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 id="2147483702" r:id="rId3"/>
  </p:sldMasterIdLst>
  <p:notesMasterIdLst>
    <p:notesMasterId r:id="rId45"/>
  </p:notesMasterIdLst>
  <p:sldIdLst>
    <p:sldId id="256" r:id="rId4"/>
    <p:sldId id="257" r:id="rId5"/>
    <p:sldId id="258" r:id="rId6"/>
    <p:sldId id="295" r:id="rId7"/>
    <p:sldId id="259" r:id="rId8"/>
    <p:sldId id="296" r:id="rId9"/>
    <p:sldId id="29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61" r:id="rId42"/>
    <p:sldId id="262" r:id="rId43"/>
    <p:sldId id="263" r:id="rId44"/>
  </p:sldIdLst>
  <p:sldSz cx="9144000" cy="5143500" type="screen16x9"/>
  <p:notesSz cx="6858000" cy="9144000"/>
  <p:embeddedFontLst>
    <p:embeddedFont>
      <p:font typeface="Raleway"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A28DB7-5127-4472-94EB-88DA3BF2BB06}">
  <a:tblStyle styleId="{ECA28DB7-5127-4472-94EB-88DA3BF2BB0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148" d="100"/>
          <a:sy n="148" d="100"/>
        </p:scale>
        <p:origin x="132"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a3c9eba01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6a3c9eba01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6a3c9eba01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b0d4ed1a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6b0d4ed1af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26b0d4ed1af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047e588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047e5888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c047e5888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6a3c9eba0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6a3c9eba0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26a3c9eba0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b0d4ed1a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b0d4ed1af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6b0d4ed1af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a3c9eba0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a3c9eba0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6a3c9eba0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b0d4ed1a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b0d4ed1af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26b0d4ed1af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047e588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c047e5888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Click to add speaker notes</a:t>
            </a:r>
            <a:endParaRPr/>
          </a:p>
          <a:p>
            <a:pPr marL="0" lvl="0" indent="0" algn="l" rtl="0">
              <a:spcBef>
                <a:spcPts val="1200"/>
              </a:spcBef>
              <a:spcAft>
                <a:spcPts val="0"/>
              </a:spcAft>
              <a:buNone/>
            </a:pPr>
            <a:endParaRPr/>
          </a:p>
        </p:txBody>
      </p:sp>
      <p:sp>
        <p:nvSpPr>
          <p:cNvPr id="183" name="Google Shape;183;g2c047e5888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047e58887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047e58887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c047e58887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047e58887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047e58887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c047e58887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296" name="Google Shape;296;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6b0d4ed1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6b0d4ed1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6b0d4ed1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047e5888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c047e5888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c047e5888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b0d4ed1a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6b0d4ed1a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6b0d4ed1a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22f05797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c22f05797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c22f05797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c11d1b12a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c11d1b12a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endParaRPr/>
          </a:p>
        </p:txBody>
      </p:sp>
      <p:sp>
        <p:nvSpPr>
          <p:cNvPr id="239" name="Google Shape;239;g2c11d1b12a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6b0d4ed1a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6b0d4ed1af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6b0d4ed1af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047e58887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c047e58887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c047e58887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11d1b12a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c11d1b12a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c11d1b12a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b0d4ed1af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6b0d4ed1af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6b0d4ed1af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047e5888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c047e5888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c047e58887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303" name="Google Shape;303;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6ed695b2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6ed695b2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c6ed695b2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6b0d4ed1af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6b0d4ed1af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6b0d4ed1af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047e58887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c047e58887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c047e58887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ba625804c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ba625804c7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1ba625804c7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b8c411811b_2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b8c411811b_2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b8c411811b_2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46267e101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846267e101_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846267e101_0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a61b11ef9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323" name="Google Shape;323;g2a61b11ef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a614d2c37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2a614d2c37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2b2a787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c2b2a787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Nathan/Jerry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Hilery</a:t>
            </a: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b0d4ed1a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6b0d4ed1a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6b0d4ed1a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46267e10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846267e101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846267e101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103214d5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103214d5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2c103214d58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b0d4ed1a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b0d4ed1af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6b0d4ed1af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4"/>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24"/>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9" name="Google Shape;119;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0" name="Google Shape;120;p2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1" name="Google Shape;121;p24"/>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4"/>
        <p:cNvGrpSpPr/>
        <p:nvPr/>
      </p:nvGrpSpPr>
      <p:grpSpPr>
        <a:xfrm>
          <a:off x="0" y="0"/>
          <a:ext cx="0" cy="0"/>
          <a:chOff x="0" y="0"/>
          <a:chExt cx="0" cy="0"/>
        </a:xfrm>
      </p:grpSpPr>
      <p:sp>
        <p:nvSpPr>
          <p:cNvPr id="175" name="Google Shape;175;p33"/>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 name="Google Shape;176;p33"/>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7" name="Google Shape;177;p33"/>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8" name="Google Shape;178;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9" name="Google Shape;179;p3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80" name="Google Shape;180;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4"/>
        <p:cNvGrpSpPr/>
        <p:nvPr/>
      </p:nvGrpSpPr>
      <p:grpSpPr>
        <a:xfrm>
          <a:off x="0" y="0"/>
          <a:ext cx="0" cy="0"/>
          <a:chOff x="0" y="0"/>
          <a:chExt cx="0" cy="0"/>
        </a:xfrm>
      </p:grpSpPr>
      <p:sp>
        <p:nvSpPr>
          <p:cNvPr id="185" name="Google Shape;185;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6"/>
        <p:cNvGrpSpPr/>
        <p:nvPr/>
      </p:nvGrpSpPr>
      <p:grpSpPr>
        <a:xfrm>
          <a:off x="0" y="0"/>
          <a:ext cx="0" cy="0"/>
          <a:chOff x="0" y="0"/>
          <a:chExt cx="0" cy="0"/>
        </a:xfrm>
      </p:grpSpPr>
      <p:pic>
        <p:nvPicPr>
          <p:cNvPr id="187" name="Google Shape;187;p36"/>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8" name="Google Shape;188;p3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6"/>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93" name="Google Shape;193;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4"/>
        <p:cNvGrpSpPr/>
        <p:nvPr/>
      </p:nvGrpSpPr>
      <p:grpSpPr>
        <a:xfrm>
          <a:off x="0" y="0"/>
          <a:ext cx="0" cy="0"/>
          <a:chOff x="0" y="0"/>
          <a:chExt cx="0" cy="0"/>
        </a:xfrm>
      </p:grpSpPr>
      <p:pic>
        <p:nvPicPr>
          <p:cNvPr id="195" name="Google Shape;195;p3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6" name="Google Shape;196;p3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40"/>
          <p:cNvSpPr/>
          <p:nvPr/>
        </p:nvSpPr>
        <p:spPr>
          <a:xfrm>
            <a:off x="0" y="3506431"/>
            <a:ext cx="9144000" cy="1637071"/>
          </a:xfrm>
          <a:prstGeom prst="rect">
            <a:avLst/>
          </a:prstGeom>
          <a:gradFill>
            <a:gsLst>
              <a:gs pos="0">
                <a:schemeClr val="lt1"/>
              </a:gs>
              <a:gs pos="100000">
                <a:srgbClr val="488BC9">
                  <a:alpha val="2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40"/>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40"/>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 name="Google Shape;208;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9" name="Google Shape;209;p40"/>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10" name="Google Shape;210;p40"/>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pic>
        <p:nvPicPr>
          <p:cNvPr id="212" name="Google Shape;212;p4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3" name="Google Shape;213;p4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4" name="Google Shape;214;p4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5" name="Google Shape;215;p4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6" name="Google Shape;216;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7"/>
        <p:cNvGrpSpPr/>
        <p:nvPr/>
      </p:nvGrpSpPr>
      <p:grpSpPr>
        <a:xfrm>
          <a:off x="0" y="0"/>
          <a:ext cx="0" cy="0"/>
          <a:chOff x="0" y="0"/>
          <a:chExt cx="0" cy="0"/>
        </a:xfrm>
      </p:grpSpPr>
      <p:pic>
        <p:nvPicPr>
          <p:cNvPr id="218" name="Google Shape;218;p42"/>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19" name="Google Shape;219;p42"/>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4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21"/>
        <p:cNvGrpSpPr/>
        <p:nvPr/>
      </p:nvGrpSpPr>
      <p:grpSpPr>
        <a:xfrm>
          <a:off x="0" y="0"/>
          <a:ext cx="0" cy="0"/>
          <a:chOff x="0" y="0"/>
          <a:chExt cx="0" cy="0"/>
        </a:xfrm>
      </p:grpSpPr>
      <p:pic>
        <p:nvPicPr>
          <p:cNvPr id="222" name="Google Shape;222;p43"/>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23" name="Google Shape;223;p43"/>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43"/>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pic>
        <p:nvPicPr>
          <p:cNvPr id="123" name="Google Shape;123;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4" name="Google Shape;124;p2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6" name="Google Shape;126;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7" name="Google Shape;127;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5"/>
        <p:cNvGrpSpPr/>
        <p:nvPr/>
      </p:nvGrpSpPr>
      <p:grpSpPr>
        <a:xfrm>
          <a:off x="0" y="0"/>
          <a:ext cx="0" cy="0"/>
          <a:chOff x="0" y="0"/>
          <a:chExt cx="0" cy="0"/>
        </a:xfrm>
      </p:grpSpPr>
      <p:pic>
        <p:nvPicPr>
          <p:cNvPr id="226" name="Google Shape;226;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7" name="Google Shape;227;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9" name="Google Shape;229;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0" name="Google Shape;230;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1" name="Google Shape;231;p4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2"/>
        <p:cNvGrpSpPr/>
        <p:nvPr/>
      </p:nvGrpSpPr>
      <p:grpSpPr>
        <a:xfrm>
          <a:off x="0" y="0"/>
          <a:ext cx="0" cy="0"/>
          <a:chOff x="0" y="0"/>
          <a:chExt cx="0" cy="0"/>
        </a:xfrm>
      </p:grpSpPr>
      <p:pic>
        <p:nvPicPr>
          <p:cNvPr id="233" name="Google Shape;233;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4" name="Google Shape;234;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6" name="Google Shape;236;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7" name="Google Shape;237;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8" name="Google Shape;238;p4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9"/>
        <p:cNvGrpSpPr/>
        <p:nvPr/>
      </p:nvGrpSpPr>
      <p:grpSpPr>
        <a:xfrm>
          <a:off x="0" y="0"/>
          <a:ext cx="0" cy="0"/>
          <a:chOff x="0" y="0"/>
          <a:chExt cx="0" cy="0"/>
        </a:xfrm>
      </p:grpSpPr>
      <p:pic>
        <p:nvPicPr>
          <p:cNvPr id="240" name="Google Shape;240;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1" name="Google Shape;241;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4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3" name="Google Shape;243;p4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4" name="Google Shape;244;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5" name="Google Shape;245;p4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6"/>
        <p:cNvGrpSpPr/>
        <p:nvPr/>
      </p:nvGrpSpPr>
      <p:grpSpPr>
        <a:xfrm>
          <a:off x="0" y="0"/>
          <a:ext cx="0" cy="0"/>
          <a:chOff x="0" y="0"/>
          <a:chExt cx="0" cy="0"/>
        </a:xfrm>
      </p:grpSpPr>
      <p:pic>
        <p:nvPicPr>
          <p:cNvPr id="247" name="Google Shape;247;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8" name="Google Shape;248;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4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0" name="Google Shape;250;p4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1" name="Google Shape;251;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2" name="Google Shape;252;p4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53"/>
        <p:cNvGrpSpPr/>
        <p:nvPr/>
      </p:nvGrpSpPr>
      <p:grpSpPr>
        <a:xfrm>
          <a:off x="0" y="0"/>
          <a:ext cx="0" cy="0"/>
          <a:chOff x="0" y="0"/>
          <a:chExt cx="0" cy="0"/>
        </a:xfrm>
      </p:grpSpPr>
      <p:pic>
        <p:nvPicPr>
          <p:cNvPr id="254" name="Google Shape;254;p4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5" name="Google Shape;255;p4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4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7" name="Google Shape;257;p4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8" name="Google Shape;258;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9" name="Google Shape;259;p4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60"/>
        <p:cNvGrpSpPr/>
        <p:nvPr/>
      </p:nvGrpSpPr>
      <p:grpSpPr>
        <a:xfrm>
          <a:off x="0" y="0"/>
          <a:ext cx="0" cy="0"/>
          <a:chOff x="0" y="0"/>
          <a:chExt cx="0" cy="0"/>
        </a:xfrm>
      </p:grpSpPr>
      <p:pic>
        <p:nvPicPr>
          <p:cNvPr id="261" name="Google Shape;261;p4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2" name="Google Shape;262;p4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4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4" name="Google Shape;264;p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65" name="Google Shape;265;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6" name="Google Shape;266;p4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7"/>
        <p:cNvGrpSpPr/>
        <p:nvPr/>
      </p:nvGrpSpPr>
      <p:grpSpPr>
        <a:xfrm>
          <a:off x="0" y="0"/>
          <a:ext cx="0" cy="0"/>
          <a:chOff x="0" y="0"/>
          <a:chExt cx="0" cy="0"/>
        </a:xfrm>
      </p:grpSpPr>
      <p:sp>
        <p:nvSpPr>
          <p:cNvPr id="268" name="Google Shape;268;p50"/>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50"/>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0" name="Google Shape;270;p5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71" name="Google Shape;271;p5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2" name="Google Shape;272;p5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73" name="Google Shape;273;p5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4"/>
        <p:cNvGrpSpPr/>
        <p:nvPr/>
      </p:nvGrpSpPr>
      <p:grpSpPr>
        <a:xfrm>
          <a:off x="0" y="0"/>
          <a:ext cx="0" cy="0"/>
          <a:chOff x="0" y="0"/>
          <a:chExt cx="0" cy="0"/>
        </a:xfrm>
      </p:grpSpPr>
      <p:sp>
        <p:nvSpPr>
          <p:cNvPr id="275" name="Google Shape;275;p5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7"/>
        <p:cNvGrpSpPr/>
        <p:nvPr/>
      </p:nvGrpSpPr>
      <p:grpSpPr>
        <a:xfrm>
          <a:off x="0" y="0"/>
          <a:ext cx="0" cy="0"/>
          <a:chOff x="0" y="0"/>
          <a:chExt cx="0" cy="0"/>
        </a:xfrm>
      </p:grpSpPr>
      <p:sp>
        <p:nvSpPr>
          <p:cNvPr id="278" name="Google Shape;278;p5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9"/>
        <p:cNvGrpSpPr/>
        <p:nvPr/>
      </p:nvGrpSpPr>
      <p:grpSpPr>
        <a:xfrm>
          <a:off x="0" y="0"/>
          <a:ext cx="0" cy="0"/>
          <a:chOff x="0" y="0"/>
          <a:chExt cx="0" cy="0"/>
        </a:xfrm>
      </p:grpSpPr>
      <p:sp>
        <p:nvSpPr>
          <p:cNvPr id="280" name="Google Shape;280;p5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p5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82" name="Google Shape;282;p5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30" name="Google Shape;130;p26"/>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83"/>
        <p:cNvGrpSpPr/>
        <p:nvPr/>
      </p:nvGrpSpPr>
      <p:grpSpPr>
        <a:xfrm>
          <a:off x="0" y="0"/>
          <a:ext cx="0" cy="0"/>
          <a:chOff x="0" y="0"/>
          <a:chExt cx="0" cy="0"/>
        </a:xfrm>
      </p:grpSpPr>
      <p:pic>
        <p:nvPicPr>
          <p:cNvPr id="284" name="Google Shape;284;p5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85" name="Google Shape;285;p5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5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1"/>
            <a:ext cx="9144000" cy="5143499"/>
          </a:xfrm>
          <a:prstGeom prst="rect">
            <a:avLst/>
          </a:prstGeom>
          <a:noFill/>
          <a:ln>
            <a:noFill/>
          </a:ln>
        </p:spPr>
      </p:pic>
      <p:sp>
        <p:nvSpPr>
          <p:cNvPr id="15" name="Google Shape;15;p2"/>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15697"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0147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9" name="Google Shape;19;p3"/>
          <p:cNvSpPr txBox="1">
            <a:spLocks noGrp="1"/>
          </p:cNvSpPr>
          <p:nvPr>
            <p:ph type="title"/>
          </p:nvPr>
        </p:nvSpPr>
        <p:spPr>
          <a:xfrm>
            <a:off x="245194"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22" name="Google Shape;22;p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8705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
        <p:cNvGrpSpPr/>
        <p:nvPr/>
      </p:nvGrpSpPr>
      <p:grpSpPr>
        <a:xfrm>
          <a:off x="0" y="0"/>
          <a:ext cx="0" cy="0"/>
          <a:chOff x="0" y="0"/>
          <a:chExt cx="0" cy="0"/>
        </a:xfrm>
      </p:grpSpPr>
      <p:sp>
        <p:nvSpPr>
          <p:cNvPr id="24" name="Google Shape;24;p4"/>
          <p:cNvSpPr/>
          <p:nvPr/>
        </p:nvSpPr>
        <p:spPr>
          <a:xfrm>
            <a:off x="0" y="3506429"/>
            <a:ext cx="9144000" cy="1637071"/>
          </a:xfrm>
          <a:prstGeom prst="rect">
            <a:avLst/>
          </a:prstGeom>
          <a:gradFill>
            <a:gsLst>
              <a:gs pos="0">
                <a:schemeClr val="lt1"/>
              </a:gs>
              <a:gs pos="100000">
                <a:srgbClr val="00953A">
                  <a:alpha val="47843"/>
                </a:srgbClr>
              </a:gs>
            </a:gsLst>
            <a:lin ang="5400000" scaled="0"/>
          </a:gra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ctrTitle"/>
          </p:nvPr>
        </p:nvSpPr>
        <p:spPr>
          <a:xfrm>
            <a:off x="685800" y="2427180"/>
            <a:ext cx="7772400" cy="91244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685800" y="3805083"/>
            <a:ext cx="7772400" cy="79944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27" name="Google Shape;27;p4"/>
          <p:cNvPicPr preferRelativeResize="0"/>
          <p:nvPr/>
        </p:nvPicPr>
        <p:blipFill rotWithShape="1">
          <a:blip r:embed="rId2">
            <a:alphaModFix/>
          </a:blip>
          <a:srcRect/>
          <a:stretch/>
        </p:blipFill>
        <p:spPr>
          <a:xfrm>
            <a:off x="3165738" y="474529"/>
            <a:ext cx="2821173" cy="1322048"/>
          </a:xfrm>
          <a:prstGeom prst="rect">
            <a:avLst/>
          </a:prstGeom>
          <a:noFill/>
          <a:ln>
            <a:noFill/>
          </a:ln>
        </p:spPr>
      </p:pic>
      <p:cxnSp>
        <p:nvCxnSpPr>
          <p:cNvPr id="28" name="Google Shape;28;p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9" name="Google Shape;29;p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44900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2" name="Google Shape;32;p5"/>
          <p:cNvSpPr txBox="1">
            <a:spLocks noGrp="1"/>
          </p:cNvSpPr>
          <p:nvPr>
            <p:ph type="title"/>
          </p:nvPr>
        </p:nvSpPr>
        <p:spPr>
          <a:xfrm>
            <a:off x="1168812"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35" name="Google Shape;35;p5"/>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6" name="Google Shape;36;p5"/>
          <p:cNvPicPr preferRelativeResize="0"/>
          <p:nvPr/>
        </p:nvPicPr>
        <p:blipFill rotWithShape="1">
          <a:blip r:embed="rId4">
            <a:alphaModFix/>
          </a:blip>
          <a:srcRect/>
          <a:stretch/>
        </p:blipFill>
        <p:spPr>
          <a:xfrm>
            <a:off x="117220" y="31094"/>
            <a:ext cx="934373" cy="801354"/>
          </a:xfrm>
          <a:prstGeom prst="rect">
            <a:avLst/>
          </a:prstGeom>
          <a:noFill/>
          <a:ln>
            <a:noFill/>
          </a:ln>
        </p:spPr>
      </p:pic>
    </p:spTree>
    <p:extLst>
      <p:ext uri="{BB962C8B-B14F-4D97-AF65-F5344CB8AC3E}">
        <p14:creationId xmlns:p14="http://schemas.microsoft.com/office/powerpoint/2010/main" val="1533341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2" y="1"/>
            <a:ext cx="9143997" cy="914399"/>
          </a:xfrm>
          <a:prstGeom prst="rect">
            <a:avLst/>
          </a:prstGeom>
          <a:noFill/>
          <a:ln>
            <a:noFill/>
          </a:ln>
        </p:spPr>
      </p:pic>
      <p:sp>
        <p:nvSpPr>
          <p:cNvPr id="39" name="Google Shape;39;p6"/>
          <p:cNvSpPr txBox="1">
            <a:spLocks noGrp="1"/>
          </p:cNvSpPr>
          <p:nvPr>
            <p:ph type="title"/>
          </p:nvPr>
        </p:nvSpPr>
        <p:spPr>
          <a:xfrm>
            <a:off x="1168812"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42" name="Google Shape;42;p6"/>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3" name="Google Shape;43;p6"/>
          <p:cNvPicPr preferRelativeResize="0"/>
          <p:nvPr/>
        </p:nvPicPr>
        <p:blipFill rotWithShape="1">
          <a:blip r:embed="rId4">
            <a:alphaModFix/>
          </a:blip>
          <a:srcRect/>
          <a:stretch/>
        </p:blipFill>
        <p:spPr>
          <a:xfrm>
            <a:off x="117220" y="31094"/>
            <a:ext cx="934373" cy="801354"/>
          </a:xfrm>
          <a:prstGeom prst="rect">
            <a:avLst/>
          </a:prstGeom>
          <a:noFill/>
          <a:ln>
            <a:noFill/>
          </a:ln>
        </p:spPr>
      </p:pic>
    </p:spTree>
    <p:extLst>
      <p:ext uri="{BB962C8B-B14F-4D97-AF65-F5344CB8AC3E}">
        <p14:creationId xmlns:p14="http://schemas.microsoft.com/office/powerpoint/2010/main" val="44073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2" y="1"/>
            <a:ext cx="9143997" cy="914399"/>
          </a:xfrm>
          <a:prstGeom prst="rect">
            <a:avLst/>
          </a:prstGeom>
          <a:noFill/>
          <a:ln>
            <a:noFill/>
          </a:ln>
        </p:spPr>
      </p:pic>
      <p:sp>
        <p:nvSpPr>
          <p:cNvPr id="46" name="Google Shape;46;p7"/>
          <p:cNvSpPr txBox="1">
            <a:spLocks noGrp="1"/>
          </p:cNvSpPr>
          <p:nvPr>
            <p:ph type="title"/>
          </p:nvPr>
        </p:nvSpPr>
        <p:spPr>
          <a:xfrm>
            <a:off x="1168812"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49" name="Google Shape;49;p7"/>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0" name="Google Shape;50;p7"/>
          <p:cNvPicPr preferRelativeResize="0"/>
          <p:nvPr/>
        </p:nvPicPr>
        <p:blipFill rotWithShape="1">
          <a:blip r:embed="rId4">
            <a:alphaModFix/>
          </a:blip>
          <a:srcRect/>
          <a:stretch/>
        </p:blipFill>
        <p:spPr>
          <a:xfrm>
            <a:off x="117220" y="31094"/>
            <a:ext cx="934373" cy="801354"/>
          </a:xfrm>
          <a:prstGeom prst="rect">
            <a:avLst/>
          </a:prstGeom>
          <a:noFill/>
          <a:ln>
            <a:noFill/>
          </a:ln>
        </p:spPr>
      </p:pic>
    </p:spTree>
    <p:extLst>
      <p:ext uri="{BB962C8B-B14F-4D97-AF65-F5344CB8AC3E}">
        <p14:creationId xmlns:p14="http://schemas.microsoft.com/office/powerpoint/2010/main" val="824259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2" y="1"/>
            <a:ext cx="9143997" cy="914399"/>
          </a:xfrm>
          <a:prstGeom prst="rect">
            <a:avLst/>
          </a:prstGeom>
          <a:noFill/>
          <a:ln>
            <a:noFill/>
          </a:ln>
        </p:spPr>
      </p:pic>
      <p:sp>
        <p:nvSpPr>
          <p:cNvPr id="53" name="Google Shape;53;p8"/>
          <p:cNvSpPr txBox="1">
            <a:spLocks noGrp="1"/>
          </p:cNvSpPr>
          <p:nvPr>
            <p:ph type="title"/>
          </p:nvPr>
        </p:nvSpPr>
        <p:spPr>
          <a:xfrm>
            <a:off x="1168812"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56" name="Google Shape;56;p8"/>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7" name="Google Shape;57;p8"/>
          <p:cNvPicPr preferRelativeResize="0"/>
          <p:nvPr/>
        </p:nvPicPr>
        <p:blipFill rotWithShape="1">
          <a:blip r:embed="rId4">
            <a:alphaModFix/>
          </a:blip>
          <a:srcRect/>
          <a:stretch/>
        </p:blipFill>
        <p:spPr>
          <a:xfrm>
            <a:off x="117220" y="31094"/>
            <a:ext cx="934373" cy="801354"/>
          </a:xfrm>
          <a:prstGeom prst="rect">
            <a:avLst/>
          </a:prstGeom>
          <a:noFill/>
          <a:ln>
            <a:noFill/>
          </a:ln>
        </p:spPr>
      </p:pic>
    </p:spTree>
    <p:extLst>
      <p:ext uri="{BB962C8B-B14F-4D97-AF65-F5344CB8AC3E}">
        <p14:creationId xmlns:p14="http://schemas.microsoft.com/office/powerpoint/2010/main" val="399659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2" y="1"/>
            <a:ext cx="9143997" cy="914399"/>
          </a:xfrm>
          <a:prstGeom prst="rect">
            <a:avLst/>
          </a:prstGeom>
          <a:noFill/>
          <a:ln>
            <a:noFill/>
          </a:ln>
        </p:spPr>
      </p:pic>
      <p:sp>
        <p:nvSpPr>
          <p:cNvPr id="60" name="Google Shape;60;p9"/>
          <p:cNvSpPr txBox="1">
            <a:spLocks noGrp="1"/>
          </p:cNvSpPr>
          <p:nvPr>
            <p:ph type="title"/>
          </p:nvPr>
        </p:nvSpPr>
        <p:spPr>
          <a:xfrm>
            <a:off x="1168812"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63" name="Google Shape;63;p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4" name="Google Shape;64;p9"/>
          <p:cNvPicPr preferRelativeResize="0"/>
          <p:nvPr/>
        </p:nvPicPr>
        <p:blipFill rotWithShape="1">
          <a:blip r:embed="rId4">
            <a:alphaModFix/>
          </a:blip>
          <a:srcRect/>
          <a:stretch/>
        </p:blipFill>
        <p:spPr>
          <a:xfrm>
            <a:off x="117220" y="31094"/>
            <a:ext cx="934373" cy="801354"/>
          </a:xfrm>
          <a:prstGeom prst="rect">
            <a:avLst/>
          </a:prstGeom>
          <a:noFill/>
          <a:ln>
            <a:noFill/>
          </a:ln>
        </p:spPr>
      </p:pic>
    </p:spTree>
    <p:extLst>
      <p:ext uri="{BB962C8B-B14F-4D97-AF65-F5344CB8AC3E}">
        <p14:creationId xmlns:p14="http://schemas.microsoft.com/office/powerpoint/2010/main" val="3711046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2" y="1"/>
            <a:ext cx="9143997" cy="914399"/>
          </a:xfrm>
          <a:prstGeom prst="rect">
            <a:avLst/>
          </a:prstGeom>
          <a:noFill/>
          <a:ln>
            <a:noFill/>
          </a:ln>
        </p:spPr>
      </p:pic>
      <p:sp>
        <p:nvSpPr>
          <p:cNvPr id="67" name="Google Shape;67;p10"/>
          <p:cNvSpPr txBox="1">
            <a:spLocks noGrp="1"/>
          </p:cNvSpPr>
          <p:nvPr>
            <p:ph type="title"/>
          </p:nvPr>
        </p:nvSpPr>
        <p:spPr>
          <a:xfrm>
            <a:off x="1168812" y="315247"/>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8650" y="1097280"/>
            <a:ext cx="7886700" cy="3480506"/>
          </a:xfrm>
          <a:prstGeom prst="rect">
            <a:avLst/>
          </a:prstGeom>
          <a:noFill/>
          <a:ln>
            <a:noFill/>
          </a:ln>
        </p:spPr>
        <p:txBody>
          <a:bodyPr spcFirstLastPara="1" wrap="square" lIns="0" tIns="0" rIns="0"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70" name="Google Shape;70;p10"/>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1" name="Google Shape;71;p10"/>
          <p:cNvPicPr preferRelativeResize="0"/>
          <p:nvPr/>
        </p:nvPicPr>
        <p:blipFill rotWithShape="1">
          <a:blip r:embed="rId4">
            <a:alphaModFix/>
          </a:blip>
          <a:srcRect/>
          <a:stretch/>
        </p:blipFill>
        <p:spPr>
          <a:xfrm>
            <a:off x="117220" y="31094"/>
            <a:ext cx="934373" cy="801354"/>
          </a:xfrm>
          <a:prstGeom prst="rect">
            <a:avLst/>
          </a:prstGeom>
          <a:noFill/>
          <a:ln>
            <a:noFill/>
          </a:ln>
        </p:spPr>
      </p:pic>
    </p:spTree>
    <p:extLst>
      <p:ext uri="{BB962C8B-B14F-4D97-AF65-F5344CB8AC3E}">
        <p14:creationId xmlns:p14="http://schemas.microsoft.com/office/powerpoint/2010/main" val="369341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4" name="Google Shape;134;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6" name="Google Shape;136;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7" name="Google Shape;137;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8" name="Google Shape;138;p2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628650" y="1097281"/>
            <a:ext cx="3886200" cy="3437849"/>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629150" y="1097281"/>
            <a:ext cx="3886200" cy="3437849"/>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75" name="Google Shape;75;p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76" name="Google Shape;76;p11"/>
          <p:cNvSpPr txBox="1">
            <a:spLocks noGrp="1"/>
          </p:cNvSpPr>
          <p:nvPr>
            <p:ph type="title"/>
          </p:nvPr>
        </p:nvSpPr>
        <p:spPr>
          <a:xfrm>
            <a:off x="245194"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11"/>
          <p:cNvPicPr preferRelativeResize="0"/>
          <p:nvPr/>
        </p:nvPicPr>
        <p:blipFill rotWithShape="1">
          <a:blip r:embed="rId3">
            <a:alphaModFix/>
          </a:blip>
          <a:srcRect/>
          <a:stretch/>
        </p:blipFill>
        <p:spPr>
          <a:xfrm>
            <a:off x="7772400" y="4629151"/>
            <a:ext cx="1143000" cy="364439"/>
          </a:xfrm>
          <a:prstGeom prst="rect">
            <a:avLst/>
          </a:prstGeom>
          <a:noFill/>
          <a:ln>
            <a:noFill/>
          </a:ln>
        </p:spPr>
      </p:pic>
      <p:sp>
        <p:nvSpPr>
          <p:cNvPr id="78" name="Google Shape;78;p11"/>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768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
        <p:nvSpPr>
          <p:cNvPr id="81" name="Google Shape;81;p12"/>
          <p:cNvSpPr txBox="1">
            <a:spLocks noGrp="1"/>
          </p:cNvSpPr>
          <p:nvPr>
            <p:ph type="title"/>
          </p:nvPr>
        </p:nvSpPr>
        <p:spPr>
          <a:xfrm>
            <a:off x="245194"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6992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45194" y="190885"/>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81834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a:stretch/>
        </p:blipFill>
        <p:spPr>
          <a:xfrm>
            <a:off x="1" y="1"/>
            <a:ext cx="9143999" cy="5143499"/>
          </a:xfrm>
          <a:prstGeom prst="rect">
            <a:avLst/>
          </a:prstGeom>
          <a:noFill/>
          <a:ln>
            <a:noFill/>
          </a:ln>
        </p:spPr>
      </p:pic>
      <p:sp>
        <p:nvSpPr>
          <p:cNvPr id="86" name="Google Shape;86;p14"/>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138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9"/>
        <p:cNvGrpSpPr/>
        <p:nvPr/>
      </p:nvGrpSpPr>
      <p:grpSpPr>
        <a:xfrm>
          <a:off x="0" y="0"/>
          <a:ext cx="0" cy="0"/>
          <a:chOff x="0" y="0"/>
          <a:chExt cx="0" cy="0"/>
        </a:xfrm>
      </p:grpSpPr>
      <p:pic>
        <p:nvPicPr>
          <p:cNvPr id="140" name="Google Shape;140;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1" name="Google Shape;141;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3" name="Google Shape;143;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4" name="Google Shape;144;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5" name="Google Shape;145;p28"/>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6"/>
        <p:cNvGrpSpPr/>
        <p:nvPr/>
      </p:nvGrpSpPr>
      <p:grpSpPr>
        <a:xfrm>
          <a:off x="0" y="0"/>
          <a:ext cx="0" cy="0"/>
          <a:chOff x="0" y="0"/>
          <a:chExt cx="0" cy="0"/>
        </a:xfrm>
      </p:grpSpPr>
      <p:pic>
        <p:nvPicPr>
          <p:cNvPr id="147" name="Google Shape;147;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8" name="Google Shape;148;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0" name="Google Shape;150;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1" name="Google Shape;151;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2" name="Google Shape;152;p29"/>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3"/>
        <p:cNvGrpSpPr/>
        <p:nvPr/>
      </p:nvGrpSpPr>
      <p:grpSpPr>
        <a:xfrm>
          <a:off x="0" y="0"/>
          <a:ext cx="0" cy="0"/>
          <a:chOff x="0" y="0"/>
          <a:chExt cx="0" cy="0"/>
        </a:xfrm>
      </p:grpSpPr>
      <p:pic>
        <p:nvPicPr>
          <p:cNvPr id="154" name="Google Shape;154;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5" name="Google Shape;155;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7" name="Google Shape;157;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8" name="Google Shape;158;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9" name="Google Shape;159;p30"/>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0"/>
        <p:cNvGrpSpPr/>
        <p:nvPr/>
      </p:nvGrpSpPr>
      <p:grpSpPr>
        <a:xfrm>
          <a:off x="0" y="0"/>
          <a:ext cx="0" cy="0"/>
          <a:chOff x="0" y="0"/>
          <a:chExt cx="0" cy="0"/>
        </a:xfrm>
      </p:grpSpPr>
      <p:pic>
        <p:nvPicPr>
          <p:cNvPr id="161" name="Google Shape;161;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2" name="Google Shape;162;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4" name="Google Shape;164;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5" name="Google Shape;165;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6" name="Google Shape;166;p3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7"/>
        <p:cNvGrpSpPr/>
        <p:nvPr/>
      </p:nvGrpSpPr>
      <p:grpSpPr>
        <a:xfrm>
          <a:off x="0" y="0"/>
          <a:ext cx="0" cy="0"/>
          <a:chOff x="0" y="0"/>
          <a:chExt cx="0" cy="0"/>
        </a:xfrm>
      </p:grpSpPr>
      <p:pic>
        <p:nvPicPr>
          <p:cNvPr id="168" name="Google Shape;168;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9" name="Google Shape;169;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72" name="Google Shape;172;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p3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0" name="Google Shape;200;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1" name="Google Shape;201;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2" name="Google Shape;202;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3" name="Google Shape;203;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4770489"/>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29230910"/>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whd/government-contracts/construction"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hyperlink" Target="https://www.dol.gov/sites/dolgov/files/WHD/prevailing-wage-presentations/4_PWS2020.pdf" TargetMode="External"/><Relationship Id="rId3" Type="http://schemas.openxmlformats.org/officeDocument/2006/relationships/hyperlink" Target="https://www.fsd.gov/gsafsd_sp?id=kb_article_view&amp;sysparm_article=KB0038670&amp;sys_kb_id=897f84621b309d5006b09796bc4bcb99&amp;spa=1" TargetMode="External"/><Relationship Id="rId7" Type="http://schemas.openxmlformats.org/officeDocument/2006/relationships/hyperlink" Target="https://www.youtube.com/watch?v=coKt_vBTzKw"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hyperlink" Target="https://www.dol.gov/agencies/whd/forms/wh347" TargetMode="External"/><Relationship Id="rId5" Type="http://schemas.openxmlformats.org/officeDocument/2006/relationships/hyperlink" Target="https://www.dol.gov/sites/dolgov/files/WHD/legacy/files/wh347.pdf" TargetMode="External"/><Relationship Id="rId4" Type="http://schemas.openxmlformats.org/officeDocument/2006/relationships/hyperlink" Target="https://www.dol.gov/agencies/whd/government-contracts/construction/faq/conformance" TargetMode="External"/><Relationship Id="rId9" Type="http://schemas.openxmlformats.org/officeDocument/2006/relationships/hyperlink" Target="https://www.dol.gov/agencies/whd/government-contracts/construction/faq#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sites/dolgov/files/WHD/legacy/files/fedprojc.pdf"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8" Type="http://schemas.openxmlformats.org/officeDocument/2006/relationships/hyperlink" Target="https://www.ecfr.gov/current/title-2/subtitle-A/chapter-II/part-200/subpart-D/subject-group-ECFR36520e4111dce32/section-200.330" TargetMode="External"/><Relationship Id="rId3" Type="http://schemas.openxmlformats.org/officeDocument/2006/relationships/hyperlink" Target="https://www.ecfr.gov/current/title-29/subtitle-A/part-5/subpart-A/section-5.5" TargetMode="External"/><Relationship Id="rId7" Type="http://schemas.openxmlformats.org/officeDocument/2006/relationships/hyperlink" Target="https://www.ecfr.gov/current/title-2/section-200.322"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hyperlink" Target="https://www.ecfr.gov/current/title-2/section-200.326" TargetMode="External"/><Relationship Id="rId5" Type="http://schemas.openxmlformats.org/officeDocument/2006/relationships/hyperlink" Target="https://www.ecfr.gov/current/title-2/section-200.310" TargetMode="External"/><Relationship Id="rId4" Type="http://schemas.openxmlformats.org/officeDocument/2006/relationships/hyperlink" Target="https://www.ecfr.gov/current/title-2/subtitle-A/chapter-II/part-200/appendix-Appendix%20II%20to%20Part%2020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34/subtitle-A/part-77/section-77.1"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hyperlink" Target="https://www.ecfr.gov/current/title-2/subtitle-A/chapter-II/part-200/subpart-A/subject-group-ECFR2a6a0087862fd2c/section-200.1" TargetMode="External"/><Relationship Id="rId5" Type="http://schemas.openxmlformats.org/officeDocument/2006/relationships/hyperlink" Target="https://www.ecfr.gov/current/title-2/subtitle-A/chapter-II/part-200/subpart-E/subject-group-ECFRed1f39f9b3d4e72/section-200.439" TargetMode="External"/><Relationship Id="rId4" Type="http://schemas.openxmlformats.org/officeDocument/2006/relationships/hyperlink" Target="https://www.ecfr.gov/current/title-2/subtitle-A/chapter-II/part-200/subpart-E/subject-group-ECFRed1f39f9b3d4e72/section-200.45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urrent/title-34/subtitle-A/part-75/subpart-E?toc=1" TargetMode="External"/><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hyperlink" Target="https://www.ecfr.gov/current/title-34/section-75.605" TargetMode="External"/><Relationship Id="rId5" Type="http://schemas.openxmlformats.org/officeDocument/2006/relationships/hyperlink" Target="https://www.ecfr.gov/current/title-34/section-75.601" TargetMode="External"/><Relationship Id="rId4" Type="http://schemas.openxmlformats.org/officeDocument/2006/relationships/hyperlink" Target="https://www.ecfr.gov/current/title-34/section-76.60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8feb98c2e3e5ad2/section-200.316"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hyperlink" Target="https://www.cde.state.co.us/cdefisgrant/nfiguidance" TargetMode="External"/><Relationship Id="rId4" Type="http://schemas.openxmlformats.org/officeDocument/2006/relationships/hyperlink" Target="https://oese.ed.gov/files/2024/03/DCL-and-Guidance-Recording-and-Reporting-Federal-Interest.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2/section-200.1"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https://app.smartsheet.com/b/form/e787c89cee224249bdfea24c10e2044d" TargetMode="External"/><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hyperlink" Target="https://oese.ed.gov/files/2023/05/Davis-Bacon-Resources-and-Office-Hours.pdf" TargetMode="External"/><Relationship Id="rId13" Type="http://schemas.openxmlformats.org/officeDocument/2006/relationships/hyperlink" Target="https://www.dol.gov/agencies/whd/forms/wh347" TargetMode="External"/><Relationship Id="rId3" Type="http://schemas.openxmlformats.org/officeDocument/2006/relationships/hyperlink" Target="https://www.ecfr.gov/current/title-2/subtitle-A/chapter-II/part-200?toc=1" TargetMode="External"/><Relationship Id="rId7" Type="http://schemas.openxmlformats.org/officeDocument/2006/relationships/hyperlink" Target="https://oese.ed.gov/files/2023/04/Davis-Bacon-Overview-4.26.23.pdf" TargetMode="External"/><Relationship Id="rId12" Type="http://schemas.openxmlformats.org/officeDocument/2006/relationships/hyperlink" Target="https://www.dol.gov/sites/dolgov/files/WHD/legacy/files/wh347.pdf" TargetMode="External"/><Relationship Id="rId2" Type="http://schemas.openxmlformats.org/officeDocument/2006/relationships/notesSlide" Target="../notesSlides/notesSlide33.xml"/><Relationship Id="rId1" Type="http://schemas.openxmlformats.org/officeDocument/2006/relationships/slideLayout" Target="../slideLayouts/slideLayout32.xml"/><Relationship Id="rId6" Type="http://schemas.openxmlformats.org/officeDocument/2006/relationships/hyperlink" Target="https://oese.ed.gov/offices/american-rescue-plan/resources/" TargetMode="External"/><Relationship Id="rId11" Type="http://schemas.openxmlformats.org/officeDocument/2006/relationships/hyperlink" Target="https://www.dol.gov/sites/dolgov/files/WHD/prevailing-wage-presentations/4_PWS2020.pdf" TargetMode="External"/><Relationship Id="rId5" Type="http://schemas.openxmlformats.org/officeDocument/2006/relationships/hyperlink" Target="https://www.cde.state.co.us/cdefisgrant/nfiguidance" TargetMode="External"/><Relationship Id="rId10" Type="http://schemas.openxmlformats.org/officeDocument/2006/relationships/hyperlink" Target="https://www.youtube.com/watch?v=coKt_vBTzKw" TargetMode="External"/><Relationship Id="rId4" Type="http://schemas.openxmlformats.org/officeDocument/2006/relationships/hyperlink" Target="https://www.cde.state.co.us/fedprograms/esser_construction_guidance_8-3-23" TargetMode="External"/><Relationship Id="rId9" Type="http://schemas.openxmlformats.org/officeDocument/2006/relationships/hyperlink" Target="https://www.dol.gov/agencies/whd/government-contracts/construction" TargetMode="External"/><Relationship Id="rId14" Type="http://schemas.openxmlformats.org/officeDocument/2006/relationships/hyperlink" Target="https://www.dol.gov/agencies/whd/government-contracts/construction/presenta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3" Type="http://schemas.openxmlformats.org/officeDocument/2006/relationships/hyperlink" Target="mailto:Austin_J@cde.state.co.us" TargetMode="External"/><Relationship Id="rId7" Type="http://schemas.openxmlformats.org/officeDocument/2006/relationships/hyperlink" Target="mailto:Giessinger_T@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hyperlink" Target="mailto:Mohajeri-Nelson_n@cde.state.co.us" TargetMode="External"/><Relationship Id="rId5" Type="http://schemas.openxmlformats.org/officeDocument/2006/relationships/hyperlink" Target="mailto:Morris_h@cde.state.co.us" TargetMode="External"/><Relationship Id="rId4" Type="http://schemas.openxmlformats.org/officeDocument/2006/relationships/hyperlink" Target="mailto:Parsley_b@cde.state.co.u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Hawkins_r@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Austin_j@cde.state.co.us" TargetMode="External"/><Relationship Id="rId2" Type="http://schemas.openxmlformats.org/officeDocument/2006/relationships/notesSlide" Target="../notesSlides/notesSlide38.xml"/><Relationship Id="rId16" Type="http://schemas.openxmlformats.org/officeDocument/2006/relationships/hyperlink" Target="mailto:temple_r@cde.state.co.us" TargetMode="External"/><Relationship Id="rId20" Type="http://schemas.openxmlformats.org/officeDocument/2006/relationships/hyperlink" Target="mailto:penn_n@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carman_a@cde.state.co.us" TargetMode="External"/><Relationship Id="rId32" Type="http://schemas.openxmlformats.org/officeDocument/2006/relationships/hyperlink" Target="mailto:hollingshead_j@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ring_j@cde.state.co.us" TargetMode="External"/><Relationship Id="rId28" Type="http://schemas.openxmlformats.org/officeDocument/2006/relationships/hyperlink" Target="mailto:morris_h@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Kaleda_s@cde.state.co.us" TargetMode="External"/><Relationship Id="rId30" Type="http://schemas.openxmlformats.org/officeDocument/2006/relationships/hyperlink" Target="mailto:hagemann_w@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s02web.zoom.us/meeting/register/tZIld-qopzoiEtYbVMtRK-NPSPn_OZO8p1hF#/registration" TargetMode="External"/><Relationship Id="rId2" Type="http://schemas.openxmlformats.org/officeDocument/2006/relationships/hyperlink" Target="https://us02web.zoom.us/meeting/register/tZIpd-msrDMiH9YDeZDeqoH22z8m8lEbtnsB#/registr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e.state.co.us/fedprograms/esearegionalnetworkingmeet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292" name="Google Shape;292;p55"/>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March 28, 2024</a:t>
            </a:r>
            <a:endParaRPr sz="2300">
              <a:latin typeface="Raleway"/>
              <a:ea typeface="Raleway"/>
              <a:cs typeface="Raleway"/>
              <a:sym typeface="Raleway"/>
            </a:endParaRPr>
          </a:p>
        </p:txBody>
      </p:sp>
      <p:sp>
        <p:nvSpPr>
          <p:cNvPr id="293" name="Google Shape;293;p5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prstGeom prst="rect">
            <a:avLst/>
          </a:prstGeom>
          <a:noFill/>
          <a:ln>
            <a:noFill/>
          </a:ln>
        </p:spPr>
        <p:txBody>
          <a:bodyPr spcFirstLastPara="1" wrap="square" lIns="0" tIns="0" rIns="0" bIns="0" anchor="t" anchorCtr="0">
            <a:normAutofit/>
          </a:bodyPr>
          <a:lstStyle/>
          <a:p>
            <a:pPr>
              <a:buClr>
                <a:schemeClr val="dk1"/>
              </a:buClr>
              <a:buSzPts val="1100"/>
            </a:pPr>
            <a:r>
              <a:rPr lang="en-US" sz="2100" dirty="0">
                <a:latin typeface="Raleway" pitchFamily="2" charset="0"/>
                <a:ea typeface="Calibri"/>
                <a:cs typeface="Calibri"/>
                <a:sym typeface="Calibri"/>
              </a:rPr>
              <a:t>Agenda</a:t>
            </a:r>
            <a:endParaRPr sz="2100" dirty="0">
              <a:latin typeface="Raleway" pitchFamily="2" charset="0"/>
              <a:ea typeface="Calibri"/>
              <a:cs typeface="Calibri"/>
              <a:sym typeface="Calibri"/>
            </a:endParaRPr>
          </a:p>
        </p:txBody>
      </p:sp>
      <p:sp>
        <p:nvSpPr>
          <p:cNvPr id="108" name="Google Shape;108;p17"/>
          <p:cNvSpPr txBox="1">
            <a:spLocks noGrp="1"/>
          </p:cNvSpPr>
          <p:nvPr>
            <p:ph type="body" idx="1"/>
          </p:nvPr>
        </p:nvSpPr>
        <p:spPr>
          <a:prstGeom prst="rect">
            <a:avLst/>
          </a:prstGeom>
          <a:noFill/>
          <a:ln>
            <a:noFill/>
          </a:ln>
        </p:spPr>
        <p:txBody>
          <a:bodyPr spcFirstLastPara="1" wrap="square" lIns="0" tIns="0" rIns="0" bIns="34275" anchor="t" anchorCtr="0">
            <a:normAutofit fontScale="92500" lnSpcReduction="20000"/>
          </a:bodyPr>
          <a:lstStyle/>
          <a:p>
            <a:pPr indent="-276225">
              <a:buClr>
                <a:srgbClr val="212121"/>
              </a:buClr>
              <a:buSzPts val="2200"/>
            </a:pPr>
            <a:r>
              <a:rPr lang="en-US" sz="1650" dirty="0">
                <a:solidFill>
                  <a:srgbClr val="212121"/>
                </a:solidFill>
              </a:rPr>
              <a:t>Considerations for this Webinar</a:t>
            </a:r>
            <a:endParaRPr sz="1650" dirty="0">
              <a:solidFill>
                <a:srgbClr val="212121"/>
              </a:solidFill>
            </a:endParaRPr>
          </a:p>
          <a:p>
            <a:pPr indent="-276225">
              <a:buSzPts val="2200"/>
            </a:pPr>
            <a:r>
              <a:rPr lang="en-US" sz="1650" dirty="0"/>
              <a:t>Davis-Bacon and Related Acts (DBRA)</a:t>
            </a:r>
            <a:endParaRPr sz="1650" dirty="0"/>
          </a:p>
          <a:p>
            <a:pPr lvl="1" indent="-276225">
              <a:spcBef>
                <a:spcPts val="750"/>
              </a:spcBef>
              <a:buSzPts val="2200"/>
            </a:pPr>
            <a:r>
              <a:rPr lang="en-US" sz="1650" dirty="0"/>
              <a:t>What is required from LEAs?</a:t>
            </a:r>
            <a:endParaRPr sz="1650" dirty="0"/>
          </a:p>
          <a:p>
            <a:pPr indent="-276225">
              <a:buSzPts val="2200"/>
            </a:pPr>
            <a:r>
              <a:rPr lang="en-US" sz="1650" dirty="0"/>
              <a:t>Required Contract Provisions</a:t>
            </a:r>
            <a:endParaRPr sz="1650" dirty="0"/>
          </a:p>
          <a:p>
            <a:pPr indent="-276225">
              <a:buSzPts val="2200"/>
            </a:pPr>
            <a:r>
              <a:rPr lang="en-US" sz="1650" dirty="0"/>
              <a:t>Construction </a:t>
            </a:r>
            <a:endParaRPr sz="1650" dirty="0"/>
          </a:p>
          <a:p>
            <a:pPr lvl="1" indent="-276225">
              <a:spcBef>
                <a:spcPts val="750"/>
              </a:spcBef>
              <a:buSzPts val="2200"/>
            </a:pPr>
            <a:r>
              <a:rPr lang="en-US" sz="1650" dirty="0"/>
              <a:t>How do you define it and when is DBRA applicable?</a:t>
            </a:r>
            <a:endParaRPr sz="1650" dirty="0"/>
          </a:p>
          <a:p>
            <a:pPr lvl="1" indent="-276225">
              <a:spcBef>
                <a:spcPts val="750"/>
              </a:spcBef>
              <a:buSzPts val="2200"/>
            </a:pPr>
            <a:r>
              <a:rPr lang="en-US" sz="1650" dirty="0"/>
              <a:t>Examples of Projects - Construction or Not</a:t>
            </a:r>
            <a:endParaRPr sz="1650" dirty="0"/>
          </a:p>
          <a:p>
            <a:pPr lvl="1" indent="-276225">
              <a:spcBef>
                <a:spcPts val="750"/>
              </a:spcBef>
              <a:buSzPts val="2200"/>
            </a:pPr>
            <a:r>
              <a:rPr lang="en-US" sz="1650" dirty="0"/>
              <a:t>Additional Rules Applicable to Construction</a:t>
            </a:r>
            <a:endParaRPr sz="1650" dirty="0"/>
          </a:p>
          <a:p>
            <a:pPr lvl="1" indent="-276225">
              <a:spcBef>
                <a:spcPts val="750"/>
              </a:spcBef>
              <a:buSzPts val="2200"/>
            </a:pPr>
            <a:r>
              <a:rPr lang="en-US" sz="1650" dirty="0"/>
              <a:t>Notice of Federal Interest - Updated Guidance</a:t>
            </a:r>
            <a:endParaRPr sz="1650" dirty="0"/>
          </a:p>
          <a:p>
            <a:pPr indent="-276225">
              <a:buSzPts val="2200"/>
            </a:pPr>
            <a:r>
              <a:rPr lang="en-US" sz="1650" dirty="0"/>
              <a:t>Indirect Costs</a:t>
            </a:r>
            <a:endParaRPr sz="1650" dirty="0"/>
          </a:p>
          <a:p>
            <a:pPr indent="-276225">
              <a:buSzPts val="2200"/>
            </a:pPr>
            <a:r>
              <a:rPr lang="en-US" sz="1650" dirty="0"/>
              <a:t>What if noncompliance occurred on a project?</a:t>
            </a:r>
            <a:endParaRPr sz="1650" dirty="0"/>
          </a:p>
          <a:p>
            <a:pPr indent="-276225">
              <a:buSzPts val="2200"/>
            </a:pPr>
            <a:r>
              <a:rPr lang="en-US" sz="1650" dirty="0"/>
              <a:t>CDE Construction Questionnaire</a:t>
            </a:r>
            <a:endParaRPr sz="1650" dirty="0"/>
          </a:p>
          <a:p>
            <a:pPr indent="-276225">
              <a:buSzPts val="2200"/>
            </a:pPr>
            <a:r>
              <a:rPr lang="en-US" sz="1650" dirty="0"/>
              <a:t>Attestation of Completion</a:t>
            </a:r>
            <a:endParaRPr sz="1650" dirty="0"/>
          </a:p>
        </p:txBody>
      </p:sp>
      <p:sp>
        <p:nvSpPr>
          <p:cNvPr id="109" name="Google Shape;109;p17"/>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Considerations for this Webinar</a:t>
            </a:r>
            <a:endParaRPr sz="2100" dirty="0">
              <a:latin typeface="Raleway" pitchFamily="2" charset="0"/>
            </a:endParaRPr>
          </a:p>
        </p:txBody>
      </p:sp>
      <p:sp>
        <p:nvSpPr>
          <p:cNvPr id="117" name="Google Shape;117;p18"/>
          <p:cNvSpPr txBox="1">
            <a:spLocks noGrp="1"/>
          </p:cNvSpPr>
          <p:nvPr>
            <p:ph type="body" idx="1"/>
          </p:nvPr>
        </p:nvSpPr>
        <p:spPr>
          <a:prstGeom prst="rect">
            <a:avLst/>
          </a:prstGeom>
        </p:spPr>
        <p:txBody>
          <a:bodyPr spcFirstLastPara="1" wrap="square" lIns="0" tIns="0" rIns="0" bIns="34275" anchor="t" anchorCtr="0">
            <a:normAutofit/>
          </a:bodyPr>
          <a:lstStyle/>
          <a:p>
            <a:pPr marL="0" indent="0">
              <a:buNone/>
            </a:pPr>
            <a:r>
              <a:rPr lang="en-US" dirty="0"/>
              <a:t>During this webinar, we will discuss the federal regulations and their applicability to various types of projects </a:t>
            </a:r>
            <a:endParaRPr dirty="0"/>
          </a:p>
          <a:p>
            <a:pPr marL="0" indent="0">
              <a:buNone/>
            </a:pPr>
            <a:endParaRPr sz="300" dirty="0"/>
          </a:p>
          <a:p>
            <a:r>
              <a:rPr lang="en-US" dirty="0"/>
              <a:t>How did you use your ESSER funds?</a:t>
            </a:r>
            <a:endParaRPr dirty="0"/>
          </a:p>
          <a:p>
            <a:r>
              <a:rPr lang="en-US" dirty="0"/>
              <a:t>Did you have any activities in your applications that included contracted work completed by mechanics, plumbers, or other laborers?</a:t>
            </a:r>
            <a:endParaRPr dirty="0"/>
          </a:p>
          <a:p>
            <a:r>
              <a:rPr lang="en-US" dirty="0"/>
              <a:t>Did you have any activities that involved construction, alteration, or repair (including painting and decorating) of public buildings or public works</a:t>
            </a:r>
            <a:endParaRPr dirty="0"/>
          </a:p>
          <a:p>
            <a:r>
              <a:rPr lang="en-US" dirty="0"/>
              <a:t>Are these activities completed or ongoing?</a:t>
            </a:r>
            <a:endParaRPr dirty="0"/>
          </a:p>
          <a:p>
            <a:pPr marL="0" indent="0">
              <a:buNone/>
            </a:pPr>
            <a:endParaRPr dirty="0"/>
          </a:p>
          <a:p>
            <a:pPr marL="0" indent="0">
              <a:buNone/>
            </a:pPr>
            <a:endParaRPr dirty="0"/>
          </a:p>
        </p:txBody>
      </p:sp>
      <p:sp>
        <p:nvSpPr>
          <p:cNvPr id="116" name="Google Shape;116;p18"/>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1657350" y="1946787"/>
            <a:ext cx="5829300" cy="1753200"/>
          </a:xfrm>
          <a:prstGeom prst="rect">
            <a:avLst/>
          </a:prstGeom>
        </p:spPr>
        <p:txBody>
          <a:bodyPr spcFirstLastPara="1" wrap="square" lIns="68569" tIns="34275" rIns="68569" bIns="34275" anchor="t" anchorCtr="0">
            <a:normAutofit fontScale="90000"/>
          </a:bodyPr>
          <a:lstStyle/>
          <a:p>
            <a:r>
              <a:rPr lang="en-US" sz="3400" dirty="0">
                <a:latin typeface="Raleway" pitchFamily="2" charset="0"/>
              </a:rPr>
              <a:t>Davis-Bacon and Related Acts (DBRA)</a:t>
            </a:r>
            <a:endParaRPr sz="3400" dirty="0">
              <a:latin typeface="Raleway" pitchFamily="2" charset="0"/>
            </a:endParaRPr>
          </a:p>
          <a:p>
            <a:endParaRPr dirty="0"/>
          </a:p>
          <a:p>
            <a:pPr marL="342900" indent="-274320" algn="l">
              <a:buSzPct val="100000"/>
              <a:buChar char="-"/>
            </a:pPr>
            <a:r>
              <a:rPr lang="en-US" sz="2000" dirty="0">
                <a:latin typeface="Calibri" panose="020F0502020204030204" pitchFamily="34" charset="0"/>
                <a:ea typeface="Calibri" panose="020F0502020204030204" pitchFamily="34" charset="0"/>
                <a:cs typeface="Calibri" panose="020F0502020204030204" pitchFamily="34" charset="0"/>
              </a:rPr>
              <a:t>May apply to contracts for labor, including but not limited to construction</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124" name="Google Shape;124;p19"/>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12</a:t>
            </a:fld>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Davis-Bacon and Related Acts (DBRA)</a:t>
            </a:r>
            <a:endParaRPr sz="2100" dirty="0">
              <a:solidFill>
                <a:srgbClr val="FF0000"/>
              </a:solidFill>
              <a:latin typeface="Raleway" pitchFamily="2" charset="0"/>
            </a:endParaRPr>
          </a:p>
        </p:txBody>
      </p:sp>
      <p:sp>
        <p:nvSpPr>
          <p:cNvPr id="131" name="Google Shape;131;p20"/>
          <p:cNvSpPr txBox="1">
            <a:spLocks noGrp="1"/>
          </p:cNvSpPr>
          <p:nvPr>
            <p:ph type="body" idx="1"/>
          </p:nvPr>
        </p:nvSpPr>
        <p:spPr>
          <a:xfrm>
            <a:off x="628650" y="955343"/>
            <a:ext cx="7886700" cy="3719015"/>
          </a:xfrm>
          <a:prstGeom prst="rect">
            <a:avLst/>
          </a:prstGeom>
        </p:spPr>
        <p:txBody>
          <a:bodyPr spcFirstLastPara="1" wrap="square" lIns="0" tIns="0" rIns="0" bIns="34275" anchor="t" anchorCtr="0">
            <a:noAutofit/>
          </a:bodyPr>
          <a:lstStyle/>
          <a:p>
            <a:pPr marL="285750">
              <a:lnSpc>
                <a:spcPct val="120000"/>
              </a:lnSpc>
              <a:buSzPts val="2200"/>
            </a:pPr>
            <a:r>
              <a:rPr lang="en-US" sz="1550" dirty="0"/>
              <a:t>The Davis-Bacon and Related Acts (DBRA) does </a:t>
            </a:r>
            <a:r>
              <a:rPr lang="en-US" sz="1550" u="sng" dirty="0"/>
              <a:t>not</a:t>
            </a:r>
            <a:r>
              <a:rPr lang="en-US" sz="1550" dirty="0"/>
              <a:t> apply to work performed by LEA employees</a:t>
            </a:r>
            <a:endParaRPr sz="1550" dirty="0"/>
          </a:p>
          <a:p>
            <a:pPr marL="285750">
              <a:lnSpc>
                <a:spcPct val="120000"/>
              </a:lnSpc>
              <a:buSzPts val="2200"/>
            </a:pPr>
            <a:r>
              <a:rPr lang="en-US" sz="1550" dirty="0"/>
              <a:t>DBRA applies to contractors and subcontractors performing on contracts that:</a:t>
            </a:r>
            <a:endParaRPr sz="1550" dirty="0"/>
          </a:p>
          <a:p>
            <a:pPr marL="709613" indent="-342900">
              <a:lnSpc>
                <a:spcPct val="100000"/>
              </a:lnSpc>
              <a:spcBef>
                <a:spcPts val="0"/>
              </a:spcBef>
              <a:buSzPct val="100000"/>
              <a:buFont typeface="+mj-lt"/>
              <a:buAutoNum type="arabicPeriod"/>
            </a:pPr>
            <a:r>
              <a:rPr lang="en-US" sz="1550" dirty="0"/>
              <a:t>Are federally funded (in whole or in part)</a:t>
            </a:r>
            <a:endParaRPr sz="1550" dirty="0"/>
          </a:p>
          <a:p>
            <a:pPr marL="709613" indent="-342900">
              <a:lnSpc>
                <a:spcPct val="100000"/>
              </a:lnSpc>
              <a:spcBef>
                <a:spcPts val="0"/>
              </a:spcBef>
              <a:buSzPct val="100000"/>
              <a:buFont typeface="+mj-lt"/>
              <a:buAutoNum type="arabicPeriod"/>
            </a:pPr>
            <a:r>
              <a:rPr lang="en-US" sz="1550" dirty="0"/>
              <a:t>Exceed $2,000 (see last bullet regarding federally funded equipment)</a:t>
            </a:r>
            <a:endParaRPr sz="1550" dirty="0"/>
          </a:p>
          <a:p>
            <a:pPr marL="709613" indent="-342900">
              <a:lnSpc>
                <a:spcPct val="100000"/>
              </a:lnSpc>
              <a:spcBef>
                <a:spcPts val="0"/>
              </a:spcBef>
              <a:buSzPct val="100000"/>
              <a:buFont typeface="+mj-lt"/>
              <a:buAutoNum type="arabicPeriod"/>
            </a:pPr>
            <a:r>
              <a:rPr lang="en-US" sz="1550" dirty="0"/>
              <a:t>Are for the construction, alteration, or repair (including painting and decorating) of public buildings and public works, and</a:t>
            </a:r>
            <a:endParaRPr sz="1550" dirty="0"/>
          </a:p>
          <a:p>
            <a:pPr marL="709613" indent="-342900">
              <a:lnSpc>
                <a:spcPct val="100000"/>
              </a:lnSpc>
              <a:spcBef>
                <a:spcPts val="0"/>
              </a:spcBef>
              <a:buSzPct val="100000"/>
              <a:buFont typeface="+mj-lt"/>
              <a:buAutoNum type="arabicPeriod"/>
            </a:pPr>
            <a:r>
              <a:rPr lang="en-US" sz="1550" dirty="0"/>
              <a:t>Include employment of laborers or mechanics (work is manual or physical in nature as distinguished from mental or managerial duties)</a:t>
            </a:r>
            <a:endParaRPr sz="1550" dirty="0"/>
          </a:p>
          <a:p>
            <a:pPr marL="285750">
              <a:lnSpc>
                <a:spcPct val="100000"/>
              </a:lnSpc>
              <a:buSzPts val="2200"/>
            </a:pPr>
            <a:r>
              <a:rPr lang="en-US" sz="1550" dirty="0"/>
              <a:t>The four factors listed above are what should be used to determine if a project is subject to DBRA</a:t>
            </a:r>
            <a:endParaRPr sz="1550" dirty="0"/>
          </a:p>
          <a:p>
            <a:pPr marL="285750">
              <a:lnSpc>
                <a:spcPct val="100000"/>
              </a:lnSpc>
              <a:buSzPts val="2200"/>
            </a:pPr>
            <a:r>
              <a:rPr lang="en-US" sz="1550" dirty="0"/>
              <a:t>**The cost of federally funded equipment must be considered in determining if an installation contract is subject to DBRA**</a:t>
            </a:r>
            <a:endParaRPr sz="1550" dirty="0"/>
          </a:p>
        </p:txBody>
      </p:sp>
      <p:sp>
        <p:nvSpPr>
          <p:cNvPr id="132" name="Google Shape;132;p20"/>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Davis-Bacon and Related Acts (DBRA) Cont’d</a:t>
            </a:r>
            <a:endParaRPr sz="2100" dirty="0">
              <a:latin typeface="Raleway" pitchFamily="2" charset="0"/>
            </a:endParaRPr>
          </a:p>
        </p:txBody>
      </p:sp>
      <p:sp>
        <p:nvSpPr>
          <p:cNvPr id="139" name="Google Shape;139;p21"/>
          <p:cNvSpPr txBox="1">
            <a:spLocks noGrp="1"/>
          </p:cNvSpPr>
          <p:nvPr>
            <p:ph type="body" idx="1"/>
          </p:nvPr>
        </p:nvSpPr>
        <p:spPr>
          <a:prstGeom prst="rect">
            <a:avLst/>
          </a:prstGeom>
        </p:spPr>
        <p:txBody>
          <a:bodyPr spcFirstLastPara="1" wrap="square" lIns="0" tIns="0" rIns="0" bIns="34275" anchor="t" anchorCtr="0">
            <a:normAutofit/>
          </a:bodyPr>
          <a:lstStyle/>
          <a:p>
            <a:pPr marL="257175" indent="-276225">
              <a:lnSpc>
                <a:spcPct val="100000"/>
              </a:lnSpc>
              <a:buSzPts val="2200"/>
            </a:pPr>
            <a:r>
              <a:rPr lang="en-US" sz="1650" dirty="0"/>
              <a:t>Contracts must include DBRA clauses or provisions detailing the minimum wages (a.k.a. prevailing wages) to be paid to various classes of laborers and mechanics employed under the contract (see subsequent slides for more detail)</a:t>
            </a:r>
            <a:endParaRPr sz="1650" dirty="0"/>
          </a:p>
          <a:p>
            <a:pPr marL="257175" indent="-276225">
              <a:lnSpc>
                <a:spcPct val="100000"/>
              </a:lnSpc>
              <a:buSzPts val="2200"/>
            </a:pPr>
            <a:r>
              <a:rPr lang="en-US" sz="1650" dirty="0"/>
              <a:t>Wage determinations (see next slide) must be incorporated in contracts</a:t>
            </a:r>
            <a:endParaRPr sz="1650" dirty="0"/>
          </a:p>
          <a:p>
            <a:pPr marL="257175" indent="-276225">
              <a:lnSpc>
                <a:spcPct val="100000"/>
              </a:lnSpc>
              <a:buSzPts val="2200"/>
            </a:pPr>
            <a:r>
              <a:rPr lang="en-US" sz="1650" dirty="0"/>
              <a:t>Davis-Bacon Act (DBA) prevailing wage provisions apply to approximately 60 “Related Acts” or statutes under which federal agencies assist construction projects through grants, loans, loan guarantees, and insurance</a:t>
            </a:r>
            <a:endParaRPr sz="1650" dirty="0"/>
          </a:p>
          <a:p>
            <a:pPr marL="257175" indent="-276225">
              <a:lnSpc>
                <a:spcPct val="100000"/>
              </a:lnSpc>
              <a:buSzPts val="2200"/>
            </a:pPr>
            <a:r>
              <a:rPr lang="en-US" sz="1650" dirty="0"/>
              <a:t>Additional information linked </a:t>
            </a:r>
            <a:r>
              <a:rPr lang="en-US" sz="1650" u="sng" dirty="0">
                <a:solidFill>
                  <a:schemeClr val="hlink"/>
                </a:solidFill>
                <a:hlinkClick r:id="rId3"/>
              </a:rPr>
              <a:t>here</a:t>
            </a:r>
            <a:endParaRPr sz="1650" dirty="0"/>
          </a:p>
        </p:txBody>
      </p:sp>
      <p:sp>
        <p:nvSpPr>
          <p:cNvPr id="140" name="Google Shape;140;p21"/>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245194" y="190885"/>
            <a:ext cx="7254251" cy="567314"/>
          </a:xfrm>
          <a:prstGeom prst="rect">
            <a:avLst/>
          </a:prstGeom>
        </p:spPr>
        <p:txBody>
          <a:bodyPr spcFirstLastPara="1" wrap="square" lIns="0" tIns="0" rIns="0" bIns="0" anchor="t" anchorCtr="0">
            <a:noAutofit/>
          </a:bodyPr>
          <a:lstStyle/>
          <a:p>
            <a:r>
              <a:rPr lang="en-US" sz="2100" dirty="0">
                <a:latin typeface="Raleway" pitchFamily="2" charset="0"/>
              </a:rPr>
              <a:t>DBRA Requirements - Wage Determinations, Prevailing Wages and Certified Payrolls</a:t>
            </a:r>
            <a:endParaRPr sz="2100" dirty="0">
              <a:latin typeface="Raleway" pitchFamily="2" charset="0"/>
            </a:endParaRPr>
          </a:p>
        </p:txBody>
      </p:sp>
      <p:sp>
        <p:nvSpPr>
          <p:cNvPr id="147" name="Google Shape;147;p22"/>
          <p:cNvSpPr txBox="1">
            <a:spLocks noGrp="1"/>
          </p:cNvSpPr>
          <p:nvPr>
            <p:ph type="body" idx="1"/>
          </p:nvPr>
        </p:nvSpPr>
        <p:spPr>
          <a:xfrm>
            <a:off x="628650" y="994387"/>
            <a:ext cx="7886700" cy="3480506"/>
          </a:xfrm>
          <a:prstGeom prst="rect">
            <a:avLst/>
          </a:prstGeom>
        </p:spPr>
        <p:txBody>
          <a:bodyPr spcFirstLastPara="1" wrap="square" lIns="0" tIns="0" rIns="0" bIns="34275" anchor="t" anchorCtr="0">
            <a:noAutofit/>
          </a:bodyPr>
          <a:lstStyle/>
          <a:p>
            <a:pPr indent="-266700">
              <a:lnSpc>
                <a:spcPct val="100000"/>
              </a:lnSpc>
              <a:buSzPct val="100000"/>
            </a:pPr>
            <a:r>
              <a:rPr lang="en-US" sz="1450" dirty="0"/>
              <a:t>Wage Determinations (WD)</a:t>
            </a:r>
            <a:endParaRPr sz="1450" dirty="0"/>
          </a:p>
          <a:p>
            <a:pPr lvl="1">
              <a:lnSpc>
                <a:spcPct val="100000"/>
              </a:lnSpc>
              <a:spcBef>
                <a:spcPts val="0"/>
              </a:spcBef>
              <a:buSzPct val="100000"/>
            </a:pPr>
            <a:r>
              <a:rPr lang="en-US" sz="1450" dirty="0"/>
              <a:t>Published by the Department of Labor (DOL), a WDs is a list of locally prevailing hourly wage and fringe benefit rates for each classification of laborer and mechanic by geographic area and by construction type (building, residential, highway, and heavy)</a:t>
            </a:r>
            <a:endParaRPr sz="1450" dirty="0"/>
          </a:p>
          <a:p>
            <a:pPr lvl="1">
              <a:lnSpc>
                <a:spcPct val="100000"/>
              </a:lnSpc>
              <a:spcBef>
                <a:spcPts val="0"/>
              </a:spcBef>
              <a:buSzPct val="100000"/>
            </a:pPr>
            <a:r>
              <a:rPr lang="en-US" sz="1450" dirty="0"/>
              <a:t>Each WD is assigned a reference number and published on sam.gov</a:t>
            </a:r>
            <a:endParaRPr sz="1450" dirty="0"/>
          </a:p>
          <a:p>
            <a:pPr lvl="1">
              <a:lnSpc>
                <a:spcPct val="100000"/>
              </a:lnSpc>
              <a:spcBef>
                <a:spcPts val="0"/>
              </a:spcBef>
              <a:buSzPct val="100000"/>
            </a:pPr>
            <a:r>
              <a:rPr lang="en-US" sz="1450" dirty="0"/>
              <a:t>Click </a:t>
            </a:r>
            <a:r>
              <a:rPr lang="en-US" sz="1450" u="sng" dirty="0">
                <a:solidFill>
                  <a:schemeClr val="hlink"/>
                </a:solidFill>
                <a:hlinkClick r:id="rId3"/>
              </a:rPr>
              <a:t>here </a:t>
            </a:r>
            <a:r>
              <a:rPr lang="en-US" sz="1450" dirty="0"/>
              <a:t>for an overview on how to search sam.gov for WDs applicable to your project or </a:t>
            </a:r>
            <a:r>
              <a:rPr lang="en-US" sz="1450" u="sng" dirty="0">
                <a:solidFill>
                  <a:schemeClr val="hlink"/>
                </a:solidFill>
                <a:hlinkClick r:id="rId4"/>
              </a:rPr>
              <a:t>here</a:t>
            </a:r>
            <a:r>
              <a:rPr lang="en-US" sz="1450" dirty="0"/>
              <a:t> for additional information about WDs</a:t>
            </a:r>
            <a:endParaRPr sz="1450" dirty="0"/>
          </a:p>
          <a:p>
            <a:pPr indent="-266700">
              <a:lnSpc>
                <a:spcPct val="100000"/>
              </a:lnSpc>
              <a:buSzPct val="100000"/>
            </a:pPr>
            <a:r>
              <a:rPr lang="en-US" sz="1450" dirty="0"/>
              <a:t>Prevailing wages and fringe benefits </a:t>
            </a:r>
            <a:r>
              <a:rPr lang="en-US" sz="1450" u="sng" dirty="0"/>
              <a:t>must</a:t>
            </a:r>
            <a:r>
              <a:rPr lang="en-US" sz="1450" dirty="0"/>
              <a:t> be paid on a </a:t>
            </a:r>
            <a:r>
              <a:rPr lang="en-US" sz="1450" u="sng" dirty="0"/>
              <a:t>weekly</a:t>
            </a:r>
            <a:r>
              <a:rPr lang="en-US" sz="1450" dirty="0"/>
              <a:t> basis</a:t>
            </a:r>
            <a:endParaRPr sz="1450" dirty="0"/>
          </a:p>
          <a:p>
            <a:pPr indent="-266716">
              <a:lnSpc>
                <a:spcPct val="100000"/>
              </a:lnSpc>
              <a:buSzPct val="100000"/>
            </a:pPr>
            <a:r>
              <a:rPr lang="en-US" sz="1450" dirty="0"/>
              <a:t>Weekly certified payroll records must be submitted to the LEA </a:t>
            </a:r>
            <a:endParaRPr sz="1450" dirty="0"/>
          </a:p>
          <a:p>
            <a:pPr lvl="1">
              <a:lnSpc>
                <a:spcPct val="100000"/>
              </a:lnSpc>
              <a:spcBef>
                <a:spcPts val="0"/>
              </a:spcBef>
              <a:buSzPct val="100000"/>
            </a:pPr>
            <a:r>
              <a:rPr lang="en-US" sz="1450" dirty="0"/>
              <a:t>DOL </a:t>
            </a:r>
            <a:r>
              <a:rPr lang="en-US" sz="1450" u="sng" dirty="0">
                <a:solidFill>
                  <a:schemeClr val="hlink"/>
                </a:solidFill>
                <a:hlinkClick r:id="rId5"/>
              </a:rPr>
              <a:t>Form WH-347</a:t>
            </a:r>
            <a:r>
              <a:rPr lang="en-US" sz="1450" dirty="0"/>
              <a:t> and </a:t>
            </a:r>
            <a:r>
              <a:rPr lang="en-US" sz="1450" u="sng" dirty="0">
                <a:solidFill>
                  <a:schemeClr val="hlink"/>
                </a:solidFill>
                <a:hlinkClick r:id="rId6"/>
              </a:rPr>
              <a:t>Instructions</a:t>
            </a:r>
            <a:r>
              <a:rPr lang="en-US" sz="1450" dirty="0"/>
              <a:t> - optional, but the same information and certification language are a required part of the weekly submission</a:t>
            </a:r>
            <a:endParaRPr sz="1450" dirty="0"/>
          </a:p>
          <a:p>
            <a:pPr indent="-266716">
              <a:lnSpc>
                <a:spcPct val="100000"/>
              </a:lnSpc>
              <a:buSzPct val="100000"/>
            </a:pPr>
            <a:r>
              <a:rPr lang="en-US" sz="1450" dirty="0"/>
              <a:t>LEAs should at least be spot monitoring submitted certified payrolls</a:t>
            </a:r>
            <a:endParaRPr sz="1450" dirty="0"/>
          </a:p>
          <a:p>
            <a:pPr lvl="1">
              <a:lnSpc>
                <a:spcPct val="100000"/>
              </a:lnSpc>
              <a:spcBef>
                <a:spcPts val="0"/>
              </a:spcBef>
              <a:buSzPct val="100000"/>
            </a:pPr>
            <a:r>
              <a:rPr lang="en-US" sz="1450" dirty="0"/>
              <a:t>DOL offers a payroll review </a:t>
            </a:r>
            <a:r>
              <a:rPr lang="en-US" sz="1450" u="sng" dirty="0">
                <a:solidFill>
                  <a:schemeClr val="hlink"/>
                </a:solidFill>
                <a:hlinkClick r:id="rId7"/>
              </a:rPr>
              <a:t>tutorial</a:t>
            </a:r>
            <a:r>
              <a:rPr lang="en-US" sz="1450" dirty="0"/>
              <a:t> with related </a:t>
            </a:r>
            <a:r>
              <a:rPr lang="en-US" sz="1450" u="sng" dirty="0">
                <a:solidFill>
                  <a:schemeClr val="hlink"/>
                </a:solidFill>
                <a:hlinkClick r:id="rId8"/>
              </a:rPr>
              <a:t>slides</a:t>
            </a:r>
            <a:endParaRPr sz="1450" dirty="0"/>
          </a:p>
          <a:p>
            <a:pPr lvl="1">
              <a:lnSpc>
                <a:spcPct val="100000"/>
              </a:lnSpc>
              <a:spcBef>
                <a:spcPts val="0"/>
              </a:spcBef>
              <a:buSzPct val="100000"/>
            </a:pPr>
            <a:r>
              <a:rPr lang="en-US" sz="1450" dirty="0"/>
              <a:t>We recommend LEAs sign and date to show evidence of review</a:t>
            </a:r>
            <a:endParaRPr sz="1450" dirty="0"/>
          </a:p>
          <a:p>
            <a:pPr indent="-266716">
              <a:lnSpc>
                <a:spcPct val="100000"/>
              </a:lnSpc>
              <a:buSzPct val="100000"/>
            </a:pPr>
            <a:r>
              <a:rPr lang="en-US" sz="1450" dirty="0"/>
              <a:t>DBRA FAQ page from DOL website linked </a:t>
            </a:r>
            <a:r>
              <a:rPr lang="en-US" sz="1450" u="sng" dirty="0">
                <a:solidFill>
                  <a:schemeClr val="hlink"/>
                </a:solidFill>
                <a:hlinkClick r:id="rId9"/>
              </a:rPr>
              <a:t>here</a:t>
            </a:r>
            <a:endParaRPr sz="1450" dirty="0"/>
          </a:p>
        </p:txBody>
      </p:sp>
      <p:sp>
        <p:nvSpPr>
          <p:cNvPr id="148" name="Google Shape;148;p22"/>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DBRA Requirements - Job Site Postings</a:t>
            </a:r>
            <a:endParaRPr sz="2100" dirty="0">
              <a:latin typeface="Raleway" pitchFamily="2" charset="0"/>
            </a:endParaRPr>
          </a:p>
          <a:p>
            <a:pPr>
              <a:buClr>
                <a:schemeClr val="dk1"/>
              </a:buClr>
              <a:buSzPts val="1100"/>
            </a:pPr>
            <a:endParaRPr sz="2100" dirty="0">
              <a:latin typeface="Raleway" pitchFamily="2" charset="0"/>
            </a:endParaRPr>
          </a:p>
        </p:txBody>
      </p:sp>
      <p:sp>
        <p:nvSpPr>
          <p:cNvPr id="155" name="Google Shape;155;p23"/>
          <p:cNvSpPr txBox="1">
            <a:spLocks noGrp="1"/>
          </p:cNvSpPr>
          <p:nvPr>
            <p:ph type="body" idx="1"/>
          </p:nvPr>
        </p:nvSpPr>
        <p:spPr>
          <a:xfrm>
            <a:off x="628650" y="1097280"/>
            <a:ext cx="3241451" cy="3480506"/>
          </a:xfrm>
          <a:prstGeom prst="rect">
            <a:avLst/>
          </a:prstGeom>
        </p:spPr>
        <p:txBody>
          <a:bodyPr spcFirstLastPara="1" wrap="square" lIns="0" tIns="0" rIns="0" bIns="34275" anchor="t" anchorCtr="0">
            <a:normAutofit/>
          </a:bodyPr>
          <a:lstStyle/>
          <a:p>
            <a:r>
              <a:rPr lang="en-US" dirty="0"/>
              <a:t>Visit the job site to ensure the following are visible:</a:t>
            </a:r>
            <a:endParaRPr dirty="0"/>
          </a:p>
          <a:p>
            <a:pPr lvl="1">
              <a:spcBef>
                <a:spcPts val="0"/>
              </a:spcBef>
            </a:pPr>
            <a:r>
              <a:rPr lang="en-US" dirty="0"/>
              <a:t>The applicable DBRA wage determination from sam.gov</a:t>
            </a:r>
            <a:endParaRPr dirty="0"/>
          </a:p>
          <a:p>
            <a:pPr lvl="1">
              <a:spcBef>
                <a:spcPts val="0"/>
              </a:spcBef>
              <a:spcAft>
                <a:spcPts val="1200"/>
              </a:spcAft>
            </a:pPr>
            <a:r>
              <a:rPr lang="en-US" dirty="0"/>
              <a:t>WH-1321 poster found </a:t>
            </a:r>
            <a:r>
              <a:rPr lang="en-US" u="sng" dirty="0">
                <a:solidFill>
                  <a:schemeClr val="hlink"/>
                </a:solidFill>
                <a:hlinkClick r:id="rId3"/>
              </a:rPr>
              <a:t>here</a:t>
            </a:r>
            <a:r>
              <a:rPr lang="en-US" dirty="0"/>
              <a:t> on the DOL website</a:t>
            </a:r>
            <a:endParaRPr dirty="0"/>
          </a:p>
          <a:p>
            <a:pPr>
              <a:spcBef>
                <a:spcPts val="0"/>
              </a:spcBef>
            </a:pPr>
            <a:r>
              <a:rPr lang="en-US" dirty="0"/>
              <a:t>We recommend taking pictures to document compliance</a:t>
            </a:r>
            <a:endParaRPr dirty="0"/>
          </a:p>
        </p:txBody>
      </p:sp>
      <p:sp>
        <p:nvSpPr>
          <p:cNvPr id="156" name="Google Shape;156;p23"/>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16</a:t>
            </a:fld>
            <a:endParaRPr/>
          </a:p>
        </p:txBody>
      </p:sp>
      <p:pic>
        <p:nvPicPr>
          <p:cNvPr id="157" name="Google Shape;157;p23" descr="An example of The Workers Rights Under The Davis-Bacon Act poster"/>
          <p:cNvPicPr preferRelativeResize="0"/>
          <p:nvPr/>
        </p:nvPicPr>
        <p:blipFill>
          <a:blip r:embed="rId4">
            <a:alphaModFix/>
          </a:blip>
          <a:stretch>
            <a:fillRect/>
          </a:stretch>
        </p:blipFill>
        <p:spPr>
          <a:xfrm>
            <a:off x="4240248" y="1145615"/>
            <a:ext cx="4731000" cy="30598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ctrTitle"/>
          </p:nvPr>
        </p:nvSpPr>
        <p:spPr>
          <a:xfrm>
            <a:off x="1657350" y="1946787"/>
            <a:ext cx="5829300" cy="1753200"/>
          </a:xfrm>
          <a:prstGeom prst="rect">
            <a:avLst/>
          </a:prstGeom>
        </p:spPr>
        <p:txBody>
          <a:bodyPr spcFirstLastPara="1" wrap="square" lIns="68569" tIns="34275" rIns="68569" bIns="34275" anchor="t" anchorCtr="0">
            <a:normAutofit/>
          </a:bodyPr>
          <a:lstStyle/>
          <a:p>
            <a:r>
              <a:rPr lang="en-US" sz="3100" dirty="0">
                <a:latin typeface="Raleway" pitchFamily="2" charset="0"/>
              </a:rPr>
              <a:t>Contract Provisions and </a:t>
            </a:r>
            <a:endParaRPr sz="3100" dirty="0">
              <a:latin typeface="Raleway" pitchFamily="2" charset="0"/>
            </a:endParaRPr>
          </a:p>
          <a:p>
            <a:r>
              <a:rPr lang="en-US" sz="3100" dirty="0">
                <a:latin typeface="Raleway" pitchFamily="2" charset="0"/>
              </a:rPr>
              <a:t>Other Requirements</a:t>
            </a:r>
            <a:endParaRPr sz="3100" dirty="0">
              <a:latin typeface="Raleway" pitchFamily="2" charset="0"/>
            </a:endParaRPr>
          </a:p>
          <a:p>
            <a:endParaRPr sz="3100" dirty="0">
              <a:latin typeface="Raleway" pitchFamily="2" charset="0"/>
            </a:endParaRPr>
          </a:p>
          <a:p>
            <a:pPr marL="342900" algn="l"/>
            <a:endParaRPr sz="3100" dirty="0">
              <a:latin typeface="Raleway" pitchFamily="2" charset="0"/>
            </a:endParaRPr>
          </a:p>
        </p:txBody>
      </p:sp>
      <p:sp>
        <p:nvSpPr>
          <p:cNvPr id="164" name="Google Shape;164;p24"/>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17</a:t>
            </a:fld>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245193" y="190885"/>
            <a:ext cx="7370258" cy="567314"/>
          </a:xfrm>
          <a:prstGeom prst="rect">
            <a:avLst/>
          </a:prstGeom>
        </p:spPr>
        <p:txBody>
          <a:bodyPr spcFirstLastPara="1" wrap="square" lIns="0" tIns="0" rIns="0" bIns="0" anchor="t" anchorCtr="0">
            <a:noAutofit/>
          </a:bodyPr>
          <a:lstStyle/>
          <a:p>
            <a:r>
              <a:rPr lang="en-US" sz="2100" dirty="0">
                <a:latin typeface="Raleway" pitchFamily="2" charset="0"/>
              </a:rPr>
              <a:t>Contract Provisions and Other Requirements for Federally Funded Costs or Activities</a:t>
            </a:r>
            <a:endParaRPr sz="2100" dirty="0">
              <a:latin typeface="Raleway" pitchFamily="2" charset="0"/>
            </a:endParaRPr>
          </a:p>
        </p:txBody>
      </p:sp>
      <p:sp>
        <p:nvSpPr>
          <p:cNvPr id="171" name="Google Shape;171;p25"/>
          <p:cNvSpPr txBox="1">
            <a:spLocks noGrp="1"/>
          </p:cNvSpPr>
          <p:nvPr>
            <p:ph type="body" idx="1"/>
          </p:nvPr>
        </p:nvSpPr>
        <p:spPr>
          <a:prstGeom prst="rect">
            <a:avLst/>
          </a:prstGeom>
        </p:spPr>
        <p:txBody>
          <a:bodyPr spcFirstLastPara="1" wrap="square" lIns="0" tIns="0" rIns="0" bIns="34275" anchor="t" anchorCtr="0">
            <a:normAutofit lnSpcReduction="10000"/>
          </a:bodyPr>
          <a:lstStyle/>
          <a:p>
            <a:pPr indent="-268367">
              <a:buSzPct val="100000"/>
            </a:pPr>
            <a:r>
              <a:rPr lang="en-US" sz="1650" dirty="0"/>
              <a:t>Work with your attorney to ensure compliance</a:t>
            </a:r>
            <a:endParaRPr sz="1650" dirty="0"/>
          </a:p>
          <a:p>
            <a:pPr indent="-268367">
              <a:buSzPct val="100000"/>
            </a:pPr>
            <a:r>
              <a:rPr lang="en-US" sz="1650" dirty="0"/>
              <a:t>Determine the need to include:</a:t>
            </a:r>
            <a:endParaRPr sz="1650" dirty="0"/>
          </a:p>
          <a:p>
            <a:pPr lvl="1" indent="-268367">
              <a:spcBef>
                <a:spcPts val="750"/>
              </a:spcBef>
              <a:buSzPct val="100000"/>
            </a:pPr>
            <a:r>
              <a:rPr lang="en-US" sz="1650" dirty="0"/>
              <a:t>DBRA provisions from </a:t>
            </a:r>
            <a:r>
              <a:rPr lang="en-US" sz="1650" i="1" u="sng" dirty="0">
                <a:solidFill>
                  <a:schemeClr val="hlink"/>
                </a:solidFill>
                <a:hlinkClick r:id="rId3"/>
              </a:rPr>
              <a:t>29 CFR 5.5</a:t>
            </a:r>
            <a:r>
              <a:rPr lang="en-US" sz="1650" i="1" dirty="0"/>
              <a:t> - Contract Provisions and Related Matters </a:t>
            </a:r>
            <a:endParaRPr sz="1650" i="1" dirty="0"/>
          </a:p>
          <a:p>
            <a:pPr lvl="1" indent="-268367">
              <a:spcBef>
                <a:spcPts val="750"/>
              </a:spcBef>
              <a:buSzPct val="100000"/>
            </a:pPr>
            <a:r>
              <a:rPr lang="en-US" sz="1650" dirty="0"/>
              <a:t>Applicable provisions from </a:t>
            </a:r>
            <a:r>
              <a:rPr lang="en-US" sz="1650" i="1" u="sng" dirty="0">
                <a:solidFill>
                  <a:schemeClr val="hlink"/>
                </a:solidFill>
                <a:hlinkClick r:id="rId4"/>
              </a:rPr>
              <a:t>2 CFR 200, Appendix II</a:t>
            </a:r>
            <a:r>
              <a:rPr lang="en-US" sz="1650" i="1" dirty="0"/>
              <a:t> - Contract Provisions for Non-Federal Entity Contracts Under Federal Awards</a:t>
            </a:r>
            <a:endParaRPr sz="1650" i="1" dirty="0"/>
          </a:p>
          <a:p>
            <a:pPr indent="-268367">
              <a:lnSpc>
                <a:spcPct val="100000"/>
              </a:lnSpc>
              <a:buSzPct val="100000"/>
            </a:pPr>
            <a:r>
              <a:rPr lang="en-US" sz="1650" dirty="0"/>
              <a:t>Insurance coverage on federally funded property must at least be equivalent to coverage on non-federally funded property (</a:t>
            </a:r>
            <a:r>
              <a:rPr lang="en-US" sz="1650" u="sng" dirty="0">
                <a:solidFill>
                  <a:schemeClr val="hlink"/>
                </a:solidFill>
                <a:hlinkClick r:id="rId5"/>
              </a:rPr>
              <a:t>2 CFR 200.310</a:t>
            </a:r>
            <a:r>
              <a:rPr lang="en-US" sz="1650" dirty="0"/>
              <a:t>)</a:t>
            </a:r>
            <a:endParaRPr sz="1650" dirty="0"/>
          </a:p>
          <a:p>
            <a:pPr indent="-268367">
              <a:lnSpc>
                <a:spcPct val="100000"/>
              </a:lnSpc>
              <a:buSzPct val="100000"/>
            </a:pPr>
            <a:r>
              <a:rPr lang="en-US" sz="1650" dirty="0"/>
              <a:t>Follow bonding requirements when applicable (</a:t>
            </a:r>
            <a:r>
              <a:rPr lang="en-US" sz="1650" u="sng" dirty="0">
                <a:solidFill>
                  <a:schemeClr val="hlink"/>
                </a:solidFill>
                <a:hlinkClick r:id="rId6"/>
              </a:rPr>
              <a:t>2 CFR 200.326</a:t>
            </a:r>
            <a:r>
              <a:rPr lang="en-US" sz="1650" dirty="0"/>
              <a:t>)</a:t>
            </a:r>
            <a:endParaRPr sz="1650" dirty="0"/>
          </a:p>
          <a:p>
            <a:pPr indent="-268367">
              <a:lnSpc>
                <a:spcPct val="100000"/>
              </a:lnSpc>
              <a:buSzPct val="100000"/>
            </a:pPr>
            <a:r>
              <a:rPr lang="en-US" sz="1650" dirty="0"/>
              <a:t>Provide for domestic preference for procurement (</a:t>
            </a:r>
            <a:r>
              <a:rPr lang="en-US" sz="1650" u="sng" dirty="0">
                <a:solidFill>
                  <a:schemeClr val="hlink"/>
                </a:solidFill>
                <a:hlinkClick r:id="rId7"/>
              </a:rPr>
              <a:t>2 CFR 200.322</a:t>
            </a:r>
            <a:r>
              <a:rPr lang="en-US" sz="1650" dirty="0"/>
              <a:t>)</a:t>
            </a:r>
            <a:endParaRPr sz="1650" dirty="0"/>
          </a:p>
          <a:p>
            <a:pPr indent="-268367">
              <a:lnSpc>
                <a:spcPct val="100000"/>
              </a:lnSpc>
              <a:buSzPct val="100000"/>
            </a:pPr>
            <a:r>
              <a:rPr lang="en-US" sz="1650" dirty="0"/>
              <a:t>Submit annual real property reports to Colorado Department of Education (</a:t>
            </a:r>
            <a:r>
              <a:rPr lang="en-US" sz="1650" b="1" i="1" dirty="0"/>
              <a:t>Process Coming Soon</a:t>
            </a:r>
            <a:r>
              <a:rPr lang="en-US" sz="1650" dirty="0"/>
              <a:t>) (</a:t>
            </a:r>
            <a:r>
              <a:rPr lang="en-US" sz="1650" u="sng" dirty="0">
                <a:solidFill>
                  <a:schemeClr val="hlink"/>
                </a:solidFill>
                <a:hlinkClick r:id="rId8"/>
              </a:rPr>
              <a:t>2 CFR 200.330</a:t>
            </a:r>
            <a:r>
              <a:rPr lang="en-US" sz="1650" dirty="0"/>
              <a:t>) ~ regardless of the amount of federal funds used for construction purposes</a:t>
            </a:r>
            <a:endParaRPr sz="1650" dirty="0"/>
          </a:p>
          <a:p>
            <a:pPr marL="685800" indent="0">
              <a:buNone/>
            </a:pPr>
            <a:endParaRPr sz="1650" dirty="0"/>
          </a:p>
        </p:txBody>
      </p:sp>
      <p:sp>
        <p:nvSpPr>
          <p:cNvPr id="172" name="Google Shape;172;p25"/>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ctrTitle"/>
          </p:nvPr>
        </p:nvSpPr>
        <p:spPr>
          <a:xfrm>
            <a:off x="1657350" y="1946787"/>
            <a:ext cx="5829300" cy="1753200"/>
          </a:xfrm>
          <a:prstGeom prst="rect">
            <a:avLst/>
          </a:prstGeom>
        </p:spPr>
        <p:txBody>
          <a:bodyPr spcFirstLastPara="1" wrap="square" lIns="68569" tIns="34275" rIns="68569" bIns="34275" anchor="t" anchorCtr="0">
            <a:normAutofit/>
          </a:bodyPr>
          <a:lstStyle/>
          <a:p>
            <a:r>
              <a:rPr lang="en-US" sz="3100" dirty="0">
                <a:latin typeface="Raleway" pitchFamily="2" charset="0"/>
              </a:rPr>
              <a:t>Construction</a:t>
            </a:r>
            <a:endParaRPr sz="3100" dirty="0">
              <a:latin typeface="Raleway" pitchFamily="2" charset="0"/>
            </a:endParaRPr>
          </a:p>
        </p:txBody>
      </p:sp>
      <p:sp>
        <p:nvSpPr>
          <p:cNvPr id="179" name="Google Shape;179;p26"/>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19</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299" name="Google Shape;299;p56"/>
          <p:cNvSpPr txBox="1">
            <a:spLocks noGrp="1"/>
          </p:cNvSpPr>
          <p:nvPr>
            <p:ph type="body" idx="1"/>
          </p:nvPr>
        </p:nvSpPr>
        <p:spPr>
          <a:xfrm>
            <a:off x="628650" y="1056066"/>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1800"/>
              </a:spcAft>
              <a:buClr>
                <a:schemeClr val="dk1"/>
              </a:buClr>
              <a:buSzPts val="1800"/>
              <a:buNone/>
            </a:pPr>
            <a:r>
              <a:rPr lang="en" sz="1900" b="1" u="sng" dirty="0">
                <a:latin typeface="Calibri" panose="020F0502020204030204" pitchFamily="34" charset="0"/>
                <a:ea typeface="Calibri" panose="020F0502020204030204" pitchFamily="34" charset="0"/>
                <a:cs typeface="Calibri" panose="020F0502020204030204" pitchFamily="34" charset="0"/>
              </a:rPr>
              <a:t>Topics</a:t>
            </a:r>
            <a:endParaRPr sz="1900" b="1" u="sng"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r>
              <a:rPr lang="en" sz="1900" dirty="0">
                <a:latin typeface="Calibri" panose="020F0502020204030204" pitchFamily="34" charset="0"/>
                <a:ea typeface="Calibri" panose="020F0502020204030204" pitchFamily="34" charset="0"/>
                <a:cs typeface="Calibri" panose="020F0502020204030204" pitchFamily="34" charset="0"/>
                <a:sym typeface="Raleway"/>
              </a:rPr>
              <a:t>Updates and Reminders</a:t>
            </a:r>
          </a:p>
          <a:p>
            <a:pPr lvl="1">
              <a:lnSpc>
                <a:spcPct val="100000"/>
              </a:lnSpc>
              <a:spcBef>
                <a:spcPts val="0"/>
              </a:spcBef>
            </a:pPr>
            <a:r>
              <a:rPr lang="en" dirty="0">
                <a:latin typeface="Calibri" panose="020F0502020204030204" pitchFamily="34" charset="0"/>
                <a:ea typeface="Calibri" panose="020F0502020204030204" pitchFamily="34" charset="0"/>
                <a:cs typeface="Calibri" panose="020F0502020204030204" pitchFamily="34" charset="0"/>
                <a:sym typeface="Raleway"/>
              </a:rPr>
              <a:t>Title IV CSPR Reporting Q&amp;A</a:t>
            </a:r>
          </a:p>
          <a:p>
            <a:pPr lvl="1">
              <a:lnSpc>
                <a:spcPct val="100000"/>
              </a:lnSpc>
              <a:spcBef>
                <a:spcPts val="0"/>
              </a:spcBef>
            </a:pPr>
            <a:r>
              <a:rPr lang="en" dirty="0">
                <a:latin typeface="Calibri" panose="020F0502020204030204" pitchFamily="34" charset="0"/>
                <a:ea typeface="Calibri" panose="020F0502020204030204" pitchFamily="34" charset="0"/>
                <a:cs typeface="Calibri" panose="020F0502020204030204" pitchFamily="34" charset="0"/>
                <a:sym typeface="Raleway"/>
              </a:rPr>
              <a:t>Upcoming Trainings and RNMs</a:t>
            </a:r>
            <a:endParaRPr dirty="0">
              <a:latin typeface="Calibri" panose="020F0502020204030204" pitchFamily="34" charset="0"/>
              <a:ea typeface="Calibri" panose="020F0502020204030204" pitchFamily="34" charset="0"/>
              <a:cs typeface="Calibri" panose="020F0502020204030204" pitchFamily="34" charset="0"/>
              <a:sym typeface="Raleway"/>
            </a:endParaRPr>
          </a:p>
          <a:p>
            <a:pPr>
              <a:lnSpc>
                <a:spcPct val="100000"/>
              </a:lnSpc>
              <a:spcBef>
                <a:spcPts val="0"/>
              </a:spcBef>
            </a:pPr>
            <a:r>
              <a:rPr lang="en" sz="1900" dirty="0">
                <a:latin typeface="Calibri" panose="020F0502020204030204" pitchFamily="34" charset="0"/>
                <a:ea typeface="Calibri" panose="020F0502020204030204" pitchFamily="34" charset="0"/>
                <a:cs typeface="Calibri" panose="020F0502020204030204" pitchFamily="34" charset="0"/>
                <a:sym typeface="Raleway"/>
              </a:rPr>
              <a:t>Contract Projects Training</a:t>
            </a:r>
            <a:endParaRPr sz="1900" dirty="0">
              <a:latin typeface="Calibri" panose="020F0502020204030204" pitchFamily="34" charset="0"/>
              <a:ea typeface="Calibri" panose="020F0502020204030204" pitchFamily="34" charset="0"/>
              <a:cs typeface="Calibri" panose="020F0502020204030204" pitchFamily="34" charset="0"/>
              <a:sym typeface="Raleway"/>
            </a:endParaRPr>
          </a:p>
        </p:txBody>
      </p:sp>
      <p:sp>
        <p:nvSpPr>
          <p:cNvPr id="300" name="Google Shape;300;p5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How do we define Construction?</a:t>
            </a:r>
            <a:endParaRPr sz="2100" dirty="0">
              <a:latin typeface="Raleway" pitchFamily="2" charset="0"/>
            </a:endParaRPr>
          </a:p>
        </p:txBody>
      </p:sp>
      <p:sp>
        <p:nvSpPr>
          <p:cNvPr id="186" name="Google Shape;186;p27"/>
          <p:cNvSpPr txBox="1">
            <a:spLocks noGrp="1"/>
          </p:cNvSpPr>
          <p:nvPr>
            <p:ph type="body" idx="1"/>
          </p:nvPr>
        </p:nvSpPr>
        <p:spPr>
          <a:xfrm>
            <a:off x="419668" y="1008570"/>
            <a:ext cx="8304663" cy="3944045"/>
          </a:xfrm>
          <a:prstGeom prst="rect">
            <a:avLst/>
          </a:prstGeom>
          <a:noFill/>
        </p:spPr>
        <p:txBody>
          <a:bodyPr spcFirstLastPara="1" wrap="square" lIns="0" tIns="0" rIns="0" bIns="34275" anchor="t" anchorCtr="0">
            <a:normAutofit/>
          </a:bodyPr>
          <a:lstStyle/>
          <a:p>
            <a:pPr indent="-276225">
              <a:lnSpc>
                <a:spcPct val="100000"/>
              </a:lnSpc>
              <a:buSzPts val="2200"/>
              <a:buFont typeface="Calibri"/>
              <a:buChar char="•"/>
            </a:pPr>
            <a:r>
              <a:rPr lang="en-US" sz="1650" dirty="0"/>
              <a:t>Minor remodeling is not construction</a:t>
            </a:r>
            <a:endParaRPr sz="1650" dirty="0"/>
          </a:p>
          <a:p>
            <a:pPr indent="0">
              <a:lnSpc>
                <a:spcPct val="100000"/>
              </a:lnSpc>
              <a:spcBef>
                <a:spcPts val="0"/>
              </a:spcBef>
              <a:buNone/>
            </a:pPr>
            <a:r>
              <a:rPr lang="en-US" sz="1275" dirty="0"/>
              <a:t>Minor alterations in a previously completed building. The term also includes the extension of utility lines, such as water and electricity, from points beyond the confines of the space in which the minor remodeling is undertaken but within the confines of the previously completed building. The term does not include building construction, structural alterations to buildings, building maintenance, or repairs (</a:t>
            </a:r>
            <a:r>
              <a:rPr lang="en-US" sz="1275" u="sng" dirty="0">
                <a:solidFill>
                  <a:schemeClr val="hlink"/>
                </a:solidFill>
                <a:hlinkClick r:id="rId3"/>
              </a:rPr>
              <a:t>34 CFR 77.1</a:t>
            </a:r>
            <a:r>
              <a:rPr lang="en-US" sz="1275" dirty="0"/>
              <a:t>).</a:t>
            </a:r>
            <a:endParaRPr sz="1275" dirty="0"/>
          </a:p>
          <a:p>
            <a:pPr lvl="1" indent="-261938">
              <a:lnSpc>
                <a:spcPct val="100000"/>
              </a:lnSpc>
              <a:spcBef>
                <a:spcPts val="750"/>
              </a:spcBef>
              <a:buSzPts val="1900"/>
            </a:pPr>
            <a:r>
              <a:rPr lang="en-US" sz="1425" dirty="0"/>
              <a:t>Remodeling that results in structural changes ≠ minor remodeling </a:t>
            </a:r>
            <a:endParaRPr sz="1425" dirty="0"/>
          </a:p>
          <a:p>
            <a:pPr indent="-276225">
              <a:lnSpc>
                <a:spcPct val="100000"/>
              </a:lnSpc>
              <a:buSzPts val="2200"/>
              <a:buFont typeface="Calibri"/>
              <a:buChar char="•"/>
            </a:pPr>
            <a:r>
              <a:rPr lang="en-US" sz="1650" dirty="0"/>
              <a:t>Maintenance and repairs are not construction</a:t>
            </a:r>
            <a:endParaRPr sz="1650" dirty="0"/>
          </a:p>
          <a:p>
            <a:pPr indent="0">
              <a:lnSpc>
                <a:spcPct val="100000"/>
              </a:lnSpc>
              <a:spcBef>
                <a:spcPts val="0"/>
              </a:spcBef>
              <a:buNone/>
            </a:pPr>
            <a:r>
              <a:rPr lang="en-US" sz="1275" dirty="0"/>
              <a:t>Costs incurred for utilities, insurance, security, necessary maintenance, janitorial services, repair, or upkeep of buildings and equipment which neither add to the permanent value of the property nor appreciably prolong its intended life, but keep it in an efficient operating condition (</a:t>
            </a:r>
            <a:r>
              <a:rPr lang="en-US" sz="1275" u="sng" dirty="0">
                <a:solidFill>
                  <a:schemeClr val="hlink"/>
                </a:solidFill>
                <a:hlinkClick r:id="rId4"/>
              </a:rPr>
              <a:t>2 CFR 200.452</a:t>
            </a:r>
            <a:r>
              <a:rPr lang="en-US" sz="1275" dirty="0"/>
              <a:t>). </a:t>
            </a:r>
            <a:endParaRPr sz="1275" dirty="0"/>
          </a:p>
          <a:p>
            <a:pPr indent="-276225">
              <a:lnSpc>
                <a:spcPct val="100000"/>
              </a:lnSpc>
              <a:buSzPts val="2200"/>
              <a:buFont typeface="Calibri"/>
              <a:buChar char="•"/>
            </a:pPr>
            <a:r>
              <a:rPr lang="en-US" sz="1650" dirty="0"/>
              <a:t>Equipment and other Capital Expenditures could be construction</a:t>
            </a:r>
            <a:endParaRPr sz="1650" dirty="0"/>
          </a:p>
          <a:p>
            <a:pPr indent="0">
              <a:lnSpc>
                <a:spcPct val="100000"/>
              </a:lnSpc>
              <a:spcBef>
                <a:spcPts val="0"/>
              </a:spcBef>
              <a:buNone/>
            </a:pPr>
            <a:r>
              <a:rPr lang="en-US" sz="1275" dirty="0"/>
              <a:t>Costs incurred for improvements which add to the permanent value of the buildings and equipment or appreciably prolong their intended life must be treated as capital expenditures (see</a:t>
            </a:r>
            <a:r>
              <a:rPr lang="en-US" sz="1275" u="sng" dirty="0">
                <a:solidFill>
                  <a:schemeClr val="hlink"/>
                </a:solidFill>
                <a:hlinkClick r:id="rId5"/>
              </a:rPr>
              <a:t> 2 CFR 200.439</a:t>
            </a:r>
            <a:r>
              <a:rPr lang="en-US" sz="1275" dirty="0"/>
              <a:t> and </a:t>
            </a:r>
            <a:r>
              <a:rPr lang="en-US" sz="1275" u="sng" dirty="0">
                <a:solidFill>
                  <a:schemeClr val="hlink"/>
                </a:solidFill>
                <a:hlinkClick r:id="rId6"/>
              </a:rPr>
              <a:t>200.1</a:t>
            </a:r>
            <a:r>
              <a:rPr lang="en-US" sz="1275" dirty="0"/>
              <a:t>). </a:t>
            </a:r>
            <a:endParaRPr sz="1275" dirty="0"/>
          </a:p>
          <a:p>
            <a:pPr marL="685800" indent="-261938">
              <a:lnSpc>
                <a:spcPct val="100000"/>
              </a:lnSpc>
              <a:buSzPts val="1900"/>
            </a:pPr>
            <a:r>
              <a:rPr lang="en-US" sz="1425" dirty="0"/>
              <a:t>Project might substantially increase value of a building but not be construction because it is not altering the structure of the building </a:t>
            </a:r>
            <a:endParaRPr sz="1425" dirty="0"/>
          </a:p>
          <a:p>
            <a:pPr indent="0">
              <a:lnSpc>
                <a:spcPct val="100000"/>
              </a:lnSpc>
              <a:buNone/>
            </a:pPr>
            <a:endParaRPr sz="1650" dirty="0"/>
          </a:p>
        </p:txBody>
      </p:sp>
      <p:sp>
        <p:nvSpPr>
          <p:cNvPr id="187" name="Google Shape;187;p27"/>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Is it construction or not? </a:t>
            </a:r>
            <a:endParaRPr sz="2100" dirty="0">
              <a:latin typeface="Raleway" pitchFamily="2" charset="0"/>
            </a:endParaRPr>
          </a:p>
        </p:txBody>
      </p:sp>
      <p:sp>
        <p:nvSpPr>
          <p:cNvPr id="194" name="Google Shape;194;p28"/>
          <p:cNvSpPr txBox="1">
            <a:spLocks noGrp="1"/>
          </p:cNvSpPr>
          <p:nvPr>
            <p:ph type="body" idx="1"/>
          </p:nvPr>
        </p:nvSpPr>
        <p:spPr>
          <a:prstGeom prst="rect">
            <a:avLst/>
          </a:prstGeom>
          <a:noFill/>
        </p:spPr>
        <p:txBody>
          <a:bodyPr spcFirstLastPara="1" wrap="square" lIns="0" tIns="0" rIns="0" bIns="34275" anchor="t" anchorCtr="0">
            <a:normAutofit/>
          </a:bodyPr>
          <a:lstStyle/>
          <a:p>
            <a:pPr indent="-276225">
              <a:lnSpc>
                <a:spcPct val="100000"/>
              </a:lnSpc>
              <a:buSzPts val="2200"/>
            </a:pPr>
            <a:r>
              <a:rPr lang="en-US" sz="1650" dirty="0"/>
              <a:t>Construction can be a gray area, case-by-case basis</a:t>
            </a:r>
            <a:endParaRPr sz="1650" dirty="0"/>
          </a:p>
          <a:p>
            <a:pPr indent="-276225">
              <a:lnSpc>
                <a:spcPct val="100000"/>
              </a:lnSpc>
              <a:buSzPts val="2200"/>
            </a:pPr>
            <a:r>
              <a:rPr lang="en-US" sz="1650" dirty="0"/>
              <a:t>Proposed changes to Education Department General Administrative Regulations (EDGAR) would provide a definition of construction and also revise the minor remodeling definition to clarify that it is not considered construction</a:t>
            </a:r>
            <a:endParaRPr sz="1650" dirty="0"/>
          </a:p>
          <a:p>
            <a:pPr indent="-276225">
              <a:lnSpc>
                <a:spcPct val="100000"/>
              </a:lnSpc>
              <a:buSzPts val="2200"/>
            </a:pPr>
            <a:r>
              <a:rPr lang="en-US" sz="1650" dirty="0"/>
              <a:t>Consider answers to questions such as:</a:t>
            </a:r>
            <a:endParaRPr sz="1650" dirty="0"/>
          </a:p>
          <a:p>
            <a:pPr lvl="1" indent="-276225">
              <a:lnSpc>
                <a:spcPct val="100000"/>
              </a:lnSpc>
              <a:spcBef>
                <a:spcPts val="750"/>
              </a:spcBef>
              <a:buSzPts val="2200"/>
            </a:pPr>
            <a:r>
              <a:rPr lang="en-US" sz="1650" dirty="0"/>
              <a:t>Are you changing existing space? (might not be construction)</a:t>
            </a:r>
            <a:endParaRPr sz="1650" dirty="0"/>
          </a:p>
          <a:p>
            <a:pPr lvl="1" indent="-276225">
              <a:lnSpc>
                <a:spcPct val="100000"/>
              </a:lnSpc>
              <a:spcBef>
                <a:spcPts val="750"/>
              </a:spcBef>
              <a:buSzPts val="2200"/>
            </a:pPr>
            <a:r>
              <a:rPr lang="en-US" sz="1650" dirty="0"/>
              <a:t>Are you creating </a:t>
            </a:r>
            <a:r>
              <a:rPr lang="en-US" sz="1650" i="1" dirty="0"/>
              <a:t>new</a:t>
            </a:r>
            <a:r>
              <a:rPr lang="en-US" sz="1650" dirty="0"/>
              <a:t> space? (likely construction)</a:t>
            </a:r>
            <a:endParaRPr sz="1650" dirty="0"/>
          </a:p>
          <a:p>
            <a:pPr lvl="1" indent="-276225">
              <a:lnSpc>
                <a:spcPct val="100000"/>
              </a:lnSpc>
              <a:spcBef>
                <a:spcPts val="750"/>
              </a:spcBef>
              <a:buSzPts val="2200"/>
            </a:pPr>
            <a:r>
              <a:rPr lang="en-US" sz="1650" dirty="0"/>
              <a:t>Will the project result in structural changes, such as creation of new or alteration of existing load bearing walls? (likely construction)</a:t>
            </a:r>
            <a:endParaRPr sz="1650" dirty="0"/>
          </a:p>
          <a:p>
            <a:pPr indent="0">
              <a:lnSpc>
                <a:spcPct val="100000"/>
              </a:lnSpc>
              <a:spcBef>
                <a:spcPts val="0"/>
              </a:spcBef>
              <a:buNone/>
            </a:pPr>
            <a:endParaRPr sz="1650" dirty="0"/>
          </a:p>
        </p:txBody>
      </p:sp>
      <p:sp>
        <p:nvSpPr>
          <p:cNvPr id="195" name="Google Shape;195;p28"/>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ea typeface="Calibri" panose="020F0502020204030204" pitchFamily="34" charset="0"/>
                <a:cs typeface="Calibri" panose="020F0502020204030204" pitchFamily="34" charset="0"/>
              </a:rPr>
              <a:t>Project Examples - Construction? DBRA?</a:t>
            </a:r>
            <a:endParaRPr sz="2100" dirty="0">
              <a:latin typeface="Raleway" pitchFamily="2" charset="0"/>
              <a:ea typeface="Calibri" panose="020F0502020204030204" pitchFamily="34" charset="0"/>
              <a:cs typeface="Calibri" panose="020F0502020204030204" pitchFamily="34" charset="0"/>
            </a:endParaRPr>
          </a:p>
        </p:txBody>
      </p:sp>
      <p:sp>
        <p:nvSpPr>
          <p:cNvPr id="202" name="Google Shape;202;p29"/>
          <p:cNvSpPr txBox="1">
            <a:spLocks noGrp="1"/>
          </p:cNvSpPr>
          <p:nvPr>
            <p:ph type="body" idx="1"/>
          </p:nvPr>
        </p:nvSpPr>
        <p:spPr>
          <a:xfrm>
            <a:off x="628650" y="1073953"/>
            <a:ext cx="7886700" cy="3746311"/>
          </a:xfrm>
          <a:prstGeom prst="rect">
            <a:avLst/>
          </a:prstGeom>
          <a:noFill/>
        </p:spPr>
        <p:txBody>
          <a:bodyPr spcFirstLastPara="1" wrap="square" lIns="0" tIns="0" rIns="0" bIns="34275" anchor="t" anchorCtr="0">
            <a:normAutofit fontScale="85000" lnSpcReduction="20000"/>
          </a:bodyPr>
          <a:lstStyle/>
          <a:p>
            <a:pPr marL="0" indent="0">
              <a:lnSpc>
                <a:spcPct val="100000"/>
              </a:lnSpc>
              <a:spcBef>
                <a:spcPts val="0"/>
              </a:spcBef>
              <a:buNone/>
            </a:pPr>
            <a:r>
              <a:rPr lang="en-US" sz="1650" dirty="0"/>
              <a:t>NOTE:  The following examples </a:t>
            </a:r>
            <a:r>
              <a:rPr lang="en-US" sz="1650" b="1" i="1" dirty="0"/>
              <a:t>may </a:t>
            </a:r>
            <a:r>
              <a:rPr lang="en-US" sz="1650" dirty="0"/>
              <a:t>meet the definition of a capital improvement</a:t>
            </a:r>
            <a:endParaRPr sz="1650" dirty="0"/>
          </a:p>
          <a:p>
            <a:pPr indent="-268367">
              <a:lnSpc>
                <a:spcPct val="100000"/>
              </a:lnSpc>
              <a:buSzPct val="100000"/>
            </a:pPr>
            <a:r>
              <a:rPr lang="en-US" sz="1650" dirty="0"/>
              <a:t>Change flooring from carpet to tile but no structural changes to the building (typically subject to DBRA but not considered to be construction)</a:t>
            </a:r>
            <a:endParaRPr sz="1650" dirty="0"/>
          </a:p>
          <a:p>
            <a:pPr indent="-268367">
              <a:lnSpc>
                <a:spcPct val="100000"/>
              </a:lnSpc>
              <a:buSzPct val="100000"/>
            </a:pPr>
            <a:r>
              <a:rPr lang="en-US" sz="1650" dirty="0"/>
              <a:t>Installation of a marquee sign (typically not construction but subject to DBRA)</a:t>
            </a:r>
            <a:endParaRPr sz="1650" dirty="0"/>
          </a:p>
          <a:p>
            <a:pPr indent="-268367">
              <a:lnSpc>
                <a:spcPct val="100000"/>
              </a:lnSpc>
              <a:buSzPct val="100000"/>
            </a:pPr>
            <a:r>
              <a:rPr lang="en-US" sz="1650" dirty="0"/>
              <a:t>Setup of a smartboard (typically not construction nor is it subject to DBRA unless electrical/rewiring work is necessary and required a contractor)</a:t>
            </a:r>
            <a:endParaRPr sz="1650" dirty="0"/>
          </a:p>
          <a:p>
            <a:pPr indent="-268367">
              <a:lnSpc>
                <a:spcPct val="100000"/>
              </a:lnSpc>
              <a:buSzPct val="100000"/>
            </a:pPr>
            <a:r>
              <a:rPr lang="en-US" sz="1650" dirty="0"/>
              <a:t>Upgrading wireless with no structural changes (typically not construction but subject to DBRA, unless installation was done by a district employee)</a:t>
            </a:r>
            <a:endParaRPr sz="1650" dirty="0"/>
          </a:p>
          <a:p>
            <a:pPr indent="-268367">
              <a:lnSpc>
                <a:spcPct val="100000"/>
              </a:lnSpc>
              <a:buSzPct val="100000"/>
            </a:pPr>
            <a:r>
              <a:rPr lang="en-US" sz="1650" dirty="0"/>
              <a:t>Rewiring or upgrading windows (typically minor remodeling subject to DBRA)</a:t>
            </a:r>
            <a:endParaRPr sz="1650" dirty="0"/>
          </a:p>
          <a:p>
            <a:pPr indent="-268367">
              <a:lnSpc>
                <a:spcPct val="100000"/>
              </a:lnSpc>
              <a:buSzPct val="100000"/>
            </a:pPr>
            <a:r>
              <a:rPr lang="en-US" sz="1650" dirty="0"/>
              <a:t>Using general fund to install federally funded equipment (possibly construction likely subject to DBRA)</a:t>
            </a:r>
            <a:endParaRPr sz="1650" dirty="0"/>
          </a:p>
          <a:p>
            <a:pPr indent="-268367">
              <a:lnSpc>
                <a:spcPct val="100000"/>
              </a:lnSpc>
              <a:buSzPct val="100000"/>
            </a:pPr>
            <a:r>
              <a:rPr lang="en-US" sz="1650" dirty="0"/>
              <a:t>Pour concrete pad for modular building (typically construction subject to other construction regulations and DBRA)</a:t>
            </a:r>
            <a:endParaRPr sz="1650" dirty="0"/>
          </a:p>
          <a:p>
            <a:pPr indent="-268367">
              <a:lnSpc>
                <a:spcPct val="100000"/>
              </a:lnSpc>
              <a:buSzPct val="100000"/>
            </a:pPr>
            <a:r>
              <a:rPr lang="en-US" sz="1650" dirty="0"/>
              <a:t>Relocate load bearing walls for social distancing (typically construction subject to other construction regulations and DBRA)</a:t>
            </a:r>
            <a:endParaRPr sz="1650" dirty="0"/>
          </a:p>
          <a:p>
            <a:pPr indent="-268367">
              <a:lnSpc>
                <a:spcPct val="100000"/>
              </a:lnSpc>
              <a:buSzPct val="100000"/>
            </a:pPr>
            <a:r>
              <a:rPr lang="en-US" sz="1650" dirty="0"/>
              <a:t>Install new/updated HVAC system with no structural changes </a:t>
            </a:r>
            <a:endParaRPr sz="1650" dirty="0"/>
          </a:p>
          <a:p>
            <a:pPr marL="0" indent="342900">
              <a:lnSpc>
                <a:spcPct val="100000"/>
              </a:lnSpc>
              <a:spcBef>
                <a:spcPts val="0"/>
              </a:spcBef>
              <a:buNone/>
            </a:pPr>
            <a:r>
              <a:rPr lang="en-US" sz="1650" dirty="0"/>
              <a:t>(typically minor remodeling subject to DBRA)</a:t>
            </a:r>
            <a:endParaRPr sz="1650" dirty="0"/>
          </a:p>
        </p:txBody>
      </p:sp>
      <p:sp>
        <p:nvSpPr>
          <p:cNvPr id="203" name="Google Shape;203;p29"/>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ctrTitle"/>
          </p:nvPr>
        </p:nvSpPr>
        <p:spPr>
          <a:xfrm>
            <a:off x="808149" y="223514"/>
            <a:ext cx="7527701" cy="4596750"/>
          </a:xfrm>
          <a:prstGeom prst="rect">
            <a:avLst/>
          </a:prstGeom>
        </p:spPr>
        <p:txBody>
          <a:bodyPr spcFirstLastPara="1" wrap="square" lIns="68569" tIns="34275" rIns="68569" bIns="34275" anchor="t" anchorCtr="0">
            <a:normAutofit/>
          </a:bodyPr>
          <a:lstStyle/>
          <a:p>
            <a:r>
              <a:rPr lang="en-US" sz="3100" b="1" dirty="0">
                <a:latin typeface="Raleway" pitchFamily="2" charset="0"/>
              </a:rPr>
              <a:t>IMPORTANT REMINDER!!!</a:t>
            </a:r>
            <a:endParaRPr sz="3100" b="1" dirty="0">
              <a:latin typeface="Raleway" pitchFamily="2" charset="0"/>
            </a:endParaRPr>
          </a:p>
          <a:p>
            <a:endParaRPr sz="1650" dirty="0"/>
          </a:p>
          <a:p>
            <a:pPr algn="l"/>
            <a:r>
              <a:rPr lang="en-US" sz="1550" dirty="0"/>
              <a:t>DBRA is often applicable to “non-construction” projects such as minor remodeling, repairs, and maintenance in addition to construction projects. </a:t>
            </a:r>
            <a:endParaRPr sz="1550" dirty="0"/>
          </a:p>
          <a:p>
            <a:pPr algn="l"/>
            <a:endParaRPr sz="1550" dirty="0"/>
          </a:p>
          <a:p>
            <a:pPr algn="l"/>
            <a:r>
              <a:rPr lang="en-US" sz="1550" dirty="0"/>
              <a:t>Remember that DBRA applies to contractors and subcontractors performing on contracts that:</a:t>
            </a:r>
            <a:endParaRPr sz="1550" dirty="0"/>
          </a:p>
          <a:p>
            <a:pPr marL="342900" indent="-265748" algn="l">
              <a:lnSpc>
                <a:spcPct val="100000"/>
              </a:lnSpc>
              <a:spcBef>
                <a:spcPts val="750"/>
              </a:spcBef>
              <a:buSzPct val="100000"/>
              <a:buAutoNum type="arabicPeriod"/>
            </a:pPr>
            <a:r>
              <a:rPr lang="en-US" sz="1550" dirty="0"/>
              <a:t>Are federally funded (in whole or in part)</a:t>
            </a:r>
            <a:endParaRPr sz="1550" dirty="0"/>
          </a:p>
          <a:p>
            <a:pPr marL="342900" indent="-265748" algn="l">
              <a:lnSpc>
                <a:spcPct val="100000"/>
              </a:lnSpc>
              <a:buSzPct val="100000"/>
              <a:buAutoNum type="arabicPeriod"/>
            </a:pPr>
            <a:r>
              <a:rPr lang="en-US" sz="1550" dirty="0"/>
              <a:t>Exceed $2,000*</a:t>
            </a:r>
            <a:endParaRPr sz="1550" dirty="0"/>
          </a:p>
          <a:p>
            <a:pPr marL="342900" indent="-265748" algn="l">
              <a:lnSpc>
                <a:spcPct val="100000"/>
              </a:lnSpc>
              <a:buSzPct val="100000"/>
              <a:buAutoNum type="arabicPeriod"/>
            </a:pPr>
            <a:r>
              <a:rPr lang="en-US" sz="1550" dirty="0"/>
              <a:t>Are for the construction, alteration, or repair (including painting and decorating) of public buildings and public works, and</a:t>
            </a:r>
            <a:endParaRPr sz="1550" dirty="0"/>
          </a:p>
          <a:p>
            <a:pPr marL="342900" indent="-265748" algn="l">
              <a:lnSpc>
                <a:spcPct val="100000"/>
              </a:lnSpc>
              <a:buSzPct val="100000"/>
              <a:buAutoNum type="arabicPeriod"/>
            </a:pPr>
            <a:r>
              <a:rPr lang="en-US" sz="1550" dirty="0"/>
              <a:t>Include employment of laborers or mechanics </a:t>
            </a:r>
            <a:endParaRPr sz="1550" dirty="0"/>
          </a:p>
          <a:p>
            <a:pPr algn="l">
              <a:lnSpc>
                <a:spcPct val="100000"/>
              </a:lnSpc>
            </a:pPr>
            <a:endParaRPr sz="1550" dirty="0"/>
          </a:p>
          <a:p>
            <a:pPr algn="l">
              <a:lnSpc>
                <a:spcPct val="100000"/>
              </a:lnSpc>
              <a:buClr>
                <a:schemeClr val="dk1"/>
              </a:buClr>
              <a:buSzPct val="50000"/>
            </a:pPr>
            <a:r>
              <a:rPr lang="en-US" sz="1550" dirty="0"/>
              <a:t>*The cost of federally funded equipment must also be considered in determining DBRA applicability</a:t>
            </a:r>
            <a:endParaRPr sz="1550" dirty="0"/>
          </a:p>
          <a:p>
            <a:pPr algn="l">
              <a:lnSpc>
                <a:spcPct val="100000"/>
              </a:lnSpc>
            </a:pPr>
            <a:endParaRPr sz="1550" dirty="0"/>
          </a:p>
          <a:p>
            <a:pPr algn="l">
              <a:lnSpc>
                <a:spcPct val="100000"/>
              </a:lnSpc>
            </a:pPr>
            <a:r>
              <a:rPr lang="en-US" sz="1550" dirty="0"/>
              <a:t>If your project meets all four criteria above, it is subject to DBRA</a:t>
            </a:r>
            <a:endParaRPr sz="1550" dirty="0"/>
          </a:p>
          <a:p>
            <a:pPr algn="l">
              <a:lnSpc>
                <a:spcPct val="100000"/>
              </a:lnSpc>
            </a:pPr>
            <a:endParaRPr sz="1650" dirty="0"/>
          </a:p>
          <a:p>
            <a:pPr algn="l"/>
            <a:endParaRPr sz="1650" dirty="0"/>
          </a:p>
        </p:txBody>
      </p:sp>
      <p:sp>
        <p:nvSpPr>
          <p:cNvPr id="210" name="Google Shape;210;p30"/>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23</a:t>
            </a:fld>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441991" y="204890"/>
            <a:ext cx="4561425" cy="567225"/>
          </a:xfrm>
          <a:prstGeom prst="rect">
            <a:avLst/>
          </a:prstGeom>
        </p:spPr>
        <p:txBody>
          <a:bodyPr spcFirstLastPara="1" wrap="square" lIns="0" tIns="0" rIns="0" bIns="0" anchor="t" anchorCtr="0">
            <a:normAutofit/>
          </a:bodyPr>
          <a:lstStyle/>
          <a:p>
            <a:r>
              <a:rPr lang="en-US" sz="2100" dirty="0">
                <a:latin typeface="Raleway" pitchFamily="2" charset="0"/>
              </a:rPr>
              <a:t>Construction - Some Specific Rules</a:t>
            </a:r>
            <a:endParaRPr sz="2100" dirty="0">
              <a:latin typeface="Raleway" pitchFamily="2" charset="0"/>
            </a:endParaRPr>
          </a:p>
        </p:txBody>
      </p:sp>
      <p:sp>
        <p:nvSpPr>
          <p:cNvPr id="219" name="Google Shape;219;p31"/>
          <p:cNvSpPr txBox="1">
            <a:spLocks noGrp="1"/>
          </p:cNvSpPr>
          <p:nvPr>
            <p:ph type="body" idx="2"/>
          </p:nvPr>
        </p:nvSpPr>
        <p:spPr>
          <a:xfrm>
            <a:off x="441991" y="1051989"/>
            <a:ext cx="7729654" cy="1162800"/>
          </a:xfrm>
          <a:prstGeom prst="rect">
            <a:avLst/>
          </a:prstGeom>
        </p:spPr>
        <p:txBody>
          <a:bodyPr spcFirstLastPara="1" wrap="square" lIns="68569" tIns="34275" rIns="68569" bIns="34275" anchor="t" anchorCtr="0">
            <a:normAutofit/>
          </a:bodyPr>
          <a:lstStyle/>
          <a:p>
            <a:pPr marL="0" indent="0">
              <a:lnSpc>
                <a:spcPct val="115000"/>
              </a:lnSpc>
              <a:buNone/>
            </a:pPr>
            <a:r>
              <a:rPr lang="en-US" sz="1650" dirty="0"/>
              <a:t>ESSER-funded projects considered to be construction must meet the rules at </a:t>
            </a:r>
            <a:r>
              <a:rPr lang="en-US" sz="1650" u="sng" dirty="0">
                <a:solidFill>
                  <a:schemeClr val="hlink"/>
                </a:solidFill>
                <a:hlinkClick r:id="rId3"/>
              </a:rPr>
              <a:t>34 CFR 75.600-75.617</a:t>
            </a:r>
            <a:r>
              <a:rPr lang="en-US" sz="1650" dirty="0"/>
              <a:t> (</a:t>
            </a:r>
            <a:r>
              <a:rPr lang="en-US" sz="1650" u="sng" dirty="0">
                <a:solidFill>
                  <a:schemeClr val="hlink"/>
                </a:solidFill>
                <a:hlinkClick r:id="rId4"/>
              </a:rPr>
              <a:t>34 CFR 76.600</a:t>
            </a:r>
            <a:r>
              <a:rPr lang="en-US" sz="1650" dirty="0"/>
              <a:t>) except for </a:t>
            </a:r>
            <a:r>
              <a:rPr lang="en-US" sz="1650" u="sng" dirty="0">
                <a:solidFill>
                  <a:schemeClr val="hlink"/>
                </a:solidFill>
                <a:hlinkClick r:id="rId5"/>
              </a:rPr>
              <a:t>75.601</a:t>
            </a:r>
            <a:r>
              <a:rPr lang="en-US" sz="1650" dirty="0"/>
              <a:t> (not required, but ED highly encourages compliance) and </a:t>
            </a:r>
            <a:r>
              <a:rPr lang="en-US" sz="1650" u="sng" dirty="0">
                <a:solidFill>
                  <a:schemeClr val="hlink"/>
                </a:solidFill>
                <a:hlinkClick r:id="rId6"/>
              </a:rPr>
              <a:t>75.605</a:t>
            </a:r>
            <a:endParaRPr sz="1650" dirty="0"/>
          </a:p>
          <a:p>
            <a:pPr marL="0" indent="0">
              <a:buNone/>
            </a:pPr>
            <a:endParaRPr dirty="0"/>
          </a:p>
        </p:txBody>
      </p:sp>
      <p:sp>
        <p:nvSpPr>
          <p:cNvPr id="217" name="Google Shape;217;p31"/>
          <p:cNvSpPr txBox="1">
            <a:spLocks noGrp="1"/>
          </p:cNvSpPr>
          <p:nvPr>
            <p:ph type="body" idx="1"/>
          </p:nvPr>
        </p:nvSpPr>
        <p:spPr>
          <a:xfrm>
            <a:off x="680250" y="2214789"/>
            <a:ext cx="3119175" cy="2487150"/>
          </a:xfrm>
          <a:prstGeom prst="rect">
            <a:avLst/>
          </a:prstGeom>
        </p:spPr>
        <p:txBody>
          <a:bodyPr spcFirstLastPara="1" wrap="square" lIns="68569" tIns="34275" rIns="68569" bIns="34275" anchor="t" anchorCtr="0">
            <a:normAutofit/>
          </a:bodyPr>
          <a:lstStyle/>
          <a:p>
            <a:pPr marL="214313" indent="-219075">
              <a:lnSpc>
                <a:spcPct val="100000"/>
              </a:lnSpc>
              <a:buSzPts val="1900"/>
            </a:pPr>
            <a:r>
              <a:rPr lang="en-US" sz="1425" dirty="0"/>
              <a:t>Environmental assessment (75.601)</a:t>
            </a:r>
            <a:endParaRPr sz="1425" dirty="0"/>
          </a:p>
          <a:p>
            <a:pPr marL="214313" indent="-219075">
              <a:lnSpc>
                <a:spcPct val="100000"/>
              </a:lnSpc>
              <a:spcBef>
                <a:spcPts val="0"/>
              </a:spcBef>
              <a:buSzPts val="1900"/>
            </a:pPr>
            <a:r>
              <a:rPr lang="en-US" sz="1425" dirty="0"/>
              <a:t>Historic site preservation (75.602)</a:t>
            </a:r>
            <a:endParaRPr sz="1425" dirty="0"/>
          </a:p>
          <a:p>
            <a:pPr marL="214313" indent="-219075">
              <a:lnSpc>
                <a:spcPct val="100000"/>
              </a:lnSpc>
              <a:spcBef>
                <a:spcPts val="0"/>
              </a:spcBef>
              <a:buSzPts val="1900"/>
            </a:pPr>
            <a:r>
              <a:rPr lang="en-US" sz="1425" dirty="0"/>
              <a:t>Title to site for at least 50 years (75.603)</a:t>
            </a:r>
            <a:endParaRPr sz="1425" dirty="0"/>
          </a:p>
          <a:p>
            <a:pPr marL="214313" indent="-219075">
              <a:lnSpc>
                <a:spcPct val="100000"/>
              </a:lnSpc>
              <a:spcBef>
                <a:spcPts val="0"/>
              </a:spcBef>
              <a:buSzPts val="1900"/>
            </a:pPr>
            <a:r>
              <a:rPr lang="en-US" sz="1425" dirty="0"/>
              <a:t>Cost-sharing availability (75.604)</a:t>
            </a:r>
            <a:endParaRPr sz="1425" dirty="0"/>
          </a:p>
          <a:p>
            <a:pPr marL="214313" indent="-219075">
              <a:lnSpc>
                <a:spcPct val="100000"/>
              </a:lnSpc>
              <a:spcBef>
                <a:spcPts val="0"/>
              </a:spcBef>
              <a:buSzPts val="1900"/>
            </a:pPr>
            <a:r>
              <a:rPr lang="en-US" sz="1425" dirty="0"/>
              <a:t>Approval requirements (75.605)</a:t>
            </a:r>
            <a:endParaRPr sz="1425" dirty="0"/>
          </a:p>
          <a:p>
            <a:pPr marL="214313" indent="-219075">
              <a:lnSpc>
                <a:spcPct val="100000"/>
              </a:lnSpc>
              <a:spcBef>
                <a:spcPts val="0"/>
              </a:spcBef>
              <a:buSzPts val="1900"/>
            </a:pPr>
            <a:r>
              <a:rPr lang="en-US" sz="1425" dirty="0"/>
              <a:t>Timely completion (75.606)</a:t>
            </a:r>
            <a:endParaRPr sz="1425" dirty="0"/>
          </a:p>
          <a:p>
            <a:pPr marL="214313" indent="-219075">
              <a:lnSpc>
                <a:spcPct val="100000"/>
              </a:lnSpc>
              <a:spcBef>
                <a:spcPts val="0"/>
              </a:spcBef>
              <a:buSzPts val="1900"/>
            </a:pPr>
            <a:r>
              <a:rPr lang="en-US" sz="1425" dirty="0"/>
              <a:t>Facility design (75.607)</a:t>
            </a:r>
            <a:endParaRPr sz="1425" dirty="0"/>
          </a:p>
          <a:p>
            <a:pPr marL="214313" indent="-219075">
              <a:lnSpc>
                <a:spcPct val="100000"/>
              </a:lnSpc>
              <a:spcBef>
                <a:spcPts val="0"/>
              </a:spcBef>
              <a:buSzPts val="1900"/>
            </a:pPr>
            <a:r>
              <a:rPr lang="en-US" sz="1425" dirty="0"/>
              <a:t>Cultural activities (75.608)</a:t>
            </a:r>
            <a:endParaRPr sz="1425" dirty="0"/>
          </a:p>
          <a:p>
            <a:pPr indent="0">
              <a:lnSpc>
                <a:spcPct val="100000"/>
              </a:lnSpc>
              <a:buNone/>
            </a:pPr>
            <a:endParaRPr sz="1425" dirty="0"/>
          </a:p>
        </p:txBody>
      </p:sp>
      <p:sp>
        <p:nvSpPr>
          <p:cNvPr id="220" name="Google Shape;220;p31"/>
          <p:cNvSpPr txBox="1">
            <a:spLocks noGrp="1"/>
          </p:cNvSpPr>
          <p:nvPr>
            <p:ph type="body" idx="1"/>
          </p:nvPr>
        </p:nvSpPr>
        <p:spPr>
          <a:xfrm>
            <a:off x="4144412" y="2214789"/>
            <a:ext cx="3292425" cy="2487150"/>
          </a:xfrm>
          <a:prstGeom prst="rect">
            <a:avLst/>
          </a:prstGeom>
        </p:spPr>
        <p:txBody>
          <a:bodyPr spcFirstLastPara="1" wrap="square" lIns="68569" tIns="34275" rIns="68569" bIns="34275" anchor="t" anchorCtr="0">
            <a:normAutofit/>
          </a:bodyPr>
          <a:lstStyle/>
          <a:p>
            <a:pPr marL="214313" indent="-219075">
              <a:lnSpc>
                <a:spcPct val="100000"/>
              </a:lnSpc>
              <a:buSzPts val="1900"/>
            </a:pPr>
            <a:r>
              <a:rPr lang="en-US" sz="1425" dirty="0"/>
              <a:t>Health and safety standards (75.609)</a:t>
            </a:r>
            <a:endParaRPr sz="1425" dirty="0"/>
          </a:p>
          <a:p>
            <a:pPr marL="214313" indent="-219075">
              <a:lnSpc>
                <a:spcPct val="100000"/>
              </a:lnSpc>
              <a:spcBef>
                <a:spcPts val="0"/>
              </a:spcBef>
              <a:buSzPts val="1900"/>
            </a:pPr>
            <a:r>
              <a:rPr lang="en-US" sz="1425" dirty="0"/>
              <a:t>Accessibility (75.610)</a:t>
            </a:r>
            <a:endParaRPr sz="1425" dirty="0"/>
          </a:p>
          <a:p>
            <a:pPr marL="214313" indent="-219075">
              <a:lnSpc>
                <a:spcPct val="100000"/>
              </a:lnSpc>
              <a:spcBef>
                <a:spcPts val="0"/>
              </a:spcBef>
              <a:buSzPts val="1900"/>
            </a:pPr>
            <a:r>
              <a:rPr lang="en-US" sz="1425" dirty="0"/>
              <a:t>Flood hazards (75.611)</a:t>
            </a:r>
            <a:endParaRPr sz="1425" dirty="0"/>
          </a:p>
          <a:p>
            <a:pPr marL="214313" indent="-219075">
              <a:lnSpc>
                <a:spcPct val="100000"/>
              </a:lnSpc>
              <a:spcBef>
                <a:spcPts val="0"/>
              </a:spcBef>
              <a:buSzPts val="1900"/>
            </a:pPr>
            <a:r>
              <a:rPr lang="en-US" sz="1425" dirty="0"/>
              <a:t>Supervision and inspection (75.612)</a:t>
            </a:r>
            <a:endParaRPr sz="1425" dirty="0"/>
          </a:p>
          <a:p>
            <a:pPr marL="214313" indent="-219075">
              <a:lnSpc>
                <a:spcPct val="100000"/>
              </a:lnSpc>
              <a:spcBef>
                <a:spcPts val="0"/>
              </a:spcBef>
              <a:buSzPts val="1900"/>
            </a:pPr>
            <a:r>
              <a:rPr lang="en-US" sz="1425" dirty="0"/>
              <a:t>Relocation (75.613)</a:t>
            </a:r>
            <a:endParaRPr sz="1425" dirty="0"/>
          </a:p>
          <a:p>
            <a:pPr marL="214313" indent="-219075">
              <a:lnSpc>
                <a:spcPct val="100000"/>
              </a:lnSpc>
              <a:spcBef>
                <a:spcPts val="0"/>
              </a:spcBef>
              <a:buSzPts val="1900"/>
            </a:pPr>
            <a:r>
              <a:rPr lang="en-US" sz="1425" dirty="0"/>
              <a:t>Operational funds (75.614)</a:t>
            </a:r>
            <a:endParaRPr sz="1425" dirty="0"/>
          </a:p>
          <a:p>
            <a:pPr marL="214313" indent="-219075">
              <a:lnSpc>
                <a:spcPct val="100000"/>
              </a:lnSpc>
              <a:spcBef>
                <a:spcPts val="0"/>
              </a:spcBef>
              <a:buSzPts val="1900"/>
            </a:pPr>
            <a:r>
              <a:rPr lang="en-US" sz="1425" dirty="0"/>
              <a:t>Operation and maintenance (75.615)</a:t>
            </a:r>
            <a:endParaRPr sz="1425" dirty="0"/>
          </a:p>
          <a:p>
            <a:pPr marL="214313" indent="-219075">
              <a:lnSpc>
                <a:spcPct val="100000"/>
              </a:lnSpc>
              <a:spcBef>
                <a:spcPts val="0"/>
              </a:spcBef>
              <a:buSzPts val="1900"/>
            </a:pPr>
            <a:r>
              <a:rPr lang="en-US" sz="1425" dirty="0"/>
              <a:t>Energy conservation (75.616)</a:t>
            </a:r>
            <a:endParaRPr sz="1425" dirty="0"/>
          </a:p>
          <a:p>
            <a:pPr marL="214313" indent="-219075">
              <a:lnSpc>
                <a:spcPct val="100000"/>
              </a:lnSpc>
              <a:spcBef>
                <a:spcPts val="0"/>
              </a:spcBef>
              <a:buSzPts val="1900"/>
            </a:pPr>
            <a:r>
              <a:rPr lang="en-US" sz="1425" dirty="0"/>
              <a:t>Coastal Barriers Resources Act (75.617)</a:t>
            </a:r>
            <a:endParaRPr sz="1425" dirty="0"/>
          </a:p>
        </p:txBody>
      </p:sp>
      <p:sp>
        <p:nvSpPr>
          <p:cNvPr id="218" name="Google Shape;218;p31"/>
          <p:cNvSpPr txBox="1">
            <a:spLocks noGrp="1"/>
          </p:cNvSpPr>
          <p:nvPr>
            <p:ph type="sldNum" idx="12"/>
          </p:nvPr>
        </p:nvSpPr>
        <p:spPr>
          <a:xfrm>
            <a:off x="228379" y="4801697"/>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245194" y="190885"/>
            <a:ext cx="6728812" cy="567314"/>
          </a:xfrm>
          <a:prstGeom prst="rect">
            <a:avLst/>
          </a:prstGeom>
        </p:spPr>
        <p:txBody>
          <a:bodyPr spcFirstLastPara="1" wrap="square" lIns="0" tIns="0" rIns="0" bIns="0" anchor="t" anchorCtr="0">
            <a:noAutofit/>
          </a:bodyPr>
          <a:lstStyle/>
          <a:p>
            <a:r>
              <a:rPr lang="en-US" sz="2100" dirty="0">
                <a:latin typeface="Raleway" pitchFamily="2" charset="0"/>
              </a:rPr>
              <a:t>Construction - File a Notice of Federal Interest (NFI)</a:t>
            </a:r>
            <a:endParaRPr sz="2100" dirty="0">
              <a:latin typeface="Raleway" pitchFamily="2" charset="0"/>
            </a:endParaRPr>
          </a:p>
        </p:txBody>
      </p:sp>
      <p:sp>
        <p:nvSpPr>
          <p:cNvPr id="227" name="Google Shape;227;p32"/>
          <p:cNvSpPr txBox="1">
            <a:spLocks noGrp="1"/>
          </p:cNvSpPr>
          <p:nvPr>
            <p:ph type="body" idx="1"/>
          </p:nvPr>
        </p:nvSpPr>
        <p:spPr>
          <a:xfrm>
            <a:off x="628650" y="1097280"/>
            <a:ext cx="7886700" cy="3722984"/>
          </a:xfrm>
          <a:prstGeom prst="rect">
            <a:avLst/>
          </a:prstGeom>
        </p:spPr>
        <p:txBody>
          <a:bodyPr spcFirstLastPara="1" wrap="square" lIns="0" tIns="0" rIns="0" bIns="34275" anchor="t" anchorCtr="0">
            <a:normAutofit fontScale="92500"/>
          </a:bodyPr>
          <a:lstStyle/>
          <a:p>
            <a:pPr indent="-268367">
              <a:lnSpc>
                <a:spcPct val="100000"/>
              </a:lnSpc>
              <a:buSzPct val="100000"/>
            </a:pPr>
            <a:r>
              <a:rPr lang="en-US" sz="1650" dirty="0"/>
              <a:t>Required by </a:t>
            </a:r>
            <a:r>
              <a:rPr lang="en-US" sz="1650" u="sng" dirty="0">
                <a:solidFill>
                  <a:schemeClr val="hlink"/>
                </a:solidFill>
                <a:hlinkClick r:id="rId3"/>
              </a:rPr>
              <a:t>2 CFR 200.316</a:t>
            </a:r>
            <a:r>
              <a:rPr lang="en-US" sz="1650" dirty="0"/>
              <a:t> to protect the federal government’s ownership interest in the property created by its participation in funding the construction</a:t>
            </a:r>
            <a:endParaRPr sz="1650" dirty="0"/>
          </a:p>
          <a:p>
            <a:pPr indent="-268367">
              <a:lnSpc>
                <a:spcPct val="100000"/>
              </a:lnSpc>
              <a:buSzPct val="100000"/>
            </a:pPr>
            <a:r>
              <a:rPr lang="en-US" sz="1650" dirty="0"/>
              <a:t>New guidance from ED provided via a </a:t>
            </a:r>
            <a:r>
              <a:rPr lang="en-US" sz="1650" u="sng" dirty="0">
                <a:solidFill>
                  <a:schemeClr val="hlink"/>
                </a:solidFill>
                <a:hlinkClick r:id="rId4"/>
              </a:rPr>
              <a:t>letter</a:t>
            </a:r>
            <a:r>
              <a:rPr lang="en-US" sz="1650" dirty="0"/>
              <a:t> dated March 21, 2024</a:t>
            </a:r>
            <a:endParaRPr sz="1650" dirty="0"/>
          </a:p>
          <a:p>
            <a:pPr lvl="1" indent="-268367">
              <a:lnSpc>
                <a:spcPct val="100000"/>
              </a:lnSpc>
              <a:spcBef>
                <a:spcPts val="750"/>
              </a:spcBef>
              <a:buSzPct val="100000"/>
            </a:pPr>
            <a:r>
              <a:rPr lang="en-US" sz="1650" u="sng" dirty="0"/>
              <a:t>In general</a:t>
            </a:r>
            <a:r>
              <a:rPr lang="en-US" sz="1650" dirty="0"/>
              <a:t>, the filing threshold is for projects of $1M or more</a:t>
            </a:r>
            <a:endParaRPr sz="1650" dirty="0"/>
          </a:p>
          <a:p>
            <a:pPr lvl="2" indent="-268367">
              <a:lnSpc>
                <a:spcPct val="100000"/>
              </a:lnSpc>
              <a:spcBef>
                <a:spcPts val="750"/>
              </a:spcBef>
              <a:buSzPct val="100000"/>
            </a:pPr>
            <a:r>
              <a:rPr lang="en-US" sz="1650" dirty="0"/>
              <a:t>CDE reserves the right to require an NFI for projects that are less than $1 million and will notify any LEAs that must file an NFI for such projects</a:t>
            </a:r>
            <a:endParaRPr sz="1650" dirty="0"/>
          </a:p>
          <a:p>
            <a:pPr lvl="1" indent="-268367">
              <a:lnSpc>
                <a:spcPct val="100000"/>
              </a:lnSpc>
              <a:spcBef>
                <a:spcPts val="750"/>
              </a:spcBef>
              <a:buSzPct val="100000"/>
            </a:pPr>
            <a:r>
              <a:rPr lang="en-US" sz="1650" dirty="0"/>
              <a:t>Must record all NFIs by </a:t>
            </a:r>
            <a:r>
              <a:rPr lang="en-US" sz="1650" b="1" dirty="0"/>
              <a:t>January 28, 2025</a:t>
            </a:r>
            <a:endParaRPr sz="1650" b="1" dirty="0"/>
          </a:p>
          <a:p>
            <a:pPr indent="-268367">
              <a:lnSpc>
                <a:spcPct val="100000"/>
              </a:lnSpc>
              <a:buSzPct val="100000"/>
            </a:pPr>
            <a:r>
              <a:rPr lang="en-US" sz="1650" dirty="0"/>
              <a:t>The federal interest still exists even if an NFI is not filed</a:t>
            </a:r>
            <a:endParaRPr sz="1650" dirty="0"/>
          </a:p>
          <a:p>
            <a:pPr indent="-268367">
              <a:lnSpc>
                <a:spcPct val="100000"/>
              </a:lnSpc>
              <a:buSzPct val="100000"/>
            </a:pPr>
            <a:r>
              <a:rPr lang="en-US" sz="1650" dirty="0"/>
              <a:t>See CDE’s </a:t>
            </a:r>
            <a:r>
              <a:rPr lang="en-US" sz="1650" i="1" dirty="0"/>
              <a:t>Filing A Notice of Federal Interest Guidance Document</a:t>
            </a:r>
            <a:r>
              <a:rPr lang="en-US" sz="1650" dirty="0"/>
              <a:t> found </a:t>
            </a:r>
            <a:r>
              <a:rPr lang="en-US" sz="1650" u="sng" dirty="0">
                <a:solidFill>
                  <a:schemeClr val="hlink"/>
                </a:solidFill>
                <a:hlinkClick r:id="rId5"/>
              </a:rPr>
              <a:t>here</a:t>
            </a:r>
            <a:r>
              <a:rPr lang="en-US" sz="1650" dirty="0"/>
              <a:t> for additional information and examples of completed filings - updated version coming soon.</a:t>
            </a:r>
            <a:endParaRPr sz="1650" dirty="0"/>
          </a:p>
          <a:p>
            <a:pPr indent="-268367">
              <a:lnSpc>
                <a:spcPct val="100000"/>
              </a:lnSpc>
              <a:buSzPct val="100000"/>
            </a:pPr>
            <a:r>
              <a:rPr lang="en-US" sz="1650" dirty="0"/>
              <a:t>LEAs should check with their local governmental office to determine what must be provided in order to record property interests</a:t>
            </a:r>
            <a:endParaRPr sz="1650" dirty="0"/>
          </a:p>
          <a:p>
            <a:pPr indent="0">
              <a:lnSpc>
                <a:spcPct val="100000"/>
              </a:lnSpc>
              <a:buNone/>
            </a:pPr>
            <a:endParaRPr sz="1650" dirty="0"/>
          </a:p>
        </p:txBody>
      </p:sp>
      <p:sp>
        <p:nvSpPr>
          <p:cNvPr id="228" name="Google Shape;228;p32"/>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ctrTitle"/>
          </p:nvPr>
        </p:nvSpPr>
        <p:spPr>
          <a:xfrm>
            <a:off x="1657350" y="1946787"/>
            <a:ext cx="5829300" cy="1753200"/>
          </a:xfrm>
          <a:prstGeom prst="rect">
            <a:avLst/>
          </a:prstGeom>
        </p:spPr>
        <p:txBody>
          <a:bodyPr spcFirstLastPara="1" wrap="square" lIns="68569" tIns="34275" rIns="68569" bIns="34275" anchor="t" anchorCtr="0">
            <a:normAutofit/>
          </a:bodyPr>
          <a:lstStyle/>
          <a:p>
            <a:r>
              <a:rPr lang="en-US" sz="3100" dirty="0">
                <a:latin typeface="Raleway" pitchFamily="2" charset="0"/>
              </a:rPr>
              <a:t>Indirect Costs</a:t>
            </a:r>
            <a:endParaRPr sz="3100" dirty="0">
              <a:latin typeface="Raleway" pitchFamily="2" charset="0"/>
            </a:endParaRPr>
          </a:p>
        </p:txBody>
      </p:sp>
      <p:sp>
        <p:nvSpPr>
          <p:cNvPr id="235" name="Google Shape;235;p33"/>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26</a:t>
            </a:fld>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245194" y="190885"/>
            <a:ext cx="5350388" cy="567314"/>
          </a:xfrm>
          <a:prstGeom prst="rect">
            <a:avLst/>
          </a:prstGeom>
        </p:spPr>
        <p:txBody>
          <a:bodyPr spcFirstLastPara="1" wrap="square" lIns="0" tIns="0" rIns="0" bIns="0" anchor="t" anchorCtr="0">
            <a:noAutofit/>
          </a:bodyPr>
          <a:lstStyle/>
          <a:p>
            <a:r>
              <a:rPr lang="en-US" sz="2100" dirty="0">
                <a:latin typeface="Raleway" pitchFamily="2" charset="0"/>
              </a:rPr>
              <a:t>Indirect Costs (IDCs) - Has your LEA taken unallowable IDCs?</a:t>
            </a:r>
            <a:endParaRPr sz="2100" dirty="0">
              <a:latin typeface="Raleway" pitchFamily="2" charset="0"/>
            </a:endParaRPr>
          </a:p>
        </p:txBody>
      </p:sp>
      <p:sp>
        <p:nvSpPr>
          <p:cNvPr id="242" name="Google Shape;242;p34"/>
          <p:cNvSpPr txBox="1">
            <a:spLocks noGrp="1"/>
          </p:cNvSpPr>
          <p:nvPr>
            <p:ph type="body" idx="1"/>
          </p:nvPr>
        </p:nvSpPr>
        <p:spPr>
          <a:xfrm>
            <a:off x="628650" y="1097280"/>
            <a:ext cx="7886700" cy="3802266"/>
          </a:xfrm>
          <a:prstGeom prst="rect">
            <a:avLst/>
          </a:prstGeom>
          <a:noFill/>
        </p:spPr>
        <p:txBody>
          <a:bodyPr spcFirstLastPara="1" wrap="square" lIns="0" tIns="0" rIns="0" bIns="34275" anchor="t" anchorCtr="0">
            <a:noAutofit/>
          </a:bodyPr>
          <a:lstStyle/>
          <a:p>
            <a:pPr indent="-276225">
              <a:lnSpc>
                <a:spcPct val="80000"/>
              </a:lnSpc>
              <a:spcBef>
                <a:spcPts val="0"/>
              </a:spcBef>
              <a:buSzPts val="2200"/>
            </a:pPr>
            <a:r>
              <a:rPr lang="en-US" sz="1650" dirty="0"/>
              <a:t>The indirect cost rate (ICR) cannot be applied against </a:t>
            </a:r>
            <a:r>
              <a:rPr lang="en-US" sz="1650" u="sng" dirty="0"/>
              <a:t>capital expenditures</a:t>
            </a:r>
            <a:r>
              <a:rPr lang="en-US" sz="1650" dirty="0"/>
              <a:t> as defined at </a:t>
            </a:r>
            <a:r>
              <a:rPr lang="en-US" sz="1650" u="sng" dirty="0">
                <a:solidFill>
                  <a:schemeClr val="hlink"/>
                </a:solidFill>
                <a:hlinkClick r:id="rId3"/>
              </a:rPr>
              <a:t>2 CFR 200.1</a:t>
            </a:r>
            <a:r>
              <a:rPr lang="en-US" sz="1650" dirty="0"/>
              <a:t>, which includes equipment, construction and/or other capitalized items (e.g., software)</a:t>
            </a:r>
            <a:endParaRPr sz="1650" dirty="0"/>
          </a:p>
          <a:p>
            <a:pPr marL="685800" indent="-276225">
              <a:lnSpc>
                <a:spcPct val="80000"/>
              </a:lnSpc>
              <a:buSzPts val="2200"/>
            </a:pPr>
            <a:r>
              <a:rPr lang="en-US" sz="1650" dirty="0"/>
              <a:t>For example, no IDCs should be claimed on any HVAC </a:t>
            </a:r>
            <a:r>
              <a:rPr lang="en-US" sz="1650" u="sng" dirty="0"/>
              <a:t>purchase</a:t>
            </a:r>
            <a:r>
              <a:rPr lang="en-US" sz="1650" dirty="0"/>
              <a:t> or </a:t>
            </a:r>
            <a:r>
              <a:rPr lang="en-US" sz="1650" u="sng" dirty="0"/>
              <a:t>installation costs</a:t>
            </a:r>
            <a:r>
              <a:rPr lang="en-US" sz="1650" dirty="0"/>
              <a:t> that meet the capitalization threshold even if the project only qualifies as minor remodeling</a:t>
            </a:r>
            <a:endParaRPr sz="1650" dirty="0"/>
          </a:p>
          <a:p>
            <a:pPr indent="-276225">
              <a:lnSpc>
                <a:spcPct val="80000"/>
              </a:lnSpc>
              <a:buSzPts val="2200"/>
            </a:pPr>
            <a:r>
              <a:rPr lang="en-US" sz="1650" dirty="0"/>
              <a:t>For service contracts </a:t>
            </a:r>
            <a:r>
              <a:rPr lang="en-US" sz="1650" u="sng" dirty="0"/>
              <a:t>not</a:t>
            </a:r>
            <a:r>
              <a:rPr lang="en-US" sz="1650" dirty="0"/>
              <a:t> defined as capital expenditures, IDCs can only be taken on the first $25,000 of contracts that go through the procurement process</a:t>
            </a:r>
            <a:endParaRPr sz="1650" dirty="0"/>
          </a:p>
          <a:p>
            <a:pPr marL="685800" indent="-276225">
              <a:lnSpc>
                <a:spcPct val="80000"/>
              </a:lnSpc>
              <a:buSzPts val="2200"/>
            </a:pPr>
            <a:r>
              <a:rPr lang="en-US" sz="1650" dirty="0"/>
              <a:t>This limitation generally does not apply to contracts for goods or supplies</a:t>
            </a:r>
            <a:endParaRPr sz="1650" dirty="0"/>
          </a:p>
          <a:p>
            <a:pPr indent="-276225">
              <a:lnSpc>
                <a:spcPct val="80000"/>
              </a:lnSpc>
              <a:buSzPts val="2200"/>
            </a:pPr>
            <a:r>
              <a:rPr lang="en-US" sz="1650" dirty="0"/>
              <a:t>These limitations also apply to charter school expenditures and internal services (e.g., objects 0594 and 0851)</a:t>
            </a:r>
            <a:endParaRPr sz="1650" dirty="0"/>
          </a:p>
          <a:p>
            <a:pPr indent="-276225">
              <a:lnSpc>
                <a:spcPct val="80000"/>
              </a:lnSpc>
              <a:buSzPts val="2200"/>
            </a:pPr>
            <a:r>
              <a:rPr lang="en-US" sz="1650" dirty="0"/>
              <a:t>Many LEAs did not use the ESSER applications’ manual override feature to correct their overstated IDCs</a:t>
            </a:r>
            <a:endParaRPr sz="1650" dirty="0"/>
          </a:p>
          <a:p>
            <a:pPr indent="-276225">
              <a:lnSpc>
                <a:spcPct val="80000"/>
              </a:lnSpc>
              <a:buSzPts val="2200"/>
            </a:pPr>
            <a:r>
              <a:rPr lang="en-US" sz="1650" dirty="0"/>
              <a:t>Recalculate your IDCs and notify CDE of inaccuracies while there is still time to make necessary corrections (ESSER II, III)</a:t>
            </a:r>
            <a:endParaRPr sz="1650" dirty="0"/>
          </a:p>
          <a:p>
            <a:pPr marL="685800" indent="0">
              <a:lnSpc>
                <a:spcPct val="80000"/>
              </a:lnSpc>
              <a:spcBef>
                <a:spcPts val="0"/>
              </a:spcBef>
              <a:buNone/>
            </a:pPr>
            <a:endParaRPr sz="1650" dirty="0"/>
          </a:p>
        </p:txBody>
      </p:sp>
      <p:sp>
        <p:nvSpPr>
          <p:cNvPr id="243" name="Google Shape;243;p34"/>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ctrTitle"/>
          </p:nvPr>
        </p:nvSpPr>
        <p:spPr>
          <a:xfrm>
            <a:off x="1657350" y="1946787"/>
            <a:ext cx="5829300" cy="1753200"/>
          </a:xfrm>
          <a:prstGeom prst="rect">
            <a:avLst/>
          </a:prstGeom>
        </p:spPr>
        <p:txBody>
          <a:bodyPr spcFirstLastPara="1" wrap="square" lIns="68569" tIns="34275" rIns="68569" bIns="34275" anchor="t" anchorCtr="0">
            <a:normAutofit/>
          </a:bodyPr>
          <a:lstStyle/>
          <a:p>
            <a:r>
              <a:rPr lang="en-US" sz="3100" dirty="0">
                <a:latin typeface="Raleway" pitchFamily="2" charset="0"/>
              </a:rPr>
              <a:t>Projects That Are Out of Compliance - Next Steps</a:t>
            </a:r>
            <a:endParaRPr sz="3100" dirty="0">
              <a:latin typeface="Raleway" pitchFamily="2" charset="0"/>
            </a:endParaRPr>
          </a:p>
        </p:txBody>
      </p:sp>
      <p:sp>
        <p:nvSpPr>
          <p:cNvPr id="250" name="Google Shape;250;p35"/>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28</a:t>
            </a:fld>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Current/Open Projects</a:t>
            </a:r>
            <a:endParaRPr sz="2100" strike="sngStrike" dirty="0">
              <a:latin typeface="Raleway" pitchFamily="2" charset="0"/>
            </a:endParaRPr>
          </a:p>
        </p:txBody>
      </p:sp>
      <p:sp>
        <p:nvSpPr>
          <p:cNvPr id="257" name="Google Shape;257;p36"/>
          <p:cNvSpPr txBox="1">
            <a:spLocks noGrp="1"/>
          </p:cNvSpPr>
          <p:nvPr>
            <p:ph type="body" idx="1"/>
          </p:nvPr>
        </p:nvSpPr>
        <p:spPr>
          <a:prstGeom prst="rect">
            <a:avLst/>
          </a:prstGeom>
        </p:spPr>
        <p:txBody>
          <a:bodyPr spcFirstLastPara="1" wrap="square" lIns="0" tIns="0" rIns="0" bIns="34275" anchor="t" anchorCtr="0">
            <a:noAutofit/>
          </a:bodyPr>
          <a:lstStyle/>
          <a:p>
            <a:pPr indent="-273129">
              <a:spcBef>
                <a:spcPts val="0"/>
              </a:spcBef>
              <a:buSzPts val="2135"/>
            </a:pPr>
            <a:r>
              <a:rPr lang="en-US" sz="1650" dirty="0"/>
              <a:t>Consider an accounting adjustment to use non-federal funds to pay for the project</a:t>
            </a:r>
            <a:endParaRPr sz="1650" dirty="0"/>
          </a:p>
          <a:p>
            <a:pPr indent="-273129">
              <a:buSzPts val="2135"/>
            </a:pPr>
            <a:r>
              <a:rPr lang="en-US" sz="1650" dirty="0"/>
              <a:t>If project will remain federally funded, bring it into compliance in all areas </a:t>
            </a:r>
            <a:endParaRPr sz="1650" dirty="0"/>
          </a:p>
          <a:p>
            <a:pPr lvl="1" indent="-273129">
              <a:spcBef>
                <a:spcPts val="0"/>
              </a:spcBef>
              <a:buSzPts val="2135"/>
            </a:pPr>
            <a:r>
              <a:rPr lang="en-US" sz="1650" dirty="0"/>
              <a:t>Amend contracts to include applicable provisions, including DBRA clauses and wage determinations</a:t>
            </a:r>
            <a:endParaRPr sz="1650" dirty="0"/>
          </a:p>
          <a:p>
            <a:pPr lvl="1" indent="-273129">
              <a:spcBef>
                <a:spcPts val="0"/>
              </a:spcBef>
              <a:buSzPts val="2135"/>
            </a:pPr>
            <a:r>
              <a:rPr lang="en-US" sz="1650" dirty="0"/>
              <a:t>Ensure prevailing wages were paid from the inception of the project </a:t>
            </a:r>
            <a:endParaRPr sz="1650" dirty="0"/>
          </a:p>
          <a:p>
            <a:pPr lvl="2" indent="-273129">
              <a:spcBef>
                <a:spcPts val="0"/>
              </a:spcBef>
              <a:buSzPts val="2135"/>
            </a:pPr>
            <a:r>
              <a:rPr lang="en-US" sz="1650" dirty="0"/>
              <a:t>This will require collection and review of certified payroll records and may require paying additional wages</a:t>
            </a:r>
            <a:endParaRPr sz="1650" dirty="0"/>
          </a:p>
          <a:p>
            <a:pPr lvl="1" indent="-273129">
              <a:spcBef>
                <a:spcPts val="0"/>
              </a:spcBef>
              <a:buSzPts val="2135"/>
            </a:pPr>
            <a:r>
              <a:rPr lang="en-US" sz="1650" dirty="0"/>
              <a:t>Perform site visits to view required postings</a:t>
            </a:r>
            <a:endParaRPr sz="1650" dirty="0"/>
          </a:p>
          <a:p>
            <a:pPr lvl="1" indent="-273129">
              <a:spcBef>
                <a:spcPts val="0"/>
              </a:spcBef>
              <a:buSzPts val="2135"/>
            </a:pPr>
            <a:r>
              <a:rPr lang="en-US" sz="1650" dirty="0"/>
              <a:t>Possible applicability of 34 CFR 75.600-617</a:t>
            </a:r>
            <a:endParaRPr sz="1650" dirty="0"/>
          </a:p>
          <a:p>
            <a:pPr indent="-273129">
              <a:buSzPts val="2135"/>
            </a:pPr>
            <a:r>
              <a:rPr lang="en-US" sz="1650" dirty="0"/>
              <a:t>File an NFI if deemed necessary</a:t>
            </a:r>
            <a:endParaRPr sz="1650" dirty="0"/>
          </a:p>
          <a:p>
            <a:pPr indent="-273129">
              <a:buSzPts val="2135"/>
            </a:pPr>
            <a:r>
              <a:rPr lang="en-US" sz="1650" dirty="0"/>
              <a:t>Update policies and procedures to help ensure future compliance</a:t>
            </a:r>
            <a:endParaRPr sz="1650" dirty="0"/>
          </a:p>
          <a:p>
            <a:pPr marL="0" indent="0">
              <a:buSzPts val="1018"/>
              <a:buNone/>
            </a:pPr>
            <a:endParaRPr sz="1526" dirty="0"/>
          </a:p>
        </p:txBody>
      </p:sp>
      <p:sp>
        <p:nvSpPr>
          <p:cNvPr id="258" name="Google Shape;258;p36"/>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7"/>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306" name="Google Shape;306;p57"/>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Closed Projects</a:t>
            </a:r>
            <a:endParaRPr sz="2100" dirty="0">
              <a:latin typeface="Raleway" pitchFamily="2" charset="0"/>
            </a:endParaRPr>
          </a:p>
        </p:txBody>
      </p:sp>
      <p:sp>
        <p:nvSpPr>
          <p:cNvPr id="265" name="Google Shape;265;p37"/>
          <p:cNvSpPr txBox="1">
            <a:spLocks noGrp="1"/>
          </p:cNvSpPr>
          <p:nvPr>
            <p:ph type="body" idx="1"/>
          </p:nvPr>
        </p:nvSpPr>
        <p:spPr>
          <a:xfrm>
            <a:off x="628650" y="1097280"/>
            <a:ext cx="7886700" cy="3611198"/>
          </a:xfrm>
          <a:prstGeom prst="rect">
            <a:avLst/>
          </a:prstGeom>
        </p:spPr>
        <p:txBody>
          <a:bodyPr spcFirstLastPara="1" wrap="square" lIns="0" tIns="0" rIns="0" bIns="34275" anchor="t" anchorCtr="0">
            <a:noAutofit/>
          </a:bodyPr>
          <a:lstStyle/>
          <a:p>
            <a:pPr indent="-273129">
              <a:buSzPts val="2135"/>
            </a:pPr>
            <a:r>
              <a:rPr lang="en-US" sz="1650" dirty="0"/>
              <a:t>If LEAs are identified during monitoring as being out of compliance, CDE is required to notify ED </a:t>
            </a:r>
            <a:endParaRPr sz="1650" dirty="0"/>
          </a:p>
          <a:p>
            <a:pPr indent="-273129">
              <a:buSzPts val="2135"/>
            </a:pPr>
            <a:r>
              <a:rPr lang="en-US" sz="1650" dirty="0"/>
              <a:t>If still possible, consider an accounting adjustment to use non-federal funds to pay for the project</a:t>
            </a:r>
            <a:endParaRPr sz="1650" dirty="0"/>
          </a:p>
          <a:p>
            <a:pPr indent="-273129">
              <a:buSzPts val="2135"/>
            </a:pPr>
            <a:r>
              <a:rPr lang="en-US" sz="1650" dirty="0"/>
              <a:t>If LEA did not include DBRA clauses or wage determinations in project contracts, but prevailing wage rates were paid and otherwise sufficiently documented, LEA may be able to seek a waiver from U.S. Department of Education. </a:t>
            </a:r>
            <a:endParaRPr sz="1650" dirty="0"/>
          </a:p>
          <a:p>
            <a:pPr lvl="1" indent="-273129">
              <a:spcBef>
                <a:spcPts val="750"/>
              </a:spcBef>
              <a:buSzPts val="2135"/>
            </a:pPr>
            <a:r>
              <a:rPr lang="en-US" sz="1650" dirty="0"/>
              <a:t>Please contact </a:t>
            </a:r>
            <a:r>
              <a:rPr lang="en-US" sz="1650" u="sng" dirty="0" err="1">
                <a:solidFill>
                  <a:schemeClr val="hlink"/>
                </a:solidFill>
                <a:hlinkClick r:id="rId3"/>
              </a:rPr>
              <a:t>Nazie</a:t>
            </a:r>
            <a:r>
              <a:rPr lang="en-US" sz="1650" u="sng" dirty="0">
                <a:solidFill>
                  <a:schemeClr val="hlink"/>
                </a:solidFill>
                <a:hlinkClick r:id="rId3"/>
              </a:rPr>
              <a:t> </a:t>
            </a:r>
            <a:r>
              <a:rPr lang="en-US" sz="1650" u="sng" dirty="0" err="1">
                <a:solidFill>
                  <a:schemeClr val="hlink"/>
                </a:solidFill>
                <a:hlinkClick r:id="rId3"/>
              </a:rPr>
              <a:t>Mohajeri</a:t>
            </a:r>
            <a:r>
              <a:rPr lang="en-US" sz="1650" u="sng" dirty="0">
                <a:solidFill>
                  <a:schemeClr val="hlink"/>
                </a:solidFill>
                <a:hlinkClick r:id="rId3"/>
              </a:rPr>
              <a:t>-Nelson</a:t>
            </a:r>
            <a:r>
              <a:rPr lang="en-US" sz="1650" dirty="0"/>
              <a:t> for assistance in seeking a waiver from the DOL for remaining unmet requirements such as certified payrolls </a:t>
            </a:r>
            <a:endParaRPr sz="1650" dirty="0">
              <a:solidFill>
                <a:srgbClr val="FF0000"/>
              </a:solidFill>
            </a:endParaRPr>
          </a:p>
          <a:p>
            <a:pPr indent="-273129">
              <a:buSzPts val="2135"/>
            </a:pPr>
            <a:r>
              <a:rPr lang="en-US" sz="1650" dirty="0"/>
              <a:t>File an NFI if deemed necessary</a:t>
            </a:r>
            <a:endParaRPr sz="1650" dirty="0"/>
          </a:p>
          <a:p>
            <a:pPr indent="-273129">
              <a:buSzPts val="2135"/>
            </a:pPr>
            <a:r>
              <a:rPr lang="en-US" sz="1650" dirty="0"/>
              <a:t>Update policies and procedures to help ensure future compliance </a:t>
            </a:r>
            <a:endParaRPr sz="1650" dirty="0"/>
          </a:p>
          <a:p>
            <a:pPr marL="0" indent="0">
              <a:buSzPts val="1018"/>
              <a:buNone/>
            </a:pPr>
            <a:endParaRPr sz="1526" dirty="0"/>
          </a:p>
        </p:txBody>
      </p:sp>
      <p:sp>
        <p:nvSpPr>
          <p:cNvPr id="266" name="Google Shape;266;p37"/>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ctrTitle"/>
          </p:nvPr>
        </p:nvSpPr>
        <p:spPr>
          <a:xfrm>
            <a:off x="1575890" y="1953611"/>
            <a:ext cx="5992220" cy="1753200"/>
          </a:xfrm>
          <a:prstGeom prst="rect">
            <a:avLst/>
          </a:prstGeom>
        </p:spPr>
        <p:txBody>
          <a:bodyPr spcFirstLastPara="1" wrap="square" lIns="68569" tIns="34275" rIns="68569" bIns="34275" anchor="t" anchorCtr="0">
            <a:normAutofit/>
          </a:bodyPr>
          <a:lstStyle/>
          <a:p>
            <a:r>
              <a:rPr lang="en-US" sz="3100" dirty="0">
                <a:latin typeface="Raleway" pitchFamily="2" charset="0"/>
              </a:rPr>
              <a:t>CDE Construction Questionnaire</a:t>
            </a:r>
            <a:endParaRPr sz="3100" dirty="0">
              <a:latin typeface="Raleway" pitchFamily="2" charset="0"/>
            </a:endParaRPr>
          </a:p>
        </p:txBody>
      </p:sp>
      <p:sp>
        <p:nvSpPr>
          <p:cNvPr id="273" name="Google Shape;273;p38"/>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31</a:t>
            </a:fld>
            <a:endParaRPr>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245194" y="-443551"/>
            <a:ext cx="6081865" cy="1031154"/>
          </a:xfrm>
          <a:prstGeom prst="rect">
            <a:avLst/>
          </a:prstGeom>
        </p:spPr>
        <p:txBody>
          <a:bodyPr spcFirstLastPara="1" wrap="square" lIns="0" tIns="0" rIns="0" bIns="0" anchor="t" anchorCtr="0">
            <a:normAutofit/>
          </a:bodyPr>
          <a:lstStyle/>
          <a:p>
            <a:pPr>
              <a:lnSpc>
                <a:spcPct val="150000"/>
              </a:lnSpc>
            </a:pPr>
            <a:r>
              <a:rPr lang="en-US" sz="2100" dirty="0">
                <a:latin typeface="Raleway" pitchFamily="2" charset="0"/>
              </a:rPr>
              <a:t>Details:</a:t>
            </a:r>
            <a:br>
              <a:rPr lang="en-US" sz="2100" dirty="0">
                <a:latin typeface="Raleway" pitchFamily="2" charset="0"/>
              </a:rPr>
            </a:br>
            <a:r>
              <a:rPr lang="en-US" sz="2100" dirty="0">
                <a:latin typeface="Raleway" pitchFamily="2" charset="0"/>
              </a:rPr>
              <a:t>CDE Construction Questionnaire</a:t>
            </a:r>
            <a:endParaRPr sz="2100" dirty="0">
              <a:latin typeface="Raleway" pitchFamily="2" charset="0"/>
            </a:endParaRPr>
          </a:p>
        </p:txBody>
      </p:sp>
      <p:sp>
        <p:nvSpPr>
          <p:cNvPr id="280" name="Google Shape;280;p39"/>
          <p:cNvSpPr txBox="1">
            <a:spLocks noGrp="1"/>
          </p:cNvSpPr>
          <p:nvPr>
            <p:ph type="body" idx="1"/>
          </p:nvPr>
        </p:nvSpPr>
        <p:spPr>
          <a:xfrm>
            <a:off x="600928" y="1023582"/>
            <a:ext cx="7942144" cy="3678072"/>
          </a:xfrm>
          <a:prstGeom prst="rect">
            <a:avLst/>
          </a:prstGeom>
        </p:spPr>
        <p:txBody>
          <a:bodyPr spcFirstLastPara="1" wrap="square" lIns="0" tIns="0" rIns="0" bIns="34275" anchor="t" anchorCtr="0">
            <a:noAutofit/>
          </a:bodyPr>
          <a:lstStyle/>
          <a:p>
            <a:pPr indent="-268367">
              <a:lnSpc>
                <a:spcPct val="100000"/>
              </a:lnSpc>
              <a:buSzPct val="100000"/>
            </a:pPr>
            <a:r>
              <a:rPr lang="en-US" sz="1550" dirty="0"/>
              <a:t>Developed to facilitate the collection of information from LEAs and serve as a resource and form of technical assistance</a:t>
            </a:r>
            <a:endParaRPr sz="1550" dirty="0"/>
          </a:p>
          <a:p>
            <a:pPr indent="-268367">
              <a:lnSpc>
                <a:spcPct val="100000"/>
              </a:lnSpc>
              <a:buSzPct val="100000"/>
            </a:pPr>
            <a:r>
              <a:rPr lang="en-US" sz="1550" dirty="0"/>
              <a:t>Some LEAs have already received it as part of their fiscal monitoring</a:t>
            </a:r>
            <a:endParaRPr sz="1550" dirty="0"/>
          </a:p>
          <a:p>
            <a:pPr indent="-268367">
              <a:lnSpc>
                <a:spcPct val="100000"/>
              </a:lnSpc>
              <a:buSzPct val="100000"/>
            </a:pPr>
            <a:r>
              <a:rPr lang="en-US" sz="1550" dirty="0"/>
              <a:t>Sent via email primarily to LEAs with ESSER III and Rural Co-Action projects (construction and non-construction, due to the DBRA and 2 CFR 200, Appendix II requirements)</a:t>
            </a:r>
            <a:endParaRPr sz="1550" dirty="0"/>
          </a:p>
          <a:p>
            <a:pPr indent="-268367">
              <a:lnSpc>
                <a:spcPct val="100000"/>
              </a:lnSpc>
              <a:buSzPct val="100000"/>
            </a:pPr>
            <a:r>
              <a:rPr lang="en-US" sz="1550" dirty="0"/>
              <a:t>Similar in format to the Fiscal Monitoring Questionnaire (Google doc)</a:t>
            </a:r>
            <a:endParaRPr sz="1550" dirty="0"/>
          </a:p>
          <a:p>
            <a:pPr lvl="1" indent="-268367">
              <a:lnSpc>
                <a:spcPct val="100000"/>
              </a:lnSpc>
              <a:spcBef>
                <a:spcPts val="0"/>
              </a:spcBef>
              <a:buSzPct val="100000"/>
            </a:pPr>
            <a:r>
              <a:rPr lang="en-US" sz="1550" dirty="0"/>
              <a:t>Download from the email link in the format most convenient for you</a:t>
            </a:r>
            <a:endParaRPr sz="1550" dirty="0"/>
          </a:p>
          <a:p>
            <a:pPr indent="-268367">
              <a:lnSpc>
                <a:spcPct val="100000"/>
              </a:lnSpc>
              <a:buSzPct val="100000"/>
            </a:pPr>
            <a:r>
              <a:rPr lang="en-US" sz="1550" dirty="0"/>
              <a:t>As you are completing it, if you feel a section does not apply to your LEA based on the specifics of your project (e.g., it does not involve structural changes such as moving load bearing walls), </a:t>
            </a:r>
            <a:r>
              <a:rPr lang="en-US" sz="1550" u="sng" dirty="0"/>
              <a:t>please include that type of information in your responses</a:t>
            </a:r>
            <a:endParaRPr sz="1550" u="sng" dirty="0"/>
          </a:p>
          <a:p>
            <a:pPr indent="-268367">
              <a:lnSpc>
                <a:spcPct val="100000"/>
              </a:lnSpc>
              <a:buSzPct val="100000"/>
            </a:pPr>
            <a:r>
              <a:rPr lang="en-US" sz="1550" dirty="0"/>
              <a:t>Includes a Resources section</a:t>
            </a:r>
            <a:endParaRPr sz="1550" dirty="0"/>
          </a:p>
          <a:p>
            <a:pPr indent="-268367">
              <a:lnSpc>
                <a:spcPct val="100000"/>
              </a:lnSpc>
              <a:buSzPct val="100000"/>
            </a:pPr>
            <a:r>
              <a:rPr lang="en-US" sz="1550" dirty="0"/>
              <a:t>Sign the certification page and submit the entire questionnaire in    Syncplicity as directed in the instructions</a:t>
            </a:r>
            <a:endParaRPr sz="1550" dirty="0"/>
          </a:p>
        </p:txBody>
      </p:sp>
      <p:sp>
        <p:nvSpPr>
          <p:cNvPr id="281" name="Google Shape;281;p39"/>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245194" y="190885"/>
            <a:ext cx="5288973" cy="567314"/>
          </a:xfrm>
          <a:prstGeom prst="rect">
            <a:avLst/>
          </a:prstGeom>
        </p:spPr>
        <p:txBody>
          <a:bodyPr spcFirstLastPara="1" wrap="square" lIns="0" tIns="0" rIns="0" bIns="0" anchor="t" anchorCtr="0">
            <a:noAutofit/>
          </a:bodyPr>
          <a:lstStyle/>
          <a:p>
            <a:r>
              <a:rPr lang="en-US" sz="2100" dirty="0">
                <a:latin typeface="Raleway" pitchFamily="2" charset="0"/>
              </a:rPr>
              <a:t>CDE Construction Questionnaire - Example Sections</a:t>
            </a:r>
            <a:endParaRPr sz="2100" dirty="0">
              <a:latin typeface="Raleway" pitchFamily="2" charset="0"/>
            </a:endParaRPr>
          </a:p>
        </p:txBody>
      </p:sp>
      <p:sp>
        <p:nvSpPr>
          <p:cNvPr id="288" name="Google Shape;288;p40"/>
          <p:cNvSpPr txBox="1">
            <a:spLocks noGrp="1"/>
          </p:cNvSpPr>
          <p:nvPr>
            <p:ph type="body" idx="1"/>
          </p:nvPr>
        </p:nvSpPr>
        <p:spPr>
          <a:xfrm>
            <a:off x="628650" y="1097280"/>
            <a:ext cx="7886700" cy="767313"/>
          </a:xfrm>
          <a:prstGeom prst="rect">
            <a:avLst/>
          </a:prstGeom>
        </p:spPr>
        <p:txBody>
          <a:bodyPr spcFirstLastPara="1" wrap="square" lIns="0" tIns="0" rIns="0" bIns="34275" anchor="t" anchorCtr="0">
            <a:normAutofit/>
          </a:bodyPr>
          <a:lstStyle/>
          <a:p>
            <a:pPr marL="0" indent="0">
              <a:lnSpc>
                <a:spcPct val="100000"/>
              </a:lnSpc>
              <a:buNone/>
            </a:pPr>
            <a:r>
              <a:rPr lang="en-US" sz="1650" dirty="0"/>
              <a:t>If a section does not apply to your contract project, please provide enough details necessary to explain why the section does not apply.</a:t>
            </a:r>
          </a:p>
        </p:txBody>
      </p:sp>
      <p:sp>
        <p:nvSpPr>
          <p:cNvPr id="2" name="Google Shape;288;p40">
            <a:extLst>
              <a:ext uri="{FF2B5EF4-FFF2-40B4-BE49-F238E27FC236}">
                <a16:creationId xmlns:a16="http://schemas.microsoft.com/office/drawing/2014/main" id="{C8BF9AFE-B687-D130-ECB3-FDCFC675E3FA}"/>
              </a:ext>
            </a:extLst>
          </p:cNvPr>
          <p:cNvSpPr txBox="1">
            <a:spLocks/>
          </p:cNvSpPr>
          <p:nvPr/>
        </p:nvSpPr>
        <p:spPr>
          <a:xfrm>
            <a:off x="717360" y="1835188"/>
            <a:ext cx="6187520" cy="3014482"/>
          </a:xfrm>
          <a:prstGeom prst="rect">
            <a:avLst/>
          </a:prstGeom>
          <a:noFill/>
          <a:ln>
            <a:noFill/>
          </a:ln>
        </p:spPr>
        <p:txBody>
          <a:bodyPr spcFirstLastPara="1" wrap="square" lIns="0" tIns="0" rIns="0" bIns="34275" anchor="t" anchorCtr="0">
            <a:normAutofit lnSpcReduction="10000"/>
          </a:bodyPr>
          <a:lstStyle>
            <a:defPPr marR="0" lvl="0" algn="l" rtl="0">
              <a:lnSpc>
                <a:spcPct val="100000"/>
              </a:lnSpc>
              <a:spcBef>
                <a:spcPts val="0"/>
              </a:spcBef>
              <a:spcAft>
                <a:spcPts val="0"/>
              </a:spcAft>
            </a:defPPr>
            <a:lvl1pPr marL="342900" marR="0" lvl="0" indent="-285750" algn="l" rtl="0">
              <a:lnSpc>
                <a:spcPct val="90000"/>
              </a:lnSpc>
              <a:spcBef>
                <a:spcPts val="75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buFont typeface="Arial"/>
              <a:buNone/>
            </a:pPr>
            <a:r>
              <a:rPr lang="en-US" sz="1300" b="1" u="sng" dirty="0"/>
              <a:t>General</a:t>
            </a:r>
          </a:p>
          <a:p>
            <a:pPr marL="0" indent="0">
              <a:lnSpc>
                <a:spcPct val="100000"/>
              </a:lnSpc>
              <a:spcAft>
                <a:spcPts val="1200"/>
              </a:spcAft>
              <a:buFont typeface="Arial"/>
              <a:buNone/>
            </a:pPr>
            <a:r>
              <a:rPr lang="en-US" sz="1150" dirty="0"/>
              <a:t>The following questions pertain to required elements for all federally funded construction projects (either in whole or in part) under 34 CFR 75.600-617. Please provide an answer to each question to the best of your knowledge.</a:t>
            </a:r>
          </a:p>
          <a:p>
            <a:pPr marL="0" indent="0">
              <a:lnSpc>
                <a:spcPct val="100000"/>
              </a:lnSpc>
              <a:buFont typeface="Arial"/>
              <a:buNone/>
            </a:pPr>
            <a:r>
              <a:rPr lang="en-US" sz="1300" b="1" u="sng" dirty="0"/>
              <a:t>Contract Clauses</a:t>
            </a:r>
          </a:p>
          <a:p>
            <a:pPr marL="0" indent="0">
              <a:lnSpc>
                <a:spcPct val="100000"/>
              </a:lnSpc>
              <a:spcAft>
                <a:spcPts val="1200"/>
              </a:spcAft>
              <a:buFont typeface="Arial"/>
              <a:buNone/>
            </a:pPr>
            <a:r>
              <a:rPr lang="en-US" sz="1150" dirty="0"/>
              <a:t>All contracts funded in whole or in part with federal funds must contain applicable provisions covering various sections of federal guidance and policy. These provisions, such as Davis-Bacon and Related Acts, are detailed at 2 CFR § 200, Appendix II and summarized in the </a:t>
            </a:r>
            <a:r>
              <a:rPr lang="en-US" sz="1150" b="1" u="sng" dirty="0"/>
              <a:t>Resources</a:t>
            </a:r>
            <a:r>
              <a:rPr lang="en-US" sz="1150" dirty="0"/>
              <a:t> section at the bottom of this document. Please answer the following questions:</a:t>
            </a:r>
          </a:p>
          <a:p>
            <a:pPr marL="0" indent="0">
              <a:lnSpc>
                <a:spcPct val="100000"/>
              </a:lnSpc>
              <a:buFont typeface="Arial"/>
              <a:buNone/>
            </a:pPr>
            <a:r>
              <a:rPr lang="en-US" sz="1300" b="1" u="sng" dirty="0"/>
              <a:t>Davis-Bacon and Related Acts (DBRA)</a:t>
            </a:r>
          </a:p>
          <a:p>
            <a:pPr marL="0" indent="0">
              <a:lnSpc>
                <a:spcPct val="100000"/>
              </a:lnSpc>
              <a:buFont typeface="Arial"/>
              <a:buNone/>
            </a:pPr>
            <a:r>
              <a:rPr lang="en-US" sz="1150" dirty="0"/>
              <a:t>All contracts in excess of $2,000 which utilize laborers and mechanics must comply with the rules under DBRA. To this end, please answer the following questions:</a:t>
            </a:r>
          </a:p>
        </p:txBody>
      </p:sp>
      <p:sp>
        <p:nvSpPr>
          <p:cNvPr id="289" name="Google Shape;289;p40"/>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a:spLocks noGrp="1"/>
          </p:cNvSpPr>
          <p:nvPr>
            <p:ph type="ctrTitle"/>
          </p:nvPr>
        </p:nvSpPr>
        <p:spPr>
          <a:xfrm>
            <a:off x="1657350" y="1946787"/>
            <a:ext cx="5829300" cy="1753200"/>
          </a:xfrm>
          <a:prstGeom prst="rect">
            <a:avLst/>
          </a:prstGeom>
        </p:spPr>
        <p:txBody>
          <a:bodyPr spcFirstLastPara="1" wrap="square" lIns="68569" tIns="34275" rIns="68569" bIns="34275" anchor="t" anchorCtr="0">
            <a:normAutofit/>
          </a:bodyPr>
          <a:lstStyle/>
          <a:p>
            <a:r>
              <a:rPr lang="en-US" sz="3100" dirty="0">
                <a:latin typeface="Raleway" pitchFamily="2" charset="0"/>
              </a:rPr>
              <a:t>Attestation of Completion</a:t>
            </a:r>
            <a:endParaRPr sz="3100" dirty="0">
              <a:latin typeface="Raleway" pitchFamily="2" charset="0"/>
            </a:endParaRPr>
          </a:p>
        </p:txBody>
      </p:sp>
      <p:sp>
        <p:nvSpPr>
          <p:cNvPr id="299" name="Google Shape;299;p41"/>
          <p:cNvSpPr txBox="1">
            <a:spLocks noGrp="1"/>
          </p:cNvSpPr>
          <p:nvPr>
            <p:ph type="sldNum" idx="12"/>
          </p:nvPr>
        </p:nvSpPr>
        <p:spPr>
          <a:xfrm>
            <a:off x="130477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34</a:t>
            </a:fld>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a:spLocks noGrp="1"/>
          </p:cNvSpPr>
          <p:nvPr>
            <p:ph type="title"/>
          </p:nvPr>
        </p:nvSpPr>
        <p:spPr>
          <a:xfrm>
            <a:off x="245194" y="-436732"/>
            <a:ext cx="6081865" cy="969739"/>
          </a:xfrm>
          <a:prstGeom prst="rect">
            <a:avLst/>
          </a:prstGeom>
        </p:spPr>
        <p:txBody>
          <a:bodyPr spcFirstLastPara="1" wrap="square" lIns="0" tIns="0" rIns="0" bIns="0" anchor="t" anchorCtr="0">
            <a:normAutofit/>
          </a:bodyPr>
          <a:lstStyle/>
          <a:p>
            <a:pPr>
              <a:lnSpc>
                <a:spcPct val="150000"/>
              </a:lnSpc>
            </a:pPr>
            <a:r>
              <a:rPr lang="en-US" sz="2100" dirty="0">
                <a:latin typeface="Raleway" pitchFamily="2" charset="0"/>
              </a:rPr>
              <a:t>Details:</a:t>
            </a:r>
            <a:br>
              <a:rPr lang="en-US" sz="2100" dirty="0">
                <a:latin typeface="Raleway" pitchFamily="2" charset="0"/>
              </a:rPr>
            </a:br>
            <a:r>
              <a:rPr lang="en-US" sz="2100" dirty="0">
                <a:latin typeface="Raleway" pitchFamily="2" charset="0"/>
              </a:rPr>
              <a:t>Attestation of Completion</a:t>
            </a:r>
            <a:endParaRPr sz="2100" dirty="0">
              <a:latin typeface="Raleway" pitchFamily="2" charset="0"/>
            </a:endParaRPr>
          </a:p>
        </p:txBody>
      </p:sp>
      <p:sp>
        <p:nvSpPr>
          <p:cNvPr id="306" name="Google Shape;306;p42"/>
          <p:cNvSpPr txBox="1">
            <a:spLocks noGrp="1"/>
          </p:cNvSpPr>
          <p:nvPr>
            <p:ph type="body" idx="1"/>
          </p:nvPr>
        </p:nvSpPr>
        <p:spPr>
          <a:xfrm>
            <a:off x="628650" y="1097280"/>
            <a:ext cx="5482375" cy="3480506"/>
          </a:xfrm>
          <a:prstGeom prst="rect">
            <a:avLst/>
          </a:prstGeom>
        </p:spPr>
        <p:txBody>
          <a:bodyPr spcFirstLastPara="1" wrap="square" lIns="0" tIns="0" rIns="0" bIns="34275" anchor="t" anchorCtr="0">
            <a:normAutofit fontScale="92500" lnSpcReduction="10000"/>
          </a:bodyPr>
          <a:lstStyle/>
          <a:p>
            <a:pPr indent="-276225">
              <a:lnSpc>
                <a:spcPct val="100000"/>
              </a:lnSpc>
              <a:buSzPts val="2200"/>
            </a:pPr>
            <a:r>
              <a:rPr lang="en-US" sz="1650" dirty="0"/>
              <a:t>Smartsheet linked </a:t>
            </a:r>
            <a:r>
              <a:rPr lang="en-US" sz="1650" u="sng" dirty="0">
                <a:solidFill>
                  <a:schemeClr val="hlink"/>
                </a:solidFill>
                <a:hlinkClick r:id="rId3"/>
              </a:rPr>
              <a:t>here</a:t>
            </a:r>
            <a:endParaRPr sz="1650" dirty="0"/>
          </a:p>
          <a:p>
            <a:pPr indent="-276225">
              <a:lnSpc>
                <a:spcPct val="100000"/>
              </a:lnSpc>
              <a:buSzPts val="2200"/>
            </a:pPr>
            <a:r>
              <a:rPr lang="en-US" sz="1650" dirty="0"/>
              <a:t>Due by April 5, 2024</a:t>
            </a:r>
            <a:endParaRPr sz="1650" dirty="0"/>
          </a:p>
          <a:p>
            <a:pPr indent="-276225">
              <a:lnSpc>
                <a:spcPct val="100000"/>
              </a:lnSpc>
              <a:buSzPts val="2200"/>
            </a:pPr>
            <a:r>
              <a:rPr lang="en-US" sz="1650" dirty="0"/>
              <a:t>Provides assurance to CDE that LEA personnel watched the available recording or attended Office Hours on March 28, 2024</a:t>
            </a:r>
            <a:endParaRPr sz="1650" dirty="0"/>
          </a:p>
          <a:p>
            <a:pPr indent="-276225">
              <a:lnSpc>
                <a:spcPct val="100000"/>
              </a:lnSpc>
              <a:buSzPts val="2200"/>
            </a:pPr>
            <a:r>
              <a:rPr lang="en-US" sz="1650" dirty="0"/>
              <a:t>Only one person from each grantee must submit an attestation for this requirement</a:t>
            </a:r>
            <a:endParaRPr sz="1650" dirty="0"/>
          </a:p>
          <a:p>
            <a:pPr indent="-276225">
              <a:lnSpc>
                <a:spcPct val="100000"/>
              </a:lnSpc>
              <a:buSzPts val="2200"/>
            </a:pPr>
            <a:r>
              <a:rPr lang="en-US" sz="1650" dirty="0"/>
              <a:t>Highly encourage attendance by the Authorized Rep and the Finance Manager/Fiscal Manager/Director</a:t>
            </a:r>
            <a:endParaRPr sz="1650" dirty="0"/>
          </a:p>
          <a:p>
            <a:pPr indent="-276225">
              <a:lnSpc>
                <a:spcPct val="100000"/>
              </a:lnSpc>
              <a:buSzPts val="2200"/>
            </a:pPr>
            <a:r>
              <a:rPr lang="en-US" sz="1650" dirty="0"/>
              <a:t>Respondents should see a pop-up window as confirmation that CDE received their response</a:t>
            </a:r>
            <a:endParaRPr sz="1650" dirty="0"/>
          </a:p>
          <a:p>
            <a:pPr indent="-276225">
              <a:lnSpc>
                <a:spcPct val="100000"/>
              </a:lnSpc>
              <a:buSzPts val="2200"/>
            </a:pPr>
            <a:r>
              <a:rPr lang="en-US" sz="1650" dirty="0"/>
              <a:t>Consider entering your email address and checking the box to receive a copy of your response</a:t>
            </a:r>
            <a:endParaRPr sz="1650" dirty="0"/>
          </a:p>
        </p:txBody>
      </p:sp>
      <p:sp>
        <p:nvSpPr>
          <p:cNvPr id="307" name="Google Shape;307;p42"/>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35</a:t>
            </a:fld>
            <a:endParaRPr/>
          </a:p>
        </p:txBody>
      </p:sp>
      <p:pic>
        <p:nvPicPr>
          <p:cNvPr id="308" name="Google Shape;308;p42" descr="The Attestation of Completion for Mandatory Training Smartsheet, which askes for the LEA Number, LEA Name, Name of Attendee, Role, Date of Completion, and an Attestation of Completion."/>
          <p:cNvPicPr preferRelativeResize="0"/>
          <p:nvPr/>
        </p:nvPicPr>
        <p:blipFill>
          <a:blip r:embed="rId4">
            <a:alphaModFix/>
          </a:blip>
          <a:stretch>
            <a:fillRect/>
          </a:stretch>
        </p:blipFill>
        <p:spPr>
          <a:xfrm>
            <a:off x="6259697" y="1036495"/>
            <a:ext cx="2289694" cy="350979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prstGeom prst="rect">
            <a:avLst/>
          </a:prstGeom>
        </p:spPr>
        <p:txBody>
          <a:bodyPr spcFirstLastPara="1" wrap="square" lIns="0" tIns="0" rIns="0" bIns="0" anchor="t" anchorCtr="0">
            <a:normAutofit/>
          </a:bodyPr>
          <a:lstStyle/>
          <a:p>
            <a:r>
              <a:rPr lang="en-US" sz="2100" dirty="0">
                <a:latin typeface="Raleway" pitchFamily="2" charset="0"/>
              </a:rPr>
              <a:t>Resources:</a:t>
            </a:r>
            <a:endParaRPr sz="2100" dirty="0">
              <a:latin typeface="Raleway" pitchFamily="2" charset="0"/>
            </a:endParaRPr>
          </a:p>
        </p:txBody>
      </p:sp>
      <p:sp>
        <p:nvSpPr>
          <p:cNvPr id="315" name="Google Shape;315;p43"/>
          <p:cNvSpPr txBox="1">
            <a:spLocks noGrp="1"/>
          </p:cNvSpPr>
          <p:nvPr>
            <p:ph type="body" idx="1"/>
          </p:nvPr>
        </p:nvSpPr>
        <p:spPr>
          <a:xfrm>
            <a:off x="628650" y="1029040"/>
            <a:ext cx="7886700" cy="3734028"/>
          </a:xfrm>
          <a:prstGeom prst="rect">
            <a:avLst/>
          </a:prstGeom>
        </p:spPr>
        <p:txBody>
          <a:bodyPr spcFirstLastPara="1" wrap="square" lIns="0" tIns="0" rIns="0" bIns="34275" anchor="t" anchorCtr="0">
            <a:normAutofit/>
          </a:bodyPr>
          <a:lstStyle/>
          <a:p>
            <a:pPr indent="-233363">
              <a:lnSpc>
                <a:spcPct val="100000"/>
              </a:lnSpc>
              <a:spcBef>
                <a:spcPts val="0"/>
              </a:spcBef>
              <a:buSzPct val="100000"/>
              <a:buFont typeface="Calibri"/>
              <a:buAutoNum type="arabicPeriod"/>
            </a:pPr>
            <a:r>
              <a:rPr lang="en-US" sz="1250" b="1" u="sng" dirty="0">
                <a:solidFill>
                  <a:srgbClr val="1155CC"/>
                </a:solidFill>
                <a:hlinkClick r:id="rId3">
                  <a:extLst>
                    <a:ext uri="{A12FA001-AC4F-418D-AE19-62706E023703}">
                      <ahyp:hlinkClr xmlns:ahyp="http://schemas.microsoft.com/office/drawing/2018/hyperlinkcolor" val="tx"/>
                    </a:ext>
                  </a:extLst>
                </a:hlinkClick>
              </a:rPr>
              <a:t>Uniform Grant Guidance (2 CFR §200)</a:t>
            </a:r>
            <a:endParaRPr lang="en-US" sz="1250" dirty="0"/>
          </a:p>
          <a:p>
            <a:pPr indent="-233363">
              <a:lnSpc>
                <a:spcPct val="100000"/>
              </a:lnSpc>
              <a:spcBef>
                <a:spcPts val="0"/>
              </a:spcBef>
              <a:buSzPct val="100000"/>
              <a:buFont typeface="Calibri"/>
              <a:buAutoNum type="arabicPeriod"/>
            </a:pPr>
            <a:r>
              <a:rPr lang="en-US" sz="1250" b="1" u="sng" dirty="0">
                <a:solidFill>
                  <a:schemeClr val="hlink"/>
                </a:solidFill>
                <a:hlinkClick r:id="rId4"/>
              </a:rPr>
              <a:t>CDE Construction Guidance Document</a:t>
            </a:r>
            <a:endParaRPr lang="en-US" sz="1250" b="1" dirty="0"/>
          </a:p>
          <a:p>
            <a:pPr indent="-233363">
              <a:lnSpc>
                <a:spcPct val="100000"/>
              </a:lnSpc>
              <a:spcBef>
                <a:spcPts val="0"/>
              </a:spcBef>
              <a:buSzPct val="100000"/>
              <a:buFont typeface="Calibri"/>
              <a:buAutoNum type="arabicPeriod"/>
            </a:pPr>
            <a:r>
              <a:rPr lang="en-US" sz="1250" b="1" u="sng" dirty="0">
                <a:solidFill>
                  <a:schemeClr val="hlink"/>
                </a:solidFill>
                <a:hlinkClick r:id="rId5"/>
              </a:rPr>
              <a:t>CDE Filing A Notice of Federal Interest Guidance Document</a:t>
            </a:r>
            <a:endParaRPr lang="en-US" sz="1250" b="1" u="sng" dirty="0">
              <a:solidFill>
                <a:schemeClr val="hlink"/>
              </a:solidFill>
            </a:endParaRPr>
          </a:p>
          <a:p>
            <a:pPr indent="-233363">
              <a:lnSpc>
                <a:spcPct val="100000"/>
              </a:lnSpc>
              <a:spcBef>
                <a:spcPts val="0"/>
              </a:spcBef>
              <a:buSzPct val="100000"/>
              <a:buFont typeface="Calibri"/>
              <a:buAutoNum type="arabicPeriod"/>
            </a:pPr>
            <a:r>
              <a:rPr lang="en-US" sz="1250" b="1" dirty="0"/>
              <a:t>U.S. Department of Education Office of Elementary and Secondary Education (OESE) Resources</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6">
                  <a:extLst>
                    <a:ext uri="{A12FA001-AC4F-418D-AE19-62706E023703}">
                      <ahyp:hlinkClr xmlns:ahyp="http://schemas.microsoft.com/office/drawing/2018/hyperlinkcolor" val="tx"/>
                    </a:ext>
                  </a:extLst>
                </a:hlinkClick>
              </a:rPr>
              <a:t>ESSER Resources</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7">
                  <a:extLst>
                    <a:ext uri="{A12FA001-AC4F-418D-AE19-62706E023703}">
                      <ahyp:hlinkClr xmlns:ahyp="http://schemas.microsoft.com/office/drawing/2018/hyperlinkcolor" val="tx"/>
                    </a:ext>
                  </a:extLst>
                </a:hlinkClick>
              </a:rPr>
              <a:t>Davis-Bacon Overview</a:t>
            </a:r>
            <a:r>
              <a:rPr lang="en-US" sz="1250" dirty="0"/>
              <a:t> Document</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8">
                  <a:extLst>
                    <a:ext uri="{A12FA001-AC4F-418D-AE19-62706E023703}">
                      <ahyp:hlinkClr xmlns:ahyp="http://schemas.microsoft.com/office/drawing/2018/hyperlinkcolor" val="tx"/>
                    </a:ext>
                  </a:extLst>
                </a:hlinkClick>
              </a:rPr>
              <a:t>Links</a:t>
            </a:r>
            <a:r>
              <a:rPr lang="en-US" sz="1250" dirty="0"/>
              <a:t> to April 26, 2023, webinar recording and transcript</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6">
                  <a:extLst>
                    <a:ext uri="{A12FA001-AC4F-418D-AE19-62706E023703}">
                      <ahyp:hlinkClr xmlns:ahyp="http://schemas.microsoft.com/office/drawing/2018/hyperlinkcolor" val="tx"/>
                    </a:ext>
                  </a:extLst>
                </a:hlinkClick>
              </a:rPr>
              <a:t>Links</a:t>
            </a:r>
            <a:r>
              <a:rPr lang="en-US" sz="1250" dirty="0"/>
              <a:t> to Davis-Bacon Regulations Updates Office Hours</a:t>
            </a:r>
            <a:r>
              <a:rPr lang="en-US" sz="1250" i="1" dirty="0"/>
              <a:t> </a:t>
            </a:r>
            <a:r>
              <a:rPr lang="en-US" sz="1250" dirty="0"/>
              <a:t>recording and transcript discussing DBRA updates effective October 23, 2023</a:t>
            </a:r>
            <a:endParaRPr sz="1250" dirty="0"/>
          </a:p>
          <a:p>
            <a:pPr marL="685800" indent="0">
              <a:lnSpc>
                <a:spcPct val="100000"/>
              </a:lnSpc>
              <a:spcBef>
                <a:spcPts val="0"/>
              </a:spcBef>
              <a:buSzPts val="1100"/>
              <a:buNone/>
            </a:pPr>
            <a:r>
              <a:rPr lang="en-US" sz="1250" dirty="0"/>
              <a:t>(NOTE:  This is the same link as #3a above. Click on it, expand </a:t>
            </a:r>
            <a:r>
              <a:rPr lang="en-US" sz="1250" i="1" dirty="0"/>
              <a:t>Webinars &amp; Office Hours</a:t>
            </a:r>
            <a:r>
              <a:rPr lang="en-US" sz="1250" dirty="0"/>
              <a:t>, then scroll down to the </a:t>
            </a:r>
            <a:r>
              <a:rPr lang="en-US" sz="1250" i="1" dirty="0"/>
              <a:t>Davis Bacon Regulations Updates Office Hours (12.07.2023) </a:t>
            </a:r>
            <a:r>
              <a:rPr lang="en-US" sz="1250" dirty="0"/>
              <a:t>items.)</a:t>
            </a:r>
            <a:endParaRPr lang="en-US" sz="1250" b="1" dirty="0"/>
          </a:p>
          <a:p>
            <a:pPr marL="338137" indent="-228600">
              <a:lnSpc>
                <a:spcPct val="100000"/>
              </a:lnSpc>
              <a:spcBef>
                <a:spcPts val="0"/>
              </a:spcBef>
              <a:buSzPct val="100000"/>
              <a:buFont typeface="+mj-lt"/>
              <a:buAutoNum type="arabicPeriod" startAt="5"/>
            </a:pPr>
            <a:r>
              <a:rPr lang="en-US" sz="1250" b="1" dirty="0"/>
              <a:t>U.S. Department of Labor (DOL) Resources</a:t>
            </a:r>
          </a:p>
          <a:p>
            <a:pPr lvl="1" indent="-233363">
              <a:lnSpc>
                <a:spcPct val="100000"/>
              </a:lnSpc>
              <a:spcBef>
                <a:spcPts val="0"/>
              </a:spcBef>
              <a:buSzPct val="100000"/>
              <a:buFont typeface="Calibri"/>
              <a:buAutoNum type="alphaLcPeriod"/>
            </a:pPr>
            <a:r>
              <a:rPr lang="en-US" sz="1250" dirty="0"/>
              <a:t>DOL Wage and Hour Division DBRA </a:t>
            </a:r>
            <a:r>
              <a:rPr lang="en-US" sz="1250" u="sng" dirty="0">
                <a:solidFill>
                  <a:srgbClr val="1155CC"/>
                </a:solidFill>
                <a:hlinkClick r:id="rId9">
                  <a:extLst>
                    <a:ext uri="{A12FA001-AC4F-418D-AE19-62706E023703}">
                      <ahyp:hlinkClr xmlns:ahyp="http://schemas.microsoft.com/office/drawing/2018/hyperlinkcolor" val="tx"/>
                    </a:ext>
                  </a:extLst>
                </a:hlinkClick>
              </a:rPr>
              <a:t>Webpage</a:t>
            </a:r>
            <a:endParaRPr sz="1250" dirty="0"/>
          </a:p>
          <a:p>
            <a:pPr lvl="1" indent="-233363">
              <a:lnSpc>
                <a:spcPct val="100000"/>
              </a:lnSpc>
              <a:spcBef>
                <a:spcPts val="0"/>
              </a:spcBef>
              <a:buSzPct val="100000"/>
              <a:buFont typeface="Calibri"/>
              <a:buAutoNum type="alphaLcPeriod"/>
            </a:pPr>
            <a:r>
              <a:rPr lang="en-US" sz="1250" dirty="0"/>
              <a:t>DBA/DBRA Certified Payrolls</a:t>
            </a:r>
            <a:r>
              <a:rPr lang="en-US" sz="1250" dirty="0">
                <a:uFill>
                  <a:noFill/>
                </a:uFill>
                <a:hlinkClick r:id="rId10"/>
              </a:rPr>
              <a:t> </a:t>
            </a:r>
            <a:r>
              <a:rPr lang="en-US" sz="1250" u="sng" dirty="0">
                <a:solidFill>
                  <a:srgbClr val="1155CC"/>
                </a:solidFill>
                <a:hlinkClick r:id="rId10">
                  <a:extLst>
                    <a:ext uri="{A12FA001-AC4F-418D-AE19-62706E023703}">
                      <ahyp:hlinkClr xmlns:ahyp="http://schemas.microsoft.com/office/drawing/2018/hyperlinkcolor" val="tx"/>
                    </a:ext>
                  </a:extLst>
                </a:hlinkClick>
              </a:rPr>
              <a:t>training</a:t>
            </a:r>
            <a:r>
              <a:rPr lang="en-US" sz="1250" dirty="0"/>
              <a:t> and related</a:t>
            </a:r>
            <a:r>
              <a:rPr lang="en-US" sz="1250" dirty="0">
                <a:uFill>
                  <a:noFill/>
                </a:uFill>
                <a:hlinkClick r:id="rId11"/>
              </a:rPr>
              <a:t> </a:t>
            </a:r>
            <a:r>
              <a:rPr lang="en-US" sz="1250" u="sng" dirty="0">
                <a:solidFill>
                  <a:srgbClr val="1155CC"/>
                </a:solidFill>
                <a:hlinkClick r:id="rId11">
                  <a:extLst>
                    <a:ext uri="{A12FA001-AC4F-418D-AE19-62706E023703}">
                      <ahyp:hlinkClr xmlns:ahyp="http://schemas.microsoft.com/office/drawing/2018/hyperlinkcolor" val="tx"/>
                    </a:ext>
                  </a:extLst>
                </a:hlinkClick>
              </a:rPr>
              <a:t>slides</a:t>
            </a:r>
            <a:r>
              <a:rPr lang="en-US" sz="1250" dirty="0"/>
              <a:t> that provide guidance on how to review certified payrolls</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12">
                  <a:extLst>
                    <a:ext uri="{A12FA001-AC4F-418D-AE19-62706E023703}">
                      <ahyp:hlinkClr xmlns:ahyp="http://schemas.microsoft.com/office/drawing/2018/hyperlinkcolor" val="tx"/>
                    </a:ext>
                  </a:extLst>
                </a:hlinkClick>
              </a:rPr>
              <a:t>Payroll Form WH-347</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13">
                  <a:extLst>
                    <a:ext uri="{A12FA001-AC4F-418D-AE19-62706E023703}">
                      <ahyp:hlinkClr xmlns:ahyp="http://schemas.microsoft.com/office/drawing/2018/hyperlinkcolor" val="tx"/>
                    </a:ext>
                  </a:extLst>
                </a:hlinkClick>
              </a:rPr>
              <a:t>Instructions</a:t>
            </a:r>
            <a:r>
              <a:rPr lang="en-US" sz="1250" dirty="0"/>
              <a:t> for Completing Payroll Form WH-347</a:t>
            </a:r>
            <a:endParaRPr sz="1250" dirty="0"/>
          </a:p>
          <a:p>
            <a:pPr lvl="1" indent="-233363">
              <a:lnSpc>
                <a:spcPct val="100000"/>
              </a:lnSpc>
              <a:spcBef>
                <a:spcPts val="0"/>
              </a:spcBef>
              <a:buSzPct val="100000"/>
              <a:buFont typeface="Calibri"/>
              <a:buAutoNum type="alphaLcPeriod"/>
            </a:pPr>
            <a:r>
              <a:rPr lang="en-US" sz="1250" u="sng" dirty="0">
                <a:solidFill>
                  <a:srgbClr val="1155CC"/>
                </a:solidFill>
                <a:hlinkClick r:id="rId14">
                  <a:extLst>
                    <a:ext uri="{A12FA001-AC4F-418D-AE19-62706E023703}">
                      <ahyp:hlinkClr xmlns:ahyp="http://schemas.microsoft.com/office/drawing/2018/hyperlinkcolor" val="tx"/>
                    </a:ext>
                  </a:extLst>
                </a:hlinkClick>
              </a:rPr>
              <a:t>Links </a:t>
            </a:r>
            <a:r>
              <a:rPr lang="en-US" sz="1250" dirty="0"/>
              <a:t>to prevailing wage webinars and related slides and transcripts</a:t>
            </a:r>
          </a:p>
          <a:p>
            <a:pPr marL="338137" indent="-228600">
              <a:lnSpc>
                <a:spcPct val="100000"/>
              </a:lnSpc>
              <a:spcBef>
                <a:spcPts val="0"/>
              </a:spcBef>
              <a:buSzPct val="100000"/>
              <a:buFont typeface="+mj-lt"/>
              <a:buAutoNum type="arabicPeriod" startAt="6"/>
            </a:pPr>
            <a:r>
              <a:rPr lang="en-US" sz="1250" b="1" u="sng" dirty="0">
                <a:solidFill>
                  <a:srgbClr val="1155CC"/>
                </a:solidFill>
              </a:rPr>
              <a:t>Contract Provisions for Non-Federal Entity Contracts Under Federal Awards (2 CFR §200, Appendix II)</a:t>
            </a:r>
            <a:endParaRPr sz="12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166835" y="192712"/>
            <a:ext cx="4561425" cy="567225"/>
          </a:xfrm>
          <a:prstGeom prst="rect">
            <a:avLst/>
          </a:prstGeom>
        </p:spPr>
        <p:txBody>
          <a:bodyPr spcFirstLastPara="1" wrap="square" lIns="0" tIns="0" rIns="0" bIns="0" anchor="t" anchorCtr="0">
            <a:normAutofit/>
          </a:bodyPr>
          <a:lstStyle/>
          <a:p>
            <a:r>
              <a:rPr lang="en-US" sz="2100" dirty="0">
                <a:latin typeface="Raleway" pitchFamily="2" charset="0"/>
              </a:rPr>
              <a:t>Any Questions?</a:t>
            </a:r>
            <a:endParaRPr sz="2100" dirty="0">
              <a:latin typeface="Raleway" pitchFamily="2" charset="0"/>
            </a:endParaRPr>
          </a:p>
        </p:txBody>
      </p:sp>
      <p:pic>
        <p:nvPicPr>
          <p:cNvPr id="322" name="Google Shape;322;p44" descr="A red question mark behind a pensive person"/>
          <p:cNvPicPr preferRelativeResize="0"/>
          <p:nvPr/>
        </p:nvPicPr>
        <p:blipFill>
          <a:blip r:embed="rId3">
            <a:alphaModFix/>
          </a:blip>
          <a:stretch>
            <a:fillRect/>
          </a:stretch>
        </p:blipFill>
        <p:spPr>
          <a:xfrm>
            <a:off x="3450096" y="1864314"/>
            <a:ext cx="1821244" cy="182124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1026035" y="256337"/>
            <a:ext cx="6521175" cy="567225"/>
          </a:xfrm>
          <a:prstGeom prst="rect">
            <a:avLst/>
          </a:prstGeom>
          <a:noFill/>
          <a:ln>
            <a:noFill/>
          </a:ln>
        </p:spPr>
        <p:txBody>
          <a:bodyPr spcFirstLastPara="1" wrap="square" lIns="0" tIns="0" rIns="0" bIns="0" anchor="t" anchorCtr="0">
            <a:normAutofit/>
          </a:bodyPr>
          <a:lstStyle/>
          <a:p>
            <a:pPr algn="ctr"/>
            <a:r>
              <a:rPr lang="en-US" sz="2100" dirty="0">
                <a:latin typeface="Raleway" pitchFamily="2" charset="0"/>
                <a:ea typeface="Calibri"/>
                <a:cs typeface="Calibri"/>
                <a:sym typeface="Calibri"/>
              </a:rPr>
              <a:t>CDE Contacts</a:t>
            </a:r>
            <a:r>
              <a:rPr lang="en-US" sz="2100" dirty="0">
                <a:latin typeface="Raleway" pitchFamily="2" charset="0"/>
              </a:rPr>
              <a:t>	</a:t>
            </a:r>
            <a:endParaRPr sz="2100" dirty="0">
              <a:latin typeface="Raleway" pitchFamily="2" charset="0"/>
            </a:endParaRPr>
          </a:p>
        </p:txBody>
      </p:sp>
      <p:sp>
        <p:nvSpPr>
          <p:cNvPr id="329" name="Google Shape;329;p45"/>
          <p:cNvSpPr txBox="1">
            <a:spLocks noGrp="1"/>
          </p:cNvSpPr>
          <p:nvPr>
            <p:ph type="body" idx="1"/>
          </p:nvPr>
        </p:nvSpPr>
        <p:spPr>
          <a:xfrm>
            <a:off x="1944806" y="1223500"/>
            <a:ext cx="2627194" cy="3464505"/>
          </a:xfrm>
          <a:prstGeom prst="rect">
            <a:avLst/>
          </a:prstGeom>
          <a:noFill/>
          <a:ln>
            <a:noFill/>
          </a:ln>
        </p:spPr>
        <p:txBody>
          <a:bodyPr spcFirstLastPara="1" wrap="square" lIns="0" tIns="0" rIns="0" bIns="34275" numCol="1" anchor="t" anchorCtr="0">
            <a:normAutofit/>
          </a:bodyPr>
          <a:lstStyle/>
          <a:p>
            <a:pPr marL="0" indent="0">
              <a:lnSpc>
                <a:spcPct val="100000"/>
              </a:lnSpc>
              <a:buSzPts val="1100"/>
              <a:buNone/>
            </a:pPr>
            <a:r>
              <a:rPr lang="en-US" sz="1400" dirty="0"/>
              <a:t>Jennifer Austin</a:t>
            </a:r>
            <a:endParaRPr sz="1400" dirty="0"/>
          </a:p>
          <a:p>
            <a:pPr marL="0" indent="0">
              <a:lnSpc>
                <a:spcPct val="65000"/>
              </a:lnSpc>
              <a:buSzPts val="1100"/>
              <a:buNone/>
            </a:pPr>
            <a:r>
              <a:rPr lang="en-US" sz="1050" dirty="0"/>
              <a:t>Grants Fiscal Management Director</a:t>
            </a:r>
            <a:endParaRPr sz="1050" dirty="0"/>
          </a:p>
          <a:p>
            <a:pPr marL="0" indent="0">
              <a:lnSpc>
                <a:spcPct val="65000"/>
              </a:lnSpc>
              <a:buSzPts val="1100"/>
              <a:buNone/>
            </a:pPr>
            <a:r>
              <a:rPr lang="en-US" sz="1050" dirty="0"/>
              <a:t>Office of Grants Fiscal Management</a:t>
            </a:r>
            <a:endParaRPr sz="1050" dirty="0"/>
          </a:p>
          <a:p>
            <a:pPr marL="0" indent="0">
              <a:lnSpc>
                <a:spcPct val="65000"/>
              </a:lnSpc>
              <a:buSzPts val="1100"/>
              <a:buNone/>
            </a:pPr>
            <a:r>
              <a:rPr lang="en-US" sz="1050" dirty="0"/>
              <a:t>EMAIL: </a:t>
            </a:r>
            <a:r>
              <a:rPr lang="en-US" sz="1050" u="sng" dirty="0">
                <a:solidFill>
                  <a:schemeClr val="hlink"/>
                </a:solidFill>
                <a:hlinkClick r:id="rId3"/>
              </a:rPr>
              <a:t>Austin_J@cde.state.co.us</a:t>
            </a:r>
            <a:r>
              <a:rPr lang="en-US" sz="1050" dirty="0"/>
              <a:t> </a:t>
            </a:r>
            <a:endParaRPr sz="1275" dirty="0"/>
          </a:p>
          <a:p>
            <a:pPr marL="0" indent="0">
              <a:lnSpc>
                <a:spcPct val="65000"/>
              </a:lnSpc>
              <a:buSzPts val="1100"/>
              <a:buNone/>
            </a:pPr>
            <a:endParaRPr sz="825" dirty="0"/>
          </a:p>
          <a:p>
            <a:pPr marL="0" indent="0">
              <a:lnSpc>
                <a:spcPct val="65000"/>
              </a:lnSpc>
              <a:buSzPts val="1100"/>
              <a:buNone/>
            </a:pPr>
            <a:r>
              <a:rPr lang="en-US" sz="1400" dirty="0"/>
              <a:t>Bill Parsley</a:t>
            </a:r>
            <a:endParaRPr sz="1400" dirty="0"/>
          </a:p>
          <a:p>
            <a:pPr marL="0" indent="0">
              <a:lnSpc>
                <a:spcPct val="65000"/>
              </a:lnSpc>
              <a:buSzPts val="1100"/>
              <a:buNone/>
            </a:pPr>
            <a:r>
              <a:rPr lang="en-US" sz="1050" dirty="0"/>
              <a:t>ESSER Fiscal Monitoring Supervisor</a:t>
            </a:r>
            <a:endParaRPr sz="1050" dirty="0"/>
          </a:p>
          <a:p>
            <a:pPr marL="0" indent="0">
              <a:lnSpc>
                <a:spcPct val="65000"/>
              </a:lnSpc>
              <a:buSzPts val="1100"/>
              <a:buNone/>
            </a:pPr>
            <a:r>
              <a:rPr lang="en-US" sz="1050" dirty="0"/>
              <a:t>Office of Grants Fiscal Management</a:t>
            </a:r>
            <a:endParaRPr sz="1050" dirty="0"/>
          </a:p>
          <a:p>
            <a:pPr marL="0" indent="0">
              <a:lnSpc>
                <a:spcPct val="65000"/>
              </a:lnSpc>
              <a:buSzPts val="1100"/>
              <a:buNone/>
            </a:pPr>
            <a:r>
              <a:rPr lang="en-US" sz="1050" dirty="0"/>
              <a:t>EMAIL: </a:t>
            </a:r>
            <a:r>
              <a:rPr lang="en-US" sz="1050" u="sng" dirty="0">
                <a:solidFill>
                  <a:schemeClr val="hlink"/>
                </a:solidFill>
                <a:hlinkClick r:id="rId4"/>
              </a:rPr>
              <a:t>Parsley_b@cde.state.co.us</a:t>
            </a:r>
            <a:r>
              <a:rPr lang="en-US" sz="1050" dirty="0"/>
              <a:t> </a:t>
            </a:r>
            <a:endParaRPr sz="1275" dirty="0"/>
          </a:p>
          <a:p>
            <a:pPr marL="0" indent="0">
              <a:lnSpc>
                <a:spcPct val="65000"/>
              </a:lnSpc>
              <a:buNone/>
            </a:pPr>
            <a:endParaRPr sz="1275" dirty="0"/>
          </a:p>
          <a:p>
            <a:pPr marL="0" indent="0">
              <a:buNone/>
            </a:pPr>
            <a:r>
              <a:rPr lang="en-US" sz="1400" dirty="0"/>
              <a:t>Hilery Morris </a:t>
            </a:r>
            <a:endParaRPr sz="1400" dirty="0"/>
          </a:p>
          <a:p>
            <a:pPr marL="0" indent="0">
              <a:lnSpc>
                <a:spcPct val="65000"/>
              </a:lnSpc>
              <a:buNone/>
            </a:pPr>
            <a:r>
              <a:rPr lang="en-US" sz="1050" dirty="0"/>
              <a:t>Fiscal Monitoring Specialist</a:t>
            </a:r>
            <a:endParaRPr sz="1050" dirty="0"/>
          </a:p>
          <a:p>
            <a:pPr marL="0" indent="0">
              <a:lnSpc>
                <a:spcPct val="65000"/>
              </a:lnSpc>
              <a:buNone/>
            </a:pPr>
            <a:r>
              <a:rPr lang="en-US" sz="1050" dirty="0"/>
              <a:t>Office of Grants Fiscal Management</a:t>
            </a:r>
            <a:endParaRPr sz="1050" dirty="0"/>
          </a:p>
          <a:p>
            <a:pPr marL="0" indent="0">
              <a:lnSpc>
                <a:spcPct val="65000"/>
              </a:lnSpc>
              <a:buNone/>
            </a:pPr>
            <a:r>
              <a:rPr lang="en-US" sz="1050" dirty="0"/>
              <a:t>Email: </a:t>
            </a:r>
            <a:r>
              <a:rPr lang="en-US" sz="1050" u="sng" dirty="0">
                <a:solidFill>
                  <a:schemeClr val="hlink"/>
                </a:solidFill>
                <a:hlinkClick r:id="rId5"/>
              </a:rPr>
              <a:t>Morris_h@cde.state.co.us</a:t>
            </a:r>
            <a:r>
              <a:rPr lang="en-US" sz="1050" dirty="0"/>
              <a:t> </a:t>
            </a:r>
            <a:endParaRPr sz="825" dirty="0"/>
          </a:p>
        </p:txBody>
      </p:sp>
      <p:sp>
        <p:nvSpPr>
          <p:cNvPr id="330" name="Google Shape;330;p45"/>
          <p:cNvSpPr txBox="1">
            <a:spLocks noGrp="1"/>
          </p:cNvSpPr>
          <p:nvPr>
            <p:ph type="sldNum" idx="12"/>
          </p:nvPr>
        </p:nvSpPr>
        <p:spPr>
          <a:xfrm>
            <a:off x="1310303" y="4820264"/>
            <a:ext cx="1543050" cy="273825"/>
          </a:xfrm>
          <a:prstGeom prst="rect">
            <a:avLst/>
          </a:prstGeom>
          <a:noFill/>
          <a:ln>
            <a:noFill/>
          </a:ln>
        </p:spPr>
        <p:txBody>
          <a:bodyPr spcFirstLastPara="1" wrap="square" lIns="68569" tIns="34275" rIns="68569" bIns="34275" anchor="t" anchorCtr="0">
            <a:noAutofit/>
          </a:bodyPr>
          <a:lstStyle/>
          <a:p>
            <a:pPr defTabSz="685800"/>
            <a:fld id="{00000000-1234-1234-1234-123412341234}" type="slidenum">
              <a:rPr lang="en-US"/>
              <a:pPr defTabSz="685800"/>
              <a:t>38</a:t>
            </a:fld>
            <a:endParaRPr/>
          </a:p>
        </p:txBody>
      </p:sp>
      <p:sp>
        <p:nvSpPr>
          <p:cNvPr id="331" name="Google Shape;331;p45"/>
          <p:cNvSpPr txBox="1">
            <a:spLocks noGrp="1"/>
          </p:cNvSpPr>
          <p:nvPr>
            <p:ph type="body" idx="1"/>
          </p:nvPr>
        </p:nvSpPr>
        <p:spPr>
          <a:xfrm>
            <a:off x="4572000" y="1223500"/>
            <a:ext cx="2411325" cy="3305025"/>
          </a:xfrm>
          <a:prstGeom prst="rect">
            <a:avLst/>
          </a:prstGeom>
          <a:noFill/>
          <a:ln>
            <a:noFill/>
          </a:ln>
        </p:spPr>
        <p:txBody>
          <a:bodyPr spcFirstLastPara="1" wrap="square" lIns="0" tIns="0" rIns="0" bIns="34275" anchor="t" anchorCtr="0">
            <a:normAutofit lnSpcReduction="10000"/>
          </a:bodyPr>
          <a:lstStyle/>
          <a:p>
            <a:pPr marL="0" indent="0">
              <a:lnSpc>
                <a:spcPct val="100000"/>
              </a:lnSpc>
              <a:buSzPts val="1100"/>
              <a:buNone/>
            </a:pPr>
            <a:r>
              <a:rPr lang="en-US" sz="1400" dirty="0" err="1"/>
              <a:t>Nazie</a:t>
            </a:r>
            <a:r>
              <a:rPr lang="en-US" sz="1400" dirty="0"/>
              <a:t> Mohajeri-Nelson</a:t>
            </a:r>
            <a:endParaRPr sz="1400" dirty="0"/>
          </a:p>
          <a:p>
            <a:pPr marL="0" indent="0">
              <a:lnSpc>
                <a:spcPct val="75000"/>
              </a:lnSpc>
              <a:buSzPts val="1100"/>
              <a:buNone/>
            </a:pPr>
            <a:r>
              <a:rPr lang="en-US" sz="1050" dirty="0"/>
              <a:t>Executive Director </a:t>
            </a:r>
            <a:endParaRPr sz="1050" dirty="0"/>
          </a:p>
          <a:p>
            <a:pPr marL="0" indent="0">
              <a:lnSpc>
                <a:spcPct val="75000"/>
              </a:lnSpc>
              <a:buSzPts val="1100"/>
              <a:buNone/>
            </a:pPr>
            <a:r>
              <a:rPr lang="en-US" sz="1050" dirty="0"/>
              <a:t>Federal Programs &amp; Supports Unit</a:t>
            </a:r>
            <a:endParaRPr sz="1050" dirty="0"/>
          </a:p>
          <a:p>
            <a:pPr marL="0" indent="0">
              <a:lnSpc>
                <a:spcPct val="75000"/>
              </a:lnSpc>
              <a:buSzPts val="1100"/>
              <a:buNone/>
            </a:pPr>
            <a:r>
              <a:rPr lang="en-US" sz="1050" dirty="0"/>
              <a:t>EMAIL: </a:t>
            </a:r>
            <a:r>
              <a:rPr lang="en-US" sz="1050" u="sng" dirty="0">
                <a:solidFill>
                  <a:schemeClr val="hlink"/>
                </a:solidFill>
                <a:hlinkClick r:id="rId6"/>
              </a:rPr>
              <a:t>Mohajeri-Nelson_n@cde.state.co.us</a:t>
            </a:r>
            <a:r>
              <a:rPr lang="en-US" sz="1050" dirty="0"/>
              <a:t> </a:t>
            </a:r>
            <a:endParaRPr sz="1275" dirty="0"/>
          </a:p>
          <a:p>
            <a:pPr marL="0" indent="0">
              <a:lnSpc>
                <a:spcPct val="75000"/>
              </a:lnSpc>
              <a:buNone/>
            </a:pPr>
            <a:endParaRPr sz="825" dirty="0"/>
          </a:p>
          <a:p>
            <a:pPr marL="0" indent="0">
              <a:lnSpc>
                <a:spcPct val="100000"/>
              </a:lnSpc>
              <a:buSzPts val="1100"/>
              <a:buNone/>
            </a:pPr>
            <a:r>
              <a:rPr lang="en-US" sz="1400" dirty="0"/>
              <a:t>Tammy Giessinger</a:t>
            </a:r>
            <a:endParaRPr sz="1400" dirty="0"/>
          </a:p>
          <a:p>
            <a:pPr marL="0" indent="0">
              <a:lnSpc>
                <a:spcPct val="75000"/>
              </a:lnSpc>
              <a:buSzPts val="1100"/>
              <a:buNone/>
            </a:pPr>
            <a:r>
              <a:rPr lang="en-US" sz="1050" dirty="0"/>
              <a:t>Program Monitoring Supervisor</a:t>
            </a:r>
            <a:endParaRPr sz="1050" dirty="0"/>
          </a:p>
          <a:p>
            <a:pPr marL="0" indent="0">
              <a:lnSpc>
                <a:spcPct val="75000"/>
              </a:lnSpc>
              <a:buSzPts val="1100"/>
              <a:buNone/>
            </a:pPr>
            <a:r>
              <a:rPr lang="en-US" sz="1050" dirty="0"/>
              <a:t>Federal Programs &amp; Supports Unit</a:t>
            </a:r>
            <a:endParaRPr sz="1050" dirty="0"/>
          </a:p>
          <a:p>
            <a:pPr marL="0" indent="0">
              <a:lnSpc>
                <a:spcPct val="75000"/>
              </a:lnSpc>
              <a:buSzPts val="1100"/>
              <a:buNone/>
            </a:pPr>
            <a:r>
              <a:rPr lang="en-US" sz="1050" dirty="0"/>
              <a:t>EMAIL: </a:t>
            </a:r>
            <a:r>
              <a:rPr lang="en-US" sz="1050" u="sng" dirty="0">
                <a:solidFill>
                  <a:schemeClr val="hlink"/>
                </a:solidFill>
                <a:hlinkClick r:id="rId7"/>
              </a:rPr>
              <a:t>Giessinger_T@cde.state.co.us</a:t>
            </a:r>
            <a:r>
              <a:rPr lang="en-US" sz="1050" dirty="0"/>
              <a:t> </a:t>
            </a:r>
            <a:endParaRPr sz="1275" dirty="0"/>
          </a:p>
          <a:p>
            <a:pPr marL="0" indent="0">
              <a:lnSpc>
                <a:spcPct val="75000"/>
              </a:lnSpc>
              <a:buNone/>
            </a:pPr>
            <a:endParaRPr sz="825" dirty="0"/>
          </a:p>
          <a:p>
            <a:pPr marL="0" indent="0">
              <a:lnSpc>
                <a:spcPct val="100000"/>
              </a:lnSpc>
              <a:buSzPts val="1100"/>
              <a:buNone/>
            </a:pPr>
            <a:r>
              <a:rPr lang="en-US" sz="1400" dirty="0"/>
              <a:t>Kristin Crumley</a:t>
            </a:r>
            <a:endParaRPr sz="1400" dirty="0"/>
          </a:p>
          <a:p>
            <a:pPr marL="0" indent="0">
              <a:lnSpc>
                <a:spcPct val="75000"/>
              </a:lnSpc>
              <a:buSzPts val="1100"/>
              <a:buNone/>
            </a:pPr>
            <a:r>
              <a:rPr lang="en-US" sz="1050" dirty="0"/>
              <a:t>ESEA/ESSER Monitoring Coordinator</a:t>
            </a:r>
            <a:endParaRPr sz="1050" dirty="0"/>
          </a:p>
          <a:p>
            <a:pPr marL="0" indent="0">
              <a:lnSpc>
                <a:spcPct val="75000"/>
              </a:lnSpc>
              <a:buSzPts val="1100"/>
              <a:buNone/>
            </a:pPr>
            <a:r>
              <a:rPr lang="en-US" sz="1050" dirty="0"/>
              <a:t>Federal Programs &amp; Supports Unit</a:t>
            </a:r>
            <a:endParaRPr sz="1050" dirty="0"/>
          </a:p>
          <a:p>
            <a:pPr marL="0" indent="0">
              <a:lnSpc>
                <a:spcPct val="75000"/>
              </a:lnSpc>
              <a:buSzPts val="1100"/>
              <a:buNone/>
            </a:pPr>
            <a:r>
              <a:rPr lang="en-US" sz="1050" dirty="0"/>
              <a:t>EMAIL: </a:t>
            </a:r>
            <a:r>
              <a:rPr lang="en-US" sz="1050" u="sng" dirty="0">
                <a:solidFill>
                  <a:schemeClr val="hlink"/>
                </a:solidFill>
                <a:hlinkClick r:id="rId8"/>
              </a:rPr>
              <a:t>Crumley_k@cde.state.co.us</a:t>
            </a:r>
            <a:r>
              <a:rPr lang="en-US" sz="1050" dirty="0"/>
              <a:t> </a:t>
            </a:r>
            <a:endParaRPr sz="1275" dirty="0"/>
          </a:p>
          <a:p>
            <a:pPr marL="0" indent="0">
              <a:lnSpc>
                <a:spcPct val="75000"/>
              </a:lnSpc>
              <a:buNone/>
            </a:pPr>
            <a:endParaRPr sz="82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sz="3100" dirty="0">
                <a:latin typeface="Raleway"/>
                <a:ea typeface="Raleway"/>
                <a:cs typeface="Raleway"/>
                <a:sym typeface="Raleway"/>
              </a:rPr>
              <a:t>Upcoming Meetings</a:t>
            </a:r>
            <a:endParaRPr sz="3100" dirty="0">
              <a:latin typeface="Raleway"/>
              <a:ea typeface="Raleway"/>
              <a:cs typeface="Raleway"/>
              <a:sym typeface="Raleway"/>
            </a:endParaRPr>
          </a:p>
        </p:txBody>
      </p:sp>
      <p:sp>
        <p:nvSpPr>
          <p:cNvPr id="326" name="Google Shape;326;p60"/>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02639-406B-9907-6A0C-22B1A7B5B080}"/>
              </a:ext>
            </a:extLst>
          </p:cNvPr>
          <p:cNvSpPr>
            <a:spLocks noGrp="1"/>
          </p:cNvSpPr>
          <p:nvPr>
            <p:ph type="title"/>
          </p:nvPr>
        </p:nvSpPr>
        <p:spPr/>
        <p:txBody>
          <a:bodyPr/>
          <a:lstStyle/>
          <a:p>
            <a:r>
              <a:rPr lang="en-US" dirty="0">
                <a:latin typeface="Raleway" pitchFamily="2" charset="0"/>
              </a:rPr>
              <a:t>ARP ESSER III</a:t>
            </a:r>
          </a:p>
        </p:txBody>
      </p:sp>
      <p:sp>
        <p:nvSpPr>
          <p:cNvPr id="5" name="Text Placeholder 4">
            <a:extLst>
              <a:ext uri="{FF2B5EF4-FFF2-40B4-BE49-F238E27FC236}">
                <a16:creationId xmlns:a16="http://schemas.microsoft.com/office/drawing/2014/main" id="{A5FE558D-037B-1220-6EAA-AB3BFB57D3FD}"/>
              </a:ext>
            </a:extLst>
          </p:cNvPr>
          <p:cNvSpPr>
            <a:spLocks noGrp="1"/>
          </p:cNvSpPr>
          <p:nvPr>
            <p:ph type="body" idx="1"/>
          </p:nvPr>
        </p:nvSpPr>
        <p:spPr/>
        <p:txBody>
          <a:bodyPr>
            <a:normAutofit/>
          </a:bodyPr>
          <a:lstStyle/>
          <a:p>
            <a:r>
              <a:rPr lang="en-US" sz="1900" dirty="0"/>
              <a:t>Post Award Revisions – June 30, 2024</a:t>
            </a:r>
          </a:p>
          <a:p>
            <a:r>
              <a:rPr lang="en-US" sz="1900" dirty="0"/>
              <a:t>No more placeholders allowed at this time! </a:t>
            </a:r>
          </a:p>
          <a:p>
            <a:r>
              <a:rPr lang="en-US" sz="1900" dirty="0"/>
              <a:t>Spend and submit requests for funds form monthly! </a:t>
            </a:r>
          </a:p>
        </p:txBody>
      </p:sp>
      <p:sp>
        <p:nvSpPr>
          <p:cNvPr id="3" name="Slide Number Placeholder 2">
            <a:extLst>
              <a:ext uri="{FF2B5EF4-FFF2-40B4-BE49-F238E27FC236}">
                <a16:creationId xmlns:a16="http://schemas.microsoft.com/office/drawing/2014/main" id="{18939EEF-FAF3-027C-AE20-9171F737EB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425602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1"/>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Looking Ahead…</a:t>
            </a:r>
            <a:endParaRPr>
              <a:latin typeface="Raleway"/>
              <a:ea typeface="Raleway"/>
              <a:cs typeface="Raleway"/>
              <a:sym typeface="Raleway"/>
            </a:endParaRPr>
          </a:p>
        </p:txBody>
      </p:sp>
      <p:sp>
        <p:nvSpPr>
          <p:cNvPr id="332" name="Google Shape;332;p61"/>
          <p:cNvSpPr txBox="1">
            <a:spLocks noGrp="1"/>
          </p:cNvSpPr>
          <p:nvPr>
            <p:ph type="body" idx="1"/>
          </p:nvPr>
        </p:nvSpPr>
        <p:spPr>
          <a:xfrm>
            <a:off x="332666" y="1022536"/>
            <a:ext cx="6048900" cy="2813426"/>
          </a:xfrm>
          <a:prstGeom prst="rect">
            <a:avLst/>
          </a:prstGeom>
          <a:noFill/>
          <a:ln>
            <a:noFill/>
          </a:ln>
        </p:spPr>
        <p:txBody>
          <a:bodyPr spcFirstLastPara="1" wrap="square" lIns="0" tIns="0" rIns="0" bIns="0" anchor="t" anchorCtr="0">
            <a:noAutofit/>
          </a:bodyPr>
          <a:lstStyle/>
          <a:p>
            <a:pPr marL="0" lvl="0" indent="0" algn="l" rtl="0">
              <a:lnSpc>
                <a:spcPct val="90000"/>
              </a:lnSpc>
              <a:spcBef>
                <a:spcPts val="600"/>
              </a:spcBef>
              <a:spcAft>
                <a:spcPts val="1800"/>
              </a:spcAft>
              <a:buSzPct val="105882"/>
              <a:buNone/>
            </a:pPr>
            <a:r>
              <a:rPr lang="en" sz="1600" dirty="0">
                <a:solidFill>
                  <a:schemeClr val="tx1"/>
                </a:solidFill>
              </a:rPr>
              <a:t>Any requests for topics or questions?</a:t>
            </a:r>
            <a:endParaRPr lang="en-US" sz="1600" dirty="0">
              <a:solidFill>
                <a:schemeClr val="tx1"/>
              </a:solidFill>
            </a:endParaRPr>
          </a:p>
          <a:p>
            <a:pPr marL="457200" lvl="0" indent="-320357" algn="l" rtl="0">
              <a:lnSpc>
                <a:spcPct val="90000"/>
              </a:lnSpc>
              <a:spcBef>
                <a:spcPts val="600"/>
              </a:spcBef>
              <a:spcAft>
                <a:spcPts val="0"/>
              </a:spcAft>
              <a:buSzPct val="100000"/>
              <a:buFont typeface="Calibri"/>
              <a:buChar char="•"/>
            </a:pPr>
            <a:r>
              <a:rPr lang="en" sz="1600" dirty="0">
                <a:solidFill>
                  <a:schemeClr val="tx1"/>
                </a:solidFill>
              </a:rPr>
              <a:t>Upcoming Office Hours </a:t>
            </a:r>
            <a:endParaRPr sz="1600" dirty="0">
              <a:solidFill>
                <a:schemeClr val="tx1"/>
              </a:solidFill>
            </a:endParaRPr>
          </a:p>
          <a:p>
            <a:pPr marL="0" lvl="0" indent="0" algn="l" rtl="0">
              <a:lnSpc>
                <a:spcPct val="90000"/>
              </a:lnSpc>
              <a:spcBef>
                <a:spcPts val="600"/>
              </a:spcBef>
              <a:spcAft>
                <a:spcPts val="0"/>
              </a:spcAft>
              <a:buNone/>
            </a:pPr>
            <a:r>
              <a:rPr lang="en" sz="1600" dirty="0">
                <a:solidFill>
                  <a:schemeClr val="tx1"/>
                </a:solidFill>
              </a:rPr>
              <a:t>   	</a:t>
            </a:r>
            <a:r>
              <a:rPr lang="en" sz="1600" i="1" dirty="0">
                <a:solidFill>
                  <a:schemeClr val="tx1"/>
                </a:solidFill>
              </a:rPr>
              <a:t>*Please note updated April Office Hours schedule</a:t>
            </a:r>
            <a:endParaRPr sz="1600" i="1" dirty="0">
              <a:solidFill>
                <a:schemeClr val="tx1"/>
              </a:solidFill>
            </a:endParaRPr>
          </a:p>
          <a:p>
            <a:pPr marL="914400" lvl="1" indent="-289358" algn="l" rtl="0">
              <a:spcBef>
                <a:spcPts val="600"/>
              </a:spcBef>
              <a:spcAft>
                <a:spcPts val="0"/>
              </a:spcAft>
              <a:buClrTx/>
              <a:buSzPct val="102334"/>
              <a:buFont typeface="Calibri"/>
              <a:buChar char="•"/>
            </a:pPr>
            <a:r>
              <a:rPr lang="en" sz="1600" b="1" dirty="0">
                <a:solidFill>
                  <a:schemeClr val="tx1"/>
                </a:solidFill>
              </a:rPr>
              <a:t>April 9, 9-11am</a:t>
            </a:r>
            <a:endParaRPr sz="1600" b="1" dirty="0">
              <a:solidFill>
                <a:schemeClr val="tx1"/>
              </a:solidFill>
            </a:endParaRPr>
          </a:p>
          <a:p>
            <a:pPr marL="1371600" lvl="2" indent="-304164" algn="l" rtl="0">
              <a:spcBef>
                <a:spcPts val="600"/>
              </a:spcBef>
              <a:spcAft>
                <a:spcPts val="0"/>
              </a:spcAft>
              <a:buClrTx/>
              <a:buSzPct val="100000"/>
              <a:buChar char="•"/>
            </a:pPr>
            <a:r>
              <a:rPr lang="en" sz="1600" dirty="0">
                <a:solidFill>
                  <a:schemeClr val="tx1"/>
                </a:solidFill>
              </a:rPr>
              <a:t>Updated Cons App Training Questions Training</a:t>
            </a:r>
            <a:endParaRPr sz="1600" dirty="0">
              <a:solidFill>
                <a:schemeClr val="tx1"/>
              </a:solidFill>
            </a:endParaRPr>
          </a:p>
          <a:p>
            <a:pPr marL="914400" lvl="1" indent="-306863" algn="l" rtl="0">
              <a:spcBef>
                <a:spcPts val="600"/>
              </a:spcBef>
              <a:spcAft>
                <a:spcPts val="0"/>
              </a:spcAft>
              <a:buClrTx/>
              <a:buSzPct val="96666"/>
              <a:buChar char="•"/>
            </a:pPr>
            <a:r>
              <a:rPr lang="en" sz="1600" b="1" dirty="0">
                <a:solidFill>
                  <a:schemeClr val="tx1"/>
                </a:solidFill>
              </a:rPr>
              <a:t>April 25, 1-4pm</a:t>
            </a:r>
            <a:endParaRPr sz="1600" b="1" dirty="0">
              <a:solidFill>
                <a:schemeClr val="tx1"/>
              </a:solidFill>
            </a:endParaRPr>
          </a:p>
          <a:p>
            <a:pPr marL="1371600" lvl="2" indent="-304164" algn="l" rtl="0">
              <a:spcBef>
                <a:spcPts val="600"/>
              </a:spcBef>
              <a:spcAft>
                <a:spcPts val="0"/>
              </a:spcAft>
              <a:buClrTx/>
              <a:buSzPct val="100000"/>
              <a:buChar char="•"/>
            </a:pPr>
            <a:r>
              <a:rPr lang="en" sz="1600" dirty="0">
                <a:solidFill>
                  <a:schemeClr val="tx1"/>
                </a:solidFill>
              </a:rPr>
              <a:t>GAINS Training</a:t>
            </a:r>
            <a:endParaRPr sz="1600" dirty="0">
              <a:solidFill>
                <a:schemeClr val="tx1"/>
              </a:solidFill>
            </a:endParaRPr>
          </a:p>
        </p:txBody>
      </p:sp>
      <p:pic>
        <p:nvPicPr>
          <p:cNvPr id="333" name="Google Shape;333;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
        <p:nvSpPr>
          <p:cNvPr id="334" name="Google Shape;334;p6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p:nvPr>
        </p:nvSpPr>
        <p:spPr>
          <a:xfrm>
            <a:off x="187725" y="57375"/>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solidFill>
                  <a:schemeClr val="hlink"/>
                </a:solidFill>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340" name="Google Shape;340;p62"/>
          <p:cNvGraphicFramePr/>
          <p:nvPr/>
        </p:nvGraphicFramePr>
        <p:xfrm>
          <a:off x="187744" y="584220"/>
          <a:ext cx="8768525" cy="4559280"/>
        </p:xfrm>
        <a:graphic>
          <a:graphicData uri="http://schemas.openxmlformats.org/drawingml/2006/table">
            <a:tbl>
              <a:tblPr firstRow="1">
                <a:noFill/>
                <a:tableStyleId>{ECA28DB7-5127-4472-94EB-88DA3BF2BB06}</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5"/>
                        </a:rPr>
                        <a:t>Sue Miller-Curley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6"/>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7"/>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Kriselda Craven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20"/>
                        </a:rPr>
                        <a:t>Nadine Penn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2"/>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3"/>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5"/>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1"/>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32"/>
                        </a:rPr>
                        <a:t>Jessica Hollingshead</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
        <p:nvSpPr>
          <p:cNvPr id="341" name="Google Shape;341;p6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41</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Raleway"/>
                <a:cs typeface="Raleway"/>
                <a:sym typeface="Raleway"/>
              </a:rPr>
              <a:t>Title IV CSPR Reporting </a:t>
            </a:r>
            <a:endParaRPr dirty="0">
              <a:latin typeface="Raleway" pitchFamily="2" charset="0"/>
              <a:ea typeface="Raleway"/>
              <a:cs typeface="Raleway"/>
              <a:sym typeface="Raleway"/>
            </a:endParaRPr>
          </a:p>
        </p:txBody>
      </p:sp>
      <p:sp>
        <p:nvSpPr>
          <p:cNvPr id="312" name="Google Shape;312;p5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rgbClr val="7F7F7F"/>
                </a:solidFill>
              </a:rPr>
              <a:t>5</a:t>
            </a:fld>
            <a:endParaRPr>
              <a:solidFill>
                <a:srgbClr val="7F7F7F"/>
              </a:solidFill>
            </a:endParaRPr>
          </a:p>
        </p:txBody>
      </p:sp>
      <p:sp>
        <p:nvSpPr>
          <p:cNvPr id="313" name="Google Shape;313;p5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9250" algn="l" rtl="0">
              <a:lnSpc>
                <a:spcPct val="100000"/>
              </a:lnSpc>
              <a:spcBef>
                <a:spcPts val="800"/>
              </a:spcBef>
              <a:spcAft>
                <a:spcPts val="0"/>
              </a:spcAft>
              <a:buSzPts val="1900"/>
              <a:buChar char="•"/>
            </a:pPr>
            <a:r>
              <a:rPr lang="en" sz="1900" dirty="0"/>
              <a:t>FPSU is finalizing Title IV Consolidated State Performance Report information for USDE.</a:t>
            </a:r>
            <a:endParaRPr sz="1900" dirty="0"/>
          </a:p>
          <a:p>
            <a:pPr marL="457200" lvl="0" indent="-349250" algn="l" rtl="0">
              <a:lnSpc>
                <a:spcPct val="100000"/>
              </a:lnSpc>
              <a:spcBef>
                <a:spcPts val="1000"/>
              </a:spcBef>
              <a:spcAft>
                <a:spcPts val="0"/>
              </a:spcAft>
              <a:buSzPts val="1900"/>
              <a:buChar char="•"/>
            </a:pPr>
            <a:r>
              <a:rPr lang="en" sz="1900" dirty="0"/>
              <a:t>In comparing Title IV Annual Financial Report expenditures and Title IV content category expenditures, a handful of LEAs have been found to have a discrepancy between these two sets of data. </a:t>
            </a:r>
            <a:endParaRPr sz="1900" dirty="0"/>
          </a:p>
          <a:p>
            <a:pPr marL="457200" lvl="0" indent="-349250" algn="l" rtl="0">
              <a:lnSpc>
                <a:spcPct val="100000"/>
              </a:lnSpc>
              <a:spcBef>
                <a:spcPts val="1000"/>
              </a:spcBef>
              <a:spcAft>
                <a:spcPts val="1000"/>
              </a:spcAft>
              <a:buSzPts val="1900"/>
              <a:buChar char="•"/>
            </a:pPr>
            <a:r>
              <a:rPr lang="en" sz="1900" dirty="0"/>
              <a:t>LEAs with a discrepancy should have received an email regarding this ask on March 27th.</a:t>
            </a:r>
            <a:endParaRPr sz="1900" dirty="0"/>
          </a:p>
        </p:txBody>
      </p:sp>
      <p:sp>
        <p:nvSpPr>
          <p:cNvPr id="314" name="Google Shape;314;p58"/>
          <p:cNvSpPr/>
          <p:nvPr/>
        </p:nvSpPr>
        <p:spPr>
          <a:xfrm>
            <a:off x="2348125" y="3913550"/>
            <a:ext cx="4308180" cy="5683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D9EEB"/>
                </a:solidFill>
                <a:latin typeface="Arial"/>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E9AE-C024-7F8E-51D5-29A5BB4680E9}"/>
              </a:ext>
            </a:extLst>
          </p:cNvPr>
          <p:cNvSpPr>
            <a:spLocks noGrp="1"/>
          </p:cNvSpPr>
          <p:nvPr>
            <p:ph type="title"/>
          </p:nvPr>
        </p:nvSpPr>
        <p:spPr/>
        <p:txBody>
          <a:bodyPr>
            <a:normAutofit fontScale="90000"/>
          </a:bodyPr>
          <a:lstStyle/>
          <a:p>
            <a:pPr rtl="0">
              <a:spcBef>
                <a:spcPts val="0"/>
              </a:spcBef>
              <a:spcAft>
                <a:spcPts val="0"/>
              </a:spcAft>
            </a:pPr>
            <a:r>
              <a:rPr lang="en-US" sz="1800" b="0" i="0" u="none" strike="noStrike" dirty="0">
                <a:solidFill>
                  <a:srgbClr val="FFFFFF"/>
                </a:solidFill>
                <a:effectLst/>
                <a:latin typeface="Raleway" pitchFamily="2" charset="0"/>
              </a:rPr>
              <a:t>Consolidated Application Trainings</a:t>
            </a:r>
            <a:br>
              <a:rPr lang="en-US" b="0" dirty="0">
                <a:effectLst/>
              </a:rPr>
            </a:br>
            <a:br>
              <a:rPr lang="en-US" dirty="0"/>
            </a:br>
            <a:endParaRPr lang="en-US" dirty="0"/>
          </a:p>
        </p:txBody>
      </p:sp>
      <p:sp>
        <p:nvSpPr>
          <p:cNvPr id="3" name="Text Placeholder 2">
            <a:extLst>
              <a:ext uri="{FF2B5EF4-FFF2-40B4-BE49-F238E27FC236}">
                <a16:creationId xmlns:a16="http://schemas.microsoft.com/office/drawing/2014/main" id="{F887DCE1-277C-EA46-BAE2-05A3F7D3A961}"/>
              </a:ext>
            </a:extLst>
          </p:cNvPr>
          <p:cNvSpPr>
            <a:spLocks noGrp="1"/>
          </p:cNvSpPr>
          <p:nvPr>
            <p:ph type="body" idx="1"/>
          </p:nvPr>
        </p:nvSpPr>
        <p:spPr/>
        <p:txBody>
          <a:bodyPr/>
          <a:lstStyle/>
          <a:p>
            <a:pPr marL="114300" indent="0" rtl="0">
              <a:spcBef>
                <a:spcPts val="800"/>
              </a:spcBef>
              <a:spcAft>
                <a:spcPts val="0"/>
              </a:spcAft>
              <a:buNone/>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Consolidated Application Narratives Training</a:t>
            </a:r>
            <a:endParaRPr lang="en-US" b="0" dirty="0">
              <a:effectLst/>
              <a:latin typeface="Calibri" panose="020F0502020204030204" pitchFamily="34" charset="0"/>
              <a:ea typeface="Calibri" panose="020F0502020204030204" pitchFamily="34" charset="0"/>
              <a:cs typeface="Calibri" panose="020F0502020204030204" pitchFamily="34" charset="0"/>
            </a:endParaRPr>
          </a:p>
          <a:p>
            <a:pPr rtl="0" fontAlgn="base">
              <a:spcBef>
                <a:spcPts val="80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 April 9th 9:00-11:00 am</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 for the zoom meeting </a:t>
            </a:r>
            <a:r>
              <a:rPr lang="en-US"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here</a:t>
            </a: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spcBef>
                <a:spcPts val="0"/>
              </a:spcBef>
              <a:spcAft>
                <a:spcPts val="180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 be recorded</a:t>
            </a:r>
            <a:endParaRPr lang="en-US"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rtl="0" fontAlgn="base">
              <a:spcBef>
                <a:spcPts val="0"/>
              </a:spcBef>
              <a:spcAft>
                <a:spcPts val="0"/>
              </a:spcAft>
              <a:buNone/>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GAINS Training for Consolidated Application</a:t>
            </a:r>
            <a:endParaRPr lang="en-US" b="0" dirty="0">
              <a:effectLst/>
              <a:latin typeface="Calibri" panose="020F0502020204030204" pitchFamily="34" charset="0"/>
              <a:ea typeface="Calibri" panose="020F0502020204030204" pitchFamily="34" charset="0"/>
              <a:cs typeface="Calibri" panose="020F0502020204030204" pitchFamily="34" charset="0"/>
            </a:endParaRPr>
          </a:p>
          <a:p>
            <a:pPr rtl="0" fontAlgn="base">
              <a:spcBef>
                <a:spcPts val="80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Thursday, April 25th 1:00-pm</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 for the zoom meeting </a:t>
            </a:r>
            <a:r>
              <a:rPr lang="en-US"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here</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 be recorded</a:t>
            </a:r>
          </a:p>
          <a:p>
            <a:endParaRPr lang="en-US" dirty="0"/>
          </a:p>
        </p:txBody>
      </p:sp>
      <p:sp>
        <p:nvSpPr>
          <p:cNvPr id="4" name="Slide Number Placeholder 3">
            <a:extLst>
              <a:ext uri="{FF2B5EF4-FFF2-40B4-BE49-F238E27FC236}">
                <a16:creationId xmlns:a16="http://schemas.microsoft.com/office/drawing/2014/main" id="{AC9F7A58-718B-34E1-8680-1842E8D8167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182590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10F8-EA81-ED05-61B5-E6143C2E8B07}"/>
              </a:ext>
            </a:extLst>
          </p:cNvPr>
          <p:cNvSpPr>
            <a:spLocks noGrp="1"/>
          </p:cNvSpPr>
          <p:nvPr>
            <p:ph type="title"/>
          </p:nvPr>
        </p:nvSpPr>
        <p:spPr/>
        <p:txBody>
          <a:bodyPr>
            <a:noAutofit/>
          </a:bodyPr>
          <a:lstStyle/>
          <a:p>
            <a:pPr rtl="0">
              <a:spcBef>
                <a:spcPts val="0"/>
              </a:spcBef>
              <a:spcAft>
                <a:spcPts val="0"/>
              </a:spcAft>
            </a:pPr>
            <a:r>
              <a:rPr lang="en-US" sz="1800" b="0" i="0" u="none" strike="noStrike" dirty="0">
                <a:solidFill>
                  <a:srgbClr val="FFFFFF"/>
                </a:solidFill>
                <a:effectLst/>
                <a:latin typeface="Raleway" pitchFamily="2" charset="0"/>
              </a:rPr>
              <a:t>Spring Work Sessions</a:t>
            </a:r>
            <a:br>
              <a:rPr lang="en-US" sz="1800" b="0" dirty="0">
                <a:effectLst/>
                <a:latin typeface="Raleway" pitchFamily="2" charset="0"/>
              </a:rPr>
            </a:br>
            <a:br>
              <a:rPr lang="en-US" sz="1800" dirty="0">
                <a:latin typeface="Raleway" pitchFamily="2" charset="0"/>
              </a:rPr>
            </a:br>
            <a:endParaRPr lang="en-US" sz="1800" dirty="0">
              <a:latin typeface="Raleway" pitchFamily="2" charset="0"/>
            </a:endParaRPr>
          </a:p>
        </p:txBody>
      </p:sp>
      <p:sp>
        <p:nvSpPr>
          <p:cNvPr id="3" name="Text Placeholder 2">
            <a:extLst>
              <a:ext uri="{FF2B5EF4-FFF2-40B4-BE49-F238E27FC236}">
                <a16:creationId xmlns:a16="http://schemas.microsoft.com/office/drawing/2014/main" id="{0BECDFD7-51BE-09C8-8E2B-0AB0CB667E15}"/>
              </a:ext>
            </a:extLst>
          </p:cNvPr>
          <p:cNvSpPr>
            <a:spLocks noGrp="1"/>
          </p:cNvSpPr>
          <p:nvPr>
            <p:ph type="body" idx="1"/>
          </p:nvPr>
        </p:nvSpPr>
        <p:spPr>
          <a:xfrm>
            <a:off x="451230" y="1073977"/>
            <a:ext cx="7886700" cy="3447083"/>
          </a:xfrm>
        </p:spPr>
        <p:txBody>
          <a:bodyPr>
            <a:normAutofit/>
          </a:bodyPr>
          <a:lstStyle/>
          <a:p>
            <a:pPr marL="114300" indent="0" rtl="0">
              <a:spcBef>
                <a:spcPts val="1800"/>
              </a:spcBef>
              <a:spcAft>
                <a:spcPts val="0"/>
              </a:spcAft>
              <a:buNone/>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person work sessions for support with the 2024-25 Consolidated Application</a:t>
            </a:r>
            <a:endParaRPr lang="en-US" sz="160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14300" indent="0" rtl="0">
              <a:spcBef>
                <a:spcPts val="1800"/>
              </a:spcBef>
              <a:spcAft>
                <a:spcPts val="0"/>
              </a:spcAft>
              <a:buNone/>
            </a:pPr>
            <a:r>
              <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Metro</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Highlands Ranch - May 2nd 12:00-3:00pm</a:t>
            </a:r>
          </a:p>
          <a:p>
            <a:pPr marL="114300" indent="0" rtl="0" fontAlgn="base">
              <a:spcBef>
                <a:spcPts val="0"/>
              </a:spcBef>
              <a:spcAft>
                <a:spcPts val="0"/>
              </a:spcAft>
              <a:buNone/>
            </a:pPr>
            <a:r>
              <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Pikes Peak/Southeast</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Pueblo - May 6th 1:00-4:00pm</a:t>
            </a:r>
          </a:p>
          <a:p>
            <a:pPr marL="114300" indent="0" rtl="0" fontAlgn="base">
              <a:spcBef>
                <a:spcPts val="0"/>
              </a:spcBef>
              <a:spcAft>
                <a:spcPts val="0"/>
              </a:spcAft>
              <a:buNone/>
            </a:pPr>
            <a:r>
              <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North Central/Northeast</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Greeley - May 15th 12:30-3:30pm</a:t>
            </a:r>
          </a:p>
          <a:p>
            <a:pPr marL="114300" indent="0" rtl="0" fontAlgn="base">
              <a:spcBef>
                <a:spcPts val="0"/>
              </a:spcBef>
              <a:spcAft>
                <a:spcPts val="0"/>
              </a:spcAft>
              <a:buNone/>
            </a:pPr>
            <a:r>
              <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Northwest/West Central</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Delta - May 14th 10:00am-1:00pm</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Craig - May 15th 11:00am-2:00pm</a:t>
            </a:r>
          </a:p>
          <a:p>
            <a:pPr marL="114300" indent="0" rtl="0" fontAlgn="base">
              <a:spcBef>
                <a:spcPts val="0"/>
              </a:spcBef>
              <a:spcAft>
                <a:spcPts val="0"/>
              </a:spcAft>
              <a:buNone/>
            </a:pPr>
            <a:r>
              <a:rPr lang="en-US" sz="16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Southwest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Alamosa - May 15th 12:30-3:30pm</a:t>
            </a:r>
          </a:p>
          <a:p>
            <a:pPr marL="742950" lvl="1" indent="-285750" rtl="0" fontAlgn="base">
              <a:spcBef>
                <a:spcPts val="600"/>
              </a:spcBef>
              <a:spcAft>
                <a:spcPts val="0"/>
              </a:spcAft>
              <a:buFont typeface="Arial" panose="020B0604020202020204" pitchFamily="34" charset="0"/>
              <a:buChar char="•"/>
            </a:pPr>
            <a:r>
              <a:rPr lang="en-US"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Durango - May 16th 9:00am- 12:00pm</a:t>
            </a:r>
          </a:p>
          <a:p>
            <a:endParaRPr lang="en-US" dirty="0"/>
          </a:p>
        </p:txBody>
      </p:sp>
      <p:sp>
        <p:nvSpPr>
          <p:cNvPr id="4" name="Slide Number Placeholder 3">
            <a:extLst>
              <a:ext uri="{FF2B5EF4-FFF2-40B4-BE49-F238E27FC236}">
                <a16:creationId xmlns:a16="http://schemas.microsoft.com/office/drawing/2014/main" id="{40760D06-F1F8-AAF8-A35A-E4CEA11CD8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
        <p:nvSpPr>
          <p:cNvPr id="7" name="Rectangle: Rounded Corners 6">
            <a:extLst>
              <a:ext uri="{FF2B5EF4-FFF2-40B4-BE49-F238E27FC236}">
                <a16:creationId xmlns:a16="http://schemas.microsoft.com/office/drawing/2014/main" id="{AD0F22D6-B2EF-4C26-2055-D402CBE14D48}"/>
              </a:ext>
            </a:extLst>
          </p:cNvPr>
          <p:cNvSpPr/>
          <p:nvPr/>
        </p:nvSpPr>
        <p:spPr>
          <a:xfrm>
            <a:off x="5936343" y="2097314"/>
            <a:ext cx="2489200" cy="210457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spcBef>
                <a:spcPts val="600"/>
              </a:spcBef>
              <a:spcAft>
                <a:spcPts val="0"/>
              </a:spcAft>
            </a:pPr>
            <a:r>
              <a:rPr lang="en-US" sz="1800" b="1" i="0" u="none" strike="noStrike" dirty="0">
                <a:solidFill>
                  <a:srgbClr val="000000"/>
                </a:solidFill>
                <a:effectLst/>
                <a:latin typeface="Raleway" pitchFamily="2" charset="0"/>
              </a:rPr>
              <a:t>See more information and sign up for a session on the RNM </a:t>
            </a:r>
            <a:r>
              <a:rPr lang="en-US" sz="1800" b="1" i="0" u="sng" strike="noStrike" dirty="0">
                <a:solidFill>
                  <a:srgbClr val="0563C1"/>
                </a:solidFill>
                <a:effectLst/>
                <a:latin typeface="Raleway" pitchFamily="2" charset="0"/>
                <a:hlinkClick r:id="rId2"/>
              </a:rPr>
              <a:t>webpage</a:t>
            </a:r>
            <a:r>
              <a:rPr lang="en-US" sz="1800" b="1" i="0" u="none" strike="noStrike" dirty="0">
                <a:solidFill>
                  <a:srgbClr val="595959"/>
                </a:solidFill>
                <a:effectLst/>
                <a:latin typeface="Raleway" pitchFamily="2" charset="0"/>
              </a:rPr>
              <a:t>.</a:t>
            </a:r>
            <a:endParaRPr lang="en-US" b="0" dirty="0">
              <a:effectLst/>
            </a:endParaRPr>
          </a:p>
          <a:p>
            <a:br>
              <a:rPr lang="en-US" dirty="0"/>
            </a:br>
            <a:endParaRPr lang="en-US" dirty="0"/>
          </a:p>
        </p:txBody>
      </p:sp>
    </p:spTree>
    <p:extLst>
      <p:ext uri="{BB962C8B-B14F-4D97-AF65-F5344CB8AC3E}">
        <p14:creationId xmlns:p14="http://schemas.microsoft.com/office/powerpoint/2010/main" val="411464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1657350" y="2427179"/>
            <a:ext cx="5829300" cy="912375"/>
          </a:xfrm>
          <a:prstGeom prst="rect">
            <a:avLst/>
          </a:prstGeom>
          <a:noFill/>
          <a:ln>
            <a:noFill/>
          </a:ln>
        </p:spPr>
        <p:txBody>
          <a:bodyPr spcFirstLastPara="1" wrap="square" lIns="68569" tIns="34275" rIns="68569" bIns="34275" anchor="t" anchorCtr="0">
            <a:noAutofit/>
          </a:bodyPr>
          <a:lstStyle/>
          <a:p>
            <a:pPr>
              <a:buClr>
                <a:schemeClr val="lt1"/>
              </a:buClr>
              <a:buSzPts val="4000"/>
            </a:pPr>
            <a:r>
              <a:rPr lang="en-US" sz="3375" dirty="0">
                <a:latin typeface="Raleway" pitchFamily="2" charset="0"/>
                <a:ea typeface="Calibri"/>
                <a:cs typeface="Calibri"/>
                <a:sym typeface="Calibri"/>
              </a:rPr>
              <a:t>Mandatory ESSER-Funded</a:t>
            </a:r>
            <a:r>
              <a:rPr lang="en-US" sz="3375" dirty="0">
                <a:solidFill>
                  <a:srgbClr val="FF0000"/>
                </a:solidFill>
                <a:latin typeface="Raleway" pitchFamily="2" charset="0"/>
                <a:ea typeface="Calibri"/>
                <a:cs typeface="Calibri"/>
                <a:sym typeface="Calibri"/>
              </a:rPr>
              <a:t> </a:t>
            </a:r>
            <a:r>
              <a:rPr lang="en-US" sz="3375" dirty="0">
                <a:latin typeface="Raleway" pitchFamily="2" charset="0"/>
                <a:ea typeface="Calibri"/>
                <a:cs typeface="Calibri"/>
                <a:sym typeface="Calibri"/>
              </a:rPr>
              <a:t>Project and Construction Training</a:t>
            </a:r>
            <a:endParaRPr sz="3375" dirty="0">
              <a:latin typeface="Raleway" pitchFamily="2" charset="0"/>
              <a:ea typeface="Calibri"/>
              <a:cs typeface="Calibri"/>
              <a:sym typeface="Calibri"/>
            </a:endParaRPr>
          </a:p>
          <a:p>
            <a:pPr>
              <a:buClr>
                <a:schemeClr val="lt1"/>
              </a:buClr>
              <a:buSzPts val="4000"/>
            </a:pPr>
            <a:endParaRPr sz="2850" dirty="0">
              <a:latin typeface="Calibri"/>
              <a:ea typeface="Calibri"/>
              <a:cs typeface="Calibri"/>
              <a:sym typeface="Calibri"/>
            </a:endParaRPr>
          </a:p>
          <a:p>
            <a:pPr>
              <a:buClr>
                <a:schemeClr val="lt1"/>
              </a:buClr>
              <a:buSzPts val="4000"/>
            </a:pPr>
            <a:r>
              <a:rPr lang="en-US" sz="2550" dirty="0">
                <a:latin typeface="Raleway" pitchFamily="2" charset="0"/>
                <a:ea typeface="Calibri"/>
                <a:cs typeface="Calibri"/>
                <a:sym typeface="Calibri"/>
              </a:rPr>
              <a:t>March 2024</a:t>
            </a:r>
            <a:endParaRPr sz="2550" dirty="0">
              <a:latin typeface="Raleway" pitchFamily="2" charset="0"/>
              <a:ea typeface="Calibri"/>
              <a:cs typeface="Calibri"/>
              <a:sym typeface="Calibri"/>
            </a:endParaRPr>
          </a:p>
          <a:p>
            <a:pPr>
              <a:buClr>
                <a:schemeClr val="lt1"/>
              </a:buClr>
              <a:buSzPts val="4000"/>
            </a:pPr>
            <a:endParaRPr dirty="0"/>
          </a:p>
        </p:txBody>
      </p:sp>
      <p:sp>
        <p:nvSpPr>
          <p:cNvPr id="93" name="Google Shape;93;p15"/>
          <p:cNvSpPr txBox="1">
            <a:spLocks noGrp="1"/>
          </p:cNvSpPr>
          <p:nvPr>
            <p:ph type="sldNum" idx="12"/>
          </p:nvPr>
        </p:nvSpPr>
        <p:spPr>
          <a:xfrm>
            <a:off x="1310303" y="4820264"/>
            <a:ext cx="1543050" cy="273825"/>
          </a:xfrm>
          <a:prstGeom prst="rect">
            <a:avLst/>
          </a:prstGeom>
        </p:spPr>
        <p:txBody>
          <a:bodyPr spcFirstLastPara="1" wrap="square" lIns="68569" tIns="34275" rIns="68569" bIns="34275" anchor="t" anchorCtr="0">
            <a:noAutofit/>
          </a:bodyPr>
          <a:lstStyle/>
          <a:p>
            <a:pPr defTabSz="685800"/>
            <a:fld id="{00000000-1234-1234-1234-123412341234}" type="slidenum">
              <a:rPr lang="en-US">
                <a:solidFill>
                  <a:srgbClr val="FFFFFF"/>
                </a:solidFill>
              </a:rPr>
              <a:pPr defTabSz="685800"/>
              <a:t>8</a:t>
            </a:fld>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prstGeom prst="rect">
            <a:avLst/>
          </a:prstGeom>
          <a:noFill/>
          <a:ln>
            <a:noFill/>
          </a:ln>
        </p:spPr>
        <p:txBody>
          <a:bodyPr spcFirstLastPara="1" wrap="square" lIns="0" tIns="0" rIns="0" bIns="0" anchor="t" anchorCtr="0">
            <a:normAutofit/>
          </a:bodyPr>
          <a:lstStyle/>
          <a:p>
            <a:pPr>
              <a:buClr>
                <a:schemeClr val="dk1"/>
              </a:buClr>
              <a:buSzPts val="1100"/>
            </a:pPr>
            <a:r>
              <a:rPr lang="en-US" sz="2100" dirty="0">
                <a:latin typeface="Raleway" pitchFamily="2" charset="0"/>
                <a:ea typeface="Calibri"/>
                <a:cs typeface="Calibri"/>
                <a:sym typeface="Calibri"/>
              </a:rPr>
              <a:t>Purpose</a:t>
            </a:r>
            <a:endParaRPr sz="2100" dirty="0">
              <a:latin typeface="Raleway" pitchFamily="2" charset="0"/>
              <a:ea typeface="Calibri"/>
              <a:cs typeface="Calibri"/>
              <a:sym typeface="Calibri"/>
            </a:endParaRPr>
          </a:p>
        </p:txBody>
      </p:sp>
      <p:sp>
        <p:nvSpPr>
          <p:cNvPr id="100" name="Google Shape;100;p16"/>
          <p:cNvSpPr txBox="1">
            <a:spLocks noGrp="1"/>
          </p:cNvSpPr>
          <p:nvPr>
            <p:ph type="body" idx="1"/>
          </p:nvPr>
        </p:nvSpPr>
        <p:spPr>
          <a:prstGeom prst="rect">
            <a:avLst/>
          </a:prstGeom>
          <a:noFill/>
          <a:ln>
            <a:noFill/>
          </a:ln>
        </p:spPr>
        <p:txBody>
          <a:bodyPr spcFirstLastPara="1" wrap="square" lIns="0" tIns="0" rIns="0" bIns="34275" anchor="t" anchorCtr="0">
            <a:normAutofit/>
          </a:bodyPr>
          <a:lstStyle/>
          <a:p>
            <a:pPr indent="-276225">
              <a:buSzPts val="2200"/>
            </a:pPr>
            <a:r>
              <a:rPr lang="en-US" sz="1650" dirty="0"/>
              <a:t>Ensure LEAs understand requirements applicable to federally funded projects when the work included a contract</a:t>
            </a:r>
            <a:endParaRPr sz="1650" dirty="0"/>
          </a:p>
          <a:p>
            <a:pPr indent="-276225">
              <a:buSzPts val="2200"/>
            </a:pPr>
            <a:r>
              <a:rPr lang="en-US" sz="1650" dirty="0"/>
              <a:t>Provide guidance and tools for LEAs to determine exactly what rules apply to their projects</a:t>
            </a:r>
            <a:endParaRPr sz="1650" dirty="0"/>
          </a:p>
          <a:p>
            <a:pPr lvl="1" indent="-276225">
              <a:spcBef>
                <a:spcPts val="750"/>
              </a:spcBef>
              <a:buSzPts val="2200"/>
            </a:pPr>
            <a:r>
              <a:rPr lang="en-US" sz="1650" dirty="0"/>
              <a:t>Not all projects are subject to all of the rules</a:t>
            </a:r>
            <a:endParaRPr sz="1650" dirty="0"/>
          </a:p>
          <a:p>
            <a:pPr indent="-276241">
              <a:buSzPts val="2200"/>
            </a:pPr>
            <a:r>
              <a:rPr lang="en-US" sz="1650" dirty="0"/>
              <a:t>Based on recent U.S. Department of Education (ED) guidance, focus on current/open projects </a:t>
            </a:r>
            <a:endParaRPr sz="1650" dirty="0"/>
          </a:p>
          <a:p>
            <a:pPr lvl="1" indent="-276225">
              <a:lnSpc>
                <a:spcPct val="100000"/>
              </a:lnSpc>
              <a:spcBef>
                <a:spcPts val="750"/>
              </a:spcBef>
              <a:buSzPts val="2200"/>
            </a:pPr>
            <a:r>
              <a:rPr lang="en-US" sz="1650" dirty="0"/>
              <a:t>Areas of noncompliance must be corrected prior to completion of federally funded projects </a:t>
            </a:r>
            <a:endParaRPr sz="1650" dirty="0"/>
          </a:p>
          <a:p>
            <a:pPr indent="-276225">
              <a:buSzPts val="2200"/>
            </a:pPr>
            <a:r>
              <a:rPr lang="en-US" sz="1650" dirty="0"/>
              <a:t>Provide next steps for LEAs with closed projects that had instances of noncompliance</a:t>
            </a:r>
            <a:endParaRPr sz="1650" dirty="0"/>
          </a:p>
          <a:p>
            <a:pPr indent="-276225">
              <a:lnSpc>
                <a:spcPct val="100000"/>
              </a:lnSpc>
              <a:buSzPts val="2200"/>
            </a:pPr>
            <a:r>
              <a:rPr lang="en-US" sz="1650" dirty="0"/>
              <a:t>CDE will be required to report instances of noncompliance to ED</a:t>
            </a:r>
            <a:endParaRPr sz="1650" dirty="0"/>
          </a:p>
          <a:p>
            <a:pPr marL="0" indent="342900">
              <a:spcBef>
                <a:spcPts val="0"/>
              </a:spcBef>
              <a:buNone/>
            </a:pPr>
            <a:endParaRPr sz="1650" dirty="0"/>
          </a:p>
        </p:txBody>
      </p:sp>
      <p:sp>
        <p:nvSpPr>
          <p:cNvPr id="101" name="Google Shape;101;p16"/>
          <p:cNvSpPr txBox="1">
            <a:spLocks noGrp="1"/>
          </p:cNvSpPr>
          <p:nvPr>
            <p:ph type="sldNum" idx="12"/>
          </p:nvPr>
        </p:nvSpPr>
        <p:spPr>
          <a:prstGeom prst="rect">
            <a:avLst/>
          </a:prstGeom>
        </p:spPr>
        <p:txBody>
          <a:bodyPr spcFirstLastPara="1" wrap="square" lIns="68569" tIns="34275" rIns="68569" bIns="34275" anchor="t" anchorCtr="0">
            <a:noAutofit/>
          </a:bodyPr>
          <a:lstStyle/>
          <a:p>
            <a:pPr defTabSz="685800"/>
            <a:fld id="{00000000-1234-1234-1234-123412341234}" type="slidenum">
              <a:rPr lang="en-US"/>
              <a:pPr defTabSz="685800"/>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3631</Words>
  <Application>Microsoft Office PowerPoint</Application>
  <PresentationFormat>On-screen Show (16:9)</PresentationFormat>
  <Paragraphs>421</Paragraphs>
  <Slides>41</Slides>
  <Notes>38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Calibri</vt:lpstr>
      <vt:lpstr>Raleway</vt:lpstr>
      <vt:lpstr>Arial</vt:lpstr>
      <vt:lpstr>Office Theme</vt:lpstr>
      <vt:lpstr>Office Theme</vt:lpstr>
      <vt:lpstr>1_Office Theme</vt:lpstr>
      <vt:lpstr>CDE Office Hours</vt:lpstr>
      <vt:lpstr>ESSER Office Hours</vt:lpstr>
      <vt:lpstr>Updates and Reminders</vt:lpstr>
      <vt:lpstr>ARP ESSER III</vt:lpstr>
      <vt:lpstr>Title IV CSPR Reporting </vt:lpstr>
      <vt:lpstr>Consolidated Application Trainings  </vt:lpstr>
      <vt:lpstr>Spring Work Sessions  </vt:lpstr>
      <vt:lpstr>Mandatory ESSER-Funded Project and Construction Training  March 2024 </vt:lpstr>
      <vt:lpstr>Purpose</vt:lpstr>
      <vt:lpstr>Agenda</vt:lpstr>
      <vt:lpstr>Considerations for this Webinar</vt:lpstr>
      <vt:lpstr>Davis-Bacon and Related Acts (DBRA)  May apply to contracts for labor, including but not limited to construction</vt:lpstr>
      <vt:lpstr>Davis-Bacon and Related Acts (DBRA)</vt:lpstr>
      <vt:lpstr>Davis-Bacon and Related Acts (DBRA) Cont’d</vt:lpstr>
      <vt:lpstr>DBRA Requirements - Wage Determinations, Prevailing Wages and Certified Payrolls</vt:lpstr>
      <vt:lpstr>DBRA Requirements - Job Site Postings </vt:lpstr>
      <vt:lpstr>Contract Provisions and  Other Requirements  </vt:lpstr>
      <vt:lpstr>Contract Provisions and Other Requirements for Federally Funded Costs or Activities</vt:lpstr>
      <vt:lpstr>Construction</vt:lpstr>
      <vt:lpstr>How do we define Construction?</vt:lpstr>
      <vt:lpstr>Is it construction or not? </vt:lpstr>
      <vt:lpstr>Project Examples - Construction? DBRA?</vt:lpstr>
      <vt:lpstr>IMPORTANT REMINDER!!!  DBRA is often applicable to “non-construction” projects such as minor remodeling, repairs, and maintenance in addition to construction projects.   Remember that DBRA applies to contractors and subcontractors performing on contracts that: Are federally funded (in whole or in part) Exceed $2,000* Are for the construction, alteration, or repair (including painting and decorating) of public buildings and public works, and Include employment of laborers or mechanics   *The cost of federally funded equipment must also be considered in determining DBRA applicability  If your project meets all four criteria above, it is subject to DBRA  </vt:lpstr>
      <vt:lpstr>Construction - Some Specific Rules</vt:lpstr>
      <vt:lpstr>Construction - File a Notice of Federal Interest (NFI)</vt:lpstr>
      <vt:lpstr>Indirect Costs</vt:lpstr>
      <vt:lpstr>Indirect Costs (IDCs) - Has your LEA taken unallowable IDCs?</vt:lpstr>
      <vt:lpstr>Projects That Are Out of Compliance - Next Steps</vt:lpstr>
      <vt:lpstr>Current/Open Projects</vt:lpstr>
      <vt:lpstr>Closed Projects</vt:lpstr>
      <vt:lpstr>CDE Construction Questionnaire</vt:lpstr>
      <vt:lpstr>Details: CDE Construction Questionnaire</vt:lpstr>
      <vt:lpstr>CDE Construction Questionnaire - Example Sections</vt:lpstr>
      <vt:lpstr>Attestation of Completion</vt:lpstr>
      <vt:lpstr>Details: Attestation of Completion</vt:lpstr>
      <vt:lpstr>Resources:</vt:lpstr>
      <vt:lpstr>Any Questions?</vt:lpstr>
      <vt:lpstr>CDE Contacts </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8</cp:revision>
  <dcterms:modified xsi:type="dcterms:W3CDTF">2024-03-28T15:46:24Z</dcterms:modified>
</cp:coreProperties>
</file>