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  <p:sldMasterId id="2147483699" r:id="rId2"/>
    <p:sldMasterId id="2147483700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ockwell" panose="020606030202050204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D03517-CA35-45D2-A389-B6DE5C5A835D}">
  <a:tblStyle styleId="{A3D03517-CA35-45D2-A389-B6DE5C5A83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a90176ff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28a90176f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a90176ff9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Kristin</a:t>
            </a:r>
            <a:endParaRPr/>
          </a:p>
        </p:txBody>
      </p:sp>
      <p:sp>
        <p:nvSpPr>
          <p:cNvPr id="290" name="Google Shape;290;g28a90176ff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a90176ff9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Kristin</a:t>
            </a:r>
            <a:endParaRPr/>
          </a:p>
        </p:txBody>
      </p:sp>
      <p:sp>
        <p:nvSpPr>
          <p:cNvPr id="297" name="Google Shape;297;g28a90176ff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a614d2c371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2a614d2c371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Mackenzie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fe806d1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fe806d1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Mackenzie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a61b11ef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Nazie </a:t>
            </a:r>
            <a:endParaRPr/>
          </a:p>
        </p:txBody>
      </p:sp>
      <p:sp>
        <p:nvSpPr>
          <p:cNvPr id="315" name="Google Shape;315;g2a61b11ef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a614d2c37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2a614d2c37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e141cf1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ae141cf1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8a90176ff9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28a90176ff9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blue">
  <p:cSld name="TITLE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24" cy="51665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ctrTitle" idx="2"/>
          </p:nvPr>
        </p:nvSpPr>
        <p:spPr>
          <a:xfrm>
            <a:off x="311700" y="744575"/>
            <a:ext cx="8520600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3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8" name="Google Shape;78;p17"/>
          <p:cNvCxnSpPr/>
          <p:nvPr/>
        </p:nvCxnSpPr>
        <p:spPr>
          <a:xfrm>
            <a:off x="295875" y="2758925"/>
            <a:ext cx="8541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no text - blue">
  <p:cSld name="TITLE_AND_BODY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8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header/logo - blue">
  <p:cSld name="SECTION_HEAD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1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9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14300" y="4732500"/>
            <a:ext cx="347100" cy="28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-2 column - blue">
  <p:cSld name="ONE_COLUMN_TEXT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00" y="0"/>
            <a:ext cx="9172498" cy="9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213075" y="228600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3"/>
          </p:nvPr>
        </p:nvSpPr>
        <p:spPr>
          <a:xfrm>
            <a:off x="88683" y="4676392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algn="l" rtl="0">
              <a:buNone/>
              <a:defRPr sz="1200">
                <a:solidFill>
                  <a:srgbClr val="99999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725" y="4676400"/>
            <a:ext cx="867951" cy="36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0"/>
          <p:cNvCxnSpPr/>
          <p:nvPr/>
        </p:nvCxnSpPr>
        <p:spPr>
          <a:xfrm>
            <a:off x="0" y="4561600"/>
            <a:ext cx="9152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215697" y="4820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>
                  <a:alpha val="2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246" y="474530"/>
            <a:ext cx="2116730" cy="1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3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470" cy="5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170937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sldNum" idx="12"/>
          </p:nvPr>
        </p:nvSpPr>
        <p:spPr>
          <a:xfrm>
            <a:off x="215697" y="4820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>
                  <a:alpha val="2901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246" y="474530"/>
            <a:ext cx="2116730" cy="1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39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0" name="Google Shape;21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470" cy="5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2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sldNum" idx="12"/>
          </p:nvPr>
        </p:nvSpPr>
        <p:spPr>
          <a:xfrm>
            <a:off x="170937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3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4" name="Google Shape;22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1" name="Google Shape;23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5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5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6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5" name="Google Shape;24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7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7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8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9" name="Google Shape;2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9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65" name="Google Shape;26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3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●"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3"/>
          <p:cNvSpPr txBox="1">
            <a:spLocks noGrp="1"/>
          </p:cNvSpPr>
          <p:nvPr>
            <p:ph type="sldNum" idx="12"/>
          </p:nvPr>
        </p:nvSpPr>
        <p:spPr>
          <a:xfrm>
            <a:off x="215697" y="4820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wens_m@cde.state.co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cde.state.co.us/caresact/essergrantee/subgranteereporting" TargetMode="External"/><Relationship Id="rId4" Type="http://schemas.openxmlformats.org/officeDocument/2006/relationships/hyperlink" Target="mailto:negley_t@cde.state.co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schools-childcare/k-12-childcare-guidanc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ed.gov/Coronavirus" TargetMode="External"/><Relationship Id="rId5" Type="http://schemas.openxmlformats.org/officeDocument/2006/relationships/hyperlink" Target="https://protect-ows.hhs.gov/ASPR_COVID_DX" TargetMode="External"/><Relationship Id="rId4" Type="http://schemas.openxmlformats.org/officeDocument/2006/relationships/hyperlink" Target="https://www.cdc.gov/coronavirus/2019-ncov/prevent-getting-sick/preventio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rumley_k@cde.state.co.us" TargetMode="External"/><Relationship Id="rId13" Type="http://schemas.openxmlformats.org/officeDocument/2006/relationships/hyperlink" Target="mailto:echsner_r@cde.state.co.us" TargetMode="External"/><Relationship Id="rId18" Type="http://schemas.openxmlformats.org/officeDocument/2006/relationships/hyperlink" Target="mailto:schelke_j@cde.state.co.us" TargetMode="External"/><Relationship Id="rId26" Type="http://schemas.openxmlformats.org/officeDocument/2006/relationships/hyperlink" Target="mailto:Kaleda_s@cde.state.co.us" TargetMode="External"/><Relationship Id="rId3" Type="http://schemas.openxmlformats.org/officeDocument/2006/relationships/hyperlink" Target="mailto:Lastname_Firstinital@cde.state.co.us" TargetMode="External"/><Relationship Id="rId21" Type="http://schemas.openxmlformats.org/officeDocument/2006/relationships/hyperlink" Target="mailto:chaffin_m@cde.state.co.us" TargetMode="External"/><Relationship Id="rId7" Type="http://schemas.openxmlformats.org/officeDocument/2006/relationships/hyperlink" Target="mailto:giessinger_t@cde.state.co.us" TargetMode="External"/><Relationship Id="rId12" Type="http://schemas.openxmlformats.org/officeDocument/2006/relationships/hyperlink" Target="mailto:byrd_e@cde.state.co.us" TargetMode="External"/><Relationship Id="rId17" Type="http://schemas.openxmlformats.org/officeDocument/2006/relationships/hyperlink" Target="mailto:hickman_n@cde.state.co.us" TargetMode="External"/><Relationship Id="rId25" Type="http://schemas.openxmlformats.org/officeDocument/2006/relationships/hyperlink" Target="mailto:Hawkins_r@cde.state.co.us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temple_r@cde.state.co.us" TargetMode="External"/><Relationship Id="rId20" Type="http://schemas.openxmlformats.org/officeDocument/2006/relationships/hyperlink" Target="mailto:owens_m@cde.state.co.us" TargetMode="External"/><Relationship Id="rId29" Type="http://schemas.openxmlformats.org/officeDocument/2006/relationships/hyperlink" Target="mailto:hagemann_w@cde.state.co.us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adeboye-sullivan_c@cde.state.co.us" TargetMode="External"/><Relationship Id="rId11" Type="http://schemas.openxmlformats.org/officeDocument/2006/relationships/hyperlink" Target="https://www.cde.state.co.us/fedprograms/regionalcontactspage" TargetMode="External"/><Relationship Id="rId24" Type="http://schemas.openxmlformats.org/officeDocument/2006/relationships/hyperlink" Target="mailto:Austin_j@cde.state.co.us" TargetMode="External"/><Relationship Id="rId5" Type="http://schemas.openxmlformats.org/officeDocument/2006/relationships/hyperlink" Target="mailto:meushaw_l@cde.state.co.us" TargetMode="External"/><Relationship Id="rId15" Type="http://schemas.openxmlformats.org/officeDocument/2006/relationships/hyperlink" Target="mailto:miller-curley_s@cde.state.co.us" TargetMode="External"/><Relationship Id="rId23" Type="http://schemas.openxmlformats.org/officeDocument/2006/relationships/hyperlink" Target="mailto:carman_a@cde.state.co.us" TargetMode="External"/><Relationship Id="rId28" Type="http://schemas.openxmlformats.org/officeDocument/2006/relationships/hyperlink" Target="mailto:jones_kristina@cde.state.co.us" TargetMode="External"/><Relationship Id="rId10" Type="http://schemas.openxmlformats.org/officeDocument/2006/relationships/hyperlink" Target="mailto:shen_m@cde.state.co.us" TargetMode="External"/><Relationship Id="rId19" Type="http://schemas.openxmlformats.org/officeDocument/2006/relationships/hyperlink" Target="mailto:craven_k@cde.state.co.us" TargetMode="External"/><Relationship Id="rId31" Type="http://schemas.openxmlformats.org/officeDocument/2006/relationships/hyperlink" Target="mailto:prael_m@cde.state.co.us" TargetMode="External"/><Relationship Id="rId4" Type="http://schemas.openxmlformats.org/officeDocument/2006/relationships/hyperlink" Target="mailto:mohajeri-nelson_n@cde.state.co.us" TargetMode="External"/><Relationship Id="rId9" Type="http://schemas.openxmlformats.org/officeDocument/2006/relationships/hyperlink" Target="mailto:negley_t@cde.state.co.us" TargetMode="External"/><Relationship Id="rId14" Type="http://schemas.openxmlformats.org/officeDocument/2006/relationships/hyperlink" Target="mailto:boylan_k@cde.state.co.us" TargetMode="External"/><Relationship Id="rId22" Type="http://schemas.openxmlformats.org/officeDocument/2006/relationships/hyperlink" Target="mailto:ring_j@cde.state.co.us" TargetMode="External"/><Relationship Id="rId27" Type="http://schemas.openxmlformats.org/officeDocument/2006/relationships/hyperlink" Target="mailto:morris_h@cde.state.co.us" TargetMode="External"/><Relationship Id="rId30" Type="http://schemas.openxmlformats.org/officeDocument/2006/relationships/hyperlink" Target="mailto:collins_d@cde.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700" dirty="0">
                <a:latin typeface="Raleway"/>
                <a:ea typeface="Raleway"/>
                <a:cs typeface="Raleway"/>
                <a:sym typeface="Raleway"/>
              </a:rPr>
              <a:t>CDE Office Hours</a:t>
            </a:r>
            <a:endParaRPr sz="27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54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January 11, 2024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7" name="Google Shape;287;p5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5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ESSER Office Hours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55"/>
          <p:cNvSpPr txBox="1">
            <a:spLocks noGrp="1"/>
          </p:cNvSpPr>
          <p:nvPr>
            <p:ph type="body" idx="1"/>
          </p:nvPr>
        </p:nvSpPr>
        <p:spPr>
          <a:xfrm>
            <a:off x="735902" y="100830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Topics</a:t>
            </a:r>
            <a:endParaRPr sz="20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•"/>
            </a:pPr>
            <a:r>
              <a:rPr lang="e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"/>
              </a:rPr>
              <a:t>Updates and Reminders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•"/>
            </a:pPr>
            <a:r>
              <a:rPr lang="e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"/>
              </a:rPr>
              <a:t>ESSER Reporting Requirements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•"/>
            </a:pPr>
            <a:r>
              <a:rPr lang="e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aleway"/>
              </a:rPr>
              <a:t>COVID Tests</a:t>
            </a:r>
            <a:endParaRPr sz="20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294" name="Google Shape;294;p5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Updates and Reminders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56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ESSER Reporting Survey Deadline Extended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57"/>
          <p:cNvSpPr txBox="1">
            <a:spLocks noGrp="1"/>
          </p:cNvSpPr>
          <p:nvPr>
            <p:ph type="body" idx="1"/>
          </p:nvPr>
        </p:nvSpPr>
        <p:spPr>
          <a:xfrm>
            <a:off x="273150" y="1001000"/>
            <a:ext cx="8597700" cy="398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solidFill>
                  <a:srgbClr val="000000"/>
                </a:solidFill>
              </a:rPr>
              <a:t>The deadline for all three FY 22-23 ESSER surveys was extended from December 1, 2023 to </a:t>
            </a:r>
            <a:r>
              <a:rPr lang="en" sz="1600" b="1" u="sng" dirty="0">
                <a:solidFill>
                  <a:srgbClr val="000000"/>
                </a:solidFill>
              </a:rPr>
              <a:t>January 31, 2024</a:t>
            </a:r>
            <a:r>
              <a:rPr lang="en" sz="1600" dirty="0">
                <a:solidFill>
                  <a:srgbClr val="000000"/>
                </a:solidFill>
              </a:rPr>
              <a:t>. 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1600" b="1" dirty="0"/>
              <a:t>To request technical assistance, email </a:t>
            </a:r>
            <a:r>
              <a:rPr lang="en" sz="1600" b="1" u="sng" dirty="0">
                <a:solidFill>
                  <a:schemeClr val="hlink"/>
                </a:solidFill>
                <a:hlinkClick r:id="rId3"/>
              </a:rPr>
              <a:t>Mackenzie Owens</a:t>
            </a:r>
            <a:r>
              <a:rPr lang="en" sz="1600" b="1" dirty="0"/>
              <a:t> or </a:t>
            </a:r>
            <a:r>
              <a:rPr lang="en" sz="1600" b="1" u="sng" dirty="0">
                <a:solidFill>
                  <a:schemeClr val="hlink"/>
                </a:solidFill>
                <a:hlinkClick r:id="rId4"/>
              </a:rPr>
              <a:t>Tina Negley</a:t>
            </a:r>
            <a:r>
              <a:rPr lang="en" sz="1600" b="1" dirty="0"/>
              <a:t>.</a:t>
            </a:r>
            <a:endParaRPr sz="1600" b="1" dirty="0"/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dirty="0">
                <a:solidFill>
                  <a:srgbClr val="000000"/>
                </a:solidFill>
              </a:rPr>
              <a:t>LEA Participation in ESSER Activities Survey (submitted via Syncplicity).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All LEAs, including AUs, BOCES, etc., must submit.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dirty="0">
                <a:solidFill>
                  <a:srgbClr val="000000"/>
                </a:solidFill>
              </a:rPr>
              <a:t>Re-engaging Students Survey (Google form)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All LEAs who received an ESSER 90% allocation (districts) must submit.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" sz="1600" dirty="0">
                <a:solidFill>
                  <a:srgbClr val="000000"/>
                </a:solidFill>
              </a:rPr>
              <a:t>School-Level Allocation Survey (Google form)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All LEAs who received an ESSER 90% allocation (districts) and allocated funds to schools in their ESSER applications during FY 22-23 must submit.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solidFill>
                  <a:srgbClr val="000000"/>
                </a:solidFill>
              </a:rPr>
              <a:t>Our </a:t>
            </a:r>
            <a:r>
              <a:rPr lang="en" sz="1600" u="sng" dirty="0">
                <a:solidFill>
                  <a:schemeClr val="hlink"/>
                </a:solidFill>
                <a:hlinkClick r:id="rId5"/>
              </a:rPr>
              <a:t>reporting website</a:t>
            </a:r>
            <a:r>
              <a:rPr lang="en" sz="1600" dirty="0">
                <a:solidFill>
                  <a:srgbClr val="000000"/>
                </a:solidFill>
              </a:rPr>
              <a:t> contains the surveys and helpful resources for completing them. Annotated and example versions of the participation survey templates are available.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buSzPts val="1800"/>
              <a:buNone/>
            </a:pPr>
            <a:r>
              <a:rPr lang="en" sz="1600" b="1" i="1" dirty="0">
                <a:solidFill>
                  <a:srgbClr val="000000"/>
                </a:solidFill>
              </a:rPr>
              <a:t>Targeted emails have been sent to LEAs that need to submit data. </a:t>
            </a:r>
            <a:endParaRPr sz="1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US" dirty="0">
                <a:latin typeface="Raleway" pitchFamily="2" charset="0"/>
                <a:sym typeface="Raleway"/>
              </a:rPr>
              <a:t>Free COVID Tests</a:t>
            </a:r>
          </a:p>
        </p:txBody>
      </p:sp>
      <p:sp>
        <p:nvSpPr>
          <p:cNvPr id="312" name="Google Shape;312;p58"/>
          <p:cNvSpPr txBox="1">
            <a:spLocks noGrp="1"/>
          </p:cNvSpPr>
          <p:nvPr>
            <p:ph type="body" idx="1"/>
          </p:nvPr>
        </p:nvSpPr>
        <p:spPr>
          <a:xfrm>
            <a:off x="347520" y="1056043"/>
            <a:ext cx="8448959" cy="3693378"/>
          </a:xfr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/>
              <a:t>While the COVID-19 virus can be found year-round in the United States, infection rates are typically higher during the fall and winter months. To help prevent the spread of COVID-19, the U.S. Department of Education (ED), in partnership with the U.S. Department of Health and Human Services (HHS), is offering free, rapid, at-home COVID-19 tests to interested local educational agencies (LEAs).</a:t>
            </a:r>
          </a:p>
          <a:p>
            <a:pPr marL="11430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/>
              <a:t>LEAs may request over-the-counter (OTC) rapid antigen COVID-19 self-tests free of charge for their students, families, staff, and school community. These self-tests are easy to use and can play an important role in containing the spread of the virus in schools and communities. The latest information on COVID-19 prevention in schools can be found at </a:t>
            </a:r>
            <a:r>
              <a:rPr lang="en-US" sz="1400" dirty="0">
                <a:hlinkClick r:id="rId3"/>
              </a:rPr>
              <a:t>Operational Guidance for K-12 Schools and Early Care and Education Programs to Support Safe In-Person Learning</a:t>
            </a:r>
            <a:r>
              <a:rPr lang="en-US" sz="1400" dirty="0"/>
              <a:t>, and guidance for mitigation of COVID-19 in the community at large can be found at </a:t>
            </a:r>
            <a:r>
              <a:rPr lang="en-US" sz="1400" dirty="0">
                <a:hlinkClick r:id="rId4"/>
              </a:rPr>
              <a:t>https://www.cdc.gov/coronavirus/2019-ncov/prevent-getting-sick/prevention.html</a:t>
            </a:r>
            <a:endParaRPr lang="en-US" sz="1400" dirty="0"/>
          </a:p>
          <a:p>
            <a:pPr marL="11430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/>
              <a:t>To participate in the COVID-19 Testing Supply Program, LEAs must complete a one-time registration at this link: </a:t>
            </a:r>
            <a:r>
              <a:rPr lang="en-US" sz="1400" dirty="0">
                <a:hlinkClick r:id="rId5"/>
              </a:rPr>
              <a:t>https://protect-ows.hhs.gov/ASPR_COVID_DX</a:t>
            </a:r>
            <a:endParaRPr lang="en-US" sz="1400" dirty="0"/>
          </a:p>
          <a:p>
            <a:pPr marL="114300" lvl="0" indent="0">
              <a:buNone/>
            </a:pPr>
            <a:r>
              <a:rPr lang="en-US" sz="1400" dirty="0"/>
              <a:t>Once registered, LEAs are required to participate in a brief training that provides instructions on how to access COVID-19 self-tests at no cost. LEAs will be able to order COVID-19 tests after participating in the training, and ordering will continue while supplies last. For information about the COVID-19 Testing Supply Program, visit </a:t>
            </a:r>
            <a:r>
              <a:rPr lang="en-US" sz="1400" dirty="0">
                <a:hlinkClick r:id="rId6"/>
              </a:rPr>
              <a:t>https://www.ed.gov/Coronavirus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9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Upcoming Meetings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59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0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Looking Ahead…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4" name="Google Shape;324;p60"/>
          <p:cNvSpPr txBox="1">
            <a:spLocks noGrp="1"/>
          </p:cNvSpPr>
          <p:nvPr>
            <p:ph type="body" idx="1"/>
          </p:nvPr>
        </p:nvSpPr>
        <p:spPr>
          <a:xfrm>
            <a:off x="393375" y="1275125"/>
            <a:ext cx="5156399" cy="174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ts val="1800"/>
              <a:buNone/>
            </a:pPr>
            <a:r>
              <a:rPr lang="en" sz="1700" dirty="0">
                <a:solidFill>
                  <a:schemeClr val="tx1"/>
                </a:solidFill>
              </a:rPr>
              <a:t>Any requests for topics or questions?</a:t>
            </a:r>
            <a:endParaRPr sz="1700" dirty="0">
              <a:solidFill>
                <a:schemeClr val="tx1"/>
              </a:solidFill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" sz="1700" dirty="0">
                <a:solidFill>
                  <a:schemeClr val="tx1"/>
                </a:solidFill>
              </a:rPr>
              <a:t>Upcoming Office Hours:</a:t>
            </a:r>
            <a:endParaRPr dirty="0">
              <a:solidFill>
                <a:schemeClr val="tx1"/>
              </a:solidFill>
            </a:endParaRPr>
          </a:p>
          <a:p>
            <a:pPr marL="914400" lvl="1" indent="-3238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alibri"/>
              <a:buChar char="•"/>
            </a:pPr>
            <a:r>
              <a:rPr lang="en" b="1" dirty="0">
                <a:solidFill>
                  <a:schemeClr val="tx1"/>
                </a:solidFill>
              </a:rPr>
              <a:t>January 25</a:t>
            </a:r>
            <a:r>
              <a:rPr lang="en" dirty="0">
                <a:solidFill>
                  <a:schemeClr val="tx1"/>
                </a:solidFill>
              </a:rPr>
              <a:t>, 1-2:30pm</a:t>
            </a:r>
            <a:endParaRPr dirty="0">
              <a:solidFill>
                <a:schemeClr val="tx1"/>
              </a:solidFill>
            </a:endParaRPr>
          </a:p>
          <a:p>
            <a: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</a:pPr>
            <a:r>
              <a:rPr lang="en" dirty="0">
                <a:solidFill>
                  <a:schemeClr val="tx1"/>
                </a:solidFill>
              </a:rPr>
              <a:t>BruMan Training: SNS &amp; Transitioning from ESSER to ESEA and/or IDEA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25" name="Google Shape;325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566" y="1022536"/>
            <a:ext cx="2621028" cy="17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1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aleway" pitchFamily="2" charset="0"/>
              </a:rPr>
              <a:t>Structural Change</a:t>
            </a:r>
            <a:endParaRPr dirty="0">
              <a:latin typeface="Raleway" pitchFamily="2" charset="0"/>
            </a:endParaRPr>
          </a:p>
        </p:txBody>
      </p:sp>
      <p:sp>
        <p:nvSpPr>
          <p:cNvPr id="331" name="Google Shape;331;p61"/>
          <p:cNvSpPr txBox="1">
            <a:spLocks noGrp="1"/>
          </p:cNvSpPr>
          <p:nvPr>
            <p:ph type="body" idx="1"/>
          </p:nvPr>
        </p:nvSpPr>
        <p:spPr>
          <a:xfrm>
            <a:off x="628650" y="1097621"/>
            <a:ext cx="7886700" cy="32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Beginning with the next Office Hours, after the January 25th BruMan Training, each Office Hours will have a listening segment, wherein we would like to hear from LEAs regarding: </a:t>
            </a:r>
            <a:endParaRPr dirty="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Current hot topics/matters in your LEAs and in your roles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How CDE can support you with ESSA and/or ESSER implementation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What TA or guidance would be helpful for your roles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Any questions you may have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>
            <a:spLocks noGrp="1"/>
          </p:cNvSpPr>
          <p:nvPr>
            <p:ph type="title"/>
          </p:nvPr>
        </p:nvSpPr>
        <p:spPr>
          <a:xfrm>
            <a:off x="187725" y="73150"/>
            <a:ext cx="75486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2000" dirty="0">
                <a:latin typeface="Raleway"/>
                <a:ea typeface="Raleway"/>
                <a:cs typeface="Raleway"/>
                <a:sym typeface="Raleway"/>
              </a:rPr>
              <a:t>CDE Contacts!</a:t>
            </a:r>
            <a:endParaRPr sz="13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dirty="0">
                <a:latin typeface="Raleway"/>
                <a:ea typeface="Raleway"/>
                <a:cs typeface="Raleway"/>
                <a:sym typeface="Raleway"/>
              </a:rPr>
              <a:t>Emails: </a:t>
            </a:r>
            <a:r>
              <a:rPr lang="en" sz="1700" dirty="0">
                <a:solidFill>
                  <a:schemeClr val="hlink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Lastname_Firstinitial@cde.state.co.us</a:t>
            </a:r>
            <a:r>
              <a:rPr lang="en" sz="17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dirty="0">
                <a:latin typeface="Raleway"/>
                <a:ea typeface="Raleway"/>
                <a:cs typeface="Raleway"/>
                <a:sym typeface="Raleway"/>
              </a:rPr>
              <a:t>(e.g., Smith_a@cde.state.co.us)</a:t>
            </a:r>
            <a:endParaRPr sz="2300" dirty="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37" name="Google Shape;337;p62"/>
          <p:cNvGraphicFramePr/>
          <p:nvPr/>
        </p:nvGraphicFramePr>
        <p:xfrm>
          <a:off x="187731" y="731170"/>
          <a:ext cx="8768525" cy="4412325"/>
        </p:xfrm>
        <a:graphic>
          <a:graphicData uri="http://schemas.openxmlformats.org/drawingml/2006/table">
            <a:tbl>
              <a:tblPr firstRow="1">
                <a:noFill/>
                <a:tableStyleId>{A3D03517-CA35-45D2-A389-B6DE5C5A835D}</a:tableStyleId>
              </a:tblPr>
              <a:tblGrid>
                <a:gridCol w="4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&amp; Supports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(ESEA/ESSER Program Supports)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Finance &amp; Operations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(Fiscal and Systems Supports)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Nazie Mohajeri-Nelson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Federal Programs &amp; Supports Unit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Specialists</a:t>
                      </a:r>
                      <a:endParaRPr sz="1000" b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Supervisor: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Coordinator: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Christina Adeboye Sullivan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Monitoring Supervisor: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Tammy Giessinger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ESEA/ESSER Monitoring Coordinator: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Kristin Crumley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Effectiveness Supervisor: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Tina Negley</a:t>
                      </a: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Evaluation &amp; Research Coordinator: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Mary Shen</a:t>
                      </a: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Programs Specialists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ESEA Regional Contacts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(assigned by district)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Evita Byrd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Rachel Echsner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Kim Boylan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Rachel Echsner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Sue Miller-Curley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III: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Rachel Temple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Kim Boylan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IV &amp; Stronger Connections Grant: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/>
                        </a:rPr>
                        <a:t>Nathan Hickman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Evita Byrd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V: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Christina Adeboye-Sullivan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Rachel Echsner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Program Specialists</a:t>
                      </a:r>
                      <a:endParaRPr sz="1000" u="sng" strike="noStrike" cap="none" dirty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/>
                        </a:rPr>
                        <a:t>Jonathan Schelke</a:t>
                      </a:r>
                      <a:endParaRPr sz="1000" u="none" strike="noStrike" cap="none" dirty="0"/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Kim Boylan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/>
                        </a:rPr>
                        <a:t>Kriselda Craven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and ESSER Data and Reporting Specialists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/>
                        </a:rPr>
                        <a:t>Mackenzie Owens</a:t>
                      </a: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(ESSER)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/>
                        </a:rPr>
                        <a:t>Melissa Chaffin</a:t>
                      </a: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(ESEA)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Char char="○"/>
                      </a:pPr>
                      <a:r>
                        <a:rPr lang="en" sz="10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Jerry Ring</a:t>
                      </a: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(ESEA)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3"/>
                        </a:rPr>
                        <a:t>Amy Carman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School District Operations Unit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Fiscal Specialists</a:t>
                      </a:r>
                      <a:endParaRPr sz="1000" b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Jennifer Austin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Fiscal Management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Robert Hawkins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Steven Kaleda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Fiscal Specialist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Steven Kaleda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Grants Fiscal Analyst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Monitoring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7"/>
                        </a:rPr>
                        <a:t>Hilery Morris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8"/>
                        </a:rPr>
                        <a:t>Kristina Jones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Federal Fiscal Monitoring and Reporting Specialist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9"/>
                        </a:rPr>
                        <a:t>Werner Hagemann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Specialist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Systems Specialists</a:t>
                      </a:r>
                      <a:endParaRPr sz="1000" b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0"/>
                        </a:rPr>
                        <a:t>DeLilah Collins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Program Administration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Applications Systems Technical Support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1"/>
                        </a:rPr>
                        <a:t>Michelle Prael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870</Words>
  <Application>Microsoft Office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Raleway</vt:lpstr>
      <vt:lpstr>Calibri</vt:lpstr>
      <vt:lpstr>Rockwell</vt:lpstr>
      <vt:lpstr>Arial</vt:lpstr>
      <vt:lpstr>Simple Light</vt:lpstr>
      <vt:lpstr>Office Theme</vt:lpstr>
      <vt:lpstr>Office Theme</vt:lpstr>
      <vt:lpstr>CDE Office Hours</vt:lpstr>
      <vt:lpstr>ESSER Office Hours</vt:lpstr>
      <vt:lpstr>Updates and Reminders</vt:lpstr>
      <vt:lpstr>ESSER Reporting Survey Deadline Extended</vt:lpstr>
      <vt:lpstr>Free COVID Tests</vt:lpstr>
      <vt:lpstr>Upcoming Meetings</vt:lpstr>
      <vt:lpstr>Looking Ahead…</vt:lpstr>
      <vt:lpstr>Structural Change</vt:lpstr>
      <vt:lpstr>CDE Contacts! Emails: Lastname_Firstinitial@cde.state.co.us (e.g., Smith_a@cde.state.co.us)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cp:lastModifiedBy>Patino, Yazmine</cp:lastModifiedBy>
  <cp:revision>1</cp:revision>
  <dcterms:modified xsi:type="dcterms:W3CDTF">2024-01-11T18:20:07Z</dcterms:modified>
</cp:coreProperties>
</file>