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62" r:id="rId2"/>
  </p:sldMasterIdLst>
  <p:notesMasterIdLst>
    <p:notesMasterId r:id="rId12"/>
  </p:notesMasterIdLst>
  <p:sldIdLst>
    <p:sldId id="629" r:id="rId3"/>
    <p:sldId id="590" r:id="rId4"/>
    <p:sldId id="257" r:id="rId5"/>
    <p:sldId id="626" r:id="rId6"/>
    <p:sldId id="603" r:id="rId7"/>
    <p:sldId id="1224" r:id="rId8"/>
    <p:sldId id="1223" r:id="rId9"/>
    <p:sldId id="311" r:id="rId10"/>
    <p:sldId id="62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hajeri-Nelson, Nazanin" initials="MN" lastIdx="2" clrIdx="0">
    <p:extLst>
      <p:ext uri="{19B8F6BF-5375-455C-9EA6-DF929625EA0E}">
        <p15:presenceInfo xmlns:p15="http://schemas.microsoft.com/office/powerpoint/2012/main" userId="S::Mohajeri-Nelson_n@cde.state.co.us::a9da618a-a76d-43dd-a63a-6c6fdf3f5685" providerId="AD"/>
      </p:ext>
    </p:extLst>
  </p:cmAuthor>
  <p:cmAuthor id="2" name="Moira Blake" initials="MB" lastIdx="1" clrIdx="1">
    <p:extLst>
      <p:ext uri="{19B8F6BF-5375-455C-9EA6-DF929625EA0E}">
        <p15:presenceInfo xmlns:p15="http://schemas.microsoft.com/office/powerpoint/2012/main" userId="S::Blake_M@cde.state.co.us::5c9aae86-a362-44bb-9153-1362f695326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DF82658-8AFC-442A-9291-991C26907DA4}">
  <a:tblStyle styleId="{1DF82658-8AFC-442A-9291-991C26907DA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1F991EF-CF58-4D44-A959-F8D699201C2A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7454" autoAdjust="0"/>
  </p:normalViewPr>
  <p:slideViewPr>
    <p:cSldViewPr snapToGrid="0">
      <p:cViewPr varScale="1">
        <p:scale>
          <a:sx n="100" d="100"/>
          <a:sy n="100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7369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Nazie </a:t>
            </a:r>
            <a:endParaRPr/>
          </a:p>
        </p:txBody>
      </p:sp>
      <p:sp>
        <p:nvSpPr>
          <p:cNvPr id="98" name="Google Shape;98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Nazie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455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6484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00953A">
                  <a:alpha val="49803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914400" y="3236242"/>
            <a:ext cx="10363200" cy="121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27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914400" y="5073447"/>
            <a:ext cx="10363200" cy="106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20983" y="632706"/>
            <a:ext cx="3761564" cy="17627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Google Shape;18;p2"/>
          <p:cNvCxnSpPr/>
          <p:nvPr/>
        </p:nvCxnSpPr>
        <p:spPr>
          <a:xfrm>
            <a:off x="914402" y="2772696"/>
            <a:ext cx="10402529" cy="0"/>
          </a:xfrm>
          <a:prstGeom prst="straightConnector1">
            <a:avLst/>
          </a:prstGeom>
          <a:noFill/>
          <a:ln w="19050" cap="flat" cmpd="sng">
            <a:solidFill>
              <a:srgbClr val="00953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675240"/>
            <a:ext cx="10402529" cy="582559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05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597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784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17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42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343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645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0175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9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0"/>
            <a:ext cx="12191996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326926" y="254514"/>
            <a:ext cx="8109153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62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"/>
          <p:cNvSpPr txBox="1">
            <a:spLocks noGrp="1"/>
          </p:cNvSpPr>
          <p:nvPr>
            <p:ph type="ctrTitle"/>
          </p:nvPr>
        </p:nvSpPr>
        <p:spPr>
          <a:xfrm>
            <a:off x="914400" y="2595716"/>
            <a:ext cx="10363200" cy="2337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287596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4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3"/>
            <a:ext cx="1219199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5"/>
          <p:cNvSpPr txBox="1">
            <a:spLocks noGrp="1"/>
          </p:cNvSpPr>
          <p:nvPr>
            <p:ph type="ctrTitle"/>
          </p:nvPr>
        </p:nvSpPr>
        <p:spPr>
          <a:xfrm>
            <a:off x="914400" y="2595716"/>
            <a:ext cx="10363200" cy="2337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0"/>
            <a:ext cx="12191996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1558417" y="420331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8" name="Google Shape;38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0" name="Google Shape;40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4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3"/>
            <a:ext cx="12191996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1558417" y="420331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7" name="Google Shape;47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4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3"/>
            <a:ext cx="12191996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558417" y="420331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2" name="Google Shape;52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4" name="Google Shape;54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4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3"/>
            <a:ext cx="12191996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1558417" y="420331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" name="Google Shape;61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4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3"/>
            <a:ext cx="12191996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1558417" y="420331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6" name="Google Shape;66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8" name="Google Shape;68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4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Content">
  <p:cSld name="6_Title and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3"/>
            <a:ext cx="12191996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1558417" y="420331"/>
            <a:ext cx="6877663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838200" y="1463040"/>
            <a:ext cx="105156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3" name="Google Shape;7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63200" y="6172203"/>
            <a:ext cx="1524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297428" y="6427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5" name="Google Shape;75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294" y="41458"/>
            <a:ext cx="1245831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326924" y="63606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t>7/13/2021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29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5" r:id="rId11"/>
    <p:sldLayoutId id="214748367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Bartlett_k@cde.state.co.us" TargetMode="External"/><Relationship Id="rId3" Type="http://schemas.openxmlformats.org/officeDocument/2006/relationships/hyperlink" Target="mailto:mohajeri-nelson_n@cde.state.co.us" TargetMode="External"/><Relationship Id="rId7" Type="http://schemas.openxmlformats.org/officeDocument/2006/relationships/hyperlink" Target="mailto:okes_j@cde.state.co.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e.state.co.us/fedprograms/regionalcontactspage" TargetMode="External"/><Relationship Id="rId11" Type="http://schemas.openxmlformats.org/officeDocument/2006/relationships/hyperlink" Target="mailto:Kaleda_s@cde.state.co.us" TargetMode="External"/><Relationship Id="rId5" Type="http://schemas.openxmlformats.org/officeDocument/2006/relationships/hyperlink" Target="mailto:Crumley_k@cde.state.co.us" TargetMode="External"/><Relationship Id="rId10" Type="http://schemas.openxmlformats.org/officeDocument/2006/relationships/hyperlink" Target="mailto:Hawkins_s@cde.state.co.us" TargetMode="External"/><Relationship Id="rId4" Type="http://schemas.openxmlformats.org/officeDocument/2006/relationships/hyperlink" Target="mailto:collins_d@cde.state.co.us" TargetMode="External"/><Relationship Id="rId9" Type="http://schemas.openxmlformats.org/officeDocument/2006/relationships/hyperlink" Target="mailto:Austin_j@cde.state.co.u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sites/default/files/docs/fedprograms/2021-22%20CoP%20Member%20Application%20%283%29.pdf" TargetMode="External"/><Relationship Id="rId2" Type="http://schemas.openxmlformats.org/officeDocument/2006/relationships/hyperlink" Target="mailto:https://www.cde.state.co.us/fedprograms/ti/a_co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eredith_j@cde.state.co.us" TargetMode="External"/><Relationship Id="rId5" Type="http://schemas.openxmlformats.org/officeDocument/2006/relationships/hyperlink" Target="mailto:giessinger_t@cde.state.co.us" TargetMode="External"/><Relationship Id="rId4" Type="http://schemas.openxmlformats.org/officeDocument/2006/relationships/hyperlink" Target="mailto:owen_e@cde.state.co.u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Bartlett_k@cde.state.co.us" TargetMode="External"/><Relationship Id="rId3" Type="http://schemas.openxmlformats.org/officeDocument/2006/relationships/hyperlink" Target="mailto:mohajeri-nelson_n@cde.state.co.us" TargetMode="External"/><Relationship Id="rId7" Type="http://schemas.openxmlformats.org/officeDocument/2006/relationships/hyperlink" Target="mailto:okes_j@cde.state.co.u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e.state.co.us/fedprograms/regionalcontactspage" TargetMode="External"/><Relationship Id="rId11" Type="http://schemas.openxmlformats.org/officeDocument/2006/relationships/hyperlink" Target="mailto:Kaleda_s@cde.state.co.us" TargetMode="External"/><Relationship Id="rId5" Type="http://schemas.openxmlformats.org/officeDocument/2006/relationships/hyperlink" Target="mailto:Crumley_k@cde.state.co.us" TargetMode="External"/><Relationship Id="rId10" Type="http://schemas.openxmlformats.org/officeDocument/2006/relationships/hyperlink" Target="mailto:Hawkins_s@cde.state.co.us" TargetMode="External"/><Relationship Id="rId4" Type="http://schemas.openxmlformats.org/officeDocument/2006/relationships/hyperlink" Target="mailto:collins_d@cde.state.co.us" TargetMode="External"/><Relationship Id="rId9" Type="http://schemas.openxmlformats.org/officeDocument/2006/relationships/hyperlink" Target="mailto:Austin_j@cde.state.co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ctrTitle"/>
          </p:nvPr>
        </p:nvSpPr>
        <p:spPr>
          <a:xfrm>
            <a:off x="2209800" y="3236240"/>
            <a:ext cx="7772400" cy="121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/>
              <a:t>CDE Office Hours</a:t>
            </a:r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subTitle" idx="1"/>
          </p:nvPr>
        </p:nvSpPr>
        <p:spPr>
          <a:xfrm>
            <a:off x="2209800" y="5073445"/>
            <a:ext cx="7772400" cy="106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dirty="0"/>
              <a:t>July 15, 2021</a:t>
            </a:r>
            <a:endParaRPr dirty="0"/>
          </a:p>
        </p:txBody>
      </p:sp>
      <p:sp>
        <p:nvSpPr>
          <p:cNvPr id="94" name="Google Shape;94;p15"/>
          <p:cNvSpPr txBox="1">
            <a:spLocks noGrp="1"/>
          </p:cNvSpPr>
          <p:nvPr>
            <p:ph type="sldNum" idx="12"/>
          </p:nvPr>
        </p:nvSpPr>
        <p:spPr>
          <a:xfrm>
            <a:off x="1747071" y="642701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fld id="{00000000-1234-1234-1234-123412341234}" type="slidenum">
              <a:rPr lang="en-US"/>
              <a:pPr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0"/>
          <p:cNvSpPr txBox="1">
            <a:spLocks noGrp="1"/>
          </p:cNvSpPr>
          <p:nvPr>
            <p:ph type="title"/>
          </p:nvPr>
        </p:nvSpPr>
        <p:spPr>
          <a:xfrm>
            <a:off x="3659307" y="196850"/>
            <a:ext cx="5269052" cy="891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CDE Team Introductions!</a:t>
            </a:r>
            <a:endParaRPr dirty="0"/>
          </a:p>
        </p:txBody>
      </p:sp>
      <p:sp>
        <p:nvSpPr>
          <p:cNvPr id="206" name="Google Shape;206;p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4001" y="1"/>
            <a:ext cx="1422400" cy="1513840"/>
          </a:xfrm>
          <a:custGeom>
            <a:avLst/>
            <a:gdLst/>
            <a:ahLst/>
            <a:cxnLst/>
            <a:rect l="l" t="t" r="r" b="b"/>
            <a:pathLst>
              <a:path w="1764099" h="1558212" extrusionOk="0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30" descr=" CDE team introductions and contact information."/>
          <p:cNvSpPr/>
          <p:nvPr/>
        </p:nvSpPr>
        <p:spPr>
          <a:xfrm>
            <a:off x="1661160" y="1281430"/>
            <a:ext cx="8869680" cy="5375910"/>
          </a:xfrm>
          <a:custGeom>
            <a:avLst/>
            <a:gdLst/>
            <a:ahLst/>
            <a:cxnLst/>
            <a:rect l="l" t="t" r="r" b="b"/>
            <a:pathLst>
              <a:path w="12191999" h="5166360" extrusionOk="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4001" y="1646556"/>
            <a:ext cx="782320" cy="2356484"/>
          </a:xfrm>
          <a:custGeom>
            <a:avLst/>
            <a:gdLst/>
            <a:ahLst/>
            <a:cxnLst/>
            <a:rect l="l" t="t" r="r" b="b"/>
            <a:pathLst>
              <a:path w="971654" h="2096979" extrusionOk="0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30"/>
          <p:cNvSpPr txBox="1">
            <a:spLocks noGrp="1"/>
          </p:cNvSpPr>
          <p:nvPr>
            <p:ph type="body" idx="1"/>
          </p:nvPr>
        </p:nvSpPr>
        <p:spPr>
          <a:xfrm>
            <a:off x="2519679" y="1905635"/>
            <a:ext cx="7701280" cy="4135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34275" anchor="t" anchorCtr="0">
            <a:noAutofit/>
          </a:bodyPr>
          <a:lstStyle/>
          <a:p>
            <a:pPr marL="0" indent="0">
              <a:buSzPts val="1500"/>
              <a:buNone/>
            </a:pPr>
            <a:r>
              <a:rPr lang="en-US" sz="1600" b="1" u="sng" dirty="0"/>
              <a:t>ESSER/ESEA</a:t>
            </a:r>
            <a:endParaRPr lang="en-US" dirty="0"/>
          </a:p>
          <a:p>
            <a:pPr marL="171450" indent="-171450">
              <a:buSzPts val="1500"/>
            </a:pPr>
            <a:r>
              <a:rPr lang="en-US" sz="1600" dirty="0"/>
              <a:t>Nazie Mohajeri-Nelson, Director of ESEA Office (</a:t>
            </a:r>
            <a:r>
              <a:rPr lang="en-US" sz="1600" u="sng" dirty="0">
                <a:solidFill>
                  <a:schemeClr val="hlink"/>
                </a:solidFill>
                <a:hlinkClick r:id="rId3"/>
              </a:rPr>
              <a:t>mohajeri-nelson_n@cde.state.co.us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/>
              <a:t>DeLilah Collins, Assistant Director of ESEA Office (</a:t>
            </a:r>
            <a:r>
              <a:rPr lang="en-US" sz="1600" u="sng" dirty="0">
                <a:solidFill>
                  <a:schemeClr val="hlink"/>
                </a:solidFill>
                <a:hlinkClick r:id="rId4"/>
              </a:rPr>
              <a:t>collins_d@cde.state.co.us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/>
              <a:t>Kristin Crumley, ESSER Monitoring &amp; Reporting Specialist (</a:t>
            </a:r>
            <a:r>
              <a:rPr lang="en-US" sz="1600" dirty="0">
                <a:hlinkClick r:id="rId5"/>
              </a:rPr>
              <a:t>Crumley_k@cde.state.co.us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>
                <a:hlinkClick r:id="rId6"/>
              </a:rPr>
              <a:t>ESEA Regional Contacts </a:t>
            </a:r>
            <a:r>
              <a:rPr lang="en-US" sz="1600" dirty="0"/>
              <a:t>assigned to your district</a:t>
            </a:r>
          </a:p>
          <a:p>
            <a:pPr marL="0" indent="0">
              <a:spcBef>
                <a:spcPts val="0"/>
              </a:spcBef>
              <a:buSzPts val="1500"/>
              <a:buNone/>
            </a:pPr>
            <a:endParaRPr lang="en-US" sz="1600" b="1" u="sng" dirty="0"/>
          </a:p>
          <a:p>
            <a:pPr marL="0" indent="0">
              <a:spcBef>
                <a:spcPts val="0"/>
              </a:spcBef>
              <a:buSzPts val="1500"/>
              <a:buNone/>
            </a:pPr>
            <a:r>
              <a:rPr lang="en-US" sz="1600" b="1" u="sng" dirty="0"/>
              <a:t>Fiscal Experts</a:t>
            </a:r>
            <a:endParaRPr sz="2800" dirty="0"/>
          </a:p>
          <a:p>
            <a:pPr marL="171450" indent="-171450">
              <a:buSzPts val="1500"/>
            </a:pPr>
            <a:r>
              <a:rPr lang="en-US" sz="1600" dirty="0"/>
              <a:t>Jennifer Okes, Chief Operating Officer (</a:t>
            </a:r>
            <a:r>
              <a:rPr lang="en-US" sz="1600" u="sng" dirty="0">
                <a:solidFill>
                  <a:schemeClr val="hlink"/>
                </a:solidFill>
                <a:hlinkClick r:id="rId7"/>
              </a:rPr>
              <a:t>okes_j@cde.state.co.us</a:t>
            </a:r>
            <a:r>
              <a:rPr lang="en-US" sz="1600" dirty="0"/>
              <a:t>) </a:t>
            </a:r>
            <a:endParaRPr sz="1600" dirty="0"/>
          </a:p>
          <a:p>
            <a:pPr marL="171450" indent="-171450">
              <a:buSzPts val="1500"/>
            </a:pPr>
            <a:r>
              <a:rPr lang="en-US" sz="1600" dirty="0"/>
              <a:t>Kate Bartlett, Executive Director of School District Operations (</a:t>
            </a:r>
            <a:r>
              <a:rPr lang="en-US" sz="1600" u="sng" dirty="0">
                <a:solidFill>
                  <a:schemeClr val="hlink"/>
                </a:solidFill>
                <a:hlinkClick r:id="rId8"/>
              </a:rPr>
              <a:t>Bartlett_k@cde.state.co.us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/>
              <a:t>Jennifer Austin, Director of Grants Fiscal Management (</a:t>
            </a:r>
            <a:r>
              <a:rPr lang="en-US" sz="1600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Austin_j@cde.state.co.us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/>
              <a:t>Robert Hawkins, Grants Fiscal Analyst (</a:t>
            </a:r>
            <a:r>
              <a:rPr lang="en-US" sz="1600" u="sng" dirty="0">
                <a:solidFill>
                  <a:schemeClr val="hlink"/>
                </a:solidFill>
                <a:hlinkClick r:id="rId10"/>
              </a:rPr>
              <a:t>Hawkins_s@cde.state.co.us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/>
              <a:t>Steven Kaleda, Grants Fiscal Analyst (</a:t>
            </a:r>
            <a:r>
              <a:rPr lang="en-US" sz="1600" u="sng" dirty="0">
                <a:solidFill>
                  <a:schemeClr val="hlink"/>
                </a:solidFill>
                <a:hlinkClick r:id="rId11"/>
              </a:rPr>
              <a:t>Kaleda_s@cde.state.co.us</a:t>
            </a:r>
            <a:r>
              <a:rPr lang="en-US" sz="16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2530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/>
              <a:t>ESSER Office Hours</a:t>
            </a:r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34275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u="sng" dirty="0"/>
              <a:t>Topics</a:t>
            </a:r>
          </a:p>
          <a:p>
            <a:pPr indent="-342900">
              <a:spcBef>
                <a:spcPts val="0"/>
              </a:spcBef>
            </a:pPr>
            <a:r>
              <a:rPr lang="en-US" sz="2400" dirty="0"/>
              <a:t>Updates and Reminders</a:t>
            </a:r>
          </a:p>
          <a:p>
            <a:pPr marL="257175" indent="-25717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Committee of Practitioners Membership</a:t>
            </a:r>
          </a:p>
          <a:p>
            <a:pPr marL="257175" indent="-25717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02" name="Google Shape;102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fld id="{00000000-1234-1234-1234-123412341234}" type="slidenum">
              <a:rPr lang="en-US"/>
              <a:pPr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4753E-E9A5-4792-8603-D196960669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Updates, Clarifications, and Follow-Ups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BC3F38-FE3D-423A-9968-F95A499B11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4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F0583-1393-449F-A3CF-DB55566B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08CD6-D24F-458A-B351-792A27C9CA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1D9B2-7C83-453B-AF43-333B633096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2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4753E-E9A5-4792-8603-D196960669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Committee of Practitioners (CoP)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BC3F38-FE3D-423A-9968-F95A499B11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2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46B5040-79FD-4E2E-9B77-8D7355142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0688"/>
            <a:ext cx="10515600" cy="636105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 Needed for Committee of Practitioners (CoP)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6236B2-8BB8-456D-8B74-BBAF8A39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430"/>
            <a:ext cx="10515600" cy="4777533"/>
          </a:xfrm>
        </p:spPr>
        <p:txBody>
          <a:bodyPr>
            <a:normAutofit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Committee of Practitioners (CoP)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 critical stakeholder group for the Federal Programs Unit at the Colorado Department of Education (CDE). 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rimary purpose is to advise CDE regarding its implementation of the Elementary and Secondary Education Act (ESEA), reauthorized as the Every Student Succeeds Act (ESSA)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Operates to identify issues across regions of the state and facilitate two-way communication between CDE and the preK-12 education community throughout Colorado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embership includes a variety of stakeholders: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representatives from local education agencies, non-public schools, and charter schools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 and district administrators, teachers, parents, and members of local school boards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articipants from each of the state-defined regions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members serve for an initial three-year term with the opportunity to extend.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minimum of four meetings will be held per year.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apply for a position, fill out the 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2021-22 Application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PDF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and submit to 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Emily Owen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additional information, please reach out to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Tammy Giessinger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Jeremy Meredith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04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25874-05E7-40B4-A249-A764E20567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31794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0"/>
          <p:cNvSpPr txBox="1">
            <a:spLocks noGrp="1"/>
          </p:cNvSpPr>
          <p:nvPr>
            <p:ph type="title"/>
          </p:nvPr>
        </p:nvSpPr>
        <p:spPr>
          <a:xfrm>
            <a:off x="3659307" y="196850"/>
            <a:ext cx="5269052" cy="891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CDE Team Introductions!</a:t>
            </a:r>
            <a:endParaRPr dirty="0"/>
          </a:p>
        </p:txBody>
      </p:sp>
      <p:sp>
        <p:nvSpPr>
          <p:cNvPr id="206" name="Google Shape;206;p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4001" y="1"/>
            <a:ext cx="1422400" cy="1513840"/>
          </a:xfrm>
          <a:custGeom>
            <a:avLst/>
            <a:gdLst/>
            <a:ahLst/>
            <a:cxnLst/>
            <a:rect l="l" t="t" r="r" b="b"/>
            <a:pathLst>
              <a:path w="1764099" h="1558212" extrusionOk="0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30" descr=" CDE team introductions and contact information."/>
          <p:cNvSpPr/>
          <p:nvPr/>
        </p:nvSpPr>
        <p:spPr>
          <a:xfrm>
            <a:off x="1661160" y="1281430"/>
            <a:ext cx="8869680" cy="5375910"/>
          </a:xfrm>
          <a:custGeom>
            <a:avLst/>
            <a:gdLst/>
            <a:ahLst/>
            <a:cxnLst/>
            <a:rect l="l" t="t" r="r" b="b"/>
            <a:pathLst>
              <a:path w="12191999" h="5166360" extrusionOk="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3"/>
            </a:srgbClr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4001" y="1646556"/>
            <a:ext cx="782320" cy="2356484"/>
          </a:xfrm>
          <a:custGeom>
            <a:avLst/>
            <a:gdLst/>
            <a:ahLst/>
            <a:cxnLst/>
            <a:rect l="l" t="t" r="r" b="b"/>
            <a:pathLst>
              <a:path w="971654" h="2096979" extrusionOk="0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30"/>
          <p:cNvSpPr txBox="1">
            <a:spLocks noGrp="1"/>
          </p:cNvSpPr>
          <p:nvPr>
            <p:ph type="body" idx="1"/>
          </p:nvPr>
        </p:nvSpPr>
        <p:spPr>
          <a:xfrm>
            <a:off x="2519679" y="1905635"/>
            <a:ext cx="7701280" cy="4135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34275" anchor="t" anchorCtr="0">
            <a:noAutofit/>
          </a:bodyPr>
          <a:lstStyle/>
          <a:p>
            <a:pPr marL="0" indent="0">
              <a:buSzPts val="1500"/>
              <a:buNone/>
            </a:pPr>
            <a:r>
              <a:rPr lang="en-US" sz="1600" b="1" u="sng" dirty="0"/>
              <a:t>ESSER/ESEA</a:t>
            </a:r>
            <a:endParaRPr lang="en-US" dirty="0"/>
          </a:p>
          <a:p>
            <a:pPr marL="171450" indent="-171450">
              <a:buSzPts val="1500"/>
            </a:pPr>
            <a:r>
              <a:rPr lang="en-US" sz="1600" dirty="0"/>
              <a:t>Nazie Mohajeri-Nelson, Director of ESEA Office (</a:t>
            </a:r>
            <a:r>
              <a:rPr lang="en-US" sz="1600" u="sng" dirty="0">
                <a:solidFill>
                  <a:schemeClr val="hlink"/>
                </a:solidFill>
                <a:hlinkClick r:id="rId3"/>
              </a:rPr>
              <a:t>mohajeri-nelson_n@cde.state.co.us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/>
              <a:t>DeLilah Collins, Assistant Director of ESEA Office (</a:t>
            </a:r>
            <a:r>
              <a:rPr lang="en-US" sz="1600" u="sng" dirty="0">
                <a:solidFill>
                  <a:schemeClr val="hlink"/>
                </a:solidFill>
                <a:hlinkClick r:id="rId4"/>
              </a:rPr>
              <a:t>collins_d@cde.state.co.us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/>
              <a:t>Kristin Crumley, ESSER Monitoring &amp; Reporting Specialist (</a:t>
            </a:r>
            <a:r>
              <a:rPr lang="en-US" sz="1600" dirty="0">
                <a:hlinkClick r:id="rId5"/>
              </a:rPr>
              <a:t>Crumley_k@cde.state.co.us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>
                <a:hlinkClick r:id="rId6"/>
              </a:rPr>
              <a:t>ESEA Regional Contacts </a:t>
            </a:r>
            <a:r>
              <a:rPr lang="en-US" sz="1600" dirty="0"/>
              <a:t>assigned to your district</a:t>
            </a:r>
          </a:p>
          <a:p>
            <a:pPr marL="0" indent="0">
              <a:spcBef>
                <a:spcPts val="0"/>
              </a:spcBef>
              <a:buSzPts val="1500"/>
              <a:buNone/>
            </a:pPr>
            <a:endParaRPr lang="en-US" sz="1600" b="1" u="sng" dirty="0"/>
          </a:p>
          <a:p>
            <a:pPr marL="0" indent="0">
              <a:spcBef>
                <a:spcPts val="0"/>
              </a:spcBef>
              <a:buSzPts val="1500"/>
              <a:buNone/>
            </a:pPr>
            <a:r>
              <a:rPr lang="en-US" sz="1600" b="1" u="sng" dirty="0"/>
              <a:t>Fiscal Experts</a:t>
            </a:r>
            <a:endParaRPr sz="2800" dirty="0"/>
          </a:p>
          <a:p>
            <a:pPr marL="171450" indent="-171450">
              <a:buSzPts val="1500"/>
            </a:pPr>
            <a:r>
              <a:rPr lang="en-US" sz="1600" dirty="0"/>
              <a:t>Jennifer Okes, Chief Operating Officer (</a:t>
            </a:r>
            <a:r>
              <a:rPr lang="en-US" sz="1600" u="sng" dirty="0">
                <a:solidFill>
                  <a:schemeClr val="hlink"/>
                </a:solidFill>
                <a:hlinkClick r:id="rId7"/>
              </a:rPr>
              <a:t>okes_j@cde.state.co.us</a:t>
            </a:r>
            <a:r>
              <a:rPr lang="en-US" sz="1600" dirty="0"/>
              <a:t>) </a:t>
            </a:r>
            <a:endParaRPr sz="1600" dirty="0"/>
          </a:p>
          <a:p>
            <a:pPr marL="171450" indent="-171450">
              <a:buSzPts val="1500"/>
            </a:pPr>
            <a:r>
              <a:rPr lang="en-US" sz="1600" dirty="0"/>
              <a:t>Kate Bartlett, Executive Director of School District Operations (</a:t>
            </a:r>
            <a:r>
              <a:rPr lang="en-US" sz="1600" u="sng" dirty="0">
                <a:solidFill>
                  <a:schemeClr val="hlink"/>
                </a:solidFill>
                <a:hlinkClick r:id="rId8"/>
              </a:rPr>
              <a:t>Bartlett_k@cde.state.co.us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/>
              <a:t>Jennifer Austin, Director of Grants Fiscal Management (</a:t>
            </a:r>
            <a:r>
              <a:rPr lang="en-US" sz="1600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Austin_j@cde.state.co.us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/>
              <a:t>Robert Hawkins, Grants Fiscal Analyst (</a:t>
            </a:r>
            <a:r>
              <a:rPr lang="en-US" sz="1600" u="sng" dirty="0">
                <a:solidFill>
                  <a:schemeClr val="hlink"/>
                </a:solidFill>
                <a:hlinkClick r:id="rId10"/>
              </a:rPr>
              <a:t>Hawkins_s@cde.state.co.us</a:t>
            </a:r>
            <a:r>
              <a:rPr lang="en-US" sz="1600" dirty="0"/>
              <a:t>) </a:t>
            </a:r>
          </a:p>
          <a:p>
            <a:pPr marL="171450" indent="-171450">
              <a:buSzPts val="1500"/>
            </a:pPr>
            <a:r>
              <a:rPr lang="en-US" sz="1600" dirty="0"/>
              <a:t>Steven Kaleda, Grants Fiscal Analyst (</a:t>
            </a:r>
            <a:r>
              <a:rPr lang="en-US" sz="1600" u="sng" dirty="0">
                <a:solidFill>
                  <a:schemeClr val="hlink"/>
                </a:solidFill>
                <a:hlinkClick r:id="rId11"/>
              </a:rPr>
              <a:t>Kaleda_s@cde.state.co.us</a:t>
            </a:r>
            <a:r>
              <a:rPr lang="en-US" sz="16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40984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8940</TotalTime>
  <Words>586</Words>
  <Application>Microsoft Office PowerPoint</Application>
  <PresentationFormat>Widescreen</PresentationFormat>
  <Paragraphs>57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Museo Slab 500</vt:lpstr>
      <vt:lpstr>Office Theme</vt:lpstr>
      <vt:lpstr>1_Office Theme</vt:lpstr>
      <vt:lpstr>CDE Office Hours</vt:lpstr>
      <vt:lpstr>CDE Team Introductions!</vt:lpstr>
      <vt:lpstr>ESSER Office Hours</vt:lpstr>
      <vt:lpstr>Updates, Clarifications, and Follow-Ups</vt:lpstr>
      <vt:lpstr>Updates</vt:lpstr>
      <vt:lpstr>Committee of Practitioners (CoP)</vt:lpstr>
      <vt:lpstr>Members Needed for Committee of Practitioners (CoP) </vt:lpstr>
      <vt:lpstr>Questions?</vt:lpstr>
      <vt:lpstr>CDE Team Introductions!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CDE Office Hours</dc:title>
  <dc:creator>Owen, Emily</dc:creator>
  <cp:lastModifiedBy>Owen, Emily</cp:lastModifiedBy>
  <cp:revision>234</cp:revision>
  <dcterms:modified xsi:type="dcterms:W3CDTF">2021-07-13T21:11:24Z</dcterms:modified>
</cp:coreProperties>
</file>