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Lst>
  <p:notesMasterIdLst>
    <p:notesMasterId r:id="rId29"/>
  </p:notesMasterIdLst>
  <p:sldIdLst>
    <p:sldId id="256" r:id="rId3"/>
    <p:sldId id="270" r:id="rId4"/>
    <p:sldId id="446" r:id="rId5"/>
    <p:sldId id="445" r:id="rId6"/>
    <p:sldId id="271" r:id="rId7"/>
    <p:sldId id="272" r:id="rId8"/>
    <p:sldId id="442" r:id="rId9"/>
    <p:sldId id="443" r:id="rId10"/>
    <p:sldId id="444" r:id="rId11"/>
    <p:sldId id="275" r:id="rId12"/>
    <p:sldId id="276" r:id="rId13"/>
    <p:sldId id="277" r:id="rId14"/>
    <p:sldId id="279" r:id="rId15"/>
    <p:sldId id="441" r:id="rId16"/>
    <p:sldId id="269" r:id="rId17"/>
    <p:sldId id="447" r:id="rId18"/>
    <p:sldId id="448" r:id="rId19"/>
    <p:sldId id="450" r:id="rId20"/>
    <p:sldId id="451" r:id="rId21"/>
    <p:sldId id="452" r:id="rId22"/>
    <p:sldId id="456" r:id="rId23"/>
    <p:sldId id="453" r:id="rId24"/>
    <p:sldId id="454" r:id="rId25"/>
    <p:sldId id="457" r:id="rId26"/>
    <p:sldId id="455" r:id="rId27"/>
    <p:sldId id="44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5"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420" autoAdjust="0"/>
  </p:normalViewPr>
  <p:slideViewPr>
    <p:cSldViewPr snapToGrid="0">
      <p:cViewPr varScale="1">
        <p:scale>
          <a:sx n="112" d="100"/>
          <a:sy n="112" d="100"/>
        </p:scale>
        <p:origin x="1182" y="108"/>
      </p:cViewPr>
      <p:guideLst/>
    </p:cSldViewPr>
  </p:slideViewPr>
  <p:outlineViewPr>
    <p:cViewPr>
      <p:scale>
        <a:sx n="33" d="100"/>
        <a:sy n="33" d="100"/>
      </p:scale>
      <p:origin x="0" y="-27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9/18/2020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Should know more by the end of the month. </a:t>
            </a: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3972359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343031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22337812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40"/>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685800" y="3236241"/>
            <a:ext cx="7772400" cy="1216589"/>
          </a:xfrm>
        </p:spPr>
        <p:txBody>
          <a:bodyPr anchor="t" anchorCtr="0">
            <a:normAutofit/>
          </a:bodyPr>
          <a:lstStyle>
            <a:lvl1pPr algn="ctr">
              <a:defRPr sz="27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6"/>
            <a:ext cx="7772400" cy="1065925"/>
          </a:xfrm>
        </p:spPr>
        <p:txBody>
          <a:bodyPr>
            <a:normAutofit/>
          </a:bodyPr>
          <a:lstStyle>
            <a:lvl1pPr marL="0" indent="0" algn="ctr">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1"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44308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9143997" cy="1219200"/>
          </a:xfrm>
          <a:prstGeom prst="rect">
            <a:avLst/>
          </a:prstGeom>
        </p:spPr>
      </p:pic>
      <p:sp>
        <p:nvSpPr>
          <p:cNvPr id="2" name="Title 1"/>
          <p:cNvSpPr>
            <a:spLocks noGrp="1"/>
          </p:cNvSpPr>
          <p:nvPr>
            <p:ph type="title"/>
          </p:nvPr>
        </p:nvSpPr>
        <p:spPr>
          <a:xfrm>
            <a:off x="245194" y="254514"/>
            <a:ext cx="6081865" cy="756418"/>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9"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633956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9143997" cy="1219200"/>
          </a:xfrm>
          <a:prstGeom prst="rect">
            <a:avLst/>
          </a:prstGeom>
        </p:spPr>
      </p:pic>
      <p:sp>
        <p:nvSpPr>
          <p:cNvPr id="2" name="Title 1"/>
          <p:cNvSpPr>
            <a:spLocks noGrp="1"/>
          </p:cNvSpPr>
          <p:nvPr>
            <p:ph type="title"/>
          </p:nvPr>
        </p:nvSpPr>
        <p:spPr>
          <a:xfrm>
            <a:off x="1168812" y="420330"/>
            <a:ext cx="5158247" cy="590603"/>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9"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20" y="41458"/>
            <a:ext cx="934373" cy="1068472"/>
          </a:xfrm>
          <a:prstGeom prst="rect">
            <a:avLst/>
          </a:prstGeom>
        </p:spPr>
      </p:pic>
    </p:spTree>
    <p:extLst>
      <p:ext uri="{BB962C8B-B14F-4D97-AF65-F5344CB8AC3E}">
        <p14:creationId xmlns:p14="http://schemas.microsoft.com/office/powerpoint/2010/main" val="1053696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9143997" cy="1219199"/>
          </a:xfrm>
          <a:prstGeom prst="rect">
            <a:avLst/>
          </a:prstGeom>
        </p:spPr>
      </p:pic>
      <p:sp>
        <p:nvSpPr>
          <p:cNvPr id="2" name="Title 1"/>
          <p:cNvSpPr>
            <a:spLocks noGrp="1"/>
          </p:cNvSpPr>
          <p:nvPr>
            <p:ph type="title"/>
          </p:nvPr>
        </p:nvSpPr>
        <p:spPr>
          <a:xfrm>
            <a:off x="1168812" y="420330"/>
            <a:ext cx="5158247" cy="590603"/>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9"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20" y="41458"/>
            <a:ext cx="934373" cy="1068472"/>
          </a:xfrm>
          <a:prstGeom prst="rect">
            <a:avLst/>
          </a:prstGeom>
        </p:spPr>
      </p:pic>
    </p:spTree>
    <p:extLst>
      <p:ext uri="{BB962C8B-B14F-4D97-AF65-F5344CB8AC3E}">
        <p14:creationId xmlns:p14="http://schemas.microsoft.com/office/powerpoint/2010/main" val="18034137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9143997" cy="1219199"/>
          </a:xfrm>
          <a:prstGeom prst="rect">
            <a:avLst/>
          </a:prstGeom>
        </p:spPr>
      </p:pic>
      <p:sp>
        <p:nvSpPr>
          <p:cNvPr id="2" name="Title 1"/>
          <p:cNvSpPr>
            <a:spLocks noGrp="1"/>
          </p:cNvSpPr>
          <p:nvPr>
            <p:ph type="title"/>
          </p:nvPr>
        </p:nvSpPr>
        <p:spPr>
          <a:xfrm>
            <a:off x="1168812" y="420330"/>
            <a:ext cx="5158247" cy="590603"/>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9"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20" y="41458"/>
            <a:ext cx="934373" cy="1068472"/>
          </a:xfrm>
          <a:prstGeom prst="rect">
            <a:avLst/>
          </a:prstGeom>
        </p:spPr>
      </p:pic>
    </p:spTree>
    <p:extLst>
      <p:ext uri="{BB962C8B-B14F-4D97-AF65-F5344CB8AC3E}">
        <p14:creationId xmlns:p14="http://schemas.microsoft.com/office/powerpoint/2010/main" val="2212660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9143997" cy="1219199"/>
          </a:xfrm>
          <a:prstGeom prst="rect">
            <a:avLst/>
          </a:prstGeom>
        </p:spPr>
      </p:pic>
      <p:sp>
        <p:nvSpPr>
          <p:cNvPr id="2" name="Title 1"/>
          <p:cNvSpPr>
            <a:spLocks noGrp="1"/>
          </p:cNvSpPr>
          <p:nvPr>
            <p:ph type="title"/>
          </p:nvPr>
        </p:nvSpPr>
        <p:spPr>
          <a:xfrm>
            <a:off x="1168812" y="420330"/>
            <a:ext cx="5158247" cy="590603"/>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9"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20" y="41458"/>
            <a:ext cx="934373" cy="1068472"/>
          </a:xfrm>
          <a:prstGeom prst="rect">
            <a:avLst/>
          </a:prstGeom>
        </p:spPr>
      </p:pic>
    </p:spTree>
    <p:extLst>
      <p:ext uri="{BB962C8B-B14F-4D97-AF65-F5344CB8AC3E}">
        <p14:creationId xmlns:p14="http://schemas.microsoft.com/office/powerpoint/2010/main" val="168541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9143997" cy="1219199"/>
          </a:xfrm>
          <a:prstGeom prst="rect">
            <a:avLst/>
          </a:prstGeom>
        </p:spPr>
      </p:pic>
      <p:sp>
        <p:nvSpPr>
          <p:cNvPr id="2" name="Title 1"/>
          <p:cNvSpPr>
            <a:spLocks noGrp="1"/>
          </p:cNvSpPr>
          <p:nvPr>
            <p:ph type="title"/>
          </p:nvPr>
        </p:nvSpPr>
        <p:spPr>
          <a:xfrm>
            <a:off x="1168812" y="420330"/>
            <a:ext cx="5158247" cy="590603"/>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9"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20" y="41458"/>
            <a:ext cx="934373" cy="1068472"/>
          </a:xfrm>
          <a:prstGeom prst="rect">
            <a:avLst/>
          </a:prstGeom>
        </p:spPr>
      </p:pic>
    </p:spTree>
    <p:extLst>
      <p:ext uri="{BB962C8B-B14F-4D97-AF65-F5344CB8AC3E}">
        <p14:creationId xmlns:p14="http://schemas.microsoft.com/office/powerpoint/2010/main" val="2533297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9143997" cy="1219199"/>
          </a:xfrm>
          <a:prstGeom prst="rect">
            <a:avLst/>
          </a:prstGeom>
        </p:spPr>
      </p:pic>
      <p:sp>
        <p:nvSpPr>
          <p:cNvPr id="2" name="Title 1"/>
          <p:cNvSpPr>
            <a:spLocks noGrp="1"/>
          </p:cNvSpPr>
          <p:nvPr>
            <p:ph type="title"/>
          </p:nvPr>
        </p:nvSpPr>
        <p:spPr>
          <a:xfrm>
            <a:off x="1168812" y="420330"/>
            <a:ext cx="5158247" cy="590603"/>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9"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20" y="41458"/>
            <a:ext cx="934373" cy="1068472"/>
          </a:xfrm>
          <a:prstGeom prst="rect">
            <a:avLst/>
          </a:prstGeom>
        </p:spPr>
      </p:pic>
    </p:spTree>
    <p:extLst>
      <p:ext uri="{BB962C8B-B14F-4D97-AF65-F5344CB8AC3E}">
        <p14:creationId xmlns:p14="http://schemas.microsoft.com/office/powerpoint/2010/main" val="2407674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2"/>
            <a:ext cx="3886200" cy="4583799"/>
          </a:xfrm>
        </p:spPr>
        <p:txBody>
          <a:bodyPr/>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2"/>
            <a:ext cx="3886200" cy="4583799"/>
          </a:xfrm>
        </p:spPr>
        <p:txBody>
          <a:bodyPr/>
          <a:lstStyle>
            <a:lvl1pPr>
              <a:defRPr sz="1800"/>
            </a:lvl1pPr>
            <a:lvl2pPr>
              <a:defRPr sz="1500"/>
            </a:lvl2pPr>
            <a:lvl3pPr>
              <a:defRPr sz="135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9143997" cy="1219200"/>
          </a:xfrm>
          <a:prstGeom prst="rect">
            <a:avLst/>
          </a:prstGeom>
        </p:spPr>
      </p:pic>
      <p:sp>
        <p:nvSpPr>
          <p:cNvPr id="9" name="Title 1"/>
          <p:cNvSpPr>
            <a:spLocks noGrp="1"/>
          </p:cNvSpPr>
          <p:nvPr>
            <p:ph type="title"/>
          </p:nvPr>
        </p:nvSpPr>
        <p:spPr>
          <a:xfrm>
            <a:off x="245194" y="254514"/>
            <a:ext cx="6081865" cy="756418"/>
          </a:xfrm>
        </p:spPr>
        <p:txBody>
          <a:bodyPr lIns="0" tIns="0" rIns="0" bIns="0" anchor="t" anchorCtr="0">
            <a:normAutofit/>
          </a:bodyPr>
          <a:lstStyle>
            <a:lvl1pPr>
              <a:defRPr sz="18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2"/>
            <a:ext cx="1143000" cy="485919"/>
          </a:xfrm>
          <a:prstGeom prst="rect">
            <a:avLst/>
          </a:prstGeom>
        </p:spPr>
      </p:pic>
      <p:sp>
        <p:nvSpPr>
          <p:cNvPr id="12"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42369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4" y="254514"/>
            <a:ext cx="6081865" cy="756418"/>
          </a:xfrm>
        </p:spPr>
        <p:txBody>
          <a:bodyPr lIns="0" tIns="0" rIns="0" bIns="0" anchor="t" anchorCtr="0">
            <a:normAutofit/>
          </a:bodyPr>
          <a:lstStyle>
            <a:lvl1pPr>
              <a:defRPr sz="18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564449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4" y="254514"/>
            <a:ext cx="6081865" cy="756418"/>
          </a:xfrm>
        </p:spPr>
        <p:txBody>
          <a:bodyPr lIns="0" tIns="0" rIns="0" bIns="0" anchor="t" anchorCtr="0">
            <a:normAutofit/>
          </a:bodyPr>
          <a:lstStyle>
            <a:lvl1pPr>
              <a:defRPr sz="18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3083709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3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20"/>
            <a:ext cx="2057400" cy="365125"/>
          </a:xfrm>
          <a:prstGeom prst="rect">
            <a:avLst/>
          </a:prstGeom>
        </p:spPr>
        <p:txBody>
          <a:bodyPr/>
          <a:lstStyle>
            <a:lvl1pPr algn="l">
              <a:defRPr sz="12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5263602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2"/>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3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20"/>
            <a:ext cx="2057400" cy="365125"/>
          </a:xfrm>
          <a:prstGeom prst="rect">
            <a:avLst/>
          </a:prstGeom>
        </p:spPr>
        <p:txBody>
          <a:bodyPr/>
          <a:lstStyle>
            <a:lvl1pPr algn="l">
              <a:defRPr sz="12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492245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4"/>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1198622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home.treasury.gov/system/files/136/Coronavirus-Relief-Fund-Frequently-Asked-Questions.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info.gov/content/pkg/FR-2020-07-01/pdf/2020-1422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oese.ed.gov/offices/education-stabilization-fund/elementary-secondary-school-emergency-relief-fund/" TargetMode="External"/><Relationship Id="rId5" Type="http://schemas.openxmlformats.org/officeDocument/2006/relationships/hyperlink" Target="https://oese.ed.gov/files/2020/09/NAACP-v-DeVos-DDC_Order-granting-Partial-SJ-09-04-2020.pdf" TargetMode="External"/><Relationship Id="rId4" Type="http://schemas.openxmlformats.org/officeDocument/2006/relationships/hyperlink" Target="https://oese.ed.gov/files/2020/09/NAACP-v-DeVos-DDC_Opinion-Granting-Partial-Summary-Judgment.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dirty="0"/>
              <a:t>September 17,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32696-0019-4A95-8F4F-59A5C8599D0C}"/>
              </a:ext>
            </a:extLst>
          </p:cNvPr>
          <p:cNvSpPr>
            <a:spLocks noGrp="1"/>
          </p:cNvSpPr>
          <p:nvPr>
            <p:ph type="title"/>
          </p:nvPr>
        </p:nvSpPr>
        <p:spPr/>
        <p:txBody>
          <a:bodyPr>
            <a:noAutofit/>
          </a:bodyPr>
          <a:lstStyle/>
          <a:p>
            <a:r>
              <a:rPr lang="en-US" dirty="0"/>
              <a:t>Connecting Colorado Students Grant</a:t>
            </a:r>
          </a:p>
        </p:txBody>
      </p:sp>
      <p:sp>
        <p:nvSpPr>
          <p:cNvPr id="3" name="Content Placeholder 2">
            <a:extLst>
              <a:ext uri="{FF2B5EF4-FFF2-40B4-BE49-F238E27FC236}">
                <a16:creationId xmlns:a16="http://schemas.microsoft.com/office/drawing/2014/main" id="{126317CB-57A9-47D8-9CB5-887E9B2A6351}"/>
              </a:ext>
            </a:extLst>
          </p:cNvPr>
          <p:cNvSpPr>
            <a:spLocks noGrp="1"/>
          </p:cNvSpPr>
          <p:nvPr>
            <p:ph idx="1"/>
          </p:nvPr>
        </p:nvSpPr>
        <p:spPr/>
        <p:txBody>
          <a:bodyPr/>
          <a:lstStyle/>
          <a:p>
            <a:pPr marL="0" indent="0">
              <a:buNone/>
            </a:pPr>
            <a:r>
              <a:rPr lang="en-US" sz="2000" b="0" i="0" u="none" strike="noStrike" dirty="0">
                <a:solidFill>
                  <a:srgbClr val="000000"/>
                </a:solidFill>
                <a:effectLst/>
                <a:latin typeface="Arial" panose="020B0604020202020204" pitchFamily="34" charset="0"/>
              </a:rPr>
              <a:t>$2 million in direct funding to districts to pay for connectivity (e.g., </a:t>
            </a:r>
            <a:r>
              <a:rPr lang="en-US" sz="2000" b="0" i="0" u="none" strike="noStrike" dirty="0" err="1">
                <a:solidFill>
                  <a:srgbClr val="000000"/>
                </a:solidFill>
                <a:effectLst/>
                <a:latin typeface="Arial" panose="020B0604020202020204" pitchFamily="34" charset="0"/>
              </a:rPr>
              <a:t>WiFi</a:t>
            </a:r>
            <a:r>
              <a:rPr lang="en-US" sz="2000" b="0" i="0" u="none" strike="noStrike" dirty="0">
                <a:solidFill>
                  <a:srgbClr val="000000"/>
                </a:solidFill>
                <a:effectLst/>
                <a:latin typeface="Arial" panose="020B0604020202020204" pitchFamily="34" charset="0"/>
              </a:rPr>
              <a:t> hotspots, satellite connections, other creative solutions)</a:t>
            </a:r>
          </a:p>
          <a:p>
            <a:pPr lvl="1"/>
            <a:r>
              <a:rPr lang="en-US" sz="1800" b="0" i="0" u="none" strike="noStrike" dirty="0">
                <a:solidFill>
                  <a:srgbClr val="000000"/>
                </a:solidFill>
                <a:effectLst/>
                <a:latin typeface="Arial" panose="020B0604020202020204" pitchFamily="34" charset="0"/>
              </a:rPr>
              <a:t>Funds will be distributed through a competitive grant process. Priority will be given to applicants with a high number of students eligible for free or reduced lunch and a high percentage of students little to no access to broadband</a:t>
            </a:r>
            <a:endParaRPr lang="en-US" sz="1400" b="0" i="0" u="none" strike="noStrike" dirty="0">
              <a:solidFill>
                <a:srgbClr val="000000"/>
              </a:solidFill>
              <a:effectLst/>
              <a:latin typeface="Arial" panose="020B0604020202020204" pitchFamily="34" charset="0"/>
            </a:endParaRPr>
          </a:p>
          <a:p>
            <a:pPr lvl="1"/>
            <a:r>
              <a:rPr lang="en-US" sz="1800" b="0" i="0" u="none" strike="noStrike" dirty="0">
                <a:solidFill>
                  <a:srgbClr val="000000"/>
                </a:solidFill>
                <a:effectLst/>
                <a:latin typeface="Arial" panose="020B0604020202020204" pitchFamily="34" charset="0"/>
              </a:rPr>
              <a:t>Funds must be expended between October 2020 through September 30, 2022</a:t>
            </a:r>
          </a:p>
          <a:p>
            <a:pPr lvl="1"/>
            <a:r>
              <a:rPr lang="en-US" sz="1800" b="0" i="0" u="none" strike="noStrike" dirty="0">
                <a:solidFill>
                  <a:srgbClr val="000000"/>
                </a:solidFill>
                <a:effectLst/>
                <a:latin typeface="Arial" panose="020B0604020202020204" pitchFamily="34" charset="0"/>
              </a:rPr>
              <a:t>Resource distribution based on need, AFTER accounting for usage of other available / free resources</a:t>
            </a:r>
          </a:p>
          <a:p>
            <a:pPr lvl="1"/>
            <a:r>
              <a:rPr lang="en-US" sz="1800" dirty="0">
                <a:solidFill>
                  <a:srgbClr val="000000"/>
                </a:solidFill>
                <a:latin typeface="Arial" panose="020B0604020202020204" pitchFamily="34" charset="0"/>
              </a:rPr>
              <a:t>Application will be available at the end of September 2020 and due to CDE by November 6, 2020. </a:t>
            </a:r>
            <a:endParaRPr lang="en-US" sz="1800" b="0" i="0" u="none" strike="noStrike" dirty="0">
              <a:solidFill>
                <a:srgbClr val="000000"/>
              </a:solidFill>
              <a:effectLst/>
              <a:latin typeface="Arial" panose="020B0604020202020204" pitchFamily="34" charset="0"/>
            </a:endParaRPr>
          </a:p>
          <a:p>
            <a:pPr lvl="1"/>
            <a:endParaRPr lang="en-US" sz="1400" dirty="0">
              <a:solidFill>
                <a:srgbClr val="0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ADA19444-5773-4F98-970F-D660E2EB8E4E}"/>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2675920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BAFF1-431F-4A1B-9996-285F1666E676}"/>
              </a:ext>
            </a:extLst>
          </p:cNvPr>
          <p:cNvSpPr>
            <a:spLocks noGrp="1"/>
          </p:cNvSpPr>
          <p:nvPr>
            <p:ph type="title"/>
          </p:nvPr>
        </p:nvSpPr>
        <p:spPr/>
        <p:txBody>
          <a:bodyPr>
            <a:normAutofit/>
          </a:bodyPr>
          <a:lstStyle/>
          <a:p>
            <a:r>
              <a:rPr lang="en-US" sz="2400" dirty="0"/>
              <a:t>Who is Eligible?</a:t>
            </a:r>
          </a:p>
        </p:txBody>
      </p:sp>
      <p:sp>
        <p:nvSpPr>
          <p:cNvPr id="3" name="Content Placeholder 2">
            <a:extLst>
              <a:ext uri="{FF2B5EF4-FFF2-40B4-BE49-F238E27FC236}">
                <a16:creationId xmlns:a16="http://schemas.microsoft.com/office/drawing/2014/main" id="{4EA58615-CE7E-489E-9E27-68B51CA60EBD}"/>
              </a:ext>
            </a:extLst>
          </p:cNvPr>
          <p:cNvSpPr>
            <a:spLocks noGrp="1"/>
          </p:cNvSpPr>
          <p:nvPr>
            <p:ph idx="1"/>
          </p:nvPr>
        </p:nvSpPr>
        <p:spPr/>
        <p:txBody>
          <a:bodyPr/>
          <a:lstStyle/>
          <a:p>
            <a:pPr fontAlgn="base">
              <a:spcBef>
                <a:spcPts val="450"/>
              </a:spcBef>
              <a:buFont typeface="Wingdings" panose="05000000000000000000" pitchFamily="2" charset="2"/>
              <a:buChar char="§"/>
            </a:pPr>
            <a:r>
              <a:rPr lang="en-US" sz="2100" dirty="0">
                <a:solidFill>
                  <a:srgbClr val="000000"/>
                </a:solidFill>
                <a:latin typeface="Calibri" panose="020F0502020204030204" pitchFamily="34" charset="0"/>
              </a:rPr>
              <a:t>School districts (on behalf of all schools or particular schools)</a:t>
            </a:r>
          </a:p>
          <a:p>
            <a:pPr fontAlgn="base">
              <a:spcBef>
                <a:spcPts val="0"/>
              </a:spcBef>
              <a:buFont typeface="Wingdings" panose="05000000000000000000" pitchFamily="2" charset="2"/>
              <a:buChar char="§"/>
            </a:pPr>
            <a:r>
              <a:rPr lang="en-US" sz="2100" dirty="0">
                <a:solidFill>
                  <a:srgbClr val="000000"/>
                </a:solidFill>
                <a:latin typeface="Calibri" panose="020F0502020204030204" pitchFamily="34" charset="0"/>
              </a:rPr>
              <a:t>BOCES </a:t>
            </a:r>
          </a:p>
          <a:p>
            <a:pPr fontAlgn="base">
              <a:spcBef>
                <a:spcPts val="0"/>
              </a:spcBef>
              <a:buFont typeface="Wingdings" panose="05000000000000000000" pitchFamily="2" charset="2"/>
              <a:buChar char="§"/>
            </a:pPr>
            <a:r>
              <a:rPr lang="en-US" sz="2100" dirty="0">
                <a:solidFill>
                  <a:srgbClr val="000000"/>
                </a:solidFill>
                <a:latin typeface="Calibri" panose="020F0502020204030204" pitchFamily="34" charset="0"/>
              </a:rPr>
              <a:t>Charter School Institute (CSI)</a:t>
            </a:r>
          </a:p>
          <a:p>
            <a:pPr fontAlgn="base">
              <a:spcBef>
                <a:spcPts val="0"/>
              </a:spcBef>
              <a:buFont typeface="Wingdings" panose="05000000000000000000" pitchFamily="2" charset="2"/>
              <a:buChar char="§"/>
            </a:pPr>
            <a:r>
              <a:rPr lang="en-US" sz="2100" dirty="0">
                <a:solidFill>
                  <a:srgbClr val="000000"/>
                </a:solidFill>
                <a:latin typeface="Calibri" panose="020F0502020204030204" pitchFamily="34" charset="0"/>
              </a:rPr>
              <a:t>Federally-recognized Tribes </a:t>
            </a:r>
          </a:p>
          <a:p>
            <a:pPr fontAlgn="base">
              <a:spcBef>
                <a:spcPts val="0"/>
              </a:spcBef>
              <a:buFont typeface="Wingdings" panose="05000000000000000000" pitchFamily="2" charset="2"/>
              <a:buChar char="§"/>
            </a:pPr>
            <a:r>
              <a:rPr lang="en-US" sz="2100" dirty="0">
                <a:solidFill>
                  <a:srgbClr val="000000"/>
                </a:solidFill>
                <a:latin typeface="Calibri" panose="020F0502020204030204" pitchFamily="34" charset="0"/>
              </a:rPr>
              <a:t>Consortia of such entities</a:t>
            </a:r>
          </a:p>
          <a:p>
            <a:pPr marL="0" indent="0">
              <a:spcBef>
                <a:spcPts val="450"/>
              </a:spcBef>
              <a:buNone/>
            </a:pPr>
            <a:endParaRPr lang="en-US" sz="2100" dirty="0">
              <a:solidFill>
                <a:srgbClr val="000000"/>
              </a:solidFill>
              <a:latin typeface="Calibri" panose="020F0502020204030204" pitchFamily="34" charset="0"/>
            </a:endParaRPr>
          </a:p>
          <a:p>
            <a:pPr marL="0" indent="0">
              <a:spcBef>
                <a:spcPts val="450"/>
              </a:spcBef>
              <a:buNone/>
            </a:pPr>
            <a:r>
              <a:rPr lang="en-US" sz="2100" dirty="0">
                <a:solidFill>
                  <a:srgbClr val="000000"/>
                </a:solidFill>
                <a:latin typeface="Calibri" panose="020F0502020204030204" pitchFamily="34" charset="0"/>
              </a:rPr>
              <a:t>Other organizations may partner with an eligible applicant, including: </a:t>
            </a:r>
            <a:endParaRPr lang="en-US" sz="2100" dirty="0"/>
          </a:p>
          <a:p>
            <a:pPr fontAlgn="base">
              <a:spcBef>
                <a:spcPts val="450"/>
              </a:spcBef>
              <a:buFont typeface="Wingdings" panose="05000000000000000000" pitchFamily="2" charset="2"/>
              <a:buChar char="§"/>
            </a:pPr>
            <a:r>
              <a:rPr lang="en-US" sz="2100" dirty="0">
                <a:solidFill>
                  <a:srgbClr val="000000"/>
                </a:solidFill>
                <a:latin typeface="Calibri" panose="020F0502020204030204" pitchFamily="34" charset="0"/>
              </a:rPr>
              <a:t>Non-profit or community-based organizations </a:t>
            </a:r>
          </a:p>
          <a:p>
            <a:pPr fontAlgn="base">
              <a:spcBef>
                <a:spcPts val="450"/>
              </a:spcBef>
              <a:buFont typeface="Wingdings" panose="05000000000000000000" pitchFamily="2" charset="2"/>
              <a:buChar char="§"/>
            </a:pPr>
            <a:r>
              <a:rPr lang="en-US" sz="2100" dirty="0">
                <a:solidFill>
                  <a:srgbClr val="000000"/>
                </a:solidFill>
                <a:latin typeface="Calibri" panose="020F0502020204030204" pitchFamily="34" charset="0"/>
              </a:rPr>
              <a:t>Local government entities</a:t>
            </a:r>
          </a:p>
          <a:p>
            <a:endParaRPr lang="en-US" dirty="0"/>
          </a:p>
        </p:txBody>
      </p:sp>
      <p:sp>
        <p:nvSpPr>
          <p:cNvPr id="4" name="Slide Number Placeholder 3">
            <a:extLst>
              <a:ext uri="{FF2B5EF4-FFF2-40B4-BE49-F238E27FC236}">
                <a16:creationId xmlns:a16="http://schemas.microsoft.com/office/drawing/2014/main" id="{F9ADB32F-4BFF-40AD-B19B-0CB71A234AF5}"/>
              </a:ext>
            </a:extLst>
          </p:cNvPr>
          <p:cNvSpPr>
            <a:spLocks noGrp="1"/>
          </p:cNvSpPr>
          <p:nvPr>
            <p:ph type="sldNum" sz="quarter" idx="12"/>
          </p:nvPr>
        </p:nvSpPr>
        <p:spPr/>
        <p:txBody>
          <a:bodyPr/>
          <a:lstStyle/>
          <a:p>
            <a:pPr defTabSz="685800"/>
            <a:fld id="{C479D5F6-EDCB-402A-AC08-4943A1820E8F}" type="slidenum">
              <a:rPr lang="en-US">
                <a:solidFill>
                  <a:prstClr val="white">
                    <a:lumMod val="50000"/>
                  </a:prstClr>
                </a:solidFill>
                <a:latin typeface="Calibri" panose="020F0502020204030204"/>
              </a:rPr>
              <a:pPr defTabSz="685800"/>
              <a:t>11</a:t>
            </a:fld>
            <a:endParaRPr lang="en-US" dirty="0">
              <a:solidFill>
                <a:prstClr val="white">
                  <a:lumMod val="50000"/>
                </a:prstClr>
              </a:solidFill>
              <a:latin typeface="Calibri" panose="020F0502020204030204"/>
            </a:endParaRPr>
          </a:p>
        </p:txBody>
      </p:sp>
    </p:spTree>
    <p:extLst>
      <p:ext uri="{BB962C8B-B14F-4D97-AF65-F5344CB8AC3E}">
        <p14:creationId xmlns:p14="http://schemas.microsoft.com/office/powerpoint/2010/main" val="332237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23D0-7B35-4022-A3A0-824B4B217BBB}"/>
              </a:ext>
            </a:extLst>
          </p:cNvPr>
          <p:cNvSpPr>
            <a:spLocks noGrp="1"/>
          </p:cNvSpPr>
          <p:nvPr>
            <p:ph type="title"/>
          </p:nvPr>
        </p:nvSpPr>
        <p:spPr/>
        <p:txBody>
          <a:bodyPr>
            <a:normAutofit/>
          </a:bodyPr>
          <a:lstStyle/>
          <a:p>
            <a:r>
              <a:rPr lang="en-US" sz="2400" dirty="0"/>
              <a:t>Use of Funds</a:t>
            </a:r>
          </a:p>
        </p:txBody>
      </p:sp>
      <p:sp>
        <p:nvSpPr>
          <p:cNvPr id="3" name="Content Placeholder 2">
            <a:extLst>
              <a:ext uri="{FF2B5EF4-FFF2-40B4-BE49-F238E27FC236}">
                <a16:creationId xmlns:a16="http://schemas.microsoft.com/office/drawing/2014/main" id="{80D33899-503A-408B-962A-8897AF4DEE42}"/>
              </a:ext>
            </a:extLst>
          </p:cNvPr>
          <p:cNvSpPr>
            <a:spLocks noGrp="1"/>
          </p:cNvSpPr>
          <p:nvPr>
            <p:ph idx="1"/>
          </p:nvPr>
        </p:nvSpPr>
        <p:spPr/>
        <p:txBody>
          <a:bodyPr>
            <a:normAutofit/>
          </a:bodyPr>
          <a:lstStyle/>
          <a:p>
            <a:pPr marL="0" indent="0">
              <a:spcBef>
                <a:spcPts val="0"/>
              </a:spcBef>
              <a:buNone/>
            </a:pPr>
            <a:r>
              <a:rPr lang="en-US" sz="2100" dirty="0">
                <a:solidFill>
                  <a:srgbClr val="262626"/>
                </a:solidFill>
                <a:latin typeface="Calibri" panose="020F0502020204030204" pitchFamily="34" charset="0"/>
              </a:rPr>
              <a:t>Funding may be used for a variety of expenses and activities designed to meet the purpose of this grant program. The primary purpose of the is grant is to meet connectivity needs such as: </a:t>
            </a:r>
            <a:endParaRPr lang="en-US" sz="2100" dirty="0"/>
          </a:p>
          <a:p>
            <a:pPr fontAlgn="base">
              <a:spcBef>
                <a:spcPts val="0"/>
              </a:spcBef>
              <a:buFont typeface="Wingdings" panose="05000000000000000000" pitchFamily="2" charset="2"/>
              <a:buChar char="§"/>
            </a:pPr>
            <a:r>
              <a:rPr lang="en-US" sz="2100" dirty="0">
                <a:solidFill>
                  <a:srgbClr val="262626"/>
                </a:solidFill>
                <a:latin typeface="Calibri" panose="020F0502020204030204" pitchFamily="34" charset="0"/>
              </a:rPr>
              <a:t>Access to internet connectivity for students and staff</a:t>
            </a:r>
          </a:p>
          <a:p>
            <a:pPr fontAlgn="base">
              <a:spcBef>
                <a:spcPts val="0"/>
              </a:spcBef>
              <a:buFont typeface="Wingdings" panose="05000000000000000000" pitchFamily="2" charset="2"/>
              <a:buChar char="§"/>
            </a:pPr>
            <a:r>
              <a:rPr lang="en-US" sz="2100" dirty="0">
                <a:solidFill>
                  <a:srgbClr val="262626"/>
                </a:solidFill>
                <a:latin typeface="Calibri" panose="020F0502020204030204" pitchFamily="34" charset="0"/>
              </a:rPr>
              <a:t>Internet capable devices</a:t>
            </a:r>
          </a:p>
          <a:p>
            <a:pPr fontAlgn="base">
              <a:spcBef>
                <a:spcPts val="0"/>
              </a:spcBef>
              <a:buFont typeface="Wingdings" panose="05000000000000000000" pitchFamily="2" charset="2"/>
              <a:buChar char="§"/>
            </a:pPr>
            <a:r>
              <a:rPr lang="en-US" sz="2100" dirty="0">
                <a:solidFill>
                  <a:srgbClr val="262626"/>
                </a:solidFill>
                <a:latin typeface="Calibri" panose="020F0502020204030204" pitchFamily="34" charset="0"/>
              </a:rPr>
              <a:t>Data Plans</a:t>
            </a:r>
          </a:p>
          <a:p>
            <a:pPr fontAlgn="base">
              <a:spcBef>
                <a:spcPts val="0"/>
              </a:spcBef>
              <a:buFont typeface="Wingdings" panose="05000000000000000000" pitchFamily="2" charset="2"/>
              <a:buChar char="§"/>
            </a:pPr>
            <a:r>
              <a:rPr lang="en-US" sz="2100" dirty="0" err="1">
                <a:solidFill>
                  <a:srgbClr val="262626"/>
                </a:solidFill>
                <a:latin typeface="Calibri" panose="020F0502020204030204" pitchFamily="34" charset="0"/>
              </a:rPr>
              <a:t>WiFi</a:t>
            </a:r>
            <a:r>
              <a:rPr lang="en-US" sz="2100" dirty="0">
                <a:solidFill>
                  <a:srgbClr val="262626"/>
                </a:solidFill>
                <a:latin typeface="Calibri" panose="020F0502020204030204" pitchFamily="34" charset="0"/>
              </a:rPr>
              <a:t> Towers</a:t>
            </a:r>
          </a:p>
          <a:p>
            <a:pPr fontAlgn="base">
              <a:spcBef>
                <a:spcPts val="0"/>
              </a:spcBef>
              <a:buFont typeface="Wingdings" panose="05000000000000000000" pitchFamily="2" charset="2"/>
              <a:buChar char="§"/>
            </a:pPr>
            <a:r>
              <a:rPr lang="en-US" sz="2100" dirty="0">
                <a:solidFill>
                  <a:srgbClr val="262626"/>
                </a:solidFill>
                <a:latin typeface="Calibri" panose="020F0502020204030204" pitchFamily="34" charset="0"/>
              </a:rPr>
              <a:t>Mobile Hotspots </a:t>
            </a:r>
          </a:p>
          <a:p>
            <a:pPr fontAlgn="base">
              <a:spcBef>
                <a:spcPts val="0"/>
              </a:spcBef>
              <a:buFont typeface="Wingdings" panose="05000000000000000000" pitchFamily="2" charset="2"/>
              <a:buChar char="§"/>
            </a:pPr>
            <a:r>
              <a:rPr lang="en-US" sz="2100" dirty="0">
                <a:solidFill>
                  <a:srgbClr val="262626"/>
                </a:solidFill>
                <a:latin typeface="Calibri" panose="020F0502020204030204" pitchFamily="34" charset="0"/>
              </a:rPr>
              <a:t>Satellite connections</a:t>
            </a:r>
          </a:p>
          <a:p>
            <a:pPr fontAlgn="base">
              <a:spcBef>
                <a:spcPts val="0"/>
              </a:spcBef>
              <a:buFont typeface="Wingdings" panose="05000000000000000000" pitchFamily="2" charset="2"/>
              <a:buChar char="§"/>
            </a:pPr>
            <a:r>
              <a:rPr lang="en-US" sz="2100" dirty="0">
                <a:solidFill>
                  <a:srgbClr val="262626"/>
                </a:solidFill>
                <a:latin typeface="Calibri" panose="020F0502020204030204" pitchFamily="34" charset="0"/>
              </a:rPr>
              <a:t>Other creative solutions to bring access to students in communities where services are not available</a:t>
            </a:r>
          </a:p>
          <a:p>
            <a:pPr marL="0" indent="0">
              <a:buNone/>
            </a:pPr>
            <a:br>
              <a:rPr lang="en-US" b="0" dirty="0">
                <a:effectLst/>
              </a:rPr>
            </a:br>
            <a:endParaRPr lang="en-US" dirty="0"/>
          </a:p>
        </p:txBody>
      </p:sp>
      <p:sp>
        <p:nvSpPr>
          <p:cNvPr id="4" name="Slide Number Placeholder 3">
            <a:extLst>
              <a:ext uri="{FF2B5EF4-FFF2-40B4-BE49-F238E27FC236}">
                <a16:creationId xmlns:a16="http://schemas.microsoft.com/office/drawing/2014/main" id="{A55F87BC-AEF3-43F3-A722-B544CB66CAB2}"/>
              </a:ext>
            </a:extLst>
          </p:cNvPr>
          <p:cNvSpPr>
            <a:spLocks noGrp="1"/>
          </p:cNvSpPr>
          <p:nvPr>
            <p:ph type="sldNum" sz="quarter" idx="12"/>
          </p:nvPr>
        </p:nvSpPr>
        <p:spPr/>
        <p:txBody>
          <a:bodyPr/>
          <a:lstStyle/>
          <a:p>
            <a:pPr defTabSz="685800"/>
            <a:fld id="{C479D5F6-EDCB-402A-AC08-4943A1820E8F}" type="slidenum">
              <a:rPr lang="en-US">
                <a:solidFill>
                  <a:prstClr val="white">
                    <a:lumMod val="50000"/>
                  </a:prstClr>
                </a:solidFill>
                <a:latin typeface="Calibri" panose="020F0502020204030204"/>
              </a:rPr>
              <a:pPr defTabSz="685800"/>
              <a:t>12</a:t>
            </a:fld>
            <a:endParaRPr lang="en-US" dirty="0">
              <a:solidFill>
                <a:prstClr val="white">
                  <a:lumMod val="50000"/>
                </a:prstClr>
              </a:solidFill>
              <a:latin typeface="Calibri" panose="020F0502020204030204"/>
            </a:endParaRPr>
          </a:p>
        </p:txBody>
      </p:sp>
    </p:spTree>
    <p:extLst>
      <p:ext uri="{BB962C8B-B14F-4D97-AF65-F5344CB8AC3E}">
        <p14:creationId xmlns:p14="http://schemas.microsoft.com/office/powerpoint/2010/main" val="344697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623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925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49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a:bodyPr>
          <a:lstStyle/>
          <a:p>
            <a:br>
              <a:rPr lang="en-US" b="1" dirty="0"/>
            </a:br>
            <a:r>
              <a:rPr lang="en-US" b="1" dirty="0"/>
              <a:t>CRF Updates</a:t>
            </a:r>
            <a:endParaRPr lang="en-US" dirty="0"/>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September 17, 2020</a:t>
            </a:r>
          </a:p>
        </p:txBody>
      </p:sp>
    </p:spTree>
    <p:extLst>
      <p:ext uri="{BB962C8B-B14F-4D97-AF65-F5344CB8AC3E}">
        <p14:creationId xmlns:p14="http://schemas.microsoft.com/office/powerpoint/2010/main" val="2583347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CRF CDE Cross Unit Team</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p:txBody>
          <a:bodyPr/>
          <a:lstStyle/>
          <a:p>
            <a:r>
              <a:rPr lang="en-US" dirty="0"/>
              <a:t>Jennifer Okes, Chief Operating Officer</a:t>
            </a:r>
          </a:p>
          <a:p>
            <a:r>
              <a:rPr lang="en-US" dirty="0"/>
              <a:t>Adam Williams, Financial Data Coordinator</a:t>
            </a:r>
          </a:p>
          <a:p>
            <a:r>
              <a:rPr lang="en-US" dirty="0"/>
              <a:t>Jennifer Austin, Director of Grants Fiscal Management</a:t>
            </a:r>
          </a:p>
          <a:p>
            <a:r>
              <a:rPr lang="en-US" dirty="0"/>
              <a:t>Kate Bartlett, Turnaround Program Manager</a:t>
            </a:r>
          </a:p>
          <a:p>
            <a:pPr marL="0" indent="0" algn="ctr">
              <a:buNone/>
            </a:pPr>
            <a:r>
              <a:rPr lang="en-US" i="1" dirty="0"/>
              <a:t>…in partnership with the Governor’s Office and Office of the State Controller</a:t>
            </a:r>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2919264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p:txBody>
          <a:bodyPr/>
          <a:lstStyle/>
          <a:p>
            <a:r>
              <a:rPr lang="en-US" dirty="0"/>
              <a:t>CRF and GEERS Update</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a:bodyPr>
          <a:lstStyle/>
          <a:p>
            <a:pPr>
              <a:lnSpc>
                <a:spcPct val="120000"/>
              </a:lnSpc>
            </a:pPr>
            <a:r>
              <a:rPr lang="en-US" dirty="0"/>
              <a:t>CRF - Indirect Cost Rates</a:t>
            </a:r>
          </a:p>
          <a:p>
            <a:pPr>
              <a:lnSpc>
                <a:spcPct val="120000"/>
              </a:lnSpc>
            </a:pPr>
            <a:r>
              <a:rPr lang="en-US" dirty="0"/>
              <a:t>CRF - Before and After School Child Care</a:t>
            </a:r>
          </a:p>
          <a:p>
            <a:pPr>
              <a:lnSpc>
                <a:spcPct val="120000"/>
              </a:lnSpc>
            </a:pPr>
            <a:r>
              <a:rPr lang="en-US" dirty="0"/>
              <a:t>CRF Reporting Update</a:t>
            </a:r>
          </a:p>
          <a:p>
            <a:pPr>
              <a:lnSpc>
                <a:spcPct val="120000"/>
              </a:lnSpc>
            </a:pPr>
            <a:r>
              <a:rPr lang="en-US" dirty="0"/>
              <a:t>CRF - US Treasury Guidance on $500 per Student</a:t>
            </a:r>
          </a:p>
          <a:p>
            <a:pPr>
              <a:lnSpc>
                <a:spcPct val="120000"/>
              </a:lnSpc>
            </a:pPr>
            <a:r>
              <a:rPr lang="en-US" dirty="0"/>
              <a:t>CRF – Transfer to State Ed Fund for increased At-Risk Students</a:t>
            </a:r>
          </a:p>
          <a:p>
            <a:pPr>
              <a:lnSpc>
                <a:spcPct val="120000"/>
              </a:lnSpc>
            </a:pPr>
            <a:r>
              <a:rPr lang="en-US" dirty="0"/>
              <a:t>GEERS Update on Charter Schools</a:t>
            </a:r>
          </a:p>
          <a:p>
            <a:pPr>
              <a:lnSpc>
                <a:spcPct val="120000"/>
              </a:lnSpc>
            </a:pPr>
            <a:endParaRPr lang="en-US" dirty="0"/>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1917330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p:txBody>
          <a:bodyPr/>
          <a:lstStyle/>
          <a:p>
            <a:r>
              <a:rPr lang="en-US" dirty="0"/>
              <a:t>CRF – Indirect Cost Rates</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a:bodyPr>
          <a:lstStyle/>
          <a:p>
            <a:pPr>
              <a:lnSpc>
                <a:spcPct val="120000"/>
              </a:lnSpc>
            </a:pPr>
            <a:r>
              <a:rPr lang="en-US" dirty="0"/>
              <a:t>Item 69 in Allowable Expenditures matrix has been updated: CRF allows for </a:t>
            </a:r>
            <a:r>
              <a:rPr lang="en-US" b="1" dirty="0"/>
              <a:t>up to 0.5% </a:t>
            </a:r>
            <a:r>
              <a:rPr lang="en-US" dirty="0"/>
              <a:t>of recipient’s allocation to be withheld for administrative and accounting expenses to comply with the provisions of the Notice of Award and Certification Letter – as well as the allowable uses and conditions set forth in Addendum A</a:t>
            </a:r>
          </a:p>
          <a:p>
            <a:pPr>
              <a:lnSpc>
                <a:spcPct val="120000"/>
              </a:lnSpc>
            </a:pPr>
            <a:r>
              <a:rPr lang="en-US" dirty="0">
                <a:highlight>
                  <a:srgbClr val="FFFF00"/>
                </a:highlight>
              </a:rPr>
              <a:t>Pursuant to Treasury FAQ (Sep 2, 2020), question 39: CRF can be used for administrative expenses which represent an INCREASE over previously budgeted amounts and are limited to what is necessary (Added 9/17/2020)</a:t>
            </a:r>
          </a:p>
          <a:p>
            <a:pPr>
              <a:lnSpc>
                <a:spcPct val="120000"/>
              </a:lnSpc>
            </a:pPr>
            <a:endParaRPr lang="en-US" dirty="0"/>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405400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a:xfrm>
            <a:off x="245193" y="254514"/>
            <a:ext cx="6829375" cy="756418"/>
          </a:xfrm>
        </p:spPr>
        <p:txBody>
          <a:bodyPr/>
          <a:lstStyle/>
          <a:p>
            <a:r>
              <a:rPr lang="en-US" dirty="0"/>
              <a:t>CRF – Before and After School Child Care</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lnSpcReduction="10000"/>
          </a:bodyPr>
          <a:lstStyle/>
          <a:p>
            <a:pPr>
              <a:lnSpc>
                <a:spcPct val="120000"/>
              </a:lnSpc>
            </a:pPr>
            <a:r>
              <a:rPr lang="en-US" dirty="0"/>
              <a:t>Item 9 in Allowable Expenditures matrix related to before and after school care has been updated/clarified:</a:t>
            </a:r>
          </a:p>
          <a:p>
            <a:pPr>
              <a:lnSpc>
                <a:spcPct val="120000"/>
              </a:lnSpc>
              <a:spcBef>
                <a:spcPts val="0"/>
              </a:spcBef>
            </a:pPr>
            <a:r>
              <a:rPr lang="en-US" dirty="0">
                <a:highlight>
                  <a:srgbClr val="FFFF00"/>
                </a:highlight>
              </a:rPr>
              <a:t>Increased expenses associated with</a:t>
            </a:r>
            <a:r>
              <a:rPr lang="en-US" dirty="0"/>
              <a:t> before and after school Care is an allowable use of CRF funds – regardless of the fund type used to account for these types of child care. (Added 8/27/2020 and </a:t>
            </a:r>
            <a:r>
              <a:rPr lang="en-US" dirty="0">
                <a:highlight>
                  <a:srgbClr val="FFFF00"/>
                </a:highlight>
              </a:rPr>
              <a:t>Clarified 9/17/2020</a:t>
            </a:r>
            <a:r>
              <a:rPr lang="en-US" dirty="0"/>
              <a:t>)</a:t>
            </a:r>
          </a:p>
          <a:p>
            <a:pPr>
              <a:lnSpc>
                <a:spcPct val="120000"/>
              </a:lnSpc>
            </a:pPr>
            <a:r>
              <a:rPr lang="en-US" dirty="0">
                <a:highlight>
                  <a:srgbClr val="FFFF00"/>
                </a:highlight>
              </a:rPr>
              <a:t>Schools must include an explanation of their budget plans for before and after school care, in particular the level at which these programs were budgeted for FY20-21 to demonstrate the additional expenses eligible to be covered by CRF. (Added 9/17/2020)</a:t>
            </a:r>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1589170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07A7-0FB6-4C47-AF4D-E0D5A669AEF8}"/>
              </a:ext>
            </a:extLst>
          </p:cNvPr>
          <p:cNvSpPr>
            <a:spLocks noGrp="1"/>
          </p:cNvSpPr>
          <p:nvPr>
            <p:ph type="title"/>
          </p:nvPr>
        </p:nvSpPr>
        <p:spPr/>
        <p:txBody>
          <a:bodyPr/>
          <a:lstStyle/>
          <a:p>
            <a:r>
              <a:rPr lang="en-US" dirty="0"/>
              <a:t>Providing Equitable Services to Non-Public Schools with CARES Act Funding</a:t>
            </a:r>
          </a:p>
        </p:txBody>
      </p:sp>
      <p:sp>
        <p:nvSpPr>
          <p:cNvPr id="3" name="Content Placeholder 2">
            <a:extLst>
              <a:ext uri="{FF2B5EF4-FFF2-40B4-BE49-F238E27FC236}">
                <a16:creationId xmlns:a16="http://schemas.microsoft.com/office/drawing/2014/main" id="{F89C14A3-FE19-48DC-BA5B-8870740291C3}"/>
              </a:ext>
            </a:extLst>
          </p:cNvPr>
          <p:cNvSpPr>
            <a:spLocks noGrp="1"/>
          </p:cNvSpPr>
          <p:nvPr>
            <p:ph idx="1"/>
          </p:nvPr>
        </p:nvSpPr>
        <p:spPr/>
        <p:txBody>
          <a:bodyPr>
            <a:normAutofit/>
          </a:bodyPr>
          <a:lstStyle/>
          <a:p>
            <a:pPr marL="0" indent="0" rtl="0">
              <a:spcBef>
                <a:spcPts val="1200"/>
              </a:spcBef>
              <a:spcAft>
                <a:spcPts val="1200"/>
              </a:spcAft>
              <a:buNone/>
            </a:pPr>
            <a:r>
              <a:rPr lang="en-US" b="0" i="0" u="none" strike="noStrike" dirty="0">
                <a:solidFill>
                  <a:srgbClr val="000000"/>
                </a:solidFill>
                <a:effectLst/>
                <a:latin typeface="Calibri" panose="020F0502020204030204" pitchFamily="34" charset="0"/>
              </a:rPr>
              <a:t>U.S. District Court for the District of Columbia vacated the Interim Final Rule (IFR) from the U.S. Department of Education (USDE) that required school districts to direct more of their CARES Act education funding to non-public schools. </a:t>
            </a:r>
            <a:endParaRPr lang="en-US" b="0" dirty="0">
              <a:effectLst/>
            </a:endParaRPr>
          </a:p>
          <a:p>
            <a:pPr rtl="0">
              <a:spcBef>
                <a:spcPts val="800"/>
              </a:spcBef>
              <a:spcAft>
                <a:spcPts val="800"/>
              </a:spcAft>
            </a:pPr>
            <a:r>
              <a:rPr lang="en-US" b="0" i="0" u="none" strike="noStrike" dirty="0">
                <a:solidFill>
                  <a:srgbClr val="000000"/>
                </a:solidFill>
                <a:effectLst/>
                <a:latin typeface="Calibri" panose="020F0502020204030204" pitchFamily="34" charset="0"/>
              </a:rPr>
              <a:t>The summary judgement means the IFR is no longer binding and cannot be enforced unless USDE seeks and receives a stay of the judge’s order.</a:t>
            </a:r>
            <a:endParaRPr lang="en-US" b="0" dirty="0">
              <a:effectLst/>
            </a:endParaRPr>
          </a:p>
          <a:p>
            <a:r>
              <a:rPr lang="en-US" dirty="0">
                <a:solidFill>
                  <a:srgbClr val="000000"/>
                </a:solidFill>
                <a:latin typeface="Calibri" panose="020F0502020204030204" pitchFamily="34" charset="0"/>
              </a:rPr>
              <a:t>U.S. Department of Education has not indicated whether or not they will appeal. </a:t>
            </a:r>
            <a:br>
              <a:rPr lang="en-US" dirty="0"/>
            </a:br>
            <a:endParaRPr lang="en-US" dirty="0"/>
          </a:p>
        </p:txBody>
      </p:sp>
      <p:sp>
        <p:nvSpPr>
          <p:cNvPr id="4" name="Slide Number Placeholder 3">
            <a:extLst>
              <a:ext uri="{FF2B5EF4-FFF2-40B4-BE49-F238E27FC236}">
                <a16:creationId xmlns:a16="http://schemas.microsoft.com/office/drawing/2014/main" id="{186B07C3-1473-4918-BC04-26916673DED0}"/>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135257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a:xfrm>
            <a:off x="245193" y="254514"/>
            <a:ext cx="6829375" cy="756418"/>
          </a:xfrm>
        </p:spPr>
        <p:txBody>
          <a:bodyPr/>
          <a:lstStyle/>
          <a:p>
            <a:r>
              <a:rPr lang="en-US" dirty="0"/>
              <a:t>CRF – Before and After School Child Care</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a:bodyPr>
          <a:lstStyle/>
          <a:p>
            <a:pPr marL="0" indent="0">
              <a:buNone/>
            </a:pPr>
            <a:r>
              <a:rPr lang="en-US" dirty="0"/>
              <a:t>Examples:</a:t>
            </a:r>
          </a:p>
          <a:p>
            <a:r>
              <a:rPr lang="en-US" dirty="0"/>
              <a:t>Eligible - School district planned to cut before and after school child care for FY20-21 but determined it was necessary to bring program back due to the COVID-19 pandemic</a:t>
            </a:r>
          </a:p>
          <a:p>
            <a:r>
              <a:rPr lang="en-US" dirty="0"/>
              <a:t>Not Eligible - School district planned to continue the program at historical/same levels (pre-pandemic levels) in FY20-21</a:t>
            </a:r>
          </a:p>
          <a:p>
            <a:r>
              <a:rPr lang="en-US" dirty="0"/>
              <a:t>Percentage Eligible - Percent school district planned to cut program and then determined necessary to bring program back due to the COVID-19 pandemic</a:t>
            </a:r>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1493096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p:txBody>
          <a:bodyPr/>
          <a:lstStyle/>
          <a:p>
            <a:r>
              <a:rPr lang="en-US" dirty="0"/>
              <a:t>CRF Reporting Update</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a:xfrm>
            <a:off x="628650" y="1463040"/>
            <a:ext cx="7886700" cy="5054718"/>
          </a:xfrm>
        </p:spPr>
        <p:txBody>
          <a:bodyPr>
            <a:normAutofit/>
          </a:bodyPr>
          <a:lstStyle/>
          <a:p>
            <a:pPr>
              <a:lnSpc>
                <a:spcPct val="120000"/>
              </a:lnSpc>
            </a:pPr>
            <a:r>
              <a:rPr lang="en-US" sz="2000" dirty="0"/>
              <a:t>Confirmation from OSC was received that Q2 reporting due 10/2, should represent, on a cash basis, the cumulative amount spent on CRF funds.  HOWEVER, broken out between Q1 and Q2.</a:t>
            </a:r>
          </a:p>
          <a:p>
            <a:pPr>
              <a:lnSpc>
                <a:spcPct val="120000"/>
              </a:lnSpc>
            </a:pPr>
            <a:r>
              <a:rPr lang="en-US" sz="2000" dirty="0"/>
              <a:t>This means you may update the Q1 if necessary for expenditures through 6/30, as well as report your Q2 expenditures through 9/30.</a:t>
            </a:r>
          </a:p>
          <a:p>
            <a:pPr>
              <a:lnSpc>
                <a:spcPct val="120000"/>
              </a:lnSpc>
            </a:pPr>
            <a:r>
              <a:rPr lang="en-US" sz="2000" dirty="0"/>
              <a:t>Utilize the same workbook used for Q1.</a:t>
            </a:r>
          </a:p>
          <a:p>
            <a:pPr>
              <a:lnSpc>
                <a:spcPct val="120000"/>
              </a:lnSpc>
            </a:pPr>
            <a:r>
              <a:rPr lang="en-US" sz="2000" dirty="0"/>
              <a:t>ENSURE that actual expenditures are gathered and reported for district funded charter schools, and allocated appropriately on Q1 and Q2 tabs.</a:t>
            </a:r>
          </a:p>
          <a:p>
            <a:pPr>
              <a:lnSpc>
                <a:spcPct val="120000"/>
              </a:lnSpc>
            </a:pPr>
            <a:r>
              <a:rPr lang="en-US" sz="2000" dirty="0"/>
              <a:t>OSC is requiring entities (BOCES and Facility Schools) who received $50k or less to also report, however, only in the form of an email (guidance will be emailed out directly by end of week).</a:t>
            </a:r>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1849228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p:txBody>
          <a:bodyPr/>
          <a:lstStyle/>
          <a:p>
            <a:r>
              <a:rPr lang="en-US" dirty="0"/>
              <a:t>CRF – US Treasury Guidance on $500 per Student</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a:bodyPr>
          <a:lstStyle/>
          <a:p>
            <a:pPr>
              <a:lnSpc>
                <a:spcPct val="120000"/>
              </a:lnSpc>
            </a:pPr>
            <a:r>
              <a:rPr lang="en-US" dirty="0"/>
              <a:t>September 2, 2020 Treasury Guidance FAQ</a:t>
            </a:r>
          </a:p>
          <a:p>
            <a:pPr marL="0" indent="0">
              <a:lnSpc>
                <a:spcPct val="120000"/>
              </a:lnSpc>
              <a:buNone/>
            </a:pPr>
            <a:r>
              <a:rPr lang="en-US" sz="1400" u="sng" dirty="0">
                <a:hlinkClick r:id="rId2"/>
              </a:rPr>
              <a:t>https://home.treasury.gov/system/files/136/Coronavirus-Relief-Fund-Frequently-Asked-Questions.pdf</a:t>
            </a:r>
            <a:r>
              <a:rPr lang="en-US" sz="1400" dirty="0"/>
              <a:t>  </a:t>
            </a:r>
            <a:endParaRPr lang="en-US" dirty="0"/>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22</a:t>
            </a:fld>
            <a:endParaRPr lang="en-US" dirty="0"/>
          </a:p>
        </p:txBody>
      </p:sp>
      <p:pic>
        <p:nvPicPr>
          <p:cNvPr id="5" name="Picture 4" descr="Information on fund recipients incurring expenses associated with the safe reopening of schools. "/>
          <p:cNvPicPr>
            <a:picLocks noChangeAspect="1"/>
          </p:cNvPicPr>
          <p:nvPr/>
        </p:nvPicPr>
        <p:blipFill>
          <a:blip r:embed="rId3"/>
          <a:stretch>
            <a:fillRect/>
          </a:stretch>
        </p:blipFill>
        <p:spPr>
          <a:xfrm>
            <a:off x="531142" y="3206715"/>
            <a:ext cx="8237359" cy="2188245"/>
          </a:xfrm>
          <a:prstGeom prst="rect">
            <a:avLst/>
          </a:prstGeom>
        </p:spPr>
      </p:pic>
    </p:spTree>
    <p:extLst>
      <p:ext uri="{BB962C8B-B14F-4D97-AF65-F5344CB8AC3E}">
        <p14:creationId xmlns:p14="http://schemas.microsoft.com/office/powerpoint/2010/main" val="1460340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a:xfrm>
            <a:off x="245193" y="254514"/>
            <a:ext cx="8441607" cy="756418"/>
          </a:xfrm>
        </p:spPr>
        <p:txBody>
          <a:bodyPr/>
          <a:lstStyle/>
          <a:p>
            <a:r>
              <a:rPr lang="en-US" dirty="0"/>
              <a:t>CRF – US Treasury Guidance on $500 per Student</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a:bodyPr>
          <a:lstStyle/>
          <a:p>
            <a:pPr>
              <a:lnSpc>
                <a:spcPct val="120000"/>
              </a:lnSpc>
            </a:pPr>
            <a:r>
              <a:rPr lang="en-US" dirty="0"/>
              <a:t>This does not mean $500 of expenditures per student can be tied to undocumented expenses </a:t>
            </a:r>
          </a:p>
          <a:p>
            <a:pPr>
              <a:lnSpc>
                <a:spcPct val="120000"/>
              </a:lnSpc>
            </a:pPr>
            <a:r>
              <a:rPr lang="en-US" dirty="0"/>
              <a:t>Districts are required to retain documentation and report on </a:t>
            </a:r>
            <a:r>
              <a:rPr lang="en-US" b="1" u="sng" dirty="0"/>
              <a:t>all</a:t>
            </a:r>
            <a:r>
              <a:rPr lang="en-US" dirty="0"/>
              <a:t> CRF expenditures in the appropriate reporting categories</a:t>
            </a:r>
          </a:p>
          <a:p>
            <a:pPr>
              <a:lnSpc>
                <a:spcPct val="120000"/>
              </a:lnSpc>
            </a:pPr>
            <a:r>
              <a:rPr lang="en-US" dirty="0"/>
              <a:t>Districts will need to retain documentation on the number of students as support for this spending</a:t>
            </a:r>
          </a:p>
          <a:p>
            <a:pPr>
              <a:lnSpc>
                <a:spcPct val="120000"/>
              </a:lnSpc>
            </a:pPr>
            <a:r>
              <a:rPr lang="en-US" dirty="0"/>
              <a:t>The Chart of Accounts must be followed – how a district spends CRF must tie to the Chart of Accounts</a:t>
            </a:r>
          </a:p>
          <a:p>
            <a:pPr>
              <a:lnSpc>
                <a:spcPct val="120000"/>
              </a:lnSpc>
            </a:pPr>
            <a:endParaRPr lang="en-US" dirty="0"/>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1862479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a:xfrm>
            <a:off x="245193" y="254514"/>
            <a:ext cx="8441607" cy="756418"/>
          </a:xfrm>
        </p:spPr>
        <p:txBody>
          <a:bodyPr>
            <a:normAutofit fontScale="90000"/>
          </a:bodyPr>
          <a:lstStyle/>
          <a:p>
            <a:pPr>
              <a:lnSpc>
                <a:spcPct val="120000"/>
              </a:lnSpc>
            </a:pPr>
            <a:r>
              <a:rPr lang="en-US" dirty="0"/>
              <a:t>CRF – Transfer to State Ed Fund for increased At-Risk Students</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fontScale="92500" lnSpcReduction="10000"/>
          </a:bodyPr>
          <a:lstStyle/>
          <a:p>
            <a:pPr>
              <a:lnSpc>
                <a:spcPct val="120000"/>
              </a:lnSpc>
            </a:pPr>
            <a:r>
              <a:rPr lang="en-US" dirty="0"/>
              <a:t>Executive Order D 2020 081 transferred $37M for FY20-21 from CRF to the State Education Fund for expenditures incurred to respond to second-order effects of the COVID-19 emergency, in particular the increased number of at-risk pupils due to the COVID-19-driven recession</a:t>
            </a:r>
          </a:p>
          <a:p>
            <a:pPr>
              <a:lnSpc>
                <a:spcPct val="120000"/>
              </a:lnSpc>
            </a:pPr>
            <a:r>
              <a:rPr lang="en-US" dirty="0"/>
              <a:t>These funds will be distributed with the State Share payments in October. </a:t>
            </a:r>
          </a:p>
          <a:p>
            <a:pPr>
              <a:lnSpc>
                <a:spcPct val="120000"/>
              </a:lnSpc>
            </a:pPr>
            <a:r>
              <a:rPr lang="en-US" dirty="0"/>
              <a:t>Districts will be required to use and report these funds consistent with the CRF allowable usage requirements and CRF reporting requirements</a:t>
            </a:r>
          </a:p>
          <a:p>
            <a:pPr>
              <a:lnSpc>
                <a:spcPct val="120000"/>
              </a:lnSpc>
            </a:pPr>
            <a:r>
              <a:rPr lang="en-US"/>
              <a:t>More </a:t>
            </a:r>
            <a:r>
              <a:rPr lang="en-US" dirty="0"/>
              <a:t>information forthcoming</a:t>
            </a:r>
          </a:p>
          <a:p>
            <a:pPr>
              <a:lnSpc>
                <a:spcPct val="120000"/>
              </a:lnSpc>
            </a:pPr>
            <a:endParaRPr lang="en-US" dirty="0"/>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1613574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p:txBody>
          <a:bodyPr/>
          <a:lstStyle/>
          <a:p>
            <a:r>
              <a:rPr lang="en-US" dirty="0"/>
              <a:t>GEERS Update on Charter Schools</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a:bodyPr>
          <a:lstStyle/>
          <a:p>
            <a:pPr>
              <a:lnSpc>
                <a:spcPct val="120000"/>
              </a:lnSpc>
            </a:pPr>
            <a:r>
              <a:rPr lang="en-US" dirty="0"/>
              <a:t>CDE is meeting with the Governor’s Office tomorrow to discuss how charter schools will be applying for GEERS (RISE) moneys</a:t>
            </a:r>
          </a:p>
          <a:p>
            <a:pPr>
              <a:lnSpc>
                <a:spcPct val="120000"/>
              </a:lnSpc>
            </a:pPr>
            <a:r>
              <a:rPr lang="en-US" dirty="0"/>
              <a:t>More information forthcoming</a:t>
            </a:r>
          </a:p>
          <a:p>
            <a:pPr marL="0" indent="0">
              <a:lnSpc>
                <a:spcPct val="120000"/>
              </a:lnSpc>
              <a:buNone/>
            </a:pPr>
            <a:endParaRPr lang="en-US" dirty="0"/>
          </a:p>
          <a:p>
            <a:pPr>
              <a:lnSpc>
                <a:spcPct val="120000"/>
              </a:lnSpc>
            </a:pPr>
            <a:endParaRPr lang="en-US" dirty="0"/>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1936939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919B-C5D6-4F88-8B57-DEF2368FE646}"/>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AE97C6D-98FA-4DDC-887F-7EDED5FE8D12}"/>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3005240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F9DF6-F548-4B50-9863-E55CE6F9719A}"/>
              </a:ext>
            </a:extLst>
          </p:cNvPr>
          <p:cNvSpPr>
            <a:spLocks noGrp="1"/>
          </p:cNvSpPr>
          <p:nvPr>
            <p:ph type="title"/>
          </p:nvPr>
        </p:nvSpPr>
        <p:spPr/>
        <p:txBody>
          <a:bodyPr/>
          <a:lstStyle/>
          <a:p>
            <a:r>
              <a:rPr lang="en-US" dirty="0"/>
              <a:t>USDE Announcement on Its Website</a:t>
            </a:r>
          </a:p>
        </p:txBody>
      </p:sp>
      <p:sp>
        <p:nvSpPr>
          <p:cNvPr id="3" name="Content Placeholder 2">
            <a:extLst>
              <a:ext uri="{FF2B5EF4-FFF2-40B4-BE49-F238E27FC236}">
                <a16:creationId xmlns:a16="http://schemas.microsoft.com/office/drawing/2014/main" id="{3841C372-A204-4D87-89A9-23FC5A15F935}"/>
              </a:ext>
            </a:extLst>
          </p:cNvPr>
          <p:cNvSpPr>
            <a:spLocks noGrp="1"/>
          </p:cNvSpPr>
          <p:nvPr>
            <p:ph idx="1"/>
          </p:nvPr>
        </p:nvSpPr>
        <p:spPr/>
        <p:txBody>
          <a:bodyPr>
            <a:normAutofit/>
          </a:bodyPr>
          <a:lstStyle/>
          <a:p>
            <a:pPr algn="l"/>
            <a:r>
              <a:rPr lang="en-US" b="1" i="0" dirty="0">
                <a:solidFill>
                  <a:srgbClr val="4B4E53"/>
                </a:solidFill>
                <a:effectLst/>
                <a:latin typeface="-apple-system"/>
              </a:rPr>
              <a:t>September 9, 2020 CARES Act Update</a:t>
            </a:r>
            <a:endParaRPr lang="en-US" b="0" i="0" dirty="0">
              <a:solidFill>
                <a:srgbClr val="4B4E53"/>
              </a:solidFill>
              <a:effectLst/>
              <a:latin typeface="-apple-system"/>
            </a:endParaRPr>
          </a:p>
          <a:p>
            <a:pPr algn="l"/>
            <a:r>
              <a:rPr lang="en-US" b="0" i="0" dirty="0">
                <a:solidFill>
                  <a:srgbClr val="4B4E53"/>
                </a:solidFill>
                <a:effectLst/>
                <a:latin typeface="-apple-system"/>
              </a:rPr>
              <a:t>On July 1, 2020, the U.S. Department of Education (Department) published an Interim Final Rule (IFR) regarding equitable services under the Coronavirus Aid, Relief, and Economic Security (CARES) Act. (The rule is available at: </a:t>
            </a:r>
            <a:r>
              <a:rPr lang="en-US" b="0" i="0" u="sng" dirty="0">
                <a:solidFill>
                  <a:srgbClr val="333333"/>
                </a:solidFill>
                <a:effectLst/>
                <a:latin typeface="-apple-system"/>
                <a:hlinkClick r:id="rId3"/>
              </a:rPr>
              <a:t>https://www.govinfo.gov/content/pkg/FR-2020-07-01/pdf/2020-14224.pdf</a:t>
            </a:r>
            <a:r>
              <a:rPr lang="en-US" b="0" i="0" dirty="0">
                <a:solidFill>
                  <a:srgbClr val="4B4E53"/>
                </a:solidFill>
                <a:effectLst/>
                <a:latin typeface="-apple-system"/>
              </a:rPr>
              <a:t>). On September 4, 2020, in </a:t>
            </a:r>
            <a:r>
              <a:rPr lang="en-US" b="0" i="1" dirty="0">
                <a:solidFill>
                  <a:srgbClr val="4B4E53"/>
                </a:solidFill>
                <a:effectLst/>
                <a:latin typeface="-apple-system"/>
              </a:rPr>
              <a:t>NAACP v. DeVos</a:t>
            </a:r>
            <a:r>
              <a:rPr lang="en-US" b="0" i="0" dirty="0">
                <a:solidFill>
                  <a:srgbClr val="4B4E53"/>
                </a:solidFill>
                <a:effectLst/>
                <a:latin typeface="-apple-system"/>
              </a:rPr>
              <a:t>, the U.S. District Court for the District of Columbia issued an </a:t>
            </a:r>
            <a:r>
              <a:rPr lang="en-US" b="0" i="0" u="sng" dirty="0">
                <a:solidFill>
                  <a:srgbClr val="333333"/>
                </a:solidFill>
                <a:effectLst/>
                <a:latin typeface="-apple-system"/>
                <a:hlinkClick r:id="rId4"/>
              </a:rPr>
              <a:t>opinion</a:t>
            </a:r>
            <a:r>
              <a:rPr lang="en-US" b="0" i="0" dirty="0">
                <a:solidFill>
                  <a:srgbClr val="4B4E53"/>
                </a:solidFill>
                <a:effectLst/>
                <a:latin typeface="-apple-system"/>
              </a:rPr>
              <a:t> and an </a:t>
            </a:r>
            <a:r>
              <a:rPr lang="en-US" b="0" i="0" u="sng" dirty="0">
                <a:solidFill>
                  <a:srgbClr val="333333"/>
                </a:solidFill>
                <a:effectLst/>
                <a:latin typeface="-apple-system"/>
                <a:hlinkClick r:id="rId5"/>
              </a:rPr>
              <a:t>order</a:t>
            </a:r>
            <a:r>
              <a:rPr lang="en-US" b="0" i="0" dirty="0">
                <a:solidFill>
                  <a:srgbClr val="4B4E53"/>
                </a:solidFill>
                <a:effectLst/>
                <a:latin typeface="-apple-system"/>
              </a:rPr>
              <a:t> vacating the IFR. Accordingly, the IFR is no longer in effect.</a:t>
            </a:r>
          </a:p>
          <a:p>
            <a:endParaRPr lang="en-US" dirty="0"/>
          </a:p>
          <a:p>
            <a:pPr marL="457200" lvl="1" indent="0">
              <a:buNone/>
            </a:pPr>
            <a:r>
              <a:rPr lang="en-US" sz="1200" dirty="0">
                <a:hlinkClick r:id="rId6"/>
              </a:rPr>
              <a:t>https://oese.ed.gov/offices/education-stabilization-fund/elementary-secondary-school-emergency-relief-fund/</a:t>
            </a:r>
            <a:r>
              <a:rPr lang="en-US" sz="1200" dirty="0"/>
              <a:t> </a:t>
            </a:r>
          </a:p>
        </p:txBody>
      </p:sp>
      <p:sp>
        <p:nvSpPr>
          <p:cNvPr id="4" name="Slide Number Placeholder 3">
            <a:extLst>
              <a:ext uri="{FF2B5EF4-FFF2-40B4-BE49-F238E27FC236}">
                <a16:creationId xmlns:a16="http://schemas.microsoft.com/office/drawing/2014/main" id="{E5496DE4-2001-49C3-B68D-52A9086F585E}"/>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2311025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0C7C-D363-450A-B77C-6EEAE0E7F382}"/>
              </a:ext>
            </a:extLst>
          </p:cNvPr>
          <p:cNvSpPr>
            <a:spLocks noGrp="1"/>
          </p:cNvSpPr>
          <p:nvPr>
            <p:ph type="title"/>
          </p:nvPr>
        </p:nvSpPr>
        <p:spPr/>
        <p:txBody>
          <a:bodyPr/>
          <a:lstStyle/>
          <a:p>
            <a:r>
              <a:rPr lang="en-US" dirty="0"/>
              <a:t>Impact of the Court Ruling</a:t>
            </a:r>
          </a:p>
        </p:txBody>
      </p:sp>
      <p:sp>
        <p:nvSpPr>
          <p:cNvPr id="3" name="Content Placeholder 2">
            <a:extLst>
              <a:ext uri="{FF2B5EF4-FFF2-40B4-BE49-F238E27FC236}">
                <a16:creationId xmlns:a16="http://schemas.microsoft.com/office/drawing/2014/main" id="{F6A885F4-C5A6-4D7D-B622-6334C7CF4D5E}"/>
              </a:ext>
            </a:extLst>
          </p:cNvPr>
          <p:cNvSpPr>
            <a:spLocks noGrp="1"/>
          </p:cNvSpPr>
          <p:nvPr>
            <p:ph idx="1"/>
          </p:nvPr>
        </p:nvSpPr>
        <p:spPr/>
        <p:txBody>
          <a:bodyPr>
            <a:normAutofit fontScale="92500" lnSpcReduction="10000"/>
          </a:bodyPr>
          <a:lstStyle/>
          <a:p>
            <a:r>
              <a:rPr lang="en-US" sz="3200" dirty="0"/>
              <a:t>Guidance from </a:t>
            </a:r>
            <a:r>
              <a:rPr lang="en-US" sz="3200" dirty="0" err="1"/>
              <a:t>BruMan</a:t>
            </a:r>
            <a:r>
              <a:rPr lang="en-US" sz="3200" dirty="0"/>
              <a:t> (9/16/20): </a:t>
            </a:r>
          </a:p>
          <a:p>
            <a:pPr lvl="1"/>
            <a:r>
              <a:rPr lang="en-US" sz="2800" dirty="0"/>
              <a:t>Because, the IFR is no longer in effect, LEAs must calculate proportionate share based on Section 1117, in order to be in compliance with the CARES Act statutory provision. </a:t>
            </a:r>
          </a:p>
          <a:p>
            <a:pPr lvl="1"/>
            <a:r>
              <a:rPr lang="en-US" sz="2800" dirty="0"/>
              <a:t>We should know by end of this month, if the USDE is going to appeal the decision - though </a:t>
            </a:r>
            <a:r>
              <a:rPr lang="en-US" sz="2800" dirty="0" err="1"/>
              <a:t>BruMan</a:t>
            </a:r>
            <a:r>
              <a:rPr lang="en-US" sz="2800" dirty="0"/>
              <a:t> predicts it is not likely to occur. </a:t>
            </a:r>
          </a:p>
          <a:p>
            <a:pPr lvl="1"/>
            <a:r>
              <a:rPr lang="en-US" sz="2800" b="1" i="1" dirty="0"/>
              <a:t>If</a:t>
            </a:r>
            <a:r>
              <a:rPr lang="en-US" sz="2800" dirty="0"/>
              <a:t> the USDE does appeal the case </a:t>
            </a:r>
            <a:r>
              <a:rPr lang="en-US" sz="2800" b="1" i="1" dirty="0"/>
              <a:t>and</a:t>
            </a:r>
            <a:r>
              <a:rPr lang="en-US" sz="2800" dirty="0"/>
              <a:t> </a:t>
            </a:r>
            <a:r>
              <a:rPr lang="en-US" sz="2800" b="1" i="1" dirty="0"/>
              <a:t>if</a:t>
            </a:r>
            <a:r>
              <a:rPr lang="en-US" sz="2800" dirty="0"/>
              <a:t> the ruling is overturned, it will be months before the IFR would be effective again. </a:t>
            </a:r>
          </a:p>
          <a:p>
            <a:pPr lvl="2"/>
            <a:r>
              <a:rPr lang="en-US" sz="2600" dirty="0"/>
              <a:t>Under such circumstance, any funds obligated using Section 1117 would be in compliance with statute. </a:t>
            </a:r>
          </a:p>
          <a:p>
            <a:pPr lvl="1"/>
            <a:endParaRPr lang="en-US" sz="2800" dirty="0"/>
          </a:p>
        </p:txBody>
      </p:sp>
      <p:sp>
        <p:nvSpPr>
          <p:cNvPr id="4" name="Slide Number Placeholder 3">
            <a:extLst>
              <a:ext uri="{FF2B5EF4-FFF2-40B4-BE49-F238E27FC236}">
                <a16:creationId xmlns:a16="http://schemas.microsoft.com/office/drawing/2014/main" id="{773C5452-74C0-44A7-9693-41FFA3D7C83F}"/>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80835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3A25E-8FE9-49FD-A51F-A4706806B83C}"/>
              </a:ext>
            </a:extLst>
          </p:cNvPr>
          <p:cNvSpPr>
            <a:spLocks noGrp="1"/>
          </p:cNvSpPr>
          <p:nvPr>
            <p:ph type="title"/>
          </p:nvPr>
        </p:nvSpPr>
        <p:spPr/>
        <p:txBody>
          <a:bodyPr/>
          <a:lstStyle/>
          <a:p>
            <a:r>
              <a:rPr lang="en-US" dirty="0"/>
              <a:t>ESSER Application Proportionate Share Calculation</a:t>
            </a:r>
          </a:p>
        </p:txBody>
      </p:sp>
      <p:sp>
        <p:nvSpPr>
          <p:cNvPr id="3" name="Content Placeholder 2">
            <a:extLst>
              <a:ext uri="{FF2B5EF4-FFF2-40B4-BE49-F238E27FC236}">
                <a16:creationId xmlns:a16="http://schemas.microsoft.com/office/drawing/2014/main" id="{821599E8-AB86-40E2-9A26-B796423C073E}"/>
              </a:ext>
            </a:extLst>
          </p:cNvPr>
          <p:cNvSpPr>
            <a:spLocks noGrp="1"/>
          </p:cNvSpPr>
          <p:nvPr>
            <p:ph idx="1"/>
          </p:nvPr>
        </p:nvSpPr>
        <p:spPr/>
        <p:txBody>
          <a:bodyPr/>
          <a:lstStyle/>
          <a:p>
            <a:r>
              <a:rPr lang="en-US" b="0" i="0" u="none" strike="noStrike" dirty="0">
                <a:solidFill>
                  <a:srgbClr val="000000"/>
                </a:solidFill>
                <a:effectLst/>
                <a:latin typeface="Calibri" panose="020F0502020204030204" pitchFamily="34" charset="0"/>
              </a:rPr>
              <a:t>CDE's ESSER application </a:t>
            </a:r>
            <a:r>
              <a:rPr lang="en-US" b="0" i="0" u="none" strike="noStrike" dirty="0">
                <a:effectLst/>
                <a:latin typeface="Calibri" panose="020F0502020204030204" pitchFamily="34" charset="0"/>
              </a:rPr>
              <a:t>currently allows LEAs to calculate proportionate share using the total student enrollment in the district and non-public schools (Per IFR) </a:t>
            </a:r>
            <a:r>
              <a:rPr lang="en-US" b="1" i="1" u="none" strike="noStrike" dirty="0">
                <a:effectLst/>
                <a:latin typeface="Calibri" panose="020F0502020204030204" pitchFamily="34" charset="0"/>
              </a:rPr>
              <a:t>or </a:t>
            </a:r>
            <a:r>
              <a:rPr lang="en-US" b="0" i="0" u="none" strike="noStrike" dirty="0">
                <a:effectLst/>
                <a:latin typeface="Calibri" panose="020F0502020204030204" pitchFamily="34" charset="0"/>
              </a:rPr>
              <a:t>calculate the proportionate share according to section 1117 of ESEA (Per CARES Act). </a:t>
            </a:r>
          </a:p>
          <a:p>
            <a:pPr lvl="1"/>
            <a:r>
              <a:rPr lang="en-US" dirty="0">
                <a:latin typeface="Calibri" panose="020F0502020204030204" pitchFamily="34" charset="0"/>
              </a:rPr>
              <a:t>If the LEA used any of the methods under the IFR (while it was in effect between July 1 and September 4, 2020) </a:t>
            </a:r>
          </a:p>
          <a:p>
            <a:pPr lvl="2"/>
            <a:r>
              <a:rPr lang="en-US" dirty="0">
                <a:latin typeface="Calibri" panose="020F0502020204030204" pitchFamily="34" charset="0"/>
              </a:rPr>
              <a:t>And has already obligated funds for equitable services, we are seeking additional guidance on how to proceed. </a:t>
            </a:r>
          </a:p>
          <a:p>
            <a:pPr lvl="2"/>
            <a:r>
              <a:rPr lang="en-US" b="0" i="0" u="none" strike="noStrike" dirty="0">
                <a:effectLst/>
                <a:latin typeface="Calibri" panose="020F0502020204030204" pitchFamily="34" charset="0"/>
              </a:rPr>
              <a:t>And has not yet obligated funds, then need to re-consult with its non-public schools, when practicable, and recalculate equitable services using Section 1117 methods.</a:t>
            </a:r>
          </a:p>
          <a:p>
            <a:pPr lvl="1"/>
            <a:r>
              <a:rPr lang="en-US" dirty="0">
                <a:latin typeface="Calibri" panose="020F0502020204030204" pitchFamily="34" charset="0"/>
              </a:rPr>
              <a:t>If the LEA used the Section 1117 method, </a:t>
            </a:r>
          </a:p>
          <a:p>
            <a:pPr lvl="2"/>
            <a:r>
              <a:rPr lang="en-US" b="0" i="0" u="none" strike="noStrike" dirty="0">
                <a:effectLst/>
                <a:latin typeface="Calibri" panose="020F0502020204030204" pitchFamily="34" charset="0"/>
              </a:rPr>
              <a:t>No changes required. </a:t>
            </a:r>
          </a:p>
          <a:p>
            <a:pPr lvl="1"/>
            <a:endParaRPr lang="en-US" sz="1400" dirty="0">
              <a:solidFill>
                <a:srgbClr val="000000"/>
              </a:solidFill>
              <a:latin typeface="Calibri" panose="020F0502020204030204" pitchFamily="34" charset="0"/>
            </a:endParaRPr>
          </a:p>
          <a:p>
            <a:pPr lvl="1"/>
            <a:endParaRPr lang="en-US" dirty="0"/>
          </a:p>
        </p:txBody>
      </p:sp>
      <p:sp>
        <p:nvSpPr>
          <p:cNvPr id="4" name="Slide Number Placeholder 3">
            <a:extLst>
              <a:ext uri="{FF2B5EF4-FFF2-40B4-BE49-F238E27FC236}">
                <a16:creationId xmlns:a16="http://schemas.microsoft.com/office/drawing/2014/main" id="{F25435CD-0147-43AB-A10C-AB5D73F76E13}"/>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1597729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43A9A5-816E-4AF7-9E7E-D393913A81B0}"/>
              </a:ext>
              <a:ext uri="{C183D7F6-B498-43B3-948B-1728B52AA6E4}">
                <adec:decorative xmlns:adec="http://schemas.microsoft.com/office/drawing/2017/decorative" val="0"/>
              </a:ext>
            </a:extLst>
          </p:cNvPr>
          <p:cNvSpPr>
            <a:spLocks noGrp="1"/>
          </p:cNvSpPr>
          <p:nvPr>
            <p:ph idx="1"/>
          </p:nvPr>
        </p:nvSpPr>
        <p:spPr/>
        <p:txBody>
          <a:bodyPr/>
          <a:lstStyle/>
          <a:p>
            <a:pPr marL="0" marR="0" indent="0">
              <a:spcBef>
                <a:spcPts val="0"/>
              </a:spcBef>
              <a:spcAft>
                <a:spcPts val="0"/>
              </a:spcAft>
              <a:buNone/>
            </a:pPr>
            <a:r>
              <a:rPr lang="en-US" sz="1800" u="sng" dirty="0">
                <a:solidFill>
                  <a:srgbClr val="000000"/>
                </a:solidFill>
                <a:effectLst/>
                <a:latin typeface="Calibri" panose="020F0502020204030204" pitchFamily="34" charset="0"/>
                <a:ea typeface="Calibri" panose="020F0502020204030204" pitchFamily="34" charset="0"/>
              </a:rPr>
              <a:t>An option to consider for allocating ESSER to non-public schools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b="1" dirty="0">
                <a:solidFill>
                  <a:srgbClr val="000000"/>
                </a:solidFill>
                <a:effectLst/>
                <a:latin typeface="Calibri" panose="020F0502020204030204" pitchFamily="34" charset="0"/>
                <a:ea typeface="Calibri" panose="020F0502020204030204" pitchFamily="34" charset="0"/>
              </a:rPr>
              <a:t>Step 1:</a:t>
            </a:r>
            <a:r>
              <a:rPr lang="en-US" sz="1800" dirty="0">
                <a:solidFill>
                  <a:srgbClr val="000000"/>
                </a:solidFill>
                <a:effectLst/>
                <a:latin typeface="Calibri" panose="020F0502020204030204" pitchFamily="34" charset="0"/>
                <a:ea typeface="Calibri" panose="020F0502020204030204" pitchFamily="34" charset="0"/>
              </a:rPr>
              <a:t> Determine the overall equitable share between district and non-public schools.</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solidFill>
                  <a:srgbClr val="000000"/>
                </a:solidFill>
                <a:effectLst/>
                <a:latin typeface="Calibri" panose="020F0502020204030204" pitchFamily="34" charset="0"/>
                <a:ea typeface="Calibri" panose="020F0502020204030204" pitchFamily="34" charset="0"/>
              </a:rPr>
              <a:t>Use the October 2019 FRL Student Count (Schools that opted into Title I)</a:t>
            </a:r>
          </a:p>
          <a:p>
            <a:pPr marL="342900" marR="0" lvl="0" indent="-342900">
              <a:spcBef>
                <a:spcPts val="0"/>
              </a:spcBef>
              <a:spcAft>
                <a:spcPts val="0"/>
              </a:spcAft>
              <a:buFont typeface="Symbol" panose="05050102010706020507" pitchFamily="18" charset="2"/>
              <a:buChar char=""/>
            </a:pPr>
            <a:r>
              <a:rPr lang="en-US" sz="1800" dirty="0">
                <a:solidFill>
                  <a:srgbClr val="000000"/>
                </a:solidFill>
                <a:effectLst/>
                <a:latin typeface="Calibri" panose="020F0502020204030204" pitchFamily="34" charset="0"/>
                <a:ea typeface="Calibri" panose="020F0502020204030204" pitchFamily="34" charset="0"/>
              </a:rPr>
              <a:t>Same process that is used for Title I equitable distribution</a:t>
            </a:r>
          </a:p>
          <a:p>
            <a:pPr marL="0" indent="0">
              <a:buNone/>
            </a:pPr>
            <a:endParaRPr lang="en-US" dirty="0"/>
          </a:p>
          <a:p>
            <a:pPr marL="0" indent="0">
              <a:buNone/>
            </a:pPr>
            <a:endParaRPr lang="en-US" dirty="0"/>
          </a:p>
        </p:txBody>
      </p:sp>
      <p:sp>
        <p:nvSpPr>
          <p:cNvPr id="7" name="Title 1">
            <a:extLst>
              <a:ext uri="{FF2B5EF4-FFF2-40B4-BE49-F238E27FC236}">
                <a16:creationId xmlns:a16="http://schemas.microsoft.com/office/drawing/2014/main" id="{BF37F6AC-FF64-416E-8D33-4B2E5D661947}"/>
              </a:ext>
              <a:ext uri="{C183D7F6-B498-43B3-948B-1728B52AA6E4}">
                <adec:decorative xmlns:adec="http://schemas.microsoft.com/office/drawing/2017/decorative" val="0"/>
              </a:ext>
            </a:extLst>
          </p:cNvPr>
          <p:cNvSpPr txBox="1">
            <a:spLocks noGrp="1"/>
          </p:cNvSpPr>
          <p:nvPr>
            <p:ph type="title" idx="4294967295"/>
          </p:nvPr>
        </p:nvSpPr>
        <p:spPr>
          <a:xfrm>
            <a:off x="223071" y="243366"/>
            <a:ext cx="6081865" cy="756418"/>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2400" kern="1200">
                <a:solidFill>
                  <a:schemeClr val="bg1"/>
                </a:solidFill>
                <a:latin typeface="Museo Slab 500" panose="02000000000000000000" pitchFamily="50"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bg1"/>
                </a:solidFill>
                <a:effectLst/>
                <a:uLnTx/>
                <a:uFillTx/>
                <a:latin typeface="Museo Slab 500" panose="02000000000000000000" pitchFamily="50" charset="0"/>
                <a:ea typeface="+mj-ea"/>
                <a:cs typeface="+mj-cs"/>
              </a:rPr>
              <a:t>DPS Proportionate Share Considerations – Step 1 </a:t>
            </a:r>
          </a:p>
        </p:txBody>
      </p:sp>
      <p:sp>
        <p:nvSpPr>
          <p:cNvPr id="4" name="Slide Number Placeholder 3">
            <a:extLst>
              <a:ext uri="{FF2B5EF4-FFF2-40B4-BE49-F238E27FC236}">
                <a16:creationId xmlns:a16="http://schemas.microsoft.com/office/drawing/2014/main" id="{6305F4B9-C903-4B90-9DFE-32A74E1188CC}"/>
              </a:ext>
              <a:ext uri="{C183D7F6-B498-43B3-948B-1728B52AA6E4}">
                <adec:decorative xmlns:adec="http://schemas.microsoft.com/office/drawing/2017/decorative" val="1"/>
              </a:ext>
            </a:extLst>
          </p:cNvPr>
          <p:cNvSpPr>
            <a:spLocks noGrp="1"/>
          </p:cNvSpPr>
          <p:nvPr>
            <p:ph type="sldNum" sz="quarter" idx="12"/>
          </p:nvPr>
        </p:nvSpPr>
        <p:spPr/>
        <p:txBody>
          <a:bodyPr/>
          <a:lstStyle/>
          <a:p>
            <a:fld id="{C479D5F6-EDCB-402A-AC08-4943A1820E8F}" type="slidenum">
              <a:rPr lang="en-US" smtClean="0"/>
              <a:pPr/>
              <a:t>6</a:t>
            </a:fld>
            <a:endParaRPr lang="en-US" dirty="0"/>
          </a:p>
        </p:txBody>
      </p:sp>
      <p:pic>
        <p:nvPicPr>
          <p:cNvPr id="12" name="Picture 11" descr="This is a table with information about district/charter FRL/Title Count, FRL/Title percentage, and FRL/Title Allocation. ">
            <a:extLst>
              <a:ext uri="{FF2B5EF4-FFF2-40B4-BE49-F238E27FC236}">
                <a16:creationId xmlns:a16="http://schemas.microsoft.com/office/drawing/2014/main" id="{B6536460-91CE-4855-8B09-E0F793375978}"/>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1012371" y="3145971"/>
            <a:ext cx="10235685" cy="3111988"/>
          </a:xfrm>
          <a:prstGeom prst="rect">
            <a:avLst/>
          </a:prstGeom>
        </p:spPr>
      </p:pic>
    </p:spTree>
    <p:extLst>
      <p:ext uri="{BB962C8B-B14F-4D97-AF65-F5344CB8AC3E}">
        <p14:creationId xmlns:p14="http://schemas.microsoft.com/office/powerpoint/2010/main" val="615504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D4EF1-B3E1-4B10-8B22-BB5C3DFE8CE4}"/>
              </a:ext>
            </a:extLst>
          </p:cNvPr>
          <p:cNvSpPr>
            <a:spLocks noGrp="1"/>
          </p:cNvSpPr>
          <p:nvPr>
            <p:ph type="title"/>
          </p:nvPr>
        </p:nvSpPr>
        <p:spPr/>
        <p:txBody>
          <a:bodyPr/>
          <a:lstStyle/>
          <a:p>
            <a:r>
              <a:rPr lang="en-US" dirty="0"/>
              <a:t>DPS Proportionate Share Considerations – Step 2 </a:t>
            </a:r>
          </a:p>
        </p:txBody>
      </p:sp>
      <p:sp>
        <p:nvSpPr>
          <p:cNvPr id="3" name="Content Placeholder 2">
            <a:extLst>
              <a:ext uri="{FF2B5EF4-FFF2-40B4-BE49-F238E27FC236}">
                <a16:creationId xmlns:a16="http://schemas.microsoft.com/office/drawing/2014/main" id="{EC589115-7DE7-4A34-9BB7-66D3491ED536}"/>
              </a:ext>
            </a:extLst>
          </p:cNvPr>
          <p:cNvSpPr>
            <a:spLocks noGrp="1"/>
          </p:cNvSpPr>
          <p:nvPr>
            <p:ph idx="1"/>
          </p:nvPr>
        </p:nvSpPr>
        <p:spPr/>
        <p:txBody>
          <a:bodyPr/>
          <a:lstStyle/>
          <a:p>
            <a:pPr marL="0" marR="0" indent="0">
              <a:spcBef>
                <a:spcPts val="0"/>
              </a:spcBef>
              <a:spcAft>
                <a:spcPts val="0"/>
              </a:spcAft>
              <a:buNone/>
            </a:pPr>
            <a:r>
              <a:rPr lang="en-US" b="1" dirty="0">
                <a:solidFill>
                  <a:srgbClr val="000000"/>
                </a:solidFill>
                <a:effectLst/>
                <a:latin typeface="Calibri" panose="020F0502020204030204" pitchFamily="34" charset="0"/>
                <a:ea typeface="Calibri" panose="020F0502020204030204" pitchFamily="34" charset="0"/>
              </a:rPr>
              <a:t>Step 2: </a:t>
            </a:r>
            <a:r>
              <a:rPr lang="en-US" dirty="0">
                <a:solidFill>
                  <a:srgbClr val="000000"/>
                </a:solidFill>
                <a:effectLst/>
                <a:latin typeface="Calibri" panose="020F0502020204030204" pitchFamily="34" charset="0"/>
                <a:ea typeface="Calibri" panose="020F0502020204030204" pitchFamily="34" charset="0"/>
              </a:rPr>
              <a:t>Interim allocation that was made prior to the court’s decision regarding the IFR (</a:t>
            </a:r>
            <a:r>
              <a:rPr lang="en-US" dirty="0" err="1">
                <a:solidFill>
                  <a:srgbClr val="000000"/>
                </a:solidFill>
                <a:effectLst/>
                <a:latin typeface="Calibri" panose="020F0502020204030204" pitchFamily="34" charset="0"/>
                <a:ea typeface="Calibri" panose="020F0502020204030204" pitchFamily="34" charset="0"/>
              </a:rPr>
              <a:t>USDoE</a:t>
            </a:r>
            <a:r>
              <a:rPr lang="en-US" dirty="0">
                <a:solidFill>
                  <a:srgbClr val="000000"/>
                </a:solidFill>
                <a:effectLst/>
                <a:latin typeface="Calibri" panose="020F0502020204030204" pitchFamily="34" charset="0"/>
                <a:ea typeface="Calibri" panose="020F0502020204030204" pitchFamily="34" charset="0"/>
              </a:rPr>
              <a:t> Interim Final Rule)</a:t>
            </a:r>
            <a:endParaRPr lang="en-US"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solidFill>
                  <a:srgbClr val="000000"/>
                </a:solidFill>
                <a:effectLst/>
                <a:latin typeface="Calibri" panose="020F0502020204030204" pitchFamily="34" charset="0"/>
                <a:ea typeface="Calibri" panose="020F0502020204030204" pitchFamily="34" charset="0"/>
              </a:rPr>
              <a:t>August 2020</a:t>
            </a:r>
          </a:p>
          <a:p>
            <a:pPr marL="342900" marR="0" lvl="0" indent="-342900">
              <a:spcBef>
                <a:spcPts val="0"/>
              </a:spcBef>
              <a:spcAft>
                <a:spcPts val="0"/>
              </a:spcAft>
              <a:buFont typeface="Symbol" panose="05050102010706020507" pitchFamily="18" charset="2"/>
              <a:buChar char=""/>
            </a:pPr>
            <a:r>
              <a:rPr lang="en-US" dirty="0">
                <a:solidFill>
                  <a:srgbClr val="000000"/>
                </a:solidFill>
                <a:effectLst/>
                <a:latin typeface="Calibri" panose="020F0502020204030204" pitchFamily="34" charset="0"/>
                <a:ea typeface="Calibri" panose="020F0502020204030204" pitchFamily="34" charset="0"/>
              </a:rPr>
              <a:t>For charters and private schools facilitated consultations based on a minimal allocation</a:t>
            </a:r>
          </a:p>
          <a:p>
            <a:pPr marL="742950" marR="0" lvl="1" indent="-285750">
              <a:spcBef>
                <a:spcPts val="0"/>
              </a:spcBef>
              <a:spcAft>
                <a:spcPts val="0"/>
              </a:spcAft>
              <a:buFont typeface="Courier New" panose="02070309020205020404" pitchFamily="49" charset="0"/>
              <a:buChar char="o"/>
            </a:pPr>
            <a:r>
              <a:rPr lang="en-US" sz="2400" dirty="0">
                <a:solidFill>
                  <a:srgbClr val="000000"/>
                </a:solidFill>
                <a:effectLst/>
                <a:latin typeface="Calibri" panose="020F0502020204030204" pitchFamily="34" charset="0"/>
                <a:ea typeface="Calibri" panose="020F0502020204030204" pitchFamily="34" charset="0"/>
              </a:rPr>
              <a:t>Only Title I schools</a:t>
            </a:r>
          </a:p>
          <a:p>
            <a:pPr marL="742950" marR="0" lvl="1" indent="-285750">
              <a:spcBef>
                <a:spcPts val="0"/>
              </a:spcBef>
              <a:spcAft>
                <a:spcPts val="0"/>
              </a:spcAft>
              <a:buFont typeface="Courier New" panose="02070309020205020404" pitchFamily="49" charset="0"/>
              <a:buChar char="o"/>
            </a:pPr>
            <a:r>
              <a:rPr lang="en-US" sz="2400" dirty="0">
                <a:solidFill>
                  <a:srgbClr val="000000"/>
                </a:solidFill>
                <a:effectLst/>
                <a:latin typeface="Calibri" panose="020F0502020204030204" pitchFamily="34" charset="0"/>
                <a:ea typeface="Calibri" panose="020F0502020204030204" pitchFamily="34" charset="0"/>
              </a:rPr>
              <a:t>Per Pupil based on Total k-12 enrollment since this would be a smaller amount</a:t>
            </a:r>
          </a:p>
          <a:p>
            <a:pPr marL="742950" marR="0" lvl="1" indent="-285750">
              <a:spcBef>
                <a:spcPts val="0"/>
              </a:spcBef>
              <a:spcAft>
                <a:spcPts val="0"/>
              </a:spcAft>
              <a:buFont typeface="Courier New" panose="02070309020205020404" pitchFamily="49" charset="0"/>
              <a:buChar char="o"/>
            </a:pPr>
            <a:r>
              <a:rPr lang="en-US" sz="2400" dirty="0">
                <a:solidFill>
                  <a:srgbClr val="000000"/>
                </a:solidFill>
                <a:effectLst/>
                <a:latin typeface="Calibri" panose="020F0502020204030204" pitchFamily="34" charset="0"/>
                <a:ea typeface="Calibri" panose="020F0502020204030204" pitchFamily="34" charset="0"/>
              </a:rPr>
              <a:t>Wanted to prevent having to take any funds back from any schools</a:t>
            </a:r>
          </a:p>
          <a:p>
            <a:pPr marL="742950" marR="0" lvl="1" indent="-285750">
              <a:spcBef>
                <a:spcPts val="0"/>
              </a:spcBef>
              <a:spcAft>
                <a:spcPts val="0"/>
              </a:spcAft>
              <a:buFont typeface="Courier New" panose="02070309020205020404" pitchFamily="49" charset="0"/>
              <a:buChar char="o"/>
            </a:pPr>
            <a:r>
              <a:rPr lang="en-US" sz="2400" dirty="0">
                <a:solidFill>
                  <a:srgbClr val="000000"/>
                </a:solidFill>
                <a:effectLst/>
                <a:latin typeface="Calibri" panose="020F0502020204030204" pitchFamily="34" charset="0"/>
                <a:ea typeface="Calibri" panose="020F0502020204030204" pitchFamily="34" charset="0"/>
              </a:rPr>
              <a:t>Provide schools an opportunity to spend sooner</a:t>
            </a:r>
          </a:p>
          <a:p>
            <a:endParaRPr lang="en-US" dirty="0"/>
          </a:p>
        </p:txBody>
      </p:sp>
      <p:sp>
        <p:nvSpPr>
          <p:cNvPr id="4" name="Slide Number Placeholder 3">
            <a:extLst>
              <a:ext uri="{FF2B5EF4-FFF2-40B4-BE49-F238E27FC236}">
                <a16:creationId xmlns:a16="http://schemas.microsoft.com/office/drawing/2014/main" id="{43425DF6-F5A9-40B8-876B-C84EF9B8A8DE}"/>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897836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AD6C9-884F-455D-9247-580CF9E0E249}"/>
              </a:ext>
            </a:extLst>
          </p:cNvPr>
          <p:cNvSpPr>
            <a:spLocks noGrp="1"/>
          </p:cNvSpPr>
          <p:nvPr>
            <p:ph type="title"/>
          </p:nvPr>
        </p:nvSpPr>
        <p:spPr/>
        <p:txBody>
          <a:bodyPr/>
          <a:lstStyle/>
          <a:p>
            <a:r>
              <a:rPr lang="en-US" dirty="0"/>
              <a:t>DPS Proportionate Share Considerations  - Step 3</a:t>
            </a:r>
          </a:p>
        </p:txBody>
      </p:sp>
      <p:sp>
        <p:nvSpPr>
          <p:cNvPr id="3" name="Content Placeholder 2">
            <a:extLst>
              <a:ext uri="{FF2B5EF4-FFF2-40B4-BE49-F238E27FC236}">
                <a16:creationId xmlns:a16="http://schemas.microsoft.com/office/drawing/2014/main" id="{8EAD5A99-3B30-4774-85E8-899A64B71C7C}"/>
              </a:ext>
            </a:extLst>
          </p:cNvPr>
          <p:cNvSpPr>
            <a:spLocks noGrp="1"/>
          </p:cNvSpPr>
          <p:nvPr>
            <p:ph idx="1"/>
          </p:nvPr>
        </p:nvSpPr>
        <p:spPr/>
        <p:txBody>
          <a:bodyPr>
            <a:normAutofit fontScale="92500" lnSpcReduction="20000"/>
          </a:bodyPr>
          <a:lstStyle/>
          <a:p>
            <a:pPr marL="0" marR="0" indent="0">
              <a:spcBef>
                <a:spcPts val="0"/>
              </a:spcBef>
              <a:spcAft>
                <a:spcPts val="0"/>
              </a:spcAft>
              <a:buNone/>
            </a:pPr>
            <a:r>
              <a:rPr lang="en-US" sz="2200" b="1" dirty="0">
                <a:solidFill>
                  <a:srgbClr val="000000"/>
                </a:solidFill>
                <a:effectLst/>
                <a:latin typeface="Calibri" panose="020F0502020204030204" pitchFamily="34" charset="0"/>
                <a:ea typeface="Calibri" panose="020F0502020204030204" pitchFamily="34" charset="0"/>
              </a:rPr>
              <a:t>Step 3:</a:t>
            </a:r>
            <a:r>
              <a:rPr lang="en-US" sz="2200" dirty="0">
                <a:solidFill>
                  <a:srgbClr val="000000"/>
                </a:solidFill>
                <a:effectLst/>
                <a:latin typeface="Calibri" panose="020F0502020204030204" pitchFamily="34" charset="0"/>
                <a:ea typeface="Calibri" panose="020F0502020204030204" pitchFamily="34" charset="0"/>
              </a:rPr>
              <a:t>  Determine as a district how you will allocated each bucket of funds (District / Non-Public)</a:t>
            </a:r>
            <a:endParaRPr lang="en-US" sz="2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solidFill>
                  <a:srgbClr val="000000"/>
                </a:solidFill>
                <a:effectLst/>
                <a:latin typeface="Calibri" panose="020F0502020204030204" pitchFamily="34" charset="0"/>
                <a:ea typeface="Calibri" panose="020F0502020204030204" pitchFamily="34" charset="0"/>
              </a:rPr>
              <a:t>Interim Final Rule overturned</a:t>
            </a:r>
          </a:p>
          <a:p>
            <a:pPr marL="342900" marR="0" lvl="0" indent="-342900">
              <a:spcBef>
                <a:spcPts val="0"/>
              </a:spcBef>
              <a:spcAft>
                <a:spcPts val="0"/>
              </a:spcAft>
              <a:buFont typeface="Symbol" panose="05050102010706020507" pitchFamily="18" charset="2"/>
              <a:buChar char=""/>
            </a:pPr>
            <a:r>
              <a:rPr lang="en-US" sz="2200" dirty="0">
                <a:solidFill>
                  <a:srgbClr val="000000"/>
                </a:solidFill>
                <a:effectLst/>
                <a:latin typeface="Calibri" panose="020F0502020204030204" pitchFamily="34" charset="0"/>
                <a:ea typeface="Calibri" panose="020F0502020204030204" pitchFamily="34" charset="0"/>
              </a:rPr>
              <a:t>Base calculations on original CARES Act language</a:t>
            </a:r>
          </a:p>
          <a:p>
            <a:pPr marL="342900" marR="0" lvl="0" indent="-342900">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Non-public schools total allocation </a:t>
            </a:r>
            <a:r>
              <a:rPr lang="en-US" sz="2200" dirty="0">
                <a:solidFill>
                  <a:srgbClr val="000000"/>
                </a:solidFill>
                <a:effectLst/>
                <a:highlight>
                  <a:srgbClr val="00FF00"/>
                </a:highlight>
                <a:latin typeface="Calibri" panose="020F0502020204030204" pitchFamily="34" charset="0"/>
                <a:ea typeface="Calibri" panose="020F0502020204030204" pitchFamily="34" charset="0"/>
              </a:rPr>
              <a:t>$340,369</a:t>
            </a:r>
            <a:endParaRPr lang="en-US" sz="22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200" dirty="0">
                <a:solidFill>
                  <a:srgbClr val="000000"/>
                </a:solidFill>
                <a:effectLst/>
                <a:latin typeface="Calibri" panose="020F0502020204030204" pitchFamily="34" charset="0"/>
                <a:ea typeface="Calibri" panose="020F0502020204030204" pitchFamily="34" charset="0"/>
              </a:rPr>
              <a:t>This was based on only Title I schools/FRL count for both district, charter and non-public </a:t>
            </a:r>
            <a:endParaRPr lang="en-US" sz="22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200" dirty="0">
                <a:solidFill>
                  <a:srgbClr val="000000"/>
                </a:solidFill>
                <a:effectLst/>
                <a:highlight>
                  <a:srgbClr val="FFFF00"/>
                </a:highlight>
                <a:latin typeface="Calibri" panose="020F0502020204030204" pitchFamily="34" charset="0"/>
                <a:ea typeface="Calibri" panose="020F0502020204030204" pitchFamily="34" charset="0"/>
              </a:rPr>
              <a:t>Decision point</a:t>
            </a:r>
            <a:endParaRPr lang="en-US" sz="22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Font typeface="Wingdings" panose="05000000000000000000" pitchFamily="2" charset="2"/>
              <a:buChar char=""/>
            </a:pPr>
            <a:r>
              <a:rPr lang="en-US" sz="2200" dirty="0">
                <a:solidFill>
                  <a:srgbClr val="000000"/>
                </a:solidFill>
                <a:effectLst/>
                <a:latin typeface="Calibri" panose="020F0502020204030204" pitchFamily="34" charset="0"/>
                <a:ea typeface="Calibri" panose="020F0502020204030204" pitchFamily="34" charset="0"/>
              </a:rPr>
              <a:t>Option #1 – Allocate the remaining to only the Title I schools based on October count 2019</a:t>
            </a:r>
          </a:p>
          <a:p>
            <a:pPr marL="1143000" marR="0" lvl="2" indent="-228600">
              <a:spcBef>
                <a:spcPts val="0"/>
              </a:spcBef>
              <a:spcAft>
                <a:spcPts val="0"/>
              </a:spcAft>
              <a:buFont typeface="Wingdings" panose="05000000000000000000" pitchFamily="2" charset="2"/>
              <a:buChar char=""/>
            </a:pPr>
            <a:r>
              <a:rPr lang="en-US" sz="2200" dirty="0">
                <a:solidFill>
                  <a:srgbClr val="000000"/>
                </a:solidFill>
                <a:effectLst/>
                <a:latin typeface="Calibri" panose="020F0502020204030204" pitchFamily="34" charset="0"/>
                <a:ea typeface="Calibri" panose="020F0502020204030204" pitchFamily="34" charset="0"/>
              </a:rPr>
              <a:t>Option #2 – Allocate to all non-public schools that opt into ESSER based on old or newly submitted FRL count from 2019-20.  We are going with this option</a:t>
            </a:r>
          </a:p>
          <a:p>
            <a:pPr marL="1600200" marR="0" lvl="3" indent="-228600">
              <a:spcBef>
                <a:spcPts val="0"/>
              </a:spcBef>
              <a:spcAft>
                <a:spcPts val="0"/>
              </a:spcAft>
              <a:buFont typeface="Symbol" panose="05050102010706020507" pitchFamily="18" charset="2"/>
              <a:buChar char=""/>
            </a:pPr>
            <a:r>
              <a:rPr lang="en-US" sz="2200" dirty="0">
                <a:solidFill>
                  <a:srgbClr val="000000"/>
                </a:solidFill>
                <a:effectLst/>
                <a:latin typeface="Calibri" panose="020F0502020204030204" pitchFamily="34" charset="0"/>
                <a:ea typeface="Calibri" panose="020F0502020204030204" pitchFamily="34" charset="0"/>
              </a:rPr>
              <a:t>It was important to use 19-20 to ensure consistency and equity amongst schools</a:t>
            </a:r>
          </a:p>
          <a:p>
            <a:pPr marL="1600200" marR="0" indent="0">
              <a:spcBef>
                <a:spcPts val="0"/>
              </a:spcBef>
              <a:spcAft>
                <a:spcPts val="0"/>
              </a:spcAft>
              <a:buNone/>
            </a:pPr>
            <a:r>
              <a:rPr lang="en-US" sz="2200" dirty="0">
                <a:effectLst/>
                <a:latin typeface="Calibri" panose="020F0502020204030204" pitchFamily="34" charset="0"/>
                <a:ea typeface="Calibri" panose="020F0502020204030204" pitchFamily="34" charset="0"/>
              </a:rPr>
              <a:t> </a:t>
            </a:r>
          </a:p>
          <a:p>
            <a:pPr marL="342900" marR="0" lvl="0" indent="-342900">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District Managed and Charter schools will receive their round II allocation based on:</a:t>
            </a:r>
          </a:p>
          <a:p>
            <a:pPr marL="742950" marR="0" lvl="1" indent="-285750">
              <a:spcBef>
                <a:spcPts val="0"/>
              </a:spcBef>
              <a:spcAft>
                <a:spcPts val="0"/>
              </a:spcAft>
              <a:buFont typeface="Courier New" panose="02070309020205020404" pitchFamily="49" charset="0"/>
              <a:buChar char="o"/>
            </a:pPr>
            <a:r>
              <a:rPr lang="en-US" sz="2200" dirty="0">
                <a:effectLst/>
                <a:latin typeface="Calibri" panose="020F0502020204030204" pitchFamily="34" charset="0"/>
                <a:ea typeface="Calibri" panose="020F0502020204030204" pitchFamily="34" charset="0"/>
              </a:rPr>
              <a:t>October 2019 FRL count</a:t>
            </a:r>
          </a:p>
          <a:p>
            <a:pPr marL="0" indent="0">
              <a:buNone/>
            </a:pPr>
            <a:endParaRPr lang="en-US" dirty="0"/>
          </a:p>
        </p:txBody>
      </p:sp>
      <p:sp>
        <p:nvSpPr>
          <p:cNvPr id="4" name="Slide Number Placeholder 3">
            <a:extLst>
              <a:ext uri="{FF2B5EF4-FFF2-40B4-BE49-F238E27FC236}">
                <a16:creationId xmlns:a16="http://schemas.microsoft.com/office/drawing/2014/main" id="{A13CC682-D2AB-412E-8B2F-E34D03C25D81}"/>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797109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A536E-3C89-4451-B761-F9ED10D04179}"/>
              </a:ext>
            </a:extLst>
          </p:cNvPr>
          <p:cNvSpPr>
            <a:spLocks noGrp="1"/>
          </p:cNvSpPr>
          <p:nvPr>
            <p:ph type="ctrTitle"/>
          </p:nvPr>
        </p:nvSpPr>
        <p:spPr/>
        <p:txBody>
          <a:bodyPr/>
          <a:lstStyle/>
          <a:p>
            <a:r>
              <a:rPr lang="en-US" dirty="0"/>
              <a:t>Connecting Colorado Students Grant</a:t>
            </a:r>
            <a:br>
              <a:rPr lang="en-US" dirty="0"/>
            </a:br>
            <a:r>
              <a:rPr lang="en-US" dirty="0"/>
              <a:t>(CCSG)</a:t>
            </a:r>
          </a:p>
        </p:txBody>
      </p:sp>
      <p:sp>
        <p:nvSpPr>
          <p:cNvPr id="3" name="Slide Number Placeholder 2">
            <a:extLst>
              <a:ext uri="{FF2B5EF4-FFF2-40B4-BE49-F238E27FC236}">
                <a16:creationId xmlns:a16="http://schemas.microsoft.com/office/drawing/2014/main" id="{70312450-F07C-407D-96BF-67F309C12CC7}"/>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9807592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1704</TotalTime>
  <Words>2009</Words>
  <Application>Microsoft Office PowerPoint</Application>
  <PresentationFormat>On-screen Show (4:3)</PresentationFormat>
  <Paragraphs>175</Paragraphs>
  <Slides>26</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-apple-system</vt:lpstr>
      <vt:lpstr>Arial</vt:lpstr>
      <vt:lpstr>Calibri</vt:lpstr>
      <vt:lpstr>Calibri Light</vt:lpstr>
      <vt:lpstr>Courier New</vt:lpstr>
      <vt:lpstr>Museo Slab 500</vt:lpstr>
      <vt:lpstr>Symbol</vt:lpstr>
      <vt:lpstr>Wingdings</vt:lpstr>
      <vt:lpstr>Office Theme</vt:lpstr>
      <vt:lpstr>1_Office Theme</vt:lpstr>
      <vt:lpstr>CDE Office Hours</vt:lpstr>
      <vt:lpstr>Providing Equitable Services to Non-Public Schools with CARES Act Funding</vt:lpstr>
      <vt:lpstr>USDE Announcement on Its Website</vt:lpstr>
      <vt:lpstr>Impact of the Court Ruling</vt:lpstr>
      <vt:lpstr>ESSER Application Proportionate Share Calculation</vt:lpstr>
      <vt:lpstr>DPS Proportionate Share Considerations – Step 1 </vt:lpstr>
      <vt:lpstr>DPS Proportionate Share Considerations – Step 2 </vt:lpstr>
      <vt:lpstr>DPS Proportionate Share Considerations  - Step 3</vt:lpstr>
      <vt:lpstr>Connecting Colorado Students Grant (CCSG)</vt:lpstr>
      <vt:lpstr>Connecting Colorado Students Grant</vt:lpstr>
      <vt:lpstr>Who is Eligible?</vt:lpstr>
      <vt:lpstr>Use of Funds</vt:lpstr>
      <vt:lpstr>Questions?   Requests for Future Topics? </vt:lpstr>
      <vt:lpstr>CDE Team Contact Information</vt:lpstr>
      <vt:lpstr> CRF Updates</vt:lpstr>
      <vt:lpstr>CRF CDE Cross Unit Team</vt:lpstr>
      <vt:lpstr>CRF and GEERS Update</vt:lpstr>
      <vt:lpstr>CRF – Indirect Cost Rates</vt:lpstr>
      <vt:lpstr>CRF – Before and After School Child Care</vt:lpstr>
      <vt:lpstr>CRF – Before and After School Child Care</vt:lpstr>
      <vt:lpstr>CRF Reporting Update</vt:lpstr>
      <vt:lpstr>CRF – US Treasury Guidance on $500 per Student</vt:lpstr>
      <vt:lpstr>CRF – US Treasury Guidance on $500 per Student</vt:lpstr>
      <vt:lpstr>CRF – Transfer to State Ed Fund for increased At-Risk Students</vt:lpstr>
      <vt:lpstr>GEERS Update on Charter Schools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Collins, DeLilah</dc:creator>
  <cp:lastModifiedBy>Matson, Rachel</cp:lastModifiedBy>
  <cp:revision>34</cp:revision>
  <dcterms:created xsi:type="dcterms:W3CDTF">2020-08-25T20:35:07Z</dcterms:created>
  <dcterms:modified xsi:type="dcterms:W3CDTF">2020-09-18T18:26:19Z</dcterms:modified>
</cp:coreProperties>
</file>