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15"/>
  </p:notesMasterIdLst>
  <p:sldIdLst>
    <p:sldId id="450" r:id="rId3"/>
    <p:sldId id="451" r:id="rId4"/>
    <p:sldId id="452" r:id="rId5"/>
    <p:sldId id="453" r:id="rId6"/>
    <p:sldId id="454" r:id="rId7"/>
    <p:sldId id="455" r:id="rId8"/>
    <p:sldId id="456" r:id="rId9"/>
    <p:sldId id="457" r:id="rId10"/>
    <p:sldId id="269" r:id="rId11"/>
    <p:sldId id="441" r:id="rId12"/>
    <p:sldId id="448" r:id="rId13"/>
    <p:sldId id="44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hajeri-Nelson, Nazanin" initials="MN" lastIdx="1" clrIdx="0">
    <p:extLst>
      <p:ext uri="{19B8F6BF-5375-455C-9EA6-DF929625EA0E}">
        <p15:presenceInfo xmlns:p15="http://schemas.microsoft.com/office/powerpoint/2012/main" userId="S::Mohajeri-Nelson_n@cde.state.co.us::a9da618a-a76d-43dd-a63a-6c6fdf3f5685" providerId="AD"/>
      </p:ext>
    </p:extLst>
  </p:cmAuthor>
  <p:cmAuthor id="2" name="Jeremy" initials="J" lastIdx="8" clrIdx="1">
    <p:extLst>
      <p:ext uri="{19B8F6BF-5375-455C-9EA6-DF929625EA0E}">
        <p15:presenceInfo xmlns:p15="http://schemas.microsoft.com/office/powerpoint/2012/main" userId="S::Meredith_J@cde.state.co.us::e819f79e-d45f-4b7f-a2c1-c67ab051aa44" providerId="AD"/>
      </p:ext>
    </p:extLst>
  </p:cmAuthor>
  <p:cmAuthor id="3" name="Bartlett, Kate" initials="BK" lastIdx="1" clrIdx="2">
    <p:extLst>
      <p:ext uri="{19B8F6BF-5375-455C-9EA6-DF929625EA0E}">
        <p15:presenceInfo xmlns:p15="http://schemas.microsoft.com/office/powerpoint/2012/main" userId="S::Bartlett_k@cde.state.co.us::b4c80ec5-b3fa-43dc-bde4-01f0a8c1c4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3A"/>
    <a:srgbClr val="488BC9"/>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7" autoAdjust="0"/>
    <p:restoredTop sz="86420" autoAdjust="0"/>
  </p:normalViewPr>
  <p:slideViewPr>
    <p:cSldViewPr snapToGrid="0">
      <p:cViewPr varScale="1">
        <p:scale>
          <a:sx n="112" d="100"/>
          <a:sy n="112" d="100"/>
        </p:scale>
        <p:origin x="498" y="108"/>
      </p:cViewPr>
      <p:guideLst/>
    </p:cSldViewPr>
  </p:slideViewPr>
  <p:outlineViewPr>
    <p:cViewPr>
      <p:scale>
        <a:sx n="33" d="100"/>
        <a:sy n="33" d="100"/>
      </p:scale>
      <p:origin x="0" y="-3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9/18/2020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7804e5a544_3_2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 name="Google Shape;76;g7804e5a544_3_2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95fd3b7ce7_0_5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95fd3b7ce7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95fd3b7ce7_0_5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95fd3b7ce7_0_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de16b59d0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8de16b59d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98850c5fe6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98850c5fe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94d364346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94d364346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4d3643462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4d364346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976fecff15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976fecff1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00953A">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00953A"/>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88057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684718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4180389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722219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4081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7097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7072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1675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359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4838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54943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48464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99826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6270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3278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07804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tandard Page">
  <p:cSld name="Standard Page">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325" y="676492"/>
            <a:ext cx="7887300" cy="466400"/>
          </a:xfrm>
          <a:prstGeom prst="rect">
            <a:avLst/>
          </a:prstGeom>
          <a:noFill/>
          <a:ln>
            <a:noFill/>
          </a:ln>
        </p:spPr>
        <p:txBody>
          <a:bodyPr spcFirstLastPara="1" wrap="square" lIns="46750" tIns="23375" rIns="46750" bIns="23375" anchor="t" anchorCtr="0">
            <a:noAutofit/>
          </a:bodyPr>
          <a:lstStyle>
            <a:lvl1pPr marR="0" lvl="0" algn="l" rtl="0">
              <a:spcBef>
                <a:spcPts val="0"/>
              </a:spcBef>
              <a:spcAft>
                <a:spcPts val="0"/>
              </a:spcAft>
              <a:buClr>
                <a:srgbClr val="003A84"/>
              </a:buClr>
              <a:buSzPts val="1800"/>
              <a:buFont typeface="Open Sans Light"/>
              <a:buNone/>
              <a:defRPr sz="1800" b="1" i="0" u="none" strike="noStrike" cap="none">
                <a:solidFill>
                  <a:srgbClr val="003A84"/>
                </a:solidFill>
                <a:latin typeface="Open Sans Light"/>
                <a:ea typeface="Open Sans Light"/>
                <a:cs typeface="Open Sans Light"/>
                <a:sym typeface="Open Sans Light"/>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a:endParaRPr/>
          </a:p>
        </p:txBody>
      </p:sp>
      <p:pic>
        <p:nvPicPr>
          <p:cNvPr id="52" name="Google Shape;52;p13"/>
          <p:cNvPicPr preferRelativeResize="0"/>
          <p:nvPr/>
        </p:nvPicPr>
        <p:blipFill rotWithShape="1">
          <a:blip r:embed="rId2">
            <a:alphaModFix/>
          </a:blip>
          <a:srcRect/>
          <a:stretch/>
        </p:blipFill>
        <p:spPr>
          <a:xfrm>
            <a:off x="168852" y="6286500"/>
            <a:ext cx="355564" cy="358104"/>
          </a:xfrm>
          <a:prstGeom prst="rect">
            <a:avLst/>
          </a:prstGeom>
          <a:noFill/>
          <a:ln>
            <a:noFill/>
          </a:ln>
        </p:spPr>
      </p:pic>
      <p:sp>
        <p:nvSpPr>
          <p:cNvPr id="53" name="Google Shape;53;p13"/>
          <p:cNvSpPr/>
          <p:nvPr/>
        </p:nvSpPr>
        <p:spPr>
          <a:xfrm>
            <a:off x="0" y="0"/>
            <a:ext cx="818400" cy="260800"/>
          </a:xfrm>
          <a:prstGeom prst="rect">
            <a:avLst/>
          </a:prstGeom>
          <a:solidFill>
            <a:schemeClr val="accent1"/>
          </a:solidFill>
          <a:ln>
            <a:noFill/>
          </a:ln>
        </p:spPr>
        <p:txBody>
          <a:bodyPr spcFirstLastPara="1" wrap="square" lIns="46750" tIns="23375" rIns="46750" bIns="23375" anchor="ctr" anchorCtr="0">
            <a:noAutofit/>
          </a:bodyPr>
          <a:lstStyle/>
          <a:p>
            <a:pPr marL="0" marR="0" lvl="0" indent="0" algn="l" rtl="0">
              <a:spcBef>
                <a:spcPts val="0"/>
              </a:spcBef>
              <a:spcAft>
                <a:spcPts val="0"/>
              </a:spcAft>
              <a:buNone/>
            </a:pPr>
            <a:endParaRPr sz="900" b="1">
              <a:solidFill>
                <a:schemeClr val="lt1"/>
              </a:solidFill>
              <a:latin typeface="Open Sans Light"/>
              <a:ea typeface="Open Sans Light"/>
              <a:cs typeface="Open Sans Light"/>
              <a:sym typeface="Open Sans Light"/>
            </a:endParaRPr>
          </a:p>
        </p:txBody>
      </p:sp>
      <p:sp>
        <p:nvSpPr>
          <p:cNvPr id="54" name="Google Shape;54;p13"/>
          <p:cNvSpPr/>
          <p:nvPr/>
        </p:nvSpPr>
        <p:spPr>
          <a:xfrm>
            <a:off x="818285" y="0"/>
            <a:ext cx="8325600" cy="260800"/>
          </a:xfrm>
          <a:prstGeom prst="rect">
            <a:avLst/>
          </a:prstGeom>
          <a:solidFill>
            <a:srgbClr val="8CB3E3"/>
          </a:solidFill>
          <a:ln>
            <a:noFill/>
          </a:ln>
        </p:spPr>
        <p:txBody>
          <a:bodyPr spcFirstLastPara="1" wrap="square" lIns="46750" tIns="23375" rIns="46750" bIns="23375" anchor="ctr" anchorCtr="0">
            <a:noAutofit/>
          </a:bodyPr>
          <a:lstStyle/>
          <a:p>
            <a:pPr marL="0" marR="0" lvl="0" indent="0" algn="l" rtl="0">
              <a:spcBef>
                <a:spcPts val="0"/>
              </a:spcBef>
              <a:spcAft>
                <a:spcPts val="0"/>
              </a:spcAft>
              <a:buNone/>
            </a:pPr>
            <a:endParaRPr sz="900" b="1">
              <a:solidFill>
                <a:schemeClr val="lt1"/>
              </a:solidFill>
              <a:latin typeface="Open Sans Light"/>
              <a:ea typeface="Open Sans Light"/>
              <a:cs typeface="Open Sans Light"/>
              <a:sym typeface="Open Sans Light"/>
            </a:endParaRPr>
          </a:p>
        </p:txBody>
      </p:sp>
    </p:spTree>
    <p:extLst>
      <p:ext uri="{BB962C8B-B14F-4D97-AF65-F5344CB8AC3E}">
        <p14:creationId xmlns:p14="http://schemas.microsoft.com/office/powerpoint/2010/main" val="1774888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7" name="Google Shape;57;p14"/>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8" name="Google Shape;58;p14"/>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59" name="Google Shape;59;p14"/>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0" name="Google Shape;60;p14"/>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1923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3935881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Response">
  <p:cSld name="Response">
    <p:bg>
      <p:bgPr>
        <a:solidFill>
          <a:srgbClr val="000000">
            <a:alpha val="0"/>
          </a:srgbClr>
        </a:solidFill>
        <a:effectLst/>
      </p:bgPr>
    </p:bg>
    <p:spTree>
      <p:nvGrpSpPr>
        <p:cNvPr id="1" name="Shape 62"/>
        <p:cNvGrpSpPr/>
        <p:nvPr/>
      </p:nvGrpSpPr>
      <p:grpSpPr>
        <a:xfrm>
          <a:off x="0" y="0"/>
          <a:ext cx="0" cy="0"/>
          <a:chOff x="0" y="0"/>
          <a:chExt cx="0" cy="0"/>
        </a:xfrm>
      </p:grpSpPr>
      <p:pic>
        <p:nvPicPr>
          <p:cNvPr id="63" name="Google Shape;63;p16"/>
          <p:cNvPicPr preferRelativeResize="0"/>
          <p:nvPr/>
        </p:nvPicPr>
        <p:blipFill rotWithShape="1">
          <a:blip r:embed="rId2">
            <a:alphaModFix/>
          </a:blip>
          <a:srcRect/>
          <a:stretch/>
        </p:blipFill>
        <p:spPr>
          <a:xfrm>
            <a:off x="168852" y="6286500"/>
            <a:ext cx="355564" cy="358104"/>
          </a:xfrm>
          <a:prstGeom prst="rect">
            <a:avLst/>
          </a:prstGeom>
          <a:noFill/>
          <a:ln>
            <a:noFill/>
          </a:ln>
        </p:spPr>
      </p:pic>
      <p:sp>
        <p:nvSpPr>
          <p:cNvPr id="64" name="Google Shape;64;p16"/>
          <p:cNvSpPr/>
          <p:nvPr/>
        </p:nvSpPr>
        <p:spPr>
          <a:xfrm>
            <a:off x="0" y="0"/>
            <a:ext cx="818400" cy="260800"/>
          </a:xfrm>
          <a:prstGeom prst="rect">
            <a:avLst/>
          </a:prstGeom>
          <a:solidFill>
            <a:srgbClr val="EA9999"/>
          </a:solidFill>
          <a:ln>
            <a:noFill/>
          </a:ln>
        </p:spPr>
        <p:txBody>
          <a:bodyPr spcFirstLastPara="1" wrap="square" lIns="46750" tIns="23375" rIns="46750" bIns="23375" anchor="ctr" anchorCtr="0">
            <a:noAutofit/>
          </a:bodyPr>
          <a:lstStyle/>
          <a:p>
            <a:pPr marL="0" marR="0" lvl="0" indent="0" algn="l" rtl="0">
              <a:spcBef>
                <a:spcPts val="0"/>
              </a:spcBef>
              <a:spcAft>
                <a:spcPts val="0"/>
              </a:spcAft>
              <a:buNone/>
            </a:pPr>
            <a:endParaRPr sz="900" b="1">
              <a:solidFill>
                <a:srgbClr val="FFFFFF"/>
              </a:solidFill>
              <a:latin typeface="Open Sans Light"/>
              <a:ea typeface="Open Sans Light"/>
              <a:cs typeface="Open Sans Light"/>
              <a:sym typeface="Open Sans Light"/>
            </a:endParaRPr>
          </a:p>
        </p:txBody>
      </p:sp>
      <p:sp>
        <p:nvSpPr>
          <p:cNvPr id="65" name="Google Shape;65;p16"/>
          <p:cNvSpPr/>
          <p:nvPr/>
        </p:nvSpPr>
        <p:spPr>
          <a:xfrm>
            <a:off x="818285" y="0"/>
            <a:ext cx="8325600" cy="260800"/>
          </a:xfrm>
          <a:prstGeom prst="rect">
            <a:avLst/>
          </a:prstGeom>
          <a:solidFill>
            <a:srgbClr val="EA9999"/>
          </a:solidFill>
          <a:ln>
            <a:noFill/>
          </a:ln>
        </p:spPr>
        <p:txBody>
          <a:bodyPr spcFirstLastPara="1" wrap="square" lIns="46750" tIns="23375" rIns="46750" bIns="23375" anchor="ctr" anchorCtr="0">
            <a:noAutofit/>
          </a:bodyPr>
          <a:lstStyle/>
          <a:p>
            <a:pPr marL="0" marR="0" lvl="0" indent="0" algn="l" rtl="0">
              <a:spcBef>
                <a:spcPts val="0"/>
              </a:spcBef>
              <a:spcAft>
                <a:spcPts val="0"/>
              </a:spcAft>
              <a:buNone/>
            </a:pPr>
            <a:endParaRPr sz="900" b="1">
              <a:solidFill>
                <a:srgbClr val="FFFFFF"/>
              </a:solidFill>
              <a:latin typeface="Open Sans Light"/>
              <a:ea typeface="Open Sans Light"/>
              <a:cs typeface="Open Sans Light"/>
              <a:sym typeface="Open Sans Light"/>
            </a:endParaRPr>
          </a:p>
        </p:txBody>
      </p:sp>
    </p:spTree>
    <p:extLst>
      <p:ext uri="{BB962C8B-B14F-4D97-AF65-F5344CB8AC3E}">
        <p14:creationId xmlns:p14="http://schemas.microsoft.com/office/powerpoint/2010/main" val="3794344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6"/>
        <p:cNvGrpSpPr/>
        <p:nvPr/>
      </p:nvGrpSpPr>
      <p:grpSpPr>
        <a:xfrm>
          <a:off x="0" y="0"/>
          <a:ext cx="0" cy="0"/>
          <a:chOff x="0" y="0"/>
          <a:chExt cx="0" cy="0"/>
        </a:xfrm>
      </p:grpSpPr>
      <p:sp>
        <p:nvSpPr>
          <p:cNvPr id="67" name="Google Shape;67;p17"/>
          <p:cNvSpPr/>
          <p:nvPr/>
        </p:nvSpPr>
        <p:spPr>
          <a:xfrm>
            <a:off x="334486" y="606555"/>
            <a:ext cx="8475000" cy="11936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800"/>
          </a:p>
        </p:txBody>
      </p:sp>
      <p:sp>
        <p:nvSpPr>
          <p:cNvPr id="68" name="Google Shape;68;p17"/>
          <p:cNvSpPr txBox="1">
            <a:spLocks noGrp="1"/>
          </p:cNvSpPr>
          <p:nvPr>
            <p:ph type="title"/>
          </p:nvPr>
        </p:nvSpPr>
        <p:spPr>
          <a:xfrm>
            <a:off x="435895" y="729659"/>
            <a:ext cx="8272200" cy="9884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chemeClr val="lt1"/>
              </a:buClr>
              <a:buSzPts val="14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69" name="Google Shape;69;p17"/>
          <p:cNvSpPr txBox="1">
            <a:spLocks noGrp="1"/>
          </p:cNvSpPr>
          <p:nvPr>
            <p:ph type="body" idx="1"/>
          </p:nvPr>
        </p:nvSpPr>
        <p:spPr>
          <a:xfrm>
            <a:off x="435895" y="2228003"/>
            <a:ext cx="4066800" cy="3633200"/>
          </a:xfrm>
          <a:prstGeom prst="rect">
            <a:avLst/>
          </a:prstGeom>
          <a:noFill/>
          <a:ln>
            <a:noFill/>
          </a:ln>
        </p:spPr>
        <p:txBody>
          <a:bodyPr spcFirstLastPara="1" wrap="square" lIns="68575" tIns="34275" rIns="68575" bIns="34275" anchor="ctr" anchorCtr="0">
            <a:noAutofit/>
          </a:bodyPr>
          <a:lstStyle>
            <a:lvl1pPr marL="457200" lvl="0" indent="-304800" algn="l" rtl="0">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70" name="Google Shape;70;p17"/>
          <p:cNvSpPr txBox="1">
            <a:spLocks noGrp="1"/>
          </p:cNvSpPr>
          <p:nvPr>
            <p:ph type="body" idx="2"/>
          </p:nvPr>
        </p:nvSpPr>
        <p:spPr>
          <a:xfrm>
            <a:off x="4641313" y="2228003"/>
            <a:ext cx="4066800" cy="3633200"/>
          </a:xfrm>
          <a:prstGeom prst="rect">
            <a:avLst/>
          </a:prstGeom>
          <a:noFill/>
          <a:ln>
            <a:noFill/>
          </a:ln>
        </p:spPr>
        <p:txBody>
          <a:bodyPr spcFirstLastPara="1" wrap="square" lIns="68575" tIns="34275" rIns="68575" bIns="34275" anchor="ctr" anchorCtr="0">
            <a:noAutofit/>
          </a:bodyPr>
          <a:lstStyle>
            <a:lvl1pPr marL="457200" lvl="0" indent="-304800" algn="l" rtl="0">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71" name="Google Shape;71;p17"/>
          <p:cNvSpPr txBox="1">
            <a:spLocks noGrp="1"/>
          </p:cNvSpPr>
          <p:nvPr>
            <p:ph type="dt" idx="10"/>
          </p:nvPr>
        </p:nvSpPr>
        <p:spPr>
          <a:xfrm>
            <a:off x="5704463" y="5956137"/>
            <a:ext cx="21336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2" name="Google Shape;72;p17"/>
          <p:cNvSpPr txBox="1">
            <a:spLocks noGrp="1"/>
          </p:cNvSpPr>
          <p:nvPr>
            <p:ph type="ftr" idx="11"/>
          </p:nvPr>
        </p:nvSpPr>
        <p:spPr>
          <a:xfrm>
            <a:off x="435894" y="5951811"/>
            <a:ext cx="51879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3" name="Google Shape;73;p17"/>
          <p:cNvSpPr txBox="1">
            <a:spLocks noGrp="1"/>
          </p:cNvSpPr>
          <p:nvPr>
            <p:ph type="sldNum" idx="12"/>
          </p:nvPr>
        </p:nvSpPr>
        <p:spPr>
          <a:xfrm>
            <a:off x="7918725" y="5956137"/>
            <a:ext cx="7893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3988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30617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50769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90293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1688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9794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81162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2379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72" r:id="rId5"/>
    <p:sldLayoutId id="2147483673" r:id="rId6"/>
    <p:sldLayoutId id="2147483674" r:id="rId7"/>
    <p:sldLayoutId id="2147483675" r:id="rId8"/>
    <p:sldLayoutId id="2147483664" r:id="rId9"/>
    <p:sldLayoutId id="2147483666" r:id="rId10"/>
    <p:sldLayoutId id="2147483667" r:id="rId11"/>
    <p:sldLayoutId id="2147483668" r:id="rId12"/>
    <p:sldLayoutId id="214748366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7625470"/>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https://gatesfamilyfoundation.org/governors-ed-fund-planning-support/"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gatesfamilyfoundation.org/governors-ed-fund-planning-support/" TargetMode="External"/><Relationship Id="rId3" Type="http://schemas.openxmlformats.org/officeDocument/2006/relationships/image" Target="../media/image16.png"/><Relationship Id="rId7" Type="http://schemas.openxmlformats.org/officeDocument/2006/relationships/hyperlink" Target="mailto:allie.kimmel@state.co.us"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hyperlink" Target="mailto:kay.yang@state.co.us" TargetMode="External"/><Relationship Id="rId5" Type="http://schemas.openxmlformats.org/officeDocument/2006/relationships/hyperlink" Target="mailto:GEER.Reimbursements@state.co.us" TargetMode="External"/><Relationship Id="rId4" Type="http://schemas.openxmlformats.org/officeDocument/2006/relationships/hyperlink" Target="https://www.colorado.gov/governor/risefun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
        <p:cNvGrpSpPr/>
        <p:nvPr/>
      </p:nvGrpSpPr>
      <p:grpSpPr>
        <a:xfrm>
          <a:off x="0" y="0"/>
          <a:ext cx="0" cy="0"/>
          <a:chOff x="0" y="0"/>
          <a:chExt cx="0" cy="0"/>
        </a:xfrm>
      </p:grpSpPr>
      <p:pic>
        <p:nvPicPr>
          <p:cNvPr id="79" name="Google Shape;79;p1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589214" y="1280901"/>
            <a:ext cx="5996975" cy="3544951"/>
          </a:xfrm>
          <a:prstGeom prst="rect">
            <a:avLst/>
          </a:prstGeom>
          <a:noFill/>
          <a:ln>
            <a:noFill/>
          </a:ln>
        </p:spPr>
      </p:pic>
      <p:pic>
        <p:nvPicPr>
          <p:cNvPr id="78" name="Google Shape;78;p18" descr="Governor Jared Polis">
            <a:extLst>
              <a:ext uri="{C183D7F6-B498-43B3-948B-1728B52AA6E4}">
                <adec:decorative xmlns:adec="http://schemas.microsoft.com/office/drawing/2017/decorative" val="0"/>
              </a:ext>
            </a:extLst>
          </p:cNvPr>
          <p:cNvPicPr preferRelativeResize="0"/>
          <p:nvPr/>
        </p:nvPicPr>
        <p:blipFill>
          <a:blip r:embed="rId5">
            <a:alphaModFix/>
          </a:blip>
          <a:stretch>
            <a:fillRect/>
          </a:stretch>
        </p:blipFill>
        <p:spPr>
          <a:xfrm>
            <a:off x="2615138" y="4923900"/>
            <a:ext cx="3945130" cy="914400"/>
          </a:xfrm>
          <a:prstGeom prst="rect">
            <a:avLst/>
          </a:prstGeom>
          <a:noFill/>
          <a:ln>
            <a:noFill/>
          </a:ln>
        </p:spPr>
      </p:pic>
      <p:sp>
        <p:nvSpPr>
          <p:cNvPr id="2" name="Title 1">
            <a:extLst>
              <a:ext uri="{FF2B5EF4-FFF2-40B4-BE49-F238E27FC236}">
                <a16:creationId xmlns:a16="http://schemas.microsoft.com/office/drawing/2014/main" id="{6F1077C6-AB8A-4830-8435-D44FD95779A6}"/>
              </a:ext>
              <a:ext uri="{C183D7F6-B498-43B3-948B-1728B52AA6E4}">
                <adec:decorative xmlns:adec="http://schemas.microsoft.com/office/drawing/2017/decorative" val="1"/>
              </a:ext>
            </a:extLst>
          </p:cNvPr>
          <p:cNvSpPr>
            <a:spLocks noGrp="1"/>
          </p:cNvSpPr>
          <p:nvPr>
            <p:ph type="title" idx="4294967295"/>
          </p:nvPr>
        </p:nvSpPr>
        <p:spPr>
          <a:xfrm>
            <a:off x="311700" y="-763600"/>
            <a:ext cx="8520600" cy="763600"/>
          </a:xfrm>
        </p:spPr>
        <p:txBody>
          <a:bodyPr spcFirstLastPara="1" wrap="square" lIns="91425" tIns="91425" rIns="91425" bIns="91425" anchor="b" anchorCtr="0">
            <a:noAutofit/>
          </a:bodyPr>
          <a:lstStyle/>
          <a:p>
            <a:r>
              <a:rPr lang="en-US" dirty="0"/>
              <a:t>RISE Fund</a:t>
            </a:r>
            <a:br>
              <a:rPr lang="en-US" dirty="0"/>
            </a:b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044D1-A0F0-4085-9D82-0026A8E8D9B8}"/>
              </a:ext>
            </a:extLst>
          </p:cNvPr>
          <p:cNvSpPr>
            <a:spLocks noGrp="1"/>
          </p:cNvSpPr>
          <p:nvPr>
            <p:ph type="title"/>
          </p:nvPr>
        </p:nvSpPr>
        <p:spPr/>
        <p:txBody>
          <a:bodyPr/>
          <a:lstStyle/>
          <a:p>
            <a:r>
              <a:rPr lang="en-US" dirty="0"/>
              <a:t>CRF CDE Cross Unit Team</a:t>
            </a:r>
          </a:p>
        </p:txBody>
      </p:sp>
      <p:sp>
        <p:nvSpPr>
          <p:cNvPr id="3" name="Content Placeholder 2">
            <a:extLst>
              <a:ext uri="{FF2B5EF4-FFF2-40B4-BE49-F238E27FC236}">
                <a16:creationId xmlns:a16="http://schemas.microsoft.com/office/drawing/2014/main" id="{0B3B913B-CDC0-43F8-9646-8B339C9D8584}"/>
              </a:ext>
            </a:extLst>
          </p:cNvPr>
          <p:cNvSpPr>
            <a:spLocks noGrp="1"/>
          </p:cNvSpPr>
          <p:nvPr>
            <p:ph idx="1"/>
          </p:nvPr>
        </p:nvSpPr>
        <p:spPr/>
        <p:txBody>
          <a:bodyPr/>
          <a:lstStyle/>
          <a:p>
            <a:r>
              <a:rPr lang="en-US" dirty="0"/>
              <a:t>Jennifer Okes, Chief Operating Officer</a:t>
            </a:r>
          </a:p>
          <a:p>
            <a:r>
              <a:rPr lang="en-US" dirty="0"/>
              <a:t>Adam Williams, Financial Data Coordinator</a:t>
            </a:r>
          </a:p>
          <a:p>
            <a:r>
              <a:rPr lang="en-US" dirty="0"/>
              <a:t>Jennifer Austin, Director of Grants Fiscal Management</a:t>
            </a:r>
          </a:p>
          <a:p>
            <a:r>
              <a:rPr lang="en-US" dirty="0"/>
              <a:t>Kate Bartlett, Turnaround Program Manager</a:t>
            </a:r>
          </a:p>
          <a:p>
            <a:pPr marL="0" indent="0" algn="ctr">
              <a:buNone/>
            </a:pPr>
            <a:r>
              <a:rPr lang="en-US" i="1" dirty="0"/>
              <a:t>…in partnership with the Governor’s Office and Office of the State Controller</a:t>
            </a:r>
          </a:p>
        </p:txBody>
      </p:sp>
      <p:sp>
        <p:nvSpPr>
          <p:cNvPr id="4" name="Slide Number Placeholder 3">
            <a:extLst>
              <a:ext uri="{FF2B5EF4-FFF2-40B4-BE49-F238E27FC236}">
                <a16:creationId xmlns:a16="http://schemas.microsoft.com/office/drawing/2014/main" id="{D5ED2EA8-A2EE-48DC-AA0A-0D3C73FE7563}"/>
              </a:ext>
            </a:extLst>
          </p:cNvPr>
          <p:cNvSpPr>
            <a:spLocks noGrp="1"/>
          </p:cNvSpPr>
          <p:nvPr>
            <p:ph type="sldNum" sz="quarter" idx="12"/>
          </p:nvPr>
        </p:nvSpPr>
        <p:spPr/>
        <p:txBody>
          <a:bodyPr/>
          <a:lstStyle/>
          <a:p>
            <a:fld id="{C479D5F6-EDCB-402A-AC08-4943A1820E8F}" type="slidenum">
              <a:rPr lang="en-US" smtClean="0"/>
              <a:pPr/>
              <a:t>10</a:t>
            </a:fld>
            <a:endParaRPr lang="en-US" dirty="0"/>
          </a:p>
        </p:txBody>
      </p:sp>
    </p:spTree>
    <p:extLst>
      <p:ext uri="{BB962C8B-B14F-4D97-AF65-F5344CB8AC3E}">
        <p14:creationId xmlns:p14="http://schemas.microsoft.com/office/powerpoint/2010/main" val="1573749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85BF-6311-4A5C-872C-DA54DEA8BB68}"/>
              </a:ext>
            </a:extLst>
          </p:cNvPr>
          <p:cNvSpPr>
            <a:spLocks noGrp="1"/>
          </p:cNvSpPr>
          <p:nvPr>
            <p:ph type="title"/>
          </p:nvPr>
        </p:nvSpPr>
        <p:spPr/>
        <p:txBody>
          <a:bodyPr/>
          <a:lstStyle/>
          <a:p>
            <a:r>
              <a:rPr lang="en-US" dirty="0"/>
              <a:t>CRF Update</a:t>
            </a:r>
          </a:p>
        </p:txBody>
      </p:sp>
      <p:sp>
        <p:nvSpPr>
          <p:cNvPr id="3" name="Content Placeholder 2">
            <a:extLst>
              <a:ext uri="{FF2B5EF4-FFF2-40B4-BE49-F238E27FC236}">
                <a16:creationId xmlns:a16="http://schemas.microsoft.com/office/drawing/2014/main" id="{87A65EEB-B5EB-4465-A6E1-BE305A345544}"/>
              </a:ext>
            </a:extLst>
          </p:cNvPr>
          <p:cNvSpPr>
            <a:spLocks noGrp="1"/>
          </p:cNvSpPr>
          <p:nvPr>
            <p:ph idx="1"/>
          </p:nvPr>
        </p:nvSpPr>
        <p:spPr/>
        <p:txBody>
          <a:bodyPr>
            <a:normAutofit lnSpcReduction="10000"/>
          </a:bodyPr>
          <a:lstStyle/>
          <a:p>
            <a:pPr>
              <a:lnSpc>
                <a:spcPct val="120000"/>
              </a:lnSpc>
            </a:pPr>
            <a:r>
              <a:rPr lang="en-US" dirty="0"/>
              <a:t>CRF Reporting Update</a:t>
            </a:r>
          </a:p>
          <a:p>
            <a:pPr lvl="1">
              <a:lnSpc>
                <a:spcPct val="120000"/>
              </a:lnSpc>
            </a:pPr>
            <a:r>
              <a:rPr lang="en-US" dirty="0"/>
              <a:t>Q1 – September 9, 2020  (THANK YOU ALL!)</a:t>
            </a:r>
          </a:p>
          <a:p>
            <a:pPr lvl="1">
              <a:lnSpc>
                <a:spcPct val="120000"/>
              </a:lnSpc>
            </a:pPr>
            <a:r>
              <a:rPr lang="en-US" dirty="0"/>
              <a:t>Q2 – October 2, 2020 – mark your calendars</a:t>
            </a:r>
          </a:p>
          <a:p>
            <a:pPr lvl="1">
              <a:lnSpc>
                <a:spcPct val="120000"/>
              </a:lnSpc>
            </a:pPr>
            <a:r>
              <a:rPr lang="en-US" dirty="0"/>
              <a:t>Q3 – January 5, 2021 – mark your calendars</a:t>
            </a:r>
          </a:p>
          <a:p>
            <a:pPr>
              <a:lnSpc>
                <a:spcPct val="120000"/>
              </a:lnSpc>
            </a:pPr>
            <a:r>
              <a:rPr lang="en-US" dirty="0"/>
              <a:t>CRF monitoring information forthcoming</a:t>
            </a:r>
          </a:p>
          <a:p>
            <a:pPr>
              <a:lnSpc>
                <a:spcPct val="120000"/>
              </a:lnSpc>
            </a:pPr>
            <a:r>
              <a:rPr lang="en-US" dirty="0"/>
              <a:t>US Treasury guidance – CDE is aware of new guidance published by the US Treasury – CDE researching</a:t>
            </a:r>
          </a:p>
          <a:p>
            <a:pPr>
              <a:lnSpc>
                <a:spcPct val="120000"/>
              </a:lnSpc>
            </a:pPr>
            <a:r>
              <a:rPr lang="en-US" dirty="0"/>
              <a:t>Indirect Cost Rates – CDE researching</a:t>
            </a:r>
          </a:p>
          <a:p>
            <a:pPr>
              <a:lnSpc>
                <a:spcPct val="120000"/>
              </a:lnSpc>
            </a:pPr>
            <a:r>
              <a:rPr lang="en-US" dirty="0"/>
              <a:t>We suspect that Office Hours on September 9-17-2020 will have far more detailed information to share</a:t>
            </a:r>
          </a:p>
          <a:p>
            <a:pPr marL="0" indent="0">
              <a:lnSpc>
                <a:spcPct val="120000"/>
              </a:lnSpc>
              <a:buNone/>
            </a:pPr>
            <a:endParaRPr lang="en-US" dirty="0"/>
          </a:p>
          <a:p>
            <a:pPr>
              <a:lnSpc>
                <a:spcPct val="120000"/>
              </a:lnSpc>
            </a:pPr>
            <a:endParaRPr lang="en-US" dirty="0"/>
          </a:p>
        </p:txBody>
      </p:sp>
      <p:sp>
        <p:nvSpPr>
          <p:cNvPr id="4" name="Slide Number Placeholder 3">
            <a:extLst>
              <a:ext uri="{FF2B5EF4-FFF2-40B4-BE49-F238E27FC236}">
                <a16:creationId xmlns:a16="http://schemas.microsoft.com/office/drawing/2014/main" id="{86054C16-0E54-4422-B482-201A9B0AB17A}"/>
              </a:ext>
            </a:extLst>
          </p:cNvPr>
          <p:cNvSpPr>
            <a:spLocks noGrp="1"/>
          </p:cNvSpPr>
          <p:nvPr>
            <p:ph type="sldNum" sz="quarter" idx="12"/>
          </p:nvPr>
        </p:nvSpPr>
        <p:spPr/>
        <p:txBody>
          <a:bodyPr/>
          <a:lstStyle/>
          <a:p>
            <a:fld id="{C479D5F6-EDCB-402A-AC08-4943A1820E8F}" type="slidenum">
              <a:rPr lang="en-US" smtClean="0"/>
              <a:pPr/>
              <a:t>11</a:t>
            </a:fld>
            <a:endParaRPr lang="en-US" dirty="0"/>
          </a:p>
        </p:txBody>
      </p:sp>
    </p:spTree>
    <p:extLst>
      <p:ext uri="{BB962C8B-B14F-4D97-AF65-F5344CB8AC3E}">
        <p14:creationId xmlns:p14="http://schemas.microsoft.com/office/powerpoint/2010/main" val="1917330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A919B-C5D6-4F88-8B57-DEF2368FE646}"/>
              </a:ext>
            </a:extLst>
          </p:cNvPr>
          <p:cNvSpPr>
            <a:spLocks noGrp="1"/>
          </p:cNvSpPr>
          <p:nvPr>
            <p:ph type="ctr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6AE97C6D-98FA-4DDC-887F-7EDED5FE8D12}"/>
              </a:ext>
            </a:extLst>
          </p:cNvPr>
          <p:cNvSpPr>
            <a:spLocks noGrp="1"/>
          </p:cNvSpPr>
          <p:nvPr>
            <p:ph type="sldNum" sz="quarter" idx="12"/>
          </p:nvPr>
        </p:nvSpPr>
        <p:spPr/>
        <p:txBody>
          <a:bodyPr/>
          <a:lstStyle/>
          <a:p>
            <a:fld id="{C479D5F6-EDCB-402A-AC08-4943A1820E8F}" type="slidenum">
              <a:rPr lang="en-US" smtClean="0"/>
              <a:pPr/>
              <a:t>12</a:t>
            </a:fld>
            <a:endParaRPr lang="en-US" dirty="0"/>
          </a:p>
        </p:txBody>
      </p:sp>
    </p:spTree>
    <p:extLst>
      <p:ext uri="{BB962C8B-B14F-4D97-AF65-F5344CB8AC3E}">
        <p14:creationId xmlns:p14="http://schemas.microsoft.com/office/powerpoint/2010/main" val="3005240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9"/>
          <p:cNvSpPr txBox="1"/>
          <p:nvPr/>
        </p:nvSpPr>
        <p:spPr>
          <a:xfrm>
            <a:off x="162370" y="189835"/>
            <a:ext cx="8520600" cy="402900"/>
          </a:xfrm>
          <a:prstGeom prst="rect">
            <a:avLst/>
          </a:prstGeom>
          <a:noFill/>
          <a:ln>
            <a:noFill/>
          </a:ln>
        </p:spPr>
        <p:txBody>
          <a:bodyPr spcFirstLastPara="1" wrap="square" lIns="91425" tIns="91425" rIns="91425" bIns="91425" anchor="t" anchorCtr="0">
            <a:noAutofit/>
          </a:bodyPr>
          <a:lstStyle/>
          <a:p>
            <a:pPr>
              <a:buClr>
                <a:srgbClr val="000000"/>
              </a:buClr>
            </a:pPr>
            <a:r>
              <a:rPr lang="en" sz="2000" b="1" kern="0">
                <a:solidFill>
                  <a:srgbClr val="002868"/>
                </a:solidFill>
                <a:latin typeface="Trebuchet MS"/>
                <a:ea typeface="Trebuchet MS"/>
                <a:cs typeface="Trebuchet MS"/>
                <a:sym typeface="Trebuchet MS"/>
              </a:rPr>
              <a:t>Why RISE? </a:t>
            </a:r>
            <a:endParaRPr sz="2000" b="1" kern="0">
              <a:solidFill>
                <a:srgbClr val="002868"/>
              </a:solidFill>
              <a:latin typeface="Trebuchet MS"/>
              <a:ea typeface="Trebuchet MS"/>
              <a:cs typeface="Trebuchet MS"/>
              <a:sym typeface="Trebuchet MS"/>
            </a:endParaRPr>
          </a:p>
        </p:txBody>
      </p:sp>
      <p:sp>
        <p:nvSpPr>
          <p:cNvPr id="85" name="Google Shape;85;p19"/>
          <p:cNvSpPr txBox="1"/>
          <p:nvPr/>
        </p:nvSpPr>
        <p:spPr>
          <a:xfrm>
            <a:off x="888275" y="1758851"/>
            <a:ext cx="7872000" cy="801300"/>
          </a:xfrm>
          <a:prstGeom prst="rect">
            <a:avLst/>
          </a:prstGeom>
          <a:noFill/>
          <a:ln>
            <a:noFill/>
          </a:ln>
        </p:spPr>
        <p:txBody>
          <a:bodyPr spcFirstLastPara="1" wrap="square" lIns="91425" tIns="91425" rIns="91425" bIns="91425" anchor="t" anchorCtr="0">
            <a:noAutofit/>
          </a:bodyPr>
          <a:lstStyle/>
          <a:p>
            <a:pPr algn="just">
              <a:buClr>
                <a:srgbClr val="000000"/>
              </a:buClr>
            </a:pPr>
            <a:r>
              <a:rPr lang="en" sz="2500" kern="0">
                <a:solidFill>
                  <a:srgbClr val="FFFFFF"/>
                </a:solidFill>
                <a:latin typeface="Trebuchet MS"/>
                <a:ea typeface="Trebuchet MS"/>
                <a:cs typeface="Trebuchet MS"/>
                <a:sym typeface="Trebuchet MS"/>
              </a:rPr>
              <a:t>COVID-19 has not affected all children equally. </a:t>
            </a:r>
            <a:endParaRPr sz="2500" kern="0">
              <a:solidFill>
                <a:srgbClr val="FFFFFF"/>
              </a:solidFill>
              <a:latin typeface="Trebuchet MS"/>
              <a:ea typeface="Trebuchet MS"/>
              <a:cs typeface="Trebuchet MS"/>
              <a:sym typeface="Trebuchet MS"/>
            </a:endParaRPr>
          </a:p>
          <a:p>
            <a:pPr algn="just">
              <a:buClr>
                <a:srgbClr val="000000"/>
              </a:buClr>
            </a:pPr>
            <a:endParaRPr sz="2500" kern="0">
              <a:solidFill>
                <a:srgbClr val="FFFFFF"/>
              </a:solidFill>
              <a:latin typeface="Trebuchet MS"/>
              <a:ea typeface="Trebuchet MS"/>
              <a:cs typeface="Trebuchet MS"/>
              <a:sym typeface="Trebuchet MS"/>
            </a:endParaRPr>
          </a:p>
          <a:p>
            <a:pPr algn="just">
              <a:buClr>
                <a:srgbClr val="000000"/>
              </a:buClr>
            </a:pPr>
            <a:endParaRPr sz="1350" kern="0">
              <a:solidFill>
                <a:srgbClr val="FFFFFF"/>
              </a:solidFill>
              <a:latin typeface="Trebuchet MS"/>
              <a:ea typeface="Trebuchet MS"/>
              <a:cs typeface="Trebuchet MS"/>
              <a:sym typeface="Trebuchet MS"/>
            </a:endParaRPr>
          </a:p>
        </p:txBody>
      </p:sp>
      <p:sp>
        <p:nvSpPr>
          <p:cNvPr id="86" name="Google Shape;86;p19">
            <a:extLst>
              <a:ext uri="{C183D7F6-B498-43B3-948B-1728B52AA6E4}">
                <adec:decorative xmlns:adec="http://schemas.microsoft.com/office/drawing/2017/decorative" val="1"/>
              </a:ext>
            </a:extLst>
          </p:cNvPr>
          <p:cNvSpPr txBox="1"/>
          <p:nvPr/>
        </p:nvSpPr>
        <p:spPr>
          <a:xfrm>
            <a:off x="3015725" y="2278575"/>
            <a:ext cx="6055200" cy="402900"/>
          </a:xfrm>
          <a:prstGeom prst="rect">
            <a:avLst/>
          </a:prstGeom>
          <a:noFill/>
          <a:ln>
            <a:noFill/>
          </a:ln>
        </p:spPr>
        <p:txBody>
          <a:bodyPr spcFirstLastPara="1" wrap="square" lIns="91425" tIns="91425" rIns="91425" bIns="91425" anchor="t" anchorCtr="0">
            <a:noAutofit/>
          </a:bodyPr>
          <a:lstStyle/>
          <a:p>
            <a:pPr algn="just">
              <a:buClr>
                <a:srgbClr val="000000"/>
              </a:buClr>
            </a:pPr>
            <a:endParaRPr sz="1400" kern="0">
              <a:solidFill>
                <a:srgbClr val="000000"/>
              </a:solidFill>
              <a:latin typeface="Arial"/>
              <a:cs typeface="Arial"/>
              <a:sym typeface="Arial"/>
            </a:endParaRPr>
          </a:p>
        </p:txBody>
      </p:sp>
      <p:sp>
        <p:nvSpPr>
          <p:cNvPr id="87" name="Google Shape;87;p19"/>
          <p:cNvSpPr txBox="1"/>
          <p:nvPr/>
        </p:nvSpPr>
        <p:spPr>
          <a:xfrm>
            <a:off x="399825" y="2434475"/>
            <a:ext cx="3000000" cy="3000000"/>
          </a:xfrm>
          <a:prstGeom prst="rect">
            <a:avLst/>
          </a:prstGeom>
          <a:noFill/>
          <a:ln>
            <a:noFill/>
          </a:ln>
        </p:spPr>
        <p:txBody>
          <a:bodyPr spcFirstLastPara="1" wrap="square" lIns="91425" tIns="91425" rIns="91425" bIns="91425" anchor="t" anchorCtr="0">
            <a:noAutofit/>
          </a:bodyPr>
          <a:lstStyle/>
          <a:p>
            <a:pPr algn="just">
              <a:buClr>
                <a:srgbClr val="000000"/>
              </a:buClr>
            </a:pPr>
            <a:r>
              <a:rPr lang="en" sz="1350" kern="0">
                <a:solidFill>
                  <a:srgbClr val="FFFFFF"/>
                </a:solidFill>
                <a:latin typeface="Trebuchet MS"/>
                <a:ea typeface="Trebuchet MS"/>
                <a:cs typeface="Trebuchet MS"/>
                <a:sym typeface="Trebuchet MS"/>
              </a:rPr>
              <a:t>Students who already faced challenges… including</a:t>
            </a:r>
            <a:endParaRPr sz="1350" kern="0">
              <a:solidFill>
                <a:srgbClr val="FFFFFF"/>
              </a:solidFill>
              <a:latin typeface="Trebuchet MS"/>
              <a:ea typeface="Trebuchet MS"/>
              <a:cs typeface="Trebuchet MS"/>
              <a:sym typeface="Trebuchet MS"/>
            </a:endParaRPr>
          </a:p>
          <a:p>
            <a:pPr marL="457200" indent="-314325" algn="just">
              <a:buClr>
                <a:srgbClr val="FFFFFF"/>
              </a:buClr>
              <a:buSzPts val="1350"/>
              <a:buFont typeface="Trebuchet MS"/>
              <a:buChar char="●"/>
            </a:pPr>
            <a:r>
              <a:rPr lang="en" sz="1350" kern="0">
                <a:solidFill>
                  <a:srgbClr val="FFFFFF"/>
                </a:solidFill>
                <a:latin typeface="Trebuchet MS"/>
                <a:ea typeface="Trebuchet MS"/>
                <a:cs typeface="Trebuchet MS"/>
                <a:sym typeface="Trebuchet MS"/>
              </a:rPr>
              <a:t>low-income students</a:t>
            </a:r>
            <a:endParaRPr sz="1350" kern="0">
              <a:solidFill>
                <a:srgbClr val="FFFFFF"/>
              </a:solidFill>
              <a:latin typeface="Trebuchet MS"/>
              <a:ea typeface="Trebuchet MS"/>
              <a:cs typeface="Trebuchet MS"/>
              <a:sym typeface="Trebuchet MS"/>
            </a:endParaRPr>
          </a:p>
          <a:p>
            <a:pPr marL="457200" indent="-314325" algn="just">
              <a:buClr>
                <a:srgbClr val="FFFFFF"/>
              </a:buClr>
              <a:buSzPts val="1350"/>
              <a:buFont typeface="Trebuchet MS"/>
              <a:buChar char="●"/>
            </a:pPr>
            <a:r>
              <a:rPr lang="en" sz="1350" kern="0">
                <a:solidFill>
                  <a:srgbClr val="FFFFFF"/>
                </a:solidFill>
                <a:latin typeface="Trebuchet MS"/>
                <a:ea typeface="Trebuchet MS"/>
                <a:cs typeface="Trebuchet MS"/>
                <a:sym typeface="Trebuchet MS"/>
              </a:rPr>
              <a:t>minority students</a:t>
            </a:r>
            <a:endParaRPr sz="1350" kern="0">
              <a:solidFill>
                <a:srgbClr val="FFFFFF"/>
              </a:solidFill>
              <a:latin typeface="Trebuchet MS"/>
              <a:ea typeface="Trebuchet MS"/>
              <a:cs typeface="Trebuchet MS"/>
              <a:sym typeface="Trebuchet MS"/>
            </a:endParaRPr>
          </a:p>
          <a:p>
            <a:pPr marL="457200" indent="-314325" algn="just">
              <a:buClr>
                <a:srgbClr val="FFFFFF"/>
              </a:buClr>
              <a:buSzPts val="1350"/>
              <a:buFont typeface="Trebuchet MS"/>
              <a:buChar char="●"/>
            </a:pPr>
            <a:r>
              <a:rPr lang="en" sz="1350" kern="0">
                <a:solidFill>
                  <a:srgbClr val="FFFFFF"/>
                </a:solidFill>
                <a:latin typeface="Trebuchet MS"/>
                <a:ea typeface="Trebuchet MS"/>
                <a:cs typeface="Trebuchet MS"/>
                <a:sym typeface="Trebuchet MS"/>
              </a:rPr>
              <a:t>English learners</a:t>
            </a:r>
            <a:endParaRPr sz="1350" kern="0">
              <a:solidFill>
                <a:srgbClr val="FFFFFF"/>
              </a:solidFill>
              <a:latin typeface="Trebuchet MS"/>
              <a:ea typeface="Trebuchet MS"/>
              <a:cs typeface="Trebuchet MS"/>
              <a:sym typeface="Trebuchet MS"/>
            </a:endParaRPr>
          </a:p>
          <a:p>
            <a:pPr marL="457200" indent="-314325" algn="just">
              <a:buClr>
                <a:srgbClr val="FFFFFF"/>
              </a:buClr>
              <a:buSzPts val="1350"/>
              <a:buFont typeface="Trebuchet MS"/>
              <a:buChar char="●"/>
            </a:pPr>
            <a:r>
              <a:rPr lang="en" sz="1350" kern="0">
                <a:solidFill>
                  <a:srgbClr val="FFFFFF"/>
                </a:solidFill>
                <a:latin typeface="Trebuchet MS"/>
                <a:ea typeface="Trebuchet MS"/>
                <a:cs typeface="Trebuchet MS"/>
                <a:sym typeface="Trebuchet MS"/>
              </a:rPr>
              <a:t>Students with disabilities</a:t>
            </a:r>
            <a:endParaRPr sz="1350" kern="0">
              <a:solidFill>
                <a:srgbClr val="FFFFFF"/>
              </a:solidFill>
              <a:latin typeface="Trebuchet MS"/>
              <a:ea typeface="Trebuchet MS"/>
              <a:cs typeface="Trebuchet MS"/>
              <a:sym typeface="Trebuchet MS"/>
            </a:endParaRPr>
          </a:p>
          <a:p>
            <a:pPr marL="457200" indent="-314325" algn="just">
              <a:buClr>
                <a:srgbClr val="FFFFFF"/>
              </a:buClr>
              <a:buSzPts val="1350"/>
              <a:buFont typeface="Trebuchet MS"/>
              <a:buChar char="●"/>
            </a:pPr>
            <a:r>
              <a:rPr lang="en" sz="1350" kern="0">
                <a:solidFill>
                  <a:srgbClr val="FFFFFF"/>
                </a:solidFill>
                <a:latin typeface="Trebuchet MS"/>
                <a:ea typeface="Trebuchet MS"/>
                <a:cs typeface="Trebuchet MS"/>
                <a:sym typeface="Trebuchet MS"/>
              </a:rPr>
              <a:t>Students experiencing food or housing insecurity</a:t>
            </a:r>
            <a:endParaRPr sz="1350" kern="0">
              <a:solidFill>
                <a:srgbClr val="FFFFFF"/>
              </a:solidFill>
              <a:latin typeface="Trebuchet MS"/>
              <a:ea typeface="Trebuchet MS"/>
              <a:cs typeface="Trebuchet MS"/>
              <a:sym typeface="Trebuchet MS"/>
            </a:endParaRPr>
          </a:p>
          <a:p>
            <a:pPr marL="457200" indent="-314325" algn="just">
              <a:buClr>
                <a:srgbClr val="FFFFFF"/>
              </a:buClr>
              <a:buSzPts val="1350"/>
              <a:buFont typeface="Trebuchet MS"/>
              <a:buChar char="●"/>
            </a:pPr>
            <a:r>
              <a:rPr lang="en" sz="1350" kern="0">
                <a:solidFill>
                  <a:srgbClr val="FFFFFF"/>
                </a:solidFill>
                <a:latin typeface="Trebuchet MS"/>
                <a:ea typeface="Trebuchet MS"/>
                <a:cs typeface="Trebuchet MS"/>
                <a:sym typeface="Trebuchet MS"/>
              </a:rPr>
              <a:t>or system-involved students such as those in foster care </a:t>
            </a:r>
            <a:endParaRPr sz="1350" kern="0">
              <a:solidFill>
                <a:srgbClr val="FFFFFF"/>
              </a:solidFill>
              <a:latin typeface="Trebuchet MS"/>
              <a:ea typeface="Trebuchet MS"/>
              <a:cs typeface="Trebuchet MS"/>
              <a:sym typeface="Trebuchet MS"/>
            </a:endParaRPr>
          </a:p>
          <a:p>
            <a:pPr marL="914400" lvl="1" indent="-314325" algn="just">
              <a:buClr>
                <a:srgbClr val="FFFFFF"/>
              </a:buClr>
              <a:buSzPts val="1350"/>
              <a:buFont typeface="Trebuchet MS"/>
              <a:buChar char="○"/>
            </a:pPr>
            <a:r>
              <a:rPr lang="en" sz="1350" kern="0">
                <a:solidFill>
                  <a:srgbClr val="FFFFFF"/>
                </a:solidFill>
                <a:latin typeface="Trebuchet MS"/>
                <a:ea typeface="Trebuchet MS"/>
                <a:cs typeface="Trebuchet MS"/>
                <a:sym typeface="Trebuchet MS"/>
              </a:rPr>
              <a:t>risk falling further behind in the absence of targeted support. </a:t>
            </a:r>
            <a:endParaRPr sz="1350" kern="0">
              <a:solidFill>
                <a:srgbClr val="FFFFFF"/>
              </a:solidFill>
              <a:latin typeface="Trebuchet MS"/>
              <a:ea typeface="Trebuchet MS"/>
              <a:cs typeface="Trebuchet MS"/>
              <a:sym typeface="Trebuchet MS"/>
            </a:endParaRPr>
          </a:p>
        </p:txBody>
      </p:sp>
      <p:sp>
        <p:nvSpPr>
          <p:cNvPr id="88" name="Google Shape;88;p19"/>
          <p:cNvSpPr txBox="1">
            <a:spLocks noGrp="1"/>
          </p:cNvSpPr>
          <p:nvPr>
            <p:ph type="title" idx="4294967295"/>
          </p:nvPr>
        </p:nvSpPr>
        <p:spPr>
          <a:xfrm>
            <a:off x="3233325" y="4682175"/>
            <a:ext cx="5961300" cy="110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200" b="0" i="0" u="none" strike="noStrike" kern="0" cap="none" spc="0" normalizeH="0" baseline="0" noProof="0" dirty="0">
                <a:ln>
                  <a:noFill/>
                </a:ln>
                <a:solidFill>
                  <a:srgbClr val="FFFFFF"/>
                </a:solidFill>
                <a:effectLst/>
                <a:uLnTx/>
                <a:uFillTx/>
                <a:latin typeface="Trebuchet MS"/>
                <a:ea typeface="Trebuchet MS"/>
                <a:cs typeface="Trebuchet MS"/>
                <a:sym typeface="Trebuchet MS"/>
              </a:rPr>
              <a:t>We also know that COVID-19 provides an opportunity to do something DIFFERENT. </a:t>
            </a:r>
            <a:endParaRPr kumimoji="0" lang="en-US" sz="2700" b="1" i="0" u="none" strike="noStrike" kern="0" cap="none" spc="0" normalizeH="0" baseline="0" noProof="0" dirty="0">
              <a:ln>
                <a:noFill/>
              </a:ln>
              <a:solidFill>
                <a:srgbClr val="FFFFFF"/>
              </a:solidFill>
              <a:effectLst/>
              <a:uLnTx/>
              <a:uFillTx/>
              <a:latin typeface="Trebuchet MS"/>
              <a:ea typeface="Trebuchet MS"/>
              <a:cs typeface="Trebuchet MS"/>
              <a:sym typeface="Trebuchet MS"/>
            </a:endParaRPr>
          </a:p>
          <a:p>
            <a:pPr marL="0" marR="0" lvl="0" indent="0" algn="just" defTabSz="914400" rtl="0" eaLnBrk="1" fontAlgn="auto" latinLnBrk="0" hangingPunct="1">
              <a:lnSpc>
                <a:spcPct val="100000"/>
              </a:lnSpc>
              <a:spcBef>
                <a:spcPts val="1000"/>
              </a:spcBef>
              <a:spcAft>
                <a:spcPts val="0"/>
              </a:spcAft>
              <a:buClr>
                <a:srgbClr val="000000"/>
              </a:buClr>
              <a:buSzTx/>
              <a:buFontTx/>
              <a:buNone/>
              <a:tabLst/>
              <a:defRPr/>
            </a:pPr>
            <a:endParaRPr kumimoji="0" lang="en-US" sz="1350" b="0" i="0" u="none" strike="noStrike" kern="0" cap="none" spc="0" normalizeH="0" baseline="0" noProof="0" dirty="0">
              <a:ln>
                <a:noFill/>
              </a:ln>
              <a:solidFill>
                <a:srgbClr val="FFFFFF"/>
              </a:solidFill>
              <a:effectLst/>
              <a:uLnTx/>
              <a:uFillTx/>
              <a:latin typeface="Trebuchet MS"/>
              <a:ea typeface="Trebuchet MS"/>
              <a:cs typeface="Trebuchet MS"/>
              <a:sym typeface="Trebuchet MS"/>
            </a:endParaRPr>
          </a:p>
        </p:txBody>
      </p:sp>
      <p:pic>
        <p:nvPicPr>
          <p:cNvPr id="89" name="Google Shape;89;p19" descr="Jared Polis and teacher sitting in front of a group of students raising their hands. "/>
          <p:cNvPicPr preferRelativeResize="0"/>
          <p:nvPr/>
        </p:nvPicPr>
        <p:blipFill>
          <a:blip r:embed="rId4">
            <a:alphaModFix/>
          </a:blip>
          <a:stretch>
            <a:fillRect/>
          </a:stretch>
        </p:blipFill>
        <p:spPr>
          <a:xfrm>
            <a:off x="4489575" y="2512263"/>
            <a:ext cx="3691340" cy="21011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20"/>
          <p:cNvSpPr txBox="1"/>
          <p:nvPr/>
        </p:nvSpPr>
        <p:spPr>
          <a:xfrm>
            <a:off x="68366" y="283253"/>
            <a:ext cx="8520600" cy="402900"/>
          </a:xfrm>
          <a:prstGeom prst="rect">
            <a:avLst/>
          </a:prstGeom>
          <a:noFill/>
          <a:ln>
            <a:noFill/>
          </a:ln>
        </p:spPr>
        <p:txBody>
          <a:bodyPr spcFirstLastPara="1" wrap="square" lIns="91425" tIns="91425" rIns="91425" bIns="91425" anchor="t" anchorCtr="0">
            <a:noAutofit/>
          </a:bodyPr>
          <a:lstStyle/>
          <a:p>
            <a:pPr>
              <a:buClr>
                <a:srgbClr val="000000"/>
              </a:buClr>
            </a:pPr>
            <a:r>
              <a:rPr lang="en" sz="2000" b="1" kern="0" dirty="0">
                <a:solidFill>
                  <a:srgbClr val="002868"/>
                </a:solidFill>
                <a:latin typeface="Trebuchet MS"/>
                <a:ea typeface="Trebuchet MS"/>
                <a:cs typeface="Trebuchet MS"/>
                <a:sym typeface="Trebuchet MS"/>
              </a:rPr>
              <a:t>What is RISE? </a:t>
            </a:r>
            <a:endParaRPr sz="2000" b="1" kern="0" dirty="0">
              <a:solidFill>
                <a:srgbClr val="002868"/>
              </a:solidFill>
              <a:latin typeface="Trebuchet MS"/>
              <a:ea typeface="Trebuchet MS"/>
              <a:cs typeface="Trebuchet MS"/>
              <a:sym typeface="Trebuchet MS"/>
            </a:endParaRPr>
          </a:p>
        </p:txBody>
      </p:sp>
      <p:sp>
        <p:nvSpPr>
          <p:cNvPr id="95" name="Google Shape;95;p20"/>
          <p:cNvSpPr txBox="1">
            <a:spLocks noGrp="1"/>
          </p:cNvSpPr>
          <p:nvPr>
            <p:ph type="title" idx="4294967295"/>
          </p:nvPr>
        </p:nvSpPr>
        <p:spPr>
          <a:xfrm>
            <a:off x="303150" y="1883050"/>
            <a:ext cx="4202700" cy="3500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FFFFFF"/>
                </a:solidFill>
                <a:effectLst/>
                <a:uLnTx/>
                <a:uFillTx/>
                <a:latin typeface="Trebuchet MS"/>
                <a:ea typeface="Trebuchet MS"/>
                <a:cs typeface="Trebuchet MS"/>
                <a:sym typeface="Trebuchet MS"/>
              </a:rPr>
              <a:t>The Response, Innovation, and Student Equity Fund is a $32.7 million fund using Governor’s Emergency Education Relief Funds intended to: </a:t>
            </a:r>
          </a:p>
          <a:p>
            <a:pPr marL="457200" marR="0" lvl="0" indent="-342900" algn="just" defTabSz="914400" rtl="0" eaLnBrk="1" fontAlgn="auto" latinLnBrk="0" hangingPunct="1">
              <a:lnSpc>
                <a:spcPct val="100000"/>
              </a:lnSpc>
              <a:spcBef>
                <a:spcPts val="0"/>
              </a:spcBef>
              <a:spcAft>
                <a:spcPts val="0"/>
              </a:spcAft>
              <a:buClr>
                <a:srgbClr val="FFFFFF"/>
              </a:buClr>
              <a:buSzPts val="1800"/>
              <a:buFont typeface="Trebuchet MS"/>
              <a:buChar char="●"/>
              <a:tabLst/>
              <a:defRPr/>
            </a:pPr>
            <a:r>
              <a:rPr kumimoji="0" lang="en-US" sz="1800" b="0" i="0" u="none" strike="noStrike" kern="0" cap="none" spc="0" normalizeH="0" baseline="0" noProof="0" dirty="0">
                <a:ln>
                  <a:noFill/>
                </a:ln>
                <a:solidFill>
                  <a:srgbClr val="FFFFFF"/>
                </a:solidFill>
                <a:effectLst/>
                <a:uLnTx/>
                <a:uFillTx/>
                <a:latin typeface="Trebuchet MS"/>
                <a:ea typeface="Trebuchet MS"/>
                <a:cs typeface="Trebuchet MS"/>
                <a:sym typeface="Trebuchet MS"/>
              </a:rPr>
              <a:t>address the social, economic, and health impacts of COVID-19</a:t>
            </a:r>
          </a:p>
          <a:p>
            <a:pPr marL="457200" marR="0" lvl="0" indent="-361950" algn="l" defTabSz="914400" rtl="0" eaLnBrk="1" fontAlgn="auto" latinLnBrk="0" hangingPunct="1">
              <a:lnSpc>
                <a:spcPct val="90000"/>
              </a:lnSpc>
              <a:spcBef>
                <a:spcPts val="1000"/>
              </a:spcBef>
              <a:spcAft>
                <a:spcPts val="0"/>
              </a:spcAft>
              <a:buClr>
                <a:srgbClr val="FFFFFF"/>
              </a:buClr>
              <a:buSzPts val="2100"/>
              <a:buFont typeface="Arial"/>
              <a:buChar char="●"/>
              <a:tabLst/>
              <a:defRPr/>
            </a:pPr>
            <a:r>
              <a:rPr kumimoji="0" lang="en-US" sz="2100" b="0" i="0" u="none" strike="noStrike" kern="0" cap="none" spc="0" normalizeH="0" baseline="0" noProof="0" dirty="0">
                <a:ln>
                  <a:noFill/>
                </a:ln>
                <a:solidFill>
                  <a:srgbClr val="FFFFFF"/>
                </a:solidFill>
                <a:effectLst/>
                <a:uLnTx/>
                <a:uFillTx/>
                <a:latin typeface="Calibri"/>
                <a:ea typeface="Calibri"/>
                <a:cs typeface="Calibri"/>
                <a:sym typeface="Calibri"/>
              </a:rPr>
              <a:t>Promote innovation that improve student learning, closes equity gaps, and enhance operational efficiency for pre-K-12 through higher education</a:t>
            </a:r>
            <a:endParaRPr kumimoji="0" lang="en-US" sz="1800" b="0" i="0" u="none" strike="noStrike" kern="0" cap="none" spc="0" normalizeH="0" baseline="0" noProof="0" dirty="0">
              <a:ln>
                <a:noFill/>
              </a:ln>
              <a:solidFill>
                <a:srgbClr val="FFFFFF"/>
              </a:solidFill>
              <a:effectLst/>
              <a:uLnTx/>
              <a:uFillTx/>
              <a:latin typeface="Trebuchet MS"/>
              <a:ea typeface="Trebuchet MS"/>
              <a:cs typeface="Trebuchet MS"/>
              <a:sym typeface="Trebuchet MS"/>
            </a:endParaRPr>
          </a:p>
        </p:txBody>
      </p:sp>
      <p:pic>
        <p:nvPicPr>
          <p:cNvPr id="96" name="Google Shape;96;p20" descr="Gov. Jared Polis launches $32.7 million fund to incubate ideas to improve student learning during the pandemic. "/>
          <p:cNvPicPr preferRelativeResize="0"/>
          <p:nvPr/>
        </p:nvPicPr>
        <p:blipFill>
          <a:blip r:embed="rId4">
            <a:alphaModFix/>
          </a:blip>
          <a:stretch>
            <a:fillRect/>
          </a:stretch>
        </p:blipFill>
        <p:spPr>
          <a:xfrm rot="409449">
            <a:off x="4532387" y="2114160"/>
            <a:ext cx="4620379" cy="741109"/>
          </a:xfrm>
          <a:prstGeom prst="rect">
            <a:avLst/>
          </a:prstGeom>
          <a:noFill/>
          <a:ln>
            <a:noFill/>
          </a:ln>
        </p:spPr>
      </p:pic>
      <p:pic>
        <p:nvPicPr>
          <p:cNvPr id="97" name="Google Shape;97;p20" descr="New $32M fund to help Colorado schools, colleges address COVID-10 impacts. "/>
          <p:cNvPicPr preferRelativeResize="0"/>
          <p:nvPr/>
        </p:nvPicPr>
        <p:blipFill>
          <a:blip r:embed="rId5">
            <a:alphaModFix/>
          </a:blip>
          <a:stretch>
            <a:fillRect/>
          </a:stretch>
        </p:blipFill>
        <p:spPr>
          <a:xfrm rot="-230258">
            <a:off x="4473662" y="3795912"/>
            <a:ext cx="4543251" cy="6358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1"/>
          <p:cNvSpPr txBox="1">
            <a:spLocks noGrp="1"/>
          </p:cNvSpPr>
          <p:nvPr>
            <p:ph type="title" idx="4294967295"/>
          </p:nvPr>
        </p:nvSpPr>
        <p:spPr>
          <a:xfrm>
            <a:off x="145278" y="291799"/>
            <a:ext cx="8520600" cy="402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002868"/>
                </a:solidFill>
                <a:effectLst/>
                <a:uLnTx/>
                <a:uFillTx/>
                <a:latin typeface="Trebuchet MS"/>
                <a:ea typeface="Trebuchet MS"/>
                <a:cs typeface="Trebuchet MS"/>
                <a:sym typeface="Trebuchet MS"/>
              </a:rPr>
              <a:t>Who is Eligible for RISE? </a:t>
            </a:r>
          </a:p>
        </p:txBody>
      </p:sp>
      <p:sp>
        <p:nvSpPr>
          <p:cNvPr id="103" name="Google Shape;103;p21"/>
          <p:cNvSpPr txBox="1"/>
          <p:nvPr/>
        </p:nvSpPr>
        <p:spPr>
          <a:xfrm>
            <a:off x="472350" y="1851375"/>
            <a:ext cx="3780900" cy="3860100"/>
          </a:xfrm>
          <a:prstGeom prst="rect">
            <a:avLst/>
          </a:prstGeom>
          <a:noFill/>
          <a:ln>
            <a:noFill/>
          </a:ln>
        </p:spPr>
        <p:txBody>
          <a:bodyPr spcFirstLastPara="1" wrap="square" lIns="91425" tIns="91425" rIns="91425" bIns="91425" anchor="ctr" anchorCtr="0">
            <a:noAutofit/>
          </a:bodyPr>
          <a:lstStyle/>
          <a:p>
            <a:pPr>
              <a:lnSpc>
                <a:spcPct val="70000"/>
              </a:lnSpc>
              <a:buClr>
                <a:srgbClr val="000000"/>
              </a:buClr>
            </a:pPr>
            <a:r>
              <a:rPr lang="en" sz="2000" b="1" kern="0">
                <a:solidFill>
                  <a:srgbClr val="FFFFFF"/>
                </a:solidFill>
                <a:latin typeface="Trebuchet MS"/>
                <a:ea typeface="Trebuchet MS"/>
                <a:cs typeface="Trebuchet MS"/>
                <a:sym typeface="Trebuchet MS"/>
              </a:rPr>
              <a:t>Eligible Lead Applicants: </a:t>
            </a:r>
            <a:endParaRPr sz="2000" b="1" kern="0">
              <a:solidFill>
                <a:srgbClr val="FFFFFF"/>
              </a:solidFill>
              <a:latin typeface="Trebuchet MS"/>
              <a:ea typeface="Trebuchet MS"/>
              <a:cs typeface="Trebuchet MS"/>
              <a:sym typeface="Trebuchet MS"/>
            </a:endParaRPr>
          </a:p>
          <a:p>
            <a:pPr>
              <a:lnSpc>
                <a:spcPct val="70000"/>
              </a:lnSpc>
              <a:buClr>
                <a:srgbClr val="000000"/>
              </a:buClr>
            </a:pPr>
            <a:endParaRPr sz="2000" kern="0">
              <a:solidFill>
                <a:srgbClr val="FFFFFF"/>
              </a:solidFill>
              <a:latin typeface="Trebuchet MS"/>
              <a:ea typeface="Trebuchet MS"/>
              <a:cs typeface="Trebuchet MS"/>
              <a:sym typeface="Trebuchet MS"/>
            </a:endParaRPr>
          </a:p>
          <a:p>
            <a:pPr marL="228600" indent="-244475">
              <a:lnSpc>
                <a:spcPct val="70000"/>
              </a:lnSpc>
              <a:buClr>
                <a:srgbClr val="FFFFFF"/>
              </a:buClr>
              <a:buSzPts val="2000"/>
              <a:buFont typeface="Trebuchet MS"/>
              <a:buChar char="•"/>
            </a:pPr>
            <a:r>
              <a:rPr lang="en" sz="2000" kern="0">
                <a:solidFill>
                  <a:srgbClr val="FFFFFF"/>
                </a:solidFill>
                <a:latin typeface="Trebuchet MS"/>
                <a:ea typeface="Trebuchet MS"/>
                <a:cs typeface="Trebuchet MS"/>
                <a:sym typeface="Trebuchet MS"/>
              </a:rPr>
              <a:t>School districts (on behalf of all schools or particular schools) or BOCES </a:t>
            </a:r>
            <a:endParaRPr sz="2000" kern="0">
              <a:solidFill>
                <a:srgbClr val="FFFFFF"/>
              </a:solidFill>
              <a:latin typeface="Trebuchet MS"/>
              <a:ea typeface="Trebuchet MS"/>
              <a:cs typeface="Trebuchet MS"/>
              <a:sym typeface="Trebuchet MS"/>
            </a:endParaRPr>
          </a:p>
          <a:p>
            <a:pPr marL="228600" indent="-244475">
              <a:lnSpc>
                <a:spcPct val="70000"/>
              </a:lnSpc>
              <a:spcBef>
                <a:spcPts val="1000"/>
              </a:spcBef>
              <a:buClr>
                <a:srgbClr val="FFFFFF"/>
              </a:buClr>
              <a:buSzPts val="2000"/>
              <a:buFont typeface="Trebuchet MS"/>
              <a:buChar char="•"/>
            </a:pPr>
            <a:r>
              <a:rPr lang="en" sz="2000" kern="0">
                <a:solidFill>
                  <a:srgbClr val="FFFFFF"/>
                </a:solidFill>
                <a:latin typeface="Trebuchet MS"/>
                <a:ea typeface="Trebuchet MS"/>
                <a:cs typeface="Trebuchet MS"/>
                <a:sym typeface="Trebuchet MS"/>
              </a:rPr>
              <a:t>Charter School Institute (CSI)</a:t>
            </a:r>
            <a:endParaRPr sz="2000" kern="0">
              <a:solidFill>
                <a:srgbClr val="FFFFFF"/>
              </a:solidFill>
              <a:latin typeface="Trebuchet MS"/>
              <a:ea typeface="Trebuchet MS"/>
              <a:cs typeface="Trebuchet MS"/>
              <a:sym typeface="Trebuchet MS"/>
            </a:endParaRPr>
          </a:p>
          <a:p>
            <a:pPr marL="228600" indent="-244475">
              <a:lnSpc>
                <a:spcPct val="70000"/>
              </a:lnSpc>
              <a:spcBef>
                <a:spcPts val="1000"/>
              </a:spcBef>
              <a:buClr>
                <a:srgbClr val="FFFFFF"/>
              </a:buClr>
              <a:buSzPts val="2000"/>
              <a:buFont typeface="Trebuchet MS"/>
              <a:buChar char="•"/>
            </a:pPr>
            <a:r>
              <a:rPr lang="en" sz="2000" kern="0">
                <a:solidFill>
                  <a:srgbClr val="FFFFFF"/>
                </a:solidFill>
                <a:latin typeface="Trebuchet MS"/>
                <a:ea typeface="Trebuchet MS"/>
                <a:cs typeface="Trebuchet MS"/>
                <a:sym typeface="Trebuchet MS"/>
              </a:rPr>
              <a:t>Charter schools</a:t>
            </a:r>
            <a:endParaRPr sz="2000" kern="0">
              <a:solidFill>
                <a:srgbClr val="FFFFFF"/>
              </a:solidFill>
              <a:latin typeface="Trebuchet MS"/>
              <a:ea typeface="Trebuchet MS"/>
              <a:cs typeface="Trebuchet MS"/>
              <a:sym typeface="Trebuchet MS"/>
            </a:endParaRPr>
          </a:p>
          <a:p>
            <a:pPr marL="228600" indent="-244475">
              <a:lnSpc>
                <a:spcPct val="70000"/>
              </a:lnSpc>
              <a:spcBef>
                <a:spcPts val="1000"/>
              </a:spcBef>
              <a:buClr>
                <a:srgbClr val="FFFFFF"/>
              </a:buClr>
              <a:buSzPts val="2000"/>
              <a:buFont typeface="Trebuchet MS"/>
              <a:buChar char="•"/>
            </a:pPr>
            <a:r>
              <a:rPr lang="en" sz="2000" kern="0">
                <a:solidFill>
                  <a:srgbClr val="FFFFFF"/>
                </a:solidFill>
                <a:latin typeface="Trebuchet MS"/>
                <a:ea typeface="Trebuchet MS"/>
                <a:cs typeface="Trebuchet MS"/>
                <a:sym typeface="Trebuchet MS"/>
              </a:rPr>
              <a:t>Public degree-granting institutions of higher education (or systems)</a:t>
            </a:r>
            <a:endParaRPr sz="2000" kern="0">
              <a:solidFill>
                <a:srgbClr val="FFFFFF"/>
              </a:solidFill>
              <a:latin typeface="Trebuchet MS"/>
              <a:ea typeface="Trebuchet MS"/>
              <a:cs typeface="Trebuchet MS"/>
              <a:sym typeface="Trebuchet MS"/>
            </a:endParaRPr>
          </a:p>
          <a:p>
            <a:pPr marL="228600" indent="-244475">
              <a:lnSpc>
                <a:spcPct val="70000"/>
              </a:lnSpc>
              <a:spcBef>
                <a:spcPts val="1000"/>
              </a:spcBef>
              <a:buClr>
                <a:srgbClr val="FFFFFF"/>
              </a:buClr>
              <a:buSzPts val="2000"/>
              <a:buFont typeface="Trebuchet MS"/>
              <a:buChar char="•"/>
            </a:pPr>
            <a:r>
              <a:rPr lang="en" sz="2000" kern="0">
                <a:solidFill>
                  <a:srgbClr val="FFFFFF"/>
                </a:solidFill>
                <a:latin typeface="Trebuchet MS"/>
                <a:ea typeface="Trebuchet MS"/>
                <a:cs typeface="Trebuchet MS"/>
                <a:sym typeface="Trebuchet MS"/>
              </a:rPr>
              <a:t>Federally-recognized Tribes </a:t>
            </a:r>
            <a:endParaRPr sz="2000" kern="0">
              <a:solidFill>
                <a:srgbClr val="FFFFFF"/>
              </a:solidFill>
              <a:latin typeface="Trebuchet MS"/>
              <a:ea typeface="Trebuchet MS"/>
              <a:cs typeface="Trebuchet MS"/>
              <a:sym typeface="Trebuchet MS"/>
            </a:endParaRPr>
          </a:p>
          <a:p>
            <a:pPr marL="228600" indent="-244475">
              <a:lnSpc>
                <a:spcPct val="70000"/>
              </a:lnSpc>
              <a:spcBef>
                <a:spcPts val="1000"/>
              </a:spcBef>
              <a:buClr>
                <a:srgbClr val="FFFFFF"/>
              </a:buClr>
              <a:buSzPts val="2000"/>
              <a:buFont typeface="Trebuchet MS"/>
              <a:buChar char="•"/>
            </a:pPr>
            <a:r>
              <a:rPr lang="en" sz="2000" kern="0">
                <a:solidFill>
                  <a:srgbClr val="FFFFFF"/>
                </a:solidFill>
                <a:latin typeface="Trebuchet MS"/>
                <a:ea typeface="Trebuchet MS"/>
                <a:cs typeface="Trebuchet MS"/>
                <a:sym typeface="Trebuchet MS"/>
              </a:rPr>
              <a:t>Consortia of such entities</a:t>
            </a:r>
            <a:endParaRPr sz="2000" kern="0">
              <a:solidFill>
                <a:srgbClr val="FFFFFF"/>
              </a:solidFill>
              <a:latin typeface="Trebuchet MS"/>
              <a:ea typeface="Trebuchet MS"/>
              <a:cs typeface="Trebuchet MS"/>
              <a:sym typeface="Trebuchet MS"/>
            </a:endParaRPr>
          </a:p>
          <a:p>
            <a:pPr marL="228600" indent="-244475">
              <a:lnSpc>
                <a:spcPct val="70000"/>
              </a:lnSpc>
              <a:spcBef>
                <a:spcPts val="1000"/>
              </a:spcBef>
              <a:buClr>
                <a:srgbClr val="FFFFFF"/>
              </a:buClr>
              <a:buSzPts val="2000"/>
              <a:buFont typeface="Trebuchet MS"/>
              <a:buChar char="•"/>
            </a:pPr>
            <a:r>
              <a:rPr lang="en" sz="2000" kern="0">
                <a:solidFill>
                  <a:srgbClr val="FFFFFF"/>
                </a:solidFill>
                <a:latin typeface="Trebuchet MS"/>
                <a:ea typeface="Trebuchet MS"/>
                <a:cs typeface="Trebuchet MS"/>
                <a:sym typeface="Trebuchet MS"/>
              </a:rPr>
              <a:t>Early childhood councils </a:t>
            </a:r>
            <a:endParaRPr sz="900" b="1" kern="0">
              <a:solidFill>
                <a:srgbClr val="FFFFFF"/>
              </a:solidFill>
              <a:latin typeface="Trebuchet MS"/>
              <a:ea typeface="Trebuchet MS"/>
              <a:cs typeface="Trebuchet MS"/>
              <a:sym typeface="Trebuchet MS"/>
            </a:endParaRPr>
          </a:p>
        </p:txBody>
      </p:sp>
      <p:sp>
        <p:nvSpPr>
          <p:cNvPr id="104" name="Google Shape;104;p21"/>
          <p:cNvSpPr txBox="1"/>
          <p:nvPr/>
        </p:nvSpPr>
        <p:spPr>
          <a:xfrm>
            <a:off x="5213300" y="1936575"/>
            <a:ext cx="3213900" cy="3774900"/>
          </a:xfrm>
          <a:prstGeom prst="rect">
            <a:avLst/>
          </a:prstGeom>
          <a:noFill/>
          <a:ln>
            <a:noFill/>
          </a:ln>
        </p:spPr>
        <p:txBody>
          <a:bodyPr spcFirstLastPara="1" wrap="square" lIns="91425" tIns="91425" rIns="91425" bIns="91425" anchor="t" anchorCtr="0">
            <a:noAutofit/>
          </a:bodyPr>
          <a:lstStyle/>
          <a:p>
            <a:pPr>
              <a:lnSpc>
                <a:spcPct val="70000"/>
              </a:lnSpc>
              <a:buClr>
                <a:srgbClr val="000000"/>
              </a:buClr>
            </a:pPr>
            <a:r>
              <a:rPr lang="en" sz="2000" b="1" kern="0">
                <a:solidFill>
                  <a:srgbClr val="FFFFFF"/>
                </a:solidFill>
                <a:latin typeface="Trebuchet MS"/>
                <a:ea typeface="Trebuchet MS"/>
                <a:cs typeface="Trebuchet MS"/>
                <a:sym typeface="Trebuchet MS"/>
              </a:rPr>
              <a:t>Eligible Partners: </a:t>
            </a:r>
            <a:endParaRPr sz="2000" b="1" kern="0">
              <a:solidFill>
                <a:srgbClr val="FFFFFF"/>
              </a:solidFill>
              <a:latin typeface="Trebuchet MS"/>
              <a:ea typeface="Trebuchet MS"/>
              <a:cs typeface="Trebuchet MS"/>
              <a:sym typeface="Trebuchet MS"/>
            </a:endParaRPr>
          </a:p>
          <a:p>
            <a:pPr>
              <a:lnSpc>
                <a:spcPct val="70000"/>
              </a:lnSpc>
              <a:buClr>
                <a:srgbClr val="000000"/>
              </a:buClr>
            </a:pPr>
            <a:endParaRPr sz="2000" kern="0">
              <a:solidFill>
                <a:srgbClr val="FFFFFF"/>
              </a:solidFill>
              <a:latin typeface="Trebuchet MS"/>
              <a:ea typeface="Trebuchet MS"/>
              <a:cs typeface="Trebuchet MS"/>
              <a:sym typeface="Trebuchet MS"/>
            </a:endParaRPr>
          </a:p>
          <a:p>
            <a:pPr marL="228600" indent="-241300">
              <a:lnSpc>
                <a:spcPct val="70000"/>
              </a:lnSpc>
              <a:spcBef>
                <a:spcPts val="1000"/>
              </a:spcBef>
              <a:buClr>
                <a:srgbClr val="FFFFFF"/>
              </a:buClr>
              <a:buSzPts val="2000"/>
              <a:buFont typeface="Trebuchet MS"/>
              <a:buChar char="•"/>
            </a:pPr>
            <a:r>
              <a:rPr lang="en" sz="2000" kern="0">
                <a:solidFill>
                  <a:srgbClr val="FFFFFF"/>
                </a:solidFill>
                <a:latin typeface="Trebuchet MS"/>
                <a:ea typeface="Trebuchet MS"/>
                <a:cs typeface="Trebuchet MS"/>
                <a:sym typeface="Trebuchet MS"/>
              </a:rPr>
              <a:t>Non-profit or community-based organizations </a:t>
            </a:r>
            <a:endParaRPr sz="2000" kern="0">
              <a:solidFill>
                <a:srgbClr val="FFFFFF"/>
              </a:solidFill>
              <a:latin typeface="Trebuchet MS"/>
              <a:ea typeface="Trebuchet MS"/>
              <a:cs typeface="Trebuchet MS"/>
              <a:sym typeface="Trebuchet MS"/>
            </a:endParaRPr>
          </a:p>
          <a:p>
            <a:pPr marL="228600" indent="-241300">
              <a:lnSpc>
                <a:spcPct val="70000"/>
              </a:lnSpc>
              <a:spcBef>
                <a:spcPts val="1000"/>
              </a:spcBef>
              <a:buClr>
                <a:srgbClr val="FFFFFF"/>
              </a:buClr>
              <a:buSzPts val="2000"/>
              <a:buFont typeface="Trebuchet MS"/>
              <a:buChar char="•"/>
            </a:pPr>
            <a:r>
              <a:rPr lang="en" sz="2000" kern="0">
                <a:solidFill>
                  <a:srgbClr val="FFFFFF"/>
                </a:solidFill>
                <a:latin typeface="Trebuchet MS"/>
                <a:ea typeface="Trebuchet MS"/>
                <a:cs typeface="Trebuchet MS"/>
                <a:sym typeface="Trebuchet MS"/>
              </a:rPr>
              <a:t>Early childhood providers</a:t>
            </a:r>
            <a:endParaRPr sz="2000" kern="0">
              <a:solidFill>
                <a:srgbClr val="FFFFFF"/>
              </a:solidFill>
              <a:latin typeface="Trebuchet MS"/>
              <a:ea typeface="Trebuchet MS"/>
              <a:cs typeface="Trebuchet MS"/>
              <a:sym typeface="Trebuchet MS"/>
            </a:endParaRPr>
          </a:p>
          <a:p>
            <a:pPr marL="228600" indent="-241300">
              <a:lnSpc>
                <a:spcPct val="70000"/>
              </a:lnSpc>
              <a:spcBef>
                <a:spcPts val="1000"/>
              </a:spcBef>
              <a:buClr>
                <a:srgbClr val="FFFFFF"/>
              </a:buClr>
              <a:buSzPts val="2000"/>
              <a:buFont typeface="Trebuchet MS"/>
              <a:buChar char="•"/>
            </a:pPr>
            <a:r>
              <a:rPr lang="en" sz="2000" kern="0">
                <a:solidFill>
                  <a:srgbClr val="FFFFFF"/>
                </a:solidFill>
                <a:latin typeface="Trebuchet MS"/>
                <a:ea typeface="Trebuchet MS"/>
                <a:cs typeface="Trebuchet MS"/>
                <a:sym typeface="Trebuchet MS"/>
              </a:rPr>
              <a:t>Local government entities</a:t>
            </a:r>
            <a:endParaRPr sz="2000" kern="0">
              <a:solidFill>
                <a:srgbClr val="FFFFFF"/>
              </a:solidFill>
              <a:latin typeface="Trebuchet MS"/>
              <a:ea typeface="Trebuchet MS"/>
              <a:cs typeface="Trebuchet MS"/>
              <a:sym typeface="Trebuchet MS"/>
            </a:endParaRPr>
          </a:p>
          <a:p>
            <a:pPr marL="228600" indent="-241300">
              <a:lnSpc>
                <a:spcPct val="70000"/>
              </a:lnSpc>
              <a:spcBef>
                <a:spcPts val="1000"/>
              </a:spcBef>
              <a:buClr>
                <a:srgbClr val="FFFFFF"/>
              </a:buClr>
              <a:buSzPts val="2000"/>
              <a:buFont typeface="Trebuchet MS"/>
              <a:buChar char="•"/>
            </a:pPr>
            <a:r>
              <a:rPr lang="en" sz="2000" kern="0">
                <a:solidFill>
                  <a:srgbClr val="FFFFFF"/>
                </a:solidFill>
                <a:latin typeface="Trebuchet MS"/>
                <a:ea typeface="Trebuchet MS"/>
                <a:cs typeface="Trebuchet MS"/>
                <a:sym typeface="Trebuchet MS"/>
              </a:rPr>
              <a:t>Employers or workforce partners</a:t>
            </a:r>
            <a:endParaRPr sz="2000" kern="0">
              <a:solidFill>
                <a:srgbClr val="FFFFFF"/>
              </a:solidFill>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2"/>
          <p:cNvSpPr txBox="1">
            <a:spLocks noGrp="1"/>
          </p:cNvSpPr>
          <p:nvPr>
            <p:ph type="title" idx="4294967295"/>
          </p:nvPr>
        </p:nvSpPr>
        <p:spPr>
          <a:xfrm>
            <a:off x="76912" y="266161"/>
            <a:ext cx="8520600" cy="402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002868"/>
                </a:solidFill>
                <a:effectLst/>
                <a:uLnTx/>
                <a:uFillTx/>
                <a:latin typeface="Trebuchet MS"/>
                <a:ea typeface="Trebuchet MS"/>
                <a:cs typeface="Trebuchet MS"/>
                <a:sym typeface="Trebuchet MS"/>
              </a:rPr>
              <a:t>RISE Areas of Focus </a:t>
            </a:r>
          </a:p>
        </p:txBody>
      </p:sp>
      <p:sp>
        <p:nvSpPr>
          <p:cNvPr id="110" name="Google Shape;110;p22"/>
          <p:cNvSpPr txBox="1"/>
          <p:nvPr/>
        </p:nvSpPr>
        <p:spPr>
          <a:xfrm>
            <a:off x="4091625" y="1590025"/>
            <a:ext cx="4890900" cy="4315500"/>
          </a:xfrm>
          <a:prstGeom prst="rect">
            <a:avLst/>
          </a:prstGeom>
          <a:noFill/>
          <a:ln>
            <a:noFill/>
          </a:ln>
        </p:spPr>
        <p:txBody>
          <a:bodyPr spcFirstLastPara="1" wrap="square" lIns="91425" tIns="91425" rIns="91425" bIns="91425" anchor="t" anchorCtr="0">
            <a:noAutofit/>
          </a:bodyPr>
          <a:lstStyle/>
          <a:p>
            <a:pPr marL="228600" indent="-219075">
              <a:lnSpc>
                <a:spcPct val="70000"/>
              </a:lnSpc>
              <a:buClr>
                <a:srgbClr val="FFFFFF"/>
              </a:buClr>
              <a:buSzPts val="1600"/>
              <a:buFont typeface="Arial"/>
              <a:buChar char="•"/>
            </a:pPr>
            <a:r>
              <a:rPr lang="en" sz="1600" kern="0">
                <a:solidFill>
                  <a:srgbClr val="FFFFFF"/>
                </a:solidFill>
                <a:latin typeface="Trebuchet MS"/>
                <a:ea typeface="Trebuchet MS"/>
                <a:cs typeface="Trebuchet MS"/>
                <a:sym typeface="Trebuchet MS"/>
              </a:rPr>
              <a:t>Providing new </a:t>
            </a:r>
            <a:r>
              <a:rPr lang="en" sz="1600" b="1" kern="0">
                <a:solidFill>
                  <a:srgbClr val="FFFFFF"/>
                </a:solidFill>
                <a:latin typeface="Trebuchet MS"/>
                <a:ea typeface="Trebuchet MS"/>
                <a:cs typeface="Trebuchet MS"/>
                <a:sym typeface="Trebuchet MS"/>
              </a:rPr>
              <a:t>student-focused models of learning </a:t>
            </a:r>
            <a:r>
              <a:rPr lang="en" sz="1600" kern="0">
                <a:solidFill>
                  <a:srgbClr val="FFFFFF"/>
                </a:solidFill>
                <a:latin typeface="Trebuchet MS"/>
                <a:ea typeface="Trebuchet MS"/>
                <a:cs typeface="Trebuchet MS"/>
                <a:sym typeface="Trebuchet MS"/>
              </a:rPr>
              <a:t>for students, which may include whole school turnarounds or reimagining higher education. </a:t>
            </a:r>
            <a:endParaRPr sz="1600" kern="0">
              <a:solidFill>
                <a:srgbClr val="FFFFFF"/>
              </a:solidFill>
              <a:latin typeface="Trebuchet MS"/>
              <a:ea typeface="Trebuchet MS"/>
              <a:cs typeface="Trebuchet MS"/>
              <a:sym typeface="Trebuchet MS"/>
            </a:endParaRPr>
          </a:p>
          <a:p>
            <a:pPr marL="228600" indent="-219075">
              <a:lnSpc>
                <a:spcPct val="70000"/>
              </a:lnSpc>
              <a:spcBef>
                <a:spcPts val="1000"/>
              </a:spcBef>
              <a:buClr>
                <a:srgbClr val="FFFFFF"/>
              </a:buClr>
              <a:buSzPts val="1600"/>
              <a:buFont typeface="Arial"/>
              <a:buChar char="•"/>
            </a:pPr>
            <a:r>
              <a:rPr lang="en" sz="1600" kern="0">
                <a:solidFill>
                  <a:srgbClr val="FFFFFF"/>
                </a:solidFill>
                <a:latin typeface="Trebuchet MS"/>
                <a:ea typeface="Trebuchet MS"/>
                <a:cs typeface="Trebuchet MS"/>
                <a:sym typeface="Trebuchet MS"/>
              </a:rPr>
              <a:t>Dramatically </a:t>
            </a:r>
            <a:r>
              <a:rPr lang="en" sz="1600" b="1" kern="0">
                <a:solidFill>
                  <a:srgbClr val="FFFFFF"/>
                </a:solidFill>
                <a:latin typeface="Trebuchet MS"/>
                <a:ea typeface="Trebuchet MS"/>
                <a:cs typeface="Trebuchet MS"/>
                <a:sym typeface="Trebuchet MS"/>
              </a:rPr>
              <a:t>rethinking the student experience for higher education</a:t>
            </a:r>
            <a:r>
              <a:rPr lang="en" sz="1600" kern="0">
                <a:solidFill>
                  <a:srgbClr val="FFFFFF"/>
                </a:solidFill>
                <a:latin typeface="Trebuchet MS"/>
                <a:ea typeface="Trebuchet MS"/>
                <a:cs typeface="Trebuchet MS"/>
                <a:sym typeface="Trebuchet MS"/>
              </a:rPr>
              <a:t> institutions to improve student persistence, retention, and graduation rates, including shorter time to degree and dual and concurrent enrollment.</a:t>
            </a:r>
            <a:endParaRPr sz="1600" kern="0">
              <a:solidFill>
                <a:srgbClr val="FFFFFF"/>
              </a:solidFill>
              <a:latin typeface="Trebuchet MS"/>
              <a:ea typeface="Trebuchet MS"/>
              <a:cs typeface="Trebuchet MS"/>
              <a:sym typeface="Trebuchet MS"/>
            </a:endParaRPr>
          </a:p>
          <a:p>
            <a:pPr marL="228600" indent="-219075">
              <a:lnSpc>
                <a:spcPct val="70000"/>
              </a:lnSpc>
              <a:spcBef>
                <a:spcPts val="1000"/>
              </a:spcBef>
              <a:buClr>
                <a:srgbClr val="FFFFFF"/>
              </a:buClr>
              <a:buSzPts val="1600"/>
              <a:buFont typeface="Arial"/>
              <a:buChar char="•"/>
            </a:pPr>
            <a:r>
              <a:rPr lang="en" sz="1600" b="1" kern="0">
                <a:solidFill>
                  <a:srgbClr val="FFFFFF"/>
                </a:solidFill>
                <a:latin typeface="Trebuchet MS"/>
                <a:ea typeface="Trebuchet MS"/>
                <a:cs typeface="Trebuchet MS"/>
                <a:sym typeface="Trebuchet MS"/>
              </a:rPr>
              <a:t>Strengthening and formalizing linkages</a:t>
            </a:r>
            <a:r>
              <a:rPr lang="en" sz="1600" kern="0">
                <a:solidFill>
                  <a:srgbClr val="FFFFFF"/>
                </a:solidFill>
                <a:latin typeface="Trebuchet MS"/>
                <a:ea typeface="Trebuchet MS"/>
                <a:cs typeface="Trebuchet MS"/>
                <a:sym typeface="Trebuchet MS"/>
              </a:rPr>
              <a:t> between P-12, higher education, and industry, which may include work-based learning, improving transitions, apprenticeships, early colleges, and preparing students for in-demand careers and sectors in their community. </a:t>
            </a:r>
            <a:endParaRPr sz="1600" kern="0">
              <a:solidFill>
                <a:srgbClr val="FFFFFF"/>
              </a:solidFill>
              <a:latin typeface="Trebuchet MS"/>
              <a:ea typeface="Trebuchet MS"/>
              <a:cs typeface="Trebuchet MS"/>
              <a:sym typeface="Trebuchet MS"/>
            </a:endParaRPr>
          </a:p>
          <a:p>
            <a:pPr marL="228600" indent="-219075">
              <a:lnSpc>
                <a:spcPct val="70000"/>
              </a:lnSpc>
              <a:spcBef>
                <a:spcPts val="1000"/>
              </a:spcBef>
              <a:spcAft>
                <a:spcPts val="1000"/>
              </a:spcAft>
              <a:buClr>
                <a:srgbClr val="FFFFFF"/>
              </a:buClr>
              <a:buSzPts val="1600"/>
              <a:buFont typeface="Arial"/>
              <a:buChar char="•"/>
            </a:pPr>
            <a:r>
              <a:rPr lang="en" sz="1600" b="1" kern="0">
                <a:solidFill>
                  <a:srgbClr val="FFFFFF"/>
                </a:solidFill>
                <a:latin typeface="Trebuchet MS"/>
                <a:ea typeface="Trebuchet MS"/>
                <a:cs typeface="Trebuchet MS"/>
                <a:sym typeface="Trebuchet MS"/>
              </a:rPr>
              <a:t>Catalyzing innovations</a:t>
            </a:r>
            <a:r>
              <a:rPr lang="en" sz="1600" kern="0">
                <a:solidFill>
                  <a:srgbClr val="FFFFFF"/>
                </a:solidFill>
                <a:latin typeface="Trebuchet MS"/>
                <a:ea typeface="Trebuchet MS"/>
                <a:cs typeface="Trebuchet MS"/>
                <a:sym typeface="Trebuchet MS"/>
              </a:rPr>
              <a:t> for pre-K and higher education that can drive long-term impact after the life of the grant, which may include partnerships to address student and family needs, leveraging economies of scale through partnerships, and cost savings for institutions, school districts, and students.</a:t>
            </a:r>
            <a:endParaRPr sz="1600" kern="0">
              <a:solidFill>
                <a:srgbClr val="FFFFFF"/>
              </a:solidFill>
              <a:latin typeface="Trebuchet MS"/>
              <a:ea typeface="Trebuchet MS"/>
              <a:cs typeface="Trebuchet MS"/>
              <a:sym typeface="Trebuchet MS"/>
            </a:endParaRPr>
          </a:p>
        </p:txBody>
      </p:sp>
      <p:pic>
        <p:nvPicPr>
          <p:cNvPr id="111" name="Google Shape;111;p22" descr="Graduates holding diplomas and celebrating. "/>
          <p:cNvPicPr preferRelativeResize="0"/>
          <p:nvPr/>
        </p:nvPicPr>
        <p:blipFill rotWithShape="1">
          <a:blip r:embed="rId4">
            <a:alphaModFix/>
          </a:blip>
          <a:srcRect t="970" b="970"/>
          <a:stretch/>
        </p:blipFill>
        <p:spPr>
          <a:xfrm>
            <a:off x="182726" y="2385026"/>
            <a:ext cx="3786825" cy="2475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3"/>
          <p:cNvSpPr txBox="1">
            <a:spLocks noGrp="1"/>
          </p:cNvSpPr>
          <p:nvPr>
            <p:ph type="title" idx="4294967295"/>
          </p:nvPr>
        </p:nvSpPr>
        <p:spPr>
          <a:xfrm>
            <a:off x="169575" y="266161"/>
            <a:ext cx="8520600" cy="402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002868"/>
                </a:solidFill>
                <a:effectLst/>
                <a:uLnTx/>
                <a:uFillTx/>
                <a:latin typeface="Trebuchet MS"/>
                <a:ea typeface="Trebuchet MS"/>
                <a:cs typeface="Trebuchet MS"/>
                <a:sym typeface="Trebuchet MS"/>
              </a:rPr>
              <a:t>RISE Application Windows </a:t>
            </a:r>
          </a:p>
        </p:txBody>
      </p:sp>
      <p:sp>
        <p:nvSpPr>
          <p:cNvPr id="117" name="Google Shape;117;p23"/>
          <p:cNvSpPr txBox="1"/>
          <p:nvPr/>
        </p:nvSpPr>
        <p:spPr>
          <a:xfrm>
            <a:off x="1039875" y="4176925"/>
            <a:ext cx="7650300" cy="1720800"/>
          </a:xfrm>
          <a:prstGeom prst="rect">
            <a:avLst/>
          </a:prstGeom>
          <a:noFill/>
          <a:ln>
            <a:noFill/>
          </a:ln>
        </p:spPr>
        <p:txBody>
          <a:bodyPr spcFirstLastPara="1" wrap="square" lIns="91425" tIns="91425" rIns="91425" bIns="91425" anchor="t" anchorCtr="0">
            <a:noAutofit/>
          </a:bodyPr>
          <a:lstStyle/>
          <a:p>
            <a:pPr marL="228600" indent="-171450">
              <a:lnSpc>
                <a:spcPct val="90000"/>
              </a:lnSpc>
              <a:spcBef>
                <a:spcPts val="1000"/>
              </a:spcBef>
              <a:buClr>
                <a:srgbClr val="FFFFFF"/>
              </a:buClr>
              <a:buSzPts val="1900"/>
              <a:buFont typeface="Trebuchet MS"/>
              <a:buChar char="•"/>
            </a:pPr>
            <a:r>
              <a:rPr lang="en" sz="1900" kern="0">
                <a:solidFill>
                  <a:srgbClr val="FFFFFF"/>
                </a:solidFill>
                <a:latin typeface="Trebuchet MS"/>
                <a:ea typeface="Trebuchet MS"/>
                <a:cs typeface="Trebuchet MS"/>
                <a:sym typeface="Trebuchet MS"/>
              </a:rPr>
              <a:t>1st Grant Application Deadline: October 17, 2020 at 5 pm MT</a:t>
            </a:r>
            <a:endParaRPr sz="1900" kern="0">
              <a:solidFill>
                <a:srgbClr val="FFFFFF"/>
              </a:solidFill>
              <a:latin typeface="Trebuchet MS"/>
              <a:ea typeface="Trebuchet MS"/>
              <a:cs typeface="Trebuchet MS"/>
              <a:sym typeface="Trebuchet MS"/>
            </a:endParaRPr>
          </a:p>
          <a:p>
            <a:pPr marL="457200">
              <a:lnSpc>
                <a:spcPct val="90000"/>
              </a:lnSpc>
              <a:spcBef>
                <a:spcPts val="1000"/>
              </a:spcBef>
              <a:buClr>
                <a:srgbClr val="000000"/>
              </a:buClr>
            </a:pPr>
            <a:r>
              <a:rPr lang="en" sz="1900" kern="0">
                <a:solidFill>
                  <a:srgbClr val="FFFFFF"/>
                </a:solidFill>
                <a:latin typeface="Trebuchet MS"/>
                <a:ea typeface="Trebuchet MS"/>
                <a:cs typeface="Trebuchet MS"/>
                <a:sym typeface="Trebuchet MS"/>
              </a:rPr>
              <a:t>Grant awards will be announced by November 6, 2020 </a:t>
            </a:r>
            <a:endParaRPr sz="1900" kern="0">
              <a:solidFill>
                <a:srgbClr val="FFFFFF"/>
              </a:solidFill>
              <a:latin typeface="Trebuchet MS"/>
              <a:ea typeface="Trebuchet MS"/>
              <a:cs typeface="Trebuchet MS"/>
              <a:sym typeface="Trebuchet MS"/>
            </a:endParaRPr>
          </a:p>
          <a:p>
            <a:pPr marL="228600" indent="-171450">
              <a:lnSpc>
                <a:spcPct val="90000"/>
              </a:lnSpc>
              <a:spcBef>
                <a:spcPts val="1000"/>
              </a:spcBef>
              <a:buClr>
                <a:srgbClr val="FFFFFF"/>
              </a:buClr>
              <a:buSzPts val="1900"/>
              <a:buFont typeface="Trebuchet MS"/>
              <a:buChar char="•"/>
            </a:pPr>
            <a:r>
              <a:rPr lang="en" sz="1900" kern="0">
                <a:solidFill>
                  <a:srgbClr val="FFFFFF"/>
                </a:solidFill>
                <a:latin typeface="Trebuchet MS"/>
                <a:ea typeface="Trebuchet MS"/>
                <a:cs typeface="Trebuchet MS"/>
                <a:sym typeface="Trebuchet MS"/>
              </a:rPr>
              <a:t>2nd Grant Application Deadline: December 19, 2020 at 5 pm MT</a:t>
            </a:r>
            <a:endParaRPr sz="1900" kern="0">
              <a:solidFill>
                <a:srgbClr val="FFFFFF"/>
              </a:solidFill>
              <a:latin typeface="Trebuchet MS"/>
              <a:ea typeface="Trebuchet MS"/>
              <a:cs typeface="Trebuchet MS"/>
              <a:sym typeface="Trebuchet MS"/>
            </a:endParaRPr>
          </a:p>
          <a:p>
            <a:pPr marL="457200">
              <a:lnSpc>
                <a:spcPct val="90000"/>
              </a:lnSpc>
              <a:spcBef>
                <a:spcPts val="1000"/>
              </a:spcBef>
              <a:buClr>
                <a:srgbClr val="000000"/>
              </a:buClr>
            </a:pPr>
            <a:r>
              <a:rPr lang="en" sz="1900" kern="0">
                <a:solidFill>
                  <a:srgbClr val="FFFFFF"/>
                </a:solidFill>
                <a:latin typeface="Trebuchet MS"/>
                <a:ea typeface="Trebuchet MS"/>
                <a:cs typeface="Trebuchet MS"/>
                <a:sym typeface="Trebuchet MS"/>
              </a:rPr>
              <a:t>Grant awards will be announced by January 22, 2021</a:t>
            </a:r>
            <a:endParaRPr sz="500" kern="0">
              <a:solidFill>
                <a:srgbClr val="FFFFFF"/>
              </a:solidFill>
              <a:latin typeface="Trebuchet MS"/>
              <a:ea typeface="Trebuchet MS"/>
              <a:cs typeface="Trebuchet MS"/>
              <a:sym typeface="Trebuchet MS"/>
            </a:endParaRPr>
          </a:p>
        </p:txBody>
      </p:sp>
      <p:pic>
        <p:nvPicPr>
          <p:cNvPr id="118" name="Google Shape;118;p23" descr="Students reading. "/>
          <p:cNvPicPr preferRelativeResize="0"/>
          <p:nvPr/>
        </p:nvPicPr>
        <p:blipFill rotWithShape="1">
          <a:blip r:embed="rId4">
            <a:alphaModFix/>
          </a:blip>
          <a:srcRect t="17443" b="17443"/>
          <a:stretch/>
        </p:blipFill>
        <p:spPr>
          <a:xfrm>
            <a:off x="1546075" y="1691051"/>
            <a:ext cx="5967820" cy="23961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sp>
        <p:nvSpPr>
          <p:cNvPr id="123" name="Google Shape;123;p24"/>
          <p:cNvSpPr txBox="1"/>
          <p:nvPr/>
        </p:nvSpPr>
        <p:spPr>
          <a:xfrm>
            <a:off x="76912" y="325982"/>
            <a:ext cx="8520600" cy="402900"/>
          </a:xfrm>
          <a:prstGeom prst="rect">
            <a:avLst/>
          </a:prstGeom>
          <a:noFill/>
          <a:ln>
            <a:noFill/>
          </a:ln>
        </p:spPr>
        <p:txBody>
          <a:bodyPr spcFirstLastPara="1" wrap="square" lIns="91425" tIns="91425" rIns="91425" bIns="91425" anchor="t" anchorCtr="0">
            <a:noAutofit/>
          </a:bodyPr>
          <a:lstStyle/>
          <a:p>
            <a:pPr>
              <a:buClr>
                <a:srgbClr val="000000"/>
              </a:buClr>
            </a:pPr>
            <a:r>
              <a:rPr lang="en" sz="2000" b="1" kern="0" dirty="0">
                <a:solidFill>
                  <a:srgbClr val="002868"/>
                </a:solidFill>
                <a:latin typeface="Trebuchet MS"/>
                <a:ea typeface="Trebuchet MS"/>
                <a:cs typeface="Trebuchet MS"/>
                <a:sym typeface="Trebuchet MS"/>
              </a:rPr>
              <a:t>Planning and Design Support </a:t>
            </a:r>
            <a:endParaRPr sz="2000" b="1" kern="0" dirty="0">
              <a:solidFill>
                <a:srgbClr val="002868"/>
              </a:solidFill>
              <a:latin typeface="Trebuchet MS"/>
              <a:ea typeface="Trebuchet MS"/>
              <a:cs typeface="Trebuchet MS"/>
              <a:sym typeface="Trebuchet MS"/>
            </a:endParaRPr>
          </a:p>
        </p:txBody>
      </p:sp>
      <p:sp>
        <p:nvSpPr>
          <p:cNvPr id="124" name="Google Shape;124;p24">
            <a:extLst>
              <a:ext uri="{C183D7F6-B498-43B3-948B-1728B52AA6E4}">
                <adec:decorative xmlns:adec="http://schemas.microsoft.com/office/drawing/2017/decorative" val="1"/>
              </a:ext>
            </a:extLst>
          </p:cNvPr>
          <p:cNvSpPr txBox="1"/>
          <p:nvPr/>
        </p:nvSpPr>
        <p:spPr>
          <a:xfrm>
            <a:off x="4860450" y="2268700"/>
            <a:ext cx="4113900" cy="3786300"/>
          </a:xfrm>
          <a:prstGeom prst="rect">
            <a:avLst/>
          </a:prstGeom>
          <a:noFill/>
          <a:ln>
            <a:noFill/>
          </a:ln>
        </p:spPr>
        <p:txBody>
          <a:bodyPr spcFirstLastPara="1" wrap="square" lIns="91425" tIns="91425" rIns="91425" bIns="91425" anchor="ctr" anchorCtr="0">
            <a:noAutofit/>
          </a:bodyPr>
          <a:lstStyle/>
          <a:p>
            <a:pPr>
              <a:lnSpc>
                <a:spcPct val="150000"/>
              </a:lnSpc>
              <a:spcAft>
                <a:spcPts val="1000"/>
              </a:spcAft>
              <a:buClr>
                <a:srgbClr val="000000"/>
              </a:buClr>
            </a:pPr>
            <a:endParaRPr kern="0">
              <a:solidFill>
                <a:srgbClr val="000000"/>
              </a:solidFill>
              <a:latin typeface="Verdana"/>
              <a:ea typeface="Verdana"/>
              <a:cs typeface="Verdana"/>
              <a:sym typeface="Verdana"/>
            </a:endParaRPr>
          </a:p>
        </p:txBody>
      </p:sp>
      <p:sp>
        <p:nvSpPr>
          <p:cNvPr id="125" name="Google Shape;125;p24"/>
          <p:cNvSpPr txBox="1">
            <a:spLocks noGrp="1"/>
          </p:cNvSpPr>
          <p:nvPr>
            <p:ph type="title" idx="4294967295"/>
          </p:nvPr>
        </p:nvSpPr>
        <p:spPr>
          <a:xfrm>
            <a:off x="384000" y="2066600"/>
            <a:ext cx="8520600" cy="3000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228600" marR="0" lvl="0" indent="-184150" algn="l" defTabSz="914400" rtl="0" eaLnBrk="1" fontAlgn="auto" latinLnBrk="0" hangingPunct="1">
              <a:lnSpc>
                <a:spcPct val="90000"/>
              </a:lnSpc>
              <a:spcBef>
                <a:spcPts val="0"/>
              </a:spcBef>
              <a:spcAft>
                <a:spcPts val="0"/>
              </a:spcAft>
              <a:buClr>
                <a:srgbClr val="FFFFFF"/>
              </a:buClr>
              <a:buSzPts val="2100"/>
              <a:buFont typeface="Trebuchet MS"/>
              <a:buChar char="•"/>
              <a:tabLst/>
              <a:defRPr/>
            </a:pPr>
            <a:r>
              <a:rPr kumimoji="0" lang="en-US" sz="2100" b="0" i="0" u="none" strike="noStrike" kern="0" cap="none" spc="0" normalizeH="0" baseline="0" noProof="0" dirty="0">
                <a:ln>
                  <a:noFill/>
                </a:ln>
                <a:solidFill>
                  <a:srgbClr val="FFFFFF"/>
                </a:solidFill>
                <a:effectLst/>
                <a:uLnTx/>
                <a:uFillTx/>
                <a:latin typeface="Trebuchet MS"/>
                <a:ea typeface="Trebuchet MS"/>
                <a:cs typeface="Trebuchet MS"/>
                <a:sym typeface="Trebuchet MS"/>
              </a:rPr>
              <a:t>Colorado Governor’s Office is partnering with Gates Family Foundation (GFF) and Gary Community Investments (GCI) to ensure the fund reaches a diversity of geographies across the state</a:t>
            </a:r>
          </a:p>
          <a:p>
            <a:pPr marL="228600" marR="0" lvl="0" indent="-190500" algn="l" defTabSz="914400" rtl="0" eaLnBrk="1" fontAlgn="auto" latinLnBrk="0" hangingPunct="1">
              <a:lnSpc>
                <a:spcPct val="90000"/>
              </a:lnSpc>
              <a:spcBef>
                <a:spcPts val="1000"/>
              </a:spcBef>
              <a:spcAft>
                <a:spcPts val="0"/>
              </a:spcAft>
              <a:buClr>
                <a:srgbClr val="FFFFFF"/>
              </a:buClr>
              <a:buSzPts val="2200"/>
              <a:buFont typeface="Arial"/>
              <a:buChar char="•"/>
              <a:tabLst/>
              <a:defRPr/>
            </a:pPr>
            <a:r>
              <a:rPr kumimoji="0" lang="en-US" sz="2100" b="0" i="0" u="none" strike="noStrike" kern="0" cap="none" spc="0" normalizeH="0" baseline="0" noProof="0" dirty="0">
                <a:ln>
                  <a:noFill/>
                </a:ln>
                <a:solidFill>
                  <a:srgbClr val="FFFFFF"/>
                </a:solidFill>
                <a:effectLst/>
                <a:uLnTx/>
                <a:uFillTx/>
                <a:latin typeface="Trebuchet MS"/>
                <a:ea typeface="Trebuchet MS"/>
                <a:cs typeface="Trebuchet MS"/>
                <a:sym typeface="Trebuchet MS"/>
              </a:rPr>
              <a:t>$300,000 available for planning and design support grants. You can find more info about those grants at </a:t>
            </a:r>
            <a:r>
              <a:rPr kumimoji="0" lang="en-US" sz="2100" b="0" i="0" u="sng" strike="noStrike" kern="0" cap="none" spc="0" normalizeH="0" baseline="0" noProof="0" dirty="0">
                <a:ln>
                  <a:noFill/>
                </a:ln>
                <a:solidFill>
                  <a:srgbClr val="FFFFFF"/>
                </a:solidFill>
                <a:effectLst/>
                <a:uLnTx/>
                <a:uFillTx/>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rPr>
              <a:t>https://gatesfamilyfoundation.org/governors-ed-fund-planning-support/</a:t>
            </a:r>
            <a:br>
              <a:rPr kumimoji="0" lang="en-US" sz="2200" b="0" i="0" u="sng" strike="noStrike" kern="0" cap="none" spc="0" normalizeH="0" baseline="0" noProof="0" dirty="0">
                <a:ln>
                  <a:noFill/>
                </a:ln>
                <a:solidFill>
                  <a:srgbClr val="FFFFFF"/>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br>
            <a:endParaRPr kumimoji="0" lang="en-US" sz="800" b="0" i="0" u="none" strike="noStrike" kern="0" cap="none" spc="0" normalizeH="0" baseline="0" noProof="0" dirty="0">
              <a:ln>
                <a:noFill/>
              </a:ln>
              <a:solidFill>
                <a:srgbClr val="FFFFFF"/>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animEffect transition="in" filter="fade">
                                      <p:cBhvr>
                                        <p:cTn id="7" dur="1000"/>
                                        <p:tgtEl>
                                          <p:spTgt spid="1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25"/>
          <p:cNvSpPr txBox="1"/>
          <p:nvPr/>
        </p:nvSpPr>
        <p:spPr>
          <a:xfrm>
            <a:off x="196553" y="206341"/>
            <a:ext cx="8520600" cy="402900"/>
          </a:xfrm>
          <a:prstGeom prst="rect">
            <a:avLst/>
          </a:prstGeom>
          <a:noFill/>
          <a:ln>
            <a:noFill/>
          </a:ln>
        </p:spPr>
        <p:txBody>
          <a:bodyPr spcFirstLastPara="1" wrap="square" lIns="91425" tIns="91425" rIns="91425" bIns="91425" anchor="t" anchorCtr="0">
            <a:noAutofit/>
          </a:bodyPr>
          <a:lstStyle/>
          <a:p>
            <a:pPr>
              <a:buClr>
                <a:srgbClr val="000000"/>
              </a:buClr>
            </a:pPr>
            <a:r>
              <a:rPr lang="en" sz="2000" b="1" kern="0" dirty="0">
                <a:solidFill>
                  <a:srgbClr val="002868"/>
                </a:solidFill>
                <a:latin typeface="Trebuchet MS"/>
                <a:ea typeface="Trebuchet MS"/>
                <a:cs typeface="Trebuchet MS"/>
                <a:sym typeface="Trebuchet MS"/>
              </a:rPr>
              <a:t>Now Accepting Applications! </a:t>
            </a:r>
            <a:endParaRPr sz="2000" b="1" kern="0" dirty="0">
              <a:solidFill>
                <a:srgbClr val="002868"/>
              </a:solidFill>
              <a:latin typeface="Trebuchet MS"/>
              <a:ea typeface="Trebuchet MS"/>
              <a:cs typeface="Trebuchet MS"/>
              <a:sym typeface="Trebuchet MS"/>
            </a:endParaRPr>
          </a:p>
        </p:txBody>
      </p:sp>
      <p:sp>
        <p:nvSpPr>
          <p:cNvPr id="131" name="Google Shape;131;p25">
            <a:extLst>
              <a:ext uri="{C183D7F6-B498-43B3-948B-1728B52AA6E4}">
                <adec:decorative xmlns:adec="http://schemas.microsoft.com/office/drawing/2017/decorative" val="1"/>
              </a:ext>
            </a:extLst>
          </p:cNvPr>
          <p:cNvSpPr txBox="1"/>
          <p:nvPr/>
        </p:nvSpPr>
        <p:spPr>
          <a:xfrm>
            <a:off x="4860450" y="2268700"/>
            <a:ext cx="4113900" cy="3786300"/>
          </a:xfrm>
          <a:prstGeom prst="rect">
            <a:avLst/>
          </a:prstGeom>
          <a:noFill/>
          <a:ln>
            <a:noFill/>
          </a:ln>
        </p:spPr>
        <p:txBody>
          <a:bodyPr spcFirstLastPara="1" wrap="square" lIns="91425" tIns="91425" rIns="91425" bIns="91425" anchor="ctr" anchorCtr="0">
            <a:noAutofit/>
          </a:bodyPr>
          <a:lstStyle/>
          <a:p>
            <a:pPr>
              <a:lnSpc>
                <a:spcPct val="150000"/>
              </a:lnSpc>
              <a:spcAft>
                <a:spcPts val="1000"/>
              </a:spcAft>
              <a:buClr>
                <a:srgbClr val="000000"/>
              </a:buClr>
            </a:pPr>
            <a:endParaRPr kern="0">
              <a:solidFill>
                <a:srgbClr val="000000"/>
              </a:solidFill>
              <a:latin typeface="Verdana"/>
              <a:ea typeface="Verdana"/>
              <a:cs typeface="Verdana"/>
              <a:sym typeface="Verdana"/>
            </a:endParaRPr>
          </a:p>
        </p:txBody>
      </p:sp>
      <p:sp>
        <p:nvSpPr>
          <p:cNvPr id="132" name="Google Shape;132;p25"/>
          <p:cNvSpPr txBox="1">
            <a:spLocks noGrp="1"/>
          </p:cNvSpPr>
          <p:nvPr>
            <p:ph type="title" idx="4294967295"/>
          </p:nvPr>
        </p:nvSpPr>
        <p:spPr>
          <a:xfrm>
            <a:off x="384000" y="2066600"/>
            <a:ext cx="8520600" cy="3000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
                <a:srgbClr val="000000"/>
              </a:buClr>
              <a:buSzTx/>
              <a:buFontTx/>
              <a:buNone/>
              <a:tabLst/>
              <a:defRPr/>
            </a:pPr>
            <a:r>
              <a:rPr kumimoji="0" lang="en-US" sz="2200" b="0" i="0" u="none" strike="noStrike" kern="0" cap="none" spc="0" normalizeH="0" baseline="0" noProof="0" dirty="0">
                <a:ln>
                  <a:noFill/>
                </a:ln>
                <a:solidFill>
                  <a:srgbClr val="FFFFFF"/>
                </a:solidFill>
                <a:effectLst/>
                <a:uLnTx/>
                <a:uFillTx/>
                <a:latin typeface="Trebuchet MS"/>
                <a:ea typeface="Trebuchet MS"/>
                <a:cs typeface="Trebuchet MS"/>
                <a:sym typeface="Trebuchet MS"/>
              </a:rPr>
              <a:t>Apply for the RISE Fund at </a:t>
            </a:r>
            <a:r>
              <a:rPr kumimoji="0" lang="en-US" sz="2200" b="0" i="0" u="sng" strike="noStrike" kern="0" cap="none" spc="0" normalizeH="0" baseline="0" noProof="0" dirty="0">
                <a:ln>
                  <a:noFill/>
                </a:ln>
                <a:solidFill>
                  <a:srgbClr val="FFFFFF"/>
                </a:solidFill>
                <a:effectLst/>
                <a:uLnTx/>
                <a:uFillTx/>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rPr>
              <a:t>https://www.colorado.gov/governor/risefund</a:t>
            </a:r>
            <a:endParaRPr kumimoji="0" lang="en-US" sz="2200" b="0" i="0" u="none" strike="noStrike" kern="0" cap="none" spc="0" normalizeH="0" baseline="0" noProof="0" dirty="0">
              <a:ln>
                <a:noFill/>
              </a:ln>
              <a:solidFill>
                <a:srgbClr val="FFFFFF"/>
              </a:solidFill>
              <a:effectLst/>
              <a:uLnTx/>
              <a:uFillTx/>
              <a:latin typeface="Trebuchet MS"/>
              <a:ea typeface="Trebuchet MS"/>
              <a:cs typeface="Trebuchet MS"/>
              <a:sym typeface="Trebuchet MS"/>
            </a:endParaRPr>
          </a:p>
          <a:p>
            <a:pPr marL="228600" marR="0" lvl="0" indent="0" algn="l" defTabSz="914400" rtl="0" eaLnBrk="1" fontAlgn="auto" latinLnBrk="0" hangingPunct="1">
              <a:lnSpc>
                <a:spcPct val="90000"/>
              </a:lnSpc>
              <a:spcBef>
                <a:spcPts val="1000"/>
              </a:spcBef>
              <a:spcAft>
                <a:spcPts val="0"/>
              </a:spcAft>
              <a:buClr>
                <a:srgbClr val="000000"/>
              </a:buClr>
              <a:buSzTx/>
              <a:buFontTx/>
              <a:buNone/>
              <a:tabLst/>
              <a:defRPr/>
            </a:pPr>
            <a:endParaRPr kumimoji="0" lang="en-US" sz="22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90000"/>
              </a:lnSpc>
              <a:spcBef>
                <a:spcPts val="0"/>
              </a:spcBef>
              <a:spcAft>
                <a:spcPts val="0"/>
              </a:spcAft>
              <a:buClr>
                <a:srgbClr val="000000"/>
              </a:buClr>
              <a:buSzPts val="2800"/>
              <a:buFontTx/>
              <a:buNone/>
              <a:tabLst/>
              <a:defRPr/>
            </a:pPr>
            <a:r>
              <a:rPr kumimoji="0" lang="en-US" sz="2200" b="0" i="0" u="none" strike="noStrike" kern="0" cap="none" spc="0" normalizeH="0" baseline="0" noProof="0" dirty="0">
                <a:ln>
                  <a:noFill/>
                </a:ln>
                <a:solidFill>
                  <a:srgbClr val="FFFFFF"/>
                </a:solidFill>
                <a:effectLst/>
                <a:uLnTx/>
                <a:uFillTx/>
                <a:latin typeface="Trebuchet MS"/>
                <a:ea typeface="Trebuchet MS"/>
                <a:cs typeface="Trebuchet MS"/>
                <a:sym typeface="Trebuchet MS"/>
              </a:rPr>
              <a:t>Please contact </a:t>
            </a:r>
            <a:r>
              <a:rPr kumimoji="0" lang="en-US" sz="2200" b="0" i="0" u="sng" strike="noStrike" kern="0" cap="none" spc="0" normalizeH="0" baseline="0" noProof="0" dirty="0">
                <a:ln>
                  <a:noFill/>
                </a:ln>
                <a:solidFill>
                  <a:srgbClr val="FFFFFF"/>
                </a:solidFill>
                <a:effectLst/>
                <a:uLnTx/>
                <a:uFillTx/>
                <a:latin typeface="Trebuchet MS"/>
                <a:ea typeface="Trebuchet MS"/>
                <a:cs typeface="Trebuchet MS"/>
                <a:sym typeface="Trebuchet MS"/>
                <a:hlinkClick r:id="rId5">
                  <a:extLst>
                    <a:ext uri="{A12FA001-AC4F-418D-AE19-62706E023703}">
                      <ahyp:hlinkClr xmlns:ahyp="http://schemas.microsoft.com/office/drawing/2018/hyperlinkcolor" val="tx"/>
                    </a:ext>
                  </a:extLst>
                </a:hlinkClick>
              </a:rPr>
              <a:t>GEER.Reimbursements@state.co.us</a:t>
            </a:r>
            <a:r>
              <a:rPr kumimoji="0" lang="en-US" sz="2200" b="0" i="0" u="none" strike="noStrike" kern="0" cap="none" spc="0" normalizeH="0" baseline="0" noProof="0" dirty="0">
                <a:ln>
                  <a:noFill/>
                </a:ln>
                <a:solidFill>
                  <a:srgbClr val="FFFFFF"/>
                </a:solidFill>
                <a:effectLst/>
                <a:uLnTx/>
                <a:uFillTx/>
                <a:latin typeface="Trebuchet MS"/>
                <a:ea typeface="Trebuchet MS"/>
                <a:cs typeface="Trebuchet MS"/>
                <a:sym typeface="Trebuchet MS"/>
              </a:rPr>
              <a:t> with any questions or contact the following staff listed below: </a:t>
            </a:r>
          </a:p>
          <a:p>
            <a:pPr marL="228600" marR="0" lvl="0" indent="-190500" algn="l" defTabSz="914400" rtl="0" eaLnBrk="1" fontAlgn="auto" latinLnBrk="0" hangingPunct="1">
              <a:lnSpc>
                <a:spcPct val="90000"/>
              </a:lnSpc>
              <a:spcBef>
                <a:spcPts val="1000"/>
              </a:spcBef>
              <a:spcAft>
                <a:spcPts val="0"/>
              </a:spcAft>
              <a:buClr>
                <a:srgbClr val="FFFFFF"/>
              </a:buClr>
              <a:buSzPts val="2200"/>
              <a:buFont typeface="Trebuchet MS"/>
              <a:buChar char="•"/>
              <a:tabLst/>
              <a:defRPr/>
            </a:pPr>
            <a:r>
              <a:rPr kumimoji="0" lang="en-US" sz="2200" b="0" i="0" u="none" strike="noStrike" kern="0" cap="none" spc="0" normalizeH="0" baseline="0" noProof="0" dirty="0">
                <a:ln>
                  <a:noFill/>
                </a:ln>
                <a:solidFill>
                  <a:srgbClr val="FFFFFF"/>
                </a:solidFill>
                <a:effectLst/>
                <a:uLnTx/>
                <a:uFillTx/>
                <a:latin typeface="Trebuchet MS"/>
                <a:ea typeface="Trebuchet MS"/>
                <a:cs typeface="Trebuchet MS"/>
                <a:sym typeface="Trebuchet MS"/>
              </a:rPr>
              <a:t>Kay Yang, GEER Grant Manager I </a:t>
            </a:r>
            <a:r>
              <a:rPr kumimoji="0" lang="en-US" sz="2200" b="0" i="0" u="sng" strike="noStrike" kern="0" cap="none" spc="0" normalizeH="0" baseline="0" noProof="0" dirty="0">
                <a:ln>
                  <a:noFill/>
                </a:ln>
                <a:solidFill>
                  <a:srgbClr val="FFFFFF"/>
                </a:solidFill>
                <a:effectLst/>
                <a:uLnTx/>
                <a:uFillTx/>
                <a:latin typeface="Trebuchet MS"/>
                <a:ea typeface="Trebuchet MS"/>
                <a:cs typeface="Trebuchet MS"/>
                <a:sym typeface="Trebuchet MS"/>
                <a:hlinkClick r:id="rId6">
                  <a:extLst>
                    <a:ext uri="{A12FA001-AC4F-418D-AE19-62706E023703}">
                      <ahyp:hlinkClr xmlns:ahyp="http://schemas.microsoft.com/office/drawing/2018/hyperlinkcolor" val="tx"/>
                    </a:ext>
                  </a:extLst>
                </a:hlinkClick>
              </a:rPr>
              <a:t>kay.yang@state.co.us</a:t>
            </a:r>
            <a:endParaRPr kumimoji="0" lang="en-US" sz="2200" b="0" i="0" u="none" strike="noStrike" kern="0" cap="none" spc="0" normalizeH="0" baseline="0" noProof="0" dirty="0">
              <a:ln>
                <a:noFill/>
              </a:ln>
              <a:solidFill>
                <a:srgbClr val="FFFFFF"/>
              </a:solidFill>
              <a:effectLst/>
              <a:uLnTx/>
              <a:uFillTx/>
              <a:latin typeface="Trebuchet MS"/>
              <a:ea typeface="Trebuchet MS"/>
              <a:cs typeface="Trebuchet MS"/>
              <a:sym typeface="Trebuchet MS"/>
            </a:endParaRPr>
          </a:p>
          <a:p>
            <a:pPr marL="228600" marR="0" lvl="0" indent="-203200" algn="l" defTabSz="914400" rtl="0" eaLnBrk="1" fontAlgn="auto" latinLnBrk="0" hangingPunct="1">
              <a:lnSpc>
                <a:spcPct val="90000"/>
              </a:lnSpc>
              <a:spcBef>
                <a:spcPts val="1000"/>
              </a:spcBef>
              <a:spcAft>
                <a:spcPts val="0"/>
              </a:spcAft>
              <a:buClr>
                <a:srgbClr val="FFFFFF"/>
              </a:buClr>
              <a:buSzPts val="2400"/>
              <a:buFont typeface="Arial"/>
              <a:buChar char="•"/>
              <a:tabLst/>
              <a:defRPr/>
            </a:pPr>
            <a:r>
              <a:rPr kumimoji="0" lang="en-US" sz="2200" b="0" i="0" u="none" strike="noStrike" kern="0" cap="none" spc="0" normalizeH="0" baseline="0" noProof="0" dirty="0">
                <a:ln>
                  <a:noFill/>
                </a:ln>
                <a:solidFill>
                  <a:srgbClr val="FFFFFF"/>
                </a:solidFill>
                <a:effectLst/>
                <a:uLnTx/>
                <a:uFillTx/>
                <a:latin typeface="Trebuchet MS"/>
                <a:ea typeface="Trebuchet MS"/>
                <a:cs typeface="Trebuchet MS"/>
                <a:sym typeface="Trebuchet MS"/>
              </a:rPr>
              <a:t>Allie Kimmel, Senior Policy Advisor | </a:t>
            </a:r>
            <a:r>
              <a:rPr kumimoji="0" lang="en-US" sz="2200" b="0" i="0" u="sng" strike="noStrike" kern="0" cap="none" spc="0" normalizeH="0" baseline="0" noProof="0" dirty="0">
                <a:ln>
                  <a:noFill/>
                </a:ln>
                <a:solidFill>
                  <a:srgbClr val="FFFFFF"/>
                </a:solidFill>
                <a:effectLst/>
                <a:uLnTx/>
                <a:uFillTx/>
                <a:latin typeface="Trebuchet MS"/>
                <a:ea typeface="Trebuchet MS"/>
                <a:cs typeface="Trebuchet MS"/>
                <a:sym typeface="Trebuchet MS"/>
                <a:hlinkClick r:id="rId7">
                  <a:extLst>
                    <a:ext uri="{A12FA001-AC4F-418D-AE19-62706E023703}">
                      <ahyp:hlinkClr xmlns:ahyp="http://schemas.microsoft.com/office/drawing/2018/hyperlinkcolor" val="tx"/>
                    </a:ext>
                  </a:extLst>
                </a:hlinkClick>
              </a:rPr>
              <a:t>allie.kimmel@state.co.us</a:t>
            </a:r>
            <a:br>
              <a:rPr kumimoji="0" lang="en-US" sz="2400" b="0" i="0" u="sng" strike="noStrike" kern="0" cap="none" spc="0" normalizeH="0" baseline="0" noProof="0" dirty="0">
                <a:ln>
                  <a:noFill/>
                </a:ln>
                <a:solidFill>
                  <a:srgbClr val="FFFFFF"/>
                </a:solidFill>
                <a:effectLst/>
                <a:uLnTx/>
                <a:uFillTx/>
                <a:latin typeface="Calibri"/>
                <a:ea typeface="Calibri"/>
                <a:cs typeface="Calibri"/>
                <a:sym typeface="Calibri"/>
                <a:hlinkClick r:id="rId8">
                  <a:extLst>
                    <a:ext uri="{A12FA001-AC4F-418D-AE19-62706E023703}">
                      <ahyp:hlinkClr xmlns:ahyp="http://schemas.microsoft.com/office/drawing/2018/hyperlinkcolor" val="tx"/>
                    </a:ext>
                  </a:extLst>
                </a:hlinkClick>
              </a:rPr>
            </a:br>
            <a:endParaRPr kumimoji="0" lang="en-US" sz="2400" b="0" i="0" u="none" strike="noStrike" kern="0" cap="none" spc="0" normalizeH="0" baseline="0" noProof="0" dirty="0">
              <a:ln>
                <a:noFill/>
              </a:ln>
              <a:solidFill>
                <a:srgbClr val="FFFFFF"/>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Effect transition="in" filter="fade">
                                      <p:cBhvr>
                                        <p:cTn id="7" dur="1000"/>
                                        <p:tgtEl>
                                          <p:spTgt spid="1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D8D8-9071-4262-BA8F-429F20F12347}"/>
              </a:ext>
            </a:extLst>
          </p:cNvPr>
          <p:cNvSpPr>
            <a:spLocks noGrp="1"/>
          </p:cNvSpPr>
          <p:nvPr>
            <p:ph type="ctrTitle"/>
          </p:nvPr>
        </p:nvSpPr>
        <p:spPr/>
        <p:txBody>
          <a:bodyPr>
            <a:normAutofit/>
          </a:bodyPr>
          <a:lstStyle/>
          <a:p>
            <a:br>
              <a:rPr lang="en-US" b="1" dirty="0"/>
            </a:br>
            <a:r>
              <a:rPr lang="en-US" b="1" dirty="0"/>
              <a:t>CRF Updates</a:t>
            </a:r>
            <a:endParaRPr lang="en-US" dirty="0"/>
          </a:p>
        </p:txBody>
      </p:sp>
      <p:sp>
        <p:nvSpPr>
          <p:cNvPr id="3" name="Subtitle 2">
            <a:extLst>
              <a:ext uri="{FF2B5EF4-FFF2-40B4-BE49-F238E27FC236}">
                <a16:creationId xmlns:a16="http://schemas.microsoft.com/office/drawing/2014/main" id="{F0A6D6F0-0B49-4122-B7C3-F8B079ED901B}"/>
              </a:ext>
            </a:extLst>
          </p:cNvPr>
          <p:cNvSpPr>
            <a:spLocks noGrp="1"/>
          </p:cNvSpPr>
          <p:nvPr>
            <p:ph type="subTitle" idx="1"/>
          </p:nvPr>
        </p:nvSpPr>
        <p:spPr>
          <a:xfrm>
            <a:off x="685800" y="5242560"/>
            <a:ext cx="7772400" cy="896809"/>
          </a:xfrm>
        </p:spPr>
        <p:txBody>
          <a:bodyPr/>
          <a:lstStyle/>
          <a:p>
            <a:r>
              <a:rPr lang="en-US" dirty="0"/>
              <a:t>September 10, 2020</a:t>
            </a:r>
          </a:p>
        </p:txBody>
      </p:sp>
    </p:spTree>
    <p:extLst>
      <p:ext uri="{BB962C8B-B14F-4D97-AF65-F5344CB8AC3E}">
        <p14:creationId xmlns:p14="http://schemas.microsoft.com/office/powerpoint/2010/main" val="25833476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8221</TotalTime>
  <Words>662</Words>
  <Application>Microsoft Office PowerPoint</Application>
  <PresentationFormat>On-screen Show (4:3)</PresentationFormat>
  <Paragraphs>72</Paragraphs>
  <Slides>12</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Calibri</vt:lpstr>
      <vt:lpstr>Calibri Light</vt:lpstr>
      <vt:lpstr>Museo Slab 500</vt:lpstr>
      <vt:lpstr>Open Sans Light</vt:lpstr>
      <vt:lpstr>Trebuchet MS</vt:lpstr>
      <vt:lpstr>Verdana</vt:lpstr>
      <vt:lpstr>Office Theme</vt:lpstr>
      <vt:lpstr>Simple Light</vt:lpstr>
      <vt:lpstr>RISE Fund </vt:lpstr>
      <vt:lpstr>We also know that COVID-19 provides an opportunity to do something DIFFERENT.  </vt:lpstr>
      <vt:lpstr>The Response, Innovation, and Student Equity Fund is a $32.7 million fund using Governor’s Emergency Education Relief Funds intended to:  address the social, economic, and health impacts of COVID-19 Promote innovation that improve student learning, closes equity gaps, and enhance operational efficiency for pre-K-12 through higher education</vt:lpstr>
      <vt:lpstr>Who is Eligible for RISE? </vt:lpstr>
      <vt:lpstr>RISE Areas of Focus </vt:lpstr>
      <vt:lpstr>RISE Application Windows </vt:lpstr>
      <vt:lpstr>Colorado Governor’s Office is partnering with Gates Family Foundation (GFF) and Gary Community Investments (GCI) to ensure the fund reaches a diversity of geographies across the state $300,000 available for planning and design support grants. You can find more info about those grants at https://gatesfamilyfoundation.org/governors-ed-fund-planning-support/ </vt:lpstr>
      <vt:lpstr>Apply for the RISE Fund at https://www.colorado.gov/governor/risefund  Please contact GEER.Reimbursements@state.co.us with any questions or contact the following staff listed below:  Kay Yang, GEER Grant Manager I kay.yang@state.co.us Allie Kimmel, Senior Policy Advisor | allie.kimmel@state.co.us </vt:lpstr>
      <vt:lpstr> CRF Updates</vt:lpstr>
      <vt:lpstr>CRF CDE Cross Unit Team</vt:lpstr>
      <vt:lpstr>CRF Update</vt:lpstr>
      <vt:lpstr>Questions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Matson, Rachel</cp:lastModifiedBy>
  <cp:revision>253</cp:revision>
  <dcterms:created xsi:type="dcterms:W3CDTF">2019-06-25T17:30:52Z</dcterms:created>
  <dcterms:modified xsi:type="dcterms:W3CDTF">2020-09-18T17:42:27Z</dcterms:modified>
</cp:coreProperties>
</file>