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9144000" cy="5143500" type="screen16x9"/>
  <p:notesSz cx="6858000" cy="9144000"/>
  <p:embeddedFontLst>
    <p:embeddedFont>
      <p:font typeface="Roboto" panose="02000000000000000000" pitchFamily="2" charset="0"/>
      <p:regular r:id="rId79"/>
      <p:bold r:id="rId80"/>
      <p:italic r:id="rId81"/>
      <p:boldItalic r:id="rId82"/>
    </p:embeddedFont>
    <p:embeddedFont>
      <p:font typeface="Roboto Medium" panose="02000000000000000000" pitchFamily="2" charset="0"/>
      <p:regular r:id="rId83"/>
      <p:bold r:id="rId84"/>
      <p:italic r:id="rId85"/>
      <p:boldItalic r:id="rId86"/>
    </p:embeddedFont>
    <p:embeddedFont>
      <p:font typeface="Rockwell" panose="02060603020205020403" pitchFamily="18"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6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e.state.co.us/elevatingexcellen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e.state.co.us/fedprograms/ti/a_co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1825afee7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1825afee7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1825afee7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1825afee7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2c3675ba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32c3675ba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2c3675bad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g32c3675bad8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2c3675bad8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2c3675bad8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79fdf446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579fdf446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79fdf446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79fdf446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2c3675bad8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2c3675bad8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c3675bad8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2c3675bad8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78539799a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78539799a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2c3675bad8_0_8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2c3675bad8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1825afee7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1825afee7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579fdf446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579fdf446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1825afee7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31825afee7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568c16008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3568c16008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fb9eb70dc3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2fb9eb70dc3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2c3675bad8_0_1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2c3675bad8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fb9eb70dc3_8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5" name="Google Shape;635;g2fb9eb70dc3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2c3675bad8_0_16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3" name="Google Shape;643;g32c3675bad8_0_16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2c3675bad8_0_16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9" name="Google Shape;649;g32c3675bad8_0_16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579fdf4461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6" name="Google Shape;656;g3579fdf4461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579fdf4461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3" name="Google Shape;663;g3579fdf446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2c3675bad8_0_16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g32c3675bad8_0_16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1825afee7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1825afee7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1825afee74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1825afee7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2c3675bad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2c3675ba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1825afee7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1825afee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4d66477aac_0_1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4d66477aac_0_1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4d66477aac_0_19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34d66477aac_0_1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4d66477aac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g34d66477aac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4d66477aac_0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34d66477aac_0_6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4d66477aac_0_9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34d66477aac_0_9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4d66477aac_0_1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34d66477aac_0_1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4d66477aac_0_1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g34d66477aac_0_1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4d66477aac_0_1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34d66477aac_0_1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4d66477aac_0_1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g34d66477aac_0_14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4d66477aac_0_1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g34d66477aac_0_17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1825afee74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1825afee7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4d66477aac_0_1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g34d66477aac_0_17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4d66477aac_0_1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g34d66477aac_0_17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4d66477aac_0_2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g34d66477aac_0_2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4d66477aac_0_2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g34d66477aac_0_25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34d66477aac_0_2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g34d66477aac_0_27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4d66477aac_0_2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3" name="Google Shape;793;g34d66477aac_0_28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4d66477aac_0_30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4d66477aac_0_3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4d66477aac_0_3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34d66477aac_0_3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4d66477aac_0_3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4d66477aac_0_3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34d66477aac_0_3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g34d66477aac_0_3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58ff2c7b8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58ff2c7b8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https://www.cde.state.co.us/elevatingexcellence</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4d66477aac_0_3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1" name="Google Shape;821;g34d66477aac_0_3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4d66477aac_0_3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34d66477aac_0_36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4d66477aac_0_3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g34d66477aac_0_36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34d66477aac_0_3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g34d66477aac_0_36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4d66477aac_0_38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4d66477aac_0_3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4d66477aac_0_38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4d66477aac_0_3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4d66477aac_0_3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34d66477aac_0_3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4d66477aac_0_39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34d66477aac_0_3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4d66477aac_0_3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34d66477aac_0_3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4d66477aac_0_3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34d66477aac_0_3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58ff2c7b8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58ff2c7b8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https://www.cde.state.co.us/fedprograms/ti/a_cop</a:t>
            </a:r>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34d66477aac_0_39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g34d66477aac_0_3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34d66477aac_0_4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g34d66477aac_0_4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2c3675bad8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g32c3675bad8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4ee88f7e6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 name="Google Shape;896;g34ee88f7e6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7" name="Google Shape;897;g34ee88f7e6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34ee88f7e6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g34ee88f7e6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fb9eb70dc3_4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 name="Google Shape;910;g2fb9eb70dc3_4_3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1" name="Google Shape;911;g2fb9eb70dc3_4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fe96e1a8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g2fe96e1a80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Share plan for questions: Time at the end of each section for Q&amp;A, but also drop questions in the chat. For more context specific questions, please reach out to us individually.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579fdf446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579fdf446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 name="Google Shape;14;p2"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5" name="Google Shape;15;p2"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97"/>
        <p:cNvGrpSpPr/>
        <p:nvPr/>
      </p:nvGrpSpPr>
      <p:grpSpPr>
        <a:xfrm>
          <a:off x="0" y="0"/>
          <a:ext cx="0" cy="0"/>
          <a:chOff x="0" y="0"/>
          <a:chExt cx="0" cy="0"/>
        </a:xfrm>
      </p:grpSpPr>
      <p:pic>
        <p:nvPicPr>
          <p:cNvPr id="98" name="Google Shape;98;p1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9" name="Google Shape;99;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0" name="Google Shape;100;p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1" name="Google Shape;101;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2" name="Google Shape;102;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3"/>
        <p:cNvGrpSpPr/>
        <p:nvPr/>
      </p:nvGrpSpPr>
      <p:grpSpPr>
        <a:xfrm>
          <a:off x="0" y="0"/>
          <a:ext cx="0" cy="0"/>
          <a:chOff x="0" y="0"/>
          <a:chExt cx="0" cy="0"/>
        </a:xfrm>
      </p:grpSpPr>
      <p:sp>
        <p:nvSpPr>
          <p:cNvPr id="104" name="Google Shape;104;p1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5" name="Google Shape;105;p1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6" name="Google Shape;106;p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 name="Google Shape;107;p1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8" name="Google Shape;108;p1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9" name="Google Shape;109;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0" name="Google Shape;110;p1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1" name="Google Shape;111;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13"/>
        <p:cNvGrpSpPr/>
        <p:nvPr/>
      </p:nvGrpSpPr>
      <p:grpSpPr>
        <a:xfrm>
          <a:off x="0" y="0"/>
          <a:ext cx="0" cy="0"/>
          <a:chOff x="0" y="0"/>
          <a:chExt cx="0" cy="0"/>
        </a:xfrm>
      </p:grpSpPr>
      <p:pic>
        <p:nvPicPr>
          <p:cNvPr id="114" name="Google Shape;114;p13"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19"/>
        <p:cNvGrpSpPr/>
        <p:nvPr/>
      </p:nvGrpSpPr>
      <p:grpSpPr>
        <a:xfrm>
          <a:off x="0" y="0"/>
          <a:ext cx="0" cy="0"/>
          <a:chOff x="0" y="0"/>
          <a:chExt cx="0" cy="0"/>
        </a:xfrm>
      </p:grpSpPr>
      <p:pic>
        <p:nvPicPr>
          <p:cNvPr id="120" name="Google Shape;120;p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1" name="Google Shape;121;p1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2" name="Google Shape;122;p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3" name="Google Shape;123;p1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4" name="Google Shape;124;p1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5" name="Google Shape;125;p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 name="Google Shape;126;p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7" name="Google Shape;127;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28"/>
        <p:cNvGrpSpPr/>
        <p:nvPr/>
      </p:nvGrpSpPr>
      <p:grpSpPr>
        <a:xfrm>
          <a:off x="0" y="0"/>
          <a:ext cx="0" cy="0"/>
          <a:chOff x="0" y="0"/>
          <a:chExt cx="0" cy="0"/>
        </a:xfrm>
      </p:grpSpPr>
      <p:pic>
        <p:nvPicPr>
          <p:cNvPr id="129" name="Google Shape;129;p15"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 name="Google Shape;130;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1" name="Google Shape;13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2" name="Google Shape;132;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3" name="Google Shape;133;p1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4"/>
        <p:cNvGrpSpPr/>
        <p:nvPr/>
      </p:nvGrpSpPr>
      <p:grpSpPr>
        <a:xfrm>
          <a:off x="0" y="0"/>
          <a:ext cx="0" cy="0"/>
          <a:chOff x="0" y="0"/>
          <a:chExt cx="0" cy="0"/>
        </a:xfrm>
      </p:grpSpPr>
      <p:pic>
        <p:nvPicPr>
          <p:cNvPr id="135" name="Google Shape;135;p1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6" name="Google Shape;136;p1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7" name="Google Shape;137;p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8" name="Google Shape;138;p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9" name="Google Shape;139;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42" name="Google Shape;14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43"/>
        <p:cNvGrpSpPr/>
        <p:nvPr/>
      </p:nvGrpSpPr>
      <p:grpSpPr>
        <a:xfrm>
          <a:off x="0" y="0"/>
          <a:ext cx="0" cy="0"/>
          <a:chOff x="0" y="0"/>
          <a:chExt cx="0" cy="0"/>
        </a:xfrm>
      </p:grpSpPr>
      <p:sp>
        <p:nvSpPr>
          <p:cNvPr id="144" name="Google Shape;144;p1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8"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 name="Google Shape;146;p18"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47" name="Google Shape;147;p1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48" name="Google Shape;148;p18"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49" name="Google Shape;149;p1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1" name="Google Shape;151;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52" name="Google Shape;15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53"/>
        <p:cNvGrpSpPr/>
        <p:nvPr/>
      </p:nvGrpSpPr>
      <p:grpSpPr>
        <a:xfrm>
          <a:off x="0" y="0"/>
          <a:ext cx="0" cy="0"/>
          <a:chOff x="0" y="0"/>
          <a:chExt cx="0" cy="0"/>
        </a:xfrm>
      </p:grpSpPr>
      <p:sp>
        <p:nvSpPr>
          <p:cNvPr id="154" name="Google Shape;15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5" name="Google Shape;155;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6" name="Google Shape;156;p19"/>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7" name="Google Shape;157;p1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58" name="Google Shape;158;p19"/>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59" name="Google Shape;159;p19"/>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60" name="Google Shape;160;p19"/>
          <p:cNvGrpSpPr/>
          <p:nvPr/>
        </p:nvGrpSpPr>
        <p:grpSpPr>
          <a:xfrm>
            <a:off x="308400" y="1062325"/>
            <a:ext cx="1006800" cy="1003500"/>
            <a:chOff x="308400" y="1076275"/>
            <a:chExt cx="1006800" cy="1003500"/>
          </a:xfrm>
        </p:grpSpPr>
        <p:sp>
          <p:nvSpPr>
            <p:cNvPr id="161" name="Google Shape;161;p1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63" name="Google Shape;163;p19"/>
          <p:cNvGrpSpPr/>
          <p:nvPr/>
        </p:nvGrpSpPr>
        <p:grpSpPr>
          <a:xfrm>
            <a:off x="308400" y="2150613"/>
            <a:ext cx="1006800" cy="1003500"/>
            <a:chOff x="308400" y="2218825"/>
            <a:chExt cx="1006800" cy="1003500"/>
          </a:xfrm>
        </p:grpSpPr>
        <p:sp>
          <p:nvSpPr>
            <p:cNvPr id="164" name="Google Shape;164;p1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66" name="Google Shape;166;p19"/>
          <p:cNvGrpSpPr/>
          <p:nvPr/>
        </p:nvGrpSpPr>
        <p:grpSpPr>
          <a:xfrm>
            <a:off x="308400" y="3238900"/>
            <a:ext cx="1006800" cy="1003500"/>
            <a:chOff x="308400" y="1076275"/>
            <a:chExt cx="1006800" cy="1003500"/>
          </a:xfrm>
        </p:grpSpPr>
        <p:sp>
          <p:nvSpPr>
            <p:cNvPr id="167" name="Google Shape;167;p1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69" name="Google Shape;169;p1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70" name="Google Shape;170;p19"/>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71" name="Google Shape;171;p1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72" name="Google Shape;172;p1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73" name="Google Shape;173;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4" name="Google Shape;174;p1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8"/>
        <p:cNvGrpSpPr/>
        <p:nvPr/>
      </p:nvGrpSpPr>
      <p:grpSpPr>
        <a:xfrm>
          <a:off x="0" y="0"/>
          <a:ext cx="0" cy="0"/>
          <a:chOff x="0" y="0"/>
          <a:chExt cx="0" cy="0"/>
        </a:xfrm>
      </p:grpSpPr>
      <p:pic>
        <p:nvPicPr>
          <p:cNvPr id="19" name="Google Shape;19;p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0" name="Google Shape;20;p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 name="Google Shape;21;p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2" name="Google Shape;22;p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3" name="Google Shape;23;p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 name="Google Shape;24;p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5" name="Google Shape;25;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6" name="Google Shape;26;p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27" name="Google Shape;27;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77"/>
        <p:cNvGrpSpPr/>
        <p:nvPr/>
      </p:nvGrpSpPr>
      <p:grpSpPr>
        <a:xfrm>
          <a:off x="0" y="0"/>
          <a:ext cx="0" cy="0"/>
          <a:chOff x="0" y="0"/>
          <a:chExt cx="0" cy="0"/>
        </a:xfrm>
      </p:grpSpPr>
      <p:pic>
        <p:nvPicPr>
          <p:cNvPr id="178" name="Google Shape;178;p2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9" name="Google Shape;179;p2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0" name="Google Shape;180;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81" name="Google Shape;181;p21"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82" name="Google Shape;182;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83"/>
        <p:cNvGrpSpPr/>
        <p:nvPr/>
      </p:nvGrpSpPr>
      <p:grpSpPr>
        <a:xfrm>
          <a:off x="0" y="0"/>
          <a:ext cx="0" cy="0"/>
          <a:chOff x="0" y="0"/>
          <a:chExt cx="0" cy="0"/>
        </a:xfrm>
      </p:grpSpPr>
      <p:pic>
        <p:nvPicPr>
          <p:cNvPr id="184" name="Google Shape;184;p2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5" name="Google Shape;185;p2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6" name="Google Shape;186;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7" name="Google Shape;187;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8" name="Google Shape;188;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89"/>
        <p:cNvGrpSpPr/>
        <p:nvPr/>
      </p:nvGrpSpPr>
      <p:grpSpPr>
        <a:xfrm>
          <a:off x="0" y="0"/>
          <a:ext cx="0" cy="0"/>
          <a:chOff x="0" y="0"/>
          <a:chExt cx="0" cy="0"/>
        </a:xfrm>
      </p:grpSpPr>
      <p:pic>
        <p:nvPicPr>
          <p:cNvPr id="190" name="Google Shape;190;p2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1" name="Google Shape;191;p2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2" name="Google Shape;192;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3" name="Google Shape;193;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4" name="Google Shape;194;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95"/>
        <p:cNvGrpSpPr/>
        <p:nvPr/>
      </p:nvGrpSpPr>
      <p:grpSpPr>
        <a:xfrm>
          <a:off x="0" y="0"/>
          <a:ext cx="0" cy="0"/>
          <a:chOff x="0" y="0"/>
          <a:chExt cx="0" cy="0"/>
        </a:xfrm>
      </p:grpSpPr>
      <p:pic>
        <p:nvPicPr>
          <p:cNvPr id="196" name="Google Shape;196;p2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7" name="Google Shape;197;p2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8" name="Google Shape;198;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9" name="Google Shape;199;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0" name="Google Shape;200;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201"/>
        <p:cNvGrpSpPr/>
        <p:nvPr/>
      </p:nvGrpSpPr>
      <p:grpSpPr>
        <a:xfrm>
          <a:off x="0" y="0"/>
          <a:ext cx="0" cy="0"/>
          <a:chOff x="0" y="0"/>
          <a:chExt cx="0" cy="0"/>
        </a:xfrm>
      </p:grpSpPr>
      <p:pic>
        <p:nvPicPr>
          <p:cNvPr id="202" name="Google Shape;202;p2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03" name="Google Shape;203;p2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204" name="Google Shape;204;p2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205" name="Google Shape;205;p2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206" name="Google Shape;206;p25"/>
          <p:cNvGrpSpPr/>
          <p:nvPr/>
        </p:nvGrpSpPr>
        <p:grpSpPr>
          <a:xfrm>
            <a:off x="308400" y="1062325"/>
            <a:ext cx="1006800" cy="1003500"/>
            <a:chOff x="308400" y="1076275"/>
            <a:chExt cx="1006800" cy="1003500"/>
          </a:xfrm>
        </p:grpSpPr>
        <p:sp>
          <p:nvSpPr>
            <p:cNvPr id="207" name="Google Shape;207;p2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209" name="Google Shape;209;p25"/>
          <p:cNvGrpSpPr/>
          <p:nvPr/>
        </p:nvGrpSpPr>
        <p:grpSpPr>
          <a:xfrm>
            <a:off x="308400" y="2150613"/>
            <a:ext cx="1006800" cy="1003500"/>
            <a:chOff x="308400" y="2218825"/>
            <a:chExt cx="1006800" cy="1003500"/>
          </a:xfrm>
        </p:grpSpPr>
        <p:sp>
          <p:nvSpPr>
            <p:cNvPr id="210" name="Google Shape;210;p2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212" name="Google Shape;212;p25"/>
          <p:cNvGrpSpPr/>
          <p:nvPr/>
        </p:nvGrpSpPr>
        <p:grpSpPr>
          <a:xfrm>
            <a:off x="308400" y="3238900"/>
            <a:ext cx="1006800" cy="1003500"/>
            <a:chOff x="308400" y="1076275"/>
            <a:chExt cx="1006800" cy="1003500"/>
          </a:xfrm>
        </p:grpSpPr>
        <p:sp>
          <p:nvSpPr>
            <p:cNvPr id="213" name="Google Shape;213;p2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215" name="Google Shape;215;p2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216" name="Google Shape;216;p2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217" name="Google Shape;217;p2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8" name="Google Shape;21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2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220" name="Google Shape;220;p2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221" name="Google Shape;2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222"/>
        <p:cNvGrpSpPr/>
        <p:nvPr/>
      </p:nvGrpSpPr>
      <p:grpSpPr>
        <a:xfrm>
          <a:off x="0" y="0"/>
          <a:ext cx="0" cy="0"/>
          <a:chOff x="0" y="0"/>
          <a:chExt cx="0" cy="0"/>
        </a:xfrm>
      </p:grpSpPr>
      <p:pic>
        <p:nvPicPr>
          <p:cNvPr id="223" name="Google Shape;223;p2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4" name="Google Shape;224;p2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25" name="Google Shape;225;p2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226" name="Google Shape;226;p2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27" name="Google Shape;227;p2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28" name="Google Shape;228;p2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29" name="Google Shape;229;p2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30" name="Google Shape;230;p2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31" name="Google Shape;231;p2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232" name="Google Shape;232;p26"/>
          <p:cNvGrpSpPr/>
          <p:nvPr/>
        </p:nvGrpSpPr>
        <p:grpSpPr>
          <a:xfrm>
            <a:off x="311700" y="3548650"/>
            <a:ext cx="8363900" cy="646200"/>
            <a:chOff x="375100" y="3396250"/>
            <a:chExt cx="8363900" cy="646200"/>
          </a:xfrm>
        </p:grpSpPr>
        <p:sp>
          <p:nvSpPr>
            <p:cNvPr id="233" name="Google Shape;233;p2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38" name="Google Shape;238;p2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39" name="Google Shape;239;p2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40" name="Google Shape;240;p2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41" name="Google Shape;241;p2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242" name="Google Shape;242;p2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243" name="Google Shape;243;p2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244" name="Google Shape;244;p2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245" name="Google Shape;245;p2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246" name="Google Shape;246;p2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47" name="Google Shape;247;p2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248" name="Google Shape;248;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9" name="Google Shape;249;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50" name="Google Shape;250;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51"/>
        <p:cNvGrpSpPr/>
        <p:nvPr/>
      </p:nvGrpSpPr>
      <p:grpSpPr>
        <a:xfrm>
          <a:off x="0" y="0"/>
          <a:ext cx="0" cy="0"/>
          <a:chOff x="0" y="0"/>
          <a:chExt cx="0" cy="0"/>
        </a:xfrm>
      </p:grpSpPr>
      <p:pic>
        <p:nvPicPr>
          <p:cNvPr id="252" name="Google Shape;252;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54" name="Google Shape;254;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55" name="Google Shape;255;p2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56" name="Google Shape;256;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57"/>
        <p:cNvGrpSpPr/>
        <p:nvPr/>
      </p:nvGrpSpPr>
      <p:grpSpPr>
        <a:xfrm>
          <a:off x="0" y="0"/>
          <a:ext cx="0" cy="0"/>
          <a:chOff x="0" y="0"/>
          <a:chExt cx="0" cy="0"/>
        </a:xfrm>
      </p:grpSpPr>
      <p:pic>
        <p:nvPicPr>
          <p:cNvPr id="258" name="Google Shape;258;p2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60" name="Google Shape;260;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61" name="Google Shape;261;p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62" name="Google Shape;26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63"/>
        <p:cNvGrpSpPr/>
        <p:nvPr/>
      </p:nvGrpSpPr>
      <p:grpSpPr>
        <a:xfrm>
          <a:off x="0" y="0"/>
          <a:ext cx="0" cy="0"/>
          <a:chOff x="0" y="0"/>
          <a:chExt cx="0" cy="0"/>
        </a:xfrm>
      </p:grpSpPr>
      <p:pic>
        <p:nvPicPr>
          <p:cNvPr id="264" name="Google Shape;264;p2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66" name="Google Shape;266;p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67" name="Google Shape;267;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68" name="Google Shape;268;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69"/>
        <p:cNvGrpSpPr/>
        <p:nvPr/>
      </p:nvGrpSpPr>
      <p:grpSpPr>
        <a:xfrm>
          <a:off x="0" y="0"/>
          <a:ext cx="0" cy="0"/>
          <a:chOff x="0" y="0"/>
          <a:chExt cx="0" cy="0"/>
        </a:xfrm>
      </p:grpSpPr>
      <p:pic>
        <p:nvPicPr>
          <p:cNvPr id="270" name="Google Shape;270;p3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71" name="Google Shape;271;p3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72" name="Google Shape;272;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73" name="Google Shape;273;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4" name="Google Shape;2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28"/>
        <p:cNvGrpSpPr/>
        <p:nvPr/>
      </p:nvGrpSpPr>
      <p:grpSpPr>
        <a:xfrm>
          <a:off x="0" y="0"/>
          <a:ext cx="0" cy="0"/>
          <a:chOff x="0" y="0"/>
          <a:chExt cx="0" cy="0"/>
        </a:xfrm>
      </p:grpSpPr>
      <p:pic>
        <p:nvPicPr>
          <p:cNvPr id="29" name="Google Shape;29;p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0" name="Google Shape;30;p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1" name="Google Shape;3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3" name="Google Shape;33;p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75"/>
        <p:cNvGrpSpPr/>
        <p:nvPr/>
      </p:nvGrpSpPr>
      <p:grpSpPr>
        <a:xfrm>
          <a:off x="0" y="0"/>
          <a:ext cx="0" cy="0"/>
          <a:chOff x="0" y="0"/>
          <a:chExt cx="0" cy="0"/>
        </a:xfrm>
      </p:grpSpPr>
      <p:pic>
        <p:nvPicPr>
          <p:cNvPr id="276" name="Google Shape;276;p3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77" name="Google Shape;277;p3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78" name="Google Shape;278;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9" name="Google Shape;279;p3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80" name="Google Shape;280;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81"/>
        <p:cNvGrpSpPr/>
        <p:nvPr/>
      </p:nvGrpSpPr>
      <p:grpSpPr>
        <a:xfrm>
          <a:off x="0" y="0"/>
          <a:ext cx="0" cy="0"/>
          <a:chOff x="0" y="0"/>
          <a:chExt cx="0" cy="0"/>
        </a:xfrm>
      </p:grpSpPr>
      <p:sp>
        <p:nvSpPr>
          <p:cNvPr id="282" name="Google Shape;282;p3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4" name="Google Shape;284;p3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85" name="Google Shape;285;p3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86" name="Google Shape;286;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87" name="Google Shape;287;p3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88"/>
        <p:cNvGrpSpPr/>
        <p:nvPr/>
      </p:nvGrpSpPr>
      <p:grpSpPr>
        <a:xfrm>
          <a:off x="0" y="0"/>
          <a:ext cx="0" cy="0"/>
          <a:chOff x="0" y="0"/>
          <a:chExt cx="0" cy="0"/>
        </a:xfrm>
      </p:grpSpPr>
      <p:sp>
        <p:nvSpPr>
          <p:cNvPr id="289" name="Google Shape;289;p3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91" name="Google Shape;291;p3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92" name="Google Shape;292;p3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93" name="Google Shape;293;p33"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94" name="Google Shape;294;p3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95" name="Google Shape;295;p3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96" name="Google Shape;296;p3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7" name="Google Shape;297;p33"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98" name="Google Shape;298;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99"/>
        <p:cNvGrpSpPr/>
        <p:nvPr/>
      </p:nvGrpSpPr>
      <p:grpSpPr>
        <a:xfrm>
          <a:off x="0" y="0"/>
          <a:ext cx="0" cy="0"/>
          <a:chOff x="0" y="0"/>
          <a:chExt cx="0" cy="0"/>
        </a:xfrm>
      </p:grpSpPr>
      <p:sp>
        <p:nvSpPr>
          <p:cNvPr id="300" name="Google Shape;30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01" name="Google Shape;301;p3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02" name="Google Shape;302;p3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03" name="Google Shape;303;p3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04" name="Google Shape;304;p3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05" name="Google Shape;305;p3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06" name="Google Shape;306;p3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07" name="Google Shape;307;p3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08" name="Google Shape;308;p3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09" name="Google Shape;309;p3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10" name="Google Shape;310;p34"/>
          <p:cNvGrpSpPr/>
          <p:nvPr/>
        </p:nvGrpSpPr>
        <p:grpSpPr>
          <a:xfrm>
            <a:off x="311700" y="3548650"/>
            <a:ext cx="8363900" cy="646200"/>
            <a:chOff x="375100" y="3396250"/>
            <a:chExt cx="8363900" cy="646200"/>
          </a:xfrm>
        </p:grpSpPr>
        <p:sp>
          <p:nvSpPr>
            <p:cNvPr id="311" name="Google Shape;311;p3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3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3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16" name="Google Shape;316;p3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17" name="Google Shape;317;p3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18" name="Google Shape;318;p3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19" name="Google Shape;319;p3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20" name="Google Shape;320;p3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21" name="Google Shape;321;p3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22" name="Google Shape;322;p3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23" name="Google Shape;323;p3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24" name="Google Shape;324;p3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25" name="Google Shape;325;p3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26" name="Google Shape;326;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7" name="Google Shape;327;p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328"/>
        <p:cNvGrpSpPr/>
        <p:nvPr/>
      </p:nvGrpSpPr>
      <p:grpSpPr>
        <a:xfrm>
          <a:off x="0" y="0"/>
          <a:ext cx="0" cy="0"/>
          <a:chOff x="0" y="0"/>
          <a:chExt cx="0" cy="0"/>
        </a:xfrm>
      </p:grpSpPr>
      <p:pic>
        <p:nvPicPr>
          <p:cNvPr id="329" name="Google Shape;329;p3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30" name="Google Shape;330;p3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31" name="Google Shape;331;p3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32" name="Google Shape;332;p3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33" name="Google Shape;333;p3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34" name="Google Shape;334;p3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35" name="Google Shape;335;p3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36" name="Google Shape;336;p3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337" name="Google Shape;337;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338"/>
        <p:cNvGrpSpPr/>
        <p:nvPr/>
      </p:nvGrpSpPr>
      <p:grpSpPr>
        <a:xfrm>
          <a:off x="0" y="0"/>
          <a:ext cx="0" cy="0"/>
          <a:chOff x="0" y="0"/>
          <a:chExt cx="0" cy="0"/>
        </a:xfrm>
      </p:grpSpPr>
      <p:pic>
        <p:nvPicPr>
          <p:cNvPr id="339" name="Google Shape;339;p3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40" name="Google Shape;340;p3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41" name="Google Shape;341;p3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42" name="Google Shape;342;p3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43" name="Google Shape;343;p3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44" name="Google Shape;344;p3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45" name="Google Shape;345;p3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46" name="Google Shape;346;p3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347" name="Google Shape;347;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48"/>
        <p:cNvGrpSpPr/>
        <p:nvPr/>
      </p:nvGrpSpPr>
      <p:grpSpPr>
        <a:xfrm>
          <a:off x="0" y="0"/>
          <a:ext cx="0" cy="0"/>
          <a:chOff x="0" y="0"/>
          <a:chExt cx="0" cy="0"/>
        </a:xfrm>
      </p:grpSpPr>
      <p:pic>
        <p:nvPicPr>
          <p:cNvPr id="349" name="Google Shape;349;p3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50" name="Google Shape;350;p3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51" name="Google Shape;351;p3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52" name="Google Shape;352;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3"/>
        <p:cNvGrpSpPr/>
        <p:nvPr/>
      </p:nvGrpSpPr>
      <p:grpSpPr>
        <a:xfrm>
          <a:off x="0" y="0"/>
          <a:ext cx="0" cy="0"/>
          <a:chOff x="0" y="0"/>
          <a:chExt cx="0" cy="0"/>
        </a:xfrm>
      </p:grpSpPr>
      <p:sp>
        <p:nvSpPr>
          <p:cNvPr id="354" name="Google Shape;354;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5" name="Google Shape;355;p3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6" name="Google Shape;356;p3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7" name="Google Shape;35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8"/>
        <p:cNvGrpSpPr/>
        <p:nvPr/>
      </p:nvGrpSpPr>
      <p:grpSpPr>
        <a:xfrm>
          <a:off x="0" y="0"/>
          <a:ext cx="0" cy="0"/>
          <a:chOff x="0" y="0"/>
          <a:chExt cx="0" cy="0"/>
        </a:xfrm>
      </p:grpSpPr>
      <p:sp>
        <p:nvSpPr>
          <p:cNvPr id="359" name="Google Shape;359;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0" name="Google Shape;36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1"/>
        <p:cNvGrpSpPr/>
        <p:nvPr/>
      </p:nvGrpSpPr>
      <p:grpSpPr>
        <a:xfrm>
          <a:off x="0" y="0"/>
          <a:ext cx="0" cy="0"/>
          <a:chOff x="0" y="0"/>
          <a:chExt cx="0" cy="0"/>
        </a:xfrm>
      </p:grpSpPr>
      <p:sp>
        <p:nvSpPr>
          <p:cNvPr id="362" name="Google Shape;362;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3" name="Google Shape;363;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4" name="Google Shape;36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4"/>
        <p:cNvGrpSpPr/>
        <p:nvPr/>
      </p:nvGrpSpPr>
      <p:grpSpPr>
        <a:xfrm>
          <a:off x="0" y="0"/>
          <a:ext cx="0" cy="0"/>
          <a:chOff x="0" y="0"/>
          <a:chExt cx="0" cy="0"/>
        </a:xfrm>
      </p:grpSpPr>
      <p:pic>
        <p:nvPicPr>
          <p:cNvPr id="35" name="Google Shape;35;p5"/>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6" name="Google Shape;36;p5"/>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p5"/>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8" name="Google Shape;38;p5"/>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9" name="Google Shape;39;p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0" name="Google Shape;40;p5"/>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5"/>
        <p:cNvGrpSpPr/>
        <p:nvPr/>
      </p:nvGrpSpPr>
      <p:grpSpPr>
        <a:xfrm>
          <a:off x="0" y="0"/>
          <a:ext cx="0" cy="0"/>
          <a:chOff x="0" y="0"/>
          <a:chExt cx="0" cy="0"/>
        </a:xfrm>
      </p:grpSpPr>
      <p:sp>
        <p:nvSpPr>
          <p:cNvPr id="366" name="Google Shape;366;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8" name="Google Shape;368;p4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9" name="Google Shape;369;p4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0" name="Google Shape;370;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1"/>
        <p:cNvGrpSpPr/>
        <p:nvPr/>
      </p:nvGrpSpPr>
      <p:grpSpPr>
        <a:xfrm>
          <a:off x="0" y="0"/>
          <a:ext cx="0" cy="0"/>
          <a:chOff x="0" y="0"/>
          <a:chExt cx="0" cy="0"/>
        </a:xfrm>
      </p:grpSpPr>
      <p:sp>
        <p:nvSpPr>
          <p:cNvPr id="372" name="Google Shape;372;p4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73" name="Google Shape;373;p4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74" name="Google Shape;37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75"/>
        <p:cNvGrpSpPr/>
        <p:nvPr/>
      </p:nvGrpSpPr>
      <p:grpSpPr>
        <a:xfrm>
          <a:off x="0" y="0"/>
          <a:ext cx="0" cy="0"/>
          <a:chOff x="0" y="0"/>
          <a:chExt cx="0" cy="0"/>
        </a:xfrm>
      </p:grpSpPr>
      <p:sp>
        <p:nvSpPr>
          <p:cNvPr id="376" name="Google Shape;37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4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8" name="Google Shape;378;p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9" name="Google Shape;379;p4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80" name="Google Shape;380;p4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81" name="Google Shape;381;p4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82" name="Google Shape;382;p4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83" name="Google Shape;383;p4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84" name="Google Shape;384;p4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85" name="Google Shape;385;p4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86" name="Google Shape;386;p4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87" name="Google Shape;387;p43"/>
          <p:cNvGrpSpPr/>
          <p:nvPr/>
        </p:nvGrpSpPr>
        <p:grpSpPr>
          <a:xfrm>
            <a:off x="311700" y="3548650"/>
            <a:ext cx="8363900" cy="646200"/>
            <a:chOff x="375100" y="3396250"/>
            <a:chExt cx="8363900" cy="646200"/>
          </a:xfrm>
        </p:grpSpPr>
        <p:sp>
          <p:nvSpPr>
            <p:cNvPr id="388" name="Google Shape;388;p4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4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4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93" name="Google Shape;393;p4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94" name="Google Shape;394;p4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95" name="Google Shape;395;p4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96" name="Google Shape;396;p4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97" name="Google Shape;397;p4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98" name="Google Shape;398;p4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99" name="Google Shape;399;p4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400" name="Google Shape;400;p4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401" name="Google Shape;401;p4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02" name="Google Shape;402;p4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403" name="Google Shape;403;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4" name="Google Shape;404;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5"/>
        <p:cNvGrpSpPr/>
        <p:nvPr/>
      </p:nvGrpSpPr>
      <p:grpSpPr>
        <a:xfrm>
          <a:off x="0" y="0"/>
          <a:ext cx="0" cy="0"/>
          <a:chOff x="0" y="0"/>
          <a:chExt cx="0" cy="0"/>
        </a:xfrm>
      </p:grpSpPr>
      <p:pic>
        <p:nvPicPr>
          <p:cNvPr id="406" name="Google Shape;406;p44"/>
          <p:cNvPicPr preferRelativeResize="0"/>
          <p:nvPr/>
        </p:nvPicPr>
        <p:blipFill rotWithShape="1">
          <a:blip r:embed="rId2">
            <a:alphaModFix/>
          </a:blip>
          <a:srcRect/>
          <a:stretch/>
        </p:blipFill>
        <p:spPr>
          <a:xfrm>
            <a:off x="1" y="0"/>
            <a:ext cx="6857996" cy="914400"/>
          </a:xfrm>
          <a:prstGeom prst="rect">
            <a:avLst/>
          </a:prstGeom>
          <a:noFill/>
          <a:ln>
            <a:noFill/>
          </a:ln>
        </p:spPr>
      </p:pic>
      <p:sp>
        <p:nvSpPr>
          <p:cNvPr id="407" name="Google Shape;407;p44"/>
          <p:cNvSpPr txBox="1">
            <a:spLocks noGrp="1"/>
          </p:cNvSpPr>
          <p:nvPr>
            <p:ph type="title"/>
          </p:nvPr>
        </p:nvSpPr>
        <p:spPr>
          <a:xfrm>
            <a:off x="245193" y="190885"/>
            <a:ext cx="6081900" cy="567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8" name="Google Shape;408;p44"/>
          <p:cNvSpPr txBox="1">
            <a:spLocks noGrp="1"/>
          </p:cNvSpPr>
          <p:nvPr>
            <p:ph type="body" idx="1"/>
          </p:nvPr>
        </p:nvSpPr>
        <p:spPr>
          <a:xfrm>
            <a:off x="628650" y="1097280"/>
            <a:ext cx="7886700" cy="34806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9" name="Google Shape;409;p44"/>
          <p:cNvPicPr preferRelativeResize="0"/>
          <p:nvPr/>
        </p:nvPicPr>
        <p:blipFill rotWithShape="1">
          <a:blip r:embed="rId3">
            <a:alphaModFix/>
          </a:blip>
          <a:srcRect/>
          <a:stretch/>
        </p:blipFill>
        <p:spPr>
          <a:xfrm>
            <a:off x="7772400" y="4629150"/>
            <a:ext cx="857250" cy="364439"/>
          </a:xfrm>
          <a:prstGeom prst="rect">
            <a:avLst/>
          </a:prstGeom>
          <a:noFill/>
          <a:ln>
            <a:noFill/>
          </a:ln>
        </p:spPr>
      </p:pic>
      <p:sp>
        <p:nvSpPr>
          <p:cNvPr id="410" name="Google Shape;410;p44"/>
          <p:cNvSpPr txBox="1">
            <a:spLocks noGrp="1"/>
          </p:cNvSpPr>
          <p:nvPr>
            <p:ph type="sldNum" idx="12"/>
          </p:nvPr>
        </p:nvSpPr>
        <p:spPr>
          <a:xfrm>
            <a:off x="223071" y="4820264"/>
            <a:ext cx="2057400" cy="273900"/>
          </a:xfrm>
          <a:prstGeom prst="rect">
            <a:avLst/>
          </a:prstGeom>
          <a:noFill/>
          <a:ln>
            <a:noFill/>
          </a:ln>
        </p:spPr>
        <p:txBody>
          <a:bodyPr spcFirstLastPara="1" wrap="square" lIns="91425" tIns="45700" rIns="91425" bIns="45700" anchor="t" anchorCtr="0">
            <a:normAutofit/>
          </a:bodyPr>
          <a:lstStyle>
            <a:lvl1pPr marL="0" marR="0" lvl="0"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411"/>
        <p:cNvGrpSpPr/>
        <p:nvPr/>
      </p:nvGrpSpPr>
      <p:grpSpPr>
        <a:xfrm>
          <a:off x="0" y="0"/>
          <a:ext cx="0" cy="0"/>
          <a:chOff x="0" y="0"/>
          <a:chExt cx="0" cy="0"/>
        </a:xfrm>
      </p:grpSpPr>
      <p:pic>
        <p:nvPicPr>
          <p:cNvPr id="412" name="Google Shape;412;p45"/>
          <p:cNvPicPr preferRelativeResize="0"/>
          <p:nvPr/>
        </p:nvPicPr>
        <p:blipFill>
          <a:blip r:embed="rId2">
            <a:alphaModFix/>
          </a:blip>
          <a:stretch>
            <a:fillRect/>
          </a:stretch>
        </p:blipFill>
        <p:spPr>
          <a:xfrm>
            <a:off x="0" y="4520658"/>
            <a:ext cx="6858004" cy="622846"/>
          </a:xfrm>
          <a:prstGeom prst="rect">
            <a:avLst/>
          </a:prstGeom>
          <a:noFill/>
          <a:ln>
            <a:noFill/>
          </a:ln>
        </p:spPr>
      </p:pic>
      <p:sp>
        <p:nvSpPr>
          <p:cNvPr id="413" name="Google Shape;413;p45"/>
          <p:cNvSpPr/>
          <p:nvPr/>
        </p:nvSpPr>
        <p:spPr>
          <a:xfrm>
            <a:off x="0" y="0"/>
            <a:ext cx="9144000" cy="9270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4" name="Google Shape;414;p45"/>
          <p:cNvSpPr txBox="1">
            <a:spLocks noGrp="1"/>
          </p:cNvSpPr>
          <p:nvPr>
            <p:ph type="ctrTitle"/>
          </p:nvPr>
        </p:nvSpPr>
        <p:spPr>
          <a:xfrm>
            <a:off x="243800" y="1325784"/>
            <a:ext cx="4537500" cy="10683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0000"/>
              </a:buClr>
              <a:buSzPts val="2800"/>
              <a:buFont typeface="Roboto"/>
              <a:buNone/>
              <a:defRPr>
                <a:solidFill>
                  <a:srgbClr val="000000"/>
                </a:solidFill>
                <a:latin typeface="Roboto"/>
                <a:ea typeface="Roboto"/>
                <a:cs typeface="Roboto"/>
                <a:sym typeface="Robot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5" name="Google Shape;415;p45"/>
          <p:cNvSpPr txBox="1">
            <a:spLocks noGrp="1"/>
          </p:cNvSpPr>
          <p:nvPr>
            <p:ph type="subTitle" idx="1"/>
          </p:nvPr>
        </p:nvSpPr>
        <p:spPr>
          <a:xfrm>
            <a:off x="243800" y="2480109"/>
            <a:ext cx="4537500" cy="786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6" name="Google Shape;416;p45"/>
          <p:cNvSpPr txBox="1">
            <a:spLocks noGrp="1"/>
          </p:cNvSpPr>
          <p:nvPr>
            <p:ph type="sldNum" idx="12"/>
          </p:nvPr>
        </p:nvSpPr>
        <p:spPr>
          <a:xfrm>
            <a:off x="8" y="4663440"/>
            <a:ext cx="457200" cy="393600"/>
          </a:xfrm>
          <a:prstGeom prst="rect">
            <a:avLst/>
          </a:prstGeom>
        </p:spPr>
        <p:txBody>
          <a:bodyPr spcFirstLastPara="1" wrap="square" lIns="91425" tIns="91425" rIns="0" bIns="91425" anchor="ctr" anchorCtr="0">
            <a:normAutofit/>
          </a:bodyPr>
          <a:lstStyle>
            <a:lvl1pPr lvl="0">
              <a:buNone/>
              <a:defRPr sz="1300" b="1">
                <a:solidFill>
                  <a:schemeClr val="dk1"/>
                </a:solidFill>
                <a:latin typeface="Roboto"/>
                <a:ea typeface="Roboto"/>
                <a:cs typeface="Roboto"/>
                <a:sym typeface="Roboto"/>
              </a:defRPr>
            </a:lvl1pPr>
            <a:lvl2pPr lvl="1">
              <a:buNone/>
              <a:defRPr sz="1300" b="1">
                <a:solidFill>
                  <a:schemeClr val="dk1"/>
                </a:solidFill>
                <a:latin typeface="Roboto"/>
                <a:ea typeface="Roboto"/>
                <a:cs typeface="Roboto"/>
                <a:sym typeface="Roboto"/>
              </a:defRPr>
            </a:lvl2pPr>
            <a:lvl3pPr lvl="2">
              <a:buNone/>
              <a:defRPr sz="1300" b="1">
                <a:solidFill>
                  <a:schemeClr val="dk1"/>
                </a:solidFill>
                <a:latin typeface="Roboto"/>
                <a:ea typeface="Roboto"/>
                <a:cs typeface="Roboto"/>
                <a:sym typeface="Roboto"/>
              </a:defRPr>
            </a:lvl3pPr>
            <a:lvl4pPr lvl="3">
              <a:buNone/>
              <a:defRPr sz="1300" b="1">
                <a:solidFill>
                  <a:schemeClr val="dk1"/>
                </a:solidFill>
                <a:latin typeface="Roboto"/>
                <a:ea typeface="Roboto"/>
                <a:cs typeface="Roboto"/>
                <a:sym typeface="Roboto"/>
              </a:defRPr>
            </a:lvl4pPr>
            <a:lvl5pPr lvl="4">
              <a:buNone/>
              <a:defRPr sz="1300" b="1">
                <a:solidFill>
                  <a:schemeClr val="dk1"/>
                </a:solidFill>
                <a:latin typeface="Roboto"/>
                <a:ea typeface="Roboto"/>
                <a:cs typeface="Roboto"/>
                <a:sym typeface="Roboto"/>
              </a:defRPr>
            </a:lvl5pPr>
            <a:lvl6pPr lvl="5">
              <a:buNone/>
              <a:defRPr sz="1300" b="1">
                <a:solidFill>
                  <a:schemeClr val="dk1"/>
                </a:solidFill>
                <a:latin typeface="Roboto"/>
                <a:ea typeface="Roboto"/>
                <a:cs typeface="Roboto"/>
                <a:sym typeface="Roboto"/>
              </a:defRPr>
            </a:lvl6pPr>
            <a:lvl7pPr lvl="6">
              <a:buNone/>
              <a:defRPr sz="1300" b="1">
                <a:solidFill>
                  <a:schemeClr val="dk1"/>
                </a:solidFill>
                <a:latin typeface="Roboto"/>
                <a:ea typeface="Roboto"/>
                <a:cs typeface="Roboto"/>
                <a:sym typeface="Roboto"/>
              </a:defRPr>
            </a:lvl7pPr>
            <a:lvl8pPr lvl="7">
              <a:buNone/>
              <a:defRPr sz="1300" b="1">
                <a:solidFill>
                  <a:schemeClr val="dk1"/>
                </a:solidFill>
                <a:latin typeface="Roboto"/>
                <a:ea typeface="Roboto"/>
                <a:cs typeface="Roboto"/>
                <a:sym typeface="Roboto"/>
              </a:defRPr>
            </a:lvl8pPr>
            <a:lvl9pPr lvl="8">
              <a:buNone/>
              <a:defRPr sz="1300" b="1">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417" name="Google Shape;417;p45"/>
          <p:cNvPicPr preferRelativeResize="0"/>
          <p:nvPr/>
        </p:nvPicPr>
        <p:blipFill>
          <a:blip r:embed="rId3">
            <a:alphaModFix/>
          </a:blip>
          <a:stretch>
            <a:fillRect/>
          </a:stretch>
        </p:blipFill>
        <p:spPr>
          <a:xfrm>
            <a:off x="5084455" y="1"/>
            <a:ext cx="3044658" cy="4520663"/>
          </a:xfrm>
          <a:prstGeom prst="rect">
            <a:avLst/>
          </a:prstGeom>
          <a:noFill/>
          <a:ln>
            <a:noFill/>
          </a:ln>
        </p:spPr>
      </p:pic>
      <p:pic>
        <p:nvPicPr>
          <p:cNvPr id="418" name="Google Shape;418;p45"/>
          <p:cNvPicPr preferRelativeResize="0"/>
          <p:nvPr/>
        </p:nvPicPr>
        <p:blipFill>
          <a:blip r:embed="rId4">
            <a:alphaModFix/>
          </a:blip>
          <a:stretch>
            <a:fillRect/>
          </a:stretch>
        </p:blipFill>
        <p:spPr>
          <a:xfrm>
            <a:off x="1551446" y="3431551"/>
            <a:ext cx="1441656" cy="90076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419"/>
        <p:cNvGrpSpPr/>
        <p:nvPr/>
      </p:nvGrpSpPr>
      <p:grpSpPr>
        <a:xfrm>
          <a:off x="0" y="0"/>
          <a:ext cx="0" cy="0"/>
          <a:chOff x="0" y="0"/>
          <a:chExt cx="0" cy="0"/>
        </a:xfrm>
      </p:grpSpPr>
      <p:pic>
        <p:nvPicPr>
          <p:cNvPr id="420" name="Google Shape;420;p46"/>
          <p:cNvPicPr preferRelativeResize="0"/>
          <p:nvPr/>
        </p:nvPicPr>
        <p:blipFill>
          <a:blip r:embed="rId2">
            <a:alphaModFix/>
          </a:blip>
          <a:stretch>
            <a:fillRect/>
          </a:stretch>
        </p:blipFill>
        <p:spPr>
          <a:xfrm>
            <a:off x="0" y="4520658"/>
            <a:ext cx="6858004" cy="622846"/>
          </a:xfrm>
          <a:prstGeom prst="rect">
            <a:avLst/>
          </a:prstGeom>
          <a:noFill/>
          <a:ln>
            <a:noFill/>
          </a:ln>
        </p:spPr>
      </p:pic>
      <p:sp>
        <p:nvSpPr>
          <p:cNvPr id="421" name="Google Shape;421;p46"/>
          <p:cNvSpPr txBox="1">
            <a:spLocks noGrp="1"/>
          </p:cNvSpPr>
          <p:nvPr>
            <p:ph type="title"/>
          </p:nvPr>
        </p:nvSpPr>
        <p:spPr>
          <a:xfrm>
            <a:off x="311700" y="67331"/>
            <a:ext cx="8520600" cy="558300"/>
          </a:xfrm>
          <a:prstGeom prst="rect">
            <a:avLst/>
          </a:prstGeom>
        </p:spPr>
        <p:txBody>
          <a:bodyPr spcFirstLastPara="1" wrap="square" lIns="0" tIns="0" rIns="0" bIns="0" anchor="ctr" anchorCtr="0">
            <a:normAutofit/>
          </a:bodyPr>
          <a:lstStyle>
            <a:lvl1pPr lvl="0">
              <a:spcBef>
                <a:spcPts val="0"/>
              </a:spcBef>
              <a:spcAft>
                <a:spcPts val="0"/>
              </a:spcAft>
              <a:buSzPts val="2000"/>
              <a:buFont typeface="Roboto"/>
              <a:buNone/>
              <a:defRPr sz="20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 name="Google Shape;422;p46"/>
          <p:cNvSpPr txBox="1">
            <a:spLocks noGrp="1"/>
          </p:cNvSpPr>
          <p:nvPr>
            <p:ph type="body" idx="1"/>
          </p:nvPr>
        </p:nvSpPr>
        <p:spPr>
          <a:xfrm>
            <a:off x="311700" y="943556"/>
            <a:ext cx="8113800" cy="3442200"/>
          </a:xfrm>
          <a:prstGeom prst="rect">
            <a:avLst/>
          </a:prstGeom>
        </p:spPr>
        <p:txBody>
          <a:bodyPr spcFirstLastPara="1" wrap="square" lIns="91425" tIns="0" rIns="91425" bIns="91425" anchor="t" anchorCtr="0">
            <a:noAutofit/>
          </a:bodyPr>
          <a:lstStyle>
            <a:lvl1pPr marL="457200" lvl="0" indent="-342900">
              <a:spcBef>
                <a:spcPts val="0"/>
              </a:spcBef>
              <a:spcAft>
                <a:spcPts val="0"/>
              </a:spcAft>
              <a:buClr>
                <a:schemeClr val="dk1"/>
              </a:buClr>
              <a:buSzPts val="18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23" name="Google Shape;423;p46"/>
          <p:cNvSpPr txBox="1">
            <a:spLocks noGrp="1"/>
          </p:cNvSpPr>
          <p:nvPr>
            <p:ph type="sldNum" idx="12"/>
          </p:nvPr>
        </p:nvSpPr>
        <p:spPr>
          <a:xfrm>
            <a:off x="8" y="4663440"/>
            <a:ext cx="457200" cy="393600"/>
          </a:xfrm>
          <a:prstGeom prst="rect">
            <a:avLst/>
          </a:prstGeom>
        </p:spPr>
        <p:txBody>
          <a:bodyPr spcFirstLastPara="1" wrap="square" lIns="91425" tIns="91425" rIns="91425" bIns="91425" anchor="ctr" anchorCtr="0">
            <a:normAutofit/>
          </a:bodyPr>
          <a:lstStyle>
            <a:lvl1pPr lvl="0">
              <a:buNone/>
              <a:defRPr sz="1300" b="1">
                <a:solidFill>
                  <a:schemeClr val="dk1"/>
                </a:solidFill>
              </a:defRPr>
            </a:lvl1pPr>
            <a:lvl2pPr lvl="1">
              <a:buNone/>
              <a:defRPr sz="1300" b="1">
                <a:solidFill>
                  <a:schemeClr val="dk1"/>
                </a:solidFill>
              </a:defRPr>
            </a:lvl2pPr>
            <a:lvl3pPr lvl="2">
              <a:buNone/>
              <a:defRPr sz="1300" b="1">
                <a:solidFill>
                  <a:schemeClr val="dk1"/>
                </a:solidFill>
              </a:defRPr>
            </a:lvl3pPr>
            <a:lvl4pPr lvl="3">
              <a:buNone/>
              <a:defRPr sz="1300" b="1">
                <a:solidFill>
                  <a:schemeClr val="dk1"/>
                </a:solidFill>
              </a:defRPr>
            </a:lvl4pPr>
            <a:lvl5pPr lvl="4">
              <a:buNone/>
              <a:defRPr sz="1300" b="1">
                <a:solidFill>
                  <a:schemeClr val="dk1"/>
                </a:solidFill>
              </a:defRPr>
            </a:lvl5pPr>
            <a:lvl6pPr lvl="5">
              <a:buNone/>
              <a:defRPr sz="1300" b="1">
                <a:solidFill>
                  <a:schemeClr val="dk1"/>
                </a:solidFill>
              </a:defRPr>
            </a:lvl6pPr>
            <a:lvl7pPr lvl="6">
              <a:buNone/>
              <a:defRPr sz="1300" b="1">
                <a:solidFill>
                  <a:schemeClr val="dk1"/>
                </a:solidFill>
              </a:defRPr>
            </a:lvl7pPr>
            <a:lvl8pPr lvl="7">
              <a:buNone/>
              <a:defRPr sz="1300" b="1">
                <a:solidFill>
                  <a:schemeClr val="dk1"/>
                </a:solidFill>
              </a:defRPr>
            </a:lvl8pPr>
            <a:lvl9pPr lvl="8">
              <a:buNone/>
              <a:defRPr sz="1300" b="1">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cxnSp>
        <p:nvCxnSpPr>
          <p:cNvPr id="424" name="Google Shape;424;p46"/>
          <p:cNvCxnSpPr/>
          <p:nvPr/>
        </p:nvCxnSpPr>
        <p:spPr>
          <a:xfrm>
            <a:off x="5650" y="685800"/>
            <a:ext cx="8419800" cy="0"/>
          </a:xfrm>
          <a:prstGeom prst="straightConnector1">
            <a:avLst/>
          </a:prstGeom>
          <a:noFill/>
          <a:ln w="9525" cap="flat" cmpd="sng">
            <a:solidFill>
              <a:schemeClr val="dk2"/>
            </a:solidFill>
            <a:prstDash val="solid"/>
            <a:round/>
            <a:headEnd type="none" w="med" len="med"/>
            <a:tailEnd type="none" w="med" len="med"/>
          </a:ln>
        </p:spPr>
      </p:cxnSp>
      <p:pic>
        <p:nvPicPr>
          <p:cNvPr id="425" name="Google Shape;425;p46"/>
          <p:cNvPicPr preferRelativeResize="0"/>
          <p:nvPr/>
        </p:nvPicPr>
        <p:blipFill>
          <a:blip r:embed="rId3">
            <a:alphaModFix/>
          </a:blip>
          <a:stretch>
            <a:fillRect/>
          </a:stretch>
        </p:blipFill>
        <p:spPr>
          <a:xfrm>
            <a:off x="7664315" y="4643363"/>
            <a:ext cx="901826" cy="3935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426"/>
        <p:cNvGrpSpPr/>
        <p:nvPr/>
      </p:nvGrpSpPr>
      <p:grpSpPr>
        <a:xfrm>
          <a:off x="0" y="0"/>
          <a:ext cx="0" cy="0"/>
          <a:chOff x="0" y="0"/>
          <a:chExt cx="0" cy="0"/>
        </a:xfrm>
      </p:grpSpPr>
      <p:pic>
        <p:nvPicPr>
          <p:cNvPr id="427" name="Google Shape;427;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28" name="Google Shape;428;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29" name="Google Shape;429;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0" name="Google Shape;430;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31" name="Google Shape;431;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433"/>
        <p:cNvGrpSpPr/>
        <p:nvPr/>
      </p:nvGrpSpPr>
      <p:grpSpPr>
        <a:xfrm>
          <a:off x="0" y="0"/>
          <a:ext cx="0" cy="0"/>
          <a:chOff x="0" y="0"/>
          <a:chExt cx="0" cy="0"/>
        </a:xfrm>
      </p:grpSpPr>
      <p:pic>
        <p:nvPicPr>
          <p:cNvPr id="434" name="Google Shape;434;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35" name="Google Shape;435;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36" name="Google Shape;436;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7" name="Google Shape;437;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38" name="Google Shape;438;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9" name="Google Shape;439;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3">
    <p:spTree>
      <p:nvGrpSpPr>
        <p:cNvPr id="1" name="Shape 440"/>
        <p:cNvGrpSpPr/>
        <p:nvPr/>
      </p:nvGrpSpPr>
      <p:grpSpPr>
        <a:xfrm>
          <a:off x="0" y="0"/>
          <a:ext cx="0" cy="0"/>
          <a:chOff x="0" y="0"/>
          <a:chExt cx="0" cy="0"/>
        </a:xfrm>
      </p:grpSpPr>
      <p:pic>
        <p:nvPicPr>
          <p:cNvPr id="441" name="Google Shape;441;p4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2" name="Google Shape;442;p4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443" name="Google Shape;443;p49"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44" name="Google Shape;444;p4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5" name="Google Shape;445;p4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46" name="Google Shape;446;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pic>
        <p:nvPicPr>
          <p:cNvPr id="447" name="Google Shape;447;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8" name="Google Shape;448;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without image - Blue 3">
  <p:cSld name="TITLE_AND_BODY_1_1_1_1_1_1_1_1_1_1_5">
    <p:spTree>
      <p:nvGrpSpPr>
        <p:cNvPr id="1" name="Shape 449"/>
        <p:cNvGrpSpPr/>
        <p:nvPr/>
      </p:nvGrpSpPr>
      <p:grpSpPr>
        <a:xfrm>
          <a:off x="0" y="0"/>
          <a:ext cx="0" cy="0"/>
          <a:chOff x="0" y="0"/>
          <a:chExt cx="0" cy="0"/>
        </a:xfrm>
      </p:grpSpPr>
      <p:pic>
        <p:nvPicPr>
          <p:cNvPr id="450" name="Google Shape;450;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51" name="Google Shape;451;p5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2" name="Google Shape;452;p5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53" name="Google Shape;453;p5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54" name="Google Shape;454;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5" name="Google Shape;45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41"/>
        <p:cNvGrpSpPr/>
        <p:nvPr/>
      </p:nvGrpSpPr>
      <p:grpSpPr>
        <a:xfrm>
          <a:off x="0" y="0"/>
          <a:ext cx="0" cy="0"/>
          <a:chOff x="0" y="0"/>
          <a:chExt cx="0" cy="0"/>
        </a:xfrm>
      </p:grpSpPr>
      <p:pic>
        <p:nvPicPr>
          <p:cNvPr id="42" name="Google Shape;42;p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 name="Google Shape;43;p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 name="Google Shape;44;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 name="Google Shape;45;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 name="Google Shape;46;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lide without image - Orange 2">
  <p:cSld name="SECTION_HEADER_1_4">
    <p:spTree>
      <p:nvGrpSpPr>
        <p:cNvPr id="1" name="Shape 456"/>
        <p:cNvGrpSpPr/>
        <p:nvPr/>
      </p:nvGrpSpPr>
      <p:grpSpPr>
        <a:xfrm>
          <a:off x="0" y="0"/>
          <a:ext cx="0" cy="0"/>
          <a:chOff x="0" y="0"/>
          <a:chExt cx="0" cy="0"/>
        </a:xfrm>
      </p:grpSpPr>
      <p:pic>
        <p:nvPicPr>
          <p:cNvPr id="457" name="Google Shape;457;p5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8" name="Google Shape;458;p5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459" name="Google Shape;459;p51"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60" name="Google Shape;460;p5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1" name="Google Shape;461;p5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62" name="Google Shape;46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pic>
        <p:nvPicPr>
          <p:cNvPr id="463" name="Google Shape;46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4" name="Google Shape;46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HEADER_2">
  <p:cSld name="SECTION_HEADER_2">
    <p:bg>
      <p:bgPr>
        <a:solidFill>
          <a:schemeClr val="dk1"/>
        </a:solidFill>
        <a:effectLst/>
      </p:bgPr>
    </p:bg>
    <p:spTree>
      <p:nvGrpSpPr>
        <p:cNvPr id="1" name="Shape 47"/>
        <p:cNvGrpSpPr/>
        <p:nvPr/>
      </p:nvGrpSpPr>
      <p:grpSpPr>
        <a:xfrm>
          <a:off x="0" y="0"/>
          <a:ext cx="0" cy="0"/>
          <a:chOff x="0" y="0"/>
          <a:chExt cx="0" cy="0"/>
        </a:xfrm>
      </p:grpSpPr>
      <p:grpSp>
        <p:nvGrpSpPr>
          <p:cNvPr id="48" name="Google Shape;48;p7"/>
          <p:cNvGrpSpPr/>
          <p:nvPr/>
        </p:nvGrpSpPr>
        <p:grpSpPr>
          <a:xfrm>
            <a:off x="146769" y="3406"/>
            <a:ext cx="1233214" cy="1384535"/>
            <a:chOff x="146769" y="3406"/>
            <a:chExt cx="1233214" cy="1384535"/>
          </a:xfrm>
        </p:grpSpPr>
        <p:grpSp>
          <p:nvGrpSpPr>
            <p:cNvPr id="49" name="Google Shape;49;p7"/>
            <p:cNvGrpSpPr/>
            <p:nvPr/>
          </p:nvGrpSpPr>
          <p:grpSpPr>
            <a:xfrm>
              <a:off x="1063183" y="3406"/>
              <a:ext cx="316800" cy="688513"/>
              <a:chOff x="1063183" y="3406"/>
              <a:chExt cx="316800" cy="688513"/>
            </a:xfrm>
          </p:grpSpPr>
          <p:sp>
            <p:nvSpPr>
              <p:cNvPr id="50" name="Google Shape;50;p7"/>
              <p:cNvSpPr/>
              <p:nvPr/>
            </p:nvSpPr>
            <p:spPr>
              <a:xfrm rot="10800000">
                <a:off x="1063183"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
              <p:cNvSpPr/>
              <p:nvPr/>
            </p:nvSpPr>
            <p:spPr>
              <a:xfrm rot="10800000">
                <a:off x="1063183"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 name="Google Shape;52;p7"/>
            <p:cNvGrpSpPr/>
            <p:nvPr/>
          </p:nvGrpSpPr>
          <p:grpSpPr>
            <a:xfrm>
              <a:off x="604976" y="3406"/>
              <a:ext cx="316800" cy="1036524"/>
              <a:chOff x="604976" y="3406"/>
              <a:chExt cx="316800" cy="1036524"/>
            </a:xfrm>
          </p:grpSpPr>
          <p:sp>
            <p:nvSpPr>
              <p:cNvPr id="53" name="Google Shape;53;p7"/>
              <p:cNvSpPr/>
              <p:nvPr/>
            </p:nvSpPr>
            <p:spPr>
              <a:xfrm rot="10800000">
                <a:off x="604976"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
              <p:cNvSpPr/>
              <p:nvPr/>
            </p:nvSpPr>
            <p:spPr>
              <a:xfrm rot="10800000">
                <a:off x="604976"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
              <p:cNvSpPr/>
              <p:nvPr/>
            </p:nvSpPr>
            <p:spPr>
              <a:xfrm rot="10800000">
                <a:off x="604976"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 name="Google Shape;56;p7"/>
            <p:cNvGrpSpPr/>
            <p:nvPr/>
          </p:nvGrpSpPr>
          <p:grpSpPr>
            <a:xfrm>
              <a:off x="146769" y="3406"/>
              <a:ext cx="316800" cy="1384535"/>
              <a:chOff x="146769" y="3406"/>
              <a:chExt cx="316800" cy="1384535"/>
            </a:xfrm>
          </p:grpSpPr>
          <p:sp>
            <p:nvSpPr>
              <p:cNvPr id="57" name="Google Shape;57;p7"/>
              <p:cNvSpPr/>
              <p:nvPr/>
            </p:nvSpPr>
            <p:spPr>
              <a:xfrm rot="10800000">
                <a:off x="146769"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7"/>
              <p:cNvSpPr/>
              <p:nvPr/>
            </p:nvSpPr>
            <p:spPr>
              <a:xfrm rot="10800000">
                <a:off x="146769" y="3441"/>
                <a:ext cx="316800" cy="1384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
              <p:cNvSpPr/>
              <p:nvPr/>
            </p:nvSpPr>
            <p:spPr>
              <a:xfrm rot="10800000">
                <a:off x="146769"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
              <p:cNvSpPr/>
              <p:nvPr/>
            </p:nvSpPr>
            <p:spPr>
              <a:xfrm rot="10800000">
                <a:off x="146769"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1" name="Google Shape;61;p7"/>
          <p:cNvGrpSpPr/>
          <p:nvPr/>
        </p:nvGrpSpPr>
        <p:grpSpPr>
          <a:xfrm>
            <a:off x="6775084" y="2904008"/>
            <a:ext cx="2186147" cy="2239500"/>
            <a:chOff x="6775084" y="2904008"/>
            <a:chExt cx="2186147" cy="2239500"/>
          </a:xfrm>
        </p:grpSpPr>
        <p:grpSp>
          <p:nvGrpSpPr>
            <p:cNvPr id="62" name="Google Shape;62;p7"/>
            <p:cNvGrpSpPr/>
            <p:nvPr/>
          </p:nvGrpSpPr>
          <p:grpSpPr>
            <a:xfrm>
              <a:off x="6775084" y="4253708"/>
              <a:ext cx="409500" cy="889800"/>
              <a:chOff x="6775084" y="4253708"/>
              <a:chExt cx="409500" cy="889800"/>
            </a:xfrm>
          </p:grpSpPr>
          <p:sp>
            <p:nvSpPr>
              <p:cNvPr id="63" name="Google Shape;63;p7"/>
              <p:cNvSpPr/>
              <p:nvPr/>
            </p:nvSpPr>
            <p:spPr>
              <a:xfrm>
                <a:off x="6775084"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7"/>
              <p:cNvSpPr/>
              <p:nvPr/>
            </p:nvSpPr>
            <p:spPr>
              <a:xfrm>
                <a:off x="6775084"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 name="Google Shape;65;p7"/>
            <p:cNvGrpSpPr/>
            <p:nvPr/>
          </p:nvGrpSpPr>
          <p:grpSpPr>
            <a:xfrm>
              <a:off x="7367299" y="3804008"/>
              <a:ext cx="409500" cy="1339500"/>
              <a:chOff x="7367299" y="3804008"/>
              <a:chExt cx="409500" cy="1339500"/>
            </a:xfrm>
          </p:grpSpPr>
          <p:sp>
            <p:nvSpPr>
              <p:cNvPr id="66" name="Google Shape;66;p7"/>
              <p:cNvSpPr/>
              <p:nvPr/>
            </p:nvSpPr>
            <p:spPr>
              <a:xfrm>
                <a:off x="7367299"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
              <p:cNvSpPr/>
              <p:nvPr/>
            </p:nvSpPr>
            <p:spPr>
              <a:xfrm>
                <a:off x="7367299"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
              <p:cNvSpPr/>
              <p:nvPr/>
            </p:nvSpPr>
            <p:spPr>
              <a:xfrm>
                <a:off x="7367299"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 name="Google Shape;69;p7"/>
            <p:cNvGrpSpPr/>
            <p:nvPr/>
          </p:nvGrpSpPr>
          <p:grpSpPr>
            <a:xfrm>
              <a:off x="7959516" y="3354008"/>
              <a:ext cx="409500" cy="1789500"/>
              <a:chOff x="7959516" y="3354008"/>
              <a:chExt cx="409500" cy="1789500"/>
            </a:xfrm>
          </p:grpSpPr>
          <p:sp>
            <p:nvSpPr>
              <p:cNvPr id="70" name="Google Shape;70;p7"/>
              <p:cNvSpPr/>
              <p:nvPr/>
            </p:nvSpPr>
            <p:spPr>
              <a:xfrm>
                <a:off x="7959516"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
              <p:cNvSpPr/>
              <p:nvPr/>
            </p:nvSpPr>
            <p:spPr>
              <a:xfrm>
                <a:off x="7959516"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
              <p:cNvSpPr/>
              <p:nvPr/>
            </p:nvSpPr>
            <p:spPr>
              <a:xfrm>
                <a:off x="7959516"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
              <p:cNvSpPr/>
              <p:nvPr/>
            </p:nvSpPr>
            <p:spPr>
              <a:xfrm>
                <a:off x="7959516"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 name="Google Shape;74;p7"/>
            <p:cNvGrpSpPr/>
            <p:nvPr/>
          </p:nvGrpSpPr>
          <p:grpSpPr>
            <a:xfrm>
              <a:off x="8551731" y="2904008"/>
              <a:ext cx="409500" cy="2239500"/>
              <a:chOff x="8551731" y="2904008"/>
              <a:chExt cx="409500" cy="2239500"/>
            </a:xfrm>
          </p:grpSpPr>
          <p:sp>
            <p:nvSpPr>
              <p:cNvPr id="75" name="Google Shape;75;p7"/>
              <p:cNvSpPr/>
              <p:nvPr/>
            </p:nvSpPr>
            <p:spPr>
              <a:xfrm>
                <a:off x="8551731"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
              <p:cNvSpPr/>
              <p:nvPr/>
            </p:nvSpPr>
            <p:spPr>
              <a:xfrm>
                <a:off x="8551731"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
              <p:cNvSpPr/>
              <p:nvPr/>
            </p:nvSpPr>
            <p:spPr>
              <a:xfrm>
                <a:off x="8551731"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
              <p:cNvSpPr/>
              <p:nvPr/>
            </p:nvSpPr>
            <p:spPr>
              <a:xfrm>
                <a:off x="8551731" y="2904008"/>
                <a:ext cx="409500" cy="22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
              <p:cNvSpPr/>
              <p:nvPr/>
            </p:nvSpPr>
            <p:spPr>
              <a:xfrm>
                <a:off x="8551731"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0" name="Google Shape;80;p7"/>
          <p:cNvSpPr txBox="1">
            <a:spLocks noGrp="1"/>
          </p:cNvSpPr>
          <p:nvPr>
            <p:ph type="title"/>
          </p:nvPr>
        </p:nvSpPr>
        <p:spPr>
          <a:xfrm>
            <a:off x="824000" y="1613825"/>
            <a:ext cx="5857800" cy="1872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81" name="Google Shape;81;p7"/>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2"/>
        <p:cNvGrpSpPr/>
        <p:nvPr/>
      </p:nvGrpSpPr>
      <p:grpSpPr>
        <a:xfrm>
          <a:off x="0" y="0"/>
          <a:ext cx="0" cy="0"/>
          <a:chOff x="0" y="0"/>
          <a:chExt cx="0" cy="0"/>
        </a:xfrm>
      </p:grpSpPr>
      <p:pic>
        <p:nvPicPr>
          <p:cNvPr id="83" name="Google Shape;83;p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4" name="Google Shape;84;p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5" name="Google Shape;85;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 name="Google Shape;86;p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 name="Google Shape;87;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0" name="Google Shape;9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1"/>
        <p:cNvGrpSpPr/>
        <p:nvPr/>
      </p:nvGrpSpPr>
      <p:grpSpPr>
        <a:xfrm>
          <a:off x="0" y="0"/>
          <a:ext cx="0" cy="0"/>
          <a:chOff x="0" y="0"/>
          <a:chExt cx="0" cy="0"/>
        </a:xfrm>
      </p:grpSpPr>
      <p:pic>
        <p:nvPicPr>
          <p:cNvPr id="92" name="Google Shape;92;p1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 name="Google Shape;93;p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 name="Google Shape;9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5" name="Google Shape;95;p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6" name="Google Shape;96;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e.state.co.us/equitytoolkit"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e.state.co.us/datapipeline/non-public_schools" TargetMode="External"/><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mailto:adeboye-sullivan_c@cde.state.co.u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mailto:giessinger_t@cde.state.co.u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hyperlink" Target="mailto:smosna_n@CDE.state.co.us" TargetMode="External"/><Relationship Id="rId2" Type="http://schemas.openxmlformats.org/officeDocument/2006/relationships/notesSlide" Target="../notesSlides/notesSlide43.xml"/><Relationship Id="rId1" Type="http://schemas.openxmlformats.org/officeDocument/2006/relationships/slideLayout" Target="../slideLayouts/slideLayout46.xml"/><Relationship Id="rId6" Type="http://schemas.openxmlformats.org/officeDocument/2006/relationships/image" Target="../media/image53.png"/><Relationship Id="rId5" Type="http://schemas.openxmlformats.org/officeDocument/2006/relationships/hyperlink" Target="mailto:brif_k@cde.state.co.us" TargetMode="External"/><Relationship Id="rId4" Type="http://schemas.openxmlformats.org/officeDocument/2006/relationships/hyperlink" Target="mailto:frank_e@cde.state.co.u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sites.ed.gov/idea/regs/b/a/300.1" TargetMode="External"/><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hyperlink" Target="https://www.law.cornell.edu/cfr/text/34/300.139" TargetMode="External"/><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hyperlink" Target="https://www.law.cornell.edu/cfr/text/34/300.133" TargetMode="External"/><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hyperlink" Target="https://www.cde.state.co.us/elevatingexcellence" TargetMode="External"/><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state.co.us/fedprograms/copapplication-0" TargetMode="External"/><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openxmlformats.org/officeDocument/2006/relationships/hyperlink" Target="https://www.cde.state.co.us/fedprograms/ti/a_cop" TargetMode="External"/><Relationship Id="rId4" Type="http://schemas.openxmlformats.org/officeDocument/2006/relationships/hyperlink" Target="mailto:owen_e@cde.state.co.us"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sites.ed.gov/idea/regs/b/appendix-b" TargetMode="External"/><Relationship Id="rId2" Type="http://schemas.openxmlformats.org/officeDocument/2006/relationships/notesSlide" Target="../notesSlides/notesSlide73.xml"/><Relationship Id="rId1" Type="http://schemas.openxmlformats.org/officeDocument/2006/relationships/slideLayout" Target="../slideLayouts/slideLayout43.xml"/><Relationship Id="rId6" Type="http://schemas.openxmlformats.org/officeDocument/2006/relationships/hyperlink" Target="https://nces.ed.gov/surveys/pss/privateschoolsearch/" TargetMode="External"/><Relationship Id="rId5" Type="http://schemas.openxmlformats.org/officeDocument/2006/relationships/hyperlink" Target="https://sites.ed.gov/idea/files/QA_on_Private_Schools_02-28-2022.pdf" TargetMode="External"/><Relationship Id="rId4" Type="http://schemas.openxmlformats.org/officeDocument/2006/relationships/hyperlink" Target="https://sites.ed.gov/idea/files/Private_School_QA_April_2011.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mailto:Smosna_n@cde.state.co.us" TargetMode="External"/><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hyperlink" Target="mailto:Frank_e@cde.state.co.us"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cde.state.co.us/datapipeline/non-public_schools" TargetMode="External"/><Relationship Id="rId3" Type="http://schemas.openxmlformats.org/officeDocument/2006/relationships/hyperlink" Target="https://docs.google.com/presentation/d/1-hQuL9B03yGUZ5f3DpfLWrlk8Xqw1TgB/edit#slide=id.g24dd7c37d44_1_289" TargetMode="External"/><Relationship Id="rId7" Type="http://schemas.openxmlformats.org/officeDocument/2006/relationships/hyperlink" Target="https://www.cde.state.co.us/fedprograms/equitableservicescolorado" TargetMode="External"/><Relationship Id="rId2" Type="http://schemas.openxmlformats.org/officeDocument/2006/relationships/notesSlide" Target="../notesSlides/notesSlide75.xml"/><Relationship Id="rId1" Type="http://schemas.openxmlformats.org/officeDocument/2006/relationships/slideLayout" Target="../slideLayouts/slideLayout43.xml"/><Relationship Id="rId6" Type="http://schemas.openxmlformats.org/officeDocument/2006/relationships/hyperlink" Target="https://www.ed.gov/sites/ed/files/about/inits/ed/non-public-education/files/esea-titleviii-guidance-2023.pdf" TargetMode="External"/><Relationship Id="rId5" Type="http://schemas.openxmlformats.org/officeDocument/2006/relationships/hyperlink" Target="https://www.ed.gov/sites/ed/files/2023/05/Title-I-ES-guidance-revised-5-2023.pdf" TargetMode="External"/><Relationship Id="rId4" Type="http://schemas.openxmlformats.org/officeDocument/2006/relationships/hyperlink" Target="https://www.ed.gov/sites/ed/files/2022/02/Within-district-allocations-FINAL.pdf" TargetMode="External"/><Relationship Id="rId9" Type="http://schemas.openxmlformats.org/officeDocument/2006/relationships/hyperlink" Target="https://www.ed.gov/birth-to-grade-12-education/alternatives-traditional-public-education/overview"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mailto:adeboye-sullivan_c@cde.state.co.us" TargetMode="External"/><Relationship Id="rId2" Type="http://schemas.openxmlformats.org/officeDocument/2006/relationships/notesSlide" Target="../notesSlides/notesSlide76.xml"/><Relationship Id="rId1" Type="http://schemas.openxmlformats.org/officeDocument/2006/relationships/slideLayout" Target="../slideLayouts/slideLayout11.xml"/><Relationship Id="rId5" Type="http://schemas.openxmlformats.org/officeDocument/2006/relationships/hyperlink" Target="mailto:mohajeri-nelson_n@cde.state.co.us" TargetMode="External"/><Relationship Id="rId4" Type="http://schemas.openxmlformats.org/officeDocument/2006/relationships/hyperlink" Target="mailto:giessinger_t@cde.state.co.u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sz="2600"/>
              <a:t>Equitable Services</a:t>
            </a:r>
            <a:endParaRPr sz="2600"/>
          </a:p>
        </p:txBody>
      </p:sp>
      <p:sp>
        <p:nvSpPr>
          <p:cNvPr id="470" name="Google Shape;470;p52"/>
          <p:cNvSpPr txBox="1">
            <a:spLocks noGrp="1"/>
          </p:cNvSpPr>
          <p:nvPr>
            <p:ph type="title" idx="3"/>
          </p:nvPr>
        </p:nvSpPr>
        <p:spPr>
          <a:xfrm>
            <a:off x="861975" y="2960750"/>
            <a:ext cx="4549800" cy="1040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State Level Funds, LEA Processes &amp; the Role of NPS</a:t>
            </a:r>
            <a:endParaRPr/>
          </a:p>
          <a:p>
            <a:pPr marL="0" lvl="0" indent="0" algn="ctr" rtl="0">
              <a:lnSpc>
                <a:spcPct val="100000"/>
              </a:lnSpc>
              <a:spcBef>
                <a:spcPts val="0"/>
              </a:spcBef>
              <a:spcAft>
                <a:spcPts val="0"/>
              </a:spcAft>
              <a:buSzPts val="2200"/>
              <a:buNone/>
            </a:pPr>
            <a:r>
              <a:rPr lang="en" b="1"/>
              <a:t>Spring 2025</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b="1" dirty="0"/>
              <a:t>In practical terms, what are equitable services?</a:t>
            </a:r>
            <a:r>
              <a:rPr lang="en" dirty="0"/>
              <a:t> </a:t>
            </a:r>
            <a:endParaRPr dirty="0"/>
          </a:p>
        </p:txBody>
      </p:sp>
      <p:sp>
        <p:nvSpPr>
          <p:cNvPr id="524" name="Google Shape;524;p6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LEAs who receive federal funds are required to provide equitable services for eligible school children, teachers, and other educational personnel at non-public schools (not for profit).</a:t>
            </a:r>
            <a:endParaRPr sz="2000" dirty="0"/>
          </a:p>
          <a:p>
            <a:pPr marL="0" lvl="0" indent="0" algn="l" rtl="0">
              <a:spcBef>
                <a:spcPts val="1000"/>
              </a:spcBef>
              <a:spcAft>
                <a:spcPts val="0"/>
              </a:spcAft>
              <a:buNone/>
            </a:pPr>
            <a:r>
              <a:rPr lang="en" sz="2000" i="1" dirty="0"/>
              <a:t>ESEA Sections 1117, 8501</a:t>
            </a:r>
            <a:endParaRPr sz="2000" i="1" dirty="0"/>
          </a:p>
          <a:p>
            <a:pPr marL="0" lvl="0" indent="0" algn="l" rtl="0">
              <a:spcBef>
                <a:spcPts val="0"/>
              </a:spcBef>
              <a:spcAft>
                <a:spcPts val="0"/>
              </a:spcAft>
              <a:buNone/>
            </a:pPr>
            <a:r>
              <a:rPr lang="en" sz="2000" i="1" dirty="0"/>
              <a:t>34 CFR Part 200.62-68, 299.6-9</a:t>
            </a:r>
            <a:endParaRPr sz="200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2"/>
          <p:cNvSpPr txBox="1">
            <a:spLocks noGrp="1"/>
          </p:cNvSpPr>
          <p:nvPr>
            <p:ph type="title"/>
          </p:nvPr>
        </p:nvSpPr>
        <p:spPr>
          <a:xfrm>
            <a:off x="311700" y="84232"/>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200" b="1" dirty="0"/>
              <a:t>What are the roles and responsibilities of the Ombuds?</a:t>
            </a:r>
            <a:endParaRPr sz="2200" b="1" dirty="0"/>
          </a:p>
        </p:txBody>
      </p:sp>
      <p:sp>
        <p:nvSpPr>
          <p:cNvPr id="530" name="Google Shape;530;p6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An Ombuds:</a:t>
            </a:r>
            <a:endParaRPr sz="1800" dirty="0"/>
          </a:p>
          <a:p>
            <a:pPr marL="457200" lvl="0" indent="-342900" algn="l" rtl="0">
              <a:spcBef>
                <a:spcPts val="0"/>
              </a:spcBef>
              <a:spcAft>
                <a:spcPts val="0"/>
              </a:spcAft>
              <a:buSzPts val="1800"/>
              <a:buChar char="●"/>
            </a:pPr>
            <a:r>
              <a:rPr lang="en" sz="1800" dirty="0"/>
              <a:t>Serves as an SEA’s primary point of contact for addressing questions and concerns from private school officials and LEA’s regarding the provision of ESEA equitable services.</a:t>
            </a:r>
            <a:endParaRPr sz="1800" dirty="0"/>
          </a:p>
          <a:p>
            <a:pPr marL="457200" lvl="0" indent="-342900" algn="l" rtl="0">
              <a:spcBef>
                <a:spcPts val="0"/>
              </a:spcBef>
              <a:spcAft>
                <a:spcPts val="0"/>
              </a:spcAft>
              <a:buSzPts val="1800"/>
              <a:buChar char="●"/>
            </a:pPr>
            <a:r>
              <a:rPr lang="en" sz="1800" dirty="0"/>
              <a:t>May provide technical assistance for SEA staff administering applicable programs, LEA staff, and private school officials.</a:t>
            </a:r>
            <a:endParaRPr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
        <p:nvSpPr>
          <p:cNvPr id="535" name="Google Shape;535;p63"/>
          <p:cNvSpPr txBox="1">
            <a:spLocks noGrp="1"/>
          </p:cNvSpPr>
          <p:nvPr>
            <p:ph type="title"/>
          </p:nvPr>
        </p:nvSpPr>
        <p:spPr>
          <a:xfrm>
            <a:off x="427275" y="454075"/>
            <a:ext cx="8575200" cy="40416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1000"/>
              </a:spcBef>
              <a:spcAft>
                <a:spcPts val="0"/>
              </a:spcAft>
              <a:buSzPct val="168239"/>
              <a:buNone/>
            </a:pPr>
            <a:r>
              <a:rPr lang="en" sz="2377" dirty="0">
                <a:solidFill>
                  <a:schemeClr val="dk1"/>
                </a:solidFill>
                <a:latin typeface="Roboto"/>
                <a:ea typeface="Roboto"/>
                <a:cs typeface="Roboto"/>
                <a:sym typeface="Roboto"/>
              </a:rPr>
              <a:t>Equitable Services Big Ideas: </a:t>
            </a:r>
            <a:endParaRPr sz="1377" dirty="0">
              <a:solidFill>
                <a:schemeClr val="accent5"/>
              </a:solidFill>
            </a:endParaRPr>
          </a:p>
          <a:p>
            <a:pPr marL="457200" lvl="0" indent="-335056" algn="l" rtl="0">
              <a:lnSpc>
                <a:spcPct val="115000"/>
              </a:lnSpc>
              <a:spcBef>
                <a:spcPts val="1000"/>
              </a:spcBef>
              <a:spcAft>
                <a:spcPts val="0"/>
              </a:spcAft>
              <a:buClr>
                <a:srgbClr val="1C4587"/>
              </a:buClr>
              <a:buSzPct val="100000"/>
              <a:buChar char="➢"/>
            </a:pPr>
            <a:r>
              <a:rPr lang="en" sz="1861" dirty="0">
                <a:solidFill>
                  <a:srgbClr val="1C4587"/>
                </a:solidFill>
                <a:latin typeface="Roboto"/>
                <a:ea typeface="Roboto"/>
                <a:cs typeface="Roboto"/>
                <a:sym typeface="Roboto"/>
              </a:rPr>
              <a:t>Students in Non Public Schools </a:t>
            </a:r>
            <a:r>
              <a:rPr lang="en" sz="1861" b="1" dirty="0">
                <a:solidFill>
                  <a:srgbClr val="1C4587"/>
                </a:solidFill>
                <a:latin typeface="Roboto"/>
                <a:ea typeface="Roboto"/>
                <a:cs typeface="Roboto"/>
                <a:sym typeface="Roboto"/>
              </a:rPr>
              <a:t>drive federal funds</a:t>
            </a:r>
            <a:r>
              <a:rPr lang="en" sz="1861" dirty="0">
                <a:solidFill>
                  <a:srgbClr val="1C4587"/>
                </a:solidFill>
                <a:latin typeface="Roboto"/>
                <a:ea typeface="Roboto"/>
                <a:cs typeface="Roboto"/>
                <a:sym typeface="Roboto"/>
              </a:rPr>
              <a:t>, too.</a:t>
            </a:r>
            <a:endParaRPr sz="1861" dirty="0">
              <a:solidFill>
                <a:srgbClr val="1C4587"/>
              </a:solidFill>
              <a:latin typeface="Roboto"/>
              <a:ea typeface="Roboto"/>
              <a:cs typeface="Roboto"/>
              <a:sym typeface="Roboto"/>
            </a:endParaRPr>
          </a:p>
          <a:p>
            <a:pPr marL="457200" lvl="0" indent="-335056" algn="l" rtl="0">
              <a:lnSpc>
                <a:spcPct val="115000"/>
              </a:lnSpc>
              <a:spcBef>
                <a:spcPts val="1000"/>
              </a:spcBef>
              <a:spcAft>
                <a:spcPts val="0"/>
              </a:spcAft>
              <a:buClr>
                <a:srgbClr val="1C4587"/>
              </a:buClr>
              <a:buSzPct val="100000"/>
              <a:buChar char="➢"/>
            </a:pPr>
            <a:r>
              <a:rPr lang="en" sz="1861" dirty="0">
                <a:solidFill>
                  <a:srgbClr val="1C4587"/>
                </a:solidFill>
                <a:latin typeface="Roboto"/>
                <a:ea typeface="Roboto"/>
                <a:cs typeface="Roboto"/>
                <a:sym typeface="Roboto"/>
              </a:rPr>
              <a:t>Receiving Equitable Services </a:t>
            </a:r>
            <a:r>
              <a:rPr lang="en" sz="1861" b="1" dirty="0">
                <a:solidFill>
                  <a:srgbClr val="1C4587"/>
                </a:solidFill>
                <a:latin typeface="Roboto"/>
                <a:ea typeface="Roboto"/>
                <a:cs typeface="Roboto"/>
                <a:sym typeface="Roboto"/>
              </a:rPr>
              <a:t>does not equate</a:t>
            </a:r>
            <a:r>
              <a:rPr lang="en" sz="1861" dirty="0">
                <a:solidFill>
                  <a:srgbClr val="1C4587"/>
                </a:solidFill>
                <a:latin typeface="Roboto"/>
                <a:ea typeface="Roboto"/>
                <a:cs typeface="Roboto"/>
                <a:sym typeface="Roboto"/>
              </a:rPr>
              <a:t> to being a “recipient of Federal financial assistance.”</a:t>
            </a:r>
            <a:endParaRPr sz="1861" dirty="0">
              <a:solidFill>
                <a:srgbClr val="1C4587"/>
              </a:solidFill>
              <a:latin typeface="Roboto"/>
              <a:ea typeface="Roboto"/>
              <a:cs typeface="Roboto"/>
              <a:sym typeface="Roboto"/>
            </a:endParaRPr>
          </a:p>
          <a:p>
            <a:pPr marL="457200" lvl="0" indent="-335056" algn="l" rtl="0">
              <a:lnSpc>
                <a:spcPct val="115000"/>
              </a:lnSpc>
              <a:spcBef>
                <a:spcPts val="1000"/>
              </a:spcBef>
              <a:spcAft>
                <a:spcPts val="0"/>
              </a:spcAft>
              <a:buClr>
                <a:srgbClr val="1C4587"/>
              </a:buClr>
              <a:buSzPct val="100000"/>
              <a:buChar char="➢"/>
            </a:pPr>
            <a:r>
              <a:rPr lang="en" sz="1861" b="1" dirty="0">
                <a:solidFill>
                  <a:srgbClr val="1C4587"/>
                </a:solidFill>
                <a:latin typeface="Roboto"/>
                <a:ea typeface="Roboto"/>
                <a:cs typeface="Roboto"/>
                <a:sym typeface="Roboto"/>
              </a:rPr>
              <a:t>Supplement, not supplant (SNS) </a:t>
            </a:r>
            <a:r>
              <a:rPr lang="en" sz="1861" dirty="0">
                <a:solidFill>
                  <a:srgbClr val="1C4587"/>
                </a:solidFill>
                <a:latin typeface="Roboto"/>
                <a:ea typeface="Roboto"/>
                <a:cs typeface="Roboto"/>
                <a:sym typeface="Roboto"/>
              </a:rPr>
              <a:t>means that these funds cannot pay for core instruction or State/Federal requirements. This also</a:t>
            </a:r>
            <a:r>
              <a:rPr lang="en" sz="1861" b="1" dirty="0">
                <a:solidFill>
                  <a:srgbClr val="1C4587"/>
                </a:solidFill>
                <a:latin typeface="Roboto"/>
                <a:ea typeface="Roboto"/>
                <a:cs typeface="Roboto"/>
                <a:sym typeface="Roboto"/>
              </a:rPr>
              <a:t> applies to NPS</a:t>
            </a:r>
            <a:r>
              <a:rPr lang="en" sz="1861" dirty="0">
                <a:solidFill>
                  <a:srgbClr val="1C4587"/>
                </a:solidFill>
                <a:latin typeface="Roboto"/>
                <a:ea typeface="Roboto"/>
                <a:cs typeface="Roboto"/>
                <a:sym typeface="Roboto"/>
              </a:rPr>
              <a:t>, therefore equitable services cannot meet general needs of students in NPS.</a:t>
            </a:r>
            <a:endParaRPr sz="1861" dirty="0">
              <a:solidFill>
                <a:srgbClr val="1C4587"/>
              </a:solidFill>
              <a:latin typeface="Roboto"/>
              <a:ea typeface="Roboto"/>
              <a:cs typeface="Roboto"/>
              <a:sym typeface="Roboto"/>
            </a:endParaRPr>
          </a:p>
          <a:p>
            <a:pPr marL="457200" lvl="0" indent="0" algn="l" rtl="0">
              <a:lnSpc>
                <a:spcPct val="115000"/>
              </a:lnSpc>
              <a:spcBef>
                <a:spcPts val="1000"/>
              </a:spcBef>
              <a:spcAft>
                <a:spcPts val="0"/>
              </a:spcAft>
              <a:buNone/>
            </a:pPr>
            <a:r>
              <a:rPr lang="en" sz="1861" dirty="0">
                <a:solidFill>
                  <a:srgbClr val="1C4587"/>
                </a:solidFill>
                <a:latin typeface="Roboto"/>
                <a:ea typeface="Roboto"/>
                <a:cs typeface="Roboto"/>
                <a:sym typeface="Roboto"/>
              </a:rPr>
              <a:t>NOTE: If something is required of the LEA and not required of the NPS, it may be allocable to federal funds for equitable services and not for the LEA.</a:t>
            </a:r>
            <a:endParaRPr sz="1861" dirty="0">
              <a:solidFill>
                <a:srgbClr val="1C4587"/>
              </a:solidFill>
              <a:latin typeface="Roboto"/>
              <a:ea typeface="Roboto"/>
              <a:cs typeface="Roboto"/>
              <a:sym typeface="Roboto"/>
            </a:endParaRPr>
          </a:p>
          <a:p>
            <a:pPr marL="457200" lvl="0" indent="-335056" algn="l" rtl="0">
              <a:lnSpc>
                <a:spcPct val="115000"/>
              </a:lnSpc>
              <a:spcBef>
                <a:spcPts val="1000"/>
              </a:spcBef>
              <a:spcAft>
                <a:spcPts val="1000"/>
              </a:spcAft>
              <a:buClr>
                <a:srgbClr val="1C4587"/>
              </a:buClr>
              <a:buSzPct val="100000"/>
              <a:buChar char="➢"/>
            </a:pPr>
            <a:r>
              <a:rPr lang="en" sz="1861" dirty="0">
                <a:solidFill>
                  <a:srgbClr val="1C4587"/>
                </a:solidFill>
                <a:latin typeface="Roboto"/>
                <a:ea typeface="Roboto"/>
                <a:cs typeface="Roboto"/>
                <a:sym typeface="Roboto"/>
              </a:rPr>
              <a:t>As with LEA’s, professional development provided to NPS must be part of a</a:t>
            </a:r>
            <a:r>
              <a:rPr lang="en" sz="1861" b="1" dirty="0">
                <a:solidFill>
                  <a:srgbClr val="1C4587"/>
                </a:solidFill>
                <a:latin typeface="Roboto"/>
                <a:ea typeface="Roboto"/>
                <a:cs typeface="Roboto"/>
                <a:sym typeface="Roboto"/>
              </a:rPr>
              <a:t> sustained, comprehensive PD plan.</a:t>
            </a:r>
            <a:endParaRPr sz="30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9"/>
        <p:cNvGrpSpPr/>
        <p:nvPr/>
      </p:nvGrpSpPr>
      <p:grpSpPr>
        <a:xfrm>
          <a:off x="0" y="0"/>
          <a:ext cx="0" cy="0"/>
          <a:chOff x="0" y="0"/>
          <a:chExt cx="0" cy="0"/>
        </a:xfrm>
      </p:grpSpPr>
      <p:sp>
        <p:nvSpPr>
          <p:cNvPr id="540" name="Google Shape;540;p64"/>
          <p:cNvSpPr txBox="1">
            <a:spLocks noGrp="1"/>
          </p:cNvSpPr>
          <p:nvPr>
            <p:ph type="title"/>
          </p:nvPr>
        </p:nvSpPr>
        <p:spPr>
          <a:xfrm>
            <a:off x="215550" y="154000"/>
            <a:ext cx="8712900" cy="44883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15000"/>
              </a:lnSpc>
              <a:spcBef>
                <a:spcPts val="0"/>
              </a:spcBef>
              <a:spcAft>
                <a:spcPts val="0"/>
              </a:spcAft>
              <a:buSzPct val="168240"/>
              <a:buNone/>
            </a:pPr>
            <a:r>
              <a:rPr lang="en" sz="2377" dirty="0">
                <a:solidFill>
                  <a:schemeClr val="dk1"/>
                </a:solidFill>
                <a:latin typeface="Roboto"/>
                <a:ea typeface="Roboto"/>
                <a:cs typeface="Roboto"/>
                <a:sym typeface="Roboto"/>
              </a:rPr>
              <a:t>Equitable Services Big Ideas: (continued)</a:t>
            </a:r>
            <a:endParaRPr sz="2377" dirty="0">
              <a:solidFill>
                <a:schemeClr val="dk1"/>
              </a:solidFill>
              <a:latin typeface="Roboto"/>
              <a:ea typeface="Roboto"/>
              <a:cs typeface="Roboto"/>
              <a:sym typeface="Roboto"/>
            </a:endParaRPr>
          </a:p>
          <a:p>
            <a:pPr marL="457200" lvl="0" indent="-328706" algn="l" rtl="0">
              <a:lnSpc>
                <a:spcPct val="115000"/>
              </a:lnSpc>
              <a:spcBef>
                <a:spcPts val="1000"/>
              </a:spcBef>
              <a:spcAft>
                <a:spcPts val="0"/>
              </a:spcAft>
              <a:buClr>
                <a:srgbClr val="1C4587"/>
              </a:buClr>
              <a:buSzPct val="100000"/>
              <a:buChar char="➢"/>
            </a:pPr>
            <a:r>
              <a:rPr lang="en" sz="1750" dirty="0">
                <a:solidFill>
                  <a:srgbClr val="1C4587"/>
                </a:solidFill>
                <a:latin typeface="Roboto"/>
                <a:ea typeface="Roboto"/>
                <a:cs typeface="Roboto"/>
                <a:sym typeface="Roboto"/>
              </a:rPr>
              <a:t>The </a:t>
            </a:r>
            <a:r>
              <a:rPr lang="en" sz="1750" b="1" dirty="0">
                <a:solidFill>
                  <a:srgbClr val="1C4587"/>
                </a:solidFill>
                <a:latin typeface="Roboto"/>
                <a:ea typeface="Roboto"/>
                <a:cs typeface="Roboto"/>
                <a:sym typeface="Roboto"/>
              </a:rPr>
              <a:t>LEA must maintain control of the funds</a:t>
            </a:r>
            <a:r>
              <a:rPr lang="en" sz="1750" dirty="0">
                <a:solidFill>
                  <a:srgbClr val="1C4587"/>
                </a:solidFill>
                <a:latin typeface="Roboto"/>
                <a:ea typeface="Roboto"/>
                <a:cs typeface="Roboto"/>
                <a:sym typeface="Roboto"/>
              </a:rPr>
              <a:t>, as well as being </a:t>
            </a:r>
            <a:r>
              <a:rPr lang="en" sz="1750" b="1" dirty="0">
                <a:solidFill>
                  <a:srgbClr val="1C4587"/>
                </a:solidFill>
                <a:latin typeface="Roboto"/>
                <a:ea typeface="Roboto"/>
                <a:cs typeface="Roboto"/>
                <a:sym typeface="Roboto"/>
              </a:rPr>
              <a:t>responsible for the design, implementation, and measuring academic impact</a:t>
            </a:r>
            <a:r>
              <a:rPr lang="en" sz="1750" dirty="0">
                <a:solidFill>
                  <a:srgbClr val="1C4587"/>
                </a:solidFill>
                <a:latin typeface="Roboto"/>
                <a:ea typeface="Roboto"/>
                <a:cs typeface="Roboto"/>
                <a:sym typeface="Roboto"/>
              </a:rPr>
              <a:t> of equitable services (cannot only be provision of materials). The LEA also has to ensure the services are secular in nature and the expenditure is</a:t>
            </a:r>
            <a:r>
              <a:rPr lang="en" sz="1750" b="1" dirty="0">
                <a:solidFill>
                  <a:srgbClr val="1C4587"/>
                </a:solidFill>
                <a:latin typeface="Roboto"/>
                <a:ea typeface="Roboto"/>
                <a:cs typeface="Roboto"/>
                <a:sym typeface="Roboto"/>
              </a:rPr>
              <a:t> allowable, reasonable, and necessary, </a:t>
            </a:r>
            <a:r>
              <a:rPr lang="en" sz="1750" dirty="0">
                <a:solidFill>
                  <a:srgbClr val="1C4587"/>
                </a:solidFill>
                <a:latin typeface="Roboto"/>
                <a:ea typeface="Roboto"/>
                <a:cs typeface="Roboto"/>
                <a:sym typeface="Roboto"/>
              </a:rPr>
              <a:t>aligned with grant rules.</a:t>
            </a:r>
            <a:endParaRPr sz="1750" dirty="0">
              <a:solidFill>
                <a:srgbClr val="1C4587"/>
              </a:solidFill>
              <a:latin typeface="Roboto"/>
              <a:ea typeface="Roboto"/>
              <a:cs typeface="Roboto"/>
              <a:sym typeface="Roboto"/>
            </a:endParaRPr>
          </a:p>
          <a:p>
            <a:pPr marL="457200" lvl="0" indent="-328706" algn="l" rtl="0">
              <a:lnSpc>
                <a:spcPct val="115000"/>
              </a:lnSpc>
              <a:spcBef>
                <a:spcPts val="1000"/>
              </a:spcBef>
              <a:spcAft>
                <a:spcPts val="0"/>
              </a:spcAft>
              <a:buClr>
                <a:srgbClr val="1C4587"/>
              </a:buClr>
              <a:buSzPct val="100000"/>
              <a:buChar char="➢"/>
            </a:pPr>
            <a:r>
              <a:rPr lang="en" sz="1750" dirty="0">
                <a:solidFill>
                  <a:srgbClr val="1C4587"/>
                </a:solidFill>
                <a:latin typeface="Roboto"/>
                <a:ea typeface="Roboto"/>
                <a:cs typeface="Roboto"/>
                <a:sym typeface="Roboto"/>
              </a:rPr>
              <a:t>Consultation between the LEA and the NPS in their geographical boundaries must be </a:t>
            </a:r>
            <a:r>
              <a:rPr lang="en" sz="1750" b="1" dirty="0">
                <a:solidFill>
                  <a:srgbClr val="1C4587"/>
                </a:solidFill>
                <a:latin typeface="Roboto"/>
                <a:ea typeface="Roboto"/>
                <a:cs typeface="Roboto"/>
                <a:sym typeface="Roboto"/>
              </a:rPr>
              <a:t>meaningful, timely and ongoing</a:t>
            </a:r>
            <a:r>
              <a:rPr lang="en" sz="1750" dirty="0">
                <a:solidFill>
                  <a:srgbClr val="1C4587"/>
                </a:solidFill>
                <a:latin typeface="Roboto"/>
                <a:ea typeface="Roboto"/>
                <a:cs typeface="Roboto"/>
                <a:sym typeface="Roboto"/>
              </a:rPr>
              <a:t>.</a:t>
            </a:r>
            <a:endParaRPr sz="1750" dirty="0">
              <a:solidFill>
                <a:srgbClr val="1C4587"/>
              </a:solidFill>
              <a:latin typeface="Roboto"/>
              <a:ea typeface="Roboto"/>
              <a:cs typeface="Roboto"/>
              <a:sym typeface="Roboto"/>
            </a:endParaRPr>
          </a:p>
          <a:p>
            <a:pPr marL="457200" lvl="0" indent="-328706" algn="l" rtl="0">
              <a:lnSpc>
                <a:spcPct val="115000"/>
              </a:lnSpc>
              <a:spcBef>
                <a:spcPts val="1000"/>
              </a:spcBef>
              <a:spcAft>
                <a:spcPts val="0"/>
              </a:spcAft>
              <a:buClr>
                <a:srgbClr val="1C4587"/>
              </a:buClr>
              <a:buSzPct val="100000"/>
              <a:buChar char="➢"/>
            </a:pPr>
            <a:r>
              <a:rPr lang="en" sz="1750" b="1" dirty="0">
                <a:solidFill>
                  <a:srgbClr val="1C4587"/>
                </a:solidFill>
                <a:latin typeface="Roboto"/>
                <a:ea typeface="Roboto"/>
                <a:cs typeface="Roboto"/>
                <a:sym typeface="Roboto"/>
              </a:rPr>
              <a:t>For Title IA</a:t>
            </a:r>
            <a:r>
              <a:rPr lang="en" sz="1750" dirty="0">
                <a:solidFill>
                  <a:srgbClr val="1C4587"/>
                </a:solidFill>
                <a:latin typeface="Roboto"/>
                <a:ea typeface="Roboto"/>
                <a:cs typeface="Roboto"/>
                <a:sym typeface="Roboto"/>
              </a:rPr>
              <a:t>, the funds must be </a:t>
            </a:r>
            <a:r>
              <a:rPr lang="en" sz="1750" b="1" dirty="0">
                <a:solidFill>
                  <a:srgbClr val="1C4587"/>
                </a:solidFill>
                <a:latin typeface="Roboto"/>
                <a:ea typeface="Roboto"/>
                <a:cs typeface="Roboto"/>
                <a:sym typeface="Roboto"/>
              </a:rPr>
              <a:t>proportionate to the number of eligible students</a:t>
            </a:r>
            <a:r>
              <a:rPr lang="en" sz="1750" dirty="0">
                <a:solidFill>
                  <a:srgbClr val="1C4587"/>
                </a:solidFill>
                <a:latin typeface="Roboto"/>
                <a:ea typeface="Roboto"/>
                <a:cs typeface="Roboto"/>
                <a:sym typeface="Roboto"/>
              </a:rPr>
              <a:t> attending NPS (proportionate share), and funding follows the child who</a:t>
            </a:r>
            <a:r>
              <a:rPr lang="en" sz="1750" b="1" dirty="0">
                <a:solidFill>
                  <a:srgbClr val="1C4587"/>
                </a:solidFill>
                <a:latin typeface="Roboto"/>
                <a:ea typeface="Roboto"/>
                <a:cs typeface="Roboto"/>
                <a:sym typeface="Roboto"/>
              </a:rPr>
              <a:t> lives in the LEA Title I-served attendance boundaries.</a:t>
            </a:r>
            <a:endParaRPr sz="1750" b="1" dirty="0">
              <a:solidFill>
                <a:srgbClr val="1C4587"/>
              </a:solidFill>
              <a:latin typeface="Roboto"/>
              <a:ea typeface="Roboto"/>
              <a:cs typeface="Roboto"/>
              <a:sym typeface="Roboto"/>
            </a:endParaRPr>
          </a:p>
          <a:p>
            <a:pPr marL="457200" lvl="0" indent="-328706" algn="l" rtl="0">
              <a:lnSpc>
                <a:spcPct val="115000"/>
              </a:lnSpc>
              <a:spcBef>
                <a:spcPts val="1000"/>
              </a:spcBef>
              <a:spcAft>
                <a:spcPts val="1000"/>
              </a:spcAft>
              <a:buClr>
                <a:srgbClr val="488BC9"/>
              </a:buClr>
              <a:buSzPct val="100000"/>
              <a:buChar char="➢"/>
            </a:pPr>
            <a:r>
              <a:rPr lang="en" sz="1750" b="1" dirty="0">
                <a:solidFill>
                  <a:srgbClr val="1C4587"/>
                </a:solidFill>
                <a:latin typeface="Roboto"/>
                <a:ea typeface="Roboto"/>
                <a:cs typeface="Roboto"/>
                <a:sym typeface="Roboto"/>
              </a:rPr>
              <a:t>For Title VIII</a:t>
            </a:r>
            <a:r>
              <a:rPr lang="en" sz="1750" dirty="0">
                <a:solidFill>
                  <a:srgbClr val="1C4587"/>
                </a:solidFill>
                <a:latin typeface="Roboto"/>
                <a:ea typeface="Roboto"/>
                <a:cs typeface="Roboto"/>
                <a:sym typeface="Roboto"/>
              </a:rPr>
              <a:t>, allocations are based on a </a:t>
            </a:r>
            <a:r>
              <a:rPr lang="en" sz="1750" b="1" dirty="0">
                <a:solidFill>
                  <a:srgbClr val="1C4587"/>
                </a:solidFill>
                <a:latin typeface="Roboto"/>
                <a:ea typeface="Roboto"/>
                <a:cs typeface="Roboto"/>
                <a:sym typeface="Roboto"/>
              </a:rPr>
              <a:t>per-pupil basis aligned with site needs divided amongst participating schools</a:t>
            </a:r>
            <a:r>
              <a:rPr lang="en" sz="1750" dirty="0">
                <a:solidFill>
                  <a:srgbClr val="1C4587"/>
                </a:solidFill>
                <a:latin typeface="Roboto"/>
                <a:ea typeface="Roboto"/>
                <a:cs typeface="Roboto"/>
                <a:sym typeface="Roboto"/>
              </a:rPr>
              <a:t>, and NPS must be in the </a:t>
            </a:r>
            <a:r>
              <a:rPr lang="en" sz="1750" b="1" dirty="0">
                <a:solidFill>
                  <a:srgbClr val="1C4587"/>
                </a:solidFill>
                <a:latin typeface="Roboto"/>
                <a:ea typeface="Roboto"/>
                <a:cs typeface="Roboto"/>
                <a:sym typeface="Roboto"/>
              </a:rPr>
              <a:t>geographical boundary</a:t>
            </a:r>
            <a:r>
              <a:rPr lang="en" sz="1750" dirty="0">
                <a:solidFill>
                  <a:srgbClr val="1C4587"/>
                </a:solidFill>
                <a:latin typeface="Roboto"/>
                <a:ea typeface="Roboto"/>
                <a:cs typeface="Roboto"/>
                <a:sym typeface="Roboto"/>
              </a:rPr>
              <a:t> of the LEA.</a:t>
            </a:r>
            <a:endParaRPr sz="3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5"/>
          <p:cNvSpPr txBox="1"/>
          <p:nvPr/>
        </p:nvSpPr>
        <p:spPr>
          <a:xfrm>
            <a:off x="609900" y="354425"/>
            <a:ext cx="8109900" cy="37960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solidFill>
                  <a:schemeClr val="dk1"/>
                </a:solidFill>
                <a:highlight>
                  <a:schemeClr val="accent4"/>
                </a:highlight>
                <a:latin typeface="Roboto"/>
                <a:ea typeface="Roboto"/>
                <a:cs typeface="Roboto"/>
                <a:sym typeface="Roboto"/>
              </a:rPr>
              <a:t>Title I, Part A</a:t>
            </a:r>
            <a:r>
              <a:rPr lang="en" sz="2200" dirty="0">
                <a:solidFill>
                  <a:schemeClr val="dk1"/>
                </a:solidFill>
                <a:latin typeface="Roboto"/>
                <a:ea typeface="Roboto"/>
                <a:cs typeface="Roboto"/>
                <a:sym typeface="Roboto"/>
              </a:rPr>
              <a:t> is the most common and largest example, and the amount is driven by the number of students living in poverty (based on census data). The students who drive the funds are not the only students who can benefit from the funds.</a:t>
            </a:r>
            <a:endParaRPr sz="2200" dirty="0">
              <a:solidFill>
                <a:schemeClr val="dk1"/>
              </a:solidFill>
              <a:latin typeface="Roboto"/>
              <a:ea typeface="Roboto"/>
              <a:cs typeface="Roboto"/>
              <a:sym typeface="Roboto"/>
            </a:endParaRPr>
          </a:p>
          <a:p>
            <a:pPr marL="0" lvl="0" indent="0" algn="l" rtl="0">
              <a:spcBef>
                <a:spcPts val="1000"/>
              </a:spcBef>
              <a:spcAft>
                <a:spcPts val="1000"/>
              </a:spcAft>
              <a:buNone/>
            </a:pPr>
            <a:r>
              <a:rPr lang="en" sz="2200" dirty="0">
                <a:solidFill>
                  <a:schemeClr val="dk1"/>
                </a:solidFill>
                <a:latin typeface="Roboto"/>
                <a:ea typeface="Roboto"/>
                <a:cs typeface="Roboto"/>
                <a:sym typeface="Roboto"/>
              </a:rPr>
              <a:t>Funds are primarily used to provide supplemental instruction to students who live in Title I served public school attendance boundaries AND need more support to build foundational skills. </a:t>
            </a:r>
            <a:endParaRPr sz="2400" dirty="0">
              <a:solidFill>
                <a:schemeClr val="dk1"/>
              </a:solidFill>
              <a:latin typeface="Roboto"/>
              <a:ea typeface="Roboto"/>
              <a:cs typeface="Roboto"/>
              <a:sym typeface="Roboto"/>
            </a:endParaRPr>
          </a:p>
        </p:txBody>
      </p:sp>
      <p:sp>
        <p:nvSpPr>
          <p:cNvPr id="546" name="Google Shape;546;p65"/>
          <p:cNvSpPr txBox="1">
            <a:spLocks noGrp="1"/>
          </p:cNvSpPr>
          <p:nvPr>
            <p:ph type="title"/>
          </p:nvPr>
        </p:nvSpPr>
        <p:spPr>
          <a:xfrm>
            <a:off x="843775" y="3225725"/>
            <a:ext cx="7962600" cy="453300"/>
          </a:xfrm>
          <a:prstGeom prst="rect">
            <a:avLst/>
          </a:prstGeom>
        </p:spPr>
        <p:txBody>
          <a:bodyPr spcFirstLastPara="1" wrap="square" lIns="0" tIns="0" rIns="0" bIns="0" anchor="b" anchorCtr="0">
            <a:noAutofit/>
          </a:bodyPr>
          <a:lstStyle/>
          <a:p>
            <a:pPr marL="0" lvl="0" indent="0" algn="l" rtl="0">
              <a:spcBef>
                <a:spcPts val="0"/>
              </a:spcBef>
              <a:spcAft>
                <a:spcPts val="1000"/>
              </a:spcAft>
              <a:buNone/>
            </a:pPr>
            <a:r>
              <a:rPr lang="en" sz="2300" b="1" dirty="0"/>
              <a:t>Equitable Services are defined within the Title I legislation.</a:t>
            </a:r>
            <a:r>
              <a:rPr lang="en" sz="2400" dirty="0"/>
              <a:t>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b="1"/>
              <a:t>Title I, Part A: Student Eligibility</a:t>
            </a:r>
            <a:endParaRPr sz="2600" b="1"/>
          </a:p>
        </p:txBody>
      </p:sp>
      <p:sp>
        <p:nvSpPr>
          <p:cNvPr id="552" name="Google Shape;552;p66"/>
          <p:cNvSpPr txBox="1">
            <a:spLocks noGrp="1"/>
          </p:cNvSpPr>
          <p:nvPr>
            <p:ph type="body" idx="1"/>
          </p:nvPr>
        </p:nvSpPr>
        <p:spPr>
          <a:xfrm>
            <a:off x="311700" y="979375"/>
            <a:ext cx="6307200" cy="26145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770"/>
              <a:buNone/>
            </a:pPr>
            <a:r>
              <a:rPr lang="en" sz="1635" dirty="0"/>
              <a:t>Student resides in a Title I participating public school attendance area, attends a non-public school, AND is identified by the LEA as: </a:t>
            </a:r>
            <a:endParaRPr sz="1635" dirty="0"/>
          </a:p>
          <a:p>
            <a:pPr marL="914400" lvl="1" indent="-332422" algn="l" rtl="0">
              <a:lnSpc>
                <a:spcPct val="105000"/>
              </a:lnSpc>
              <a:spcBef>
                <a:spcPts val="0"/>
              </a:spcBef>
              <a:spcAft>
                <a:spcPts val="0"/>
              </a:spcAft>
              <a:buSzPts val="1635"/>
              <a:buChar char="○"/>
            </a:pPr>
            <a:r>
              <a:rPr lang="en" sz="1635" dirty="0"/>
              <a:t>Low achieving on the basis of multiple, educationally related, objective criteria; or,</a:t>
            </a:r>
            <a:endParaRPr sz="1635" dirty="0"/>
          </a:p>
          <a:p>
            <a:pPr marL="914400" lvl="1" indent="-332422" algn="l" rtl="0">
              <a:lnSpc>
                <a:spcPct val="105000"/>
              </a:lnSpc>
              <a:spcBef>
                <a:spcPts val="0"/>
              </a:spcBef>
              <a:spcAft>
                <a:spcPts val="0"/>
              </a:spcAft>
              <a:buSzPts val="1635"/>
              <a:buChar char="○"/>
            </a:pPr>
            <a:r>
              <a:rPr lang="en" sz="1635" dirty="0"/>
              <a:t>Homeless, in the prior two years participated in Head Start, a literacy program under Title II, a Title I preschool program, or Title I, Part C, or is a student in a local institution or community day program for students identified as neglected or delinquent.</a:t>
            </a:r>
            <a:endParaRPr sz="1635" dirty="0"/>
          </a:p>
          <a:p>
            <a:pPr marL="0" lvl="0" indent="0" algn="l" rtl="0">
              <a:lnSpc>
                <a:spcPct val="105000"/>
              </a:lnSpc>
              <a:spcBef>
                <a:spcPts val="1000"/>
              </a:spcBef>
              <a:spcAft>
                <a:spcPts val="0"/>
              </a:spcAft>
              <a:buSzPts val="770"/>
              <a:buNone/>
            </a:pPr>
            <a:r>
              <a:rPr lang="en" sz="1635" i="1" dirty="0"/>
              <a:t>ESEA sections 1115(c)(1)(B) and 1117(a)(1)</a:t>
            </a:r>
            <a:endParaRPr sz="1320" i="1" dirty="0"/>
          </a:p>
        </p:txBody>
      </p:sp>
      <p:sp>
        <p:nvSpPr>
          <p:cNvPr id="553" name="Google Shape;553;p66"/>
          <p:cNvSpPr txBox="1"/>
          <p:nvPr/>
        </p:nvSpPr>
        <p:spPr>
          <a:xfrm rot="-1239267">
            <a:off x="6666699" y="437172"/>
            <a:ext cx="2187502" cy="1337501"/>
          </a:xfrm>
          <a:prstGeom prst="rect">
            <a:avLst/>
          </a:prstGeom>
          <a:solidFill>
            <a:schemeClr val="accent1">
              <a:lumMod val="7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lt1"/>
                </a:solidFill>
              </a:rPr>
              <a:t>“Eligible” to drive funding is different than “eligible” for services in Title I.</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200" b="1"/>
              <a:t>Students attending a NPS outside their LEA of residence</a:t>
            </a:r>
            <a:endParaRPr sz="2200" b="1"/>
          </a:p>
        </p:txBody>
      </p:sp>
      <p:sp>
        <p:nvSpPr>
          <p:cNvPr id="559" name="Google Shape;559;p67"/>
          <p:cNvSpPr txBox="1">
            <a:spLocks noGrp="1"/>
          </p:cNvSpPr>
          <p:nvPr>
            <p:ph type="body" idx="1"/>
          </p:nvPr>
        </p:nvSpPr>
        <p:spPr>
          <a:xfrm>
            <a:off x="311700" y="1054350"/>
            <a:ext cx="7167900" cy="303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dirty="0"/>
              <a:t>Title I, Part A funds follow the students that drive the funds.</a:t>
            </a:r>
            <a:endParaRPr sz="1800" dirty="0"/>
          </a:p>
          <a:p>
            <a:pPr marL="457200" lvl="0" indent="-342900" algn="l" rtl="0">
              <a:lnSpc>
                <a:spcPct val="115000"/>
              </a:lnSpc>
              <a:spcBef>
                <a:spcPts val="1000"/>
              </a:spcBef>
              <a:spcAft>
                <a:spcPts val="0"/>
              </a:spcAft>
              <a:buSzPts val="1800"/>
              <a:buChar char="●"/>
            </a:pPr>
            <a:r>
              <a:rPr lang="en" sz="1800" dirty="0"/>
              <a:t>LEAs can enter into a Memorandum of Understanding to apply their PPA to students from neighboring LEA’s reciprocally (if the numbers of students going both ways are similar)</a:t>
            </a:r>
            <a:endParaRPr sz="1800" dirty="0"/>
          </a:p>
          <a:p>
            <a:pPr marL="457200" lvl="0" indent="-342900" algn="l" rtl="0">
              <a:lnSpc>
                <a:spcPct val="115000"/>
              </a:lnSpc>
              <a:spcBef>
                <a:spcPts val="1000"/>
              </a:spcBef>
              <a:spcAft>
                <a:spcPts val="0"/>
              </a:spcAft>
              <a:buSzPts val="1800"/>
              <a:buChar char="●"/>
            </a:pPr>
            <a:r>
              <a:rPr lang="en" sz="1800" dirty="0"/>
              <a:t>The LEA with students who attend NPS outside their attendance area can allocate funds to the LEA where the students attend.</a:t>
            </a:r>
            <a:endParaRPr sz="1800" dirty="0"/>
          </a:p>
          <a:p>
            <a:pPr marL="457200" lvl="0" indent="-342900" algn="l" rtl="0">
              <a:lnSpc>
                <a:spcPct val="115000"/>
              </a:lnSpc>
              <a:spcBef>
                <a:spcPts val="1000"/>
              </a:spcBef>
              <a:spcAft>
                <a:spcPts val="1000"/>
              </a:spcAft>
              <a:buSzPts val="1800"/>
              <a:buChar char="●"/>
            </a:pPr>
            <a:r>
              <a:rPr lang="en" sz="1800" dirty="0"/>
              <a:t>The LEA where the NPS is located is the LEA that does the Meaningful Consultation with the NPS.</a:t>
            </a:r>
            <a:endParaRPr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8"/>
          <p:cNvSpPr txBox="1"/>
          <p:nvPr/>
        </p:nvSpPr>
        <p:spPr>
          <a:xfrm>
            <a:off x="642950" y="898500"/>
            <a:ext cx="7741200" cy="2087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 Part C </a:t>
            </a:r>
            <a:r>
              <a:rPr lang="en" sz="2000">
                <a:solidFill>
                  <a:schemeClr val="dk1"/>
                </a:solidFill>
                <a:latin typeface="Roboto"/>
                <a:ea typeface="Roboto"/>
                <a:cs typeface="Roboto"/>
                <a:sym typeface="Roboto"/>
              </a:rPr>
              <a:t>supports the education of migratory children.</a:t>
            </a:r>
            <a:endParaRPr sz="2000">
              <a:solidFill>
                <a:schemeClr val="dk1"/>
              </a:solidFill>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II, Part A </a:t>
            </a:r>
            <a:r>
              <a:rPr lang="en" sz="2000">
                <a:solidFill>
                  <a:schemeClr val="dk1"/>
                </a:solidFill>
                <a:latin typeface="Roboto"/>
                <a:ea typeface="Roboto"/>
                <a:cs typeface="Roboto"/>
                <a:sym typeface="Roboto"/>
              </a:rPr>
              <a:t>supports effective instruction. </a:t>
            </a:r>
            <a:endParaRPr sz="2000">
              <a:solidFill>
                <a:schemeClr val="dk1"/>
              </a:solidFill>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III, Part A</a:t>
            </a:r>
            <a:r>
              <a:rPr lang="en" sz="2000">
                <a:solidFill>
                  <a:schemeClr val="dk1"/>
                </a:solidFill>
                <a:latin typeface="Roboto"/>
                <a:ea typeface="Roboto"/>
                <a:cs typeface="Roboto"/>
                <a:sym typeface="Roboto"/>
              </a:rPr>
              <a:t> supports multi-lingual English learners.</a:t>
            </a:r>
            <a:endParaRPr sz="2000">
              <a:solidFill>
                <a:schemeClr val="dk1"/>
              </a:solidFill>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IV</a:t>
            </a:r>
            <a:r>
              <a:rPr lang="en" sz="2000">
                <a:solidFill>
                  <a:schemeClr val="dk1"/>
                </a:solidFill>
                <a:latin typeface="Roboto"/>
                <a:ea typeface="Roboto"/>
                <a:cs typeface="Roboto"/>
                <a:sym typeface="Roboto"/>
              </a:rPr>
              <a:t>, </a:t>
            </a:r>
            <a:r>
              <a:rPr lang="en" sz="2000" b="1">
                <a:solidFill>
                  <a:schemeClr val="dk1"/>
                </a:solidFill>
                <a:latin typeface="Roboto"/>
                <a:ea typeface="Roboto"/>
                <a:cs typeface="Roboto"/>
                <a:sym typeface="Roboto"/>
              </a:rPr>
              <a:t>Part A</a:t>
            </a:r>
            <a:r>
              <a:rPr lang="en" sz="2000">
                <a:solidFill>
                  <a:schemeClr val="dk1"/>
                </a:solidFill>
                <a:latin typeface="Roboto"/>
                <a:ea typeface="Roboto"/>
                <a:cs typeface="Roboto"/>
                <a:sym typeface="Roboto"/>
              </a:rPr>
              <a:t> supports students and academic enrichment. (21st Century Community Learning Centers and Project SERVE are also included)</a:t>
            </a:r>
            <a:endParaRPr sz="2000" b="1">
              <a:solidFill>
                <a:schemeClr val="dk1"/>
              </a:solidFill>
              <a:highlight>
                <a:schemeClr val="accent4"/>
              </a:highlight>
              <a:latin typeface="Roboto"/>
              <a:ea typeface="Roboto"/>
              <a:cs typeface="Roboto"/>
              <a:sym typeface="Roboto"/>
            </a:endParaRPr>
          </a:p>
        </p:txBody>
      </p:sp>
      <p:sp>
        <p:nvSpPr>
          <p:cNvPr id="565" name="Google Shape;565;p68"/>
          <p:cNvSpPr txBox="1">
            <a:spLocks noGrp="1"/>
          </p:cNvSpPr>
          <p:nvPr>
            <p:ph type="title"/>
          </p:nvPr>
        </p:nvSpPr>
        <p:spPr>
          <a:xfrm>
            <a:off x="879950" y="3225725"/>
            <a:ext cx="7267200" cy="679200"/>
          </a:xfrm>
          <a:prstGeom prst="rect">
            <a:avLst/>
          </a:prstGeom>
          <a:solidFill>
            <a:srgbClr val="FFE599"/>
          </a:solidFill>
        </p:spPr>
        <p:txBody>
          <a:bodyPr spcFirstLastPara="1" wrap="square" lIns="0" tIns="0" rIns="0" bIns="0" anchor="b" anchorCtr="0">
            <a:noAutofit/>
          </a:bodyPr>
          <a:lstStyle/>
          <a:p>
            <a:pPr marL="0" lvl="0" indent="0" algn="l" rtl="0">
              <a:spcBef>
                <a:spcPts val="0"/>
              </a:spcBef>
              <a:spcAft>
                <a:spcPts val="0"/>
              </a:spcAft>
              <a:buNone/>
            </a:pPr>
            <a:r>
              <a:rPr lang="en" sz="2000" b="1"/>
              <a:t>Title VIII</a:t>
            </a:r>
            <a:r>
              <a:rPr lang="en" sz="2000"/>
              <a:t> defines Equitable Services for all of the grants in this group based on total enrollment.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b="1"/>
              <a:t>Title VIII: Student Eligibility</a:t>
            </a:r>
            <a:endParaRPr sz="2600" b="1"/>
          </a:p>
        </p:txBody>
      </p:sp>
      <p:sp>
        <p:nvSpPr>
          <p:cNvPr id="571" name="Google Shape;571;p69"/>
          <p:cNvSpPr txBox="1">
            <a:spLocks noGrp="1"/>
          </p:cNvSpPr>
          <p:nvPr>
            <p:ph type="body" idx="1"/>
          </p:nvPr>
        </p:nvSpPr>
        <p:spPr>
          <a:xfrm>
            <a:off x="311700" y="1152475"/>
            <a:ext cx="64392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Students enrolled in private schools located in the area served by the ESEA progam (LEA boundaries) are eligible to participate.</a:t>
            </a:r>
            <a:endParaRPr/>
          </a:p>
          <a:p>
            <a:pPr marL="457200" lvl="0" indent="-330200" algn="l" rtl="0">
              <a:spcBef>
                <a:spcPts val="0"/>
              </a:spcBef>
              <a:spcAft>
                <a:spcPts val="0"/>
              </a:spcAft>
              <a:buSzPts val="1600"/>
              <a:buChar char="●"/>
            </a:pPr>
            <a:r>
              <a:rPr lang="en"/>
              <a:t>May be restricted based on the purpose of the ESEA program (ex. Title III, Part A).</a:t>
            </a:r>
            <a:endParaRPr/>
          </a:p>
          <a:p>
            <a:pPr marL="457200" lvl="0" indent="-330200" algn="l" rtl="0">
              <a:spcBef>
                <a:spcPts val="0"/>
              </a:spcBef>
              <a:spcAft>
                <a:spcPts val="0"/>
              </a:spcAft>
              <a:buSzPts val="1600"/>
              <a:buChar char="●"/>
            </a:pPr>
            <a:r>
              <a:rPr lang="en"/>
              <a:t>Where funding and resources may limit the number of children who can participate in the program, LEAs must consult with private school officials on this matter.</a:t>
            </a:r>
            <a:endParaRPr/>
          </a:p>
          <a:p>
            <a:pPr marL="0" lvl="0" indent="0" algn="l" rtl="0">
              <a:spcBef>
                <a:spcPts val="1000"/>
              </a:spcBef>
              <a:spcAft>
                <a:spcPts val="0"/>
              </a:spcAft>
              <a:buNone/>
            </a:pPr>
            <a:r>
              <a:rPr lang="en" i="1"/>
              <a:t>ESEA sections 8501(a)(1) and 8501(b)(2)</a:t>
            </a:r>
            <a:endParaRPr i="1"/>
          </a:p>
        </p:txBody>
      </p:sp>
      <p:sp>
        <p:nvSpPr>
          <p:cNvPr id="572" name="Google Shape;572;p69"/>
          <p:cNvSpPr txBox="1"/>
          <p:nvPr/>
        </p:nvSpPr>
        <p:spPr>
          <a:xfrm rot="-1395448">
            <a:off x="6230565" y="2569277"/>
            <a:ext cx="2606723" cy="1252900"/>
          </a:xfrm>
          <a:prstGeom prst="rect">
            <a:avLst/>
          </a:prstGeom>
          <a:solidFill>
            <a:schemeClr val="accent1">
              <a:lumMod val="7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rPr>
              <a:t>This applies specifically and only to non-public schools within the LEA attendance area. </a:t>
            </a:r>
            <a:endParaRPr sz="16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0"/>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State Level Funding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Agenda (Part 1)</a:t>
            </a:r>
            <a:endParaRPr sz="2400"/>
          </a:p>
        </p:txBody>
      </p:sp>
      <p:sp>
        <p:nvSpPr>
          <p:cNvPr id="476" name="Google Shape;476;p5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Welcome and Introductions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Invitations to share</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The Big Idea of Equitable Services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State Level Funds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LEA Processes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The Role of NPS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Next Steps</a:t>
            </a:r>
            <a:endParaRPr sz="2200" dirty="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b="1"/>
              <a:t>Current Plans:</a:t>
            </a:r>
            <a:endParaRPr b="1"/>
          </a:p>
          <a:p>
            <a:pPr marL="0" lvl="0" indent="0" algn="l" rtl="0">
              <a:lnSpc>
                <a:spcPct val="100000"/>
              </a:lnSpc>
              <a:spcBef>
                <a:spcPts val="0"/>
              </a:spcBef>
              <a:spcAft>
                <a:spcPts val="0"/>
              </a:spcAft>
              <a:buSzPts val="2000"/>
              <a:buNone/>
            </a:pPr>
            <a:r>
              <a:rPr lang="en" b="1"/>
              <a:t>Watch for a survey for input in our follow up email</a:t>
            </a:r>
            <a:endParaRPr b="1"/>
          </a:p>
        </p:txBody>
      </p:sp>
      <p:sp>
        <p:nvSpPr>
          <p:cNvPr id="583" name="Google Shape;583;p71"/>
          <p:cNvSpPr txBox="1">
            <a:spLocks noGrp="1"/>
          </p:cNvSpPr>
          <p:nvPr>
            <p:ph type="body" idx="1"/>
          </p:nvPr>
        </p:nvSpPr>
        <p:spPr>
          <a:xfrm>
            <a:off x="311700" y="1079500"/>
            <a:ext cx="5598300" cy="30348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600"/>
              <a:buNone/>
            </a:pPr>
            <a:r>
              <a:rPr lang="en" b="1"/>
              <a:t>CDE uses ESEA/ESSA and Stronger Connections state level funds for activities such as: </a:t>
            </a:r>
            <a:endParaRPr b="1"/>
          </a:p>
          <a:p>
            <a:pPr marL="457200" lvl="0" indent="-330200" algn="l" rtl="0">
              <a:lnSpc>
                <a:spcPct val="115000"/>
              </a:lnSpc>
              <a:spcBef>
                <a:spcPts val="0"/>
              </a:spcBef>
              <a:spcAft>
                <a:spcPts val="0"/>
              </a:spcAft>
              <a:buSzPts val="1600"/>
              <a:buChar char="●"/>
            </a:pPr>
            <a:r>
              <a:rPr lang="en"/>
              <a:t>Ensuring the schools identified for support and improvement can access needed services and improvement efforts </a:t>
            </a:r>
            <a:endParaRPr/>
          </a:p>
          <a:p>
            <a:pPr marL="457200" lvl="0" indent="-330200" algn="l" rtl="0">
              <a:lnSpc>
                <a:spcPct val="115000"/>
              </a:lnSpc>
              <a:spcBef>
                <a:spcPts val="0"/>
              </a:spcBef>
              <a:spcAft>
                <a:spcPts val="0"/>
              </a:spcAft>
              <a:buSzPts val="1600"/>
              <a:buChar char="●"/>
            </a:pPr>
            <a:r>
              <a:rPr lang="en"/>
              <a:t>Providing an Elevating Excellence Conference and other professional learning opportunities </a:t>
            </a:r>
            <a:endParaRPr/>
          </a:p>
          <a:p>
            <a:pPr marL="457200" lvl="0" indent="-330200" algn="l" rtl="0">
              <a:lnSpc>
                <a:spcPct val="115000"/>
              </a:lnSpc>
              <a:spcBef>
                <a:spcPts val="0"/>
              </a:spcBef>
              <a:spcAft>
                <a:spcPts val="0"/>
              </a:spcAft>
              <a:buSzPts val="1600"/>
              <a:buChar char="●"/>
            </a:pPr>
            <a:r>
              <a:rPr lang="en"/>
              <a:t>Maintaining an online </a:t>
            </a:r>
            <a:r>
              <a:rPr lang="en" u="sng">
                <a:solidFill>
                  <a:schemeClr val="hlink"/>
                </a:solidFill>
                <a:hlinkClick r:id="rId3"/>
              </a:rPr>
              <a:t>Equity Toolkit</a:t>
            </a:r>
            <a:r>
              <a:rPr lang="en"/>
              <a:t> for all educators to use to understand their own context and develop and implement strategies that meet the needs of historically underserved students </a:t>
            </a:r>
            <a:endParaRPr/>
          </a:p>
          <a:p>
            <a:pPr marL="457200" lvl="0" indent="-330200" algn="l" rtl="0">
              <a:lnSpc>
                <a:spcPct val="115000"/>
              </a:lnSpc>
              <a:spcBef>
                <a:spcPts val="0"/>
              </a:spcBef>
              <a:spcAft>
                <a:spcPts val="0"/>
              </a:spcAft>
              <a:buSzPts val="1600"/>
              <a:buChar char="●"/>
            </a:pPr>
            <a:r>
              <a:rPr lang="en"/>
              <a:t>Trainings offered on school safety </a:t>
            </a:r>
            <a:endParaRPr/>
          </a:p>
        </p:txBody>
      </p:sp>
      <p:pic>
        <p:nvPicPr>
          <p:cNvPr id="584" name="Google Shape;584;p71" descr="Photo of elementary student"/>
          <p:cNvPicPr preferRelativeResize="0"/>
          <p:nvPr/>
        </p:nvPicPr>
        <p:blipFill rotWithShape="1">
          <a:blip r:embed="rId4">
            <a:alphaModFix/>
          </a:blip>
          <a:srcRect/>
          <a:stretch/>
        </p:blipFill>
        <p:spPr>
          <a:xfrm>
            <a:off x="6235350" y="1370363"/>
            <a:ext cx="2402774" cy="24027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LEA Processes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3"/>
          <p:cNvSpPr txBox="1">
            <a:spLocks noGrp="1"/>
          </p:cNvSpPr>
          <p:nvPr>
            <p:ph type="title"/>
          </p:nvPr>
        </p:nvSpPr>
        <p:spPr>
          <a:xfrm>
            <a:off x="311700" y="105100"/>
            <a:ext cx="84834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700"/>
              <a:t>Meaningful Consultation…</a:t>
            </a:r>
            <a:endParaRPr sz="4700"/>
          </a:p>
        </p:txBody>
      </p:sp>
      <p:sp>
        <p:nvSpPr>
          <p:cNvPr id="595" name="Google Shape;595;p73"/>
          <p:cNvSpPr txBox="1">
            <a:spLocks noGrp="1"/>
          </p:cNvSpPr>
          <p:nvPr>
            <p:ph type="body" idx="1"/>
          </p:nvPr>
        </p:nvSpPr>
        <p:spPr>
          <a:xfrm>
            <a:off x="311700" y="1152475"/>
            <a:ext cx="5903400" cy="3034800"/>
          </a:xfrm>
          <a:prstGeom prst="rect">
            <a:avLst/>
          </a:prstGeom>
        </p:spPr>
        <p:txBody>
          <a:bodyPr spcFirstLastPara="1" wrap="square" lIns="91425" tIns="91425" rIns="91425" bIns="91425" anchor="t" anchorCtr="0">
            <a:normAutofit/>
          </a:bodyPr>
          <a:lstStyle/>
          <a:p>
            <a:pPr marL="0" lvl="0" indent="457200" algn="ctr" rtl="0">
              <a:spcBef>
                <a:spcPts val="0"/>
              </a:spcBef>
              <a:spcAft>
                <a:spcPts val="0"/>
              </a:spcAft>
              <a:buNone/>
            </a:pPr>
            <a:r>
              <a:rPr lang="en" sz="2400" dirty="0"/>
              <a:t>…between the LEA and the Non-Public Schools is the Key.</a:t>
            </a:r>
            <a:endParaRPr sz="2400" dirty="0"/>
          </a:p>
        </p:txBody>
      </p:sp>
      <p:pic>
        <p:nvPicPr>
          <p:cNvPr id="596" name="Google Shape;596;p73" descr="Skeleton key (Provided by Getty Images)"/>
          <p:cNvPicPr preferRelativeResize="0"/>
          <p:nvPr/>
        </p:nvPicPr>
        <p:blipFill>
          <a:blip r:embed="rId3">
            <a:alphaModFix/>
          </a:blip>
          <a:stretch>
            <a:fillRect/>
          </a:stretch>
        </p:blipFill>
        <p:spPr>
          <a:xfrm>
            <a:off x="5040650" y="2188825"/>
            <a:ext cx="3606026" cy="1998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Initiating ONGOING Meaningful Consultation</a:t>
            </a:r>
            <a:endParaRPr dirty="0"/>
          </a:p>
        </p:txBody>
      </p:sp>
      <p:sp>
        <p:nvSpPr>
          <p:cNvPr id="602" name="Google Shape;602;p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dirty="0">
                <a:solidFill>
                  <a:schemeClr val="dk1"/>
                </a:solidFill>
              </a:rPr>
              <a:t>LEA has to maintain control of public funds and finalize the plans for equitable services with meaningful and ongoing participation by the NPS</a:t>
            </a:r>
            <a:endParaRPr dirty="0">
              <a:solidFill>
                <a:schemeClr val="dk1"/>
              </a:solidFill>
            </a:endParaRPr>
          </a:p>
        </p:txBody>
      </p:sp>
      <p:sp>
        <p:nvSpPr>
          <p:cNvPr id="603" name="Google Shape;603;p74"/>
          <p:cNvSpPr txBox="1">
            <a:spLocks noGrp="1"/>
          </p:cNvSpPr>
          <p:nvPr>
            <p:ph type="body" idx="2"/>
          </p:nvPr>
        </p:nvSpPr>
        <p:spPr>
          <a:xfrm>
            <a:off x="4939500" y="311025"/>
            <a:ext cx="3837000" cy="4505400"/>
          </a:xfrm>
          <a:prstGeom prst="rect">
            <a:avLst/>
          </a:prstGeom>
          <a:solidFill>
            <a:srgbClr val="FFD966"/>
          </a:solidFill>
        </p:spPr>
        <p:txBody>
          <a:bodyPr spcFirstLastPara="1" wrap="square" lIns="91425" tIns="91425" rIns="91425" bIns="91425" anchor="ctr" anchorCtr="0">
            <a:noAutofit/>
          </a:bodyPr>
          <a:lstStyle/>
          <a:p>
            <a:pPr marL="0" lvl="0" indent="0" algn="l" rtl="0">
              <a:spcBef>
                <a:spcPts val="1000"/>
              </a:spcBef>
              <a:spcAft>
                <a:spcPts val="0"/>
              </a:spcAft>
              <a:buNone/>
            </a:pPr>
            <a:r>
              <a:rPr lang="en" b="1" dirty="0">
                <a:solidFill>
                  <a:schemeClr val="dk1"/>
                </a:solidFill>
              </a:rPr>
              <a:t>PRIOR to developing Consolidated Application</a:t>
            </a:r>
            <a:endParaRPr b="1" dirty="0">
              <a:solidFill>
                <a:schemeClr val="dk1"/>
              </a:solidFill>
            </a:endParaRPr>
          </a:p>
          <a:p>
            <a:pPr marL="0" lvl="0" indent="0" algn="l" rtl="0">
              <a:spcBef>
                <a:spcPts val="1000"/>
              </a:spcBef>
              <a:spcAft>
                <a:spcPts val="0"/>
              </a:spcAft>
              <a:buNone/>
            </a:pPr>
            <a:r>
              <a:rPr lang="en" b="1" dirty="0">
                <a:solidFill>
                  <a:schemeClr val="dk1"/>
                </a:solidFill>
              </a:rPr>
              <a:t>When Grant amounts are Finalized</a:t>
            </a:r>
            <a:endParaRPr b="1" dirty="0">
              <a:solidFill>
                <a:schemeClr val="dk1"/>
              </a:solidFill>
            </a:endParaRPr>
          </a:p>
          <a:p>
            <a:pPr marL="0" lvl="0" indent="0" algn="l" rtl="0">
              <a:spcBef>
                <a:spcPts val="1000"/>
              </a:spcBef>
              <a:spcAft>
                <a:spcPts val="0"/>
              </a:spcAft>
              <a:buNone/>
            </a:pPr>
            <a:r>
              <a:rPr lang="en" b="1" dirty="0">
                <a:solidFill>
                  <a:schemeClr val="dk1"/>
                </a:solidFill>
              </a:rPr>
              <a:t>When services are adjusted for any reason</a:t>
            </a:r>
            <a:endParaRPr b="1" dirty="0">
              <a:solidFill>
                <a:schemeClr val="dk1"/>
              </a:solidFill>
            </a:endParaRPr>
          </a:p>
          <a:p>
            <a:pPr marL="0" lvl="0" indent="0" algn="l" rtl="0">
              <a:spcBef>
                <a:spcPts val="1000"/>
              </a:spcBef>
              <a:spcAft>
                <a:spcPts val="0"/>
              </a:spcAft>
              <a:buNone/>
            </a:pPr>
            <a:r>
              <a:rPr lang="en" b="1" dirty="0">
                <a:solidFill>
                  <a:schemeClr val="dk1"/>
                </a:solidFill>
              </a:rPr>
              <a:t>To evaluate the effectiveness of Equitable Services</a:t>
            </a:r>
            <a:endParaRPr b="1" dirty="0">
              <a:solidFill>
                <a:schemeClr val="dk1"/>
              </a:solidFill>
            </a:endParaRPr>
          </a:p>
          <a:p>
            <a:pPr marL="0" lvl="0" indent="0" algn="l" rtl="0">
              <a:spcBef>
                <a:spcPts val="1000"/>
              </a:spcBef>
              <a:spcAft>
                <a:spcPts val="1000"/>
              </a:spcAft>
              <a:buNone/>
            </a:pPr>
            <a:r>
              <a:rPr lang="en" b="1" dirty="0">
                <a:solidFill>
                  <a:schemeClr val="dk1"/>
                </a:solidFill>
              </a:rPr>
              <a:t>To discuss outcomes achieved through Equitable Services</a:t>
            </a:r>
            <a:endParaRPr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Ideas to share?</a:t>
            </a:r>
            <a:endParaRPr/>
          </a:p>
        </p:txBody>
      </p:sp>
      <p:sp>
        <p:nvSpPr>
          <p:cNvPr id="609" name="Google Shape;609;p75"/>
          <p:cNvSpPr txBox="1"/>
          <p:nvPr/>
        </p:nvSpPr>
        <p:spPr>
          <a:xfrm>
            <a:off x="1151275" y="1351800"/>
            <a:ext cx="6772200" cy="2079000"/>
          </a:xfrm>
          <a:prstGeom prst="rect">
            <a:avLst/>
          </a:prstGeom>
          <a:solidFill>
            <a:srgbClr val="4A86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lt1"/>
                </a:solidFill>
              </a:rPr>
              <a:t>Who leads the meaningful consultation process(es) in your LEA and how and where is the information documented?</a:t>
            </a:r>
            <a:endParaRPr sz="2000" dirty="0">
              <a:solidFill>
                <a:schemeClr val="lt1"/>
              </a:solidFill>
            </a:endParaRPr>
          </a:p>
          <a:p>
            <a:pPr marL="0" lvl="0" indent="0" algn="l" rtl="0">
              <a:spcBef>
                <a:spcPts val="1000"/>
              </a:spcBef>
              <a:spcAft>
                <a:spcPts val="0"/>
              </a:spcAft>
              <a:buNone/>
            </a:pPr>
            <a:r>
              <a:rPr lang="en" sz="2000" dirty="0">
                <a:solidFill>
                  <a:schemeClr val="lt1"/>
                </a:solidFill>
              </a:rPr>
              <a:t>What are some examples for how effectiveness of Equitable Services and related outcomes are analyzed?</a:t>
            </a:r>
            <a:endParaRPr sz="2000" dirty="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6"/>
          <p:cNvSpPr txBox="1">
            <a:spLocks noGrp="1"/>
          </p:cNvSpPr>
          <p:nvPr>
            <p:ph type="title"/>
          </p:nvPr>
        </p:nvSpPr>
        <p:spPr>
          <a:xfrm>
            <a:off x="237500" y="173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The Meaningful Consultation Form: Necessary Steps</a:t>
            </a:r>
            <a:endParaRPr b="1"/>
          </a:p>
        </p:txBody>
      </p:sp>
      <p:sp>
        <p:nvSpPr>
          <p:cNvPr id="615" name="Google Shape;615;p76"/>
          <p:cNvSpPr txBox="1">
            <a:spLocks noGrp="1"/>
          </p:cNvSpPr>
          <p:nvPr>
            <p:ph type="body" idx="1"/>
          </p:nvPr>
        </p:nvSpPr>
        <p:spPr>
          <a:xfrm>
            <a:off x="174450" y="992875"/>
            <a:ext cx="87951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852"/>
              <a:buNone/>
            </a:pPr>
            <a:r>
              <a:rPr lang="en" sz="1600" dirty="0">
                <a:solidFill>
                  <a:schemeClr val="dk1"/>
                </a:solidFill>
              </a:rPr>
              <a:t>LEA and NPS administrators review the list of consultation topics (included on the Meaningful Consultation form) and ensure any questions are answered.</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Ensure NPS input is received by the LEA prior to the LEA finalizing grant budgets.</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Both parties sign the document to indicate participation or non-participation in each grant.</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Make a plan for ongoing Consultation to ensure the most up to date information is shared and that Equitable Services are effective to meet identified needs.</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Equitable services are documented (and updated, if applicable) in the Consolidated Application Budget.</a:t>
            </a:r>
            <a:endParaRPr sz="1600" dirty="0">
              <a:solidFill>
                <a:schemeClr val="dk1"/>
              </a:solidFill>
            </a:endParaRPr>
          </a:p>
          <a:p>
            <a:pPr marL="0" lvl="0" indent="0" algn="l" rtl="0">
              <a:lnSpc>
                <a:spcPct val="105000"/>
              </a:lnSpc>
              <a:spcBef>
                <a:spcPts val="1000"/>
              </a:spcBef>
              <a:spcAft>
                <a:spcPts val="1000"/>
              </a:spcAft>
              <a:buSzPts val="852"/>
              <a:buNone/>
            </a:pPr>
            <a:r>
              <a:rPr lang="en" sz="1600" dirty="0">
                <a:solidFill>
                  <a:schemeClr val="dk1"/>
                </a:solidFill>
              </a:rPr>
              <a:t>NPS and LEA document the number of participating NPS students in each grant.</a:t>
            </a:r>
            <a:endParaRPr sz="1600" dirty="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7"/>
          <p:cNvSpPr txBox="1">
            <a:spLocks noGrp="1"/>
          </p:cNvSpPr>
          <p:nvPr>
            <p:ph type="title"/>
          </p:nvPr>
        </p:nvSpPr>
        <p:spPr>
          <a:xfrm>
            <a:off x="163350" y="1154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a:t>The Meaningful Consultation Form: Options to Consider </a:t>
            </a:r>
            <a:endParaRPr sz="2420" b="1"/>
          </a:p>
        </p:txBody>
      </p:sp>
      <p:sp>
        <p:nvSpPr>
          <p:cNvPr id="621" name="Google Shape;621;p77"/>
          <p:cNvSpPr txBox="1">
            <a:spLocks noGrp="1"/>
          </p:cNvSpPr>
          <p:nvPr>
            <p:ph type="body" idx="1"/>
          </p:nvPr>
        </p:nvSpPr>
        <p:spPr>
          <a:xfrm>
            <a:off x="94800" y="899875"/>
            <a:ext cx="8737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rPr>
              <a:t>Create an additional shared document that outlines the steps each party will take, how consultation will occur throughout the school year, and how effectiveness of services will be measured.</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Consult with the Ombuds for any questions or need for clarity in the process.</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Track ongoing consultation and related notes in the shared document.</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Option to use collected data around student eligibility (i.e. living in poverty) for 2 consecutive years if it is believed to still be accurate.</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Meet in person more than once per year to ensure ongoing consultation.</a:t>
            </a:r>
            <a:endParaRPr sz="1600" dirty="0">
              <a:solidFill>
                <a:schemeClr val="dk1"/>
              </a:solidFill>
            </a:endParaRPr>
          </a:p>
          <a:p>
            <a:pPr marL="0" lvl="0" indent="0" algn="l" rtl="0">
              <a:spcBef>
                <a:spcPts val="1000"/>
              </a:spcBef>
              <a:spcAft>
                <a:spcPts val="1000"/>
              </a:spcAft>
              <a:buClr>
                <a:schemeClr val="dk1"/>
              </a:buClr>
              <a:buSzPts val="1100"/>
              <a:buFont typeface="Arial"/>
              <a:buNone/>
            </a:pPr>
            <a:r>
              <a:rPr lang="en" sz="1600" dirty="0">
                <a:solidFill>
                  <a:schemeClr val="dk1"/>
                </a:solidFill>
              </a:rPr>
              <a:t>Keep a contact log to document communication between the LEA and NPS.</a:t>
            </a:r>
            <a:endParaRPr b="1" dirty="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The Role of NPS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9"/>
          <p:cNvSpPr txBox="1">
            <a:spLocks noGrp="1"/>
          </p:cNvSpPr>
          <p:nvPr>
            <p:ph type="title"/>
          </p:nvPr>
        </p:nvSpPr>
        <p:spPr>
          <a:xfrm>
            <a:off x="689775" y="1106125"/>
            <a:ext cx="8142600" cy="19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891"/>
              <a:buNone/>
            </a:pPr>
            <a:r>
              <a:rPr lang="en" sz="4570" dirty="0">
                <a:latin typeface="Roboto"/>
                <a:ea typeface="Roboto"/>
                <a:cs typeface="Roboto"/>
                <a:sym typeface="Roboto"/>
              </a:rPr>
              <a:t>Know your student’s needs. </a:t>
            </a:r>
            <a:endParaRPr sz="4570" dirty="0">
              <a:latin typeface="Roboto"/>
              <a:ea typeface="Roboto"/>
              <a:cs typeface="Roboto"/>
              <a:sym typeface="Roboto"/>
            </a:endParaRPr>
          </a:p>
          <a:p>
            <a:pPr marL="0" lvl="0" indent="0" algn="l" rtl="0">
              <a:spcBef>
                <a:spcPts val="0"/>
              </a:spcBef>
              <a:spcAft>
                <a:spcPts val="0"/>
              </a:spcAft>
              <a:buSzPts val="891"/>
              <a:buNone/>
            </a:pPr>
            <a:r>
              <a:rPr lang="en" sz="4570" dirty="0">
                <a:latin typeface="Roboto"/>
                <a:ea typeface="Roboto"/>
                <a:cs typeface="Roboto"/>
                <a:sym typeface="Roboto"/>
              </a:rPr>
              <a:t>Advocate for Aligned Services.</a:t>
            </a:r>
            <a:endParaRPr sz="4570" dirty="0">
              <a:latin typeface="Roboto"/>
              <a:ea typeface="Roboto"/>
              <a:cs typeface="Roboto"/>
              <a:sym typeface="Roboto"/>
            </a:endParaRPr>
          </a:p>
        </p:txBody>
      </p:sp>
      <p:sp>
        <p:nvSpPr>
          <p:cNvPr id="632" name="Google Shape;632;p7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dk1"/>
                </a:solidFill>
                <a:latin typeface="Roboto"/>
                <a:ea typeface="Roboto"/>
                <a:cs typeface="Roboto"/>
                <a:sym typeface="Roboto"/>
              </a:rPr>
              <a:t>The following are some services that can be provided by each grant.</a:t>
            </a:r>
            <a:endParaRPr dirty="0">
              <a:solidFill>
                <a:schemeClr val="dk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0"/>
          <p:cNvSpPr txBox="1">
            <a:spLocks noGrp="1"/>
          </p:cNvSpPr>
          <p:nvPr>
            <p:ph type="title"/>
          </p:nvPr>
        </p:nvSpPr>
        <p:spPr>
          <a:xfrm>
            <a:off x="226820" y="4002229"/>
            <a:ext cx="72672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82758"/>
              <a:buFont typeface="Arial"/>
              <a:buNone/>
            </a:pPr>
            <a:r>
              <a:rPr lang="en" sz="2900" u="sng" dirty="0"/>
              <a:t>Examples of Equitable Services for Title IA</a:t>
            </a:r>
            <a:endParaRPr sz="2900" u="sng" dirty="0"/>
          </a:p>
        </p:txBody>
      </p:sp>
      <p:sp>
        <p:nvSpPr>
          <p:cNvPr id="638" name="Google Shape;638;p80"/>
          <p:cNvSpPr txBox="1">
            <a:spLocks noGrp="1"/>
          </p:cNvSpPr>
          <p:nvPr>
            <p:ph type="body" idx="4294967295"/>
          </p:nvPr>
        </p:nvSpPr>
        <p:spPr>
          <a:xfrm>
            <a:off x="628650" y="773099"/>
            <a:ext cx="7886700" cy="34392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Clr>
                <a:schemeClr val="dk1"/>
              </a:buClr>
              <a:buSzPts val="2400"/>
              <a:buNone/>
            </a:pPr>
            <a:r>
              <a:rPr lang="en" sz="1800" dirty="0">
                <a:solidFill>
                  <a:schemeClr val="dk1"/>
                </a:solidFill>
                <a:latin typeface="Roboto"/>
                <a:ea typeface="Roboto"/>
                <a:cs typeface="Roboto"/>
                <a:sym typeface="Roboto"/>
              </a:rPr>
              <a:t>Instructional Services provided by LEA employees or third-party contractors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Expanded Learning Time (outside school hours, summer)</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1-on-1 Tutoring</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Family Literacy Programs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Counseling Programs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Mentoring Programs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1000"/>
              </a:spcAft>
              <a:buClr>
                <a:schemeClr val="dk1"/>
              </a:buClr>
              <a:buSzPts val="2400"/>
              <a:buNone/>
            </a:pPr>
            <a:r>
              <a:rPr lang="en" sz="1800" dirty="0">
                <a:solidFill>
                  <a:schemeClr val="dk1"/>
                </a:solidFill>
                <a:latin typeface="Roboto"/>
                <a:ea typeface="Roboto"/>
                <a:cs typeface="Roboto"/>
                <a:sym typeface="Roboto"/>
              </a:rPr>
              <a:t>Computer-assisted Instruction</a:t>
            </a:r>
            <a:endParaRPr sz="1800" dirty="0">
              <a:solidFill>
                <a:schemeClr val="dk1"/>
              </a:solidFill>
              <a:latin typeface="Roboto"/>
              <a:ea typeface="Roboto"/>
              <a:cs typeface="Roboto"/>
              <a:sym typeface="Roboto"/>
            </a:endParaRPr>
          </a:p>
        </p:txBody>
      </p:sp>
      <p:sp>
        <p:nvSpPr>
          <p:cNvPr id="639" name="Google Shape;639;p80"/>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sz="1300"/>
              <a:t>29</a:t>
            </a:fld>
            <a:endParaRPr sz="1300"/>
          </a:p>
        </p:txBody>
      </p:sp>
      <p:pic>
        <p:nvPicPr>
          <p:cNvPr id="640" name="Google Shape;640;p80" descr="Female teacher reading with a group of students and a therapy dog"/>
          <p:cNvPicPr preferRelativeResize="0"/>
          <p:nvPr/>
        </p:nvPicPr>
        <p:blipFill rotWithShape="1">
          <a:blip r:embed="rId3">
            <a:alphaModFix/>
          </a:blip>
          <a:srcRect/>
          <a:stretch/>
        </p:blipFill>
        <p:spPr>
          <a:xfrm>
            <a:off x="4853900" y="1771775"/>
            <a:ext cx="2814638" cy="1685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4"/>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Welcome!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1"/>
          <p:cNvSpPr txBox="1">
            <a:spLocks noGrp="1"/>
          </p:cNvSpPr>
          <p:nvPr>
            <p:ph type="title"/>
          </p:nvPr>
        </p:nvSpPr>
        <p:spPr>
          <a:xfrm>
            <a:off x="123875" y="4080952"/>
            <a:ext cx="80448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for Equitable Services in Title II (under Title VIII, Part F)</a:t>
            </a:r>
            <a:endParaRPr sz="2000" dirty="0"/>
          </a:p>
        </p:txBody>
      </p:sp>
      <p:sp>
        <p:nvSpPr>
          <p:cNvPr id="646" name="Google Shape;646;p81"/>
          <p:cNvSpPr txBox="1">
            <a:spLocks noGrp="1"/>
          </p:cNvSpPr>
          <p:nvPr>
            <p:ph type="body" idx="4294967295"/>
          </p:nvPr>
        </p:nvSpPr>
        <p:spPr>
          <a:xfrm>
            <a:off x="496750" y="649575"/>
            <a:ext cx="7886700" cy="3183300"/>
          </a:xfrm>
          <a:prstGeom prst="rect">
            <a:avLst/>
          </a:prstGeom>
          <a:noFill/>
          <a:ln>
            <a:noFill/>
          </a:ln>
        </p:spPr>
        <p:txBody>
          <a:bodyPr spcFirstLastPara="1" wrap="square" lIns="0" tIns="0" rIns="0" bIns="45700" anchor="t" anchorCtr="0">
            <a:noAutofit/>
          </a:bodyPr>
          <a:lstStyle/>
          <a:p>
            <a:pPr marL="0" lvl="0" indent="0" algn="l" rtl="0">
              <a:lnSpc>
                <a:spcPct val="115000"/>
              </a:lnSpc>
              <a:spcBef>
                <a:spcPts val="0"/>
              </a:spcBef>
              <a:spcAft>
                <a:spcPts val="0"/>
              </a:spcAft>
              <a:buClr>
                <a:schemeClr val="dk1"/>
              </a:buClr>
              <a:buSzPts val="2400"/>
              <a:buNone/>
            </a:pPr>
            <a:r>
              <a:rPr lang="en" sz="1600" b="1" dirty="0">
                <a:solidFill>
                  <a:schemeClr val="dk1"/>
                </a:solidFill>
                <a:latin typeface="Roboto"/>
                <a:ea typeface="Roboto"/>
                <a:cs typeface="Roboto"/>
                <a:sym typeface="Roboto"/>
              </a:rPr>
              <a:t>Title II, Part A: Supporting Effective Instruction</a:t>
            </a:r>
            <a:endParaRPr sz="1600" b="1" dirty="0">
              <a:solidFill>
                <a:schemeClr val="dk1"/>
              </a:solidFill>
              <a:latin typeface="Roboto"/>
              <a:ea typeface="Roboto"/>
              <a:cs typeface="Roboto"/>
              <a:sym typeface="Roboto"/>
            </a:endParaRPr>
          </a:p>
          <a:p>
            <a:pPr marL="914400" lvl="0" indent="-330200" algn="l" rtl="0">
              <a:lnSpc>
                <a:spcPct val="115000"/>
              </a:lnSpc>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Professional Development:</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Related to specific student needs</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Selecting/implementing formative assessments</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Related to techniques/supports to facilitate student access to mental health services</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Improvement of school conditions for student learning</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Training for identifying students who are:</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Gifted and Talented</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Needing mental health supports</a:t>
            </a:r>
            <a:endParaRPr sz="11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2"/>
          <p:cNvSpPr txBox="1">
            <a:spLocks noGrp="1"/>
          </p:cNvSpPr>
          <p:nvPr>
            <p:ph type="title"/>
          </p:nvPr>
        </p:nvSpPr>
        <p:spPr>
          <a:xfrm>
            <a:off x="93597" y="4079250"/>
            <a:ext cx="72672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in Title III (Title VIII, Part F)</a:t>
            </a:r>
            <a:endParaRPr sz="2000" dirty="0"/>
          </a:p>
        </p:txBody>
      </p:sp>
      <p:sp>
        <p:nvSpPr>
          <p:cNvPr id="652" name="Google Shape;652;p82"/>
          <p:cNvSpPr txBox="1">
            <a:spLocks noGrp="1"/>
          </p:cNvSpPr>
          <p:nvPr>
            <p:ph type="body" idx="4294967295"/>
          </p:nvPr>
        </p:nvSpPr>
        <p:spPr>
          <a:xfrm>
            <a:off x="488500" y="684150"/>
            <a:ext cx="7886700" cy="3551700"/>
          </a:xfrm>
          <a:prstGeom prst="rect">
            <a:avLst/>
          </a:prstGeom>
          <a:noFill/>
          <a:ln>
            <a:noFill/>
          </a:ln>
        </p:spPr>
        <p:txBody>
          <a:bodyPr spcFirstLastPara="1" wrap="square" lIns="0" tIns="0" rIns="0" bIns="45700" anchor="t" anchorCtr="0">
            <a:noAutofit/>
          </a:bodyPr>
          <a:lstStyle/>
          <a:p>
            <a:pPr marL="228600" lvl="0" indent="-76200" algn="l" rtl="0">
              <a:spcBef>
                <a:spcPts val="0"/>
              </a:spcBef>
              <a:spcAft>
                <a:spcPts val="0"/>
              </a:spcAft>
              <a:buNone/>
            </a:pPr>
            <a:r>
              <a:rPr lang="en" sz="1600" b="1" dirty="0">
                <a:solidFill>
                  <a:schemeClr val="dk1"/>
                </a:solidFill>
                <a:latin typeface="Roboto"/>
                <a:ea typeface="Roboto"/>
                <a:cs typeface="Roboto"/>
                <a:sym typeface="Roboto"/>
              </a:rPr>
              <a:t>Title III, Part A: English Language Acquisition, Language Enhancement, and Academic Achievement</a:t>
            </a:r>
            <a:endParaRPr sz="1600" b="1"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Tutoring for multilingual English Learners beyond school hours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Supplemental PD for Teachers of multilingual English Learners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Summer School to Provide English Language Instruction</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ELP Assessment tools and processes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Family Literacy Services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Supplemental instructional materials</a:t>
            </a:r>
            <a:endParaRPr sz="1100" dirty="0"/>
          </a:p>
        </p:txBody>
      </p:sp>
      <p:sp>
        <p:nvSpPr>
          <p:cNvPr id="653" name="Google Shape;653;p82"/>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z="1300"/>
              <a:t>31</a:t>
            </a:fld>
            <a:endParaRPr sz="13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3"/>
          <p:cNvSpPr txBox="1">
            <a:spLocks noGrp="1"/>
          </p:cNvSpPr>
          <p:nvPr>
            <p:ph type="title"/>
          </p:nvPr>
        </p:nvSpPr>
        <p:spPr>
          <a:xfrm>
            <a:off x="135986" y="4074896"/>
            <a:ext cx="72672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for Title IV, Part A (Title VIII, Part F)</a:t>
            </a:r>
            <a:endParaRPr sz="2000" dirty="0"/>
          </a:p>
        </p:txBody>
      </p:sp>
      <p:sp>
        <p:nvSpPr>
          <p:cNvPr id="659" name="Google Shape;659;p83"/>
          <p:cNvSpPr txBox="1">
            <a:spLocks noGrp="1"/>
          </p:cNvSpPr>
          <p:nvPr>
            <p:ph type="body" idx="4294967295"/>
          </p:nvPr>
        </p:nvSpPr>
        <p:spPr>
          <a:xfrm>
            <a:off x="488500" y="533175"/>
            <a:ext cx="7974300" cy="30747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SzPts val="1800"/>
              <a:buFont typeface="Arial"/>
              <a:buNone/>
            </a:pPr>
            <a:r>
              <a:rPr lang="en" sz="1600" b="1" dirty="0">
                <a:solidFill>
                  <a:schemeClr val="dk1"/>
                </a:solidFill>
                <a:latin typeface="Roboto"/>
                <a:ea typeface="Roboto"/>
                <a:cs typeface="Roboto"/>
                <a:sym typeface="Roboto"/>
              </a:rPr>
              <a:t>Title IV, Part A: Student Support and Academic Enrichment Grants</a:t>
            </a:r>
            <a:endParaRPr sz="1600" b="1"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Well Rounded Educational Opportunities such as college and career guidance and/or engaging students in the arts and STEM</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Support Safe and Healthy Students through drug and violence prevention, school based mental health supports, and crisis prevention and management</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Effective Use of Technology such as professional learning tools to support personalized learning to improve achievement, build technological capacity, and developing effective strategies for delivery of instruction through the use of technology</a:t>
            </a:r>
            <a:endParaRPr sz="1100" dirty="0"/>
          </a:p>
        </p:txBody>
      </p:sp>
      <p:sp>
        <p:nvSpPr>
          <p:cNvPr id="660" name="Google Shape;660;p83"/>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z="1300"/>
              <a:t>32</a:t>
            </a:fld>
            <a:endParaRPr sz="13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4"/>
          <p:cNvSpPr txBox="1">
            <a:spLocks noGrp="1"/>
          </p:cNvSpPr>
          <p:nvPr>
            <p:ph type="title"/>
          </p:nvPr>
        </p:nvSpPr>
        <p:spPr>
          <a:xfrm>
            <a:off x="133567" y="4026452"/>
            <a:ext cx="7275600" cy="282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in other Title IV grants (Title VIII, Part F)</a:t>
            </a:r>
            <a:endParaRPr sz="2000" dirty="0"/>
          </a:p>
          <a:p>
            <a:pPr marL="0" lvl="0" indent="0" algn="l" rtl="0">
              <a:lnSpc>
                <a:spcPct val="90000"/>
              </a:lnSpc>
              <a:spcBef>
                <a:spcPts val="0"/>
              </a:spcBef>
              <a:spcAft>
                <a:spcPts val="0"/>
              </a:spcAft>
              <a:buClr>
                <a:schemeClr val="dk1"/>
              </a:buClr>
              <a:buSzPct val="120000"/>
              <a:buFont typeface="Arial"/>
              <a:buNone/>
            </a:pPr>
            <a:endParaRPr sz="2000" dirty="0"/>
          </a:p>
        </p:txBody>
      </p:sp>
      <p:sp>
        <p:nvSpPr>
          <p:cNvPr id="666" name="Google Shape;666;p84"/>
          <p:cNvSpPr txBox="1">
            <a:spLocks noGrp="1"/>
          </p:cNvSpPr>
          <p:nvPr>
            <p:ph type="body" idx="4294967295"/>
          </p:nvPr>
        </p:nvSpPr>
        <p:spPr>
          <a:xfrm>
            <a:off x="587450" y="506525"/>
            <a:ext cx="7886700" cy="3920100"/>
          </a:xfrm>
          <a:prstGeom prst="rect">
            <a:avLst/>
          </a:prstGeom>
          <a:noFill/>
          <a:ln>
            <a:noFill/>
          </a:ln>
        </p:spPr>
        <p:txBody>
          <a:bodyPr spcFirstLastPara="1" wrap="square" lIns="0" tIns="0" rIns="0" bIns="45700" anchor="t" anchorCtr="0">
            <a:noAutofit/>
          </a:bodyPr>
          <a:lstStyle/>
          <a:p>
            <a:pPr marL="0" lvl="0" indent="0" algn="l" rtl="0">
              <a:lnSpc>
                <a:spcPct val="115000"/>
              </a:lnSpc>
              <a:spcBef>
                <a:spcPts val="0"/>
              </a:spcBef>
              <a:spcAft>
                <a:spcPts val="0"/>
              </a:spcAft>
              <a:buSzPts val="1800"/>
              <a:buNone/>
            </a:pPr>
            <a:r>
              <a:rPr lang="en" sz="1600" b="1" dirty="0">
                <a:solidFill>
                  <a:schemeClr val="dk1"/>
                </a:solidFill>
                <a:latin typeface="Roboto"/>
                <a:ea typeface="Roboto"/>
                <a:cs typeface="Roboto"/>
                <a:sym typeface="Roboto"/>
              </a:rPr>
              <a:t>Title IV, Part B: 21st Century Community Learning Centers</a:t>
            </a:r>
            <a:endParaRPr sz="1600" b="1" dirty="0">
              <a:solidFill>
                <a:schemeClr val="dk1"/>
              </a:solidFill>
              <a:latin typeface="Roboto"/>
              <a:ea typeface="Roboto"/>
              <a:cs typeface="Roboto"/>
              <a:sym typeface="Roboto"/>
            </a:endParaRPr>
          </a:p>
          <a:p>
            <a:pPr marL="914400" lvl="0" indent="-330200" algn="l" rtl="0">
              <a:lnSpc>
                <a:spcPct val="115000"/>
              </a:lnSpc>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Academic Enrichment</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Literacy Programs</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Support a Healthy and Active Lifestyle</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Drug and Violence Prevention Programs</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STEM Opportunities</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Career Readiness</a:t>
            </a:r>
            <a:endParaRPr sz="1600" dirty="0">
              <a:solidFill>
                <a:schemeClr val="dk1"/>
              </a:solidFill>
              <a:latin typeface="Roboto"/>
              <a:ea typeface="Roboto"/>
              <a:cs typeface="Roboto"/>
              <a:sym typeface="Roboto"/>
            </a:endParaRPr>
          </a:p>
          <a:p>
            <a:pPr marL="0" lvl="0" indent="0" algn="l" rtl="0">
              <a:lnSpc>
                <a:spcPct val="115000"/>
              </a:lnSpc>
              <a:spcBef>
                <a:spcPts val="1000"/>
              </a:spcBef>
              <a:spcAft>
                <a:spcPts val="0"/>
              </a:spcAft>
              <a:buSzPts val="1800"/>
              <a:buNone/>
            </a:pPr>
            <a:r>
              <a:rPr lang="en" sz="1600" b="1" dirty="0">
                <a:solidFill>
                  <a:schemeClr val="dk1"/>
                </a:solidFill>
                <a:latin typeface="Roboto"/>
                <a:ea typeface="Roboto"/>
                <a:cs typeface="Roboto"/>
                <a:sym typeface="Roboto"/>
              </a:rPr>
              <a:t>Title IV, Part F, Subpart 3: National Activities for School Safety Project School Emergency Response to Violence (Project SERV)</a:t>
            </a:r>
            <a:endParaRPr sz="1600" b="1" dirty="0">
              <a:solidFill>
                <a:schemeClr val="dk1"/>
              </a:solidFill>
              <a:latin typeface="Roboto"/>
              <a:ea typeface="Roboto"/>
              <a:cs typeface="Roboto"/>
              <a:sym typeface="Roboto"/>
            </a:endParaRPr>
          </a:p>
          <a:p>
            <a:pPr marL="914400" lvl="0" indent="-330200" algn="l" rtl="0">
              <a:lnSpc>
                <a:spcPct val="115000"/>
              </a:lnSpc>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Restoring Learning Environment after Crisis-related Disruption</a:t>
            </a:r>
            <a:endParaRPr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5"/>
          <p:cNvSpPr txBox="1">
            <a:spLocks noGrp="1"/>
          </p:cNvSpPr>
          <p:nvPr>
            <p:ph type="title"/>
          </p:nvPr>
        </p:nvSpPr>
        <p:spPr>
          <a:xfrm>
            <a:off x="115400" y="3927025"/>
            <a:ext cx="7275600" cy="3180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for Title I, Part C (Title VIII, Part F)</a:t>
            </a:r>
            <a:endParaRPr sz="2000" dirty="0"/>
          </a:p>
          <a:p>
            <a:pPr marL="0" lvl="0" indent="0" algn="l" rtl="0">
              <a:lnSpc>
                <a:spcPct val="90000"/>
              </a:lnSpc>
              <a:spcBef>
                <a:spcPts val="0"/>
              </a:spcBef>
              <a:spcAft>
                <a:spcPts val="0"/>
              </a:spcAft>
              <a:buClr>
                <a:schemeClr val="dk1"/>
              </a:buClr>
              <a:buSzPct val="120000"/>
              <a:buFont typeface="Arial"/>
              <a:buNone/>
            </a:pPr>
            <a:endParaRPr sz="2000" dirty="0"/>
          </a:p>
        </p:txBody>
      </p:sp>
      <p:sp>
        <p:nvSpPr>
          <p:cNvPr id="672" name="Google Shape;672;p85"/>
          <p:cNvSpPr txBox="1">
            <a:spLocks noGrp="1"/>
          </p:cNvSpPr>
          <p:nvPr>
            <p:ph type="body" idx="4294967295"/>
          </p:nvPr>
        </p:nvSpPr>
        <p:spPr>
          <a:xfrm>
            <a:off x="587450" y="898475"/>
            <a:ext cx="7886700" cy="35280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SzPts val="2400"/>
              <a:buFont typeface="Arial"/>
              <a:buNone/>
            </a:pPr>
            <a:r>
              <a:rPr lang="en" sz="1600" b="1" dirty="0">
                <a:solidFill>
                  <a:schemeClr val="dk1"/>
                </a:solidFill>
                <a:latin typeface="Roboto"/>
                <a:ea typeface="Roboto"/>
                <a:cs typeface="Roboto"/>
                <a:sym typeface="Roboto"/>
              </a:rPr>
              <a:t>Title I, Part C: Education of Migratory Children</a:t>
            </a:r>
            <a:endParaRPr sz="1600" b="1" dirty="0">
              <a:solidFill>
                <a:schemeClr val="dk1"/>
              </a:solidFill>
              <a:latin typeface="Roboto"/>
              <a:ea typeface="Roboto"/>
              <a:cs typeface="Roboto"/>
              <a:sym typeface="Roboto"/>
            </a:endParaRPr>
          </a:p>
          <a:p>
            <a:pPr marL="9144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Supplemental Academic Instruction</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Transfer of Student Records</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Counseling and Career Education</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Health, Nutrition, and Social Services</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Professional Development</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Advocacy and Outreach for Eligible Families</a:t>
            </a:r>
            <a:endParaRPr sz="11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t>Advocate for the Needs of Your Students</a:t>
            </a:r>
            <a:endParaRPr b="1" dirty="0"/>
          </a:p>
        </p:txBody>
      </p:sp>
      <p:sp>
        <p:nvSpPr>
          <p:cNvPr id="678" name="Google Shape;678;p86"/>
          <p:cNvSpPr txBox="1">
            <a:spLocks noGrp="1"/>
          </p:cNvSpPr>
          <p:nvPr>
            <p:ph type="body" idx="1"/>
          </p:nvPr>
        </p:nvSpPr>
        <p:spPr>
          <a:xfrm>
            <a:off x="123875" y="958600"/>
            <a:ext cx="8743500" cy="338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If the LEA has not reached out to you, reach out to them.</a:t>
            </a:r>
            <a:endParaRPr sz="1800" dirty="0"/>
          </a:p>
          <a:p>
            <a:pPr marL="457200" lvl="0" indent="-342900" algn="l" rtl="0">
              <a:spcBef>
                <a:spcPts val="1000"/>
              </a:spcBef>
              <a:spcAft>
                <a:spcPts val="0"/>
              </a:spcAft>
              <a:buSzPts val="1800"/>
              <a:buChar char="●"/>
            </a:pPr>
            <a:r>
              <a:rPr lang="en" sz="1800" dirty="0"/>
              <a:t>If you have questions about what to expect, reach out to your Ombuds.</a:t>
            </a:r>
            <a:endParaRPr sz="1800" dirty="0"/>
          </a:p>
          <a:p>
            <a:pPr marL="457200" lvl="0" indent="-342900" algn="l" rtl="0">
              <a:spcBef>
                <a:spcPts val="1000"/>
              </a:spcBef>
              <a:spcAft>
                <a:spcPts val="0"/>
              </a:spcAft>
              <a:buSzPts val="1800"/>
              <a:buChar char="●"/>
            </a:pPr>
            <a:r>
              <a:rPr lang="en" sz="1800" dirty="0"/>
              <a:t>Work with NPS staff and families to ensure that the eligible students are taking part in the equitable services that have been designed based on their needs.</a:t>
            </a:r>
            <a:endParaRPr sz="1800" dirty="0"/>
          </a:p>
          <a:p>
            <a:pPr marL="457200" lvl="0" indent="-342900" algn="l" rtl="0">
              <a:spcBef>
                <a:spcPts val="1000"/>
              </a:spcBef>
              <a:spcAft>
                <a:spcPts val="1000"/>
              </a:spcAft>
              <a:buSzPts val="1800"/>
              <a:buChar char="●"/>
            </a:pPr>
            <a:r>
              <a:rPr lang="en" sz="1800" dirty="0"/>
              <a:t>Share the required data with the LEA (number of students by grade level participating in equitable services).</a:t>
            </a:r>
            <a:endParaRPr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7"/>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Next Steps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67425" y="148525"/>
            <a:ext cx="6827700" cy="56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dirty="0"/>
              <a:t>Keep these things in mind as you plan your next steps!</a:t>
            </a:r>
            <a:endParaRPr sz="2000" b="1" dirty="0"/>
          </a:p>
        </p:txBody>
      </p:sp>
      <p:sp>
        <p:nvSpPr>
          <p:cNvPr id="689" name="Google Shape;689;p88"/>
          <p:cNvSpPr txBox="1">
            <a:spLocks noGrp="1"/>
          </p:cNvSpPr>
          <p:nvPr>
            <p:ph type="body" idx="1"/>
          </p:nvPr>
        </p:nvSpPr>
        <p:spPr>
          <a:xfrm>
            <a:off x="628650" y="1315175"/>
            <a:ext cx="7886700" cy="3540000"/>
          </a:xfrm>
          <a:prstGeom prst="rect">
            <a:avLst/>
          </a:prstGeom>
        </p:spPr>
        <p:txBody>
          <a:bodyPr spcFirstLastPara="1" wrap="square" lIns="0" tIns="0" rIns="0" bIns="45700" anchor="t" anchorCtr="0">
            <a:noAutofit/>
          </a:bodyPr>
          <a:lstStyle/>
          <a:p>
            <a:pPr marL="457200" lvl="0" indent="-355600" algn="l" rtl="0">
              <a:lnSpc>
                <a:spcPct val="115000"/>
              </a:lnSpc>
              <a:spcBef>
                <a:spcPts val="1000"/>
              </a:spcBef>
              <a:spcAft>
                <a:spcPts val="0"/>
              </a:spcAft>
              <a:buClr>
                <a:schemeClr val="dk1"/>
              </a:buClr>
              <a:buSzPts val="2000"/>
              <a:buChar char="●"/>
            </a:pPr>
            <a:r>
              <a:rPr lang="en" sz="2000" dirty="0">
                <a:solidFill>
                  <a:schemeClr val="dk1"/>
                </a:solidFill>
              </a:rPr>
              <a:t>LEA Reporting requirements include: </a:t>
            </a:r>
            <a:r>
              <a:rPr lang="en" sz="2000" i="1" dirty="0">
                <a:solidFill>
                  <a:schemeClr val="dk1"/>
                </a:solidFill>
              </a:rPr>
              <a:t>Number of students by grade level that participated in Equitable Services.</a:t>
            </a:r>
            <a:endParaRPr sz="2000" dirty="0">
              <a:solidFill>
                <a:schemeClr val="dk1"/>
              </a:solidFill>
            </a:endParaRPr>
          </a:p>
          <a:p>
            <a:pPr marL="457200" lvl="0" indent="-355600" algn="l" rtl="0">
              <a:lnSpc>
                <a:spcPct val="115000"/>
              </a:lnSpc>
              <a:spcBef>
                <a:spcPts val="1000"/>
              </a:spcBef>
              <a:spcAft>
                <a:spcPts val="0"/>
              </a:spcAft>
              <a:buClr>
                <a:schemeClr val="dk1"/>
              </a:buClr>
              <a:buSzPts val="2000"/>
              <a:buChar char="●"/>
            </a:pPr>
            <a:r>
              <a:rPr lang="en" sz="2000" dirty="0">
                <a:solidFill>
                  <a:schemeClr val="dk1"/>
                </a:solidFill>
              </a:rPr>
              <a:t>Know who your LEA/NPS contacts are and ask if you are not sure.</a:t>
            </a:r>
            <a:endParaRPr sz="2000" dirty="0">
              <a:solidFill>
                <a:schemeClr val="dk1"/>
              </a:solidFill>
            </a:endParaRPr>
          </a:p>
          <a:p>
            <a:pPr marL="457200" lvl="0" indent="-355600" algn="l" rtl="0">
              <a:lnSpc>
                <a:spcPct val="115000"/>
              </a:lnSpc>
              <a:spcBef>
                <a:spcPts val="1000"/>
              </a:spcBef>
              <a:spcAft>
                <a:spcPts val="0"/>
              </a:spcAft>
              <a:buClr>
                <a:schemeClr val="dk1"/>
              </a:buClr>
              <a:buSzPts val="2000"/>
              <a:buChar char="●"/>
            </a:pPr>
            <a:r>
              <a:rPr lang="en" sz="2000" dirty="0">
                <a:solidFill>
                  <a:schemeClr val="dk1"/>
                </a:solidFill>
              </a:rPr>
              <a:t>NPS: If desired, remember to update NPS data in the </a:t>
            </a:r>
            <a:r>
              <a:rPr lang="en" sz="2000" u="sng" dirty="0">
                <a:solidFill>
                  <a:schemeClr val="dk1"/>
                </a:solidFill>
                <a:hlinkClick r:id="rId3">
                  <a:extLst>
                    <a:ext uri="{A12FA001-AC4F-418D-AE19-62706E023703}">
                      <ahyp:hlinkClr xmlns:ahyp="http://schemas.microsoft.com/office/drawing/2018/hyperlinkcolor" val="tx"/>
                    </a:ext>
                  </a:extLst>
                </a:hlinkClick>
              </a:rPr>
              <a:t>October Enrollment </a:t>
            </a:r>
            <a:r>
              <a:rPr lang="en" sz="2000" dirty="0">
                <a:solidFill>
                  <a:schemeClr val="dk1"/>
                </a:solidFill>
              </a:rPr>
              <a:t> update each year.</a:t>
            </a:r>
            <a:endParaRPr sz="2000" dirty="0">
              <a:solidFill>
                <a:schemeClr val="dk1"/>
              </a:solidFill>
            </a:endParaRPr>
          </a:p>
          <a:p>
            <a:pPr marL="457200" lvl="0" indent="-355600" algn="l" rtl="0">
              <a:lnSpc>
                <a:spcPct val="115000"/>
              </a:lnSpc>
              <a:spcBef>
                <a:spcPts val="1000"/>
              </a:spcBef>
              <a:spcAft>
                <a:spcPts val="1000"/>
              </a:spcAft>
              <a:buClr>
                <a:schemeClr val="dk1"/>
              </a:buClr>
              <a:buSzPts val="2000"/>
              <a:buChar char="●"/>
            </a:pPr>
            <a:r>
              <a:rPr lang="en" sz="2000" dirty="0">
                <a:solidFill>
                  <a:schemeClr val="dk1"/>
                </a:solidFill>
              </a:rPr>
              <a:t>Let us know if you would like to be added to the NPS Listserv!</a:t>
            </a:r>
            <a:endParaRPr sz="2000" dirty="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9"/>
          <p:cNvSpPr txBox="1">
            <a:spLocks noGrp="1"/>
          </p:cNvSpPr>
          <p:nvPr>
            <p:ph type="title"/>
          </p:nvPr>
        </p:nvSpPr>
        <p:spPr>
          <a:xfrm>
            <a:off x="74175" y="199100"/>
            <a:ext cx="6726300" cy="567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b="1" dirty="0">
                <a:latin typeface="Roboto"/>
                <a:ea typeface="Roboto"/>
                <a:cs typeface="Roboto"/>
                <a:sym typeface="Roboto"/>
              </a:rPr>
              <a:t>Frequently Asked Questions</a:t>
            </a:r>
            <a:endParaRPr b="1" dirty="0">
              <a:latin typeface="Roboto"/>
              <a:ea typeface="Roboto"/>
              <a:cs typeface="Roboto"/>
              <a:sym typeface="Roboto"/>
            </a:endParaRPr>
          </a:p>
        </p:txBody>
      </p:sp>
      <p:sp>
        <p:nvSpPr>
          <p:cNvPr id="695" name="Google Shape;695;p89"/>
          <p:cNvSpPr txBox="1">
            <a:spLocks noGrp="1"/>
          </p:cNvSpPr>
          <p:nvPr>
            <p:ph type="body" idx="1"/>
          </p:nvPr>
        </p:nvSpPr>
        <p:spPr>
          <a:xfrm>
            <a:off x="586500" y="970850"/>
            <a:ext cx="7886700" cy="3798900"/>
          </a:xfrm>
          <a:prstGeom prst="rect">
            <a:avLst/>
          </a:prstGeom>
        </p:spPr>
        <p:txBody>
          <a:bodyPr spcFirstLastPara="1" wrap="square" lIns="0" tIns="0" rIns="0" bIns="45700" anchor="t" anchorCtr="0">
            <a:noAutofit/>
          </a:bodyPr>
          <a:lstStyle/>
          <a:p>
            <a:pPr marL="457200" lvl="0" indent="-342900" algn="l" rtl="0">
              <a:lnSpc>
                <a:spcPct val="115000"/>
              </a:lnSpc>
              <a:spcBef>
                <a:spcPts val="1000"/>
              </a:spcBef>
              <a:spcAft>
                <a:spcPts val="0"/>
              </a:spcAft>
              <a:buSzPts val="1800"/>
              <a:buFont typeface="Roboto"/>
              <a:buChar char="●"/>
            </a:pPr>
            <a:r>
              <a:rPr lang="en" sz="1800" b="1" dirty="0">
                <a:solidFill>
                  <a:schemeClr val="dk1"/>
                </a:solidFill>
                <a:latin typeface="Roboto"/>
                <a:ea typeface="Roboto"/>
                <a:cs typeface="Roboto"/>
                <a:sym typeface="Roboto"/>
              </a:rPr>
              <a:t>Shared LEA and NPS training opportunities?</a:t>
            </a:r>
            <a:endParaRPr sz="1800" b="1" dirty="0">
              <a:solidFill>
                <a:schemeClr val="dk1"/>
              </a:solidFill>
              <a:latin typeface="Roboto"/>
              <a:ea typeface="Roboto"/>
              <a:cs typeface="Roboto"/>
              <a:sym typeface="Roboto"/>
            </a:endParaRPr>
          </a:p>
          <a:p>
            <a:pPr marL="914400" lvl="1" indent="-342900" algn="l" rtl="0">
              <a:lnSpc>
                <a:spcPct val="115000"/>
              </a:lnSpc>
              <a:spcBef>
                <a:spcPts val="0"/>
              </a:spcBef>
              <a:spcAft>
                <a:spcPts val="0"/>
              </a:spcAft>
              <a:buSzPts val="1800"/>
              <a:buFont typeface="Roboto"/>
              <a:buChar char="○"/>
            </a:pPr>
            <a:r>
              <a:rPr lang="en" sz="1800" dirty="0">
                <a:solidFill>
                  <a:schemeClr val="dk1"/>
                </a:solidFill>
                <a:latin typeface="Roboto"/>
                <a:ea typeface="Roboto"/>
                <a:cs typeface="Roboto"/>
                <a:sym typeface="Roboto"/>
              </a:rPr>
              <a:t>Yes, this is an option!</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b="1" dirty="0">
                <a:solidFill>
                  <a:schemeClr val="dk1"/>
                </a:solidFill>
                <a:latin typeface="Roboto"/>
                <a:ea typeface="Roboto"/>
                <a:cs typeface="Roboto"/>
                <a:sym typeface="Roboto"/>
              </a:rPr>
              <a:t>Working summer trainings into the budget cycle?</a:t>
            </a:r>
            <a:endParaRPr sz="1800" b="1" dirty="0">
              <a:solidFill>
                <a:schemeClr val="dk1"/>
              </a:solidFill>
              <a:latin typeface="Roboto"/>
              <a:ea typeface="Roboto"/>
              <a:cs typeface="Roboto"/>
              <a:sym typeface="Roboto"/>
            </a:endParaRPr>
          </a:p>
          <a:p>
            <a:pPr marL="914400" lvl="1" indent="-342900" algn="l" rtl="0">
              <a:lnSpc>
                <a:spcPct val="115000"/>
              </a:lnSpc>
              <a:spcBef>
                <a:spcPts val="0"/>
              </a:spcBef>
              <a:spcAft>
                <a:spcPts val="0"/>
              </a:spcAft>
              <a:buSzPts val="1800"/>
              <a:buFont typeface="Roboto"/>
              <a:buChar char="○"/>
            </a:pPr>
            <a:r>
              <a:rPr lang="en" sz="1800" dirty="0">
                <a:solidFill>
                  <a:schemeClr val="dk1"/>
                </a:solidFill>
                <a:latin typeface="Roboto"/>
                <a:ea typeface="Roboto"/>
                <a:cs typeface="Roboto"/>
                <a:sym typeface="Roboto"/>
              </a:rPr>
              <a:t>Yes, summer trainings can be worked into the plan in a variety of ways, working within the LEA budgeting cycle.</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b="1" dirty="0">
                <a:solidFill>
                  <a:schemeClr val="dk1"/>
                </a:solidFill>
                <a:latin typeface="Roboto"/>
                <a:ea typeface="Roboto"/>
                <a:cs typeface="Roboto"/>
                <a:sym typeface="Roboto"/>
              </a:rPr>
              <a:t>Carry over considerations</a:t>
            </a:r>
            <a:endParaRPr sz="1800" b="1" dirty="0">
              <a:solidFill>
                <a:schemeClr val="dk1"/>
              </a:solidFill>
              <a:latin typeface="Roboto"/>
              <a:ea typeface="Roboto"/>
              <a:cs typeface="Roboto"/>
              <a:sym typeface="Roboto"/>
            </a:endParaRPr>
          </a:p>
          <a:p>
            <a:pPr marL="914400" lvl="1" indent="-342900" algn="l" rtl="0">
              <a:lnSpc>
                <a:spcPct val="115000"/>
              </a:lnSpc>
              <a:spcBef>
                <a:spcPts val="0"/>
              </a:spcBef>
              <a:spcAft>
                <a:spcPts val="0"/>
              </a:spcAft>
              <a:buSzPts val="1800"/>
              <a:buFont typeface="Roboto"/>
              <a:buChar char="○"/>
            </a:pPr>
            <a:r>
              <a:rPr lang="en" sz="1800" dirty="0">
                <a:solidFill>
                  <a:schemeClr val="dk1"/>
                </a:solidFill>
                <a:latin typeface="Roboto"/>
                <a:ea typeface="Roboto"/>
                <a:cs typeface="Roboto"/>
                <a:sym typeface="Roboto"/>
              </a:rPr>
              <a:t>Although the goal is to spend the funds in the allocation year, if a project is delayed, the funds can be carried over into the following year. These funds must serve the students/staff from the NPS where they were allocated unless the need has changed.</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b="1" dirty="0">
                <a:solidFill>
                  <a:schemeClr val="dk1"/>
                </a:solidFill>
                <a:latin typeface="Roboto"/>
                <a:ea typeface="Roboto"/>
                <a:cs typeface="Roboto"/>
                <a:sym typeface="Roboto"/>
              </a:rPr>
              <a:t>What else?</a:t>
            </a:r>
            <a:endParaRPr sz="1800" b="1" dirty="0">
              <a:solidFill>
                <a:schemeClr val="dk1"/>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0"/>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Special Education Equitable Services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Presenters:</a:t>
            </a:r>
            <a:endParaRPr/>
          </a:p>
        </p:txBody>
      </p:sp>
      <p:sp>
        <p:nvSpPr>
          <p:cNvPr id="487" name="Google Shape;487;p55"/>
          <p:cNvSpPr txBox="1">
            <a:spLocks noGrp="1"/>
          </p:cNvSpPr>
          <p:nvPr>
            <p:ph type="body" idx="1"/>
          </p:nvPr>
        </p:nvSpPr>
        <p:spPr>
          <a:xfrm>
            <a:off x="311700" y="1152475"/>
            <a:ext cx="5985900" cy="303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dirty="0"/>
              <a:t>Christina Adeboye Sullivan: Equitable Services Ombuds</a:t>
            </a:r>
            <a:endParaRPr dirty="0"/>
          </a:p>
          <a:p>
            <a:pPr marL="0" lvl="0" indent="457200" algn="l" rtl="0">
              <a:spcBef>
                <a:spcPts val="0"/>
              </a:spcBef>
              <a:spcAft>
                <a:spcPts val="0"/>
              </a:spcAft>
              <a:buNone/>
            </a:pPr>
            <a:r>
              <a:rPr lang="en" u="sng" dirty="0">
                <a:solidFill>
                  <a:schemeClr val="accent5"/>
                </a:solidFill>
                <a:hlinkClick r:id="rId3">
                  <a:extLst>
                    <a:ext uri="{A12FA001-AC4F-418D-AE19-62706E023703}">
                      <ahyp:hlinkClr xmlns:ahyp="http://schemas.microsoft.com/office/drawing/2018/hyperlinkcolor" val="tx"/>
                    </a:ext>
                  </a:extLst>
                </a:hlinkClick>
              </a:rPr>
              <a:t>adeboye-sullivan_c@cde.state.co.us</a:t>
            </a:r>
            <a:r>
              <a:rPr lang="en" dirty="0"/>
              <a:t> </a:t>
            </a:r>
            <a:endParaRPr dirty="0"/>
          </a:p>
          <a:p>
            <a:pPr marL="457200" lvl="0" indent="-330200" algn="l" rtl="0">
              <a:spcBef>
                <a:spcPts val="1000"/>
              </a:spcBef>
              <a:spcAft>
                <a:spcPts val="0"/>
              </a:spcAft>
              <a:buSzPts val="1600"/>
              <a:buChar char="-"/>
            </a:pPr>
            <a:r>
              <a:rPr lang="en" dirty="0"/>
              <a:t>Tammy Giessinger</a:t>
            </a:r>
            <a:endParaRPr dirty="0"/>
          </a:p>
          <a:p>
            <a:pPr marL="0" lvl="0" indent="457200" algn="l" rtl="0">
              <a:spcBef>
                <a:spcPts val="0"/>
              </a:spcBef>
              <a:spcAft>
                <a:spcPts val="0"/>
              </a:spcAft>
              <a:buNone/>
            </a:pPr>
            <a:r>
              <a:rPr lang="en" u="sng" dirty="0">
                <a:solidFill>
                  <a:schemeClr val="accent5"/>
                </a:solidFill>
                <a:hlinkClick r:id="rId4">
                  <a:extLst>
                    <a:ext uri="{A12FA001-AC4F-418D-AE19-62706E023703}">
                      <ahyp:hlinkClr xmlns:ahyp="http://schemas.microsoft.com/office/drawing/2018/hyperlinkcolor" val="tx"/>
                    </a:ext>
                  </a:extLst>
                </a:hlinkClick>
              </a:rPr>
              <a:t>giessinger_t@cde.state.co.us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1"/>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Equitable Services and Proportionate Share</a:t>
            </a:r>
            <a:endParaRPr/>
          </a:p>
        </p:txBody>
      </p:sp>
      <p:sp>
        <p:nvSpPr>
          <p:cNvPr id="706" name="Google Shape;706;p91"/>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IDEA Part B Requirements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dirty="0"/>
              <a:t>Agenda (Part 2)</a:t>
            </a:r>
            <a:endParaRPr sz="2600" dirty="0"/>
          </a:p>
        </p:txBody>
      </p:sp>
      <p:sp>
        <p:nvSpPr>
          <p:cNvPr id="712" name="Google Shape;712;p92"/>
          <p:cNvSpPr txBox="1">
            <a:spLocks noGrp="1"/>
          </p:cNvSpPr>
          <p:nvPr>
            <p:ph type="body" idx="1"/>
          </p:nvPr>
        </p:nvSpPr>
        <p:spPr>
          <a:xfrm>
            <a:off x="101875" y="1042375"/>
            <a:ext cx="6280200" cy="3144900"/>
          </a:xfrm>
          <a:prstGeom prst="rect">
            <a:avLst/>
          </a:prstGeom>
        </p:spPr>
        <p:txBody>
          <a:bodyPr spcFirstLastPara="1" wrap="square" lIns="91425" tIns="91425" rIns="91425" bIns="91425" anchor="t" anchorCtr="0">
            <a:normAutofit fontScale="92500" lnSpcReduction="10000"/>
          </a:bodyPr>
          <a:lstStyle/>
          <a:p>
            <a:pPr marL="457200" lvl="0" indent="-369570" algn="l" rtl="0">
              <a:spcBef>
                <a:spcPts val="0"/>
              </a:spcBef>
              <a:spcAft>
                <a:spcPts val="0"/>
              </a:spcAft>
              <a:buSzPct val="100000"/>
              <a:buAutoNum type="arabicPeriod"/>
            </a:pPr>
            <a:r>
              <a:rPr lang="en" sz="2400" dirty="0"/>
              <a:t>Introductions</a:t>
            </a:r>
            <a:endParaRPr sz="2400" dirty="0"/>
          </a:p>
          <a:p>
            <a:pPr marL="457200" lvl="0" indent="-369570" algn="l" rtl="0">
              <a:spcBef>
                <a:spcPts val="0"/>
              </a:spcBef>
              <a:spcAft>
                <a:spcPts val="0"/>
              </a:spcAft>
              <a:buSzPct val="100000"/>
              <a:buAutoNum type="arabicPeriod"/>
            </a:pPr>
            <a:r>
              <a:rPr lang="en" sz="2400" dirty="0"/>
              <a:t>Eligible Students for Equitable Services </a:t>
            </a:r>
            <a:endParaRPr sz="2400" dirty="0"/>
          </a:p>
          <a:p>
            <a:pPr marL="457200" lvl="0" indent="-369570" algn="l" rtl="0">
              <a:spcBef>
                <a:spcPts val="0"/>
              </a:spcBef>
              <a:spcAft>
                <a:spcPts val="0"/>
              </a:spcAft>
              <a:buSzPct val="100000"/>
              <a:buAutoNum type="arabicPeriod"/>
            </a:pPr>
            <a:r>
              <a:rPr lang="en" sz="2400" dirty="0"/>
              <a:t>What is Proportionate Share?</a:t>
            </a:r>
            <a:endParaRPr sz="2500" dirty="0"/>
          </a:p>
          <a:p>
            <a:pPr marL="457200" lvl="0" indent="-369570" algn="l" rtl="0">
              <a:spcBef>
                <a:spcPts val="0"/>
              </a:spcBef>
              <a:spcAft>
                <a:spcPts val="0"/>
              </a:spcAft>
              <a:buSzPct val="100000"/>
              <a:buAutoNum type="arabicPeriod"/>
            </a:pPr>
            <a:r>
              <a:rPr lang="en" sz="2400" dirty="0"/>
              <a:t>Calculating Proportionate Share</a:t>
            </a:r>
            <a:endParaRPr sz="2400" dirty="0"/>
          </a:p>
          <a:p>
            <a:pPr marL="457200" lvl="0" indent="-369570" algn="l" rtl="0">
              <a:spcBef>
                <a:spcPts val="0"/>
              </a:spcBef>
              <a:spcAft>
                <a:spcPts val="0"/>
              </a:spcAft>
              <a:buSzPct val="100000"/>
              <a:buAutoNum type="arabicPeriod"/>
            </a:pPr>
            <a:r>
              <a:rPr lang="en" sz="2400" dirty="0"/>
              <a:t>AU Responsibilities for Proportionate Share.</a:t>
            </a:r>
            <a:endParaRPr sz="2400" dirty="0"/>
          </a:p>
          <a:p>
            <a:pPr marL="457200" lvl="0" indent="-369570" algn="l" rtl="0">
              <a:spcBef>
                <a:spcPts val="0"/>
              </a:spcBef>
              <a:spcAft>
                <a:spcPts val="0"/>
              </a:spcAft>
              <a:buSzPct val="100000"/>
              <a:buAutoNum type="arabicPeriod"/>
            </a:pPr>
            <a:r>
              <a:rPr lang="en" sz="2400" dirty="0"/>
              <a:t>Meaningful Consultation</a:t>
            </a:r>
            <a:endParaRPr sz="2400" dirty="0"/>
          </a:p>
          <a:p>
            <a:pPr marL="457200" lvl="0" indent="-369570" algn="l" rtl="0">
              <a:spcBef>
                <a:spcPts val="0"/>
              </a:spcBef>
              <a:spcAft>
                <a:spcPts val="0"/>
              </a:spcAft>
              <a:buSzPct val="100000"/>
              <a:buAutoNum type="arabicPeriod"/>
            </a:pPr>
            <a:r>
              <a:rPr lang="en" sz="2400" dirty="0"/>
              <a:t>Allowable Use of Proportionate Share Funds</a:t>
            </a:r>
            <a:endParaRPr sz="2400" dirty="0"/>
          </a:p>
          <a:p>
            <a:pPr marL="457200" lvl="0" indent="-369570" algn="l" rtl="0">
              <a:spcBef>
                <a:spcPts val="0"/>
              </a:spcBef>
              <a:spcAft>
                <a:spcPts val="0"/>
              </a:spcAft>
              <a:buSzPct val="100000"/>
              <a:buAutoNum type="arabicPeriod"/>
            </a:pPr>
            <a:r>
              <a:rPr lang="en" sz="2400" dirty="0"/>
              <a:t>Additional Notes for IDEA Equitable Services</a:t>
            </a:r>
            <a:endParaRPr sz="2400" dirty="0"/>
          </a:p>
        </p:txBody>
      </p:sp>
      <p:pic>
        <p:nvPicPr>
          <p:cNvPr id="713" name="Google Shape;713;p9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24425" y="1042375"/>
            <a:ext cx="2389125" cy="28849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Introduction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4"/>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Presenters</a:t>
            </a:r>
            <a:endParaRPr sz="2500"/>
          </a:p>
        </p:txBody>
      </p:sp>
      <p:sp>
        <p:nvSpPr>
          <p:cNvPr id="724" name="Google Shape;724;p94"/>
          <p:cNvSpPr txBox="1">
            <a:spLocks noGrp="1"/>
          </p:cNvSpPr>
          <p:nvPr>
            <p:ph type="body" idx="1"/>
          </p:nvPr>
        </p:nvSpPr>
        <p:spPr>
          <a:xfrm>
            <a:off x="83250" y="967825"/>
            <a:ext cx="5506500" cy="3219600"/>
          </a:xfrm>
          <a:prstGeom prst="rect">
            <a:avLst/>
          </a:prstGeom>
          <a:noFill/>
          <a:ln>
            <a:noFill/>
          </a:ln>
        </p:spPr>
        <p:txBody>
          <a:bodyPr spcFirstLastPara="1" wrap="square" lIns="91425" tIns="91425" rIns="91425" bIns="91425" anchor="t" anchorCtr="0">
            <a:normAutofit fontScale="62500" lnSpcReduction="20000"/>
          </a:bodyPr>
          <a:lstStyle/>
          <a:p>
            <a:pPr marL="457200" lvl="0" indent="-342556" algn="l" rtl="0">
              <a:spcBef>
                <a:spcPts val="0"/>
              </a:spcBef>
              <a:spcAft>
                <a:spcPts val="0"/>
              </a:spcAft>
              <a:buSzPct val="100000"/>
              <a:buChar char="-"/>
            </a:pPr>
            <a:r>
              <a:rPr lang="en" sz="2871"/>
              <a:t>Nicholas Smosna</a:t>
            </a:r>
            <a:endParaRPr sz="2871"/>
          </a:p>
          <a:p>
            <a:pPr marL="457200" lvl="0" indent="0" algn="l" rtl="0">
              <a:spcBef>
                <a:spcPts val="0"/>
              </a:spcBef>
              <a:spcAft>
                <a:spcPts val="0"/>
              </a:spcAft>
              <a:buNone/>
            </a:pPr>
            <a:r>
              <a:rPr lang="en" sz="2871"/>
              <a:t>Supervisor, General Supervision and Monitoring</a:t>
            </a:r>
            <a:endParaRPr sz="2871"/>
          </a:p>
          <a:p>
            <a:pPr marL="457200" lvl="0" indent="0" algn="l" rtl="0">
              <a:spcBef>
                <a:spcPts val="0"/>
              </a:spcBef>
              <a:spcAft>
                <a:spcPts val="0"/>
              </a:spcAft>
              <a:buNone/>
            </a:pPr>
            <a:r>
              <a:rPr lang="en" sz="2871" u="sng">
                <a:solidFill>
                  <a:schemeClr val="hlink"/>
                </a:solidFill>
                <a:hlinkClick r:id="rId3"/>
              </a:rPr>
              <a:t>smosna_n@CDE.state.co.us</a:t>
            </a:r>
            <a:endParaRPr sz="2871"/>
          </a:p>
          <a:p>
            <a:pPr marL="457200" lvl="0" indent="-342556" algn="l" rtl="0">
              <a:spcBef>
                <a:spcPts val="1000"/>
              </a:spcBef>
              <a:spcAft>
                <a:spcPts val="0"/>
              </a:spcAft>
              <a:buSzPct val="100000"/>
              <a:buChar char="-"/>
            </a:pPr>
            <a:r>
              <a:rPr lang="en" sz="2871"/>
              <a:t>Erin Frank</a:t>
            </a:r>
            <a:endParaRPr sz="2871"/>
          </a:p>
          <a:p>
            <a:pPr marL="457200" lvl="0" indent="0" algn="l" rtl="0">
              <a:spcBef>
                <a:spcPts val="0"/>
              </a:spcBef>
              <a:spcAft>
                <a:spcPts val="0"/>
              </a:spcAft>
              <a:buNone/>
            </a:pPr>
            <a:r>
              <a:rPr lang="en" sz="2871"/>
              <a:t>Special Education Monitor and Technical Assistance Consultant</a:t>
            </a:r>
            <a:endParaRPr sz="2871"/>
          </a:p>
          <a:p>
            <a:pPr marL="0" lvl="0" indent="457200" algn="l" rtl="0">
              <a:spcBef>
                <a:spcPts val="0"/>
              </a:spcBef>
              <a:spcAft>
                <a:spcPts val="0"/>
              </a:spcAft>
              <a:buNone/>
            </a:pPr>
            <a:r>
              <a:rPr lang="en" sz="2871" u="sng">
                <a:solidFill>
                  <a:schemeClr val="hlink"/>
                </a:solidFill>
                <a:hlinkClick r:id="rId4"/>
              </a:rPr>
              <a:t>frank_e@cde.state.co.us</a:t>
            </a:r>
            <a:endParaRPr sz="2871"/>
          </a:p>
          <a:p>
            <a:pPr marL="457200" lvl="0" indent="-342556" algn="l" rtl="0">
              <a:spcBef>
                <a:spcPts val="1000"/>
              </a:spcBef>
              <a:spcAft>
                <a:spcPts val="0"/>
              </a:spcAft>
              <a:buSzPct val="100000"/>
              <a:buChar char="-"/>
            </a:pPr>
            <a:r>
              <a:rPr lang="en" sz="2871"/>
              <a:t>Karen Brif</a:t>
            </a:r>
            <a:endParaRPr sz="2871"/>
          </a:p>
          <a:p>
            <a:pPr marL="457200" lvl="0" indent="0" algn="l" rtl="0">
              <a:spcBef>
                <a:spcPts val="0"/>
              </a:spcBef>
              <a:spcAft>
                <a:spcPts val="0"/>
              </a:spcAft>
              <a:buNone/>
            </a:pPr>
            <a:r>
              <a:rPr lang="en" sz="2871"/>
              <a:t>ESSU Fiscal Monitoring Specialist</a:t>
            </a:r>
            <a:endParaRPr sz="2871"/>
          </a:p>
          <a:p>
            <a:pPr marL="457200" lvl="0" indent="0" algn="l" rtl="0">
              <a:spcBef>
                <a:spcPts val="0"/>
              </a:spcBef>
              <a:spcAft>
                <a:spcPts val="0"/>
              </a:spcAft>
              <a:buNone/>
            </a:pPr>
            <a:r>
              <a:rPr lang="en" sz="2871" u="sng">
                <a:solidFill>
                  <a:schemeClr val="hlink"/>
                </a:solidFill>
                <a:hlinkClick r:id="rId5"/>
              </a:rPr>
              <a:t>brif_k@cde.state.co.us</a:t>
            </a:r>
            <a:endParaRPr/>
          </a:p>
        </p:txBody>
      </p:sp>
      <p:pic>
        <p:nvPicPr>
          <p:cNvPr id="725" name="Google Shape;725;p94" descr="Students on a rug raising hands with enthusiasm"/>
          <p:cNvPicPr preferRelativeResize="0"/>
          <p:nvPr/>
        </p:nvPicPr>
        <p:blipFill>
          <a:blip r:embed="rId6">
            <a:alphaModFix/>
          </a:blip>
          <a:stretch>
            <a:fillRect/>
          </a:stretch>
        </p:blipFill>
        <p:spPr>
          <a:xfrm>
            <a:off x="5439900" y="1241050"/>
            <a:ext cx="3622100" cy="2410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5"/>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Individuals with Disabilities Education Act (IDEA) Part B</a:t>
            </a:r>
            <a:endParaRPr sz="2400"/>
          </a:p>
        </p:txBody>
      </p:sp>
      <p:sp>
        <p:nvSpPr>
          <p:cNvPr id="731" name="Google Shape;731;p95"/>
          <p:cNvSpPr txBox="1">
            <a:spLocks noGrp="1"/>
          </p:cNvSpPr>
          <p:nvPr>
            <p:ph type="body" idx="1"/>
          </p:nvPr>
        </p:nvSpPr>
        <p:spPr>
          <a:xfrm>
            <a:off x="83250" y="1023725"/>
            <a:ext cx="8796000" cy="32799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90000"/>
              </a:lnSpc>
              <a:spcBef>
                <a:spcPts val="1000"/>
              </a:spcBef>
              <a:spcAft>
                <a:spcPts val="0"/>
              </a:spcAft>
              <a:buClr>
                <a:schemeClr val="dk1"/>
              </a:buClr>
              <a:buSzPct val="45833"/>
              <a:buFont typeface="Arial"/>
              <a:buNone/>
            </a:pPr>
            <a:r>
              <a:rPr lang="en" sz="2400" dirty="0">
                <a:latin typeface="Arial"/>
                <a:ea typeface="Arial"/>
                <a:cs typeface="Arial"/>
                <a:sym typeface="Arial"/>
              </a:rPr>
              <a:t>IDEA is designed to meet the unique needs of children with disabilities and prepare them for further education, employment, and independent living.</a:t>
            </a:r>
            <a:endParaRPr sz="2400" dirty="0">
              <a:latin typeface="Arial"/>
              <a:ea typeface="Arial"/>
              <a:cs typeface="Arial"/>
              <a:sym typeface="Arial"/>
            </a:endParaRPr>
          </a:p>
          <a:p>
            <a:pPr marL="457200" lvl="0" indent="-369570" algn="l" rtl="0">
              <a:lnSpc>
                <a:spcPct val="90000"/>
              </a:lnSpc>
              <a:spcBef>
                <a:spcPts val="1000"/>
              </a:spcBef>
              <a:spcAft>
                <a:spcPts val="0"/>
              </a:spcAft>
              <a:buSzPct val="100000"/>
              <a:buFont typeface="Arial"/>
              <a:buChar char="-"/>
            </a:pPr>
            <a:r>
              <a:rPr lang="en" sz="2400" dirty="0">
                <a:latin typeface="Arial"/>
                <a:ea typeface="Arial"/>
                <a:cs typeface="Arial"/>
                <a:sym typeface="Arial"/>
              </a:rPr>
              <a:t>IDEA provides benefits to children with disabilities in public schools; and</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dirty="0">
                <a:latin typeface="Arial"/>
                <a:ea typeface="Arial"/>
                <a:cs typeface="Arial"/>
                <a:sym typeface="Arial"/>
              </a:rPr>
              <a:t>Requires school districts to make accommodations and services available to children with disabilities enrolled by their parents in nonpublic (private) schools.</a:t>
            </a:r>
            <a:endParaRPr sz="2400" dirty="0">
              <a:latin typeface="Arial"/>
              <a:ea typeface="Arial"/>
              <a:cs typeface="Arial"/>
              <a:sym typeface="Arial"/>
            </a:endParaRPr>
          </a:p>
          <a:p>
            <a:pPr marL="5029200" lvl="0" indent="457200" algn="l" rtl="0">
              <a:lnSpc>
                <a:spcPct val="90000"/>
              </a:lnSpc>
              <a:spcBef>
                <a:spcPts val="1000"/>
              </a:spcBef>
              <a:spcAft>
                <a:spcPts val="0"/>
              </a:spcAft>
              <a:buClr>
                <a:schemeClr val="dk1"/>
              </a:buClr>
              <a:buSzPct val="45833"/>
              <a:buFont typeface="Arial"/>
              <a:buNone/>
            </a:pPr>
            <a:r>
              <a:rPr lang="en" sz="2400" u="sng" dirty="0">
                <a:solidFill>
                  <a:schemeClr val="hlink"/>
                </a:solidFill>
                <a:latin typeface="Arial"/>
                <a:ea typeface="Arial"/>
                <a:cs typeface="Arial"/>
                <a:sym typeface="Arial"/>
                <a:hlinkClick r:id="rId3"/>
              </a:rPr>
              <a:t>IDEA 34 CFR §300.301</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Eligible Students for Equitable Services Under IDEA</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7"/>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Parentally-Placed Private School Children with Disabilities</a:t>
            </a:r>
            <a:endParaRPr sz="2400"/>
          </a:p>
        </p:txBody>
      </p:sp>
      <p:sp>
        <p:nvSpPr>
          <p:cNvPr id="742" name="Google Shape;742;p97"/>
          <p:cNvSpPr txBox="1">
            <a:spLocks noGrp="1"/>
          </p:cNvSpPr>
          <p:nvPr>
            <p:ph type="body" idx="1"/>
          </p:nvPr>
        </p:nvSpPr>
        <p:spPr>
          <a:xfrm>
            <a:off x="83250" y="1023725"/>
            <a:ext cx="8796000" cy="32799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90000"/>
              </a:lnSpc>
              <a:spcBef>
                <a:spcPts val="0"/>
              </a:spcBef>
              <a:spcAft>
                <a:spcPts val="0"/>
              </a:spcAft>
              <a:buNone/>
            </a:pPr>
            <a:r>
              <a:rPr lang="en" sz="7200" b="1" dirty="0">
                <a:latin typeface="Arial"/>
                <a:ea typeface="Arial"/>
                <a:cs typeface="Arial"/>
                <a:sym typeface="Arial"/>
              </a:rPr>
              <a:t>34 CFR §300.130: Definition of parentally-placed private school children with disabilities.</a:t>
            </a:r>
            <a:endParaRPr sz="6150" b="1" dirty="0">
              <a:latin typeface="Arial"/>
              <a:ea typeface="Arial"/>
              <a:cs typeface="Arial"/>
              <a:sym typeface="Arial"/>
            </a:endParaRPr>
          </a:p>
          <a:p>
            <a:pPr marL="457200" lvl="0" indent="-355600" algn="l" rtl="0">
              <a:lnSpc>
                <a:spcPct val="90000"/>
              </a:lnSpc>
              <a:spcBef>
                <a:spcPts val="1000"/>
              </a:spcBef>
              <a:spcAft>
                <a:spcPts val="0"/>
              </a:spcAft>
              <a:buSzPct val="100000"/>
              <a:buFont typeface="Arial"/>
              <a:buChar char="-"/>
            </a:pPr>
            <a:r>
              <a:rPr lang="en" sz="8000" dirty="0">
                <a:latin typeface="Arial"/>
                <a:ea typeface="Arial"/>
                <a:cs typeface="Arial"/>
                <a:sym typeface="Arial"/>
              </a:rPr>
              <a:t>Parentally-placed private school children with disabilities means,</a:t>
            </a:r>
            <a:endParaRPr sz="6150" dirty="0">
              <a:latin typeface="Arial"/>
              <a:ea typeface="Arial"/>
              <a:cs typeface="Arial"/>
              <a:sym typeface="Arial"/>
            </a:endParaRPr>
          </a:p>
          <a:p>
            <a:pPr marL="1371600" lvl="0" indent="-355600" algn="l" rtl="0">
              <a:spcBef>
                <a:spcPts val="1000"/>
              </a:spcBef>
              <a:spcAft>
                <a:spcPts val="0"/>
              </a:spcAft>
              <a:buSzPct val="100000"/>
              <a:buFont typeface="Arial"/>
              <a:buChar char="●"/>
            </a:pPr>
            <a:r>
              <a:rPr lang="en" sz="8000" dirty="0">
                <a:latin typeface="Arial"/>
                <a:ea typeface="Arial"/>
                <a:cs typeface="Arial"/>
                <a:sym typeface="Arial"/>
              </a:rPr>
              <a:t>children with disabilities enrolled by their parents in private schools or facilities, including those that are religious, that meet the definition of elementary school in §300.13 or,</a:t>
            </a:r>
            <a:endParaRPr sz="8000" dirty="0">
              <a:latin typeface="Arial"/>
              <a:ea typeface="Arial"/>
              <a:cs typeface="Arial"/>
              <a:sym typeface="Arial"/>
            </a:endParaRPr>
          </a:p>
          <a:p>
            <a:pPr marL="1371600" lvl="0" indent="-355600" algn="l" rtl="0">
              <a:spcBef>
                <a:spcPts val="0"/>
              </a:spcBef>
              <a:spcAft>
                <a:spcPts val="0"/>
              </a:spcAft>
              <a:buSzPct val="100000"/>
              <a:buFont typeface="Arial"/>
              <a:buChar char="●"/>
            </a:pPr>
            <a:r>
              <a:rPr lang="en" sz="8000" dirty="0">
                <a:latin typeface="Arial"/>
                <a:ea typeface="Arial"/>
                <a:cs typeface="Arial"/>
                <a:sym typeface="Arial"/>
              </a:rPr>
              <a:t>secondary school in §300.36, other than children with disabilities covered under §§300.145 through 300.147 (children placed or referred by public agencies).</a:t>
            </a:r>
            <a:endParaRPr sz="8000" dirty="0">
              <a:latin typeface="Arial"/>
              <a:ea typeface="Arial"/>
              <a:cs typeface="Arial"/>
              <a:sym typeface="Arial"/>
            </a:endParaRPr>
          </a:p>
          <a:p>
            <a:pPr marL="1371600" lvl="0" indent="-355600" algn="l" rtl="0">
              <a:spcBef>
                <a:spcPts val="0"/>
              </a:spcBef>
              <a:spcAft>
                <a:spcPts val="0"/>
              </a:spcAft>
              <a:buSzPct val="100000"/>
              <a:buFont typeface="Arial"/>
              <a:buChar char="●"/>
            </a:pPr>
            <a:r>
              <a:rPr lang="en" sz="8000" dirty="0">
                <a:latin typeface="Arial"/>
                <a:ea typeface="Arial"/>
                <a:cs typeface="Arial"/>
                <a:sym typeface="Arial"/>
              </a:rPr>
              <a:t>Home school is not included in Colorado.</a:t>
            </a:r>
            <a:endParaRPr sz="8000" dirty="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8"/>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Eligible Students for Proportionate Share</a:t>
            </a:r>
            <a:endParaRPr sz="2500"/>
          </a:p>
        </p:txBody>
      </p:sp>
      <p:sp>
        <p:nvSpPr>
          <p:cNvPr id="748" name="Google Shape;748;p98"/>
          <p:cNvSpPr txBox="1">
            <a:spLocks noGrp="1"/>
          </p:cNvSpPr>
          <p:nvPr>
            <p:ph type="body" idx="1"/>
          </p:nvPr>
        </p:nvSpPr>
        <p:spPr>
          <a:xfrm>
            <a:off x="83250" y="967825"/>
            <a:ext cx="6075300" cy="3219600"/>
          </a:xfrm>
          <a:prstGeom prst="rect">
            <a:avLst/>
          </a:prstGeom>
          <a:noFill/>
          <a:ln>
            <a:noFill/>
          </a:ln>
        </p:spPr>
        <p:txBody>
          <a:bodyPr spcFirstLastPara="1" wrap="square" lIns="91425" tIns="91425" rIns="91425" bIns="91425" anchor="t" anchorCtr="0">
            <a:normAutofit fontScale="92500"/>
          </a:bodyPr>
          <a:lstStyle/>
          <a:p>
            <a:pPr marL="457200" lvl="0" indent="-381000" algn="l" rtl="0">
              <a:spcBef>
                <a:spcPts val="0"/>
              </a:spcBef>
              <a:spcAft>
                <a:spcPts val="0"/>
              </a:spcAft>
              <a:buSzPts val="2400"/>
              <a:buChar char="-"/>
            </a:pPr>
            <a:r>
              <a:rPr lang="en" sz="2400" dirty="0"/>
              <a:t>parentally-placed by parent in a private school</a:t>
            </a:r>
            <a:endParaRPr sz="2400" dirty="0"/>
          </a:p>
          <a:p>
            <a:pPr marL="457200" lvl="0" indent="-381000" algn="l" rtl="0">
              <a:spcBef>
                <a:spcPts val="0"/>
              </a:spcBef>
              <a:spcAft>
                <a:spcPts val="0"/>
              </a:spcAft>
              <a:buSzPts val="2400"/>
              <a:buChar char="-"/>
            </a:pPr>
            <a:r>
              <a:rPr lang="en" sz="2400" dirty="0"/>
              <a:t>child identified with a disability under IDEA Part B</a:t>
            </a:r>
            <a:endParaRPr sz="2400" dirty="0"/>
          </a:p>
          <a:p>
            <a:pPr marL="457200" lvl="0" indent="-381000" algn="l" rtl="0">
              <a:spcBef>
                <a:spcPts val="0"/>
              </a:spcBef>
              <a:spcAft>
                <a:spcPts val="0"/>
              </a:spcAft>
              <a:buSzPts val="2400"/>
              <a:buChar char="-"/>
            </a:pPr>
            <a:r>
              <a:rPr lang="en" sz="2400" dirty="0"/>
              <a:t>aged 3 - 21(with specific expectations)</a:t>
            </a:r>
            <a:endParaRPr sz="2400" dirty="0"/>
          </a:p>
          <a:p>
            <a:pPr marL="914400" lvl="1" indent="-381000" algn="l" rtl="0">
              <a:spcBef>
                <a:spcPts val="0"/>
              </a:spcBef>
              <a:spcAft>
                <a:spcPts val="0"/>
              </a:spcAft>
              <a:buSzPts val="2400"/>
              <a:buChar char="-"/>
            </a:pPr>
            <a:r>
              <a:rPr lang="en" sz="2400" dirty="0"/>
              <a:t>pk or early childhood program that aligns with an elementary school curriculum.</a:t>
            </a:r>
            <a:endParaRPr sz="2400" dirty="0"/>
          </a:p>
          <a:p>
            <a:pPr marL="0" lvl="0" indent="0" algn="l" rtl="0">
              <a:spcBef>
                <a:spcPts val="0"/>
              </a:spcBef>
              <a:spcAft>
                <a:spcPts val="0"/>
              </a:spcAft>
              <a:buNone/>
            </a:pPr>
            <a:endParaRPr dirty="0"/>
          </a:p>
        </p:txBody>
      </p:sp>
      <p:pic>
        <p:nvPicPr>
          <p:cNvPr id="749" name="Google Shape;749;p98" descr="Diverse group of students celebrating"/>
          <p:cNvPicPr preferRelativeResize="0"/>
          <p:nvPr/>
        </p:nvPicPr>
        <p:blipFill>
          <a:blip r:embed="rId3">
            <a:alphaModFix/>
          </a:blip>
          <a:stretch>
            <a:fillRect/>
          </a:stretch>
        </p:blipFill>
        <p:spPr>
          <a:xfrm>
            <a:off x="6046725" y="1079650"/>
            <a:ext cx="2873650" cy="1665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Proportionate Share</a:t>
            </a:r>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0"/>
          <p:cNvSpPr txBox="1">
            <a:spLocks noGrp="1"/>
          </p:cNvSpPr>
          <p:nvPr>
            <p:ph type="title"/>
          </p:nvPr>
        </p:nvSpPr>
        <p:spPr>
          <a:xfrm>
            <a:off x="133975" y="14065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What is Proportionate Share?</a:t>
            </a:r>
            <a:endParaRPr/>
          </a:p>
        </p:txBody>
      </p:sp>
      <p:sp>
        <p:nvSpPr>
          <p:cNvPr id="760" name="Google Shape;760;p100"/>
          <p:cNvSpPr txBox="1">
            <a:spLocks noGrp="1"/>
          </p:cNvSpPr>
          <p:nvPr>
            <p:ph type="body" idx="1"/>
          </p:nvPr>
        </p:nvSpPr>
        <p:spPr>
          <a:xfrm>
            <a:off x="0" y="981550"/>
            <a:ext cx="8923200" cy="3332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90000"/>
              </a:lnSpc>
              <a:spcBef>
                <a:spcPts val="1000"/>
              </a:spcBef>
              <a:spcAft>
                <a:spcPts val="0"/>
              </a:spcAft>
              <a:buClr>
                <a:schemeClr val="dk1"/>
              </a:buClr>
              <a:buSzPct val="45833"/>
              <a:buFont typeface="Arial"/>
              <a:buNone/>
            </a:pPr>
            <a:r>
              <a:rPr lang="en" sz="2400" dirty="0">
                <a:latin typeface="Arial"/>
                <a:ea typeface="Arial"/>
                <a:cs typeface="Arial"/>
                <a:sym typeface="Arial"/>
              </a:rPr>
              <a:t>Proportionate Share is a </a:t>
            </a:r>
            <a:r>
              <a:rPr lang="en" sz="2400" i="1" dirty="0">
                <a:latin typeface="Arial"/>
                <a:ea typeface="Arial"/>
                <a:cs typeface="Arial"/>
                <a:sym typeface="Arial"/>
              </a:rPr>
              <a:t>portion</a:t>
            </a:r>
            <a:r>
              <a:rPr lang="en" sz="2400" dirty="0">
                <a:latin typeface="Arial"/>
                <a:ea typeface="Arial"/>
                <a:cs typeface="Arial"/>
                <a:sym typeface="Arial"/>
              </a:rPr>
              <a:t> of a district’s IDEA Part B entitlement grants allocated to provide </a:t>
            </a:r>
            <a:r>
              <a:rPr lang="en" sz="2400" i="1" dirty="0">
                <a:latin typeface="Arial"/>
                <a:ea typeface="Arial"/>
                <a:cs typeface="Arial"/>
                <a:sym typeface="Arial"/>
              </a:rPr>
              <a:t>equitable services</a:t>
            </a:r>
            <a:r>
              <a:rPr lang="en" sz="2400" dirty="0">
                <a:latin typeface="Arial"/>
                <a:ea typeface="Arial"/>
                <a:cs typeface="Arial"/>
                <a:sym typeface="Arial"/>
              </a:rPr>
              <a:t> to </a:t>
            </a:r>
            <a:r>
              <a:rPr lang="en" sz="2400" i="1" dirty="0">
                <a:latin typeface="Arial"/>
                <a:ea typeface="Arial"/>
                <a:cs typeface="Arial"/>
                <a:sym typeface="Arial"/>
              </a:rPr>
              <a:t>eligible </a:t>
            </a:r>
            <a:r>
              <a:rPr lang="en" sz="2400" dirty="0">
                <a:latin typeface="Arial"/>
                <a:ea typeface="Arial"/>
                <a:cs typeface="Arial"/>
                <a:sym typeface="Arial"/>
              </a:rPr>
              <a:t>parentally-placed students who are privately educated in a district’s geographic boundaries, regardless of where the students live.</a:t>
            </a:r>
            <a:endParaRPr sz="2400" dirty="0">
              <a:latin typeface="Arial"/>
              <a:ea typeface="Arial"/>
              <a:cs typeface="Arial"/>
              <a:sym typeface="Arial"/>
            </a:endParaRPr>
          </a:p>
          <a:p>
            <a:pPr marL="457200" lvl="0" indent="-369570" algn="l" rtl="0">
              <a:lnSpc>
                <a:spcPct val="90000"/>
              </a:lnSpc>
              <a:spcBef>
                <a:spcPts val="1000"/>
              </a:spcBef>
              <a:spcAft>
                <a:spcPts val="0"/>
              </a:spcAft>
              <a:buSzPct val="100000"/>
              <a:buFont typeface="Arial"/>
              <a:buChar char="-"/>
            </a:pPr>
            <a:r>
              <a:rPr lang="en" sz="2400" b="1" u="sng" dirty="0">
                <a:latin typeface="Arial"/>
                <a:ea typeface="Arial"/>
                <a:cs typeface="Arial"/>
                <a:sym typeface="Arial"/>
              </a:rPr>
              <a:t>Portion:</a:t>
            </a:r>
            <a:r>
              <a:rPr lang="en" sz="2400" u="sng" dirty="0">
                <a:latin typeface="Arial"/>
                <a:ea typeface="Arial"/>
                <a:cs typeface="Arial"/>
                <a:sym typeface="Arial"/>
              </a:rPr>
              <a:t> </a:t>
            </a:r>
            <a:r>
              <a:rPr lang="en" sz="2400" dirty="0">
                <a:latin typeface="Arial"/>
                <a:ea typeface="Arial"/>
                <a:cs typeface="Arial"/>
                <a:sym typeface="Arial"/>
              </a:rPr>
              <a:t>amount calculated based on the number of eligible students.</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b="1" u="sng" dirty="0">
                <a:latin typeface="Arial"/>
                <a:ea typeface="Arial"/>
                <a:cs typeface="Arial"/>
                <a:sym typeface="Arial"/>
              </a:rPr>
              <a:t>Equitable Services: </a:t>
            </a:r>
            <a:r>
              <a:rPr lang="en" sz="2400" dirty="0">
                <a:latin typeface="Arial"/>
                <a:ea typeface="Arial"/>
                <a:cs typeface="Arial"/>
                <a:sym typeface="Arial"/>
              </a:rPr>
              <a:t>special education and related services, including direct services that meet the identified needs of the children in non-public schools.</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b="1" u="sng" dirty="0">
                <a:latin typeface="Arial"/>
                <a:ea typeface="Arial"/>
                <a:cs typeface="Arial"/>
                <a:sym typeface="Arial"/>
              </a:rPr>
              <a:t>Eligible: </a:t>
            </a:r>
            <a:r>
              <a:rPr lang="en" sz="2400" dirty="0">
                <a:latin typeface="Arial"/>
                <a:ea typeface="Arial"/>
                <a:cs typeface="Arial"/>
                <a:sym typeface="Arial"/>
              </a:rPr>
              <a:t>students ages 3-21 identified with a disability under IDEA. (with specific expectations).</a:t>
            </a:r>
            <a:endParaRPr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Introduce yourself in the Chat:</a:t>
            </a:r>
            <a:endParaRPr b="1"/>
          </a:p>
        </p:txBody>
      </p:sp>
      <p:sp>
        <p:nvSpPr>
          <p:cNvPr id="493" name="Google Shape;493;p56"/>
          <p:cNvSpPr txBox="1">
            <a:spLocks noGrp="1"/>
          </p:cNvSpPr>
          <p:nvPr>
            <p:ph type="body" idx="1"/>
          </p:nvPr>
        </p:nvSpPr>
        <p:spPr>
          <a:xfrm>
            <a:off x="311700" y="1152475"/>
            <a:ext cx="4133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Name</a:t>
            </a:r>
            <a:endParaRPr sz="1800" dirty="0"/>
          </a:p>
          <a:p>
            <a:pPr marL="0" lvl="0" indent="0" algn="l" rtl="0">
              <a:spcBef>
                <a:spcPts val="1000"/>
              </a:spcBef>
              <a:spcAft>
                <a:spcPts val="0"/>
              </a:spcAft>
              <a:buNone/>
            </a:pPr>
            <a:r>
              <a:rPr lang="en" sz="1800" dirty="0"/>
              <a:t>Organization</a:t>
            </a:r>
            <a:endParaRPr sz="1800" dirty="0"/>
          </a:p>
          <a:p>
            <a:pPr marL="0" lvl="0" indent="0" algn="l" rtl="0">
              <a:spcBef>
                <a:spcPts val="1000"/>
              </a:spcBef>
              <a:spcAft>
                <a:spcPts val="1000"/>
              </a:spcAft>
              <a:buNone/>
            </a:pPr>
            <a:r>
              <a:rPr lang="en" sz="1800" dirty="0"/>
              <a:t>Number of years working with Equitable Services</a:t>
            </a:r>
            <a:endParaRPr sz="1800" dirty="0"/>
          </a:p>
        </p:txBody>
      </p:sp>
      <p:pic>
        <p:nvPicPr>
          <p:cNvPr id="494" name="Google Shape;494;p56" descr="Name tag, 'Hello My Name Is...,', Color (Provided by Getty Images)"/>
          <p:cNvPicPr preferRelativeResize="0"/>
          <p:nvPr/>
        </p:nvPicPr>
        <p:blipFill>
          <a:blip r:embed="rId3">
            <a:alphaModFix/>
          </a:blip>
          <a:stretch>
            <a:fillRect/>
          </a:stretch>
        </p:blipFill>
        <p:spPr>
          <a:xfrm>
            <a:off x="5136925" y="1385425"/>
            <a:ext cx="3249597" cy="256889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0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Requirements for Proportionate Share</a:t>
            </a:r>
            <a:endParaRPr sz="2600"/>
          </a:p>
        </p:txBody>
      </p:sp>
      <p:sp>
        <p:nvSpPr>
          <p:cNvPr id="766" name="Google Shape;766;p101"/>
          <p:cNvSpPr txBox="1">
            <a:spLocks noGrp="1"/>
          </p:cNvSpPr>
          <p:nvPr>
            <p:ph type="body" idx="1"/>
          </p:nvPr>
        </p:nvSpPr>
        <p:spPr>
          <a:xfrm>
            <a:off x="123875" y="1015125"/>
            <a:ext cx="8923200" cy="3332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90000"/>
              </a:lnSpc>
              <a:spcBef>
                <a:spcPts val="0"/>
              </a:spcBef>
              <a:spcAft>
                <a:spcPts val="0"/>
              </a:spcAft>
              <a:buNone/>
            </a:pPr>
            <a:r>
              <a:rPr lang="en" sz="2400" dirty="0">
                <a:latin typeface="Arial"/>
                <a:ea typeface="Arial"/>
                <a:cs typeface="Arial"/>
                <a:sym typeface="Arial"/>
              </a:rPr>
              <a:t>To ensure the provision of equitable services for parentally-placed private school children with disabilities, each AU is required to determine:</a:t>
            </a:r>
            <a:endParaRPr sz="2400" dirty="0">
              <a:latin typeface="Arial"/>
              <a:ea typeface="Arial"/>
              <a:cs typeface="Arial"/>
              <a:sym typeface="Arial"/>
            </a:endParaRPr>
          </a:p>
          <a:p>
            <a:pPr marL="457200" lvl="0" indent="-369570" algn="l" rtl="0">
              <a:lnSpc>
                <a:spcPct val="90000"/>
              </a:lnSpc>
              <a:spcBef>
                <a:spcPts val="1000"/>
              </a:spcBef>
              <a:spcAft>
                <a:spcPts val="0"/>
              </a:spcAft>
              <a:buSzPct val="100000"/>
              <a:buFont typeface="Arial"/>
              <a:buChar char="-"/>
            </a:pPr>
            <a:r>
              <a:rPr lang="en" sz="2400" dirty="0">
                <a:latin typeface="Arial"/>
                <a:ea typeface="Arial"/>
                <a:cs typeface="Arial"/>
                <a:sym typeface="Arial"/>
              </a:rPr>
              <a:t>The number of eligible children with disabilities enrolled by parents in private schools within the AU’s jurisdiction regardless of refusal of services,</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dirty="0">
                <a:latin typeface="Arial"/>
                <a:ea typeface="Arial"/>
                <a:cs typeface="Arial"/>
                <a:sym typeface="Arial"/>
              </a:rPr>
              <a:t>Calculate a Proportionate Share amount of IDEA school-age and preschool funds; and</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dirty="0">
                <a:latin typeface="Arial"/>
                <a:ea typeface="Arial"/>
                <a:cs typeface="Arial"/>
                <a:sym typeface="Arial"/>
              </a:rPr>
              <a:t>After consultation, expend the Proportionate Share of its IDEA Part B federal funds to provide equitable services to parentally placed children with disabilities.</a:t>
            </a:r>
            <a:endParaRPr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Requirements for Proportionate Share (part 2)</a:t>
            </a:r>
            <a:endParaRPr sz="2600"/>
          </a:p>
        </p:txBody>
      </p:sp>
      <p:sp>
        <p:nvSpPr>
          <p:cNvPr id="772" name="Google Shape;772;p102"/>
          <p:cNvSpPr txBox="1">
            <a:spLocks noGrp="1"/>
          </p:cNvSpPr>
          <p:nvPr>
            <p:ph type="body" idx="1"/>
          </p:nvPr>
        </p:nvSpPr>
        <p:spPr>
          <a:xfrm>
            <a:off x="123875" y="1015125"/>
            <a:ext cx="8923200" cy="3332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n" sz="2400" dirty="0">
                <a:latin typeface="Arial"/>
                <a:ea typeface="Arial"/>
                <a:cs typeface="Arial"/>
                <a:sym typeface="Arial"/>
              </a:rPr>
              <a:t>Each AU must spend an </a:t>
            </a:r>
            <a:r>
              <a:rPr lang="en" sz="2400" b="1" dirty="0">
                <a:latin typeface="Arial"/>
                <a:ea typeface="Arial"/>
                <a:cs typeface="Arial"/>
                <a:sym typeface="Arial"/>
              </a:rPr>
              <a:t>Equal Proportion </a:t>
            </a:r>
            <a:r>
              <a:rPr lang="en" sz="2400" dirty="0">
                <a:latin typeface="Arial"/>
                <a:ea typeface="Arial"/>
                <a:cs typeface="Arial"/>
                <a:sym typeface="Arial"/>
              </a:rPr>
              <a:t>of the AU's total subgrant under section 611(f) of the IDEA as the,</a:t>
            </a:r>
            <a:endParaRPr sz="2400" dirty="0">
              <a:latin typeface="Arial"/>
              <a:ea typeface="Arial"/>
              <a:cs typeface="Arial"/>
              <a:sym typeface="Arial"/>
            </a:endParaRPr>
          </a:p>
          <a:p>
            <a:pPr marL="457200" lvl="0" indent="-381000" algn="l" rtl="0">
              <a:lnSpc>
                <a:spcPct val="90000"/>
              </a:lnSpc>
              <a:spcBef>
                <a:spcPts val="1000"/>
              </a:spcBef>
              <a:spcAft>
                <a:spcPts val="0"/>
              </a:spcAft>
              <a:buSzPts val="2400"/>
              <a:buFont typeface="Arial"/>
              <a:buChar char="-"/>
            </a:pPr>
            <a:r>
              <a:rPr lang="en" sz="2400" dirty="0">
                <a:latin typeface="Arial"/>
                <a:ea typeface="Arial"/>
                <a:cs typeface="Arial"/>
                <a:sym typeface="Arial"/>
              </a:rPr>
              <a:t>number of students with disabilities,</a:t>
            </a:r>
            <a:endParaRPr sz="2400" dirty="0">
              <a:latin typeface="Arial"/>
              <a:ea typeface="Arial"/>
              <a:cs typeface="Arial"/>
              <a:sym typeface="Arial"/>
            </a:endParaRPr>
          </a:p>
          <a:p>
            <a:pPr marL="457200" lvl="0" indent="-381000" algn="l" rtl="0">
              <a:lnSpc>
                <a:spcPct val="90000"/>
              </a:lnSpc>
              <a:spcBef>
                <a:spcPts val="0"/>
              </a:spcBef>
              <a:spcAft>
                <a:spcPts val="0"/>
              </a:spcAft>
              <a:buSzPts val="2400"/>
              <a:buFont typeface="Arial"/>
              <a:buChar char="-"/>
            </a:pPr>
            <a:r>
              <a:rPr lang="en" sz="2400" dirty="0">
                <a:latin typeface="Arial"/>
                <a:ea typeface="Arial"/>
                <a:cs typeface="Arial"/>
                <a:sym typeface="Arial"/>
              </a:rPr>
              <a:t>aged 3 through 21 who are enrolled by their parents in private school settings, including religious, elementary, and secondary schools,</a:t>
            </a:r>
            <a:endParaRPr sz="2400" dirty="0">
              <a:latin typeface="Arial"/>
              <a:ea typeface="Arial"/>
              <a:cs typeface="Arial"/>
              <a:sym typeface="Arial"/>
            </a:endParaRPr>
          </a:p>
          <a:p>
            <a:pPr marL="457200" lvl="0" indent="-381000" algn="l" rtl="0">
              <a:lnSpc>
                <a:spcPct val="90000"/>
              </a:lnSpc>
              <a:spcBef>
                <a:spcPts val="0"/>
              </a:spcBef>
              <a:spcAft>
                <a:spcPts val="0"/>
              </a:spcAft>
              <a:buSzPts val="2400"/>
              <a:buFont typeface="Arial"/>
              <a:buChar char="-"/>
            </a:pPr>
            <a:r>
              <a:rPr lang="en" sz="2400" dirty="0">
                <a:latin typeface="Arial"/>
                <a:ea typeface="Arial"/>
                <a:cs typeface="Arial"/>
                <a:sym typeface="Arial"/>
              </a:rPr>
              <a:t>located in a school district served by the AU,</a:t>
            </a:r>
            <a:endParaRPr sz="2400" dirty="0">
              <a:latin typeface="Arial"/>
              <a:ea typeface="Arial"/>
              <a:cs typeface="Arial"/>
              <a:sym typeface="Arial"/>
            </a:endParaRPr>
          </a:p>
          <a:p>
            <a:pPr marL="457200" lvl="0" indent="-381000" algn="l" rtl="0">
              <a:lnSpc>
                <a:spcPct val="90000"/>
              </a:lnSpc>
              <a:spcBef>
                <a:spcPts val="0"/>
              </a:spcBef>
              <a:spcAft>
                <a:spcPts val="0"/>
              </a:spcAft>
              <a:buSzPts val="2400"/>
              <a:buFont typeface="Arial"/>
              <a:buChar char="-"/>
            </a:pPr>
            <a:r>
              <a:rPr lang="en" sz="2400" dirty="0">
                <a:latin typeface="Arial"/>
                <a:ea typeface="Arial"/>
                <a:cs typeface="Arial"/>
                <a:sym typeface="Arial"/>
              </a:rPr>
              <a:t>as compared to the total number of children with disabilities aged 3 through 21 in the jurisdiction of the AU.</a:t>
            </a:r>
            <a:endParaRPr sz="2400" dirty="0">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0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Calculating Proportionate Share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4"/>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Calculating Proportionate Share</a:t>
            </a:r>
            <a:endParaRPr sz="2600"/>
          </a:p>
        </p:txBody>
      </p:sp>
      <p:sp>
        <p:nvSpPr>
          <p:cNvPr id="783" name="Google Shape;783;p104"/>
          <p:cNvSpPr txBox="1">
            <a:spLocks noGrp="1"/>
          </p:cNvSpPr>
          <p:nvPr>
            <p:ph type="body" idx="1"/>
          </p:nvPr>
        </p:nvSpPr>
        <p:spPr>
          <a:xfrm>
            <a:off x="88075" y="1054350"/>
            <a:ext cx="8642100" cy="3193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2350" dirty="0"/>
              <a:t>AUs must do the following when determining proportionate share funds for equitable services,</a:t>
            </a:r>
            <a:endParaRPr sz="2350" dirty="0"/>
          </a:p>
          <a:p>
            <a:pPr marL="457200" lvl="0" indent="-358775" algn="l" rtl="0">
              <a:spcBef>
                <a:spcPts val="1200"/>
              </a:spcBef>
              <a:spcAft>
                <a:spcPts val="0"/>
              </a:spcAft>
              <a:buSzPts val="2050"/>
              <a:buChar char="-"/>
            </a:pPr>
            <a:r>
              <a:rPr lang="en" sz="2050" dirty="0"/>
              <a:t>consult with private school personnel to determine the number of parentally-placed private school children with disabilities attending private schools located in the AU’s boundary,</a:t>
            </a:r>
            <a:endParaRPr sz="2050" dirty="0"/>
          </a:p>
          <a:p>
            <a:pPr marL="1371600" lvl="0" indent="-358775" algn="l" rtl="0">
              <a:spcBef>
                <a:spcPts val="1000"/>
              </a:spcBef>
              <a:spcAft>
                <a:spcPts val="0"/>
              </a:spcAft>
              <a:buSzPts val="2050"/>
              <a:buChar char="●"/>
            </a:pPr>
            <a:r>
              <a:rPr lang="en" sz="2050" dirty="0"/>
              <a:t>this must include the total number of students ages 3-21 who have been eligible as a student with a disability under IDEA.(regardless of receiving services).</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5"/>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Calculating Proportionate Share (part 2)</a:t>
            </a:r>
            <a:endParaRPr sz="2600"/>
          </a:p>
        </p:txBody>
      </p:sp>
      <p:pic>
        <p:nvPicPr>
          <p:cNvPr id="790" name="Google Shape;790;p105" descr="The equation to calculate total number of eligible students, which is the number of eligible public-school students plus the number of eligible parentally placed private school students. The equation to calculate per pupal allotment, which is the total Part B Allocation for the fiscal year divided by the total number of eligible students from the first calculation. Lastly, the  equation to calculate the total proportionate share, which is the per pupal allotment calculated using the second equation multiplied by the number of eligible parentally placed private school students."/>
          <p:cNvPicPr preferRelativeResize="0"/>
          <p:nvPr/>
        </p:nvPicPr>
        <p:blipFill>
          <a:blip r:embed="rId3">
            <a:alphaModFix/>
          </a:blip>
          <a:stretch>
            <a:fillRect/>
          </a:stretch>
        </p:blipFill>
        <p:spPr>
          <a:xfrm>
            <a:off x="0" y="846400"/>
            <a:ext cx="9143999" cy="35772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0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AU Responsibilities for Proportionate Share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AU Responsibilities </a:t>
            </a:r>
            <a:endParaRPr sz="2600"/>
          </a:p>
        </p:txBody>
      </p:sp>
      <p:sp>
        <p:nvSpPr>
          <p:cNvPr id="801" name="Google Shape;801;p107"/>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t>Each AU has the responsibility for,</a:t>
            </a:r>
            <a:endParaRPr dirty="0"/>
          </a:p>
          <a:p>
            <a:pPr marL="457200" lvl="0" indent="-342900" algn="l" rtl="0">
              <a:spcBef>
                <a:spcPts val="1000"/>
              </a:spcBef>
              <a:spcAft>
                <a:spcPts val="0"/>
              </a:spcAft>
              <a:buSzPts val="1800"/>
              <a:buChar char="-"/>
            </a:pPr>
            <a:r>
              <a:rPr lang="en" sz="1800" dirty="0"/>
              <a:t>conducting child find obligations for children within their boundaries (34 CFR §300.131),</a:t>
            </a:r>
            <a:endParaRPr sz="1800" dirty="0"/>
          </a:p>
          <a:p>
            <a:pPr marL="457200" lvl="0" indent="-342900" algn="l" rtl="0">
              <a:spcBef>
                <a:spcPts val="0"/>
              </a:spcBef>
              <a:spcAft>
                <a:spcPts val="0"/>
              </a:spcAft>
              <a:buSzPts val="1800"/>
              <a:buChar char="-"/>
            </a:pPr>
            <a:r>
              <a:rPr lang="en" sz="1800" dirty="0"/>
              <a:t>conducting initial evaluations and determining eligibility for children suspected of having a disability under IDEA (34 CFR § 300.132),</a:t>
            </a:r>
            <a:endParaRPr sz="1800" dirty="0"/>
          </a:p>
          <a:p>
            <a:pPr marL="457200" lvl="0" indent="-342900" algn="l" rtl="0">
              <a:spcBef>
                <a:spcPts val="0"/>
              </a:spcBef>
              <a:spcAft>
                <a:spcPts val="0"/>
              </a:spcAft>
              <a:buSzPts val="1800"/>
              <a:buChar char="-"/>
            </a:pPr>
            <a:r>
              <a:rPr lang="en" sz="1800" dirty="0"/>
              <a:t>conducting re-evaluations for children with disabilities (34 CFR §300.303(a)),</a:t>
            </a:r>
            <a:endParaRPr sz="1800" dirty="0"/>
          </a:p>
          <a:p>
            <a:pPr marL="457200" lvl="0" indent="-342900" algn="l" rtl="0">
              <a:spcBef>
                <a:spcPts val="0"/>
              </a:spcBef>
              <a:spcAft>
                <a:spcPts val="0"/>
              </a:spcAft>
              <a:buSzPts val="1800"/>
              <a:buChar char="-"/>
            </a:pPr>
            <a:r>
              <a:rPr lang="en" sz="1800" dirty="0"/>
              <a:t>offering a provision of FAPE in the public-school setting for children identified with a disability in the public-school setting (34 CFR §300.8),</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AU Responsibilities (part 2)</a:t>
            </a:r>
            <a:endParaRPr sz="2600"/>
          </a:p>
        </p:txBody>
      </p:sp>
      <p:sp>
        <p:nvSpPr>
          <p:cNvPr id="807" name="Google Shape;807;p108"/>
          <p:cNvSpPr txBox="1">
            <a:spLocks noGrp="1"/>
          </p:cNvSpPr>
          <p:nvPr>
            <p:ph type="body" idx="1"/>
          </p:nvPr>
        </p:nvSpPr>
        <p:spPr>
          <a:xfrm>
            <a:off x="101875" y="986450"/>
            <a:ext cx="8907900" cy="320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t>Each AU has the responsibility for,</a:t>
            </a:r>
            <a:endParaRPr sz="1000" dirty="0"/>
          </a:p>
          <a:p>
            <a:pPr marL="457200" lvl="0" indent="-355600" algn="l" rtl="0">
              <a:spcBef>
                <a:spcPts val="1000"/>
              </a:spcBef>
              <a:spcAft>
                <a:spcPts val="0"/>
              </a:spcAft>
              <a:buSzPts val="2000"/>
              <a:buChar char="-"/>
            </a:pPr>
            <a:r>
              <a:rPr lang="en" sz="2000" dirty="0"/>
              <a:t>consultation with private schools (34 CFR §300.134),</a:t>
            </a:r>
            <a:endParaRPr sz="2000" dirty="0"/>
          </a:p>
          <a:p>
            <a:pPr marL="457200" lvl="0" indent="-355600" algn="l" rtl="0">
              <a:spcBef>
                <a:spcPts val="0"/>
              </a:spcBef>
              <a:spcAft>
                <a:spcPts val="0"/>
              </a:spcAft>
              <a:buSzPts val="2000"/>
              <a:buChar char="-"/>
            </a:pPr>
            <a:r>
              <a:rPr lang="en" sz="2000" dirty="0"/>
              <a:t>written affirmation of timely and meaningful consultation (34 CFR §300.135),</a:t>
            </a:r>
            <a:endParaRPr sz="2000" dirty="0"/>
          </a:p>
          <a:p>
            <a:pPr marL="457200" lvl="0" indent="-355600" algn="l" rtl="0">
              <a:spcBef>
                <a:spcPts val="0"/>
              </a:spcBef>
              <a:spcAft>
                <a:spcPts val="0"/>
              </a:spcAft>
              <a:buSzPts val="2000"/>
              <a:buChar char="-"/>
            </a:pPr>
            <a:r>
              <a:rPr lang="en" sz="2000" dirty="0"/>
              <a:t>data collection requirements (34 CFR §300.132(c)),</a:t>
            </a:r>
            <a:endParaRPr sz="2000" dirty="0"/>
          </a:p>
          <a:p>
            <a:pPr marL="457200" lvl="0" indent="-355600" algn="l" rtl="0">
              <a:lnSpc>
                <a:spcPct val="90000"/>
              </a:lnSpc>
              <a:spcBef>
                <a:spcPts val="0"/>
              </a:spcBef>
              <a:spcAft>
                <a:spcPts val="0"/>
              </a:spcAft>
              <a:buSzPts val="2000"/>
              <a:buChar char="-"/>
            </a:pPr>
            <a:r>
              <a:rPr lang="en" sz="2000" dirty="0"/>
              <a:t>permission for delivery of services at the private schools by AUs, to the extent consistent with law (</a:t>
            </a:r>
            <a:r>
              <a:rPr lang="en" sz="2000" u="sng" dirty="0">
                <a:solidFill>
                  <a:schemeClr val="accent5"/>
                </a:solidFill>
                <a:hlinkClick r:id="rId3">
                  <a:extLst>
                    <a:ext uri="{A12FA001-AC4F-418D-AE19-62706E023703}">
                      <ahyp:hlinkClr xmlns:ahyp="http://schemas.microsoft.com/office/drawing/2018/hyperlinkcolor" val="tx"/>
                    </a:ext>
                  </a:extLst>
                </a:hlinkClick>
              </a:rPr>
              <a:t>34 CFR §300.139(a</a:t>
            </a:r>
            <a:r>
              <a:rPr lang="en" sz="2000" dirty="0">
                <a:solidFill>
                  <a:srgbClr val="5B9BD5"/>
                </a:solidFill>
              </a:rPr>
              <a:t>)</a:t>
            </a:r>
            <a:r>
              <a:rPr lang="en" sz="2000" dirty="0"/>
              <a:t>);</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AU Responsibilities (part 3)</a:t>
            </a:r>
            <a:endParaRPr sz="2600"/>
          </a:p>
        </p:txBody>
      </p:sp>
      <p:sp>
        <p:nvSpPr>
          <p:cNvPr id="813" name="Google Shape;813;p109"/>
          <p:cNvSpPr txBox="1">
            <a:spLocks noGrp="1"/>
          </p:cNvSpPr>
          <p:nvPr>
            <p:ph type="body" idx="1"/>
          </p:nvPr>
        </p:nvSpPr>
        <p:spPr>
          <a:xfrm>
            <a:off x="101875" y="986450"/>
            <a:ext cx="8907900" cy="320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t>Each AU has the responsibility for,</a:t>
            </a:r>
            <a:endParaRPr sz="2000"/>
          </a:p>
          <a:p>
            <a:pPr marL="457200" lvl="0" indent="-355600" algn="l" rtl="0">
              <a:spcBef>
                <a:spcPts val="1000"/>
              </a:spcBef>
              <a:spcAft>
                <a:spcPts val="0"/>
              </a:spcAft>
              <a:buSzPts val="2000"/>
              <a:buChar char="-"/>
            </a:pPr>
            <a:r>
              <a:rPr lang="en" sz="2000"/>
              <a:t>service plans for children with disabilities receiving equitable services (34 CFR §§300.132(b), 300.137(c) and 300.138(b)).</a:t>
            </a:r>
            <a:endParaRPr sz="2000"/>
          </a:p>
          <a:p>
            <a:pPr marL="457200" lvl="0" indent="-355600" algn="l" rtl="0">
              <a:lnSpc>
                <a:spcPct val="90000"/>
              </a:lnSpc>
              <a:spcBef>
                <a:spcPts val="0"/>
              </a:spcBef>
              <a:spcAft>
                <a:spcPts val="0"/>
              </a:spcAft>
              <a:buSzPts val="2000"/>
              <a:buChar char="-"/>
            </a:pPr>
            <a:r>
              <a:rPr lang="en" sz="2000"/>
              <a:t>determination of the proportionate share of federal IDEA funds to be spent on equitable services (</a:t>
            </a:r>
            <a:r>
              <a:rPr lang="en" sz="2000" u="sng">
                <a:solidFill>
                  <a:schemeClr val="hlink"/>
                </a:solidFill>
                <a:hlinkClick r:id="rId3"/>
              </a:rPr>
              <a:t>34 CFR §300.133</a:t>
            </a:r>
            <a:r>
              <a:rPr lang="en" sz="2000"/>
              <a:t>); </a:t>
            </a:r>
            <a:endParaRPr sz="2000"/>
          </a:p>
          <a:p>
            <a:pPr marL="457200" lvl="0" indent="-355600" algn="l" rtl="0">
              <a:spcBef>
                <a:spcPts val="0"/>
              </a:spcBef>
              <a:spcAft>
                <a:spcPts val="0"/>
              </a:spcAft>
              <a:buSzPts val="2000"/>
              <a:buChar char="-"/>
            </a:pPr>
            <a:r>
              <a:rPr lang="en" sz="2000"/>
              <a:t>provision of equitable services (34 CFR §§300.137-300.138).</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Meaningful Consultation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Elevating Excellence Conference </a:t>
            </a:r>
            <a:endParaRPr b="1"/>
          </a:p>
        </p:txBody>
      </p:sp>
      <p:sp>
        <p:nvSpPr>
          <p:cNvPr id="500" name="Google Shape;500;p57"/>
          <p:cNvSpPr txBox="1">
            <a:spLocks noGrp="1"/>
          </p:cNvSpPr>
          <p:nvPr>
            <p:ph type="body" idx="1"/>
          </p:nvPr>
        </p:nvSpPr>
        <p:spPr>
          <a:xfrm>
            <a:off x="311700" y="1152475"/>
            <a:ext cx="7626900" cy="3034800"/>
          </a:xfrm>
          <a:prstGeom prst="rect">
            <a:avLst/>
          </a:prstGeom>
        </p:spPr>
        <p:txBody>
          <a:bodyPr spcFirstLastPara="1" wrap="square" lIns="91425" tIns="91425" rIns="91425" bIns="91425" anchor="t" anchorCtr="0">
            <a:normAutofit/>
          </a:bodyPr>
          <a:lstStyle/>
          <a:p>
            <a:pPr marL="457200" lvl="0" indent="0" algn="l" rtl="0">
              <a:lnSpc>
                <a:spcPct val="100000"/>
              </a:lnSpc>
              <a:spcBef>
                <a:spcPts val="0"/>
              </a:spcBef>
              <a:spcAft>
                <a:spcPts val="0"/>
              </a:spcAft>
              <a:buNone/>
            </a:pPr>
            <a:r>
              <a:rPr lang="en" sz="1400" b="1" dirty="0">
                <a:latin typeface="Arial"/>
                <a:ea typeface="Arial"/>
                <a:cs typeface="Arial"/>
                <a:sym typeface="Arial"/>
              </a:rPr>
              <a:t>Dates</a:t>
            </a:r>
            <a:r>
              <a:rPr lang="en" sz="1400" dirty="0">
                <a:latin typeface="Arial"/>
                <a:ea typeface="Arial"/>
                <a:cs typeface="Arial"/>
                <a:sym typeface="Arial"/>
              </a:rPr>
              <a:t>: September 17-18, 2025</a:t>
            </a:r>
            <a:endParaRPr sz="1400" dirty="0">
              <a:latin typeface="Arial"/>
              <a:ea typeface="Arial"/>
              <a:cs typeface="Arial"/>
              <a:sym typeface="Arial"/>
            </a:endParaRPr>
          </a:p>
          <a:p>
            <a:pPr marL="457200" lvl="0" indent="0" algn="l" rtl="0">
              <a:lnSpc>
                <a:spcPct val="100000"/>
              </a:lnSpc>
              <a:spcBef>
                <a:spcPts val="1000"/>
              </a:spcBef>
              <a:spcAft>
                <a:spcPts val="0"/>
              </a:spcAft>
              <a:buNone/>
            </a:pPr>
            <a:r>
              <a:rPr lang="en" sz="1400" b="1" dirty="0">
                <a:latin typeface="Arial"/>
                <a:ea typeface="Arial"/>
                <a:cs typeface="Arial"/>
                <a:sym typeface="Arial"/>
              </a:rPr>
              <a:t>Location</a:t>
            </a:r>
            <a:r>
              <a:rPr lang="en" sz="1400" dirty="0">
                <a:latin typeface="Arial"/>
                <a:ea typeface="Arial"/>
                <a:cs typeface="Arial"/>
                <a:sym typeface="Arial"/>
              </a:rPr>
              <a:t>: Adams County Government Building (Brighton, CO)</a:t>
            </a:r>
            <a:endParaRPr sz="1400" dirty="0">
              <a:latin typeface="Arial"/>
              <a:ea typeface="Arial"/>
              <a:cs typeface="Arial"/>
              <a:sym typeface="Arial"/>
            </a:endParaRPr>
          </a:p>
          <a:p>
            <a:pPr marL="457200" lvl="0" indent="0" algn="l" rtl="0">
              <a:lnSpc>
                <a:spcPct val="100000"/>
              </a:lnSpc>
              <a:spcBef>
                <a:spcPts val="1000"/>
              </a:spcBef>
              <a:spcAft>
                <a:spcPts val="0"/>
              </a:spcAft>
              <a:buNone/>
            </a:pPr>
            <a:r>
              <a:rPr lang="en" sz="1400" b="1" dirty="0">
                <a:latin typeface="Arial"/>
                <a:ea typeface="Arial"/>
                <a:cs typeface="Arial"/>
                <a:sym typeface="Arial"/>
              </a:rPr>
              <a:t>Audience</a:t>
            </a:r>
            <a:r>
              <a:rPr lang="en" sz="1400" dirty="0">
                <a:latin typeface="Arial"/>
                <a:ea typeface="Arial"/>
                <a:cs typeface="Arial"/>
                <a:sym typeface="Arial"/>
              </a:rPr>
              <a:t>: All Colorado education leaders, including non-public school administrators, teachers, etc.</a:t>
            </a:r>
            <a:endParaRPr sz="1400" dirty="0">
              <a:latin typeface="Arial"/>
              <a:ea typeface="Arial"/>
              <a:cs typeface="Arial"/>
              <a:sym typeface="Arial"/>
            </a:endParaRPr>
          </a:p>
          <a:p>
            <a:pPr marL="457200" lvl="0" indent="0" algn="l" rtl="0">
              <a:lnSpc>
                <a:spcPct val="100000"/>
              </a:lnSpc>
              <a:spcBef>
                <a:spcPts val="1000"/>
              </a:spcBef>
              <a:spcAft>
                <a:spcPts val="0"/>
              </a:spcAft>
              <a:buNone/>
            </a:pPr>
            <a:r>
              <a:rPr lang="en" sz="1400" b="1" dirty="0">
                <a:latin typeface="Arial"/>
                <a:ea typeface="Arial"/>
                <a:cs typeface="Arial"/>
                <a:sym typeface="Arial"/>
              </a:rPr>
              <a:t>Desired outcome</a:t>
            </a:r>
            <a:r>
              <a:rPr lang="en" sz="1400" dirty="0">
                <a:latin typeface="Arial"/>
                <a:ea typeface="Arial"/>
                <a:cs typeface="Arial"/>
                <a:sym typeface="Arial"/>
              </a:rPr>
              <a:t>: To increase academic performance for all students by</a:t>
            </a:r>
            <a:endParaRPr dirty="0">
              <a:latin typeface="Arial"/>
              <a:ea typeface="Arial"/>
              <a:cs typeface="Arial"/>
              <a:sym typeface="Arial"/>
            </a:endParaRPr>
          </a:p>
          <a:p>
            <a:pPr marL="914400" lvl="1" indent="-317500" algn="l" rtl="0">
              <a:lnSpc>
                <a:spcPct val="100000"/>
              </a:lnSpc>
              <a:spcBef>
                <a:spcPts val="800"/>
              </a:spcBef>
              <a:spcAft>
                <a:spcPts val="0"/>
              </a:spcAft>
              <a:buSzPts val="1400"/>
              <a:buFont typeface="Arial"/>
              <a:buChar char="○"/>
            </a:pPr>
            <a:r>
              <a:rPr lang="en" dirty="0">
                <a:latin typeface="Arial"/>
                <a:ea typeface="Arial"/>
                <a:cs typeface="Arial"/>
                <a:sym typeface="Arial"/>
              </a:rPr>
              <a:t>Increasing tools and resources available for all educators to plan, implement, monitor, and evaluate equitable systems, and</a:t>
            </a:r>
            <a:endParaRPr dirty="0">
              <a:latin typeface="Arial"/>
              <a:ea typeface="Arial"/>
              <a:cs typeface="Arial"/>
              <a:sym typeface="Arial"/>
            </a:endParaRPr>
          </a:p>
          <a:p>
            <a:pPr marL="914400" lvl="1" indent="-317500" algn="l" rtl="0">
              <a:lnSpc>
                <a:spcPct val="100000"/>
              </a:lnSpc>
              <a:spcBef>
                <a:spcPts val="800"/>
              </a:spcBef>
              <a:spcAft>
                <a:spcPts val="800"/>
              </a:spcAft>
              <a:buSzPts val="1400"/>
              <a:buFont typeface="Arial"/>
              <a:buChar char="○"/>
            </a:pPr>
            <a:r>
              <a:rPr lang="en" dirty="0">
                <a:latin typeface="Arial"/>
                <a:ea typeface="Arial"/>
                <a:cs typeface="Arial"/>
                <a:sym typeface="Arial"/>
              </a:rPr>
              <a:t>Increasing knowledge of how to leverage state and federal funds (ESEA and IDEA) to support all students</a:t>
            </a:r>
            <a:endParaRPr sz="1400" dirty="0">
              <a:latin typeface="Arial"/>
              <a:ea typeface="Arial"/>
              <a:cs typeface="Arial"/>
              <a:sym typeface="Arial"/>
            </a:endParaRPr>
          </a:p>
        </p:txBody>
      </p:sp>
      <p:sp>
        <p:nvSpPr>
          <p:cNvPr id="501" name="Google Shape;501;p57"/>
          <p:cNvSpPr/>
          <p:nvPr/>
        </p:nvSpPr>
        <p:spPr>
          <a:xfrm>
            <a:off x="6475975" y="397700"/>
            <a:ext cx="2105136" cy="1194264"/>
          </a:xfrm>
          <a:prstGeom prst="cloud">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chemeClr val="accent1">
                    <a:lumMod val="75000"/>
                  </a:schemeClr>
                </a:solidFill>
                <a:hlinkClick r:id="rId3">
                  <a:extLst>
                    <a:ext uri="{A12FA001-AC4F-418D-AE19-62706E023703}">
                      <ahyp:hlinkClr xmlns:ahyp="http://schemas.microsoft.com/office/drawing/2018/hyperlinkcolor" val="tx"/>
                    </a:ext>
                  </a:extLst>
                </a:hlinkClick>
              </a:rPr>
              <a:t>See the website for more details!</a:t>
            </a:r>
            <a:endParaRPr>
              <a:solidFill>
                <a:schemeClr val="accent1">
                  <a:lumMod val="75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11"/>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Required Topics During Consultation</a:t>
            </a:r>
            <a:endParaRPr sz="2400"/>
          </a:p>
        </p:txBody>
      </p:sp>
      <p:sp>
        <p:nvSpPr>
          <p:cNvPr id="824" name="Google Shape;824;p111"/>
          <p:cNvSpPr txBox="1">
            <a:spLocks noGrp="1"/>
          </p:cNvSpPr>
          <p:nvPr>
            <p:ph type="body" idx="1"/>
          </p:nvPr>
        </p:nvSpPr>
        <p:spPr>
          <a:xfrm>
            <a:off x="83250" y="1023725"/>
            <a:ext cx="8796000" cy="3652500"/>
          </a:xfrm>
          <a:prstGeom prst="rect">
            <a:avLst/>
          </a:prstGeom>
          <a:noFill/>
          <a:ln>
            <a:noFill/>
          </a:ln>
        </p:spPr>
        <p:txBody>
          <a:bodyPr spcFirstLastPara="1" wrap="square" lIns="91425" tIns="91425" rIns="91425" bIns="91425" anchor="t" anchorCtr="0">
            <a:normAutofit/>
          </a:bodyPr>
          <a:lstStyle/>
          <a:p>
            <a:pPr marL="457200" lvl="0" indent="-365125" algn="l" rtl="0">
              <a:lnSpc>
                <a:spcPct val="95000"/>
              </a:lnSpc>
              <a:spcBef>
                <a:spcPts val="0"/>
              </a:spcBef>
              <a:spcAft>
                <a:spcPts val="0"/>
              </a:spcAft>
              <a:buSzPts val="2150"/>
              <a:buChar char="-"/>
            </a:pPr>
            <a:r>
              <a:rPr lang="en" sz="2150"/>
              <a:t>Consultation must occur before providing proportionate share services and allow input from representatives on the types of services to be provided and the method of delivery of services.</a:t>
            </a:r>
            <a:endParaRPr sz="1800"/>
          </a:p>
          <a:p>
            <a:pPr marL="457200" lvl="0" indent="-365125" algn="l" rtl="0">
              <a:lnSpc>
                <a:spcPct val="95000"/>
              </a:lnSpc>
              <a:spcBef>
                <a:spcPts val="1000"/>
              </a:spcBef>
              <a:spcAft>
                <a:spcPts val="0"/>
              </a:spcAft>
              <a:buSzPts val="2150"/>
              <a:buChar char="-"/>
            </a:pPr>
            <a:r>
              <a:rPr lang="en" sz="2150"/>
              <a:t>During consultation, the AU must discuss all of the following areas.</a:t>
            </a:r>
            <a:endParaRPr sz="1800"/>
          </a:p>
          <a:p>
            <a:pPr marL="914400" lvl="0" indent="-349250" algn="l" rtl="0">
              <a:lnSpc>
                <a:spcPct val="95000"/>
              </a:lnSpc>
              <a:spcBef>
                <a:spcPts val="0"/>
              </a:spcBef>
              <a:spcAft>
                <a:spcPts val="0"/>
              </a:spcAft>
              <a:buSzPts val="1900"/>
              <a:buChar char="●"/>
            </a:pPr>
            <a:r>
              <a:rPr lang="en" sz="1900"/>
              <a:t>Child Find and Evaluation</a:t>
            </a:r>
            <a:endParaRPr sz="1900"/>
          </a:p>
          <a:p>
            <a:pPr marL="914400" lvl="0" indent="-349250" algn="l" rtl="0">
              <a:lnSpc>
                <a:spcPct val="95000"/>
              </a:lnSpc>
              <a:spcBef>
                <a:spcPts val="0"/>
              </a:spcBef>
              <a:spcAft>
                <a:spcPts val="0"/>
              </a:spcAft>
              <a:buSzPts val="1900"/>
              <a:buChar char="●"/>
            </a:pPr>
            <a:r>
              <a:rPr lang="en" sz="1900"/>
              <a:t>Determination of Proportionate Share</a:t>
            </a:r>
            <a:endParaRPr sz="1900"/>
          </a:p>
          <a:p>
            <a:pPr marL="914400" lvl="0" indent="-349250" algn="l" rtl="0">
              <a:lnSpc>
                <a:spcPct val="95000"/>
              </a:lnSpc>
              <a:spcBef>
                <a:spcPts val="0"/>
              </a:spcBef>
              <a:spcAft>
                <a:spcPts val="0"/>
              </a:spcAft>
              <a:buSzPts val="1900"/>
              <a:buChar char="●"/>
            </a:pPr>
            <a:r>
              <a:rPr lang="en" sz="1900"/>
              <a:t>Consultation Process, Methodology, and Schedule</a:t>
            </a:r>
            <a:endParaRPr sz="1900"/>
          </a:p>
          <a:p>
            <a:pPr marL="914400" lvl="0" indent="-349250" algn="l" rtl="0">
              <a:lnSpc>
                <a:spcPct val="95000"/>
              </a:lnSpc>
              <a:spcBef>
                <a:spcPts val="0"/>
              </a:spcBef>
              <a:spcAft>
                <a:spcPts val="0"/>
              </a:spcAft>
              <a:buSzPts val="1900"/>
              <a:buChar char="●"/>
            </a:pPr>
            <a:r>
              <a:rPr lang="en" sz="1900"/>
              <a:t>Determination of Services and Methods of Provision</a:t>
            </a:r>
            <a:endParaRPr sz="2100">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12"/>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Consultation Requirements</a:t>
            </a:r>
            <a:endParaRPr sz="2400"/>
          </a:p>
        </p:txBody>
      </p:sp>
      <p:sp>
        <p:nvSpPr>
          <p:cNvPr id="830" name="Google Shape;830;p112"/>
          <p:cNvSpPr txBox="1">
            <a:spLocks noGrp="1"/>
          </p:cNvSpPr>
          <p:nvPr>
            <p:ph type="body" idx="1"/>
          </p:nvPr>
        </p:nvSpPr>
        <p:spPr>
          <a:xfrm>
            <a:off x="83400" y="934875"/>
            <a:ext cx="8796000" cy="36525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56140"/>
              <a:buNone/>
            </a:pPr>
            <a:r>
              <a:rPr lang="en" sz="2850">
                <a:latin typeface="Arial"/>
                <a:ea typeface="Arial"/>
                <a:cs typeface="Arial"/>
                <a:sym typeface="Arial"/>
              </a:rPr>
              <a:t>IDEA Part B requires, </a:t>
            </a:r>
            <a:endParaRPr sz="2850">
              <a:latin typeface="Arial"/>
              <a:ea typeface="Arial"/>
              <a:cs typeface="Arial"/>
              <a:sym typeface="Arial"/>
            </a:endParaRPr>
          </a:p>
          <a:p>
            <a:pPr marL="457200" lvl="0" indent="-354091" algn="l" rtl="0">
              <a:lnSpc>
                <a:spcPct val="115000"/>
              </a:lnSpc>
              <a:spcBef>
                <a:spcPts val="1200"/>
              </a:spcBef>
              <a:spcAft>
                <a:spcPts val="0"/>
              </a:spcAft>
              <a:buSzPct val="100000"/>
              <a:buFont typeface="Arial"/>
              <a:buChar char="-"/>
            </a:pPr>
            <a:r>
              <a:rPr lang="en" sz="2550">
                <a:latin typeface="Arial"/>
                <a:ea typeface="Arial"/>
                <a:cs typeface="Arial"/>
                <a:sym typeface="Arial"/>
              </a:rPr>
              <a:t>AUs ensure leaders of private schools and representatives of parents of parentally-placed private school children with disabilities have opportunities to engage in “timely and meaningful” consultation about the opportunity to access special education.</a:t>
            </a:r>
            <a:endParaRPr sz="2550">
              <a:latin typeface="Arial"/>
              <a:ea typeface="Arial"/>
              <a:cs typeface="Arial"/>
              <a:sym typeface="Arial"/>
            </a:endParaRPr>
          </a:p>
          <a:p>
            <a:pPr marL="914400" lvl="0" indent="-354091" algn="l" rtl="0">
              <a:lnSpc>
                <a:spcPct val="115000"/>
              </a:lnSpc>
              <a:spcBef>
                <a:spcPts val="0"/>
              </a:spcBef>
              <a:spcAft>
                <a:spcPts val="0"/>
              </a:spcAft>
              <a:buSzPct val="100000"/>
              <a:buFont typeface="Arial"/>
              <a:buChar char="●"/>
            </a:pPr>
            <a:r>
              <a:rPr lang="en" sz="2550">
                <a:latin typeface="Arial"/>
                <a:ea typeface="Arial"/>
                <a:cs typeface="Arial"/>
                <a:sym typeface="Arial"/>
              </a:rPr>
              <a:t>“Timely and meaningful” consultation requires AUs to invite and consult with representatives of the private schools and parents of privately enrolled students who are educated within the geographic boundaries of the AU. (34 CFR § 300.134.)</a:t>
            </a:r>
            <a:endParaRPr sz="2550">
              <a:latin typeface="Arial"/>
              <a:ea typeface="Arial"/>
              <a:cs typeface="Arial"/>
              <a:sym typeface="Arial"/>
            </a:endParaRPr>
          </a:p>
          <a:p>
            <a:pPr marL="914400" lvl="0" indent="-354091" algn="l" rtl="0">
              <a:lnSpc>
                <a:spcPct val="115000"/>
              </a:lnSpc>
              <a:spcBef>
                <a:spcPts val="0"/>
              </a:spcBef>
              <a:spcAft>
                <a:spcPts val="0"/>
              </a:spcAft>
              <a:buSzPct val="100000"/>
              <a:buFont typeface="Arial"/>
              <a:buChar char="●"/>
            </a:pPr>
            <a:r>
              <a:rPr lang="en" sz="2550">
                <a:latin typeface="Arial"/>
                <a:ea typeface="Arial"/>
                <a:cs typeface="Arial"/>
                <a:sym typeface="Arial"/>
              </a:rPr>
              <a:t>All private schools must be invited to participate in the consultation even if they have expressed no interest in participation.</a:t>
            </a:r>
            <a:endParaRPr sz="2300">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13"/>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Consultation Requirements (part 2)</a:t>
            </a:r>
            <a:endParaRPr sz="2500"/>
          </a:p>
        </p:txBody>
      </p:sp>
      <p:sp>
        <p:nvSpPr>
          <p:cNvPr id="836" name="Google Shape;836;p113"/>
          <p:cNvSpPr txBox="1">
            <a:spLocks noGrp="1"/>
          </p:cNvSpPr>
          <p:nvPr>
            <p:ph type="body" idx="1"/>
          </p:nvPr>
        </p:nvSpPr>
        <p:spPr>
          <a:xfrm>
            <a:off x="83250" y="1023725"/>
            <a:ext cx="8796000" cy="3652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2000">
                <a:latin typeface="Arial"/>
                <a:ea typeface="Arial"/>
                <a:cs typeface="Arial"/>
                <a:sym typeface="Arial"/>
              </a:rPr>
              <a:t>Timely and meaningful consultation, </a:t>
            </a:r>
            <a:endParaRPr sz="2000">
              <a:latin typeface="Arial"/>
              <a:ea typeface="Arial"/>
              <a:cs typeface="Arial"/>
              <a:sym typeface="Arial"/>
            </a:endParaRPr>
          </a:p>
          <a:p>
            <a:pPr marL="457200" lvl="0" indent="-355600" algn="l" rtl="0">
              <a:lnSpc>
                <a:spcPct val="115000"/>
              </a:lnSpc>
              <a:spcBef>
                <a:spcPts val="1200"/>
              </a:spcBef>
              <a:spcAft>
                <a:spcPts val="0"/>
              </a:spcAft>
              <a:buSzPts val="2000"/>
              <a:buFont typeface="Arial"/>
              <a:buChar char="-"/>
            </a:pPr>
            <a:r>
              <a:rPr lang="en" sz="2000">
                <a:latin typeface="Arial"/>
                <a:ea typeface="Arial"/>
                <a:cs typeface="Arial"/>
                <a:sym typeface="Arial"/>
              </a:rPr>
              <a:t>occurs consistently throughout the year and is not intended to be a one time event, </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discusses the needs of eligible students, </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discusses the amount of funds available for equitable services,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determines how, when, where, and by whom the equitable services will be provided.</a:t>
            </a:r>
            <a:endParaRPr sz="2300">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Allocation of Proportionate Share Funds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15"/>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Allowable Uses for Proportionate Share Funds</a:t>
            </a:r>
            <a:endParaRPr sz="2600"/>
          </a:p>
        </p:txBody>
      </p:sp>
      <p:sp>
        <p:nvSpPr>
          <p:cNvPr id="847" name="Google Shape;847;p115"/>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47500" lnSpcReduction="20000"/>
          </a:bodyPr>
          <a:lstStyle/>
          <a:p>
            <a:pPr marL="457200" lvl="0" indent="-409575" algn="l" rtl="0">
              <a:lnSpc>
                <a:spcPct val="90000"/>
              </a:lnSpc>
              <a:spcBef>
                <a:spcPts val="0"/>
              </a:spcBef>
              <a:spcAft>
                <a:spcPts val="0"/>
              </a:spcAft>
              <a:buSzPct val="100000"/>
              <a:buFont typeface="Arial"/>
              <a:buChar char="-"/>
            </a:pPr>
            <a:r>
              <a:rPr lang="en" sz="6000">
                <a:latin typeface="Arial"/>
                <a:ea typeface="Arial"/>
                <a:cs typeface="Arial"/>
                <a:sym typeface="Arial"/>
              </a:rPr>
              <a:t>The AU must control and administer any funds used to provide services to eligible private school students. </a:t>
            </a:r>
            <a:endParaRPr sz="6000">
              <a:latin typeface="Arial"/>
              <a:ea typeface="Arial"/>
              <a:cs typeface="Arial"/>
              <a:sym typeface="Arial"/>
            </a:endParaRPr>
          </a:p>
          <a:p>
            <a:pPr marL="457200" lvl="0" indent="-409575" algn="l" rtl="0">
              <a:lnSpc>
                <a:spcPct val="90000"/>
              </a:lnSpc>
              <a:spcBef>
                <a:spcPts val="0"/>
              </a:spcBef>
              <a:spcAft>
                <a:spcPts val="0"/>
              </a:spcAft>
              <a:buSzPct val="100000"/>
              <a:buFont typeface="Arial"/>
              <a:buChar char="-"/>
            </a:pPr>
            <a:r>
              <a:rPr lang="en" sz="6000">
                <a:latin typeface="Arial"/>
                <a:ea typeface="Arial"/>
                <a:cs typeface="Arial"/>
                <a:sym typeface="Arial"/>
              </a:rPr>
              <a:t>Federal IDEA funds must be expended first for services to eligible private school students.</a:t>
            </a:r>
            <a:endParaRPr sz="6000">
              <a:latin typeface="Arial"/>
              <a:ea typeface="Arial"/>
              <a:cs typeface="Arial"/>
              <a:sym typeface="Arial"/>
            </a:endParaRPr>
          </a:p>
          <a:p>
            <a:pPr marL="457200" lvl="0" indent="-409575" algn="l" rtl="0">
              <a:lnSpc>
                <a:spcPct val="90000"/>
              </a:lnSpc>
              <a:spcBef>
                <a:spcPts val="0"/>
              </a:spcBef>
              <a:spcAft>
                <a:spcPts val="0"/>
              </a:spcAft>
              <a:buSzPct val="100000"/>
              <a:buFont typeface="Arial"/>
              <a:buChar char="-"/>
            </a:pPr>
            <a:r>
              <a:rPr lang="en" sz="6000">
                <a:latin typeface="Arial"/>
                <a:ea typeface="Arial"/>
                <a:cs typeface="Arial"/>
                <a:sym typeface="Arial"/>
              </a:rPr>
              <a:t>Funds must be used to meet the special education and related services needs of eligible students and not the needs of a private school or the general needs of private school students.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16"/>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Allowable Uses for Proportionate Share Funds (part 2)</a:t>
            </a:r>
            <a:endParaRPr sz="2600"/>
          </a:p>
        </p:txBody>
      </p:sp>
      <p:sp>
        <p:nvSpPr>
          <p:cNvPr id="853" name="Google Shape;853;p116"/>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32500"/>
          </a:bodyPr>
          <a:lstStyle/>
          <a:p>
            <a:pPr marL="0" lvl="0" indent="0" algn="l" rtl="0">
              <a:lnSpc>
                <a:spcPct val="90000"/>
              </a:lnSpc>
              <a:spcBef>
                <a:spcPts val="1000"/>
              </a:spcBef>
              <a:spcAft>
                <a:spcPts val="0"/>
              </a:spcAft>
              <a:buNone/>
            </a:pPr>
            <a:r>
              <a:rPr lang="en" sz="6000">
                <a:latin typeface="Arial"/>
                <a:ea typeface="Arial"/>
                <a:cs typeface="Arial"/>
                <a:sym typeface="Arial"/>
              </a:rPr>
              <a:t>Funds can be used, </a:t>
            </a:r>
            <a:endParaRPr sz="6000">
              <a:latin typeface="Arial"/>
              <a:ea typeface="Arial"/>
              <a:cs typeface="Arial"/>
              <a:sym typeface="Arial"/>
            </a:endParaRPr>
          </a:p>
          <a:p>
            <a:pPr marL="457200" lvl="0" indent="-352425" algn="l" rtl="0">
              <a:lnSpc>
                <a:spcPct val="90000"/>
              </a:lnSpc>
              <a:spcBef>
                <a:spcPts val="1000"/>
              </a:spcBef>
              <a:spcAft>
                <a:spcPts val="0"/>
              </a:spcAft>
              <a:buSzPct val="100000"/>
              <a:buFont typeface="Arial"/>
              <a:buChar char="-"/>
            </a:pPr>
            <a:r>
              <a:rPr lang="en" sz="6000">
                <a:latin typeface="Arial"/>
                <a:ea typeface="Arial"/>
                <a:cs typeface="Arial"/>
                <a:sym typeface="Arial"/>
              </a:rPr>
              <a:t>to pay private school employees for the provision of special education services, but only if the employees perform the services outside the regular working hours and under the supervision of the AU.</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for the salaries and benefits of appropriately licensed and endorsed AU  special education staff to provide special education and related services.</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for contracts with third parties who are appropriately licensed and endorsed to provide services.The administrative unit may not contract with the private school to provide special education and related services.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7"/>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Allowable Uses for Proportionate Share Funds (part 3)</a:t>
            </a:r>
            <a:endParaRPr sz="2600"/>
          </a:p>
        </p:txBody>
      </p:sp>
      <p:sp>
        <p:nvSpPr>
          <p:cNvPr id="859" name="Google Shape;859;p117"/>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32500"/>
          </a:bodyPr>
          <a:lstStyle/>
          <a:p>
            <a:pPr marL="0" lvl="0" indent="0" algn="l" rtl="0">
              <a:lnSpc>
                <a:spcPct val="90000"/>
              </a:lnSpc>
              <a:spcBef>
                <a:spcPts val="1000"/>
              </a:spcBef>
              <a:spcAft>
                <a:spcPts val="0"/>
              </a:spcAft>
              <a:buNone/>
            </a:pPr>
            <a:r>
              <a:rPr lang="en" sz="6000">
                <a:latin typeface="Arial"/>
                <a:ea typeface="Arial"/>
                <a:cs typeface="Arial"/>
                <a:sym typeface="Arial"/>
              </a:rPr>
              <a:t>Funds can be used, </a:t>
            </a:r>
            <a:endParaRPr sz="6000">
              <a:latin typeface="Arial"/>
              <a:ea typeface="Arial"/>
              <a:cs typeface="Arial"/>
              <a:sym typeface="Arial"/>
            </a:endParaRPr>
          </a:p>
          <a:p>
            <a:pPr marL="457200" lvl="0" indent="-352425" algn="l" rtl="0">
              <a:lnSpc>
                <a:spcPct val="90000"/>
              </a:lnSpc>
              <a:spcBef>
                <a:spcPts val="1000"/>
              </a:spcBef>
              <a:spcAft>
                <a:spcPts val="0"/>
              </a:spcAft>
              <a:buSzPct val="100000"/>
              <a:buFont typeface="Arial"/>
              <a:buChar char="-"/>
            </a:pPr>
            <a:r>
              <a:rPr lang="en" sz="6000">
                <a:latin typeface="Arial"/>
                <a:ea typeface="Arial"/>
                <a:cs typeface="Arial"/>
                <a:sym typeface="Arial"/>
              </a:rPr>
              <a:t>for professional development/training for private school staff who serve children with disabilities.</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for equipment. The administrative unit may place equipment and supplies in a private school, but only for the period of time needed to meet the equitable participation requirements for the Part B program. The administrative unit must maintain title to the equipment and supplies.</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or costs incurred in providing transportation from the child's private school or home to a site other than the private school at which special education services are provided, and from the service site to the private school.</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18"/>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Property, Equipment, and Services</a:t>
            </a:r>
            <a:endParaRPr sz="2600"/>
          </a:p>
        </p:txBody>
      </p:sp>
      <p:sp>
        <p:nvSpPr>
          <p:cNvPr id="865" name="Google Shape;865;p118"/>
          <p:cNvSpPr txBox="1">
            <a:spLocks noGrp="1"/>
          </p:cNvSpPr>
          <p:nvPr>
            <p:ph type="body" idx="1"/>
          </p:nvPr>
        </p:nvSpPr>
        <p:spPr>
          <a:xfrm>
            <a:off x="101875" y="986450"/>
            <a:ext cx="8907900" cy="3385500"/>
          </a:xfrm>
          <a:prstGeom prst="rect">
            <a:avLst/>
          </a:prstGeom>
        </p:spPr>
        <p:txBody>
          <a:bodyPr spcFirstLastPara="1" wrap="square" lIns="91425" tIns="91425" rIns="91425" bIns="91425" anchor="t" anchorCtr="0">
            <a:normAutofit fontScale="77500" lnSpcReduction="20000"/>
          </a:bodyPr>
          <a:lstStyle/>
          <a:p>
            <a:pPr marL="457200" lvl="0" indent="-354091" algn="l" rtl="0">
              <a:lnSpc>
                <a:spcPct val="90000"/>
              </a:lnSpc>
              <a:spcBef>
                <a:spcPts val="1000"/>
              </a:spcBef>
              <a:spcAft>
                <a:spcPts val="0"/>
              </a:spcAft>
              <a:buSzPct val="100000"/>
              <a:buFont typeface="Arial"/>
              <a:buChar char="-"/>
            </a:pPr>
            <a:r>
              <a:rPr lang="en" sz="2550">
                <a:latin typeface="Arial"/>
                <a:ea typeface="Arial"/>
                <a:cs typeface="Arial"/>
                <a:sym typeface="Arial"/>
              </a:rPr>
              <a:t>The AU must hold title to and administer materials, equipment, and property purchased with IDEA funds for eligible students.</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Equipment and supplies may be placed in a private school for the duration of time needed by eligible students.</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The AU must ensure that any equipment and supplies placed in a private school are only used for Part B purposes and can be removed from the private school without remodeling the facility.</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The AU must remove any equipment and supplies when such equipment and supplies are no longer needed for Part B purposes or when removal is necessary to avoid unauthorized use of such items.</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The AU may not use Part B funds for repairs, minor remodeling, or construction of private school facilities.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19"/>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Use of Personnel</a:t>
            </a:r>
            <a:endParaRPr sz="2600"/>
          </a:p>
        </p:txBody>
      </p:sp>
      <p:sp>
        <p:nvSpPr>
          <p:cNvPr id="871" name="Google Shape;871;p119"/>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lnSpcReduction="20000"/>
          </a:bodyPr>
          <a:lstStyle/>
          <a:p>
            <a:pPr marL="457200" lvl="0" indent="-390525" algn="l" rtl="0">
              <a:lnSpc>
                <a:spcPct val="90000"/>
              </a:lnSpc>
              <a:spcBef>
                <a:spcPts val="1000"/>
              </a:spcBef>
              <a:spcAft>
                <a:spcPts val="0"/>
              </a:spcAft>
              <a:buSzPts val="2550"/>
              <a:buFont typeface="Arial"/>
              <a:buChar char="-"/>
            </a:pPr>
            <a:r>
              <a:rPr lang="en" sz="2550">
                <a:latin typeface="Arial"/>
                <a:ea typeface="Arial"/>
                <a:cs typeface="Arial"/>
                <a:sym typeface="Arial"/>
              </a:rPr>
              <a:t>Public school personnel may provide services at sites other than the public school if those services are necessary for eligible students and are not normally provided by the private school. </a:t>
            </a:r>
            <a:endParaRPr sz="2550">
              <a:latin typeface="Arial"/>
              <a:ea typeface="Arial"/>
              <a:cs typeface="Arial"/>
              <a:sym typeface="Arial"/>
            </a:endParaRPr>
          </a:p>
          <a:p>
            <a:pPr marL="457200" lvl="0" indent="-390525" algn="l" rtl="0">
              <a:lnSpc>
                <a:spcPct val="90000"/>
              </a:lnSpc>
              <a:spcBef>
                <a:spcPts val="0"/>
              </a:spcBef>
              <a:spcAft>
                <a:spcPts val="0"/>
              </a:spcAft>
              <a:buSzPts val="2550"/>
              <a:buFont typeface="Arial"/>
              <a:buChar char="-"/>
            </a:pPr>
            <a:r>
              <a:rPr lang="en" sz="2550">
                <a:latin typeface="Arial"/>
                <a:ea typeface="Arial"/>
                <a:cs typeface="Arial"/>
                <a:sym typeface="Arial"/>
              </a:rPr>
              <a:t>The AU may pay for the services of private school personnel only if those services are performed outside of regular hours of duty and the employee is under the supervision and control of the AU.</a:t>
            </a:r>
            <a:endParaRPr sz="2550">
              <a:latin typeface="Arial"/>
              <a:ea typeface="Arial"/>
              <a:cs typeface="Arial"/>
              <a:sym typeface="Arial"/>
            </a:endParaRPr>
          </a:p>
          <a:p>
            <a:pPr marL="457200" lvl="0" indent="-390525" algn="l" rtl="0">
              <a:lnSpc>
                <a:spcPct val="90000"/>
              </a:lnSpc>
              <a:spcBef>
                <a:spcPts val="0"/>
              </a:spcBef>
              <a:spcAft>
                <a:spcPts val="0"/>
              </a:spcAft>
              <a:buSzPts val="2550"/>
              <a:buFont typeface="Arial"/>
              <a:buChar char="-"/>
            </a:pPr>
            <a:r>
              <a:rPr lang="en" sz="2550">
                <a:latin typeface="Arial"/>
                <a:ea typeface="Arial"/>
                <a:cs typeface="Arial"/>
                <a:sym typeface="Arial"/>
              </a:rPr>
              <a:t>Time and effort must be maintained for all staff providing special education and related services.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20"/>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Unallowable Uses of Proportionate Share Funds</a:t>
            </a:r>
            <a:endParaRPr sz="2600"/>
          </a:p>
        </p:txBody>
      </p:sp>
      <p:sp>
        <p:nvSpPr>
          <p:cNvPr id="877" name="Google Shape;877;p120"/>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85000" lnSpcReduction="20000"/>
          </a:bodyPr>
          <a:lstStyle/>
          <a:p>
            <a:pPr marL="0" lvl="0" indent="0" algn="l" rtl="0">
              <a:lnSpc>
                <a:spcPct val="90000"/>
              </a:lnSpc>
              <a:spcBef>
                <a:spcPts val="1000"/>
              </a:spcBef>
              <a:spcAft>
                <a:spcPts val="0"/>
              </a:spcAft>
              <a:buClr>
                <a:schemeClr val="dk1"/>
              </a:buClr>
              <a:buSzPct val="43137"/>
              <a:buFont typeface="Arial"/>
              <a:buNone/>
            </a:pPr>
            <a:r>
              <a:rPr lang="en" sz="2550">
                <a:latin typeface="Arial"/>
                <a:ea typeface="Arial"/>
                <a:cs typeface="Arial"/>
                <a:sym typeface="Arial"/>
              </a:rPr>
              <a:t>Proportionate share funds may not be used for the following:</a:t>
            </a:r>
            <a:endParaRPr sz="2550">
              <a:latin typeface="Arial"/>
              <a:ea typeface="Arial"/>
              <a:cs typeface="Arial"/>
              <a:sym typeface="Arial"/>
            </a:endParaRPr>
          </a:p>
          <a:p>
            <a:pPr marL="457200" lvl="0" indent="-366236" algn="l" rtl="0">
              <a:lnSpc>
                <a:spcPct val="90000"/>
              </a:lnSpc>
              <a:spcBef>
                <a:spcPts val="1000"/>
              </a:spcBef>
              <a:spcAft>
                <a:spcPts val="0"/>
              </a:spcAft>
              <a:buSzPct val="100000"/>
              <a:buFont typeface="Arial"/>
              <a:buChar char="-"/>
            </a:pPr>
            <a:r>
              <a:rPr lang="en" sz="2550">
                <a:latin typeface="Arial"/>
                <a:ea typeface="Arial"/>
                <a:cs typeface="Arial"/>
                <a:sym typeface="Arial"/>
              </a:rPr>
              <a:t>Child Find activities -including initial assessment and determination of eligibility, can be assessed to the proportionate share the AU is required to spend. </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Funds may not be used to finance existing instructional services or to benefit the private school. </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Consultation activities with private school and parent representatives.</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Funds may not be used on administrative costs of the AU or private school.</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To meet the general needs of the students enrolled in the private school.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ESSA State Committee of Practitioners</a:t>
            </a:r>
            <a:endParaRPr b="1"/>
          </a:p>
        </p:txBody>
      </p:sp>
      <p:sp>
        <p:nvSpPr>
          <p:cNvPr id="507" name="Google Shape;507;p58"/>
          <p:cNvSpPr txBox="1">
            <a:spLocks noGrp="1"/>
          </p:cNvSpPr>
          <p:nvPr>
            <p:ph type="body" idx="1"/>
          </p:nvPr>
        </p:nvSpPr>
        <p:spPr>
          <a:xfrm>
            <a:off x="311700" y="1152475"/>
            <a:ext cx="7626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 Committee of Practitioners serves to advise the state in carrying out its responsibilities under the Every Student Succeeds Act of 2015. It operates to identify issues across regions of the state and facilitate two-way communication between CDE and the preK-12 education community throughout Colorado. The primary purpose of the Committee is to advise CDE regarding its implementation of ESSA. Committee members serve for three years.</a:t>
            </a:r>
            <a:endParaRPr dirty="0"/>
          </a:p>
          <a:p>
            <a:pPr marL="0" lvl="0" indent="0" algn="l" rtl="0">
              <a:spcBef>
                <a:spcPts val="1000"/>
              </a:spcBef>
              <a:spcAft>
                <a:spcPts val="0"/>
              </a:spcAft>
              <a:buNone/>
            </a:pPr>
            <a:r>
              <a:rPr lang="en" b="1" dirty="0"/>
              <a:t>We are seeking a Non-Public School representative.</a:t>
            </a:r>
            <a:endParaRPr b="1" dirty="0"/>
          </a:p>
          <a:p>
            <a:pPr marL="0" lvl="0" indent="0" algn="l" rtl="0">
              <a:spcBef>
                <a:spcPts val="1000"/>
              </a:spcBef>
              <a:spcAft>
                <a:spcPts val="0"/>
              </a:spcAft>
              <a:buNone/>
            </a:pPr>
            <a:r>
              <a:rPr lang="en" dirty="0"/>
              <a:t>To apply for a position, fill out the </a:t>
            </a:r>
            <a:r>
              <a:rPr lang="en" u="sng" dirty="0">
                <a:solidFill>
                  <a:schemeClr val="hlink"/>
                </a:solidFill>
                <a:hlinkClick r:id="rId3"/>
              </a:rPr>
              <a:t>Application</a:t>
            </a:r>
            <a:r>
              <a:rPr lang="en" dirty="0"/>
              <a:t> (PDF) and submit to </a:t>
            </a:r>
            <a:r>
              <a:rPr lang="en" u="sng" dirty="0">
                <a:solidFill>
                  <a:schemeClr val="hlink"/>
                </a:solidFill>
                <a:hlinkClick r:id="rId4"/>
              </a:rPr>
              <a:t>Emily Owen.</a:t>
            </a:r>
            <a:endParaRPr dirty="0"/>
          </a:p>
          <a:p>
            <a:pPr marL="0" lvl="0" indent="0" algn="l" rtl="0">
              <a:spcBef>
                <a:spcPts val="0"/>
              </a:spcBef>
              <a:spcAft>
                <a:spcPts val="0"/>
              </a:spcAft>
              <a:buNone/>
            </a:pPr>
            <a:r>
              <a:rPr lang="en" dirty="0"/>
              <a:t>To learn more, visit the Committee of Practitioners </a:t>
            </a:r>
            <a:r>
              <a:rPr lang="en" u="sng" dirty="0">
                <a:solidFill>
                  <a:schemeClr val="hlink"/>
                </a:solidFill>
                <a:hlinkClick r:id="rId5"/>
              </a:rPr>
              <a:t>webpage</a:t>
            </a:r>
            <a:r>
              <a:rPr lang="en" dirty="0"/>
              <a:t>.</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Additional Considerations for IDEA Equitable Services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22"/>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Additional Considerations</a:t>
            </a:r>
            <a:endParaRPr sz="2500"/>
          </a:p>
        </p:txBody>
      </p:sp>
      <p:sp>
        <p:nvSpPr>
          <p:cNvPr id="888" name="Google Shape;888;p122"/>
          <p:cNvSpPr txBox="1">
            <a:spLocks noGrp="1"/>
          </p:cNvSpPr>
          <p:nvPr>
            <p:ph type="body" idx="1"/>
          </p:nvPr>
        </p:nvSpPr>
        <p:spPr>
          <a:xfrm>
            <a:off x="83250" y="1023725"/>
            <a:ext cx="8796000" cy="36525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Eligible parentally-placed students in private schools are not guaranteed the FAPE provision noted in IDEA. </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The AU makes final determinations for proportionate share funds.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If private school personnel do not agree with the AUs determination, they will, </a:t>
            </a:r>
            <a:endParaRPr sz="2000">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Document the disagreement and why, </a:t>
            </a:r>
            <a:endParaRPr sz="2000">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Write a letter to the AU explaining the disagreement</a:t>
            </a:r>
            <a:endParaRPr sz="2000">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Or, the private school personnel can follow state complaint procedures. </a:t>
            </a:r>
            <a:endParaRPr sz="2300">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23"/>
          <p:cNvSpPr txBox="1">
            <a:spLocks noGrp="1"/>
          </p:cNvSpPr>
          <p:nvPr>
            <p:ph type="title"/>
          </p:nvPr>
        </p:nvSpPr>
        <p:spPr>
          <a:xfrm>
            <a:off x="0" y="3361600"/>
            <a:ext cx="9144000" cy="666600"/>
          </a:xfrm>
          <a:prstGeom prst="rect">
            <a:avLst/>
          </a:prstGeom>
          <a:solidFill>
            <a:srgbClr val="D760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Thank you for joining us and for all you do for students!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24"/>
          <p:cNvSpPr txBox="1">
            <a:spLocks noGrp="1"/>
          </p:cNvSpPr>
          <p:nvPr>
            <p:ph type="sldNum" idx="12"/>
          </p:nvPr>
        </p:nvSpPr>
        <p:spPr>
          <a:xfrm>
            <a:off x="223071" y="4820264"/>
            <a:ext cx="2057400" cy="273900"/>
          </a:xfrm>
          <a:prstGeom prst="rect">
            <a:avLst/>
          </a:prstGeom>
          <a:noFill/>
          <a:ln>
            <a:noFill/>
          </a:ln>
        </p:spPr>
        <p:txBody>
          <a:bodyPr spcFirstLastPara="1" wrap="square" lIns="91425" tIns="91425" rIns="91425" bIns="91425" anchor="ctr" anchorCtr="0">
            <a:normAutofit fontScale="40000" lnSpcReduction="10000"/>
          </a:bodyPr>
          <a:lstStyle/>
          <a:p>
            <a:pPr marL="0" lvl="0" indent="0" algn="l" rtl="0">
              <a:spcBef>
                <a:spcPts val="0"/>
              </a:spcBef>
              <a:spcAft>
                <a:spcPts val="0"/>
              </a:spcAft>
              <a:buClr>
                <a:srgbClr val="000000"/>
              </a:buClr>
              <a:buSzPct val="67567"/>
              <a:buFont typeface="Arial"/>
              <a:buNone/>
            </a:pPr>
            <a:fld id="{00000000-1234-1234-1234-123412341234}" type="slidenum">
              <a:rPr lang="en" sz="1600">
                <a:solidFill>
                  <a:srgbClr val="7F7F7F"/>
                </a:solidFill>
                <a:latin typeface="Calibri"/>
                <a:ea typeface="Calibri"/>
                <a:cs typeface="Calibri"/>
                <a:sym typeface="Calibri"/>
              </a:rPr>
              <a:t>73</a:t>
            </a:fld>
            <a:endParaRPr sz="1600">
              <a:solidFill>
                <a:srgbClr val="7F7F7F"/>
              </a:solidFill>
              <a:latin typeface="Calibri"/>
              <a:ea typeface="Calibri"/>
              <a:cs typeface="Calibri"/>
              <a:sym typeface="Calibri"/>
            </a:endParaRPr>
          </a:p>
        </p:txBody>
      </p:sp>
      <p:sp>
        <p:nvSpPr>
          <p:cNvPr id="900" name="Google Shape;900;p124"/>
          <p:cNvSpPr txBox="1">
            <a:spLocks noGrp="1"/>
          </p:cNvSpPr>
          <p:nvPr>
            <p:ph type="title"/>
          </p:nvPr>
        </p:nvSpPr>
        <p:spPr>
          <a:xfrm>
            <a:off x="245193" y="190885"/>
            <a:ext cx="6081900" cy="567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ESSU Resources</a:t>
            </a:r>
            <a:endParaRPr/>
          </a:p>
        </p:txBody>
      </p:sp>
      <p:sp>
        <p:nvSpPr>
          <p:cNvPr id="901" name="Google Shape;901;p124"/>
          <p:cNvSpPr txBox="1"/>
          <p:nvPr/>
        </p:nvSpPr>
        <p:spPr>
          <a:xfrm>
            <a:off x="45900" y="1178700"/>
            <a:ext cx="9052200" cy="2786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800">
                <a:solidFill>
                  <a:schemeClr val="dk1"/>
                </a:solidFill>
              </a:rPr>
              <a:t>•</a:t>
            </a:r>
            <a:r>
              <a:rPr lang="en" sz="1800">
                <a:solidFill>
                  <a:schemeClr val="dk1"/>
                </a:solidFill>
                <a:latin typeface="Calibri"/>
                <a:ea typeface="Calibri"/>
                <a:cs typeface="Calibri"/>
                <a:sym typeface="Calibri"/>
              </a:rPr>
              <a:t>U.S. Department of Education IDEA Topic Areas Website:</a:t>
            </a:r>
            <a:r>
              <a:rPr lang="en" sz="180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3"/>
              </a:rPr>
              <a:t>https://sites.ed.gov/idea/regs/b/appendix-b</a:t>
            </a:r>
            <a:endParaRPr sz="1800" u="sng">
              <a:solidFill>
                <a:schemeClr val="hlink"/>
              </a:solidFill>
              <a:latin typeface="Calibri"/>
              <a:ea typeface="Calibri"/>
              <a:cs typeface="Calibri"/>
              <a:sym typeface="Calibri"/>
            </a:endParaRPr>
          </a:p>
          <a:p>
            <a:pPr marL="0" lvl="0" indent="0" algn="l" rtl="0">
              <a:lnSpc>
                <a:spcPct val="90000"/>
              </a:lnSpc>
              <a:spcBef>
                <a:spcPts val="1000"/>
              </a:spcBef>
              <a:spcAft>
                <a:spcPts val="0"/>
              </a:spcAft>
              <a:buNone/>
            </a:pPr>
            <a:r>
              <a:rPr lang="en" sz="1800">
                <a:solidFill>
                  <a:schemeClr val="dk1"/>
                </a:solidFill>
              </a:rPr>
              <a:t>•</a:t>
            </a:r>
            <a:r>
              <a:rPr lang="en" sz="1800">
                <a:solidFill>
                  <a:schemeClr val="dk1"/>
                </a:solidFill>
                <a:latin typeface="Calibri"/>
                <a:ea typeface="Calibri"/>
                <a:cs typeface="Calibri"/>
                <a:sym typeface="Calibri"/>
              </a:rPr>
              <a:t>Questions and Answers on Serving Children with Disabilities Placed by Their Parents in Private Schools (April 2011):</a:t>
            </a:r>
            <a:r>
              <a:rPr lang="en" sz="180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4"/>
              </a:rPr>
              <a:t>https://sites.ed.gov/idea/files/Private_School_QA_April_2011.pdf</a:t>
            </a:r>
            <a:endParaRPr sz="1800" u="sng">
              <a:solidFill>
                <a:schemeClr val="hlink"/>
              </a:solidFill>
              <a:latin typeface="Calibri"/>
              <a:ea typeface="Calibri"/>
              <a:cs typeface="Calibri"/>
              <a:sym typeface="Calibri"/>
            </a:endParaRPr>
          </a:p>
          <a:p>
            <a:pPr marL="0" lvl="0" indent="0" algn="l" rtl="0">
              <a:lnSpc>
                <a:spcPct val="90000"/>
              </a:lnSpc>
              <a:spcBef>
                <a:spcPts val="1000"/>
              </a:spcBef>
              <a:spcAft>
                <a:spcPts val="0"/>
              </a:spcAft>
              <a:buNone/>
            </a:pPr>
            <a:r>
              <a:rPr lang="en" sz="1800">
                <a:solidFill>
                  <a:schemeClr val="dk1"/>
                </a:solidFill>
              </a:rPr>
              <a:t>•</a:t>
            </a:r>
            <a:r>
              <a:rPr lang="en" sz="1800">
                <a:solidFill>
                  <a:schemeClr val="dk1"/>
                </a:solidFill>
                <a:latin typeface="Calibri"/>
                <a:ea typeface="Calibri"/>
                <a:cs typeface="Calibri"/>
                <a:sym typeface="Calibri"/>
              </a:rPr>
              <a:t>IDEA Provisions Related to Children with Disabilities Enrolled by Their Parents in Private Schools (2022):</a:t>
            </a:r>
            <a:r>
              <a:rPr lang="en" sz="18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5"/>
              </a:rPr>
              <a:t>https://sites.ed.gov/idea/files/QA_on_Private_Schools_02-28-2022.pdf</a:t>
            </a:r>
            <a:endParaRPr sz="1800" u="sng">
              <a:solidFill>
                <a:schemeClr val="hlink"/>
              </a:solidFill>
              <a:latin typeface="Calibri"/>
              <a:ea typeface="Calibri"/>
              <a:cs typeface="Calibri"/>
              <a:sym typeface="Calibri"/>
            </a:endParaRPr>
          </a:p>
          <a:p>
            <a:pPr marL="0" lvl="0" indent="0" algn="l" rtl="0">
              <a:lnSpc>
                <a:spcPct val="90000"/>
              </a:lnSpc>
              <a:spcBef>
                <a:spcPts val="1000"/>
              </a:spcBef>
              <a:spcAft>
                <a:spcPts val="1000"/>
              </a:spcAft>
              <a:buNone/>
            </a:pPr>
            <a:r>
              <a:rPr lang="en" sz="1800">
                <a:solidFill>
                  <a:schemeClr val="dk1"/>
                </a:solidFill>
              </a:rPr>
              <a:t>•</a:t>
            </a:r>
            <a:r>
              <a:rPr lang="en" sz="1800">
                <a:solidFill>
                  <a:schemeClr val="dk1"/>
                </a:solidFill>
                <a:latin typeface="Calibri"/>
                <a:ea typeface="Calibri"/>
                <a:cs typeface="Calibri"/>
                <a:sym typeface="Calibri"/>
              </a:rPr>
              <a:t>National Center for Education Statistics database to search for private schools, available at: </a:t>
            </a:r>
            <a:r>
              <a:rPr lang="en" sz="1800">
                <a:solidFill>
                  <a:schemeClr val="dk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6"/>
              </a:rPr>
              <a:t>https://nces.ed.gov/surveys/pss/privateschoolsearch/</a:t>
            </a:r>
            <a:endParaRPr sz="1800" u="sng">
              <a:solidFill>
                <a:schemeClr val="hlink"/>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25"/>
          <p:cNvSpPr txBox="1">
            <a:spLocks noGrp="1"/>
          </p:cNvSpPr>
          <p:nvPr>
            <p:ph type="body" idx="1"/>
          </p:nvPr>
        </p:nvSpPr>
        <p:spPr>
          <a:xfrm>
            <a:off x="311700" y="1152475"/>
            <a:ext cx="6555900" cy="3034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b="1"/>
              <a:t>Nicholas Smosna</a:t>
            </a:r>
            <a:endParaRPr b="1"/>
          </a:p>
          <a:p>
            <a:pPr marL="0" lvl="0" indent="0" algn="l" rtl="0">
              <a:spcBef>
                <a:spcPts val="0"/>
              </a:spcBef>
              <a:spcAft>
                <a:spcPts val="0"/>
              </a:spcAft>
              <a:buNone/>
            </a:pPr>
            <a:r>
              <a:rPr lang="en"/>
              <a:t>Supervisor, General Supervision and Monitoring</a:t>
            </a:r>
            <a:endParaRPr/>
          </a:p>
          <a:p>
            <a:pPr marL="0" lvl="0" indent="0" algn="l" rtl="0">
              <a:spcBef>
                <a:spcPts val="0"/>
              </a:spcBef>
              <a:spcAft>
                <a:spcPts val="0"/>
              </a:spcAft>
              <a:buNone/>
            </a:pPr>
            <a:r>
              <a:rPr lang="en" u="sng">
                <a:solidFill>
                  <a:schemeClr val="hlink"/>
                </a:solidFill>
                <a:hlinkClick r:id="rId3"/>
              </a:rPr>
              <a:t>Smosna_n@cde.state.co.us</a:t>
            </a:r>
            <a:endParaRPr/>
          </a:p>
          <a:p>
            <a:pPr marL="0" lvl="0" indent="0" algn="l" rtl="0">
              <a:spcBef>
                <a:spcPts val="1000"/>
              </a:spcBef>
              <a:spcAft>
                <a:spcPts val="0"/>
              </a:spcAft>
              <a:buNone/>
            </a:pPr>
            <a:r>
              <a:rPr lang="en" b="1"/>
              <a:t>Erin Frank</a:t>
            </a:r>
            <a:endParaRPr b="1"/>
          </a:p>
          <a:p>
            <a:pPr marL="0" lvl="0" indent="0" algn="l" rtl="0">
              <a:spcBef>
                <a:spcPts val="0"/>
              </a:spcBef>
              <a:spcAft>
                <a:spcPts val="0"/>
              </a:spcAft>
              <a:buNone/>
            </a:pPr>
            <a:r>
              <a:rPr lang="en"/>
              <a:t>Special Education Monitor and Technical Assistant Consultant</a:t>
            </a:r>
            <a:endParaRPr/>
          </a:p>
          <a:p>
            <a:pPr marL="0" lvl="0" indent="0" algn="l" rtl="0">
              <a:spcBef>
                <a:spcPts val="0"/>
              </a:spcBef>
              <a:spcAft>
                <a:spcPts val="0"/>
              </a:spcAft>
              <a:buNone/>
            </a:pPr>
            <a:r>
              <a:rPr lang="en" u="sng">
                <a:solidFill>
                  <a:schemeClr val="hlink"/>
                </a:solidFill>
                <a:hlinkClick r:id="rId4"/>
              </a:rPr>
              <a:t>Frank_e@cde.state.co.us</a:t>
            </a:r>
            <a:endParaRPr/>
          </a:p>
        </p:txBody>
      </p:sp>
      <p:sp>
        <p:nvSpPr>
          <p:cNvPr id="907" name="Google Shape;907;p12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b="1"/>
              <a:t>Exceptional Student Supports Unit Contacts:</a:t>
            </a:r>
            <a:endParaRPr b="1"/>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26"/>
          <p:cNvSpPr txBox="1">
            <a:spLocks noGrp="1"/>
          </p:cNvSpPr>
          <p:nvPr>
            <p:ph type="sldNum" idx="12"/>
          </p:nvPr>
        </p:nvSpPr>
        <p:spPr>
          <a:xfrm>
            <a:off x="223071" y="4820264"/>
            <a:ext cx="2057400" cy="273900"/>
          </a:xfrm>
          <a:prstGeom prst="rect">
            <a:avLst/>
          </a:prstGeom>
          <a:noFill/>
          <a:ln>
            <a:noFill/>
          </a:ln>
        </p:spPr>
        <p:txBody>
          <a:bodyPr spcFirstLastPara="1" wrap="square" lIns="91425" tIns="91425" rIns="91425" bIns="91425" anchor="ctr" anchorCtr="0">
            <a:normAutofit fontScale="40000" lnSpcReduction="10000"/>
          </a:bodyPr>
          <a:lstStyle/>
          <a:p>
            <a:pPr marL="0" lvl="0" indent="0" algn="l" rtl="0">
              <a:spcBef>
                <a:spcPts val="0"/>
              </a:spcBef>
              <a:spcAft>
                <a:spcPts val="0"/>
              </a:spcAft>
              <a:buClr>
                <a:srgbClr val="000000"/>
              </a:buClr>
              <a:buSzPct val="67567"/>
              <a:buFont typeface="Arial"/>
              <a:buNone/>
            </a:pPr>
            <a:fld id="{00000000-1234-1234-1234-123412341234}" type="slidenum">
              <a:rPr lang="en" sz="1600">
                <a:solidFill>
                  <a:srgbClr val="7F7F7F"/>
                </a:solidFill>
                <a:latin typeface="Calibri"/>
                <a:ea typeface="Calibri"/>
                <a:cs typeface="Calibri"/>
                <a:sym typeface="Calibri"/>
              </a:rPr>
              <a:t>75</a:t>
            </a:fld>
            <a:endParaRPr sz="1600">
              <a:solidFill>
                <a:srgbClr val="7F7F7F"/>
              </a:solidFill>
              <a:latin typeface="Calibri"/>
              <a:ea typeface="Calibri"/>
              <a:cs typeface="Calibri"/>
              <a:sym typeface="Calibri"/>
            </a:endParaRPr>
          </a:p>
        </p:txBody>
      </p:sp>
      <p:sp>
        <p:nvSpPr>
          <p:cNvPr id="914" name="Google Shape;914;p126"/>
          <p:cNvSpPr txBox="1"/>
          <p:nvPr/>
        </p:nvSpPr>
        <p:spPr>
          <a:xfrm>
            <a:off x="1037950" y="1234450"/>
            <a:ext cx="6295500" cy="341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a:t>-Ombuds Presentation: </a:t>
            </a:r>
            <a:r>
              <a:rPr lang="en" sz="1600" u="sng">
                <a:solidFill>
                  <a:schemeClr val="hlink"/>
                </a:solidFill>
                <a:hlinkClick r:id="rId3"/>
              </a:rPr>
              <a:t>Technical Details of Equitable Services</a:t>
            </a:r>
            <a:endParaRPr sz="1600" b="0" i="0" u="none" strike="noStrike" cap="none">
              <a:solidFill>
                <a:srgbClr val="000000"/>
              </a:solidFill>
              <a:latin typeface="Arial"/>
              <a:ea typeface="Arial"/>
              <a:cs typeface="Arial"/>
              <a:sym typeface="Arial"/>
            </a:endParaRPr>
          </a:p>
          <a:p>
            <a:pPr marL="0" lvl="0" indent="0" algn="l" rtl="0">
              <a:spcBef>
                <a:spcPts val="1000"/>
              </a:spcBef>
              <a:spcAft>
                <a:spcPts val="0"/>
              </a:spcAft>
              <a:buClr>
                <a:schemeClr val="dk1"/>
              </a:buClr>
              <a:buSzPts val="1600"/>
              <a:buFont typeface="Arial"/>
              <a:buNone/>
            </a:pPr>
            <a:r>
              <a:rPr lang="en">
                <a:solidFill>
                  <a:schemeClr val="dk1"/>
                </a:solidFill>
              </a:rPr>
              <a:t>-</a:t>
            </a:r>
            <a:r>
              <a:rPr lang="en" sz="1600" u="sng">
                <a:solidFill>
                  <a:schemeClr val="accent5"/>
                </a:solidFill>
                <a:hlinkClick r:id="rId4">
                  <a:extLst>
                    <a:ext uri="{A12FA001-AC4F-418D-AE19-62706E023703}">
                      <ahyp:hlinkClr xmlns:ahyp="http://schemas.microsoft.com/office/drawing/2018/hyperlinkcolor" val="tx"/>
                    </a:ext>
                  </a:extLst>
                </a:hlinkClick>
              </a:rPr>
              <a:t>Title I, Part A of the Elementary and Secondary Education Act Within District Allocations 2022</a:t>
            </a:r>
            <a:endParaRPr sz="1600">
              <a:solidFill>
                <a:schemeClr val="dk1"/>
              </a:solidFill>
            </a:endParaRPr>
          </a:p>
          <a:p>
            <a:pPr marL="0" lvl="0" indent="0" algn="l" rtl="0">
              <a:spcBef>
                <a:spcPts val="1000"/>
              </a:spcBef>
              <a:spcAft>
                <a:spcPts val="0"/>
              </a:spcAft>
              <a:buClr>
                <a:schemeClr val="dk1"/>
              </a:buClr>
              <a:buSzPts val="1600"/>
              <a:buFont typeface="Arial"/>
              <a:buNone/>
            </a:pPr>
            <a:r>
              <a:rPr lang="en" sz="1600">
                <a:solidFill>
                  <a:schemeClr val="dk1"/>
                </a:solidFill>
              </a:rPr>
              <a:t>-</a:t>
            </a:r>
            <a:r>
              <a:rPr lang="en" sz="1600" b="1" u="sng">
                <a:solidFill>
                  <a:schemeClr val="accent5"/>
                </a:solidFill>
                <a:hlinkClick r:id="rId5">
                  <a:extLst>
                    <a:ext uri="{A12FA001-AC4F-418D-AE19-62706E023703}">
                      <ahyp:hlinkClr xmlns:ahyp="http://schemas.microsoft.com/office/drawing/2018/hyperlinkcolor" val="tx"/>
                    </a:ext>
                  </a:extLst>
                </a:hlinkClick>
              </a:rPr>
              <a:t>Title I, Part A of the Elementary and Secondary Education Act Equitable Services Non-Regulatory Guidance 2023</a:t>
            </a:r>
            <a:endParaRPr sz="1600" b="1">
              <a:solidFill>
                <a:schemeClr val="dk1"/>
              </a:solidFill>
              <a:latin typeface="Calibri"/>
              <a:ea typeface="Calibri"/>
              <a:cs typeface="Calibri"/>
              <a:sym typeface="Calibri"/>
            </a:endParaRPr>
          </a:p>
          <a:p>
            <a:pPr marL="0" lvl="0" indent="0" algn="l" rtl="0">
              <a:spcBef>
                <a:spcPts val="1000"/>
              </a:spcBef>
              <a:spcAft>
                <a:spcPts val="0"/>
              </a:spcAft>
              <a:buClr>
                <a:schemeClr val="dk1"/>
              </a:buClr>
              <a:buSzPts val="1600"/>
              <a:buFont typeface="Arial"/>
              <a:buNone/>
            </a:pPr>
            <a:r>
              <a:rPr lang="en" sz="1600" b="1">
                <a:solidFill>
                  <a:schemeClr val="dk1"/>
                </a:solidFill>
                <a:latin typeface="Calibri"/>
                <a:ea typeface="Calibri"/>
                <a:cs typeface="Calibri"/>
                <a:sym typeface="Calibri"/>
              </a:rPr>
              <a:t>-</a:t>
            </a:r>
            <a:r>
              <a:rPr lang="en" sz="1600" b="1" u="sng">
                <a:solidFill>
                  <a:schemeClr val="accent5"/>
                </a:solidFill>
                <a:hlinkClick r:id="rId6">
                  <a:extLst>
                    <a:ext uri="{A12FA001-AC4F-418D-AE19-62706E023703}">
                      <ahyp:hlinkClr xmlns:ahyp="http://schemas.microsoft.com/office/drawing/2018/hyperlinkcolor" val="tx"/>
                    </a:ext>
                  </a:extLst>
                </a:hlinkClick>
              </a:rPr>
              <a:t>Title VIII, Part F of the Elementary and Secondary Education Act Equitable Services Non-Regulatory Guidance 2023</a:t>
            </a:r>
            <a:endParaRPr sz="1600">
              <a:solidFill>
                <a:schemeClr val="dk1"/>
              </a:solidFill>
              <a:latin typeface="Calibri"/>
              <a:ea typeface="Calibri"/>
              <a:cs typeface="Calibri"/>
              <a:sym typeface="Calibri"/>
            </a:endParaRPr>
          </a:p>
          <a:p>
            <a:pPr marL="0" lvl="0" indent="0" algn="l" rtl="0">
              <a:spcBef>
                <a:spcPts val="1000"/>
              </a:spcBef>
              <a:spcAft>
                <a:spcPts val="0"/>
              </a:spcAft>
              <a:buClr>
                <a:schemeClr val="dk1"/>
              </a:buClr>
              <a:buSzPts val="1600"/>
              <a:buFont typeface="Arial"/>
              <a:buNone/>
            </a:pPr>
            <a:r>
              <a:rPr lang="en" sz="1600">
                <a:solidFill>
                  <a:schemeClr val="dk1"/>
                </a:solidFill>
                <a:latin typeface="Calibri"/>
                <a:ea typeface="Calibri"/>
                <a:cs typeface="Calibri"/>
                <a:sym typeface="Calibri"/>
              </a:rPr>
              <a:t>-</a:t>
            </a:r>
            <a:r>
              <a:rPr lang="en" sz="1600" u="sng">
                <a:solidFill>
                  <a:schemeClr val="accent5"/>
                </a:solidFill>
                <a:hlinkClick r:id="rId7">
                  <a:extLst>
                    <a:ext uri="{A12FA001-AC4F-418D-AE19-62706E023703}">
                      <ahyp:hlinkClr xmlns:ahyp="http://schemas.microsoft.com/office/drawing/2018/hyperlinkcolor" val="tx"/>
                    </a:ext>
                  </a:extLst>
                </a:hlinkClick>
              </a:rPr>
              <a:t>CDE Equitable Services Web Page</a:t>
            </a:r>
            <a:r>
              <a:rPr lang="en" sz="1600">
                <a:solidFill>
                  <a:schemeClr val="dk1"/>
                </a:solidFill>
              </a:rPr>
              <a:t> </a:t>
            </a:r>
            <a:endParaRPr sz="1600">
              <a:solidFill>
                <a:schemeClr val="dk1"/>
              </a:solidFill>
            </a:endParaRPr>
          </a:p>
          <a:p>
            <a:pPr marL="0" lvl="0" indent="0" algn="l" rtl="0">
              <a:spcBef>
                <a:spcPts val="1000"/>
              </a:spcBef>
              <a:spcAft>
                <a:spcPts val="0"/>
              </a:spcAft>
              <a:buClr>
                <a:schemeClr val="dk1"/>
              </a:buClr>
              <a:buSzPts val="1600"/>
              <a:buFont typeface="Arial"/>
              <a:buNone/>
            </a:pPr>
            <a:r>
              <a:rPr lang="en" sz="1600">
                <a:solidFill>
                  <a:schemeClr val="dk1"/>
                </a:solidFill>
              </a:rPr>
              <a:t>-</a:t>
            </a:r>
            <a:r>
              <a:rPr lang="en" sz="1600" u="sng">
                <a:solidFill>
                  <a:schemeClr val="accent5"/>
                </a:solidFill>
                <a:hlinkClick r:id="rId8">
                  <a:extLst>
                    <a:ext uri="{A12FA001-AC4F-418D-AE19-62706E023703}">
                      <ahyp:hlinkClr xmlns:ahyp="http://schemas.microsoft.com/office/drawing/2018/hyperlinkcolor" val="tx"/>
                    </a:ext>
                  </a:extLst>
                </a:hlinkClick>
              </a:rPr>
              <a:t>CDE Non-Public Schools Web Page</a:t>
            </a:r>
            <a:endParaRPr sz="1600">
              <a:solidFill>
                <a:schemeClr val="dk1"/>
              </a:solidFill>
            </a:endParaRPr>
          </a:p>
          <a:p>
            <a:pPr marL="0" lvl="0" indent="0" algn="l" rtl="0">
              <a:spcBef>
                <a:spcPts val="1000"/>
              </a:spcBef>
              <a:spcAft>
                <a:spcPts val="1000"/>
              </a:spcAft>
              <a:buClr>
                <a:schemeClr val="dk1"/>
              </a:buClr>
              <a:buSzPts val="1600"/>
              <a:buFont typeface="Arial"/>
              <a:buNone/>
            </a:pPr>
            <a:r>
              <a:rPr lang="en" sz="1600">
                <a:solidFill>
                  <a:schemeClr val="dk1"/>
                </a:solidFill>
              </a:rPr>
              <a:t>-</a:t>
            </a:r>
            <a:r>
              <a:rPr lang="en" sz="1600" u="sng">
                <a:solidFill>
                  <a:schemeClr val="accent5"/>
                </a:solidFill>
                <a:hlinkClick r:id="rId9">
                  <a:extLst>
                    <a:ext uri="{A12FA001-AC4F-418D-AE19-62706E023703}">
                      <ahyp:hlinkClr xmlns:ahyp="http://schemas.microsoft.com/office/drawing/2018/hyperlinkcolor" val="tx"/>
                    </a:ext>
                  </a:extLst>
                </a:hlinkClick>
              </a:rPr>
              <a:t>US DE Office of Non-Public Educatio</a:t>
            </a:r>
            <a:r>
              <a:rPr lang="en" sz="1600" u="sng">
                <a:solidFill>
                  <a:schemeClr val="accent5"/>
                </a:solidFill>
                <a:hlinkClick r:id="rId9">
                  <a:extLst>
                    <a:ext uri="{A12FA001-AC4F-418D-AE19-62706E023703}">
                      <ahyp:hlinkClr xmlns:ahyp="http://schemas.microsoft.com/office/drawing/2018/hyperlinkcolor" val="tx"/>
                    </a:ext>
                  </a:extLst>
                </a:hlinkClick>
              </a:rPr>
              <a:t>n</a:t>
            </a:r>
            <a:endParaRPr sz="2400" b="0" i="0" u="none" strike="noStrike" cap="none">
              <a:solidFill>
                <a:srgbClr val="000000"/>
              </a:solidFill>
              <a:latin typeface="Calibri"/>
              <a:ea typeface="Calibri"/>
              <a:cs typeface="Calibri"/>
              <a:sym typeface="Calibri"/>
            </a:endParaRPr>
          </a:p>
        </p:txBody>
      </p:sp>
      <p:sp>
        <p:nvSpPr>
          <p:cNvPr id="915" name="Google Shape;915;p126"/>
          <p:cNvSpPr txBox="1">
            <a:spLocks noGrp="1"/>
          </p:cNvSpPr>
          <p:nvPr>
            <p:ph type="title"/>
          </p:nvPr>
        </p:nvSpPr>
        <p:spPr>
          <a:xfrm>
            <a:off x="186175" y="206904"/>
            <a:ext cx="6081900" cy="31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SzPts val="990"/>
              <a:buNone/>
            </a:pPr>
            <a:r>
              <a:rPr lang="en">
                <a:solidFill>
                  <a:schemeClr val="accent2"/>
                </a:solidFill>
              </a:rPr>
              <a:t>FPSU RESOURCES</a:t>
            </a:r>
            <a:endParaRPr sz="2700" b="1">
              <a:solidFill>
                <a:schemeClr val="accent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27"/>
          <p:cNvSpPr txBox="1">
            <a:spLocks noGrp="1"/>
          </p:cNvSpPr>
          <p:nvPr>
            <p:ph type="body" idx="1"/>
          </p:nvPr>
        </p:nvSpPr>
        <p:spPr>
          <a:xfrm>
            <a:off x="311700" y="1297400"/>
            <a:ext cx="6555900" cy="2889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b="1"/>
              <a:t>Christina Adeboye Sullivan</a:t>
            </a:r>
            <a:r>
              <a:rPr lang="en"/>
              <a:t>, Ombuds for Equitable Services, Program Implementation Coordinator (FPSU)</a:t>
            </a:r>
            <a:endParaRPr/>
          </a:p>
          <a:p>
            <a:pPr marL="0" lvl="0" indent="0" algn="l" rtl="0">
              <a:lnSpc>
                <a:spcPct val="115000"/>
              </a:lnSpc>
              <a:spcBef>
                <a:spcPts val="0"/>
              </a:spcBef>
              <a:spcAft>
                <a:spcPts val="0"/>
              </a:spcAft>
              <a:buNone/>
            </a:pPr>
            <a:r>
              <a:rPr lang="en" u="sng">
                <a:solidFill>
                  <a:schemeClr val="hlink"/>
                </a:solidFill>
                <a:hlinkClick r:id="rId3"/>
              </a:rPr>
              <a:t>adeboye-sullivan_c@cde.state.co.us</a:t>
            </a:r>
            <a:r>
              <a:rPr lang="en"/>
              <a:t> or (720) 498-2252</a:t>
            </a:r>
            <a:endParaRPr/>
          </a:p>
          <a:p>
            <a:pPr marL="0" lvl="0" indent="0" algn="l" rtl="0">
              <a:lnSpc>
                <a:spcPct val="115000"/>
              </a:lnSpc>
              <a:spcBef>
                <a:spcPts val="1000"/>
              </a:spcBef>
              <a:spcAft>
                <a:spcPts val="0"/>
              </a:spcAft>
              <a:buSzPts val="1600"/>
              <a:buNone/>
            </a:pPr>
            <a:r>
              <a:rPr lang="en" b="1"/>
              <a:t>Tammy Giessinger</a:t>
            </a:r>
            <a:r>
              <a:rPr lang="en"/>
              <a:t>, Supervisor of Program Monitoring (FPSU)</a:t>
            </a:r>
            <a:endParaRPr/>
          </a:p>
          <a:p>
            <a:pPr marL="0" lvl="0" indent="0" algn="l" rtl="0">
              <a:lnSpc>
                <a:spcPct val="115000"/>
              </a:lnSpc>
              <a:spcBef>
                <a:spcPts val="0"/>
              </a:spcBef>
              <a:spcAft>
                <a:spcPts val="0"/>
              </a:spcAft>
              <a:buNone/>
            </a:pPr>
            <a:r>
              <a:rPr lang="en" u="sng">
                <a:solidFill>
                  <a:schemeClr val="hlink"/>
                </a:solidFill>
                <a:hlinkClick r:id="rId4"/>
              </a:rPr>
              <a:t>giessinger_t@cde.state.co.us</a:t>
            </a:r>
            <a:r>
              <a:rPr lang="en"/>
              <a:t>  or (720) 827-5291</a:t>
            </a:r>
            <a:endParaRPr/>
          </a:p>
          <a:p>
            <a:pPr marL="0" lvl="0" indent="0" algn="l" rtl="0">
              <a:lnSpc>
                <a:spcPct val="115000"/>
              </a:lnSpc>
              <a:spcBef>
                <a:spcPts val="1000"/>
              </a:spcBef>
              <a:spcAft>
                <a:spcPts val="0"/>
              </a:spcAft>
              <a:buSzPts val="1600"/>
              <a:buNone/>
            </a:pPr>
            <a:r>
              <a:rPr lang="en" b="1"/>
              <a:t>Nazie Mohajeri-Nelson</a:t>
            </a:r>
            <a:r>
              <a:rPr lang="en"/>
              <a:t>, Executive Director of the Federal Programs and Supports Unit (FPSU)</a:t>
            </a:r>
            <a:endParaRPr/>
          </a:p>
          <a:p>
            <a:pPr marL="0" lvl="0" indent="0" algn="l" rtl="0">
              <a:lnSpc>
                <a:spcPct val="115000"/>
              </a:lnSpc>
              <a:spcBef>
                <a:spcPts val="0"/>
              </a:spcBef>
              <a:spcAft>
                <a:spcPts val="0"/>
              </a:spcAft>
              <a:buNone/>
            </a:pPr>
            <a:r>
              <a:rPr lang="en" u="sng">
                <a:solidFill>
                  <a:schemeClr val="hlink"/>
                </a:solidFill>
                <a:hlinkClick r:id="rId5"/>
              </a:rPr>
              <a:t>mohajeri-nelson_n@cde.state.co.us</a:t>
            </a:r>
            <a:r>
              <a:rPr lang="en"/>
              <a:t> or (720) 626-3895</a:t>
            </a:r>
            <a:endParaRPr/>
          </a:p>
        </p:txBody>
      </p:sp>
      <p:sp>
        <p:nvSpPr>
          <p:cNvPr id="921" name="Google Shape;921;p12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b="1"/>
              <a:t>Federal Programs and Supports Contacts:</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Equitable Services: The Big Idea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dirty="0"/>
              <a:t>In education, </a:t>
            </a:r>
            <a:r>
              <a:rPr lang="en" sz="2400" b="1" dirty="0"/>
              <a:t>federal grants</a:t>
            </a:r>
            <a:r>
              <a:rPr lang="en" sz="2400" dirty="0"/>
              <a:t> that are </a:t>
            </a:r>
            <a:r>
              <a:rPr lang="en" sz="2400" i="1" dirty="0"/>
              <a:t>received by public school</a:t>
            </a:r>
            <a:r>
              <a:rPr lang="en" sz="2400" dirty="0"/>
              <a:t> include a requirement that </a:t>
            </a:r>
            <a:r>
              <a:rPr lang="en" sz="2400" i="1" dirty="0"/>
              <a:t>non-public schools in the geographical boundaries</a:t>
            </a:r>
            <a:r>
              <a:rPr lang="en" sz="2400" dirty="0"/>
              <a:t> of the public school </a:t>
            </a:r>
            <a:r>
              <a:rPr lang="en" sz="2400" b="1" dirty="0"/>
              <a:t>be consulted about the opportunity to provide services</a:t>
            </a:r>
            <a:r>
              <a:rPr lang="en" sz="2400" dirty="0"/>
              <a:t> under that grant.</a:t>
            </a:r>
            <a:endParaRPr sz="2400" dirty="0"/>
          </a:p>
        </p:txBody>
      </p:sp>
      <p:sp>
        <p:nvSpPr>
          <p:cNvPr id="518" name="Google Shape;518;p6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latin typeface="Arial"/>
                <a:ea typeface="Arial"/>
                <a:cs typeface="Arial"/>
                <a:sym typeface="Arial"/>
              </a:rPr>
              <a:t>General Requirement for Federal Grant Equitable Services</a:t>
            </a:r>
            <a:endParaRPr b="1">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4699</Words>
  <Application>Microsoft Office PowerPoint</Application>
  <PresentationFormat>On-screen Show (16:9)</PresentationFormat>
  <Paragraphs>369</Paragraphs>
  <Slides>76</Slides>
  <Notes>76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Calibri</vt:lpstr>
      <vt:lpstr>Roboto Medium</vt:lpstr>
      <vt:lpstr>Rockwell</vt:lpstr>
      <vt:lpstr>Roboto</vt:lpstr>
      <vt:lpstr>Arial</vt:lpstr>
      <vt:lpstr>Simple Light</vt:lpstr>
      <vt:lpstr>Equitable Services</vt:lpstr>
      <vt:lpstr>Agenda (Part 1)</vt:lpstr>
      <vt:lpstr>Welcome!</vt:lpstr>
      <vt:lpstr>Presenters:</vt:lpstr>
      <vt:lpstr>Introduce yourself in the Chat:</vt:lpstr>
      <vt:lpstr>Elevating Excellence Conference </vt:lpstr>
      <vt:lpstr>ESSA State Committee of Practitioners</vt:lpstr>
      <vt:lpstr>Equitable Services: The Big Idea</vt:lpstr>
      <vt:lpstr>General Requirement for Federal Grant Equitable Services</vt:lpstr>
      <vt:lpstr>In practical terms, what are equitable services? </vt:lpstr>
      <vt:lpstr>What are the roles and responsibilities of the Ombuds?</vt:lpstr>
      <vt:lpstr>Equitable Services Big Ideas:  Students in Non Public Schools drive federal funds, too. Receiving Equitable Services does not equate to being a “recipient of Federal financial assistance.” Supplement, not supplant (SNS) means that these funds cannot pay for core instruction or State/Federal requirements. This also applies to NPS, therefore equitable services cannot meet general needs of students in NPS. NOTE: If something is required of the LEA and not required of the NPS, it may be allocable to federal funds for equitable services and not for the LEA. As with LEA’s, professional development provided to NPS must be part of a sustained, comprehensive PD plan.</vt:lpstr>
      <vt:lpstr>Equitable Services Big Ideas: (continued) The LEA must maintain control of the funds, as well as being responsible for the design, implementation, and measuring academic impact of equitable services (cannot only be provision of materials). The LEA also has to ensure the services are secular in nature and the expenditure is allowable, reasonable, and necessary, aligned with grant rules. Consultation between the LEA and the NPS in their geographical boundaries must be meaningful, timely and ongoing. For Title IA, the funds must be proportionate to the number of eligible students attending NPS (proportionate share), and funding follows the child who lives in the LEA Title I-served attendance boundaries. For Title VIII, allocations are based on a per-pupil basis aligned with site needs divided amongst participating schools, and NPS must be in the geographical boundary of the LEA.</vt:lpstr>
      <vt:lpstr>Equitable Services are defined within the Title I legislation. </vt:lpstr>
      <vt:lpstr>Title I, Part A: Student Eligibility</vt:lpstr>
      <vt:lpstr>Students attending a NPS outside their LEA of residence</vt:lpstr>
      <vt:lpstr>Title VIII defines Equitable Services for all of the grants in this group based on total enrollment.</vt:lpstr>
      <vt:lpstr>Title VIII: Student Eligibility</vt:lpstr>
      <vt:lpstr>State Level Funding</vt:lpstr>
      <vt:lpstr>Current Plans: Watch for a survey for input in our follow up email</vt:lpstr>
      <vt:lpstr>LEA Processes </vt:lpstr>
      <vt:lpstr>Meaningful Consultation…</vt:lpstr>
      <vt:lpstr>Initiating ONGOING Meaningful Consultation</vt:lpstr>
      <vt:lpstr>Ideas to share?</vt:lpstr>
      <vt:lpstr>The Meaningful Consultation Form: Necessary Steps</vt:lpstr>
      <vt:lpstr>The Meaningful Consultation Form: Options to Consider </vt:lpstr>
      <vt:lpstr>The Role of NPS</vt:lpstr>
      <vt:lpstr>Know your student’s needs.  Advocate for Aligned Services.</vt:lpstr>
      <vt:lpstr>Examples of Equitable Services for Title IA</vt:lpstr>
      <vt:lpstr>Examples for Equitable Services in Title II (under Title VIII, Part F)</vt:lpstr>
      <vt:lpstr>Examples of Equitable Services in Title III (Title VIII, Part F)</vt:lpstr>
      <vt:lpstr>Examples of Equitable Services for Title IV, Part A (Title VIII, Part F)</vt:lpstr>
      <vt:lpstr>Examples of Equitable Services in other Title IV grants (Title VIII, Part F) </vt:lpstr>
      <vt:lpstr>Examples of Equitable Services for Title I, Part C (Title VIII, Part F) </vt:lpstr>
      <vt:lpstr>Advocate for the Needs of Your Students</vt:lpstr>
      <vt:lpstr>Next Steps</vt:lpstr>
      <vt:lpstr>Keep these things in mind as you plan your next steps!</vt:lpstr>
      <vt:lpstr>Frequently Asked Questions</vt:lpstr>
      <vt:lpstr>Special Education Equitable Services</vt:lpstr>
      <vt:lpstr>Equitable Services and Proportionate Share</vt:lpstr>
      <vt:lpstr>Agenda (Part 2)</vt:lpstr>
      <vt:lpstr>Introduction</vt:lpstr>
      <vt:lpstr>Presenters</vt:lpstr>
      <vt:lpstr>Individuals with Disabilities Education Act (IDEA) Part B</vt:lpstr>
      <vt:lpstr>Eligible Students for Equitable Services Under IDEA</vt:lpstr>
      <vt:lpstr>Parentally-Placed Private School Children with Disabilities</vt:lpstr>
      <vt:lpstr>Eligible Students for Proportionate Share</vt:lpstr>
      <vt:lpstr>Proportionate Share</vt:lpstr>
      <vt:lpstr>What is Proportionate Share?</vt:lpstr>
      <vt:lpstr>Requirements for Proportionate Share</vt:lpstr>
      <vt:lpstr>Requirements for Proportionate Share (part 2)</vt:lpstr>
      <vt:lpstr>Calculating Proportionate Share </vt:lpstr>
      <vt:lpstr>Calculating Proportionate Share</vt:lpstr>
      <vt:lpstr>Calculating Proportionate Share (part 2)</vt:lpstr>
      <vt:lpstr>AU Responsibilities for Proportionate Share</vt:lpstr>
      <vt:lpstr>AU Responsibilities </vt:lpstr>
      <vt:lpstr>AU Responsibilities (part 2)</vt:lpstr>
      <vt:lpstr>AU Responsibilities (part 3)</vt:lpstr>
      <vt:lpstr>Meaningful Consultation</vt:lpstr>
      <vt:lpstr>Required Topics During Consultation</vt:lpstr>
      <vt:lpstr>Consultation Requirements</vt:lpstr>
      <vt:lpstr>Consultation Requirements (part 2)</vt:lpstr>
      <vt:lpstr>Allocation of Proportionate Share Funds</vt:lpstr>
      <vt:lpstr>Allowable Uses for Proportionate Share Funds</vt:lpstr>
      <vt:lpstr>Allowable Uses for Proportionate Share Funds (part 2)</vt:lpstr>
      <vt:lpstr>Allowable Uses for Proportionate Share Funds (part 3)</vt:lpstr>
      <vt:lpstr>Property, Equipment, and Services</vt:lpstr>
      <vt:lpstr>Use of Personnel</vt:lpstr>
      <vt:lpstr>Unallowable Uses of Proportionate Share Funds</vt:lpstr>
      <vt:lpstr>Additional Considerations for IDEA Equitable Services</vt:lpstr>
      <vt:lpstr>Additional Considerations</vt:lpstr>
      <vt:lpstr>Thank you for joining us and for all you do for students!</vt:lpstr>
      <vt:lpstr>ESSU Resources</vt:lpstr>
      <vt:lpstr>Exceptional Student Supports Unit Contacts:</vt:lpstr>
      <vt:lpstr>FPSU RESOURCES</vt:lpstr>
      <vt:lpstr>Federal Programs and Supports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1</cp:revision>
  <dcterms:modified xsi:type="dcterms:W3CDTF">2025-05-15T23:08:43Z</dcterms:modified>
</cp:coreProperties>
</file>