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20" autoAdjust="0"/>
  </p:normalViewPr>
  <p:slideViewPr>
    <p:cSldViewPr>
      <p:cViewPr varScale="1">
        <p:scale>
          <a:sx n="108" d="100"/>
          <a:sy n="108" d="100"/>
        </p:scale>
        <p:origin x="120" y="4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6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356615"/>
            <a:ext cx="8191500" cy="62682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800547" y="6166050"/>
            <a:ext cx="590550" cy="514984"/>
          </a:xfrm>
          <a:custGeom>
            <a:avLst/>
            <a:gdLst/>
            <a:ahLst/>
            <a:cxnLst/>
            <a:rect l="l" t="t" r="r" b="b"/>
            <a:pathLst>
              <a:path w="590550" h="514984">
                <a:moveTo>
                  <a:pt x="294963" y="0"/>
                </a:moveTo>
                <a:lnTo>
                  <a:pt x="284905" y="3363"/>
                </a:lnTo>
                <a:lnTo>
                  <a:pt x="276169" y="13454"/>
                </a:lnTo>
                <a:lnTo>
                  <a:pt x="4440" y="482354"/>
                </a:lnTo>
                <a:lnTo>
                  <a:pt x="0" y="494983"/>
                </a:lnTo>
                <a:lnTo>
                  <a:pt x="2092" y="505272"/>
                </a:lnTo>
                <a:lnTo>
                  <a:pt x="10058" y="512197"/>
                </a:lnTo>
                <a:lnTo>
                  <a:pt x="23237" y="514732"/>
                </a:lnTo>
                <a:lnTo>
                  <a:pt x="566710" y="514732"/>
                </a:lnTo>
                <a:lnTo>
                  <a:pt x="579871" y="512197"/>
                </a:lnTo>
                <a:lnTo>
                  <a:pt x="587831" y="505272"/>
                </a:lnTo>
                <a:lnTo>
                  <a:pt x="589927" y="494983"/>
                </a:lnTo>
                <a:lnTo>
                  <a:pt x="585501" y="482354"/>
                </a:lnTo>
                <a:lnTo>
                  <a:pt x="313757" y="13454"/>
                </a:lnTo>
                <a:lnTo>
                  <a:pt x="305021" y="3363"/>
                </a:lnTo>
                <a:lnTo>
                  <a:pt x="294963" y="0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04281" y="6207166"/>
            <a:ext cx="196552" cy="19351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38892" y="6461149"/>
            <a:ext cx="317548" cy="16111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8408746" y="6655041"/>
            <a:ext cx="51435" cy="26034"/>
          </a:xfrm>
          <a:custGeom>
            <a:avLst/>
            <a:gdLst/>
            <a:ahLst/>
            <a:cxnLst/>
            <a:rect l="l" t="t" r="r" b="b"/>
            <a:pathLst>
              <a:path w="51434" h="26034">
                <a:moveTo>
                  <a:pt x="17233" y="393"/>
                </a:moveTo>
                <a:lnTo>
                  <a:pt x="0" y="393"/>
                </a:lnTo>
                <a:lnTo>
                  <a:pt x="0" y="4292"/>
                </a:lnTo>
                <a:lnTo>
                  <a:pt x="368" y="4686"/>
                </a:lnTo>
                <a:lnTo>
                  <a:pt x="6261" y="4686"/>
                </a:lnTo>
                <a:lnTo>
                  <a:pt x="6261" y="25361"/>
                </a:lnTo>
                <a:lnTo>
                  <a:pt x="10960" y="25361"/>
                </a:lnTo>
                <a:lnTo>
                  <a:pt x="10960" y="4686"/>
                </a:lnTo>
                <a:lnTo>
                  <a:pt x="17233" y="4686"/>
                </a:lnTo>
                <a:lnTo>
                  <a:pt x="17233" y="393"/>
                </a:lnTo>
                <a:close/>
              </a:path>
              <a:path w="51434" h="26034">
                <a:moveTo>
                  <a:pt x="51257" y="25361"/>
                </a:moveTo>
                <a:lnTo>
                  <a:pt x="50901" y="24574"/>
                </a:lnTo>
                <a:lnTo>
                  <a:pt x="48514" y="11315"/>
                </a:lnTo>
                <a:lnTo>
                  <a:pt x="46558" y="393"/>
                </a:lnTo>
                <a:lnTo>
                  <a:pt x="46558" y="0"/>
                </a:lnTo>
                <a:lnTo>
                  <a:pt x="44996" y="0"/>
                </a:lnTo>
                <a:lnTo>
                  <a:pt x="44996" y="393"/>
                </a:lnTo>
                <a:lnTo>
                  <a:pt x="36804" y="17157"/>
                </a:lnTo>
                <a:lnTo>
                  <a:pt x="34074" y="11315"/>
                </a:lnTo>
                <a:lnTo>
                  <a:pt x="28968" y="393"/>
                </a:lnTo>
                <a:lnTo>
                  <a:pt x="28549" y="0"/>
                </a:lnTo>
                <a:lnTo>
                  <a:pt x="26987" y="0"/>
                </a:lnTo>
                <a:lnTo>
                  <a:pt x="26987" y="393"/>
                </a:lnTo>
                <a:lnTo>
                  <a:pt x="22707" y="24574"/>
                </a:lnTo>
                <a:lnTo>
                  <a:pt x="22707" y="25361"/>
                </a:lnTo>
                <a:lnTo>
                  <a:pt x="27406" y="25361"/>
                </a:lnTo>
                <a:lnTo>
                  <a:pt x="27457" y="24574"/>
                </a:lnTo>
                <a:lnTo>
                  <a:pt x="29337" y="11315"/>
                </a:lnTo>
                <a:lnTo>
                  <a:pt x="36017" y="25361"/>
                </a:lnTo>
                <a:lnTo>
                  <a:pt x="36017" y="25742"/>
                </a:lnTo>
                <a:lnTo>
                  <a:pt x="37579" y="25742"/>
                </a:lnTo>
                <a:lnTo>
                  <a:pt x="37947" y="25361"/>
                </a:lnTo>
                <a:lnTo>
                  <a:pt x="41605" y="17157"/>
                </a:lnTo>
                <a:lnTo>
                  <a:pt x="44208" y="11315"/>
                </a:lnTo>
                <a:lnTo>
                  <a:pt x="46202" y="24968"/>
                </a:lnTo>
                <a:lnTo>
                  <a:pt x="46558" y="25361"/>
                </a:lnTo>
                <a:lnTo>
                  <a:pt x="51257" y="25361"/>
                </a:lnTo>
                <a:close/>
              </a:path>
            </a:pathLst>
          </a:custGeom>
          <a:solidFill>
            <a:srgbClr val="2A97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215969" y="6165465"/>
            <a:ext cx="587375" cy="512445"/>
          </a:xfrm>
          <a:custGeom>
            <a:avLst/>
            <a:gdLst/>
            <a:ahLst/>
            <a:cxnLst/>
            <a:rect l="l" t="t" r="r" b="b"/>
            <a:pathLst>
              <a:path w="587375" h="512445">
                <a:moveTo>
                  <a:pt x="563549" y="0"/>
                </a:moveTo>
                <a:lnTo>
                  <a:pt x="23234" y="0"/>
                </a:lnTo>
                <a:lnTo>
                  <a:pt x="10057" y="2530"/>
                </a:lnTo>
                <a:lnTo>
                  <a:pt x="2092" y="9443"/>
                </a:lnTo>
                <a:lnTo>
                  <a:pt x="0" y="19720"/>
                </a:lnTo>
                <a:lnTo>
                  <a:pt x="4443" y="32341"/>
                </a:lnTo>
                <a:lnTo>
                  <a:pt x="274579" y="498543"/>
                </a:lnTo>
                <a:lnTo>
                  <a:pt x="283322" y="508637"/>
                </a:lnTo>
                <a:lnTo>
                  <a:pt x="293397" y="512001"/>
                </a:lnTo>
                <a:lnTo>
                  <a:pt x="303471" y="508637"/>
                </a:lnTo>
                <a:lnTo>
                  <a:pt x="312214" y="498543"/>
                </a:lnTo>
                <a:lnTo>
                  <a:pt x="582340" y="32341"/>
                </a:lnTo>
                <a:lnTo>
                  <a:pt x="586796" y="19720"/>
                </a:lnTo>
                <a:lnTo>
                  <a:pt x="584709" y="9443"/>
                </a:lnTo>
                <a:lnTo>
                  <a:pt x="576740" y="2530"/>
                </a:lnTo>
                <a:lnTo>
                  <a:pt x="563549" y="0"/>
                </a:lnTo>
                <a:close/>
              </a:path>
            </a:pathLst>
          </a:custGeom>
          <a:solidFill>
            <a:srgbClr val="4651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7554" y="6474413"/>
            <a:ext cx="200493" cy="16287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95810" y="6193907"/>
            <a:ext cx="65769" cy="7726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7835" y="6194687"/>
            <a:ext cx="65769" cy="75311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8581009" y="6194687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5" h="75564">
                <a:moveTo>
                  <a:pt x="47761" y="0"/>
                </a:moveTo>
                <a:lnTo>
                  <a:pt x="782" y="0"/>
                </a:lnTo>
                <a:lnTo>
                  <a:pt x="0" y="1195"/>
                </a:lnTo>
                <a:lnTo>
                  <a:pt x="0" y="2339"/>
                </a:lnTo>
                <a:lnTo>
                  <a:pt x="0" y="74531"/>
                </a:lnTo>
                <a:lnTo>
                  <a:pt x="782" y="75311"/>
                </a:lnTo>
                <a:lnTo>
                  <a:pt x="47761" y="75311"/>
                </a:lnTo>
                <a:lnTo>
                  <a:pt x="48544" y="74531"/>
                </a:lnTo>
                <a:lnTo>
                  <a:pt x="48544" y="60487"/>
                </a:lnTo>
                <a:lnTo>
                  <a:pt x="47761" y="59707"/>
                </a:lnTo>
                <a:lnTo>
                  <a:pt x="16860" y="59707"/>
                </a:lnTo>
                <a:lnTo>
                  <a:pt x="16860" y="44873"/>
                </a:lnTo>
                <a:lnTo>
                  <a:pt x="42280" y="44873"/>
                </a:lnTo>
                <a:lnTo>
                  <a:pt x="43481" y="44093"/>
                </a:lnTo>
                <a:lnTo>
                  <a:pt x="43481" y="30054"/>
                </a:lnTo>
                <a:lnTo>
                  <a:pt x="42280" y="29274"/>
                </a:lnTo>
                <a:lnTo>
                  <a:pt x="16860" y="29274"/>
                </a:lnTo>
                <a:lnTo>
                  <a:pt x="16860" y="16014"/>
                </a:lnTo>
                <a:lnTo>
                  <a:pt x="47761" y="16014"/>
                </a:lnTo>
                <a:lnTo>
                  <a:pt x="48544" y="14819"/>
                </a:lnTo>
                <a:lnTo>
                  <a:pt x="48544" y="1195"/>
                </a:lnTo>
                <a:lnTo>
                  <a:pt x="4776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312166" y="6296132"/>
            <a:ext cx="394335" cy="205740"/>
          </a:xfrm>
          <a:custGeom>
            <a:avLst/>
            <a:gdLst/>
            <a:ahLst/>
            <a:cxnLst/>
            <a:rect l="l" t="t" r="r" b="b"/>
            <a:pathLst>
              <a:path w="394334" h="205739">
                <a:moveTo>
                  <a:pt x="382009" y="0"/>
                </a:moveTo>
                <a:lnTo>
                  <a:pt x="15524" y="0"/>
                </a:lnTo>
                <a:lnTo>
                  <a:pt x="6630" y="1713"/>
                </a:lnTo>
                <a:lnTo>
                  <a:pt x="1333" y="6389"/>
                </a:lnTo>
                <a:lnTo>
                  <a:pt x="0" y="13332"/>
                </a:lnTo>
                <a:lnTo>
                  <a:pt x="2997" y="21848"/>
                </a:lnTo>
                <a:lnTo>
                  <a:pt x="84844" y="163066"/>
                </a:lnTo>
                <a:lnTo>
                  <a:pt x="203856" y="205589"/>
                </a:lnTo>
                <a:lnTo>
                  <a:pt x="275945" y="179450"/>
                </a:lnTo>
                <a:lnTo>
                  <a:pt x="172119" y="179450"/>
                </a:lnTo>
                <a:lnTo>
                  <a:pt x="172119" y="178670"/>
                </a:lnTo>
                <a:lnTo>
                  <a:pt x="383575" y="395"/>
                </a:lnTo>
                <a:lnTo>
                  <a:pt x="382009" y="0"/>
                </a:lnTo>
                <a:close/>
              </a:path>
              <a:path w="394334" h="205739">
                <a:moveTo>
                  <a:pt x="394171" y="14434"/>
                </a:moveTo>
                <a:lnTo>
                  <a:pt x="172537" y="179060"/>
                </a:lnTo>
                <a:lnTo>
                  <a:pt x="172537" y="179450"/>
                </a:lnTo>
                <a:lnTo>
                  <a:pt x="275945" y="179450"/>
                </a:lnTo>
                <a:lnTo>
                  <a:pt x="306060" y="168531"/>
                </a:lnTo>
                <a:lnTo>
                  <a:pt x="391404" y="21848"/>
                </a:lnTo>
                <a:lnTo>
                  <a:pt x="392970" y="19119"/>
                </a:lnTo>
                <a:lnTo>
                  <a:pt x="393753" y="16779"/>
                </a:lnTo>
                <a:lnTo>
                  <a:pt x="394171" y="14434"/>
                </a:lnTo>
                <a:close/>
              </a:path>
            </a:pathLst>
          </a:custGeom>
          <a:solidFill>
            <a:srgbClr val="52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8218" y="6296132"/>
            <a:ext cx="329266" cy="1868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3200" y="253364"/>
            <a:ext cx="6129020" cy="1009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459" y="2264791"/>
            <a:ext cx="5848350" cy="3536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5C66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4340" y="6384671"/>
            <a:ext cx="21717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45454B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edler_l@cde.state.co.us" TargetMode="External"/><Relationship Id="rId2" Type="http://schemas.openxmlformats.org/officeDocument/2006/relationships/hyperlink" Target="mailto:bylsma_b@cde.state.co.us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png"/><Relationship Id="rId4" Type="http://schemas.openxmlformats.org/officeDocument/2006/relationships/hyperlink" Target="mailto:sherman_p@cde.state.co.us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Cons App monitoring and SI spoke committee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35716" y="1145207"/>
              <a:ext cx="1109345" cy="971550"/>
            </a:xfrm>
            <a:custGeom>
              <a:avLst/>
              <a:gdLst/>
              <a:ahLst/>
              <a:cxnLst/>
              <a:rect l="l" t="t" r="r" b="b"/>
              <a:pathLst>
                <a:path w="1109345" h="971550">
                  <a:moveTo>
                    <a:pt x="554414" y="0"/>
                  </a:moveTo>
                  <a:lnTo>
                    <a:pt x="535509" y="6346"/>
                  </a:lnTo>
                  <a:lnTo>
                    <a:pt x="519085" y="25386"/>
                  </a:lnTo>
                  <a:lnTo>
                    <a:pt x="8348" y="910117"/>
                  </a:lnTo>
                  <a:lnTo>
                    <a:pt x="0" y="933947"/>
                  </a:lnTo>
                  <a:lnTo>
                    <a:pt x="3932" y="953361"/>
                  </a:lnTo>
                  <a:lnTo>
                    <a:pt x="18904" y="966426"/>
                  </a:lnTo>
                  <a:lnTo>
                    <a:pt x="43673" y="971211"/>
                  </a:lnTo>
                  <a:lnTo>
                    <a:pt x="1065204" y="971211"/>
                  </a:lnTo>
                  <a:lnTo>
                    <a:pt x="1089941" y="966426"/>
                  </a:lnTo>
                  <a:lnTo>
                    <a:pt x="1104901" y="953361"/>
                  </a:lnTo>
                  <a:lnTo>
                    <a:pt x="1108842" y="933947"/>
                  </a:lnTo>
                  <a:lnTo>
                    <a:pt x="1100523" y="910117"/>
                  </a:lnTo>
                  <a:lnTo>
                    <a:pt x="589743" y="25386"/>
                  </a:lnTo>
                  <a:lnTo>
                    <a:pt x="573319" y="6346"/>
                  </a:lnTo>
                  <a:lnTo>
                    <a:pt x="554414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95754" y="1223581"/>
              <a:ext cx="596900" cy="782955"/>
            </a:xfrm>
            <a:custGeom>
              <a:avLst/>
              <a:gdLst/>
              <a:ahLst/>
              <a:cxnLst/>
              <a:rect l="l" t="t" r="r" b="b"/>
              <a:pathLst>
                <a:path w="596900" h="782955">
                  <a:moveTo>
                    <a:pt x="273773" y="539534"/>
                  </a:moveTo>
                  <a:lnTo>
                    <a:pt x="272300" y="538060"/>
                  </a:lnTo>
                  <a:lnTo>
                    <a:pt x="272300" y="537324"/>
                  </a:lnTo>
                  <a:lnTo>
                    <a:pt x="248564" y="512914"/>
                  </a:lnTo>
                  <a:lnTo>
                    <a:pt x="219951" y="494372"/>
                  </a:lnTo>
                  <a:lnTo>
                    <a:pt x="187325" y="482587"/>
                  </a:lnTo>
                  <a:lnTo>
                    <a:pt x="151599" y="478459"/>
                  </a:lnTo>
                  <a:lnTo>
                    <a:pt x="103619" y="486244"/>
                  </a:lnTo>
                  <a:lnTo>
                    <a:pt x="61988" y="507923"/>
                  </a:lnTo>
                  <a:lnTo>
                    <a:pt x="29197" y="540931"/>
                  </a:lnTo>
                  <a:lnTo>
                    <a:pt x="7708" y="582752"/>
                  </a:lnTo>
                  <a:lnTo>
                    <a:pt x="0" y="630809"/>
                  </a:lnTo>
                  <a:lnTo>
                    <a:pt x="7708" y="678802"/>
                  </a:lnTo>
                  <a:lnTo>
                    <a:pt x="29197" y="720432"/>
                  </a:lnTo>
                  <a:lnTo>
                    <a:pt x="61988" y="753237"/>
                  </a:lnTo>
                  <a:lnTo>
                    <a:pt x="103619" y="774725"/>
                  </a:lnTo>
                  <a:lnTo>
                    <a:pt x="151599" y="782434"/>
                  </a:lnTo>
                  <a:lnTo>
                    <a:pt x="185280" y="778713"/>
                  </a:lnTo>
                  <a:lnTo>
                    <a:pt x="216268" y="768083"/>
                  </a:lnTo>
                  <a:lnTo>
                    <a:pt x="243814" y="751382"/>
                  </a:lnTo>
                  <a:lnTo>
                    <a:pt x="267144" y="729437"/>
                  </a:lnTo>
                  <a:lnTo>
                    <a:pt x="267881" y="729437"/>
                  </a:lnTo>
                  <a:lnTo>
                    <a:pt x="267881" y="728700"/>
                  </a:lnTo>
                  <a:lnTo>
                    <a:pt x="271564" y="723557"/>
                  </a:lnTo>
                  <a:lnTo>
                    <a:pt x="242252" y="706615"/>
                  </a:lnTo>
                  <a:lnTo>
                    <a:pt x="205320" y="685279"/>
                  </a:lnTo>
                  <a:lnTo>
                    <a:pt x="200901" y="688962"/>
                  </a:lnTo>
                  <a:lnTo>
                    <a:pt x="200164" y="689698"/>
                  </a:lnTo>
                  <a:lnTo>
                    <a:pt x="189572" y="697001"/>
                  </a:lnTo>
                  <a:lnTo>
                    <a:pt x="177812" y="702297"/>
                  </a:lnTo>
                  <a:lnTo>
                    <a:pt x="165087" y="705523"/>
                  </a:lnTo>
                  <a:lnTo>
                    <a:pt x="151599" y="706615"/>
                  </a:lnTo>
                  <a:lnTo>
                    <a:pt x="122059" y="700671"/>
                  </a:lnTo>
                  <a:lnTo>
                    <a:pt x="97967" y="684441"/>
                  </a:lnTo>
                  <a:lnTo>
                    <a:pt x="81737" y="660349"/>
                  </a:lnTo>
                  <a:lnTo>
                    <a:pt x="75793" y="630809"/>
                  </a:lnTo>
                  <a:lnTo>
                    <a:pt x="81737" y="600837"/>
                  </a:lnTo>
                  <a:lnTo>
                    <a:pt x="97967" y="576529"/>
                  </a:lnTo>
                  <a:lnTo>
                    <a:pt x="122059" y="560222"/>
                  </a:lnTo>
                  <a:lnTo>
                    <a:pt x="151599" y="554266"/>
                  </a:lnTo>
                  <a:lnTo>
                    <a:pt x="166712" y="555739"/>
                  </a:lnTo>
                  <a:lnTo>
                    <a:pt x="180936" y="559968"/>
                  </a:lnTo>
                  <a:lnTo>
                    <a:pt x="193929" y="566686"/>
                  </a:lnTo>
                  <a:lnTo>
                    <a:pt x="205320" y="575602"/>
                  </a:lnTo>
                  <a:lnTo>
                    <a:pt x="205320" y="576338"/>
                  </a:lnTo>
                  <a:lnTo>
                    <a:pt x="209003" y="579297"/>
                  </a:lnTo>
                  <a:lnTo>
                    <a:pt x="212686" y="577088"/>
                  </a:lnTo>
                  <a:lnTo>
                    <a:pt x="252361" y="554266"/>
                  </a:lnTo>
                  <a:lnTo>
                    <a:pt x="271564" y="543217"/>
                  </a:lnTo>
                  <a:lnTo>
                    <a:pt x="273037" y="541743"/>
                  </a:lnTo>
                  <a:lnTo>
                    <a:pt x="273075" y="540931"/>
                  </a:lnTo>
                  <a:lnTo>
                    <a:pt x="273773" y="539534"/>
                  </a:lnTo>
                  <a:close/>
                </a:path>
                <a:path w="596900" h="782955">
                  <a:moveTo>
                    <a:pt x="492340" y="337858"/>
                  </a:moveTo>
                  <a:lnTo>
                    <a:pt x="303199" y="8140"/>
                  </a:lnTo>
                  <a:lnTo>
                    <a:pt x="298780" y="0"/>
                  </a:lnTo>
                  <a:lnTo>
                    <a:pt x="290690" y="0"/>
                  </a:lnTo>
                  <a:lnTo>
                    <a:pt x="285546" y="8140"/>
                  </a:lnTo>
                  <a:lnTo>
                    <a:pt x="128054" y="283400"/>
                  </a:lnTo>
                  <a:lnTo>
                    <a:pt x="122897" y="291490"/>
                  </a:lnTo>
                  <a:lnTo>
                    <a:pt x="126580" y="295173"/>
                  </a:lnTo>
                  <a:lnTo>
                    <a:pt x="134670" y="290753"/>
                  </a:lnTo>
                  <a:lnTo>
                    <a:pt x="195021" y="259842"/>
                  </a:lnTo>
                  <a:lnTo>
                    <a:pt x="201485" y="258000"/>
                  </a:lnTo>
                  <a:lnTo>
                    <a:pt x="208076" y="258927"/>
                  </a:lnTo>
                  <a:lnTo>
                    <a:pt x="213855" y="262331"/>
                  </a:lnTo>
                  <a:lnTo>
                    <a:pt x="217830" y="267944"/>
                  </a:lnTo>
                  <a:lnTo>
                    <a:pt x="258305" y="355536"/>
                  </a:lnTo>
                  <a:lnTo>
                    <a:pt x="261988" y="364363"/>
                  </a:lnTo>
                  <a:lnTo>
                    <a:pt x="270090" y="364363"/>
                  </a:lnTo>
                  <a:lnTo>
                    <a:pt x="275234" y="356273"/>
                  </a:lnTo>
                  <a:lnTo>
                    <a:pt x="346621" y="239966"/>
                  </a:lnTo>
                  <a:lnTo>
                    <a:pt x="351320" y="234734"/>
                  </a:lnTo>
                  <a:lnTo>
                    <a:pt x="357200" y="232333"/>
                  </a:lnTo>
                  <a:lnTo>
                    <a:pt x="363486" y="232829"/>
                  </a:lnTo>
                  <a:lnTo>
                    <a:pt x="369430" y="236283"/>
                  </a:lnTo>
                  <a:lnTo>
                    <a:pt x="482765" y="332714"/>
                  </a:lnTo>
                  <a:lnTo>
                    <a:pt x="490131" y="339331"/>
                  </a:lnTo>
                  <a:lnTo>
                    <a:pt x="492340" y="337858"/>
                  </a:lnTo>
                  <a:close/>
                </a:path>
                <a:path w="596900" h="782955">
                  <a:moveTo>
                    <a:pt x="596836" y="630809"/>
                  </a:moveTo>
                  <a:lnTo>
                    <a:pt x="589114" y="582752"/>
                  </a:lnTo>
                  <a:lnTo>
                    <a:pt x="567588" y="540931"/>
                  </a:lnTo>
                  <a:lnTo>
                    <a:pt x="534682" y="507923"/>
                  </a:lnTo>
                  <a:lnTo>
                    <a:pt x="521042" y="500862"/>
                  </a:lnTo>
                  <a:lnTo>
                    <a:pt x="521042" y="630809"/>
                  </a:lnTo>
                  <a:lnTo>
                    <a:pt x="515086" y="660349"/>
                  </a:lnTo>
                  <a:lnTo>
                    <a:pt x="498779" y="684441"/>
                  </a:lnTo>
                  <a:lnTo>
                    <a:pt x="474472" y="700671"/>
                  </a:lnTo>
                  <a:lnTo>
                    <a:pt x="444500" y="706615"/>
                  </a:lnTo>
                  <a:lnTo>
                    <a:pt x="414959" y="700671"/>
                  </a:lnTo>
                  <a:lnTo>
                    <a:pt x="390867" y="684441"/>
                  </a:lnTo>
                  <a:lnTo>
                    <a:pt x="374637" y="660349"/>
                  </a:lnTo>
                  <a:lnTo>
                    <a:pt x="368693" y="630809"/>
                  </a:lnTo>
                  <a:lnTo>
                    <a:pt x="374637" y="600837"/>
                  </a:lnTo>
                  <a:lnTo>
                    <a:pt x="390867" y="576529"/>
                  </a:lnTo>
                  <a:lnTo>
                    <a:pt x="414959" y="560222"/>
                  </a:lnTo>
                  <a:lnTo>
                    <a:pt x="444500" y="554266"/>
                  </a:lnTo>
                  <a:lnTo>
                    <a:pt x="474472" y="560222"/>
                  </a:lnTo>
                  <a:lnTo>
                    <a:pt x="498779" y="576529"/>
                  </a:lnTo>
                  <a:lnTo>
                    <a:pt x="515086" y="600837"/>
                  </a:lnTo>
                  <a:lnTo>
                    <a:pt x="521042" y="630809"/>
                  </a:lnTo>
                  <a:lnTo>
                    <a:pt x="521042" y="500862"/>
                  </a:lnTo>
                  <a:lnTo>
                    <a:pt x="492848" y="486244"/>
                  </a:lnTo>
                  <a:lnTo>
                    <a:pt x="444500" y="478459"/>
                  </a:lnTo>
                  <a:lnTo>
                    <a:pt x="396519" y="486244"/>
                  </a:lnTo>
                  <a:lnTo>
                    <a:pt x="354888" y="507923"/>
                  </a:lnTo>
                  <a:lnTo>
                    <a:pt x="322097" y="540931"/>
                  </a:lnTo>
                  <a:lnTo>
                    <a:pt x="300609" y="582752"/>
                  </a:lnTo>
                  <a:lnTo>
                    <a:pt x="292900" y="630809"/>
                  </a:lnTo>
                  <a:lnTo>
                    <a:pt x="300609" y="678802"/>
                  </a:lnTo>
                  <a:lnTo>
                    <a:pt x="322097" y="720432"/>
                  </a:lnTo>
                  <a:lnTo>
                    <a:pt x="354888" y="753237"/>
                  </a:lnTo>
                  <a:lnTo>
                    <a:pt x="396519" y="774725"/>
                  </a:lnTo>
                  <a:lnTo>
                    <a:pt x="444500" y="782434"/>
                  </a:lnTo>
                  <a:lnTo>
                    <a:pt x="492848" y="774725"/>
                  </a:lnTo>
                  <a:lnTo>
                    <a:pt x="534682" y="753237"/>
                  </a:lnTo>
                  <a:lnTo>
                    <a:pt x="567588" y="720432"/>
                  </a:lnTo>
                  <a:lnTo>
                    <a:pt x="574738" y="706615"/>
                  </a:lnTo>
                  <a:lnTo>
                    <a:pt x="589114" y="678802"/>
                  </a:lnTo>
                  <a:lnTo>
                    <a:pt x="596836" y="6308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8912" y="2067851"/>
              <a:ext cx="96520" cy="48895"/>
            </a:xfrm>
            <a:custGeom>
              <a:avLst/>
              <a:gdLst/>
              <a:ahLst/>
              <a:cxnLst/>
              <a:rect l="l" t="t" r="r" b="b"/>
              <a:pathLst>
                <a:path w="96519" h="48894">
                  <a:moveTo>
                    <a:pt x="32372" y="736"/>
                  </a:moveTo>
                  <a:lnTo>
                    <a:pt x="685" y="736"/>
                  </a:lnTo>
                  <a:lnTo>
                    <a:pt x="0" y="1473"/>
                  </a:lnTo>
                  <a:lnTo>
                    <a:pt x="0" y="8089"/>
                  </a:lnTo>
                  <a:lnTo>
                    <a:pt x="685" y="8826"/>
                  </a:lnTo>
                  <a:lnTo>
                    <a:pt x="11772" y="8826"/>
                  </a:lnTo>
                  <a:lnTo>
                    <a:pt x="11772" y="47840"/>
                  </a:lnTo>
                  <a:lnTo>
                    <a:pt x="12458" y="48577"/>
                  </a:lnTo>
                  <a:lnTo>
                    <a:pt x="20599" y="48577"/>
                  </a:lnTo>
                  <a:lnTo>
                    <a:pt x="20599" y="8826"/>
                  </a:lnTo>
                  <a:lnTo>
                    <a:pt x="32372" y="8826"/>
                  </a:lnTo>
                  <a:lnTo>
                    <a:pt x="32372" y="736"/>
                  </a:lnTo>
                  <a:close/>
                </a:path>
                <a:path w="96519" h="48894">
                  <a:moveTo>
                    <a:pt x="96342" y="47840"/>
                  </a:moveTo>
                  <a:lnTo>
                    <a:pt x="95656" y="46367"/>
                  </a:lnTo>
                  <a:lnTo>
                    <a:pt x="91186" y="21336"/>
                  </a:lnTo>
                  <a:lnTo>
                    <a:pt x="87515" y="736"/>
                  </a:lnTo>
                  <a:lnTo>
                    <a:pt x="87515" y="0"/>
                  </a:lnTo>
                  <a:lnTo>
                    <a:pt x="84569" y="0"/>
                  </a:lnTo>
                  <a:lnTo>
                    <a:pt x="84569" y="736"/>
                  </a:lnTo>
                  <a:lnTo>
                    <a:pt x="69164" y="32385"/>
                  </a:lnTo>
                  <a:lnTo>
                    <a:pt x="64033" y="21336"/>
                  </a:lnTo>
                  <a:lnTo>
                    <a:pt x="54444" y="736"/>
                  </a:lnTo>
                  <a:lnTo>
                    <a:pt x="53657" y="0"/>
                  </a:lnTo>
                  <a:lnTo>
                    <a:pt x="50723" y="0"/>
                  </a:lnTo>
                  <a:lnTo>
                    <a:pt x="50723" y="736"/>
                  </a:lnTo>
                  <a:lnTo>
                    <a:pt x="42672" y="46367"/>
                  </a:lnTo>
                  <a:lnTo>
                    <a:pt x="42672" y="48577"/>
                  </a:lnTo>
                  <a:lnTo>
                    <a:pt x="50723" y="48577"/>
                  </a:lnTo>
                  <a:lnTo>
                    <a:pt x="51511" y="47840"/>
                  </a:lnTo>
                  <a:lnTo>
                    <a:pt x="51612" y="46367"/>
                  </a:lnTo>
                  <a:lnTo>
                    <a:pt x="55130" y="21336"/>
                  </a:lnTo>
                  <a:lnTo>
                    <a:pt x="67691" y="47840"/>
                  </a:lnTo>
                  <a:lnTo>
                    <a:pt x="67691" y="48577"/>
                  </a:lnTo>
                  <a:lnTo>
                    <a:pt x="70637" y="48577"/>
                  </a:lnTo>
                  <a:lnTo>
                    <a:pt x="71323" y="47840"/>
                  </a:lnTo>
                  <a:lnTo>
                    <a:pt x="78193" y="32385"/>
                  </a:lnTo>
                  <a:lnTo>
                    <a:pt x="83096" y="21336"/>
                  </a:lnTo>
                  <a:lnTo>
                    <a:pt x="86829" y="47104"/>
                  </a:lnTo>
                  <a:lnTo>
                    <a:pt x="87515" y="47840"/>
                  </a:lnTo>
                  <a:lnTo>
                    <a:pt x="87515" y="48577"/>
                  </a:lnTo>
                  <a:lnTo>
                    <a:pt x="95656" y="48577"/>
                  </a:lnTo>
                  <a:lnTo>
                    <a:pt x="96342" y="4784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188" y="1286179"/>
              <a:ext cx="2826385" cy="281305"/>
            </a:xfrm>
            <a:custGeom>
              <a:avLst/>
              <a:gdLst/>
              <a:ahLst/>
              <a:cxnLst/>
              <a:rect l="l" t="t" r="r" b="b"/>
              <a:pathLst>
                <a:path w="2826384" h="281305">
                  <a:moveTo>
                    <a:pt x="238404" y="39725"/>
                  </a:moveTo>
                  <a:lnTo>
                    <a:pt x="214363" y="20891"/>
                  </a:lnTo>
                  <a:lnTo>
                    <a:pt x="192354" y="9626"/>
                  </a:lnTo>
                  <a:lnTo>
                    <a:pt x="168008" y="2908"/>
                  </a:lnTo>
                  <a:lnTo>
                    <a:pt x="140589" y="685"/>
                  </a:lnTo>
                  <a:lnTo>
                    <a:pt x="96024" y="7810"/>
                  </a:lnTo>
                  <a:lnTo>
                    <a:pt x="57404" y="27711"/>
                  </a:lnTo>
                  <a:lnTo>
                    <a:pt x="27025" y="58102"/>
                  </a:lnTo>
                  <a:lnTo>
                    <a:pt x="7137" y="96723"/>
                  </a:lnTo>
                  <a:lnTo>
                    <a:pt x="0" y="141300"/>
                  </a:lnTo>
                  <a:lnTo>
                    <a:pt x="7137" y="185813"/>
                  </a:lnTo>
                  <a:lnTo>
                    <a:pt x="27025" y="224231"/>
                  </a:lnTo>
                  <a:lnTo>
                    <a:pt x="57404" y="254393"/>
                  </a:lnTo>
                  <a:lnTo>
                    <a:pt x="96024" y="274091"/>
                  </a:lnTo>
                  <a:lnTo>
                    <a:pt x="140589" y="281152"/>
                  </a:lnTo>
                  <a:lnTo>
                    <a:pt x="166255" y="278904"/>
                  </a:lnTo>
                  <a:lnTo>
                    <a:pt x="191046" y="272046"/>
                  </a:lnTo>
                  <a:lnTo>
                    <a:pt x="214325" y="260350"/>
                  </a:lnTo>
                  <a:lnTo>
                    <a:pt x="235458" y="243611"/>
                  </a:lnTo>
                  <a:lnTo>
                    <a:pt x="238404" y="240665"/>
                  </a:lnTo>
                  <a:lnTo>
                    <a:pt x="238404" y="235521"/>
                  </a:lnTo>
                  <a:lnTo>
                    <a:pt x="235458" y="232575"/>
                  </a:lnTo>
                  <a:lnTo>
                    <a:pt x="205346" y="200190"/>
                  </a:lnTo>
                  <a:lnTo>
                    <a:pt x="203085" y="197980"/>
                  </a:lnTo>
                  <a:lnTo>
                    <a:pt x="197980" y="197980"/>
                  </a:lnTo>
                  <a:lnTo>
                    <a:pt x="195046" y="200190"/>
                  </a:lnTo>
                  <a:lnTo>
                    <a:pt x="183540" y="208026"/>
                  </a:lnTo>
                  <a:lnTo>
                    <a:pt x="170548" y="213804"/>
                  </a:lnTo>
                  <a:lnTo>
                    <a:pt x="156730" y="217373"/>
                  </a:lnTo>
                  <a:lnTo>
                    <a:pt x="142748" y="218592"/>
                  </a:lnTo>
                  <a:lnTo>
                    <a:pt x="112166" y="212394"/>
                  </a:lnTo>
                  <a:lnTo>
                    <a:pt x="87934" y="195491"/>
                  </a:lnTo>
                  <a:lnTo>
                    <a:pt x="71970" y="170459"/>
                  </a:lnTo>
                  <a:lnTo>
                    <a:pt x="66230" y="139827"/>
                  </a:lnTo>
                  <a:lnTo>
                    <a:pt x="71970" y="108661"/>
                  </a:lnTo>
                  <a:lnTo>
                    <a:pt x="87934" y="83159"/>
                  </a:lnTo>
                  <a:lnTo>
                    <a:pt x="112166" y="65925"/>
                  </a:lnTo>
                  <a:lnTo>
                    <a:pt x="142748" y="59601"/>
                  </a:lnTo>
                  <a:lnTo>
                    <a:pt x="157022" y="60845"/>
                  </a:lnTo>
                  <a:lnTo>
                    <a:pt x="170815" y="64579"/>
                  </a:lnTo>
                  <a:lnTo>
                    <a:pt x="183642" y="70777"/>
                  </a:lnTo>
                  <a:lnTo>
                    <a:pt x="197980" y="81686"/>
                  </a:lnTo>
                  <a:lnTo>
                    <a:pt x="202399" y="81686"/>
                  </a:lnTo>
                  <a:lnTo>
                    <a:pt x="235458" y="47828"/>
                  </a:lnTo>
                  <a:lnTo>
                    <a:pt x="238404" y="44145"/>
                  </a:lnTo>
                  <a:lnTo>
                    <a:pt x="238404" y="39725"/>
                  </a:lnTo>
                  <a:close/>
                </a:path>
                <a:path w="2826384" h="281305">
                  <a:moveTo>
                    <a:pt x="628484" y="141300"/>
                  </a:moveTo>
                  <a:lnTo>
                    <a:pt x="621360" y="96647"/>
                  </a:lnTo>
                  <a:lnTo>
                    <a:pt x="603885" y="62547"/>
                  </a:lnTo>
                  <a:lnTo>
                    <a:pt x="601484" y="57861"/>
                  </a:lnTo>
                  <a:lnTo>
                    <a:pt x="571119" y="27266"/>
                  </a:lnTo>
                  <a:lnTo>
                    <a:pt x="565988" y="24612"/>
                  </a:lnTo>
                  <a:lnTo>
                    <a:pt x="565988" y="141300"/>
                  </a:lnTo>
                  <a:lnTo>
                    <a:pt x="559790" y="171399"/>
                  </a:lnTo>
                  <a:lnTo>
                    <a:pt x="542950" y="195961"/>
                  </a:lnTo>
                  <a:lnTo>
                    <a:pt x="518096" y="212521"/>
                  </a:lnTo>
                  <a:lnTo>
                    <a:pt x="487895" y="218592"/>
                  </a:lnTo>
                  <a:lnTo>
                    <a:pt x="457708" y="212521"/>
                  </a:lnTo>
                  <a:lnTo>
                    <a:pt x="432892" y="195961"/>
                  </a:lnTo>
                  <a:lnTo>
                    <a:pt x="416077" y="171399"/>
                  </a:lnTo>
                  <a:lnTo>
                    <a:pt x="409892" y="141300"/>
                  </a:lnTo>
                  <a:lnTo>
                    <a:pt x="416077" y="110985"/>
                  </a:lnTo>
                  <a:lnTo>
                    <a:pt x="432892" y="85915"/>
                  </a:lnTo>
                  <a:lnTo>
                    <a:pt x="457708" y="68846"/>
                  </a:lnTo>
                  <a:lnTo>
                    <a:pt x="487895" y="62547"/>
                  </a:lnTo>
                  <a:lnTo>
                    <a:pt x="518096" y="68846"/>
                  </a:lnTo>
                  <a:lnTo>
                    <a:pt x="542950" y="85915"/>
                  </a:lnTo>
                  <a:lnTo>
                    <a:pt x="559790" y="110985"/>
                  </a:lnTo>
                  <a:lnTo>
                    <a:pt x="565988" y="141300"/>
                  </a:lnTo>
                  <a:lnTo>
                    <a:pt x="565988" y="24612"/>
                  </a:lnTo>
                  <a:lnTo>
                    <a:pt x="532498" y="7200"/>
                  </a:lnTo>
                  <a:lnTo>
                    <a:pt x="487895" y="0"/>
                  </a:lnTo>
                  <a:lnTo>
                    <a:pt x="443331" y="7200"/>
                  </a:lnTo>
                  <a:lnTo>
                    <a:pt x="404749" y="27266"/>
                  </a:lnTo>
                  <a:lnTo>
                    <a:pt x="374396" y="57861"/>
                  </a:lnTo>
                  <a:lnTo>
                    <a:pt x="354520" y="96647"/>
                  </a:lnTo>
                  <a:lnTo>
                    <a:pt x="347408" y="141300"/>
                  </a:lnTo>
                  <a:lnTo>
                    <a:pt x="354520" y="185813"/>
                  </a:lnTo>
                  <a:lnTo>
                    <a:pt x="374396" y="224231"/>
                  </a:lnTo>
                  <a:lnTo>
                    <a:pt x="404749" y="254393"/>
                  </a:lnTo>
                  <a:lnTo>
                    <a:pt x="443331" y="274091"/>
                  </a:lnTo>
                  <a:lnTo>
                    <a:pt x="487895" y="281152"/>
                  </a:lnTo>
                  <a:lnTo>
                    <a:pt x="532498" y="274091"/>
                  </a:lnTo>
                  <a:lnTo>
                    <a:pt x="571119" y="254393"/>
                  </a:lnTo>
                  <a:lnTo>
                    <a:pt x="601484" y="224231"/>
                  </a:lnTo>
                  <a:lnTo>
                    <a:pt x="604405" y="218592"/>
                  </a:lnTo>
                  <a:lnTo>
                    <a:pt x="621360" y="185813"/>
                  </a:lnTo>
                  <a:lnTo>
                    <a:pt x="628484" y="141300"/>
                  </a:lnTo>
                  <a:close/>
                </a:path>
                <a:path w="2826384" h="281305">
                  <a:moveTo>
                    <a:pt x="921435" y="223748"/>
                  </a:moveTo>
                  <a:lnTo>
                    <a:pt x="917702" y="220065"/>
                  </a:lnTo>
                  <a:lnTo>
                    <a:pt x="914069" y="220065"/>
                  </a:lnTo>
                  <a:lnTo>
                    <a:pt x="819797" y="220065"/>
                  </a:lnTo>
                  <a:lnTo>
                    <a:pt x="819797" y="8077"/>
                  </a:lnTo>
                  <a:lnTo>
                    <a:pt x="816165" y="4394"/>
                  </a:lnTo>
                  <a:lnTo>
                    <a:pt x="761707" y="4394"/>
                  </a:lnTo>
                  <a:lnTo>
                    <a:pt x="757986" y="8077"/>
                  </a:lnTo>
                  <a:lnTo>
                    <a:pt x="757986" y="273786"/>
                  </a:lnTo>
                  <a:lnTo>
                    <a:pt x="761707" y="277469"/>
                  </a:lnTo>
                  <a:lnTo>
                    <a:pt x="917702" y="277469"/>
                  </a:lnTo>
                  <a:lnTo>
                    <a:pt x="921435" y="273786"/>
                  </a:lnTo>
                  <a:lnTo>
                    <a:pt x="921435" y="223748"/>
                  </a:lnTo>
                  <a:close/>
                </a:path>
                <a:path w="2826384" h="281305">
                  <a:moveTo>
                    <a:pt x="1309255" y="141300"/>
                  </a:moveTo>
                  <a:lnTo>
                    <a:pt x="1302118" y="96647"/>
                  </a:lnTo>
                  <a:lnTo>
                    <a:pt x="1284630" y="62547"/>
                  </a:lnTo>
                  <a:lnTo>
                    <a:pt x="1282230" y="57861"/>
                  </a:lnTo>
                  <a:lnTo>
                    <a:pt x="1251851" y="27266"/>
                  </a:lnTo>
                  <a:lnTo>
                    <a:pt x="1246657" y="24574"/>
                  </a:lnTo>
                  <a:lnTo>
                    <a:pt x="1246657" y="141300"/>
                  </a:lnTo>
                  <a:lnTo>
                    <a:pt x="1240472" y="171399"/>
                  </a:lnTo>
                  <a:lnTo>
                    <a:pt x="1223670" y="195961"/>
                  </a:lnTo>
                  <a:lnTo>
                    <a:pt x="1198854" y="212521"/>
                  </a:lnTo>
                  <a:lnTo>
                    <a:pt x="1168666" y="218592"/>
                  </a:lnTo>
                  <a:lnTo>
                    <a:pt x="1138478" y="212521"/>
                  </a:lnTo>
                  <a:lnTo>
                    <a:pt x="1113663" y="195961"/>
                  </a:lnTo>
                  <a:lnTo>
                    <a:pt x="1096860" y="171399"/>
                  </a:lnTo>
                  <a:lnTo>
                    <a:pt x="1090676" y="141300"/>
                  </a:lnTo>
                  <a:lnTo>
                    <a:pt x="1096860" y="110985"/>
                  </a:lnTo>
                  <a:lnTo>
                    <a:pt x="1113663" y="85915"/>
                  </a:lnTo>
                  <a:lnTo>
                    <a:pt x="1138478" y="68846"/>
                  </a:lnTo>
                  <a:lnTo>
                    <a:pt x="1168666" y="62547"/>
                  </a:lnTo>
                  <a:lnTo>
                    <a:pt x="1198854" y="68846"/>
                  </a:lnTo>
                  <a:lnTo>
                    <a:pt x="1223670" y="85915"/>
                  </a:lnTo>
                  <a:lnTo>
                    <a:pt x="1240472" y="110985"/>
                  </a:lnTo>
                  <a:lnTo>
                    <a:pt x="1246657" y="141300"/>
                  </a:lnTo>
                  <a:lnTo>
                    <a:pt x="1246657" y="24574"/>
                  </a:lnTo>
                  <a:lnTo>
                    <a:pt x="1213243" y="7200"/>
                  </a:lnTo>
                  <a:lnTo>
                    <a:pt x="1168666" y="0"/>
                  </a:lnTo>
                  <a:lnTo>
                    <a:pt x="1124178" y="7200"/>
                  </a:lnTo>
                  <a:lnTo>
                    <a:pt x="1085761" y="27266"/>
                  </a:lnTo>
                  <a:lnTo>
                    <a:pt x="1055611" y="57861"/>
                  </a:lnTo>
                  <a:lnTo>
                    <a:pt x="1035913" y="96647"/>
                  </a:lnTo>
                  <a:lnTo>
                    <a:pt x="1028865" y="141300"/>
                  </a:lnTo>
                  <a:lnTo>
                    <a:pt x="1035913" y="185813"/>
                  </a:lnTo>
                  <a:lnTo>
                    <a:pt x="1055611" y="224231"/>
                  </a:lnTo>
                  <a:lnTo>
                    <a:pt x="1085761" y="254393"/>
                  </a:lnTo>
                  <a:lnTo>
                    <a:pt x="1124178" y="274091"/>
                  </a:lnTo>
                  <a:lnTo>
                    <a:pt x="1168666" y="281152"/>
                  </a:lnTo>
                  <a:lnTo>
                    <a:pt x="1213243" y="274091"/>
                  </a:lnTo>
                  <a:lnTo>
                    <a:pt x="1251851" y="254393"/>
                  </a:lnTo>
                  <a:lnTo>
                    <a:pt x="1282230" y="224231"/>
                  </a:lnTo>
                  <a:lnTo>
                    <a:pt x="1285151" y="218592"/>
                  </a:lnTo>
                  <a:lnTo>
                    <a:pt x="1302118" y="185813"/>
                  </a:lnTo>
                  <a:lnTo>
                    <a:pt x="1309255" y="141300"/>
                  </a:lnTo>
                  <a:close/>
                </a:path>
                <a:path w="2826384" h="281305">
                  <a:moveTo>
                    <a:pt x="1658810" y="271589"/>
                  </a:moveTo>
                  <a:lnTo>
                    <a:pt x="1655876" y="266433"/>
                  </a:lnTo>
                  <a:lnTo>
                    <a:pt x="1600606" y="170751"/>
                  </a:lnTo>
                  <a:lnTo>
                    <a:pt x="1598472" y="167068"/>
                  </a:lnTo>
                  <a:lnTo>
                    <a:pt x="1621828" y="153936"/>
                  </a:lnTo>
                  <a:lnTo>
                    <a:pt x="1640205" y="135966"/>
                  </a:lnTo>
                  <a:lnTo>
                    <a:pt x="1648523" y="120700"/>
                  </a:lnTo>
                  <a:lnTo>
                    <a:pt x="1652244" y="113868"/>
                  </a:lnTo>
                  <a:lnTo>
                    <a:pt x="1656562" y="88315"/>
                  </a:lnTo>
                  <a:lnTo>
                    <a:pt x="1650809" y="60337"/>
                  </a:lnTo>
                  <a:lnTo>
                    <a:pt x="1649844" y="55638"/>
                  </a:lnTo>
                  <a:lnTo>
                    <a:pt x="1631543" y="28968"/>
                  </a:lnTo>
                  <a:lnTo>
                    <a:pt x="1604403" y="10985"/>
                  </a:lnTo>
                  <a:lnTo>
                    <a:pt x="1596224" y="9372"/>
                  </a:lnTo>
                  <a:lnTo>
                    <a:pt x="1596224" y="89789"/>
                  </a:lnTo>
                  <a:lnTo>
                    <a:pt x="1593786" y="101447"/>
                  </a:lnTo>
                  <a:lnTo>
                    <a:pt x="1587233" y="111315"/>
                  </a:lnTo>
                  <a:lnTo>
                    <a:pt x="1577632" y="118148"/>
                  </a:lnTo>
                  <a:lnTo>
                    <a:pt x="1566100" y="120700"/>
                  </a:lnTo>
                  <a:lnTo>
                    <a:pt x="1508709" y="120700"/>
                  </a:lnTo>
                  <a:lnTo>
                    <a:pt x="1508709" y="60337"/>
                  </a:lnTo>
                  <a:lnTo>
                    <a:pt x="1566100" y="60337"/>
                  </a:lnTo>
                  <a:lnTo>
                    <a:pt x="1577632" y="62661"/>
                  </a:lnTo>
                  <a:lnTo>
                    <a:pt x="1587233" y="68986"/>
                  </a:lnTo>
                  <a:lnTo>
                    <a:pt x="1593786" y="78346"/>
                  </a:lnTo>
                  <a:lnTo>
                    <a:pt x="1596224" y="89789"/>
                  </a:lnTo>
                  <a:lnTo>
                    <a:pt x="1596224" y="9372"/>
                  </a:lnTo>
                  <a:lnTo>
                    <a:pt x="1571205" y="4394"/>
                  </a:lnTo>
                  <a:lnTo>
                    <a:pt x="1450530" y="4394"/>
                  </a:lnTo>
                  <a:lnTo>
                    <a:pt x="1447584" y="8077"/>
                  </a:lnTo>
                  <a:lnTo>
                    <a:pt x="1447584" y="273786"/>
                  </a:lnTo>
                  <a:lnTo>
                    <a:pt x="1450530" y="277469"/>
                  </a:lnTo>
                  <a:lnTo>
                    <a:pt x="1504975" y="277469"/>
                  </a:lnTo>
                  <a:lnTo>
                    <a:pt x="1508709" y="273786"/>
                  </a:lnTo>
                  <a:lnTo>
                    <a:pt x="1508709" y="170751"/>
                  </a:lnTo>
                  <a:lnTo>
                    <a:pt x="1535201" y="170751"/>
                  </a:lnTo>
                  <a:lnTo>
                    <a:pt x="1591119" y="273786"/>
                  </a:lnTo>
                  <a:lnTo>
                    <a:pt x="1591805" y="275259"/>
                  </a:lnTo>
                  <a:lnTo>
                    <a:pt x="1594065" y="277469"/>
                  </a:lnTo>
                  <a:lnTo>
                    <a:pt x="1655876" y="277469"/>
                  </a:lnTo>
                  <a:lnTo>
                    <a:pt x="1658810" y="271589"/>
                  </a:lnTo>
                  <a:close/>
                </a:path>
                <a:path w="2826384" h="281305">
                  <a:moveTo>
                    <a:pt x="2050364" y="272326"/>
                  </a:moveTo>
                  <a:lnTo>
                    <a:pt x="2048103" y="267169"/>
                  </a:lnTo>
                  <a:lnTo>
                    <a:pt x="2034082" y="236994"/>
                  </a:lnTo>
                  <a:lnTo>
                    <a:pt x="2012530" y="190627"/>
                  </a:lnTo>
                  <a:lnTo>
                    <a:pt x="1974545" y="108915"/>
                  </a:lnTo>
                  <a:lnTo>
                    <a:pt x="1953133" y="62852"/>
                  </a:lnTo>
                  <a:lnTo>
                    <a:pt x="1953133" y="190627"/>
                  </a:lnTo>
                  <a:lnTo>
                    <a:pt x="1881809" y="190627"/>
                  </a:lnTo>
                  <a:lnTo>
                    <a:pt x="1917128" y="108915"/>
                  </a:lnTo>
                  <a:lnTo>
                    <a:pt x="1953133" y="190627"/>
                  </a:lnTo>
                  <a:lnTo>
                    <a:pt x="1953133" y="62852"/>
                  </a:lnTo>
                  <a:lnTo>
                    <a:pt x="1925967" y="4394"/>
                  </a:lnTo>
                  <a:lnTo>
                    <a:pt x="1924494" y="2197"/>
                  </a:lnTo>
                  <a:lnTo>
                    <a:pt x="1922233" y="0"/>
                  </a:lnTo>
                  <a:lnTo>
                    <a:pt x="1912721" y="0"/>
                  </a:lnTo>
                  <a:lnTo>
                    <a:pt x="1909775" y="2197"/>
                  </a:lnTo>
                  <a:lnTo>
                    <a:pt x="1908987" y="4394"/>
                  </a:lnTo>
                  <a:lnTo>
                    <a:pt x="1786851" y="267169"/>
                  </a:lnTo>
                  <a:lnTo>
                    <a:pt x="1783905" y="272326"/>
                  </a:lnTo>
                  <a:lnTo>
                    <a:pt x="1787626" y="277469"/>
                  </a:lnTo>
                  <a:lnTo>
                    <a:pt x="1844243" y="277469"/>
                  </a:lnTo>
                  <a:lnTo>
                    <a:pt x="1847176" y="275259"/>
                  </a:lnTo>
                  <a:lnTo>
                    <a:pt x="1850123" y="267906"/>
                  </a:lnTo>
                  <a:lnTo>
                    <a:pt x="1864156" y="236994"/>
                  </a:lnTo>
                  <a:lnTo>
                    <a:pt x="1970900" y="236994"/>
                  </a:lnTo>
                  <a:lnTo>
                    <a:pt x="1984832" y="267906"/>
                  </a:lnTo>
                  <a:lnTo>
                    <a:pt x="1988553" y="275996"/>
                  </a:lnTo>
                  <a:lnTo>
                    <a:pt x="1990026" y="277469"/>
                  </a:lnTo>
                  <a:lnTo>
                    <a:pt x="2047417" y="277469"/>
                  </a:lnTo>
                  <a:lnTo>
                    <a:pt x="2050364" y="272326"/>
                  </a:lnTo>
                  <a:close/>
                </a:path>
                <a:path w="2826384" h="281305">
                  <a:moveTo>
                    <a:pt x="2422690" y="140563"/>
                  </a:moveTo>
                  <a:lnTo>
                    <a:pt x="2415730" y="97574"/>
                  </a:lnTo>
                  <a:lnTo>
                    <a:pt x="2397188" y="61810"/>
                  </a:lnTo>
                  <a:lnTo>
                    <a:pt x="2366759" y="30708"/>
                  </a:lnTo>
                  <a:lnTo>
                    <a:pt x="2357932" y="26174"/>
                  </a:lnTo>
                  <a:lnTo>
                    <a:pt x="2357932" y="140563"/>
                  </a:lnTo>
                  <a:lnTo>
                    <a:pt x="2352306" y="171513"/>
                  </a:lnTo>
                  <a:lnTo>
                    <a:pt x="2336622" y="196507"/>
                  </a:lnTo>
                  <a:lnTo>
                    <a:pt x="2312657" y="213233"/>
                  </a:lnTo>
                  <a:lnTo>
                    <a:pt x="2282190" y="219329"/>
                  </a:lnTo>
                  <a:lnTo>
                    <a:pt x="2244623" y="219329"/>
                  </a:lnTo>
                  <a:lnTo>
                    <a:pt x="2244623" y="61810"/>
                  </a:lnTo>
                  <a:lnTo>
                    <a:pt x="2282190" y="61810"/>
                  </a:lnTo>
                  <a:lnTo>
                    <a:pt x="2312657" y="67906"/>
                  </a:lnTo>
                  <a:lnTo>
                    <a:pt x="2336622" y="84632"/>
                  </a:lnTo>
                  <a:lnTo>
                    <a:pt x="2352306" y="109626"/>
                  </a:lnTo>
                  <a:lnTo>
                    <a:pt x="2357932" y="140563"/>
                  </a:lnTo>
                  <a:lnTo>
                    <a:pt x="2357932" y="26174"/>
                  </a:lnTo>
                  <a:lnTo>
                    <a:pt x="2329180" y="11353"/>
                  </a:lnTo>
                  <a:lnTo>
                    <a:pt x="2285822" y="4394"/>
                  </a:lnTo>
                  <a:lnTo>
                    <a:pt x="2187219" y="4394"/>
                  </a:lnTo>
                  <a:lnTo>
                    <a:pt x="2183498" y="8077"/>
                  </a:lnTo>
                  <a:lnTo>
                    <a:pt x="2183498" y="273786"/>
                  </a:lnTo>
                  <a:lnTo>
                    <a:pt x="2187219" y="277469"/>
                  </a:lnTo>
                  <a:lnTo>
                    <a:pt x="2285822" y="277469"/>
                  </a:lnTo>
                  <a:lnTo>
                    <a:pt x="2329180" y="270510"/>
                  </a:lnTo>
                  <a:lnTo>
                    <a:pt x="2366759" y="251117"/>
                  </a:lnTo>
                  <a:lnTo>
                    <a:pt x="2396350" y="221513"/>
                  </a:lnTo>
                  <a:lnTo>
                    <a:pt x="2397468" y="219329"/>
                  </a:lnTo>
                  <a:lnTo>
                    <a:pt x="2415730" y="183921"/>
                  </a:lnTo>
                  <a:lnTo>
                    <a:pt x="2422690" y="140563"/>
                  </a:lnTo>
                  <a:close/>
                </a:path>
                <a:path w="2826384" h="281305">
                  <a:moveTo>
                    <a:pt x="2826004" y="141300"/>
                  </a:moveTo>
                  <a:lnTo>
                    <a:pt x="2818879" y="96647"/>
                  </a:lnTo>
                  <a:lnTo>
                    <a:pt x="2801391" y="62547"/>
                  </a:lnTo>
                  <a:lnTo>
                    <a:pt x="2768600" y="27266"/>
                  </a:lnTo>
                  <a:lnTo>
                    <a:pt x="2763418" y="24574"/>
                  </a:lnTo>
                  <a:lnTo>
                    <a:pt x="2763418" y="141300"/>
                  </a:lnTo>
                  <a:lnTo>
                    <a:pt x="2757233" y="171399"/>
                  </a:lnTo>
                  <a:lnTo>
                    <a:pt x="2740418" y="195961"/>
                  </a:lnTo>
                  <a:lnTo>
                    <a:pt x="2715603" y="212521"/>
                  </a:lnTo>
                  <a:lnTo>
                    <a:pt x="2685415" y="218592"/>
                  </a:lnTo>
                  <a:lnTo>
                    <a:pt x="2655227" y="212521"/>
                  </a:lnTo>
                  <a:lnTo>
                    <a:pt x="2630411" y="195961"/>
                  </a:lnTo>
                  <a:lnTo>
                    <a:pt x="2613609" y="171399"/>
                  </a:lnTo>
                  <a:lnTo>
                    <a:pt x="2607424" y="141300"/>
                  </a:lnTo>
                  <a:lnTo>
                    <a:pt x="2613609" y="110985"/>
                  </a:lnTo>
                  <a:lnTo>
                    <a:pt x="2630411" y="85915"/>
                  </a:lnTo>
                  <a:lnTo>
                    <a:pt x="2655227" y="68846"/>
                  </a:lnTo>
                  <a:lnTo>
                    <a:pt x="2685415" y="62547"/>
                  </a:lnTo>
                  <a:lnTo>
                    <a:pt x="2715603" y="68846"/>
                  </a:lnTo>
                  <a:lnTo>
                    <a:pt x="2740418" y="85915"/>
                  </a:lnTo>
                  <a:lnTo>
                    <a:pt x="2757233" y="110985"/>
                  </a:lnTo>
                  <a:lnTo>
                    <a:pt x="2763418" y="141300"/>
                  </a:lnTo>
                  <a:lnTo>
                    <a:pt x="2763418" y="24574"/>
                  </a:lnTo>
                  <a:lnTo>
                    <a:pt x="2729992" y="7200"/>
                  </a:lnTo>
                  <a:lnTo>
                    <a:pt x="2685415" y="0"/>
                  </a:lnTo>
                  <a:lnTo>
                    <a:pt x="2640850" y="7200"/>
                  </a:lnTo>
                  <a:lnTo>
                    <a:pt x="2602268" y="27266"/>
                  </a:lnTo>
                  <a:lnTo>
                    <a:pt x="2571915" y="57861"/>
                  </a:lnTo>
                  <a:lnTo>
                    <a:pt x="2552052" y="96647"/>
                  </a:lnTo>
                  <a:lnTo>
                    <a:pt x="2544927" y="141300"/>
                  </a:lnTo>
                  <a:lnTo>
                    <a:pt x="2552052" y="185813"/>
                  </a:lnTo>
                  <a:lnTo>
                    <a:pt x="2571915" y="224231"/>
                  </a:lnTo>
                  <a:lnTo>
                    <a:pt x="2602268" y="254393"/>
                  </a:lnTo>
                  <a:lnTo>
                    <a:pt x="2640850" y="274091"/>
                  </a:lnTo>
                  <a:lnTo>
                    <a:pt x="2685415" y="281152"/>
                  </a:lnTo>
                  <a:lnTo>
                    <a:pt x="2729992" y="274091"/>
                  </a:lnTo>
                  <a:lnTo>
                    <a:pt x="2768600" y="254393"/>
                  </a:lnTo>
                  <a:lnTo>
                    <a:pt x="2798978" y="224231"/>
                  </a:lnTo>
                  <a:lnTo>
                    <a:pt x="2801899" y="218592"/>
                  </a:lnTo>
                  <a:lnTo>
                    <a:pt x="2818879" y="185813"/>
                  </a:lnTo>
                  <a:lnTo>
                    <a:pt x="2826004" y="141300"/>
                  </a:lnTo>
                  <a:close/>
                </a:path>
              </a:pathLst>
            </a:custGeom>
            <a:solidFill>
              <a:srgbClr val="53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8197" y="1789612"/>
              <a:ext cx="181009" cy="1876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148328" y="1805812"/>
              <a:ext cx="1348105" cy="224790"/>
            </a:xfrm>
            <a:custGeom>
              <a:avLst/>
              <a:gdLst/>
              <a:ahLst/>
              <a:cxnLst/>
              <a:rect l="l" t="t" r="r" b="b"/>
              <a:pathLst>
                <a:path w="1348104" h="224789">
                  <a:moveTo>
                    <a:pt x="128816" y="97167"/>
                  </a:moveTo>
                  <a:lnTo>
                    <a:pt x="127533" y="89065"/>
                  </a:lnTo>
                  <a:lnTo>
                    <a:pt x="124879" y="72250"/>
                  </a:lnTo>
                  <a:lnTo>
                    <a:pt x="117690" y="59613"/>
                  </a:lnTo>
                  <a:lnTo>
                    <a:pt x="113296" y="51892"/>
                  </a:lnTo>
                  <a:lnTo>
                    <a:pt x="94386" y="38163"/>
                  </a:lnTo>
                  <a:lnTo>
                    <a:pt x="94284" y="89065"/>
                  </a:lnTo>
                  <a:lnTo>
                    <a:pt x="35318" y="89065"/>
                  </a:lnTo>
                  <a:lnTo>
                    <a:pt x="39255" y="77012"/>
                  </a:lnTo>
                  <a:lnTo>
                    <a:pt x="46304" y="67716"/>
                  </a:lnTo>
                  <a:lnTo>
                    <a:pt x="55981" y="61734"/>
                  </a:lnTo>
                  <a:lnTo>
                    <a:pt x="67792" y="59613"/>
                  </a:lnTo>
                  <a:lnTo>
                    <a:pt x="77698" y="61633"/>
                  </a:lnTo>
                  <a:lnTo>
                    <a:pt x="85966" y="67437"/>
                  </a:lnTo>
                  <a:lnTo>
                    <a:pt x="91770" y="76695"/>
                  </a:lnTo>
                  <a:lnTo>
                    <a:pt x="94284" y="89065"/>
                  </a:lnTo>
                  <a:lnTo>
                    <a:pt x="94284" y="38150"/>
                  </a:lnTo>
                  <a:lnTo>
                    <a:pt x="40690" y="38366"/>
                  </a:lnTo>
                  <a:lnTo>
                    <a:pt x="5003" y="75361"/>
                  </a:lnTo>
                  <a:lnTo>
                    <a:pt x="0" y="103784"/>
                  </a:lnTo>
                  <a:lnTo>
                    <a:pt x="5067" y="131394"/>
                  </a:lnTo>
                  <a:lnTo>
                    <a:pt x="19519" y="154114"/>
                  </a:lnTo>
                  <a:lnTo>
                    <a:pt x="42265" y="169506"/>
                  </a:lnTo>
                  <a:lnTo>
                    <a:pt x="72212" y="175183"/>
                  </a:lnTo>
                  <a:lnTo>
                    <a:pt x="95110" y="172186"/>
                  </a:lnTo>
                  <a:lnTo>
                    <a:pt x="112471" y="165608"/>
                  </a:lnTo>
                  <a:lnTo>
                    <a:pt x="123494" y="159029"/>
                  </a:lnTo>
                  <a:lnTo>
                    <a:pt x="127342" y="156044"/>
                  </a:lnTo>
                  <a:lnTo>
                    <a:pt x="121970" y="146469"/>
                  </a:lnTo>
                  <a:lnTo>
                    <a:pt x="114109" y="132486"/>
                  </a:lnTo>
                  <a:lnTo>
                    <a:pt x="111125" y="134670"/>
                  </a:lnTo>
                  <a:lnTo>
                    <a:pt x="102908" y="139484"/>
                  </a:lnTo>
                  <a:lnTo>
                    <a:pt x="90551" y="144284"/>
                  </a:lnTo>
                  <a:lnTo>
                    <a:pt x="75158" y="146469"/>
                  </a:lnTo>
                  <a:lnTo>
                    <a:pt x="60299" y="144132"/>
                  </a:lnTo>
                  <a:lnTo>
                    <a:pt x="47688" y="137096"/>
                  </a:lnTo>
                  <a:lnTo>
                    <a:pt x="38671" y="125361"/>
                  </a:lnTo>
                  <a:lnTo>
                    <a:pt x="34632" y="108940"/>
                  </a:lnTo>
                  <a:lnTo>
                    <a:pt x="128130" y="108940"/>
                  </a:lnTo>
                  <a:lnTo>
                    <a:pt x="128816" y="101574"/>
                  </a:lnTo>
                  <a:lnTo>
                    <a:pt x="128816" y="97167"/>
                  </a:lnTo>
                  <a:close/>
                </a:path>
                <a:path w="1348104" h="224789">
                  <a:moveTo>
                    <a:pt x="298056" y="103784"/>
                  </a:moveTo>
                  <a:lnTo>
                    <a:pt x="293928" y="75361"/>
                  </a:lnTo>
                  <a:lnTo>
                    <a:pt x="287147" y="62572"/>
                  </a:lnTo>
                  <a:lnTo>
                    <a:pt x="283629" y="55930"/>
                  </a:lnTo>
                  <a:lnTo>
                    <a:pt x="282067" y="52997"/>
                  </a:lnTo>
                  <a:lnTo>
                    <a:pt x="264210" y="39052"/>
                  </a:lnTo>
                  <a:lnTo>
                    <a:pt x="264210" y="104521"/>
                  </a:lnTo>
                  <a:lnTo>
                    <a:pt x="261518" y="122250"/>
                  </a:lnTo>
                  <a:lnTo>
                    <a:pt x="254203" y="135432"/>
                  </a:lnTo>
                  <a:lnTo>
                    <a:pt x="243433" y="143649"/>
                  </a:lnTo>
                  <a:lnTo>
                    <a:pt x="230365" y="146469"/>
                  </a:lnTo>
                  <a:lnTo>
                    <a:pt x="215887" y="142913"/>
                  </a:lnTo>
                  <a:lnTo>
                    <a:pt x="205549" y="133502"/>
                  </a:lnTo>
                  <a:lnTo>
                    <a:pt x="199364" y="120078"/>
                  </a:lnTo>
                  <a:lnTo>
                    <a:pt x="197294" y="104521"/>
                  </a:lnTo>
                  <a:lnTo>
                    <a:pt x="200101" y="85547"/>
                  </a:lnTo>
                  <a:lnTo>
                    <a:pt x="207594" y="72504"/>
                  </a:lnTo>
                  <a:lnTo>
                    <a:pt x="218401" y="64985"/>
                  </a:lnTo>
                  <a:lnTo>
                    <a:pt x="231152" y="62572"/>
                  </a:lnTo>
                  <a:lnTo>
                    <a:pt x="244678" y="65506"/>
                  </a:lnTo>
                  <a:lnTo>
                    <a:pt x="255104" y="73888"/>
                  </a:lnTo>
                  <a:lnTo>
                    <a:pt x="261835" y="87096"/>
                  </a:lnTo>
                  <a:lnTo>
                    <a:pt x="264210" y="104521"/>
                  </a:lnTo>
                  <a:lnTo>
                    <a:pt x="264210" y="39052"/>
                  </a:lnTo>
                  <a:lnTo>
                    <a:pt x="263334" y="38366"/>
                  </a:lnTo>
                  <a:lnTo>
                    <a:pt x="238506" y="33121"/>
                  </a:lnTo>
                  <a:lnTo>
                    <a:pt x="218351" y="36690"/>
                  </a:lnTo>
                  <a:lnTo>
                    <a:pt x="204889" y="44526"/>
                  </a:lnTo>
                  <a:lnTo>
                    <a:pt x="197383" y="52374"/>
                  </a:lnTo>
                  <a:lnTo>
                    <a:pt x="195046" y="55930"/>
                  </a:lnTo>
                  <a:lnTo>
                    <a:pt x="194360" y="55930"/>
                  </a:lnTo>
                  <a:lnTo>
                    <a:pt x="195046" y="52997"/>
                  </a:lnTo>
                  <a:lnTo>
                    <a:pt x="195046" y="42697"/>
                  </a:lnTo>
                  <a:lnTo>
                    <a:pt x="190627" y="36804"/>
                  </a:lnTo>
                  <a:lnTo>
                    <a:pt x="143535" y="36804"/>
                  </a:lnTo>
                  <a:lnTo>
                    <a:pt x="143535" y="61836"/>
                  </a:lnTo>
                  <a:lnTo>
                    <a:pt x="161975" y="61836"/>
                  </a:lnTo>
                  <a:lnTo>
                    <a:pt x="164134" y="64046"/>
                  </a:lnTo>
                  <a:lnTo>
                    <a:pt x="164134" y="199478"/>
                  </a:lnTo>
                  <a:lnTo>
                    <a:pt x="145008" y="199478"/>
                  </a:lnTo>
                  <a:lnTo>
                    <a:pt x="145008" y="224485"/>
                  </a:lnTo>
                  <a:lnTo>
                    <a:pt x="217906" y="224485"/>
                  </a:lnTo>
                  <a:lnTo>
                    <a:pt x="217906" y="199478"/>
                  </a:lnTo>
                  <a:lnTo>
                    <a:pt x="197980" y="199478"/>
                  </a:lnTo>
                  <a:lnTo>
                    <a:pt x="197980" y="160464"/>
                  </a:lnTo>
                  <a:lnTo>
                    <a:pt x="197294" y="156044"/>
                  </a:lnTo>
                  <a:lnTo>
                    <a:pt x="197980" y="156044"/>
                  </a:lnTo>
                  <a:lnTo>
                    <a:pt x="200253" y="159029"/>
                  </a:lnTo>
                  <a:lnTo>
                    <a:pt x="207276" y="165608"/>
                  </a:lnTo>
                  <a:lnTo>
                    <a:pt x="219430" y="172186"/>
                  </a:lnTo>
                  <a:lnTo>
                    <a:pt x="237032" y="175183"/>
                  </a:lnTo>
                  <a:lnTo>
                    <a:pt x="261467" y="170129"/>
                  </a:lnTo>
                  <a:lnTo>
                    <a:pt x="280428" y="156044"/>
                  </a:lnTo>
                  <a:lnTo>
                    <a:pt x="280784" y="155765"/>
                  </a:lnTo>
                  <a:lnTo>
                    <a:pt x="286029" y="146469"/>
                  </a:lnTo>
                  <a:lnTo>
                    <a:pt x="293484" y="133261"/>
                  </a:lnTo>
                  <a:lnTo>
                    <a:pt x="298056" y="103784"/>
                  </a:lnTo>
                  <a:close/>
                </a:path>
                <a:path w="1348104" h="224789">
                  <a:moveTo>
                    <a:pt x="448945" y="146469"/>
                  </a:moveTo>
                  <a:lnTo>
                    <a:pt x="432752" y="146469"/>
                  </a:lnTo>
                  <a:lnTo>
                    <a:pt x="430606" y="144272"/>
                  </a:lnTo>
                  <a:lnTo>
                    <a:pt x="430606" y="108940"/>
                  </a:lnTo>
                  <a:lnTo>
                    <a:pt x="430606" y="86855"/>
                  </a:lnTo>
                  <a:lnTo>
                    <a:pt x="416521" y="47015"/>
                  </a:lnTo>
                  <a:lnTo>
                    <a:pt x="375361" y="33121"/>
                  </a:lnTo>
                  <a:lnTo>
                    <a:pt x="353301" y="35775"/>
                  </a:lnTo>
                  <a:lnTo>
                    <a:pt x="336346" y="41592"/>
                  </a:lnTo>
                  <a:lnTo>
                    <a:pt x="325450" y="47409"/>
                  </a:lnTo>
                  <a:lnTo>
                    <a:pt x="321602" y="50050"/>
                  </a:lnTo>
                  <a:lnTo>
                    <a:pt x="334162" y="73609"/>
                  </a:lnTo>
                  <a:lnTo>
                    <a:pt x="337350" y="71539"/>
                  </a:lnTo>
                  <a:lnTo>
                    <a:pt x="345859" y="66979"/>
                  </a:lnTo>
                  <a:lnTo>
                    <a:pt x="358089" y="62433"/>
                  </a:lnTo>
                  <a:lnTo>
                    <a:pt x="372427" y="60363"/>
                  </a:lnTo>
                  <a:lnTo>
                    <a:pt x="382244" y="61556"/>
                  </a:lnTo>
                  <a:lnTo>
                    <a:pt x="390194" y="65506"/>
                  </a:lnTo>
                  <a:lnTo>
                    <a:pt x="395503" y="72783"/>
                  </a:lnTo>
                  <a:lnTo>
                    <a:pt x="397433" y="83908"/>
                  </a:lnTo>
                  <a:lnTo>
                    <a:pt x="397433" y="88328"/>
                  </a:lnTo>
                  <a:lnTo>
                    <a:pt x="397433" y="108940"/>
                  </a:lnTo>
                  <a:lnTo>
                    <a:pt x="397433" y="113347"/>
                  </a:lnTo>
                  <a:lnTo>
                    <a:pt x="395097" y="126136"/>
                  </a:lnTo>
                  <a:lnTo>
                    <a:pt x="388607" y="137731"/>
                  </a:lnTo>
                  <a:lnTo>
                    <a:pt x="378815" y="146164"/>
                  </a:lnTo>
                  <a:lnTo>
                    <a:pt x="366534" y="149415"/>
                  </a:lnTo>
                  <a:lnTo>
                    <a:pt x="358178" y="147993"/>
                  </a:lnTo>
                  <a:lnTo>
                    <a:pt x="351955" y="144081"/>
                  </a:lnTo>
                  <a:lnTo>
                    <a:pt x="348056" y="138239"/>
                  </a:lnTo>
                  <a:lnTo>
                    <a:pt x="346722" y="131025"/>
                  </a:lnTo>
                  <a:lnTo>
                    <a:pt x="351980" y="118872"/>
                  </a:lnTo>
                  <a:lnTo>
                    <a:pt x="364566" y="112242"/>
                  </a:lnTo>
                  <a:lnTo>
                    <a:pt x="379628" y="109486"/>
                  </a:lnTo>
                  <a:lnTo>
                    <a:pt x="392341" y="108940"/>
                  </a:lnTo>
                  <a:lnTo>
                    <a:pt x="397433" y="108940"/>
                  </a:lnTo>
                  <a:lnTo>
                    <a:pt x="397433" y="88328"/>
                  </a:lnTo>
                  <a:lnTo>
                    <a:pt x="388607" y="88328"/>
                  </a:lnTo>
                  <a:lnTo>
                    <a:pt x="367779" y="89662"/>
                  </a:lnTo>
                  <a:lnTo>
                    <a:pt x="342709" y="95681"/>
                  </a:lnTo>
                  <a:lnTo>
                    <a:pt x="321627" y="109435"/>
                  </a:lnTo>
                  <a:lnTo>
                    <a:pt x="312775" y="133959"/>
                  </a:lnTo>
                  <a:lnTo>
                    <a:pt x="316484" y="151892"/>
                  </a:lnTo>
                  <a:lnTo>
                    <a:pt x="326415" y="164782"/>
                  </a:lnTo>
                  <a:lnTo>
                    <a:pt x="340753" y="172567"/>
                  </a:lnTo>
                  <a:lnTo>
                    <a:pt x="357708" y="175183"/>
                  </a:lnTo>
                  <a:lnTo>
                    <a:pt x="377405" y="171043"/>
                  </a:lnTo>
                  <a:lnTo>
                    <a:pt x="390639" y="161925"/>
                  </a:lnTo>
                  <a:lnTo>
                    <a:pt x="398056" y="152819"/>
                  </a:lnTo>
                  <a:lnTo>
                    <a:pt x="399973" y="149415"/>
                  </a:lnTo>
                  <a:lnTo>
                    <a:pt x="400380" y="148678"/>
                  </a:lnTo>
                  <a:lnTo>
                    <a:pt x="399694" y="151625"/>
                  </a:lnTo>
                  <a:lnTo>
                    <a:pt x="399694" y="164884"/>
                  </a:lnTo>
                  <a:lnTo>
                    <a:pt x="404799" y="171500"/>
                  </a:lnTo>
                  <a:lnTo>
                    <a:pt x="448945" y="171500"/>
                  </a:lnTo>
                  <a:lnTo>
                    <a:pt x="448945" y="148678"/>
                  </a:lnTo>
                  <a:lnTo>
                    <a:pt x="448945" y="146469"/>
                  </a:lnTo>
                  <a:close/>
                </a:path>
                <a:path w="1348104" h="224789">
                  <a:moveTo>
                    <a:pt x="565200" y="35331"/>
                  </a:moveTo>
                  <a:lnTo>
                    <a:pt x="562267" y="34594"/>
                  </a:lnTo>
                  <a:lnTo>
                    <a:pt x="559320" y="34594"/>
                  </a:lnTo>
                  <a:lnTo>
                    <a:pt x="544791" y="37312"/>
                  </a:lnTo>
                  <a:lnTo>
                    <a:pt x="532460" y="44716"/>
                  </a:lnTo>
                  <a:lnTo>
                    <a:pt x="522897" y="55714"/>
                  </a:lnTo>
                  <a:lnTo>
                    <a:pt x="516636" y="69189"/>
                  </a:lnTo>
                  <a:lnTo>
                    <a:pt x="515950" y="69189"/>
                  </a:lnTo>
                  <a:lnTo>
                    <a:pt x="516636" y="66243"/>
                  </a:lnTo>
                  <a:lnTo>
                    <a:pt x="516636" y="41224"/>
                  </a:lnTo>
                  <a:lnTo>
                    <a:pt x="510070" y="36804"/>
                  </a:lnTo>
                  <a:lnTo>
                    <a:pt x="462978" y="36804"/>
                  </a:lnTo>
                  <a:lnTo>
                    <a:pt x="462978" y="61836"/>
                  </a:lnTo>
                  <a:lnTo>
                    <a:pt x="482104" y="61836"/>
                  </a:lnTo>
                  <a:lnTo>
                    <a:pt x="484263" y="64046"/>
                  </a:lnTo>
                  <a:lnTo>
                    <a:pt x="484263" y="146469"/>
                  </a:lnTo>
                  <a:lnTo>
                    <a:pt x="464451" y="146469"/>
                  </a:lnTo>
                  <a:lnTo>
                    <a:pt x="464451" y="171500"/>
                  </a:lnTo>
                  <a:lnTo>
                    <a:pt x="537248" y="171500"/>
                  </a:lnTo>
                  <a:lnTo>
                    <a:pt x="537248" y="146469"/>
                  </a:lnTo>
                  <a:lnTo>
                    <a:pt x="518109" y="146469"/>
                  </a:lnTo>
                  <a:lnTo>
                    <a:pt x="518109" y="117030"/>
                  </a:lnTo>
                  <a:lnTo>
                    <a:pt x="539546" y="71907"/>
                  </a:lnTo>
                  <a:lnTo>
                    <a:pt x="557161" y="67716"/>
                  </a:lnTo>
                  <a:lnTo>
                    <a:pt x="562267" y="67716"/>
                  </a:lnTo>
                  <a:lnTo>
                    <a:pt x="565200" y="68453"/>
                  </a:lnTo>
                  <a:lnTo>
                    <a:pt x="565200" y="67716"/>
                  </a:lnTo>
                  <a:lnTo>
                    <a:pt x="565200" y="35331"/>
                  </a:lnTo>
                  <a:close/>
                </a:path>
                <a:path w="1348104" h="224789">
                  <a:moveTo>
                    <a:pt x="660171" y="144272"/>
                  </a:moveTo>
                  <a:lnTo>
                    <a:pt x="658012" y="144995"/>
                  </a:lnTo>
                  <a:lnTo>
                    <a:pt x="654291" y="144995"/>
                  </a:lnTo>
                  <a:lnTo>
                    <a:pt x="646010" y="144170"/>
                  </a:lnTo>
                  <a:lnTo>
                    <a:pt x="637082" y="140589"/>
                  </a:lnTo>
                  <a:lnTo>
                    <a:pt x="629932" y="132575"/>
                  </a:lnTo>
                  <a:lnTo>
                    <a:pt x="627011" y="118503"/>
                  </a:lnTo>
                  <a:lnTo>
                    <a:pt x="627011" y="61836"/>
                  </a:lnTo>
                  <a:lnTo>
                    <a:pt x="658012" y="61836"/>
                  </a:lnTo>
                  <a:lnTo>
                    <a:pt x="658012" y="36804"/>
                  </a:lnTo>
                  <a:lnTo>
                    <a:pt x="627011" y="36804"/>
                  </a:lnTo>
                  <a:lnTo>
                    <a:pt x="627011" y="0"/>
                  </a:lnTo>
                  <a:lnTo>
                    <a:pt x="594639" y="0"/>
                  </a:lnTo>
                  <a:lnTo>
                    <a:pt x="594639" y="36804"/>
                  </a:lnTo>
                  <a:lnTo>
                    <a:pt x="572566" y="36804"/>
                  </a:lnTo>
                  <a:lnTo>
                    <a:pt x="572566" y="61836"/>
                  </a:lnTo>
                  <a:lnTo>
                    <a:pt x="593953" y="61836"/>
                  </a:lnTo>
                  <a:lnTo>
                    <a:pt x="593953" y="122186"/>
                  </a:lnTo>
                  <a:lnTo>
                    <a:pt x="599998" y="149059"/>
                  </a:lnTo>
                  <a:lnTo>
                    <a:pt x="614730" y="164414"/>
                  </a:lnTo>
                  <a:lnTo>
                    <a:pt x="633056" y="171348"/>
                  </a:lnTo>
                  <a:lnTo>
                    <a:pt x="649871" y="172974"/>
                  </a:lnTo>
                  <a:lnTo>
                    <a:pt x="655764" y="172974"/>
                  </a:lnTo>
                  <a:lnTo>
                    <a:pt x="660171" y="172237"/>
                  </a:lnTo>
                  <a:lnTo>
                    <a:pt x="660171" y="144995"/>
                  </a:lnTo>
                  <a:lnTo>
                    <a:pt x="660171" y="144272"/>
                  </a:lnTo>
                  <a:close/>
                </a:path>
                <a:path w="1348104" h="224789">
                  <a:moveTo>
                    <a:pt x="923696" y="146469"/>
                  </a:moveTo>
                  <a:lnTo>
                    <a:pt x="904468" y="146469"/>
                  </a:lnTo>
                  <a:lnTo>
                    <a:pt x="904468" y="84645"/>
                  </a:lnTo>
                  <a:lnTo>
                    <a:pt x="901814" y="64046"/>
                  </a:lnTo>
                  <a:lnTo>
                    <a:pt x="901712" y="63309"/>
                  </a:lnTo>
                  <a:lnTo>
                    <a:pt x="901623" y="62572"/>
                  </a:lnTo>
                  <a:lnTo>
                    <a:pt x="901509" y="61683"/>
                  </a:lnTo>
                  <a:lnTo>
                    <a:pt x="892975" y="45631"/>
                  </a:lnTo>
                  <a:lnTo>
                    <a:pt x="879335" y="36207"/>
                  </a:lnTo>
                  <a:lnTo>
                    <a:pt x="861098" y="33121"/>
                  </a:lnTo>
                  <a:lnTo>
                    <a:pt x="845756" y="35547"/>
                  </a:lnTo>
                  <a:lnTo>
                    <a:pt x="832294" y="42049"/>
                  </a:lnTo>
                  <a:lnTo>
                    <a:pt x="821461" y="51447"/>
                  </a:lnTo>
                  <a:lnTo>
                    <a:pt x="814006" y="62572"/>
                  </a:lnTo>
                  <a:lnTo>
                    <a:pt x="813219" y="62572"/>
                  </a:lnTo>
                  <a:lnTo>
                    <a:pt x="807897" y="49276"/>
                  </a:lnTo>
                  <a:lnTo>
                    <a:pt x="799744" y="40119"/>
                  </a:lnTo>
                  <a:lnTo>
                    <a:pt x="788949" y="34823"/>
                  </a:lnTo>
                  <a:lnTo>
                    <a:pt x="775741" y="33121"/>
                  </a:lnTo>
                  <a:lnTo>
                    <a:pt x="760222" y="35979"/>
                  </a:lnTo>
                  <a:lnTo>
                    <a:pt x="747115" y="43243"/>
                  </a:lnTo>
                  <a:lnTo>
                    <a:pt x="736917" y="52997"/>
                  </a:lnTo>
                  <a:lnTo>
                    <a:pt x="730123" y="63309"/>
                  </a:lnTo>
                  <a:lnTo>
                    <a:pt x="729335" y="63309"/>
                  </a:lnTo>
                  <a:lnTo>
                    <a:pt x="730123" y="60363"/>
                  </a:lnTo>
                  <a:lnTo>
                    <a:pt x="730123" y="41960"/>
                  </a:lnTo>
                  <a:lnTo>
                    <a:pt x="724242" y="36804"/>
                  </a:lnTo>
                  <a:lnTo>
                    <a:pt x="677151" y="36804"/>
                  </a:lnTo>
                  <a:lnTo>
                    <a:pt x="677151" y="61836"/>
                  </a:lnTo>
                  <a:lnTo>
                    <a:pt x="695490" y="61836"/>
                  </a:lnTo>
                  <a:lnTo>
                    <a:pt x="697750" y="63309"/>
                  </a:lnTo>
                  <a:lnTo>
                    <a:pt x="697750" y="146469"/>
                  </a:lnTo>
                  <a:lnTo>
                    <a:pt x="677837" y="146469"/>
                  </a:lnTo>
                  <a:lnTo>
                    <a:pt x="677837" y="171500"/>
                  </a:lnTo>
                  <a:lnTo>
                    <a:pt x="750722" y="171500"/>
                  </a:lnTo>
                  <a:lnTo>
                    <a:pt x="750722" y="146469"/>
                  </a:lnTo>
                  <a:lnTo>
                    <a:pt x="731596" y="146469"/>
                  </a:lnTo>
                  <a:lnTo>
                    <a:pt x="731596" y="113347"/>
                  </a:lnTo>
                  <a:lnTo>
                    <a:pt x="733590" y="95402"/>
                  </a:lnTo>
                  <a:lnTo>
                    <a:pt x="739775" y="79590"/>
                  </a:lnTo>
                  <a:lnTo>
                    <a:pt x="750506" y="68326"/>
                  </a:lnTo>
                  <a:lnTo>
                    <a:pt x="766127" y="64046"/>
                  </a:lnTo>
                  <a:lnTo>
                    <a:pt x="775550" y="66230"/>
                  </a:lnTo>
                  <a:lnTo>
                    <a:pt x="781164" y="72136"/>
                  </a:lnTo>
                  <a:lnTo>
                    <a:pt x="783869" y="80810"/>
                  </a:lnTo>
                  <a:lnTo>
                    <a:pt x="784580" y="91262"/>
                  </a:lnTo>
                  <a:lnTo>
                    <a:pt x="784580" y="171500"/>
                  </a:lnTo>
                  <a:lnTo>
                    <a:pt x="837552" y="171500"/>
                  </a:lnTo>
                  <a:lnTo>
                    <a:pt x="837552" y="146469"/>
                  </a:lnTo>
                  <a:lnTo>
                    <a:pt x="817638" y="146469"/>
                  </a:lnTo>
                  <a:lnTo>
                    <a:pt x="817638" y="111874"/>
                  </a:lnTo>
                  <a:lnTo>
                    <a:pt x="819835" y="93840"/>
                  </a:lnTo>
                  <a:lnTo>
                    <a:pt x="826376" y="78574"/>
                  </a:lnTo>
                  <a:lnTo>
                    <a:pt x="837209" y="67995"/>
                  </a:lnTo>
                  <a:lnTo>
                    <a:pt x="852271" y="64046"/>
                  </a:lnTo>
                  <a:lnTo>
                    <a:pt x="861631" y="66116"/>
                  </a:lnTo>
                  <a:lnTo>
                    <a:pt x="867219" y="71856"/>
                  </a:lnTo>
                  <a:lnTo>
                    <a:pt x="869911" y="80492"/>
                  </a:lnTo>
                  <a:lnTo>
                    <a:pt x="870610" y="91262"/>
                  </a:lnTo>
                  <a:lnTo>
                    <a:pt x="870610" y="171500"/>
                  </a:lnTo>
                  <a:lnTo>
                    <a:pt x="923696" y="171500"/>
                  </a:lnTo>
                  <a:lnTo>
                    <a:pt x="923696" y="146469"/>
                  </a:lnTo>
                  <a:close/>
                </a:path>
                <a:path w="1348104" h="224789">
                  <a:moveTo>
                    <a:pt x="1065657" y="97167"/>
                  </a:moveTo>
                  <a:lnTo>
                    <a:pt x="1064374" y="89065"/>
                  </a:lnTo>
                  <a:lnTo>
                    <a:pt x="1061720" y="72250"/>
                  </a:lnTo>
                  <a:lnTo>
                    <a:pt x="1054519" y="59613"/>
                  </a:lnTo>
                  <a:lnTo>
                    <a:pt x="1050124" y="51892"/>
                  </a:lnTo>
                  <a:lnTo>
                    <a:pt x="1031214" y="38163"/>
                  </a:lnTo>
                  <a:lnTo>
                    <a:pt x="1031125" y="89065"/>
                  </a:lnTo>
                  <a:lnTo>
                    <a:pt x="972261" y="89065"/>
                  </a:lnTo>
                  <a:lnTo>
                    <a:pt x="976071" y="77012"/>
                  </a:lnTo>
                  <a:lnTo>
                    <a:pt x="982929" y="67716"/>
                  </a:lnTo>
                  <a:lnTo>
                    <a:pt x="992530" y="61734"/>
                  </a:lnTo>
                  <a:lnTo>
                    <a:pt x="1004633" y="59613"/>
                  </a:lnTo>
                  <a:lnTo>
                    <a:pt x="1014539" y="61633"/>
                  </a:lnTo>
                  <a:lnTo>
                    <a:pt x="1022807" y="67437"/>
                  </a:lnTo>
                  <a:lnTo>
                    <a:pt x="1028611" y="76695"/>
                  </a:lnTo>
                  <a:lnTo>
                    <a:pt x="1031125" y="89065"/>
                  </a:lnTo>
                  <a:lnTo>
                    <a:pt x="1031125" y="38150"/>
                  </a:lnTo>
                  <a:lnTo>
                    <a:pt x="977582" y="38366"/>
                  </a:lnTo>
                  <a:lnTo>
                    <a:pt x="941933" y="75361"/>
                  </a:lnTo>
                  <a:lnTo>
                    <a:pt x="936942" y="103784"/>
                  </a:lnTo>
                  <a:lnTo>
                    <a:pt x="941997" y="131394"/>
                  </a:lnTo>
                  <a:lnTo>
                    <a:pt x="956437" y="154114"/>
                  </a:lnTo>
                  <a:lnTo>
                    <a:pt x="979157" y="169506"/>
                  </a:lnTo>
                  <a:lnTo>
                    <a:pt x="1009040" y="175183"/>
                  </a:lnTo>
                  <a:lnTo>
                    <a:pt x="1031836" y="172186"/>
                  </a:lnTo>
                  <a:lnTo>
                    <a:pt x="1048969" y="165608"/>
                  </a:lnTo>
                  <a:lnTo>
                    <a:pt x="1059751" y="159029"/>
                  </a:lnTo>
                  <a:lnTo>
                    <a:pt x="1063498" y="156044"/>
                  </a:lnTo>
                  <a:lnTo>
                    <a:pt x="1058392" y="146469"/>
                  </a:lnTo>
                  <a:lnTo>
                    <a:pt x="1050937" y="132486"/>
                  </a:lnTo>
                  <a:lnTo>
                    <a:pt x="1047851" y="134670"/>
                  </a:lnTo>
                  <a:lnTo>
                    <a:pt x="1039444" y="139484"/>
                  </a:lnTo>
                  <a:lnTo>
                    <a:pt x="1027061" y="144284"/>
                  </a:lnTo>
                  <a:lnTo>
                    <a:pt x="1011986" y="146469"/>
                  </a:lnTo>
                  <a:lnTo>
                    <a:pt x="997178" y="144132"/>
                  </a:lnTo>
                  <a:lnTo>
                    <a:pt x="984554" y="137096"/>
                  </a:lnTo>
                  <a:lnTo>
                    <a:pt x="975525" y="125361"/>
                  </a:lnTo>
                  <a:lnTo>
                    <a:pt x="971473" y="108940"/>
                  </a:lnTo>
                  <a:lnTo>
                    <a:pt x="1064971" y="108940"/>
                  </a:lnTo>
                  <a:lnTo>
                    <a:pt x="1065657" y="101574"/>
                  </a:lnTo>
                  <a:lnTo>
                    <a:pt x="1065657" y="97167"/>
                  </a:lnTo>
                  <a:close/>
                </a:path>
                <a:path w="1348104" h="224789">
                  <a:moveTo>
                    <a:pt x="1251178" y="146469"/>
                  </a:moveTo>
                  <a:lnTo>
                    <a:pt x="1231265" y="146469"/>
                  </a:lnTo>
                  <a:lnTo>
                    <a:pt x="1231265" y="84645"/>
                  </a:lnTo>
                  <a:lnTo>
                    <a:pt x="1228585" y="64046"/>
                  </a:lnTo>
                  <a:lnTo>
                    <a:pt x="1186332" y="33121"/>
                  </a:lnTo>
                  <a:lnTo>
                    <a:pt x="1164437" y="37325"/>
                  </a:lnTo>
                  <a:lnTo>
                    <a:pt x="1149172" y="46837"/>
                  </a:lnTo>
                  <a:lnTo>
                    <a:pt x="1139964" y="57035"/>
                  </a:lnTo>
                  <a:lnTo>
                    <a:pt x="1136294" y="63309"/>
                  </a:lnTo>
                  <a:lnTo>
                    <a:pt x="1135608" y="63309"/>
                  </a:lnTo>
                  <a:lnTo>
                    <a:pt x="1136294" y="60363"/>
                  </a:lnTo>
                  <a:lnTo>
                    <a:pt x="1136294" y="41960"/>
                  </a:lnTo>
                  <a:lnTo>
                    <a:pt x="1131189" y="36804"/>
                  </a:lnTo>
                  <a:lnTo>
                    <a:pt x="1083310" y="36804"/>
                  </a:lnTo>
                  <a:lnTo>
                    <a:pt x="1083310" y="61836"/>
                  </a:lnTo>
                  <a:lnTo>
                    <a:pt x="1102448" y="61836"/>
                  </a:lnTo>
                  <a:lnTo>
                    <a:pt x="1104696" y="64046"/>
                  </a:lnTo>
                  <a:lnTo>
                    <a:pt x="1104696" y="146469"/>
                  </a:lnTo>
                  <a:lnTo>
                    <a:pt x="1084783" y="146469"/>
                  </a:lnTo>
                  <a:lnTo>
                    <a:pt x="1084783" y="171500"/>
                  </a:lnTo>
                  <a:lnTo>
                    <a:pt x="1157681" y="171500"/>
                  </a:lnTo>
                  <a:lnTo>
                    <a:pt x="1157681" y="146469"/>
                  </a:lnTo>
                  <a:lnTo>
                    <a:pt x="1137767" y="146469"/>
                  </a:lnTo>
                  <a:lnTo>
                    <a:pt x="1137767" y="111137"/>
                  </a:lnTo>
                  <a:lnTo>
                    <a:pt x="1140447" y="93840"/>
                  </a:lnTo>
                  <a:lnTo>
                    <a:pt x="1148168" y="78752"/>
                  </a:lnTo>
                  <a:lnTo>
                    <a:pt x="1160449" y="68084"/>
                  </a:lnTo>
                  <a:lnTo>
                    <a:pt x="1176807" y="64046"/>
                  </a:lnTo>
                  <a:lnTo>
                    <a:pt x="1187259" y="66027"/>
                  </a:lnTo>
                  <a:lnTo>
                    <a:pt x="1193787" y="71678"/>
                  </a:lnTo>
                  <a:lnTo>
                    <a:pt x="1197152" y="80492"/>
                  </a:lnTo>
                  <a:lnTo>
                    <a:pt x="1198105" y="91998"/>
                  </a:lnTo>
                  <a:lnTo>
                    <a:pt x="1198105" y="171500"/>
                  </a:lnTo>
                  <a:lnTo>
                    <a:pt x="1251178" y="171500"/>
                  </a:lnTo>
                  <a:lnTo>
                    <a:pt x="1251178" y="146469"/>
                  </a:lnTo>
                  <a:close/>
                </a:path>
                <a:path w="1348104" h="224789">
                  <a:moveTo>
                    <a:pt x="1347520" y="144272"/>
                  </a:moveTo>
                  <a:lnTo>
                    <a:pt x="1344574" y="144995"/>
                  </a:lnTo>
                  <a:lnTo>
                    <a:pt x="1340942" y="144995"/>
                  </a:lnTo>
                  <a:lnTo>
                    <a:pt x="1332750" y="144170"/>
                  </a:lnTo>
                  <a:lnTo>
                    <a:pt x="1324089" y="140589"/>
                  </a:lnTo>
                  <a:lnTo>
                    <a:pt x="1317244" y="132575"/>
                  </a:lnTo>
                  <a:lnTo>
                    <a:pt x="1314450" y="118503"/>
                  </a:lnTo>
                  <a:lnTo>
                    <a:pt x="1314450" y="61836"/>
                  </a:lnTo>
                  <a:lnTo>
                    <a:pt x="1344574" y="61836"/>
                  </a:lnTo>
                  <a:lnTo>
                    <a:pt x="1344574" y="36804"/>
                  </a:lnTo>
                  <a:lnTo>
                    <a:pt x="1314450" y="36804"/>
                  </a:lnTo>
                  <a:lnTo>
                    <a:pt x="1314450" y="0"/>
                  </a:lnTo>
                  <a:lnTo>
                    <a:pt x="1281290" y="0"/>
                  </a:lnTo>
                  <a:lnTo>
                    <a:pt x="1281290" y="36804"/>
                  </a:lnTo>
                  <a:lnTo>
                    <a:pt x="1260005" y="36804"/>
                  </a:lnTo>
                  <a:lnTo>
                    <a:pt x="1260005" y="61836"/>
                  </a:lnTo>
                  <a:lnTo>
                    <a:pt x="1280604" y="61836"/>
                  </a:lnTo>
                  <a:lnTo>
                    <a:pt x="1280604" y="122186"/>
                  </a:lnTo>
                  <a:lnTo>
                    <a:pt x="1286764" y="149059"/>
                  </a:lnTo>
                  <a:lnTo>
                    <a:pt x="1301737" y="164414"/>
                  </a:lnTo>
                  <a:lnTo>
                    <a:pt x="1320304" y="171348"/>
                  </a:lnTo>
                  <a:lnTo>
                    <a:pt x="1337221" y="172974"/>
                  </a:lnTo>
                  <a:lnTo>
                    <a:pt x="1343101" y="172974"/>
                  </a:lnTo>
                  <a:lnTo>
                    <a:pt x="1347520" y="172237"/>
                  </a:lnTo>
                  <a:lnTo>
                    <a:pt x="1347520" y="144995"/>
                  </a:lnTo>
                  <a:lnTo>
                    <a:pt x="1347520" y="144272"/>
                  </a:lnTo>
                  <a:close/>
                </a:path>
              </a:pathLst>
            </a:custGeom>
            <a:solidFill>
              <a:srgbClr val="53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3848" y="1786669"/>
              <a:ext cx="253217" cy="19431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79647" y="1144803"/>
              <a:ext cx="3448050" cy="972185"/>
            </a:xfrm>
            <a:custGeom>
              <a:avLst/>
              <a:gdLst/>
              <a:ahLst/>
              <a:cxnLst/>
              <a:rect l="l" t="t" r="r" b="b"/>
              <a:pathLst>
                <a:path w="3448050" h="972185">
                  <a:moveTo>
                    <a:pt x="12547" y="0"/>
                  </a:moveTo>
                  <a:lnTo>
                    <a:pt x="0" y="0"/>
                  </a:lnTo>
                  <a:lnTo>
                    <a:pt x="0" y="971626"/>
                  </a:lnTo>
                  <a:lnTo>
                    <a:pt x="12547" y="971626"/>
                  </a:lnTo>
                  <a:lnTo>
                    <a:pt x="12547" y="0"/>
                  </a:lnTo>
                  <a:close/>
                </a:path>
                <a:path w="3448050" h="972185">
                  <a:moveTo>
                    <a:pt x="2270417" y="784072"/>
                  </a:moveTo>
                  <a:lnTo>
                    <a:pt x="2240978" y="784072"/>
                  </a:lnTo>
                  <a:lnTo>
                    <a:pt x="2240978" y="804392"/>
                  </a:lnTo>
                  <a:lnTo>
                    <a:pt x="2184273" y="804392"/>
                  </a:lnTo>
                  <a:lnTo>
                    <a:pt x="2184273" y="784072"/>
                  </a:lnTo>
                  <a:lnTo>
                    <a:pt x="2184273" y="751052"/>
                  </a:lnTo>
                  <a:lnTo>
                    <a:pt x="2246084" y="751052"/>
                  </a:lnTo>
                  <a:lnTo>
                    <a:pt x="2246084" y="724382"/>
                  </a:lnTo>
                  <a:lnTo>
                    <a:pt x="2184273" y="724382"/>
                  </a:lnTo>
                  <a:lnTo>
                    <a:pt x="2184273" y="693902"/>
                  </a:lnTo>
                  <a:lnTo>
                    <a:pt x="2184273" y="672312"/>
                  </a:lnTo>
                  <a:lnTo>
                    <a:pt x="2236559" y="672312"/>
                  </a:lnTo>
                  <a:lnTo>
                    <a:pt x="2236559" y="693902"/>
                  </a:lnTo>
                  <a:lnTo>
                    <a:pt x="2266683" y="693902"/>
                  </a:lnTo>
                  <a:lnTo>
                    <a:pt x="2266683" y="672312"/>
                  </a:lnTo>
                  <a:lnTo>
                    <a:pt x="2266683" y="671042"/>
                  </a:lnTo>
                  <a:lnTo>
                    <a:pt x="2266683" y="644372"/>
                  </a:lnTo>
                  <a:lnTo>
                    <a:pt x="2126881" y="644372"/>
                  </a:lnTo>
                  <a:lnTo>
                    <a:pt x="2126881" y="671042"/>
                  </a:lnTo>
                  <a:lnTo>
                    <a:pt x="2149741" y="671042"/>
                  </a:lnTo>
                  <a:lnTo>
                    <a:pt x="2149741" y="672312"/>
                  </a:lnTo>
                  <a:lnTo>
                    <a:pt x="2149741" y="806932"/>
                  </a:lnTo>
                  <a:lnTo>
                    <a:pt x="2126881" y="806932"/>
                  </a:lnTo>
                  <a:lnTo>
                    <a:pt x="2126881" y="832332"/>
                  </a:lnTo>
                  <a:lnTo>
                    <a:pt x="2270417" y="832332"/>
                  </a:lnTo>
                  <a:lnTo>
                    <a:pt x="2270417" y="806932"/>
                  </a:lnTo>
                  <a:lnTo>
                    <a:pt x="2270417" y="804392"/>
                  </a:lnTo>
                  <a:lnTo>
                    <a:pt x="2270417" y="784072"/>
                  </a:lnTo>
                  <a:close/>
                </a:path>
                <a:path w="3448050" h="972185">
                  <a:moveTo>
                    <a:pt x="2441905" y="807478"/>
                  </a:moveTo>
                  <a:lnTo>
                    <a:pt x="2426398" y="807478"/>
                  </a:lnTo>
                  <a:lnTo>
                    <a:pt x="2424252" y="805281"/>
                  </a:lnTo>
                  <a:lnTo>
                    <a:pt x="2424252" y="723582"/>
                  </a:lnTo>
                  <a:lnTo>
                    <a:pt x="2424252" y="713270"/>
                  </a:lnTo>
                  <a:lnTo>
                    <a:pt x="2424252" y="644817"/>
                  </a:lnTo>
                  <a:lnTo>
                    <a:pt x="2391778" y="644817"/>
                  </a:lnTo>
                  <a:lnTo>
                    <a:pt x="2391778" y="765530"/>
                  </a:lnTo>
                  <a:lnTo>
                    <a:pt x="2388857" y="784504"/>
                  </a:lnTo>
                  <a:lnTo>
                    <a:pt x="2381123" y="797547"/>
                  </a:lnTo>
                  <a:lnTo>
                    <a:pt x="2370086" y="805065"/>
                  </a:lnTo>
                  <a:lnTo>
                    <a:pt x="2357234" y="807478"/>
                  </a:lnTo>
                  <a:lnTo>
                    <a:pt x="2343988" y="804430"/>
                  </a:lnTo>
                  <a:lnTo>
                    <a:pt x="2333485" y="795794"/>
                  </a:lnTo>
                  <a:lnTo>
                    <a:pt x="2326563" y="782332"/>
                  </a:lnTo>
                  <a:lnTo>
                    <a:pt x="2324074" y="764794"/>
                  </a:lnTo>
                  <a:lnTo>
                    <a:pt x="2326792" y="747179"/>
                  </a:lnTo>
                  <a:lnTo>
                    <a:pt x="2334222" y="734250"/>
                  </a:lnTo>
                  <a:lnTo>
                    <a:pt x="2345232" y="726287"/>
                  </a:lnTo>
                  <a:lnTo>
                    <a:pt x="2358707" y="723582"/>
                  </a:lnTo>
                  <a:lnTo>
                    <a:pt x="2373185" y="727125"/>
                  </a:lnTo>
                  <a:lnTo>
                    <a:pt x="2383523" y="736549"/>
                  </a:lnTo>
                  <a:lnTo>
                    <a:pt x="2389708" y="749973"/>
                  </a:lnTo>
                  <a:lnTo>
                    <a:pt x="2391778" y="765530"/>
                  </a:lnTo>
                  <a:lnTo>
                    <a:pt x="2391778" y="644817"/>
                  </a:lnTo>
                  <a:lnTo>
                    <a:pt x="2369693" y="644817"/>
                  </a:lnTo>
                  <a:lnTo>
                    <a:pt x="2369693" y="669848"/>
                  </a:lnTo>
                  <a:lnTo>
                    <a:pt x="2391079" y="669848"/>
                  </a:lnTo>
                  <a:lnTo>
                    <a:pt x="2391079" y="713270"/>
                  </a:lnTo>
                  <a:lnTo>
                    <a:pt x="2389022" y="710272"/>
                  </a:lnTo>
                  <a:lnTo>
                    <a:pt x="2382342" y="703707"/>
                  </a:lnTo>
                  <a:lnTo>
                    <a:pt x="2370264" y="697128"/>
                  </a:lnTo>
                  <a:lnTo>
                    <a:pt x="2352040" y="694131"/>
                  </a:lnTo>
                  <a:lnTo>
                    <a:pt x="2326856" y="699173"/>
                  </a:lnTo>
                  <a:lnTo>
                    <a:pt x="2307336" y="713460"/>
                  </a:lnTo>
                  <a:lnTo>
                    <a:pt x="2294712" y="735749"/>
                  </a:lnTo>
                  <a:lnTo>
                    <a:pt x="2290229" y="764794"/>
                  </a:lnTo>
                  <a:lnTo>
                    <a:pt x="2294369" y="793648"/>
                  </a:lnTo>
                  <a:lnTo>
                    <a:pt x="2306155" y="816229"/>
                  </a:lnTo>
                  <a:lnTo>
                    <a:pt x="2324709" y="830935"/>
                  </a:lnTo>
                  <a:lnTo>
                    <a:pt x="2349093" y="836193"/>
                  </a:lnTo>
                  <a:lnTo>
                    <a:pt x="2370277" y="832167"/>
                  </a:lnTo>
                  <a:lnTo>
                    <a:pt x="2383866" y="823302"/>
                  </a:lnTo>
                  <a:lnTo>
                    <a:pt x="2391105" y="814451"/>
                  </a:lnTo>
                  <a:lnTo>
                    <a:pt x="2393238" y="810425"/>
                  </a:lnTo>
                  <a:lnTo>
                    <a:pt x="2394026" y="810425"/>
                  </a:lnTo>
                  <a:lnTo>
                    <a:pt x="2393238" y="813371"/>
                  </a:lnTo>
                  <a:lnTo>
                    <a:pt x="2393238" y="825893"/>
                  </a:lnTo>
                  <a:lnTo>
                    <a:pt x="2398445" y="832510"/>
                  </a:lnTo>
                  <a:lnTo>
                    <a:pt x="2441905" y="832510"/>
                  </a:lnTo>
                  <a:lnTo>
                    <a:pt x="2441905" y="810425"/>
                  </a:lnTo>
                  <a:lnTo>
                    <a:pt x="2441905" y="807478"/>
                  </a:lnTo>
                  <a:close/>
                </a:path>
                <a:path w="3448050" h="972185">
                  <a:moveTo>
                    <a:pt x="2619184" y="807478"/>
                  </a:moveTo>
                  <a:lnTo>
                    <a:pt x="2602306" y="807478"/>
                  </a:lnTo>
                  <a:lnTo>
                    <a:pt x="2600058" y="805281"/>
                  </a:lnTo>
                  <a:lnTo>
                    <a:pt x="2600058" y="697814"/>
                  </a:lnTo>
                  <a:lnTo>
                    <a:pt x="2546388" y="697814"/>
                  </a:lnTo>
                  <a:lnTo>
                    <a:pt x="2546388" y="722845"/>
                  </a:lnTo>
                  <a:lnTo>
                    <a:pt x="2566987" y="722845"/>
                  </a:lnTo>
                  <a:lnTo>
                    <a:pt x="2566987" y="757440"/>
                  </a:lnTo>
                  <a:lnTo>
                    <a:pt x="2564434" y="775271"/>
                  </a:lnTo>
                  <a:lnTo>
                    <a:pt x="2557030" y="790829"/>
                  </a:lnTo>
                  <a:lnTo>
                    <a:pt x="2545219" y="801839"/>
                  </a:lnTo>
                  <a:lnTo>
                    <a:pt x="2529421" y="806005"/>
                  </a:lnTo>
                  <a:lnTo>
                    <a:pt x="2518968" y="804037"/>
                  </a:lnTo>
                  <a:lnTo>
                    <a:pt x="2512441" y="798461"/>
                  </a:lnTo>
                  <a:lnTo>
                    <a:pt x="2509088" y="789863"/>
                  </a:lnTo>
                  <a:lnTo>
                    <a:pt x="2508123" y="778776"/>
                  </a:lnTo>
                  <a:lnTo>
                    <a:pt x="2508123" y="697814"/>
                  </a:lnTo>
                  <a:lnTo>
                    <a:pt x="2453678" y="697814"/>
                  </a:lnTo>
                  <a:lnTo>
                    <a:pt x="2453678" y="722845"/>
                  </a:lnTo>
                  <a:lnTo>
                    <a:pt x="2474277" y="722845"/>
                  </a:lnTo>
                  <a:lnTo>
                    <a:pt x="2474277" y="784656"/>
                  </a:lnTo>
                  <a:lnTo>
                    <a:pt x="2477452" y="808240"/>
                  </a:lnTo>
                  <a:lnTo>
                    <a:pt x="2486418" y="824230"/>
                  </a:lnTo>
                  <a:lnTo>
                    <a:pt x="2500350" y="833310"/>
                  </a:lnTo>
                  <a:lnTo>
                    <a:pt x="2518435" y="836193"/>
                  </a:lnTo>
                  <a:lnTo>
                    <a:pt x="2540482" y="832091"/>
                  </a:lnTo>
                  <a:lnTo>
                    <a:pt x="2555456" y="822756"/>
                  </a:lnTo>
                  <a:lnTo>
                    <a:pt x="2564219" y="812584"/>
                  </a:lnTo>
                  <a:lnTo>
                    <a:pt x="2567686" y="806005"/>
                  </a:lnTo>
                  <a:lnTo>
                    <a:pt x="2568460" y="806005"/>
                  </a:lnTo>
                  <a:lnTo>
                    <a:pt x="2568460" y="827354"/>
                  </a:lnTo>
                  <a:lnTo>
                    <a:pt x="2573566" y="832510"/>
                  </a:lnTo>
                  <a:lnTo>
                    <a:pt x="2619184" y="832510"/>
                  </a:lnTo>
                  <a:lnTo>
                    <a:pt x="2619184" y="807478"/>
                  </a:lnTo>
                  <a:close/>
                </a:path>
                <a:path w="3448050" h="972185">
                  <a:moveTo>
                    <a:pt x="2763507" y="814844"/>
                  </a:moveTo>
                  <a:lnTo>
                    <a:pt x="2751734" y="791298"/>
                  </a:lnTo>
                  <a:lnTo>
                    <a:pt x="2744762" y="796302"/>
                  </a:lnTo>
                  <a:lnTo>
                    <a:pt x="2735148" y="801598"/>
                  </a:lnTo>
                  <a:lnTo>
                    <a:pt x="2723337" y="805776"/>
                  </a:lnTo>
                  <a:lnTo>
                    <a:pt x="2709735" y="807478"/>
                  </a:lnTo>
                  <a:lnTo>
                    <a:pt x="2693428" y="804646"/>
                  </a:lnTo>
                  <a:lnTo>
                    <a:pt x="2679827" y="796353"/>
                  </a:lnTo>
                  <a:lnTo>
                    <a:pt x="2670518" y="782955"/>
                  </a:lnTo>
                  <a:lnTo>
                    <a:pt x="2667063" y="764794"/>
                  </a:lnTo>
                  <a:lnTo>
                    <a:pt x="2669844" y="747687"/>
                  </a:lnTo>
                  <a:lnTo>
                    <a:pt x="2677807" y="734428"/>
                  </a:lnTo>
                  <a:lnTo>
                    <a:pt x="2690330" y="725881"/>
                  </a:lnTo>
                  <a:lnTo>
                    <a:pt x="2706801" y="722845"/>
                  </a:lnTo>
                  <a:lnTo>
                    <a:pt x="2715793" y="723671"/>
                  </a:lnTo>
                  <a:lnTo>
                    <a:pt x="2724112" y="726160"/>
                  </a:lnTo>
                  <a:lnTo>
                    <a:pt x="2730220" y="730288"/>
                  </a:lnTo>
                  <a:lnTo>
                    <a:pt x="2732595" y="736092"/>
                  </a:lnTo>
                  <a:lnTo>
                    <a:pt x="2732595" y="744918"/>
                  </a:lnTo>
                  <a:lnTo>
                    <a:pt x="2761246" y="744918"/>
                  </a:lnTo>
                  <a:lnTo>
                    <a:pt x="2761246" y="726516"/>
                  </a:lnTo>
                  <a:lnTo>
                    <a:pt x="2755836" y="711530"/>
                  </a:lnTo>
                  <a:lnTo>
                    <a:pt x="2742209" y="701497"/>
                  </a:lnTo>
                  <a:lnTo>
                    <a:pt x="2724327" y="695883"/>
                  </a:lnTo>
                  <a:lnTo>
                    <a:pt x="2706116" y="694131"/>
                  </a:lnTo>
                  <a:lnTo>
                    <a:pt x="2677299" y="699604"/>
                  </a:lnTo>
                  <a:lnTo>
                    <a:pt x="2654173" y="714654"/>
                  </a:lnTo>
                  <a:lnTo>
                    <a:pt x="2638793" y="737298"/>
                  </a:lnTo>
                  <a:lnTo>
                    <a:pt x="2633218" y="765530"/>
                  </a:lnTo>
                  <a:lnTo>
                    <a:pt x="2639352" y="794893"/>
                  </a:lnTo>
                  <a:lnTo>
                    <a:pt x="2655836" y="817143"/>
                  </a:lnTo>
                  <a:lnTo>
                    <a:pt x="2679776" y="831253"/>
                  </a:lnTo>
                  <a:lnTo>
                    <a:pt x="2708275" y="836193"/>
                  </a:lnTo>
                  <a:lnTo>
                    <a:pt x="2726207" y="834097"/>
                  </a:lnTo>
                  <a:lnTo>
                    <a:pt x="2741955" y="828827"/>
                  </a:lnTo>
                  <a:lnTo>
                    <a:pt x="2754668" y="821905"/>
                  </a:lnTo>
                  <a:lnTo>
                    <a:pt x="2763507" y="814844"/>
                  </a:lnTo>
                  <a:close/>
                </a:path>
                <a:path w="3448050" h="972185">
                  <a:moveTo>
                    <a:pt x="2913608" y="807478"/>
                  </a:moveTo>
                  <a:lnTo>
                    <a:pt x="2897416" y="807478"/>
                  </a:lnTo>
                  <a:lnTo>
                    <a:pt x="2895168" y="805281"/>
                  </a:lnTo>
                  <a:lnTo>
                    <a:pt x="2895168" y="769950"/>
                  </a:lnTo>
                  <a:lnTo>
                    <a:pt x="2895168" y="747864"/>
                  </a:lnTo>
                  <a:lnTo>
                    <a:pt x="2880995" y="708025"/>
                  </a:lnTo>
                  <a:lnTo>
                    <a:pt x="2862097" y="697458"/>
                  </a:lnTo>
                  <a:lnTo>
                    <a:pt x="2862097" y="769950"/>
                  </a:lnTo>
                  <a:lnTo>
                    <a:pt x="2862097" y="774357"/>
                  </a:lnTo>
                  <a:lnTo>
                    <a:pt x="2859748" y="787146"/>
                  </a:lnTo>
                  <a:lnTo>
                    <a:pt x="2853169" y="798741"/>
                  </a:lnTo>
                  <a:lnTo>
                    <a:pt x="2843149" y="807173"/>
                  </a:lnTo>
                  <a:lnTo>
                    <a:pt x="2830411" y="810425"/>
                  </a:lnTo>
                  <a:lnTo>
                    <a:pt x="2822168" y="809002"/>
                  </a:lnTo>
                  <a:lnTo>
                    <a:pt x="2816174" y="805091"/>
                  </a:lnTo>
                  <a:lnTo>
                    <a:pt x="2812516" y="799249"/>
                  </a:lnTo>
                  <a:lnTo>
                    <a:pt x="2811284" y="792035"/>
                  </a:lnTo>
                  <a:lnTo>
                    <a:pt x="2816441" y="779881"/>
                  </a:lnTo>
                  <a:lnTo>
                    <a:pt x="2828785" y="773252"/>
                  </a:lnTo>
                  <a:lnTo>
                    <a:pt x="2843606" y="770496"/>
                  </a:lnTo>
                  <a:lnTo>
                    <a:pt x="2856217" y="769950"/>
                  </a:lnTo>
                  <a:lnTo>
                    <a:pt x="2862097" y="769950"/>
                  </a:lnTo>
                  <a:lnTo>
                    <a:pt x="2862097" y="697458"/>
                  </a:lnTo>
                  <a:lnTo>
                    <a:pt x="2839237" y="694131"/>
                  </a:lnTo>
                  <a:lnTo>
                    <a:pt x="2817304" y="696785"/>
                  </a:lnTo>
                  <a:lnTo>
                    <a:pt x="2800616" y="702602"/>
                  </a:lnTo>
                  <a:lnTo>
                    <a:pt x="2789986" y="708418"/>
                  </a:lnTo>
                  <a:lnTo>
                    <a:pt x="2786265" y="711060"/>
                  </a:lnTo>
                  <a:lnTo>
                    <a:pt x="2798826" y="734618"/>
                  </a:lnTo>
                  <a:lnTo>
                    <a:pt x="2801886" y="732548"/>
                  </a:lnTo>
                  <a:lnTo>
                    <a:pt x="2810129" y="727989"/>
                  </a:lnTo>
                  <a:lnTo>
                    <a:pt x="2822079" y="723442"/>
                  </a:lnTo>
                  <a:lnTo>
                    <a:pt x="2836303" y="721372"/>
                  </a:lnTo>
                  <a:lnTo>
                    <a:pt x="2846413" y="722566"/>
                  </a:lnTo>
                  <a:lnTo>
                    <a:pt x="2854325" y="726516"/>
                  </a:lnTo>
                  <a:lnTo>
                    <a:pt x="2859481" y="733793"/>
                  </a:lnTo>
                  <a:lnTo>
                    <a:pt x="2861322" y="744918"/>
                  </a:lnTo>
                  <a:lnTo>
                    <a:pt x="2861322" y="749338"/>
                  </a:lnTo>
                  <a:lnTo>
                    <a:pt x="2853271" y="749338"/>
                  </a:lnTo>
                  <a:lnTo>
                    <a:pt x="2832112" y="750671"/>
                  </a:lnTo>
                  <a:lnTo>
                    <a:pt x="2807081" y="756691"/>
                  </a:lnTo>
                  <a:lnTo>
                    <a:pt x="2786176" y="770445"/>
                  </a:lnTo>
                  <a:lnTo>
                    <a:pt x="2777439" y="794969"/>
                  </a:lnTo>
                  <a:lnTo>
                    <a:pt x="2781135" y="812901"/>
                  </a:lnTo>
                  <a:lnTo>
                    <a:pt x="2790977" y="825792"/>
                  </a:lnTo>
                  <a:lnTo>
                    <a:pt x="2805087" y="833577"/>
                  </a:lnTo>
                  <a:lnTo>
                    <a:pt x="2821584" y="836193"/>
                  </a:lnTo>
                  <a:lnTo>
                    <a:pt x="2841625" y="832053"/>
                  </a:lnTo>
                  <a:lnTo>
                    <a:pt x="2854807" y="822934"/>
                  </a:lnTo>
                  <a:lnTo>
                    <a:pt x="2862046" y="813828"/>
                  </a:lnTo>
                  <a:lnTo>
                    <a:pt x="2863862" y="810425"/>
                  </a:lnTo>
                  <a:lnTo>
                    <a:pt x="2864256" y="809688"/>
                  </a:lnTo>
                  <a:lnTo>
                    <a:pt x="2865043" y="809688"/>
                  </a:lnTo>
                  <a:lnTo>
                    <a:pt x="2864256" y="812634"/>
                  </a:lnTo>
                  <a:lnTo>
                    <a:pt x="2864256" y="825893"/>
                  </a:lnTo>
                  <a:lnTo>
                    <a:pt x="2868676" y="832510"/>
                  </a:lnTo>
                  <a:lnTo>
                    <a:pt x="2913608" y="832510"/>
                  </a:lnTo>
                  <a:lnTo>
                    <a:pt x="2913608" y="809688"/>
                  </a:lnTo>
                  <a:lnTo>
                    <a:pt x="2913608" y="807478"/>
                  </a:lnTo>
                  <a:close/>
                </a:path>
                <a:path w="3448050" h="972185">
                  <a:moveTo>
                    <a:pt x="3009265" y="805281"/>
                  </a:moveTo>
                  <a:lnTo>
                    <a:pt x="3007106" y="806005"/>
                  </a:lnTo>
                  <a:lnTo>
                    <a:pt x="3003372" y="806005"/>
                  </a:lnTo>
                  <a:lnTo>
                    <a:pt x="2995104" y="805180"/>
                  </a:lnTo>
                  <a:lnTo>
                    <a:pt x="2986176" y="801598"/>
                  </a:lnTo>
                  <a:lnTo>
                    <a:pt x="2979026" y="793584"/>
                  </a:lnTo>
                  <a:lnTo>
                    <a:pt x="2976105" y="779513"/>
                  </a:lnTo>
                  <a:lnTo>
                    <a:pt x="2976105" y="722845"/>
                  </a:lnTo>
                  <a:lnTo>
                    <a:pt x="3007106" y="722845"/>
                  </a:lnTo>
                  <a:lnTo>
                    <a:pt x="3007106" y="697814"/>
                  </a:lnTo>
                  <a:lnTo>
                    <a:pt x="2976105" y="697814"/>
                  </a:lnTo>
                  <a:lnTo>
                    <a:pt x="2976105" y="661009"/>
                  </a:lnTo>
                  <a:lnTo>
                    <a:pt x="2943733" y="661009"/>
                  </a:lnTo>
                  <a:lnTo>
                    <a:pt x="2943733" y="697814"/>
                  </a:lnTo>
                  <a:lnTo>
                    <a:pt x="2921660" y="697814"/>
                  </a:lnTo>
                  <a:lnTo>
                    <a:pt x="2921660" y="722845"/>
                  </a:lnTo>
                  <a:lnTo>
                    <a:pt x="2943047" y="722845"/>
                  </a:lnTo>
                  <a:lnTo>
                    <a:pt x="2943047" y="783196"/>
                  </a:lnTo>
                  <a:lnTo>
                    <a:pt x="2949092" y="810069"/>
                  </a:lnTo>
                  <a:lnTo>
                    <a:pt x="2963824" y="825423"/>
                  </a:lnTo>
                  <a:lnTo>
                    <a:pt x="2982150" y="832358"/>
                  </a:lnTo>
                  <a:lnTo>
                    <a:pt x="2998965" y="833983"/>
                  </a:lnTo>
                  <a:lnTo>
                    <a:pt x="3004845" y="833983"/>
                  </a:lnTo>
                  <a:lnTo>
                    <a:pt x="3009265" y="833247"/>
                  </a:lnTo>
                  <a:lnTo>
                    <a:pt x="3009265" y="806005"/>
                  </a:lnTo>
                  <a:lnTo>
                    <a:pt x="3009265" y="805281"/>
                  </a:lnTo>
                  <a:close/>
                </a:path>
                <a:path w="3448050" h="972185">
                  <a:moveTo>
                    <a:pt x="3080689" y="697712"/>
                  </a:moveTo>
                  <a:lnTo>
                    <a:pt x="3026232" y="697712"/>
                  </a:lnTo>
                  <a:lnTo>
                    <a:pt x="3026232" y="723112"/>
                  </a:lnTo>
                  <a:lnTo>
                    <a:pt x="3046844" y="723112"/>
                  </a:lnTo>
                  <a:lnTo>
                    <a:pt x="3046844" y="806932"/>
                  </a:lnTo>
                  <a:lnTo>
                    <a:pt x="3080689" y="806932"/>
                  </a:lnTo>
                  <a:lnTo>
                    <a:pt x="3080689" y="723112"/>
                  </a:lnTo>
                  <a:lnTo>
                    <a:pt x="3080689" y="697712"/>
                  </a:lnTo>
                  <a:close/>
                </a:path>
                <a:path w="3448050" h="972185">
                  <a:moveTo>
                    <a:pt x="3080689" y="644817"/>
                  </a:moveTo>
                  <a:lnTo>
                    <a:pt x="3046844" y="644817"/>
                  </a:lnTo>
                  <a:lnTo>
                    <a:pt x="3046844" y="674255"/>
                  </a:lnTo>
                  <a:lnTo>
                    <a:pt x="3080689" y="674255"/>
                  </a:lnTo>
                  <a:lnTo>
                    <a:pt x="3080689" y="644817"/>
                  </a:lnTo>
                  <a:close/>
                </a:path>
                <a:path w="3448050" h="972185">
                  <a:moveTo>
                    <a:pt x="3099816" y="807478"/>
                  </a:moveTo>
                  <a:lnTo>
                    <a:pt x="3026918" y="807478"/>
                  </a:lnTo>
                  <a:lnTo>
                    <a:pt x="3026918" y="832510"/>
                  </a:lnTo>
                  <a:lnTo>
                    <a:pt x="3099816" y="832510"/>
                  </a:lnTo>
                  <a:lnTo>
                    <a:pt x="3099816" y="807478"/>
                  </a:lnTo>
                  <a:close/>
                </a:path>
                <a:path w="3448050" h="972185">
                  <a:moveTo>
                    <a:pt x="3262477" y="764794"/>
                  </a:moveTo>
                  <a:lnTo>
                    <a:pt x="3256661" y="736371"/>
                  </a:lnTo>
                  <a:lnTo>
                    <a:pt x="3247034" y="722845"/>
                  </a:lnTo>
                  <a:lnTo>
                    <a:pt x="3240748" y="714006"/>
                  </a:lnTo>
                  <a:lnTo>
                    <a:pt x="3228530" y="706450"/>
                  </a:lnTo>
                  <a:lnTo>
                    <a:pt x="3228530" y="764794"/>
                  </a:lnTo>
                  <a:lnTo>
                    <a:pt x="3225330" y="782332"/>
                  </a:lnTo>
                  <a:lnTo>
                    <a:pt x="3216694" y="795794"/>
                  </a:lnTo>
                  <a:lnTo>
                    <a:pt x="3204032" y="804430"/>
                  </a:lnTo>
                  <a:lnTo>
                    <a:pt x="3188805" y="807478"/>
                  </a:lnTo>
                  <a:lnTo>
                    <a:pt x="3173171" y="804430"/>
                  </a:lnTo>
                  <a:lnTo>
                    <a:pt x="3160318" y="795794"/>
                  </a:lnTo>
                  <a:lnTo>
                    <a:pt x="3151594" y="782332"/>
                  </a:lnTo>
                  <a:lnTo>
                    <a:pt x="3148380" y="764794"/>
                  </a:lnTo>
                  <a:lnTo>
                    <a:pt x="3151594" y="747991"/>
                  </a:lnTo>
                  <a:lnTo>
                    <a:pt x="3160318" y="734707"/>
                  </a:lnTo>
                  <a:lnTo>
                    <a:pt x="3173171" y="725982"/>
                  </a:lnTo>
                  <a:lnTo>
                    <a:pt x="3188805" y="722845"/>
                  </a:lnTo>
                  <a:lnTo>
                    <a:pt x="3204032" y="725982"/>
                  </a:lnTo>
                  <a:lnTo>
                    <a:pt x="3216694" y="734707"/>
                  </a:lnTo>
                  <a:lnTo>
                    <a:pt x="3225330" y="747991"/>
                  </a:lnTo>
                  <a:lnTo>
                    <a:pt x="3228530" y="764794"/>
                  </a:lnTo>
                  <a:lnTo>
                    <a:pt x="3228530" y="706450"/>
                  </a:lnTo>
                  <a:lnTo>
                    <a:pt x="3217113" y="699376"/>
                  </a:lnTo>
                  <a:lnTo>
                    <a:pt x="3188119" y="694131"/>
                  </a:lnTo>
                  <a:lnTo>
                    <a:pt x="3159112" y="699376"/>
                  </a:lnTo>
                  <a:lnTo>
                    <a:pt x="3135477" y="714006"/>
                  </a:lnTo>
                  <a:lnTo>
                    <a:pt x="3119577" y="736371"/>
                  </a:lnTo>
                  <a:lnTo>
                    <a:pt x="3113748" y="764794"/>
                  </a:lnTo>
                  <a:lnTo>
                    <a:pt x="3119590" y="793648"/>
                  </a:lnTo>
                  <a:lnTo>
                    <a:pt x="3135566" y="816229"/>
                  </a:lnTo>
                  <a:lnTo>
                    <a:pt x="3159404" y="830935"/>
                  </a:lnTo>
                  <a:lnTo>
                    <a:pt x="3188805" y="836193"/>
                  </a:lnTo>
                  <a:lnTo>
                    <a:pt x="3217405" y="830935"/>
                  </a:lnTo>
                  <a:lnTo>
                    <a:pt x="3240836" y="816229"/>
                  </a:lnTo>
                  <a:lnTo>
                    <a:pt x="3246971" y="807478"/>
                  </a:lnTo>
                  <a:lnTo>
                    <a:pt x="3256661" y="793648"/>
                  </a:lnTo>
                  <a:lnTo>
                    <a:pt x="3262477" y="764794"/>
                  </a:lnTo>
                  <a:close/>
                </a:path>
                <a:path w="3448050" h="972185">
                  <a:moveTo>
                    <a:pt x="3447910" y="807478"/>
                  </a:moveTo>
                  <a:lnTo>
                    <a:pt x="3427984" y="807478"/>
                  </a:lnTo>
                  <a:lnTo>
                    <a:pt x="3427984" y="745655"/>
                  </a:lnTo>
                  <a:lnTo>
                    <a:pt x="3425304" y="725055"/>
                  </a:lnTo>
                  <a:lnTo>
                    <a:pt x="3382365" y="694131"/>
                  </a:lnTo>
                  <a:lnTo>
                    <a:pt x="3360597" y="698334"/>
                  </a:lnTo>
                  <a:lnTo>
                    <a:pt x="3345599" y="707847"/>
                  </a:lnTo>
                  <a:lnTo>
                    <a:pt x="3336671" y="718045"/>
                  </a:lnTo>
                  <a:lnTo>
                    <a:pt x="3333115" y="724319"/>
                  </a:lnTo>
                  <a:lnTo>
                    <a:pt x="3332340" y="724319"/>
                  </a:lnTo>
                  <a:lnTo>
                    <a:pt x="3333115" y="721372"/>
                  </a:lnTo>
                  <a:lnTo>
                    <a:pt x="3333115" y="702970"/>
                  </a:lnTo>
                  <a:lnTo>
                    <a:pt x="3327235" y="697814"/>
                  </a:lnTo>
                  <a:lnTo>
                    <a:pt x="3280143" y="697814"/>
                  </a:lnTo>
                  <a:lnTo>
                    <a:pt x="3280143" y="722845"/>
                  </a:lnTo>
                  <a:lnTo>
                    <a:pt x="3298482" y="722845"/>
                  </a:lnTo>
                  <a:lnTo>
                    <a:pt x="3300742" y="725055"/>
                  </a:lnTo>
                  <a:lnTo>
                    <a:pt x="3300742" y="807478"/>
                  </a:lnTo>
                  <a:lnTo>
                    <a:pt x="3281616" y="807478"/>
                  </a:lnTo>
                  <a:lnTo>
                    <a:pt x="3281616" y="832510"/>
                  </a:lnTo>
                  <a:lnTo>
                    <a:pt x="3353727" y="832510"/>
                  </a:lnTo>
                  <a:lnTo>
                    <a:pt x="3353727" y="807478"/>
                  </a:lnTo>
                  <a:lnTo>
                    <a:pt x="3334588" y="807478"/>
                  </a:lnTo>
                  <a:lnTo>
                    <a:pt x="3334588" y="772147"/>
                  </a:lnTo>
                  <a:lnTo>
                    <a:pt x="3337153" y="754849"/>
                  </a:lnTo>
                  <a:lnTo>
                    <a:pt x="3344595" y="739762"/>
                  </a:lnTo>
                  <a:lnTo>
                    <a:pt x="3356610" y="729094"/>
                  </a:lnTo>
                  <a:lnTo>
                    <a:pt x="3372853" y="725055"/>
                  </a:lnTo>
                  <a:lnTo>
                    <a:pt x="3383750" y="727036"/>
                  </a:lnTo>
                  <a:lnTo>
                    <a:pt x="3390519" y="732688"/>
                  </a:lnTo>
                  <a:lnTo>
                    <a:pt x="3393960" y="741502"/>
                  </a:lnTo>
                  <a:lnTo>
                    <a:pt x="3394926" y="753008"/>
                  </a:lnTo>
                  <a:lnTo>
                    <a:pt x="3394926" y="832510"/>
                  </a:lnTo>
                  <a:lnTo>
                    <a:pt x="3447910" y="832510"/>
                  </a:lnTo>
                  <a:lnTo>
                    <a:pt x="3447910" y="807478"/>
                  </a:lnTo>
                  <a:close/>
                </a:path>
              </a:pathLst>
            </a:custGeom>
            <a:solidFill>
              <a:srgbClr val="535F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6547" y="1145575"/>
              <a:ext cx="1102995" cy="966469"/>
            </a:xfrm>
            <a:custGeom>
              <a:avLst/>
              <a:gdLst/>
              <a:ahLst/>
              <a:cxnLst/>
              <a:rect l="l" t="t" r="r" b="b"/>
              <a:pathLst>
                <a:path w="1102995" h="966469">
                  <a:moveTo>
                    <a:pt x="1059231" y="0"/>
                  </a:moveTo>
                  <a:lnTo>
                    <a:pt x="43675" y="0"/>
                  </a:lnTo>
                  <a:lnTo>
                    <a:pt x="18905" y="4790"/>
                  </a:lnTo>
                  <a:lnTo>
                    <a:pt x="3933" y="17868"/>
                  </a:lnTo>
                  <a:lnTo>
                    <a:pt x="0" y="37292"/>
                  </a:lnTo>
                  <a:lnTo>
                    <a:pt x="8346" y="61122"/>
                  </a:lnTo>
                  <a:lnTo>
                    <a:pt x="516105" y="940664"/>
                  </a:lnTo>
                  <a:lnTo>
                    <a:pt x="532538" y="959709"/>
                  </a:lnTo>
                  <a:lnTo>
                    <a:pt x="551473" y="966057"/>
                  </a:lnTo>
                  <a:lnTo>
                    <a:pt x="570408" y="959709"/>
                  </a:lnTo>
                  <a:lnTo>
                    <a:pt x="586841" y="940664"/>
                  </a:lnTo>
                  <a:lnTo>
                    <a:pt x="1094550" y="61122"/>
                  </a:lnTo>
                  <a:lnTo>
                    <a:pt x="1102925" y="37292"/>
                  </a:lnTo>
                  <a:lnTo>
                    <a:pt x="1099002" y="17868"/>
                  </a:lnTo>
                  <a:lnTo>
                    <a:pt x="1084024" y="4790"/>
                  </a:lnTo>
                  <a:lnTo>
                    <a:pt x="1059231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46611" y="1738094"/>
              <a:ext cx="307340" cy="160655"/>
            </a:xfrm>
            <a:custGeom>
              <a:avLst/>
              <a:gdLst/>
              <a:ahLst/>
              <a:cxnLst/>
              <a:rect l="l" t="t" r="r" b="b"/>
              <a:pathLst>
                <a:path w="307339" h="160655">
                  <a:moveTo>
                    <a:pt x="306882" y="0"/>
                  </a:moveTo>
                  <a:lnTo>
                    <a:pt x="0" y="111139"/>
                  </a:lnTo>
                  <a:lnTo>
                    <a:pt x="28647" y="160450"/>
                  </a:lnTo>
                  <a:lnTo>
                    <a:pt x="263420" y="75810"/>
                  </a:lnTo>
                  <a:lnTo>
                    <a:pt x="3068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6660" y="1727783"/>
              <a:ext cx="315025" cy="3078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4586" y="1198555"/>
              <a:ext cx="123616" cy="1464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7550" y="1200812"/>
              <a:ext cx="123616" cy="14202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02673" y="1200812"/>
              <a:ext cx="91240" cy="1420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97375" y="1392147"/>
              <a:ext cx="741045" cy="387350"/>
            </a:xfrm>
            <a:custGeom>
              <a:avLst/>
              <a:gdLst/>
              <a:ahLst/>
              <a:cxnLst/>
              <a:rect l="l" t="t" r="r" b="b"/>
              <a:pathLst>
                <a:path w="741045" h="387350">
                  <a:moveTo>
                    <a:pt x="717996" y="0"/>
                  </a:moveTo>
                  <a:lnTo>
                    <a:pt x="29179" y="0"/>
                  </a:lnTo>
                  <a:lnTo>
                    <a:pt x="12462" y="3220"/>
                  </a:lnTo>
                  <a:lnTo>
                    <a:pt x="2506" y="11962"/>
                  </a:lnTo>
                  <a:lnTo>
                    <a:pt x="0" y="24842"/>
                  </a:lnTo>
                  <a:lnTo>
                    <a:pt x="5633" y="40480"/>
                  </a:lnTo>
                  <a:lnTo>
                    <a:pt x="159467" y="307664"/>
                  </a:lnTo>
                  <a:lnTo>
                    <a:pt x="383153" y="387163"/>
                  </a:lnTo>
                  <a:lnTo>
                    <a:pt x="575249" y="317976"/>
                  </a:lnTo>
                  <a:lnTo>
                    <a:pt x="735656" y="40480"/>
                  </a:lnTo>
                  <a:lnTo>
                    <a:pt x="738599" y="36065"/>
                  </a:lnTo>
                  <a:lnTo>
                    <a:pt x="740070" y="30914"/>
                  </a:lnTo>
                  <a:lnTo>
                    <a:pt x="740855" y="26499"/>
                  </a:lnTo>
                  <a:lnTo>
                    <a:pt x="324288" y="337843"/>
                  </a:lnTo>
                  <a:lnTo>
                    <a:pt x="323503" y="337843"/>
                  </a:lnTo>
                  <a:lnTo>
                    <a:pt x="323503" y="337107"/>
                  </a:lnTo>
                  <a:lnTo>
                    <a:pt x="720939" y="735"/>
                  </a:lnTo>
                  <a:lnTo>
                    <a:pt x="717996" y="0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27274" y="1392148"/>
              <a:ext cx="611505" cy="353060"/>
            </a:xfrm>
            <a:custGeom>
              <a:avLst/>
              <a:gdLst/>
              <a:ahLst/>
              <a:cxnLst/>
              <a:rect l="l" t="t" r="r" b="b"/>
              <a:pathLst>
                <a:path w="611504" h="353060">
                  <a:moveTo>
                    <a:pt x="317309" y="119253"/>
                  </a:moveTo>
                  <a:lnTo>
                    <a:pt x="245884" y="119253"/>
                  </a:lnTo>
                  <a:lnTo>
                    <a:pt x="195859" y="32385"/>
                  </a:lnTo>
                  <a:lnTo>
                    <a:pt x="192125" y="27978"/>
                  </a:lnTo>
                  <a:lnTo>
                    <a:pt x="187718" y="17678"/>
                  </a:lnTo>
                  <a:lnTo>
                    <a:pt x="175945" y="17678"/>
                  </a:lnTo>
                  <a:lnTo>
                    <a:pt x="170053" y="29451"/>
                  </a:lnTo>
                  <a:lnTo>
                    <a:pt x="167106" y="33858"/>
                  </a:lnTo>
                  <a:lnTo>
                    <a:pt x="120802" y="119253"/>
                  </a:lnTo>
                  <a:lnTo>
                    <a:pt x="13373" y="119253"/>
                  </a:lnTo>
                  <a:lnTo>
                    <a:pt x="4965" y="120484"/>
                  </a:lnTo>
                  <a:lnTo>
                    <a:pt x="215" y="124129"/>
                  </a:lnTo>
                  <a:lnTo>
                    <a:pt x="0" y="130111"/>
                  </a:lnTo>
                  <a:lnTo>
                    <a:pt x="5232" y="138379"/>
                  </a:lnTo>
                  <a:lnTo>
                    <a:pt x="89903" y="236270"/>
                  </a:lnTo>
                  <a:lnTo>
                    <a:pt x="62623" y="301777"/>
                  </a:lnTo>
                  <a:lnTo>
                    <a:pt x="64668" y="305638"/>
                  </a:lnTo>
                  <a:lnTo>
                    <a:pt x="72694" y="303352"/>
                  </a:lnTo>
                  <a:lnTo>
                    <a:pt x="81407" y="298996"/>
                  </a:lnTo>
                  <a:lnTo>
                    <a:pt x="85483" y="296633"/>
                  </a:lnTo>
                  <a:lnTo>
                    <a:pt x="115608" y="230390"/>
                  </a:lnTo>
                  <a:lnTo>
                    <a:pt x="47904" y="149428"/>
                  </a:lnTo>
                  <a:lnTo>
                    <a:pt x="132575" y="149428"/>
                  </a:lnTo>
                  <a:lnTo>
                    <a:pt x="181825" y="72872"/>
                  </a:lnTo>
                  <a:lnTo>
                    <a:pt x="197446" y="95389"/>
                  </a:lnTo>
                  <a:lnTo>
                    <a:pt x="234111" y="149428"/>
                  </a:lnTo>
                  <a:lnTo>
                    <a:pt x="289356" y="149428"/>
                  </a:lnTo>
                  <a:lnTo>
                    <a:pt x="317309" y="119253"/>
                  </a:lnTo>
                  <a:close/>
                </a:path>
                <a:path w="611504" h="353060">
                  <a:moveTo>
                    <a:pt x="493903" y="0"/>
                  </a:moveTo>
                  <a:lnTo>
                    <a:pt x="451231" y="0"/>
                  </a:lnTo>
                  <a:lnTo>
                    <a:pt x="153174" y="323126"/>
                  </a:lnTo>
                  <a:lnTo>
                    <a:pt x="153174" y="323862"/>
                  </a:lnTo>
                  <a:lnTo>
                    <a:pt x="493903" y="0"/>
                  </a:lnTo>
                  <a:close/>
                </a:path>
                <a:path w="611504" h="353060">
                  <a:moveTo>
                    <a:pt x="539534" y="156044"/>
                  </a:moveTo>
                  <a:lnTo>
                    <a:pt x="234111" y="351840"/>
                  </a:lnTo>
                  <a:lnTo>
                    <a:pt x="234111" y="352577"/>
                  </a:lnTo>
                  <a:lnTo>
                    <a:pt x="234810" y="352577"/>
                  </a:lnTo>
                  <a:lnTo>
                    <a:pt x="513727" y="200215"/>
                  </a:lnTo>
                  <a:lnTo>
                    <a:pt x="539534" y="156044"/>
                  </a:lnTo>
                  <a:close/>
                </a:path>
                <a:path w="611504" h="353060">
                  <a:moveTo>
                    <a:pt x="610946" y="26504"/>
                  </a:moveTo>
                  <a:lnTo>
                    <a:pt x="610819" y="17310"/>
                  </a:lnTo>
                  <a:lnTo>
                    <a:pt x="607326" y="9753"/>
                  </a:lnTo>
                  <a:lnTo>
                    <a:pt x="600659" y="4140"/>
                  </a:lnTo>
                  <a:lnTo>
                    <a:pt x="591032" y="736"/>
                  </a:lnTo>
                  <a:lnTo>
                    <a:pt x="193598" y="337108"/>
                  </a:lnTo>
                  <a:lnTo>
                    <a:pt x="193598" y="337845"/>
                  </a:lnTo>
                  <a:lnTo>
                    <a:pt x="194386" y="337845"/>
                  </a:lnTo>
                  <a:lnTo>
                    <a:pt x="610946" y="2650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Cons App monitoring and SI spoke committee"/>
          <p:cNvSpPr txBox="1">
            <a:spLocks noGrp="1"/>
          </p:cNvSpPr>
          <p:nvPr>
            <p:ph type="title" idx="4294967295"/>
          </p:nvPr>
        </p:nvSpPr>
        <p:spPr>
          <a:xfrm>
            <a:off x="1985898" y="4441697"/>
            <a:ext cx="5108575" cy="6356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337310" marR="5080" lvl="0" indent="-132461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9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ESEA</a:t>
            </a:r>
            <a:r>
              <a:rPr kumimoji="0" lang="en-US" sz="2000" b="1" i="0" u="none" strike="noStrike" kern="0" cap="none" spc="31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12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Committee</a:t>
            </a:r>
            <a:r>
              <a:rPr kumimoji="0" lang="en-US" sz="2000" b="1" i="0" u="none" strike="noStrike" kern="0" cap="none" spc="28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7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lang="en-US" sz="2000" b="1" i="0" u="none" strike="noStrike" kern="0" cap="none" spc="31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12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Practitioners</a:t>
            </a:r>
            <a:r>
              <a:rPr kumimoji="0" lang="en-US" sz="2000" b="1" i="0" u="none" strike="noStrike" kern="0" cap="none" spc="28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114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Meeting </a:t>
            </a:r>
            <a:r>
              <a:rPr kumimoji="0" lang="en-US" sz="2000" b="1" i="0" u="none" strike="noStrike" kern="0" cap="none" spc="12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September</a:t>
            </a:r>
            <a:r>
              <a:rPr kumimoji="0" lang="en-US" sz="2000" b="1" i="0" u="none" strike="noStrike" kern="0" cap="none" spc="254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10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22,</a:t>
            </a:r>
            <a:r>
              <a:rPr kumimoji="0" lang="en-US" sz="2000" b="1" i="0" u="none" strike="noStrike" kern="0" cap="none" spc="260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1" i="0" u="none" strike="noStrike" kern="0" cap="none" spc="95" normalizeH="0" baseline="0" noProof="0" dirty="0">
                <a:ln>
                  <a:noFill/>
                </a:ln>
                <a:solidFill>
                  <a:srgbClr val="45454B"/>
                </a:solidFill>
                <a:effectLst/>
                <a:uLnTx/>
                <a:uFillTx/>
                <a:latin typeface="Calibri"/>
                <a:cs typeface="Calibri"/>
              </a:rPr>
              <a:t>2016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1" name="object 21" descr="Cons App monitoring and SI spoke committee"/>
          <p:cNvGrpSpPr/>
          <p:nvPr/>
        </p:nvGrpSpPr>
        <p:grpSpPr>
          <a:xfrm>
            <a:off x="785469" y="2305176"/>
            <a:ext cx="7808595" cy="1920875"/>
            <a:chOff x="785469" y="2305176"/>
            <a:chExt cx="7808595" cy="1920875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5469" y="2305176"/>
              <a:ext cx="7550150" cy="6400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5196" y="2305176"/>
              <a:ext cx="548640" cy="6400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601" y="2944952"/>
              <a:ext cx="7387590" cy="64038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90977" y="3585717"/>
              <a:ext cx="3470021" cy="640079"/>
            </a:xfrm>
            <a:prstGeom prst="rect">
              <a:avLst/>
            </a:prstGeom>
          </p:spPr>
        </p:pic>
      </p:grpSp>
      <p:sp>
        <p:nvSpPr>
          <p:cNvPr id="26" name="object 26" descr="Cons App monitoring and SI spoke committee"/>
          <p:cNvSpPr txBox="1"/>
          <p:nvPr/>
        </p:nvSpPr>
        <p:spPr>
          <a:xfrm>
            <a:off x="2902076" y="6017158"/>
            <a:ext cx="3343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Unit</a:t>
            </a:r>
            <a:r>
              <a:rPr sz="1600" spc="-70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of</a:t>
            </a:r>
            <a:r>
              <a:rPr sz="1600" spc="-45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Federal</a:t>
            </a:r>
            <a:r>
              <a:rPr sz="1600" spc="-40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AA2AC"/>
                </a:solidFill>
                <a:latin typeface="Calibri"/>
                <a:cs typeface="Calibri"/>
              </a:rPr>
              <a:t>Programs</a:t>
            </a:r>
            <a:r>
              <a:rPr sz="1600" spc="-40" dirty="0">
                <a:solidFill>
                  <a:srgbClr val="9AA2AC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9AA2AC"/>
                </a:solidFill>
                <a:latin typeface="Calibri"/>
                <a:cs typeface="Calibri"/>
              </a:rPr>
              <a:t>Administration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338" y="1687221"/>
            <a:ext cx="8180705" cy="45440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Purpose</a:t>
            </a:r>
            <a:endParaRPr sz="2400">
              <a:latin typeface="Calibri"/>
              <a:cs typeface="Calibri"/>
            </a:endParaRPr>
          </a:p>
          <a:p>
            <a:pPr marL="514350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350" algn="l"/>
              </a:tabLst>
            </a:pPr>
            <a:r>
              <a:rPr sz="2200" spc="-9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used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to:</a:t>
            </a:r>
            <a:endParaRPr sz="22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95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Self-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assess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implementation</a:t>
            </a:r>
            <a:endParaRPr sz="2000">
              <a:latin typeface="Calibri"/>
              <a:cs typeface="Calibri"/>
            </a:endParaRPr>
          </a:p>
          <a:p>
            <a:pPr marL="1062990" lvl="3" indent="-182245">
              <a:lnSpc>
                <a:spcPct val="100000"/>
              </a:lnSpc>
              <a:spcBef>
                <a:spcPts val="439"/>
              </a:spcBef>
              <a:buClr>
                <a:srgbClr val="6C395D"/>
              </a:buClr>
              <a:buSzPct val="108333"/>
              <a:buFont typeface="Wingdings"/>
              <a:buChar char=""/>
              <a:tabLst>
                <a:tab pos="1062990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Completed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but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8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submitted</a:t>
            </a:r>
            <a:endParaRPr sz="18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7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used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request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endParaRPr sz="20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8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305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Prepare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onsite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(if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applicable)</a:t>
            </a:r>
            <a:endParaRPr sz="2000">
              <a:latin typeface="Calibri"/>
              <a:cs typeface="Calibri"/>
            </a:endParaRPr>
          </a:p>
          <a:p>
            <a:pPr marL="514350" lvl="1" indent="-182245">
              <a:lnSpc>
                <a:spcPct val="100000"/>
              </a:lnSpc>
              <a:spcBef>
                <a:spcPts val="52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35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referred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throughout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during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webinars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515620" marR="70866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Could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eventually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tied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bank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requirement</a:t>
            </a:r>
            <a:endParaRPr sz="2200">
              <a:latin typeface="Calibri"/>
              <a:cs typeface="Calibri"/>
            </a:endParaRPr>
          </a:p>
          <a:p>
            <a:pPr marL="332105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Question:</a:t>
            </a:r>
            <a:endParaRPr sz="2200">
              <a:latin typeface="Calibri"/>
              <a:cs typeface="Calibri"/>
            </a:endParaRPr>
          </a:p>
          <a:p>
            <a:pPr marL="332105" marR="704215">
              <a:lnSpc>
                <a:spcPct val="100000"/>
              </a:lnSpc>
              <a:spcBef>
                <a:spcPts val="530"/>
              </a:spcBef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frequently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think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complete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self- assessment?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 descr="universal  program self-assessment"/>
          <p:cNvGrpSpPr/>
          <p:nvPr/>
        </p:nvGrpSpPr>
        <p:grpSpPr>
          <a:xfrm>
            <a:off x="1591691" y="334645"/>
            <a:ext cx="6205220" cy="1097280"/>
            <a:chOff x="1591691" y="334645"/>
            <a:chExt cx="6205220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1691" y="334645"/>
              <a:ext cx="5977382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09104" y="334645"/>
              <a:ext cx="48767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7469" y="883285"/>
              <a:ext cx="3198876" cy="5486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58C3232-37E0-5251-5254-6DB3B9E9FA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Self-assessment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91130"/>
            <a:ext cx="5307965" cy="36976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Introduction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Purpose</a:t>
            </a:r>
            <a:endParaRPr sz="2200">
              <a:latin typeface="Calibri"/>
              <a:cs typeface="Calibri"/>
            </a:endParaRPr>
          </a:p>
          <a:p>
            <a:pPr marL="788670" lvl="2" indent="-181610">
              <a:lnSpc>
                <a:spcPct val="100000"/>
              </a:lnSpc>
              <a:spcBef>
                <a:spcPts val="490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867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Emphasis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Effective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2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Timeline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Sample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Schedule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40"/>
              </a:spcBef>
              <a:buClr>
                <a:srgbClr val="FFC746"/>
              </a:buClr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Sample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Standard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80"/>
              </a:spcBef>
              <a:buClr>
                <a:srgbClr val="478AC8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Educator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Effectiveness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 descr="onsite program review document"/>
          <p:cNvGrpSpPr/>
          <p:nvPr/>
        </p:nvGrpSpPr>
        <p:grpSpPr>
          <a:xfrm>
            <a:off x="1648079" y="334645"/>
            <a:ext cx="6256655" cy="1097280"/>
            <a:chOff x="1648079" y="334645"/>
            <a:chExt cx="625665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8079" y="334645"/>
              <a:ext cx="6256147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4441" y="883285"/>
              <a:ext cx="2918460" cy="5486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CAFE1C3-5B6F-2037-320B-5B6078C4A5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Onsite Review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8051165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it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helpful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separate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compliance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effective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  <a:tabLst>
                <a:tab pos="319341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documents?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	Why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why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not?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2400">
              <a:latin typeface="Calibri"/>
              <a:cs typeface="Calibri"/>
            </a:endParaRPr>
          </a:p>
          <a:p>
            <a:pPr marL="241300" marR="262890" indent="-228600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self-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help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ensure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your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programs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are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compliant?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05"/>
              </a:spcBef>
              <a:buClr>
                <a:srgbClr val="478AC8"/>
              </a:buClr>
              <a:buFont typeface="Wingdings"/>
              <a:buChar char=""/>
            </a:pP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ensure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field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understands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new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management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(monitoring)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intended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identify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2400" b="1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rather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impose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punitive measures?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discussion question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30" y="608965"/>
            <a:ext cx="5667248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479FDB-9D7C-8904-BDC1-1E683F8533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Questions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5459" y="1732229"/>
            <a:ext cx="23291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5C666F"/>
                </a:solidFill>
              </a:rPr>
              <a:t>Bridging</a:t>
            </a:r>
            <a:r>
              <a:rPr sz="2400" spc="-35" dirty="0">
                <a:solidFill>
                  <a:srgbClr val="5C666F"/>
                </a:solidFill>
              </a:rPr>
              <a:t> </a:t>
            </a:r>
            <a:r>
              <a:rPr sz="2400" spc="-10" dirty="0">
                <a:solidFill>
                  <a:srgbClr val="5C666F"/>
                </a:solidFill>
              </a:rPr>
              <a:t>question: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5459" y="2610739"/>
            <a:ext cx="811974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clear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connection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between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enter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Consolidated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Application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(based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questions)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monitored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new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Performance Management</a:t>
            </a:r>
            <a:r>
              <a:rPr sz="2400" b="1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 descr="program review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602" y="608965"/>
            <a:ext cx="4607560" cy="5486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school improvement spoke update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 descr="school improvement spoke update"/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grpSp>
        <p:nvGrpSpPr>
          <p:cNvPr id="15" name="object 15" descr="school improvement spoke update"/>
          <p:cNvGrpSpPr/>
          <p:nvPr/>
        </p:nvGrpSpPr>
        <p:grpSpPr>
          <a:xfrm>
            <a:off x="698601" y="1923542"/>
            <a:ext cx="8168640" cy="1280160"/>
            <a:chOff x="698601" y="1923542"/>
            <a:chExt cx="8168640" cy="12801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601" y="1923542"/>
              <a:ext cx="8168513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56381" y="2563317"/>
              <a:ext cx="2322449" cy="640384"/>
            </a:xfrm>
            <a:prstGeom prst="rect">
              <a:avLst/>
            </a:prstGeom>
          </p:spPr>
        </p:pic>
      </p:grpSp>
      <p:sp>
        <p:nvSpPr>
          <p:cNvPr id="18" name="object 18" descr="school improvement spoke update"/>
          <p:cNvSpPr txBox="1"/>
          <p:nvPr/>
        </p:nvSpPr>
        <p:spPr>
          <a:xfrm>
            <a:off x="78739" y="6379260"/>
            <a:ext cx="16891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spc="-25" dirty="0">
                <a:solidFill>
                  <a:srgbClr val="45454B"/>
                </a:solidFill>
                <a:latin typeface="Calibri"/>
                <a:cs typeface="Calibri"/>
              </a:rPr>
              <a:t>14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E17DFB94-7293-5F7A-D96D-2CBDF7968B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School Improvement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essa state plan developme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848" y="608965"/>
            <a:ext cx="7566914" cy="548639"/>
          </a:xfrm>
          <a:prstGeom prst="rect">
            <a:avLst/>
          </a:prstGeom>
        </p:spPr>
      </p:pic>
      <p:sp>
        <p:nvSpPr>
          <p:cNvPr id="3" name="object 3" descr="essa state plan development"/>
          <p:cNvSpPr txBox="1"/>
          <p:nvPr/>
        </p:nvSpPr>
        <p:spPr>
          <a:xfrm>
            <a:off x="103733" y="6388709"/>
            <a:ext cx="89535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100"/>
              </a:lnSpc>
              <a:spcBef>
                <a:spcPts val="95"/>
              </a:spcBef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1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" name="object 4" descr="essa state plan development"/>
          <p:cNvGrpSpPr/>
          <p:nvPr/>
        </p:nvGrpSpPr>
        <p:grpSpPr>
          <a:xfrm>
            <a:off x="170687" y="533400"/>
            <a:ext cx="8742045" cy="6324600"/>
            <a:chOff x="170687" y="533400"/>
            <a:chExt cx="8742045" cy="632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533400"/>
              <a:ext cx="8741664" cy="6324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43099" y="5394959"/>
              <a:ext cx="807720" cy="792480"/>
            </a:xfrm>
            <a:custGeom>
              <a:avLst/>
              <a:gdLst/>
              <a:ahLst/>
              <a:cxnLst/>
              <a:rect l="l" t="t" r="r" b="b"/>
              <a:pathLst>
                <a:path w="807719" h="792479">
                  <a:moveTo>
                    <a:pt x="0" y="396239"/>
                  </a:moveTo>
                  <a:lnTo>
                    <a:pt x="2717" y="350033"/>
                  </a:lnTo>
                  <a:lnTo>
                    <a:pt x="10668" y="305390"/>
                  </a:lnTo>
                  <a:lnTo>
                    <a:pt x="23548" y="262611"/>
                  </a:lnTo>
                  <a:lnTo>
                    <a:pt x="41054" y="221990"/>
                  </a:lnTo>
                  <a:lnTo>
                    <a:pt x="62884" y="183827"/>
                  </a:lnTo>
                  <a:lnTo>
                    <a:pt x="88734" y="148418"/>
                  </a:lnTo>
                  <a:lnTo>
                    <a:pt x="118300" y="116062"/>
                  </a:lnTo>
                  <a:lnTo>
                    <a:pt x="151280" y="87054"/>
                  </a:lnTo>
                  <a:lnTo>
                    <a:pt x="187370" y="61693"/>
                  </a:lnTo>
                  <a:lnTo>
                    <a:pt x="226267" y="40277"/>
                  </a:lnTo>
                  <a:lnTo>
                    <a:pt x="267668" y="23102"/>
                  </a:lnTo>
                  <a:lnTo>
                    <a:pt x="311269" y="10465"/>
                  </a:lnTo>
                  <a:lnTo>
                    <a:pt x="356767" y="2666"/>
                  </a:lnTo>
                  <a:lnTo>
                    <a:pt x="403860" y="0"/>
                  </a:lnTo>
                  <a:lnTo>
                    <a:pt x="450952" y="2666"/>
                  </a:lnTo>
                  <a:lnTo>
                    <a:pt x="496450" y="10465"/>
                  </a:lnTo>
                  <a:lnTo>
                    <a:pt x="540051" y="23102"/>
                  </a:lnTo>
                  <a:lnTo>
                    <a:pt x="581452" y="40277"/>
                  </a:lnTo>
                  <a:lnTo>
                    <a:pt x="620349" y="61693"/>
                  </a:lnTo>
                  <a:lnTo>
                    <a:pt x="656439" y="87054"/>
                  </a:lnTo>
                  <a:lnTo>
                    <a:pt x="689419" y="116062"/>
                  </a:lnTo>
                  <a:lnTo>
                    <a:pt x="718985" y="148418"/>
                  </a:lnTo>
                  <a:lnTo>
                    <a:pt x="744835" y="183827"/>
                  </a:lnTo>
                  <a:lnTo>
                    <a:pt x="766665" y="221990"/>
                  </a:lnTo>
                  <a:lnTo>
                    <a:pt x="784171" y="262611"/>
                  </a:lnTo>
                  <a:lnTo>
                    <a:pt x="797052" y="305390"/>
                  </a:lnTo>
                  <a:lnTo>
                    <a:pt x="805002" y="350033"/>
                  </a:lnTo>
                  <a:lnTo>
                    <a:pt x="807719" y="396239"/>
                  </a:lnTo>
                  <a:lnTo>
                    <a:pt x="805002" y="442449"/>
                  </a:lnTo>
                  <a:lnTo>
                    <a:pt x="797051" y="487093"/>
                  </a:lnTo>
                  <a:lnTo>
                    <a:pt x="784171" y="529873"/>
                  </a:lnTo>
                  <a:lnTo>
                    <a:pt x="766665" y="570494"/>
                  </a:lnTo>
                  <a:lnTo>
                    <a:pt x="744835" y="608657"/>
                  </a:lnTo>
                  <a:lnTo>
                    <a:pt x="718985" y="644066"/>
                  </a:lnTo>
                  <a:lnTo>
                    <a:pt x="689419" y="676422"/>
                  </a:lnTo>
                  <a:lnTo>
                    <a:pt x="656439" y="705429"/>
                  </a:lnTo>
                  <a:lnTo>
                    <a:pt x="620349" y="730789"/>
                  </a:lnTo>
                  <a:lnTo>
                    <a:pt x="581452" y="752205"/>
                  </a:lnTo>
                  <a:lnTo>
                    <a:pt x="540051" y="769379"/>
                  </a:lnTo>
                  <a:lnTo>
                    <a:pt x="496450" y="782014"/>
                  </a:lnTo>
                  <a:lnTo>
                    <a:pt x="450952" y="789814"/>
                  </a:lnTo>
                  <a:lnTo>
                    <a:pt x="403860" y="792479"/>
                  </a:lnTo>
                  <a:lnTo>
                    <a:pt x="356767" y="789814"/>
                  </a:lnTo>
                  <a:lnTo>
                    <a:pt x="311269" y="782014"/>
                  </a:lnTo>
                  <a:lnTo>
                    <a:pt x="267668" y="769379"/>
                  </a:lnTo>
                  <a:lnTo>
                    <a:pt x="226267" y="752205"/>
                  </a:lnTo>
                  <a:lnTo>
                    <a:pt x="187370" y="730789"/>
                  </a:lnTo>
                  <a:lnTo>
                    <a:pt x="151280" y="705429"/>
                  </a:lnTo>
                  <a:lnTo>
                    <a:pt x="118300" y="676422"/>
                  </a:lnTo>
                  <a:lnTo>
                    <a:pt x="88734" y="644066"/>
                  </a:lnTo>
                  <a:lnTo>
                    <a:pt x="62884" y="608657"/>
                  </a:lnTo>
                  <a:lnTo>
                    <a:pt x="41054" y="570494"/>
                  </a:lnTo>
                  <a:lnTo>
                    <a:pt x="23548" y="529873"/>
                  </a:lnTo>
                  <a:lnTo>
                    <a:pt x="10668" y="487093"/>
                  </a:lnTo>
                  <a:lnTo>
                    <a:pt x="2717" y="442449"/>
                  </a:lnTo>
                  <a:lnTo>
                    <a:pt x="0" y="396239"/>
                  </a:lnTo>
                  <a:close/>
                </a:path>
              </a:pathLst>
            </a:custGeom>
            <a:ln w="76200">
              <a:solidFill>
                <a:srgbClr val="F4A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C4B84FD0-6209-C444-1FF2-393D81F60C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State plan Development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97730"/>
            <a:ext cx="7835265" cy="462343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9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22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Definitions,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timelines,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interventions,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endParaRPr sz="20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8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3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8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34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interventions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not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making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09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Identify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define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5C666F"/>
                </a:solidFill>
                <a:latin typeface="Calibri"/>
                <a:cs typeface="Calibri"/>
              </a:rPr>
              <a:t>“evidence-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based”</a:t>
            </a:r>
            <a:r>
              <a:rPr sz="22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interventions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50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514984" algn="l"/>
              </a:tabLst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Definition</a:t>
            </a:r>
            <a:endParaRPr sz="18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30"/>
              </a:spcBef>
              <a:buClr>
                <a:srgbClr val="FFC746"/>
              </a:buClr>
              <a:buSzPct val="108333"/>
              <a:buFont typeface="Wingdings"/>
              <a:buChar char=""/>
              <a:tabLst>
                <a:tab pos="514984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List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approved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interventions?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Clr>
                <a:srgbClr val="478AC8"/>
              </a:buClr>
              <a:buSzPct val="109090"/>
              <a:buFont typeface="Wingdings"/>
              <a:buChar char=""/>
              <a:tabLst>
                <a:tab pos="240665" algn="l"/>
              </a:tabLst>
            </a:pP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666F"/>
                </a:solidFill>
                <a:latin typeface="Calibri"/>
                <a:cs typeface="Calibri"/>
              </a:rPr>
              <a:t>resources</a:t>
            </a:r>
            <a:endParaRPr sz="2200">
              <a:latin typeface="Calibri"/>
              <a:cs typeface="Calibri"/>
            </a:endParaRPr>
          </a:p>
          <a:p>
            <a:pPr marL="514350" marR="5080" lvl="1" indent="-182245">
              <a:lnSpc>
                <a:spcPct val="100000"/>
              </a:lnSpc>
              <a:spcBef>
                <a:spcPts val="49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562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reserve</a:t>
            </a:r>
            <a:r>
              <a:rPr sz="20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allocation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support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identified 	schools</a:t>
            </a:r>
            <a:endParaRPr sz="2000">
              <a:latin typeface="Calibri"/>
              <a:cs typeface="Calibri"/>
            </a:endParaRPr>
          </a:p>
          <a:p>
            <a:pPr marL="789305" lvl="2" indent="-182245">
              <a:lnSpc>
                <a:spcPct val="100000"/>
              </a:lnSpc>
              <a:spcBef>
                <a:spcPts val="440"/>
              </a:spcBef>
              <a:buClr>
                <a:srgbClr val="8DC53E"/>
              </a:buClr>
              <a:buSzPct val="108333"/>
              <a:buFont typeface="Wingdings"/>
              <a:buChar char=""/>
              <a:tabLst>
                <a:tab pos="789305" algn="l"/>
              </a:tabLst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Formula</a:t>
            </a:r>
            <a:r>
              <a:rPr sz="18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55" dirty="0">
                <a:solidFill>
                  <a:srgbClr val="5C666F"/>
                </a:solidFill>
                <a:latin typeface="Calibri"/>
                <a:cs typeface="Calibri"/>
              </a:rPr>
              <a:t>v.</a:t>
            </a:r>
            <a:r>
              <a:rPr sz="18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Competitive</a:t>
            </a:r>
            <a:endParaRPr sz="18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09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services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 descr="decision points for school improvement and support"/>
          <p:cNvGrpSpPr/>
          <p:nvPr/>
        </p:nvGrpSpPr>
        <p:grpSpPr>
          <a:xfrm>
            <a:off x="1271650" y="334645"/>
            <a:ext cx="6995795" cy="1097280"/>
            <a:chOff x="1271650" y="334645"/>
            <a:chExt cx="699579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1650" y="334645"/>
              <a:ext cx="430466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3078" y="334645"/>
              <a:ext cx="1078229" cy="5486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5661" y="334645"/>
              <a:ext cx="2081657" cy="5486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2986" y="883285"/>
              <a:ext cx="6843903" cy="54863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4647" y="642033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16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F7366B0-2556-CF7F-3B61-8E4D132CE5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Decision Points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91130"/>
            <a:ext cx="8076565" cy="429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Schools:</a:t>
            </a:r>
            <a:endParaRPr sz="2400">
              <a:latin typeface="Calibri"/>
              <a:cs typeface="Calibri"/>
            </a:endParaRPr>
          </a:p>
          <a:p>
            <a:pPr marL="514350" marR="769620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  <a:tab pos="666750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bottom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	Title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I 	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failing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graduate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1/3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least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every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three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years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starting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2017-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18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40"/>
              </a:spcBef>
              <a:buClr>
                <a:srgbClr val="FFC746"/>
              </a:buClr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Schools:</a:t>
            </a:r>
            <a:endParaRPr sz="2400">
              <a:latin typeface="Calibri"/>
              <a:cs typeface="Calibri"/>
            </a:endParaRPr>
          </a:p>
          <a:p>
            <a:pPr marL="514350" marR="176530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Any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consistently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underperforming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one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more 	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disaggregated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groups</a:t>
            </a:r>
            <a:r>
              <a:rPr sz="2200" spc="4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 marL="514350" marR="286385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(schools</a:t>
            </a:r>
            <a:r>
              <a:rPr sz="2200" spc="4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subgroups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would 	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meet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definition)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definition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1664" y="608965"/>
            <a:ext cx="3076066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623B249-30E5-9666-AD8D-1DCA5B55B08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 err="1"/>
              <a:t>defintions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8183245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Evidence-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based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Strategy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(based</a:t>
            </a:r>
            <a:r>
              <a:rPr sz="24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upon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sec.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8002(21)(A))</a:t>
            </a:r>
            <a:r>
              <a:rPr sz="24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activity,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strategy,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intervention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Has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research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base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(e.g.,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experimental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design,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promising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evidence)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likely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improve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student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outcomes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relevant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outcomes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Includes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ongoing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efforts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examine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effects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definitions continued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4254" y="608965"/>
            <a:ext cx="4793996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2002A1-0F09-7419-8F3B-321815F0AC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Definitions continued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ESSA title I funds ~ $150M annually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847" y="1162811"/>
            <a:ext cx="8833866" cy="5077206"/>
          </a:xfrm>
          <a:prstGeom prst="rect">
            <a:avLst/>
          </a:prstGeom>
        </p:spPr>
      </p:pic>
      <p:sp>
        <p:nvSpPr>
          <p:cNvPr id="3" name="object 3" descr="ESSA title I funds ~ $150M annuall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733550" marR="5080" indent="-1720850">
              <a:lnSpc>
                <a:spcPct val="101600"/>
              </a:lnSpc>
              <a:spcBef>
                <a:spcPts val="40"/>
              </a:spcBef>
            </a:pPr>
            <a:r>
              <a:rPr dirty="0"/>
              <a:t>ESSA</a:t>
            </a:r>
            <a:r>
              <a:rPr spc="-55" dirty="0"/>
              <a:t> </a:t>
            </a:r>
            <a:r>
              <a:rPr dirty="0"/>
              <a:t>Title</a:t>
            </a:r>
            <a:r>
              <a:rPr spc="-70" dirty="0"/>
              <a:t> </a:t>
            </a:r>
            <a:r>
              <a:rPr dirty="0"/>
              <a:t>I</a:t>
            </a:r>
            <a:r>
              <a:rPr spc="-55" dirty="0"/>
              <a:t> </a:t>
            </a:r>
            <a:r>
              <a:rPr dirty="0"/>
              <a:t>Funds</a:t>
            </a:r>
            <a:r>
              <a:rPr spc="-65" dirty="0"/>
              <a:t> </a:t>
            </a:r>
            <a:r>
              <a:rPr dirty="0"/>
              <a:t>~</a:t>
            </a:r>
            <a:r>
              <a:rPr spc="-50" dirty="0"/>
              <a:t> </a:t>
            </a:r>
            <a:r>
              <a:rPr dirty="0"/>
              <a:t>$150M</a:t>
            </a:r>
            <a:r>
              <a:rPr spc="-70" dirty="0"/>
              <a:t> </a:t>
            </a:r>
            <a:r>
              <a:rPr spc="-10" dirty="0"/>
              <a:t>Annually </a:t>
            </a:r>
            <a:r>
              <a:rPr dirty="0"/>
              <a:t>(Estimates</a:t>
            </a:r>
            <a:r>
              <a:rPr spc="-130" dirty="0"/>
              <a:t> </a:t>
            </a:r>
            <a:r>
              <a:rPr spc="-10" dirty="0"/>
              <a:t>only</a:t>
            </a:r>
            <a:r>
              <a:rPr sz="2150" spc="-10" dirty="0"/>
              <a:t>)</a:t>
            </a:r>
            <a:endParaRPr sz="2150"/>
          </a:p>
        </p:txBody>
      </p:sp>
      <p:grpSp>
        <p:nvGrpSpPr>
          <p:cNvPr id="4" name="object 4" descr="ESSA title I funds ~ $150M annually"/>
          <p:cNvGrpSpPr/>
          <p:nvPr/>
        </p:nvGrpSpPr>
        <p:grpSpPr>
          <a:xfrm>
            <a:off x="984503" y="6016752"/>
            <a:ext cx="134620" cy="135890"/>
            <a:chOff x="984503" y="6016752"/>
            <a:chExt cx="134620" cy="135890"/>
          </a:xfrm>
        </p:grpSpPr>
        <p:sp>
          <p:nvSpPr>
            <p:cNvPr id="5" name="object 5"/>
            <p:cNvSpPr/>
            <p:nvPr/>
          </p:nvSpPr>
          <p:spPr>
            <a:xfrm>
              <a:off x="989075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12496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8" y="126491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478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075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0" y="126491"/>
                  </a:moveTo>
                  <a:lnTo>
                    <a:pt x="124968" y="126491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 descr="ESSA title I funds ~ $150M annually"/>
          <p:cNvGrpSpPr/>
          <p:nvPr/>
        </p:nvGrpSpPr>
        <p:grpSpPr>
          <a:xfrm>
            <a:off x="5300471" y="6016752"/>
            <a:ext cx="134620" cy="135890"/>
            <a:chOff x="5300471" y="6016752"/>
            <a:chExt cx="134620" cy="135890"/>
          </a:xfrm>
        </p:grpSpPr>
        <p:sp>
          <p:nvSpPr>
            <p:cNvPr id="8" name="object 8"/>
            <p:cNvSpPr/>
            <p:nvPr/>
          </p:nvSpPr>
          <p:spPr>
            <a:xfrm>
              <a:off x="5305043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124967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7" y="126491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FFC7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05043" y="6021324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126491"/>
                  </a:moveTo>
                  <a:lnTo>
                    <a:pt x="124967" y="126491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 descr="ESSA title I funds ~ $150M annually"/>
          <p:cNvGrpSpPr/>
          <p:nvPr/>
        </p:nvGrpSpPr>
        <p:grpSpPr>
          <a:xfrm>
            <a:off x="984503" y="6289547"/>
            <a:ext cx="134620" cy="135890"/>
            <a:chOff x="984503" y="6289547"/>
            <a:chExt cx="134620" cy="135890"/>
          </a:xfrm>
        </p:grpSpPr>
        <p:sp>
          <p:nvSpPr>
            <p:cNvPr id="11" name="object 11"/>
            <p:cNvSpPr/>
            <p:nvPr/>
          </p:nvSpPr>
          <p:spPr>
            <a:xfrm>
              <a:off x="989075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12496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8" y="126491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8D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075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4" h="127000">
                  <a:moveTo>
                    <a:pt x="0" y="126491"/>
                  </a:moveTo>
                  <a:lnTo>
                    <a:pt x="124968" y="126491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 descr="ESSA title I funds ~ $150M annually"/>
          <p:cNvGrpSpPr/>
          <p:nvPr/>
        </p:nvGrpSpPr>
        <p:grpSpPr>
          <a:xfrm>
            <a:off x="5300471" y="6289547"/>
            <a:ext cx="134620" cy="135890"/>
            <a:chOff x="5300471" y="6289547"/>
            <a:chExt cx="134620" cy="135890"/>
          </a:xfrm>
        </p:grpSpPr>
        <p:sp>
          <p:nvSpPr>
            <p:cNvPr id="14" name="object 14"/>
            <p:cNvSpPr/>
            <p:nvPr/>
          </p:nvSpPr>
          <p:spPr>
            <a:xfrm>
              <a:off x="5305043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124967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124967" y="126491"/>
                  </a:lnTo>
                  <a:lnTo>
                    <a:pt x="124967" y="0"/>
                  </a:lnTo>
                  <a:close/>
                </a:path>
              </a:pathLst>
            </a:custGeom>
            <a:solidFill>
              <a:srgbClr val="6C3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05043" y="6294119"/>
              <a:ext cx="125095" cy="127000"/>
            </a:xfrm>
            <a:custGeom>
              <a:avLst/>
              <a:gdLst/>
              <a:ahLst/>
              <a:cxnLst/>
              <a:rect l="l" t="t" r="r" b="b"/>
              <a:pathLst>
                <a:path w="125095" h="127000">
                  <a:moveTo>
                    <a:pt x="0" y="126491"/>
                  </a:moveTo>
                  <a:lnTo>
                    <a:pt x="124967" y="126491"/>
                  </a:lnTo>
                  <a:lnTo>
                    <a:pt x="124967" y="0"/>
                  </a:lnTo>
                  <a:lnTo>
                    <a:pt x="0" y="0"/>
                  </a:lnTo>
                  <a:lnTo>
                    <a:pt x="0" y="126491"/>
                  </a:lnTo>
                  <a:close/>
                </a:path>
              </a:pathLst>
            </a:custGeom>
            <a:ln w="9144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 descr="ESSA title I funds ~ $150M annually"/>
          <p:cNvSpPr txBox="1"/>
          <p:nvPr/>
        </p:nvSpPr>
        <p:spPr>
          <a:xfrm>
            <a:off x="5476113" y="5910478"/>
            <a:ext cx="275907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7%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SI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(Required)10.5M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Admin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1.5M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 descr="ESSA title I funds ~ $150M annually"/>
          <p:cNvGrpSpPr/>
          <p:nvPr/>
        </p:nvGrpSpPr>
        <p:grpSpPr>
          <a:xfrm>
            <a:off x="984503" y="6563868"/>
            <a:ext cx="134620" cy="134620"/>
            <a:chOff x="984503" y="6563868"/>
            <a:chExt cx="134620" cy="134620"/>
          </a:xfrm>
        </p:grpSpPr>
        <p:sp>
          <p:nvSpPr>
            <p:cNvPr id="18" name="object 18"/>
            <p:cNvSpPr/>
            <p:nvPr/>
          </p:nvSpPr>
          <p:spPr>
            <a:xfrm>
              <a:off x="989075" y="65684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124968" y="0"/>
                  </a:moveTo>
                  <a:lnTo>
                    <a:pt x="0" y="0"/>
                  </a:lnTo>
                  <a:lnTo>
                    <a:pt x="0" y="124967"/>
                  </a:lnTo>
                  <a:lnTo>
                    <a:pt x="124968" y="124967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46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9075" y="6568440"/>
              <a:ext cx="125095" cy="125095"/>
            </a:xfrm>
            <a:custGeom>
              <a:avLst/>
              <a:gdLst/>
              <a:ahLst/>
              <a:cxnLst/>
              <a:rect l="l" t="t" r="r" b="b"/>
              <a:pathLst>
                <a:path w="125094" h="125095">
                  <a:moveTo>
                    <a:pt x="0" y="124967"/>
                  </a:moveTo>
                  <a:lnTo>
                    <a:pt x="124968" y="124967"/>
                  </a:lnTo>
                  <a:lnTo>
                    <a:pt x="124968" y="0"/>
                  </a:lnTo>
                  <a:lnTo>
                    <a:pt x="0" y="0"/>
                  </a:lnTo>
                  <a:lnTo>
                    <a:pt x="0" y="124967"/>
                  </a:lnTo>
                  <a:close/>
                </a:path>
              </a:pathLst>
            </a:custGeom>
            <a:ln w="9143">
              <a:solidFill>
                <a:srgbClr val="478A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ESSA title I funds ~ $150M annually"/>
          <p:cNvSpPr txBox="1"/>
          <p:nvPr/>
        </p:nvSpPr>
        <p:spPr>
          <a:xfrm>
            <a:off x="1159865" y="5910478"/>
            <a:ext cx="2630805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500"/>
              </a:lnSpc>
              <a:spcBef>
                <a:spcPts val="110"/>
              </a:spcBef>
            </a:pP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Distibution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132M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3%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Dir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Serv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(Optional)</a:t>
            </a:r>
            <a:r>
              <a:rPr sz="18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4.5M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Delinquent</a:t>
            </a:r>
            <a:r>
              <a:rPr sz="18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Alloc.</a:t>
            </a:r>
            <a:r>
              <a:rPr sz="18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1.5M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genda"/>
          <p:cNvSpPr txBox="1"/>
          <p:nvPr/>
        </p:nvSpPr>
        <p:spPr>
          <a:xfrm>
            <a:off x="505459" y="1714438"/>
            <a:ext cx="3683000" cy="38112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29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CoP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Business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90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Intros</a:t>
            </a:r>
            <a:r>
              <a:rPr sz="16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6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Membership</a:t>
            </a:r>
            <a:r>
              <a:rPr sz="16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Update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4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Approve</a:t>
            </a:r>
            <a:r>
              <a:rPr sz="16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minutes</a:t>
            </a:r>
            <a:r>
              <a:rPr sz="16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last</a:t>
            </a:r>
            <a:r>
              <a:rPr sz="16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meeting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0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ESEA</a:t>
            </a:r>
            <a:r>
              <a:rPr sz="16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Consolidated</a:t>
            </a:r>
            <a:r>
              <a:rPr sz="16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Application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16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Questions</a:t>
            </a:r>
            <a:r>
              <a:rPr sz="16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5C666F"/>
                </a:solidFill>
                <a:latin typeface="Calibri"/>
                <a:cs typeface="Calibri"/>
              </a:rPr>
              <a:t>Draft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ESEA</a:t>
            </a:r>
            <a:r>
              <a:rPr sz="16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Monitoring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Self-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assessment</a:t>
            </a:r>
            <a:r>
              <a:rPr sz="16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tool</a:t>
            </a:r>
            <a:r>
              <a:rPr sz="16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preview</a:t>
            </a:r>
            <a:endParaRPr sz="16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385"/>
              </a:spcBef>
              <a:buClr>
                <a:srgbClr val="FFC746"/>
              </a:buClr>
              <a:buSzPct val="109375"/>
              <a:buFont typeface="Wingdings"/>
              <a:buChar char=""/>
              <a:tabLst>
                <a:tab pos="514984" algn="l"/>
              </a:tabLst>
            </a:pP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Program</a:t>
            </a:r>
            <a:r>
              <a:rPr sz="16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16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5C666F"/>
                </a:solidFill>
                <a:latin typeface="Calibri"/>
                <a:cs typeface="Calibri"/>
              </a:rPr>
              <a:t>preview</a:t>
            </a: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85"/>
              </a:spcBef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Lunch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478AC8"/>
              </a:buClr>
              <a:buFont typeface="Wingdings"/>
              <a:buChar char=""/>
            </a:pP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16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16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16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Update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Clr>
                <a:srgbClr val="478AC8"/>
              </a:buClr>
              <a:buFont typeface="Wingdings"/>
              <a:buChar char=""/>
            </a:pPr>
            <a:endParaRPr sz="1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09375"/>
              <a:buFont typeface="Wingdings"/>
              <a:buChar char=""/>
              <a:tabLst>
                <a:tab pos="240665" algn="l"/>
              </a:tabLst>
            </a:pPr>
            <a:r>
              <a:rPr sz="1600" b="1" spc="-10" dirty="0">
                <a:solidFill>
                  <a:srgbClr val="5C666F"/>
                </a:solidFill>
                <a:latin typeface="Calibri"/>
                <a:cs typeface="Calibri"/>
              </a:rPr>
              <a:t>Wrap</a:t>
            </a:r>
            <a:r>
              <a:rPr sz="16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5C666F"/>
                </a:solidFill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3" name="object 3" descr="agend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sp>
        <p:nvSpPr>
          <p:cNvPr id="4" name="object 4" descr="agenda"/>
          <p:cNvSpPr txBox="1"/>
          <p:nvPr/>
        </p:nvSpPr>
        <p:spPr>
          <a:xfrm>
            <a:off x="459740" y="6384671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50" dirty="0">
                <a:solidFill>
                  <a:srgbClr val="45454B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2E3826-B701-F65D-69C7-98E238A0B9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itle I school improvement set-aside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822" y="395604"/>
              <a:ext cx="6487033" cy="4876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7613" y="883285"/>
              <a:ext cx="912367" cy="4876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889" y="883285"/>
              <a:ext cx="420624" cy="487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02201" y="883285"/>
              <a:ext cx="1481709" cy="487679"/>
            </a:xfrm>
            <a:prstGeom prst="rect">
              <a:avLst/>
            </a:prstGeom>
          </p:spPr>
        </p:pic>
      </p:grpSp>
      <p:sp>
        <p:nvSpPr>
          <p:cNvPr id="7" name="object 7" descr="title I school improvement set-aside"/>
          <p:cNvSpPr txBox="1">
            <a:spLocks noGrp="1"/>
          </p:cNvSpPr>
          <p:nvPr>
            <p:ph type="title"/>
          </p:nvPr>
        </p:nvSpPr>
        <p:spPr>
          <a:xfrm>
            <a:off x="459740" y="1685289"/>
            <a:ext cx="82086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5C666F"/>
                </a:solidFill>
              </a:rPr>
              <a:t>7</a:t>
            </a:r>
            <a:r>
              <a:rPr sz="1900" spc="-5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%</a:t>
            </a:r>
            <a:r>
              <a:rPr sz="1900" spc="-5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Must</a:t>
            </a:r>
            <a:r>
              <a:rPr sz="1900" spc="-4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be</a:t>
            </a:r>
            <a:r>
              <a:rPr sz="1900" spc="-4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set</a:t>
            </a:r>
            <a:r>
              <a:rPr sz="1900" spc="-5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aside</a:t>
            </a:r>
            <a:r>
              <a:rPr sz="1900" spc="-3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to</a:t>
            </a:r>
            <a:r>
              <a:rPr sz="1900" spc="-5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support</a:t>
            </a:r>
            <a:r>
              <a:rPr sz="1900" spc="-2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schools</a:t>
            </a:r>
            <a:r>
              <a:rPr sz="1900" spc="-2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identified</a:t>
            </a:r>
            <a:r>
              <a:rPr sz="1900" spc="-5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for</a:t>
            </a:r>
            <a:r>
              <a:rPr sz="1900" spc="-60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ESEA</a:t>
            </a:r>
            <a:r>
              <a:rPr sz="1900" spc="-45" dirty="0">
                <a:solidFill>
                  <a:srgbClr val="5C666F"/>
                </a:solidFill>
              </a:rPr>
              <a:t> </a:t>
            </a:r>
            <a:r>
              <a:rPr sz="1900" dirty="0">
                <a:solidFill>
                  <a:srgbClr val="5C666F"/>
                </a:solidFill>
              </a:rPr>
              <a:t>School</a:t>
            </a:r>
            <a:r>
              <a:rPr sz="1900" spc="-35" dirty="0">
                <a:solidFill>
                  <a:srgbClr val="5C666F"/>
                </a:solidFill>
              </a:rPr>
              <a:t> </a:t>
            </a:r>
            <a:r>
              <a:rPr sz="1900" spc="-10" dirty="0">
                <a:solidFill>
                  <a:srgbClr val="5C666F"/>
                </a:solidFill>
              </a:rPr>
              <a:t>Improvement.</a:t>
            </a:r>
            <a:endParaRPr sz="1900"/>
          </a:p>
        </p:txBody>
      </p:sp>
      <p:sp>
        <p:nvSpPr>
          <p:cNvPr id="8" name="object 8" descr="title I school improvement set-aside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dirty="0"/>
              <a:t>Eligibility</a:t>
            </a:r>
            <a:r>
              <a:rPr spc="-7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dirty="0"/>
              <a:t>access</a:t>
            </a:r>
            <a:r>
              <a:rPr spc="-20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set</a:t>
            </a:r>
            <a:r>
              <a:rPr spc="-45" dirty="0"/>
              <a:t> </a:t>
            </a:r>
            <a:r>
              <a:rPr spc="-10" dirty="0"/>
              <a:t>aside</a:t>
            </a:r>
          </a:p>
          <a:p>
            <a:pPr marL="516255" lvl="1" indent="-18351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Lowest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5%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state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High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grad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rate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less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than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67%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 underperforming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Subgroups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10526"/>
              <a:buFont typeface="Wingdings"/>
              <a:buChar char=""/>
              <a:tabLst>
                <a:tab pos="240665" algn="l"/>
              </a:tabLst>
            </a:pPr>
            <a:r>
              <a:rPr spc="-10" dirty="0"/>
              <a:t>Estimated</a:t>
            </a:r>
            <a:r>
              <a:rPr spc="-30" dirty="0"/>
              <a:t> </a:t>
            </a:r>
            <a:r>
              <a:rPr dirty="0"/>
              <a:t>~</a:t>
            </a:r>
            <a:r>
              <a:rPr spc="-45" dirty="0"/>
              <a:t> </a:t>
            </a:r>
            <a:r>
              <a:rPr spc="-10" dirty="0"/>
              <a:t>$10,500,000</a:t>
            </a:r>
          </a:p>
          <a:p>
            <a:pPr marL="240665" indent="-227965">
              <a:lnSpc>
                <a:spcPct val="10000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dirty="0"/>
              <a:t>95%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20" dirty="0"/>
              <a:t>set-</a:t>
            </a:r>
            <a:r>
              <a:rPr dirty="0"/>
              <a:t>aside</a:t>
            </a:r>
            <a:r>
              <a:rPr spc="-10" dirty="0"/>
              <a:t> </a:t>
            </a:r>
            <a:r>
              <a:rPr dirty="0"/>
              <a:t>must</a:t>
            </a:r>
            <a:r>
              <a:rPr spc="-35" dirty="0"/>
              <a:t> </a:t>
            </a:r>
            <a:r>
              <a:rPr dirty="0"/>
              <a:t>go</a:t>
            </a:r>
            <a:r>
              <a:rPr spc="-3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LEAs</a:t>
            </a:r>
            <a:r>
              <a:rPr spc="-40" dirty="0"/>
              <a:t> </a:t>
            </a:r>
            <a:r>
              <a:rPr dirty="0"/>
              <a:t>with</a:t>
            </a:r>
            <a:r>
              <a:rPr spc="-50" dirty="0"/>
              <a:t> </a:t>
            </a:r>
            <a:r>
              <a:rPr dirty="0"/>
              <a:t>identified</a:t>
            </a:r>
            <a:r>
              <a:rPr spc="-45" dirty="0"/>
              <a:t> </a:t>
            </a:r>
            <a:r>
              <a:rPr spc="-10" dirty="0"/>
              <a:t>schools</a:t>
            </a: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dirty="0"/>
              <a:t>SEA</a:t>
            </a:r>
            <a:r>
              <a:rPr spc="-60" dirty="0"/>
              <a:t> </a:t>
            </a:r>
            <a:r>
              <a:rPr spc="-20" dirty="0"/>
              <a:t>must</a:t>
            </a:r>
          </a:p>
          <a:p>
            <a:pPr marL="516255" lvl="1" indent="-183515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Prioritize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large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numbers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ts val="1789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Take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into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account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geographic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diversity</a:t>
            </a:r>
            <a:r>
              <a:rPr sz="15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LEAs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500" spc="-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1500">
              <a:latin typeface="Calibri"/>
              <a:cs typeface="Calibri"/>
            </a:endParaRPr>
          </a:p>
          <a:p>
            <a:pPr marL="240665" indent="-227965">
              <a:lnSpc>
                <a:spcPts val="2270"/>
              </a:lnSpc>
              <a:buClr>
                <a:srgbClr val="478AC8"/>
              </a:buClr>
              <a:buSzPct val="107894"/>
              <a:buFont typeface="Wingdings"/>
              <a:buChar char=""/>
              <a:tabLst>
                <a:tab pos="240665" algn="l"/>
              </a:tabLst>
            </a:pPr>
            <a:r>
              <a:rPr dirty="0"/>
              <a:t>Decision</a:t>
            </a:r>
            <a:r>
              <a:rPr spc="-55" dirty="0"/>
              <a:t> </a:t>
            </a:r>
            <a:r>
              <a:rPr spc="-10" dirty="0"/>
              <a:t>Points</a:t>
            </a:r>
          </a:p>
          <a:p>
            <a:pPr marL="516890" lvl="1" indent="-184150">
              <a:lnSpc>
                <a:spcPct val="100000"/>
              </a:lnSpc>
              <a:spcBef>
                <a:spcPts val="15"/>
              </a:spcBef>
              <a:buClr>
                <a:srgbClr val="FFC746"/>
              </a:buClr>
              <a:buSzPct val="110000"/>
              <a:buFont typeface="Arial"/>
              <a:buChar char="•"/>
              <a:tabLst>
                <a:tab pos="516890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by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formula?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Award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competitively</a:t>
            </a:r>
            <a:r>
              <a:rPr sz="15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(as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under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NCLB)?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Hybrid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(formula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5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competitive)?</a:t>
            </a:r>
            <a:endParaRPr sz="1500">
              <a:latin typeface="Calibri"/>
              <a:cs typeface="Calibri"/>
            </a:endParaRPr>
          </a:p>
          <a:p>
            <a:pPr marL="516255" lvl="1" indent="-183515">
              <a:lnSpc>
                <a:spcPct val="100000"/>
              </a:lnSpc>
              <a:buClr>
                <a:srgbClr val="FFC746"/>
              </a:buClr>
              <a:buSzPct val="110000"/>
              <a:buFont typeface="Arial"/>
              <a:buChar char="•"/>
              <a:tabLst>
                <a:tab pos="516255" algn="l"/>
              </a:tabLst>
            </a:pP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Should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retain</a:t>
            </a:r>
            <a:r>
              <a:rPr sz="15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funds</a:t>
            </a:r>
            <a:r>
              <a:rPr sz="15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provide</a:t>
            </a:r>
            <a:r>
              <a:rPr sz="15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5C666F"/>
                </a:solidFill>
                <a:latin typeface="Calibri"/>
                <a:cs typeface="Calibri"/>
              </a:rPr>
              <a:t>direct</a:t>
            </a:r>
            <a:r>
              <a:rPr sz="15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5C666F"/>
                </a:solidFill>
                <a:latin typeface="Calibri"/>
                <a:cs typeface="Calibri"/>
              </a:rPr>
              <a:t>services?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9" name="object 9" descr="title I school improvement set-aside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82540" y="2459735"/>
            <a:ext cx="4059173" cy="364007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genda"/>
          <p:cNvSpPr txBox="1"/>
          <p:nvPr/>
        </p:nvSpPr>
        <p:spPr>
          <a:xfrm>
            <a:off x="10667" y="2015490"/>
            <a:ext cx="913447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965" marR="120840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9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expectations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 Committee</a:t>
            </a:r>
            <a:endParaRPr sz="2400">
              <a:latin typeface="Calibri"/>
              <a:cs typeface="Calibri"/>
            </a:endParaRPr>
          </a:p>
          <a:p>
            <a:pPr marL="735330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33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Work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date</a:t>
            </a:r>
            <a:endParaRPr sz="2400">
              <a:latin typeface="Calibri"/>
              <a:cs typeface="Calibri"/>
            </a:endParaRPr>
          </a:p>
          <a:p>
            <a:pPr marL="735330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33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Discussion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agend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grpSp>
        <p:nvGrpSpPr>
          <p:cNvPr id="4" name="object 4" descr="agenda"/>
          <p:cNvGrpSpPr/>
          <p:nvPr/>
        </p:nvGrpSpPr>
        <p:grpSpPr>
          <a:xfrm>
            <a:off x="-9144" y="2962655"/>
            <a:ext cx="9164320" cy="477520"/>
            <a:chOff x="-9144" y="2962655"/>
            <a:chExt cx="9164320" cy="477520"/>
          </a:xfrm>
        </p:grpSpPr>
        <p:sp>
          <p:nvSpPr>
            <p:cNvPr id="5" name="object 5"/>
            <p:cNvSpPr/>
            <p:nvPr/>
          </p:nvSpPr>
          <p:spPr>
            <a:xfrm>
              <a:off x="761" y="29725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FF99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29725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0" y="457200"/>
                  </a:moveTo>
                  <a:lnTo>
                    <a:pt x="9144000" y="457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agenda"/>
          <p:cNvSpPr txBox="1"/>
          <p:nvPr/>
        </p:nvSpPr>
        <p:spPr>
          <a:xfrm>
            <a:off x="194259" y="637461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3222E07-6C12-5BCB-0003-C5196E704A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 – school improvement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8109584" cy="353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  <a:tab pos="13589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recommending</a:t>
            </a:r>
            <a:r>
              <a:rPr sz="2400" b="1" spc="-10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to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identify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comprehensive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targeted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exit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criteria.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	This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inform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our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work.</a:t>
            </a:r>
            <a:endParaRPr sz="2400">
              <a:latin typeface="Calibri"/>
              <a:cs typeface="Calibri"/>
            </a:endParaRPr>
          </a:p>
          <a:p>
            <a:pPr marL="241300" marR="367030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ESSA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opportunity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re-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vision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systems.</a:t>
            </a:r>
            <a:endParaRPr sz="2400">
              <a:latin typeface="Calibri"/>
              <a:cs typeface="Calibri"/>
            </a:endParaRPr>
          </a:p>
          <a:p>
            <a:pPr marL="241300" marR="231775" indent="-228600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laws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effect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–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maintain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list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needed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policy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changes,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if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necessary.</a:t>
            </a:r>
            <a:endParaRPr sz="2400">
              <a:latin typeface="Calibri"/>
              <a:cs typeface="Calibri"/>
            </a:endParaRPr>
          </a:p>
          <a:p>
            <a:pPr marL="241300" marR="94615" indent="-228600">
              <a:lnSpc>
                <a:spcPct val="100000"/>
              </a:lnSpc>
              <a:spcBef>
                <a:spcPts val="57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seek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clarify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specific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roles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state,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schools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assumptions/dependenci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440" y="608965"/>
            <a:ext cx="7257669" cy="5486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740" y="6384671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01BF63-972B-5744-562A-036CC75E56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Assumptions/definitions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7962900" cy="4552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Alignment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ESEA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accountability</a:t>
            </a:r>
            <a:r>
              <a:rPr sz="2400" b="1" spc="-114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  <a:p>
            <a:pPr marL="514350" marR="5080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  <a:tab pos="567055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frameworks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	and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identification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of 	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low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performing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districts/schools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Unified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Focus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Priority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Title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requirements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parent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notification</a:t>
            </a:r>
            <a:endParaRPr sz="22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Federally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Funded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endParaRPr sz="2400">
              <a:latin typeface="Calibri"/>
              <a:cs typeface="Calibri"/>
            </a:endParaRPr>
          </a:p>
          <a:p>
            <a:pPr marL="514350" marR="79375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Differentiated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supports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schools,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including:</a:t>
            </a:r>
            <a:r>
              <a:rPr sz="2200" spc="4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Tiered 	Intervention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Turnaround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Network,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Connect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Success 	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Turnaround</a:t>
            </a:r>
            <a:r>
              <a:rPr sz="22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Learning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Academy,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Diagnostic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and 	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Turnaround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Leaders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8684" y="6259474"/>
            <a:ext cx="5865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grant,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Pathways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Early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Action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grant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 descr="current practice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4839" y="608965"/>
            <a:ext cx="4610862" cy="5486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9740" y="6353047"/>
            <a:ext cx="153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23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6E6753-8440-6B64-5B35-558E997B80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Current practices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780829"/>
              </p:ext>
            </p:extLst>
          </p:nvPr>
        </p:nvGraphicFramePr>
        <p:xfrm>
          <a:off x="374650" y="1712976"/>
          <a:ext cx="8407400" cy="2960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C53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Roles</a:t>
                      </a:r>
                      <a:endParaRPr sz="1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DC5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r>
                        <a:rPr sz="2000" b="1" spc="-10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Leadership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Working</a:t>
                      </a:r>
                      <a:r>
                        <a:rPr sz="20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Create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based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upon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r>
                        <a:rPr sz="2000" b="1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2000" b="1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663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Advise,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thinking,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specific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sections,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 feedback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EA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r>
                        <a:rPr sz="2000" b="1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Advisory</a:t>
                      </a:r>
                      <a:r>
                        <a:rPr sz="2000" b="1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Advise,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thinking,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D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 descr="structure for the school improvement spoke"/>
          <p:cNvGrpSpPr/>
          <p:nvPr/>
        </p:nvGrpSpPr>
        <p:grpSpPr>
          <a:xfrm>
            <a:off x="1594738" y="334645"/>
            <a:ext cx="6334760" cy="1097280"/>
            <a:chOff x="1594738" y="334645"/>
            <a:chExt cx="6334760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4738" y="334645"/>
              <a:ext cx="6334505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0226" y="883285"/>
              <a:ext cx="5298186" cy="5486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DCEDA8-EEFF-3818-AB51-B3BFF6D006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structure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6684645" cy="237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1300" algn="l"/>
              </a:tabLst>
            </a:pP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Variety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organizations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represented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–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superintendents,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administrators,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advocacy organizations,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community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members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Urban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rural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voices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across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202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membership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(see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handout)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 descr="school improvement spoke committee membership"/>
          <p:cNvGrpSpPr/>
          <p:nvPr/>
        </p:nvGrpSpPr>
        <p:grpSpPr>
          <a:xfrm>
            <a:off x="1160373" y="334645"/>
            <a:ext cx="7238365" cy="1097280"/>
            <a:chOff x="1160373" y="334645"/>
            <a:chExt cx="7238365" cy="10972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0373" y="334645"/>
              <a:ext cx="7237857" cy="5486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3402" y="883285"/>
              <a:ext cx="6296152" cy="54863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C4443FC-19DC-A99C-A552-0CD768B41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membership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timeline overview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0435" y="608965"/>
            <a:ext cx="5001387" cy="548639"/>
          </a:xfrm>
          <a:prstGeom prst="rect">
            <a:avLst/>
          </a:prstGeom>
        </p:spPr>
      </p:pic>
      <p:sp>
        <p:nvSpPr>
          <p:cNvPr id="3" name="object 3" descr="timeline overview"/>
          <p:cNvSpPr txBox="1"/>
          <p:nvPr/>
        </p:nvSpPr>
        <p:spPr>
          <a:xfrm>
            <a:off x="566724" y="4741240"/>
            <a:ext cx="80537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Colorado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must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submit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ESSA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state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by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March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6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July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2017,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proposed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regulations.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timeline overview"/>
          <p:cNvGrpSpPr/>
          <p:nvPr/>
        </p:nvGrpSpPr>
        <p:grpSpPr>
          <a:xfrm>
            <a:off x="76200" y="2247900"/>
            <a:ext cx="8930640" cy="2247900"/>
            <a:chOff x="76200" y="2247900"/>
            <a:chExt cx="8930640" cy="22479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2286000"/>
              <a:ext cx="8930640" cy="2209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9411" y="2286000"/>
              <a:ext cx="3162300" cy="2115820"/>
            </a:xfrm>
            <a:custGeom>
              <a:avLst/>
              <a:gdLst/>
              <a:ahLst/>
              <a:cxnLst/>
              <a:rect l="l" t="t" r="r" b="b"/>
              <a:pathLst>
                <a:path w="3162300" h="2115820">
                  <a:moveTo>
                    <a:pt x="0" y="1057655"/>
                  </a:moveTo>
                  <a:lnTo>
                    <a:pt x="1042" y="1018885"/>
                  </a:lnTo>
                  <a:lnTo>
                    <a:pt x="4147" y="980466"/>
                  </a:lnTo>
                  <a:lnTo>
                    <a:pt x="9277" y="942422"/>
                  </a:lnTo>
                  <a:lnTo>
                    <a:pt x="16398" y="904777"/>
                  </a:lnTo>
                  <a:lnTo>
                    <a:pt x="25474" y="867555"/>
                  </a:lnTo>
                  <a:lnTo>
                    <a:pt x="36468" y="830780"/>
                  </a:lnTo>
                  <a:lnTo>
                    <a:pt x="49345" y="794476"/>
                  </a:lnTo>
                  <a:lnTo>
                    <a:pt x="64070" y="758666"/>
                  </a:lnTo>
                  <a:lnTo>
                    <a:pt x="80607" y="723375"/>
                  </a:lnTo>
                  <a:lnTo>
                    <a:pt x="98919" y="688627"/>
                  </a:lnTo>
                  <a:lnTo>
                    <a:pt x="118972" y="654445"/>
                  </a:lnTo>
                  <a:lnTo>
                    <a:pt x="140729" y="620854"/>
                  </a:lnTo>
                  <a:lnTo>
                    <a:pt x="164156" y="587876"/>
                  </a:lnTo>
                  <a:lnTo>
                    <a:pt x="189215" y="555537"/>
                  </a:lnTo>
                  <a:lnTo>
                    <a:pt x="215871" y="523860"/>
                  </a:lnTo>
                  <a:lnTo>
                    <a:pt x="244089" y="492869"/>
                  </a:lnTo>
                  <a:lnTo>
                    <a:pt x="273833" y="462588"/>
                  </a:lnTo>
                  <a:lnTo>
                    <a:pt x="305068" y="433041"/>
                  </a:lnTo>
                  <a:lnTo>
                    <a:pt x="337756" y="404251"/>
                  </a:lnTo>
                  <a:lnTo>
                    <a:pt x="371864" y="376244"/>
                  </a:lnTo>
                  <a:lnTo>
                    <a:pt x="407354" y="349041"/>
                  </a:lnTo>
                  <a:lnTo>
                    <a:pt x="444192" y="322668"/>
                  </a:lnTo>
                  <a:lnTo>
                    <a:pt x="482341" y="297148"/>
                  </a:lnTo>
                  <a:lnTo>
                    <a:pt x="521767" y="272506"/>
                  </a:lnTo>
                  <a:lnTo>
                    <a:pt x="562432" y="248765"/>
                  </a:lnTo>
                  <a:lnTo>
                    <a:pt x="604301" y="225949"/>
                  </a:lnTo>
                  <a:lnTo>
                    <a:pt x="647340" y="204081"/>
                  </a:lnTo>
                  <a:lnTo>
                    <a:pt x="691511" y="183187"/>
                  </a:lnTo>
                  <a:lnTo>
                    <a:pt x="736780" y="163289"/>
                  </a:lnTo>
                  <a:lnTo>
                    <a:pt x="783110" y="144413"/>
                  </a:lnTo>
                  <a:lnTo>
                    <a:pt x="830466" y="126580"/>
                  </a:lnTo>
                  <a:lnTo>
                    <a:pt x="878811" y="109817"/>
                  </a:lnTo>
                  <a:lnTo>
                    <a:pt x="928112" y="94145"/>
                  </a:lnTo>
                  <a:lnTo>
                    <a:pt x="978331" y="79590"/>
                  </a:lnTo>
                  <a:lnTo>
                    <a:pt x="1029432" y="66175"/>
                  </a:lnTo>
                  <a:lnTo>
                    <a:pt x="1081381" y="53925"/>
                  </a:lnTo>
                  <a:lnTo>
                    <a:pt x="1134141" y="42862"/>
                  </a:lnTo>
                  <a:lnTo>
                    <a:pt x="1187678" y="33011"/>
                  </a:lnTo>
                  <a:lnTo>
                    <a:pt x="1241954" y="24397"/>
                  </a:lnTo>
                  <a:lnTo>
                    <a:pt x="1296934" y="17042"/>
                  </a:lnTo>
                  <a:lnTo>
                    <a:pt x="1352583" y="10970"/>
                  </a:lnTo>
                  <a:lnTo>
                    <a:pt x="1408865" y="6206"/>
                  </a:lnTo>
                  <a:lnTo>
                    <a:pt x="1465743" y="2774"/>
                  </a:lnTo>
                  <a:lnTo>
                    <a:pt x="1523184" y="697"/>
                  </a:lnTo>
                  <a:lnTo>
                    <a:pt x="1581150" y="0"/>
                  </a:lnTo>
                  <a:lnTo>
                    <a:pt x="1639115" y="697"/>
                  </a:lnTo>
                  <a:lnTo>
                    <a:pt x="1696556" y="2774"/>
                  </a:lnTo>
                  <a:lnTo>
                    <a:pt x="1753434" y="6206"/>
                  </a:lnTo>
                  <a:lnTo>
                    <a:pt x="1809716" y="10970"/>
                  </a:lnTo>
                  <a:lnTo>
                    <a:pt x="1865365" y="17042"/>
                  </a:lnTo>
                  <a:lnTo>
                    <a:pt x="1920345" y="24397"/>
                  </a:lnTo>
                  <a:lnTo>
                    <a:pt x="1974621" y="33011"/>
                  </a:lnTo>
                  <a:lnTo>
                    <a:pt x="2028158" y="42862"/>
                  </a:lnTo>
                  <a:lnTo>
                    <a:pt x="2080918" y="53925"/>
                  </a:lnTo>
                  <a:lnTo>
                    <a:pt x="2132867" y="66175"/>
                  </a:lnTo>
                  <a:lnTo>
                    <a:pt x="2183968" y="79590"/>
                  </a:lnTo>
                  <a:lnTo>
                    <a:pt x="2234187" y="94145"/>
                  </a:lnTo>
                  <a:lnTo>
                    <a:pt x="2283488" y="109817"/>
                  </a:lnTo>
                  <a:lnTo>
                    <a:pt x="2331833" y="126580"/>
                  </a:lnTo>
                  <a:lnTo>
                    <a:pt x="2379189" y="144413"/>
                  </a:lnTo>
                  <a:lnTo>
                    <a:pt x="2425519" y="163289"/>
                  </a:lnTo>
                  <a:lnTo>
                    <a:pt x="2470788" y="183187"/>
                  </a:lnTo>
                  <a:lnTo>
                    <a:pt x="2514959" y="204081"/>
                  </a:lnTo>
                  <a:lnTo>
                    <a:pt x="2557998" y="225949"/>
                  </a:lnTo>
                  <a:lnTo>
                    <a:pt x="2599867" y="248765"/>
                  </a:lnTo>
                  <a:lnTo>
                    <a:pt x="2640532" y="272506"/>
                  </a:lnTo>
                  <a:lnTo>
                    <a:pt x="2679958" y="297148"/>
                  </a:lnTo>
                  <a:lnTo>
                    <a:pt x="2718107" y="322668"/>
                  </a:lnTo>
                  <a:lnTo>
                    <a:pt x="2754945" y="349041"/>
                  </a:lnTo>
                  <a:lnTo>
                    <a:pt x="2790435" y="376244"/>
                  </a:lnTo>
                  <a:lnTo>
                    <a:pt x="2824543" y="404251"/>
                  </a:lnTo>
                  <a:lnTo>
                    <a:pt x="2857231" y="433041"/>
                  </a:lnTo>
                  <a:lnTo>
                    <a:pt x="2888466" y="462588"/>
                  </a:lnTo>
                  <a:lnTo>
                    <a:pt x="2918210" y="492869"/>
                  </a:lnTo>
                  <a:lnTo>
                    <a:pt x="2946428" y="523860"/>
                  </a:lnTo>
                  <a:lnTo>
                    <a:pt x="2973084" y="555537"/>
                  </a:lnTo>
                  <a:lnTo>
                    <a:pt x="2998143" y="587876"/>
                  </a:lnTo>
                  <a:lnTo>
                    <a:pt x="3021570" y="620854"/>
                  </a:lnTo>
                  <a:lnTo>
                    <a:pt x="3043327" y="654445"/>
                  </a:lnTo>
                  <a:lnTo>
                    <a:pt x="3063380" y="688627"/>
                  </a:lnTo>
                  <a:lnTo>
                    <a:pt x="3081692" y="723375"/>
                  </a:lnTo>
                  <a:lnTo>
                    <a:pt x="3098229" y="758666"/>
                  </a:lnTo>
                  <a:lnTo>
                    <a:pt x="3112954" y="794476"/>
                  </a:lnTo>
                  <a:lnTo>
                    <a:pt x="3125831" y="830780"/>
                  </a:lnTo>
                  <a:lnTo>
                    <a:pt x="3136825" y="867555"/>
                  </a:lnTo>
                  <a:lnTo>
                    <a:pt x="3145901" y="904777"/>
                  </a:lnTo>
                  <a:lnTo>
                    <a:pt x="3153022" y="942422"/>
                  </a:lnTo>
                  <a:lnTo>
                    <a:pt x="3158152" y="980466"/>
                  </a:lnTo>
                  <a:lnTo>
                    <a:pt x="3161257" y="1018885"/>
                  </a:lnTo>
                  <a:lnTo>
                    <a:pt x="3162299" y="1057655"/>
                  </a:lnTo>
                  <a:lnTo>
                    <a:pt x="3161257" y="1096426"/>
                  </a:lnTo>
                  <a:lnTo>
                    <a:pt x="3158152" y="1134845"/>
                  </a:lnTo>
                  <a:lnTo>
                    <a:pt x="3153022" y="1172889"/>
                  </a:lnTo>
                  <a:lnTo>
                    <a:pt x="3145901" y="1210534"/>
                  </a:lnTo>
                  <a:lnTo>
                    <a:pt x="3136825" y="1247756"/>
                  </a:lnTo>
                  <a:lnTo>
                    <a:pt x="3125831" y="1284531"/>
                  </a:lnTo>
                  <a:lnTo>
                    <a:pt x="3112954" y="1320835"/>
                  </a:lnTo>
                  <a:lnTo>
                    <a:pt x="3098229" y="1356645"/>
                  </a:lnTo>
                  <a:lnTo>
                    <a:pt x="3081692" y="1391936"/>
                  </a:lnTo>
                  <a:lnTo>
                    <a:pt x="3063380" y="1426684"/>
                  </a:lnTo>
                  <a:lnTo>
                    <a:pt x="3043327" y="1460866"/>
                  </a:lnTo>
                  <a:lnTo>
                    <a:pt x="3021570" y="1494457"/>
                  </a:lnTo>
                  <a:lnTo>
                    <a:pt x="2998143" y="1527435"/>
                  </a:lnTo>
                  <a:lnTo>
                    <a:pt x="2973084" y="1559774"/>
                  </a:lnTo>
                  <a:lnTo>
                    <a:pt x="2946428" y="1591451"/>
                  </a:lnTo>
                  <a:lnTo>
                    <a:pt x="2918210" y="1622442"/>
                  </a:lnTo>
                  <a:lnTo>
                    <a:pt x="2888466" y="1652723"/>
                  </a:lnTo>
                  <a:lnTo>
                    <a:pt x="2857231" y="1682270"/>
                  </a:lnTo>
                  <a:lnTo>
                    <a:pt x="2824543" y="1711060"/>
                  </a:lnTo>
                  <a:lnTo>
                    <a:pt x="2790435" y="1739067"/>
                  </a:lnTo>
                  <a:lnTo>
                    <a:pt x="2754945" y="1766270"/>
                  </a:lnTo>
                  <a:lnTo>
                    <a:pt x="2718107" y="1792643"/>
                  </a:lnTo>
                  <a:lnTo>
                    <a:pt x="2679958" y="1818163"/>
                  </a:lnTo>
                  <a:lnTo>
                    <a:pt x="2640532" y="1842805"/>
                  </a:lnTo>
                  <a:lnTo>
                    <a:pt x="2599867" y="1866546"/>
                  </a:lnTo>
                  <a:lnTo>
                    <a:pt x="2557998" y="1889362"/>
                  </a:lnTo>
                  <a:lnTo>
                    <a:pt x="2514959" y="1911230"/>
                  </a:lnTo>
                  <a:lnTo>
                    <a:pt x="2470788" y="1932124"/>
                  </a:lnTo>
                  <a:lnTo>
                    <a:pt x="2425519" y="1952022"/>
                  </a:lnTo>
                  <a:lnTo>
                    <a:pt x="2379189" y="1970898"/>
                  </a:lnTo>
                  <a:lnTo>
                    <a:pt x="2331833" y="1988731"/>
                  </a:lnTo>
                  <a:lnTo>
                    <a:pt x="2283488" y="2005494"/>
                  </a:lnTo>
                  <a:lnTo>
                    <a:pt x="2234187" y="2021166"/>
                  </a:lnTo>
                  <a:lnTo>
                    <a:pt x="2183968" y="2035721"/>
                  </a:lnTo>
                  <a:lnTo>
                    <a:pt x="2132867" y="2049136"/>
                  </a:lnTo>
                  <a:lnTo>
                    <a:pt x="2080918" y="2061386"/>
                  </a:lnTo>
                  <a:lnTo>
                    <a:pt x="2028158" y="2072449"/>
                  </a:lnTo>
                  <a:lnTo>
                    <a:pt x="1974621" y="2082300"/>
                  </a:lnTo>
                  <a:lnTo>
                    <a:pt x="1920345" y="2090914"/>
                  </a:lnTo>
                  <a:lnTo>
                    <a:pt x="1865365" y="2098269"/>
                  </a:lnTo>
                  <a:lnTo>
                    <a:pt x="1809716" y="2104341"/>
                  </a:lnTo>
                  <a:lnTo>
                    <a:pt x="1753434" y="2109105"/>
                  </a:lnTo>
                  <a:lnTo>
                    <a:pt x="1696556" y="2112537"/>
                  </a:lnTo>
                  <a:lnTo>
                    <a:pt x="1639115" y="2114614"/>
                  </a:lnTo>
                  <a:lnTo>
                    <a:pt x="1581150" y="2115312"/>
                  </a:lnTo>
                  <a:lnTo>
                    <a:pt x="1523184" y="2114614"/>
                  </a:lnTo>
                  <a:lnTo>
                    <a:pt x="1465743" y="2112537"/>
                  </a:lnTo>
                  <a:lnTo>
                    <a:pt x="1408865" y="2109105"/>
                  </a:lnTo>
                  <a:lnTo>
                    <a:pt x="1352583" y="2104341"/>
                  </a:lnTo>
                  <a:lnTo>
                    <a:pt x="1296934" y="2098269"/>
                  </a:lnTo>
                  <a:lnTo>
                    <a:pt x="1241954" y="2090914"/>
                  </a:lnTo>
                  <a:lnTo>
                    <a:pt x="1187678" y="2082300"/>
                  </a:lnTo>
                  <a:lnTo>
                    <a:pt x="1134141" y="2072449"/>
                  </a:lnTo>
                  <a:lnTo>
                    <a:pt x="1081381" y="2061386"/>
                  </a:lnTo>
                  <a:lnTo>
                    <a:pt x="1029432" y="2049136"/>
                  </a:lnTo>
                  <a:lnTo>
                    <a:pt x="978331" y="2035721"/>
                  </a:lnTo>
                  <a:lnTo>
                    <a:pt x="928112" y="2021166"/>
                  </a:lnTo>
                  <a:lnTo>
                    <a:pt x="878811" y="2005494"/>
                  </a:lnTo>
                  <a:lnTo>
                    <a:pt x="830466" y="1988731"/>
                  </a:lnTo>
                  <a:lnTo>
                    <a:pt x="783110" y="1970898"/>
                  </a:lnTo>
                  <a:lnTo>
                    <a:pt x="736780" y="1952022"/>
                  </a:lnTo>
                  <a:lnTo>
                    <a:pt x="691511" y="1932124"/>
                  </a:lnTo>
                  <a:lnTo>
                    <a:pt x="647340" y="1911230"/>
                  </a:lnTo>
                  <a:lnTo>
                    <a:pt x="604301" y="1889362"/>
                  </a:lnTo>
                  <a:lnTo>
                    <a:pt x="562432" y="1866546"/>
                  </a:lnTo>
                  <a:lnTo>
                    <a:pt x="521767" y="1842805"/>
                  </a:lnTo>
                  <a:lnTo>
                    <a:pt x="482341" y="1818163"/>
                  </a:lnTo>
                  <a:lnTo>
                    <a:pt x="444192" y="1792643"/>
                  </a:lnTo>
                  <a:lnTo>
                    <a:pt x="407354" y="1766270"/>
                  </a:lnTo>
                  <a:lnTo>
                    <a:pt x="371864" y="1739067"/>
                  </a:lnTo>
                  <a:lnTo>
                    <a:pt x="337756" y="1711060"/>
                  </a:lnTo>
                  <a:lnTo>
                    <a:pt x="305068" y="1682270"/>
                  </a:lnTo>
                  <a:lnTo>
                    <a:pt x="273833" y="1652723"/>
                  </a:lnTo>
                  <a:lnTo>
                    <a:pt x="244089" y="1622442"/>
                  </a:lnTo>
                  <a:lnTo>
                    <a:pt x="215871" y="1591451"/>
                  </a:lnTo>
                  <a:lnTo>
                    <a:pt x="189215" y="1559774"/>
                  </a:lnTo>
                  <a:lnTo>
                    <a:pt x="164156" y="1527435"/>
                  </a:lnTo>
                  <a:lnTo>
                    <a:pt x="140729" y="1494457"/>
                  </a:lnTo>
                  <a:lnTo>
                    <a:pt x="118972" y="1460866"/>
                  </a:lnTo>
                  <a:lnTo>
                    <a:pt x="98919" y="1426684"/>
                  </a:lnTo>
                  <a:lnTo>
                    <a:pt x="80607" y="1391936"/>
                  </a:lnTo>
                  <a:lnTo>
                    <a:pt x="64070" y="1356645"/>
                  </a:lnTo>
                  <a:lnTo>
                    <a:pt x="49345" y="1320835"/>
                  </a:lnTo>
                  <a:lnTo>
                    <a:pt x="36468" y="1284531"/>
                  </a:lnTo>
                  <a:lnTo>
                    <a:pt x="25474" y="1247756"/>
                  </a:lnTo>
                  <a:lnTo>
                    <a:pt x="16398" y="1210534"/>
                  </a:lnTo>
                  <a:lnTo>
                    <a:pt x="9277" y="1172889"/>
                  </a:lnTo>
                  <a:lnTo>
                    <a:pt x="4147" y="1134845"/>
                  </a:lnTo>
                  <a:lnTo>
                    <a:pt x="1042" y="1096426"/>
                  </a:lnTo>
                  <a:lnTo>
                    <a:pt x="0" y="1057655"/>
                  </a:lnTo>
                  <a:close/>
                </a:path>
              </a:pathLst>
            </a:custGeom>
            <a:ln w="76200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timeline overview"/>
          <p:cNvSpPr txBox="1"/>
          <p:nvPr/>
        </p:nvSpPr>
        <p:spPr>
          <a:xfrm>
            <a:off x="103733" y="6420332"/>
            <a:ext cx="89535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44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ts val="1100"/>
              </a:lnSpc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16612DF-8EA6-4162-DF1A-2A8826709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timeline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timeline and focus for advisory committee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140" y="334645"/>
              <a:ext cx="8343392" cy="5486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9935" y="883285"/>
              <a:ext cx="5388355" cy="548639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5145" y="1769998"/>
          <a:ext cx="8407400" cy="4225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Timeline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39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Focus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C39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Aug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17</a:t>
                      </a:r>
                      <a:r>
                        <a:rPr sz="1800" b="1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Orientation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structures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Sept</a:t>
                      </a:r>
                      <a:r>
                        <a:rPr sz="1800" b="1" spc="36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23 </a:t>
                      </a:r>
                      <a:r>
                        <a:rPr sz="1800" b="1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Meeting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27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structures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Design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thinking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Oct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(Meeting</a:t>
                      </a:r>
                      <a:r>
                        <a:rPr sz="1800" b="1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date</a:t>
                      </a:r>
                      <a:r>
                        <a:rPr sz="1800" b="1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TBD)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76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Feedback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draft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resource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allocation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Review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7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800" spc="-7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recommendations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End</a:t>
                      </a:r>
                      <a:r>
                        <a:rPr sz="1800" b="1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b="1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Oct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65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Submit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proposed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School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Improvement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CDE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Hub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Committee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Nov</a:t>
                      </a:r>
                      <a:r>
                        <a:rPr sz="1800" b="1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–</a:t>
                      </a:r>
                      <a:r>
                        <a:rPr sz="1800" b="1" spc="-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Vet</a:t>
                      </a:r>
                      <a:r>
                        <a:rPr sz="1800" spc="3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your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constituents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colleagues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general</a:t>
                      </a:r>
                      <a:r>
                        <a:rPr sz="1800" spc="-9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comments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0427EA3-5D54-633A-1E44-B9C3EACBA9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Timeline and focus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5582"/>
            <a:ext cx="7915275" cy="4238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317500" indent="-228600">
              <a:lnSpc>
                <a:spcPct val="100000"/>
              </a:lnSpc>
              <a:spcBef>
                <a:spcPts val="105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Creating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</a:t>
            </a:r>
            <a:r>
              <a:rPr sz="2000" b="1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features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 to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include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design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40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SEA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supports.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1300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Gathering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input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advisory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committee,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Board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Education,</a:t>
            </a:r>
            <a:r>
              <a:rPr sz="20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Hub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0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feedback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Listening</a:t>
            </a:r>
            <a:r>
              <a:rPr sz="20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Tour.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Will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initial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drafts.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staff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still</a:t>
            </a:r>
            <a:r>
              <a:rPr sz="20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sorting</a:t>
            </a:r>
            <a:r>
              <a:rPr sz="20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through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responses.</a:t>
            </a:r>
            <a:endParaRPr sz="2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80"/>
              </a:spcBef>
              <a:buClr>
                <a:srgbClr val="478AC8"/>
              </a:buClr>
              <a:buSzPct val="110000"/>
              <a:buFont typeface="Wingdings"/>
              <a:buChar char=""/>
              <a:tabLst>
                <a:tab pos="240665" algn="l"/>
              </a:tabLst>
            </a:pP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Some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examples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categories</a:t>
            </a:r>
            <a:r>
              <a:rPr sz="20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Resource</a:t>
            </a:r>
            <a:r>
              <a:rPr sz="20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Menu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options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4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Diagnostic</a:t>
            </a:r>
            <a:r>
              <a:rPr sz="20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tools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management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progress</a:t>
            </a:r>
            <a:r>
              <a:rPr sz="20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monitoring</a:t>
            </a:r>
            <a:endParaRPr sz="20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480"/>
              </a:spcBef>
              <a:buClr>
                <a:srgbClr val="FFC746"/>
              </a:buClr>
              <a:buSzPct val="110000"/>
              <a:buFont typeface="Wingdings"/>
              <a:buChar char=""/>
              <a:tabLst>
                <a:tab pos="514984" algn="l"/>
              </a:tabLst>
            </a:pP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Leadership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development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outcome from first meeti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025" y="608965"/>
            <a:ext cx="7328408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F0C26F-81FE-410F-3661-EFAC89CE26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Outcome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agenda"/>
          <p:cNvSpPr txBox="1"/>
          <p:nvPr/>
        </p:nvSpPr>
        <p:spPr>
          <a:xfrm>
            <a:off x="10667" y="2015490"/>
            <a:ext cx="913447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5965" marR="1208405" indent="-228600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9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expectations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 Committee</a:t>
            </a:r>
            <a:endParaRPr sz="2400">
              <a:latin typeface="Calibri"/>
              <a:cs typeface="Calibri"/>
            </a:endParaRPr>
          </a:p>
          <a:p>
            <a:pPr marL="735330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33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Work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date</a:t>
            </a:r>
            <a:endParaRPr sz="2400">
              <a:latin typeface="Calibri"/>
              <a:cs typeface="Calibri"/>
            </a:endParaRPr>
          </a:p>
          <a:p>
            <a:pPr marL="735330" indent="-227965">
              <a:lnSpc>
                <a:spcPct val="100000"/>
              </a:lnSpc>
              <a:spcBef>
                <a:spcPts val="2014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73533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Discussion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 descr="agenda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2580" y="608965"/>
            <a:ext cx="2192654" cy="548639"/>
          </a:xfrm>
          <a:prstGeom prst="rect">
            <a:avLst/>
          </a:prstGeom>
        </p:spPr>
      </p:pic>
      <p:grpSp>
        <p:nvGrpSpPr>
          <p:cNvPr id="4" name="object 4" descr="agenda"/>
          <p:cNvGrpSpPr/>
          <p:nvPr/>
        </p:nvGrpSpPr>
        <p:grpSpPr>
          <a:xfrm>
            <a:off x="-9144" y="3572255"/>
            <a:ext cx="9164320" cy="477520"/>
            <a:chOff x="-9144" y="3572255"/>
            <a:chExt cx="9164320" cy="477520"/>
          </a:xfrm>
        </p:grpSpPr>
        <p:sp>
          <p:nvSpPr>
            <p:cNvPr id="5" name="object 5"/>
            <p:cNvSpPr/>
            <p:nvPr/>
          </p:nvSpPr>
          <p:spPr>
            <a:xfrm>
              <a:off x="761" y="35821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66FF99">
                <a:alpha val="4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3582161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0" y="457200"/>
                  </a:moveTo>
                  <a:lnTo>
                    <a:pt x="9144000" y="4572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3164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 descr="agenda"/>
          <p:cNvSpPr txBox="1"/>
          <p:nvPr/>
        </p:nvSpPr>
        <p:spPr>
          <a:xfrm>
            <a:off x="194259" y="6374612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25" dirty="0">
                <a:solidFill>
                  <a:srgbClr val="5C666F"/>
                </a:solidFill>
                <a:latin typeface="Calibri"/>
                <a:cs typeface="Calibri"/>
              </a:rPr>
              <a:t>29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D6BCA1-1031-3B46-4C4A-8E42027D83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Agenda discussion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ESEA Consolidated application questions review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 descr="ESEA Consolidated application questions review"/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grpSp>
        <p:nvGrpSpPr>
          <p:cNvPr id="15" name="object 15" descr="ESEA Consolidated application questions review"/>
          <p:cNvGrpSpPr/>
          <p:nvPr/>
        </p:nvGrpSpPr>
        <p:grpSpPr>
          <a:xfrm>
            <a:off x="1425575" y="1603502"/>
            <a:ext cx="6692900" cy="1920875"/>
            <a:chOff x="1425575" y="1603502"/>
            <a:chExt cx="6692900" cy="1920875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2587" y="1603502"/>
              <a:ext cx="5748782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5575" y="2243658"/>
              <a:ext cx="6692646" cy="640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1141" y="2884043"/>
              <a:ext cx="2359787" cy="640079"/>
            </a:xfrm>
            <a:prstGeom prst="rect">
              <a:avLst/>
            </a:prstGeom>
          </p:spPr>
        </p:pic>
      </p:grpSp>
      <p:sp>
        <p:nvSpPr>
          <p:cNvPr id="19" name="object 19" descr="ESEA Consolidated application questions review"/>
          <p:cNvSpPr txBox="1"/>
          <p:nvPr/>
        </p:nvSpPr>
        <p:spPr>
          <a:xfrm>
            <a:off x="78739" y="6379260"/>
            <a:ext cx="9652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b="1" spc="-50" dirty="0">
                <a:solidFill>
                  <a:srgbClr val="45454B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AEE6F38-E367-C763-E480-3F570FB8B8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Cons App questions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7698105" cy="1972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designing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systems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support,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features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need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be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4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place?</a:t>
            </a:r>
            <a:endParaRPr sz="24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with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2200">
              <a:latin typeface="Calibri"/>
              <a:cs typeface="Calibri"/>
            </a:endParaRPr>
          </a:p>
          <a:p>
            <a:pPr marL="514984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4984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districts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identified</a:t>
            </a:r>
            <a:r>
              <a:rPr sz="22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schools?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From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other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stakeholders?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discussion question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3630" y="608965"/>
            <a:ext cx="5667248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5D23475-245A-5953-E8A0-8BDF3111D5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Discussion questions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32229"/>
            <a:ext cx="8077200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more</a:t>
            </a:r>
            <a:r>
              <a:rPr sz="2400" b="1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information,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contact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400" b="1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Spoke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Committee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leads:</a:t>
            </a:r>
            <a:endParaRPr sz="2400">
              <a:latin typeface="Calibri"/>
              <a:cs typeface="Calibri"/>
            </a:endParaRPr>
          </a:p>
          <a:p>
            <a:pPr marL="514350" marR="4053204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Brad</a:t>
            </a:r>
            <a:r>
              <a:rPr sz="2200" spc="-8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Bylsma,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Federal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Programs 	</a:t>
            </a:r>
            <a:r>
              <a:rPr sz="2200" u="sng" spc="-10" dirty="0">
                <a:solidFill>
                  <a:srgbClr val="0F1E8E"/>
                </a:solidFill>
                <a:uFill>
                  <a:solidFill>
                    <a:srgbClr val="0F1E8E"/>
                  </a:solidFill>
                </a:uFill>
                <a:latin typeface="Calibri"/>
                <a:cs typeface="Calibri"/>
                <a:hlinkClick r:id="rId2"/>
              </a:rPr>
              <a:t>bylsma_b@cde.state.co.us</a:t>
            </a:r>
            <a:endParaRPr sz="2200">
              <a:latin typeface="Calibri"/>
              <a:cs typeface="Calibri"/>
            </a:endParaRPr>
          </a:p>
          <a:p>
            <a:pPr marL="515620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Lisa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Medler,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Improvement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Planning</a:t>
            </a:r>
            <a:endParaRPr sz="2200">
              <a:latin typeface="Calibri"/>
              <a:cs typeface="Calibri"/>
            </a:endParaRPr>
          </a:p>
          <a:p>
            <a:pPr marL="515620">
              <a:lnSpc>
                <a:spcPct val="100000"/>
              </a:lnSpc>
            </a:pPr>
            <a:r>
              <a:rPr sz="2200" u="sng" spc="-10" dirty="0">
                <a:solidFill>
                  <a:srgbClr val="0F1E8E"/>
                </a:solidFill>
                <a:uFill>
                  <a:solidFill>
                    <a:srgbClr val="0F1E8E"/>
                  </a:solidFill>
                </a:uFill>
                <a:latin typeface="Calibri"/>
                <a:cs typeface="Calibri"/>
                <a:hlinkClick r:id="rId3"/>
              </a:rPr>
              <a:t>medler_l@cde.state.co.us</a:t>
            </a:r>
            <a:endParaRPr sz="2200">
              <a:latin typeface="Calibri"/>
              <a:cs typeface="Calibri"/>
            </a:endParaRPr>
          </a:p>
          <a:p>
            <a:pPr marL="514350" marR="2106930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156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Peter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Sherman,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School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District</a:t>
            </a:r>
            <a:r>
              <a:rPr sz="2200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Performance 	</a:t>
            </a:r>
            <a:r>
              <a:rPr sz="2200" u="sng" spc="-10" dirty="0">
                <a:solidFill>
                  <a:srgbClr val="0F1E8E"/>
                </a:solidFill>
                <a:uFill>
                  <a:solidFill>
                    <a:srgbClr val="0F1E8E"/>
                  </a:solidFill>
                </a:uFill>
                <a:latin typeface="Calibri"/>
                <a:cs typeface="Calibri"/>
                <a:hlinkClick r:id="rId4"/>
              </a:rPr>
              <a:t>sherman_p@cde.state.co.us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contact us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39389" y="608965"/>
            <a:ext cx="2932303" cy="5486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4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1BFC02-1F08-786C-713A-B0C101029C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contact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wrap up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 descr="wrap up"/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pic>
        <p:nvPicPr>
          <p:cNvPr id="15" name="object 15" descr="wrap up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9596" y="2243658"/>
            <a:ext cx="2679065" cy="640384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907FE37C-6682-A75A-3FD2-68472C38B5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Wrap up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059" y="1691130"/>
            <a:ext cx="5630545" cy="33680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42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065" algn="l"/>
              </a:tabLst>
            </a:pP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Thursday,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October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540385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4038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1560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Broadway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(19</a:t>
            </a:r>
            <a:r>
              <a:rPr sz="2175" baseline="24904" dirty="0">
                <a:solidFill>
                  <a:srgbClr val="5C666F"/>
                </a:solidFill>
                <a:latin typeface="Calibri"/>
                <a:cs typeface="Calibri"/>
              </a:rPr>
              <a:t>th</a:t>
            </a:r>
            <a:r>
              <a:rPr sz="2175" spc="179" baseline="24904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floor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conference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room)</a:t>
            </a:r>
            <a:endParaRPr sz="22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065" algn="l"/>
              </a:tabLst>
            </a:pP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Thursday,</a:t>
            </a:r>
            <a:r>
              <a:rPr sz="2400" b="1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November</a:t>
            </a:r>
            <a:r>
              <a:rPr sz="2400" b="1" spc="-10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17</a:t>
            </a:r>
            <a:endParaRPr sz="2400">
              <a:latin typeface="Calibri"/>
              <a:cs typeface="Calibri"/>
            </a:endParaRPr>
          </a:p>
          <a:p>
            <a:pPr marL="540385" lvl="1" indent="-182245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4038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Colorado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Children’s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Campaign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(1580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Lincoln)</a:t>
            </a:r>
            <a:endParaRPr sz="22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56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065" algn="l"/>
              </a:tabLst>
            </a:pP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Thursday,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February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  <a:p>
            <a:pPr marL="540385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4038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Colorado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Children’s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Campaign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(1580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Lincoln)</a:t>
            </a:r>
            <a:endParaRPr sz="22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66065" algn="l"/>
              </a:tabLst>
            </a:pP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Thursday,</a:t>
            </a:r>
            <a:r>
              <a:rPr sz="24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April</a:t>
            </a:r>
            <a:r>
              <a:rPr sz="24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5C666F"/>
                </a:solidFill>
                <a:latin typeface="Calibri"/>
                <a:cs typeface="Calibri"/>
              </a:rPr>
              <a:t>20</a:t>
            </a:r>
            <a:endParaRPr sz="2400">
              <a:latin typeface="Calibri"/>
              <a:cs typeface="Calibri"/>
            </a:endParaRPr>
          </a:p>
          <a:p>
            <a:pPr marL="541020" lvl="1" indent="-182880">
              <a:lnSpc>
                <a:spcPct val="100000"/>
              </a:lnSpc>
              <a:spcBef>
                <a:spcPts val="55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4102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Colorado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Children’s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Campaign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(1580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Lincoln)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 descr="upcoming meeitng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8035" y="608965"/>
            <a:ext cx="5324094" cy="5486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740" y="6384671"/>
            <a:ext cx="1536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25" dirty="0">
                <a:solidFill>
                  <a:srgbClr val="45454B"/>
                </a:solidFill>
                <a:latin typeface="Calibri"/>
                <a:cs typeface="Calibri"/>
              </a:rPr>
              <a:t>33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740060-821D-F0BA-05A0-AA294825F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Upcoming meetings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93106"/>
            <a:ext cx="8108950" cy="3922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09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40665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Each</a:t>
            </a:r>
            <a:r>
              <a:rPr sz="24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SEA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describe:</a:t>
            </a:r>
            <a:endParaRPr sz="2400">
              <a:latin typeface="Calibri"/>
              <a:cs typeface="Calibri"/>
            </a:endParaRPr>
          </a:p>
          <a:p>
            <a:pPr marL="514350" marR="181610" lvl="1" indent="-182245">
              <a:lnSpc>
                <a:spcPct val="99600"/>
              </a:lnSpc>
              <a:spcBef>
                <a:spcPts val="340"/>
              </a:spcBef>
              <a:buClr>
                <a:srgbClr val="FFC746"/>
              </a:buClr>
              <a:buSzPct val="110416"/>
              <a:buFont typeface="Wingdings"/>
              <a:buChar char=""/>
              <a:tabLst>
                <a:tab pos="515620" algn="l"/>
              </a:tabLst>
            </a:pP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Its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system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management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implementation 	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24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plans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regarding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supporting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all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students, 	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including</a:t>
            </a:r>
            <a:r>
              <a:rPr sz="2400" spc="-8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homeless,</a:t>
            </a:r>
            <a:r>
              <a:rPr sz="24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migrant,</a:t>
            </a:r>
            <a:r>
              <a:rPr sz="24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economically</a:t>
            </a:r>
            <a:r>
              <a:rPr sz="2400" spc="-9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disadvantaged, 	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racial</a:t>
            </a:r>
            <a:r>
              <a:rPr sz="24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ethnic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groups,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English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learners,</a:t>
            </a:r>
            <a:r>
              <a:rPr sz="24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5C666F"/>
                </a:solidFill>
                <a:latin typeface="Calibri"/>
                <a:cs typeface="Calibri"/>
              </a:rPr>
              <a:t>students</a:t>
            </a:r>
            <a:r>
              <a:rPr sz="24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with 	</a:t>
            </a:r>
            <a:r>
              <a:rPr sz="2400" dirty="0">
                <a:solidFill>
                  <a:srgbClr val="5C666F"/>
                </a:solidFill>
                <a:latin typeface="Calibri"/>
                <a:cs typeface="Calibri"/>
              </a:rPr>
              <a:t>disabilities,</a:t>
            </a:r>
            <a:r>
              <a:rPr sz="2400" spc="-1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5C666F"/>
                </a:solidFill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788670" marR="5080" lvl="2" indent="-181610">
              <a:lnSpc>
                <a:spcPct val="100000"/>
              </a:lnSpc>
              <a:spcBef>
                <a:spcPts val="509"/>
              </a:spcBef>
              <a:buClr>
                <a:srgbClr val="8DC53E"/>
              </a:buClr>
              <a:buSzPct val="110000"/>
              <a:buFont typeface="Wingdings"/>
              <a:buChar char=""/>
              <a:tabLst>
                <a:tab pos="789940" algn="l"/>
              </a:tabLst>
            </a:pP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description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SEA’s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performance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management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system</a:t>
            </a:r>
            <a:r>
              <a:rPr sz="20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C666F"/>
                </a:solidFill>
                <a:latin typeface="Calibri"/>
                <a:cs typeface="Calibri"/>
              </a:rPr>
              <a:t>must 	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include</a:t>
            </a:r>
            <a:r>
              <a:rPr sz="20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information</a:t>
            </a:r>
            <a:r>
              <a:rPr sz="20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on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SEA’s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review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b="1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approval</a:t>
            </a:r>
            <a:r>
              <a:rPr sz="20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LEA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plans, 	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collection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use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data,</a:t>
            </a:r>
            <a:r>
              <a:rPr sz="20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monitoring,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continuous</a:t>
            </a:r>
            <a:r>
              <a:rPr sz="20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C666F"/>
                </a:solidFill>
                <a:latin typeface="Calibri"/>
                <a:cs typeface="Calibri"/>
              </a:rPr>
              <a:t>improvement,</a:t>
            </a:r>
            <a:r>
              <a:rPr sz="20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5C666F"/>
                </a:solidFill>
                <a:latin typeface="Calibri"/>
                <a:cs typeface="Calibri"/>
              </a:rPr>
              <a:t>and 	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technical</a:t>
            </a:r>
            <a:r>
              <a:rPr sz="2000" b="1" spc="-9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5C666F"/>
                </a:solidFill>
                <a:latin typeface="Calibri"/>
                <a:cs typeface="Calibri"/>
              </a:rPr>
              <a:t>assistance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.</a:t>
            </a:r>
            <a:r>
              <a:rPr sz="2000" spc="3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0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description</a:t>
            </a:r>
            <a:r>
              <a:rPr sz="20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must</a:t>
            </a:r>
            <a:r>
              <a:rPr sz="20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include</a:t>
            </a:r>
            <a:r>
              <a:rPr sz="20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strategies,</a:t>
            </a:r>
            <a:r>
              <a:rPr sz="20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rational, 	</a:t>
            </a:r>
            <a:r>
              <a:rPr sz="20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5C666F"/>
                </a:solidFill>
                <a:latin typeface="Calibri"/>
                <a:cs typeface="Calibri"/>
              </a:rPr>
              <a:t>timelines.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 descr="As part of the ESSA State Pla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060" y="608965"/>
            <a:ext cx="7963027" cy="5486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9740" y="6384671"/>
            <a:ext cx="895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b="1" spc="-50" dirty="0">
                <a:solidFill>
                  <a:srgbClr val="45454B"/>
                </a:solidFill>
                <a:latin typeface="Calibri"/>
                <a:cs typeface="Calibri"/>
              </a:rPr>
              <a:t>4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66B8C3-87D1-9725-A45B-107892DBD2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ESSA State Plan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Consolidated Applic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4907" y="334645"/>
            <a:ext cx="6577965" cy="5486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4647" y="6388709"/>
            <a:ext cx="89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solidFill>
                  <a:srgbClr val="5C666F"/>
                </a:solidFill>
                <a:latin typeface="Calibri"/>
                <a:cs typeface="Calibri"/>
              </a:rPr>
              <a:t>5</a:t>
            </a:r>
            <a:endParaRPr sz="10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529140"/>
              </p:ext>
            </p:extLst>
          </p:nvPr>
        </p:nvGraphicFramePr>
        <p:xfrm>
          <a:off x="768350" y="1750822"/>
          <a:ext cx="7836534" cy="25584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53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LEA</a:t>
                      </a:r>
                      <a:r>
                        <a:rPr sz="2400" b="1" spc="-55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Application</a:t>
                      </a:r>
                      <a:endParaRPr sz="2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5C666F"/>
                      </a:solidFill>
                      <a:prstDash val="solid"/>
                    </a:lnL>
                    <a:lnR w="12700">
                      <a:solidFill>
                        <a:srgbClr val="5C666F"/>
                      </a:solidFill>
                      <a:prstDash val="solid"/>
                    </a:lnR>
                    <a:lnT w="12700">
                      <a:solidFill>
                        <a:srgbClr val="5C666F"/>
                      </a:solidFill>
                      <a:prstDash val="solid"/>
                    </a:lnT>
                    <a:lnB w="12700">
                      <a:solidFill>
                        <a:srgbClr val="5C666F"/>
                      </a:solidFill>
                      <a:prstDash val="solid"/>
                    </a:lnB>
                    <a:solidFill>
                      <a:srgbClr val="FFC7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 marR="1905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baseline="25462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1800" spc="179" baseline="25462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describes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LEA’s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overall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equitable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access</a:t>
                      </a:r>
                      <a:r>
                        <a:rPr sz="1800" spc="-5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students</a:t>
                      </a:r>
                      <a:r>
                        <a:rPr sz="1800" spc="-6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provided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LEA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C666F"/>
                      </a:solidFill>
                      <a:prstDash val="solid"/>
                    </a:lnL>
                    <a:lnR w="12700">
                      <a:solidFill>
                        <a:srgbClr val="5C666F"/>
                      </a:solidFill>
                      <a:prstDash val="solid"/>
                    </a:lnR>
                    <a:lnT w="12700">
                      <a:solidFill>
                        <a:srgbClr val="5C666F"/>
                      </a:solidFill>
                      <a:prstDash val="solid"/>
                    </a:lnT>
                    <a:lnB w="12700">
                      <a:solidFill>
                        <a:srgbClr val="5C666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budget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describes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funds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be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used,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specifically,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through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r>
                        <a:rPr sz="1800" spc="5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action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steps,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5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services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described</a:t>
                      </a:r>
                      <a:r>
                        <a:rPr sz="1800" spc="-4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</a:t>
                      </a:r>
                      <a:r>
                        <a:rPr sz="1800" spc="-4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C666F"/>
                      </a:solidFill>
                      <a:prstDash val="solid"/>
                    </a:lnL>
                    <a:lnR w="12700">
                      <a:solidFill>
                        <a:srgbClr val="5C666F"/>
                      </a:solidFill>
                      <a:prstDash val="solid"/>
                    </a:lnR>
                    <a:lnT w="12700">
                      <a:solidFill>
                        <a:srgbClr val="5C666F"/>
                      </a:solidFill>
                      <a:prstDash val="solid"/>
                    </a:lnT>
                    <a:lnB w="12700">
                      <a:solidFill>
                        <a:srgbClr val="5C666F"/>
                      </a:solidFill>
                      <a:prstDash val="solid"/>
                    </a:lnB>
                    <a:solidFill>
                      <a:srgbClr val="CFD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165">
                <a:tc gridSpan="2">
                  <a:txBody>
                    <a:bodyPr/>
                    <a:lstStyle/>
                    <a:p>
                      <a:pPr marL="91440" marR="4025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NOTE: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supports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programs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tied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budget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line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item,</a:t>
                      </a:r>
                      <a:r>
                        <a:rPr sz="1800" spc="-1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but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will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still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required</a:t>
                      </a:r>
                      <a:r>
                        <a:rPr sz="1800" spc="-2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3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approval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-3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LEA</a:t>
                      </a:r>
                      <a:r>
                        <a:rPr sz="1800" spc="-25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5C666F"/>
                          </a:solidFill>
                          <a:latin typeface="Calibri"/>
                          <a:cs typeface="Calibri"/>
                        </a:rPr>
                        <a:t>plan.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5C666F"/>
                      </a:solidFill>
                      <a:prstDash val="solid"/>
                    </a:lnL>
                    <a:lnR w="12700">
                      <a:solidFill>
                        <a:srgbClr val="5C666F"/>
                      </a:solidFill>
                      <a:prstDash val="solid"/>
                    </a:lnR>
                    <a:lnT w="12700">
                      <a:solidFill>
                        <a:srgbClr val="5C666F"/>
                      </a:solidFill>
                      <a:prstDash val="solid"/>
                    </a:lnT>
                    <a:lnB w="12700">
                      <a:solidFill>
                        <a:srgbClr val="5C666F"/>
                      </a:solidFill>
                      <a:prstDash val="solid"/>
                    </a:lnB>
                    <a:solidFill>
                      <a:srgbClr val="E9ED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470786" y="4823841"/>
            <a:ext cx="6248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(d)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NECESSARY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MATERIALS.—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State</a:t>
            </a:r>
            <a:r>
              <a:rPr sz="18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educational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agency</a:t>
            </a:r>
            <a:r>
              <a:rPr sz="1800" spc="-1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shall require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only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descriptions,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 information,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assurances,</a:t>
            </a:r>
            <a:r>
              <a:rPr sz="18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18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other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material</a:t>
            </a:r>
            <a:r>
              <a:rPr sz="18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18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1800" b="1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absolutely</a:t>
            </a:r>
            <a:r>
              <a:rPr sz="18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necessary</a:t>
            </a:r>
            <a:r>
              <a:rPr sz="18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18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C666F"/>
                </a:solidFill>
                <a:latin typeface="Calibri"/>
                <a:cs typeface="Calibri"/>
              </a:rPr>
              <a:t>consideration</a:t>
            </a:r>
            <a:r>
              <a:rPr sz="1800" b="1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18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5C666F"/>
                </a:solidFill>
                <a:latin typeface="Calibri"/>
                <a:cs typeface="Calibri"/>
              </a:rPr>
              <a:t>the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local</a:t>
            </a:r>
            <a:r>
              <a:rPr sz="18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educational</a:t>
            </a:r>
            <a:r>
              <a:rPr sz="18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agency</a:t>
            </a:r>
            <a:r>
              <a:rPr sz="18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plan</a:t>
            </a:r>
            <a:r>
              <a:rPr sz="1800" b="1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1800" b="1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C666F"/>
                </a:solidFill>
                <a:latin typeface="Calibri"/>
                <a:cs typeface="Calibri"/>
              </a:rPr>
              <a:t>application</a:t>
            </a:r>
            <a:r>
              <a:rPr sz="1800" spc="-10" dirty="0">
                <a:solidFill>
                  <a:srgbClr val="5C666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040" y="6064097"/>
            <a:ext cx="71031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 algn="just">
              <a:lnSpc>
                <a:spcPct val="100000"/>
              </a:lnSpc>
              <a:spcBef>
                <a:spcPts val="100"/>
              </a:spcBef>
            </a:pPr>
            <a:r>
              <a:rPr sz="1200" b="1" baseline="24305" dirty="0">
                <a:solidFill>
                  <a:srgbClr val="45454B"/>
                </a:solidFill>
                <a:latin typeface="Calibri"/>
                <a:cs typeface="Calibri"/>
              </a:rPr>
              <a:t>1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SEC.</a:t>
            </a:r>
            <a:r>
              <a:rPr sz="1200" b="1" spc="-3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1112(a)(1)</a:t>
            </a:r>
            <a:r>
              <a:rPr sz="1200" b="1" spc="-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-</a:t>
            </a:r>
            <a:r>
              <a:rPr sz="1200" b="1" spc="-2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LOCAL</a:t>
            </a:r>
            <a:r>
              <a:rPr sz="1200" b="1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5454B"/>
                </a:solidFill>
                <a:latin typeface="Calibri"/>
                <a:cs typeface="Calibri"/>
              </a:rPr>
              <a:t>EDUCATIONAL</a:t>
            </a:r>
            <a:r>
              <a:rPr sz="1200" b="1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AGENCY</a:t>
            </a:r>
            <a:r>
              <a:rPr sz="1200" b="1" spc="-3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5454B"/>
                </a:solidFill>
                <a:latin typeface="Calibri"/>
                <a:cs typeface="Calibri"/>
              </a:rPr>
              <a:t>PLANS.</a:t>
            </a:r>
            <a:r>
              <a:rPr sz="1200" b="1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SUBGRANTS.—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local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educational</a:t>
            </a:r>
            <a:r>
              <a:rPr sz="1200" spc="-4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agency</a:t>
            </a:r>
            <a:r>
              <a:rPr sz="1200" spc="-4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may</a:t>
            </a:r>
            <a:r>
              <a:rPr sz="1200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receive</a:t>
            </a:r>
            <a:r>
              <a:rPr sz="1200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45454B"/>
                </a:solidFill>
                <a:latin typeface="Calibri"/>
                <a:cs typeface="Calibri"/>
              </a:rPr>
              <a:t>a 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subgrant</a:t>
            </a:r>
            <a:r>
              <a:rPr sz="1200" spc="-4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under</a:t>
            </a:r>
            <a:r>
              <a:rPr sz="1200" spc="-4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this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part</a:t>
            </a:r>
            <a:r>
              <a:rPr sz="1200" spc="-3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for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any</a:t>
            </a:r>
            <a:r>
              <a:rPr sz="1200" spc="-2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fiscal year</a:t>
            </a:r>
            <a:r>
              <a:rPr sz="1200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only</a:t>
            </a:r>
            <a:r>
              <a:rPr sz="1200" spc="-2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if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such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agency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has</a:t>
            </a:r>
            <a:r>
              <a:rPr sz="1200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on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file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with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the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State</a:t>
            </a:r>
            <a:r>
              <a:rPr sz="1200" spc="-3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educational</a:t>
            </a:r>
            <a:r>
              <a:rPr sz="1200" spc="-4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agency</a:t>
            </a:r>
            <a:r>
              <a:rPr sz="1200" spc="-2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a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plan, approved</a:t>
            </a:r>
            <a:r>
              <a:rPr sz="1200" spc="-3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by</a:t>
            </a:r>
            <a:r>
              <a:rPr sz="1200" spc="-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the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5454B"/>
                </a:solidFill>
                <a:latin typeface="Calibri"/>
                <a:cs typeface="Calibri"/>
              </a:rPr>
              <a:t>State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 educational</a:t>
            </a:r>
            <a:r>
              <a:rPr sz="1200" spc="-15" dirty="0">
                <a:solidFill>
                  <a:srgbClr val="45454B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45454B"/>
                </a:solidFill>
                <a:latin typeface="Calibri"/>
                <a:cs typeface="Calibri"/>
              </a:rPr>
              <a:t>agency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108CE06-D37A-FAD9-AAC2-92B2B722F3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Consolidated Application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LEA plan discuss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030" y="608965"/>
            <a:ext cx="5359019" cy="5486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59740" y="1693106"/>
            <a:ext cx="8247380" cy="483743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750" indent="-227965">
              <a:lnSpc>
                <a:spcPct val="100000"/>
              </a:lnSpc>
              <a:spcBef>
                <a:spcPts val="409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8575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Document</a:t>
            </a:r>
            <a:r>
              <a:rPr sz="2400" b="1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Overview</a:t>
            </a:r>
            <a:r>
              <a:rPr sz="2400" b="1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Note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Catcher</a:t>
            </a:r>
            <a:endParaRPr sz="2400">
              <a:latin typeface="Calibri"/>
              <a:cs typeface="Calibri"/>
            </a:endParaRPr>
          </a:p>
          <a:p>
            <a:pPr marL="285750" indent="-227965">
              <a:lnSpc>
                <a:spcPct val="100000"/>
              </a:lnSpc>
              <a:spcBef>
                <a:spcPts val="580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85750" algn="l"/>
              </a:tabLst>
            </a:pP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General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Guiding</a:t>
            </a:r>
            <a:r>
              <a:rPr sz="2400" b="1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Questions:</a:t>
            </a:r>
            <a:endParaRPr sz="2400">
              <a:latin typeface="Calibri"/>
              <a:cs typeface="Calibri"/>
            </a:endParaRPr>
          </a:p>
          <a:p>
            <a:pPr marL="560070" marR="378460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134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understand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what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question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asking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(the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intent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of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the 	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question)?</a:t>
            </a:r>
            <a:endParaRPr sz="2200">
              <a:latin typeface="Calibri"/>
              <a:cs typeface="Calibri"/>
            </a:endParaRPr>
          </a:p>
          <a:p>
            <a:pPr marL="560705" lvl="1" indent="-182880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0705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know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would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answer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this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question?</a:t>
            </a:r>
            <a:endParaRPr sz="2200">
              <a:latin typeface="Calibri"/>
              <a:cs typeface="Calibri"/>
            </a:endParaRPr>
          </a:p>
          <a:p>
            <a:pPr marL="560070" marR="330200" lvl="1" indent="-182245">
              <a:lnSpc>
                <a:spcPct val="100000"/>
              </a:lnSpc>
              <a:spcBef>
                <a:spcPts val="530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134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considerations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listed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correspond</a:t>
            </a:r>
            <a:r>
              <a:rPr sz="2200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interpret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the 	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question?</a:t>
            </a:r>
            <a:endParaRPr sz="220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52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007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Do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have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additional</a:t>
            </a:r>
            <a:r>
              <a:rPr sz="2200" spc="-7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ideas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for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considerations?</a:t>
            </a:r>
            <a:endParaRPr sz="2200">
              <a:latin typeface="Calibri"/>
              <a:cs typeface="Calibri"/>
            </a:endParaRPr>
          </a:p>
          <a:p>
            <a:pPr marL="560070" lvl="1" indent="-182245">
              <a:lnSpc>
                <a:spcPct val="100000"/>
              </a:lnSpc>
              <a:spcBef>
                <a:spcPts val="53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007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Is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there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something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we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are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missing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or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that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would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like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5C666F"/>
                </a:solidFill>
                <a:latin typeface="Calibri"/>
                <a:cs typeface="Calibri"/>
              </a:rPr>
              <a:t>see?</a:t>
            </a:r>
            <a:endParaRPr sz="2200">
              <a:latin typeface="Calibri"/>
              <a:cs typeface="Calibri"/>
            </a:endParaRPr>
          </a:p>
          <a:p>
            <a:pPr marL="285750" indent="-227965">
              <a:lnSpc>
                <a:spcPct val="100000"/>
              </a:lnSpc>
              <a:spcBef>
                <a:spcPts val="555"/>
              </a:spcBef>
              <a:buClr>
                <a:srgbClr val="478AC8"/>
              </a:buClr>
              <a:buSzPct val="110416"/>
              <a:buFont typeface="Wingdings"/>
              <a:buChar char=""/>
              <a:tabLst>
                <a:tab pos="285750" algn="l"/>
              </a:tabLst>
            </a:pP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BOCES</a:t>
            </a:r>
            <a:r>
              <a:rPr sz="2400" b="1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C666F"/>
                </a:solidFill>
                <a:latin typeface="Calibri"/>
                <a:cs typeface="Calibri"/>
              </a:rPr>
              <a:t>Guiding</a:t>
            </a:r>
            <a:r>
              <a:rPr sz="2400" b="1" spc="-6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5C666F"/>
                </a:solidFill>
                <a:latin typeface="Calibri"/>
                <a:cs typeface="Calibri"/>
              </a:rPr>
              <a:t>Questions:</a:t>
            </a:r>
            <a:endParaRPr sz="2400">
              <a:latin typeface="Calibri"/>
              <a:cs typeface="Calibri"/>
            </a:endParaRPr>
          </a:p>
          <a:p>
            <a:pPr marL="560070" marR="5080" lvl="1" indent="-182245">
              <a:lnSpc>
                <a:spcPct val="100000"/>
              </a:lnSpc>
              <a:spcBef>
                <a:spcPts val="545"/>
              </a:spcBef>
              <a:buClr>
                <a:srgbClr val="FFC746"/>
              </a:buClr>
              <a:buSzPct val="109090"/>
              <a:buFont typeface="Wingdings"/>
              <a:buChar char=""/>
              <a:tabLst>
                <a:tab pos="561340" algn="l"/>
              </a:tabLst>
            </a:pP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In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addition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the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questions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above,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how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can</a:t>
            </a:r>
            <a:r>
              <a:rPr sz="2200" spc="-3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CDE</a:t>
            </a:r>
            <a:r>
              <a:rPr sz="2200" spc="-5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tailor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5C666F"/>
                </a:solidFill>
                <a:latin typeface="Calibri"/>
                <a:cs typeface="Calibri"/>
              </a:rPr>
              <a:t>the 	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application</a:t>
            </a:r>
            <a:r>
              <a:rPr sz="2200" spc="-7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to</a:t>
            </a:r>
            <a:r>
              <a:rPr sz="2200" spc="-3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BOCES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considering</a:t>
            </a:r>
            <a:r>
              <a:rPr sz="2200" spc="-6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your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needs,</a:t>
            </a:r>
            <a:r>
              <a:rPr sz="2200" spc="-4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time,</a:t>
            </a:r>
            <a:r>
              <a:rPr sz="2200" spc="-40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5C666F"/>
                </a:solidFill>
                <a:latin typeface="Calibri"/>
                <a:cs typeface="Calibri"/>
              </a:rPr>
              <a:t>and</a:t>
            </a:r>
            <a:r>
              <a:rPr sz="2200" spc="-55" dirty="0">
                <a:solidFill>
                  <a:srgbClr val="5C666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5C666F"/>
                </a:solidFill>
                <a:latin typeface="Calibri"/>
                <a:cs typeface="Calibri"/>
              </a:rPr>
              <a:t>effort?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830"/>
              </a:lnSpc>
            </a:pPr>
            <a:r>
              <a:rPr sz="1000" b="1" spc="-50" dirty="0">
                <a:solidFill>
                  <a:srgbClr val="45454B"/>
                </a:solidFill>
                <a:latin typeface="Calibri"/>
                <a:cs typeface="Calibri"/>
              </a:rPr>
              <a:t>6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EB4D77-F95C-4CC2-1EA2-4EB92FA135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LEA Plan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monitoring/program reviews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78AC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 descr="monitoring/program reviews"/>
          <p:cNvGrpSpPr/>
          <p:nvPr/>
        </p:nvGrpSpPr>
        <p:grpSpPr>
          <a:xfrm>
            <a:off x="7800547" y="6165465"/>
            <a:ext cx="1002665" cy="515620"/>
            <a:chOff x="7800547" y="6165465"/>
            <a:chExt cx="1002665" cy="515620"/>
          </a:xfrm>
        </p:grpSpPr>
        <p:sp>
          <p:nvSpPr>
            <p:cNvPr id="4" name="object 4"/>
            <p:cNvSpPr/>
            <p:nvPr/>
          </p:nvSpPr>
          <p:spPr>
            <a:xfrm>
              <a:off x="7800547" y="6166050"/>
              <a:ext cx="590550" cy="514984"/>
            </a:xfrm>
            <a:custGeom>
              <a:avLst/>
              <a:gdLst/>
              <a:ahLst/>
              <a:cxnLst/>
              <a:rect l="l" t="t" r="r" b="b"/>
              <a:pathLst>
                <a:path w="590550" h="514984">
                  <a:moveTo>
                    <a:pt x="294963" y="0"/>
                  </a:moveTo>
                  <a:lnTo>
                    <a:pt x="284905" y="3363"/>
                  </a:lnTo>
                  <a:lnTo>
                    <a:pt x="276169" y="13454"/>
                  </a:lnTo>
                  <a:lnTo>
                    <a:pt x="4440" y="482354"/>
                  </a:lnTo>
                  <a:lnTo>
                    <a:pt x="0" y="494983"/>
                  </a:lnTo>
                  <a:lnTo>
                    <a:pt x="2092" y="505272"/>
                  </a:lnTo>
                  <a:lnTo>
                    <a:pt x="10058" y="512197"/>
                  </a:lnTo>
                  <a:lnTo>
                    <a:pt x="23237" y="514732"/>
                  </a:lnTo>
                  <a:lnTo>
                    <a:pt x="566710" y="514732"/>
                  </a:lnTo>
                  <a:lnTo>
                    <a:pt x="579871" y="512197"/>
                  </a:lnTo>
                  <a:lnTo>
                    <a:pt x="587831" y="505272"/>
                  </a:lnTo>
                  <a:lnTo>
                    <a:pt x="589927" y="494983"/>
                  </a:lnTo>
                  <a:lnTo>
                    <a:pt x="585501" y="482354"/>
                  </a:lnTo>
                  <a:lnTo>
                    <a:pt x="313757" y="13454"/>
                  </a:lnTo>
                  <a:lnTo>
                    <a:pt x="305021" y="3363"/>
                  </a:lnTo>
                  <a:lnTo>
                    <a:pt x="294963" y="0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04281" y="6207166"/>
              <a:ext cx="196552" cy="1935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38892" y="6461149"/>
              <a:ext cx="317548" cy="16111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408746" y="6655041"/>
              <a:ext cx="51435" cy="26034"/>
            </a:xfrm>
            <a:custGeom>
              <a:avLst/>
              <a:gdLst/>
              <a:ahLst/>
              <a:cxnLst/>
              <a:rect l="l" t="t" r="r" b="b"/>
              <a:pathLst>
                <a:path w="51434" h="26034">
                  <a:moveTo>
                    <a:pt x="17233" y="393"/>
                  </a:moveTo>
                  <a:lnTo>
                    <a:pt x="0" y="393"/>
                  </a:lnTo>
                  <a:lnTo>
                    <a:pt x="0" y="4292"/>
                  </a:lnTo>
                  <a:lnTo>
                    <a:pt x="368" y="4686"/>
                  </a:lnTo>
                  <a:lnTo>
                    <a:pt x="6261" y="4686"/>
                  </a:lnTo>
                  <a:lnTo>
                    <a:pt x="6261" y="25361"/>
                  </a:lnTo>
                  <a:lnTo>
                    <a:pt x="10960" y="25361"/>
                  </a:lnTo>
                  <a:lnTo>
                    <a:pt x="10960" y="4686"/>
                  </a:lnTo>
                  <a:lnTo>
                    <a:pt x="17233" y="4686"/>
                  </a:lnTo>
                  <a:lnTo>
                    <a:pt x="17233" y="393"/>
                  </a:lnTo>
                  <a:close/>
                </a:path>
                <a:path w="51434" h="26034">
                  <a:moveTo>
                    <a:pt x="51257" y="25361"/>
                  </a:moveTo>
                  <a:lnTo>
                    <a:pt x="50901" y="24574"/>
                  </a:lnTo>
                  <a:lnTo>
                    <a:pt x="48514" y="11315"/>
                  </a:lnTo>
                  <a:lnTo>
                    <a:pt x="46558" y="393"/>
                  </a:lnTo>
                  <a:lnTo>
                    <a:pt x="46558" y="0"/>
                  </a:lnTo>
                  <a:lnTo>
                    <a:pt x="44996" y="0"/>
                  </a:lnTo>
                  <a:lnTo>
                    <a:pt x="44996" y="393"/>
                  </a:lnTo>
                  <a:lnTo>
                    <a:pt x="36804" y="17157"/>
                  </a:lnTo>
                  <a:lnTo>
                    <a:pt x="34074" y="11315"/>
                  </a:lnTo>
                  <a:lnTo>
                    <a:pt x="28968" y="393"/>
                  </a:lnTo>
                  <a:lnTo>
                    <a:pt x="28549" y="0"/>
                  </a:lnTo>
                  <a:lnTo>
                    <a:pt x="26987" y="0"/>
                  </a:lnTo>
                  <a:lnTo>
                    <a:pt x="26987" y="393"/>
                  </a:lnTo>
                  <a:lnTo>
                    <a:pt x="22707" y="24574"/>
                  </a:lnTo>
                  <a:lnTo>
                    <a:pt x="22707" y="25361"/>
                  </a:lnTo>
                  <a:lnTo>
                    <a:pt x="27406" y="25361"/>
                  </a:lnTo>
                  <a:lnTo>
                    <a:pt x="27457" y="24574"/>
                  </a:lnTo>
                  <a:lnTo>
                    <a:pt x="29337" y="11315"/>
                  </a:lnTo>
                  <a:lnTo>
                    <a:pt x="36017" y="25361"/>
                  </a:lnTo>
                  <a:lnTo>
                    <a:pt x="36017" y="25742"/>
                  </a:lnTo>
                  <a:lnTo>
                    <a:pt x="37579" y="25742"/>
                  </a:lnTo>
                  <a:lnTo>
                    <a:pt x="37947" y="25361"/>
                  </a:lnTo>
                  <a:lnTo>
                    <a:pt x="41605" y="17157"/>
                  </a:lnTo>
                  <a:lnTo>
                    <a:pt x="44208" y="11315"/>
                  </a:lnTo>
                  <a:lnTo>
                    <a:pt x="46202" y="24968"/>
                  </a:lnTo>
                  <a:lnTo>
                    <a:pt x="46558" y="25361"/>
                  </a:lnTo>
                  <a:lnTo>
                    <a:pt x="51257" y="25361"/>
                  </a:lnTo>
                  <a:close/>
                </a:path>
              </a:pathLst>
            </a:custGeom>
            <a:solidFill>
              <a:srgbClr val="2A97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15970" y="6165465"/>
              <a:ext cx="587375" cy="512445"/>
            </a:xfrm>
            <a:custGeom>
              <a:avLst/>
              <a:gdLst/>
              <a:ahLst/>
              <a:cxnLst/>
              <a:rect l="l" t="t" r="r" b="b"/>
              <a:pathLst>
                <a:path w="587375" h="512445">
                  <a:moveTo>
                    <a:pt x="563549" y="0"/>
                  </a:moveTo>
                  <a:lnTo>
                    <a:pt x="23234" y="0"/>
                  </a:lnTo>
                  <a:lnTo>
                    <a:pt x="10057" y="2530"/>
                  </a:lnTo>
                  <a:lnTo>
                    <a:pt x="2092" y="9443"/>
                  </a:lnTo>
                  <a:lnTo>
                    <a:pt x="0" y="19720"/>
                  </a:lnTo>
                  <a:lnTo>
                    <a:pt x="4443" y="32341"/>
                  </a:lnTo>
                  <a:lnTo>
                    <a:pt x="274579" y="498543"/>
                  </a:lnTo>
                  <a:lnTo>
                    <a:pt x="283322" y="508637"/>
                  </a:lnTo>
                  <a:lnTo>
                    <a:pt x="293397" y="512001"/>
                  </a:lnTo>
                  <a:lnTo>
                    <a:pt x="303471" y="508637"/>
                  </a:lnTo>
                  <a:lnTo>
                    <a:pt x="312214" y="498543"/>
                  </a:lnTo>
                  <a:lnTo>
                    <a:pt x="582340" y="32341"/>
                  </a:lnTo>
                  <a:lnTo>
                    <a:pt x="586796" y="19720"/>
                  </a:lnTo>
                  <a:lnTo>
                    <a:pt x="584709" y="9443"/>
                  </a:lnTo>
                  <a:lnTo>
                    <a:pt x="576740" y="2530"/>
                  </a:lnTo>
                  <a:lnTo>
                    <a:pt x="563549" y="0"/>
                  </a:lnTo>
                  <a:close/>
                </a:path>
              </a:pathLst>
            </a:custGeom>
            <a:solidFill>
              <a:srgbClr val="4651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7554" y="6474413"/>
              <a:ext cx="200493" cy="162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809" y="6193907"/>
              <a:ext cx="65769" cy="772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7835" y="6194687"/>
              <a:ext cx="65769" cy="753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581009" y="6194687"/>
              <a:ext cx="48895" cy="75565"/>
            </a:xfrm>
            <a:custGeom>
              <a:avLst/>
              <a:gdLst/>
              <a:ahLst/>
              <a:cxnLst/>
              <a:rect l="l" t="t" r="r" b="b"/>
              <a:pathLst>
                <a:path w="48895" h="75564">
                  <a:moveTo>
                    <a:pt x="47761" y="0"/>
                  </a:moveTo>
                  <a:lnTo>
                    <a:pt x="782" y="0"/>
                  </a:lnTo>
                  <a:lnTo>
                    <a:pt x="0" y="1195"/>
                  </a:lnTo>
                  <a:lnTo>
                    <a:pt x="0" y="2339"/>
                  </a:lnTo>
                  <a:lnTo>
                    <a:pt x="0" y="74531"/>
                  </a:lnTo>
                  <a:lnTo>
                    <a:pt x="782" y="75311"/>
                  </a:lnTo>
                  <a:lnTo>
                    <a:pt x="47761" y="75311"/>
                  </a:lnTo>
                  <a:lnTo>
                    <a:pt x="48544" y="74531"/>
                  </a:lnTo>
                  <a:lnTo>
                    <a:pt x="48544" y="60487"/>
                  </a:lnTo>
                  <a:lnTo>
                    <a:pt x="47761" y="59707"/>
                  </a:lnTo>
                  <a:lnTo>
                    <a:pt x="16860" y="59707"/>
                  </a:lnTo>
                  <a:lnTo>
                    <a:pt x="16860" y="44873"/>
                  </a:lnTo>
                  <a:lnTo>
                    <a:pt x="42280" y="44873"/>
                  </a:lnTo>
                  <a:lnTo>
                    <a:pt x="43481" y="44093"/>
                  </a:lnTo>
                  <a:lnTo>
                    <a:pt x="43481" y="30054"/>
                  </a:lnTo>
                  <a:lnTo>
                    <a:pt x="42280" y="29274"/>
                  </a:lnTo>
                  <a:lnTo>
                    <a:pt x="16860" y="29274"/>
                  </a:lnTo>
                  <a:lnTo>
                    <a:pt x="16860" y="16014"/>
                  </a:lnTo>
                  <a:lnTo>
                    <a:pt x="47761" y="16014"/>
                  </a:lnTo>
                  <a:lnTo>
                    <a:pt x="48544" y="14819"/>
                  </a:lnTo>
                  <a:lnTo>
                    <a:pt x="48544" y="1195"/>
                  </a:lnTo>
                  <a:lnTo>
                    <a:pt x="4776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12166" y="6296133"/>
              <a:ext cx="394335" cy="205740"/>
            </a:xfrm>
            <a:custGeom>
              <a:avLst/>
              <a:gdLst/>
              <a:ahLst/>
              <a:cxnLst/>
              <a:rect l="l" t="t" r="r" b="b"/>
              <a:pathLst>
                <a:path w="394334" h="205739">
                  <a:moveTo>
                    <a:pt x="382009" y="0"/>
                  </a:moveTo>
                  <a:lnTo>
                    <a:pt x="15524" y="0"/>
                  </a:lnTo>
                  <a:lnTo>
                    <a:pt x="6630" y="1713"/>
                  </a:lnTo>
                  <a:lnTo>
                    <a:pt x="1333" y="6389"/>
                  </a:lnTo>
                  <a:lnTo>
                    <a:pt x="0" y="13332"/>
                  </a:lnTo>
                  <a:lnTo>
                    <a:pt x="2997" y="21848"/>
                  </a:lnTo>
                  <a:lnTo>
                    <a:pt x="84844" y="163066"/>
                  </a:lnTo>
                  <a:lnTo>
                    <a:pt x="203856" y="205589"/>
                  </a:lnTo>
                  <a:lnTo>
                    <a:pt x="275945" y="179450"/>
                  </a:lnTo>
                  <a:lnTo>
                    <a:pt x="172119" y="179450"/>
                  </a:lnTo>
                  <a:lnTo>
                    <a:pt x="172119" y="178670"/>
                  </a:lnTo>
                  <a:lnTo>
                    <a:pt x="383575" y="395"/>
                  </a:lnTo>
                  <a:lnTo>
                    <a:pt x="382009" y="0"/>
                  </a:lnTo>
                  <a:close/>
                </a:path>
                <a:path w="394334" h="205739">
                  <a:moveTo>
                    <a:pt x="394171" y="14434"/>
                  </a:moveTo>
                  <a:lnTo>
                    <a:pt x="172537" y="179060"/>
                  </a:lnTo>
                  <a:lnTo>
                    <a:pt x="172537" y="179450"/>
                  </a:lnTo>
                  <a:lnTo>
                    <a:pt x="275945" y="179450"/>
                  </a:lnTo>
                  <a:lnTo>
                    <a:pt x="306060" y="168531"/>
                  </a:lnTo>
                  <a:lnTo>
                    <a:pt x="391404" y="21848"/>
                  </a:lnTo>
                  <a:lnTo>
                    <a:pt x="392970" y="19119"/>
                  </a:lnTo>
                  <a:lnTo>
                    <a:pt x="393753" y="16779"/>
                  </a:lnTo>
                  <a:lnTo>
                    <a:pt x="394171" y="14434"/>
                  </a:lnTo>
                  <a:close/>
                </a:path>
              </a:pathLst>
            </a:custGeom>
            <a:solidFill>
              <a:srgbClr val="52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78219" y="6296133"/>
              <a:ext cx="329266" cy="186865"/>
            </a:xfrm>
            <a:prstGeom prst="rect">
              <a:avLst/>
            </a:prstGeom>
          </p:spPr>
        </p:pic>
      </p:grpSp>
      <p:grpSp>
        <p:nvGrpSpPr>
          <p:cNvPr id="15" name="object 15" descr="monitoring/program reviews"/>
          <p:cNvGrpSpPr/>
          <p:nvPr/>
        </p:nvGrpSpPr>
        <p:grpSpPr>
          <a:xfrm>
            <a:off x="1614550" y="1923542"/>
            <a:ext cx="6341110" cy="1280160"/>
            <a:chOff x="1614550" y="1923542"/>
            <a:chExt cx="6341110" cy="12801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14550" y="1923542"/>
              <a:ext cx="6340856" cy="6400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02456" y="2563317"/>
              <a:ext cx="2626867" cy="640384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D4AC3731-CC64-92EE-3917-ED0D217A7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492442"/>
            <a:ext cx="6129020" cy="492443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Monitoring Reviews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Tiered</a:t>
            </a:r>
            <a:r>
              <a:rPr sz="3600" b="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dirty="0">
                <a:solidFill>
                  <a:srgbClr val="000000"/>
                </a:solidFill>
                <a:latin typeface="Calibri"/>
                <a:cs typeface="Calibri"/>
              </a:rPr>
              <a:t>Program</a:t>
            </a:r>
            <a:r>
              <a:rPr sz="3600" b="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Calibri"/>
                <a:cs typeface="Calibri"/>
              </a:rPr>
              <a:t>Reviews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Universal monitoring activities, targeted activities, and intensive activities."/>
          <p:cNvGrpSpPr/>
          <p:nvPr/>
        </p:nvGrpSpPr>
        <p:grpSpPr>
          <a:xfrm>
            <a:off x="702974" y="5602677"/>
            <a:ext cx="6560820" cy="1095375"/>
            <a:chOff x="702974" y="5602677"/>
            <a:chExt cx="6560820" cy="1095375"/>
          </a:xfrm>
        </p:grpSpPr>
        <p:sp>
          <p:nvSpPr>
            <p:cNvPr id="3" name="object 3"/>
            <p:cNvSpPr/>
            <p:nvPr/>
          </p:nvSpPr>
          <p:spPr>
            <a:xfrm>
              <a:off x="720241" y="5619917"/>
              <a:ext cx="2107565" cy="1076325"/>
            </a:xfrm>
            <a:custGeom>
              <a:avLst/>
              <a:gdLst/>
              <a:ahLst/>
              <a:cxnLst/>
              <a:rect l="l" t="t" r="r" b="b"/>
              <a:pathLst>
                <a:path w="2107565" h="1076325">
                  <a:moveTo>
                    <a:pt x="2106983" y="0"/>
                  </a:moveTo>
                  <a:lnTo>
                    <a:pt x="0" y="0"/>
                  </a:lnTo>
                  <a:lnTo>
                    <a:pt x="0" y="1076065"/>
                  </a:lnTo>
                  <a:lnTo>
                    <a:pt x="2106983" y="1076065"/>
                  </a:lnTo>
                  <a:lnTo>
                    <a:pt x="2106983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0241" y="5619879"/>
              <a:ext cx="2107565" cy="1076325"/>
            </a:xfrm>
            <a:custGeom>
              <a:avLst/>
              <a:gdLst/>
              <a:ahLst/>
              <a:cxnLst/>
              <a:rect l="l" t="t" r="r" b="b"/>
              <a:pathLst>
                <a:path w="2107565" h="1076325">
                  <a:moveTo>
                    <a:pt x="0" y="1076103"/>
                  </a:moveTo>
                  <a:lnTo>
                    <a:pt x="2106983" y="1076103"/>
                  </a:lnTo>
                </a:path>
                <a:path w="2107565" h="1076325">
                  <a:moveTo>
                    <a:pt x="2106983" y="0"/>
                  </a:moveTo>
                  <a:lnTo>
                    <a:pt x="0" y="0"/>
                  </a:lnTo>
                  <a:lnTo>
                    <a:pt x="0" y="1076103"/>
                  </a:lnTo>
                </a:path>
                <a:path w="2107565" h="1076325">
                  <a:moveTo>
                    <a:pt x="2106983" y="1076103"/>
                  </a:moveTo>
                  <a:lnTo>
                    <a:pt x="2106983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562" y="5604265"/>
              <a:ext cx="2107565" cy="1076325"/>
            </a:xfrm>
            <a:custGeom>
              <a:avLst/>
              <a:gdLst/>
              <a:ahLst/>
              <a:cxnLst/>
              <a:rect l="l" t="t" r="r" b="b"/>
              <a:pathLst>
                <a:path w="2107565" h="1076325">
                  <a:moveTo>
                    <a:pt x="2106983" y="0"/>
                  </a:moveTo>
                  <a:lnTo>
                    <a:pt x="0" y="0"/>
                  </a:lnTo>
                  <a:lnTo>
                    <a:pt x="0" y="1076065"/>
                  </a:lnTo>
                  <a:lnTo>
                    <a:pt x="2106983" y="1076065"/>
                  </a:lnTo>
                  <a:lnTo>
                    <a:pt x="2106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562" y="5604265"/>
              <a:ext cx="2107565" cy="1076325"/>
            </a:xfrm>
            <a:custGeom>
              <a:avLst/>
              <a:gdLst/>
              <a:ahLst/>
              <a:cxnLst/>
              <a:rect l="l" t="t" r="r" b="b"/>
              <a:pathLst>
                <a:path w="2107565" h="1076325">
                  <a:moveTo>
                    <a:pt x="0" y="1076065"/>
                  </a:moveTo>
                  <a:lnTo>
                    <a:pt x="2106983" y="1076065"/>
                  </a:lnTo>
                  <a:lnTo>
                    <a:pt x="2106983" y="0"/>
                  </a:lnTo>
                  <a:lnTo>
                    <a:pt x="0" y="0"/>
                  </a:lnTo>
                  <a:lnTo>
                    <a:pt x="0" y="1076065"/>
                  </a:lnTo>
                  <a:close/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923" y="5605618"/>
              <a:ext cx="2104261" cy="2418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851725" y="5619917"/>
              <a:ext cx="2131695" cy="1076325"/>
            </a:xfrm>
            <a:custGeom>
              <a:avLst/>
              <a:gdLst/>
              <a:ahLst/>
              <a:cxnLst/>
              <a:rect l="l" t="t" r="r" b="b"/>
              <a:pathLst>
                <a:path w="2131695" h="1076325">
                  <a:moveTo>
                    <a:pt x="2131483" y="0"/>
                  </a:moveTo>
                  <a:lnTo>
                    <a:pt x="0" y="0"/>
                  </a:lnTo>
                  <a:lnTo>
                    <a:pt x="0" y="1076065"/>
                  </a:lnTo>
                  <a:lnTo>
                    <a:pt x="2131483" y="1076065"/>
                  </a:lnTo>
                  <a:lnTo>
                    <a:pt x="2131483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51725" y="5619879"/>
              <a:ext cx="2131695" cy="1076325"/>
            </a:xfrm>
            <a:custGeom>
              <a:avLst/>
              <a:gdLst/>
              <a:ahLst/>
              <a:cxnLst/>
              <a:rect l="l" t="t" r="r" b="b"/>
              <a:pathLst>
                <a:path w="2131695" h="1076325">
                  <a:moveTo>
                    <a:pt x="0" y="1076103"/>
                  </a:moveTo>
                  <a:lnTo>
                    <a:pt x="2131483" y="1076103"/>
                  </a:lnTo>
                </a:path>
                <a:path w="2131695" h="1076325">
                  <a:moveTo>
                    <a:pt x="2131483" y="0"/>
                  </a:moveTo>
                  <a:lnTo>
                    <a:pt x="0" y="0"/>
                  </a:lnTo>
                  <a:lnTo>
                    <a:pt x="0" y="1076103"/>
                  </a:lnTo>
                </a:path>
                <a:path w="2131695" h="1076325">
                  <a:moveTo>
                    <a:pt x="2131483" y="1076103"/>
                  </a:moveTo>
                  <a:lnTo>
                    <a:pt x="2131483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36037" y="5604268"/>
              <a:ext cx="2131695" cy="1076325"/>
            </a:xfrm>
            <a:custGeom>
              <a:avLst/>
              <a:gdLst/>
              <a:ahLst/>
              <a:cxnLst/>
              <a:rect l="l" t="t" r="r" b="b"/>
              <a:pathLst>
                <a:path w="2131695" h="1076325">
                  <a:moveTo>
                    <a:pt x="2131491" y="243205"/>
                  </a:moveTo>
                  <a:lnTo>
                    <a:pt x="0" y="243205"/>
                  </a:lnTo>
                  <a:lnTo>
                    <a:pt x="0" y="1076071"/>
                  </a:lnTo>
                  <a:lnTo>
                    <a:pt x="2131491" y="1076071"/>
                  </a:lnTo>
                  <a:lnTo>
                    <a:pt x="2131491" y="243205"/>
                  </a:lnTo>
                  <a:close/>
                </a:path>
                <a:path w="2131695" h="1076325">
                  <a:moveTo>
                    <a:pt x="2131491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2131491" y="1358"/>
                  </a:lnTo>
                  <a:lnTo>
                    <a:pt x="21314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36045" y="5604265"/>
              <a:ext cx="2131695" cy="1076325"/>
            </a:xfrm>
            <a:custGeom>
              <a:avLst/>
              <a:gdLst/>
              <a:ahLst/>
              <a:cxnLst/>
              <a:rect l="l" t="t" r="r" b="b"/>
              <a:pathLst>
                <a:path w="2131695" h="1076325">
                  <a:moveTo>
                    <a:pt x="0" y="1076065"/>
                  </a:moveTo>
                  <a:lnTo>
                    <a:pt x="2131483" y="1076065"/>
                  </a:lnTo>
                  <a:lnTo>
                    <a:pt x="2131483" y="0"/>
                  </a:lnTo>
                  <a:lnTo>
                    <a:pt x="0" y="0"/>
                  </a:lnTo>
                  <a:lnTo>
                    <a:pt x="0" y="1076065"/>
                  </a:lnTo>
                  <a:close/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7352" y="5605618"/>
              <a:ext cx="2128761" cy="2418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007708" y="5619917"/>
              <a:ext cx="2254250" cy="1076325"/>
            </a:xfrm>
            <a:custGeom>
              <a:avLst/>
              <a:gdLst/>
              <a:ahLst/>
              <a:cxnLst/>
              <a:rect l="l" t="t" r="r" b="b"/>
              <a:pathLst>
                <a:path w="2254250" h="1076325">
                  <a:moveTo>
                    <a:pt x="2253982" y="0"/>
                  </a:moveTo>
                  <a:lnTo>
                    <a:pt x="0" y="0"/>
                  </a:lnTo>
                  <a:lnTo>
                    <a:pt x="0" y="1076065"/>
                  </a:lnTo>
                  <a:lnTo>
                    <a:pt x="2253982" y="1076065"/>
                  </a:lnTo>
                  <a:lnTo>
                    <a:pt x="2253982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07708" y="5619879"/>
              <a:ext cx="2254250" cy="1076325"/>
            </a:xfrm>
            <a:custGeom>
              <a:avLst/>
              <a:gdLst/>
              <a:ahLst/>
              <a:cxnLst/>
              <a:rect l="l" t="t" r="r" b="b"/>
              <a:pathLst>
                <a:path w="2254250" h="1076325">
                  <a:moveTo>
                    <a:pt x="0" y="1076103"/>
                  </a:moveTo>
                  <a:lnTo>
                    <a:pt x="2253982" y="1076103"/>
                  </a:lnTo>
                </a:path>
                <a:path w="2254250" h="1076325">
                  <a:moveTo>
                    <a:pt x="2253982" y="0"/>
                  </a:moveTo>
                  <a:lnTo>
                    <a:pt x="0" y="0"/>
                  </a:lnTo>
                  <a:lnTo>
                    <a:pt x="0" y="1076103"/>
                  </a:lnTo>
                </a:path>
                <a:path w="2254250" h="1076325">
                  <a:moveTo>
                    <a:pt x="2253982" y="1076103"/>
                  </a:moveTo>
                  <a:lnTo>
                    <a:pt x="2253982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92027" y="5604268"/>
              <a:ext cx="2254250" cy="1076325"/>
            </a:xfrm>
            <a:custGeom>
              <a:avLst/>
              <a:gdLst/>
              <a:ahLst/>
              <a:cxnLst/>
              <a:rect l="l" t="t" r="r" b="b"/>
              <a:pathLst>
                <a:path w="2254250" h="1076325">
                  <a:moveTo>
                    <a:pt x="2253983" y="243205"/>
                  </a:moveTo>
                  <a:lnTo>
                    <a:pt x="0" y="243205"/>
                  </a:lnTo>
                  <a:lnTo>
                    <a:pt x="0" y="1076071"/>
                  </a:lnTo>
                  <a:lnTo>
                    <a:pt x="2253983" y="1076071"/>
                  </a:lnTo>
                  <a:lnTo>
                    <a:pt x="2253983" y="243205"/>
                  </a:lnTo>
                  <a:close/>
                </a:path>
                <a:path w="2254250" h="1076325">
                  <a:moveTo>
                    <a:pt x="2253983" y="0"/>
                  </a:moveTo>
                  <a:lnTo>
                    <a:pt x="0" y="0"/>
                  </a:lnTo>
                  <a:lnTo>
                    <a:pt x="0" y="1358"/>
                  </a:lnTo>
                  <a:lnTo>
                    <a:pt x="2253983" y="1358"/>
                  </a:lnTo>
                  <a:lnTo>
                    <a:pt x="22539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92028" y="5604265"/>
              <a:ext cx="2254250" cy="1076325"/>
            </a:xfrm>
            <a:custGeom>
              <a:avLst/>
              <a:gdLst/>
              <a:ahLst/>
              <a:cxnLst/>
              <a:rect l="l" t="t" r="r" b="b"/>
              <a:pathLst>
                <a:path w="2254250" h="1076325">
                  <a:moveTo>
                    <a:pt x="0" y="1076065"/>
                  </a:moveTo>
                  <a:lnTo>
                    <a:pt x="2253982" y="1076065"/>
                  </a:lnTo>
                  <a:lnTo>
                    <a:pt x="2253982" y="0"/>
                  </a:lnTo>
                  <a:lnTo>
                    <a:pt x="0" y="0"/>
                  </a:lnTo>
                  <a:lnTo>
                    <a:pt x="0" y="1076065"/>
                  </a:lnTo>
                  <a:close/>
                </a:path>
              </a:pathLst>
            </a:custGeom>
            <a:ln w="3175">
              <a:solidFill>
                <a:srgbClr val="ACAC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93335" y="5605618"/>
              <a:ext cx="2251260" cy="2418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2561" y="5995556"/>
              <a:ext cx="1911350" cy="587375"/>
            </a:xfrm>
            <a:custGeom>
              <a:avLst/>
              <a:gdLst/>
              <a:ahLst/>
              <a:cxnLst/>
              <a:rect l="l" t="t" r="r" b="b"/>
              <a:pathLst>
                <a:path w="1911350" h="587375">
                  <a:moveTo>
                    <a:pt x="0" y="586944"/>
                  </a:moveTo>
                  <a:lnTo>
                    <a:pt x="1910985" y="586944"/>
                  </a:lnTo>
                  <a:lnTo>
                    <a:pt x="1910985" y="0"/>
                  </a:lnTo>
                  <a:lnTo>
                    <a:pt x="0" y="0"/>
                  </a:lnTo>
                  <a:lnTo>
                    <a:pt x="0" y="58694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 descr="Universal monitoring activities, targeted activities, and intensive activities."/>
          <p:cNvSpPr txBox="1"/>
          <p:nvPr/>
        </p:nvSpPr>
        <p:spPr>
          <a:xfrm>
            <a:off x="705921" y="5637764"/>
            <a:ext cx="2117090" cy="916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6860">
              <a:lnSpc>
                <a:spcPct val="100000"/>
              </a:lnSpc>
              <a:spcBef>
                <a:spcPts val="105"/>
              </a:spcBef>
            </a:pPr>
            <a:r>
              <a:rPr sz="850" b="1" dirty="0">
                <a:latin typeface="Calibri"/>
                <a:cs typeface="Calibri"/>
              </a:rPr>
              <a:t>Issues</a:t>
            </a:r>
            <a:r>
              <a:rPr sz="850" b="1" spc="25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that</a:t>
            </a:r>
            <a:r>
              <a:rPr sz="850" b="1" spc="25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may</a:t>
            </a:r>
            <a:r>
              <a:rPr sz="850" b="1" spc="25" dirty="0">
                <a:latin typeface="Calibri"/>
                <a:cs typeface="Calibri"/>
              </a:rPr>
              <a:t> </a:t>
            </a:r>
            <a:r>
              <a:rPr sz="850" b="1" dirty="0">
                <a:latin typeface="Calibri"/>
                <a:cs typeface="Calibri"/>
              </a:rPr>
              <a:t>require</a:t>
            </a:r>
            <a:r>
              <a:rPr sz="850" b="1" spc="25" dirty="0">
                <a:latin typeface="Calibri"/>
                <a:cs typeface="Calibri"/>
              </a:rPr>
              <a:t> </a:t>
            </a:r>
            <a:r>
              <a:rPr sz="850" b="1" spc="-10" dirty="0">
                <a:latin typeface="Calibri"/>
                <a:cs typeface="Calibri"/>
              </a:rPr>
              <a:t>follow-</a:t>
            </a:r>
            <a:r>
              <a:rPr sz="850" b="1" spc="-25" dirty="0">
                <a:latin typeface="Calibri"/>
                <a:cs typeface="Calibri"/>
              </a:rPr>
              <a:t>up: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850">
              <a:latin typeface="Calibri"/>
              <a:cs typeface="Calibri"/>
            </a:endParaRPr>
          </a:p>
          <a:p>
            <a:pPr marL="313055" indent="-97155">
              <a:lnSpc>
                <a:spcPct val="100000"/>
              </a:lnSpc>
              <a:buFont typeface="Symbol"/>
              <a:buChar char=""/>
              <a:tabLst>
                <a:tab pos="313055" algn="l"/>
              </a:tabLst>
            </a:pPr>
            <a:r>
              <a:rPr sz="850" dirty="0">
                <a:latin typeface="Calibri"/>
                <a:cs typeface="Calibri"/>
              </a:rPr>
              <a:t>Subgroup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not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meeting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targets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0" dirty="0">
                <a:latin typeface="Calibri"/>
                <a:cs typeface="Calibri"/>
              </a:rPr>
              <a:t>(SPF)</a:t>
            </a:r>
            <a:endParaRPr sz="850">
              <a:latin typeface="Calibri"/>
              <a:cs typeface="Calibri"/>
            </a:endParaRPr>
          </a:p>
          <a:p>
            <a:pPr marL="313055" indent="-9715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13055" algn="l"/>
              </a:tabLst>
            </a:pPr>
            <a:r>
              <a:rPr sz="850" dirty="0">
                <a:latin typeface="Calibri"/>
                <a:cs typeface="Calibri"/>
              </a:rPr>
              <a:t>Excessive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carryover</a:t>
            </a:r>
            <a:endParaRPr sz="850">
              <a:latin typeface="Calibri"/>
              <a:cs typeface="Calibri"/>
            </a:endParaRPr>
          </a:p>
          <a:p>
            <a:pPr marL="313055" indent="-9715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13055" algn="l"/>
              </a:tabLst>
            </a:pPr>
            <a:r>
              <a:rPr sz="850" dirty="0">
                <a:latin typeface="Calibri"/>
                <a:cs typeface="Calibri"/>
              </a:rPr>
              <a:t>Use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alt.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comparability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calculators</a:t>
            </a:r>
            <a:endParaRPr sz="850">
              <a:latin typeface="Calibri"/>
              <a:cs typeface="Calibri"/>
            </a:endParaRPr>
          </a:p>
          <a:p>
            <a:pPr marL="313055" indent="-97155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13055" algn="l"/>
              </a:tabLst>
            </a:pPr>
            <a:r>
              <a:rPr sz="850" dirty="0">
                <a:latin typeface="Calibri"/>
                <a:cs typeface="Calibri"/>
              </a:rPr>
              <a:t>Required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changes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Cons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App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20" name="object 20" descr="Universal monitoring activities, targeted activities, and intensive activities."/>
          <p:cNvGrpSpPr/>
          <p:nvPr/>
        </p:nvGrpSpPr>
        <p:grpSpPr>
          <a:xfrm>
            <a:off x="3851254" y="3571897"/>
            <a:ext cx="1685289" cy="773430"/>
            <a:chOff x="3851254" y="3571897"/>
            <a:chExt cx="1685289" cy="773430"/>
          </a:xfrm>
        </p:grpSpPr>
        <p:sp>
          <p:nvSpPr>
            <p:cNvPr id="21" name="object 21"/>
            <p:cNvSpPr/>
            <p:nvPr/>
          </p:nvSpPr>
          <p:spPr>
            <a:xfrm>
              <a:off x="3868521" y="3589136"/>
              <a:ext cx="1666239" cy="754380"/>
            </a:xfrm>
            <a:custGeom>
              <a:avLst/>
              <a:gdLst/>
              <a:ahLst/>
              <a:cxnLst/>
              <a:rect l="l" t="t" r="r" b="b"/>
              <a:pathLst>
                <a:path w="1666239" h="754379">
                  <a:moveTo>
                    <a:pt x="1665987" y="0"/>
                  </a:moveTo>
                  <a:lnTo>
                    <a:pt x="0" y="0"/>
                  </a:lnTo>
                  <a:lnTo>
                    <a:pt x="0" y="754028"/>
                  </a:lnTo>
                  <a:lnTo>
                    <a:pt x="1665987" y="754028"/>
                  </a:lnTo>
                  <a:lnTo>
                    <a:pt x="1665987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8521" y="3589158"/>
              <a:ext cx="1666239" cy="754380"/>
            </a:xfrm>
            <a:custGeom>
              <a:avLst/>
              <a:gdLst/>
              <a:ahLst/>
              <a:cxnLst/>
              <a:rect l="l" t="t" r="r" b="b"/>
              <a:pathLst>
                <a:path w="1666239" h="754379">
                  <a:moveTo>
                    <a:pt x="0" y="754006"/>
                  </a:moveTo>
                  <a:lnTo>
                    <a:pt x="1665987" y="754006"/>
                  </a:lnTo>
                </a:path>
                <a:path w="1666239" h="754379">
                  <a:moveTo>
                    <a:pt x="1665987" y="0"/>
                  </a:moveTo>
                  <a:lnTo>
                    <a:pt x="0" y="0"/>
                  </a:lnTo>
                  <a:lnTo>
                    <a:pt x="0" y="754006"/>
                  </a:lnTo>
                </a:path>
                <a:path w="1666239" h="754379">
                  <a:moveTo>
                    <a:pt x="1665987" y="754006"/>
                  </a:moveTo>
                  <a:lnTo>
                    <a:pt x="1665987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2733" y="3573484"/>
              <a:ext cx="1665987" cy="75402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852841" y="3573484"/>
              <a:ext cx="1666239" cy="754380"/>
            </a:xfrm>
            <a:custGeom>
              <a:avLst/>
              <a:gdLst/>
              <a:ahLst/>
              <a:cxnLst/>
              <a:rect l="l" t="t" r="r" b="b"/>
              <a:pathLst>
                <a:path w="1666239" h="754379">
                  <a:moveTo>
                    <a:pt x="0" y="754028"/>
                  </a:moveTo>
                  <a:lnTo>
                    <a:pt x="1665987" y="754028"/>
                  </a:lnTo>
                  <a:lnTo>
                    <a:pt x="1665987" y="0"/>
                  </a:lnTo>
                  <a:lnTo>
                    <a:pt x="0" y="0"/>
                  </a:lnTo>
                  <a:lnTo>
                    <a:pt x="0" y="75402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 descr="Universal monitoring activities, targeted activities, and intensive activities."/>
          <p:cNvSpPr txBox="1"/>
          <p:nvPr/>
        </p:nvSpPr>
        <p:spPr>
          <a:xfrm>
            <a:off x="3852841" y="3573484"/>
            <a:ext cx="1041400" cy="75438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12395" algn="ctr">
              <a:lnSpc>
                <a:spcPts val="1010"/>
              </a:lnSpc>
            </a:pPr>
            <a:r>
              <a:rPr sz="1000" dirty="0">
                <a:latin typeface="Calibri"/>
                <a:cs typeface="Calibri"/>
              </a:rPr>
              <a:t>CDE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Develops</a:t>
            </a:r>
            <a:endParaRPr sz="1000">
              <a:latin typeface="Calibri"/>
              <a:cs typeface="Calibri"/>
            </a:endParaRPr>
          </a:p>
          <a:p>
            <a:pPr marL="51435" marR="163830" algn="ctr">
              <a:lnSpc>
                <a:spcPct val="102699"/>
              </a:lnSpc>
            </a:pPr>
            <a:r>
              <a:rPr sz="1000" spc="-10" dirty="0">
                <a:latin typeface="Calibri"/>
                <a:cs typeface="Calibri"/>
              </a:rPr>
              <a:t>Targeted </a:t>
            </a:r>
            <a:r>
              <a:rPr sz="1000" dirty="0">
                <a:latin typeface="Calibri"/>
                <a:cs typeface="Calibri"/>
              </a:rPr>
              <a:t>Review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and</a:t>
            </a:r>
            <a:r>
              <a:rPr sz="1000" spc="-10" dirty="0">
                <a:latin typeface="Calibri"/>
                <a:cs typeface="Calibri"/>
              </a:rPr>
              <a:t> solicits documentation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26" name="object 26" descr="Universal monitoring activities, targeted activities, and intensive activities."/>
          <p:cNvGrpSpPr/>
          <p:nvPr/>
        </p:nvGrpSpPr>
        <p:grpSpPr>
          <a:xfrm>
            <a:off x="4012036" y="4573453"/>
            <a:ext cx="1585595" cy="852805"/>
            <a:chOff x="4012036" y="4573453"/>
            <a:chExt cx="1585595" cy="852805"/>
          </a:xfrm>
        </p:grpSpPr>
        <p:sp>
          <p:nvSpPr>
            <p:cNvPr id="27" name="object 27"/>
            <p:cNvSpPr/>
            <p:nvPr/>
          </p:nvSpPr>
          <p:spPr>
            <a:xfrm>
              <a:off x="4027716" y="4589105"/>
              <a:ext cx="1568450" cy="835660"/>
            </a:xfrm>
            <a:custGeom>
              <a:avLst/>
              <a:gdLst/>
              <a:ahLst/>
              <a:cxnLst/>
              <a:rect l="l" t="t" r="r" b="b"/>
              <a:pathLst>
                <a:path w="1568450" h="835660">
                  <a:moveTo>
                    <a:pt x="1567987" y="0"/>
                  </a:moveTo>
                  <a:lnTo>
                    <a:pt x="0" y="0"/>
                  </a:lnTo>
                  <a:lnTo>
                    <a:pt x="0" y="835124"/>
                  </a:lnTo>
                  <a:lnTo>
                    <a:pt x="1567987" y="835124"/>
                  </a:lnTo>
                  <a:lnTo>
                    <a:pt x="1567987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27716" y="4589138"/>
              <a:ext cx="1568450" cy="835660"/>
            </a:xfrm>
            <a:custGeom>
              <a:avLst/>
              <a:gdLst/>
              <a:ahLst/>
              <a:cxnLst/>
              <a:rect l="l" t="t" r="r" b="b"/>
              <a:pathLst>
                <a:path w="1568450" h="835660">
                  <a:moveTo>
                    <a:pt x="0" y="835092"/>
                  </a:moveTo>
                  <a:lnTo>
                    <a:pt x="1567987" y="835092"/>
                  </a:lnTo>
                </a:path>
                <a:path w="1568450" h="835660">
                  <a:moveTo>
                    <a:pt x="1567987" y="0"/>
                  </a:moveTo>
                  <a:lnTo>
                    <a:pt x="0" y="0"/>
                  </a:lnTo>
                  <a:lnTo>
                    <a:pt x="0" y="835092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2036" y="4573453"/>
              <a:ext cx="1567987" cy="835124"/>
            </a:xfrm>
            <a:prstGeom prst="rect">
              <a:avLst/>
            </a:prstGeom>
          </p:spPr>
        </p:pic>
      </p:grpSp>
      <p:sp>
        <p:nvSpPr>
          <p:cNvPr id="30" name="object 30" descr="Universal monitoring activities, targeted activities, and intensive activities."/>
          <p:cNvSpPr txBox="1"/>
          <p:nvPr/>
        </p:nvSpPr>
        <p:spPr>
          <a:xfrm>
            <a:off x="4600032" y="4573454"/>
            <a:ext cx="980440" cy="83566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114300" marR="106680" algn="ctr">
              <a:lnSpc>
                <a:spcPct val="102699"/>
              </a:lnSpc>
              <a:spcBef>
                <a:spcPts val="715"/>
              </a:spcBef>
            </a:pPr>
            <a:r>
              <a:rPr sz="1000" dirty="0">
                <a:latin typeface="Calibri"/>
                <a:cs typeface="Calibri"/>
              </a:rPr>
              <a:t>Combined</a:t>
            </a:r>
            <a:r>
              <a:rPr sz="1000" spc="95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on-</a:t>
            </a:r>
            <a:r>
              <a:rPr sz="1000" dirty="0">
                <a:latin typeface="Calibri"/>
                <a:cs typeface="Calibri"/>
              </a:rPr>
              <a:t> site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program 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31" name="object 31" descr="Universal monitoring activities, targeted activities, and intensive activities."/>
          <p:cNvGrpSpPr/>
          <p:nvPr/>
        </p:nvGrpSpPr>
        <p:grpSpPr>
          <a:xfrm>
            <a:off x="3852733" y="2480691"/>
            <a:ext cx="1683385" cy="788035"/>
            <a:chOff x="3852733" y="2480691"/>
            <a:chExt cx="1683385" cy="788035"/>
          </a:xfrm>
        </p:grpSpPr>
        <p:sp>
          <p:nvSpPr>
            <p:cNvPr id="32" name="object 32"/>
            <p:cNvSpPr/>
            <p:nvPr/>
          </p:nvSpPr>
          <p:spPr>
            <a:xfrm>
              <a:off x="3868521" y="2496343"/>
              <a:ext cx="1666239" cy="770890"/>
            </a:xfrm>
            <a:custGeom>
              <a:avLst/>
              <a:gdLst/>
              <a:ahLst/>
              <a:cxnLst/>
              <a:rect l="l" t="t" r="r" b="b"/>
              <a:pathLst>
                <a:path w="1666239" h="770889">
                  <a:moveTo>
                    <a:pt x="1665987" y="0"/>
                  </a:moveTo>
                  <a:lnTo>
                    <a:pt x="0" y="0"/>
                  </a:lnTo>
                  <a:lnTo>
                    <a:pt x="0" y="770756"/>
                  </a:lnTo>
                  <a:lnTo>
                    <a:pt x="1665987" y="770756"/>
                  </a:lnTo>
                  <a:lnTo>
                    <a:pt x="1665987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68521" y="2496353"/>
              <a:ext cx="1666239" cy="770890"/>
            </a:xfrm>
            <a:custGeom>
              <a:avLst/>
              <a:gdLst/>
              <a:ahLst/>
              <a:cxnLst/>
              <a:rect l="l" t="t" r="r" b="b"/>
              <a:pathLst>
                <a:path w="1666239" h="770889">
                  <a:moveTo>
                    <a:pt x="0" y="770745"/>
                  </a:moveTo>
                  <a:lnTo>
                    <a:pt x="1665987" y="770745"/>
                  </a:lnTo>
                </a:path>
                <a:path w="1666239" h="770889">
                  <a:moveTo>
                    <a:pt x="1665987" y="0"/>
                  </a:moveTo>
                  <a:lnTo>
                    <a:pt x="0" y="0"/>
                  </a:lnTo>
                  <a:lnTo>
                    <a:pt x="0" y="770745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52733" y="2480691"/>
              <a:ext cx="1665987" cy="770756"/>
            </a:xfrm>
            <a:prstGeom prst="rect">
              <a:avLst/>
            </a:prstGeom>
          </p:spPr>
        </p:pic>
      </p:grpSp>
      <p:sp>
        <p:nvSpPr>
          <p:cNvPr id="35" name="object 35" descr="Universal monitoring activities, targeted activities, and intensive activities."/>
          <p:cNvSpPr txBox="1"/>
          <p:nvPr/>
        </p:nvSpPr>
        <p:spPr>
          <a:xfrm>
            <a:off x="3852841" y="2480691"/>
            <a:ext cx="1139190" cy="77089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88900" marR="154940" algn="ctr">
              <a:lnSpc>
                <a:spcPct val="102699"/>
              </a:lnSpc>
              <a:spcBef>
                <a:spcPts val="1075"/>
              </a:spcBef>
            </a:pPr>
            <a:r>
              <a:rPr sz="1000" dirty="0">
                <a:latin typeface="Calibri"/>
                <a:cs typeface="Calibri"/>
              </a:rPr>
              <a:t>CDE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reviews </a:t>
            </a:r>
            <a:r>
              <a:rPr sz="1000" dirty="0">
                <a:latin typeface="Calibri"/>
                <a:cs typeface="Calibri"/>
              </a:rPr>
              <a:t>required</a:t>
            </a:r>
            <a:r>
              <a:rPr sz="1000" spc="30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follow- </a:t>
            </a:r>
            <a:r>
              <a:rPr sz="1000" dirty="0">
                <a:latin typeface="Calibri"/>
                <a:cs typeface="Calibri"/>
              </a:rPr>
              <a:t>up</a:t>
            </a:r>
            <a:r>
              <a:rPr sz="1000" spc="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activities.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 descr="Universal monitoring activities, targeted activities, and intensive activities."/>
          <p:cNvSpPr/>
          <p:nvPr/>
        </p:nvSpPr>
        <p:spPr>
          <a:xfrm>
            <a:off x="2934044" y="5995556"/>
            <a:ext cx="1935480" cy="587375"/>
          </a:xfrm>
          <a:custGeom>
            <a:avLst/>
            <a:gdLst/>
            <a:ahLst/>
            <a:cxnLst/>
            <a:rect l="l" t="t" r="r" b="b"/>
            <a:pathLst>
              <a:path w="1935479" h="587375">
                <a:moveTo>
                  <a:pt x="0" y="586944"/>
                </a:moveTo>
                <a:lnTo>
                  <a:pt x="1935484" y="586944"/>
                </a:lnTo>
                <a:lnTo>
                  <a:pt x="1935484" y="0"/>
                </a:lnTo>
                <a:lnTo>
                  <a:pt x="0" y="0"/>
                </a:lnTo>
                <a:lnTo>
                  <a:pt x="0" y="586944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 descr="Universal monitoring activities, targeted activities, and intensive activities."/>
          <p:cNvSpPr txBox="1"/>
          <p:nvPr/>
        </p:nvSpPr>
        <p:spPr>
          <a:xfrm>
            <a:off x="2825154" y="5637764"/>
            <a:ext cx="2153285" cy="916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195">
              <a:lnSpc>
                <a:spcPct val="100000"/>
              </a:lnSpc>
              <a:spcBef>
                <a:spcPts val="105"/>
              </a:spcBef>
            </a:pPr>
            <a:r>
              <a:rPr sz="850" b="1" dirty="0">
                <a:latin typeface="Calibri"/>
                <a:cs typeface="Calibri"/>
              </a:rPr>
              <a:t>Possible</a:t>
            </a:r>
            <a:r>
              <a:rPr sz="850" b="1" spc="40" dirty="0">
                <a:latin typeface="Calibri"/>
                <a:cs typeface="Calibri"/>
              </a:rPr>
              <a:t> </a:t>
            </a:r>
            <a:r>
              <a:rPr sz="850" b="1" spc="-10" dirty="0">
                <a:latin typeface="Calibri"/>
                <a:cs typeface="Calibri"/>
              </a:rPr>
              <a:t>Follow-</a:t>
            </a:r>
            <a:r>
              <a:rPr sz="850" b="1" dirty="0">
                <a:latin typeface="Calibri"/>
                <a:cs typeface="Calibri"/>
              </a:rPr>
              <a:t>up</a:t>
            </a:r>
            <a:r>
              <a:rPr sz="850" b="1" spc="45" dirty="0">
                <a:latin typeface="Calibri"/>
                <a:cs typeface="Calibri"/>
              </a:rPr>
              <a:t> </a:t>
            </a:r>
            <a:r>
              <a:rPr sz="850" b="1" spc="-10" dirty="0">
                <a:latin typeface="Calibri"/>
                <a:cs typeface="Calibri"/>
              </a:rPr>
              <a:t>Activities: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850">
              <a:latin typeface="Calibri"/>
              <a:cs typeface="Calibri"/>
            </a:endParaRPr>
          </a:p>
          <a:p>
            <a:pPr marL="325120" indent="-146050">
              <a:lnSpc>
                <a:spcPct val="100000"/>
              </a:lnSpc>
              <a:buFont typeface="Symbol"/>
              <a:buChar char=""/>
              <a:tabLst>
                <a:tab pos="325120" algn="l"/>
              </a:tabLst>
            </a:pPr>
            <a:r>
              <a:rPr sz="850" dirty="0">
                <a:latin typeface="Calibri"/>
                <a:cs typeface="Calibri"/>
              </a:rPr>
              <a:t>Virtual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Academy or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Cons App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training</a:t>
            </a:r>
            <a:endParaRPr sz="850">
              <a:latin typeface="Calibri"/>
              <a:cs typeface="Calibri"/>
            </a:endParaRPr>
          </a:p>
          <a:p>
            <a:pPr marL="325120" indent="-14605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25120" algn="l"/>
              </a:tabLst>
            </a:pPr>
            <a:r>
              <a:rPr sz="850" dirty="0">
                <a:latin typeface="Calibri"/>
                <a:cs typeface="Calibri"/>
              </a:rPr>
              <a:t>Submit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comparability</a:t>
            </a:r>
            <a:r>
              <a:rPr sz="850" spc="-10" dirty="0">
                <a:latin typeface="Calibri"/>
                <a:cs typeface="Calibri"/>
              </a:rPr>
              <a:t> plan/formula</a:t>
            </a:r>
            <a:endParaRPr sz="850">
              <a:latin typeface="Calibri"/>
              <a:cs typeface="Calibri"/>
            </a:endParaRPr>
          </a:p>
          <a:p>
            <a:pPr marL="325120" indent="-14605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25120" algn="l"/>
              </a:tabLst>
            </a:pPr>
            <a:r>
              <a:rPr sz="850" dirty="0">
                <a:latin typeface="Calibri"/>
                <a:cs typeface="Calibri"/>
              </a:rPr>
              <a:t>Monthly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review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drawdowns</a:t>
            </a:r>
            <a:endParaRPr sz="850">
              <a:latin typeface="Calibri"/>
              <a:cs typeface="Calibri"/>
            </a:endParaRPr>
          </a:p>
          <a:p>
            <a:pPr marL="325120" indent="-146050">
              <a:lnSpc>
                <a:spcPct val="100000"/>
              </a:lnSpc>
              <a:spcBef>
                <a:spcPts val="20"/>
              </a:spcBef>
              <a:buFont typeface="Symbol"/>
              <a:buChar char=""/>
              <a:tabLst>
                <a:tab pos="325120" algn="l"/>
              </a:tabLst>
            </a:pPr>
            <a:r>
              <a:rPr sz="850" dirty="0">
                <a:latin typeface="Calibri"/>
                <a:cs typeface="Calibri"/>
              </a:rPr>
              <a:t>Cons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App planning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support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8" name="object 38" descr="Universal monitoring activities, targeted activities, and intensive activities."/>
          <p:cNvSpPr txBox="1"/>
          <p:nvPr/>
        </p:nvSpPr>
        <p:spPr>
          <a:xfrm>
            <a:off x="4981138" y="5637764"/>
            <a:ext cx="2263775" cy="930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5"/>
              </a:spcBef>
            </a:pPr>
            <a:r>
              <a:rPr sz="850" b="1" spc="30" dirty="0">
                <a:latin typeface="Calibri"/>
                <a:cs typeface="Calibri"/>
              </a:rPr>
              <a:t>Customized</a:t>
            </a:r>
            <a:r>
              <a:rPr sz="850" b="1" spc="105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review</a:t>
            </a:r>
            <a:r>
              <a:rPr sz="850" b="1" spc="110" dirty="0">
                <a:latin typeface="Calibri"/>
                <a:cs typeface="Calibri"/>
              </a:rPr>
              <a:t> </a:t>
            </a:r>
            <a:r>
              <a:rPr sz="850" b="1" spc="30" dirty="0">
                <a:latin typeface="Calibri"/>
                <a:cs typeface="Calibri"/>
              </a:rPr>
              <a:t>protocol</a:t>
            </a:r>
            <a:r>
              <a:rPr sz="850" b="1" spc="105" dirty="0">
                <a:latin typeface="Calibri"/>
                <a:cs typeface="Calibri"/>
              </a:rPr>
              <a:t> </a:t>
            </a:r>
            <a:r>
              <a:rPr sz="850" b="1" spc="35" dirty="0">
                <a:latin typeface="Calibri"/>
                <a:cs typeface="Calibri"/>
              </a:rPr>
              <a:t>components</a:t>
            </a:r>
            <a:endParaRPr sz="850">
              <a:latin typeface="Calibri"/>
              <a:cs typeface="Calibri"/>
            </a:endParaRPr>
          </a:p>
          <a:p>
            <a:pPr marL="180340" marR="160655" indent="-635" algn="ctr">
              <a:lnSpc>
                <a:spcPct val="100000"/>
              </a:lnSpc>
              <a:spcBef>
                <a:spcPts val="969"/>
              </a:spcBef>
            </a:pPr>
            <a:r>
              <a:rPr sz="850" dirty="0">
                <a:latin typeface="Calibri"/>
                <a:cs typeface="Calibri"/>
              </a:rPr>
              <a:t>Targeted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list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of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indicators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based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on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Tier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II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identifying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factors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and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any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issues</a:t>
            </a:r>
            <a:r>
              <a:rPr sz="850" spc="-1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identified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through</a:t>
            </a:r>
            <a:endParaRPr sz="850">
              <a:latin typeface="Calibri"/>
              <a:cs typeface="Calibri"/>
            </a:endParaRPr>
          </a:p>
          <a:p>
            <a:pPr marL="535305" marR="514984" indent="-635" algn="ctr">
              <a:lnSpc>
                <a:spcPct val="100000"/>
              </a:lnSpc>
              <a:spcBef>
                <a:spcPts val="20"/>
              </a:spcBef>
            </a:pPr>
            <a:r>
              <a:rPr sz="850" dirty="0">
                <a:latin typeface="Calibri"/>
                <a:cs typeface="Calibri"/>
              </a:rPr>
              <a:t>Universal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Activities</a:t>
            </a:r>
            <a:r>
              <a:rPr sz="850" spc="-20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and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Self-</a:t>
            </a:r>
            <a:r>
              <a:rPr sz="850" dirty="0">
                <a:latin typeface="Calibri"/>
                <a:cs typeface="Calibri"/>
              </a:rPr>
              <a:t>Assessment</a:t>
            </a:r>
            <a:r>
              <a:rPr sz="850" spc="3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processes.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39" name="object 39" descr="Universal monitoring activities, targeted activities, and intensive activities."/>
          <p:cNvGrpSpPr/>
          <p:nvPr/>
        </p:nvGrpSpPr>
        <p:grpSpPr>
          <a:xfrm>
            <a:off x="851388" y="2423354"/>
            <a:ext cx="998855" cy="899794"/>
            <a:chOff x="851388" y="2423354"/>
            <a:chExt cx="998855" cy="899794"/>
          </a:xfrm>
        </p:grpSpPr>
        <p:sp>
          <p:nvSpPr>
            <p:cNvPr id="40" name="object 40"/>
            <p:cNvSpPr/>
            <p:nvPr/>
          </p:nvSpPr>
          <p:spPr>
            <a:xfrm>
              <a:off x="868656" y="2440593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39" h="880745">
                  <a:moveTo>
                    <a:pt x="734994" y="0"/>
                  </a:moveTo>
                  <a:lnTo>
                    <a:pt x="244998" y="0"/>
                  </a:lnTo>
                  <a:lnTo>
                    <a:pt x="211751" y="4020"/>
                  </a:lnTo>
                  <a:lnTo>
                    <a:pt x="149631" y="34605"/>
                  </a:lnTo>
                  <a:lnTo>
                    <a:pt x="95284" y="91747"/>
                  </a:lnTo>
                  <a:lnTo>
                    <a:pt x="71755" y="128964"/>
                  </a:lnTo>
                  <a:lnTo>
                    <a:pt x="51046" y="171245"/>
                  </a:lnTo>
                  <a:lnTo>
                    <a:pt x="33447" y="218063"/>
                  </a:lnTo>
                  <a:lnTo>
                    <a:pt x="19252" y="268894"/>
                  </a:lnTo>
                  <a:lnTo>
                    <a:pt x="8751" y="323212"/>
                  </a:lnTo>
                  <a:lnTo>
                    <a:pt x="2236" y="380492"/>
                  </a:lnTo>
                  <a:lnTo>
                    <a:pt x="0" y="440208"/>
                  </a:lnTo>
                  <a:lnTo>
                    <a:pt x="2236" y="499948"/>
                  </a:lnTo>
                  <a:lnTo>
                    <a:pt x="8751" y="557242"/>
                  </a:lnTo>
                  <a:lnTo>
                    <a:pt x="19252" y="611569"/>
                  </a:lnTo>
                  <a:lnTo>
                    <a:pt x="33447" y="662402"/>
                  </a:lnTo>
                  <a:lnTo>
                    <a:pt x="51046" y="709218"/>
                  </a:lnTo>
                  <a:lnTo>
                    <a:pt x="71755" y="751493"/>
                  </a:lnTo>
                  <a:lnTo>
                    <a:pt x="95284" y="788702"/>
                  </a:lnTo>
                  <a:lnTo>
                    <a:pt x="121339" y="820321"/>
                  </a:lnTo>
                  <a:lnTo>
                    <a:pt x="179865" y="864694"/>
                  </a:lnTo>
                  <a:lnTo>
                    <a:pt x="244998" y="880417"/>
                  </a:lnTo>
                  <a:lnTo>
                    <a:pt x="734994" y="880417"/>
                  </a:ln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34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68656" y="2440594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39" h="880745">
                  <a:moveTo>
                    <a:pt x="244998" y="880417"/>
                  </a:moveTo>
                  <a:lnTo>
                    <a:pt x="734994" y="880417"/>
                  </a:lnTo>
                </a:path>
                <a:path w="980439" h="880745">
                  <a:moveTo>
                    <a:pt x="734994" y="0"/>
                  </a:moveTo>
                  <a:lnTo>
                    <a:pt x="244998" y="0"/>
                  </a:lnTo>
                  <a:lnTo>
                    <a:pt x="211751" y="4020"/>
                  </a:lnTo>
                  <a:lnTo>
                    <a:pt x="149631" y="34605"/>
                  </a:lnTo>
                  <a:lnTo>
                    <a:pt x="95284" y="91747"/>
                  </a:lnTo>
                  <a:lnTo>
                    <a:pt x="71755" y="128964"/>
                  </a:lnTo>
                  <a:lnTo>
                    <a:pt x="51046" y="171245"/>
                  </a:lnTo>
                  <a:lnTo>
                    <a:pt x="33447" y="218063"/>
                  </a:lnTo>
                  <a:lnTo>
                    <a:pt x="19252" y="268894"/>
                  </a:lnTo>
                  <a:lnTo>
                    <a:pt x="8751" y="323212"/>
                  </a:lnTo>
                  <a:lnTo>
                    <a:pt x="2236" y="380492"/>
                  </a:lnTo>
                  <a:lnTo>
                    <a:pt x="0" y="440208"/>
                  </a:lnTo>
                  <a:lnTo>
                    <a:pt x="2236" y="499948"/>
                  </a:lnTo>
                  <a:lnTo>
                    <a:pt x="8751" y="557242"/>
                  </a:lnTo>
                  <a:lnTo>
                    <a:pt x="19252" y="611569"/>
                  </a:lnTo>
                  <a:lnTo>
                    <a:pt x="33447" y="662402"/>
                  </a:lnTo>
                  <a:lnTo>
                    <a:pt x="51046" y="709218"/>
                  </a:lnTo>
                  <a:lnTo>
                    <a:pt x="71755" y="751493"/>
                  </a:lnTo>
                  <a:lnTo>
                    <a:pt x="95284" y="788702"/>
                  </a:lnTo>
                  <a:lnTo>
                    <a:pt x="121339" y="820321"/>
                  </a:lnTo>
                  <a:lnTo>
                    <a:pt x="179865" y="864694"/>
                  </a:lnTo>
                  <a:lnTo>
                    <a:pt x="211751" y="876399"/>
                  </a:lnTo>
                  <a:lnTo>
                    <a:pt x="244998" y="880417"/>
                  </a:lnTo>
                </a:path>
                <a:path w="980439" h="880745">
                  <a:moveTo>
                    <a:pt x="734994" y="880417"/>
                  </a:move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68247" y="4020"/>
                  </a:lnTo>
                  <a:lnTo>
                    <a:pt x="734994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2976" y="2424942"/>
              <a:ext cx="979992" cy="8804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852976" y="2424942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39" h="880745">
                  <a:moveTo>
                    <a:pt x="244998" y="880417"/>
                  </a:moveTo>
                  <a:lnTo>
                    <a:pt x="734994" y="880417"/>
                  </a:lnTo>
                  <a:lnTo>
                    <a:pt x="768247" y="876399"/>
                  </a:lnTo>
                  <a:lnTo>
                    <a:pt x="830375" y="845827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34994" y="0"/>
                  </a:lnTo>
                  <a:lnTo>
                    <a:pt x="244998" y="0"/>
                  </a:lnTo>
                  <a:lnTo>
                    <a:pt x="211751" y="4020"/>
                  </a:lnTo>
                  <a:lnTo>
                    <a:pt x="149631" y="34605"/>
                  </a:lnTo>
                  <a:lnTo>
                    <a:pt x="95284" y="91747"/>
                  </a:lnTo>
                  <a:lnTo>
                    <a:pt x="71755" y="128964"/>
                  </a:lnTo>
                  <a:lnTo>
                    <a:pt x="51046" y="171245"/>
                  </a:lnTo>
                  <a:lnTo>
                    <a:pt x="33447" y="218063"/>
                  </a:lnTo>
                  <a:lnTo>
                    <a:pt x="19252" y="268894"/>
                  </a:lnTo>
                  <a:lnTo>
                    <a:pt x="8751" y="323212"/>
                  </a:lnTo>
                  <a:lnTo>
                    <a:pt x="2236" y="380492"/>
                  </a:lnTo>
                  <a:lnTo>
                    <a:pt x="0" y="440208"/>
                  </a:lnTo>
                  <a:lnTo>
                    <a:pt x="2236" y="499948"/>
                  </a:lnTo>
                  <a:lnTo>
                    <a:pt x="8751" y="557242"/>
                  </a:lnTo>
                  <a:lnTo>
                    <a:pt x="19252" y="611569"/>
                  </a:lnTo>
                  <a:lnTo>
                    <a:pt x="33447" y="662402"/>
                  </a:lnTo>
                  <a:lnTo>
                    <a:pt x="51046" y="709218"/>
                  </a:lnTo>
                  <a:lnTo>
                    <a:pt x="71755" y="751493"/>
                  </a:lnTo>
                  <a:lnTo>
                    <a:pt x="95284" y="788702"/>
                  </a:lnTo>
                  <a:lnTo>
                    <a:pt x="121339" y="820321"/>
                  </a:lnTo>
                  <a:lnTo>
                    <a:pt x="179865" y="864694"/>
                  </a:lnTo>
                  <a:lnTo>
                    <a:pt x="211751" y="876399"/>
                  </a:lnTo>
                  <a:lnTo>
                    <a:pt x="244998" y="88041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 descr="Universal monitoring activities, targeted activities, and intensive activities."/>
          <p:cNvSpPr txBox="1"/>
          <p:nvPr/>
        </p:nvSpPr>
        <p:spPr>
          <a:xfrm>
            <a:off x="870797" y="2552454"/>
            <a:ext cx="944880" cy="495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2699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District</a:t>
            </a:r>
            <a:r>
              <a:rPr sz="1000" spc="8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identified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Tier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I:</a:t>
            </a:r>
            <a:r>
              <a:rPr sz="1000" dirty="0">
                <a:latin typeface="Calibri"/>
                <a:cs typeface="Calibri"/>
              </a:rPr>
              <a:t> Universal</a:t>
            </a:r>
            <a:r>
              <a:rPr sz="1000" spc="10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45" name="object 45" descr="Universal monitoring activities, targeted activities, and intensive activities."/>
          <p:cNvGrpSpPr/>
          <p:nvPr/>
        </p:nvGrpSpPr>
        <p:grpSpPr>
          <a:xfrm>
            <a:off x="2850874" y="1560828"/>
            <a:ext cx="5419090" cy="3841115"/>
            <a:chOff x="2850874" y="1560828"/>
            <a:chExt cx="5419090" cy="3841115"/>
          </a:xfrm>
        </p:grpSpPr>
        <p:sp>
          <p:nvSpPr>
            <p:cNvPr id="46" name="object 46"/>
            <p:cNvSpPr/>
            <p:nvPr/>
          </p:nvSpPr>
          <p:spPr>
            <a:xfrm>
              <a:off x="2859129" y="1691261"/>
              <a:ext cx="5367020" cy="770890"/>
            </a:xfrm>
            <a:custGeom>
              <a:avLst/>
              <a:gdLst/>
              <a:ahLst/>
              <a:cxnLst/>
              <a:rect l="l" t="t" r="r" b="b"/>
              <a:pathLst>
                <a:path w="5367020" h="770889">
                  <a:moveTo>
                    <a:pt x="0" y="770419"/>
                  </a:moveTo>
                  <a:lnTo>
                    <a:pt x="0" y="0"/>
                  </a:lnTo>
                  <a:lnTo>
                    <a:pt x="5366873" y="0"/>
                  </a:lnTo>
                  <a:lnTo>
                    <a:pt x="5366873" y="667595"/>
                  </a:lnTo>
                </a:path>
              </a:pathLst>
            </a:custGeom>
            <a:ln w="16304">
              <a:solidFill>
                <a:srgbClr val="00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2230" y="2337552"/>
              <a:ext cx="87545" cy="8738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5305517" y="1560828"/>
              <a:ext cx="437515" cy="260985"/>
            </a:xfrm>
            <a:custGeom>
              <a:avLst/>
              <a:gdLst/>
              <a:ahLst/>
              <a:cxnLst/>
              <a:rect l="l" t="t" r="r" b="b"/>
              <a:pathLst>
                <a:path w="437514" h="260985">
                  <a:moveTo>
                    <a:pt x="437359" y="0"/>
                  </a:moveTo>
                  <a:lnTo>
                    <a:pt x="0" y="0"/>
                  </a:lnTo>
                  <a:lnTo>
                    <a:pt x="0" y="260864"/>
                  </a:lnTo>
                  <a:lnTo>
                    <a:pt x="437359" y="260864"/>
                  </a:lnTo>
                  <a:lnTo>
                    <a:pt x="437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306198" y="4611637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526800" y="0"/>
                  </a:moveTo>
                  <a:lnTo>
                    <a:pt x="0" y="394340"/>
                  </a:lnTo>
                  <a:lnTo>
                    <a:pt x="526800" y="788680"/>
                  </a:lnTo>
                  <a:lnTo>
                    <a:pt x="1053491" y="394340"/>
                  </a:lnTo>
                  <a:lnTo>
                    <a:pt x="526800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6198" y="4611637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340"/>
                  </a:moveTo>
                  <a:lnTo>
                    <a:pt x="526800" y="0"/>
                  </a:lnTo>
                </a:path>
                <a:path w="1054100" h="789304">
                  <a:moveTo>
                    <a:pt x="526800" y="788680"/>
                  </a:moveTo>
                  <a:lnTo>
                    <a:pt x="0" y="394340"/>
                  </a:lnTo>
                </a:path>
                <a:path w="1054100" h="789304">
                  <a:moveTo>
                    <a:pt x="526800" y="0"/>
                  </a:moveTo>
                  <a:lnTo>
                    <a:pt x="1053491" y="394340"/>
                  </a:lnTo>
                  <a:lnTo>
                    <a:pt x="526800" y="78868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90518" y="4595986"/>
              <a:ext cx="1053491" cy="7886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6290518" y="4595986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340"/>
                  </a:moveTo>
                  <a:lnTo>
                    <a:pt x="526800" y="0"/>
                  </a:lnTo>
                  <a:lnTo>
                    <a:pt x="1053491" y="394340"/>
                  </a:lnTo>
                  <a:lnTo>
                    <a:pt x="526800" y="788680"/>
                  </a:lnTo>
                  <a:lnTo>
                    <a:pt x="0" y="394340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 descr="Universal monitoring activities, targeted activities, and intensive activities."/>
          <p:cNvSpPr txBox="1"/>
          <p:nvPr/>
        </p:nvSpPr>
        <p:spPr>
          <a:xfrm>
            <a:off x="6578676" y="4901539"/>
            <a:ext cx="47752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latin typeface="Calibri"/>
                <a:cs typeface="Calibri"/>
              </a:rPr>
              <a:t>Follow-</a:t>
            </a:r>
            <a:r>
              <a:rPr sz="850" b="1" spc="-25" dirty="0">
                <a:latin typeface="Calibri"/>
                <a:cs typeface="Calibri"/>
              </a:rPr>
              <a:t>up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54" name="object 54" descr="Universal monitoring activities, targeted activities, and intensive activities."/>
          <p:cNvGrpSpPr/>
          <p:nvPr/>
        </p:nvGrpSpPr>
        <p:grpSpPr>
          <a:xfrm>
            <a:off x="825473" y="3479094"/>
            <a:ext cx="1054100" cy="940435"/>
            <a:chOff x="825473" y="3479094"/>
            <a:chExt cx="1054100" cy="940435"/>
          </a:xfrm>
        </p:grpSpPr>
        <p:sp>
          <p:nvSpPr>
            <p:cNvPr id="55" name="object 55"/>
            <p:cNvSpPr/>
            <p:nvPr/>
          </p:nvSpPr>
          <p:spPr>
            <a:xfrm>
              <a:off x="842741" y="3496333"/>
              <a:ext cx="1035050" cy="921385"/>
            </a:xfrm>
            <a:custGeom>
              <a:avLst/>
              <a:gdLst/>
              <a:ahLst/>
              <a:cxnLst/>
              <a:rect l="l" t="t" r="r" b="b"/>
              <a:pathLst>
                <a:path w="1035050" h="921385">
                  <a:moveTo>
                    <a:pt x="775979" y="0"/>
                  </a:moveTo>
                  <a:lnTo>
                    <a:pt x="258663" y="0"/>
                  </a:lnTo>
                  <a:lnTo>
                    <a:pt x="223563" y="4204"/>
                  </a:lnTo>
                  <a:lnTo>
                    <a:pt x="157977" y="36191"/>
                  </a:lnTo>
                  <a:lnTo>
                    <a:pt x="128108" y="62877"/>
                  </a:lnTo>
                  <a:lnTo>
                    <a:pt x="100599" y="95959"/>
                  </a:lnTo>
                  <a:lnTo>
                    <a:pt x="75758" y="134888"/>
                  </a:lnTo>
                  <a:lnTo>
                    <a:pt x="53894" y="179116"/>
                  </a:lnTo>
                  <a:lnTo>
                    <a:pt x="35314" y="228095"/>
                  </a:lnTo>
                  <a:lnTo>
                    <a:pt x="20326" y="281275"/>
                  </a:lnTo>
                  <a:lnTo>
                    <a:pt x="9239" y="338107"/>
                  </a:lnTo>
                  <a:lnTo>
                    <a:pt x="2361" y="398043"/>
                  </a:lnTo>
                  <a:lnTo>
                    <a:pt x="0" y="460534"/>
                  </a:lnTo>
                  <a:lnTo>
                    <a:pt x="2361" y="523050"/>
                  </a:lnTo>
                  <a:lnTo>
                    <a:pt x="9239" y="583007"/>
                  </a:lnTo>
                  <a:lnTo>
                    <a:pt x="20326" y="639856"/>
                  </a:lnTo>
                  <a:lnTo>
                    <a:pt x="35314" y="693049"/>
                  </a:lnTo>
                  <a:lnTo>
                    <a:pt x="53894" y="742038"/>
                  </a:lnTo>
                  <a:lnTo>
                    <a:pt x="75758" y="786275"/>
                  </a:lnTo>
                  <a:lnTo>
                    <a:pt x="100599" y="825210"/>
                  </a:lnTo>
                  <a:lnTo>
                    <a:pt x="128108" y="858296"/>
                  </a:lnTo>
                  <a:lnTo>
                    <a:pt x="157977" y="884984"/>
                  </a:lnTo>
                  <a:lnTo>
                    <a:pt x="223563" y="916973"/>
                  </a:lnTo>
                  <a:lnTo>
                    <a:pt x="258663" y="921177"/>
                  </a:lnTo>
                  <a:lnTo>
                    <a:pt x="775979" y="921177"/>
                  </a:lnTo>
                  <a:lnTo>
                    <a:pt x="844730" y="904725"/>
                  </a:lnTo>
                  <a:lnTo>
                    <a:pt x="906517" y="858296"/>
                  </a:lnTo>
                  <a:lnTo>
                    <a:pt x="934029" y="825210"/>
                  </a:lnTo>
                  <a:lnTo>
                    <a:pt x="958873" y="786275"/>
                  </a:lnTo>
                  <a:lnTo>
                    <a:pt x="980742" y="742038"/>
                  </a:lnTo>
                  <a:lnTo>
                    <a:pt x="999327" y="693049"/>
                  </a:lnTo>
                  <a:lnTo>
                    <a:pt x="1014320" y="639856"/>
                  </a:lnTo>
                  <a:lnTo>
                    <a:pt x="1025411" y="583007"/>
                  </a:lnTo>
                  <a:lnTo>
                    <a:pt x="1032291" y="523050"/>
                  </a:lnTo>
                  <a:lnTo>
                    <a:pt x="1034654" y="460534"/>
                  </a:lnTo>
                  <a:lnTo>
                    <a:pt x="1032291" y="398043"/>
                  </a:lnTo>
                  <a:lnTo>
                    <a:pt x="1025411" y="338107"/>
                  </a:lnTo>
                  <a:lnTo>
                    <a:pt x="1014320" y="281275"/>
                  </a:lnTo>
                  <a:lnTo>
                    <a:pt x="999327" y="228095"/>
                  </a:lnTo>
                  <a:lnTo>
                    <a:pt x="980742" y="179116"/>
                  </a:lnTo>
                  <a:lnTo>
                    <a:pt x="958873" y="134888"/>
                  </a:lnTo>
                  <a:lnTo>
                    <a:pt x="934029" y="95959"/>
                  </a:lnTo>
                  <a:lnTo>
                    <a:pt x="906517" y="62877"/>
                  </a:lnTo>
                  <a:lnTo>
                    <a:pt x="876648" y="36191"/>
                  </a:lnTo>
                  <a:lnTo>
                    <a:pt x="811071" y="4204"/>
                  </a:lnTo>
                  <a:lnTo>
                    <a:pt x="775979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42741" y="3496333"/>
              <a:ext cx="1035050" cy="921385"/>
            </a:xfrm>
            <a:custGeom>
              <a:avLst/>
              <a:gdLst/>
              <a:ahLst/>
              <a:cxnLst/>
              <a:rect l="l" t="t" r="r" b="b"/>
              <a:pathLst>
                <a:path w="1035050" h="921385">
                  <a:moveTo>
                    <a:pt x="258663" y="921177"/>
                  </a:moveTo>
                  <a:lnTo>
                    <a:pt x="775979" y="921177"/>
                  </a:lnTo>
                </a:path>
                <a:path w="1035050" h="921385">
                  <a:moveTo>
                    <a:pt x="775979" y="0"/>
                  </a:moveTo>
                  <a:lnTo>
                    <a:pt x="258663" y="0"/>
                  </a:lnTo>
                  <a:lnTo>
                    <a:pt x="223563" y="4204"/>
                  </a:lnTo>
                  <a:lnTo>
                    <a:pt x="157977" y="36191"/>
                  </a:lnTo>
                  <a:lnTo>
                    <a:pt x="128108" y="62877"/>
                  </a:lnTo>
                  <a:lnTo>
                    <a:pt x="100599" y="95959"/>
                  </a:lnTo>
                  <a:lnTo>
                    <a:pt x="75758" y="134888"/>
                  </a:lnTo>
                  <a:lnTo>
                    <a:pt x="53894" y="179116"/>
                  </a:lnTo>
                  <a:lnTo>
                    <a:pt x="35314" y="228095"/>
                  </a:lnTo>
                  <a:lnTo>
                    <a:pt x="20326" y="281275"/>
                  </a:lnTo>
                  <a:lnTo>
                    <a:pt x="9239" y="338107"/>
                  </a:lnTo>
                  <a:lnTo>
                    <a:pt x="2361" y="398043"/>
                  </a:lnTo>
                  <a:lnTo>
                    <a:pt x="0" y="460534"/>
                  </a:lnTo>
                  <a:lnTo>
                    <a:pt x="2361" y="523050"/>
                  </a:lnTo>
                  <a:lnTo>
                    <a:pt x="9239" y="583007"/>
                  </a:lnTo>
                  <a:lnTo>
                    <a:pt x="20326" y="639856"/>
                  </a:lnTo>
                  <a:lnTo>
                    <a:pt x="35314" y="693049"/>
                  </a:lnTo>
                  <a:lnTo>
                    <a:pt x="53894" y="742038"/>
                  </a:lnTo>
                  <a:lnTo>
                    <a:pt x="75758" y="786275"/>
                  </a:lnTo>
                  <a:lnTo>
                    <a:pt x="100599" y="825210"/>
                  </a:lnTo>
                  <a:lnTo>
                    <a:pt x="128108" y="858296"/>
                  </a:lnTo>
                  <a:lnTo>
                    <a:pt x="157977" y="884984"/>
                  </a:lnTo>
                  <a:lnTo>
                    <a:pt x="223563" y="916973"/>
                  </a:lnTo>
                  <a:lnTo>
                    <a:pt x="258663" y="921177"/>
                  </a:lnTo>
                </a:path>
                <a:path w="1035050" h="921385">
                  <a:moveTo>
                    <a:pt x="775979" y="921177"/>
                  </a:moveTo>
                  <a:lnTo>
                    <a:pt x="844730" y="904725"/>
                  </a:lnTo>
                  <a:lnTo>
                    <a:pt x="906517" y="858296"/>
                  </a:lnTo>
                  <a:lnTo>
                    <a:pt x="934029" y="825210"/>
                  </a:lnTo>
                  <a:lnTo>
                    <a:pt x="958873" y="786275"/>
                  </a:lnTo>
                  <a:lnTo>
                    <a:pt x="980742" y="742038"/>
                  </a:lnTo>
                  <a:lnTo>
                    <a:pt x="999327" y="693049"/>
                  </a:lnTo>
                  <a:lnTo>
                    <a:pt x="1014320" y="639856"/>
                  </a:lnTo>
                  <a:lnTo>
                    <a:pt x="1025411" y="583007"/>
                  </a:lnTo>
                  <a:lnTo>
                    <a:pt x="1032291" y="523050"/>
                  </a:lnTo>
                  <a:lnTo>
                    <a:pt x="1034654" y="460534"/>
                  </a:lnTo>
                  <a:lnTo>
                    <a:pt x="1032291" y="398043"/>
                  </a:lnTo>
                  <a:lnTo>
                    <a:pt x="1025411" y="338107"/>
                  </a:lnTo>
                  <a:lnTo>
                    <a:pt x="1014320" y="281275"/>
                  </a:lnTo>
                  <a:lnTo>
                    <a:pt x="999327" y="228095"/>
                  </a:lnTo>
                  <a:lnTo>
                    <a:pt x="980742" y="179116"/>
                  </a:lnTo>
                  <a:lnTo>
                    <a:pt x="958873" y="134888"/>
                  </a:lnTo>
                  <a:lnTo>
                    <a:pt x="934029" y="95959"/>
                  </a:lnTo>
                  <a:lnTo>
                    <a:pt x="906517" y="62877"/>
                  </a:lnTo>
                  <a:lnTo>
                    <a:pt x="876648" y="36191"/>
                  </a:lnTo>
                  <a:lnTo>
                    <a:pt x="811071" y="4204"/>
                  </a:lnTo>
                  <a:lnTo>
                    <a:pt x="775979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061" y="3480681"/>
              <a:ext cx="1034654" cy="92117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27061" y="3480682"/>
              <a:ext cx="1035050" cy="921385"/>
            </a:xfrm>
            <a:custGeom>
              <a:avLst/>
              <a:gdLst/>
              <a:ahLst/>
              <a:cxnLst/>
              <a:rect l="l" t="t" r="r" b="b"/>
              <a:pathLst>
                <a:path w="1035050" h="921385">
                  <a:moveTo>
                    <a:pt x="258663" y="921177"/>
                  </a:moveTo>
                  <a:lnTo>
                    <a:pt x="775979" y="921177"/>
                  </a:lnTo>
                  <a:lnTo>
                    <a:pt x="811071" y="916973"/>
                  </a:lnTo>
                  <a:lnTo>
                    <a:pt x="876648" y="884984"/>
                  </a:lnTo>
                  <a:lnTo>
                    <a:pt x="906517" y="858296"/>
                  </a:lnTo>
                  <a:lnTo>
                    <a:pt x="934029" y="825210"/>
                  </a:lnTo>
                  <a:lnTo>
                    <a:pt x="958873" y="786275"/>
                  </a:lnTo>
                  <a:lnTo>
                    <a:pt x="980742" y="742038"/>
                  </a:lnTo>
                  <a:lnTo>
                    <a:pt x="999327" y="693049"/>
                  </a:lnTo>
                  <a:lnTo>
                    <a:pt x="1014320" y="639856"/>
                  </a:lnTo>
                  <a:lnTo>
                    <a:pt x="1025411" y="583007"/>
                  </a:lnTo>
                  <a:lnTo>
                    <a:pt x="1032291" y="523050"/>
                  </a:lnTo>
                  <a:lnTo>
                    <a:pt x="1034654" y="460534"/>
                  </a:lnTo>
                  <a:lnTo>
                    <a:pt x="1032291" y="398043"/>
                  </a:lnTo>
                  <a:lnTo>
                    <a:pt x="1025411" y="338107"/>
                  </a:lnTo>
                  <a:lnTo>
                    <a:pt x="1014320" y="281275"/>
                  </a:lnTo>
                  <a:lnTo>
                    <a:pt x="999327" y="228095"/>
                  </a:lnTo>
                  <a:lnTo>
                    <a:pt x="980742" y="179116"/>
                  </a:lnTo>
                  <a:lnTo>
                    <a:pt x="958873" y="134888"/>
                  </a:lnTo>
                  <a:lnTo>
                    <a:pt x="934029" y="95959"/>
                  </a:lnTo>
                  <a:lnTo>
                    <a:pt x="906517" y="62877"/>
                  </a:lnTo>
                  <a:lnTo>
                    <a:pt x="876648" y="36191"/>
                  </a:lnTo>
                  <a:lnTo>
                    <a:pt x="811071" y="4204"/>
                  </a:lnTo>
                  <a:lnTo>
                    <a:pt x="775979" y="0"/>
                  </a:lnTo>
                  <a:lnTo>
                    <a:pt x="258663" y="0"/>
                  </a:lnTo>
                  <a:lnTo>
                    <a:pt x="223563" y="4204"/>
                  </a:lnTo>
                  <a:lnTo>
                    <a:pt x="157977" y="36191"/>
                  </a:lnTo>
                  <a:lnTo>
                    <a:pt x="128108" y="62877"/>
                  </a:lnTo>
                  <a:lnTo>
                    <a:pt x="100599" y="95959"/>
                  </a:lnTo>
                  <a:lnTo>
                    <a:pt x="75758" y="134888"/>
                  </a:lnTo>
                  <a:lnTo>
                    <a:pt x="53894" y="179116"/>
                  </a:lnTo>
                  <a:lnTo>
                    <a:pt x="35314" y="228095"/>
                  </a:lnTo>
                  <a:lnTo>
                    <a:pt x="20326" y="281275"/>
                  </a:lnTo>
                  <a:lnTo>
                    <a:pt x="9239" y="338107"/>
                  </a:lnTo>
                  <a:lnTo>
                    <a:pt x="2361" y="398043"/>
                  </a:lnTo>
                  <a:lnTo>
                    <a:pt x="0" y="460534"/>
                  </a:lnTo>
                  <a:lnTo>
                    <a:pt x="2361" y="523050"/>
                  </a:lnTo>
                  <a:lnTo>
                    <a:pt x="9239" y="583007"/>
                  </a:lnTo>
                  <a:lnTo>
                    <a:pt x="20326" y="639856"/>
                  </a:lnTo>
                  <a:lnTo>
                    <a:pt x="35314" y="693049"/>
                  </a:lnTo>
                  <a:lnTo>
                    <a:pt x="53894" y="742038"/>
                  </a:lnTo>
                  <a:lnTo>
                    <a:pt x="75758" y="786275"/>
                  </a:lnTo>
                  <a:lnTo>
                    <a:pt x="100599" y="825210"/>
                  </a:lnTo>
                  <a:lnTo>
                    <a:pt x="128108" y="858296"/>
                  </a:lnTo>
                  <a:lnTo>
                    <a:pt x="157977" y="884984"/>
                  </a:lnTo>
                  <a:lnTo>
                    <a:pt x="223563" y="916973"/>
                  </a:lnTo>
                  <a:lnTo>
                    <a:pt x="258663" y="92117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 descr="Universal monitoring activities, targeted activities, and intensive activities."/>
          <p:cNvSpPr txBox="1"/>
          <p:nvPr/>
        </p:nvSpPr>
        <p:spPr>
          <a:xfrm>
            <a:off x="1072458" y="3472001"/>
            <a:ext cx="554355" cy="80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0795" algn="ctr">
              <a:lnSpc>
                <a:spcPct val="102699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District identified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Tier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II:</a:t>
            </a:r>
            <a:r>
              <a:rPr sz="1000" spc="-10" dirty="0">
                <a:latin typeface="Calibri"/>
                <a:cs typeface="Calibri"/>
              </a:rPr>
              <a:t> Targeted 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0" name="object 60" descr="Universal monitoring activities, targeted activities, and intensive activities."/>
          <p:cNvGrpSpPr/>
          <p:nvPr/>
        </p:nvGrpSpPr>
        <p:grpSpPr>
          <a:xfrm>
            <a:off x="828293" y="4526574"/>
            <a:ext cx="1059180" cy="945515"/>
            <a:chOff x="828293" y="4526574"/>
            <a:chExt cx="1059180" cy="945515"/>
          </a:xfrm>
        </p:grpSpPr>
        <p:sp>
          <p:nvSpPr>
            <p:cNvPr id="61" name="object 61"/>
            <p:cNvSpPr/>
            <p:nvPr/>
          </p:nvSpPr>
          <p:spPr>
            <a:xfrm>
              <a:off x="845561" y="4543813"/>
              <a:ext cx="1040765" cy="926465"/>
            </a:xfrm>
            <a:custGeom>
              <a:avLst/>
              <a:gdLst/>
              <a:ahLst/>
              <a:cxnLst/>
              <a:rect l="l" t="t" r="r" b="b"/>
              <a:pathLst>
                <a:path w="1040764" h="926464">
                  <a:moveTo>
                    <a:pt x="780226" y="0"/>
                  </a:moveTo>
                  <a:lnTo>
                    <a:pt x="260079" y="0"/>
                  </a:lnTo>
                  <a:lnTo>
                    <a:pt x="227456" y="3609"/>
                  </a:lnTo>
                  <a:lnTo>
                    <a:pt x="166080" y="31178"/>
                  </a:lnTo>
                  <a:lnTo>
                    <a:pt x="111491" y="82988"/>
                  </a:lnTo>
                  <a:lnTo>
                    <a:pt x="87351" y="116897"/>
                  </a:lnTo>
                  <a:lnTo>
                    <a:pt x="65639" y="155563"/>
                  </a:lnTo>
                  <a:lnTo>
                    <a:pt x="46598" y="198553"/>
                  </a:lnTo>
                  <a:lnTo>
                    <a:pt x="30473" y="245430"/>
                  </a:lnTo>
                  <a:lnTo>
                    <a:pt x="17506" y="295763"/>
                  </a:lnTo>
                  <a:lnTo>
                    <a:pt x="7943" y="349115"/>
                  </a:lnTo>
                  <a:lnTo>
                    <a:pt x="2026" y="405053"/>
                  </a:lnTo>
                  <a:lnTo>
                    <a:pt x="0" y="463143"/>
                  </a:lnTo>
                  <a:lnTo>
                    <a:pt x="2026" y="521230"/>
                  </a:lnTo>
                  <a:lnTo>
                    <a:pt x="7943" y="577163"/>
                  </a:lnTo>
                  <a:lnTo>
                    <a:pt x="17506" y="630508"/>
                  </a:lnTo>
                  <a:lnTo>
                    <a:pt x="30473" y="680830"/>
                  </a:lnTo>
                  <a:lnTo>
                    <a:pt x="46598" y="727697"/>
                  </a:lnTo>
                  <a:lnTo>
                    <a:pt x="65639" y="770674"/>
                  </a:lnTo>
                  <a:lnTo>
                    <a:pt x="87351" y="809328"/>
                  </a:lnTo>
                  <a:lnTo>
                    <a:pt x="111491" y="843224"/>
                  </a:lnTo>
                  <a:lnTo>
                    <a:pt x="137816" y="871931"/>
                  </a:lnTo>
                  <a:lnTo>
                    <a:pt x="196041" y="912037"/>
                  </a:lnTo>
                  <a:lnTo>
                    <a:pt x="260079" y="926177"/>
                  </a:lnTo>
                  <a:lnTo>
                    <a:pt x="780226" y="926177"/>
                  </a:lnTo>
                  <a:lnTo>
                    <a:pt x="844250" y="912037"/>
                  </a:lnTo>
                  <a:lnTo>
                    <a:pt x="902474" y="871931"/>
                  </a:lnTo>
                  <a:lnTo>
                    <a:pt x="928801" y="843224"/>
                  </a:lnTo>
                  <a:lnTo>
                    <a:pt x="952946" y="809328"/>
                  </a:lnTo>
                  <a:lnTo>
                    <a:pt x="974663" y="770674"/>
                  </a:lnTo>
                  <a:lnTo>
                    <a:pt x="993709" y="727697"/>
                  </a:lnTo>
                  <a:lnTo>
                    <a:pt x="1009840" y="680830"/>
                  </a:lnTo>
                  <a:lnTo>
                    <a:pt x="1022812" y="630508"/>
                  </a:lnTo>
                  <a:lnTo>
                    <a:pt x="1032379" y="577163"/>
                  </a:lnTo>
                  <a:lnTo>
                    <a:pt x="1038299" y="521230"/>
                  </a:lnTo>
                  <a:lnTo>
                    <a:pt x="1040327" y="463143"/>
                  </a:lnTo>
                  <a:lnTo>
                    <a:pt x="1038299" y="405053"/>
                  </a:lnTo>
                  <a:lnTo>
                    <a:pt x="1032379" y="349115"/>
                  </a:lnTo>
                  <a:lnTo>
                    <a:pt x="1022812" y="295763"/>
                  </a:lnTo>
                  <a:lnTo>
                    <a:pt x="1009840" y="245430"/>
                  </a:lnTo>
                  <a:lnTo>
                    <a:pt x="993709" y="198553"/>
                  </a:lnTo>
                  <a:lnTo>
                    <a:pt x="974663" y="155563"/>
                  </a:lnTo>
                  <a:lnTo>
                    <a:pt x="952946" y="116897"/>
                  </a:lnTo>
                  <a:lnTo>
                    <a:pt x="928801" y="82988"/>
                  </a:lnTo>
                  <a:lnTo>
                    <a:pt x="902474" y="54270"/>
                  </a:lnTo>
                  <a:lnTo>
                    <a:pt x="844250" y="14146"/>
                  </a:lnTo>
                  <a:lnTo>
                    <a:pt x="780226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5561" y="4543813"/>
              <a:ext cx="1040765" cy="926465"/>
            </a:xfrm>
            <a:custGeom>
              <a:avLst/>
              <a:gdLst/>
              <a:ahLst/>
              <a:cxnLst/>
              <a:rect l="l" t="t" r="r" b="b"/>
              <a:pathLst>
                <a:path w="1040764" h="926464">
                  <a:moveTo>
                    <a:pt x="260079" y="926177"/>
                  </a:moveTo>
                  <a:lnTo>
                    <a:pt x="780226" y="926177"/>
                  </a:lnTo>
                </a:path>
                <a:path w="1040764" h="926464">
                  <a:moveTo>
                    <a:pt x="780226" y="0"/>
                  </a:moveTo>
                  <a:lnTo>
                    <a:pt x="260079" y="0"/>
                  </a:lnTo>
                  <a:lnTo>
                    <a:pt x="227456" y="3609"/>
                  </a:lnTo>
                  <a:lnTo>
                    <a:pt x="166080" y="31178"/>
                  </a:lnTo>
                  <a:lnTo>
                    <a:pt x="111491" y="82988"/>
                  </a:lnTo>
                  <a:lnTo>
                    <a:pt x="87351" y="116897"/>
                  </a:lnTo>
                  <a:lnTo>
                    <a:pt x="65639" y="155563"/>
                  </a:lnTo>
                  <a:lnTo>
                    <a:pt x="46598" y="198553"/>
                  </a:lnTo>
                  <a:lnTo>
                    <a:pt x="30473" y="245430"/>
                  </a:lnTo>
                  <a:lnTo>
                    <a:pt x="17506" y="295763"/>
                  </a:lnTo>
                  <a:lnTo>
                    <a:pt x="7943" y="349115"/>
                  </a:lnTo>
                  <a:lnTo>
                    <a:pt x="2026" y="405053"/>
                  </a:lnTo>
                  <a:lnTo>
                    <a:pt x="0" y="463143"/>
                  </a:lnTo>
                  <a:lnTo>
                    <a:pt x="2026" y="521230"/>
                  </a:lnTo>
                  <a:lnTo>
                    <a:pt x="7943" y="577163"/>
                  </a:lnTo>
                  <a:lnTo>
                    <a:pt x="17506" y="630508"/>
                  </a:lnTo>
                  <a:lnTo>
                    <a:pt x="30473" y="680830"/>
                  </a:lnTo>
                  <a:lnTo>
                    <a:pt x="46598" y="727697"/>
                  </a:lnTo>
                  <a:lnTo>
                    <a:pt x="65639" y="770674"/>
                  </a:lnTo>
                  <a:lnTo>
                    <a:pt x="87351" y="809328"/>
                  </a:lnTo>
                  <a:lnTo>
                    <a:pt x="111491" y="843224"/>
                  </a:lnTo>
                  <a:lnTo>
                    <a:pt x="137816" y="871931"/>
                  </a:lnTo>
                  <a:lnTo>
                    <a:pt x="196041" y="912037"/>
                  </a:lnTo>
                  <a:lnTo>
                    <a:pt x="227456" y="922570"/>
                  </a:lnTo>
                  <a:lnTo>
                    <a:pt x="260079" y="926177"/>
                  </a:lnTo>
                </a:path>
                <a:path w="1040764" h="926464">
                  <a:moveTo>
                    <a:pt x="780226" y="926177"/>
                  </a:moveTo>
                  <a:lnTo>
                    <a:pt x="844250" y="912037"/>
                  </a:lnTo>
                  <a:lnTo>
                    <a:pt x="902474" y="871931"/>
                  </a:lnTo>
                  <a:lnTo>
                    <a:pt x="928801" y="843224"/>
                  </a:lnTo>
                  <a:lnTo>
                    <a:pt x="952946" y="809328"/>
                  </a:lnTo>
                  <a:lnTo>
                    <a:pt x="974663" y="770674"/>
                  </a:lnTo>
                  <a:lnTo>
                    <a:pt x="993709" y="727697"/>
                  </a:lnTo>
                  <a:lnTo>
                    <a:pt x="1009840" y="680830"/>
                  </a:lnTo>
                  <a:lnTo>
                    <a:pt x="1022812" y="630508"/>
                  </a:lnTo>
                  <a:lnTo>
                    <a:pt x="1032379" y="577163"/>
                  </a:lnTo>
                  <a:lnTo>
                    <a:pt x="1038299" y="521230"/>
                  </a:lnTo>
                  <a:lnTo>
                    <a:pt x="1040327" y="463143"/>
                  </a:lnTo>
                  <a:lnTo>
                    <a:pt x="1038299" y="405053"/>
                  </a:lnTo>
                  <a:lnTo>
                    <a:pt x="1032379" y="349115"/>
                  </a:lnTo>
                  <a:lnTo>
                    <a:pt x="1022812" y="295763"/>
                  </a:lnTo>
                  <a:lnTo>
                    <a:pt x="1009840" y="245430"/>
                  </a:lnTo>
                  <a:lnTo>
                    <a:pt x="993709" y="198553"/>
                  </a:lnTo>
                  <a:lnTo>
                    <a:pt x="974663" y="155563"/>
                  </a:lnTo>
                  <a:lnTo>
                    <a:pt x="952946" y="116897"/>
                  </a:lnTo>
                  <a:lnTo>
                    <a:pt x="928801" y="82988"/>
                  </a:lnTo>
                  <a:lnTo>
                    <a:pt x="902474" y="54270"/>
                  </a:lnTo>
                  <a:lnTo>
                    <a:pt x="844250" y="14146"/>
                  </a:lnTo>
                  <a:lnTo>
                    <a:pt x="812841" y="3609"/>
                  </a:lnTo>
                  <a:lnTo>
                    <a:pt x="780226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881" y="4528161"/>
              <a:ext cx="1040327" cy="926177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829881" y="4528161"/>
              <a:ext cx="1040765" cy="926465"/>
            </a:xfrm>
            <a:custGeom>
              <a:avLst/>
              <a:gdLst/>
              <a:ahLst/>
              <a:cxnLst/>
              <a:rect l="l" t="t" r="r" b="b"/>
              <a:pathLst>
                <a:path w="1040764" h="926464">
                  <a:moveTo>
                    <a:pt x="260079" y="926177"/>
                  </a:moveTo>
                  <a:lnTo>
                    <a:pt x="780226" y="926177"/>
                  </a:lnTo>
                  <a:lnTo>
                    <a:pt x="812841" y="922570"/>
                  </a:lnTo>
                  <a:lnTo>
                    <a:pt x="874209" y="895013"/>
                  </a:lnTo>
                  <a:lnTo>
                    <a:pt x="928801" y="843224"/>
                  </a:lnTo>
                  <a:lnTo>
                    <a:pt x="952946" y="809327"/>
                  </a:lnTo>
                  <a:lnTo>
                    <a:pt x="974663" y="770674"/>
                  </a:lnTo>
                  <a:lnTo>
                    <a:pt x="993709" y="727697"/>
                  </a:lnTo>
                  <a:lnTo>
                    <a:pt x="1009840" y="680830"/>
                  </a:lnTo>
                  <a:lnTo>
                    <a:pt x="1022812" y="630508"/>
                  </a:lnTo>
                  <a:lnTo>
                    <a:pt x="1032379" y="577163"/>
                  </a:lnTo>
                  <a:lnTo>
                    <a:pt x="1038299" y="521230"/>
                  </a:lnTo>
                  <a:lnTo>
                    <a:pt x="1040327" y="463143"/>
                  </a:lnTo>
                  <a:lnTo>
                    <a:pt x="1038299" y="405053"/>
                  </a:lnTo>
                  <a:lnTo>
                    <a:pt x="1032379" y="349115"/>
                  </a:lnTo>
                  <a:lnTo>
                    <a:pt x="1022812" y="295763"/>
                  </a:lnTo>
                  <a:lnTo>
                    <a:pt x="1009840" y="245430"/>
                  </a:lnTo>
                  <a:lnTo>
                    <a:pt x="993709" y="198552"/>
                  </a:lnTo>
                  <a:lnTo>
                    <a:pt x="974663" y="155563"/>
                  </a:lnTo>
                  <a:lnTo>
                    <a:pt x="952946" y="116897"/>
                  </a:lnTo>
                  <a:lnTo>
                    <a:pt x="928801" y="82988"/>
                  </a:lnTo>
                  <a:lnTo>
                    <a:pt x="902474" y="54270"/>
                  </a:lnTo>
                  <a:lnTo>
                    <a:pt x="844250" y="14146"/>
                  </a:lnTo>
                  <a:lnTo>
                    <a:pt x="780226" y="0"/>
                  </a:lnTo>
                  <a:lnTo>
                    <a:pt x="260079" y="0"/>
                  </a:lnTo>
                  <a:lnTo>
                    <a:pt x="227456" y="3609"/>
                  </a:lnTo>
                  <a:lnTo>
                    <a:pt x="166080" y="31178"/>
                  </a:lnTo>
                  <a:lnTo>
                    <a:pt x="111491" y="82988"/>
                  </a:lnTo>
                  <a:lnTo>
                    <a:pt x="87351" y="116897"/>
                  </a:lnTo>
                  <a:lnTo>
                    <a:pt x="65639" y="155563"/>
                  </a:lnTo>
                  <a:lnTo>
                    <a:pt x="46598" y="198552"/>
                  </a:lnTo>
                  <a:lnTo>
                    <a:pt x="30473" y="245430"/>
                  </a:lnTo>
                  <a:lnTo>
                    <a:pt x="17506" y="295763"/>
                  </a:lnTo>
                  <a:lnTo>
                    <a:pt x="7943" y="349115"/>
                  </a:lnTo>
                  <a:lnTo>
                    <a:pt x="2026" y="405053"/>
                  </a:lnTo>
                  <a:lnTo>
                    <a:pt x="0" y="463143"/>
                  </a:lnTo>
                  <a:lnTo>
                    <a:pt x="2026" y="521230"/>
                  </a:lnTo>
                  <a:lnTo>
                    <a:pt x="7943" y="577163"/>
                  </a:lnTo>
                  <a:lnTo>
                    <a:pt x="17506" y="630508"/>
                  </a:lnTo>
                  <a:lnTo>
                    <a:pt x="30473" y="680830"/>
                  </a:lnTo>
                  <a:lnTo>
                    <a:pt x="46598" y="727697"/>
                  </a:lnTo>
                  <a:lnTo>
                    <a:pt x="65639" y="770674"/>
                  </a:lnTo>
                  <a:lnTo>
                    <a:pt x="87351" y="809327"/>
                  </a:lnTo>
                  <a:lnTo>
                    <a:pt x="111491" y="843224"/>
                  </a:lnTo>
                  <a:lnTo>
                    <a:pt x="137816" y="871931"/>
                  </a:lnTo>
                  <a:lnTo>
                    <a:pt x="196041" y="912037"/>
                  </a:lnTo>
                  <a:lnTo>
                    <a:pt x="227456" y="922570"/>
                  </a:lnTo>
                  <a:lnTo>
                    <a:pt x="260079" y="92617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 descr="Universal monitoring activities, targeted activities, and intensive activities."/>
          <p:cNvSpPr txBox="1"/>
          <p:nvPr/>
        </p:nvSpPr>
        <p:spPr>
          <a:xfrm>
            <a:off x="1061645" y="4522089"/>
            <a:ext cx="577215" cy="80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2699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District identified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Tier</a:t>
            </a:r>
            <a:r>
              <a:rPr sz="1000" spc="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III: </a:t>
            </a:r>
            <a:r>
              <a:rPr sz="1000" spc="-10" dirty="0">
                <a:latin typeface="Calibri"/>
                <a:cs typeface="Calibri"/>
              </a:rPr>
              <a:t>Intensive 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6" name="object 66" descr="Universal monitoring activities, targeted activities, and intensive activities."/>
          <p:cNvGrpSpPr/>
          <p:nvPr/>
        </p:nvGrpSpPr>
        <p:grpSpPr>
          <a:xfrm>
            <a:off x="6288931" y="3558440"/>
            <a:ext cx="1072515" cy="807720"/>
            <a:chOff x="6288931" y="3558440"/>
            <a:chExt cx="1072515" cy="807720"/>
          </a:xfrm>
        </p:grpSpPr>
        <p:sp>
          <p:nvSpPr>
            <p:cNvPr id="67" name="object 67"/>
            <p:cNvSpPr/>
            <p:nvPr/>
          </p:nvSpPr>
          <p:spPr>
            <a:xfrm>
              <a:off x="6306198" y="3575680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526800" y="0"/>
                  </a:moveTo>
                  <a:lnTo>
                    <a:pt x="0" y="394448"/>
                  </a:lnTo>
                  <a:lnTo>
                    <a:pt x="526800" y="788788"/>
                  </a:lnTo>
                  <a:lnTo>
                    <a:pt x="1053491" y="394448"/>
                  </a:lnTo>
                  <a:lnTo>
                    <a:pt x="526800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306198" y="3575680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448"/>
                  </a:moveTo>
                  <a:lnTo>
                    <a:pt x="526800" y="0"/>
                  </a:lnTo>
                </a:path>
                <a:path w="1054100" h="789304">
                  <a:moveTo>
                    <a:pt x="526800" y="788788"/>
                  </a:moveTo>
                  <a:lnTo>
                    <a:pt x="0" y="394448"/>
                  </a:lnTo>
                </a:path>
                <a:path w="1054100" h="789304">
                  <a:moveTo>
                    <a:pt x="526800" y="0"/>
                  </a:moveTo>
                  <a:lnTo>
                    <a:pt x="1053491" y="394448"/>
                  </a:lnTo>
                  <a:lnTo>
                    <a:pt x="526800" y="788788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90518" y="3560028"/>
              <a:ext cx="1053491" cy="788788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290518" y="3560028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448"/>
                  </a:moveTo>
                  <a:lnTo>
                    <a:pt x="526800" y="0"/>
                  </a:lnTo>
                  <a:lnTo>
                    <a:pt x="1053491" y="394448"/>
                  </a:lnTo>
                  <a:lnTo>
                    <a:pt x="526800" y="788788"/>
                  </a:lnTo>
                  <a:lnTo>
                    <a:pt x="0" y="39444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 descr="Universal monitoring activities, targeted activities, and intensive activities."/>
          <p:cNvSpPr txBox="1"/>
          <p:nvPr/>
        </p:nvSpPr>
        <p:spPr>
          <a:xfrm>
            <a:off x="6578676" y="3865690"/>
            <a:ext cx="47752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latin typeface="Calibri"/>
                <a:cs typeface="Calibri"/>
              </a:rPr>
              <a:t>Follow-</a:t>
            </a:r>
            <a:r>
              <a:rPr sz="850" b="1" spc="-25" dirty="0">
                <a:latin typeface="Calibri"/>
                <a:cs typeface="Calibri"/>
              </a:rPr>
              <a:t>up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72" name="object 72" descr="Universal monitoring activities, targeted activities, and intensive activities."/>
          <p:cNvGrpSpPr/>
          <p:nvPr/>
        </p:nvGrpSpPr>
        <p:grpSpPr>
          <a:xfrm>
            <a:off x="6288931" y="2465527"/>
            <a:ext cx="1072515" cy="807720"/>
            <a:chOff x="6288931" y="2465527"/>
            <a:chExt cx="1072515" cy="807720"/>
          </a:xfrm>
        </p:grpSpPr>
        <p:sp>
          <p:nvSpPr>
            <p:cNvPr id="73" name="object 73"/>
            <p:cNvSpPr/>
            <p:nvPr/>
          </p:nvSpPr>
          <p:spPr>
            <a:xfrm>
              <a:off x="6306198" y="2482767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526800" y="0"/>
                  </a:moveTo>
                  <a:lnTo>
                    <a:pt x="0" y="394340"/>
                  </a:lnTo>
                  <a:lnTo>
                    <a:pt x="526800" y="788680"/>
                  </a:lnTo>
                  <a:lnTo>
                    <a:pt x="1053491" y="394340"/>
                  </a:lnTo>
                  <a:lnTo>
                    <a:pt x="526800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306198" y="2482767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340"/>
                  </a:moveTo>
                  <a:lnTo>
                    <a:pt x="526800" y="0"/>
                  </a:lnTo>
                </a:path>
                <a:path w="1054100" h="789304">
                  <a:moveTo>
                    <a:pt x="526800" y="788680"/>
                  </a:moveTo>
                  <a:lnTo>
                    <a:pt x="0" y="394340"/>
                  </a:lnTo>
                </a:path>
                <a:path w="1054100" h="789304">
                  <a:moveTo>
                    <a:pt x="526800" y="0"/>
                  </a:moveTo>
                  <a:lnTo>
                    <a:pt x="1053491" y="394340"/>
                  </a:lnTo>
                  <a:lnTo>
                    <a:pt x="526800" y="78868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0518" y="2467115"/>
              <a:ext cx="1053491" cy="788680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290518" y="2467115"/>
              <a:ext cx="1054100" cy="789305"/>
            </a:xfrm>
            <a:custGeom>
              <a:avLst/>
              <a:gdLst/>
              <a:ahLst/>
              <a:cxnLst/>
              <a:rect l="l" t="t" r="r" b="b"/>
              <a:pathLst>
                <a:path w="1054100" h="789304">
                  <a:moveTo>
                    <a:pt x="0" y="394340"/>
                  </a:moveTo>
                  <a:lnTo>
                    <a:pt x="526800" y="0"/>
                  </a:lnTo>
                  <a:lnTo>
                    <a:pt x="1053491" y="394340"/>
                  </a:lnTo>
                  <a:lnTo>
                    <a:pt x="526800" y="788680"/>
                  </a:lnTo>
                  <a:lnTo>
                    <a:pt x="0" y="394340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 descr="Universal monitoring activities, targeted activities, and intensive activities."/>
          <p:cNvSpPr txBox="1"/>
          <p:nvPr/>
        </p:nvSpPr>
        <p:spPr>
          <a:xfrm>
            <a:off x="6578676" y="2772668"/>
            <a:ext cx="477520" cy="156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latin typeface="Calibri"/>
                <a:cs typeface="Calibri"/>
              </a:rPr>
              <a:t>Follow-</a:t>
            </a:r>
            <a:r>
              <a:rPr sz="850" b="1" spc="-25" dirty="0">
                <a:latin typeface="Calibri"/>
                <a:cs typeface="Calibri"/>
              </a:rPr>
              <a:t>up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78" name="object 78" descr="Universal monitoring activities, targeted activities, and intensive activities."/>
          <p:cNvGrpSpPr/>
          <p:nvPr/>
        </p:nvGrpSpPr>
        <p:grpSpPr>
          <a:xfrm>
            <a:off x="4892442" y="3575810"/>
            <a:ext cx="704850" cy="773430"/>
            <a:chOff x="4892442" y="3575810"/>
            <a:chExt cx="704850" cy="773430"/>
          </a:xfrm>
        </p:grpSpPr>
        <p:sp>
          <p:nvSpPr>
            <p:cNvPr id="79" name="object 79"/>
            <p:cNvSpPr/>
            <p:nvPr/>
          </p:nvSpPr>
          <p:spPr>
            <a:xfrm>
              <a:off x="4909709" y="3593049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5" h="754379">
                  <a:moveTo>
                    <a:pt x="685994" y="0"/>
                  </a:moveTo>
                  <a:lnTo>
                    <a:pt x="0" y="0"/>
                  </a:lnTo>
                  <a:lnTo>
                    <a:pt x="0" y="754028"/>
                  </a:lnTo>
                  <a:lnTo>
                    <a:pt x="685994" y="754028"/>
                  </a:lnTo>
                  <a:lnTo>
                    <a:pt x="685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909709" y="3593071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5" h="754379">
                  <a:moveTo>
                    <a:pt x="0" y="754006"/>
                  </a:moveTo>
                  <a:lnTo>
                    <a:pt x="685994" y="754006"/>
                  </a:lnTo>
                </a:path>
                <a:path w="686435" h="754379">
                  <a:moveTo>
                    <a:pt x="685994" y="0"/>
                  </a:moveTo>
                  <a:lnTo>
                    <a:pt x="0" y="0"/>
                  </a:lnTo>
                  <a:lnTo>
                    <a:pt x="0" y="754006"/>
                  </a:lnTo>
                </a:path>
                <a:path w="686435" h="754379">
                  <a:moveTo>
                    <a:pt x="685994" y="754006"/>
                  </a:moveTo>
                  <a:lnTo>
                    <a:pt x="685994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4029" y="3577397"/>
              <a:ext cx="685994" cy="754028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894029" y="3577397"/>
              <a:ext cx="686435" cy="754380"/>
            </a:xfrm>
            <a:custGeom>
              <a:avLst/>
              <a:gdLst/>
              <a:ahLst/>
              <a:cxnLst/>
              <a:rect l="l" t="t" r="r" b="b"/>
              <a:pathLst>
                <a:path w="686435" h="754379">
                  <a:moveTo>
                    <a:pt x="0" y="754028"/>
                  </a:moveTo>
                  <a:lnTo>
                    <a:pt x="685994" y="754028"/>
                  </a:lnTo>
                  <a:lnTo>
                    <a:pt x="685994" y="0"/>
                  </a:lnTo>
                  <a:lnTo>
                    <a:pt x="0" y="0"/>
                  </a:lnTo>
                  <a:lnTo>
                    <a:pt x="0" y="75402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 descr="Universal monitoring activities, targeted activities, and intensive activities."/>
          <p:cNvSpPr txBox="1"/>
          <p:nvPr/>
        </p:nvSpPr>
        <p:spPr>
          <a:xfrm>
            <a:off x="4895389" y="3537434"/>
            <a:ext cx="685165" cy="808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38100" indent="-635" algn="ctr">
              <a:lnSpc>
                <a:spcPct val="102699"/>
              </a:lnSpc>
              <a:spcBef>
                <a:spcPts val="95"/>
              </a:spcBef>
            </a:pPr>
            <a:r>
              <a:rPr sz="1000" spc="-25" dirty="0">
                <a:latin typeface="Calibri"/>
                <a:cs typeface="Calibri"/>
              </a:rPr>
              <a:t>May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include</a:t>
            </a:r>
            <a:r>
              <a:rPr sz="1000" spc="7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on-</a:t>
            </a:r>
            <a:r>
              <a:rPr sz="1000" spc="-20" dirty="0">
                <a:latin typeface="Calibri"/>
                <a:cs typeface="Calibri"/>
              </a:rPr>
              <a:t> site </a:t>
            </a:r>
            <a:r>
              <a:rPr sz="1000" spc="-10" dirty="0">
                <a:latin typeface="Calibri"/>
                <a:cs typeface="Calibri"/>
              </a:rPr>
              <a:t>program 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4" name="object 84" descr="Universal monitoring activities, targeted activities, and intensive activities."/>
          <p:cNvGrpSpPr/>
          <p:nvPr/>
        </p:nvGrpSpPr>
        <p:grpSpPr>
          <a:xfrm>
            <a:off x="3865037" y="4574573"/>
            <a:ext cx="752475" cy="848994"/>
            <a:chOff x="3865037" y="4574573"/>
            <a:chExt cx="752475" cy="848994"/>
          </a:xfrm>
        </p:grpSpPr>
        <p:sp>
          <p:nvSpPr>
            <p:cNvPr id="85" name="object 85"/>
            <p:cNvSpPr/>
            <p:nvPr/>
          </p:nvSpPr>
          <p:spPr>
            <a:xfrm>
              <a:off x="3880717" y="4590225"/>
              <a:ext cx="735330" cy="831850"/>
            </a:xfrm>
            <a:custGeom>
              <a:avLst/>
              <a:gdLst/>
              <a:ahLst/>
              <a:cxnLst/>
              <a:rect l="l" t="t" r="r" b="b"/>
              <a:pathLst>
                <a:path w="735329" h="831850">
                  <a:moveTo>
                    <a:pt x="734994" y="0"/>
                  </a:moveTo>
                  <a:lnTo>
                    <a:pt x="0" y="0"/>
                  </a:lnTo>
                  <a:lnTo>
                    <a:pt x="0" y="831505"/>
                  </a:lnTo>
                  <a:lnTo>
                    <a:pt x="734994" y="831505"/>
                  </a:lnTo>
                  <a:lnTo>
                    <a:pt x="734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80717" y="4590225"/>
              <a:ext cx="735330" cy="831850"/>
            </a:xfrm>
            <a:custGeom>
              <a:avLst/>
              <a:gdLst/>
              <a:ahLst/>
              <a:cxnLst/>
              <a:rect l="l" t="t" r="r" b="b"/>
              <a:pathLst>
                <a:path w="735329" h="831850">
                  <a:moveTo>
                    <a:pt x="734994" y="0"/>
                  </a:moveTo>
                  <a:lnTo>
                    <a:pt x="0" y="0"/>
                  </a:lnTo>
                  <a:lnTo>
                    <a:pt x="0" y="831505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5037" y="4574573"/>
              <a:ext cx="734994" cy="831505"/>
            </a:xfrm>
            <a:prstGeom prst="rect">
              <a:avLst/>
            </a:prstGeom>
          </p:spPr>
        </p:pic>
      </p:grpSp>
      <p:sp>
        <p:nvSpPr>
          <p:cNvPr id="88" name="object 88" descr="Universal monitoring activities, targeted activities, and intensive activities."/>
          <p:cNvSpPr txBox="1"/>
          <p:nvPr/>
        </p:nvSpPr>
        <p:spPr>
          <a:xfrm>
            <a:off x="3865037" y="4573454"/>
            <a:ext cx="735330" cy="83566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90170" rIns="0" bIns="0" rtlCol="0">
            <a:spAutoFit/>
          </a:bodyPr>
          <a:lstStyle/>
          <a:p>
            <a:pPr marL="69850" marR="57785" indent="-5080" algn="just">
              <a:lnSpc>
                <a:spcPct val="102699"/>
              </a:lnSpc>
              <a:spcBef>
                <a:spcPts val="710"/>
              </a:spcBef>
            </a:pPr>
            <a:r>
              <a:rPr sz="1000" dirty="0">
                <a:latin typeface="Calibri"/>
                <a:cs typeface="Calibri"/>
              </a:rPr>
              <a:t>CDE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solicits documents </a:t>
            </a:r>
            <a:r>
              <a:rPr sz="1000" dirty="0">
                <a:latin typeface="Calibri"/>
                <a:cs typeface="Calibri"/>
              </a:rPr>
              <a:t>for</a:t>
            </a:r>
            <a:r>
              <a:rPr sz="1000" spc="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89" name="object 89" descr="Universal monitoring activities, targeted activities, and intensive activities."/>
          <p:cNvGrpSpPr/>
          <p:nvPr/>
        </p:nvGrpSpPr>
        <p:grpSpPr>
          <a:xfrm>
            <a:off x="4992029" y="2471365"/>
            <a:ext cx="544195" cy="797560"/>
            <a:chOff x="4992029" y="2471365"/>
            <a:chExt cx="544195" cy="797560"/>
          </a:xfrm>
        </p:grpSpPr>
        <p:sp>
          <p:nvSpPr>
            <p:cNvPr id="90" name="object 90"/>
            <p:cNvSpPr/>
            <p:nvPr/>
          </p:nvSpPr>
          <p:spPr>
            <a:xfrm>
              <a:off x="5007708" y="2487017"/>
              <a:ext cx="527050" cy="780415"/>
            </a:xfrm>
            <a:custGeom>
              <a:avLst/>
              <a:gdLst/>
              <a:ahLst/>
              <a:cxnLst/>
              <a:rect l="l" t="t" r="r" b="b"/>
              <a:pathLst>
                <a:path w="527050" h="780414">
                  <a:moveTo>
                    <a:pt x="526745" y="0"/>
                  </a:moveTo>
                  <a:lnTo>
                    <a:pt x="0" y="0"/>
                  </a:lnTo>
                  <a:lnTo>
                    <a:pt x="0" y="780082"/>
                  </a:lnTo>
                  <a:lnTo>
                    <a:pt x="526745" y="780082"/>
                  </a:lnTo>
                  <a:lnTo>
                    <a:pt x="526745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007708" y="2487006"/>
              <a:ext cx="527050" cy="780415"/>
            </a:xfrm>
            <a:custGeom>
              <a:avLst/>
              <a:gdLst/>
              <a:ahLst/>
              <a:cxnLst/>
              <a:rect l="l" t="t" r="r" b="b"/>
              <a:pathLst>
                <a:path w="527050" h="780414">
                  <a:moveTo>
                    <a:pt x="526800" y="0"/>
                  </a:moveTo>
                  <a:lnTo>
                    <a:pt x="0" y="0"/>
                  </a:lnTo>
                  <a:lnTo>
                    <a:pt x="0" y="780093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92029" y="2471365"/>
              <a:ext cx="526745" cy="780082"/>
            </a:xfrm>
            <a:prstGeom prst="rect">
              <a:avLst/>
            </a:prstGeom>
          </p:spPr>
        </p:pic>
      </p:grpSp>
      <p:sp>
        <p:nvSpPr>
          <p:cNvPr id="93" name="object 93" descr="Universal monitoring activities, targeted activities, and intensive activities."/>
          <p:cNvSpPr txBox="1"/>
          <p:nvPr/>
        </p:nvSpPr>
        <p:spPr>
          <a:xfrm>
            <a:off x="4992028" y="2480691"/>
            <a:ext cx="527050" cy="770890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sz="850">
              <a:latin typeface="Times New Roman"/>
              <a:cs typeface="Times New Roman"/>
            </a:endParaRPr>
          </a:p>
          <a:p>
            <a:pPr marL="61594" marR="53975" indent="-635" algn="ctr">
              <a:lnSpc>
                <a:spcPct val="100000"/>
              </a:lnSpc>
            </a:pPr>
            <a:r>
              <a:rPr sz="850" spc="-10" dirty="0">
                <a:latin typeface="Calibri"/>
                <a:cs typeface="Calibri"/>
              </a:rPr>
              <a:t>Targeted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Review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Activities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94" name="object 94" descr="Universal monitoring activities, targeted activities, and intensive activities."/>
          <p:cNvGrpSpPr/>
          <p:nvPr/>
        </p:nvGrpSpPr>
        <p:grpSpPr>
          <a:xfrm>
            <a:off x="7734420" y="2423354"/>
            <a:ext cx="998855" cy="899794"/>
            <a:chOff x="7734420" y="2423354"/>
            <a:chExt cx="998855" cy="899794"/>
          </a:xfrm>
        </p:grpSpPr>
        <p:sp>
          <p:nvSpPr>
            <p:cNvPr id="95" name="object 95"/>
            <p:cNvSpPr/>
            <p:nvPr/>
          </p:nvSpPr>
          <p:spPr>
            <a:xfrm>
              <a:off x="7751687" y="2440593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211745" y="4020"/>
                  </a:lnTo>
                  <a:lnTo>
                    <a:pt x="149617" y="34605"/>
                  </a:lnTo>
                  <a:lnTo>
                    <a:pt x="95270" y="91747"/>
                  </a:lnTo>
                  <a:lnTo>
                    <a:pt x="71743" y="128964"/>
                  </a:lnTo>
                  <a:lnTo>
                    <a:pt x="51036" y="171245"/>
                  </a:lnTo>
                  <a:lnTo>
                    <a:pt x="33440" y="218063"/>
                  </a:lnTo>
                  <a:lnTo>
                    <a:pt x="19247" y="268894"/>
                  </a:lnTo>
                  <a:lnTo>
                    <a:pt x="8748" y="323212"/>
                  </a:lnTo>
                  <a:lnTo>
                    <a:pt x="2235" y="380492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44998" y="880417"/>
                  </a:lnTo>
                  <a:lnTo>
                    <a:pt x="734994" y="880417"/>
                  </a:ln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34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751687" y="2440594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</a:path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179854" y="15730"/>
                  </a:lnTo>
                  <a:lnTo>
                    <a:pt x="121325" y="60119"/>
                  </a:lnTo>
                  <a:lnTo>
                    <a:pt x="95270" y="91747"/>
                  </a:lnTo>
                  <a:lnTo>
                    <a:pt x="71743" y="128964"/>
                  </a:lnTo>
                  <a:lnTo>
                    <a:pt x="51036" y="171245"/>
                  </a:lnTo>
                  <a:lnTo>
                    <a:pt x="33440" y="218063"/>
                  </a:lnTo>
                  <a:lnTo>
                    <a:pt x="19247" y="268894"/>
                  </a:lnTo>
                  <a:lnTo>
                    <a:pt x="8748" y="323212"/>
                  </a:lnTo>
                  <a:lnTo>
                    <a:pt x="2235" y="380492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11745" y="876399"/>
                  </a:lnTo>
                  <a:lnTo>
                    <a:pt x="244998" y="880417"/>
                  </a:lnTo>
                </a:path>
                <a:path w="980440" h="880745">
                  <a:moveTo>
                    <a:pt x="734994" y="880417"/>
                  </a:move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68247" y="4020"/>
                  </a:lnTo>
                  <a:lnTo>
                    <a:pt x="734994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36007" y="2424942"/>
              <a:ext cx="979992" cy="88041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7736007" y="2424942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  <a:lnTo>
                    <a:pt x="768247" y="876399"/>
                  </a:lnTo>
                  <a:lnTo>
                    <a:pt x="830375" y="845827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92"/>
                  </a:lnTo>
                  <a:lnTo>
                    <a:pt x="971243" y="323212"/>
                  </a:lnTo>
                  <a:lnTo>
                    <a:pt x="960744" y="268894"/>
                  </a:lnTo>
                  <a:lnTo>
                    <a:pt x="946551" y="218063"/>
                  </a:lnTo>
                  <a:lnTo>
                    <a:pt x="928955" y="171245"/>
                  </a:lnTo>
                  <a:lnTo>
                    <a:pt x="908248" y="128964"/>
                  </a:lnTo>
                  <a:lnTo>
                    <a:pt x="884721" y="91747"/>
                  </a:lnTo>
                  <a:lnTo>
                    <a:pt x="858666" y="60119"/>
                  </a:lnTo>
                  <a:lnTo>
                    <a:pt x="800138" y="15730"/>
                  </a:lnTo>
                  <a:lnTo>
                    <a:pt x="734994" y="0"/>
                  </a:lnTo>
                  <a:lnTo>
                    <a:pt x="244998" y="0"/>
                  </a:lnTo>
                  <a:lnTo>
                    <a:pt x="211745" y="4020"/>
                  </a:lnTo>
                  <a:lnTo>
                    <a:pt x="149617" y="34605"/>
                  </a:lnTo>
                  <a:lnTo>
                    <a:pt x="95270" y="91747"/>
                  </a:lnTo>
                  <a:lnTo>
                    <a:pt x="71743" y="128964"/>
                  </a:lnTo>
                  <a:lnTo>
                    <a:pt x="51036" y="171245"/>
                  </a:lnTo>
                  <a:lnTo>
                    <a:pt x="33440" y="218063"/>
                  </a:lnTo>
                  <a:lnTo>
                    <a:pt x="19247" y="268894"/>
                  </a:lnTo>
                  <a:lnTo>
                    <a:pt x="8748" y="323212"/>
                  </a:lnTo>
                  <a:lnTo>
                    <a:pt x="2235" y="380492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11745" y="876399"/>
                  </a:lnTo>
                  <a:lnTo>
                    <a:pt x="244998" y="88041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 descr="Universal monitoring activities, targeted activities, and intensive activities."/>
          <p:cNvSpPr txBox="1"/>
          <p:nvPr/>
        </p:nvSpPr>
        <p:spPr>
          <a:xfrm>
            <a:off x="7778840" y="2630713"/>
            <a:ext cx="894715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02699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Program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 Resolution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00" name="object 100" descr="Universal monitoring activities, targeted activities, and intensive activities."/>
          <p:cNvGrpSpPr/>
          <p:nvPr/>
        </p:nvGrpSpPr>
        <p:grpSpPr>
          <a:xfrm>
            <a:off x="2369133" y="2461680"/>
            <a:ext cx="997585" cy="824865"/>
            <a:chOff x="2369133" y="2461680"/>
            <a:chExt cx="997585" cy="824865"/>
          </a:xfrm>
        </p:grpSpPr>
        <p:sp>
          <p:nvSpPr>
            <p:cNvPr id="101" name="object 101"/>
            <p:cNvSpPr/>
            <p:nvPr/>
          </p:nvSpPr>
          <p:spPr>
            <a:xfrm>
              <a:off x="2384813" y="2477332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  <a:lnTo>
                    <a:pt x="979992" y="807049"/>
                  </a:lnTo>
                  <a:lnTo>
                    <a:pt x="979992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384813" y="2477332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0" y="807049"/>
                  </a:moveTo>
                  <a:lnTo>
                    <a:pt x="979992" y="807049"/>
                  </a:lnTo>
                </a:path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</a:path>
                <a:path w="980439" h="807085">
                  <a:moveTo>
                    <a:pt x="979992" y="807049"/>
                  </a:moveTo>
                  <a:lnTo>
                    <a:pt x="979992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9133" y="2461680"/>
              <a:ext cx="979992" cy="807049"/>
            </a:xfrm>
            <a:prstGeom prst="rect">
              <a:avLst/>
            </a:prstGeom>
          </p:spPr>
        </p:pic>
      </p:grpSp>
      <p:sp>
        <p:nvSpPr>
          <p:cNvPr id="104" name="object 104" descr="Universal monitoring activities, targeted activities, and intensive activities."/>
          <p:cNvSpPr txBox="1"/>
          <p:nvPr/>
        </p:nvSpPr>
        <p:spPr>
          <a:xfrm>
            <a:off x="2369133" y="2461680"/>
            <a:ext cx="980440" cy="80708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9215" marR="61594" algn="ctr">
              <a:lnSpc>
                <a:spcPct val="100000"/>
              </a:lnSpc>
              <a:spcBef>
                <a:spcPts val="530"/>
              </a:spcBef>
            </a:pPr>
            <a:r>
              <a:rPr sz="850" dirty="0">
                <a:latin typeface="Calibri"/>
                <a:cs typeface="Calibri"/>
              </a:rPr>
              <a:t>Universal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Activities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reviewed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CDE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>
              <a:latin typeface="Calibri"/>
              <a:cs typeface="Calibri"/>
            </a:endParaRPr>
          </a:p>
          <a:p>
            <a:pPr marL="24130" marR="16510" indent="-635" algn="ctr">
              <a:lnSpc>
                <a:spcPct val="100000"/>
              </a:lnSpc>
            </a:pPr>
            <a:r>
              <a:rPr sz="850" spc="-10" dirty="0">
                <a:latin typeface="Calibri"/>
                <a:cs typeface="Calibri"/>
              </a:rPr>
              <a:t>Self-Assessment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conducted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 </a:t>
            </a:r>
            <a:r>
              <a:rPr sz="850" spc="-10" dirty="0">
                <a:latin typeface="Calibri"/>
                <a:cs typeface="Calibri"/>
              </a:rPr>
              <a:t>district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05" name="object 105" descr="Universal monitoring activities, targeted activities, and intensive activities."/>
          <p:cNvGrpSpPr/>
          <p:nvPr/>
        </p:nvGrpSpPr>
        <p:grpSpPr>
          <a:xfrm>
            <a:off x="4677580" y="1899952"/>
            <a:ext cx="3549015" cy="589280"/>
            <a:chOff x="4677580" y="1899952"/>
            <a:chExt cx="3549015" cy="589280"/>
          </a:xfrm>
        </p:grpSpPr>
        <p:sp>
          <p:nvSpPr>
            <p:cNvPr id="106" name="object 106"/>
            <p:cNvSpPr/>
            <p:nvPr/>
          </p:nvSpPr>
          <p:spPr>
            <a:xfrm>
              <a:off x="4685835" y="2082557"/>
              <a:ext cx="3474085" cy="398145"/>
            </a:xfrm>
            <a:custGeom>
              <a:avLst/>
              <a:gdLst/>
              <a:ahLst/>
              <a:cxnLst/>
              <a:rect l="l" t="t" r="r" b="b"/>
              <a:pathLst>
                <a:path w="3474084" h="398144">
                  <a:moveTo>
                    <a:pt x="0" y="398144"/>
                  </a:moveTo>
                  <a:lnTo>
                    <a:pt x="0" y="0"/>
                  </a:lnTo>
                  <a:lnTo>
                    <a:pt x="3473855" y="0"/>
                  </a:lnTo>
                </a:path>
              </a:pathLst>
            </a:custGeom>
            <a:ln w="16304">
              <a:solidFill>
                <a:srgbClr val="00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7" name="object 10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38457" y="2038862"/>
              <a:ext cx="87545" cy="8738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6062942" y="1899952"/>
              <a:ext cx="387350" cy="365760"/>
            </a:xfrm>
            <a:custGeom>
              <a:avLst/>
              <a:gdLst/>
              <a:ahLst/>
              <a:cxnLst/>
              <a:rect l="l" t="t" r="r" b="b"/>
              <a:pathLst>
                <a:path w="387350" h="365760">
                  <a:moveTo>
                    <a:pt x="387009" y="0"/>
                  </a:moveTo>
                  <a:lnTo>
                    <a:pt x="0" y="0"/>
                  </a:lnTo>
                  <a:lnTo>
                    <a:pt x="0" y="365210"/>
                  </a:lnTo>
                  <a:lnTo>
                    <a:pt x="387009" y="365210"/>
                  </a:lnTo>
                  <a:lnTo>
                    <a:pt x="38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109" descr="Universal monitoring activities, targeted activities, and intensive activities."/>
          <p:cNvSpPr txBox="1"/>
          <p:nvPr/>
        </p:nvSpPr>
        <p:spPr>
          <a:xfrm>
            <a:off x="5292817" y="1537258"/>
            <a:ext cx="1170305" cy="625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11835" indent="5715">
              <a:lnSpc>
                <a:spcPct val="100000"/>
              </a:lnSpc>
              <a:spcBef>
                <a:spcPts val="105"/>
              </a:spcBef>
            </a:pPr>
            <a:r>
              <a:rPr sz="850" b="1" dirty="0">
                <a:solidFill>
                  <a:srgbClr val="3D75A6"/>
                </a:solidFill>
                <a:latin typeface="Calibri"/>
                <a:cs typeface="Calibri"/>
              </a:rPr>
              <a:t>No</a:t>
            </a:r>
            <a:r>
              <a:rPr sz="850" b="1" spc="-5" dirty="0">
                <a:solidFill>
                  <a:srgbClr val="3D75A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issues</a:t>
            </a:r>
            <a:r>
              <a:rPr sz="850" b="1" spc="500" dirty="0">
                <a:solidFill>
                  <a:srgbClr val="3D75A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identified</a:t>
            </a:r>
            <a:endParaRPr sz="850">
              <a:latin typeface="Calibri"/>
              <a:cs typeface="Calibri"/>
            </a:endParaRPr>
          </a:p>
          <a:p>
            <a:pPr marL="769620" marR="5080" indent="57150">
              <a:lnSpc>
                <a:spcPct val="100000"/>
              </a:lnSpc>
              <a:spcBef>
                <a:spcPts val="630"/>
              </a:spcBef>
            </a:pP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Issues</a:t>
            </a:r>
            <a:r>
              <a:rPr sz="850" b="1" spc="500" dirty="0">
                <a:solidFill>
                  <a:srgbClr val="3D75A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resolved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10" name="object 110" descr="Universal monitoring activities, targeted activities, and intensive activities."/>
          <p:cNvGrpSpPr/>
          <p:nvPr/>
        </p:nvGrpSpPr>
        <p:grpSpPr>
          <a:xfrm>
            <a:off x="2337556" y="2817760"/>
            <a:ext cx="3953510" cy="2216785"/>
            <a:chOff x="2337556" y="2817760"/>
            <a:chExt cx="3953510" cy="2216785"/>
          </a:xfrm>
        </p:grpSpPr>
        <p:sp>
          <p:nvSpPr>
            <p:cNvPr id="111" name="object 111"/>
            <p:cNvSpPr/>
            <p:nvPr/>
          </p:nvSpPr>
          <p:spPr>
            <a:xfrm>
              <a:off x="5518829" y="2861455"/>
              <a:ext cx="705485" cy="0"/>
            </a:xfrm>
            <a:custGeom>
              <a:avLst/>
              <a:gdLst/>
              <a:ahLst/>
              <a:cxnLst/>
              <a:rect l="l" t="t" r="r" b="b"/>
              <a:pathLst>
                <a:path w="705485">
                  <a:moveTo>
                    <a:pt x="0" y="0"/>
                  </a:moveTo>
                  <a:lnTo>
                    <a:pt x="705376" y="0"/>
                  </a:lnTo>
                </a:path>
              </a:pathLst>
            </a:custGeom>
            <a:ln w="16304">
              <a:solidFill>
                <a:srgbClr val="00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2" name="object 11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202972" y="2817760"/>
              <a:ext cx="87545" cy="87389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5580024" y="3954477"/>
              <a:ext cx="644525" cy="0"/>
            </a:xfrm>
            <a:custGeom>
              <a:avLst/>
              <a:gdLst/>
              <a:ahLst/>
              <a:cxnLst/>
              <a:rect l="l" t="t" r="r" b="b"/>
              <a:pathLst>
                <a:path w="644525">
                  <a:moveTo>
                    <a:pt x="0" y="0"/>
                  </a:moveTo>
                  <a:lnTo>
                    <a:pt x="644181" y="0"/>
                  </a:lnTo>
                </a:path>
              </a:pathLst>
            </a:custGeom>
            <a:ln w="1630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02972" y="3910782"/>
              <a:ext cx="87545" cy="8738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580024" y="4990434"/>
              <a:ext cx="644525" cy="1270"/>
            </a:xfrm>
            <a:custGeom>
              <a:avLst/>
              <a:gdLst/>
              <a:ahLst/>
              <a:cxnLst/>
              <a:rect l="l" t="t" r="r" b="b"/>
              <a:pathLst>
                <a:path w="644525" h="1270">
                  <a:moveTo>
                    <a:pt x="0" y="652"/>
                  </a:moveTo>
                  <a:lnTo>
                    <a:pt x="644181" y="0"/>
                  </a:lnTo>
                </a:path>
              </a:pathLst>
            </a:custGeom>
            <a:ln w="1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202972" y="4946740"/>
              <a:ext cx="87545" cy="87389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2353235" y="3553398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  <a:lnTo>
                    <a:pt x="979992" y="807049"/>
                  </a:lnTo>
                  <a:lnTo>
                    <a:pt x="979992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53236" y="3553398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0" y="807049"/>
                  </a:moveTo>
                  <a:lnTo>
                    <a:pt x="979992" y="807049"/>
                  </a:lnTo>
                </a:path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</a:path>
                <a:path w="980439" h="807085">
                  <a:moveTo>
                    <a:pt x="979992" y="807049"/>
                  </a:moveTo>
                  <a:lnTo>
                    <a:pt x="979992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337556" y="3537746"/>
              <a:ext cx="979992" cy="807049"/>
            </a:xfrm>
            <a:prstGeom prst="rect">
              <a:avLst/>
            </a:prstGeom>
          </p:spPr>
        </p:pic>
      </p:grpSp>
      <p:sp>
        <p:nvSpPr>
          <p:cNvPr id="120" name="object 120" descr="Universal monitoring activities, targeted activities, and intensive activities."/>
          <p:cNvSpPr txBox="1"/>
          <p:nvPr/>
        </p:nvSpPr>
        <p:spPr>
          <a:xfrm>
            <a:off x="2337555" y="3537746"/>
            <a:ext cx="980440" cy="80708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9215" marR="61594" algn="ctr">
              <a:lnSpc>
                <a:spcPct val="100000"/>
              </a:lnSpc>
              <a:spcBef>
                <a:spcPts val="530"/>
              </a:spcBef>
            </a:pPr>
            <a:r>
              <a:rPr sz="850" dirty="0">
                <a:latin typeface="Calibri"/>
                <a:cs typeface="Calibri"/>
              </a:rPr>
              <a:t>Universal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Activities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reviewed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CDE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>
              <a:latin typeface="Calibri"/>
              <a:cs typeface="Calibri"/>
            </a:endParaRPr>
          </a:p>
          <a:p>
            <a:pPr marL="24130" marR="16510" algn="ctr">
              <a:lnSpc>
                <a:spcPct val="100000"/>
              </a:lnSpc>
            </a:pPr>
            <a:r>
              <a:rPr sz="850" spc="-10" dirty="0">
                <a:latin typeface="Calibri"/>
                <a:cs typeface="Calibri"/>
              </a:rPr>
              <a:t>Self-Assessment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conducted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 </a:t>
            </a:r>
            <a:r>
              <a:rPr sz="850" spc="-10" dirty="0">
                <a:latin typeface="Calibri"/>
                <a:cs typeface="Calibri"/>
              </a:rPr>
              <a:t>district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1" name="object 121" descr="Universal monitoring activities, targeted activities, and intensive activities."/>
          <p:cNvGrpSpPr/>
          <p:nvPr/>
        </p:nvGrpSpPr>
        <p:grpSpPr>
          <a:xfrm>
            <a:off x="2346049" y="4587725"/>
            <a:ext cx="997585" cy="824865"/>
            <a:chOff x="2346049" y="4587725"/>
            <a:chExt cx="997585" cy="824865"/>
          </a:xfrm>
        </p:grpSpPr>
        <p:sp>
          <p:nvSpPr>
            <p:cNvPr id="122" name="object 122"/>
            <p:cNvSpPr/>
            <p:nvPr/>
          </p:nvSpPr>
          <p:spPr>
            <a:xfrm>
              <a:off x="2361729" y="4603377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  <a:lnTo>
                    <a:pt x="979992" y="807049"/>
                  </a:lnTo>
                  <a:lnTo>
                    <a:pt x="979992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61729" y="4603377"/>
              <a:ext cx="980440" cy="807085"/>
            </a:xfrm>
            <a:custGeom>
              <a:avLst/>
              <a:gdLst/>
              <a:ahLst/>
              <a:cxnLst/>
              <a:rect l="l" t="t" r="r" b="b"/>
              <a:pathLst>
                <a:path w="980439" h="807085">
                  <a:moveTo>
                    <a:pt x="0" y="807049"/>
                  </a:moveTo>
                  <a:lnTo>
                    <a:pt x="979992" y="807049"/>
                  </a:lnTo>
                </a:path>
                <a:path w="980439" h="807085">
                  <a:moveTo>
                    <a:pt x="979992" y="0"/>
                  </a:moveTo>
                  <a:lnTo>
                    <a:pt x="0" y="0"/>
                  </a:lnTo>
                  <a:lnTo>
                    <a:pt x="0" y="807049"/>
                  </a:lnTo>
                </a:path>
                <a:path w="980439" h="807085">
                  <a:moveTo>
                    <a:pt x="979992" y="807049"/>
                  </a:moveTo>
                  <a:lnTo>
                    <a:pt x="979992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4" name="object 12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346049" y="4587725"/>
              <a:ext cx="979992" cy="807049"/>
            </a:xfrm>
            <a:prstGeom prst="rect">
              <a:avLst/>
            </a:prstGeom>
          </p:spPr>
        </p:pic>
      </p:grpSp>
      <p:sp>
        <p:nvSpPr>
          <p:cNvPr id="125" name="object 125" descr="Universal monitoring activities, targeted activities, and intensive activities."/>
          <p:cNvSpPr txBox="1"/>
          <p:nvPr/>
        </p:nvSpPr>
        <p:spPr>
          <a:xfrm>
            <a:off x="2346049" y="4587725"/>
            <a:ext cx="980440" cy="807085"/>
          </a:xfrm>
          <a:prstGeom prst="rect">
            <a:avLst/>
          </a:prstGeom>
          <a:ln w="3175">
            <a:solidFill>
              <a:srgbClr val="404040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69215" marR="61594" algn="ctr">
              <a:lnSpc>
                <a:spcPct val="100000"/>
              </a:lnSpc>
              <a:spcBef>
                <a:spcPts val="530"/>
              </a:spcBef>
            </a:pPr>
            <a:r>
              <a:rPr sz="850" dirty="0">
                <a:latin typeface="Calibri"/>
                <a:cs typeface="Calibri"/>
              </a:rPr>
              <a:t>Universal</a:t>
            </a:r>
            <a:r>
              <a:rPr sz="850" spc="-25" dirty="0">
                <a:latin typeface="Calibri"/>
                <a:cs typeface="Calibri"/>
              </a:rPr>
              <a:t> </a:t>
            </a:r>
            <a:r>
              <a:rPr sz="850" spc="-10" dirty="0">
                <a:latin typeface="Calibri"/>
                <a:cs typeface="Calibri"/>
              </a:rPr>
              <a:t>Activities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reviewed</a:t>
            </a:r>
            <a:r>
              <a:rPr sz="850" spc="-1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spc="-25" dirty="0">
                <a:latin typeface="Calibri"/>
                <a:cs typeface="Calibri"/>
              </a:rPr>
              <a:t>CDE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50">
              <a:latin typeface="Calibri"/>
              <a:cs typeface="Calibri"/>
            </a:endParaRPr>
          </a:p>
          <a:p>
            <a:pPr marL="24130" marR="16510" indent="-635" algn="ctr">
              <a:lnSpc>
                <a:spcPct val="100000"/>
              </a:lnSpc>
            </a:pPr>
            <a:r>
              <a:rPr sz="850" spc="-10" dirty="0">
                <a:latin typeface="Calibri"/>
                <a:cs typeface="Calibri"/>
              </a:rPr>
              <a:t>Self-Assessment</a:t>
            </a:r>
            <a:r>
              <a:rPr sz="850" spc="500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conducted</a:t>
            </a:r>
            <a:r>
              <a:rPr sz="850" spc="-5" dirty="0">
                <a:latin typeface="Calibri"/>
                <a:cs typeface="Calibri"/>
              </a:rPr>
              <a:t> </a:t>
            </a:r>
            <a:r>
              <a:rPr sz="850" dirty="0">
                <a:latin typeface="Calibri"/>
                <a:cs typeface="Calibri"/>
              </a:rPr>
              <a:t>by </a:t>
            </a:r>
            <a:r>
              <a:rPr sz="850" spc="-10" dirty="0">
                <a:latin typeface="Calibri"/>
                <a:cs typeface="Calibri"/>
              </a:rPr>
              <a:t>district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26" name="object 126" descr="Universal monitoring activities, targeted activities, and intensive activities."/>
          <p:cNvGrpSpPr/>
          <p:nvPr/>
        </p:nvGrpSpPr>
        <p:grpSpPr>
          <a:xfrm>
            <a:off x="1824713" y="2820695"/>
            <a:ext cx="6908800" cy="2214880"/>
            <a:chOff x="1824713" y="2820695"/>
            <a:chExt cx="6908800" cy="2214880"/>
          </a:xfrm>
        </p:grpSpPr>
        <p:sp>
          <p:nvSpPr>
            <p:cNvPr id="127" name="object 127"/>
            <p:cNvSpPr/>
            <p:nvPr/>
          </p:nvSpPr>
          <p:spPr>
            <a:xfrm>
              <a:off x="1832968" y="2865150"/>
              <a:ext cx="469900" cy="0"/>
            </a:xfrm>
            <a:custGeom>
              <a:avLst/>
              <a:gdLst/>
              <a:ahLst/>
              <a:cxnLst/>
              <a:rect l="l" t="t" r="r" b="b"/>
              <a:pathLst>
                <a:path w="469900">
                  <a:moveTo>
                    <a:pt x="0" y="0"/>
                  </a:moveTo>
                  <a:lnTo>
                    <a:pt x="469851" y="0"/>
                  </a:lnTo>
                </a:path>
              </a:pathLst>
            </a:custGeom>
            <a:ln w="1630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8" name="object 1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281587" y="2821456"/>
              <a:ext cx="87545" cy="87389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1861715" y="3941216"/>
              <a:ext cx="410209" cy="0"/>
            </a:xfrm>
            <a:custGeom>
              <a:avLst/>
              <a:gdLst/>
              <a:ahLst/>
              <a:cxnLst/>
              <a:rect l="l" t="t" r="r" b="b"/>
              <a:pathLst>
                <a:path w="410210">
                  <a:moveTo>
                    <a:pt x="0" y="0"/>
                  </a:moveTo>
                  <a:lnTo>
                    <a:pt x="409636" y="0"/>
                  </a:lnTo>
                </a:path>
              </a:pathLst>
            </a:custGeom>
            <a:ln w="1630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0" name="object 1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0010" y="3897521"/>
              <a:ext cx="87545" cy="8738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1870208" y="4991304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527" y="0"/>
                  </a:lnTo>
                </a:path>
              </a:pathLst>
            </a:custGeom>
            <a:ln w="1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2" name="object 1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58503" y="4947609"/>
              <a:ext cx="87545" cy="87389"/>
            </a:xfrm>
            <a:prstGeom prst="rect">
              <a:avLst/>
            </a:prstGeom>
          </p:spPr>
        </p:pic>
        <p:sp>
          <p:nvSpPr>
            <p:cNvPr id="133" name="object 133"/>
            <p:cNvSpPr/>
            <p:nvPr/>
          </p:nvSpPr>
          <p:spPr>
            <a:xfrm>
              <a:off x="3349125" y="2865150"/>
              <a:ext cx="437515" cy="1270"/>
            </a:xfrm>
            <a:custGeom>
              <a:avLst/>
              <a:gdLst/>
              <a:ahLst/>
              <a:cxnLst/>
              <a:rect l="l" t="t" r="r" b="b"/>
              <a:pathLst>
                <a:path w="437514" h="1269">
                  <a:moveTo>
                    <a:pt x="0" y="0"/>
                  </a:moveTo>
                  <a:lnTo>
                    <a:pt x="437403" y="760"/>
                  </a:lnTo>
                </a:path>
              </a:pathLst>
            </a:custGeom>
            <a:ln w="16304">
              <a:solidFill>
                <a:srgbClr val="00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765187" y="2822216"/>
              <a:ext cx="87654" cy="87389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326041" y="4990434"/>
              <a:ext cx="473075" cy="1270"/>
            </a:xfrm>
            <a:custGeom>
              <a:avLst/>
              <a:gdLst/>
              <a:ahLst/>
              <a:cxnLst/>
              <a:rect l="l" t="t" r="r" b="b"/>
              <a:pathLst>
                <a:path w="473075" h="1270">
                  <a:moveTo>
                    <a:pt x="0" y="869"/>
                  </a:moveTo>
                  <a:lnTo>
                    <a:pt x="472682" y="0"/>
                  </a:lnTo>
                </a:path>
              </a:pathLst>
            </a:custGeom>
            <a:ln w="1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6" name="object 1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777382" y="4946848"/>
              <a:ext cx="87654" cy="87389"/>
            </a:xfrm>
            <a:prstGeom prst="rect">
              <a:avLst/>
            </a:prstGeom>
          </p:spPr>
        </p:pic>
        <p:sp>
          <p:nvSpPr>
            <p:cNvPr id="137" name="object 137"/>
            <p:cNvSpPr/>
            <p:nvPr/>
          </p:nvSpPr>
          <p:spPr>
            <a:xfrm>
              <a:off x="3317548" y="3941216"/>
              <a:ext cx="477520" cy="8255"/>
            </a:xfrm>
            <a:custGeom>
              <a:avLst/>
              <a:gdLst/>
              <a:ahLst/>
              <a:cxnLst/>
              <a:rect l="l" t="t" r="r" b="b"/>
              <a:pathLst>
                <a:path w="477520" h="8254">
                  <a:moveTo>
                    <a:pt x="0" y="0"/>
                  </a:moveTo>
                  <a:lnTo>
                    <a:pt x="477256" y="8260"/>
                  </a:lnTo>
                </a:path>
              </a:pathLst>
            </a:custGeom>
            <a:ln w="1086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8" name="object 1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775531" y="3910891"/>
              <a:ext cx="77310" cy="76520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7344010" y="2861455"/>
              <a:ext cx="325755" cy="3175"/>
            </a:xfrm>
            <a:custGeom>
              <a:avLst/>
              <a:gdLst/>
              <a:ahLst/>
              <a:cxnLst/>
              <a:rect l="l" t="t" r="r" b="b"/>
              <a:pathLst>
                <a:path w="325754" h="3175">
                  <a:moveTo>
                    <a:pt x="0" y="0"/>
                  </a:moveTo>
                  <a:lnTo>
                    <a:pt x="325684" y="3043"/>
                  </a:lnTo>
                </a:path>
              </a:pathLst>
            </a:custGeom>
            <a:ln w="16304">
              <a:solidFill>
                <a:srgbClr val="0094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48025" y="2820695"/>
              <a:ext cx="87981" cy="87389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7751687" y="3529920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211745" y="4018"/>
                  </a:lnTo>
                  <a:lnTo>
                    <a:pt x="149617" y="34590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25"/>
                  </a:lnTo>
                  <a:lnTo>
                    <a:pt x="8748" y="557205"/>
                  </a:lnTo>
                  <a:lnTo>
                    <a:pt x="19247" y="611523"/>
                  </a:lnTo>
                  <a:lnTo>
                    <a:pt x="33440" y="662354"/>
                  </a:lnTo>
                  <a:lnTo>
                    <a:pt x="51036" y="709172"/>
                  </a:lnTo>
                  <a:lnTo>
                    <a:pt x="71743" y="751452"/>
                  </a:lnTo>
                  <a:lnTo>
                    <a:pt x="95270" y="788669"/>
                  </a:lnTo>
                  <a:lnTo>
                    <a:pt x="121325" y="820297"/>
                  </a:lnTo>
                  <a:lnTo>
                    <a:pt x="179854" y="864687"/>
                  </a:lnTo>
                  <a:lnTo>
                    <a:pt x="244998" y="880417"/>
                  </a:lnTo>
                  <a:lnTo>
                    <a:pt x="734994" y="880417"/>
                  </a:lnTo>
                  <a:lnTo>
                    <a:pt x="800138" y="864687"/>
                  </a:lnTo>
                  <a:lnTo>
                    <a:pt x="858666" y="820297"/>
                  </a:lnTo>
                  <a:lnTo>
                    <a:pt x="884721" y="788669"/>
                  </a:lnTo>
                  <a:lnTo>
                    <a:pt x="908248" y="751452"/>
                  </a:lnTo>
                  <a:lnTo>
                    <a:pt x="928955" y="709172"/>
                  </a:lnTo>
                  <a:lnTo>
                    <a:pt x="946551" y="662354"/>
                  </a:lnTo>
                  <a:lnTo>
                    <a:pt x="960744" y="611523"/>
                  </a:lnTo>
                  <a:lnTo>
                    <a:pt x="971243" y="557205"/>
                  </a:lnTo>
                  <a:lnTo>
                    <a:pt x="977756" y="499925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34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51687" y="3529920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</a:path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211745" y="4018"/>
                  </a:lnTo>
                  <a:lnTo>
                    <a:pt x="149617" y="34590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25"/>
                  </a:lnTo>
                  <a:lnTo>
                    <a:pt x="8748" y="557205"/>
                  </a:lnTo>
                  <a:lnTo>
                    <a:pt x="19247" y="611523"/>
                  </a:lnTo>
                  <a:lnTo>
                    <a:pt x="33440" y="662354"/>
                  </a:lnTo>
                  <a:lnTo>
                    <a:pt x="51036" y="709172"/>
                  </a:lnTo>
                  <a:lnTo>
                    <a:pt x="71743" y="751452"/>
                  </a:lnTo>
                  <a:lnTo>
                    <a:pt x="95270" y="788669"/>
                  </a:lnTo>
                  <a:lnTo>
                    <a:pt x="121325" y="820297"/>
                  </a:lnTo>
                  <a:lnTo>
                    <a:pt x="179854" y="864687"/>
                  </a:lnTo>
                  <a:lnTo>
                    <a:pt x="211745" y="876397"/>
                  </a:lnTo>
                  <a:lnTo>
                    <a:pt x="244998" y="880417"/>
                  </a:lnTo>
                </a:path>
                <a:path w="980440" h="880745">
                  <a:moveTo>
                    <a:pt x="734994" y="880417"/>
                  </a:moveTo>
                  <a:lnTo>
                    <a:pt x="800138" y="864687"/>
                  </a:lnTo>
                  <a:lnTo>
                    <a:pt x="858666" y="820297"/>
                  </a:lnTo>
                  <a:lnTo>
                    <a:pt x="884721" y="788669"/>
                  </a:lnTo>
                  <a:lnTo>
                    <a:pt x="908248" y="751452"/>
                  </a:lnTo>
                  <a:lnTo>
                    <a:pt x="928955" y="709172"/>
                  </a:lnTo>
                  <a:lnTo>
                    <a:pt x="946551" y="662354"/>
                  </a:lnTo>
                  <a:lnTo>
                    <a:pt x="960744" y="611523"/>
                  </a:lnTo>
                  <a:lnTo>
                    <a:pt x="971243" y="557205"/>
                  </a:lnTo>
                  <a:lnTo>
                    <a:pt x="977756" y="499925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68247" y="4018"/>
                  </a:lnTo>
                  <a:lnTo>
                    <a:pt x="734994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1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36007" y="3514268"/>
              <a:ext cx="979992" cy="880417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7736007" y="3514268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  <a:lnTo>
                    <a:pt x="768247" y="876397"/>
                  </a:lnTo>
                  <a:lnTo>
                    <a:pt x="830375" y="845812"/>
                  </a:lnTo>
                  <a:lnTo>
                    <a:pt x="884721" y="788669"/>
                  </a:lnTo>
                  <a:lnTo>
                    <a:pt x="908248" y="751452"/>
                  </a:lnTo>
                  <a:lnTo>
                    <a:pt x="928955" y="709172"/>
                  </a:lnTo>
                  <a:lnTo>
                    <a:pt x="946551" y="662354"/>
                  </a:lnTo>
                  <a:lnTo>
                    <a:pt x="960744" y="611523"/>
                  </a:lnTo>
                  <a:lnTo>
                    <a:pt x="971243" y="557205"/>
                  </a:lnTo>
                  <a:lnTo>
                    <a:pt x="977756" y="499925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34994" y="0"/>
                  </a:lnTo>
                  <a:lnTo>
                    <a:pt x="244998" y="0"/>
                  </a:lnTo>
                  <a:lnTo>
                    <a:pt x="211745" y="4018"/>
                  </a:lnTo>
                  <a:lnTo>
                    <a:pt x="149617" y="34590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25"/>
                  </a:lnTo>
                  <a:lnTo>
                    <a:pt x="8748" y="557205"/>
                  </a:lnTo>
                  <a:lnTo>
                    <a:pt x="19247" y="611523"/>
                  </a:lnTo>
                  <a:lnTo>
                    <a:pt x="33440" y="662354"/>
                  </a:lnTo>
                  <a:lnTo>
                    <a:pt x="51036" y="709172"/>
                  </a:lnTo>
                  <a:lnTo>
                    <a:pt x="71743" y="751452"/>
                  </a:lnTo>
                  <a:lnTo>
                    <a:pt x="95270" y="788669"/>
                  </a:lnTo>
                  <a:lnTo>
                    <a:pt x="121325" y="820297"/>
                  </a:lnTo>
                  <a:lnTo>
                    <a:pt x="179854" y="864686"/>
                  </a:lnTo>
                  <a:lnTo>
                    <a:pt x="211745" y="876397"/>
                  </a:lnTo>
                  <a:lnTo>
                    <a:pt x="244998" y="88041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5" name="object 145" descr="Universal monitoring activities, targeted activities, and intensive activities."/>
          <p:cNvGrpSpPr/>
          <p:nvPr/>
        </p:nvGrpSpPr>
        <p:grpSpPr>
          <a:xfrm>
            <a:off x="580475" y="613607"/>
            <a:ext cx="4526915" cy="410209"/>
            <a:chOff x="580475" y="613607"/>
            <a:chExt cx="4526915" cy="410209"/>
          </a:xfrm>
        </p:grpSpPr>
        <p:sp>
          <p:nvSpPr>
            <p:cNvPr id="146" name="object 146"/>
            <p:cNvSpPr/>
            <p:nvPr/>
          </p:nvSpPr>
          <p:spPr>
            <a:xfrm>
              <a:off x="597742" y="630847"/>
              <a:ext cx="4508500" cy="391795"/>
            </a:xfrm>
            <a:custGeom>
              <a:avLst/>
              <a:gdLst/>
              <a:ahLst/>
              <a:cxnLst/>
              <a:rect l="l" t="t" r="r" b="b"/>
              <a:pathLst>
                <a:path w="4508500" h="391794">
                  <a:moveTo>
                    <a:pt x="4507965" y="0"/>
                  </a:moveTo>
                  <a:lnTo>
                    <a:pt x="0" y="0"/>
                  </a:lnTo>
                  <a:lnTo>
                    <a:pt x="0" y="391296"/>
                  </a:lnTo>
                  <a:lnTo>
                    <a:pt x="4507965" y="391296"/>
                  </a:lnTo>
                  <a:lnTo>
                    <a:pt x="4507965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97742" y="630847"/>
              <a:ext cx="4508500" cy="391795"/>
            </a:xfrm>
            <a:custGeom>
              <a:avLst/>
              <a:gdLst/>
              <a:ahLst/>
              <a:cxnLst/>
              <a:rect l="l" t="t" r="r" b="b"/>
              <a:pathLst>
                <a:path w="4508500" h="391794">
                  <a:moveTo>
                    <a:pt x="0" y="391296"/>
                  </a:moveTo>
                  <a:lnTo>
                    <a:pt x="4507965" y="391296"/>
                  </a:lnTo>
                </a:path>
                <a:path w="4508500" h="391794">
                  <a:moveTo>
                    <a:pt x="4507965" y="0"/>
                  </a:moveTo>
                  <a:lnTo>
                    <a:pt x="0" y="0"/>
                  </a:lnTo>
                  <a:lnTo>
                    <a:pt x="0" y="391296"/>
                  </a:lnTo>
                </a:path>
                <a:path w="4508500" h="391794">
                  <a:moveTo>
                    <a:pt x="4507965" y="391296"/>
                  </a:moveTo>
                  <a:lnTo>
                    <a:pt x="4507965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8" name="object 1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82063" y="615195"/>
              <a:ext cx="4507965" cy="391296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582063" y="615195"/>
              <a:ext cx="4508500" cy="391795"/>
            </a:xfrm>
            <a:custGeom>
              <a:avLst/>
              <a:gdLst/>
              <a:ahLst/>
              <a:cxnLst/>
              <a:rect l="l" t="t" r="r" b="b"/>
              <a:pathLst>
                <a:path w="4508500" h="391794">
                  <a:moveTo>
                    <a:pt x="0" y="391296"/>
                  </a:moveTo>
                  <a:lnTo>
                    <a:pt x="4507965" y="391296"/>
                  </a:lnTo>
                  <a:lnTo>
                    <a:pt x="4507965" y="0"/>
                  </a:lnTo>
                  <a:lnTo>
                    <a:pt x="0" y="0"/>
                  </a:lnTo>
                  <a:lnTo>
                    <a:pt x="0" y="391296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 descr="Universal monitoring activities, targeted activities, and intensive activities."/>
          <p:cNvSpPr txBox="1"/>
          <p:nvPr/>
        </p:nvSpPr>
        <p:spPr>
          <a:xfrm>
            <a:off x="582063" y="691627"/>
            <a:ext cx="4311015" cy="208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0" algn="ctr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latin typeface="Calibri"/>
                <a:cs typeface="Calibri"/>
              </a:rPr>
              <a:t>Universal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monitoring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activities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51" name="object 151" descr="Universal monitoring activities, targeted activities, and intensive activities."/>
          <p:cNvGrpSpPr/>
          <p:nvPr/>
        </p:nvGrpSpPr>
        <p:grpSpPr>
          <a:xfrm>
            <a:off x="7048425" y="222311"/>
            <a:ext cx="1783080" cy="1193165"/>
            <a:chOff x="7048425" y="222311"/>
            <a:chExt cx="1783080" cy="1193165"/>
          </a:xfrm>
        </p:grpSpPr>
        <p:sp>
          <p:nvSpPr>
            <p:cNvPr id="152" name="object 152"/>
            <p:cNvSpPr/>
            <p:nvPr/>
          </p:nvSpPr>
          <p:spPr>
            <a:xfrm>
              <a:off x="7065692" y="239550"/>
              <a:ext cx="1764030" cy="1174115"/>
            </a:xfrm>
            <a:custGeom>
              <a:avLst/>
              <a:gdLst/>
              <a:ahLst/>
              <a:cxnLst/>
              <a:rect l="l" t="t" r="r" b="b"/>
              <a:pathLst>
                <a:path w="1764029" h="1174115">
                  <a:moveTo>
                    <a:pt x="1175990" y="0"/>
                  </a:moveTo>
                  <a:lnTo>
                    <a:pt x="1175990" y="387383"/>
                  </a:lnTo>
                  <a:lnTo>
                    <a:pt x="0" y="387383"/>
                  </a:lnTo>
                  <a:lnTo>
                    <a:pt x="0" y="786506"/>
                  </a:lnTo>
                  <a:lnTo>
                    <a:pt x="1175990" y="786506"/>
                  </a:lnTo>
                  <a:lnTo>
                    <a:pt x="1175990" y="1173889"/>
                  </a:lnTo>
                  <a:lnTo>
                    <a:pt x="1763986" y="586944"/>
                  </a:lnTo>
                  <a:lnTo>
                    <a:pt x="1175990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065693" y="239550"/>
              <a:ext cx="1764030" cy="1174115"/>
            </a:xfrm>
            <a:custGeom>
              <a:avLst/>
              <a:gdLst/>
              <a:ahLst/>
              <a:cxnLst/>
              <a:rect l="l" t="t" r="r" b="b"/>
              <a:pathLst>
                <a:path w="1764029" h="1174115">
                  <a:moveTo>
                    <a:pt x="1175990" y="0"/>
                  </a:moveTo>
                  <a:lnTo>
                    <a:pt x="1175990" y="387383"/>
                  </a:lnTo>
                  <a:lnTo>
                    <a:pt x="0" y="387383"/>
                  </a:lnTo>
                  <a:lnTo>
                    <a:pt x="0" y="786506"/>
                  </a:lnTo>
                  <a:lnTo>
                    <a:pt x="1175990" y="786506"/>
                  </a:lnTo>
                  <a:lnTo>
                    <a:pt x="1175990" y="1173889"/>
                  </a:lnTo>
                </a:path>
                <a:path w="1764029" h="1174115">
                  <a:moveTo>
                    <a:pt x="1763986" y="586944"/>
                  </a:moveTo>
                  <a:lnTo>
                    <a:pt x="1175990" y="0"/>
                  </a:lnTo>
                </a:path>
                <a:path w="1764029" h="1174115">
                  <a:moveTo>
                    <a:pt x="1175990" y="1173889"/>
                  </a:moveTo>
                  <a:lnTo>
                    <a:pt x="1763986" y="586944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4" name="object 1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50013" y="223898"/>
              <a:ext cx="1763986" cy="1173889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7050013" y="223898"/>
              <a:ext cx="1764030" cy="1174115"/>
            </a:xfrm>
            <a:custGeom>
              <a:avLst/>
              <a:gdLst/>
              <a:ahLst/>
              <a:cxnLst/>
              <a:rect l="l" t="t" r="r" b="b"/>
              <a:pathLst>
                <a:path w="1764029" h="1174115">
                  <a:moveTo>
                    <a:pt x="1763986" y="586944"/>
                  </a:moveTo>
                  <a:lnTo>
                    <a:pt x="1175990" y="0"/>
                  </a:lnTo>
                  <a:lnTo>
                    <a:pt x="1175990" y="387383"/>
                  </a:lnTo>
                  <a:lnTo>
                    <a:pt x="0" y="387383"/>
                  </a:lnTo>
                  <a:lnTo>
                    <a:pt x="0" y="786506"/>
                  </a:lnTo>
                  <a:lnTo>
                    <a:pt x="1175990" y="786506"/>
                  </a:lnTo>
                  <a:lnTo>
                    <a:pt x="1175990" y="1173889"/>
                  </a:lnTo>
                  <a:lnTo>
                    <a:pt x="1763986" y="586944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6" name="object 156" descr="Universal monitoring activities, targeted activities, and intensive activities."/>
          <p:cNvSpPr txBox="1"/>
          <p:nvPr/>
        </p:nvSpPr>
        <p:spPr>
          <a:xfrm>
            <a:off x="7677247" y="628579"/>
            <a:ext cx="509905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2699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Intensive Activities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57" name="object 157" descr="Universal monitoring activities, targeted activities, and intensive activities."/>
          <p:cNvGrpSpPr/>
          <p:nvPr/>
        </p:nvGrpSpPr>
        <p:grpSpPr>
          <a:xfrm>
            <a:off x="4892670" y="613836"/>
            <a:ext cx="2174875" cy="410209"/>
            <a:chOff x="4892670" y="613836"/>
            <a:chExt cx="2174875" cy="410209"/>
          </a:xfrm>
        </p:grpSpPr>
        <p:sp>
          <p:nvSpPr>
            <p:cNvPr id="158" name="object 158"/>
            <p:cNvSpPr/>
            <p:nvPr/>
          </p:nvSpPr>
          <p:spPr>
            <a:xfrm>
              <a:off x="4909709" y="630847"/>
              <a:ext cx="2156460" cy="391795"/>
            </a:xfrm>
            <a:custGeom>
              <a:avLst/>
              <a:gdLst/>
              <a:ahLst/>
              <a:cxnLst/>
              <a:rect l="l" t="t" r="r" b="b"/>
              <a:pathLst>
                <a:path w="2156459" h="391794">
                  <a:moveTo>
                    <a:pt x="2155983" y="0"/>
                  </a:moveTo>
                  <a:lnTo>
                    <a:pt x="0" y="0"/>
                  </a:lnTo>
                  <a:lnTo>
                    <a:pt x="0" y="391296"/>
                  </a:lnTo>
                  <a:lnTo>
                    <a:pt x="2155983" y="391296"/>
                  </a:lnTo>
                  <a:lnTo>
                    <a:pt x="2155983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909709" y="630847"/>
              <a:ext cx="2156460" cy="391795"/>
            </a:xfrm>
            <a:custGeom>
              <a:avLst/>
              <a:gdLst/>
              <a:ahLst/>
              <a:cxnLst/>
              <a:rect l="l" t="t" r="r" b="b"/>
              <a:pathLst>
                <a:path w="2156459" h="391794">
                  <a:moveTo>
                    <a:pt x="0" y="391296"/>
                  </a:moveTo>
                  <a:lnTo>
                    <a:pt x="2155983" y="391296"/>
                  </a:lnTo>
                </a:path>
                <a:path w="2156459" h="391794">
                  <a:moveTo>
                    <a:pt x="2155983" y="0"/>
                  </a:moveTo>
                  <a:lnTo>
                    <a:pt x="0" y="0"/>
                  </a:lnTo>
                  <a:lnTo>
                    <a:pt x="0" y="391296"/>
                  </a:lnTo>
                </a:path>
                <a:path w="2156459" h="391794">
                  <a:moveTo>
                    <a:pt x="2155983" y="391296"/>
                  </a:moveTo>
                  <a:lnTo>
                    <a:pt x="2155983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1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894029" y="615195"/>
              <a:ext cx="2155983" cy="391296"/>
            </a:xfrm>
            <a:prstGeom prst="rect">
              <a:avLst/>
            </a:prstGeom>
          </p:spPr>
        </p:pic>
        <p:sp>
          <p:nvSpPr>
            <p:cNvPr id="161" name="object 161"/>
            <p:cNvSpPr/>
            <p:nvPr/>
          </p:nvSpPr>
          <p:spPr>
            <a:xfrm>
              <a:off x="4894029" y="615195"/>
              <a:ext cx="2156460" cy="391795"/>
            </a:xfrm>
            <a:custGeom>
              <a:avLst/>
              <a:gdLst/>
              <a:ahLst/>
              <a:cxnLst/>
              <a:rect l="l" t="t" r="r" b="b"/>
              <a:pathLst>
                <a:path w="2156459" h="391794">
                  <a:moveTo>
                    <a:pt x="0" y="391296"/>
                  </a:moveTo>
                  <a:lnTo>
                    <a:pt x="2155983" y="391296"/>
                  </a:lnTo>
                  <a:lnTo>
                    <a:pt x="2155983" y="0"/>
                  </a:lnTo>
                  <a:lnTo>
                    <a:pt x="0" y="0"/>
                  </a:lnTo>
                  <a:lnTo>
                    <a:pt x="0" y="391296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2" name="object 162" descr="Universal monitoring activities, targeted activities, and intensive activities."/>
          <p:cNvSpPr txBox="1"/>
          <p:nvPr/>
        </p:nvSpPr>
        <p:spPr>
          <a:xfrm>
            <a:off x="4895388" y="706838"/>
            <a:ext cx="215519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1660">
              <a:lnSpc>
                <a:spcPct val="100000"/>
              </a:lnSpc>
              <a:spcBef>
                <a:spcPts val="125"/>
              </a:spcBef>
            </a:pPr>
            <a:r>
              <a:rPr sz="1000" dirty="0">
                <a:latin typeface="Calibri"/>
                <a:cs typeface="Calibri"/>
              </a:rPr>
              <a:t>Targeted</a:t>
            </a:r>
            <a:r>
              <a:rPr sz="1000" spc="7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Activities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3" name="object 163" descr="Universal monitoring activities, targeted activities, and intensive activities."/>
          <p:cNvSpPr txBox="1"/>
          <p:nvPr/>
        </p:nvSpPr>
        <p:spPr>
          <a:xfrm>
            <a:off x="7778840" y="3720039"/>
            <a:ext cx="894715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02699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Program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 Resolution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64" name="object 164" descr="Universal monitoring activities, targeted activities, and intensive activities."/>
          <p:cNvGrpSpPr/>
          <p:nvPr/>
        </p:nvGrpSpPr>
        <p:grpSpPr>
          <a:xfrm>
            <a:off x="4677580" y="3230360"/>
            <a:ext cx="3592195" cy="768350"/>
            <a:chOff x="4677580" y="3230360"/>
            <a:chExt cx="3592195" cy="768350"/>
          </a:xfrm>
        </p:grpSpPr>
        <p:sp>
          <p:nvSpPr>
            <p:cNvPr id="165" name="object 165"/>
            <p:cNvSpPr/>
            <p:nvPr/>
          </p:nvSpPr>
          <p:spPr>
            <a:xfrm>
              <a:off x="7344010" y="3954477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4">
                  <a:moveTo>
                    <a:pt x="0" y="0"/>
                  </a:moveTo>
                  <a:lnTo>
                    <a:pt x="325684" y="0"/>
                  </a:lnTo>
                </a:path>
              </a:pathLst>
            </a:custGeom>
            <a:ln w="1630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6" name="object 1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48461" y="3910782"/>
              <a:ext cx="87545" cy="87389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685835" y="3412966"/>
              <a:ext cx="3540760" cy="160655"/>
            </a:xfrm>
            <a:custGeom>
              <a:avLst/>
              <a:gdLst/>
              <a:ahLst/>
              <a:cxnLst/>
              <a:rect l="l" t="t" r="r" b="b"/>
              <a:pathLst>
                <a:path w="3540759" h="160654">
                  <a:moveTo>
                    <a:pt x="0" y="160540"/>
                  </a:moveTo>
                  <a:lnTo>
                    <a:pt x="0" y="0"/>
                  </a:lnTo>
                  <a:lnTo>
                    <a:pt x="3540168" y="0"/>
                  </a:lnTo>
                  <a:lnTo>
                    <a:pt x="3540168" y="35108"/>
                  </a:lnTo>
                </a:path>
              </a:pathLst>
            </a:custGeom>
            <a:ln w="16304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8" name="object 1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182230" y="3426878"/>
              <a:ext cx="87545" cy="87389"/>
            </a:xfrm>
            <a:prstGeom prst="rect">
              <a:avLst/>
            </a:prstGeom>
          </p:spPr>
        </p:pic>
        <p:sp>
          <p:nvSpPr>
            <p:cNvPr id="169" name="object 169"/>
            <p:cNvSpPr/>
            <p:nvPr/>
          </p:nvSpPr>
          <p:spPr>
            <a:xfrm>
              <a:off x="6232699" y="3230360"/>
              <a:ext cx="387350" cy="365760"/>
            </a:xfrm>
            <a:custGeom>
              <a:avLst/>
              <a:gdLst/>
              <a:ahLst/>
              <a:cxnLst/>
              <a:rect l="l" t="t" r="r" b="b"/>
              <a:pathLst>
                <a:path w="387350" h="365760">
                  <a:moveTo>
                    <a:pt x="387009" y="0"/>
                  </a:moveTo>
                  <a:lnTo>
                    <a:pt x="0" y="0"/>
                  </a:lnTo>
                  <a:lnTo>
                    <a:pt x="0" y="365210"/>
                  </a:lnTo>
                  <a:lnTo>
                    <a:pt x="387009" y="365210"/>
                  </a:lnTo>
                  <a:lnTo>
                    <a:pt x="38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 descr="Universal monitoring activities, targeted activities, and intensive activities."/>
          <p:cNvSpPr txBox="1"/>
          <p:nvPr/>
        </p:nvSpPr>
        <p:spPr>
          <a:xfrm>
            <a:off x="6219999" y="3206790"/>
            <a:ext cx="412750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Issues</a:t>
            </a:r>
            <a:r>
              <a:rPr sz="850" b="1" spc="500" dirty="0">
                <a:solidFill>
                  <a:srgbClr val="3D75A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resolved</a:t>
            </a:r>
            <a:endParaRPr sz="850">
              <a:latin typeface="Calibri"/>
              <a:cs typeface="Calibri"/>
            </a:endParaRPr>
          </a:p>
        </p:txBody>
      </p:sp>
      <p:grpSp>
        <p:nvGrpSpPr>
          <p:cNvPr id="171" name="object 171" descr="Universal monitoring activities, targeted activities, and intensive activities."/>
          <p:cNvGrpSpPr/>
          <p:nvPr/>
        </p:nvGrpSpPr>
        <p:grpSpPr>
          <a:xfrm>
            <a:off x="7734420" y="4548530"/>
            <a:ext cx="998855" cy="899794"/>
            <a:chOff x="7734420" y="4548530"/>
            <a:chExt cx="998855" cy="899794"/>
          </a:xfrm>
        </p:grpSpPr>
        <p:sp>
          <p:nvSpPr>
            <p:cNvPr id="172" name="object 172"/>
            <p:cNvSpPr/>
            <p:nvPr/>
          </p:nvSpPr>
          <p:spPr>
            <a:xfrm>
              <a:off x="7751687" y="4565769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211745" y="4018"/>
                  </a:lnTo>
                  <a:lnTo>
                    <a:pt x="149617" y="34590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44998" y="880417"/>
                  </a:lnTo>
                  <a:lnTo>
                    <a:pt x="734994" y="880417"/>
                  </a:ln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34994" y="0"/>
                  </a:lnTo>
                  <a:close/>
                </a:path>
              </a:pathLst>
            </a:custGeom>
            <a:solidFill>
              <a:srgbClr val="CDCDCD">
                <a:alpha val="4980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51687" y="4565769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</a:path>
                <a:path w="980440" h="880745">
                  <a:moveTo>
                    <a:pt x="734994" y="0"/>
                  </a:moveTo>
                  <a:lnTo>
                    <a:pt x="244998" y="0"/>
                  </a:lnTo>
                  <a:lnTo>
                    <a:pt x="179854" y="15722"/>
                  </a:lnTo>
                  <a:lnTo>
                    <a:pt x="121325" y="60095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11745" y="876399"/>
                  </a:lnTo>
                  <a:lnTo>
                    <a:pt x="244998" y="880417"/>
                  </a:lnTo>
                </a:path>
                <a:path w="980440" h="880745">
                  <a:moveTo>
                    <a:pt x="734994" y="880417"/>
                  </a:moveTo>
                  <a:lnTo>
                    <a:pt x="800138" y="864694"/>
                  </a:lnTo>
                  <a:lnTo>
                    <a:pt x="858666" y="820321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68247" y="4018"/>
                  </a:lnTo>
                  <a:lnTo>
                    <a:pt x="734994" y="0"/>
                  </a:lnTo>
                </a:path>
              </a:pathLst>
            </a:custGeom>
            <a:ln w="3175">
              <a:solidFill>
                <a:srgbClr val="CD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4" name="object 17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36007" y="4550117"/>
              <a:ext cx="979992" cy="880417"/>
            </a:xfrm>
            <a:prstGeom prst="rect">
              <a:avLst/>
            </a:prstGeom>
          </p:spPr>
        </p:pic>
        <p:sp>
          <p:nvSpPr>
            <p:cNvPr id="175" name="object 175"/>
            <p:cNvSpPr/>
            <p:nvPr/>
          </p:nvSpPr>
          <p:spPr>
            <a:xfrm>
              <a:off x="7736007" y="4550117"/>
              <a:ext cx="980440" cy="880744"/>
            </a:xfrm>
            <a:custGeom>
              <a:avLst/>
              <a:gdLst/>
              <a:ahLst/>
              <a:cxnLst/>
              <a:rect l="l" t="t" r="r" b="b"/>
              <a:pathLst>
                <a:path w="980440" h="880745">
                  <a:moveTo>
                    <a:pt x="244998" y="880417"/>
                  </a:moveTo>
                  <a:lnTo>
                    <a:pt x="734994" y="880417"/>
                  </a:lnTo>
                  <a:lnTo>
                    <a:pt x="768247" y="876399"/>
                  </a:lnTo>
                  <a:lnTo>
                    <a:pt x="830375" y="845827"/>
                  </a:lnTo>
                  <a:lnTo>
                    <a:pt x="884721" y="788702"/>
                  </a:lnTo>
                  <a:lnTo>
                    <a:pt x="908248" y="751493"/>
                  </a:lnTo>
                  <a:lnTo>
                    <a:pt x="928955" y="709218"/>
                  </a:lnTo>
                  <a:lnTo>
                    <a:pt x="946551" y="662402"/>
                  </a:lnTo>
                  <a:lnTo>
                    <a:pt x="960744" y="611569"/>
                  </a:lnTo>
                  <a:lnTo>
                    <a:pt x="971243" y="557242"/>
                  </a:lnTo>
                  <a:lnTo>
                    <a:pt x="977756" y="499948"/>
                  </a:lnTo>
                  <a:lnTo>
                    <a:pt x="979992" y="440208"/>
                  </a:lnTo>
                  <a:lnTo>
                    <a:pt x="977756" y="380469"/>
                  </a:lnTo>
                  <a:lnTo>
                    <a:pt x="971243" y="323174"/>
                  </a:lnTo>
                  <a:lnTo>
                    <a:pt x="960744" y="268848"/>
                  </a:lnTo>
                  <a:lnTo>
                    <a:pt x="946551" y="218015"/>
                  </a:lnTo>
                  <a:lnTo>
                    <a:pt x="928955" y="171198"/>
                  </a:lnTo>
                  <a:lnTo>
                    <a:pt x="908248" y="128924"/>
                  </a:lnTo>
                  <a:lnTo>
                    <a:pt x="884721" y="91714"/>
                  </a:lnTo>
                  <a:lnTo>
                    <a:pt x="858666" y="60095"/>
                  </a:lnTo>
                  <a:lnTo>
                    <a:pt x="800138" y="15722"/>
                  </a:lnTo>
                  <a:lnTo>
                    <a:pt x="734994" y="0"/>
                  </a:lnTo>
                  <a:lnTo>
                    <a:pt x="244998" y="0"/>
                  </a:lnTo>
                  <a:lnTo>
                    <a:pt x="211745" y="4018"/>
                  </a:lnTo>
                  <a:lnTo>
                    <a:pt x="149617" y="34590"/>
                  </a:lnTo>
                  <a:lnTo>
                    <a:pt x="95270" y="91714"/>
                  </a:lnTo>
                  <a:lnTo>
                    <a:pt x="71743" y="128924"/>
                  </a:lnTo>
                  <a:lnTo>
                    <a:pt x="51036" y="171198"/>
                  </a:lnTo>
                  <a:lnTo>
                    <a:pt x="33440" y="218015"/>
                  </a:lnTo>
                  <a:lnTo>
                    <a:pt x="19247" y="268848"/>
                  </a:lnTo>
                  <a:lnTo>
                    <a:pt x="8748" y="323174"/>
                  </a:lnTo>
                  <a:lnTo>
                    <a:pt x="2235" y="380469"/>
                  </a:lnTo>
                  <a:lnTo>
                    <a:pt x="0" y="440208"/>
                  </a:lnTo>
                  <a:lnTo>
                    <a:pt x="2235" y="499948"/>
                  </a:lnTo>
                  <a:lnTo>
                    <a:pt x="8748" y="557242"/>
                  </a:lnTo>
                  <a:lnTo>
                    <a:pt x="19247" y="611569"/>
                  </a:lnTo>
                  <a:lnTo>
                    <a:pt x="33440" y="662402"/>
                  </a:lnTo>
                  <a:lnTo>
                    <a:pt x="51036" y="709218"/>
                  </a:lnTo>
                  <a:lnTo>
                    <a:pt x="71743" y="751493"/>
                  </a:lnTo>
                  <a:lnTo>
                    <a:pt x="95270" y="788702"/>
                  </a:lnTo>
                  <a:lnTo>
                    <a:pt x="121325" y="820321"/>
                  </a:lnTo>
                  <a:lnTo>
                    <a:pt x="179854" y="864694"/>
                  </a:lnTo>
                  <a:lnTo>
                    <a:pt x="211745" y="876399"/>
                  </a:lnTo>
                  <a:lnTo>
                    <a:pt x="244998" y="880417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6" name="object 176" descr="Universal monitoring activities, targeted activities, and intensive activities."/>
          <p:cNvSpPr txBox="1"/>
          <p:nvPr/>
        </p:nvSpPr>
        <p:spPr>
          <a:xfrm>
            <a:off x="7778840" y="4755888"/>
            <a:ext cx="894715" cy="3384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02699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Program</a:t>
            </a:r>
            <a:r>
              <a:rPr sz="1000" spc="8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Review Resolution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77" name="object 177" descr="Universal monitoring activities, targeted activities, and intensive activities."/>
          <p:cNvGrpSpPr/>
          <p:nvPr/>
        </p:nvGrpSpPr>
        <p:grpSpPr>
          <a:xfrm>
            <a:off x="6809166" y="4266318"/>
            <a:ext cx="1461135" cy="767715"/>
            <a:chOff x="6809166" y="4266318"/>
            <a:chExt cx="1461135" cy="767715"/>
          </a:xfrm>
        </p:grpSpPr>
        <p:sp>
          <p:nvSpPr>
            <p:cNvPr id="178" name="object 178"/>
            <p:cNvSpPr/>
            <p:nvPr/>
          </p:nvSpPr>
          <p:spPr>
            <a:xfrm>
              <a:off x="7344010" y="4990326"/>
              <a:ext cx="325755" cy="0"/>
            </a:xfrm>
            <a:custGeom>
              <a:avLst/>
              <a:gdLst/>
              <a:ahLst/>
              <a:cxnLst/>
              <a:rect l="l" t="t" r="r" b="b"/>
              <a:pathLst>
                <a:path w="325754">
                  <a:moveTo>
                    <a:pt x="0" y="0"/>
                  </a:moveTo>
                  <a:lnTo>
                    <a:pt x="325684" y="0"/>
                  </a:lnTo>
                </a:path>
              </a:pathLst>
            </a:custGeom>
            <a:ln w="1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9" name="object 1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48461" y="4946631"/>
              <a:ext cx="87545" cy="87389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6817318" y="4448923"/>
              <a:ext cx="1409065" cy="160655"/>
            </a:xfrm>
            <a:custGeom>
              <a:avLst/>
              <a:gdLst/>
              <a:ahLst/>
              <a:cxnLst/>
              <a:rect l="l" t="t" r="r" b="b"/>
              <a:pathLst>
                <a:path w="1409065" h="160654">
                  <a:moveTo>
                    <a:pt x="0" y="160540"/>
                  </a:moveTo>
                  <a:lnTo>
                    <a:pt x="0" y="0"/>
                  </a:lnTo>
                  <a:lnTo>
                    <a:pt x="1408684" y="0"/>
                  </a:lnTo>
                  <a:lnTo>
                    <a:pt x="1408684" y="35108"/>
                  </a:lnTo>
                </a:path>
              </a:pathLst>
            </a:custGeom>
            <a:ln w="163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8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8182230" y="4462727"/>
              <a:ext cx="87545" cy="87389"/>
            </a:xfrm>
            <a:prstGeom prst="rect">
              <a:avLst/>
            </a:prstGeom>
          </p:spPr>
        </p:pic>
        <p:sp>
          <p:nvSpPr>
            <p:cNvPr id="182" name="object 182"/>
            <p:cNvSpPr/>
            <p:nvPr/>
          </p:nvSpPr>
          <p:spPr>
            <a:xfrm>
              <a:off x="7298386" y="4266318"/>
              <a:ext cx="387350" cy="365760"/>
            </a:xfrm>
            <a:custGeom>
              <a:avLst/>
              <a:gdLst/>
              <a:ahLst/>
              <a:cxnLst/>
              <a:rect l="l" t="t" r="r" b="b"/>
              <a:pathLst>
                <a:path w="387350" h="365760">
                  <a:moveTo>
                    <a:pt x="387009" y="0"/>
                  </a:moveTo>
                  <a:lnTo>
                    <a:pt x="0" y="0"/>
                  </a:lnTo>
                  <a:lnTo>
                    <a:pt x="0" y="365210"/>
                  </a:lnTo>
                  <a:lnTo>
                    <a:pt x="387009" y="365210"/>
                  </a:lnTo>
                  <a:lnTo>
                    <a:pt x="387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 descr="Universal monitoring activities, targeted activities, and intensive activities."/>
          <p:cNvSpPr txBox="1"/>
          <p:nvPr/>
        </p:nvSpPr>
        <p:spPr>
          <a:xfrm>
            <a:off x="7285686" y="4242748"/>
            <a:ext cx="412750" cy="286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5"/>
              </a:spcBef>
            </a:pP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Issues</a:t>
            </a:r>
            <a:r>
              <a:rPr sz="850" b="1" spc="500" dirty="0">
                <a:solidFill>
                  <a:srgbClr val="3D75A6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3D75A6"/>
                </a:solidFill>
                <a:latin typeface="Calibri"/>
                <a:cs typeface="Calibri"/>
              </a:rPr>
              <a:t>resolved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184" name="Title 183">
            <a:extLst>
              <a:ext uri="{FF2B5EF4-FFF2-40B4-BE49-F238E27FC236}">
                <a16:creationId xmlns:a16="http://schemas.microsoft.com/office/drawing/2014/main" id="{F9F86BE2-4756-7742-FE34-4C5977FBC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3200" y="-984884"/>
            <a:ext cx="6129020" cy="984885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Universal, targeted, intensive activities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1E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1816</Words>
  <Application>Microsoft Office PowerPoint</Application>
  <PresentationFormat>On-screen Show (4:3)</PresentationFormat>
  <Paragraphs>285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Office Theme</vt:lpstr>
      <vt:lpstr>ESEA Committee of Practitioners Meeting September 22, 2016</vt:lpstr>
      <vt:lpstr>agenda</vt:lpstr>
      <vt:lpstr>Cons App questions</vt:lpstr>
      <vt:lpstr>ESSA State Plan</vt:lpstr>
      <vt:lpstr>Consolidated Application</vt:lpstr>
      <vt:lpstr>LEA Plan</vt:lpstr>
      <vt:lpstr>Monitoring Reviews</vt:lpstr>
      <vt:lpstr>Tiered Program Reviews</vt:lpstr>
      <vt:lpstr>Universal, targeted, intensive activities</vt:lpstr>
      <vt:lpstr>Self-assessment</vt:lpstr>
      <vt:lpstr>Onsite Review</vt:lpstr>
      <vt:lpstr>Questions</vt:lpstr>
      <vt:lpstr>Bridging question:</vt:lpstr>
      <vt:lpstr>School Improvement</vt:lpstr>
      <vt:lpstr>ESSA State plan Development</vt:lpstr>
      <vt:lpstr>Decision Points</vt:lpstr>
      <vt:lpstr>defintions</vt:lpstr>
      <vt:lpstr>Definitions continued</vt:lpstr>
      <vt:lpstr>ESSA Title I Funds ~ $150M Annually (Estimates only)</vt:lpstr>
      <vt:lpstr>7 % Must be set aside to support schools identified for ESEA School Improvement.</vt:lpstr>
      <vt:lpstr>Agenda – school improvement</vt:lpstr>
      <vt:lpstr>Assumptions/definitions</vt:lpstr>
      <vt:lpstr>Current practices</vt:lpstr>
      <vt:lpstr>structure</vt:lpstr>
      <vt:lpstr>membership</vt:lpstr>
      <vt:lpstr>timeline</vt:lpstr>
      <vt:lpstr>Timeline and focus</vt:lpstr>
      <vt:lpstr>Outcome</vt:lpstr>
      <vt:lpstr>Agenda discussion</vt:lpstr>
      <vt:lpstr>Discussion questions</vt:lpstr>
      <vt:lpstr>contact</vt:lpstr>
      <vt:lpstr>Wrap up</vt:lpstr>
      <vt:lpstr>Upcoming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Owen, Emily</cp:lastModifiedBy>
  <cp:revision>3</cp:revision>
  <dcterms:created xsi:type="dcterms:W3CDTF">2024-04-03T22:04:32Z</dcterms:created>
  <dcterms:modified xsi:type="dcterms:W3CDTF">2024-04-03T22:15:29Z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2024-04-03T00:00:00Z</vt:filetime>
  </property>
  <property fmtid="{D5CDD505-2E9C-101B-9397-08002B2CF9AE}" pid="5" name="Producer">
    <vt:lpwstr>Microsoft® PowerPoint® 2016</vt:lpwstr>
  </property>
</Properties>
</file>