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embeddedFontLst>
    <p:embeddedFont>
      <p:font typeface="Raleway" pitchFamily="2" charset="0"/>
      <p:regular r:id="rId57"/>
      <p:bold r:id="rId58"/>
      <p:italic r:id="rId59"/>
      <p:boldItalic r:id="rId60"/>
    </p:embeddedFont>
    <p:embeddedFont>
      <p:font typeface="Roboto" panose="02000000000000000000" pitchFamily="2"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EF2377-72A9-428C-BE43-92494807403C}">
  <a:tblStyle styleId="{ABEF2377-72A9-428C-BE43-92494807403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DA7C372-5961-4386-AC3B-48341FAE691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C398828-A154-4819-8281-94A785F19BC4}"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8"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7.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c9f68e04e5_0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c9f68e04e5_0_1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2c9f68e04e5_0_1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6c42a26137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6c42a26137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1" name="Google Shape;191;g26c42a26137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c9f68e04e5_0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c9f68e04e5_0_1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0" name="Google Shape;200;g2c9f68e04e5_0_1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6c8082783f_1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6c8082783f_1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highlight>
                <a:schemeClr val="lt1"/>
              </a:highlight>
            </a:endParaRPr>
          </a:p>
        </p:txBody>
      </p:sp>
      <p:sp>
        <p:nvSpPr>
          <p:cNvPr id="209" name="Google Shape;209;g26c8082783f_1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6c42a26137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6c42a26137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8" name="Google Shape;218;g26c42a26137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6ce24d813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6ce24d813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26" name="Google Shape;226;g26ce24d813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6d1e178607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6d1e178607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g26d1e178607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6d1e178607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6d1e178607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2" name="Google Shape;242;g26d1e178607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6c8082783f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6c8082783f_1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0" name="Google Shape;250;g26c8082783f_1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6c42a26137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6c42a26137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7" name="Google Shape;257;g26c42a26137_0_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6c8082783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6c8082783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5" name="Google Shape;265;g26c8082783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6cb3cfb234_1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6cb3cfb234_1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g26cb3cfb234_1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6cb3cfb234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6cb3cfb234_1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26cb3cfb234_1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6cb3cfb234_1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6cb3cfb234_1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g26cb3cfb234_1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6c8082783f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26c8082783f_1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g26c8082783f_1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6c42a26137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6c42a26137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4" name="Google Shape;304;g26c42a26137_0_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6d1e178607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6d1e178607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2" name="Google Shape;312;g26d1e178607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6c8082783f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6c8082783f_1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g26c8082783f_1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6c8082783f_4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6c8082783f_4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400"/>
          </a:p>
        </p:txBody>
      </p:sp>
      <p:sp>
        <p:nvSpPr>
          <p:cNvPr id="327" name="Google Shape;327;g26c8082783f_4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6c8082783f_4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6c8082783f_4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335" name="Google Shape;335;g26c8082783f_4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6c8082783f_4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6c8082783f_4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343" name="Google Shape;343;g26c8082783f_4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6c8082783f_4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26c8082783f_4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351" name="Google Shape;351;g26c8082783f_4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6c8082783f_4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6c8082783f_4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359" name="Google Shape;359;g26c8082783f_4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6c8082783f_4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26c8082783f_4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9" name="Google Shape;369;g26c8082783f_4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6c8082783f_4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6c8082783f_4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377" name="Google Shape;377;g26c8082783f_4_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6c8082783f_4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6c8082783f_4_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385" name="Google Shape;385;g26c8082783f_4_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6c8082783f_4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6c8082783f_4_1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394" name="Google Shape;394;g26c8082783f_4_10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6c8082783f_4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26c8082783f_4_1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402" name="Google Shape;402;g26c8082783f_4_10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6c8082783f_4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26c8082783f_4_1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410" name="Google Shape;410;g26c8082783f_4_1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6c8082783f_4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6c8082783f_4_1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418" name="Google Shape;418;g26c8082783f_4_1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6d8832683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6d88326832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g26d88326832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6c8082783f_4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26c8082783f_4_1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426" name="Google Shape;426;g26c8082783f_4_1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6c8082783f_4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26c8082783f_4_1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434" name="Google Shape;434;g26c8082783f_4_1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6c8082783f_4_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26c8082783f_4_1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441" name="Google Shape;441;g26c8082783f_4_1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6c8082783f_4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26c8082783f_4_1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449" name="Google Shape;449;g26c8082783f_4_1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6c8082783f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26c8082783f_1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g26c8082783f_1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6c42a26137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26c42a26137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4" name="Google Shape;464;g26c42a26137_0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6cff719674_1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6cff719674_1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endParaRPr dirty="0"/>
          </a:p>
        </p:txBody>
      </p:sp>
      <p:sp>
        <p:nvSpPr>
          <p:cNvPr id="472" name="Google Shape;472;g26cff719674_1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6cff719674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26cff719674_1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endParaRPr dirty="0"/>
          </a:p>
        </p:txBody>
      </p:sp>
      <p:sp>
        <p:nvSpPr>
          <p:cNvPr id="480" name="Google Shape;480;g26cff719674_1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6c8082783f_1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26c8082783f_1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9" name="Google Shape;489;g26c8082783f_1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6d88326832_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6d88326832_1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endParaRPr/>
          </a:p>
        </p:txBody>
      </p:sp>
      <p:sp>
        <p:nvSpPr>
          <p:cNvPr id="128" name="Google Shape;128;g26d88326832_1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aeaf826886_3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g2aeaf826886_3_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03" name="Google Shape;503;g2aeaf826886_3_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6d88326832_12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26d88326832_12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endParaRPr dirty="0"/>
          </a:p>
        </p:txBody>
      </p:sp>
      <p:sp>
        <p:nvSpPr>
          <p:cNvPr id="511" name="Google Shape;511;g26d88326832_12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26d88326832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26d88326832_1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g26d88326832_1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6c42a2613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g26c42a26137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6c42a2613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6c42a2613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0" name="Google Shape;150;g26c42a2613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6d88326832_12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6d88326832_12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26d88326832_12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6c42a2613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6c42a2613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26c42a26137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c9f68e04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c9f68e04e5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p:nvPr/>
        </p:nvSpPr>
        <p:spPr>
          <a:xfrm>
            <a:off x="0" y="4675241"/>
            <a:ext cx="12192000" cy="2182761"/>
          </a:xfrm>
          <a:prstGeom prst="rect">
            <a:avLst/>
          </a:prstGeom>
          <a:gradFill>
            <a:gsLst>
              <a:gs pos="0">
                <a:schemeClr val="lt1"/>
              </a:gs>
              <a:gs pos="100000">
                <a:srgbClr val="EF7521">
                  <a:alpha val="2000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2"/>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914401" y="4675240"/>
            <a:ext cx="10402529" cy="582559"/>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Calibri"/>
                <a:ea typeface="Calibri"/>
                <a:cs typeface="Calibri"/>
                <a:sym typeface="Calibri"/>
              </a:defRPr>
            </a:lvl1pPr>
            <a:lvl2pPr marL="0" lvl="1" indent="0" algn="l">
              <a:spcBef>
                <a:spcPts val="0"/>
              </a:spcBef>
              <a:buNone/>
              <a:defRPr sz="1600" b="0" i="0" u="none" strike="noStrike" cap="none">
                <a:solidFill>
                  <a:schemeClr val="dk1"/>
                </a:solidFill>
                <a:latin typeface="Calibri"/>
                <a:ea typeface="Calibri"/>
                <a:cs typeface="Calibri"/>
                <a:sym typeface="Calibri"/>
              </a:defRPr>
            </a:lvl2pPr>
            <a:lvl3pPr marL="0" lvl="2" indent="0" algn="l">
              <a:spcBef>
                <a:spcPts val="0"/>
              </a:spcBef>
              <a:buNone/>
              <a:defRPr sz="1600" b="0" i="0" u="none" strike="noStrike" cap="none">
                <a:solidFill>
                  <a:schemeClr val="dk1"/>
                </a:solidFill>
                <a:latin typeface="Calibri"/>
                <a:ea typeface="Calibri"/>
                <a:cs typeface="Calibri"/>
                <a:sym typeface="Calibri"/>
              </a:defRPr>
            </a:lvl3pPr>
            <a:lvl4pPr marL="0" lvl="3" indent="0" algn="l">
              <a:spcBef>
                <a:spcPts val="0"/>
              </a:spcBef>
              <a:buNone/>
              <a:defRPr sz="1600" b="0" i="0" u="none" strike="noStrike" cap="none">
                <a:solidFill>
                  <a:schemeClr val="dk1"/>
                </a:solidFill>
                <a:latin typeface="Calibri"/>
                <a:ea typeface="Calibri"/>
                <a:cs typeface="Calibri"/>
                <a:sym typeface="Calibri"/>
              </a:defRPr>
            </a:lvl4pPr>
            <a:lvl5pPr marL="0" lvl="4" indent="0" algn="l">
              <a:spcBef>
                <a:spcPts val="0"/>
              </a:spcBef>
              <a:buNone/>
              <a:defRPr sz="1600" b="0" i="0" u="none" strike="noStrike" cap="none">
                <a:solidFill>
                  <a:schemeClr val="dk1"/>
                </a:solidFill>
                <a:latin typeface="Calibri"/>
                <a:ea typeface="Calibri"/>
                <a:cs typeface="Calibri"/>
                <a:sym typeface="Calibri"/>
              </a:defRPr>
            </a:lvl5pPr>
            <a:lvl6pPr marL="0" lvl="5" indent="0" algn="l">
              <a:spcBef>
                <a:spcPts val="0"/>
              </a:spcBef>
              <a:buNone/>
              <a:defRPr sz="1600" b="0" i="0" u="none" strike="noStrike" cap="none">
                <a:solidFill>
                  <a:schemeClr val="dk1"/>
                </a:solidFill>
                <a:latin typeface="Calibri"/>
                <a:ea typeface="Calibri"/>
                <a:cs typeface="Calibri"/>
                <a:sym typeface="Calibri"/>
              </a:defRPr>
            </a:lvl6pPr>
            <a:lvl7pPr marL="0" lvl="6" indent="0" algn="l">
              <a:spcBef>
                <a:spcPts val="0"/>
              </a:spcBef>
              <a:buNone/>
              <a:defRPr sz="1600" b="0" i="0" u="none" strike="noStrike" cap="none">
                <a:solidFill>
                  <a:schemeClr val="dk1"/>
                </a:solidFill>
                <a:latin typeface="Calibri"/>
                <a:ea typeface="Calibri"/>
                <a:cs typeface="Calibri"/>
                <a:sym typeface="Calibri"/>
              </a:defRPr>
            </a:lvl7pPr>
            <a:lvl8pPr marL="0" lvl="7" indent="0" algn="l">
              <a:spcBef>
                <a:spcPts val="0"/>
              </a:spcBef>
              <a:buNone/>
              <a:defRPr sz="1600" b="0" i="0" u="none" strike="noStrike" cap="none">
                <a:solidFill>
                  <a:schemeClr val="dk1"/>
                </a:solidFill>
                <a:latin typeface="Calibri"/>
                <a:ea typeface="Calibri"/>
                <a:cs typeface="Calibri"/>
                <a:sym typeface="Calibri"/>
              </a:defRPr>
            </a:lvl8pPr>
            <a:lvl9pPr marL="0" lvl="8" indent="0" algn="l">
              <a:spcBef>
                <a:spcPts val="0"/>
              </a:spcBef>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0" name="Google Shape;20;p2"/>
          <p:cNvPicPr preferRelativeResize="0"/>
          <p:nvPr/>
        </p:nvPicPr>
        <p:blipFill rotWithShape="1">
          <a:blip r:embed="rId2">
            <a:alphaModFix/>
          </a:blip>
          <a:srcRect/>
          <a:stretch/>
        </p:blipFill>
        <p:spPr>
          <a:xfrm>
            <a:off x="4682994" y="632707"/>
            <a:ext cx="2822307" cy="1762383"/>
          </a:xfrm>
          <a:prstGeom prst="rect">
            <a:avLst/>
          </a:prstGeom>
          <a:noFill/>
          <a:ln>
            <a:noFill/>
          </a:ln>
        </p:spPr>
      </p:pic>
      <p:cxnSp>
        <p:nvCxnSpPr>
          <p:cNvPr id="21" name="Google Shape;21;p2"/>
          <p:cNvCxnSpPr/>
          <p:nvPr/>
        </p:nvCxnSpPr>
        <p:spPr>
          <a:xfrm>
            <a:off x="914402" y="2772696"/>
            <a:ext cx="10402529" cy="0"/>
          </a:xfrm>
          <a:prstGeom prst="straightConnector1">
            <a:avLst/>
          </a:prstGeom>
          <a:noFill/>
          <a:ln w="19050" cap="flat" cmpd="sng">
            <a:solidFill>
              <a:srgbClr val="EF7521"/>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81"/>
        <p:cNvGrpSpPr/>
        <p:nvPr/>
      </p:nvGrpSpPr>
      <p:grpSpPr>
        <a:xfrm>
          <a:off x="0" y="0"/>
          <a:ext cx="0" cy="0"/>
          <a:chOff x="0" y="0"/>
          <a:chExt cx="0" cy="0"/>
        </a:xfrm>
      </p:grpSpPr>
      <p:pic>
        <p:nvPicPr>
          <p:cNvPr id="82" name="Google Shape;82;p13"/>
          <p:cNvPicPr preferRelativeResize="0"/>
          <p:nvPr/>
        </p:nvPicPr>
        <p:blipFill rotWithShape="1">
          <a:blip r:embed="rId2">
            <a:alphaModFix/>
          </a:blip>
          <a:srcRect/>
          <a:stretch/>
        </p:blipFill>
        <p:spPr>
          <a:xfrm>
            <a:off x="0" y="-1"/>
            <a:ext cx="12192627" cy="6858352"/>
          </a:xfrm>
          <a:prstGeom prst="rect">
            <a:avLst/>
          </a:prstGeom>
          <a:noFill/>
          <a:ln>
            <a:noFill/>
          </a:ln>
        </p:spPr>
      </p:pic>
      <p:sp>
        <p:nvSpPr>
          <p:cNvPr id="83" name="Google Shape;83;p13"/>
          <p:cNvSpPr txBox="1">
            <a:spLocks noGrp="1"/>
          </p:cNvSpPr>
          <p:nvPr>
            <p:ph type="ctrTitle"/>
          </p:nvPr>
        </p:nvSpPr>
        <p:spPr>
          <a:xfrm>
            <a:off x="-1" y="2595716"/>
            <a:ext cx="12192627"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85"/>
        <p:cNvGrpSpPr/>
        <p:nvPr/>
      </p:nvGrpSpPr>
      <p:grpSpPr>
        <a:xfrm>
          <a:off x="0" y="0"/>
          <a:ext cx="0" cy="0"/>
          <a:chOff x="0" y="0"/>
          <a:chExt cx="0" cy="0"/>
        </a:xfrm>
      </p:grpSpPr>
      <p:pic>
        <p:nvPicPr>
          <p:cNvPr id="86" name="Google Shape;86;p14"/>
          <p:cNvPicPr preferRelativeResize="0"/>
          <p:nvPr/>
        </p:nvPicPr>
        <p:blipFill rotWithShape="1">
          <a:blip r:embed="rId2">
            <a:alphaModFix/>
          </a:blip>
          <a:srcRect/>
          <a:stretch/>
        </p:blipFill>
        <p:spPr>
          <a:xfrm>
            <a:off x="0" y="3"/>
            <a:ext cx="12191999" cy="6857999"/>
          </a:xfrm>
          <a:prstGeom prst="rect">
            <a:avLst/>
          </a:prstGeom>
          <a:noFill/>
          <a:ln>
            <a:noFill/>
          </a:ln>
        </p:spPr>
      </p:pic>
      <p:sp>
        <p:nvSpPr>
          <p:cNvPr id="87" name="Google Shape;87;p14"/>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4"/>
          <p:cNvSpPr txBox="1">
            <a:spLocks noGrp="1"/>
          </p:cNvSpPr>
          <p:nvPr>
            <p:ph type="sldNum" idx="12"/>
          </p:nvPr>
        </p:nvSpPr>
        <p:spPr>
          <a:xfrm>
            <a:off x="218772" y="642702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Blank">
  <p:cSld name="1_Blank_1">
    <p:spTree>
      <p:nvGrpSpPr>
        <p:cNvPr id="1" name="Shape 89"/>
        <p:cNvGrpSpPr/>
        <p:nvPr/>
      </p:nvGrpSpPr>
      <p:grpSpPr>
        <a:xfrm>
          <a:off x="0" y="0"/>
          <a:ext cx="0" cy="0"/>
          <a:chOff x="0" y="0"/>
          <a:chExt cx="0" cy="0"/>
        </a:xfrm>
      </p:grpSpPr>
      <p:pic>
        <p:nvPicPr>
          <p:cNvPr id="90" name="Google Shape;90;p15"/>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91" name="Google Shape;91;p15"/>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5"/>
          <p:cNvSpPr txBox="1">
            <a:spLocks noGrp="1"/>
          </p:cNvSpPr>
          <p:nvPr>
            <p:ph type="sldNum" idx="12"/>
          </p:nvPr>
        </p:nvSpPr>
        <p:spPr>
          <a:xfrm>
            <a:off x="287596" y="6427018"/>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dk1"/>
                </a:solidFill>
                <a:latin typeface="Calibri"/>
                <a:ea typeface="Calibri"/>
                <a:cs typeface="Calibri"/>
                <a:sym typeface="Calibri"/>
              </a:defRPr>
            </a:lvl1pPr>
            <a:lvl2pPr marL="0" lvl="1" indent="0" algn="l">
              <a:spcBef>
                <a:spcPts val="0"/>
              </a:spcBef>
              <a:buNone/>
              <a:defRPr sz="1600" b="0" i="0" u="none" strike="noStrike" cap="none">
                <a:solidFill>
                  <a:schemeClr val="dk1"/>
                </a:solidFill>
                <a:latin typeface="Calibri"/>
                <a:ea typeface="Calibri"/>
                <a:cs typeface="Calibri"/>
                <a:sym typeface="Calibri"/>
              </a:defRPr>
            </a:lvl2pPr>
            <a:lvl3pPr marL="0" lvl="2" indent="0" algn="l">
              <a:spcBef>
                <a:spcPts val="0"/>
              </a:spcBef>
              <a:buNone/>
              <a:defRPr sz="1600" b="0" i="0" u="none" strike="noStrike" cap="none">
                <a:solidFill>
                  <a:schemeClr val="dk1"/>
                </a:solidFill>
                <a:latin typeface="Calibri"/>
                <a:ea typeface="Calibri"/>
                <a:cs typeface="Calibri"/>
                <a:sym typeface="Calibri"/>
              </a:defRPr>
            </a:lvl3pPr>
            <a:lvl4pPr marL="0" lvl="3" indent="0" algn="l">
              <a:spcBef>
                <a:spcPts val="0"/>
              </a:spcBef>
              <a:buNone/>
              <a:defRPr sz="1600" b="0" i="0" u="none" strike="noStrike" cap="none">
                <a:solidFill>
                  <a:schemeClr val="dk1"/>
                </a:solidFill>
                <a:latin typeface="Calibri"/>
                <a:ea typeface="Calibri"/>
                <a:cs typeface="Calibri"/>
                <a:sym typeface="Calibri"/>
              </a:defRPr>
            </a:lvl4pPr>
            <a:lvl5pPr marL="0" lvl="4" indent="0" algn="l">
              <a:spcBef>
                <a:spcPts val="0"/>
              </a:spcBef>
              <a:buNone/>
              <a:defRPr sz="1600" b="0" i="0" u="none" strike="noStrike" cap="none">
                <a:solidFill>
                  <a:schemeClr val="dk1"/>
                </a:solidFill>
                <a:latin typeface="Calibri"/>
                <a:ea typeface="Calibri"/>
                <a:cs typeface="Calibri"/>
                <a:sym typeface="Calibri"/>
              </a:defRPr>
            </a:lvl5pPr>
            <a:lvl6pPr marL="0" lvl="5" indent="0" algn="l">
              <a:spcBef>
                <a:spcPts val="0"/>
              </a:spcBef>
              <a:buNone/>
              <a:defRPr sz="1600" b="0" i="0" u="none" strike="noStrike" cap="none">
                <a:solidFill>
                  <a:schemeClr val="dk1"/>
                </a:solidFill>
                <a:latin typeface="Calibri"/>
                <a:ea typeface="Calibri"/>
                <a:cs typeface="Calibri"/>
                <a:sym typeface="Calibri"/>
              </a:defRPr>
            </a:lvl6pPr>
            <a:lvl7pPr marL="0" lvl="6" indent="0" algn="l">
              <a:spcBef>
                <a:spcPts val="0"/>
              </a:spcBef>
              <a:buNone/>
              <a:defRPr sz="1600" b="0" i="0" u="none" strike="noStrike" cap="none">
                <a:solidFill>
                  <a:schemeClr val="dk1"/>
                </a:solidFill>
                <a:latin typeface="Calibri"/>
                <a:ea typeface="Calibri"/>
                <a:cs typeface="Calibri"/>
                <a:sym typeface="Calibri"/>
              </a:defRPr>
            </a:lvl7pPr>
            <a:lvl8pPr marL="0" lvl="7" indent="0" algn="l">
              <a:spcBef>
                <a:spcPts val="0"/>
              </a:spcBef>
              <a:buNone/>
              <a:defRPr sz="1600" b="0" i="0" u="none" strike="noStrike" cap="none">
                <a:solidFill>
                  <a:schemeClr val="dk1"/>
                </a:solidFill>
                <a:latin typeface="Calibri"/>
                <a:ea typeface="Calibri"/>
                <a:cs typeface="Calibri"/>
                <a:sym typeface="Calibri"/>
              </a:defRPr>
            </a:lvl8pPr>
            <a:lvl9pPr marL="0" lvl="8" indent="0" algn="l">
              <a:spcBef>
                <a:spcPts val="0"/>
              </a:spcBef>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lank">
  <p:cSld name="1_Blank_2">
    <p:spTree>
      <p:nvGrpSpPr>
        <p:cNvPr id="1" name="Shape 93"/>
        <p:cNvGrpSpPr/>
        <p:nvPr/>
      </p:nvGrpSpPr>
      <p:grpSpPr>
        <a:xfrm>
          <a:off x="0" y="0"/>
          <a:ext cx="0" cy="0"/>
          <a:chOff x="0" y="0"/>
          <a:chExt cx="0" cy="0"/>
        </a:xfrm>
      </p:grpSpPr>
      <p:pic>
        <p:nvPicPr>
          <p:cNvPr id="94" name="Google Shape;94;p16"/>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95" name="Google Shape;95;p16"/>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6"/>
          <p:cNvSpPr txBox="1">
            <a:spLocks noGrp="1"/>
          </p:cNvSpPr>
          <p:nvPr>
            <p:ph type="sldNum" idx="12"/>
          </p:nvPr>
        </p:nvSpPr>
        <p:spPr>
          <a:xfrm>
            <a:off x="287596" y="6427018"/>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dk1"/>
                </a:solidFill>
                <a:latin typeface="Calibri"/>
                <a:ea typeface="Calibri"/>
                <a:cs typeface="Calibri"/>
                <a:sym typeface="Calibri"/>
              </a:defRPr>
            </a:lvl1pPr>
            <a:lvl2pPr marL="0" lvl="1" indent="0" algn="l">
              <a:spcBef>
                <a:spcPts val="0"/>
              </a:spcBef>
              <a:buNone/>
              <a:defRPr sz="1600" b="0" i="0" u="none" strike="noStrike" cap="none">
                <a:solidFill>
                  <a:schemeClr val="dk1"/>
                </a:solidFill>
                <a:latin typeface="Calibri"/>
                <a:ea typeface="Calibri"/>
                <a:cs typeface="Calibri"/>
                <a:sym typeface="Calibri"/>
              </a:defRPr>
            </a:lvl2pPr>
            <a:lvl3pPr marL="0" lvl="2" indent="0" algn="l">
              <a:spcBef>
                <a:spcPts val="0"/>
              </a:spcBef>
              <a:buNone/>
              <a:defRPr sz="1600" b="0" i="0" u="none" strike="noStrike" cap="none">
                <a:solidFill>
                  <a:schemeClr val="dk1"/>
                </a:solidFill>
                <a:latin typeface="Calibri"/>
                <a:ea typeface="Calibri"/>
                <a:cs typeface="Calibri"/>
                <a:sym typeface="Calibri"/>
              </a:defRPr>
            </a:lvl3pPr>
            <a:lvl4pPr marL="0" lvl="3" indent="0" algn="l">
              <a:spcBef>
                <a:spcPts val="0"/>
              </a:spcBef>
              <a:buNone/>
              <a:defRPr sz="1600" b="0" i="0" u="none" strike="noStrike" cap="none">
                <a:solidFill>
                  <a:schemeClr val="dk1"/>
                </a:solidFill>
                <a:latin typeface="Calibri"/>
                <a:ea typeface="Calibri"/>
                <a:cs typeface="Calibri"/>
                <a:sym typeface="Calibri"/>
              </a:defRPr>
            </a:lvl4pPr>
            <a:lvl5pPr marL="0" lvl="4" indent="0" algn="l">
              <a:spcBef>
                <a:spcPts val="0"/>
              </a:spcBef>
              <a:buNone/>
              <a:defRPr sz="1600" b="0" i="0" u="none" strike="noStrike" cap="none">
                <a:solidFill>
                  <a:schemeClr val="dk1"/>
                </a:solidFill>
                <a:latin typeface="Calibri"/>
                <a:ea typeface="Calibri"/>
                <a:cs typeface="Calibri"/>
                <a:sym typeface="Calibri"/>
              </a:defRPr>
            </a:lvl5pPr>
            <a:lvl6pPr marL="0" lvl="5" indent="0" algn="l">
              <a:spcBef>
                <a:spcPts val="0"/>
              </a:spcBef>
              <a:buNone/>
              <a:defRPr sz="1600" b="0" i="0" u="none" strike="noStrike" cap="none">
                <a:solidFill>
                  <a:schemeClr val="dk1"/>
                </a:solidFill>
                <a:latin typeface="Calibri"/>
                <a:ea typeface="Calibri"/>
                <a:cs typeface="Calibri"/>
                <a:sym typeface="Calibri"/>
              </a:defRPr>
            </a:lvl6pPr>
            <a:lvl7pPr marL="0" lvl="6" indent="0" algn="l">
              <a:spcBef>
                <a:spcPts val="0"/>
              </a:spcBef>
              <a:buNone/>
              <a:defRPr sz="1600" b="0" i="0" u="none" strike="noStrike" cap="none">
                <a:solidFill>
                  <a:schemeClr val="dk1"/>
                </a:solidFill>
                <a:latin typeface="Calibri"/>
                <a:ea typeface="Calibri"/>
                <a:cs typeface="Calibri"/>
                <a:sym typeface="Calibri"/>
              </a:defRPr>
            </a:lvl7pPr>
            <a:lvl8pPr marL="0" lvl="7" indent="0" algn="l">
              <a:spcBef>
                <a:spcPts val="0"/>
              </a:spcBef>
              <a:buNone/>
              <a:defRPr sz="1600" b="0" i="0" u="none" strike="noStrike" cap="none">
                <a:solidFill>
                  <a:schemeClr val="dk1"/>
                </a:solidFill>
                <a:latin typeface="Calibri"/>
                <a:ea typeface="Calibri"/>
                <a:cs typeface="Calibri"/>
                <a:sym typeface="Calibri"/>
              </a:defRPr>
            </a:lvl8pPr>
            <a:lvl9pPr marL="0" lvl="8" indent="0" algn="l">
              <a:spcBef>
                <a:spcPts val="0"/>
              </a:spcBef>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pic>
        <p:nvPicPr>
          <p:cNvPr id="23" name="Google Shape;23;p3"/>
          <p:cNvPicPr preferRelativeResize="0"/>
          <p:nvPr/>
        </p:nvPicPr>
        <p:blipFill rotWithShape="1">
          <a:blip r:embed="rId2">
            <a:alphaModFix/>
          </a:blip>
          <a:srcRect/>
          <a:stretch/>
        </p:blipFill>
        <p:spPr>
          <a:xfrm>
            <a:off x="3" y="0"/>
            <a:ext cx="12191996" cy="1219199"/>
          </a:xfrm>
          <a:prstGeom prst="rect">
            <a:avLst/>
          </a:prstGeom>
          <a:noFill/>
          <a:ln>
            <a:noFill/>
          </a:ln>
        </p:spPr>
      </p:pic>
      <p:sp>
        <p:nvSpPr>
          <p:cNvPr id="24" name="Google Shape;24;p3"/>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3"/>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27" name="Google Shape;27;p3"/>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8"/>
        <p:cNvGrpSpPr/>
        <p:nvPr/>
      </p:nvGrpSpPr>
      <p:grpSpPr>
        <a:xfrm>
          <a:off x="0" y="0"/>
          <a:ext cx="0" cy="0"/>
          <a:chOff x="0" y="0"/>
          <a:chExt cx="0" cy="0"/>
        </a:xfrm>
      </p:grpSpPr>
      <p:pic>
        <p:nvPicPr>
          <p:cNvPr id="29" name="Google Shape;29;p4"/>
          <p:cNvPicPr preferRelativeResize="0"/>
          <p:nvPr/>
        </p:nvPicPr>
        <p:blipFill rotWithShape="1">
          <a:blip r:embed="rId2">
            <a:alphaModFix/>
          </a:blip>
          <a:srcRect/>
          <a:stretch/>
        </p:blipFill>
        <p:spPr>
          <a:xfrm>
            <a:off x="3" y="0"/>
            <a:ext cx="12191996" cy="1219199"/>
          </a:xfrm>
          <a:prstGeom prst="rect">
            <a:avLst/>
          </a:prstGeom>
          <a:noFill/>
          <a:ln>
            <a:noFill/>
          </a:ln>
        </p:spPr>
      </p:pic>
      <p:sp>
        <p:nvSpPr>
          <p:cNvPr id="30" name="Google Shape;30;p4"/>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2" name="Google Shape;32;p4"/>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33" name="Google Shape;33;p4"/>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4" name="Google Shape;34;p4"/>
          <p:cNvPicPr preferRelativeResize="0"/>
          <p:nvPr/>
        </p:nvPicPr>
        <p:blipFill rotWithShape="1">
          <a:blip r:embed="rId4">
            <a:alphaModFix/>
          </a:blip>
          <a:srcRect/>
          <a:stretch/>
        </p:blipFill>
        <p:spPr>
          <a:xfrm>
            <a:off x="171280" y="18288"/>
            <a:ext cx="965179" cy="11037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5"/>
        <p:cNvGrpSpPr/>
        <p:nvPr/>
      </p:nvGrpSpPr>
      <p:grpSpPr>
        <a:xfrm>
          <a:off x="0" y="0"/>
          <a:ext cx="0" cy="0"/>
          <a:chOff x="0" y="0"/>
          <a:chExt cx="0" cy="0"/>
        </a:xfrm>
      </p:grpSpPr>
      <p:pic>
        <p:nvPicPr>
          <p:cNvPr id="36" name="Google Shape;36;p5"/>
          <p:cNvPicPr preferRelativeResize="0"/>
          <p:nvPr/>
        </p:nvPicPr>
        <p:blipFill rotWithShape="1">
          <a:blip r:embed="rId2">
            <a:alphaModFix/>
          </a:blip>
          <a:srcRect/>
          <a:stretch/>
        </p:blipFill>
        <p:spPr>
          <a:xfrm>
            <a:off x="3" y="0"/>
            <a:ext cx="12191996" cy="1219199"/>
          </a:xfrm>
          <a:prstGeom prst="rect">
            <a:avLst/>
          </a:prstGeom>
          <a:noFill/>
          <a:ln>
            <a:noFill/>
          </a:ln>
        </p:spPr>
      </p:pic>
      <p:sp>
        <p:nvSpPr>
          <p:cNvPr id="37" name="Google Shape;37;p5"/>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 name="Google Shape;39;p5"/>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40" name="Google Shape;40;p5"/>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1" name="Google Shape;41;p5"/>
          <p:cNvPicPr preferRelativeResize="0"/>
          <p:nvPr/>
        </p:nvPicPr>
        <p:blipFill rotWithShape="1">
          <a:blip r:embed="rId4">
            <a:alphaModFix/>
          </a:blip>
          <a:srcRect/>
          <a:stretch/>
        </p:blipFill>
        <p:spPr>
          <a:xfrm>
            <a:off x="171280" y="18288"/>
            <a:ext cx="965178" cy="11037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2"/>
        <p:cNvGrpSpPr/>
        <p:nvPr/>
      </p:nvGrpSpPr>
      <p:grpSpPr>
        <a:xfrm>
          <a:off x="0" y="0"/>
          <a:ext cx="0" cy="0"/>
          <a:chOff x="0" y="0"/>
          <a:chExt cx="0" cy="0"/>
        </a:xfrm>
      </p:grpSpPr>
      <p:pic>
        <p:nvPicPr>
          <p:cNvPr id="43" name="Google Shape;43;p6"/>
          <p:cNvPicPr preferRelativeResize="0"/>
          <p:nvPr/>
        </p:nvPicPr>
        <p:blipFill rotWithShape="1">
          <a:blip r:embed="rId2">
            <a:alphaModFix/>
          </a:blip>
          <a:srcRect/>
          <a:stretch/>
        </p:blipFill>
        <p:spPr>
          <a:xfrm>
            <a:off x="3" y="0"/>
            <a:ext cx="12191996" cy="1219199"/>
          </a:xfrm>
          <a:prstGeom prst="rect">
            <a:avLst/>
          </a:prstGeom>
          <a:noFill/>
          <a:ln>
            <a:noFill/>
          </a:ln>
        </p:spPr>
      </p:pic>
      <p:sp>
        <p:nvSpPr>
          <p:cNvPr id="44" name="Google Shape;44;p6"/>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6" name="Google Shape;46;p6"/>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47" name="Google Shape;47;p6"/>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8" name="Google Shape;48;p6"/>
          <p:cNvPicPr preferRelativeResize="0"/>
          <p:nvPr/>
        </p:nvPicPr>
        <p:blipFill rotWithShape="1">
          <a:blip r:embed="rId4">
            <a:alphaModFix/>
          </a:blip>
          <a:srcRect/>
          <a:stretch/>
        </p:blipFill>
        <p:spPr>
          <a:xfrm>
            <a:off x="171280" y="18289"/>
            <a:ext cx="965178" cy="110369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9"/>
        <p:cNvGrpSpPr/>
        <p:nvPr/>
      </p:nvGrpSpPr>
      <p:grpSpPr>
        <a:xfrm>
          <a:off x="0" y="0"/>
          <a:ext cx="0" cy="0"/>
          <a:chOff x="0" y="0"/>
          <a:chExt cx="0" cy="0"/>
        </a:xfrm>
      </p:grpSpPr>
      <p:pic>
        <p:nvPicPr>
          <p:cNvPr id="50" name="Google Shape;50;p7"/>
          <p:cNvPicPr preferRelativeResize="0"/>
          <p:nvPr/>
        </p:nvPicPr>
        <p:blipFill rotWithShape="1">
          <a:blip r:embed="rId2">
            <a:alphaModFix/>
          </a:blip>
          <a:srcRect/>
          <a:stretch/>
        </p:blipFill>
        <p:spPr>
          <a:xfrm>
            <a:off x="3" y="0"/>
            <a:ext cx="12191996" cy="1219199"/>
          </a:xfrm>
          <a:prstGeom prst="rect">
            <a:avLst/>
          </a:prstGeom>
          <a:noFill/>
          <a:ln>
            <a:noFill/>
          </a:ln>
        </p:spPr>
      </p:pic>
      <p:sp>
        <p:nvSpPr>
          <p:cNvPr id="51" name="Google Shape;51;p7"/>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p7"/>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54" name="Google Shape;54;p7"/>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5" name="Google Shape;55;p7"/>
          <p:cNvPicPr preferRelativeResize="0"/>
          <p:nvPr/>
        </p:nvPicPr>
        <p:blipFill rotWithShape="1">
          <a:blip r:embed="rId4">
            <a:alphaModFix/>
          </a:blip>
          <a:srcRect/>
          <a:stretch/>
        </p:blipFill>
        <p:spPr>
          <a:xfrm>
            <a:off x="171280" y="18289"/>
            <a:ext cx="965177" cy="110369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6"/>
        <p:cNvGrpSpPr/>
        <p:nvPr/>
      </p:nvGrpSpPr>
      <p:grpSpPr>
        <a:xfrm>
          <a:off x="0" y="0"/>
          <a:ext cx="0" cy="0"/>
          <a:chOff x="0" y="0"/>
          <a:chExt cx="0" cy="0"/>
        </a:xfrm>
      </p:grpSpPr>
      <p:pic>
        <p:nvPicPr>
          <p:cNvPr id="57" name="Google Shape;57;p8"/>
          <p:cNvPicPr preferRelativeResize="0"/>
          <p:nvPr/>
        </p:nvPicPr>
        <p:blipFill rotWithShape="1">
          <a:blip r:embed="rId2">
            <a:alphaModFix/>
          </a:blip>
          <a:srcRect/>
          <a:stretch/>
        </p:blipFill>
        <p:spPr>
          <a:xfrm>
            <a:off x="3" y="0"/>
            <a:ext cx="12191996" cy="1219199"/>
          </a:xfrm>
          <a:prstGeom prst="rect">
            <a:avLst/>
          </a:prstGeom>
          <a:noFill/>
          <a:ln>
            <a:noFill/>
          </a:ln>
        </p:spPr>
      </p:pic>
      <p:sp>
        <p:nvSpPr>
          <p:cNvPr id="58" name="Google Shape;58;p8"/>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8"/>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0" name="Google Shape;60;p8"/>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61" name="Google Shape;61;p8"/>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2" name="Google Shape;62;p8"/>
          <p:cNvPicPr preferRelativeResize="0"/>
          <p:nvPr/>
        </p:nvPicPr>
        <p:blipFill rotWithShape="1">
          <a:blip r:embed="rId4">
            <a:alphaModFix/>
          </a:blip>
          <a:srcRect/>
          <a:stretch/>
        </p:blipFill>
        <p:spPr>
          <a:xfrm>
            <a:off x="171280" y="18289"/>
            <a:ext cx="965177" cy="110369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3"/>
        <p:cNvGrpSpPr/>
        <p:nvPr/>
      </p:nvGrpSpPr>
      <p:grpSpPr>
        <a:xfrm>
          <a:off x="0" y="0"/>
          <a:ext cx="0" cy="0"/>
          <a:chOff x="0" y="0"/>
          <a:chExt cx="0" cy="0"/>
        </a:xfrm>
      </p:grpSpPr>
      <p:pic>
        <p:nvPicPr>
          <p:cNvPr id="64" name="Google Shape;64;p9"/>
          <p:cNvPicPr preferRelativeResize="0"/>
          <p:nvPr/>
        </p:nvPicPr>
        <p:blipFill rotWithShape="1">
          <a:blip r:embed="rId2">
            <a:alphaModFix/>
          </a:blip>
          <a:srcRect/>
          <a:stretch/>
        </p:blipFill>
        <p:spPr>
          <a:xfrm>
            <a:off x="3" y="0"/>
            <a:ext cx="12191996" cy="1219199"/>
          </a:xfrm>
          <a:prstGeom prst="rect">
            <a:avLst/>
          </a:prstGeom>
          <a:noFill/>
          <a:ln>
            <a:noFill/>
          </a:ln>
        </p:spPr>
      </p:pic>
      <p:sp>
        <p:nvSpPr>
          <p:cNvPr id="65" name="Google Shape;65;p9"/>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7" name="Google Shape;67;p9"/>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68" name="Google Shape;68;p9"/>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9" name="Google Shape;69;p9"/>
          <p:cNvPicPr preferRelativeResize="0"/>
          <p:nvPr/>
        </p:nvPicPr>
        <p:blipFill rotWithShape="1">
          <a:blip r:embed="rId4">
            <a:alphaModFix/>
          </a:blip>
          <a:srcRect/>
          <a:stretch/>
        </p:blipFill>
        <p:spPr>
          <a:xfrm>
            <a:off x="171280" y="18289"/>
            <a:ext cx="965176" cy="110369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838200" y="1554480"/>
            <a:ext cx="5181600" cy="4351338"/>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0"/>
          <p:cNvSpPr txBox="1">
            <a:spLocks noGrp="1"/>
          </p:cNvSpPr>
          <p:nvPr>
            <p:ph type="body" idx="2"/>
          </p:nvPr>
        </p:nvSpPr>
        <p:spPr>
          <a:xfrm>
            <a:off x="6172200" y="1554480"/>
            <a:ext cx="5181600" cy="4351338"/>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3" name="Google Shape;73;p10"/>
          <p:cNvPicPr preferRelativeResize="0"/>
          <p:nvPr/>
        </p:nvPicPr>
        <p:blipFill rotWithShape="1">
          <a:blip r:embed="rId2">
            <a:alphaModFix/>
          </a:blip>
          <a:srcRect/>
          <a:stretch/>
        </p:blipFill>
        <p:spPr>
          <a:xfrm>
            <a:off x="10782272" y="6172202"/>
            <a:ext cx="1143055" cy="486318"/>
          </a:xfrm>
          <a:prstGeom prst="rect">
            <a:avLst/>
          </a:prstGeom>
          <a:noFill/>
          <a:ln>
            <a:noFill/>
          </a:ln>
        </p:spPr>
      </p:pic>
      <p:sp>
        <p:nvSpPr>
          <p:cNvPr id="74" name="Google Shape;74;p10"/>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5" name="Google Shape;75;p10"/>
          <p:cNvPicPr preferRelativeResize="0"/>
          <p:nvPr/>
        </p:nvPicPr>
        <p:blipFill rotWithShape="1">
          <a:blip r:embed="rId3">
            <a:alphaModFix/>
          </a:blip>
          <a:srcRect/>
          <a:stretch/>
        </p:blipFill>
        <p:spPr>
          <a:xfrm>
            <a:off x="3" y="0"/>
            <a:ext cx="12191996" cy="1219199"/>
          </a:xfrm>
          <a:prstGeom prst="rect">
            <a:avLst/>
          </a:prstGeom>
          <a:noFill/>
          <a:ln>
            <a:noFill/>
          </a:ln>
        </p:spPr>
      </p:pic>
      <p:sp>
        <p:nvSpPr>
          <p:cNvPr id="76" name="Google Shape;76;p10"/>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8" Type="http://schemas.openxmlformats.org/officeDocument/2006/relationships/hyperlink" Target="https://www.cde.state.co.us/fedprograms/tiii/index" TargetMode="External"/><Relationship Id="rId3" Type="http://schemas.openxmlformats.org/officeDocument/2006/relationships/hyperlink" Target="https://www.cde.state.co.us/fedprograms/ESEALaunchpad" TargetMode="External"/><Relationship Id="rId7" Type="http://schemas.openxmlformats.org/officeDocument/2006/relationships/hyperlink" Target="https://www.cde.state.co.us/fedprograms/tii/index"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www.cde.state.co.us/fedprograms/ti/index" TargetMode="External"/><Relationship Id="rId5" Type="http://schemas.openxmlformats.org/officeDocument/2006/relationships/hyperlink" Target="https://www.cde.state.co.us/fedprograms/gepa" TargetMode="External"/><Relationship Id="rId10" Type="http://schemas.openxmlformats.org/officeDocument/2006/relationships/hyperlink" Target="https://www.cde.state.co.us/fedprograms/ov/tvb" TargetMode="External"/><Relationship Id="rId4" Type="http://schemas.openxmlformats.org/officeDocument/2006/relationships/hyperlink" Target="https://www.cde.state.co.us/fedprograms/equitableservicescolorado" TargetMode="External"/><Relationship Id="rId9" Type="http://schemas.openxmlformats.org/officeDocument/2006/relationships/hyperlink" Target="https://www.cde.state.co.us/fedprograms/titleiv"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us02web.zoom.us/meeting/register/tZIld-qopzoiEtYbVMtRK-NPSPn_OZO8p1hF#/registration" TargetMode="External"/><Relationship Id="rId3" Type="http://schemas.openxmlformats.org/officeDocument/2006/relationships/hyperlink" Target="https://www.cde.state.co.us/fedprograms/02292024_eseaofficehours" TargetMode="External"/><Relationship Id="rId7" Type="http://schemas.openxmlformats.org/officeDocument/2006/relationships/hyperlink" Target="https://www.cde.state.co.us/fedprograms/consapp/inde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cde.state.co.us/fedprograms/titleiiigainstraining" TargetMode="External"/><Relationship Id="rId5" Type="http://schemas.openxmlformats.org/officeDocument/2006/relationships/hyperlink" Target="https://www.cde.state.co.us/fedprograms/03142024_eseaofficehours" TargetMode="External"/><Relationship Id="rId4" Type="http://schemas.openxmlformats.org/officeDocument/2006/relationships/hyperlink" Target="https://www.cde.state.co.us/fedprograms/equitableservicescolorado" TargetMode="External"/><Relationship Id="rId9" Type="http://schemas.openxmlformats.org/officeDocument/2006/relationships/hyperlink" Target="https://www.cde.state.co.us/fedprograms/esearegionalnetworkingmeeting"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www.cde.state.co.us/fedprograms/consapp/index" TargetMode="Externa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8" Type="http://schemas.openxmlformats.org/officeDocument/2006/relationships/hyperlink" Target="https://us02web.zoom.us/meeting/register/tZIld-qopzoiEtYbVMtRK-NPSPn_OZO8p1hF#/registration" TargetMode="External"/><Relationship Id="rId3" Type="http://schemas.openxmlformats.org/officeDocument/2006/relationships/hyperlink" Target="https://www.cde.state.co.us/fedprograms/02292024_eseaofficehours" TargetMode="External"/><Relationship Id="rId7" Type="http://schemas.openxmlformats.org/officeDocument/2006/relationships/hyperlink" Target="https://www.cde.state.co.us/fedprograms/consapp/index"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www.cde.state.co.us/fedprograms/titleiiigainstraining" TargetMode="External"/><Relationship Id="rId5" Type="http://schemas.openxmlformats.org/officeDocument/2006/relationships/hyperlink" Target="https://www.cde.state.co.us/fedprograms/03142024_eseaofficehours" TargetMode="External"/><Relationship Id="rId4" Type="http://schemas.openxmlformats.org/officeDocument/2006/relationships/hyperlink" Target="https://www.cde.state.co.us/fedprograms/equitableservicescolorado" TargetMode="External"/><Relationship Id="rId9" Type="http://schemas.openxmlformats.org/officeDocument/2006/relationships/hyperlink" Target="https://www.cde.state.co.us/fedprograms/esearegionalnetworkingmeeting"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cde.state.co.us/fedprograms/esearegionalnetworkingmeeting"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8" Type="http://schemas.openxmlformats.org/officeDocument/2006/relationships/hyperlink" Target="mailto:crumley_k@cde.state.co.us" TargetMode="External"/><Relationship Id="rId13" Type="http://schemas.openxmlformats.org/officeDocument/2006/relationships/hyperlink" Target="mailto:echsner_r@cde.state.co.us" TargetMode="External"/><Relationship Id="rId18" Type="http://schemas.openxmlformats.org/officeDocument/2006/relationships/hyperlink" Target="mailto:carman_a@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Kaleda_s@cde.state.co.us" TargetMode="External"/><Relationship Id="rId7" Type="http://schemas.openxmlformats.org/officeDocument/2006/relationships/hyperlink" Target="mailto:giessinger_t@cde.state.co.us" TargetMode="External"/><Relationship Id="rId12" Type="http://schemas.openxmlformats.org/officeDocument/2006/relationships/hyperlink" Target="mailto:byrd_e@cde.state.co.us" TargetMode="External"/><Relationship Id="rId17" Type="http://schemas.openxmlformats.org/officeDocument/2006/relationships/hyperlink" Target="mailto:hickman_n@cde.state.co.us" TargetMode="External"/><Relationship Id="rId2" Type="http://schemas.openxmlformats.org/officeDocument/2006/relationships/notesSlide" Target="../notesSlides/notesSlide54.xml"/><Relationship Id="rId16" Type="http://schemas.openxmlformats.org/officeDocument/2006/relationships/hyperlink" Target="mailto:temple_r@cde.state.co.us" TargetMode="External"/><Relationship Id="rId20" Type="http://schemas.openxmlformats.org/officeDocument/2006/relationships/hyperlink" Target="mailto:Hawkins_r@cde.state.co.us" TargetMode="External"/><Relationship Id="rId1" Type="http://schemas.openxmlformats.org/officeDocument/2006/relationships/slideLayout" Target="../slideLayouts/slideLayout2.xml"/><Relationship Id="rId6" Type="http://schemas.openxmlformats.org/officeDocument/2006/relationships/hyperlink" Target="mailto:adeboye-sullivan_c@cde.state.co.us" TargetMode="External"/><Relationship Id="rId11" Type="http://schemas.openxmlformats.org/officeDocument/2006/relationships/hyperlink" Target="https://www.cde.state.co.us/fedprograms/regionalcontactspage" TargetMode="External"/><Relationship Id="rId5" Type="http://schemas.openxmlformats.org/officeDocument/2006/relationships/hyperlink" Target="mailto:meushaw_l@cde.state.co.us" TargetMode="External"/><Relationship Id="rId15" Type="http://schemas.openxmlformats.org/officeDocument/2006/relationships/hyperlink" Target="mailto:miller-curley_s@cde.state.co.us" TargetMode="External"/><Relationship Id="rId23" Type="http://schemas.openxmlformats.org/officeDocument/2006/relationships/hyperlink" Target="mailto:hollingshead_j@cde.state.co.us" TargetMode="External"/><Relationship Id="rId10" Type="http://schemas.openxmlformats.org/officeDocument/2006/relationships/hyperlink" Target="mailto:shen_m@cde.state.co.us" TargetMode="External"/><Relationship Id="rId19" Type="http://schemas.openxmlformats.org/officeDocument/2006/relationships/hyperlink" Target="mailto:Austin_j@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negley_t@cde.state.co.us" TargetMode="External"/><Relationship Id="rId14" Type="http://schemas.openxmlformats.org/officeDocument/2006/relationships/hyperlink" Target="mailto:boylan_k@cde.state.co.us" TargetMode="External"/><Relationship Id="rId22" Type="http://schemas.openxmlformats.org/officeDocument/2006/relationships/hyperlink" Target="mailto:collins_d@cde.state.co.u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de.state.co.us/apps/consapp2023/logi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www.cde.state.co.us/fedprograms/1003funds" TargetMode="External"/><Relationship Id="rId7" Type="http://schemas.openxmlformats.org/officeDocument/2006/relationships/hyperlink" Target="https://colorado.egrantsmanagement.com/default.aspx?ccipSessionKey=63846369230610547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cde.state.co.us/cde_english/tribalconsultationform" TargetMode="External"/><Relationship Id="rId5" Type="http://schemas.openxmlformats.org/officeDocument/2006/relationships/hyperlink" Target="http://www.cde.state.co.us/fedprograms/2018consultationform" TargetMode="External"/><Relationship Id="rId4" Type="http://schemas.openxmlformats.org/officeDocument/2006/relationships/hyperlink" Target="http://www.cde.state.co.us/fedprograms/approvalandtransmitta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4800"/>
              <a:buFont typeface="Arial"/>
              <a:buNone/>
            </a:pPr>
            <a:r>
              <a:rPr lang="en-US" sz="4300"/>
              <a:t>ESEA Consolidated Application Questions</a:t>
            </a:r>
            <a:r>
              <a:rPr lang="en-US"/>
              <a:t> </a:t>
            </a:r>
            <a:r>
              <a:rPr lang="en-US" sz="4300"/>
              <a:t>2024-2025</a:t>
            </a:r>
            <a:endParaRPr sz="4300"/>
          </a:p>
        </p:txBody>
      </p:sp>
      <p:sp>
        <p:nvSpPr>
          <p:cNvPr id="102" name="Google Shape;102;p17"/>
          <p:cNvSpPr txBox="1">
            <a:spLocks noGrp="1"/>
          </p:cNvSpPr>
          <p:nvPr>
            <p:ph type="subTitle" idx="1"/>
          </p:nvPr>
        </p:nvSpPr>
        <p:spPr>
          <a:xfrm>
            <a:off x="914401" y="4675240"/>
            <a:ext cx="10402529" cy="58255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US"/>
              <a:t>Federal Programs and Supports Unit</a:t>
            </a:r>
            <a:endParaRPr/>
          </a:p>
        </p:txBody>
      </p:sp>
      <p:sp>
        <p:nvSpPr>
          <p:cNvPr id="103" name="Google Shape;103;p17"/>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6"/>
          <p:cNvSpPr txBox="1">
            <a:spLocks noGrp="1"/>
          </p:cNvSpPr>
          <p:nvPr>
            <p:ph type="ctrTitle"/>
          </p:nvPr>
        </p:nvSpPr>
        <p:spPr>
          <a:xfrm>
            <a:off x="0" y="2595716"/>
            <a:ext cx="12192000" cy="2337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Cross Program Highlights</a:t>
            </a:r>
            <a:endParaRPr/>
          </a:p>
        </p:txBody>
      </p:sp>
      <p:sp>
        <p:nvSpPr>
          <p:cNvPr id="187" name="Google Shape;187;p26"/>
          <p:cNvSpPr txBox="1">
            <a:spLocks noGrp="1"/>
          </p:cNvSpPr>
          <p:nvPr>
            <p:ph type="sldNum" idx="12"/>
          </p:nvPr>
        </p:nvSpPr>
        <p:spPr>
          <a:xfrm>
            <a:off x="218772" y="6427021"/>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7"/>
          <p:cNvSpPr txBox="1">
            <a:spLocks noGrp="1"/>
          </p:cNvSpPr>
          <p:nvPr>
            <p:ph type="title"/>
          </p:nvPr>
        </p:nvSpPr>
        <p:spPr>
          <a:xfrm>
            <a:off x="434125" y="413000"/>
            <a:ext cx="8065200" cy="550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Cross Program Narratives</a:t>
            </a:r>
            <a:endParaRPr/>
          </a:p>
        </p:txBody>
      </p:sp>
      <p:sp>
        <p:nvSpPr>
          <p:cNvPr id="194" name="Google Shape;194;p27"/>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11</a:t>
            </a:fld>
            <a:endParaRPr/>
          </a:p>
        </p:txBody>
      </p:sp>
      <p:graphicFrame>
        <p:nvGraphicFramePr>
          <p:cNvPr id="195" name="Google Shape;195;p27"/>
          <p:cNvGraphicFramePr/>
          <p:nvPr>
            <p:extLst>
              <p:ext uri="{D42A27DB-BD31-4B8C-83A1-F6EECF244321}">
                <p14:modId xmlns:p14="http://schemas.microsoft.com/office/powerpoint/2010/main" val="3345890921"/>
              </p:ext>
            </p:extLst>
          </p:nvPr>
        </p:nvGraphicFramePr>
        <p:xfrm>
          <a:off x="434125" y="1687788"/>
          <a:ext cx="7296450" cy="4112310"/>
        </p:xfrm>
        <a:graphic>
          <a:graphicData uri="http://schemas.openxmlformats.org/drawingml/2006/table">
            <a:tbl>
              <a:tblPr firstRow="1">
                <a:noFill/>
                <a:tableStyleId>{5DA7C372-5961-4386-AC3B-48341FAE6919}</a:tableStyleId>
              </a:tblPr>
              <a:tblGrid>
                <a:gridCol w="1903350">
                  <a:extLst>
                    <a:ext uri="{9D8B030D-6E8A-4147-A177-3AD203B41FA5}">
                      <a16:colId xmlns:a16="http://schemas.microsoft.com/office/drawing/2014/main" val="20000"/>
                    </a:ext>
                  </a:extLst>
                </a:gridCol>
                <a:gridCol w="968675">
                  <a:extLst>
                    <a:ext uri="{9D8B030D-6E8A-4147-A177-3AD203B41FA5}">
                      <a16:colId xmlns:a16="http://schemas.microsoft.com/office/drawing/2014/main" val="20001"/>
                    </a:ext>
                  </a:extLst>
                </a:gridCol>
                <a:gridCol w="1038975">
                  <a:extLst>
                    <a:ext uri="{9D8B030D-6E8A-4147-A177-3AD203B41FA5}">
                      <a16:colId xmlns:a16="http://schemas.microsoft.com/office/drawing/2014/main" val="20002"/>
                    </a:ext>
                  </a:extLst>
                </a:gridCol>
                <a:gridCol w="3385450">
                  <a:extLst>
                    <a:ext uri="{9D8B030D-6E8A-4147-A177-3AD203B41FA5}">
                      <a16:colId xmlns:a16="http://schemas.microsoft.com/office/drawing/2014/main" val="20003"/>
                    </a:ext>
                  </a:extLst>
                </a:gridCol>
              </a:tblGrid>
              <a:tr h="651425">
                <a:tc>
                  <a:txBody>
                    <a:bodyPr/>
                    <a:lstStyle/>
                    <a:p>
                      <a:pPr marL="0" lvl="0" indent="0" algn="ctr" rtl="0">
                        <a:spcBef>
                          <a:spcPts val="0"/>
                        </a:spcBef>
                        <a:spcAft>
                          <a:spcPts val="0"/>
                        </a:spcAft>
                        <a:buNone/>
                      </a:pPr>
                      <a:r>
                        <a:rPr lang="en-US" sz="1600" b="1"/>
                        <a:t>Question Categories</a:t>
                      </a:r>
                      <a:endParaRPr sz="1600" b="1"/>
                    </a:p>
                  </a:txBody>
                  <a:tcPr marL="91425" marR="91425" marT="91425" marB="91425" anchor="ctr">
                    <a:lnR w="9525" cap="flat" cmpd="sng">
                      <a:solidFill>
                        <a:srgbClr val="9E9E9E"/>
                      </a:solidFill>
                      <a:prstDash val="solid"/>
                      <a:round/>
                      <a:headEnd type="none" w="sm" len="sm"/>
                      <a:tailEnd type="none" w="sm" len="sm"/>
                    </a:lnR>
                    <a:solidFill>
                      <a:srgbClr val="CCCCCC"/>
                    </a:solidFill>
                  </a:tcPr>
                </a:tc>
                <a:tc>
                  <a:txBody>
                    <a:bodyPr/>
                    <a:lstStyle/>
                    <a:p>
                      <a:pPr marL="0" lvl="0" indent="0" algn="ctr" rtl="0">
                        <a:spcBef>
                          <a:spcPts val="0"/>
                        </a:spcBef>
                        <a:spcAft>
                          <a:spcPts val="0"/>
                        </a:spcAft>
                        <a:buNone/>
                      </a:pPr>
                      <a:r>
                        <a:rPr lang="en-US" sz="1600" b="1"/>
                        <a:t>2023-2024 </a:t>
                      </a:r>
                      <a:endParaRPr sz="1600"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US" sz="1600" b="1"/>
                        <a:t>2024-2025</a:t>
                      </a:r>
                      <a:endParaRPr sz="1600" b="1"/>
                    </a:p>
                  </a:txBody>
                  <a:tcPr marL="91425" marR="91425" marT="91425" marB="91425" anchor="ctr">
                    <a:lnL w="9525" cap="flat" cmpd="sng">
                      <a:solidFill>
                        <a:srgbClr val="9E9E9E"/>
                      </a:solidFill>
                      <a:prstDash val="solid"/>
                      <a:round/>
                      <a:headEnd type="none" w="sm" len="sm"/>
                      <a:tailEnd type="none" w="sm" len="sm"/>
                    </a:lnL>
                    <a:solidFill>
                      <a:srgbClr val="CCCCCC"/>
                    </a:solidFill>
                  </a:tcPr>
                </a:tc>
                <a:tc>
                  <a:txBody>
                    <a:bodyPr/>
                    <a:lstStyle/>
                    <a:p>
                      <a:pPr marL="0" lvl="0" indent="0" algn="ctr" rtl="0">
                        <a:spcBef>
                          <a:spcPts val="0"/>
                        </a:spcBef>
                        <a:spcAft>
                          <a:spcPts val="0"/>
                        </a:spcAft>
                        <a:buNone/>
                      </a:pPr>
                      <a:r>
                        <a:rPr lang="en-US" sz="1600" b="1"/>
                        <a:t>Notable Differences</a:t>
                      </a:r>
                      <a:endParaRPr sz="1600" b="1"/>
                    </a:p>
                  </a:txBody>
                  <a:tcPr marL="91425" marR="91425" marT="91425" marB="91425" anchor="ctr">
                    <a:solidFill>
                      <a:srgbClr val="CCCCCC"/>
                    </a:solidFill>
                  </a:tcPr>
                </a:tc>
                <a:extLst>
                  <a:ext uri="{0D108BD9-81ED-4DB2-BD59-A6C34878D82A}">
                    <a16:rowId xmlns:a16="http://schemas.microsoft.com/office/drawing/2014/main" val="10000"/>
                  </a:ext>
                </a:extLst>
              </a:tr>
              <a:tr h="651425">
                <a:tc>
                  <a:txBody>
                    <a:bodyPr/>
                    <a:lstStyle/>
                    <a:p>
                      <a:pPr marL="0" lvl="0" indent="0" algn="l" rtl="0">
                        <a:spcBef>
                          <a:spcPts val="0"/>
                        </a:spcBef>
                        <a:spcAft>
                          <a:spcPts val="0"/>
                        </a:spcAft>
                        <a:buClr>
                          <a:schemeClr val="dk1"/>
                        </a:buClr>
                        <a:buSzPts val="1100"/>
                        <a:buFont typeface="Arial"/>
                        <a:buNone/>
                      </a:pPr>
                      <a:r>
                        <a:rPr lang="en-US" sz="1600">
                          <a:solidFill>
                            <a:schemeClr val="dk1"/>
                          </a:solidFill>
                        </a:rPr>
                        <a:t>Stakeholders </a:t>
                      </a:r>
                      <a:endParaRPr sz="1600"/>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600"/>
                        <a:t>3.1, 3.2</a:t>
                      </a:r>
                      <a:endParaRPr sz="16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a:t>1.1, 1.2 </a:t>
                      </a:r>
                      <a:endParaRPr sz="1600"/>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US" sz="1600"/>
                        <a:t>List provided of common participants </a:t>
                      </a:r>
                      <a:endParaRPr sz="1600"/>
                    </a:p>
                  </a:txBody>
                  <a:tcPr marL="91425" marR="91425" marT="91425" marB="91425"/>
                </a:tc>
                <a:extLst>
                  <a:ext uri="{0D108BD9-81ED-4DB2-BD59-A6C34878D82A}">
                    <a16:rowId xmlns:a16="http://schemas.microsoft.com/office/drawing/2014/main" val="10001"/>
                  </a:ext>
                </a:extLst>
              </a:tr>
              <a:tr h="888300">
                <a:tc>
                  <a:txBody>
                    <a:bodyPr/>
                    <a:lstStyle/>
                    <a:p>
                      <a:pPr marL="0" lvl="0" indent="0" algn="l" rtl="0">
                        <a:spcBef>
                          <a:spcPts val="0"/>
                        </a:spcBef>
                        <a:spcAft>
                          <a:spcPts val="0"/>
                        </a:spcAft>
                        <a:buClr>
                          <a:schemeClr val="dk1"/>
                        </a:buClr>
                        <a:buSzPts val="1100"/>
                        <a:buFont typeface="Arial"/>
                        <a:buNone/>
                      </a:pPr>
                      <a:r>
                        <a:rPr lang="en-US" sz="1600">
                          <a:solidFill>
                            <a:schemeClr val="dk1"/>
                          </a:solidFill>
                        </a:rPr>
                        <a:t>Identified Needs for ESEA</a:t>
                      </a:r>
                      <a:endParaRPr sz="1600"/>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600"/>
                        <a:t>1.1, 1.2, 1.3, 2.1, 2.2</a:t>
                      </a:r>
                      <a:endParaRPr sz="16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a:t>2.1</a:t>
                      </a:r>
                      <a:endParaRPr sz="1600"/>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endParaRPr sz="1600"/>
                    </a:p>
                  </a:txBody>
                  <a:tcPr marL="91425" marR="91425" marT="91425" marB="91425"/>
                </a:tc>
                <a:extLst>
                  <a:ext uri="{0D108BD9-81ED-4DB2-BD59-A6C34878D82A}">
                    <a16:rowId xmlns:a16="http://schemas.microsoft.com/office/drawing/2014/main" val="10002"/>
                  </a:ext>
                </a:extLst>
              </a:tr>
              <a:tr h="651425">
                <a:tc>
                  <a:txBody>
                    <a:bodyPr/>
                    <a:lstStyle/>
                    <a:p>
                      <a:pPr marL="0" lvl="0" indent="0" algn="l" rtl="0">
                        <a:spcBef>
                          <a:spcPts val="0"/>
                        </a:spcBef>
                        <a:spcAft>
                          <a:spcPts val="0"/>
                        </a:spcAft>
                        <a:buClr>
                          <a:schemeClr val="dk1"/>
                        </a:buClr>
                        <a:buSzPts val="1100"/>
                        <a:buFont typeface="Arial"/>
                        <a:buNone/>
                      </a:pPr>
                      <a:r>
                        <a:rPr lang="en-US" sz="1600">
                          <a:solidFill>
                            <a:schemeClr val="dk1"/>
                          </a:solidFill>
                        </a:rPr>
                        <a:t>Program Evaluation</a:t>
                      </a:r>
                      <a:endParaRPr sz="1600"/>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600"/>
                        <a:t>5.1, 5.2</a:t>
                      </a:r>
                      <a:endParaRPr sz="16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a:t>3.1, 3.2</a:t>
                      </a:r>
                      <a:endParaRPr sz="1600"/>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US" sz="1600"/>
                        <a:t>If the LEA makes effectiveness decisions, 3.2 is not applicable</a:t>
                      </a:r>
                      <a:endParaRPr sz="1600"/>
                    </a:p>
                  </a:txBody>
                  <a:tcPr marL="91425" marR="91425" marT="91425" marB="91425"/>
                </a:tc>
                <a:extLst>
                  <a:ext uri="{0D108BD9-81ED-4DB2-BD59-A6C34878D82A}">
                    <a16:rowId xmlns:a16="http://schemas.microsoft.com/office/drawing/2014/main" val="10003"/>
                  </a:ext>
                </a:extLst>
              </a:tr>
              <a:tr h="1186350">
                <a:tc>
                  <a:txBody>
                    <a:bodyPr/>
                    <a:lstStyle/>
                    <a:p>
                      <a:pPr marL="0" lvl="0" indent="0" algn="l" rtl="0">
                        <a:spcBef>
                          <a:spcPts val="0"/>
                        </a:spcBef>
                        <a:spcAft>
                          <a:spcPts val="0"/>
                        </a:spcAft>
                        <a:buClr>
                          <a:schemeClr val="dk1"/>
                        </a:buClr>
                        <a:buSzPts val="1100"/>
                        <a:buFont typeface="Arial"/>
                        <a:buNone/>
                      </a:pPr>
                      <a:r>
                        <a:rPr lang="en-US" sz="1600">
                          <a:solidFill>
                            <a:schemeClr val="dk1"/>
                          </a:solidFill>
                        </a:rPr>
                        <a:t>Outreach </a:t>
                      </a:r>
                      <a:endParaRPr sz="1600"/>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600"/>
                        <a:t>4.1, 4.2</a:t>
                      </a:r>
                      <a:endParaRPr sz="16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a:t>4.1, 4.2</a:t>
                      </a:r>
                      <a:endParaRPr sz="1600"/>
                    </a:p>
                  </a:txBody>
                  <a:tcPr marL="91425" marR="91425" marT="91425" marB="91425">
                    <a:lnL w="9525" cap="flat" cmpd="sng">
                      <a:solidFill>
                        <a:srgbClr val="9E9E9E"/>
                      </a:solidFill>
                      <a:prstDash val="solid"/>
                      <a:round/>
                      <a:headEnd type="none" w="sm" len="sm"/>
                      <a:tailEnd type="none" w="sm" len="sm"/>
                    </a:lnL>
                  </a:tcPr>
                </a:tc>
                <a:tc>
                  <a:txBody>
                    <a:bodyPr/>
                    <a:lstStyle/>
                    <a:p>
                      <a:pPr marL="285750" lvl="0" indent="-215900" algn="l" rtl="0">
                        <a:spcBef>
                          <a:spcPts val="0"/>
                        </a:spcBef>
                        <a:spcAft>
                          <a:spcPts val="0"/>
                        </a:spcAft>
                        <a:buSzPts val="1600"/>
                        <a:buChar char="●"/>
                      </a:pPr>
                      <a:r>
                        <a:rPr lang="en-US" sz="1600" dirty="0"/>
                        <a:t>Bulleted list of evidence-based outreach strategies</a:t>
                      </a:r>
                      <a:endParaRPr sz="1600" dirty="0"/>
                    </a:p>
                    <a:p>
                      <a:pPr marL="285750" lvl="0" indent="-215900" algn="l" rtl="0">
                        <a:spcBef>
                          <a:spcPts val="0"/>
                        </a:spcBef>
                        <a:spcAft>
                          <a:spcPts val="0"/>
                        </a:spcAft>
                        <a:buSzPts val="1600"/>
                        <a:buChar char="●"/>
                      </a:pPr>
                      <a:r>
                        <a:rPr lang="en-US" sz="1600" dirty="0"/>
                        <a:t>Specific outreach to EL/ML is its own question</a:t>
                      </a:r>
                      <a:endParaRPr sz="1600" dirty="0"/>
                    </a:p>
                  </a:txBody>
                  <a:tcPr marL="91425" marR="91425" marT="91425" marB="91425"/>
                </a:tc>
                <a:extLst>
                  <a:ext uri="{0D108BD9-81ED-4DB2-BD59-A6C34878D82A}">
                    <a16:rowId xmlns:a16="http://schemas.microsoft.com/office/drawing/2014/main" val="10004"/>
                  </a:ext>
                </a:extLst>
              </a:tr>
            </a:tbl>
          </a:graphicData>
        </a:graphic>
      </p:graphicFrame>
      <p:pic>
        <p:nvPicPr>
          <p:cNvPr id="196" name="Google Shape;196;p27" descr="Diagram of 3-year application cycle."/>
          <p:cNvPicPr preferRelativeResize="0"/>
          <p:nvPr/>
        </p:nvPicPr>
        <p:blipFill rotWithShape="1">
          <a:blip r:embed="rId3">
            <a:alphaModFix/>
          </a:blip>
          <a:srcRect t="-4730" b="4729"/>
          <a:stretch/>
        </p:blipFill>
        <p:spPr>
          <a:xfrm>
            <a:off x="7849850" y="2480875"/>
            <a:ext cx="4196325" cy="2648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8"/>
          <p:cNvSpPr txBox="1">
            <a:spLocks noGrp="1"/>
          </p:cNvSpPr>
          <p:nvPr>
            <p:ph type="title"/>
          </p:nvPr>
        </p:nvSpPr>
        <p:spPr>
          <a:xfrm>
            <a:off x="474190" y="365751"/>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Cross Program - Identified Needs for ESEA Funds</a:t>
            </a:r>
            <a:endParaRPr/>
          </a:p>
        </p:txBody>
      </p:sp>
      <p:graphicFrame>
        <p:nvGraphicFramePr>
          <p:cNvPr id="203" name="Google Shape;203;p28"/>
          <p:cNvGraphicFramePr/>
          <p:nvPr>
            <p:extLst>
              <p:ext uri="{D42A27DB-BD31-4B8C-83A1-F6EECF244321}">
                <p14:modId xmlns:p14="http://schemas.microsoft.com/office/powerpoint/2010/main" val="3539261819"/>
              </p:ext>
            </p:extLst>
          </p:nvPr>
        </p:nvGraphicFramePr>
        <p:xfrm>
          <a:off x="474188" y="1591250"/>
          <a:ext cx="11174250" cy="1828770"/>
        </p:xfrm>
        <a:graphic>
          <a:graphicData uri="http://schemas.openxmlformats.org/drawingml/2006/table">
            <a:tbl>
              <a:tblPr firstRow="1">
                <a:noFill/>
                <a:tableStyleId>{5DA7C372-5961-4386-AC3B-48341FAE6919}</a:tableStyleId>
              </a:tblPr>
              <a:tblGrid>
                <a:gridCol w="3234475">
                  <a:extLst>
                    <a:ext uri="{9D8B030D-6E8A-4147-A177-3AD203B41FA5}">
                      <a16:colId xmlns:a16="http://schemas.microsoft.com/office/drawing/2014/main" val="20000"/>
                    </a:ext>
                  </a:extLst>
                </a:gridCol>
                <a:gridCol w="79397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sz="1800"/>
                        <a:t>Identified Needs for ESEA</a:t>
                      </a:r>
                      <a:endParaRPr sz="18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57200" lvl="0" indent="-342900" algn="l" rtl="0">
                        <a:spcBef>
                          <a:spcPts val="0"/>
                        </a:spcBef>
                        <a:spcAft>
                          <a:spcPts val="0"/>
                        </a:spcAft>
                        <a:buSzPts val="1800"/>
                        <a:buChar char="●"/>
                      </a:pPr>
                      <a:r>
                        <a:rPr lang="en-US" sz="1800" dirty="0"/>
                        <a:t>Organized by the LEA’s Major Improvement Strategies in the LEA’s strategic plan (i.e., UIP, 90 day plan, SCAP)</a:t>
                      </a:r>
                      <a:endParaRPr sz="1800" dirty="0"/>
                    </a:p>
                    <a:p>
                      <a:pPr marL="457200" lvl="0" indent="-342900" algn="l" rtl="0">
                        <a:spcBef>
                          <a:spcPts val="0"/>
                        </a:spcBef>
                        <a:spcAft>
                          <a:spcPts val="0"/>
                        </a:spcAft>
                        <a:buSzPts val="1800"/>
                        <a:buChar char="●"/>
                      </a:pPr>
                      <a:r>
                        <a:rPr lang="en-US" sz="1800" dirty="0"/>
                        <a:t>Consider needs related to students, staff, academic and behavioral needs, professional development or any other critical needs.</a:t>
                      </a:r>
                      <a:endParaRPr sz="1800" dirty="0"/>
                    </a:p>
                    <a:p>
                      <a:pPr marL="457200" lvl="0" indent="-342900" algn="l" rtl="0">
                        <a:spcBef>
                          <a:spcPts val="0"/>
                        </a:spcBef>
                        <a:spcAft>
                          <a:spcPts val="0"/>
                        </a:spcAft>
                        <a:buSzPts val="1800"/>
                        <a:buChar char="●"/>
                      </a:pPr>
                      <a:r>
                        <a:rPr lang="en-US" sz="1800" dirty="0"/>
                        <a:t>Overarching strategy will be identified at the beginning of Need section</a:t>
                      </a:r>
                      <a:endParaRPr sz="1800" dirty="0"/>
                    </a:p>
                    <a:p>
                      <a:pPr marL="457200" lvl="0" indent="-342900" algn="l" rtl="0">
                        <a:spcBef>
                          <a:spcPts val="0"/>
                        </a:spcBef>
                        <a:spcAft>
                          <a:spcPts val="0"/>
                        </a:spcAft>
                        <a:buSzPts val="1800"/>
                        <a:buChar char="●"/>
                      </a:pPr>
                      <a:r>
                        <a:rPr lang="en-US" sz="1800" dirty="0"/>
                        <a:t>Activities supporting needs will be tagged in budget</a:t>
                      </a:r>
                      <a:endParaRPr sz="1800"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204" name="Google Shape;204;p28" descr="Screenshot of cross program identified needs for ESEA funds."/>
          <p:cNvPicPr preferRelativeResize="0"/>
          <p:nvPr/>
        </p:nvPicPr>
        <p:blipFill>
          <a:blip r:embed="rId3">
            <a:alphaModFix/>
          </a:blip>
          <a:stretch>
            <a:fillRect/>
          </a:stretch>
        </p:blipFill>
        <p:spPr>
          <a:xfrm>
            <a:off x="152400" y="3648900"/>
            <a:ext cx="11817826" cy="1671425"/>
          </a:xfrm>
          <a:prstGeom prst="rect">
            <a:avLst/>
          </a:prstGeom>
          <a:noFill/>
          <a:ln>
            <a:noFill/>
          </a:ln>
        </p:spPr>
      </p:pic>
      <p:sp>
        <p:nvSpPr>
          <p:cNvPr id="205" name="Google Shape;205;p28"/>
          <p:cNvSpPr txBox="1"/>
          <p:nvPr/>
        </p:nvSpPr>
        <p:spPr>
          <a:xfrm>
            <a:off x="285275" y="5403975"/>
            <a:ext cx="11552100" cy="767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2.1 Based on the LEA’s comprehensive needs assessment, describe the identified needs that will be addressed with ESEA funds. Consider needs related to students, human capital, academic and behavioral needs, professional development, or any other critical needs. For each of the identified needs, describe the intended goals and desired outcomes. Note, the district will indicate in the budget the evidence-based strategies associated with each Major Improvement Strategy.</a:t>
            </a:r>
            <a:endParaRPr>
              <a:solidFill>
                <a:schemeClr val="dk1"/>
              </a:solidFill>
            </a:endParaRPr>
          </a:p>
          <a:p>
            <a:pPr marL="0" lvl="0" indent="0" algn="l" rtl="0">
              <a:spcBef>
                <a:spcPts val="0"/>
              </a:spcBef>
              <a:spcAft>
                <a:spcPts val="0"/>
              </a:spcAft>
              <a:buNone/>
            </a:pPr>
            <a:endParaRPr sz="10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a:extLst>
              <a:ext uri="{C183D7F6-B498-43B3-948B-1728B52AA6E4}">
                <adec:decorative xmlns:adec="http://schemas.microsoft.com/office/drawing/2017/decorative" val="1"/>
              </a:ext>
            </a:extLst>
          </p:cNvPr>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GAINS View- GEPA</a:t>
            </a:r>
            <a:endParaRPr/>
          </a:p>
        </p:txBody>
      </p:sp>
      <p:sp>
        <p:nvSpPr>
          <p:cNvPr id="212" name="Google Shape;212;p29">
            <a:extLst>
              <a:ext uri="{C183D7F6-B498-43B3-948B-1728B52AA6E4}">
                <adec:decorative xmlns:adec="http://schemas.microsoft.com/office/drawing/2017/decorative" val="1"/>
              </a:ext>
            </a:extLst>
          </p:cNvPr>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13</a:t>
            </a:fld>
            <a:endParaRPr/>
          </a:p>
        </p:txBody>
      </p:sp>
      <p:pic>
        <p:nvPicPr>
          <p:cNvPr id="213" name="Google Shape;213;p2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7075" y="1785299"/>
            <a:ext cx="11877848" cy="3552700"/>
          </a:xfrm>
          <a:prstGeom prst="rect">
            <a:avLst/>
          </a:prstGeom>
          <a:noFill/>
          <a:ln>
            <a:noFill/>
          </a:ln>
        </p:spPr>
      </p:pic>
      <p:sp>
        <p:nvSpPr>
          <p:cNvPr id="214" name="Google Shape;214;p29">
            <a:extLst>
              <a:ext uri="{C183D7F6-B498-43B3-948B-1728B52AA6E4}">
                <adec:decorative xmlns:adec="http://schemas.microsoft.com/office/drawing/2017/decorative" val="1"/>
              </a:ext>
            </a:extLst>
          </p:cNvPr>
          <p:cNvSpPr txBox="1"/>
          <p:nvPr/>
        </p:nvSpPr>
        <p:spPr>
          <a:xfrm>
            <a:off x="332025" y="5541350"/>
            <a:ext cx="113688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600">
                <a:solidFill>
                  <a:schemeClr val="dk1"/>
                </a:solidFill>
                <a:highlight>
                  <a:schemeClr val="lt1"/>
                </a:highlight>
              </a:rPr>
              <a:t>Note: New USDE guidance has expanded the list of barriers to include language, migrant status, rural status, homeless status or housing insecurity, pregnancy, parenting, or caregiving status, and sexual orientation. </a:t>
            </a:r>
            <a:endParaRPr sz="16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0"/>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GEPA - District Example</a:t>
            </a:r>
            <a:endParaRPr/>
          </a:p>
        </p:txBody>
      </p:sp>
      <p:sp>
        <p:nvSpPr>
          <p:cNvPr id="221" name="Google Shape;221;p30"/>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0" lvl="0" indent="0" algn="l" rtl="0">
              <a:lnSpc>
                <a:spcPct val="115000"/>
              </a:lnSpc>
              <a:spcBef>
                <a:spcPts val="1000"/>
              </a:spcBef>
              <a:spcAft>
                <a:spcPts val="0"/>
              </a:spcAft>
              <a:buNone/>
            </a:pPr>
            <a:r>
              <a:rPr lang="en-US" sz="2000"/>
              <a:t>Ensure your response addresses the </a:t>
            </a:r>
            <a:r>
              <a:rPr lang="en-US" sz="2000">
                <a:solidFill>
                  <a:srgbClr val="FF0000"/>
                </a:solidFill>
              </a:rPr>
              <a:t>system barriers</a:t>
            </a:r>
            <a:r>
              <a:rPr lang="en-US" sz="2000"/>
              <a:t>, who is impacted, how you plan to </a:t>
            </a:r>
            <a:r>
              <a:rPr lang="en-US" sz="2000">
                <a:solidFill>
                  <a:srgbClr val="0000FF"/>
                </a:solidFill>
              </a:rPr>
              <a:t>overcome the barrier</a:t>
            </a:r>
            <a:r>
              <a:rPr lang="en-US" sz="2000"/>
              <a:t>, and the timeline. See the following, simplified examples:</a:t>
            </a:r>
            <a:endParaRPr sz="2000"/>
          </a:p>
          <a:p>
            <a:pPr marL="0" lvl="0" indent="0" algn="l" rtl="0">
              <a:lnSpc>
                <a:spcPct val="115000"/>
              </a:lnSpc>
              <a:spcBef>
                <a:spcPts val="1000"/>
              </a:spcBef>
              <a:spcAft>
                <a:spcPts val="0"/>
              </a:spcAft>
              <a:buNone/>
            </a:pPr>
            <a:endParaRPr sz="600"/>
          </a:p>
          <a:p>
            <a:pPr marL="457200" lvl="0" indent="-355600" algn="l" rtl="0">
              <a:lnSpc>
                <a:spcPct val="115000"/>
              </a:lnSpc>
              <a:spcBef>
                <a:spcPts val="1000"/>
              </a:spcBef>
              <a:spcAft>
                <a:spcPts val="0"/>
              </a:spcAft>
              <a:buSzPts val="2000"/>
              <a:buChar char="•"/>
            </a:pPr>
            <a:r>
              <a:rPr lang="en-US" sz="2000" b="1"/>
              <a:t>Example:</a:t>
            </a:r>
            <a:r>
              <a:rPr lang="en-US" sz="2000"/>
              <a:t> The district will utilize Federal funds to provide literacy and math intervention. Multilingual learners have not made as much academic progress in the intervention programs as other students. The district has identified </a:t>
            </a:r>
            <a:r>
              <a:rPr lang="en-US" sz="2000">
                <a:solidFill>
                  <a:srgbClr val="FF0000"/>
                </a:solidFill>
              </a:rPr>
              <a:t>a lack of training for our staff to support multilingual learners</a:t>
            </a:r>
            <a:r>
              <a:rPr lang="en-US" sz="2000"/>
              <a:t>, specifically in regard to the social, emotional, and academic success, as a root cause of low student achievement. To address this barrier, the district will provide quarterly </a:t>
            </a:r>
            <a:r>
              <a:rPr lang="en-US" sz="2000">
                <a:solidFill>
                  <a:srgbClr val="0000FF"/>
                </a:solidFill>
              </a:rPr>
              <a:t>professional development opportunities </a:t>
            </a:r>
            <a:r>
              <a:rPr lang="en-US" sz="2000"/>
              <a:t>for teachers to employ </a:t>
            </a:r>
            <a:r>
              <a:rPr lang="en-US" sz="2000">
                <a:solidFill>
                  <a:srgbClr val="0000FF"/>
                </a:solidFill>
              </a:rPr>
              <a:t>culturally and linguistically responsive instructional practices</a:t>
            </a:r>
            <a:r>
              <a:rPr lang="en-US" sz="2000">
                <a:solidFill>
                  <a:schemeClr val="accent1"/>
                </a:solidFill>
              </a:rPr>
              <a:t> </a:t>
            </a:r>
            <a:r>
              <a:rPr lang="en-US" sz="2000"/>
              <a:t>throughout the school year. </a:t>
            </a:r>
            <a:endParaRPr sz="2000"/>
          </a:p>
          <a:p>
            <a:pPr marL="457200" lvl="0" indent="0" algn="l" rtl="0">
              <a:lnSpc>
                <a:spcPct val="115000"/>
              </a:lnSpc>
              <a:spcBef>
                <a:spcPts val="1000"/>
              </a:spcBef>
              <a:spcAft>
                <a:spcPts val="0"/>
              </a:spcAft>
              <a:buNone/>
            </a:pPr>
            <a:endParaRPr sz="600"/>
          </a:p>
          <a:p>
            <a:pPr marL="457200" lvl="0" indent="-355600" algn="l" rtl="0">
              <a:lnSpc>
                <a:spcPct val="115000"/>
              </a:lnSpc>
              <a:spcBef>
                <a:spcPts val="1000"/>
              </a:spcBef>
              <a:spcAft>
                <a:spcPts val="0"/>
              </a:spcAft>
              <a:buSzPts val="2000"/>
              <a:buChar char="•"/>
            </a:pPr>
            <a:r>
              <a:rPr lang="en-US" sz="2000" b="1"/>
              <a:t>Non-example: </a:t>
            </a:r>
            <a:r>
              <a:rPr lang="en-US" sz="2000"/>
              <a:t>The district has </a:t>
            </a:r>
            <a:r>
              <a:rPr lang="en-US" sz="2000">
                <a:solidFill>
                  <a:srgbClr val="FF0000"/>
                </a:solidFill>
              </a:rPr>
              <a:t>many students who don’t speak English</a:t>
            </a:r>
            <a:r>
              <a:rPr lang="en-US" sz="2000"/>
              <a:t> and these students are not meeting academic state standards. The district will use Federal funds to </a:t>
            </a:r>
            <a:r>
              <a:rPr lang="en-US" sz="2000">
                <a:solidFill>
                  <a:srgbClr val="0000FF"/>
                </a:solidFill>
              </a:rPr>
              <a:t>support these students in literacy and math</a:t>
            </a:r>
            <a:r>
              <a:rPr lang="en-US" sz="2000"/>
              <a:t>.</a:t>
            </a:r>
            <a:endParaRPr sz="2000"/>
          </a:p>
        </p:txBody>
      </p:sp>
      <p:sp>
        <p:nvSpPr>
          <p:cNvPr id="222" name="Google Shape;222;p3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GEPA - BOCES Example</a:t>
            </a:r>
            <a:endParaRPr/>
          </a:p>
        </p:txBody>
      </p:sp>
      <p:sp>
        <p:nvSpPr>
          <p:cNvPr id="229" name="Google Shape;229;p31"/>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457200" lvl="0" indent="0" algn="l" rtl="0">
              <a:lnSpc>
                <a:spcPct val="115000"/>
              </a:lnSpc>
              <a:spcBef>
                <a:spcPts val="1000"/>
              </a:spcBef>
              <a:spcAft>
                <a:spcPts val="0"/>
              </a:spcAft>
              <a:buNone/>
            </a:pPr>
            <a:endParaRPr sz="1800"/>
          </a:p>
          <a:p>
            <a:pPr marL="457200" lvl="0" indent="-355600" algn="l" rtl="0">
              <a:lnSpc>
                <a:spcPct val="115000"/>
              </a:lnSpc>
              <a:spcBef>
                <a:spcPts val="1000"/>
              </a:spcBef>
              <a:spcAft>
                <a:spcPts val="0"/>
              </a:spcAft>
              <a:buSzPts val="2000"/>
              <a:buChar char="•"/>
            </a:pPr>
            <a:r>
              <a:rPr lang="en-US" sz="2000" b="1"/>
              <a:t>BOCES Example:</a:t>
            </a:r>
            <a:r>
              <a:rPr lang="en-US" sz="2000"/>
              <a:t> The BOCES will utilize Federal funds to provide professional development to teachers from several rural districts. One potential barrier is </a:t>
            </a:r>
            <a:r>
              <a:rPr lang="en-US" sz="2000">
                <a:solidFill>
                  <a:srgbClr val="FF0000"/>
                </a:solidFill>
              </a:rPr>
              <a:t>access to professional development due to the distance of member districts to the BOCES</a:t>
            </a:r>
            <a:r>
              <a:rPr lang="en-US" sz="2000"/>
              <a:t>. To address this barrier, the BOCES will provide </a:t>
            </a:r>
            <a:r>
              <a:rPr lang="en-US" sz="2000">
                <a:solidFill>
                  <a:srgbClr val="0000FF"/>
                </a:solidFill>
              </a:rPr>
              <a:t>professional development in a hybrid format where teachers can stream the PD at their district’s schools </a:t>
            </a:r>
            <a:r>
              <a:rPr lang="en-US" sz="2000"/>
              <a:t>in September and January.</a:t>
            </a:r>
            <a:endParaRPr sz="2000"/>
          </a:p>
        </p:txBody>
      </p:sp>
      <p:sp>
        <p:nvSpPr>
          <p:cNvPr id="230" name="Google Shape;230;p31"/>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2"/>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GAINS View- Equitable Distribution of Teachers (EDT)</a:t>
            </a:r>
            <a:endParaRPr/>
          </a:p>
        </p:txBody>
      </p:sp>
      <p:sp>
        <p:nvSpPr>
          <p:cNvPr id="237" name="Google Shape;237;p32"/>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16</a:t>
            </a:fld>
            <a:endParaRPr/>
          </a:p>
        </p:txBody>
      </p:sp>
      <p:pic>
        <p:nvPicPr>
          <p:cNvPr id="238" name="Google Shape;238;p32" descr="Screen shot: GAINS view of EDT"/>
          <p:cNvPicPr preferRelativeResize="0"/>
          <p:nvPr/>
        </p:nvPicPr>
        <p:blipFill>
          <a:blip r:embed="rId3">
            <a:alphaModFix/>
          </a:blip>
          <a:stretch>
            <a:fillRect/>
          </a:stretch>
        </p:blipFill>
        <p:spPr>
          <a:xfrm>
            <a:off x="0" y="1543050"/>
            <a:ext cx="12192000" cy="3771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3"/>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EDT Cont. </a:t>
            </a:r>
            <a:endParaRPr/>
          </a:p>
        </p:txBody>
      </p:sp>
      <p:sp>
        <p:nvSpPr>
          <p:cNvPr id="245" name="Google Shape;245;p33"/>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17</a:t>
            </a:fld>
            <a:endParaRPr/>
          </a:p>
        </p:txBody>
      </p:sp>
      <p:sp>
        <p:nvSpPr>
          <p:cNvPr id="246" name="Google Shape;246;p33"/>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457200" lvl="0" indent="-381000" algn="l" rtl="0">
              <a:lnSpc>
                <a:spcPct val="115000"/>
              </a:lnSpc>
              <a:spcBef>
                <a:spcPts val="0"/>
              </a:spcBef>
              <a:spcAft>
                <a:spcPts val="0"/>
              </a:spcAft>
              <a:buSzPts val="2400"/>
              <a:buChar char="●"/>
            </a:pPr>
            <a:r>
              <a:rPr lang="en-US"/>
              <a:t>Question 1: Stakeholders will be listed and selected, no longer a narrative.</a:t>
            </a:r>
            <a:endParaRPr/>
          </a:p>
          <a:p>
            <a:pPr marL="457200" lvl="0" indent="-381000" algn="l" rtl="0">
              <a:lnSpc>
                <a:spcPct val="115000"/>
              </a:lnSpc>
              <a:spcBef>
                <a:spcPts val="0"/>
              </a:spcBef>
              <a:spcAft>
                <a:spcPts val="0"/>
              </a:spcAft>
              <a:buSzPts val="2400"/>
              <a:buChar char="●"/>
            </a:pPr>
            <a:r>
              <a:rPr lang="en-US"/>
              <a:t>Question 2: Description of stakeholder engagement.</a:t>
            </a:r>
            <a:endParaRPr/>
          </a:p>
          <a:p>
            <a:pPr marL="457200" lvl="0" indent="-381000" algn="l" rtl="0">
              <a:lnSpc>
                <a:spcPct val="115000"/>
              </a:lnSpc>
              <a:spcBef>
                <a:spcPts val="0"/>
              </a:spcBef>
              <a:spcAft>
                <a:spcPts val="0"/>
              </a:spcAft>
              <a:buSzPts val="2400"/>
              <a:buChar char="●"/>
            </a:pPr>
            <a:r>
              <a:rPr lang="en-US"/>
              <a:t>Question 3: What root cause(s) was/were identified for each EDT disparity (gap)?</a:t>
            </a:r>
            <a:endParaRPr/>
          </a:p>
          <a:p>
            <a:pPr marL="914400" lvl="1" indent="-381000" algn="l" rtl="0">
              <a:lnSpc>
                <a:spcPct val="115000"/>
              </a:lnSpc>
              <a:spcBef>
                <a:spcPts val="0"/>
              </a:spcBef>
              <a:spcAft>
                <a:spcPts val="0"/>
              </a:spcAft>
              <a:buSzPts val="2400"/>
              <a:buChar char="○"/>
            </a:pPr>
            <a:r>
              <a:rPr lang="en-US" sz="2400"/>
              <a:t>Reworded to clarify the LEA should provide a root cause for each gap.</a:t>
            </a:r>
            <a:endParaRPr sz="2400"/>
          </a:p>
          <a:p>
            <a:pPr marL="457200" lvl="0" indent="-381000" algn="l" rtl="0">
              <a:lnSpc>
                <a:spcPct val="115000"/>
              </a:lnSpc>
              <a:spcBef>
                <a:spcPts val="0"/>
              </a:spcBef>
              <a:spcAft>
                <a:spcPts val="0"/>
              </a:spcAft>
              <a:buSzPts val="2400"/>
              <a:buChar char="●"/>
            </a:pPr>
            <a:r>
              <a:rPr lang="en-US"/>
              <a:t>Question 4: Describe the key strategies the LEA implemented/will implement to address each root causes. Include the timeline for implementing these strategies</a:t>
            </a:r>
            <a:endParaRPr/>
          </a:p>
          <a:p>
            <a:pPr marL="914400" lvl="1" indent="-381000" algn="l" rtl="0">
              <a:lnSpc>
                <a:spcPct val="115000"/>
              </a:lnSpc>
              <a:spcBef>
                <a:spcPts val="0"/>
              </a:spcBef>
              <a:spcAft>
                <a:spcPts val="0"/>
              </a:spcAft>
              <a:buSzPts val="2400"/>
              <a:buChar char="○"/>
            </a:pPr>
            <a:r>
              <a:rPr lang="en-US" sz="2400"/>
              <a:t>Reworded to recognize that some strategies may already be implemented. </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4"/>
          <p:cNvSpPr txBox="1">
            <a:spLocks noGrp="1"/>
          </p:cNvSpPr>
          <p:nvPr>
            <p:ph type="ctrTitle"/>
          </p:nvPr>
        </p:nvSpPr>
        <p:spPr>
          <a:xfrm>
            <a:off x="0" y="2595716"/>
            <a:ext cx="12192000" cy="2337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Title I Narratives</a:t>
            </a:r>
            <a:endParaRPr/>
          </a:p>
        </p:txBody>
      </p:sp>
      <p:sp>
        <p:nvSpPr>
          <p:cNvPr id="253" name="Google Shape;253;p34"/>
          <p:cNvSpPr txBox="1">
            <a:spLocks noGrp="1"/>
          </p:cNvSpPr>
          <p:nvPr>
            <p:ph type="sldNum" idx="12"/>
          </p:nvPr>
        </p:nvSpPr>
        <p:spPr>
          <a:xfrm>
            <a:off x="218772" y="6427021"/>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5"/>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Title I, Part A</a:t>
            </a:r>
            <a:endParaRPr/>
          </a:p>
        </p:txBody>
      </p:sp>
      <p:sp>
        <p:nvSpPr>
          <p:cNvPr id="260" name="Google Shape;260;p35"/>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a:t>Question 1: Same as 2023-2024</a:t>
            </a:r>
            <a:endParaRPr/>
          </a:p>
          <a:p>
            <a:pPr marL="457200" lvl="0" indent="-381000" algn="l" rtl="0">
              <a:lnSpc>
                <a:spcPct val="100000"/>
              </a:lnSpc>
              <a:spcBef>
                <a:spcPts val="0"/>
              </a:spcBef>
              <a:spcAft>
                <a:spcPts val="0"/>
              </a:spcAft>
              <a:buSzPts val="2400"/>
              <a:buChar char="●"/>
            </a:pPr>
            <a:r>
              <a:rPr lang="en-US"/>
              <a:t>Question 2: Shifted to describing the identification, support and services provided to homeless children and youth.</a:t>
            </a:r>
            <a:endParaRPr/>
          </a:p>
          <a:p>
            <a:pPr marL="457200" lvl="0" indent="-381000" algn="l" rtl="0">
              <a:lnSpc>
                <a:spcPct val="100000"/>
              </a:lnSpc>
              <a:spcBef>
                <a:spcPts val="0"/>
              </a:spcBef>
              <a:spcAft>
                <a:spcPts val="0"/>
              </a:spcAft>
              <a:buSzPts val="2400"/>
              <a:buChar char="●"/>
            </a:pPr>
            <a:r>
              <a:rPr lang="en-US"/>
              <a:t>Question 3: Indicate if the LEA plans to use Title I, Part A funds to implement discipline practices that reduce student removal from the classroom. </a:t>
            </a:r>
            <a:endParaRPr/>
          </a:p>
          <a:p>
            <a:pPr marL="914400" lvl="1" indent="-355600" algn="l" rtl="0">
              <a:lnSpc>
                <a:spcPct val="100000"/>
              </a:lnSpc>
              <a:spcBef>
                <a:spcPts val="0"/>
              </a:spcBef>
              <a:spcAft>
                <a:spcPts val="0"/>
              </a:spcAft>
              <a:buSzPts val="2000"/>
              <a:buChar char="○"/>
            </a:pPr>
            <a:r>
              <a:rPr lang="en-US"/>
              <a:t>Select Yes or No</a:t>
            </a:r>
            <a:endParaRPr/>
          </a:p>
          <a:p>
            <a:pPr marL="914400" lvl="1" indent="-355600" algn="l" rtl="0">
              <a:lnSpc>
                <a:spcPct val="100000"/>
              </a:lnSpc>
              <a:spcBef>
                <a:spcPts val="0"/>
              </a:spcBef>
              <a:spcAft>
                <a:spcPts val="0"/>
              </a:spcAft>
              <a:buSzPts val="2000"/>
              <a:buChar char="○"/>
            </a:pPr>
            <a:r>
              <a:rPr lang="en-US"/>
              <a:t>If yes, reviewer will look for activities tagged in the budget to determine allowability and reasonableness.</a:t>
            </a:r>
            <a:endParaRPr/>
          </a:p>
          <a:p>
            <a:pPr marL="457200" lvl="0" indent="-381000" algn="l" rtl="0">
              <a:lnSpc>
                <a:spcPct val="100000"/>
              </a:lnSpc>
              <a:spcBef>
                <a:spcPts val="0"/>
              </a:spcBef>
              <a:spcAft>
                <a:spcPts val="0"/>
              </a:spcAft>
              <a:buSzPts val="2400"/>
              <a:buChar char="●"/>
            </a:pPr>
            <a:r>
              <a:rPr lang="en-US"/>
              <a:t>Question 4: Indicate if the LEA plans to use Title I, Part A funds to effectively transition student through school and/or prepare them for college and career readiness.</a:t>
            </a:r>
            <a:endParaRPr/>
          </a:p>
          <a:p>
            <a:pPr marL="914400" lvl="1" indent="-355600" algn="l" rtl="0">
              <a:lnSpc>
                <a:spcPct val="100000"/>
              </a:lnSpc>
              <a:spcBef>
                <a:spcPts val="0"/>
              </a:spcBef>
              <a:spcAft>
                <a:spcPts val="0"/>
              </a:spcAft>
              <a:buSzPts val="2000"/>
              <a:buChar char="○"/>
            </a:pPr>
            <a:r>
              <a:rPr lang="en-US"/>
              <a:t>Select Yes or No</a:t>
            </a:r>
            <a:endParaRPr/>
          </a:p>
          <a:p>
            <a:pPr marL="914400" lvl="1" indent="-355600" algn="l" rtl="0">
              <a:lnSpc>
                <a:spcPct val="100000"/>
              </a:lnSpc>
              <a:spcBef>
                <a:spcPts val="0"/>
              </a:spcBef>
              <a:spcAft>
                <a:spcPts val="0"/>
              </a:spcAft>
              <a:buSzPts val="2000"/>
              <a:buChar char="○"/>
            </a:pPr>
            <a:r>
              <a:rPr lang="en-US"/>
              <a:t>If yes, reviewer will look for activities tagged in the budget to determine allowability and reasonableness.</a:t>
            </a:r>
            <a:endParaRPr/>
          </a:p>
        </p:txBody>
      </p:sp>
      <p:sp>
        <p:nvSpPr>
          <p:cNvPr id="261" name="Google Shape;261;p35"/>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464325" y="308775"/>
            <a:ext cx="8065200" cy="603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800"/>
              <a:buFont typeface="Arial"/>
              <a:buNone/>
            </a:pPr>
            <a:r>
              <a:rPr lang="en-US"/>
              <a:t>Purpose</a:t>
            </a:r>
            <a:endParaRPr/>
          </a:p>
        </p:txBody>
      </p:sp>
      <p:sp>
        <p:nvSpPr>
          <p:cNvPr id="109" name="Google Shape;109;p18"/>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endParaRPr/>
          </a:p>
          <a:p>
            <a:pPr marL="457200" lvl="0" indent="-381000" algn="l" rtl="0">
              <a:lnSpc>
                <a:spcPct val="90000"/>
              </a:lnSpc>
              <a:spcBef>
                <a:spcPts val="0"/>
              </a:spcBef>
              <a:spcAft>
                <a:spcPts val="0"/>
              </a:spcAft>
              <a:buSzPts val="2400"/>
              <a:buChar char="•"/>
            </a:pPr>
            <a:r>
              <a:rPr lang="en-US"/>
              <a:t>To provide applicants with the narrative questions for the 2024-2025 Consolidated Application and the minimum requirements for responses </a:t>
            </a:r>
            <a:endParaRPr/>
          </a:p>
          <a:p>
            <a:pPr marL="457200" lvl="0" indent="0" algn="l" rtl="0">
              <a:lnSpc>
                <a:spcPct val="90000"/>
              </a:lnSpc>
              <a:spcBef>
                <a:spcPts val="0"/>
              </a:spcBef>
              <a:spcAft>
                <a:spcPts val="0"/>
              </a:spcAft>
              <a:buNone/>
            </a:pPr>
            <a:endParaRPr/>
          </a:p>
          <a:p>
            <a:pPr marL="457200" lvl="0" indent="-381000" algn="l" rtl="0">
              <a:lnSpc>
                <a:spcPct val="90000"/>
              </a:lnSpc>
              <a:spcBef>
                <a:spcPts val="0"/>
              </a:spcBef>
              <a:spcAft>
                <a:spcPts val="0"/>
              </a:spcAft>
              <a:buSzPts val="2400"/>
              <a:buChar char="•"/>
            </a:pPr>
            <a:r>
              <a:rPr lang="en-US"/>
              <a:t>To highlight changes to the 2024-2025 Consolidated Application questions.</a:t>
            </a:r>
            <a:endParaRPr/>
          </a:p>
          <a:p>
            <a:pPr marL="457200" lvl="0" indent="0" algn="l" rtl="0">
              <a:lnSpc>
                <a:spcPct val="90000"/>
              </a:lnSpc>
              <a:spcBef>
                <a:spcPts val="0"/>
              </a:spcBef>
              <a:spcAft>
                <a:spcPts val="0"/>
              </a:spcAft>
              <a:buNone/>
            </a:pPr>
            <a:endParaRPr/>
          </a:p>
          <a:p>
            <a:pPr marL="457200" lvl="0" indent="-381000" algn="l" rtl="0">
              <a:lnSpc>
                <a:spcPct val="90000"/>
              </a:lnSpc>
              <a:spcBef>
                <a:spcPts val="0"/>
              </a:spcBef>
              <a:spcAft>
                <a:spcPts val="0"/>
              </a:spcAft>
              <a:buSzPts val="2400"/>
              <a:buChar char="•"/>
            </a:pPr>
            <a:r>
              <a:rPr lang="en-US"/>
              <a:t>To inform applicants of upcoming support that will be provided. </a:t>
            </a:r>
            <a:endParaRPr/>
          </a:p>
          <a:p>
            <a:pPr marL="457200" lvl="0" indent="0" algn="l" rtl="0">
              <a:lnSpc>
                <a:spcPct val="90000"/>
              </a:lnSpc>
              <a:spcBef>
                <a:spcPts val="0"/>
              </a:spcBef>
              <a:spcAft>
                <a:spcPts val="0"/>
              </a:spcAft>
              <a:buNone/>
            </a:pPr>
            <a:endParaRPr/>
          </a:p>
          <a:p>
            <a:pPr marL="457200" lvl="0" indent="-381000" algn="l" rtl="0">
              <a:lnSpc>
                <a:spcPct val="90000"/>
              </a:lnSpc>
              <a:spcBef>
                <a:spcPts val="0"/>
              </a:spcBef>
              <a:spcAft>
                <a:spcPts val="0"/>
              </a:spcAft>
              <a:buSzPts val="2400"/>
              <a:buChar char="•"/>
            </a:pPr>
            <a:r>
              <a:rPr lang="en-US"/>
              <a:t>Answer any questions that LEAs/BOCES may currently have regarding the Consolidated Application questions </a:t>
            </a:r>
            <a:endParaRPr/>
          </a:p>
        </p:txBody>
      </p:sp>
      <p:sp>
        <p:nvSpPr>
          <p:cNvPr id="110" name="Google Shape;110;p18"/>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6"/>
          <p:cNvSpPr txBox="1">
            <a:spLocks noGrp="1"/>
          </p:cNvSpPr>
          <p:nvPr>
            <p:ph type="title"/>
          </p:nvPr>
        </p:nvSpPr>
        <p:spPr>
          <a:xfrm>
            <a:off x="426040" y="205301"/>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Title I, Part D Overview </a:t>
            </a:r>
            <a:endParaRPr/>
          </a:p>
        </p:txBody>
      </p:sp>
      <p:sp>
        <p:nvSpPr>
          <p:cNvPr id="268" name="Google Shape;268;p36"/>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1900" b="1">
                <a:solidFill>
                  <a:srgbClr val="212121"/>
                </a:solidFill>
                <a:highlight>
                  <a:srgbClr val="FFFFFF"/>
                </a:highlight>
                <a:latin typeface="Roboto"/>
                <a:ea typeface="Roboto"/>
                <a:cs typeface="Roboto"/>
                <a:sym typeface="Roboto"/>
              </a:rPr>
              <a:t>Purpose of Title I, Part D</a:t>
            </a:r>
            <a:endParaRPr sz="1900" b="1">
              <a:solidFill>
                <a:srgbClr val="212121"/>
              </a:solidFill>
              <a:highlight>
                <a:srgbClr val="FFFFFF"/>
              </a:highlight>
              <a:latin typeface="Roboto"/>
              <a:ea typeface="Roboto"/>
              <a:cs typeface="Roboto"/>
              <a:sym typeface="Roboto"/>
            </a:endParaRPr>
          </a:p>
          <a:p>
            <a:pPr marL="457200" lvl="0" indent="-349250" algn="l" rtl="0">
              <a:lnSpc>
                <a:spcPct val="115000"/>
              </a:lnSpc>
              <a:spcBef>
                <a:spcPts val="0"/>
              </a:spcBef>
              <a:spcAft>
                <a:spcPts val="0"/>
              </a:spcAft>
              <a:buClr>
                <a:srgbClr val="212121"/>
              </a:buClr>
              <a:buSzPts val="1900"/>
              <a:buFont typeface="Calibri"/>
              <a:buAutoNum type="arabicPeriod"/>
            </a:pPr>
            <a:r>
              <a:rPr lang="en-US" sz="1900">
                <a:solidFill>
                  <a:srgbClr val="212121"/>
                </a:solidFill>
                <a:highlight>
                  <a:srgbClr val="FFFFFF"/>
                </a:highlight>
              </a:rPr>
              <a:t>To carry out high quality education programs to prepare children and youth for secondary school completion, training, employment, or further education </a:t>
            </a:r>
            <a:endParaRPr sz="1900">
              <a:solidFill>
                <a:srgbClr val="212121"/>
              </a:solidFill>
              <a:highlight>
                <a:srgbClr val="FFFFFF"/>
              </a:highlight>
            </a:endParaRPr>
          </a:p>
          <a:p>
            <a:pPr marL="457200" lvl="0" indent="-349250" algn="l" rtl="0">
              <a:lnSpc>
                <a:spcPct val="115000"/>
              </a:lnSpc>
              <a:spcBef>
                <a:spcPts val="0"/>
              </a:spcBef>
              <a:spcAft>
                <a:spcPts val="0"/>
              </a:spcAft>
              <a:buClr>
                <a:srgbClr val="212121"/>
              </a:buClr>
              <a:buSzPts val="1900"/>
              <a:buFont typeface="Calibri"/>
              <a:buAutoNum type="arabicPeriod"/>
            </a:pPr>
            <a:r>
              <a:rPr lang="en-US" sz="1900">
                <a:solidFill>
                  <a:srgbClr val="212121"/>
                </a:solidFill>
                <a:highlight>
                  <a:srgbClr val="FFFFFF"/>
                </a:highlight>
              </a:rPr>
              <a:t>To provide activities to facilitate the transition of such children and youth from the correctional program to further education or employment</a:t>
            </a:r>
            <a:endParaRPr sz="1900">
              <a:solidFill>
                <a:srgbClr val="212121"/>
              </a:solidFill>
              <a:highlight>
                <a:srgbClr val="FFFFFF"/>
              </a:highlight>
            </a:endParaRPr>
          </a:p>
          <a:p>
            <a:pPr marL="457200" lvl="0" indent="-349250" algn="l" rtl="0">
              <a:lnSpc>
                <a:spcPct val="115000"/>
              </a:lnSpc>
              <a:spcBef>
                <a:spcPts val="0"/>
              </a:spcBef>
              <a:spcAft>
                <a:spcPts val="0"/>
              </a:spcAft>
              <a:buClr>
                <a:srgbClr val="212121"/>
              </a:buClr>
              <a:buSzPts val="1900"/>
              <a:buFont typeface="Calibri"/>
              <a:buAutoNum type="arabicPeriod"/>
            </a:pPr>
            <a:r>
              <a:rPr lang="en-US" sz="1900">
                <a:solidFill>
                  <a:srgbClr val="212121"/>
                </a:solidFill>
                <a:highlight>
                  <a:srgbClr val="FFFFFF"/>
                </a:highlight>
              </a:rPr>
              <a:t>To operate programs in local schools including schools operated or funded by the Bureau of Indian Education,for children and youth returning from correctional facilities, and programs which may serve at-risk children and youth</a:t>
            </a:r>
            <a:endParaRPr sz="1900">
              <a:solidFill>
                <a:srgbClr val="212121"/>
              </a:solidFill>
              <a:highlight>
                <a:srgbClr val="FFFFFF"/>
              </a:highlight>
            </a:endParaRPr>
          </a:p>
          <a:p>
            <a:pPr marL="0" lvl="0" indent="0" algn="l" rtl="0">
              <a:lnSpc>
                <a:spcPct val="115000"/>
              </a:lnSpc>
              <a:spcBef>
                <a:spcPts val="0"/>
              </a:spcBef>
              <a:spcAft>
                <a:spcPts val="0"/>
              </a:spcAft>
              <a:buNone/>
            </a:pPr>
            <a:endParaRPr sz="1900">
              <a:solidFill>
                <a:srgbClr val="333333"/>
              </a:solidFill>
              <a:highlight>
                <a:srgbClr val="FFFFFF"/>
              </a:highlight>
            </a:endParaRPr>
          </a:p>
          <a:p>
            <a:pPr marL="0" lvl="0" indent="0" algn="l" rtl="0">
              <a:lnSpc>
                <a:spcPct val="115000"/>
              </a:lnSpc>
              <a:spcBef>
                <a:spcPts val="0"/>
              </a:spcBef>
              <a:spcAft>
                <a:spcPts val="0"/>
              </a:spcAft>
              <a:buNone/>
            </a:pPr>
            <a:r>
              <a:rPr lang="en-US" sz="1900">
                <a:solidFill>
                  <a:srgbClr val="333333"/>
                </a:solidFill>
                <a:highlight>
                  <a:srgbClr val="FFFFFF"/>
                </a:highlight>
              </a:rPr>
              <a:t>The LEA is eligible when they have children who:</a:t>
            </a:r>
            <a:endParaRPr sz="1900">
              <a:solidFill>
                <a:srgbClr val="333333"/>
              </a:solidFill>
              <a:highlight>
                <a:srgbClr val="FFFFFF"/>
              </a:highlight>
            </a:endParaRPr>
          </a:p>
          <a:p>
            <a:pPr marL="457200" lvl="0" indent="-349250" algn="l" rtl="0">
              <a:lnSpc>
                <a:spcPct val="115000"/>
              </a:lnSpc>
              <a:spcBef>
                <a:spcPts val="1200"/>
              </a:spcBef>
              <a:spcAft>
                <a:spcPts val="0"/>
              </a:spcAft>
              <a:buClr>
                <a:srgbClr val="333333"/>
              </a:buClr>
              <a:buSzPts val="1900"/>
              <a:buChar char="•"/>
            </a:pPr>
            <a:r>
              <a:rPr lang="en-US" sz="1900">
                <a:solidFill>
                  <a:srgbClr val="333333"/>
                </a:solidFill>
                <a:highlight>
                  <a:srgbClr val="FFFFFF"/>
                </a:highlight>
              </a:rPr>
              <a:t>Live in locally operated institutions for neglected or delinquent youth that are not operated by the state.</a:t>
            </a:r>
            <a:endParaRPr sz="1900">
              <a:solidFill>
                <a:srgbClr val="333333"/>
              </a:solidFill>
              <a:highlight>
                <a:srgbClr val="FFFFFF"/>
              </a:highlight>
            </a:endParaRPr>
          </a:p>
          <a:p>
            <a:pPr marL="457200" lvl="0" indent="-349250" algn="l" rtl="0">
              <a:lnSpc>
                <a:spcPct val="115000"/>
              </a:lnSpc>
              <a:spcBef>
                <a:spcPts val="0"/>
              </a:spcBef>
              <a:spcAft>
                <a:spcPts val="0"/>
              </a:spcAft>
              <a:buClr>
                <a:srgbClr val="333333"/>
              </a:buClr>
              <a:buSzPts val="1900"/>
              <a:buChar char="•"/>
            </a:pPr>
            <a:r>
              <a:rPr lang="en-US" sz="1900">
                <a:solidFill>
                  <a:srgbClr val="333333"/>
                </a:solidFill>
                <a:highlight>
                  <a:srgbClr val="FFFFFF"/>
                </a:highlight>
              </a:rPr>
              <a:t>Are 5-17, inclusive, years old.</a:t>
            </a:r>
            <a:endParaRPr sz="1900">
              <a:solidFill>
                <a:srgbClr val="333333"/>
              </a:solidFill>
              <a:highlight>
                <a:srgbClr val="FFFFFF"/>
              </a:highlight>
            </a:endParaRPr>
          </a:p>
          <a:p>
            <a:pPr marL="457200" lvl="0" indent="-349250" algn="l" rtl="0">
              <a:lnSpc>
                <a:spcPct val="115000"/>
              </a:lnSpc>
              <a:spcBef>
                <a:spcPts val="0"/>
              </a:spcBef>
              <a:spcAft>
                <a:spcPts val="0"/>
              </a:spcAft>
              <a:buClr>
                <a:srgbClr val="333333"/>
              </a:buClr>
              <a:buSzPts val="1900"/>
              <a:buChar char="•"/>
            </a:pPr>
            <a:r>
              <a:rPr lang="en-US" sz="1900">
                <a:solidFill>
                  <a:srgbClr val="333333"/>
                </a:solidFill>
                <a:highlight>
                  <a:srgbClr val="FFFFFF"/>
                </a:highlight>
              </a:rPr>
              <a:t>Live in the residential program for at least one day during the 30-day count window.</a:t>
            </a:r>
            <a:endParaRPr sz="1900">
              <a:solidFill>
                <a:srgbClr val="333333"/>
              </a:solidFill>
              <a:highlight>
                <a:srgbClr val="FFFFFF"/>
              </a:highlight>
            </a:endParaRPr>
          </a:p>
          <a:p>
            <a:pPr marL="0" lvl="0" indent="0" algn="l" rtl="0">
              <a:spcBef>
                <a:spcPts val="1000"/>
              </a:spcBef>
              <a:spcAft>
                <a:spcPts val="0"/>
              </a:spcAft>
              <a:buNone/>
            </a:pPr>
            <a:endParaRPr/>
          </a:p>
        </p:txBody>
      </p:sp>
      <p:sp>
        <p:nvSpPr>
          <p:cNvPr id="269" name="Google Shape;269;p36"/>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7"/>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Title I, Part D Subpart 2 Narrative</a:t>
            </a:r>
            <a:endParaRPr/>
          </a:p>
        </p:txBody>
      </p:sp>
      <p:sp>
        <p:nvSpPr>
          <p:cNvPr id="276" name="Google Shape;276;p37"/>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285750" lvl="0" indent="-285750" algn="l" rtl="0">
              <a:spcBef>
                <a:spcPts val="1000"/>
              </a:spcBef>
              <a:spcAft>
                <a:spcPts val="0"/>
              </a:spcAft>
              <a:buNone/>
            </a:pPr>
            <a:r>
              <a:rPr lang="en-US" sz="2100"/>
              <a:t>1. Describe the programs funded by Title I, Part D, the children and youth that these programs serve, and how educational needs are met by utilizing Title ID funding. Include the following:</a:t>
            </a:r>
            <a:endParaRPr sz="2100"/>
          </a:p>
          <a:p>
            <a:pPr marL="457200" lvl="0" indent="-361950" algn="l" rtl="0">
              <a:spcBef>
                <a:spcPts val="1000"/>
              </a:spcBef>
              <a:spcAft>
                <a:spcPts val="0"/>
              </a:spcAft>
              <a:buSzPts val="2100"/>
              <a:buChar char="•"/>
            </a:pPr>
            <a:r>
              <a:rPr lang="en-US" sz="2100"/>
              <a:t>How the LEA will assess the educational needs of the children</a:t>
            </a:r>
            <a:endParaRPr sz="2100"/>
          </a:p>
          <a:p>
            <a:pPr marL="457200" lvl="0" indent="-361950" algn="l" rtl="0">
              <a:spcBef>
                <a:spcPts val="0"/>
              </a:spcBef>
              <a:spcAft>
                <a:spcPts val="0"/>
              </a:spcAft>
              <a:buSzPts val="2100"/>
              <a:buChar char="•"/>
            </a:pPr>
            <a:r>
              <a:rPr lang="en-US" sz="2100"/>
              <a:t>How the LEA will include parents/family to support educational achievement of students</a:t>
            </a:r>
            <a:endParaRPr sz="2100"/>
          </a:p>
          <a:p>
            <a:pPr marL="457200" lvl="0" indent="-361950" algn="l" rtl="0">
              <a:spcBef>
                <a:spcPts val="0"/>
              </a:spcBef>
              <a:spcAft>
                <a:spcPts val="0"/>
              </a:spcAft>
              <a:buSzPts val="2100"/>
              <a:buChar char="•"/>
            </a:pPr>
            <a:r>
              <a:rPr lang="en-US" sz="2100"/>
              <a:t>A general description of the evidence-based strategies that will address the identified needs</a:t>
            </a:r>
            <a:endParaRPr sz="2100"/>
          </a:p>
          <a:p>
            <a:pPr marL="0" lvl="0" indent="0" algn="l" rtl="0">
              <a:spcBef>
                <a:spcPts val="1000"/>
              </a:spcBef>
              <a:spcAft>
                <a:spcPts val="0"/>
              </a:spcAft>
              <a:buNone/>
            </a:pPr>
            <a:endParaRPr sz="2100"/>
          </a:p>
          <a:p>
            <a:pPr marL="0" lvl="0" indent="0" algn="l" rtl="0">
              <a:spcBef>
                <a:spcPts val="1000"/>
              </a:spcBef>
              <a:spcAft>
                <a:spcPts val="0"/>
              </a:spcAft>
              <a:buClr>
                <a:schemeClr val="dk1"/>
              </a:buClr>
              <a:buSzPts val="1100"/>
              <a:buFont typeface="Arial"/>
              <a:buNone/>
            </a:pPr>
            <a:r>
              <a:rPr lang="en-US" sz="2100"/>
              <a:t>2. Describe the formal agreements, regarding the program to be assisted, between -</a:t>
            </a:r>
            <a:endParaRPr sz="2100"/>
          </a:p>
          <a:p>
            <a:pPr marL="457200" lvl="0" indent="0" algn="l" rtl="0">
              <a:spcBef>
                <a:spcPts val="1000"/>
              </a:spcBef>
              <a:spcAft>
                <a:spcPts val="0"/>
              </a:spcAft>
              <a:buClr>
                <a:schemeClr val="dk1"/>
              </a:buClr>
              <a:buSzPts val="1100"/>
              <a:buFont typeface="Arial"/>
              <a:buNone/>
            </a:pPr>
            <a:r>
              <a:rPr lang="en-US" sz="2100"/>
              <a:t>a. the local educational agency; and</a:t>
            </a:r>
            <a:endParaRPr sz="2100"/>
          </a:p>
          <a:p>
            <a:pPr marL="457200" lvl="0" indent="0" algn="l" rtl="0">
              <a:spcBef>
                <a:spcPts val="1000"/>
              </a:spcBef>
              <a:spcAft>
                <a:spcPts val="0"/>
              </a:spcAft>
              <a:buClr>
                <a:schemeClr val="dk1"/>
              </a:buClr>
              <a:buSzPts val="1100"/>
              <a:buFont typeface="Arial"/>
              <a:buNone/>
            </a:pPr>
            <a:r>
              <a:rPr lang="en-US" sz="2100"/>
              <a:t>b. correctional facilities and alternative school programs serving children and youth involved with the juvenile justice system including such facilities operated by the Secretary of the Interior and Indian tribes;</a:t>
            </a:r>
            <a:endParaRPr sz="2100"/>
          </a:p>
        </p:txBody>
      </p:sp>
      <p:sp>
        <p:nvSpPr>
          <p:cNvPr id="277" name="Google Shape;277;p37"/>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8"/>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dirty="0"/>
              <a:t>Title I, Part D Subpart 2 Narrative cont’d</a:t>
            </a:r>
            <a:endParaRPr dirty="0"/>
          </a:p>
        </p:txBody>
      </p:sp>
      <p:sp>
        <p:nvSpPr>
          <p:cNvPr id="284" name="Google Shape;284;p38"/>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285750" lvl="0" indent="-285750" algn="l" rtl="0">
              <a:spcBef>
                <a:spcPts val="1000"/>
              </a:spcBef>
              <a:spcAft>
                <a:spcPts val="0"/>
              </a:spcAft>
              <a:buNone/>
            </a:pPr>
            <a:r>
              <a:rPr lang="en-US" sz="2100"/>
              <a:t>3. Describe the partnerships that the LEA has established with organizations to support children and youth (for example, correctional facilities, institutions of higher education, postsecondary and workforce readiness programs, probation officers). Ensure that any organizations supporting this work are included in the provided description.</a:t>
            </a:r>
            <a:endParaRPr sz="2100"/>
          </a:p>
          <a:p>
            <a:pPr marL="285750" lvl="0" indent="-285750" algn="l" rtl="0">
              <a:spcBef>
                <a:spcPts val="1000"/>
              </a:spcBef>
              <a:spcAft>
                <a:spcPts val="0"/>
              </a:spcAft>
              <a:buNone/>
            </a:pPr>
            <a:r>
              <a:rPr lang="en-US" sz="2100"/>
              <a:t>4. Describe how the LEA will ensure that students are receiving the same opportunities as students in local public schools which they would otherwise attend.</a:t>
            </a:r>
            <a:endParaRPr sz="2100"/>
          </a:p>
          <a:p>
            <a:pPr marL="285750" lvl="0" indent="-285750" algn="l" rtl="0">
              <a:spcBef>
                <a:spcPts val="1000"/>
              </a:spcBef>
              <a:spcAft>
                <a:spcPts val="0"/>
              </a:spcAft>
              <a:buNone/>
            </a:pPr>
            <a:r>
              <a:rPr lang="en-US" sz="2100"/>
              <a:t>5. Describe how the participating schools will facilitate a successful transition for children and youth from the correctional facilities to schools, including any social and health needs.</a:t>
            </a:r>
            <a:endParaRPr sz="2100"/>
          </a:p>
          <a:p>
            <a:pPr marL="285750" lvl="0" indent="-285750" algn="l" rtl="0">
              <a:spcBef>
                <a:spcPts val="1000"/>
              </a:spcBef>
              <a:spcAft>
                <a:spcPts val="0"/>
              </a:spcAft>
              <a:buNone/>
            </a:pPr>
            <a:r>
              <a:rPr lang="en-US" sz="2100"/>
              <a:t>6. Describe the steps the LEA will take to find alternative placements for children and youth unable to participate in a traditional public school program.</a:t>
            </a:r>
            <a:endParaRPr sz="2100"/>
          </a:p>
          <a:p>
            <a:pPr marL="285750" lvl="0" indent="-285750" algn="l" rtl="0">
              <a:spcBef>
                <a:spcPts val="1000"/>
              </a:spcBef>
              <a:spcAft>
                <a:spcPts val="0"/>
              </a:spcAft>
              <a:buNone/>
            </a:pPr>
            <a:r>
              <a:rPr lang="en-US" sz="2100"/>
              <a:t>7. Describe how, when, and how frequently the Title I, Part D funded programs will be evaluated and how evaluation results will be used to inform future plans.</a:t>
            </a:r>
            <a:endParaRPr sz="2100"/>
          </a:p>
          <a:p>
            <a:pPr marL="285750" lvl="0" indent="-285750" algn="l" rtl="0">
              <a:spcBef>
                <a:spcPts val="1000"/>
              </a:spcBef>
              <a:spcAft>
                <a:spcPts val="0"/>
              </a:spcAft>
              <a:buNone/>
            </a:pPr>
            <a:endParaRPr sz="2100"/>
          </a:p>
        </p:txBody>
      </p:sp>
      <p:sp>
        <p:nvSpPr>
          <p:cNvPr id="285" name="Google Shape;285;p38"/>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9"/>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Title I, Part D Subpart 2 Assurances</a:t>
            </a:r>
            <a:endParaRPr/>
          </a:p>
        </p:txBody>
      </p:sp>
      <p:sp>
        <p:nvSpPr>
          <p:cNvPr id="292" name="Google Shape;292;p39"/>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457200" lvl="0" indent="-361950" algn="l" rtl="0">
              <a:spcBef>
                <a:spcPts val="1000"/>
              </a:spcBef>
              <a:spcAft>
                <a:spcPts val="0"/>
              </a:spcAft>
              <a:buSzPts val="2100"/>
              <a:buChar char="•"/>
            </a:pPr>
            <a:r>
              <a:rPr lang="en-US" sz="2100"/>
              <a:t>The LEA ensures that it has a process for determining if a child has an Individual Education Plan (IEP) and can implement the IEP.</a:t>
            </a:r>
            <a:endParaRPr sz="2100"/>
          </a:p>
          <a:p>
            <a:pPr marL="457200" lvl="0" indent="-361950" algn="l" rtl="0">
              <a:spcBef>
                <a:spcPts val="1000"/>
              </a:spcBef>
              <a:spcAft>
                <a:spcPts val="0"/>
              </a:spcAft>
              <a:buSzPts val="2100"/>
              <a:buChar char="•"/>
            </a:pPr>
            <a:r>
              <a:rPr lang="en-US" sz="2100"/>
              <a:t>The LEA ensures that the program will be coordinated with programs operated under the Juvenile Justice and Delinquency Prevention Act of 1974 and other comparable programs.</a:t>
            </a:r>
            <a:endParaRPr sz="2100"/>
          </a:p>
          <a:p>
            <a:pPr marL="285750" lvl="0" indent="-285750" algn="l" rtl="0">
              <a:spcBef>
                <a:spcPts val="1000"/>
              </a:spcBef>
              <a:spcAft>
                <a:spcPts val="0"/>
              </a:spcAft>
              <a:buNone/>
            </a:pPr>
            <a:endParaRPr sz="2100"/>
          </a:p>
        </p:txBody>
      </p:sp>
      <p:sp>
        <p:nvSpPr>
          <p:cNvPr id="293" name="Google Shape;293;p39"/>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0"/>
          <p:cNvSpPr txBox="1">
            <a:spLocks noGrp="1"/>
          </p:cNvSpPr>
          <p:nvPr>
            <p:ph type="ctrTitle"/>
          </p:nvPr>
        </p:nvSpPr>
        <p:spPr>
          <a:xfrm>
            <a:off x="0" y="2595716"/>
            <a:ext cx="12192000" cy="2337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Title II Narratives</a:t>
            </a:r>
            <a:endParaRPr/>
          </a:p>
        </p:txBody>
      </p:sp>
      <p:sp>
        <p:nvSpPr>
          <p:cNvPr id="300" name="Google Shape;300;p40"/>
          <p:cNvSpPr txBox="1">
            <a:spLocks noGrp="1"/>
          </p:cNvSpPr>
          <p:nvPr>
            <p:ph type="sldNum" idx="12"/>
          </p:nvPr>
        </p:nvSpPr>
        <p:spPr>
          <a:xfrm>
            <a:off x="218772" y="6427021"/>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1"/>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Title II, Part A</a:t>
            </a:r>
            <a:endParaRPr/>
          </a:p>
        </p:txBody>
      </p:sp>
      <p:sp>
        <p:nvSpPr>
          <p:cNvPr id="307" name="Google Shape;307;p41"/>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a:t>Question 1: </a:t>
            </a:r>
            <a:endParaRPr/>
          </a:p>
          <a:p>
            <a:pPr marL="0" lvl="0" indent="0" algn="l" rtl="0">
              <a:spcBef>
                <a:spcPts val="1000"/>
              </a:spcBef>
              <a:spcAft>
                <a:spcPts val="0"/>
              </a:spcAft>
              <a:buNone/>
            </a:pPr>
            <a:r>
              <a:rPr lang="en-US"/>
              <a:t>Describe how Title II, Part A funds will be used to supplement, not supplant, the professional growth and development efforts supported with state and local funds. Please note: evaluation and induction programs must be funded using state and local funds.</a:t>
            </a:r>
            <a:endParaRPr/>
          </a:p>
          <a:p>
            <a:pPr marL="0" lvl="0" indent="0" algn="l" rtl="0">
              <a:spcBef>
                <a:spcPts val="1000"/>
              </a:spcBef>
              <a:spcAft>
                <a:spcPts val="0"/>
              </a:spcAft>
              <a:buNone/>
            </a:pPr>
            <a:endParaRPr/>
          </a:p>
          <a:p>
            <a:pPr marL="0" lvl="0" indent="0" algn="l" rtl="0">
              <a:spcBef>
                <a:spcPts val="1000"/>
              </a:spcBef>
              <a:spcAft>
                <a:spcPts val="0"/>
              </a:spcAft>
              <a:buNone/>
            </a:pPr>
            <a:r>
              <a:rPr lang="en-US"/>
              <a:t>Changes: </a:t>
            </a:r>
            <a:endParaRPr/>
          </a:p>
          <a:p>
            <a:pPr marL="457200" lvl="0" indent="-381000" algn="l" rtl="0">
              <a:spcBef>
                <a:spcPts val="1000"/>
              </a:spcBef>
              <a:spcAft>
                <a:spcPts val="0"/>
              </a:spcAft>
              <a:buSzPts val="2400"/>
              <a:buChar char="•"/>
            </a:pPr>
            <a:r>
              <a:rPr lang="en-US"/>
              <a:t>No longer a table </a:t>
            </a:r>
            <a:endParaRPr/>
          </a:p>
          <a:p>
            <a:pPr marL="457200" lvl="0" indent="-381000" algn="l" rtl="0">
              <a:spcBef>
                <a:spcPts val="0"/>
              </a:spcBef>
              <a:spcAft>
                <a:spcPts val="0"/>
              </a:spcAft>
              <a:buSzPts val="2400"/>
              <a:buChar char="•"/>
            </a:pPr>
            <a:r>
              <a:rPr lang="en-US"/>
              <a:t>No location required</a:t>
            </a:r>
            <a:endParaRPr/>
          </a:p>
          <a:p>
            <a:pPr marL="457200" lvl="0" indent="-381000" algn="l" rtl="0">
              <a:spcBef>
                <a:spcPts val="0"/>
              </a:spcBef>
              <a:spcAft>
                <a:spcPts val="0"/>
              </a:spcAft>
              <a:buSzPts val="2400"/>
              <a:buChar char="•"/>
            </a:pPr>
            <a:r>
              <a:rPr lang="en-US"/>
              <a:t>Provide summary of professional growth system within narrative </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308" name="Google Shape;308;p41"/>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2"/>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Title II, Part A Cont.</a:t>
            </a:r>
            <a:endParaRPr/>
          </a:p>
        </p:txBody>
      </p:sp>
      <p:sp>
        <p:nvSpPr>
          <p:cNvPr id="315" name="Google Shape;315;p42"/>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a:t>Question 2: </a:t>
            </a:r>
            <a:endParaRPr/>
          </a:p>
          <a:p>
            <a:pPr marL="0" lvl="0" indent="0" algn="l" rtl="0">
              <a:spcBef>
                <a:spcPts val="1000"/>
              </a:spcBef>
              <a:spcAft>
                <a:spcPts val="0"/>
              </a:spcAft>
              <a:buNone/>
            </a:pPr>
            <a:r>
              <a:rPr lang="en-US"/>
              <a:t>If the LEA has schools identified for Comprehensive Support and Improvement (CS), Targeted Support and Improvement (TS) and Additional Targeted Support and Improvement (ATS). Please complete the following question:</a:t>
            </a:r>
            <a:endParaRPr/>
          </a:p>
          <a:p>
            <a:pPr marL="0" lvl="0" indent="0" algn="l" rtl="0">
              <a:spcBef>
                <a:spcPts val="1000"/>
              </a:spcBef>
              <a:spcAft>
                <a:spcPts val="0"/>
              </a:spcAft>
              <a:buNone/>
            </a:pPr>
            <a:r>
              <a:rPr lang="en-US"/>
              <a:t>How will schools identified as CS, TS, or ATS and those schools with the highest percentage of children identified as low-income be prioritized within the proposed Title II activities?</a:t>
            </a:r>
            <a:endParaRPr/>
          </a:p>
          <a:p>
            <a:pPr marL="0" lvl="0" indent="0" algn="l" rtl="0">
              <a:spcBef>
                <a:spcPts val="1000"/>
              </a:spcBef>
              <a:spcAft>
                <a:spcPts val="0"/>
              </a:spcAft>
              <a:buNone/>
            </a:pPr>
            <a:endParaRPr/>
          </a:p>
          <a:p>
            <a:pPr marL="0" lvl="0" indent="0" algn="l" rtl="0">
              <a:spcBef>
                <a:spcPts val="1000"/>
              </a:spcBef>
              <a:spcAft>
                <a:spcPts val="0"/>
              </a:spcAft>
              <a:buNone/>
            </a:pPr>
            <a:r>
              <a:rPr lang="en-US"/>
              <a:t>Changes:</a:t>
            </a:r>
            <a:endParaRPr/>
          </a:p>
          <a:p>
            <a:pPr marL="457200" lvl="0" indent="-381000" algn="l" rtl="0">
              <a:spcBef>
                <a:spcPts val="1000"/>
              </a:spcBef>
              <a:spcAft>
                <a:spcPts val="0"/>
              </a:spcAft>
              <a:buSzPts val="2400"/>
              <a:buChar char="•"/>
            </a:pPr>
            <a:r>
              <a:rPr lang="en-US"/>
              <a:t>No longer a table</a:t>
            </a:r>
            <a:endParaRPr/>
          </a:p>
          <a:p>
            <a:pPr marL="457200" lvl="0" indent="-381000" algn="l" rtl="0">
              <a:spcBef>
                <a:spcPts val="0"/>
              </a:spcBef>
              <a:spcAft>
                <a:spcPts val="0"/>
              </a:spcAft>
              <a:buSzPts val="2400"/>
              <a:buChar char="•"/>
            </a:pPr>
            <a:r>
              <a:rPr lang="en-US"/>
              <a:t>Narrative should include how the LEA is addressing and prioritizing CS, TS, ATS and high needs schools. </a:t>
            </a:r>
            <a:endParaRPr/>
          </a:p>
        </p:txBody>
      </p:sp>
      <p:sp>
        <p:nvSpPr>
          <p:cNvPr id="316" name="Google Shape;316;p42"/>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3"/>
          <p:cNvSpPr txBox="1">
            <a:spLocks noGrp="1"/>
          </p:cNvSpPr>
          <p:nvPr>
            <p:ph type="ctrTitle"/>
          </p:nvPr>
        </p:nvSpPr>
        <p:spPr>
          <a:xfrm>
            <a:off x="0" y="2595716"/>
            <a:ext cx="12192000" cy="2337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Title III Narratives</a:t>
            </a:r>
            <a:endParaRPr/>
          </a:p>
        </p:txBody>
      </p:sp>
      <p:sp>
        <p:nvSpPr>
          <p:cNvPr id="323" name="Google Shape;323;p43"/>
          <p:cNvSpPr txBox="1">
            <a:spLocks noGrp="1"/>
          </p:cNvSpPr>
          <p:nvPr>
            <p:ph type="sldNum" idx="12"/>
          </p:nvPr>
        </p:nvSpPr>
        <p:spPr>
          <a:xfrm>
            <a:off x="218772" y="6427021"/>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4"/>
          <p:cNvSpPr txBox="1">
            <a:spLocks noGrp="1"/>
          </p:cNvSpPr>
          <p:nvPr>
            <p:ph type="title"/>
          </p:nvPr>
        </p:nvSpPr>
        <p:spPr>
          <a:xfrm>
            <a:off x="724715" y="38852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Transition from EL to ML	</a:t>
            </a:r>
            <a:endParaRPr/>
          </a:p>
        </p:txBody>
      </p:sp>
      <p:sp>
        <p:nvSpPr>
          <p:cNvPr id="330" name="Google Shape;330;p44"/>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a:t>We cannot fully transition from EL (English Learner) to ML (Multilingual Learner) until we get our ESSA State Plan approved in 2025-2026.</a:t>
            </a:r>
            <a:endParaRPr/>
          </a:p>
          <a:p>
            <a:pPr marL="0" lvl="0" indent="0" algn="l" rtl="0">
              <a:spcBef>
                <a:spcPts val="1000"/>
              </a:spcBef>
              <a:spcAft>
                <a:spcPts val="0"/>
              </a:spcAft>
              <a:buNone/>
            </a:pPr>
            <a:endParaRPr/>
          </a:p>
          <a:p>
            <a:pPr marL="0" lvl="0" indent="0" algn="l" rtl="0">
              <a:spcBef>
                <a:spcPts val="1000"/>
              </a:spcBef>
              <a:spcAft>
                <a:spcPts val="0"/>
              </a:spcAft>
              <a:buNone/>
            </a:pPr>
            <a:r>
              <a:rPr lang="en-US"/>
              <a:t>Throughout the application you will see: </a:t>
            </a:r>
            <a:r>
              <a:rPr lang="en-US" b="1"/>
              <a:t>EL/ML</a:t>
            </a:r>
            <a:endParaRPr b="1"/>
          </a:p>
        </p:txBody>
      </p:sp>
      <p:sp>
        <p:nvSpPr>
          <p:cNvPr id="331" name="Google Shape;331;p44"/>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5"/>
          <p:cNvSpPr txBox="1">
            <a:spLocks noGrp="1"/>
          </p:cNvSpPr>
          <p:nvPr>
            <p:ph type="title"/>
          </p:nvPr>
        </p:nvSpPr>
        <p:spPr>
          <a:xfrm>
            <a:off x="431340" y="315201"/>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Previous Title III Narrative: </a:t>
            </a:r>
            <a:endParaRPr/>
          </a:p>
        </p:txBody>
      </p:sp>
      <p:sp>
        <p:nvSpPr>
          <p:cNvPr id="338" name="Google Shape;338;p45"/>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a:t>Title III Narrative, Question 1 - Professional Development</a:t>
            </a:r>
            <a:endParaRPr/>
          </a:p>
          <a:p>
            <a:pPr marL="0" lvl="0" indent="0" algn="l" rtl="0">
              <a:lnSpc>
                <a:spcPct val="115000"/>
              </a:lnSpc>
              <a:spcBef>
                <a:spcPts val="0"/>
              </a:spcBef>
              <a:spcAft>
                <a:spcPts val="0"/>
              </a:spcAft>
              <a:buNone/>
            </a:pPr>
            <a:endParaRPr sz="1800" b="1">
              <a:solidFill>
                <a:srgbClr val="333333"/>
              </a:solidFill>
              <a:highlight>
                <a:srgbClr val="FFFFFF"/>
              </a:highlight>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r>
              <a:rPr lang="en-US" sz="1800" b="1">
                <a:solidFill>
                  <a:srgbClr val="333333"/>
                </a:solidFill>
                <a:highlight>
                  <a:srgbClr val="FFFFFF"/>
                </a:highlight>
              </a:rPr>
              <a:t>Complete the tables to describe how professional development is funded.</a:t>
            </a:r>
            <a:endParaRPr sz="1800" b="1">
              <a:solidFill>
                <a:srgbClr val="333333"/>
              </a:solidFill>
              <a:highlight>
                <a:srgbClr val="FFFFFF"/>
              </a:highlight>
            </a:endParaRPr>
          </a:p>
          <a:p>
            <a:pPr marL="0" lvl="0" indent="0" algn="l" rtl="0">
              <a:lnSpc>
                <a:spcPct val="115000"/>
              </a:lnSpc>
              <a:spcBef>
                <a:spcPts val="800"/>
              </a:spcBef>
              <a:spcAft>
                <a:spcPts val="0"/>
              </a:spcAft>
              <a:buClr>
                <a:schemeClr val="dk1"/>
              </a:buClr>
              <a:buSzPts val="1100"/>
              <a:buFont typeface="Arial"/>
              <a:buNone/>
            </a:pPr>
            <a:r>
              <a:rPr lang="en-US" sz="1800">
                <a:solidFill>
                  <a:srgbClr val="333333"/>
                </a:solidFill>
                <a:highlight>
                  <a:srgbClr val="FFFFFF"/>
                </a:highlight>
              </a:rPr>
              <a:t>The LEA must provide high-quality professional development to classroom teachers (including teachers in classroom settings that are not designed for only language instruction educational programs), principals, administrators, and other school or community-based organizational personnel. The professional development must:</a:t>
            </a:r>
            <a:endParaRPr sz="1800">
              <a:solidFill>
                <a:srgbClr val="333333"/>
              </a:solidFill>
              <a:highlight>
                <a:srgbClr val="FFFFFF"/>
              </a:highlight>
            </a:endParaRPr>
          </a:p>
          <a:p>
            <a:pPr marL="457200" lvl="0" indent="-342900" algn="l" rtl="0">
              <a:lnSpc>
                <a:spcPct val="115000"/>
              </a:lnSpc>
              <a:spcBef>
                <a:spcPts val="800"/>
              </a:spcBef>
              <a:spcAft>
                <a:spcPts val="0"/>
              </a:spcAft>
              <a:buClr>
                <a:srgbClr val="333333"/>
              </a:buClr>
              <a:buSzPts val="1800"/>
              <a:buFont typeface="Calibri"/>
              <a:buChar char="●"/>
            </a:pPr>
            <a:r>
              <a:rPr lang="en-US" sz="1800">
                <a:solidFill>
                  <a:srgbClr val="333333"/>
                </a:solidFill>
                <a:highlight>
                  <a:srgbClr val="FFFFFF"/>
                </a:highlight>
              </a:rPr>
              <a:t>Improve the instruction of ELs;</a:t>
            </a:r>
            <a:endParaRPr sz="1800">
              <a:solidFill>
                <a:srgbClr val="333333"/>
              </a:solidFill>
              <a:highlight>
                <a:srgbClr val="FFFFFF"/>
              </a:highlight>
            </a:endParaRPr>
          </a:p>
          <a:p>
            <a:pPr marL="457200" lvl="0" indent="-342900" algn="l" rtl="0">
              <a:lnSpc>
                <a:spcPct val="115000"/>
              </a:lnSpc>
              <a:spcBef>
                <a:spcPts val="0"/>
              </a:spcBef>
              <a:spcAft>
                <a:spcPts val="0"/>
              </a:spcAft>
              <a:buClr>
                <a:srgbClr val="333333"/>
              </a:buClr>
              <a:buSzPts val="1800"/>
              <a:buFont typeface="Calibri"/>
              <a:buChar char="●"/>
            </a:pPr>
            <a:r>
              <a:rPr lang="en-US" sz="1800">
                <a:solidFill>
                  <a:srgbClr val="333333"/>
                </a:solidFill>
                <a:highlight>
                  <a:srgbClr val="FFFFFF"/>
                </a:highlight>
              </a:rPr>
              <a:t>Enhance the ability of teachers to understand and use curricula, assessment measures, and instructional strategies for ELs;</a:t>
            </a:r>
            <a:endParaRPr sz="1800">
              <a:solidFill>
                <a:srgbClr val="333333"/>
              </a:solidFill>
              <a:highlight>
                <a:srgbClr val="FFFFFF"/>
              </a:highlight>
            </a:endParaRPr>
          </a:p>
          <a:p>
            <a:pPr marL="457200" lvl="0" indent="-342900" algn="l" rtl="0">
              <a:lnSpc>
                <a:spcPct val="115000"/>
              </a:lnSpc>
              <a:spcBef>
                <a:spcPts val="0"/>
              </a:spcBef>
              <a:spcAft>
                <a:spcPts val="0"/>
              </a:spcAft>
              <a:buClr>
                <a:srgbClr val="333333"/>
              </a:buClr>
              <a:buSzPts val="1800"/>
              <a:buFont typeface="Calibri"/>
              <a:buChar char="●"/>
            </a:pPr>
            <a:r>
              <a:rPr lang="en-US" sz="1800">
                <a:solidFill>
                  <a:srgbClr val="333333"/>
                </a:solidFill>
                <a:highlight>
                  <a:srgbClr val="FFFFFF"/>
                </a:highlight>
              </a:rPr>
              <a:t>Be scientifically research-based and of sufficient duration and intensity. §3115(c)(2))</a:t>
            </a:r>
            <a:endParaRPr sz="1800">
              <a:solidFill>
                <a:srgbClr val="333333"/>
              </a:solidFill>
              <a:highlight>
                <a:srgbClr val="FFFFFF"/>
              </a:highlight>
            </a:endParaRPr>
          </a:p>
          <a:p>
            <a:pPr marL="0" lvl="0" indent="0" algn="l" rtl="0">
              <a:spcBef>
                <a:spcPts val="1000"/>
              </a:spcBef>
              <a:spcAft>
                <a:spcPts val="0"/>
              </a:spcAft>
              <a:buNone/>
            </a:pPr>
            <a:endParaRPr/>
          </a:p>
        </p:txBody>
      </p:sp>
      <p:sp>
        <p:nvSpPr>
          <p:cNvPr id="339" name="Google Shape;339;p45"/>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443575" y="298425"/>
            <a:ext cx="8065200" cy="561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800"/>
              <a:buFont typeface="Arial"/>
              <a:buNone/>
            </a:pPr>
            <a:r>
              <a:rPr lang="en-US"/>
              <a:t>Agenda</a:t>
            </a:r>
            <a:endParaRPr/>
          </a:p>
        </p:txBody>
      </p:sp>
      <p:sp>
        <p:nvSpPr>
          <p:cNvPr id="116" name="Google Shape;116;p19"/>
          <p:cNvSpPr txBox="1">
            <a:spLocks noGrp="1"/>
          </p:cNvSpPr>
          <p:nvPr>
            <p:ph type="body" idx="1"/>
          </p:nvPr>
        </p:nvSpPr>
        <p:spPr>
          <a:xfrm>
            <a:off x="838200" y="1554475"/>
            <a:ext cx="10515600" cy="49353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0"/>
              </a:spcAft>
              <a:buSzPts val="2400"/>
              <a:buChar char="•"/>
            </a:pPr>
            <a:r>
              <a:rPr lang="en-US"/>
              <a:t>Summary of Available Support</a:t>
            </a:r>
            <a:endParaRPr/>
          </a:p>
          <a:p>
            <a:pPr marL="914400" lvl="1" indent="-355600" algn="l" rtl="0">
              <a:lnSpc>
                <a:spcPct val="100000"/>
              </a:lnSpc>
              <a:spcBef>
                <a:spcPts val="0"/>
              </a:spcBef>
              <a:spcAft>
                <a:spcPts val="0"/>
              </a:spcAft>
              <a:buSzPts val="2000"/>
              <a:buChar char="•"/>
            </a:pPr>
            <a:r>
              <a:rPr lang="en-US"/>
              <a:t>Trainings</a:t>
            </a:r>
            <a:endParaRPr/>
          </a:p>
          <a:p>
            <a:pPr marL="914400" lvl="1" indent="-355600" algn="l" rtl="0">
              <a:lnSpc>
                <a:spcPct val="100000"/>
              </a:lnSpc>
              <a:spcBef>
                <a:spcPts val="0"/>
              </a:spcBef>
              <a:spcAft>
                <a:spcPts val="0"/>
              </a:spcAft>
              <a:buSzPts val="2000"/>
              <a:buChar char="•"/>
            </a:pPr>
            <a:r>
              <a:rPr lang="en-US"/>
              <a:t>Tools</a:t>
            </a:r>
            <a:endParaRPr/>
          </a:p>
          <a:p>
            <a:pPr marL="914400" lvl="1" indent="-355600" algn="l" rtl="0">
              <a:lnSpc>
                <a:spcPct val="100000"/>
              </a:lnSpc>
              <a:spcBef>
                <a:spcPts val="0"/>
              </a:spcBef>
              <a:spcAft>
                <a:spcPts val="0"/>
              </a:spcAft>
              <a:buSzPts val="2000"/>
              <a:buChar char="•"/>
            </a:pPr>
            <a:r>
              <a:rPr lang="en-US"/>
              <a:t>Application Timeline </a:t>
            </a:r>
            <a:endParaRPr/>
          </a:p>
          <a:p>
            <a:pPr marL="914400" lvl="0" indent="0" algn="l" rtl="0">
              <a:lnSpc>
                <a:spcPct val="100000"/>
              </a:lnSpc>
              <a:spcBef>
                <a:spcPts val="0"/>
              </a:spcBef>
              <a:spcAft>
                <a:spcPts val="0"/>
              </a:spcAft>
              <a:buNone/>
            </a:pPr>
            <a:endParaRPr/>
          </a:p>
          <a:p>
            <a:pPr marL="457200" lvl="0" indent="-381000" algn="l" rtl="0">
              <a:lnSpc>
                <a:spcPct val="100000"/>
              </a:lnSpc>
              <a:spcBef>
                <a:spcPts val="0"/>
              </a:spcBef>
              <a:spcAft>
                <a:spcPts val="0"/>
              </a:spcAft>
              <a:buSzPts val="2400"/>
              <a:buChar char="•"/>
            </a:pPr>
            <a:r>
              <a:rPr lang="en-US"/>
              <a:t>Highlight notable changes within the questions:</a:t>
            </a:r>
            <a:endParaRPr/>
          </a:p>
          <a:p>
            <a:pPr marL="914400" lvl="1" indent="-355600" algn="l" rtl="0">
              <a:lnSpc>
                <a:spcPct val="100000"/>
              </a:lnSpc>
              <a:spcBef>
                <a:spcPts val="0"/>
              </a:spcBef>
              <a:spcAft>
                <a:spcPts val="0"/>
              </a:spcAft>
              <a:buSzPts val="2000"/>
              <a:buChar char="•"/>
            </a:pPr>
            <a:r>
              <a:rPr lang="en-US"/>
              <a:t>Cross Program </a:t>
            </a:r>
            <a:endParaRPr/>
          </a:p>
          <a:p>
            <a:pPr marL="914400" lvl="1" indent="-355600" algn="l" rtl="0">
              <a:lnSpc>
                <a:spcPct val="100000"/>
              </a:lnSpc>
              <a:spcBef>
                <a:spcPts val="0"/>
              </a:spcBef>
              <a:spcAft>
                <a:spcPts val="0"/>
              </a:spcAft>
              <a:buSzPts val="2000"/>
              <a:buChar char="•"/>
            </a:pPr>
            <a:r>
              <a:rPr lang="en-US"/>
              <a:t>GEPA </a:t>
            </a:r>
            <a:endParaRPr/>
          </a:p>
          <a:p>
            <a:pPr marL="914400" lvl="1" indent="-355600" algn="l" rtl="0">
              <a:lnSpc>
                <a:spcPct val="100000"/>
              </a:lnSpc>
              <a:spcBef>
                <a:spcPts val="0"/>
              </a:spcBef>
              <a:spcAft>
                <a:spcPts val="0"/>
              </a:spcAft>
              <a:buSzPts val="2000"/>
              <a:buChar char="•"/>
            </a:pPr>
            <a:r>
              <a:rPr lang="en-US"/>
              <a:t>Title I, Part A </a:t>
            </a:r>
            <a:endParaRPr/>
          </a:p>
          <a:p>
            <a:pPr marL="914400" lvl="1" indent="-355600" algn="l" rtl="0">
              <a:lnSpc>
                <a:spcPct val="100000"/>
              </a:lnSpc>
              <a:spcBef>
                <a:spcPts val="0"/>
              </a:spcBef>
              <a:spcAft>
                <a:spcPts val="0"/>
              </a:spcAft>
              <a:buSzPts val="2000"/>
              <a:buChar char="•"/>
            </a:pPr>
            <a:r>
              <a:rPr lang="en-US"/>
              <a:t>Title I, Part D</a:t>
            </a:r>
            <a:endParaRPr/>
          </a:p>
          <a:p>
            <a:pPr marL="914400" lvl="1" indent="-355600" algn="l" rtl="0">
              <a:lnSpc>
                <a:spcPct val="100000"/>
              </a:lnSpc>
              <a:spcBef>
                <a:spcPts val="0"/>
              </a:spcBef>
              <a:spcAft>
                <a:spcPts val="0"/>
              </a:spcAft>
              <a:buSzPts val="2000"/>
              <a:buChar char="•"/>
            </a:pPr>
            <a:r>
              <a:rPr lang="en-US"/>
              <a:t>Equitable Distribution of Teachers (EDT) </a:t>
            </a:r>
            <a:endParaRPr/>
          </a:p>
          <a:p>
            <a:pPr marL="914400" lvl="1" indent="-355600" algn="l" rtl="0">
              <a:lnSpc>
                <a:spcPct val="100000"/>
              </a:lnSpc>
              <a:spcBef>
                <a:spcPts val="0"/>
              </a:spcBef>
              <a:spcAft>
                <a:spcPts val="0"/>
              </a:spcAft>
              <a:buSzPts val="2000"/>
              <a:buChar char="•"/>
            </a:pPr>
            <a:r>
              <a:rPr lang="en-US"/>
              <a:t>Title II </a:t>
            </a:r>
            <a:endParaRPr/>
          </a:p>
          <a:p>
            <a:pPr marL="914400" lvl="1" indent="-355600" algn="l" rtl="0">
              <a:lnSpc>
                <a:spcPct val="100000"/>
              </a:lnSpc>
              <a:spcBef>
                <a:spcPts val="0"/>
              </a:spcBef>
              <a:spcAft>
                <a:spcPts val="0"/>
              </a:spcAft>
              <a:buSzPts val="2000"/>
              <a:buChar char="•"/>
            </a:pPr>
            <a:r>
              <a:rPr lang="en-US"/>
              <a:t>Title III </a:t>
            </a:r>
            <a:endParaRPr/>
          </a:p>
          <a:p>
            <a:pPr marL="914400" lvl="1" indent="-355600" algn="l" rtl="0">
              <a:lnSpc>
                <a:spcPct val="100000"/>
              </a:lnSpc>
              <a:spcBef>
                <a:spcPts val="0"/>
              </a:spcBef>
              <a:spcAft>
                <a:spcPts val="0"/>
              </a:spcAft>
              <a:buSzPts val="2000"/>
              <a:buChar char="•"/>
            </a:pPr>
            <a:r>
              <a:rPr lang="en-US"/>
              <a:t>Title IV </a:t>
            </a:r>
            <a:endParaRPr/>
          </a:p>
        </p:txBody>
      </p:sp>
      <p:sp>
        <p:nvSpPr>
          <p:cNvPr id="117" name="Google Shape;117;p19"/>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6"/>
          <p:cNvSpPr txBox="1">
            <a:spLocks noGrp="1"/>
          </p:cNvSpPr>
          <p:nvPr>
            <p:ph type="title"/>
          </p:nvPr>
        </p:nvSpPr>
        <p:spPr>
          <a:xfrm>
            <a:off x="406890" y="32742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Changes to Title III Narrative Section</a:t>
            </a:r>
            <a:endParaRPr/>
          </a:p>
        </p:txBody>
      </p:sp>
      <p:sp>
        <p:nvSpPr>
          <p:cNvPr id="346" name="Google Shape;346;p46"/>
          <p:cNvSpPr txBox="1">
            <a:spLocks noGrp="1"/>
          </p:cNvSpPr>
          <p:nvPr>
            <p:ph type="body" idx="1"/>
          </p:nvPr>
        </p:nvSpPr>
        <p:spPr>
          <a:xfrm>
            <a:off x="838200" y="1554475"/>
            <a:ext cx="10979700" cy="4351200"/>
          </a:xfrm>
          <a:prstGeom prst="rect">
            <a:avLst/>
          </a:prstGeom>
        </p:spPr>
        <p:txBody>
          <a:bodyPr spcFirstLastPara="1" wrap="square" lIns="0" tIns="0" rIns="0" bIns="0" anchor="t" anchorCtr="0">
            <a:noAutofit/>
          </a:bodyPr>
          <a:lstStyle/>
          <a:p>
            <a:pPr marL="457200" lvl="0" indent="-381000" algn="l" rtl="0">
              <a:lnSpc>
                <a:spcPct val="115000"/>
              </a:lnSpc>
              <a:spcBef>
                <a:spcPts val="1000"/>
              </a:spcBef>
              <a:spcAft>
                <a:spcPts val="0"/>
              </a:spcAft>
              <a:buSzPts val="2400"/>
              <a:buChar char="●"/>
            </a:pPr>
            <a:r>
              <a:rPr lang="en-US"/>
              <a:t>Identify Core ELD programs for elementary, middle, and high school</a:t>
            </a:r>
            <a:endParaRPr/>
          </a:p>
          <a:p>
            <a:pPr marL="457200" lvl="0" indent="-381000" algn="l" rtl="0">
              <a:lnSpc>
                <a:spcPct val="115000"/>
              </a:lnSpc>
              <a:spcBef>
                <a:spcPts val="0"/>
              </a:spcBef>
              <a:spcAft>
                <a:spcPts val="0"/>
              </a:spcAft>
              <a:buSzPts val="2400"/>
              <a:buChar char="●"/>
            </a:pPr>
            <a:r>
              <a:rPr lang="en-US"/>
              <a:t>Narratives for the required Title III activities:</a:t>
            </a:r>
            <a:endParaRPr/>
          </a:p>
          <a:p>
            <a:pPr marL="914400" lvl="1" indent="-381000" algn="l" rtl="0">
              <a:lnSpc>
                <a:spcPct val="115000"/>
              </a:lnSpc>
              <a:spcBef>
                <a:spcPts val="0"/>
              </a:spcBef>
              <a:spcAft>
                <a:spcPts val="0"/>
              </a:spcAft>
              <a:buSzPts val="2400"/>
              <a:buChar char="○"/>
            </a:pPr>
            <a:r>
              <a:rPr lang="en-US" sz="2400"/>
              <a:t>Increase English proficiency</a:t>
            </a:r>
            <a:endParaRPr sz="2400"/>
          </a:p>
          <a:p>
            <a:pPr marL="1371600" lvl="2" indent="-381000" algn="l" rtl="0">
              <a:lnSpc>
                <a:spcPct val="115000"/>
              </a:lnSpc>
              <a:spcBef>
                <a:spcPts val="0"/>
              </a:spcBef>
              <a:spcAft>
                <a:spcPts val="0"/>
              </a:spcAft>
              <a:buSzPts val="2400"/>
              <a:buChar char="■"/>
            </a:pPr>
            <a:r>
              <a:rPr lang="en-US" sz="2400"/>
              <a:t>Supplemental activities</a:t>
            </a:r>
            <a:endParaRPr sz="2400"/>
          </a:p>
          <a:p>
            <a:pPr marL="914400" lvl="1" indent="-381000" algn="l" rtl="0">
              <a:lnSpc>
                <a:spcPct val="115000"/>
              </a:lnSpc>
              <a:spcBef>
                <a:spcPts val="0"/>
              </a:spcBef>
              <a:spcAft>
                <a:spcPts val="0"/>
              </a:spcAft>
              <a:buSzPts val="2400"/>
              <a:buChar char="○"/>
            </a:pPr>
            <a:r>
              <a:rPr lang="en-US" sz="2400"/>
              <a:t>Professional development</a:t>
            </a:r>
            <a:endParaRPr sz="2400"/>
          </a:p>
          <a:p>
            <a:pPr marL="914400" lvl="1" indent="-381000" algn="l" rtl="0">
              <a:lnSpc>
                <a:spcPct val="115000"/>
              </a:lnSpc>
              <a:spcBef>
                <a:spcPts val="0"/>
              </a:spcBef>
              <a:spcAft>
                <a:spcPts val="0"/>
              </a:spcAft>
              <a:buSzPts val="2400"/>
              <a:buChar char="○"/>
            </a:pPr>
            <a:r>
              <a:rPr lang="en-US" sz="2400"/>
              <a:t>Family, community engagement</a:t>
            </a:r>
            <a:endParaRPr sz="2400"/>
          </a:p>
          <a:p>
            <a:pPr marL="457200" lvl="0" indent="-381000" algn="l" rtl="0">
              <a:lnSpc>
                <a:spcPct val="115000"/>
              </a:lnSpc>
              <a:spcBef>
                <a:spcPts val="0"/>
              </a:spcBef>
              <a:spcAft>
                <a:spcPts val="0"/>
              </a:spcAft>
              <a:buSzPts val="2400"/>
              <a:buChar char="●"/>
            </a:pPr>
            <a:r>
              <a:rPr lang="en-US"/>
              <a:t>Immigrant Set Aside</a:t>
            </a:r>
            <a:endParaRPr/>
          </a:p>
          <a:p>
            <a:pPr marL="914400" lvl="1" indent="-381000" algn="l" rtl="0">
              <a:lnSpc>
                <a:spcPct val="115000"/>
              </a:lnSpc>
              <a:spcBef>
                <a:spcPts val="0"/>
              </a:spcBef>
              <a:spcAft>
                <a:spcPts val="0"/>
              </a:spcAft>
              <a:buSzPts val="2400"/>
              <a:buChar char="○"/>
            </a:pPr>
            <a:r>
              <a:rPr lang="en-US" sz="2400"/>
              <a:t>Discuss needs assessment, describe student population</a:t>
            </a:r>
            <a:endParaRPr sz="2400"/>
          </a:p>
          <a:p>
            <a:pPr marL="914400" lvl="1" indent="-381000" algn="l" rtl="0">
              <a:lnSpc>
                <a:spcPct val="115000"/>
              </a:lnSpc>
              <a:spcBef>
                <a:spcPts val="0"/>
              </a:spcBef>
              <a:spcAft>
                <a:spcPts val="0"/>
              </a:spcAft>
              <a:buSzPts val="2400"/>
              <a:buChar char="○"/>
            </a:pPr>
            <a:r>
              <a:rPr lang="en-US" sz="2400"/>
              <a:t>Allowable activities</a:t>
            </a:r>
            <a:endParaRPr sz="2400"/>
          </a:p>
          <a:p>
            <a:pPr marL="0" lvl="0" indent="0" algn="l" rtl="0">
              <a:spcBef>
                <a:spcPts val="1000"/>
              </a:spcBef>
              <a:spcAft>
                <a:spcPts val="0"/>
              </a:spcAft>
              <a:buNone/>
            </a:pPr>
            <a:endParaRPr/>
          </a:p>
        </p:txBody>
      </p:sp>
      <p:sp>
        <p:nvSpPr>
          <p:cNvPr id="347" name="Google Shape;347;p46"/>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7"/>
          <p:cNvSpPr txBox="1">
            <a:spLocks noGrp="1"/>
          </p:cNvSpPr>
          <p:nvPr>
            <p:ph type="title"/>
          </p:nvPr>
        </p:nvSpPr>
        <p:spPr>
          <a:xfrm>
            <a:off x="443565" y="315201"/>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GAINS Title III Narrative Question 1</a:t>
            </a:r>
            <a:endParaRPr/>
          </a:p>
        </p:txBody>
      </p:sp>
      <p:sp>
        <p:nvSpPr>
          <p:cNvPr id="354" name="Google Shape;354;p47"/>
          <p:cNvSpPr txBox="1">
            <a:spLocks noGrp="1"/>
          </p:cNvSpPr>
          <p:nvPr>
            <p:ph type="body" idx="1"/>
          </p:nvPr>
        </p:nvSpPr>
        <p:spPr>
          <a:xfrm>
            <a:off x="605925" y="1420005"/>
            <a:ext cx="10515600" cy="4351200"/>
          </a:xfrm>
          <a:prstGeom prst="rect">
            <a:avLst/>
          </a:prstGeom>
        </p:spPr>
        <p:txBody>
          <a:bodyPr spcFirstLastPara="1" wrap="square" lIns="0" tIns="0" rIns="0" bIns="0" anchor="t" anchorCtr="0">
            <a:noAutofit/>
          </a:bodyPr>
          <a:lstStyle/>
          <a:p>
            <a:pPr marL="0" lvl="0" indent="0" algn="l" rtl="0">
              <a:lnSpc>
                <a:spcPct val="115000"/>
              </a:lnSpc>
              <a:spcBef>
                <a:spcPts val="1000"/>
              </a:spcBef>
              <a:spcAft>
                <a:spcPts val="0"/>
              </a:spcAft>
              <a:buNone/>
            </a:pPr>
            <a:r>
              <a:rPr lang="en-US">
                <a:highlight>
                  <a:srgbClr val="FCFCFC"/>
                </a:highlight>
              </a:rPr>
              <a:t>Select the core English Language Development (ELD) programming methods/models of instruction provided within the LEA. Title III, Part A funds must be used for purposes that are supplemental to core ELD programming. This includes provision of direct instruction services, professional development, and the purchase of materials and supplies.</a:t>
            </a:r>
            <a:endParaRPr/>
          </a:p>
        </p:txBody>
      </p:sp>
      <p:sp>
        <p:nvSpPr>
          <p:cNvPr id="355" name="Google Shape;355;p47"/>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8">
            <a:extLst>
              <a:ext uri="{C183D7F6-B498-43B3-948B-1728B52AA6E4}">
                <adec:decorative xmlns:adec="http://schemas.microsoft.com/office/drawing/2017/decorative" val="1"/>
              </a:ext>
            </a:extLst>
          </p:cNvPr>
          <p:cNvSpPr txBox="1">
            <a:spLocks noGrp="1"/>
          </p:cNvSpPr>
          <p:nvPr>
            <p:ph type="title"/>
          </p:nvPr>
        </p:nvSpPr>
        <p:spPr>
          <a:xfrm>
            <a:off x="468015" y="3462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GAINS View- Narrative Question 1</a:t>
            </a:r>
            <a:endParaRPr/>
          </a:p>
        </p:txBody>
      </p:sp>
      <p:sp>
        <p:nvSpPr>
          <p:cNvPr id="362" name="Google Shape;362;p48">
            <a:extLst>
              <a:ext uri="{C183D7F6-B498-43B3-948B-1728B52AA6E4}">
                <adec:decorative xmlns:adec="http://schemas.microsoft.com/office/drawing/2017/decorative" val="1"/>
              </a:ext>
            </a:extLst>
          </p:cNvPr>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32</a:t>
            </a:fld>
            <a:endParaRPr/>
          </a:p>
        </p:txBody>
      </p:sp>
      <p:pic>
        <p:nvPicPr>
          <p:cNvPr id="363" name="Google Shape;363;p4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2400" y="1309226"/>
            <a:ext cx="11887203" cy="3145141"/>
          </a:xfrm>
          <a:prstGeom prst="rect">
            <a:avLst/>
          </a:prstGeom>
          <a:noFill/>
          <a:ln>
            <a:noFill/>
          </a:ln>
        </p:spPr>
      </p:pic>
      <p:sp>
        <p:nvSpPr>
          <p:cNvPr id="364" name="Google Shape;364;p48">
            <a:extLst>
              <a:ext uri="{C183D7F6-B498-43B3-948B-1728B52AA6E4}">
                <adec:decorative xmlns:adec="http://schemas.microsoft.com/office/drawing/2017/decorative" val="1"/>
              </a:ext>
            </a:extLst>
          </p:cNvPr>
          <p:cNvSpPr txBox="1"/>
          <p:nvPr/>
        </p:nvSpPr>
        <p:spPr>
          <a:xfrm>
            <a:off x="1944900" y="6203950"/>
            <a:ext cx="8302200" cy="51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a:solidFill>
                  <a:srgbClr val="0000FF"/>
                </a:solidFill>
                <a:latin typeface="Calibri"/>
                <a:ea typeface="Calibri"/>
                <a:cs typeface="Calibri"/>
                <a:sym typeface="Calibri"/>
              </a:rPr>
              <a:t>Supporting document will be linked (see next slide) </a:t>
            </a:r>
            <a:endParaRPr sz="2800">
              <a:solidFill>
                <a:srgbClr val="0000FF"/>
              </a:solidFill>
              <a:latin typeface="Calibri"/>
              <a:ea typeface="Calibri"/>
              <a:cs typeface="Calibri"/>
              <a:sym typeface="Calibri"/>
            </a:endParaRPr>
          </a:p>
        </p:txBody>
      </p:sp>
      <p:sp>
        <p:nvSpPr>
          <p:cNvPr id="365" name="Google Shape;365;p48">
            <a:extLst>
              <a:ext uri="{C183D7F6-B498-43B3-948B-1728B52AA6E4}">
                <adec:decorative xmlns:adec="http://schemas.microsoft.com/office/drawing/2017/decorative" val="1"/>
              </a:ext>
            </a:extLst>
          </p:cNvPr>
          <p:cNvSpPr/>
          <p:nvPr/>
        </p:nvSpPr>
        <p:spPr>
          <a:xfrm>
            <a:off x="106300" y="4518825"/>
            <a:ext cx="3030300" cy="1625400"/>
          </a:xfrm>
          <a:prstGeom prst="upArrowCallout">
            <a:avLst>
              <a:gd name="adj1" fmla="val 25000"/>
              <a:gd name="adj2" fmla="val 25000"/>
              <a:gd name="adj3" fmla="val 25000"/>
              <a:gd name="adj4" fmla="val 6497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SzPts val="1400"/>
              <a:buFont typeface="Calibri"/>
              <a:buChar char="●"/>
            </a:pPr>
            <a:r>
              <a:rPr lang="en-US">
                <a:latin typeface="Calibri"/>
                <a:ea typeface="Calibri"/>
                <a:cs typeface="Calibri"/>
                <a:sym typeface="Calibri"/>
              </a:rPr>
              <a:t>Alignment with Consolidated State Performance Report (CSPR)</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Co-teaching was added (not part of CSPR)</a:t>
            </a:r>
            <a:endParaRPr>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9"/>
          <p:cNvSpPr txBox="1">
            <a:spLocks noGrp="1"/>
          </p:cNvSpPr>
          <p:nvPr>
            <p:ph type="title"/>
          </p:nvPr>
        </p:nvSpPr>
        <p:spPr>
          <a:xfrm>
            <a:off x="332879" y="302075"/>
            <a:ext cx="110838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Supporting Document - linked in Narrative Question 1 </a:t>
            </a:r>
            <a:endParaRPr/>
          </a:p>
        </p:txBody>
      </p:sp>
      <p:sp>
        <p:nvSpPr>
          <p:cNvPr id="372" name="Google Shape;372;p49"/>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33</a:t>
            </a:fld>
            <a:endParaRPr/>
          </a:p>
        </p:txBody>
      </p:sp>
      <p:pic>
        <p:nvPicPr>
          <p:cNvPr id="373" name="Google Shape;373;p49" descr="Screenshot of supporting document linked in narrative question 1."/>
          <p:cNvPicPr preferRelativeResize="0"/>
          <p:nvPr/>
        </p:nvPicPr>
        <p:blipFill rotWithShape="1">
          <a:blip r:embed="rId3">
            <a:alphaModFix/>
          </a:blip>
          <a:srcRect b="1584"/>
          <a:stretch/>
        </p:blipFill>
        <p:spPr>
          <a:xfrm>
            <a:off x="1999400" y="1295350"/>
            <a:ext cx="8084524" cy="5508975"/>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0"/>
          <p:cNvSpPr txBox="1">
            <a:spLocks noGrp="1"/>
          </p:cNvSpPr>
          <p:nvPr>
            <p:ph type="title"/>
          </p:nvPr>
        </p:nvSpPr>
        <p:spPr>
          <a:xfrm>
            <a:off x="443565" y="3575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GAINS Title III Narrative Question 2</a:t>
            </a:r>
            <a:endParaRPr/>
          </a:p>
        </p:txBody>
      </p:sp>
      <p:sp>
        <p:nvSpPr>
          <p:cNvPr id="380" name="Google Shape;380;p5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34</a:t>
            </a:fld>
            <a:endParaRPr/>
          </a:p>
        </p:txBody>
      </p:sp>
      <p:sp>
        <p:nvSpPr>
          <p:cNvPr id="381" name="Google Shape;381;p50"/>
          <p:cNvSpPr txBox="1"/>
          <p:nvPr/>
        </p:nvSpPr>
        <p:spPr>
          <a:xfrm>
            <a:off x="443575" y="1421975"/>
            <a:ext cx="11252700" cy="423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chemeClr val="dk1"/>
                </a:solidFill>
                <a:highlight>
                  <a:srgbClr val="FCFCFC"/>
                </a:highlight>
                <a:latin typeface="Calibri"/>
                <a:ea typeface="Calibri"/>
                <a:cs typeface="Calibri"/>
                <a:sym typeface="Calibri"/>
              </a:rPr>
              <a:t>Required Title III, Part A Activity: to increase the English language proficiency of multilingual learners (MLs) by providing effective language instruction educational programs that meet the needs of MLs and demonstrate success in increasing:</a:t>
            </a:r>
            <a:endParaRPr sz="2400">
              <a:solidFill>
                <a:schemeClr val="dk1"/>
              </a:solidFill>
              <a:highlight>
                <a:srgbClr val="FCFCFC"/>
              </a:highlight>
              <a:latin typeface="Calibri"/>
              <a:ea typeface="Calibri"/>
              <a:cs typeface="Calibri"/>
              <a:sym typeface="Calibri"/>
            </a:endParaRPr>
          </a:p>
          <a:p>
            <a:pPr marL="457200" lvl="0" indent="-381000" algn="l" rtl="0">
              <a:lnSpc>
                <a:spcPct val="115000"/>
              </a:lnSpc>
              <a:spcBef>
                <a:spcPts val="1000"/>
              </a:spcBef>
              <a:spcAft>
                <a:spcPts val="0"/>
              </a:spcAft>
              <a:buClr>
                <a:schemeClr val="dk1"/>
              </a:buClr>
              <a:buSzPts val="2400"/>
              <a:buFont typeface="Calibri"/>
              <a:buChar char="●"/>
            </a:pPr>
            <a:r>
              <a:rPr lang="en-US" sz="2400">
                <a:solidFill>
                  <a:schemeClr val="dk1"/>
                </a:solidFill>
                <a:highlight>
                  <a:srgbClr val="FCFCFC"/>
                </a:highlight>
                <a:latin typeface="Calibri"/>
                <a:ea typeface="Calibri"/>
                <a:cs typeface="Calibri"/>
                <a:sym typeface="Calibri"/>
              </a:rPr>
              <a:t>English language proficiency; and</a:t>
            </a:r>
            <a:endParaRPr sz="2400">
              <a:solidFill>
                <a:schemeClr val="dk1"/>
              </a:solidFill>
              <a:highlight>
                <a:srgbClr val="FCFCFC"/>
              </a:highlight>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Char char="●"/>
            </a:pPr>
            <a:r>
              <a:rPr lang="en-US" sz="2400">
                <a:solidFill>
                  <a:schemeClr val="dk1"/>
                </a:solidFill>
                <a:highlight>
                  <a:srgbClr val="FCFCFC"/>
                </a:highlight>
                <a:latin typeface="Calibri"/>
                <a:ea typeface="Calibri"/>
                <a:cs typeface="Calibri"/>
                <a:sym typeface="Calibri"/>
              </a:rPr>
              <a:t>Student academic achievement</a:t>
            </a:r>
            <a:endParaRPr sz="2400">
              <a:solidFill>
                <a:schemeClr val="dk1"/>
              </a:solidFill>
              <a:highlight>
                <a:srgbClr val="FCFCFC"/>
              </a:highlight>
              <a:latin typeface="Calibri"/>
              <a:ea typeface="Calibri"/>
              <a:cs typeface="Calibri"/>
              <a:sym typeface="Calibri"/>
            </a:endParaRPr>
          </a:p>
          <a:p>
            <a:pPr marL="0" lvl="0" indent="0" algn="l" rtl="0">
              <a:lnSpc>
                <a:spcPct val="115000"/>
              </a:lnSpc>
              <a:spcBef>
                <a:spcPts val="1000"/>
              </a:spcBef>
              <a:spcAft>
                <a:spcPts val="0"/>
              </a:spcAft>
              <a:buNone/>
            </a:pPr>
            <a:r>
              <a:rPr lang="en-US" sz="2400">
                <a:solidFill>
                  <a:schemeClr val="dk1"/>
                </a:solidFill>
                <a:highlight>
                  <a:srgbClr val="FCFCFC"/>
                </a:highlight>
                <a:latin typeface="Calibri"/>
                <a:ea typeface="Calibri"/>
                <a:cs typeface="Calibri"/>
                <a:sym typeface="Calibri"/>
              </a:rPr>
              <a:t>Provide an overview of the supplemental activities (beyond required ELD Core Program/State and Federal Requirements) to be implemented this school year with Title III, Part A funds.</a:t>
            </a:r>
            <a:endParaRPr sz="2400">
              <a:solidFill>
                <a:schemeClr val="dk1"/>
              </a:solidFill>
              <a:highlight>
                <a:srgbClr val="FCFCFC"/>
              </a:highlight>
              <a:latin typeface="Calibri"/>
              <a:ea typeface="Calibri"/>
              <a:cs typeface="Calibri"/>
              <a:sym typeface="Calibri"/>
            </a:endParaRPr>
          </a:p>
          <a:p>
            <a:pPr marL="0" lvl="0" indent="0" algn="l" rtl="0">
              <a:lnSpc>
                <a:spcPct val="115000"/>
              </a:lnSpc>
              <a:spcBef>
                <a:spcPts val="1000"/>
              </a:spcBef>
              <a:spcAft>
                <a:spcPts val="0"/>
              </a:spcAft>
              <a:buNone/>
            </a:pPr>
            <a:endParaRPr sz="280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1"/>
          <p:cNvSpPr txBox="1">
            <a:spLocks noGrp="1"/>
          </p:cNvSpPr>
          <p:nvPr>
            <p:ph type="title"/>
          </p:nvPr>
        </p:nvSpPr>
        <p:spPr>
          <a:xfrm>
            <a:off x="443565" y="3575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GAINS View-  Narrative Question 2</a:t>
            </a:r>
            <a:endParaRPr/>
          </a:p>
        </p:txBody>
      </p:sp>
      <p:sp>
        <p:nvSpPr>
          <p:cNvPr id="388" name="Google Shape;388;p51"/>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35</a:t>
            </a:fld>
            <a:endParaRPr/>
          </a:p>
        </p:txBody>
      </p:sp>
      <p:pic>
        <p:nvPicPr>
          <p:cNvPr id="389" name="Google Shape;389;p51" descr="Screenshot: GAINS view narrative question 2."/>
          <p:cNvPicPr preferRelativeResize="0"/>
          <p:nvPr/>
        </p:nvPicPr>
        <p:blipFill>
          <a:blip r:embed="rId3">
            <a:alphaModFix/>
          </a:blip>
          <a:stretch>
            <a:fillRect/>
          </a:stretch>
        </p:blipFill>
        <p:spPr>
          <a:xfrm>
            <a:off x="152400" y="1448726"/>
            <a:ext cx="11887201" cy="3756530"/>
          </a:xfrm>
          <a:prstGeom prst="rect">
            <a:avLst/>
          </a:prstGeom>
          <a:noFill/>
          <a:ln>
            <a:noFill/>
          </a:ln>
        </p:spPr>
      </p:pic>
      <p:sp>
        <p:nvSpPr>
          <p:cNvPr id="390" name="Google Shape;390;p51">
            <a:extLst>
              <a:ext uri="{C183D7F6-B498-43B3-948B-1728B52AA6E4}">
                <adec:decorative xmlns:adec="http://schemas.microsoft.com/office/drawing/2017/decorative" val="1"/>
              </a:ext>
            </a:extLst>
          </p:cNvPr>
          <p:cNvSpPr/>
          <p:nvPr/>
        </p:nvSpPr>
        <p:spPr>
          <a:xfrm>
            <a:off x="2339950" y="2702125"/>
            <a:ext cx="3621600" cy="680700"/>
          </a:xfrm>
          <a:prstGeom prst="roundRect">
            <a:avLst>
              <a:gd name="adj" fmla="val 16667"/>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2"/>
          <p:cNvSpPr txBox="1">
            <a:spLocks noGrp="1"/>
          </p:cNvSpPr>
          <p:nvPr>
            <p:ph type="title"/>
          </p:nvPr>
        </p:nvSpPr>
        <p:spPr>
          <a:xfrm>
            <a:off x="443565" y="3575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GAINS View- Narrative Question 2, Cont.</a:t>
            </a:r>
            <a:endParaRPr/>
          </a:p>
        </p:txBody>
      </p:sp>
      <p:sp>
        <p:nvSpPr>
          <p:cNvPr id="397" name="Google Shape;397;p52"/>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36</a:t>
            </a:fld>
            <a:endParaRPr/>
          </a:p>
        </p:txBody>
      </p:sp>
      <p:pic>
        <p:nvPicPr>
          <p:cNvPr id="398" name="Google Shape;398;p52" descr="Screenshot: GAINS view narrative question 2 continued."/>
          <p:cNvPicPr preferRelativeResize="0"/>
          <p:nvPr/>
        </p:nvPicPr>
        <p:blipFill>
          <a:blip r:embed="rId3">
            <a:alphaModFix/>
          </a:blip>
          <a:stretch>
            <a:fillRect/>
          </a:stretch>
        </p:blipFill>
        <p:spPr>
          <a:xfrm>
            <a:off x="332875" y="1397851"/>
            <a:ext cx="10906125" cy="32385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3"/>
          <p:cNvSpPr txBox="1">
            <a:spLocks noGrp="1"/>
          </p:cNvSpPr>
          <p:nvPr>
            <p:ph type="title"/>
          </p:nvPr>
        </p:nvSpPr>
        <p:spPr>
          <a:xfrm>
            <a:off x="443565" y="4337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GAINS Title III Narrative Question 3</a:t>
            </a:r>
            <a:endParaRPr/>
          </a:p>
        </p:txBody>
      </p:sp>
      <p:sp>
        <p:nvSpPr>
          <p:cNvPr id="405" name="Google Shape;405;p53"/>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37</a:t>
            </a:fld>
            <a:endParaRPr/>
          </a:p>
        </p:txBody>
      </p:sp>
      <p:sp>
        <p:nvSpPr>
          <p:cNvPr id="406" name="Google Shape;406;p53"/>
          <p:cNvSpPr txBox="1"/>
          <p:nvPr/>
        </p:nvSpPr>
        <p:spPr>
          <a:xfrm>
            <a:off x="194850" y="1316950"/>
            <a:ext cx="11802300" cy="503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800">
                <a:highlight>
                  <a:srgbClr val="FCFCFC"/>
                </a:highlight>
                <a:latin typeface="Calibri"/>
                <a:ea typeface="Calibri"/>
                <a:cs typeface="Calibri"/>
                <a:sym typeface="Calibri"/>
              </a:rPr>
              <a:t>Required Title III, Part A Activity: to provide effective professional development to classroom teachers (including teachers in classroom settings that are not the settings of language instruction educational programs), principals and other school leaders, administrators, and other school or community-based organizational personnel, that is:</a:t>
            </a:r>
            <a:endParaRPr sz="1800">
              <a:highlight>
                <a:srgbClr val="FCFCFC"/>
              </a:highlight>
              <a:latin typeface="Calibri"/>
              <a:ea typeface="Calibri"/>
              <a:cs typeface="Calibri"/>
              <a:sym typeface="Calibri"/>
            </a:endParaRPr>
          </a:p>
          <a:p>
            <a:pPr marL="342900" lvl="0" indent="-228600" algn="l" rtl="0">
              <a:lnSpc>
                <a:spcPct val="100000"/>
              </a:lnSpc>
              <a:spcBef>
                <a:spcPts val="1000"/>
              </a:spcBef>
              <a:spcAft>
                <a:spcPts val="0"/>
              </a:spcAft>
              <a:buSzPts val="1800"/>
              <a:buFont typeface="Calibri"/>
              <a:buChar char="●"/>
            </a:pPr>
            <a:r>
              <a:rPr lang="en-US" sz="1800">
                <a:highlight>
                  <a:srgbClr val="FCFCFC"/>
                </a:highlight>
                <a:latin typeface="Calibri"/>
                <a:ea typeface="Calibri"/>
                <a:cs typeface="Calibri"/>
                <a:sym typeface="Calibri"/>
              </a:rPr>
              <a:t>designed to improve the instruction and assessment of multilingual learners;</a:t>
            </a:r>
            <a:endParaRPr sz="1800">
              <a:highlight>
                <a:srgbClr val="FCFCFC"/>
              </a:highlight>
              <a:latin typeface="Calibri"/>
              <a:ea typeface="Calibri"/>
              <a:cs typeface="Calibri"/>
              <a:sym typeface="Calibri"/>
            </a:endParaRPr>
          </a:p>
          <a:p>
            <a:pPr marL="342900" lvl="0" indent="-228600" algn="l" rtl="0">
              <a:lnSpc>
                <a:spcPct val="100000"/>
              </a:lnSpc>
              <a:spcBef>
                <a:spcPts val="0"/>
              </a:spcBef>
              <a:spcAft>
                <a:spcPts val="0"/>
              </a:spcAft>
              <a:buSzPts val="1800"/>
              <a:buFont typeface="Calibri"/>
              <a:buChar char="●"/>
            </a:pPr>
            <a:r>
              <a:rPr lang="en-US" sz="1800">
                <a:highlight>
                  <a:srgbClr val="FCFCFC"/>
                </a:highlight>
                <a:latin typeface="Calibri"/>
                <a:ea typeface="Calibri"/>
                <a:cs typeface="Calibri"/>
                <a:sym typeface="Calibri"/>
              </a:rPr>
              <a:t>designed to enhance the ability of such teachers, principals, and other school leaders to understand and implement curricula, assessment practices and measures, and instructional strategies for multilingual learners;</a:t>
            </a:r>
            <a:endParaRPr sz="1800">
              <a:highlight>
                <a:srgbClr val="FCFCFC"/>
              </a:highlight>
              <a:latin typeface="Calibri"/>
              <a:ea typeface="Calibri"/>
              <a:cs typeface="Calibri"/>
              <a:sym typeface="Calibri"/>
            </a:endParaRPr>
          </a:p>
          <a:p>
            <a:pPr marL="342900" lvl="0" indent="-228600" algn="l" rtl="0">
              <a:lnSpc>
                <a:spcPct val="100000"/>
              </a:lnSpc>
              <a:spcBef>
                <a:spcPts val="0"/>
              </a:spcBef>
              <a:spcAft>
                <a:spcPts val="0"/>
              </a:spcAft>
              <a:buSzPts val="1800"/>
              <a:buFont typeface="Calibri"/>
              <a:buChar char="●"/>
            </a:pPr>
            <a:r>
              <a:rPr lang="en-US" sz="1800">
                <a:highlight>
                  <a:srgbClr val="FCFCFC"/>
                </a:highlight>
                <a:latin typeface="Calibri"/>
                <a:ea typeface="Calibri"/>
                <a:cs typeface="Calibri"/>
                <a:sym typeface="Calibri"/>
              </a:rPr>
              <a:t>effective in increasing children’s English language proficiency or substantially increasing the subject matter knowledge, teaching knowledge, and teaching skills of such teachers; and</a:t>
            </a:r>
            <a:endParaRPr sz="1800">
              <a:highlight>
                <a:srgbClr val="FCFCFC"/>
              </a:highlight>
              <a:latin typeface="Calibri"/>
              <a:ea typeface="Calibri"/>
              <a:cs typeface="Calibri"/>
              <a:sym typeface="Calibri"/>
            </a:endParaRPr>
          </a:p>
          <a:p>
            <a:pPr marL="342900" lvl="0" indent="-228600" algn="l" rtl="0">
              <a:lnSpc>
                <a:spcPct val="100000"/>
              </a:lnSpc>
              <a:spcBef>
                <a:spcPts val="0"/>
              </a:spcBef>
              <a:spcAft>
                <a:spcPts val="0"/>
              </a:spcAft>
              <a:buSzPts val="1800"/>
              <a:buFont typeface="Calibri"/>
              <a:buChar char="●"/>
            </a:pPr>
            <a:r>
              <a:rPr lang="en-US" sz="1800">
                <a:highlight>
                  <a:srgbClr val="FCFCFC"/>
                </a:highlight>
                <a:latin typeface="Calibri"/>
                <a:ea typeface="Calibri"/>
                <a:cs typeface="Calibri"/>
                <a:sym typeface="Calibri"/>
              </a:rPr>
              <a:t>of sufficient intensity and duration (which shall not include activities such as 1-day or short-term workshops and conferences) to have a positive and lasting impact on the teachers’ performance in the classroom, except that this subparagraph shall not apply to an activity that is one component of a long-term, comprehensive professional development plan established by a teacher and the teacher’s supervisor based on an assessment of the needs of the teacher, the supervisor, the students of the teacher, and any local educational agency employing the teacher, as appropriate</a:t>
            </a:r>
            <a:endParaRPr sz="1800">
              <a:highlight>
                <a:srgbClr val="FCFCFC"/>
              </a:highlight>
              <a:latin typeface="Calibri"/>
              <a:ea typeface="Calibri"/>
              <a:cs typeface="Calibri"/>
              <a:sym typeface="Calibri"/>
            </a:endParaRPr>
          </a:p>
          <a:p>
            <a:pPr marL="0" lvl="0" indent="0" algn="l" rtl="0">
              <a:lnSpc>
                <a:spcPct val="100000"/>
              </a:lnSpc>
              <a:spcBef>
                <a:spcPts val="1000"/>
              </a:spcBef>
              <a:spcAft>
                <a:spcPts val="0"/>
              </a:spcAft>
              <a:buNone/>
            </a:pPr>
            <a:r>
              <a:rPr lang="en-US" sz="1800">
                <a:solidFill>
                  <a:schemeClr val="dk1"/>
                </a:solidFill>
                <a:latin typeface="Calibri"/>
                <a:ea typeface="Calibri"/>
                <a:cs typeface="Calibri"/>
                <a:sym typeface="Calibri"/>
              </a:rPr>
              <a:t>Complete the table below by indicating the name of the professional development activity and provide a detailed description.</a:t>
            </a:r>
            <a:endParaRPr sz="180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endParaRPr sz="2800">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4"/>
          <p:cNvSpPr txBox="1">
            <a:spLocks noGrp="1"/>
          </p:cNvSpPr>
          <p:nvPr>
            <p:ph type="title"/>
          </p:nvPr>
        </p:nvSpPr>
        <p:spPr>
          <a:xfrm>
            <a:off x="443565" y="3575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GAINS View- Narrative Question 3</a:t>
            </a:r>
            <a:endParaRPr/>
          </a:p>
        </p:txBody>
      </p:sp>
      <p:sp>
        <p:nvSpPr>
          <p:cNvPr id="413" name="Google Shape;413;p54"/>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38</a:t>
            </a:fld>
            <a:endParaRPr/>
          </a:p>
        </p:txBody>
      </p:sp>
      <p:pic>
        <p:nvPicPr>
          <p:cNvPr id="414" name="Google Shape;414;p54" descr="Screenshot: GAINS view narrative question 3."/>
          <p:cNvPicPr preferRelativeResize="0"/>
          <p:nvPr/>
        </p:nvPicPr>
        <p:blipFill>
          <a:blip r:embed="rId3">
            <a:alphaModFix/>
          </a:blip>
          <a:stretch>
            <a:fillRect/>
          </a:stretch>
        </p:blipFill>
        <p:spPr>
          <a:xfrm>
            <a:off x="37700" y="1264950"/>
            <a:ext cx="12116601" cy="380683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5"/>
          <p:cNvSpPr txBox="1">
            <a:spLocks noGrp="1"/>
          </p:cNvSpPr>
          <p:nvPr>
            <p:ph type="title"/>
          </p:nvPr>
        </p:nvSpPr>
        <p:spPr>
          <a:xfrm>
            <a:off x="332865" y="342501"/>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GAINS Title III Narrative Question 4</a:t>
            </a:r>
            <a:endParaRPr/>
          </a:p>
        </p:txBody>
      </p:sp>
      <p:sp>
        <p:nvSpPr>
          <p:cNvPr id="421" name="Google Shape;421;p55"/>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39</a:t>
            </a:fld>
            <a:endParaRPr/>
          </a:p>
        </p:txBody>
      </p:sp>
      <p:sp>
        <p:nvSpPr>
          <p:cNvPr id="422" name="Google Shape;422;p55"/>
          <p:cNvSpPr txBox="1"/>
          <p:nvPr/>
        </p:nvSpPr>
        <p:spPr>
          <a:xfrm>
            <a:off x="208050" y="1353625"/>
            <a:ext cx="11802300" cy="3124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0"/>
              </a:spcAft>
              <a:buNone/>
            </a:pPr>
            <a:r>
              <a:rPr lang="en-US" sz="2400">
                <a:solidFill>
                  <a:schemeClr val="dk1"/>
                </a:solidFill>
                <a:highlight>
                  <a:srgbClr val="FCFCFC"/>
                </a:highlight>
                <a:latin typeface="Calibri"/>
                <a:ea typeface="Calibri"/>
                <a:cs typeface="Calibri"/>
                <a:sym typeface="Calibri"/>
              </a:rPr>
              <a:t>Required Title III, Part A Activity: parent, family, and community engagement in language instruction educational programs using Title III funding.</a:t>
            </a:r>
            <a:endParaRPr sz="2400">
              <a:solidFill>
                <a:schemeClr val="dk1"/>
              </a:solidFill>
              <a:highlight>
                <a:srgbClr val="FCFCFC"/>
              </a:highlight>
              <a:latin typeface="Calibri"/>
              <a:ea typeface="Calibri"/>
              <a:cs typeface="Calibri"/>
              <a:sym typeface="Calibri"/>
            </a:endParaRPr>
          </a:p>
          <a:p>
            <a:pPr marL="0" lvl="0" indent="0" algn="l" rtl="0">
              <a:lnSpc>
                <a:spcPct val="115000"/>
              </a:lnSpc>
              <a:spcBef>
                <a:spcPts val="1000"/>
              </a:spcBef>
              <a:spcAft>
                <a:spcPts val="0"/>
              </a:spcAft>
              <a:buNone/>
            </a:pPr>
            <a:r>
              <a:rPr lang="en-US" sz="2400">
                <a:solidFill>
                  <a:schemeClr val="dk1"/>
                </a:solidFill>
                <a:highlight>
                  <a:srgbClr val="FCFCFC"/>
                </a:highlight>
                <a:latin typeface="Calibri"/>
                <a:ea typeface="Calibri"/>
                <a:cs typeface="Calibri"/>
                <a:sym typeface="Calibri"/>
              </a:rPr>
              <a:t>Describe how the LEA uses Title III funds to implement ML-specific parent, family, and community engagement.</a:t>
            </a:r>
            <a:endParaRPr sz="2400">
              <a:solidFill>
                <a:schemeClr val="dk1"/>
              </a:solidFill>
              <a:highlight>
                <a:srgbClr val="FCFCFC"/>
              </a:highlight>
              <a:latin typeface="Calibri"/>
              <a:ea typeface="Calibri"/>
              <a:cs typeface="Calibri"/>
              <a:sym typeface="Calibri"/>
            </a:endParaRPr>
          </a:p>
          <a:p>
            <a:pPr marL="0" lvl="0" indent="0" algn="l" rtl="0">
              <a:lnSpc>
                <a:spcPct val="115000"/>
              </a:lnSpc>
              <a:spcBef>
                <a:spcPts val="1000"/>
              </a:spcBef>
              <a:spcAft>
                <a:spcPts val="0"/>
              </a:spcAft>
              <a:buNone/>
            </a:pPr>
            <a:endParaRPr sz="2400" b="1">
              <a:highlight>
                <a:srgbClr val="FCFCFC"/>
              </a:highlight>
              <a:latin typeface="Calibri"/>
              <a:ea typeface="Calibri"/>
              <a:cs typeface="Calibri"/>
              <a:sym typeface="Calibri"/>
            </a:endParaRPr>
          </a:p>
          <a:p>
            <a:pPr marL="0" lvl="0" indent="0" algn="l" rtl="0">
              <a:lnSpc>
                <a:spcPct val="115000"/>
              </a:lnSpc>
              <a:spcBef>
                <a:spcPts val="1000"/>
              </a:spcBef>
              <a:spcAft>
                <a:spcPts val="0"/>
              </a:spcAft>
              <a:buNone/>
            </a:pPr>
            <a:endParaRPr sz="28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ctrTitle"/>
          </p:nvPr>
        </p:nvSpPr>
        <p:spPr>
          <a:xfrm>
            <a:off x="0" y="2595716"/>
            <a:ext cx="12192000" cy="2337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Summary of Available Support</a:t>
            </a:r>
            <a:endParaRPr/>
          </a:p>
        </p:txBody>
      </p:sp>
      <p:sp>
        <p:nvSpPr>
          <p:cNvPr id="124" name="Google Shape;124;p20"/>
          <p:cNvSpPr txBox="1">
            <a:spLocks noGrp="1"/>
          </p:cNvSpPr>
          <p:nvPr>
            <p:ph type="sldNum" idx="12"/>
          </p:nvPr>
        </p:nvSpPr>
        <p:spPr>
          <a:xfrm>
            <a:off x="218772" y="6427021"/>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6"/>
          <p:cNvSpPr txBox="1">
            <a:spLocks noGrp="1"/>
          </p:cNvSpPr>
          <p:nvPr>
            <p:ph type="title"/>
          </p:nvPr>
        </p:nvSpPr>
        <p:spPr>
          <a:xfrm>
            <a:off x="443565" y="3575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GAINS View- Narrative Question 4</a:t>
            </a:r>
            <a:endParaRPr/>
          </a:p>
        </p:txBody>
      </p:sp>
      <p:sp>
        <p:nvSpPr>
          <p:cNvPr id="429" name="Google Shape;429;p56"/>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40</a:t>
            </a:fld>
            <a:endParaRPr/>
          </a:p>
        </p:txBody>
      </p:sp>
      <p:pic>
        <p:nvPicPr>
          <p:cNvPr id="430" name="Google Shape;430;p56" descr="Screenshot: GAINS view narrative question 4."/>
          <p:cNvPicPr preferRelativeResize="0"/>
          <p:nvPr/>
        </p:nvPicPr>
        <p:blipFill>
          <a:blip r:embed="rId3">
            <a:alphaModFix/>
          </a:blip>
          <a:stretch>
            <a:fillRect/>
          </a:stretch>
        </p:blipFill>
        <p:spPr>
          <a:xfrm>
            <a:off x="152400" y="1353526"/>
            <a:ext cx="11887201" cy="263806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7"/>
          <p:cNvSpPr txBox="1">
            <a:spLocks noGrp="1"/>
          </p:cNvSpPr>
          <p:nvPr>
            <p:ph type="ctrTitle"/>
          </p:nvPr>
        </p:nvSpPr>
        <p:spPr>
          <a:xfrm>
            <a:off x="-1" y="2595716"/>
            <a:ext cx="12192600" cy="2337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Immigrant Set Aside Narratives</a:t>
            </a:r>
            <a:endParaRPr/>
          </a:p>
        </p:txBody>
      </p:sp>
      <p:sp>
        <p:nvSpPr>
          <p:cNvPr id="437" name="Google Shape;437;p57"/>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8"/>
          <p:cNvSpPr txBox="1">
            <a:spLocks noGrp="1"/>
          </p:cNvSpPr>
          <p:nvPr>
            <p:ph type="title"/>
          </p:nvPr>
        </p:nvSpPr>
        <p:spPr>
          <a:xfrm>
            <a:off x="443565" y="3575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GAINS View- Immigrant Set Aside</a:t>
            </a:r>
            <a:endParaRPr/>
          </a:p>
        </p:txBody>
      </p:sp>
      <p:sp>
        <p:nvSpPr>
          <p:cNvPr id="444" name="Google Shape;444;p58"/>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42</a:t>
            </a:fld>
            <a:endParaRPr/>
          </a:p>
        </p:txBody>
      </p:sp>
      <p:pic>
        <p:nvPicPr>
          <p:cNvPr id="445" name="Google Shape;445;p58" descr="Screenshot: GAINS view immigrant set aside."/>
          <p:cNvPicPr preferRelativeResize="0"/>
          <p:nvPr/>
        </p:nvPicPr>
        <p:blipFill>
          <a:blip r:embed="rId3">
            <a:alphaModFix/>
          </a:blip>
          <a:stretch>
            <a:fillRect/>
          </a:stretch>
        </p:blipFill>
        <p:spPr>
          <a:xfrm>
            <a:off x="152400" y="1551451"/>
            <a:ext cx="11887201" cy="390515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9"/>
          <p:cNvSpPr txBox="1">
            <a:spLocks noGrp="1"/>
          </p:cNvSpPr>
          <p:nvPr>
            <p:ph type="title"/>
          </p:nvPr>
        </p:nvSpPr>
        <p:spPr>
          <a:xfrm>
            <a:off x="443565" y="3575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GAINS View- Immigrant Set Aside, Cont.</a:t>
            </a:r>
            <a:endParaRPr/>
          </a:p>
        </p:txBody>
      </p:sp>
      <p:sp>
        <p:nvSpPr>
          <p:cNvPr id="452" name="Google Shape;452;p59"/>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43</a:t>
            </a:fld>
            <a:endParaRPr/>
          </a:p>
        </p:txBody>
      </p:sp>
      <p:pic>
        <p:nvPicPr>
          <p:cNvPr id="453" name="Google Shape;453;p59" descr="Screenshot: GAINS view immigrant set aside continued."/>
          <p:cNvPicPr preferRelativeResize="0"/>
          <p:nvPr/>
        </p:nvPicPr>
        <p:blipFill>
          <a:blip r:embed="rId3">
            <a:alphaModFix/>
          </a:blip>
          <a:stretch>
            <a:fillRect/>
          </a:stretch>
        </p:blipFill>
        <p:spPr>
          <a:xfrm>
            <a:off x="332875" y="1494503"/>
            <a:ext cx="11770242" cy="283987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0"/>
          <p:cNvSpPr txBox="1">
            <a:spLocks noGrp="1"/>
          </p:cNvSpPr>
          <p:nvPr>
            <p:ph type="ctrTitle"/>
          </p:nvPr>
        </p:nvSpPr>
        <p:spPr>
          <a:xfrm>
            <a:off x="0" y="2595716"/>
            <a:ext cx="12192000" cy="2337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Title IV Narratives</a:t>
            </a:r>
            <a:endParaRPr/>
          </a:p>
        </p:txBody>
      </p:sp>
      <p:sp>
        <p:nvSpPr>
          <p:cNvPr id="460" name="Google Shape;460;p60"/>
          <p:cNvSpPr txBox="1">
            <a:spLocks noGrp="1"/>
          </p:cNvSpPr>
          <p:nvPr>
            <p:ph type="sldNum" idx="12"/>
          </p:nvPr>
        </p:nvSpPr>
        <p:spPr>
          <a:xfrm>
            <a:off x="218772" y="6427021"/>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1"/>
          <p:cNvSpPr txBox="1">
            <a:spLocks noGrp="1"/>
          </p:cNvSpPr>
          <p:nvPr>
            <p:ph type="title"/>
          </p:nvPr>
        </p:nvSpPr>
        <p:spPr>
          <a:xfrm>
            <a:off x="443565" y="3575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GAINS View- Title IV Narratives </a:t>
            </a:r>
            <a:endParaRPr/>
          </a:p>
        </p:txBody>
      </p:sp>
      <p:sp>
        <p:nvSpPr>
          <p:cNvPr id="467" name="Google Shape;467;p61"/>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45</a:t>
            </a:fld>
            <a:endParaRPr/>
          </a:p>
        </p:txBody>
      </p:sp>
      <p:pic>
        <p:nvPicPr>
          <p:cNvPr id="468" name="Google Shape;468;p61" descr="Screenshot: GAINS view title IV narratives."/>
          <p:cNvPicPr preferRelativeResize="0"/>
          <p:nvPr/>
        </p:nvPicPr>
        <p:blipFill>
          <a:blip r:embed="rId3">
            <a:alphaModFix/>
          </a:blip>
          <a:stretch>
            <a:fillRect/>
          </a:stretch>
        </p:blipFill>
        <p:spPr>
          <a:xfrm>
            <a:off x="152400" y="1750251"/>
            <a:ext cx="11887201" cy="158777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2"/>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GAINS View- Title IV Narratives, Cont.</a:t>
            </a:r>
            <a:endParaRPr/>
          </a:p>
        </p:txBody>
      </p:sp>
      <p:sp>
        <p:nvSpPr>
          <p:cNvPr id="475" name="Google Shape;475;p62"/>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46</a:t>
            </a:fld>
            <a:endParaRPr/>
          </a:p>
        </p:txBody>
      </p:sp>
      <p:pic>
        <p:nvPicPr>
          <p:cNvPr id="476" name="Google Shape;476;p62" descr="Screenshot: GAINS view title IV narratives continued."/>
          <p:cNvPicPr preferRelativeResize="0"/>
          <p:nvPr/>
        </p:nvPicPr>
        <p:blipFill>
          <a:blip r:embed="rId3">
            <a:alphaModFix/>
          </a:blip>
          <a:stretch>
            <a:fillRect/>
          </a:stretch>
        </p:blipFill>
        <p:spPr>
          <a:xfrm>
            <a:off x="910075" y="1314000"/>
            <a:ext cx="10230202" cy="51509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3">
            <a:extLst>
              <a:ext uri="{C183D7F6-B498-43B3-948B-1728B52AA6E4}">
                <adec:decorative xmlns:adec="http://schemas.microsoft.com/office/drawing/2017/decorative" val="1"/>
              </a:ext>
            </a:extLst>
          </p:cNvPr>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GAINS View- Title IV, Evaluations and Effectiveness </a:t>
            </a:r>
            <a:endParaRPr/>
          </a:p>
        </p:txBody>
      </p:sp>
      <p:sp>
        <p:nvSpPr>
          <p:cNvPr id="483" name="Google Shape;483;p63">
            <a:extLst>
              <a:ext uri="{C183D7F6-B498-43B3-948B-1728B52AA6E4}">
                <adec:decorative xmlns:adec="http://schemas.microsoft.com/office/drawing/2017/decorative" val="1"/>
              </a:ext>
            </a:extLst>
          </p:cNvPr>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47</a:t>
            </a:fld>
            <a:endParaRPr/>
          </a:p>
        </p:txBody>
      </p:sp>
      <p:pic>
        <p:nvPicPr>
          <p:cNvPr id="484" name="Google Shape;484;p6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2400" y="1920351"/>
            <a:ext cx="11887201" cy="3017305"/>
          </a:xfrm>
          <a:prstGeom prst="rect">
            <a:avLst/>
          </a:prstGeom>
          <a:noFill/>
          <a:ln>
            <a:noFill/>
          </a:ln>
        </p:spPr>
      </p:pic>
      <p:sp>
        <p:nvSpPr>
          <p:cNvPr id="485" name="Google Shape;485;p63">
            <a:extLst>
              <a:ext uri="{C183D7F6-B498-43B3-948B-1728B52AA6E4}">
                <adec:decorative xmlns:adec="http://schemas.microsoft.com/office/drawing/2017/decorative" val="1"/>
              </a:ext>
            </a:extLst>
          </p:cNvPr>
          <p:cNvSpPr txBox="1"/>
          <p:nvPr/>
        </p:nvSpPr>
        <p:spPr>
          <a:xfrm>
            <a:off x="267125" y="5122925"/>
            <a:ext cx="11629200" cy="772800"/>
          </a:xfrm>
          <a:prstGeom prst="rect">
            <a:avLst/>
          </a:prstGeom>
          <a:noFill/>
          <a:ln>
            <a:noFill/>
          </a:ln>
        </p:spPr>
        <p:txBody>
          <a:bodyPr spcFirstLastPara="1" wrap="square" lIns="91425" tIns="91425" rIns="91425" bIns="91425" anchor="t" anchorCtr="0">
            <a:noAutofit/>
          </a:bodyPr>
          <a:lstStyle/>
          <a:p>
            <a:pPr marL="114300" lvl="0" indent="-114300" algn="l" rtl="0">
              <a:spcBef>
                <a:spcPts val="0"/>
              </a:spcBef>
              <a:spcAft>
                <a:spcPts val="0"/>
              </a:spcAft>
              <a:buNone/>
            </a:pPr>
            <a:r>
              <a:rPr lang="en-US">
                <a:solidFill>
                  <a:schemeClr val="dk1"/>
                </a:solidFill>
                <a:latin typeface="Calibri"/>
                <a:ea typeface="Calibri"/>
                <a:cs typeface="Calibri"/>
                <a:sym typeface="Calibri"/>
              </a:rPr>
              <a:t>* For 24-25 Consolidated Application, LEAs will copy and paste Title IV objectives and outcomes from the 22-23 or 23-24 Consolidated Application and rate progress towards meeting expectations. </a:t>
            </a:r>
            <a:endParaRPr>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4"/>
          <p:cNvSpPr txBox="1">
            <a:spLocks noGrp="1"/>
          </p:cNvSpPr>
          <p:nvPr>
            <p:ph type="ctrTitle"/>
          </p:nvPr>
        </p:nvSpPr>
        <p:spPr>
          <a:xfrm>
            <a:off x="0" y="2595716"/>
            <a:ext cx="12192000" cy="2337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Resources</a:t>
            </a:r>
            <a:endParaRPr/>
          </a:p>
          <a:p>
            <a:pPr marL="0" lvl="0" indent="0" algn="ctr" rtl="0">
              <a:spcBef>
                <a:spcPts val="0"/>
              </a:spcBef>
              <a:spcAft>
                <a:spcPts val="0"/>
              </a:spcAft>
              <a:buNone/>
            </a:pPr>
            <a:endParaRPr/>
          </a:p>
        </p:txBody>
      </p:sp>
      <p:sp>
        <p:nvSpPr>
          <p:cNvPr id="492" name="Google Shape;492;p64"/>
          <p:cNvSpPr txBox="1">
            <a:spLocks noGrp="1"/>
          </p:cNvSpPr>
          <p:nvPr>
            <p:ph type="sldNum" idx="12"/>
          </p:nvPr>
        </p:nvSpPr>
        <p:spPr>
          <a:xfrm>
            <a:off x="218772" y="6427021"/>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5"/>
          <p:cNvSpPr txBox="1">
            <a:spLocks noGrp="1"/>
          </p:cNvSpPr>
          <p:nvPr>
            <p:ph type="title"/>
          </p:nvPr>
        </p:nvSpPr>
        <p:spPr>
          <a:xfrm>
            <a:off x="443565" y="205176"/>
            <a:ext cx="8065200" cy="89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800"/>
              <a:buFont typeface="Arial"/>
              <a:buNone/>
            </a:pPr>
            <a:r>
              <a:rPr lang="en-US"/>
              <a:t>Additional Resources</a:t>
            </a:r>
            <a:endParaRPr/>
          </a:p>
        </p:txBody>
      </p:sp>
      <p:sp>
        <p:nvSpPr>
          <p:cNvPr id="498" name="Google Shape;498;p65"/>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p>
            <a:pPr marL="457200" lvl="0" indent="-381000" algn="l" rtl="0">
              <a:lnSpc>
                <a:spcPct val="90000"/>
              </a:lnSpc>
              <a:spcBef>
                <a:spcPts val="0"/>
              </a:spcBef>
              <a:spcAft>
                <a:spcPts val="0"/>
              </a:spcAft>
              <a:buSzPts val="2400"/>
              <a:buChar char="•"/>
            </a:pPr>
            <a:r>
              <a:rPr lang="en-US" u="sng">
                <a:solidFill>
                  <a:schemeClr val="hlink"/>
                </a:solidFill>
                <a:hlinkClick r:id="rId3"/>
              </a:rPr>
              <a:t>The Launchpad</a:t>
            </a:r>
            <a:r>
              <a:rPr lang="en-US"/>
              <a:t> for staff new to ESEA</a:t>
            </a:r>
            <a:endParaRPr/>
          </a:p>
          <a:p>
            <a:pPr marL="457200" lvl="0" indent="-381000" algn="l" rtl="0">
              <a:lnSpc>
                <a:spcPct val="90000"/>
              </a:lnSpc>
              <a:spcBef>
                <a:spcPts val="0"/>
              </a:spcBef>
              <a:spcAft>
                <a:spcPts val="0"/>
              </a:spcAft>
              <a:buSzPts val="2400"/>
              <a:buChar char="•"/>
            </a:pPr>
            <a:r>
              <a:rPr lang="en-US" u="sng">
                <a:solidFill>
                  <a:schemeClr val="hlink"/>
                </a:solidFill>
                <a:hlinkClick r:id="rId4"/>
              </a:rPr>
              <a:t>Non-Public Resources</a:t>
            </a:r>
            <a:endParaRPr/>
          </a:p>
          <a:p>
            <a:pPr marL="457200" lvl="0" indent="-381000" algn="l" rtl="0">
              <a:lnSpc>
                <a:spcPct val="90000"/>
              </a:lnSpc>
              <a:spcBef>
                <a:spcPts val="0"/>
              </a:spcBef>
              <a:spcAft>
                <a:spcPts val="0"/>
              </a:spcAft>
              <a:buSzPts val="2400"/>
              <a:buChar char="•"/>
            </a:pPr>
            <a:r>
              <a:rPr lang="en-US" u="sng">
                <a:solidFill>
                  <a:schemeClr val="hlink"/>
                </a:solidFill>
                <a:hlinkClick r:id="rId5"/>
              </a:rPr>
              <a:t>GEPA </a:t>
            </a:r>
            <a:endParaRPr/>
          </a:p>
          <a:p>
            <a:pPr marL="457200" lvl="0" indent="-381000" algn="l" rtl="0">
              <a:lnSpc>
                <a:spcPct val="90000"/>
              </a:lnSpc>
              <a:spcBef>
                <a:spcPts val="0"/>
              </a:spcBef>
              <a:spcAft>
                <a:spcPts val="0"/>
              </a:spcAft>
              <a:buSzPts val="2400"/>
              <a:buChar char="•"/>
            </a:pPr>
            <a:r>
              <a:rPr lang="en-US" u="sng">
                <a:solidFill>
                  <a:schemeClr val="hlink"/>
                </a:solidFill>
                <a:hlinkClick r:id="rId6"/>
              </a:rPr>
              <a:t>Title I</a:t>
            </a:r>
            <a:r>
              <a:rPr lang="en-US"/>
              <a:t>, Parts A and D</a:t>
            </a:r>
            <a:endParaRPr/>
          </a:p>
          <a:p>
            <a:pPr marL="457200" lvl="0" indent="-381000" algn="l" rtl="0">
              <a:lnSpc>
                <a:spcPct val="90000"/>
              </a:lnSpc>
              <a:spcBef>
                <a:spcPts val="0"/>
              </a:spcBef>
              <a:spcAft>
                <a:spcPts val="0"/>
              </a:spcAft>
              <a:buSzPts val="2400"/>
              <a:buChar char="•"/>
            </a:pPr>
            <a:r>
              <a:rPr lang="en-US" u="sng">
                <a:solidFill>
                  <a:schemeClr val="hlink"/>
                </a:solidFill>
                <a:hlinkClick r:id="rId7"/>
              </a:rPr>
              <a:t>Title II</a:t>
            </a:r>
            <a:endParaRPr/>
          </a:p>
          <a:p>
            <a:pPr marL="457200" lvl="0" indent="-381000" algn="l" rtl="0">
              <a:lnSpc>
                <a:spcPct val="90000"/>
              </a:lnSpc>
              <a:spcBef>
                <a:spcPts val="0"/>
              </a:spcBef>
              <a:spcAft>
                <a:spcPts val="0"/>
              </a:spcAft>
              <a:buSzPts val="2400"/>
              <a:buChar char="•"/>
            </a:pPr>
            <a:r>
              <a:rPr lang="en-US" u="sng">
                <a:solidFill>
                  <a:schemeClr val="hlink"/>
                </a:solidFill>
                <a:hlinkClick r:id="rId8"/>
              </a:rPr>
              <a:t>Title III</a:t>
            </a:r>
            <a:endParaRPr/>
          </a:p>
          <a:p>
            <a:pPr marL="457200" lvl="0" indent="-381000" algn="l" rtl="0">
              <a:lnSpc>
                <a:spcPct val="90000"/>
              </a:lnSpc>
              <a:spcBef>
                <a:spcPts val="0"/>
              </a:spcBef>
              <a:spcAft>
                <a:spcPts val="0"/>
              </a:spcAft>
              <a:buSzPts val="2400"/>
              <a:buChar char="•"/>
            </a:pPr>
            <a:r>
              <a:rPr lang="en-US" u="sng">
                <a:solidFill>
                  <a:schemeClr val="hlink"/>
                </a:solidFill>
                <a:hlinkClick r:id="rId9"/>
              </a:rPr>
              <a:t>Title IV </a:t>
            </a:r>
            <a:endParaRPr/>
          </a:p>
          <a:p>
            <a:pPr marL="457200" lvl="0" indent="-381000" algn="l" rtl="0">
              <a:lnSpc>
                <a:spcPct val="90000"/>
              </a:lnSpc>
              <a:spcBef>
                <a:spcPts val="0"/>
              </a:spcBef>
              <a:spcAft>
                <a:spcPts val="0"/>
              </a:spcAft>
              <a:buSzPts val="2400"/>
              <a:buChar char="•"/>
            </a:pPr>
            <a:r>
              <a:rPr lang="en-US" u="sng">
                <a:solidFill>
                  <a:schemeClr val="hlink"/>
                </a:solidFill>
                <a:hlinkClick r:id="rId10"/>
              </a:rPr>
              <a:t>Title V</a:t>
            </a:r>
            <a:endParaRPr/>
          </a:p>
        </p:txBody>
      </p:sp>
      <p:sp>
        <p:nvSpPr>
          <p:cNvPr id="499" name="Google Shape;499;p65"/>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402115" y="37092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System of Support </a:t>
            </a:r>
            <a:endParaRPr/>
          </a:p>
        </p:txBody>
      </p:sp>
      <p:grpSp>
        <p:nvGrpSpPr>
          <p:cNvPr id="131" name="Google Shape;131;p21" descr="Targeted trainings are available including Title I district level set-asides, Non-public schools, Schoolwide vs. Targeted assistance programs, Title III and Immigrant Set-aside and LEAS with less than 1000 students."/>
          <p:cNvGrpSpPr/>
          <p:nvPr/>
        </p:nvGrpSpPr>
        <p:grpSpPr>
          <a:xfrm>
            <a:off x="0" y="1886050"/>
            <a:ext cx="3635509" cy="4617430"/>
            <a:chOff x="0" y="1189986"/>
            <a:chExt cx="2726700" cy="3248737"/>
          </a:xfrm>
        </p:grpSpPr>
        <p:sp>
          <p:nvSpPr>
            <p:cNvPr id="132" name="Google Shape;132;p21"/>
            <p:cNvSpPr/>
            <p:nvPr/>
          </p:nvSpPr>
          <p:spPr>
            <a:xfrm>
              <a:off x="0" y="1189986"/>
              <a:ext cx="2726700" cy="632100"/>
            </a:xfrm>
            <a:prstGeom prst="homePlate">
              <a:avLst>
                <a:gd name="adj" fmla="val 50000"/>
              </a:avLst>
            </a:prstGeom>
            <a:gradFill>
              <a:gsLst>
                <a:gs pos="0">
                  <a:srgbClr val="FDECDB"/>
                </a:gs>
                <a:gs pos="100000">
                  <a:srgbClr val="F0A963"/>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dk1"/>
                  </a:solidFill>
                </a:rPr>
                <a:t>Targeted Trainings</a:t>
              </a:r>
              <a:endParaRPr sz="1900">
                <a:solidFill>
                  <a:schemeClr val="dk1"/>
                </a:solidFill>
              </a:endParaRPr>
            </a:p>
          </p:txBody>
        </p:sp>
        <p:sp>
          <p:nvSpPr>
            <p:cNvPr id="133" name="Google Shape;133;p21"/>
            <p:cNvSpPr txBox="1"/>
            <p:nvPr/>
          </p:nvSpPr>
          <p:spPr>
            <a:xfrm>
              <a:off x="87715" y="1885423"/>
              <a:ext cx="2346600" cy="2553300"/>
            </a:xfrm>
            <a:prstGeom prst="rect">
              <a:avLst/>
            </a:prstGeom>
            <a:noFill/>
            <a:ln>
              <a:noFill/>
            </a:ln>
          </p:spPr>
          <p:txBody>
            <a:bodyPr spcFirstLastPara="1" wrap="square" lIns="121900" tIns="121900" rIns="121900" bIns="121900" anchor="t" anchorCtr="0">
              <a:noAutofit/>
            </a:bodyPr>
            <a:lstStyle/>
            <a:p>
              <a:pPr marL="285750" lvl="0" indent="-215900" algn="l" rtl="0">
                <a:lnSpc>
                  <a:spcPct val="115000"/>
                </a:lnSpc>
                <a:spcBef>
                  <a:spcPts val="0"/>
                </a:spcBef>
                <a:spcAft>
                  <a:spcPts val="0"/>
                </a:spcAft>
                <a:buClr>
                  <a:schemeClr val="dk1"/>
                </a:buClr>
                <a:buSzPts val="1600"/>
                <a:buChar char="●"/>
              </a:pPr>
              <a:r>
                <a:rPr lang="en-US" sz="1600"/>
                <a:t>Title I District Level Set-Asides </a:t>
              </a:r>
              <a:endParaRPr sz="1600"/>
            </a:p>
            <a:p>
              <a:pPr marL="571500" lvl="1" indent="-215900" algn="l" rtl="0">
                <a:lnSpc>
                  <a:spcPct val="115000"/>
                </a:lnSpc>
                <a:spcBef>
                  <a:spcPts val="0"/>
                </a:spcBef>
                <a:spcAft>
                  <a:spcPts val="0"/>
                </a:spcAft>
                <a:buClr>
                  <a:schemeClr val="dk1"/>
                </a:buClr>
                <a:buSzPts val="1600"/>
                <a:buChar char="○"/>
              </a:pPr>
              <a:r>
                <a:rPr lang="en-US" sz="1600"/>
                <a:t>Watch </a:t>
              </a:r>
              <a:r>
                <a:rPr lang="en-US" sz="1600" u="sng">
                  <a:solidFill>
                    <a:schemeClr val="hlink"/>
                  </a:solidFill>
                  <a:hlinkClick r:id="rId3"/>
                </a:rPr>
                <a:t>HERE</a:t>
              </a:r>
              <a:endParaRPr sz="1600"/>
            </a:p>
            <a:p>
              <a:pPr marL="285750" lvl="0" indent="-215900" algn="l" rtl="0">
                <a:lnSpc>
                  <a:spcPct val="115000"/>
                </a:lnSpc>
                <a:spcBef>
                  <a:spcPts val="0"/>
                </a:spcBef>
                <a:spcAft>
                  <a:spcPts val="0"/>
                </a:spcAft>
                <a:buClr>
                  <a:schemeClr val="dk1"/>
                </a:buClr>
                <a:buSzPts val="1600"/>
                <a:buChar char="●"/>
              </a:pPr>
              <a:r>
                <a:rPr lang="en-US" sz="1600"/>
                <a:t>Non-Public Schools</a:t>
              </a:r>
              <a:endParaRPr sz="1600"/>
            </a:p>
            <a:p>
              <a:pPr marL="571500" lvl="1" indent="-215900" algn="l" rtl="0">
                <a:lnSpc>
                  <a:spcPct val="115000"/>
                </a:lnSpc>
                <a:spcBef>
                  <a:spcPts val="0"/>
                </a:spcBef>
                <a:spcAft>
                  <a:spcPts val="0"/>
                </a:spcAft>
                <a:buClr>
                  <a:schemeClr val="dk1"/>
                </a:buClr>
                <a:buSzPts val="1600"/>
                <a:buChar char="○"/>
              </a:pPr>
              <a:r>
                <a:rPr lang="en-US" sz="1600"/>
                <a:t>Watch </a:t>
              </a:r>
              <a:r>
                <a:rPr lang="en-US" sz="1600" u="sng">
                  <a:solidFill>
                    <a:schemeClr val="hlink"/>
                  </a:solidFill>
                  <a:hlinkClick r:id="rId4"/>
                </a:rPr>
                <a:t>HERE</a:t>
              </a:r>
              <a:endParaRPr sz="1600"/>
            </a:p>
            <a:p>
              <a:pPr marL="285750" lvl="0" indent="-215900" algn="l" rtl="0">
                <a:lnSpc>
                  <a:spcPct val="115000"/>
                </a:lnSpc>
                <a:spcBef>
                  <a:spcPts val="0"/>
                </a:spcBef>
                <a:spcAft>
                  <a:spcPts val="0"/>
                </a:spcAft>
                <a:buClr>
                  <a:schemeClr val="dk1"/>
                </a:buClr>
                <a:buSzPts val="1600"/>
                <a:buChar char="●"/>
              </a:pPr>
              <a:r>
                <a:rPr lang="en-US" sz="1600"/>
                <a:t>Schoolwide vs. Targeted Assistance Programs</a:t>
              </a:r>
              <a:endParaRPr sz="1600"/>
            </a:p>
            <a:p>
              <a:pPr marL="571500" lvl="1" indent="-215900" algn="l" rtl="0">
                <a:lnSpc>
                  <a:spcPct val="115000"/>
                </a:lnSpc>
                <a:spcBef>
                  <a:spcPts val="0"/>
                </a:spcBef>
                <a:spcAft>
                  <a:spcPts val="0"/>
                </a:spcAft>
                <a:buClr>
                  <a:schemeClr val="dk1"/>
                </a:buClr>
                <a:buSzPts val="1600"/>
                <a:buChar char="○"/>
              </a:pPr>
              <a:r>
                <a:rPr lang="en-US" sz="1600"/>
                <a:t>Watch </a:t>
              </a:r>
              <a:r>
                <a:rPr lang="en-US" sz="1600" u="sng">
                  <a:solidFill>
                    <a:schemeClr val="hlink"/>
                  </a:solidFill>
                  <a:hlinkClick r:id="rId5"/>
                </a:rPr>
                <a:t>HERE</a:t>
              </a:r>
              <a:endParaRPr sz="1600"/>
            </a:p>
            <a:p>
              <a:pPr marL="285750" lvl="0" indent="-215900" algn="l" rtl="0">
                <a:lnSpc>
                  <a:spcPct val="115000"/>
                </a:lnSpc>
                <a:spcBef>
                  <a:spcPts val="0"/>
                </a:spcBef>
                <a:spcAft>
                  <a:spcPts val="0"/>
                </a:spcAft>
                <a:buClr>
                  <a:schemeClr val="dk1"/>
                </a:buClr>
                <a:buSzPts val="1600"/>
                <a:buChar char="●"/>
              </a:pPr>
              <a:r>
                <a:rPr lang="en-US" sz="1600"/>
                <a:t>Title III &amp; Immigrant Set-Aside</a:t>
              </a:r>
              <a:endParaRPr sz="1600"/>
            </a:p>
            <a:p>
              <a:pPr marL="571500" lvl="1" indent="-215900" algn="l" rtl="0">
                <a:lnSpc>
                  <a:spcPct val="115000"/>
                </a:lnSpc>
                <a:spcBef>
                  <a:spcPts val="0"/>
                </a:spcBef>
                <a:spcAft>
                  <a:spcPts val="0"/>
                </a:spcAft>
                <a:buClr>
                  <a:schemeClr val="dk1"/>
                </a:buClr>
                <a:buSzPts val="1600"/>
                <a:buChar char="○"/>
              </a:pPr>
              <a:r>
                <a:rPr lang="en-US" sz="1600"/>
                <a:t>Watch </a:t>
              </a:r>
              <a:r>
                <a:rPr lang="en-US" sz="1600" u="sng">
                  <a:solidFill>
                    <a:schemeClr val="hlink"/>
                  </a:solidFill>
                  <a:hlinkClick r:id="rId6"/>
                </a:rPr>
                <a:t>HERE</a:t>
              </a:r>
              <a:endParaRPr sz="1600"/>
            </a:p>
            <a:p>
              <a:pPr marL="342900" lvl="0" indent="-330200" algn="l" rtl="0">
                <a:lnSpc>
                  <a:spcPct val="115000"/>
                </a:lnSpc>
                <a:spcBef>
                  <a:spcPts val="0"/>
                </a:spcBef>
                <a:spcAft>
                  <a:spcPts val="0"/>
                </a:spcAft>
                <a:buClr>
                  <a:schemeClr val="dk1"/>
                </a:buClr>
                <a:buSzPts val="1600"/>
                <a:buChar char="●"/>
              </a:pPr>
              <a:r>
                <a:rPr lang="en-US" sz="1600"/>
                <a:t>LEAs with </a:t>
              </a:r>
              <a:endParaRPr sz="1600"/>
            </a:p>
            <a:p>
              <a:pPr marL="342900" lvl="0" indent="0" algn="l" rtl="0">
                <a:lnSpc>
                  <a:spcPct val="115000"/>
                </a:lnSpc>
                <a:spcBef>
                  <a:spcPts val="0"/>
                </a:spcBef>
                <a:spcAft>
                  <a:spcPts val="0"/>
                </a:spcAft>
                <a:buNone/>
              </a:pPr>
              <a:r>
                <a:rPr lang="en-US" sz="1600" u="sng">
                  <a:solidFill>
                    <a:schemeClr val="hlink"/>
                  </a:solidFill>
                  <a:hlinkClick r:id="rId7"/>
                </a:rPr>
                <a:t>Less than 1,000</a:t>
              </a:r>
              <a:r>
                <a:rPr lang="en-US" sz="1600"/>
                <a:t> students</a:t>
              </a:r>
              <a:endParaRPr sz="1600"/>
            </a:p>
            <a:p>
              <a:pPr marL="0" lvl="0" indent="0" algn="l" rtl="0">
                <a:lnSpc>
                  <a:spcPct val="115000"/>
                </a:lnSpc>
                <a:spcBef>
                  <a:spcPts val="0"/>
                </a:spcBef>
                <a:spcAft>
                  <a:spcPts val="0"/>
                </a:spcAft>
                <a:buNone/>
              </a:pPr>
              <a:endParaRPr sz="1600"/>
            </a:p>
          </p:txBody>
        </p:sp>
      </p:grpSp>
      <p:grpSp>
        <p:nvGrpSpPr>
          <p:cNvPr id="134" name="Google Shape;134;p21" descr="Narratives training provided on April 9th."/>
          <p:cNvGrpSpPr/>
          <p:nvPr/>
        </p:nvGrpSpPr>
        <p:grpSpPr>
          <a:xfrm>
            <a:off x="3015100" y="1888588"/>
            <a:ext cx="3388315" cy="4572838"/>
            <a:chOff x="2320577" y="1414573"/>
            <a:chExt cx="2541300" cy="3429714"/>
          </a:xfrm>
        </p:grpSpPr>
        <p:sp>
          <p:nvSpPr>
            <p:cNvPr id="135" name="Google Shape;135;p21"/>
            <p:cNvSpPr/>
            <p:nvPr/>
          </p:nvSpPr>
          <p:spPr>
            <a:xfrm>
              <a:off x="2320577" y="1414573"/>
              <a:ext cx="2541300" cy="673800"/>
            </a:xfrm>
            <a:prstGeom prst="chevron">
              <a:avLst>
                <a:gd name="adj" fmla="val 50000"/>
              </a:avLst>
            </a:prstGeom>
            <a:gradFill>
              <a:gsLst>
                <a:gs pos="0">
                  <a:srgbClr val="EF7521"/>
                </a:gs>
                <a:gs pos="100000">
                  <a:srgbClr val="F0A963"/>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dk1"/>
                  </a:solidFill>
                </a:rPr>
                <a:t>Narratives Training</a:t>
              </a:r>
              <a:endParaRPr sz="1900">
                <a:solidFill>
                  <a:schemeClr val="dk1"/>
                </a:solidFill>
              </a:endParaRPr>
            </a:p>
            <a:p>
              <a:pPr marL="0" lvl="0" indent="0" algn="ctr" rtl="0">
                <a:spcBef>
                  <a:spcPts val="0"/>
                </a:spcBef>
                <a:spcAft>
                  <a:spcPts val="0"/>
                </a:spcAft>
                <a:buNone/>
              </a:pPr>
              <a:r>
                <a:rPr lang="en-US" sz="1900">
                  <a:solidFill>
                    <a:schemeClr val="dk1"/>
                  </a:solidFill>
                </a:rPr>
                <a:t>April 9th </a:t>
              </a:r>
              <a:endParaRPr sz="1900">
                <a:solidFill>
                  <a:schemeClr val="dk1"/>
                </a:solidFill>
              </a:endParaRPr>
            </a:p>
          </p:txBody>
        </p:sp>
        <p:sp>
          <p:nvSpPr>
            <p:cNvPr id="136" name="Google Shape;136;p21"/>
            <p:cNvSpPr txBox="1"/>
            <p:nvPr/>
          </p:nvSpPr>
          <p:spPr>
            <a:xfrm>
              <a:off x="2455055" y="2228587"/>
              <a:ext cx="2057400" cy="2615700"/>
            </a:xfrm>
            <a:prstGeom prst="rect">
              <a:avLst/>
            </a:prstGeom>
            <a:noFill/>
            <a:ln>
              <a:noFill/>
            </a:ln>
          </p:spPr>
          <p:txBody>
            <a:bodyPr spcFirstLastPara="1" wrap="square" lIns="121900" tIns="121900" rIns="121900" bIns="121900" anchor="t" anchorCtr="0">
              <a:noAutofit/>
            </a:bodyPr>
            <a:lstStyle/>
            <a:p>
              <a:pPr marL="228600" lvl="0" indent="-215900" algn="l" rtl="0">
                <a:lnSpc>
                  <a:spcPct val="115000"/>
                </a:lnSpc>
                <a:spcBef>
                  <a:spcPts val="0"/>
                </a:spcBef>
                <a:spcAft>
                  <a:spcPts val="0"/>
                </a:spcAft>
                <a:buSzPts val="1600"/>
                <a:buChar char="●"/>
              </a:pPr>
              <a:r>
                <a:rPr lang="en-US" sz="1600"/>
                <a:t>Changes and rationale for updates to the 2024-2025 Consolidated Application questions.</a:t>
              </a:r>
              <a:endParaRPr sz="1600"/>
            </a:p>
            <a:p>
              <a:pPr marL="228600" lvl="0" indent="-215900" algn="l" rtl="0">
                <a:lnSpc>
                  <a:spcPct val="115000"/>
                </a:lnSpc>
                <a:spcBef>
                  <a:spcPts val="0"/>
                </a:spcBef>
                <a:spcAft>
                  <a:spcPts val="0"/>
                </a:spcAft>
                <a:buSzPts val="1600"/>
                <a:buChar char="●"/>
              </a:pPr>
              <a:r>
                <a:rPr lang="en-US" sz="1600"/>
                <a:t>Minimum requirements for responses for the updated Consolidated Application questions.</a:t>
              </a:r>
              <a:endParaRPr sz="1600"/>
            </a:p>
          </p:txBody>
        </p:sp>
      </p:grpSp>
      <p:grpSp>
        <p:nvGrpSpPr>
          <p:cNvPr id="137" name="Google Shape;137;p21" descr="GAINS system training scheduled April 25th."/>
          <p:cNvGrpSpPr/>
          <p:nvPr/>
        </p:nvGrpSpPr>
        <p:grpSpPr>
          <a:xfrm>
            <a:off x="5711779" y="1891127"/>
            <a:ext cx="3388315" cy="4643961"/>
            <a:chOff x="4329974" y="1189775"/>
            <a:chExt cx="2541300" cy="3483058"/>
          </a:xfrm>
        </p:grpSpPr>
        <p:sp>
          <p:nvSpPr>
            <p:cNvPr id="138" name="Google Shape;138;p21"/>
            <p:cNvSpPr/>
            <p:nvPr/>
          </p:nvSpPr>
          <p:spPr>
            <a:xfrm>
              <a:off x="4329974" y="1189775"/>
              <a:ext cx="2541300" cy="669000"/>
            </a:xfrm>
            <a:prstGeom prst="chevron">
              <a:avLst>
                <a:gd name="adj" fmla="val 50000"/>
              </a:avLst>
            </a:prstGeom>
            <a:gradFill>
              <a:gsLst>
                <a:gs pos="0">
                  <a:srgbClr val="FDECDB"/>
                </a:gs>
                <a:gs pos="100000">
                  <a:srgbClr val="F0A963"/>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dk1"/>
                  </a:solidFill>
                </a:rPr>
                <a:t>GAINS System Training April 25th</a:t>
              </a:r>
              <a:endParaRPr sz="1900">
                <a:solidFill>
                  <a:schemeClr val="dk1"/>
                </a:solidFill>
              </a:endParaRPr>
            </a:p>
          </p:txBody>
        </p:sp>
        <p:sp>
          <p:nvSpPr>
            <p:cNvPr id="139" name="Google Shape;139;p21"/>
            <p:cNvSpPr txBox="1"/>
            <p:nvPr/>
          </p:nvSpPr>
          <p:spPr>
            <a:xfrm>
              <a:off x="4613553" y="2057133"/>
              <a:ext cx="2057400" cy="2615700"/>
            </a:xfrm>
            <a:prstGeom prst="rect">
              <a:avLst/>
            </a:prstGeom>
            <a:noFill/>
            <a:ln>
              <a:noFill/>
            </a:ln>
          </p:spPr>
          <p:txBody>
            <a:bodyPr spcFirstLastPara="1" wrap="square" lIns="121900" tIns="121900" rIns="121900" bIns="121900" anchor="t" anchorCtr="0">
              <a:noAutofit/>
            </a:bodyPr>
            <a:lstStyle/>
            <a:p>
              <a:pPr marL="342900" lvl="0" indent="-215900" algn="l" rtl="0">
                <a:lnSpc>
                  <a:spcPct val="115000"/>
                </a:lnSpc>
                <a:spcBef>
                  <a:spcPts val="0"/>
                </a:spcBef>
                <a:spcAft>
                  <a:spcPts val="0"/>
                </a:spcAft>
                <a:buSzPts val="1600"/>
                <a:buChar char="●"/>
              </a:pPr>
              <a:r>
                <a:rPr lang="en-US" sz="1600"/>
                <a:t>CDE’s Grants Program Administration (GPA) team will present </a:t>
              </a:r>
              <a:endParaRPr sz="1600"/>
            </a:p>
            <a:p>
              <a:pPr marL="342900" lvl="0" indent="-215900" algn="l" rtl="0">
                <a:lnSpc>
                  <a:spcPct val="115000"/>
                </a:lnSpc>
                <a:spcBef>
                  <a:spcPts val="0"/>
                </a:spcBef>
                <a:spcAft>
                  <a:spcPts val="0"/>
                </a:spcAft>
                <a:buSzPts val="1600"/>
                <a:buChar char="●"/>
              </a:pPr>
              <a:r>
                <a:rPr lang="en-US" sz="1600"/>
                <a:t>Register </a:t>
              </a:r>
              <a:r>
                <a:rPr lang="en-US" sz="1600" u="sng">
                  <a:solidFill>
                    <a:schemeClr val="hlink"/>
                  </a:solidFill>
                  <a:hlinkClick r:id="rId8"/>
                </a:rPr>
                <a:t>HERE</a:t>
              </a:r>
              <a:r>
                <a:rPr lang="en-US" sz="1600"/>
                <a:t>.</a:t>
              </a:r>
              <a:endParaRPr sz="1600"/>
            </a:p>
          </p:txBody>
        </p:sp>
      </p:grpSp>
      <p:grpSp>
        <p:nvGrpSpPr>
          <p:cNvPr id="140" name="Google Shape;140;p21" descr="In-person work session scheduled. Visit the Regional Network meeting website to register for worksessions."/>
          <p:cNvGrpSpPr/>
          <p:nvPr/>
        </p:nvGrpSpPr>
        <p:grpSpPr>
          <a:xfrm>
            <a:off x="8528772" y="1891127"/>
            <a:ext cx="3388315" cy="4339161"/>
            <a:chOff x="6396739" y="1418381"/>
            <a:chExt cx="2541300" cy="3254452"/>
          </a:xfrm>
        </p:grpSpPr>
        <p:sp>
          <p:nvSpPr>
            <p:cNvPr id="141" name="Google Shape;141;p21"/>
            <p:cNvSpPr/>
            <p:nvPr/>
          </p:nvSpPr>
          <p:spPr>
            <a:xfrm>
              <a:off x="6396739" y="1418381"/>
              <a:ext cx="2541300" cy="669000"/>
            </a:xfrm>
            <a:prstGeom prst="chevron">
              <a:avLst>
                <a:gd name="adj" fmla="val 50000"/>
              </a:avLst>
            </a:prstGeom>
            <a:gradFill>
              <a:gsLst>
                <a:gs pos="0">
                  <a:srgbClr val="EF7521"/>
                </a:gs>
                <a:gs pos="100000">
                  <a:srgbClr val="F0A963"/>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dk1"/>
                  </a:solidFill>
                </a:rPr>
                <a:t>In Person </a:t>
              </a:r>
              <a:endParaRPr sz="1900">
                <a:solidFill>
                  <a:schemeClr val="dk1"/>
                </a:solidFill>
              </a:endParaRPr>
            </a:p>
            <a:p>
              <a:pPr marL="0" lvl="0" indent="0" algn="ctr" rtl="0">
                <a:spcBef>
                  <a:spcPts val="0"/>
                </a:spcBef>
                <a:spcAft>
                  <a:spcPts val="0"/>
                </a:spcAft>
                <a:buNone/>
              </a:pPr>
              <a:r>
                <a:rPr lang="en-US" sz="1900">
                  <a:solidFill>
                    <a:schemeClr val="dk1"/>
                  </a:solidFill>
                </a:rPr>
                <a:t>Work Sessions</a:t>
              </a:r>
              <a:endParaRPr sz="1900">
                <a:solidFill>
                  <a:schemeClr val="dk1"/>
                </a:solidFill>
              </a:endParaRPr>
            </a:p>
          </p:txBody>
        </p:sp>
        <p:sp>
          <p:nvSpPr>
            <p:cNvPr id="142" name="Google Shape;142;p21"/>
            <p:cNvSpPr txBox="1"/>
            <p:nvPr/>
          </p:nvSpPr>
          <p:spPr>
            <a:xfrm>
              <a:off x="6714899" y="2057133"/>
              <a:ext cx="2150400" cy="2615700"/>
            </a:xfrm>
            <a:prstGeom prst="rect">
              <a:avLst/>
            </a:prstGeom>
            <a:noFill/>
            <a:ln>
              <a:noFill/>
            </a:ln>
          </p:spPr>
          <p:txBody>
            <a:bodyPr spcFirstLastPara="1" wrap="square" lIns="121900" tIns="121900" rIns="121900" bIns="121900" anchor="t" anchorCtr="0">
              <a:noAutofit/>
            </a:bodyPr>
            <a:lstStyle/>
            <a:p>
              <a:pPr marL="171450" lvl="0" indent="-215900" algn="l" rtl="0">
                <a:lnSpc>
                  <a:spcPct val="115000"/>
                </a:lnSpc>
                <a:spcBef>
                  <a:spcPts val="0"/>
                </a:spcBef>
                <a:spcAft>
                  <a:spcPts val="0"/>
                </a:spcAft>
                <a:buSzPts val="1600"/>
                <a:buChar char="●"/>
              </a:pPr>
              <a:r>
                <a:rPr lang="en-US" sz="1600"/>
                <a:t>Regional In-person work sessions will provide the opportunity to work on your LEA’s Consolidated Application with the support of ESEA specialists and GAINS experts.</a:t>
              </a:r>
              <a:endParaRPr sz="1600"/>
            </a:p>
            <a:p>
              <a:pPr marL="171450" lvl="0" indent="-215900" algn="l" rtl="0">
                <a:lnSpc>
                  <a:spcPct val="115000"/>
                </a:lnSpc>
                <a:spcBef>
                  <a:spcPts val="0"/>
                </a:spcBef>
                <a:spcAft>
                  <a:spcPts val="0"/>
                </a:spcAft>
                <a:buSzPts val="1600"/>
                <a:buChar char="●"/>
              </a:pPr>
              <a:r>
                <a:rPr lang="en-US" sz="1600"/>
                <a:t>Register </a:t>
              </a:r>
              <a:r>
                <a:rPr lang="en-US" sz="1600" u="sng">
                  <a:solidFill>
                    <a:schemeClr val="hlink"/>
                  </a:solidFill>
                  <a:hlinkClick r:id="rId9"/>
                </a:rPr>
                <a:t>HERE</a:t>
              </a:r>
              <a:r>
                <a:rPr lang="en-US" sz="1600"/>
                <a:t>.</a:t>
              </a:r>
              <a:endParaRPr sz="1600"/>
            </a:p>
          </p:txBody>
        </p:sp>
      </p:grpSp>
      <p:cxnSp>
        <p:nvCxnSpPr>
          <p:cNvPr id="143" name="Google Shape;143;p21">
            <a:extLst>
              <a:ext uri="{C183D7F6-B498-43B3-948B-1728B52AA6E4}">
                <adec:decorative xmlns:adec="http://schemas.microsoft.com/office/drawing/2017/decorative" val="1"/>
              </a:ext>
            </a:extLst>
          </p:cNvPr>
          <p:cNvCxnSpPr/>
          <p:nvPr/>
        </p:nvCxnSpPr>
        <p:spPr>
          <a:xfrm>
            <a:off x="3051200" y="2866600"/>
            <a:ext cx="10500" cy="3201000"/>
          </a:xfrm>
          <a:prstGeom prst="straightConnector1">
            <a:avLst/>
          </a:prstGeom>
          <a:noFill/>
          <a:ln w="9525" cap="flat" cmpd="sng">
            <a:solidFill>
              <a:schemeClr val="dk2"/>
            </a:solidFill>
            <a:prstDash val="solid"/>
            <a:round/>
            <a:headEnd type="none" w="med" len="med"/>
            <a:tailEnd type="none" w="med" len="med"/>
          </a:ln>
        </p:spPr>
      </p:cxnSp>
      <p:cxnSp>
        <p:nvCxnSpPr>
          <p:cNvPr id="144" name="Google Shape;144;p21">
            <a:extLst>
              <a:ext uri="{C183D7F6-B498-43B3-948B-1728B52AA6E4}">
                <adec:decorative xmlns:adec="http://schemas.microsoft.com/office/drawing/2017/decorative" val="1"/>
              </a:ext>
            </a:extLst>
          </p:cNvPr>
          <p:cNvCxnSpPr/>
          <p:nvPr/>
        </p:nvCxnSpPr>
        <p:spPr>
          <a:xfrm>
            <a:off x="5960163" y="2866600"/>
            <a:ext cx="10500" cy="3201000"/>
          </a:xfrm>
          <a:prstGeom prst="straightConnector1">
            <a:avLst/>
          </a:prstGeom>
          <a:noFill/>
          <a:ln w="9525" cap="flat" cmpd="sng">
            <a:solidFill>
              <a:schemeClr val="dk2"/>
            </a:solidFill>
            <a:prstDash val="solid"/>
            <a:round/>
            <a:headEnd type="none" w="med" len="med"/>
            <a:tailEnd type="none" w="med" len="med"/>
          </a:ln>
        </p:spPr>
      </p:cxnSp>
      <p:cxnSp>
        <p:nvCxnSpPr>
          <p:cNvPr id="145" name="Google Shape;145;p21">
            <a:extLst>
              <a:ext uri="{C183D7F6-B498-43B3-948B-1728B52AA6E4}">
                <adec:decorative xmlns:adec="http://schemas.microsoft.com/office/drawing/2017/decorative" val="1"/>
              </a:ext>
            </a:extLst>
          </p:cNvPr>
          <p:cNvCxnSpPr/>
          <p:nvPr/>
        </p:nvCxnSpPr>
        <p:spPr>
          <a:xfrm>
            <a:off x="8869150" y="2866600"/>
            <a:ext cx="10500" cy="3201000"/>
          </a:xfrm>
          <a:prstGeom prst="straightConnector1">
            <a:avLst/>
          </a:prstGeom>
          <a:noFill/>
          <a:ln w="9525" cap="flat" cmpd="sng">
            <a:solidFill>
              <a:schemeClr val="dk2"/>
            </a:solidFill>
            <a:prstDash val="solid"/>
            <a:round/>
            <a:headEnd type="none" w="med" len="med"/>
            <a:tailEnd type="none" w="med" len="med"/>
          </a:ln>
        </p:spPr>
      </p:cxnSp>
      <p:sp>
        <p:nvSpPr>
          <p:cNvPr id="146" name="Google Shape;146;p21"/>
          <p:cNvSpPr txBox="1"/>
          <p:nvPr/>
        </p:nvSpPr>
        <p:spPr>
          <a:xfrm>
            <a:off x="263325" y="1213600"/>
            <a:ext cx="11369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libri"/>
                <a:ea typeface="Calibri"/>
                <a:cs typeface="Calibri"/>
                <a:sym typeface="Calibri"/>
              </a:rPr>
              <a:t>Our goal in the Office of Federal Programs and Support is to develop system of support that will ensure LEA staff have what they need to successfully submit the Consolidated Application and continue the work of effectively meeting the needs of students.</a:t>
            </a:r>
            <a:endParaRPr>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Shape 504"/>
        <p:cNvGrpSpPr/>
        <p:nvPr/>
      </p:nvGrpSpPr>
      <p:grpSpPr>
        <a:xfrm>
          <a:off x="0" y="0"/>
          <a:ext cx="0" cy="0"/>
          <a:chOff x="0" y="0"/>
          <a:chExt cx="0" cy="0"/>
        </a:xfrm>
      </p:grpSpPr>
      <p:sp>
        <p:nvSpPr>
          <p:cNvPr id="505" name="Google Shape;505;p66"/>
          <p:cNvSpPr txBox="1">
            <a:spLocks noGrp="1"/>
          </p:cNvSpPr>
          <p:nvPr>
            <p:ph type="title"/>
          </p:nvPr>
        </p:nvSpPr>
        <p:spPr>
          <a:xfrm>
            <a:off x="1307737" y="356616"/>
            <a:ext cx="7200900" cy="747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US"/>
              <a:t>Extension Requests</a:t>
            </a:r>
            <a:endParaRPr/>
          </a:p>
        </p:txBody>
      </p:sp>
      <p:sp>
        <p:nvSpPr>
          <p:cNvPr id="506" name="Google Shape;506;p66"/>
          <p:cNvSpPr txBox="1">
            <a:spLocks noGrp="1"/>
          </p:cNvSpPr>
          <p:nvPr>
            <p:ph type="body" idx="1"/>
          </p:nvPr>
        </p:nvSpPr>
        <p:spPr>
          <a:xfrm>
            <a:off x="838200" y="1554480"/>
            <a:ext cx="10515600" cy="4351200"/>
          </a:xfrm>
          <a:prstGeom prst="rect">
            <a:avLst/>
          </a:prstGeom>
          <a:noFill/>
          <a:ln>
            <a:noFill/>
          </a:ln>
        </p:spPr>
        <p:txBody>
          <a:bodyPr spcFirstLastPara="1" wrap="square" lIns="0" tIns="0" rIns="0" bIns="0" anchor="t" anchorCtr="0">
            <a:normAutofit/>
          </a:bodyPr>
          <a:lstStyle/>
          <a:p>
            <a:pPr marL="177800" lvl="0" indent="-177800" algn="l" rtl="0">
              <a:lnSpc>
                <a:spcPct val="90000"/>
              </a:lnSpc>
              <a:spcBef>
                <a:spcPts val="0"/>
              </a:spcBef>
              <a:spcAft>
                <a:spcPts val="0"/>
              </a:spcAft>
              <a:buClr>
                <a:schemeClr val="dk1"/>
              </a:buClr>
              <a:buSzPts val="1800"/>
              <a:buChar char="•"/>
            </a:pPr>
            <a:r>
              <a:rPr lang="en-US"/>
              <a:t>If the LEA/BOCES is unable to submit all the requirements for Substantial Approval by </a:t>
            </a:r>
            <a:r>
              <a:rPr lang="en-US" b="1"/>
              <a:t>June 30 </a:t>
            </a:r>
            <a:r>
              <a:rPr lang="en-US"/>
              <a:t>the LEA or BOCES may </a:t>
            </a:r>
            <a:r>
              <a:rPr lang="en-US">
                <a:solidFill>
                  <a:srgbClr val="FF0000"/>
                </a:solidFill>
              </a:rPr>
              <a:t>request an extension by submitting </a:t>
            </a:r>
            <a:r>
              <a:rPr lang="en-US"/>
              <a:t>a completed </a:t>
            </a:r>
            <a:r>
              <a:rPr lang="en-US" u="sng">
                <a:solidFill>
                  <a:schemeClr val="hlink"/>
                </a:solidFill>
                <a:hlinkClick r:id="rId3"/>
              </a:rPr>
              <a:t>extension request </a:t>
            </a:r>
            <a:r>
              <a:rPr lang="en-US"/>
              <a:t>form. The extension request form is available online: www.cde.state.co.us/fedprograms/consapp/index  </a:t>
            </a:r>
            <a:endParaRPr/>
          </a:p>
          <a:p>
            <a:pPr marL="177800" lvl="0" indent="-63500" algn="l" rtl="0">
              <a:lnSpc>
                <a:spcPct val="90000"/>
              </a:lnSpc>
              <a:spcBef>
                <a:spcPts val="800"/>
              </a:spcBef>
              <a:spcAft>
                <a:spcPts val="0"/>
              </a:spcAft>
              <a:buClr>
                <a:schemeClr val="dk1"/>
              </a:buClr>
              <a:buSzPts val="1800"/>
              <a:buNone/>
            </a:pPr>
            <a:endParaRPr/>
          </a:p>
          <a:p>
            <a:pPr marL="177800" lvl="0" indent="-177800" algn="l" rtl="0">
              <a:lnSpc>
                <a:spcPct val="90000"/>
              </a:lnSpc>
              <a:spcBef>
                <a:spcPts val="800"/>
              </a:spcBef>
              <a:spcAft>
                <a:spcPts val="0"/>
              </a:spcAft>
              <a:buClr>
                <a:schemeClr val="dk1"/>
              </a:buClr>
              <a:buSzPts val="1800"/>
              <a:buChar char="•"/>
            </a:pPr>
            <a:r>
              <a:rPr lang="en-US"/>
              <a:t>The LEA/BOCES </a:t>
            </a:r>
            <a:r>
              <a:rPr lang="en-US" b="1"/>
              <a:t>may not encumber </a:t>
            </a:r>
            <a:r>
              <a:rPr lang="en-US"/>
              <a:t>funds until a complete application has been submitted to CDE and granted Substantial Approval. Once the extension request has been submitted and approved, the LEA/BOCES has until the last business day in July to submit requirements for Substantial Approval.</a:t>
            </a:r>
            <a:endParaRPr/>
          </a:p>
        </p:txBody>
      </p:sp>
      <p:sp>
        <p:nvSpPr>
          <p:cNvPr id="507" name="Google Shape;507;p66"/>
          <p:cNvSpPr txBox="1">
            <a:spLocks noGrp="1"/>
          </p:cNvSpPr>
          <p:nvPr>
            <p:ph type="sldNum" idx="12"/>
          </p:nvPr>
        </p:nvSpPr>
        <p:spPr>
          <a:xfrm>
            <a:off x="332873" y="6356350"/>
            <a:ext cx="2743200" cy="3651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67">
            <a:extLst>
              <a:ext uri="{C183D7F6-B498-43B3-948B-1728B52AA6E4}">
                <adec:decorative xmlns:adec="http://schemas.microsoft.com/office/drawing/2017/decorative" val="1"/>
              </a:ext>
            </a:extLst>
          </p:cNvPr>
          <p:cNvSpPr txBox="1">
            <a:spLocks noGrp="1"/>
          </p:cNvSpPr>
          <p:nvPr>
            <p:ph type="title"/>
          </p:nvPr>
        </p:nvSpPr>
        <p:spPr>
          <a:xfrm>
            <a:off x="402115" y="37092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System of Supports </a:t>
            </a:r>
            <a:endParaRPr dirty="0"/>
          </a:p>
        </p:txBody>
      </p:sp>
      <p:sp>
        <p:nvSpPr>
          <p:cNvPr id="514" name="Google Shape;514;p67">
            <a:extLst>
              <a:ext uri="{C183D7F6-B498-43B3-948B-1728B52AA6E4}">
                <adec:decorative xmlns:adec="http://schemas.microsoft.com/office/drawing/2017/decorative" val="1"/>
              </a:ext>
            </a:extLst>
          </p:cNvPr>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51</a:t>
            </a:fld>
            <a:endParaRPr/>
          </a:p>
        </p:txBody>
      </p:sp>
      <p:grpSp>
        <p:nvGrpSpPr>
          <p:cNvPr id="515" name="Google Shape;515;p67">
            <a:extLst>
              <a:ext uri="{C183D7F6-B498-43B3-948B-1728B52AA6E4}">
                <adec:decorative xmlns:adec="http://schemas.microsoft.com/office/drawing/2017/decorative" val="1"/>
              </a:ext>
            </a:extLst>
          </p:cNvPr>
          <p:cNvGrpSpPr/>
          <p:nvPr/>
        </p:nvGrpSpPr>
        <p:grpSpPr>
          <a:xfrm>
            <a:off x="0" y="1581250"/>
            <a:ext cx="3635509" cy="4769830"/>
            <a:chOff x="0" y="1189986"/>
            <a:chExt cx="2726700" cy="3355963"/>
          </a:xfrm>
        </p:grpSpPr>
        <p:sp>
          <p:nvSpPr>
            <p:cNvPr id="516" name="Google Shape;516;p67"/>
            <p:cNvSpPr/>
            <p:nvPr/>
          </p:nvSpPr>
          <p:spPr>
            <a:xfrm>
              <a:off x="0" y="1189986"/>
              <a:ext cx="2726700" cy="632100"/>
            </a:xfrm>
            <a:prstGeom prst="homePlate">
              <a:avLst>
                <a:gd name="adj" fmla="val 50000"/>
              </a:avLst>
            </a:prstGeom>
            <a:gradFill>
              <a:gsLst>
                <a:gs pos="0">
                  <a:srgbClr val="FDECDB"/>
                </a:gs>
                <a:gs pos="100000">
                  <a:srgbClr val="F0A963"/>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dk1"/>
                  </a:solidFill>
                </a:rPr>
                <a:t>Targeted Trainings</a:t>
              </a:r>
              <a:endParaRPr sz="1900">
                <a:solidFill>
                  <a:schemeClr val="dk1"/>
                </a:solidFill>
              </a:endParaRPr>
            </a:p>
          </p:txBody>
        </p:sp>
        <p:sp>
          <p:nvSpPr>
            <p:cNvPr id="517" name="Google Shape;517;p67"/>
            <p:cNvSpPr txBox="1"/>
            <p:nvPr/>
          </p:nvSpPr>
          <p:spPr>
            <a:xfrm>
              <a:off x="87715" y="1992648"/>
              <a:ext cx="2346600" cy="2553300"/>
            </a:xfrm>
            <a:prstGeom prst="rect">
              <a:avLst/>
            </a:prstGeom>
            <a:noFill/>
            <a:ln>
              <a:noFill/>
            </a:ln>
          </p:spPr>
          <p:txBody>
            <a:bodyPr spcFirstLastPara="1" wrap="square" lIns="121900" tIns="121900" rIns="121900" bIns="121900" anchor="t" anchorCtr="0">
              <a:noAutofit/>
            </a:bodyPr>
            <a:lstStyle/>
            <a:p>
              <a:pPr marL="285750" lvl="0" indent="-215900" algn="l" rtl="0">
                <a:lnSpc>
                  <a:spcPct val="115000"/>
                </a:lnSpc>
                <a:spcBef>
                  <a:spcPts val="0"/>
                </a:spcBef>
                <a:spcAft>
                  <a:spcPts val="0"/>
                </a:spcAft>
                <a:buClr>
                  <a:schemeClr val="dk1"/>
                </a:buClr>
                <a:buSzPts val="1600"/>
                <a:buChar char="●"/>
              </a:pPr>
              <a:r>
                <a:rPr lang="en-US" sz="1600"/>
                <a:t>Title I District Level Set-Asides </a:t>
              </a:r>
              <a:endParaRPr sz="1600"/>
            </a:p>
            <a:p>
              <a:pPr marL="571500" lvl="1" indent="-215900" algn="l" rtl="0">
                <a:lnSpc>
                  <a:spcPct val="115000"/>
                </a:lnSpc>
                <a:spcBef>
                  <a:spcPts val="0"/>
                </a:spcBef>
                <a:spcAft>
                  <a:spcPts val="0"/>
                </a:spcAft>
                <a:buClr>
                  <a:schemeClr val="dk1"/>
                </a:buClr>
                <a:buSzPts val="1600"/>
                <a:buChar char="○"/>
              </a:pPr>
              <a:r>
                <a:rPr lang="en-US" sz="1600"/>
                <a:t>Watch </a:t>
              </a:r>
              <a:r>
                <a:rPr lang="en-US" sz="1600" u="sng">
                  <a:solidFill>
                    <a:schemeClr val="hlink"/>
                  </a:solidFill>
                  <a:hlinkClick r:id="rId3"/>
                </a:rPr>
                <a:t>HERE</a:t>
              </a:r>
              <a:endParaRPr sz="1600"/>
            </a:p>
            <a:p>
              <a:pPr marL="285750" lvl="0" indent="-215900" algn="l" rtl="0">
                <a:lnSpc>
                  <a:spcPct val="115000"/>
                </a:lnSpc>
                <a:spcBef>
                  <a:spcPts val="0"/>
                </a:spcBef>
                <a:spcAft>
                  <a:spcPts val="0"/>
                </a:spcAft>
                <a:buClr>
                  <a:schemeClr val="dk1"/>
                </a:buClr>
                <a:buSzPts val="1600"/>
                <a:buChar char="●"/>
              </a:pPr>
              <a:r>
                <a:rPr lang="en-US" sz="1600"/>
                <a:t>Non-Public Schools</a:t>
              </a:r>
              <a:endParaRPr sz="1600"/>
            </a:p>
            <a:p>
              <a:pPr marL="571500" lvl="1" indent="-215900" algn="l" rtl="0">
                <a:lnSpc>
                  <a:spcPct val="115000"/>
                </a:lnSpc>
                <a:spcBef>
                  <a:spcPts val="0"/>
                </a:spcBef>
                <a:spcAft>
                  <a:spcPts val="0"/>
                </a:spcAft>
                <a:buClr>
                  <a:schemeClr val="dk1"/>
                </a:buClr>
                <a:buSzPts val="1600"/>
                <a:buChar char="○"/>
              </a:pPr>
              <a:r>
                <a:rPr lang="en-US" sz="1600"/>
                <a:t>Watch </a:t>
              </a:r>
              <a:r>
                <a:rPr lang="en-US" sz="1600" u="sng">
                  <a:solidFill>
                    <a:schemeClr val="hlink"/>
                  </a:solidFill>
                  <a:hlinkClick r:id="rId4"/>
                </a:rPr>
                <a:t>HERE</a:t>
              </a:r>
              <a:endParaRPr sz="1600"/>
            </a:p>
            <a:p>
              <a:pPr marL="285750" lvl="0" indent="-215900" algn="l" rtl="0">
                <a:lnSpc>
                  <a:spcPct val="115000"/>
                </a:lnSpc>
                <a:spcBef>
                  <a:spcPts val="0"/>
                </a:spcBef>
                <a:spcAft>
                  <a:spcPts val="0"/>
                </a:spcAft>
                <a:buClr>
                  <a:schemeClr val="dk1"/>
                </a:buClr>
                <a:buSzPts val="1600"/>
                <a:buChar char="●"/>
              </a:pPr>
              <a:r>
                <a:rPr lang="en-US" sz="1600"/>
                <a:t>Schoolwide vs. Targeted Assistance Programs</a:t>
              </a:r>
              <a:endParaRPr sz="1600"/>
            </a:p>
            <a:p>
              <a:pPr marL="571500" lvl="1" indent="-215900" algn="l" rtl="0">
                <a:lnSpc>
                  <a:spcPct val="115000"/>
                </a:lnSpc>
                <a:spcBef>
                  <a:spcPts val="0"/>
                </a:spcBef>
                <a:spcAft>
                  <a:spcPts val="0"/>
                </a:spcAft>
                <a:buClr>
                  <a:schemeClr val="dk1"/>
                </a:buClr>
                <a:buSzPts val="1600"/>
                <a:buChar char="○"/>
              </a:pPr>
              <a:r>
                <a:rPr lang="en-US" sz="1600"/>
                <a:t>Watch </a:t>
              </a:r>
              <a:r>
                <a:rPr lang="en-US" sz="1600" u="sng">
                  <a:solidFill>
                    <a:schemeClr val="hlink"/>
                  </a:solidFill>
                  <a:hlinkClick r:id="rId5"/>
                </a:rPr>
                <a:t>HERE</a:t>
              </a:r>
              <a:endParaRPr sz="1600"/>
            </a:p>
            <a:p>
              <a:pPr marL="285750" lvl="0" indent="-215900" algn="l" rtl="0">
                <a:lnSpc>
                  <a:spcPct val="115000"/>
                </a:lnSpc>
                <a:spcBef>
                  <a:spcPts val="0"/>
                </a:spcBef>
                <a:spcAft>
                  <a:spcPts val="0"/>
                </a:spcAft>
                <a:buClr>
                  <a:schemeClr val="dk1"/>
                </a:buClr>
                <a:buSzPts val="1600"/>
                <a:buChar char="●"/>
              </a:pPr>
              <a:r>
                <a:rPr lang="en-US" sz="1600"/>
                <a:t>Title III &amp; Immigrant Set-Aside</a:t>
              </a:r>
              <a:endParaRPr sz="1600"/>
            </a:p>
            <a:p>
              <a:pPr marL="571500" lvl="1" indent="-215900" algn="l" rtl="0">
                <a:lnSpc>
                  <a:spcPct val="115000"/>
                </a:lnSpc>
                <a:spcBef>
                  <a:spcPts val="0"/>
                </a:spcBef>
                <a:spcAft>
                  <a:spcPts val="0"/>
                </a:spcAft>
                <a:buClr>
                  <a:schemeClr val="dk1"/>
                </a:buClr>
                <a:buSzPts val="1600"/>
                <a:buChar char="○"/>
              </a:pPr>
              <a:r>
                <a:rPr lang="en-US" sz="1600"/>
                <a:t>Watch </a:t>
              </a:r>
              <a:r>
                <a:rPr lang="en-US" sz="1600" u="sng">
                  <a:solidFill>
                    <a:schemeClr val="hlink"/>
                  </a:solidFill>
                  <a:hlinkClick r:id="rId6"/>
                </a:rPr>
                <a:t>HERE</a:t>
              </a:r>
              <a:endParaRPr sz="1600"/>
            </a:p>
            <a:p>
              <a:pPr marL="342900" lvl="0" indent="-330200" algn="l" rtl="0">
                <a:lnSpc>
                  <a:spcPct val="115000"/>
                </a:lnSpc>
                <a:spcBef>
                  <a:spcPts val="0"/>
                </a:spcBef>
                <a:spcAft>
                  <a:spcPts val="0"/>
                </a:spcAft>
                <a:buClr>
                  <a:schemeClr val="dk1"/>
                </a:buClr>
                <a:buSzPts val="1600"/>
                <a:buChar char="●"/>
              </a:pPr>
              <a:r>
                <a:rPr lang="en-US" sz="1600"/>
                <a:t>Less than 1,000</a:t>
              </a:r>
              <a:endParaRPr sz="1600"/>
            </a:p>
            <a:p>
              <a:pPr marL="628650" lvl="1" indent="-273050" algn="l" rtl="0">
                <a:lnSpc>
                  <a:spcPct val="115000"/>
                </a:lnSpc>
                <a:spcBef>
                  <a:spcPts val="0"/>
                </a:spcBef>
                <a:spcAft>
                  <a:spcPts val="0"/>
                </a:spcAft>
                <a:buClr>
                  <a:schemeClr val="dk1"/>
                </a:buClr>
                <a:buSzPts val="1600"/>
                <a:buChar char="○"/>
              </a:pPr>
              <a:r>
                <a:rPr lang="en-US" sz="1600"/>
                <a:t>Watch HERE</a:t>
              </a:r>
              <a:endParaRPr sz="1600"/>
            </a:p>
          </p:txBody>
        </p:sp>
      </p:grpSp>
      <p:grpSp>
        <p:nvGrpSpPr>
          <p:cNvPr id="518" name="Google Shape;518;p67">
            <a:extLst>
              <a:ext uri="{C183D7F6-B498-43B3-948B-1728B52AA6E4}">
                <adec:decorative xmlns:adec="http://schemas.microsoft.com/office/drawing/2017/decorative" val="1"/>
              </a:ext>
            </a:extLst>
          </p:cNvPr>
          <p:cNvGrpSpPr/>
          <p:nvPr/>
        </p:nvGrpSpPr>
        <p:grpSpPr>
          <a:xfrm>
            <a:off x="3015100" y="1583788"/>
            <a:ext cx="3388315" cy="4649038"/>
            <a:chOff x="2320577" y="1185967"/>
            <a:chExt cx="2541300" cy="3486865"/>
          </a:xfrm>
        </p:grpSpPr>
        <p:sp>
          <p:nvSpPr>
            <p:cNvPr id="519" name="Google Shape;519;p67"/>
            <p:cNvSpPr/>
            <p:nvPr/>
          </p:nvSpPr>
          <p:spPr>
            <a:xfrm>
              <a:off x="2320577" y="1185967"/>
              <a:ext cx="2541300" cy="673800"/>
            </a:xfrm>
            <a:prstGeom prst="chevron">
              <a:avLst>
                <a:gd name="adj" fmla="val 50000"/>
              </a:avLst>
            </a:prstGeom>
            <a:gradFill>
              <a:gsLst>
                <a:gs pos="0">
                  <a:srgbClr val="EF7521"/>
                </a:gs>
                <a:gs pos="100000">
                  <a:srgbClr val="F0A963"/>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dk1"/>
                  </a:solidFill>
                </a:rPr>
                <a:t>Narratives Training</a:t>
              </a:r>
              <a:endParaRPr sz="1900">
                <a:solidFill>
                  <a:schemeClr val="dk1"/>
                </a:solidFill>
              </a:endParaRPr>
            </a:p>
            <a:p>
              <a:pPr marL="0" lvl="0" indent="0" algn="ctr" rtl="0">
                <a:spcBef>
                  <a:spcPts val="0"/>
                </a:spcBef>
                <a:spcAft>
                  <a:spcPts val="0"/>
                </a:spcAft>
                <a:buNone/>
              </a:pPr>
              <a:r>
                <a:rPr lang="en-US" sz="1900">
                  <a:solidFill>
                    <a:schemeClr val="dk1"/>
                  </a:solidFill>
                </a:rPr>
                <a:t>April 9th </a:t>
              </a:r>
              <a:endParaRPr sz="1900">
                <a:solidFill>
                  <a:schemeClr val="dk1"/>
                </a:solidFill>
              </a:endParaRPr>
            </a:p>
          </p:txBody>
        </p:sp>
        <p:sp>
          <p:nvSpPr>
            <p:cNvPr id="520" name="Google Shape;520;p67"/>
            <p:cNvSpPr txBox="1"/>
            <p:nvPr/>
          </p:nvSpPr>
          <p:spPr>
            <a:xfrm>
              <a:off x="2455055" y="2057133"/>
              <a:ext cx="2057400" cy="2615700"/>
            </a:xfrm>
            <a:prstGeom prst="rect">
              <a:avLst/>
            </a:prstGeom>
            <a:noFill/>
            <a:ln>
              <a:noFill/>
            </a:ln>
          </p:spPr>
          <p:txBody>
            <a:bodyPr spcFirstLastPara="1" wrap="square" lIns="121900" tIns="121900" rIns="121900" bIns="121900" anchor="t" anchorCtr="0">
              <a:noAutofit/>
            </a:bodyPr>
            <a:lstStyle/>
            <a:p>
              <a:pPr marL="228600" lvl="0" indent="-215900" algn="l" rtl="0">
                <a:lnSpc>
                  <a:spcPct val="115000"/>
                </a:lnSpc>
                <a:spcBef>
                  <a:spcPts val="0"/>
                </a:spcBef>
                <a:spcAft>
                  <a:spcPts val="0"/>
                </a:spcAft>
                <a:buSzPts val="1600"/>
                <a:buChar char="●"/>
              </a:pPr>
              <a:r>
                <a:rPr lang="en-US" sz="1600"/>
                <a:t>Changes and rationale for updates to the 2024-2025 Consolidated Application questions.</a:t>
              </a:r>
              <a:endParaRPr sz="1600"/>
            </a:p>
            <a:p>
              <a:pPr marL="228600" lvl="0" indent="-215900" algn="l" rtl="0">
                <a:lnSpc>
                  <a:spcPct val="115000"/>
                </a:lnSpc>
                <a:spcBef>
                  <a:spcPts val="0"/>
                </a:spcBef>
                <a:spcAft>
                  <a:spcPts val="0"/>
                </a:spcAft>
                <a:buSzPts val="1600"/>
                <a:buChar char="●"/>
              </a:pPr>
              <a:r>
                <a:rPr lang="en-US" sz="1600"/>
                <a:t>Minimum requirements for responses for the updated Consolidated Application questions.</a:t>
              </a:r>
              <a:endParaRPr sz="1600"/>
            </a:p>
            <a:p>
              <a:pPr marL="228600" lvl="0" indent="-215900" algn="l" rtl="0">
                <a:lnSpc>
                  <a:spcPct val="115000"/>
                </a:lnSpc>
                <a:spcBef>
                  <a:spcPts val="0"/>
                </a:spcBef>
                <a:spcAft>
                  <a:spcPts val="0"/>
                </a:spcAft>
                <a:buSzPts val="1600"/>
                <a:buChar char="●"/>
              </a:pPr>
              <a:r>
                <a:rPr lang="en-US" sz="1600"/>
                <a:t>Support Tools</a:t>
              </a:r>
              <a:endParaRPr sz="1600"/>
            </a:p>
            <a:p>
              <a:pPr marL="571500" lvl="1" indent="-215900" algn="l" rtl="0">
                <a:lnSpc>
                  <a:spcPct val="115000"/>
                </a:lnSpc>
                <a:spcBef>
                  <a:spcPts val="0"/>
                </a:spcBef>
                <a:spcAft>
                  <a:spcPts val="0"/>
                </a:spcAft>
                <a:buSzPts val="1600"/>
                <a:buChar char="○"/>
              </a:pPr>
              <a:r>
                <a:rPr lang="en-US" sz="1600" u="sng">
                  <a:solidFill>
                    <a:schemeClr val="hlink"/>
                  </a:solidFill>
                  <a:hlinkClick r:id="rId7"/>
                </a:rPr>
                <a:t>Paper Application</a:t>
              </a:r>
              <a:endParaRPr sz="1600"/>
            </a:p>
            <a:p>
              <a:pPr marL="571500" lvl="1" indent="-215900" algn="l" rtl="0">
                <a:lnSpc>
                  <a:spcPct val="115000"/>
                </a:lnSpc>
                <a:spcBef>
                  <a:spcPts val="0"/>
                </a:spcBef>
                <a:spcAft>
                  <a:spcPts val="0"/>
                </a:spcAft>
                <a:buSzPts val="1600"/>
                <a:buChar char="○"/>
              </a:pPr>
              <a:r>
                <a:rPr lang="en-US" sz="1600" u="sng">
                  <a:solidFill>
                    <a:schemeClr val="hlink"/>
                  </a:solidFill>
                  <a:hlinkClick r:id="rId7"/>
                </a:rPr>
                <a:t>Response Guidance</a:t>
              </a:r>
              <a:r>
                <a:rPr lang="en-US" sz="1600"/>
                <a:t>/Review Checklist</a:t>
              </a:r>
              <a:endParaRPr sz="1600"/>
            </a:p>
          </p:txBody>
        </p:sp>
      </p:grpSp>
      <p:grpSp>
        <p:nvGrpSpPr>
          <p:cNvPr id="521" name="Google Shape;521;p67">
            <a:extLst>
              <a:ext uri="{C183D7F6-B498-43B3-948B-1728B52AA6E4}">
                <adec:decorative xmlns:adec="http://schemas.microsoft.com/office/drawing/2017/decorative" val="1"/>
              </a:ext>
            </a:extLst>
          </p:cNvPr>
          <p:cNvGrpSpPr/>
          <p:nvPr/>
        </p:nvGrpSpPr>
        <p:grpSpPr>
          <a:xfrm>
            <a:off x="5711779" y="1586327"/>
            <a:ext cx="3388315" cy="4643961"/>
            <a:chOff x="4329974" y="1189775"/>
            <a:chExt cx="2541300" cy="3483058"/>
          </a:xfrm>
        </p:grpSpPr>
        <p:sp>
          <p:nvSpPr>
            <p:cNvPr id="522" name="Google Shape;522;p67"/>
            <p:cNvSpPr/>
            <p:nvPr/>
          </p:nvSpPr>
          <p:spPr>
            <a:xfrm>
              <a:off x="4329974" y="1189775"/>
              <a:ext cx="2541300" cy="669000"/>
            </a:xfrm>
            <a:prstGeom prst="chevron">
              <a:avLst>
                <a:gd name="adj" fmla="val 50000"/>
              </a:avLst>
            </a:prstGeom>
            <a:gradFill>
              <a:gsLst>
                <a:gs pos="0">
                  <a:srgbClr val="FDECDB"/>
                </a:gs>
                <a:gs pos="100000">
                  <a:srgbClr val="F0A963"/>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dk1"/>
                  </a:solidFill>
                </a:rPr>
                <a:t>GAINS System Training April 25th</a:t>
              </a:r>
              <a:endParaRPr sz="1900">
                <a:solidFill>
                  <a:schemeClr val="dk1"/>
                </a:solidFill>
              </a:endParaRPr>
            </a:p>
          </p:txBody>
        </p:sp>
        <p:sp>
          <p:nvSpPr>
            <p:cNvPr id="523" name="Google Shape;523;p67"/>
            <p:cNvSpPr txBox="1"/>
            <p:nvPr/>
          </p:nvSpPr>
          <p:spPr>
            <a:xfrm>
              <a:off x="4613553" y="2057133"/>
              <a:ext cx="2057400" cy="2615700"/>
            </a:xfrm>
            <a:prstGeom prst="rect">
              <a:avLst/>
            </a:prstGeom>
            <a:noFill/>
            <a:ln>
              <a:noFill/>
            </a:ln>
          </p:spPr>
          <p:txBody>
            <a:bodyPr spcFirstLastPara="1" wrap="square" lIns="121900" tIns="121900" rIns="121900" bIns="121900" anchor="t" anchorCtr="0">
              <a:noAutofit/>
            </a:bodyPr>
            <a:lstStyle/>
            <a:p>
              <a:pPr marL="342900" lvl="0" indent="-215900" algn="l" rtl="0">
                <a:lnSpc>
                  <a:spcPct val="115000"/>
                </a:lnSpc>
                <a:spcBef>
                  <a:spcPts val="0"/>
                </a:spcBef>
                <a:spcAft>
                  <a:spcPts val="0"/>
                </a:spcAft>
                <a:buSzPts val="1600"/>
                <a:buChar char="●"/>
              </a:pPr>
              <a:r>
                <a:rPr lang="en-US" sz="1600"/>
                <a:t>CDE’s Grants Program Administration (GPA) team will present </a:t>
              </a:r>
              <a:endParaRPr sz="1600"/>
            </a:p>
            <a:p>
              <a:pPr marL="342900" lvl="0" indent="-215900" algn="l" rtl="0">
                <a:lnSpc>
                  <a:spcPct val="115000"/>
                </a:lnSpc>
                <a:spcBef>
                  <a:spcPts val="0"/>
                </a:spcBef>
                <a:spcAft>
                  <a:spcPts val="0"/>
                </a:spcAft>
                <a:buSzPts val="1600"/>
                <a:buChar char="●"/>
              </a:pPr>
              <a:r>
                <a:rPr lang="en-US" sz="1600"/>
                <a:t>Register </a:t>
              </a:r>
              <a:r>
                <a:rPr lang="en-US" sz="1600" u="sng">
                  <a:solidFill>
                    <a:schemeClr val="hlink"/>
                  </a:solidFill>
                  <a:hlinkClick r:id="rId8"/>
                </a:rPr>
                <a:t>HERE</a:t>
              </a:r>
              <a:r>
                <a:rPr lang="en-US" sz="1600"/>
                <a:t>.</a:t>
              </a:r>
              <a:endParaRPr sz="1600"/>
            </a:p>
          </p:txBody>
        </p:sp>
      </p:grpSp>
      <p:grpSp>
        <p:nvGrpSpPr>
          <p:cNvPr id="524" name="Google Shape;524;p67">
            <a:extLst>
              <a:ext uri="{C183D7F6-B498-43B3-948B-1728B52AA6E4}">
                <adec:decorative xmlns:adec="http://schemas.microsoft.com/office/drawing/2017/decorative" val="1"/>
              </a:ext>
            </a:extLst>
          </p:cNvPr>
          <p:cNvGrpSpPr/>
          <p:nvPr/>
        </p:nvGrpSpPr>
        <p:grpSpPr>
          <a:xfrm>
            <a:off x="8528772" y="1586327"/>
            <a:ext cx="3388315" cy="4643961"/>
            <a:chOff x="6396739" y="1189775"/>
            <a:chExt cx="2541300" cy="3483058"/>
          </a:xfrm>
        </p:grpSpPr>
        <p:sp>
          <p:nvSpPr>
            <p:cNvPr id="525" name="Google Shape;525;p67"/>
            <p:cNvSpPr/>
            <p:nvPr/>
          </p:nvSpPr>
          <p:spPr>
            <a:xfrm>
              <a:off x="6396739" y="1189775"/>
              <a:ext cx="2541300" cy="669000"/>
            </a:xfrm>
            <a:prstGeom prst="chevron">
              <a:avLst>
                <a:gd name="adj" fmla="val 50000"/>
              </a:avLst>
            </a:prstGeom>
            <a:gradFill>
              <a:gsLst>
                <a:gs pos="0">
                  <a:srgbClr val="EF7521"/>
                </a:gs>
                <a:gs pos="100000">
                  <a:srgbClr val="F0A963"/>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dk1"/>
                  </a:solidFill>
                </a:rPr>
                <a:t>In Person </a:t>
              </a:r>
              <a:endParaRPr sz="1900">
                <a:solidFill>
                  <a:schemeClr val="dk1"/>
                </a:solidFill>
              </a:endParaRPr>
            </a:p>
            <a:p>
              <a:pPr marL="0" lvl="0" indent="0" algn="ctr" rtl="0">
                <a:spcBef>
                  <a:spcPts val="0"/>
                </a:spcBef>
                <a:spcAft>
                  <a:spcPts val="0"/>
                </a:spcAft>
                <a:buNone/>
              </a:pPr>
              <a:r>
                <a:rPr lang="en-US" sz="1900">
                  <a:solidFill>
                    <a:schemeClr val="dk1"/>
                  </a:solidFill>
                </a:rPr>
                <a:t>Work Sessions</a:t>
              </a:r>
              <a:endParaRPr sz="1900">
                <a:solidFill>
                  <a:schemeClr val="dk1"/>
                </a:solidFill>
              </a:endParaRPr>
            </a:p>
          </p:txBody>
        </p:sp>
        <p:sp>
          <p:nvSpPr>
            <p:cNvPr id="526" name="Google Shape;526;p67"/>
            <p:cNvSpPr txBox="1"/>
            <p:nvPr/>
          </p:nvSpPr>
          <p:spPr>
            <a:xfrm>
              <a:off x="6714899" y="2057133"/>
              <a:ext cx="2150400" cy="2615700"/>
            </a:xfrm>
            <a:prstGeom prst="rect">
              <a:avLst/>
            </a:prstGeom>
            <a:noFill/>
            <a:ln>
              <a:noFill/>
            </a:ln>
          </p:spPr>
          <p:txBody>
            <a:bodyPr spcFirstLastPara="1" wrap="square" lIns="121900" tIns="121900" rIns="121900" bIns="121900" anchor="t" anchorCtr="0">
              <a:noAutofit/>
            </a:bodyPr>
            <a:lstStyle/>
            <a:p>
              <a:pPr marL="171450" lvl="0" indent="-215900" algn="l" rtl="0">
                <a:lnSpc>
                  <a:spcPct val="115000"/>
                </a:lnSpc>
                <a:spcBef>
                  <a:spcPts val="0"/>
                </a:spcBef>
                <a:spcAft>
                  <a:spcPts val="0"/>
                </a:spcAft>
                <a:buSzPts val="1600"/>
                <a:buChar char="●"/>
              </a:pPr>
              <a:r>
                <a:rPr lang="en-US" sz="1600"/>
                <a:t>Regional In-person work sessions will provide the opportunity to work on your LEA’s Consolidated Application with the support of ESEA specialists and GAINS experts.</a:t>
              </a:r>
              <a:endParaRPr sz="1600"/>
            </a:p>
            <a:p>
              <a:pPr marL="171450" lvl="0" indent="-215900" algn="l" rtl="0">
                <a:lnSpc>
                  <a:spcPct val="115000"/>
                </a:lnSpc>
                <a:spcBef>
                  <a:spcPts val="0"/>
                </a:spcBef>
                <a:spcAft>
                  <a:spcPts val="0"/>
                </a:spcAft>
                <a:buSzPts val="1600"/>
                <a:buChar char="●"/>
              </a:pPr>
              <a:r>
                <a:rPr lang="en-US" sz="1600"/>
                <a:t>Register </a:t>
              </a:r>
              <a:r>
                <a:rPr lang="en-US" sz="1600" u="sng">
                  <a:solidFill>
                    <a:schemeClr val="hlink"/>
                  </a:solidFill>
                  <a:hlinkClick r:id="rId9"/>
                </a:rPr>
                <a:t>HERE</a:t>
              </a:r>
              <a:r>
                <a:rPr lang="en-US" sz="1600"/>
                <a:t>.</a:t>
              </a:r>
              <a:endParaRPr sz="1600"/>
            </a:p>
          </p:txBody>
        </p:sp>
      </p:grpSp>
      <p:cxnSp>
        <p:nvCxnSpPr>
          <p:cNvPr id="527" name="Google Shape;527;p67">
            <a:extLst>
              <a:ext uri="{C183D7F6-B498-43B3-948B-1728B52AA6E4}">
                <adec:decorative xmlns:adec="http://schemas.microsoft.com/office/drawing/2017/decorative" val="1"/>
              </a:ext>
            </a:extLst>
          </p:cNvPr>
          <p:cNvCxnSpPr/>
          <p:nvPr/>
        </p:nvCxnSpPr>
        <p:spPr>
          <a:xfrm>
            <a:off x="2914275" y="2866600"/>
            <a:ext cx="10500" cy="3201000"/>
          </a:xfrm>
          <a:prstGeom prst="straightConnector1">
            <a:avLst/>
          </a:prstGeom>
          <a:noFill/>
          <a:ln w="9525" cap="flat" cmpd="sng">
            <a:solidFill>
              <a:schemeClr val="dk2"/>
            </a:solidFill>
            <a:prstDash val="solid"/>
            <a:round/>
            <a:headEnd type="none" w="med" len="med"/>
            <a:tailEnd type="none" w="med" len="med"/>
          </a:ln>
        </p:spPr>
      </p:cxnSp>
      <p:cxnSp>
        <p:nvCxnSpPr>
          <p:cNvPr id="528" name="Google Shape;528;p67">
            <a:extLst>
              <a:ext uri="{C183D7F6-B498-43B3-948B-1728B52AA6E4}">
                <adec:decorative xmlns:adec="http://schemas.microsoft.com/office/drawing/2017/decorative" val="1"/>
              </a:ext>
            </a:extLst>
          </p:cNvPr>
          <p:cNvCxnSpPr/>
          <p:nvPr/>
        </p:nvCxnSpPr>
        <p:spPr>
          <a:xfrm>
            <a:off x="5960163" y="2866600"/>
            <a:ext cx="10500" cy="3201000"/>
          </a:xfrm>
          <a:prstGeom prst="straightConnector1">
            <a:avLst/>
          </a:prstGeom>
          <a:noFill/>
          <a:ln w="9525" cap="flat" cmpd="sng">
            <a:solidFill>
              <a:schemeClr val="dk2"/>
            </a:solidFill>
            <a:prstDash val="solid"/>
            <a:round/>
            <a:headEnd type="none" w="med" len="med"/>
            <a:tailEnd type="none" w="med" len="med"/>
          </a:ln>
        </p:spPr>
      </p:cxnSp>
      <p:cxnSp>
        <p:nvCxnSpPr>
          <p:cNvPr id="529" name="Google Shape;529;p67">
            <a:extLst>
              <a:ext uri="{C183D7F6-B498-43B3-948B-1728B52AA6E4}">
                <adec:decorative xmlns:adec="http://schemas.microsoft.com/office/drawing/2017/decorative" val="1"/>
              </a:ext>
            </a:extLst>
          </p:cNvPr>
          <p:cNvCxnSpPr/>
          <p:nvPr/>
        </p:nvCxnSpPr>
        <p:spPr>
          <a:xfrm>
            <a:off x="8869150" y="2866600"/>
            <a:ext cx="10500" cy="32010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68"/>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Work Sessions</a:t>
            </a:r>
            <a:endParaRPr/>
          </a:p>
        </p:txBody>
      </p:sp>
      <p:sp>
        <p:nvSpPr>
          <p:cNvPr id="536" name="Google Shape;536;p68"/>
          <p:cNvSpPr txBox="1">
            <a:spLocks noGrp="1"/>
          </p:cNvSpPr>
          <p:nvPr>
            <p:ph type="body" idx="1"/>
          </p:nvPr>
        </p:nvSpPr>
        <p:spPr>
          <a:xfrm>
            <a:off x="1034400" y="1554413"/>
            <a:ext cx="10123200" cy="43512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a:t>In person work sessions for support with the 2024-25 Consolidated Application</a:t>
            </a:r>
            <a:endParaRPr/>
          </a:p>
          <a:p>
            <a:pPr marL="0" lvl="0" indent="0" algn="l" rtl="0">
              <a:spcBef>
                <a:spcPts val="1000"/>
              </a:spcBef>
              <a:spcAft>
                <a:spcPts val="0"/>
              </a:spcAft>
              <a:buNone/>
            </a:pPr>
            <a:br>
              <a:rPr lang="en-US"/>
            </a:br>
            <a:r>
              <a:rPr lang="en-US" sz="1800" b="1"/>
              <a:t>Metro</a:t>
            </a:r>
            <a:endParaRPr sz="1800" b="1"/>
          </a:p>
          <a:p>
            <a:pPr marL="457200" lvl="0" indent="-342900" algn="l" rtl="0">
              <a:spcBef>
                <a:spcPts val="1000"/>
              </a:spcBef>
              <a:spcAft>
                <a:spcPts val="0"/>
              </a:spcAft>
              <a:buSzPts val="1800"/>
              <a:buChar char="•"/>
            </a:pPr>
            <a:r>
              <a:rPr lang="en-US" sz="1800"/>
              <a:t>Highlands Ranch - May 2nd 12:00-3:00pm</a:t>
            </a:r>
            <a:endParaRPr sz="1800"/>
          </a:p>
          <a:p>
            <a:pPr marL="0" lvl="0" indent="0" algn="l" rtl="0">
              <a:spcBef>
                <a:spcPts val="1000"/>
              </a:spcBef>
              <a:spcAft>
                <a:spcPts val="0"/>
              </a:spcAft>
              <a:buNone/>
            </a:pPr>
            <a:r>
              <a:rPr lang="en-US" sz="1800" b="1"/>
              <a:t>Pikes Peak/Southeast</a:t>
            </a:r>
            <a:endParaRPr sz="1800" b="1"/>
          </a:p>
          <a:p>
            <a:pPr marL="457200" lvl="0" indent="-342900" algn="l" rtl="0">
              <a:spcBef>
                <a:spcPts val="1000"/>
              </a:spcBef>
              <a:spcAft>
                <a:spcPts val="0"/>
              </a:spcAft>
              <a:buSzPts val="1800"/>
              <a:buChar char="•"/>
            </a:pPr>
            <a:r>
              <a:rPr lang="en-US" sz="1800"/>
              <a:t>Pueblo - May 6th 1:00-4:00pm</a:t>
            </a:r>
            <a:endParaRPr sz="1800"/>
          </a:p>
          <a:p>
            <a:pPr marL="0" lvl="0" indent="0" algn="l" rtl="0">
              <a:spcBef>
                <a:spcPts val="1000"/>
              </a:spcBef>
              <a:spcAft>
                <a:spcPts val="0"/>
              </a:spcAft>
              <a:buNone/>
            </a:pPr>
            <a:r>
              <a:rPr lang="en-US" sz="1800" b="1"/>
              <a:t>North Central/Northeast</a:t>
            </a:r>
            <a:endParaRPr sz="1800" b="1"/>
          </a:p>
          <a:p>
            <a:pPr marL="457200" lvl="0" indent="-342900" algn="l" rtl="0">
              <a:spcBef>
                <a:spcPts val="1000"/>
              </a:spcBef>
              <a:spcAft>
                <a:spcPts val="0"/>
              </a:spcAft>
              <a:buSzPts val="1800"/>
              <a:buChar char="•"/>
            </a:pPr>
            <a:r>
              <a:rPr lang="en-US" sz="1800"/>
              <a:t>Greeley - May 15th 12:30-3:30pm</a:t>
            </a:r>
            <a:endParaRPr sz="1800"/>
          </a:p>
          <a:p>
            <a:pPr marL="0" lvl="0" indent="0" algn="l" rtl="0">
              <a:spcBef>
                <a:spcPts val="1000"/>
              </a:spcBef>
              <a:spcAft>
                <a:spcPts val="0"/>
              </a:spcAft>
              <a:buNone/>
            </a:pPr>
            <a:r>
              <a:rPr lang="en-US" sz="1800" b="1"/>
              <a:t>Northwest/West Central</a:t>
            </a:r>
            <a:endParaRPr sz="1800" b="1"/>
          </a:p>
          <a:p>
            <a:pPr marL="457200" lvl="0" indent="-342900" algn="l" rtl="0">
              <a:spcBef>
                <a:spcPts val="1000"/>
              </a:spcBef>
              <a:spcAft>
                <a:spcPts val="0"/>
              </a:spcAft>
              <a:buSzPts val="1800"/>
              <a:buChar char="•"/>
            </a:pPr>
            <a:r>
              <a:rPr lang="en-US" sz="1800"/>
              <a:t>Delta - May 14th 10:00am-1:00pm</a:t>
            </a:r>
            <a:endParaRPr sz="1800"/>
          </a:p>
          <a:p>
            <a:pPr marL="457200" lvl="0" indent="-342900" algn="l" rtl="0">
              <a:spcBef>
                <a:spcPts val="0"/>
              </a:spcBef>
              <a:spcAft>
                <a:spcPts val="0"/>
              </a:spcAft>
              <a:buSzPts val="1800"/>
              <a:buChar char="•"/>
            </a:pPr>
            <a:r>
              <a:rPr lang="en-US" sz="1800"/>
              <a:t>Craig - May 15th 11:00am-2:00pm</a:t>
            </a:r>
            <a:endParaRPr sz="1800"/>
          </a:p>
          <a:p>
            <a:pPr marL="0" lvl="0" indent="0" algn="l" rtl="0">
              <a:spcBef>
                <a:spcPts val="1000"/>
              </a:spcBef>
              <a:spcAft>
                <a:spcPts val="0"/>
              </a:spcAft>
              <a:buNone/>
            </a:pPr>
            <a:r>
              <a:rPr lang="en-US" sz="1800" b="1"/>
              <a:t>Southwest </a:t>
            </a:r>
            <a:endParaRPr sz="1800" b="1"/>
          </a:p>
          <a:p>
            <a:pPr marL="457200" lvl="0" indent="-342900" algn="l" rtl="0">
              <a:spcBef>
                <a:spcPts val="1000"/>
              </a:spcBef>
              <a:spcAft>
                <a:spcPts val="0"/>
              </a:spcAft>
              <a:buSzPts val="1800"/>
              <a:buChar char="•"/>
            </a:pPr>
            <a:r>
              <a:rPr lang="en-US" sz="1800"/>
              <a:t>Alamosa - May 15th 12:30-3:30pm</a:t>
            </a:r>
            <a:endParaRPr sz="1800"/>
          </a:p>
          <a:p>
            <a:pPr marL="457200" lvl="0" indent="-342900" algn="l" rtl="0">
              <a:spcBef>
                <a:spcPts val="0"/>
              </a:spcBef>
              <a:spcAft>
                <a:spcPts val="0"/>
              </a:spcAft>
              <a:buSzPts val="1800"/>
              <a:buChar char="•"/>
            </a:pPr>
            <a:r>
              <a:rPr lang="en-US" sz="1800"/>
              <a:t>Durango - May 16th 9:00am- 12:00pm</a:t>
            </a:r>
            <a:endParaRPr sz="1800"/>
          </a:p>
          <a:p>
            <a:pPr marL="0" lvl="0" indent="0" algn="l" rtl="0">
              <a:spcBef>
                <a:spcPts val="1000"/>
              </a:spcBef>
              <a:spcAft>
                <a:spcPts val="0"/>
              </a:spcAft>
              <a:buNone/>
            </a:pPr>
            <a:endParaRPr/>
          </a:p>
        </p:txBody>
      </p:sp>
      <p:sp>
        <p:nvSpPr>
          <p:cNvPr id="537" name="Google Shape;537;p68"/>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52</a:t>
            </a:fld>
            <a:endParaRPr/>
          </a:p>
        </p:txBody>
      </p:sp>
      <p:sp>
        <p:nvSpPr>
          <p:cNvPr id="538" name="Google Shape;538;p68"/>
          <p:cNvSpPr/>
          <p:nvPr/>
        </p:nvSpPr>
        <p:spPr>
          <a:xfrm>
            <a:off x="7366650" y="3446550"/>
            <a:ext cx="2832900" cy="21135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600"/>
              </a:spcBef>
              <a:spcAft>
                <a:spcPts val="0"/>
              </a:spcAft>
              <a:buClr>
                <a:schemeClr val="dk1"/>
              </a:buClr>
              <a:buSzPts val="1100"/>
              <a:buFont typeface="Arial"/>
              <a:buNone/>
            </a:pPr>
            <a:r>
              <a:rPr lang="en-US" sz="1800" b="1">
                <a:solidFill>
                  <a:schemeClr val="dk1"/>
                </a:solidFill>
                <a:latin typeface="Raleway"/>
                <a:ea typeface="Raleway"/>
                <a:cs typeface="Raleway"/>
                <a:sym typeface="Raleway"/>
              </a:rPr>
              <a:t>See more information and sign up for a session on the RNM</a:t>
            </a:r>
            <a:r>
              <a:rPr lang="en-US" sz="1800" b="1">
                <a:solidFill>
                  <a:schemeClr val="dk1"/>
                </a:solidFill>
                <a:uFill>
                  <a:noFill/>
                </a:uFill>
                <a:latin typeface="Raleway"/>
                <a:ea typeface="Raleway"/>
                <a:cs typeface="Raleway"/>
                <a:sym typeface="Raleway"/>
                <a:hlinkClick r:id="rId3">
                  <a:extLst>
                    <a:ext uri="{A12FA001-AC4F-418D-AE19-62706E023703}">
                      <ahyp:hlinkClr xmlns:ahyp="http://schemas.microsoft.com/office/drawing/2018/hyperlinkcolor" val="tx"/>
                    </a:ext>
                  </a:extLst>
                </a:hlinkClick>
              </a:rPr>
              <a:t> </a:t>
            </a:r>
            <a:r>
              <a:rPr lang="en-US" sz="1800" b="1" u="sng">
                <a:solidFill>
                  <a:schemeClr val="hlink"/>
                </a:solidFill>
                <a:latin typeface="Raleway"/>
                <a:ea typeface="Raleway"/>
                <a:cs typeface="Raleway"/>
                <a:sym typeface="Raleway"/>
                <a:hlinkClick r:id="rId3"/>
              </a:rPr>
              <a:t>webpage</a:t>
            </a:r>
            <a:r>
              <a:rPr lang="en-US" sz="1800" b="1">
                <a:solidFill>
                  <a:srgbClr val="595959"/>
                </a:solidFill>
                <a:latin typeface="Raleway"/>
                <a:ea typeface="Raleway"/>
                <a:cs typeface="Raleway"/>
                <a:sym typeface="Raleway"/>
              </a:rPr>
              <a:t>.</a:t>
            </a:r>
            <a:endParaRPr sz="1800" b="1">
              <a:solidFill>
                <a:srgbClr val="595959"/>
              </a:solidFill>
              <a:latin typeface="Raleway"/>
              <a:ea typeface="Raleway"/>
              <a:cs typeface="Raleway"/>
              <a:sym typeface="Raleway"/>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69"/>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Questions?</a:t>
            </a:r>
            <a:endParaRPr/>
          </a:p>
        </p:txBody>
      </p:sp>
      <p:sp>
        <p:nvSpPr>
          <p:cNvPr id="544" name="Google Shape;544;p69"/>
          <p:cNvSpPr txBox="1">
            <a:spLocks noGrp="1"/>
          </p:cNvSpPr>
          <p:nvPr>
            <p:ph type="sldNum" idx="12"/>
          </p:nvPr>
        </p:nvSpPr>
        <p:spPr>
          <a:xfrm>
            <a:off x="218772" y="6427021"/>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70"/>
          <p:cNvSpPr txBox="1">
            <a:spLocks noGrp="1"/>
          </p:cNvSpPr>
          <p:nvPr>
            <p:ph type="title"/>
          </p:nvPr>
        </p:nvSpPr>
        <p:spPr>
          <a:xfrm>
            <a:off x="250325" y="211175"/>
            <a:ext cx="10064700" cy="898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2700"/>
              <a:t>CDE Contacts</a:t>
            </a:r>
            <a:endParaRPr sz="1700"/>
          </a:p>
          <a:p>
            <a:pPr marL="0" lvl="0" indent="0" algn="l" rtl="0">
              <a:lnSpc>
                <a:spcPct val="90000"/>
              </a:lnSpc>
              <a:spcBef>
                <a:spcPts val="0"/>
              </a:spcBef>
              <a:spcAft>
                <a:spcPts val="0"/>
              </a:spcAft>
              <a:buClr>
                <a:schemeClr val="dk1"/>
              </a:buClr>
              <a:buSzPts val="2400"/>
              <a:buFont typeface="Arial"/>
              <a:buNone/>
            </a:pPr>
            <a:r>
              <a:rPr lang="en-US" sz="2300"/>
              <a:t>Emails: </a:t>
            </a:r>
            <a:r>
              <a:rPr lang="en-US" sz="2300">
                <a:solidFill>
                  <a:schemeClr val="hlink"/>
                </a:solidFill>
                <a:uFill>
                  <a:noFill/>
                </a:uFill>
                <a:hlinkClick r:id="rId3"/>
              </a:rPr>
              <a:t>Lastname_Firstinitial@cde.state.co.us</a:t>
            </a:r>
            <a:r>
              <a:rPr lang="en-US" sz="2300"/>
              <a:t> </a:t>
            </a:r>
            <a:r>
              <a:rPr lang="en-US" sz="1600"/>
              <a:t>(e.g., Smith_a@cde.state.co.us)</a:t>
            </a:r>
            <a:endParaRPr sz="3100"/>
          </a:p>
        </p:txBody>
      </p:sp>
      <p:graphicFrame>
        <p:nvGraphicFramePr>
          <p:cNvPr id="550" name="Google Shape;550;p70"/>
          <p:cNvGraphicFramePr/>
          <p:nvPr/>
        </p:nvGraphicFramePr>
        <p:xfrm>
          <a:off x="250325" y="1447160"/>
          <a:ext cx="11691375" cy="4306990"/>
        </p:xfrm>
        <a:graphic>
          <a:graphicData uri="http://schemas.openxmlformats.org/drawingml/2006/table">
            <a:tbl>
              <a:tblPr firstRow="1">
                <a:noFill/>
                <a:tableStyleId>{CC398828-A154-4819-8281-94A785F19BC4}</a:tableStyleId>
              </a:tblPr>
              <a:tblGrid>
                <a:gridCol w="6222675">
                  <a:extLst>
                    <a:ext uri="{9D8B030D-6E8A-4147-A177-3AD203B41FA5}">
                      <a16:colId xmlns:a16="http://schemas.microsoft.com/office/drawing/2014/main" val="20000"/>
                    </a:ext>
                  </a:extLst>
                </a:gridCol>
                <a:gridCol w="5468700">
                  <a:extLst>
                    <a:ext uri="{9D8B030D-6E8A-4147-A177-3AD203B41FA5}">
                      <a16:colId xmlns:a16="http://schemas.microsoft.com/office/drawing/2014/main" val="20001"/>
                    </a:ext>
                  </a:extLst>
                </a:gridCol>
              </a:tblGrid>
              <a:tr h="460125">
                <a:tc>
                  <a:txBody>
                    <a:bodyPr/>
                    <a:lstStyle/>
                    <a:p>
                      <a:pPr marL="0" marR="0" lvl="0" indent="0" algn="ctr" rtl="0">
                        <a:lnSpc>
                          <a:spcPct val="100000"/>
                        </a:lnSpc>
                        <a:spcBef>
                          <a:spcPts val="0"/>
                        </a:spcBef>
                        <a:spcAft>
                          <a:spcPts val="0"/>
                        </a:spcAft>
                        <a:buClr>
                          <a:srgbClr val="000000"/>
                        </a:buClr>
                        <a:buSzPts val="1500"/>
                        <a:buFont typeface="Arial"/>
                        <a:buNone/>
                      </a:pPr>
                      <a:r>
                        <a:rPr lang="en-US" sz="1300" b="1" u="none" strike="noStrike" cap="none">
                          <a:latin typeface="Calibri"/>
                          <a:ea typeface="Calibri"/>
                          <a:cs typeface="Calibri"/>
                          <a:sym typeface="Calibri"/>
                        </a:rPr>
                        <a:t>Federal Programs &amp; Supports </a:t>
                      </a:r>
                      <a:endParaRPr sz="1300" b="1" u="none" strike="noStrike" cap="none">
                        <a:latin typeface="Calibri"/>
                        <a:ea typeface="Calibri"/>
                        <a:cs typeface="Calibri"/>
                        <a:sym typeface="Calibri"/>
                      </a:endParaRPr>
                    </a:p>
                  </a:txBody>
                  <a:tcPr marL="91425" marR="91425" marT="91425" marB="91425" anchor="ctr">
                    <a:solidFill>
                      <a:srgbClr val="B6D7A8"/>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300" b="1" u="none" strike="noStrike" cap="none">
                          <a:latin typeface="Calibri"/>
                          <a:ea typeface="Calibri"/>
                          <a:cs typeface="Calibri"/>
                          <a:sym typeface="Calibri"/>
                        </a:rPr>
                        <a:t>School Finance &amp; Operations</a:t>
                      </a:r>
                      <a:endParaRPr sz="13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Arial"/>
                        <a:buNone/>
                      </a:pPr>
                      <a:r>
                        <a:rPr lang="en-US" sz="1300" b="1" u="none" strike="noStrike" cap="none">
                          <a:latin typeface="Calibri"/>
                          <a:ea typeface="Calibri"/>
                          <a:cs typeface="Calibri"/>
                          <a:sym typeface="Calibri"/>
                        </a:rPr>
                        <a:t>(Fiscal and Systems Supports) </a:t>
                      </a:r>
                      <a:endParaRPr sz="1300" b="1" u="none" strike="noStrike" cap="none">
                        <a:latin typeface="Calibri"/>
                        <a:ea typeface="Calibri"/>
                        <a:cs typeface="Calibri"/>
                        <a:sym typeface="Calibri"/>
                      </a:endParaRPr>
                    </a:p>
                  </a:txBody>
                  <a:tcPr marL="91425" marR="91425" marT="91425" marB="91425">
                    <a:solidFill>
                      <a:srgbClr val="B6D7A8"/>
                    </a:solidFill>
                  </a:tcPr>
                </a:tc>
                <a:extLst>
                  <a:ext uri="{0D108BD9-81ED-4DB2-BD59-A6C34878D82A}">
                    <a16:rowId xmlns:a16="http://schemas.microsoft.com/office/drawing/2014/main" val="10000"/>
                  </a:ext>
                </a:extLst>
              </a:tr>
              <a:tr h="3727900">
                <a:tc>
                  <a:txBody>
                    <a:bodyPr/>
                    <a:lstStyle/>
                    <a:p>
                      <a:pPr marL="0" marR="0" lvl="0" indent="0" algn="l" rtl="0">
                        <a:lnSpc>
                          <a:spcPct val="90000"/>
                        </a:lnSpc>
                        <a:spcBef>
                          <a:spcPts val="0"/>
                        </a:spcBef>
                        <a:spcAft>
                          <a:spcPts val="0"/>
                        </a:spcAft>
                        <a:buClr>
                          <a:srgbClr val="000000"/>
                        </a:buClr>
                        <a:buSzPts val="1500"/>
                        <a:buFont typeface="Arial"/>
                        <a:buNone/>
                      </a:pPr>
                      <a:r>
                        <a:rPr lang="en-US" sz="1300" u="sng" strike="noStrike" cap="none">
                          <a:solidFill>
                            <a:schemeClr val="hlink"/>
                          </a:solidFill>
                          <a:latin typeface="Calibri"/>
                          <a:ea typeface="Calibri"/>
                          <a:cs typeface="Calibri"/>
                          <a:sym typeface="Calibri"/>
                          <a:hlinkClick r:id="rId4"/>
                        </a:rPr>
                        <a:t>Nazie Mohajeri-Nelson</a:t>
                      </a:r>
                      <a:r>
                        <a:rPr lang="en-US" sz="1300" u="none" strike="noStrike" cap="none">
                          <a:solidFill>
                            <a:schemeClr val="dk1"/>
                          </a:solidFill>
                          <a:latin typeface="Calibri"/>
                          <a:ea typeface="Calibri"/>
                          <a:cs typeface="Calibri"/>
                          <a:sym typeface="Calibri"/>
                        </a:rPr>
                        <a:t>, Executive Director of Federal Programs &amp; Supports Unit</a:t>
                      </a:r>
                      <a:endParaRPr sz="1300" u="none" strike="noStrike" cap="none">
                        <a:solidFill>
                          <a:schemeClr val="dk1"/>
                        </a:solidFill>
                        <a:latin typeface="Calibri"/>
                        <a:ea typeface="Calibri"/>
                        <a:cs typeface="Calibri"/>
                        <a:sym typeface="Calibri"/>
                      </a:endParaRPr>
                    </a:p>
                    <a:p>
                      <a:pPr marL="0" marR="0" lvl="0" indent="0" algn="ctr" rtl="0">
                        <a:lnSpc>
                          <a:spcPct val="90000"/>
                        </a:lnSpc>
                        <a:spcBef>
                          <a:spcPts val="700"/>
                        </a:spcBef>
                        <a:spcAft>
                          <a:spcPts val="0"/>
                        </a:spcAft>
                        <a:buClr>
                          <a:srgbClr val="000000"/>
                        </a:buClr>
                        <a:buSzPts val="1300"/>
                        <a:buFont typeface="Arial"/>
                        <a:buNone/>
                      </a:pPr>
                      <a:r>
                        <a:rPr lang="en-US" sz="1300" b="1" u="sng" strike="noStrike" cap="none">
                          <a:solidFill>
                            <a:schemeClr val="dk1"/>
                          </a:solidFill>
                          <a:latin typeface="Calibri"/>
                          <a:ea typeface="Calibri"/>
                          <a:cs typeface="Calibri"/>
                          <a:sym typeface="Calibri"/>
                        </a:rPr>
                        <a:t>Program Specialists</a:t>
                      </a:r>
                      <a:endParaRPr sz="1300" b="1" u="sng" strike="noStrike" cap="none">
                        <a:solidFill>
                          <a:schemeClr val="dk1"/>
                        </a:solidFill>
                        <a:latin typeface="Calibri"/>
                        <a:ea typeface="Calibri"/>
                        <a:cs typeface="Calibri"/>
                        <a:sym typeface="Calibri"/>
                      </a:endParaRPr>
                    </a:p>
                    <a:p>
                      <a:pPr marL="101600" marR="0" lvl="0" indent="-95250" algn="l" rtl="0">
                        <a:lnSpc>
                          <a:spcPct val="90000"/>
                        </a:lnSpc>
                        <a:spcBef>
                          <a:spcPts val="700"/>
                        </a:spcBef>
                        <a:spcAft>
                          <a:spcPts val="0"/>
                        </a:spcAft>
                        <a:buClr>
                          <a:schemeClr val="dk1"/>
                        </a:buClr>
                        <a:buSzPts val="1300"/>
                        <a:buFont typeface="Arial"/>
                        <a:buChar char="●"/>
                      </a:pPr>
                      <a:r>
                        <a:rPr lang="en-US" sz="1300" u="none" strike="noStrike" cap="none">
                          <a:solidFill>
                            <a:schemeClr val="dk1"/>
                          </a:solidFill>
                          <a:latin typeface="Calibri"/>
                          <a:ea typeface="Calibri"/>
                          <a:cs typeface="Calibri"/>
                          <a:sym typeface="Calibri"/>
                        </a:rPr>
                        <a:t>Program Implementation Supervisor: </a:t>
                      </a:r>
                      <a:r>
                        <a:rPr lang="en-US" sz="1300" u="sng" strike="noStrike" cap="none">
                          <a:solidFill>
                            <a:schemeClr val="hlink"/>
                          </a:solidFill>
                          <a:latin typeface="Calibri"/>
                          <a:ea typeface="Calibri"/>
                          <a:cs typeface="Calibri"/>
                          <a:sym typeface="Calibri"/>
                          <a:hlinkClick r:id="rId5"/>
                        </a:rPr>
                        <a:t>Laura Meushaw</a:t>
                      </a:r>
                      <a:endParaRPr sz="1300" u="none" strike="noStrike" cap="none">
                        <a:solidFill>
                          <a:schemeClr val="dk1"/>
                        </a:solidFill>
                        <a:latin typeface="Calibri"/>
                        <a:ea typeface="Calibri"/>
                        <a:cs typeface="Calibri"/>
                        <a:sym typeface="Calibri"/>
                      </a:endParaRPr>
                    </a:p>
                    <a:p>
                      <a:pPr marL="355600" marR="0" lvl="1" indent="-95250" algn="l" rtl="0">
                        <a:lnSpc>
                          <a:spcPct val="90000"/>
                        </a:lnSpc>
                        <a:spcBef>
                          <a:spcPts val="300"/>
                        </a:spcBef>
                        <a:spcAft>
                          <a:spcPts val="0"/>
                        </a:spcAft>
                        <a:buClr>
                          <a:schemeClr val="dk1"/>
                        </a:buClr>
                        <a:buSzPts val="1300"/>
                        <a:buFont typeface="Calibri"/>
                        <a:buChar char="○"/>
                      </a:pPr>
                      <a:r>
                        <a:rPr lang="en-US" sz="1300" u="none" strike="noStrike" cap="none">
                          <a:solidFill>
                            <a:schemeClr val="dk1"/>
                          </a:solidFill>
                          <a:latin typeface="Calibri"/>
                          <a:ea typeface="Calibri"/>
                          <a:cs typeface="Calibri"/>
                          <a:sym typeface="Calibri"/>
                        </a:rPr>
                        <a:t>Program Implementation Coordinator: </a:t>
                      </a:r>
                      <a:r>
                        <a:rPr lang="en-US" sz="1300" u="sng" strike="noStrike" cap="none">
                          <a:solidFill>
                            <a:schemeClr val="hlink"/>
                          </a:solidFill>
                          <a:latin typeface="Calibri"/>
                          <a:ea typeface="Calibri"/>
                          <a:cs typeface="Calibri"/>
                          <a:sym typeface="Calibri"/>
                          <a:hlinkClick r:id="rId6"/>
                        </a:rPr>
                        <a:t>Christina Adeboye Sullivan</a:t>
                      </a:r>
                      <a:endParaRPr sz="1300" u="none" strike="noStrike" cap="none">
                        <a:solidFill>
                          <a:schemeClr val="dk1"/>
                        </a:solidFill>
                        <a:latin typeface="Calibri"/>
                        <a:ea typeface="Calibri"/>
                        <a:cs typeface="Calibri"/>
                        <a:sym typeface="Calibri"/>
                      </a:endParaRPr>
                    </a:p>
                    <a:p>
                      <a:pPr marL="101600" marR="0" lvl="0" indent="-95250" algn="l" rtl="0">
                        <a:lnSpc>
                          <a:spcPct val="90000"/>
                        </a:lnSpc>
                        <a:spcBef>
                          <a:spcPts val="700"/>
                        </a:spcBef>
                        <a:spcAft>
                          <a:spcPts val="0"/>
                        </a:spcAft>
                        <a:buClr>
                          <a:schemeClr val="dk1"/>
                        </a:buClr>
                        <a:buSzPts val="1300"/>
                        <a:buFont typeface="Arial"/>
                        <a:buChar char="●"/>
                      </a:pPr>
                      <a:r>
                        <a:rPr lang="en-US" sz="1300" u="none" strike="noStrike" cap="none">
                          <a:solidFill>
                            <a:schemeClr val="dk1"/>
                          </a:solidFill>
                          <a:latin typeface="Calibri"/>
                          <a:ea typeface="Calibri"/>
                          <a:cs typeface="Calibri"/>
                          <a:sym typeface="Calibri"/>
                        </a:rPr>
                        <a:t>Program Monitoring Supervisor: </a:t>
                      </a:r>
                      <a:r>
                        <a:rPr lang="en-US" sz="1300" u="sng" strike="noStrike" cap="none">
                          <a:solidFill>
                            <a:schemeClr val="hlink"/>
                          </a:solidFill>
                          <a:latin typeface="Calibri"/>
                          <a:ea typeface="Calibri"/>
                          <a:cs typeface="Calibri"/>
                          <a:sym typeface="Calibri"/>
                          <a:hlinkClick r:id="rId7"/>
                        </a:rPr>
                        <a:t>Tammy Giessinger</a:t>
                      </a:r>
                      <a:endParaRPr sz="1300" u="none" strike="noStrike" cap="none">
                        <a:solidFill>
                          <a:schemeClr val="dk1"/>
                        </a:solidFill>
                        <a:latin typeface="Calibri"/>
                        <a:ea typeface="Calibri"/>
                        <a:cs typeface="Calibri"/>
                        <a:sym typeface="Calibri"/>
                      </a:endParaRPr>
                    </a:p>
                    <a:p>
                      <a:pPr marL="355600" marR="0" lvl="1" indent="-95250" algn="l" rtl="0">
                        <a:lnSpc>
                          <a:spcPct val="90000"/>
                        </a:lnSpc>
                        <a:spcBef>
                          <a:spcPts val="300"/>
                        </a:spcBef>
                        <a:spcAft>
                          <a:spcPts val="0"/>
                        </a:spcAft>
                        <a:buClr>
                          <a:schemeClr val="dk1"/>
                        </a:buClr>
                        <a:buSzPts val="1300"/>
                        <a:buFont typeface="Calibri"/>
                        <a:buChar char="○"/>
                      </a:pPr>
                      <a:r>
                        <a:rPr lang="en-US" sz="1300" u="none" strike="noStrike" cap="none">
                          <a:solidFill>
                            <a:schemeClr val="dk1"/>
                          </a:solidFill>
                          <a:latin typeface="Calibri"/>
                          <a:ea typeface="Calibri"/>
                          <a:cs typeface="Calibri"/>
                          <a:sym typeface="Calibri"/>
                        </a:rPr>
                        <a:t>ESEA/ESSER Monitoring Coordinator: </a:t>
                      </a:r>
                      <a:r>
                        <a:rPr lang="en-US" sz="1300" u="sng" strike="noStrike" cap="none">
                          <a:solidFill>
                            <a:schemeClr val="hlink"/>
                          </a:solidFill>
                          <a:latin typeface="Calibri"/>
                          <a:ea typeface="Calibri"/>
                          <a:cs typeface="Calibri"/>
                          <a:sym typeface="Calibri"/>
                          <a:hlinkClick r:id="rId8"/>
                        </a:rPr>
                        <a:t>Kristin Crumley</a:t>
                      </a:r>
                      <a:r>
                        <a:rPr lang="en-US" sz="1300" u="sng" strike="noStrike" cap="none">
                          <a:solidFill>
                            <a:schemeClr val="hlink"/>
                          </a:solidFill>
                          <a:latin typeface="Calibri"/>
                          <a:ea typeface="Calibri"/>
                          <a:cs typeface="Calibri"/>
                          <a:sym typeface="Calibri"/>
                        </a:rPr>
                        <a:t> </a:t>
                      </a:r>
                      <a:endParaRPr sz="1300" u="none" strike="noStrike" cap="none">
                        <a:solidFill>
                          <a:schemeClr val="dk1"/>
                        </a:solidFill>
                        <a:latin typeface="Calibri"/>
                        <a:ea typeface="Calibri"/>
                        <a:cs typeface="Calibri"/>
                        <a:sym typeface="Calibri"/>
                      </a:endParaRPr>
                    </a:p>
                    <a:p>
                      <a:pPr marL="101600" marR="0" lvl="0" indent="-95250" algn="l" rtl="0">
                        <a:lnSpc>
                          <a:spcPct val="90000"/>
                        </a:lnSpc>
                        <a:spcBef>
                          <a:spcPts val="700"/>
                        </a:spcBef>
                        <a:spcAft>
                          <a:spcPts val="0"/>
                        </a:spcAft>
                        <a:buClr>
                          <a:schemeClr val="dk1"/>
                        </a:buClr>
                        <a:buSzPts val="1300"/>
                        <a:buFont typeface="Arial"/>
                        <a:buChar char="●"/>
                      </a:pPr>
                      <a:r>
                        <a:rPr lang="en-US" sz="1300" u="none" strike="noStrike" cap="none">
                          <a:solidFill>
                            <a:schemeClr val="dk1"/>
                          </a:solidFill>
                          <a:latin typeface="Calibri"/>
                          <a:ea typeface="Calibri"/>
                          <a:cs typeface="Calibri"/>
                          <a:sym typeface="Calibri"/>
                        </a:rPr>
                        <a:t>Program Effectiveness Supervisor: </a:t>
                      </a:r>
                      <a:r>
                        <a:rPr lang="en-US" sz="1300" u="sng" strike="noStrike" cap="none">
                          <a:solidFill>
                            <a:schemeClr val="hlink"/>
                          </a:solidFill>
                          <a:latin typeface="Calibri"/>
                          <a:ea typeface="Calibri"/>
                          <a:cs typeface="Calibri"/>
                          <a:sym typeface="Calibri"/>
                          <a:hlinkClick r:id="rId9"/>
                        </a:rPr>
                        <a:t>Tina Negley</a:t>
                      </a:r>
                      <a:endParaRPr sz="1300">
                        <a:solidFill>
                          <a:schemeClr val="dk1"/>
                        </a:solidFill>
                        <a:latin typeface="Calibri"/>
                        <a:ea typeface="Calibri"/>
                        <a:cs typeface="Calibri"/>
                        <a:sym typeface="Calibri"/>
                      </a:endParaRPr>
                    </a:p>
                    <a:p>
                      <a:pPr marL="355600" marR="0" lvl="1" indent="-95250" algn="l" rtl="0">
                        <a:lnSpc>
                          <a:spcPct val="90000"/>
                        </a:lnSpc>
                        <a:spcBef>
                          <a:spcPts val="30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Program Evaluation &amp; Research Coordinator: </a:t>
                      </a:r>
                      <a:r>
                        <a:rPr lang="en-US" sz="1300" u="sng">
                          <a:solidFill>
                            <a:schemeClr val="hlink"/>
                          </a:solidFill>
                          <a:latin typeface="Calibri"/>
                          <a:ea typeface="Calibri"/>
                          <a:cs typeface="Calibri"/>
                          <a:sym typeface="Calibri"/>
                          <a:hlinkClick r:id="rId10"/>
                        </a:rPr>
                        <a:t>Mary Shen</a:t>
                      </a:r>
                      <a:endParaRPr sz="1300">
                        <a:solidFill>
                          <a:schemeClr val="dk1"/>
                        </a:solidFill>
                        <a:latin typeface="Calibri"/>
                        <a:ea typeface="Calibri"/>
                        <a:cs typeface="Calibri"/>
                        <a:sym typeface="Calibri"/>
                      </a:endParaRPr>
                    </a:p>
                    <a:p>
                      <a:pPr marL="101600" marR="0" lvl="0" indent="-95250" algn="l" rtl="0">
                        <a:lnSpc>
                          <a:spcPct val="90000"/>
                        </a:lnSpc>
                        <a:spcBef>
                          <a:spcPts val="700"/>
                        </a:spcBef>
                        <a:spcAft>
                          <a:spcPts val="0"/>
                        </a:spcAft>
                        <a:buClr>
                          <a:schemeClr val="dk1"/>
                        </a:buClr>
                        <a:buSzPts val="1300"/>
                        <a:buFont typeface="Arial"/>
                        <a:buChar char="●"/>
                      </a:pPr>
                      <a:r>
                        <a:rPr lang="en-US" sz="1300" b="1" u="sng" strike="noStrike" cap="none">
                          <a:solidFill>
                            <a:schemeClr val="dk1"/>
                          </a:solidFill>
                          <a:latin typeface="Calibri"/>
                          <a:ea typeface="Calibri"/>
                          <a:cs typeface="Calibri"/>
                          <a:sym typeface="Calibri"/>
                        </a:rPr>
                        <a:t>ESEA Programs Specialists</a:t>
                      </a:r>
                      <a:r>
                        <a:rPr lang="en-US" sz="1300" u="none" strike="noStrike" cap="none">
                          <a:solidFill>
                            <a:schemeClr val="dk1"/>
                          </a:solidFill>
                          <a:latin typeface="Calibri"/>
                          <a:ea typeface="Calibri"/>
                          <a:cs typeface="Calibri"/>
                          <a:sym typeface="Calibri"/>
                        </a:rPr>
                        <a:t> and </a:t>
                      </a:r>
                      <a:r>
                        <a:rPr lang="en-US" sz="1300" u="sng" strike="noStrike" cap="none">
                          <a:solidFill>
                            <a:schemeClr val="hlink"/>
                          </a:solidFill>
                          <a:latin typeface="Calibri"/>
                          <a:ea typeface="Calibri"/>
                          <a:cs typeface="Calibri"/>
                          <a:sym typeface="Calibri"/>
                          <a:hlinkClick r:id="rId11"/>
                        </a:rPr>
                        <a:t>ESEA Regional Contacts</a:t>
                      </a:r>
                      <a:r>
                        <a:rPr lang="en-US" sz="1300" u="none" strike="noStrike" cap="none">
                          <a:solidFill>
                            <a:schemeClr val="dk1"/>
                          </a:solidFill>
                          <a:latin typeface="Calibri"/>
                          <a:ea typeface="Calibri"/>
                          <a:cs typeface="Calibri"/>
                          <a:sym typeface="Calibri"/>
                        </a:rPr>
                        <a:t> </a:t>
                      </a:r>
                      <a:r>
                        <a:rPr lang="en-US" sz="1300" b="1" u="none" strike="noStrike" cap="none">
                          <a:solidFill>
                            <a:schemeClr val="dk1"/>
                          </a:solidFill>
                          <a:latin typeface="Calibri"/>
                          <a:ea typeface="Calibri"/>
                          <a:cs typeface="Calibri"/>
                          <a:sym typeface="Calibri"/>
                        </a:rPr>
                        <a:t>(assigned by district)</a:t>
                      </a:r>
                      <a:endParaRPr sz="1300" b="1" u="none" strike="noStrike" cap="none">
                        <a:solidFill>
                          <a:schemeClr val="dk1"/>
                        </a:solidFill>
                        <a:latin typeface="Calibri"/>
                        <a:ea typeface="Calibri"/>
                        <a:cs typeface="Calibri"/>
                        <a:sym typeface="Calibri"/>
                      </a:endParaRPr>
                    </a:p>
                    <a:p>
                      <a:pPr marL="355600" marR="0" lvl="1" indent="-95250" algn="l" rtl="0">
                        <a:lnSpc>
                          <a:spcPct val="90000"/>
                        </a:lnSpc>
                        <a:spcBef>
                          <a:spcPts val="300"/>
                        </a:spcBef>
                        <a:spcAft>
                          <a:spcPts val="0"/>
                        </a:spcAft>
                        <a:buClr>
                          <a:schemeClr val="dk1"/>
                        </a:buClr>
                        <a:buSzPts val="1300"/>
                        <a:buFont typeface="Calibri"/>
                        <a:buChar char="○"/>
                      </a:pPr>
                      <a:r>
                        <a:rPr lang="en-US" sz="1300" u="none" strike="noStrike" cap="none">
                          <a:solidFill>
                            <a:schemeClr val="dk1"/>
                          </a:solidFill>
                          <a:latin typeface="Calibri"/>
                          <a:ea typeface="Calibri"/>
                          <a:cs typeface="Calibri"/>
                          <a:sym typeface="Calibri"/>
                        </a:rPr>
                        <a:t>Title I: </a:t>
                      </a:r>
                      <a:r>
                        <a:rPr lang="en-US" sz="1300" u="sng" strike="noStrike" cap="none">
                          <a:solidFill>
                            <a:schemeClr val="hlink"/>
                          </a:solidFill>
                          <a:latin typeface="Calibri"/>
                          <a:ea typeface="Calibri"/>
                          <a:cs typeface="Calibri"/>
                          <a:sym typeface="Calibri"/>
                          <a:hlinkClick r:id="rId5"/>
                        </a:rPr>
                        <a:t>Laura Meushaw</a:t>
                      </a:r>
                      <a:r>
                        <a:rPr lang="en-US" sz="1300" u="none" strike="noStrike" cap="none">
                          <a:solidFill>
                            <a:schemeClr val="dk1"/>
                          </a:solidFill>
                          <a:latin typeface="Calibri"/>
                          <a:ea typeface="Calibri"/>
                          <a:cs typeface="Calibri"/>
                          <a:sym typeface="Calibri"/>
                        </a:rPr>
                        <a:t>, </a:t>
                      </a:r>
                      <a:r>
                        <a:rPr lang="en-US" sz="1300" u="sng" strike="noStrike" cap="none">
                          <a:solidFill>
                            <a:schemeClr val="hlink"/>
                          </a:solidFill>
                          <a:latin typeface="Calibri"/>
                          <a:ea typeface="Calibri"/>
                          <a:cs typeface="Calibri"/>
                          <a:sym typeface="Calibri"/>
                          <a:hlinkClick r:id="rId12"/>
                        </a:rPr>
                        <a:t>Evita Byrd</a:t>
                      </a:r>
                      <a:r>
                        <a:rPr lang="en-US" sz="1300" u="none" strike="noStrike" cap="none">
                          <a:solidFill>
                            <a:schemeClr val="dk1"/>
                          </a:solidFill>
                          <a:latin typeface="Calibri"/>
                          <a:ea typeface="Calibri"/>
                          <a:cs typeface="Calibri"/>
                          <a:sym typeface="Calibri"/>
                        </a:rPr>
                        <a:t>, </a:t>
                      </a:r>
                      <a:r>
                        <a:rPr lang="en-US" sz="1300" u="sng" strike="noStrike" cap="none">
                          <a:solidFill>
                            <a:schemeClr val="hlink"/>
                          </a:solidFill>
                          <a:latin typeface="Calibri"/>
                          <a:ea typeface="Calibri"/>
                          <a:cs typeface="Calibri"/>
                          <a:sym typeface="Calibri"/>
                          <a:hlinkClick r:id="rId13"/>
                        </a:rPr>
                        <a:t>Rachel Echsner</a:t>
                      </a:r>
                      <a:r>
                        <a:rPr lang="en-US" sz="1300">
                          <a:solidFill>
                            <a:schemeClr val="dk1"/>
                          </a:solidFill>
                          <a:latin typeface="Calibri"/>
                          <a:ea typeface="Calibri"/>
                          <a:cs typeface="Calibri"/>
                          <a:sym typeface="Calibri"/>
                        </a:rPr>
                        <a:t>, </a:t>
                      </a:r>
                      <a:r>
                        <a:rPr lang="en-US" sz="1300" u="sng">
                          <a:solidFill>
                            <a:schemeClr val="hlink"/>
                          </a:solidFill>
                          <a:latin typeface="Calibri"/>
                          <a:ea typeface="Calibri"/>
                          <a:cs typeface="Calibri"/>
                          <a:sym typeface="Calibri"/>
                          <a:hlinkClick r:id="rId14"/>
                        </a:rPr>
                        <a:t>Kim Boylan</a:t>
                      </a:r>
                      <a:endParaRPr sz="1300" u="none" strike="noStrike" cap="none">
                        <a:solidFill>
                          <a:schemeClr val="dk1"/>
                        </a:solidFill>
                        <a:latin typeface="Calibri"/>
                        <a:ea typeface="Calibri"/>
                        <a:cs typeface="Calibri"/>
                        <a:sym typeface="Calibri"/>
                      </a:endParaRPr>
                    </a:p>
                    <a:p>
                      <a:pPr marL="355600" marR="0" lvl="1" indent="-95250" algn="l" rtl="0">
                        <a:lnSpc>
                          <a:spcPct val="90000"/>
                        </a:lnSpc>
                        <a:spcBef>
                          <a:spcPts val="300"/>
                        </a:spcBef>
                        <a:spcAft>
                          <a:spcPts val="0"/>
                        </a:spcAft>
                        <a:buClr>
                          <a:schemeClr val="dk1"/>
                        </a:buClr>
                        <a:buSzPts val="1300"/>
                        <a:buFont typeface="Calibri"/>
                        <a:buChar char="○"/>
                      </a:pPr>
                      <a:r>
                        <a:rPr lang="en-US" sz="1300" u="none" strike="noStrike" cap="none">
                          <a:solidFill>
                            <a:schemeClr val="dk1"/>
                          </a:solidFill>
                          <a:latin typeface="Calibri"/>
                          <a:ea typeface="Calibri"/>
                          <a:cs typeface="Calibri"/>
                          <a:sym typeface="Calibri"/>
                        </a:rPr>
                        <a:t>Title II: </a:t>
                      </a:r>
                      <a:r>
                        <a:rPr lang="en-US" sz="1300" u="sng" strike="noStrike" cap="none">
                          <a:solidFill>
                            <a:schemeClr val="hlink"/>
                          </a:solidFill>
                          <a:latin typeface="Calibri"/>
                          <a:ea typeface="Calibri"/>
                          <a:cs typeface="Calibri"/>
                          <a:sym typeface="Calibri"/>
                          <a:hlinkClick r:id="rId13"/>
                        </a:rPr>
                        <a:t>Rachel Echsner</a:t>
                      </a:r>
                      <a:r>
                        <a:rPr lang="en-US" sz="1300">
                          <a:solidFill>
                            <a:schemeClr val="dk1"/>
                          </a:solidFill>
                          <a:latin typeface="Calibri"/>
                          <a:ea typeface="Calibri"/>
                          <a:cs typeface="Calibri"/>
                          <a:sym typeface="Calibri"/>
                        </a:rPr>
                        <a:t>, </a:t>
                      </a:r>
                      <a:r>
                        <a:rPr lang="en-US" sz="1300" u="sng">
                          <a:solidFill>
                            <a:schemeClr val="hlink"/>
                          </a:solidFill>
                          <a:latin typeface="Calibri"/>
                          <a:ea typeface="Calibri"/>
                          <a:cs typeface="Calibri"/>
                          <a:sym typeface="Calibri"/>
                          <a:hlinkClick r:id="rId15"/>
                        </a:rPr>
                        <a:t>Sue Miller-Curley</a:t>
                      </a:r>
                      <a:endParaRPr sz="1300" u="none" strike="noStrike" cap="none">
                        <a:solidFill>
                          <a:schemeClr val="dk1"/>
                        </a:solidFill>
                        <a:latin typeface="Calibri"/>
                        <a:ea typeface="Calibri"/>
                        <a:cs typeface="Calibri"/>
                        <a:sym typeface="Calibri"/>
                      </a:endParaRPr>
                    </a:p>
                    <a:p>
                      <a:pPr marL="355600" marR="0" lvl="1" indent="-95250" algn="l" rtl="0">
                        <a:lnSpc>
                          <a:spcPct val="90000"/>
                        </a:lnSpc>
                        <a:spcBef>
                          <a:spcPts val="300"/>
                        </a:spcBef>
                        <a:spcAft>
                          <a:spcPts val="0"/>
                        </a:spcAft>
                        <a:buClr>
                          <a:schemeClr val="dk1"/>
                        </a:buClr>
                        <a:buSzPts val="1300"/>
                        <a:buFont typeface="Calibri"/>
                        <a:buChar char="○"/>
                      </a:pPr>
                      <a:r>
                        <a:rPr lang="en-US" sz="1300" u="none" strike="noStrike" cap="none">
                          <a:solidFill>
                            <a:schemeClr val="dk1"/>
                          </a:solidFill>
                          <a:latin typeface="Calibri"/>
                          <a:ea typeface="Calibri"/>
                          <a:cs typeface="Calibri"/>
                          <a:sym typeface="Calibri"/>
                        </a:rPr>
                        <a:t>Title III: </a:t>
                      </a:r>
                      <a:r>
                        <a:rPr lang="en-US" sz="1300" u="sng" strike="noStrike" cap="none">
                          <a:solidFill>
                            <a:schemeClr val="hlink"/>
                          </a:solidFill>
                          <a:latin typeface="Calibri"/>
                          <a:ea typeface="Calibri"/>
                          <a:cs typeface="Calibri"/>
                          <a:sym typeface="Calibri"/>
                          <a:hlinkClick r:id="rId16"/>
                        </a:rPr>
                        <a:t>Rachel Temple</a:t>
                      </a:r>
                      <a:r>
                        <a:rPr lang="en-US" sz="1300">
                          <a:solidFill>
                            <a:schemeClr val="dk1"/>
                          </a:solidFill>
                          <a:latin typeface="Calibri"/>
                          <a:ea typeface="Calibri"/>
                          <a:cs typeface="Calibri"/>
                          <a:sym typeface="Calibri"/>
                        </a:rPr>
                        <a:t>, </a:t>
                      </a:r>
                      <a:r>
                        <a:rPr lang="en-US" sz="1300" u="sng">
                          <a:solidFill>
                            <a:schemeClr val="hlink"/>
                          </a:solidFill>
                          <a:latin typeface="Calibri"/>
                          <a:ea typeface="Calibri"/>
                          <a:cs typeface="Calibri"/>
                          <a:sym typeface="Calibri"/>
                          <a:hlinkClick r:id="rId14"/>
                        </a:rPr>
                        <a:t>Kim Boylan</a:t>
                      </a:r>
                      <a:endParaRPr sz="1300" u="none" strike="noStrike" cap="none">
                        <a:solidFill>
                          <a:schemeClr val="dk1"/>
                        </a:solidFill>
                        <a:latin typeface="Calibri"/>
                        <a:ea typeface="Calibri"/>
                        <a:cs typeface="Calibri"/>
                        <a:sym typeface="Calibri"/>
                      </a:endParaRPr>
                    </a:p>
                    <a:p>
                      <a:pPr marL="355600" marR="0" lvl="1" indent="-95250" algn="l" rtl="0">
                        <a:lnSpc>
                          <a:spcPct val="90000"/>
                        </a:lnSpc>
                        <a:spcBef>
                          <a:spcPts val="300"/>
                        </a:spcBef>
                        <a:spcAft>
                          <a:spcPts val="0"/>
                        </a:spcAft>
                        <a:buClr>
                          <a:schemeClr val="dk1"/>
                        </a:buClr>
                        <a:buSzPts val="1300"/>
                        <a:buFont typeface="Calibri"/>
                        <a:buChar char="○"/>
                      </a:pPr>
                      <a:r>
                        <a:rPr lang="en-US" sz="1300" u="none" strike="noStrike" cap="none">
                          <a:solidFill>
                            <a:schemeClr val="dk1"/>
                          </a:solidFill>
                          <a:latin typeface="Calibri"/>
                          <a:ea typeface="Calibri"/>
                          <a:cs typeface="Calibri"/>
                          <a:sym typeface="Calibri"/>
                        </a:rPr>
                        <a:t>Title IV &amp; Stronger Connections Grant: </a:t>
                      </a:r>
                      <a:r>
                        <a:rPr lang="en-US" sz="1300" u="sng" strike="noStrike" cap="none">
                          <a:solidFill>
                            <a:schemeClr val="hlink"/>
                          </a:solidFill>
                          <a:latin typeface="Calibri"/>
                          <a:ea typeface="Calibri"/>
                          <a:cs typeface="Calibri"/>
                          <a:sym typeface="Calibri"/>
                          <a:hlinkClick r:id="rId17"/>
                        </a:rPr>
                        <a:t>Nathan Hickman</a:t>
                      </a:r>
                      <a:r>
                        <a:rPr lang="en-US" sz="1300" u="none" strike="noStrike" cap="none">
                          <a:solidFill>
                            <a:schemeClr val="dk1"/>
                          </a:solidFill>
                          <a:latin typeface="Calibri"/>
                          <a:ea typeface="Calibri"/>
                          <a:cs typeface="Calibri"/>
                          <a:sym typeface="Calibri"/>
                        </a:rPr>
                        <a:t>, </a:t>
                      </a:r>
                      <a:r>
                        <a:rPr lang="en-US" sz="1300" u="sng" strike="noStrike" cap="none">
                          <a:solidFill>
                            <a:schemeClr val="hlink"/>
                          </a:solidFill>
                          <a:latin typeface="Calibri"/>
                          <a:ea typeface="Calibri"/>
                          <a:cs typeface="Calibri"/>
                          <a:sym typeface="Calibri"/>
                          <a:hlinkClick r:id="rId12"/>
                        </a:rPr>
                        <a:t>Evita Byrd</a:t>
                      </a:r>
                      <a:endParaRPr sz="1300" u="none" strike="noStrike" cap="none">
                        <a:solidFill>
                          <a:schemeClr val="dk1"/>
                        </a:solidFill>
                        <a:latin typeface="Calibri"/>
                        <a:ea typeface="Calibri"/>
                        <a:cs typeface="Calibri"/>
                        <a:sym typeface="Calibri"/>
                      </a:endParaRPr>
                    </a:p>
                    <a:p>
                      <a:pPr marL="355600" marR="0" lvl="1" indent="-95250" algn="l" rtl="0">
                        <a:lnSpc>
                          <a:spcPct val="90000"/>
                        </a:lnSpc>
                        <a:spcBef>
                          <a:spcPts val="300"/>
                        </a:spcBef>
                        <a:spcAft>
                          <a:spcPts val="0"/>
                        </a:spcAft>
                        <a:buClr>
                          <a:schemeClr val="dk1"/>
                        </a:buClr>
                        <a:buSzPts val="1300"/>
                        <a:buFont typeface="Calibri"/>
                        <a:buChar char="○"/>
                      </a:pPr>
                      <a:r>
                        <a:rPr lang="en-US" sz="1300" u="none" strike="noStrike" cap="none">
                          <a:solidFill>
                            <a:schemeClr val="dk1"/>
                          </a:solidFill>
                          <a:latin typeface="Calibri"/>
                          <a:ea typeface="Calibri"/>
                          <a:cs typeface="Calibri"/>
                          <a:sym typeface="Calibri"/>
                        </a:rPr>
                        <a:t>Title V: </a:t>
                      </a:r>
                      <a:r>
                        <a:rPr lang="en-US" sz="1300" u="sng">
                          <a:solidFill>
                            <a:schemeClr val="hlink"/>
                          </a:solidFill>
                          <a:latin typeface="Calibri"/>
                          <a:ea typeface="Calibri"/>
                          <a:cs typeface="Calibri"/>
                          <a:sym typeface="Calibri"/>
                          <a:hlinkClick r:id="rId6"/>
                        </a:rPr>
                        <a:t>Christina Adeboye-Sullivan</a:t>
                      </a:r>
                      <a:r>
                        <a:rPr lang="en-US" sz="1300">
                          <a:solidFill>
                            <a:schemeClr val="dk1"/>
                          </a:solidFill>
                          <a:latin typeface="Calibri"/>
                          <a:ea typeface="Calibri"/>
                          <a:cs typeface="Calibri"/>
                          <a:sym typeface="Calibri"/>
                        </a:rPr>
                        <a:t>, </a:t>
                      </a:r>
                      <a:r>
                        <a:rPr lang="en-US" sz="1300" u="sng">
                          <a:solidFill>
                            <a:schemeClr val="hlink"/>
                          </a:solidFill>
                          <a:latin typeface="Calibri"/>
                          <a:ea typeface="Calibri"/>
                          <a:cs typeface="Calibri"/>
                          <a:sym typeface="Calibri"/>
                          <a:hlinkClick r:id="rId13"/>
                        </a:rPr>
                        <a:t>Rachel Echsner</a:t>
                      </a:r>
                      <a:endParaRPr sz="1300" u="none" strike="noStrike" cap="none">
                        <a:solidFill>
                          <a:schemeClr val="dk1"/>
                        </a:solidFill>
                        <a:latin typeface="Calibri"/>
                        <a:ea typeface="Calibri"/>
                        <a:cs typeface="Calibri"/>
                        <a:sym typeface="Calibri"/>
                      </a:endParaRPr>
                    </a:p>
                    <a:p>
                      <a:pPr marL="609600" marR="0" lvl="0" indent="0" algn="l" rtl="0">
                        <a:lnSpc>
                          <a:spcPct val="90000"/>
                        </a:lnSpc>
                        <a:spcBef>
                          <a:spcPts val="700"/>
                        </a:spcBef>
                        <a:spcAft>
                          <a:spcPts val="0"/>
                        </a:spcAft>
                        <a:buNone/>
                      </a:pPr>
                      <a:endParaRPr sz="1300">
                        <a:latin typeface="Calibri"/>
                        <a:ea typeface="Calibri"/>
                        <a:cs typeface="Calibri"/>
                        <a:sym typeface="Calibri"/>
                      </a:endParaRPr>
                    </a:p>
                  </a:txBody>
                  <a:tcPr marL="91425" marR="91425" marT="91425" marB="91425"/>
                </a:tc>
                <a:tc>
                  <a:txBody>
                    <a:bodyPr/>
                    <a:lstStyle/>
                    <a:p>
                      <a:pPr marL="0" marR="0" lvl="0" indent="0" algn="l" rtl="0">
                        <a:lnSpc>
                          <a:spcPct val="90000"/>
                        </a:lnSpc>
                        <a:spcBef>
                          <a:spcPts val="0"/>
                        </a:spcBef>
                        <a:spcAft>
                          <a:spcPts val="0"/>
                        </a:spcAft>
                        <a:buClr>
                          <a:srgbClr val="000000"/>
                        </a:buClr>
                        <a:buSzPts val="1500"/>
                        <a:buFont typeface="Arial"/>
                        <a:buNone/>
                      </a:pPr>
                      <a:r>
                        <a:rPr lang="en-US" sz="1300" u="sng" strike="noStrike" cap="none">
                          <a:solidFill>
                            <a:schemeClr val="hlink"/>
                          </a:solidFill>
                          <a:latin typeface="Calibri"/>
                          <a:ea typeface="Calibri"/>
                          <a:cs typeface="Calibri"/>
                          <a:sym typeface="Calibri"/>
                          <a:hlinkClick r:id="rId18"/>
                        </a:rPr>
                        <a:t>Amy Carman</a:t>
                      </a:r>
                      <a:r>
                        <a:rPr lang="en-US" sz="1300" u="none" strike="noStrike" cap="none">
                          <a:solidFill>
                            <a:schemeClr val="dk1"/>
                          </a:solidFill>
                          <a:latin typeface="Calibri"/>
                          <a:ea typeface="Calibri"/>
                          <a:cs typeface="Calibri"/>
                          <a:sym typeface="Calibri"/>
                        </a:rPr>
                        <a:t>, Executive Director of School District Operations Unit</a:t>
                      </a:r>
                      <a:endParaRPr sz="1300" u="none" strike="noStrike" cap="none">
                        <a:solidFill>
                          <a:schemeClr val="dk1"/>
                        </a:solidFill>
                        <a:latin typeface="Calibri"/>
                        <a:ea typeface="Calibri"/>
                        <a:cs typeface="Calibri"/>
                        <a:sym typeface="Calibri"/>
                      </a:endParaRPr>
                    </a:p>
                    <a:p>
                      <a:pPr marL="0" marR="0" lvl="0" indent="0" algn="ctr" rtl="0">
                        <a:lnSpc>
                          <a:spcPct val="90000"/>
                        </a:lnSpc>
                        <a:spcBef>
                          <a:spcPts val="700"/>
                        </a:spcBef>
                        <a:spcAft>
                          <a:spcPts val="0"/>
                        </a:spcAft>
                        <a:buClr>
                          <a:srgbClr val="000000"/>
                        </a:buClr>
                        <a:buSzPts val="1500"/>
                        <a:buFont typeface="Arial"/>
                        <a:buNone/>
                      </a:pPr>
                      <a:r>
                        <a:rPr lang="en-US" sz="1300" b="1" u="sng" strike="noStrike" cap="none">
                          <a:solidFill>
                            <a:schemeClr val="dk1"/>
                          </a:solidFill>
                          <a:latin typeface="Calibri"/>
                          <a:ea typeface="Calibri"/>
                          <a:cs typeface="Calibri"/>
                          <a:sym typeface="Calibri"/>
                        </a:rPr>
                        <a:t>Fiscal Specialists</a:t>
                      </a:r>
                      <a:endParaRPr sz="1300" b="1" u="sng" strike="noStrike" cap="none">
                        <a:solidFill>
                          <a:schemeClr val="dk1"/>
                        </a:solidFill>
                        <a:latin typeface="Calibri"/>
                        <a:ea typeface="Calibri"/>
                        <a:cs typeface="Calibri"/>
                        <a:sym typeface="Calibri"/>
                      </a:endParaRPr>
                    </a:p>
                    <a:p>
                      <a:pPr marL="0" marR="0" lvl="0" indent="0" algn="l" rtl="0">
                        <a:lnSpc>
                          <a:spcPct val="90000"/>
                        </a:lnSpc>
                        <a:spcBef>
                          <a:spcPts val="700"/>
                        </a:spcBef>
                        <a:spcAft>
                          <a:spcPts val="0"/>
                        </a:spcAft>
                        <a:buClr>
                          <a:srgbClr val="000000"/>
                        </a:buClr>
                        <a:buSzPts val="1500"/>
                        <a:buFont typeface="Arial"/>
                        <a:buNone/>
                      </a:pPr>
                      <a:r>
                        <a:rPr lang="en-US" sz="1300" u="sng" strike="noStrike" cap="none">
                          <a:solidFill>
                            <a:schemeClr val="hlink"/>
                          </a:solidFill>
                          <a:latin typeface="Calibri"/>
                          <a:ea typeface="Calibri"/>
                          <a:cs typeface="Calibri"/>
                          <a:sym typeface="Calibri"/>
                          <a:hlinkClick r:id="rId19"/>
                        </a:rPr>
                        <a:t>Jennifer Austin</a:t>
                      </a:r>
                      <a:r>
                        <a:rPr lang="en-US" sz="1300" u="none" strike="noStrike" cap="none">
                          <a:solidFill>
                            <a:schemeClr val="dk1"/>
                          </a:solidFill>
                          <a:latin typeface="Calibri"/>
                          <a:ea typeface="Calibri"/>
                          <a:cs typeface="Calibri"/>
                          <a:sym typeface="Calibri"/>
                        </a:rPr>
                        <a:t>, Director of Grants Fiscal Management </a:t>
                      </a:r>
                      <a:endParaRPr sz="1300" u="none" strike="noStrike" cap="none">
                        <a:solidFill>
                          <a:schemeClr val="dk1"/>
                        </a:solidFill>
                        <a:latin typeface="Calibri"/>
                        <a:ea typeface="Calibri"/>
                        <a:cs typeface="Calibri"/>
                        <a:sym typeface="Calibri"/>
                      </a:endParaRPr>
                    </a:p>
                    <a:p>
                      <a:pPr marL="101600" marR="0" lvl="0" indent="-95250" algn="l" rtl="0">
                        <a:lnSpc>
                          <a:spcPct val="90000"/>
                        </a:lnSpc>
                        <a:spcBef>
                          <a:spcPts val="700"/>
                        </a:spcBef>
                        <a:spcAft>
                          <a:spcPts val="0"/>
                        </a:spcAft>
                        <a:buClr>
                          <a:schemeClr val="dk1"/>
                        </a:buClr>
                        <a:buSzPts val="1300"/>
                        <a:buFont typeface="Calibri"/>
                        <a:buChar char="●"/>
                      </a:pPr>
                      <a:r>
                        <a:rPr lang="en-US" sz="1300" b="1" u="sng" strike="noStrike" cap="none">
                          <a:solidFill>
                            <a:schemeClr val="dk1"/>
                          </a:solidFill>
                          <a:latin typeface="Calibri"/>
                          <a:ea typeface="Calibri"/>
                          <a:cs typeface="Calibri"/>
                          <a:sym typeface="Calibri"/>
                        </a:rPr>
                        <a:t>ESEA</a:t>
                      </a:r>
                      <a:endParaRPr sz="1300" u="none" strike="noStrike" cap="none">
                        <a:solidFill>
                          <a:schemeClr val="dk1"/>
                        </a:solidFill>
                        <a:latin typeface="Calibri"/>
                        <a:ea typeface="Calibri"/>
                        <a:cs typeface="Calibri"/>
                        <a:sym typeface="Calibri"/>
                      </a:endParaRPr>
                    </a:p>
                    <a:p>
                      <a:pPr marL="355600" marR="0" lvl="1" indent="-95250" algn="l" rtl="0">
                        <a:lnSpc>
                          <a:spcPct val="90000"/>
                        </a:lnSpc>
                        <a:spcBef>
                          <a:spcPts val="300"/>
                        </a:spcBef>
                        <a:spcAft>
                          <a:spcPts val="0"/>
                        </a:spcAft>
                        <a:buClr>
                          <a:schemeClr val="dk1"/>
                        </a:buClr>
                        <a:buSzPts val="1300"/>
                        <a:buFont typeface="Calibri"/>
                        <a:buChar char="○"/>
                      </a:pPr>
                      <a:r>
                        <a:rPr lang="en-US" sz="1300" u="sng" strike="noStrike" cap="none">
                          <a:solidFill>
                            <a:schemeClr val="hlink"/>
                          </a:solidFill>
                          <a:latin typeface="Calibri"/>
                          <a:ea typeface="Calibri"/>
                          <a:cs typeface="Calibri"/>
                          <a:sym typeface="Calibri"/>
                          <a:hlinkClick r:id="rId20"/>
                        </a:rPr>
                        <a:t>Robert Hawkins</a:t>
                      </a:r>
                      <a:r>
                        <a:rPr lang="en-US" sz="1300" u="none" strike="noStrike" cap="none">
                          <a:solidFill>
                            <a:schemeClr val="dk1"/>
                          </a:solidFill>
                          <a:latin typeface="Calibri"/>
                          <a:ea typeface="Calibri"/>
                          <a:cs typeface="Calibri"/>
                          <a:sym typeface="Calibri"/>
                        </a:rPr>
                        <a:t>, Grants Fiscal Analyst </a:t>
                      </a:r>
                      <a:endParaRPr sz="1300" u="none" strike="noStrike" cap="none">
                        <a:solidFill>
                          <a:schemeClr val="dk1"/>
                        </a:solidFill>
                        <a:latin typeface="Calibri"/>
                        <a:ea typeface="Calibri"/>
                        <a:cs typeface="Calibri"/>
                        <a:sym typeface="Calibri"/>
                      </a:endParaRPr>
                    </a:p>
                    <a:p>
                      <a:pPr marL="355600" marR="0" lvl="1" indent="-95250" algn="l" rtl="0">
                        <a:lnSpc>
                          <a:spcPct val="90000"/>
                        </a:lnSpc>
                        <a:spcBef>
                          <a:spcPts val="300"/>
                        </a:spcBef>
                        <a:spcAft>
                          <a:spcPts val="0"/>
                        </a:spcAft>
                        <a:buClr>
                          <a:schemeClr val="dk1"/>
                        </a:buClr>
                        <a:buSzPts val="1300"/>
                        <a:buFont typeface="Calibri"/>
                        <a:buChar char="○"/>
                      </a:pPr>
                      <a:r>
                        <a:rPr lang="en-US" sz="1300" u="sng" strike="noStrike" cap="none">
                          <a:solidFill>
                            <a:schemeClr val="hlink"/>
                          </a:solidFill>
                          <a:latin typeface="Calibri"/>
                          <a:ea typeface="Calibri"/>
                          <a:cs typeface="Calibri"/>
                          <a:sym typeface="Calibri"/>
                          <a:hlinkClick r:id="rId21"/>
                        </a:rPr>
                        <a:t>Steven Kaleda</a:t>
                      </a:r>
                      <a:r>
                        <a:rPr lang="en-US" sz="1300" u="none" strike="noStrike" cap="none">
                          <a:solidFill>
                            <a:schemeClr val="dk1"/>
                          </a:solidFill>
                          <a:latin typeface="Calibri"/>
                          <a:ea typeface="Calibri"/>
                          <a:cs typeface="Calibri"/>
                          <a:sym typeface="Calibri"/>
                        </a:rPr>
                        <a:t>, Grants Fiscal Analyst </a:t>
                      </a:r>
                      <a:endParaRPr sz="1300" u="none" strike="noStrike" cap="none">
                        <a:solidFill>
                          <a:schemeClr val="dk1"/>
                        </a:solidFill>
                        <a:latin typeface="Calibri"/>
                        <a:ea typeface="Calibri"/>
                        <a:cs typeface="Calibri"/>
                        <a:sym typeface="Calibri"/>
                      </a:endParaRPr>
                    </a:p>
                    <a:p>
                      <a:pPr marL="609600" marR="0" lvl="0" indent="0" algn="l" rtl="0">
                        <a:lnSpc>
                          <a:spcPct val="90000"/>
                        </a:lnSpc>
                        <a:spcBef>
                          <a:spcPts val="700"/>
                        </a:spcBef>
                        <a:spcAft>
                          <a:spcPts val="0"/>
                        </a:spcAft>
                        <a:buNone/>
                      </a:pPr>
                      <a:endParaRPr sz="1300" u="none" strike="noStrike" cap="none">
                        <a:solidFill>
                          <a:schemeClr val="dk1"/>
                        </a:solidFill>
                        <a:latin typeface="Calibri"/>
                        <a:ea typeface="Calibri"/>
                        <a:cs typeface="Calibri"/>
                        <a:sym typeface="Calibri"/>
                      </a:endParaRPr>
                    </a:p>
                    <a:p>
                      <a:pPr marL="0" marR="0" lvl="0" indent="0" algn="l" rtl="0">
                        <a:lnSpc>
                          <a:spcPct val="90000"/>
                        </a:lnSpc>
                        <a:spcBef>
                          <a:spcPts val="300"/>
                        </a:spcBef>
                        <a:spcAft>
                          <a:spcPts val="0"/>
                        </a:spcAft>
                        <a:buClr>
                          <a:srgbClr val="000000"/>
                        </a:buClr>
                        <a:buSzPts val="1500"/>
                        <a:buFont typeface="Arial"/>
                        <a:buNone/>
                      </a:pPr>
                      <a:endParaRPr sz="1300" u="none" strike="noStrike" cap="none">
                        <a:solidFill>
                          <a:schemeClr val="dk1"/>
                        </a:solidFill>
                        <a:latin typeface="Calibri"/>
                        <a:ea typeface="Calibri"/>
                        <a:cs typeface="Calibri"/>
                        <a:sym typeface="Calibri"/>
                      </a:endParaRPr>
                    </a:p>
                    <a:p>
                      <a:pPr marL="0" marR="0" lvl="0" indent="0" algn="ctr" rtl="0">
                        <a:lnSpc>
                          <a:spcPct val="90000"/>
                        </a:lnSpc>
                        <a:spcBef>
                          <a:spcPts val="300"/>
                        </a:spcBef>
                        <a:spcAft>
                          <a:spcPts val="0"/>
                        </a:spcAft>
                        <a:buClr>
                          <a:srgbClr val="000000"/>
                        </a:buClr>
                        <a:buSzPts val="1500"/>
                        <a:buFont typeface="Arial"/>
                        <a:buNone/>
                      </a:pPr>
                      <a:r>
                        <a:rPr lang="en-US" sz="1300" b="1" u="sng" strike="noStrike" cap="none">
                          <a:solidFill>
                            <a:schemeClr val="dk1"/>
                          </a:solidFill>
                          <a:latin typeface="Calibri"/>
                          <a:ea typeface="Calibri"/>
                          <a:cs typeface="Calibri"/>
                          <a:sym typeface="Calibri"/>
                        </a:rPr>
                        <a:t>Application Systems Specialists</a:t>
                      </a:r>
                      <a:endParaRPr sz="1300" b="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300" u="sng" strike="noStrike" cap="none">
                          <a:solidFill>
                            <a:schemeClr val="hlink"/>
                          </a:solidFill>
                          <a:latin typeface="Calibri"/>
                          <a:ea typeface="Calibri"/>
                          <a:cs typeface="Calibri"/>
                          <a:sym typeface="Calibri"/>
                          <a:hlinkClick r:id="rId22"/>
                        </a:rPr>
                        <a:t>DeLilah Collins</a:t>
                      </a:r>
                      <a:r>
                        <a:rPr lang="en-US" sz="1300" u="none" strike="noStrike" cap="none">
                          <a:solidFill>
                            <a:schemeClr val="dk1"/>
                          </a:solidFill>
                          <a:latin typeface="Calibri"/>
                          <a:ea typeface="Calibri"/>
                          <a:cs typeface="Calibri"/>
                          <a:sym typeface="Calibri"/>
                        </a:rPr>
                        <a:t>, Director of Grants Program Administration</a:t>
                      </a:r>
                      <a:endParaRPr sz="1300" u="none" strike="noStrike" cap="none">
                        <a:solidFill>
                          <a:schemeClr val="dk1"/>
                        </a:solidFill>
                        <a:latin typeface="Calibri"/>
                        <a:ea typeface="Calibri"/>
                        <a:cs typeface="Calibri"/>
                        <a:sym typeface="Calibri"/>
                      </a:endParaRPr>
                    </a:p>
                    <a:p>
                      <a:pPr marL="101600" marR="0" lvl="0" indent="-95250" algn="l" rtl="0">
                        <a:lnSpc>
                          <a:spcPct val="90000"/>
                        </a:lnSpc>
                        <a:spcBef>
                          <a:spcPts val="700"/>
                        </a:spcBef>
                        <a:spcAft>
                          <a:spcPts val="0"/>
                        </a:spcAft>
                        <a:buClr>
                          <a:schemeClr val="dk1"/>
                        </a:buClr>
                        <a:buSzPts val="1300"/>
                        <a:buFont typeface="Arial"/>
                        <a:buChar char="●"/>
                      </a:pPr>
                      <a:r>
                        <a:rPr lang="en-US" sz="1300" b="1" u="sng" strike="noStrike" cap="none">
                          <a:solidFill>
                            <a:schemeClr val="dk1"/>
                          </a:solidFill>
                          <a:latin typeface="Calibri"/>
                          <a:ea typeface="Calibri"/>
                          <a:cs typeface="Calibri"/>
                          <a:sym typeface="Calibri"/>
                        </a:rPr>
                        <a:t>Online Applications Systems Technical Support</a:t>
                      </a:r>
                      <a:endParaRPr sz="1300" u="none" strike="noStrike" cap="none">
                        <a:solidFill>
                          <a:schemeClr val="dk1"/>
                        </a:solidFill>
                        <a:latin typeface="Calibri"/>
                        <a:ea typeface="Calibri"/>
                        <a:cs typeface="Calibri"/>
                        <a:sym typeface="Calibri"/>
                      </a:endParaRPr>
                    </a:p>
                    <a:p>
                      <a:pPr marL="355600" marR="0" lvl="1" indent="-95250" algn="l" rtl="0">
                        <a:lnSpc>
                          <a:spcPct val="90000"/>
                        </a:lnSpc>
                        <a:spcBef>
                          <a:spcPts val="300"/>
                        </a:spcBef>
                        <a:spcAft>
                          <a:spcPts val="0"/>
                        </a:spcAft>
                        <a:buClr>
                          <a:schemeClr val="dk1"/>
                        </a:buClr>
                        <a:buSzPts val="1300"/>
                        <a:buFont typeface="Calibri"/>
                        <a:buChar char="○"/>
                      </a:pPr>
                      <a:r>
                        <a:rPr lang="en-US" sz="1300" u="sng">
                          <a:solidFill>
                            <a:schemeClr val="hlink"/>
                          </a:solidFill>
                          <a:latin typeface="Calibri"/>
                          <a:ea typeface="Calibri"/>
                          <a:cs typeface="Calibri"/>
                          <a:sym typeface="Calibri"/>
                          <a:hlinkClick r:id="rId23"/>
                        </a:rPr>
                        <a:t>Jessica Hollingshead</a:t>
                      </a:r>
                      <a:endParaRPr sz="13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
        <p:nvSpPr>
          <p:cNvPr id="551" name="Google Shape;551;p70"/>
          <p:cNvSpPr txBox="1">
            <a:spLocks noGrp="1"/>
          </p:cNvSpPr>
          <p:nvPr>
            <p:ph type="sldNum" idx="12"/>
          </p:nvPr>
        </p:nvSpPr>
        <p:spPr>
          <a:xfrm>
            <a:off x="443831" y="8475133"/>
            <a:ext cx="3657600" cy="48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54</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a:extLst>
              <a:ext uri="{C183D7F6-B498-43B3-948B-1728B52AA6E4}">
                <adec:decorative xmlns:adec="http://schemas.microsoft.com/office/drawing/2017/decorative" val="1"/>
              </a:ext>
            </a:extLst>
          </p:cNvPr>
          <p:cNvSpPr txBox="1">
            <a:spLocks noGrp="1"/>
          </p:cNvSpPr>
          <p:nvPr>
            <p:ph type="title"/>
          </p:nvPr>
        </p:nvSpPr>
        <p:spPr>
          <a:xfrm>
            <a:off x="402125" y="370925"/>
            <a:ext cx="8065200" cy="561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Tools to Support Application Development</a:t>
            </a:r>
            <a:endParaRPr/>
          </a:p>
        </p:txBody>
      </p:sp>
      <p:sp>
        <p:nvSpPr>
          <p:cNvPr id="153" name="Google Shape;153;p22">
            <a:extLst>
              <a:ext uri="{C183D7F6-B498-43B3-948B-1728B52AA6E4}">
                <adec:decorative xmlns:adec="http://schemas.microsoft.com/office/drawing/2017/decorative" val="1"/>
              </a:ext>
            </a:extLst>
          </p:cNvPr>
          <p:cNvSpPr txBox="1">
            <a:spLocks noGrp="1"/>
          </p:cNvSpPr>
          <p:nvPr>
            <p:ph type="body" idx="1"/>
          </p:nvPr>
        </p:nvSpPr>
        <p:spPr>
          <a:xfrm>
            <a:off x="443575" y="1554417"/>
            <a:ext cx="10515600" cy="4351200"/>
          </a:xfrm>
          <a:prstGeom prst="rect">
            <a:avLst/>
          </a:prstGeom>
        </p:spPr>
        <p:txBody>
          <a:bodyPr spcFirstLastPara="1" wrap="square" lIns="0" tIns="0" rIns="0" bIns="0" anchor="t" anchorCtr="0">
            <a:noAutofit/>
          </a:bodyPr>
          <a:lstStyle/>
          <a:p>
            <a:pPr marL="457200" lvl="0" indent="-381000" algn="l" rtl="0">
              <a:lnSpc>
                <a:spcPct val="100000"/>
              </a:lnSpc>
              <a:spcBef>
                <a:spcPts val="0"/>
              </a:spcBef>
              <a:spcAft>
                <a:spcPts val="0"/>
              </a:spcAft>
              <a:buSzPts val="2400"/>
              <a:buAutoNum type="arabicParenR"/>
            </a:pPr>
            <a:r>
              <a:rPr lang="en-US"/>
              <a:t>2024-2025 Paper Consolidated Application</a:t>
            </a:r>
            <a:endParaRPr/>
          </a:p>
          <a:p>
            <a:pPr marL="457200" lvl="0" indent="0" algn="l" rtl="0">
              <a:lnSpc>
                <a:spcPct val="100000"/>
              </a:lnSpc>
              <a:spcBef>
                <a:spcPts val="0"/>
              </a:spcBef>
              <a:spcAft>
                <a:spcPts val="0"/>
              </a:spcAft>
              <a:buNone/>
            </a:pPr>
            <a:endParaRPr/>
          </a:p>
          <a:p>
            <a:pPr marL="457200" lvl="0" indent="-381000" algn="l" rtl="0">
              <a:lnSpc>
                <a:spcPct val="100000"/>
              </a:lnSpc>
              <a:spcBef>
                <a:spcPts val="0"/>
              </a:spcBef>
              <a:spcAft>
                <a:spcPts val="0"/>
              </a:spcAft>
              <a:buSzPts val="2400"/>
              <a:buAutoNum type="arabicParenR"/>
            </a:pPr>
            <a:r>
              <a:rPr lang="en-US"/>
              <a:t>Revised Response Guidance</a:t>
            </a:r>
            <a:endParaRPr/>
          </a:p>
          <a:p>
            <a:pPr marL="857250" lvl="0" indent="-381000" algn="l" rtl="0">
              <a:lnSpc>
                <a:spcPct val="100000"/>
              </a:lnSpc>
              <a:spcBef>
                <a:spcPts val="0"/>
              </a:spcBef>
              <a:spcAft>
                <a:spcPts val="0"/>
              </a:spcAft>
              <a:buSzPts val="2400"/>
              <a:buChar char="-"/>
            </a:pPr>
            <a:r>
              <a:rPr lang="en-US"/>
              <a:t>Identifies the minimum required for approval and helpful resources.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457200" lvl="0" indent="-381000" algn="l" rtl="0">
              <a:lnSpc>
                <a:spcPct val="100000"/>
              </a:lnSpc>
              <a:spcBef>
                <a:spcPts val="0"/>
              </a:spcBef>
              <a:spcAft>
                <a:spcPts val="0"/>
              </a:spcAft>
              <a:buSzPts val="2400"/>
              <a:buAutoNum type="arabicParenR"/>
            </a:pPr>
            <a:r>
              <a:rPr lang="en-US"/>
              <a:t>Access to the </a:t>
            </a:r>
            <a:r>
              <a:rPr lang="en-US" u="sng">
                <a:solidFill>
                  <a:schemeClr val="hlink"/>
                </a:solidFill>
                <a:hlinkClick r:id="rId3"/>
              </a:rPr>
              <a:t>LEA’s 2023-2024 Consolidated Application</a:t>
            </a:r>
            <a:endParaRPr/>
          </a:p>
          <a:p>
            <a:pPr marL="0" lvl="0" indent="0" algn="l" rtl="0">
              <a:lnSpc>
                <a:spcPct val="100000"/>
              </a:lnSpc>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r>
              <a:rPr lang="en-US" sz="1800"/>
              <a:t>Tools available at https://www.cde.state.co.us/fedprograms/consapp/index</a:t>
            </a:r>
            <a:endParaRPr sz="1800"/>
          </a:p>
        </p:txBody>
      </p:sp>
      <p:sp>
        <p:nvSpPr>
          <p:cNvPr id="154" name="Google Shape;154;p22">
            <a:extLst>
              <a:ext uri="{C183D7F6-B498-43B3-948B-1728B52AA6E4}">
                <adec:decorative xmlns:adec="http://schemas.microsoft.com/office/drawing/2017/decorative" val="1"/>
              </a:ext>
            </a:extLst>
          </p:cNvPr>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6</a:t>
            </a:fld>
            <a:endParaRPr/>
          </a:p>
        </p:txBody>
      </p:sp>
      <p:pic>
        <p:nvPicPr>
          <p:cNvPr id="155" name="Google Shape;155;p2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28400" y="3113300"/>
            <a:ext cx="11335201" cy="814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Timeline: Substantial Approval </a:t>
            </a:r>
            <a:endParaRPr/>
          </a:p>
        </p:txBody>
      </p:sp>
      <p:sp>
        <p:nvSpPr>
          <p:cNvPr id="162" name="Google Shape;162;p23"/>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7</a:t>
            </a:fld>
            <a:endParaRPr/>
          </a:p>
        </p:txBody>
      </p:sp>
      <p:graphicFrame>
        <p:nvGraphicFramePr>
          <p:cNvPr id="163" name="Google Shape;163;p23"/>
          <p:cNvGraphicFramePr/>
          <p:nvPr>
            <p:extLst>
              <p:ext uri="{D42A27DB-BD31-4B8C-83A1-F6EECF244321}">
                <p14:modId xmlns:p14="http://schemas.microsoft.com/office/powerpoint/2010/main" val="1285797665"/>
              </p:ext>
            </p:extLst>
          </p:nvPr>
        </p:nvGraphicFramePr>
        <p:xfrm>
          <a:off x="702288" y="2120550"/>
          <a:ext cx="10787425" cy="4450284"/>
        </p:xfrm>
        <a:graphic>
          <a:graphicData uri="http://schemas.openxmlformats.org/drawingml/2006/table">
            <a:tbl>
              <a:tblPr firstRow="1">
                <a:noFill/>
                <a:tableStyleId>{ABEF2377-72A9-428C-BE43-92494807403C}</a:tableStyleId>
              </a:tblPr>
              <a:tblGrid>
                <a:gridCol w="3943350">
                  <a:extLst>
                    <a:ext uri="{9D8B030D-6E8A-4147-A177-3AD203B41FA5}">
                      <a16:colId xmlns:a16="http://schemas.microsoft.com/office/drawing/2014/main" val="20000"/>
                    </a:ext>
                  </a:extLst>
                </a:gridCol>
                <a:gridCol w="1068500">
                  <a:extLst>
                    <a:ext uri="{9D8B030D-6E8A-4147-A177-3AD203B41FA5}">
                      <a16:colId xmlns:a16="http://schemas.microsoft.com/office/drawing/2014/main" val="20001"/>
                    </a:ext>
                  </a:extLst>
                </a:gridCol>
                <a:gridCol w="5775575">
                  <a:extLst>
                    <a:ext uri="{9D8B030D-6E8A-4147-A177-3AD203B41FA5}">
                      <a16:colId xmlns:a16="http://schemas.microsoft.com/office/drawing/2014/main" val="20002"/>
                    </a:ext>
                  </a:extLst>
                </a:gridCol>
              </a:tblGrid>
              <a:tr h="318600">
                <a:tc>
                  <a:txBody>
                    <a:bodyPr/>
                    <a:lstStyle/>
                    <a:p>
                      <a:pPr marL="76200" marR="76200" lvl="0" indent="0" algn="ctr" rtl="0">
                        <a:lnSpc>
                          <a:spcPct val="115000"/>
                        </a:lnSpc>
                        <a:spcBef>
                          <a:spcPts val="0"/>
                        </a:spcBef>
                        <a:spcAft>
                          <a:spcPts val="0"/>
                        </a:spcAft>
                        <a:buNone/>
                      </a:pPr>
                      <a:r>
                        <a:rPr lang="en-US" b="1">
                          <a:latin typeface="Calibri"/>
                          <a:ea typeface="Calibri"/>
                          <a:cs typeface="Calibri"/>
                          <a:sym typeface="Calibri"/>
                        </a:rPr>
                        <a:t>Activity​</a:t>
                      </a:r>
                      <a:endParaRPr b="1">
                        <a:latin typeface="Calibri"/>
                        <a:ea typeface="Calibri"/>
                        <a:cs typeface="Calibri"/>
                        <a:sym typeface="Calibri"/>
                      </a:endParaRPr>
                    </a:p>
                  </a:txBody>
                  <a:tcPr marL="91425" marR="91425" marT="91425" marB="91425">
                    <a:lnL w="9525" cap="flat" cmpd="sng">
                      <a:solidFill>
                        <a:srgbClr val="FFC000"/>
                      </a:solidFill>
                      <a:prstDash val="solid"/>
                      <a:round/>
                      <a:headEnd type="none" w="sm" len="sm"/>
                      <a:tailEnd type="none" w="sm" len="sm"/>
                    </a:lnL>
                    <a:lnR w="9525" cap="flat" cmpd="sng">
                      <a:solidFill>
                        <a:srgbClr val="FFC000"/>
                      </a:solidFill>
                      <a:prstDash val="solid"/>
                      <a:round/>
                      <a:headEnd type="none" w="sm" len="sm"/>
                      <a:tailEnd type="none" w="sm" len="sm"/>
                    </a:lnR>
                    <a:lnT w="9525" cap="flat" cmpd="sng">
                      <a:solidFill>
                        <a:srgbClr val="FFC000"/>
                      </a:solidFill>
                      <a:prstDash val="solid"/>
                      <a:round/>
                      <a:headEnd type="none" w="sm" len="sm"/>
                      <a:tailEnd type="none" w="sm" len="sm"/>
                    </a:lnT>
                    <a:lnB w="9525" cap="flat" cmpd="sng">
                      <a:solidFill>
                        <a:srgbClr val="FFC000"/>
                      </a:solidFill>
                      <a:prstDash val="solid"/>
                      <a:round/>
                      <a:headEnd type="none" w="sm" len="sm"/>
                      <a:tailEnd type="none" w="sm" len="sm"/>
                    </a:lnB>
                    <a:solidFill>
                      <a:srgbClr val="FFF4E7"/>
                    </a:solidFill>
                  </a:tcPr>
                </a:tc>
                <a:tc>
                  <a:txBody>
                    <a:bodyPr/>
                    <a:lstStyle/>
                    <a:p>
                      <a:pPr marL="76200" marR="76200" lvl="0" indent="0" algn="ctr" rtl="0">
                        <a:lnSpc>
                          <a:spcPct val="115000"/>
                        </a:lnSpc>
                        <a:spcBef>
                          <a:spcPts val="0"/>
                        </a:spcBef>
                        <a:spcAft>
                          <a:spcPts val="0"/>
                        </a:spcAft>
                        <a:buNone/>
                      </a:pPr>
                      <a:r>
                        <a:rPr lang="en-US" b="1">
                          <a:latin typeface="Calibri"/>
                          <a:ea typeface="Calibri"/>
                          <a:cs typeface="Calibri"/>
                          <a:sym typeface="Calibri"/>
                        </a:rPr>
                        <a:t>Due Date​</a:t>
                      </a:r>
                      <a:endParaRPr b="1">
                        <a:latin typeface="Calibri"/>
                        <a:ea typeface="Calibri"/>
                        <a:cs typeface="Calibri"/>
                        <a:sym typeface="Calibri"/>
                      </a:endParaRPr>
                    </a:p>
                  </a:txBody>
                  <a:tcPr marL="91425" marR="91425" marT="91425" marB="91425">
                    <a:lnL w="9525" cap="flat" cmpd="sng">
                      <a:solidFill>
                        <a:srgbClr val="FFC000"/>
                      </a:solidFill>
                      <a:prstDash val="solid"/>
                      <a:round/>
                      <a:headEnd type="none" w="sm" len="sm"/>
                      <a:tailEnd type="none" w="sm" len="sm"/>
                    </a:lnL>
                    <a:lnR w="9525" cap="flat" cmpd="sng">
                      <a:solidFill>
                        <a:srgbClr val="FFC000"/>
                      </a:solidFill>
                      <a:prstDash val="solid"/>
                      <a:round/>
                      <a:headEnd type="none" w="sm" len="sm"/>
                      <a:tailEnd type="none" w="sm" len="sm"/>
                    </a:lnR>
                    <a:lnT w="9525" cap="flat" cmpd="sng">
                      <a:solidFill>
                        <a:srgbClr val="FFC000"/>
                      </a:solidFill>
                      <a:prstDash val="solid"/>
                      <a:round/>
                      <a:headEnd type="none" w="sm" len="sm"/>
                      <a:tailEnd type="none" w="sm" len="sm"/>
                    </a:lnT>
                    <a:lnB w="9525" cap="flat" cmpd="sng">
                      <a:solidFill>
                        <a:srgbClr val="FFC000"/>
                      </a:solidFill>
                      <a:prstDash val="solid"/>
                      <a:round/>
                      <a:headEnd type="none" w="sm" len="sm"/>
                      <a:tailEnd type="none" w="sm" len="sm"/>
                    </a:lnB>
                    <a:solidFill>
                      <a:srgbClr val="FFF4E7"/>
                    </a:solidFill>
                  </a:tcPr>
                </a:tc>
                <a:tc>
                  <a:txBody>
                    <a:bodyPr/>
                    <a:lstStyle/>
                    <a:p>
                      <a:pPr marL="76200" marR="76200" lvl="0" indent="0" algn="ctr" rtl="0">
                        <a:lnSpc>
                          <a:spcPct val="115000"/>
                        </a:lnSpc>
                        <a:spcBef>
                          <a:spcPts val="0"/>
                        </a:spcBef>
                        <a:spcAft>
                          <a:spcPts val="0"/>
                        </a:spcAft>
                        <a:buNone/>
                      </a:pPr>
                      <a:r>
                        <a:rPr lang="en-US" b="1">
                          <a:latin typeface="Calibri"/>
                          <a:ea typeface="Calibri"/>
                          <a:cs typeface="Calibri"/>
                          <a:sym typeface="Calibri"/>
                        </a:rPr>
                        <a:t>Submission Location ​</a:t>
                      </a:r>
                      <a:endParaRPr b="1">
                        <a:latin typeface="Calibri"/>
                        <a:ea typeface="Calibri"/>
                        <a:cs typeface="Calibri"/>
                        <a:sym typeface="Calibri"/>
                      </a:endParaRPr>
                    </a:p>
                  </a:txBody>
                  <a:tcPr marL="91425" marR="91425" marT="91425" marB="91425">
                    <a:lnL w="9525" cap="flat" cmpd="sng">
                      <a:solidFill>
                        <a:srgbClr val="FFC000"/>
                      </a:solidFill>
                      <a:prstDash val="solid"/>
                      <a:round/>
                      <a:headEnd type="none" w="sm" len="sm"/>
                      <a:tailEnd type="none" w="sm" len="sm"/>
                    </a:lnL>
                    <a:lnR w="9525" cap="flat" cmpd="sng">
                      <a:solidFill>
                        <a:srgbClr val="FFC000"/>
                      </a:solidFill>
                      <a:prstDash val="solid"/>
                      <a:round/>
                      <a:headEnd type="none" w="sm" len="sm"/>
                      <a:tailEnd type="none" w="sm" len="sm"/>
                    </a:lnR>
                    <a:lnT w="9525" cap="flat" cmpd="sng">
                      <a:solidFill>
                        <a:srgbClr val="FFC000"/>
                      </a:solidFill>
                      <a:prstDash val="solid"/>
                      <a:round/>
                      <a:headEnd type="none" w="sm" len="sm"/>
                      <a:tailEnd type="none" w="sm" len="sm"/>
                    </a:lnT>
                    <a:lnB w="9525" cap="flat" cmpd="sng">
                      <a:solidFill>
                        <a:srgbClr val="FFC000"/>
                      </a:solidFill>
                      <a:prstDash val="solid"/>
                      <a:round/>
                      <a:headEnd type="none" w="sm" len="sm"/>
                      <a:tailEnd type="none" w="sm" len="sm"/>
                    </a:lnB>
                    <a:solidFill>
                      <a:srgbClr val="FFF4E7"/>
                    </a:solidFill>
                  </a:tcPr>
                </a:tc>
                <a:extLst>
                  <a:ext uri="{0D108BD9-81ED-4DB2-BD59-A6C34878D82A}">
                    <a16:rowId xmlns:a16="http://schemas.microsoft.com/office/drawing/2014/main" val="10000"/>
                  </a:ext>
                </a:extLst>
              </a:tr>
              <a:tr h="495300">
                <a:tc>
                  <a:txBody>
                    <a:bodyPr/>
                    <a:lstStyle/>
                    <a:p>
                      <a:pPr marL="76200" marR="76200" lvl="0" indent="0" algn="l" rtl="0">
                        <a:lnSpc>
                          <a:spcPct val="115000"/>
                        </a:lnSpc>
                        <a:spcBef>
                          <a:spcPts val="0"/>
                        </a:spcBef>
                        <a:spcAft>
                          <a:spcPts val="0"/>
                        </a:spcAft>
                        <a:buNone/>
                      </a:pPr>
                      <a:r>
                        <a:rPr lang="en-US"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School Improvement Retention of Funds Form</a:t>
                      </a:r>
                      <a:r>
                        <a:rPr lang="en-US">
                          <a:latin typeface="Calibri"/>
                          <a:ea typeface="Calibri"/>
                          <a:cs typeface="Calibri"/>
                          <a:sym typeface="Calibri"/>
                        </a:rPr>
                        <a:t>​</a:t>
                      </a:r>
                      <a:endParaRPr>
                        <a:latin typeface="Calibri"/>
                        <a:ea typeface="Calibri"/>
                        <a:cs typeface="Calibri"/>
                        <a:sym typeface="Calibri"/>
                      </a:endParaRPr>
                    </a:p>
                  </a:txBody>
                  <a:tcPr marL="91425" marR="91425" marT="91425" marB="91425">
                    <a:lnL w="9525" cap="flat" cmpd="sng">
                      <a:solidFill>
                        <a:srgbClr val="FFC000"/>
                      </a:solidFill>
                      <a:prstDash val="solid"/>
                      <a:round/>
                      <a:headEnd type="none" w="sm" len="sm"/>
                      <a:tailEnd type="none" w="sm" len="sm"/>
                    </a:lnL>
                    <a:lnR w="9525" cap="flat" cmpd="sng">
                      <a:solidFill>
                        <a:srgbClr val="FFC000"/>
                      </a:solidFill>
                      <a:prstDash val="solid"/>
                      <a:round/>
                      <a:headEnd type="none" w="sm" len="sm"/>
                      <a:tailEnd type="none" w="sm" len="sm"/>
                    </a:lnR>
                    <a:lnT w="9525" cap="flat" cmpd="sng">
                      <a:solidFill>
                        <a:srgbClr val="FFC000"/>
                      </a:solidFill>
                      <a:prstDash val="solid"/>
                      <a:round/>
                      <a:headEnd type="none" w="sm" len="sm"/>
                      <a:tailEnd type="none" w="sm" len="sm"/>
                    </a:lnT>
                    <a:lnB w="9525" cap="flat" cmpd="sng">
                      <a:solidFill>
                        <a:srgbClr val="FFC000"/>
                      </a:solidFill>
                      <a:prstDash val="solid"/>
                      <a:round/>
                      <a:headEnd type="none" w="sm" len="sm"/>
                      <a:tailEnd type="none" w="sm" len="sm"/>
                    </a:lnB>
                    <a:solidFill>
                      <a:srgbClr val="FFE8CB"/>
                    </a:solidFill>
                  </a:tcPr>
                </a:tc>
                <a:tc>
                  <a:txBody>
                    <a:bodyPr/>
                    <a:lstStyle/>
                    <a:p>
                      <a:pPr marL="76200" marR="76200" lvl="0" indent="0" algn="ctr" rtl="0">
                        <a:lnSpc>
                          <a:spcPct val="115000"/>
                        </a:lnSpc>
                        <a:spcBef>
                          <a:spcPts val="0"/>
                        </a:spcBef>
                        <a:spcAft>
                          <a:spcPts val="0"/>
                        </a:spcAft>
                        <a:buNone/>
                      </a:pPr>
                      <a:r>
                        <a:rPr lang="en-US">
                          <a:latin typeface="Calibri"/>
                          <a:ea typeface="Calibri"/>
                          <a:cs typeface="Calibri"/>
                          <a:sym typeface="Calibri"/>
                        </a:rPr>
                        <a:t>TBD​</a:t>
                      </a:r>
                      <a:endParaRPr>
                        <a:latin typeface="Calibri"/>
                        <a:ea typeface="Calibri"/>
                        <a:cs typeface="Calibri"/>
                        <a:sym typeface="Calibri"/>
                      </a:endParaRPr>
                    </a:p>
                  </a:txBody>
                  <a:tcPr marL="91425" marR="91425" marT="91425" marB="91425">
                    <a:lnL w="9525" cap="flat" cmpd="sng">
                      <a:solidFill>
                        <a:srgbClr val="FFC000"/>
                      </a:solidFill>
                      <a:prstDash val="solid"/>
                      <a:round/>
                      <a:headEnd type="none" w="sm" len="sm"/>
                      <a:tailEnd type="none" w="sm" len="sm"/>
                    </a:lnL>
                    <a:lnR w="9525" cap="flat" cmpd="sng">
                      <a:solidFill>
                        <a:srgbClr val="FFC000"/>
                      </a:solidFill>
                      <a:prstDash val="solid"/>
                      <a:round/>
                      <a:headEnd type="none" w="sm" len="sm"/>
                      <a:tailEnd type="none" w="sm" len="sm"/>
                    </a:lnR>
                    <a:lnT w="9525" cap="flat" cmpd="sng">
                      <a:solidFill>
                        <a:srgbClr val="FFC000"/>
                      </a:solidFill>
                      <a:prstDash val="solid"/>
                      <a:round/>
                      <a:headEnd type="none" w="sm" len="sm"/>
                      <a:tailEnd type="none" w="sm" len="sm"/>
                    </a:lnT>
                    <a:lnB w="9525" cap="flat" cmpd="sng">
                      <a:solidFill>
                        <a:srgbClr val="FFC000"/>
                      </a:solidFill>
                      <a:prstDash val="solid"/>
                      <a:round/>
                      <a:headEnd type="none" w="sm" len="sm"/>
                      <a:tailEnd type="none" w="sm" len="sm"/>
                    </a:lnB>
                    <a:solidFill>
                      <a:srgbClr val="FFE8CB"/>
                    </a:solidFill>
                  </a:tcPr>
                </a:tc>
                <a:tc>
                  <a:txBody>
                    <a:bodyPr/>
                    <a:lstStyle/>
                    <a:p>
                      <a:pPr marL="76200" marR="76200" lvl="0" indent="0" algn="l" rtl="0">
                        <a:lnSpc>
                          <a:spcPct val="115000"/>
                        </a:lnSpc>
                        <a:spcBef>
                          <a:spcPts val="0"/>
                        </a:spcBef>
                        <a:spcAft>
                          <a:spcPts val="0"/>
                        </a:spcAft>
                        <a:buNone/>
                      </a:pPr>
                      <a:r>
                        <a:rPr lang="en-US" b="1">
                          <a:latin typeface="Calibri"/>
                          <a:ea typeface="Calibri"/>
                          <a:cs typeface="Calibri"/>
                          <a:sym typeface="Calibri"/>
                        </a:rPr>
                        <a:t>ESEA ARAC</a:t>
                      </a:r>
                      <a:r>
                        <a:rPr lang="en-US">
                          <a:latin typeface="Calibri"/>
                          <a:ea typeface="Calibri"/>
                          <a:cs typeface="Calibri"/>
                          <a:sym typeface="Calibri"/>
                        </a:rPr>
                        <a:t>: School Improvement Retention of Funds page​</a:t>
                      </a:r>
                      <a:endParaRPr>
                        <a:latin typeface="Calibri"/>
                        <a:ea typeface="Calibri"/>
                        <a:cs typeface="Calibri"/>
                        <a:sym typeface="Calibri"/>
                      </a:endParaRPr>
                    </a:p>
                  </a:txBody>
                  <a:tcPr marL="91425" marR="91425" marT="91425" marB="91425">
                    <a:lnL w="9525" cap="flat" cmpd="sng">
                      <a:solidFill>
                        <a:srgbClr val="FFC000"/>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C000"/>
                      </a:solidFill>
                      <a:prstDash val="solid"/>
                      <a:round/>
                      <a:headEnd type="none" w="sm" len="sm"/>
                      <a:tailEnd type="none" w="sm" len="sm"/>
                    </a:lnT>
                    <a:lnB w="9525" cap="flat" cmpd="sng">
                      <a:solidFill>
                        <a:srgbClr val="FFFFFF"/>
                      </a:solidFill>
                      <a:prstDash val="solid"/>
                      <a:round/>
                      <a:headEnd type="none" w="sm" len="sm"/>
                      <a:tailEnd type="none" w="sm" len="sm"/>
                    </a:lnB>
                    <a:solidFill>
                      <a:srgbClr val="FFE8CB"/>
                    </a:solidFill>
                  </a:tcPr>
                </a:tc>
                <a:extLst>
                  <a:ext uri="{0D108BD9-81ED-4DB2-BD59-A6C34878D82A}">
                    <a16:rowId xmlns:a16="http://schemas.microsoft.com/office/drawing/2014/main" val="10001"/>
                  </a:ext>
                </a:extLst>
              </a:tr>
              <a:tr h="361950">
                <a:tc>
                  <a:txBody>
                    <a:bodyPr/>
                    <a:lstStyle/>
                    <a:p>
                      <a:pPr marL="76200" marR="76200" lvl="0" indent="0" algn="l" rtl="0">
                        <a:lnSpc>
                          <a:spcPct val="115000"/>
                        </a:lnSpc>
                        <a:spcBef>
                          <a:spcPts val="0"/>
                        </a:spcBef>
                        <a:spcAft>
                          <a:spcPts val="0"/>
                        </a:spcAft>
                        <a:buNone/>
                      </a:pPr>
                      <a:r>
                        <a:rPr lang="en-US"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Approval and Transmittal Form</a:t>
                      </a:r>
                      <a:r>
                        <a:rPr lang="en-US">
                          <a:latin typeface="Calibri"/>
                          <a:ea typeface="Calibri"/>
                          <a:cs typeface="Calibri"/>
                          <a:sym typeface="Calibri"/>
                        </a:rPr>
                        <a:t>​</a:t>
                      </a:r>
                      <a:endParaRPr>
                        <a:latin typeface="Calibri"/>
                        <a:ea typeface="Calibri"/>
                        <a:cs typeface="Calibri"/>
                        <a:sym typeface="Calibri"/>
                      </a:endParaRPr>
                    </a:p>
                  </a:txBody>
                  <a:tcPr marL="91425" marR="91425" marT="91425" marB="91425">
                    <a:lnL w="9525" cap="flat" cmpd="sng">
                      <a:solidFill>
                        <a:srgbClr val="FFC000"/>
                      </a:solidFill>
                      <a:prstDash val="solid"/>
                      <a:round/>
                      <a:headEnd type="none" w="sm" len="sm"/>
                      <a:tailEnd type="none" w="sm" len="sm"/>
                    </a:lnL>
                    <a:lnR w="9525" cap="flat" cmpd="sng">
                      <a:solidFill>
                        <a:srgbClr val="FFC000"/>
                      </a:solidFill>
                      <a:prstDash val="solid"/>
                      <a:round/>
                      <a:headEnd type="none" w="sm" len="sm"/>
                      <a:tailEnd type="none" w="sm" len="sm"/>
                    </a:lnR>
                    <a:lnT w="9525" cap="flat" cmpd="sng">
                      <a:solidFill>
                        <a:srgbClr val="FFC000"/>
                      </a:solidFill>
                      <a:prstDash val="solid"/>
                      <a:round/>
                      <a:headEnd type="none" w="sm" len="sm"/>
                      <a:tailEnd type="none" w="sm" len="sm"/>
                    </a:lnT>
                    <a:lnB w="9525" cap="flat" cmpd="sng">
                      <a:solidFill>
                        <a:srgbClr val="FFC000"/>
                      </a:solidFill>
                      <a:prstDash val="solid"/>
                      <a:round/>
                      <a:headEnd type="none" w="sm" len="sm"/>
                      <a:tailEnd type="none" w="sm" len="sm"/>
                    </a:lnB>
                    <a:solidFill>
                      <a:srgbClr val="FFF4E7"/>
                    </a:solidFill>
                  </a:tcPr>
                </a:tc>
                <a:tc>
                  <a:txBody>
                    <a:bodyPr/>
                    <a:lstStyle/>
                    <a:p>
                      <a:pPr marL="76200" marR="76200" lvl="0" indent="0" algn="ctr" rtl="0">
                        <a:lnSpc>
                          <a:spcPct val="115000"/>
                        </a:lnSpc>
                        <a:spcBef>
                          <a:spcPts val="0"/>
                        </a:spcBef>
                        <a:spcAft>
                          <a:spcPts val="0"/>
                        </a:spcAft>
                        <a:buNone/>
                      </a:pPr>
                      <a:r>
                        <a:rPr lang="en-US">
                          <a:latin typeface="Calibri"/>
                          <a:ea typeface="Calibri"/>
                          <a:cs typeface="Calibri"/>
                          <a:sym typeface="Calibri"/>
                        </a:rPr>
                        <a:t>TBD​</a:t>
                      </a:r>
                      <a:endParaRPr>
                        <a:latin typeface="Calibri"/>
                        <a:ea typeface="Calibri"/>
                        <a:cs typeface="Calibri"/>
                        <a:sym typeface="Calibri"/>
                      </a:endParaRPr>
                    </a:p>
                  </a:txBody>
                  <a:tcPr marL="91425" marR="91425" marT="91425" marB="91425">
                    <a:lnL w="9525" cap="flat" cmpd="sng">
                      <a:solidFill>
                        <a:srgbClr val="FFC000"/>
                      </a:solidFill>
                      <a:prstDash val="solid"/>
                      <a:round/>
                      <a:headEnd type="none" w="sm" len="sm"/>
                      <a:tailEnd type="none" w="sm" len="sm"/>
                    </a:lnL>
                    <a:lnR w="9525" cap="flat" cmpd="sng">
                      <a:solidFill>
                        <a:srgbClr val="FFC000"/>
                      </a:solidFill>
                      <a:prstDash val="solid"/>
                      <a:round/>
                      <a:headEnd type="none" w="sm" len="sm"/>
                      <a:tailEnd type="none" w="sm" len="sm"/>
                    </a:lnR>
                    <a:lnT w="9525" cap="flat" cmpd="sng">
                      <a:solidFill>
                        <a:srgbClr val="FFC000"/>
                      </a:solidFill>
                      <a:prstDash val="solid"/>
                      <a:round/>
                      <a:headEnd type="none" w="sm" len="sm"/>
                      <a:tailEnd type="none" w="sm" len="sm"/>
                    </a:lnT>
                    <a:lnB w="9525" cap="flat" cmpd="sng">
                      <a:solidFill>
                        <a:srgbClr val="FFC000"/>
                      </a:solidFill>
                      <a:prstDash val="solid"/>
                      <a:round/>
                      <a:headEnd type="none" w="sm" len="sm"/>
                      <a:tailEnd type="none" w="sm" len="sm"/>
                    </a:lnB>
                    <a:solidFill>
                      <a:srgbClr val="FFF4E7"/>
                    </a:solidFill>
                  </a:tcPr>
                </a:tc>
                <a:tc>
                  <a:txBody>
                    <a:bodyPr/>
                    <a:lstStyle/>
                    <a:p>
                      <a:pPr marL="76200" marR="76200" lvl="0" indent="0" algn="l" rtl="0">
                        <a:lnSpc>
                          <a:spcPct val="115000"/>
                        </a:lnSpc>
                        <a:spcBef>
                          <a:spcPts val="0"/>
                        </a:spcBef>
                        <a:spcAft>
                          <a:spcPts val="0"/>
                        </a:spcAft>
                        <a:buNone/>
                      </a:pPr>
                      <a:r>
                        <a:rPr lang="en-US" b="1">
                          <a:latin typeface="Calibri"/>
                          <a:ea typeface="Calibri"/>
                          <a:cs typeface="Calibri"/>
                          <a:sym typeface="Calibri"/>
                        </a:rPr>
                        <a:t>ESEA ARAC</a:t>
                      </a:r>
                      <a:r>
                        <a:rPr lang="en-US">
                          <a:latin typeface="Calibri"/>
                          <a:ea typeface="Calibri"/>
                          <a:cs typeface="Calibri"/>
                          <a:sym typeface="Calibri"/>
                        </a:rPr>
                        <a:t>: FY 2024-2025 Consolidated Application for ESEA Program Funds Approval and Transmittal​</a:t>
                      </a:r>
                      <a:endParaRPr>
                        <a:latin typeface="Calibri"/>
                        <a:ea typeface="Calibri"/>
                        <a:cs typeface="Calibri"/>
                        <a:sym typeface="Calibri"/>
                      </a:endParaRPr>
                    </a:p>
                  </a:txBody>
                  <a:tcPr marL="91425" marR="91425" marT="91425" marB="91425">
                    <a:lnL w="9525" cap="flat" cmpd="sng">
                      <a:solidFill>
                        <a:srgbClr val="FFC000"/>
                      </a:solidFill>
                      <a:prstDash val="solid"/>
                      <a:round/>
                      <a:headEnd type="none" w="sm" len="sm"/>
                      <a:tailEnd type="none" w="sm" len="sm"/>
                    </a:lnL>
                    <a:lnR w="9525" cap="flat" cmpd="sng">
                      <a:solidFill>
                        <a:srgbClr val="FFC000"/>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C000"/>
                      </a:solidFill>
                      <a:prstDash val="solid"/>
                      <a:round/>
                      <a:headEnd type="none" w="sm" len="sm"/>
                      <a:tailEnd type="none" w="sm" len="sm"/>
                    </a:lnB>
                    <a:solidFill>
                      <a:srgbClr val="FFF4E7"/>
                    </a:solidFill>
                  </a:tcPr>
                </a:tc>
                <a:extLst>
                  <a:ext uri="{0D108BD9-81ED-4DB2-BD59-A6C34878D82A}">
                    <a16:rowId xmlns:a16="http://schemas.microsoft.com/office/drawing/2014/main" val="10002"/>
                  </a:ext>
                </a:extLst>
              </a:tr>
              <a:tr h="361950">
                <a:tc>
                  <a:txBody>
                    <a:bodyPr/>
                    <a:lstStyle/>
                    <a:p>
                      <a:pPr marL="76200" marR="76200" lvl="0" indent="0" algn="l" rtl="0">
                        <a:lnSpc>
                          <a:spcPct val="115000"/>
                        </a:lnSpc>
                        <a:spcBef>
                          <a:spcPts val="0"/>
                        </a:spcBef>
                        <a:spcAft>
                          <a:spcPts val="0"/>
                        </a:spcAft>
                        <a:buNone/>
                      </a:pPr>
                      <a:r>
                        <a:rPr lang="en-US">
                          <a:latin typeface="Calibri"/>
                          <a:ea typeface="Calibri"/>
                          <a:cs typeface="Calibri"/>
                          <a:sym typeface="Calibri"/>
                        </a:rPr>
                        <a:t>BOCES Member District ARAC Form​</a:t>
                      </a:r>
                      <a:endParaRPr>
                        <a:latin typeface="Calibri"/>
                        <a:ea typeface="Calibri"/>
                        <a:cs typeface="Calibri"/>
                        <a:sym typeface="Calibri"/>
                      </a:endParaRPr>
                    </a:p>
                  </a:txBody>
                  <a:tcPr marL="91425" marR="91425" marT="91425" marB="91425">
                    <a:lnL w="9525" cap="flat" cmpd="sng">
                      <a:solidFill>
                        <a:srgbClr val="FFC000"/>
                      </a:solidFill>
                      <a:prstDash val="solid"/>
                      <a:round/>
                      <a:headEnd type="none" w="sm" len="sm"/>
                      <a:tailEnd type="none" w="sm" len="sm"/>
                    </a:lnL>
                    <a:lnR w="9525" cap="flat" cmpd="sng">
                      <a:solidFill>
                        <a:srgbClr val="FFC000"/>
                      </a:solidFill>
                      <a:prstDash val="solid"/>
                      <a:round/>
                      <a:headEnd type="none" w="sm" len="sm"/>
                      <a:tailEnd type="none" w="sm" len="sm"/>
                    </a:lnR>
                    <a:lnT w="9525" cap="flat" cmpd="sng">
                      <a:solidFill>
                        <a:srgbClr val="FFC000"/>
                      </a:solidFill>
                      <a:prstDash val="solid"/>
                      <a:round/>
                      <a:headEnd type="none" w="sm" len="sm"/>
                      <a:tailEnd type="none" w="sm" len="sm"/>
                    </a:lnT>
                    <a:lnB w="9525" cap="flat" cmpd="sng">
                      <a:solidFill>
                        <a:srgbClr val="FFC000"/>
                      </a:solidFill>
                      <a:prstDash val="solid"/>
                      <a:round/>
                      <a:headEnd type="none" w="sm" len="sm"/>
                      <a:tailEnd type="none" w="sm" len="sm"/>
                    </a:lnB>
                    <a:solidFill>
                      <a:srgbClr val="FFE8CB"/>
                    </a:solidFill>
                  </a:tcPr>
                </a:tc>
                <a:tc>
                  <a:txBody>
                    <a:bodyPr/>
                    <a:lstStyle/>
                    <a:p>
                      <a:pPr marL="76200" marR="76200" lvl="0" indent="0" algn="ctr" rtl="0">
                        <a:lnSpc>
                          <a:spcPct val="115000"/>
                        </a:lnSpc>
                        <a:spcBef>
                          <a:spcPts val="0"/>
                        </a:spcBef>
                        <a:spcAft>
                          <a:spcPts val="0"/>
                        </a:spcAft>
                        <a:buNone/>
                      </a:pPr>
                      <a:r>
                        <a:rPr lang="en-US">
                          <a:latin typeface="Calibri"/>
                          <a:ea typeface="Calibri"/>
                          <a:cs typeface="Calibri"/>
                          <a:sym typeface="Calibri"/>
                        </a:rPr>
                        <a:t>May 17​</a:t>
                      </a:r>
                      <a:endParaRPr>
                        <a:latin typeface="Calibri"/>
                        <a:ea typeface="Calibri"/>
                        <a:cs typeface="Calibri"/>
                        <a:sym typeface="Calibri"/>
                      </a:endParaRPr>
                    </a:p>
                  </a:txBody>
                  <a:tcPr marL="91425" marR="91425" marT="91425" marB="91425">
                    <a:lnL w="9525" cap="flat" cmpd="sng">
                      <a:solidFill>
                        <a:srgbClr val="FFC000"/>
                      </a:solidFill>
                      <a:prstDash val="solid"/>
                      <a:round/>
                      <a:headEnd type="none" w="sm" len="sm"/>
                      <a:tailEnd type="none" w="sm" len="sm"/>
                    </a:lnL>
                    <a:lnR w="9525" cap="flat" cmpd="sng">
                      <a:solidFill>
                        <a:srgbClr val="FFC000"/>
                      </a:solidFill>
                      <a:prstDash val="solid"/>
                      <a:round/>
                      <a:headEnd type="none" w="sm" len="sm"/>
                      <a:tailEnd type="none" w="sm" len="sm"/>
                    </a:lnR>
                    <a:lnT w="9525" cap="flat" cmpd="sng">
                      <a:solidFill>
                        <a:srgbClr val="FFC000"/>
                      </a:solidFill>
                      <a:prstDash val="solid"/>
                      <a:round/>
                      <a:headEnd type="none" w="sm" len="sm"/>
                      <a:tailEnd type="none" w="sm" len="sm"/>
                    </a:lnT>
                    <a:lnB w="9525" cap="flat" cmpd="sng">
                      <a:solidFill>
                        <a:srgbClr val="FFC000"/>
                      </a:solidFill>
                      <a:prstDash val="solid"/>
                      <a:round/>
                      <a:headEnd type="none" w="sm" len="sm"/>
                      <a:tailEnd type="none" w="sm" len="sm"/>
                    </a:lnB>
                    <a:solidFill>
                      <a:srgbClr val="FFE8CB"/>
                    </a:solidFill>
                  </a:tcPr>
                </a:tc>
                <a:tc>
                  <a:txBody>
                    <a:bodyPr/>
                    <a:lstStyle/>
                    <a:p>
                      <a:pPr marL="76200" marR="76200" lvl="0" indent="0" algn="l" rtl="0">
                        <a:lnSpc>
                          <a:spcPct val="115000"/>
                        </a:lnSpc>
                        <a:spcBef>
                          <a:spcPts val="0"/>
                        </a:spcBef>
                        <a:spcAft>
                          <a:spcPts val="0"/>
                        </a:spcAft>
                        <a:buNone/>
                      </a:pPr>
                      <a:r>
                        <a:rPr lang="en-US" b="1">
                          <a:latin typeface="Calibri"/>
                          <a:ea typeface="Calibri"/>
                          <a:cs typeface="Calibri"/>
                          <a:sym typeface="Calibri"/>
                        </a:rPr>
                        <a:t>BOCES ESEA ARAC:</a:t>
                      </a:r>
                      <a:r>
                        <a:rPr lang="en-US">
                          <a:latin typeface="Calibri"/>
                          <a:ea typeface="Calibri"/>
                          <a:cs typeface="Calibri"/>
                          <a:sym typeface="Calibri"/>
                        </a:rPr>
                        <a:t> FY 2024-2025 Consolidated Application for ESEA Program Funds Approval and Transmittal​</a:t>
                      </a:r>
                      <a:endParaRPr>
                        <a:latin typeface="Calibri"/>
                        <a:ea typeface="Calibri"/>
                        <a:cs typeface="Calibri"/>
                        <a:sym typeface="Calibri"/>
                      </a:endParaRPr>
                    </a:p>
                  </a:txBody>
                  <a:tcPr marL="91425" marR="91425" marT="91425" marB="91425">
                    <a:lnL w="9525" cap="flat" cmpd="sng">
                      <a:solidFill>
                        <a:srgbClr val="FFC000"/>
                      </a:solidFill>
                      <a:prstDash val="solid"/>
                      <a:round/>
                      <a:headEnd type="none" w="sm" len="sm"/>
                      <a:tailEnd type="none" w="sm" len="sm"/>
                    </a:lnL>
                    <a:lnR w="9525" cap="flat" cmpd="sng">
                      <a:solidFill>
                        <a:srgbClr val="FFC000"/>
                      </a:solidFill>
                      <a:prstDash val="solid"/>
                      <a:round/>
                      <a:headEnd type="none" w="sm" len="sm"/>
                      <a:tailEnd type="none" w="sm" len="sm"/>
                    </a:lnR>
                    <a:lnT w="9525" cap="flat" cmpd="sng">
                      <a:solidFill>
                        <a:srgbClr val="FFC000"/>
                      </a:solidFill>
                      <a:prstDash val="solid"/>
                      <a:round/>
                      <a:headEnd type="none" w="sm" len="sm"/>
                      <a:tailEnd type="none" w="sm" len="sm"/>
                    </a:lnT>
                    <a:lnB w="9525" cap="flat" cmpd="sng">
                      <a:solidFill>
                        <a:srgbClr val="FFC000"/>
                      </a:solidFill>
                      <a:prstDash val="solid"/>
                      <a:round/>
                      <a:headEnd type="none" w="sm" len="sm"/>
                      <a:tailEnd type="none" w="sm" len="sm"/>
                    </a:lnB>
                    <a:solidFill>
                      <a:srgbClr val="FFE8CB"/>
                    </a:solidFill>
                  </a:tcPr>
                </a:tc>
                <a:extLst>
                  <a:ext uri="{0D108BD9-81ED-4DB2-BD59-A6C34878D82A}">
                    <a16:rowId xmlns:a16="http://schemas.microsoft.com/office/drawing/2014/main" val="10003"/>
                  </a:ext>
                </a:extLst>
              </a:tr>
              <a:tr h="361950">
                <a:tc>
                  <a:txBody>
                    <a:bodyPr/>
                    <a:lstStyle/>
                    <a:p>
                      <a:pPr marL="76200" marR="76200" lvl="0" indent="0" algn="l" rtl="0">
                        <a:lnSpc>
                          <a:spcPct val="115000"/>
                        </a:lnSpc>
                        <a:spcBef>
                          <a:spcPts val="0"/>
                        </a:spcBef>
                        <a:spcAft>
                          <a:spcPts val="0"/>
                        </a:spcAft>
                        <a:buNone/>
                      </a:pPr>
                      <a:r>
                        <a:rPr lang="en-US" u="sng">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Non-Public School Consultation Forms</a:t>
                      </a:r>
                      <a:r>
                        <a:rPr lang="en-US">
                          <a:latin typeface="Calibri"/>
                          <a:ea typeface="Calibri"/>
                          <a:cs typeface="Calibri"/>
                          <a:sym typeface="Calibri"/>
                        </a:rPr>
                        <a:t>​</a:t>
                      </a:r>
                      <a:endParaRPr>
                        <a:latin typeface="Calibri"/>
                        <a:ea typeface="Calibri"/>
                        <a:cs typeface="Calibri"/>
                        <a:sym typeface="Calibri"/>
                      </a:endParaRPr>
                    </a:p>
                  </a:txBody>
                  <a:tcPr marL="91425" marR="91425" marT="91425" marB="91425">
                    <a:lnL w="9525" cap="flat" cmpd="sng">
                      <a:solidFill>
                        <a:srgbClr val="FFC000"/>
                      </a:solidFill>
                      <a:prstDash val="solid"/>
                      <a:round/>
                      <a:headEnd type="none" w="sm" len="sm"/>
                      <a:tailEnd type="none" w="sm" len="sm"/>
                    </a:lnL>
                    <a:lnR w="9525" cap="flat" cmpd="sng">
                      <a:solidFill>
                        <a:srgbClr val="FFC000"/>
                      </a:solidFill>
                      <a:prstDash val="solid"/>
                      <a:round/>
                      <a:headEnd type="none" w="sm" len="sm"/>
                      <a:tailEnd type="none" w="sm" len="sm"/>
                    </a:lnR>
                    <a:lnT w="9525" cap="flat" cmpd="sng">
                      <a:solidFill>
                        <a:srgbClr val="FFC000"/>
                      </a:solidFill>
                      <a:prstDash val="solid"/>
                      <a:round/>
                      <a:headEnd type="none" w="sm" len="sm"/>
                      <a:tailEnd type="none" w="sm" len="sm"/>
                    </a:lnT>
                    <a:lnB w="9525" cap="flat" cmpd="sng">
                      <a:solidFill>
                        <a:srgbClr val="FFC000"/>
                      </a:solidFill>
                      <a:prstDash val="solid"/>
                      <a:round/>
                      <a:headEnd type="none" w="sm" len="sm"/>
                      <a:tailEnd type="none" w="sm" len="sm"/>
                    </a:lnB>
                    <a:solidFill>
                      <a:srgbClr val="FFF4E7"/>
                    </a:solidFill>
                  </a:tcPr>
                </a:tc>
                <a:tc>
                  <a:txBody>
                    <a:bodyPr/>
                    <a:lstStyle/>
                    <a:p>
                      <a:pPr marL="76200" marR="76200" lvl="0" indent="0" algn="ctr" rtl="0">
                        <a:lnSpc>
                          <a:spcPct val="115000"/>
                        </a:lnSpc>
                        <a:spcBef>
                          <a:spcPts val="0"/>
                        </a:spcBef>
                        <a:spcAft>
                          <a:spcPts val="0"/>
                        </a:spcAft>
                        <a:buNone/>
                      </a:pPr>
                      <a:r>
                        <a:rPr lang="en-US">
                          <a:latin typeface="Calibri"/>
                          <a:ea typeface="Calibri"/>
                          <a:cs typeface="Calibri"/>
                          <a:sym typeface="Calibri"/>
                        </a:rPr>
                        <a:t>June 30​</a:t>
                      </a:r>
                      <a:endParaRPr>
                        <a:latin typeface="Calibri"/>
                        <a:ea typeface="Calibri"/>
                        <a:cs typeface="Calibri"/>
                        <a:sym typeface="Calibri"/>
                      </a:endParaRPr>
                    </a:p>
                  </a:txBody>
                  <a:tcPr marL="91425" marR="91425" marT="91425" marB="91425">
                    <a:lnL w="9525" cap="flat" cmpd="sng">
                      <a:solidFill>
                        <a:srgbClr val="FFC000"/>
                      </a:solidFill>
                      <a:prstDash val="solid"/>
                      <a:round/>
                      <a:headEnd type="none" w="sm" len="sm"/>
                      <a:tailEnd type="none" w="sm" len="sm"/>
                    </a:lnL>
                    <a:lnR w="9525" cap="flat" cmpd="sng">
                      <a:solidFill>
                        <a:srgbClr val="FFC000"/>
                      </a:solidFill>
                      <a:prstDash val="solid"/>
                      <a:round/>
                      <a:headEnd type="none" w="sm" len="sm"/>
                      <a:tailEnd type="none" w="sm" len="sm"/>
                    </a:lnR>
                    <a:lnT w="9525" cap="flat" cmpd="sng">
                      <a:solidFill>
                        <a:srgbClr val="FFC000"/>
                      </a:solidFill>
                      <a:prstDash val="solid"/>
                      <a:round/>
                      <a:headEnd type="none" w="sm" len="sm"/>
                      <a:tailEnd type="none" w="sm" len="sm"/>
                    </a:lnT>
                    <a:lnB w="9525" cap="flat" cmpd="sng">
                      <a:solidFill>
                        <a:srgbClr val="FFC000"/>
                      </a:solidFill>
                      <a:prstDash val="solid"/>
                      <a:round/>
                      <a:headEnd type="none" w="sm" len="sm"/>
                      <a:tailEnd type="none" w="sm" len="sm"/>
                    </a:lnB>
                    <a:solidFill>
                      <a:srgbClr val="FFF4E7"/>
                    </a:solidFill>
                  </a:tcPr>
                </a:tc>
                <a:tc>
                  <a:txBody>
                    <a:bodyPr/>
                    <a:lstStyle/>
                    <a:p>
                      <a:pPr marL="76200" marR="76200" lvl="0" indent="0" algn="l" rtl="0">
                        <a:lnSpc>
                          <a:spcPct val="115000"/>
                        </a:lnSpc>
                        <a:spcBef>
                          <a:spcPts val="0"/>
                        </a:spcBef>
                        <a:spcAft>
                          <a:spcPts val="0"/>
                        </a:spcAft>
                        <a:buNone/>
                      </a:pPr>
                      <a:r>
                        <a:rPr lang="en-US" b="1">
                          <a:latin typeface="Calibri"/>
                          <a:ea typeface="Calibri"/>
                          <a:cs typeface="Calibri"/>
                          <a:sym typeface="Calibri"/>
                        </a:rPr>
                        <a:t>ESEA Consolidated</a:t>
                      </a:r>
                      <a:r>
                        <a:rPr lang="en-US">
                          <a:latin typeface="Calibri"/>
                          <a:ea typeface="Calibri"/>
                          <a:cs typeface="Calibri"/>
                          <a:sym typeface="Calibri"/>
                        </a:rPr>
                        <a:t>: Non-Public Schools page​</a:t>
                      </a:r>
                      <a:endParaRPr>
                        <a:latin typeface="Calibri"/>
                        <a:ea typeface="Calibri"/>
                        <a:cs typeface="Calibri"/>
                        <a:sym typeface="Calibri"/>
                      </a:endParaRPr>
                    </a:p>
                  </a:txBody>
                  <a:tcPr marL="91425" marR="91425" marT="91425" marB="91425">
                    <a:lnL w="9525" cap="flat" cmpd="sng">
                      <a:solidFill>
                        <a:srgbClr val="FFC000"/>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C000"/>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4E7"/>
                    </a:solidFill>
                  </a:tcPr>
                </a:tc>
                <a:extLst>
                  <a:ext uri="{0D108BD9-81ED-4DB2-BD59-A6C34878D82A}">
                    <a16:rowId xmlns:a16="http://schemas.microsoft.com/office/drawing/2014/main" val="10004"/>
                  </a:ext>
                </a:extLst>
              </a:tr>
              <a:tr h="1000125">
                <a:tc>
                  <a:txBody>
                    <a:bodyPr/>
                    <a:lstStyle/>
                    <a:p>
                      <a:pPr marL="76200" marR="76200" lvl="0" indent="0" algn="l" rtl="0">
                        <a:lnSpc>
                          <a:spcPct val="115000"/>
                        </a:lnSpc>
                        <a:spcBef>
                          <a:spcPts val="0"/>
                        </a:spcBef>
                        <a:spcAft>
                          <a:spcPts val="0"/>
                        </a:spcAft>
                        <a:buNone/>
                      </a:pPr>
                      <a:r>
                        <a:rPr lang="en-US" u="sng">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Native American Education Tribal Consultation Form</a:t>
                      </a:r>
                      <a:r>
                        <a:rPr lang="en-US">
                          <a:latin typeface="Calibri"/>
                          <a:ea typeface="Calibri"/>
                          <a:cs typeface="Calibri"/>
                          <a:sym typeface="Calibri"/>
                        </a:rPr>
                        <a:t>​</a:t>
                      </a:r>
                      <a:endParaRPr>
                        <a:latin typeface="Calibri"/>
                        <a:ea typeface="Calibri"/>
                        <a:cs typeface="Calibri"/>
                        <a:sym typeface="Calibri"/>
                      </a:endParaRPr>
                    </a:p>
                    <a:p>
                      <a:pPr marL="76200" marR="76200" lvl="0" indent="0" algn="l" rtl="0">
                        <a:lnSpc>
                          <a:spcPct val="115000"/>
                        </a:lnSpc>
                        <a:spcBef>
                          <a:spcPts val="0"/>
                        </a:spcBef>
                        <a:spcAft>
                          <a:spcPts val="0"/>
                        </a:spcAft>
                        <a:buNone/>
                      </a:pPr>
                      <a:r>
                        <a:rPr lang="en-US">
                          <a:latin typeface="Calibri"/>
                          <a:ea typeface="Calibri"/>
                          <a:cs typeface="Calibri"/>
                          <a:sym typeface="Calibri"/>
                        </a:rPr>
                        <a:t>​</a:t>
                      </a:r>
                      <a:endParaRPr>
                        <a:latin typeface="Calibri"/>
                        <a:ea typeface="Calibri"/>
                        <a:cs typeface="Calibri"/>
                        <a:sym typeface="Calibri"/>
                      </a:endParaRPr>
                    </a:p>
                    <a:p>
                      <a:pPr marL="76200" marR="76200" lvl="0" indent="0" algn="l" rtl="0">
                        <a:lnSpc>
                          <a:spcPct val="115000"/>
                        </a:lnSpc>
                        <a:spcBef>
                          <a:spcPts val="0"/>
                        </a:spcBef>
                        <a:spcAft>
                          <a:spcPts val="0"/>
                        </a:spcAft>
                        <a:buNone/>
                      </a:pPr>
                      <a:r>
                        <a:rPr lang="en-US">
                          <a:latin typeface="Calibri"/>
                          <a:ea typeface="Calibri"/>
                          <a:cs typeface="Calibri"/>
                          <a:sym typeface="Calibri"/>
                        </a:rPr>
                        <a:t>​</a:t>
                      </a:r>
                      <a:endParaRPr>
                        <a:latin typeface="Calibri"/>
                        <a:ea typeface="Calibri"/>
                        <a:cs typeface="Calibri"/>
                        <a:sym typeface="Calibri"/>
                      </a:endParaRPr>
                    </a:p>
                  </a:txBody>
                  <a:tcPr marL="91425" marR="91425" marT="91425" marB="91425">
                    <a:lnL w="9525" cap="flat" cmpd="sng">
                      <a:solidFill>
                        <a:srgbClr val="FFC000"/>
                      </a:solidFill>
                      <a:prstDash val="solid"/>
                      <a:round/>
                      <a:headEnd type="none" w="sm" len="sm"/>
                      <a:tailEnd type="none" w="sm" len="sm"/>
                    </a:lnL>
                    <a:lnR w="9525" cap="flat" cmpd="sng">
                      <a:solidFill>
                        <a:srgbClr val="FFC000"/>
                      </a:solidFill>
                      <a:prstDash val="solid"/>
                      <a:round/>
                      <a:headEnd type="none" w="sm" len="sm"/>
                      <a:tailEnd type="none" w="sm" len="sm"/>
                    </a:lnR>
                    <a:lnT w="9525" cap="flat" cmpd="sng">
                      <a:solidFill>
                        <a:srgbClr val="FFC000"/>
                      </a:solidFill>
                      <a:prstDash val="solid"/>
                      <a:round/>
                      <a:headEnd type="none" w="sm" len="sm"/>
                      <a:tailEnd type="none" w="sm" len="sm"/>
                    </a:lnT>
                    <a:lnB w="9525" cap="flat" cmpd="sng">
                      <a:solidFill>
                        <a:srgbClr val="FFC000"/>
                      </a:solidFill>
                      <a:prstDash val="solid"/>
                      <a:round/>
                      <a:headEnd type="none" w="sm" len="sm"/>
                      <a:tailEnd type="none" w="sm" len="sm"/>
                    </a:lnB>
                    <a:solidFill>
                      <a:srgbClr val="FFE8CB"/>
                    </a:solidFill>
                  </a:tcPr>
                </a:tc>
                <a:tc>
                  <a:txBody>
                    <a:bodyPr/>
                    <a:lstStyle/>
                    <a:p>
                      <a:pPr marL="76200" marR="76200" lvl="0" indent="0" algn="ctr" rtl="0">
                        <a:lnSpc>
                          <a:spcPct val="115000"/>
                        </a:lnSpc>
                        <a:spcBef>
                          <a:spcPts val="0"/>
                        </a:spcBef>
                        <a:spcAft>
                          <a:spcPts val="0"/>
                        </a:spcAft>
                        <a:buNone/>
                      </a:pPr>
                      <a:r>
                        <a:rPr lang="en-US">
                          <a:latin typeface="Calibri"/>
                          <a:ea typeface="Calibri"/>
                          <a:cs typeface="Calibri"/>
                          <a:sym typeface="Calibri"/>
                        </a:rPr>
                        <a:t>June 30​</a:t>
                      </a:r>
                      <a:endParaRPr>
                        <a:latin typeface="Calibri"/>
                        <a:ea typeface="Calibri"/>
                        <a:cs typeface="Calibri"/>
                        <a:sym typeface="Calibri"/>
                      </a:endParaRPr>
                    </a:p>
                  </a:txBody>
                  <a:tcPr marL="91425" marR="91425" marT="91425" marB="91425">
                    <a:lnL w="9525" cap="flat" cmpd="sng">
                      <a:solidFill>
                        <a:srgbClr val="FFC000"/>
                      </a:solidFill>
                      <a:prstDash val="solid"/>
                      <a:round/>
                      <a:headEnd type="none" w="sm" len="sm"/>
                      <a:tailEnd type="none" w="sm" len="sm"/>
                    </a:lnL>
                    <a:lnR w="9525" cap="flat" cmpd="sng">
                      <a:solidFill>
                        <a:srgbClr val="FFC000"/>
                      </a:solidFill>
                      <a:prstDash val="solid"/>
                      <a:round/>
                      <a:headEnd type="none" w="sm" len="sm"/>
                      <a:tailEnd type="none" w="sm" len="sm"/>
                    </a:lnR>
                    <a:lnT w="9525" cap="flat" cmpd="sng">
                      <a:solidFill>
                        <a:srgbClr val="FFC000"/>
                      </a:solidFill>
                      <a:prstDash val="solid"/>
                      <a:round/>
                      <a:headEnd type="none" w="sm" len="sm"/>
                      <a:tailEnd type="none" w="sm" len="sm"/>
                    </a:lnT>
                    <a:lnB w="9525" cap="flat" cmpd="sng">
                      <a:solidFill>
                        <a:srgbClr val="FFC000"/>
                      </a:solidFill>
                      <a:prstDash val="solid"/>
                      <a:round/>
                      <a:headEnd type="none" w="sm" len="sm"/>
                      <a:tailEnd type="none" w="sm" len="sm"/>
                    </a:lnB>
                    <a:solidFill>
                      <a:srgbClr val="FFE8CB"/>
                    </a:solidFill>
                  </a:tcPr>
                </a:tc>
                <a:tc>
                  <a:txBody>
                    <a:bodyPr/>
                    <a:lstStyle/>
                    <a:p>
                      <a:pPr marL="76200" marR="76200" lvl="0" indent="0" algn="l" rtl="0">
                        <a:lnSpc>
                          <a:spcPct val="115000"/>
                        </a:lnSpc>
                        <a:spcBef>
                          <a:spcPts val="0"/>
                        </a:spcBef>
                        <a:spcAft>
                          <a:spcPts val="0"/>
                        </a:spcAft>
                        <a:buNone/>
                      </a:pPr>
                      <a:r>
                        <a:rPr lang="en-US">
                          <a:latin typeface="Calibri"/>
                          <a:ea typeface="Calibri"/>
                          <a:cs typeface="Calibri"/>
                          <a:sym typeface="Calibri"/>
                        </a:rPr>
                        <a:t>Submit to </a:t>
                      </a:r>
                      <a:r>
                        <a:rPr lang="en-US" u="sng">
                          <a:solidFill>
                            <a:srgbClr val="0563C1"/>
                          </a:solidFill>
                          <a:latin typeface="Calibri"/>
                          <a:ea typeface="Calibri"/>
                          <a:cs typeface="Calibri"/>
                          <a:sym typeface="Calibri"/>
                        </a:rPr>
                        <a:t>Georgina Owen</a:t>
                      </a:r>
                      <a:r>
                        <a:rPr lang="en-US">
                          <a:latin typeface="Calibri"/>
                          <a:ea typeface="Calibri"/>
                          <a:cs typeface="Calibri"/>
                          <a:sym typeface="Calibri"/>
                        </a:rPr>
                        <a:t>​</a:t>
                      </a:r>
                      <a:endParaRPr>
                        <a:latin typeface="Calibri"/>
                        <a:ea typeface="Calibri"/>
                        <a:cs typeface="Calibri"/>
                        <a:sym typeface="Calibri"/>
                      </a:endParaRPr>
                    </a:p>
                  </a:txBody>
                  <a:tcPr marL="91425" marR="91425" marT="91425" marB="91425">
                    <a:lnL w="9525" cap="flat" cmpd="sng">
                      <a:solidFill>
                        <a:srgbClr val="FFC000"/>
                      </a:solidFill>
                      <a:prstDash val="solid"/>
                      <a:round/>
                      <a:headEnd type="none" w="sm" len="sm"/>
                      <a:tailEnd type="none" w="sm" len="sm"/>
                    </a:lnL>
                    <a:lnR w="9525" cap="flat" cmpd="sng">
                      <a:solidFill>
                        <a:srgbClr val="FFC000"/>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C000"/>
                      </a:solidFill>
                      <a:prstDash val="solid"/>
                      <a:round/>
                      <a:headEnd type="none" w="sm" len="sm"/>
                      <a:tailEnd type="none" w="sm" len="sm"/>
                    </a:lnB>
                    <a:solidFill>
                      <a:srgbClr val="FFE8CB"/>
                    </a:solidFill>
                  </a:tcPr>
                </a:tc>
                <a:extLst>
                  <a:ext uri="{0D108BD9-81ED-4DB2-BD59-A6C34878D82A}">
                    <a16:rowId xmlns:a16="http://schemas.microsoft.com/office/drawing/2014/main" val="10005"/>
                  </a:ext>
                </a:extLst>
              </a:tr>
              <a:tr h="628650">
                <a:tc>
                  <a:txBody>
                    <a:bodyPr/>
                    <a:lstStyle/>
                    <a:p>
                      <a:pPr marL="76200" marR="76200" lvl="0" indent="0" algn="l" rtl="0">
                        <a:lnSpc>
                          <a:spcPct val="115000"/>
                        </a:lnSpc>
                        <a:spcBef>
                          <a:spcPts val="0"/>
                        </a:spcBef>
                        <a:spcAft>
                          <a:spcPts val="0"/>
                        </a:spcAft>
                        <a:buNone/>
                      </a:pPr>
                      <a:r>
                        <a:rPr lang="en-US" u="sng">
                          <a:solidFill>
                            <a:srgbClr val="0563C1"/>
                          </a:solidFill>
                          <a:latin typeface="Calibri"/>
                          <a:ea typeface="Calibri"/>
                          <a:cs typeface="Calibri"/>
                          <a:sym typeface="Calibri"/>
                        </a:rPr>
                        <a:t>Online Application </a:t>
                      </a:r>
                      <a:r>
                        <a:rPr lang="en-US">
                          <a:latin typeface="Calibri"/>
                          <a:ea typeface="Calibri"/>
                          <a:cs typeface="Calibri"/>
                          <a:sym typeface="Calibri"/>
                        </a:rPr>
                        <a:t>​</a:t>
                      </a:r>
                      <a:endParaRPr>
                        <a:latin typeface="Calibri"/>
                        <a:ea typeface="Calibri"/>
                        <a:cs typeface="Calibri"/>
                        <a:sym typeface="Calibri"/>
                      </a:endParaRPr>
                    </a:p>
                  </a:txBody>
                  <a:tcPr marL="91425" marR="91425" marT="91425" marB="91425">
                    <a:lnL w="9525" cap="flat" cmpd="sng">
                      <a:solidFill>
                        <a:srgbClr val="FFC000"/>
                      </a:solidFill>
                      <a:prstDash val="solid"/>
                      <a:round/>
                      <a:headEnd type="none" w="sm" len="sm"/>
                      <a:tailEnd type="none" w="sm" len="sm"/>
                    </a:lnL>
                    <a:lnR w="9525" cap="flat" cmpd="sng">
                      <a:solidFill>
                        <a:srgbClr val="FFC000"/>
                      </a:solidFill>
                      <a:prstDash val="solid"/>
                      <a:round/>
                      <a:headEnd type="none" w="sm" len="sm"/>
                      <a:tailEnd type="none" w="sm" len="sm"/>
                    </a:lnR>
                    <a:lnT w="9525" cap="flat" cmpd="sng">
                      <a:solidFill>
                        <a:srgbClr val="FFC000"/>
                      </a:solidFill>
                      <a:prstDash val="solid"/>
                      <a:round/>
                      <a:headEnd type="none" w="sm" len="sm"/>
                      <a:tailEnd type="none" w="sm" len="sm"/>
                    </a:lnT>
                    <a:lnB w="9525" cap="flat" cmpd="sng">
                      <a:solidFill>
                        <a:srgbClr val="FFC000"/>
                      </a:solidFill>
                      <a:prstDash val="solid"/>
                      <a:round/>
                      <a:headEnd type="none" w="sm" len="sm"/>
                      <a:tailEnd type="none" w="sm" len="sm"/>
                    </a:lnB>
                    <a:solidFill>
                      <a:srgbClr val="FFF4E7"/>
                    </a:solidFill>
                  </a:tcPr>
                </a:tc>
                <a:tc>
                  <a:txBody>
                    <a:bodyPr/>
                    <a:lstStyle/>
                    <a:p>
                      <a:pPr marL="76200" marR="76200" lvl="0" indent="0" algn="ctr" rtl="0">
                        <a:lnSpc>
                          <a:spcPct val="115000"/>
                        </a:lnSpc>
                        <a:spcBef>
                          <a:spcPts val="0"/>
                        </a:spcBef>
                        <a:spcAft>
                          <a:spcPts val="0"/>
                        </a:spcAft>
                        <a:buNone/>
                      </a:pPr>
                      <a:r>
                        <a:rPr lang="en-US">
                          <a:latin typeface="Calibri"/>
                          <a:ea typeface="Calibri"/>
                          <a:cs typeface="Calibri"/>
                          <a:sym typeface="Calibri"/>
                        </a:rPr>
                        <a:t>June 30​</a:t>
                      </a:r>
                      <a:endParaRPr>
                        <a:latin typeface="Calibri"/>
                        <a:ea typeface="Calibri"/>
                        <a:cs typeface="Calibri"/>
                        <a:sym typeface="Calibri"/>
                      </a:endParaRPr>
                    </a:p>
                  </a:txBody>
                  <a:tcPr marL="91425" marR="91425" marT="91425" marB="91425">
                    <a:lnL w="9525" cap="flat" cmpd="sng">
                      <a:solidFill>
                        <a:srgbClr val="FFC000"/>
                      </a:solidFill>
                      <a:prstDash val="solid"/>
                      <a:round/>
                      <a:headEnd type="none" w="sm" len="sm"/>
                      <a:tailEnd type="none" w="sm" len="sm"/>
                    </a:lnL>
                    <a:lnR w="9525" cap="flat" cmpd="sng">
                      <a:solidFill>
                        <a:srgbClr val="FFC000"/>
                      </a:solidFill>
                      <a:prstDash val="solid"/>
                      <a:round/>
                      <a:headEnd type="none" w="sm" len="sm"/>
                      <a:tailEnd type="none" w="sm" len="sm"/>
                    </a:lnR>
                    <a:lnT w="9525" cap="flat" cmpd="sng">
                      <a:solidFill>
                        <a:srgbClr val="FFC000"/>
                      </a:solidFill>
                      <a:prstDash val="solid"/>
                      <a:round/>
                      <a:headEnd type="none" w="sm" len="sm"/>
                      <a:tailEnd type="none" w="sm" len="sm"/>
                    </a:lnT>
                    <a:lnB w="9525" cap="flat" cmpd="sng">
                      <a:solidFill>
                        <a:srgbClr val="FFC000"/>
                      </a:solidFill>
                      <a:prstDash val="solid"/>
                      <a:round/>
                      <a:headEnd type="none" w="sm" len="sm"/>
                      <a:tailEnd type="none" w="sm" len="sm"/>
                    </a:lnB>
                    <a:solidFill>
                      <a:srgbClr val="FFF4E7"/>
                    </a:solidFill>
                  </a:tcPr>
                </a:tc>
                <a:tc>
                  <a:txBody>
                    <a:bodyPr/>
                    <a:lstStyle/>
                    <a:p>
                      <a:pPr marL="76200" marR="76200" lvl="0" indent="0" algn="l" rtl="0">
                        <a:lnSpc>
                          <a:spcPct val="115000"/>
                        </a:lnSpc>
                        <a:spcBef>
                          <a:spcPts val="0"/>
                        </a:spcBef>
                        <a:spcAft>
                          <a:spcPts val="0"/>
                        </a:spcAft>
                        <a:buNone/>
                      </a:pPr>
                      <a:r>
                        <a:rPr lang="en-US" u="sng" dirty="0">
                          <a:solidFill>
                            <a:srgbClr val="0563C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http://colorado.egrantsmanagement.com/default.aspx?ccipSessionKey=638463692306105471</a:t>
                      </a:r>
                      <a:r>
                        <a:rPr lang="en-US" dirty="0">
                          <a:latin typeface="Calibri"/>
                          <a:ea typeface="Calibri"/>
                          <a:cs typeface="Calibri"/>
                          <a:sym typeface="Calibri"/>
                        </a:rPr>
                        <a:t> ​</a:t>
                      </a:r>
                      <a:endParaRPr dirty="0">
                        <a:latin typeface="Calibri"/>
                        <a:ea typeface="Calibri"/>
                        <a:cs typeface="Calibri"/>
                        <a:sym typeface="Calibri"/>
                      </a:endParaRPr>
                    </a:p>
                  </a:txBody>
                  <a:tcPr marL="91425" marR="91425" marT="91425" marB="91425">
                    <a:lnL w="9525" cap="flat" cmpd="sng">
                      <a:solidFill>
                        <a:srgbClr val="FFC000"/>
                      </a:solidFill>
                      <a:prstDash val="solid"/>
                      <a:round/>
                      <a:headEnd type="none" w="sm" len="sm"/>
                      <a:tailEnd type="none" w="sm" len="sm"/>
                    </a:lnL>
                    <a:lnR w="9525" cap="flat" cmpd="sng">
                      <a:solidFill>
                        <a:srgbClr val="FFC000"/>
                      </a:solidFill>
                      <a:prstDash val="solid"/>
                      <a:round/>
                      <a:headEnd type="none" w="sm" len="sm"/>
                      <a:tailEnd type="none" w="sm" len="sm"/>
                    </a:lnR>
                    <a:lnT w="9525" cap="flat" cmpd="sng">
                      <a:solidFill>
                        <a:srgbClr val="FFC000"/>
                      </a:solidFill>
                      <a:prstDash val="solid"/>
                      <a:round/>
                      <a:headEnd type="none" w="sm" len="sm"/>
                      <a:tailEnd type="none" w="sm" len="sm"/>
                    </a:lnT>
                    <a:lnB w="9525" cap="flat" cmpd="sng">
                      <a:solidFill>
                        <a:srgbClr val="FFC000"/>
                      </a:solidFill>
                      <a:prstDash val="solid"/>
                      <a:round/>
                      <a:headEnd type="none" w="sm" len="sm"/>
                      <a:tailEnd type="none" w="sm" len="sm"/>
                    </a:lnB>
                    <a:solidFill>
                      <a:srgbClr val="FFF4E7"/>
                    </a:solidFill>
                  </a:tcPr>
                </a:tc>
                <a:extLst>
                  <a:ext uri="{0D108BD9-81ED-4DB2-BD59-A6C34878D82A}">
                    <a16:rowId xmlns:a16="http://schemas.microsoft.com/office/drawing/2014/main" val="10006"/>
                  </a:ext>
                </a:extLst>
              </a:tr>
            </a:tbl>
          </a:graphicData>
        </a:graphic>
      </p:graphicFrame>
      <p:sp>
        <p:nvSpPr>
          <p:cNvPr id="164" name="Google Shape;164;p23"/>
          <p:cNvSpPr txBox="1"/>
          <p:nvPr/>
        </p:nvSpPr>
        <p:spPr>
          <a:xfrm>
            <a:off x="726900" y="1227750"/>
            <a:ext cx="107382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a:solidFill>
                  <a:schemeClr val="dk1"/>
                </a:solidFill>
                <a:latin typeface="Calibri"/>
                <a:ea typeface="Calibri"/>
                <a:cs typeface="Calibri"/>
                <a:sym typeface="Calibri"/>
              </a:rPr>
              <a:t>In order to receive Substantial Approval on the 2024-2025 Consolidated Application, the applicant will need to submit the following:</a:t>
            </a:r>
            <a:endParaRPr sz="23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4"/>
          <p:cNvSpPr txBox="1">
            <a:spLocks noGrp="1"/>
          </p:cNvSpPr>
          <p:nvPr>
            <p:ph type="ctrTitle"/>
          </p:nvPr>
        </p:nvSpPr>
        <p:spPr>
          <a:xfrm>
            <a:off x="0" y="2595716"/>
            <a:ext cx="12192000" cy="2337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Consolidated Application Narratives </a:t>
            </a:r>
            <a:endParaRPr/>
          </a:p>
          <a:p>
            <a:pPr marL="0" lvl="0" indent="0" algn="ctr" rtl="0">
              <a:spcBef>
                <a:spcPts val="0"/>
              </a:spcBef>
              <a:spcAft>
                <a:spcPts val="0"/>
              </a:spcAft>
              <a:buNone/>
            </a:pPr>
            <a:endParaRPr/>
          </a:p>
        </p:txBody>
      </p:sp>
      <p:sp>
        <p:nvSpPr>
          <p:cNvPr id="171" name="Google Shape;171;p24"/>
          <p:cNvSpPr txBox="1">
            <a:spLocks noGrp="1"/>
          </p:cNvSpPr>
          <p:nvPr>
            <p:ph type="sldNum" idx="12"/>
          </p:nvPr>
        </p:nvSpPr>
        <p:spPr>
          <a:xfrm>
            <a:off x="218772" y="6427021"/>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a:extLst>
              <a:ext uri="{C183D7F6-B498-43B3-948B-1728B52AA6E4}">
                <adec:decorative xmlns:adec="http://schemas.microsoft.com/office/drawing/2017/decorative" val="1"/>
              </a:ext>
            </a:extLst>
          </p:cNvPr>
          <p:cNvSpPr txBox="1">
            <a:spLocks noGrp="1"/>
          </p:cNvSpPr>
          <p:nvPr>
            <p:ph type="title"/>
          </p:nvPr>
        </p:nvSpPr>
        <p:spPr>
          <a:xfrm>
            <a:off x="591420" y="273568"/>
            <a:ext cx="10753500" cy="1197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a:t>Rationale for Application Updates</a:t>
            </a:r>
            <a:endParaRPr sz="3200"/>
          </a:p>
        </p:txBody>
      </p:sp>
      <p:pic>
        <p:nvPicPr>
          <p:cNvPr id="177" name="Google Shape;177;p2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576775" y="2181213"/>
            <a:ext cx="4421075" cy="2790325"/>
          </a:xfrm>
          <a:prstGeom prst="rect">
            <a:avLst/>
          </a:prstGeom>
          <a:noFill/>
          <a:ln>
            <a:noFill/>
          </a:ln>
        </p:spPr>
      </p:pic>
      <p:sp>
        <p:nvSpPr>
          <p:cNvPr id="178" name="Google Shape;178;p25">
            <a:extLst>
              <a:ext uri="{C183D7F6-B498-43B3-948B-1728B52AA6E4}">
                <adec:decorative xmlns:adec="http://schemas.microsoft.com/office/drawing/2017/decorative" val="1"/>
              </a:ext>
            </a:extLst>
          </p:cNvPr>
          <p:cNvSpPr txBox="1">
            <a:spLocks noGrp="1"/>
          </p:cNvSpPr>
          <p:nvPr>
            <p:ph type="body" idx="1"/>
          </p:nvPr>
        </p:nvSpPr>
        <p:spPr>
          <a:xfrm>
            <a:off x="410500" y="1351275"/>
            <a:ext cx="7232400" cy="4450200"/>
          </a:xfrm>
          <a:prstGeom prst="rect">
            <a:avLst/>
          </a:prstGeom>
          <a:ln>
            <a:noFill/>
          </a:ln>
        </p:spPr>
        <p:txBody>
          <a:bodyPr spcFirstLastPara="1" wrap="square" lIns="0" tIns="0" rIns="0" bIns="0" anchor="t" anchorCtr="0">
            <a:noAutofit/>
          </a:bodyPr>
          <a:lstStyle/>
          <a:p>
            <a:pPr marL="0" lvl="0" indent="0" algn="l" rtl="0">
              <a:lnSpc>
                <a:spcPct val="100000"/>
              </a:lnSpc>
              <a:spcBef>
                <a:spcPts val="1000"/>
              </a:spcBef>
              <a:spcAft>
                <a:spcPts val="0"/>
              </a:spcAft>
              <a:buNone/>
            </a:pPr>
            <a:endParaRPr sz="700"/>
          </a:p>
          <a:p>
            <a:pPr marL="685800" lvl="0" indent="-323850" algn="l" rtl="0">
              <a:lnSpc>
                <a:spcPct val="100000"/>
              </a:lnSpc>
              <a:spcBef>
                <a:spcPts val="0"/>
              </a:spcBef>
              <a:spcAft>
                <a:spcPts val="0"/>
              </a:spcAft>
              <a:buSzPts val="2700"/>
              <a:buAutoNum type="arabicParenR"/>
            </a:pPr>
            <a:r>
              <a:rPr lang="en-US" sz="2700"/>
              <a:t>Beginning of a new 3 year application cycle</a:t>
            </a:r>
            <a:endParaRPr sz="2700"/>
          </a:p>
          <a:p>
            <a:pPr marL="685800" lvl="0" indent="-323850" algn="l" rtl="0">
              <a:lnSpc>
                <a:spcPct val="100000"/>
              </a:lnSpc>
              <a:spcBef>
                <a:spcPts val="0"/>
              </a:spcBef>
              <a:spcAft>
                <a:spcPts val="0"/>
              </a:spcAft>
              <a:buSzPts val="2700"/>
              <a:buAutoNum type="arabicParenR"/>
            </a:pPr>
            <a:r>
              <a:rPr lang="en-US" sz="2700"/>
              <a:t>Migration to a new platform</a:t>
            </a:r>
            <a:endParaRPr sz="2700"/>
          </a:p>
          <a:p>
            <a:pPr marL="685800" lvl="0" indent="-323850" algn="l" rtl="0">
              <a:lnSpc>
                <a:spcPct val="100000"/>
              </a:lnSpc>
              <a:spcBef>
                <a:spcPts val="0"/>
              </a:spcBef>
              <a:spcAft>
                <a:spcPts val="0"/>
              </a:spcAft>
              <a:buSzPts val="2700"/>
              <a:buAutoNum type="arabicParenR"/>
            </a:pPr>
            <a:r>
              <a:rPr lang="en-US" sz="2700"/>
              <a:t>Applied lessons learned from the past 4 years of the application, new guidance, work of other states and/or initial monitoring work.</a:t>
            </a:r>
            <a:endParaRPr sz="2700"/>
          </a:p>
          <a:p>
            <a:pPr marL="685800" lvl="0" indent="-323850" algn="l" rtl="0">
              <a:lnSpc>
                <a:spcPct val="100000"/>
              </a:lnSpc>
              <a:spcBef>
                <a:spcPts val="0"/>
              </a:spcBef>
              <a:spcAft>
                <a:spcPts val="0"/>
              </a:spcAft>
              <a:buSzPts val="2700"/>
              <a:buAutoNum type="arabicParenR"/>
            </a:pPr>
            <a:r>
              <a:rPr lang="en-US" sz="2700"/>
              <a:t>Considered flow and clarity of questions.</a:t>
            </a:r>
            <a:endParaRPr sz="2700"/>
          </a:p>
          <a:p>
            <a:pPr marL="685800" lvl="0" indent="-323850" algn="l" rtl="0">
              <a:lnSpc>
                <a:spcPct val="100000"/>
              </a:lnSpc>
              <a:spcBef>
                <a:spcPts val="0"/>
              </a:spcBef>
              <a:spcAft>
                <a:spcPts val="0"/>
              </a:spcAft>
              <a:buSzPts val="2700"/>
              <a:buAutoNum type="arabicParenR"/>
            </a:pPr>
            <a:r>
              <a:rPr lang="en-US" sz="2700"/>
              <a:t>Revised questions and order to ensure that the needs of the LEA drive the use of ESEA funds.</a:t>
            </a:r>
            <a:endParaRPr sz="2700"/>
          </a:p>
          <a:p>
            <a:pPr marL="685800" lvl="0" indent="-323850" algn="l" rtl="0">
              <a:lnSpc>
                <a:spcPct val="100000"/>
              </a:lnSpc>
              <a:spcBef>
                <a:spcPts val="0"/>
              </a:spcBef>
              <a:spcAft>
                <a:spcPts val="0"/>
              </a:spcAft>
              <a:buSzPts val="2700"/>
              <a:buAutoNum type="arabicParenR"/>
            </a:pPr>
            <a:r>
              <a:rPr lang="en-US" sz="2700"/>
              <a:t>Reviewed with ESSA State Committee of Practitioners (CoP)</a:t>
            </a:r>
            <a:endParaRPr sz="2700"/>
          </a:p>
        </p:txBody>
      </p:sp>
      <p:sp>
        <p:nvSpPr>
          <p:cNvPr id="179" name="Google Shape;179;p25">
            <a:extLst>
              <a:ext uri="{C183D7F6-B498-43B3-948B-1728B52AA6E4}">
                <adec:decorative xmlns:adec="http://schemas.microsoft.com/office/drawing/2017/decorative" val="1"/>
              </a:ext>
            </a:extLst>
          </p:cNvPr>
          <p:cNvSpPr txBox="1"/>
          <p:nvPr/>
        </p:nvSpPr>
        <p:spPr>
          <a:xfrm>
            <a:off x="7604250" y="4808150"/>
            <a:ext cx="415800" cy="3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180" name="Google Shape;180;p25">
            <a:extLst>
              <a:ext uri="{C183D7F6-B498-43B3-948B-1728B52AA6E4}">
                <adec:decorative xmlns:adec="http://schemas.microsoft.com/office/drawing/2017/decorative" val="1"/>
              </a:ext>
            </a:extLst>
          </p:cNvPr>
          <p:cNvSpPr/>
          <p:nvPr/>
        </p:nvSpPr>
        <p:spPr>
          <a:xfrm>
            <a:off x="7594800" y="4798700"/>
            <a:ext cx="415800" cy="321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3457</Words>
  <Application>Microsoft Office PowerPoint</Application>
  <PresentationFormat>Widescreen</PresentationFormat>
  <Paragraphs>445</Paragraphs>
  <Slides>54</Slides>
  <Notes>54</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Roboto</vt:lpstr>
      <vt:lpstr>Raleway</vt:lpstr>
      <vt:lpstr>Arial</vt:lpstr>
      <vt:lpstr>Calibri</vt:lpstr>
      <vt:lpstr>Office Theme</vt:lpstr>
      <vt:lpstr>ESEA Consolidated Application Questions 2024-2025</vt:lpstr>
      <vt:lpstr>Purpose</vt:lpstr>
      <vt:lpstr>Agenda</vt:lpstr>
      <vt:lpstr>Summary of Available Support</vt:lpstr>
      <vt:lpstr>System of Support </vt:lpstr>
      <vt:lpstr>Tools to Support Application Development</vt:lpstr>
      <vt:lpstr>Timeline: Substantial Approval </vt:lpstr>
      <vt:lpstr>Consolidated Application Narratives  </vt:lpstr>
      <vt:lpstr>Rationale for Application Updates</vt:lpstr>
      <vt:lpstr>Cross Program Highlights</vt:lpstr>
      <vt:lpstr>Cross Program Narratives</vt:lpstr>
      <vt:lpstr>Cross Program - Identified Needs for ESEA Funds</vt:lpstr>
      <vt:lpstr>GAINS View- GEPA</vt:lpstr>
      <vt:lpstr>GEPA - District Example</vt:lpstr>
      <vt:lpstr>GEPA - BOCES Example</vt:lpstr>
      <vt:lpstr>GAINS View- Equitable Distribution of Teachers (EDT)</vt:lpstr>
      <vt:lpstr>EDT Cont. </vt:lpstr>
      <vt:lpstr>Title I Narratives</vt:lpstr>
      <vt:lpstr>Title I, Part A</vt:lpstr>
      <vt:lpstr>Title I, Part D Overview </vt:lpstr>
      <vt:lpstr>Title I, Part D Subpart 2 Narrative</vt:lpstr>
      <vt:lpstr>Title I, Part D Subpart 2 Narrative cont’d</vt:lpstr>
      <vt:lpstr>Title I, Part D Subpart 2 Assurances</vt:lpstr>
      <vt:lpstr>Title II Narratives</vt:lpstr>
      <vt:lpstr>Title II, Part A</vt:lpstr>
      <vt:lpstr>Title II, Part A Cont.</vt:lpstr>
      <vt:lpstr>Title III Narratives</vt:lpstr>
      <vt:lpstr>Transition from EL to ML </vt:lpstr>
      <vt:lpstr>Previous Title III Narrative: </vt:lpstr>
      <vt:lpstr>Changes to Title III Narrative Section</vt:lpstr>
      <vt:lpstr>GAINS Title III Narrative Question 1</vt:lpstr>
      <vt:lpstr>GAINS View- Narrative Question 1</vt:lpstr>
      <vt:lpstr>Supporting Document - linked in Narrative Question 1 </vt:lpstr>
      <vt:lpstr>GAINS Title III Narrative Question 2</vt:lpstr>
      <vt:lpstr>GAINS View-  Narrative Question 2</vt:lpstr>
      <vt:lpstr>GAINS View- Narrative Question 2, Cont.</vt:lpstr>
      <vt:lpstr>GAINS Title III Narrative Question 3</vt:lpstr>
      <vt:lpstr>GAINS View- Narrative Question 3</vt:lpstr>
      <vt:lpstr>GAINS Title III Narrative Question 4</vt:lpstr>
      <vt:lpstr>GAINS View- Narrative Question 4</vt:lpstr>
      <vt:lpstr>Immigrant Set Aside Narratives</vt:lpstr>
      <vt:lpstr>GAINS View- Immigrant Set Aside</vt:lpstr>
      <vt:lpstr>GAINS View- Immigrant Set Aside, Cont.</vt:lpstr>
      <vt:lpstr>Title IV Narratives</vt:lpstr>
      <vt:lpstr>GAINS View- Title IV Narratives </vt:lpstr>
      <vt:lpstr>GAINS View- Title IV Narratives, Cont.</vt:lpstr>
      <vt:lpstr>GAINS View- Title IV, Evaluations and Effectiveness </vt:lpstr>
      <vt:lpstr>Resources </vt:lpstr>
      <vt:lpstr>Additional Resources</vt:lpstr>
      <vt:lpstr>Extension Requests</vt:lpstr>
      <vt:lpstr>System of Supports </vt:lpstr>
      <vt:lpstr>Work Sessions</vt:lpstr>
      <vt:lpstr>Questions?</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ESEA Consolidated Application Questions 2024-2025</dc:title>
  <dc:creator>Owen, Emily</dc:creator>
  <cp:lastModifiedBy>Owen, Emily</cp:lastModifiedBy>
  <cp:revision>2</cp:revision>
  <dcterms:modified xsi:type="dcterms:W3CDTF">2024-04-09T17:19:16Z</dcterms:modified>
</cp:coreProperties>
</file>