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5" r:id="rId1"/>
    <p:sldMasterId id="2147483736" r:id="rId2"/>
  </p:sldMasterIdLst>
  <p:notesMasterIdLst>
    <p:notesMasterId r:id="rId5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9144000" cy="5143500" type="screen16x9"/>
  <p:notesSz cx="6858000" cy="9144000"/>
  <p:embeddedFontLst>
    <p:embeddedFont>
      <p:font typeface="Roboto" panose="020F0502020204030204" pitchFamily="2" charset="0"/>
      <p:regular r:id="rId60"/>
      <p:bold r:id="rId61"/>
      <p:italic r:id="rId62"/>
      <p:boldItalic r:id="rId63"/>
    </p:embeddedFont>
    <p:embeddedFont>
      <p:font typeface="Roboto Medium" panose="020F0502020204030204" pitchFamily="2" charset="0"/>
      <p:regular r:id="rId64"/>
      <p:bold r:id="rId65"/>
      <p:italic r:id="rId66"/>
      <p:boldItalic r:id="rId67"/>
    </p:embeddedFont>
    <p:embeddedFont>
      <p:font typeface="Rockwell" panose="02060603020205020403" pitchFamily="18" charset="0"/>
      <p:regular r:id="rId68"/>
      <p:bold r:id="rId69"/>
      <p:italic r:id="rId70"/>
      <p:boldItalic r:id="rId71"/>
    </p:embeddedFont>
    <p:embeddedFont>
      <p:font typeface="Teko" panose="020B0604020202020204" charset="0"/>
      <p:regular r:id="rId72"/>
      <p:bold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1">
          <p15:clr>
            <a:srgbClr val="747775"/>
          </p15:clr>
        </p15:guide>
        <p15:guide id="2" orient="horz" pos="406">
          <p15:clr>
            <a:srgbClr val="747775"/>
          </p15:clr>
        </p15:guide>
        <p15:guide id="3" orient="horz" pos="396">
          <p15:clr>
            <a:srgbClr val="747775"/>
          </p15:clr>
        </p15:guide>
        <p15:guide id="4" orient="horz" pos="391">
          <p15:clr>
            <a:srgbClr val="747775"/>
          </p15:clr>
        </p15:guide>
        <p15:guide id="5" orient="horz" pos="50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4C2DF8-8A1C-45A2-8322-5A481270F4AA}">
  <a:tblStyle styleId="{694C2DF8-8A1C-45A2-8322-5A481270F4A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9266E9-65E4-4B01-9291-16C14075066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6B4B86B-B9FE-4146-B37C-52799DC5B3B0}"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132" y="474"/>
      </p:cViewPr>
      <p:guideLst>
        <p:guide orient="horz" pos="401"/>
        <p:guide orient="horz" pos="406"/>
        <p:guide orient="horz" pos="396"/>
        <p:guide orient="horz" pos="391"/>
        <p:guide orient="horz" pos="50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7db4ff0e33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37db4ff0e33_2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757" name="Google Shape;757;g37db4ff0e33_2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7db4ff0e33_2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37db4ff0e33_2_4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764" name="Google Shape;764;g37db4ff0e33_2_4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7db4ff0e33_2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7db4ff0e33_2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771" name="Google Shape;771;g37db4ff0e33_2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37db4ff0e33_2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37db4ff0e33_2_4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778" name="Google Shape;778;g37db4ff0e33_2_4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7db4ff0e33_2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37db4ff0e33_2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7db4ff0e33_2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7db4ff0e33_2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7db4ff0e33_2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37db4ff0e33_2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7db4ff0e33_2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37db4ff0e33_2_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Anna</a:t>
            </a:r>
            <a:endParaRPr sz="1400"/>
          </a:p>
        </p:txBody>
      </p:sp>
      <p:sp>
        <p:nvSpPr>
          <p:cNvPr id="807" name="Google Shape;807;g37db4ff0e33_2_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7db4ff0e33_2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37db4ff0e33_2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Anna</a:t>
            </a:r>
            <a:endParaRPr sz="1400"/>
          </a:p>
        </p:txBody>
      </p:sp>
      <p:sp>
        <p:nvSpPr>
          <p:cNvPr id="814" name="Google Shape;814;g37db4ff0e33_2_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7db4ff0e33_2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37db4ff0e33_2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Anna</a:t>
            </a:r>
            <a:endParaRPr sz="1400"/>
          </a:p>
        </p:txBody>
      </p:sp>
      <p:sp>
        <p:nvSpPr>
          <p:cNvPr id="821" name="Google Shape;821;g37db4ff0e33_2_4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30903a26f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7db4ff0e33_2_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37db4ff0e33_2_4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Anna</a:t>
            </a:r>
            <a:endParaRPr sz="1400"/>
          </a:p>
        </p:txBody>
      </p:sp>
      <p:sp>
        <p:nvSpPr>
          <p:cNvPr id="829" name="Google Shape;829;g37db4ff0e33_2_4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7db4ff0e33_2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37db4ff0e33_2_4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Anna</a:t>
            </a:r>
            <a:endParaRPr sz="1400"/>
          </a:p>
        </p:txBody>
      </p:sp>
      <p:sp>
        <p:nvSpPr>
          <p:cNvPr id="837" name="Google Shape;837;g37db4ff0e33_2_4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7db4ff0e33_2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37db4ff0e33_2_4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Anna</a:t>
            </a:r>
            <a:endParaRPr sz="1400"/>
          </a:p>
        </p:txBody>
      </p:sp>
      <p:sp>
        <p:nvSpPr>
          <p:cNvPr id="845" name="Google Shape;845;g37db4ff0e33_2_4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7db4ff0e33_2_4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37db4ff0e33_2_4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Anna</a:t>
            </a:r>
            <a:endParaRPr sz="1400"/>
          </a:p>
        </p:txBody>
      </p:sp>
      <p:sp>
        <p:nvSpPr>
          <p:cNvPr id="853" name="Google Shape;853;g37db4ff0e33_2_4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7db4ff0e33_2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37db4ff0e33_2_5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Anna</a:t>
            </a:r>
            <a:endParaRPr sz="1400"/>
          </a:p>
        </p:txBody>
      </p:sp>
      <p:sp>
        <p:nvSpPr>
          <p:cNvPr id="861" name="Google Shape;861;g37db4ff0e33_2_5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37db4ff0e33_2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37db4ff0e33_2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868" name="Google Shape;868;g37db4ff0e33_2_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7db4ff0e33_2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37db4ff0e33_2_5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875" name="Google Shape;875;g37db4ff0e33_2_5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37db4ff0e33_2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37db4ff0e33_2_5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882" name="Google Shape;882;g37db4ff0e33_2_5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37db4ff0e33_2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37db4ff0e33_2_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889" name="Google Shape;889;g37db4ff0e33_2_5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37db4ff0e33_2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37db4ff0e33_2_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897" name="Google Shape;897;g37db4ff0e33_2_5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65b290029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65b29002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37db4ff0e33_2_5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37db4ff0e33_2_5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904" name="Google Shape;904;g37db4ff0e33_2_5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37db4ff0e33_2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g37db4ff0e33_2_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911" name="Google Shape;911;g37db4ff0e33_2_5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37db4ff0e33_2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37db4ff0e33_2_5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919" name="Google Shape;919;g37db4ff0e33_2_5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37db4ff0e33_2_5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37db4ff0e33_2_5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926" name="Google Shape;926;g37db4ff0e33_2_5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37db4ff0e33_2_5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37db4ff0e33_2_5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933" name="Google Shape;933;g37db4ff0e33_2_5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37db4ff0e33_2_5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g37db4ff0e33_2_5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Evita</a:t>
            </a:r>
            <a:endParaRPr sz="1400"/>
          </a:p>
        </p:txBody>
      </p:sp>
      <p:sp>
        <p:nvSpPr>
          <p:cNvPr id="940" name="Google Shape;940;g37db4ff0e33_2_5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37db4ff0e33_2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6" name="Google Shape;946;g37db4ff0e33_2_9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Tina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7db4ff0e33_2_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37db4ff0e33_2_9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952" name="Google Shape;952;g37db4ff0e33_2_9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37db4ff0e33_2_9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g37db4ff0e33_2_9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959" name="Google Shape;959;g37db4ff0e33_2_9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7db4ff0e33_2_9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37db4ff0e33_2_9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966" name="Google Shape;966;g37db4ff0e33_2_9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65b29002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65b29002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7db4ff0e33_2_9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g37db4ff0e33_2_9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973" name="Google Shape;973;g37db4ff0e33_2_9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37db4ff0e33_2_9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37db4ff0e33_2_9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980" name="Google Shape;980;g37db4ff0e33_2_9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37db4ff0e33_2_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g37db4ff0e33_2_9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987" name="Google Shape;987;g37db4ff0e33_2_9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37db4ff0e33_2_9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g37db4ff0e33_2_9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994" name="Google Shape;994;g37db4ff0e33_2_9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37db4ff0e33_2_10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g37db4ff0e33_2_10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1002" name="Google Shape;1002;g37db4ff0e33_2_10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37db4ff0e33_2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37db4ff0e33_2_10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1010" name="Google Shape;1010;g37db4ff0e33_2_10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7db4ff0e33_2_10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g37db4ff0e33_2_10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1018" name="Google Shape;1018;g37db4ff0e33_2_10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37db4ff0e33_2_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37db4ff0e33_2_10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1026" name="Google Shape;1026;g37db4ff0e33_2_10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7db4ff0e33_2_10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37db4ff0e33_2_10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1034" name="Google Shape;1034;g37db4ff0e33_2_10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7db4ff0e33_2_10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37db4ff0e33_2_10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Tina</a:t>
            </a:r>
            <a:endParaRPr sz="1400"/>
          </a:p>
        </p:txBody>
      </p:sp>
      <p:sp>
        <p:nvSpPr>
          <p:cNvPr id="1042" name="Google Shape;1042;g37db4ff0e33_2_10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7db4ff0e3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7db4ff0e3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7db4ff0e33_2_1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37db4ff0e33_2_10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1049" name="Google Shape;1049;g37db4ff0e33_2_10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37db4ff0e33_2_1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g37db4ff0e33_2_10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1056" name="Google Shape;1056;g37db4ff0e33_2_10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37db4ff0e33_2_10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37db4ff0e33_2_10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1063" name="Google Shape;1063;g37db4ff0e33_2_10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7db4ff0e33_2_1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37db4ff0e33_2_1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272f327b63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7db4ff0e3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Google Shape;729;g37db4ff0e33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7db4ff0e33_2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g37db4ff0e33_2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736" name="Google Shape;736;g37db4ff0e33_2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7db4ff0e33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37db4ff0e33_2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743" name="Google Shape;743;g37db4ff0e33_2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7db4ff0e33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37db4ff0e33_2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SzPts val="1400"/>
              <a:buNone/>
            </a:pPr>
            <a:r>
              <a:rPr lang="en" sz="1400"/>
              <a:t>Rachel E</a:t>
            </a:r>
            <a:endParaRPr sz="1400"/>
          </a:p>
        </p:txBody>
      </p:sp>
      <p:sp>
        <p:nvSpPr>
          <p:cNvPr id="750" name="Google Shape;750;g37db4ff0e33_2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65"/>
        <p:cNvGrpSpPr/>
        <p:nvPr/>
      </p:nvGrpSpPr>
      <p:grpSpPr>
        <a:xfrm>
          <a:off x="0" y="0"/>
          <a:ext cx="0" cy="0"/>
          <a:chOff x="0" y="0"/>
          <a:chExt cx="0" cy="0"/>
        </a:xfrm>
      </p:grpSpPr>
      <p:sp>
        <p:nvSpPr>
          <p:cNvPr id="366" name="Google Shape;366;p48"/>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8" name="Google Shape;368;p48"/>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69" name="Google Shape;369;p48"/>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370" name="Google Shape;370;p4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71" name="Google Shape;371;p48"/>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372" name="Google Shape;372;p4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3" name="Google Shape;373;p4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4" name="Google Shape;374;p4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75"/>
        <p:cNvGrpSpPr/>
        <p:nvPr/>
      </p:nvGrpSpPr>
      <p:grpSpPr>
        <a:xfrm>
          <a:off x="0" y="0"/>
          <a:ext cx="0" cy="0"/>
          <a:chOff x="0" y="0"/>
          <a:chExt cx="0" cy="0"/>
        </a:xfrm>
      </p:grpSpPr>
      <p:sp>
        <p:nvSpPr>
          <p:cNvPr id="376" name="Google Shape;37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7" name="Google Shape;377;p4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8" name="Google Shape;378;p4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79" name="Google Shape;379;p4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0" name="Google Shape;380;p4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1" name="Google Shape;381;p4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4" name="Google Shape;384;p4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385"/>
        <p:cNvGrpSpPr/>
        <p:nvPr/>
      </p:nvGrpSpPr>
      <p:grpSpPr>
        <a:xfrm>
          <a:off x="0" y="0"/>
          <a:ext cx="0" cy="0"/>
          <a:chOff x="0" y="0"/>
          <a:chExt cx="0" cy="0"/>
        </a:xfrm>
      </p:grpSpPr>
      <p:pic>
        <p:nvPicPr>
          <p:cNvPr id="386" name="Google Shape;386;p5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7" name="Google Shape;387;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88" name="Google Shape;388;p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9" name="Google Shape;389;p5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390"/>
        <p:cNvGrpSpPr/>
        <p:nvPr/>
      </p:nvGrpSpPr>
      <p:grpSpPr>
        <a:xfrm>
          <a:off x="0" y="0"/>
          <a:ext cx="0" cy="0"/>
          <a:chOff x="0" y="0"/>
          <a:chExt cx="0" cy="0"/>
        </a:xfrm>
      </p:grpSpPr>
      <p:sp>
        <p:nvSpPr>
          <p:cNvPr id="391" name="Google Shape;391;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2" name="Google Shape;392;p5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93" name="Google Shape;393;p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94" name="Google Shape;394;p5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395" name="Google Shape;395;p51"/>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396" name="Google Shape;396;p51"/>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97" name="Google Shape;397;p5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8" name="Google Shape;398;p5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9" name="Google Shape;399;p5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00" name="Google Shape;400;p51"/>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01"/>
        <p:cNvGrpSpPr/>
        <p:nvPr/>
      </p:nvGrpSpPr>
      <p:grpSpPr>
        <a:xfrm>
          <a:off x="0" y="0"/>
          <a:ext cx="0" cy="0"/>
          <a:chOff x="0" y="0"/>
          <a:chExt cx="0" cy="0"/>
        </a:xfrm>
      </p:grpSpPr>
      <p:pic>
        <p:nvPicPr>
          <p:cNvPr id="402" name="Google Shape;402;p5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3" name="Google Shape;403;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4" name="Google Shape;404;p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5" name="Google Shape;405;p5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sp>
        <p:nvSpPr>
          <p:cNvPr id="407" name="Google Shape;407;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8"/>
        <p:cNvGrpSpPr/>
        <p:nvPr/>
      </p:nvGrpSpPr>
      <p:grpSpPr>
        <a:xfrm>
          <a:off x="0" y="0"/>
          <a:ext cx="0" cy="0"/>
          <a:chOff x="0" y="0"/>
          <a:chExt cx="0" cy="0"/>
        </a:xfrm>
      </p:grpSpPr>
      <p:sp>
        <p:nvSpPr>
          <p:cNvPr id="409" name="Google Shape;409;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0" name="Google Shape;410;p5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11" name="Google Shape;411;p5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412" name="Google Shape;412;p5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3" name="Google Shape;413;p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15"/>
        <p:cNvGrpSpPr/>
        <p:nvPr/>
      </p:nvGrpSpPr>
      <p:grpSpPr>
        <a:xfrm>
          <a:off x="0" y="0"/>
          <a:ext cx="0" cy="0"/>
          <a:chOff x="0" y="0"/>
          <a:chExt cx="0" cy="0"/>
        </a:xfrm>
      </p:grpSpPr>
      <p:sp>
        <p:nvSpPr>
          <p:cNvPr id="416" name="Google Shape;416;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7" name="Google Shape;417;p5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18" name="Google Shape;418;p5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9" name="Google Shape;419;p5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420" name="Google Shape;420;p55"/>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21" name="Google Shape;421;p55"/>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422" name="Google Shape;422;p55"/>
          <p:cNvGrpSpPr/>
          <p:nvPr/>
        </p:nvGrpSpPr>
        <p:grpSpPr>
          <a:xfrm>
            <a:off x="308400" y="1062325"/>
            <a:ext cx="1006800" cy="1003500"/>
            <a:chOff x="308400" y="1076275"/>
            <a:chExt cx="1006800" cy="1003500"/>
          </a:xfrm>
        </p:grpSpPr>
        <p:sp>
          <p:nvSpPr>
            <p:cNvPr id="423" name="Google Shape;423;p55"/>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5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25" name="Google Shape;425;p55"/>
          <p:cNvGrpSpPr/>
          <p:nvPr/>
        </p:nvGrpSpPr>
        <p:grpSpPr>
          <a:xfrm>
            <a:off x="308400" y="2150613"/>
            <a:ext cx="1006800" cy="1003500"/>
            <a:chOff x="308400" y="2218825"/>
            <a:chExt cx="1006800" cy="1003500"/>
          </a:xfrm>
        </p:grpSpPr>
        <p:sp>
          <p:nvSpPr>
            <p:cNvPr id="426" name="Google Shape;426;p55"/>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5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8" name="Google Shape;428;p55"/>
          <p:cNvGrpSpPr/>
          <p:nvPr/>
        </p:nvGrpSpPr>
        <p:grpSpPr>
          <a:xfrm>
            <a:off x="308400" y="3238900"/>
            <a:ext cx="1006800" cy="1003500"/>
            <a:chOff x="308400" y="1076275"/>
            <a:chExt cx="1006800" cy="1003500"/>
          </a:xfrm>
        </p:grpSpPr>
        <p:sp>
          <p:nvSpPr>
            <p:cNvPr id="429" name="Google Shape;429;p55"/>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5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31" name="Google Shape;431;p5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32" name="Google Shape;432;p55"/>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33" name="Google Shape;433;p5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34" name="Google Shape;434;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5" name="Google Shape;435;p55"/>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436" name="Google Shape;436;p5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437"/>
        <p:cNvGrpSpPr/>
        <p:nvPr/>
      </p:nvGrpSpPr>
      <p:grpSpPr>
        <a:xfrm>
          <a:off x="0" y="0"/>
          <a:ext cx="0" cy="0"/>
          <a:chOff x="0" y="0"/>
          <a:chExt cx="0" cy="0"/>
        </a:xfrm>
      </p:grpSpPr>
      <p:sp>
        <p:nvSpPr>
          <p:cNvPr id="438" name="Google Shape;438;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39" name="Google Shape;439;p5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0" name="Google Shape;440;p5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441" name="Google Shape;441;p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2" name="Google Shape;442;p56"/>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443" name="Google Shape;443;p56"/>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444" name="Google Shape;444;p5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45" name="Google Shape;445;p5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446" name="Google Shape;446;p5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47" name="Google Shape;447;p5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48" name="Google Shape;448;p5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49" name="Google Shape;449;p56"/>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450" name="Google Shape;450;p56"/>
          <p:cNvGrpSpPr/>
          <p:nvPr/>
        </p:nvGrpSpPr>
        <p:grpSpPr>
          <a:xfrm>
            <a:off x="311700" y="3548650"/>
            <a:ext cx="8363900" cy="646200"/>
            <a:chOff x="375100" y="3396250"/>
            <a:chExt cx="8363900" cy="646200"/>
          </a:xfrm>
        </p:grpSpPr>
        <p:sp>
          <p:nvSpPr>
            <p:cNvPr id="451" name="Google Shape;451;p5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56" name="Google Shape;456;p5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57" name="Google Shape;457;p5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58" name="Google Shape;458;p5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59" name="Google Shape;459;p56"/>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60" name="Google Shape;460;p56"/>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61" name="Google Shape;461;p5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462" name="Google Shape;462;p5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463" name="Google Shape;463;p5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464" name="Google Shape;464;p5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65" name="Google Shape;465;p56"/>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66"/>
        <p:cNvGrpSpPr/>
        <p:nvPr/>
      </p:nvGrpSpPr>
      <p:grpSpPr>
        <a:xfrm>
          <a:off x="0" y="0"/>
          <a:ext cx="0" cy="0"/>
          <a:chOff x="0" y="0"/>
          <a:chExt cx="0" cy="0"/>
        </a:xfrm>
      </p:grpSpPr>
      <p:pic>
        <p:nvPicPr>
          <p:cNvPr id="467" name="Google Shape;467;p5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8" name="Google Shape;468;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9" name="Google Shape;469;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0" name="Google Shape;470;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1" name="Google Shape;471;p5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72"/>
        <p:cNvGrpSpPr/>
        <p:nvPr/>
      </p:nvGrpSpPr>
      <p:grpSpPr>
        <a:xfrm>
          <a:off x="0" y="0"/>
          <a:ext cx="0" cy="0"/>
          <a:chOff x="0" y="0"/>
          <a:chExt cx="0" cy="0"/>
        </a:xfrm>
      </p:grpSpPr>
      <p:pic>
        <p:nvPicPr>
          <p:cNvPr id="473" name="Google Shape;473;p5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4" name="Google Shape;474;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75" name="Google Shape;475;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6" name="Google Shape;476;p5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7" name="Google Shape;477;p5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78"/>
        <p:cNvGrpSpPr/>
        <p:nvPr/>
      </p:nvGrpSpPr>
      <p:grpSpPr>
        <a:xfrm>
          <a:off x="0" y="0"/>
          <a:ext cx="0" cy="0"/>
          <a:chOff x="0" y="0"/>
          <a:chExt cx="0" cy="0"/>
        </a:xfrm>
      </p:grpSpPr>
      <p:pic>
        <p:nvPicPr>
          <p:cNvPr id="479" name="Google Shape;479;p5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0" name="Google Shape;480;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1" name="Google Shape;481;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2" name="Google Shape;482;p5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3" name="Google Shape;483;p5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84"/>
        <p:cNvGrpSpPr/>
        <p:nvPr/>
      </p:nvGrpSpPr>
      <p:grpSpPr>
        <a:xfrm>
          <a:off x="0" y="0"/>
          <a:ext cx="0" cy="0"/>
          <a:chOff x="0" y="0"/>
          <a:chExt cx="0" cy="0"/>
        </a:xfrm>
      </p:grpSpPr>
      <p:pic>
        <p:nvPicPr>
          <p:cNvPr id="485" name="Google Shape;485;p6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6" name="Google Shape;486;p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7" name="Google Shape;487;p6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8" name="Google Shape;488;p6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89"/>
        <p:cNvGrpSpPr/>
        <p:nvPr/>
      </p:nvGrpSpPr>
      <p:grpSpPr>
        <a:xfrm>
          <a:off x="0" y="0"/>
          <a:ext cx="0" cy="0"/>
          <a:chOff x="0" y="0"/>
          <a:chExt cx="0" cy="0"/>
        </a:xfrm>
      </p:grpSpPr>
      <p:pic>
        <p:nvPicPr>
          <p:cNvPr id="490" name="Google Shape;490;p6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1" name="Google Shape;491;p6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2" name="Google Shape;492;p6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3" name="Google Shape;493;p6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94"/>
        <p:cNvGrpSpPr/>
        <p:nvPr/>
      </p:nvGrpSpPr>
      <p:grpSpPr>
        <a:xfrm>
          <a:off x="0" y="0"/>
          <a:ext cx="0" cy="0"/>
          <a:chOff x="0" y="0"/>
          <a:chExt cx="0" cy="0"/>
        </a:xfrm>
      </p:grpSpPr>
      <p:pic>
        <p:nvPicPr>
          <p:cNvPr id="495" name="Google Shape;495;p6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6" name="Google Shape;496;p6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7" name="Google Shape;497;p6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8" name="Google Shape;498;p6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99"/>
        <p:cNvGrpSpPr/>
        <p:nvPr/>
      </p:nvGrpSpPr>
      <p:grpSpPr>
        <a:xfrm>
          <a:off x="0" y="0"/>
          <a:ext cx="0" cy="0"/>
          <a:chOff x="0" y="0"/>
          <a:chExt cx="0" cy="0"/>
        </a:xfrm>
      </p:grpSpPr>
      <p:sp>
        <p:nvSpPr>
          <p:cNvPr id="500" name="Google Shape;500;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1" name="Google Shape;501;p63"/>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3" name="Google Shape;503;p63"/>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504" name="Google Shape;504;p63"/>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505" name="Google Shape;505;p63"/>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506" name="Google Shape;506;p63"/>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7" name="Google Shape;507;p63"/>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8" name="Google Shape;508;p6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9" name="Google Shape;509;p63"/>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0"/>
        <p:cNvGrpSpPr/>
        <p:nvPr/>
      </p:nvGrpSpPr>
      <p:grpSpPr>
        <a:xfrm>
          <a:off x="0" y="0"/>
          <a:ext cx="0" cy="0"/>
          <a:chOff x="0" y="0"/>
          <a:chExt cx="0" cy="0"/>
        </a:xfrm>
      </p:grpSpPr>
      <p:pic>
        <p:nvPicPr>
          <p:cNvPr id="511" name="Google Shape;511;p64"/>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2" name="Google Shape;512;p64"/>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3" name="Google Shape;513;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4" name="Google Shape;514;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5" name="Google Shape;515;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16" name="Google Shape;516;p64"/>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17" name="Google Shape;517;p6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8" name="Google Shape;518;p64"/>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19"/>
        <p:cNvGrpSpPr/>
        <p:nvPr/>
      </p:nvGrpSpPr>
      <p:grpSpPr>
        <a:xfrm>
          <a:off x="0" y="0"/>
          <a:ext cx="0" cy="0"/>
          <a:chOff x="0" y="0"/>
          <a:chExt cx="0" cy="0"/>
        </a:xfrm>
      </p:grpSpPr>
      <p:pic>
        <p:nvPicPr>
          <p:cNvPr id="520" name="Google Shape;520;p6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1" name="Google Shape;521;p6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2" name="Google Shape;522;p6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3" name="Google Shape;523;p6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4" name="Google Shape;524;p6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25" name="Google Shape;525;p6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6" name="Google Shape;526;p6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527"/>
        <p:cNvGrpSpPr/>
        <p:nvPr/>
      </p:nvGrpSpPr>
      <p:grpSpPr>
        <a:xfrm>
          <a:off x="0" y="0"/>
          <a:ext cx="0" cy="0"/>
          <a:chOff x="0" y="0"/>
          <a:chExt cx="0" cy="0"/>
        </a:xfrm>
      </p:grpSpPr>
      <p:pic>
        <p:nvPicPr>
          <p:cNvPr id="528" name="Google Shape;528;p6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29" name="Google Shape;529;p6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0" name="Google Shape;530;p6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1" name="Google Shape;531;p6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532"/>
        <p:cNvGrpSpPr/>
        <p:nvPr/>
      </p:nvGrpSpPr>
      <p:grpSpPr>
        <a:xfrm>
          <a:off x="0" y="0"/>
          <a:ext cx="0" cy="0"/>
          <a:chOff x="0" y="0"/>
          <a:chExt cx="0" cy="0"/>
        </a:xfrm>
      </p:grpSpPr>
      <p:pic>
        <p:nvPicPr>
          <p:cNvPr id="533" name="Google Shape;533;p6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34" name="Google Shape;534;p6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535" name="Google Shape;535;p67"/>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536" name="Google Shape;536;p67"/>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537" name="Google Shape;537;p67"/>
          <p:cNvGrpSpPr/>
          <p:nvPr/>
        </p:nvGrpSpPr>
        <p:grpSpPr>
          <a:xfrm>
            <a:off x="308400" y="1062325"/>
            <a:ext cx="1006800" cy="1003500"/>
            <a:chOff x="308400" y="1076275"/>
            <a:chExt cx="1006800" cy="1003500"/>
          </a:xfrm>
        </p:grpSpPr>
        <p:sp>
          <p:nvSpPr>
            <p:cNvPr id="538" name="Google Shape;538;p67"/>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540" name="Google Shape;540;p67"/>
          <p:cNvGrpSpPr/>
          <p:nvPr/>
        </p:nvGrpSpPr>
        <p:grpSpPr>
          <a:xfrm>
            <a:off x="308400" y="2150613"/>
            <a:ext cx="1006800" cy="1003500"/>
            <a:chOff x="308400" y="2218825"/>
            <a:chExt cx="1006800" cy="1003500"/>
          </a:xfrm>
        </p:grpSpPr>
        <p:sp>
          <p:nvSpPr>
            <p:cNvPr id="541" name="Google Shape;541;p67"/>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6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543" name="Google Shape;543;p67"/>
          <p:cNvGrpSpPr/>
          <p:nvPr/>
        </p:nvGrpSpPr>
        <p:grpSpPr>
          <a:xfrm>
            <a:off x="308400" y="3238900"/>
            <a:ext cx="1006800" cy="1003500"/>
            <a:chOff x="308400" y="1076275"/>
            <a:chExt cx="1006800" cy="1003500"/>
          </a:xfrm>
        </p:grpSpPr>
        <p:sp>
          <p:nvSpPr>
            <p:cNvPr id="544" name="Google Shape;544;p67"/>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6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546" name="Google Shape;546;p6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547" name="Google Shape;547;p67"/>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48" name="Google Shape;548;p67"/>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49" name="Google Shape;549;p6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0" name="Google Shape;550;p67"/>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51"/>
        <p:cNvGrpSpPr/>
        <p:nvPr/>
      </p:nvGrpSpPr>
      <p:grpSpPr>
        <a:xfrm>
          <a:off x="0" y="0"/>
          <a:ext cx="0" cy="0"/>
          <a:chOff x="0" y="0"/>
          <a:chExt cx="0" cy="0"/>
        </a:xfrm>
      </p:grpSpPr>
      <p:pic>
        <p:nvPicPr>
          <p:cNvPr id="552" name="Google Shape;552;p6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53" name="Google Shape;553;p6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4" name="Google Shape;554;p68"/>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555" name="Google Shape;555;p6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56" name="Google Shape;556;p68"/>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557" name="Google Shape;557;p6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58" name="Google Shape;558;p6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559" name="Google Shape;559;p6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60" name="Google Shape;560;p6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61" name="Google Shape;561;p6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62" name="Google Shape;562;p68"/>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63" name="Google Shape;563;p68"/>
          <p:cNvGrpSpPr/>
          <p:nvPr/>
        </p:nvGrpSpPr>
        <p:grpSpPr>
          <a:xfrm>
            <a:off x="311700" y="3548650"/>
            <a:ext cx="8363900" cy="646200"/>
            <a:chOff x="375100" y="3396250"/>
            <a:chExt cx="8363900" cy="646200"/>
          </a:xfrm>
        </p:grpSpPr>
        <p:sp>
          <p:nvSpPr>
            <p:cNvPr id="564" name="Google Shape;564;p6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6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6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6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6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69" name="Google Shape;569;p6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70" name="Google Shape;570;p6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71" name="Google Shape;571;p6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72" name="Google Shape;572;p68"/>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73" name="Google Shape;573;p68"/>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74" name="Google Shape;574;p68"/>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75" name="Google Shape;575;p68"/>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76" name="Google Shape;576;p6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77" name="Google Shape;577;p6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78" name="Google Shape;578;p68"/>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79"/>
        <p:cNvGrpSpPr/>
        <p:nvPr/>
      </p:nvGrpSpPr>
      <p:grpSpPr>
        <a:xfrm>
          <a:off x="0" y="0"/>
          <a:ext cx="0" cy="0"/>
          <a:chOff x="0" y="0"/>
          <a:chExt cx="0" cy="0"/>
        </a:xfrm>
      </p:grpSpPr>
      <p:pic>
        <p:nvPicPr>
          <p:cNvPr id="580" name="Google Shape;580;p6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1" name="Google Shape;58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2" name="Google Shape;582;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4" name="Google Shape;584;p6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85"/>
        <p:cNvGrpSpPr/>
        <p:nvPr/>
      </p:nvGrpSpPr>
      <p:grpSpPr>
        <a:xfrm>
          <a:off x="0" y="0"/>
          <a:ext cx="0" cy="0"/>
          <a:chOff x="0" y="0"/>
          <a:chExt cx="0" cy="0"/>
        </a:xfrm>
      </p:grpSpPr>
      <p:pic>
        <p:nvPicPr>
          <p:cNvPr id="586" name="Google Shape;586;p7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7" name="Google Shape;58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8" name="Google Shape;588;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9" name="Google Shape;589;p7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0" name="Google Shape;590;p7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91"/>
        <p:cNvGrpSpPr/>
        <p:nvPr/>
      </p:nvGrpSpPr>
      <p:grpSpPr>
        <a:xfrm>
          <a:off x="0" y="0"/>
          <a:ext cx="0" cy="0"/>
          <a:chOff x="0" y="0"/>
          <a:chExt cx="0" cy="0"/>
        </a:xfrm>
      </p:grpSpPr>
      <p:pic>
        <p:nvPicPr>
          <p:cNvPr id="592" name="Google Shape;592;p7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3" name="Google Shape;59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94" name="Google Shape;594;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5" name="Google Shape;595;p7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6" name="Google Shape;596;p7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97"/>
        <p:cNvGrpSpPr/>
        <p:nvPr/>
      </p:nvGrpSpPr>
      <p:grpSpPr>
        <a:xfrm>
          <a:off x="0" y="0"/>
          <a:ext cx="0" cy="0"/>
          <a:chOff x="0" y="0"/>
          <a:chExt cx="0" cy="0"/>
        </a:xfrm>
      </p:grpSpPr>
      <p:pic>
        <p:nvPicPr>
          <p:cNvPr id="598" name="Google Shape;598;p7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9" name="Google Shape;59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0" name="Google Shape;600;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1" name="Google Shape;601;p7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2" name="Google Shape;602;p7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603"/>
        <p:cNvGrpSpPr/>
        <p:nvPr/>
      </p:nvGrpSpPr>
      <p:grpSpPr>
        <a:xfrm>
          <a:off x="0" y="0"/>
          <a:ext cx="0" cy="0"/>
          <a:chOff x="0" y="0"/>
          <a:chExt cx="0" cy="0"/>
        </a:xfrm>
      </p:grpSpPr>
      <p:pic>
        <p:nvPicPr>
          <p:cNvPr id="604" name="Google Shape;604;p7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5" name="Google Shape;605;p7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6" name="Google Shape;606;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7" name="Google Shape;607;p7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8" name="Google Shape;608;p7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609"/>
        <p:cNvGrpSpPr/>
        <p:nvPr/>
      </p:nvGrpSpPr>
      <p:grpSpPr>
        <a:xfrm>
          <a:off x="0" y="0"/>
          <a:ext cx="0" cy="0"/>
          <a:chOff x="0" y="0"/>
          <a:chExt cx="0" cy="0"/>
        </a:xfrm>
      </p:grpSpPr>
      <p:pic>
        <p:nvPicPr>
          <p:cNvPr id="610" name="Google Shape;610;p7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1" name="Google Shape;611;p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2" name="Google Shape;612;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3" name="Google Shape;613;p7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4" name="Google Shape;614;p7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615"/>
        <p:cNvGrpSpPr/>
        <p:nvPr/>
      </p:nvGrpSpPr>
      <p:grpSpPr>
        <a:xfrm>
          <a:off x="0" y="0"/>
          <a:ext cx="0" cy="0"/>
          <a:chOff x="0" y="0"/>
          <a:chExt cx="0" cy="0"/>
        </a:xfrm>
      </p:grpSpPr>
      <p:pic>
        <p:nvPicPr>
          <p:cNvPr id="616" name="Google Shape;616;p7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7" name="Google Shape;617;p7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8" name="Google Shape;618;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9" name="Google Shape;619;p7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0" name="Google Shape;620;p7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621"/>
        <p:cNvGrpSpPr/>
        <p:nvPr/>
      </p:nvGrpSpPr>
      <p:grpSpPr>
        <a:xfrm>
          <a:off x="0" y="0"/>
          <a:ext cx="0" cy="0"/>
          <a:chOff x="0" y="0"/>
          <a:chExt cx="0" cy="0"/>
        </a:xfrm>
      </p:grpSpPr>
      <p:pic>
        <p:nvPicPr>
          <p:cNvPr id="622" name="Google Shape;622;p7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23" name="Google Shape;623;p7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4" name="Google Shape;62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25" name="Google Shape;625;p7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6" name="Google Shape;626;p7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27"/>
        <p:cNvGrpSpPr/>
        <p:nvPr/>
      </p:nvGrpSpPr>
      <p:grpSpPr>
        <a:xfrm>
          <a:off x="0" y="0"/>
          <a:ext cx="0" cy="0"/>
          <a:chOff x="0" y="0"/>
          <a:chExt cx="0" cy="0"/>
        </a:xfrm>
      </p:grpSpPr>
      <p:pic>
        <p:nvPicPr>
          <p:cNvPr id="628" name="Google Shape;628;p77"/>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9" name="Google Shape;629;p7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0" name="Google Shape;630;p7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1" name="Google Shape;631;p7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2" name="Google Shape;632;p7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3" name="Google Shape;633;p7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4" name="Google Shape;634;p7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5" name="Google Shape;635;p7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36"/>
        <p:cNvGrpSpPr/>
        <p:nvPr/>
      </p:nvGrpSpPr>
      <p:grpSpPr>
        <a:xfrm>
          <a:off x="0" y="0"/>
          <a:ext cx="0" cy="0"/>
          <a:chOff x="0" y="0"/>
          <a:chExt cx="0" cy="0"/>
        </a:xfrm>
      </p:grpSpPr>
      <p:pic>
        <p:nvPicPr>
          <p:cNvPr id="637" name="Google Shape;637;p7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45"/>
        <p:cNvGrpSpPr/>
        <p:nvPr/>
      </p:nvGrpSpPr>
      <p:grpSpPr>
        <a:xfrm>
          <a:off x="0" y="0"/>
          <a:ext cx="0" cy="0"/>
          <a:chOff x="0" y="0"/>
          <a:chExt cx="0" cy="0"/>
        </a:xfrm>
      </p:grpSpPr>
      <p:pic>
        <p:nvPicPr>
          <p:cNvPr id="646" name="Google Shape;646;p7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7" name="Google Shape;647;p7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8" name="Google Shape;648;p79"/>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9"/>
        <p:cNvGrpSpPr/>
        <p:nvPr/>
      </p:nvGrpSpPr>
      <p:grpSpPr>
        <a:xfrm>
          <a:off x="0" y="0"/>
          <a:ext cx="0" cy="0"/>
          <a:chOff x="0" y="0"/>
          <a:chExt cx="0" cy="0"/>
        </a:xfrm>
      </p:grpSpPr>
      <p:sp>
        <p:nvSpPr>
          <p:cNvPr id="650" name="Google Shape;65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1" name="Google Shape;651;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2" name="Google Shape;652;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3" name="Google Shape;653;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4"/>
        <p:cNvGrpSpPr/>
        <p:nvPr/>
      </p:nvGrpSpPr>
      <p:grpSpPr>
        <a:xfrm>
          <a:off x="0" y="0"/>
          <a:ext cx="0" cy="0"/>
          <a:chOff x="0" y="0"/>
          <a:chExt cx="0" cy="0"/>
        </a:xfrm>
      </p:grpSpPr>
      <p:sp>
        <p:nvSpPr>
          <p:cNvPr id="655" name="Google Shape;655;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6" name="Google Shape;656;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7"/>
        <p:cNvGrpSpPr/>
        <p:nvPr/>
      </p:nvGrpSpPr>
      <p:grpSpPr>
        <a:xfrm>
          <a:off x="0" y="0"/>
          <a:ext cx="0" cy="0"/>
          <a:chOff x="0" y="0"/>
          <a:chExt cx="0" cy="0"/>
        </a:xfrm>
      </p:grpSpPr>
      <p:sp>
        <p:nvSpPr>
          <p:cNvPr id="658" name="Google Shape;658;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9" name="Google Shape;659;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0" name="Google Shape;660;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1"/>
        <p:cNvGrpSpPr/>
        <p:nvPr/>
      </p:nvGrpSpPr>
      <p:grpSpPr>
        <a:xfrm>
          <a:off x="0" y="0"/>
          <a:ext cx="0" cy="0"/>
          <a:chOff x="0" y="0"/>
          <a:chExt cx="0" cy="0"/>
        </a:xfrm>
      </p:grpSpPr>
      <p:sp>
        <p:nvSpPr>
          <p:cNvPr id="662" name="Google Shape;662;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63" name="Google Shape;663;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4"/>
        <p:cNvGrpSpPr/>
        <p:nvPr/>
      </p:nvGrpSpPr>
      <p:grpSpPr>
        <a:xfrm>
          <a:off x="0" y="0"/>
          <a:ext cx="0" cy="0"/>
          <a:chOff x="0" y="0"/>
          <a:chExt cx="0" cy="0"/>
        </a:xfrm>
      </p:grpSpPr>
      <p:sp>
        <p:nvSpPr>
          <p:cNvPr id="665" name="Google Shape;665;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7" name="Google Shape;667;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8" name="Google Shape;668;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9" name="Google Shape;669;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0"/>
        <p:cNvGrpSpPr/>
        <p:nvPr/>
      </p:nvGrpSpPr>
      <p:grpSpPr>
        <a:xfrm>
          <a:off x="0" y="0"/>
          <a:ext cx="0" cy="0"/>
          <a:chOff x="0" y="0"/>
          <a:chExt cx="0" cy="0"/>
        </a:xfrm>
      </p:grpSpPr>
      <p:sp>
        <p:nvSpPr>
          <p:cNvPr id="671" name="Google Shape;671;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72" name="Google Shape;672;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3"/>
        <p:cNvGrpSpPr/>
        <p:nvPr/>
      </p:nvGrpSpPr>
      <p:grpSpPr>
        <a:xfrm>
          <a:off x="0" y="0"/>
          <a:ext cx="0" cy="0"/>
          <a:chOff x="0" y="0"/>
          <a:chExt cx="0" cy="0"/>
        </a:xfrm>
      </p:grpSpPr>
      <p:sp>
        <p:nvSpPr>
          <p:cNvPr id="674" name="Google Shape;674;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5" name="Google Shape;675;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6" name="Google Shape;676;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7"/>
        <p:cNvGrpSpPr/>
        <p:nvPr/>
      </p:nvGrpSpPr>
      <p:grpSpPr>
        <a:xfrm>
          <a:off x="0" y="0"/>
          <a:ext cx="0" cy="0"/>
          <a:chOff x="0" y="0"/>
          <a:chExt cx="0" cy="0"/>
        </a:xfrm>
      </p:grpSpPr>
      <p:pic>
        <p:nvPicPr>
          <p:cNvPr id="678" name="Google Shape;678;p8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679" name="Google Shape;679;p8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0" name="Google Shape;680;p8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81" name="Google Shape;681;p8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682" name="Google Shape;682;p8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2">
  <p:cSld name="SECTION_HEADER_1_3">
    <p:spTree>
      <p:nvGrpSpPr>
        <p:cNvPr id="1" name="Shape 683"/>
        <p:cNvGrpSpPr/>
        <p:nvPr/>
      </p:nvGrpSpPr>
      <p:grpSpPr>
        <a:xfrm>
          <a:off x="0" y="0"/>
          <a:ext cx="0" cy="0"/>
          <a:chOff x="0" y="0"/>
          <a:chExt cx="0" cy="0"/>
        </a:xfrm>
      </p:grpSpPr>
      <p:pic>
        <p:nvPicPr>
          <p:cNvPr id="684" name="Google Shape;684;p88" descr="&quot;&quot;"/>
          <p:cNvPicPr preferRelativeResize="0"/>
          <p:nvPr/>
        </p:nvPicPr>
        <p:blipFill rotWithShape="1">
          <a:blip r:embed="rId2">
            <a:alphaModFix/>
          </a:blip>
          <a:srcRect/>
          <a:stretch/>
        </p:blipFill>
        <p:spPr>
          <a:xfrm>
            <a:off x="0" y="4351802"/>
            <a:ext cx="9171036" cy="832913"/>
          </a:xfrm>
          <a:prstGeom prst="rect">
            <a:avLst/>
          </a:prstGeom>
          <a:noFill/>
          <a:ln>
            <a:noFill/>
          </a:ln>
        </p:spPr>
      </p:pic>
      <p:cxnSp>
        <p:nvCxnSpPr>
          <p:cNvPr id="685" name="Google Shape;685;p88" descr="&quot;&quot;"/>
          <p:cNvCxnSpPr/>
          <p:nvPr/>
        </p:nvCxnSpPr>
        <p:spPr>
          <a:xfrm>
            <a:off x="0" y="895133"/>
            <a:ext cx="7479600" cy="0"/>
          </a:xfrm>
          <a:prstGeom prst="straightConnector1">
            <a:avLst/>
          </a:prstGeom>
          <a:noFill/>
          <a:ln w="19050" cap="flat" cmpd="sng">
            <a:solidFill>
              <a:srgbClr val="EF7521"/>
            </a:solidFill>
            <a:prstDash val="solid"/>
            <a:round/>
            <a:headEnd type="none" w="sm" len="sm"/>
            <a:tailEnd type="none" w="sm" len="sm"/>
          </a:ln>
        </p:spPr>
      </p:cxnSp>
      <p:sp>
        <p:nvSpPr>
          <p:cNvPr id="686" name="Google Shape;686;p88"/>
          <p:cNvSpPr txBox="1"/>
          <p:nvPr/>
        </p:nvSpPr>
        <p:spPr>
          <a:xfrm>
            <a:off x="311700" y="78825"/>
            <a:ext cx="7167900" cy="744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Roboto"/>
              <a:ea typeface="Roboto"/>
              <a:cs typeface="Roboto"/>
              <a:sym typeface="Roboto"/>
            </a:endParaRPr>
          </a:p>
        </p:txBody>
      </p:sp>
      <p:sp>
        <p:nvSpPr>
          <p:cNvPr id="687" name="Google Shape;687;p88"/>
          <p:cNvSpPr txBox="1"/>
          <p:nvPr/>
        </p:nvSpPr>
        <p:spPr>
          <a:xfrm>
            <a:off x="311700" y="1130139"/>
            <a:ext cx="5277900" cy="3046200"/>
          </a:xfrm>
          <a:prstGeom prst="rect">
            <a:avLst/>
          </a:prstGeom>
          <a:noFill/>
          <a:ln>
            <a:noFill/>
          </a:ln>
        </p:spPr>
        <p:txBody>
          <a:bodyPr spcFirstLastPara="1" wrap="square" lIns="68575" tIns="68575" rIns="68575" bIns="68575" anchor="t" anchorCtr="0">
            <a:normAutofit/>
          </a:bodyPr>
          <a:lstStyle/>
          <a:p>
            <a:pPr marL="0" marR="0" lvl="0" indent="0" algn="l" rtl="0">
              <a:lnSpc>
                <a:spcPct val="115000"/>
              </a:lnSpc>
              <a:spcBef>
                <a:spcPts val="0"/>
              </a:spcBef>
              <a:spcAft>
                <a:spcPts val="90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p:txBody>
      </p:sp>
      <p:sp>
        <p:nvSpPr>
          <p:cNvPr id="688" name="Google Shape;688;p88"/>
          <p:cNvSpPr txBox="1"/>
          <p:nvPr/>
        </p:nvSpPr>
        <p:spPr>
          <a:xfrm>
            <a:off x="123875" y="4626187"/>
            <a:ext cx="517500" cy="32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 </a:t>
            </a: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pic>
        <p:nvPicPr>
          <p:cNvPr id="689" name="Google Shape;689;p88" descr="CDE logo"/>
          <p:cNvPicPr preferRelativeResize="0"/>
          <p:nvPr/>
        </p:nvPicPr>
        <p:blipFill rotWithShape="1">
          <a:blip r:embed="rId3">
            <a:alphaModFix/>
          </a:blip>
          <a:srcRect/>
          <a:stretch/>
        </p:blipFill>
        <p:spPr>
          <a:xfrm>
            <a:off x="8002150" y="4508647"/>
            <a:ext cx="924425" cy="404917"/>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2 1">
  <p:cSld name="SECTION_HEADER_1_4">
    <p:spTree>
      <p:nvGrpSpPr>
        <p:cNvPr id="1" name="Shape 690"/>
        <p:cNvGrpSpPr/>
        <p:nvPr/>
      </p:nvGrpSpPr>
      <p:grpSpPr>
        <a:xfrm>
          <a:off x="0" y="0"/>
          <a:ext cx="0" cy="0"/>
          <a:chOff x="0" y="0"/>
          <a:chExt cx="0" cy="0"/>
        </a:xfrm>
      </p:grpSpPr>
      <p:pic>
        <p:nvPicPr>
          <p:cNvPr id="691" name="Google Shape;691;p89" descr="&quot;&quot;"/>
          <p:cNvPicPr preferRelativeResize="0"/>
          <p:nvPr/>
        </p:nvPicPr>
        <p:blipFill rotWithShape="1">
          <a:blip r:embed="rId2">
            <a:alphaModFix/>
          </a:blip>
          <a:srcRect/>
          <a:stretch/>
        </p:blipFill>
        <p:spPr>
          <a:xfrm>
            <a:off x="0" y="4351802"/>
            <a:ext cx="9171036" cy="832913"/>
          </a:xfrm>
          <a:prstGeom prst="rect">
            <a:avLst/>
          </a:prstGeom>
          <a:noFill/>
          <a:ln>
            <a:noFill/>
          </a:ln>
        </p:spPr>
      </p:pic>
      <p:cxnSp>
        <p:nvCxnSpPr>
          <p:cNvPr id="692" name="Google Shape;692;p89" descr="&quot;&quot;"/>
          <p:cNvCxnSpPr/>
          <p:nvPr/>
        </p:nvCxnSpPr>
        <p:spPr>
          <a:xfrm>
            <a:off x="0" y="895133"/>
            <a:ext cx="7479600" cy="0"/>
          </a:xfrm>
          <a:prstGeom prst="straightConnector1">
            <a:avLst/>
          </a:prstGeom>
          <a:noFill/>
          <a:ln w="19050" cap="flat" cmpd="sng">
            <a:solidFill>
              <a:srgbClr val="EF7521"/>
            </a:solidFill>
            <a:prstDash val="solid"/>
            <a:round/>
            <a:headEnd type="none" w="sm" len="sm"/>
            <a:tailEnd type="none" w="sm" len="sm"/>
          </a:ln>
        </p:spPr>
      </p:cxnSp>
      <p:sp>
        <p:nvSpPr>
          <p:cNvPr id="693" name="Google Shape;693;p89"/>
          <p:cNvSpPr txBox="1"/>
          <p:nvPr/>
        </p:nvSpPr>
        <p:spPr>
          <a:xfrm>
            <a:off x="311700" y="78825"/>
            <a:ext cx="7167900" cy="744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Roboto"/>
              <a:ea typeface="Roboto"/>
              <a:cs typeface="Roboto"/>
              <a:sym typeface="Roboto"/>
            </a:endParaRPr>
          </a:p>
        </p:txBody>
      </p:sp>
      <p:sp>
        <p:nvSpPr>
          <p:cNvPr id="694" name="Google Shape;694;p89"/>
          <p:cNvSpPr txBox="1"/>
          <p:nvPr/>
        </p:nvSpPr>
        <p:spPr>
          <a:xfrm>
            <a:off x="311700" y="1130139"/>
            <a:ext cx="5277900" cy="3046200"/>
          </a:xfrm>
          <a:prstGeom prst="rect">
            <a:avLst/>
          </a:prstGeom>
          <a:noFill/>
          <a:ln>
            <a:noFill/>
          </a:ln>
        </p:spPr>
        <p:txBody>
          <a:bodyPr spcFirstLastPara="1" wrap="square" lIns="68575" tIns="68575" rIns="68575" bIns="68575" anchor="t" anchorCtr="0">
            <a:normAutofit/>
          </a:bodyPr>
          <a:lstStyle/>
          <a:p>
            <a:pPr marL="0" marR="0" lvl="0" indent="0" algn="l" rtl="0">
              <a:lnSpc>
                <a:spcPct val="115000"/>
              </a:lnSpc>
              <a:spcBef>
                <a:spcPts val="0"/>
              </a:spcBef>
              <a:spcAft>
                <a:spcPts val="90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p:txBody>
      </p:sp>
      <p:sp>
        <p:nvSpPr>
          <p:cNvPr id="695" name="Google Shape;695;p89"/>
          <p:cNvSpPr txBox="1"/>
          <p:nvPr/>
        </p:nvSpPr>
        <p:spPr>
          <a:xfrm>
            <a:off x="123875" y="4626187"/>
            <a:ext cx="517500" cy="32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 </a:t>
            </a:r>
            <a:fld id="{00000000-1234-1234-1234-123412341234}" type="slidenum">
              <a:rPr lang="en"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pic>
        <p:nvPicPr>
          <p:cNvPr id="696" name="Google Shape;696;p89" descr="CDE logo"/>
          <p:cNvPicPr preferRelativeResize="0"/>
          <p:nvPr/>
        </p:nvPicPr>
        <p:blipFill rotWithShape="1">
          <a:blip r:embed="rId3">
            <a:alphaModFix/>
          </a:blip>
          <a:srcRect/>
          <a:stretch/>
        </p:blipFill>
        <p:spPr>
          <a:xfrm>
            <a:off x="8002150" y="4508647"/>
            <a:ext cx="924425" cy="40491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slideLayout" Target="../slideLayouts/slideLayout8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theme" Target="../theme/theme2.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e.state.co.us/datapipeline/snap_hr" TargetMode="External"/><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datapipeline/datapipelinesnapshots-staffevaluation" TargetMode="External"/><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e.state.co.us/datapipeline/human-resource-coding-assignment-guide" TargetMode="External"/><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hyperlink" Target="http://www.cde.state.co.us/fedprograms/ti/a_comp" TargetMode="External"/><Relationship Id="rId7" Type="http://schemas.openxmlformats.org/officeDocument/2006/relationships/hyperlink" Target="https://www.cde.state.co.us/fedprograms/regionalcontactspage" TargetMode="External"/><Relationship Id="rId2" Type="http://schemas.openxmlformats.org/officeDocument/2006/relationships/notesSlide" Target="../notesSlides/notesSlide35.xml"/><Relationship Id="rId1" Type="http://schemas.openxmlformats.org/officeDocument/2006/relationships/slideLayout" Target="../slideLayouts/slideLayout87.xml"/><Relationship Id="rId6" Type="http://schemas.openxmlformats.org/officeDocument/2006/relationships/hyperlink" Target="mailto:combarability@cde.state.co.us" TargetMode="External"/><Relationship Id="rId5" Type="http://schemas.openxmlformats.org/officeDocument/2006/relationships/hyperlink" Target="https://app.smartsheet.com/b/form/0e078c01f6e840e8ab53a66f56034b29" TargetMode="External"/><Relationship Id="rId4" Type="http://schemas.openxmlformats.org/officeDocument/2006/relationships/hyperlink" Target="https://www.cde.state.co.us/fedprograms/altcalcomparabilit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state.co.us/elevatingexcellence" TargetMode="Externa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hyperlink" Target="https://2025elevatingexcellenceconf.sched.com/" TargetMode="External"/><Relationship Id="rId5" Type="http://schemas.openxmlformats.org/officeDocument/2006/relationships/hyperlink" Target="https://www.cde.state.co.us/elevatingexcellence/featuredspeakers" TargetMode="External"/><Relationship Id="rId4" Type="http://schemas.openxmlformats.org/officeDocument/2006/relationships/hyperlink" Target="https://www.cde.state.co.us/elevatingexcellence/roundtablewithcderepresentative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fedprograms/eseageneralassurancesform24-25" TargetMode="External"/><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3" Type="http://schemas.openxmlformats.org/officeDocument/2006/relationships/hyperlink" Target="http://www.cde.state.co.us/fedprograms/equitabledistributionofteachers" TargetMode="External"/><Relationship Id="rId2" Type="http://schemas.openxmlformats.org/officeDocument/2006/relationships/notesSlide" Target="../notesSlides/notesSlide52.xml"/><Relationship Id="rId1" Type="http://schemas.openxmlformats.org/officeDocument/2006/relationships/slideLayout" Target="../slideLayouts/slideLayout87.xml"/><Relationship Id="rId5" Type="http://schemas.openxmlformats.org/officeDocument/2006/relationships/hyperlink" Target="https://www.cde.state.co.us/fedprograms/regionalcontactspage" TargetMode="External"/><Relationship Id="rId4" Type="http://schemas.openxmlformats.org/officeDocument/2006/relationships/hyperlink" Target="mailto:edt@cde.state.co.u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ring_j@cde.state.co.us" TargetMode="External"/><Relationship Id="rId26" Type="http://schemas.openxmlformats.org/officeDocument/2006/relationships/hyperlink" Target="mailto:prael_m@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Kaleda_s@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chaffin_m@cde.state.co.us" TargetMode="External"/><Relationship Id="rId25" Type="http://schemas.openxmlformats.org/officeDocument/2006/relationships/hyperlink" Target="mailto:hollingshead_j@cde.state.co.us" TargetMode="External"/><Relationship Id="rId2" Type="http://schemas.openxmlformats.org/officeDocument/2006/relationships/notesSlide" Target="../notesSlides/notesSlide56.xml"/><Relationship Id="rId16" Type="http://schemas.openxmlformats.org/officeDocument/2006/relationships/hyperlink" Target="mailto:hickman_n@cde.state.co.us" TargetMode="External"/><Relationship Id="rId20" Type="http://schemas.openxmlformats.org/officeDocument/2006/relationships/hyperlink" Target="mailto:Hawkins_r@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Austin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20parsley_b@cde.state.co.u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9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September 11,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99"/>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Comparability and EDT Updates</a:t>
            </a:r>
            <a:endParaRPr sz="2300" b="1">
              <a:latin typeface="Calibri"/>
              <a:ea typeface="Calibri"/>
              <a:cs typeface="Calibri"/>
              <a:sym typeface="Calibri"/>
            </a:endParaRPr>
          </a:p>
        </p:txBody>
      </p:sp>
      <p:sp>
        <p:nvSpPr>
          <p:cNvPr id="760" name="Google Shape;760;p99"/>
          <p:cNvSpPr txBox="1"/>
          <p:nvPr/>
        </p:nvSpPr>
        <p:spPr>
          <a:xfrm>
            <a:off x="201275" y="1076375"/>
            <a:ext cx="8705100" cy="3236400"/>
          </a:xfrm>
          <a:prstGeom prst="rect">
            <a:avLst/>
          </a:prstGeom>
          <a:noFill/>
          <a:ln>
            <a:noFill/>
          </a:ln>
        </p:spPr>
        <p:txBody>
          <a:bodyPr spcFirstLastPara="1" wrap="square" lIns="0" tIns="0" rIns="68575" bIns="68575" anchor="t" anchorCtr="0">
            <a:noAutofit/>
          </a:bodyPr>
          <a:lstStyle/>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CDE analyses of data have been completed and notifications were sent to LEAs on September 9th.</a:t>
            </a:r>
            <a:endParaRPr sz="1900">
              <a:solidFill>
                <a:schemeClr val="dk1"/>
              </a:solidFill>
              <a:latin typeface="Calibri"/>
              <a:ea typeface="Calibri"/>
              <a:cs typeface="Calibri"/>
              <a:sym typeface="Calibri"/>
            </a:endParaRPr>
          </a:p>
          <a:p>
            <a:pPr marL="685800" lvl="1" indent="-222250" algn="l" rtl="0">
              <a:lnSpc>
                <a:spcPct val="90000"/>
              </a:lnSpc>
              <a:spcBef>
                <a:spcPts val="100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In prior years, EDT and Comparability results were sent in separate emails to each LEA individually.</a:t>
            </a:r>
            <a:endParaRPr sz="1900">
              <a:solidFill>
                <a:schemeClr val="dk1"/>
              </a:solidFill>
              <a:latin typeface="Calibri"/>
              <a:ea typeface="Calibri"/>
              <a:cs typeface="Calibri"/>
              <a:sym typeface="Calibri"/>
            </a:endParaRPr>
          </a:p>
          <a:p>
            <a:pPr marL="685800" lvl="1" indent="-222250" algn="l" rtl="0">
              <a:lnSpc>
                <a:spcPct val="90000"/>
              </a:lnSpc>
              <a:spcBef>
                <a:spcPts val="100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This year, a streamlined process is being used to share EDT and Comparability results with all LEAs through Syncplicity. LEAs will receive a single notification email for both EDT and Comparability, directing them to view their results directly in Syncplicity.</a:t>
            </a:r>
            <a:endParaRPr sz="19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Data files will be uploaded to Syncplicity by September 12th. A Summary table is located on the first tab of the data file, presenting the LEA’s overall results.</a:t>
            </a:r>
            <a:endParaRPr sz="19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00"/>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Analyses Conducted by CDE</a:t>
            </a:r>
            <a:endParaRPr sz="2300" b="1">
              <a:latin typeface="Calibri"/>
              <a:ea typeface="Calibri"/>
              <a:cs typeface="Calibri"/>
              <a:sym typeface="Calibri"/>
            </a:endParaRPr>
          </a:p>
        </p:txBody>
      </p:sp>
      <p:sp>
        <p:nvSpPr>
          <p:cNvPr id="767" name="Google Shape;767;p100"/>
          <p:cNvSpPr txBox="1"/>
          <p:nvPr/>
        </p:nvSpPr>
        <p:spPr>
          <a:xfrm>
            <a:off x="201275" y="1076375"/>
            <a:ext cx="8705100" cy="32364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a:solidFill>
                  <a:schemeClr val="dk1"/>
                </a:solidFill>
                <a:latin typeface="Calibri"/>
                <a:ea typeface="Calibri"/>
                <a:cs typeface="Calibri"/>
                <a:sym typeface="Calibri"/>
              </a:rPr>
              <a:t>CDE’s Federal Programs and Supports Unit annually conducts both Comparability and EDT analyses on behalf of its LEAs, utilizing the Student October, Human Resource, and Staff Evaluation Snapshot data reported by LEAs.</a:t>
            </a:r>
            <a:endParaRPr sz="19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The Student October Snapshot extracts data from the Student Demographic and Student School Association files, reflecting an official count of students in attendance on the Pupil Enrollment Date (typically October 1st).</a:t>
            </a:r>
            <a:endParaRPr sz="19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The Human Resource Snapshot extracts data from the Staff Assignment and Staff Profile files, reflecting an official count of staff as of December 1st.</a:t>
            </a:r>
            <a:endParaRPr sz="19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The Staff Evaluation Snapshot extracts data from the Staff Assignment, Staff Profile, and Staff Evaluation files, capturing the final evaluation ratings for licensed personnel.</a:t>
            </a:r>
            <a:endParaRPr sz="19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01"/>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Data Fields of Interest - Human Resources</a:t>
            </a:r>
            <a:endParaRPr sz="2300" b="1">
              <a:latin typeface="Calibri"/>
              <a:ea typeface="Calibri"/>
              <a:cs typeface="Calibri"/>
              <a:sym typeface="Calibri"/>
            </a:endParaRPr>
          </a:p>
        </p:txBody>
      </p:sp>
      <p:sp>
        <p:nvSpPr>
          <p:cNvPr id="774" name="Google Shape;774;p101"/>
          <p:cNvSpPr txBox="1"/>
          <p:nvPr/>
        </p:nvSpPr>
        <p:spPr>
          <a:xfrm>
            <a:off x="201275" y="985925"/>
            <a:ext cx="8705100" cy="33267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500">
                <a:solidFill>
                  <a:schemeClr val="dk1"/>
                </a:solidFill>
                <a:latin typeface="Calibri"/>
                <a:ea typeface="Calibri"/>
                <a:cs typeface="Calibri"/>
                <a:sym typeface="Calibri"/>
              </a:rPr>
              <a:t>For the complete file layout and definitions, visit </a:t>
            </a:r>
            <a:r>
              <a:rPr lang="en" sz="1500" u="sng">
                <a:solidFill>
                  <a:schemeClr val="hlink"/>
                </a:solidFill>
                <a:latin typeface="Calibri"/>
                <a:ea typeface="Calibri"/>
                <a:cs typeface="Calibri"/>
                <a:sym typeface="Calibri"/>
                <a:hlinkClick r:id="rId3"/>
              </a:rPr>
              <a:t>CDE’s Data Pipeline Snapshots: Human Resources webpage</a:t>
            </a:r>
            <a:r>
              <a:rPr lang="en"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Job Classification Code</a:t>
            </a:r>
            <a:r>
              <a:rPr lang="en" sz="1500">
                <a:solidFill>
                  <a:schemeClr val="dk1"/>
                </a:solidFill>
                <a:latin typeface="Calibri"/>
                <a:ea typeface="Calibri"/>
                <a:cs typeface="Calibri"/>
                <a:sym typeface="Calibri"/>
              </a:rPr>
              <a:t> - Specific duties/responsibilities of an assignment (e.g., 201 - Teacher, Regular).</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Employment Status Code</a:t>
            </a:r>
            <a:r>
              <a:rPr lang="en" sz="1500">
                <a:solidFill>
                  <a:schemeClr val="dk1"/>
                </a:solidFill>
                <a:latin typeface="Calibri"/>
                <a:ea typeface="Calibri"/>
                <a:cs typeface="Calibri"/>
                <a:sym typeface="Calibri"/>
              </a:rPr>
              <a:t> - Status of employment (e.g., 11 - Active Employment).</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Teaching Subject Area</a:t>
            </a:r>
            <a:r>
              <a:rPr lang="en" sz="1500">
                <a:solidFill>
                  <a:schemeClr val="dk1"/>
                </a:solidFill>
                <a:latin typeface="Calibri"/>
                <a:ea typeface="Calibri"/>
                <a:cs typeface="Calibri"/>
                <a:sym typeface="Calibri"/>
              </a:rPr>
              <a:t> - Area course for which an individual has the responsibility to teach (e.g., 0010 - General Elementary Education).</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Funding Source</a:t>
            </a:r>
            <a:r>
              <a:rPr lang="en" sz="1500">
                <a:solidFill>
                  <a:schemeClr val="dk1"/>
                </a:solidFill>
                <a:latin typeface="Calibri"/>
                <a:ea typeface="Calibri"/>
                <a:cs typeface="Calibri"/>
                <a:sym typeface="Calibri"/>
              </a:rPr>
              <a:t> - Indication of whether position is funded from state/local or federal funding source (e.g., 03 - Federal funding source (Title I, Part A).</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Grade Level</a:t>
            </a:r>
            <a:r>
              <a:rPr lang="en" sz="1500">
                <a:solidFill>
                  <a:schemeClr val="dk1"/>
                </a:solidFill>
                <a:latin typeface="Calibri"/>
                <a:ea typeface="Calibri"/>
                <a:cs typeface="Calibri"/>
                <a:sym typeface="Calibri"/>
              </a:rPr>
              <a:t> - Indicator of the staff instructing a specific grade as part of assignment.</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Demonstrates In-Field Status</a:t>
            </a:r>
            <a:r>
              <a:rPr lang="en" sz="1500">
                <a:solidFill>
                  <a:schemeClr val="dk1"/>
                </a:solidFill>
                <a:latin typeface="Calibri"/>
                <a:ea typeface="Calibri"/>
                <a:cs typeface="Calibri"/>
                <a:sym typeface="Calibri"/>
              </a:rPr>
              <a:t> - Method for demonstrating in-field status (e.g., 01 - Subject area endorsement on teaching license).</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Years of Prior Pre/K-12 Teaching Experience</a:t>
            </a:r>
            <a:r>
              <a:rPr lang="en" sz="1500">
                <a:solidFill>
                  <a:schemeClr val="dk1"/>
                </a:solidFill>
                <a:latin typeface="Calibri"/>
                <a:ea typeface="Calibri"/>
                <a:cs typeface="Calibri"/>
                <a:sym typeface="Calibri"/>
              </a:rPr>
              <a:t> - Total number of years an individual previously held a teaching position in and outside of Colorado.</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FTE</a:t>
            </a:r>
            <a:r>
              <a:rPr lang="en" sz="1500">
                <a:solidFill>
                  <a:schemeClr val="dk1"/>
                </a:solidFill>
                <a:latin typeface="Calibri"/>
                <a:ea typeface="Calibri"/>
                <a:cs typeface="Calibri"/>
                <a:sym typeface="Calibri"/>
              </a:rPr>
              <a:t> - Full Time Equivalency, a calculated field based on the job class code, hours per day, and contract days reported.</a:t>
            </a:r>
            <a:endParaRPr sz="15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2"/>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Data Fields of Interest - Staff Evaluation</a:t>
            </a:r>
            <a:endParaRPr sz="2300" b="1">
              <a:latin typeface="Calibri"/>
              <a:ea typeface="Calibri"/>
              <a:cs typeface="Calibri"/>
              <a:sym typeface="Calibri"/>
            </a:endParaRPr>
          </a:p>
        </p:txBody>
      </p:sp>
      <p:sp>
        <p:nvSpPr>
          <p:cNvPr id="781" name="Google Shape;781;p102"/>
          <p:cNvSpPr txBox="1"/>
          <p:nvPr/>
        </p:nvSpPr>
        <p:spPr>
          <a:xfrm>
            <a:off x="201275" y="1076375"/>
            <a:ext cx="8705100" cy="32364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500">
                <a:solidFill>
                  <a:schemeClr val="dk1"/>
                </a:solidFill>
                <a:latin typeface="Calibri"/>
                <a:ea typeface="Calibri"/>
                <a:cs typeface="Calibri"/>
                <a:sym typeface="Calibri"/>
              </a:rPr>
              <a:t>For the complete file layout and definitions, visit </a:t>
            </a:r>
            <a:r>
              <a:rPr lang="en" sz="1500" u="sng">
                <a:solidFill>
                  <a:schemeClr val="hlink"/>
                </a:solidFill>
                <a:latin typeface="Calibri"/>
                <a:ea typeface="Calibri"/>
                <a:cs typeface="Calibri"/>
                <a:sym typeface="Calibri"/>
                <a:hlinkClick r:id="rId3"/>
              </a:rPr>
              <a:t>CDE’s Data Pipeline Snapshots: Staff Evaluation webpage</a:t>
            </a:r>
            <a:r>
              <a:rPr lang="en"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marL="228600" lvl="0" indent="-171450" algn="l" rtl="0">
              <a:lnSpc>
                <a:spcPct val="90000"/>
              </a:lnSpc>
              <a:spcBef>
                <a:spcPts val="500"/>
              </a:spcBef>
              <a:spcAft>
                <a:spcPts val="0"/>
              </a:spcAft>
              <a:buClr>
                <a:schemeClr val="dk1"/>
              </a:buClr>
              <a:buSzPts val="1500"/>
              <a:buChar char="•"/>
            </a:pPr>
            <a:r>
              <a:rPr lang="en" sz="1500" b="1">
                <a:solidFill>
                  <a:schemeClr val="dk1"/>
                </a:solidFill>
                <a:latin typeface="Calibri"/>
                <a:ea typeface="Calibri"/>
                <a:cs typeface="Calibri"/>
                <a:sym typeface="Calibri"/>
              </a:rPr>
              <a:t>Teacher Overall Performance Evaluation Rating</a:t>
            </a:r>
            <a:r>
              <a:rPr lang="en" sz="1500">
                <a:solidFill>
                  <a:schemeClr val="dk1"/>
                </a:solidFill>
                <a:latin typeface="Calibri"/>
                <a:ea typeface="Calibri"/>
                <a:cs typeface="Calibri"/>
                <a:sym typeface="Calibri"/>
              </a:rPr>
              <a:t> - Final evaluation rating provided in the teacher’s written evaluation report (e.g., 11 - Highly Effective).</a:t>
            </a:r>
            <a:endParaRPr sz="15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03">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300" b="1">
                <a:latin typeface="Calibri"/>
                <a:ea typeface="Calibri"/>
                <a:cs typeface="Calibri"/>
                <a:sym typeface="Calibri"/>
              </a:rPr>
              <a:t>HR Data Connection to EDT &amp; Comparability</a:t>
            </a:r>
            <a:endParaRPr sz="2300" b="1">
              <a:latin typeface="Calibri"/>
              <a:ea typeface="Calibri"/>
              <a:cs typeface="Calibri"/>
              <a:sym typeface="Calibri"/>
            </a:endParaRPr>
          </a:p>
        </p:txBody>
      </p:sp>
      <p:sp>
        <p:nvSpPr>
          <p:cNvPr id="787" name="Google Shape;787;p103">
            <a:extLst>
              <a:ext uri="{C183D7F6-B498-43B3-948B-1728B52AA6E4}">
                <adec:decorative xmlns:adec="http://schemas.microsoft.com/office/drawing/2017/decorative" val="1"/>
              </a:ext>
            </a:extLst>
          </p:cNvPr>
          <p:cNvSpPr txBox="1">
            <a:spLocks noGrp="1"/>
          </p:cNvSpPr>
          <p:nvPr>
            <p:ph type="body" idx="1"/>
          </p:nvPr>
        </p:nvSpPr>
        <p:spPr>
          <a:xfrm>
            <a:off x="311700" y="1152475"/>
            <a:ext cx="3954900" cy="30699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latin typeface="Calibri"/>
                <a:ea typeface="Calibri"/>
                <a:cs typeface="Calibri"/>
                <a:sym typeface="Calibri"/>
              </a:rPr>
              <a:t>EDT and Comparability analysis are conducted by CDE on behalf of the LEA using HR data. Collaboration can help ensure the accuracy of the data submitted and, therefore, the results of these analyses. CDE recommends: </a:t>
            </a:r>
            <a:endParaRPr>
              <a:latin typeface="Calibri"/>
              <a:ea typeface="Calibri"/>
              <a:cs typeface="Calibri"/>
              <a:sym typeface="Calibri"/>
            </a:endParaRPr>
          </a:p>
          <a:p>
            <a:pPr marL="457200" lvl="0" indent="-322580" algn="l" rtl="0">
              <a:spcBef>
                <a:spcPts val="0"/>
              </a:spcBef>
              <a:spcAft>
                <a:spcPts val="0"/>
              </a:spcAft>
              <a:buSzPct val="100000"/>
              <a:buFont typeface="Calibri"/>
              <a:buChar char="●"/>
            </a:pPr>
            <a:r>
              <a:rPr lang="en">
                <a:latin typeface="Calibri"/>
                <a:ea typeface="Calibri"/>
                <a:cs typeface="Calibri"/>
                <a:sym typeface="Calibri"/>
              </a:rPr>
              <a:t>The LEA's Data Respondent collaborates with the LEA’s ESEA Consolidated Application Coordinator to code Title I staff assignments.</a:t>
            </a:r>
            <a:endParaRPr>
              <a:latin typeface="Calibri"/>
              <a:ea typeface="Calibri"/>
              <a:cs typeface="Calibri"/>
              <a:sym typeface="Calibri"/>
            </a:endParaRPr>
          </a:p>
          <a:p>
            <a:pPr marL="457200" lvl="0" indent="-322580" algn="l" rtl="0">
              <a:spcBef>
                <a:spcPts val="0"/>
              </a:spcBef>
              <a:spcAft>
                <a:spcPts val="0"/>
              </a:spcAft>
              <a:buSzPct val="100000"/>
              <a:buFont typeface="Calibri"/>
              <a:buChar char="●"/>
            </a:pPr>
            <a:r>
              <a:rPr lang="en">
                <a:latin typeface="Calibri"/>
                <a:ea typeface="Calibri"/>
                <a:cs typeface="Calibri"/>
                <a:sym typeface="Calibri"/>
              </a:rPr>
              <a:t>LEAs collaborate with respective Charter Schools to implement data quality checks.</a:t>
            </a:r>
            <a:endParaRPr>
              <a:latin typeface="Calibri"/>
              <a:ea typeface="Calibri"/>
              <a:cs typeface="Calibri"/>
              <a:sym typeface="Calibri"/>
            </a:endParaRPr>
          </a:p>
        </p:txBody>
      </p:sp>
      <p:pic>
        <p:nvPicPr>
          <p:cNvPr id="789" name="Google Shape;789;p103">
            <a:hlinkClick r:id="rId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419000" y="998800"/>
            <a:ext cx="4572601" cy="1952515"/>
          </a:xfrm>
          <a:prstGeom prst="rect">
            <a:avLst/>
          </a:prstGeom>
          <a:noFill/>
          <a:ln>
            <a:noFill/>
          </a:ln>
        </p:spPr>
      </p:pic>
      <p:sp>
        <p:nvSpPr>
          <p:cNvPr id="790" name="Google Shape;790;p103">
            <a:hlinkClick r:id="rId3"/>
            <a:extLst>
              <a:ext uri="{C183D7F6-B498-43B3-948B-1728B52AA6E4}">
                <adec:decorative xmlns:adec="http://schemas.microsoft.com/office/drawing/2017/decorative" val="1"/>
              </a:ext>
            </a:extLst>
          </p:cNvPr>
          <p:cNvSpPr txBox="1"/>
          <p:nvPr/>
        </p:nvSpPr>
        <p:spPr>
          <a:xfrm>
            <a:off x="5320350" y="3139150"/>
            <a:ext cx="2719200" cy="795900"/>
          </a:xfrm>
          <a:prstGeom prst="rect">
            <a:avLst/>
          </a:prstGeom>
          <a:solidFill>
            <a:srgbClr val="C9DAF8"/>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accent1">
                    <a:lumMod val="5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Updated Human Resources Coding Assignment Guide</a:t>
            </a:r>
            <a:endParaRPr sz="1800">
              <a:solidFill>
                <a:schemeClr val="accent1">
                  <a:lumMod val="50000"/>
                </a:schemeClr>
              </a:solidFill>
              <a:latin typeface="Calibri"/>
              <a:ea typeface="Calibri"/>
              <a:cs typeface="Calibri"/>
              <a:sym typeface="Calibri"/>
            </a:endParaRPr>
          </a:p>
        </p:txBody>
      </p:sp>
      <p:sp>
        <p:nvSpPr>
          <p:cNvPr id="788" name="Google Shape;788;p103">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04">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300" b="1">
                <a:latin typeface="Calibri"/>
                <a:ea typeface="Calibri"/>
                <a:cs typeface="Calibri"/>
                <a:sym typeface="Calibri"/>
              </a:rPr>
              <a:t>Staff Assignment Coding Alignment with ESEA Consolidated Application Codes</a:t>
            </a:r>
            <a:endParaRPr sz="2300" b="1">
              <a:latin typeface="Calibri"/>
              <a:ea typeface="Calibri"/>
              <a:cs typeface="Calibri"/>
              <a:sym typeface="Calibri"/>
            </a:endParaRPr>
          </a:p>
        </p:txBody>
      </p:sp>
      <p:sp>
        <p:nvSpPr>
          <p:cNvPr id="796" name="Google Shape;796;p104">
            <a:extLst>
              <a:ext uri="{C183D7F6-B498-43B3-948B-1728B52AA6E4}">
                <adec:decorative xmlns:adec="http://schemas.microsoft.com/office/drawing/2017/decorative" val="1"/>
              </a:ext>
            </a:extLst>
          </p:cNvPr>
          <p:cNvSpPr txBox="1">
            <a:spLocks noGrp="1"/>
          </p:cNvSpPr>
          <p:nvPr>
            <p:ph type="body" idx="1"/>
          </p:nvPr>
        </p:nvSpPr>
        <p:spPr>
          <a:xfrm>
            <a:off x="311700" y="1152475"/>
            <a:ext cx="8310000" cy="1070100"/>
          </a:xfrm>
          <a:prstGeom prst="rect">
            <a:avLst/>
          </a:prstGeom>
        </p:spPr>
        <p:txBody>
          <a:bodyPr spcFirstLastPara="1" wrap="square" lIns="91425" tIns="91425" rIns="91425" bIns="91425" anchor="t" anchorCtr="0">
            <a:normAutofit fontScale="92500" lnSpcReduction="20000"/>
          </a:bodyPr>
          <a:lstStyle/>
          <a:p>
            <a:pPr marL="457200" lvl="0" indent="-322580" algn="l" rtl="0">
              <a:spcBef>
                <a:spcPts val="0"/>
              </a:spcBef>
              <a:spcAft>
                <a:spcPts val="0"/>
              </a:spcAft>
              <a:buSzPct val="100000"/>
              <a:buFont typeface="Calibri"/>
              <a:buChar char="●"/>
            </a:pPr>
            <a:r>
              <a:rPr lang="en">
                <a:latin typeface="Calibri"/>
                <a:ea typeface="Calibri"/>
                <a:cs typeface="Calibri"/>
                <a:sym typeface="Calibri"/>
              </a:rPr>
              <a:t>Some of the codes in the ESEA Consolidated Application have different labels than the Staff Assignment Interchange. </a:t>
            </a:r>
            <a:endParaRPr>
              <a:latin typeface="Calibri"/>
              <a:ea typeface="Calibri"/>
              <a:cs typeface="Calibri"/>
              <a:sym typeface="Calibri"/>
            </a:endParaRPr>
          </a:p>
          <a:p>
            <a:pPr marL="457200" lvl="0" indent="-322580" algn="l" rtl="0">
              <a:spcBef>
                <a:spcPts val="0"/>
              </a:spcBef>
              <a:spcAft>
                <a:spcPts val="0"/>
              </a:spcAft>
              <a:buSzPct val="100000"/>
              <a:buFont typeface="Calibri"/>
              <a:buChar char="●"/>
            </a:pPr>
            <a:r>
              <a:rPr lang="en">
                <a:latin typeface="Calibri"/>
                <a:ea typeface="Calibri"/>
                <a:cs typeface="Calibri"/>
                <a:sym typeface="Calibri"/>
              </a:rPr>
              <a:t>The table below outlines how codes in the ESEA Consolidated Application correlate with the Staff Interchange. </a:t>
            </a:r>
            <a:endParaRPr>
              <a:latin typeface="Calibri"/>
              <a:ea typeface="Calibri"/>
              <a:cs typeface="Calibri"/>
              <a:sym typeface="Calibri"/>
            </a:endParaRPr>
          </a:p>
        </p:txBody>
      </p:sp>
      <p:graphicFrame>
        <p:nvGraphicFramePr>
          <p:cNvPr id="798" name="Google Shape;798;p10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6043340"/>
              </p:ext>
            </p:extLst>
          </p:nvPr>
        </p:nvGraphicFramePr>
        <p:xfrm>
          <a:off x="281000" y="2222500"/>
          <a:ext cx="8582000" cy="1900564"/>
        </p:xfrm>
        <a:graphic>
          <a:graphicData uri="http://schemas.openxmlformats.org/drawingml/2006/table">
            <a:tbl>
              <a:tblPr firstRow="1">
                <a:noFill/>
                <a:tableStyleId>{694C2DF8-8A1C-45A2-8322-5A481270F4AA}</a:tableStyleId>
              </a:tblPr>
              <a:tblGrid>
                <a:gridCol w="4291000">
                  <a:extLst>
                    <a:ext uri="{9D8B030D-6E8A-4147-A177-3AD203B41FA5}">
                      <a16:colId xmlns:a16="http://schemas.microsoft.com/office/drawing/2014/main" val="20000"/>
                    </a:ext>
                  </a:extLst>
                </a:gridCol>
                <a:gridCol w="4291000">
                  <a:extLst>
                    <a:ext uri="{9D8B030D-6E8A-4147-A177-3AD203B41FA5}">
                      <a16:colId xmlns:a16="http://schemas.microsoft.com/office/drawing/2014/main" val="20001"/>
                    </a:ext>
                  </a:extLst>
                </a:gridCol>
              </a:tblGrid>
              <a:tr h="303875">
                <a:tc>
                  <a:txBody>
                    <a:bodyPr/>
                    <a:lstStyle/>
                    <a:p>
                      <a:pPr marL="101600" marR="101600" lvl="0" indent="0" algn="l" rtl="0">
                        <a:lnSpc>
                          <a:spcPct val="115000"/>
                        </a:lnSpc>
                        <a:spcBef>
                          <a:spcPts val="0"/>
                        </a:spcBef>
                        <a:spcAft>
                          <a:spcPts val="0"/>
                        </a:spcAft>
                        <a:buNone/>
                      </a:pPr>
                      <a:r>
                        <a:rPr lang="en" b="1">
                          <a:solidFill>
                            <a:srgbClr val="FFFFFF"/>
                          </a:solidFill>
                          <a:latin typeface="Calibri"/>
                          <a:ea typeface="Calibri"/>
                          <a:cs typeface="Calibri"/>
                          <a:sym typeface="Calibri"/>
                        </a:rPr>
                        <a:t>ESEA Consolidated Application​</a:t>
                      </a:r>
                      <a:endParaRPr b="1">
                        <a:solidFill>
                          <a:srgbClr val="FFFFFF"/>
                        </a:solidFill>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232C67"/>
                    </a:solidFill>
                  </a:tcPr>
                </a:tc>
                <a:tc>
                  <a:txBody>
                    <a:bodyPr/>
                    <a:lstStyle/>
                    <a:p>
                      <a:pPr marL="101600" marR="101600" lvl="0" indent="0" algn="l" rtl="0">
                        <a:lnSpc>
                          <a:spcPct val="115000"/>
                        </a:lnSpc>
                        <a:spcBef>
                          <a:spcPts val="0"/>
                        </a:spcBef>
                        <a:spcAft>
                          <a:spcPts val="0"/>
                        </a:spcAft>
                        <a:buNone/>
                      </a:pPr>
                      <a:r>
                        <a:rPr lang="en" b="1">
                          <a:solidFill>
                            <a:srgbClr val="FFFFFF"/>
                          </a:solidFill>
                          <a:latin typeface="Calibri"/>
                          <a:ea typeface="Calibri"/>
                          <a:cs typeface="Calibri"/>
                          <a:sym typeface="Calibri"/>
                        </a:rPr>
                        <a:t>Staff Assignment Interchange​</a:t>
                      </a:r>
                      <a:endParaRPr b="1">
                        <a:solidFill>
                          <a:srgbClr val="FFFFFF"/>
                        </a:solidFill>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232C67"/>
                    </a:solidFill>
                  </a:tcPr>
                </a:tc>
                <a:extLst>
                  <a:ext uri="{0D108BD9-81ED-4DB2-BD59-A6C34878D82A}">
                    <a16:rowId xmlns:a16="http://schemas.microsoft.com/office/drawing/2014/main" val="10000"/>
                  </a:ext>
                </a:extLst>
              </a:tr>
              <a:tr h="303875">
                <a:tc>
                  <a:txBody>
                    <a:bodyPr/>
                    <a:lstStyle/>
                    <a:p>
                      <a:pPr marL="101600" marR="101600" lvl="0" indent="0" algn="l" rtl="0">
                        <a:lnSpc>
                          <a:spcPct val="115000"/>
                        </a:lnSpc>
                        <a:spcBef>
                          <a:spcPts val="0"/>
                        </a:spcBef>
                        <a:spcAft>
                          <a:spcPts val="0"/>
                        </a:spcAft>
                        <a:buNone/>
                      </a:pPr>
                      <a:r>
                        <a:rPr lang="en">
                          <a:latin typeface="Calibri"/>
                          <a:ea typeface="Calibri"/>
                          <a:cs typeface="Calibri"/>
                          <a:sym typeface="Calibri"/>
                        </a:rPr>
                        <a:t>Function Code​</a:t>
                      </a:r>
                      <a:endParaRPr>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DD3"/>
                    </a:solidFill>
                  </a:tcPr>
                </a:tc>
                <a:tc>
                  <a:txBody>
                    <a:bodyPr/>
                    <a:lstStyle/>
                    <a:p>
                      <a:pPr marL="101600" marR="101600" lvl="0" indent="0" algn="l" rtl="0">
                        <a:lnSpc>
                          <a:spcPct val="115000"/>
                        </a:lnSpc>
                        <a:spcBef>
                          <a:spcPts val="0"/>
                        </a:spcBef>
                        <a:spcAft>
                          <a:spcPts val="0"/>
                        </a:spcAft>
                        <a:buNone/>
                      </a:pPr>
                      <a:r>
                        <a:rPr lang="en">
                          <a:latin typeface="Calibri"/>
                          <a:ea typeface="Calibri"/>
                          <a:cs typeface="Calibri"/>
                          <a:sym typeface="Calibri"/>
                        </a:rPr>
                        <a:t>Funding Source​</a:t>
                      </a:r>
                      <a:endParaRPr>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DD3"/>
                    </a:solidFill>
                  </a:tcPr>
                </a:tc>
                <a:extLst>
                  <a:ext uri="{0D108BD9-81ED-4DB2-BD59-A6C34878D82A}">
                    <a16:rowId xmlns:a16="http://schemas.microsoft.com/office/drawing/2014/main" val="10001"/>
                  </a:ext>
                </a:extLst>
              </a:tr>
              <a:tr h="303875">
                <a:tc>
                  <a:txBody>
                    <a:bodyPr/>
                    <a:lstStyle/>
                    <a:p>
                      <a:pPr marL="101600" marR="101600" lvl="0" indent="0" algn="l" rtl="0">
                        <a:lnSpc>
                          <a:spcPct val="115000"/>
                        </a:lnSpc>
                        <a:spcBef>
                          <a:spcPts val="0"/>
                        </a:spcBef>
                        <a:spcAft>
                          <a:spcPts val="0"/>
                        </a:spcAft>
                        <a:buNone/>
                      </a:pPr>
                      <a:r>
                        <a:rPr lang="en">
                          <a:latin typeface="Calibri"/>
                          <a:ea typeface="Calibri"/>
                          <a:cs typeface="Calibri"/>
                          <a:sym typeface="Calibri"/>
                        </a:rPr>
                        <a:t>Salary Position​</a:t>
                      </a:r>
                      <a:endParaRPr>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8E8EB"/>
                    </a:solidFill>
                  </a:tcPr>
                </a:tc>
                <a:tc>
                  <a:txBody>
                    <a:bodyPr/>
                    <a:lstStyle/>
                    <a:p>
                      <a:pPr marL="101600" marR="101600" lvl="0" indent="0" algn="l" rtl="0">
                        <a:lnSpc>
                          <a:spcPct val="115000"/>
                        </a:lnSpc>
                        <a:spcBef>
                          <a:spcPts val="0"/>
                        </a:spcBef>
                        <a:spcAft>
                          <a:spcPts val="0"/>
                        </a:spcAft>
                        <a:buNone/>
                      </a:pPr>
                      <a:r>
                        <a:rPr lang="en">
                          <a:latin typeface="Calibri"/>
                          <a:ea typeface="Calibri"/>
                          <a:cs typeface="Calibri"/>
                          <a:sym typeface="Calibri"/>
                        </a:rPr>
                        <a:t>Job Code​</a:t>
                      </a:r>
                      <a:endParaRPr>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8E8EB"/>
                    </a:solidFill>
                  </a:tcPr>
                </a:tc>
                <a:extLst>
                  <a:ext uri="{0D108BD9-81ED-4DB2-BD59-A6C34878D82A}">
                    <a16:rowId xmlns:a16="http://schemas.microsoft.com/office/drawing/2014/main" val="10002"/>
                  </a:ext>
                </a:extLst>
              </a:tr>
              <a:tr h="478675">
                <a:tc>
                  <a:txBody>
                    <a:bodyPr/>
                    <a:lstStyle/>
                    <a:p>
                      <a:pPr marL="101600" marR="101600" lvl="0" indent="0" algn="l" rtl="0">
                        <a:lnSpc>
                          <a:spcPct val="115000"/>
                        </a:lnSpc>
                        <a:spcBef>
                          <a:spcPts val="0"/>
                        </a:spcBef>
                        <a:spcAft>
                          <a:spcPts val="0"/>
                        </a:spcAft>
                        <a:buNone/>
                      </a:pPr>
                      <a:r>
                        <a:rPr lang="en">
                          <a:latin typeface="Calibri"/>
                          <a:ea typeface="Calibri"/>
                          <a:cs typeface="Calibri"/>
                          <a:sym typeface="Calibri"/>
                        </a:rPr>
                        <a:t>Quantity​ (includes FTE)</a:t>
                      </a:r>
                      <a:endParaRPr>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DD3"/>
                    </a:solidFill>
                  </a:tcPr>
                </a:tc>
                <a:tc>
                  <a:txBody>
                    <a:bodyPr/>
                    <a:lstStyle/>
                    <a:p>
                      <a:pPr marL="101600" marR="101600" lvl="0" indent="0" algn="l" rtl="0">
                        <a:lnSpc>
                          <a:spcPct val="115000"/>
                        </a:lnSpc>
                        <a:spcBef>
                          <a:spcPts val="0"/>
                        </a:spcBef>
                        <a:spcAft>
                          <a:spcPts val="0"/>
                        </a:spcAft>
                        <a:buNone/>
                      </a:pPr>
                      <a:r>
                        <a:rPr lang="en" dirty="0">
                          <a:latin typeface="Calibri"/>
                          <a:ea typeface="Calibri"/>
                          <a:cs typeface="Calibri"/>
                          <a:sym typeface="Calibri"/>
                        </a:rPr>
                        <a:t>Calculation based on Hours per Day and Contract Days</a:t>
                      </a:r>
                      <a:endParaRPr dirty="0">
                        <a:latin typeface="Calibri"/>
                        <a:ea typeface="Calibri"/>
                        <a:cs typeface="Calibri"/>
                        <a:sym typeface="Calibr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DD3"/>
                    </a:solidFill>
                  </a:tcPr>
                </a:tc>
                <a:extLst>
                  <a:ext uri="{0D108BD9-81ED-4DB2-BD59-A6C34878D82A}">
                    <a16:rowId xmlns:a16="http://schemas.microsoft.com/office/drawing/2014/main" val="10003"/>
                  </a:ext>
                </a:extLst>
              </a:tr>
            </a:tbl>
          </a:graphicData>
        </a:graphic>
      </p:graphicFrame>
      <p:sp>
        <p:nvSpPr>
          <p:cNvPr id="797" name="Google Shape;797;p104">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5"/>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tx1"/>
                </a:solidFill>
              </a:rPr>
              <a:t>Comparability Calculations, Results, and Next Steps</a:t>
            </a:r>
            <a:endParaRPr>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6"/>
          <p:cNvSpPr txBox="1">
            <a:spLocks noGrp="1"/>
          </p:cNvSpPr>
          <p:nvPr>
            <p:ph type="title" idx="4294967295"/>
          </p:nvPr>
        </p:nvSpPr>
        <p:spPr>
          <a:xfrm>
            <a:off x="150875" y="-6275"/>
            <a:ext cx="61212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Determining FTE and Student Counts</a:t>
            </a:r>
            <a:endParaRPr sz="2500" b="1"/>
          </a:p>
        </p:txBody>
      </p:sp>
      <p:sp>
        <p:nvSpPr>
          <p:cNvPr id="810" name="Google Shape;810;p106"/>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159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Calculate FTE (from Human Resources) with:</a:t>
            </a:r>
            <a:endParaRPr sz="2200">
              <a:solidFill>
                <a:schemeClr val="dk1"/>
              </a:solidFill>
              <a:latin typeface="Calibri"/>
              <a:ea typeface="Calibri"/>
              <a:cs typeface="Calibri"/>
              <a:sym typeface="Calibri"/>
            </a:endParaRPr>
          </a:p>
          <a:p>
            <a:pPr marL="685800" lvl="1" indent="-241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Job class codes of:</a:t>
            </a:r>
            <a:endParaRPr sz="2200">
              <a:solidFill>
                <a:schemeClr val="dk1"/>
              </a:solidFill>
              <a:latin typeface="Calibri"/>
              <a:ea typeface="Calibri"/>
              <a:cs typeface="Calibri"/>
              <a:sym typeface="Calibri"/>
            </a:endParaRPr>
          </a:p>
          <a:p>
            <a:pPr marL="1143000" lvl="2" indent="-2540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201 - Teacher, Regular;</a:t>
            </a:r>
            <a:endParaRPr sz="2200">
              <a:solidFill>
                <a:schemeClr val="dk1"/>
              </a:solidFill>
              <a:latin typeface="Calibri"/>
              <a:ea typeface="Calibri"/>
              <a:cs typeface="Calibri"/>
              <a:sym typeface="Calibri"/>
            </a:endParaRPr>
          </a:p>
          <a:p>
            <a:pPr marL="1143000" lvl="2" indent="-2540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202 - Teacher, Special Education;</a:t>
            </a:r>
            <a:endParaRPr sz="2200">
              <a:solidFill>
                <a:schemeClr val="dk1"/>
              </a:solidFill>
              <a:latin typeface="Calibri"/>
              <a:ea typeface="Calibri"/>
              <a:cs typeface="Calibri"/>
              <a:sym typeface="Calibri"/>
            </a:endParaRPr>
          </a:p>
          <a:p>
            <a:pPr marL="1143000" lvl="2" indent="-2540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222 - Reading Interventionist;</a:t>
            </a:r>
            <a:endParaRPr sz="2200">
              <a:solidFill>
                <a:schemeClr val="dk1"/>
              </a:solidFill>
              <a:latin typeface="Calibri"/>
              <a:ea typeface="Calibri"/>
              <a:cs typeface="Calibri"/>
              <a:sym typeface="Calibri"/>
            </a:endParaRPr>
          </a:p>
          <a:p>
            <a:pPr marL="1143000" lvl="2" indent="-2540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223 - Math Interventionist;</a:t>
            </a:r>
            <a:endParaRPr sz="2200">
              <a:solidFill>
                <a:schemeClr val="dk1"/>
              </a:solidFill>
              <a:latin typeface="Calibri"/>
              <a:ea typeface="Calibri"/>
              <a:cs typeface="Calibri"/>
              <a:sym typeface="Calibri"/>
            </a:endParaRPr>
          </a:p>
          <a:p>
            <a:pPr marL="1143000" lvl="2" indent="-2540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415 - Teaching Assistant, Regular Education;</a:t>
            </a:r>
            <a:endParaRPr sz="2200">
              <a:solidFill>
                <a:schemeClr val="dk1"/>
              </a:solidFill>
              <a:latin typeface="Calibri"/>
              <a:ea typeface="Calibri"/>
              <a:cs typeface="Calibri"/>
              <a:sym typeface="Calibri"/>
            </a:endParaRPr>
          </a:p>
          <a:p>
            <a:pPr marL="1143000" lvl="2" indent="-2540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416 - Teaching Assistant, Special Education.</a:t>
            </a:r>
            <a:endParaRPr sz="2200">
              <a:solidFill>
                <a:schemeClr val="dk1"/>
              </a:solidFill>
              <a:latin typeface="Calibri"/>
              <a:ea typeface="Calibri"/>
              <a:cs typeface="Calibri"/>
              <a:sym typeface="Calibri"/>
            </a:endParaRPr>
          </a:p>
          <a:p>
            <a:pPr marL="685800" lvl="1" indent="-241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State or local funding code.</a:t>
            </a:r>
            <a:endParaRPr sz="2200">
              <a:solidFill>
                <a:schemeClr val="dk1"/>
              </a:solidFill>
              <a:latin typeface="Calibri"/>
              <a:ea typeface="Calibri"/>
              <a:cs typeface="Calibri"/>
              <a:sym typeface="Calibri"/>
            </a:endParaRPr>
          </a:p>
          <a:p>
            <a:pPr marL="228600" lvl="0" indent="-2159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Calculate K-12 student enrollment counts (from Student October).</a:t>
            </a:r>
            <a:endParaRPr sz="2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07"/>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Aggregating Comparability Data</a:t>
            </a:r>
            <a:endParaRPr sz="2500" b="1"/>
          </a:p>
        </p:txBody>
      </p:sp>
      <p:sp>
        <p:nvSpPr>
          <p:cNvPr id="817" name="Google Shape;817;p107"/>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Grade span designation (elementary, middle, high) is determined based on the low and high grades reported by each LEA, for each school, in the School Profiles section of the Consolidated Application.</a:t>
            </a:r>
            <a:endParaRPr sz="2000">
              <a:solidFill>
                <a:schemeClr val="dk1"/>
              </a:solidFill>
              <a:latin typeface="Calibri"/>
              <a:ea typeface="Calibri"/>
              <a:cs typeface="Calibri"/>
              <a:sym typeface="Calibri"/>
            </a:endParaRPr>
          </a:p>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Title I status is determined based on the LEA’s selection for each school in the School Profiles section of the Consolidated Application.</a:t>
            </a:r>
            <a:endParaRPr sz="2000">
              <a:solidFill>
                <a:schemeClr val="dk1"/>
              </a:solidFill>
              <a:latin typeface="Calibri"/>
              <a:ea typeface="Calibri"/>
              <a:cs typeface="Calibri"/>
              <a:sym typeface="Calibri"/>
            </a:endParaRPr>
          </a:p>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FTE and student counts are aggregated to determine the total state/local funded FTE and the total number of students enrolled for each school, separately by grade span. For each school and grade span, student enrollment counts are divided by the state/local funded FTE to determine student-teacher ratios.</a:t>
            </a:r>
            <a:endParaRPr sz="2000">
              <a:solidFill>
                <a:schemeClr val="dk1"/>
              </a:solidFill>
              <a:latin typeface="Calibri"/>
              <a:ea typeface="Calibri"/>
              <a:cs typeface="Calibri"/>
              <a:sym typeface="Calibri"/>
            </a:endParaRPr>
          </a:p>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Process is repeated at the district-level, aggregating by district code and grade span, separately for Title I and non-Title I schools.</a:t>
            </a:r>
            <a:endParaRPr sz="2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08"/>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Final Calculations - All Schools in Grade Span Served with Title I</a:t>
            </a:r>
            <a:endParaRPr sz="2500" b="1"/>
          </a:p>
        </p:txBody>
      </p:sp>
      <p:sp>
        <p:nvSpPr>
          <p:cNvPr id="824" name="Google Shape;824;p108"/>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If an LEA serves all schools within a grade span with Title I funds, then each school is compared to the LEA’s student-teacher ratio for that grade span.</a:t>
            </a:r>
            <a:endParaRPr sz="1800">
              <a:solidFill>
                <a:schemeClr val="dk1"/>
              </a:solidFill>
              <a:latin typeface="Calibri"/>
              <a:ea typeface="Calibri"/>
              <a:cs typeface="Calibri"/>
              <a:sym typeface="Calibri"/>
            </a:endParaRPr>
          </a:p>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To meet Comparability, each school’s ratio must be within 10% of the LEA’s ratio. For example, if the LEA’s ratio is 10.0, each Title I school must have a ratio between 9.0 (90% * 10.0) and 11.0 (110% * 10.0). In the table below, Schools 1 and 3 would not meet Comparability requirements.</a:t>
            </a:r>
            <a:endParaRPr sz="1800">
              <a:solidFill>
                <a:schemeClr val="dk1"/>
              </a:solidFill>
              <a:latin typeface="Calibri"/>
              <a:ea typeface="Calibri"/>
              <a:cs typeface="Calibri"/>
              <a:sym typeface="Calibri"/>
            </a:endParaRPr>
          </a:p>
        </p:txBody>
      </p:sp>
      <p:graphicFrame>
        <p:nvGraphicFramePr>
          <p:cNvPr id="825" name="Google Shape;825;p108"/>
          <p:cNvGraphicFramePr/>
          <p:nvPr>
            <p:extLst>
              <p:ext uri="{D42A27DB-BD31-4B8C-83A1-F6EECF244321}">
                <p14:modId xmlns:p14="http://schemas.microsoft.com/office/powerpoint/2010/main" val="2890389143"/>
              </p:ext>
            </p:extLst>
          </p:nvPr>
        </p:nvGraphicFramePr>
        <p:xfrm>
          <a:off x="424688" y="2914650"/>
          <a:ext cx="8294625" cy="1280160"/>
        </p:xfrm>
        <a:graphic>
          <a:graphicData uri="http://schemas.openxmlformats.org/drawingml/2006/table">
            <a:tbl>
              <a:tblPr firstRow="1">
                <a:noFill/>
                <a:tableStyleId>{729266E9-65E4-4B01-9291-16C140750667}</a:tableStyleId>
              </a:tblPr>
              <a:tblGrid>
                <a:gridCol w="919200">
                  <a:extLst>
                    <a:ext uri="{9D8B030D-6E8A-4147-A177-3AD203B41FA5}">
                      <a16:colId xmlns:a16="http://schemas.microsoft.com/office/drawing/2014/main" val="20000"/>
                    </a:ext>
                  </a:extLst>
                </a:gridCol>
                <a:gridCol w="2398650">
                  <a:extLst>
                    <a:ext uri="{9D8B030D-6E8A-4147-A177-3AD203B41FA5}">
                      <a16:colId xmlns:a16="http://schemas.microsoft.com/office/drawing/2014/main" val="20001"/>
                    </a:ext>
                  </a:extLst>
                </a:gridCol>
                <a:gridCol w="1658925">
                  <a:extLst>
                    <a:ext uri="{9D8B030D-6E8A-4147-A177-3AD203B41FA5}">
                      <a16:colId xmlns:a16="http://schemas.microsoft.com/office/drawing/2014/main" val="20002"/>
                    </a:ext>
                  </a:extLst>
                </a:gridCol>
                <a:gridCol w="1658925">
                  <a:extLst>
                    <a:ext uri="{9D8B030D-6E8A-4147-A177-3AD203B41FA5}">
                      <a16:colId xmlns:a16="http://schemas.microsoft.com/office/drawing/2014/main" val="20003"/>
                    </a:ext>
                  </a:extLst>
                </a:gridCol>
                <a:gridCol w="1658925">
                  <a:extLst>
                    <a:ext uri="{9D8B030D-6E8A-4147-A177-3AD203B41FA5}">
                      <a16:colId xmlns:a16="http://schemas.microsoft.com/office/drawing/2014/main" val="20004"/>
                    </a:ext>
                  </a:extLst>
                </a:gridCol>
              </a:tblGrid>
              <a:tr h="179500">
                <a:tc>
                  <a:txBody>
                    <a:bodyPr/>
                    <a:lstStyle/>
                    <a:p>
                      <a:pPr marL="0" lvl="0" indent="0" algn="ctr" rtl="0">
                        <a:spcBef>
                          <a:spcPts val="0"/>
                        </a:spcBef>
                        <a:spcAft>
                          <a:spcPts val="0"/>
                        </a:spcAft>
                        <a:buNone/>
                      </a:pPr>
                      <a:r>
                        <a:rPr lang="en" b="1"/>
                        <a:t>School</a:t>
                      </a:r>
                      <a:endParaRPr b="1"/>
                    </a:p>
                  </a:txBody>
                  <a:tcPr marL="91425" marR="91425" marT="0" marB="0"/>
                </a:tc>
                <a:tc>
                  <a:txBody>
                    <a:bodyPr/>
                    <a:lstStyle/>
                    <a:p>
                      <a:pPr marL="0" lvl="0" indent="0" algn="ctr" rtl="0">
                        <a:spcBef>
                          <a:spcPts val="0"/>
                        </a:spcBef>
                        <a:spcAft>
                          <a:spcPts val="0"/>
                        </a:spcAft>
                        <a:buNone/>
                      </a:pPr>
                      <a:r>
                        <a:rPr lang="en" b="1"/>
                        <a:t>Title I Status</a:t>
                      </a:r>
                      <a:endParaRPr b="1"/>
                    </a:p>
                  </a:txBody>
                  <a:tcPr marL="91425" marR="91425" marT="0" marB="0"/>
                </a:tc>
                <a:tc>
                  <a:txBody>
                    <a:bodyPr/>
                    <a:lstStyle/>
                    <a:p>
                      <a:pPr marL="0" lvl="0" indent="0" algn="ctr" rtl="0">
                        <a:spcBef>
                          <a:spcPts val="0"/>
                        </a:spcBef>
                        <a:spcAft>
                          <a:spcPts val="0"/>
                        </a:spcAft>
                        <a:buNone/>
                      </a:pPr>
                      <a:r>
                        <a:rPr lang="en" b="1"/>
                        <a:t>K-12 Student Count</a:t>
                      </a:r>
                      <a:endParaRPr b="1"/>
                    </a:p>
                  </a:txBody>
                  <a:tcPr marL="91425" marR="91425" marT="0" marB="0"/>
                </a:tc>
                <a:tc>
                  <a:txBody>
                    <a:bodyPr/>
                    <a:lstStyle/>
                    <a:p>
                      <a:pPr marL="0" lvl="0" indent="0" algn="ctr" rtl="0">
                        <a:spcBef>
                          <a:spcPts val="0"/>
                        </a:spcBef>
                        <a:spcAft>
                          <a:spcPts val="0"/>
                        </a:spcAft>
                        <a:buNone/>
                      </a:pPr>
                      <a:r>
                        <a:rPr lang="en" b="1"/>
                        <a:t>State/Local Funded FTE</a:t>
                      </a:r>
                      <a:endParaRPr b="1"/>
                    </a:p>
                  </a:txBody>
                  <a:tcPr marL="91425" marR="91425" marT="0" marB="0"/>
                </a:tc>
                <a:tc>
                  <a:txBody>
                    <a:bodyPr/>
                    <a:lstStyle/>
                    <a:p>
                      <a:pPr marL="0" lvl="0" indent="0" algn="ctr" rtl="0">
                        <a:spcBef>
                          <a:spcPts val="0"/>
                        </a:spcBef>
                        <a:spcAft>
                          <a:spcPts val="0"/>
                        </a:spcAft>
                        <a:buNone/>
                      </a:pPr>
                      <a:r>
                        <a:rPr lang="en" b="1"/>
                        <a:t>Student-Teacher Ratio</a:t>
                      </a:r>
                      <a:endParaRPr b="1"/>
                    </a:p>
                  </a:txBody>
                  <a:tcPr marL="91425" marR="91425" marT="0" marB="0"/>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en"/>
                        <a:t>School 1</a:t>
                      </a:r>
                      <a:endParaRPr/>
                    </a:p>
                  </a:txBody>
                  <a:tcPr marL="91425" marR="91425" marT="0" marB="0"/>
                </a:tc>
                <a:tc>
                  <a:txBody>
                    <a:bodyPr/>
                    <a:lstStyle/>
                    <a:p>
                      <a:pPr marL="0" lvl="0" indent="0" algn="ctr" rtl="0">
                        <a:spcBef>
                          <a:spcPts val="0"/>
                        </a:spcBef>
                        <a:spcAft>
                          <a:spcPts val="0"/>
                        </a:spcAft>
                        <a:buNone/>
                      </a:pPr>
                      <a:r>
                        <a:rPr lang="en"/>
                        <a:t>Schoolwide (SW)</a:t>
                      </a:r>
                      <a:endParaRPr/>
                    </a:p>
                  </a:txBody>
                  <a:tcPr marL="91425" marR="91425" marT="0" marB="0"/>
                </a:tc>
                <a:tc>
                  <a:txBody>
                    <a:bodyPr/>
                    <a:lstStyle/>
                    <a:p>
                      <a:pPr marL="0" lvl="0" indent="0" algn="ctr" rtl="0">
                        <a:spcBef>
                          <a:spcPts val="0"/>
                        </a:spcBef>
                        <a:spcAft>
                          <a:spcPts val="0"/>
                        </a:spcAft>
                        <a:buNone/>
                      </a:pPr>
                      <a:r>
                        <a:rPr lang="en"/>
                        <a:t>450</a:t>
                      </a:r>
                      <a:endParaRPr/>
                    </a:p>
                  </a:txBody>
                  <a:tcPr marL="91425" marR="91425" marT="0" marB="0"/>
                </a:tc>
                <a:tc>
                  <a:txBody>
                    <a:bodyPr/>
                    <a:lstStyle/>
                    <a:p>
                      <a:pPr marL="0" lvl="0" indent="0" algn="ctr" rtl="0">
                        <a:spcBef>
                          <a:spcPts val="0"/>
                        </a:spcBef>
                        <a:spcAft>
                          <a:spcPts val="0"/>
                        </a:spcAft>
                        <a:buNone/>
                      </a:pPr>
                      <a:r>
                        <a:rPr lang="en"/>
                        <a:t>40.0</a:t>
                      </a:r>
                      <a:endParaRPr/>
                    </a:p>
                  </a:txBody>
                  <a:tcPr marL="91425" marR="91425" marT="0" marB="0"/>
                </a:tc>
                <a:tc>
                  <a:txBody>
                    <a:bodyPr/>
                    <a:lstStyle/>
                    <a:p>
                      <a:pPr marL="0" lvl="0" indent="0" algn="ctr" rtl="0">
                        <a:spcBef>
                          <a:spcPts val="0"/>
                        </a:spcBef>
                        <a:spcAft>
                          <a:spcPts val="0"/>
                        </a:spcAft>
                        <a:buNone/>
                      </a:pPr>
                      <a:r>
                        <a:rPr lang="en">
                          <a:solidFill>
                            <a:srgbClr val="FF0000"/>
                          </a:solidFill>
                        </a:rPr>
                        <a:t>11.25</a:t>
                      </a:r>
                      <a:endParaRPr>
                        <a:solidFill>
                          <a:srgbClr val="FF0000"/>
                        </a:solidFill>
                      </a:endParaRPr>
                    </a:p>
                  </a:txBody>
                  <a:tcPr marL="91425" marR="91425" marT="0" marB="0"/>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a:t>School 2</a:t>
                      </a:r>
                      <a:endParaRPr/>
                    </a:p>
                  </a:txBody>
                  <a:tcPr marL="91425" marR="91425" marT="0" marB="0"/>
                </a:tc>
                <a:tc>
                  <a:txBody>
                    <a:bodyPr/>
                    <a:lstStyle/>
                    <a:p>
                      <a:pPr marL="0" lvl="0" indent="0" algn="ctr" rtl="0">
                        <a:spcBef>
                          <a:spcPts val="0"/>
                        </a:spcBef>
                        <a:spcAft>
                          <a:spcPts val="0"/>
                        </a:spcAft>
                        <a:buNone/>
                      </a:pPr>
                      <a:r>
                        <a:rPr lang="en"/>
                        <a:t>Schoolwide (SW)</a:t>
                      </a:r>
                      <a:endParaRPr/>
                    </a:p>
                  </a:txBody>
                  <a:tcPr marL="91425" marR="91425" marT="0" marB="0"/>
                </a:tc>
                <a:tc>
                  <a:txBody>
                    <a:bodyPr/>
                    <a:lstStyle/>
                    <a:p>
                      <a:pPr marL="0" lvl="0" indent="0" algn="ctr" rtl="0">
                        <a:spcBef>
                          <a:spcPts val="0"/>
                        </a:spcBef>
                        <a:spcAft>
                          <a:spcPts val="0"/>
                        </a:spcAft>
                        <a:buNone/>
                      </a:pPr>
                      <a:r>
                        <a:rPr lang="en"/>
                        <a:t>300</a:t>
                      </a:r>
                      <a:endParaRPr/>
                    </a:p>
                  </a:txBody>
                  <a:tcPr marL="91425" marR="91425" marT="0" marB="0"/>
                </a:tc>
                <a:tc>
                  <a:txBody>
                    <a:bodyPr/>
                    <a:lstStyle/>
                    <a:p>
                      <a:pPr marL="0" lvl="0" indent="0" algn="ctr" rtl="0">
                        <a:spcBef>
                          <a:spcPts val="0"/>
                        </a:spcBef>
                        <a:spcAft>
                          <a:spcPts val="0"/>
                        </a:spcAft>
                        <a:buNone/>
                      </a:pPr>
                      <a:r>
                        <a:rPr lang="en"/>
                        <a:t>30.0</a:t>
                      </a:r>
                      <a:endParaRPr/>
                    </a:p>
                  </a:txBody>
                  <a:tcPr marL="91425" marR="91425" marT="0" marB="0"/>
                </a:tc>
                <a:tc>
                  <a:txBody>
                    <a:bodyPr/>
                    <a:lstStyle/>
                    <a:p>
                      <a:pPr marL="0" lvl="0" indent="0" algn="ctr" rtl="0">
                        <a:spcBef>
                          <a:spcPts val="0"/>
                        </a:spcBef>
                        <a:spcAft>
                          <a:spcPts val="0"/>
                        </a:spcAft>
                        <a:buNone/>
                      </a:pPr>
                      <a:r>
                        <a:rPr lang="en">
                          <a:solidFill>
                            <a:srgbClr val="00953A"/>
                          </a:solidFill>
                        </a:rPr>
                        <a:t>10.00</a:t>
                      </a:r>
                      <a:endParaRPr>
                        <a:solidFill>
                          <a:srgbClr val="00953A"/>
                        </a:solidFill>
                      </a:endParaRPr>
                    </a:p>
                  </a:txBody>
                  <a:tcPr marL="91425" marR="91425" marT="0" marB="0"/>
                </a:tc>
                <a:extLst>
                  <a:ext uri="{0D108BD9-81ED-4DB2-BD59-A6C34878D82A}">
                    <a16:rowId xmlns:a16="http://schemas.microsoft.com/office/drawing/2014/main" val="10002"/>
                  </a:ext>
                </a:extLst>
              </a:tr>
              <a:tr h="100000">
                <a:tc>
                  <a:txBody>
                    <a:bodyPr/>
                    <a:lstStyle/>
                    <a:p>
                      <a:pPr marL="0" lvl="0" indent="0" algn="ctr" rtl="0">
                        <a:spcBef>
                          <a:spcPts val="0"/>
                        </a:spcBef>
                        <a:spcAft>
                          <a:spcPts val="0"/>
                        </a:spcAft>
                        <a:buNone/>
                      </a:pPr>
                      <a:r>
                        <a:rPr lang="en"/>
                        <a:t>School 3</a:t>
                      </a:r>
                      <a:endParaRPr/>
                    </a:p>
                  </a:txBody>
                  <a:tcPr marL="91425" marR="91425" marT="0" marB="0"/>
                </a:tc>
                <a:tc>
                  <a:txBody>
                    <a:bodyPr/>
                    <a:lstStyle/>
                    <a:p>
                      <a:pPr marL="0" lvl="0" indent="0" algn="ctr" rtl="0">
                        <a:spcBef>
                          <a:spcPts val="0"/>
                        </a:spcBef>
                        <a:spcAft>
                          <a:spcPts val="0"/>
                        </a:spcAft>
                        <a:buNone/>
                      </a:pPr>
                      <a:r>
                        <a:rPr lang="en"/>
                        <a:t>Targeted Assistance (TA)</a:t>
                      </a:r>
                      <a:endParaRPr/>
                    </a:p>
                  </a:txBody>
                  <a:tcPr marL="91425" marR="91425" marT="0" marB="0"/>
                </a:tc>
                <a:tc>
                  <a:txBody>
                    <a:bodyPr/>
                    <a:lstStyle/>
                    <a:p>
                      <a:pPr marL="0" lvl="0" indent="0" algn="ctr" rtl="0">
                        <a:spcBef>
                          <a:spcPts val="0"/>
                        </a:spcBef>
                        <a:spcAft>
                          <a:spcPts val="0"/>
                        </a:spcAft>
                        <a:buNone/>
                      </a:pPr>
                      <a:r>
                        <a:rPr lang="en"/>
                        <a:t>250</a:t>
                      </a:r>
                      <a:endParaRPr/>
                    </a:p>
                  </a:txBody>
                  <a:tcPr marL="91425" marR="91425" marT="0" marB="0"/>
                </a:tc>
                <a:tc>
                  <a:txBody>
                    <a:bodyPr/>
                    <a:lstStyle/>
                    <a:p>
                      <a:pPr marL="0" lvl="0" indent="0" algn="ctr" rtl="0">
                        <a:spcBef>
                          <a:spcPts val="0"/>
                        </a:spcBef>
                        <a:spcAft>
                          <a:spcPts val="0"/>
                        </a:spcAft>
                        <a:buNone/>
                      </a:pPr>
                      <a:r>
                        <a:rPr lang="en"/>
                        <a:t>30.0</a:t>
                      </a:r>
                      <a:endParaRPr/>
                    </a:p>
                  </a:txBody>
                  <a:tcPr marL="91425" marR="91425" marT="0" marB="0"/>
                </a:tc>
                <a:tc>
                  <a:txBody>
                    <a:bodyPr/>
                    <a:lstStyle/>
                    <a:p>
                      <a:pPr marL="0" lvl="0" indent="0" algn="ctr" rtl="0">
                        <a:spcBef>
                          <a:spcPts val="0"/>
                        </a:spcBef>
                        <a:spcAft>
                          <a:spcPts val="0"/>
                        </a:spcAft>
                        <a:buNone/>
                      </a:pPr>
                      <a:r>
                        <a:rPr lang="en">
                          <a:solidFill>
                            <a:srgbClr val="FF0000"/>
                          </a:solidFill>
                        </a:rPr>
                        <a:t>8.33</a:t>
                      </a:r>
                      <a:endParaRPr>
                        <a:solidFill>
                          <a:srgbClr val="FF0000"/>
                        </a:solidFill>
                      </a:endParaRPr>
                    </a:p>
                  </a:txBody>
                  <a:tcPr marL="91425" marR="91425" marT="0" marB="0"/>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en" b="1"/>
                        <a:t>District</a:t>
                      </a:r>
                      <a:endParaRPr b="1"/>
                    </a:p>
                  </a:txBody>
                  <a:tcPr marL="91425" marR="91425" marT="0" marB="0"/>
                </a:tc>
                <a:tc>
                  <a:txBody>
                    <a:bodyPr/>
                    <a:lstStyle/>
                    <a:p>
                      <a:pPr marL="0" lvl="0" indent="0" algn="ctr" rtl="0">
                        <a:spcBef>
                          <a:spcPts val="0"/>
                        </a:spcBef>
                        <a:spcAft>
                          <a:spcPts val="0"/>
                        </a:spcAft>
                        <a:buNone/>
                      </a:pPr>
                      <a:r>
                        <a:rPr lang="en" b="1"/>
                        <a:t>All Title I Schools</a:t>
                      </a:r>
                      <a:endParaRPr b="1"/>
                    </a:p>
                  </a:txBody>
                  <a:tcPr marL="91425" marR="91425" marT="0" marB="0"/>
                </a:tc>
                <a:tc>
                  <a:txBody>
                    <a:bodyPr/>
                    <a:lstStyle/>
                    <a:p>
                      <a:pPr marL="0" lvl="0" indent="0" algn="ctr" rtl="0">
                        <a:spcBef>
                          <a:spcPts val="0"/>
                        </a:spcBef>
                        <a:spcAft>
                          <a:spcPts val="0"/>
                        </a:spcAft>
                        <a:buNone/>
                      </a:pPr>
                      <a:r>
                        <a:rPr lang="en" b="1"/>
                        <a:t>1,000</a:t>
                      </a:r>
                      <a:endParaRPr b="1"/>
                    </a:p>
                  </a:txBody>
                  <a:tcPr marL="91425" marR="91425" marT="0" marB="0"/>
                </a:tc>
                <a:tc>
                  <a:txBody>
                    <a:bodyPr/>
                    <a:lstStyle/>
                    <a:p>
                      <a:pPr marL="0" lvl="0" indent="0" algn="ctr" rtl="0">
                        <a:spcBef>
                          <a:spcPts val="0"/>
                        </a:spcBef>
                        <a:spcAft>
                          <a:spcPts val="0"/>
                        </a:spcAft>
                        <a:buNone/>
                      </a:pPr>
                      <a:r>
                        <a:rPr lang="en" b="1"/>
                        <a:t>100.0</a:t>
                      </a:r>
                      <a:endParaRPr b="1"/>
                    </a:p>
                  </a:txBody>
                  <a:tcPr marL="91425" marR="91425" marT="0" marB="0"/>
                </a:tc>
                <a:tc>
                  <a:txBody>
                    <a:bodyPr/>
                    <a:lstStyle/>
                    <a:p>
                      <a:pPr marL="0" lvl="0" indent="0" algn="ctr" rtl="0">
                        <a:spcBef>
                          <a:spcPts val="0"/>
                        </a:spcBef>
                        <a:spcAft>
                          <a:spcPts val="0"/>
                        </a:spcAft>
                        <a:buNone/>
                      </a:pPr>
                      <a:r>
                        <a:rPr lang="en" b="1" dirty="0"/>
                        <a:t>10.00</a:t>
                      </a:r>
                      <a:endParaRPr b="1" dirty="0"/>
                    </a:p>
                  </a:txBody>
                  <a:tcPr marL="91425" marR="91425"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1"/>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707" name="Google Shape;707;p91"/>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Topics:</a:t>
            </a:r>
            <a:endParaRPr/>
          </a:p>
          <a:p>
            <a:pPr marL="457200" lvl="0" indent="-330200" algn="l" rtl="0">
              <a:spcBef>
                <a:spcPts val="0"/>
              </a:spcBef>
              <a:spcAft>
                <a:spcPts val="0"/>
              </a:spcAft>
              <a:buSzPts val="1600"/>
              <a:buChar char="●"/>
            </a:pPr>
            <a:r>
              <a:rPr lang="en"/>
              <a:t>Updates and Reminders</a:t>
            </a:r>
            <a:endParaRPr/>
          </a:p>
          <a:p>
            <a:pPr marL="914400" lvl="1" indent="-317500" algn="l" rtl="0">
              <a:spcBef>
                <a:spcPts val="0"/>
              </a:spcBef>
              <a:spcAft>
                <a:spcPts val="0"/>
              </a:spcAft>
              <a:buSzPts val="1400"/>
              <a:buChar char="○"/>
            </a:pPr>
            <a:r>
              <a:rPr lang="en"/>
              <a:t>Elevating Excellence Conference</a:t>
            </a:r>
            <a:endParaRPr/>
          </a:p>
          <a:p>
            <a:pPr marL="914400" lvl="1" indent="-317500" algn="l" rtl="0">
              <a:spcBef>
                <a:spcPts val="0"/>
              </a:spcBef>
              <a:spcAft>
                <a:spcPts val="0"/>
              </a:spcAft>
              <a:buSzPts val="1400"/>
              <a:buChar char="○"/>
            </a:pPr>
            <a:r>
              <a:rPr lang="en"/>
              <a:t>House Appropriations</a:t>
            </a:r>
            <a:endParaRPr/>
          </a:p>
          <a:p>
            <a:pPr marL="457200" lvl="0" indent="-330200" algn="l" rtl="0">
              <a:lnSpc>
                <a:spcPct val="90000"/>
              </a:lnSpc>
              <a:spcBef>
                <a:spcPts val="600"/>
              </a:spcBef>
              <a:spcAft>
                <a:spcPts val="0"/>
              </a:spcAft>
              <a:buSzPts val="1600"/>
              <a:buFont typeface="Arial"/>
              <a:buChar char="●"/>
            </a:pPr>
            <a:r>
              <a:rPr lang="en"/>
              <a:t>Title I Comparability and Equitable Distribution of Teachers (EDT)</a:t>
            </a:r>
            <a:endParaRPr/>
          </a:p>
          <a:p>
            <a:pPr marL="914400" lvl="1" indent="-317500" algn="l" rtl="0">
              <a:lnSpc>
                <a:spcPct val="90000"/>
              </a:lnSpc>
              <a:spcBef>
                <a:spcPts val="600"/>
              </a:spcBef>
              <a:spcAft>
                <a:spcPts val="0"/>
              </a:spcAft>
              <a:buSzPts val="1400"/>
              <a:buFont typeface="Arial"/>
              <a:buChar char="○"/>
            </a:pPr>
            <a:r>
              <a:rPr lang="en"/>
              <a:t>Overview</a:t>
            </a:r>
            <a:endParaRPr/>
          </a:p>
          <a:p>
            <a:pPr marL="914400" lvl="1" indent="-317500" algn="l" rtl="0">
              <a:lnSpc>
                <a:spcPct val="90000"/>
              </a:lnSpc>
              <a:spcBef>
                <a:spcPts val="600"/>
              </a:spcBef>
              <a:spcAft>
                <a:spcPts val="0"/>
              </a:spcAft>
              <a:buSzPts val="1400"/>
              <a:buChar char="○"/>
            </a:pPr>
            <a:r>
              <a:rPr lang="en"/>
              <a:t>Data in Syncplicity </a:t>
            </a:r>
            <a:endParaRPr/>
          </a:p>
          <a:p>
            <a:pPr marL="914400" lvl="1" indent="-317500" algn="l" rtl="0">
              <a:lnSpc>
                <a:spcPct val="90000"/>
              </a:lnSpc>
              <a:spcBef>
                <a:spcPts val="600"/>
              </a:spcBef>
              <a:spcAft>
                <a:spcPts val="0"/>
              </a:spcAft>
              <a:buSzPts val="1400"/>
              <a:buChar char="○"/>
            </a:pPr>
            <a:r>
              <a:rPr lang="en"/>
              <a:t>Requirements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09"/>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Final Calculations - Some Schools in Grade Span Served with Title I</a:t>
            </a:r>
            <a:endParaRPr sz="2500" b="1"/>
          </a:p>
        </p:txBody>
      </p:sp>
      <p:sp>
        <p:nvSpPr>
          <p:cNvPr id="832" name="Google Shape;832;p109"/>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If an LEA only serves some schools within a grade span with Title I funds, then each Title I school is compared to the LEA’s student-teacher ratio for all non-Title I schools.</a:t>
            </a:r>
            <a:endParaRPr sz="1800">
              <a:solidFill>
                <a:schemeClr val="dk1"/>
              </a:solidFill>
              <a:latin typeface="Calibri"/>
              <a:ea typeface="Calibri"/>
              <a:cs typeface="Calibri"/>
              <a:sym typeface="Calibri"/>
            </a:endParaRPr>
          </a:p>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To meet Comparability, each Title I school’s ratio cannot exceed the LEA’s non-Title I school ratio by more than 10%. For example, if the LEA’s ratio is 10.0, each Title I school must have a ratio of 11.0 (110% * 10.0) or less. In the table below, School 1 is the only Title I school and meets Comparability requirements.</a:t>
            </a:r>
            <a:endParaRPr sz="1800">
              <a:solidFill>
                <a:schemeClr val="dk1"/>
              </a:solidFill>
              <a:latin typeface="Calibri"/>
              <a:ea typeface="Calibri"/>
              <a:cs typeface="Calibri"/>
              <a:sym typeface="Calibri"/>
            </a:endParaRPr>
          </a:p>
        </p:txBody>
      </p:sp>
      <p:graphicFrame>
        <p:nvGraphicFramePr>
          <p:cNvPr id="833" name="Google Shape;833;p109"/>
          <p:cNvGraphicFramePr/>
          <p:nvPr>
            <p:extLst>
              <p:ext uri="{D42A27DB-BD31-4B8C-83A1-F6EECF244321}">
                <p14:modId xmlns:p14="http://schemas.microsoft.com/office/powerpoint/2010/main" val="3436648384"/>
              </p:ext>
            </p:extLst>
          </p:nvPr>
        </p:nvGraphicFramePr>
        <p:xfrm>
          <a:off x="424688" y="2914650"/>
          <a:ext cx="8294625" cy="1280160"/>
        </p:xfrm>
        <a:graphic>
          <a:graphicData uri="http://schemas.openxmlformats.org/drawingml/2006/table">
            <a:tbl>
              <a:tblPr firstRow="1">
                <a:noFill/>
                <a:tableStyleId>{729266E9-65E4-4B01-9291-16C140750667}</a:tableStyleId>
              </a:tblPr>
              <a:tblGrid>
                <a:gridCol w="919200">
                  <a:extLst>
                    <a:ext uri="{9D8B030D-6E8A-4147-A177-3AD203B41FA5}">
                      <a16:colId xmlns:a16="http://schemas.microsoft.com/office/drawing/2014/main" val="20000"/>
                    </a:ext>
                  </a:extLst>
                </a:gridCol>
                <a:gridCol w="2398650">
                  <a:extLst>
                    <a:ext uri="{9D8B030D-6E8A-4147-A177-3AD203B41FA5}">
                      <a16:colId xmlns:a16="http://schemas.microsoft.com/office/drawing/2014/main" val="20001"/>
                    </a:ext>
                  </a:extLst>
                </a:gridCol>
                <a:gridCol w="1658925">
                  <a:extLst>
                    <a:ext uri="{9D8B030D-6E8A-4147-A177-3AD203B41FA5}">
                      <a16:colId xmlns:a16="http://schemas.microsoft.com/office/drawing/2014/main" val="20002"/>
                    </a:ext>
                  </a:extLst>
                </a:gridCol>
                <a:gridCol w="1658925">
                  <a:extLst>
                    <a:ext uri="{9D8B030D-6E8A-4147-A177-3AD203B41FA5}">
                      <a16:colId xmlns:a16="http://schemas.microsoft.com/office/drawing/2014/main" val="20003"/>
                    </a:ext>
                  </a:extLst>
                </a:gridCol>
                <a:gridCol w="1658925">
                  <a:extLst>
                    <a:ext uri="{9D8B030D-6E8A-4147-A177-3AD203B41FA5}">
                      <a16:colId xmlns:a16="http://schemas.microsoft.com/office/drawing/2014/main" val="20004"/>
                    </a:ext>
                  </a:extLst>
                </a:gridCol>
              </a:tblGrid>
              <a:tr h="179500">
                <a:tc>
                  <a:txBody>
                    <a:bodyPr/>
                    <a:lstStyle/>
                    <a:p>
                      <a:pPr marL="0" lvl="0" indent="0" algn="ctr" rtl="0">
                        <a:spcBef>
                          <a:spcPts val="0"/>
                        </a:spcBef>
                        <a:spcAft>
                          <a:spcPts val="0"/>
                        </a:spcAft>
                        <a:buNone/>
                      </a:pPr>
                      <a:r>
                        <a:rPr lang="en" b="1"/>
                        <a:t>School</a:t>
                      </a:r>
                      <a:endParaRPr b="1"/>
                    </a:p>
                  </a:txBody>
                  <a:tcPr marL="91425" marR="91425" marT="0" marB="0"/>
                </a:tc>
                <a:tc>
                  <a:txBody>
                    <a:bodyPr/>
                    <a:lstStyle/>
                    <a:p>
                      <a:pPr marL="0" lvl="0" indent="0" algn="ctr" rtl="0">
                        <a:spcBef>
                          <a:spcPts val="0"/>
                        </a:spcBef>
                        <a:spcAft>
                          <a:spcPts val="0"/>
                        </a:spcAft>
                        <a:buNone/>
                      </a:pPr>
                      <a:r>
                        <a:rPr lang="en" b="1"/>
                        <a:t>Title I Status</a:t>
                      </a:r>
                      <a:endParaRPr b="1"/>
                    </a:p>
                  </a:txBody>
                  <a:tcPr marL="91425" marR="91425" marT="0" marB="0"/>
                </a:tc>
                <a:tc>
                  <a:txBody>
                    <a:bodyPr/>
                    <a:lstStyle/>
                    <a:p>
                      <a:pPr marL="0" lvl="0" indent="0" algn="ctr" rtl="0">
                        <a:spcBef>
                          <a:spcPts val="0"/>
                        </a:spcBef>
                        <a:spcAft>
                          <a:spcPts val="0"/>
                        </a:spcAft>
                        <a:buNone/>
                      </a:pPr>
                      <a:r>
                        <a:rPr lang="en" b="1"/>
                        <a:t>K-12 Student Count</a:t>
                      </a:r>
                      <a:endParaRPr b="1"/>
                    </a:p>
                  </a:txBody>
                  <a:tcPr marL="91425" marR="91425" marT="0" marB="0"/>
                </a:tc>
                <a:tc>
                  <a:txBody>
                    <a:bodyPr/>
                    <a:lstStyle/>
                    <a:p>
                      <a:pPr marL="0" lvl="0" indent="0" algn="ctr" rtl="0">
                        <a:spcBef>
                          <a:spcPts val="0"/>
                        </a:spcBef>
                        <a:spcAft>
                          <a:spcPts val="0"/>
                        </a:spcAft>
                        <a:buNone/>
                      </a:pPr>
                      <a:r>
                        <a:rPr lang="en" b="1"/>
                        <a:t>State/Local Funded FTE</a:t>
                      </a:r>
                      <a:endParaRPr b="1"/>
                    </a:p>
                  </a:txBody>
                  <a:tcPr marL="91425" marR="91425" marT="0" marB="0"/>
                </a:tc>
                <a:tc>
                  <a:txBody>
                    <a:bodyPr/>
                    <a:lstStyle/>
                    <a:p>
                      <a:pPr marL="0" lvl="0" indent="0" algn="ctr" rtl="0">
                        <a:spcBef>
                          <a:spcPts val="0"/>
                        </a:spcBef>
                        <a:spcAft>
                          <a:spcPts val="0"/>
                        </a:spcAft>
                        <a:buNone/>
                      </a:pPr>
                      <a:r>
                        <a:rPr lang="en" b="1"/>
                        <a:t>Student-Teacher Ratio</a:t>
                      </a:r>
                      <a:endParaRPr b="1"/>
                    </a:p>
                  </a:txBody>
                  <a:tcPr marL="91425" marR="91425" marT="0" marB="0"/>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en"/>
                        <a:t>School 1</a:t>
                      </a:r>
                      <a:endParaRPr/>
                    </a:p>
                  </a:txBody>
                  <a:tcPr marL="91425" marR="91425" marT="0" marB="0"/>
                </a:tc>
                <a:tc>
                  <a:txBody>
                    <a:bodyPr/>
                    <a:lstStyle/>
                    <a:p>
                      <a:pPr marL="0" lvl="0" indent="0" algn="ctr" rtl="0">
                        <a:spcBef>
                          <a:spcPts val="0"/>
                        </a:spcBef>
                        <a:spcAft>
                          <a:spcPts val="0"/>
                        </a:spcAft>
                        <a:buNone/>
                      </a:pPr>
                      <a:r>
                        <a:rPr lang="en"/>
                        <a:t>School-Wide (SW)</a:t>
                      </a:r>
                      <a:endParaRPr/>
                    </a:p>
                  </a:txBody>
                  <a:tcPr marL="91425" marR="91425" marT="0" marB="0"/>
                </a:tc>
                <a:tc>
                  <a:txBody>
                    <a:bodyPr/>
                    <a:lstStyle/>
                    <a:p>
                      <a:pPr marL="0" lvl="0" indent="0" algn="ctr" rtl="0">
                        <a:spcBef>
                          <a:spcPts val="0"/>
                        </a:spcBef>
                        <a:spcAft>
                          <a:spcPts val="0"/>
                        </a:spcAft>
                        <a:buNone/>
                      </a:pPr>
                      <a:r>
                        <a:rPr lang="en"/>
                        <a:t>500</a:t>
                      </a:r>
                      <a:endParaRPr/>
                    </a:p>
                  </a:txBody>
                  <a:tcPr marL="91425" marR="91425" marT="0" marB="0"/>
                </a:tc>
                <a:tc>
                  <a:txBody>
                    <a:bodyPr/>
                    <a:lstStyle/>
                    <a:p>
                      <a:pPr marL="0" lvl="0" indent="0" algn="ctr" rtl="0">
                        <a:spcBef>
                          <a:spcPts val="0"/>
                        </a:spcBef>
                        <a:spcAft>
                          <a:spcPts val="0"/>
                        </a:spcAft>
                        <a:buNone/>
                      </a:pPr>
                      <a:r>
                        <a:rPr lang="en"/>
                        <a:t>55.0</a:t>
                      </a:r>
                      <a:endParaRPr/>
                    </a:p>
                  </a:txBody>
                  <a:tcPr marL="91425" marR="91425" marT="0" marB="0"/>
                </a:tc>
                <a:tc>
                  <a:txBody>
                    <a:bodyPr/>
                    <a:lstStyle/>
                    <a:p>
                      <a:pPr marL="0" lvl="0" indent="0" algn="ctr" rtl="0">
                        <a:spcBef>
                          <a:spcPts val="0"/>
                        </a:spcBef>
                        <a:spcAft>
                          <a:spcPts val="0"/>
                        </a:spcAft>
                        <a:buNone/>
                      </a:pPr>
                      <a:r>
                        <a:rPr lang="en">
                          <a:solidFill>
                            <a:srgbClr val="00953A"/>
                          </a:solidFill>
                        </a:rPr>
                        <a:t>9.09</a:t>
                      </a:r>
                      <a:endParaRPr>
                        <a:solidFill>
                          <a:srgbClr val="00953A"/>
                        </a:solidFill>
                      </a:endParaRPr>
                    </a:p>
                  </a:txBody>
                  <a:tcPr marL="91425" marR="91425" marT="0" marB="0"/>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a:t>School 2</a:t>
                      </a:r>
                      <a:endParaRPr/>
                    </a:p>
                  </a:txBody>
                  <a:tcPr marL="91425" marR="91425" marT="0" marB="0"/>
                </a:tc>
                <a:tc>
                  <a:txBody>
                    <a:bodyPr/>
                    <a:lstStyle/>
                    <a:p>
                      <a:pPr marL="0" lvl="0" indent="0" algn="ctr" rtl="0">
                        <a:spcBef>
                          <a:spcPts val="0"/>
                        </a:spcBef>
                        <a:spcAft>
                          <a:spcPts val="0"/>
                        </a:spcAft>
                        <a:buNone/>
                      </a:pPr>
                      <a:r>
                        <a:rPr lang="en"/>
                        <a:t>Not Served (NS)</a:t>
                      </a:r>
                      <a:endParaRPr/>
                    </a:p>
                  </a:txBody>
                  <a:tcPr marL="91425" marR="91425" marT="0" marB="0"/>
                </a:tc>
                <a:tc>
                  <a:txBody>
                    <a:bodyPr/>
                    <a:lstStyle/>
                    <a:p>
                      <a:pPr marL="0" lvl="0" indent="0" algn="ctr" rtl="0">
                        <a:spcBef>
                          <a:spcPts val="0"/>
                        </a:spcBef>
                        <a:spcAft>
                          <a:spcPts val="0"/>
                        </a:spcAft>
                        <a:buNone/>
                      </a:pPr>
                      <a:r>
                        <a:rPr lang="en"/>
                        <a:t>350</a:t>
                      </a:r>
                      <a:endParaRPr/>
                    </a:p>
                  </a:txBody>
                  <a:tcPr marL="91425" marR="91425" marT="0" marB="0"/>
                </a:tc>
                <a:tc>
                  <a:txBody>
                    <a:bodyPr/>
                    <a:lstStyle/>
                    <a:p>
                      <a:pPr marL="0" lvl="0" indent="0" algn="ctr" rtl="0">
                        <a:spcBef>
                          <a:spcPts val="0"/>
                        </a:spcBef>
                        <a:spcAft>
                          <a:spcPts val="0"/>
                        </a:spcAft>
                        <a:buNone/>
                      </a:pPr>
                      <a:r>
                        <a:rPr lang="en"/>
                        <a:t>40.0</a:t>
                      </a:r>
                      <a:endParaRPr/>
                    </a:p>
                  </a:txBody>
                  <a:tcPr marL="91425" marR="91425" marT="0" marB="0"/>
                </a:tc>
                <a:tc>
                  <a:txBody>
                    <a:bodyPr/>
                    <a:lstStyle/>
                    <a:p>
                      <a:pPr marL="0" lvl="0" indent="0" algn="ctr" rtl="0">
                        <a:spcBef>
                          <a:spcPts val="0"/>
                        </a:spcBef>
                        <a:spcAft>
                          <a:spcPts val="0"/>
                        </a:spcAft>
                        <a:buNone/>
                      </a:pPr>
                      <a:r>
                        <a:rPr lang="en">
                          <a:solidFill>
                            <a:schemeClr val="dk1"/>
                          </a:solidFill>
                        </a:rPr>
                        <a:t>-</a:t>
                      </a:r>
                      <a:endParaRPr>
                        <a:solidFill>
                          <a:schemeClr val="dk1"/>
                        </a:solidFill>
                      </a:endParaRPr>
                    </a:p>
                  </a:txBody>
                  <a:tcPr marL="91425" marR="91425" marT="0" marB="0"/>
                </a:tc>
                <a:extLst>
                  <a:ext uri="{0D108BD9-81ED-4DB2-BD59-A6C34878D82A}">
                    <a16:rowId xmlns:a16="http://schemas.microsoft.com/office/drawing/2014/main" val="10002"/>
                  </a:ext>
                </a:extLst>
              </a:tr>
              <a:tr h="100000">
                <a:tc>
                  <a:txBody>
                    <a:bodyPr/>
                    <a:lstStyle/>
                    <a:p>
                      <a:pPr marL="0" lvl="0" indent="0" algn="ctr" rtl="0">
                        <a:spcBef>
                          <a:spcPts val="0"/>
                        </a:spcBef>
                        <a:spcAft>
                          <a:spcPts val="0"/>
                        </a:spcAft>
                        <a:buNone/>
                      </a:pPr>
                      <a:r>
                        <a:rPr lang="en"/>
                        <a:t>School 3</a:t>
                      </a:r>
                      <a:endParaRPr/>
                    </a:p>
                  </a:txBody>
                  <a:tcPr marL="91425" marR="91425" marT="0" marB="0"/>
                </a:tc>
                <a:tc>
                  <a:txBody>
                    <a:bodyPr/>
                    <a:lstStyle/>
                    <a:p>
                      <a:pPr marL="0" lvl="0" indent="0" algn="ctr" rtl="0">
                        <a:spcBef>
                          <a:spcPts val="0"/>
                        </a:spcBef>
                        <a:spcAft>
                          <a:spcPts val="0"/>
                        </a:spcAft>
                        <a:buClr>
                          <a:schemeClr val="dk1"/>
                        </a:buClr>
                        <a:buSzPts val="1100"/>
                        <a:buFont typeface="Arial"/>
                        <a:buNone/>
                      </a:pPr>
                      <a:r>
                        <a:rPr lang="en">
                          <a:solidFill>
                            <a:schemeClr val="dk1"/>
                          </a:solidFill>
                        </a:rPr>
                        <a:t>Not Served (NS)</a:t>
                      </a:r>
                      <a:endParaRPr/>
                    </a:p>
                  </a:txBody>
                  <a:tcPr marL="91425" marR="91425" marT="0" marB="0"/>
                </a:tc>
                <a:tc>
                  <a:txBody>
                    <a:bodyPr/>
                    <a:lstStyle/>
                    <a:p>
                      <a:pPr marL="0" lvl="0" indent="0" algn="ctr" rtl="0">
                        <a:spcBef>
                          <a:spcPts val="0"/>
                        </a:spcBef>
                        <a:spcAft>
                          <a:spcPts val="0"/>
                        </a:spcAft>
                        <a:buNone/>
                      </a:pPr>
                      <a:r>
                        <a:rPr lang="en"/>
                        <a:t>250</a:t>
                      </a:r>
                      <a:endParaRPr/>
                    </a:p>
                  </a:txBody>
                  <a:tcPr marL="91425" marR="91425" marT="0" marB="0"/>
                </a:tc>
                <a:tc>
                  <a:txBody>
                    <a:bodyPr/>
                    <a:lstStyle/>
                    <a:p>
                      <a:pPr marL="0" lvl="0" indent="0" algn="ctr" rtl="0">
                        <a:spcBef>
                          <a:spcPts val="0"/>
                        </a:spcBef>
                        <a:spcAft>
                          <a:spcPts val="0"/>
                        </a:spcAft>
                        <a:buNone/>
                      </a:pPr>
                      <a:r>
                        <a:rPr lang="en"/>
                        <a:t>20.0</a:t>
                      </a:r>
                      <a:endParaRPr/>
                    </a:p>
                  </a:txBody>
                  <a:tcPr marL="91425" marR="91425" marT="0" marB="0"/>
                </a:tc>
                <a:tc>
                  <a:txBody>
                    <a:bodyPr/>
                    <a:lstStyle/>
                    <a:p>
                      <a:pPr marL="0" lvl="0" indent="0" algn="ctr" rtl="0">
                        <a:spcBef>
                          <a:spcPts val="0"/>
                        </a:spcBef>
                        <a:spcAft>
                          <a:spcPts val="0"/>
                        </a:spcAft>
                        <a:buNone/>
                      </a:pPr>
                      <a:r>
                        <a:rPr lang="en">
                          <a:solidFill>
                            <a:schemeClr val="dk1"/>
                          </a:solidFill>
                        </a:rPr>
                        <a:t>-</a:t>
                      </a:r>
                      <a:endParaRPr>
                        <a:solidFill>
                          <a:schemeClr val="dk1"/>
                        </a:solidFill>
                      </a:endParaRPr>
                    </a:p>
                  </a:txBody>
                  <a:tcPr marL="91425" marR="91425" marT="0" marB="0"/>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en" b="1"/>
                        <a:t>District</a:t>
                      </a:r>
                      <a:endParaRPr b="1"/>
                    </a:p>
                  </a:txBody>
                  <a:tcPr marL="91425" marR="91425" marT="0" marB="0"/>
                </a:tc>
                <a:tc>
                  <a:txBody>
                    <a:bodyPr/>
                    <a:lstStyle/>
                    <a:p>
                      <a:pPr marL="0" lvl="0" indent="0" algn="ctr" rtl="0">
                        <a:spcBef>
                          <a:spcPts val="0"/>
                        </a:spcBef>
                        <a:spcAft>
                          <a:spcPts val="0"/>
                        </a:spcAft>
                        <a:buNone/>
                      </a:pPr>
                      <a:r>
                        <a:rPr lang="en" b="1"/>
                        <a:t>All Non-Title I Schools</a:t>
                      </a:r>
                      <a:endParaRPr b="1"/>
                    </a:p>
                  </a:txBody>
                  <a:tcPr marL="91425" marR="91425" marT="0" marB="0"/>
                </a:tc>
                <a:tc>
                  <a:txBody>
                    <a:bodyPr/>
                    <a:lstStyle/>
                    <a:p>
                      <a:pPr marL="0" lvl="0" indent="0" algn="ctr" rtl="0">
                        <a:spcBef>
                          <a:spcPts val="0"/>
                        </a:spcBef>
                        <a:spcAft>
                          <a:spcPts val="0"/>
                        </a:spcAft>
                        <a:buNone/>
                      </a:pPr>
                      <a:r>
                        <a:rPr lang="en" b="1"/>
                        <a:t>600</a:t>
                      </a:r>
                      <a:endParaRPr b="1"/>
                    </a:p>
                  </a:txBody>
                  <a:tcPr marL="91425" marR="91425" marT="0" marB="0"/>
                </a:tc>
                <a:tc>
                  <a:txBody>
                    <a:bodyPr/>
                    <a:lstStyle/>
                    <a:p>
                      <a:pPr marL="0" lvl="0" indent="0" algn="ctr" rtl="0">
                        <a:spcBef>
                          <a:spcPts val="0"/>
                        </a:spcBef>
                        <a:spcAft>
                          <a:spcPts val="0"/>
                        </a:spcAft>
                        <a:buNone/>
                      </a:pPr>
                      <a:r>
                        <a:rPr lang="en" b="1"/>
                        <a:t>60</a:t>
                      </a:r>
                      <a:endParaRPr b="1"/>
                    </a:p>
                  </a:txBody>
                  <a:tcPr marL="91425" marR="91425" marT="0" marB="0"/>
                </a:tc>
                <a:tc>
                  <a:txBody>
                    <a:bodyPr/>
                    <a:lstStyle/>
                    <a:p>
                      <a:pPr marL="0" lvl="0" indent="0" algn="ctr" rtl="0">
                        <a:spcBef>
                          <a:spcPts val="0"/>
                        </a:spcBef>
                        <a:spcAft>
                          <a:spcPts val="0"/>
                        </a:spcAft>
                        <a:buNone/>
                      </a:pPr>
                      <a:r>
                        <a:rPr lang="en" b="1" dirty="0"/>
                        <a:t>10.00</a:t>
                      </a:r>
                      <a:endParaRPr b="1" dirty="0"/>
                    </a:p>
                  </a:txBody>
                  <a:tcPr marL="91425" marR="91425"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10"/>
          <p:cNvSpPr txBox="1">
            <a:spLocks noGrp="1"/>
          </p:cNvSpPr>
          <p:nvPr>
            <p:ph type="title" idx="4294967295"/>
          </p:nvPr>
        </p:nvSpPr>
        <p:spPr>
          <a:xfrm>
            <a:off x="150875" y="-6275"/>
            <a:ext cx="60522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Interpreting the Comparability Results</a:t>
            </a:r>
            <a:endParaRPr sz="2500" b="1"/>
          </a:p>
        </p:txBody>
      </p:sp>
      <p:sp>
        <p:nvSpPr>
          <p:cNvPr id="840" name="Google Shape;840;p110"/>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All LEAs will be sent the results of CDE’s analyses via Syncplicity. This information is shared with Authorized Representatives and Title I Contacts from the LEA’s Consolidated Application, and can be located in the folder labeled “Comparability”.</a:t>
            </a:r>
            <a:endParaRPr sz="1800">
              <a:solidFill>
                <a:schemeClr val="dk1"/>
              </a:solidFill>
              <a:latin typeface="Calibri"/>
              <a:ea typeface="Calibri"/>
              <a:cs typeface="Calibri"/>
              <a:sym typeface="Calibri"/>
            </a:endParaRPr>
          </a:p>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“Summary” tab contains the overall results for your LEA.</a:t>
            </a:r>
            <a:endParaRPr sz="1800">
              <a:solidFill>
                <a:schemeClr val="dk1"/>
              </a:solidFill>
              <a:latin typeface="Calibri"/>
              <a:ea typeface="Calibri"/>
              <a:cs typeface="Calibri"/>
              <a:sym typeface="Calibri"/>
            </a:endParaRPr>
          </a:p>
          <a:p>
            <a:pPr marL="685800" lvl="1" indent="-209550" algn="l" rtl="0">
              <a:lnSpc>
                <a:spcPct val="90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Exempt - Indicates LEA is exempt from Comparability analyses.</a:t>
            </a:r>
            <a:endParaRPr sz="1700">
              <a:solidFill>
                <a:schemeClr val="dk1"/>
              </a:solidFill>
              <a:latin typeface="Calibri"/>
              <a:ea typeface="Calibri"/>
              <a:cs typeface="Calibri"/>
              <a:sym typeface="Calibri"/>
            </a:endParaRPr>
          </a:p>
          <a:p>
            <a:pPr marL="685800" lvl="1" indent="-209550" algn="l" rtl="0">
              <a:lnSpc>
                <a:spcPct val="90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Yes - Indicates LEA met Comparability requirements for that grade span.</a:t>
            </a:r>
            <a:endParaRPr sz="1700">
              <a:solidFill>
                <a:schemeClr val="dk1"/>
              </a:solidFill>
              <a:latin typeface="Calibri"/>
              <a:ea typeface="Calibri"/>
              <a:cs typeface="Calibri"/>
              <a:sym typeface="Calibri"/>
            </a:endParaRPr>
          </a:p>
          <a:p>
            <a:pPr marL="685800" lvl="1" indent="-209550" algn="l" rtl="0">
              <a:lnSpc>
                <a:spcPct val="90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No - Indicates CDE was unable to demonstrate Comparability for that grade span.</a:t>
            </a:r>
            <a:endParaRPr sz="1700">
              <a:solidFill>
                <a:schemeClr val="dk1"/>
              </a:solidFill>
              <a:latin typeface="Calibri"/>
              <a:ea typeface="Calibri"/>
              <a:cs typeface="Calibri"/>
              <a:sym typeface="Calibri"/>
            </a:endParaRPr>
          </a:p>
          <a:p>
            <a:pPr marL="685800" lvl="1" indent="-209550" algn="l" rtl="0">
              <a:lnSpc>
                <a:spcPct val="90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N/A - Indicates Comparability requirements do not apply to that grade span.</a:t>
            </a:r>
            <a:endParaRPr sz="1700">
              <a:solidFill>
                <a:schemeClr val="dk1"/>
              </a:solidFill>
              <a:latin typeface="Calibri"/>
              <a:ea typeface="Calibri"/>
              <a:cs typeface="Calibri"/>
              <a:sym typeface="Calibri"/>
            </a:endParaRPr>
          </a:p>
        </p:txBody>
      </p:sp>
      <p:graphicFrame>
        <p:nvGraphicFramePr>
          <p:cNvPr id="841" name="Google Shape;841;p110"/>
          <p:cNvGraphicFramePr/>
          <p:nvPr>
            <p:extLst>
              <p:ext uri="{D42A27DB-BD31-4B8C-83A1-F6EECF244321}">
                <p14:modId xmlns:p14="http://schemas.microsoft.com/office/powerpoint/2010/main" val="4080062669"/>
              </p:ext>
            </p:extLst>
          </p:nvPr>
        </p:nvGraphicFramePr>
        <p:xfrm>
          <a:off x="952500" y="3067050"/>
          <a:ext cx="7239000" cy="1280160"/>
        </p:xfrm>
        <a:graphic>
          <a:graphicData uri="http://schemas.openxmlformats.org/drawingml/2006/table">
            <a:tbl>
              <a:tblPr firstRow="1">
                <a:noFill/>
                <a:tableStyleId>{729266E9-65E4-4B01-9291-16C140750667}</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100000">
                <a:tc>
                  <a:txBody>
                    <a:bodyPr/>
                    <a:lstStyle/>
                    <a:p>
                      <a:pPr marL="0" lvl="0" indent="0" algn="ctr" rtl="0">
                        <a:spcBef>
                          <a:spcPts val="0"/>
                        </a:spcBef>
                        <a:spcAft>
                          <a:spcPts val="0"/>
                        </a:spcAft>
                        <a:buNone/>
                      </a:pPr>
                      <a:r>
                        <a:rPr lang="en" b="1"/>
                        <a:t>Gradespan</a:t>
                      </a:r>
                      <a:endParaRPr b="1"/>
                    </a:p>
                  </a:txBody>
                  <a:tcPr marL="91425" marR="91425" marT="0" marB="0" anchor="ctr"/>
                </a:tc>
                <a:tc>
                  <a:txBody>
                    <a:bodyPr/>
                    <a:lstStyle/>
                    <a:p>
                      <a:pPr marL="0" lvl="0" indent="0" algn="ctr" rtl="0">
                        <a:spcBef>
                          <a:spcPts val="0"/>
                        </a:spcBef>
                        <a:spcAft>
                          <a:spcPts val="0"/>
                        </a:spcAft>
                        <a:buNone/>
                      </a:pPr>
                      <a:r>
                        <a:rPr lang="en" b="1"/>
                        <a:t>Comparable</a:t>
                      </a:r>
                      <a:endParaRPr b="1"/>
                    </a:p>
                  </a:txBody>
                  <a:tcPr marL="91425" marR="91425" marT="0" marB="0" anchor="ctr"/>
                </a:tc>
                <a:extLst>
                  <a:ext uri="{0D108BD9-81ED-4DB2-BD59-A6C34878D82A}">
                    <a16:rowId xmlns:a16="http://schemas.microsoft.com/office/drawing/2014/main" val="10000"/>
                  </a:ext>
                </a:extLst>
              </a:tr>
              <a:tr h="155975">
                <a:tc>
                  <a:txBody>
                    <a:bodyPr/>
                    <a:lstStyle/>
                    <a:p>
                      <a:pPr marL="0" lvl="0" indent="0" algn="ctr" rtl="0">
                        <a:spcBef>
                          <a:spcPts val="0"/>
                        </a:spcBef>
                        <a:spcAft>
                          <a:spcPts val="0"/>
                        </a:spcAft>
                        <a:buNone/>
                      </a:pPr>
                      <a:r>
                        <a:rPr lang="en"/>
                        <a:t>Elementary</a:t>
                      </a:r>
                      <a:endParaRPr/>
                    </a:p>
                  </a:txBody>
                  <a:tcPr marL="91425" marR="91425" marT="0" marB="0" anchor="ctr"/>
                </a:tc>
                <a:tc>
                  <a:txBody>
                    <a:bodyPr/>
                    <a:lstStyle/>
                    <a:p>
                      <a:pPr marL="0" lvl="0" indent="0" algn="ctr" rtl="0">
                        <a:spcBef>
                          <a:spcPts val="0"/>
                        </a:spcBef>
                        <a:spcAft>
                          <a:spcPts val="0"/>
                        </a:spcAft>
                        <a:buNone/>
                      </a:pPr>
                      <a:r>
                        <a:rPr lang="en"/>
                        <a:t>Yes</a:t>
                      </a:r>
                      <a:endParaRPr/>
                    </a:p>
                  </a:txBody>
                  <a:tcPr marL="91425" marR="91425" marT="0" marB="0" anchor="ct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a:t>Middle</a:t>
                      </a:r>
                      <a:endParaRPr/>
                    </a:p>
                  </a:txBody>
                  <a:tcPr marL="91425" marR="91425" marT="0" marB="0" anchor="ctr"/>
                </a:tc>
                <a:tc>
                  <a:txBody>
                    <a:bodyPr/>
                    <a:lstStyle/>
                    <a:p>
                      <a:pPr marL="0" lvl="0" indent="0" algn="ctr" rtl="0">
                        <a:spcBef>
                          <a:spcPts val="0"/>
                        </a:spcBef>
                        <a:spcAft>
                          <a:spcPts val="0"/>
                        </a:spcAft>
                        <a:buNone/>
                      </a:pPr>
                      <a:r>
                        <a:rPr lang="en"/>
                        <a:t>No</a:t>
                      </a:r>
                      <a:endParaRPr/>
                    </a:p>
                  </a:txBody>
                  <a:tcPr marL="91425" marR="91425" marT="0" marB="0" anchor="ctr"/>
                </a:tc>
                <a:extLst>
                  <a:ext uri="{0D108BD9-81ED-4DB2-BD59-A6C34878D82A}">
                    <a16:rowId xmlns:a16="http://schemas.microsoft.com/office/drawing/2014/main" val="10002"/>
                  </a:ext>
                </a:extLst>
              </a:tr>
              <a:tr h="100000">
                <a:tc>
                  <a:txBody>
                    <a:bodyPr/>
                    <a:lstStyle/>
                    <a:p>
                      <a:pPr marL="0" lvl="0" indent="0" algn="ctr" rtl="0">
                        <a:spcBef>
                          <a:spcPts val="0"/>
                        </a:spcBef>
                        <a:spcAft>
                          <a:spcPts val="0"/>
                        </a:spcAft>
                        <a:buNone/>
                      </a:pPr>
                      <a:r>
                        <a:rPr lang="en"/>
                        <a:t>High</a:t>
                      </a:r>
                      <a:endParaRPr/>
                    </a:p>
                  </a:txBody>
                  <a:tcPr marL="91425" marR="91425" marT="0" marB="0" anchor="ctr"/>
                </a:tc>
                <a:tc>
                  <a:txBody>
                    <a:bodyPr/>
                    <a:lstStyle/>
                    <a:p>
                      <a:pPr marL="0" lvl="0" indent="0" algn="ctr" rtl="0">
                        <a:spcBef>
                          <a:spcPts val="0"/>
                        </a:spcBef>
                        <a:spcAft>
                          <a:spcPts val="0"/>
                        </a:spcAft>
                        <a:buNone/>
                      </a:pPr>
                      <a:r>
                        <a:rPr lang="en"/>
                        <a:t>N/A</a:t>
                      </a:r>
                      <a:endParaRPr/>
                    </a:p>
                  </a:txBody>
                  <a:tcPr marL="91425" marR="91425" marT="0" marB="0" anchor="ct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t>Overall</a:t>
                      </a:r>
                      <a:endParaRPr/>
                    </a:p>
                  </a:txBody>
                  <a:tcPr marL="91425" marR="91425" marT="0" marB="0" anchor="ctr"/>
                </a:tc>
                <a:tc>
                  <a:txBody>
                    <a:bodyPr/>
                    <a:lstStyle/>
                    <a:p>
                      <a:pPr marL="0" lvl="0" indent="0" algn="ctr" rtl="0">
                        <a:spcBef>
                          <a:spcPts val="0"/>
                        </a:spcBef>
                        <a:spcAft>
                          <a:spcPts val="0"/>
                        </a:spcAft>
                        <a:buNone/>
                      </a:pPr>
                      <a:r>
                        <a:rPr lang="en" dirty="0"/>
                        <a:t>According to CDE’s calculations, your LEA did not meet Comparability requirements.</a:t>
                      </a:r>
                      <a:endParaRPr dirty="0"/>
                    </a:p>
                  </a:txBody>
                  <a:tcPr marL="91425" marR="91425" marT="0" marB="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11"/>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District-Level Comparability Data</a:t>
            </a:r>
            <a:endParaRPr sz="2500" b="1"/>
          </a:p>
        </p:txBody>
      </p:sp>
      <p:sp>
        <p:nvSpPr>
          <p:cNvPr id="848" name="Google Shape;848;p111"/>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“District” tab contains a summary of the LEA’s student counts, FTE, and student-teacher ratios by grade span, separately for Title I and non-Title I schools.</a:t>
            </a:r>
            <a:endParaRPr sz="1800">
              <a:solidFill>
                <a:schemeClr val="dk1"/>
              </a:solidFill>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 the example below, the student-teacher ratio for all Title I elementary schools in the LEA is 20.0, while the student-teacher ratio for all non-Title I elementary schools in the LEA is 25.0.</a:t>
            </a:r>
            <a:endParaRPr sz="1800">
              <a:solidFill>
                <a:schemeClr val="dk1"/>
              </a:solidFill>
              <a:latin typeface="Calibri"/>
              <a:ea typeface="Calibri"/>
              <a:cs typeface="Calibri"/>
              <a:sym typeface="Calibri"/>
            </a:endParaRPr>
          </a:p>
        </p:txBody>
      </p:sp>
      <p:graphicFrame>
        <p:nvGraphicFramePr>
          <p:cNvPr id="849" name="Google Shape;849;p111"/>
          <p:cNvGraphicFramePr/>
          <p:nvPr>
            <p:extLst>
              <p:ext uri="{D42A27DB-BD31-4B8C-83A1-F6EECF244321}">
                <p14:modId xmlns:p14="http://schemas.microsoft.com/office/powerpoint/2010/main" val="246652986"/>
              </p:ext>
            </p:extLst>
          </p:nvPr>
        </p:nvGraphicFramePr>
        <p:xfrm>
          <a:off x="184900" y="2419350"/>
          <a:ext cx="8774175" cy="1783050"/>
        </p:xfrm>
        <a:graphic>
          <a:graphicData uri="http://schemas.openxmlformats.org/drawingml/2006/table">
            <a:tbl>
              <a:tblPr firstRow="1">
                <a:noFill/>
                <a:tableStyleId>{729266E9-65E4-4B01-9291-16C140750667}</a:tableStyleId>
              </a:tblPr>
              <a:tblGrid>
                <a:gridCol w="871525">
                  <a:extLst>
                    <a:ext uri="{9D8B030D-6E8A-4147-A177-3AD203B41FA5}">
                      <a16:colId xmlns:a16="http://schemas.microsoft.com/office/drawing/2014/main" val="20000"/>
                    </a:ext>
                  </a:extLst>
                </a:gridCol>
                <a:gridCol w="1128950">
                  <a:extLst>
                    <a:ext uri="{9D8B030D-6E8A-4147-A177-3AD203B41FA5}">
                      <a16:colId xmlns:a16="http://schemas.microsoft.com/office/drawing/2014/main" val="20001"/>
                    </a:ext>
                  </a:extLst>
                </a:gridCol>
                <a:gridCol w="1128950">
                  <a:extLst>
                    <a:ext uri="{9D8B030D-6E8A-4147-A177-3AD203B41FA5}">
                      <a16:colId xmlns:a16="http://schemas.microsoft.com/office/drawing/2014/main" val="20002"/>
                    </a:ext>
                  </a:extLst>
                </a:gridCol>
                <a:gridCol w="1128950">
                  <a:extLst>
                    <a:ext uri="{9D8B030D-6E8A-4147-A177-3AD203B41FA5}">
                      <a16:colId xmlns:a16="http://schemas.microsoft.com/office/drawing/2014/main" val="20003"/>
                    </a:ext>
                  </a:extLst>
                </a:gridCol>
                <a:gridCol w="1128950">
                  <a:extLst>
                    <a:ext uri="{9D8B030D-6E8A-4147-A177-3AD203B41FA5}">
                      <a16:colId xmlns:a16="http://schemas.microsoft.com/office/drawing/2014/main" val="20004"/>
                    </a:ext>
                  </a:extLst>
                </a:gridCol>
                <a:gridCol w="1128950">
                  <a:extLst>
                    <a:ext uri="{9D8B030D-6E8A-4147-A177-3AD203B41FA5}">
                      <a16:colId xmlns:a16="http://schemas.microsoft.com/office/drawing/2014/main" val="20005"/>
                    </a:ext>
                  </a:extLst>
                </a:gridCol>
                <a:gridCol w="1128950">
                  <a:extLst>
                    <a:ext uri="{9D8B030D-6E8A-4147-A177-3AD203B41FA5}">
                      <a16:colId xmlns:a16="http://schemas.microsoft.com/office/drawing/2014/main" val="20006"/>
                    </a:ext>
                  </a:extLst>
                </a:gridCol>
                <a:gridCol w="112895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b="1"/>
                        <a:t>GRADE_SPAN</a:t>
                      </a:r>
                      <a:endParaRPr sz="1000" b="1"/>
                    </a:p>
                  </a:txBody>
                  <a:tcPr marL="91425" marR="91425" marT="91425" marB="91425" anchor="ctr"/>
                </a:tc>
                <a:tc>
                  <a:txBody>
                    <a:bodyPr/>
                    <a:lstStyle/>
                    <a:p>
                      <a:pPr marL="0" lvl="0" indent="0" algn="ctr" rtl="0">
                        <a:spcBef>
                          <a:spcPts val="0"/>
                        </a:spcBef>
                        <a:spcAft>
                          <a:spcPts val="0"/>
                        </a:spcAft>
                        <a:buNone/>
                      </a:pPr>
                      <a:r>
                        <a:rPr lang="en" sz="1000" b="1"/>
                        <a:t>TITLE_I_TOTAL_STUDENTS</a:t>
                      </a:r>
                      <a:endParaRPr sz="1000" b="1"/>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TITLE_I_TOTAL_FTE</a:t>
                      </a:r>
                      <a:endParaRPr sz="1000" b="1"/>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TITLE_I_STAFF_STUDENT_RATIO</a:t>
                      </a:r>
                      <a:endParaRPr sz="1000" b="1"/>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NON_TITLE_I_TOTAL_STUDENTS</a:t>
                      </a:r>
                      <a:endParaRPr sz="1000" b="1"/>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NON_TITLE_I_TOTAL_FTE</a:t>
                      </a:r>
                      <a:endParaRPr sz="1000" b="1"/>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NON_TITLE_I_STAFF_STUDENT_RATIO</a:t>
                      </a:r>
                      <a:endParaRPr sz="1000" b="1"/>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COMPARABLE</a:t>
                      </a:r>
                      <a:endParaRPr sz="1000" b="1"/>
                    </a:p>
                  </a:txBody>
                  <a:tcPr marL="91425" marR="91425" marT="91425" marB="91425" anchor="ct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t>E</a:t>
                      </a:r>
                      <a:endParaRPr sz="1000"/>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500</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25.0</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20.0</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1,000</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40.0</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25.0</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Yes</a:t>
                      </a:r>
                      <a:endParaRPr sz="1000"/>
                    </a:p>
                  </a:txBody>
                  <a:tcPr marL="91425" marR="91425" marT="91425" marB="91425"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000"/>
                        <a:t>M</a:t>
                      </a:r>
                      <a:endParaRPr sz="1000"/>
                    </a:p>
                  </a:txBody>
                  <a:tcPr marL="91425" marR="91425" marT="91425" marB="91425" anchor="ctr"/>
                </a:tc>
                <a:tc>
                  <a:txBody>
                    <a:bodyPr/>
                    <a:lstStyle/>
                    <a:p>
                      <a:pPr marL="0" lvl="0" indent="0" algn="ctr" rtl="0">
                        <a:spcBef>
                          <a:spcPts val="0"/>
                        </a:spcBef>
                        <a:spcAft>
                          <a:spcPts val="0"/>
                        </a:spcAft>
                        <a:buNone/>
                      </a:pPr>
                      <a:r>
                        <a:rPr lang="en" sz="1000"/>
                        <a:t>1000</a:t>
                      </a:r>
                      <a:endParaRPr sz="1000"/>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100.0</a:t>
                      </a:r>
                      <a:endParaRPr sz="1000"/>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10.0</a:t>
                      </a:r>
                      <a:endParaRPr sz="1000"/>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a:t>
                      </a:r>
                      <a:endParaRPr sz="1000"/>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a:t>
                      </a:r>
                      <a:endParaRPr sz="1000"/>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a:t>
                      </a:r>
                      <a:endParaRPr sz="1000"/>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No</a:t>
                      </a:r>
                      <a:endParaRPr sz="1000"/>
                    </a:p>
                  </a:txBody>
                  <a:tcPr marL="91425" marR="91425" marT="91425" marB="91425" anchor="ct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000"/>
                        <a:t>H</a:t>
                      </a:r>
                      <a:endParaRPr sz="1000"/>
                    </a:p>
                  </a:txBody>
                  <a:tcPr marL="91425" marR="91425" marT="91425" marB="91425" anchor="ctr"/>
                </a:tc>
                <a:tc>
                  <a:txBody>
                    <a:bodyPr/>
                    <a:lstStyle/>
                    <a:p>
                      <a:pPr marL="0" lvl="0" indent="0" algn="ctr" rtl="0">
                        <a:spcBef>
                          <a:spcPts val="0"/>
                        </a:spcBef>
                        <a:spcAft>
                          <a:spcPts val="0"/>
                        </a:spcAft>
                        <a:buNone/>
                      </a:pPr>
                      <a:r>
                        <a:rPr lang="en" sz="1000"/>
                        <a:t>-</a:t>
                      </a:r>
                      <a:endParaRPr sz="1000"/>
                    </a:p>
                  </a:txBody>
                  <a:tcPr marL="91425" marR="91425" marT="91425" marB="91425" anchor="ctr"/>
                </a:tc>
                <a:tc>
                  <a:txBody>
                    <a:bodyPr/>
                    <a:lstStyle/>
                    <a:p>
                      <a:pPr marL="0" lvl="0" indent="0" algn="ctr" rtl="0">
                        <a:spcBef>
                          <a:spcPts val="0"/>
                        </a:spcBef>
                        <a:spcAft>
                          <a:spcPts val="0"/>
                        </a:spcAft>
                        <a:buNone/>
                      </a:pPr>
                      <a:r>
                        <a:rPr lang="en" sz="1000"/>
                        <a:t>-</a:t>
                      </a:r>
                      <a:endParaRPr sz="1000"/>
                    </a:p>
                  </a:txBody>
                  <a:tcPr marL="91425" marR="91425" marT="91425" marB="91425" anchor="ctr"/>
                </a:tc>
                <a:tc>
                  <a:txBody>
                    <a:bodyPr/>
                    <a:lstStyle/>
                    <a:p>
                      <a:pPr marL="0" lvl="0" indent="0" algn="ctr" rtl="0">
                        <a:spcBef>
                          <a:spcPts val="0"/>
                        </a:spcBef>
                        <a:spcAft>
                          <a:spcPts val="0"/>
                        </a:spcAft>
                        <a:buNone/>
                      </a:pPr>
                      <a:r>
                        <a:rPr lang="en" sz="1000"/>
                        <a:t>-</a:t>
                      </a:r>
                      <a:endParaRPr sz="1000"/>
                    </a:p>
                  </a:txBody>
                  <a:tcPr marL="91425" marR="91425" marT="91425" marB="91425" anchor="ctr"/>
                </a:tc>
                <a:tc>
                  <a:txBody>
                    <a:bodyPr/>
                    <a:lstStyle/>
                    <a:p>
                      <a:pPr marL="0" lvl="0" indent="0" algn="ctr" rtl="0">
                        <a:spcBef>
                          <a:spcPts val="0"/>
                        </a:spcBef>
                        <a:spcAft>
                          <a:spcPts val="0"/>
                        </a:spcAft>
                        <a:buNone/>
                      </a:pPr>
                      <a:r>
                        <a:rPr lang="en" sz="1000"/>
                        <a:t>2,000</a:t>
                      </a:r>
                      <a:endParaRPr sz="1000"/>
                    </a:p>
                  </a:txBody>
                  <a:tcPr marL="91425" marR="91425" marT="91425" marB="91425" anchor="ctr"/>
                </a:tc>
                <a:tc>
                  <a:txBody>
                    <a:bodyPr/>
                    <a:lstStyle/>
                    <a:p>
                      <a:pPr marL="0" lvl="0" indent="0" algn="ctr" rtl="0">
                        <a:spcBef>
                          <a:spcPts val="0"/>
                        </a:spcBef>
                        <a:spcAft>
                          <a:spcPts val="0"/>
                        </a:spcAft>
                        <a:buNone/>
                      </a:pPr>
                      <a:r>
                        <a:rPr lang="en" sz="1000"/>
                        <a:t>80.0</a:t>
                      </a:r>
                      <a:endParaRPr sz="1000"/>
                    </a:p>
                  </a:txBody>
                  <a:tcPr marL="91425" marR="91425" marT="91425" marB="91425" anchor="ctr"/>
                </a:tc>
                <a:tc>
                  <a:txBody>
                    <a:bodyPr/>
                    <a:lstStyle/>
                    <a:p>
                      <a:pPr marL="0" lvl="0" indent="0" algn="ctr" rtl="0">
                        <a:spcBef>
                          <a:spcPts val="0"/>
                        </a:spcBef>
                        <a:spcAft>
                          <a:spcPts val="0"/>
                        </a:spcAft>
                        <a:buNone/>
                      </a:pPr>
                      <a:r>
                        <a:rPr lang="en" sz="1000"/>
                        <a:t>25.0</a:t>
                      </a:r>
                      <a:endParaRPr sz="1000"/>
                    </a:p>
                  </a:txBody>
                  <a:tcPr marL="91425" marR="91425" marT="91425" marB="91425" anchor="ctr"/>
                </a:tc>
                <a:tc>
                  <a:txBody>
                    <a:bodyPr/>
                    <a:lstStyle/>
                    <a:p>
                      <a:pPr marL="0" lvl="0" indent="0" algn="ctr" rtl="0">
                        <a:spcBef>
                          <a:spcPts val="0"/>
                        </a:spcBef>
                        <a:spcAft>
                          <a:spcPts val="0"/>
                        </a:spcAft>
                        <a:buNone/>
                      </a:pPr>
                      <a:r>
                        <a:rPr lang="en" sz="1000" dirty="0"/>
                        <a:t>N/A</a:t>
                      </a:r>
                      <a:endParaRPr sz="1000" dirty="0"/>
                    </a:p>
                  </a:txBody>
                  <a:tcPr marL="91425" marR="91425" marT="91425" marB="91425"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12"/>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School-Level Comparability Data</a:t>
            </a:r>
            <a:endParaRPr sz="2500" b="1"/>
          </a:p>
        </p:txBody>
      </p:sp>
      <p:sp>
        <p:nvSpPr>
          <p:cNvPr id="856" name="Google Shape;856;p112"/>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“School” tab contains student counts, FTE, and student-teacher ratios by grade span, for each school within the LEA.</a:t>
            </a:r>
            <a:endParaRPr sz="1800">
              <a:solidFill>
                <a:schemeClr val="dk1"/>
              </a:solidFill>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 the example below, the LEA does not serve its high schools with Title I funds, so the high span does not need to demonstrate Comparability.</a:t>
            </a:r>
            <a:endParaRPr sz="1800">
              <a:solidFill>
                <a:schemeClr val="dk1"/>
              </a:solidFill>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LEA serves all middle schools with Title I funds, so each middle school is compared to the LEA’s student-teacher ratio for all Title I middle schools, which is 10.0 in this example. The ratio for School 1 is not within 10% of the LEA’s ratio (between 9.0 and 11.0 in this example), so it is not comparable.</a:t>
            </a:r>
            <a:endParaRPr sz="1800">
              <a:solidFill>
                <a:schemeClr val="dk1"/>
              </a:solidFill>
              <a:latin typeface="Calibri"/>
              <a:ea typeface="Calibri"/>
              <a:cs typeface="Calibri"/>
              <a:sym typeface="Calibri"/>
            </a:endParaRPr>
          </a:p>
        </p:txBody>
      </p:sp>
      <p:graphicFrame>
        <p:nvGraphicFramePr>
          <p:cNvPr id="857" name="Google Shape;857;p112"/>
          <p:cNvGraphicFramePr/>
          <p:nvPr>
            <p:extLst>
              <p:ext uri="{D42A27DB-BD31-4B8C-83A1-F6EECF244321}">
                <p14:modId xmlns:p14="http://schemas.microsoft.com/office/powerpoint/2010/main" val="1216465288"/>
              </p:ext>
            </p:extLst>
          </p:nvPr>
        </p:nvGraphicFramePr>
        <p:xfrm>
          <a:off x="184900" y="3181350"/>
          <a:ext cx="8774075" cy="1066800"/>
        </p:xfrm>
        <a:graphic>
          <a:graphicData uri="http://schemas.openxmlformats.org/drawingml/2006/table">
            <a:tbl>
              <a:tblPr firstRow="1">
                <a:noFill/>
                <a:tableStyleId>{729266E9-65E4-4B01-9291-16C140750667}</a:tableStyleId>
              </a:tblPr>
              <a:tblGrid>
                <a:gridCol w="774700">
                  <a:extLst>
                    <a:ext uri="{9D8B030D-6E8A-4147-A177-3AD203B41FA5}">
                      <a16:colId xmlns:a16="http://schemas.microsoft.com/office/drawing/2014/main" val="20000"/>
                    </a:ext>
                  </a:extLst>
                </a:gridCol>
                <a:gridCol w="632300">
                  <a:extLst>
                    <a:ext uri="{9D8B030D-6E8A-4147-A177-3AD203B41FA5}">
                      <a16:colId xmlns:a16="http://schemas.microsoft.com/office/drawing/2014/main" val="20001"/>
                    </a:ext>
                  </a:extLst>
                </a:gridCol>
                <a:gridCol w="674825">
                  <a:extLst>
                    <a:ext uri="{9D8B030D-6E8A-4147-A177-3AD203B41FA5}">
                      <a16:colId xmlns:a16="http://schemas.microsoft.com/office/drawing/2014/main" val="20002"/>
                    </a:ext>
                  </a:extLst>
                </a:gridCol>
                <a:gridCol w="1115375">
                  <a:extLst>
                    <a:ext uri="{9D8B030D-6E8A-4147-A177-3AD203B41FA5}">
                      <a16:colId xmlns:a16="http://schemas.microsoft.com/office/drawing/2014/main" val="20003"/>
                    </a:ext>
                  </a:extLst>
                </a:gridCol>
                <a:gridCol w="1115375">
                  <a:extLst>
                    <a:ext uri="{9D8B030D-6E8A-4147-A177-3AD203B41FA5}">
                      <a16:colId xmlns:a16="http://schemas.microsoft.com/office/drawing/2014/main" val="20004"/>
                    </a:ext>
                  </a:extLst>
                </a:gridCol>
                <a:gridCol w="1115375">
                  <a:extLst>
                    <a:ext uri="{9D8B030D-6E8A-4147-A177-3AD203B41FA5}">
                      <a16:colId xmlns:a16="http://schemas.microsoft.com/office/drawing/2014/main" val="20005"/>
                    </a:ext>
                  </a:extLst>
                </a:gridCol>
                <a:gridCol w="1115375">
                  <a:extLst>
                    <a:ext uri="{9D8B030D-6E8A-4147-A177-3AD203B41FA5}">
                      <a16:colId xmlns:a16="http://schemas.microsoft.com/office/drawing/2014/main" val="20006"/>
                    </a:ext>
                  </a:extLst>
                </a:gridCol>
                <a:gridCol w="1115375">
                  <a:extLst>
                    <a:ext uri="{9D8B030D-6E8A-4147-A177-3AD203B41FA5}">
                      <a16:colId xmlns:a16="http://schemas.microsoft.com/office/drawing/2014/main" val="20007"/>
                    </a:ext>
                  </a:extLst>
                </a:gridCol>
                <a:gridCol w="1115375">
                  <a:extLst>
                    <a:ext uri="{9D8B030D-6E8A-4147-A177-3AD203B41FA5}">
                      <a16:colId xmlns:a16="http://schemas.microsoft.com/office/drawing/2014/main" val="20008"/>
                    </a:ext>
                  </a:extLst>
                </a:gridCol>
              </a:tblGrid>
              <a:tr h="332700">
                <a:tc>
                  <a:txBody>
                    <a:bodyPr/>
                    <a:lstStyle/>
                    <a:p>
                      <a:pPr marL="0" lvl="0" indent="0" algn="ctr" rtl="0">
                        <a:spcBef>
                          <a:spcPts val="0"/>
                        </a:spcBef>
                        <a:spcAft>
                          <a:spcPts val="0"/>
                        </a:spcAft>
                        <a:buNone/>
                      </a:pPr>
                      <a:r>
                        <a:rPr lang="en" sz="1000" b="1"/>
                        <a:t>SCHOOL_NAME</a:t>
                      </a:r>
                      <a:endParaRPr sz="1000" b="1"/>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b="1"/>
                        <a:t>GRADE_SPAN</a:t>
                      </a:r>
                      <a:endParaRPr sz="1000" b="1"/>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TITLE_I_YN</a:t>
                      </a:r>
                      <a:endParaRPr sz="1000" b="1"/>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b="1"/>
                        <a:t>TOTAL_STUDENTS</a:t>
                      </a:r>
                      <a:endParaRPr sz="1000" b="1"/>
                    </a:p>
                  </a:txBody>
                  <a:tcPr marL="91425" marR="91425" marT="0" marB="0" anchor="ctr"/>
                </a:tc>
                <a:tc>
                  <a:txBody>
                    <a:bodyPr/>
                    <a:lstStyle/>
                    <a:p>
                      <a:pPr marL="0" lvl="0" indent="0" algn="ctr" rtl="0">
                        <a:spcBef>
                          <a:spcPts val="0"/>
                        </a:spcBef>
                        <a:spcAft>
                          <a:spcPts val="0"/>
                        </a:spcAft>
                        <a:buNone/>
                      </a:pPr>
                      <a:r>
                        <a:rPr lang="en" sz="1000" b="1"/>
                        <a:t>TOTAL_FTE</a:t>
                      </a:r>
                      <a:endParaRPr sz="1000" b="1"/>
                    </a:p>
                  </a:txBody>
                  <a:tcPr marL="91425" marR="91425" marT="0" marB="0" anchor="ctr"/>
                </a:tc>
                <a:tc>
                  <a:txBody>
                    <a:bodyPr/>
                    <a:lstStyle/>
                    <a:p>
                      <a:pPr marL="0" lvl="0" indent="0" algn="ctr" rtl="0">
                        <a:spcBef>
                          <a:spcPts val="0"/>
                        </a:spcBef>
                        <a:spcAft>
                          <a:spcPts val="0"/>
                        </a:spcAft>
                        <a:buNone/>
                      </a:pPr>
                      <a:r>
                        <a:rPr lang="en" sz="1000" b="1"/>
                        <a:t>STUDENT_TEACHER_RATIO</a:t>
                      </a:r>
                      <a:endParaRPr sz="1000" b="1"/>
                    </a:p>
                  </a:txBody>
                  <a:tcPr marL="91425" marR="91425" marT="0" marB="0" anchor="ctr"/>
                </a:tc>
                <a:tc>
                  <a:txBody>
                    <a:bodyPr/>
                    <a:lstStyle/>
                    <a:p>
                      <a:pPr marL="0" lvl="0" indent="0" algn="ctr" rtl="0">
                        <a:spcBef>
                          <a:spcPts val="0"/>
                        </a:spcBef>
                        <a:spcAft>
                          <a:spcPts val="0"/>
                        </a:spcAft>
                        <a:buNone/>
                      </a:pPr>
                      <a:r>
                        <a:rPr lang="en" sz="1000" b="1"/>
                        <a:t>COMPARISON_TYPE</a:t>
                      </a:r>
                      <a:endParaRPr sz="1000" b="1"/>
                    </a:p>
                  </a:txBody>
                  <a:tcPr marL="91425" marR="91425" marT="0" marB="0" anchor="ctr"/>
                </a:tc>
                <a:tc>
                  <a:txBody>
                    <a:bodyPr/>
                    <a:lstStyle/>
                    <a:p>
                      <a:pPr marL="0" lvl="0" indent="0" algn="ctr" rtl="0">
                        <a:spcBef>
                          <a:spcPts val="0"/>
                        </a:spcBef>
                        <a:spcAft>
                          <a:spcPts val="0"/>
                        </a:spcAft>
                        <a:buNone/>
                      </a:pPr>
                      <a:r>
                        <a:rPr lang="en" sz="1000" b="1"/>
                        <a:t>STUDENT_TEACHER_RATIO_COMPARISON</a:t>
                      </a:r>
                      <a:endParaRPr sz="1000" b="1"/>
                    </a:p>
                  </a:txBody>
                  <a:tcPr marL="91425" marR="91425" marT="0" marB="0" anchor="ctr"/>
                </a:tc>
                <a:tc>
                  <a:txBody>
                    <a:bodyPr/>
                    <a:lstStyle/>
                    <a:p>
                      <a:pPr marL="0" lvl="0" indent="0" algn="ctr" rtl="0">
                        <a:spcBef>
                          <a:spcPts val="0"/>
                        </a:spcBef>
                        <a:spcAft>
                          <a:spcPts val="0"/>
                        </a:spcAft>
                        <a:buNone/>
                      </a:pPr>
                      <a:r>
                        <a:rPr lang="en" sz="1000" b="1"/>
                        <a:t>COMPARABLE</a:t>
                      </a:r>
                      <a:endParaRPr sz="1000" b="1"/>
                    </a:p>
                  </a:txBody>
                  <a:tcPr marL="91425" marR="91425" marT="0" marB="0" anchor="ctr"/>
                </a:tc>
                <a:extLst>
                  <a:ext uri="{0D108BD9-81ED-4DB2-BD59-A6C34878D82A}">
                    <a16:rowId xmlns:a16="http://schemas.microsoft.com/office/drawing/2014/main" val="10000"/>
                  </a:ext>
                </a:extLst>
              </a:tr>
              <a:tr h="110900">
                <a:tc>
                  <a:txBody>
                    <a:bodyPr/>
                    <a:lstStyle/>
                    <a:p>
                      <a:pPr marL="0" lvl="0" indent="0" algn="ctr" rtl="0">
                        <a:spcBef>
                          <a:spcPts val="0"/>
                        </a:spcBef>
                        <a:spcAft>
                          <a:spcPts val="0"/>
                        </a:spcAft>
                        <a:buNone/>
                      </a:pPr>
                      <a:r>
                        <a:rPr lang="en" sz="1000"/>
                        <a:t>School A</a:t>
                      </a:r>
                      <a:endParaRPr sz="10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H</a:t>
                      </a:r>
                      <a:endParaRPr sz="10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N</a:t>
                      </a:r>
                      <a:endParaRPr sz="1000"/>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a:t>1500</a:t>
                      </a:r>
                      <a:endParaRPr sz="1000"/>
                    </a:p>
                  </a:txBody>
                  <a:tcPr marL="91425" marR="91425" marT="0" marB="0" anchor="ctr"/>
                </a:tc>
                <a:tc>
                  <a:txBody>
                    <a:bodyPr/>
                    <a:lstStyle/>
                    <a:p>
                      <a:pPr marL="0" lvl="0" indent="0" algn="ctr" rtl="0">
                        <a:spcBef>
                          <a:spcPts val="0"/>
                        </a:spcBef>
                        <a:spcAft>
                          <a:spcPts val="0"/>
                        </a:spcAft>
                        <a:buNone/>
                      </a:pPr>
                      <a:r>
                        <a:rPr lang="en" sz="1000"/>
                        <a:t>60.0</a:t>
                      </a:r>
                      <a:endParaRPr sz="1000"/>
                    </a:p>
                  </a:txBody>
                  <a:tcPr marL="91425" marR="91425" marT="0" marB="0" anchor="ctr"/>
                </a:tc>
                <a:tc>
                  <a:txBody>
                    <a:bodyPr/>
                    <a:lstStyle/>
                    <a:p>
                      <a:pPr marL="0" lvl="0" indent="0" algn="ctr" rtl="0">
                        <a:spcBef>
                          <a:spcPts val="0"/>
                        </a:spcBef>
                        <a:spcAft>
                          <a:spcPts val="0"/>
                        </a:spcAft>
                        <a:buNone/>
                      </a:pPr>
                      <a:r>
                        <a:rPr lang="en" sz="1000"/>
                        <a:t>25.0</a:t>
                      </a:r>
                      <a:endParaRPr sz="1000"/>
                    </a:p>
                  </a:txBody>
                  <a:tcPr marL="91425" marR="91425" marT="0" marB="0" anchor="ctr"/>
                </a:tc>
                <a:tc>
                  <a:txBody>
                    <a:bodyPr/>
                    <a:lstStyle/>
                    <a:p>
                      <a:pPr marL="0" lvl="0" indent="0" algn="ctr" rtl="0">
                        <a:spcBef>
                          <a:spcPts val="0"/>
                        </a:spcBef>
                        <a:spcAft>
                          <a:spcPts val="0"/>
                        </a:spcAft>
                        <a:buNone/>
                      </a:pPr>
                      <a:r>
                        <a:rPr lang="en" sz="1000"/>
                        <a:t>-</a:t>
                      </a:r>
                      <a:endParaRPr sz="1000"/>
                    </a:p>
                  </a:txBody>
                  <a:tcPr marL="91425" marR="91425" marT="0" marB="0" anchor="ctr"/>
                </a:tc>
                <a:tc>
                  <a:txBody>
                    <a:bodyPr/>
                    <a:lstStyle/>
                    <a:p>
                      <a:pPr marL="0" lvl="0" indent="0" algn="ctr" rtl="0">
                        <a:spcBef>
                          <a:spcPts val="0"/>
                        </a:spcBef>
                        <a:spcAft>
                          <a:spcPts val="0"/>
                        </a:spcAft>
                        <a:buNone/>
                      </a:pPr>
                      <a:r>
                        <a:rPr lang="en" sz="1000"/>
                        <a:t>-</a:t>
                      </a:r>
                      <a:endParaRPr sz="1000"/>
                    </a:p>
                  </a:txBody>
                  <a:tcPr marL="91425" marR="91425" marT="0" marB="0" anchor="ctr"/>
                </a:tc>
                <a:tc>
                  <a:txBody>
                    <a:bodyPr/>
                    <a:lstStyle/>
                    <a:p>
                      <a:pPr marL="0" lvl="0" indent="0" algn="ctr" rtl="0">
                        <a:spcBef>
                          <a:spcPts val="0"/>
                        </a:spcBef>
                        <a:spcAft>
                          <a:spcPts val="0"/>
                        </a:spcAft>
                        <a:buNone/>
                      </a:pPr>
                      <a:r>
                        <a:rPr lang="en" sz="1000"/>
                        <a:t>-</a:t>
                      </a:r>
                      <a:endParaRPr sz="1000"/>
                    </a:p>
                  </a:txBody>
                  <a:tcPr marL="91425" marR="91425" marT="0" marB="0" anchor="ctr"/>
                </a:tc>
                <a:extLst>
                  <a:ext uri="{0D108BD9-81ED-4DB2-BD59-A6C34878D82A}">
                    <a16:rowId xmlns:a16="http://schemas.microsoft.com/office/drawing/2014/main" val="10001"/>
                  </a:ext>
                </a:extLst>
              </a:tr>
              <a:tr h="110900">
                <a:tc>
                  <a:txBody>
                    <a:bodyPr/>
                    <a:lstStyle/>
                    <a:p>
                      <a:pPr marL="0" lvl="0" indent="0" algn="ctr" rtl="0">
                        <a:spcBef>
                          <a:spcPts val="0"/>
                        </a:spcBef>
                        <a:spcAft>
                          <a:spcPts val="0"/>
                        </a:spcAft>
                        <a:buNone/>
                      </a:pPr>
                      <a:r>
                        <a:rPr lang="en" sz="1000"/>
                        <a:t>School B</a:t>
                      </a:r>
                      <a:endParaRPr sz="10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H</a:t>
                      </a:r>
                      <a:endParaRPr sz="10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N</a:t>
                      </a:r>
                      <a:endParaRPr sz="1000"/>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a:t>500</a:t>
                      </a:r>
                      <a:endParaRPr sz="1000"/>
                    </a:p>
                  </a:txBody>
                  <a:tcPr marL="91425" marR="91425" marT="0" marB="0" anchor="ctr"/>
                </a:tc>
                <a:tc>
                  <a:txBody>
                    <a:bodyPr/>
                    <a:lstStyle/>
                    <a:p>
                      <a:pPr marL="0" lvl="0" indent="0" algn="ctr" rtl="0">
                        <a:spcBef>
                          <a:spcPts val="0"/>
                        </a:spcBef>
                        <a:spcAft>
                          <a:spcPts val="0"/>
                        </a:spcAft>
                        <a:buNone/>
                      </a:pPr>
                      <a:r>
                        <a:rPr lang="en" sz="1000"/>
                        <a:t>20.0</a:t>
                      </a:r>
                      <a:endParaRPr sz="1000"/>
                    </a:p>
                  </a:txBody>
                  <a:tcPr marL="91425" marR="91425" marT="0" marB="0" anchor="ctr"/>
                </a:tc>
                <a:tc>
                  <a:txBody>
                    <a:bodyPr/>
                    <a:lstStyle/>
                    <a:p>
                      <a:pPr marL="0" lvl="0" indent="0" algn="ctr" rtl="0">
                        <a:spcBef>
                          <a:spcPts val="0"/>
                        </a:spcBef>
                        <a:spcAft>
                          <a:spcPts val="0"/>
                        </a:spcAft>
                        <a:buNone/>
                      </a:pPr>
                      <a:r>
                        <a:rPr lang="en" sz="1000"/>
                        <a:t>25.0</a:t>
                      </a:r>
                      <a:endParaRPr sz="1000"/>
                    </a:p>
                  </a:txBody>
                  <a:tcPr marL="91425" marR="91425" marT="0" marB="0" anchor="ctr"/>
                </a:tc>
                <a:tc>
                  <a:txBody>
                    <a:bodyPr/>
                    <a:lstStyle/>
                    <a:p>
                      <a:pPr marL="0" lvl="0" indent="0" algn="ctr" rtl="0">
                        <a:spcBef>
                          <a:spcPts val="0"/>
                        </a:spcBef>
                        <a:spcAft>
                          <a:spcPts val="0"/>
                        </a:spcAft>
                        <a:buNone/>
                      </a:pPr>
                      <a:r>
                        <a:rPr lang="en" sz="1000"/>
                        <a:t>-</a:t>
                      </a:r>
                      <a:endParaRPr sz="1000"/>
                    </a:p>
                  </a:txBody>
                  <a:tcPr marL="91425" marR="91425" marT="0" marB="0" anchor="ctr"/>
                </a:tc>
                <a:tc>
                  <a:txBody>
                    <a:bodyPr/>
                    <a:lstStyle/>
                    <a:p>
                      <a:pPr marL="0" lvl="0" indent="0" algn="ctr" rtl="0">
                        <a:spcBef>
                          <a:spcPts val="0"/>
                        </a:spcBef>
                        <a:spcAft>
                          <a:spcPts val="0"/>
                        </a:spcAft>
                        <a:buNone/>
                      </a:pPr>
                      <a:r>
                        <a:rPr lang="en" sz="1000"/>
                        <a:t>-</a:t>
                      </a:r>
                      <a:endParaRPr sz="1000"/>
                    </a:p>
                  </a:txBody>
                  <a:tcPr marL="91425" marR="91425" marT="0" marB="0" anchor="ctr"/>
                </a:tc>
                <a:tc>
                  <a:txBody>
                    <a:bodyPr/>
                    <a:lstStyle/>
                    <a:p>
                      <a:pPr marL="0" lvl="0" indent="0" algn="ctr" rtl="0">
                        <a:spcBef>
                          <a:spcPts val="0"/>
                        </a:spcBef>
                        <a:spcAft>
                          <a:spcPts val="0"/>
                        </a:spcAft>
                        <a:buNone/>
                      </a:pPr>
                      <a:r>
                        <a:rPr lang="en" sz="1000"/>
                        <a:t>-</a:t>
                      </a:r>
                      <a:endParaRPr sz="1000"/>
                    </a:p>
                  </a:txBody>
                  <a:tcPr marL="91425" marR="91425" marT="0" marB="0" anchor="ctr"/>
                </a:tc>
                <a:extLst>
                  <a:ext uri="{0D108BD9-81ED-4DB2-BD59-A6C34878D82A}">
                    <a16:rowId xmlns:a16="http://schemas.microsoft.com/office/drawing/2014/main" val="10002"/>
                  </a:ext>
                </a:extLst>
              </a:tr>
              <a:tr h="110900">
                <a:tc>
                  <a:txBody>
                    <a:bodyPr/>
                    <a:lstStyle/>
                    <a:p>
                      <a:pPr marL="0" lvl="0" indent="0" algn="ctr" rtl="0">
                        <a:spcBef>
                          <a:spcPts val="0"/>
                        </a:spcBef>
                        <a:spcAft>
                          <a:spcPts val="0"/>
                        </a:spcAft>
                        <a:buNone/>
                      </a:pPr>
                      <a:r>
                        <a:rPr lang="en" sz="1000"/>
                        <a:t>School 1</a:t>
                      </a:r>
                      <a:endParaRPr sz="10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M</a:t>
                      </a:r>
                      <a:endParaRPr sz="10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Y</a:t>
                      </a:r>
                      <a:endParaRPr sz="1000"/>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a:t>400</a:t>
                      </a:r>
                      <a:endParaRPr sz="1000"/>
                    </a:p>
                  </a:txBody>
                  <a:tcPr marL="91425" marR="91425" marT="0" marB="0" anchor="ctr"/>
                </a:tc>
                <a:tc>
                  <a:txBody>
                    <a:bodyPr/>
                    <a:lstStyle/>
                    <a:p>
                      <a:pPr marL="0" lvl="0" indent="0" algn="ctr" rtl="0">
                        <a:spcBef>
                          <a:spcPts val="0"/>
                        </a:spcBef>
                        <a:spcAft>
                          <a:spcPts val="0"/>
                        </a:spcAft>
                        <a:buNone/>
                      </a:pPr>
                      <a:r>
                        <a:rPr lang="en" sz="1000"/>
                        <a:t>35.0</a:t>
                      </a:r>
                      <a:endParaRPr sz="1000"/>
                    </a:p>
                  </a:txBody>
                  <a:tcPr marL="91425" marR="91425" marT="0" marB="0" anchor="ctr"/>
                </a:tc>
                <a:tc>
                  <a:txBody>
                    <a:bodyPr/>
                    <a:lstStyle/>
                    <a:p>
                      <a:pPr marL="0" lvl="0" indent="0" algn="ctr" rtl="0">
                        <a:spcBef>
                          <a:spcPts val="0"/>
                        </a:spcBef>
                        <a:spcAft>
                          <a:spcPts val="0"/>
                        </a:spcAft>
                        <a:buNone/>
                      </a:pPr>
                      <a:r>
                        <a:rPr lang="en" sz="1000"/>
                        <a:t>11.4</a:t>
                      </a:r>
                      <a:endParaRPr sz="1000"/>
                    </a:p>
                  </a:txBody>
                  <a:tcPr marL="91425" marR="91425" marT="0" marB="0" anchor="ctr"/>
                </a:tc>
                <a:tc>
                  <a:txBody>
                    <a:bodyPr/>
                    <a:lstStyle/>
                    <a:p>
                      <a:pPr marL="0" lvl="0" indent="0" algn="ctr" rtl="0">
                        <a:spcBef>
                          <a:spcPts val="0"/>
                        </a:spcBef>
                        <a:spcAft>
                          <a:spcPts val="0"/>
                        </a:spcAft>
                        <a:buNone/>
                      </a:pPr>
                      <a:r>
                        <a:rPr lang="en" sz="1000"/>
                        <a:t>Title I</a:t>
                      </a:r>
                      <a:endParaRPr sz="1000"/>
                    </a:p>
                  </a:txBody>
                  <a:tcPr marL="91425" marR="91425" marT="0" marB="0" anchor="ctr"/>
                </a:tc>
                <a:tc>
                  <a:txBody>
                    <a:bodyPr/>
                    <a:lstStyle/>
                    <a:p>
                      <a:pPr marL="0" lvl="0" indent="0" algn="ctr" rtl="0">
                        <a:spcBef>
                          <a:spcPts val="0"/>
                        </a:spcBef>
                        <a:spcAft>
                          <a:spcPts val="0"/>
                        </a:spcAft>
                        <a:buNone/>
                      </a:pPr>
                      <a:r>
                        <a:rPr lang="en" sz="1000"/>
                        <a:t>10.0</a:t>
                      </a:r>
                      <a:endParaRPr sz="1000"/>
                    </a:p>
                  </a:txBody>
                  <a:tcPr marL="91425" marR="91425" marT="0" marB="0" anchor="ctr"/>
                </a:tc>
                <a:tc>
                  <a:txBody>
                    <a:bodyPr/>
                    <a:lstStyle/>
                    <a:p>
                      <a:pPr marL="0" lvl="0" indent="0" algn="ctr" rtl="0">
                        <a:spcBef>
                          <a:spcPts val="0"/>
                        </a:spcBef>
                        <a:spcAft>
                          <a:spcPts val="0"/>
                        </a:spcAft>
                        <a:buNone/>
                      </a:pPr>
                      <a:r>
                        <a:rPr lang="en" sz="1000"/>
                        <a:t>No</a:t>
                      </a:r>
                      <a:endParaRPr sz="1000"/>
                    </a:p>
                  </a:txBody>
                  <a:tcPr marL="91425" marR="91425" marT="0" marB="0" anchor="ctr"/>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en" sz="1000"/>
                        <a:t>School 2</a:t>
                      </a:r>
                      <a:endParaRPr sz="10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M</a:t>
                      </a:r>
                      <a:endParaRPr sz="10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Y</a:t>
                      </a:r>
                      <a:endParaRPr sz="1000"/>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a:t>600</a:t>
                      </a:r>
                      <a:endParaRPr sz="1000"/>
                    </a:p>
                  </a:txBody>
                  <a:tcPr marL="91425" marR="91425" marT="0" marB="0" anchor="ctr"/>
                </a:tc>
                <a:tc>
                  <a:txBody>
                    <a:bodyPr/>
                    <a:lstStyle/>
                    <a:p>
                      <a:pPr marL="0" lvl="0" indent="0" algn="ctr" rtl="0">
                        <a:spcBef>
                          <a:spcPts val="0"/>
                        </a:spcBef>
                        <a:spcAft>
                          <a:spcPts val="0"/>
                        </a:spcAft>
                        <a:buNone/>
                      </a:pPr>
                      <a:r>
                        <a:rPr lang="en" sz="1000"/>
                        <a:t>65.0</a:t>
                      </a:r>
                      <a:endParaRPr sz="1000"/>
                    </a:p>
                  </a:txBody>
                  <a:tcPr marL="91425" marR="91425" marT="0" marB="0" anchor="ctr"/>
                </a:tc>
                <a:tc>
                  <a:txBody>
                    <a:bodyPr/>
                    <a:lstStyle/>
                    <a:p>
                      <a:pPr marL="0" lvl="0" indent="0" algn="ctr" rtl="0">
                        <a:spcBef>
                          <a:spcPts val="0"/>
                        </a:spcBef>
                        <a:spcAft>
                          <a:spcPts val="0"/>
                        </a:spcAft>
                        <a:buNone/>
                      </a:pPr>
                      <a:r>
                        <a:rPr lang="en" sz="1000"/>
                        <a:t>9.2</a:t>
                      </a:r>
                      <a:endParaRPr sz="1000"/>
                    </a:p>
                  </a:txBody>
                  <a:tcPr marL="91425" marR="91425" marT="0" marB="0" anchor="ctr"/>
                </a:tc>
                <a:tc>
                  <a:txBody>
                    <a:bodyPr/>
                    <a:lstStyle/>
                    <a:p>
                      <a:pPr marL="0" lvl="0" indent="0" algn="ctr" rtl="0">
                        <a:spcBef>
                          <a:spcPts val="0"/>
                        </a:spcBef>
                        <a:spcAft>
                          <a:spcPts val="0"/>
                        </a:spcAft>
                        <a:buNone/>
                      </a:pPr>
                      <a:r>
                        <a:rPr lang="en" sz="1000"/>
                        <a:t>Title I</a:t>
                      </a:r>
                      <a:endParaRPr sz="1000"/>
                    </a:p>
                  </a:txBody>
                  <a:tcPr marL="91425" marR="91425" marT="0" marB="0" anchor="ctr"/>
                </a:tc>
                <a:tc>
                  <a:txBody>
                    <a:bodyPr/>
                    <a:lstStyle/>
                    <a:p>
                      <a:pPr marL="0" lvl="0" indent="0" algn="ctr" rtl="0">
                        <a:spcBef>
                          <a:spcPts val="0"/>
                        </a:spcBef>
                        <a:spcAft>
                          <a:spcPts val="0"/>
                        </a:spcAft>
                        <a:buNone/>
                      </a:pPr>
                      <a:r>
                        <a:rPr lang="en" sz="1000"/>
                        <a:t>10.0</a:t>
                      </a:r>
                      <a:endParaRPr sz="1000"/>
                    </a:p>
                  </a:txBody>
                  <a:tcPr marL="91425" marR="91425" marT="0" marB="0" anchor="ctr"/>
                </a:tc>
                <a:tc>
                  <a:txBody>
                    <a:bodyPr/>
                    <a:lstStyle/>
                    <a:p>
                      <a:pPr marL="0" lvl="0" indent="0" algn="ctr" rtl="0">
                        <a:spcBef>
                          <a:spcPts val="0"/>
                        </a:spcBef>
                        <a:spcAft>
                          <a:spcPts val="0"/>
                        </a:spcAft>
                        <a:buNone/>
                      </a:pPr>
                      <a:r>
                        <a:rPr lang="en" sz="1000" dirty="0"/>
                        <a:t>Yes</a:t>
                      </a:r>
                      <a:endParaRPr sz="1000" dirty="0"/>
                    </a:p>
                  </a:txBody>
                  <a:tcPr marL="91425" marR="91425" marT="0" marB="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13"/>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2024-25 Comparability Results</a:t>
            </a:r>
            <a:endParaRPr sz="2500" b="1"/>
          </a:p>
        </p:txBody>
      </p:sp>
      <p:pic>
        <p:nvPicPr>
          <p:cNvPr id="864" name="Google Shape;864;p113" descr="2024-25 comparability results"/>
          <p:cNvPicPr preferRelativeResize="0"/>
          <p:nvPr/>
        </p:nvPicPr>
        <p:blipFill>
          <a:blip r:embed="rId3">
            <a:alphaModFix/>
          </a:blip>
          <a:stretch>
            <a:fillRect/>
          </a:stretch>
        </p:blipFill>
        <p:spPr>
          <a:xfrm>
            <a:off x="1296578" y="999766"/>
            <a:ext cx="6550843" cy="3937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14"/>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Next Steps for Comparability</a:t>
            </a:r>
            <a:endParaRPr sz="2500" b="1"/>
          </a:p>
        </p:txBody>
      </p:sp>
      <p:sp>
        <p:nvSpPr>
          <p:cNvPr id="871" name="Google Shape;871;p114"/>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6850" algn="l" rtl="0">
              <a:lnSpc>
                <a:spcPct val="90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Circumstances can exist for which demonstration of Comparability may not be possible, such as schools in remote locations (basic staffing levels are necessary to operate the school) and schools serving special populations (additional resources may be allocated to address special needs).</a:t>
            </a:r>
            <a:endParaRPr sz="1900">
              <a:solidFill>
                <a:schemeClr val="dk1"/>
              </a:solidFill>
              <a:latin typeface="Calibri"/>
              <a:ea typeface="Calibri"/>
              <a:cs typeface="Calibri"/>
              <a:sym typeface="Calibri"/>
            </a:endParaRPr>
          </a:p>
          <a:p>
            <a:pPr marL="685800" lvl="1" indent="-209550" algn="l" rtl="0">
              <a:lnSpc>
                <a:spcPct val="90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If a school is unable to demonstrate Comparability based on one of these scenarios, LEAs may send an email documenting the extenuating circumstances to the Comparability mailbox in order to request an exclusion.</a:t>
            </a:r>
            <a:endParaRPr sz="1700">
              <a:solidFill>
                <a:schemeClr val="dk1"/>
              </a:solidFill>
              <a:latin typeface="Calibri"/>
              <a:ea typeface="Calibri"/>
              <a:cs typeface="Calibri"/>
              <a:sym typeface="Calibri"/>
            </a:endParaRPr>
          </a:p>
          <a:p>
            <a:pPr marL="228600" lvl="0" indent="-196850" algn="l" rtl="0">
              <a:lnSpc>
                <a:spcPct val="90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Alternatively, if CDE’s analyses do not confirm Comparability for the previous school year, the LEA must submit local data (via the alternative calculator) to demonstrate compliance.</a:t>
            </a:r>
            <a:endParaRPr sz="1900">
              <a:solidFill>
                <a:schemeClr val="dk1"/>
              </a:solidFill>
              <a:latin typeface="Calibri"/>
              <a:ea typeface="Calibri"/>
              <a:cs typeface="Calibri"/>
              <a:sym typeface="Calibri"/>
            </a:endParaRPr>
          </a:p>
          <a:p>
            <a:pPr marL="228600" lvl="0" indent="-196850" algn="l" rtl="0">
              <a:lnSpc>
                <a:spcPct val="90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If Comparability cannot be demonstrated through the LEA’s calculations, and there are no extenuating circumstances that apply, CDE will work with the LEA to develop a Comparability Action Plan (CAP).</a:t>
            </a:r>
            <a:endParaRPr sz="19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15"/>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Completing the Alternative Calculator</a:t>
            </a:r>
            <a:endParaRPr sz="2300" b="1">
              <a:latin typeface="Calibri"/>
              <a:ea typeface="Calibri"/>
              <a:cs typeface="Calibri"/>
              <a:sym typeface="Calibri"/>
            </a:endParaRPr>
          </a:p>
        </p:txBody>
      </p:sp>
      <p:sp>
        <p:nvSpPr>
          <p:cNvPr id="878" name="Google Shape;878;p115"/>
          <p:cNvSpPr txBox="1"/>
          <p:nvPr/>
        </p:nvSpPr>
        <p:spPr>
          <a:xfrm>
            <a:off x="150875" y="966775"/>
            <a:ext cx="8735100" cy="3372900"/>
          </a:xfrm>
          <a:prstGeom prst="rect">
            <a:avLst/>
          </a:prstGeom>
          <a:noFill/>
          <a:ln>
            <a:noFill/>
          </a:ln>
        </p:spPr>
        <p:txBody>
          <a:bodyPr spcFirstLastPara="1" wrap="square" lIns="0" tIns="0" rIns="68575" bIns="68575" anchor="t" anchorCtr="0">
            <a:noAutofit/>
          </a:bodyPr>
          <a:lstStyle/>
          <a:p>
            <a:pPr marL="0" lvl="0" indent="0" algn="l" rtl="0">
              <a:spcBef>
                <a:spcPts val="0"/>
              </a:spcBef>
              <a:spcAft>
                <a:spcPts val="0"/>
              </a:spcAft>
              <a:buClr>
                <a:schemeClr val="dk1"/>
              </a:buClr>
              <a:buSzPts val="1800"/>
              <a:buFont typeface="Arial"/>
              <a:buNone/>
            </a:pPr>
            <a:r>
              <a:rPr lang="en" sz="1700" i="1">
                <a:solidFill>
                  <a:srgbClr val="C55A11"/>
                </a:solidFill>
                <a:latin typeface="Calibri"/>
                <a:ea typeface="Calibri"/>
                <a:cs typeface="Calibri"/>
                <a:sym typeface="Calibri"/>
              </a:rPr>
              <a:t>Note: Use a separate workbook for </a:t>
            </a:r>
            <a:r>
              <a:rPr lang="en" sz="1700" b="1" i="1">
                <a:solidFill>
                  <a:srgbClr val="C55A11"/>
                </a:solidFill>
                <a:latin typeface="Calibri"/>
                <a:ea typeface="Calibri"/>
                <a:cs typeface="Calibri"/>
                <a:sym typeface="Calibri"/>
              </a:rPr>
              <a:t>each grade span</a:t>
            </a:r>
            <a:r>
              <a:rPr lang="en" sz="1700" i="1">
                <a:solidFill>
                  <a:srgbClr val="C55A11"/>
                </a:solidFill>
                <a:latin typeface="Calibri"/>
                <a:ea typeface="Calibri"/>
                <a:cs typeface="Calibri"/>
                <a:sym typeface="Calibri"/>
              </a:rPr>
              <a:t> (elementary, middle, high) that needs to demonstrate Comparability. Schools that operate K-8 programs may be compared separately.</a:t>
            </a:r>
            <a:endParaRPr sz="1700" i="1">
              <a:solidFill>
                <a:srgbClr val="C55A1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endParaRPr sz="1700">
              <a:solidFill>
                <a:srgbClr val="C55A1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r>
              <a:rPr lang="en" sz="1700" b="1">
                <a:solidFill>
                  <a:schemeClr val="dk1"/>
                </a:solidFill>
                <a:latin typeface="Calibri"/>
                <a:ea typeface="Calibri"/>
                <a:cs typeface="Calibri"/>
                <a:sym typeface="Calibri"/>
              </a:rPr>
              <a:t>Contact Info Tab:</a:t>
            </a:r>
            <a:r>
              <a:rPr lang="en" sz="1700">
                <a:solidFill>
                  <a:schemeClr val="dk1"/>
                </a:solidFill>
                <a:latin typeface="Calibri"/>
                <a:ea typeface="Calibri"/>
                <a:cs typeface="Calibri"/>
                <a:sym typeface="Calibri"/>
              </a:rPr>
              <a:t> The calculator will ask that you enter district code, district name, and contact info for person completing the calculator. </a:t>
            </a:r>
            <a:endParaRPr sz="1700">
              <a:solidFill>
                <a:schemeClr val="dk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endParaRPr sz="1700">
              <a:solidFill>
                <a:schemeClr val="dk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r>
              <a:rPr lang="en" sz="1700" b="1">
                <a:solidFill>
                  <a:schemeClr val="dk1"/>
                </a:solidFill>
                <a:latin typeface="Calibri"/>
                <a:ea typeface="Calibri"/>
                <a:cs typeface="Calibri"/>
                <a:sym typeface="Calibri"/>
              </a:rPr>
              <a:t>Method Tab:</a:t>
            </a:r>
            <a:r>
              <a:rPr lang="en" sz="1700">
                <a:solidFill>
                  <a:schemeClr val="dk1"/>
                </a:solidFill>
                <a:latin typeface="Calibri"/>
                <a:ea typeface="Calibri"/>
                <a:cs typeface="Calibri"/>
                <a:sym typeface="Calibri"/>
              </a:rPr>
              <a:t> Select the appropriate response from the drop-down menus for grade span, school year of data being submitted, and methodology being used to demonstrate Comparability.</a:t>
            </a:r>
            <a:endParaRPr sz="1700">
              <a:solidFill>
                <a:schemeClr val="dk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endParaRPr sz="1700">
              <a:solidFill>
                <a:schemeClr val="dk1"/>
              </a:solidFill>
              <a:latin typeface="Calibri"/>
              <a:ea typeface="Calibri"/>
              <a:cs typeface="Calibri"/>
              <a:sym typeface="Calibri"/>
            </a:endParaRPr>
          </a:p>
          <a:p>
            <a:pPr marL="0" lvl="0" indent="0" algn="l" rtl="0">
              <a:spcBef>
                <a:spcPts val="0"/>
              </a:spcBef>
              <a:spcAft>
                <a:spcPts val="0"/>
              </a:spcAft>
              <a:buClr>
                <a:srgbClr val="ED7D31"/>
              </a:buClr>
              <a:buSzPts val="1800"/>
              <a:buFont typeface="Arial"/>
              <a:buNone/>
            </a:pPr>
            <a:r>
              <a:rPr lang="en" sz="1700" b="1">
                <a:solidFill>
                  <a:schemeClr val="dk1"/>
                </a:solidFill>
                <a:latin typeface="Calibri"/>
                <a:ea typeface="Calibri"/>
                <a:cs typeface="Calibri"/>
                <a:sym typeface="Calibri"/>
              </a:rPr>
              <a:t>Calculator Tab:</a:t>
            </a:r>
            <a:r>
              <a:rPr lang="en" sz="1700">
                <a:solidFill>
                  <a:schemeClr val="dk1"/>
                </a:solidFill>
                <a:latin typeface="Calibri"/>
                <a:ea typeface="Calibri"/>
                <a:cs typeface="Calibri"/>
                <a:sym typeface="Calibri"/>
              </a:rPr>
              <a:t> Complete school number, school name, whether each school is Title I or not, and  student enrollment (typically October count). Complete the additional column(s) related to the methodology being used to demonstrate Comparability. The calculator will automatically calculate per-pupil ratios/allocations and whether schools have met Comparability requirements.</a:t>
            </a:r>
            <a:endParaRPr sz="1600" b="1">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16"/>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High-Low Enrollment or Poverty Alternative Method</a:t>
            </a:r>
            <a:endParaRPr sz="2300" b="1">
              <a:latin typeface="Calibri"/>
              <a:ea typeface="Calibri"/>
              <a:cs typeface="Calibri"/>
              <a:sym typeface="Calibri"/>
            </a:endParaRPr>
          </a:p>
        </p:txBody>
      </p:sp>
      <p:sp>
        <p:nvSpPr>
          <p:cNvPr id="885" name="Google Shape;885;p116"/>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1000"/>
              </a:spcBef>
              <a:spcAft>
                <a:spcPts val="0"/>
              </a:spcAft>
              <a:buNone/>
            </a:pPr>
            <a:r>
              <a:rPr lang="en" sz="2000">
                <a:solidFill>
                  <a:schemeClr val="dk1"/>
                </a:solidFill>
                <a:latin typeface="Calibri"/>
                <a:ea typeface="Calibri"/>
                <a:cs typeface="Calibri"/>
                <a:sym typeface="Calibri"/>
              </a:rPr>
              <a:t>When calculations do not demonstrate that all Title I schools are comparable based on the FTE methods, and school data lend themselves to high-low band analyses, </a:t>
            </a:r>
            <a:r>
              <a:rPr lang="en" sz="2000" b="1">
                <a:solidFill>
                  <a:schemeClr val="dk1"/>
                </a:solidFill>
                <a:latin typeface="Calibri"/>
                <a:ea typeface="Calibri"/>
                <a:cs typeface="Calibri"/>
                <a:sym typeface="Calibri"/>
              </a:rPr>
              <a:t>for example when a grade span includes very high and low enrollment schools</a:t>
            </a:r>
            <a:r>
              <a:rPr lang="en" sz="2000">
                <a:solidFill>
                  <a:schemeClr val="dk1"/>
                </a:solidFill>
                <a:latin typeface="Calibri"/>
                <a:ea typeface="Calibri"/>
                <a:cs typeface="Calibri"/>
                <a:sym typeface="Calibri"/>
              </a:rPr>
              <a:t>, Comparability FTE analyses may be conducted by separate enrollment bands. </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2000">
                <a:solidFill>
                  <a:schemeClr val="dk1"/>
                </a:solidFill>
                <a:latin typeface="Calibri"/>
                <a:ea typeface="Calibri"/>
                <a:cs typeface="Calibri"/>
                <a:sym typeface="Calibri"/>
              </a:rPr>
              <a:t>Consequently, an LEA with a wide range of elementary school enrollments and a high enrollment Title I school that is not comparable to the average non-Title I school, </a:t>
            </a:r>
            <a:r>
              <a:rPr lang="en" sz="2000" b="1">
                <a:solidFill>
                  <a:schemeClr val="dk1"/>
                </a:solidFill>
                <a:latin typeface="Calibri"/>
                <a:ea typeface="Calibri"/>
                <a:cs typeface="Calibri"/>
                <a:sym typeface="Calibri"/>
              </a:rPr>
              <a:t>CDE will compare that high enrollment Title I school to the district’s high enrollment non-Title I schools. </a:t>
            </a:r>
            <a:r>
              <a:rPr lang="en" sz="2000">
                <a:solidFill>
                  <a:schemeClr val="dk1"/>
                </a:solidFill>
                <a:latin typeface="Calibri"/>
                <a:ea typeface="Calibri"/>
                <a:cs typeface="Calibri"/>
                <a:sym typeface="Calibri"/>
              </a:rPr>
              <a:t>Similarly, if there is a wide range of poverty percentages, ED allows </a:t>
            </a:r>
            <a:r>
              <a:rPr lang="en" sz="2000" b="1">
                <a:solidFill>
                  <a:schemeClr val="dk1"/>
                </a:solidFill>
                <a:latin typeface="Calibri"/>
                <a:ea typeface="Calibri"/>
                <a:cs typeface="Calibri"/>
                <a:sym typeface="Calibri"/>
              </a:rPr>
              <a:t>high poverty Title I schools to be compared to high poverty non-Title I schools.</a:t>
            </a:r>
            <a:r>
              <a:rPr lang="en" sz="2000">
                <a:solidFill>
                  <a:schemeClr val="dk1"/>
                </a:solidFill>
                <a:latin typeface="Calibri"/>
                <a:ea typeface="Calibri"/>
                <a:cs typeface="Calibri"/>
                <a:sym typeface="Calibri"/>
              </a:rPr>
              <a:t>  </a:t>
            </a:r>
            <a:endParaRPr sz="2000" b="1">
              <a:solidFill>
                <a:srgbClr val="C55A1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7"/>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FTE and Per-Pupil Allocation Methodologies</a:t>
            </a:r>
            <a:endParaRPr sz="2300" b="1">
              <a:latin typeface="Calibri"/>
              <a:ea typeface="Calibri"/>
              <a:cs typeface="Calibri"/>
              <a:sym typeface="Calibri"/>
            </a:endParaRPr>
          </a:p>
        </p:txBody>
      </p:sp>
      <p:sp>
        <p:nvSpPr>
          <p:cNvPr id="892" name="Google Shape;892;p117"/>
          <p:cNvSpPr txBox="1"/>
          <p:nvPr/>
        </p:nvSpPr>
        <p:spPr>
          <a:xfrm>
            <a:off x="286100" y="1020625"/>
            <a:ext cx="3819900" cy="3157500"/>
          </a:xfrm>
          <a:prstGeom prst="rect">
            <a:avLst/>
          </a:prstGeom>
          <a:noFill/>
          <a:ln>
            <a:noFill/>
          </a:ln>
        </p:spPr>
        <p:txBody>
          <a:bodyPr spcFirstLastPara="1" wrap="square" lIns="0" tIns="0" rIns="68575" bIns="68575" anchor="t" anchorCtr="0">
            <a:noAutofit/>
          </a:bodyPr>
          <a:lstStyle/>
          <a:p>
            <a:pPr marL="0" lvl="0" indent="0" algn="ctr" rtl="0">
              <a:lnSpc>
                <a:spcPct val="90000"/>
              </a:lnSpc>
              <a:spcBef>
                <a:spcPts val="0"/>
              </a:spcBef>
              <a:spcAft>
                <a:spcPts val="0"/>
              </a:spcAft>
              <a:buClr>
                <a:srgbClr val="C55A11"/>
              </a:buClr>
              <a:buSzPts val="2400"/>
              <a:buFont typeface="Arial"/>
              <a:buNone/>
            </a:pPr>
            <a:r>
              <a:rPr lang="en" sz="2100" b="1" u="sng">
                <a:solidFill>
                  <a:srgbClr val="C55A11"/>
                </a:solidFill>
                <a:latin typeface="Calibri"/>
                <a:ea typeface="Calibri"/>
                <a:cs typeface="Calibri"/>
                <a:sym typeface="Calibri"/>
              </a:rPr>
              <a:t>ALL</a:t>
            </a:r>
            <a:r>
              <a:rPr lang="en" sz="2100" b="1">
                <a:solidFill>
                  <a:srgbClr val="C55A11"/>
                </a:solidFill>
                <a:latin typeface="Calibri"/>
                <a:ea typeface="Calibri"/>
                <a:cs typeface="Calibri"/>
                <a:sym typeface="Calibri"/>
              </a:rPr>
              <a:t> schools in grade-span Title I</a:t>
            </a:r>
            <a:endParaRPr sz="2100" b="1">
              <a:solidFill>
                <a:srgbClr val="C55A11"/>
              </a:solidFill>
              <a:latin typeface="Calibri"/>
              <a:ea typeface="Calibri"/>
              <a:cs typeface="Calibri"/>
              <a:sym typeface="Calibri"/>
            </a:endParaRPr>
          </a:p>
          <a:p>
            <a:pPr marL="342900" lvl="0" indent="-304800"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Each school’s State/locally funded student-teacher ratio must be within 10% of the average.</a:t>
            </a:r>
            <a:endParaRPr sz="1800">
              <a:solidFill>
                <a:schemeClr val="dk1"/>
              </a:solidFill>
              <a:latin typeface="Calibri"/>
              <a:ea typeface="Calibri"/>
              <a:cs typeface="Calibri"/>
              <a:sym typeface="Calibri"/>
            </a:endParaRPr>
          </a:p>
          <a:p>
            <a:pPr marL="342900" lvl="0" indent="-304800"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Each school’s State/locally funded allocation for educational materials and resources should fall within 10% of the average. </a:t>
            </a:r>
            <a:endParaRPr sz="1800">
              <a:solidFill>
                <a:schemeClr val="dk1"/>
              </a:solidFill>
              <a:latin typeface="Calibri"/>
              <a:ea typeface="Calibri"/>
              <a:cs typeface="Calibri"/>
              <a:sym typeface="Calibri"/>
            </a:endParaRPr>
          </a:p>
          <a:p>
            <a:pPr marL="342900" lvl="0" indent="-304800"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Over-served and under-served schools will be flagged</a:t>
            </a:r>
            <a:endParaRPr sz="1800">
              <a:solidFill>
                <a:schemeClr val="dk1"/>
              </a:solidFill>
              <a:latin typeface="Calibri"/>
              <a:ea typeface="Calibri"/>
              <a:cs typeface="Calibri"/>
              <a:sym typeface="Calibri"/>
            </a:endParaRPr>
          </a:p>
        </p:txBody>
      </p:sp>
      <p:sp>
        <p:nvSpPr>
          <p:cNvPr id="893" name="Google Shape;893;p117"/>
          <p:cNvSpPr txBox="1"/>
          <p:nvPr/>
        </p:nvSpPr>
        <p:spPr>
          <a:xfrm>
            <a:off x="4301250" y="993000"/>
            <a:ext cx="4308600" cy="3157500"/>
          </a:xfrm>
          <a:prstGeom prst="rect">
            <a:avLst/>
          </a:prstGeom>
          <a:noFill/>
          <a:ln>
            <a:noFill/>
          </a:ln>
        </p:spPr>
        <p:txBody>
          <a:bodyPr spcFirstLastPara="1" wrap="square" lIns="0" tIns="0" rIns="68575" bIns="68575" anchor="t" anchorCtr="0">
            <a:noAutofit/>
          </a:bodyPr>
          <a:lstStyle/>
          <a:p>
            <a:pPr marL="0" lvl="0" indent="0" algn="ctr" rtl="0">
              <a:lnSpc>
                <a:spcPct val="90000"/>
              </a:lnSpc>
              <a:spcBef>
                <a:spcPts val="0"/>
              </a:spcBef>
              <a:spcAft>
                <a:spcPts val="0"/>
              </a:spcAft>
              <a:buNone/>
            </a:pPr>
            <a:r>
              <a:rPr lang="en" sz="2100" b="1">
                <a:solidFill>
                  <a:srgbClr val="C55A11"/>
                </a:solidFill>
                <a:latin typeface="Calibri"/>
                <a:ea typeface="Calibri"/>
                <a:cs typeface="Calibri"/>
                <a:sym typeface="Calibri"/>
              </a:rPr>
              <a:t>Some schools in grade-span Title I, some not</a:t>
            </a:r>
            <a:endParaRPr sz="2100">
              <a:solidFill>
                <a:schemeClr val="dk1"/>
              </a:solidFill>
              <a:latin typeface="Calibri"/>
              <a:ea typeface="Calibri"/>
              <a:cs typeface="Calibri"/>
              <a:sym typeface="Calibri"/>
            </a:endParaRPr>
          </a:p>
          <a:p>
            <a:pPr marL="388620" lvl="0" indent="-304482"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Title I schools’ State/locally funded student-teacher ratio cannot exceed non-Title I average by more than 10%.</a:t>
            </a:r>
            <a:endParaRPr sz="1800">
              <a:solidFill>
                <a:schemeClr val="dk1"/>
              </a:solidFill>
              <a:latin typeface="Calibri"/>
              <a:ea typeface="Calibri"/>
              <a:cs typeface="Calibri"/>
              <a:sym typeface="Calibri"/>
            </a:endParaRPr>
          </a:p>
          <a:p>
            <a:pPr marL="388620" lvl="0" indent="-304482"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Each Title I school’s State/locally funded allocation for educational materials and resources should be at least 90% of non-Title I schools’ average.</a:t>
            </a:r>
            <a:endParaRPr sz="1800">
              <a:solidFill>
                <a:schemeClr val="dk1"/>
              </a:solidFill>
              <a:latin typeface="Calibri"/>
              <a:ea typeface="Calibri"/>
              <a:cs typeface="Calibri"/>
              <a:sym typeface="Calibri"/>
            </a:endParaRPr>
          </a:p>
          <a:p>
            <a:pPr marL="388620" lvl="0" indent="-304482" algn="l" rtl="0">
              <a:lnSpc>
                <a:spcPct val="90000"/>
              </a:lnSpc>
              <a:spcBef>
                <a:spcPts val="1000"/>
              </a:spcBef>
              <a:spcAft>
                <a:spcPts val="0"/>
              </a:spcAft>
              <a:buClr>
                <a:schemeClr val="dk1"/>
              </a:buClr>
              <a:buSzPts val="1800"/>
              <a:buChar char="•"/>
            </a:pPr>
            <a:r>
              <a:rPr lang="en" sz="1800">
                <a:solidFill>
                  <a:schemeClr val="dk1"/>
                </a:solidFill>
                <a:latin typeface="Calibri"/>
                <a:ea typeface="Calibri"/>
                <a:cs typeface="Calibri"/>
                <a:sym typeface="Calibri"/>
              </a:rPr>
              <a:t>Only under-served Title I schools will be flagged</a:t>
            </a:r>
            <a:endParaRPr sz="1800">
              <a:solidFill>
                <a:schemeClr val="dk1"/>
              </a:solidFill>
              <a:latin typeface="Calibri"/>
              <a:ea typeface="Calibri"/>
              <a:cs typeface="Calibri"/>
              <a:sym typeface="Calibri"/>
            </a:endParaRPr>
          </a:p>
          <a:p>
            <a:pPr marL="228600" lvl="0" indent="0" algn="l" rtl="0">
              <a:lnSpc>
                <a:spcPct val="90000"/>
              </a:lnSpc>
              <a:spcBef>
                <a:spcPts val="1000"/>
              </a:spcBef>
              <a:spcAft>
                <a:spcPts val="0"/>
              </a:spcAft>
              <a:buNone/>
            </a:pPr>
            <a:endParaRPr sz="2100" b="1" u="sng">
              <a:solidFill>
                <a:srgbClr val="C55A1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18"/>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Consolidated Schoolwide (CSW) Districts</a:t>
            </a:r>
            <a:endParaRPr sz="2300" b="1">
              <a:latin typeface="Calibri"/>
              <a:ea typeface="Calibri"/>
              <a:cs typeface="Calibri"/>
              <a:sym typeface="Calibri"/>
            </a:endParaRPr>
          </a:p>
        </p:txBody>
      </p:sp>
      <p:sp>
        <p:nvSpPr>
          <p:cNvPr id="900" name="Google Shape;900;p118"/>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2100" b="1">
                <a:solidFill>
                  <a:srgbClr val="C55A11"/>
                </a:solidFill>
                <a:latin typeface="Calibri"/>
                <a:ea typeface="Calibri"/>
                <a:cs typeface="Calibri"/>
                <a:sym typeface="Calibri"/>
              </a:rPr>
              <a:t>Districts operating CSW Programs can use the FTE methodology or the per-pupil methodology for submitting local data using:</a:t>
            </a:r>
            <a:endParaRPr sz="21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2100"/>
              <a:buChar char="•"/>
            </a:pPr>
            <a:r>
              <a:rPr lang="en" sz="2100">
                <a:solidFill>
                  <a:schemeClr val="dk1"/>
                </a:solidFill>
                <a:latin typeface="Calibri"/>
                <a:ea typeface="Calibri"/>
                <a:cs typeface="Calibri"/>
                <a:sym typeface="Calibri"/>
              </a:rPr>
              <a:t>C</a:t>
            </a:r>
            <a:r>
              <a:rPr lang="en" sz="2100">
                <a:solidFill>
                  <a:schemeClr val="dk1"/>
                </a:solidFill>
                <a:highlight>
                  <a:schemeClr val="lt1"/>
                </a:highlight>
                <a:latin typeface="Calibri"/>
                <a:ea typeface="Calibri"/>
                <a:cs typeface="Calibri"/>
                <a:sym typeface="Calibri"/>
              </a:rPr>
              <a:t>lassroom teacher </a:t>
            </a:r>
            <a:r>
              <a:rPr lang="en" sz="2100">
                <a:solidFill>
                  <a:schemeClr val="dk1"/>
                </a:solidFill>
                <a:latin typeface="Calibri"/>
                <a:ea typeface="Calibri"/>
                <a:cs typeface="Calibri"/>
                <a:sym typeface="Calibri"/>
              </a:rPr>
              <a:t>FTE only </a:t>
            </a:r>
            <a:endParaRPr sz="2100">
              <a:solidFill>
                <a:schemeClr val="dk1"/>
              </a:solidFill>
              <a:latin typeface="Calibri"/>
              <a:ea typeface="Calibri"/>
              <a:cs typeface="Calibri"/>
              <a:sym typeface="Calibri"/>
            </a:endParaRPr>
          </a:p>
          <a:p>
            <a:pPr marL="45720" lvl="0" indent="0" algn="l" rtl="0">
              <a:lnSpc>
                <a:spcPct val="90000"/>
              </a:lnSpc>
              <a:spcBef>
                <a:spcPts val="1000"/>
              </a:spcBef>
              <a:spcAft>
                <a:spcPts val="0"/>
              </a:spcAft>
              <a:buNone/>
            </a:pPr>
            <a:r>
              <a:rPr lang="en" sz="2500">
                <a:solidFill>
                  <a:schemeClr val="dk1"/>
                </a:solidFill>
                <a:latin typeface="Calibri"/>
                <a:ea typeface="Calibri"/>
                <a:cs typeface="Calibri"/>
                <a:sym typeface="Calibri"/>
              </a:rPr>
              <a:t>			</a:t>
            </a:r>
            <a:r>
              <a:rPr lang="en" sz="2100">
                <a:solidFill>
                  <a:schemeClr val="dk1"/>
                </a:solidFill>
                <a:latin typeface="Calibri"/>
                <a:ea typeface="Calibri"/>
                <a:cs typeface="Calibri"/>
                <a:sym typeface="Calibri"/>
              </a:rPr>
              <a:t>OR</a:t>
            </a:r>
            <a:endParaRPr sz="17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2100"/>
              <a:buChar char="•"/>
            </a:pPr>
            <a:r>
              <a:rPr lang="en" sz="2100">
                <a:solidFill>
                  <a:schemeClr val="dk1"/>
                </a:solidFill>
                <a:latin typeface="Calibri"/>
                <a:ea typeface="Calibri"/>
                <a:cs typeface="Calibri"/>
                <a:sym typeface="Calibri"/>
              </a:rPr>
              <a:t>All education resources &amp; materials</a:t>
            </a:r>
            <a:endParaRPr sz="1500">
              <a:solidFill>
                <a:schemeClr val="dk1"/>
              </a:solidFill>
              <a:latin typeface="Calibri"/>
              <a:ea typeface="Calibri"/>
              <a:cs typeface="Calibri"/>
              <a:sym typeface="Calibri"/>
            </a:endParaRPr>
          </a:p>
          <a:p>
            <a:pPr marL="228600" lvl="0" indent="-190500" algn="l" rtl="0">
              <a:lnSpc>
                <a:spcPct val="90000"/>
              </a:lnSpc>
              <a:spcBef>
                <a:spcPts val="1000"/>
              </a:spcBef>
              <a:spcAft>
                <a:spcPts val="0"/>
              </a:spcAft>
              <a:buClr>
                <a:srgbClr val="C55A11"/>
              </a:buClr>
              <a:buSzPts val="2200"/>
              <a:buChar char="•"/>
            </a:pPr>
            <a:r>
              <a:rPr lang="en" sz="2200">
                <a:solidFill>
                  <a:srgbClr val="C55A11"/>
                </a:solidFill>
                <a:latin typeface="Calibri"/>
                <a:ea typeface="Calibri"/>
                <a:cs typeface="Calibri"/>
                <a:sym typeface="Calibri"/>
              </a:rPr>
              <a:t>Districts using per-pupil allocation method must </a:t>
            </a:r>
            <a:r>
              <a:rPr lang="en" sz="2200" b="1">
                <a:solidFill>
                  <a:srgbClr val="C55A11"/>
                </a:solidFill>
                <a:latin typeface="Calibri"/>
                <a:ea typeface="Calibri"/>
                <a:cs typeface="Calibri"/>
                <a:sym typeface="Calibri"/>
              </a:rPr>
              <a:t>retain a copy of the budget summary </a:t>
            </a:r>
            <a:r>
              <a:rPr lang="en" sz="2200">
                <a:solidFill>
                  <a:srgbClr val="C55A11"/>
                </a:solidFill>
                <a:latin typeface="Calibri"/>
                <a:ea typeface="Calibri"/>
                <a:cs typeface="Calibri"/>
                <a:sym typeface="Calibri"/>
              </a:rPr>
              <a:t>on file.  These will be used in monitoring to validate the amounts listed on the alternative calculator.</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2"/>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Updates and Reminders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19"/>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Using the Alternative Calculator - Per-Pupil Allocation</a:t>
            </a:r>
            <a:endParaRPr sz="2300" b="1">
              <a:latin typeface="Calibri"/>
              <a:ea typeface="Calibri"/>
              <a:cs typeface="Calibri"/>
              <a:sym typeface="Calibri"/>
            </a:endParaRPr>
          </a:p>
        </p:txBody>
      </p:sp>
      <p:sp>
        <p:nvSpPr>
          <p:cNvPr id="907" name="Google Shape;907;p119"/>
          <p:cNvSpPr txBox="1"/>
          <p:nvPr/>
        </p:nvSpPr>
        <p:spPr>
          <a:xfrm>
            <a:off x="150875" y="966775"/>
            <a:ext cx="8735100" cy="3372900"/>
          </a:xfrm>
          <a:prstGeom prst="rect">
            <a:avLst/>
          </a:prstGeom>
          <a:noFill/>
          <a:ln>
            <a:noFill/>
          </a:ln>
        </p:spPr>
        <p:txBody>
          <a:bodyPr spcFirstLastPara="1" wrap="square" lIns="0" tIns="0" rIns="68575" bIns="68575" anchor="t" anchorCtr="0">
            <a:noAutofit/>
          </a:bodyPr>
          <a:lstStyle/>
          <a:p>
            <a:pPr marL="0" lvl="0" indent="0" algn="l" rtl="0">
              <a:spcBef>
                <a:spcPts val="0"/>
              </a:spcBef>
              <a:spcAft>
                <a:spcPts val="0"/>
              </a:spcAft>
              <a:buNone/>
            </a:pPr>
            <a:r>
              <a:rPr lang="en" sz="1600" b="1">
                <a:solidFill>
                  <a:schemeClr val="dk1"/>
                </a:solidFill>
                <a:latin typeface="Calibri"/>
                <a:ea typeface="Calibri"/>
                <a:cs typeface="Calibri"/>
                <a:sym typeface="Calibri"/>
              </a:rPr>
              <a:t>Timing:</a:t>
            </a:r>
            <a:r>
              <a:rPr lang="en" sz="1600">
                <a:solidFill>
                  <a:schemeClr val="dk1"/>
                </a:solidFill>
                <a:latin typeface="Calibri"/>
                <a:ea typeface="Calibri"/>
                <a:cs typeface="Calibri"/>
                <a:sym typeface="Calibri"/>
              </a:rPr>
              <a:t> </a:t>
            </a:r>
            <a:r>
              <a:rPr lang="en" sz="1600">
                <a:solidFill>
                  <a:srgbClr val="C55A11"/>
                </a:solidFill>
                <a:latin typeface="Calibri"/>
                <a:ea typeface="Calibri"/>
                <a:cs typeface="Calibri"/>
                <a:sym typeface="Calibri"/>
              </a:rPr>
              <a:t>Collection of budget figures and outreach to charter schools typically begins in October/November dependent upon CDE’s collection timing for the alternative calculator.</a:t>
            </a:r>
            <a:endParaRPr sz="2200">
              <a:solidFill>
                <a:srgbClr val="C55A1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District Budget office provides a spreadsheet of allowable Comparability budget items for every school in the applicable grade spans (E, M, H) per program code and job class (note these may vary in districts), e.g.:</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285750" lvl="0" indent="-273050" algn="l" rtl="0">
              <a:spcBef>
                <a:spcPts val="0"/>
              </a:spcBef>
              <a:spcAft>
                <a:spcPts val="0"/>
              </a:spcAft>
              <a:buClr>
                <a:srgbClr val="C55A11"/>
              </a:buClr>
              <a:buSzPts val="1400"/>
              <a:buChar char="•"/>
            </a:pPr>
            <a:r>
              <a:rPr lang="en">
                <a:solidFill>
                  <a:srgbClr val="C55A11"/>
                </a:solidFill>
                <a:latin typeface="Calibri"/>
                <a:ea typeface="Calibri"/>
                <a:cs typeface="Calibri"/>
                <a:sym typeface="Calibri"/>
              </a:rPr>
              <a:t>Staffing, Program 0001-2099</a:t>
            </a:r>
            <a:endParaRPr sz="2200">
              <a:solidFill>
                <a:srgbClr val="C55A11"/>
              </a:solidFill>
              <a:latin typeface="Calibri"/>
              <a:ea typeface="Calibri"/>
              <a:cs typeface="Calibri"/>
              <a:sym typeface="Calibri"/>
            </a:endParaRPr>
          </a:p>
          <a:p>
            <a:pPr marL="285750" lvl="0" indent="-273050" algn="l" rtl="0">
              <a:spcBef>
                <a:spcPts val="0"/>
              </a:spcBef>
              <a:spcAft>
                <a:spcPts val="0"/>
              </a:spcAft>
              <a:buClr>
                <a:srgbClr val="C55A11"/>
              </a:buClr>
              <a:buSzPts val="1400"/>
              <a:buChar char="•"/>
            </a:pPr>
            <a:r>
              <a:rPr lang="en">
                <a:solidFill>
                  <a:srgbClr val="C55A11"/>
                </a:solidFill>
                <a:latin typeface="Calibri"/>
                <a:ea typeface="Calibri"/>
                <a:cs typeface="Calibri"/>
                <a:sym typeface="Calibri"/>
              </a:rPr>
              <a:t>Instructional Supplies/Services, Program 2219, Jobs 200s</a:t>
            </a:r>
            <a:endParaRPr sz="2200">
              <a:solidFill>
                <a:srgbClr val="C55A11"/>
              </a:solidFill>
              <a:latin typeface="Calibri"/>
              <a:ea typeface="Calibri"/>
              <a:cs typeface="Calibri"/>
              <a:sym typeface="Calibri"/>
            </a:endParaRPr>
          </a:p>
          <a:p>
            <a:pPr marL="285750" lvl="0" indent="-273050" algn="l" rtl="0">
              <a:spcBef>
                <a:spcPts val="0"/>
              </a:spcBef>
              <a:spcAft>
                <a:spcPts val="0"/>
              </a:spcAft>
              <a:buClr>
                <a:srgbClr val="C55A11"/>
              </a:buClr>
              <a:buSzPts val="1400"/>
              <a:buChar char="•"/>
            </a:pPr>
            <a:r>
              <a:rPr lang="en">
                <a:solidFill>
                  <a:srgbClr val="C55A11"/>
                </a:solidFill>
                <a:latin typeface="Calibri"/>
                <a:ea typeface="Calibri"/>
                <a:cs typeface="Calibri"/>
                <a:sym typeface="Calibri"/>
              </a:rPr>
              <a:t>Office of Principal, Program 2410, Job 100</a:t>
            </a:r>
            <a:endParaRPr sz="2200">
              <a:solidFill>
                <a:srgbClr val="C55A1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The total dollar amounts for these programs per school is divided by student enrollment to calculate the Per Pupil amount for each school.  </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a:solidFill>
                  <a:srgbClr val="C55A11"/>
                </a:solidFill>
                <a:latin typeface="Calibri"/>
                <a:ea typeface="Calibri"/>
                <a:cs typeface="Calibri"/>
                <a:sym typeface="Calibri"/>
              </a:rPr>
              <a:t>If your district has charter schools that </a:t>
            </a:r>
            <a:r>
              <a:rPr lang="en" b="1">
                <a:solidFill>
                  <a:srgbClr val="C55A11"/>
                </a:solidFill>
                <a:latin typeface="Calibri"/>
                <a:ea typeface="Calibri"/>
                <a:cs typeface="Calibri"/>
                <a:sym typeface="Calibri"/>
              </a:rPr>
              <a:t>do not </a:t>
            </a:r>
            <a:r>
              <a:rPr lang="en">
                <a:solidFill>
                  <a:srgbClr val="C55A11"/>
                </a:solidFill>
                <a:latin typeface="Calibri"/>
                <a:ea typeface="Calibri"/>
                <a:cs typeface="Calibri"/>
                <a:sym typeface="Calibri"/>
              </a:rPr>
              <a:t>use your district budgeting system, then </a:t>
            </a:r>
            <a:r>
              <a:rPr lang="en" b="1">
                <a:solidFill>
                  <a:srgbClr val="C55A11"/>
                </a:solidFill>
                <a:latin typeface="Calibri"/>
                <a:ea typeface="Calibri"/>
                <a:cs typeface="Calibri"/>
                <a:sym typeface="Calibri"/>
              </a:rPr>
              <a:t>you will need to reach out to each charter school (regardless of whether or not they accept Title I funds) to gather charter school budget information</a:t>
            </a:r>
            <a:r>
              <a:rPr lang="en">
                <a:solidFill>
                  <a:srgbClr val="C55A11"/>
                </a:solidFill>
                <a:latin typeface="Calibri"/>
                <a:ea typeface="Calibri"/>
                <a:cs typeface="Calibri"/>
                <a:sym typeface="Calibri"/>
              </a:rPr>
              <a:t> for the allowable categories per grade span that the district needs to report.  </a:t>
            </a:r>
            <a:endParaRPr sz="1900" b="1">
              <a:solidFill>
                <a:srgbClr val="C55A1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20"/>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Per-Pupil Allocation of State and Local Funds for Educational Materials and Resources</a:t>
            </a:r>
            <a:endParaRPr sz="2300" b="1">
              <a:latin typeface="Calibri"/>
              <a:ea typeface="Calibri"/>
              <a:cs typeface="Calibri"/>
              <a:sym typeface="Calibri"/>
            </a:endParaRPr>
          </a:p>
        </p:txBody>
      </p:sp>
      <p:sp>
        <p:nvSpPr>
          <p:cNvPr id="914" name="Google Shape;914;p120"/>
          <p:cNvSpPr txBox="1"/>
          <p:nvPr/>
        </p:nvSpPr>
        <p:spPr>
          <a:xfrm>
            <a:off x="286100" y="1020625"/>
            <a:ext cx="3819900" cy="31575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b="1">
                <a:solidFill>
                  <a:srgbClr val="C55A11"/>
                </a:solidFill>
                <a:latin typeface="Calibri"/>
                <a:ea typeface="Calibri"/>
                <a:cs typeface="Calibri"/>
                <a:sym typeface="Calibri"/>
              </a:rPr>
              <a:t>Include:</a:t>
            </a:r>
            <a:endParaRPr sz="19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All educational and instructional resources purchased with state and local funds</a:t>
            </a:r>
            <a:endParaRPr sz="19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Salaries and benefits for teachers, librarian, instructional coaches, paras and aides, principal, etc.</a:t>
            </a:r>
            <a:endParaRPr sz="1900">
              <a:solidFill>
                <a:schemeClr val="dk1"/>
              </a:solidFill>
              <a:latin typeface="Calibri"/>
              <a:ea typeface="Calibri"/>
              <a:cs typeface="Calibri"/>
              <a:sym typeface="Calibri"/>
            </a:endParaRPr>
          </a:p>
          <a:p>
            <a:pPr marL="0" lvl="0" indent="0" algn="l" rtl="0">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Curriculum materials, educational software, manuals—hardware in some instances</a:t>
            </a:r>
            <a:endParaRPr sz="1500">
              <a:solidFill>
                <a:schemeClr val="dk1"/>
              </a:solidFill>
              <a:latin typeface="Calibri"/>
              <a:ea typeface="Calibri"/>
              <a:cs typeface="Calibri"/>
              <a:sym typeface="Calibri"/>
            </a:endParaRPr>
          </a:p>
          <a:p>
            <a:pPr marL="0" lvl="0" indent="0" algn="l" rtl="0">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Field trip costs</a:t>
            </a:r>
            <a:endParaRPr sz="1600" b="1" u="sng">
              <a:solidFill>
                <a:srgbClr val="C55A11"/>
              </a:solidFill>
              <a:latin typeface="Calibri"/>
              <a:ea typeface="Calibri"/>
              <a:cs typeface="Calibri"/>
              <a:sym typeface="Calibri"/>
            </a:endParaRPr>
          </a:p>
        </p:txBody>
      </p:sp>
      <p:sp>
        <p:nvSpPr>
          <p:cNvPr id="915" name="Google Shape;915;p120"/>
          <p:cNvSpPr txBox="1"/>
          <p:nvPr/>
        </p:nvSpPr>
        <p:spPr>
          <a:xfrm>
            <a:off x="4301250" y="993000"/>
            <a:ext cx="4308600" cy="31575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b="1">
                <a:solidFill>
                  <a:srgbClr val="C55A11"/>
                </a:solidFill>
                <a:latin typeface="Calibri"/>
                <a:ea typeface="Calibri"/>
                <a:cs typeface="Calibri"/>
                <a:sym typeface="Calibri"/>
              </a:rPr>
              <a:t>Exclude: </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Transportation and cafeteria costs</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Resources/materials purchased with funds other than state/local</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Office staff not directly involved in educational activities: secretaries, counselors, nurses, etc.</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After-school or extracurricular activities: sports, clubs, newspaper, etc.</a:t>
            </a:r>
            <a:endParaRPr sz="17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700">
                <a:solidFill>
                  <a:schemeClr val="dk1"/>
                </a:solidFill>
                <a:latin typeface="Teko"/>
                <a:ea typeface="Teko"/>
                <a:cs typeface="Teko"/>
                <a:sym typeface="Teko"/>
              </a:rPr>
              <a:t>√ </a:t>
            </a:r>
            <a:r>
              <a:rPr lang="en" sz="1700">
                <a:solidFill>
                  <a:schemeClr val="dk1"/>
                </a:solidFill>
                <a:latin typeface="Calibri"/>
                <a:ea typeface="Calibri"/>
                <a:cs typeface="Calibri"/>
                <a:sym typeface="Calibri"/>
              </a:rPr>
              <a:t>Operating costs:  HVAC, electricity, building lease, etc.</a:t>
            </a:r>
            <a:endParaRPr b="1">
              <a:solidFill>
                <a:srgbClr val="C55A11"/>
              </a:solidFill>
              <a:latin typeface="Calibri"/>
              <a:ea typeface="Calibri"/>
              <a:cs typeface="Calibri"/>
              <a:sym typeface="Calibri"/>
            </a:endParaRPr>
          </a:p>
          <a:p>
            <a:pPr marL="228600" lvl="0" indent="0" algn="l" rtl="0">
              <a:lnSpc>
                <a:spcPct val="90000"/>
              </a:lnSpc>
              <a:spcBef>
                <a:spcPts val="1000"/>
              </a:spcBef>
              <a:spcAft>
                <a:spcPts val="0"/>
              </a:spcAft>
              <a:buNone/>
            </a:pPr>
            <a:endParaRPr sz="2100" b="1" u="sng">
              <a:solidFill>
                <a:srgbClr val="C55A1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21"/>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Comparability Action Plan (CAP)</a:t>
            </a:r>
            <a:endParaRPr sz="2300" b="1">
              <a:latin typeface="Calibri"/>
              <a:ea typeface="Calibri"/>
              <a:cs typeface="Calibri"/>
              <a:sym typeface="Calibri"/>
            </a:endParaRPr>
          </a:p>
        </p:txBody>
      </p:sp>
      <p:sp>
        <p:nvSpPr>
          <p:cNvPr id="922" name="Google Shape;922;p121"/>
          <p:cNvSpPr txBox="1"/>
          <p:nvPr/>
        </p:nvSpPr>
        <p:spPr>
          <a:xfrm>
            <a:off x="201275" y="1076375"/>
            <a:ext cx="8705100" cy="32364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a:solidFill>
                  <a:schemeClr val="dk1"/>
                </a:solidFill>
                <a:latin typeface="Calibri"/>
                <a:ea typeface="Calibri"/>
                <a:cs typeface="Calibri"/>
                <a:sym typeface="Calibri"/>
              </a:rPr>
              <a:t>An online Comparability Action Plan form has been developed to collect the required information necessary for CDE to verify that each local education agency (LEA) that has not met Comparability requirements has a plan for how to come into compliance.  LEAs must submit the following:</a:t>
            </a:r>
            <a:endParaRPr sz="1900">
              <a:solidFill>
                <a:schemeClr val="dk1"/>
              </a:solidFill>
              <a:latin typeface="Calibri"/>
              <a:ea typeface="Calibri"/>
              <a:cs typeface="Calibri"/>
              <a:sym typeface="Calibri"/>
            </a:endParaRPr>
          </a:p>
          <a:p>
            <a:pPr marL="228600" lvl="0" indent="-190500" algn="l" rtl="0">
              <a:lnSpc>
                <a:spcPct val="90000"/>
              </a:lnSpc>
              <a:spcBef>
                <a:spcPts val="1000"/>
              </a:spcBef>
              <a:spcAft>
                <a:spcPts val="0"/>
              </a:spcAft>
              <a:buClr>
                <a:schemeClr val="dk1"/>
              </a:buClr>
              <a:buSzPts val="1800"/>
              <a:buAutoNum type="arabicParenR"/>
            </a:pPr>
            <a:r>
              <a:rPr lang="en" sz="1800">
                <a:solidFill>
                  <a:schemeClr val="dk1"/>
                </a:solidFill>
                <a:latin typeface="Calibri"/>
                <a:ea typeface="Calibri"/>
                <a:cs typeface="Calibri"/>
                <a:sym typeface="Calibri"/>
              </a:rPr>
              <a:t>A list of non-comparable schools and a brief description of the context contributing to non-comparability;</a:t>
            </a:r>
            <a:endParaRPr sz="1800">
              <a:solidFill>
                <a:schemeClr val="dk1"/>
              </a:solidFill>
              <a:latin typeface="Calibri"/>
              <a:ea typeface="Calibri"/>
              <a:cs typeface="Calibri"/>
              <a:sym typeface="Calibri"/>
            </a:endParaRPr>
          </a:p>
          <a:p>
            <a:pPr marL="228600" lvl="0" indent="-190500" algn="l" rtl="0">
              <a:lnSpc>
                <a:spcPct val="90000"/>
              </a:lnSpc>
              <a:spcBef>
                <a:spcPts val="100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A narrative description of the LEA’s plan to meet Comparability; and,</a:t>
            </a:r>
            <a:endParaRPr sz="1800">
              <a:solidFill>
                <a:schemeClr val="dk1"/>
              </a:solidFill>
              <a:latin typeface="Calibri"/>
              <a:ea typeface="Calibri"/>
              <a:cs typeface="Calibri"/>
              <a:sym typeface="Calibri"/>
            </a:endParaRPr>
          </a:p>
          <a:p>
            <a:pPr marL="228600" lvl="0" indent="-190500" algn="l" rtl="0">
              <a:lnSpc>
                <a:spcPct val="90000"/>
              </a:lnSpc>
              <a:spcBef>
                <a:spcPts val="1000"/>
              </a:spcBef>
              <a:spcAft>
                <a:spcPts val="0"/>
              </a:spcAft>
              <a:buClr>
                <a:schemeClr val="dk1"/>
              </a:buClr>
              <a:buSzPts val="1800"/>
              <a:buAutoNum type="arabicParenR"/>
            </a:pPr>
            <a:r>
              <a:rPr lang="en" sz="1800">
                <a:solidFill>
                  <a:schemeClr val="dk1"/>
                </a:solidFill>
                <a:latin typeface="Calibri"/>
                <a:ea typeface="Calibri"/>
                <a:cs typeface="Calibri"/>
                <a:sym typeface="Calibri"/>
              </a:rPr>
              <a:t>Action steps with a timeline for implementation, including implementation benchmarks and the position title of the responsible party.</a:t>
            </a:r>
            <a:endParaRPr sz="1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 sz="1900">
                <a:solidFill>
                  <a:schemeClr val="dk1"/>
                </a:solidFill>
                <a:latin typeface="Calibri"/>
                <a:ea typeface="Calibri"/>
                <a:cs typeface="Calibri"/>
                <a:sym typeface="Calibri"/>
              </a:rPr>
              <a:t>ESEA Regional contacts will support LEAs in developing the plan and progress-monitoring implementation.</a:t>
            </a:r>
            <a:endParaRPr sz="19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22"/>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Strategies for Mitigating Non-Comparable Conditions</a:t>
            </a:r>
            <a:endParaRPr sz="2300" b="1">
              <a:latin typeface="Calibri"/>
              <a:ea typeface="Calibri"/>
              <a:cs typeface="Calibri"/>
              <a:sym typeface="Calibri"/>
            </a:endParaRPr>
          </a:p>
        </p:txBody>
      </p:sp>
      <p:sp>
        <p:nvSpPr>
          <p:cNvPr id="929" name="Google Shape;929;p122"/>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endParaRPr sz="2100">
              <a:solidFill>
                <a:schemeClr val="dk1"/>
              </a:solidFill>
              <a:latin typeface="Calibri"/>
              <a:ea typeface="Calibri"/>
              <a:cs typeface="Calibri"/>
              <a:sym typeface="Calibri"/>
            </a:endParaRPr>
          </a:p>
          <a:p>
            <a:pPr marL="228600" lvl="0" indent="0" algn="l" rtl="0">
              <a:lnSpc>
                <a:spcPct val="90000"/>
              </a:lnSpc>
              <a:spcBef>
                <a:spcPts val="1000"/>
              </a:spcBef>
              <a:spcAft>
                <a:spcPts val="0"/>
              </a:spcAft>
              <a:buNone/>
            </a:pPr>
            <a:r>
              <a:rPr lang="en" sz="2100">
                <a:solidFill>
                  <a:schemeClr val="dk1"/>
                </a:solidFill>
                <a:latin typeface="Calibri"/>
                <a:ea typeface="Calibri"/>
                <a:cs typeface="Calibri"/>
                <a:sym typeface="Calibri"/>
              </a:rPr>
              <a:t>CDE analyses are </a:t>
            </a:r>
            <a:r>
              <a:rPr lang="en" sz="2100" b="1" i="1">
                <a:solidFill>
                  <a:schemeClr val="dk1"/>
                </a:solidFill>
                <a:latin typeface="Calibri"/>
                <a:ea typeface="Calibri"/>
                <a:cs typeface="Calibri"/>
                <a:sym typeface="Calibri"/>
              </a:rPr>
              <a:t>a look back to confirm </a:t>
            </a:r>
            <a:r>
              <a:rPr lang="en" sz="2100">
                <a:solidFill>
                  <a:schemeClr val="dk1"/>
                </a:solidFill>
                <a:latin typeface="Calibri"/>
                <a:ea typeface="Calibri"/>
                <a:cs typeface="Calibri"/>
                <a:sym typeface="Calibri"/>
              </a:rPr>
              <a:t>Comparability was demonstrated during the previous school year. It is incumbent on LEAs to conduct local analyses prior to or at the beginning of the school year and make any necessary adjustments as early in the school year as possible, to create the least disruption for students. </a:t>
            </a:r>
            <a:endParaRPr sz="13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23"/>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Strategies for Mitigating Non-Comparable Conditions, continued</a:t>
            </a:r>
            <a:endParaRPr sz="2300" b="1">
              <a:latin typeface="Calibri"/>
              <a:ea typeface="Calibri"/>
              <a:cs typeface="Calibri"/>
              <a:sym typeface="Calibri"/>
            </a:endParaRPr>
          </a:p>
        </p:txBody>
      </p:sp>
      <p:sp>
        <p:nvSpPr>
          <p:cNvPr id="936" name="Google Shape;936;p123"/>
          <p:cNvSpPr txBox="1"/>
          <p:nvPr/>
        </p:nvSpPr>
        <p:spPr>
          <a:xfrm>
            <a:off x="259150" y="966775"/>
            <a:ext cx="8626800" cy="33729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2600">
                <a:solidFill>
                  <a:schemeClr val="dk1"/>
                </a:solidFill>
                <a:latin typeface="Calibri"/>
                <a:ea typeface="Calibri"/>
                <a:cs typeface="Calibri"/>
                <a:sym typeface="Calibri"/>
              </a:rPr>
              <a:t>Common Barriers to Demonstrating Comparability</a:t>
            </a:r>
            <a:endParaRPr sz="2600">
              <a:solidFill>
                <a:schemeClr val="dk1"/>
              </a:solidFill>
              <a:latin typeface="Calibri"/>
              <a:ea typeface="Calibri"/>
              <a:cs typeface="Calibri"/>
              <a:sym typeface="Calibri"/>
            </a:endParaRPr>
          </a:p>
          <a:p>
            <a:pPr marL="685800" lvl="1" indent="-215900" algn="l" rtl="0">
              <a:lnSpc>
                <a:spcPct val="90000"/>
              </a:lnSpc>
              <a:spcBef>
                <a:spcPts val="500"/>
              </a:spcBef>
              <a:spcAft>
                <a:spcPts val="0"/>
              </a:spcAft>
              <a:buClr>
                <a:schemeClr val="dk1"/>
              </a:buClr>
              <a:buSzPts val="2200"/>
              <a:buChar char="•"/>
            </a:pPr>
            <a:r>
              <a:rPr lang="en" sz="2200">
                <a:solidFill>
                  <a:schemeClr val="dk1"/>
                </a:solidFill>
                <a:latin typeface="Calibri"/>
                <a:ea typeface="Calibri"/>
                <a:cs typeface="Calibri"/>
                <a:sym typeface="Calibri"/>
              </a:rPr>
              <a:t>Lack of comparison groups/grade spans</a:t>
            </a:r>
            <a:endParaRPr sz="2200">
              <a:solidFill>
                <a:schemeClr val="dk1"/>
              </a:solidFill>
            </a:endParaRPr>
          </a:p>
          <a:p>
            <a:pPr marL="1143000" lvl="2" indent="-254000" algn="l" rtl="0">
              <a:lnSpc>
                <a:spcPct val="90000"/>
              </a:lnSpc>
              <a:spcBef>
                <a:spcPts val="500"/>
              </a:spcBef>
              <a:spcAft>
                <a:spcPts val="0"/>
              </a:spcAft>
              <a:buClr>
                <a:schemeClr val="dk1"/>
              </a:buClr>
              <a:buSzPts val="2200"/>
              <a:buChar char="•"/>
            </a:pPr>
            <a:r>
              <a:rPr lang="en" sz="2200">
                <a:solidFill>
                  <a:schemeClr val="dk1"/>
                </a:solidFill>
                <a:latin typeface="Calibri"/>
                <a:ea typeface="Calibri"/>
                <a:cs typeface="Calibri"/>
                <a:sym typeface="Calibri"/>
              </a:rPr>
              <a:t>Rapidly expanding systems</a:t>
            </a:r>
            <a:endParaRPr sz="2200">
              <a:solidFill>
                <a:schemeClr val="dk1"/>
              </a:solidFill>
            </a:endParaRPr>
          </a:p>
          <a:p>
            <a:pPr marL="685800" lvl="1" indent="-21590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Single school</a:t>
            </a:r>
            <a:r>
              <a:rPr lang="en" sz="2200">
                <a:solidFill>
                  <a:schemeClr val="dk1"/>
                </a:solidFill>
              </a:rPr>
              <a:t> </a:t>
            </a:r>
            <a:r>
              <a:rPr lang="en" sz="2200">
                <a:solidFill>
                  <a:schemeClr val="dk1"/>
                </a:solidFill>
                <a:latin typeface="Calibri"/>
                <a:ea typeface="Calibri"/>
                <a:cs typeface="Calibri"/>
                <a:sym typeface="Calibri"/>
              </a:rPr>
              <a:t>or grade span with significantly different FTE or PPA</a:t>
            </a:r>
            <a:endParaRPr sz="2200">
              <a:solidFill>
                <a:schemeClr val="dk1"/>
              </a:solidFill>
            </a:endParaRPr>
          </a:p>
          <a:p>
            <a:pPr marL="685800" lvl="1" indent="-21590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Misalignment of school configuration to CDE EMH rules</a:t>
            </a:r>
            <a:endParaRPr sz="2200">
              <a:solidFill>
                <a:schemeClr val="dk1"/>
              </a:solidFill>
            </a:endParaRPr>
          </a:p>
          <a:p>
            <a:pPr marL="685800" lvl="1" indent="-21590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Schools with unique instructional programming</a:t>
            </a:r>
            <a:endParaRPr sz="2200">
              <a:solidFill>
                <a:schemeClr val="dk1"/>
              </a:solidFill>
            </a:endParaRPr>
          </a:p>
          <a:p>
            <a:pPr marL="1200150" lvl="2" indent="-260350" algn="l" rtl="0">
              <a:lnSpc>
                <a:spcPct val="90000"/>
              </a:lnSpc>
              <a:spcBef>
                <a:spcPts val="0"/>
              </a:spcBef>
              <a:spcAft>
                <a:spcPts val="0"/>
              </a:spcAft>
              <a:buClr>
                <a:schemeClr val="dk1"/>
              </a:buClr>
              <a:buSzPts val="2200"/>
              <a:buChar char="•"/>
            </a:pPr>
            <a:r>
              <a:rPr lang="en" sz="2200">
                <a:solidFill>
                  <a:schemeClr val="dk1"/>
                </a:solidFill>
                <a:latin typeface="Calibri"/>
                <a:ea typeface="Calibri"/>
                <a:cs typeface="Calibri"/>
                <a:sym typeface="Calibri"/>
              </a:rPr>
              <a:t>Experiential learning</a:t>
            </a:r>
            <a:endParaRPr sz="2200">
              <a:solidFill>
                <a:schemeClr val="dk1"/>
              </a:solidFill>
            </a:endParaRPr>
          </a:p>
          <a:p>
            <a:pPr marL="685800" lvl="1" indent="-215900" algn="l" rtl="0">
              <a:lnSpc>
                <a:spcPct val="90000"/>
              </a:lnSpc>
              <a:spcBef>
                <a:spcPts val="500"/>
              </a:spcBef>
              <a:spcAft>
                <a:spcPts val="0"/>
              </a:spcAft>
              <a:buClr>
                <a:schemeClr val="dk1"/>
              </a:buClr>
              <a:buSzPts val="2200"/>
              <a:buChar char="•"/>
            </a:pPr>
            <a:r>
              <a:rPr lang="en" sz="2200">
                <a:solidFill>
                  <a:schemeClr val="dk1"/>
                </a:solidFill>
                <a:latin typeface="Calibri"/>
                <a:ea typeface="Calibri"/>
                <a:cs typeface="Calibri"/>
                <a:sym typeface="Calibri"/>
              </a:rPr>
              <a:t>Charter schools with waivers for accommodating different student/teacher ratios or funding patterns</a:t>
            </a:r>
            <a:endParaRPr sz="1900" u="sng">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24"/>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For More Information Regarding Comparability</a:t>
            </a:r>
            <a:endParaRPr sz="2300" b="1">
              <a:latin typeface="Calibri"/>
              <a:ea typeface="Calibri"/>
              <a:cs typeface="Calibri"/>
              <a:sym typeface="Calibri"/>
            </a:endParaRPr>
          </a:p>
        </p:txBody>
      </p:sp>
      <p:sp>
        <p:nvSpPr>
          <p:cNvPr id="943" name="Google Shape;943;p124"/>
          <p:cNvSpPr txBox="1"/>
          <p:nvPr/>
        </p:nvSpPr>
        <p:spPr>
          <a:xfrm>
            <a:off x="150875" y="966775"/>
            <a:ext cx="8735100" cy="3372900"/>
          </a:xfrm>
          <a:prstGeom prst="rect">
            <a:avLst/>
          </a:prstGeom>
          <a:noFill/>
          <a:ln>
            <a:noFill/>
          </a:ln>
        </p:spPr>
        <p:txBody>
          <a:bodyPr spcFirstLastPara="1" wrap="square" lIns="0" tIns="0" rIns="68575" bIns="68575" anchor="t" anchorCtr="0">
            <a:noAutofit/>
          </a:bodyPr>
          <a:lstStyle/>
          <a:p>
            <a:pPr marL="228600" lvl="0" indent="-2095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Comparability Resources</a:t>
            </a:r>
            <a:endParaRPr sz="21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Title I Comparability</a:t>
            </a:r>
            <a:endParaRPr sz="17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Alternative Comparability Calculator</a:t>
            </a:r>
            <a:endParaRPr sz="17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Comparability Action Plan</a:t>
            </a:r>
            <a:endParaRPr sz="1700">
              <a:solidFill>
                <a:srgbClr val="0563C1"/>
              </a:solidFill>
              <a:latin typeface="Calibri"/>
              <a:ea typeface="Calibri"/>
              <a:cs typeface="Calibri"/>
              <a:sym typeface="Calibri"/>
            </a:endParaRPr>
          </a:p>
          <a:p>
            <a:pPr marL="457200" lvl="1" indent="0" algn="l" rtl="0">
              <a:lnSpc>
                <a:spcPct val="90000"/>
              </a:lnSpc>
              <a:spcBef>
                <a:spcPts val="500"/>
              </a:spcBef>
              <a:spcAft>
                <a:spcPts val="0"/>
              </a:spcAft>
              <a:buClr>
                <a:schemeClr val="dk1"/>
              </a:buClr>
              <a:buSzPts val="2000"/>
              <a:buFont typeface="Arial"/>
              <a:buNone/>
            </a:pPr>
            <a:endParaRPr sz="1700">
              <a:solidFill>
                <a:schemeClr val="dk1"/>
              </a:solidFill>
              <a:latin typeface="Calibri"/>
              <a:ea typeface="Calibri"/>
              <a:cs typeface="Calibri"/>
              <a:sym typeface="Calibri"/>
            </a:endParaRPr>
          </a:p>
          <a:p>
            <a:pPr marL="228600" lvl="0" indent="-209550" algn="l" rtl="0">
              <a:lnSpc>
                <a:spcPct val="90000"/>
              </a:lnSpc>
              <a:spcBef>
                <a:spcPts val="100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Comparability Contacts</a:t>
            </a:r>
            <a:endParaRPr sz="1700" u="sng">
              <a:solidFill>
                <a:srgbClr val="0563C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comparability@cde.state.co.us</a:t>
            </a:r>
            <a:r>
              <a:rPr lang="en" sz="1700">
                <a:solidFill>
                  <a:srgbClr val="0563C1"/>
                </a:solidFill>
                <a:latin typeface="Calibri"/>
                <a:ea typeface="Calibri"/>
                <a:cs typeface="Calibri"/>
                <a:sym typeface="Calibri"/>
              </a:rPr>
              <a:t> </a:t>
            </a:r>
            <a:endParaRPr sz="1700">
              <a:solidFill>
                <a:srgbClr val="0563C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ESEA Regional Contacts</a:t>
            </a:r>
            <a:endParaRPr sz="1700">
              <a:solidFill>
                <a:srgbClr val="0563C1"/>
              </a:solidFill>
              <a:latin typeface="Calibri"/>
              <a:ea typeface="Calibri"/>
              <a:cs typeface="Calibri"/>
              <a:sym typeface="Calibri"/>
            </a:endParaRPr>
          </a:p>
          <a:p>
            <a:pPr marL="0" lvl="0" indent="0" algn="l" rtl="0">
              <a:lnSpc>
                <a:spcPct val="90000"/>
              </a:lnSpc>
              <a:spcBef>
                <a:spcPts val="1000"/>
              </a:spcBef>
              <a:spcAft>
                <a:spcPts val="0"/>
              </a:spcAft>
              <a:buNone/>
            </a:pPr>
            <a:endParaRPr sz="13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600" b="1">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7"/>
        <p:cNvGrpSpPr/>
        <p:nvPr/>
      </p:nvGrpSpPr>
      <p:grpSpPr>
        <a:xfrm>
          <a:off x="0" y="0"/>
          <a:ext cx="0" cy="0"/>
          <a:chOff x="0" y="0"/>
          <a:chExt cx="0" cy="0"/>
        </a:xfrm>
      </p:grpSpPr>
      <p:sp>
        <p:nvSpPr>
          <p:cNvPr id="948" name="Google Shape;948;p125"/>
          <p:cNvSpPr txBox="1">
            <a:spLocks noGrp="1"/>
          </p:cNvSpPr>
          <p:nvPr>
            <p:ph type="title"/>
          </p:nvPr>
        </p:nvSpPr>
        <p:spPr>
          <a:xfrm>
            <a:off x="0" y="3108475"/>
            <a:ext cx="9144000" cy="919500"/>
          </a:xfrm>
          <a:prstGeom prst="rect">
            <a:avLst/>
          </a:prstGeom>
          <a:solidFill>
            <a:srgbClr val="EF7521"/>
          </a:solidFill>
          <a:ln>
            <a:noFill/>
          </a:ln>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solidFill>
                  <a:schemeClr val="tx1"/>
                </a:solidFill>
              </a:rPr>
              <a:t>Equitable Distribution of Teachers (EDT) Calculations, Results, and Next Steps</a:t>
            </a:r>
            <a:endParaRPr>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26"/>
          <p:cNvSpPr txBox="1">
            <a:spLocks noGrp="1"/>
          </p:cNvSpPr>
          <p:nvPr>
            <p:ph type="title" idx="4294967295"/>
          </p:nvPr>
        </p:nvSpPr>
        <p:spPr>
          <a:xfrm>
            <a:off x="150875" y="-6275"/>
            <a:ext cx="61212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Determining FTE</a:t>
            </a:r>
            <a:endParaRPr sz="2500" b="1"/>
          </a:p>
        </p:txBody>
      </p:sp>
      <p:sp>
        <p:nvSpPr>
          <p:cNvPr id="955" name="Google Shape;955;p126"/>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Calculate K-12 FTE (from Human Resources) with:</a:t>
            </a:r>
            <a:endParaRPr sz="1800">
              <a:solidFill>
                <a:schemeClr val="dk1"/>
              </a:solidFill>
              <a:latin typeface="Calibri"/>
              <a:ea typeface="Calibri"/>
              <a:cs typeface="Calibri"/>
              <a:sym typeface="Calibri"/>
            </a:endParaRPr>
          </a:p>
          <a:p>
            <a:pPr marL="685800" lvl="1" indent="-2032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Job class codes of:</a:t>
            </a:r>
            <a:endParaRPr sz="160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201 (Teacher, Regular), 202 (Teacher, Special Education), or 206 (Teacher, Title I).</a:t>
            </a:r>
            <a:endParaRPr sz="1350">
              <a:solidFill>
                <a:schemeClr val="dk1"/>
              </a:solidFill>
              <a:latin typeface="Calibri"/>
              <a:ea typeface="Calibri"/>
              <a:cs typeface="Calibri"/>
              <a:sym typeface="Calibri"/>
            </a:endParaRPr>
          </a:p>
          <a:p>
            <a:pPr marL="685800" lvl="1" indent="-2032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Teaching subject areas (core classes) of:</a:t>
            </a:r>
            <a:endParaRPr sz="160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0010 - General elementary education;</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0015 - General 7th/8th grade;</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0070 - Co-Alt exclusively (for special education teachers);</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0200s - Art;</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0500s - English language arts;</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0600s - Foreign languages;</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1100s - Math;</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1200s - Music;</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1300s - Natural sciences;</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1500s - Social sciences;</a:t>
            </a:r>
            <a:endParaRPr sz="1350">
              <a:solidFill>
                <a:schemeClr val="dk1"/>
              </a:solidFill>
              <a:latin typeface="Calibri"/>
              <a:ea typeface="Calibri"/>
              <a:cs typeface="Calibri"/>
              <a:sym typeface="Calibri"/>
            </a:endParaRPr>
          </a:p>
          <a:p>
            <a:pPr marL="1143000" lvl="2" indent="-200025" algn="l" rtl="0">
              <a:lnSpc>
                <a:spcPct val="90000"/>
              </a:lnSpc>
              <a:spcBef>
                <a:spcPts val="0"/>
              </a:spcBef>
              <a:spcAft>
                <a:spcPts val="0"/>
              </a:spcAft>
              <a:buClr>
                <a:schemeClr val="dk1"/>
              </a:buClr>
              <a:buSzPts val="1350"/>
              <a:buFont typeface="Calibri"/>
              <a:buChar char="•"/>
            </a:pPr>
            <a:r>
              <a:rPr lang="en" sz="1350">
                <a:solidFill>
                  <a:schemeClr val="dk1"/>
                </a:solidFill>
                <a:latin typeface="Calibri"/>
                <a:ea typeface="Calibri"/>
                <a:cs typeface="Calibri"/>
                <a:sym typeface="Calibri"/>
              </a:rPr>
              <a:t>1700s - Special education, except codes 1791 (developmental delay) and 1792 (infant-toddler with a disability) which are used for PK.</a:t>
            </a:r>
            <a:endParaRPr sz="1350">
              <a:solidFill>
                <a:schemeClr val="dk1"/>
              </a:solidFill>
              <a:latin typeface="Calibri"/>
              <a:ea typeface="Calibri"/>
              <a:cs typeface="Calibri"/>
              <a:sym typeface="Calibri"/>
            </a:endParaRPr>
          </a:p>
          <a:p>
            <a:pPr marL="685800" lvl="1" indent="-2032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Employment status code of 11, 12, or 13 indicating active employment.</a:t>
            </a:r>
            <a:endParaRPr sz="16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27"/>
          <p:cNvSpPr txBox="1">
            <a:spLocks noGrp="1"/>
          </p:cNvSpPr>
          <p:nvPr>
            <p:ph type="title" idx="4294967295"/>
          </p:nvPr>
        </p:nvSpPr>
        <p:spPr>
          <a:xfrm>
            <a:off x="150875" y="-6275"/>
            <a:ext cx="61296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Elementary vs. Secondary Designation</a:t>
            </a:r>
            <a:endParaRPr sz="2500" b="1"/>
          </a:p>
        </p:txBody>
      </p:sp>
      <p:sp>
        <p:nvSpPr>
          <p:cNvPr id="962" name="Google Shape;962;p127"/>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Elementary vs. secondary classifications are necessary for determining the EDT analyses.</a:t>
            </a:r>
            <a:endParaRPr sz="2000">
              <a:solidFill>
                <a:schemeClr val="dk1"/>
              </a:solidFill>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School-Level</a:t>
            </a:r>
            <a:endParaRPr sz="1800">
              <a:solidFill>
                <a:schemeClr val="dk1"/>
              </a:solidFill>
              <a:latin typeface="Calibri"/>
              <a:ea typeface="Calibri"/>
              <a:cs typeface="Calibri"/>
              <a:sym typeface="Calibri"/>
            </a:endParaRPr>
          </a:p>
          <a:p>
            <a:pPr marL="1143000" lvl="2" indent="-2159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If a school’s highest grade is between K through 5, the school is considered elementary.</a:t>
            </a:r>
            <a:endParaRPr sz="1600">
              <a:solidFill>
                <a:schemeClr val="dk1"/>
              </a:solidFill>
              <a:latin typeface="Calibri"/>
              <a:ea typeface="Calibri"/>
              <a:cs typeface="Calibri"/>
              <a:sym typeface="Calibri"/>
            </a:endParaRPr>
          </a:p>
          <a:p>
            <a:pPr marL="1143000" lvl="2" indent="-2159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If a school’s highest grade is between 9 through 12, the school is considered secondary.</a:t>
            </a:r>
            <a:endParaRPr sz="1600">
              <a:solidFill>
                <a:schemeClr val="dk1"/>
              </a:solidFill>
              <a:latin typeface="Calibri"/>
              <a:ea typeface="Calibri"/>
              <a:cs typeface="Calibri"/>
              <a:sym typeface="Calibri"/>
            </a:endParaRPr>
          </a:p>
          <a:p>
            <a:pPr marL="1143000" lvl="2" indent="-2159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If a school’s highest grade is between 6 through 8, the school is considered:</a:t>
            </a:r>
            <a:endParaRPr sz="1600">
              <a:solidFill>
                <a:schemeClr val="dk1"/>
              </a:solidFill>
              <a:latin typeface="Calibri"/>
              <a:ea typeface="Calibri"/>
              <a:cs typeface="Calibri"/>
              <a:sym typeface="Calibri"/>
            </a:endParaRPr>
          </a:p>
          <a:p>
            <a:pPr marL="1600200" lvl="3" indent="-2159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Elementary if the lowest grade is K through 5;</a:t>
            </a:r>
            <a:endParaRPr sz="1600">
              <a:solidFill>
                <a:schemeClr val="dk1"/>
              </a:solidFill>
              <a:latin typeface="Calibri"/>
              <a:ea typeface="Calibri"/>
              <a:cs typeface="Calibri"/>
              <a:sym typeface="Calibri"/>
            </a:endParaRPr>
          </a:p>
          <a:p>
            <a:pPr marL="1600200" lvl="3" indent="-2159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Secondary if the lowest grade is 6 or higher.</a:t>
            </a:r>
            <a:endParaRPr sz="1600">
              <a:solidFill>
                <a:schemeClr val="dk1"/>
              </a:solidFill>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Staff-Level</a:t>
            </a:r>
            <a:endParaRPr sz="1800">
              <a:solidFill>
                <a:schemeClr val="dk1"/>
              </a:solidFill>
              <a:latin typeface="Calibri"/>
              <a:ea typeface="Calibri"/>
              <a:cs typeface="Calibri"/>
              <a:sym typeface="Calibri"/>
            </a:endParaRPr>
          </a:p>
          <a:p>
            <a:pPr marL="1143000" lvl="2" indent="-2159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Elementary vs. secondary classification will match the school-level designation, except if the school is flagged as secondary but the staff record is only associated with grades K-5, in which case the staff-level designation is re-coded as elementary.</a:t>
            </a:r>
            <a:endParaRPr sz="16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28"/>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Poverty and Minority Quartiles</a:t>
            </a:r>
            <a:endParaRPr sz="2500" b="1"/>
          </a:p>
        </p:txBody>
      </p:sp>
      <p:sp>
        <p:nvSpPr>
          <p:cNvPr id="969" name="Google Shape;969;p128"/>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Student enrollment records (K-12) are aggregated by school code to determine the poverty and minority percentages for each school.</a:t>
            </a:r>
            <a:endParaRPr sz="2000">
              <a:solidFill>
                <a:schemeClr val="dk1"/>
              </a:solidFill>
              <a:latin typeface="Calibri"/>
              <a:ea typeface="Calibri"/>
              <a:cs typeface="Calibri"/>
              <a:sym typeface="Calibri"/>
            </a:endParaRPr>
          </a:p>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All Colorado K-12 public schools are ranked highest to lowest based on their poverty and minority percentages.</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Poverty quartiles are calculated separately for elementary and secondary schools.</a:t>
            </a:r>
            <a:endParaRPr sz="2000">
              <a:solidFill>
                <a:schemeClr val="dk1"/>
              </a:solidFill>
              <a:latin typeface="Calibri"/>
              <a:ea typeface="Calibri"/>
              <a:cs typeface="Calibri"/>
              <a:sym typeface="Calibri"/>
            </a:endParaRPr>
          </a:p>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Schools are then divided into quartiles.</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Schools with poverty or minority percentages in the top 25% fall into the highest quartile.</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Schools with poverty or minority percentages in the bottom 25% fall into the lowest quartile</a:t>
            </a:r>
            <a:endParaRPr sz="2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a:t>
            </a:r>
            <a:endParaRPr/>
          </a:p>
        </p:txBody>
      </p:sp>
      <p:sp>
        <p:nvSpPr>
          <p:cNvPr id="718" name="Google Shape;718;p93"/>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fontScale="92500" lnSpcReduction="20000"/>
          </a:bodyPr>
          <a:lstStyle/>
          <a:p>
            <a:pPr marL="457200" lvl="0" indent="-322580" algn="l" rtl="0">
              <a:spcBef>
                <a:spcPts val="0"/>
              </a:spcBef>
              <a:spcAft>
                <a:spcPts val="0"/>
              </a:spcAft>
              <a:buSzPct val="100000"/>
              <a:buChar char="●"/>
            </a:pPr>
            <a:r>
              <a:rPr lang="en" u="sng">
                <a:solidFill>
                  <a:schemeClr val="hlink"/>
                </a:solidFill>
                <a:hlinkClick r:id="rId3"/>
              </a:rPr>
              <a:t>Elevating Excellence Conference</a:t>
            </a:r>
            <a:endParaRPr/>
          </a:p>
          <a:p>
            <a:pPr marL="914400" lvl="1" indent="-310832" algn="l" rtl="0">
              <a:spcBef>
                <a:spcPts val="0"/>
              </a:spcBef>
              <a:spcAft>
                <a:spcPts val="0"/>
              </a:spcAft>
              <a:buSzPct val="100000"/>
              <a:buChar char="○"/>
            </a:pPr>
            <a:r>
              <a:rPr lang="en"/>
              <a:t>Dates: September 17-18</a:t>
            </a:r>
            <a:endParaRPr/>
          </a:p>
          <a:p>
            <a:pPr marL="914400" lvl="1" indent="-310832" algn="l" rtl="0">
              <a:spcBef>
                <a:spcPts val="0"/>
              </a:spcBef>
              <a:spcAft>
                <a:spcPts val="0"/>
              </a:spcAft>
              <a:buSzPct val="100000"/>
              <a:buChar char="○"/>
            </a:pPr>
            <a:r>
              <a:rPr lang="en"/>
              <a:t>Location: Adams County Government Building</a:t>
            </a:r>
            <a:endParaRPr/>
          </a:p>
          <a:p>
            <a:pPr marL="914400" lvl="1" indent="-310832" algn="l" rtl="0">
              <a:spcBef>
                <a:spcPts val="0"/>
              </a:spcBef>
              <a:spcAft>
                <a:spcPts val="0"/>
              </a:spcAft>
              <a:buSzPct val="100000"/>
              <a:buChar char="○"/>
            </a:pPr>
            <a:r>
              <a:rPr lang="en"/>
              <a:t>Goal: Educational experts from diverse backgrounds to learn and share ideas, and plans for how to strengthen equitable systems</a:t>
            </a:r>
            <a:endParaRPr/>
          </a:p>
          <a:p>
            <a:pPr marL="914400" lvl="1" indent="-310832" algn="l" rtl="0">
              <a:spcBef>
                <a:spcPts val="0"/>
              </a:spcBef>
              <a:spcAft>
                <a:spcPts val="0"/>
              </a:spcAft>
              <a:buSzPct val="100000"/>
              <a:buChar char="○"/>
            </a:pPr>
            <a:r>
              <a:rPr lang="en" u="sng">
                <a:solidFill>
                  <a:schemeClr val="hlink"/>
                </a:solidFill>
                <a:hlinkClick r:id="rId4"/>
              </a:rPr>
              <a:t>CDE Roundtables</a:t>
            </a:r>
            <a:r>
              <a:rPr lang="en"/>
              <a:t>: </a:t>
            </a:r>
            <a:endParaRPr/>
          </a:p>
          <a:p>
            <a:pPr marL="1371600" lvl="2" indent="-310832" algn="l" rtl="0">
              <a:spcBef>
                <a:spcPts val="0"/>
              </a:spcBef>
              <a:spcAft>
                <a:spcPts val="0"/>
              </a:spcAft>
              <a:buSzPct val="100000"/>
              <a:buChar char="■"/>
            </a:pPr>
            <a:r>
              <a:rPr lang="en"/>
              <a:t>Increasing student engagement </a:t>
            </a:r>
            <a:endParaRPr/>
          </a:p>
          <a:p>
            <a:pPr marL="1371600" lvl="2" indent="-310832" algn="l" rtl="0">
              <a:spcBef>
                <a:spcPts val="0"/>
              </a:spcBef>
              <a:spcAft>
                <a:spcPts val="0"/>
              </a:spcAft>
              <a:buSzPct val="100000"/>
              <a:buChar char="■"/>
            </a:pPr>
            <a:r>
              <a:rPr lang="en"/>
              <a:t>Special education, MTSS, PBIS, RtI, bullying and school violence preventions  </a:t>
            </a:r>
            <a:endParaRPr/>
          </a:p>
          <a:p>
            <a:pPr marL="1371600" lvl="2" indent="-310832" algn="l" rtl="0">
              <a:spcBef>
                <a:spcPts val="0"/>
              </a:spcBef>
              <a:spcAft>
                <a:spcPts val="0"/>
              </a:spcAft>
              <a:buSzPct val="100000"/>
              <a:buChar char="■"/>
            </a:pPr>
            <a:r>
              <a:rPr lang="en"/>
              <a:t>Accountability</a:t>
            </a:r>
            <a:endParaRPr/>
          </a:p>
          <a:p>
            <a:pPr marL="1371600" lvl="2" indent="-310832" algn="l" rtl="0">
              <a:spcBef>
                <a:spcPts val="0"/>
              </a:spcBef>
              <a:spcAft>
                <a:spcPts val="0"/>
              </a:spcAft>
              <a:buSzPct val="100000"/>
              <a:buChar char="■"/>
            </a:pPr>
            <a:r>
              <a:rPr lang="en"/>
              <a:t>Charter, online, blended, or non-public schools </a:t>
            </a:r>
            <a:endParaRPr/>
          </a:p>
          <a:p>
            <a:pPr marL="1371600" lvl="2" indent="-310832" algn="l" rtl="0">
              <a:spcBef>
                <a:spcPts val="0"/>
              </a:spcBef>
              <a:spcAft>
                <a:spcPts val="0"/>
              </a:spcAft>
              <a:buSzPct val="100000"/>
              <a:buChar char="■"/>
            </a:pPr>
            <a:r>
              <a:rPr lang="en"/>
              <a:t>Fiscal matters, GAINS, </a:t>
            </a:r>
            <a:endParaRPr/>
          </a:p>
          <a:p>
            <a:pPr marL="914400" lvl="1" indent="-310832" algn="l" rtl="0">
              <a:spcBef>
                <a:spcPts val="0"/>
              </a:spcBef>
              <a:spcAft>
                <a:spcPts val="0"/>
              </a:spcAft>
              <a:buSzPct val="100000"/>
              <a:buChar char="○"/>
            </a:pPr>
            <a:r>
              <a:rPr lang="en" u="sng">
                <a:solidFill>
                  <a:schemeClr val="hlink"/>
                </a:solidFill>
                <a:hlinkClick r:id="rId5"/>
              </a:rPr>
              <a:t>Keynote speakers</a:t>
            </a:r>
            <a:r>
              <a:rPr lang="en"/>
              <a:t>: </a:t>
            </a:r>
            <a:endParaRPr/>
          </a:p>
          <a:p>
            <a:pPr marL="1371600" lvl="2" indent="-310832" algn="l" rtl="0">
              <a:spcBef>
                <a:spcPts val="0"/>
              </a:spcBef>
              <a:spcAft>
                <a:spcPts val="0"/>
              </a:spcAft>
              <a:buSzPct val="100000"/>
              <a:buChar char="■"/>
            </a:pPr>
            <a:r>
              <a:rPr lang="en"/>
              <a:t>Fireside chat with Commissioner C</a:t>
            </a:r>
            <a:r>
              <a:rPr lang="en" sz="1200"/>
              <a:t>ó</a:t>
            </a:r>
            <a:r>
              <a:rPr lang="en"/>
              <a:t>rdova</a:t>
            </a:r>
            <a:endParaRPr/>
          </a:p>
          <a:p>
            <a:pPr marL="1371600" lvl="2" indent="-310832" algn="l" rtl="0">
              <a:spcBef>
                <a:spcPts val="0"/>
              </a:spcBef>
              <a:spcAft>
                <a:spcPts val="0"/>
              </a:spcAft>
              <a:buSzPct val="100000"/>
              <a:buChar char="■"/>
            </a:pPr>
            <a:r>
              <a:rPr lang="en"/>
              <a:t>Listening session with Assistant Commissioner Jaeckel</a:t>
            </a:r>
            <a:endParaRPr/>
          </a:p>
          <a:p>
            <a:pPr marL="914400" lvl="1" indent="-310832" algn="l" rtl="0">
              <a:spcBef>
                <a:spcPts val="0"/>
              </a:spcBef>
              <a:spcAft>
                <a:spcPts val="0"/>
              </a:spcAft>
              <a:buSzPct val="100000"/>
              <a:buChar char="○"/>
            </a:pPr>
            <a:r>
              <a:rPr lang="en" u="sng">
                <a:solidFill>
                  <a:schemeClr val="hlink"/>
                </a:solidFill>
                <a:hlinkClick r:id="rId6"/>
              </a:rPr>
              <a:t>Registration</a:t>
            </a:r>
            <a:r>
              <a:rPr lang="en"/>
              <a:t> </a:t>
            </a:r>
            <a:endParaRPr/>
          </a:p>
        </p:txBody>
      </p:sp>
      <p:sp>
        <p:nvSpPr>
          <p:cNvPr id="719" name="Google Shape;719;p9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29"/>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Statewide vs. Local Quartiles</a:t>
            </a:r>
            <a:endParaRPr sz="2500" b="1"/>
          </a:p>
        </p:txBody>
      </p:sp>
      <p:sp>
        <p:nvSpPr>
          <p:cNvPr id="976" name="Google Shape;976;p129"/>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If a district does not have both Q1 and Q4 schools based on the statewide distribution, then a local quartile framework is used for teacher effectiveness only.</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All schools within the district are ranked based on the percentages of low-income and minority students enrolled, and divided into quartiles.</a:t>
            </a:r>
            <a:endParaRPr sz="20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30"/>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Aggregating EDT Data</a:t>
            </a:r>
            <a:endParaRPr sz="2500" b="1"/>
          </a:p>
        </p:txBody>
      </p:sp>
      <p:sp>
        <p:nvSpPr>
          <p:cNvPr id="983" name="Google Shape;983;p130"/>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HR Snapshot records are aggregated by school code to determine the total FTE for each school, and separately for each of the following categories:</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Experience</a:t>
            </a:r>
            <a:endParaRPr sz="2000">
              <a:solidFill>
                <a:schemeClr val="dk1"/>
              </a:solidFill>
              <a:latin typeface="Calibri"/>
              <a:ea typeface="Calibri"/>
              <a:cs typeface="Calibri"/>
              <a:sym typeface="Calibri"/>
            </a:endParaRPr>
          </a:p>
          <a:p>
            <a:pPr marL="1143000" lvl="2"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Teachers with 3 or more full years of prior K-12 teaching experience.</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In-Field</a:t>
            </a:r>
            <a:endParaRPr sz="2000">
              <a:solidFill>
                <a:schemeClr val="dk1"/>
              </a:solidFill>
              <a:latin typeface="Calibri"/>
              <a:ea typeface="Calibri"/>
              <a:cs typeface="Calibri"/>
              <a:sym typeface="Calibri"/>
            </a:endParaRPr>
          </a:p>
          <a:p>
            <a:pPr marL="1143000" lvl="2"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Teachers with at least one of the following, in the subject they teach:</a:t>
            </a:r>
            <a:endParaRPr sz="2000">
              <a:solidFill>
                <a:schemeClr val="dk1"/>
              </a:solidFill>
              <a:latin typeface="Calibri"/>
              <a:ea typeface="Calibri"/>
              <a:cs typeface="Calibri"/>
              <a:sym typeface="Calibri"/>
            </a:endParaRPr>
          </a:p>
          <a:p>
            <a:pPr marL="1600200" lvl="3"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Endorsement on a Colorado teaching license;</a:t>
            </a:r>
            <a:endParaRPr sz="2000">
              <a:solidFill>
                <a:schemeClr val="dk1"/>
              </a:solidFill>
              <a:latin typeface="Calibri"/>
              <a:ea typeface="Calibri"/>
              <a:cs typeface="Calibri"/>
              <a:sym typeface="Calibri"/>
            </a:endParaRPr>
          </a:p>
          <a:p>
            <a:pPr marL="1600200" lvl="3"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Degree (bachelor’s or higher);</a:t>
            </a:r>
            <a:endParaRPr sz="2000">
              <a:solidFill>
                <a:schemeClr val="dk1"/>
              </a:solidFill>
              <a:latin typeface="Calibri"/>
              <a:ea typeface="Calibri"/>
              <a:cs typeface="Calibri"/>
              <a:sym typeface="Calibri"/>
            </a:endParaRPr>
          </a:p>
          <a:p>
            <a:pPr marL="1600200" lvl="3"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36 semester hours;</a:t>
            </a:r>
            <a:endParaRPr sz="2000">
              <a:solidFill>
                <a:schemeClr val="dk1"/>
              </a:solidFill>
              <a:latin typeface="Calibri"/>
              <a:ea typeface="Calibri"/>
              <a:cs typeface="Calibri"/>
              <a:sym typeface="Calibri"/>
            </a:endParaRPr>
          </a:p>
          <a:p>
            <a:pPr marL="1600200" lvl="3"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Passing a State Board of Education-approved content exam.</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Effectiveness</a:t>
            </a:r>
            <a:endParaRPr sz="2000">
              <a:solidFill>
                <a:schemeClr val="dk1"/>
              </a:solidFill>
              <a:latin typeface="Calibri"/>
              <a:ea typeface="Calibri"/>
              <a:cs typeface="Calibri"/>
              <a:sym typeface="Calibri"/>
            </a:endParaRPr>
          </a:p>
          <a:p>
            <a:pPr marL="1143000" lvl="2"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Teacher’s evaluation rating is Effective or Highly Effective.</a:t>
            </a:r>
            <a:endParaRPr sz="20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31"/>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Calculating EDT Percentages</a:t>
            </a:r>
            <a:endParaRPr sz="2500" b="1"/>
          </a:p>
        </p:txBody>
      </p:sp>
      <p:sp>
        <p:nvSpPr>
          <p:cNvPr id="990" name="Google Shape;990;p131"/>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Percentages are calculated for each school, separately for each category.</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For example, In-Field FTE are divided by the total FTE for the school to calculate the In-Field percentage.</a:t>
            </a:r>
            <a:endParaRPr sz="2000">
              <a:solidFill>
                <a:schemeClr val="dk1"/>
              </a:solidFill>
              <a:latin typeface="Calibri"/>
              <a:ea typeface="Calibri"/>
              <a:cs typeface="Calibri"/>
              <a:sym typeface="Calibri"/>
            </a:endParaRPr>
          </a:p>
          <a:p>
            <a:pPr marL="1143000" lvl="2"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Example: 35.5 In-Field FTE / 50.0 Total FTE = 71.0% In-Field.</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Note: The Effective percentage is calculated based on the FTE with an effectiveness rating only.</a:t>
            </a:r>
            <a:endParaRPr sz="2000">
              <a:solidFill>
                <a:schemeClr val="dk1"/>
              </a:solidFill>
              <a:latin typeface="Calibri"/>
              <a:ea typeface="Calibri"/>
              <a:cs typeface="Calibri"/>
              <a:sym typeface="Calibri"/>
            </a:endParaRPr>
          </a:p>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Process is repeated at the district-level, aggregating by district code, separately for the lowest and highest poverty/minority quartile schools.</a:t>
            </a:r>
            <a:endParaRPr sz="20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32"/>
          <p:cNvSpPr txBox="1">
            <a:spLocks noGrp="1"/>
          </p:cNvSpPr>
          <p:nvPr>
            <p:ph type="title" idx="4294967295"/>
          </p:nvPr>
        </p:nvSpPr>
        <p:spPr>
          <a:xfrm>
            <a:off x="150875" y="-6275"/>
            <a:ext cx="59577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Final Calculations - LEA Has Both Highest and Lowest Quartile Schools</a:t>
            </a:r>
            <a:endParaRPr sz="2500" b="1"/>
          </a:p>
        </p:txBody>
      </p:sp>
      <p:sp>
        <p:nvSpPr>
          <p:cNvPr id="997" name="Google Shape;997;p132"/>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778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If an LEA has both highest and lowest quartile schools, the FTE percentages in the highest quartile schools are compared to the FTE percentages in the lowest quartile schools.</a:t>
            </a:r>
            <a:endParaRPr sz="1600">
              <a:solidFill>
                <a:schemeClr val="dk1"/>
              </a:solidFill>
              <a:latin typeface="Calibri"/>
              <a:ea typeface="Calibri"/>
              <a:cs typeface="Calibri"/>
              <a:sym typeface="Calibri"/>
            </a:endParaRPr>
          </a:p>
          <a:p>
            <a:pPr marL="228600" lvl="0" indent="-1778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 disparity/gap exists if the percentage in the highest quartile (Q1) schools is less than the percentage in the lowest quartile (Q4) schools. For example, only 71.0% of the FTE in the highest minority schools are experienced, compared to 75.0% of the FTE in the lowest minority schools are experienced. This indicates a gap in teacher experience based on minority quartiles.</a:t>
            </a:r>
            <a:endParaRPr sz="1600">
              <a:solidFill>
                <a:schemeClr val="dk1"/>
              </a:solidFill>
              <a:latin typeface="Calibri"/>
              <a:ea typeface="Calibri"/>
              <a:cs typeface="Calibri"/>
              <a:sym typeface="Calibri"/>
            </a:endParaRPr>
          </a:p>
        </p:txBody>
      </p:sp>
      <p:graphicFrame>
        <p:nvGraphicFramePr>
          <p:cNvPr id="998" name="Google Shape;998;p132"/>
          <p:cNvGraphicFramePr/>
          <p:nvPr>
            <p:extLst>
              <p:ext uri="{D42A27DB-BD31-4B8C-83A1-F6EECF244321}">
                <p14:modId xmlns:p14="http://schemas.microsoft.com/office/powerpoint/2010/main" val="4193473674"/>
              </p:ext>
            </p:extLst>
          </p:nvPr>
        </p:nvGraphicFramePr>
        <p:xfrm>
          <a:off x="424688" y="2559450"/>
          <a:ext cx="8294600" cy="1706880"/>
        </p:xfrm>
        <a:graphic>
          <a:graphicData uri="http://schemas.openxmlformats.org/drawingml/2006/table">
            <a:tbl>
              <a:tblPr firstRow="1">
                <a:noFill/>
                <a:tableStyleId>{729266E9-65E4-4B01-9291-16C140750667}</a:tableStyleId>
              </a:tblPr>
              <a:tblGrid>
                <a:gridCol w="970800">
                  <a:extLst>
                    <a:ext uri="{9D8B030D-6E8A-4147-A177-3AD203B41FA5}">
                      <a16:colId xmlns:a16="http://schemas.microsoft.com/office/drawing/2014/main" val="20000"/>
                    </a:ext>
                  </a:extLst>
                </a:gridCol>
                <a:gridCol w="1297700">
                  <a:extLst>
                    <a:ext uri="{9D8B030D-6E8A-4147-A177-3AD203B41FA5}">
                      <a16:colId xmlns:a16="http://schemas.microsoft.com/office/drawing/2014/main" val="20001"/>
                    </a:ext>
                  </a:extLst>
                </a:gridCol>
                <a:gridCol w="2008700">
                  <a:extLst>
                    <a:ext uri="{9D8B030D-6E8A-4147-A177-3AD203B41FA5}">
                      <a16:colId xmlns:a16="http://schemas.microsoft.com/office/drawing/2014/main" val="20002"/>
                    </a:ext>
                  </a:extLst>
                </a:gridCol>
                <a:gridCol w="2008700">
                  <a:extLst>
                    <a:ext uri="{9D8B030D-6E8A-4147-A177-3AD203B41FA5}">
                      <a16:colId xmlns:a16="http://schemas.microsoft.com/office/drawing/2014/main" val="20003"/>
                    </a:ext>
                  </a:extLst>
                </a:gridCol>
                <a:gridCol w="2008700">
                  <a:extLst>
                    <a:ext uri="{9D8B030D-6E8A-4147-A177-3AD203B41FA5}">
                      <a16:colId xmlns:a16="http://schemas.microsoft.com/office/drawing/2014/main" val="20004"/>
                    </a:ext>
                  </a:extLst>
                </a:gridCol>
              </a:tblGrid>
              <a:tr h="400900">
                <a:tc>
                  <a:txBody>
                    <a:bodyPr/>
                    <a:lstStyle/>
                    <a:p>
                      <a:pPr marL="0" lvl="0" indent="0" algn="ctr" rtl="0">
                        <a:spcBef>
                          <a:spcPts val="0"/>
                        </a:spcBef>
                        <a:spcAft>
                          <a:spcPts val="0"/>
                        </a:spcAft>
                        <a:buNone/>
                      </a:pPr>
                      <a:r>
                        <a:rPr lang="en" b="1"/>
                        <a:t>Category</a:t>
                      </a:r>
                      <a:endParaRPr b="1"/>
                    </a:p>
                  </a:txBody>
                  <a:tcPr marL="91425" marR="91425" marT="0" marB="0" anchor="ctr"/>
                </a:tc>
                <a:tc>
                  <a:txBody>
                    <a:bodyPr/>
                    <a:lstStyle/>
                    <a:p>
                      <a:pPr marL="0" lvl="0" indent="0" algn="ctr" rtl="0">
                        <a:spcBef>
                          <a:spcPts val="0"/>
                        </a:spcBef>
                        <a:spcAft>
                          <a:spcPts val="0"/>
                        </a:spcAft>
                        <a:buNone/>
                      </a:pPr>
                      <a:r>
                        <a:rPr lang="en" b="1"/>
                        <a:t>EDT Indicator</a:t>
                      </a:r>
                      <a:endParaRPr b="1"/>
                    </a:p>
                  </a:txBody>
                  <a:tcPr marL="91425" marR="91425" marT="0" marB="0" anchor="ctr"/>
                </a:tc>
                <a:tc>
                  <a:txBody>
                    <a:bodyPr/>
                    <a:lstStyle/>
                    <a:p>
                      <a:pPr marL="0" lvl="0" indent="0" algn="ctr" rtl="0">
                        <a:spcBef>
                          <a:spcPts val="0"/>
                        </a:spcBef>
                        <a:spcAft>
                          <a:spcPts val="0"/>
                        </a:spcAft>
                        <a:buNone/>
                      </a:pPr>
                      <a:r>
                        <a:rPr lang="en" b="1"/>
                        <a:t>% of Teachers in Highest Quartile (Q1)</a:t>
                      </a:r>
                      <a:endParaRPr b="1"/>
                    </a:p>
                  </a:txBody>
                  <a:tcPr marL="91425" marR="91425" marT="0" marB="0" anchor="ctr"/>
                </a:tc>
                <a:tc>
                  <a:txBody>
                    <a:bodyPr/>
                    <a:lstStyle/>
                    <a:p>
                      <a:pPr marL="0" lvl="0" indent="0" algn="ctr" rtl="0">
                        <a:spcBef>
                          <a:spcPts val="0"/>
                        </a:spcBef>
                        <a:spcAft>
                          <a:spcPts val="0"/>
                        </a:spcAft>
                        <a:buNone/>
                      </a:pPr>
                      <a:r>
                        <a:rPr lang="en" b="1"/>
                        <a:t>% of Teachers in Lowest Quartile (Q4)</a:t>
                      </a:r>
                      <a:endParaRPr b="1"/>
                    </a:p>
                  </a:txBody>
                  <a:tcPr marL="91425" marR="91425" marT="0" marB="0" anchor="ctr"/>
                </a:tc>
                <a:tc>
                  <a:txBody>
                    <a:bodyPr/>
                    <a:lstStyle/>
                    <a:p>
                      <a:pPr marL="0" lvl="0" indent="0" algn="ctr" rtl="0">
                        <a:spcBef>
                          <a:spcPts val="0"/>
                        </a:spcBef>
                        <a:spcAft>
                          <a:spcPts val="0"/>
                        </a:spcAft>
                        <a:buNone/>
                      </a:pPr>
                      <a:r>
                        <a:rPr lang="en" b="1"/>
                        <a:t>Gap (Q4 - Q1 Difference)</a:t>
                      </a:r>
                      <a:endParaRPr b="1"/>
                    </a:p>
                  </a:txBody>
                  <a:tcPr marL="91425" marR="91425" marT="0" marB="0" anchor="ctr"/>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Experience</a:t>
                      </a:r>
                      <a:endParaRPr/>
                    </a:p>
                  </a:txBody>
                  <a:tcPr marL="91425" marR="91425" marT="0" marB="0" anchor="ctr"/>
                </a:tc>
                <a:tc>
                  <a:txBody>
                    <a:bodyPr/>
                    <a:lstStyle/>
                    <a:p>
                      <a:pPr marL="0" lvl="0" indent="0" algn="ctr" rtl="0">
                        <a:spcBef>
                          <a:spcPts val="0"/>
                        </a:spcBef>
                        <a:spcAft>
                          <a:spcPts val="0"/>
                        </a:spcAft>
                        <a:buNone/>
                      </a:pPr>
                      <a:r>
                        <a:rPr lang="en"/>
                        <a:t>71.0</a:t>
                      </a:r>
                      <a:endParaRPr/>
                    </a:p>
                  </a:txBody>
                  <a:tcPr marL="91425" marR="91425" marT="0" marB="0" anchor="ctr"/>
                </a:tc>
                <a:tc>
                  <a:txBody>
                    <a:bodyPr/>
                    <a:lstStyle/>
                    <a:p>
                      <a:pPr marL="0" lvl="0" indent="0" algn="ctr" rtl="0">
                        <a:spcBef>
                          <a:spcPts val="0"/>
                        </a:spcBef>
                        <a:spcAft>
                          <a:spcPts val="0"/>
                        </a:spcAft>
                        <a:buNone/>
                      </a:pPr>
                      <a:r>
                        <a:rPr lang="en"/>
                        <a:t>75.0</a:t>
                      </a:r>
                      <a:endParaRPr/>
                    </a:p>
                  </a:txBody>
                  <a:tcPr marL="91425" marR="91425" marT="0" marB="0" anchor="ctr"/>
                </a:tc>
                <a:tc>
                  <a:txBody>
                    <a:bodyPr/>
                    <a:lstStyle/>
                    <a:p>
                      <a:pPr marL="0" lvl="0" indent="0" algn="ctr" rtl="0">
                        <a:spcBef>
                          <a:spcPts val="0"/>
                        </a:spcBef>
                        <a:spcAft>
                          <a:spcPts val="0"/>
                        </a:spcAft>
                        <a:buNone/>
                      </a:pPr>
                      <a:r>
                        <a:rPr lang="en">
                          <a:solidFill>
                            <a:srgbClr val="FF0000"/>
                          </a:solidFill>
                        </a:rPr>
                        <a:t>4</a:t>
                      </a:r>
                      <a:endParaRPr>
                        <a:solidFill>
                          <a:srgbClr val="FF0000"/>
                        </a:solidFill>
                      </a:endParaRPr>
                    </a:p>
                  </a:txBody>
                  <a:tcPr marL="91425" marR="91425" marT="0" marB="0" anchor="ct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In-Field</a:t>
                      </a:r>
                      <a:endParaRPr/>
                    </a:p>
                  </a:txBody>
                  <a:tcPr marL="91425" marR="91425" marT="0" marB="0" anchor="ctr"/>
                </a:tc>
                <a:tc>
                  <a:txBody>
                    <a:bodyPr/>
                    <a:lstStyle/>
                    <a:p>
                      <a:pPr marL="0" lvl="0" indent="0" algn="ctr" rtl="0">
                        <a:spcBef>
                          <a:spcPts val="0"/>
                        </a:spcBef>
                        <a:spcAft>
                          <a:spcPts val="0"/>
                        </a:spcAft>
                        <a:buNone/>
                      </a:pPr>
                      <a:r>
                        <a:rPr lang="en"/>
                        <a:t>97.0</a:t>
                      </a:r>
                      <a:endParaRPr/>
                    </a:p>
                  </a:txBody>
                  <a:tcPr marL="91425" marR="91425" marT="0" marB="0" anchor="ctr"/>
                </a:tc>
                <a:tc>
                  <a:txBody>
                    <a:bodyPr/>
                    <a:lstStyle/>
                    <a:p>
                      <a:pPr marL="0" lvl="0" indent="0" algn="ctr" rtl="0">
                        <a:spcBef>
                          <a:spcPts val="0"/>
                        </a:spcBef>
                        <a:spcAft>
                          <a:spcPts val="0"/>
                        </a:spcAft>
                        <a:buNone/>
                      </a:pPr>
                      <a:r>
                        <a:rPr lang="en"/>
                        <a:t>94.0</a:t>
                      </a:r>
                      <a:endParaRPr/>
                    </a:p>
                  </a:txBody>
                  <a:tcPr marL="91425" marR="91425" marT="0" marB="0" anchor="ctr"/>
                </a:tc>
                <a:tc>
                  <a:txBody>
                    <a:bodyPr/>
                    <a:lstStyle/>
                    <a:p>
                      <a:pPr marL="0" lvl="0" indent="0" algn="ctr" rtl="0">
                        <a:spcBef>
                          <a:spcPts val="0"/>
                        </a:spcBef>
                        <a:spcAft>
                          <a:spcPts val="0"/>
                        </a:spcAft>
                        <a:buNone/>
                      </a:pPr>
                      <a:r>
                        <a:rPr lang="en">
                          <a:solidFill>
                            <a:srgbClr val="00953A"/>
                          </a:solidFill>
                        </a:rPr>
                        <a:t>-3</a:t>
                      </a:r>
                      <a:endParaRPr>
                        <a:solidFill>
                          <a:srgbClr val="00953A"/>
                        </a:solidFill>
                      </a:endParaRPr>
                    </a:p>
                  </a:txBody>
                  <a:tcPr marL="91425" marR="91425" marT="0" marB="0" anchor="ctr"/>
                </a:tc>
                <a:extLst>
                  <a:ext uri="{0D108BD9-81ED-4DB2-BD59-A6C34878D82A}">
                    <a16:rowId xmlns:a16="http://schemas.microsoft.com/office/drawing/2014/main" val="10002"/>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Effective</a:t>
                      </a:r>
                      <a:endParaRPr/>
                    </a:p>
                  </a:txBody>
                  <a:tcPr marL="91425" marR="91425" marT="0" marB="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95.0</a:t>
                      </a:r>
                      <a:endParaRPr/>
                    </a:p>
                  </a:txBody>
                  <a:tcPr marL="91425" marR="91425" marT="0" marB="0" anchor="ctr"/>
                </a:tc>
                <a:tc>
                  <a:txBody>
                    <a:bodyPr/>
                    <a:lstStyle/>
                    <a:p>
                      <a:pPr marL="0" lvl="0" indent="0" algn="ctr" rtl="0">
                        <a:spcBef>
                          <a:spcPts val="0"/>
                        </a:spcBef>
                        <a:spcAft>
                          <a:spcPts val="0"/>
                        </a:spcAft>
                        <a:buNone/>
                      </a:pPr>
                      <a:r>
                        <a:rPr lang="en"/>
                        <a:t>95.0</a:t>
                      </a:r>
                      <a:endParaRPr/>
                    </a:p>
                  </a:txBody>
                  <a:tcPr marL="91425" marR="91425" marT="0" marB="0" anchor="ctr"/>
                </a:tc>
                <a:tc>
                  <a:txBody>
                    <a:bodyPr/>
                    <a:lstStyle/>
                    <a:p>
                      <a:pPr marL="0" lvl="0" indent="0" algn="ctr" rtl="0">
                        <a:spcBef>
                          <a:spcPts val="0"/>
                        </a:spcBef>
                        <a:spcAft>
                          <a:spcPts val="0"/>
                        </a:spcAft>
                        <a:buNone/>
                      </a:pPr>
                      <a:r>
                        <a:rPr lang="en">
                          <a:solidFill>
                            <a:srgbClr val="00953A"/>
                          </a:solidFill>
                        </a:rPr>
                        <a:t>0</a:t>
                      </a:r>
                      <a:endParaRPr>
                        <a:solidFill>
                          <a:srgbClr val="00953A"/>
                        </a:solidFill>
                      </a:endParaRPr>
                    </a:p>
                  </a:txBody>
                  <a:tcPr marL="91425" marR="91425" marT="0" marB="0" anchor="ctr"/>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Experience</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75.0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74.0</a:t>
                      </a:r>
                      <a:endParaRPr/>
                    </a:p>
                  </a:txBody>
                  <a:tcPr marL="91425" marR="91425" marT="0" marB="0" anchor="ctr"/>
                </a:tc>
                <a:tc>
                  <a:txBody>
                    <a:bodyPr/>
                    <a:lstStyle/>
                    <a:p>
                      <a:pPr marL="0" lvl="0" indent="0" algn="ctr" rtl="0">
                        <a:spcBef>
                          <a:spcPts val="0"/>
                        </a:spcBef>
                        <a:spcAft>
                          <a:spcPts val="0"/>
                        </a:spcAft>
                        <a:buNone/>
                      </a:pPr>
                      <a:r>
                        <a:rPr lang="en">
                          <a:solidFill>
                            <a:srgbClr val="00953A"/>
                          </a:solidFill>
                        </a:rPr>
                        <a:t>-1</a:t>
                      </a:r>
                      <a:endParaRPr>
                        <a:solidFill>
                          <a:srgbClr val="00953A"/>
                        </a:solidFill>
                      </a:endParaRPr>
                    </a:p>
                  </a:txBody>
                  <a:tcPr marL="91425" marR="91425" marT="0" marB="0" anchor="ctr"/>
                </a:tc>
                <a:extLst>
                  <a:ext uri="{0D108BD9-81ED-4DB2-BD59-A6C34878D82A}">
                    <a16:rowId xmlns:a16="http://schemas.microsoft.com/office/drawing/2014/main" val="10004"/>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In-Field</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97.0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93.0</a:t>
                      </a:r>
                      <a:endParaRPr/>
                    </a:p>
                  </a:txBody>
                  <a:tcPr marL="91425" marR="91425" marT="0" marB="0" anchor="ctr"/>
                </a:tc>
                <a:tc>
                  <a:txBody>
                    <a:bodyPr/>
                    <a:lstStyle/>
                    <a:p>
                      <a:pPr marL="0" lvl="0" indent="0" algn="ctr" rtl="0">
                        <a:spcBef>
                          <a:spcPts val="0"/>
                        </a:spcBef>
                        <a:spcAft>
                          <a:spcPts val="0"/>
                        </a:spcAft>
                        <a:buNone/>
                      </a:pPr>
                      <a:r>
                        <a:rPr lang="en">
                          <a:solidFill>
                            <a:srgbClr val="00953A"/>
                          </a:solidFill>
                        </a:rPr>
                        <a:t>-4</a:t>
                      </a:r>
                      <a:endParaRPr>
                        <a:solidFill>
                          <a:srgbClr val="00953A"/>
                        </a:solidFill>
                      </a:endParaRPr>
                    </a:p>
                  </a:txBody>
                  <a:tcPr marL="91425" marR="91425" marT="0" marB="0" anchor="ctr"/>
                </a:tc>
                <a:extLst>
                  <a:ext uri="{0D108BD9-81ED-4DB2-BD59-A6C34878D82A}">
                    <a16:rowId xmlns:a16="http://schemas.microsoft.com/office/drawing/2014/main" val="10005"/>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Effective</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97.0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97.0</a:t>
                      </a:r>
                      <a:endParaRPr/>
                    </a:p>
                  </a:txBody>
                  <a:tcPr marL="91425" marR="91425" marT="0" marB="0" anchor="ctr"/>
                </a:tc>
                <a:tc>
                  <a:txBody>
                    <a:bodyPr/>
                    <a:lstStyle/>
                    <a:p>
                      <a:pPr marL="0" lvl="0" indent="0" algn="ctr" rtl="0">
                        <a:spcBef>
                          <a:spcPts val="0"/>
                        </a:spcBef>
                        <a:spcAft>
                          <a:spcPts val="0"/>
                        </a:spcAft>
                        <a:buNone/>
                      </a:pPr>
                      <a:r>
                        <a:rPr lang="en" dirty="0">
                          <a:solidFill>
                            <a:srgbClr val="00953A"/>
                          </a:solidFill>
                        </a:rPr>
                        <a:t>0</a:t>
                      </a:r>
                      <a:endParaRPr dirty="0">
                        <a:solidFill>
                          <a:srgbClr val="00953A"/>
                        </a:solidFill>
                      </a:endParaRPr>
                    </a:p>
                  </a:txBody>
                  <a:tcPr marL="91425" marR="91425" marT="0" marB="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33"/>
          <p:cNvSpPr txBox="1">
            <a:spLocks noGrp="1"/>
          </p:cNvSpPr>
          <p:nvPr>
            <p:ph type="title" idx="4294967295"/>
          </p:nvPr>
        </p:nvSpPr>
        <p:spPr>
          <a:xfrm>
            <a:off x="150875" y="-6275"/>
            <a:ext cx="59577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Final Calculations - LEA Has Only Highest Quartile Schools</a:t>
            </a:r>
            <a:endParaRPr sz="2500" b="1"/>
          </a:p>
        </p:txBody>
      </p:sp>
      <p:sp>
        <p:nvSpPr>
          <p:cNvPr id="1005" name="Google Shape;1005;p133"/>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778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If an LEA only has highest quartile schools, the FTE percentages in the highest quartile schools are compared to the state average (for all lowest quartile schools).</a:t>
            </a:r>
            <a:endParaRPr sz="1600">
              <a:solidFill>
                <a:schemeClr val="dk1"/>
              </a:solidFill>
              <a:latin typeface="Calibri"/>
              <a:ea typeface="Calibri"/>
              <a:cs typeface="Calibri"/>
              <a:sym typeface="Calibri"/>
            </a:endParaRPr>
          </a:p>
          <a:p>
            <a:pPr marL="228600" lvl="0" indent="-1778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 disparity/gap exists if the percentage in the highest quartile (Q1) schools is less than the state average. For example, only 90.0% of the FTE in the highest minority schools are in-field, compared to the state average of 95.0%. This indicates a gap in teacher in-field based on minority quartiles.</a:t>
            </a:r>
            <a:endParaRPr sz="1600">
              <a:solidFill>
                <a:schemeClr val="dk1"/>
              </a:solidFill>
              <a:latin typeface="Calibri"/>
              <a:ea typeface="Calibri"/>
              <a:cs typeface="Calibri"/>
              <a:sym typeface="Calibri"/>
            </a:endParaRPr>
          </a:p>
        </p:txBody>
      </p:sp>
      <p:graphicFrame>
        <p:nvGraphicFramePr>
          <p:cNvPr id="1006" name="Google Shape;1006;p133"/>
          <p:cNvGraphicFramePr/>
          <p:nvPr>
            <p:extLst>
              <p:ext uri="{D42A27DB-BD31-4B8C-83A1-F6EECF244321}">
                <p14:modId xmlns:p14="http://schemas.microsoft.com/office/powerpoint/2010/main" val="2647754763"/>
              </p:ext>
            </p:extLst>
          </p:nvPr>
        </p:nvGraphicFramePr>
        <p:xfrm>
          <a:off x="136550" y="2330850"/>
          <a:ext cx="8870825" cy="1920240"/>
        </p:xfrm>
        <a:graphic>
          <a:graphicData uri="http://schemas.openxmlformats.org/drawingml/2006/table">
            <a:tbl>
              <a:tblPr firstRow="1">
                <a:noFill/>
                <a:tableStyleId>{729266E9-65E4-4B01-9291-16C140750667}</a:tableStyleId>
              </a:tblPr>
              <a:tblGrid>
                <a:gridCol w="999250">
                  <a:extLst>
                    <a:ext uri="{9D8B030D-6E8A-4147-A177-3AD203B41FA5}">
                      <a16:colId xmlns:a16="http://schemas.microsoft.com/office/drawing/2014/main" val="20000"/>
                    </a:ext>
                  </a:extLst>
                </a:gridCol>
                <a:gridCol w="1082875">
                  <a:extLst>
                    <a:ext uri="{9D8B030D-6E8A-4147-A177-3AD203B41FA5}">
                      <a16:colId xmlns:a16="http://schemas.microsoft.com/office/drawing/2014/main" val="20001"/>
                    </a:ext>
                  </a:extLst>
                </a:gridCol>
                <a:gridCol w="1697175">
                  <a:extLst>
                    <a:ext uri="{9D8B030D-6E8A-4147-A177-3AD203B41FA5}">
                      <a16:colId xmlns:a16="http://schemas.microsoft.com/office/drawing/2014/main" val="20002"/>
                    </a:ext>
                  </a:extLst>
                </a:gridCol>
                <a:gridCol w="1697175">
                  <a:extLst>
                    <a:ext uri="{9D8B030D-6E8A-4147-A177-3AD203B41FA5}">
                      <a16:colId xmlns:a16="http://schemas.microsoft.com/office/drawing/2014/main" val="20003"/>
                    </a:ext>
                  </a:extLst>
                </a:gridCol>
                <a:gridCol w="1697175">
                  <a:extLst>
                    <a:ext uri="{9D8B030D-6E8A-4147-A177-3AD203B41FA5}">
                      <a16:colId xmlns:a16="http://schemas.microsoft.com/office/drawing/2014/main" val="20004"/>
                    </a:ext>
                  </a:extLst>
                </a:gridCol>
                <a:gridCol w="1697175">
                  <a:extLst>
                    <a:ext uri="{9D8B030D-6E8A-4147-A177-3AD203B41FA5}">
                      <a16:colId xmlns:a16="http://schemas.microsoft.com/office/drawing/2014/main" val="20005"/>
                    </a:ext>
                  </a:extLst>
                </a:gridCol>
              </a:tblGrid>
              <a:tr h="400900">
                <a:tc>
                  <a:txBody>
                    <a:bodyPr/>
                    <a:lstStyle/>
                    <a:p>
                      <a:pPr marL="0" lvl="0" indent="0" algn="ctr" rtl="0">
                        <a:spcBef>
                          <a:spcPts val="0"/>
                        </a:spcBef>
                        <a:spcAft>
                          <a:spcPts val="0"/>
                        </a:spcAft>
                        <a:buNone/>
                      </a:pPr>
                      <a:r>
                        <a:rPr lang="en" b="1"/>
                        <a:t>Category</a:t>
                      </a:r>
                      <a:endParaRPr b="1"/>
                    </a:p>
                  </a:txBody>
                  <a:tcPr marL="91425" marR="91425" marT="0" marB="0" anchor="ctr"/>
                </a:tc>
                <a:tc>
                  <a:txBody>
                    <a:bodyPr/>
                    <a:lstStyle/>
                    <a:p>
                      <a:pPr marL="0" lvl="0" indent="0" algn="ctr" rtl="0">
                        <a:spcBef>
                          <a:spcPts val="0"/>
                        </a:spcBef>
                        <a:spcAft>
                          <a:spcPts val="0"/>
                        </a:spcAft>
                        <a:buNone/>
                      </a:pPr>
                      <a:r>
                        <a:rPr lang="en" b="1"/>
                        <a:t>EDT Indicator</a:t>
                      </a:r>
                      <a:endParaRPr b="1"/>
                    </a:p>
                  </a:txBody>
                  <a:tcPr marL="91425" marR="91425" marT="0" marB="0" anchor="ctr"/>
                </a:tc>
                <a:tc>
                  <a:txBody>
                    <a:bodyPr/>
                    <a:lstStyle/>
                    <a:p>
                      <a:pPr marL="0" lvl="0" indent="0" algn="ctr" rtl="0">
                        <a:spcBef>
                          <a:spcPts val="0"/>
                        </a:spcBef>
                        <a:spcAft>
                          <a:spcPts val="0"/>
                        </a:spcAft>
                        <a:buNone/>
                      </a:pPr>
                      <a:r>
                        <a:rPr lang="en" b="1"/>
                        <a:t>% of Teachers in Highest Quartile (Q1)</a:t>
                      </a:r>
                      <a:endParaRPr b="1"/>
                    </a:p>
                  </a:txBody>
                  <a:tcPr marL="91425" marR="91425" marT="0" marB="0" anchor="ctr"/>
                </a:tc>
                <a:tc>
                  <a:txBody>
                    <a:bodyPr/>
                    <a:lstStyle/>
                    <a:p>
                      <a:pPr marL="0" lvl="0" indent="0" algn="ctr" rtl="0">
                        <a:spcBef>
                          <a:spcPts val="0"/>
                        </a:spcBef>
                        <a:spcAft>
                          <a:spcPts val="0"/>
                        </a:spcAft>
                        <a:buNone/>
                      </a:pPr>
                      <a:r>
                        <a:rPr lang="en" b="1"/>
                        <a:t>% of Teachers in Lowest Quartile (Q4)</a:t>
                      </a:r>
                      <a:endParaRPr b="1"/>
                    </a:p>
                  </a:txBody>
                  <a:tcPr marL="91425" marR="91425" marT="0" marB="0" anchor="ctr"/>
                </a:tc>
                <a:tc>
                  <a:txBody>
                    <a:bodyPr/>
                    <a:lstStyle/>
                    <a:p>
                      <a:pPr marL="0" lvl="0" indent="0" algn="ctr" rtl="0">
                        <a:spcBef>
                          <a:spcPts val="0"/>
                        </a:spcBef>
                        <a:spcAft>
                          <a:spcPts val="0"/>
                        </a:spcAft>
                        <a:buNone/>
                      </a:pPr>
                      <a:r>
                        <a:rPr lang="en" b="1"/>
                        <a:t>State Average</a:t>
                      </a:r>
                      <a:endParaRPr b="1"/>
                    </a:p>
                  </a:txBody>
                  <a:tcPr marL="91425" marR="91425" marT="0" marB="0" anchor="ctr"/>
                </a:tc>
                <a:tc>
                  <a:txBody>
                    <a:bodyPr/>
                    <a:lstStyle/>
                    <a:p>
                      <a:pPr marL="0" lvl="0" indent="0" algn="ctr" rtl="0">
                        <a:spcBef>
                          <a:spcPts val="0"/>
                        </a:spcBef>
                        <a:spcAft>
                          <a:spcPts val="0"/>
                        </a:spcAft>
                        <a:buNone/>
                      </a:pPr>
                      <a:r>
                        <a:rPr lang="en" b="1"/>
                        <a:t>Gap (Q4 - Q1 Difference)</a:t>
                      </a:r>
                      <a:endParaRPr b="1"/>
                    </a:p>
                  </a:txBody>
                  <a:tcPr marL="91425" marR="91425" marT="0" marB="0" anchor="ctr"/>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Experience</a:t>
                      </a:r>
                      <a:endParaRPr/>
                    </a:p>
                  </a:txBody>
                  <a:tcPr marL="91425" marR="91425" marT="0" marB="0" anchor="ctr"/>
                </a:tc>
                <a:tc>
                  <a:txBody>
                    <a:bodyPr/>
                    <a:lstStyle/>
                    <a:p>
                      <a:pPr marL="0" lvl="0" indent="0" algn="ctr" rtl="0">
                        <a:spcBef>
                          <a:spcPts val="0"/>
                        </a:spcBef>
                        <a:spcAft>
                          <a:spcPts val="0"/>
                        </a:spcAft>
                        <a:buNone/>
                      </a:pPr>
                      <a:r>
                        <a:rPr lang="en"/>
                        <a:t>81.0</a:t>
                      </a:r>
                      <a:endParaRPr/>
                    </a:p>
                  </a:txBody>
                  <a:tcPr marL="91425" marR="91425" marT="0" marB="0" anchor="ctr"/>
                </a:tc>
                <a:tc>
                  <a:txBody>
                    <a:bodyPr/>
                    <a:lstStyle/>
                    <a:p>
                      <a:pPr marL="0" lvl="0" indent="0" algn="ctr" rtl="0">
                        <a:spcBef>
                          <a:spcPts val="0"/>
                        </a:spcBef>
                        <a:spcAft>
                          <a:spcPts val="0"/>
                        </a:spcAft>
                        <a:buNone/>
                      </a:pPr>
                      <a:r>
                        <a:rPr lang="en"/>
                        <a:t>-</a:t>
                      </a:r>
                      <a:endParaRPr/>
                    </a:p>
                  </a:txBody>
                  <a:tcPr marL="91425" marR="91425" marT="0" marB="0" anchor="ctr"/>
                </a:tc>
                <a:tc>
                  <a:txBody>
                    <a:bodyPr/>
                    <a:lstStyle/>
                    <a:p>
                      <a:pPr marL="0" lvl="0" indent="0" algn="ctr" rtl="0">
                        <a:spcBef>
                          <a:spcPts val="0"/>
                        </a:spcBef>
                        <a:spcAft>
                          <a:spcPts val="0"/>
                        </a:spcAft>
                        <a:buNone/>
                      </a:pPr>
                      <a:r>
                        <a:rPr lang="en"/>
                        <a:t>75.0</a:t>
                      </a:r>
                      <a:endParaRPr/>
                    </a:p>
                  </a:txBody>
                  <a:tcPr marL="91425" marR="91425" marT="0" marB="0" anchor="ctr"/>
                </a:tc>
                <a:tc>
                  <a:txBody>
                    <a:bodyPr/>
                    <a:lstStyle/>
                    <a:p>
                      <a:pPr marL="0" lvl="0" indent="0" algn="ctr" rtl="0">
                        <a:spcBef>
                          <a:spcPts val="0"/>
                        </a:spcBef>
                        <a:spcAft>
                          <a:spcPts val="0"/>
                        </a:spcAft>
                        <a:buNone/>
                      </a:pPr>
                      <a:r>
                        <a:rPr lang="en">
                          <a:solidFill>
                            <a:srgbClr val="00953A"/>
                          </a:solidFill>
                        </a:rPr>
                        <a:t>-6</a:t>
                      </a:r>
                      <a:endParaRPr>
                        <a:solidFill>
                          <a:srgbClr val="FF0000"/>
                        </a:solidFill>
                      </a:endParaRPr>
                    </a:p>
                  </a:txBody>
                  <a:tcPr marL="91425" marR="91425" marT="0" marB="0" anchor="ct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In-Field</a:t>
                      </a:r>
                      <a:endParaRPr/>
                    </a:p>
                  </a:txBody>
                  <a:tcPr marL="91425" marR="91425" marT="0" marB="0" anchor="ctr"/>
                </a:tc>
                <a:tc>
                  <a:txBody>
                    <a:bodyPr/>
                    <a:lstStyle/>
                    <a:p>
                      <a:pPr marL="0" lvl="0" indent="0" algn="ctr" rtl="0">
                        <a:spcBef>
                          <a:spcPts val="0"/>
                        </a:spcBef>
                        <a:spcAft>
                          <a:spcPts val="0"/>
                        </a:spcAft>
                        <a:buNone/>
                      </a:pPr>
                      <a:r>
                        <a:rPr lang="en"/>
                        <a:t>90.0</a:t>
                      </a:r>
                      <a:endParaRPr/>
                    </a:p>
                  </a:txBody>
                  <a:tcPr marL="91425" marR="91425" marT="0" marB="0" anchor="ctr"/>
                </a:tc>
                <a:tc>
                  <a:txBody>
                    <a:bodyPr/>
                    <a:lstStyle/>
                    <a:p>
                      <a:pPr marL="0" lvl="0" indent="0" algn="ctr" rtl="0">
                        <a:spcBef>
                          <a:spcPts val="0"/>
                        </a:spcBef>
                        <a:spcAft>
                          <a:spcPts val="0"/>
                        </a:spcAft>
                        <a:buNone/>
                      </a:pPr>
                      <a:r>
                        <a:rPr lang="en"/>
                        <a:t>-</a:t>
                      </a:r>
                      <a:endParaRPr/>
                    </a:p>
                  </a:txBody>
                  <a:tcPr marL="91425" marR="91425" marT="0" marB="0" anchor="ctr"/>
                </a:tc>
                <a:tc>
                  <a:txBody>
                    <a:bodyPr/>
                    <a:lstStyle/>
                    <a:p>
                      <a:pPr marL="0" lvl="0" indent="0" algn="ctr" rtl="0">
                        <a:spcBef>
                          <a:spcPts val="0"/>
                        </a:spcBef>
                        <a:spcAft>
                          <a:spcPts val="0"/>
                        </a:spcAft>
                        <a:buNone/>
                      </a:pPr>
                      <a:r>
                        <a:rPr lang="en"/>
                        <a:t>95.0</a:t>
                      </a:r>
                      <a:endParaRPr/>
                    </a:p>
                  </a:txBody>
                  <a:tcPr marL="91425" marR="91425" marT="0" marB="0" anchor="ctr"/>
                </a:tc>
                <a:tc>
                  <a:txBody>
                    <a:bodyPr/>
                    <a:lstStyle/>
                    <a:p>
                      <a:pPr marL="0" lvl="0" indent="0" algn="ctr" rtl="0">
                        <a:spcBef>
                          <a:spcPts val="0"/>
                        </a:spcBef>
                        <a:spcAft>
                          <a:spcPts val="0"/>
                        </a:spcAft>
                        <a:buNone/>
                      </a:pPr>
                      <a:r>
                        <a:rPr lang="en">
                          <a:solidFill>
                            <a:srgbClr val="FF0000"/>
                          </a:solidFill>
                        </a:rPr>
                        <a:t>4</a:t>
                      </a:r>
                      <a:endParaRPr>
                        <a:solidFill>
                          <a:srgbClr val="00953A"/>
                        </a:solidFill>
                      </a:endParaRPr>
                    </a:p>
                  </a:txBody>
                  <a:tcPr marL="91425" marR="91425" marT="0" marB="0" anchor="ctr"/>
                </a:tc>
                <a:extLst>
                  <a:ext uri="{0D108BD9-81ED-4DB2-BD59-A6C34878D82A}">
                    <a16:rowId xmlns:a16="http://schemas.microsoft.com/office/drawing/2014/main" val="10002"/>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Effective</a:t>
                      </a:r>
                      <a:endParaRPr/>
                    </a:p>
                  </a:txBody>
                  <a:tcPr marL="91425" marR="91425" marT="0" marB="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86.0</a:t>
                      </a:r>
                      <a:endParaRPr/>
                    </a:p>
                  </a:txBody>
                  <a:tcPr marL="91425" marR="91425" marT="0" marB="0" anchor="ctr"/>
                </a:tc>
                <a:tc>
                  <a:txBody>
                    <a:bodyPr/>
                    <a:lstStyle/>
                    <a:p>
                      <a:pPr marL="0" lvl="0" indent="0" algn="ctr" rtl="0">
                        <a:spcBef>
                          <a:spcPts val="0"/>
                        </a:spcBef>
                        <a:spcAft>
                          <a:spcPts val="0"/>
                        </a:spcAft>
                        <a:buNone/>
                      </a:pPr>
                      <a:r>
                        <a:rPr lang="en"/>
                        <a:t>-</a:t>
                      </a:r>
                      <a:endParaRPr/>
                    </a:p>
                  </a:txBody>
                  <a:tcPr marL="91425" marR="91425" marT="0" marB="0" anchor="ctr"/>
                </a:tc>
                <a:tc>
                  <a:txBody>
                    <a:bodyPr/>
                    <a:lstStyle/>
                    <a:p>
                      <a:pPr marL="0" lvl="0" indent="0" algn="ctr" rtl="0">
                        <a:spcBef>
                          <a:spcPts val="0"/>
                        </a:spcBef>
                        <a:spcAft>
                          <a:spcPts val="0"/>
                        </a:spcAft>
                        <a:buNone/>
                      </a:pPr>
                      <a:r>
                        <a:rPr lang="en"/>
                        <a:t>-</a:t>
                      </a:r>
                      <a:endParaRPr/>
                    </a:p>
                  </a:txBody>
                  <a:tcPr marL="91425" marR="91425" marT="0" marB="0" anchor="ctr"/>
                </a:tc>
                <a:tc>
                  <a:txBody>
                    <a:bodyPr/>
                    <a:lstStyle/>
                    <a:p>
                      <a:pPr marL="0" lvl="0" indent="0" algn="ctr" rtl="0">
                        <a:spcBef>
                          <a:spcPts val="0"/>
                        </a:spcBef>
                        <a:spcAft>
                          <a:spcPts val="0"/>
                        </a:spcAft>
                        <a:buNone/>
                      </a:pPr>
                      <a:r>
                        <a:rPr lang="en">
                          <a:solidFill>
                            <a:schemeClr val="dk1"/>
                          </a:solidFill>
                        </a:rPr>
                        <a:t>-</a:t>
                      </a:r>
                      <a:endParaRPr>
                        <a:solidFill>
                          <a:srgbClr val="00953A"/>
                        </a:solidFill>
                      </a:endParaRPr>
                    </a:p>
                  </a:txBody>
                  <a:tcPr marL="91425" marR="91425" marT="0" marB="0" anchor="ctr"/>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Experience</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85.0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a:t>
                      </a:r>
                      <a:endParaRPr/>
                    </a:p>
                  </a:txBody>
                  <a:tcPr marL="91425" marR="91425" marT="0" marB="0" anchor="ctr"/>
                </a:tc>
                <a:tc>
                  <a:txBody>
                    <a:bodyPr/>
                    <a:lstStyle/>
                    <a:p>
                      <a:pPr marL="0" lvl="0" indent="0" algn="ctr" rtl="0">
                        <a:spcBef>
                          <a:spcPts val="0"/>
                        </a:spcBef>
                        <a:spcAft>
                          <a:spcPts val="0"/>
                        </a:spcAft>
                        <a:buNone/>
                      </a:pPr>
                      <a:r>
                        <a:rPr lang="en"/>
                        <a:t>76.0</a:t>
                      </a:r>
                      <a:endParaRPr/>
                    </a:p>
                  </a:txBody>
                  <a:tcPr marL="91425" marR="91425" marT="0" marB="0" anchor="ctr"/>
                </a:tc>
                <a:tc>
                  <a:txBody>
                    <a:bodyPr/>
                    <a:lstStyle/>
                    <a:p>
                      <a:pPr marL="0" lvl="0" indent="0" algn="ctr" rtl="0">
                        <a:spcBef>
                          <a:spcPts val="0"/>
                        </a:spcBef>
                        <a:spcAft>
                          <a:spcPts val="0"/>
                        </a:spcAft>
                        <a:buNone/>
                      </a:pPr>
                      <a:r>
                        <a:rPr lang="en">
                          <a:solidFill>
                            <a:srgbClr val="00953A"/>
                          </a:solidFill>
                        </a:rPr>
                        <a:t>-9</a:t>
                      </a:r>
                      <a:endParaRPr>
                        <a:solidFill>
                          <a:srgbClr val="00953A"/>
                        </a:solidFill>
                      </a:endParaRPr>
                    </a:p>
                  </a:txBody>
                  <a:tcPr marL="91425" marR="91425" marT="0" marB="0" anchor="ctr"/>
                </a:tc>
                <a:extLst>
                  <a:ext uri="{0D108BD9-81ED-4DB2-BD59-A6C34878D82A}">
                    <a16:rowId xmlns:a16="http://schemas.microsoft.com/office/drawing/2014/main" val="10004"/>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In-Field</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97.0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a:t>
                      </a:r>
                      <a:endParaRPr/>
                    </a:p>
                  </a:txBody>
                  <a:tcPr marL="91425" marR="91425" marT="0" marB="0" anchor="ctr"/>
                </a:tc>
                <a:tc>
                  <a:txBody>
                    <a:bodyPr/>
                    <a:lstStyle/>
                    <a:p>
                      <a:pPr marL="0" lvl="0" indent="0" algn="ctr" rtl="0">
                        <a:spcBef>
                          <a:spcPts val="0"/>
                        </a:spcBef>
                        <a:spcAft>
                          <a:spcPts val="0"/>
                        </a:spcAft>
                        <a:buNone/>
                      </a:pPr>
                      <a:r>
                        <a:rPr lang="en"/>
                        <a:t>93.0</a:t>
                      </a:r>
                      <a:endParaRPr/>
                    </a:p>
                  </a:txBody>
                  <a:tcPr marL="91425" marR="91425" marT="0" marB="0" anchor="ctr"/>
                </a:tc>
                <a:tc>
                  <a:txBody>
                    <a:bodyPr/>
                    <a:lstStyle/>
                    <a:p>
                      <a:pPr marL="0" lvl="0" indent="0" algn="ctr" rtl="0">
                        <a:spcBef>
                          <a:spcPts val="0"/>
                        </a:spcBef>
                        <a:spcAft>
                          <a:spcPts val="0"/>
                        </a:spcAft>
                        <a:buNone/>
                      </a:pPr>
                      <a:r>
                        <a:rPr lang="en">
                          <a:solidFill>
                            <a:srgbClr val="00953A"/>
                          </a:solidFill>
                        </a:rPr>
                        <a:t>-4</a:t>
                      </a:r>
                      <a:endParaRPr>
                        <a:solidFill>
                          <a:srgbClr val="00953A"/>
                        </a:solidFill>
                      </a:endParaRPr>
                    </a:p>
                  </a:txBody>
                  <a:tcPr marL="91425" marR="91425" marT="0" marB="0" anchor="ctr"/>
                </a:tc>
                <a:extLst>
                  <a:ext uri="{0D108BD9-81ED-4DB2-BD59-A6C34878D82A}">
                    <a16:rowId xmlns:a16="http://schemas.microsoft.com/office/drawing/2014/main" val="10005"/>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Effective</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91.0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a:t>
                      </a:r>
                      <a:endParaRPr/>
                    </a:p>
                  </a:txBody>
                  <a:tcPr marL="91425" marR="91425" marT="0" marB="0" anchor="ctr"/>
                </a:tc>
                <a:tc>
                  <a:txBody>
                    <a:bodyPr/>
                    <a:lstStyle/>
                    <a:p>
                      <a:pPr marL="0" lvl="0" indent="0" algn="ctr" rtl="0">
                        <a:spcBef>
                          <a:spcPts val="0"/>
                        </a:spcBef>
                        <a:spcAft>
                          <a:spcPts val="0"/>
                        </a:spcAft>
                        <a:buNone/>
                      </a:pPr>
                      <a:r>
                        <a:rPr lang="en"/>
                        <a:t>-</a:t>
                      </a:r>
                      <a:endParaRPr/>
                    </a:p>
                  </a:txBody>
                  <a:tcPr marL="91425" marR="91425" marT="0" marB="0" anchor="ctr"/>
                </a:tc>
                <a:tc>
                  <a:txBody>
                    <a:bodyPr/>
                    <a:lstStyle/>
                    <a:p>
                      <a:pPr marL="0" lvl="0" indent="0" algn="ctr" rtl="0">
                        <a:spcBef>
                          <a:spcPts val="0"/>
                        </a:spcBef>
                        <a:spcAft>
                          <a:spcPts val="0"/>
                        </a:spcAft>
                        <a:buClr>
                          <a:schemeClr val="dk1"/>
                        </a:buClr>
                        <a:buSzPts val="1100"/>
                        <a:buFont typeface="Arial"/>
                        <a:buNone/>
                      </a:pPr>
                      <a:r>
                        <a:rPr lang="en" dirty="0">
                          <a:solidFill>
                            <a:schemeClr val="dk1"/>
                          </a:solidFill>
                        </a:rPr>
                        <a:t>-</a:t>
                      </a:r>
                      <a:endParaRPr dirty="0">
                        <a:solidFill>
                          <a:srgbClr val="00953A"/>
                        </a:solidFill>
                      </a:endParaRPr>
                    </a:p>
                  </a:txBody>
                  <a:tcPr marL="91425" marR="91425" marT="0" marB="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34"/>
          <p:cNvSpPr txBox="1">
            <a:spLocks noGrp="1"/>
          </p:cNvSpPr>
          <p:nvPr>
            <p:ph type="title" idx="4294967295"/>
          </p:nvPr>
        </p:nvSpPr>
        <p:spPr>
          <a:xfrm>
            <a:off x="150875" y="-6275"/>
            <a:ext cx="59577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Determining Gap Sizes</a:t>
            </a:r>
            <a:endParaRPr sz="2500" b="1"/>
          </a:p>
        </p:txBody>
      </p:sp>
      <p:sp>
        <p:nvSpPr>
          <p:cNvPr id="1013" name="Google Shape;1013;p134"/>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778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Based on the Q4 vs. Q1 difference, the magnitude of the gap is calculated.</a:t>
            </a:r>
            <a:endParaRPr sz="1600">
              <a:solidFill>
                <a:schemeClr val="dk1"/>
              </a:solidFill>
              <a:latin typeface="Calibri"/>
              <a:ea typeface="Calibri"/>
              <a:cs typeface="Calibri"/>
              <a:sym typeface="Calibri"/>
            </a:endParaRPr>
          </a:p>
          <a:p>
            <a:pPr marL="685800" lvl="1" indent="-2032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CDE developed gap size categories by establishing cut points based on the distribution of gaps, using 2017-18 percentiles as a baseline for Teacher Experience and Teacher In-Field, and 2018-19 percentiles as a baseline for Teacher Effectiveness.</a:t>
            </a:r>
            <a:endParaRPr sz="1600">
              <a:solidFill>
                <a:schemeClr val="dk1"/>
              </a:solidFill>
              <a:latin typeface="Calibri"/>
              <a:ea typeface="Calibri"/>
              <a:cs typeface="Calibri"/>
              <a:sym typeface="Calibri"/>
            </a:endParaRPr>
          </a:p>
        </p:txBody>
      </p:sp>
      <p:graphicFrame>
        <p:nvGraphicFramePr>
          <p:cNvPr id="1014" name="Google Shape;1014;p134"/>
          <p:cNvGraphicFramePr/>
          <p:nvPr>
            <p:extLst>
              <p:ext uri="{D42A27DB-BD31-4B8C-83A1-F6EECF244321}">
                <p14:modId xmlns:p14="http://schemas.microsoft.com/office/powerpoint/2010/main" val="4168528634"/>
              </p:ext>
            </p:extLst>
          </p:nvPr>
        </p:nvGraphicFramePr>
        <p:xfrm>
          <a:off x="985175" y="2330850"/>
          <a:ext cx="7173650" cy="1706880"/>
        </p:xfrm>
        <a:graphic>
          <a:graphicData uri="http://schemas.openxmlformats.org/drawingml/2006/table">
            <a:tbl>
              <a:tblPr firstRow="1">
                <a:noFill/>
                <a:tableStyleId>{729266E9-65E4-4B01-9291-16C140750667}</a:tableStyleId>
              </a:tblPr>
              <a:tblGrid>
                <a:gridCol w="999250">
                  <a:extLst>
                    <a:ext uri="{9D8B030D-6E8A-4147-A177-3AD203B41FA5}">
                      <a16:colId xmlns:a16="http://schemas.microsoft.com/office/drawing/2014/main" val="20000"/>
                    </a:ext>
                  </a:extLst>
                </a:gridCol>
                <a:gridCol w="1082875">
                  <a:extLst>
                    <a:ext uri="{9D8B030D-6E8A-4147-A177-3AD203B41FA5}">
                      <a16:colId xmlns:a16="http://schemas.microsoft.com/office/drawing/2014/main" val="20001"/>
                    </a:ext>
                  </a:extLst>
                </a:gridCol>
                <a:gridCol w="1697175">
                  <a:extLst>
                    <a:ext uri="{9D8B030D-6E8A-4147-A177-3AD203B41FA5}">
                      <a16:colId xmlns:a16="http://schemas.microsoft.com/office/drawing/2014/main" val="20002"/>
                    </a:ext>
                  </a:extLst>
                </a:gridCol>
                <a:gridCol w="1697175">
                  <a:extLst>
                    <a:ext uri="{9D8B030D-6E8A-4147-A177-3AD203B41FA5}">
                      <a16:colId xmlns:a16="http://schemas.microsoft.com/office/drawing/2014/main" val="20003"/>
                    </a:ext>
                  </a:extLst>
                </a:gridCol>
                <a:gridCol w="1697175">
                  <a:extLst>
                    <a:ext uri="{9D8B030D-6E8A-4147-A177-3AD203B41FA5}">
                      <a16:colId xmlns:a16="http://schemas.microsoft.com/office/drawing/2014/main" val="20004"/>
                    </a:ext>
                  </a:extLst>
                </a:gridCol>
              </a:tblGrid>
              <a:tr h="400900">
                <a:tc>
                  <a:txBody>
                    <a:bodyPr/>
                    <a:lstStyle/>
                    <a:p>
                      <a:pPr marL="0" lvl="0" indent="0" algn="ctr" rtl="0">
                        <a:spcBef>
                          <a:spcPts val="0"/>
                        </a:spcBef>
                        <a:spcAft>
                          <a:spcPts val="0"/>
                        </a:spcAft>
                        <a:buNone/>
                      </a:pPr>
                      <a:r>
                        <a:rPr lang="en" b="1"/>
                        <a:t>Category</a:t>
                      </a:r>
                      <a:endParaRPr b="1"/>
                    </a:p>
                  </a:txBody>
                  <a:tcPr marL="91425" marR="91425" marT="0" marB="0" anchor="ctr"/>
                </a:tc>
                <a:tc>
                  <a:txBody>
                    <a:bodyPr/>
                    <a:lstStyle/>
                    <a:p>
                      <a:pPr marL="0" lvl="0" indent="0" algn="ctr" rtl="0">
                        <a:spcBef>
                          <a:spcPts val="0"/>
                        </a:spcBef>
                        <a:spcAft>
                          <a:spcPts val="0"/>
                        </a:spcAft>
                        <a:buNone/>
                      </a:pPr>
                      <a:r>
                        <a:rPr lang="en" b="1"/>
                        <a:t>EDT Indicator</a:t>
                      </a:r>
                      <a:endParaRPr b="1"/>
                    </a:p>
                  </a:txBody>
                  <a:tcPr marL="91425" marR="91425" marT="0" marB="0" anchor="ctr"/>
                </a:tc>
                <a:tc>
                  <a:txBody>
                    <a:bodyPr/>
                    <a:lstStyle/>
                    <a:p>
                      <a:pPr marL="0" lvl="0" indent="0" algn="ctr" rtl="0">
                        <a:spcBef>
                          <a:spcPts val="0"/>
                        </a:spcBef>
                        <a:spcAft>
                          <a:spcPts val="0"/>
                        </a:spcAft>
                        <a:buNone/>
                      </a:pPr>
                      <a:r>
                        <a:rPr lang="en" b="1"/>
                        <a:t>Small</a:t>
                      </a:r>
                      <a:endParaRPr b="1"/>
                    </a:p>
                  </a:txBody>
                  <a:tcPr marL="91425" marR="91425" marT="0" marB="0" anchor="ctr"/>
                </a:tc>
                <a:tc>
                  <a:txBody>
                    <a:bodyPr/>
                    <a:lstStyle/>
                    <a:p>
                      <a:pPr marL="0" lvl="0" indent="0" algn="ctr" rtl="0">
                        <a:spcBef>
                          <a:spcPts val="0"/>
                        </a:spcBef>
                        <a:spcAft>
                          <a:spcPts val="0"/>
                        </a:spcAft>
                        <a:buNone/>
                      </a:pPr>
                      <a:r>
                        <a:rPr lang="en" b="1"/>
                        <a:t>Medium</a:t>
                      </a:r>
                      <a:endParaRPr b="1"/>
                    </a:p>
                  </a:txBody>
                  <a:tcPr marL="91425" marR="91425" marT="0" marB="0" anchor="ctr"/>
                </a:tc>
                <a:tc>
                  <a:txBody>
                    <a:bodyPr/>
                    <a:lstStyle/>
                    <a:p>
                      <a:pPr marL="0" lvl="0" indent="0" algn="ctr" rtl="0">
                        <a:spcBef>
                          <a:spcPts val="0"/>
                        </a:spcBef>
                        <a:spcAft>
                          <a:spcPts val="0"/>
                        </a:spcAft>
                        <a:buNone/>
                      </a:pPr>
                      <a:r>
                        <a:rPr lang="en" b="1"/>
                        <a:t>Large</a:t>
                      </a:r>
                      <a:endParaRPr b="1"/>
                    </a:p>
                  </a:txBody>
                  <a:tcPr marL="91425" marR="91425" marT="0" marB="0" anchor="ctr"/>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Experience</a:t>
                      </a:r>
                      <a:endParaRPr/>
                    </a:p>
                  </a:txBody>
                  <a:tcPr marL="91425" marR="91425" marT="0" marB="0" anchor="ctr"/>
                </a:tc>
                <a:tc>
                  <a:txBody>
                    <a:bodyPr/>
                    <a:lstStyle/>
                    <a:p>
                      <a:pPr marL="0" lvl="0" indent="0" algn="ctr" rtl="0">
                        <a:spcBef>
                          <a:spcPts val="0"/>
                        </a:spcBef>
                        <a:spcAft>
                          <a:spcPts val="0"/>
                        </a:spcAft>
                        <a:buNone/>
                      </a:pPr>
                      <a:r>
                        <a:rPr lang="en"/>
                        <a:t>0.01 - 5.10</a:t>
                      </a:r>
                      <a:endParaRPr/>
                    </a:p>
                  </a:txBody>
                  <a:tcPr marL="91425" marR="91425" marT="0" marB="0" anchor="ctr"/>
                </a:tc>
                <a:tc>
                  <a:txBody>
                    <a:bodyPr/>
                    <a:lstStyle/>
                    <a:p>
                      <a:pPr marL="0" lvl="0" indent="0" algn="ctr" rtl="0">
                        <a:spcBef>
                          <a:spcPts val="0"/>
                        </a:spcBef>
                        <a:spcAft>
                          <a:spcPts val="0"/>
                        </a:spcAft>
                        <a:buNone/>
                      </a:pPr>
                      <a:r>
                        <a:rPr lang="en"/>
                        <a:t>5.11 - 18.20</a:t>
                      </a:r>
                      <a:endParaRPr/>
                    </a:p>
                  </a:txBody>
                  <a:tcPr marL="91425" marR="91425" marT="0" marB="0" anchor="ctr"/>
                </a:tc>
                <a:tc>
                  <a:txBody>
                    <a:bodyPr/>
                    <a:lstStyle/>
                    <a:p>
                      <a:pPr marL="0" lvl="0" indent="0" algn="ctr" rtl="0">
                        <a:spcBef>
                          <a:spcPts val="0"/>
                        </a:spcBef>
                        <a:spcAft>
                          <a:spcPts val="0"/>
                        </a:spcAft>
                        <a:buNone/>
                      </a:pPr>
                      <a:r>
                        <a:rPr lang="en"/>
                        <a:t>&gt; 18.20</a:t>
                      </a:r>
                      <a:endParaRPr/>
                    </a:p>
                  </a:txBody>
                  <a:tcPr marL="91425" marR="91425" marT="0" marB="0" anchor="ct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In-Field</a:t>
                      </a:r>
                      <a:endParaRPr/>
                    </a:p>
                  </a:txBody>
                  <a:tcPr marL="91425" marR="91425" marT="0" marB="0" anchor="ctr"/>
                </a:tc>
                <a:tc>
                  <a:txBody>
                    <a:bodyPr/>
                    <a:lstStyle/>
                    <a:p>
                      <a:pPr marL="0" lvl="0" indent="0" algn="ctr" rtl="0">
                        <a:spcBef>
                          <a:spcPts val="0"/>
                        </a:spcBef>
                        <a:spcAft>
                          <a:spcPts val="0"/>
                        </a:spcAft>
                        <a:buNone/>
                      </a:pPr>
                      <a:r>
                        <a:rPr lang="en"/>
                        <a:t>0.01 - 0.80</a:t>
                      </a:r>
                      <a:endParaRPr/>
                    </a:p>
                  </a:txBody>
                  <a:tcPr marL="91425" marR="91425" marT="0" marB="0" anchor="ctr"/>
                </a:tc>
                <a:tc>
                  <a:txBody>
                    <a:bodyPr/>
                    <a:lstStyle/>
                    <a:p>
                      <a:pPr marL="0" lvl="0" indent="0" algn="ctr" rtl="0">
                        <a:spcBef>
                          <a:spcPts val="0"/>
                        </a:spcBef>
                        <a:spcAft>
                          <a:spcPts val="0"/>
                        </a:spcAft>
                        <a:buNone/>
                      </a:pPr>
                      <a:r>
                        <a:rPr lang="en"/>
                        <a:t>0.81 - 10.10</a:t>
                      </a:r>
                      <a:endParaRPr/>
                    </a:p>
                  </a:txBody>
                  <a:tcPr marL="91425" marR="91425" marT="0" marB="0" anchor="ctr"/>
                </a:tc>
                <a:tc>
                  <a:txBody>
                    <a:bodyPr/>
                    <a:lstStyle/>
                    <a:p>
                      <a:pPr marL="0" lvl="0" indent="0" algn="ctr" rtl="0">
                        <a:spcBef>
                          <a:spcPts val="0"/>
                        </a:spcBef>
                        <a:spcAft>
                          <a:spcPts val="0"/>
                        </a:spcAft>
                        <a:buNone/>
                      </a:pPr>
                      <a:r>
                        <a:rPr lang="en"/>
                        <a:t>&gt; 10.10</a:t>
                      </a:r>
                      <a:endParaRPr/>
                    </a:p>
                  </a:txBody>
                  <a:tcPr marL="91425" marR="91425" marT="0" marB="0" anchor="ctr"/>
                </a:tc>
                <a:extLst>
                  <a:ext uri="{0D108BD9-81ED-4DB2-BD59-A6C34878D82A}">
                    <a16:rowId xmlns:a16="http://schemas.microsoft.com/office/drawing/2014/main" val="10002"/>
                  </a:ext>
                </a:extLst>
              </a:tr>
              <a:tr h="100000">
                <a:tc>
                  <a:txBody>
                    <a:bodyPr/>
                    <a:lstStyle/>
                    <a:p>
                      <a:pPr marL="0" lvl="0" indent="0" algn="ctr" rtl="0">
                        <a:spcBef>
                          <a:spcPts val="0"/>
                        </a:spcBef>
                        <a:spcAft>
                          <a:spcPts val="0"/>
                        </a:spcAft>
                        <a:buNone/>
                      </a:pPr>
                      <a:r>
                        <a:rPr lang="en"/>
                        <a:t>Minority</a:t>
                      </a:r>
                      <a:endParaRPr/>
                    </a:p>
                  </a:txBody>
                  <a:tcPr marL="91425" marR="91425" marT="0" marB="0" anchor="ctr"/>
                </a:tc>
                <a:tc>
                  <a:txBody>
                    <a:bodyPr/>
                    <a:lstStyle/>
                    <a:p>
                      <a:pPr marL="0" lvl="0" indent="0" algn="ctr" rtl="0">
                        <a:spcBef>
                          <a:spcPts val="0"/>
                        </a:spcBef>
                        <a:spcAft>
                          <a:spcPts val="0"/>
                        </a:spcAft>
                        <a:buNone/>
                      </a:pPr>
                      <a:r>
                        <a:rPr lang="en"/>
                        <a:t>Effective</a:t>
                      </a:r>
                      <a:endParaRPr/>
                    </a:p>
                  </a:txBody>
                  <a:tcPr marL="91425" marR="91425" marT="0" marB="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0.01 - 1.40</a:t>
                      </a:r>
                      <a:endParaRPr/>
                    </a:p>
                  </a:txBody>
                  <a:tcPr marL="91425" marR="91425" marT="0" marB="0" anchor="ctr"/>
                </a:tc>
                <a:tc>
                  <a:txBody>
                    <a:bodyPr/>
                    <a:lstStyle/>
                    <a:p>
                      <a:pPr marL="0" lvl="0" indent="0" algn="ctr" rtl="0">
                        <a:spcBef>
                          <a:spcPts val="0"/>
                        </a:spcBef>
                        <a:spcAft>
                          <a:spcPts val="0"/>
                        </a:spcAft>
                        <a:buNone/>
                      </a:pPr>
                      <a:r>
                        <a:rPr lang="en"/>
                        <a:t>1.41 - 11.20</a:t>
                      </a:r>
                      <a:endParaRPr/>
                    </a:p>
                  </a:txBody>
                  <a:tcPr marL="91425" marR="91425" marT="0" marB="0" anchor="ctr"/>
                </a:tc>
                <a:tc>
                  <a:txBody>
                    <a:bodyPr/>
                    <a:lstStyle/>
                    <a:p>
                      <a:pPr marL="0" lvl="0" indent="0" algn="ctr" rtl="0">
                        <a:spcBef>
                          <a:spcPts val="0"/>
                        </a:spcBef>
                        <a:spcAft>
                          <a:spcPts val="0"/>
                        </a:spcAft>
                        <a:buNone/>
                      </a:pPr>
                      <a:r>
                        <a:rPr lang="en"/>
                        <a:t>&gt; 11.20</a:t>
                      </a:r>
                      <a:endParaRPr/>
                    </a:p>
                  </a:txBody>
                  <a:tcPr marL="91425" marR="91425" marT="0" marB="0" anchor="ctr"/>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Experience</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0.01 - 4.00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4.01 - 17.60</a:t>
                      </a:r>
                      <a:endParaRPr/>
                    </a:p>
                  </a:txBody>
                  <a:tcPr marL="91425" marR="91425" marT="0" marB="0" anchor="ctr"/>
                </a:tc>
                <a:tc>
                  <a:txBody>
                    <a:bodyPr/>
                    <a:lstStyle/>
                    <a:p>
                      <a:pPr marL="0" lvl="0" indent="0" algn="ctr" rtl="0">
                        <a:spcBef>
                          <a:spcPts val="0"/>
                        </a:spcBef>
                        <a:spcAft>
                          <a:spcPts val="0"/>
                        </a:spcAft>
                        <a:buNone/>
                      </a:pPr>
                      <a:r>
                        <a:rPr lang="en"/>
                        <a:t>&gt; 17.60</a:t>
                      </a:r>
                      <a:endParaRPr/>
                    </a:p>
                  </a:txBody>
                  <a:tcPr marL="91425" marR="91425" marT="0" marB="0" anchor="ctr"/>
                </a:tc>
                <a:extLst>
                  <a:ext uri="{0D108BD9-81ED-4DB2-BD59-A6C34878D82A}">
                    <a16:rowId xmlns:a16="http://schemas.microsoft.com/office/drawing/2014/main" val="10004"/>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In-Field</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0.01 - 0.70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0.71 - 8.60</a:t>
                      </a:r>
                      <a:endParaRPr/>
                    </a:p>
                  </a:txBody>
                  <a:tcPr marL="91425" marR="91425" marT="0" marB="0" anchor="ctr"/>
                </a:tc>
                <a:tc>
                  <a:txBody>
                    <a:bodyPr/>
                    <a:lstStyle/>
                    <a:p>
                      <a:pPr marL="0" lvl="0" indent="0" algn="ctr" rtl="0">
                        <a:spcBef>
                          <a:spcPts val="0"/>
                        </a:spcBef>
                        <a:spcAft>
                          <a:spcPts val="0"/>
                        </a:spcAft>
                        <a:buNone/>
                      </a:pPr>
                      <a:r>
                        <a:rPr lang="en"/>
                        <a:t>&gt; 8.60</a:t>
                      </a:r>
                      <a:endParaRPr/>
                    </a:p>
                  </a:txBody>
                  <a:tcPr marL="91425" marR="91425" marT="0" marB="0" anchor="ctr"/>
                </a:tc>
                <a:extLst>
                  <a:ext uri="{0D108BD9-81ED-4DB2-BD59-A6C34878D82A}">
                    <a16:rowId xmlns:a16="http://schemas.microsoft.com/office/drawing/2014/main" val="10005"/>
                  </a:ext>
                </a:extLst>
              </a:tr>
              <a:tr h="100000">
                <a:tc>
                  <a:txBody>
                    <a:bodyPr/>
                    <a:lstStyle/>
                    <a:p>
                      <a:pPr marL="0" lvl="0" indent="0" algn="ctr" rtl="0">
                        <a:spcBef>
                          <a:spcPts val="0"/>
                        </a:spcBef>
                        <a:spcAft>
                          <a:spcPts val="0"/>
                        </a:spcAft>
                        <a:buNone/>
                      </a:pPr>
                      <a:r>
                        <a:rPr lang="en"/>
                        <a:t>Poverty</a:t>
                      </a:r>
                      <a:endParaRPr/>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t>Effective</a:t>
                      </a:r>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0.01 - 1.50</a:t>
                      </a:r>
                      <a:endParaRPr/>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a:t>1.51 - 6.30</a:t>
                      </a:r>
                      <a:endParaRPr/>
                    </a:p>
                  </a:txBody>
                  <a:tcPr marL="91425" marR="91425" marT="0" marB="0" anchor="ctr"/>
                </a:tc>
                <a:tc>
                  <a:txBody>
                    <a:bodyPr/>
                    <a:lstStyle/>
                    <a:p>
                      <a:pPr marL="0" lvl="0" indent="0" algn="ctr" rtl="0">
                        <a:spcBef>
                          <a:spcPts val="0"/>
                        </a:spcBef>
                        <a:spcAft>
                          <a:spcPts val="0"/>
                        </a:spcAft>
                        <a:buNone/>
                      </a:pPr>
                      <a:r>
                        <a:rPr lang="en" dirty="0"/>
                        <a:t>&gt; 6.30</a:t>
                      </a:r>
                      <a:endParaRPr dirty="0"/>
                    </a:p>
                  </a:txBody>
                  <a:tcPr marL="91425" marR="91425" marT="0" marB="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35"/>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Interpreting the EDT Results</a:t>
            </a:r>
            <a:endParaRPr sz="2500" b="1"/>
          </a:p>
        </p:txBody>
      </p:sp>
      <p:sp>
        <p:nvSpPr>
          <p:cNvPr id="1021" name="Google Shape;1021;p135"/>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778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All LEAs will be sent the results of CDE’s analyses via Syncplicity. This information is shared with Authorized Representatives, Title I Contacts, and Title II Contacts from the LEA’s Consolidated Application, and can be located in the folder labeled “Equitable Distribution of Teachers (EDT)”.</a:t>
            </a:r>
            <a:endParaRPr sz="1600">
              <a:solidFill>
                <a:schemeClr val="dk1"/>
              </a:solidFill>
              <a:latin typeface="Calibri"/>
              <a:ea typeface="Calibri"/>
              <a:cs typeface="Calibri"/>
              <a:sym typeface="Calibri"/>
            </a:endParaRPr>
          </a:p>
          <a:p>
            <a:pPr marL="228600" lvl="0" indent="-1778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The “Summary” tab contains the overall results for your LEA.</a:t>
            </a:r>
            <a:endParaRPr sz="1600">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Exempt - Indicates LEA is exempt from EDT analyses.</a:t>
            </a:r>
            <a:endParaRPr>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No Gap - Indicates LEA was not identified with an EDT gap.</a:t>
            </a:r>
            <a:endParaRPr>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Small/Medium/Large - Indicates magnitude of EDT gap.</a:t>
            </a:r>
            <a:endParaRPr>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N/A - Indicates EDT requirements do not apply.</a:t>
            </a:r>
            <a:endParaRPr>
              <a:solidFill>
                <a:schemeClr val="dk1"/>
              </a:solidFill>
              <a:latin typeface="Calibri"/>
              <a:ea typeface="Calibri"/>
              <a:cs typeface="Calibri"/>
              <a:sym typeface="Calibri"/>
            </a:endParaRPr>
          </a:p>
        </p:txBody>
      </p:sp>
      <p:graphicFrame>
        <p:nvGraphicFramePr>
          <p:cNvPr id="1022" name="Google Shape;1022;p135"/>
          <p:cNvGraphicFramePr/>
          <p:nvPr>
            <p:extLst>
              <p:ext uri="{D42A27DB-BD31-4B8C-83A1-F6EECF244321}">
                <p14:modId xmlns:p14="http://schemas.microsoft.com/office/powerpoint/2010/main" val="183401833"/>
              </p:ext>
            </p:extLst>
          </p:nvPr>
        </p:nvGraphicFramePr>
        <p:xfrm>
          <a:off x="255488" y="2762250"/>
          <a:ext cx="8633025" cy="1554480"/>
        </p:xfrm>
        <a:graphic>
          <a:graphicData uri="http://schemas.openxmlformats.org/drawingml/2006/table">
            <a:tbl>
              <a:tblPr firstRow="1">
                <a:noFill/>
                <a:tableStyleId>{729266E9-65E4-4B01-9291-16C140750667}</a:tableStyleId>
              </a:tblPr>
              <a:tblGrid>
                <a:gridCol w="796200">
                  <a:extLst>
                    <a:ext uri="{9D8B030D-6E8A-4147-A177-3AD203B41FA5}">
                      <a16:colId xmlns:a16="http://schemas.microsoft.com/office/drawing/2014/main" val="20000"/>
                    </a:ext>
                  </a:extLst>
                </a:gridCol>
                <a:gridCol w="1725125">
                  <a:extLst>
                    <a:ext uri="{9D8B030D-6E8A-4147-A177-3AD203B41FA5}">
                      <a16:colId xmlns:a16="http://schemas.microsoft.com/office/drawing/2014/main" val="20001"/>
                    </a:ext>
                  </a:extLst>
                </a:gridCol>
                <a:gridCol w="6111700">
                  <a:extLst>
                    <a:ext uri="{9D8B030D-6E8A-4147-A177-3AD203B41FA5}">
                      <a16:colId xmlns:a16="http://schemas.microsoft.com/office/drawing/2014/main" val="20002"/>
                    </a:ext>
                  </a:extLst>
                </a:gridCol>
              </a:tblGrid>
              <a:tr h="100000">
                <a:tc>
                  <a:txBody>
                    <a:bodyPr/>
                    <a:lstStyle/>
                    <a:p>
                      <a:pPr marL="0" lvl="0" indent="0" algn="ctr" rtl="0">
                        <a:spcBef>
                          <a:spcPts val="0"/>
                        </a:spcBef>
                        <a:spcAft>
                          <a:spcPts val="0"/>
                        </a:spcAft>
                        <a:buNone/>
                      </a:pPr>
                      <a:r>
                        <a:rPr lang="en" sz="1100" b="1"/>
                        <a:t>Group</a:t>
                      </a:r>
                      <a:endParaRPr sz="1100" b="1"/>
                    </a:p>
                  </a:txBody>
                  <a:tcPr marL="91425" marR="91425" marT="0" marB="0" anchor="ctr"/>
                </a:tc>
                <a:tc>
                  <a:txBody>
                    <a:bodyPr/>
                    <a:lstStyle/>
                    <a:p>
                      <a:pPr marL="0" lvl="0" indent="0" algn="ctr" rtl="0">
                        <a:spcBef>
                          <a:spcPts val="0"/>
                        </a:spcBef>
                        <a:spcAft>
                          <a:spcPts val="0"/>
                        </a:spcAft>
                        <a:buNone/>
                      </a:pPr>
                      <a:r>
                        <a:rPr lang="en" sz="1100" b="1"/>
                        <a:t>Indicator</a:t>
                      </a:r>
                      <a:endParaRPr sz="1100" b="1"/>
                    </a:p>
                  </a:txBody>
                  <a:tcPr marL="91425" marR="91425" marT="0" marB="0" anchor="ctr"/>
                </a:tc>
                <a:tc>
                  <a:txBody>
                    <a:bodyPr/>
                    <a:lstStyle/>
                    <a:p>
                      <a:pPr marL="0" lvl="0" indent="0" algn="ctr" rtl="0">
                        <a:spcBef>
                          <a:spcPts val="0"/>
                        </a:spcBef>
                        <a:spcAft>
                          <a:spcPts val="0"/>
                        </a:spcAft>
                        <a:buNone/>
                      </a:pPr>
                      <a:r>
                        <a:rPr lang="en" sz="1100" b="1"/>
                        <a:t>Gap Size</a:t>
                      </a:r>
                      <a:endParaRPr sz="1100" b="1"/>
                    </a:p>
                  </a:txBody>
                  <a:tcPr marL="91425" marR="91425" marT="0" marB="0" anchor="ctr"/>
                </a:tc>
                <a:extLst>
                  <a:ext uri="{0D108BD9-81ED-4DB2-BD59-A6C34878D82A}">
                    <a16:rowId xmlns:a16="http://schemas.microsoft.com/office/drawing/2014/main" val="10000"/>
                  </a:ext>
                </a:extLst>
              </a:tr>
              <a:tr h="155975">
                <a:tc>
                  <a:txBody>
                    <a:bodyPr/>
                    <a:lstStyle/>
                    <a:p>
                      <a:pPr marL="0" lvl="0" indent="0" algn="ctr" rtl="0">
                        <a:spcBef>
                          <a:spcPts val="0"/>
                        </a:spcBef>
                        <a:spcAft>
                          <a:spcPts val="0"/>
                        </a:spcAft>
                        <a:buNone/>
                      </a:pPr>
                      <a:r>
                        <a:rPr lang="en" sz="1100"/>
                        <a:t>Minority</a:t>
                      </a:r>
                      <a:endParaRPr sz="1100"/>
                    </a:p>
                  </a:txBody>
                  <a:tcPr marL="91425" marR="91425" marT="0" marB="0" anchor="ctr"/>
                </a:tc>
                <a:tc>
                  <a:txBody>
                    <a:bodyPr/>
                    <a:lstStyle/>
                    <a:p>
                      <a:pPr marL="0" lvl="0" indent="0" algn="ctr" rtl="0">
                        <a:spcBef>
                          <a:spcPts val="0"/>
                        </a:spcBef>
                        <a:spcAft>
                          <a:spcPts val="0"/>
                        </a:spcAft>
                        <a:buNone/>
                      </a:pPr>
                      <a:r>
                        <a:rPr lang="en" sz="1100"/>
                        <a:t>Teacher Effectiveness</a:t>
                      </a:r>
                      <a:endParaRPr sz="1100"/>
                    </a:p>
                  </a:txBody>
                  <a:tcPr marL="91425" marR="91425" marT="0" marB="0" anchor="ctr"/>
                </a:tc>
                <a:tc>
                  <a:txBody>
                    <a:bodyPr/>
                    <a:lstStyle/>
                    <a:p>
                      <a:pPr marL="0" lvl="0" indent="0" algn="ctr" rtl="0">
                        <a:spcBef>
                          <a:spcPts val="0"/>
                        </a:spcBef>
                        <a:spcAft>
                          <a:spcPts val="0"/>
                        </a:spcAft>
                        <a:buNone/>
                      </a:pPr>
                      <a:r>
                        <a:rPr lang="en" sz="1100"/>
                        <a:t>No Gap</a:t>
                      </a:r>
                      <a:endParaRPr sz="1100"/>
                    </a:p>
                  </a:txBody>
                  <a:tcPr marL="91425" marR="91425" marT="0" marB="0" anchor="ct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en" sz="1100"/>
                        <a:t>Minority</a:t>
                      </a:r>
                      <a:endParaRPr sz="1100"/>
                    </a:p>
                  </a:txBody>
                  <a:tcPr marL="91425" marR="91425" marT="0" marB="0" anchor="ctr"/>
                </a:tc>
                <a:tc>
                  <a:txBody>
                    <a:bodyPr/>
                    <a:lstStyle/>
                    <a:p>
                      <a:pPr marL="0" lvl="0" indent="0" algn="ctr" rtl="0">
                        <a:spcBef>
                          <a:spcPts val="0"/>
                        </a:spcBef>
                        <a:spcAft>
                          <a:spcPts val="0"/>
                        </a:spcAft>
                        <a:buNone/>
                      </a:pPr>
                      <a:r>
                        <a:rPr lang="en" sz="1100"/>
                        <a:t>Teacher Experience</a:t>
                      </a:r>
                      <a:endParaRPr sz="1100"/>
                    </a:p>
                  </a:txBody>
                  <a:tcPr marL="91425" marR="91425" marT="0" marB="0" anchor="ctr"/>
                </a:tc>
                <a:tc>
                  <a:txBody>
                    <a:bodyPr/>
                    <a:lstStyle/>
                    <a:p>
                      <a:pPr marL="0" lvl="0" indent="0" algn="ctr" rtl="0">
                        <a:spcBef>
                          <a:spcPts val="0"/>
                        </a:spcBef>
                        <a:spcAft>
                          <a:spcPts val="0"/>
                        </a:spcAft>
                        <a:buNone/>
                      </a:pPr>
                      <a:r>
                        <a:rPr lang="en" sz="1100"/>
                        <a:t>Large Gap</a:t>
                      </a:r>
                      <a:endParaRPr sz="1100"/>
                    </a:p>
                  </a:txBody>
                  <a:tcPr marL="91425" marR="91425" marT="0" marB="0" anchor="ctr"/>
                </a:tc>
                <a:extLst>
                  <a:ext uri="{0D108BD9-81ED-4DB2-BD59-A6C34878D82A}">
                    <a16:rowId xmlns:a16="http://schemas.microsoft.com/office/drawing/2014/main" val="10002"/>
                  </a:ext>
                </a:extLst>
              </a:tr>
              <a:tr h="100000">
                <a:tc>
                  <a:txBody>
                    <a:bodyPr/>
                    <a:lstStyle/>
                    <a:p>
                      <a:pPr marL="0" lvl="0" indent="0" algn="ctr" rtl="0">
                        <a:spcBef>
                          <a:spcPts val="0"/>
                        </a:spcBef>
                        <a:spcAft>
                          <a:spcPts val="0"/>
                        </a:spcAft>
                        <a:buNone/>
                      </a:pPr>
                      <a:r>
                        <a:rPr lang="en" sz="1100"/>
                        <a:t>Minority</a:t>
                      </a:r>
                      <a:endParaRPr sz="1100"/>
                    </a:p>
                  </a:txBody>
                  <a:tcPr marL="91425" marR="91425" marT="0" marB="0" anchor="ctr"/>
                </a:tc>
                <a:tc>
                  <a:txBody>
                    <a:bodyPr/>
                    <a:lstStyle/>
                    <a:p>
                      <a:pPr marL="0" lvl="0" indent="0" algn="ctr" rtl="0">
                        <a:spcBef>
                          <a:spcPts val="0"/>
                        </a:spcBef>
                        <a:spcAft>
                          <a:spcPts val="0"/>
                        </a:spcAft>
                        <a:buNone/>
                      </a:pPr>
                      <a:r>
                        <a:rPr lang="en" sz="1100"/>
                        <a:t>Teacher In-Field</a:t>
                      </a:r>
                      <a:endParaRPr sz="1100"/>
                    </a:p>
                  </a:txBody>
                  <a:tcPr marL="91425" marR="91425" marT="0" marB="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No Gap</a:t>
                      </a:r>
                      <a:endParaRPr sz="1100"/>
                    </a:p>
                  </a:txBody>
                  <a:tcPr marL="91425" marR="91425" marT="0" marB="0" anchor="ctr"/>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en" sz="1100"/>
                        <a:t>Poverty</a:t>
                      </a:r>
                      <a:endParaRPr sz="11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Teacher Effectiveness</a:t>
                      </a:r>
                      <a:endParaRPr sz="11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No Gap</a:t>
                      </a:r>
                      <a:endParaRPr sz="1100"/>
                    </a:p>
                  </a:txBody>
                  <a:tcPr marL="91425" marR="91425" marT="0" marB="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r h="100000">
                <a:tc>
                  <a:txBody>
                    <a:bodyPr/>
                    <a:lstStyle/>
                    <a:p>
                      <a:pPr marL="0" lvl="0" indent="0" algn="ctr" rtl="0">
                        <a:spcBef>
                          <a:spcPts val="0"/>
                        </a:spcBef>
                        <a:spcAft>
                          <a:spcPts val="0"/>
                        </a:spcAft>
                        <a:buNone/>
                      </a:pPr>
                      <a:r>
                        <a:rPr lang="en" sz="1100"/>
                        <a:t>Poverty</a:t>
                      </a:r>
                      <a:endParaRPr sz="11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Teacher Experience</a:t>
                      </a:r>
                      <a:endParaRPr sz="11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No Gap</a:t>
                      </a:r>
                      <a:endParaRPr sz="1100"/>
                    </a:p>
                  </a:txBody>
                  <a:tcPr marL="91425" marR="91425" marT="0" marB="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5"/>
                  </a:ext>
                </a:extLst>
              </a:tr>
              <a:tr h="100000">
                <a:tc>
                  <a:txBody>
                    <a:bodyPr/>
                    <a:lstStyle/>
                    <a:p>
                      <a:pPr marL="0" lvl="0" indent="0" algn="ctr" rtl="0">
                        <a:spcBef>
                          <a:spcPts val="0"/>
                        </a:spcBef>
                        <a:spcAft>
                          <a:spcPts val="0"/>
                        </a:spcAft>
                        <a:buNone/>
                      </a:pPr>
                      <a:r>
                        <a:rPr lang="en" sz="1100"/>
                        <a:t>Poverty</a:t>
                      </a:r>
                      <a:endParaRPr sz="11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100"/>
                        <a:t>Teacher In-Field</a:t>
                      </a:r>
                      <a:endParaRPr sz="11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a:t>No Gap</a:t>
                      </a:r>
                      <a:endParaRPr sz="1100"/>
                    </a:p>
                  </a:txBody>
                  <a:tcPr marL="91425" marR="91425" marT="0" marB="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6"/>
                  </a:ext>
                </a:extLst>
              </a:tr>
              <a:tr h="381000">
                <a:tc>
                  <a:txBody>
                    <a:bodyPr/>
                    <a:lstStyle/>
                    <a:p>
                      <a:pPr marL="0" lvl="0" indent="0" algn="ctr" rtl="0">
                        <a:spcBef>
                          <a:spcPts val="0"/>
                        </a:spcBef>
                        <a:spcAft>
                          <a:spcPts val="0"/>
                        </a:spcAft>
                        <a:buNone/>
                      </a:pPr>
                      <a:r>
                        <a:rPr lang="en" sz="1100"/>
                        <a:t>Overall</a:t>
                      </a:r>
                      <a:endParaRPr sz="1100"/>
                    </a:p>
                  </a:txBody>
                  <a:tcPr marL="91425" marR="91425" marT="0" marB="0" anchor="ctr"/>
                </a:tc>
                <a:tc>
                  <a:txBody>
                    <a:bodyPr/>
                    <a:lstStyle/>
                    <a:p>
                      <a:pPr marL="0" lvl="0" indent="0" algn="ctr" rtl="0">
                        <a:spcBef>
                          <a:spcPts val="0"/>
                        </a:spcBef>
                        <a:spcAft>
                          <a:spcPts val="0"/>
                        </a:spcAft>
                        <a:buNone/>
                      </a:pPr>
                      <a:r>
                        <a:rPr lang="en" sz="1100"/>
                        <a:t>Overall</a:t>
                      </a:r>
                      <a:endParaRPr sz="1100"/>
                    </a:p>
                  </a:txBody>
                  <a:tcPr marL="91425" marR="91425" marT="0" marB="0"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100" dirty="0"/>
                        <a:t>According to CDE’s calculations, your LEA has been identified with medium and/or large disparities (“gaps”) in equitable student access to experienced, in-field, and effective teachers.</a:t>
                      </a:r>
                      <a:endParaRPr sz="1100" dirty="0"/>
                    </a:p>
                  </a:txBody>
                  <a:tcPr marL="91425" marR="91425" marT="0" marB="0"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36"/>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District-Level EDT Data</a:t>
            </a:r>
            <a:endParaRPr sz="2500" b="1"/>
          </a:p>
        </p:txBody>
      </p:sp>
      <p:sp>
        <p:nvSpPr>
          <p:cNvPr id="1029" name="Google Shape;1029;p136"/>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“District” tab contains a summary of the LEA’s FTE and percentages by category and indicator, separately for lowest and highest quartile schools.</a:t>
            </a:r>
            <a:endParaRPr sz="1800">
              <a:solidFill>
                <a:schemeClr val="dk1"/>
              </a:solidFill>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 the example below, only 71.0% of the FTE in the highest minority schools are experienced, compared to 75.0% of the FTE in the lowest minority schools, resulting in a small gap.</a:t>
            </a:r>
            <a:endParaRPr sz="1800">
              <a:solidFill>
                <a:schemeClr val="dk1"/>
              </a:solidFill>
              <a:latin typeface="Calibri"/>
              <a:ea typeface="Calibri"/>
              <a:cs typeface="Calibri"/>
              <a:sym typeface="Calibri"/>
            </a:endParaRPr>
          </a:p>
        </p:txBody>
      </p:sp>
      <p:graphicFrame>
        <p:nvGraphicFramePr>
          <p:cNvPr id="1030" name="Google Shape;1030;p136"/>
          <p:cNvGraphicFramePr/>
          <p:nvPr>
            <p:extLst>
              <p:ext uri="{D42A27DB-BD31-4B8C-83A1-F6EECF244321}">
                <p14:modId xmlns:p14="http://schemas.microsoft.com/office/powerpoint/2010/main" val="1326972852"/>
              </p:ext>
            </p:extLst>
          </p:nvPr>
        </p:nvGraphicFramePr>
        <p:xfrm>
          <a:off x="184900" y="2419350"/>
          <a:ext cx="8774100" cy="1737200"/>
        </p:xfrm>
        <a:graphic>
          <a:graphicData uri="http://schemas.openxmlformats.org/drawingml/2006/table">
            <a:tbl>
              <a:tblPr firstRow="1">
                <a:noFill/>
                <a:tableStyleId>{729266E9-65E4-4B01-9291-16C140750667}</a:tableStyleId>
              </a:tblPr>
              <a:tblGrid>
                <a:gridCol w="899575">
                  <a:extLst>
                    <a:ext uri="{9D8B030D-6E8A-4147-A177-3AD203B41FA5}">
                      <a16:colId xmlns:a16="http://schemas.microsoft.com/office/drawing/2014/main" val="20000"/>
                    </a:ext>
                  </a:extLst>
                </a:gridCol>
                <a:gridCol w="1206525">
                  <a:extLst>
                    <a:ext uri="{9D8B030D-6E8A-4147-A177-3AD203B41FA5}">
                      <a16:colId xmlns:a16="http://schemas.microsoft.com/office/drawing/2014/main" val="20001"/>
                    </a:ext>
                  </a:extLst>
                </a:gridCol>
                <a:gridCol w="833500">
                  <a:extLst>
                    <a:ext uri="{9D8B030D-6E8A-4147-A177-3AD203B41FA5}">
                      <a16:colId xmlns:a16="http://schemas.microsoft.com/office/drawing/2014/main" val="20002"/>
                    </a:ext>
                  </a:extLst>
                </a:gridCol>
                <a:gridCol w="833500">
                  <a:extLst>
                    <a:ext uri="{9D8B030D-6E8A-4147-A177-3AD203B41FA5}">
                      <a16:colId xmlns:a16="http://schemas.microsoft.com/office/drawing/2014/main" val="20003"/>
                    </a:ext>
                  </a:extLst>
                </a:gridCol>
                <a:gridCol w="833500">
                  <a:extLst>
                    <a:ext uri="{9D8B030D-6E8A-4147-A177-3AD203B41FA5}">
                      <a16:colId xmlns:a16="http://schemas.microsoft.com/office/drawing/2014/main" val="20004"/>
                    </a:ext>
                  </a:extLst>
                </a:gridCol>
                <a:gridCol w="833500">
                  <a:extLst>
                    <a:ext uri="{9D8B030D-6E8A-4147-A177-3AD203B41FA5}">
                      <a16:colId xmlns:a16="http://schemas.microsoft.com/office/drawing/2014/main" val="20005"/>
                    </a:ext>
                  </a:extLst>
                </a:gridCol>
                <a:gridCol w="833500">
                  <a:extLst>
                    <a:ext uri="{9D8B030D-6E8A-4147-A177-3AD203B41FA5}">
                      <a16:colId xmlns:a16="http://schemas.microsoft.com/office/drawing/2014/main" val="20006"/>
                    </a:ext>
                  </a:extLst>
                </a:gridCol>
                <a:gridCol w="833500">
                  <a:extLst>
                    <a:ext uri="{9D8B030D-6E8A-4147-A177-3AD203B41FA5}">
                      <a16:colId xmlns:a16="http://schemas.microsoft.com/office/drawing/2014/main" val="20007"/>
                    </a:ext>
                  </a:extLst>
                </a:gridCol>
                <a:gridCol w="833500">
                  <a:extLst>
                    <a:ext uri="{9D8B030D-6E8A-4147-A177-3AD203B41FA5}">
                      <a16:colId xmlns:a16="http://schemas.microsoft.com/office/drawing/2014/main" val="20008"/>
                    </a:ext>
                  </a:extLst>
                </a:gridCol>
                <a:gridCol w="833500">
                  <a:extLst>
                    <a:ext uri="{9D8B030D-6E8A-4147-A177-3AD203B41FA5}">
                      <a16:colId xmlns:a16="http://schemas.microsoft.com/office/drawing/2014/main" val="20009"/>
                    </a:ext>
                  </a:extLst>
                </a:gridCol>
              </a:tblGrid>
              <a:tr h="381000">
                <a:tc>
                  <a:txBody>
                    <a:bodyPr/>
                    <a:lstStyle/>
                    <a:p>
                      <a:pPr marL="0" lvl="0" indent="0" algn="ctr" rtl="0">
                        <a:spcBef>
                          <a:spcPts val="0"/>
                        </a:spcBef>
                        <a:spcAft>
                          <a:spcPts val="0"/>
                        </a:spcAft>
                        <a:buNone/>
                      </a:pPr>
                      <a:r>
                        <a:rPr lang="en" sz="1000" b="1"/>
                        <a:t>CATEGORY</a:t>
                      </a:r>
                      <a:endParaRPr sz="1000" b="1"/>
                    </a:p>
                  </a:txBody>
                  <a:tcPr marL="91425" marR="91425" marT="45700" marB="45700" anchor="ctr"/>
                </a:tc>
                <a:tc>
                  <a:txBody>
                    <a:bodyPr/>
                    <a:lstStyle/>
                    <a:p>
                      <a:pPr marL="0" lvl="0" indent="0" algn="ctr" rtl="0">
                        <a:spcBef>
                          <a:spcPts val="0"/>
                        </a:spcBef>
                        <a:spcAft>
                          <a:spcPts val="0"/>
                        </a:spcAft>
                        <a:buNone/>
                      </a:pPr>
                      <a:r>
                        <a:rPr lang="en" sz="1000" b="1"/>
                        <a:t>EDT_INDICATOR</a:t>
                      </a:r>
                      <a:endParaRPr sz="1000" b="1"/>
                    </a:p>
                  </a:txBody>
                  <a:tcPr marL="91425" marR="91425" marT="45700" marB="457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Q1_FTE_TOTAL</a:t>
                      </a:r>
                      <a:endParaRPr sz="1000" b="1"/>
                    </a:p>
                  </a:txBody>
                  <a:tcPr marL="91425" marR="91425" marT="45700" marB="457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Q1_FTE_MEETS</a:t>
                      </a:r>
                      <a:endParaRPr sz="1000" b="1"/>
                    </a:p>
                  </a:txBody>
                  <a:tcPr marL="91425" marR="91425" marT="45700" marB="457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Q1_FTE_MEETS_PCT</a:t>
                      </a:r>
                      <a:endParaRPr sz="1000" b="1"/>
                    </a:p>
                  </a:txBody>
                  <a:tcPr marL="91425" marR="91425" marT="45700" marB="45700"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Q4_FTE_TOTAL</a:t>
                      </a:r>
                      <a:endParaRPr sz="1000" b="1"/>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Q4_FTE_MEETS</a:t>
                      </a:r>
                      <a:endParaRPr sz="1000" b="1"/>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Q4_FTE_MEETS_PCT</a:t>
                      </a:r>
                      <a:endParaRPr sz="1000" b="1"/>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Q4Q1_DIFF</a:t>
                      </a:r>
                      <a:endParaRPr sz="1000" b="1"/>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GAP_SIZE</a:t>
                      </a:r>
                      <a:endParaRPr sz="1000" b="1"/>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t>Minority</a:t>
                      </a:r>
                      <a:endParaRPr sz="1000"/>
                    </a:p>
                  </a:txBody>
                  <a:tcPr marL="91425" marR="91425" marT="45700" marB="457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Teacher Effectiveness</a:t>
                      </a:r>
                      <a:endParaRPr sz="1000"/>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50.0</a:t>
                      </a:r>
                      <a:endParaRPr sz="1000"/>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49.0</a:t>
                      </a:r>
                      <a:endParaRPr sz="1000"/>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98.0%</a:t>
                      </a:r>
                      <a:endParaRPr sz="1000"/>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60.0</a:t>
                      </a:r>
                      <a:endParaRPr sz="1000"/>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58.0</a:t>
                      </a:r>
                      <a:endParaRPr sz="1000"/>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96.7%</a:t>
                      </a:r>
                      <a:endParaRPr sz="1000"/>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-1.3%</a:t>
                      </a:r>
                      <a:endParaRPr sz="1000"/>
                    </a:p>
                  </a:txBody>
                  <a:tcPr marL="91425" marR="91425"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No Gap</a:t>
                      </a:r>
                      <a:endParaRPr sz="1000"/>
                    </a:p>
                  </a:txBody>
                  <a:tcPr marL="91425" marR="91425" marT="45700" marB="45700"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000"/>
                        <a:t>Poverty</a:t>
                      </a:r>
                      <a:endParaRPr sz="1000"/>
                    </a:p>
                  </a:txBody>
                  <a:tcPr marL="91425" marR="91425" marT="45700" marB="45700" anchor="ctr"/>
                </a:tc>
                <a:tc>
                  <a:txBody>
                    <a:bodyPr/>
                    <a:lstStyle/>
                    <a:p>
                      <a:pPr marL="0" lvl="0" indent="0" algn="ctr" rtl="0">
                        <a:spcBef>
                          <a:spcPts val="0"/>
                        </a:spcBef>
                        <a:spcAft>
                          <a:spcPts val="0"/>
                        </a:spcAft>
                        <a:buNone/>
                      </a:pPr>
                      <a:r>
                        <a:rPr lang="en" sz="1000"/>
                        <a:t>Teacher Experience</a:t>
                      </a:r>
                      <a:endParaRPr sz="1000"/>
                    </a:p>
                  </a:txBody>
                  <a:tcPr marL="91425" marR="91425" marT="45700" marB="45700"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None/>
                      </a:pPr>
                      <a:r>
                        <a:rPr lang="en" sz="1000"/>
                        <a:t>50.0</a:t>
                      </a:r>
                      <a:endParaRPr sz="1000"/>
                    </a:p>
                  </a:txBody>
                  <a:tcPr marL="91425" marR="91425" marT="45700" marB="45700"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None/>
                      </a:pPr>
                      <a:r>
                        <a:rPr lang="en" sz="1000"/>
                        <a:t>50.0</a:t>
                      </a:r>
                      <a:endParaRPr sz="1000"/>
                    </a:p>
                  </a:txBody>
                  <a:tcPr marL="91425" marR="91425" marT="45700" marB="45700"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None/>
                      </a:pPr>
                      <a:r>
                        <a:rPr lang="en" sz="1000"/>
                        <a:t>100.0%</a:t>
                      </a:r>
                      <a:endParaRPr sz="1000"/>
                    </a:p>
                  </a:txBody>
                  <a:tcPr marL="91425" marR="91425" marT="45700" marB="45700"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None/>
                      </a:pPr>
                      <a:r>
                        <a:rPr lang="en" sz="1000"/>
                        <a:t>60.0</a:t>
                      </a:r>
                      <a:endParaRPr sz="1000"/>
                    </a:p>
                  </a:txBody>
                  <a:tcPr marL="91425" marR="91425" marT="45700" marB="45700"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60.0</a:t>
                      </a:r>
                      <a:endParaRPr sz="1000"/>
                    </a:p>
                  </a:txBody>
                  <a:tcPr marL="91425" marR="91425" marT="45700" marB="45700"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t>100.0%</a:t>
                      </a:r>
                      <a:endParaRPr sz="1000"/>
                    </a:p>
                  </a:txBody>
                  <a:tcPr marL="91425" marR="91425" marT="45700" marB="45700" anchor="ctr"/>
                </a:tc>
                <a:tc>
                  <a:txBody>
                    <a:bodyPr/>
                    <a:lstStyle/>
                    <a:p>
                      <a:pPr marL="0" lvl="0" indent="0" algn="ctr" rtl="0">
                        <a:spcBef>
                          <a:spcPts val="0"/>
                        </a:spcBef>
                        <a:spcAft>
                          <a:spcPts val="0"/>
                        </a:spcAft>
                        <a:buNone/>
                      </a:pPr>
                      <a:r>
                        <a:rPr lang="en" sz="1000"/>
                        <a:t>0.0%</a:t>
                      </a:r>
                      <a:endParaRPr sz="1000"/>
                    </a:p>
                  </a:txBody>
                  <a:tcPr marL="91425" marR="91425" marT="45700" marB="45700" anchor="ctr"/>
                </a:tc>
                <a:tc>
                  <a:txBody>
                    <a:bodyPr/>
                    <a:lstStyle/>
                    <a:p>
                      <a:pPr marL="0" lvl="0" indent="0" algn="ctr" rtl="0">
                        <a:spcBef>
                          <a:spcPts val="0"/>
                        </a:spcBef>
                        <a:spcAft>
                          <a:spcPts val="0"/>
                        </a:spcAft>
                        <a:buNone/>
                      </a:pPr>
                      <a:r>
                        <a:rPr lang="en" sz="1000"/>
                        <a:t>No Gap</a:t>
                      </a:r>
                      <a:endParaRPr sz="1000"/>
                    </a:p>
                  </a:txBody>
                  <a:tcPr marL="91425" marR="91425" marT="45700" marB="45700" anchor="ct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000"/>
                        <a:t>Minority</a:t>
                      </a:r>
                      <a:endParaRPr sz="1000"/>
                    </a:p>
                  </a:txBody>
                  <a:tcPr marL="91425" marR="91425" marT="45700" marB="45700" anchor="ctr"/>
                </a:tc>
                <a:tc>
                  <a:txBody>
                    <a:bodyPr/>
                    <a:lstStyle/>
                    <a:p>
                      <a:pPr marL="0" lvl="0" indent="0" algn="ctr" rtl="0">
                        <a:spcBef>
                          <a:spcPts val="0"/>
                        </a:spcBef>
                        <a:spcAft>
                          <a:spcPts val="0"/>
                        </a:spcAft>
                        <a:buNone/>
                      </a:pPr>
                      <a:r>
                        <a:rPr lang="en" sz="1000"/>
                        <a:t>Teacher Experience</a:t>
                      </a:r>
                      <a:endParaRPr sz="1000"/>
                    </a:p>
                  </a:txBody>
                  <a:tcPr marL="91425" marR="91425" marT="45700" marB="45700" anchor="ctr"/>
                </a:tc>
                <a:tc>
                  <a:txBody>
                    <a:bodyPr/>
                    <a:lstStyle/>
                    <a:p>
                      <a:pPr marL="0" marR="0" lvl="0" indent="0" algn="ctr" rtl="0">
                        <a:lnSpc>
                          <a:spcPct val="100000"/>
                        </a:lnSpc>
                        <a:spcBef>
                          <a:spcPts val="0"/>
                        </a:spcBef>
                        <a:spcAft>
                          <a:spcPts val="0"/>
                        </a:spcAft>
                        <a:buNone/>
                      </a:pPr>
                      <a:r>
                        <a:rPr lang="en" sz="1000"/>
                        <a:t>50.0</a:t>
                      </a:r>
                      <a:endParaRPr sz="1000"/>
                    </a:p>
                  </a:txBody>
                  <a:tcPr marL="91425" marR="91425" marT="45700" marB="45700" anchor="ctr"/>
                </a:tc>
                <a:tc>
                  <a:txBody>
                    <a:bodyPr/>
                    <a:lstStyle/>
                    <a:p>
                      <a:pPr marL="0" marR="0" lvl="0" indent="0" algn="ctr" rtl="0">
                        <a:lnSpc>
                          <a:spcPct val="100000"/>
                        </a:lnSpc>
                        <a:spcBef>
                          <a:spcPts val="0"/>
                        </a:spcBef>
                        <a:spcAft>
                          <a:spcPts val="0"/>
                        </a:spcAft>
                        <a:buNone/>
                      </a:pPr>
                      <a:r>
                        <a:rPr lang="en" sz="1000"/>
                        <a:t>35.5</a:t>
                      </a:r>
                      <a:endParaRPr sz="1000"/>
                    </a:p>
                  </a:txBody>
                  <a:tcPr marL="91425" marR="91425" marT="45700" marB="45700" anchor="ctr"/>
                </a:tc>
                <a:tc>
                  <a:txBody>
                    <a:bodyPr/>
                    <a:lstStyle/>
                    <a:p>
                      <a:pPr marL="0" marR="0" lvl="0" indent="0" algn="ctr" rtl="0">
                        <a:lnSpc>
                          <a:spcPct val="100000"/>
                        </a:lnSpc>
                        <a:spcBef>
                          <a:spcPts val="0"/>
                        </a:spcBef>
                        <a:spcAft>
                          <a:spcPts val="0"/>
                        </a:spcAft>
                        <a:buNone/>
                      </a:pPr>
                      <a:r>
                        <a:rPr lang="en" sz="1000"/>
                        <a:t>71.0%</a:t>
                      </a:r>
                      <a:endParaRPr sz="1000"/>
                    </a:p>
                  </a:txBody>
                  <a:tcPr marL="91425" marR="91425" marT="45700" marB="45700" anchor="ctr"/>
                </a:tc>
                <a:tc>
                  <a:txBody>
                    <a:bodyPr/>
                    <a:lstStyle/>
                    <a:p>
                      <a:pPr marL="0" marR="0" lvl="0" indent="0" algn="ctr" rtl="0">
                        <a:lnSpc>
                          <a:spcPct val="100000"/>
                        </a:lnSpc>
                        <a:spcBef>
                          <a:spcPts val="0"/>
                        </a:spcBef>
                        <a:spcAft>
                          <a:spcPts val="0"/>
                        </a:spcAft>
                        <a:buNone/>
                      </a:pPr>
                      <a:r>
                        <a:rPr lang="en" sz="1000"/>
                        <a:t>60.0</a:t>
                      </a:r>
                      <a:endParaRPr sz="1000"/>
                    </a:p>
                  </a:txBody>
                  <a:tcPr marL="91425" marR="91425" marT="45700" marB="45700" anchor="ctr"/>
                </a:tc>
                <a:tc>
                  <a:txBody>
                    <a:bodyPr/>
                    <a:lstStyle/>
                    <a:p>
                      <a:pPr marL="0" lvl="0" indent="0" algn="ctr" rtl="0">
                        <a:spcBef>
                          <a:spcPts val="0"/>
                        </a:spcBef>
                        <a:spcAft>
                          <a:spcPts val="0"/>
                        </a:spcAft>
                        <a:buNone/>
                      </a:pPr>
                      <a:r>
                        <a:rPr lang="en" sz="1000"/>
                        <a:t>45.0</a:t>
                      </a:r>
                      <a:endParaRPr sz="1000"/>
                    </a:p>
                  </a:txBody>
                  <a:tcPr marL="91425" marR="91425" marT="45700" marB="45700" anchor="ctr"/>
                </a:tc>
                <a:tc>
                  <a:txBody>
                    <a:bodyPr/>
                    <a:lstStyle/>
                    <a:p>
                      <a:pPr marL="0" lvl="0" indent="0" algn="ctr" rtl="0">
                        <a:spcBef>
                          <a:spcPts val="0"/>
                        </a:spcBef>
                        <a:spcAft>
                          <a:spcPts val="0"/>
                        </a:spcAft>
                        <a:buNone/>
                      </a:pPr>
                      <a:r>
                        <a:rPr lang="en" sz="1000"/>
                        <a:t>75.0%</a:t>
                      </a:r>
                      <a:endParaRPr sz="1000"/>
                    </a:p>
                  </a:txBody>
                  <a:tcPr marL="91425" marR="91425" marT="45700" marB="45700" anchor="ctr"/>
                </a:tc>
                <a:tc>
                  <a:txBody>
                    <a:bodyPr/>
                    <a:lstStyle/>
                    <a:p>
                      <a:pPr marL="0" lvl="0" indent="0" algn="ctr" rtl="0">
                        <a:spcBef>
                          <a:spcPts val="0"/>
                        </a:spcBef>
                        <a:spcAft>
                          <a:spcPts val="0"/>
                        </a:spcAft>
                        <a:buNone/>
                      </a:pPr>
                      <a:r>
                        <a:rPr lang="en" sz="1000"/>
                        <a:t>4.0%</a:t>
                      </a:r>
                      <a:endParaRPr sz="1000"/>
                    </a:p>
                  </a:txBody>
                  <a:tcPr marL="91425" marR="91425" marT="45700" marB="45700" anchor="ctr"/>
                </a:tc>
                <a:tc>
                  <a:txBody>
                    <a:bodyPr/>
                    <a:lstStyle/>
                    <a:p>
                      <a:pPr marL="0" lvl="0" indent="0" algn="ctr" rtl="0">
                        <a:spcBef>
                          <a:spcPts val="0"/>
                        </a:spcBef>
                        <a:spcAft>
                          <a:spcPts val="0"/>
                        </a:spcAft>
                        <a:buNone/>
                      </a:pPr>
                      <a:r>
                        <a:rPr lang="en" sz="1000" dirty="0"/>
                        <a:t>Small</a:t>
                      </a:r>
                      <a:endParaRPr sz="1000" dirty="0"/>
                    </a:p>
                  </a:txBody>
                  <a:tcPr marL="91425" marR="91425" marT="45700" marB="45700"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137"/>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School-Level EDT Data</a:t>
            </a:r>
            <a:endParaRPr sz="2500" b="1"/>
          </a:p>
        </p:txBody>
      </p:sp>
      <p:sp>
        <p:nvSpPr>
          <p:cNvPr id="1037" name="Google Shape;1037;p137"/>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1905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“School” tab contains FTE and percentages by category and indicator, for each school within the LEA. This data enables the LEA to identify which schools are in the lowest and highest quartiles, and further dig into the FTE percentages.</a:t>
            </a:r>
            <a:endParaRPr sz="1800">
              <a:solidFill>
                <a:schemeClr val="dk1"/>
              </a:solidFill>
              <a:latin typeface="Calibri"/>
              <a:ea typeface="Calibri"/>
              <a:cs typeface="Calibri"/>
              <a:sym typeface="Calibri"/>
            </a:endParaRPr>
          </a:p>
          <a:p>
            <a:pPr marL="685800" lvl="1" indent="-215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 the example below, you can see that School A was in minority quartile 3 for the teacher effectiveness calculations, but minority quartile 1 for the teacher experience calculations. Within that school, 94.7% of the FTE are considered effective and 95.0% are considered experienced.</a:t>
            </a:r>
            <a:endParaRPr sz="1800">
              <a:solidFill>
                <a:schemeClr val="dk1"/>
              </a:solidFill>
              <a:latin typeface="Calibri"/>
              <a:ea typeface="Calibri"/>
              <a:cs typeface="Calibri"/>
              <a:sym typeface="Calibri"/>
            </a:endParaRPr>
          </a:p>
        </p:txBody>
      </p:sp>
      <p:graphicFrame>
        <p:nvGraphicFramePr>
          <p:cNvPr id="1038" name="Google Shape;1038;p137"/>
          <p:cNvGraphicFramePr/>
          <p:nvPr>
            <p:extLst>
              <p:ext uri="{D42A27DB-BD31-4B8C-83A1-F6EECF244321}">
                <p14:modId xmlns:p14="http://schemas.microsoft.com/office/powerpoint/2010/main" val="1463304352"/>
              </p:ext>
            </p:extLst>
          </p:nvPr>
        </p:nvGraphicFramePr>
        <p:xfrm>
          <a:off x="328388" y="2952750"/>
          <a:ext cx="7515250" cy="1247100"/>
        </p:xfrm>
        <a:graphic>
          <a:graphicData uri="http://schemas.openxmlformats.org/drawingml/2006/table">
            <a:tbl>
              <a:tblPr firstRow="1">
                <a:noFill/>
                <a:tableStyleId>{729266E9-65E4-4B01-9291-16C140750667}</a:tableStyleId>
              </a:tblPr>
              <a:tblGrid>
                <a:gridCol w="760775">
                  <a:extLst>
                    <a:ext uri="{9D8B030D-6E8A-4147-A177-3AD203B41FA5}">
                      <a16:colId xmlns:a16="http://schemas.microsoft.com/office/drawing/2014/main" val="20000"/>
                    </a:ext>
                  </a:extLst>
                </a:gridCol>
                <a:gridCol w="949850">
                  <a:extLst>
                    <a:ext uri="{9D8B030D-6E8A-4147-A177-3AD203B41FA5}">
                      <a16:colId xmlns:a16="http://schemas.microsoft.com/office/drawing/2014/main" val="20001"/>
                    </a:ext>
                  </a:extLst>
                </a:gridCol>
                <a:gridCol w="1222325">
                  <a:extLst>
                    <a:ext uri="{9D8B030D-6E8A-4147-A177-3AD203B41FA5}">
                      <a16:colId xmlns:a16="http://schemas.microsoft.com/office/drawing/2014/main" val="20002"/>
                    </a:ext>
                  </a:extLst>
                </a:gridCol>
                <a:gridCol w="1145575">
                  <a:extLst>
                    <a:ext uri="{9D8B030D-6E8A-4147-A177-3AD203B41FA5}">
                      <a16:colId xmlns:a16="http://schemas.microsoft.com/office/drawing/2014/main" val="20003"/>
                    </a:ext>
                  </a:extLst>
                </a:gridCol>
                <a:gridCol w="1145575">
                  <a:extLst>
                    <a:ext uri="{9D8B030D-6E8A-4147-A177-3AD203B41FA5}">
                      <a16:colId xmlns:a16="http://schemas.microsoft.com/office/drawing/2014/main" val="20004"/>
                    </a:ext>
                  </a:extLst>
                </a:gridCol>
                <a:gridCol w="1145575">
                  <a:extLst>
                    <a:ext uri="{9D8B030D-6E8A-4147-A177-3AD203B41FA5}">
                      <a16:colId xmlns:a16="http://schemas.microsoft.com/office/drawing/2014/main" val="20005"/>
                    </a:ext>
                  </a:extLst>
                </a:gridCol>
                <a:gridCol w="1145575">
                  <a:extLst>
                    <a:ext uri="{9D8B030D-6E8A-4147-A177-3AD203B41FA5}">
                      <a16:colId xmlns:a16="http://schemas.microsoft.com/office/drawing/2014/main" val="20006"/>
                    </a:ext>
                  </a:extLst>
                </a:gridCol>
              </a:tblGrid>
              <a:tr h="332700">
                <a:tc>
                  <a:txBody>
                    <a:bodyPr/>
                    <a:lstStyle/>
                    <a:p>
                      <a:pPr marL="0" lvl="0" indent="0" algn="ctr" rtl="0">
                        <a:spcBef>
                          <a:spcPts val="0"/>
                        </a:spcBef>
                        <a:spcAft>
                          <a:spcPts val="0"/>
                        </a:spcAft>
                        <a:buNone/>
                      </a:pPr>
                      <a:r>
                        <a:rPr lang="en" sz="1000" b="1"/>
                        <a:t>SCHOOL_NAME</a:t>
                      </a:r>
                      <a:endParaRPr sz="1000" b="1"/>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b="1"/>
                        <a:t>CATEGORY</a:t>
                      </a:r>
                      <a:endParaRPr sz="1000" b="1"/>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t>EDT_INDICATOR</a:t>
                      </a:r>
                      <a:endParaRPr sz="1000" b="1"/>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b="1"/>
                        <a:t>QUARTILE</a:t>
                      </a:r>
                      <a:endParaRPr sz="1000" b="1"/>
                    </a:p>
                  </a:txBody>
                  <a:tcPr marL="91425" marR="91425" marT="0" marB="0" anchor="ctr"/>
                </a:tc>
                <a:tc>
                  <a:txBody>
                    <a:bodyPr/>
                    <a:lstStyle/>
                    <a:p>
                      <a:pPr marL="0" lvl="0" indent="0" algn="ctr" rtl="0">
                        <a:spcBef>
                          <a:spcPts val="0"/>
                        </a:spcBef>
                        <a:spcAft>
                          <a:spcPts val="0"/>
                        </a:spcAft>
                        <a:buNone/>
                      </a:pPr>
                      <a:r>
                        <a:rPr lang="en" sz="1000" b="1"/>
                        <a:t>TOTAL_FTE</a:t>
                      </a:r>
                      <a:endParaRPr sz="1000" b="1"/>
                    </a:p>
                  </a:txBody>
                  <a:tcPr marL="91425" marR="91425" marT="0" marB="0" anchor="ctr"/>
                </a:tc>
                <a:tc>
                  <a:txBody>
                    <a:bodyPr/>
                    <a:lstStyle/>
                    <a:p>
                      <a:pPr marL="0" lvl="0" indent="0" algn="ctr" rtl="0">
                        <a:spcBef>
                          <a:spcPts val="0"/>
                        </a:spcBef>
                        <a:spcAft>
                          <a:spcPts val="0"/>
                        </a:spcAft>
                        <a:buNone/>
                      </a:pPr>
                      <a:r>
                        <a:rPr lang="en" sz="1000" b="1"/>
                        <a:t>TOTAL_FTE_MEETS</a:t>
                      </a:r>
                      <a:endParaRPr sz="1000" b="1"/>
                    </a:p>
                  </a:txBody>
                  <a:tcPr marL="91425" marR="91425" marT="0" marB="0" anchor="ctr"/>
                </a:tc>
                <a:tc>
                  <a:txBody>
                    <a:bodyPr/>
                    <a:lstStyle/>
                    <a:p>
                      <a:pPr marL="0" lvl="0" indent="0" algn="ctr" rtl="0">
                        <a:spcBef>
                          <a:spcPts val="0"/>
                        </a:spcBef>
                        <a:spcAft>
                          <a:spcPts val="0"/>
                        </a:spcAft>
                        <a:buNone/>
                      </a:pPr>
                      <a:r>
                        <a:rPr lang="en" sz="1000" b="1"/>
                        <a:t>TOTAL_FTE_MEETS_PCT</a:t>
                      </a:r>
                      <a:endParaRPr sz="1000" b="1"/>
                    </a:p>
                  </a:txBody>
                  <a:tcPr marL="91425" marR="91425" marT="0" marB="0" anchor="ctr"/>
                </a:tc>
                <a:extLst>
                  <a:ext uri="{0D108BD9-81ED-4DB2-BD59-A6C34878D82A}">
                    <a16:rowId xmlns:a16="http://schemas.microsoft.com/office/drawing/2014/main" val="10000"/>
                  </a:ext>
                </a:extLst>
              </a:tr>
              <a:tr h="110900">
                <a:tc>
                  <a:txBody>
                    <a:bodyPr/>
                    <a:lstStyle/>
                    <a:p>
                      <a:pPr marL="0" lvl="0" indent="0" algn="ctr" rtl="0">
                        <a:spcBef>
                          <a:spcPts val="0"/>
                        </a:spcBef>
                        <a:spcAft>
                          <a:spcPts val="0"/>
                        </a:spcAft>
                        <a:buNone/>
                      </a:pPr>
                      <a:r>
                        <a:rPr lang="en" sz="1000"/>
                        <a:t>School A</a:t>
                      </a:r>
                      <a:endParaRPr sz="10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Minority</a:t>
                      </a:r>
                      <a:endParaRPr sz="10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Teacher Effectiveness</a:t>
                      </a:r>
                      <a:endParaRPr sz="1000"/>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a:t>3</a:t>
                      </a:r>
                      <a:endParaRPr sz="1000"/>
                    </a:p>
                  </a:txBody>
                  <a:tcPr marL="91425" marR="91425" marT="0" marB="0" anchor="ctr"/>
                </a:tc>
                <a:tc>
                  <a:txBody>
                    <a:bodyPr/>
                    <a:lstStyle/>
                    <a:p>
                      <a:pPr marL="0" lvl="0" indent="0" algn="ctr" rtl="0">
                        <a:spcBef>
                          <a:spcPts val="0"/>
                        </a:spcBef>
                        <a:spcAft>
                          <a:spcPts val="0"/>
                        </a:spcAft>
                        <a:buNone/>
                      </a:pPr>
                      <a:r>
                        <a:rPr lang="en" sz="1000"/>
                        <a:t>19.0</a:t>
                      </a:r>
                      <a:endParaRPr sz="1000"/>
                    </a:p>
                  </a:txBody>
                  <a:tcPr marL="91425" marR="91425" marT="0" marB="0" anchor="ctr"/>
                </a:tc>
                <a:tc>
                  <a:txBody>
                    <a:bodyPr/>
                    <a:lstStyle/>
                    <a:p>
                      <a:pPr marL="0" lvl="0" indent="0" algn="ctr" rtl="0">
                        <a:spcBef>
                          <a:spcPts val="0"/>
                        </a:spcBef>
                        <a:spcAft>
                          <a:spcPts val="0"/>
                        </a:spcAft>
                        <a:buNone/>
                      </a:pPr>
                      <a:r>
                        <a:rPr lang="en" sz="1000"/>
                        <a:t>18.0</a:t>
                      </a:r>
                      <a:endParaRPr sz="1000"/>
                    </a:p>
                  </a:txBody>
                  <a:tcPr marL="91425" marR="91425" marT="0" marB="0" anchor="ctr"/>
                </a:tc>
                <a:tc>
                  <a:txBody>
                    <a:bodyPr/>
                    <a:lstStyle/>
                    <a:p>
                      <a:pPr marL="0" lvl="0" indent="0" algn="ctr" rtl="0">
                        <a:spcBef>
                          <a:spcPts val="0"/>
                        </a:spcBef>
                        <a:spcAft>
                          <a:spcPts val="0"/>
                        </a:spcAft>
                        <a:buNone/>
                      </a:pPr>
                      <a:r>
                        <a:rPr lang="en" sz="1000"/>
                        <a:t>94.7%</a:t>
                      </a:r>
                      <a:endParaRPr sz="1000"/>
                    </a:p>
                  </a:txBody>
                  <a:tcPr marL="91425" marR="91425" marT="0" marB="0" anchor="ctr"/>
                </a:tc>
                <a:extLst>
                  <a:ext uri="{0D108BD9-81ED-4DB2-BD59-A6C34878D82A}">
                    <a16:rowId xmlns:a16="http://schemas.microsoft.com/office/drawing/2014/main" val="10001"/>
                  </a:ext>
                </a:extLst>
              </a:tr>
              <a:tr h="110900">
                <a:tc>
                  <a:txBody>
                    <a:bodyPr/>
                    <a:lstStyle/>
                    <a:p>
                      <a:pPr marL="0" lvl="0" indent="0" algn="ctr" rtl="0">
                        <a:spcBef>
                          <a:spcPts val="0"/>
                        </a:spcBef>
                        <a:spcAft>
                          <a:spcPts val="0"/>
                        </a:spcAft>
                        <a:buNone/>
                      </a:pPr>
                      <a:r>
                        <a:rPr lang="en" sz="1000"/>
                        <a:t>School A</a:t>
                      </a:r>
                      <a:endParaRPr sz="10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Poverty</a:t>
                      </a:r>
                      <a:endParaRPr sz="10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Teacher Effectiveness</a:t>
                      </a:r>
                      <a:endParaRPr sz="1000"/>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a:t>3</a:t>
                      </a:r>
                      <a:endParaRPr sz="1000"/>
                    </a:p>
                  </a:txBody>
                  <a:tcPr marL="91425" marR="91425" marT="0" marB="0" anchor="ctr"/>
                </a:tc>
                <a:tc>
                  <a:txBody>
                    <a:bodyPr/>
                    <a:lstStyle/>
                    <a:p>
                      <a:pPr marL="0" lvl="0" indent="0" algn="ctr" rtl="0">
                        <a:spcBef>
                          <a:spcPts val="0"/>
                        </a:spcBef>
                        <a:spcAft>
                          <a:spcPts val="0"/>
                        </a:spcAft>
                        <a:buNone/>
                      </a:pPr>
                      <a:r>
                        <a:rPr lang="en" sz="1000"/>
                        <a:t>19.0</a:t>
                      </a:r>
                      <a:endParaRPr sz="1000"/>
                    </a:p>
                  </a:txBody>
                  <a:tcPr marL="91425" marR="91425" marT="0" marB="0" anchor="ct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rPr>
                        <a:t>18.0</a:t>
                      </a:r>
                      <a:endParaRPr sz="1000"/>
                    </a:p>
                  </a:txBody>
                  <a:tcPr marL="91425" marR="91425" marT="0" marB="0" anchor="ct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rPr>
                        <a:t>94.7%</a:t>
                      </a:r>
                      <a:endParaRPr sz="1000"/>
                    </a:p>
                  </a:txBody>
                  <a:tcPr marL="91425" marR="91425" marT="0" marB="0" anchor="ctr"/>
                </a:tc>
                <a:extLst>
                  <a:ext uri="{0D108BD9-81ED-4DB2-BD59-A6C34878D82A}">
                    <a16:rowId xmlns:a16="http://schemas.microsoft.com/office/drawing/2014/main" val="10002"/>
                  </a:ext>
                </a:extLst>
              </a:tr>
              <a:tr h="110900">
                <a:tc>
                  <a:txBody>
                    <a:bodyPr/>
                    <a:lstStyle/>
                    <a:p>
                      <a:pPr marL="0" lvl="0" indent="0" algn="ctr" rtl="0">
                        <a:spcBef>
                          <a:spcPts val="0"/>
                        </a:spcBef>
                        <a:spcAft>
                          <a:spcPts val="0"/>
                        </a:spcAft>
                        <a:buNone/>
                      </a:pPr>
                      <a:r>
                        <a:rPr lang="en" sz="1000"/>
                        <a:t>School A</a:t>
                      </a:r>
                      <a:endParaRPr sz="1000"/>
                    </a:p>
                  </a:txBody>
                  <a:tcPr marL="91425" marR="91425" marT="0" marB="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000"/>
                        <a:t>Minority</a:t>
                      </a:r>
                      <a:endParaRPr sz="1000"/>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t>Teacher Experience</a:t>
                      </a:r>
                      <a:endParaRPr sz="1000"/>
                    </a:p>
                  </a:txBody>
                  <a:tcPr marL="91425" marR="91425" marT="0" marB="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000"/>
                        <a:t>1</a:t>
                      </a:r>
                      <a:endParaRPr sz="1000"/>
                    </a:p>
                  </a:txBody>
                  <a:tcPr marL="91425" marR="91425" marT="0" marB="0" anchor="ctr"/>
                </a:tc>
                <a:tc>
                  <a:txBody>
                    <a:bodyPr/>
                    <a:lstStyle/>
                    <a:p>
                      <a:pPr marL="0" lvl="0" indent="0" algn="ctr" rtl="0">
                        <a:spcBef>
                          <a:spcPts val="0"/>
                        </a:spcBef>
                        <a:spcAft>
                          <a:spcPts val="0"/>
                        </a:spcAft>
                        <a:buNone/>
                      </a:pPr>
                      <a:r>
                        <a:rPr lang="en" sz="1000"/>
                        <a:t>20.0</a:t>
                      </a:r>
                      <a:endParaRPr sz="1000"/>
                    </a:p>
                  </a:txBody>
                  <a:tcPr marL="91425" marR="91425" marT="0" marB="0" anchor="ctr"/>
                </a:tc>
                <a:tc>
                  <a:txBody>
                    <a:bodyPr/>
                    <a:lstStyle/>
                    <a:p>
                      <a:pPr marL="0" lvl="0" indent="0" algn="ctr" rtl="0">
                        <a:spcBef>
                          <a:spcPts val="0"/>
                        </a:spcBef>
                        <a:spcAft>
                          <a:spcPts val="0"/>
                        </a:spcAft>
                        <a:buNone/>
                      </a:pPr>
                      <a:r>
                        <a:rPr lang="en" sz="1000"/>
                        <a:t>19.0</a:t>
                      </a:r>
                      <a:endParaRPr sz="1000"/>
                    </a:p>
                  </a:txBody>
                  <a:tcPr marL="91425" marR="91425" marT="0" marB="0" anchor="ctr"/>
                </a:tc>
                <a:tc>
                  <a:txBody>
                    <a:bodyPr/>
                    <a:lstStyle/>
                    <a:p>
                      <a:pPr marL="0" lvl="0" indent="0" algn="ctr" rtl="0">
                        <a:spcBef>
                          <a:spcPts val="0"/>
                        </a:spcBef>
                        <a:spcAft>
                          <a:spcPts val="0"/>
                        </a:spcAft>
                        <a:buNone/>
                      </a:pPr>
                      <a:r>
                        <a:rPr lang="en" sz="1000" dirty="0"/>
                        <a:t>95.0%</a:t>
                      </a:r>
                      <a:endParaRPr sz="1000" dirty="0"/>
                    </a:p>
                  </a:txBody>
                  <a:tcPr marL="91425" marR="91425" marT="0" marB="0"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38"/>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2024-25 EDT Results</a:t>
            </a:r>
            <a:endParaRPr sz="2500" b="1"/>
          </a:p>
        </p:txBody>
      </p:sp>
      <p:pic>
        <p:nvPicPr>
          <p:cNvPr id="1045" name="Google Shape;1045;p138" descr="2024-25 EDT results"/>
          <p:cNvPicPr preferRelativeResize="0"/>
          <p:nvPr/>
        </p:nvPicPr>
        <p:blipFill>
          <a:blip r:embed="rId3">
            <a:alphaModFix/>
          </a:blip>
          <a:stretch>
            <a:fillRect/>
          </a:stretch>
        </p:blipFill>
        <p:spPr>
          <a:xfrm>
            <a:off x="1296575" y="999760"/>
            <a:ext cx="6550851" cy="39374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Reminders</a:t>
            </a:r>
            <a:endParaRPr/>
          </a:p>
        </p:txBody>
      </p:sp>
      <p:sp>
        <p:nvSpPr>
          <p:cNvPr id="725" name="Google Shape;725;p94"/>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SzPts val="1600"/>
              <a:buChar char="●"/>
            </a:pPr>
            <a:r>
              <a:rPr lang="en"/>
              <a:t>Accepting ESEA funds requires compliance with requirements outlined in ESEA/ESSA, federal regulations (e.g., UGG &amp; EDGAR), all assurances in the application (e.g., </a:t>
            </a:r>
            <a:r>
              <a:rPr lang="en" u="sng">
                <a:solidFill>
                  <a:schemeClr val="accent5"/>
                </a:solidFill>
                <a:hlinkClick r:id="rId3">
                  <a:extLst>
                    <a:ext uri="{A12FA001-AC4F-418D-AE19-62706E023703}">
                      <ahyp:hlinkClr xmlns:ahyp="http://schemas.microsoft.com/office/drawing/2018/hyperlinkcolor" val="tx"/>
                    </a:ext>
                  </a:extLst>
                </a:hlinkClick>
              </a:rPr>
              <a:t>general assurances</a:t>
            </a:r>
            <a:r>
              <a:rPr lang="en"/>
              <a:t>), plus other applicable laws, such as </a:t>
            </a:r>
            <a:endParaRPr/>
          </a:p>
          <a:p>
            <a:pPr marL="914400" lvl="1" indent="-317500" algn="l" rtl="0">
              <a:spcBef>
                <a:spcPts val="0"/>
              </a:spcBef>
              <a:spcAft>
                <a:spcPts val="0"/>
              </a:spcAft>
              <a:buSzPts val="1400"/>
              <a:buChar char="○"/>
            </a:pPr>
            <a:r>
              <a:rPr lang="en"/>
              <a:t>Title VI of the Civil Right Act of 1964 (prohibits denying access to programs based on race, color, or national origin)</a:t>
            </a:r>
            <a:endParaRPr/>
          </a:p>
          <a:p>
            <a:pPr marL="914400" lvl="1" indent="-317500" algn="l" rtl="0">
              <a:spcBef>
                <a:spcPts val="0"/>
              </a:spcBef>
              <a:spcAft>
                <a:spcPts val="0"/>
              </a:spcAft>
              <a:buSzPts val="1400"/>
              <a:buChar char="○"/>
            </a:pPr>
            <a:r>
              <a:rPr lang="en"/>
              <a:t>Title IX of the Education Amendments of 1972 (prohibits discrimination on the basis of sex in education programs or activities)</a:t>
            </a:r>
            <a:endParaRPr/>
          </a:p>
          <a:p>
            <a:pPr marL="914400" lvl="1" indent="-317500" algn="l" rtl="0">
              <a:spcBef>
                <a:spcPts val="0"/>
              </a:spcBef>
              <a:spcAft>
                <a:spcPts val="0"/>
              </a:spcAft>
              <a:buSzPts val="1400"/>
              <a:buChar char="○"/>
            </a:pPr>
            <a:r>
              <a:rPr lang="en"/>
              <a:t>Age Discrimination Act of 1975 (prohibits discrimination based on age)</a:t>
            </a:r>
            <a:endParaRPr/>
          </a:p>
          <a:p>
            <a:pPr marL="457200" lvl="0" indent="0" algn="l" rtl="0">
              <a:spcBef>
                <a:spcPts val="0"/>
              </a:spcBef>
              <a:spcAft>
                <a:spcPts val="0"/>
              </a:spcAft>
              <a:buClr>
                <a:schemeClr val="dk1"/>
              </a:buClr>
              <a:buSzPts val="1100"/>
              <a:buFont typeface="Arial"/>
              <a:buNone/>
            </a:pPr>
            <a:endParaRPr/>
          </a:p>
          <a:p>
            <a:pPr marL="457200" lvl="0" indent="-330200" algn="l" rtl="0">
              <a:spcBef>
                <a:spcPts val="0"/>
              </a:spcBef>
              <a:spcAft>
                <a:spcPts val="0"/>
              </a:spcAft>
              <a:buSzPts val="1600"/>
              <a:buChar char="●"/>
            </a:pPr>
            <a:r>
              <a:rPr lang="en"/>
              <a:t>Consult local legal counsel to ensure compliance with requirements. </a:t>
            </a:r>
            <a:endParaRPr/>
          </a:p>
          <a:p>
            <a:pPr marL="0" lvl="0" indent="0" algn="l" rtl="0">
              <a:spcBef>
                <a:spcPts val="0"/>
              </a:spcBef>
              <a:spcAft>
                <a:spcPts val="0"/>
              </a:spcAft>
              <a:buNone/>
            </a:pPr>
            <a:endParaRPr/>
          </a:p>
        </p:txBody>
      </p:sp>
      <p:sp>
        <p:nvSpPr>
          <p:cNvPr id="726" name="Google Shape;726;p9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39"/>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Next Steps for EDT</a:t>
            </a:r>
            <a:endParaRPr sz="2500" b="1"/>
          </a:p>
        </p:txBody>
      </p:sp>
      <p:sp>
        <p:nvSpPr>
          <p:cNvPr id="1052" name="Google Shape;1052;p139"/>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Gap sizes are used to identify the next steps an LEA must take.</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LEAs with small gaps must:</a:t>
            </a:r>
            <a:endParaRPr sz="2000">
              <a:solidFill>
                <a:schemeClr val="dk1"/>
              </a:solidFill>
              <a:latin typeface="Calibri"/>
              <a:ea typeface="Calibri"/>
              <a:cs typeface="Calibri"/>
              <a:sym typeface="Calibri"/>
            </a:endParaRPr>
          </a:p>
          <a:p>
            <a:pPr marL="1143000" lvl="2"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Develop a plan to address the gaps.</a:t>
            </a:r>
            <a:endParaRPr sz="2000">
              <a:solidFill>
                <a:schemeClr val="dk1"/>
              </a:solidFill>
              <a:latin typeface="Calibri"/>
              <a:ea typeface="Calibri"/>
              <a:cs typeface="Calibri"/>
              <a:sym typeface="Calibri"/>
            </a:endParaRPr>
          </a:p>
          <a:p>
            <a:pPr marL="1143000" lvl="2"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Maintain the plan locally for monitoring.</a:t>
            </a:r>
            <a:endParaRPr sz="2000">
              <a:solidFill>
                <a:schemeClr val="dk1"/>
              </a:solidFill>
              <a:latin typeface="Calibri"/>
              <a:ea typeface="Calibri"/>
              <a:cs typeface="Calibri"/>
              <a:sym typeface="Calibri"/>
            </a:endParaRPr>
          </a:p>
          <a:p>
            <a:pPr marL="685800" lvl="1" indent="-228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LEAs with medium and/or large gaps must:</a:t>
            </a:r>
            <a:endParaRPr sz="2000">
              <a:solidFill>
                <a:schemeClr val="dk1"/>
              </a:solidFill>
              <a:latin typeface="Calibri"/>
              <a:ea typeface="Calibri"/>
              <a:cs typeface="Calibri"/>
              <a:sym typeface="Calibri"/>
            </a:endParaRPr>
          </a:p>
          <a:p>
            <a:pPr marL="1143000" lvl="2"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Develop a plan to address the gaps.</a:t>
            </a:r>
            <a:endParaRPr sz="2000">
              <a:solidFill>
                <a:schemeClr val="dk1"/>
              </a:solidFill>
              <a:latin typeface="Calibri"/>
              <a:ea typeface="Calibri"/>
              <a:cs typeface="Calibri"/>
              <a:sym typeface="Calibri"/>
            </a:endParaRPr>
          </a:p>
          <a:p>
            <a:pPr marL="1143000" lvl="2" indent="-2413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Submit the plan to CDE by answering the questions in the EDT Data section of the Consolidated Application.</a:t>
            </a:r>
            <a:endParaRPr sz="20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40"/>
          <p:cNvSpPr txBox="1">
            <a:spLocks noGrp="1"/>
          </p:cNvSpPr>
          <p:nvPr>
            <p:ph type="title" idx="4294967295"/>
          </p:nvPr>
        </p:nvSpPr>
        <p:spPr>
          <a:xfrm>
            <a:off x="150875" y="-6275"/>
            <a:ext cx="74715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EDT Data Section in Consolidated Application</a:t>
            </a:r>
            <a:endParaRPr sz="2500" b="1"/>
          </a:p>
        </p:txBody>
      </p:sp>
      <p:sp>
        <p:nvSpPr>
          <p:cNvPr id="1059" name="Google Shape;1059;p140"/>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chemeClr val="dk1"/>
              </a:buClr>
              <a:buSzPts val="2000"/>
              <a:buFont typeface="Calibri"/>
              <a:buChar char="•"/>
            </a:pPr>
            <a:r>
              <a:rPr lang="en" sz="1600">
                <a:solidFill>
                  <a:schemeClr val="dk1"/>
                </a:solidFill>
                <a:latin typeface="Calibri"/>
                <a:ea typeface="Calibri"/>
                <a:cs typeface="Calibri"/>
                <a:sym typeface="Calibri"/>
              </a:rPr>
              <a:t>LEAs with an overall gap size of Medium or Large must complete the EDT Data Section of the Consolidated Application. This section consists of 4 questions:</a:t>
            </a:r>
            <a:endParaRPr sz="1600">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Identify the stakeholders who were engaged in reviewing and discussing Equitable Distribution of Teachers (EDT) results.</a:t>
            </a:r>
            <a:endParaRPr>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Describe how the stakeholders were engaged in reviewing and providing feedback on EDT results and proposed strategies.</a:t>
            </a:r>
            <a:endParaRPr>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Describe the root cause(s) that was identified for each EDT disparity (gap).</a:t>
            </a:r>
            <a:endParaRPr>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Describe the key strategies the LEA implemented/will implement to address each root cause. Include the timeline for implementing these strategies.</a:t>
            </a:r>
            <a:endParaRPr>
              <a:solidFill>
                <a:schemeClr val="dk1"/>
              </a:solidFill>
              <a:latin typeface="Calibri"/>
              <a:ea typeface="Calibri"/>
              <a:cs typeface="Calibri"/>
              <a:sym typeface="Calibri"/>
            </a:endParaRPr>
          </a:p>
          <a:p>
            <a:pPr marL="228600" lvl="0" indent="-177800" algn="l" rtl="0">
              <a:lnSpc>
                <a:spcPct val="9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Alternatively, LEAs have the option to complete an alternative calculator if local student/teacher level data demonstrates that students are taught proportionately by effective, in-field, and experienced teachers.</a:t>
            </a:r>
            <a:endParaRPr sz="1600">
              <a:solidFill>
                <a:schemeClr val="dk1"/>
              </a:solidFill>
              <a:latin typeface="Calibri"/>
              <a:ea typeface="Calibri"/>
              <a:cs typeface="Calibri"/>
              <a:sym typeface="Calibri"/>
            </a:endParaRPr>
          </a:p>
          <a:p>
            <a:pPr marL="685800" lvl="1" indent="-190500" algn="l" rtl="0">
              <a:lnSpc>
                <a:spcPct val="9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LEAs must maintain the completed alternative calculator and supporting data/documentation on file for monitoring purposes, and check the appropriate box in the EDT Data Section of the Consolidated Application to indicate that an alternative calculator was run which demonstrates that medium/large gaps do not exist for that category and indicator.</a:t>
            </a:r>
            <a:endParaRPr>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41"/>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For More Information Regarding EDT</a:t>
            </a:r>
            <a:endParaRPr sz="2300" b="1">
              <a:latin typeface="Calibri"/>
              <a:ea typeface="Calibri"/>
              <a:cs typeface="Calibri"/>
              <a:sym typeface="Calibri"/>
            </a:endParaRPr>
          </a:p>
        </p:txBody>
      </p:sp>
      <p:sp>
        <p:nvSpPr>
          <p:cNvPr id="1066" name="Google Shape;1066;p141"/>
          <p:cNvSpPr txBox="1"/>
          <p:nvPr/>
        </p:nvSpPr>
        <p:spPr>
          <a:xfrm>
            <a:off x="150875" y="966775"/>
            <a:ext cx="8735100" cy="3372900"/>
          </a:xfrm>
          <a:prstGeom prst="rect">
            <a:avLst/>
          </a:prstGeom>
          <a:noFill/>
          <a:ln>
            <a:noFill/>
          </a:ln>
        </p:spPr>
        <p:txBody>
          <a:bodyPr spcFirstLastPara="1" wrap="square" lIns="0" tIns="0" rIns="68575" bIns="68575" anchor="t" anchorCtr="0">
            <a:noAutofit/>
          </a:bodyPr>
          <a:lstStyle/>
          <a:p>
            <a:pPr marL="228600" lvl="0" indent="-2095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EDT Resources</a:t>
            </a:r>
            <a:endParaRPr sz="2100">
              <a:solidFill>
                <a:schemeClr val="dk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Equitable Distribution of Teachers (EDT)</a:t>
            </a:r>
            <a:endParaRPr sz="1700">
              <a:solidFill>
                <a:schemeClr val="dk1"/>
              </a:solidFill>
              <a:latin typeface="Calibri"/>
              <a:ea typeface="Calibri"/>
              <a:cs typeface="Calibri"/>
              <a:sym typeface="Calibri"/>
            </a:endParaRPr>
          </a:p>
          <a:p>
            <a:pPr marL="457200" lvl="1" indent="0" algn="l" rtl="0">
              <a:lnSpc>
                <a:spcPct val="90000"/>
              </a:lnSpc>
              <a:spcBef>
                <a:spcPts val="500"/>
              </a:spcBef>
              <a:spcAft>
                <a:spcPts val="0"/>
              </a:spcAft>
              <a:buClr>
                <a:schemeClr val="dk1"/>
              </a:buClr>
              <a:buSzPts val="2000"/>
              <a:buFont typeface="Arial"/>
              <a:buNone/>
            </a:pPr>
            <a:endParaRPr sz="1700">
              <a:solidFill>
                <a:schemeClr val="dk1"/>
              </a:solidFill>
              <a:latin typeface="Calibri"/>
              <a:ea typeface="Calibri"/>
              <a:cs typeface="Calibri"/>
              <a:sym typeface="Calibri"/>
            </a:endParaRPr>
          </a:p>
          <a:p>
            <a:pPr marL="228600" lvl="0" indent="-209550" algn="l" rtl="0">
              <a:lnSpc>
                <a:spcPct val="90000"/>
              </a:lnSpc>
              <a:spcBef>
                <a:spcPts val="100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EDT Contacts</a:t>
            </a:r>
            <a:endParaRPr sz="1700" u="sng">
              <a:solidFill>
                <a:srgbClr val="0563C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edt@cde.state.co.us</a:t>
            </a:r>
            <a:r>
              <a:rPr lang="en" sz="1700">
                <a:solidFill>
                  <a:srgbClr val="0563C1"/>
                </a:solidFill>
                <a:latin typeface="Calibri"/>
                <a:ea typeface="Calibri"/>
                <a:cs typeface="Calibri"/>
                <a:sym typeface="Calibri"/>
              </a:rPr>
              <a:t> </a:t>
            </a:r>
            <a:endParaRPr sz="1700">
              <a:solidFill>
                <a:srgbClr val="0563C1"/>
              </a:solidFill>
              <a:latin typeface="Calibri"/>
              <a:ea typeface="Calibri"/>
              <a:cs typeface="Calibri"/>
              <a:sym typeface="Calibri"/>
            </a:endParaRPr>
          </a:p>
          <a:p>
            <a:pPr marL="685800" lvl="1" indent="-209550" algn="l" rtl="0">
              <a:lnSpc>
                <a:spcPct val="90000"/>
              </a:lnSpc>
              <a:spcBef>
                <a:spcPts val="500"/>
              </a:spcBef>
              <a:spcAft>
                <a:spcPts val="0"/>
              </a:spcAft>
              <a:buClr>
                <a:schemeClr val="dk1"/>
              </a:buClr>
              <a:buSzPts val="1700"/>
              <a:buFont typeface="Calibri"/>
              <a:buChar char="•"/>
            </a:pPr>
            <a:r>
              <a:rPr lang="en" sz="17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ESEA Regional Contacts</a:t>
            </a:r>
            <a:endParaRPr sz="1700">
              <a:solidFill>
                <a:srgbClr val="0563C1"/>
              </a:solidFill>
              <a:latin typeface="Calibri"/>
              <a:ea typeface="Calibri"/>
              <a:cs typeface="Calibri"/>
              <a:sym typeface="Calibri"/>
            </a:endParaRPr>
          </a:p>
          <a:p>
            <a:pPr marL="0" lvl="0" indent="0" algn="l" rtl="0">
              <a:lnSpc>
                <a:spcPct val="90000"/>
              </a:lnSpc>
              <a:spcBef>
                <a:spcPts val="1000"/>
              </a:spcBef>
              <a:spcAft>
                <a:spcPts val="0"/>
              </a:spcAft>
              <a:buNone/>
            </a:pPr>
            <a:endParaRPr sz="13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600" b="1">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42"/>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tx1"/>
                </a:solidFill>
              </a:rPr>
              <a:t>Thank you!</a:t>
            </a:r>
            <a:endParaRPr>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43"/>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tx1"/>
                </a:solidFill>
              </a:rPr>
              <a:t>Upcoming Meetings</a:t>
            </a:r>
            <a:endParaRPr>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4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082" name="Google Shape;1082;p144"/>
          <p:cNvSpPr txBox="1">
            <a:spLocks noGrp="1"/>
          </p:cNvSpPr>
          <p:nvPr>
            <p:ph type="body" idx="1"/>
          </p:nvPr>
        </p:nvSpPr>
        <p:spPr>
          <a:xfrm>
            <a:off x="349475" y="8880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0"/>
              </a:spcAft>
              <a:buClr>
                <a:schemeClr val="dk1"/>
              </a:buClr>
              <a:buSzPts val="1800"/>
              <a:buFont typeface="Arial"/>
              <a:buNone/>
            </a:pPr>
            <a:r>
              <a:rPr lang="en"/>
              <a:t>Any requests for topics or questions?</a:t>
            </a:r>
            <a:endParaRPr/>
          </a:p>
          <a:p>
            <a:pPr marL="0" lvl="0" indent="457200" algn="l" rtl="0">
              <a:lnSpc>
                <a:spcPct val="90000"/>
              </a:lnSpc>
              <a:spcBef>
                <a:spcPts val="600"/>
              </a:spcBef>
              <a:spcAft>
                <a:spcPts val="0"/>
              </a:spcAft>
              <a:buClr>
                <a:schemeClr val="dk1"/>
              </a:buClr>
              <a:buSzPts val="1800"/>
              <a:buFont typeface="Arial"/>
              <a:buNone/>
            </a:pPr>
            <a:endParaRPr/>
          </a:p>
          <a:p>
            <a:pPr marL="457200" lvl="0" indent="-330200" algn="l" rtl="0">
              <a:lnSpc>
                <a:spcPct val="90000"/>
              </a:lnSpc>
              <a:spcBef>
                <a:spcPts val="600"/>
              </a:spcBef>
              <a:spcAft>
                <a:spcPts val="0"/>
              </a:spcAft>
              <a:buSzPts val="1600"/>
              <a:buFont typeface="Roboto"/>
              <a:buChar char="•"/>
            </a:pPr>
            <a:r>
              <a:rPr lang="en"/>
              <a:t>Upcoming Office Hours </a:t>
            </a:r>
            <a:endParaRPr i="1"/>
          </a:p>
          <a:p>
            <a:pPr marL="914400" lvl="1" indent="-330200" algn="l" rtl="0">
              <a:lnSpc>
                <a:spcPct val="90000"/>
              </a:lnSpc>
              <a:spcBef>
                <a:spcPts val="600"/>
              </a:spcBef>
              <a:spcAft>
                <a:spcPts val="0"/>
              </a:spcAft>
              <a:buSzPts val="1600"/>
              <a:buFont typeface="Arial"/>
              <a:buChar char="•"/>
            </a:pPr>
            <a:r>
              <a:rPr lang="en" sz="1600" b="1"/>
              <a:t>September </a:t>
            </a:r>
            <a:endParaRPr sz="1300" b="1" i="1">
              <a:solidFill>
                <a:srgbClr val="990000"/>
              </a:solidFill>
            </a:endParaRPr>
          </a:p>
          <a:p>
            <a:pPr marL="1371600" lvl="2" indent="-317500" algn="l" rtl="0">
              <a:lnSpc>
                <a:spcPct val="90000"/>
              </a:lnSpc>
              <a:spcBef>
                <a:spcPts val="600"/>
              </a:spcBef>
              <a:spcAft>
                <a:spcPts val="0"/>
              </a:spcAft>
              <a:buSzPts val="1400"/>
              <a:buFont typeface="Arial"/>
              <a:buChar char="•"/>
            </a:pPr>
            <a:r>
              <a:rPr lang="en"/>
              <a:t>25th </a:t>
            </a:r>
            <a:endParaRPr/>
          </a:p>
          <a:p>
            <a:pPr marL="914400" marR="0" lvl="1" indent="-330200" algn="l" rtl="0">
              <a:lnSpc>
                <a:spcPct val="90000"/>
              </a:lnSpc>
              <a:spcBef>
                <a:spcPts val="600"/>
              </a:spcBef>
              <a:spcAft>
                <a:spcPts val="0"/>
              </a:spcAft>
              <a:buSzPts val="1600"/>
              <a:buFont typeface="Arial"/>
              <a:buChar char="•"/>
            </a:pPr>
            <a:r>
              <a:rPr lang="en" sz="1600" b="1"/>
              <a:t>October</a:t>
            </a:r>
            <a:endParaRPr/>
          </a:p>
          <a:p>
            <a:pPr marL="1371600" lvl="2" indent="-317500" algn="l" rtl="0">
              <a:lnSpc>
                <a:spcPct val="90000"/>
              </a:lnSpc>
              <a:spcBef>
                <a:spcPts val="600"/>
              </a:spcBef>
              <a:spcAft>
                <a:spcPts val="0"/>
              </a:spcAft>
              <a:buSzPts val="1400"/>
              <a:buFont typeface="Arial"/>
              <a:buChar char="•"/>
            </a:pPr>
            <a:r>
              <a:rPr lang="en"/>
              <a:t>9 and 23</a:t>
            </a:r>
            <a:endParaRPr/>
          </a:p>
          <a:p>
            <a:pPr marL="0" lvl="0" indent="0" algn="l" rtl="0">
              <a:lnSpc>
                <a:spcPct val="90000"/>
              </a:lnSpc>
              <a:spcBef>
                <a:spcPts val="600"/>
              </a:spcBef>
              <a:spcAft>
                <a:spcPts val="0"/>
              </a:spcAft>
              <a:buNone/>
            </a:pPr>
            <a:endParaRPr sz="1400" b="1">
              <a:solidFill>
                <a:srgbClr val="CC0000"/>
              </a:solidFill>
            </a:endParaRPr>
          </a:p>
          <a:p>
            <a:pPr marL="0" lvl="0" indent="0" algn="ctr" rtl="0">
              <a:lnSpc>
                <a:spcPct val="90000"/>
              </a:lnSpc>
              <a:spcBef>
                <a:spcPts val="600"/>
              </a:spcBef>
              <a:spcAft>
                <a:spcPts val="0"/>
              </a:spcAft>
              <a:buNone/>
            </a:pPr>
            <a:endParaRPr sz="1400" b="1">
              <a:solidFill>
                <a:srgbClr val="CC0000"/>
              </a:solidFill>
            </a:endParaRPr>
          </a:p>
          <a:p>
            <a:pPr marL="0" lvl="0" indent="0" algn="ctr" rtl="0">
              <a:lnSpc>
                <a:spcPct val="90000"/>
              </a:lnSpc>
              <a:spcBef>
                <a:spcPts val="600"/>
              </a:spcBef>
              <a:spcAft>
                <a:spcPts val="0"/>
              </a:spcAft>
              <a:buNone/>
            </a:pPr>
            <a:endParaRPr sz="1400" b="1" i="1">
              <a:solidFill>
                <a:srgbClr val="CC0000"/>
              </a:solidFill>
            </a:endParaRPr>
          </a:p>
        </p:txBody>
      </p:sp>
      <p:pic>
        <p:nvPicPr>
          <p:cNvPr id="1083" name="Google Shape;1083;p14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45"/>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089" name="Google Shape;1089;p145"/>
          <p:cNvGraphicFramePr/>
          <p:nvPr/>
        </p:nvGraphicFramePr>
        <p:xfrm>
          <a:off x="107018" y="623445"/>
          <a:ext cx="3000000" cy="3000000"/>
        </p:xfrm>
        <a:graphic>
          <a:graphicData uri="http://schemas.openxmlformats.org/drawingml/2006/table">
            <a:tbl>
              <a:tblPr firstRow="1">
                <a:noFill/>
                <a:tableStyleId>{E6B4B86B-B9FE-4146-B37C-52799DC5B3B0}</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5"/>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6"/>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a:solidFill>
                            <a:schemeClr val="dk1"/>
                          </a:solidFill>
                          <a:latin typeface="Calibri"/>
                          <a:ea typeface="Calibri"/>
                          <a:cs typeface="Calibri"/>
                          <a:sym typeface="Calibri"/>
                        </a:rPr>
                        <a:t>ESSER Specialist:</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7"/>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8"/>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19"/>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0"/>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2"/>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4"/>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5"/>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6"/>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5"/>
          <p:cNvSpPr txBox="1">
            <a:spLocks noGrp="1"/>
          </p:cNvSpPr>
          <p:nvPr>
            <p:ph type="title"/>
          </p:nvPr>
        </p:nvSpPr>
        <p:spPr>
          <a:xfrm>
            <a:off x="205525" y="1839775"/>
            <a:ext cx="5778300" cy="1040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3600"/>
              <a:buFont typeface="Arial"/>
              <a:buNone/>
            </a:pPr>
            <a:r>
              <a:rPr lang="en" sz="3400" b="1">
                <a:solidFill>
                  <a:schemeClr val="dk1"/>
                </a:solidFill>
                <a:latin typeface="Calibri"/>
                <a:ea typeface="Calibri"/>
                <a:cs typeface="Calibri"/>
                <a:sym typeface="Calibri"/>
              </a:rPr>
              <a:t>Federal Accountability</a:t>
            </a:r>
            <a:endParaRPr sz="2180">
              <a:solidFill>
                <a:schemeClr val="dk1"/>
              </a:solidFill>
            </a:endParaRPr>
          </a:p>
        </p:txBody>
      </p:sp>
      <p:sp>
        <p:nvSpPr>
          <p:cNvPr id="732" name="Google Shape;732;p95"/>
          <p:cNvSpPr txBox="1"/>
          <p:nvPr/>
        </p:nvSpPr>
        <p:spPr>
          <a:xfrm>
            <a:off x="135325" y="3252300"/>
            <a:ext cx="5848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Roboto"/>
                <a:ea typeface="Roboto"/>
                <a:cs typeface="Roboto"/>
                <a:sym typeface="Roboto"/>
              </a:rPr>
              <a:t>Comparability &amp; Equitable Distribution of Teachers (EDT)</a:t>
            </a:r>
            <a:endParaRPr sz="20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96"/>
          <p:cNvSpPr txBox="1">
            <a:spLocks noGrp="1"/>
          </p:cNvSpPr>
          <p:nvPr>
            <p:ph type="title" idx="4294967295"/>
          </p:nvPr>
        </p:nvSpPr>
        <p:spPr>
          <a:xfrm>
            <a:off x="150875" y="-6275"/>
            <a:ext cx="5717400" cy="9075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2000"/>
              <a:buFont typeface="Arial"/>
              <a:buNone/>
            </a:pPr>
            <a:r>
              <a:rPr lang="en" sz="2500" b="1"/>
              <a:t>Objectives</a:t>
            </a:r>
            <a:endParaRPr sz="2500" b="1"/>
          </a:p>
        </p:txBody>
      </p:sp>
      <p:sp>
        <p:nvSpPr>
          <p:cNvPr id="739" name="Google Shape;739;p96"/>
          <p:cNvSpPr txBox="1"/>
          <p:nvPr/>
        </p:nvSpPr>
        <p:spPr>
          <a:xfrm>
            <a:off x="255125" y="960025"/>
            <a:ext cx="8670000" cy="3258600"/>
          </a:xfrm>
          <a:prstGeom prst="rect">
            <a:avLst/>
          </a:prstGeom>
          <a:noFill/>
          <a:ln>
            <a:noFill/>
          </a:ln>
        </p:spPr>
        <p:txBody>
          <a:bodyPr spcFirstLastPara="1" wrap="square" lIns="91425" tIns="91425" rIns="91425" bIns="91425" anchor="t" anchorCtr="0">
            <a:noAutofit/>
          </a:bodyPr>
          <a:lstStyle/>
          <a:p>
            <a:pPr marL="228600" lvl="0" indent="-2159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Discuss Comparability and Equitable Distribution of Teachers (EDT) requirements</a:t>
            </a:r>
            <a:endParaRPr sz="2200">
              <a:solidFill>
                <a:schemeClr val="dk1"/>
              </a:solidFill>
              <a:latin typeface="Calibri"/>
              <a:ea typeface="Calibri"/>
              <a:cs typeface="Calibri"/>
              <a:sym typeface="Calibri"/>
            </a:endParaRPr>
          </a:p>
          <a:p>
            <a:pPr marL="228600" lvl="0" indent="-2159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Provide a brief overview of the HR data and how that data is used to inform Comparability and EDT calculations</a:t>
            </a:r>
            <a:endParaRPr sz="2200">
              <a:solidFill>
                <a:schemeClr val="dk1"/>
              </a:solidFill>
              <a:latin typeface="Calibri"/>
              <a:ea typeface="Calibri"/>
              <a:cs typeface="Calibri"/>
              <a:sym typeface="Calibri"/>
            </a:endParaRPr>
          </a:p>
          <a:p>
            <a:pPr marL="228600" lvl="0" indent="-2159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Explain how to interpret the results and what next steps are required</a:t>
            </a:r>
            <a:endParaRPr sz="22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97"/>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Requirements and Documentation for Demonstrating </a:t>
            </a:r>
            <a:endParaRPr sz="2300" b="1">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Comparability</a:t>
            </a:r>
            <a:endParaRPr sz="2300" b="1">
              <a:latin typeface="Calibri"/>
              <a:ea typeface="Calibri"/>
              <a:cs typeface="Calibri"/>
              <a:sym typeface="Calibri"/>
            </a:endParaRPr>
          </a:p>
        </p:txBody>
      </p:sp>
      <p:sp>
        <p:nvSpPr>
          <p:cNvPr id="746" name="Google Shape;746;p97"/>
          <p:cNvSpPr txBox="1"/>
          <p:nvPr/>
        </p:nvSpPr>
        <p:spPr>
          <a:xfrm>
            <a:off x="201275" y="1076375"/>
            <a:ext cx="8705100" cy="32364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a:solidFill>
                  <a:schemeClr val="dk1"/>
                </a:solidFill>
                <a:latin typeface="Calibri"/>
                <a:ea typeface="Calibri"/>
                <a:cs typeface="Calibri"/>
                <a:sym typeface="Calibri"/>
              </a:rPr>
              <a:t>Section 1118 of ESSA ensures that Federal Title I, Part A funds are not spent on resources that non-Title I, Part A schools obtain with state and local funds. </a:t>
            </a:r>
            <a:endParaRPr sz="19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LEAs required to demonstrate Comparability:</a:t>
            </a:r>
            <a:endParaRPr sz="19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Accept Title I, Part A funds, and</a:t>
            </a:r>
            <a:endParaRPr sz="15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Have at least one Title I school with at least 100 students in a grade-span that includes two or more schools.</a:t>
            </a:r>
            <a:endParaRPr sz="15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Statute requires that LEAs provide services that meet Comparability requirements </a:t>
            </a:r>
            <a:r>
              <a:rPr lang="en" sz="1900" b="1" i="1">
                <a:solidFill>
                  <a:srgbClr val="C55A11"/>
                </a:solidFill>
                <a:latin typeface="Calibri"/>
                <a:ea typeface="Calibri"/>
                <a:cs typeface="Calibri"/>
                <a:sym typeface="Calibri"/>
              </a:rPr>
              <a:t>annually</a:t>
            </a:r>
            <a:r>
              <a:rPr lang="en" sz="1900">
                <a:solidFill>
                  <a:schemeClr val="dk1"/>
                </a:solidFill>
                <a:latin typeface="Calibri"/>
                <a:ea typeface="Calibri"/>
                <a:cs typeface="Calibri"/>
                <a:sym typeface="Calibri"/>
              </a:rPr>
              <a:t>  and maintain documentation to demonstrate compliance </a:t>
            </a:r>
            <a:r>
              <a:rPr lang="en" sz="1900" b="1" i="1">
                <a:solidFill>
                  <a:srgbClr val="C55A11"/>
                </a:solidFill>
                <a:latin typeface="Calibri"/>
                <a:ea typeface="Calibri"/>
                <a:cs typeface="Calibri"/>
                <a:sym typeface="Calibri"/>
              </a:rPr>
              <a:t>biennially </a:t>
            </a:r>
            <a:r>
              <a:rPr lang="en" sz="1900">
                <a:solidFill>
                  <a:schemeClr val="dk1"/>
                </a:solidFill>
                <a:latin typeface="Calibri"/>
                <a:ea typeface="Calibri"/>
                <a:cs typeface="Calibri"/>
                <a:sym typeface="Calibri"/>
              </a:rPr>
              <a:t>(every other year). </a:t>
            </a:r>
            <a:endParaRPr sz="1200" b="1">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98"/>
          <p:cNvSpPr txBox="1">
            <a:spLocks noGrp="1"/>
          </p:cNvSpPr>
          <p:nvPr>
            <p:ph type="title" idx="4294967295"/>
          </p:nvPr>
        </p:nvSpPr>
        <p:spPr>
          <a:xfrm>
            <a:off x="150875" y="0"/>
            <a:ext cx="8626800" cy="872400"/>
          </a:xfrm>
          <a:prstGeom prst="rect">
            <a:avLst/>
          </a:prstGeom>
          <a:noFill/>
          <a:ln>
            <a:noFill/>
          </a:ln>
        </p:spPr>
        <p:txBody>
          <a:bodyPr spcFirstLastPara="1" wrap="square" lIns="68575" tIns="68575" rIns="68575" bIns="68575" anchor="ctr" anchorCtr="0">
            <a:noAutofit/>
          </a:bodyPr>
          <a:lstStyle/>
          <a:p>
            <a:pPr marL="0" lvl="0" indent="0" algn="l" rtl="0">
              <a:lnSpc>
                <a:spcPct val="100000"/>
              </a:lnSpc>
              <a:spcBef>
                <a:spcPts val="0"/>
              </a:spcBef>
              <a:spcAft>
                <a:spcPts val="0"/>
              </a:spcAft>
              <a:buClr>
                <a:schemeClr val="dk1"/>
              </a:buClr>
              <a:buSzPts val="1800"/>
              <a:buFont typeface="Arial"/>
              <a:buNone/>
            </a:pPr>
            <a:r>
              <a:rPr lang="en" sz="2300" b="1">
                <a:latin typeface="Calibri"/>
                <a:ea typeface="Calibri"/>
                <a:cs typeface="Calibri"/>
                <a:sym typeface="Calibri"/>
              </a:rPr>
              <a:t>Requirements for Demonstrating Equitable Distribution of Teachers (EDT)</a:t>
            </a:r>
            <a:endParaRPr sz="2300" b="1">
              <a:latin typeface="Calibri"/>
              <a:ea typeface="Calibri"/>
              <a:cs typeface="Calibri"/>
              <a:sym typeface="Calibri"/>
            </a:endParaRPr>
          </a:p>
        </p:txBody>
      </p:sp>
      <p:sp>
        <p:nvSpPr>
          <p:cNvPr id="753" name="Google Shape;753;p98"/>
          <p:cNvSpPr txBox="1"/>
          <p:nvPr/>
        </p:nvSpPr>
        <p:spPr>
          <a:xfrm>
            <a:off x="201275" y="1076375"/>
            <a:ext cx="8705100" cy="3236400"/>
          </a:xfrm>
          <a:prstGeom prst="rect">
            <a:avLst/>
          </a:prstGeom>
          <a:noFill/>
          <a:ln>
            <a:noFill/>
          </a:ln>
        </p:spPr>
        <p:txBody>
          <a:bodyPr spcFirstLastPara="1" wrap="square" lIns="0" tIns="0" rIns="68575" bIns="68575" anchor="t" anchorCtr="0">
            <a:noAutofit/>
          </a:bodyPr>
          <a:lstStyle/>
          <a:p>
            <a:pPr marL="0" lvl="0" indent="0" algn="l" rtl="0">
              <a:lnSpc>
                <a:spcPct val="90000"/>
              </a:lnSpc>
              <a:spcBef>
                <a:spcPts val="0"/>
              </a:spcBef>
              <a:spcAft>
                <a:spcPts val="0"/>
              </a:spcAft>
              <a:buNone/>
            </a:pPr>
            <a:r>
              <a:rPr lang="en" sz="1900">
                <a:solidFill>
                  <a:schemeClr val="dk1"/>
                </a:solidFill>
                <a:latin typeface="Calibri"/>
                <a:ea typeface="Calibri"/>
                <a:cs typeface="Calibri"/>
                <a:sym typeface="Calibri"/>
              </a:rPr>
              <a:t>Section 1112 of ESSA requires LEAs to identify and address “any disparities that result in low-income students or minority students being taught at higher rates than other students by ineffective, inexperienced, or out-of-field teachers”. </a:t>
            </a:r>
            <a:endParaRPr sz="1900">
              <a:solidFill>
                <a:schemeClr val="dk1"/>
              </a:solidFill>
              <a:latin typeface="Calibri"/>
              <a:ea typeface="Calibri"/>
              <a:cs typeface="Calibri"/>
              <a:sym typeface="Calibri"/>
            </a:endParaRPr>
          </a:p>
          <a:p>
            <a:pPr marL="228600" lvl="0" indent="-196850" algn="l" rtl="0">
              <a:lnSpc>
                <a:spcPct val="90000"/>
              </a:lnSpc>
              <a:spcBef>
                <a:spcPts val="1000"/>
              </a:spcBef>
              <a:spcAft>
                <a:spcPts val="0"/>
              </a:spcAft>
              <a:buClr>
                <a:schemeClr val="dk1"/>
              </a:buClr>
              <a:buSzPts val="1900"/>
              <a:buChar char="•"/>
            </a:pPr>
            <a:r>
              <a:rPr lang="en" sz="1900">
                <a:solidFill>
                  <a:schemeClr val="dk1"/>
                </a:solidFill>
                <a:latin typeface="Calibri"/>
                <a:ea typeface="Calibri"/>
                <a:cs typeface="Calibri"/>
                <a:sym typeface="Calibri"/>
              </a:rPr>
              <a:t>LEAs required to demonstrate Equitable Distribution of Teachers:</a:t>
            </a:r>
            <a:endParaRPr sz="19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Accept Title I, Part A funds, and</a:t>
            </a:r>
            <a:endParaRPr sz="1500">
              <a:solidFill>
                <a:schemeClr val="dk1"/>
              </a:solidFill>
              <a:latin typeface="Calibri"/>
              <a:ea typeface="Calibri"/>
              <a:cs typeface="Calibri"/>
              <a:sym typeface="Calibri"/>
            </a:endParaRPr>
          </a:p>
          <a:p>
            <a:pPr marL="685800" lvl="1" indent="-196850" algn="l" rtl="0">
              <a:lnSpc>
                <a:spcPct val="90000"/>
              </a:lnSpc>
              <a:spcBef>
                <a:spcPts val="500"/>
              </a:spcBef>
              <a:spcAft>
                <a:spcPts val="0"/>
              </a:spcAft>
              <a:buClr>
                <a:schemeClr val="dk1"/>
              </a:buClr>
              <a:buSzPts val="1500"/>
              <a:buChar char="•"/>
            </a:pPr>
            <a:r>
              <a:rPr lang="en" sz="1500">
                <a:solidFill>
                  <a:schemeClr val="dk1"/>
                </a:solidFill>
                <a:latin typeface="Calibri"/>
                <a:ea typeface="Calibri"/>
                <a:cs typeface="Calibri"/>
                <a:sym typeface="Calibri"/>
              </a:rPr>
              <a:t>At least one grade-span that includes two or more schools.</a:t>
            </a:r>
            <a:endParaRPr sz="1200" b="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5681</Words>
  <Application>Microsoft Office PowerPoint</Application>
  <PresentationFormat>On-screen Show (16:9)</PresentationFormat>
  <Paragraphs>800</Paragraphs>
  <Slides>56</Slides>
  <Notes>56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Calibri</vt:lpstr>
      <vt:lpstr>Arial</vt:lpstr>
      <vt:lpstr>Roboto Medium</vt:lpstr>
      <vt:lpstr>Roboto</vt:lpstr>
      <vt:lpstr>Rockwell</vt:lpstr>
      <vt:lpstr>Teko</vt:lpstr>
      <vt:lpstr>Simple Light</vt:lpstr>
      <vt:lpstr>Simple Light</vt:lpstr>
      <vt:lpstr>CDE ESEA and ESSER Office Hours  September 11, 2025</vt:lpstr>
      <vt:lpstr>ESEA/ESSER Office Hours</vt:lpstr>
      <vt:lpstr>Updates and Reminders</vt:lpstr>
      <vt:lpstr>Updates</vt:lpstr>
      <vt:lpstr>Reminders</vt:lpstr>
      <vt:lpstr>Federal Accountability</vt:lpstr>
      <vt:lpstr>Objectives</vt:lpstr>
      <vt:lpstr>Requirements and Documentation for Demonstrating  Comparability</vt:lpstr>
      <vt:lpstr>Requirements for Demonstrating Equitable Distribution of Teachers (EDT)</vt:lpstr>
      <vt:lpstr>Comparability and EDT Updates</vt:lpstr>
      <vt:lpstr>Analyses Conducted by CDE</vt:lpstr>
      <vt:lpstr>Data Fields of Interest - Human Resources</vt:lpstr>
      <vt:lpstr>Data Fields of Interest - Staff Evaluation</vt:lpstr>
      <vt:lpstr>HR Data Connection to EDT &amp; Comparability</vt:lpstr>
      <vt:lpstr>Staff Assignment Coding Alignment with ESEA Consolidated Application Codes</vt:lpstr>
      <vt:lpstr>Comparability Calculations, Results, and Next Steps</vt:lpstr>
      <vt:lpstr>Determining FTE and Student Counts</vt:lpstr>
      <vt:lpstr>Aggregating Comparability Data</vt:lpstr>
      <vt:lpstr>Final Calculations - All Schools in Grade Span Served with Title I</vt:lpstr>
      <vt:lpstr>Final Calculations - Some Schools in Grade Span Served with Title I</vt:lpstr>
      <vt:lpstr>Interpreting the Comparability Results</vt:lpstr>
      <vt:lpstr>District-Level Comparability Data</vt:lpstr>
      <vt:lpstr>School-Level Comparability Data</vt:lpstr>
      <vt:lpstr>2024-25 Comparability Results</vt:lpstr>
      <vt:lpstr>Next Steps for Comparability</vt:lpstr>
      <vt:lpstr>Completing the Alternative Calculator</vt:lpstr>
      <vt:lpstr>High-Low Enrollment or Poverty Alternative Method</vt:lpstr>
      <vt:lpstr>FTE and Per-Pupil Allocation Methodologies</vt:lpstr>
      <vt:lpstr>Consolidated Schoolwide (CSW) Districts</vt:lpstr>
      <vt:lpstr>Using the Alternative Calculator - Per-Pupil Allocation</vt:lpstr>
      <vt:lpstr>Per-Pupil Allocation of State and Local Funds for Educational Materials and Resources</vt:lpstr>
      <vt:lpstr>Comparability Action Plan (CAP)</vt:lpstr>
      <vt:lpstr>Strategies for Mitigating Non-Comparable Conditions</vt:lpstr>
      <vt:lpstr>Strategies for Mitigating Non-Comparable Conditions, continued</vt:lpstr>
      <vt:lpstr>For More Information Regarding Comparability</vt:lpstr>
      <vt:lpstr>Equitable Distribution of Teachers (EDT) Calculations, Results, and Next Steps</vt:lpstr>
      <vt:lpstr>Determining FTE</vt:lpstr>
      <vt:lpstr>Elementary vs. Secondary Designation</vt:lpstr>
      <vt:lpstr>Poverty and Minority Quartiles</vt:lpstr>
      <vt:lpstr>Statewide vs. Local Quartiles</vt:lpstr>
      <vt:lpstr>Aggregating EDT Data</vt:lpstr>
      <vt:lpstr>Calculating EDT Percentages</vt:lpstr>
      <vt:lpstr>Final Calculations - LEA Has Both Highest and Lowest Quartile Schools</vt:lpstr>
      <vt:lpstr>Final Calculations - LEA Has Only Highest Quartile Schools</vt:lpstr>
      <vt:lpstr>Determining Gap Sizes</vt:lpstr>
      <vt:lpstr>Interpreting the EDT Results</vt:lpstr>
      <vt:lpstr>District-Level EDT Data</vt:lpstr>
      <vt:lpstr>School-Level EDT Data</vt:lpstr>
      <vt:lpstr>2024-25 EDT Results</vt:lpstr>
      <vt:lpstr>Next Steps for EDT</vt:lpstr>
      <vt:lpstr>EDT Data Section in Consolidated Application</vt:lpstr>
      <vt:lpstr>For More Information Regarding EDT</vt:lpstr>
      <vt:lpstr>Thank you!</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Owen, Emily</dc:creator>
  <cp:lastModifiedBy>Owen, Emily</cp:lastModifiedBy>
  <cp:revision>1</cp:revision>
  <dcterms:modified xsi:type="dcterms:W3CDTF">2025-09-12T20:57:38Z</dcterms:modified>
</cp:coreProperties>
</file>