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65"/>
  </p:notesMasterIdLst>
  <p:sldIdLst>
    <p:sldId id="325" r:id="rId5"/>
    <p:sldId id="356" r:id="rId6"/>
    <p:sldId id="357" r:id="rId7"/>
    <p:sldId id="358" r:id="rId8"/>
    <p:sldId id="256" r:id="rId9"/>
    <p:sldId id="353" r:id="rId10"/>
    <p:sldId id="364" r:id="rId11"/>
    <p:sldId id="335" r:id="rId12"/>
    <p:sldId id="324" r:id="rId13"/>
    <p:sldId id="359" r:id="rId14"/>
    <p:sldId id="322" r:id="rId15"/>
    <p:sldId id="316" r:id="rId16"/>
    <p:sldId id="317" r:id="rId17"/>
    <p:sldId id="318" r:id="rId18"/>
    <p:sldId id="319" r:id="rId19"/>
    <p:sldId id="323" r:id="rId20"/>
    <p:sldId id="355" r:id="rId21"/>
    <p:sldId id="362" r:id="rId22"/>
    <p:sldId id="610" r:id="rId23"/>
    <p:sldId id="483" r:id="rId24"/>
    <p:sldId id="598" r:id="rId25"/>
    <p:sldId id="599" r:id="rId26"/>
    <p:sldId id="600" r:id="rId27"/>
    <p:sldId id="620" r:id="rId28"/>
    <p:sldId id="644" r:id="rId29"/>
    <p:sldId id="614" r:id="rId30"/>
    <p:sldId id="506" r:id="rId31"/>
    <p:sldId id="496" r:id="rId32"/>
    <p:sldId id="505" r:id="rId33"/>
    <p:sldId id="507" r:id="rId34"/>
    <p:sldId id="647" r:id="rId35"/>
    <p:sldId id="352" r:id="rId36"/>
    <p:sldId id="341" r:id="rId37"/>
    <p:sldId id="349" r:id="rId38"/>
    <p:sldId id="350" r:id="rId39"/>
    <p:sldId id="342" r:id="rId40"/>
    <p:sldId id="292" r:id="rId41"/>
    <p:sldId id="266" r:id="rId42"/>
    <p:sldId id="308" r:id="rId43"/>
    <p:sldId id="267" r:id="rId44"/>
    <p:sldId id="304" r:id="rId45"/>
    <p:sldId id="268" r:id="rId46"/>
    <p:sldId id="305" r:id="rId47"/>
    <p:sldId id="343" r:id="rId48"/>
    <p:sldId id="302" r:id="rId49"/>
    <p:sldId id="344" r:id="rId50"/>
    <p:sldId id="297" r:id="rId51"/>
    <p:sldId id="309" r:id="rId52"/>
    <p:sldId id="345" r:id="rId53"/>
    <p:sldId id="313" r:id="rId54"/>
    <p:sldId id="310" r:id="rId55"/>
    <p:sldId id="314" r:id="rId56"/>
    <p:sldId id="346" r:id="rId57"/>
    <p:sldId id="348" r:id="rId58"/>
    <p:sldId id="311" r:id="rId59"/>
    <p:sldId id="312" r:id="rId60"/>
    <p:sldId id="331" r:id="rId61"/>
    <p:sldId id="351" r:id="rId62"/>
    <p:sldId id="321" r:id="rId63"/>
    <p:sldId id="29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F1"/>
    <a:srgbClr val="00FF00"/>
    <a:srgbClr val="00F600"/>
    <a:srgbClr val="FFE5FF"/>
    <a:srgbClr val="FFC9FF"/>
    <a:srgbClr val="00C85A"/>
    <a:srgbClr val="EF7521"/>
    <a:srgbClr val="FFFFCC"/>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81" autoAdjust="0"/>
    <p:restoredTop sz="72919" autoAdjust="0"/>
  </p:normalViewPr>
  <p:slideViewPr>
    <p:cSldViewPr snapToGrid="0">
      <p:cViewPr varScale="1">
        <p:scale>
          <a:sx n="67" d="100"/>
          <a:sy n="67" d="100"/>
        </p:scale>
        <p:origin x="1709" y="5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5" d="100"/>
          <a:sy n="95" d="100"/>
        </p:scale>
        <p:origin x="366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67D42-FBD2-4A64-8215-4A4881D443E8}" type="doc">
      <dgm:prSet loTypeId="urn:microsoft.com/office/officeart/2005/8/layout/radial3" loCatId="relationship" qsTypeId="urn:microsoft.com/office/officeart/2005/8/quickstyle/3d4" qsCatId="3D" csTypeId="urn:microsoft.com/office/officeart/2005/8/colors/accent6_4" csCatId="accent6" phldr="1"/>
      <dgm:spPr/>
      <dgm:t>
        <a:bodyPr/>
        <a:lstStyle/>
        <a:p>
          <a:endParaRPr lang="en-US"/>
        </a:p>
      </dgm:t>
    </dgm:pt>
    <dgm:pt modelId="{75DD5F7A-77A0-4BA1-BF43-8235483067A6}">
      <dgm:prSet phldrT="[Text]" custT="1"/>
      <dgm:spPr/>
      <dgm:t>
        <a:bodyPr/>
        <a:lstStyle/>
        <a:p>
          <a:pPr>
            <a:lnSpc>
              <a:spcPct val="100000"/>
            </a:lnSpc>
            <a:spcAft>
              <a:spcPts val="0"/>
            </a:spcAft>
          </a:pPr>
          <a:r>
            <a:rPr lang="en-US" sz="2400" b="1" dirty="0"/>
            <a:t>Who are </a:t>
          </a:r>
        </a:p>
        <a:p>
          <a:pPr>
            <a:lnSpc>
              <a:spcPct val="100000"/>
            </a:lnSpc>
            <a:spcAft>
              <a:spcPts val="0"/>
            </a:spcAft>
          </a:pPr>
          <a:r>
            <a:rPr lang="en-US" sz="2400" b="1" dirty="0"/>
            <a:t>Special Services Providers</a:t>
          </a:r>
        </a:p>
        <a:p>
          <a:pPr>
            <a:lnSpc>
              <a:spcPct val="100000"/>
            </a:lnSpc>
            <a:spcAft>
              <a:spcPct val="35000"/>
            </a:spcAft>
          </a:pPr>
          <a:r>
            <a:rPr lang="en-US" sz="2400" b="1" dirty="0"/>
            <a:t>(SSPs)? </a:t>
          </a:r>
          <a:endParaRPr lang="en-US" sz="2400" dirty="0"/>
        </a:p>
      </dgm:t>
    </dgm:pt>
    <dgm:pt modelId="{363F2B9F-342D-409C-AC3A-E3D6C7370AEE}" type="parTrans" cxnId="{9B8AF08B-8D56-4E20-AC5A-BECD4B2C5312}">
      <dgm:prSet/>
      <dgm:spPr/>
      <dgm:t>
        <a:bodyPr/>
        <a:lstStyle/>
        <a:p>
          <a:endParaRPr lang="en-US"/>
        </a:p>
      </dgm:t>
    </dgm:pt>
    <dgm:pt modelId="{F08F4ED4-72C5-4AA4-9664-20186506CA95}" type="sibTrans" cxnId="{9B8AF08B-8D56-4E20-AC5A-BECD4B2C5312}">
      <dgm:prSet/>
      <dgm:spPr/>
      <dgm:t>
        <a:bodyPr/>
        <a:lstStyle/>
        <a:p>
          <a:endParaRPr lang="en-US"/>
        </a:p>
      </dgm:t>
    </dgm:pt>
    <dgm:pt modelId="{B7373B5A-08BF-46E0-A279-72B8A6DF9358}">
      <dgm:prSet phldrT="[Text]"/>
      <dgm:spPr/>
      <dgm:t>
        <a:bodyPr/>
        <a:lstStyle/>
        <a:p>
          <a:pPr>
            <a:spcAft>
              <a:spcPts val="0"/>
            </a:spcAft>
          </a:pPr>
          <a:r>
            <a:rPr lang="en-US" dirty="0"/>
            <a:t>School</a:t>
          </a:r>
        </a:p>
        <a:p>
          <a:pPr>
            <a:spcAft>
              <a:spcPct val="35000"/>
            </a:spcAft>
          </a:pPr>
          <a:r>
            <a:rPr lang="en-US" dirty="0"/>
            <a:t>Audiologists </a:t>
          </a:r>
        </a:p>
      </dgm:t>
    </dgm:pt>
    <dgm:pt modelId="{3F1ADDF3-9A40-4ECD-991D-F4464329D57A}" type="parTrans" cxnId="{FDEC021C-9AF0-4F21-977D-14197D813E96}">
      <dgm:prSet/>
      <dgm:spPr/>
      <dgm:t>
        <a:bodyPr/>
        <a:lstStyle/>
        <a:p>
          <a:endParaRPr lang="en-US"/>
        </a:p>
      </dgm:t>
    </dgm:pt>
    <dgm:pt modelId="{101C5C91-A745-42A6-A473-CE2BD4D4E638}" type="sibTrans" cxnId="{FDEC021C-9AF0-4F21-977D-14197D813E96}">
      <dgm:prSet/>
      <dgm:spPr/>
      <dgm:t>
        <a:bodyPr/>
        <a:lstStyle/>
        <a:p>
          <a:endParaRPr lang="en-US"/>
        </a:p>
      </dgm:t>
    </dgm:pt>
    <dgm:pt modelId="{D8E36935-D95E-42CF-AD4F-6CA111BEE1ED}">
      <dgm:prSet phldrT="[Text]"/>
      <dgm:spPr/>
      <dgm:t>
        <a:bodyPr/>
        <a:lstStyle/>
        <a:p>
          <a:r>
            <a:rPr lang="en-US" dirty="0"/>
            <a:t>School Orientation and Mobility Specialists</a:t>
          </a:r>
        </a:p>
      </dgm:t>
    </dgm:pt>
    <dgm:pt modelId="{C5D079F7-BA97-4988-BF15-1D67A8EF1CE7}" type="parTrans" cxnId="{A5180DD3-4EDA-4544-A669-C13FA63C72C5}">
      <dgm:prSet/>
      <dgm:spPr/>
      <dgm:t>
        <a:bodyPr/>
        <a:lstStyle/>
        <a:p>
          <a:endParaRPr lang="en-US"/>
        </a:p>
      </dgm:t>
    </dgm:pt>
    <dgm:pt modelId="{C233E823-CE22-425B-9BF8-DB4EFDF96FF6}" type="sibTrans" cxnId="{A5180DD3-4EDA-4544-A669-C13FA63C72C5}">
      <dgm:prSet/>
      <dgm:spPr/>
      <dgm:t>
        <a:bodyPr/>
        <a:lstStyle/>
        <a:p>
          <a:endParaRPr lang="en-US"/>
        </a:p>
      </dgm:t>
    </dgm:pt>
    <dgm:pt modelId="{42C109FB-A62C-479B-92E6-A07280D8009D}">
      <dgm:prSet phldrT="[Text]"/>
      <dgm:spPr/>
      <dgm:t>
        <a:bodyPr/>
        <a:lstStyle/>
        <a:p>
          <a:r>
            <a:rPr lang="en-US" dirty="0"/>
            <a:t>School Psychologists</a:t>
          </a:r>
        </a:p>
      </dgm:t>
    </dgm:pt>
    <dgm:pt modelId="{041E904E-9621-4950-BB5B-BEEC61011E27}" type="parTrans" cxnId="{04147803-E3EE-437A-9EEB-08D13FC7BE5C}">
      <dgm:prSet/>
      <dgm:spPr/>
      <dgm:t>
        <a:bodyPr/>
        <a:lstStyle/>
        <a:p>
          <a:endParaRPr lang="en-US"/>
        </a:p>
      </dgm:t>
    </dgm:pt>
    <dgm:pt modelId="{82028DEE-1C25-4044-9CA3-BCABBCA7279C}" type="sibTrans" cxnId="{04147803-E3EE-437A-9EEB-08D13FC7BE5C}">
      <dgm:prSet/>
      <dgm:spPr/>
      <dgm:t>
        <a:bodyPr/>
        <a:lstStyle/>
        <a:p>
          <a:endParaRPr lang="en-US"/>
        </a:p>
      </dgm:t>
    </dgm:pt>
    <dgm:pt modelId="{ECEEDEB1-D13D-4E6D-B99C-C64EBA171BB7}">
      <dgm:prSet/>
      <dgm:spPr/>
      <dgm:t>
        <a:bodyPr/>
        <a:lstStyle/>
        <a:p>
          <a:pPr>
            <a:spcAft>
              <a:spcPts val="0"/>
            </a:spcAft>
          </a:pPr>
          <a:r>
            <a:rPr lang="en-US" dirty="0"/>
            <a:t>School</a:t>
          </a:r>
        </a:p>
        <a:p>
          <a:pPr>
            <a:spcAft>
              <a:spcPct val="35000"/>
            </a:spcAft>
          </a:pPr>
          <a:r>
            <a:rPr lang="en-US" dirty="0"/>
            <a:t>Speech-Language Pathologists</a:t>
          </a:r>
        </a:p>
      </dgm:t>
    </dgm:pt>
    <dgm:pt modelId="{4D749DE6-BFF3-47E0-B2C6-D7A258838419}" type="parTrans" cxnId="{86B7F410-3D9B-4CB6-A43D-8C607703084C}">
      <dgm:prSet/>
      <dgm:spPr/>
      <dgm:t>
        <a:bodyPr/>
        <a:lstStyle/>
        <a:p>
          <a:endParaRPr lang="en-US"/>
        </a:p>
      </dgm:t>
    </dgm:pt>
    <dgm:pt modelId="{B8146EA6-4449-42DE-8772-83C3BD8B4BEC}" type="sibTrans" cxnId="{86B7F410-3D9B-4CB6-A43D-8C607703084C}">
      <dgm:prSet/>
      <dgm:spPr/>
      <dgm:t>
        <a:bodyPr/>
        <a:lstStyle/>
        <a:p>
          <a:endParaRPr lang="en-US"/>
        </a:p>
      </dgm:t>
    </dgm:pt>
    <dgm:pt modelId="{CDDAE42B-C2DA-4CE9-A49B-052699ED9B32}">
      <dgm:prSet/>
      <dgm:spPr/>
      <dgm:t>
        <a:bodyPr/>
        <a:lstStyle/>
        <a:p>
          <a:r>
            <a:rPr lang="en-US" dirty="0"/>
            <a:t>School Counselors</a:t>
          </a:r>
        </a:p>
      </dgm:t>
    </dgm:pt>
    <dgm:pt modelId="{260B0071-7757-4DAD-8F10-81E0D7269986}" type="parTrans" cxnId="{8C4209FB-1694-4774-B14E-D193DD603709}">
      <dgm:prSet/>
      <dgm:spPr/>
      <dgm:t>
        <a:bodyPr/>
        <a:lstStyle/>
        <a:p>
          <a:endParaRPr lang="en-US"/>
        </a:p>
      </dgm:t>
    </dgm:pt>
    <dgm:pt modelId="{DC88E0AD-57E1-4A3C-A6E0-80C5683B6252}" type="sibTrans" cxnId="{8C4209FB-1694-4774-B14E-D193DD603709}">
      <dgm:prSet/>
      <dgm:spPr/>
      <dgm:t>
        <a:bodyPr/>
        <a:lstStyle/>
        <a:p>
          <a:endParaRPr lang="en-US"/>
        </a:p>
      </dgm:t>
    </dgm:pt>
    <dgm:pt modelId="{2E6E8A34-9DF7-4D5A-9EFC-A1E5B5E9E0B4}">
      <dgm:prSet/>
      <dgm:spPr/>
      <dgm:t>
        <a:bodyPr/>
        <a:lstStyle/>
        <a:p>
          <a:r>
            <a:rPr lang="en-US" dirty="0"/>
            <a:t>School Nurses </a:t>
          </a:r>
        </a:p>
      </dgm:t>
    </dgm:pt>
    <dgm:pt modelId="{9E3D2C03-DB6F-4297-875B-1C4104B13A21}" type="parTrans" cxnId="{428CD9BB-B05E-4CA9-A51A-B6614E612BCA}">
      <dgm:prSet/>
      <dgm:spPr/>
      <dgm:t>
        <a:bodyPr/>
        <a:lstStyle/>
        <a:p>
          <a:endParaRPr lang="en-US"/>
        </a:p>
      </dgm:t>
    </dgm:pt>
    <dgm:pt modelId="{16C6CF77-F05D-4DC6-82C0-CBF733BBB02E}" type="sibTrans" cxnId="{428CD9BB-B05E-4CA9-A51A-B6614E612BCA}">
      <dgm:prSet/>
      <dgm:spPr/>
      <dgm:t>
        <a:bodyPr/>
        <a:lstStyle/>
        <a:p>
          <a:endParaRPr lang="en-US"/>
        </a:p>
      </dgm:t>
    </dgm:pt>
    <dgm:pt modelId="{B7E554F7-2A8C-4D35-82A3-34966AECA02A}">
      <dgm:prSet/>
      <dgm:spPr/>
      <dgm:t>
        <a:bodyPr/>
        <a:lstStyle/>
        <a:p>
          <a:pPr>
            <a:spcAft>
              <a:spcPts val="0"/>
            </a:spcAft>
          </a:pPr>
          <a:r>
            <a:rPr lang="en-US" dirty="0"/>
            <a:t>School</a:t>
          </a:r>
        </a:p>
        <a:p>
          <a:pPr>
            <a:spcAft>
              <a:spcPct val="35000"/>
            </a:spcAft>
          </a:pPr>
          <a:r>
            <a:rPr lang="en-US" dirty="0"/>
            <a:t>Occupational Therapists</a:t>
          </a:r>
        </a:p>
      </dgm:t>
    </dgm:pt>
    <dgm:pt modelId="{623CAD58-500C-4BA2-8A9F-ED77FBD4F21A}" type="parTrans" cxnId="{57EAF934-E054-42C6-B4C2-F90EED438279}">
      <dgm:prSet/>
      <dgm:spPr/>
      <dgm:t>
        <a:bodyPr/>
        <a:lstStyle/>
        <a:p>
          <a:endParaRPr lang="en-US"/>
        </a:p>
      </dgm:t>
    </dgm:pt>
    <dgm:pt modelId="{6B11B306-64FF-44C9-8FCB-5E38BD83FE6F}" type="sibTrans" cxnId="{57EAF934-E054-42C6-B4C2-F90EED438279}">
      <dgm:prSet/>
      <dgm:spPr/>
      <dgm:t>
        <a:bodyPr/>
        <a:lstStyle/>
        <a:p>
          <a:endParaRPr lang="en-US"/>
        </a:p>
      </dgm:t>
    </dgm:pt>
    <dgm:pt modelId="{2E222BA7-27CF-4758-9B8C-1FE000C73EB1}">
      <dgm:prSet/>
      <dgm:spPr/>
      <dgm:t>
        <a:bodyPr/>
        <a:lstStyle/>
        <a:p>
          <a:pPr>
            <a:spcAft>
              <a:spcPts val="0"/>
            </a:spcAft>
          </a:pPr>
          <a:r>
            <a:rPr lang="en-US" dirty="0"/>
            <a:t>School</a:t>
          </a:r>
        </a:p>
        <a:p>
          <a:pPr>
            <a:spcAft>
              <a:spcPct val="35000"/>
            </a:spcAft>
          </a:pPr>
          <a:r>
            <a:rPr lang="en-US" dirty="0"/>
            <a:t>Social Workers </a:t>
          </a:r>
        </a:p>
      </dgm:t>
    </dgm:pt>
    <dgm:pt modelId="{915D5EA9-2DA3-4D92-B7A1-2D213281CC8F}" type="parTrans" cxnId="{88FE421E-1B59-476D-92C8-4C495AEB2F47}">
      <dgm:prSet/>
      <dgm:spPr/>
      <dgm:t>
        <a:bodyPr/>
        <a:lstStyle/>
        <a:p>
          <a:endParaRPr lang="en-US"/>
        </a:p>
      </dgm:t>
    </dgm:pt>
    <dgm:pt modelId="{8F1C7870-704E-431C-A188-7B57CC9680E0}" type="sibTrans" cxnId="{88FE421E-1B59-476D-92C8-4C495AEB2F47}">
      <dgm:prSet/>
      <dgm:spPr/>
      <dgm:t>
        <a:bodyPr/>
        <a:lstStyle/>
        <a:p>
          <a:endParaRPr lang="en-US"/>
        </a:p>
      </dgm:t>
    </dgm:pt>
    <dgm:pt modelId="{1520EB31-1EC4-4816-B0B3-A7E7532DCA0B}">
      <dgm:prSet/>
      <dgm:spPr/>
      <dgm:t>
        <a:bodyPr/>
        <a:lstStyle/>
        <a:p>
          <a:pPr>
            <a:spcAft>
              <a:spcPts val="0"/>
            </a:spcAft>
          </a:pPr>
          <a:r>
            <a:rPr lang="en-US" dirty="0"/>
            <a:t>School</a:t>
          </a:r>
        </a:p>
        <a:p>
          <a:pPr>
            <a:spcAft>
              <a:spcPct val="35000"/>
            </a:spcAft>
          </a:pPr>
          <a:r>
            <a:rPr lang="en-US" dirty="0"/>
            <a:t>Physical Therapists </a:t>
          </a:r>
        </a:p>
      </dgm:t>
    </dgm:pt>
    <dgm:pt modelId="{25FB67A7-453F-47D3-866E-BB41C7F1DE27}" type="parTrans" cxnId="{EB82ACD0-004E-43F5-9D1C-24882DF37039}">
      <dgm:prSet/>
      <dgm:spPr/>
      <dgm:t>
        <a:bodyPr/>
        <a:lstStyle/>
        <a:p>
          <a:endParaRPr lang="en-US"/>
        </a:p>
      </dgm:t>
    </dgm:pt>
    <dgm:pt modelId="{9FCCCB5E-2CF5-4880-BC96-FF82A436C24C}" type="sibTrans" cxnId="{EB82ACD0-004E-43F5-9D1C-24882DF37039}">
      <dgm:prSet/>
      <dgm:spPr/>
      <dgm:t>
        <a:bodyPr/>
        <a:lstStyle/>
        <a:p>
          <a:endParaRPr lang="en-US"/>
        </a:p>
      </dgm:t>
    </dgm:pt>
    <dgm:pt modelId="{C89DF172-56F9-413B-A65B-6473581A297A}" type="pres">
      <dgm:prSet presAssocID="{47067D42-FBD2-4A64-8215-4A4881D443E8}" presName="composite" presStyleCnt="0">
        <dgm:presLayoutVars>
          <dgm:chMax val="1"/>
          <dgm:dir/>
          <dgm:resizeHandles val="exact"/>
        </dgm:presLayoutVars>
      </dgm:prSet>
      <dgm:spPr/>
    </dgm:pt>
    <dgm:pt modelId="{05FF148F-45FF-4E13-9689-4142541D08F2}" type="pres">
      <dgm:prSet presAssocID="{47067D42-FBD2-4A64-8215-4A4881D443E8}" presName="radial" presStyleCnt="0">
        <dgm:presLayoutVars>
          <dgm:animLvl val="ctr"/>
        </dgm:presLayoutVars>
      </dgm:prSet>
      <dgm:spPr/>
    </dgm:pt>
    <dgm:pt modelId="{3145CBF9-BCBA-4BB4-B49F-0C6B573BC380}" type="pres">
      <dgm:prSet presAssocID="{75DD5F7A-77A0-4BA1-BF43-8235483067A6}" presName="centerShape" presStyleLbl="vennNode1" presStyleIdx="0" presStyleCnt="10"/>
      <dgm:spPr/>
    </dgm:pt>
    <dgm:pt modelId="{AA85006F-137D-4DEA-B248-44A77E81D3F2}" type="pres">
      <dgm:prSet presAssocID="{B7373B5A-08BF-46E0-A279-72B8A6DF9358}" presName="node" presStyleLbl="vennNode1" presStyleIdx="1" presStyleCnt="10">
        <dgm:presLayoutVars>
          <dgm:bulletEnabled val="1"/>
        </dgm:presLayoutVars>
      </dgm:prSet>
      <dgm:spPr/>
    </dgm:pt>
    <dgm:pt modelId="{F223764C-9B71-4A59-B219-513C2A46790E}" type="pres">
      <dgm:prSet presAssocID="{CDDAE42B-C2DA-4CE9-A49B-052699ED9B32}" presName="node" presStyleLbl="vennNode1" presStyleIdx="2" presStyleCnt="10">
        <dgm:presLayoutVars>
          <dgm:bulletEnabled val="1"/>
        </dgm:presLayoutVars>
      </dgm:prSet>
      <dgm:spPr/>
    </dgm:pt>
    <dgm:pt modelId="{60EB5787-E680-4548-A930-A090D4A8D254}" type="pres">
      <dgm:prSet presAssocID="{2E6E8A34-9DF7-4D5A-9EFC-A1E5B5E9E0B4}" presName="node" presStyleLbl="vennNode1" presStyleIdx="3" presStyleCnt="10">
        <dgm:presLayoutVars>
          <dgm:bulletEnabled val="1"/>
        </dgm:presLayoutVars>
      </dgm:prSet>
      <dgm:spPr/>
    </dgm:pt>
    <dgm:pt modelId="{2B62626E-37BF-4E48-889E-7958218E693E}" type="pres">
      <dgm:prSet presAssocID="{B7E554F7-2A8C-4D35-82A3-34966AECA02A}" presName="node" presStyleLbl="vennNode1" presStyleIdx="4" presStyleCnt="10">
        <dgm:presLayoutVars>
          <dgm:bulletEnabled val="1"/>
        </dgm:presLayoutVars>
      </dgm:prSet>
      <dgm:spPr/>
    </dgm:pt>
    <dgm:pt modelId="{3132E976-8D32-4E52-BFF5-32551963110F}" type="pres">
      <dgm:prSet presAssocID="{D8E36935-D95E-42CF-AD4F-6CA111BEE1ED}" presName="node" presStyleLbl="vennNode1" presStyleIdx="5" presStyleCnt="10">
        <dgm:presLayoutVars>
          <dgm:bulletEnabled val="1"/>
        </dgm:presLayoutVars>
      </dgm:prSet>
      <dgm:spPr/>
    </dgm:pt>
    <dgm:pt modelId="{D77DF93B-9917-41E6-9CBE-319E2E6A874A}" type="pres">
      <dgm:prSet presAssocID="{1520EB31-1EC4-4816-B0B3-A7E7532DCA0B}" presName="node" presStyleLbl="vennNode1" presStyleIdx="6" presStyleCnt="10">
        <dgm:presLayoutVars>
          <dgm:bulletEnabled val="1"/>
        </dgm:presLayoutVars>
      </dgm:prSet>
      <dgm:spPr/>
    </dgm:pt>
    <dgm:pt modelId="{72C5C85A-37B5-4AEB-8665-9B5EFB536A23}" type="pres">
      <dgm:prSet presAssocID="{42C109FB-A62C-479B-92E6-A07280D8009D}" presName="node" presStyleLbl="vennNode1" presStyleIdx="7" presStyleCnt="10">
        <dgm:presLayoutVars>
          <dgm:bulletEnabled val="1"/>
        </dgm:presLayoutVars>
      </dgm:prSet>
      <dgm:spPr/>
    </dgm:pt>
    <dgm:pt modelId="{33DC6358-973A-43B1-9B29-65F8899A0CF9}" type="pres">
      <dgm:prSet presAssocID="{2E222BA7-27CF-4758-9B8C-1FE000C73EB1}" presName="node" presStyleLbl="vennNode1" presStyleIdx="8" presStyleCnt="10">
        <dgm:presLayoutVars>
          <dgm:bulletEnabled val="1"/>
        </dgm:presLayoutVars>
      </dgm:prSet>
      <dgm:spPr/>
    </dgm:pt>
    <dgm:pt modelId="{4FB4D779-168E-4F16-873B-ED0F76754A4C}" type="pres">
      <dgm:prSet presAssocID="{ECEEDEB1-D13D-4E6D-B99C-C64EBA171BB7}" presName="node" presStyleLbl="vennNode1" presStyleIdx="9" presStyleCnt="10">
        <dgm:presLayoutVars>
          <dgm:bulletEnabled val="1"/>
        </dgm:presLayoutVars>
      </dgm:prSet>
      <dgm:spPr/>
    </dgm:pt>
  </dgm:ptLst>
  <dgm:cxnLst>
    <dgm:cxn modelId="{04147803-E3EE-437A-9EEB-08D13FC7BE5C}" srcId="{75DD5F7A-77A0-4BA1-BF43-8235483067A6}" destId="{42C109FB-A62C-479B-92E6-A07280D8009D}" srcOrd="6" destOrd="0" parTransId="{041E904E-9621-4950-BB5B-BEEC61011E27}" sibTransId="{82028DEE-1C25-4044-9CA3-BCABBCA7279C}"/>
    <dgm:cxn modelId="{86B7F410-3D9B-4CB6-A43D-8C607703084C}" srcId="{75DD5F7A-77A0-4BA1-BF43-8235483067A6}" destId="{ECEEDEB1-D13D-4E6D-B99C-C64EBA171BB7}" srcOrd="8" destOrd="0" parTransId="{4D749DE6-BFF3-47E0-B2C6-D7A258838419}" sibTransId="{B8146EA6-4449-42DE-8772-83C3BD8B4BEC}"/>
    <dgm:cxn modelId="{FDEC021C-9AF0-4F21-977D-14197D813E96}" srcId="{75DD5F7A-77A0-4BA1-BF43-8235483067A6}" destId="{B7373B5A-08BF-46E0-A279-72B8A6DF9358}" srcOrd="0" destOrd="0" parTransId="{3F1ADDF3-9A40-4ECD-991D-F4464329D57A}" sibTransId="{101C5C91-A745-42A6-A473-CE2BD4D4E638}"/>
    <dgm:cxn modelId="{88FE421E-1B59-476D-92C8-4C495AEB2F47}" srcId="{75DD5F7A-77A0-4BA1-BF43-8235483067A6}" destId="{2E222BA7-27CF-4758-9B8C-1FE000C73EB1}" srcOrd="7" destOrd="0" parTransId="{915D5EA9-2DA3-4D92-B7A1-2D213281CC8F}" sibTransId="{8F1C7870-704E-431C-A188-7B57CC9680E0}"/>
    <dgm:cxn modelId="{57EAF934-E054-42C6-B4C2-F90EED438279}" srcId="{75DD5F7A-77A0-4BA1-BF43-8235483067A6}" destId="{B7E554F7-2A8C-4D35-82A3-34966AECA02A}" srcOrd="3" destOrd="0" parTransId="{623CAD58-500C-4BA2-8A9F-ED77FBD4F21A}" sibTransId="{6B11B306-64FF-44C9-8FCB-5E38BD83FE6F}"/>
    <dgm:cxn modelId="{9E0C0E4A-68B8-4F5B-B8ED-9DA0C5FCC336}" type="presOf" srcId="{2E222BA7-27CF-4758-9B8C-1FE000C73EB1}" destId="{33DC6358-973A-43B1-9B29-65F8899A0CF9}" srcOrd="0" destOrd="0" presId="urn:microsoft.com/office/officeart/2005/8/layout/radial3"/>
    <dgm:cxn modelId="{2D57E37E-2DE7-492D-9DB1-EE2C7D5D1F55}" type="presOf" srcId="{ECEEDEB1-D13D-4E6D-B99C-C64EBA171BB7}" destId="{4FB4D779-168E-4F16-873B-ED0F76754A4C}" srcOrd="0" destOrd="0" presId="urn:microsoft.com/office/officeart/2005/8/layout/radial3"/>
    <dgm:cxn modelId="{A035C08B-EC2A-4AE7-89FE-E3C09DE79EF6}" type="presOf" srcId="{2E6E8A34-9DF7-4D5A-9EFC-A1E5B5E9E0B4}" destId="{60EB5787-E680-4548-A930-A090D4A8D254}" srcOrd="0" destOrd="0" presId="urn:microsoft.com/office/officeart/2005/8/layout/radial3"/>
    <dgm:cxn modelId="{9B8AF08B-8D56-4E20-AC5A-BECD4B2C5312}" srcId="{47067D42-FBD2-4A64-8215-4A4881D443E8}" destId="{75DD5F7A-77A0-4BA1-BF43-8235483067A6}" srcOrd="0" destOrd="0" parTransId="{363F2B9F-342D-409C-AC3A-E3D6C7370AEE}" sibTransId="{F08F4ED4-72C5-4AA4-9664-20186506CA95}"/>
    <dgm:cxn modelId="{1D95DC8E-078B-4A44-8ADA-061FBE721B64}" type="presOf" srcId="{CDDAE42B-C2DA-4CE9-A49B-052699ED9B32}" destId="{F223764C-9B71-4A59-B219-513C2A46790E}" srcOrd="0" destOrd="0" presId="urn:microsoft.com/office/officeart/2005/8/layout/radial3"/>
    <dgm:cxn modelId="{63F84BAF-DEEF-451C-95B6-95386FC12148}" type="presOf" srcId="{47067D42-FBD2-4A64-8215-4A4881D443E8}" destId="{C89DF172-56F9-413B-A65B-6473581A297A}" srcOrd="0" destOrd="0" presId="urn:microsoft.com/office/officeart/2005/8/layout/radial3"/>
    <dgm:cxn modelId="{428CD9BB-B05E-4CA9-A51A-B6614E612BCA}" srcId="{75DD5F7A-77A0-4BA1-BF43-8235483067A6}" destId="{2E6E8A34-9DF7-4D5A-9EFC-A1E5B5E9E0B4}" srcOrd="2" destOrd="0" parTransId="{9E3D2C03-DB6F-4297-875B-1C4104B13A21}" sibTransId="{16C6CF77-F05D-4DC6-82C0-CBF733BBB02E}"/>
    <dgm:cxn modelId="{C1B64DBC-FCF6-4C37-A5D4-9B9E0A5E7DE9}" type="presOf" srcId="{D8E36935-D95E-42CF-AD4F-6CA111BEE1ED}" destId="{3132E976-8D32-4E52-BFF5-32551963110F}" srcOrd="0" destOrd="0" presId="urn:microsoft.com/office/officeart/2005/8/layout/radial3"/>
    <dgm:cxn modelId="{BB48CDCB-5D5D-46B8-933A-5720402D3B5D}" type="presOf" srcId="{B7373B5A-08BF-46E0-A279-72B8A6DF9358}" destId="{AA85006F-137D-4DEA-B248-44A77E81D3F2}" srcOrd="0" destOrd="0" presId="urn:microsoft.com/office/officeart/2005/8/layout/radial3"/>
    <dgm:cxn modelId="{531014CC-88C6-411F-9DC5-B75DE6F9B200}" type="presOf" srcId="{75DD5F7A-77A0-4BA1-BF43-8235483067A6}" destId="{3145CBF9-BCBA-4BB4-B49F-0C6B573BC380}" srcOrd="0" destOrd="0" presId="urn:microsoft.com/office/officeart/2005/8/layout/radial3"/>
    <dgm:cxn modelId="{EB82ACD0-004E-43F5-9D1C-24882DF37039}" srcId="{75DD5F7A-77A0-4BA1-BF43-8235483067A6}" destId="{1520EB31-1EC4-4816-B0B3-A7E7532DCA0B}" srcOrd="5" destOrd="0" parTransId="{25FB67A7-453F-47D3-866E-BB41C7F1DE27}" sibTransId="{9FCCCB5E-2CF5-4880-BC96-FF82A436C24C}"/>
    <dgm:cxn modelId="{A5180DD3-4EDA-4544-A669-C13FA63C72C5}" srcId="{75DD5F7A-77A0-4BA1-BF43-8235483067A6}" destId="{D8E36935-D95E-42CF-AD4F-6CA111BEE1ED}" srcOrd="4" destOrd="0" parTransId="{C5D079F7-BA97-4988-BF15-1D67A8EF1CE7}" sibTransId="{C233E823-CE22-425B-9BF8-DB4EFDF96FF6}"/>
    <dgm:cxn modelId="{87B724D3-47D6-4A1B-9645-5DFD3E31B27E}" type="presOf" srcId="{42C109FB-A62C-479B-92E6-A07280D8009D}" destId="{72C5C85A-37B5-4AEB-8665-9B5EFB536A23}" srcOrd="0" destOrd="0" presId="urn:microsoft.com/office/officeart/2005/8/layout/radial3"/>
    <dgm:cxn modelId="{3F4A77F5-1996-4449-A353-D4132BE74F9F}" type="presOf" srcId="{1520EB31-1EC4-4816-B0B3-A7E7532DCA0B}" destId="{D77DF93B-9917-41E6-9CBE-319E2E6A874A}" srcOrd="0" destOrd="0" presId="urn:microsoft.com/office/officeart/2005/8/layout/radial3"/>
    <dgm:cxn modelId="{2CF8BAFA-96C7-4FE0-8C21-F5A6DBDAEB86}" type="presOf" srcId="{B7E554F7-2A8C-4D35-82A3-34966AECA02A}" destId="{2B62626E-37BF-4E48-889E-7958218E693E}" srcOrd="0" destOrd="0" presId="urn:microsoft.com/office/officeart/2005/8/layout/radial3"/>
    <dgm:cxn modelId="{8C4209FB-1694-4774-B14E-D193DD603709}" srcId="{75DD5F7A-77A0-4BA1-BF43-8235483067A6}" destId="{CDDAE42B-C2DA-4CE9-A49B-052699ED9B32}" srcOrd="1" destOrd="0" parTransId="{260B0071-7757-4DAD-8F10-81E0D7269986}" sibTransId="{DC88E0AD-57E1-4A3C-A6E0-80C5683B6252}"/>
    <dgm:cxn modelId="{4F353C49-11F1-417B-8BF8-B6B9E5A29F33}" type="presParOf" srcId="{C89DF172-56F9-413B-A65B-6473581A297A}" destId="{05FF148F-45FF-4E13-9689-4142541D08F2}" srcOrd="0" destOrd="0" presId="urn:microsoft.com/office/officeart/2005/8/layout/radial3"/>
    <dgm:cxn modelId="{8CC26635-4787-41C9-BB80-432F5D992AF8}" type="presParOf" srcId="{05FF148F-45FF-4E13-9689-4142541D08F2}" destId="{3145CBF9-BCBA-4BB4-B49F-0C6B573BC380}" srcOrd="0" destOrd="0" presId="urn:microsoft.com/office/officeart/2005/8/layout/radial3"/>
    <dgm:cxn modelId="{9388CC3D-6277-4372-ADCB-ACE4E9408AC6}" type="presParOf" srcId="{05FF148F-45FF-4E13-9689-4142541D08F2}" destId="{AA85006F-137D-4DEA-B248-44A77E81D3F2}" srcOrd="1" destOrd="0" presId="urn:microsoft.com/office/officeart/2005/8/layout/radial3"/>
    <dgm:cxn modelId="{D53FD4FC-A0BB-47CF-89A6-D496B6862738}" type="presParOf" srcId="{05FF148F-45FF-4E13-9689-4142541D08F2}" destId="{F223764C-9B71-4A59-B219-513C2A46790E}" srcOrd="2" destOrd="0" presId="urn:microsoft.com/office/officeart/2005/8/layout/radial3"/>
    <dgm:cxn modelId="{487DE19C-37B9-4548-80A1-473C410ED4C7}" type="presParOf" srcId="{05FF148F-45FF-4E13-9689-4142541D08F2}" destId="{60EB5787-E680-4548-A930-A090D4A8D254}" srcOrd="3" destOrd="0" presId="urn:microsoft.com/office/officeart/2005/8/layout/radial3"/>
    <dgm:cxn modelId="{CA276D96-A5A0-40F6-8F29-7884072C68DD}" type="presParOf" srcId="{05FF148F-45FF-4E13-9689-4142541D08F2}" destId="{2B62626E-37BF-4E48-889E-7958218E693E}" srcOrd="4" destOrd="0" presId="urn:microsoft.com/office/officeart/2005/8/layout/radial3"/>
    <dgm:cxn modelId="{0E09291D-C975-4FBF-8549-0053BC5E2C9D}" type="presParOf" srcId="{05FF148F-45FF-4E13-9689-4142541D08F2}" destId="{3132E976-8D32-4E52-BFF5-32551963110F}" srcOrd="5" destOrd="0" presId="urn:microsoft.com/office/officeart/2005/8/layout/radial3"/>
    <dgm:cxn modelId="{FC17750B-90E8-4474-A958-CB5484C2AA93}" type="presParOf" srcId="{05FF148F-45FF-4E13-9689-4142541D08F2}" destId="{D77DF93B-9917-41E6-9CBE-319E2E6A874A}" srcOrd="6" destOrd="0" presId="urn:microsoft.com/office/officeart/2005/8/layout/radial3"/>
    <dgm:cxn modelId="{B239DFAF-45B3-4638-BF37-0B640850E8FC}" type="presParOf" srcId="{05FF148F-45FF-4E13-9689-4142541D08F2}" destId="{72C5C85A-37B5-4AEB-8665-9B5EFB536A23}" srcOrd="7" destOrd="0" presId="urn:microsoft.com/office/officeart/2005/8/layout/radial3"/>
    <dgm:cxn modelId="{44E1647F-066B-4E4A-9E87-B748DA01BAC5}" type="presParOf" srcId="{05FF148F-45FF-4E13-9689-4142541D08F2}" destId="{33DC6358-973A-43B1-9B29-65F8899A0CF9}" srcOrd="8" destOrd="0" presId="urn:microsoft.com/office/officeart/2005/8/layout/radial3"/>
    <dgm:cxn modelId="{B7B0D342-7467-48F6-ACAA-2027CDB2B74D}" type="presParOf" srcId="{05FF148F-45FF-4E13-9689-4142541D08F2}" destId="{4FB4D779-168E-4F16-873B-ED0F76754A4C}"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CBF9-BCBA-4BB4-B49F-0C6B573BC380}">
      <dsp:nvSpPr>
        <dsp:cNvPr id="0" name=""/>
        <dsp:cNvSpPr/>
      </dsp:nvSpPr>
      <dsp:spPr>
        <a:xfrm>
          <a:off x="2823967" y="1247051"/>
          <a:ext cx="3029480" cy="3029480"/>
        </a:xfrm>
        <a:prstGeom prst="ellipse">
          <a:avLst/>
        </a:prstGeom>
        <a:solidFill>
          <a:schemeClr val="accent6">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ts val="0"/>
            </a:spcAft>
            <a:buNone/>
          </a:pPr>
          <a:r>
            <a:rPr lang="en-US" sz="2400" b="1" kern="1200" dirty="0"/>
            <a:t>Who are </a:t>
          </a:r>
        </a:p>
        <a:p>
          <a:pPr marL="0" lvl="0" indent="0" algn="ctr" defTabSz="1066800">
            <a:lnSpc>
              <a:spcPct val="100000"/>
            </a:lnSpc>
            <a:spcBef>
              <a:spcPct val="0"/>
            </a:spcBef>
            <a:spcAft>
              <a:spcPts val="0"/>
            </a:spcAft>
            <a:buNone/>
          </a:pPr>
          <a:r>
            <a:rPr lang="en-US" sz="2400" b="1" kern="1200" dirty="0"/>
            <a:t>Special Services Providers</a:t>
          </a:r>
        </a:p>
        <a:p>
          <a:pPr marL="0" lvl="0" indent="0" algn="ctr" defTabSz="1066800">
            <a:lnSpc>
              <a:spcPct val="100000"/>
            </a:lnSpc>
            <a:spcBef>
              <a:spcPct val="0"/>
            </a:spcBef>
            <a:spcAft>
              <a:spcPct val="35000"/>
            </a:spcAft>
            <a:buNone/>
          </a:pPr>
          <a:r>
            <a:rPr lang="en-US" sz="2400" b="1" kern="1200" dirty="0"/>
            <a:t>(SSPs)? </a:t>
          </a:r>
          <a:endParaRPr lang="en-US" sz="2400" kern="1200" dirty="0"/>
        </a:p>
      </dsp:txBody>
      <dsp:txXfrm>
        <a:off x="3267624" y="1690708"/>
        <a:ext cx="2142166" cy="2142166"/>
      </dsp:txXfrm>
    </dsp:sp>
    <dsp:sp modelId="{AA85006F-137D-4DEA-B248-44A77E81D3F2}">
      <dsp:nvSpPr>
        <dsp:cNvPr id="0" name=""/>
        <dsp:cNvSpPr/>
      </dsp:nvSpPr>
      <dsp:spPr>
        <a:xfrm>
          <a:off x="3581337" y="29954"/>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Audiologists </a:t>
          </a:r>
        </a:p>
      </dsp:txBody>
      <dsp:txXfrm>
        <a:off x="3803166" y="251783"/>
        <a:ext cx="1071082" cy="1071082"/>
      </dsp:txXfrm>
    </dsp:sp>
    <dsp:sp modelId="{F223764C-9B71-4A59-B219-513C2A46790E}">
      <dsp:nvSpPr>
        <dsp:cNvPr id="0" name=""/>
        <dsp:cNvSpPr/>
      </dsp:nvSpPr>
      <dsp:spPr>
        <a:xfrm>
          <a:off x="4850500" y="491892"/>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Counselors</a:t>
          </a:r>
        </a:p>
      </dsp:txBody>
      <dsp:txXfrm>
        <a:off x="5072329" y="713721"/>
        <a:ext cx="1071082" cy="1071082"/>
      </dsp:txXfrm>
    </dsp:sp>
    <dsp:sp modelId="{60EB5787-E680-4548-A930-A090D4A8D254}">
      <dsp:nvSpPr>
        <dsp:cNvPr id="0" name=""/>
        <dsp:cNvSpPr/>
      </dsp:nvSpPr>
      <dsp:spPr>
        <a:xfrm>
          <a:off x="5525807" y="1661559"/>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Nurses </a:t>
          </a:r>
        </a:p>
      </dsp:txBody>
      <dsp:txXfrm>
        <a:off x="5747636" y="1883388"/>
        <a:ext cx="1071082" cy="1071082"/>
      </dsp:txXfrm>
    </dsp:sp>
    <dsp:sp modelId="{2B62626E-37BF-4E48-889E-7958218E693E}">
      <dsp:nvSpPr>
        <dsp:cNvPr id="0" name=""/>
        <dsp:cNvSpPr/>
      </dsp:nvSpPr>
      <dsp:spPr>
        <a:xfrm>
          <a:off x="5291276" y="2991655"/>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Occupational Therapists</a:t>
          </a:r>
        </a:p>
      </dsp:txBody>
      <dsp:txXfrm>
        <a:off x="5513105" y="3213484"/>
        <a:ext cx="1071082" cy="1071082"/>
      </dsp:txXfrm>
    </dsp:sp>
    <dsp:sp modelId="{3132E976-8D32-4E52-BFF5-32551963110F}">
      <dsp:nvSpPr>
        <dsp:cNvPr id="0" name=""/>
        <dsp:cNvSpPr/>
      </dsp:nvSpPr>
      <dsp:spPr>
        <a:xfrm>
          <a:off x="4256644" y="3859813"/>
          <a:ext cx="1514740" cy="1514740"/>
        </a:xfrm>
        <a:prstGeom prst="ellipse">
          <a:avLst/>
        </a:prstGeom>
        <a:solidFill>
          <a:schemeClr val="accent6">
            <a:shade val="80000"/>
            <a:alpha val="50000"/>
            <a:hueOff val="379763"/>
            <a:satOff val="-15429"/>
            <a:lumOff val="376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Orientation and Mobility Specialists</a:t>
          </a:r>
        </a:p>
      </dsp:txBody>
      <dsp:txXfrm>
        <a:off x="4478473" y="4081642"/>
        <a:ext cx="1071082" cy="1071082"/>
      </dsp:txXfrm>
    </dsp:sp>
    <dsp:sp modelId="{D77DF93B-9917-41E6-9CBE-319E2E6A874A}">
      <dsp:nvSpPr>
        <dsp:cNvPr id="0" name=""/>
        <dsp:cNvSpPr/>
      </dsp:nvSpPr>
      <dsp:spPr>
        <a:xfrm>
          <a:off x="2906029" y="3859813"/>
          <a:ext cx="1514740" cy="1514740"/>
        </a:xfrm>
        <a:prstGeom prst="ellipse">
          <a:avLst/>
        </a:prstGeom>
        <a:solidFill>
          <a:schemeClr val="accent6">
            <a:shade val="80000"/>
            <a:alpha val="50000"/>
            <a:hueOff val="303810"/>
            <a:satOff val="-12343"/>
            <a:lumOff val="3010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Physical Therapists </a:t>
          </a:r>
        </a:p>
      </dsp:txBody>
      <dsp:txXfrm>
        <a:off x="3127858" y="4081642"/>
        <a:ext cx="1071082" cy="1071082"/>
      </dsp:txXfrm>
    </dsp:sp>
    <dsp:sp modelId="{72C5C85A-37B5-4AEB-8665-9B5EFB536A23}">
      <dsp:nvSpPr>
        <dsp:cNvPr id="0" name=""/>
        <dsp:cNvSpPr/>
      </dsp:nvSpPr>
      <dsp:spPr>
        <a:xfrm>
          <a:off x="1871398" y="2991655"/>
          <a:ext cx="1514740" cy="1514740"/>
        </a:xfrm>
        <a:prstGeom prst="ellipse">
          <a:avLst/>
        </a:prstGeom>
        <a:solidFill>
          <a:schemeClr val="accent6">
            <a:shade val="80000"/>
            <a:alpha val="50000"/>
            <a:hueOff val="227858"/>
            <a:satOff val="-9257"/>
            <a:lumOff val="225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Psychologists</a:t>
          </a:r>
        </a:p>
      </dsp:txBody>
      <dsp:txXfrm>
        <a:off x="2093227" y="3213484"/>
        <a:ext cx="1071082" cy="1071082"/>
      </dsp:txXfrm>
    </dsp:sp>
    <dsp:sp modelId="{33DC6358-973A-43B1-9B29-65F8899A0CF9}">
      <dsp:nvSpPr>
        <dsp:cNvPr id="0" name=""/>
        <dsp:cNvSpPr/>
      </dsp:nvSpPr>
      <dsp:spPr>
        <a:xfrm>
          <a:off x="1636866" y="1661559"/>
          <a:ext cx="1514740" cy="1514740"/>
        </a:xfrm>
        <a:prstGeom prst="ellipse">
          <a:avLst/>
        </a:prstGeom>
        <a:solidFill>
          <a:schemeClr val="accent6">
            <a:shade val="80000"/>
            <a:alpha val="50000"/>
            <a:hueOff val="151905"/>
            <a:satOff val="-6172"/>
            <a:lumOff val="150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Social Workers </a:t>
          </a:r>
        </a:p>
      </dsp:txBody>
      <dsp:txXfrm>
        <a:off x="1858695" y="1883388"/>
        <a:ext cx="1071082" cy="1071082"/>
      </dsp:txXfrm>
    </dsp:sp>
    <dsp:sp modelId="{4FB4D779-168E-4F16-873B-ED0F76754A4C}">
      <dsp:nvSpPr>
        <dsp:cNvPr id="0" name=""/>
        <dsp:cNvSpPr/>
      </dsp:nvSpPr>
      <dsp:spPr>
        <a:xfrm>
          <a:off x="2312174" y="491892"/>
          <a:ext cx="1514740" cy="1514740"/>
        </a:xfrm>
        <a:prstGeom prst="ellipse">
          <a:avLst/>
        </a:prstGeom>
        <a:solidFill>
          <a:schemeClr val="accent6">
            <a:shade val="80000"/>
            <a:alpha val="50000"/>
            <a:hueOff val="75953"/>
            <a:satOff val="-3086"/>
            <a:lumOff val="752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ts val="0"/>
            </a:spcAft>
            <a:buNone/>
          </a:pPr>
          <a:r>
            <a:rPr lang="en-US" sz="1500" kern="1200" dirty="0"/>
            <a:t>School</a:t>
          </a:r>
        </a:p>
        <a:p>
          <a:pPr marL="0" lvl="0" indent="0" algn="ctr" defTabSz="666750">
            <a:lnSpc>
              <a:spcPct val="90000"/>
            </a:lnSpc>
            <a:spcBef>
              <a:spcPct val="0"/>
            </a:spcBef>
            <a:spcAft>
              <a:spcPct val="35000"/>
            </a:spcAft>
            <a:buNone/>
          </a:pPr>
          <a:r>
            <a:rPr lang="en-US" sz="1500" kern="1200" dirty="0"/>
            <a:t>Speech-Language Pathologists</a:t>
          </a:r>
        </a:p>
      </dsp:txBody>
      <dsp:txXfrm>
        <a:off x="2534003" y="713721"/>
        <a:ext cx="1071082" cy="1071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de.state.co.us/educatoreffectiveness/statemodelevaluationsystem"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cde.state.co.us/educatoreffectiveness/implementationguidance"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state.co.us/educatoreffectiveness/overviewofsb19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e.state.co.us/educatoreffectiveness/overviewofsb19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de.state.co.us/educatoreffectiveness/sb191factshe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cde.state.co.us/educatoreffectiveness/statemodelevaluationsyste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0326">
              <a:defRPr/>
            </a:pPr>
            <a:r>
              <a:rPr lang="en-US" i="0" baseline="0" dirty="0"/>
              <a:t>MSLs/MSOs must account for 50% of an educator’s evaluation. Districts should also be mindful of the requirements outlined in House Bill 15-1323, which states that, </a:t>
            </a:r>
            <a:r>
              <a:rPr lang="en-US" sz="1800" dirty="0"/>
              <a:t>“If 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 When districts use prior year results, it means that state assessment results are the “first data point in” to an educator’s evaluation at the beginning of the year, rather than the “last data point in” at the end of the year.  </a:t>
            </a:r>
          </a:p>
          <a:p>
            <a:endParaRPr lang="en-US" i="0" baseline="0" dirty="0"/>
          </a:p>
          <a:p>
            <a:r>
              <a:rPr lang="en-US" i="0" baseline="0" dirty="0"/>
              <a:t>Also, all educators must be given a written evaluation report no later than two weeks before the end of the school year.</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Maximizing MSLs/MSOs: http://www.cde.state.co.us/educatoreffectiveness/flex/max-mslo </a:t>
            </a:r>
          </a:p>
          <a:p>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5540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weights for the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1 for teachers and principals higher than the other quality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http://www.cde.state.co.us/educatoreffectiveness/flex-weight </a:t>
            </a:r>
          </a:p>
          <a:p>
            <a:r>
              <a:rPr lang="en-US" dirty="0"/>
              <a:t>Observations: http://www.cde.state.co.us/educatoreffectiveness/flex-observations </a:t>
            </a:r>
          </a:p>
          <a:p>
            <a:r>
              <a:rPr lang="en-US" dirty="0"/>
              <a:t>Artifacts: http://www.cde.state.co.us/educatoreffectiveness/flex-artifacts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For the 2022-23 school year, per SB22-069 districts/BOCES cannot use any data from the Colorado Growth Model, or any district/school performance frameworks (DPF/SPF) (including from prior years),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For the 2022-23 school year, per SB22-069 districts/BOCES cannot use any data from the Colorado Growth Model, or any district/school performance frameworks (DPF/SPF) (including from prior years),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Font typeface="Arial" panose="020B0604020202020204" pitchFamily="34" charset="0"/>
              <a:buNone/>
              <a:defRPr/>
            </a:pPr>
            <a:r>
              <a:rPr lang="en-US" b="0" i="0" dirty="0">
                <a:solidFill>
                  <a:srgbClr val="333333"/>
                </a:solidFill>
                <a:effectLst/>
                <a:latin typeface="SourceSansProRegular"/>
              </a:rPr>
              <a:t>For the 2022-23 school year, per SB22-069 districts/BOCES cannot use any data from the Colorado Growth Model, or any district/school performance frameworks (DPF/SPF) (including from prior years),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nonprobationary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A probationary teacher who does not agree with their rating must inform the evaluator and try to come to an agreement.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7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474663"/>
            <a:ext cx="4114800" cy="3086100"/>
          </a:xfrm>
        </p:spPr>
      </p:sp>
      <p:sp>
        <p:nvSpPr>
          <p:cNvPr id="3" name="Notes Placeholder 2"/>
          <p:cNvSpPr>
            <a:spLocks noGrp="1"/>
          </p:cNvSpPr>
          <p:nvPr>
            <p:ph type="body" idx="1"/>
          </p:nvPr>
        </p:nvSpPr>
        <p:spPr>
          <a:xfrm>
            <a:off x="619760" y="3828255"/>
            <a:ext cx="5618480" cy="5086351"/>
          </a:xfrm>
        </p:spPr>
        <p:txBody>
          <a:bodyPr/>
          <a:lstStyle/>
          <a:p>
            <a:r>
              <a:rPr lang="en-US" dirty="0"/>
              <a:t>Key considerations to include when highlighting the points included on the slide:</a:t>
            </a:r>
          </a:p>
          <a:p>
            <a:endParaRPr lang="en-US" dirty="0"/>
          </a:p>
          <a:p>
            <a:pPr marL="171450" indent="-171450">
              <a:buFont typeface="Arial" panose="020B0604020202020204" pitchFamily="34" charset="0"/>
              <a:buChar char="•"/>
            </a:pPr>
            <a:r>
              <a:rPr lang="en-US" dirty="0"/>
              <a:t>Human judgment </a:t>
            </a:r>
          </a:p>
          <a:p>
            <a:r>
              <a:rPr lang="en-US" dirty="0"/>
              <a:t>Data should inform decisions, but human judgment will always be a part of the process </a:t>
            </a:r>
          </a:p>
          <a:p>
            <a:r>
              <a:rPr lang="en-US" dirty="0"/>
              <a:t>Processes and techniques are recommended to improve individual judgment and minimize errors and bias</a:t>
            </a:r>
          </a:p>
          <a:p>
            <a:endParaRPr lang="en-US" dirty="0"/>
          </a:p>
          <a:p>
            <a:pPr marL="171450" indent="-171450">
              <a:buFont typeface="Arial" panose="020B0604020202020204" pitchFamily="34" charset="0"/>
              <a:buChar char="•"/>
            </a:pPr>
            <a:r>
              <a:rPr lang="en-US" dirty="0"/>
              <a:t>Embodiment of continuous improvement by monitoring</a:t>
            </a:r>
          </a:p>
          <a:p>
            <a:r>
              <a:rPr lang="en-US" dirty="0"/>
              <a:t>Data from the rollout intended to capture what works and what doesn’t</a:t>
            </a:r>
          </a:p>
          <a:p>
            <a:r>
              <a:rPr lang="en-US" dirty="0"/>
              <a:t>Changes in practices and tools</a:t>
            </a:r>
          </a:p>
          <a:p>
            <a:r>
              <a:rPr lang="en-US" dirty="0"/>
              <a:t>Emerging research and best practices </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Providing credible and meaningful feedback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Actionable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Opportunities for improvement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Idea that this is a process and not an event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Involves all stakeholders in a collaborative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Families, teachers, specialized service professionals, administration, school board, etc.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Specialized service professionals involved throughout development process</a:t>
            </a:r>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Takes place within a larger, aligned and supportive system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solidFill>
                  <a:prstClr val="black"/>
                </a:solidFill>
                <a:effectLst/>
                <a:uLnTx/>
                <a:uFillTx/>
                <a:latin typeface="Calibri" panose="020F0502020204030204"/>
                <a:ea typeface="+mn-ea"/>
                <a:cs typeface="+mn-cs"/>
              </a:rPr>
              <a:t>All components of the system must focus on increasing the number of educators and students who are successful</a:t>
            </a:r>
          </a:p>
          <a:p>
            <a:endParaRPr lang="en-US" dirty="0"/>
          </a:p>
          <a:p>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1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1600" y="534988"/>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140199"/>
            <a:ext cx="5618480" cy="38567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An educator’s Final Effectiveness Rating in the state of Colorado is a combination of Professional Practices and Measures of Student Learning culminating into one of four ratings: Ineffective, Partially Effective, Effective and Highly Effective. . </a:t>
            </a:r>
          </a:p>
          <a:p>
            <a:pPr marL="0" lvl="1" indent="0" algn="l" rtl="0">
              <a:lnSpc>
                <a:spcPct val="100000"/>
              </a:lnSpc>
              <a:spcBef>
                <a:spcPts val="0"/>
              </a:spcBef>
              <a:spcAft>
                <a:spcPts val="0"/>
              </a:spcAft>
              <a:buSzPts val="1400"/>
              <a:buNone/>
            </a:pPr>
            <a:r>
              <a:rPr lang="en-US" dirty="0"/>
              <a:t>This is an annual rating for each educator.</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dirty="0"/>
              <a:t>Requirements per S.B. 191:</a:t>
            </a:r>
          </a:p>
          <a:p>
            <a:pPr marL="171450" indent="-171450">
              <a:spcAft>
                <a:spcPts val="1800"/>
              </a:spcAft>
              <a:buFont typeface="Arial" panose="020B0604020202020204" pitchFamily="34" charset="0"/>
              <a:buChar char="•"/>
            </a:pPr>
            <a:r>
              <a:rPr lang="en-US" sz="1200" dirty="0"/>
              <a:t>Requires an annual evaluation for all licensed personnel, i.e., teachers, special services providers (SSPs), and principals.</a:t>
            </a:r>
          </a:p>
          <a:p>
            <a:pPr marL="171450" indent="-171450">
              <a:spcAft>
                <a:spcPts val="1800"/>
              </a:spcAft>
              <a:buFont typeface="Arial" panose="020B0604020202020204" pitchFamily="34" charset="0"/>
              <a:buChar char="•"/>
            </a:pPr>
            <a:r>
              <a:rPr lang="en-US" sz="1200" dirty="0"/>
              <a:t>Requires statewide definitions and minimum standards for what it means to be an effective teacher, SSP, and principal.</a:t>
            </a:r>
          </a:p>
          <a:p>
            <a:pPr marL="171450" indent="-171450">
              <a:spcAft>
                <a:spcPts val="1800"/>
              </a:spcAft>
              <a:buFont typeface="Arial" panose="020B0604020202020204" pitchFamily="34" charset="0"/>
              <a:buChar char="•"/>
            </a:pPr>
            <a:r>
              <a:rPr lang="en-US" sz="1200" dirty="0"/>
              <a:t>Requires that the final effectiveness rating for all teachers, SSPs, and principals include 50% measures of student academic growth. (details provided on following slides)</a:t>
            </a:r>
          </a:p>
          <a:p>
            <a:pPr marL="171450" indent="-171450">
              <a:spcAft>
                <a:spcPts val="1800"/>
              </a:spcAft>
              <a:buFont typeface="Arial" panose="020B0604020202020204" pitchFamily="34" charset="0"/>
              <a:buChar char="•"/>
            </a:pPr>
            <a:r>
              <a:rPr lang="en-US" dirty="0"/>
              <a:t>Requires that an appeals process is in place.</a:t>
            </a:r>
            <a:endParaRPr lang="en-US" sz="1200" dirty="0"/>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782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0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373188" y="741363"/>
            <a:ext cx="4111625" cy="308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dirty="0"/>
              <a:t>Measures of Student Learning/Outcomes must account for 50% of an educator’s annual evaluation (Teacher, Principal, SSP). </a:t>
            </a:r>
          </a:p>
          <a:p>
            <a:pPr marL="0" lvl="1"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Clr>
                <a:srgbClr val="000000"/>
              </a:buClr>
              <a:buSzPts val="1400"/>
              <a:buFont typeface="Arial"/>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6556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58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Half of the final effectiveness rating is based on the observation of professional practices defined through a rubric that meets the State defined quality standards. </a:t>
            </a:r>
            <a:endParaRPr lang="en-US" i="0" dirty="0"/>
          </a:p>
          <a:p>
            <a:pPr marL="0" lvl="1" indent="0" algn="l" rtl="0">
              <a:lnSpc>
                <a:spcPct val="100000"/>
              </a:lnSpc>
              <a:spcBef>
                <a:spcPts val="0"/>
              </a:spcBef>
              <a:spcAft>
                <a:spcPts val="0"/>
              </a:spcAft>
              <a:buSzPts val="1400"/>
              <a:buNone/>
            </a:pPr>
            <a:r>
              <a:rPr lang="en-US" i="0" dirty="0"/>
              <a:t>The standards for all educators are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3" y="8680772"/>
            <a:ext cx="2752868"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3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38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r>
              <a:rPr lang="en-US" dirty="0"/>
              <a:t>Half of the final effectiveness rating is based on the observation of professional practices defined through a rubric that meets the State defined quality standards. </a:t>
            </a:r>
            <a:endParaRPr lang="en-US" i="0" dirty="0"/>
          </a:p>
          <a:p>
            <a:pPr marL="0" lvl="1" indent="0" algn="l" rtl="0">
              <a:lnSpc>
                <a:spcPct val="100000"/>
              </a:lnSpc>
              <a:spcBef>
                <a:spcPts val="0"/>
              </a:spcBef>
              <a:spcAft>
                <a:spcPts val="0"/>
              </a:spcAft>
              <a:buSzPts val="1400"/>
              <a:buNone/>
            </a:pPr>
            <a:r>
              <a:rPr lang="en-US" i="0" dirty="0"/>
              <a:t>The standards for all educators are on this slide.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The standards are aligned among all three educator categories: Teacher, Special Service Provider and Principal/AP.</a:t>
            </a:r>
          </a:p>
          <a:p>
            <a:pPr marL="0" marR="0" lvl="1" indent="0" algn="l" defTabSz="914400" rtl="0" eaLnBrk="1" fontAlgn="auto" latinLnBrk="0" hangingPunct="1">
              <a:lnSpc>
                <a:spcPct val="100000"/>
              </a:lnSpc>
              <a:spcBef>
                <a:spcPts val="0"/>
              </a:spcBef>
              <a:spcAft>
                <a:spcPts val="0"/>
              </a:spcAft>
              <a:buClrTx/>
              <a:buSzPts val="1400"/>
              <a:buFontTx/>
              <a:buNone/>
              <a:tabLst/>
              <a:defRPr/>
            </a:pP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05697"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966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b29f91595_5_22:notes"/>
          <p:cNvSpPr>
            <a:spLocks noGrp="1" noRot="1" noChangeAspect="1"/>
          </p:cNvSpPr>
          <p:nvPr>
            <p:ph type="sldImg" idx="2"/>
          </p:nvPr>
        </p:nvSpPr>
        <p:spPr>
          <a:xfrm>
            <a:off x="145573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8b29f91595_5_22:notes"/>
          <p:cNvSpPr txBox="1">
            <a:spLocks noGrp="1"/>
          </p:cNvSpPr>
          <p:nvPr>
            <p:ph type="body" idx="1"/>
          </p:nvPr>
        </p:nvSpPr>
        <p:spPr>
          <a:xfrm>
            <a:off x="702310" y="4398299"/>
            <a:ext cx="5618480" cy="3598609"/>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1400"/>
              <a:buNone/>
            </a:pPr>
            <a:endParaRPr lang="en-US" i="0" dirty="0"/>
          </a:p>
          <a:p>
            <a:pPr marL="0" lvl="1" indent="0" algn="l" rtl="0">
              <a:lnSpc>
                <a:spcPct val="100000"/>
              </a:lnSpc>
              <a:spcBef>
                <a:spcPts val="0"/>
              </a:spcBef>
              <a:spcAft>
                <a:spcPts val="0"/>
              </a:spcAft>
              <a:buSzPts val="1400"/>
              <a:buNone/>
            </a:pPr>
            <a:r>
              <a:rPr lang="en-US" i="0" dirty="0"/>
              <a:t>The other 50% of the final effectiveness rating connects the professional practices with the impact on student growth and development . This growth is measurable and computed mathematically into the final effectiveness rating. </a:t>
            </a:r>
          </a:p>
          <a:p>
            <a:pPr marL="0" lvl="1" indent="0" algn="l" rtl="0">
              <a:lnSpc>
                <a:spcPct val="100000"/>
              </a:lnSpc>
              <a:spcBef>
                <a:spcPts val="0"/>
              </a:spcBef>
              <a:spcAft>
                <a:spcPts val="0"/>
              </a:spcAft>
              <a:buSzPts val="1400"/>
              <a:buNone/>
            </a:pPr>
            <a:endParaRPr lang="en-US" dirty="0"/>
          </a:p>
          <a:p>
            <a:pPr marL="0" lvl="1" indent="0" algn="l" rtl="0">
              <a:lnSpc>
                <a:spcPct val="100000"/>
              </a:lnSpc>
              <a:spcBef>
                <a:spcPts val="0"/>
              </a:spcBef>
              <a:spcAft>
                <a:spcPts val="0"/>
              </a:spcAft>
              <a:buSzPts val="1400"/>
              <a:buNone/>
            </a:pPr>
            <a:r>
              <a:rPr lang="en-US" i="0" dirty="0"/>
              <a:t>An opportunity to go through the requirements for each group of educators starting with Principal follows.</a:t>
            </a:r>
            <a:endParaRPr lang="en-US" i="1" dirty="0"/>
          </a:p>
          <a:p>
            <a:pPr marL="0" lvl="1" indent="0" algn="l" rtl="0">
              <a:lnSpc>
                <a:spcPct val="100000"/>
              </a:lnSpc>
              <a:spcBef>
                <a:spcPts val="0"/>
              </a:spcBef>
              <a:spcAft>
                <a:spcPts val="0"/>
              </a:spcAft>
              <a:buSzPts val="1400"/>
              <a:buNone/>
            </a:pPr>
            <a:endParaRPr i="0" dirty="0"/>
          </a:p>
          <a:p>
            <a:pPr marL="457200" marR="0" lvl="0" indent="-228600" algn="l" rtl="0">
              <a:lnSpc>
                <a:spcPct val="100000"/>
              </a:lnSpc>
              <a:spcBef>
                <a:spcPts val="0"/>
              </a:spcBef>
              <a:spcAft>
                <a:spcPts val="0"/>
              </a:spcAft>
              <a:buClr>
                <a:srgbClr val="000000"/>
              </a:buClr>
              <a:buSzPts val="1400"/>
              <a:buFont typeface="Arial"/>
              <a:buNone/>
            </a:pPr>
            <a:endParaRPr i="0" dirty="0"/>
          </a:p>
        </p:txBody>
      </p:sp>
      <p:sp>
        <p:nvSpPr>
          <p:cNvPr id="362" name="Google Shape;362;g8b29f91595_5_22:notes"/>
          <p:cNvSpPr txBox="1">
            <a:spLocks noGrp="1"/>
          </p:cNvSpPr>
          <p:nvPr>
            <p:ph type="sldNum" idx="12"/>
          </p:nvPr>
        </p:nvSpPr>
        <p:spPr>
          <a:xfrm>
            <a:off x="3978132" y="8680772"/>
            <a:ext cx="2749239" cy="45855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364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4114800" cy="3086100"/>
          </a:xfrm>
        </p:spPr>
      </p:sp>
      <p:sp>
        <p:nvSpPr>
          <p:cNvPr id="3" name="Notes Placeholder 2"/>
          <p:cNvSpPr>
            <a:spLocks noGrp="1"/>
          </p:cNvSpPr>
          <p:nvPr>
            <p:ph type="body" idx="1"/>
          </p:nvPr>
        </p:nvSpPr>
        <p:spPr>
          <a:xfrm>
            <a:off x="522514" y="3918857"/>
            <a:ext cx="5943600" cy="5006068"/>
          </a:xfrm>
        </p:spPr>
        <p:txBody>
          <a:bodyPr/>
          <a:lstStyle/>
          <a:p>
            <a:pPr marL="45720" indent="0">
              <a:buFont typeface="Arial" panose="020B0604020202020204" pitchFamily="34" charset="0"/>
              <a:buNone/>
              <a:defRPr/>
            </a:pPr>
            <a:r>
              <a:rPr lang="en-US" b="0" i="0" dirty="0">
                <a:solidFill>
                  <a:srgbClr val="333333"/>
                </a:solidFill>
                <a:effectLst/>
                <a:latin typeface="SourceSansProRegular"/>
              </a:rPr>
              <a:t>For the 2022-23 school year, per SB22-069 districts/BOCES cannot use any data from the Colorado Growth Model, or any district/school performance frameworks (DPF/SPF) (including from prior years),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45720" indent="0">
              <a:buFont typeface="Arial" panose="020B0604020202020204" pitchFamily="34" charset="0"/>
              <a:buNone/>
              <a:defRPr/>
            </a:pPr>
            <a:r>
              <a:rPr lang="en-US" b="0" i="0" dirty="0">
                <a:solidFill>
                  <a:srgbClr val="333333"/>
                </a:solidFill>
                <a:effectLst/>
                <a:latin typeface="SourceSansProRegular"/>
              </a:rPr>
              <a:t>All other aspects of the system will remain the same. All licensed personnel are still required to be evaluated annually, which includes generating a final effectiveness rating consisting of 50% Measures of Student Learning/Outcomes (MSLs/MSOs) and 50% Professional Practices (Quality Standards).</a:t>
            </a:r>
          </a:p>
          <a:p>
            <a:pPr marL="45720" indent="0">
              <a:buFont typeface="Arial" panose="020B0604020202020204" pitchFamily="34" charset="0"/>
              <a:buNone/>
              <a:defRPr/>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08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7850" y="395288"/>
            <a:ext cx="3325813" cy="2493962"/>
          </a:xfrm>
        </p:spPr>
      </p:sp>
      <p:sp>
        <p:nvSpPr>
          <p:cNvPr id="3" name="Notes Placeholder 2"/>
          <p:cNvSpPr>
            <a:spLocks noGrp="1"/>
          </p:cNvSpPr>
          <p:nvPr>
            <p:ph type="body" idx="1"/>
          </p:nvPr>
        </p:nvSpPr>
        <p:spPr>
          <a:xfrm>
            <a:off x="750623" y="3354551"/>
            <a:ext cx="5520266" cy="5179850"/>
          </a:xfrm>
        </p:spPr>
        <p:txBody>
          <a:bodyPr/>
          <a:lstStyle/>
          <a:p>
            <a:pPr marL="388620" indent="-342900">
              <a:defRPr/>
            </a:pPr>
            <a:endParaRPr lang="en-US" sz="1100" i="1" dirty="0"/>
          </a:p>
          <a:p>
            <a:pPr marL="388620" indent="-342900">
              <a:defRPr/>
            </a:pPr>
            <a:r>
              <a:rPr lang="en-US" sz="1100" dirty="0"/>
              <a:t>Clarifying definitions of what we mean by “individual” and “collective” measures:</a:t>
            </a:r>
          </a:p>
          <a:p>
            <a:pPr marL="388620" indent="-342900">
              <a:defRPr/>
            </a:pPr>
            <a:endParaRPr lang="en-US" sz="1100" dirty="0"/>
          </a:p>
          <a:p>
            <a:pPr marL="388620" indent="-342900">
              <a:defRPr/>
            </a:pPr>
            <a:r>
              <a:rPr lang="en-US" sz="1100" dirty="0"/>
              <a:t>A measure of individually-attributed growth.</a:t>
            </a:r>
            <a:r>
              <a:rPr lang="en-US" sz="1100" baseline="0" dirty="0"/>
              <a:t> This means that s</a:t>
            </a:r>
            <a:r>
              <a:rPr lang="en-US" sz="1100" dirty="0"/>
              <a:t>tudent results on a measure are attributed to one licensed educator. Ho</a:t>
            </a:r>
            <a:r>
              <a:rPr lang="en-US" sz="1100" baseline="0" dirty="0"/>
              <a:t>w do educators including SSPs, Principals and teachers know their</a:t>
            </a:r>
            <a:r>
              <a:rPr lang="en-US" sz="1100" dirty="0"/>
              <a:t> students are learning? As an SSP, how do they</a:t>
            </a:r>
            <a:r>
              <a:rPr lang="en-US" sz="1100" baseline="0" dirty="0"/>
              <a:t> know the strategies to support students to remove the barriers to their learning are supporting the student’s growth? As a Principal, how do they know the students in their school are learning and the educators in their school are growing in their effectiveness?</a:t>
            </a:r>
          </a:p>
          <a:p>
            <a:pPr marL="388620" indent="-342900">
              <a:defRPr/>
            </a:pPr>
            <a:r>
              <a:rPr lang="en-US" sz="1100" baseline="0" dirty="0"/>
              <a:t>						</a:t>
            </a:r>
            <a:endParaRPr lang="en-US" sz="1100" dirty="0"/>
          </a:p>
          <a:p>
            <a:pPr marL="388620" indent="-342900">
              <a:defRPr/>
            </a:pPr>
            <a:r>
              <a:rPr lang="en-US" sz="1100" dirty="0"/>
              <a:t>A measure of collectively-attributed growth. This means that student results on a measure are attributed to more than one licensed person. This could mean two educators, a team,</a:t>
            </a:r>
            <a:r>
              <a:rPr lang="en-US" sz="1100" baseline="0" dirty="0"/>
              <a:t> a PLC, a content team, a school, all the way up to a district. As you think about a collective measure consider this an opportunity to ensure a focus on a district or school initiative. For example, if the effective implementation of PLCs across all schools is a district priority and/or initiative, the collective measure may be a school expectation to have one of their measures  be around the effectiveness of their PLCs measured by the focus established within the PLCs related to student growth and achievement.  </a:t>
            </a:r>
          </a:p>
          <a:p>
            <a:pPr marL="388620" indent="-342900">
              <a:defRPr/>
            </a:pPr>
            <a:endParaRPr lang="en-US" sz="1100" baseline="0" dirty="0"/>
          </a:p>
          <a:p>
            <a:pPr marL="388620" indent="-342900">
              <a:defRPr/>
            </a:pPr>
            <a:endParaRPr lang="en-US" sz="3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637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3575" y="836613"/>
            <a:ext cx="3155950" cy="2366962"/>
          </a:xfrm>
        </p:spPr>
      </p:sp>
      <p:sp>
        <p:nvSpPr>
          <p:cNvPr id="3" name="Notes Placeholder 2"/>
          <p:cNvSpPr>
            <a:spLocks noGrp="1"/>
          </p:cNvSpPr>
          <p:nvPr>
            <p:ph type="body" idx="1"/>
          </p:nvPr>
        </p:nvSpPr>
        <p:spPr>
          <a:xfrm>
            <a:off x="619760" y="3855775"/>
            <a:ext cx="5618480" cy="4451612"/>
          </a:xfrm>
        </p:spPr>
        <p:txBody>
          <a:bodyPr/>
          <a:lstStyle/>
          <a:p>
            <a:r>
              <a:rPr lang="en-US" dirty="0"/>
              <a:t>The MSL requirements for principal MSLs for the 2022-23 school year include:</a:t>
            </a:r>
          </a:p>
          <a:p>
            <a:pPr marL="800100" lvl="1" indent="-342900">
              <a:buFont typeface="Arial" panose="020B0604020202020204" pitchFamily="34" charset="0"/>
              <a:buChar char="•"/>
            </a:pPr>
            <a:r>
              <a:rPr lang="en-US" dirty="0"/>
              <a:t>Minimum of one measure of student academic growth that is aligned with the measures used in the teacher evaluations for the principal's school and that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Measures reflect subjects beyond those in state assessments and shall reflect the growth of students in all subject areas and </a:t>
            </a:r>
            <a:r>
              <a:rPr lang="en-US"/>
              <a:t>grades.</a:t>
            </a:r>
            <a:endParaRPr lang="en-US" dirty="0"/>
          </a:p>
          <a:p>
            <a:pPr lvl="1"/>
            <a:endParaRPr lang="en-US" dirty="0"/>
          </a:p>
          <a:p>
            <a:pPr marL="800100" lvl="1" indent="-342900">
              <a:buFont typeface="Arial" panose="020B0604020202020204" pitchFamily="34" charset="0"/>
              <a:buChar char="•"/>
            </a:pPr>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00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Requirements of the Measures of Student Outcomes (MSOs) for those in an SSP role include:</a:t>
            </a:r>
          </a:p>
          <a:p>
            <a:pPr marL="914400" lvl="1" indent="-457200">
              <a:buFont typeface="Arial" panose="020B0604020202020204" pitchFamily="34" charset="0"/>
              <a:buChar char="•"/>
            </a:pPr>
            <a:r>
              <a:rPr lang="en-US" dirty="0"/>
              <a:t>Minimum of two (2) measures aligned to the specific role and duties of the individual SSP.</a:t>
            </a:r>
          </a:p>
          <a:p>
            <a:pPr marL="914400" lvl="1" indent="-457200">
              <a:buFont typeface="Arial" panose="020B0604020202020204" pitchFamily="34" charset="0"/>
              <a:buChar char="•"/>
            </a:pPr>
            <a:r>
              <a:rPr lang="en-US" dirty="0"/>
              <a:t>Data used in evaluating SSPs shall be collected from the site(s), or a representative sample of the sites, at which the SSP provides services.</a:t>
            </a:r>
          </a:p>
          <a:p>
            <a:pPr marL="914400" lvl="1" indent="-457200">
              <a:buFont typeface="Arial" panose="020B0604020202020204" pitchFamily="34" charset="0"/>
              <a:buChar char="•"/>
            </a:pPr>
            <a:endParaRPr lang="en-US" dirty="0"/>
          </a:p>
          <a:p>
            <a:pPr marL="45720" indent="0">
              <a:buFont typeface="Arial" panose="020B0604020202020204" pitchFamily="34" charset="0"/>
              <a:buNone/>
              <a:defRPr/>
            </a:pPr>
            <a:r>
              <a:rPr lang="en-US" b="0" i="0" dirty="0">
                <a:solidFill>
                  <a:srgbClr val="333333"/>
                </a:solidFill>
                <a:effectLst/>
                <a:latin typeface="SourceSansProRegular"/>
              </a:rPr>
              <a:t>For the 2022-23 school year, per SB22-069 districts/BOCES cannot use any data from the Colorado Growth Model, or any district/school performance frameworks (DPF/SPF) (including from prior years), as a part of the Measure of Student Learning/Outcome (MSL/MSO) portion of a licensed personnel’s evaluation.  </a:t>
            </a:r>
          </a:p>
          <a:p>
            <a:pPr marL="45720" indent="0">
              <a:buFont typeface="Arial" panose="020B0604020202020204" pitchFamily="34" charset="0"/>
              <a:buNone/>
              <a:defRPr/>
            </a:pPr>
            <a:endParaRPr lang="en-US" b="0" i="0" dirty="0">
              <a:solidFill>
                <a:srgbClr val="333333"/>
              </a:solidFill>
              <a:effectLst/>
              <a:latin typeface="SourceSansProRegular"/>
            </a:endParaRPr>
          </a:p>
          <a:p>
            <a:pPr marL="0" lvl="0" indent="0">
              <a:buFont typeface="Arial" panose="020B0604020202020204" pitchFamily="34" charset="0"/>
              <a:buNone/>
            </a:pPr>
            <a:endParaRPr lang="en-US" dirty="0"/>
          </a:p>
          <a:p>
            <a:endParaRPr lang="en-US"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80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 </a:t>
            </a:r>
          </a:p>
          <a:p>
            <a:r>
              <a:rPr lang="en-US" dirty="0"/>
              <a:t>Connecting the PGP and MSL/</a:t>
            </a:r>
            <a:r>
              <a:rPr lang="en-US" dirty="0" err="1"/>
              <a:t>Os</a:t>
            </a:r>
            <a:r>
              <a:rPr lang="en-US" dirty="0"/>
              <a:t>: http://www.cde.state.co.us/educatoreffectiveness/flex-pgp-mslo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823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138705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3"/>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Inter-Rater Agreement/Reliability Support</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marL="457200" lvl="1" indent="0">
              <a:buFont typeface="Arial" panose="020B0604020202020204" pitchFamily="34" charset="0"/>
              <a:buNone/>
            </a:pPr>
            <a:endParaRPr lang="en-US" i="1" dirty="0"/>
          </a:p>
          <a:p>
            <a:pPr marL="457200" lvl="1" indent="0">
              <a:buFont typeface="Arial" panose="020B0604020202020204" pitchFamily="34" charset="0"/>
              <a:buNone/>
            </a:pPr>
            <a:r>
              <a:rPr lang="en-US" i="1" dirty="0"/>
              <a:t>For districts/BOCES using the Colorado Performance Management System (COPMS) in RANDA: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the week of July 12th (users will not be able to log in until the new school year is enabled).</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Plan</a:t>
            </a:r>
          </a:p>
          <a:p>
            <a:pPr lvl="1"/>
            <a:r>
              <a:rPr lang="en-US" dirty="0"/>
              <a:t>Observations – using peers and/or alternate evaluators</a:t>
            </a:r>
          </a:p>
          <a:p>
            <a:pPr lvl="1"/>
            <a:r>
              <a:rPr lang="en-US" dirty="0"/>
              <a:t>Use of Artifacts and the Discrepancy Model</a:t>
            </a:r>
          </a:p>
          <a:p>
            <a:pPr lvl="1"/>
            <a:r>
              <a:rPr lang="en-US" strike="no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0"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Inter-Rater Agreement/Reliability Support</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lvl="1"/>
            <a:endParaRPr lang="en-US" dirty="0"/>
          </a:p>
          <a:p>
            <a:pPr marL="457200" lvl="1" indent="0">
              <a:buFont typeface="Arial" panose="020B0604020202020204" pitchFamily="34" charset="0"/>
              <a:buNone/>
            </a:pPr>
            <a:r>
              <a:rPr lang="en-US" i="1" dirty="0"/>
              <a:t>For districts/BOCES using the Colorado Performance Management System (COPMS) in RANDA:</a:t>
            </a:r>
          </a:p>
          <a:p>
            <a:pPr marL="628650" lvl="1" indent="-171450">
              <a:buFont typeface="Arial" panose="020B0604020202020204" pitchFamily="34" charset="0"/>
              <a:buChar cha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July 12</a:t>
            </a:r>
            <a:r>
              <a:rPr lang="en-US" baseline="30000" dirty="0"/>
              <a:t>th</a:t>
            </a:r>
            <a:r>
              <a:rPr lang="en-US" dirty="0"/>
              <a:t> (</a:t>
            </a:r>
            <a:r>
              <a:rPr lang="en-US" b="1" dirty="0"/>
              <a:t>users will not be able to log in until the new school year is enabled</a:t>
            </a:r>
            <a:r>
              <a:rPr lang="en-US" dirty="0"/>
              <a:t>).</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Plan</a:t>
            </a:r>
          </a:p>
          <a:p>
            <a:pPr lvl="1"/>
            <a:r>
              <a:rPr lang="en-US" dirty="0"/>
              <a:t>Observations – using peers and/or alternate evaluators</a:t>
            </a:r>
          </a:p>
          <a:p>
            <a:pPr lvl="1"/>
            <a:r>
              <a:rPr lang="en-US" dirty="0"/>
              <a:t>Use of Artifacts and the Discrepancy Model</a:t>
            </a:r>
          </a:p>
          <a:p>
            <a:pPr lvl="1"/>
            <a:r>
              <a:rPr lang="en-US" strike="no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1"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http://www.cde.state.co.us/educatoreffectiveness/flex-training</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r>
              <a:rPr lang="en-US" b="0" baseline="0" dirty="0"/>
              <a:t>Professional Growth Plan: http://www.cde.state.co.us/educatoreffectiveness/flex-goals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a:t>
            </a:r>
            <a:r>
              <a:rPr lang="en-US" i="1" dirty="0"/>
              <a:t>Resource Guide for Deepening the Understanding of Teacher's Professional Practices </a:t>
            </a:r>
            <a:r>
              <a:rPr lang="en-US" dirty="0"/>
              <a:t>as needed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652637"/>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53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NOTE: For the 2022-23 school year, per SB22-069 Colorado Growth Model data, SPF, and DPF are not available for inclusion in the creation of MSL/Os.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 </a:t>
            </a:r>
          </a:p>
          <a:p>
            <a:r>
              <a:rPr lang="en-US" dirty="0"/>
              <a:t>Connecting the PGP and MSL/</a:t>
            </a:r>
            <a:r>
              <a:rPr lang="en-US" dirty="0" err="1"/>
              <a:t>Os</a:t>
            </a:r>
            <a:r>
              <a:rPr lang="en-US" dirty="0"/>
              <a:t>: http://www.cde.state.co.us/educatoreffectiveness/flex-pgp-mslo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“pies” for your educators.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a:t>
            </a:r>
          </a:p>
          <a:p>
            <a:r>
              <a:rPr lang="en-US" dirty="0"/>
              <a:t>Connecting the PGP and MSLs/MSOs: http://www.cde.state.co.us/educatoreffectiveness/flex-pgp-mslo</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3733264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protocol for completing educator evaluations. 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a:t>
            </a:r>
            <a:r>
              <a:rPr lang="en-US" i="1" dirty="0"/>
              <a:t>Better Feedback for Better Teaching</a:t>
            </a:r>
            <a:r>
              <a:rPr lang="en-US" dirty="0"/>
              <a:t>. 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55</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 this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3442280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60</a:t>
            </a:fld>
            <a:endParaRPr lang="en-US">
              <a:solidFill>
                <a:prstClr val="black"/>
              </a:solidFill>
            </a:endParaRPr>
          </a:p>
        </p:txBody>
      </p:sp>
      <p:sp>
        <p:nvSpPr>
          <p:cNvPr id="11" name="Notes Placeholder 2">
            <a:extLst>
              <a:ext uri="{FF2B5EF4-FFF2-40B4-BE49-F238E27FC236}">
                <a16:creationId xmlns:a16="http://schemas.microsoft.com/office/drawing/2014/main" id="{4939E806-551D-4737-9C9D-D165659A417F}"/>
              </a:ext>
            </a:extLst>
          </p:cNvPr>
          <p:cNvSpPr txBox="1">
            <a:spLocks/>
          </p:cNvSpPr>
          <p:nvPr/>
        </p:nvSpPr>
        <p:spPr>
          <a:xfrm>
            <a:off x="685800" y="4400550"/>
            <a:ext cx="5486400" cy="665263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lang="en-US"/>
            </a:br>
            <a:br>
              <a:rPr lang="en-US"/>
            </a:br>
            <a:r>
              <a:rPr lang="en-US"/>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a:p>
          <a:p>
            <a:pPr fontAlgn="t">
              <a:lnSpc>
                <a:spcPct val="125000"/>
              </a:lnSpc>
            </a:pPr>
            <a:r>
              <a:rPr lang="en-US" b="1"/>
              <a:t>Curtis Garcia</a:t>
            </a:r>
            <a:endParaRPr lang="en-US" sz="2700">
              <a:latin typeface="Arial"/>
            </a:endParaRPr>
          </a:p>
          <a:p>
            <a:pPr fontAlgn="t">
              <a:lnSpc>
                <a:spcPct val="125000"/>
              </a:lnSpc>
            </a:pPr>
            <a:r>
              <a:rPr lang="en-US"/>
              <a:t>Southwest Region</a:t>
            </a:r>
            <a:endParaRPr lang="en-US" sz="2700">
              <a:latin typeface="Arial"/>
            </a:endParaRPr>
          </a:p>
          <a:p>
            <a:pPr fontAlgn="t">
              <a:lnSpc>
                <a:spcPct val="125000"/>
              </a:lnSpc>
            </a:pPr>
            <a:r>
              <a:rPr lang="en-US" u="sng">
                <a:hlinkClick r:id="rId3">
                  <a:extLst>
                    <a:ext uri="{A12FA001-AC4F-418D-AE19-62706E023703}">
                      <ahyp:hlinkClr xmlns:ahyp="http://schemas.microsoft.com/office/drawing/2018/hyperlinkcolor" val="tx"/>
                    </a:ext>
                  </a:extLst>
                </a:hlinkClick>
              </a:rPr>
              <a:t>garcia_c@cde.state.co.us</a:t>
            </a:r>
            <a:endParaRPr lang="en-US" sz="2700">
              <a:latin typeface="Arial"/>
            </a:endParaRPr>
          </a:p>
          <a:p>
            <a:pPr fontAlgn="t">
              <a:lnSpc>
                <a:spcPct val="125000"/>
              </a:lnSpc>
            </a:pPr>
            <a:r>
              <a:rPr lang="en-US"/>
              <a:t>303-981-8950</a:t>
            </a:r>
          </a:p>
          <a:p>
            <a:pPr fontAlgn="t">
              <a:lnSpc>
                <a:spcPct val="125000"/>
              </a:lnSpc>
            </a:pPr>
            <a:r>
              <a:rPr lang="en-US" b="1"/>
              <a:t>Lynn Kintz</a:t>
            </a:r>
            <a:endParaRPr lang="en-US" sz="2700">
              <a:latin typeface="Arial"/>
            </a:endParaRPr>
          </a:p>
          <a:p>
            <a:pPr fontAlgn="t">
              <a:lnSpc>
                <a:spcPct val="125000"/>
              </a:lnSpc>
            </a:pPr>
            <a:r>
              <a:rPr lang="en-US"/>
              <a:t>West Central and Pikes Peak Region </a:t>
            </a:r>
            <a:endParaRPr lang="en-US" sz="2700">
              <a:latin typeface="Arial"/>
            </a:endParaRPr>
          </a:p>
          <a:p>
            <a:pPr fontAlgn="t">
              <a:lnSpc>
                <a:spcPct val="125000"/>
              </a:lnSpc>
            </a:pPr>
            <a:r>
              <a:rPr lang="en-US" u="sng">
                <a:hlinkClick r:id="rId4">
                  <a:extLst>
                    <a:ext uri="{A12FA001-AC4F-418D-AE19-62706E023703}">
                      <ahyp:hlinkClr xmlns:ahyp="http://schemas.microsoft.com/office/drawing/2018/hyperlinkcolor" val="tx"/>
                    </a:ext>
                  </a:extLst>
                </a:hlinkClick>
              </a:rPr>
              <a:t>kintz_l@cde.state.co.us</a:t>
            </a:r>
            <a:endParaRPr lang="en-US" sz="2700">
              <a:latin typeface="Arial"/>
            </a:endParaRPr>
          </a:p>
          <a:p>
            <a:pPr fontAlgn="t">
              <a:lnSpc>
                <a:spcPct val="125000"/>
              </a:lnSpc>
            </a:pPr>
            <a:r>
              <a:rPr lang="en-US"/>
              <a:t>303-913-7767</a:t>
            </a:r>
          </a:p>
          <a:p>
            <a:pPr fontAlgn="t">
              <a:lnSpc>
                <a:spcPct val="125000"/>
              </a:lnSpc>
            </a:pPr>
            <a:r>
              <a:rPr lang="en-US" b="1"/>
              <a:t>Sue Gill</a:t>
            </a:r>
            <a:endParaRPr lang="en-US" sz="2700">
              <a:latin typeface="Arial"/>
            </a:endParaRPr>
          </a:p>
          <a:p>
            <a:pPr fontAlgn="t">
              <a:lnSpc>
                <a:spcPct val="125000"/>
              </a:lnSpc>
            </a:pPr>
            <a:r>
              <a:rPr lang="en-US"/>
              <a:t>Metro Region</a:t>
            </a:r>
          </a:p>
          <a:p>
            <a:pPr fontAlgn="t">
              <a:lnSpc>
                <a:spcPct val="125000"/>
              </a:lnSpc>
            </a:pPr>
            <a:r>
              <a:rPr lang="en-US" u="sng">
                <a:hlinkClick r:id="rId5">
                  <a:extLst>
                    <a:ext uri="{A12FA001-AC4F-418D-AE19-62706E023703}">
                      <ahyp:hlinkClr xmlns:ahyp="http://schemas.microsoft.com/office/drawing/2018/hyperlinkcolor" val="tx"/>
                    </a:ext>
                  </a:extLst>
                </a:hlinkClick>
              </a:rPr>
              <a:t>gill_s@cde.state.co.us</a:t>
            </a:r>
          </a:p>
          <a:p>
            <a:pPr>
              <a:lnSpc>
                <a:spcPct val="125000"/>
              </a:lnSpc>
            </a:pPr>
            <a:r>
              <a:rPr lang="en-US"/>
              <a:t>Sue - 303-913-3506</a:t>
            </a:r>
          </a:p>
          <a:p>
            <a:pPr fontAlgn="t">
              <a:lnSpc>
                <a:spcPct val="125000"/>
              </a:lnSpc>
            </a:pPr>
            <a:r>
              <a:rPr lang="en-US" b="1"/>
              <a:t>Rachel Paul</a:t>
            </a:r>
            <a:endParaRPr lang="en-US" sz="2700">
              <a:latin typeface="Arial"/>
            </a:endParaRPr>
          </a:p>
          <a:p>
            <a:pPr fontAlgn="t">
              <a:lnSpc>
                <a:spcPct val="125000"/>
              </a:lnSpc>
            </a:pPr>
            <a:r>
              <a:rPr lang="en-US"/>
              <a:t>Eastern Rural Region</a:t>
            </a:r>
            <a:endParaRPr lang="en-US" sz="2700">
              <a:latin typeface="Arial"/>
            </a:endParaRPr>
          </a:p>
          <a:p>
            <a:pPr fontAlgn="t">
              <a:lnSpc>
                <a:spcPct val="125000"/>
              </a:lnSpc>
            </a:pPr>
            <a:r>
              <a:rPr lang="en-US" u="sng">
                <a:hlinkClick r:id="rId6">
                  <a:extLst>
                    <a:ext uri="{A12FA001-AC4F-418D-AE19-62706E023703}">
                      <ahyp:hlinkClr xmlns:ahyp="http://schemas.microsoft.com/office/drawing/2018/hyperlinkcolor" val="tx"/>
                    </a:ext>
                  </a:extLst>
                </a:hlinkClick>
              </a:rPr>
              <a:t>paul_r@cde.state.co.us</a:t>
            </a:r>
            <a:endParaRPr lang="en-US" sz="2700">
              <a:latin typeface="Arial"/>
            </a:endParaRPr>
          </a:p>
          <a:p>
            <a:pPr fontAlgn="t">
              <a:lnSpc>
                <a:spcPct val="125000"/>
              </a:lnSpc>
            </a:pPr>
            <a:r>
              <a:rPr lang="en-US"/>
              <a:t>303-917-8410</a:t>
            </a:r>
          </a:p>
          <a:p>
            <a:pPr fontAlgn="t">
              <a:lnSpc>
                <a:spcPct val="125000"/>
              </a:lnSpc>
            </a:pPr>
            <a:r>
              <a:rPr lang="en-US" b="1"/>
              <a:t>Karin Reynolds</a:t>
            </a:r>
            <a:endParaRPr lang="en-US" sz="2700">
              <a:latin typeface="Arial"/>
            </a:endParaRPr>
          </a:p>
          <a:p>
            <a:pPr fontAlgn="t">
              <a:lnSpc>
                <a:spcPct val="125000"/>
              </a:lnSpc>
            </a:pPr>
            <a:r>
              <a:rPr lang="en-US"/>
              <a:t>Northwest Region</a:t>
            </a:r>
            <a:endParaRPr lang="en-US" sz="2700">
              <a:latin typeface="Arial"/>
            </a:endParaRPr>
          </a:p>
          <a:p>
            <a:pPr fontAlgn="t">
              <a:lnSpc>
                <a:spcPct val="125000"/>
              </a:lnSpc>
            </a:pPr>
            <a:r>
              <a:rPr lang="en-US" u="sng">
                <a:hlinkClick r:id="rId7">
                  <a:extLst>
                    <a:ext uri="{A12FA001-AC4F-418D-AE19-62706E023703}">
                      <ahyp:hlinkClr xmlns:ahyp="http://schemas.microsoft.com/office/drawing/2018/hyperlinkcolor" val="tx"/>
                    </a:ext>
                  </a:extLst>
                </a:hlinkClick>
              </a:rPr>
              <a:t>reynolds_k@cde.state.co.us</a:t>
            </a:r>
            <a:endParaRPr lang="en-US" sz="2700">
              <a:latin typeface="Arial"/>
            </a:endParaRPr>
          </a:p>
          <a:p>
            <a:pPr fontAlgn="t">
              <a:lnSpc>
                <a:spcPct val="125000"/>
              </a:lnSpc>
            </a:pPr>
            <a:r>
              <a:rPr lang="en-US"/>
              <a:t>303-981-2804</a:t>
            </a:r>
            <a:endParaRPr lang="en-US" sz="2700">
              <a:latin typeface="Arial"/>
            </a:endParaRPr>
          </a:p>
          <a:p>
            <a:endParaRPr lang="en-US" dirty="0"/>
          </a:p>
        </p:txBody>
      </p:sp>
      <p:sp>
        <p:nvSpPr>
          <p:cNvPr id="12" name="Notes Placeholder 11">
            <a:extLst>
              <a:ext uri="{FF2B5EF4-FFF2-40B4-BE49-F238E27FC236}">
                <a16:creationId xmlns:a16="http://schemas.microsoft.com/office/drawing/2014/main" id="{CA781ADE-E1A7-44DA-9846-960687EBC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kumimoji="0" lang="en-US" sz="1200" b="0" i="0" u="none" strike="noStrike" kern="1200" cap="none" spc="0" normalizeH="0" baseline="0" noProof="0" dirty="0">
                <a:ln>
                  <a:noFill/>
                </a:ln>
                <a:solidFill>
                  <a:prstClr val="black"/>
                </a:solidFill>
                <a:effectLst/>
                <a:uLnTx/>
                <a:uFillTx/>
                <a:latin typeface="+mn-lt"/>
                <a:ea typeface="+mn-ea"/>
                <a:cs typeface="+mn-cs"/>
              </a:rPr>
            </a:b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p:txBody>
      </p:sp>
    </p:spTree>
    <p:extLst>
      <p:ext uri="{BB962C8B-B14F-4D97-AF65-F5344CB8AC3E}">
        <p14:creationId xmlns:p14="http://schemas.microsoft.com/office/powerpoint/2010/main" val="255464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can be found at:</a:t>
            </a:r>
          </a:p>
          <a:p>
            <a:endParaRPr lang="en-US" dirty="0"/>
          </a:p>
          <a:p>
            <a:pPr marL="171450" indent="-171450">
              <a:buFont typeface="Arial" panose="020B0604020202020204" pitchFamily="34" charset="0"/>
              <a:buChar char="•"/>
            </a:pPr>
            <a:r>
              <a:rPr lang="en-US" dirty="0"/>
              <a:t>FAQs: Educator Evaluations (updated periodically)</a:t>
            </a:r>
          </a:p>
          <a:p>
            <a:pPr marL="457200" lvl="1" indent="0">
              <a:buFontTx/>
              <a:buNone/>
            </a:pPr>
            <a:r>
              <a:rPr lang="en-US" dirty="0">
                <a:hlinkClick r:id="rId3"/>
              </a:rPr>
              <a:t>https://www.cde.state.co.us/educatoreffectiveness/eeplanning2021-22</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457200" lvl="1" indent="0">
              <a:buFontTx/>
              <a:buNone/>
            </a:pPr>
            <a:r>
              <a:rPr lang="en-US" dirty="0">
                <a:hlinkClick r:id="rId3"/>
              </a:rPr>
              <a:t>http://www.cde.state.co.us/educatoreffectiveness/overviewofsb191</a:t>
            </a:r>
            <a:endParaRPr lang="en-US" dirty="0"/>
          </a:p>
          <a:p>
            <a:pPr marL="457200" lvl="1" indent="0">
              <a:buFontTx/>
              <a:buNone/>
            </a:pPr>
            <a:endParaRPr lang="en-US" dirty="0"/>
          </a:p>
          <a:p>
            <a:pPr marL="171450" indent="-171450">
              <a:buFont typeface="Arial" panose="020B0604020202020204" pitchFamily="34" charset="0"/>
              <a:buChar char="•"/>
            </a:pPr>
            <a:r>
              <a:rPr lang="en-US" dirty="0"/>
              <a:t>SB10-191 Fact Sheet (historical and background information)</a:t>
            </a:r>
          </a:p>
          <a:p>
            <a:pPr marL="457200" lvl="1" indent="0">
              <a:buFont typeface="Arial" panose="020B0604020202020204" pitchFamily="34" charset="0"/>
              <a:buNone/>
            </a:pPr>
            <a:r>
              <a:rPr lang="en-US" dirty="0">
                <a:hlinkClick r:id="rId4"/>
              </a:rPr>
              <a:t>http://www.cde.state.co.us/educatoreffectiveness/sb191factsheet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1476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known as the 1338 Committee)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endParaRPr lang="en-US" i="0" baseline="0" dirty="0"/>
          </a:p>
          <a:p>
            <a:endParaRPr lang="en-US" i="0" baseline="0" dirty="0"/>
          </a:p>
          <a:p>
            <a:r>
              <a:rPr lang="en-US" i="0" baseline="0" dirty="0"/>
              <a:t>Overview of the CO State Model Evaluation System, including information related to unique roles to be evaluated:</a:t>
            </a:r>
          </a:p>
          <a:p>
            <a:r>
              <a:rPr lang="en-US" dirty="0">
                <a:hlinkClick r:id="rId4"/>
              </a:rPr>
              <a:t>http://www.cde.state.co.us/educatoreffectiveness/statemodelevaluationsystem</a:t>
            </a:r>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mailto:hearty_d@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mailto:deguire_m@cde.state.co.us" TargetMode="External"/><Relationship Id="rId5" Type="http://schemas.openxmlformats.org/officeDocument/2006/relationships/hyperlink" Target="mailto:kintz_l@cde.state.co.us" TargetMode="External"/><Relationship Id="rId10" Type="http://schemas.openxmlformats.org/officeDocument/2006/relationships/image" Target="../media/image12.jpg"/><Relationship Id="rId4" Type="http://schemas.openxmlformats.org/officeDocument/2006/relationships/hyperlink" Target="mailto:Garcia_c@cde.state.co.us" TargetMode="External"/><Relationship Id="rId9" Type="http://schemas.openxmlformats.org/officeDocument/2006/relationships/hyperlink" Target="mailto:Paul_r@cde.state.co.u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educatoreffectiveness/studentgrowthguid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www.cde.state.co.us/educatoreffectiveness/flex"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hyperlink" Target="mailto:hearty_d@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chostner_p@cde.state.co.u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deguire_m@cde.state.co.us" TargetMode="External"/><Relationship Id="rId5" Type="http://schemas.openxmlformats.org/officeDocument/2006/relationships/hyperlink" Target="mailto:kintz_l@cde.state.co.us" TargetMode="External"/><Relationship Id="rId10" Type="http://schemas.openxmlformats.org/officeDocument/2006/relationships/image" Target="../media/image12.jpg"/><Relationship Id="rId4" Type="http://schemas.openxmlformats.org/officeDocument/2006/relationships/hyperlink" Target="mailto:Garcia_c@cde.state.co.us" TargetMode="External"/><Relationship Id="rId9" Type="http://schemas.openxmlformats.org/officeDocument/2006/relationships/hyperlink" Target="mailto:Paul_r@cde.state.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4" y="156542"/>
            <a:ext cx="8576689" cy="1023569"/>
          </a:xfrm>
          <a:noFill/>
        </p:spPr>
        <p:txBody>
          <a:bodyPr>
            <a:noAutofit/>
          </a:bodyPr>
          <a:lstStyle/>
          <a:p>
            <a:pPr algn="ctr"/>
            <a:r>
              <a:rPr lang="en-US" sz="2800" dirty="0"/>
              <a:t>Fall 2022 Orientation Slide 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 deck serves as a shell and a starting point for districts and BOCES to present relevant information and local protocols and processes for completing educator evaluations for the 2022-2023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904" y="1950719"/>
            <a:ext cx="7790688" cy="3864865"/>
          </a:xfrm>
          <a:noFill/>
        </p:spPr>
        <p:txBody>
          <a:bodyPr>
            <a:noAutofit/>
          </a:bodyPr>
          <a:lstStyle/>
          <a:p>
            <a:r>
              <a:rPr lang="en-US" sz="2800" dirty="0"/>
              <a:t>Measures of Student Learning/Outcomes must account for 50% of an educator’s annual evaluation                      (Teacher, Principal, SSP).</a:t>
            </a:r>
          </a:p>
          <a:p>
            <a:endParaRPr lang="en-US" sz="2800" dirty="0"/>
          </a:p>
          <a:p>
            <a:pPr>
              <a:spcBef>
                <a:spcPts val="1800"/>
              </a:spcBef>
            </a:pPr>
            <a:r>
              <a:rPr lang="en-US" sz="2800" dirty="0"/>
              <a:t>All educators must be given a written evaluation report upon the completion of an evaluation.</a:t>
            </a:r>
          </a:p>
          <a:p>
            <a:pPr marL="457200" lvl="1" indent="0">
              <a:buSzPct val="50000"/>
              <a:buNone/>
            </a:pPr>
            <a:r>
              <a:rPr lang="en-US" sz="2400" dirty="0">
                <a:solidFill>
                  <a:schemeClr val="tx1"/>
                </a:solidFill>
              </a:rPr>
              <a:t>Teachers must receive the report no later than two weeks before the end of the school year.</a:t>
            </a:r>
            <a:endParaRPr lang="en-US" sz="2400" dirty="0"/>
          </a:p>
        </p:txBody>
      </p:sp>
      <p:sp>
        <p:nvSpPr>
          <p:cNvPr id="5" name="Slide Number Placeholder 4">
            <a:extLst>
              <a:ext uri="{FF2B5EF4-FFF2-40B4-BE49-F238E27FC236}">
                <a16:creationId xmlns:a16="http://schemas.microsoft.com/office/drawing/2014/main" id="{5A375B8B-3051-4FC3-933D-BA41BB3984BC}"/>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7" name="Title 2">
            <a:extLst>
              <a:ext uri="{FF2B5EF4-FFF2-40B4-BE49-F238E27FC236}">
                <a16:creationId xmlns:a16="http://schemas.microsoft.com/office/drawing/2014/main" id="{EDC0CADE-63C4-1B58-8EBE-1A99EAEDB668}"/>
              </a:ext>
            </a:extLst>
          </p:cNvPr>
          <p:cNvSpPr>
            <a:spLocks noGrp="1"/>
          </p:cNvSpPr>
          <p:nvPr>
            <p:ph type="title"/>
          </p:nvPr>
        </p:nvSpPr>
        <p:spPr>
          <a:xfrm>
            <a:off x="245193" y="318052"/>
            <a:ext cx="6081865" cy="692879"/>
          </a:xfrm>
        </p:spPr>
        <p:txBody>
          <a:bodyPr>
            <a:normAutofit/>
          </a:bodyPr>
          <a:lstStyle/>
          <a:p>
            <a:r>
              <a:rPr lang="en-US" sz="3600" dirty="0">
                <a:effectLst>
                  <a:outerShdw blurRad="38100" dist="38100" dir="2700000" algn="tl">
                    <a:srgbClr val="000000">
                      <a:alpha val="43137"/>
                    </a:srgbClr>
                  </a:outerShdw>
                </a:effectLst>
              </a:rPr>
              <a:t>Statutory Requirements</a:t>
            </a:r>
          </a:p>
        </p:txBody>
      </p:sp>
    </p:spTree>
    <p:extLst>
      <p:ext uri="{BB962C8B-B14F-4D97-AF65-F5344CB8AC3E}">
        <p14:creationId xmlns:p14="http://schemas.microsoft.com/office/powerpoint/2010/main" val="22347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97708" y="178904"/>
            <a:ext cx="4165570" cy="1000364"/>
          </a:xfrm>
        </p:spPr>
        <p:txBody>
          <a:bodyPr>
            <a:noAutofit/>
          </a:bodyPr>
          <a:lstStyle/>
          <a:p>
            <a:r>
              <a:rPr lang="en-US" sz="3200" dirty="0">
                <a:effectLst>
                  <a:outerShdw blurRad="38100" dist="38100" dir="2700000" algn="tl">
                    <a:srgbClr val="000000">
                      <a:alpha val="43137"/>
                    </a:srgbClr>
                  </a:outerShdw>
                </a:effectLst>
              </a:rPr>
              <a:t>Professional Practice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380752" y="1474229"/>
            <a:ext cx="8382496" cy="5001252"/>
          </a:xfrm>
        </p:spPr>
        <p:txBody>
          <a:bodyPr>
            <a:noAutofit/>
          </a:bodyPr>
          <a:lstStyle/>
          <a:p>
            <a:r>
              <a:rPr lang="en-US" sz="2600" dirty="0"/>
              <a:t>Districts need to determine the weights for the                   Educator Quality Standards. </a:t>
            </a:r>
          </a:p>
          <a:p>
            <a:pPr>
              <a:spcBef>
                <a:spcPts val="1800"/>
              </a:spcBef>
            </a:pPr>
            <a:r>
              <a:rPr lang="en-US" sz="2600" dirty="0"/>
              <a:t>Probationary Teachers are required to have two observations during the year and non-probationary  Teachers require at least one observation.</a:t>
            </a:r>
          </a:p>
          <a:p>
            <a:pPr>
              <a:spcBef>
                <a:spcPts val="1800"/>
              </a:spcBef>
            </a:pPr>
            <a:r>
              <a:rPr lang="en-US" sz="2600" dirty="0"/>
              <a:t>There is only one state requirement for using artifacts in support of evaluating Teachers and SSPs.</a:t>
            </a:r>
          </a:p>
          <a:p>
            <a:pPr marL="457200" lvl="1" indent="0">
              <a:spcBef>
                <a:spcPts val="600"/>
              </a:spcBef>
              <a:buSzPct val="50000"/>
              <a:buNone/>
            </a:pPr>
            <a:r>
              <a:rPr lang="en-US" dirty="0"/>
              <a:t>In addition to observation, at least one of the following performance measures must be used, when appropriate to the specific duties of the educator: (a) student perception measures (e.g., surveys) where appropriate and feasible, (b) peer feedback, (c) feedback from parents or guardians; or (d) review of lesson plans, student work samples or student support documentation. </a:t>
            </a:r>
            <a:r>
              <a:rPr lang="en-US" sz="1800" dirty="0">
                <a:solidFill>
                  <a:schemeClr val="bg2">
                    <a:lumMod val="75000"/>
                  </a:schemeClr>
                </a:solidFill>
              </a:rPr>
              <a:t>C.C.R.4.04(A)(6) C.C.R.5.01(D)(6)</a:t>
            </a:r>
            <a:endParaRPr lang="en-US"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11</a:t>
            </a:fld>
            <a:endParaRPr lang="en-US" dirty="0"/>
          </a:p>
        </p:txBody>
      </p:sp>
      <p:grpSp>
        <p:nvGrpSpPr>
          <p:cNvPr id="5" name="Group 4">
            <a:extLst>
              <a:ext uri="{FF2B5EF4-FFF2-40B4-BE49-F238E27FC236}">
                <a16:creationId xmlns:a16="http://schemas.microsoft.com/office/drawing/2014/main" id="{F1785BF4-8A15-43C8-B90F-942009C5AEEF}"/>
              </a:ext>
            </a:extLst>
          </p:cNvPr>
          <p:cNvGrpSpPr/>
          <p:nvPr/>
        </p:nvGrpSpPr>
        <p:grpSpPr>
          <a:xfrm>
            <a:off x="100919" y="6046256"/>
            <a:ext cx="2552948" cy="516784"/>
            <a:chOff x="404997" y="5647914"/>
            <a:chExt cx="2893374" cy="556161"/>
          </a:xfrm>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132854" y="210065"/>
            <a:ext cx="6774573" cy="998249"/>
          </a:xfrm>
        </p:spPr>
        <p:txBody>
          <a:bodyPr>
            <a:noAutofit/>
          </a:bodyPr>
          <a:lstStyle/>
          <a:p>
            <a:r>
              <a:rPr lang="en-US" sz="3200" dirty="0">
                <a:effectLst>
                  <a:outerShdw blurRad="38100" dist="38100" dir="2700000" algn="tl">
                    <a:srgbClr val="000000">
                      <a:alpha val="43137"/>
                    </a:srgbClr>
                  </a:outerShdw>
                </a:effectLst>
              </a:rPr>
              <a:t>Measures of Student Learning (MSL)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340241" y="1593412"/>
            <a:ext cx="8553999" cy="4641365"/>
          </a:xfrm>
        </p:spPr>
        <p:txBody>
          <a:bodyPr>
            <a:noAutofit/>
          </a:bodyPr>
          <a:lstStyle/>
          <a:p>
            <a:pPr marL="45720" indent="0" algn="ctr">
              <a:buNone/>
              <a:defRPr/>
            </a:pPr>
            <a:r>
              <a:rPr lang="en-US" sz="3200" dirty="0"/>
              <a:t>Highlighted Requirements Outlined in                                   State Board Rule for Teachers: </a:t>
            </a:r>
          </a:p>
          <a:p>
            <a:pPr marL="560070" indent="-514350">
              <a:spcBef>
                <a:spcPts val="1800"/>
              </a:spcBef>
              <a:spcAft>
                <a:spcPts val="1200"/>
              </a:spcAft>
              <a:buFont typeface="+mj-lt"/>
              <a:buAutoNum type="arabicParenR"/>
              <a:defRPr/>
            </a:pPr>
            <a:r>
              <a:rPr lang="en-US" sz="2600" b="0" dirty="0"/>
              <a:t>A measure of individually-attributed growth </a:t>
            </a:r>
            <a:r>
              <a:rPr lang="en-US" sz="1800" dirty="0">
                <a:solidFill>
                  <a:srgbClr val="E7E6E6">
                    <a:lumMod val="75000"/>
                  </a:srgbClr>
                </a:solidFill>
              </a:rPr>
              <a:t>C.C.R.5.01(D)(7)(a)</a:t>
            </a:r>
            <a:endParaRPr lang="en-US" b="0" dirty="0"/>
          </a:p>
          <a:p>
            <a:pPr marL="560070" indent="-514350">
              <a:spcAft>
                <a:spcPts val="1200"/>
              </a:spcAft>
              <a:buFont typeface="+mj-lt"/>
              <a:buAutoNum type="arabicParenR"/>
              <a:defRPr/>
            </a:pPr>
            <a:r>
              <a:rPr lang="en-US" sz="2600" b="0" dirty="0"/>
              <a:t>A measure of collectively-attributed growth </a:t>
            </a:r>
            <a:r>
              <a:rPr lang="en-US" sz="1800" dirty="0">
                <a:solidFill>
                  <a:srgbClr val="E7E6E6">
                    <a:lumMod val="75000"/>
                  </a:srgbClr>
                </a:solidFill>
              </a:rPr>
              <a:t>C.C.R.5.01(D)(7)(b)</a:t>
            </a:r>
            <a:r>
              <a:rPr lang="en-US" b="0" dirty="0"/>
              <a:t> </a:t>
            </a:r>
            <a:endParaRPr lang="en-US" sz="2600" b="0" dirty="0"/>
          </a:p>
          <a:p>
            <a:pPr marL="560070" indent="-514350">
              <a:spcAft>
                <a:spcPts val="1200"/>
              </a:spcAft>
              <a:buFont typeface="+mj-lt"/>
              <a:buAutoNum type="arabicParenR"/>
              <a:defRPr/>
            </a:pPr>
            <a:r>
              <a:rPr lang="en-US" sz="2600" b="1" dirty="0">
                <a:solidFill>
                  <a:schemeClr val="bg2">
                    <a:lumMod val="90000"/>
                  </a:schemeClr>
                </a:solidFill>
              </a:rPr>
              <a:t>When available</a:t>
            </a:r>
            <a:r>
              <a:rPr lang="en-US" sz="2600" b="0" dirty="0">
                <a:solidFill>
                  <a:schemeClr val="bg2">
                    <a:lumMod val="90000"/>
                  </a:schemeClr>
                </a:solidFill>
              </a:rPr>
              <a:t>, statewide summative assessment results </a:t>
            </a:r>
            <a:r>
              <a:rPr lang="en-US" sz="1800" dirty="0">
                <a:solidFill>
                  <a:schemeClr val="bg2">
                    <a:lumMod val="90000"/>
                  </a:schemeClr>
                </a:solidFill>
              </a:rPr>
              <a:t>C.C.R.5.01(D)(7)(c)</a:t>
            </a:r>
            <a:endParaRPr lang="en-US" sz="2600" b="0" dirty="0">
              <a:solidFill>
                <a:schemeClr val="bg2">
                  <a:lumMod val="90000"/>
                </a:schemeClr>
              </a:solidFill>
            </a:endParaRPr>
          </a:p>
          <a:p>
            <a:pPr marL="560070" indent="-514350">
              <a:spcAft>
                <a:spcPts val="1200"/>
              </a:spcAft>
              <a:buFont typeface="+mj-lt"/>
              <a:buAutoNum type="arabicParenR"/>
              <a:defRPr/>
            </a:pPr>
            <a:r>
              <a:rPr lang="en-US" sz="2600" b="0" dirty="0">
                <a:solidFill>
                  <a:schemeClr val="bg2">
                    <a:lumMod val="90000"/>
                  </a:schemeClr>
                </a:solidFill>
              </a:rPr>
              <a:t>For subjects with statewide summative assessment results available in two consecutive grades, results from the Colorado Growth Model </a:t>
            </a:r>
            <a:r>
              <a:rPr lang="en-US" sz="1800" dirty="0">
                <a:solidFill>
                  <a:schemeClr val="bg2">
                    <a:lumMod val="90000"/>
                  </a:schemeClr>
                </a:solidFill>
              </a:rPr>
              <a:t>C.C.R.5.01(D)(7)(d)</a:t>
            </a:r>
            <a:endParaRPr lang="en-US" dirty="0">
              <a:solidFill>
                <a:schemeClr val="bg2">
                  <a:lumMod val="90000"/>
                </a:schemeClr>
              </a:solidFill>
            </a:endParaRPr>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12</a:t>
            </a:fld>
            <a:endParaRPr lang="en-US" dirty="0"/>
          </a:p>
        </p:txBody>
      </p:sp>
      <p:grpSp>
        <p:nvGrpSpPr>
          <p:cNvPr id="6" name="Group 5">
            <a:extLst>
              <a:ext uri="{FF2B5EF4-FFF2-40B4-BE49-F238E27FC236}">
                <a16:creationId xmlns:a16="http://schemas.microsoft.com/office/drawing/2014/main" id="{D5D8B757-FDC9-4490-9FBC-7274B158265A}"/>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
        <p:nvSpPr>
          <p:cNvPr id="9" name="TextBox 8">
            <a:extLst>
              <a:ext uri="{FF2B5EF4-FFF2-40B4-BE49-F238E27FC236}">
                <a16:creationId xmlns:a16="http://schemas.microsoft.com/office/drawing/2014/main" id="{2AA4EE3B-6BF0-1936-EDFC-E4AAD927B7B2}"/>
              </a:ext>
            </a:extLst>
          </p:cNvPr>
          <p:cNvSpPr txBox="1"/>
          <p:nvPr/>
        </p:nvSpPr>
        <p:spPr>
          <a:xfrm>
            <a:off x="2685802" y="6152217"/>
            <a:ext cx="49894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*Per SB22-069 results from the Colorado Growth Model may not be used in educator evaluations for</a:t>
            </a:r>
            <a:r>
              <a:rPr lang="en-US" sz="1400" dirty="0">
                <a:solidFill>
                  <a:schemeClr val="bg2">
                    <a:lumMod val="75000"/>
                  </a:schemeClr>
                </a:solidFill>
                <a:latin typeface="Calibri" panose="020F0502020204030204"/>
              </a:rPr>
              <a:t> the 2022-23 school year</a:t>
            </a: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85351"/>
            <a:ext cx="6663362" cy="968534"/>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3039"/>
            <a:ext cx="8441993" cy="4669259"/>
          </a:xfrm>
        </p:spPr>
        <p:txBody>
          <a:bodyPr>
            <a:noAutofit/>
          </a:bodyPr>
          <a:lstStyle/>
          <a:p>
            <a:pPr marL="45720" indent="0" algn="ctr" fontAlgn="t">
              <a:buNone/>
            </a:pPr>
            <a:r>
              <a:rPr lang="en-US" sz="3200" dirty="0"/>
              <a:t>Highlighted Requirements Outlined in                               State Board Rule for Principals </a:t>
            </a:r>
            <a:endParaRPr lang="en-US" sz="3200" u="sng" dirty="0"/>
          </a:p>
          <a:p>
            <a:pPr marL="457200" indent="-457200" fontAlgn="t">
              <a:spcBef>
                <a:spcPts val="1800"/>
              </a:spcBef>
              <a:buFont typeface="+mj-lt"/>
              <a:buAutoNum type="arabicParenR"/>
            </a:pPr>
            <a:r>
              <a:rPr lang="en-US" dirty="0">
                <a:solidFill>
                  <a:schemeClr val="bg2">
                    <a:lumMod val="90000"/>
                  </a:schemeClr>
                </a:solidFill>
              </a:rPr>
              <a:t>Data included in the school performance framework is used to evaluate Principal performance. </a:t>
            </a:r>
            <a:r>
              <a:rPr lang="en-US" sz="1800" dirty="0">
                <a:solidFill>
                  <a:schemeClr val="bg2">
                    <a:lumMod val="90000"/>
                  </a:schemeClr>
                </a:solidFill>
              </a:rPr>
              <a:t>C.C.R. 5.01(D)(3)(a)</a:t>
            </a:r>
            <a:endParaRPr lang="en-US" sz="2000" dirty="0">
              <a:solidFill>
                <a:schemeClr val="bg2">
                  <a:lumMod val="90000"/>
                </a:schemeClr>
              </a:solidFill>
            </a:endParaRPr>
          </a:p>
          <a:p>
            <a:pPr marL="457200" lvl="1" indent="0" fontAlgn="t">
              <a:spcAft>
                <a:spcPts val="1200"/>
              </a:spcAft>
              <a:buNone/>
            </a:pPr>
            <a:r>
              <a:rPr lang="en-US" sz="1600" dirty="0">
                <a:solidFill>
                  <a:schemeClr val="bg2">
                    <a:lumMod val="90000"/>
                  </a:schemeClr>
                </a:solidFill>
              </a:rPr>
              <a:t>School Districts and BOCES may choose to weight specific components of the school performance framework differently than they are weighted in the school performance framework, depending on the Principal’s responsibilities and the performance needs of the school, </a:t>
            </a:r>
            <a:r>
              <a:rPr lang="en-US" sz="1600" u="sng" dirty="0">
                <a:solidFill>
                  <a:schemeClr val="bg2">
                    <a:lumMod val="90000"/>
                  </a:schemeClr>
                </a:solidFill>
              </a:rPr>
              <a:t>so long as student longitudinal growth carries the greatest weight</a:t>
            </a:r>
            <a:r>
              <a:rPr lang="en-US" sz="1600" dirty="0">
                <a:solidFill>
                  <a:schemeClr val="bg2">
                    <a:lumMod val="90000"/>
                  </a:schemeClr>
                </a:solidFill>
              </a:rPr>
              <a:t>. </a:t>
            </a:r>
          </a:p>
          <a:p>
            <a:pPr marL="457200" lvl="0" indent="-457200" fontAlgn="t">
              <a:spcBef>
                <a:spcPts val="1800"/>
              </a:spcBef>
              <a:buFont typeface="+mj-lt"/>
              <a:buAutoNum type="arabicParenR"/>
            </a:pPr>
            <a:r>
              <a:rPr lang="en-US" dirty="0"/>
              <a:t>At least one other Measure of Student Academic Growth must be incorporated and must ensure that the MSL selected for principal evaluations are consistent with the MSL used for the evaluation of Teachers in each principal’s school. </a:t>
            </a:r>
            <a:r>
              <a:rPr lang="en-US" sz="1800" dirty="0">
                <a:solidFill>
                  <a:srgbClr val="E7E6E6">
                    <a:lumMod val="75000"/>
                  </a:srgbClr>
                </a:solidFill>
              </a:rPr>
              <a:t>C.C.R. 5.01(D)(3)(b)</a:t>
            </a:r>
            <a:endParaRPr lang="en-US" sz="2200" dirty="0">
              <a:solidFill>
                <a:srgbClr val="E7E6E6">
                  <a:lumMod val="75000"/>
                </a:srgb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13</a:t>
            </a:fld>
            <a:endParaRPr lang="en-US" dirty="0"/>
          </a:p>
        </p:txBody>
      </p:sp>
      <p:grpSp>
        <p:nvGrpSpPr>
          <p:cNvPr id="5" name="Group 4">
            <a:extLst>
              <a:ext uri="{FF2B5EF4-FFF2-40B4-BE49-F238E27FC236}">
                <a16:creationId xmlns:a16="http://schemas.microsoft.com/office/drawing/2014/main" id="{2DF9789F-6CD7-413D-AAA9-B08406566E58}"/>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
        <p:nvSpPr>
          <p:cNvPr id="8" name="TextBox 7">
            <a:extLst>
              <a:ext uri="{FF2B5EF4-FFF2-40B4-BE49-F238E27FC236}">
                <a16:creationId xmlns:a16="http://schemas.microsoft.com/office/drawing/2014/main" id="{78FB2C21-F77B-17D1-02DC-66094119A4F8}"/>
              </a:ext>
            </a:extLst>
          </p:cNvPr>
          <p:cNvSpPr txBox="1"/>
          <p:nvPr/>
        </p:nvSpPr>
        <p:spPr>
          <a:xfrm>
            <a:off x="2694350" y="6132298"/>
            <a:ext cx="49397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*Per SB22-069 results from the Colorado Growth Model may not be used in educator evaluations for</a:t>
            </a:r>
            <a:r>
              <a:rPr lang="en-US" sz="1400" dirty="0">
                <a:solidFill>
                  <a:schemeClr val="bg2">
                    <a:lumMod val="75000"/>
                  </a:schemeClr>
                </a:solidFill>
                <a:latin typeface="Calibri" panose="020F0502020204030204"/>
              </a:rPr>
              <a:t> the 2022-23 school year</a:t>
            </a: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60638"/>
            <a:ext cx="6762217" cy="957671"/>
          </a:xfrm>
        </p:spPr>
        <p:txBody>
          <a:bodyPr>
            <a:noAutofit/>
          </a:bodyPr>
          <a:lstStyle/>
          <a:p>
            <a:r>
              <a:rPr lang="en-US" sz="3200" dirty="0">
                <a:effectLst>
                  <a:outerShdw blurRad="38100" dist="38100" dir="2700000" algn="tl">
                    <a:srgbClr val="000000">
                      <a:alpha val="43137"/>
                    </a:srgbClr>
                  </a:outerShdw>
                </a:effectLst>
              </a:rPr>
              <a:t>Measures of Student Learning (MSL)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9570"/>
            <a:ext cx="8399463" cy="4489127"/>
          </a:xfrm>
        </p:spPr>
        <p:txBody>
          <a:bodyPr bIns="0">
            <a:noAutofit/>
          </a:bodyPr>
          <a:lstStyle/>
          <a:p>
            <a:pPr marL="45720" indent="0" algn="ctr" fontAlgn="t">
              <a:spcAft>
                <a:spcPts val="1200"/>
              </a:spcAft>
              <a:buNone/>
            </a:pPr>
            <a:r>
              <a:rPr lang="en-US" sz="3200" dirty="0"/>
              <a:t>Highlighted Requirements Outlined in                               State Board Rule for Principals </a:t>
            </a:r>
            <a:endParaRPr lang="en-US" sz="3200" u="sng" dirty="0"/>
          </a:p>
          <a:p>
            <a:pPr marL="457200" lvl="0" indent="-457200" fontAlgn="t">
              <a:lnSpc>
                <a:spcPct val="100000"/>
              </a:lnSpc>
              <a:spcBef>
                <a:spcPts val="1800"/>
              </a:spcBef>
              <a:buFont typeface="+mj-lt"/>
              <a:buAutoNum type="arabicParenR" startAt="3"/>
            </a:pPr>
            <a:r>
              <a:rPr lang="en-US" dirty="0"/>
              <a:t>Measures must reflect growth of students in all subject areas and grades, not only those in subjects and grades that are tested using statewide summative assessments. </a:t>
            </a:r>
            <a:r>
              <a:rPr lang="en-US" sz="1800" dirty="0">
                <a:solidFill>
                  <a:srgbClr val="E7E6E6">
                    <a:lumMod val="75000"/>
                  </a:srgbClr>
                </a:solidFill>
              </a:rPr>
              <a:t>C.C.R.5.01(D)(3)(d)</a:t>
            </a:r>
            <a:endParaRPr lang="en-US" sz="2000" dirty="0">
              <a:solidFill>
                <a:srgbClr val="FF99FF"/>
              </a:solidFill>
            </a:endParaRPr>
          </a:p>
          <a:p>
            <a:pPr marL="457200" lvl="1" indent="0" fontAlgn="t">
              <a:spcAft>
                <a:spcPts val="1200"/>
              </a:spcAft>
              <a:buNone/>
            </a:pPr>
            <a:r>
              <a:rPr lang="en-US" dirty="0"/>
              <a:t>Principal MSLs must reflect the broader responsibility a principal has for ensuring the overall outcomes of students in their building. </a:t>
            </a:r>
          </a:p>
          <a:p>
            <a:pPr marL="457200" indent="-457200">
              <a:spcBef>
                <a:spcPts val="1800"/>
              </a:spcBef>
              <a:buFont typeface="+mj-lt"/>
              <a:buAutoNum type="arabicParenR" startAt="4"/>
            </a:pPr>
            <a:r>
              <a:rPr lang="en-US" dirty="0"/>
              <a:t>Measures must be reflective of the grade levels the principal oversees, i.e., early childhood to grade 3; grades 4 to 8; and grades 9 to 12. </a:t>
            </a:r>
            <a:r>
              <a:rPr lang="en-US" sz="1800" dirty="0">
                <a:solidFill>
                  <a:srgbClr val="E7E6E6">
                    <a:lumMod val="75000"/>
                  </a:srgbClr>
                </a:solidFill>
              </a:rPr>
              <a:t>C.C.R.5.01(D)(3)(h)(</a:t>
            </a:r>
            <a:r>
              <a:rPr lang="en-US" sz="1800" dirty="0" err="1">
                <a:solidFill>
                  <a:srgbClr val="E7E6E6">
                    <a:lumMod val="75000"/>
                  </a:srgbClr>
                </a:solidFill>
              </a:rPr>
              <a:t>i</a:t>
            </a:r>
            <a:r>
              <a:rPr lang="en-US" sz="1800" dirty="0">
                <a:solidFill>
                  <a:srgbClr val="E7E6E6">
                    <a:lumMod val="75000"/>
                  </a:srgbClr>
                </a:solidFill>
              </a:rPr>
              <a:t>)(j)</a:t>
            </a:r>
            <a:endParaRPr lang="en-US" sz="2000" dirty="0">
              <a:solidFill>
                <a:srgbClr val="FF99FF"/>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14</a:t>
            </a:fld>
            <a:endParaRPr lang="en-US" dirty="0"/>
          </a:p>
        </p:txBody>
      </p:sp>
      <p:grpSp>
        <p:nvGrpSpPr>
          <p:cNvPr id="8" name="Group 7">
            <a:extLst>
              <a:ext uri="{FF2B5EF4-FFF2-40B4-BE49-F238E27FC236}">
                <a16:creationId xmlns:a16="http://schemas.microsoft.com/office/drawing/2014/main" id="{F4D04FA2-0538-4804-83D2-12D4610FBA0F}"/>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82563"/>
            <a:ext cx="8632372" cy="1069293"/>
          </a:xfrm>
        </p:spPr>
        <p:txBody>
          <a:bodyPr>
            <a:noAutofit/>
          </a:bodyPr>
          <a:lstStyle/>
          <a:p>
            <a:r>
              <a:rPr lang="en-US" sz="3200" dirty="0">
                <a:effectLst>
                  <a:outerShdw blurRad="38100" dist="38100" dir="2700000" algn="tl">
                    <a:srgbClr val="000000">
                      <a:alpha val="43137"/>
                    </a:srgbClr>
                  </a:outerShdw>
                </a:effectLst>
              </a:rPr>
              <a:t>Measures of Student Outcomes (MSO)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18087" y="1376352"/>
            <a:ext cx="8307826" cy="5057480"/>
          </a:xfrm>
        </p:spPr>
        <p:txBody>
          <a:bodyPr>
            <a:noAutofit/>
          </a:bodyPr>
          <a:lstStyle/>
          <a:p>
            <a:pPr marL="0" indent="0" algn="ctr">
              <a:buNone/>
            </a:pPr>
            <a:r>
              <a:rPr lang="en-US" sz="3200" dirty="0"/>
              <a:t>Highlighted Requirements Outlined in State Board Rule for Special Services Providers (SSPs)</a:t>
            </a:r>
          </a:p>
          <a:p>
            <a:pPr marL="777240" lvl="2" indent="-457200">
              <a:spcBef>
                <a:spcPts val="1800"/>
              </a:spcBef>
              <a:buFont typeface="+mj-lt"/>
              <a:buAutoNum type="arabicParenR"/>
            </a:pPr>
            <a:r>
              <a:rPr lang="en-US" sz="2400" dirty="0"/>
              <a:t>Schools or BOCES must select evaluation measures for each of the nine (9) licensure categories of SSPs employed by the school district or BOCES. </a:t>
            </a:r>
            <a:r>
              <a:rPr lang="en-US" dirty="0">
                <a:solidFill>
                  <a:srgbClr val="E7E6E6">
                    <a:lumMod val="75000"/>
                  </a:srgbClr>
                </a:solidFill>
              </a:rPr>
              <a:t>C.C.R.4.04(A)(1)</a:t>
            </a:r>
            <a:endParaRPr lang="en-US" sz="2400" dirty="0"/>
          </a:p>
          <a:p>
            <a:pPr marL="777240" lvl="2" indent="-457200">
              <a:spcBef>
                <a:spcPts val="1800"/>
              </a:spcBef>
              <a:buFont typeface="+mj-lt"/>
              <a:buAutoNum type="arabicParenR"/>
            </a:pPr>
            <a:r>
              <a:rPr lang="en-US" sz="2400" dirty="0"/>
              <a:t>Data used in evaluating SSPs must be collected from the sites, or a representative sample of the sites, at which the SSP provides services.</a:t>
            </a:r>
            <a:r>
              <a:rPr lang="en-US" sz="2800" dirty="0"/>
              <a:t> </a:t>
            </a:r>
            <a:r>
              <a:rPr lang="en-US" dirty="0">
                <a:solidFill>
                  <a:srgbClr val="E7E6E6">
                    <a:lumMod val="75000"/>
                  </a:srgbClr>
                </a:solidFill>
              </a:rPr>
              <a:t>C.C.R.4.04(A)(3)</a:t>
            </a:r>
          </a:p>
          <a:p>
            <a:pPr marL="834390" lvl="2" indent="-514350">
              <a:spcBef>
                <a:spcPts val="1800"/>
              </a:spcBef>
              <a:buFont typeface="+mj-lt"/>
              <a:buAutoNum type="arabicParenR"/>
            </a:pPr>
            <a:r>
              <a:rPr lang="en-US" sz="2400" dirty="0"/>
              <a:t>At least 50% of the evaluation must be based on at least two (2) measures of student outcomes. </a:t>
            </a:r>
            <a:r>
              <a:rPr lang="en-US" dirty="0">
                <a:solidFill>
                  <a:srgbClr val="E7E6E6">
                    <a:lumMod val="75000"/>
                  </a:srgbClr>
                </a:solidFill>
              </a:rPr>
              <a:t>C.C.R.4.04(A)(4)</a:t>
            </a:r>
            <a:endParaRPr lang="en-US" sz="2000" dirty="0"/>
          </a:p>
          <a:p>
            <a:pPr marL="777240" lvl="3" indent="0">
              <a:spcBef>
                <a:spcPts val="0"/>
              </a:spcBef>
              <a:buNone/>
            </a:pPr>
            <a:r>
              <a:rPr lang="en-US" sz="2000" dirty="0"/>
              <a:t>The measures must be aligned with the role and duties of the individual SSP being evaluated.  </a:t>
            </a:r>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15</a:t>
            </a:fld>
            <a:endParaRPr lang="en-US" dirty="0"/>
          </a:p>
        </p:txBody>
      </p:sp>
      <p:grpSp>
        <p:nvGrpSpPr>
          <p:cNvPr id="5" name="Group 4">
            <a:extLst>
              <a:ext uri="{FF2B5EF4-FFF2-40B4-BE49-F238E27FC236}">
                <a16:creationId xmlns:a16="http://schemas.microsoft.com/office/drawing/2014/main" id="{4B944226-46DE-4177-82CF-2F162E7CD67C}"/>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45193" y="284204"/>
            <a:ext cx="6081865" cy="726727"/>
          </a:xfrm>
        </p:spPr>
        <p:txBody>
          <a:bodyPr>
            <a:normAutofit/>
          </a:bodyPr>
          <a:lstStyle/>
          <a:p>
            <a:r>
              <a:rPr lang="en-US" sz="36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1129896" y="2067841"/>
            <a:ext cx="6884207" cy="3531448"/>
          </a:xfrm>
        </p:spPr>
        <p:txBody>
          <a:bodyPr>
            <a:noAutofit/>
          </a:bodyPr>
          <a:lstStyle/>
          <a:p>
            <a:pPr marL="0" indent="0">
              <a:buNone/>
            </a:pPr>
            <a:r>
              <a:rPr lang="en-US" sz="3200" dirty="0"/>
              <a:t>Each district shall have a process for a non-probationary educator to appeal a SECOND consecutive ineffective or partially effective rating.</a:t>
            </a:r>
          </a:p>
          <a:p>
            <a:endParaRPr lang="en-US" sz="1000" dirty="0"/>
          </a:p>
          <a:p>
            <a:pPr lvl="1"/>
            <a:r>
              <a:rPr lang="en-US" sz="2800" dirty="0"/>
              <a:t>CDE has created a guidance document to support districts in developing their local appeals’ processes. </a:t>
            </a:r>
            <a:r>
              <a:rPr lang="en-US"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16</a:t>
            </a:fld>
            <a:endParaRPr lang="en-US" dirty="0"/>
          </a:p>
        </p:txBody>
      </p:sp>
      <p:grpSp>
        <p:nvGrpSpPr>
          <p:cNvPr id="6" name="Group 5">
            <a:extLst>
              <a:ext uri="{FF2B5EF4-FFF2-40B4-BE49-F238E27FC236}">
                <a16:creationId xmlns:a16="http://schemas.microsoft.com/office/drawing/2014/main" id="{E08364ED-430C-461F-A937-F8BCD972C827}"/>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46339" y="135923"/>
            <a:ext cx="5265921" cy="1083277"/>
          </a:xfrm>
        </p:spPr>
        <p:txBody>
          <a:bodyPr>
            <a:noAutofit/>
          </a:bodyPr>
          <a:lstStyle/>
          <a:p>
            <a:r>
              <a:rPr lang="en-US" sz="3200" dirty="0">
                <a:effectLst>
                  <a:outerShdw blurRad="38100" dist="38100" dir="2700000" algn="tl">
                    <a:srgbClr val="000000">
                      <a:alpha val="43137"/>
                    </a:srgbClr>
                  </a:outerShdw>
                </a:effectLst>
              </a:rPr>
              <a:t>Appeals Process –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17</a:t>
            </a:fld>
            <a:endParaRPr lang="en-US" dirty="0"/>
          </a:p>
        </p:txBody>
      </p:sp>
      <p:pic>
        <p:nvPicPr>
          <p:cNvPr id="5" name="Picture 4">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269362" y="1219200"/>
            <a:ext cx="8651567" cy="493122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rgbClr val="00B050"/>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3399-A10E-4006-BA29-8BD9B5F6AB75}"/>
              </a:ext>
            </a:extLst>
          </p:cNvPr>
          <p:cNvSpPr>
            <a:spLocks noGrp="1"/>
          </p:cNvSpPr>
          <p:nvPr>
            <p:ph type="ctrTitle"/>
          </p:nvPr>
        </p:nvSpPr>
        <p:spPr>
          <a:xfrm>
            <a:off x="685800" y="2726266"/>
            <a:ext cx="7772400" cy="1981200"/>
          </a:xfrm>
        </p:spPr>
        <p:txBody>
          <a:bodyPr>
            <a:noAutofit/>
          </a:bodyPr>
          <a:lstStyle/>
          <a:p>
            <a:r>
              <a:rPr lang="en-US" sz="5000" dirty="0">
                <a:effectLst>
                  <a:outerShdw blurRad="38100" dist="38100" dir="2700000" algn="tl">
                    <a:srgbClr val="000000">
                      <a:alpha val="43137"/>
                    </a:srgbClr>
                  </a:outerShdw>
                </a:effectLst>
              </a:rPr>
              <a:t>State Model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Evaluation System (SMES)</a:t>
            </a:r>
          </a:p>
        </p:txBody>
      </p:sp>
      <p:sp>
        <p:nvSpPr>
          <p:cNvPr id="3" name="Slide Number Placeholder 2">
            <a:extLst>
              <a:ext uri="{FF2B5EF4-FFF2-40B4-BE49-F238E27FC236}">
                <a16:creationId xmlns:a16="http://schemas.microsoft.com/office/drawing/2014/main" id="{C3517411-413E-45CF-BF01-15BAC2FBA0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 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rgbClr val="00C85A"/>
                </a:solidFill>
              </a:rPr>
              <a:t>green font </a:t>
            </a:r>
            <a:r>
              <a:rPr lang="en-US" dirty="0"/>
              <a:t>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(including a link) to examples is offered on pages where opportunities exist to tailor aspects of the evaluation process. </a:t>
            </a:r>
          </a:p>
        </p:txBody>
      </p:sp>
      <p:sp>
        <p:nvSpPr>
          <p:cNvPr id="4" name="Title 1">
            <a:extLst>
              <a:ext uri="{FF2B5EF4-FFF2-40B4-BE49-F238E27FC236}">
                <a16:creationId xmlns:a16="http://schemas.microsoft.com/office/drawing/2014/main" id="{0793F85A-F2E8-486D-B601-E5A4EA47008F}"/>
              </a:ext>
            </a:extLst>
          </p:cNvPr>
          <p:cNvSpPr txBox="1">
            <a:spLocks/>
          </p:cNvSpPr>
          <p:nvPr/>
        </p:nvSpPr>
        <p:spPr>
          <a:xfrm>
            <a:off x="283655" y="156542"/>
            <a:ext cx="8576689" cy="1023569"/>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r>
              <a:rPr lang="en-US" sz="2800" dirty="0"/>
              <a:t>Fall 2022 Orientation Slide Deck: </a:t>
            </a:r>
            <a:br>
              <a:rPr lang="en-US" sz="3200" dirty="0"/>
            </a:br>
            <a:r>
              <a:rPr lang="en-US" sz="3200" u="sng" dirty="0"/>
              <a:t>Overview and Tips for Using this Orientation “Shell”</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3869-85C9-42F0-AF3E-D71513781B32}"/>
              </a:ext>
            </a:extLst>
          </p:cNvPr>
          <p:cNvSpPr>
            <a:spLocks noGrp="1"/>
          </p:cNvSpPr>
          <p:nvPr>
            <p:ph type="title"/>
          </p:nvPr>
        </p:nvSpPr>
        <p:spPr>
          <a:xfrm>
            <a:off x="160748" y="180753"/>
            <a:ext cx="5155531" cy="861238"/>
          </a:xfrm>
        </p:spPr>
        <p:txBody>
          <a:bodyPr>
            <a:noAutofit/>
          </a:bodyPr>
          <a:lstStyle/>
          <a:p>
            <a:r>
              <a:rPr lang="en-US" sz="3200" dirty="0">
                <a:effectLst>
                  <a:outerShdw blurRad="38100" dist="38100" dir="2700000" algn="tl">
                    <a:srgbClr val="000000">
                      <a:alpha val="43137"/>
                    </a:srgbClr>
                  </a:outerShdw>
                </a:effectLst>
              </a:rPr>
              <a:t>Educator Evaluations and Statutory Requirements</a:t>
            </a:r>
          </a:p>
        </p:txBody>
      </p:sp>
      <p:sp>
        <p:nvSpPr>
          <p:cNvPr id="3" name="Content Placeholder 2">
            <a:extLst>
              <a:ext uri="{FF2B5EF4-FFF2-40B4-BE49-F238E27FC236}">
                <a16:creationId xmlns:a16="http://schemas.microsoft.com/office/drawing/2014/main" id="{FE9ACC2D-BCEF-4919-A923-F9CF0056A22A}"/>
              </a:ext>
            </a:extLst>
          </p:cNvPr>
          <p:cNvSpPr>
            <a:spLocks noGrp="1"/>
          </p:cNvSpPr>
          <p:nvPr>
            <p:ph idx="1"/>
          </p:nvPr>
        </p:nvSpPr>
        <p:spPr>
          <a:xfrm>
            <a:off x="930418" y="1780249"/>
            <a:ext cx="7283164" cy="4640674"/>
          </a:xfrm>
        </p:spPr>
        <p:txBody>
          <a:bodyPr>
            <a:normAutofit/>
          </a:bodyPr>
          <a:lstStyle/>
          <a:p>
            <a:pPr>
              <a:spcAft>
                <a:spcPts val="1200"/>
              </a:spcAft>
            </a:pPr>
            <a:r>
              <a:rPr lang="en-US" sz="2600" dirty="0"/>
              <a:t>A system to evaluate the effectiveness of </a:t>
            </a:r>
            <a:r>
              <a:rPr lang="en-US" sz="2600" b="1" dirty="0"/>
              <a:t>licensed personnel </a:t>
            </a:r>
            <a:r>
              <a:rPr lang="en-US" sz="2600" dirty="0"/>
              <a:t>and </a:t>
            </a:r>
            <a:r>
              <a:rPr lang="en-US" sz="2600" b="1" dirty="0"/>
              <a:t>continually improve </a:t>
            </a:r>
            <a:r>
              <a:rPr lang="en-US" sz="2600" dirty="0"/>
              <a:t>the quality of education and student outcomes.</a:t>
            </a:r>
          </a:p>
          <a:p>
            <a:pPr>
              <a:spcBef>
                <a:spcPts val="1800"/>
              </a:spcBef>
              <a:spcAft>
                <a:spcPts val="1200"/>
              </a:spcAft>
            </a:pPr>
            <a:r>
              <a:rPr lang="en-US" sz="2600" dirty="0"/>
              <a:t>Provide </a:t>
            </a:r>
            <a:r>
              <a:rPr lang="en-US" sz="2600" b="1" dirty="0"/>
              <a:t>meaningful feedback </a:t>
            </a:r>
            <a:r>
              <a:rPr lang="en-US" sz="2600" dirty="0"/>
              <a:t>for professional growth and continuous improvement.</a:t>
            </a:r>
          </a:p>
          <a:p>
            <a:pPr>
              <a:spcBef>
                <a:spcPts val="1800"/>
              </a:spcBef>
              <a:spcAft>
                <a:spcPts val="1200"/>
              </a:spcAft>
            </a:pPr>
            <a:r>
              <a:rPr lang="en-US" sz="2600" dirty="0"/>
              <a:t>Provide a </a:t>
            </a:r>
            <a:r>
              <a:rPr lang="en-US" sz="2600" b="1" dirty="0"/>
              <a:t>basis for making decisions </a:t>
            </a:r>
            <a:r>
              <a:rPr lang="en-US" sz="2600" dirty="0"/>
              <a:t>in the areas of hiring, compensation, promotion, assignment, professional development, earning and retaining non-probationary status, dismissal, and nonrenewal of contract. </a:t>
            </a:r>
          </a:p>
        </p:txBody>
      </p:sp>
      <p:sp>
        <p:nvSpPr>
          <p:cNvPr id="4" name="Slide Number Placeholder 3">
            <a:extLst>
              <a:ext uri="{FF2B5EF4-FFF2-40B4-BE49-F238E27FC236}">
                <a16:creationId xmlns:a16="http://schemas.microsoft.com/office/drawing/2014/main" id="{DEE21750-4DC6-46D7-AF1F-711F588C0E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600" dirty="0">
                <a:effectLst>
                  <a:outerShdw blurRad="38100" dist="38100" dir="2700000" algn="tl">
                    <a:srgbClr val="000000">
                      <a:alpha val="43137"/>
                    </a:srgbClr>
                  </a:outerShdw>
                </a:effectLst>
                <a:latin typeface="Museo Slab 500"/>
              </a:rPr>
              <a:t>Statutory Requirements</a:t>
            </a:r>
            <a:endParaRPr sz="36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23071" y="1429609"/>
            <a:ext cx="3534032" cy="568572"/>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Final Effectiveness Ratings</a:t>
            </a:r>
          </a:p>
          <a:p>
            <a:pPr marL="457200" lvl="0" indent="-381000" algn="l" rtl="0">
              <a:lnSpc>
                <a:spcPct val="90000"/>
              </a:lnSpc>
              <a:spcBef>
                <a:spcPts val="1800"/>
              </a:spcBef>
              <a:spcAft>
                <a:spcPts val="0"/>
              </a:spcAft>
              <a:buSzPts val="2400"/>
              <a:buChar char="•"/>
            </a:pPr>
            <a:endParaRPr lang="en-US" dirty="0"/>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21</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5E86093-2AC5-442A-9BA9-53E2577E737E}"/>
              </a:ext>
            </a:extLst>
          </p:cNvPr>
          <p:cNvGrpSpPr/>
          <p:nvPr/>
        </p:nvGrpSpPr>
        <p:grpSpPr>
          <a:xfrm>
            <a:off x="2338239" y="1791730"/>
            <a:ext cx="4389120" cy="4389120"/>
            <a:chOff x="2338239" y="1791730"/>
            <a:chExt cx="4389120" cy="4389120"/>
          </a:xfrm>
        </p:grpSpPr>
        <p:grpSp>
          <p:nvGrpSpPr>
            <p:cNvPr id="13" name="Group 12">
              <a:extLst>
                <a:ext uri="{FF2B5EF4-FFF2-40B4-BE49-F238E27FC236}">
                  <a16:creationId xmlns:a16="http://schemas.microsoft.com/office/drawing/2014/main" id="{54962FEB-EAC6-4066-B08C-5BDF953F26B2}"/>
                </a:ext>
              </a:extLst>
            </p:cNvPr>
            <p:cNvGrpSpPr/>
            <p:nvPr/>
          </p:nvGrpSpPr>
          <p:grpSpPr>
            <a:xfrm>
              <a:off x="2338239" y="1791730"/>
              <a:ext cx="4389120" cy="4389120"/>
              <a:chOff x="2320247" y="1981460"/>
              <a:chExt cx="4503506" cy="4503506"/>
            </a:xfrm>
          </p:grpSpPr>
          <p:sp>
            <p:nvSpPr>
              <p:cNvPr id="14" name="Oval 13">
                <a:extLst>
                  <a:ext uri="{FF2B5EF4-FFF2-40B4-BE49-F238E27FC236}">
                    <a16:creationId xmlns:a16="http://schemas.microsoft.com/office/drawing/2014/main" id="{7FF28AA8-FAC7-47B8-BE23-4FDC07A6278A}"/>
                  </a:ext>
                </a:extLst>
              </p:cNvPr>
              <p:cNvSpPr>
                <a:spLocks noChangeAspect="1"/>
              </p:cNvSpPr>
              <p:nvPr/>
            </p:nvSpPr>
            <p:spPr>
              <a:xfrm>
                <a:off x="2320247" y="1981460"/>
                <a:ext cx="4503506" cy="450350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B019B42-18FF-44F2-B1A4-E02707DB51A3}"/>
                  </a:ext>
                </a:extLst>
              </p:cNvPr>
              <p:cNvSpPr txBox="1"/>
              <p:nvPr/>
            </p:nvSpPr>
            <p:spPr>
              <a:xfrm>
                <a:off x="2967025" y="5600393"/>
                <a:ext cx="320994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Ineffective</a:t>
                </a:r>
              </a:p>
            </p:txBody>
          </p:sp>
          <p:sp>
            <p:nvSpPr>
              <p:cNvPr id="17" name="TextBox 16">
                <a:extLst>
                  <a:ext uri="{FF2B5EF4-FFF2-40B4-BE49-F238E27FC236}">
                    <a16:creationId xmlns:a16="http://schemas.microsoft.com/office/drawing/2014/main" id="{11B3536E-4418-4750-90E0-2B7C922A9ABA}"/>
                  </a:ext>
                </a:extLst>
              </p:cNvPr>
              <p:cNvSpPr txBox="1"/>
              <p:nvPr/>
            </p:nvSpPr>
            <p:spPr>
              <a:xfrm>
                <a:off x="3362441" y="2711319"/>
                <a:ext cx="241911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Highly Effective</a:t>
                </a:r>
              </a:p>
            </p:txBody>
          </p:sp>
        </p:grpSp>
        <p:sp>
          <p:nvSpPr>
            <p:cNvPr id="10" name="TextBox 9">
              <a:extLst>
                <a:ext uri="{FF2B5EF4-FFF2-40B4-BE49-F238E27FC236}">
                  <a16:creationId xmlns:a16="http://schemas.microsoft.com/office/drawing/2014/main" id="{C4537584-1A49-4284-9C7B-A3B62896E8E7}"/>
                </a:ext>
              </a:extLst>
            </p:cNvPr>
            <p:cNvSpPr txBox="1"/>
            <p:nvPr/>
          </p:nvSpPr>
          <p:spPr>
            <a:xfrm>
              <a:off x="2550241" y="3429000"/>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Effective</a:t>
              </a:r>
            </a:p>
          </p:txBody>
        </p:sp>
        <p:sp>
          <p:nvSpPr>
            <p:cNvPr id="11" name="TextBox 10">
              <a:extLst>
                <a:ext uri="{FF2B5EF4-FFF2-40B4-BE49-F238E27FC236}">
                  <a16:creationId xmlns:a16="http://schemas.microsoft.com/office/drawing/2014/main" id="{D544B872-C465-4EB0-9FAD-E3A83349EA9B}"/>
                </a:ext>
              </a:extLst>
            </p:cNvPr>
            <p:cNvSpPr txBox="1"/>
            <p:nvPr/>
          </p:nvSpPr>
          <p:spPr>
            <a:xfrm>
              <a:off x="2589443" y="4374034"/>
              <a:ext cx="3965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Partially Effective</a:t>
              </a:r>
            </a:p>
          </p:txBody>
        </p:sp>
        <p:cxnSp>
          <p:nvCxnSpPr>
            <p:cNvPr id="3" name="Straight Connector 2">
              <a:extLst>
                <a:ext uri="{FF2B5EF4-FFF2-40B4-BE49-F238E27FC236}">
                  <a16:creationId xmlns:a16="http://schemas.microsoft.com/office/drawing/2014/main" id="{455BCCC6-2FF7-46DF-A80C-FBA125A23E8F}"/>
                </a:ext>
              </a:extLst>
            </p:cNvPr>
            <p:cNvCxnSpPr/>
            <p:nvPr/>
          </p:nvCxnSpPr>
          <p:spPr>
            <a:xfrm>
              <a:off x="3323967" y="3175686"/>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Straight Connector 17">
              <a:extLst>
                <a:ext uri="{FF2B5EF4-FFF2-40B4-BE49-F238E27FC236}">
                  <a16:creationId xmlns:a16="http://schemas.microsoft.com/office/drawing/2014/main" id="{68DB760A-464C-4F29-8683-E70D018B8503}"/>
                </a:ext>
              </a:extLst>
            </p:cNvPr>
            <p:cNvCxnSpPr/>
            <p:nvPr/>
          </p:nvCxnSpPr>
          <p:spPr>
            <a:xfrm>
              <a:off x="3323967" y="4131275"/>
              <a:ext cx="23601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a:extLst>
                <a:ext uri="{FF2B5EF4-FFF2-40B4-BE49-F238E27FC236}">
                  <a16:creationId xmlns:a16="http://schemas.microsoft.com/office/drawing/2014/main" id="{A7566E2C-B9A0-48A2-91D2-046D9CB6E87F}"/>
                </a:ext>
              </a:extLst>
            </p:cNvPr>
            <p:cNvCxnSpPr/>
            <p:nvPr/>
          </p:nvCxnSpPr>
          <p:spPr>
            <a:xfrm>
              <a:off x="3353962" y="5111578"/>
              <a:ext cx="2360141"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20" name="Google Shape;365;g8b29f91595_5_22">
            <a:extLst>
              <a:ext uri="{FF2B5EF4-FFF2-40B4-BE49-F238E27FC236}">
                <a16:creationId xmlns:a16="http://schemas.microsoft.com/office/drawing/2014/main" id="{890E01A6-D40F-4C44-97C6-28C9B0FD9674}"/>
              </a:ext>
            </a:extLst>
          </p:cNvPr>
          <p:cNvSpPr txBox="1">
            <a:spLocks/>
          </p:cNvSpPr>
          <p:nvPr/>
        </p:nvSpPr>
        <p:spPr>
          <a:xfrm>
            <a:off x="3944619" y="6154566"/>
            <a:ext cx="3534032" cy="498474"/>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r"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Includes appeals process</a:t>
            </a:r>
          </a:p>
          <a:p>
            <a:pPr marL="457200" marR="0" lvl="0" indent="-381000" algn="l" defTabSz="914400" rtl="0" eaLnBrk="1" fontAlgn="auto" latinLnBrk="0" hangingPunct="1">
              <a:lnSpc>
                <a:spcPct val="90000"/>
              </a:lnSpc>
              <a:spcBef>
                <a:spcPts val="1800"/>
              </a:spcBef>
              <a:spcAft>
                <a:spcPts val="0"/>
              </a:spcAft>
              <a:buClrTx/>
              <a:buSzPts val="24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600" dirty="0">
                <a:effectLst>
                  <a:outerShdw blurRad="38100" dist="38100" dir="2700000" algn="tl">
                    <a:srgbClr val="000000">
                      <a:alpha val="43137"/>
                    </a:srgbClr>
                  </a:outerShdw>
                </a:effectLst>
                <a:latin typeface="Museo Slab 500"/>
              </a:rPr>
              <a:t>Statutory Requirements</a:t>
            </a:r>
            <a:endParaRPr sz="36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45200" y="1223158"/>
            <a:ext cx="8575200" cy="876822"/>
          </a:xfrm>
          <a:prstGeom prst="rect">
            <a:avLst/>
          </a:prstGeom>
          <a:noFill/>
          <a:ln>
            <a:noFill/>
          </a:ln>
        </p:spPr>
        <p:txBody>
          <a:bodyPr spcFirstLastPara="1" wrap="square" lIns="0" tIns="0" rIns="0" bIns="45700" anchor="t" anchorCtr="0">
            <a:noAutofit/>
          </a:bodyPr>
          <a:lstStyle/>
          <a:p>
            <a:pPr marL="76200" lvl="0" indent="0" algn="ctr" rtl="0">
              <a:lnSpc>
                <a:spcPct val="90000"/>
              </a:lnSpc>
              <a:spcBef>
                <a:spcPts val="1000"/>
              </a:spcBef>
              <a:spcAft>
                <a:spcPts val="0"/>
              </a:spcAft>
              <a:buClr>
                <a:schemeClr val="dk1"/>
              </a:buClr>
              <a:buSzPts val="2400"/>
              <a:buNone/>
            </a:pPr>
            <a:r>
              <a:rPr lang="en-US" dirty="0"/>
              <a:t>Measures of Student Learning/Outcomes must account for 50% of an educator’s annual evaluation (Teacher, Principal, SSP).</a:t>
            </a:r>
          </a:p>
          <a:p>
            <a:pPr marL="457200" lvl="0" indent="-381000" algn="l" rtl="0">
              <a:lnSpc>
                <a:spcPct val="90000"/>
              </a:lnSpc>
              <a:spcBef>
                <a:spcPts val="1800"/>
              </a:spcBef>
              <a:spcAft>
                <a:spcPts val="0"/>
              </a:spcAft>
              <a:buSzPts val="2400"/>
              <a:buChar char="•"/>
            </a:pPr>
            <a:endParaRPr lang="en-US" dirty="0"/>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22</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54962FEB-EAC6-4066-B08C-5BDF953F26B2}"/>
              </a:ext>
            </a:extLst>
          </p:cNvPr>
          <p:cNvGrpSpPr/>
          <p:nvPr/>
        </p:nvGrpSpPr>
        <p:grpSpPr>
          <a:xfrm>
            <a:off x="2320247" y="2099980"/>
            <a:ext cx="4503506" cy="4503506"/>
            <a:chOff x="2320247" y="1981460"/>
            <a:chExt cx="4503506" cy="4503506"/>
          </a:xfrm>
        </p:grpSpPr>
        <p:sp>
          <p:nvSpPr>
            <p:cNvPr id="14" name="Oval 13">
              <a:extLst>
                <a:ext uri="{FF2B5EF4-FFF2-40B4-BE49-F238E27FC236}">
                  <a16:creationId xmlns:a16="http://schemas.microsoft.com/office/drawing/2014/main" id="{7FF28AA8-FAC7-47B8-BE23-4FDC07A6278A}"/>
                </a:ext>
              </a:extLst>
            </p:cNvPr>
            <p:cNvSpPr>
              <a:spLocks noChangeAspect="1"/>
            </p:cNvSpPr>
            <p:nvPr/>
          </p:nvSpPr>
          <p:spPr>
            <a:xfrm>
              <a:off x="2320247" y="1981460"/>
              <a:ext cx="4503506" cy="450350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CDAFA667-A039-496A-9C9A-E2052BE86336}"/>
                </a:ext>
              </a:extLst>
            </p:cNvPr>
            <p:cNvCxnSpPr>
              <a:cxnSpLocks/>
              <a:endCxn id="14" idx="4"/>
            </p:cNvCxnSpPr>
            <p:nvPr/>
          </p:nvCxnSpPr>
          <p:spPr>
            <a:xfrm flipH="1">
              <a:off x="4572000" y="1981460"/>
              <a:ext cx="1676" cy="4503506"/>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B019B42-18FF-44F2-B1A4-E02707DB51A3}"/>
                </a:ext>
              </a:extLst>
            </p:cNvPr>
            <p:cNvSpPr txBox="1"/>
            <p:nvPr/>
          </p:nvSpPr>
          <p:spPr>
            <a:xfrm>
              <a:off x="4770079" y="3186772"/>
              <a:ext cx="1774366"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Learning/ Outcomes</a:t>
              </a:r>
            </a:p>
          </p:txBody>
        </p:sp>
        <p:sp>
          <p:nvSpPr>
            <p:cNvPr id="17" name="TextBox 16">
              <a:extLst>
                <a:ext uri="{FF2B5EF4-FFF2-40B4-BE49-F238E27FC236}">
                  <a16:creationId xmlns:a16="http://schemas.microsoft.com/office/drawing/2014/main" id="{11B3536E-4418-4750-90E0-2B7C922A9ABA}"/>
                </a:ext>
              </a:extLst>
            </p:cNvPr>
            <p:cNvSpPr txBox="1"/>
            <p:nvPr/>
          </p:nvSpPr>
          <p:spPr>
            <a:xfrm>
              <a:off x="2375304" y="3186772"/>
              <a:ext cx="2141639" cy="129266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50%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Professional Practices</a:t>
              </a:r>
            </a:p>
          </p:txBody>
        </p:sp>
      </p:grpSp>
    </p:spTree>
    <p:extLst>
      <p:ext uri="{BB962C8B-B14F-4D97-AF65-F5344CB8AC3E}">
        <p14:creationId xmlns:p14="http://schemas.microsoft.com/office/powerpoint/2010/main" val="137919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400" dirty="0">
                <a:effectLst>
                  <a:outerShdw blurRad="38100" dist="38100" dir="2700000" algn="tl">
                    <a:srgbClr val="000000">
                      <a:alpha val="43137"/>
                    </a:srgbClr>
                  </a:outerShdw>
                </a:effectLst>
                <a:latin typeface="Museo Slab 500"/>
              </a:rPr>
              <a:t>Statutory Requirements</a:t>
            </a:r>
            <a:endParaRPr sz="34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idx="1"/>
          </p:nvPr>
        </p:nvSpPr>
        <p:spPr>
          <a:xfrm>
            <a:off x="2738432" y="1568600"/>
            <a:ext cx="5108109" cy="556054"/>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dirty="0"/>
              <a:t>Professional Practice Quality Standards</a:t>
            </a: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23</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3" name="Picture 2" descr="A picture containing chart&#10;&#10;Description automatically generated">
            <a:extLst>
              <a:ext uri="{FF2B5EF4-FFF2-40B4-BE49-F238E27FC236}">
                <a16:creationId xmlns:a16="http://schemas.microsoft.com/office/drawing/2014/main" id="{DEFA5AE4-ED08-4C53-BEE4-D3D0CF110D34}"/>
              </a:ext>
            </a:extLst>
          </p:cNvPr>
          <p:cNvPicPr>
            <a:picLocks noChangeAspect="1"/>
          </p:cNvPicPr>
          <p:nvPr/>
        </p:nvPicPr>
        <p:blipFill rotWithShape="1">
          <a:blip r:embed="rId3">
            <a:extLst>
              <a:ext uri="{28A0092B-C50C-407E-A947-70E740481C1C}">
                <a14:useLocalDpi xmlns:a14="http://schemas.microsoft.com/office/drawing/2010/main" val="0"/>
              </a:ext>
            </a:extLst>
          </a:blip>
          <a:srcRect r="49137"/>
          <a:stretch/>
        </p:blipFill>
        <p:spPr>
          <a:xfrm>
            <a:off x="223071" y="1699055"/>
            <a:ext cx="2291529" cy="4511431"/>
          </a:xfrm>
          <a:prstGeom prst="rect">
            <a:avLst/>
          </a:prstGeom>
        </p:spPr>
      </p:pic>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nvGraphicFramePr>
        <p:xfrm>
          <a:off x="2824929" y="2124654"/>
          <a:ext cx="6096001" cy="3932080"/>
        </p:xfrm>
        <a:graphic>
          <a:graphicData uri="http://schemas.openxmlformats.org/drawingml/2006/table">
            <a:tbl>
              <a:tblPr firstRow="1" bandRow="1">
                <a:tableStyleId>{69012ECD-51FC-41F1-AA8D-1B2483CD663E}</a:tableStyleId>
              </a:tblPr>
              <a:tblGrid>
                <a:gridCol w="1079806">
                  <a:extLst>
                    <a:ext uri="{9D8B030D-6E8A-4147-A177-3AD203B41FA5}">
                      <a16:colId xmlns:a16="http://schemas.microsoft.com/office/drawing/2014/main" val="1898666133"/>
                    </a:ext>
                  </a:extLst>
                </a:gridCol>
                <a:gridCol w="1672065">
                  <a:extLst>
                    <a:ext uri="{9D8B030D-6E8A-4147-A177-3AD203B41FA5}">
                      <a16:colId xmlns:a16="http://schemas.microsoft.com/office/drawing/2014/main" val="3957057967"/>
                    </a:ext>
                  </a:extLst>
                </a:gridCol>
                <a:gridCol w="1672065">
                  <a:extLst>
                    <a:ext uri="{9D8B030D-6E8A-4147-A177-3AD203B41FA5}">
                      <a16:colId xmlns:a16="http://schemas.microsoft.com/office/drawing/2014/main" val="1805361406"/>
                    </a:ext>
                  </a:extLst>
                </a:gridCol>
                <a:gridCol w="1672065">
                  <a:extLst>
                    <a:ext uri="{9D8B030D-6E8A-4147-A177-3AD203B41FA5}">
                      <a16:colId xmlns:a16="http://schemas.microsoft.com/office/drawing/2014/main" val="2798389904"/>
                    </a:ext>
                  </a:extLst>
                </a:gridCol>
              </a:tblGrid>
              <a:tr h="636375">
                <a:tc>
                  <a:txBody>
                    <a:bodyPr/>
                    <a:lstStyle/>
                    <a:p>
                      <a:pPr algn="ctr"/>
                      <a:r>
                        <a:rPr lang="en-US" sz="1800" b="0" dirty="0"/>
                        <a:t>Quality Standard</a:t>
                      </a:r>
                    </a:p>
                  </a:txBody>
                  <a:tcPr anchor="ctr">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Teacher</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Content </a:t>
                      </a:r>
                    </a:p>
                    <a:p>
                      <a:r>
                        <a:rPr lang="en-US" sz="1600" dirty="0"/>
                        <a:t>&amp; Pedagogy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Domain Mastery &amp; Expertise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Organizational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Learning Environment</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Positive &amp; Safe School Culture</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823000">
                <a:tc>
                  <a:txBody>
                    <a:bodyPr/>
                    <a:lstStyle/>
                    <a:p>
                      <a:pPr algn="ctr"/>
                      <a:r>
                        <a:rPr lang="en-US" dirty="0"/>
                        <a:t>III.</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r>
                        <a:rPr lang="en-US" sz="1600" dirty="0"/>
                        <a:t>Effective Instruction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Effective </a:t>
                      </a:r>
                    </a:p>
                    <a:p>
                      <a:r>
                        <a:rPr lang="en-US" sz="1600" dirty="0"/>
                        <a:t>Service Delivery</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r>
                        <a:rPr lang="en-US" sz="1600" dirty="0"/>
                        <a:t>Instructional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r h="823000">
                <a:tc>
                  <a:txBody>
                    <a:bodyPr/>
                    <a:lstStyle/>
                    <a:p>
                      <a:pPr algn="ctr"/>
                      <a:r>
                        <a:rPr lang="en-US" dirty="0"/>
                        <a:t>IV.</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solidFill>
                      <a:schemeClr val="bg1">
                        <a:lumMod val="95000"/>
                      </a:schemeClr>
                    </a:solidFill>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r>
                        <a:rPr lang="en-US" sz="1600" dirty="0"/>
                        <a:t>Professionalism </a:t>
                      </a:r>
                    </a:p>
                    <a:p>
                      <a:r>
                        <a:rPr lang="en-US" sz="1600" dirty="0"/>
                        <a:t>&amp; Leadership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Professionalism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&amp; Leadership</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2358457484"/>
                  </a:ext>
                </a:extLst>
              </a:tr>
            </a:tbl>
          </a:graphicData>
        </a:graphic>
      </p:graphicFrame>
    </p:spTree>
    <p:extLst>
      <p:ext uri="{BB962C8B-B14F-4D97-AF65-F5344CB8AC3E}">
        <p14:creationId xmlns:p14="http://schemas.microsoft.com/office/powerpoint/2010/main" val="35591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8E59-81EB-4905-9FFE-02A2C6C20396}"/>
              </a:ext>
            </a:extLst>
          </p:cNvPr>
          <p:cNvSpPr>
            <a:spLocks noGrp="1"/>
          </p:cNvSpPr>
          <p:nvPr>
            <p:ph type="title"/>
          </p:nvPr>
        </p:nvSpPr>
        <p:spPr>
          <a:xfrm>
            <a:off x="92442" y="358815"/>
            <a:ext cx="5856945" cy="555585"/>
          </a:xfrm>
        </p:spPr>
        <p:txBody>
          <a:bodyPr>
            <a:noAutofit/>
          </a:bodyPr>
          <a:lstStyle/>
          <a:p>
            <a:r>
              <a:rPr lang="en-US" sz="3400" dirty="0">
                <a:effectLst>
                  <a:outerShdw blurRad="38100" dist="38100" dir="2700000" algn="tl">
                    <a:srgbClr val="000000">
                      <a:alpha val="43137"/>
                    </a:srgbClr>
                  </a:outerShdw>
                </a:effectLst>
              </a:rPr>
              <a:t>Special Services Providers (SSPs)</a:t>
            </a:r>
          </a:p>
        </p:txBody>
      </p:sp>
      <p:graphicFrame>
        <p:nvGraphicFramePr>
          <p:cNvPr id="5" name="Content Placeholder 4">
            <a:extLst>
              <a:ext uri="{FF2B5EF4-FFF2-40B4-BE49-F238E27FC236}">
                <a16:creationId xmlns:a16="http://schemas.microsoft.com/office/drawing/2014/main" id="{DB483CB3-F6C4-4F9B-A5EB-3357F509F1AC}"/>
              </a:ext>
            </a:extLst>
          </p:cNvPr>
          <p:cNvGraphicFramePr>
            <a:graphicFrameLocks noGrp="1"/>
          </p:cNvGraphicFramePr>
          <p:nvPr>
            <p:ph idx="1"/>
          </p:nvPr>
        </p:nvGraphicFramePr>
        <p:xfrm>
          <a:off x="233292" y="1265914"/>
          <a:ext cx="8677415" cy="540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52E3C81-A79B-4FE0-92E4-8CDC209CAB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5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499399"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600" dirty="0">
                <a:effectLst>
                  <a:outerShdw blurRad="38100" dist="38100" dir="2700000" algn="tl">
                    <a:srgbClr val="000000">
                      <a:alpha val="43137"/>
                    </a:srgbClr>
                  </a:outerShdw>
                </a:effectLst>
                <a:latin typeface="Museo Slab 500"/>
              </a:rPr>
              <a:t>Rubrics by the Numbers</a:t>
            </a:r>
            <a:endParaRPr sz="3600" dirty="0">
              <a:effectLst>
                <a:outerShdw blurRad="38100" dist="38100" dir="2700000" algn="tl">
                  <a:srgbClr val="000000">
                    <a:alpha val="43137"/>
                  </a:srgbClr>
                </a:outerShdw>
              </a:effectLst>
              <a:latin typeface="Museo Slab 500"/>
            </a:endParaRPr>
          </a:p>
        </p:txBody>
      </p:sp>
      <p:sp>
        <p:nvSpPr>
          <p:cNvPr id="366" name="Google Shape;366;g8b29f91595_5_2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25</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3" name="Picture 2" descr="A picture containing chart&#10;&#10;Description automatically generated">
            <a:extLst>
              <a:ext uri="{FF2B5EF4-FFF2-40B4-BE49-F238E27FC236}">
                <a16:creationId xmlns:a16="http://schemas.microsoft.com/office/drawing/2014/main" id="{DEFA5AE4-ED08-4C53-BEE4-D3D0CF110D34}"/>
              </a:ext>
            </a:extLst>
          </p:cNvPr>
          <p:cNvPicPr>
            <a:picLocks noChangeAspect="1"/>
          </p:cNvPicPr>
          <p:nvPr/>
        </p:nvPicPr>
        <p:blipFill rotWithShape="1">
          <a:blip r:embed="rId3">
            <a:extLst>
              <a:ext uri="{28A0092B-C50C-407E-A947-70E740481C1C}">
                <a14:useLocalDpi xmlns:a14="http://schemas.microsoft.com/office/drawing/2010/main" val="0"/>
              </a:ext>
            </a:extLst>
          </a:blip>
          <a:srcRect r="49137"/>
          <a:stretch/>
        </p:blipFill>
        <p:spPr>
          <a:xfrm>
            <a:off x="223071" y="1699055"/>
            <a:ext cx="2291529" cy="4511431"/>
          </a:xfrm>
          <a:prstGeom prst="rect">
            <a:avLst/>
          </a:prstGeom>
        </p:spPr>
      </p:pic>
      <p:graphicFrame>
        <p:nvGraphicFramePr>
          <p:cNvPr id="4" name="Table 4">
            <a:extLst>
              <a:ext uri="{FF2B5EF4-FFF2-40B4-BE49-F238E27FC236}">
                <a16:creationId xmlns:a16="http://schemas.microsoft.com/office/drawing/2014/main" id="{D97E4E8E-EE83-4D7C-A0D3-E2CB1371D618}"/>
              </a:ext>
            </a:extLst>
          </p:cNvPr>
          <p:cNvGraphicFramePr>
            <a:graphicFrameLocks noGrp="1"/>
          </p:cNvGraphicFramePr>
          <p:nvPr/>
        </p:nvGraphicFramePr>
        <p:xfrm>
          <a:off x="3009014" y="2329830"/>
          <a:ext cx="5592726" cy="3249880"/>
        </p:xfrm>
        <a:graphic>
          <a:graphicData uri="http://schemas.openxmlformats.org/drawingml/2006/table">
            <a:tbl>
              <a:tblPr firstRow="1" bandRow="1">
                <a:tableStyleId>{69012ECD-51FC-41F1-AA8D-1B2483CD663E}</a:tableStyleId>
              </a:tblPr>
              <a:tblGrid>
                <a:gridCol w="1522416">
                  <a:extLst>
                    <a:ext uri="{9D8B030D-6E8A-4147-A177-3AD203B41FA5}">
                      <a16:colId xmlns:a16="http://schemas.microsoft.com/office/drawing/2014/main" val="1898666133"/>
                    </a:ext>
                  </a:extLst>
                </a:gridCol>
                <a:gridCol w="1356770">
                  <a:extLst>
                    <a:ext uri="{9D8B030D-6E8A-4147-A177-3AD203B41FA5}">
                      <a16:colId xmlns:a16="http://schemas.microsoft.com/office/drawing/2014/main" val="3957057967"/>
                    </a:ext>
                  </a:extLst>
                </a:gridCol>
                <a:gridCol w="1356770">
                  <a:extLst>
                    <a:ext uri="{9D8B030D-6E8A-4147-A177-3AD203B41FA5}">
                      <a16:colId xmlns:a16="http://schemas.microsoft.com/office/drawing/2014/main" val="1805361406"/>
                    </a:ext>
                  </a:extLst>
                </a:gridCol>
                <a:gridCol w="1356770">
                  <a:extLst>
                    <a:ext uri="{9D8B030D-6E8A-4147-A177-3AD203B41FA5}">
                      <a16:colId xmlns:a16="http://schemas.microsoft.com/office/drawing/2014/main" val="2798389904"/>
                    </a:ext>
                  </a:extLst>
                </a:gridCol>
              </a:tblGrid>
              <a:tr h="636375">
                <a:tc>
                  <a:txBody>
                    <a:bodyPr/>
                    <a:lstStyle/>
                    <a:p>
                      <a:pPr algn="ctr"/>
                      <a:endParaRPr lang="en-US" sz="1800" b="0" dirty="0"/>
                    </a:p>
                  </a:txBody>
                  <a:tcPr anchor="ctr">
                    <a:lnL w="6350" cap="flat" cmpd="sng" algn="ctr">
                      <a:noFill/>
                      <a:prstDash val="solid"/>
                      <a:miter lim="800000"/>
                    </a:lnL>
                    <a:lnR w="12700" cap="flat" cmpd="sng" algn="ctr">
                      <a:no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a:t>Teacher</a:t>
                      </a:r>
                    </a:p>
                  </a:txBody>
                  <a:tcPr anchor="ctr">
                    <a:lnL w="12700" cap="flat" cmpd="sng" algn="ctr">
                      <a:no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SSP</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algn="ctr"/>
                      <a:r>
                        <a:rPr lang="en-US" sz="1800" b="0" dirty="0"/>
                        <a:t>Principal/AP</a:t>
                      </a:r>
                    </a:p>
                  </a:txBody>
                  <a:tcPr anchor="ctr">
                    <a:lnL w="12700" cap="flat" cmpd="sng" algn="ctr">
                      <a:solidFill>
                        <a:schemeClr val="bg2">
                          <a:lumMod val="75000"/>
                        </a:schemeClr>
                      </a:solidFill>
                      <a:prstDash val="solid"/>
                      <a:round/>
                      <a:headEnd type="none" w="med" len="med"/>
                      <a:tailEnd type="none" w="med" len="med"/>
                    </a:lnL>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48062975"/>
                  </a:ext>
                </a:extLst>
              </a:tr>
              <a:tr h="823000">
                <a:tc>
                  <a:txBody>
                    <a:bodyPr/>
                    <a:lstStyle/>
                    <a:p>
                      <a:pPr algn="ctr"/>
                      <a:r>
                        <a:rPr lang="en-US" dirty="0"/>
                        <a:t>Standards</a:t>
                      </a:r>
                    </a:p>
                  </a:txBody>
                  <a:tcPr anchor="ctr">
                    <a:lnR w="12700" cap="flat" cmpd="sng" algn="ctr">
                      <a:solidFill>
                        <a:schemeClr val="bg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4</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2456957"/>
                  </a:ext>
                </a:extLst>
              </a:tr>
              <a:tr h="823000">
                <a:tc>
                  <a:txBody>
                    <a:bodyPr/>
                    <a:lstStyle/>
                    <a:p>
                      <a:pPr algn="ctr"/>
                      <a:r>
                        <a:rPr lang="en-US" dirty="0"/>
                        <a:t>Elements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17</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71022824"/>
                  </a:ext>
                </a:extLst>
              </a:tr>
              <a:tr h="967505">
                <a:tc>
                  <a:txBody>
                    <a:bodyPr/>
                    <a:lstStyle/>
                    <a:p>
                      <a:pPr algn="ctr"/>
                      <a:r>
                        <a:rPr lang="en-US" dirty="0"/>
                        <a:t>Professional practices</a:t>
                      </a:r>
                    </a:p>
                  </a:txBody>
                  <a:tcPr anchor="ct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a:r>
                        <a:rPr lang="en-US" sz="1800" dirty="0"/>
                        <a:t>165</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99 - 146</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r>
                        <a:rPr lang="en-US" sz="1800" dirty="0"/>
                        <a:t>215</a:t>
                      </a:r>
                    </a:p>
                  </a:txBody>
                  <a:tcPr anchor="ctr">
                    <a:lnL w="12700" cap="flat" cmpd="sng" algn="ctr">
                      <a:solidFill>
                        <a:schemeClr val="bg2">
                          <a:lumMod val="75000"/>
                        </a:schemeClr>
                      </a:solidFill>
                      <a:prstDash val="solid"/>
                      <a:round/>
                      <a:headEnd type="none" w="med" len="med"/>
                      <a:tailEnd type="none" w="med" len="med"/>
                    </a:lnL>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664472736"/>
                  </a:ext>
                </a:extLst>
              </a:tr>
            </a:tbl>
          </a:graphicData>
        </a:graphic>
      </p:graphicFrame>
    </p:spTree>
    <p:extLst>
      <p:ext uri="{BB962C8B-B14F-4D97-AF65-F5344CB8AC3E}">
        <p14:creationId xmlns:p14="http://schemas.microsoft.com/office/powerpoint/2010/main" val="26491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b29f91595_5_22"/>
          <p:cNvSpPr txBox="1">
            <a:spLocks noGrp="1"/>
          </p:cNvSpPr>
          <p:nvPr>
            <p:ph type="title"/>
          </p:nvPr>
        </p:nvSpPr>
        <p:spPr>
          <a:xfrm>
            <a:off x="223072" y="123991"/>
            <a:ext cx="4789800" cy="945075"/>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600" dirty="0">
                <a:effectLst>
                  <a:outerShdw blurRad="38100" dist="38100" dir="2700000" algn="tl">
                    <a:srgbClr val="000000">
                      <a:alpha val="43137"/>
                    </a:srgbClr>
                  </a:outerShdw>
                </a:effectLst>
                <a:latin typeface="Museo Slab 500"/>
              </a:rPr>
              <a:t>Statutory Requirements</a:t>
            </a:r>
            <a:endParaRPr sz="3600" dirty="0">
              <a:effectLst>
                <a:outerShdw blurRad="38100" dist="38100" dir="2700000" algn="tl">
                  <a:srgbClr val="000000">
                    <a:alpha val="43137"/>
                  </a:srgbClr>
                </a:outerShdw>
              </a:effectLst>
              <a:latin typeface="Museo Slab 500"/>
            </a:endParaRPr>
          </a:p>
        </p:txBody>
      </p:sp>
      <p:sp>
        <p:nvSpPr>
          <p:cNvPr id="365" name="Google Shape;365;g8b29f91595_5_22"/>
          <p:cNvSpPr txBox="1">
            <a:spLocks noGrp="1"/>
          </p:cNvSpPr>
          <p:nvPr>
            <p:ph type="body" idx="1"/>
          </p:nvPr>
        </p:nvSpPr>
        <p:spPr>
          <a:xfrm>
            <a:off x="475736" y="1909725"/>
            <a:ext cx="5894172" cy="479320"/>
          </a:xfrm>
          <a:prstGeom prst="rect">
            <a:avLst/>
          </a:prstGeom>
          <a:noFill/>
          <a:ln>
            <a:noFill/>
          </a:ln>
        </p:spPr>
        <p:txBody>
          <a:bodyPr spcFirstLastPara="1" wrap="square" lIns="0" tIns="0" rIns="0" bIns="45700" anchor="t" anchorCtr="0">
            <a:noAutofit/>
          </a:bodyPr>
          <a:lstStyle/>
          <a:p>
            <a:pPr marL="76200" lvl="0" indent="0" rtl="0">
              <a:lnSpc>
                <a:spcPct val="90000"/>
              </a:lnSpc>
              <a:spcBef>
                <a:spcPts val="1000"/>
              </a:spcBef>
              <a:spcAft>
                <a:spcPts val="0"/>
              </a:spcAft>
              <a:buClr>
                <a:schemeClr val="dk1"/>
              </a:buClr>
              <a:buSzPts val="2400"/>
              <a:buNone/>
            </a:pPr>
            <a:r>
              <a:rPr lang="en-US" sz="2800" dirty="0"/>
              <a:t>Measures of Student Learning (MSLs)</a:t>
            </a:r>
          </a:p>
        </p:txBody>
      </p:sp>
      <p:sp>
        <p:nvSpPr>
          <p:cNvPr id="366" name="Google Shape;366;g8b29f91595_5_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t>26</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3" name="Picture 2" descr="A picture containing chart&#10;&#10;Description automatically generated">
            <a:extLst>
              <a:ext uri="{FF2B5EF4-FFF2-40B4-BE49-F238E27FC236}">
                <a16:creationId xmlns:a16="http://schemas.microsoft.com/office/drawing/2014/main" id="{DEFA5AE4-ED08-4C53-BEE4-D3D0CF110D34}"/>
              </a:ext>
            </a:extLst>
          </p:cNvPr>
          <p:cNvPicPr>
            <a:picLocks noChangeAspect="1"/>
          </p:cNvPicPr>
          <p:nvPr/>
        </p:nvPicPr>
        <p:blipFill rotWithShape="1">
          <a:blip r:embed="rId3">
            <a:extLst>
              <a:ext uri="{28A0092B-C50C-407E-A947-70E740481C1C}">
                <a14:useLocalDpi xmlns:a14="http://schemas.microsoft.com/office/drawing/2010/main" val="0"/>
              </a:ext>
            </a:extLst>
          </a:blip>
          <a:srcRect l="48981" r="-819"/>
          <a:stretch/>
        </p:blipFill>
        <p:spPr>
          <a:xfrm>
            <a:off x="6623221" y="1599592"/>
            <a:ext cx="2335427" cy="4511431"/>
          </a:xfrm>
          <a:prstGeom prst="rect">
            <a:avLst/>
          </a:prstGeom>
        </p:spPr>
      </p:pic>
      <p:sp>
        <p:nvSpPr>
          <p:cNvPr id="7" name="Google Shape;365;g8b29f91595_5_22">
            <a:extLst>
              <a:ext uri="{FF2B5EF4-FFF2-40B4-BE49-F238E27FC236}">
                <a16:creationId xmlns:a16="http://schemas.microsoft.com/office/drawing/2014/main" id="{694E5B27-EC13-46D4-BF3E-96B08BA6DF3D}"/>
              </a:ext>
            </a:extLst>
          </p:cNvPr>
          <p:cNvSpPr txBox="1">
            <a:spLocks/>
          </p:cNvSpPr>
          <p:nvPr/>
        </p:nvSpPr>
        <p:spPr>
          <a:xfrm>
            <a:off x="815546" y="2465780"/>
            <a:ext cx="5511113" cy="108061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Teacher requirements</a:t>
            </a:r>
          </a:p>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Principal requirements</a:t>
            </a:r>
          </a:p>
        </p:txBody>
      </p:sp>
      <p:sp>
        <p:nvSpPr>
          <p:cNvPr id="8" name="Google Shape;365;g8b29f91595_5_22">
            <a:extLst>
              <a:ext uri="{FF2B5EF4-FFF2-40B4-BE49-F238E27FC236}">
                <a16:creationId xmlns:a16="http://schemas.microsoft.com/office/drawing/2014/main" id="{0939FBB9-DFD2-495E-A22D-5E80DAF4D53E}"/>
              </a:ext>
            </a:extLst>
          </p:cNvPr>
          <p:cNvSpPr txBox="1">
            <a:spLocks/>
          </p:cNvSpPr>
          <p:nvPr/>
        </p:nvSpPr>
        <p:spPr>
          <a:xfrm>
            <a:off x="518985" y="4010679"/>
            <a:ext cx="5894172" cy="47932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marR="0" lvl="0" indent="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Measures of Student Outcomes (MSOs)</a:t>
            </a:r>
          </a:p>
        </p:txBody>
      </p:sp>
      <p:sp>
        <p:nvSpPr>
          <p:cNvPr id="9" name="Google Shape;365;g8b29f91595_5_22">
            <a:extLst>
              <a:ext uri="{FF2B5EF4-FFF2-40B4-BE49-F238E27FC236}">
                <a16:creationId xmlns:a16="http://schemas.microsoft.com/office/drawing/2014/main" id="{928726BA-F384-4B17-9DAC-122EDA3E2C20}"/>
              </a:ext>
            </a:extLst>
          </p:cNvPr>
          <p:cNvSpPr txBox="1">
            <a:spLocks/>
          </p:cNvSpPr>
          <p:nvPr/>
        </p:nvSpPr>
        <p:spPr>
          <a:xfrm>
            <a:off x="858795" y="4566734"/>
            <a:ext cx="5511113" cy="1080610"/>
          </a:xfrm>
          <a:prstGeom prst="rect">
            <a:avLst/>
          </a:prstGeom>
          <a:noFill/>
          <a:ln>
            <a:noFill/>
          </a:ln>
        </p:spPr>
        <p:txBody>
          <a:bodyPr spcFirstLastPara="1" vert="horz" wrap="square" lIns="0" tIns="0" rIns="0"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marR="0" lvl="0" indent="-342900" algn="l" defTabSz="914400" rtl="0" eaLnBrk="1" fontAlgn="auto" latinLnBrk="0" hangingPunct="1">
              <a:lnSpc>
                <a:spcPct val="90000"/>
              </a:lnSpc>
              <a:spcBef>
                <a:spcPts val="1000"/>
              </a:spcBef>
              <a:spcAft>
                <a:spcPts val="0"/>
              </a:spcAft>
              <a:buClr>
                <a:prstClr val="black"/>
              </a:buClr>
              <a:buSzPts val="24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Special Services Providers (SSPs) requirements</a:t>
            </a:r>
          </a:p>
        </p:txBody>
      </p:sp>
    </p:spTree>
    <p:extLst>
      <p:ext uri="{BB962C8B-B14F-4D97-AF65-F5344CB8AC3E}">
        <p14:creationId xmlns:p14="http://schemas.microsoft.com/office/powerpoint/2010/main" val="6430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64;g8b29f91595_5_22">
            <a:extLst>
              <a:ext uri="{FF2B5EF4-FFF2-40B4-BE49-F238E27FC236}">
                <a16:creationId xmlns:a16="http://schemas.microsoft.com/office/drawing/2014/main" id="{5A4FF8D6-274D-46B7-9CA3-D4AA6E314160}"/>
              </a:ext>
            </a:extLst>
          </p:cNvPr>
          <p:cNvSpPr txBox="1">
            <a:spLocks noGrp="1"/>
          </p:cNvSpPr>
          <p:nvPr>
            <p:ph type="title"/>
          </p:nvPr>
        </p:nvSpPr>
        <p:spPr>
          <a:xfrm>
            <a:off x="193143" y="109008"/>
            <a:ext cx="6203490" cy="9389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panose="02000000000000000000"/>
              </a:rPr>
              <a:t>MSL Requirements for Teachers</a:t>
            </a:r>
            <a:br>
              <a:rPr lang="en-US" sz="3200" dirty="0">
                <a:effectLst>
                  <a:outerShdw blurRad="38100" dist="38100" dir="2700000" algn="tl">
                    <a:srgbClr val="000000">
                      <a:alpha val="43137"/>
                    </a:srgbClr>
                  </a:outerShdw>
                </a:effectLst>
                <a:latin typeface="Museo Slab 500" panose="02000000000000000000"/>
              </a:rPr>
            </a:br>
            <a:r>
              <a:rPr lang="en-US" sz="3200" dirty="0">
                <a:effectLst>
                  <a:outerShdw blurRad="38100" dist="38100" dir="2700000" algn="tl">
                    <a:srgbClr val="000000">
                      <a:alpha val="43137"/>
                    </a:srgbClr>
                  </a:outerShdw>
                </a:effectLst>
                <a:latin typeface="Museo Slab 500" panose="02000000000000000000"/>
              </a:rPr>
              <a:t>for the 2022-23 school year</a:t>
            </a:r>
            <a:endParaRPr sz="3200" dirty="0">
              <a:effectLst>
                <a:outerShdw blurRad="38100" dist="38100" dir="2700000" algn="tl">
                  <a:srgbClr val="000000">
                    <a:alpha val="43137"/>
                  </a:srgbClr>
                </a:outerShdw>
              </a:effectLst>
              <a:latin typeface="Museo Slab 500" panose="02000000000000000000"/>
            </a:endParaRPr>
          </a:p>
        </p:txBody>
      </p:sp>
      <p:sp>
        <p:nvSpPr>
          <p:cNvPr id="5" name="Content Placeholder 4">
            <a:extLst>
              <a:ext uri="{FF2B5EF4-FFF2-40B4-BE49-F238E27FC236}">
                <a16:creationId xmlns:a16="http://schemas.microsoft.com/office/drawing/2014/main" id="{551E892F-81D1-4EA4-B6C4-AAE83023BDB4}"/>
              </a:ext>
            </a:extLst>
          </p:cNvPr>
          <p:cNvSpPr>
            <a:spLocks noGrp="1"/>
          </p:cNvSpPr>
          <p:nvPr>
            <p:ph idx="1"/>
          </p:nvPr>
        </p:nvSpPr>
        <p:spPr>
          <a:xfrm>
            <a:off x="1312519" y="1532239"/>
            <a:ext cx="6518962" cy="4747263"/>
          </a:xfrm>
        </p:spPr>
        <p:txBody>
          <a:bodyPr>
            <a:noAutofit/>
          </a:bodyPr>
          <a:lstStyle/>
          <a:p>
            <a:pPr>
              <a:spcAft>
                <a:spcPts val="1800"/>
              </a:spcAft>
            </a:pPr>
            <a:r>
              <a:rPr lang="en-US" sz="2800" dirty="0"/>
              <a:t>A measure of individually attributed student growth.</a:t>
            </a:r>
          </a:p>
          <a:p>
            <a:pPr>
              <a:spcBef>
                <a:spcPts val="600"/>
              </a:spcBef>
              <a:spcAft>
                <a:spcPts val="1200"/>
              </a:spcAft>
            </a:pPr>
            <a:r>
              <a:rPr lang="en-US" sz="2800" dirty="0"/>
              <a:t>A measure of collectively attributed student growth.</a:t>
            </a:r>
          </a:p>
          <a:p>
            <a:pPr>
              <a:spcBef>
                <a:spcPts val="600"/>
              </a:spcBef>
              <a:spcAft>
                <a:spcPts val="1200"/>
              </a:spcAft>
            </a:pPr>
            <a:r>
              <a:rPr lang="en-US" sz="2800" b="1" u="sng" dirty="0">
                <a:solidFill>
                  <a:schemeClr val="bg2">
                    <a:lumMod val="75000"/>
                  </a:schemeClr>
                </a:solidFill>
              </a:rPr>
              <a:t>When available</a:t>
            </a:r>
            <a:r>
              <a:rPr lang="en-US" sz="2800" dirty="0">
                <a:solidFill>
                  <a:schemeClr val="bg2">
                    <a:lumMod val="75000"/>
                  </a:schemeClr>
                </a:solidFill>
              </a:rPr>
              <a:t> </a:t>
            </a:r>
            <a:r>
              <a:rPr lang="en-US" sz="2800" dirty="0">
                <a:solidFill>
                  <a:schemeClr val="bg2">
                    <a:lumMod val="90000"/>
                  </a:schemeClr>
                </a:solidFill>
              </a:rPr>
              <a:t>state summative assessment results.*</a:t>
            </a:r>
          </a:p>
          <a:p>
            <a:pPr>
              <a:spcBef>
                <a:spcPts val="600"/>
              </a:spcBef>
              <a:spcAft>
                <a:spcPts val="1200"/>
              </a:spcAft>
            </a:pPr>
            <a:r>
              <a:rPr lang="en-US" sz="2800" dirty="0">
                <a:solidFill>
                  <a:schemeClr val="bg2">
                    <a:lumMod val="90000"/>
                  </a:schemeClr>
                </a:solidFill>
              </a:rPr>
              <a:t>For subjects with statewide summative assessment results in two consecutive grades, results from the Colorado Growth Model.*</a:t>
            </a:r>
          </a:p>
          <a:p>
            <a:endParaRPr lang="en-US" dirty="0"/>
          </a:p>
        </p:txBody>
      </p:sp>
      <p:sp>
        <p:nvSpPr>
          <p:cNvPr id="4" name="Slide Number Placeholder 3">
            <a:extLst>
              <a:ext uri="{FF2B5EF4-FFF2-40B4-BE49-F238E27FC236}">
                <a16:creationId xmlns:a16="http://schemas.microsoft.com/office/drawing/2014/main" id="{225D3F9B-ADD4-4E79-B930-7B6875D2DC4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3716B71-B20B-919E-F48E-0C63014EF10A}"/>
              </a:ext>
            </a:extLst>
          </p:cNvPr>
          <p:cNvSpPr txBox="1"/>
          <p:nvPr/>
        </p:nvSpPr>
        <p:spPr>
          <a:xfrm>
            <a:off x="1461052" y="6279502"/>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*Per SB22-069 results from the Colorado Growth Model may not be used in educator evaluations for</a:t>
            </a:r>
            <a:r>
              <a:rPr lang="en-US" sz="1400" dirty="0">
                <a:solidFill>
                  <a:schemeClr val="bg2">
                    <a:lumMod val="75000"/>
                  </a:schemeClr>
                </a:solidFill>
                <a:latin typeface="Calibri" panose="020F0502020204030204"/>
              </a:rPr>
              <a:t> the 2022-23 school year</a:t>
            </a:r>
            <a:r>
              <a:rPr kumimoji="0" lang="en-US" sz="14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0896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1" y="160638"/>
            <a:ext cx="5164475" cy="979098"/>
          </a:xfrm>
        </p:spPr>
        <p:txBody>
          <a:bodyPr>
            <a:noAutofit/>
          </a:bodyPr>
          <a:lstStyle/>
          <a:p>
            <a:r>
              <a:rPr lang="en-US" sz="3200" dirty="0">
                <a:effectLst>
                  <a:outerShdw blurRad="38100" dist="38100" dir="2700000" algn="tl">
                    <a:srgbClr val="000000">
                      <a:alpha val="43137"/>
                    </a:srgbClr>
                  </a:outerShdw>
                </a:effectLst>
              </a:rPr>
              <a:t>Individual and Collective Measures</a:t>
            </a:r>
          </a:p>
        </p:txBody>
      </p:sp>
      <p:sp>
        <p:nvSpPr>
          <p:cNvPr id="5" name="Content Placeholder 4">
            <a:extLst>
              <a:ext uri="{FF2B5EF4-FFF2-40B4-BE49-F238E27FC236}">
                <a16:creationId xmlns:a16="http://schemas.microsoft.com/office/drawing/2014/main" id="{B50DCA7B-9AC5-4518-9159-41B4232597DA}"/>
              </a:ext>
            </a:extLst>
          </p:cNvPr>
          <p:cNvSpPr>
            <a:spLocks noGrp="1"/>
          </p:cNvSpPr>
          <p:nvPr>
            <p:ph idx="1"/>
          </p:nvPr>
        </p:nvSpPr>
        <p:spPr>
          <a:xfrm>
            <a:off x="223072" y="2113005"/>
            <a:ext cx="4151222" cy="3293076"/>
          </a:xfrm>
        </p:spPr>
        <p:txBody>
          <a:bodyPr>
            <a:noAutofit/>
          </a:bodyPr>
          <a:lstStyle/>
          <a:p>
            <a:pPr marL="388620" indent="-342900">
              <a:spcAft>
                <a:spcPts val="600"/>
              </a:spcAft>
              <a:defRPr/>
            </a:pPr>
            <a:r>
              <a:rPr lang="en-US" sz="3200" dirty="0"/>
              <a:t>Individually-attributed growth measure:</a:t>
            </a:r>
          </a:p>
          <a:p>
            <a:pPr marL="731520" lvl="1" indent="0">
              <a:buNone/>
              <a:defRPr/>
            </a:pPr>
            <a:r>
              <a:rPr lang="en-US" sz="2800" dirty="0"/>
              <a:t>Student results on a measure are attributed to </a:t>
            </a:r>
            <a:r>
              <a:rPr lang="en-US" sz="2800" b="1" dirty="0"/>
              <a:t>one </a:t>
            </a:r>
            <a:r>
              <a:rPr lang="en-US" sz="2800" dirty="0"/>
              <a:t>licensed educator.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C545A6C5-316D-40F2-8E99-FE02656BD1F1}"/>
              </a:ext>
            </a:extLst>
          </p:cNvPr>
          <p:cNvSpPr txBox="1">
            <a:spLocks/>
          </p:cNvSpPr>
          <p:nvPr/>
        </p:nvSpPr>
        <p:spPr>
          <a:xfrm>
            <a:off x="4769708" y="2113005"/>
            <a:ext cx="4151220" cy="3472249"/>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862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Collectively-attributed growth measure:</a:t>
            </a:r>
          </a:p>
          <a:p>
            <a:pPr marL="73152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 results on a measure are attributed to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more than one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licensed educator.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284122F9-80FD-42BC-9FF3-AA3DD9F92344}"/>
              </a:ext>
            </a:extLst>
          </p:cNvPr>
          <p:cNvCxnSpPr/>
          <p:nvPr/>
        </p:nvCxnSpPr>
        <p:spPr>
          <a:xfrm>
            <a:off x="4596714" y="1661983"/>
            <a:ext cx="0" cy="45349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64;g8b29f91595_5_22">
            <a:extLst>
              <a:ext uri="{FF2B5EF4-FFF2-40B4-BE49-F238E27FC236}">
                <a16:creationId xmlns:a16="http://schemas.microsoft.com/office/drawing/2014/main" id="{5A4FF8D6-274D-46B7-9CA3-D4AA6E314160}"/>
              </a:ext>
            </a:extLst>
          </p:cNvPr>
          <p:cNvSpPr txBox="1">
            <a:spLocks noGrp="1"/>
          </p:cNvSpPr>
          <p:nvPr>
            <p:ph type="title"/>
          </p:nvPr>
        </p:nvSpPr>
        <p:spPr>
          <a:xfrm>
            <a:off x="165108" y="104993"/>
            <a:ext cx="6191134" cy="9389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200" dirty="0">
                <a:effectLst>
                  <a:outerShdw blurRad="38100" dist="38100" dir="2700000" algn="tl">
                    <a:srgbClr val="000000">
                      <a:alpha val="43137"/>
                    </a:srgbClr>
                  </a:outerShdw>
                </a:effectLst>
                <a:latin typeface="Museo Slab 500" panose="02000000000000000000"/>
              </a:rPr>
              <a:t>MSL Requirements for Principals</a:t>
            </a:r>
            <a:br>
              <a:rPr lang="en-US" sz="3200" dirty="0">
                <a:effectLst>
                  <a:outerShdw blurRad="38100" dist="38100" dir="2700000" algn="tl">
                    <a:srgbClr val="000000">
                      <a:alpha val="43137"/>
                    </a:srgbClr>
                  </a:outerShdw>
                </a:effectLst>
                <a:latin typeface="Museo Slab 500" panose="02000000000000000000"/>
              </a:rPr>
            </a:br>
            <a:r>
              <a:rPr lang="en-US" sz="3200" dirty="0">
                <a:effectLst>
                  <a:outerShdw blurRad="38100" dist="38100" dir="2700000" algn="tl">
                    <a:srgbClr val="000000">
                      <a:alpha val="43137"/>
                    </a:srgbClr>
                  </a:outerShdw>
                </a:effectLst>
                <a:latin typeface="Museo Slab 500" panose="02000000000000000000"/>
              </a:rPr>
              <a:t>for the 2022-23 school year</a:t>
            </a:r>
            <a:endParaRPr sz="3200" dirty="0">
              <a:effectLst>
                <a:outerShdw blurRad="38100" dist="38100" dir="2700000" algn="tl">
                  <a:srgbClr val="000000">
                    <a:alpha val="43137"/>
                  </a:srgbClr>
                </a:outerShdw>
              </a:effectLst>
              <a:latin typeface="Museo Slab 500" panose="02000000000000000000"/>
            </a:endParaRPr>
          </a:p>
        </p:txBody>
      </p:sp>
      <p:sp>
        <p:nvSpPr>
          <p:cNvPr id="5" name="Content Placeholder 4">
            <a:extLst>
              <a:ext uri="{FF2B5EF4-FFF2-40B4-BE49-F238E27FC236}">
                <a16:creationId xmlns:a16="http://schemas.microsoft.com/office/drawing/2014/main" id="{551E892F-81D1-4EA4-B6C4-AAE83023BDB4}"/>
              </a:ext>
            </a:extLst>
          </p:cNvPr>
          <p:cNvSpPr>
            <a:spLocks noGrp="1"/>
          </p:cNvSpPr>
          <p:nvPr>
            <p:ph idx="1"/>
          </p:nvPr>
        </p:nvSpPr>
        <p:spPr>
          <a:xfrm>
            <a:off x="808595" y="1772815"/>
            <a:ext cx="7526809" cy="4049487"/>
          </a:xfrm>
        </p:spPr>
        <p:txBody>
          <a:bodyPr>
            <a:noAutofit/>
          </a:bodyPr>
          <a:lstStyle/>
          <a:p>
            <a:pPr>
              <a:spcBef>
                <a:spcPts val="0"/>
              </a:spcBef>
              <a:spcAft>
                <a:spcPts val="2400"/>
              </a:spcAft>
            </a:pPr>
            <a:r>
              <a:rPr lang="en-US" sz="2800" dirty="0">
                <a:solidFill>
                  <a:schemeClr val="bg2">
                    <a:lumMod val="90000"/>
                  </a:schemeClr>
                </a:solidFill>
              </a:rPr>
              <a:t>Data that is included within the school performance framework.*</a:t>
            </a:r>
          </a:p>
          <a:p>
            <a:pPr>
              <a:spcBef>
                <a:spcPts val="0"/>
              </a:spcBef>
              <a:spcAft>
                <a:spcPts val="2400"/>
              </a:spcAft>
            </a:pPr>
            <a:r>
              <a:rPr lang="en-US" sz="2800" dirty="0"/>
              <a:t>Minimum of one measure of student academic growth that is aligned with the measures used in the teacher evaluations for the principal's school.</a:t>
            </a:r>
          </a:p>
          <a:p>
            <a:pPr>
              <a:spcBef>
                <a:spcPts val="0"/>
              </a:spcBef>
              <a:spcAft>
                <a:spcPts val="2400"/>
              </a:spcAft>
            </a:pPr>
            <a:r>
              <a:rPr lang="en-US" sz="2800" dirty="0"/>
              <a:t>Measures reflect subjects beyond those in state assessments and shall reflect the growth of students in all subject areas and grades.</a:t>
            </a:r>
          </a:p>
        </p:txBody>
      </p:sp>
      <p:sp>
        <p:nvSpPr>
          <p:cNvPr id="4" name="Slide Number Placeholder 3">
            <a:extLst>
              <a:ext uri="{FF2B5EF4-FFF2-40B4-BE49-F238E27FC236}">
                <a16:creationId xmlns:a16="http://schemas.microsoft.com/office/drawing/2014/main" id="{225D3F9B-ADD4-4E79-B930-7B6875D2DC4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5C21F46-C69C-45A3-91D7-B401622B6E62}"/>
              </a:ext>
            </a:extLst>
          </p:cNvPr>
          <p:cNvSpPr txBox="1"/>
          <p:nvPr/>
        </p:nvSpPr>
        <p:spPr>
          <a:xfrm>
            <a:off x="808595" y="5953096"/>
            <a:ext cx="70053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*For the 2022-23 school year SPF and DPF data may not be used per SB22-069.</a:t>
            </a:r>
          </a:p>
        </p:txBody>
      </p:sp>
    </p:spTree>
    <p:extLst>
      <p:ext uri="{BB962C8B-B14F-4D97-AF65-F5344CB8AC3E}">
        <p14:creationId xmlns:p14="http://schemas.microsoft.com/office/powerpoint/2010/main" val="117629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115617"/>
            <a:ext cx="8576689" cy="1023569"/>
          </a:xfrm>
          <a:noFill/>
        </p:spPr>
        <p:txBody>
          <a:bodyPr>
            <a:noAutofit/>
          </a:bodyPr>
          <a:lstStyle/>
          <a:p>
            <a:pPr algn="ctr"/>
            <a:r>
              <a:rPr lang="en-US" sz="2800" dirty="0"/>
              <a:t>Fall 2022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 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State Board rule,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 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64;g8b29f91595_5_22">
            <a:extLst>
              <a:ext uri="{FF2B5EF4-FFF2-40B4-BE49-F238E27FC236}">
                <a16:creationId xmlns:a16="http://schemas.microsoft.com/office/drawing/2014/main" id="{5A4FF8D6-274D-46B7-9CA3-D4AA6E314160}"/>
              </a:ext>
            </a:extLst>
          </p:cNvPr>
          <p:cNvSpPr txBox="1">
            <a:spLocks noGrp="1"/>
          </p:cNvSpPr>
          <p:nvPr>
            <p:ph type="title"/>
          </p:nvPr>
        </p:nvSpPr>
        <p:spPr>
          <a:xfrm>
            <a:off x="223071" y="254514"/>
            <a:ext cx="5535179" cy="756418"/>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sz="3600" dirty="0">
                <a:effectLst>
                  <a:outerShdw blurRad="38100" dist="38100" dir="2700000" algn="tl">
                    <a:srgbClr val="000000">
                      <a:alpha val="43137"/>
                    </a:srgbClr>
                  </a:outerShdw>
                </a:effectLst>
                <a:latin typeface="Museo Slab 500" panose="02000000000000000000"/>
              </a:rPr>
              <a:t>MSO Requirements for SSPs</a:t>
            </a:r>
            <a:endParaRPr sz="3600" dirty="0">
              <a:effectLst>
                <a:outerShdw blurRad="38100" dist="38100" dir="2700000" algn="tl">
                  <a:srgbClr val="000000">
                    <a:alpha val="43137"/>
                  </a:srgbClr>
                </a:outerShdw>
              </a:effectLst>
              <a:latin typeface="Museo Slab 500" panose="02000000000000000000"/>
            </a:endParaRPr>
          </a:p>
        </p:txBody>
      </p:sp>
      <p:sp>
        <p:nvSpPr>
          <p:cNvPr id="5" name="Content Placeholder 4">
            <a:extLst>
              <a:ext uri="{FF2B5EF4-FFF2-40B4-BE49-F238E27FC236}">
                <a16:creationId xmlns:a16="http://schemas.microsoft.com/office/drawing/2014/main" id="{551E892F-81D1-4EA4-B6C4-AAE83023BDB4}"/>
              </a:ext>
            </a:extLst>
          </p:cNvPr>
          <p:cNvSpPr>
            <a:spLocks noGrp="1"/>
          </p:cNvSpPr>
          <p:nvPr>
            <p:ph idx="1"/>
          </p:nvPr>
        </p:nvSpPr>
        <p:spPr>
          <a:xfrm>
            <a:off x="845665" y="2213173"/>
            <a:ext cx="7452669" cy="3175687"/>
          </a:xfrm>
        </p:spPr>
        <p:txBody>
          <a:bodyPr>
            <a:normAutofit fontScale="92500"/>
          </a:bodyPr>
          <a:lstStyle/>
          <a:p>
            <a:r>
              <a:rPr lang="en-US" sz="3200" dirty="0"/>
              <a:t>Minimum of two (2) measures aligned to the specific role and duties of the individual SSP.</a:t>
            </a:r>
          </a:p>
          <a:p>
            <a:pPr marL="457200" lvl="1" indent="0">
              <a:buNone/>
            </a:pPr>
            <a:endParaRPr lang="en-US" sz="2800" dirty="0"/>
          </a:p>
          <a:p>
            <a:r>
              <a:rPr lang="en-US" sz="3200" dirty="0"/>
              <a:t>Data used in evaluating SSPs shall be collected from the site(s), or a representative sample of the site(s), at which the SSP provides services.</a:t>
            </a:r>
          </a:p>
          <a:p>
            <a:endParaRPr lang="en-US" dirty="0"/>
          </a:p>
        </p:txBody>
      </p:sp>
      <p:sp>
        <p:nvSpPr>
          <p:cNvPr id="4" name="Slide Number Placeholder 3">
            <a:extLst>
              <a:ext uri="{FF2B5EF4-FFF2-40B4-BE49-F238E27FC236}">
                <a16:creationId xmlns:a16="http://schemas.microsoft.com/office/drawing/2014/main" id="{225D3F9B-ADD4-4E79-B930-7B6875D2DC4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18FD9A-0FF8-CAAB-E639-0FB15FE65E97}"/>
              </a:ext>
            </a:extLst>
          </p:cNvPr>
          <p:cNvSpPr txBox="1"/>
          <p:nvPr/>
        </p:nvSpPr>
        <p:spPr>
          <a:xfrm>
            <a:off x="845665" y="5718539"/>
            <a:ext cx="73228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*NOTE: For the 2022-23 school year SPF and DPF data may not be used per SB22-069.</a:t>
            </a:r>
          </a:p>
        </p:txBody>
      </p:sp>
    </p:spTree>
    <p:extLst>
      <p:ext uri="{BB962C8B-B14F-4D97-AF65-F5344CB8AC3E}">
        <p14:creationId xmlns:p14="http://schemas.microsoft.com/office/powerpoint/2010/main" val="260551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347241"/>
            <a:ext cx="5604621" cy="661614"/>
          </a:xfrm>
        </p:spPr>
        <p:txBody>
          <a:bodyPr>
            <a:noAutofit/>
          </a:bodyPr>
          <a:lstStyle/>
          <a:p>
            <a:r>
              <a:rPr lang="en-US" sz="3600" dirty="0">
                <a:effectLst>
                  <a:outerShdw blurRad="38100" dist="38100" dir="2700000" algn="tl">
                    <a:srgbClr val="000000">
                      <a:alpha val="43137"/>
                    </a:srgbClr>
                  </a:outerShdw>
                </a:effectLst>
              </a:rPr>
              <a:t>Key Points about MSLs/MSOs</a:t>
            </a:r>
          </a:p>
        </p:txBody>
      </p:sp>
      <p:sp>
        <p:nvSpPr>
          <p:cNvPr id="3" name="Content Placeholder 2"/>
          <p:cNvSpPr>
            <a:spLocks noGrp="1"/>
          </p:cNvSpPr>
          <p:nvPr>
            <p:ph idx="1"/>
          </p:nvPr>
        </p:nvSpPr>
        <p:spPr>
          <a:xfrm>
            <a:off x="191386" y="2090447"/>
            <a:ext cx="8761227" cy="3623133"/>
          </a:xfrm>
        </p:spPr>
        <p:txBody>
          <a:bodyPr>
            <a:noAutofit/>
          </a:bodyPr>
          <a:lstStyle/>
          <a:p>
            <a:pPr lvl="1">
              <a:spcBef>
                <a:spcPts val="1200"/>
              </a:spcBef>
              <a:spcAft>
                <a:spcPts val="1200"/>
              </a:spcAft>
            </a:pPr>
            <a:r>
              <a:rPr lang="en-US" sz="2800" dirty="0"/>
              <a:t>Measures of Student Learning/Outcomes (MSLs/MSOs) goals and measures are ideally relevant, rigorous, and attainable. </a:t>
            </a:r>
          </a:p>
          <a:p>
            <a:pPr lvl="1">
              <a:spcBef>
                <a:spcPts val="1800"/>
              </a:spcBef>
              <a:spcAft>
                <a:spcPts val="1200"/>
              </a:spcAft>
            </a:pPr>
            <a:r>
              <a:rPr lang="en-US" sz="2800" dirty="0"/>
              <a:t>MSLs/MSOs are based on student outputs.</a:t>
            </a:r>
          </a:p>
          <a:p>
            <a:pPr lvl="1">
              <a:spcBef>
                <a:spcPts val="1800"/>
              </a:spcBef>
              <a:spcAft>
                <a:spcPts val="1200"/>
              </a:spcAft>
            </a:pPr>
            <a:r>
              <a:rPr lang="en-US" sz="2800" dirty="0"/>
              <a:t>MSLs/MSOs offer an </a:t>
            </a:r>
            <a:r>
              <a:rPr lang="en-US" sz="2800" b="1" dirty="0"/>
              <a:t>opportunity for educators and evaluators to work together </a:t>
            </a:r>
            <a:r>
              <a:rPr lang="en-US" sz="2800" dirty="0"/>
              <a:t>to set these measures/outcomes.</a:t>
            </a:r>
          </a:p>
        </p:txBody>
      </p:sp>
      <p:sp>
        <p:nvSpPr>
          <p:cNvPr id="4" name="Slide Number Placeholder 3"/>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4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950265"/>
            <a:ext cx="7772400" cy="957470"/>
          </a:xfrm>
        </p:spPr>
        <p:txBody>
          <a:bodyPr>
            <a:normAutofit/>
          </a:bodyPr>
          <a:lstStyle/>
          <a:p>
            <a:r>
              <a:rPr lang="en-US" sz="50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6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H:\Flexibility in the SMES\Educator Effectiveness chart-1.3.jpg">
            <a:extLst>
              <a:ext uri="{FF2B5EF4-FFF2-40B4-BE49-F238E27FC236}">
                <a16:creationId xmlns:a16="http://schemas.microsoft.com/office/drawing/2014/main" id="{60C629D8-E8EC-4C4D-8639-6F08049517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66404" y="1325182"/>
            <a:ext cx="6411191" cy="5460082"/>
          </a:xfrm>
          <a:prstGeom prst="rect">
            <a:avLst/>
          </a:prstGeom>
          <a:ln>
            <a:noFill/>
          </a:ln>
          <a:effectLst/>
        </p:spPr>
      </p:pic>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33</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98854" y="61784"/>
            <a:ext cx="6907427"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State Model Evaluation System (SMES):</a:t>
            </a:r>
          </a:p>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36</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48281" y="289584"/>
            <a:ext cx="6339250"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pic>
        <p:nvPicPr>
          <p:cNvPr id="7" name="Picture 6">
            <a:extLst>
              <a:ext uri="{FF2B5EF4-FFF2-40B4-BE49-F238E27FC236}">
                <a16:creationId xmlns:a16="http://schemas.microsoft.com/office/drawing/2014/main" id="{3D282937-ECC9-4107-AEE7-E0955F8D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77" y="1484859"/>
            <a:ext cx="5433645" cy="5041597"/>
          </a:xfrm>
          <a:prstGeom prst="rect">
            <a:avLst/>
          </a:prstGeom>
          <a:ln>
            <a:noFill/>
          </a:ln>
          <a:effectLst/>
        </p:spPr>
      </p:pic>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97708"/>
            <a:ext cx="5946131" cy="876171"/>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Training and Orientation</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457457" y="1531088"/>
            <a:ext cx="8399463" cy="4572626"/>
          </a:xfrm>
        </p:spPr>
        <p:txBody>
          <a:bodyPr>
            <a:noAutofit/>
          </a:bodyPr>
          <a:lstStyle/>
          <a:p>
            <a:pPr marL="0" indent="0">
              <a:buNone/>
            </a:pPr>
            <a:r>
              <a:rPr lang="en-US" sz="3200" dirty="0"/>
              <a:t>Beginning of the school year connections include:</a:t>
            </a:r>
          </a:p>
          <a:p>
            <a:pPr lvl="1">
              <a:spcBef>
                <a:spcPts val="1800"/>
              </a:spcBef>
            </a:pPr>
            <a:r>
              <a:rPr lang="en-US" sz="2800" i="1" dirty="0"/>
              <a:t>Training: </a:t>
            </a:r>
            <a:r>
              <a:rPr lang="en-US" sz="2800" dirty="0"/>
              <a:t>For educators new to the State Model Evaluation System</a:t>
            </a:r>
          </a:p>
          <a:p>
            <a:pPr lvl="2">
              <a:buSzPct val="50000"/>
            </a:pPr>
            <a:r>
              <a:rPr lang="en-US" sz="2400" dirty="0"/>
              <a:t>Foundational Knowledge</a:t>
            </a:r>
          </a:p>
          <a:p>
            <a:pPr lvl="2">
              <a:buSzPct val="50000"/>
            </a:pPr>
            <a:r>
              <a:rPr lang="en-US" sz="2400" dirty="0"/>
              <a:t>Ensures reliability and accuracy</a:t>
            </a:r>
          </a:p>
          <a:p>
            <a:pPr lvl="2">
              <a:buSzPct val="50000"/>
            </a:pPr>
            <a:r>
              <a:rPr lang="en-US" sz="2400" dirty="0"/>
              <a:t>Typically occurs once for an educator</a:t>
            </a:r>
          </a:p>
          <a:p>
            <a:pPr lvl="1">
              <a:spcBef>
                <a:spcPts val="1800"/>
              </a:spcBef>
            </a:pPr>
            <a:r>
              <a:rPr lang="en-US" sz="2800" i="1" dirty="0"/>
              <a:t>Orientation: </a:t>
            </a:r>
            <a:r>
              <a:rPr lang="en-US" sz="2800" dirty="0"/>
              <a:t>For new and returning educators</a:t>
            </a:r>
          </a:p>
          <a:p>
            <a:pPr lvl="2">
              <a:buSzPct val="50000"/>
            </a:pPr>
            <a:r>
              <a:rPr lang="en-US" sz="2400" dirty="0"/>
              <a:t>Any new system features</a:t>
            </a:r>
          </a:p>
          <a:p>
            <a:pPr lvl="2">
              <a:buSzPct val="50000"/>
            </a:pPr>
            <a:r>
              <a:rPr lang="en-US" sz="2400" dirty="0"/>
              <a:t>Any process changes for the district</a:t>
            </a:r>
          </a:p>
          <a:p>
            <a:pPr lvl="2">
              <a:buSzPct val="50000"/>
            </a:pPr>
            <a:r>
              <a:rPr lang="en-US" sz="2400" dirty="0"/>
              <a:t>Ensures shared understanding</a:t>
            </a:r>
          </a:p>
          <a:p>
            <a:endParaRPr lang="en-US" sz="1800" dirty="0"/>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37</a:t>
            </a:fld>
            <a:endParaRPr lang="en-US" dirty="0"/>
          </a:p>
        </p:txBody>
      </p:sp>
      <p:grpSp>
        <p:nvGrpSpPr>
          <p:cNvPr id="6" name="Group 5">
            <a:extLst>
              <a:ext uri="{FF2B5EF4-FFF2-40B4-BE49-F238E27FC236}">
                <a16:creationId xmlns:a16="http://schemas.microsoft.com/office/drawing/2014/main" id="{0DA7A778-9C1E-4974-A184-173C27D067AE}"/>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5332E7D4-1CE4-42A1-9798-066843489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6027626"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457457" y="1711842"/>
            <a:ext cx="8250607" cy="4064293"/>
          </a:xfrm>
        </p:spPr>
        <p:txBody>
          <a:bodyPr/>
          <a:lstStyle/>
          <a:p>
            <a:pPr marL="0" indent="0">
              <a:buNone/>
            </a:pPr>
            <a:r>
              <a:rPr lang="en-US" sz="3200" dirty="0"/>
              <a:t>Each educator completes a self-assessment at the beginning of the year:</a:t>
            </a:r>
          </a:p>
          <a:p>
            <a:pPr lvl="1">
              <a:spcBef>
                <a:spcPts val="1800"/>
              </a:spcBef>
            </a:pPr>
            <a:r>
              <a:rPr lang="en-US" sz="2800" dirty="0"/>
              <a:t>Educators complete their self-assessment by the end of the first month of the school year.</a:t>
            </a:r>
          </a:p>
          <a:p>
            <a:pPr lvl="1">
              <a:spcBef>
                <a:spcPts val="1800"/>
              </a:spcBef>
            </a:pPr>
            <a:r>
              <a:rPr lang="en-US" sz="2800" dirty="0"/>
              <a:t>Educators may choose to share the self-assessment with their evaluator or not. </a:t>
            </a:r>
          </a:p>
          <a:p>
            <a:pPr lvl="1">
              <a:spcBef>
                <a:spcPts val="1800"/>
              </a:spcBef>
            </a:pPr>
            <a:r>
              <a:rPr lang="en-US" sz="2800" dirty="0"/>
              <a:t>The self-assessment can inform the development of professional growth goals</a:t>
            </a:r>
            <a:r>
              <a:rPr lang="en-US" sz="2400"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38</a:t>
            </a:fld>
            <a:endParaRPr lang="en-US" dirty="0"/>
          </a:p>
        </p:txBody>
      </p:sp>
      <p:grpSp>
        <p:nvGrpSpPr>
          <p:cNvPr id="5" name="Group 4">
            <a:extLst>
              <a:ext uri="{FF2B5EF4-FFF2-40B4-BE49-F238E27FC236}">
                <a16:creationId xmlns:a16="http://schemas.microsoft.com/office/drawing/2014/main" id="{6C516C24-DA05-441A-9FC9-F599A1D056E3}"/>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a:p>
            <a:pPr marL="0" indent="0">
              <a:buNone/>
            </a:pPr>
            <a:endParaRPr lang="en-US" dirty="0"/>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23071" y="1231752"/>
            <a:ext cx="8796941" cy="369332"/>
          </a:xfrm>
          <a:prstGeom prst="rect">
            <a:avLst/>
          </a:prstGeom>
        </p:spPr>
        <p:txBody>
          <a:bodyPr wrap="square">
            <a:spAutoFit/>
          </a:bodyPr>
          <a:lstStyle/>
          <a:p>
            <a:pPr marL="0" lvl="1">
              <a:spcAft>
                <a:spcPts val="600"/>
              </a:spcAft>
            </a:pPr>
            <a:r>
              <a:rPr lang="en-US" dirty="0"/>
              <a:t>Please contact your EE Regional Specialist for additional support customizing this slide deck. </a:t>
            </a:r>
          </a:p>
        </p:txBody>
      </p:sp>
      <p:sp>
        <p:nvSpPr>
          <p:cNvPr id="11" name="Title 1">
            <a:extLst>
              <a:ext uri="{FF2B5EF4-FFF2-40B4-BE49-F238E27FC236}">
                <a16:creationId xmlns:a16="http://schemas.microsoft.com/office/drawing/2014/main" id="{A058C705-B991-4F7A-879B-2853F92FA226}"/>
              </a:ext>
            </a:extLst>
          </p:cNvPr>
          <p:cNvSpPr>
            <a:spLocks noGrp="1"/>
          </p:cNvSpPr>
          <p:nvPr>
            <p:ph type="title"/>
          </p:nvPr>
        </p:nvSpPr>
        <p:spPr>
          <a:xfrm>
            <a:off x="283655" y="105115"/>
            <a:ext cx="8576689" cy="1023569"/>
          </a:xfrm>
          <a:noFill/>
        </p:spPr>
        <p:txBody>
          <a:bodyPr>
            <a:noAutofit/>
          </a:bodyPr>
          <a:lstStyle/>
          <a:p>
            <a:pPr algn="ctr"/>
            <a:r>
              <a:rPr lang="en-US" sz="2800" dirty="0"/>
              <a:t>Fall 2022 Orientation Slide Deck: </a:t>
            </a:r>
            <a:br>
              <a:rPr lang="en-US" dirty="0"/>
            </a:br>
            <a:r>
              <a:rPr lang="en-US" sz="3200" u="sng" dirty="0"/>
              <a:t>Overview and Tips for Using this Orientation “Shell”</a:t>
            </a:r>
            <a:endParaRPr lang="en-US" u="sng" dirty="0"/>
          </a:p>
        </p:txBody>
      </p:sp>
      <p:graphicFrame>
        <p:nvGraphicFramePr>
          <p:cNvPr id="8" name="Table 7">
            <a:extLst>
              <a:ext uri="{FF2B5EF4-FFF2-40B4-BE49-F238E27FC236}">
                <a16:creationId xmlns:a16="http://schemas.microsoft.com/office/drawing/2014/main" id="{534EE85E-6E4D-FB48-2A11-F0552DCEA121}"/>
              </a:ext>
            </a:extLst>
          </p:cNvPr>
          <p:cNvGraphicFramePr>
            <a:graphicFrameLocks noGrp="1"/>
          </p:cNvGraphicFramePr>
          <p:nvPr>
            <p:extLst>
              <p:ext uri="{D42A27DB-BD31-4B8C-83A1-F6EECF244321}">
                <p14:modId xmlns:p14="http://schemas.microsoft.com/office/powerpoint/2010/main" val="1279528462"/>
              </p:ext>
            </p:extLst>
          </p:nvPr>
        </p:nvGraphicFramePr>
        <p:xfrm>
          <a:off x="223071" y="1681119"/>
          <a:ext cx="3901675" cy="4484640"/>
        </p:xfrm>
        <a:graphic>
          <a:graphicData uri="http://schemas.openxmlformats.org/drawingml/2006/table">
            <a:tbl>
              <a:tblPr firstRow="1" firstCol="1" bandRow="1">
                <a:tableStyleId>{2D5ABB26-0587-4C30-8999-92F81FD0307C}</a:tableStyleId>
              </a:tblPr>
              <a:tblGrid>
                <a:gridCol w="1590607">
                  <a:extLst>
                    <a:ext uri="{9D8B030D-6E8A-4147-A177-3AD203B41FA5}">
                      <a16:colId xmlns:a16="http://schemas.microsoft.com/office/drawing/2014/main" val="20001"/>
                    </a:ext>
                  </a:extLst>
                </a:gridCol>
                <a:gridCol w="231106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04970">
                <a:tc>
                  <a:txBody>
                    <a:bodyPr/>
                    <a:lstStyle/>
                    <a:p>
                      <a:pPr marL="0" marR="0">
                        <a:lnSpc>
                          <a:spcPct val="100000"/>
                        </a:lnSpc>
                        <a:spcBef>
                          <a:spcPts val="0"/>
                        </a:spcBef>
                        <a:spcAft>
                          <a:spcPts val="0"/>
                        </a:spcAft>
                      </a:pPr>
                      <a:r>
                        <a:rPr lang="en-US" sz="1200" dirty="0">
                          <a:effectLst/>
                        </a:rPr>
                        <a:t>Southwest and </a:t>
                      </a:r>
                    </a:p>
                    <a:p>
                      <a:pPr marL="0" marR="0">
                        <a:lnSpc>
                          <a:spcPct val="100000"/>
                        </a:lnSpc>
                        <a:spcBef>
                          <a:spcPts val="0"/>
                        </a:spcBef>
                        <a:spcAft>
                          <a:spcPts val="0"/>
                        </a:spcAft>
                      </a:pPr>
                      <a:r>
                        <a:rPr lang="en-US" sz="1200" dirty="0">
                          <a:effectLst/>
                        </a:rPr>
                        <a:t>South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04970">
                <a:tc>
                  <a:txBody>
                    <a:bodyPr/>
                    <a:lstStyle/>
                    <a:p>
                      <a:pPr marL="0" marR="0">
                        <a:lnSpc>
                          <a:spcPct val="100000"/>
                        </a:lnSpc>
                        <a:spcBef>
                          <a:spcPts val="0"/>
                        </a:spcBef>
                        <a:spcAft>
                          <a:spcPts val="0"/>
                        </a:spcAft>
                      </a:pPr>
                      <a:r>
                        <a:rPr lang="en-US" sz="1200" dirty="0">
                          <a:effectLst/>
                        </a:rPr>
                        <a:t>West Central and                               Pikes</a:t>
                      </a:r>
                      <a:r>
                        <a:rPr lang="en-US" sz="1200" baseline="0" dirty="0">
                          <a:effectLst/>
                        </a:rPr>
                        <a:t> Peak</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5"/>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04970">
                <a:tc>
                  <a:txBody>
                    <a:bodyPr/>
                    <a:lstStyle/>
                    <a:p>
                      <a:pPr marL="0" marR="0">
                        <a:lnSpc>
                          <a:spcPct val="100000"/>
                        </a:lnSpc>
                        <a:spcBef>
                          <a:spcPts val="0"/>
                        </a:spcBef>
                        <a:spcAft>
                          <a:spcPts val="0"/>
                        </a:spcAft>
                      </a:pPr>
                      <a:r>
                        <a:rPr lang="en-US" sz="1200" dirty="0">
                          <a:effectLst/>
                        </a:rPr>
                        <a:t>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Mike DeGuire</a:t>
                      </a:r>
                    </a:p>
                    <a:p>
                      <a:pPr marL="0" marR="0">
                        <a:lnSpc>
                          <a:spcPct val="100000"/>
                        </a:lnSpc>
                        <a:spcBef>
                          <a:spcPts val="0"/>
                        </a:spcBef>
                        <a:spcAft>
                          <a:spcPts val="0"/>
                        </a:spcAft>
                      </a:pPr>
                      <a:r>
                        <a:rPr lang="en-US" sz="1200" i="0" dirty="0">
                          <a:effectLst/>
                          <a:hlinkClick r:id="rId6"/>
                        </a:rPr>
                        <a:t>deguire_m@cde.state.co.us</a:t>
                      </a:r>
                      <a:endParaRPr lang="en-US" sz="120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720-450-6890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04970">
                <a:tc>
                  <a:txBody>
                    <a:bodyPr/>
                    <a:lstStyle/>
                    <a:p>
                      <a:pPr marL="0" marR="0">
                        <a:lnSpc>
                          <a:spcPct val="100000"/>
                        </a:lnSpc>
                        <a:spcBef>
                          <a:spcPts val="0"/>
                        </a:spcBef>
                        <a:spcAft>
                          <a:spcPts val="0"/>
                        </a:spcAft>
                      </a:pPr>
                      <a:r>
                        <a:rPr lang="en-US" sz="1200" dirty="0">
                          <a:effectLst/>
                        </a:rPr>
                        <a:t>East Central and Southeast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chostner_p@cde.state.co.us</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04970">
                <a:tc>
                  <a:txBody>
                    <a:bodyPr/>
                    <a:lstStyle/>
                    <a:p>
                      <a:pPr marL="0" marR="0">
                        <a:lnSpc>
                          <a:spcPct val="100000"/>
                        </a:lnSpc>
                        <a:spcBef>
                          <a:spcPts val="0"/>
                        </a:spcBef>
                        <a:spcAft>
                          <a:spcPts val="0"/>
                        </a:spcAft>
                      </a:pPr>
                      <a:r>
                        <a:rPr lang="en-US" sz="1200" dirty="0">
                          <a:effectLst/>
                        </a:rPr>
                        <a:t>Northwest and </a:t>
                      </a:r>
                    </a:p>
                    <a:p>
                      <a:pPr marL="0" marR="0">
                        <a:lnSpc>
                          <a:spcPct val="100000"/>
                        </a:lnSpc>
                        <a:spcBef>
                          <a:spcPts val="0"/>
                        </a:spcBef>
                        <a:spcAft>
                          <a:spcPts val="0"/>
                        </a:spcAft>
                      </a:pP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Debbie Hearty</a:t>
                      </a:r>
                    </a:p>
                    <a:p>
                      <a:pPr marL="0" marR="0">
                        <a:lnSpc>
                          <a:spcPct val="100000"/>
                        </a:lnSpc>
                        <a:spcBef>
                          <a:spcPts val="0"/>
                        </a:spcBef>
                        <a:spcAft>
                          <a:spcPts val="0"/>
                        </a:spcAft>
                      </a:pPr>
                      <a:r>
                        <a:rPr lang="en-US" sz="1200" i="0" dirty="0">
                          <a:effectLst/>
                          <a:hlinkClick r:id="rId8"/>
                        </a:rPr>
                        <a:t>hearty_d@cde.state.co.us</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04970">
                <a:tc>
                  <a:txBody>
                    <a:bodyPr/>
                    <a:lstStyle/>
                    <a:p>
                      <a:pPr marL="0" marR="0">
                        <a:lnSpc>
                          <a:spcPct val="100000"/>
                        </a:lnSpc>
                        <a:spcBef>
                          <a:spcPts val="0"/>
                        </a:spcBef>
                        <a:spcAft>
                          <a:spcPts val="0"/>
                        </a:spcAft>
                      </a:pPr>
                      <a:r>
                        <a:rPr lang="en-US" sz="12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9"/>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12" name="Picture 11" descr="Map&#10;&#10;Description automatically generated">
            <a:extLst>
              <a:ext uri="{FF2B5EF4-FFF2-40B4-BE49-F238E27FC236}">
                <a16:creationId xmlns:a16="http://schemas.microsoft.com/office/drawing/2014/main" id="{C5BDC61D-D5C9-38DF-324C-4CC1A91542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584" y="2062037"/>
            <a:ext cx="4640345" cy="3379263"/>
          </a:xfrm>
          <a:prstGeom prst="rect">
            <a:avLst/>
          </a:prstGeom>
        </p:spPr>
      </p:pic>
    </p:spTree>
    <p:extLst>
      <p:ext uri="{BB962C8B-B14F-4D97-AF65-F5344CB8AC3E}">
        <p14:creationId xmlns:p14="http://schemas.microsoft.com/office/powerpoint/2010/main" val="36191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 y="184100"/>
            <a:ext cx="6018780"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435395"/>
            <a:ext cx="8229084" cy="4805917"/>
          </a:xfrm>
        </p:spPr>
        <p:txBody>
          <a:bodyPr>
            <a:noAutofit/>
          </a:bodyPr>
          <a:lstStyle/>
          <a:p>
            <a:pPr marL="0" indent="0">
              <a:buNone/>
            </a:pPr>
            <a:r>
              <a:rPr lang="en-US" sz="32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lessons learned, and how the 2021-22 school year may be informing goals for the 2022-23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Teacher Growth plans are based on Teacher Inputs</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40</a:t>
            </a:fld>
            <a:endParaRPr lang="en-US" dirty="0"/>
          </a:p>
        </p:txBody>
      </p:sp>
      <p:grpSp>
        <p:nvGrpSpPr>
          <p:cNvPr id="5" name="Group 4">
            <a:extLst>
              <a:ext uri="{FF2B5EF4-FFF2-40B4-BE49-F238E27FC236}">
                <a16:creationId xmlns:a16="http://schemas.microsoft.com/office/drawing/2014/main" id="{6AE2FA9D-D1FF-41A7-84CB-CCF6DC5B1E71}"/>
              </a:ext>
            </a:extLst>
          </p:cNvPr>
          <p:cNvGrpSpPr/>
          <p:nvPr/>
        </p:nvGrpSpPr>
        <p:grpSpPr>
          <a:xfrm>
            <a:off x="151914" y="6107933"/>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41</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1945758"/>
            <a:ext cx="8144540" cy="4158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marL="0" indent="0">
              <a:buFont typeface="Arial" panose="020B0604020202020204" pitchFamily="34" charset="0"/>
              <a:buNone/>
            </a:pPr>
            <a:endParaRPr lang="en-US" sz="3000" dirty="0"/>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7042351" cy="968372"/>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82773" y="1541720"/>
            <a:ext cx="8407936" cy="4561993"/>
          </a:xfrm>
        </p:spPr>
        <p:txBody>
          <a:bodyPr>
            <a:noAutofit/>
          </a:bodyPr>
          <a:lstStyle/>
          <a:p>
            <a:pPr marL="0" indent="0">
              <a:buNone/>
            </a:pPr>
            <a:r>
              <a:rPr lang="en-US" sz="3200" dirty="0"/>
              <a:t>Key Reminders for Creating MSLs/MSOs:</a:t>
            </a:r>
          </a:p>
          <a:p>
            <a:pPr lvl="1">
              <a:spcBef>
                <a:spcPts val="1200"/>
              </a:spcBef>
            </a:pPr>
            <a:r>
              <a:rPr lang="en-US" sz="2600" dirty="0"/>
              <a:t>Confirm Measures of Student Learning/Outcomes (MSLs/MSOs) goals and measures are relevant, rigorous, and attainable. </a:t>
            </a:r>
          </a:p>
          <a:p>
            <a:pPr lvl="1">
              <a:spcBef>
                <a:spcPts val="1800"/>
              </a:spcBef>
            </a:pPr>
            <a:r>
              <a:rPr lang="en-US" sz="2600" dirty="0"/>
              <a:t>Opportunity for educators and evaluators to work together to set these measures/outcomes.</a:t>
            </a:r>
          </a:p>
          <a:p>
            <a:pPr lvl="1">
              <a:spcBef>
                <a:spcPts val="1800"/>
              </a:spcBef>
            </a:pPr>
            <a:r>
              <a:rPr lang="en-US" sz="2600" dirty="0"/>
              <a:t>Measures of Student Learning are based on student outputs.</a:t>
            </a:r>
          </a:p>
          <a:p>
            <a:pPr lvl="1">
              <a:spcBef>
                <a:spcPts val="1800"/>
              </a:spcBef>
            </a:pPr>
            <a:r>
              <a:rPr lang="en-US" sz="2600" dirty="0"/>
              <a:t>For additional help on MSLs/MSOs use the following link:</a:t>
            </a:r>
          </a:p>
          <a:p>
            <a:pPr marL="914400" lvl="2" indent="0">
              <a:buNone/>
            </a:pPr>
            <a:r>
              <a:rPr lang="en-US" dirty="0">
                <a:hlinkClick r:id="rId3"/>
              </a:rPr>
              <a:t>https://www.cde.state.co.us/educatoreffectiveness/studentgrowthguide</a:t>
            </a: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42</a:t>
            </a:fld>
            <a:endParaRPr lang="en-US" dirty="0"/>
          </a:p>
        </p:txBody>
      </p:sp>
      <p:grpSp>
        <p:nvGrpSpPr>
          <p:cNvPr id="5" name="Group 4">
            <a:extLst>
              <a:ext uri="{FF2B5EF4-FFF2-40B4-BE49-F238E27FC236}">
                <a16:creationId xmlns:a16="http://schemas.microsoft.com/office/drawing/2014/main" id="{31B21B20-DBB0-45FC-B62C-F3FB0775C055}"/>
              </a:ext>
            </a:extLst>
          </p:cNvPr>
          <p:cNvGrpSpPr/>
          <p:nvPr/>
        </p:nvGrpSpPr>
        <p:grpSpPr>
          <a:xfrm>
            <a:off x="223422" y="6103713"/>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081865" cy="830007"/>
          </a:xfrm>
        </p:spPr>
        <p:txBody>
          <a:bodyPr>
            <a:noAutofit/>
          </a:bodyPr>
          <a:lstStyle/>
          <a:p>
            <a:r>
              <a:rPr lang="en-US" sz="2800" dirty="0"/>
              <a:t>Beginning of the year connections:</a:t>
            </a:r>
            <a:br>
              <a:rPr lang="en-US" sz="2800" dirty="0"/>
            </a:br>
            <a:r>
              <a:rPr lang="en-US" sz="28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43</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44</a:t>
            </a:fld>
            <a:endParaRPr lang="en-US" sz="1400" dirty="0">
              <a:solidFill>
                <a:schemeClr val="bg1">
                  <a:lumMod val="50000"/>
                </a:schemeClr>
              </a:solidFill>
            </a:endParaRPr>
          </a:p>
        </p:txBody>
      </p:sp>
      <p:pic>
        <p:nvPicPr>
          <p:cNvPr id="6" name="Content Placeholder 5">
            <a:extLst>
              <a:ext uri="{FF2B5EF4-FFF2-40B4-BE49-F238E27FC236}">
                <a16:creationId xmlns:a16="http://schemas.microsoft.com/office/drawing/2014/main" id="{A9447713-A71C-4AA5-94AA-F13330625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799" y="1469572"/>
            <a:ext cx="5416402" cy="5038344"/>
          </a:xfrm>
          <a:prstGeom prst="rect">
            <a:avLst/>
          </a:prstGeom>
        </p:spPr>
      </p:pic>
      <p:sp>
        <p:nvSpPr>
          <p:cNvPr id="5" name="TextBox 4">
            <a:extLst>
              <a:ext uri="{FF2B5EF4-FFF2-40B4-BE49-F238E27FC236}">
                <a16:creationId xmlns:a16="http://schemas.microsoft.com/office/drawing/2014/main" id="{2B8D0F35-A488-4081-8C4D-3797A4ED0E8C}"/>
              </a:ext>
            </a:extLst>
          </p:cNvPr>
          <p:cNvSpPr txBox="1"/>
          <p:nvPr/>
        </p:nvSpPr>
        <p:spPr>
          <a:xfrm>
            <a:off x="92442" y="262232"/>
            <a:ext cx="6370142"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82519"/>
            <a:ext cx="3977875" cy="688020"/>
          </a:xfrm>
        </p:spPr>
        <p:txBody>
          <a:bodyPr>
            <a:noAutofit/>
          </a:bodyPr>
          <a:lstStyle/>
          <a:p>
            <a:r>
              <a:rPr lang="en-US" sz="3600" dirty="0">
                <a:effectLst>
                  <a:outerShdw blurRad="38100" dist="38100" dir="2700000" algn="tl">
                    <a:srgbClr val="000000">
                      <a:alpha val="43137"/>
                    </a:srgbClr>
                  </a:outerShdw>
                </a:effectLst>
              </a:rPr>
              <a:t>Fall Connections</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463040"/>
            <a:ext cx="8367565" cy="4640674"/>
          </a:xfrm>
        </p:spPr>
        <p:txBody>
          <a:bodyPr>
            <a:noAutofit/>
          </a:bodyPr>
          <a:lstStyle/>
          <a:p>
            <a:pPr marL="0" indent="0">
              <a:spcAft>
                <a:spcPts val="600"/>
              </a:spcAft>
              <a:buNone/>
            </a:pPr>
            <a:r>
              <a:rPr lang="en-US" sz="3200" dirty="0"/>
              <a:t>During the Fall Connections, maximize time to:</a:t>
            </a:r>
          </a:p>
          <a:p>
            <a:pPr lvl="1">
              <a:spcBef>
                <a:spcPts val="1200"/>
              </a:spcBef>
            </a:pPr>
            <a:r>
              <a:rPr lang="en-US" sz="2800" dirty="0"/>
              <a:t>Reflect on the rubric and update the educator’s                     self-assessment as needed.</a:t>
            </a:r>
          </a:p>
          <a:p>
            <a:pPr lvl="1"/>
            <a:endParaRPr lang="en-US" sz="900" dirty="0">
              <a:solidFill>
                <a:srgbClr val="FF99FF"/>
              </a:solidFill>
            </a:endParaRPr>
          </a:p>
          <a:p>
            <a:pPr lvl="1"/>
            <a:r>
              <a:rPr lang="en-US" sz="28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8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45</a:t>
            </a:fld>
            <a:endParaRPr lang="en-US" dirty="0"/>
          </a:p>
        </p:txBody>
      </p:sp>
      <p:grpSp>
        <p:nvGrpSpPr>
          <p:cNvPr id="6" name="Group 5">
            <a:extLst>
              <a:ext uri="{FF2B5EF4-FFF2-40B4-BE49-F238E27FC236}">
                <a16:creationId xmlns:a16="http://schemas.microsoft.com/office/drawing/2014/main" id="{122F9336-5CDE-4EA6-BCA2-7696B5D5AAEF}"/>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46</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5" name="Content Placeholder 7">
            <a:extLst>
              <a:ext uri="{FF2B5EF4-FFF2-40B4-BE49-F238E27FC236}">
                <a16:creationId xmlns:a16="http://schemas.microsoft.com/office/drawing/2014/main" id="{A100F08A-C759-453B-BAAB-1796ACEEB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90" y="1483116"/>
            <a:ext cx="5420619" cy="5038344"/>
          </a:xfrm>
          <a:prstGeom prst="rect">
            <a:avLst/>
          </a:prstGeom>
        </p:spPr>
      </p:pic>
      <p:sp>
        <p:nvSpPr>
          <p:cNvPr id="6" name="TextBox 5">
            <a:extLst>
              <a:ext uri="{FF2B5EF4-FFF2-40B4-BE49-F238E27FC236}">
                <a16:creationId xmlns:a16="http://schemas.microsoft.com/office/drawing/2014/main" id="{0B7D767E-F796-4A2A-B5A4-AB3D81AC68E1}"/>
              </a:ext>
            </a:extLst>
          </p:cNvPr>
          <p:cNvSpPr txBox="1"/>
          <p:nvPr/>
        </p:nvSpPr>
        <p:spPr>
          <a:xfrm>
            <a:off x="127949" y="294580"/>
            <a:ext cx="6506066"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82519"/>
            <a:ext cx="4841379" cy="605480"/>
          </a:xfrm>
        </p:spPr>
        <p:txBody>
          <a:bodyPr>
            <a:normAutofit/>
          </a:bodyPr>
          <a:lstStyle/>
          <a:p>
            <a:r>
              <a:rPr lang="en-US" sz="36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3579" y="1654689"/>
            <a:ext cx="7891771" cy="4455667"/>
          </a:xfrm>
        </p:spPr>
        <p:txBody>
          <a:bodyPr>
            <a:noAutofit/>
          </a:bodyPr>
          <a:lstStyle/>
          <a:p>
            <a:pPr marL="0" indent="0" algn="ctr">
              <a:buNone/>
            </a:pPr>
            <a:r>
              <a:rPr lang="en-US" sz="3500" dirty="0"/>
              <a:t>During the Mid-Year Review</a:t>
            </a:r>
          </a:p>
          <a:p>
            <a:pPr>
              <a:spcBef>
                <a:spcPts val="1800"/>
              </a:spcBef>
            </a:pPr>
            <a:r>
              <a:rPr lang="en-US" sz="2800" dirty="0"/>
              <a:t>The educator and their evaluator review progress towards achieving professional goals. </a:t>
            </a:r>
          </a:p>
          <a:p>
            <a:pPr>
              <a:spcBef>
                <a:spcPts val="1800"/>
              </a:spcBef>
            </a:pPr>
            <a:r>
              <a:rPr lang="en-US" sz="2800" dirty="0"/>
              <a:t>Discuss and adjust the educator’s growth plan and rubric if/as needed.</a:t>
            </a:r>
          </a:p>
          <a:p>
            <a:pPr>
              <a:spcBef>
                <a:spcPts val="1800"/>
              </a:spcBef>
            </a:pPr>
            <a:r>
              <a:rPr lang="en-US" sz="28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47</a:t>
            </a:fld>
            <a:endParaRPr lang="en-US" dirty="0"/>
          </a:p>
        </p:txBody>
      </p:sp>
      <p:grpSp>
        <p:nvGrpSpPr>
          <p:cNvPr id="6" name="Group 5">
            <a:extLst>
              <a:ext uri="{FF2B5EF4-FFF2-40B4-BE49-F238E27FC236}">
                <a16:creationId xmlns:a16="http://schemas.microsoft.com/office/drawing/2014/main" id="{6E93C0D2-B889-4029-968C-032BB7C09DFB}"/>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48</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1945758"/>
            <a:ext cx="8218968" cy="4158180"/>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A8461D-FD67-419E-8AEF-E82979FC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1" y="1470044"/>
            <a:ext cx="5430138" cy="5038344"/>
          </a:xfrm>
          <a:prstGeom prst="rect">
            <a:avLst/>
          </a:prstGeom>
        </p:spPr>
      </p:pic>
      <p:sp>
        <p:nvSpPr>
          <p:cNvPr id="6" name="TextBox 5">
            <a:extLst>
              <a:ext uri="{FF2B5EF4-FFF2-40B4-BE49-F238E27FC236}">
                <a16:creationId xmlns:a16="http://schemas.microsoft.com/office/drawing/2014/main" id="{E722181E-6FF6-44D3-AF20-24F7122A070B}"/>
              </a:ext>
            </a:extLst>
          </p:cNvPr>
          <p:cNvSpPr txBox="1"/>
          <p:nvPr/>
        </p:nvSpPr>
        <p:spPr>
          <a:xfrm>
            <a:off x="92442" y="262232"/>
            <a:ext cx="6407212"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05847"/>
            <a:ext cx="6081865" cy="1398300"/>
          </a:xfrm>
        </p:spPr>
        <p:txBody>
          <a:bodyPr>
            <a:noAutofit/>
          </a:bodyPr>
          <a:lstStyle/>
          <a:p>
            <a:pPr algn="ctr">
              <a:lnSpc>
                <a:spcPts val="3800"/>
              </a:lnSpc>
            </a:pPr>
            <a:r>
              <a:rPr lang="en-US" dirty="0"/>
              <a:t>Local Orientation for Educator Evaluation</a:t>
            </a:r>
            <a:br>
              <a:rPr lang="en-US" dirty="0"/>
            </a:br>
            <a:r>
              <a:rPr lang="en-US" dirty="0"/>
              <a:t>2022-2023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6439945" cy="400110"/>
          </a:xfrm>
          <a:prstGeom prst="rect">
            <a:avLst/>
          </a:prstGeom>
          <a:noFill/>
        </p:spPr>
        <p:txBody>
          <a:bodyPr wrap="square" rtlCol="0">
            <a:spAutoFit/>
          </a:bodyPr>
          <a:lstStyle/>
          <a:p>
            <a:r>
              <a:rPr lang="en-US" sz="2000" i="1" dirty="0">
                <a:solidFill>
                  <a:srgbClr val="00B050"/>
                </a:solidFill>
              </a:rPr>
              <a:t>Create your own title slide with district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4929347" cy="1073545"/>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180753" y="1556483"/>
            <a:ext cx="8782493" cy="4791154"/>
          </a:xfrm>
        </p:spPr>
        <p:txBody>
          <a:bodyPr>
            <a:noAutofit/>
          </a:bodyPr>
          <a:lstStyle/>
          <a:p>
            <a:pPr marL="0" indent="0">
              <a:spcAft>
                <a:spcPts val="600"/>
              </a:spcAft>
              <a:buNone/>
            </a:pPr>
            <a:r>
              <a:rPr lang="en-US" sz="3000" dirty="0"/>
              <a:t>Throughout the evaluation cycle, consider the following:</a:t>
            </a:r>
          </a:p>
          <a:p>
            <a:pPr lvl="1">
              <a:spcAft>
                <a:spcPts val="600"/>
              </a:spcAft>
            </a:pPr>
            <a:r>
              <a:rPr lang="en-US" sz="26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6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PLCs and parent meetings, among others</a:t>
            </a:r>
          </a:p>
          <a:p>
            <a:pPr lvl="1">
              <a:spcAft>
                <a:spcPts val="1200"/>
              </a:spcAft>
            </a:pPr>
            <a:r>
              <a:rPr lang="en-US" sz="2600" dirty="0"/>
              <a:t>Feedback from the evaluator to the person being evaluated can take place throughout the year, along with opportunities for reflection. </a:t>
            </a:r>
          </a:p>
          <a:p>
            <a:endParaRPr lang="en-US" dirty="0"/>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50</a:t>
            </a:fld>
            <a:endParaRPr lang="en-US" dirty="0"/>
          </a:p>
        </p:txBody>
      </p:sp>
      <p:grpSp>
        <p:nvGrpSpPr>
          <p:cNvPr id="6" name="Group 5">
            <a:extLst>
              <a:ext uri="{FF2B5EF4-FFF2-40B4-BE49-F238E27FC236}">
                <a16:creationId xmlns:a16="http://schemas.microsoft.com/office/drawing/2014/main" id="{21F48975-218D-476F-B3BF-811555DB8295}"/>
              </a:ext>
            </a:extLst>
          </p:cNvPr>
          <p:cNvGrpSpPr/>
          <p:nvPr/>
        </p:nvGrpSpPr>
        <p:grpSpPr>
          <a:xfrm>
            <a:off x="180753" y="6141259"/>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4076730" cy="1024562"/>
          </a:xfrm>
        </p:spPr>
        <p:txBody>
          <a:bodyPr>
            <a:noAutofit/>
          </a:bodyPr>
          <a:lstStyle/>
          <a:p>
            <a:r>
              <a:rPr lang="en-US" sz="3200" dirty="0">
                <a:effectLst>
                  <a:outerShdw blurRad="38100" dist="38100" dir="2700000" algn="tl">
                    <a:srgbClr val="000000">
                      <a:alpha val="43137"/>
                    </a:srgbClr>
                  </a:outerShdw>
                </a:effectLst>
              </a:rPr>
              <a:t>Ongoing Activities: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Observation Process</a:t>
            </a: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1320106209"/>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Sort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Interpret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An observer looks for and records relevant evidence from a lesson</a:t>
                      </a:r>
                      <a:endParaRPr lang="en-US" sz="20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organizes the evidence by rubric components.</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determines ratings by comparing the evidence to the rubric's language.</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uses evidence in discussion with the teacher.</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51</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Activities: 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52</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39646" y="1539875"/>
            <a:ext cx="7975704" cy="4640263"/>
          </a:xfrm>
        </p:spPr>
        <p:txBody>
          <a:bodyPr>
            <a:normAutofit/>
          </a:bodyPr>
          <a:lstStyle/>
          <a:p>
            <a:pPr marL="0" indent="0">
              <a:buNone/>
            </a:pPr>
            <a:r>
              <a:rPr lang="en-US" dirty="0"/>
              <a:t>District level decisions on observation and feedback</a:t>
            </a:r>
          </a:p>
          <a:p>
            <a:pPr marL="0" indent="0" algn="ctr">
              <a:buNone/>
            </a:pPr>
            <a:endParaRPr lang="en-US" dirty="0"/>
          </a:p>
          <a:p>
            <a:r>
              <a:rPr lang="en-US" dirty="0"/>
              <a:t> </a:t>
            </a:r>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DD90B9-10F4-4B23-8DD2-B5B4558AFCEE}"/>
              </a:ext>
            </a:extLst>
          </p:cNvPr>
          <p:cNvSpPr txBox="1"/>
          <p:nvPr/>
        </p:nvSpPr>
        <p:spPr>
          <a:xfrm>
            <a:off x="628649" y="1971877"/>
            <a:ext cx="487316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50"/>
                </a:solidFill>
                <a:effectLst/>
                <a:uLnTx/>
                <a:uFillTx/>
                <a:latin typeface="Calibri" panose="020F0502020204030204"/>
                <a:ea typeface="+mn-ea"/>
                <a:cs typeface="+mn-cs"/>
              </a:rPr>
              <a:t>In our district, this looks like…</a:t>
            </a: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53</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DA96E4-5E7A-472A-B4CB-78CDE09E2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62" y="1465251"/>
            <a:ext cx="5415876" cy="5038344"/>
          </a:xfrm>
          <a:prstGeom prst="rect">
            <a:avLst/>
          </a:prstGeom>
        </p:spPr>
      </p:pic>
      <p:sp>
        <p:nvSpPr>
          <p:cNvPr id="6" name="TextBox 5">
            <a:extLst>
              <a:ext uri="{FF2B5EF4-FFF2-40B4-BE49-F238E27FC236}">
                <a16:creationId xmlns:a16="http://schemas.microsoft.com/office/drawing/2014/main" id="{0EF22939-91F8-4376-A4A0-3952A560DB9F}"/>
              </a:ext>
            </a:extLst>
          </p:cNvPr>
          <p:cNvSpPr txBox="1"/>
          <p:nvPr/>
        </p:nvSpPr>
        <p:spPr>
          <a:xfrm>
            <a:off x="104799" y="312445"/>
            <a:ext cx="6468996"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383059"/>
            <a:ext cx="4178526" cy="627872"/>
          </a:xfrm>
        </p:spPr>
        <p:txBody>
          <a:bodyPr>
            <a:norm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356855" y="1654629"/>
            <a:ext cx="8430290" cy="4517572"/>
          </a:xfrm>
        </p:spPr>
        <p:txBody>
          <a:bodyPr>
            <a:noAutofit/>
          </a:bodyPr>
          <a:lstStyle/>
          <a:p>
            <a:r>
              <a:rPr lang="en-US" sz="3200" dirty="0"/>
              <a:t>Conduct an End of Year conversation </a:t>
            </a:r>
          </a:p>
          <a:p>
            <a:pPr lvl="1">
              <a:buSzPct val="50000"/>
            </a:pPr>
            <a:r>
              <a:rPr lang="en-US" sz="2400" dirty="0"/>
              <a:t>Build upon the Mid-Year review and conversation between  the evaluator and the educator.</a:t>
            </a:r>
          </a:p>
          <a:p>
            <a:pPr lvl="1">
              <a:buSzPct val="50000"/>
            </a:pPr>
            <a:r>
              <a:rPr lang="en-US" sz="2400" dirty="0"/>
              <a:t>Discuss professional practice ratings, along with artifacts and any other evidence needed to confirm the accuracy of ratings. </a:t>
            </a:r>
          </a:p>
          <a:p>
            <a:pPr marL="0" indent="0">
              <a:spcBef>
                <a:spcPts val="0"/>
              </a:spcBef>
              <a:buNone/>
            </a:pPr>
            <a:endParaRPr lang="en-US" sz="3600" dirty="0"/>
          </a:p>
          <a:p>
            <a:pPr>
              <a:spcBef>
                <a:spcPts val="0"/>
              </a:spcBef>
            </a:pPr>
            <a:r>
              <a:rPr lang="en-US" sz="32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54</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3059"/>
            <a:ext cx="4326807" cy="627872"/>
          </a:xfrm>
        </p:spPr>
        <p:txBody>
          <a:bodyPr>
            <a:no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400" dirty="0"/>
              <a:t>No later than </a:t>
            </a:r>
            <a:r>
              <a:rPr lang="en-US" sz="3400" b="1" dirty="0"/>
              <a:t>two weeks </a:t>
            </a:r>
            <a:r>
              <a:rPr lang="en-US" sz="3400" i="1" dirty="0"/>
              <a:t>prior to </a:t>
            </a:r>
          </a:p>
          <a:p>
            <a:pPr marL="0" indent="0" algn="ctr">
              <a:lnSpc>
                <a:spcPct val="100000"/>
              </a:lnSpc>
              <a:spcBef>
                <a:spcPts val="0"/>
              </a:spcBef>
              <a:buNone/>
            </a:pPr>
            <a:r>
              <a:rPr lang="en-US" sz="3400" dirty="0"/>
              <a:t>the end of the school year:</a:t>
            </a:r>
          </a:p>
          <a:p>
            <a:pPr marL="0" indent="0">
              <a:lnSpc>
                <a:spcPct val="100000"/>
              </a:lnSpc>
              <a:spcBef>
                <a:spcPts val="0"/>
              </a:spcBef>
              <a:buNone/>
            </a:pPr>
            <a:endParaRPr lang="en-US" sz="1100" dirty="0"/>
          </a:p>
          <a:p>
            <a:pPr>
              <a:spcBef>
                <a:spcPts val="5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55</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33632"/>
            <a:ext cx="4326807" cy="677300"/>
          </a:xfrm>
        </p:spPr>
        <p:txBody>
          <a:bodyPr>
            <a:no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8650" y="1690576"/>
            <a:ext cx="7886700" cy="4413137"/>
          </a:xfrm>
        </p:spPr>
        <p:txBody>
          <a:bodyPr>
            <a:noAutofit/>
          </a:bodyPr>
          <a:lstStyle/>
          <a:p>
            <a:pPr marL="0" indent="0">
              <a:spcBef>
                <a:spcPts val="0"/>
              </a:spcBef>
              <a:buNone/>
            </a:pPr>
            <a:r>
              <a:rPr lang="en-US" sz="3000" dirty="0"/>
              <a:t>Before the next evaluation cycle begins, each educator being evaluated develop a professional growth plan (PGP) designed to:</a:t>
            </a:r>
          </a:p>
          <a:p>
            <a:pPr lvl="1"/>
            <a:r>
              <a:rPr lang="en-US" sz="2600" dirty="0"/>
              <a:t>address any areas in which growth and development are needed </a:t>
            </a:r>
          </a:p>
          <a:p>
            <a:pPr lvl="1"/>
            <a:r>
              <a:rPr lang="en-US" sz="2600" dirty="0"/>
              <a:t>professional development or training required</a:t>
            </a:r>
          </a:p>
          <a:p>
            <a:pPr lvl="1"/>
            <a:r>
              <a:rPr lang="en-US" sz="2600" dirty="0"/>
              <a:t>other resources needed to fully implement the PGP </a:t>
            </a:r>
          </a:p>
          <a:p>
            <a:pPr marL="0" indent="0">
              <a:buNone/>
            </a:pPr>
            <a:endParaRPr lang="en-US" sz="1400" dirty="0"/>
          </a:p>
          <a:p>
            <a:pPr marL="0" indent="0">
              <a:buNone/>
            </a:pPr>
            <a:r>
              <a:rPr lang="en-US" sz="30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56</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57</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rgbClr val="00B050"/>
                </a:solidFill>
              </a:rPr>
              <a:t>Include district level decisions for:</a:t>
            </a:r>
          </a:p>
          <a:p>
            <a:r>
              <a:rPr lang="en-US" i="1" dirty="0">
                <a:solidFill>
                  <a:srgbClr val="00B050"/>
                </a:solidFill>
              </a:rPr>
              <a:t>finalizing the evaluation assessment/rubric</a:t>
            </a:r>
          </a:p>
          <a:p>
            <a:r>
              <a:rPr lang="en-US" i="1" dirty="0">
                <a:solidFill>
                  <a:srgbClr val="00B050"/>
                </a:solidFill>
              </a:rPr>
              <a:t>finalizing MSL/MSOs</a:t>
            </a:r>
          </a:p>
          <a:p>
            <a:r>
              <a:rPr lang="en-US" i="1" dirty="0">
                <a:solidFill>
                  <a:srgbClr val="00B050"/>
                </a:solidFill>
              </a:rPr>
              <a:t>completing the current goals and using that information to plan goals for the next year</a:t>
            </a:r>
          </a:p>
          <a:p>
            <a:pPr marL="0" indent="0" algn="ctr">
              <a:buNone/>
            </a:pPr>
            <a:endParaRPr lang="en-US" dirty="0">
              <a:solidFill>
                <a:srgbClr val="00B050"/>
              </a:solidFill>
            </a:endParaRPr>
          </a:p>
          <a:p>
            <a:pPr marL="0" indent="0">
              <a:buNone/>
            </a:pPr>
            <a:endParaRPr lang="en-US" sz="2200" dirty="0">
              <a:solidFill>
                <a:srgbClr val="00B050"/>
              </a:solidFill>
            </a:endParaRPr>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810197"/>
            <a:ext cx="7772400" cy="1610139"/>
          </a:xfrm>
        </p:spPr>
        <p:txBody>
          <a:bodyPr>
            <a:normAutofit/>
          </a:bodyPr>
          <a:lstStyle/>
          <a:p>
            <a:r>
              <a:rPr lang="en-US" sz="5000" dirty="0">
                <a:effectLst>
                  <a:outerShdw blurRad="38100" dist="38100" dir="2700000" algn="tl">
                    <a:srgbClr val="000000">
                      <a:alpha val="43137"/>
                    </a:srgbClr>
                  </a:outerShdw>
                </a:effectLst>
              </a:rPr>
              <a:t>Support </a:t>
            </a:r>
            <a:br>
              <a:rPr lang="en-US" sz="5000" dirty="0">
                <a:effectLst>
                  <a:outerShdw blurRad="38100" dist="38100" dir="2700000" algn="tl">
                    <a:srgbClr val="000000">
                      <a:alpha val="43137"/>
                    </a:srgbClr>
                  </a:outerShdw>
                </a:effectLst>
              </a:rPr>
            </a:br>
            <a:r>
              <a:rPr lang="en-US" sz="50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58</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081865" cy="499548"/>
          </a:xfrm>
        </p:spPr>
        <p:txBody>
          <a:bodyPr>
            <a:normAutofit/>
          </a:bodyPr>
          <a:lstStyle/>
          <a:p>
            <a:r>
              <a:rPr lang="en-US" sz="28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59</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Colorado Performance Management System (COPMS) through RANDA:</a:t>
            </a:r>
          </a:p>
          <a:p>
            <a:pPr lvl="1">
              <a:spcBef>
                <a:spcPts val="1800"/>
              </a:spcBef>
            </a:pPr>
            <a:r>
              <a:rPr lang="en-US" sz="2800" dirty="0"/>
              <a:t>Login Support through our                                                  District Local Access Manager (LAM)</a:t>
            </a:r>
          </a:p>
          <a:p>
            <a:pPr lvl="2">
              <a:buSzPct val="50000"/>
            </a:pPr>
            <a:r>
              <a:rPr lang="en-US" sz="2400" i="1" dirty="0">
                <a:solidFill>
                  <a:srgbClr val="00B050"/>
                </a:solidFill>
              </a:rPr>
              <a:t>Include name(s) and email address(es)</a:t>
            </a:r>
          </a:p>
          <a:p>
            <a:pPr lvl="1">
              <a:spcBef>
                <a:spcPts val="1800"/>
              </a:spcBef>
            </a:pPr>
            <a:r>
              <a:rPr lang="en-US" sz="2800" dirty="0"/>
              <a:t>System support through RANDA</a:t>
            </a:r>
          </a:p>
          <a:p>
            <a:pPr marL="914400" lvl="2" indent="0">
              <a:buSzPct val="50000"/>
              <a:buNone/>
            </a:pPr>
            <a:r>
              <a:rPr lang="en-US" sz="2400" dirty="0">
                <a:hlinkClick r:id="rId3"/>
              </a:rPr>
              <a:t>copms@cde.state.co.us</a:t>
            </a:r>
            <a:endParaRPr lang="en-US" sz="2400" dirty="0"/>
          </a:p>
          <a:p>
            <a:pPr lvl="1">
              <a:spcBef>
                <a:spcPts val="1800"/>
              </a:spcBef>
            </a:pPr>
            <a:r>
              <a:rPr lang="en-US" sz="2800" dirty="0"/>
              <a:t>Additional Building contacts and resources</a:t>
            </a:r>
          </a:p>
          <a:p>
            <a:pPr lvl="2">
              <a:spcBef>
                <a:spcPts val="1000"/>
              </a:spcBef>
              <a:buSzPct val="50000"/>
            </a:pPr>
            <a:r>
              <a:rPr lang="en-US" sz="2400" i="1" dirty="0">
                <a:solidFill>
                  <a:srgbClr val="00B050"/>
                </a:solidFill>
              </a:rPr>
              <a:t>Include name(s) and email address(es)</a:t>
            </a:r>
          </a:p>
          <a:p>
            <a:pPr lvl="2">
              <a:spcBef>
                <a:spcPts val="1000"/>
              </a:spcBef>
              <a:buSzPct val="50000"/>
            </a:pPr>
            <a:r>
              <a:rPr lang="en-US" sz="2400" dirty="0"/>
              <a:t> </a:t>
            </a:r>
          </a:p>
          <a:p>
            <a:pPr lvl="2">
              <a:spcBef>
                <a:spcPts val="1000"/>
              </a:spcBef>
              <a:buSzPct val="50000"/>
            </a:pPr>
            <a:r>
              <a:rPr lang="en-US" sz="2400"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787557"/>
            <a:ext cx="8240485" cy="1553819"/>
          </a:xfrm>
        </p:spPr>
        <p:txBody>
          <a:bodyPr>
            <a:noAutofit/>
          </a:bodyPr>
          <a:lstStyle/>
          <a:p>
            <a:r>
              <a:rPr lang="en-US" sz="5000" dirty="0">
                <a:effectLst>
                  <a:outerShdw blurRad="38100" dist="38100" dir="2700000" algn="tl">
                    <a:srgbClr val="000000">
                      <a:alpha val="43137"/>
                    </a:srgbClr>
                  </a:outerShdw>
                </a:effectLst>
              </a:rPr>
              <a:t>Educator Effectiveness Overview</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4" y="87086"/>
            <a:ext cx="5557296" cy="923845"/>
          </a:xfrm>
          <a:noFill/>
        </p:spPr>
        <p:txBody>
          <a:bodyPr>
            <a:normAutofit fontScale="90000"/>
          </a:bodyPr>
          <a:lstStyle/>
          <a:p>
            <a:r>
              <a:rPr lang="en-US" sz="4000" dirty="0">
                <a:effectLst>
                  <a:outerShdw blurRad="38100" dist="38100" dir="2700000" algn="tl">
                    <a:srgbClr val="000000">
                      <a:alpha val="43137"/>
                    </a:srgbClr>
                  </a:outerShdw>
                </a:effectLst>
              </a:rPr>
              <a:t>CDE Educator Effectiveness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Regional Specialists</a:t>
            </a:r>
          </a:p>
        </p:txBody>
      </p:sp>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
        <p:nvSpPr>
          <p:cNvPr id="7" name="Rectangle 6">
            <a:extLst>
              <a:ext uri="{FF2B5EF4-FFF2-40B4-BE49-F238E27FC236}">
                <a16:creationId xmlns:a16="http://schemas.microsoft.com/office/drawing/2014/main" id="{331E86C6-9093-49EA-B0DB-32D9981B664A}"/>
              </a:ext>
            </a:extLst>
          </p:cNvPr>
          <p:cNvSpPr/>
          <p:nvPr/>
        </p:nvSpPr>
        <p:spPr>
          <a:xfrm>
            <a:off x="1607067" y="6420923"/>
            <a:ext cx="5929866" cy="307777"/>
          </a:xfrm>
          <a:prstGeom prst="rect">
            <a:avLst/>
          </a:prstGeom>
        </p:spPr>
        <p:txBody>
          <a:bodyPr wrap="square">
            <a:spAutoFit/>
          </a:bodyPr>
          <a:lstStyle/>
          <a:p>
            <a:pPr algn="ctr"/>
            <a:r>
              <a:rPr lang="en-US" sz="1400" dirty="0">
                <a:solidFill>
                  <a:srgbClr val="5C6670"/>
                </a:solidFill>
                <a:hlinkClick r:id="rId3"/>
              </a:rPr>
              <a:t>http://www.cde.state.co.us/educatoreffectiveness/ee-regions</a:t>
            </a:r>
            <a:r>
              <a:rPr lang="en-US" sz="1400" dirty="0">
                <a:solidFill>
                  <a:srgbClr val="5C6670"/>
                </a:solidFill>
              </a:rPr>
              <a:t> </a:t>
            </a:r>
          </a:p>
        </p:txBody>
      </p:sp>
      <p:graphicFrame>
        <p:nvGraphicFramePr>
          <p:cNvPr id="9" name="Table 8">
            <a:extLst>
              <a:ext uri="{FF2B5EF4-FFF2-40B4-BE49-F238E27FC236}">
                <a16:creationId xmlns:a16="http://schemas.microsoft.com/office/drawing/2014/main" id="{8CA68BE5-170A-243B-F581-6ED320477EF3}"/>
              </a:ext>
            </a:extLst>
          </p:cNvPr>
          <p:cNvGraphicFramePr>
            <a:graphicFrameLocks noGrp="1"/>
          </p:cNvGraphicFramePr>
          <p:nvPr>
            <p:extLst>
              <p:ext uri="{D42A27DB-BD31-4B8C-83A1-F6EECF244321}">
                <p14:modId xmlns:p14="http://schemas.microsoft.com/office/powerpoint/2010/main" val="1279528462"/>
              </p:ext>
            </p:extLst>
          </p:nvPr>
        </p:nvGraphicFramePr>
        <p:xfrm>
          <a:off x="223071" y="1681119"/>
          <a:ext cx="3901675" cy="4484640"/>
        </p:xfrm>
        <a:graphic>
          <a:graphicData uri="http://schemas.openxmlformats.org/drawingml/2006/table">
            <a:tbl>
              <a:tblPr firstRow="1" firstCol="1" bandRow="1">
                <a:tableStyleId>{2D5ABB26-0587-4C30-8999-92F81FD0307C}</a:tableStyleId>
              </a:tblPr>
              <a:tblGrid>
                <a:gridCol w="1590607">
                  <a:extLst>
                    <a:ext uri="{9D8B030D-6E8A-4147-A177-3AD203B41FA5}">
                      <a16:colId xmlns:a16="http://schemas.microsoft.com/office/drawing/2014/main" val="20001"/>
                    </a:ext>
                  </a:extLst>
                </a:gridCol>
                <a:gridCol w="2311068">
                  <a:extLst>
                    <a:ext uri="{9D8B030D-6E8A-4147-A177-3AD203B41FA5}">
                      <a16:colId xmlns:a16="http://schemas.microsoft.com/office/drawing/2014/main" val="2432960834"/>
                    </a:ext>
                  </a:extLst>
                </a:gridCol>
              </a:tblGrid>
              <a:tr h="254820">
                <a:tc>
                  <a:txBody>
                    <a:bodyPr/>
                    <a:lstStyle/>
                    <a:p>
                      <a:pPr marL="0" marR="0" algn="ctr">
                        <a:lnSpc>
                          <a:spcPct val="100000"/>
                        </a:lnSpc>
                        <a:spcBef>
                          <a:spcPts val="0"/>
                        </a:spcBef>
                        <a:spcAft>
                          <a:spcPts val="0"/>
                        </a:spcAft>
                      </a:pPr>
                      <a:r>
                        <a:rPr lang="en-US" sz="1300" dirty="0">
                          <a:effectLst/>
                        </a:rPr>
                        <a:t>Region</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04970">
                <a:tc>
                  <a:txBody>
                    <a:bodyPr/>
                    <a:lstStyle/>
                    <a:p>
                      <a:pPr marL="0" marR="0">
                        <a:lnSpc>
                          <a:spcPct val="100000"/>
                        </a:lnSpc>
                        <a:spcBef>
                          <a:spcPts val="0"/>
                        </a:spcBef>
                        <a:spcAft>
                          <a:spcPts val="0"/>
                        </a:spcAft>
                      </a:pPr>
                      <a:r>
                        <a:rPr lang="en-US" sz="1200" dirty="0">
                          <a:effectLst/>
                        </a:rPr>
                        <a:t>Southwest and </a:t>
                      </a:r>
                    </a:p>
                    <a:p>
                      <a:pPr marL="0" marR="0">
                        <a:lnSpc>
                          <a:spcPct val="100000"/>
                        </a:lnSpc>
                        <a:spcBef>
                          <a:spcPts val="0"/>
                        </a:spcBef>
                        <a:spcAft>
                          <a:spcPts val="0"/>
                        </a:spcAft>
                      </a:pPr>
                      <a:r>
                        <a:rPr lang="en-US" sz="1200" dirty="0">
                          <a:effectLst/>
                        </a:rPr>
                        <a:t>South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4"/>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04970">
                <a:tc>
                  <a:txBody>
                    <a:bodyPr/>
                    <a:lstStyle/>
                    <a:p>
                      <a:pPr marL="0" marR="0">
                        <a:lnSpc>
                          <a:spcPct val="100000"/>
                        </a:lnSpc>
                        <a:spcBef>
                          <a:spcPts val="0"/>
                        </a:spcBef>
                        <a:spcAft>
                          <a:spcPts val="0"/>
                        </a:spcAft>
                      </a:pPr>
                      <a:r>
                        <a:rPr lang="en-US" sz="1200" dirty="0">
                          <a:effectLst/>
                        </a:rPr>
                        <a:t>West Central and                               Pikes</a:t>
                      </a:r>
                      <a:r>
                        <a:rPr lang="en-US" sz="1200" baseline="0" dirty="0">
                          <a:effectLst/>
                        </a:rPr>
                        <a:t> Peak</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5"/>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704970">
                <a:tc>
                  <a:txBody>
                    <a:bodyPr/>
                    <a:lstStyle/>
                    <a:p>
                      <a:pPr marL="0" marR="0">
                        <a:lnSpc>
                          <a:spcPct val="100000"/>
                        </a:lnSpc>
                        <a:spcBef>
                          <a:spcPts val="0"/>
                        </a:spcBef>
                        <a:spcAft>
                          <a:spcPts val="0"/>
                        </a:spcAft>
                      </a:pPr>
                      <a:r>
                        <a:rPr lang="en-US" sz="1200" dirty="0">
                          <a:effectLst/>
                        </a:rPr>
                        <a:t>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Mike DeGuire</a:t>
                      </a:r>
                    </a:p>
                    <a:p>
                      <a:pPr marL="0" marR="0">
                        <a:lnSpc>
                          <a:spcPct val="100000"/>
                        </a:lnSpc>
                        <a:spcBef>
                          <a:spcPts val="0"/>
                        </a:spcBef>
                        <a:spcAft>
                          <a:spcPts val="0"/>
                        </a:spcAft>
                      </a:pPr>
                      <a:r>
                        <a:rPr lang="en-US" sz="1200" i="0" dirty="0">
                          <a:effectLst/>
                          <a:hlinkClick r:id="rId6"/>
                        </a:rPr>
                        <a:t>deguire_m@cde.state.co.us</a:t>
                      </a:r>
                      <a:endParaRPr lang="en-US" sz="120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720-450-6890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04970">
                <a:tc>
                  <a:txBody>
                    <a:bodyPr/>
                    <a:lstStyle/>
                    <a:p>
                      <a:pPr marL="0" marR="0">
                        <a:lnSpc>
                          <a:spcPct val="100000"/>
                        </a:lnSpc>
                        <a:spcBef>
                          <a:spcPts val="0"/>
                        </a:spcBef>
                        <a:spcAft>
                          <a:spcPts val="0"/>
                        </a:spcAft>
                      </a:pPr>
                      <a:r>
                        <a:rPr lang="en-US" sz="1200" dirty="0">
                          <a:effectLst/>
                        </a:rPr>
                        <a:t>East Central and Southeast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tc>
                  <a:txBody>
                    <a:bodyPr/>
                    <a:lstStyle/>
                    <a:p>
                      <a:pPr marL="0" marR="0">
                        <a:lnSpc>
                          <a:spcPct val="100000"/>
                        </a:lnSpc>
                        <a:spcBef>
                          <a:spcPts val="0"/>
                        </a:spcBef>
                        <a:spcAft>
                          <a:spcPts val="0"/>
                        </a:spcAft>
                      </a:pPr>
                      <a:r>
                        <a:rPr lang="en-US" sz="1400" dirty="0">
                          <a:effectLst/>
                        </a:rPr>
                        <a:t>Paula Chostner</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7"/>
                        </a:rPr>
                        <a:t>chostner_p@cde.state.co.us</a:t>
                      </a:r>
                      <a:endParaRPr lang="en-US" sz="1200" dirty="0">
                        <a:solidFill>
                          <a:schemeClr val="tx1"/>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CFF1"/>
                    </a:solidFill>
                  </a:tcPr>
                </a:tc>
                <a:extLst>
                  <a:ext uri="{0D108BD9-81ED-4DB2-BD59-A6C34878D82A}">
                    <a16:rowId xmlns:a16="http://schemas.microsoft.com/office/drawing/2014/main" val="10004"/>
                  </a:ext>
                </a:extLst>
              </a:tr>
              <a:tr h="704970">
                <a:tc>
                  <a:txBody>
                    <a:bodyPr/>
                    <a:lstStyle/>
                    <a:p>
                      <a:pPr marL="0" marR="0">
                        <a:lnSpc>
                          <a:spcPct val="100000"/>
                        </a:lnSpc>
                        <a:spcBef>
                          <a:spcPts val="0"/>
                        </a:spcBef>
                        <a:spcAft>
                          <a:spcPts val="0"/>
                        </a:spcAft>
                      </a:pPr>
                      <a:r>
                        <a:rPr lang="en-US" sz="1200" dirty="0">
                          <a:effectLst/>
                        </a:rPr>
                        <a:t>Northwest and </a:t>
                      </a:r>
                    </a:p>
                    <a:p>
                      <a:pPr marL="0" marR="0">
                        <a:lnSpc>
                          <a:spcPct val="100000"/>
                        </a:lnSpc>
                        <a:spcBef>
                          <a:spcPts val="0"/>
                        </a:spcBef>
                        <a:spcAft>
                          <a:spcPts val="0"/>
                        </a:spcAft>
                      </a:pP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0000"/>
                        </a:lnSpc>
                        <a:spcBef>
                          <a:spcPts val="0"/>
                        </a:spcBef>
                        <a:spcAft>
                          <a:spcPts val="0"/>
                        </a:spcAft>
                      </a:pPr>
                      <a:r>
                        <a:rPr lang="en-US" sz="1400" i="0" dirty="0">
                          <a:effectLst/>
                        </a:rPr>
                        <a:t>Debbie Hearty</a:t>
                      </a:r>
                    </a:p>
                    <a:p>
                      <a:pPr marL="0" marR="0">
                        <a:lnSpc>
                          <a:spcPct val="100000"/>
                        </a:lnSpc>
                        <a:spcBef>
                          <a:spcPts val="0"/>
                        </a:spcBef>
                        <a:spcAft>
                          <a:spcPts val="0"/>
                        </a:spcAft>
                      </a:pPr>
                      <a:r>
                        <a:rPr lang="en-US" sz="1200" i="0" dirty="0">
                          <a:effectLst/>
                          <a:hlinkClick r:id="rId8"/>
                        </a:rPr>
                        <a:t>hearty_d@cde.state.co.us</a:t>
                      </a:r>
                      <a:endParaRPr lang="en-US" sz="1200" i="0" dirty="0">
                        <a:effectLst/>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704970">
                <a:tc>
                  <a:txBody>
                    <a:bodyPr/>
                    <a:lstStyle/>
                    <a:p>
                      <a:pPr marL="0" marR="0">
                        <a:lnSpc>
                          <a:spcPct val="100000"/>
                        </a:lnSpc>
                        <a:spcBef>
                          <a:spcPts val="0"/>
                        </a:spcBef>
                        <a:spcAft>
                          <a:spcPts val="0"/>
                        </a:spcAft>
                      </a:pPr>
                      <a:r>
                        <a:rPr lang="en-US" sz="1200" dirty="0">
                          <a:effectLst/>
                          <a:latin typeface="Calibri"/>
                          <a:ea typeface="Calibri"/>
                          <a:cs typeface="Times New Roman"/>
                        </a:rPr>
                        <a:t>Northeast</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mn-lt"/>
                          <a:ea typeface="Calibri"/>
                          <a:cs typeface="Times New Roman"/>
                          <a:hlinkClick r:id="rId9"/>
                        </a:rPr>
                        <a:t>paul_r@cde.state.co.us</a:t>
                      </a:r>
                      <a:endParaRPr lang="en-US" sz="1200" dirty="0">
                        <a:solidFill>
                          <a:schemeClr val="tx1"/>
                        </a:solidFill>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mn-lt"/>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9592775"/>
                  </a:ext>
                </a:extLst>
              </a:tr>
            </a:tbl>
          </a:graphicData>
        </a:graphic>
      </p:graphicFrame>
      <p:pic>
        <p:nvPicPr>
          <p:cNvPr id="11" name="Picture 10" descr="Map&#10;&#10;Description automatically generated">
            <a:extLst>
              <a:ext uri="{FF2B5EF4-FFF2-40B4-BE49-F238E27FC236}">
                <a16:creationId xmlns:a16="http://schemas.microsoft.com/office/drawing/2014/main" id="{3BEBE81B-6BA3-434E-C994-A05E132F71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80584" y="2062037"/>
            <a:ext cx="4640345" cy="3379263"/>
          </a:xfrm>
          <a:prstGeom prst="rect">
            <a:avLst/>
          </a:prstGeom>
        </p:spPr>
      </p:pic>
    </p:spTree>
    <p:extLst>
      <p:ext uri="{BB962C8B-B14F-4D97-AF65-F5344CB8AC3E}">
        <p14:creationId xmlns:p14="http://schemas.microsoft.com/office/powerpoint/2010/main" val="2811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245193" y="1357603"/>
            <a:ext cx="8011884" cy="463343"/>
          </a:xfrm>
        </p:spPr>
        <p:txBody>
          <a:bodyPr>
            <a:noAutofit/>
          </a:bodyPr>
          <a:lstStyle/>
          <a:p>
            <a:pPr marL="0" indent="0">
              <a:lnSpc>
                <a:spcPct val="110000"/>
              </a:lnSpc>
              <a:buNone/>
            </a:pPr>
            <a:r>
              <a:rPr lang="en-US" sz="2800" dirty="0"/>
              <a:t>Senate Bills 22-069 and 22-070 </a:t>
            </a: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45193" y="358814"/>
            <a:ext cx="6081865" cy="652117"/>
          </a:xfrm>
        </p:spPr>
        <p:txBody>
          <a:bodyPr>
            <a:normAutofit/>
          </a:bodyPr>
          <a:lstStyle/>
          <a:p>
            <a:r>
              <a:rPr lang="en-US" sz="3600" dirty="0">
                <a:effectLst>
                  <a:outerShdw blurRad="38100" dist="38100" dir="2700000" algn="tl">
                    <a:srgbClr val="000000">
                      <a:alpha val="43137"/>
                    </a:srgbClr>
                  </a:outerShdw>
                </a:effectLst>
              </a:rPr>
              <a:t>Statutory Requirements</a:t>
            </a:r>
          </a:p>
        </p:txBody>
      </p:sp>
      <p:sp>
        <p:nvSpPr>
          <p:cNvPr id="7" name="Content Placeholder 1">
            <a:extLst>
              <a:ext uri="{FF2B5EF4-FFF2-40B4-BE49-F238E27FC236}">
                <a16:creationId xmlns:a16="http://schemas.microsoft.com/office/drawing/2014/main" id="{6B6368B3-ACEF-4F9E-F84E-1C680E52845E}"/>
              </a:ext>
            </a:extLst>
          </p:cNvPr>
          <p:cNvSpPr txBox="1">
            <a:spLocks/>
          </p:cNvSpPr>
          <p:nvPr/>
        </p:nvSpPr>
        <p:spPr>
          <a:xfrm>
            <a:off x="726621" y="1904961"/>
            <a:ext cx="7690757" cy="4675601"/>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70C0"/>
                </a:solidFill>
                <a:effectLst/>
                <a:uLnTx/>
                <a:uFillTx/>
                <a:latin typeface="Calibri" panose="020F0502020204030204"/>
                <a:ea typeface="+mn-ea"/>
                <a:cs typeface="+mn-cs"/>
              </a:rPr>
              <a:t>For the 2022-23 school year: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 SB22-069 the use of student growth data from the Colorado Growth Model or district/school performance frameworks may not be used in MSLs/MSOs.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 other aspects of the system will remain the same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Final effectiveness ratings consist of 50% MSLs/MSOs and                             50% Professional Practices</a:t>
            </a:r>
          </a:p>
          <a:p>
            <a:pPr marL="228600" marR="0" lvl="0" indent="-2286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SB22-070 has no impact on educator evaluations for the                2022-23 school year. </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SB22-070 addresses evaluations for the 2023-24 school year and each school year after that.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8</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587828" y="1589314"/>
            <a:ext cx="8044543" cy="4705160"/>
          </a:xfrm>
        </p:spPr>
        <p:txBody>
          <a:bodyPr>
            <a:noAutofit/>
          </a:bodyPr>
          <a:lstStyle/>
          <a:p>
            <a:pPr marL="0" indent="0">
              <a:lnSpc>
                <a:spcPct val="110000"/>
              </a:lnSpc>
              <a:buNone/>
            </a:pPr>
            <a:r>
              <a:rPr lang="en-US" sz="2800" dirty="0"/>
              <a:t>Senate Bill 10-191 changed the way all educators (principals/assistant principals, teachers and special services providers) are evaluated, with the ultimate goal of continuously supporting educators' professional growth and, in turn, accelerating student results.</a:t>
            </a:r>
          </a:p>
          <a:p>
            <a:pPr marL="0" indent="0">
              <a:lnSpc>
                <a:spcPct val="110000"/>
              </a:lnSpc>
              <a:buNone/>
            </a:pPr>
            <a:endParaRPr lang="en-US" dirty="0"/>
          </a:p>
          <a:p>
            <a:r>
              <a:rPr lang="en-US" sz="2800" dirty="0"/>
              <a:t>All districts are required to evaluate all licensed personnel on all professional practice standards for teachers, special services providers (SSPs), and principals.</a:t>
            </a: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45193" y="296562"/>
            <a:ext cx="6081865" cy="714370"/>
          </a:xfrm>
        </p:spPr>
        <p:txBody>
          <a:bodyPr>
            <a:normAutofit/>
          </a:bodyPr>
          <a:lstStyle/>
          <a:p>
            <a:r>
              <a:rPr lang="en-US" sz="3600" dirty="0">
                <a:effectLst>
                  <a:outerShdw blurRad="38100" dist="38100" dir="2700000" algn="tl">
                    <a:srgbClr val="000000">
                      <a:alpha val="43137"/>
                    </a:srgbClr>
                  </a:outerShdw>
                </a:effectLst>
              </a:rPr>
              <a:t>Statutory Requirements</a:t>
            </a:r>
          </a:p>
        </p:txBody>
      </p:sp>
      <p:cxnSp>
        <p:nvCxnSpPr>
          <p:cNvPr id="8" name="Straight Connector 7">
            <a:extLst>
              <a:ext uri="{FF2B5EF4-FFF2-40B4-BE49-F238E27FC236}">
                <a16:creationId xmlns:a16="http://schemas.microsoft.com/office/drawing/2014/main" id="{2129E057-8951-4487-A739-D6B792BA8B6E}"/>
              </a:ext>
            </a:extLst>
          </p:cNvPr>
          <p:cNvCxnSpPr/>
          <p:nvPr/>
        </p:nvCxnSpPr>
        <p:spPr>
          <a:xfrm>
            <a:off x="1012371" y="4288971"/>
            <a:ext cx="64987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1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370389"/>
            <a:ext cx="6081865" cy="640541"/>
          </a:xfrm>
        </p:spPr>
        <p:txBody>
          <a:bodyPr>
            <a:normAutofit/>
          </a:bodyPr>
          <a:lstStyle/>
          <a:p>
            <a:r>
              <a:rPr lang="en-US" sz="3600" dirty="0">
                <a:effectLst>
                  <a:outerShdw blurRad="38100" dist="38100" dir="2700000" algn="tl">
                    <a:srgbClr val="000000">
                      <a:alpha val="43137"/>
                    </a:srgbClr>
                  </a:outerShdw>
                </a:effectLst>
              </a:rPr>
              <a:t>Statutory Requirements</a:t>
            </a:r>
          </a:p>
        </p:txBody>
      </p:sp>
      <p:sp>
        <p:nvSpPr>
          <p:cNvPr id="2" name="Content Placeholder 1"/>
          <p:cNvSpPr>
            <a:spLocks noGrp="1"/>
          </p:cNvSpPr>
          <p:nvPr>
            <p:ph idx="1"/>
          </p:nvPr>
        </p:nvSpPr>
        <p:spPr>
          <a:xfrm>
            <a:off x="379493" y="1679625"/>
            <a:ext cx="8385013" cy="4526809"/>
          </a:xfrm>
          <a:noFill/>
        </p:spPr>
        <p:txBody>
          <a:bodyPr>
            <a:noAutofit/>
          </a:bodyPr>
          <a:lstStyle/>
          <a:p>
            <a:r>
              <a:rPr lang="en-US" sz="2800" dirty="0"/>
              <a:t>Districts and BOCES should have an </a:t>
            </a:r>
            <a:r>
              <a:rPr lang="en-US" sz="2800" b="1" dirty="0"/>
              <a:t>Advisory Personnel Performance Evaluation Council </a:t>
            </a:r>
            <a:r>
              <a:rPr lang="en-US" sz="2800" dirty="0"/>
              <a:t>(also known as a  “1338 Council”). </a:t>
            </a:r>
          </a:p>
          <a:p>
            <a:pPr marL="457200" lvl="1" indent="0">
              <a:buNone/>
            </a:pPr>
            <a:r>
              <a:rPr lang="en-US" sz="2400" dirty="0"/>
              <a:t>This council must consult with the local school board as to the fairness, effectiveness, credibility, and professional quality of local evaluation systems, processes and procedures.</a:t>
            </a:r>
          </a:p>
          <a:p>
            <a:endParaRPr lang="en-US" sz="2800" dirty="0"/>
          </a:p>
          <a:p>
            <a:r>
              <a:rPr lang="en-US" sz="2800" dirty="0"/>
              <a:t>Districts and BOCES should determine how licensed personnel in unique roles will be evaluated. </a:t>
            </a:r>
          </a:p>
          <a:p>
            <a:pPr marL="457200" lvl="1" indent="0">
              <a:buNone/>
            </a:pPr>
            <a:r>
              <a:rPr lang="en-US" sz="2400" dirty="0"/>
              <a:t>This may include educators in dual roles, teachers on special assignment, instructional coaches and deans.</a:t>
            </a:r>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5D7496-93E5-44F3-AA83-E5FDA38D120A}">
  <ds:schemaRefs>
    <ds:schemaRef ds:uri="8d538bfa-9687-4519-bbdd-eeb07d0975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19C7BD-1815-43CF-B8BB-F9941E83C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27989</TotalTime>
  <Words>9418</Words>
  <Application>Microsoft Office PowerPoint</Application>
  <PresentationFormat>On-screen Show (4:3)</PresentationFormat>
  <Paragraphs>905</Paragraphs>
  <Slides>60</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Courier New</vt:lpstr>
      <vt:lpstr>Museo Slab 500</vt:lpstr>
      <vt:lpstr>SourceSansProRegular</vt:lpstr>
      <vt:lpstr>Office Theme</vt:lpstr>
      <vt:lpstr>Fall 2022 Orientation Slide Deck:  Overview and Tips for Using this Orientation “Shell”</vt:lpstr>
      <vt:lpstr>PowerPoint Presentation</vt:lpstr>
      <vt:lpstr>Fall 2022 Orientation Slide Deck:  Overview and Tips for Using this Orientation “Shell”</vt:lpstr>
      <vt:lpstr>Fall 2022 Orientation Slide Deck:  Overview and Tips for Using this Orientation “Shell”</vt:lpstr>
      <vt:lpstr>Local Orientation for Educator Evaluation 2022-2023 SCHOOL YEAR &lt;&lt;date(s)&gt;&gt;</vt:lpstr>
      <vt:lpstr>Educator Effectiveness Overview</vt:lpstr>
      <vt:lpstr>Statutory Requirements</vt:lpstr>
      <vt:lpstr>Statutory Requirements</vt:lpstr>
      <vt:lpstr>Statutory Requirements</vt:lpstr>
      <vt:lpstr>Statutory Requirements</vt:lpstr>
      <vt:lpstr>Professional Practice  Requirements</vt:lpstr>
      <vt:lpstr>Measures of Student Learning (MSL) –  Teacher Requirements</vt:lpstr>
      <vt:lpstr>Measures of Student Learning (MSL) – Principal Requirements</vt:lpstr>
      <vt:lpstr>Measures of Student Learning (MSL) –  Principal Requirements</vt:lpstr>
      <vt:lpstr>Measures of Student Outcomes (MSO) –  Special Services Providers Requirements</vt:lpstr>
      <vt:lpstr>Appeals Process</vt:lpstr>
      <vt:lpstr>Appeals Process –  Sample Timeline</vt:lpstr>
      <vt:lpstr>District Level Guidance</vt:lpstr>
      <vt:lpstr>State Model  Evaluation System (SMES)</vt:lpstr>
      <vt:lpstr>Educator Evaluations and Statutory Requirements</vt:lpstr>
      <vt:lpstr>Statutory Requirements</vt:lpstr>
      <vt:lpstr>Statutory Requirements</vt:lpstr>
      <vt:lpstr>Statutory Requirements</vt:lpstr>
      <vt:lpstr>Special Services Providers (SSPs)</vt:lpstr>
      <vt:lpstr>Rubrics by the Numbers</vt:lpstr>
      <vt:lpstr>Statutory Requirements</vt:lpstr>
      <vt:lpstr>MSL Requirements for Teachers for the 2022-23 school year</vt:lpstr>
      <vt:lpstr>Individual and Collective Measures</vt:lpstr>
      <vt:lpstr>MSL Requirements for Principals for the 2022-23 school year</vt:lpstr>
      <vt:lpstr>MSO Requirements for SSPs</vt:lpstr>
      <vt:lpstr>Key Points about MSLs/MSOs</vt:lpstr>
      <vt:lpstr>Educator Evaluation Cycle</vt:lpstr>
      <vt:lpstr>PowerPoint Presentation</vt:lpstr>
      <vt:lpstr>District Level Guidance</vt:lpstr>
      <vt:lpstr>Building Level Guidance</vt:lpstr>
      <vt:lpstr>PowerPoint Presentation</vt:lpstr>
      <vt:lpstr>Beginning of the year connections: Training and Orientation</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Support  Contact Information</vt:lpstr>
      <vt:lpstr>District/Building Contacts and Resources</vt:lpstr>
      <vt:lpstr>CDE Educator Effectiveness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Moser, Paige</cp:lastModifiedBy>
  <cp:revision>632</cp:revision>
  <dcterms:created xsi:type="dcterms:W3CDTF">2019-12-17T22:24:52Z</dcterms:created>
  <dcterms:modified xsi:type="dcterms:W3CDTF">2022-07-21T00:10:33Z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