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94" r:id="rId5"/>
    <p:sldId id="628" r:id="rId6"/>
    <p:sldId id="262" r:id="rId7"/>
    <p:sldId id="634" r:id="rId8"/>
    <p:sldId id="258" r:id="rId9"/>
    <p:sldId id="617" r:id="rId10"/>
    <p:sldId id="637" r:id="rId11"/>
    <p:sldId id="635" r:id="rId12"/>
    <p:sldId id="605" r:id="rId13"/>
    <p:sldId id="606" r:id="rId14"/>
    <p:sldId id="607" r:id="rId15"/>
    <p:sldId id="632" r:id="rId16"/>
    <p:sldId id="636" r:id="rId17"/>
    <p:sldId id="631" r:id="rId18"/>
    <p:sldId id="610" r:id="rId19"/>
    <p:sldId id="612" r:id="rId2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B86CA7-2CE8-479A-9A1F-D54F10FDCBF1}">
          <p14:sldIdLst>
            <p14:sldId id="294"/>
            <p14:sldId id="628"/>
            <p14:sldId id="262"/>
            <p14:sldId id="634"/>
            <p14:sldId id="258"/>
            <p14:sldId id="617"/>
            <p14:sldId id="637"/>
            <p14:sldId id="635"/>
            <p14:sldId id="605"/>
            <p14:sldId id="606"/>
            <p14:sldId id="607"/>
            <p14:sldId id="632"/>
            <p14:sldId id="636"/>
            <p14:sldId id="631"/>
            <p14:sldId id="610"/>
            <p14:sldId id="612"/>
          </p14:sldIdLst>
        </p14:section>
      </p14:sectionLst>
    </p:ext>
    <p:ext uri="{EFAFB233-063F-42B5-8137-9DF3F51BA10A}">
      <p15:sldGuideLst xmlns:p15="http://schemas.microsoft.com/office/powerpoint/2012/main">
        <p15:guide id="1" orient="horz" pos="7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21" clrIdx="0">
    <p:extLst>
      <p:ext uri="{19B8F6BF-5375-455C-9EA6-DF929625EA0E}">
        <p15:presenceInfo xmlns:p15="http://schemas.microsoft.com/office/powerpoint/2012/main" userId="S-1-5-21-1472932569-214068005-926709054-8506" providerId="AD"/>
      </p:ext>
    </p:extLst>
  </p:cmAuthor>
  <p:cmAuthor id="2" name="Linda K. Reed" initials="lkr" lastIdx="29" clrIdx="1">
    <p:extLst>
      <p:ext uri="{19B8F6BF-5375-455C-9EA6-DF929625EA0E}">
        <p15:presenceInfo xmlns:p15="http://schemas.microsoft.com/office/powerpoint/2012/main" userId="Linda K. Reed" providerId="None"/>
      </p:ext>
    </p:extLst>
  </p:cmAuthor>
  <p:cmAuthor id="3" name="Ziebarth, JoAnn" initials="ZJ" lastIdx="6" clrIdx="2">
    <p:extLst>
      <p:ext uri="{19B8F6BF-5375-455C-9EA6-DF929625EA0E}">
        <p15:presenceInfo xmlns:p15="http://schemas.microsoft.com/office/powerpoint/2012/main" userId="S-1-5-21-1472932569-214068005-926709054-44657" providerId="AD"/>
      </p:ext>
    </p:extLst>
  </p:cmAuthor>
  <p:cmAuthor id="4" name="Michael Garet" initials="MSG" lastIdx="132" clrIdx="3">
    <p:extLst>
      <p:ext uri="{19B8F6BF-5375-455C-9EA6-DF929625EA0E}">
        <p15:presenceInfo xmlns:p15="http://schemas.microsoft.com/office/powerpoint/2012/main" userId="Michael Garet" providerId="None"/>
      </p:ext>
    </p:extLst>
  </p:cmAuthor>
  <p:cmAuthor id="5" name="AIR" initials="AIR" lastIdx="66" clrIdx="4">
    <p:extLst>
      <p:ext uri="{19B8F6BF-5375-455C-9EA6-DF929625EA0E}">
        <p15:presenceInfo xmlns:p15="http://schemas.microsoft.com/office/powerpoint/2012/main" userId="AIR" providerId="None"/>
      </p:ext>
    </p:extLst>
  </p:cmAuthor>
  <p:cmAuthor id="6" name="Gandhi, Allison" initials="GA" lastIdx="1" clrIdx="5">
    <p:extLst>
      <p:ext uri="{19B8F6BF-5375-455C-9EA6-DF929625EA0E}">
        <p15:presenceInfo xmlns:p15="http://schemas.microsoft.com/office/powerpoint/2012/main" userId="S-1-5-21-1472932569-214068005-926709054-22030" providerId="AD"/>
      </p:ext>
    </p:extLst>
  </p:cmAuthor>
  <p:cmAuthor id="7" name="Fulbeck, Eleanor (Ellie)" initials="FE(" lastIdx="6" clrIdx="6">
    <p:extLst>
      <p:ext uri="{19B8F6BF-5375-455C-9EA6-DF929625EA0E}">
        <p15:presenceInfo xmlns:p15="http://schemas.microsoft.com/office/powerpoint/2012/main" userId="S-1-5-21-1472932569-214068005-926709054-58702" providerId="AD"/>
      </p:ext>
    </p:extLst>
  </p:cmAuthor>
  <p:cmAuthor id="8" name="Fulbeck, Eleanor (Ellie)" initials="FE( [2]" lastIdx="98" clrIdx="7">
    <p:extLst>
      <p:ext uri="{19B8F6BF-5375-455C-9EA6-DF929625EA0E}">
        <p15:presenceInfo xmlns:p15="http://schemas.microsoft.com/office/powerpoint/2012/main" userId="S::efulbeck@air.org::7ceb1ee2-c19a-4088-9034-c03d27b3cf1d" providerId="AD"/>
      </p:ext>
    </p:extLst>
  </p:cmAuthor>
  <p:cmAuthor id="9" name="Jessica Heppen" initials="JH" lastIdx="24" clrIdx="8">
    <p:extLst>
      <p:ext uri="{19B8F6BF-5375-455C-9EA6-DF929625EA0E}">
        <p15:presenceInfo xmlns:p15="http://schemas.microsoft.com/office/powerpoint/2012/main" userId="Jessica Heppen" providerId="None"/>
      </p:ext>
    </p:extLst>
  </p:cmAuthor>
  <p:cmAuthor id="10" name="Heppen, Jessica" initials="HJ" lastIdx="36" clrIdx="9">
    <p:extLst>
      <p:ext uri="{19B8F6BF-5375-455C-9EA6-DF929625EA0E}">
        <p15:presenceInfo xmlns:p15="http://schemas.microsoft.com/office/powerpoint/2012/main" userId="S::jheppen@air.org::569aeaf6-6d4c-42c8-a843-41a9b0f4bee1" providerId="AD"/>
      </p:ext>
    </p:extLst>
  </p:cmAuthor>
  <p:cmAuthor id="11" name="Garet, Mike" initials="GM" lastIdx="14" clrIdx="10">
    <p:extLst>
      <p:ext uri="{19B8F6BF-5375-455C-9EA6-DF929625EA0E}">
        <p15:presenceInfo xmlns:p15="http://schemas.microsoft.com/office/powerpoint/2012/main" userId="S::mgaret@air.org::ebf89a47-b964-4297-bdc0-601509ab98ae" providerId="AD"/>
      </p:ext>
    </p:extLst>
  </p:cmAuthor>
  <p:cmAuthor id="12" name="Rimdzius, Tracy" initials="RT" lastIdx="13" clrIdx="11">
    <p:extLst>
      <p:ext uri="{19B8F6BF-5375-455C-9EA6-DF929625EA0E}">
        <p15:presenceInfo xmlns:p15="http://schemas.microsoft.com/office/powerpoint/2012/main" userId="S::Tracy.Rimdzius@ed.gov::474fbf2c-90e3-42b8-8d66-c1afcb1c1344" providerId="AD"/>
      </p:ext>
    </p:extLst>
  </p:cmAuthor>
  <p:cmAuthor id="13" name="Smith, Becca" initials="SB" lastIdx="1" clrIdx="12">
    <p:extLst>
      <p:ext uri="{19B8F6BF-5375-455C-9EA6-DF929625EA0E}">
        <p15:presenceInfo xmlns:p15="http://schemas.microsoft.com/office/powerpoint/2012/main" userId="S::rsmith@air.org::d8c43330-7a02-4fcc-bc36-8f2fbc998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D6E70"/>
    <a:srgbClr val="009B9D"/>
    <a:srgbClr val="008673"/>
    <a:srgbClr val="0095B4"/>
    <a:srgbClr val="0089CB"/>
    <a:srgbClr val="319EFF"/>
    <a:srgbClr val="0075E2"/>
    <a:srgbClr val="00629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04" autoAdjust="0"/>
  </p:normalViewPr>
  <p:slideViewPr>
    <p:cSldViewPr snapToGrid="0">
      <p:cViewPr varScale="1">
        <p:scale>
          <a:sx n="54" d="100"/>
          <a:sy n="54" d="100"/>
        </p:scale>
        <p:origin x="2886" y="60"/>
      </p:cViewPr>
      <p:guideLst>
        <p:guide orient="horz" pos="74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20-12-02T12:47:31.055" idx="96">
    <p:pos x="10" y="10"/>
    <p:text>need to update section numbers after removing the first section</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480262" y="6891636"/>
            <a:ext cx="4192495" cy="367881"/>
          </a:xfrm>
          <a:prstGeom prst="rect">
            <a:avLst/>
          </a:prstGeom>
        </p:spPr>
        <p:txBody>
          <a:bodyPr vert="horz" lIns="97294" tIns="48647" rIns="97294" bIns="48647"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7" y="6890358"/>
            <a:ext cx="4192495" cy="367881"/>
          </a:xfrm>
          <a:prstGeom prst="rect">
            <a:avLst/>
          </a:prstGeom>
        </p:spPr>
        <p:txBody>
          <a:bodyPr vert="horz" lIns="97294" tIns="48647" rIns="97294" bIns="48647" rtlCol="0" anchor="b"/>
          <a:lstStyle>
            <a:lvl1pPr algn="l">
              <a:defRPr sz="1200"/>
            </a:lvl1pPr>
          </a:lstStyle>
          <a:p>
            <a:r>
              <a:rPr lang="en-US" sz="1000">
                <a:latin typeface="Arial" panose="020B060402020202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4662425" y="6998293"/>
            <a:ext cx="352483" cy="259942"/>
          </a:xfrm>
          <a:prstGeom prst="rect">
            <a:avLst/>
          </a:prstGeom>
        </p:spPr>
        <p:txBody>
          <a:bodyPr vert="horz" wrap="none" lIns="97294" tIns="48647" rIns="97294" bIns="48647"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248" y="74014"/>
            <a:ext cx="1488362" cy="574823"/>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940" y="98101"/>
            <a:ext cx="1660872" cy="361356"/>
          </a:xfrm>
          <a:prstGeom prst="rect">
            <a:avLst/>
          </a:prstGeom>
        </p:spPr>
      </p:pic>
      <p:sp>
        <p:nvSpPr>
          <p:cNvPr id="3" name="Date Placeholder 2"/>
          <p:cNvSpPr>
            <a:spLocks noGrp="1"/>
          </p:cNvSpPr>
          <p:nvPr>
            <p:ph type="dt" idx="1"/>
          </p:nvPr>
        </p:nvSpPr>
        <p:spPr>
          <a:xfrm>
            <a:off x="5480262" y="6867112"/>
            <a:ext cx="4192495" cy="490508"/>
          </a:xfrm>
          <a:prstGeom prst="rect">
            <a:avLst/>
          </a:prstGeom>
        </p:spPr>
        <p:txBody>
          <a:bodyPr vert="horz" lIns="97294" tIns="48647" rIns="97294" bIns="48647"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3390900" y="546100"/>
            <a:ext cx="2892425" cy="2168525"/>
          </a:xfrm>
          <a:prstGeom prst="rect">
            <a:avLst/>
          </a:prstGeom>
          <a:noFill/>
          <a:ln w="12700">
            <a:solidFill>
              <a:prstClr val="black"/>
            </a:solidFill>
          </a:ln>
        </p:spPr>
        <p:txBody>
          <a:bodyPr vert="horz" lIns="97294" tIns="48647" rIns="97294" bIns="48647" rtlCol="0" anchor="ctr"/>
          <a:lstStyle/>
          <a:p>
            <a:endParaRPr lang="en-US"/>
          </a:p>
        </p:txBody>
      </p:sp>
      <p:sp>
        <p:nvSpPr>
          <p:cNvPr id="5" name="Notes Placeholder 4"/>
          <p:cNvSpPr>
            <a:spLocks noGrp="1"/>
          </p:cNvSpPr>
          <p:nvPr>
            <p:ph type="body" sz="quarter" idx="3"/>
          </p:nvPr>
        </p:nvSpPr>
        <p:spPr>
          <a:xfrm>
            <a:off x="2" y="2800088"/>
            <a:ext cx="9672750" cy="3980779"/>
          </a:xfrm>
          <a:prstGeom prst="rect">
            <a:avLst/>
          </a:prstGeom>
        </p:spPr>
        <p:txBody>
          <a:bodyPr vert="horz" lIns="97294" tIns="48647" rIns="97294" bIns="48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6867114"/>
            <a:ext cx="4192495" cy="490508"/>
          </a:xfrm>
          <a:prstGeom prst="rect">
            <a:avLst/>
          </a:prstGeom>
        </p:spPr>
        <p:txBody>
          <a:bodyPr vert="horz" lIns="97294" tIns="48647" rIns="97294" bIns="48647"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4742533" y="7112378"/>
            <a:ext cx="189925" cy="242824"/>
          </a:xfrm>
          <a:prstGeom prst="rect">
            <a:avLst/>
          </a:prstGeom>
        </p:spPr>
        <p:txBody>
          <a:bodyPr vert="horz" wrap="none" lIns="0" tIns="0" rIns="0" bIns="48647"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3388" y="700088"/>
            <a:ext cx="3679825" cy="2759075"/>
          </a:xfrm>
        </p:spPr>
      </p:sp>
      <p:sp>
        <p:nvSpPr>
          <p:cNvPr id="3" name="Notes Placeholder 2"/>
          <p:cNvSpPr>
            <a:spLocks noGrp="1"/>
          </p:cNvSpPr>
          <p:nvPr>
            <p:ph type="body" idx="1"/>
          </p:nvPr>
        </p:nvSpPr>
        <p:spPr>
          <a:xfrm>
            <a:off x="0" y="3743992"/>
            <a:ext cx="6710314" cy="3980779"/>
          </a:xfrm>
        </p:spPr>
        <p:txBody>
          <a:bodyPr/>
          <a:lstStyle/>
          <a:p>
            <a:r>
              <a:rPr lang="en-US" dirty="0"/>
              <a:t>Welcome to the informational webinar for the national evaluation of the Comprehensive Literacy State Development (CLSD) grant program</a:t>
            </a:r>
          </a:p>
          <a:p>
            <a:endParaRPr lang="en-US" dirty="0"/>
          </a:p>
          <a:p>
            <a:r>
              <a:rPr lang="en-US" dirty="0"/>
              <a:t>Before we begin, I want to let everyone know that we will be recording the webinar so that we can share this information with people who were not able to attend today but will find this information useful. </a:t>
            </a:r>
          </a:p>
          <a:p>
            <a:endParaRPr lang="en-US" dirty="0"/>
          </a:p>
          <a:p>
            <a:r>
              <a:rPr lang="en-US" sz="1200" b="1" i="0" u="none" strike="noStrike" kern="1200" baseline="0" dirty="0">
                <a:solidFill>
                  <a:schemeClr val="tx1"/>
                </a:solidFill>
                <a:latin typeface="Calibri"/>
                <a:ea typeface="+mn-ea"/>
                <a:cs typeface="+mn-cs"/>
              </a:rPr>
              <a:t>Virtual Meeting/Conference Recording Notice</a:t>
            </a:r>
          </a:p>
          <a:p>
            <a:r>
              <a:rPr lang="en-US" sz="1200" b="0" i="0" u="none" strike="noStrike" kern="1200" baseline="0" dirty="0">
                <a:solidFill>
                  <a:schemeClr val="tx1"/>
                </a:solidFill>
                <a:latin typeface="Calibri"/>
                <a:ea typeface="+mn-ea"/>
                <a:cs typeface="+mn-cs"/>
              </a:rPr>
              <a:t>The American Institutes for Research (AIR) allows for the recording of audio, visuals,</a:t>
            </a:r>
          </a:p>
          <a:p>
            <a:r>
              <a:rPr lang="en-US" sz="1200" b="0" i="0" u="none" strike="noStrike" kern="1200" baseline="0" dirty="0">
                <a:solidFill>
                  <a:schemeClr val="tx1"/>
                </a:solidFill>
                <a:latin typeface="Calibri"/>
                <a:ea typeface="+mn-ea"/>
                <a:cs typeface="+mn-cs"/>
              </a:rPr>
              <a:t>participants, and other information sent, verbalized, or utilized during business related</a:t>
            </a:r>
          </a:p>
          <a:p>
            <a:r>
              <a:rPr lang="en-US" sz="1200" b="0" i="0" u="none" strike="noStrike" kern="1200" baseline="0" dirty="0">
                <a:solidFill>
                  <a:schemeClr val="tx1"/>
                </a:solidFill>
                <a:latin typeface="Calibri"/>
                <a:ea typeface="+mn-ea"/>
                <a:cs typeface="+mn-cs"/>
              </a:rPr>
              <a:t>meetings. By joining a meeting, you automatically consent to such recordings. Any</a:t>
            </a:r>
          </a:p>
          <a:p>
            <a:r>
              <a:rPr lang="en-US" sz="1200" b="0" i="0" u="none" strike="noStrike" kern="1200" baseline="0" dirty="0">
                <a:solidFill>
                  <a:schemeClr val="tx1"/>
                </a:solidFill>
                <a:latin typeface="Calibri"/>
                <a:ea typeface="+mn-ea"/>
                <a:cs typeface="+mn-cs"/>
              </a:rPr>
              <a:t>participant who prefers to participate via audio only should disable their video camera so only</a:t>
            </a:r>
          </a:p>
          <a:p>
            <a:r>
              <a:rPr lang="en-US" sz="1200" b="0" i="0" u="none" strike="noStrike" kern="1200" baseline="0" dirty="0">
                <a:solidFill>
                  <a:schemeClr val="tx1"/>
                </a:solidFill>
                <a:latin typeface="Calibri"/>
                <a:ea typeface="+mn-ea"/>
                <a:cs typeface="+mn-cs"/>
              </a:rPr>
              <a:t>their audio will be captured. Video and/or audio recordings of any AIR session shall not be</a:t>
            </a:r>
          </a:p>
          <a:p>
            <a:r>
              <a:rPr lang="en-US" sz="1200" b="0" i="0" u="none" strike="noStrike" kern="1200" baseline="0" dirty="0">
                <a:solidFill>
                  <a:schemeClr val="tx1"/>
                </a:solidFill>
                <a:latin typeface="Calibri"/>
                <a:ea typeface="+mn-ea"/>
                <a:cs typeface="+mn-cs"/>
              </a:rPr>
              <a:t>transmitted to an external third party without the permission.</a:t>
            </a:r>
          </a:p>
          <a:p>
            <a:r>
              <a:rPr lang="en-US" sz="1200" b="0" i="0" u="none" strike="noStrike" kern="1200" baseline="0" dirty="0">
                <a:solidFill>
                  <a:schemeClr val="tx1"/>
                </a:solidFill>
                <a:latin typeface="Calibri"/>
                <a:ea typeface="+mn-ea"/>
                <a:cs typeface="+mn-cs"/>
              </a:rPr>
              <a:t>*</a:t>
            </a:r>
            <a:endParaRPr lang="en-US" dirty="0"/>
          </a:p>
          <a:p>
            <a:r>
              <a:rPr lang="en-US" b="1" dirty="0"/>
              <a:t>**Record Webinar**</a:t>
            </a:r>
          </a:p>
          <a:p>
            <a:endParaRPr lang="en-US" b="1" dirty="0"/>
          </a:p>
          <a:p>
            <a:r>
              <a:rPr lang="en-US" b="0" dirty="0"/>
              <a:t>My name is Ellie Fulbeck; I’m the deputy project director for the comprehensive literacy program evaluation, which includes an ongoing evaluation of the Striving Readers Comprehensive Literacy grants, the 2019 CLSD grants, and the now-launching 2020 CLSD grants. We are thrilled to be here with you, and we welcome you to our session today. We especially appreciate you making the time to attend todays session in midst of what continues to be a very challenging year. </a:t>
            </a:r>
          </a:p>
        </p:txBody>
      </p:sp>
      <p:sp>
        <p:nvSpPr>
          <p:cNvPr id="4" name="Slide Number Placeholder 3"/>
          <p:cNvSpPr>
            <a:spLocks noGrp="1"/>
          </p:cNvSpPr>
          <p:nvPr>
            <p:ph type="sldNum" sz="quarter" idx="10"/>
          </p:nvPr>
        </p:nvSpPr>
        <p:spPr>
          <a:xfrm>
            <a:off x="3498964" y="9088937"/>
            <a:ext cx="79152" cy="233122"/>
          </a:xfrm>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522288"/>
            <a:ext cx="4448175" cy="3335337"/>
          </a:xfrm>
        </p:spPr>
      </p:sp>
      <p:sp>
        <p:nvSpPr>
          <p:cNvPr id="3" name="Notes Placeholder 2"/>
          <p:cNvSpPr>
            <a:spLocks noGrp="1"/>
          </p:cNvSpPr>
          <p:nvPr>
            <p:ph type="body" idx="1"/>
          </p:nvPr>
        </p:nvSpPr>
        <p:spPr>
          <a:xfrm>
            <a:off x="2" y="3654605"/>
            <a:ext cx="6285222" cy="5186182"/>
          </a:xfrm>
        </p:spPr>
        <p:txBody>
          <a:bodyPr/>
          <a:lstStyle/>
          <a:p>
            <a:pPr defTabSz="888588">
              <a:defRPr/>
            </a:pPr>
            <a:r>
              <a:rPr lang="en-US" b="0"/>
              <a:t>To that end, the criteria for districts to participate in the impact study are aligned to your CLSD subgrant competitions.</a:t>
            </a:r>
          </a:p>
          <a:p>
            <a:pPr defTabSz="888588">
              <a:defRPr/>
            </a:pPr>
            <a:endParaRPr lang="en-US" b="0"/>
          </a:p>
          <a:p>
            <a:pPr marL="172582" indent="-172582" defTabSz="888588">
              <a:buFont typeface="Arial" panose="020B0604020202020204" pitchFamily="34" charset="0"/>
              <a:buChar char="•"/>
              <a:defRPr/>
            </a:pPr>
            <a:r>
              <a:rPr lang="en-US" b="0"/>
              <a:t>First, districts must meet state eligibility criteria for a CLSD subgrant;</a:t>
            </a:r>
          </a:p>
          <a:p>
            <a:pPr marL="172582" indent="-172582" defTabSz="888588">
              <a:buFont typeface="Arial" panose="020B0604020202020204" pitchFamily="34" charset="0"/>
              <a:buChar char="•"/>
              <a:defRPr/>
            </a:pPr>
            <a:r>
              <a:rPr lang="en-US" b="0"/>
              <a:t>Second, they must apply for the CLSD subgrant;</a:t>
            </a:r>
          </a:p>
          <a:p>
            <a:pPr marL="172582" indent="-172582" defTabSz="888588">
              <a:buFont typeface="Arial" panose="020B0604020202020204" pitchFamily="34" charset="0"/>
              <a:buChar char="•"/>
              <a:defRPr/>
            </a:pPr>
            <a:r>
              <a:rPr lang="en-US" b="0"/>
              <a:t>Third, the must indicate their willingness to participate in the impact study on their applications or through a letter of interest submitted to the study team;</a:t>
            </a:r>
          </a:p>
          <a:p>
            <a:pPr marL="172582" indent="-172582" defTabSz="888588">
              <a:buFont typeface="Arial" panose="020B0604020202020204" pitchFamily="34" charset="0"/>
              <a:buChar char="•"/>
              <a:defRPr/>
            </a:pPr>
            <a:r>
              <a:rPr lang="en-US" b="0"/>
              <a:t>Fourth, districts should have at least 2 elementary schools that they plan to include in their CLSD subgrant, although as we mentioned before, districts that plan to include 4 or more elementary schools in their CLSD plans are best suited for the study; and </a:t>
            </a:r>
          </a:p>
          <a:p>
            <a:pPr marL="172582" indent="-172582" defTabSz="888588">
              <a:buFont typeface="Arial" panose="020B0604020202020204" pitchFamily="34" charset="0"/>
              <a:buChar char="•"/>
              <a:defRPr/>
            </a:pPr>
            <a:r>
              <a:rPr lang="en-US" b="0"/>
              <a:t>Finally, districts eligible to participate in the impact study will need to be selected by you all to receive a CLSD subgrant.</a:t>
            </a:r>
          </a:p>
          <a:p>
            <a:pPr defTabSz="888588">
              <a:defRPr/>
            </a:pPr>
            <a:endParaRPr lang="en-US" b="1"/>
          </a:p>
          <a:p>
            <a:pPr defTabSz="888588">
              <a:defRPr/>
            </a:pPr>
            <a:r>
              <a:rPr lang="en-US" b="1"/>
              <a:t>The only additional eligibility criteria that the impact study would require of districts, beyond your CLSD subgrant competition, is that the districts indicate their willingness to participate and that districts be of a certain size, which is necessary for us to be able to randomly assign elementary schools to the first or second funding group efficiently. </a:t>
            </a:r>
          </a:p>
          <a:p>
            <a:pPr marL="172582" indent="-172582" defTabSz="888588">
              <a:buFont typeface="Arial" panose="020B0604020202020204" pitchFamily="34" charset="0"/>
              <a:buChar char="•"/>
              <a:defRPr/>
            </a:pPr>
            <a:r>
              <a:rPr lang="en-US"/>
              <a:t>We know from our work with prior SRCL grantees and last-years CLSD grantees that some of the districts funded through subgrants are smaller than this. </a:t>
            </a:r>
          </a:p>
          <a:p>
            <a:pPr marL="172582" indent="-172582" defTabSz="888588">
              <a:buFont typeface="Arial" panose="020B0604020202020204" pitchFamily="34" charset="0"/>
              <a:buChar char="•"/>
              <a:defRPr/>
            </a:pPr>
            <a:r>
              <a:rPr lang="en-US"/>
              <a:t>Although we plan to prioritize larger districts with 4 or more elementary schools, we are certainly open to including smaller districts in the study. So if you are a smaller districts that would be eligible for a CLSD subgrant and you’re thinking – “oh no, how am I going to be able to participate in this super cool study?” – fear not. We are happy to discuss this with you and your state and try to figure out a way to include some smaller districts in the study.</a:t>
            </a:r>
          </a:p>
        </p:txBody>
      </p:sp>
      <p:sp>
        <p:nvSpPr>
          <p:cNvPr id="6" name="Slide Number Placeholder 5"/>
          <p:cNvSpPr>
            <a:spLocks noGrp="1"/>
          </p:cNvSpPr>
          <p:nvPr>
            <p:ph type="sldNum" sz="quarter" idx="5"/>
          </p:nvPr>
        </p:nvSpPr>
        <p:spPr>
          <a:xfrm>
            <a:off x="3459388" y="9088940"/>
            <a:ext cx="158302" cy="233122"/>
          </a:xfrm>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400409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373063"/>
            <a:ext cx="4764087" cy="3571875"/>
          </a:xfrm>
        </p:spPr>
      </p:sp>
      <p:sp>
        <p:nvSpPr>
          <p:cNvPr id="3" name="Notes Placeholder 2"/>
          <p:cNvSpPr>
            <a:spLocks noGrp="1"/>
          </p:cNvSpPr>
          <p:nvPr>
            <p:ph type="body" idx="1"/>
          </p:nvPr>
        </p:nvSpPr>
        <p:spPr>
          <a:xfrm>
            <a:off x="2" y="3945037"/>
            <a:ext cx="6850084" cy="3670952"/>
          </a:xfrm>
        </p:spPr>
        <p:txBody>
          <a:bodyPr/>
          <a:lstStyle/>
          <a:p>
            <a:r>
              <a:rPr lang="en-US"/>
              <a:t>As I mentioned a few slides back, we will compensate districts for their participation in the impact study.</a:t>
            </a:r>
          </a:p>
          <a:p>
            <a:endParaRPr lang="en-US"/>
          </a:p>
          <a:p>
            <a:pPr marL="172582" indent="-172582">
              <a:buFont typeface="Arial" panose="020B0604020202020204" pitchFamily="34" charset="0"/>
              <a:buChar char="•"/>
            </a:pPr>
            <a:r>
              <a:rPr lang="en-US"/>
              <a:t>Districts may receive $15,000 per participating elementary school. </a:t>
            </a:r>
          </a:p>
          <a:p>
            <a:pPr marL="172582" indent="-172582">
              <a:buFont typeface="Arial" panose="020B0604020202020204" pitchFamily="34" charset="0"/>
              <a:buChar char="•"/>
            </a:pPr>
            <a:r>
              <a:rPr lang="en-US"/>
              <a:t>And, since districts with 4 or more elementary schools are best suited for the impact study, districts may receive compensation that totals $60,000 or more by participating in the study.</a:t>
            </a:r>
          </a:p>
          <a:p>
            <a:pPr marL="172582" indent="-172582">
              <a:buFont typeface="Arial" panose="020B0604020202020204" pitchFamily="34" charset="0"/>
              <a:buChar char="•"/>
            </a:pPr>
            <a:r>
              <a:rPr lang="en-US"/>
              <a:t>And, what’s really cool, is that districts have discretion over how to use these funds and the total additional funds provided to districts that participate in the study can be considerable. </a:t>
            </a:r>
          </a:p>
          <a:p>
            <a:pPr marL="632799" lvl="1" indent="-172582">
              <a:buFont typeface="Arial" panose="020B0604020202020204" pitchFamily="34" charset="0"/>
              <a:buChar char="•"/>
            </a:pPr>
            <a:r>
              <a:rPr lang="en-US"/>
              <a:t>Obviously there are a few restrictions, and we’re happy to discuss these restrictions with </a:t>
            </a:r>
            <a:r>
              <a:rPr lang="en-US" err="1"/>
              <a:t>nterested</a:t>
            </a:r>
            <a:r>
              <a:rPr lang="en-US"/>
              <a:t> districts during our follow up conversations. </a:t>
            </a:r>
          </a:p>
          <a:p>
            <a:endParaRPr lang="en-US"/>
          </a:p>
          <a:p>
            <a:endParaRPr lang="en-US"/>
          </a:p>
        </p:txBody>
      </p:sp>
      <p:sp>
        <p:nvSpPr>
          <p:cNvPr id="6" name="Slide Number Placeholder 5"/>
          <p:cNvSpPr>
            <a:spLocks noGrp="1"/>
          </p:cNvSpPr>
          <p:nvPr>
            <p:ph type="sldNum" sz="quarter" idx="5"/>
          </p:nvPr>
        </p:nvSpPr>
        <p:spPr>
          <a:xfrm>
            <a:off x="3459388" y="9088940"/>
            <a:ext cx="158302" cy="233122"/>
          </a:xfrm>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170377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3388" y="700088"/>
            <a:ext cx="3679825" cy="2759075"/>
          </a:xfrm>
        </p:spPr>
      </p:sp>
      <p:sp>
        <p:nvSpPr>
          <p:cNvPr id="3" name="Notes Placeholder 2"/>
          <p:cNvSpPr>
            <a:spLocks noGrp="1"/>
          </p:cNvSpPr>
          <p:nvPr>
            <p:ph type="body" idx="1"/>
          </p:nvPr>
        </p:nvSpPr>
        <p:spPr>
          <a:xfrm>
            <a:off x="3" y="4021761"/>
            <a:ext cx="6777340" cy="2759105"/>
          </a:xfrm>
        </p:spPr>
        <p:txBody>
          <a:bodyPr/>
          <a:lstStyle/>
          <a:p>
            <a:r>
              <a:rPr lang="en-US"/>
              <a:t>Ok, so now that everyone is super excited about this study opportunity, let’s discuss what happens next. </a:t>
            </a:r>
          </a:p>
        </p:txBody>
      </p:sp>
      <p:sp>
        <p:nvSpPr>
          <p:cNvPr id="4" name="Slide Number Placeholder 3"/>
          <p:cNvSpPr>
            <a:spLocks noGrp="1"/>
          </p:cNvSpPr>
          <p:nvPr>
            <p:ph type="sldNum" sz="quarter" idx="10"/>
          </p:nvPr>
        </p:nvSpPr>
        <p:spPr>
          <a:xfrm>
            <a:off x="3459389" y="9088937"/>
            <a:ext cx="158302" cy="233122"/>
          </a:xfrm>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412437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461963"/>
            <a:ext cx="4618038" cy="3462337"/>
          </a:xfrm>
        </p:spPr>
      </p:sp>
      <p:sp>
        <p:nvSpPr>
          <p:cNvPr id="3" name="Notes Placeholder 2"/>
          <p:cNvSpPr>
            <a:spLocks noGrp="1"/>
          </p:cNvSpPr>
          <p:nvPr>
            <p:ph type="body" idx="1"/>
          </p:nvPr>
        </p:nvSpPr>
        <p:spPr>
          <a:xfrm>
            <a:off x="2" y="4126556"/>
            <a:ext cx="6874332" cy="2990339"/>
          </a:xfrm>
        </p:spPr>
        <p:txBody>
          <a:bodyPr/>
          <a:lstStyle/>
          <a:p>
            <a:r>
              <a:rPr lang="en-US"/>
              <a:t>The next step is for you to let us know if you are interested in the impact study. We will follow up by email to provide you with additional resources as well as a Letter of Interest document where you can indicate your willingness to participate in the impact study. The LOI is non-binding, and is contingent upon you winning a CLSD subgrant. However, it is helpful for our study team to know if you are interested so that we can follow-up separately with your district to understand your plans and your fit for the study should you win a subgrant. </a:t>
            </a:r>
          </a:p>
          <a:p>
            <a:endParaRPr lang="en-US"/>
          </a:p>
          <a:p>
            <a:r>
              <a:rPr lang="en-US"/>
              <a:t>You can also visit our study webpage for more information and resources. </a:t>
            </a:r>
          </a:p>
          <a:p>
            <a:endParaRPr lang="en-US"/>
          </a:p>
        </p:txBody>
      </p:sp>
      <p:sp>
        <p:nvSpPr>
          <p:cNvPr id="6" name="Slide Number Placeholder 5"/>
          <p:cNvSpPr>
            <a:spLocks noGrp="1"/>
          </p:cNvSpPr>
          <p:nvPr>
            <p:ph type="sldNum" sz="quarter" idx="5"/>
          </p:nvPr>
        </p:nvSpPr>
        <p:spPr>
          <a:xfrm>
            <a:off x="4758948" y="7116896"/>
            <a:ext cx="157094" cy="233788"/>
          </a:xfrm>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358988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3388" y="700088"/>
            <a:ext cx="3679825" cy="2759075"/>
          </a:xfrm>
        </p:spPr>
      </p:sp>
      <p:sp>
        <p:nvSpPr>
          <p:cNvPr id="3" name="Notes Placeholder 2"/>
          <p:cNvSpPr>
            <a:spLocks noGrp="1"/>
          </p:cNvSpPr>
          <p:nvPr>
            <p:ph type="body" idx="1"/>
          </p:nvPr>
        </p:nvSpPr>
        <p:spPr>
          <a:xfrm>
            <a:off x="2" y="4021761"/>
            <a:ext cx="6789463" cy="2759105"/>
          </a:xfrm>
        </p:spPr>
        <p:txBody>
          <a:bodyPr/>
          <a:lstStyle/>
          <a:p>
            <a:pPr defTabSz="920435">
              <a:defRPr/>
            </a:pPr>
            <a:r>
              <a:rPr lang="en-US"/>
              <a:t>[Ellie presents]</a:t>
            </a:r>
          </a:p>
          <a:p>
            <a:endParaRPr lang="en-US"/>
          </a:p>
          <a:p>
            <a:r>
              <a:rPr lang="en-US"/>
              <a:t>We will now open it up to you all so you may ask questions that have about the national evaluation in general or the impact study in particular. </a:t>
            </a:r>
          </a:p>
        </p:txBody>
      </p:sp>
      <p:sp>
        <p:nvSpPr>
          <p:cNvPr id="4" name="Slide Number Placeholder 3"/>
          <p:cNvSpPr>
            <a:spLocks noGrp="1"/>
          </p:cNvSpPr>
          <p:nvPr>
            <p:ph type="sldNum" sz="quarter" idx="10"/>
          </p:nvPr>
        </p:nvSpPr>
        <p:spPr>
          <a:xfrm>
            <a:off x="3459389" y="9088937"/>
            <a:ext cx="158302" cy="233122"/>
          </a:xfrm>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212519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406400"/>
            <a:ext cx="4775200" cy="3581400"/>
          </a:xfrm>
        </p:spPr>
      </p:sp>
      <p:sp>
        <p:nvSpPr>
          <p:cNvPr id="3" name="Notes Placeholder 2"/>
          <p:cNvSpPr>
            <a:spLocks noGrp="1"/>
          </p:cNvSpPr>
          <p:nvPr>
            <p:ph type="body" idx="1"/>
          </p:nvPr>
        </p:nvSpPr>
        <p:spPr>
          <a:xfrm>
            <a:off x="2" y="4320179"/>
            <a:ext cx="5589183" cy="3581400"/>
          </a:xfrm>
        </p:spPr>
        <p:txBody>
          <a:bodyPr/>
          <a:lstStyle/>
          <a:p>
            <a:pPr defTabSz="920435">
              <a:defRPr/>
            </a:pPr>
            <a:r>
              <a:rPr lang="en-US"/>
              <a:t>[Ellie presents, with others contributing answers to questions]</a:t>
            </a:r>
          </a:p>
          <a:p>
            <a:pPr defTabSz="920435">
              <a:defRPr/>
            </a:pPr>
            <a:endParaRPr lang="en-US"/>
          </a:p>
          <a:p>
            <a:pPr defTabSz="920435">
              <a:defRPr/>
            </a:pPr>
            <a:r>
              <a:rPr lang="en-US"/>
              <a:t>We will unmute everyone’s phones now so that folks can ask their questions. Please help us keep the background noise down by muting yourself if you’re not talking. You’re also welcome to type any questions that you may have in the chat box and we’ll read them aloud. </a:t>
            </a:r>
          </a:p>
          <a:p>
            <a:pPr defTabSz="920435">
              <a:defRPr/>
            </a:pPr>
            <a:endParaRPr lang="en-US"/>
          </a:p>
          <a:p>
            <a:pPr defTabSz="920435">
              <a:defRPr/>
            </a:pPr>
            <a:r>
              <a:rPr lang="en-US"/>
              <a:t>Ok, we are almost out of time </a:t>
            </a:r>
            <a:r>
              <a:rPr lang="en-US" b="1"/>
              <a:t>– OR – </a:t>
            </a:r>
            <a:r>
              <a:rPr lang="en-US"/>
              <a:t>it appears that there are no more questions at this time. </a:t>
            </a:r>
          </a:p>
          <a:p>
            <a:pPr defTabSz="920435">
              <a:defRPr/>
            </a:pPr>
            <a:endParaRPr lang="en-US"/>
          </a:p>
          <a:p>
            <a:pPr defTabSz="920435">
              <a:defRPr/>
            </a:pPr>
            <a:r>
              <a:rPr lang="en-US"/>
              <a:t>Thank you for your questions. And I want to remind everyone that we are always available for questions throughout the evaluation. </a:t>
            </a:r>
          </a:p>
          <a:p>
            <a:endParaRPr lang="en-US"/>
          </a:p>
        </p:txBody>
      </p:sp>
      <p:sp>
        <p:nvSpPr>
          <p:cNvPr id="6" name="Slide Number Placeholder 5"/>
          <p:cNvSpPr>
            <a:spLocks noGrp="1"/>
          </p:cNvSpPr>
          <p:nvPr>
            <p:ph type="sldNum" sz="quarter" idx="5"/>
          </p:nvPr>
        </p:nvSpPr>
        <p:spPr>
          <a:xfrm>
            <a:off x="4758948" y="7116896"/>
            <a:ext cx="157094" cy="233788"/>
          </a:xfrm>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258188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414338"/>
            <a:ext cx="3757612" cy="2817812"/>
          </a:xfrm>
        </p:spPr>
      </p:sp>
      <p:sp>
        <p:nvSpPr>
          <p:cNvPr id="3" name="Notes Placeholder 2"/>
          <p:cNvSpPr>
            <a:spLocks noGrp="1"/>
          </p:cNvSpPr>
          <p:nvPr>
            <p:ph type="body" idx="1"/>
          </p:nvPr>
        </p:nvSpPr>
        <p:spPr>
          <a:xfrm>
            <a:off x="2" y="3497287"/>
            <a:ext cx="6971324" cy="3283580"/>
          </a:xfrm>
        </p:spPr>
        <p:txBody>
          <a:bodyPr/>
          <a:lstStyle/>
          <a:p>
            <a:r>
              <a:rPr lang="en-US"/>
              <a:t>Thank you all for attending the informational webinar on the CLSD grant program national evaluation. We look forward to speaking with you and your team in the coming weeks. </a:t>
            </a:r>
          </a:p>
          <a:p>
            <a:endParaRPr lang="en-US"/>
          </a:p>
          <a:p>
            <a:r>
              <a:rPr lang="en-US"/>
              <a:t>We will also follow up on this webinar to share our contact information and provide the URL to the study webpage so that you and others on your team may access the recording of this webinar as well as other resources and information about the evaluation. </a:t>
            </a:r>
          </a:p>
          <a:p>
            <a:endParaRPr lang="en-US"/>
          </a:p>
          <a:p>
            <a:r>
              <a:rPr lang="en-US"/>
              <a:t>We really look forward to working with you all on this exciting study and we thank you again for joining us today to learn more about it. Have a great rest of your day and we’ll talk with you soon. Bye. </a:t>
            </a:r>
          </a:p>
          <a:p>
            <a:endParaRPr lang="en-US"/>
          </a:p>
        </p:txBody>
      </p:sp>
      <p:sp>
        <p:nvSpPr>
          <p:cNvPr id="6" name="Slide Number Placeholder 5"/>
          <p:cNvSpPr>
            <a:spLocks noGrp="1"/>
          </p:cNvSpPr>
          <p:nvPr>
            <p:ph type="sldNum" sz="quarter" idx="5"/>
          </p:nvPr>
        </p:nvSpPr>
        <p:spPr>
          <a:xfrm>
            <a:off x="3459388" y="9088940"/>
            <a:ext cx="158302" cy="233122"/>
          </a:xfrm>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130527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3388" y="700088"/>
            <a:ext cx="3679825" cy="2759075"/>
          </a:xfrm>
        </p:spPr>
      </p:sp>
      <p:sp>
        <p:nvSpPr>
          <p:cNvPr id="3" name="Notes Placeholder 2"/>
          <p:cNvSpPr>
            <a:spLocks noGrp="1"/>
          </p:cNvSpPr>
          <p:nvPr>
            <p:ph type="body" idx="1"/>
          </p:nvPr>
        </p:nvSpPr>
        <p:spPr>
          <a:xfrm>
            <a:off x="2" y="4162860"/>
            <a:ext cx="5880160" cy="2618006"/>
          </a:xfrm>
        </p:spPr>
        <p:txBody>
          <a:bodyPr/>
          <a:lstStyle/>
          <a:p>
            <a:r>
              <a:rPr lang="en-US"/>
              <a:t>Now, let’s turn to our requests of and the benefits for district subgrantees, as well as the eligibility requirements for their participation in the impact study.</a:t>
            </a:r>
          </a:p>
          <a:p>
            <a:endParaRPr lang="en-US"/>
          </a:p>
        </p:txBody>
      </p:sp>
      <p:sp>
        <p:nvSpPr>
          <p:cNvPr id="4" name="Slide Number Placeholder 3"/>
          <p:cNvSpPr>
            <a:spLocks noGrp="1"/>
          </p:cNvSpPr>
          <p:nvPr>
            <p:ph type="sldNum" sz="quarter" idx="10"/>
          </p:nvPr>
        </p:nvSpPr>
        <p:spPr>
          <a:xfrm>
            <a:off x="3459389" y="9088937"/>
            <a:ext cx="158302" cy="233122"/>
          </a:xfrm>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201093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4950" y="411163"/>
            <a:ext cx="4387850" cy="3290887"/>
          </a:xfrm>
        </p:spPr>
      </p:sp>
      <p:sp>
        <p:nvSpPr>
          <p:cNvPr id="3" name="Notes Placeholder 2"/>
          <p:cNvSpPr>
            <a:spLocks noGrp="1"/>
          </p:cNvSpPr>
          <p:nvPr>
            <p:ph type="body" idx="1"/>
          </p:nvPr>
        </p:nvSpPr>
        <p:spPr>
          <a:xfrm>
            <a:off x="2" y="3703010"/>
            <a:ext cx="6850084" cy="5068011"/>
          </a:xfrm>
        </p:spPr>
        <p:txBody>
          <a:bodyPr/>
          <a:lstStyle/>
          <a:p>
            <a:pPr marL="172582" indent="-172582">
              <a:buFont typeface="Arial" panose="020B0604020202020204" pitchFamily="34" charset="0"/>
              <a:buChar char="•"/>
            </a:pPr>
            <a:r>
              <a:rPr lang="en-US"/>
              <a:t>How will the CLSD impact study work? This is a question that you may be asking yourselves as we get into this. </a:t>
            </a:r>
          </a:p>
          <a:p>
            <a:endParaRPr lang="en-US"/>
          </a:p>
          <a:p>
            <a:pPr marL="172582" indent="-172582">
              <a:buFont typeface="Arial" panose="020B0604020202020204" pitchFamily="34" charset="0"/>
              <a:buChar char="•"/>
            </a:pPr>
            <a:r>
              <a:rPr lang="en-US"/>
              <a:t>The first step is for states to invite districts to apply for subgrants, just as you would if there were no study.</a:t>
            </a:r>
          </a:p>
          <a:p>
            <a:pPr marL="629782" lvl="1" indent="-172582">
              <a:buFont typeface="Arial" panose="020B0604020202020204" pitchFamily="34" charset="0"/>
              <a:buChar char="•"/>
            </a:pPr>
            <a:r>
              <a:rPr lang="en-US"/>
              <a:t>As you know, during this first year of the grant, you will set up your subgrant competitions and make subgrant awards to districts.</a:t>
            </a:r>
          </a:p>
          <a:p>
            <a:pPr marL="629782" lvl="1" indent="-172582">
              <a:buFont typeface="Arial" panose="020B0604020202020204" pitchFamily="34" charset="0"/>
              <a:buChar char="•"/>
            </a:pPr>
            <a:r>
              <a:rPr lang="en-US"/>
              <a:t>Districts that win subgrants will receive funds and implement CLSD activities in grant years 2 – 5.</a:t>
            </a:r>
          </a:p>
          <a:p>
            <a:pPr marL="172582" indent="-172582">
              <a:buFont typeface="Arial" panose="020B0604020202020204" pitchFamily="34" charset="0"/>
              <a:buChar char="•"/>
            </a:pPr>
            <a:endParaRPr lang="en-US"/>
          </a:p>
          <a:p>
            <a:pPr marL="172582" indent="-172582">
              <a:buFont typeface="Arial" panose="020B0604020202020204" pitchFamily="34" charset="0"/>
              <a:buChar char="•"/>
            </a:pPr>
            <a:r>
              <a:rPr lang="en-US"/>
              <a:t>States will select districts to win subgrants aligned to the priorities of the CLSD grant program, which focuses on serving low-income, high-need students across diverse geographical areas. </a:t>
            </a:r>
          </a:p>
          <a:p>
            <a:pPr marL="629782" lvl="1" indent="-172582">
              <a:buFont typeface="Arial" panose="020B0604020202020204" pitchFamily="34" charset="0"/>
              <a:buChar char="•"/>
            </a:pPr>
            <a:r>
              <a:rPr lang="en-US"/>
              <a:t>State participation in the impact study will </a:t>
            </a:r>
            <a:r>
              <a:rPr lang="en-US" u="sng"/>
              <a:t>not</a:t>
            </a:r>
            <a:r>
              <a:rPr lang="en-US"/>
              <a:t> affect which districts receive subgrants; states will retain full control over determining which districts receive subgrant awards.</a:t>
            </a:r>
          </a:p>
          <a:p>
            <a:pPr marL="172582" indent="-172582">
              <a:buFont typeface="Arial" panose="020B0604020202020204" pitchFamily="34" charset="0"/>
              <a:buChar char="•"/>
            </a:pPr>
            <a:endParaRPr lang="en-US"/>
          </a:p>
          <a:p>
            <a:pPr marL="172582" indent="-172582">
              <a:buFont typeface="Arial" panose="020B0604020202020204" pitchFamily="34" charset="0"/>
              <a:buChar char="•"/>
            </a:pPr>
            <a:r>
              <a:rPr lang="en-US"/>
              <a:t>As states  prepare to invite districts to apply for subgrants, we ask that they work with us to figure out a way to communicate to them about the opportunity to participate in the impact study.</a:t>
            </a:r>
          </a:p>
          <a:p>
            <a:pPr marL="172582" indent="-172582">
              <a:buFont typeface="Arial" panose="020B0604020202020204" pitchFamily="34" charset="0"/>
              <a:buChar char="•"/>
            </a:pPr>
            <a:r>
              <a:rPr lang="en-US" b="1"/>
              <a:t>The only request of states in this first step is to communicate to you all that that there is an opportunity to participate in the impact study.</a:t>
            </a:r>
          </a:p>
          <a:p>
            <a:endParaRPr lang="en-US"/>
          </a:p>
        </p:txBody>
      </p:sp>
      <p:sp>
        <p:nvSpPr>
          <p:cNvPr id="6" name="Slide Number Placeholder 5"/>
          <p:cNvSpPr>
            <a:spLocks noGrp="1"/>
          </p:cNvSpPr>
          <p:nvPr>
            <p:ph type="sldNum" sz="quarter" idx="5"/>
          </p:nvPr>
        </p:nvSpPr>
        <p:spPr>
          <a:xfrm>
            <a:off x="4758948" y="7116896"/>
            <a:ext cx="157094" cy="233788"/>
          </a:xfrm>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126611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193675"/>
            <a:ext cx="4835525" cy="3625850"/>
          </a:xfrm>
        </p:spPr>
      </p:sp>
      <p:sp>
        <p:nvSpPr>
          <p:cNvPr id="3" name="Notes Placeholder 2"/>
          <p:cNvSpPr>
            <a:spLocks noGrp="1"/>
          </p:cNvSpPr>
          <p:nvPr>
            <p:ph type="body" idx="1"/>
          </p:nvPr>
        </p:nvSpPr>
        <p:spPr>
          <a:xfrm>
            <a:off x="2" y="4150760"/>
            <a:ext cx="6195386" cy="4102903"/>
          </a:xfrm>
        </p:spPr>
        <p:txBody>
          <a:bodyPr/>
          <a:lstStyle/>
          <a:p>
            <a:pPr marL="172582" indent="-172582">
              <a:buFont typeface="Arial" panose="020B0604020202020204" pitchFamily="34" charset="0"/>
              <a:buChar char="•"/>
            </a:pPr>
            <a:r>
              <a:rPr lang="en-US"/>
              <a:t>The second step is for you to apply for subgrants based on the criteria that states set. Again, this also would be the next step in states’ subgrant competitions in the absence of the study.</a:t>
            </a:r>
          </a:p>
          <a:p>
            <a:pPr marL="172582" indent="-172582">
              <a:buFont typeface="Arial" panose="020B0604020202020204" pitchFamily="34" charset="0"/>
              <a:buChar char="•"/>
            </a:pPr>
            <a:endParaRPr lang="en-US"/>
          </a:p>
          <a:p>
            <a:pPr marL="172582" indent="-172582">
              <a:buFont typeface="Arial" panose="020B0604020202020204" pitchFamily="34" charset="0"/>
              <a:buChar char="•"/>
            </a:pPr>
            <a:r>
              <a:rPr lang="en-US"/>
              <a:t>While all districts that meet the eligibility criteria states set should obviously apply for a subgrant, those of you with 4 or more elementary schools are best suited to participate in the impact study. </a:t>
            </a:r>
          </a:p>
          <a:p>
            <a:pPr marL="629782" lvl="1" indent="-172582">
              <a:buFont typeface="Arial" panose="020B0604020202020204" pitchFamily="34" charset="0"/>
              <a:buChar char="•"/>
            </a:pPr>
            <a:r>
              <a:rPr lang="en-US"/>
              <a:t>We will work with states to identify which districts meet their subgrant eligibility criteria and have 4 or more elementary schools.</a:t>
            </a:r>
          </a:p>
          <a:p>
            <a:pPr marL="172582" indent="-172582">
              <a:buFont typeface="Arial" panose="020B0604020202020204" pitchFamily="34" charset="0"/>
              <a:buChar char="•"/>
            </a:pPr>
            <a:endParaRPr lang="en-US"/>
          </a:p>
          <a:p>
            <a:pPr marL="172582" indent="-172582">
              <a:buFont typeface="Arial" panose="020B0604020202020204" pitchFamily="34" charset="0"/>
              <a:buChar char="•"/>
            </a:pPr>
            <a:r>
              <a:rPr lang="en-US"/>
              <a:t>We will encourage these districts – you all – to indicate their willingness to participate in the impact study at the time they complete their subgrant applications. As districts prepare their subgrant applications, we also will offer to provide support to them if they would find that useful.</a:t>
            </a:r>
          </a:p>
          <a:p>
            <a:pPr marL="629782" lvl="1" indent="-172582">
              <a:buFont typeface="Arial" panose="020B0604020202020204" pitchFamily="34" charset="0"/>
              <a:buChar char="•"/>
            </a:pPr>
            <a:r>
              <a:rPr lang="en-US"/>
              <a:t>We hope that states also will encourage these districts to indicate their willingness to participate in the impact study on their subgrant applications, perhaps by awarding extra points to those districts that are willing to participate in the study if they win a subgrant. </a:t>
            </a:r>
          </a:p>
          <a:p>
            <a:pPr marL="629782" lvl="1" indent="-172582">
              <a:buFont typeface="Arial" panose="020B0604020202020204" pitchFamily="34" charset="0"/>
              <a:buChar char="•"/>
            </a:pPr>
            <a:r>
              <a:rPr lang="en-US"/>
              <a:t>We also will reach out to districts to make sure they’re aware of the opportunity.</a:t>
            </a:r>
          </a:p>
          <a:p>
            <a:pPr marL="172582" indent="-172582">
              <a:buFont typeface="Arial" panose="020B0604020202020204" pitchFamily="34" charset="0"/>
              <a:buChar char="•"/>
            </a:pPr>
            <a:r>
              <a:rPr lang="en-US" b="1"/>
              <a:t>So our aim in this second step is to have some of you with 4 or more elementary schools indicate on your subgrant applications that you would be willing to participate in the impact study if selected by your state to win a subgrant.</a:t>
            </a:r>
          </a:p>
        </p:txBody>
      </p:sp>
    </p:spTree>
    <p:extLst>
      <p:ext uri="{BB962C8B-B14F-4D97-AF65-F5344CB8AC3E}">
        <p14:creationId xmlns:p14="http://schemas.microsoft.com/office/powerpoint/2010/main" val="101595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9338" y="461963"/>
            <a:ext cx="4978400" cy="3733800"/>
          </a:xfrm>
        </p:spPr>
      </p:sp>
      <p:sp>
        <p:nvSpPr>
          <p:cNvPr id="3" name="Notes Placeholder 2"/>
          <p:cNvSpPr>
            <a:spLocks noGrp="1"/>
          </p:cNvSpPr>
          <p:nvPr>
            <p:ph type="body" idx="1"/>
          </p:nvPr>
        </p:nvSpPr>
        <p:spPr>
          <a:xfrm>
            <a:off x="3" y="4381500"/>
            <a:ext cx="6474238" cy="4635500"/>
          </a:xfrm>
        </p:spPr>
        <p:txBody>
          <a:bodyPr/>
          <a:lstStyle/>
          <a:p>
            <a:pPr marL="172582" indent="-172582">
              <a:buFont typeface="Arial" panose="020B0604020202020204" pitchFamily="34" charset="0"/>
              <a:buChar char="•"/>
            </a:pPr>
            <a:r>
              <a:rPr lang="en-US"/>
              <a:t>The third step is for states to review the district applications. As with the two steps we just discussed, this would occur in the absence of the impact study – CLSD in the wild, if you will. </a:t>
            </a:r>
          </a:p>
          <a:p>
            <a:pPr marL="0" indent="0">
              <a:buFont typeface="Arial" panose="020B0604020202020204" pitchFamily="34" charset="0"/>
              <a:buNone/>
            </a:pPr>
            <a:endParaRPr lang="en-US"/>
          </a:p>
          <a:p>
            <a:pPr marL="172582" indent="-172582">
              <a:buFont typeface="Arial" panose="020B0604020202020204" pitchFamily="34" charset="0"/>
              <a:buChar char="•"/>
            </a:pPr>
            <a:r>
              <a:rPr lang="en-US"/>
              <a:t>States will determine the number and amount of subawards, making subgrant awards to a subset of districts. </a:t>
            </a:r>
          </a:p>
          <a:p>
            <a:pPr marL="629782" lvl="1" indent="-172582">
              <a:buFont typeface="Arial" panose="020B0604020202020204" pitchFamily="34" charset="0"/>
              <a:buChar char="•"/>
            </a:pPr>
            <a:r>
              <a:rPr lang="en-US"/>
              <a:t>Some of these districts will be eligible for and interested in participating in the impact study. </a:t>
            </a:r>
          </a:p>
          <a:p>
            <a:pPr marL="172582" indent="-172582">
              <a:buFont typeface="Arial" panose="020B0604020202020204" pitchFamily="34" charset="0"/>
              <a:buChar char="•"/>
            </a:pPr>
            <a:endParaRPr lang="en-US"/>
          </a:p>
          <a:p>
            <a:pPr marL="172582" indent="-172582">
              <a:buFont typeface="Arial" panose="020B0604020202020204" pitchFamily="34" charset="0"/>
              <a:buChar char="•"/>
            </a:pPr>
            <a:r>
              <a:rPr lang="en-US" b="1"/>
              <a:t>We will then work with those interested districts that win subgrants to finalize their participation in the study during this third step.</a:t>
            </a:r>
          </a:p>
          <a:p>
            <a:pPr marL="629782" lvl="1" indent="-172582">
              <a:buFont typeface="Arial" panose="020B0604020202020204" pitchFamily="34" charset="0"/>
              <a:buChar char="•"/>
            </a:pPr>
            <a:r>
              <a:rPr lang="en-US" b="0"/>
              <a:t>If more districts are interested than we can accommodate, we will invite districts to participate in a way that is representative of the 13 grantee states. </a:t>
            </a:r>
          </a:p>
          <a:p>
            <a:pPr marL="629782" lvl="1" indent="-172582">
              <a:buFont typeface="Arial" panose="020B0604020202020204" pitchFamily="34" charset="0"/>
              <a:buChar char="•"/>
            </a:pPr>
            <a:r>
              <a:rPr lang="en-US" b="0"/>
              <a:t>If not enough districts indicate they are interested on their applications, we will follow up with those that win subgrants to encourage them to join the study after subawards are announced. Again, we will prioritize outreach to districts in a way that maximizes representativeness across the 13 grantee states. </a:t>
            </a:r>
            <a:endParaRPr lang="en-US"/>
          </a:p>
          <a:p>
            <a:pPr lvl="1"/>
            <a:endParaRPr lang="en-US"/>
          </a:p>
          <a:p>
            <a:pPr lvl="1"/>
            <a:r>
              <a:rPr lang="en-US"/>
              <a:t>Ok, by the time we get to the end of this third step we will have a subset of subgrantees with 4 or more elementary schools, that represent the 13 grantee states, and are interested in participating in the impact study. Now what? </a:t>
            </a:r>
            <a:endParaRPr lang="en-US" b="0"/>
          </a:p>
        </p:txBody>
      </p:sp>
    </p:spTree>
    <p:extLst>
      <p:ext uri="{BB962C8B-B14F-4D97-AF65-F5344CB8AC3E}">
        <p14:creationId xmlns:p14="http://schemas.microsoft.com/office/powerpoint/2010/main" val="14594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3800" y="425450"/>
            <a:ext cx="4689475" cy="3516313"/>
          </a:xfrm>
        </p:spPr>
      </p:sp>
      <p:sp>
        <p:nvSpPr>
          <p:cNvPr id="3" name="Notes Placeholder 2"/>
          <p:cNvSpPr>
            <a:spLocks noGrp="1"/>
          </p:cNvSpPr>
          <p:nvPr>
            <p:ph type="body" idx="1"/>
          </p:nvPr>
        </p:nvSpPr>
        <p:spPr>
          <a:xfrm>
            <a:off x="3" y="3799820"/>
            <a:ext cx="6752962" cy="4153053"/>
          </a:xfrm>
        </p:spPr>
        <p:txBody>
          <a:bodyPr/>
          <a:lstStyle/>
          <a:p>
            <a:pPr marL="172582" indent="-172582">
              <a:buFont typeface="Arial" panose="020B0604020202020204" pitchFamily="34" charset="0"/>
              <a:buChar char="•"/>
            </a:pPr>
            <a:r>
              <a:rPr lang="en-US"/>
              <a:t>The fourth step is the only addition beyond what states would do anyway as part of their CLSD subgrant competition. In this step, we will randomly assign elementary schools within participating districts to be in one of two groups.</a:t>
            </a:r>
          </a:p>
          <a:p>
            <a:endParaRPr lang="en-US" b="1"/>
          </a:p>
          <a:p>
            <a:r>
              <a:rPr lang="en-US" b="1"/>
              <a:t>**Animate houses**</a:t>
            </a:r>
          </a:p>
          <a:p>
            <a:r>
              <a:rPr lang="en-US"/>
              <a:t> </a:t>
            </a:r>
          </a:p>
          <a:p>
            <a:pPr marL="172582" indent="-172582">
              <a:buFont typeface="Arial" panose="020B0604020202020204" pitchFamily="34" charset="0"/>
              <a:buChar char="•"/>
            </a:pPr>
            <a:r>
              <a:rPr lang="en-US"/>
              <a:t>Within each district, we will randomly assign half of the participating elementary schools to receive funding in the first 2 years of the subgrant period (the green school houses)</a:t>
            </a:r>
          </a:p>
          <a:p>
            <a:pPr marL="172582" indent="-172582">
              <a:buFont typeface="Arial" panose="020B0604020202020204" pitchFamily="34" charset="0"/>
              <a:buChar char="•"/>
            </a:pPr>
            <a:r>
              <a:rPr lang="en-US"/>
              <a:t>And half of the participating elementary schools to receive funding in the second 2 years of the subgrant (the blue school houses)</a:t>
            </a:r>
          </a:p>
          <a:p>
            <a:pPr lvl="0"/>
            <a:endParaRPr lang="en-US"/>
          </a:p>
          <a:p>
            <a:pPr marL="172582" indent="-172582">
              <a:buFont typeface="Arial" panose="020B0604020202020204" pitchFamily="34" charset="0"/>
              <a:buChar char="•"/>
            </a:pPr>
            <a:r>
              <a:rPr lang="en-US" b="1"/>
              <a:t>Note that in this forth step, subgrantees will retain full control over which elementary schools receive CLSD funding, but the timing of the funding will be determined by a simple lottery that the study team conducts. </a:t>
            </a:r>
            <a:endParaRPr lang="en-US" sz="1100" b="1"/>
          </a:p>
          <a:p>
            <a:endParaRPr lang="en-US"/>
          </a:p>
          <a:p>
            <a:pPr defTabSz="920435">
              <a:defRPr/>
            </a:pPr>
            <a:r>
              <a:rPr lang="en-US" b="1"/>
              <a:t>**PAUSE** Are there any questions in the chat box? [If yes, x will read; if no continue]</a:t>
            </a:r>
            <a:endParaRPr lang="en-US"/>
          </a:p>
          <a:p>
            <a:endParaRPr lang="en-US"/>
          </a:p>
          <a:p>
            <a:endParaRPr lang="en-US"/>
          </a:p>
        </p:txBody>
      </p:sp>
      <p:sp>
        <p:nvSpPr>
          <p:cNvPr id="6" name="Slide Number Placeholder 5"/>
          <p:cNvSpPr>
            <a:spLocks noGrp="1"/>
          </p:cNvSpPr>
          <p:nvPr>
            <p:ph type="sldNum" sz="quarter" idx="5"/>
          </p:nvPr>
        </p:nvSpPr>
        <p:spPr>
          <a:xfrm>
            <a:off x="4837463" y="7116380"/>
            <a:ext cx="64" cy="234820"/>
          </a:xfrm>
        </p:spPr>
        <p:txBody>
          <a:bodyPr/>
          <a:lstStyle/>
          <a:p>
            <a:endParaRPr lang="en-US"/>
          </a:p>
        </p:txBody>
      </p:sp>
    </p:spTree>
    <p:extLst>
      <p:ext uri="{BB962C8B-B14F-4D97-AF65-F5344CB8AC3E}">
        <p14:creationId xmlns:p14="http://schemas.microsoft.com/office/powerpoint/2010/main" val="404679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3388" y="700088"/>
            <a:ext cx="3679825" cy="2759075"/>
          </a:xfrm>
        </p:spPr>
      </p:sp>
      <p:sp>
        <p:nvSpPr>
          <p:cNvPr id="3" name="Notes Placeholder 2"/>
          <p:cNvSpPr>
            <a:spLocks noGrp="1"/>
          </p:cNvSpPr>
          <p:nvPr>
            <p:ph type="body" idx="1"/>
          </p:nvPr>
        </p:nvSpPr>
        <p:spPr>
          <a:xfrm>
            <a:off x="2" y="4162860"/>
            <a:ext cx="5880160" cy="2618006"/>
          </a:xfrm>
        </p:spPr>
        <p:txBody>
          <a:bodyPr/>
          <a:lstStyle/>
          <a:p>
            <a:r>
              <a:rPr lang="en-US"/>
              <a:t>Now, let’s turn to our requests of and the benefits for district subgrantees, as well as the eligibility requirements for their participation in the impact study.</a:t>
            </a:r>
          </a:p>
          <a:p>
            <a:endParaRPr lang="en-US"/>
          </a:p>
        </p:txBody>
      </p:sp>
      <p:sp>
        <p:nvSpPr>
          <p:cNvPr id="4" name="Slide Number Placeholder 3"/>
          <p:cNvSpPr>
            <a:spLocks noGrp="1"/>
          </p:cNvSpPr>
          <p:nvPr>
            <p:ph type="sldNum" sz="quarter" idx="10"/>
          </p:nvPr>
        </p:nvSpPr>
        <p:spPr>
          <a:xfrm>
            <a:off x="3459389" y="9088937"/>
            <a:ext cx="158302" cy="233122"/>
          </a:xfrm>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312137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61963"/>
            <a:ext cx="4484688" cy="3362325"/>
          </a:xfrm>
        </p:spPr>
      </p:sp>
      <p:sp>
        <p:nvSpPr>
          <p:cNvPr id="3" name="Notes Placeholder 2"/>
          <p:cNvSpPr>
            <a:spLocks noGrp="1"/>
          </p:cNvSpPr>
          <p:nvPr>
            <p:ph type="body" idx="1"/>
          </p:nvPr>
        </p:nvSpPr>
        <p:spPr>
          <a:xfrm>
            <a:off x="2" y="3594098"/>
            <a:ext cx="6377247" cy="5768977"/>
          </a:xfrm>
        </p:spPr>
        <p:txBody>
          <a:bodyPr/>
          <a:lstStyle/>
          <a:p>
            <a:pPr defTabSz="888588">
              <a:defRPr/>
            </a:pPr>
            <a:r>
              <a:rPr lang="en-US"/>
              <a:t>Our requests of district subgrantees that participate in the impact study is minimal: we ask that you abide by the lottery results and complete surveys to understand the implementation of the CLSD subgrants. </a:t>
            </a:r>
          </a:p>
          <a:p>
            <a:pPr defTabSz="888588">
              <a:defRPr/>
            </a:pPr>
            <a:endParaRPr lang="en-US"/>
          </a:p>
          <a:p>
            <a:pPr defTabSz="888588">
              <a:defRPr/>
            </a:pPr>
            <a:r>
              <a:rPr lang="en-US"/>
              <a:t>Here is a timeline that corresponds to the CLSD grant years. </a:t>
            </a:r>
          </a:p>
          <a:p>
            <a:pPr defTabSz="888588">
              <a:defRPr/>
            </a:pPr>
            <a:endParaRPr lang="en-US"/>
          </a:p>
          <a:p>
            <a:pPr defTabSz="888588">
              <a:defRPr/>
            </a:pPr>
            <a:r>
              <a:rPr lang="en-US"/>
              <a:t>And, here we are in the current school year, 2020-21. </a:t>
            </a:r>
          </a:p>
          <a:p>
            <a:pPr defTabSz="888588">
              <a:defRPr/>
            </a:pPr>
            <a:r>
              <a:rPr lang="en-US"/>
              <a:t>1. Late this school year, after we know which districts are willing to participate in this study and after states have you have made their subgrant awards, our first ask of subgrantees is that you allow us to conduct a simple lottery to randomly assign elementary schools into the “first” and “second” funding groups</a:t>
            </a:r>
          </a:p>
          <a:p>
            <a:pPr marL="690326" lvl="1" indent="-230109" defTabSz="888588">
              <a:buFont typeface="Arial" panose="020B0604020202020204" pitchFamily="34" charset="0"/>
              <a:buChar char="•"/>
              <a:defRPr/>
            </a:pPr>
            <a:r>
              <a:rPr lang="en-US"/>
              <a:t>The schools in the first funding group (green schools) will receive the CLSD subgrant funds and implement CLSD activities in the first two subgrant years.</a:t>
            </a:r>
          </a:p>
          <a:p>
            <a:pPr marL="690326" lvl="1" indent="-230109" defTabSz="888588">
              <a:buFont typeface="Arial" panose="020B0604020202020204" pitchFamily="34" charset="0"/>
              <a:buChar char="•"/>
              <a:defRPr/>
            </a:pPr>
            <a:r>
              <a:rPr lang="en-US"/>
              <a:t>The schools in the second funding group (blue schools) will receive the CLSD subgrant funds and implement CLSD activities in the second two subgrant years.</a:t>
            </a:r>
          </a:p>
          <a:p>
            <a:pPr marL="460218" lvl="1" defTabSz="888588">
              <a:defRPr/>
            </a:pPr>
            <a:r>
              <a:rPr lang="en-US" b="1"/>
              <a:t>Our first request of participating districts is that you abide by the results of the random assignment and allocate CLSD funds accordingly to participating elementary schools.</a:t>
            </a:r>
          </a:p>
          <a:p>
            <a:pPr defTabSz="888588">
              <a:defRPr/>
            </a:pPr>
            <a:endParaRPr lang="en-US"/>
          </a:p>
          <a:p>
            <a:pPr defTabSz="888588">
              <a:defRPr/>
            </a:pPr>
            <a:r>
              <a:rPr lang="en-US"/>
              <a:t>2. Our second request is that participating districts allow us to collect survey data in the first two subgrant years.</a:t>
            </a:r>
          </a:p>
          <a:p>
            <a:pPr marL="632799" lvl="1" indent="-172582" defTabSz="888588">
              <a:buFont typeface="Arial" panose="020B0604020202020204" pitchFamily="34" charset="0"/>
              <a:buChar char="•"/>
              <a:defRPr/>
            </a:pPr>
            <a:r>
              <a:rPr lang="en-US"/>
              <a:t>To document CLSD-funded activities in the impact study schools, we will administer brief, online surveys to principals or literacy leads in participating elementary schools, and to teachers in grades 3-5. These are the focal grades for the impact study, in the participating elementary schools </a:t>
            </a:r>
          </a:p>
          <a:p>
            <a:pPr marL="632799" lvl="1" indent="-172582" defTabSz="888588">
              <a:buFont typeface="Arial" panose="020B0604020202020204" pitchFamily="34" charset="0"/>
              <a:buChar char="•"/>
              <a:defRPr/>
            </a:pPr>
            <a:r>
              <a:rPr lang="en-US"/>
              <a:t>We will provide gift cards to compensate school staff for their time to complete the surveys. </a:t>
            </a:r>
          </a:p>
          <a:p>
            <a:pPr marL="460218" lvl="1" defTabSz="888588">
              <a:defRPr/>
            </a:pPr>
            <a:r>
              <a:rPr lang="en-US" b="1"/>
              <a:t>Our second request of participating districts is that you provide us with contact information for principals and teachers in participating elementary schools, so that we can administer brief surveys to them. That’s it. We have designed the impact study to have a low administrative burden. </a:t>
            </a:r>
          </a:p>
          <a:p>
            <a:endParaRPr lang="en-US"/>
          </a:p>
        </p:txBody>
      </p:sp>
      <p:sp>
        <p:nvSpPr>
          <p:cNvPr id="6" name="Slide Number Placeholder 5"/>
          <p:cNvSpPr>
            <a:spLocks noGrp="1"/>
          </p:cNvSpPr>
          <p:nvPr>
            <p:ph type="sldNum" sz="quarter" idx="5"/>
          </p:nvPr>
        </p:nvSpPr>
        <p:spPr>
          <a:xfrm>
            <a:off x="3459388" y="9088940"/>
            <a:ext cx="158302" cy="233122"/>
          </a:xfrm>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242773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207963"/>
            <a:ext cx="4327525" cy="3244850"/>
          </a:xfrm>
        </p:spPr>
      </p:sp>
      <p:sp>
        <p:nvSpPr>
          <p:cNvPr id="3" name="Notes Placeholder 2"/>
          <p:cNvSpPr>
            <a:spLocks noGrp="1"/>
          </p:cNvSpPr>
          <p:nvPr>
            <p:ph type="body" idx="1"/>
          </p:nvPr>
        </p:nvSpPr>
        <p:spPr>
          <a:xfrm>
            <a:off x="2" y="3279464"/>
            <a:ext cx="6874332" cy="4757631"/>
          </a:xfrm>
        </p:spPr>
        <p:txBody>
          <a:bodyPr/>
          <a:lstStyle/>
          <a:p>
            <a:pPr defTabSz="920435">
              <a:defRPr/>
            </a:pPr>
            <a:r>
              <a:rPr lang="en-US" dirty="0"/>
              <a:t>District subgrantees will receive multiple benefits from participating in the impact study. </a:t>
            </a:r>
          </a:p>
          <a:p>
            <a:pPr marL="345163" indent="-345163" defTabSz="920435">
              <a:buFont typeface="Arial" panose="020B0604020202020204" pitchFamily="34" charset="0"/>
              <a:buChar char="•"/>
              <a:defRPr/>
            </a:pPr>
            <a:r>
              <a:rPr lang="en-US" dirty="0"/>
              <a:t>First, staggering the rollout of CLSD funds, will allow you to </a:t>
            </a:r>
            <a:r>
              <a:rPr lang="en-US" b="1" dirty="0"/>
              <a:t>learn about and apply </a:t>
            </a:r>
            <a:r>
              <a:rPr lang="en-US" dirty="0"/>
              <a:t>effective strategies and programs from early implementers to other schools in the future. Again, this is consistent with the continuous improvement efforts that many districts are currently engaged in. </a:t>
            </a:r>
          </a:p>
          <a:p>
            <a:pPr marL="345163" indent="-345163" defTabSz="920435">
              <a:buFont typeface="Arial" panose="020B0604020202020204" pitchFamily="34" charset="0"/>
              <a:buChar char="•"/>
              <a:defRPr/>
            </a:pPr>
            <a:r>
              <a:rPr lang="en-US" dirty="0"/>
              <a:t>Second, we will provide financial resources for participating in the study. You will receive </a:t>
            </a:r>
            <a:r>
              <a:rPr lang="en-US" b="1" dirty="0"/>
              <a:t>$15,000 </a:t>
            </a:r>
            <a:r>
              <a:rPr lang="en-US" dirty="0"/>
              <a:t>per participating elementary school </a:t>
            </a:r>
            <a:r>
              <a:rPr lang="en-US" i="1" dirty="0"/>
              <a:t>regardless of which funding group they are assigned. </a:t>
            </a:r>
          </a:p>
          <a:p>
            <a:pPr marL="805381" lvl="1" indent="-345163" defTabSz="920435">
              <a:buFont typeface="Arial" panose="020B0604020202020204" pitchFamily="34" charset="0"/>
              <a:buChar char="•"/>
              <a:defRPr/>
            </a:pPr>
            <a:r>
              <a:rPr lang="en-US" dirty="0"/>
              <a:t>I will say more about the compensation for participating districts after clarifying district eligibility for the impact study in the next slide. </a:t>
            </a:r>
          </a:p>
          <a:p>
            <a:pPr defTabSz="920435">
              <a:defRPr/>
            </a:pPr>
            <a:endParaRPr lang="en-US" dirty="0"/>
          </a:p>
          <a:p>
            <a:pPr defTabSz="920435">
              <a:defRPr/>
            </a:pPr>
            <a:r>
              <a:rPr lang="en-US" dirty="0"/>
              <a:t>In addition to these benefits, we will support participating district subgrantees by:</a:t>
            </a:r>
          </a:p>
          <a:p>
            <a:pPr marL="345163" indent="-345163" defTabSz="920435">
              <a:buFont typeface="Arial" panose="020B0604020202020204" pitchFamily="34" charset="0"/>
              <a:buChar char="•"/>
              <a:defRPr/>
            </a:pPr>
            <a:r>
              <a:rPr lang="en-US" dirty="0"/>
              <a:t>Ensuring there is </a:t>
            </a:r>
            <a:r>
              <a:rPr lang="en-US" b="1" dirty="0"/>
              <a:t>minimal disruption </a:t>
            </a:r>
            <a:r>
              <a:rPr lang="en-US" dirty="0"/>
              <a:t>to their CLSD implementation. </a:t>
            </a:r>
          </a:p>
          <a:p>
            <a:pPr marL="345163" indent="-345163" defTabSz="920435">
              <a:buFont typeface="Arial" panose="020B0604020202020204" pitchFamily="34" charset="0"/>
              <a:buChar char="•"/>
              <a:defRPr/>
            </a:pPr>
            <a:r>
              <a:rPr lang="en-US" dirty="0"/>
              <a:t>In all cases, district subgrantees will retain full control over which schools receive CLSD funds, based on your CLSD plan approved your state.</a:t>
            </a:r>
          </a:p>
          <a:p>
            <a:endParaRPr lang="en-US" dirty="0"/>
          </a:p>
          <a:p>
            <a:pPr defTabSz="920435">
              <a:defRPr/>
            </a:pPr>
            <a:r>
              <a:rPr lang="en-US" b="1" i="0" dirty="0"/>
              <a:t>Again, we have designed the impact study </a:t>
            </a:r>
            <a:r>
              <a:rPr lang="en-US" b="1" dirty="0"/>
              <a:t>to work as seamlessly as possible with subgrantees’ CLSD plans. </a:t>
            </a:r>
            <a:endParaRPr lang="en-US" dirty="0"/>
          </a:p>
          <a:p>
            <a:endParaRPr lang="en-US" dirty="0"/>
          </a:p>
        </p:txBody>
      </p:sp>
      <p:sp>
        <p:nvSpPr>
          <p:cNvPr id="6" name="Slide Number Placeholder 5"/>
          <p:cNvSpPr>
            <a:spLocks noGrp="1"/>
          </p:cNvSpPr>
          <p:nvPr>
            <p:ph type="sldNum" sz="quarter" idx="5"/>
          </p:nvPr>
        </p:nvSpPr>
        <p:spPr>
          <a:xfrm>
            <a:off x="4758948" y="7116896"/>
            <a:ext cx="157094" cy="233788"/>
          </a:xfrm>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966946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30A94A-3701-4949-BAFF-E70061EA5C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p:cNvSpPr>
            <a:spLocks noGrp="1"/>
          </p:cNvSpPr>
          <p:nvPr>
            <p:ph type="body" sz="quarter" idx="14" hasCustomPrompt="1"/>
          </p:nvPr>
        </p:nvSpPr>
        <p:spPr>
          <a:xfrm>
            <a:off x="342900" y="949952"/>
            <a:ext cx="6405563" cy="355600"/>
          </a:xfrm>
        </p:spPr>
        <p:txBody>
          <a:bodyPr>
            <a:normAutofit/>
          </a:bodyPr>
          <a:lstStyle>
            <a:lvl1pPr marL="0" indent="0" algn="ctr">
              <a:lnSpc>
                <a:spcPct val="100000"/>
              </a:lnSpc>
              <a:spcBef>
                <a:spcPts val="0"/>
              </a:spcBef>
              <a:buNone/>
              <a:defRPr sz="2000" cap="all" baseline="0">
                <a:solidFill>
                  <a:schemeClr val="bg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342900" y="1456247"/>
            <a:ext cx="6405372" cy="2031325"/>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342900" y="3638265"/>
            <a:ext cx="6405372"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Presentation Subtitle</a:t>
            </a:r>
          </a:p>
        </p:txBody>
      </p:sp>
      <p:sp>
        <p:nvSpPr>
          <p:cNvPr id="4" name="Text Placeholder 3"/>
          <p:cNvSpPr>
            <a:spLocks noGrp="1"/>
          </p:cNvSpPr>
          <p:nvPr>
            <p:ph type="body" sz="quarter" idx="13" hasCustomPrompt="1"/>
          </p:nvPr>
        </p:nvSpPr>
        <p:spPr>
          <a:xfrm>
            <a:off x="342900" y="4158291"/>
            <a:ext cx="6405563" cy="803275"/>
          </a:xfrm>
        </p:spPr>
        <p:txBody>
          <a:bodyPr>
            <a:noAutofit/>
          </a:bodyPr>
          <a:lstStyle>
            <a:lvl1pPr marL="0" indent="0" algn="ctr">
              <a:lnSpc>
                <a:spcPct val="100000"/>
              </a:lnSpc>
              <a:spcBef>
                <a:spcPts val="0"/>
              </a:spcBef>
              <a:buNone/>
              <a:defRPr sz="1400" baseline="0">
                <a:solidFill>
                  <a:schemeClr val="bg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10" name="Picture 9">
            <a:extLst>
              <a:ext uri="{FF2B5EF4-FFF2-40B4-BE49-F238E27FC236}">
                <a16:creationId xmlns:a16="http://schemas.microsoft.com/office/drawing/2014/main" id="{53CD3783-B7D5-422C-823E-A60F8519E7DB}"/>
              </a:ext>
            </a:extLst>
          </p:cNvPr>
          <p:cNvPicPr>
            <a:picLocks noChangeAspect="1"/>
          </p:cNvPicPr>
          <p:nvPr userDrawn="1"/>
        </p:nvPicPr>
        <p:blipFill>
          <a:blip r:embed="rId3"/>
          <a:stretch>
            <a:fillRect/>
          </a:stretch>
        </p:blipFill>
        <p:spPr>
          <a:xfrm>
            <a:off x="1526347" y="4233948"/>
            <a:ext cx="1191797" cy="1191797"/>
          </a:xfrm>
          <a:prstGeom prst="rect">
            <a:avLst/>
          </a:prstGeom>
        </p:spPr>
      </p:pic>
      <p:pic>
        <p:nvPicPr>
          <p:cNvPr id="11" name="Picture 10">
            <a:extLst>
              <a:ext uri="{FF2B5EF4-FFF2-40B4-BE49-F238E27FC236}">
                <a16:creationId xmlns:a16="http://schemas.microsoft.com/office/drawing/2014/main" id="{E319C3C9-B52B-4EAD-9187-833D3EDCDE8C}"/>
              </a:ext>
            </a:extLst>
          </p:cNvPr>
          <p:cNvPicPr>
            <a:picLocks noChangeAspect="1"/>
          </p:cNvPicPr>
          <p:nvPr userDrawn="1"/>
        </p:nvPicPr>
        <p:blipFill>
          <a:blip r:embed="rId4"/>
          <a:stretch>
            <a:fillRect/>
          </a:stretch>
        </p:blipFill>
        <p:spPr>
          <a:xfrm>
            <a:off x="3771902" y="4375558"/>
            <a:ext cx="2653956" cy="855901"/>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42900" y="1143000"/>
            <a:ext cx="4176522" cy="4846320"/>
          </a:xfrm>
        </p:spPr>
        <p:txBody>
          <a:bodyPr>
            <a:normAutofit/>
          </a:bodyPr>
          <a:lstStyle>
            <a:lvl1pPr marL="342900" indent="-342900">
              <a:lnSpc>
                <a:spcPct val="105000"/>
              </a:lnSpc>
              <a:spcBef>
                <a:spcPts val="450"/>
              </a:spcBef>
              <a:buClr>
                <a:schemeClr val="tx1"/>
              </a:buClr>
              <a:buFont typeface="+mj-lt"/>
              <a:buAutoNum type="arabicPeriod"/>
              <a:defRPr sz="1800"/>
            </a:lvl1pPr>
            <a:lvl2pPr marL="685800" indent="-342900">
              <a:lnSpc>
                <a:spcPct val="105000"/>
              </a:lnSpc>
              <a:spcBef>
                <a:spcPts val="450"/>
              </a:spcBef>
              <a:buClr>
                <a:schemeClr val="tx1"/>
              </a:buClr>
              <a:buFont typeface="+mj-lt"/>
              <a:buAutoNum type="alphaLcPeriod"/>
              <a:defRPr sz="1800"/>
            </a:lvl2pPr>
            <a:lvl3pPr marL="1028700" indent="-342900">
              <a:lnSpc>
                <a:spcPct val="105000"/>
              </a:lnSpc>
              <a:spcBef>
                <a:spcPts val="450"/>
              </a:spcBef>
              <a:buClr>
                <a:schemeClr val="tx1"/>
              </a:buClr>
              <a:buFont typeface="+mj-lt"/>
              <a:buAutoNum type="romanLcPeriod"/>
              <a:defRPr sz="1800"/>
            </a:lvl3pPr>
            <a:lvl4pPr marL="1371600" indent="-342900">
              <a:lnSpc>
                <a:spcPct val="105000"/>
              </a:lnSpc>
              <a:spcBef>
                <a:spcPts val="450"/>
              </a:spcBef>
              <a:buClr>
                <a:schemeClr val="tx1"/>
              </a:buClr>
              <a:buSzPct val="100000"/>
              <a:buFont typeface="+mj-lt"/>
              <a:buAutoNum type="arabicParenR"/>
              <a:defRPr sz="1800"/>
            </a:lvl4pPr>
            <a:lvl5pPr marL="1714500" indent="-342900">
              <a:lnSpc>
                <a:spcPct val="10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143000"/>
            <a:ext cx="4176522" cy="4846320"/>
          </a:xfrm>
        </p:spPr>
        <p:txBody>
          <a:bodyPr>
            <a:normAutofit/>
          </a:bodyPr>
          <a:lstStyle>
            <a:lvl1pPr marL="342900" indent="-342900">
              <a:lnSpc>
                <a:spcPct val="105000"/>
              </a:lnSpc>
              <a:spcBef>
                <a:spcPts val="450"/>
              </a:spcBef>
              <a:buClr>
                <a:schemeClr val="tx1"/>
              </a:buClr>
              <a:buFont typeface="+mj-lt"/>
              <a:buAutoNum type="arabicPeriod"/>
              <a:defRPr sz="1800"/>
            </a:lvl1pPr>
            <a:lvl2pPr marL="685800" indent="-342900">
              <a:lnSpc>
                <a:spcPct val="105000"/>
              </a:lnSpc>
              <a:spcBef>
                <a:spcPts val="450"/>
              </a:spcBef>
              <a:buClr>
                <a:schemeClr val="tx1"/>
              </a:buClr>
              <a:buFont typeface="+mj-lt"/>
              <a:buAutoNum type="alphaLcPeriod"/>
              <a:defRPr sz="1800"/>
            </a:lvl2pPr>
            <a:lvl3pPr marL="1028700" indent="-342900">
              <a:lnSpc>
                <a:spcPct val="105000"/>
              </a:lnSpc>
              <a:spcBef>
                <a:spcPts val="450"/>
              </a:spcBef>
              <a:buClr>
                <a:schemeClr val="tx1"/>
              </a:buClr>
              <a:buFont typeface="+mj-lt"/>
              <a:buAutoNum type="romanLcPeriod"/>
              <a:defRPr sz="1800"/>
            </a:lvl3pPr>
            <a:lvl4pPr marL="1371600" indent="-342900">
              <a:lnSpc>
                <a:spcPct val="105000"/>
              </a:lnSpc>
              <a:spcBef>
                <a:spcPts val="450"/>
              </a:spcBef>
              <a:buClr>
                <a:schemeClr val="tx1"/>
              </a:buClr>
              <a:buSzPct val="100000"/>
              <a:buFont typeface="+mj-lt"/>
              <a:buAutoNum type="arabicParenR"/>
              <a:defRPr sz="1800"/>
            </a:lvl4pPr>
            <a:lvl5pPr marL="1714500" indent="-342900">
              <a:lnSpc>
                <a:spcPct val="10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368E0-7EC7-40D7-9517-000892F22E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3" cy="6858000"/>
          </a:xfrm>
          <a:prstGeom prst="rect">
            <a:avLst/>
          </a:prstGeom>
        </p:spPr>
      </p:pic>
      <p:sp>
        <p:nvSpPr>
          <p:cNvPr id="51" name="Title 1"/>
          <p:cNvSpPr>
            <a:spLocks noGrp="1"/>
          </p:cNvSpPr>
          <p:nvPr userDrawn="1">
            <p:ph type="title" hasCustomPrompt="1"/>
          </p:nvPr>
        </p:nvSpPr>
        <p:spPr>
          <a:xfrm>
            <a:off x="327191" y="164387"/>
            <a:ext cx="3943350" cy="997196"/>
          </a:xfrm>
        </p:spPr>
        <p:txBody>
          <a:bodyPr anchor="b" anchorCtr="0">
            <a:normAutofit/>
          </a:bodyPr>
          <a:lstStyle>
            <a:lvl1pPr>
              <a:defRPr baseline="0">
                <a:solidFill>
                  <a:srgbClr val="FFFFFF"/>
                </a:solidFill>
              </a:defRPr>
            </a:lvl1pPr>
          </a:lstStyle>
          <a:p>
            <a:r>
              <a:rPr lang="en-US"/>
              <a:t>Photo Right</a:t>
            </a:r>
          </a:p>
        </p:txBody>
      </p:sp>
      <p:sp>
        <p:nvSpPr>
          <p:cNvPr id="52" name="Text Placeholder 9"/>
          <p:cNvSpPr>
            <a:spLocks noGrp="1"/>
          </p:cNvSpPr>
          <p:nvPr userDrawn="1">
            <p:ph type="body" sz="quarter" idx="13"/>
          </p:nvPr>
        </p:nvSpPr>
        <p:spPr>
          <a:xfrm>
            <a:off x="327191" y="1248070"/>
            <a:ext cx="3943350" cy="482907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4569713" y="-1"/>
            <a:ext cx="4574286" cy="6482219"/>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4" name="Slide Number Placeholder 4"/>
          <p:cNvSpPr>
            <a:spLocks noGrp="1"/>
          </p:cNvSpPr>
          <p:nvPr userDrawn="1">
            <p:ph type="sldNum" sz="quarter" idx="15"/>
          </p:nvPr>
        </p:nvSpPr>
        <p:spPr>
          <a:xfrm>
            <a:off x="8935975" y="6631296"/>
            <a:ext cx="115416" cy="115416"/>
          </a:xfrm>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730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337147-2807-4EEF-9B0B-521AF9919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3" cy="6858000"/>
          </a:xfrm>
          <a:prstGeom prst="rect">
            <a:avLst/>
          </a:prstGeom>
        </p:spPr>
      </p:pic>
      <p:sp>
        <p:nvSpPr>
          <p:cNvPr id="2" name="Title 1"/>
          <p:cNvSpPr>
            <a:spLocks noGrp="1"/>
          </p:cNvSpPr>
          <p:nvPr userDrawn="1">
            <p:ph type="title" hasCustomPrompt="1"/>
          </p:nvPr>
        </p:nvSpPr>
        <p:spPr>
          <a:xfrm>
            <a:off x="4896905" y="164387"/>
            <a:ext cx="3943350" cy="997196"/>
          </a:xfrm>
        </p:spPr>
        <p:txBody>
          <a:bodyPr anchor="b" anchorCtr="0">
            <a:normAutofit/>
          </a:bodyPr>
          <a:lstStyle>
            <a:lvl1pPr>
              <a:defRPr baseline="0">
                <a:solidFill>
                  <a:srgbClr val="FFFFFF"/>
                </a:solidFill>
              </a:defRPr>
            </a:lvl1pPr>
          </a:lstStyle>
          <a:p>
            <a:r>
              <a:rPr lang="en-US"/>
              <a:t>Photo Left</a:t>
            </a:r>
          </a:p>
        </p:txBody>
      </p:sp>
      <p:sp>
        <p:nvSpPr>
          <p:cNvPr id="10" name="Text Placeholder 9"/>
          <p:cNvSpPr>
            <a:spLocks noGrp="1"/>
          </p:cNvSpPr>
          <p:nvPr userDrawn="1">
            <p:ph type="body" sz="quarter" idx="13"/>
          </p:nvPr>
        </p:nvSpPr>
        <p:spPr>
          <a:xfrm>
            <a:off x="4896905" y="1248070"/>
            <a:ext cx="3943350"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hasCustomPrompt="1"/>
          </p:nvPr>
        </p:nvSpPr>
        <p:spPr>
          <a:xfrm>
            <a:off x="0" y="-1"/>
            <a:ext cx="4574286" cy="6494745"/>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991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931581"/>
            <a:ext cx="8503920" cy="8309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342900" y="1143000"/>
            <a:ext cx="8503920" cy="5193792"/>
          </a:xfrm>
        </p:spPr>
        <p:txBody>
          <a:bodyPr>
            <a:noAutofit/>
          </a:bodyPr>
          <a:lstStyle>
            <a:lvl1pPr marL="342900" indent="-457200">
              <a:lnSpc>
                <a:spcPct val="100000"/>
              </a:lnSpc>
              <a:spcBef>
                <a:spcPts val="1400"/>
              </a:spcBef>
              <a:buNone/>
              <a:defRPr sz="180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References</a:t>
            </a:r>
          </a:p>
        </p:txBody>
      </p:sp>
    </p:spTree>
    <p:extLst>
      <p:ext uri="{BB962C8B-B14F-4D97-AF65-F5344CB8AC3E}">
        <p14:creationId xmlns:p14="http://schemas.microsoft.com/office/powerpoint/2010/main" val="341602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Meet the Presenters Layout</a:t>
            </a:r>
          </a:p>
        </p:txBody>
      </p:sp>
      <p:sp>
        <p:nvSpPr>
          <p:cNvPr id="5" name="Picture Placeholder 1"/>
          <p:cNvSpPr>
            <a:spLocks noGrp="1" noChangeAspect="1"/>
          </p:cNvSpPr>
          <p:nvPr>
            <p:ph type="pic" sz="quarter" idx="15" hasCustomPrompt="1"/>
          </p:nvPr>
        </p:nvSpPr>
        <p:spPr>
          <a:xfrm>
            <a:off x="34290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42900" y="3307081"/>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4290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noChangeAspect="1"/>
          </p:cNvSpPr>
          <p:nvPr>
            <p:ph type="pic" sz="quarter" idx="24" hasCustomPrompt="1"/>
          </p:nvPr>
        </p:nvSpPr>
        <p:spPr>
          <a:xfrm>
            <a:off x="256794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567940" y="3307081"/>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56794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noChangeAspect="1"/>
          </p:cNvSpPr>
          <p:nvPr>
            <p:ph type="pic" sz="quarter" idx="27" hasCustomPrompt="1"/>
          </p:nvPr>
        </p:nvSpPr>
        <p:spPr>
          <a:xfrm>
            <a:off x="479298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4792980" y="3307081"/>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479298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noChangeAspect="1"/>
          </p:cNvSpPr>
          <p:nvPr>
            <p:ph type="pic" sz="quarter" idx="30" hasCustomPrompt="1"/>
          </p:nvPr>
        </p:nvSpPr>
        <p:spPr>
          <a:xfrm>
            <a:off x="7018020" y="1325880"/>
            <a:ext cx="18288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018020" y="3307081"/>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018020" y="384860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8014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1DD56C-17BB-4AE8-9748-131C74152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0" name="Contact Information"/>
          <p:cNvSpPr>
            <a:spLocks noGrp="1"/>
          </p:cNvSpPr>
          <p:nvPr userDrawn="1">
            <p:ph type="body" sz="quarter" idx="11" hasCustomPrompt="1"/>
          </p:nvPr>
        </p:nvSpPr>
        <p:spPr>
          <a:xfrm>
            <a:off x="339328" y="2543664"/>
            <a:ext cx="6417392" cy="1231786"/>
          </a:xfrm>
        </p:spPr>
        <p:txBody>
          <a:bodyPr>
            <a:noAutofit/>
          </a:bodyPr>
          <a:lstStyle>
            <a:lvl1pPr marL="0" indent="0" algn="ctr">
              <a:lnSpc>
                <a:spcPct val="140000"/>
              </a:lnSpc>
              <a:spcBef>
                <a:spcPts val="0"/>
              </a:spcBef>
              <a:buNone/>
              <a:defRPr sz="1350" cap="all" baseline="0">
                <a:solidFill>
                  <a:schemeClr val="bg1"/>
                </a:solidFill>
              </a:defRPr>
            </a:lvl1pPr>
          </a:lstStyle>
          <a:p>
            <a:r>
              <a:rPr lang="en-US"/>
              <a:t>Presenter’s Job Title</a:t>
            </a:r>
          </a:p>
          <a:p>
            <a:r>
              <a:rPr lang="en-US"/>
              <a:t>202.403.####</a:t>
            </a:r>
          </a:p>
          <a:p>
            <a:r>
              <a:rPr lang="en-US"/>
              <a:t>email.address@air.org</a:t>
            </a:r>
          </a:p>
        </p:txBody>
      </p:sp>
      <p:sp>
        <p:nvSpPr>
          <p:cNvPr id="44" name="Copyright Statement"/>
          <p:cNvSpPr>
            <a:spLocks noGrp="1"/>
          </p:cNvSpPr>
          <p:nvPr userDrawn="1">
            <p:ph type="ftr" sz="quarter" idx="13"/>
          </p:nvPr>
        </p:nvSpPr>
        <p:spPr/>
        <p:txBody>
          <a:bodyPr/>
          <a:lstStyle/>
          <a:p>
            <a:pPr>
              <a:spcBef>
                <a:spcPts val="900"/>
              </a:spcBef>
            </a:pPr>
            <a:r>
              <a:rPr lang="en-US">
                <a:solidFill>
                  <a:srgbClr val="FFFFFF"/>
                </a:solidFill>
              </a:rPr>
              <a:t>Copyright © 20XX American Institutes for Research. All rights reserved.</a:t>
            </a:r>
          </a:p>
        </p:txBody>
      </p:sp>
      <p:sp>
        <p:nvSpPr>
          <p:cNvPr id="58" name="Footer"/>
          <p:cNvSpPr txBox="1">
            <a:spLocks/>
          </p:cNvSpPr>
          <p:nvPr userDrawn="1"/>
        </p:nvSpPr>
        <p:spPr>
          <a:xfrm>
            <a:off x="342899" y="6676206"/>
            <a:ext cx="2224968" cy="92333"/>
          </a:xfrm>
          <a:prstGeom prst="rect">
            <a:avLst/>
          </a:prstGeom>
          <a:ln>
            <a:noFill/>
          </a:ln>
        </p:spPr>
        <p:txBody>
          <a:bodyPr wrap="none" lIns="0" tIns="0" rIns="0" bIns="0" anchor="b" anchorCtr="0">
            <a:spAutoFit/>
          </a:bodyPr>
          <a:lstStyle>
            <a:defPPr>
              <a:defRPr lang="en-US"/>
            </a:defPPr>
            <a:lvl1pPr marL="0" algn="l" defTabSz="914400" rtl="0" eaLnBrk="1" latinLnBrk="0" hangingPunct="1">
              <a:defRPr lang="en-US" sz="800" b="0" i="0" kern="1200">
                <a:solidFill>
                  <a:schemeClr val="bg1"/>
                </a:solidFill>
                <a:latin typeface="Calibri"/>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900"/>
              </a:spcBef>
              <a:buFont typeface="Arial" panose="020B0604020202020204" pitchFamily="34" charset="0"/>
              <a:buNone/>
            </a:pPr>
            <a:r>
              <a:rPr sz="600">
                <a:solidFill>
                  <a:srgbClr val="FFFFFF"/>
                </a:solidFill>
              </a:rPr>
              <a:t>Copyright © 20XX American Institutes for Research. All rights reserved.</a:t>
            </a:r>
          </a:p>
        </p:txBody>
      </p:sp>
      <p:sp>
        <p:nvSpPr>
          <p:cNvPr id="2" name="Title 1"/>
          <p:cNvSpPr>
            <a:spLocks noGrp="1"/>
          </p:cNvSpPr>
          <p:nvPr>
            <p:ph type="title" hasCustomPrompt="1"/>
          </p:nvPr>
        </p:nvSpPr>
        <p:spPr>
          <a:xfrm>
            <a:off x="342900" y="1965960"/>
            <a:ext cx="6419088" cy="521208"/>
          </a:xfrm>
        </p:spPr>
        <p:txBody>
          <a:bodyPr>
            <a:normAutofit/>
          </a:bodyPr>
          <a:lstStyle>
            <a:lvl1pPr algn="ctr">
              <a:defRPr lang="en-US" sz="1800" b="0" i="0" kern="1200" cap="all" spc="225" baseline="0" dirty="0">
                <a:solidFill>
                  <a:schemeClr val="bg1"/>
                </a:solidFill>
                <a:latin typeface="+mn-lt"/>
                <a:ea typeface="Calibri"/>
                <a:cs typeface="Calibri"/>
              </a:defRPr>
            </a:lvl1pPr>
          </a:lstStyle>
          <a:p>
            <a:r>
              <a:rPr lang="en-US"/>
              <a:t>Presenter’s Name</a:t>
            </a:r>
          </a:p>
        </p:txBody>
      </p:sp>
    </p:spTree>
    <p:extLst>
      <p:ext uri="{BB962C8B-B14F-4D97-AF65-F5344CB8AC3E}">
        <p14:creationId xmlns:p14="http://schemas.microsoft.com/office/powerpoint/2010/main" val="400836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143000"/>
            <a:ext cx="8503920" cy="484632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defTabSz="9144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3" cy="6858000"/>
          </a:xfrm>
          <a:prstGeom prst="rect">
            <a:avLst/>
          </a:prstGeom>
        </p:spPr>
      </p:pic>
      <p:sp>
        <p:nvSpPr>
          <p:cNvPr id="6" name="Slide Number"/>
          <p:cNvSpPr>
            <a:spLocks noGrp="1"/>
          </p:cNvSpPr>
          <p:nvPr userDrawn="1">
            <p:ph type="sldNum" sz="quarter" idx="12"/>
          </p:nvPr>
        </p:nvSpPr>
        <p:spPr>
          <a:xfrm>
            <a:off x="8946587" y="6631297"/>
            <a:ext cx="115417" cy="115416"/>
          </a:xfrm>
        </p:spPr>
        <p:txBody>
          <a:bodyPr/>
          <a:lstStyle>
            <a:lvl1pPr>
              <a:defRPr>
                <a:solidFill>
                  <a:schemeClr val="bg1"/>
                </a:solidFill>
              </a:defRPr>
            </a:lvl1pPr>
          </a:lstStyle>
          <a:p>
            <a:fld id="{BABF4E83-61DB-418F-A99F-17BC9BB58EF6}" type="slidenum">
              <a:rPr lang="en-US" smtClean="0"/>
              <a:pPr/>
              <a:t>‹#›</a:t>
            </a:fld>
            <a:endParaRPr lang="en-US"/>
          </a:p>
        </p:txBody>
      </p:sp>
      <p:sp>
        <p:nvSpPr>
          <p:cNvPr id="4" name="Title 3"/>
          <p:cNvSpPr>
            <a:spLocks noGrp="1"/>
          </p:cNvSpPr>
          <p:nvPr>
            <p:ph type="title" hasCustomPrompt="1"/>
          </p:nvPr>
        </p:nvSpPr>
        <p:spPr>
          <a:xfrm>
            <a:off x="342900" y="1042416"/>
            <a:ext cx="6398514" cy="2852928"/>
          </a:xfrm>
        </p:spPr>
        <p:txBody>
          <a:bodyPr>
            <a:normAutofit/>
          </a:bodyPr>
          <a:lstStyle>
            <a:lvl1pPr>
              <a:defRPr sz="4200">
                <a:solidFill>
                  <a:schemeClr val="bg1"/>
                </a:solidFill>
              </a:defRPr>
            </a:lvl1pPr>
          </a:lstStyle>
          <a:p>
            <a:r>
              <a:rPr lang="en-US"/>
              <a:t>Section Header (Divider) Title</a:t>
            </a:r>
          </a:p>
        </p:txBody>
      </p:sp>
      <p:sp>
        <p:nvSpPr>
          <p:cNvPr id="9" name="Text Placeholder 8"/>
          <p:cNvSpPr>
            <a:spLocks noGrp="1"/>
          </p:cNvSpPr>
          <p:nvPr>
            <p:ph type="body" sz="quarter" idx="13" hasCustomPrompt="1"/>
          </p:nvPr>
        </p:nvSpPr>
        <p:spPr>
          <a:xfrm>
            <a:off x="342900" y="3922776"/>
            <a:ext cx="6398514"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a:t>Additional information about this section (optional)</a:t>
            </a:r>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rey box"/>
          <p:cNvSpPr/>
          <p:nvPr userDrawn="1"/>
        </p:nvSpPr>
        <p:spPr>
          <a:xfrm>
            <a:off x="0" y="1082040"/>
            <a:ext cx="9144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a:endParaRPr>
          </a:p>
        </p:txBody>
      </p:sp>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342900" y="1143000"/>
            <a:ext cx="8503920" cy="4846320"/>
          </a:xfrm>
        </p:spPr>
        <p:txBody>
          <a:bodyPr anchor="t" anchorCtr="0">
            <a:normAutofit/>
          </a:bodyPr>
          <a:lstStyle>
            <a:lvl1pPr marL="342900" indent="-342900">
              <a:lnSpc>
                <a:spcPct val="100000"/>
              </a:lnSpc>
              <a:spcBef>
                <a:spcPts val="2250"/>
              </a:spcBef>
              <a:buClr>
                <a:schemeClr val="tx1"/>
              </a:buClr>
              <a:buFont typeface="+mj-lt"/>
              <a:buAutoNum type="arabicPeriod"/>
              <a:defRPr sz="2200" baseline="0"/>
            </a:lvl1pPr>
            <a:lvl2pPr marL="685800" indent="-342900">
              <a:lnSpc>
                <a:spcPct val="100000"/>
              </a:lnSpc>
              <a:spcBef>
                <a:spcPts val="900"/>
              </a:spcBef>
              <a:buClr>
                <a:schemeClr val="tx1"/>
              </a:buClr>
              <a:buFont typeface="+mj-lt"/>
              <a:buAutoNum type="alphaLcPeriod"/>
              <a:defRPr sz="2200"/>
            </a:lvl2pPr>
            <a:lvl3pPr marL="1028700" indent="-342900">
              <a:lnSpc>
                <a:spcPct val="100000"/>
              </a:lnSpc>
              <a:spcBef>
                <a:spcPts val="900"/>
              </a:spcBef>
              <a:buClr>
                <a:schemeClr val="tx1"/>
              </a:buClr>
              <a:buFont typeface="+mj-lt"/>
              <a:buAutoNum type="romanLcPeriod"/>
              <a:defRPr sz="2200"/>
            </a:lvl3pPr>
            <a:lvl4pPr marL="1371600" indent="-342900">
              <a:lnSpc>
                <a:spcPct val="100000"/>
              </a:lnSpc>
              <a:spcBef>
                <a:spcPts val="900"/>
              </a:spcBef>
              <a:buClr>
                <a:schemeClr val="tx1"/>
              </a:buClr>
              <a:buSzPct val="100000"/>
              <a:buFont typeface="+mj-lt"/>
              <a:buAutoNum type="arabicParenR"/>
              <a:defRPr sz="2200" baseline="0"/>
            </a:lvl4pPr>
            <a:lvl5pPr marL="1714500" indent="-342900">
              <a:lnSpc>
                <a:spcPct val="100000"/>
              </a:lnSpc>
              <a:spcBef>
                <a:spcPts val="9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 Manually changed bullet size from 110% to 100% (was 110% due to fourth level bullet size on slide master).</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342900" y="1143000"/>
            <a:ext cx="850392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
        <p:nvSpPr>
          <p:cNvPr id="22"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53078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42900" y="0"/>
            <a:ext cx="8503920" cy="996696"/>
          </a:xfrm>
        </p:spPr>
        <p:txBody>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42900" y="1143000"/>
            <a:ext cx="4176522"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4670298" y="1143000"/>
            <a:ext cx="4176522"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333397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4" name="Content Placeholder 3"/>
          <p:cNvSpPr>
            <a:spLocks noGrp="1"/>
          </p:cNvSpPr>
          <p:nvPr>
            <p:ph sz="quarter" idx="14" hasCustomPrompt="1"/>
          </p:nvPr>
        </p:nvSpPr>
        <p:spPr>
          <a:xfrm>
            <a:off x="342900" y="1143000"/>
            <a:ext cx="8503920" cy="4846320"/>
          </a:xfrm>
        </p:spPr>
        <p:txBody>
          <a:bodyPr>
            <a:noAutofit/>
          </a:bodyPr>
          <a:lstStyle>
            <a:lvl1pPr marL="0" indent="0">
              <a:lnSpc>
                <a:spcPct val="125000"/>
              </a:lnSpc>
              <a:spcBef>
                <a:spcPts val="1350"/>
              </a:spcBef>
              <a:buClr>
                <a:schemeClr val="tx1"/>
              </a:buClr>
              <a:buNone/>
              <a:defRPr sz="2200">
                <a:solidFill>
                  <a:schemeClr val="tx1"/>
                </a:solidFill>
              </a:defRPr>
            </a:lvl1pPr>
            <a:lvl2pPr marL="240030" indent="-240030">
              <a:lnSpc>
                <a:spcPct val="125000"/>
              </a:lnSpc>
              <a:spcBef>
                <a:spcPts val="1350"/>
              </a:spcBef>
              <a:buClr>
                <a:schemeClr val="tx1"/>
              </a:buClr>
              <a:buFont typeface="Times New Roman" panose="02020603050405020304" pitchFamily="18" charset="0"/>
              <a:buChar char="•"/>
              <a:defRPr sz="2200">
                <a:solidFill>
                  <a:schemeClr val="tx1"/>
                </a:solidFill>
              </a:defRPr>
            </a:lvl2pPr>
            <a:lvl3pPr marL="480060" indent="-240030">
              <a:lnSpc>
                <a:spcPct val="125000"/>
              </a:lnSpc>
              <a:spcBef>
                <a:spcPts val="1350"/>
              </a:spcBef>
              <a:buClr>
                <a:schemeClr val="tx1"/>
              </a:buClr>
              <a:buFont typeface="Arial Narrow" panose="020B0606020202030204" pitchFamily="34" charset="0"/>
              <a:buChar char="–"/>
              <a:defRPr sz="2200">
                <a:solidFill>
                  <a:schemeClr val="tx1"/>
                </a:solidFill>
              </a:defRPr>
            </a:lvl3pPr>
            <a:lvl4pPr marL="720090" indent="-240030">
              <a:lnSpc>
                <a:spcPct val="125000"/>
              </a:lnSpc>
              <a:spcBef>
                <a:spcPts val="1350"/>
              </a:spcBef>
              <a:buClr>
                <a:schemeClr val="tx1"/>
              </a:buClr>
              <a:buFont typeface="Arial Narrow" panose="020B0606020202030204" pitchFamily="34" charset="0"/>
              <a:buChar char="»"/>
              <a:defRPr sz="2200">
                <a:solidFill>
                  <a:schemeClr val="tx1"/>
                </a:solidFill>
              </a:defRPr>
            </a:lvl4pPr>
            <a:lvl5pPr marL="960120" indent="-240030">
              <a:lnSpc>
                <a:spcPct val="125000"/>
              </a:lnSpc>
              <a:spcBef>
                <a:spcPts val="1350"/>
              </a:spcBef>
              <a:buClr>
                <a:schemeClr val="tx1"/>
              </a:buClr>
              <a:buFont typeface="Arial Narrow" panose="020B0606020202030204" pitchFamily="34" charset="0"/>
              <a:buChar char="◦"/>
              <a:defRPr sz="2200">
                <a:solidFill>
                  <a:schemeClr val="tx1"/>
                </a:solidFill>
              </a:defRPr>
            </a:lvl5pPr>
            <a:lvl6pPr marL="1200150" indent="-240030">
              <a:lnSpc>
                <a:spcPct val="125000"/>
              </a:lnSpc>
              <a:spcBef>
                <a:spcPts val="1350"/>
              </a:spcBef>
              <a:buClr>
                <a:schemeClr val="tx1"/>
              </a:buClr>
              <a:buFont typeface="Arial Narrow" panose="020B0606020202030204" pitchFamily="34" charset="0"/>
              <a:buChar char="›"/>
              <a:defRPr sz="22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5193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342900" y="2459734"/>
            <a:ext cx="8503920" cy="3529586"/>
          </a:xfrm>
        </p:spPr>
        <p:txBody>
          <a:bodyPr>
            <a:normAutofit/>
          </a:bodyPr>
          <a:lstStyle>
            <a:lvl1pPr>
              <a:lnSpc>
                <a:spcPct val="105000"/>
              </a:lnSpc>
              <a:spcBef>
                <a:spcPts val="338"/>
              </a:spcBef>
              <a:defRPr sz="1800"/>
            </a:lvl1pPr>
            <a:lvl2pPr>
              <a:lnSpc>
                <a:spcPct val="105000"/>
              </a:lnSpc>
              <a:spcBef>
                <a:spcPts val="338"/>
              </a:spcBef>
              <a:defRPr sz="1800"/>
            </a:lvl2pPr>
            <a:lvl3pPr>
              <a:lnSpc>
                <a:spcPct val="105000"/>
              </a:lnSpc>
              <a:spcBef>
                <a:spcPts val="338"/>
              </a:spcBef>
              <a:defRPr sz="1800"/>
            </a:lvl3pPr>
            <a:lvl4pPr>
              <a:lnSpc>
                <a:spcPct val="105000"/>
              </a:lnSpc>
              <a:spcBef>
                <a:spcPts val="338"/>
              </a:spcBef>
              <a:defRPr sz="1800"/>
            </a:lvl4pPr>
            <a:lvl5pPr>
              <a:lnSpc>
                <a:spcPct val="105000"/>
              </a:lnSpc>
              <a:spcBef>
                <a:spcPts val="338"/>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42900" y="1133856"/>
            <a:ext cx="8503920" cy="1188720"/>
          </a:xfrm>
        </p:spPr>
        <p:txBody>
          <a:bodyPr>
            <a:normAutofit/>
          </a:bodyPr>
          <a:lstStyle>
            <a:lvl1pPr marL="0" indent="0">
              <a:lnSpc>
                <a:spcPct val="105000"/>
              </a:lnSpc>
              <a:spcBef>
                <a:spcPts val="0"/>
              </a:spcBef>
              <a:buNone/>
              <a:defRPr sz="180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9"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ackground, Two Content">
    <p:spTree>
      <p:nvGrpSpPr>
        <p:cNvPr id="1" name=""/>
        <p:cNvGrpSpPr/>
        <p:nvPr/>
      </p:nvGrpSpPr>
      <p:grpSpPr>
        <a:xfrm>
          <a:off x="0" y="0"/>
          <a:ext cx="0" cy="0"/>
          <a:chOff x="0" y="0"/>
          <a:chExt cx="0" cy="0"/>
        </a:xfrm>
      </p:grpSpPr>
      <p:sp>
        <p:nvSpPr>
          <p:cNvPr id="9" name="grey box"/>
          <p:cNvSpPr/>
          <p:nvPr userDrawn="1"/>
        </p:nvSpPr>
        <p:spPr>
          <a:xfrm>
            <a:off x="0" y="1082040"/>
            <a:ext cx="9144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a:endParaRPr>
          </a:p>
        </p:txBody>
      </p:sp>
      <p:sp>
        <p:nvSpPr>
          <p:cNvPr id="5" name="Title 4"/>
          <p:cNvSpPr>
            <a:spLocks noGrp="1"/>
          </p:cNvSpPr>
          <p:nvPr>
            <p:ph type="title" hasCustomPrompt="1"/>
          </p:nvPr>
        </p:nvSpPr>
        <p:spPr>
          <a:xfrm>
            <a:off x="342900" y="0"/>
            <a:ext cx="8503920" cy="996696"/>
          </a:xfrm>
        </p:spPr>
        <p:txBody>
          <a:bodyPr/>
          <a:lstStyle>
            <a:lvl1pPr>
              <a:defRPr baseline="0"/>
            </a:lvl1pPr>
          </a:lstStyle>
          <a:p>
            <a:r>
              <a:rPr lang="en-US"/>
              <a:t>Gray Background, Two Content Layout</a:t>
            </a:r>
          </a:p>
        </p:txBody>
      </p:sp>
      <p:sp>
        <p:nvSpPr>
          <p:cNvPr id="3" name="Left Content"/>
          <p:cNvSpPr>
            <a:spLocks noGrp="1"/>
          </p:cNvSpPr>
          <p:nvPr>
            <p:ph sz="half" idx="1" hasCustomPrompt="1"/>
          </p:nvPr>
        </p:nvSpPr>
        <p:spPr>
          <a:xfrm>
            <a:off x="342900" y="1143000"/>
            <a:ext cx="4176522"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4670298" y="1143000"/>
            <a:ext cx="4176522"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8"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18832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42900" y="1143000"/>
            <a:ext cx="8503920" cy="4846320"/>
          </a:xfrm>
        </p:spPr>
        <p:txBody>
          <a:bodyPr>
            <a:normAutofit/>
          </a:bodyPr>
          <a:lstStyle>
            <a:lvl1pPr marL="342900" indent="-342900">
              <a:lnSpc>
                <a:spcPct val="105000"/>
              </a:lnSpc>
              <a:spcBef>
                <a:spcPts val="450"/>
              </a:spcBef>
              <a:buClr>
                <a:schemeClr val="tx2"/>
              </a:buClr>
              <a:buFont typeface="+mj-lt"/>
              <a:buAutoNum type="arabicPeriod"/>
              <a:defRPr sz="1800" baseline="0"/>
            </a:lvl1pPr>
            <a:lvl2pPr marL="685800" indent="-342900">
              <a:lnSpc>
                <a:spcPct val="105000"/>
              </a:lnSpc>
              <a:spcBef>
                <a:spcPts val="450"/>
              </a:spcBef>
              <a:buClr>
                <a:schemeClr val="tx2"/>
              </a:buClr>
              <a:buFont typeface="+mj-lt"/>
              <a:buAutoNum type="alphaLcPeriod"/>
              <a:defRPr sz="1800"/>
            </a:lvl2pPr>
            <a:lvl3pPr marL="1028700" indent="-342900">
              <a:lnSpc>
                <a:spcPct val="105000"/>
              </a:lnSpc>
              <a:spcBef>
                <a:spcPts val="450"/>
              </a:spcBef>
              <a:buClr>
                <a:schemeClr val="tx2"/>
              </a:buClr>
              <a:buFont typeface="+mj-lt"/>
              <a:buAutoNum type="romanLcPeriod"/>
              <a:defRPr sz="1800"/>
            </a:lvl3pPr>
            <a:lvl4pPr marL="1371600" indent="-342900">
              <a:lnSpc>
                <a:spcPct val="105000"/>
              </a:lnSpc>
              <a:spcBef>
                <a:spcPts val="450"/>
              </a:spcBef>
              <a:buClr>
                <a:schemeClr val="tx2"/>
              </a:buClr>
              <a:buSzPct val="100000"/>
              <a:buFont typeface="+mj-lt"/>
              <a:buAutoNum type="arabicParenR"/>
              <a:defRPr sz="1800"/>
            </a:lvl4pPr>
            <a:lvl5pPr marL="1714500" indent="-342900">
              <a:lnSpc>
                <a:spcPct val="105000"/>
              </a:lnSpc>
              <a:spcBef>
                <a:spcPts val="450"/>
              </a:spcBef>
              <a:buClr>
                <a:schemeClr val="tx2"/>
              </a:buClr>
              <a:buFont typeface="+mj-lt"/>
              <a:buAutoNum type="alphaLcParenR"/>
              <a:defRPr sz="18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6" name="Source Placeholder"/>
          <p:cNvSpPr>
            <a:spLocks noGrp="1"/>
          </p:cNvSpPr>
          <p:nvPr>
            <p:ph type="body" sz="quarter" idx="13" hasCustomPrompt="1"/>
          </p:nvPr>
        </p:nvSpPr>
        <p:spPr>
          <a:xfrm>
            <a:off x="342900" y="6135624"/>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8937144" y="6632855"/>
            <a:ext cx="115416" cy="115416"/>
          </a:xfrm>
          <a:prstGeom prst="rect">
            <a:avLst/>
          </a:prstGeom>
        </p:spPr>
        <p:txBody>
          <a:bodyPr vert="horz" wrap="none" lIns="0" tIns="0" rIns="0" bIns="0" rtlCol="0" anchor="b" anchorCtr="0">
            <a:spAutoFit/>
          </a:bodyPr>
          <a:lstStyle>
            <a:lvl1pPr algn="r">
              <a:defRPr sz="750" b="1" i="0">
                <a:solidFill>
                  <a:schemeClr val="accent1"/>
                </a:solidFill>
                <a:latin typeface="+mn-lt"/>
                <a:ea typeface="Calibri"/>
                <a:cs typeface="Calibri"/>
              </a:defRPr>
            </a:lvl1pPr>
          </a:lstStyle>
          <a:p>
            <a:fld id="{99A20822-4A49-4D36-86E3-300BA48D3F00}" type="slidenum">
              <a:rPr lang="en-US" smtClean="0"/>
              <a:pPr/>
              <a:t>‹#›</a:t>
            </a:fld>
            <a:endParaRPr lang="en-US"/>
          </a:p>
        </p:txBody>
      </p:sp>
      <p:sp>
        <p:nvSpPr>
          <p:cNvPr id="5" name="Title Placeholder"/>
          <p:cNvSpPr>
            <a:spLocks noGrp="1"/>
          </p:cNvSpPr>
          <p:nvPr>
            <p:ph type="title"/>
          </p:nvPr>
        </p:nvSpPr>
        <p:spPr>
          <a:xfrm>
            <a:off x="342900" y="0"/>
            <a:ext cx="8503920" cy="996696"/>
          </a:xfrm>
          <a:prstGeom prst="rect">
            <a:avLst/>
          </a:prstGeom>
        </p:spPr>
        <p:txBody>
          <a:bodyPr vert="horz" lIns="0" tIns="0" rIns="0" bIns="0" rtlCol="0" anchor="b" anchorCtr="0">
            <a:normAutofit/>
          </a:bodyPr>
          <a:lstStyle/>
          <a:p>
            <a:endParaRPr lang="en-US"/>
          </a:p>
        </p:txBody>
      </p:sp>
      <p:sp>
        <p:nvSpPr>
          <p:cNvPr id="12" name="Text Placeholder"/>
          <p:cNvSpPr>
            <a:spLocks noGrp="1"/>
          </p:cNvSpPr>
          <p:nvPr>
            <p:ph type="body" idx="1"/>
          </p:nvPr>
        </p:nvSpPr>
        <p:spPr>
          <a:xfrm>
            <a:off x="342900" y="1143000"/>
            <a:ext cx="8503920" cy="5029200"/>
          </a:xfrm>
          <a:prstGeom prst="rect">
            <a:avLst/>
          </a:prstGeom>
          <a:ln>
            <a:noFill/>
          </a:ln>
        </p:spPr>
        <p:txBody>
          <a:bodyPr vert="horz" lIns="0" tIns="0" rIns="0" bIns="0" rtlCol="0">
            <a:normAutofit/>
          </a:bodyPr>
          <a:lstStyle/>
          <a:p>
            <a:pPr lvl="0"/>
            <a:r>
              <a:rPr lang="en-US"/>
              <a:t>First text level, bullet character 149</a:t>
            </a:r>
          </a:p>
          <a:p>
            <a:pPr lvl="1"/>
            <a:r>
              <a:rPr lang="en-US"/>
              <a:t>Second text level, bullet character 150</a:t>
            </a:r>
          </a:p>
          <a:p>
            <a:pPr lvl="2"/>
            <a:r>
              <a:rPr lang="en-US"/>
              <a:t>Third text level, bullet character 187</a:t>
            </a:r>
          </a:p>
          <a:p>
            <a:pPr lvl="3"/>
            <a:r>
              <a:rPr lang="en-US"/>
              <a:t>Fourth text level, bullet character Unicode 25E6</a:t>
            </a:r>
          </a:p>
          <a:p>
            <a:pPr lvl="4"/>
            <a:r>
              <a:rPr lang="en-US"/>
              <a:t>Fifth text level, bullet character 155</a:t>
            </a:r>
          </a:p>
        </p:txBody>
      </p:sp>
      <p:sp>
        <p:nvSpPr>
          <p:cNvPr id="2" name="Footer Placeholder 1"/>
          <p:cNvSpPr>
            <a:spLocks noGrp="1"/>
          </p:cNvSpPr>
          <p:nvPr>
            <p:ph type="ftr" sz="quarter" idx="3"/>
          </p:nvPr>
        </p:nvSpPr>
        <p:spPr>
          <a:xfrm>
            <a:off x="342901" y="6678467"/>
            <a:ext cx="2224968" cy="92333"/>
          </a:xfrm>
          <a:prstGeom prst="rect">
            <a:avLst/>
          </a:prstGeom>
          <a:ln>
            <a:noFill/>
          </a:ln>
        </p:spPr>
        <p:txBody>
          <a:bodyPr wrap="none" lIns="0" tIns="0" rIns="0" bIns="0" anchor="b" anchorCtr="0">
            <a:spAutoFit/>
          </a:bodyPr>
          <a:lstStyle>
            <a:lvl1pPr>
              <a:spcBef>
                <a:spcPts val="0"/>
              </a:spcBef>
              <a:defRPr lang="en-US" sz="600" b="0" i="0">
                <a:solidFill>
                  <a:schemeClr val="bg1"/>
                </a:solidFill>
                <a:latin typeface="Calibri"/>
                <a:ea typeface="Calibri"/>
                <a:cs typeface="Calibri"/>
              </a:defRPr>
            </a:lvl1pPr>
          </a:lstStyle>
          <a:p>
            <a:r>
              <a:rPr lang="en-US"/>
              <a:t>Copyright © 20XX American Institutes for Research. All rights reserved.</a:t>
            </a:r>
          </a:p>
        </p:txBody>
      </p:sp>
      <p:grpSp>
        <p:nvGrpSpPr>
          <p:cNvPr id="17" name="Group 16">
            <a:extLst>
              <a:ext uri="{FF2B5EF4-FFF2-40B4-BE49-F238E27FC236}">
                <a16:creationId xmlns:a16="http://schemas.microsoft.com/office/drawing/2014/main" id="{B1576BF2-B99D-4809-9EE1-3DCA470E15C1}"/>
              </a:ext>
            </a:extLst>
          </p:cNvPr>
          <p:cNvGrpSpPr/>
          <p:nvPr userDrawn="1"/>
        </p:nvGrpSpPr>
        <p:grpSpPr>
          <a:xfrm>
            <a:off x="1" y="6503353"/>
            <a:ext cx="9144000" cy="261963"/>
            <a:chOff x="1" y="6503353"/>
            <a:chExt cx="9144000" cy="261963"/>
          </a:xfrm>
        </p:grpSpPr>
        <p:sp>
          <p:nvSpPr>
            <p:cNvPr id="19" name="Text Placeholder 56">
              <a:extLst>
                <a:ext uri="{FF2B5EF4-FFF2-40B4-BE49-F238E27FC236}">
                  <a16:creationId xmlns:a16="http://schemas.microsoft.com/office/drawing/2014/main" id="{EF949D8B-40E5-4D44-83C6-C4D2D89FC633}"/>
                </a:ext>
              </a:extLst>
            </p:cNvPr>
            <p:cNvSpPr txBox="1">
              <a:spLocks/>
            </p:cNvSpPr>
            <p:nvPr/>
          </p:nvSpPr>
          <p:spPr>
            <a:xfrm>
              <a:off x="320937" y="6596039"/>
              <a:ext cx="3584448" cy="169277"/>
            </a:xfrm>
            <a:prstGeom prst="rect">
              <a:avLst/>
            </a:prstGeom>
          </p:spPr>
          <p:txBody>
            <a:bodyPr wrap="none" lIns="0" tIns="0" rIns="0" bIns="0">
              <a:no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100" spc="150">
                  <a:solidFill>
                    <a:schemeClr val="accent1"/>
                  </a:solidFill>
                  <a:latin typeface="Calibri"/>
                  <a:ea typeface="Calibri"/>
                  <a:cs typeface="Calibri"/>
                </a:rPr>
                <a:t>AMERICAN INSTITUTES FOR RESEARCH | AIR.ORG</a:t>
              </a:r>
            </a:p>
          </p:txBody>
        </p:sp>
        <p:grpSp>
          <p:nvGrpSpPr>
            <p:cNvPr id="20" name="Group 19">
              <a:extLst>
                <a:ext uri="{FF2B5EF4-FFF2-40B4-BE49-F238E27FC236}">
                  <a16:creationId xmlns:a16="http://schemas.microsoft.com/office/drawing/2014/main" id="{A39D23A8-D578-4CD7-B9FF-85D69A0978F4}"/>
                </a:ext>
              </a:extLst>
            </p:cNvPr>
            <p:cNvGrpSpPr/>
            <p:nvPr/>
          </p:nvGrpSpPr>
          <p:grpSpPr>
            <a:xfrm>
              <a:off x="1" y="6503353"/>
              <a:ext cx="9144000" cy="0"/>
              <a:chOff x="-1524000" y="6429693"/>
              <a:chExt cx="9144000" cy="0"/>
            </a:xfrm>
          </p:grpSpPr>
          <p:cxnSp>
            <p:nvCxnSpPr>
              <p:cNvPr id="21" name="Straight Connector 20">
                <a:extLst>
                  <a:ext uri="{FF2B5EF4-FFF2-40B4-BE49-F238E27FC236}">
                    <a16:creationId xmlns:a16="http://schemas.microsoft.com/office/drawing/2014/main" id="{B43FA15D-D662-4CE7-A63C-684A229B3566}"/>
                  </a:ext>
                </a:extLst>
              </p:cNvPr>
              <p:cNvCxnSpPr/>
              <p:nvPr/>
            </p:nvCxnSpPr>
            <p:spPr>
              <a:xfrm>
                <a:off x="-1524000" y="6429693"/>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01C238-760E-4D49-A556-1D7FBC03994E}"/>
                  </a:ext>
                </a:extLst>
              </p:cNvPr>
              <p:cNvCxnSpPr/>
              <p:nvPr/>
            </p:nvCxnSpPr>
            <p:spPr>
              <a:xfrm>
                <a:off x="-1203065" y="6429693"/>
                <a:ext cx="35844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662" r:id="rId4"/>
    <p:sldLayoutId id="2147483702" r:id="rId5"/>
    <p:sldLayoutId id="2147483748" r:id="rId6"/>
    <p:sldLayoutId id="2147483774" r:id="rId7"/>
    <p:sldLayoutId id="2147483788" r:id="rId8"/>
    <p:sldLayoutId id="2147483785" r:id="rId9"/>
    <p:sldLayoutId id="2147483786" r:id="rId10"/>
    <p:sldLayoutId id="2147483801" r:id="rId11"/>
    <p:sldLayoutId id="2147483802" r:id="rId12"/>
    <p:sldLayoutId id="2147483803" r:id="rId13"/>
    <p:sldLayoutId id="2147483725" r:id="rId14"/>
    <p:sldLayoutId id="2147483809" r:id="rId15"/>
    <p:sldLayoutId id="2147483806" r:id="rId16"/>
    <p:sldLayoutId id="2147483775" r:id="rId17"/>
  </p:sldLayoutIdLst>
  <p:hf hdr="0" dt="0"/>
  <p:txStyles>
    <p:titleStyle>
      <a:lvl1pPr algn="l" defTabSz="514350" rtl="0" eaLnBrk="1" latinLnBrk="0" hangingPunct="1">
        <a:lnSpc>
          <a:spcPct val="100000"/>
        </a:lnSpc>
        <a:spcBef>
          <a:spcPct val="0"/>
        </a:spcBef>
        <a:buNone/>
        <a:defRPr sz="3200" b="0" i="0" kern="1200" baseline="0">
          <a:solidFill>
            <a:schemeClr val="accent2"/>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135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es.ed.gov/ncee/projects/evaluation/literacy_comprehensive.asp" TargetMode="External"/><Relationship Id="rId7" Type="http://schemas.openxmlformats.org/officeDocument/2006/relationships/image" Target="../media/image31.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efulbeck@air.or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mailto:rsmith@ai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normAutofit/>
          </a:bodyPr>
          <a:lstStyle/>
          <a:p>
            <a:r>
              <a:rPr lang="en-US" dirty="0"/>
              <a:t>Informational webinar</a:t>
            </a:r>
            <a:r>
              <a:rPr lang="en-US"/>
              <a:t>| august </a:t>
            </a:r>
            <a:r>
              <a:rPr lang="en-US" dirty="0"/>
              <a:t>2021</a:t>
            </a:r>
          </a:p>
        </p:txBody>
      </p:sp>
      <p:sp>
        <p:nvSpPr>
          <p:cNvPr id="4" name="Title 3"/>
          <p:cNvSpPr>
            <a:spLocks noGrp="1"/>
          </p:cNvSpPr>
          <p:nvPr>
            <p:ph type="title"/>
          </p:nvPr>
        </p:nvSpPr>
        <p:spPr/>
        <p:txBody>
          <a:bodyPr>
            <a:noAutofit/>
          </a:bodyPr>
          <a:lstStyle/>
          <a:p>
            <a:r>
              <a:rPr lang="en-US" sz="4400"/>
              <a:t>Comprehensive literacy State Development Grant program National evaluation</a:t>
            </a:r>
            <a:endParaRPr lang="en-US" sz="3600"/>
          </a:p>
        </p:txBody>
      </p:sp>
      <p:sp>
        <p:nvSpPr>
          <p:cNvPr id="2" name="TextBox 1">
            <a:extLst>
              <a:ext uri="{FF2B5EF4-FFF2-40B4-BE49-F238E27FC236}">
                <a16:creationId xmlns:a16="http://schemas.microsoft.com/office/drawing/2014/main" id="{4CAD8ADD-5B6D-4C1F-A8F9-E84F3FDB5D9D}"/>
              </a:ext>
            </a:extLst>
          </p:cNvPr>
          <p:cNvSpPr txBox="1"/>
          <p:nvPr/>
        </p:nvSpPr>
        <p:spPr>
          <a:xfrm>
            <a:off x="163967" y="5510610"/>
            <a:ext cx="8558212" cy="507831"/>
          </a:xfrm>
          <a:prstGeom prst="rect">
            <a:avLst/>
          </a:prstGeom>
          <a:noFill/>
        </p:spPr>
        <p:txBody>
          <a:bodyPr wrap="square" rtlCol="0">
            <a:spAutoFit/>
          </a:bodyPr>
          <a:lstStyle/>
          <a:p>
            <a:r>
              <a:rPr lang="en-US" sz="900">
                <a:solidFill>
                  <a:schemeClr val="bg1">
                    <a:lumMod val="85000"/>
                  </a:schemeClr>
                </a:solidFill>
              </a:rPr>
              <a:t>The American Institutes for Research (AIR) allows for the recording of audio, visuals, participants, and other information sent, verbalized, or utilized during business related meetings. By joining a meeting, you automatically consent to such recordings. Any participant who prefers to participate via audio only should disable their video camera so only their audio will be captured. Video and/or audio recordings of any AIR session shall not be transmitted to an external third party without the permission.</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F1137A-48D6-48C1-8042-F1D2695CBC31}"/>
              </a:ext>
            </a:extLst>
          </p:cNvPr>
          <p:cNvSpPr>
            <a:spLocks noGrp="1"/>
          </p:cNvSpPr>
          <p:nvPr>
            <p:ph sz="quarter" idx="15"/>
          </p:nvPr>
        </p:nvSpPr>
        <p:spPr/>
        <p:txBody>
          <a:bodyPr>
            <a:normAutofit/>
          </a:bodyPr>
          <a:lstStyle/>
          <a:p>
            <a:r>
              <a:rPr lang="en-US" sz="2400"/>
              <a:t>Meet state-determined eligibility criteria for CLSD subgrant</a:t>
            </a:r>
          </a:p>
          <a:p>
            <a:r>
              <a:rPr lang="en-US" sz="2400"/>
              <a:t>Apply for a CLSD subgrant</a:t>
            </a:r>
          </a:p>
          <a:p>
            <a:r>
              <a:rPr lang="en-US" sz="2400"/>
              <a:t>Indicate willingness to participate in the impact study in their applications or through a letter of interest</a:t>
            </a:r>
          </a:p>
          <a:p>
            <a:r>
              <a:rPr lang="en-US" sz="2400"/>
              <a:t>Have 2 or more elementary schools included in their CLSD subgrant, although districts with 4+ elementary schools are best suited for the study </a:t>
            </a:r>
          </a:p>
          <a:p>
            <a:r>
              <a:rPr lang="en-US" sz="2400"/>
              <a:t>Receive a CLSD subgrant</a:t>
            </a:r>
          </a:p>
          <a:p>
            <a:pPr marL="0" indent="0">
              <a:buNone/>
            </a:pPr>
            <a:endParaRPr lang="en-US" sz="2400"/>
          </a:p>
        </p:txBody>
      </p:sp>
      <p:sp>
        <p:nvSpPr>
          <p:cNvPr id="3" name="Title 2">
            <a:extLst>
              <a:ext uri="{FF2B5EF4-FFF2-40B4-BE49-F238E27FC236}">
                <a16:creationId xmlns:a16="http://schemas.microsoft.com/office/drawing/2014/main" id="{8D5A304F-C813-4817-BED2-0D1512A20949}"/>
              </a:ext>
            </a:extLst>
          </p:cNvPr>
          <p:cNvSpPr>
            <a:spLocks noGrp="1"/>
          </p:cNvSpPr>
          <p:nvPr>
            <p:ph type="title"/>
          </p:nvPr>
        </p:nvSpPr>
        <p:spPr/>
        <p:txBody>
          <a:bodyPr/>
          <a:lstStyle/>
          <a:p>
            <a:r>
              <a:rPr lang="en-US"/>
              <a:t>District Eligibility for CLSD Impact Study</a:t>
            </a:r>
          </a:p>
        </p:txBody>
      </p:sp>
      <p:sp>
        <p:nvSpPr>
          <p:cNvPr id="4" name="Slide Number Placeholder 3">
            <a:extLst>
              <a:ext uri="{FF2B5EF4-FFF2-40B4-BE49-F238E27FC236}">
                <a16:creationId xmlns:a16="http://schemas.microsoft.com/office/drawing/2014/main" id="{2753F9C5-712A-4339-94B4-43E32469FADB}"/>
              </a:ext>
            </a:extLst>
          </p:cNvPr>
          <p:cNvSpPr>
            <a:spLocks noGrp="1"/>
          </p:cNvSpPr>
          <p:nvPr>
            <p:ph type="sldNum" sz="quarter" idx="14"/>
          </p:nvPr>
        </p:nvSpPr>
        <p:spPr/>
        <p:txBody>
          <a:bodyPr/>
          <a:lstStyle/>
          <a:p>
            <a:fld id="{99A20822-4A49-4D36-86E3-300BA48D3F00}" type="slidenum">
              <a:rPr lang="en-US" smtClean="0"/>
              <a:pPr/>
              <a:t>10</a:t>
            </a:fld>
            <a:endParaRPr lang="en-US"/>
          </a:p>
        </p:txBody>
      </p:sp>
      <p:sp>
        <p:nvSpPr>
          <p:cNvPr id="5" name="Rectangle 4">
            <a:extLst>
              <a:ext uri="{FF2B5EF4-FFF2-40B4-BE49-F238E27FC236}">
                <a16:creationId xmlns:a16="http://schemas.microsoft.com/office/drawing/2014/main" id="{7F39877F-57C0-415A-83FD-D93FD53CE636}"/>
              </a:ext>
            </a:extLst>
          </p:cNvPr>
          <p:cNvSpPr/>
          <p:nvPr/>
        </p:nvSpPr>
        <p:spPr>
          <a:xfrm>
            <a:off x="297180" y="2438399"/>
            <a:ext cx="8363344" cy="25028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2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E46749-0AFC-4367-A797-63354C14489F}"/>
              </a:ext>
            </a:extLst>
          </p:cNvPr>
          <p:cNvSpPr>
            <a:spLocks noGrp="1"/>
          </p:cNvSpPr>
          <p:nvPr>
            <p:ph sz="quarter" idx="15"/>
          </p:nvPr>
        </p:nvSpPr>
        <p:spPr/>
        <p:txBody>
          <a:bodyPr>
            <a:normAutofit/>
          </a:bodyPr>
          <a:lstStyle/>
          <a:p>
            <a:r>
              <a:rPr lang="en-US"/>
              <a:t>Districts may receive $15,000 per participating elementary school</a:t>
            </a:r>
          </a:p>
          <a:p>
            <a:pPr marL="0" indent="0">
              <a:buNone/>
            </a:pPr>
            <a:endParaRPr lang="en-US"/>
          </a:p>
          <a:p>
            <a:r>
              <a:rPr lang="en-US"/>
              <a:t>Total might be $60,000 or more because districts with 4+ elementary schools are best suited for CLSD impact study</a:t>
            </a:r>
          </a:p>
          <a:p>
            <a:pPr marL="0" indent="0">
              <a:buNone/>
            </a:pPr>
            <a:endParaRPr lang="en-US"/>
          </a:p>
          <a:p>
            <a:pPr marL="0" indent="0">
              <a:buNone/>
            </a:pPr>
            <a:endParaRPr lang="en-US"/>
          </a:p>
          <a:p>
            <a:r>
              <a:rPr lang="en-US"/>
              <a:t>Districts have discretion over how to use these funds</a:t>
            </a:r>
          </a:p>
        </p:txBody>
      </p:sp>
      <p:sp>
        <p:nvSpPr>
          <p:cNvPr id="3" name="Title 2">
            <a:extLst>
              <a:ext uri="{FF2B5EF4-FFF2-40B4-BE49-F238E27FC236}">
                <a16:creationId xmlns:a16="http://schemas.microsoft.com/office/drawing/2014/main" id="{06FCFC8F-061D-4002-AAE9-66B51CCC6F18}"/>
              </a:ext>
            </a:extLst>
          </p:cNvPr>
          <p:cNvSpPr>
            <a:spLocks noGrp="1"/>
          </p:cNvSpPr>
          <p:nvPr>
            <p:ph type="title"/>
          </p:nvPr>
        </p:nvSpPr>
        <p:spPr/>
        <p:txBody>
          <a:bodyPr/>
          <a:lstStyle/>
          <a:p>
            <a:r>
              <a:rPr lang="en-US"/>
              <a:t>Compensation for Participating Districts</a:t>
            </a:r>
          </a:p>
        </p:txBody>
      </p:sp>
      <p:sp>
        <p:nvSpPr>
          <p:cNvPr id="4" name="Slide Number Placeholder 3">
            <a:extLst>
              <a:ext uri="{FF2B5EF4-FFF2-40B4-BE49-F238E27FC236}">
                <a16:creationId xmlns:a16="http://schemas.microsoft.com/office/drawing/2014/main" id="{35FF1ACF-5BBC-4C7B-86DA-E2A5E6658C4A}"/>
              </a:ext>
            </a:extLst>
          </p:cNvPr>
          <p:cNvSpPr>
            <a:spLocks noGrp="1"/>
          </p:cNvSpPr>
          <p:nvPr>
            <p:ph type="sldNum" sz="quarter" idx="14"/>
          </p:nvPr>
        </p:nvSpPr>
        <p:spPr/>
        <p:txBody>
          <a:bodyPr/>
          <a:lstStyle/>
          <a:p>
            <a:fld id="{99A20822-4A49-4D36-86E3-300BA48D3F00}" type="slidenum">
              <a:rPr lang="en-US" smtClean="0"/>
              <a:pPr/>
              <a:t>11</a:t>
            </a:fld>
            <a:endParaRPr lang="en-US"/>
          </a:p>
        </p:txBody>
      </p:sp>
      <p:grpSp>
        <p:nvGrpSpPr>
          <p:cNvPr id="5" name="Group 4">
            <a:extLst>
              <a:ext uri="{FF2B5EF4-FFF2-40B4-BE49-F238E27FC236}">
                <a16:creationId xmlns:a16="http://schemas.microsoft.com/office/drawing/2014/main" id="{2C62D906-E529-4FCD-93ED-5EC4DF0504CB}"/>
              </a:ext>
            </a:extLst>
          </p:cNvPr>
          <p:cNvGrpSpPr/>
          <p:nvPr/>
        </p:nvGrpSpPr>
        <p:grpSpPr>
          <a:xfrm>
            <a:off x="645706" y="3219335"/>
            <a:ext cx="3840621" cy="693647"/>
            <a:chOff x="645706" y="3219335"/>
            <a:chExt cx="3840621" cy="693647"/>
          </a:xfrm>
        </p:grpSpPr>
        <p:pic>
          <p:nvPicPr>
            <p:cNvPr id="7" name="Picture 6">
              <a:extLst>
                <a:ext uri="{FF2B5EF4-FFF2-40B4-BE49-F238E27FC236}">
                  <a16:creationId xmlns:a16="http://schemas.microsoft.com/office/drawing/2014/main" id="{4D446794-1FE3-450B-A3C4-2E51A8B583AB}"/>
                </a:ext>
              </a:extLst>
            </p:cNvPr>
            <p:cNvPicPr>
              <a:picLocks noChangeAspect="1"/>
            </p:cNvPicPr>
            <p:nvPr/>
          </p:nvPicPr>
          <p:blipFill>
            <a:blip r:embed="rId3"/>
            <a:stretch>
              <a:fillRect/>
            </a:stretch>
          </p:blipFill>
          <p:spPr>
            <a:xfrm>
              <a:off x="1709230" y="3219336"/>
              <a:ext cx="594553" cy="693645"/>
            </a:xfrm>
            <a:prstGeom prst="rect">
              <a:avLst/>
            </a:prstGeom>
          </p:spPr>
        </p:pic>
        <p:pic>
          <p:nvPicPr>
            <p:cNvPr id="8" name="Picture 7">
              <a:extLst>
                <a:ext uri="{FF2B5EF4-FFF2-40B4-BE49-F238E27FC236}">
                  <a16:creationId xmlns:a16="http://schemas.microsoft.com/office/drawing/2014/main" id="{6453F46C-7CFB-41E0-83DE-414F27A6FA92}"/>
                </a:ext>
              </a:extLst>
            </p:cNvPr>
            <p:cNvPicPr>
              <a:picLocks noChangeAspect="1"/>
            </p:cNvPicPr>
            <p:nvPr/>
          </p:nvPicPr>
          <p:blipFill>
            <a:blip r:embed="rId3"/>
            <a:stretch>
              <a:fillRect/>
            </a:stretch>
          </p:blipFill>
          <p:spPr>
            <a:xfrm>
              <a:off x="2800502" y="3219336"/>
              <a:ext cx="594553" cy="693645"/>
            </a:xfrm>
            <a:prstGeom prst="rect">
              <a:avLst/>
            </a:prstGeom>
          </p:spPr>
        </p:pic>
        <p:pic>
          <p:nvPicPr>
            <p:cNvPr id="9" name="Picture 8">
              <a:extLst>
                <a:ext uri="{FF2B5EF4-FFF2-40B4-BE49-F238E27FC236}">
                  <a16:creationId xmlns:a16="http://schemas.microsoft.com/office/drawing/2014/main" id="{5C064B29-1FD2-4BF1-B9A0-9F53E48DF7D9}"/>
                </a:ext>
              </a:extLst>
            </p:cNvPr>
            <p:cNvPicPr>
              <a:picLocks noChangeAspect="1"/>
            </p:cNvPicPr>
            <p:nvPr/>
          </p:nvPicPr>
          <p:blipFill>
            <a:blip r:embed="rId3"/>
            <a:stretch>
              <a:fillRect/>
            </a:stretch>
          </p:blipFill>
          <p:spPr>
            <a:xfrm>
              <a:off x="3891774" y="3219335"/>
              <a:ext cx="594553" cy="693645"/>
            </a:xfrm>
            <a:prstGeom prst="rect">
              <a:avLst/>
            </a:prstGeom>
          </p:spPr>
        </p:pic>
        <p:pic>
          <p:nvPicPr>
            <p:cNvPr id="10" name="Picture 9">
              <a:extLst>
                <a:ext uri="{FF2B5EF4-FFF2-40B4-BE49-F238E27FC236}">
                  <a16:creationId xmlns:a16="http://schemas.microsoft.com/office/drawing/2014/main" id="{DA5CC679-07E9-491E-88BB-78D4EA750DD8}"/>
                </a:ext>
              </a:extLst>
            </p:cNvPr>
            <p:cNvPicPr>
              <a:picLocks noChangeAspect="1"/>
            </p:cNvPicPr>
            <p:nvPr/>
          </p:nvPicPr>
          <p:blipFill>
            <a:blip r:embed="rId3"/>
            <a:stretch>
              <a:fillRect/>
            </a:stretch>
          </p:blipFill>
          <p:spPr>
            <a:xfrm>
              <a:off x="645706" y="3219337"/>
              <a:ext cx="594553" cy="693645"/>
            </a:xfrm>
            <a:prstGeom prst="rect">
              <a:avLst/>
            </a:prstGeom>
          </p:spPr>
        </p:pic>
      </p:grpSp>
      <p:pic>
        <p:nvPicPr>
          <p:cNvPr id="11" name="Picture 10">
            <a:extLst>
              <a:ext uri="{FF2B5EF4-FFF2-40B4-BE49-F238E27FC236}">
                <a16:creationId xmlns:a16="http://schemas.microsoft.com/office/drawing/2014/main" id="{0D074D1D-2C44-4A82-8F22-6FD415D4133D}"/>
              </a:ext>
            </a:extLst>
          </p:cNvPr>
          <p:cNvPicPr>
            <a:picLocks noChangeAspect="1"/>
          </p:cNvPicPr>
          <p:nvPr/>
        </p:nvPicPr>
        <p:blipFill>
          <a:blip r:embed="rId3"/>
          <a:stretch>
            <a:fillRect/>
          </a:stretch>
        </p:blipFill>
        <p:spPr>
          <a:xfrm>
            <a:off x="626519" y="1550630"/>
            <a:ext cx="594553" cy="693645"/>
          </a:xfrm>
          <a:prstGeom prst="rect">
            <a:avLst/>
          </a:prstGeom>
        </p:spPr>
      </p:pic>
    </p:spTree>
    <p:extLst>
      <p:ext uri="{BB962C8B-B14F-4D97-AF65-F5344CB8AC3E}">
        <p14:creationId xmlns:p14="http://schemas.microsoft.com/office/powerpoint/2010/main" val="28393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BF4E83-61DB-418F-A99F-17BC9BB58EF6}" type="slidenum">
              <a:rPr lang="en-US" smtClean="0"/>
              <a:pPr/>
              <a:t>12</a:t>
            </a:fld>
            <a:endParaRPr lang="en-US"/>
          </a:p>
        </p:txBody>
      </p:sp>
      <p:sp>
        <p:nvSpPr>
          <p:cNvPr id="2" name="Title 1"/>
          <p:cNvSpPr>
            <a:spLocks noGrp="1"/>
          </p:cNvSpPr>
          <p:nvPr>
            <p:ph type="title"/>
          </p:nvPr>
        </p:nvSpPr>
        <p:spPr>
          <a:xfrm>
            <a:off x="342900" y="1042416"/>
            <a:ext cx="6035040" cy="2852928"/>
          </a:xfrm>
        </p:spPr>
        <p:txBody>
          <a:bodyPr/>
          <a:lstStyle/>
          <a:p>
            <a:r>
              <a:rPr lang="en-US"/>
              <a:t>2. Next Steps</a:t>
            </a:r>
          </a:p>
        </p:txBody>
      </p:sp>
    </p:spTree>
    <p:extLst>
      <p:ext uri="{BB962C8B-B14F-4D97-AF65-F5344CB8AC3E}">
        <p14:creationId xmlns:p14="http://schemas.microsoft.com/office/powerpoint/2010/main" val="256688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56EB7-FE2D-4ECD-90CB-BBA8632B40D6}"/>
              </a:ext>
            </a:extLst>
          </p:cNvPr>
          <p:cNvSpPr>
            <a:spLocks noGrp="1"/>
          </p:cNvSpPr>
          <p:nvPr>
            <p:ph sz="quarter" idx="15"/>
          </p:nvPr>
        </p:nvSpPr>
        <p:spPr>
          <a:xfrm>
            <a:off x="342900" y="1143000"/>
            <a:ext cx="8503920" cy="4846320"/>
          </a:xfrm>
        </p:spPr>
        <p:txBody>
          <a:bodyPr>
            <a:normAutofit/>
          </a:bodyPr>
          <a:lstStyle/>
          <a:p>
            <a:r>
              <a:rPr lang="en-US" sz="2400"/>
              <a:t>We will follow up by email to provide you with additional resources as well as a Letter of Interest document where you can indicate your willingness to participate in the impact study</a:t>
            </a:r>
          </a:p>
          <a:p>
            <a:r>
              <a:rPr lang="en-US" sz="2400"/>
              <a:t>You can also get more information on our study webpage: </a:t>
            </a:r>
            <a:r>
              <a:rPr lang="en-US" sz="2000">
                <a:hlinkClick r:id="rId3"/>
              </a:rPr>
              <a:t>https://ies.ed.gov/ncee/projects/evaluation/literacy_comprehensive.asp</a:t>
            </a:r>
            <a:r>
              <a:rPr lang="en-US" sz="2000"/>
              <a:t>  </a:t>
            </a:r>
            <a:endParaRPr lang="en-US" sz="2400"/>
          </a:p>
        </p:txBody>
      </p:sp>
      <p:sp>
        <p:nvSpPr>
          <p:cNvPr id="3" name="Title 2">
            <a:extLst>
              <a:ext uri="{FF2B5EF4-FFF2-40B4-BE49-F238E27FC236}">
                <a16:creationId xmlns:a16="http://schemas.microsoft.com/office/drawing/2014/main" id="{F66012EF-E31D-4F55-A50C-5C283D915EC1}"/>
              </a:ext>
            </a:extLst>
          </p:cNvPr>
          <p:cNvSpPr>
            <a:spLocks noGrp="1"/>
          </p:cNvSpPr>
          <p:nvPr>
            <p:ph type="title"/>
          </p:nvPr>
        </p:nvSpPr>
        <p:spPr/>
        <p:txBody>
          <a:bodyPr/>
          <a:lstStyle/>
          <a:p>
            <a:r>
              <a:rPr lang="en-US"/>
              <a:t>Let Us Know You’re Interested</a:t>
            </a:r>
          </a:p>
        </p:txBody>
      </p:sp>
      <p:sp>
        <p:nvSpPr>
          <p:cNvPr id="4" name="Slide Number Placeholder 3">
            <a:extLst>
              <a:ext uri="{FF2B5EF4-FFF2-40B4-BE49-F238E27FC236}">
                <a16:creationId xmlns:a16="http://schemas.microsoft.com/office/drawing/2014/main" id="{E02D6F1B-6E60-4A9A-A55C-48BCC16AD204}"/>
              </a:ext>
            </a:extLst>
          </p:cNvPr>
          <p:cNvSpPr>
            <a:spLocks noGrp="1"/>
          </p:cNvSpPr>
          <p:nvPr>
            <p:ph type="sldNum" sz="quarter" idx="14"/>
          </p:nvPr>
        </p:nvSpPr>
        <p:spPr/>
        <p:txBody>
          <a:bodyPr/>
          <a:lstStyle/>
          <a:p>
            <a:fld id="{99A20822-4A49-4D36-86E3-300BA48D3F00}" type="slidenum">
              <a:rPr lang="en-US" smtClean="0"/>
              <a:pPr/>
              <a:t>13</a:t>
            </a:fld>
            <a:endParaRPr lang="en-US"/>
          </a:p>
        </p:txBody>
      </p:sp>
      <p:pic>
        <p:nvPicPr>
          <p:cNvPr id="7" name="Graphic 6" descr="Receiver">
            <a:extLst>
              <a:ext uri="{FF2B5EF4-FFF2-40B4-BE49-F238E27FC236}">
                <a16:creationId xmlns:a16="http://schemas.microsoft.com/office/drawing/2014/main" id="{3712DC7C-5122-4A76-AB5E-4DCC5C61B0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0337" y="5120973"/>
            <a:ext cx="914400" cy="914400"/>
          </a:xfrm>
          <a:prstGeom prst="rect">
            <a:avLst/>
          </a:prstGeom>
        </p:spPr>
      </p:pic>
      <p:pic>
        <p:nvPicPr>
          <p:cNvPr id="9" name="Graphic 8" descr="Email">
            <a:extLst>
              <a:ext uri="{FF2B5EF4-FFF2-40B4-BE49-F238E27FC236}">
                <a16:creationId xmlns:a16="http://schemas.microsoft.com/office/drawing/2014/main" id="{6DF156BD-7060-4FC2-9E15-DACE62AA64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3855" y="5068219"/>
            <a:ext cx="914400" cy="914400"/>
          </a:xfrm>
          <a:prstGeom prst="rect">
            <a:avLst/>
          </a:prstGeom>
        </p:spPr>
      </p:pic>
    </p:spTree>
    <p:extLst>
      <p:ext uri="{BB962C8B-B14F-4D97-AF65-F5344CB8AC3E}">
        <p14:creationId xmlns:p14="http://schemas.microsoft.com/office/powerpoint/2010/main" val="421922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BF4E83-61DB-418F-A99F-17BC9BB58EF6}" type="slidenum">
              <a:rPr lang="en-US" smtClean="0"/>
              <a:pPr/>
              <a:t>14</a:t>
            </a:fld>
            <a:endParaRPr lang="en-US"/>
          </a:p>
        </p:txBody>
      </p:sp>
      <p:sp>
        <p:nvSpPr>
          <p:cNvPr id="2" name="Title 1"/>
          <p:cNvSpPr>
            <a:spLocks noGrp="1"/>
          </p:cNvSpPr>
          <p:nvPr>
            <p:ph type="title"/>
          </p:nvPr>
        </p:nvSpPr>
        <p:spPr>
          <a:xfrm>
            <a:off x="342900" y="1042416"/>
            <a:ext cx="5657850" cy="2852928"/>
          </a:xfrm>
        </p:spPr>
        <p:txBody>
          <a:bodyPr/>
          <a:lstStyle/>
          <a:p>
            <a:r>
              <a:rPr lang="en-US"/>
              <a:t>3. Questions and Answers</a:t>
            </a:r>
          </a:p>
        </p:txBody>
      </p:sp>
    </p:spTree>
    <p:extLst>
      <p:ext uri="{BB962C8B-B14F-4D97-AF65-F5344CB8AC3E}">
        <p14:creationId xmlns:p14="http://schemas.microsoft.com/office/powerpoint/2010/main" val="403973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FCFC8F-061D-4002-AAE9-66B51CCC6F18}"/>
              </a:ext>
            </a:extLst>
          </p:cNvPr>
          <p:cNvSpPr>
            <a:spLocks noGrp="1"/>
          </p:cNvSpPr>
          <p:nvPr>
            <p:ph type="title"/>
          </p:nvPr>
        </p:nvSpPr>
        <p:spPr/>
        <p:txBody>
          <a:bodyPr/>
          <a:lstStyle/>
          <a:p>
            <a:r>
              <a:rPr lang="en-US"/>
              <a:t>Questions from Districts/Potential Subgrantees?</a:t>
            </a:r>
          </a:p>
        </p:txBody>
      </p:sp>
      <p:sp>
        <p:nvSpPr>
          <p:cNvPr id="4" name="Slide Number Placeholder 3">
            <a:extLst>
              <a:ext uri="{FF2B5EF4-FFF2-40B4-BE49-F238E27FC236}">
                <a16:creationId xmlns:a16="http://schemas.microsoft.com/office/drawing/2014/main" id="{35FF1ACF-5BBC-4C7B-86DA-E2A5E6658C4A}"/>
              </a:ext>
            </a:extLst>
          </p:cNvPr>
          <p:cNvSpPr>
            <a:spLocks noGrp="1"/>
          </p:cNvSpPr>
          <p:nvPr>
            <p:ph type="sldNum" sz="quarter" idx="14"/>
          </p:nvPr>
        </p:nvSpPr>
        <p:spPr/>
        <p:txBody>
          <a:bodyPr/>
          <a:lstStyle/>
          <a:p>
            <a:fld id="{99A20822-4A49-4D36-86E3-300BA48D3F00}" type="slidenum">
              <a:rPr lang="en-US" smtClean="0"/>
              <a:pPr/>
              <a:t>15</a:t>
            </a:fld>
            <a:endParaRPr lang="en-US"/>
          </a:p>
        </p:txBody>
      </p:sp>
      <p:pic>
        <p:nvPicPr>
          <p:cNvPr id="6" name="Content Placeholder 5">
            <a:extLst>
              <a:ext uri="{FF2B5EF4-FFF2-40B4-BE49-F238E27FC236}">
                <a16:creationId xmlns:a16="http://schemas.microsoft.com/office/drawing/2014/main" id="{AF60B22C-82D7-4949-8488-1B698ADED458}"/>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l="29578" t="-1391" r="14049" b="12405"/>
          <a:stretch/>
        </p:blipFill>
        <p:spPr>
          <a:xfrm>
            <a:off x="2294403" y="1143000"/>
            <a:ext cx="4601232" cy="4846638"/>
          </a:xfrm>
          <a:prstGeom prst="rect">
            <a:avLst/>
          </a:prstGeom>
        </p:spPr>
      </p:pic>
    </p:spTree>
    <p:extLst>
      <p:ext uri="{BB962C8B-B14F-4D97-AF65-F5344CB8AC3E}">
        <p14:creationId xmlns:p14="http://schemas.microsoft.com/office/powerpoint/2010/main" val="397391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623E8-4465-4D92-911A-FF2284960E0B}"/>
              </a:ext>
            </a:extLst>
          </p:cNvPr>
          <p:cNvSpPr>
            <a:spLocks noGrp="1"/>
          </p:cNvSpPr>
          <p:nvPr>
            <p:ph type="body" sz="quarter" idx="11"/>
          </p:nvPr>
        </p:nvSpPr>
        <p:spPr>
          <a:xfrm>
            <a:off x="461248" y="3096374"/>
            <a:ext cx="6417392" cy="2191906"/>
          </a:xfrm>
        </p:spPr>
        <p:txBody>
          <a:bodyPr/>
          <a:lstStyle/>
          <a:p>
            <a:r>
              <a:rPr lang="en-US" sz="2400" dirty="0"/>
              <a:t>Ellie </a:t>
            </a:r>
            <a:r>
              <a:rPr lang="en-US" sz="2400" dirty="0" err="1"/>
              <a:t>Fulbeckand</a:t>
            </a:r>
            <a:r>
              <a:rPr lang="en-US" sz="2400" dirty="0"/>
              <a:t> Becca Smith</a:t>
            </a:r>
          </a:p>
          <a:p>
            <a:r>
              <a:rPr lang="en-US" sz="2400" dirty="0">
                <a:hlinkClick r:id="rId3"/>
              </a:rPr>
              <a:t>efulbeck@air.org</a:t>
            </a:r>
            <a:endParaRPr lang="en-US" sz="2400" dirty="0"/>
          </a:p>
          <a:p>
            <a:r>
              <a:rPr lang="en-US" sz="2400" dirty="0">
                <a:hlinkClick r:id="rId4"/>
              </a:rPr>
              <a:t>rsmith@air.org</a:t>
            </a:r>
            <a:endParaRPr lang="en-US" sz="2400" dirty="0"/>
          </a:p>
          <a:p>
            <a:endParaRPr lang="en-US" sz="2400" dirty="0"/>
          </a:p>
        </p:txBody>
      </p:sp>
      <p:sp>
        <p:nvSpPr>
          <p:cNvPr id="3" name="Footer Placeholder 2">
            <a:extLst>
              <a:ext uri="{FF2B5EF4-FFF2-40B4-BE49-F238E27FC236}">
                <a16:creationId xmlns:a16="http://schemas.microsoft.com/office/drawing/2014/main" id="{C0D83037-5A5F-47B6-85BF-CB98DBF2B523}"/>
              </a:ext>
            </a:extLst>
          </p:cNvPr>
          <p:cNvSpPr>
            <a:spLocks noGrp="1"/>
          </p:cNvSpPr>
          <p:nvPr>
            <p:ph type="ftr" sz="quarter" idx="13"/>
          </p:nvPr>
        </p:nvSpPr>
        <p:spPr/>
        <p:txBody>
          <a:bodyPr/>
          <a:lstStyle/>
          <a:p>
            <a:pPr>
              <a:spcBef>
                <a:spcPts val="900"/>
              </a:spcBef>
            </a:pPr>
            <a:r>
              <a:rPr lang="en-US">
                <a:solidFill>
                  <a:srgbClr val="FFFFFF"/>
                </a:solidFill>
              </a:rPr>
              <a:t>Copyright © 20XX American Institutes for Research. All rights reserved.</a:t>
            </a:r>
          </a:p>
        </p:txBody>
      </p:sp>
      <p:sp>
        <p:nvSpPr>
          <p:cNvPr id="4" name="Title 3">
            <a:extLst>
              <a:ext uri="{FF2B5EF4-FFF2-40B4-BE49-F238E27FC236}">
                <a16:creationId xmlns:a16="http://schemas.microsoft.com/office/drawing/2014/main" id="{5C444DFC-29D3-4282-A31E-B1925F20DA8C}"/>
              </a:ext>
            </a:extLst>
          </p:cNvPr>
          <p:cNvSpPr>
            <a:spLocks noGrp="1"/>
          </p:cNvSpPr>
          <p:nvPr>
            <p:ph type="title"/>
          </p:nvPr>
        </p:nvSpPr>
        <p:spPr/>
        <p:txBody>
          <a:bodyPr>
            <a:noAutofit/>
          </a:bodyPr>
          <a:lstStyle/>
          <a:p>
            <a:r>
              <a:rPr lang="en-US" sz="3600"/>
              <a:t>CLSD national evaluation</a:t>
            </a:r>
          </a:p>
        </p:txBody>
      </p:sp>
    </p:spTree>
    <p:extLst>
      <p:ext uri="{BB962C8B-B14F-4D97-AF65-F5344CB8AC3E}">
        <p14:creationId xmlns:p14="http://schemas.microsoft.com/office/powerpoint/2010/main" val="243428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0A3B2F-070F-420B-9E56-2C28513CA353}"/>
              </a:ext>
            </a:extLst>
          </p:cNvPr>
          <p:cNvSpPr/>
          <p:nvPr/>
        </p:nvSpPr>
        <p:spPr>
          <a:xfrm>
            <a:off x="5608320" y="0"/>
            <a:ext cx="3535680" cy="637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ABF4E83-61DB-418F-A99F-17BC9BB58EF6}" type="slidenum">
              <a:rPr lang="en-US" smtClean="0"/>
              <a:pPr/>
              <a:t>2</a:t>
            </a:fld>
            <a:endParaRPr lang="en-US"/>
          </a:p>
        </p:txBody>
      </p:sp>
      <p:sp>
        <p:nvSpPr>
          <p:cNvPr id="2" name="Title 1"/>
          <p:cNvSpPr>
            <a:spLocks noGrp="1"/>
          </p:cNvSpPr>
          <p:nvPr>
            <p:ph type="title"/>
          </p:nvPr>
        </p:nvSpPr>
        <p:spPr/>
        <p:txBody>
          <a:bodyPr/>
          <a:lstStyle/>
          <a:p>
            <a:r>
              <a:rPr lang="en-US" dirty="0"/>
              <a:t>CLSD Impact Study</a:t>
            </a:r>
          </a:p>
        </p:txBody>
      </p:sp>
      <p:sp>
        <p:nvSpPr>
          <p:cNvPr id="6" name="Text Placeholder 5">
            <a:extLst>
              <a:ext uri="{FF2B5EF4-FFF2-40B4-BE49-F238E27FC236}">
                <a16:creationId xmlns:a16="http://schemas.microsoft.com/office/drawing/2014/main" id="{6C7EF6C9-AA11-4070-B463-7AAA0E43E1D8}"/>
              </a:ext>
            </a:extLst>
          </p:cNvPr>
          <p:cNvSpPr>
            <a:spLocks noGrp="1"/>
          </p:cNvSpPr>
          <p:nvPr>
            <p:ph type="body" sz="quarter" idx="13"/>
          </p:nvPr>
        </p:nvSpPr>
        <p:spPr>
          <a:xfrm>
            <a:off x="5650789" y="1449289"/>
            <a:ext cx="3353506" cy="5297424"/>
          </a:xfrm>
        </p:spPr>
        <p:txBody>
          <a:bodyPr>
            <a:normAutofit/>
          </a:bodyPr>
          <a:lstStyle/>
          <a:p>
            <a:pPr marL="457200" indent="-457200">
              <a:lnSpc>
                <a:spcPct val="100000"/>
              </a:lnSpc>
              <a:spcAft>
                <a:spcPts val="2400"/>
              </a:spcAft>
              <a:buClr>
                <a:schemeClr val="bg1">
                  <a:lumMod val="75000"/>
                </a:schemeClr>
              </a:buClr>
              <a:buFont typeface="Wingdings" panose="05000000000000000000" pitchFamily="2" charset="2"/>
              <a:buChar char="Ø"/>
            </a:pPr>
            <a:r>
              <a:rPr lang="en-US" sz="2800" dirty="0"/>
              <a:t>How it will work</a:t>
            </a:r>
          </a:p>
          <a:p>
            <a:pPr marL="457200" indent="-457200">
              <a:lnSpc>
                <a:spcPct val="100000"/>
              </a:lnSpc>
              <a:spcAft>
                <a:spcPts val="2400"/>
              </a:spcAft>
              <a:buClr>
                <a:schemeClr val="bg1"/>
              </a:buClr>
              <a:buFont typeface="Wingdings" panose="05000000000000000000" pitchFamily="2" charset="2"/>
              <a:buChar char="Ø"/>
            </a:pPr>
            <a:r>
              <a:rPr lang="en-US" sz="2800" dirty="0">
                <a:solidFill>
                  <a:schemeClr val="tx1">
                    <a:lumMod val="60000"/>
                    <a:lumOff val="40000"/>
                  </a:schemeClr>
                </a:solidFill>
              </a:rPr>
              <a:t>Requests, benefits, and eligibility for subgrantees</a:t>
            </a:r>
          </a:p>
        </p:txBody>
      </p:sp>
    </p:spTree>
    <p:extLst>
      <p:ext uri="{BB962C8B-B14F-4D97-AF65-F5344CB8AC3E}">
        <p14:creationId xmlns:p14="http://schemas.microsoft.com/office/powerpoint/2010/main" val="20875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56ACF-ED8B-424F-87C6-BB1E5CA23CC0}"/>
              </a:ext>
            </a:extLst>
          </p:cNvPr>
          <p:cNvPicPr>
            <a:picLocks noChangeAspect="1"/>
          </p:cNvPicPr>
          <p:nvPr/>
        </p:nvPicPr>
        <p:blipFill rotWithShape="1">
          <a:blip r:embed="rId3"/>
          <a:srcRect r="-4030"/>
          <a:stretch/>
        </p:blipFill>
        <p:spPr>
          <a:xfrm>
            <a:off x="607439" y="1619665"/>
            <a:ext cx="8178800" cy="592960"/>
          </a:xfrm>
          <a:prstGeom prst="rect">
            <a:avLst/>
          </a:prstGeom>
        </p:spPr>
      </p:pic>
      <p:pic>
        <p:nvPicPr>
          <p:cNvPr id="7" name="Picture 6">
            <a:extLst>
              <a:ext uri="{FF2B5EF4-FFF2-40B4-BE49-F238E27FC236}">
                <a16:creationId xmlns:a16="http://schemas.microsoft.com/office/drawing/2014/main" id="{56480281-592B-364F-9726-5062A51E7FE5}"/>
              </a:ext>
            </a:extLst>
          </p:cNvPr>
          <p:cNvPicPr>
            <a:picLocks noChangeAspect="1"/>
          </p:cNvPicPr>
          <p:nvPr/>
        </p:nvPicPr>
        <p:blipFill>
          <a:blip r:embed="rId4"/>
          <a:stretch>
            <a:fillRect/>
          </a:stretch>
        </p:blipFill>
        <p:spPr>
          <a:xfrm>
            <a:off x="7026805" y="2399793"/>
            <a:ext cx="1093634" cy="1261884"/>
          </a:xfrm>
          <a:prstGeom prst="rect">
            <a:avLst/>
          </a:prstGeom>
        </p:spPr>
      </p:pic>
      <p:sp>
        <p:nvSpPr>
          <p:cNvPr id="8" name="TextBox 7">
            <a:extLst>
              <a:ext uri="{FF2B5EF4-FFF2-40B4-BE49-F238E27FC236}">
                <a16:creationId xmlns:a16="http://schemas.microsoft.com/office/drawing/2014/main" id="{78128FAD-C03E-754C-B767-DE8E202C4426}"/>
              </a:ext>
            </a:extLst>
          </p:cNvPr>
          <p:cNvSpPr txBox="1"/>
          <p:nvPr/>
        </p:nvSpPr>
        <p:spPr>
          <a:xfrm>
            <a:off x="981964" y="2504567"/>
            <a:ext cx="5936935"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solidFill>
                  <a:srgbClr val="4472C4">
                    <a:lumMod val="75000"/>
                  </a:srgbClr>
                </a:solidFill>
                <a:latin typeface="Calibri" panose="020F0502020204030204"/>
              </a:rPr>
              <a:t>States hold subgrant competitions in t</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he first grant year (2020-21); </a:t>
            </a: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subgrantees implement CLSD activities in grant years 2-5 </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(2021-22 through 2024-25)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6FA725D-B62B-AE42-953C-45014C90A4A9}"/>
              </a:ext>
            </a:extLst>
          </p:cNvPr>
          <p:cNvSpPr txBox="1"/>
          <p:nvPr/>
        </p:nvSpPr>
        <p:spPr>
          <a:xfrm>
            <a:off x="981965" y="3849797"/>
            <a:ext cx="6197120"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Districts that </a:t>
            </a: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serve low-income, high-need students and diverse geographic areas</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are prioritized to receive subgrants</a:t>
            </a:r>
          </a:p>
        </p:txBody>
      </p:sp>
      <p:sp>
        <p:nvSpPr>
          <p:cNvPr id="9" name="Rectangle 8">
            <a:extLst>
              <a:ext uri="{FF2B5EF4-FFF2-40B4-BE49-F238E27FC236}">
                <a16:creationId xmlns:a16="http://schemas.microsoft.com/office/drawing/2014/main" id="{5F8ACF34-AACA-7D41-B5F3-050B531DD170}"/>
              </a:ext>
            </a:extLst>
          </p:cNvPr>
          <p:cNvSpPr/>
          <p:nvPr/>
        </p:nvSpPr>
        <p:spPr>
          <a:xfrm>
            <a:off x="482599" y="595700"/>
            <a:ext cx="8178800" cy="9914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6831031-49E6-6C44-BCEC-8F549FF24B6B}"/>
              </a:ext>
            </a:extLst>
          </p:cNvPr>
          <p:cNvSpPr/>
          <p:nvPr/>
        </p:nvSpPr>
        <p:spPr>
          <a:xfrm>
            <a:off x="600979" y="1724242"/>
            <a:ext cx="7868387" cy="4329086"/>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E3FC955-35E2-E34B-B7BA-10282EAC0788}"/>
              </a:ext>
            </a:extLst>
          </p:cNvPr>
          <p:cNvSpPr txBox="1"/>
          <p:nvPr/>
        </p:nvSpPr>
        <p:spPr>
          <a:xfrm>
            <a:off x="482599" y="675945"/>
            <a:ext cx="81787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How will the CLSD Impact Study Work?</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F9D43A-60DD-4341-B4E7-9D9BA0F600CB}"/>
              </a:ext>
            </a:extLst>
          </p:cNvPr>
          <p:cNvSpPr txBox="1"/>
          <p:nvPr/>
        </p:nvSpPr>
        <p:spPr>
          <a:xfrm>
            <a:off x="981964" y="4899781"/>
            <a:ext cx="6197120"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States communicate the opportunity </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to participate in the impact study to potential subgrant applicants</a:t>
            </a:r>
          </a:p>
        </p:txBody>
      </p:sp>
    </p:spTree>
    <p:extLst>
      <p:ext uri="{BB962C8B-B14F-4D97-AF65-F5344CB8AC3E}">
        <p14:creationId xmlns:p14="http://schemas.microsoft.com/office/powerpoint/2010/main" val="197692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56ACF-ED8B-424F-87C6-BB1E5CA23CC0}"/>
              </a:ext>
            </a:extLst>
          </p:cNvPr>
          <p:cNvPicPr>
            <a:picLocks noChangeAspect="1"/>
          </p:cNvPicPr>
          <p:nvPr/>
        </p:nvPicPr>
        <p:blipFill rotWithShape="1">
          <a:blip r:embed="rId3"/>
          <a:srcRect l="1" r="-3945"/>
          <a:stretch/>
        </p:blipFill>
        <p:spPr>
          <a:xfrm>
            <a:off x="577565" y="1624879"/>
            <a:ext cx="8178800" cy="575971"/>
          </a:xfrm>
          <a:prstGeom prst="rect">
            <a:avLst/>
          </a:prstGeom>
        </p:spPr>
      </p:pic>
      <p:sp>
        <p:nvSpPr>
          <p:cNvPr id="8" name="TextBox 7">
            <a:extLst>
              <a:ext uri="{FF2B5EF4-FFF2-40B4-BE49-F238E27FC236}">
                <a16:creationId xmlns:a16="http://schemas.microsoft.com/office/drawing/2014/main" id="{78128FAD-C03E-754C-B767-DE8E202C4426}"/>
              </a:ext>
            </a:extLst>
          </p:cNvPr>
          <p:cNvSpPr txBox="1"/>
          <p:nvPr/>
        </p:nvSpPr>
        <p:spPr>
          <a:xfrm>
            <a:off x="4053895" y="2710024"/>
            <a:ext cx="4453734"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Districts with </a:t>
            </a: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4 or more elementary schools</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are best suited to participate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in the impact study; districts with </a:t>
            </a: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 or more elementary schools </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are eligible </a:t>
            </a:r>
          </a:p>
        </p:txBody>
      </p:sp>
      <p:sp>
        <p:nvSpPr>
          <p:cNvPr id="13" name="TextBox 12">
            <a:extLst>
              <a:ext uri="{FF2B5EF4-FFF2-40B4-BE49-F238E27FC236}">
                <a16:creationId xmlns:a16="http://schemas.microsoft.com/office/drawing/2014/main" id="{B6FA725D-B62B-AE42-953C-45014C90A4A9}"/>
              </a:ext>
            </a:extLst>
          </p:cNvPr>
          <p:cNvSpPr txBox="1"/>
          <p:nvPr/>
        </p:nvSpPr>
        <p:spPr>
          <a:xfrm>
            <a:off x="908965" y="4551804"/>
            <a:ext cx="5115536"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Districts</a:t>
            </a: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indicate their willingness to participate </a:t>
            </a:r>
            <a:b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b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in the impact study</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on their subgrant applications or by signing letters of intent</a:t>
            </a:r>
          </a:p>
        </p:txBody>
      </p:sp>
      <p:sp>
        <p:nvSpPr>
          <p:cNvPr id="9" name="Rectangle 8">
            <a:extLst>
              <a:ext uri="{FF2B5EF4-FFF2-40B4-BE49-F238E27FC236}">
                <a16:creationId xmlns:a16="http://schemas.microsoft.com/office/drawing/2014/main" id="{5F8ACF34-AACA-7D41-B5F3-050B531DD170}"/>
              </a:ext>
            </a:extLst>
          </p:cNvPr>
          <p:cNvSpPr/>
          <p:nvPr/>
        </p:nvSpPr>
        <p:spPr>
          <a:xfrm>
            <a:off x="482599" y="595700"/>
            <a:ext cx="8178800" cy="9914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9FDD7C86-2B7E-C349-9F9D-B415B538D061}"/>
              </a:ext>
            </a:extLst>
          </p:cNvPr>
          <p:cNvPicPr>
            <a:picLocks noChangeAspect="1"/>
          </p:cNvPicPr>
          <p:nvPr/>
        </p:nvPicPr>
        <p:blipFill>
          <a:blip r:embed="rId4"/>
          <a:srcRect/>
          <a:stretch/>
        </p:blipFill>
        <p:spPr>
          <a:xfrm rot="550841">
            <a:off x="6092338" y="4388613"/>
            <a:ext cx="990981" cy="1216203"/>
          </a:xfrm>
          <a:prstGeom prst="rect">
            <a:avLst/>
          </a:prstGeom>
        </p:spPr>
      </p:pic>
      <p:sp>
        <p:nvSpPr>
          <p:cNvPr id="19" name="Rectangle 18">
            <a:extLst>
              <a:ext uri="{FF2B5EF4-FFF2-40B4-BE49-F238E27FC236}">
                <a16:creationId xmlns:a16="http://schemas.microsoft.com/office/drawing/2014/main" id="{8882FE42-8932-5D41-9287-7A7C35142A96}"/>
              </a:ext>
            </a:extLst>
          </p:cNvPr>
          <p:cNvSpPr/>
          <p:nvPr/>
        </p:nvSpPr>
        <p:spPr>
          <a:xfrm>
            <a:off x="600979" y="1724242"/>
            <a:ext cx="7868387" cy="4329086"/>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9F7B0F7-D0A9-7543-B45A-0466B3826E11}"/>
              </a:ext>
            </a:extLst>
          </p:cNvPr>
          <p:cNvSpPr txBox="1"/>
          <p:nvPr/>
        </p:nvSpPr>
        <p:spPr>
          <a:xfrm>
            <a:off x="482599" y="675945"/>
            <a:ext cx="81787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How will the CLSD Impact Study Work?</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0E39DCF-1ADC-2B46-B6D1-A3BDC74B6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965" y="2710024"/>
            <a:ext cx="2836944" cy="788040"/>
          </a:xfrm>
          <a:prstGeom prst="rect">
            <a:avLst/>
          </a:prstGeom>
        </p:spPr>
      </p:pic>
    </p:spTree>
    <p:extLst>
      <p:ext uri="{BB962C8B-B14F-4D97-AF65-F5344CB8AC3E}">
        <p14:creationId xmlns:p14="http://schemas.microsoft.com/office/powerpoint/2010/main" val="50381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56ACF-ED8B-424F-87C6-BB1E5CA23CC0}"/>
              </a:ext>
            </a:extLst>
          </p:cNvPr>
          <p:cNvPicPr>
            <a:picLocks noChangeAspect="1"/>
          </p:cNvPicPr>
          <p:nvPr/>
        </p:nvPicPr>
        <p:blipFill rotWithShape="1">
          <a:blip r:embed="rId3"/>
          <a:srcRect r="-4030"/>
          <a:stretch/>
        </p:blipFill>
        <p:spPr>
          <a:xfrm>
            <a:off x="589163" y="1630051"/>
            <a:ext cx="8178788" cy="575971"/>
          </a:xfrm>
          <a:prstGeom prst="rect">
            <a:avLst/>
          </a:prstGeom>
        </p:spPr>
      </p:pic>
      <p:sp>
        <p:nvSpPr>
          <p:cNvPr id="8" name="TextBox 7">
            <a:extLst>
              <a:ext uri="{FF2B5EF4-FFF2-40B4-BE49-F238E27FC236}">
                <a16:creationId xmlns:a16="http://schemas.microsoft.com/office/drawing/2014/main" id="{78128FAD-C03E-754C-B767-DE8E202C4426}"/>
              </a:ext>
            </a:extLst>
          </p:cNvPr>
          <p:cNvSpPr txBox="1"/>
          <p:nvPr/>
        </p:nvSpPr>
        <p:spPr>
          <a:xfrm>
            <a:off x="1965960" y="2480982"/>
            <a:ext cx="5289790"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Number </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and</a:t>
            </a:r>
            <a:r>
              <a:rPr kumimoji="0" lang="en-US" sz="19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amount of subawards </a:t>
            </a: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are determined</a:t>
            </a:r>
          </a:p>
        </p:txBody>
      </p:sp>
      <p:sp>
        <p:nvSpPr>
          <p:cNvPr id="13" name="TextBox 12">
            <a:extLst>
              <a:ext uri="{FF2B5EF4-FFF2-40B4-BE49-F238E27FC236}">
                <a16:creationId xmlns:a16="http://schemas.microsoft.com/office/drawing/2014/main" id="{B6FA725D-B62B-AE42-953C-45014C90A4A9}"/>
              </a:ext>
            </a:extLst>
          </p:cNvPr>
          <p:cNvSpPr txBox="1"/>
          <p:nvPr/>
        </p:nvSpPr>
        <p:spPr>
          <a:xfrm>
            <a:off x="2228676" y="3039912"/>
            <a:ext cx="4749557"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States make subawards to a subset of districts, some of which are eligible for and interested in participating in the impact study</a:t>
            </a:r>
          </a:p>
        </p:txBody>
      </p:sp>
      <p:sp>
        <p:nvSpPr>
          <p:cNvPr id="9" name="Rectangle 8">
            <a:extLst>
              <a:ext uri="{FF2B5EF4-FFF2-40B4-BE49-F238E27FC236}">
                <a16:creationId xmlns:a16="http://schemas.microsoft.com/office/drawing/2014/main" id="{5F8ACF34-AACA-7D41-B5F3-050B531DD170}"/>
              </a:ext>
            </a:extLst>
          </p:cNvPr>
          <p:cNvSpPr/>
          <p:nvPr/>
        </p:nvSpPr>
        <p:spPr>
          <a:xfrm>
            <a:off x="482599" y="595700"/>
            <a:ext cx="8178800" cy="9914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916F803-2040-D641-9A8E-75AB9F767B34}"/>
              </a:ext>
            </a:extLst>
          </p:cNvPr>
          <p:cNvPicPr>
            <a:picLocks noChangeAspect="1"/>
          </p:cNvPicPr>
          <p:nvPr/>
        </p:nvPicPr>
        <p:blipFill>
          <a:blip r:embed="rId4"/>
          <a:srcRect/>
          <a:stretch/>
        </p:blipFill>
        <p:spPr>
          <a:xfrm>
            <a:off x="872898" y="2544452"/>
            <a:ext cx="1249226" cy="1184611"/>
          </a:xfrm>
          <a:prstGeom prst="rect">
            <a:avLst/>
          </a:prstGeom>
        </p:spPr>
      </p:pic>
      <p:pic>
        <p:nvPicPr>
          <p:cNvPr id="18" name="Picture 17">
            <a:extLst>
              <a:ext uri="{FF2B5EF4-FFF2-40B4-BE49-F238E27FC236}">
                <a16:creationId xmlns:a16="http://schemas.microsoft.com/office/drawing/2014/main" id="{9FDD7C86-2B7E-C349-9F9D-B415B538D061}"/>
              </a:ext>
            </a:extLst>
          </p:cNvPr>
          <p:cNvPicPr>
            <a:picLocks noChangeAspect="1"/>
          </p:cNvPicPr>
          <p:nvPr/>
        </p:nvPicPr>
        <p:blipFill>
          <a:blip r:embed="rId5"/>
          <a:srcRect/>
          <a:stretch/>
        </p:blipFill>
        <p:spPr>
          <a:xfrm rot="21091863">
            <a:off x="7478781" y="2173070"/>
            <a:ext cx="792745" cy="1062999"/>
          </a:xfrm>
          <a:prstGeom prst="rect">
            <a:avLst/>
          </a:prstGeom>
        </p:spPr>
      </p:pic>
      <p:pic>
        <p:nvPicPr>
          <p:cNvPr id="19" name="Picture 18">
            <a:extLst>
              <a:ext uri="{FF2B5EF4-FFF2-40B4-BE49-F238E27FC236}">
                <a16:creationId xmlns:a16="http://schemas.microsoft.com/office/drawing/2014/main" id="{5143382C-12CF-7C48-8A5A-E2A80E2A2C2C}"/>
              </a:ext>
            </a:extLst>
          </p:cNvPr>
          <p:cNvPicPr>
            <a:picLocks noChangeAspect="1"/>
          </p:cNvPicPr>
          <p:nvPr/>
        </p:nvPicPr>
        <p:blipFill>
          <a:blip r:embed="rId6"/>
          <a:srcRect/>
          <a:stretch/>
        </p:blipFill>
        <p:spPr>
          <a:xfrm rot="323546">
            <a:off x="7052190" y="3459292"/>
            <a:ext cx="774728" cy="1062999"/>
          </a:xfrm>
          <a:prstGeom prst="rect">
            <a:avLst/>
          </a:prstGeom>
        </p:spPr>
      </p:pic>
      <p:sp>
        <p:nvSpPr>
          <p:cNvPr id="20" name="Rectangle 19">
            <a:extLst>
              <a:ext uri="{FF2B5EF4-FFF2-40B4-BE49-F238E27FC236}">
                <a16:creationId xmlns:a16="http://schemas.microsoft.com/office/drawing/2014/main" id="{E446D73C-4F2E-2A47-8C70-71468924BC8F}"/>
              </a:ext>
            </a:extLst>
          </p:cNvPr>
          <p:cNvSpPr/>
          <p:nvPr/>
        </p:nvSpPr>
        <p:spPr>
          <a:xfrm>
            <a:off x="600979" y="1724242"/>
            <a:ext cx="7868387" cy="4329086"/>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9B133EB-D397-4147-B381-CB421FF49299}"/>
              </a:ext>
            </a:extLst>
          </p:cNvPr>
          <p:cNvSpPr txBox="1"/>
          <p:nvPr/>
        </p:nvSpPr>
        <p:spPr>
          <a:xfrm>
            <a:off x="482599" y="675945"/>
            <a:ext cx="81787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How will the CLSD Impact Study Work?</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E67C67E-4908-411B-A47D-2CA7BD185B94}"/>
              </a:ext>
            </a:extLst>
          </p:cNvPr>
          <p:cNvSpPr txBox="1"/>
          <p:nvPr/>
        </p:nvSpPr>
        <p:spPr>
          <a:xfrm>
            <a:off x="2191978" y="4258453"/>
            <a:ext cx="4749557"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The study team will then work with those districts to finalize participation</a:t>
            </a:r>
          </a:p>
        </p:txBody>
      </p:sp>
    </p:spTree>
    <p:extLst>
      <p:ext uri="{BB962C8B-B14F-4D97-AF65-F5344CB8AC3E}">
        <p14:creationId xmlns:p14="http://schemas.microsoft.com/office/powerpoint/2010/main" val="332702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8128FAD-C03E-754C-B767-DE8E202C4426}"/>
              </a:ext>
            </a:extLst>
          </p:cNvPr>
          <p:cNvSpPr txBox="1"/>
          <p:nvPr/>
        </p:nvSpPr>
        <p:spPr>
          <a:xfrm>
            <a:off x="746555" y="2299197"/>
            <a:ext cx="235804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i="1">
                <a:solidFill>
                  <a:srgbClr val="4472C4">
                    <a:lumMod val="75000"/>
                  </a:srgbClr>
                </a:solidFill>
                <a:latin typeface="Calibri" panose="020F0502020204030204"/>
              </a:rPr>
              <a:t>Study team will randomly assign schools</a:t>
            </a:r>
            <a:endParaRPr kumimoji="0" lang="en-US" sz="15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6FA725D-B62B-AE42-953C-45014C90A4A9}"/>
              </a:ext>
            </a:extLst>
          </p:cNvPr>
          <p:cNvSpPr txBox="1"/>
          <p:nvPr/>
        </p:nvSpPr>
        <p:spPr>
          <a:xfrm>
            <a:off x="883466" y="4878330"/>
            <a:ext cx="3193907"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half of the elementary schools </a:t>
            </a:r>
            <a:b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b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will </a:t>
            </a:r>
            <a:r>
              <a:rPr kumimoji="0" lang="en-US"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receive funding</a:t>
            </a: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in the</a:t>
            </a:r>
            <a:r>
              <a:rPr kumimoji="0" lang="en-US"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t>
            </a:r>
            <a:br>
              <a:rPr kumimoji="0" lang="en-US"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br>
            <a:r>
              <a:rPr kumimoji="0" lang="en-US" sz="24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first</a:t>
            </a:r>
            <a:r>
              <a:rPr kumimoji="0" lang="en-US"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t>
            </a:r>
            <a:r>
              <a:rPr kumimoji="0" lang="en-US" sz="24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2 years </a:t>
            </a: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of the subgrant</a:t>
            </a:r>
          </a:p>
        </p:txBody>
      </p:sp>
      <p:sp>
        <p:nvSpPr>
          <p:cNvPr id="9" name="Rectangle 8">
            <a:extLst>
              <a:ext uri="{FF2B5EF4-FFF2-40B4-BE49-F238E27FC236}">
                <a16:creationId xmlns:a16="http://schemas.microsoft.com/office/drawing/2014/main" id="{5F8ACF34-AACA-7D41-B5F3-050B531DD170}"/>
              </a:ext>
            </a:extLst>
          </p:cNvPr>
          <p:cNvSpPr/>
          <p:nvPr/>
        </p:nvSpPr>
        <p:spPr>
          <a:xfrm>
            <a:off x="482599" y="595700"/>
            <a:ext cx="8178800" cy="9914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D80B70E-30F3-0242-BD59-8B5B513EECD2}"/>
              </a:ext>
            </a:extLst>
          </p:cNvPr>
          <p:cNvSpPr txBox="1"/>
          <p:nvPr/>
        </p:nvSpPr>
        <p:spPr>
          <a:xfrm>
            <a:off x="482599" y="675945"/>
            <a:ext cx="81787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How will the CLSD Impact Study Work?</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90A5A6A-20B2-5046-9D74-E3585541D7FF}"/>
              </a:ext>
            </a:extLst>
          </p:cNvPr>
          <p:cNvPicPr>
            <a:picLocks noChangeAspect="1"/>
          </p:cNvPicPr>
          <p:nvPr/>
        </p:nvPicPr>
        <p:blipFill>
          <a:blip r:embed="rId3"/>
          <a:srcRect/>
          <a:stretch/>
        </p:blipFill>
        <p:spPr>
          <a:xfrm>
            <a:off x="3126411" y="2282377"/>
            <a:ext cx="524402" cy="664243"/>
          </a:xfrm>
          <a:prstGeom prst="rect">
            <a:avLst/>
          </a:prstGeom>
        </p:spPr>
      </p:pic>
      <p:pic>
        <p:nvPicPr>
          <p:cNvPr id="20" name="Picture 19">
            <a:extLst>
              <a:ext uri="{FF2B5EF4-FFF2-40B4-BE49-F238E27FC236}">
                <a16:creationId xmlns:a16="http://schemas.microsoft.com/office/drawing/2014/main" id="{FF41810A-A9A4-C845-ADF6-0E0680702C55}"/>
              </a:ext>
            </a:extLst>
          </p:cNvPr>
          <p:cNvPicPr>
            <a:picLocks noChangeAspect="1"/>
          </p:cNvPicPr>
          <p:nvPr/>
        </p:nvPicPr>
        <p:blipFill>
          <a:blip r:embed="rId4"/>
          <a:srcRect/>
          <a:stretch/>
        </p:blipFill>
        <p:spPr>
          <a:xfrm>
            <a:off x="3797491" y="2282377"/>
            <a:ext cx="524401" cy="664243"/>
          </a:xfrm>
          <a:prstGeom prst="rect">
            <a:avLst/>
          </a:prstGeom>
        </p:spPr>
      </p:pic>
      <p:sp>
        <p:nvSpPr>
          <p:cNvPr id="11" name="Rectangle 10">
            <a:extLst>
              <a:ext uri="{FF2B5EF4-FFF2-40B4-BE49-F238E27FC236}">
                <a16:creationId xmlns:a16="http://schemas.microsoft.com/office/drawing/2014/main" id="{E1C54B09-8863-E046-8A7E-9B46B6C65841}"/>
              </a:ext>
            </a:extLst>
          </p:cNvPr>
          <p:cNvSpPr/>
          <p:nvPr/>
        </p:nvSpPr>
        <p:spPr>
          <a:xfrm>
            <a:off x="600979" y="1724242"/>
            <a:ext cx="7868387" cy="4329086"/>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BBD6ED42-A357-8446-BF84-4A8402F9C7A2}"/>
              </a:ext>
            </a:extLst>
          </p:cNvPr>
          <p:cNvPicPr>
            <a:picLocks noChangeAspect="1"/>
          </p:cNvPicPr>
          <p:nvPr/>
        </p:nvPicPr>
        <p:blipFill>
          <a:blip r:embed="rId5"/>
          <a:stretch>
            <a:fillRect/>
          </a:stretch>
        </p:blipFill>
        <p:spPr>
          <a:xfrm>
            <a:off x="1221072" y="3494161"/>
            <a:ext cx="594553" cy="693645"/>
          </a:xfrm>
          <a:prstGeom prst="rect">
            <a:avLst/>
          </a:prstGeom>
        </p:spPr>
      </p:pic>
      <p:sp>
        <p:nvSpPr>
          <p:cNvPr id="27" name="TextBox 26">
            <a:extLst>
              <a:ext uri="{FF2B5EF4-FFF2-40B4-BE49-F238E27FC236}">
                <a16:creationId xmlns:a16="http://schemas.microsoft.com/office/drawing/2014/main" id="{B2649B4F-CD82-4442-95AA-7D6A75EB9CC5}"/>
              </a:ext>
            </a:extLst>
          </p:cNvPr>
          <p:cNvSpPr txBox="1"/>
          <p:nvPr/>
        </p:nvSpPr>
        <p:spPr>
          <a:xfrm>
            <a:off x="4757774" y="4878330"/>
            <a:ext cx="359547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half of the elementary schools </a:t>
            </a:r>
            <a:b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b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will </a:t>
            </a:r>
            <a:r>
              <a:rPr kumimoji="0" lang="en-US"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receive funding</a:t>
            </a: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in the</a:t>
            </a:r>
            <a:r>
              <a:rPr kumimoji="0" lang="en-US"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t>
            </a:r>
            <a:br>
              <a:rPr kumimoji="0" lang="en-US" sz="1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br>
            <a:r>
              <a:rPr kumimoji="0" lang="en-US" sz="22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second </a:t>
            </a:r>
            <a:r>
              <a:rPr kumimoji="0" lang="en-US" sz="24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2 years </a:t>
            </a:r>
            <a:r>
              <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of the subgrant</a:t>
            </a:r>
          </a:p>
        </p:txBody>
      </p:sp>
      <p:pic>
        <p:nvPicPr>
          <p:cNvPr id="29" name="Picture 28">
            <a:extLst>
              <a:ext uri="{FF2B5EF4-FFF2-40B4-BE49-F238E27FC236}">
                <a16:creationId xmlns:a16="http://schemas.microsoft.com/office/drawing/2014/main" id="{0EC2C70A-B157-EC4E-8166-EC67426F2F3B}"/>
              </a:ext>
            </a:extLst>
          </p:cNvPr>
          <p:cNvPicPr>
            <a:picLocks noChangeAspect="1"/>
          </p:cNvPicPr>
          <p:nvPr/>
        </p:nvPicPr>
        <p:blipFill>
          <a:blip r:embed="rId5"/>
          <a:stretch>
            <a:fillRect/>
          </a:stretch>
        </p:blipFill>
        <p:spPr>
          <a:xfrm>
            <a:off x="6985732" y="3494161"/>
            <a:ext cx="594553" cy="693645"/>
          </a:xfrm>
          <a:prstGeom prst="rect">
            <a:avLst/>
          </a:prstGeom>
        </p:spPr>
      </p:pic>
      <p:cxnSp>
        <p:nvCxnSpPr>
          <p:cNvPr id="35" name="Straight Connector 34">
            <a:extLst>
              <a:ext uri="{FF2B5EF4-FFF2-40B4-BE49-F238E27FC236}">
                <a16:creationId xmlns:a16="http://schemas.microsoft.com/office/drawing/2014/main" id="{748D92D1-923C-2249-BC09-9B5E1D69DB64}"/>
              </a:ext>
            </a:extLst>
          </p:cNvPr>
          <p:cNvCxnSpPr>
            <a:cxnSpLocks/>
          </p:cNvCxnSpPr>
          <p:nvPr/>
        </p:nvCxnSpPr>
        <p:spPr>
          <a:xfrm>
            <a:off x="4425696" y="3622123"/>
            <a:ext cx="0" cy="212030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31C37FA-685F-4BA6-909F-EC8EA11BA94E}"/>
              </a:ext>
            </a:extLst>
          </p:cNvPr>
          <p:cNvPicPr>
            <a:picLocks noChangeAspect="1"/>
          </p:cNvPicPr>
          <p:nvPr/>
        </p:nvPicPr>
        <p:blipFill rotWithShape="1">
          <a:blip r:embed="rId6"/>
          <a:srcRect r="3863"/>
          <a:stretch/>
        </p:blipFill>
        <p:spPr>
          <a:xfrm>
            <a:off x="584304" y="1634956"/>
            <a:ext cx="7885060" cy="664241"/>
          </a:xfrm>
          <a:prstGeom prst="rect">
            <a:avLst/>
          </a:prstGeom>
        </p:spPr>
      </p:pic>
      <p:pic>
        <p:nvPicPr>
          <p:cNvPr id="18" name="Picture 17">
            <a:extLst>
              <a:ext uri="{FF2B5EF4-FFF2-40B4-BE49-F238E27FC236}">
                <a16:creationId xmlns:a16="http://schemas.microsoft.com/office/drawing/2014/main" id="{FB37A341-68D0-4295-BEAF-1313B76C6F9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14978" y="2261230"/>
            <a:ext cx="524403" cy="664243"/>
          </a:xfrm>
          <a:prstGeom prst="rect">
            <a:avLst/>
          </a:prstGeom>
        </p:spPr>
      </p:pic>
      <p:pic>
        <p:nvPicPr>
          <p:cNvPr id="19" name="Picture 18">
            <a:extLst>
              <a:ext uri="{FF2B5EF4-FFF2-40B4-BE49-F238E27FC236}">
                <a16:creationId xmlns:a16="http://schemas.microsoft.com/office/drawing/2014/main" id="{EA14F8C1-36EB-4FB9-AB7A-D0F251F56CD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237579" y="2242642"/>
            <a:ext cx="539077" cy="682831"/>
          </a:xfrm>
          <a:prstGeom prst="rect">
            <a:avLst/>
          </a:prstGeom>
        </p:spPr>
      </p:pic>
      <p:sp>
        <p:nvSpPr>
          <p:cNvPr id="2" name="TextBox 1">
            <a:extLst>
              <a:ext uri="{FF2B5EF4-FFF2-40B4-BE49-F238E27FC236}">
                <a16:creationId xmlns:a16="http://schemas.microsoft.com/office/drawing/2014/main" id="{80FE76E4-4EA4-4A31-A98F-64D631D46568}"/>
              </a:ext>
            </a:extLst>
          </p:cNvPr>
          <p:cNvSpPr txBox="1"/>
          <p:nvPr/>
        </p:nvSpPr>
        <p:spPr>
          <a:xfrm>
            <a:off x="928764" y="4392092"/>
            <a:ext cx="2978809" cy="461665"/>
          </a:xfrm>
          <a:prstGeom prst="rect">
            <a:avLst/>
          </a:prstGeom>
          <a:solidFill>
            <a:schemeClr val="accent4">
              <a:lumMod val="20000"/>
              <a:lumOff val="80000"/>
            </a:schemeClr>
          </a:solidFill>
        </p:spPr>
        <p:txBody>
          <a:bodyPr wrap="square" rtlCol="0">
            <a:spAutoFit/>
          </a:bodyPr>
          <a:lstStyle/>
          <a:p>
            <a:r>
              <a:rPr lang="en-US" sz="2400">
                <a:solidFill>
                  <a:schemeClr val="accent1"/>
                </a:solidFill>
              </a:rPr>
              <a:t>20</a:t>
            </a:r>
            <a:r>
              <a:rPr lang="en-US" sz="2400" b="1">
                <a:solidFill>
                  <a:schemeClr val="accent1"/>
                </a:solidFill>
              </a:rPr>
              <a:t>21-22</a:t>
            </a:r>
            <a:r>
              <a:rPr lang="en-US" sz="2400">
                <a:solidFill>
                  <a:schemeClr val="accent1"/>
                </a:solidFill>
              </a:rPr>
              <a:t> and 20</a:t>
            </a:r>
            <a:r>
              <a:rPr lang="en-US" sz="2400" b="1">
                <a:solidFill>
                  <a:schemeClr val="accent1"/>
                </a:solidFill>
              </a:rPr>
              <a:t>22-23</a:t>
            </a:r>
          </a:p>
        </p:txBody>
      </p:sp>
      <p:sp>
        <p:nvSpPr>
          <p:cNvPr id="21" name="TextBox 20">
            <a:extLst>
              <a:ext uri="{FF2B5EF4-FFF2-40B4-BE49-F238E27FC236}">
                <a16:creationId xmlns:a16="http://schemas.microsoft.com/office/drawing/2014/main" id="{536827D5-D57F-4C9A-92CD-2254F70BCB40}"/>
              </a:ext>
            </a:extLst>
          </p:cNvPr>
          <p:cNvSpPr txBox="1"/>
          <p:nvPr/>
        </p:nvSpPr>
        <p:spPr>
          <a:xfrm>
            <a:off x="4923274" y="4387453"/>
            <a:ext cx="2978809" cy="461665"/>
          </a:xfrm>
          <a:prstGeom prst="rect">
            <a:avLst/>
          </a:prstGeom>
          <a:solidFill>
            <a:schemeClr val="accent4">
              <a:lumMod val="20000"/>
              <a:lumOff val="80000"/>
            </a:schemeClr>
          </a:solidFill>
        </p:spPr>
        <p:txBody>
          <a:bodyPr wrap="square" rtlCol="0">
            <a:spAutoFit/>
          </a:bodyPr>
          <a:lstStyle/>
          <a:p>
            <a:r>
              <a:rPr lang="en-US" sz="2400">
                <a:solidFill>
                  <a:schemeClr val="accent1"/>
                </a:solidFill>
              </a:rPr>
              <a:t>20</a:t>
            </a:r>
            <a:r>
              <a:rPr lang="en-US" sz="2400" b="1">
                <a:solidFill>
                  <a:schemeClr val="accent1"/>
                </a:solidFill>
              </a:rPr>
              <a:t>23-24</a:t>
            </a:r>
            <a:r>
              <a:rPr lang="en-US" sz="2400">
                <a:solidFill>
                  <a:schemeClr val="accent1"/>
                </a:solidFill>
              </a:rPr>
              <a:t> and 20</a:t>
            </a:r>
            <a:r>
              <a:rPr lang="en-US" sz="2400" b="1">
                <a:solidFill>
                  <a:schemeClr val="accent1"/>
                </a:solidFill>
              </a:rPr>
              <a:t>24-25</a:t>
            </a:r>
          </a:p>
        </p:txBody>
      </p:sp>
    </p:spTree>
    <p:extLst>
      <p:ext uri="{BB962C8B-B14F-4D97-AF65-F5344CB8AC3E}">
        <p14:creationId xmlns:p14="http://schemas.microsoft.com/office/powerpoint/2010/main" val="8964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0.00208 L -0.13386 0.16713 " pathEditMode="relative" rAng="0" ptsTypes="AA">
                                      <p:cBhvr>
                                        <p:cTn id="6" dur="2000" fill="hold"/>
                                        <p:tgtEl>
                                          <p:spTgt spid="16"/>
                                        </p:tgtEl>
                                        <p:attrNameLst>
                                          <p:attrName>ppt_x</p:attrName>
                                          <p:attrName>ppt_y</p:attrName>
                                        </p:attrNameLst>
                                      </p:cBhvr>
                                      <p:rCtr x="-6701" y="8449"/>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4.16667E-6 7.40741E-7 L -0.21355 0.16805 " pathEditMode="relative" rAng="0" ptsTypes="AA">
                                      <p:cBhvr>
                                        <p:cTn id="9" dur="2000" fill="hold"/>
                                        <p:tgtEl>
                                          <p:spTgt spid="18"/>
                                        </p:tgtEl>
                                        <p:attrNameLst>
                                          <p:attrName>ppt_x</p:attrName>
                                          <p:attrName>ppt_y</p:attrName>
                                        </p:attrNameLst>
                                      </p:cBhvr>
                                      <p:rCtr x="-10677" y="8403"/>
                                    </p:animMotion>
                                  </p:childTnLst>
                                </p:cTn>
                              </p:par>
                            </p:childTnLst>
                          </p:cTn>
                        </p:par>
                        <p:par>
                          <p:cTn id="10" fill="hold">
                            <p:stCondLst>
                              <p:cond delay="5000"/>
                            </p:stCondLst>
                            <p:childTnLst>
                              <p:par>
                                <p:cTn id="11" presetID="42" presetClass="path" presetSubtype="0" accel="50000" decel="50000" fill="hold" nodeType="afterEffect">
                                  <p:stCondLst>
                                    <p:cond delay="0"/>
                                  </p:stCondLst>
                                  <p:childTnLst>
                                    <p:animMotion origin="layout" path="M -3.61111E-6 0 L 0.22275 0.17106 " pathEditMode="relative" rAng="0" ptsTypes="AA">
                                      <p:cBhvr>
                                        <p:cTn id="12" dur="2000" fill="hold"/>
                                        <p:tgtEl>
                                          <p:spTgt spid="20"/>
                                        </p:tgtEl>
                                        <p:attrNameLst>
                                          <p:attrName>ppt_x</p:attrName>
                                          <p:attrName>ppt_y</p:attrName>
                                        </p:attrNameLst>
                                      </p:cBhvr>
                                      <p:rCtr x="11128" y="8542"/>
                                    </p:animMotion>
                                  </p:childTnLst>
                                </p:cTn>
                              </p:par>
                            </p:childTnLst>
                          </p:cTn>
                        </p:par>
                        <p:par>
                          <p:cTn id="13" fill="hold">
                            <p:stCondLst>
                              <p:cond delay="7000"/>
                            </p:stCondLst>
                            <p:childTnLst>
                              <p:par>
                                <p:cTn id="14" presetID="42" presetClass="path" presetSubtype="0" accel="50000" decel="50000" fill="hold" nodeType="afterEffect">
                                  <p:stCondLst>
                                    <p:cond delay="0"/>
                                  </p:stCondLst>
                                  <p:childTnLst>
                                    <p:animMotion origin="layout" path="M 3.05556E-6 0.03334 L 0.12864 0.17384 " pathEditMode="relative" rAng="0" ptsTypes="AA">
                                      <p:cBhvr>
                                        <p:cTn id="15" dur="2000" fill="hold"/>
                                        <p:tgtEl>
                                          <p:spTgt spid="19"/>
                                        </p:tgtEl>
                                        <p:attrNameLst>
                                          <p:attrName>ppt_x</p:attrName>
                                          <p:attrName>ppt_y</p:attrName>
                                        </p:attrNameLst>
                                      </p:cBhvr>
                                      <p:rCtr x="6424" y="7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0A3B2F-070F-420B-9E56-2C28513CA353}"/>
              </a:ext>
            </a:extLst>
          </p:cNvPr>
          <p:cNvSpPr/>
          <p:nvPr/>
        </p:nvSpPr>
        <p:spPr>
          <a:xfrm>
            <a:off x="5608320" y="0"/>
            <a:ext cx="3535680" cy="637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ABF4E83-61DB-418F-A99F-17BC9BB58EF6}" type="slidenum">
              <a:rPr lang="en-US" smtClean="0"/>
              <a:pPr/>
              <a:t>7</a:t>
            </a:fld>
            <a:endParaRPr lang="en-US"/>
          </a:p>
        </p:txBody>
      </p:sp>
      <p:sp>
        <p:nvSpPr>
          <p:cNvPr id="2" name="Title 1"/>
          <p:cNvSpPr>
            <a:spLocks noGrp="1"/>
          </p:cNvSpPr>
          <p:nvPr>
            <p:ph type="title"/>
          </p:nvPr>
        </p:nvSpPr>
        <p:spPr/>
        <p:txBody>
          <a:bodyPr/>
          <a:lstStyle/>
          <a:p>
            <a:r>
              <a:rPr lang="en-US" dirty="0"/>
              <a:t>CLSD Impact Study</a:t>
            </a:r>
          </a:p>
        </p:txBody>
      </p:sp>
      <p:sp>
        <p:nvSpPr>
          <p:cNvPr id="6" name="Text Placeholder 5">
            <a:extLst>
              <a:ext uri="{FF2B5EF4-FFF2-40B4-BE49-F238E27FC236}">
                <a16:creationId xmlns:a16="http://schemas.microsoft.com/office/drawing/2014/main" id="{6C7EF6C9-AA11-4070-B463-7AAA0E43E1D8}"/>
              </a:ext>
            </a:extLst>
          </p:cNvPr>
          <p:cNvSpPr>
            <a:spLocks noGrp="1"/>
          </p:cNvSpPr>
          <p:nvPr>
            <p:ph type="body" sz="quarter" idx="13"/>
          </p:nvPr>
        </p:nvSpPr>
        <p:spPr>
          <a:xfrm>
            <a:off x="5650789" y="1449289"/>
            <a:ext cx="3353506" cy="5297424"/>
          </a:xfrm>
        </p:spPr>
        <p:txBody>
          <a:bodyPr>
            <a:normAutofit/>
          </a:bodyPr>
          <a:lstStyle/>
          <a:p>
            <a:pPr marL="457200" indent="-457200">
              <a:lnSpc>
                <a:spcPct val="100000"/>
              </a:lnSpc>
              <a:spcAft>
                <a:spcPts val="2400"/>
              </a:spcAft>
              <a:buClr>
                <a:schemeClr val="bg1">
                  <a:lumMod val="75000"/>
                </a:schemeClr>
              </a:buClr>
              <a:buFont typeface="Wingdings" panose="05000000000000000000" pitchFamily="2" charset="2"/>
              <a:buChar char="Ø"/>
            </a:pPr>
            <a:r>
              <a:rPr lang="en-US" sz="2800" dirty="0">
                <a:solidFill>
                  <a:schemeClr val="tx1">
                    <a:lumMod val="60000"/>
                    <a:lumOff val="40000"/>
                  </a:schemeClr>
                </a:solidFill>
              </a:rPr>
              <a:t>How it will work</a:t>
            </a:r>
          </a:p>
          <a:p>
            <a:pPr marL="457200" indent="-457200">
              <a:lnSpc>
                <a:spcPct val="100000"/>
              </a:lnSpc>
              <a:spcAft>
                <a:spcPts val="2400"/>
              </a:spcAft>
              <a:buClr>
                <a:schemeClr val="bg1"/>
              </a:buClr>
              <a:buFont typeface="Wingdings" panose="05000000000000000000" pitchFamily="2" charset="2"/>
              <a:buChar char="Ø"/>
            </a:pPr>
            <a:r>
              <a:rPr lang="en-US" sz="2800" dirty="0"/>
              <a:t>Requests, benefits, and eligibility for subgrantees</a:t>
            </a:r>
          </a:p>
        </p:txBody>
      </p:sp>
    </p:spTree>
    <p:extLst>
      <p:ext uri="{BB962C8B-B14F-4D97-AF65-F5344CB8AC3E}">
        <p14:creationId xmlns:p14="http://schemas.microsoft.com/office/powerpoint/2010/main" val="339489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62DDC-2515-D74A-B81D-82383AD49427}"/>
              </a:ext>
            </a:extLst>
          </p:cNvPr>
          <p:cNvSpPr>
            <a:spLocks noGrp="1"/>
          </p:cNvSpPr>
          <p:nvPr>
            <p:ph type="title"/>
          </p:nvPr>
        </p:nvSpPr>
        <p:spPr>
          <a:xfrm>
            <a:off x="320040" y="208578"/>
            <a:ext cx="8503920" cy="747522"/>
          </a:xfrm>
        </p:spPr>
        <p:txBody>
          <a:bodyPr>
            <a:noAutofit/>
          </a:bodyPr>
          <a:lstStyle/>
          <a:p>
            <a:r>
              <a:rPr lang="en-US"/>
              <a:t>Request: Abide By Lottery and Complete Surveys</a:t>
            </a:r>
          </a:p>
        </p:txBody>
      </p:sp>
      <p:sp>
        <p:nvSpPr>
          <p:cNvPr id="4" name="Slide Number Placeholder 3">
            <a:extLst>
              <a:ext uri="{FF2B5EF4-FFF2-40B4-BE49-F238E27FC236}">
                <a16:creationId xmlns:a16="http://schemas.microsoft.com/office/drawing/2014/main" id="{1608649E-D4D4-E545-A136-3F5D620CCD24}"/>
              </a:ext>
            </a:extLst>
          </p:cNvPr>
          <p:cNvSpPr>
            <a:spLocks noGrp="1"/>
          </p:cNvSpPr>
          <p:nvPr>
            <p:ph type="sldNum" sz="quarter" idx="14"/>
          </p:nvPr>
        </p:nvSpPr>
        <p:spPr>
          <a:xfrm>
            <a:off x="9002345" y="7331083"/>
            <a:ext cx="96180" cy="115416"/>
          </a:xfrm>
        </p:spPr>
        <p:txBody>
          <a:bodyPr/>
          <a:lstStyle/>
          <a:p>
            <a:fld id="{99A20822-4A49-4D36-86E3-300BA48D3F00}" type="slidenum">
              <a:rPr lang="en-US" smtClean="0"/>
              <a:pPr/>
              <a:t>8</a:t>
            </a:fld>
            <a:endParaRPr lang="en-US"/>
          </a:p>
        </p:txBody>
      </p:sp>
      <p:sp>
        <p:nvSpPr>
          <p:cNvPr id="21" name="TextBox 20">
            <a:extLst>
              <a:ext uri="{FF2B5EF4-FFF2-40B4-BE49-F238E27FC236}">
                <a16:creationId xmlns:a16="http://schemas.microsoft.com/office/drawing/2014/main" id="{89FCC894-174D-B649-891C-D79BDF323EF7}"/>
              </a:ext>
            </a:extLst>
          </p:cNvPr>
          <p:cNvSpPr txBox="1"/>
          <p:nvPr/>
        </p:nvSpPr>
        <p:spPr>
          <a:xfrm>
            <a:off x="105048" y="3124861"/>
            <a:ext cx="766557" cy="300082"/>
          </a:xfrm>
          <a:prstGeom prst="rect">
            <a:avLst/>
          </a:prstGeom>
          <a:noFill/>
        </p:spPr>
        <p:txBody>
          <a:bodyPr wrap="none" rtlCol="0">
            <a:spAutoFit/>
          </a:bodyPr>
          <a:lstStyle/>
          <a:p>
            <a:r>
              <a:rPr lang="en-US" sz="1350"/>
              <a:t>2020-21</a:t>
            </a:r>
          </a:p>
        </p:txBody>
      </p:sp>
      <p:sp>
        <p:nvSpPr>
          <p:cNvPr id="22" name="TextBox 21">
            <a:extLst>
              <a:ext uri="{FF2B5EF4-FFF2-40B4-BE49-F238E27FC236}">
                <a16:creationId xmlns:a16="http://schemas.microsoft.com/office/drawing/2014/main" id="{BC79F64C-AE59-1F40-A92C-07459E877FF5}"/>
              </a:ext>
            </a:extLst>
          </p:cNvPr>
          <p:cNvSpPr txBox="1"/>
          <p:nvPr/>
        </p:nvSpPr>
        <p:spPr>
          <a:xfrm>
            <a:off x="2018330" y="3124861"/>
            <a:ext cx="766557" cy="300082"/>
          </a:xfrm>
          <a:prstGeom prst="rect">
            <a:avLst/>
          </a:prstGeom>
          <a:noFill/>
        </p:spPr>
        <p:txBody>
          <a:bodyPr wrap="none" rtlCol="0">
            <a:spAutoFit/>
          </a:bodyPr>
          <a:lstStyle/>
          <a:p>
            <a:r>
              <a:rPr lang="en-US" sz="1350"/>
              <a:t>2021-22</a:t>
            </a:r>
          </a:p>
        </p:txBody>
      </p:sp>
      <p:sp>
        <p:nvSpPr>
          <p:cNvPr id="23" name="TextBox 22">
            <a:extLst>
              <a:ext uri="{FF2B5EF4-FFF2-40B4-BE49-F238E27FC236}">
                <a16:creationId xmlns:a16="http://schemas.microsoft.com/office/drawing/2014/main" id="{0B5AF9D1-1ED0-5B44-8183-D2C8E8BD5BAA}"/>
              </a:ext>
            </a:extLst>
          </p:cNvPr>
          <p:cNvSpPr txBox="1"/>
          <p:nvPr/>
        </p:nvSpPr>
        <p:spPr>
          <a:xfrm>
            <a:off x="4251653" y="3122874"/>
            <a:ext cx="800219" cy="300082"/>
          </a:xfrm>
          <a:prstGeom prst="rect">
            <a:avLst/>
          </a:prstGeom>
          <a:noFill/>
        </p:spPr>
        <p:txBody>
          <a:bodyPr wrap="none" rtlCol="0">
            <a:spAutoFit/>
          </a:bodyPr>
          <a:lstStyle/>
          <a:p>
            <a:r>
              <a:rPr lang="en-US" sz="1350"/>
              <a:t>2022–23</a:t>
            </a:r>
          </a:p>
        </p:txBody>
      </p:sp>
      <p:grpSp>
        <p:nvGrpSpPr>
          <p:cNvPr id="40" name="Group 39">
            <a:extLst>
              <a:ext uri="{FF2B5EF4-FFF2-40B4-BE49-F238E27FC236}">
                <a16:creationId xmlns:a16="http://schemas.microsoft.com/office/drawing/2014/main" id="{FEC58EE4-478F-9D4D-B4C5-6FBEF6440C0C}"/>
              </a:ext>
            </a:extLst>
          </p:cNvPr>
          <p:cNvGrpSpPr/>
          <p:nvPr/>
        </p:nvGrpSpPr>
        <p:grpSpPr>
          <a:xfrm>
            <a:off x="361601" y="2812705"/>
            <a:ext cx="8158038" cy="162008"/>
            <a:chOff x="506233" y="3533030"/>
            <a:chExt cx="10877384" cy="216010"/>
          </a:xfrm>
        </p:grpSpPr>
        <p:cxnSp>
          <p:nvCxnSpPr>
            <p:cNvPr id="12" name="Straight Connector 11">
              <a:extLst>
                <a:ext uri="{FF2B5EF4-FFF2-40B4-BE49-F238E27FC236}">
                  <a16:creationId xmlns:a16="http://schemas.microsoft.com/office/drawing/2014/main" id="{26584042-52CA-2E4A-BC1D-354551AB4612}"/>
                </a:ext>
              </a:extLst>
            </p:cNvPr>
            <p:cNvCxnSpPr/>
            <p:nvPr/>
          </p:nvCxnSpPr>
          <p:spPr>
            <a:xfrm>
              <a:off x="675861" y="3657600"/>
              <a:ext cx="1070775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DC9846D-3C4A-5141-A4E0-FDCC5D3D7EBA}"/>
                </a:ext>
              </a:extLst>
            </p:cNvPr>
            <p:cNvSpPr/>
            <p:nvPr/>
          </p:nvSpPr>
          <p:spPr>
            <a:xfrm>
              <a:off x="506233" y="356616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9095203-1803-0341-8845-4D31394644AB}"/>
                </a:ext>
              </a:extLst>
            </p:cNvPr>
            <p:cNvSpPr/>
            <p:nvPr/>
          </p:nvSpPr>
          <p:spPr>
            <a:xfrm>
              <a:off x="3057276" y="356616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C4A3994A-84AC-D24D-90C0-17C872F9C680}"/>
                </a:ext>
              </a:extLst>
            </p:cNvPr>
            <p:cNvSpPr/>
            <p:nvPr/>
          </p:nvSpPr>
          <p:spPr>
            <a:xfrm>
              <a:off x="6004560" y="356351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537D6A06-AE97-504A-B427-496A91B8821F}"/>
                </a:ext>
              </a:extLst>
            </p:cNvPr>
            <p:cNvSpPr/>
            <p:nvPr/>
          </p:nvSpPr>
          <p:spPr>
            <a:xfrm>
              <a:off x="8694088" y="353303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TextBox 25">
            <a:extLst>
              <a:ext uri="{FF2B5EF4-FFF2-40B4-BE49-F238E27FC236}">
                <a16:creationId xmlns:a16="http://schemas.microsoft.com/office/drawing/2014/main" id="{84E7EB58-0B7C-2144-83C1-0E0119A47FC5}"/>
              </a:ext>
            </a:extLst>
          </p:cNvPr>
          <p:cNvSpPr txBox="1"/>
          <p:nvPr/>
        </p:nvSpPr>
        <p:spPr>
          <a:xfrm>
            <a:off x="6245939" y="3120583"/>
            <a:ext cx="800219" cy="300082"/>
          </a:xfrm>
          <a:prstGeom prst="rect">
            <a:avLst/>
          </a:prstGeom>
          <a:noFill/>
        </p:spPr>
        <p:txBody>
          <a:bodyPr wrap="none" rtlCol="0">
            <a:spAutoFit/>
          </a:bodyPr>
          <a:lstStyle/>
          <a:p>
            <a:r>
              <a:rPr lang="en-US" sz="1350"/>
              <a:t>2023–24</a:t>
            </a:r>
          </a:p>
        </p:txBody>
      </p:sp>
      <p:sp>
        <p:nvSpPr>
          <p:cNvPr id="27" name="TextBox 26">
            <a:extLst>
              <a:ext uri="{FF2B5EF4-FFF2-40B4-BE49-F238E27FC236}">
                <a16:creationId xmlns:a16="http://schemas.microsoft.com/office/drawing/2014/main" id="{ADEB834A-4334-CA42-9C72-AD62C750E742}"/>
              </a:ext>
            </a:extLst>
          </p:cNvPr>
          <p:cNvSpPr txBox="1"/>
          <p:nvPr/>
        </p:nvSpPr>
        <p:spPr>
          <a:xfrm>
            <a:off x="8143815" y="3116693"/>
            <a:ext cx="800219" cy="300082"/>
          </a:xfrm>
          <a:prstGeom prst="rect">
            <a:avLst/>
          </a:prstGeom>
          <a:noFill/>
        </p:spPr>
        <p:txBody>
          <a:bodyPr wrap="none" rtlCol="0">
            <a:spAutoFit/>
          </a:bodyPr>
          <a:lstStyle/>
          <a:p>
            <a:r>
              <a:rPr lang="en-US" sz="1350"/>
              <a:t>2024–25</a:t>
            </a:r>
          </a:p>
        </p:txBody>
      </p:sp>
      <p:sp>
        <p:nvSpPr>
          <p:cNvPr id="38" name="Oval 37">
            <a:extLst>
              <a:ext uri="{FF2B5EF4-FFF2-40B4-BE49-F238E27FC236}">
                <a16:creationId xmlns:a16="http://schemas.microsoft.com/office/drawing/2014/main" id="{FA5958E4-F7EF-4D08-8290-FF48FA975621}"/>
              </a:ext>
            </a:extLst>
          </p:cNvPr>
          <p:cNvSpPr/>
          <p:nvPr/>
        </p:nvSpPr>
        <p:spPr>
          <a:xfrm>
            <a:off x="8415774" y="2812705"/>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a:extLst>
              <a:ext uri="{FF2B5EF4-FFF2-40B4-BE49-F238E27FC236}">
                <a16:creationId xmlns:a16="http://schemas.microsoft.com/office/drawing/2014/main" id="{1BD458A1-E66C-44EE-AC39-1F0743F815CA}"/>
              </a:ext>
            </a:extLst>
          </p:cNvPr>
          <p:cNvPicPr>
            <a:picLocks noChangeAspect="1"/>
          </p:cNvPicPr>
          <p:nvPr/>
        </p:nvPicPr>
        <p:blipFill>
          <a:blip r:embed="rId3"/>
          <a:srcRect/>
          <a:stretch/>
        </p:blipFill>
        <p:spPr>
          <a:xfrm>
            <a:off x="2422704" y="3394368"/>
            <a:ext cx="594554" cy="753102"/>
          </a:xfrm>
          <a:prstGeom prst="rect">
            <a:avLst/>
          </a:prstGeom>
        </p:spPr>
      </p:pic>
      <p:pic>
        <p:nvPicPr>
          <p:cNvPr id="29" name="Picture 28">
            <a:extLst>
              <a:ext uri="{FF2B5EF4-FFF2-40B4-BE49-F238E27FC236}">
                <a16:creationId xmlns:a16="http://schemas.microsoft.com/office/drawing/2014/main" id="{59F4C5AF-8DED-4585-8A34-2AFA41E5F770}"/>
              </a:ext>
            </a:extLst>
          </p:cNvPr>
          <p:cNvPicPr>
            <a:picLocks noChangeAspect="1"/>
          </p:cNvPicPr>
          <p:nvPr/>
        </p:nvPicPr>
        <p:blipFill>
          <a:blip r:embed="rId3"/>
          <a:srcRect/>
          <a:stretch/>
        </p:blipFill>
        <p:spPr>
          <a:xfrm>
            <a:off x="4648542" y="3386243"/>
            <a:ext cx="594554" cy="753102"/>
          </a:xfrm>
          <a:prstGeom prst="rect">
            <a:avLst/>
          </a:prstGeom>
        </p:spPr>
      </p:pic>
      <p:pic>
        <p:nvPicPr>
          <p:cNvPr id="1026" name="Picture 2" descr="Image result for coin flip icon">
            <a:extLst>
              <a:ext uri="{FF2B5EF4-FFF2-40B4-BE49-F238E27FC236}">
                <a16:creationId xmlns:a16="http://schemas.microsoft.com/office/drawing/2014/main" id="{EB90082D-E6E0-445A-9912-99724BFAC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323" y="3362090"/>
            <a:ext cx="801407" cy="8014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8E36858-BF2C-4D97-890C-48E03AD5818C}"/>
              </a:ext>
            </a:extLst>
          </p:cNvPr>
          <p:cNvPicPr>
            <a:picLocks noChangeAspect="1"/>
          </p:cNvPicPr>
          <p:nvPr/>
        </p:nvPicPr>
        <p:blipFill>
          <a:blip r:embed="rId5"/>
          <a:stretch>
            <a:fillRect/>
          </a:stretch>
        </p:blipFill>
        <p:spPr>
          <a:xfrm>
            <a:off x="1847625" y="3469852"/>
            <a:ext cx="594553" cy="693645"/>
          </a:xfrm>
          <a:prstGeom prst="rect">
            <a:avLst/>
          </a:prstGeom>
        </p:spPr>
      </p:pic>
      <p:pic>
        <p:nvPicPr>
          <p:cNvPr id="30" name="Picture 29">
            <a:extLst>
              <a:ext uri="{FF2B5EF4-FFF2-40B4-BE49-F238E27FC236}">
                <a16:creationId xmlns:a16="http://schemas.microsoft.com/office/drawing/2014/main" id="{EB141A25-A82D-4346-8795-EEAE4198D1A3}"/>
              </a:ext>
            </a:extLst>
          </p:cNvPr>
          <p:cNvPicPr>
            <a:picLocks noChangeAspect="1"/>
          </p:cNvPicPr>
          <p:nvPr/>
        </p:nvPicPr>
        <p:blipFill>
          <a:blip r:embed="rId5"/>
          <a:stretch>
            <a:fillRect/>
          </a:stretch>
        </p:blipFill>
        <p:spPr>
          <a:xfrm>
            <a:off x="4076369" y="3439449"/>
            <a:ext cx="594553" cy="693645"/>
          </a:xfrm>
          <a:prstGeom prst="rect">
            <a:avLst/>
          </a:prstGeom>
        </p:spPr>
      </p:pic>
      <p:pic>
        <p:nvPicPr>
          <p:cNvPr id="32" name="Picture 31">
            <a:extLst>
              <a:ext uri="{FF2B5EF4-FFF2-40B4-BE49-F238E27FC236}">
                <a16:creationId xmlns:a16="http://schemas.microsoft.com/office/drawing/2014/main" id="{46CDC6C5-FFB3-4EDE-9755-51D4DB9C4CEA}"/>
              </a:ext>
            </a:extLst>
          </p:cNvPr>
          <p:cNvPicPr>
            <a:picLocks noChangeAspect="1"/>
          </p:cNvPicPr>
          <p:nvPr/>
        </p:nvPicPr>
        <p:blipFill>
          <a:blip r:embed="rId5"/>
          <a:stretch>
            <a:fillRect/>
          </a:stretch>
        </p:blipFill>
        <p:spPr>
          <a:xfrm>
            <a:off x="6119303" y="4318362"/>
            <a:ext cx="594553" cy="693645"/>
          </a:xfrm>
          <a:prstGeom prst="rect">
            <a:avLst/>
          </a:prstGeom>
        </p:spPr>
      </p:pic>
      <p:pic>
        <p:nvPicPr>
          <p:cNvPr id="34" name="Picture 33">
            <a:extLst>
              <a:ext uri="{FF2B5EF4-FFF2-40B4-BE49-F238E27FC236}">
                <a16:creationId xmlns:a16="http://schemas.microsoft.com/office/drawing/2014/main" id="{F2204C48-9E2D-4F17-BC76-4A1B0AA836E8}"/>
              </a:ext>
            </a:extLst>
          </p:cNvPr>
          <p:cNvPicPr>
            <a:picLocks noChangeAspect="1"/>
          </p:cNvPicPr>
          <p:nvPr/>
        </p:nvPicPr>
        <p:blipFill>
          <a:blip r:embed="rId5"/>
          <a:stretch>
            <a:fillRect/>
          </a:stretch>
        </p:blipFill>
        <p:spPr>
          <a:xfrm>
            <a:off x="8002119" y="4318362"/>
            <a:ext cx="594553" cy="693645"/>
          </a:xfrm>
          <a:prstGeom prst="rect">
            <a:avLst/>
          </a:prstGeom>
        </p:spPr>
      </p:pic>
      <p:pic>
        <p:nvPicPr>
          <p:cNvPr id="35" name="Picture 34">
            <a:extLst>
              <a:ext uri="{FF2B5EF4-FFF2-40B4-BE49-F238E27FC236}">
                <a16:creationId xmlns:a16="http://schemas.microsoft.com/office/drawing/2014/main" id="{D25D8770-C2C8-4216-AC01-36FE05D76D1A}"/>
              </a:ext>
            </a:extLst>
          </p:cNvPr>
          <p:cNvPicPr>
            <a:picLocks noChangeAspect="1"/>
          </p:cNvPicPr>
          <p:nvPr/>
        </p:nvPicPr>
        <p:blipFill>
          <a:blip r:embed="rId6"/>
          <a:srcRect/>
          <a:stretch/>
        </p:blipFill>
        <p:spPr>
          <a:xfrm>
            <a:off x="6708550" y="4318362"/>
            <a:ext cx="594553" cy="753100"/>
          </a:xfrm>
          <a:prstGeom prst="rect">
            <a:avLst/>
          </a:prstGeom>
        </p:spPr>
      </p:pic>
      <p:pic>
        <p:nvPicPr>
          <p:cNvPr id="36" name="Picture 35">
            <a:extLst>
              <a:ext uri="{FF2B5EF4-FFF2-40B4-BE49-F238E27FC236}">
                <a16:creationId xmlns:a16="http://schemas.microsoft.com/office/drawing/2014/main" id="{92710E68-697C-4409-B369-720C2FE97C8B}"/>
              </a:ext>
            </a:extLst>
          </p:cNvPr>
          <p:cNvPicPr>
            <a:picLocks noChangeAspect="1"/>
          </p:cNvPicPr>
          <p:nvPr/>
        </p:nvPicPr>
        <p:blipFill>
          <a:blip r:embed="rId6"/>
          <a:srcRect/>
          <a:stretch/>
        </p:blipFill>
        <p:spPr>
          <a:xfrm>
            <a:off x="8557217" y="4239600"/>
            <a:ext cx="594553" cy="753100"/>
          </a:xfrm>
          <a:prstGeom prst="rect">
            <a:avLst/>
          </a:prstGeom>
        </p:spPr>
      </p:pic>
      <p:grpSp>
        <p:nvGrpSpPr>
          <p:cNvPr id="2" name="Group 1">
            <a:extLst>
              <a:ext uri="{FF2B5EF4-FFF2-40B4-BE49-F238E27FC236}">
                <a16:creationId xmlns:a16="http://schemas.microsoft.com/office/drawing/2014/main" id="{7FA967A1-D613-418B-BBAE-508593EAC277}"/>
              </a:ext>
            </a:extLst>
          </p:cNvPr>
          <p:cNvGrpSpPr/>
          <p:nvPr/>
        </p:nvGrpSpPr>
        <p:grpSpPr>
          <a:xfrm>
            <a:off x="2223282" y="5203244"/>
            <a:ext cx="3145903" cy="958395"/>
            <a:chOff x="1903751" y="4374535"/>
            <a:chExt cx="3145903" cy="958395"/>
          </a:xfrm>
        </p:grpSpPr>
        <p:pic>
          <p:nvPicPr>
            <p:cNvPr id="31" name="Picture 2" descr="Image result for icon for survey noun project">
              <a:extLst>
                <a:ext uri="{FF2B5EF4-FFF2-40B4-BE49-F238E27FC236}">
                  <a16:creationId xmlns:a16="http://schemas.microsoft.com/office/drawing/2014/main" id="{69C5C04A-8300-2544-A478-8C9D66A9A5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3751" y="4377621"/>
              <a:ext cx="955309" cy="955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icon for survey noun project">
              <a:extLst>
                <a:ext uri="{FF2B5EF4-FFF2-40B4-BE49-F238E27FC236}">
                  <a16:creationId xmlns:a16="http://schemas.microsoft.com/office/drawing/2014/main" id="{ADDE4DC4-FBAD-422A-A54D-44D91F3D6E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4345" y="4374535"/>
              <a:ext cx="955309" cy="955309"/>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36">
            <a:extLst>
              <a:ext uri="{FF2B5EF4-FFF2-40B4-BE49-F238E27FC236}">
                <a16:creationId xmlns:a16="http://schemas.microsoft.com/office/drawing/2014/main" id="{6C3024AC-4AAD-44D3-BD09-AB86533F4E40}"/>
              </a:ext>
            </a:extLst>
          </p:cNvPr>
          <p:cNvPicPr>
            <a:picLocks noChangeAspect="1"/>
          </p:cNvPicPr>
          <p:nvPr/>
        </p:nvPicPr>
        <p:blipFill>
          <a:blip r:embed="rId6"/>
          <a:srcRect/>
          <a:stretch/>
        </p:blipFill>
        <p:spPr>
          <a:xfrm>
            <a:off x="2426326" y="4309059"/>
            <a:ext cx="594553" cy="753100"/>
          </a:xfrm>
          <a:prstGeom prst="rect">
            <a:avLst/>
          </a:prstGeom>
        </p:spPr>
      </p:pic>
      <p:pic>
        <p:nvPicPr>
          <p:cNvPr id="39" name="Picture 38">
            <a:extLst>
              <a:ext uri="{FF2B5EF4-FFF2-40B4-BE49-F238E27FC236}">
                <a16:creationId xmlns:a16="http://schemas.microsoft.com/office/drawing/2014/main" id="{B882B6F7-2788-4EDF-B9B7-AEC82953C03E}"/>
              </a:ext>
            </a:extLst>
          </p:cNvPr>
          <p:cNvPicPr>
            <a:picLocks noChangeAspect="1"/>
          </p:cNvPicPr>
          <p:nvPr/>
        </p:nvPicPr>
        <p:blipFill>
          <a:blip r:embed="rId6"/>
          <a:srcRect/>
          <a:stretch/>
        </p:blipFill>
        <p:spPr>
          <a:xfrm>
            <a:off x="4657735" y="4318362"/>
            <a:ext cx="594553" cy="753100"/>
          </a:xfrm>
          <a:prstGeom prst="rect">
            <a:avLst/>
          </a:prstGeom>
        </p:spPr>
      </p:pic>
      <p:pic>
        <p:nvPicPr>
          <p:cNvPr id="41" name="Picture 40">
            <a:extLst>
              <a:ext uri="{FF2B5EF4-FFF2-40B4-BE49-F238E27FC236}">
                <a16:creationId xmlns:a16="http://schemas.microsoft.com/office/drawing/2014/main" id="{40741114-460F-4B8D-BE4B-07AB418C11C5}"/>
              </a:ext>
            </a:extLst>
          </p:cNvPr>
          <p:cNvPicPr>
            <a:picLocks noChangeAspect="1"/>
          </p:cNvPicPr>
          <p:nvPr/>
        </p:nvPicPr>
        <p:blipFill>
          <a:blip r:embed="rId3"/>
          <a:srcRect/>
          <a:stretch/>
        </p:blipFill>
        <p:spPr>
          <a:xfrm>
            <a:off x="6708550" y="3326786"/>
            <a:ext cx="594554" cy="753102"/>
          </a:xfrm>
          <a:prstGeom prst="rect">
            <a:avLst/>
          </a:prstGeom>
        </p:spPr>
      </p:pic>
      <p:pic>
        <p:nvPicPr>
          <p:cNvPr id="42" name="Picture 41">
            <a:extLst>
              <a:ext uri="{FF2B5EF4-FFF2-40B4-BE49-F238E27FC236}">
                <a16:creationId xmlns:a16="http://schemas.microsoft.com/office/drawing/2014/main" id="{23869A05-FC47-4D8D-B265-3401BC668797}"/>
              </a:ext>
            </a:extLst>
          </p:cNvPr>
          <p:cNvPicPr>
            <a:picLocks noChangeAspect="1"/>
          </p:cNvPicPr>
          <p:nvPr/>
        </p:nvPicPr>
        <p:blipFill>
          <a:blip r:embed="rId3"/>
          <a:srcRect/>
          <a:stretch/>
        </p:blipFill>
        <p:spPr>
          <a:xfrm>
            <a:off x="8552934" y="3356514"/>
            <a:ext cx="594554" cy="753102"/>
          </a:xfrm>
          <a:prstGeom prst="rect">
            <a:avLst/>
          </a:prstGeom>
        </p:spPr>
      </p:pic>
    </p:spTree>
    <p:extLst>
      <p:ext uri="{BB962C8B-B14F-4D97-AF65-F5344CB8AC3E}">
        <p14:creationId xmlns:p14="http://schemas.microsoft.com/office/powerpoint/2010/main" val="3506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9B5C1-2BE4-4413-8233-E9A7A8C2932A}"/>
              </a:ext>
            </a:extLst>
          </p:cNvPr>
          <p:cNvSpPr>
            <a:spLocks noGrp="1"/>
          </p:cNvSpPr>
          <p:nvPr>
            <p:ph sz="quarter" idx="15"/>
          </p:nvPr>
        </p:nvSpPr>
        <p:spPr/>
        <p:txBody>
          <a:bodyPr>
            <a:normAutofit/>
          </a:bodyPr>
          <a:lstStyle/>
          <a:p>
            <a:r>
              <a:rPr lang="en-US" sz="2400" b="1" dirty="0"/>
              <a:t>Learn about and apply </a:t>
            </a:r>
            <a:r>
              <a:rPr lang="en-US" sz="2400" dirty="0"/>
              <a:t>effective strategies, practices, and programs from early implementers to other schools </a:t>
            </a:r>
          </a:p>
          <a:p>
            <a:r>
              <a:rPr lang="en-US" sz="2400" dirty="0">
                <a:solidFill>
                  <a:srgbClr val="595959"/>
                </a:solidFill>
              </a:rPr>
              <a:t>Districts will receive </a:t>
            </a:r>
            <a:r>
              <a:rPr lang="en-US" sz="2400" b="1" dirty="0"/>
              <a:t>$15,000 </a:t>
            </a:r>
            <a:r>
              <a:rPr lang="en-US" sz="2400" dirty="0"/>
              <a:t>per participating elementary school </a:t>
            </a:r>
            <a:r>
              <a:rPr lang="en-US" sz="2400" i="1" dirty="0"/>
              <a:t>regardless of which funding group they are assigned</a:t>
            </a:r>
            <a:endParaRPr lang="en-US" sz="2400" dirty="0"/>
          </a:p>
          <a:p>
            <a:r>
              <a:rPr lang="en-US" sz="2400" b="1" dirty="0"/>
              <a:t>Minimal disruption</a:t>
            </a:r>
            <a:r>
              <a:rPr lang="en-US" sz="2400" dirty="0"/>
              <a:t>; in all cases, districts will retain full control over which schools receive CLSD funds</a:t>
            </a:r>
            <a:endParaRPr lang="en-US" dirty="0"/>
          </a:p>
        </p:txBody>
      </p:sp>
      <p:sp>
        <p:nvSpPr>
          <p:cNvPr id="3" name="Title 2">
            <a:extLst>
              <a:ext uri="{FF2B5EF4-FFF2-40B4-BE49-F238E27FC236}">
                <a16:creationId xmlns:a16="http://schemas.microsoft.com/office/drawing/2014/main" id="{AFD3BFF2-09F4-4ABD-B885-728E660E6A0A}"/>
              </a:ext>
            </a:extLst>
          </p:cNvPr>
          <p:cNvSpPr>
            <a:spLocks noGrp="1"/>
          </p:cNvSpPr>
          <p:nvPr>
            <p:ph type="title"/>
          </p:nvPr>
        </p:nvSpPr>
        <p:spPr/>
        <p:txBody>
          <a:bodyPr/>
          <a:lstStyle/>
          <a:p>
            <a:r>
              <a:rPr lang="en-US" dirty="0"/>
              <a:t>Multiple Benefits for Subgrantees</a:t>
            </a:r>
          </a:p>
        </p:txBody>
      </p:sp>
      <p:sp>
        <p:nvSpPr>
          <p:cNvPr id="4" name="Slide Number Placeholder 3">
            <a:extLst>
              <a:ext uri="{FF2B5EF4-FFF2-40B4-BE49-F238E27FC236}">
                <a16:creationId xmlns:a16="http://schemas.microsoft.com/office/drawing/2014/main" id="{7B0AE16E-1320-491F-9820-8B1A60A64DD3}"/>
              </a:ext>
            </a:extLst>
          </p:cNvPr>
          <p:cNvSpPr>
            <a:spLocks noGrp="1"/>
          </p:cNvSpPr>
          <p:nvPr>
            <p:ph type="sldNum" sz="quarter" idx="14"/>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6338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8 AIR PPT">
  <a:themeElements>
    <a:clrScheme name="AIR 2018 Txt1-Gray, Txt2-Blk, Bkg2-Lt Blue">
      <a:dk1>
        <a:srgbClr val="595959"/>
      </a:dk1>
      <a:lt1>
        <a:sysClr val="window" lastClr="FFFFFF"/>
      </a:lt1>
      <a:dk2>
        <a:srgbClr val="000000"/>
      </a:dk2>
      <a:lt2>
        <a:srgbClr val="D6ECFF"/>
      </a:lt2>
      <a:accent1>
        <a:srgbClr val="003462"/>
      </a:accent1>
      <a:accent2>
        <a:srgbClr val="0075E2"/>
      </a:accent2>
      <a:accent3>
        <a:srgbClr val="008673"/>
      </a:accent3>
      <a:accent4>
        <a:srgbClr val="C8510C"/>
      </a:accent4>
      <a:accent5>
        <a:srgbClr val="EFB219"/>
      </a:accent5>
      <a:accent6>
        <a:srgbClr val="09B0FE"/>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SS-R Recruitment Training - Goals of the Training" id="{47C4E254-6C8A-494D-A906-770C3BC5ED62}" vid="{643F766B-03AC-4BBD-BFEF-A2B2FBC19950}"/>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8116587-ef2b-49f0-aaa1-73c02368fecb">
      <UserInfo>
        <DisplayName>Smith, Becca</DisplayName>
        <AccountId>7996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273659213A0A468743416E62B461E9" ma:contentTypeVersion="14" ma:contentTypeDescription="Create a new document." ma:contentTypeScope="" ma:versionID="282a7d1c2f590c3d1688cd943feb7a28">
  <xsd:schema xmlns:xsd="http://www.w3.org/2001/XMLSchema" xmlns:xs="http://www.w3.org/2001/XMLSchema" xmlns:p="http://schemas.microsoft.com/office/2006/metadata/properties" xmlns:ns2="012c7f60-7986-48f9-82d5-53f5bcce26ea" xmlns:ns3="08116587-ef2b-49f0-aaa1-73c02368fecb" targetNamespace="http://schemas.microsoft.com/office/2006/metadata/properties" ma:root="true" ma:fieldsID="41a4d278a19e3aeca4520d757e53567e" ns2:_="" ns3:_="">
    <xsd:import namespace="012c7f60-7986-48f9-82d5-53f5bcce26ea"/>
    <xsd:import namespace="08116587-ef2b-49f0-aaa1-73c02368fe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c7f60-7986-48f9-82d5-53f5bcce2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116587-ef2b-49f0-aaa1-73c02368fe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purl.org/dc/terms/"/>
    <ds:schemaRef ds:uri="http://schemas.microsoft.com/office/2006/documentManagement/types"/>
    <ds:schemaRef ds:uri="012c7f60-7986-48f9-82d5-53f5bcce26ea"/>
    <ds:schemaRef ds:uri="http://purl.org/dc/elements/1.1/"/>
    <ds:schemaRef ds:uri="http://schemas.microsoft.com/office/2006/metadata/properties"/>
    <ds:schemaRef ds:uri="08116587-ef2b-49f0-aaa1-73c02368fecb"/>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95E94AA-446D-4A7A-B3D0-9B069285E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c7f60-7986-48f9-82d5-53f5bcce26ea"/>
    <ds:schemaRef ds:uri="08116587-ef2b-49f0-aaa1-73c02368f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MTSS-R Recruitment Training - Goals of the Training</Template>
  <TotalTime>28</TotalTime>
  <Words>3212</Words>
  <Application>Microsoft Office PowerPoint</Application>
  <PresentationFormat>On-screen Show (4:3)</PresentationFormat>
  <Paragraphs>201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Times New Roman</vt:lpstr>
      <vt:lpstr>Wingdings</vt:lpstr>
      <vt:lpstr>2018 AIR PPT</vt:lpstr>
      <vt:lpstr>Comprehensive literacy State Development Grant program National evaluation</vt:lpstr>
      <vt:lpstr>CLSD Impact Study</vt:lpstr>
      <vt:lpstr>PowerPoint Presentation</vt:lpstr>
      <vt:lpstr>PowerPoint Presentation</vt:lpstr>
      <vt:lpstr>PowerPoint Presentation</vt:lpstr>
      <vt:lpstr>PowerPoint Presentation</vt:lpstr>
      <vt:lpstr>CLSD Impact Study</vt:lpstr>
      <vt:lpstr>Request: Abide By Lottery and Complete Surveys</vt:lpstr>
      <vt:lpstr>Multiple Benefits for Subgrantees</vt:lpstr>
      <vt:lpstr>District Eligibility for CLSD Impact Study</vt:lpstr>
      <vt:lpstr>Compensation for Participating Districts</vt:lpstr>
      <vt:lpstr>2. Next Steps</vt:lpstr>
      <vt:lpstr>Let Us Know You’re Interested</vt:lpstr>
      <vt:lpstr>3. Questions and Answers</vt:lpstr>
      <vt:lpstr>Questions from Districts/Potential Subgrantees?</vt:lpstr>
      <vt:lpstr>CLSD national evaluation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Multi-Tiered Systems of Supports For Reading Recruitment Training</dc:title>
  <dc:subject/>
  <dc:creator>AIR</dc:creator>
  <cp:keywords>Add appropriate tags for accessibility</cp:keywords>
  <cp:lastModifiedBy>Fulbeck, Eleanor (Ellie)</cp:lastModifiedBy>
  <cp:revision>3</cp:revision>
  <cp:lastPrinted>2019-10-29T03:12:35Z</cp:lastPrinted>
  <dcterms:created xsi:type="dcterms:W3CDTF">2019-01-04T10:53:27Z</dcterms:created>
  <dcterms:modified xsi:type="dcterms:W3CDTF">2021-07-28T19:41:57Z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0x01010044273659213A0A468743416E62B461E9</vt:lpwstr>
  </property>
  <property fmtid="{D5CDD505-2E9C-101B-9397-08002B2CF9AE}" pid="4" name="TaxKeyword">
    <vt:lpwstr>403;#Add appropriate tags for accessibility|eab204ad-ef36-4d01-a7c0-674086fd960c</vt:lpwstr>
  </property>
</Properties>
</file>