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4" r:id="rId3"/>
    <p:sldId id="258" r:id="rId4"/>
    <p:sldId id="268" r:id="rId5"/>
    <p:sldId id="265" r:id="rId6"/>
    <p:sldId id="266" r:id="rId7"/>
    <p:sldId id="267" r:id="rId8"/>
    <p:sldId id="271" r:id="rId9"/>
    <p:sldId id="302" r:id="rId10"/>
    <p:sldId id="300" r:id="rId11"/>
    <p:sldId id="32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ulbeck, Eleanor (Ellie)" initials="FE( [2]" lastIdx="96" clrIdx="0">
    <p:extLst>
      <p:ext uri="{19B8F6BF-5375-455C-9EA6-DF929625EA0E}">
        <p15:presenceInfo xmlns:p15="http://schemas.microsoft.com/office/powerpoint/2012/main" userId="S::efulbeck@air.org::7ceb1ee2-c19a-4088-9034-c03d27b3cf1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846"/>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792" autoAdjust="0"/>
  </p:normalViewPr>
  <p:slideViewPr>
    <p:cSldViewPr snapToGrid="0">
      <p:cViewPr varScale="1">
        <p:scale>
          <a:sx n="62" d="100"/>
          <a:sy n="62" d="100"/>
        </p:scale>
        <p:origin x="1308" y="56"/>
      </p:cViewPr>
      <p:guideLst/>
    </p:cSldViewPr>
  </p:slideViewPr>
  <p:outlineViewPr>
    <p:cViewPr>
      <p:scale>
        <a:sx n="33" d="100"/>
        <a:sy n="33" d="100"/>
      </p:scale>
      <p:origin x="0" y="-5040"/>
    </p:cViewPr>
  </p:outlineViewPr>
  <p:notesTextViewPr>
    <p:cViewPr>
      <p:scale>
        <a:sx n="3" d="2"/>
        <a:sy n="3" d="2"/>
      </p:scale>
      <p:origin x="0" y="0"/>
    </p:cViewPr>
  </p:notesTextViewPr>
  <p:notesViewPr>
    <p:cSldViewPr snapToGrid="0">
      <p:cViewPr varScale="1">
        <p:scale>
          <a:sx n="51" d="100"/>
          <a:sy n="51" d="100"/>
        </p:scale>
        <p:origin x="2692" y="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iagrams/_rels/data1.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3C16BC-E5DF-4363-BAF4-1F910BFC2317}"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8F28CA81-7CBB-4C92-B989-4F45D7603B30}">
      <dgm:prSet/>
      <dgm:spPr/>
      <dgm:t>
        <a:bodyPr/>
        <a:lstStyle/>
        <a:p>
          <a:pPr>
            <a:lnSpc>
              <a:spcPct val="100000"/>
            </a:lnSpc>
            <a:defRPr cap="all"/>
          </a:pPr>
          <a:r>
            <a:rPr lang="en-US"/>
            <a:t>Quick overview of the CLSD Grant Program</a:t>
          </a:r>
        </a:p>
      </dgm:t>
    </dgm:pt>
    <dgm:pt modelId="{9F449679-3571-4734-A03C-53B71D3700C3}" type="parTrans" cxnId="{BEF2D733-3E72-48A9-B200-BEE1F379C93D}">
      <dgm:prSet/>
      <dgm:spPr/>
      <dgm:t>
        <a:bodyPr/>
        <a:lstStyle/>
        <a:p>
          <a:endParaRPr lang="en-US"/>
        </a:p>
      </dgm:t>
    </dgm:pt>
    <dgm:pt modelId="{9873369F-DDE9-481E-9B99-0EFF3FB462AE}" type="sibTrans" cxnId="{BEF2D733-3E72-48A9-B200-BEE1F379C93D}">
      <dgm:prSet/>
      <dgm:spPr/>
      <dgm:t>
        <a:bodyPr/>
        <a:lstStyle/>
        <a:p>
          <a:pPr>
            <a:lnSpc>
              <a:spcPct val="100000"/>
            </a:lnSpc>
          </a:pPr>
          <a:endParaRPr lang="en-US"/>
        </a:p>
      </dgm:t>
    </dgm:pt>
    <dgm:pt modelId="{E9FD7162-47CE-4051-A89B-8712409F8972}">
      <dgm:prSet/>
      <dgm:spPr/>
      <dgm:t>
        <a:bodyPr/>
        <a:lstStyle/>
        <a:p>
          <a:pPr>
            <a:lnSpc>
              <a:spcPct val="100000"/>
            </a:lnSpc>
            <a:defRPr cap="all"/>
          </a:pPr>
          <a:r>
            <a:rPr lang="en-US"/>
            <a:t>Review of eligibility criteria and priority considerations</a:t>
          </a:r>
        </a:p>
      </dgm:t>
    </dgm:pt>
    <dgm:pt modelId="{EED6EE35-D2F8-4B40-83AF-43BBA30D59B0}" type="parTrans" cxnId="{F700A56E-CCA3-4205-ADEE-ADB1CCA439F7}">
      <dgm:prSet/>
      <dgm:spPr/>
      <dgm:t>
        <a:bodyPr/>
        <a:lstStyle/>
        <a:p>
          <a:endParaRPr lang="en-US"/>
        </a:p>
      </dgm:t>
    </dgm:pt>
    <dgm:pt modelId="{EC4C233F-E231-4F9C-BF48-AAE22F6EB6B6}" type="sibTrans" cxnId="{F700A56E-CCA3-4205-ADEE-ADB1CCA439F7}">
      <dgm:prSet/>
      <dgm:spPr/>
      <dgm:t>
        <a:bodyPr/>
        <a:lstStyle/>
        <a:p>
          <a:pPr>
            <a:lnSpc>
              <a:spcPct val="100000"/>
            </a:lnSpc>
          </a:pPr>
          <a:endParaRPr lang="en-US"/>
        </a:p>
      </dgm:t>
    </dgm:pt>
    <dgm:pt modelId="{2F9D25AD-E665-442D-9D61-99401E6DA833}">
      <dgm:prSet/>
      <dgm:spPr/>
      <dgm:t>
        <a:bodyPr/>
        <a:lstStyle/>
        <a:p>
          <a:pPr>
            <a:lnSpc>
              <a:spcPct val="100000"/>
            </a:lnSpc>
            <a:defRPr cap="all"/>
          </a:pPr>
          <a:r>
            <a:rPr lang="en-US"/>
            <a:t>Review overlap and connection to the READ Act</a:t>
          </a:r>
        </a:p>
      </dgm:t>
    </dgm:pt>
    <dgm:pt modelId="{6BF04D6D-6DAF-4C59-BA48-6BCA1923AF31}" type="parTrans" cxnId="{A7A6FD93-E198-40EA-A352-AD85EA6F64A7}">
      <dgm:prSet/>
      <dgm:spPr/>
      <dgm:t>
        <a:bodyPr/>
        <a:lstStyle/>
        <a:p>
          <a:endParaRPr lang="en-US"/>
        </a:p>
      </dgm:t>
    </dgm:pt>
    <dgm:pt modelId="{41363660-194E-432B-84C8-339BFBEABE53}" type="sibTrans" cxnId="{A7A6FD93-E198-40EA-A352-AD85EA6F64A7}">
      <dgm:prSet/>
      <dgm:spPr/>
      <dgm:t>
        <a:bodyPr/>
        <a:lstStyle/>
        <a:p>
          <a:pPr>
            <a:lnSpc>
              <a:spcPct val="100000"/>
            </a:lnSpc>
          </a:pPr>
          <a:endParaRPr lang="en-US"/>
        </a:p>
      </dgm:t>
    </dgm:pt>
    <dgm:pt modelId="{BFE61730-7A6E-41FC-AA5D-CB3CC458A52E}">
      <dgm:prSet/>
      <dgm:spPr/>
      <dgm:t>
        <a:bodyPr/>
        <a:lstStyle/>
        <a:p>
          <a:pPr>
            <a:lnSpc>
              <a:spcPct val="100000"/>
            </a:lnSpc>
            <a:defRPr cap="all"/>
          </a:pPr>
          <a:r>
            <a:rPr lang="en-US"/>
            <a:t>Deeper dive into core components of the project</a:t>
          </a:r>
        </a:p>
      </dgm:t>
    </dgm:pt>
    <dgm:pt modelId="{49867FA7-BE1D-430B-B666-69E0469C2ACD}" type="parTrans" cxnId="{A672A15C-0886-4326-97F0-FB9460E92F32}">
      <dgm:prSet/>
      <dgm:spPr/>
      <dgm:t>
        <a:bodyPr/>
        <a:lstStyle/>
        <a:p>
          <a:endParaRPr lang="en-US"/>
        </a:p>
      </dgm:t>
    </dgm:pt>
    <dgm:pt modelId="{A32CD960-ED60-485B-9783-8D3DAF58292F}" type="sibTrans" cxnId="{A672A15C-0886-4326-97F0-FB9460E92F32}">
      <dgm:prSet/>
      <dgm:spPr/>
      <dgm:t>
        <a:bodyPr/>
        <a:lstStyle/>
        <a:p>
          <a:pPr>
            <a:lnSpc>
              <a:spcPct val="100000"/>
            </a:lnSpc>
          </a:pPr>
          <a:endParaRPr lang="en-US"/>
        </a:p>
      </dgm:t>
    </dgm:pt>
    <dgm:pt modelId="{330663F3-5AAD-4F03-B438-1ECA00CEF0E9}">
      <dgm:prSet/>
      <dgm:spPr/>
      <dgm:t>
        <a:bodyPr/>
        <a:lstStyle/>
        <a:p>
          <a:pPr>
            <a:lnSpc>
              <a:spcPct val="100000"/>
            </a:lnSpc>
            <a:defRPr cap="all"/>
          </a:pPr>
          <a:r>
            <a:rPr lang="en-US"/>
            <a:t>Open</a:t>
          </a:r>
          <a:r>
            <a:rPr lang="en-US" baseline="0"/>
            <a:t> for questions</a:t>
          </a:r>
          <a:endParaRPr lang="en-US"/>
        </a:p>
      </dgm:t>
    </dgm:pt>
    <dgm:pt modelId="{DA2AE697-DA73-4C1E-9DA2-C9DAF09FB1DE}" type="parTrans" cxnId="{41AD8698-834E-46E2-BEF0-D7B65403FCFC}">
      <dgm:prSet/>
      <dgm:spPr/>
      <dgm:t>
        <a:bodyPr/>
        <a:lstStyle/>
        <a:p>
          <a:endParaRPr lang="en-US"/>
        </a:p>
      </dgm:t>
    </dgm:pt>
    <dgm:pt modelId="{E4097493-D7D7-4B2E-BB9E-8DA230DF2FF0}" type="sibTrans" cxnId="{41AD8698-834E-46E2-BEF0-D7B65403FCFC}">
      <dgm:prSet/>
      <dgm:spPr/>
      <dgm:t>
        <a:bodyPr/>
        <a:lstStyle/>
        <a:p>
          <a:endParaRPr lang="en-US"/>
        </a:p>
      </dgm:t>
    </dgm:pt>
    <dgm:pt modelId="{D1FB2487-A4B0-4617-A171-A341C7572F04}" type="pres">
      <dgm:prSet presAssocID="{643C16BC-E5DF-4363-BAF4-1F910BFC2317}" presName="root" presStyleCnt="0">
        <dgm:presLayoutVars>
          <dgm:dir/>
          <dgm:resizeHandles val="exact"/>
        </dgm:presLayoutVars>
      </dgm:prSet>
      <dgm:spPr/>
    </dgm:pt>
    <dgm:pt modelId="{DD749E66-22FB-4DC4-884D-C10A365DB241}" type="pres">
      <dgm:prSet presAssocID="{8F28CA81-7CBB-4C92-B989-4F45D7603B30}" presName="compNode" presStyleCnt="0"/>
      <dgm:spPr/>
    </dgm:pt>
    <dgm:pt modelId="{7B0A65BC-8906-4451-B6D6-21B3EA150D5E}" type="pres">
      <dgm:prSet presAssocID="{8F28CA81-7CBB-4C92-B989-4F45D7603B30}" presName="iconBgRect" presStyleLbl="bgShp" presStyleIdx="0" presStyleCnt="5"/>
      <dgm:spPr>
        <a:prstGeom prst="round2DiagRect">
          <a:avLst>
            <a:gd name="adj1" fmla="val 29727"/>
            <a:gd name="adj2" fmla="val 0"/>
          </a:avLst>
        </a:prstGeom>
      </dgm:spPr>
    </dgm:pt>
    <dgm:pt modelId="{FA504001-F884-4E03-BC04-3B428FC28554}" type="pres">
      <dgm:prSet presAssocID="{8F28CA81-7CBB-4C92-B989-4F45D7603B30}"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Newspaper outline"/>
        </a:ext>
      </dgm:extLst>
    </dgm:pt>
    <dgm:pt modelId="{F74B8E51-758B-4E25-9A79-E8A1DE47FD49}" type="pres">
      <dgm:prSet presAssocID="{8F28CA81-7CBB-4C92-B989-4F45D7603B30}" presName="spaceRect" presStyleCnt="0"/>
      <dgm:spPr/>
    </dgm:pt>
    <dgm:pt modelId="{08828990-CB26-43E0-8584-C24369EC16A8}" type="pres">
      <dgm:prSet presAssocID="{8F28CA81-7CBB-4C92-B989-4F45D7603B30}" presName="textRect" presStyleLbl="revTx" presStyleIdx="0" presStyleCnt="5">
        <dgm:presLayoutVars>
          <dgm:chMax val="1"/>
          <dgm:chPref val="1"/>
        </dgm:presLayoutVars>
      </dgm:prSet>
      <dgm:spPr/>
    </dgm:pt>
    <dgm:pt modelId="{B649A266-49CF-44C7-A03E-1A4897CCDA6D}" type="pres">
      <dgm:prSet presAssocID="{9873369F-DDE9-481E-9B99-0EFF3FB462AE}" presName="sibTrans" presStyleCnt="0"/>
      <dgm:spPr/>
    </dgm:pt>
    <dgm:pt modelId="{B873AE88-1E30-4BFD-AC67-F5F22DA73B08}" type="pres">
      <dgm:prSet presAssocID="{E9FD7162-47CE-4051-A89B-8712409F8972}" presName="compNode" presStyleCnt="0"/>
      <dgm:spPr/>
    </dgm:pt>
    <dgm:pt modelId="{C60C6654-FA7A-4281-BA3F-040AC755FC34}" type="pres">
      <dgm:prSet presAssocID="{E9FD7162-47CE-4051-A89B-8712409F8972}" presName="iconBgRect" presStyleLbl="bgShp" presStyleIdx="1" presStyleCnt="5"/>
      <dgm:spPr>
        <a:prstGeom prst="round2DiagRect">
          <a:avLst>
            <a:gd name="adj1" fmla="val 29727"/>
            <a:gd name="adj2" fmla="val 0"/>
          </a:avLst>
        </a:prstGeom>
      </dgm:spPr>
    </dgm:pt>
    <dgm:pt modelId="{05ACEB5C-D313-4F28-B5E9-741E2757D622}" type="pres">
      <dgm:prSet presAssocID="{E9FD7162-47CE-4051-A89B-8712409F8972}"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FDED6229-0B6E-46E2-9A7E-61A167046069}" type="pres">
      <dgm:prSet presAssocID="{E9FD7162-47CE-4051-A89B-8712409F8972}" presName="spaceRect" presStyleCnt="0"/>
      <dgm:spPr/>
    </dgm:pt>
    <dgm:pt modelId="{C0547C22-F801-4784-82E2-05B168184754}" type="pres">
      <dgm:prSet presAssocID="{E9FD7162-47CE-4051-A89B-8712409F8972}" presName="textRect" presStyleLbl="revTx" presStyleIdx="1" presStyleCnt="5">
        <dgm:presLayoutVars>
          <dgm:chMax val="1"/>
          <dgm:chPref val="1"/>
        </dgm:presLayoutVars>
      </dgm:prSet>
      <dgm:spPr/>
    </dgm:pt>
    <dgm:pt modelId="{235D968F-F8B5-4F24-8543-E2438167F688}" type="pres">
      <dgm:prSet presAssocID="{EC4C233F-E231-4F9C-BF48-AAE22F6EB6B6}" presName="sibTrans" presStyleCnt="0"/>
      <dgm:spPr/>
    </dgm:pt>
    <dgm:pt modelId="{B6542188-AA92-44CD-A605-092168CF9F45}" type="pres">
      <dgm:prSet presAssocID="{2F9D25AD-E665-442D-9D61-99401E6DA833}" presName="compNode" presStyleCnt="0"/>
      <dgm:spPr/>
    </dgm:pt>
    <dgm:pt modelId="{B9C36086-EF3A-4D27-AAB4-BD7F43461CF5}" type="pres">
      <dgm:prSet presAssocID="{2F9D25AD-E665-442D-9D61-99401E6DA833}" presName="iconBgRect" presStyleLbl="bgShp" presStyleIdx="2" presStyleCnt="5"/>
      <dgm:spPr>
        <a:prstGeom prst="round2DiagRect">
          <a:avLst>
            <a:gd name="adj1" fmla="val 29727"/>
            <a:gd name="adj2" fmla="val 0"/>
          </a:avLst>
        </a:prstGeom>
      </dgm:spPr>
    </dgm:pt>
    <dgm:pt modelId="{4A844EDB-858F-4DF8-95AC-E12CA349F351}" type="pres">
      <dgm:prSet presAssocID="{2F9D25AD-E665-442D-9D61-99401E6DA833}"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ooks"/>
        </a:ext>
      </dgm:extLst>
    </dgm:pt>
    <dgm:pt modelId="{CF30BB69-469D-4881-B58D-6E77EEEACB14}" type="pres">
      <dgm:prSet presAssocID="{2F9D25AD-E665-442D-9D61-99401E6DA833}" presName="spaceRect" presStyleCnt="0"/>
      <dgm:spPr/>
    </dgm:pt>
    <dgm:pt modelId="{BA2F24D2-F324-4540-8C29-DE88C5FF4BB9}" type="pres">
      <dgm:prSet presAssocID="{2F9D25AD-E665-442D-9D61-99401E6DA833}" presName="textRect" presStyleLbl="revTx" presStyleIdx="2" presStyleCnt="5">
        <dgm:presLayoutVars>
          <dgm:chMax val="1"/>
          <dgm:chPref val="1"/>
        </dgm:presLayoutVars>
      </dgm:prSet>
      <dgm:spPr/>
    </dgm:pt>
    <dgm:pt modelId="{0EA3147D-959A-4375-9054-CDA7DFDDC182}" type="pres">
      <dgm:prSet presAssocID="{41363660-194E-432B-84C8-339BFBEABE53}" presName="sibTrans" presStyleCnt="0"/>
      <dgm:spPr/>
    </dgm:pt>
    <dgm:pt modelId="{87C4209A-3AB5-4BC5-8E95-2ABAF5B6055C}" type="pres">
      <dgm:prSet presAssocID="{BFE61730-7A6E-41FC-AA5D-CB3CC458A52E}" presName="compNode" presStyleCnt="0"/>
      <dgm:spPr/>
    </dgm:pt>
    <dgm:pt modelId="{C89804AB-1272-49C3-9FE6-477B8D098047}" type="pres">
      <dgm:prSet presAssocID="{BFE61730-7A6E-41FC-AA5D-CB3CC458A52E}" presName="iconBgRect" presStyleLbl="bgShp" presStyleIdx="3" presStyleCnt="5"/>
      <dgm:spPr>
        <a:prstGeom prst="round2DiagRect">
          <a:avLst>
            <a:gd name="adj1" fmla="val 29727"/>
            <a:gd name="adj2" fmla="val 0"/>
          </a:avLst>
        </a:prstGeom>
      </dgm:spPr>
    </dgm:pt>
    <dgm:pt modelId="{BA99E01B-3713-45D4-9619-007F686D57A0}" type="pres">
      <dgm:prSet presAssocID="{BFE61730-7A6E-41FC-AA5D-CB3CC458A52E}"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agnifying glass"/>
        </a:ext>
      </dgm:extLst>
    </dgm:pt>
    <dgm:pt modelId="{46603CEA-D893-4B99-A01A-B84D5B7FD809}" type="pres">
      <dgm:prSet presAssocID="{BFE61730-7A6E-41FC-AA5D-CB3CC458A52E}" presName="spaceRect" presStyleCnt="0"/>
      <dgm:spPr/>
    </dgm:pt>
    <dgm:pt modelId="{E14044BD-7562-4EC5-93AB-B520DF7CD9DF}" type="pres">
      <dgm:prSet presAssocID="{BFE61730-7A6E-41FC-AA5D-CB3CC458A52E}" presName="textRect" presStyleLbl="revTx" presStyleIdx="3" presStyleCnt="5">
        <dgm:presLayoutVars>
          <dgm:chMax val="1"/>
          <dgm:chPref val="1"/>
        </dgm:presLayoutVars>
      </dgm:prSet>
      <dgm:spPr/>
    </dgm:pt>
    <dgm:pt modelId="{AF600E41-5C0A-4985-9CAA-1CAA72EF7BAC}" type="pres">
      <dgm:prSet presAssocID="{A32CD960-ED60-485B-9783-8D3DAF58292F}" presName="sibTrans" presStyleCnt="0"/>
      <dgm:spPr/>
    </dgm:pt>
    <dgm:pt modelId="{060BA811-31CA-4F5C-BF37-A9F596AF0F14}" type="pres">
      <dgm:prSet presAssocID="{330663F3-5AAD-4F03-B438-1ECA00CEF0E9}" presName="compNode" presStyleCnt="0"/>
      <dgm:spPr/>
    </dgm:pt>
    <dgm:pt modelId="{236F43CF-E3D3-48EF-B73C-89C39156D9D8}" type="pres">
      <dgm:prSet presAssocID="{330663F3-5AAD-4F03-B438-1ECA00CEF0E9}" presName="iconBgRect" presStyleLbl="bgShp" presStyleIdx="4" presStyleCnt="5"/>
      <dgm:spPr>
        <a:prstGeom prst="round2DiagRect">
          <a:avLst>
            <a:gd name="adj1" fmla="val 29727"/>
            <a:gd name="adj2" fmla="val 0"/>
          </a:avLst>
        </a:prstGeom>
      </dgm:spPr>
    </dgm:pt>
    <dgm:pt modelId="{86CE3DF0-03DD-4DE4-BEDD-230E70BA8AC0}" type="pres">
      <dgm:prSet presAssocID="{330663F3-5AAD-4F03-B438-1ECA00CEF0E9}"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Help"/>
        </a:ext>
      </dgm:extLst>
    </dgm:pt>
    <dgm:pt modelId="{597850A7-9F85-4921-8940-1682C8C71F02}" type="pres">
      <dgm:prSet presAssocID="{330663F3-5AAD-4F03-B438-1ECA00CEF0E9}" presName="spaceRect" presStyleCnt="0"/>
      <dgm:spPr/>
    </dgm:pt>
    <dgm:pt modelId="{E0B4535E-9F24-4365-95DB-0551768C2A66}" type="pres">
      <dgm:prSet presAssocID="{330663F3-5AAD-4F03-B438-1ECA00CEF0E9}" presName="textRect" presStyleLbl="revTx" presStyleIdx="4" presStyleCnt="5">
        <dgm:presLayoutVars>
          <dgm:chMax val="1"/>
          <dgm:chPref val="1"/>
        </dgm:presLayoutVars>
      </dgm:prSet>
      <dgm:spPr/>
    </dgm:pt>
  </dgm:ptLst>
  <dgm:cxnLst>
    <dgm:cxn modelId="{483EAC04-D887-4602-9227-EBC09B9AD0FA}" type="presOf" srcId="{E9FD7162-47CE-4051-A89B-8712409F8972}" destId="{C0547C22-F801-4784-82E2-05B168184754}" srcOrd="0" destOrd="0" presId="urn:microsoft.com/office/officeart/2018/5/layout/IconLeafLabelList"/>
    <dgm:cxn modelId="{1EF22610-2D94-4169-B4FA-3906BD9B2575}" type="presOf" srcId="{BFE61730-7A6E-41FC-AA5D-CB3CC458A52E}" destId="{E14044BD-7562-4EC5-93AB-B520DF7CD9DF}" srcOrd="0" destOrd="0" presId="urn:microsoft.com/office/officeart/2018/5/layout/IconLeafLabelList"/>
    <dgm:cxn modelId="{BEF2D733-3E72-48A9-B200-BEE1F379C93D}" srcId="{643C16BC-E5DF-4363-BAF4-1F910BFC2317}" destId="{8F28CA81-7CBB-4C92-B989-4F45D7603B30}" srcOrd="0" destOrd="0" parTransId="{9F449679-3571-4734-A03C-53B71D3700C3}" sibTransId="{9873369F-DDE9-481E-9B99-0EFF3FB462AE}"/>
    <dgm:cxn modelId="{A672A15C-0886-4326-97F0-FB9460E92F32}" srcId="{643C16BC-E5DF-4363-BAF4-1F910BFC2317}" destId="{BFE61730-7A6E-41FC-AA5D-CB3CC458A52E}" srcOrd="3" destOrd="0" parTransId="{49867FA7-BE1D-430B-B666-69E0469C2ACD}" sibTransId="{A32CD960-ED60-485B-9783-8D3DAF58292F}"/>
    <dgm:cxn modelId="{F700A56E-CCA3-4205-ADEE-ADB1CCA439F7}" srcId="{643C16BC-E5DF-4363-BAF4-1F910BFC2317}" destId="{E9FD7162-47CE-4051-A89B-8712409F8972}" srcOrd="1" destOrd="0" parTransId="{EED6EE35-D2F8-4B40-83AF-43BBA30D59B0}" sibTransId="{EC4C233F-E231-4F9C-BF48-AAE22F6EB6B6}"/>
    <dgm:cxn modelId="{6CD97183-B4A7-4A0F-A167-5EFD248AE1A5}" type="presOf" srcId="{2F9D25AD-E665-442D-9D61-99401E6DA833}" destId="{BA2F24D2-F324-4540-8C29-DE88C5FF4BB9}" srcOrd="0" destOrd="0" presId="urn:microsoft.com/office/officeart/2018/5/layout/IconLeafLabelList"/>
    <dgm:cxn modelId="{1F2ADE8A-A74E-470E-AECB-4761FE9FAA33}" type="presOf" srcId="{330663F3-5AAD-4F03-B438-1ECA00CEF0E9}" destId="{E0B4535E-9F24-4365-95DB-0551768C2A66}" srcOrd="0" destOrd="0" presId="urn:microsoft.com/office/officeart/2018/5/layout/IconLeafLabelList"/>
    <dgm:cxn modelId="{36D84F92-6530-4C20-8F91-C41575BAA6AE}" type="presOf" srcId="{8F28CA81-7CBB-4C92-B989-4F45D7603B30}" destId="{08828990-CB26-43E0-8584-C24369EC16A8}" srcOrd="0" destOrd="0" presId="urn:microsoft.com/office/officeart/2018/5/layout/IconLeafLabelList"/>
    <dgm:cxn modelId="{A7A6FD93-E198-40EA-A352-AD85EA6F64A7}" srcId="{643C16BC-E5DF-4363-BAF4-1F910BFC2317}" destId="{2F9D25AD-E665-442D-9D61-99401E6DA833}" srcOrd="2" destOrd="0" parTransId="{6BF04D6D-6DAF-4C59-BA48-6BCA1923AF31}" sibTransId="{41363660-194E-432B-84C8-339BFBEABE53}"/>
    <dgm:cxn modelId="{41AD8698-834E-46E2-BEF0-D7B65403FCFC}" srcId="{643C16BC-E5DF-4363-BAF4-1F910BFC2317}" destId="{330663F3-5AAD-4F03-B438-1ECA00CEF0E9}" srcOrd="4" destOrd="0" parTransId="{DA2AE697-DA73-4C1E-9DA2-C9DAF09FB1DE}" sibTransId="{E4097493-D7D7-4B2E-BB9E-8DA230DF2FF0}"/>
    <dgm:cxn modelId="{5F0046C0-980F-445E-8F12-F71DCDF7A780}" type="presOf" srcId="{643C16BC-E5DF-4363-BAF4-1F910BFC2317}" destId="{D1FB2487-A4B0-4617-A171-A341C7572F04}" srcOrd="0" destOrd="0" presId="urn:microsoft.com/office/officeart/2018/5/layout/IconLeafLabelList"/>
    <dgm:cxn modelId="{24628C75-043A-4AC5-AEDD-5DB0FB796488}" type="presParOf" srcId="{D1FB2487-A4B0-4617-A171-A341C7572F04}" destId="{DD749E66-22FB-4DC4-884D-C10A365DB241}" srcOrd="0" destOrd="0" presId="urn:microsoft.com/office/officeart/2018/5/layout/IconLeafLabelList"/>
    <dgm:cxn modelId="{3A302AC2-4D7B-4C43-82F5-37A6DAA226BE}" type="presParOf" srcId="{DD749E66-22FB-4DC4-884D-C10A365DB241}" destId="{7B0A65BC-8906-4451-B6D6-21B3EA150D5E}" srcOrd="0" destOrd="0" presId="urn:microsoft.com/office/officeart/2018/5/layout/IconLeafLabelList"/>
    <dgm:cxn modelId="{BA949DEA-24BA-4CDB-9D57-8A5621D524B0}" type="presParOf" srcId="{DD749E66-22FB-4DC4-884D-C10A365DB241}" destId="{FA504001-F884-4E03-BC04-3B428FC28554}" srcOrd="1" destOrd="0" presId="urn:microsoft.com/office/officeart/2018/5/layout/IconLeafLabelList"/>
    <dgm:cxn modelId="{6AA08693-7F55-407E-B687-93C2A2C99169}" type="presParOf" srcId="{DD749E66-22FB-4DC4-884D-C10A365DB241}" destId="{F74B8E51-758B-4E25-9A79-E8A1DE47FD49}" srcOrd="2" destOrd="0" presId="urn:microsoft.com/office/officeart/2018/5/layout/IconLeafLabelList"/>
    <dgm:cxn modelId="{A68900F0-8E1A-4A0E-B765-1B74FAF9E9F3}" type="presParOf" srcId="{DD749E66-22FB-4DC4-884D-C10A365DB241}" destId="{08828990-CB26-43E0-8584-C24369EC16A8}" srcOrd="3" destOrd="0" presId="urn:microsoft.com/office/officeart/2018/5/layout/IconLeafLabelList"/>
    <dgm:cxn modelId="{CEAEA629-58CE-46A0-8C49-445935FE38A2}" type="presParOf" srcId="{D1FB2487-A4B0-4617-A171-A341C7572F04}" destId="{B649A266-49CF-44C7-A03E-1A4897CCDA6D}" srcOrd="1" destOrd="0" presId="urn:microsoft.com/office/officeart/2018/5/layout/IconLeafLabelList"/>
    <dgm:cxn modelId="{B6D837DA-BBE6-4E49-8EF8-CE4C98528C4A}" type="presParOf" srcId="{D1FB2487-A4B0-4617-A171-A341C7572F04}" destId="{B873AE88-1E30-4BFD-AC67-F5F22DA73B08}" srcOrd="2" destOrd="0" presId="urn:microsoft.com/office/officeart/2018/5/layout/IconLeafLabelList"/>
    <dgm:cxn modelId="{422D2B6D-E41E-4CD6-9E56-90CA5FEAAB45}" type="presParOf" srcId="{B873AE88-1E30-4BFD-AC67-F5F22DA73B08}" destId="{C60C6654-FA7A-4281-BA3F-040AC755FC34}" srcOrd="0" destOrd="0" presId="urn:microsoft.com/office/officeart/2018/5/layout/IconLeafLabelList"/>
    <dgm:cxn modelId="{62D6DA7A-33B0-423E-8AD7-E49EB3C45259}" type="presParOf" srcId="{B873AE88-1E30-4BFD-AC67-F5F22DA73B08}" destId="{05ACEB5C-D313-4F28-B5E9-741E2757D622}" srcOrd="1" destOrd="0" presId="urn:microsoft.com/office/officeart/2018/5/layout/IconLeafLabelList"/>
    <dgm:cxn modelId="{7A45FFCE-CD80-4EED-A472-BA86E0A0DD2A}" type="presParOf" srcId="{B873AE88-1E30-4BFD-AC67-F5F22DA73B08}" destId="{FDED6229-0B6E-46E2-9A7E-61A167046069}" srcOrd="2" destOrd="0" presId="urn:microsoft.com/office/officeart/2018/5/layout/IconLeafLabelList"/>
    <dgm:cxn modelId="{8FBDD0DB-993A-4986-9479-32D330EC4FCE}" type="presParOf" srcId="{B873AE88-1E30-4BFD-AC67-F5F22DA73B08}" destId="{C0547C22-F801-4784-82E2-05B168184754}" srcOrd="3" destOrd="0" presId="urn:microsoft.com/office/officeart/2018/5/layout/IconLeafLabelList"/>
    <dgm:cxn modelId="{0606D84E-DAFD-4233-A556-4D8512D4E05F}" type="presParOf" srcId="{D1FB2487-A4B0-4617-A171-A341C7572F04}" destId="{235D968F-F8B5-4F24-8543-E2438167F688}" srcOrd="3" destOrd="0" presId="urn:microsoft.com/office/officeart/2018/5/layout/IconLeafLabelList"/>
    <dgm:cxn modelId="{75B9BC1F-90D9-49CB-9D67-1130DC5F5D1A}" type="presParOf" srcId="{D1FB2487-A4B0-4617-A171-A341C7572F04}" destId="{B6542188-AA92-44CD-A605-092168CF9F45}" srcOrd="4" destOrd="0" presId="urn:microsoft.com/office/officeart/2018/5/layout/IconLeafLabelList"/>
    <dgm:cxn modelId="{BB685AE5-041C-4BD9-BD61-9C909D3B8880}" type="presParOf" srcId="{B6542188-AA92-44CD-A605-092168CF9F45}" destId="{B9C36086-EF3A-4D27-AAB4-BD7F43461CF5}" srcOrd="0" destOrd="0" presId="urn:microsoft.com/office/officeart/2018/5/layout/IconLeafLabelList"/>
    <dgm:cxn modelId="{33B93C5B-B019-4B2A-B24F-7122C16067A3}" type="presParOf" srcId="{B6542188-AA92-44CD-A605-092168CF9F45}" destId="{4A844EDB-858F-4DF8-95AC-E12CA349F351}" srcOrd="1" destOrd="0" presId="urn:microsoft.com/office/officeart/2018/5/layout/IconLeafLabelList"/>
    <dgm:cxn modelId="{669D0AAA-69F9-4978-B684-8A7EBE0EEA56}" type="presParOf" srcId="{B6542188-AA92-44CD-A605-092168CF9F45}" destId="{CF30BB69-469D-4881-B58D-6E77EEEACB14}" srcOrd="2" destOrd="0" presId="urn:microsoft.com/office/officeart/2018/5/layout/IconLeafLabelList"/>
    <dgm:cxn modelId="{DEDEC0F3-D665-4B53-A37C-FF677E213CC5}" type="presParOf" srcId="{B6542188-AA92-44CD-A605-092168CF9F45}" destId="{BA2F24D2-F324-4540-8C29-DE88C5FF4BB9}" srcOrd="3" destOrd="0" presId="urn:microsoft.com/office/officeart/2018/5/layout/IconLeafLabelList"/>
    <dgm:cxn modelId="{146EB34A-B75B-4DAD-892B-A387D4C0D655}" type="presParOf" srcId="{D1FB2487-A4B0-4617-A171-A341C7572F04}" destId="{0EA3147D-959A-4375-9054-CDA7DFDDC182}" srcOrd="5" destOrd="0" presId="urn:microsoft.com/office/officeart/2018/5/layout/IconLeafLabelList"/>
    <dgm:cxn modelId="{73C40D3A-33FD-4A41-8288-38146515ECFA}" type="presParOf" srcId="{D1FB2487-A4B0-4617-A171-A341C7572F04}" destId="{87C4209A-3AB5-4BC5-8E95-2ABAF5B6055C}" srcOrd="6" destOrd="0" presId="urn:microsoft.com/office/officeart/2018/5/layout/IconLeafLabelList"/>
    <dgm:cxn modelId="{F30624DC-BE75-4DE2-94C2-ECB36C4B2722}" type="presParOf" srcId="{87C4209A-3AB5-4BC5-8E95-2ABAF5B6055C}" destId="{C89804AB-1272-49C3-9FE6-477B8D098047}" srcOrd="0" destOrd="0" presId="urn:microsoft.com/office/officeart/2018/5/layout/IconLeafLabelList"/>
    <dgm:cxn modelId="{0F247D94-7CFF-4083-AB75-AF5B81B24514}" type="presParOf" srcId="{87C4209A-3AB5-4BC5-8E95-2ABAF5B6055C}" destId="{BA99E01B-3713-45D4-9619-007F686D57A0}" srcOrd="1" destOrd="0" presId="urn:microsoft.com/office/officeart/2018/5/layout/IconLeafLabelList"/>
    <dgm:cxn modelId="{8FBA70A1-95E2-4A9A-93C3-C7E41404344F}" type="presParOf" srcId="{87C4209A-3AB5-4BC5-8E95-2ABAF5B6055C}" destId="{46603CEA-D893-4B99-A01A-B84D5B7FD809}" srcOrd="2" destOrd="0" presId="urn:microsoft.com/office/officeart/2018/5/layout/IconLeafLabelList"/>
    <dgm:cxn modelId="{966BF991-24A2-4238-84EC-CE1A929DCF3C}" type="presParOf" srcId="{87C4209A-3AB5-4BC5-8E95-2ABAF5B6055C}" destId="{E14044BD-7562-4EC5-93AB-B520DF7CD9DF}" srcOrd="3" destOrd="0" presId="urn:microsoft.com/office/officeart/2018/5/layout/IconLeafLabelList"/>
    <dgm:cxn modelId="{D0515AFF-A57A-422C-A27C-D80981F62550}" type="presParOf" srcId="{D1FB2487-A4B0-4617-A171-A341C7572F04}" destId="{AF600E41-5C0A-4985-9CAA-1CAA72EF7BAC}" srcOrd="7" destOrd="0" presId="urn:microsoft.com/office/officeart/2018/5/layout/IconLeafLabelList"/>
    <dgm:cxn modelId="{A453592A-B58D-4A75-B067-81230FD027E0}" type="presParOf" srcId="{D1FB2487-A4B0-4617-A171-A341C7572F04}" destId="{060BA811-31CA-4F5C-BF37-A9F596AF0F14}" srcOrd="8" destOrd="0" presId="urn:microsoft.com/office/officeart/2018/5/layout/IconLeafLabelList"/>
    <dgm:cxn modelId="{56CE59B1-353A-43BC-8083-D51399D265C8}" type="presParOf" srcId="{060BA811-31CA-4F5C-BF37-A9F596AF0F14}" destId="{236F43CF-E3D3-48EF-B73C-89C39156D9D8}" srcOrd="0" destOrd="0" presId="urn:microsoft.com/office/officeart/2018/5/layout/IconLeafLabelList"/>
    <dgm:cxn modelId="{0F75DC9C-AD19-4A39-B446-43654E0CFD19}" type="presParOf" srcId="{060BA811-31CA-4F5C-BF37-A9F596AF0F14}" destId="{86CE3DF0-03DD-4DE4-BEDD-230E70BA8AC0}" srcOrd="1" destOrd="0" presId="urn:microsoft.com/office/officeart/2018/5/layout/IconLeafLabelList"/>
    <dgm:cxn modelId="{268E5532-0DDA-45CD-A33A-E35291FD5075}" type="presParOf" srcId="{060BA811-31CA-4F5C-BF37-A9F596AF0F14}" destId="{597850A7-9F85-4921-8940-1682C8C71F02}" srcOrd="2" destOrd="0" presId="urn:microsoft.com/office/officeart/2018/5/layout/IconLeafLabelList"/>
    <dgm:cxn modelId="{2C03EEA7-2DB1-4DF2-9757-08A6613ECFEC}" type="presParOf" srcId="{060BA811-31CA-4F5C-BF37-A9F596AF0F14}" destId="{E0B4535E-9F24-4365-95DB-0551768C2A66}"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0A65BC-8906-4451-B6D6-21B3EA150D5E}">
      <dsp:nvSpPr>
        <dsp:cNvPr id="0" name=""/>
        <dsp:cNvSpPr/>
      </dsp:nvSpPr>
      <dsp:spPr>
        <a:xfrm>
          <a:off x="302506" y="1095162"/>
          <a:ext cx="936087" cy="936087"/>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504001-F884-4E03-BC04-3B428FC28554}">
      <dsp:nvSpPr>
        <dsp:cNvPr id="0" name=""/>
        <dsp:cNvSpPr/>
      </dsp:nvSpPr>
      <dsp:spPr>
        <a:xfrm>
          <a:off x="502000" y="1294656"/>
          <a:ext cx="537099" cy="53709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8828990-CB26-43E0-8584-C24369EC16A8}">
      <dsp:nvSpPr>
        <dsp:cNvPr id="0" name=""/>
        <dsp:cNvSpPr/>
      </dsp:nvSpPr>
      <dsp:spPr>
        <a:xfrm>
          <a:off x="3265" y="2322819"/>
          <a:ext cx="1534570" cy="613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cap="all"/>
          </a:pPr>
          <a:r>
            <a:rPr lang="en-US" sz="1200" kern="1200"/>
            <a:t>Quick overview of the CLSD Grant Program</a:t>
          </a:r>
        </a:p>
      </dsp:txBody>
      <dsp:txXfrm>
        <a:off x="3265" y="2322819"/>
        <a:ext cx="1534570" cy="613828"/>
      </dsp:txXfrm>
    </dsp:sp>
    <dsp:sp modelId="{C60C6654-FA7A-4281-BA3F-040AC755FC34}">
      <dsp:nvSpPr>
        <dsp:cNvPr id="0" name=""/>
        <dsp:cNvSpPr/>
      </dsp:nvSpPr>
      <dsp:spPr>
        <a:xfrm>
          <a:off x="2105626" y="1095162"/>
          <a:ext cx="936087" cy="936087"/>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ACEB5C-D313-4F28-B5E9-741E2757D622}">
      <dsp:nvSpPr>
        <dsp:cNvPr id="0" name=""/>
        <dsp:cNvSpPr/>
      </dsp:nvSpPr>
      <dsp:spPr>
        <a:xfrm>
          <a:off x="2305121" y="1294656"/>
          <a:ext cx="537099" cy="53709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0547C22-F801-4784-82E2-05B168184754}">
      <dsp:nvSpPr>
        <dsp:cNvPr id="0" name=""/>
        <dsp:cNvSpPr/>
      </dsp:nvSpPr>
      <dsp:spPr>
        <a:xfrm>
          <a:off x="1806385" y="2322819"/>
          <a:ext cx="1534570" cy="613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cap="all"/>
          </a:pPr>
          <a:r>
            <a:rPr lang="en-US" sz="1200" kern="1200"/>
            <a:t>Review of eligibility criteria and priority considerations</a:t>
          </a:r>
        </a:p>
      </dsp:txBody>
      <dsp:txXfrm>
        <a:off x="1806385" y="2322819"/>
        <a:ext cx="1534570" cy="613828"/>
      </dsp:txXfrm>
    </dsp:sp>
    <dsp:sp modelId="{B9C36086-EF3A-4D27-AAB4-BD7F43461CF5}">
      <dsp:nvSpPr>
        <dsp:cNvPr id="0" name=""/>
        <dsp:cNvSpPr/>
      </dsp:nvSpPr>
      <dsp:spPr>
        <a:xfrm>
          <a:off x="3908747" y="1095162"/>
          <a:ext cx="936087" cy="936087"/>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844EDB-858F-4DF8-95AC-E12CA349F351}">
      <dsp:nvSpPr>
        <dsp:cNvPr id="0" name=""/>
        <dsp:cNvSpPr/>
      </dsp:nvSpPr>
      <dsp:spPr>
        <a:xfrm>
          <a:off x="4108241" y="1294656"/>
          <a:ext cx="537099" cy="53709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A2F24D2-F324-4540-8C29-DE88C5FF4BB9}">
      <dsp:nvSpPr>
        <dsp:cNvPr id="0" name=""/>
        <dsp:cNvSpPr/>
      </dsp:nvSpPr>
      <dsp:spPr>
        <a:xfrm>
          <a:off x="3609505" y="2322819"/>
          <a:ext cx="1534570" cy="613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cap="all"/>
          </a:pPr>
          <a:r>
            <a:rPr lang="en-US" sz="1200" kern="1200"/>
            <a:t>Review overlap and connection to the READ Act</a:t>
          </a:r>
        </a:p>
      </dsp:txBody>
      <dsp:txXfrm>
        <a:off x="3609505" y="2322819"/>
        <a:ext cx="1534570" cy="613828"/>
      </dsp:txXfrm>
    </dsp:sp>
    <dsp:sp modelId="{C89804AB-1272-49C3-9FE6-477B8D098047}">
      <dsp:nvSpPr>
        <dsp:cNvPr id="0" name=""/>
        <dsp:cNvSpPr/>
      </dsp:nvSpPr>
      <dsp:spPr>
        <a:xfrm>
          <a:off x="5711867" y="1095162"/>
          <a:ext cx="936087" cy="936087"/>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99E01B-3713-45D4-9619-007F686D57A0}">
      <dsp:nvSpPr>
        <dsp:cNvPr id="0" name=""/>
        <dsp:cNvSpPr/>
      </dsp:nvSpPr>
      <dsp:spPr>
        <a:xfrm>
          <a:off x="5911361" y="1294656"/>
          <a:ext cx="537099" cy="53709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14044BD-7562-4EC5-93AB-B520DF7CD9DF}">
      <dsp:nvSpPr>
        <dsp:cNvPr id="0" name=""/>
        <dsp:cNvSpPr/>
      </dsp:nvSpPr>
      <dsp:spPr>
        <a:xfrm>
          <a:off x="5412625" y="2322819"/>
          <a:ext cx="1534570" cy="613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cap="all"/>
          </a:pPr>
          <a:r>
            <a:rPr lang="en-US" sz="1200" kern="1200"/>
            <a:t>Deeper dive into core components of the project</a:t>
          </a:r>
        </a:p>
      </dsp:txBody>
      <dsp:txXfrm>
        <a:off x="5412625" y="2322819"/>
        <a:ext cx="1534570" cy="613828"/>
      </dsp:txXfrm>
    </dsp:sp>
    <dsp:sp modelId="{236F43CF-E3D3-48EF-B73C-89C39156D9D8}">
      <dsp:nvSpPr>
        <dsp:cNvPr id="0" name=""/>
        <dsp:cNvSpPr/>
      </dsp:nvSpPr>
      <dsp:spPr>
        <a:xfrm>
          <a:off x="7514987" y="1095162"/>
          <a:ext cx="936087" cy="936087"/>
        </a:xfrm>
        <a:prstGeom prst="round2DiagRect">
          <a:avLst>
            <a:gd name="adj1" fmla="val 29727"/>
            <a:gd name="adj2" fmla="val 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CE3DF0-03DD-4DE4-BEDD-230E70BA8AC0}">
      <dsp:nvSpPr>
        <dsp:cNvPr id="0" name=""/>
        <dsp:cNvSpPr/>
      </dsp:nvSpPr>
      <dsp:spPr>
        <a:xfrm>
          <a:off x="7714481" y="1294656"/>
          <a:ext cx="537099" cy="53709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0B4535E-9F24-4365-95DB-0551768C2A66}">
      <dsp:nvSpPr>
        <dsp:cNvPr id="0" name=""/>
        <dsp:cNvSpPr/>
      </dsp:nvSpPr>
      <dsp:spPr>
        <a:xfrm>
          <a:off x="7215746" y="2322819"/>
          <a:ext cx="1534570" cy="613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cap="all"/>
          </a:pPr>
          <a:r>
            <a:rPr lang="en-US" sz="1200" kern="1200"/>
            <a:t>Open</a:t>
          </a:r>
          <a:r>
            <a:rPr lang="en-US" sz="1200" kern="1200" baseline="0"/>
            <a:t> for questions</a:t>
          </a:r>
          <a:endParaRPr lang="en-US" sz="1200" kern="1200"/>
        </a:p>
      </dsp:txBody>
      <dsp:txXfrm>
        <a:off x="7215746" y="2322819"/>
        <a:ext cx="1534570" cy="613828"/>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7/8/2021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a:t>
            </a:r>
          </a:p>
          <a:p>
            <a:r>
              <a:rPr lang="en-US" dirty="0"/>
              <a:t>Introduction to staff on call</a:t>
            </a:r>
          </a:p>
          <a:p>
            <a:r>
              <a:rPr lang="en-US" dirty="0"/>
              <a:t>Housekeeping: All participants muted, hold questions until the end of each section, questions can be typed into the chat box (staff are moderating)</a:t>
            </a:r>
          </a:p>
          <a:p>
            <a:r>
              <a:rPr lang="en-US" dirty="0"/>
              <a:t>Recording and slides will be available on the CLSD webpage after today’s webinar</a:t>
            </a:r>
          </a:p>
        </p:txBody>
      </p:sp>
      <p:sp>
        <p:nvSpPr>
          <p:cNvPr id="4" name="Slide Number Placeholder 3"/>
          <p:cNvSpPr>
            <a:spLocks noGrp="1"/>
          </p:cNvSpPr>
          <p:nvPr>
            <p:ph type="sldNum" sz="quarter" idx="5"/>
          </p:nvPr>
        </p:nvSpPr>
        <p:spPr/>
        <p:txBody>
          <a:bodyPr/>
          <a:lstStyle/>
          <a:p>
            <a:fld id="{D8C3E97E-4890-4915-A7C2-F3D207C521C5}" type="slidenum">
              <a:rPr lang="en-US" smtClean="0"/>
              <a:t>1</a:t>
            </a:fld>
            <a:endParaRPr lang="en-US"/>
          </a:p>
        </p:txBody>
      </p:sp>
    </p:spTree>
    <p:extLst>
      <p:ext uri="{BB962C8B-B14F-4D97-AF65-F5344CB8AC3E}">
        <p14:creationId xmlns:p14="http://schemas.microsoft.com/office/powerpoint/2010/main" val="752803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10</a:t>
            </a:fld>
            <a:endParaRPr lang="en-US"/>
          </a:p>
        </p:txBody>
      </p:sp>
    </p:spTree>
    <p:extLst>
      <p:ext uri="{BB962C8B-B14F-4D97-AF65-F5344CB8AC3E}">
        <p14:creationId xmlns:p14="http://schemas.microsoft.com/office/powerpoint/2010/main" val="223228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2</a:t>
            </a:fld>
            <a:endParaRPr lang="en-US"/>
          </a:p>
        </p:txBody>
      </p:sp>
    </p:spTree>
    <p:extLst>
      <p:ext uri="{BB962C8B-B14F-4D97-AF65-F5344CB8AC3E}">
        <p14:creationId xmlns:p14="http://schemas.microsoft.com/office/powerpoint/2010/main" val="1915524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3</a:t>
            </a:fld>
            <a:endParaRPr lang="en-US"/>
          </a:p>
        </p:txBody>
      </p:sp>
    </p:spTree>
    <p:extLst>
      <p:ext uri="{BB962C8B-B14F-4D97-AF65-F5344CB8AC3E}">
        <p14:creationId xmlns:p14="http://schemas.microsoft.com/office/powerpoint/2010/main" val="3311537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-Extra funds in year 1 </a:t>
            </a:r>
            <a:r>
              <a:rPr lang="en-US" sz="1800" kern="800" dirty="0">
                <a:solidFill>
                  <a:srgbClr val="262626"/>
                </a:solidFill>
                <a:effectLst/>
                <a:latin typeface="Calibri" panose="020F0502020204030204" pitchFamily="34" charset="0"/>
                <a:ea typeface="Calibri" panose="020F0502020204030204" pitchFamily="34" charset="0"/>
              </a:rPr>
              <a:t>of the grant will be allocated to support the development of a district-wide Comprehensive Local Literacy Plan (CLLP), and evaluation of existing structures, practices, and instructional materials.</a:t>
            </a:r>
          </a:p>
          <a:p>
            <a:r>
              <a:rPr lang="en-US" sz="1800" kern="800" dirty="0">
                <a:solidFill>
                  <a:srgbClr val="262626"/>
                </a:solidFill>
                <a:effectLst/>
                <a:latin typeface="Calibri" panose="020F0502020204030204" pitchFamily="34" charset="0"/>
                <a:ea typeface="Calibri" panose="020F0502020204030204" pitchFamily="34" charset="0"/>
              </a:rPr>
              <a:t>-All administrative costs must be directly related to the CLSD project and pre-approved.</a:t>
            </a:r>
          </a:p>
          <a:p>
            <a:r>
              <a:rPr lang="en-US" sz="1800" kern="800" dirty="0">
                <a:solidFill>
                  <a:srgbClr val="262626"/>
                </a:solidFill>
                <a:effectLst/>
                <a:latin typeface="Calibri" panose="020F0502020204030204" pitchFamily="34" charset="0"/>
                <a:ea typeface="Calibri" panose="020F0502020204030204" pitchFamily="34" charset="0"/>
              </a:rPr>
              <a:t>-Indirect costs cannot exceed 5%, including combined with admin costs. Indirect costs cannot exceed an applicant’s indirect cost rate agreement. </a:t>
            </a:r>
          </a:p>
          <a:p>
            <a:r>
              <a:rPr lang="en-US" sz="1800" kern="800" dirty="0">
                <a:solidFill>
                  <a:srgbClr val="262626"/>
                </a:solidFill>
                <a:effectLst/>
                <a:latin typeface="Calibri" panose="020F0502020204030204" pitchFamily="34" charset="0"/>
              </a:rPr>
              <a:t>-Percentage breakdowns are a federal requirement. Applications that don’t meet this breakdown will be asked to modify their application or could be denied.                 </a:t>
            </a:r>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4</a:t>
            </a:fld>
            <a:endParaRPr lang="en-US"/>
          </a:p>
        </p:txBody>
      </p:sp>
    </p:spTree>
    <p:extLst>
      <p:ext uri="{BB962C8B-B14F-4D97-AF65-F5344CB8AC3E}">
        <p14:creationId xmlns:p14="http://schemas.microsoft.com/office/powerpoint/2010/main" val="1579545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5</a:t>
            </a:fld>
            <a:endParaRPr lang="en-US"/>
          </a:p>
        </p:txBody>
      </p:sp>
    </p:spTree>
    <p:extLst>
      <p:ext uri="{BB962C8B-B14F-4D97-AF65-F5344CB8AC3E}">
        <p14:creationId xmlns:p14="http://schemas.microsoft.com/office/powerpoint/2010/main" val="2649586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6</a:t>
            </a:fld>
            <a:endParaRPr lang="en-US"/>
          </a:p>
        </p:txBody>
      </p:sp>
    </p:spTree>
    <p:extLst>
      <p:ext uri="{BB962C8B-B14F-4D97-AF65-F5344CB8AC3E}">
        <p14:creationId xmlns:p14="http://schemas.microsoft.com/office/powerpoint/2010/main" val="4208516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-Because this funding is more flexible, we are not looking for a cookie cutter, one size fits all approach. Each district will have unique needs and capacity for engaging in grant activities. Tell us what your district really needs to take comprehensive literacy efforts to the next level. </a:t>
            </a:r>
          </a:p>
        </p:txBody>
      </p:sp>
      <p:sp>
        <p:nvSpPr>
          <p:cNvPr id="4" name="Slide Number Placeholder 3"/>
          <p:cNvSpPr>
            <a:spLocks noGrp="1"/>
          </p:cNvSpPr>
          <p:nvPr>
            <p:ph type="sldNum" sz="quarter" idx="5"/>
          </p:nvPr>
        </p:nvSpPr>
        <p:spPr/>
        <p:txBody>
          <a:bodyPr/>
          <a:lstStyle/>
          <a:p>
            <a:fld id="{D8C3E97E-4890-4915-A7C2-F3D207C521C5}" type="slidenum">
              <a:rPr lang="en-US" smtClean="0"/>
              <a:t>7</a:t>
            </a:fld>
            <a:endParaRPr lang="en-US"/>
          </a:p>
        </p:txBody>
      </p:sp>
    </p:spTree>
    <p:extLst>
      <p:ext uri="{BB962C8B-B14F-4D97-AF65-F5344CB8AC3E}">
        <p14:creationId xmlns:p14="http://schemas.microsoft.com/office/powerpoint/2010/main" val="2287741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8</a:t>
            </a:fld>
            <a:endParaRPr lang="en-US"/>
          </a:p>
        </p:txBody>
      </p:sp>
    </p:spTree>
    <p:extLst>
      <p:ext uri="{BB962C8B-B14F-4D97-AF65-F5344CB8AC3E}">
        <p14:creationId xmlns:p14="http://schemas.microsoft.com/office/powerpoint/2010/main" val="40338148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9</a:t>
            </a:fld>
            <a:endParaRPr lang="en-US"/>
          </a:p>
        </p:txBody>
      </p:sp>
    </p:spTree>
    <p:extLst>
      <p:ext uri="{BB962C8B-B14F-4D97-AF65-F5344CB8AC3E}">
        <p14:creationId xmlns:p14="http://schemas.microsoft.com/office/powerpoint/2010/main" val="16360338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FFC846">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FFC846"/>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mith_s@cde.state.co.u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christensen_m@cde.state.co.us" TargetMode="External"/><Relationship Id="rId4" Type="http://schemas.openxmlformats.org/officeDocument/2006/relationships/hyperlink" Target="mailto:mueller_p@cde.state.co.us"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www.cde.state.co.us/uip/p-12_fscp_framework"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cde.state.co.us/early/comprehensive-state-literacy-development-grant." TargetMode="External"/><Relationship Id="rId2" Type="http://schemas.openxmlformats.org/officeDocument/2006/relationships/notesSlide" Target="../notesSlides/notesSlide3.xml"/><Relationship Id="rId1" Type="http://schemas.openxmlformats.org/officeDocument/2006/relationships/slideLayout" Target="../slideLayouts/slideLayout9.xml"/><Relationship Id="rId4" Type="http://schemas.openxmlformats.org/officeDocument/2006/relationships/hyperlink" Target="http://www.cde.state.co.us/coloradoliteracy/clsd-faq"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hyperlink" Target="http://www.cde.state.co.us/coloradoliteracy/clsdebpeligibilityguidancedocument"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cde.state.co.us/early/clsdliteracyconsultantadvisorylistrfa"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 Comprehensive Literacy State Development Grant</a:t>
            </a:r>
          </a:p>
        </p:txBody>
      </p:sp>
      <p:sp>
        <p:nvSpPr>
          <p:cNvPr id="3" name="Subtitle 2"/>
          <p:cNvSpPr>
            <a:spLocks noGrp="1"/>
          </p:cNvSpPr>
          <p:nvPr>
            <p:ph type="subTitle" idx="1"/>
          </p:nvPr>
        </p:nvSpPr>
        <p:spPr>
          <a:xfrm>
            <a:off x="557212" y="5007587"/>
            <a:ext cx="8029575" cy="1784556"/>
          </a:xfrm>
        </p:spPr>
        <p:txBody>
          <a:bodyPr/>
          <a:lstStyle/>
          <a:p>
            <a:r>
              <a:rPr lang="en-US" dirty="0"/>
              <a:t>Stacey Smith, CLSD Program Grant Manager | </a:t>
            </a:r>
            <a:r>
              <a:rPr lang="en-US" dirty="0">
                <a:hlinkClick r:id="rId3"/>
              </a:rPr>
              <a:t>smith_s@cde.state.co.us</a:t>
            </a:r>
            <a:endParaRPr lang="en-US" dirty="0"/>
          </a:p>
          <a:p>
            <a:r>
              <a:rPr lang="en-US" dirty="0"/>
              <a:t>Patrick Mueller, Grants Fiscal | </a:t>
            </a:r>
            <a:r>
              <a:rPr lang="en-US" dirty="0">
                <a:hlinkClick r:id="rId4"/>
              </a:rPr>
              <a:t>mueller_p@cde.state.co.us</a:t>
            </a:r>
            <a:r>
              <a:rPr lang="en-US" dirty="0"/>
              <a:t> </a:t>
            </a:r>
          </a:p>
          <a:p>
            <a:r>
              <a:rPr lang="en-US" dirty="0"/>
              <a:t>Mandy Christensen, Competitive Grants | </a:t>
            </a:r>
            <a:r>
              <a:rPr lang="en-US" dirty="0">
                <a:hlinkClick r:id="rId5"/>
              </a:rPr>
              <a:t>christensen_m@cde.state.co.us</a:t>
            </a:r>
            <a:r>
              <a:rPr lang="en-US" dirty="0"/>
              <a:t> </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8811" y="420328"/>
            <a:ext cx="7886700" cy="590603"/>
          </a:xfrm>
        </p:spPr>
        <p:txBody>
          <a:bodyPr>
            <a:noAutofit/>
          </a:bodyPr>
          <a:lstStyle/>
          <a:p>
            <a:r>
              <a:rPr lang="en-US" sz="4400" dirty="0"/>
              <a:t>Core components of CLSD project</a:t>
            </a:r>
          </a:p>
        </p:txBody>
      </p:sp>
      <p:sp>
        <p:nvSpPr>
          <p:cNvPr id="3" name="Content Placeholder 2"/>
          <p:cNvSpPr>
            <a:spLocks noGrp="1"/>
          </p:cNvSpPr>
          <p:nvPr>
            <p:ph idx="1"/>
          </p:nvPr>
        </p:nvSpPr>
        <p:spPr>
          <a:xfrm>
            <a:off x="628650" y="1643865"/>
            <a:ext cx="7886700" cy="5148277"/>
          </a:xfrm>
        </p:spPr>
        <p:txBody>
          <a:bodyPr>
            <a:normAutofit lnSpcReduction="10000"/>
          </a:bodyPr>
          <a:lstStyle/>
          <a:p>
            <a:pPr marL="0" marR="0" indent="0">
              <a:spcBef>
                <a:spcPts val="0"/>
              </a:spcBef>
              <a:spcAft>
                <a:spcPts val="0"/>
              </a:spcAft>
              <a:buNone/>
            </a:pPr>
            <a:r>
              <a:rPr lang="en-US" b="1"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Section F: Early childhood educator, parent, family and community engagement</a:t>
            </a:r>
            <a:endParaRPr lang="en-US" b="1" u="sng" kern="800" dirty="0">
              <a:solidFill>
                <a:srgbClr val="262626"/>
              </a:solidFill>
              <a:latin typeface="Calibri" panose="020F050202020403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endParaRPr lang="en-US" sz="2400" b="1" u="sng"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r>
              <a:rPr lang="en-US" sz="2400"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Could include: </a:t>
            </a:r>
          </a:p>
          <a:p>
            <a:pPr marL="342900" marR="0" lvl="0" indent="-342900">
              <a:spcBef>
                <a:spcPts val="0"/>
              </a:spcBef>
              <a:spcAft>
                <a:spcPts val="0"/>
              </a:spcAft>
              <a:buFont typeface="Calibri" panose="020F0502020204030204" pitchFamily="34" charset="0"/>
              <a:buChar char="•"/>
              <a:tabLst>
                <a:tab pos="2971800" algn="ctr"/>
                <a:tab pos="5943600" algn="r"/>
                <a:tab pos="457200" algn="l"/>
              </a:tabLst>
            </a:pPr>
            <a:r>
              <a:rPr lang="en-US"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Establishing and/or expanding district-wide parent and family engagement efforts (</a:t>
            </a:r>
            <a:r>
              <a:rPr lang="en-US" b="1" u="sng"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hlinkClick r:id="rId3"/>
              </a:rPr>
              <a:t>CDE FSCP Framework</a:t>
            </a:r>
            <a:r>
              <a:rPr lang="en-US"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a:t>
            </a:r>
          </a:p>
          <a:p>
            <a:pPr marL="342900" marR="0" lvl="0" indent="-342900">
              <a:spcBef>
                <a:spcPts val="0"/>
              </a:spcBef>
              <a:spcAft>
                <a:spcPts val="0"/>
              </a:spcAft>
              <a:buFont typeface="Calibri" panose="020F0502020204030204" pitchFamily="34" charset="0"/>
              <a:buChar char="•"/>
              <a:tabLst>
                <a:tab pos="2971800" algn="ctr"/>
                <a:tab pos="5943600" algn="r"/>
                <a:tab pos="457200" algn="l"/>
              </a:tabLst>
            </a:pPr>
            <a:r>
              <a:rPr lang="en-US" kern="800" dirty="0">
                <a:solidFill>
                  <a:srgbClr val="262626"/>
                </a:solidFill>
                <a:latin typeface="Calibri" panose="020F0502020204030204" pitchFamily="34" charset="0"/>
                <a:ea typeface="Calibri" panose="020F0502020204030204" pitchFamily="34" charset="0"/>
                <a:cs typeface="Calibri" panose="020F0502020204030204" pitchFamily="34" charset="0"/>
              </a:rPr>
              <a:t>Building partnerships with early childhood education providers not already connected with the district to improve school readiness and literacy outcomes</a:t>
            </a:r>
          </a:p>
          <a:p>
            <a:pPr marL="342900" marR="0" lvl="0" indent="-342900">
              <a:spcBef>
                <a:spcPts val="0"/>
              </a:spcBef>
              <a:spcAft>
                <a:spcPts val="0"/>
              </a:spcAft>
              <a:buFont typeface="Calibri" panose="020F0502020204030204" pitchFamily="34" charset="0"/>
              <a:buChar char="•"/>
              <a:tabLst>
                <a:tab pos="2971800" algn="ctr"/>
                <a:tab pos="5943600" algn="r"/>
                <a:tab pos="457200" algn="l"/>
              </a:tabLst>
            </a:pPr>
            <a:r>
              <a:rPr lang="en-US" kern="800" dirty="0">
                <a:solidFill>
                  <a:srgbClr val="262626"/>
                </a:solidFill>
                <a:latin typeface="Calibri" panose="020F0502020204030204" pitchFamily="34" charset="0"/>
                <a:ea typeface="Calibri" panose="020F0502020204030204" pitchFamily="34" charset="0"/>
                <a:cs typeface="Calibri" panose="020F0502020204030204" pitchFamily="34" charset="0"/>
              </a:rPr>
              <a:t>School-home partnership programs and materials</a:t>
            </a:r>
          </a:p>
          <a:p>
            <a:pPr marL="342900" marR="0" lvl="0" indent="-342900">
              <a:spcBef>
                <a:spcPts val="0"/>
              </a:spcBef>
              <a:spcAft>
                <a:spcPts val="0"/>
              </a:spcAft>
              <a:buFont typeface="Calibri" panose="020F0502020204030204" pitchFamily="34" charset="0"/>
              <a:buChar char="•"/>
              <a:tabLst>
                <a:tab pos="2971800" algn="ctr"/>
                <a:tab pos="5943600" algn="r"/>
                <a:tab pos="457200" algn="l"/>
              </a:tabLst>
            </a:pPr>
            <a:r>
              <a:rPr lang="en-US" kern="800" dirty="0">
                <a:solidFill>
                  <a:srgbClr val="262626"/>
                </a:solidFill>
                <a:latin typeface="Calibri" panose="020F0502020204030204" pitchFamily="34" charset="0"/>
                <a:ea typeface="Calibri" panose="020F0502020204030204" pitchFamily="34" charset="0"/>
                <a:cs typeface="Calibri" panose="020F0502020204030204" pitchFamily="34" charset="0"/>
              </a:rPr>
              <a:t>Home-based family literacy materials in other languages</a:t>
            </a:r>
          </a:p>
          <a:p>
            <a:pPr marL="342900" marR="0" lvl="0" indent="-342900">
              <a:spcBef>
                <a:spcPts val="0"/>
              </a:spcBef>
              <a:spcAft>
                <a:spcPts val="0"/>
              </a:spcAft>
              <a:buFont typeface="Calibri" panose="020F0502020204030204" pitchFamily="34" charset="0"/>
              <a:buChar char="•"/>
              <a:tabLst>
                <a:tab pos="2971800" algn="ctr"/>
                <a:tab pos="5943600" algn="r"/>
                <a:tab pos="457200" algn="l"/>
              </a:tabLst>
            </a:pPr>
            <a:r>
              <a:rPr lang="en-US" kern="800" dirty="0">
                <a:solidFill>
                  <a:srgbClr val="262626"/>
                </a:solidFill>
                <a:latin typeface="Calibri" panose="020F0502020204030204" pitchFamily="34" charset="0"/>
                <a:ea typeface="Calibri" panose="020F0502020204030204" pitchFamily="34" charset="0"/>
                <a:cs typeface="Calibri" panose="020F0502020204030204" pitchFamily="34" charset="0"/>
              </a:rPr>
              <a:t>Parent and caregiver language and literacy development programs</a:t>
            </a:r>
          </a:p>
          <a:p>
            <a:pPr marL="342900" marR="0" lvl="0" indent="-342900">
              <a:spcBef>
                <a:spcPts val="0"/>
              </a:spcBef>
              <a:spcAft>
                <a:spcPts val="0"/>
              </a:spcAft>
              <a:buFont typeface="Calibri" panose="020F0502020204030204" pitchFamily="34" charset="0"/>
              <a:buChar char="•"/>
              <a:tabLst>
                <a:tab pos="2971800" algn="ctr"/>
                <a:tab pos="5943600" algn="r"/>
                <a:tab pos="457200" algn="l"/>
              </a:tabLst>
            </a:pPr>
            <a:r>
              <a:rPr lang="en-US" kern="800" dirty="0">
                <a:solidFill>
                  <a:srgbClr val="262626"/>
                </a:solidFill>
                <a:latin typeface="Calibri" panose="020F0502020204030204" pitchFamily="34" charset="0"/>
                <a:ea typeface="Calibri" panose="020F0502020204030204" pitchFamily="34" charset="0"/>
                <a:cs typeface="Calibri" panose="020F0502020204030204" pitchFamily="34" charset="0"/>
              </a:rPr>
              <a:t>Building or expanding partnerships with local community-based agencies, libraries, and nonprofit agencies.</a:t>
            </a:r>
          </a:p>
          <a:p>
            <a:pPr marL="342900" marR="0" lvl="0" indent="-342900">
              <a:spcBef>
                <a:spcPts val="0"/>
              </a:spcBef>
              <a:spcAft>
                <a:spcPts val="0"/>
              </a:spcAft>
              <a:buFont typeface="Calibri" panose="020F0502020204030204" pitchFamily="34" charset="0"/>
              <a:buChar char="•"/>
              <a:tabLst>
                <a:tab pos="2971800" algn="ctr"/>
                <a:tab pos="5943600" algn="r"/>
                <a:tab pos="457200" algn="l"/>
              </a:tabLst>
            </a:pPr>
            <a:r>
              <a:rPr lang="en-US" kern="800" dirty="0">
                <a:solidFill>
                  <a:srgbClr val="262626"/>
                </a:solidFill>
                <a:latin typeface="Calibri" panose="020F0502020204030204" pitchFamily="34" charset="0"/>
                <a:ea typeface="Calibri" panose="020F0502020204030204" pitchFamily="34" charset="0"/>
                <a:cs typeface="Calibri" panose="020F0502020204030204" pitchFamily="34" charset="0"/>
              </a:rPr>
              <a:t>Get creative! Districts know their community needs best.</a:t>
            </a:r>
            <a:endParaRPr lang="en-US" kern="800" dirty="0">
              <a:solidFill>
                <a:srgbClr val="262626"/>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3374134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Freeform: Shape 20">
            <a:extLst>
              <a:ext uri="{FF2B5EF4-FFF2-40B4-BE49-F238E27FC236}">
                <a16:creationId xmlns:a16="http://schemas.microsoft.com/office/drawing/2014/main" id="{673E9FC8-2143-48A2-9DEE-AABBC7E30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265888"/>
          </a:xfrm>
          <a:custGeom>
            <a:avLst/>
            <a:gdLst>
              <a:gd name="connsiteX0" fmla="*/ 0 w 12188952"/>
              <a:gd name="connsiteY0" fmla="*/ 0 h 6265888"/>
              <a:gd name="connsiteX1" fmla="*/ 12188952 w 12188952"/>
              <a:gd name="connsiteY1" fmla="*/ 0 h 6265888"/>
              <a:gd name="connsiteX2" fmla="*/ 12188952 w 12188952"/>
              <a:gd name="connsiteY2" fmla="*/ 5061023 h 6265888"/>
              <a:gd name="connsiteX3" fmla="*/ 12188400 w 12188952"/>
              <a:gd name="connsiteY3" fmla="*/ 5061281 h 6265888"/>
              <a:gd name="connsiteX4" fmla="*/ 6096000 w 12188952"/>
              <a:gd name="connsiteY4" fmla="*/ 6265888 h 6265888"/>
              <a:gd name="connsiteX5" fmla="*/ 3601 w 12188952"/>
              <a:gd name="connsiteY5" fmla="*/ 5061281 h 6265888"/>
              <a:gd name="connsiteX6" fmla="*/ 0 w 12188952"/>
              <a:gd name="connsiteY6" fmla="*/ 5059596 h 6265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6265888">
                <a:moveTo>
                  <a:pt x="0" y="0"/>
                </a:moveTo>
                <a:lnTo>
                  <a:pt x="12188952" y="0"/>
                </a:lnTo>
                <a:lnTo>
                  <a:pt x="12188952" y="5061023"/>
                </a:lnTo>
                <a:lnTo>
                  <a:pt x="12188400" y="5061281"/>
                </a:lnTo>
                <a:cubicBezTo>
                  <a:pt x="10489511" y="5817852"/>
                  <a:pt x="8380622" y="6265888"/>
                  <a:pt x="6096000" y="6265888"/>
                </a:cubicBezTo>
                <a:cubicBezTo>
                  <a:pt x="3811379" y="6265888"/>
                  <a:pt x="1702489" y="5817852"/>
                  <a:pt x="3601" y="5061281"/>
                </a:cubicBezTo>
                <a:lnTo>
                  <a:pt x="0" y="5059596"/>
                </a:lnTo>
                <a:close/>
              </a:path>
            </a:pathLst>
          </a:custGeom>
          <a:solidFill>
            <a:schemeClr val="bg1">
              <a:lumMod val="85000"/>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Many question marks on black background">
            <a:extLst>
              <a:ext uri="{FF2B5EF4-FFF2-40B4-BE49-F238E27FC236}">
                <a16:creationId xmlns:a16="http://schemas.microsoft.com/office/drawing/2014/main" id="{AB636697-F062-4156-A552-8FD1F2C4801E}"/>
              </a:ext>
            </a:extLst>
          </p:cNvPr>
          <p:cNvPicPr>
            <a:picLocks noChangeAspect="1"/>
          </p:cNvPicPr>
          <p:nvPr/>
        </p:nvPicPr>
        <p:blipFill rotWithShape="1">
          <a:blip r:embed="rId2"/>
          <a:srcRect l="7096"/>
          <a:stretch/>
        </p:blipFill>
        <p:spPr>
          <a:xfrm>
            <a:off x="20" y="0"/>
            <a:ext cx="9143980" cy="6003842"/>
          </a:xfrm>
          <a:custGeom>
            <a:avLst/>
            <a:gdLst/>
            <a:ahLst/>
            <a:cxnLst/>
            <a:rect l="l" t="t" r="r" b="b"/>
            <a:pathLst>
              <a:path w="12187427" h="6003852">
                <a:moveTo>
                  <a:pt x="0" y="0"/>
                </a:moveTo>
                <a:lnTo>
                  <a:pt x="12187427" y="0"/>
                </a:lnTo>
                <a:lnTo>
                  <a:pt x="12187427" y="4772371"/>
                </a:lnTo>
                <a:lnTo>
                  <a:pt x="11865111" y="4913285"/>
                </a:lnTo>
                <a:cubicBezTo>
                  <a:pt x="10225213" y="5601147"/>
                  <a:pt x="8237833" y="6003852"/>
                  <a:pt x="6096000" y="6003852"/>
                </a:cubicBezTo>
                <a:cubicBezTo>
                  <a:pt x="3811379" y="6003852"/>
                  <a:pt x="1702489" y="5545663"/>
                  <a:pt x="3601" y="4771946"/>
                </a:cubicBezTo>
                <a:lnTo>
                  <a:pt x="0" y="4770223"/>
                </a:lnTo>
                <a:close/>
              </a:path>
            </a:pathLst>
          </a:custGeom>
        </p:spPr>
      </p:pic>
      <p:sp>
        <p:nvSpPr>
          <p:cNvPr id="3" name="Slide Number Placeholder 2"/>
          <p:cNvSpPr>
            <a:spLocks noGrp="1"/>
          </p:cNvSpPr>
          <p:nvPr>
            <p:ph type="sldNum" sz="quarter" idx="12"/>
          </p:nvPr>
        </p:nvSpPr>
        <p:spPr>
          <a:xfrm>
            <a:off x="6457950" y="6356350"/>
            <a:ext cx="2057400" cy="365125"/>
          </a:xfrm>
        </p:spPr>
        <p:txBody>
          <a:bodyPr vert="horz" lIns="91440" tIns="45720" rIns="91440" bIns="45720" rtlCol="0" anchor="ctr">
            <a:normAutofit/>
          </a:bodyPr>
          <a:lstStyle/>
          <a:p>
            <a:pPr algn="r">
              <a:spcAft>
                <a:spcPts val="600"/>
              </a:spcAft>
              <a:defRPr/>
            </a:pPr>
            <a:fld id="{C479D5F6-EDCB-402A-AC08-4943A1820E8F}" type="slidenum">
              <a:rPr lang="en-US" sz="1200">
                <a:solidFill>
                  <a:schemeClr val="tx1">
                    <a:tint val="75000"/>
                  </a:schemeClr>
                </a:solidFill>
              </a:rPr>
              <a:pPr algn="r">
                <a:spcAft>
                  <a:spcPts val="600"/>
                </a:spcAft>
                <a:defRPr/>
              </a:pPr>
              <a:t>11</a:t>
            </a:fld>
            <a:endParaRPr lang="en-US" sz="1200">
              <a:solidFill>
                <a:schemeClr val="tx1">
                  <a:tint val="75000"/>
                </a:schemeClr>
              </a:solidFill>
            </a:endParaRPr>
          </a:p>
        </p:txBody>
      </p:sp>
      <p:sp>
        <p:nvSpPr>
          <p:cNvPr id="4" name="TextBox 3">
            <a:extLst>
              <a:ext uri="{FF2B5EF4-FFF2-40B4-BE49-F238E27FC236}">
                <a16:creationId xmlns:a16="http://schemas.microsoft.com/office/drawing/2014/main" id="{E7BC5F72-3A0F-49B5-A5D5-5B31856F3190}"/>
              </a:ext>
            </a:extLst>
          </p:cNvPr>
          <p:cNvSpPr txBox="1"/>
          <p:nvPr/>
        </p:nvSpPr>
        <p:spPr>
          <a:xfrm>
            <a:off x="647272" y="2078591"/>
            <a:ext cx="4798032" cy="923330"/>
          </a:xfrm>
          <a:prstGeom prst="rect">
            <a:avLst/>
          </a:prstGeom>
          <a:noFill/>
        </p:spPr>
        <p:txBody>
          <a:bodyPr wrap="square" rtlCol="0">
            <a:spAutoFit/>
          </a:bodyPr>
          <a:lstStyle/>
          <a:p>
            <a:r>
              <a:rPr lang="en-US" sz="5400" b="1" dirty="0">
                <a:solidFill>
                  <a:srgbClr val="FFC000"/>
                </a:solidFill>
              </a:rPr>
              <a:t>QUESTIONS?</a:t>
            </a:r>
          </a:p>
        </p:txBody>
      </p:sp>
    </p:spTree>
    <p:extLst>
      <p:ext uri="{BB962C8B-B14F-4D97-AF65-F5344CB8AC3E}">
        <p14:creationId xmlns:p14="http://schemas.microsoft.com/office/powerpoint/2010/main" val="2971321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Webinar objectives</a:t>
            </a:r>
          </a:p>
        </p:txBody>
      </p:sp>
      <p:sp>
        <p:nvSpPr>
          <p:cNvPr id="4" name="Slide Number Placeholder 3"/>
          <p:cNvSpPr>
            <a:spLocks noGrp="1"/>
          </p:cNvSpPr>
          <p:nvPr>
            <p:ph type="sldNum" sz="quarter" idx="12"/>
          </p:nvPr>
        </p:nvSpPr>
        <p:spPr/>
        <p:txBody>
          <a:bodyPr/>
          <a:lstStyle/>
          <a:p>
            <a:fld id="{C479D5F6-EDCB-402A-AC08-4943A1820E8F}" type="slidenum">
              <a:rPr lang="en-US" smtClean="0"/>
              <a:pPr/>
              <a:t>2</a:t>
            </a:fld>
            <a:endParaRPr lang="en-US" dirty="0"/>
          </a:p>
        </p:txBody>
      </p:sp>
      <p:graphicFrame>
        <p:nvGraphicFramePr>
          <p:cNvPr id="5" name="Content Placeholder 2">
            <a:extLst>
              <a:ext uri="{FF2B5EF4-FFF2-40B4-BE49-F238E27FC236}">
                <a16:creationId xmlns:a16="http://schemas.microsoft.com/office/drawing/2014/main" id="{7986452E-0F02-42B1-9857-7C954A368D4F}"/>
              </a:ext>
            </a:extLst>
          </p:cNvPr>
          <p:cNvGraphicFramePr>
            <a:graphicFrameLocks noGrp="1"/>
          </p:cNvGraphicFramePr>
          <p:nvPr>
            <p:ph idx="1"/>
            <p:extLst>
              <p:ext uri="{D42A27DB-BD31-4B8C-83A1-F6EECF244321}">
                <p14:modId xmlns:p14="http://schemas.microsoft.com/office/powerpoint/2010/main" val="3699521267"/>
              </p:ext>
            </p:extLst>
          </p:nvPr>
        </p:nvGraphicFramePr>
        <p:xfrm>
          <a:off x="195209" y="1889947"/>
          <a:ext cx="8753582" cy="40318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04153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47701" y="1463040"/>
            <a:ext cx="3886200" cy="4583799"/>
          </a:xfrm>
        </p:spPr>
        <p:txBody>
          <a:bodyPr>
            <a:normAutofit lnSpcReduction="10000"/>
          </a:bodyPr>
          <a:lstStyle/>
          <a:p>
            <a:pPr marL="0" indent="0">
              <a:buNone/>
            </a:pPr>
            <a:endParaRPr lang="en-US" sz="1800" kern="800" dirty="0">
              <a:solidFill>
                <a:srgbClr val="262626"/>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1800" kern="800" dirty="0">
              <a:solidFill>
                <a:srgbClr val="262626"/>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1800"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The Colorado Comprehensive Literacy State Development (CLSD) Grant is a federally supported grant </a:t>
            </a:r>
            <a:r>
              <a:rPr lang="en-US" sz="1800" kern="800" dirty="0">
                <a:solidFill>
                  <a:srgbClr val="262626"/>
                </a:solidFill>
                <a:effectLst/>
                <a:ea typeface="Calibri" panose="020F0502020204030204" pitchFamily="34" charset="0"/>
                <a:cs typeface="Calibri" panose="020F0502020204030204" pitchFamily="34" charset="0"/>
              </a:rPr>
              <a:t>(</a:t>
            </a:r>
            <a:r>
              <a:rPr lang="en-US" sz="1800" b="1" i="0" dirty="0">
                <a:solidFill>
                  <a:srgbClr val="030A13"/>
                </a:solidFill>
                <a:effectLst/>
              </a:rPr>
              <a:t>CFDA Number:</a:t>
            </a:r>
            <a:r>
              <a:rPr lang="en-US" sz="1800" b="0" i="0" dirty="0">
                <a:solidFill>
                  <a:srgbClr val="030A13"/>
                </a:solidFill>
                <a:effectLst/>
              </a:rPr>
              <a:t> 84.371C</a:t>
            </a:r>
            <a:r>
              <a:rPr lang="en-US" sz="1400" b="0" i="0" dirty="0">
                <a:solidFill>
                  <a:srgbClr val="030A13"/>
                </a:solidFill>
                <a:effectLst/>
                <a:latin typeface="Helvetica Neue"/>
              </a:rPr>
              <a:t>) </a:t>
            </a:r>
            <a:r>
              <a:rPr lang="en-US" sz="1800"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intended to expand the use of evidence-based reading practices and interventions that advance literacy skills for children from birth through grade 12 with an emphasis on historically underserved students including children in poverty, English learners (ELs), and children with disabilities. </a:t>
            </a:r>
            <a:endParaRPr lang="en-US" sz="1800"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b="1" dirty="0">
                <a:hlinkClick r:id="rId3"/>
              </a:rPr>
              <a:t>CLSD Website</a:t>
            </a:r>
            <a:endParaRPr lang="en-US" b="1" dirty="0"/>
          </a:p>
          <a:p>
            <a:pPr marL="0" indent="0">
              <a:buNone/>
            </a:pPr>
            <a:r>
              <a:rPr lang="en-US" b="1" dirty="0">
                <a:hlinkClick r:id="rId4"/>
              </a:rPr>
              <a:t>CLSD FAQ Document</a:t>
            </a:r>
            <a:endParaRPr lang="en-US" b="1" dirty="0"/>
          </a:p>
        </p:txBody>
      </p:sp>
      <p:sp>
        <p:nvSpPr>
          <p:cNvPr id="5" name="Content Placeholder 4">
            <a:extLst>
              <a:ext uri="{FF2B5EF4-FFF2-40B4-BE49-F238E27FC236}">
                <a16:creationId xmlns:a16="http://schemas.microsoft.com/office/drawing/2014/main" id="{0191A7DA-889E-4DED-B8DA-3F8850865116}"/>
              </a:ext>
            </a:extLst>
          </p:cNvPr>
          <p:cNvSpPr>
            <a:spLocks noGrp="1"/>
          </p:cNvSpPr>
          <p:nvPr>
            <p:ph sz="half" idx="2"/>
          </p:nvPr>
        </p:nvSpPr>
        <p:spPr>
          <a:xfrm>
            <a:off x="4692294" y="2315797"/>
            <a:ext cx="4051014" cy="3078136"/>
          </a:xfrm>
          <a:ln w="44450" cmpd="dbl">
            <a:solidFill>
              <a:schemeClr val="accent1"/>
            </a:solidFill>
          </a:ln>
        </p:spPr>
        <p:txBody>
          <a:bodyPr>
            <a:normAutofit/>
          </a:bodyPr>
          <a:lstStyle/>
          <a:p>
            <a:pPr marL="0" marR="0" indent="0">
              <a:spcBef>
                <a:spcPts val="0"/>
              </a:spcBef>
              <a:spcAft>
                <a:spcPts val="0"/>
              </a:spcAft>
              <a:buNone/>
            </a:pPr>
            <a:r>
              <a:rPr lang="en-US" b="1" kern="800" dirty="0">
                <a:solidFill>
                  <a:srgbClr val="262626"/>
                </a:solidFill>
                <a:latin typeface="Calibri" panose="020F0502020204030204" pitchFamily="34" charset="0"/>
                <a:ea typeface="Calibri" panose="020F0502020204030204" pitchFamily="34" charset="0"/>
                <a:cs typeface="Calibri" panose="020F0502020204030204" pitchFamily="34" charset="0"/>
              </a:rPr>
              <a:t>Age/Grade Ranges Supported</a:t>
            </a:r>
            <a:endParaRPr lang="en-US" b="1"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endParaRPr lang="en-US" sz="1800" kern="800" dirty="0">
              <a:solidFill>
                <a:srgbClr val="262626"/>
              </a:solidFill>
              <a:latin typeface="Calibri" panose="020F050202020403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endParaRPr lang="en-US" sz="1800"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r>
              <a:rPr lang="en-US" sz="1800"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Grant funds are intended to support literacy efforts in the following ranges:</a:t>
            </a:r>
          </a:p>
          <a:p>
            <a:pPr marL="0" marR="0" indent="0">
              <a:spcBef>
                <a:spcPts val="0"/>
              </a:spcBef>
              <a:spcAft>
                <a:spcPts val="0"/>
              </a:spcAft>
              <a:buNone/>
            </a:pPr>
            <a:endParaRPr lang="en-US" sz="1800"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Birth-5 years including preschool</a:t>
            </a:r>
          </a:p>
          <a:p>
            <a:pPr marL="342900" marR="0" lvl="0" indent="-342900">
              <a:spcBef>
                <a:spcPts val="0"/>
              </a:spcBef>
              <a:spcAft>
                <a:spcPts val="0"/>
              </a:spcAft>
              <a:buFont typeface="Symbol" panose="05050102010706020507" pitchFamily="18" charset="2"/>
              <a:buChar char=""/>
            </a:pPr>
            <a:endParaRPr lang="en-US" sz="1800"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Kindergarten-5</a:t>
            </a:r>
            <a:r>
              <a:rPr lang="en-US" sz="1800" kern="800" baseline="300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th</a:t>
            </a:r>
            <a:r>
              <a:rPr lang="en-US" sz="1800"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 grade </a:t>
            </a:r>
          </a:p>
          <a:p>
            <a:pPr marL="342900" marR="0" lvl="0" indent="-342900">
              <a:spcBef>
                <a:spcPts val="0"/>
              </a:spcBef>
              <a:spcAft>
                <a:spcPts val="0"/>
              </a:spcAft>
              <a:buFont typeface="Symbol" panose="05050102010706020507" pitchFamily="18" charset="2"/>
              <a:buChar char=""/>
            </a:pPr>
            <a:endParaRPr lang="en-US" sz="1800"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6</a:t>
            </a:r>
            <a:r>
              <a:rPr lang="en-US" sz="1800" kern="800" baseline="300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th</a:t>
            </a:r>
            <a:r>
              <a:rPr lang="en-US" sz="1800"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-12</a:t>
            </a:r>
            <a:r>
              <a:rPr lang="en-US" sz="1800" kern="800" baseline="300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th</a:t>
            </a:r>
            <a:r>
              <a:rPr lang="en-US" sz="1800"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 grade </a:t>
            </a:r>
            <a:endParaRPr lang="en-US" sz="1800"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2" name="Title 1"/>
          <p:cNvSpPr>
            <a:spLocks noGrp="1"/>
          </p:cNvSpPr>
          <p:nvPr>
            <p:ph type="title"/>
          </p:nvPr>
        </p:nvSpPr>
        <p:spPr/>
        <p:txBody>
          <a:bodyPr>
            <a:noAutofit/>
          </a:bodyPr>
          <a:lstStyle/>
          <a:p>
            <a:r>
              <a:rPr lang="en-US" sz="4400" dirty="0"/>
              <a:t>CLSD Overview</a:t>
            </a:r>
          </a:p>
        </p:txBody>
      </p:sp>
      <p:sp>
        <p:nvSpPr>
          <p:cNvPr id="4" name="Slide Number Placeholder 3"/>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4206900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Funding overview</a:t>
            </a:r>
          </a:p>
        </p:txBody>
      </p:sp>
      <p:sp>
        <p:nvSpPr>
          <p:cNvPr id="3" name="Content Placeholder 2"/>
          <p:cNvSpPr>
            <a:spLocks noGrp="1"/>
          </p:cNvSpPr>
          <p:nvPr>
            <p:ph idx="1"/>
          </p:nvPr>
        </p:nvSpPr>
        <p:spPr>
          <a:xfrm>
            <a:off x="628650" y="1463040"/>
            <a:ext cx="7886700" cy="4974632"/>
          </a:xfrm>
        </p:spPr>
        <p:txBody>
          <a:bodyPr>
            <a:normAutofit fontScale="92500" lnSpcReduction="10000"/>
          </a:bodyPr>
          <a:lstStyle/>
          <a:p>
            <a:pPr marL="0" indent="0">
              <a:buNone/>
            </a:pPr>
            <a:r>
              <a:rPr lang="en-US" kern="800" dirty="0">
                <a:solidFill>
                  <a:srgbClr val="262626"/>
                </a:solidFill>
                <a:effectLst/>
                <a:latin typeface="Calibri" panose="020F0502020204030204" pitchFamily="34" charset="0"/>
                <a:ea typeface="Calibri" panose="020F0502020204030204" pitchFamily="34" charset="0"/>
              </a:rPr>
              <a:t>Approximately $6,160,625 is available for the 2021-2022 school year (Year 1) and $3,080,309 for each subsequent year (Years 2-4) for a total of $15,401,552 over 4 years. </a:t>
            </a:r>
          </a:p>
          <a:p>
            <a:pPr marL="0" indent="0">
              <a:buNone/>
            </a:pPr>
            <a:endParaRPr lang="en-US" sz="2000" kern="800" dirty="0">
              <a:solidFill>
                <a:srgbClr val="262626"/>
              </a:solidFill>
              <a:latin typeface="Calibri" panose="020F0502020204030204" pitchFamily="34" charset="0"/>
            </a:endParaRPr>
          </a:p>
          <a:p>
            <a:pPr marL="0" marR="0" indent="0">
              <a:spcBef>
                <a:spcPts val="0"/>
              </a:spcBef>
              <a:spcAft>
                <a:spcPts val="0"/>
              </a:spcAft>
              <a:buNone/>
            </a:pPr>
            <a:r>
              <a:rPr lang="en-US"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The following percentages </a:t>
            </a:r>
            <a:r>
              <a:rPr lang="en-US" b="1" u="sng"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must</a:t>
            </a:r>
            <a:r>
              <a:rPr lang="en-US"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 apply to each age and grade range for all grant related activities and expenditures: </a:t>
            </a:r>
          </a:p>
          <a:p>
            <a:pPr marL="0" marR="0" indent="0">
              <a:spcBef>
                <a:spcPts val="0"/>
              </a:spcBef>
              <a:spcAft>
                <a:spcPts val="0"/>
              </a:spcAft>
              <a:buNone/>
            </a:pPr>
            <a:endParaRPr lang="en-US"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b="1"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Birth-5 years</a:t>
            </a:r>
            <a:r>
              <a:rPr lang="en-US"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 (15%)</a:t>
            </a:r>
          </a:p>
          <a:p>
            <a:pPr marL="342900" marR="0" lvl="0" indent="-342900">
              <a:spcBef>
                <a:spcPts val="0"/>
              </a:spcBef>
              <a:spcAft>
                <a:spcPts val="0"/>
              </a:spcAft>
              <a:buFont typeface="Symbol" panose="05050102010706020507" pitchFamily="18" charset="2"/>
              <a:buChar char=""/>
            </a:pPr>
            <a:endParaRPr lang="en-US"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b="1"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Kindergarten-5</a:t>
            </a:r>
            <a:r>
              <a:rPr lang="en-US" b="1" kern="800" baseline="300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th</a:t>
            </a:r>
            <a:r>
              <a:rPr lang="en-US" b="1"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 grade</a:t>
            </a:r>
            <a:r>
              <a:rPr lang="en-US"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 (40%)</a:t>
            </a:r>
          </a:p>
          <a:p>
            <a:pPr marL="342900" marR="0" lvl="0" indent="-342900">
              <a:spcBef>
                <a:spcPts val="0"/>
              </a:spcBef>
              <a:spcAft>
                <a:spcPts val="0"/>
              </a:spcAft>
              <a:buFont typeface="Symbol" panose="05050102010706020507" pitchFamily="18" charset="2"/>
              <a:buChar char=""/>
            </a:pPr>
            <a:endParaRPr lang="en-US"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b="1"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Grades 6-12</a:t>
            </a:r>
            <a:r>
              <a:rPr lang="en-US"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 (40%)</a:t>
            </a:r>
          </a:p>
          <a:p>
            <a:pPr marL="342900" marR="0" lvl="0" indent="-342900">
              <a:spcBef>
                <a:spcPts val="0"/>
              </a:spcBef>
              <a:spcAft>
                <a:spcPts val="0"/>
              </a:spcAft>
              <a:buFont typeface="Symbol" panose="05050102010706020507" pitchFamily="18" charset="2"/>
              <a:buChar char=""/>
            </a:pPr>
            <a:endParaRPr lang="en-US"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b="1"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Administrative + Indirect costs*</a:t>
            </a:r>
            <a:r>
              <a:rPr lang="en-US"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 (5%)</a:t>
            </a:r>
          </a:p>
          <a:p>
            <a:pPr marL="342900" marR="0" lvl="0" indent="-342900">
              <a:spcBef>
                <a:spcPts val="0"/>
              </a:spcBef>
              <a:spcAft>
                <a:spcPts val="0"/>
              </a:spcAft>
              <a:buFont typeface="Symbol" panose="05050102010706020507" pitchFamily="18" charset="2"/>
              <a:buChar char=""/>
            </a:pPr>
            <a:endParaRPr lang="en-US" kern="800" dirty="0">
              <a:solidFill>
                <a:srgbClr val="262626"/>
              </a:solidFill>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endParaRPr lang="en-US" kern="800" dirty="0">
              <a:solidFill>
                <a:srgbClr val="262626"/>
              </a:solidFill>
              <a:latin typeface="Calibri" panose="020F0502020204030204" pitchFamily="34" charset="0"/>
              <a:ea typeface="Calibri" panose="020F0502020204030204" pitchFamily="34" charset="0"/>
              <a:cs typeface="Calibri" panose="020F0502020204030204" pitchFamily="34" charset="0"/>
            </a:endParaRPr>
          </a:p>
          <a:p>
            <a:pPr marL="0" marR="0" lvl="0" indent="0">
              <a:spcBef>
                <a:spcPts val="0"/>
              </a:spcBef>
              <a:spcAft>
                <a:spcPts val="0"/>
              </a:spcAft>
              <a:buNone/>
            </a:pPr>
            <a:r>
              <a:rPr lang="en-US"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Suggestions for funding request amount?</a:t>
            </a:r>
          </a:p>
          <a:p>
            <a:pPr marL="0" marR="0" lvl="0" indent="0">
              <a:spcBef>
                <a:spcPts val="0"/>
              </a:spcBef>
              <a:spcAft>
                <a:spcPts val="0"/>
              </a:spcAft>
              <a:buNone/>
            </a:pPr>
            <a:endParaRPr lang="en-US"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2933628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8811" y="420328"/>
            <a:ext cx="7886700" cy="590603"/>
          </a:xfrm>
        </p:spPr>
        <p:txBody>
          <a:bodyPr>
            <a:noAutofit/>
          </a:bodyPr>
          <a:lstStyle/>
          <a:p>
            <a:r>
              <a:rPr lang="en-US" sz="4000" dirty="0"/>
              <a:t>Eligibility and priority considerations </a:t>
            </a:r>
          </a:p>
        </p:txBody>
      </p:sp>
      <p:sp>
        <p:nvSpPr>
          <p:cNvPr id="3" name="Content Placeholder 2"/>
          <p:cNvSpPr>
            <a:spLocks noGrp="1"/>
          </p:cNvSpPr>
          <p:nvPr>
            <p:ph idx="1"/>
          </p:nvPr>
        </p:nvSpPr>
        <p:spPr>
          <a:xfrm>
            <a:off x="628650" y="2126751"/>
            <a:ext cx="7886700" cy="3976963"/>
          </a:xfrm>
        </p:spPr>
        <p:txBody>
          <a:bodyPr/>
          <a:lstStyle/>
          <a:p>
            <a:r>
              <a:rPr lang="en-US" dirty="0"/>
              <a:t>Charter schools</a:t>
            </a:r>
          </a:p>
          <a:p>
            <a:pPr lvl="1"/>
            <a:r>
              <a:rPr lang="en-US" dirty="0"/>
              <a:t>Scope of project still has to be birth-12</a:t>
            </a:r>
            <a:r>
              <a:rPr lang="en-US" baseline="30000" dirty="0"/>
              <a:t>th</a:t>
            </a:r>
            <a:r>
              <a:rPr lang="en-US" dirty="0"/>
              <a:t> grade</a:t>
            </a:r>
          </a:p>
          <a:p>
            <a:pPr lvl="1"/>
            <a:r>
              <a:rPr lang="en-US" dirty="0"/>
              <a:t>Demonstrate the ability and plan for implementing all required grant components including systems-wide literacy planning</a:t>
            </a:r>
          </a:p>
          <a:p>
            <a:pPr lvl="1"/>
            <a:r>
              <a:rPr lang="en-US" dirty="0"/>
              <a:t>If unable to serve birth-12</a:t>
            </a:r>
            <a:r>
              <a:rPr lang="en-US" baseline="30000" dirty="0"/>
              <a:t>th</a:t>
            </a:r>
            <a:r>
              <a:rPr lang="en-US" dirty="0"/>
              <a:t> grade, consider reaching out to your authorizing district to let them know you are interested in being included in their application as a participating school</a:t>
            </a:r>
          </a:p>
          <a:p>
            <a:pPr marL="457200" lvl="1" indent="0">
              <a:buNone/>
            </a:pPr>
            <a:endParaRPr lang="en-US" dirty="0"/>
          </a:p>
          <a:p>
            <a:r>
              <a:rPr lang="en-US" dirty="0"/>
              <a:t>Priority considerations</a:t>
            </a:r>
          </a:p>
          <a:p>
            <a:pPr lvl="1"/>
            <a:r>
              <a:rPr lang="en-US" dirty="0"/>
              <a:t>Can we still apply if not all of our included schools meet the priority criteria?</a:t>
            </a:r>
          </a:p>
          <a:p>
            <a:pPr marL="0" indent="0">
              <a:buNone/>
            </a:pPr>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2267932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8811" y="420328"/>
            <a:ext cx="7975189" cy="590603"/>
          </a:xfrm>
        </p:spPr>
        <p:txBody>
          <a:bodyPr>
            <a:noAutofit/>
          </a:bodyPr>
          <a:lstStyle/>
          <a:p>
            <a:r>
              <a:rPr lang="en-US" sz="4400" dirty="0"/>
              <a:t>READ Act and CLSD</a:t>
            </a:r>
          </a:p>
        </p:txBody>
      </p:sp>
      <p:sp>
        <p:nvSpPr>
          <p:cNvPr id="3" name="Content Placeholder 2"/>
          <p:cNvSpPr>
            <a:spLocks noGrp="1"/>
          </p:cNvSpPr>
          <p:nvPr>
            <p:ph idx="1"/>
          </p:nvPr>
        </p:nvSpPr>
        <p:spPr>
          <a:xfrm>
            <a:off x="628649" y="1463039"/>
            <a:ext cx="8083835" cy="5329103"/>
          </a:xfrm>
        </p:spPr>
        <p:txBody>
          <a:bodyPr>
            <a:normAutofit lnSpcReduction="10000"/>
          </a:bodyPr>
          <a:lstStyle/>
          <a:p>
            <a:pPr>
              <a:spcBef>
                <a:spcPts val="0"/>
              </a:spcBef>
            </a:pPr>
            <a:r>
              <a:rPr lang="en-US" dirty="0"/>
              <a:t>READ Act</a:t>
            </a:r>
          </a:p>
          <a:p>
            <a:pPr lvl="1">
              <a:spcBef>
                <a:spcPts val="0"/>
              </a:spcBef>
            </a:pPr>
            <a:r>
              <a:rPr lang="en-US" dirty="0"/>
              <a:t>Mandated by statute</a:t>
            </a:r>
          </a:p>
          <a:p>
            <a:pPr lvl="1">
              <a:spcBef>
                <a:spcPts val="0"/>
              </a:spcBef>
            </a:pPr>
            <a:r>
              <a:rPr lang="en-US" dirty="0"/>
              <a:t>Narrow and specific focus on K-3 reading</a:t>
            </a:r>
          </a:p>
          <a:p>
            <a:pPr lvl="1">
              <a:spcBef>
                <a:spcPts val="0"/>
              </a:spcBef>
            </a:pPr>
            <a:r>
              <a:rPr lang="en-US" dirty="0"/>
              <a:t>Has very specific requirements for core instruction, assessments and professional development for educators</a:t>
            </a:r>
          </a:p>
          <a:p>
            <a:pPr lvl="1">
              <a:spcBef>
                <a:spcPts val="0"/>
              </a:spcBef>
            </a:pPr>
            <a:r>
              <a:rPr lang="en-US" dirty="0"/>
              <a:t>Statewide initiative impacting all K-3 students</a:t>
            </a:r>
          </a:p>
          <a:p>
            <a:pPr lvl="1">
              <a:spcBef>
                <a:spcPts val="0"/>
              </a:spcBef>
            </a:pPr>
            <a:r>
              <a:rPr lang="en-US" dirty="0"/>
              <a:t>State funded</a:t>
            </a:r>
          </a:p>
          <a:p>
            <a:pPr lvl="1">
              <a:spcBef>
                <a:spcPts val="0"/>
              </a:spcBef>
            </a:pPr>
            <a:endParaRPr lang="en-US" dirty="0"/>
          </a:p>
          <a:p>
            <a:pPr>
              <a:spcBef>
                <a:spcPts val="0"/>
              </a:spcBef>
            </a:pPr>
            <a:r>
              <a:rPr lang="en-US" dirty="0"/>
              <a:t>Comprehensive Literacy State Development Grant (CLSD)</a:t>
            </a:r>
          </a:p>
          <a:p>
            <a:pPr lvl="1">
              <a:spcBef>
                <a:spcPts val="0"/>
              </a:spcBef>
            </a:pPr>
            <a:r>
              <a:rPr lang="en-US" dirty="0"/>
              <a:t>Not mandated by statute or legislation</a:t>
            </a:r>
          </a:p>
          <a:p>
            <a:pPr lvl="1">
              <a:spcBef>
                <a:spcPts val="0"/>
              </a:spcBef>
            </a:pPr>
            <a:r>
              <a:rPr lang="en-US" dirty="0"/>
              <a:t>Comprehensive focus on all components of literacy birth to graduation</a:t>
            </a:r>
          </a:p>
          <a:p>
            <a:pPr lvl="1">
              <a:spcBef>
                <a:spcPts val="0"/>
              </a:spcBef>
            </a:pPr>
            <a:r>
              <a:rPr lang="en-US" dirty="0"/>
              <a:t>Focus is on expanding practitioner and administrator knowledge of the Science of Reading, evidence-based practices and transferring professional learning into classroom practice</a:t>
            </a:r>
          </a:p>
          <a:p>
            <a:pPr lvl="1">
              <a:spcBef>
                <a:spcPts val="0"/>
              </a:spcBef>
            </a:pPr>
            <a:r>
              <a:rPr lang="en-US" dirty="0"/>
              <a:t>All K-3 activities still need to meet READ Act requirements</a:t>
            </a:r>
          </a:p>
          <a:p>
            <a:pPr lvl="1">
              <a:spcBef>
                <a:spcPts val="0"/>
              </a:spcBef>
            </a:pPr>
            <a:r>
              <a:rPr lang="en-US" dirty="0"/>
              <a:t>Opportunity to expand literacy efforts beyond K-3 space with a focus on reading instruction only</a:t>
            </a:r>
          </a:p>
          <a:p>
            <a:pPr lvl="1">
              <a:spcBef>
                <a:spcPts val="0"/>
              </a:spcBef>
            </a:pPr>
            <a:r>
              <a:rPr lang="en-US" dirty="0"/>
              <a:t>Initial project will support only CLSD grantees with a focus on historically underserved students</a:t>
            </a:r>
          </a:p>
          <a:p>
            <a:pPr lvl="1">
              <a:spcBef>
                <a:spcPts val="0"/>
              </a:spcBef>
            </a:pPr>
            <a:r>
              <a:rPr lang="en-US" dirty="0"/>
              <a:t>Federally funded</a:t>
            </a:r>
          </a:p>
        </p:txBody>
      </p:sp>
      <p:sp>
        <p:nvSpPr>
          <p:cNvPr id="4" name="Slide Number Placeholder 3"/>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792433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8811" y="420328"/>
            <a:ext cx="7759432" cy="590603"/>
          </a:xfrm>
        </p:spPr>
        <p:txBody>
          <a:bodyPr>
            <a:noAutofit/>
          </a:bodyPr>
          <a:lstStyle/>
          <a:p>
            <a:r>
              <a:rPr lang="en-US" sz="4400" dirty="0"/>
              <a:t>Core components of CLSD project</a:t>
            </a:r>
          </a:p>
        </p:txBody>
      </p:sp>
      <p:sp>
        <p:nvSpPr>
          <p:cNvPr id="3" name="Content Placeholder 2"/>
          <p:cNvSpPr>
            <a:spLocks noGrp="1"/>
          </p:cNvSpPr>
          <p:nvPr>
            <p:ph idx="1"/>
          </p:nvPr>
        </p:nvSpPr>
        <p:spPr>
          <a:xfrm>
            <a:off x="628650" y="1633591"/>
            <a:ext cx="7886700" cy="4972691"/>
          </a:xfrm>
        </p:spPr>
        <p:txBody>
          <a:bodyPr>
            <a:normAutofit/>
          </a:bodyPr>
          <a:lstStyle/>
          <a:p>
            <a:pPr marL="0" marR="0" indent="0">
              <a:spcBef>
                <a:spcPts val="0"/>
              </a:spcBef>
              <a:spcAft>
                <a:spcPts val="0"/>
              </a:spcAft>
              <a:buNone/>
            </a:pPr>
            <a:r>
              <a:rPr lang="en-US" b="1"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Section B: Comprehensive Local Literacy Plan</a:t>
            </a:r>
            <a:endParaRPr lang="en-US" b="1" u="sng"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endParaRPr lang="en-US" sz="2000"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p>
            <a:pPr indent="0">
              <a:spcBef>
                <a:spcPts val="0"/>
              </a:spcBef>
              <a:buNone/>
            </a:pPr>
            <a:r>
              <a:rPr lang="en-US" sz="2000"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Could include: </a:t>
            </a:r>
          </a:p>
          <a:p>
            <a:pPr marL="514350" indent="-285750">
              <a:spcBef>
                <a:spcPts val="0"/>
              </a:spcBef>
            </a:pPr>
            <a:r>
              <a:rPr lang="en-US" sz="2000"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Needs assessment, evaluation of systems and structures, review of instructional materials (core, supplemental, intervention, assessments)</a:t>
            </a:r>
          </a:p>
          <a:p>
            <a:pPr marL="514350" indent="-285750">
              <a:spcBef>
                <a:spcPts val="0"/>
              </a:spcBef>
            </a:pPr>
            <a:r>
              <a:rPr lang="en-US" sz="2000" kern="800" dirty="0">
                <a:solidFill>
                  <a:srgbClr val="262626"/>
                </a:solidFill>
                <a:latin typeface="Calibri" panose="020F0502020204030204" pitchFamily="34" charset="0"/>
                <a:ea typeface="Calibri" panose="020F0502020204030204" pitchFamily="34" charset="0"/>
                <a:cs typeface="Calibri" panose="020F0502020204030204" pitchFamily="34" charset="0"/>
              </a:rPr>
              <a:t>Review and update of an existing plan to increase effective use of scientifically and evidence-based practices</a:t>
            </a:r>
          </a:p>
          <a:p>
            <a:pPr marL="514350" indent="-285750">
              <a:spcBef>
                <a:spcPts val="0"/>
              </a:spcBef>
            </a:pPr>
            <a:r>
              <a:rPr lang="en-US" sz="2000" kern="800" dirty="0">
                <a:solidFill>
                  <a:srgbClr val="262626"/>
                </a:solidFill>
                <a:latin typeface="Calibri" panose="020F0502020204030204" pitchFamily="34" charset="0"/>
                <a:ea typeface="Calibri" panose="020F0502020204030204" pitchFamily="34" charset="0"/>
                <a:cs typeface="Calibri" panose="020F0502020204030204" pitchFamily="34" charset="0"/>
              </a:rPr>
              <a:t>Expansion of a current plan to include comprehensive literacy plans for birth-5 years and 4</a:t>
            </a:r>
            <a:r>
              <a:rPr lang="en-US" sz="2000" kern="800" baseline="30000" dirty="0">
                <a:solidFill>
                  <a:srgbClr val="262626"/>
                </a:solidFill>
                <a:latin typeface="Calibri" panose="020F0502020204030204" pitchFamily="34" charset="0"/>
                <a:ea typeface="Calibri" panose="020F0502020204030204" pitchFamily="34" charset="0"/>
                <a:cs typeface="Calibri" panose="020F0502020204030204" pitchFamily="34" charset="0"/>
              </a:rPr>
              <a:t>th</a:t>
            </a:r>
            <a:r>
              <a:rPr lang="en-US" sz="2000" kern="800" dirty="0">
                <a:solidFill>
                  <a:srgbClr val="262626"/>
                </a:solidFill>
                <a:latin typeface="Calibri" panose="020F0502020204030204" pitchFamily="34" charset="0"/>
                <a:ea typeface="Calibri" panose="020F0502020204030204" pitchFamily="34" charset="0"/>
                <a:cs typeface="Calibri" panose="020F0502020204030204" pitchFamily="34" charset="0"/>
              </a:rPr>
              <a:t>-12</a:t>
            </a:r>
            <a:r>
              <a:rPr lang="en-US" sz="2000" kern="800" baseline="30000" dirty="0">
                <a:solidFill>
                  <a:srgbClr val="262626"/>
                </a:solidFill>
                <a:latin typeface="Calibri" panose="020F0502020204030204" pitchFamily="34" charset="0"/>
                <a:ea typeface="Calibri" panose="020F0502020204030204" pitchFamily="34" charset="0"/>
                <a:cs typeface="Calibri" panose="020F0502020204030204" pitchFamily="34" charset="0"/>
              </a:rPr>
              <a:t>th</a:t>
            </a:r>
            <a:r>
              <a:rPr lang="en-US" sz="2000" kern="800" dirty="0">
                <a:solidFill>
                  <a:srgbClr val="262626"/>
                </a:solidFill>
                <a:latin typeface="Calibri" panose="020F0502020204030204" pitchFamily="34" charset="0"/>
                <a:ea typeface="Calibri" panose="020F0502020204030204" pitchFamily="34" charset="0"/>
                <a:cs typeface="Calibri" panose="020F0502020204030204" pitchFamily="34" charset="0"/>
              </a:rPr>
              <a:t> grade</a:t>
            </a:r>
          </a:p>
          <a:p>
            <a:pPr marL="514350" indent="-285750">
              <a:spcBef>
                <a:spcPts val="0"/>
              </a:spcBef>
            </a:pPr>
            <a:r>
              <a:rPr lang="en-US" sz="2000" kern="800" dirty="0">
                <a:solidFill>
                  <a:srgbClr val="262626"/>
                </a:solidFill>
                <a:latin typeface="Calibri" panose="020F0502020204030204" pitchFamily="34" charset="0"/>
                <a:ea typeface="Calibri" panose="020F0502020204030204" pitchFamily="34" charset="0"/>
                <a:cs typeface="Calibri" panose="020F0502020204030204" pitchFamily="34" charset="0"/>
              </a:rPr>
              <a:t>Planning to increase parent, family and community engagement</a:t>
            </a:r>
          </a:p>
          <a:p>
            <a:pPr marL="514350" indent="-285750">
              <a:spcBef>
                <a:spcPts val="0"/>
              </a:spcBef>
            </a:pPr>
            <a:r>
              <a:rPr lang="en-US" sz="2000"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Improved assessment and support of English learners, students with disabilities, early reading risk identification, and historically marginalized students</a:t>
            </a:r>
          </a:p>
          <a:p>
            <a:pPr marL="514350" indent="-285750">
              <a:spcBef>
                <a:spcPts val="0"/>
              </a:spcBef>
            </a:pPr>
            <a:endParaRPr lang="en-US" sz="1800"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109072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Diagram&#10;&#10;Description automatically generated">
            <a:extLst>
              <a:ext uri="{FF2B5EF4-FFF2-40B4-BE49-F238E27FC236}">
                <a16:creationId xmlns:a16="http://schemas.microsoft.com/office/drawing/2014/main" id="{CFA1B90F-07E9-492B-9107-DACAC25EB2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 y="1613044"/>
            <a:ext cx="6737922" cy="5179099"/>
          </a:xfrm>
          <a:prstGeom prst="rect">
            <a:avLst/>
          </a:prstGeom>
        </p:spPr>
      </p:pic>
      <p:sp>
        <p:nvSpPr>
          <p:cNvPr id="2" name="Title 1"/>
          <p:cNvSpPr>
            <a:spLocks noGrp="1"/>
          </p:cNvSpPr>
          <p:nvPr>
            <p:ph type="title"/>
          </p:nvPr>
        </p:nvSpPr>
        <p:spPr>
          <a:xfrm>
            <a:off x="1168811" y="420328"/>
            <a:ext cx="7886700" cy="590603"/>
          </a:xfrm>
        </p:spPr>
        <p:txBody>
          <a:bodyPr>
            <a:noAutofit/>
          </a:bodyPr>
          <a:lstStyle/>
          <a:p>
            <a:r>
              <a:rPr lang="en-US" sz="4400"/>
              <a:t>Core components of CLSD project</a:t>
            </a:r>
            <a:endParaRPr lang="en-US" sz="4400" dirty="0"/>
          </a:p>
        </p:txBody>
      </p:sp>
      <p:sp>
        <p:nvSpPr>
          <p:cNvPr id="3" name="Content Placeholder 2"/>
          <p:cNvSpPr>
            <a:spLocks noGrp="1"/>
          </p:cNvSpPr>
          <p:nvPr>
            <p:ph idx="1"/>
          </p:nvPr>
        </p:nvSpPr>
        <p:spPr>
          <a:xfrm>
            <a:off x="628649" y="1089061"/>
            <a:ext cx="8166029" cy="5117395"/>
          </a:xfrm>
        </p:spPr>
        <p:txBody>
          <a:bodyPr>
            <a:normAutofit/>
          </a:bodyPr>
          <a:lstStyle/>
          <a:p>
            <a:pPr marL="0" indent="0">
              <a:buNone/>
            </a:pPr>
            <a:endParaRPr lang="en-US" kern="800" dirty="0">
              <a:solidFill>
                <a:srgbClr val="262626"/>
              </a:solidFill>
              <a:latin typeface="Calibri" panose="020F0502020204030204" pitchFamily="34" charset="0"/>
              <a:cs typeface="Times New Roman" panose="02020603050405020304" pitchFamily="18" charset="0"/>
            </a:endParaRPr>
          </a:p>
          <a:p>
            <a:pPr marL="0" marR="0" indent="0">
              <a:spcBef>
                <a:spcPts val="0"/>
              </a:spcBef>
              <a:spcAft>
                <a:spcPts val="0"/>
              </a:spcAft>
              <a:buNone/>
            </a:pPr>
            <a:r>
              <a:rPr lang="en-US" b="1"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Section C: Use of scientifically and evidence-based practices</a:t>
            </a:r>
            <a:endParaRPr lang="en-US" b="1" u="sng"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endParaRPr lang="en-US" sz="2400"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479D5F6-EDCB-402A-AC08-4943A1820E8F}" type="slidenum">
              <a:rPr lang="en-US" smtClean="0"/>
              <a:pPr/>
              <a:t>8</a:t>
            </a:fld>
            <a:endParaRPr lang="en-US" dirty="0"/>
          </a:p>
        </p:txBody>
      </p:sp>
      <p:sp>
        <p:nvSpPr>
          <p:cNvPr id="7" name="TextBox 6">
            <a:extLst>
              <a:ext uri="{FF2B5EF4-FFF2-40B4-BE49-F238E27FC236}">
                <a16:creationId xmlns:a16="http://schemas.microsoft.com/office/drawing/2014/main" id="{19F1A207-A62C-4A6A-A17E-893A9574E1BB}"/>
              </a:ext>
            </a:extLst>
          </p:cNvPr>
          <p:cNvSpPr txBox="1"/>
          <p:nvPr/>
        </p:nvSpPr>
        <p:spPr>
          <a:xfrm>
            <a:off x="6721548" y="2054832"/>
            <a:ext cx="2258065" cy="2031325"/>
          </a:xfrm>
          <a:prstGeom prst="rect">
            <a:avLst/>
          </a:prstGeom>
          <a:noFill/>
        </p:spPr>
        <p:txBody>
          <a:bodyPr wrap="square" rtlCol="0">
            <a:spAutoFit/>
          </a:bodyPr>
          <a:lstStyle/>
          <a:p>
            <a:r>
              <a:rPr lang="en-US" dirty="0"/>
              <a:t>Link to guidance document:</a:t>
            </a:r>
          </a:p>
          <a:p>
            <a:r>
              <a:rPr lang="en-US" dirty="0">
                <a:hlinkClick r:id="rId4"/>
              </a:rPr>
              <a:t>http://www.cde.state.co.us/coloradoliteracy/clsdebpeligibilityguidancedocument</a:t>
            </a:r>
            <a:r>
              <a:rPr lang="en-US" dirty="0"/>
              <a:t> </a:t>
            </a:r>
          </a:p>
          <a:p>
            <a:endParaRPr lang="en-US" dirty="0"/>
          </a:p>
        </p:txBody>
      </p:sp>
    </p:spTree>
    <p:extLst>
      <p:ext uri="{BB962C8B-B14F-4D97-AF65-F5344CB8AC3E}">
        <p14:creationId xmlns:p14="http://schemas.microsoft.com/office/powerpoint/2010/main" val="3197028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8811" y="420328"/>
            <a:ext cx="7886700" cy="590603"/>
          </a:xfrm>
        </p:spPr>
        <p:txBody>
          <a:bodyPr>
            <a:noAutofit/>
          </a:bodyPr>
          <a:lstStyle/>
          <a:p>
            <a:r>
              <a:rPr lang="en-US" sz="4400" dirty="0"/>
              <a:t>Core components of CLSD project</a:t>
            </a:r>
          </a:p>
        </p:txBody>
      </p:sp>
      <p:sp>
        <p:nvSpPr>
          <p:cNvPr id="3" name="Content Placeholder 2"/>
          <p:cNvSpPr>
            <a:spLocks noGrp="1"/>
          </p:cNvSpPr>
          <p:nvPr>
            <p:ph idx="1"/>
          </p:nvPr>
        </p:nvSpPr>
        <p:spPr>
          <a:xfrm>
            <a:off x="628649" y="1463039"/>
            <a:ext cx="8176303" cy="5394961"/>
          </a:xfrm>
        </p:spPr>
        <p:txBody>
          <a:bodyPr>
            <a:normAutofit fontScale="85000" lnSpcReduction="20000"/>
          </a:bodyPr>
          <a:lstStyle/>
          <a:p>
            <a:pPr marL="0" marR="0" indent="0">
              <a:spcBef>
                <a:spcPts val="0"/>
              </a:spcBef>
              <a:spcAft>
                <a:spcPts val="0"/>
              </a:spcAft>
              <a:buNone/>
            </a:pPr>
            <a:r>
              <a:rPr lang="en-US" b="1"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Section E: Professional development and literacy consulting</a:t>
            </a:r>
            <a:endParaRPr lang="en-US" b="1" u="sng"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endParaRPr lang="en-US" sz="2400"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200" b="1" u="sng" kern="800" dirty="0">
                <a:solidFill>
                  <a:srgbClr val="262626"/>
                </a:solidFill>
                <a:latin typeface="Calibri" panose="020F0502020204030204" pitchFamily="34" charset="0"/>
                <a:ea typeface="Calibri" panose="020F0502020204030204" pitchFamily="34" charset="0"/>
                <a:cs typeface="Times New Roman" panose="02020603050405020304" pitchFamily="18" charset="0"/>
              </a:rPr>
              <a:t>Professional development:</a:t>
            </a:r>
            <a:r>
              <a:rPr lang="en-US" sz="2200" b="1" kern="800" dirty="0">
                <a:solidFill>
                  <a:srgbClr val="262626"/>
                </a:solidFill>
                <a:latin typeface="Calibri" panose="020F0502020204030204" pitchFamily="34" charset="0"/>
                <a:ea typeface="Calibri" panose="020F0502020204030204" pitchFamily="34" charset="0"/>
                <a:cs typeface="Times New Roman" panose="02020603050405020304" pitchFamily="18" charset="0"/>
              </a:rPr>
              <a:t> </a:t>
            </a:r>
            <a:r>
              <a:rPr lang="en-US" sz="2200" kern="800" dirty="0">
                <a:solidFill>
                  <a:srgbClr val="262626"/>
                </a:solidFill>
                <a:latin typeface="Calibri" panose="020F0502020204030204" pitchFamily="34" charset="0"/>
                <a:ea typeface="Calibri" panose="020F0502020204030204" pitchFamily="34" charset="0"/>
                <a:cs typeface="Times New Roman" panose="02020603050405020304" pitchFamily="18" charset="0"/>
              </a:rPr>
              <a:t>Must be rooted in scientifically and evidence-based practices and support teacher and administrator knowledge on the Science of Reading and/or EBP.</a:t>
            </a:r>
          </a:p>
          <a:p>
            <a:pPr marL="0" marR="0" indent="0">
              <a:spcBef>
                <a:spcPts val="0"/>
              </a:spcBef>
              <a:spcAft>
                <a:spcPts val="0"/>
              </a:spcAft>
              <a:buNone/>
            </a:pPr>
            <a:endParaRPr lang="en-US" sz="2200"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200" kern="800" dirty="0">
                <a:solidFill>
                  <a:srgbClr val="262626"/>
                </a:solidFill>
                <a:latin typeface="Calibri" panose="020F0502020204030204" pitchFamily="34" charset="0"/>
                <a:ea typeface="Calibri" panose="020F0502020204030204" pitchFamily="34" charset="0"/>
                <a:cs typeface="Times New Roman" panose="02020603050405020304" pitchFamily="18" charset="0"/>
              </a:rPr>
              <a:t>Can be internal or external provider as long as it meets the required elements. Must submit desired professional development to CDE and receive approval </a:t>
            </a:r>
            <a:r>
              <a:rPr lang="en-US" sz="2200" b="1" i="1" kern="800" dirty="0">
                <a:solidFill>
                  <a:srgbClr val="262626"/>
                </a:solidFill>
                <a:latin typeface="Calibri" panose="020F0502020204030204" pitchFamily="34" charset="0"/>
                <a:ea typeface="Calibri" panose="020F0502020204030204" pitchFamily="34" charset="0"/>
                <a:cs typeface="Times New Roman" panose="02020603050405020304" pitchFamily="18" charset="0"/>
              </a:rPr>
              <a:t>before</a:t>
            </a:r>
            <a:r>
              <a:rPr lang="en-US" sz="2200" kern="800" dirty="0">
                <a:solidFill>
                  <a:srgbClr val="262626"/>
                </a:solidFill>
                <a:latin typeface="Calibri" panose="020F0502020204030204" pitchFamily="34" charset="0"/>
                <a:ea typeface="Calibri" panose="020F0502020204030204" pitchFamily="34" charset="0"/>
                <a:cs typeface="Times New Roman" panose="02020603050405020304" pitchFamily="18" charset="0"/>
              </a:rPr>
              <a:t> proceeding. Initial application can address specific PD need if specific trainings are not yet identified. Grantees can submit trainings for approval at a later date.</a:t>
            </a:r>
          </a:p>
          <a:p>
            <a:pPr marL="0" marR="0" indent="0">
              <a:spcBef>
                <a:spcPts val="0"/>
              </a:spcBef>
              <a:spcAft>
                <a:spcPts val="0"/>
              </a:spcAft>
              <a:buNone/>
            </a:pPr>
            <a:endParaRPr lang="en-US" sz="2400"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200" b="1" u="sng" kern="800" dirty="0">
                <a:solidFill>
                  <a:srgbClr val="262626"/>
                </a:solidFill>
                <a:latin typeface="Calibri" panose="020F0502020204030204" pitchFamily="34" charset="0"/>
                <a:ea typeface="Calibri" panose="020F0502020204030204" pitchFamily="34" charset="0"/>
                <a:cs typeface="Times New Roman" panose="02020603050405020304" pitchFamily="18" charset="0"/>
              </a:rPr>
              <a:t>Literacy consultants</a:t>
            </a:r>
            <a:r>
              <a:rPr lang="en-US" sz="2200" b="1" kern="800" dirty="0">
                <a:solidFill>
                  <a:srgbClr val="262626"/>
                </a:solidFill>
                <a:latin typeface="Calibri" panose="020F0502020204030204" pitchFamily="34" charset="0"/>
                <a:ea typeface="Calibri" panose="020F0502020204030204" pitchFamily="34" charset="0"/>
                <a:cs typeface="Times New Roman" panose="02020603050405020304" pitchFamily="18" charset="0"/>
              </a:rPr>
              <a:t> </a:t>
            </a:r>
            <a:endParaRPr lang="en-US" sz="2200" kern="800" dirty="0">
              <a:solidFill>
                <a:srgbClr val="262626"/>
              </a:solidFill>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2200"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pPr>
            <a:r>
              <a:rPr lang="en-US" sz="2200" kern="800" dirty="0">
                <a:solidFill>
                  <a:srgbClr val="262626"/>
                </a:solidFill>
                <a:latin typeface="Calibri" panose="020F0502020204030204" pitchFamily="34" charset="0"/>
                <a:ea typeface="Calibri" panose="020F0502020204030204" pitchFamily="34" charset="0"/>
                <a:cs typeface="Times New Roman" panose="02020603050405020304" pitchFamily="18" charset="0"/>
              </a:rPr>
              <a:t>Can support grantees with needs assessments, comprehensive literacy planning, selecting appropriate and effective PD, coaching on transferring professional learning into classroom practice, evaluating and/or establishing systems and structures to support literacy efforts.</a:t>
            </a:r>
          </a:p>
          <a:p>
            <a:pPr>
              <a:spcBef>
                <a:spcPts val="0"/>
              </a:spcBef>
            </a:pPr>
            <a:r>
              <a:rPr lang="en-US" sz="2200"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rPr>
              <a:t>Are consultants required? </a:t>
            </a:r>
          </a:p>
          <a:p>
            <a:pPr lvl="1">
              <a:spcBef>
                <a:spcPts val="0"/>
              </a:spcBef>
            </a:pPr>
            <a:r>
              <a:rPr lang="en-US" sz="2200"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rPr>
              <a:t>No, but application must demonstrate internal capacity and expertise to carry out all grant related activities. </a:t>
            </a:r>
          </a:p>
          <a:p>
            <a:pPr>
              <a:spcBef>
                <a:spcPts val="0"/>
              </a:spcBef>
            </a:pPr>
            <a:r>
              <a:rPr lang="en-US" sz="2200" kern="800" dirty="0">
                <a:solidFill>
                  <a:srgbClr val="262626"/>
                </a:solidFill>
                <a:latin typeface="Calibri" panose="020F0502020204030204" pitchFamily="34" charset="0"/>
                <a:ea typeface="Calibri" panose="020F0502020204030204" pitchFamily="34" charset="0"/>
                <a:cs typeface="Times New Roman" panose="02020603050405020304" pitchFamily="18" charset="0"/>
              </a:rPr>
              <a:t>CLSD Literacy Consultant Advisory List application portal now open. Applications close Friday July 30, 2021. </a:t>
            </a:r>
          </a:p>
          <a:p>
            <a:pPr lvl="1">
              <a:spcBef>
                <a:spcPts val="0"/>
              </a:spcBef>
            </a:pPr>
            <a:r>
              <a:rPr lang="en-US" sz="2200"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rPr>
              <a:t>Link to </a:t>
            </a:r>
            <a:r>
              <a:rPr lang="en-US" sz="2200" kern="800" dirty="0">
                <a:solidFill>
                  <a:srgbClr val="262626"/>
                </a:solidFill>
                <a:latin typeface="Calibri" panose="020F0502020204030204" pitchFamily="34" charset="0"/>
                <a:ea typeface="Calibri" panose="020F0502020204030204" pitchFamily="34" charset="0"/>
                <a:cs typeface="Times New Roman" panose="02020603050405020304" pitchFamily="18" charset="0"/>
              </a:rPr>
              <a:t>RFA: </a:t>
            </a:r>
            <a:r>
              <a:rPr lang="en-US" sz="2200" kern="800" dirty="0">
                <a:solidFill>
                  <a:srgbClr val="262626"/>
                </a:solidFill>
                <a:latin typeface="Calibri" panose="020F0502020204030204" pitchFamily="34" charset="0"/>
                <a:ea typeface="Calibri" panose="020F0502020204030204" pitchFamily="34" charset="0"/>
                <a:cs typeface="Times New Roman" panose="02020603050405020304" pitchFamily="18" charset="0"/>
                <a:hlinkClick r:id="rId3"/>
              </a:rPr>
              <a:t>http://www.cde.state.co.us/early/clsdliteracyconsultantadvisorylistrfa</a:t>
            </a:r>
            <a:r>
              <a:rPr lang="en-US" sz="2200" kern="800" dirty="0">
                <a:solidFill>
                  <a:srgbClr val="262626"/>
                </a:solidFill>
                <a:latin typeface="Calibri" panose="020F0502020204030204" pitchFamily="34" charset="0"/>
                <a:ea typeface="Calibri" panose="020F0502020204030204" pitchFamily="34" charset="0"/>
                <a:cs typeface="Times New Roman" panose="02020603050405020304" pitchFamily="18" charset="0"/>
              </a:rPr>
              <a:t> </a:t>
            </a:r>
            <a:endParaRPr lang="en-US" sz="2200"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395482013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1785</TotalTime>
  <Words>1138</Words>
  <Application>Microsoft Office PowerPoint</Application>
  <PresentationFormat>On-screen Show (4:3)</PresentationFormat>
  <Paragraphs>135</Paragraphs>
  <Slides>11</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Helvetica Neue</vt:lpstr>
      <vt:lpstr>Museo Slab 500</vt:lpstr>
      <vt:lpstr>Symbol</vt:lpstr>
      <vt:lpstr>Office Theme</vt:lpstr>
      <vt:lpstr>CO Comprehensive Literacy State Development Grant</vt:lpstr>
      <vt:lpstr>Webinar objectives</vt:lpstr>
      <vt:lpstr>CLSD Overview</vt:lpstr>
      <vt:lpstr>Funding overview</vt:lpstr>
      <vt:lpstr>Eligibility and priority considerations </vt:lpstr>
      <vt:lpstr>READ Act and CLSD</vt:lpstr>
      <vt:lpstr>Core components of CLSD project</vt:lpstr>
      <vt:lpstr>Core components of CLSD project</vt:lpstr>
      <vt:lpstr>Core components of CLSD project</vt:lpstr>
      <vt:lpstr>Core components of CLSD project</vt:lpstr>
      <vt:lpstr>PowerPoint Presentation</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Smith, Stacey</cp:lastModifiedBy>
  <cp:revision>97</cp:revision>
  <dcterms:created xsi:type="dcterms:W3CDTF">2019-06-25T17:30:52Z</dcterms:created>
  <dcterms:modified xsi:type="dcterms:W3CDTF">2021-07-09T00:16:32Z</dcterms:modified>
</cp:coreProperties>
</file>