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20" r:id="rId3"/>
    <p:sldId id="354" r:id="rId4"/>
    <p:sldId id="417" r:id="rId5"/>
    <p:sldId id="418" r:id="rId6"/>
    <p:sldId id="355" r:id="rId7"/>
    <p:sldId id="287" r:id="rId8"/>
    <p:sldId id="276" r:id="rId9"/>
    <p:sldId id="366" r:id="rId10"/>
    <p:sldId id="367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41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75240"/>
            <a:ext cx="10402529" cy="582559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37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2595716"/>
            <a:ext cx="12192627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67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4460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127200"/>
            <a:ext cx="12192000" cy="730800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0" y="36094"/>
            <a:ext cx="12192000" cy="6177506"/>
          </a:xfrm>
          <a:prstGeom prst="rect">
            <a:avLst/>
          </a:prstGeom>
          <a:gradFill>
            <a:gsLst>
              <a:gs pos="0">
                <a:srgbClr val="6EC4E8"/>
              </a:gs>
              <a:gs pos="50000">
                <a:schemeClr val="bg1"/>
              </a:gs>
              <a:gs pos="100000">
                <a:srgbClr val="5C667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1"/>
            <a:ext cx="12192000" cy="72189"/>
          </a:xfrm>
          <a:prstGeom prst="rect">
            <a:avLst/>
          </a:prstGeom>
          <a:solidFill>
            <a:srgbClr val="5C66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6785906"/>
            <a:ext cx="12192000" cy="72189"/>
          </a:xfrm>
          <a:prstGeom prst="rect">
            <a:avLst/>
          </a:prstGeom>
          <a:solidFill>
            <a:srgbClr val="6EC4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506" y="6418098"/>
            <a:ext cx="834895" cy="3223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27" y="6369865"/>
            <a:ext cx="990651" cy="415946"/>
          </a:xfrm>
          <a:prstGeom prst="rect">
            <a:avLst/>
          </a:prstGeom>
        </p:spPr>
      </p:pic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537600"/>
            <a:ext cx="27432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537600"/>
            <a:ext cx="4114800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537600"/>
            <a:ext cx="2161032" cy="183876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34A3F748-31DA-4297-96EF-69DC737B5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 hasCustomPrompt="1"/>
          </p:nvPr>
        </p:nvSpPr>
        <p:spPr>
          <a:xfrm>
            <a:off x="838200" y="2282400"/>
            <a:ext cx="10515600" cy="208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 baseline="0">
                <a:latin typeface="Museo Slab 500" panose="02000000000000000000" pitchFamily="50" charset="0"/>
              </a:defRPr>
            </a:lvl1pPr>
          </a:lstStyle>
          <a:p>
            <a:pPr lvl="0"/>
            <a:r>
              <a:rPr lang="en-US" dirty="0"/>
              <a:t>Transition slide. Insert image or graphic here.</a:t>
            </a:r>
          </a:p>
        </p:txBody>
      </p:sp>
    </p:spTree>
    <p:extLst>
      <p:ext uri="{BB962C8B-B14F-4D97-AF65-F5344CB8AC3E}">
        <p14:creationId xmlns:p14="http://schemas.microsoft.com/office/powerpoint/2010/main" val="17355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9DA2FA-A8B6-4EA8-87C9-0E6A8F1B3E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1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22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28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21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26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9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hoffman_p@cde.state.co.us" TargetMode="External"/><Relationship Id="rId2" Type="http://schemas.openxmlformats.org/officeDocument/2006/relationships/hyperlink" Target="http://www.cde.state.co.us/datapipeline/ts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CD36-EF7C-45F7-8F85-80D630885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Teacher Student Data Link </a:t>
            </a:r>
            <a:br>
              <a:rPr lang="en-US" dirty="0"/>
            </a:br>
            <a:r>
              <a:rPr lang="en-US" dirty="0"/>
              <a:t>Cognos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8325F-5881-4827-B84F-F95585F4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Students Reported by School</a:t>
            </a:r>
          </a:p>
          <a:p>
            <a:r>
              <a:rPr lang="en-US" dirty="0"/>
              <a:t>Number of Teachers Reported by School</a:t>
            </a:r>
          </a:p>
          <a:p>
            <a:r>
              <a:rPr lang="en-US" dirty="0"/>
              <a:t>Snapshot Records Excluded Due to TSDL Interchange Errors</a:t>
            </a:r>
          </a:p>
          <a:p>
            <a:r>
              <a:rPr lang="en-US" dirty="0"/>
              <a:t>Student Discrepancy Report</a:t>
            </a:r>
          </a:p>
          <a:p>
            <a:r>
              <a:rPr lang="en-US" dirty="0"/>
              <a:t>Student Enrolled by Course</a:t>
            </a:r>
          </a:p>
          <a:p>
            <a:r>
              <a:rPr lang="en-US" dirty="0"/>
              <a:t>Teacher Discrepancy Report</a:t>
            </a:r>
          </a:p>
          <a:p>
            <a:r>
              <a:rPr lang="en-US" dirty="0"/>
              <a:t>TSDL Snapshot Error Detail Report</a:t>
            </a:r>
          </a:p>
          <a:p>
            <a:r>
              <a:rPr lang="en-US" dirty="0"/>
              <a:t>TSDL Snapshot Error Summary Report</a:t>
            </a:r>
          </a:p>
          <a:p>
            <a:r>
              <a:rPr lang="en-US" dirty="0"/>
              <a:t>TSDL Snapshot Records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95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Students Reported by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headcount of students by school code/name</a:t>
            </a:r>
          </a:p>
          <a:p>
            <a:endParaRPr lang="en-US" dirty="0"/>
          </a:p>
          <a:p>
            <a:r>
              <a:rPr lang="en-US" dirty="0"/>
              <a:t>Headcount is counting the unique SASIDs reported for each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163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Teachers Reported by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headcount of teachers by school code/name</a:t>
            </a:r>
          </a:p>
          <a:p>
            <a:endParaRPr lang="en-US" dirty="0"/>
          </a:p>
          <a:p>
            <a:r>
              <a:rPr lang="en-US" dirty="0"/>
              <a:t>Headcount is counting the unique EDIDs reported for each school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5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Snapshot Records Excluded Due to TSDL Interchange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TSDL Interchange errors, the records are not being included in the Snapshot</a:t>
            </a:r>
          </a:p>
          <a:p>
            <a:endParaRPr lang="en-US" dirty="0"/>
          </a:p>
          <a:p>
            <a:r>
              <a:rPr lang="en-US" dirty="0"/>
              <a:t>Next Steps – review and correct TSDL interchange file and create a new TSDL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916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Discrepancy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Displays ALL students reported in the Student Interchange that are NOT included in the TSDL Snapshot</a:t>
            </a:r>
          </a:p>
          <a:p>
            <a:endParaRPr lang="en-US" dirty="0"/>
          </a:p>
          <a:p>
            <a:r>
              <a:rPr lang="en-US" dirty="0"/>
              <a:t>Also calculates and displays ‘Weeks Enrolled’</a:t>
            </a:r>
          </a:p>
          <a:p>
            <a:pPr marL="1028700" lvl="1" indent="-342900"/>
            <a:r>
              <a:rPr lang="en-US" dirty="0"/>
              <a:t>Can be used to sort- those enrolled for a long period of time should be included</a:t>
            </a:r>
          </a:p>
          <a:p>
            <a:pPr marL="1028700" lvl="1" indent="-342900"/>
            <a:r>
              <a:rPr lang="en-US" dirty="0"/>
              <a:t>Can download report into excel to sort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8527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Enrolled by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count of students (headcount) by school, final grade/course completion status and local course code</a:t>
            </a:r>
          </a:p>
          <a:p>
            <a:endParaRPr lang="en-US" dirty="0"/>
          </a:p>
          <a:p>
            <a:r>
              <a:rPr lang="en-US" dirty="0"/>
              <a:t>Provides total by school and final grade/course completion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260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Discrepancy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list of staff reported in the Staff Assignment file with job class codes 201, 202 and 206 (teachers) that are not included in the TSDL snapshot</a:t>
            </a:r>
          </a:p>
          <a:p>
            <a:endParaRPr lang="en-US" dirty="0"/>
          </a:p>
          <a:p>
            <a:r>
              <a:rPr lang="en-US" dirty="0"/>
              <a:t>Provides the Teaching Subject Area reported in the Staff Assignment file</a:t>
            </a:r>
          </a:p>
          <a:p>
            <a:pPr lvl="1"/>
            <a:r>
              <a:rPr lang="en-US" dirty="0"/>
              <a:t>All 6</a:t>
            </a:r>
            <a:r>
              <a:rPr lang="en-US" baseline="30000" dirty="0"/>
              <a:t>th</a:t>
            </a:r>
            <a:r>
              <a:rPr lang="en-US" dirty="0"/>
              <a:t>- 12</a:t>
            </a:r>
            <a:r>
              <a:rPr lang="en-US" baseline="30000" dirty="0"/>
              <a:t>th</a:t>
            </a:r>
            <a:r>
              <a:rPr lang="en-US" dirty="0"/>
              <a:t> grade mathematics, English language arts, and Sciences teacher should be included in the snapshot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951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TSDL Snapshot Error Detail Report </a:t>
            </a:r>
          </a:p>
          <a:p>
            <a:pPr marL="342900" indent="-342900"/>
            <a:r>
              <a:rPr lang="en-US" dirty="0"/>
              <a:t>Displays each error and record in detail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TSDL Snapshot Error Summary Report</a:t>
            </a:r>
          </a:p>
          <a:p>
            <a:pPr marL="342900" indent="-342900"/>
            <a:r>
              <a:rPr lang="en-US" dirty="0"/>
              <a:t>Displays a count of records with each error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967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TSDL Snapshot Records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the full snapshot records included in your snapshot</a:t>
            </a:r>
          </a:p>
          <a:p>
            <a:endParaRPr lang="en-US" dirty="0"/>
          </a:p>
          <a:p>
            <a:r>
              <a:rPr lang="en-US" dirty="0"/>
              <a:t>Can only provide current year due to size of TSDL snapshot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651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TSDL Snapshot 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TSDL Snapshot Documentation found at: </a:t>
            </a:r>
            <a:r>
              <a:rPr lang="en-US" dirty="0">
                <a:hlinkClick r:id="rId2"/>
              </a:rPr>
              <a:t>http://www.cde.state.co.us/datapipeline/tsdl</a:t>
            </a:r>
            <a:endParaRPr lang="en-US" dirty="0"/>
          </a:p>
          <a:p>
            <a:endParaRPr lang="en-US" dirty="0"/>
          </a:p>
          <a:p>
            <a:r>
              <a:rPr lang="en-US" dirty="0"/>
              <a:t>Contact:</a:t>
            </a:r>
          </a:p>
          <a:p>
            <a:pPr lvl="1"/>
            <a:r>
              <a:rPr lang="en-US" dirty="0"/>
              <a:t>Peter Hoffman </a:t>
            </a:r>
            <a:r>
              <a:rPr lang="en-US" dirty="0">
                <a:hlinkClick r:id="rId3"/>
              </a:rPr>
              <a:t>hoffman_p@cde.state.co.us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AutoShape 2" descr="Image result for prerequisite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37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FA7E98-904B-4B49-A5CE-AC67A1FB0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Accessing the Cognos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FA198-E686-48A6-8D7D-A2981A6B07B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fld id="{439DA2FA-A8B6-4EA8-87C9-0E6A8F1B3E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1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</a:t>
            </a:r>
            <a:r>
              <a:rPr lang="en-US" dirty="0" err="1"/>
              <a:t>Cognos</a:t>
            </a:r>
            <a:r>
              <a:rPr lang="en-US" dirty="0"/>
              <a:t>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60633-9BCA-4325-85EF-CED7E6826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23" y="1967696"/>
            <a:ext cx="10512518" cy="4461869"/>
          </a:xfrm>
          <a:prstGeom prst="rect">
            <a:avLst/>
          </a:prstGeom>
        </p:spPr>
      </p:pic>
      <p:pic>
        <p:nvPicPr>
          <p:cNvPr id="4098" name="Picture 2" title="Pipeline Reports Zoomed 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834" y="1122482"/>
            <a:ext cx="29813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ent Arrow 5" title="Bent Arrow"/>
          <p:cNvSpPr/>
          <p:nvPr/>
        </p:nvSpPr>
        <p:spPr>
          <a:xfrm rot="5400000">
            <a:off x="3436636" y="1998798"/>
            <a:ext cx="898526" cy="895951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4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1398" y="1499047"/>
            <a:ext cx="319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Opens new window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7E0B2-B3ED-4100-8AEC-D70CAE6BFE47}"/>
              </a:ext>
            </a:extLst>
          </p:cNvPr>
          <p:cNvSpPr/>
          <p:nvPr/>
        </p:nvSpPr>
        <p:spPr>
          <a:xfrm>
            <a:off x="1673834" y="1948914"/>
            <a:ext cx="1602766" cy="288490"/>
          </a:xfrm>
          <a:prstGeom prst="rect">
            <a:avLst/>
          </a:prstGeom>
          <a:noFill/>
          <a:ln w="476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FC3F6D-2E2E-48AD-8977-5BEEB46A4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Reports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4BF02F-F1B0-462F-B556-FC60C45281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969952" y="1554163"/>
            <a:ext cx="10252095" cy="43513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FB2B2-29A0-4166-AFFC-560DA186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 defTabSz="457200">
              <a:spcAft>
                <a:spcPts val="600"/>
              </a:spcAft>
            </a:pPr>
            <a:fld id="{439DA2FA-A8B6-4EA8-87C9-0E6A8F1B3E4C}" type="slidenum">
              <a:rPr lang="en-US" sz="1200" smtClean="0">
                <a:solidFill>
                  <a:schemeClr val="tx1">
                    <a:tint val="75000"/>
                  </a:schemeClr>
                </a:solidFill>
              </a:rPr>
              <a:pPr algn="r" defTabSz="457200">
                <a:spcAft>
                  <a:spcPts val="600"/>
                </a:spcAft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A501EF-1185-455F-9A2E-B648BBA721CA}"/>
              </a:ext>
            </a:extLst>
          </p:cNvPr>
          <p:cNvSpPr/>
          <p:nvPr/>
        </p:nvSpPr>
        <p:spPr>
          <a:xfrm>
            <a:off x="833120" y="3058160"/>
            <a:ext cx="690880" cy="457200"/>
          </a:xfrm>
          <a:prstGeom prst="ellipse">
            <a:avLst/>
          </a:prstGeom>
          <a:noFill/>
          <a:ln w="508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A592B5-C260-4865-8A38-8F0F30B2519C}"/>
              </a:ext>
            </a:extLst>
          </p:cNvPr>
          <p:cNvSpPr txBox="1"/>
          <p:nvPr/>
        </p:nvSpPr>
        <p:spPr>
          <a:xfrm>
            <a:off x="1524000" y="2457995"/>
            <a:ext cx="2613527" cy="1200329"/>
          </a:xfrm>
          <a:prstGeom prst="rect">
            <a:avLst/>
          </a:prstGeom>
          <a:noFill/>
          <a:ln w="317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Click on the Folder Icon on the left to open the tables</a:t>
            </a:r>
          </a:p>
        </p:txBody>
      </p:sp>
    </p:spTree>
    <p:extLst>
      <p:ext uri="{BB962C8B-B14F-4D97-AF65-F5344CB8AC3E}">
        <p14:creationId xmlns:p14="http://schemas.microsoft.com/office/powerpoint/2010/main" val="176289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81F31E8-5072-499E-A532-39B8B4B9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8925" y="163608"/>
            <a:ext cx="4616115" cy="898524"/>
          </a:xfrm>
        </p:spPr>
        <p:txBody>
          <a:bodyPr/>
          <a:lstStyle/>
          <a:p>
            <a:r>
              <a:rPr lang="en-US" dirty="0"/>
              <a:t>Finding the Teacher Student Data Link Reports 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505917-423C-4E64-AF9C-59C7397665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528320" y="326168"/>
            <a:ext cx="5303677" cy="62056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782CF-3871-4533-893A-683B27A5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439DA2FA-A8B6-4EA8-87C9-0E6A8F1B3E4C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spcAft>
                  <a:spcPts val="600"/>
                </a:spcAft>
                <a:defRPr/>
              </a:pPr>
              <a:t>5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A676B1-E9FE-4B90-B42A-0D2C783056E5}"/>
              </a:ext>
            </a:extLst>
          </p:cNvPr>
          <p:cNvCxnSpPr>
            <a:cxnSpLocks/>
          </p:cNvCxnSpPr>
          <p:nvPr/>
        </p:nvCxnSpPr>
        <p:spPr>
          <a:xfrm flipH="1">
            <a:off x="5191760" y="2743200"/>
            <a:ext cx="1168246" cy="685799"/>
          </a:xfrm>
          <a:prstGeom prst="straightConnector1">
            <a:avLst/>
          </a:prstGeom>
          <a:ln w="539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2DA8CCD-BE37-4C34-BBA0-DD95C66228CF}"/>
              </a:ext>
            </a:extLst>
          </p:cNvPr>
          <p:cNvSpPr txBox="1"/>
          <p:nvPr/>
        </p:nvSpPr>
        <p:spPr>
          <a:xfrm>
            <a:off x="6466707" y="2207170"/>
            <a:ext cx="2340275" cy="923330"/>
          </a:xfrm>
          <a:prstGeom prst="rect">
            <a:avLst/>
          </a:prstGeom>
          <a:noFill/>
          <a:ln w="539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 the scroll bar to scroll down if you have multiple folders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591DE3F-6914-46FA-AEB0-8B51C8FE3000}"/>
              </a:ext>
            </a:extLst>
          </p:cNvPr>
          <p:cNvCxnSpPr>
            <a:cxnSpLocks/>
          </p:cNvCxnSpPr>
          <p:nvPr/>
        </p:nvCxnSpPr>
        <p:spPr>
          <a:xfrm flipH="1" flipV="1">
            <a:off x="5344160" y="3992880"/>
            <a:ext cx="1513686" cy="152486"/>
          </a:xfrm>
          <a:prstGeom prst="straightConnector1">
            <a:avLst/>
          </a:prstGeom>
          <a:ln w="539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0D851F1-78F5-4D54-AE7B-784A49F64FE2}"/>
              </a:ext>
            </a:extLst>
          </p:cNvPr>
          <p:cNvSpPr txBox="1"/>
          <p:nvPr/>
        </p:nvSpPr>
        <p:spPr>
          <a:xfrm>
            <a:off x="6857846" y="3683701"/>
            <a:ext cx="2626493" cy="923330"/>
          </a:xfrm>
          <a:prstGeom prst="rect">
            <a:avLst/>
          </a:prstGeom>
          <a:noFill/>
          <a:ln w="539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 can expand the window by dragging this bar with your mouse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D2606-C52E-47F2-9698-56CF5C6EA09F}"/>
              </a:ext>
            </a:extLst>
          </p:cNvPr>
          <p:cNvCxnSpPr>
            <a:cxnSpLocks/>
          </p:cNvCxnSpPr>
          <p:nvPr/>
        </p:nvCxnSpPr>
        <p:spPr>
          <a:xfrm flipH="1" flipV="1">
            <a:off x="4358640" y="5923280"/>
            <a:ext cx="2001365" cy="79608"/>
          </a:xfrm>
          <a:prstGeom prst="straightConnector1">
            <a:avLst/>
          </a:prstGeom>
          <a:ln w="539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CB4F061-73EB-4B8C-B447-7F36F728187B}"/>
              </a:ext>
            </a:extLst>
          </p:cNvPr>
          <p:cNvSpPr txBox="1"/>
          <p:nvPr/>
        </p:nvSpPr>
        <p:spPr>
          <a:xfrm>
            <a:off x="6360005" y="5103901"/>
            <a:ext cx="5425595" cy="923330"/>
          </a:xfrm>
          <a:prstGeom prst="rect">
            <a:avLst/>
          </a:prstGeom>
          <a:noFill/>
          <a:ln w="539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Teacher Student Data Link – reports for the interchange</a:t>
            </a:r>
          </a:p>
          <a:p>
            <a:endParaRPr lang="en-US" dirty="0"/>
          </a:p>
          <a:p>
            <a:r>
              <a:rPr lang="en-US" dirty="0"/>
              <a:t>Teacher Student Data Link Snapshot – snapshot reports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58E2D1E-E96A-4896-B0BE-E798D643C18B}"/>
              </a:ext>
            </a:extLst>
          </p:cNvPr>
          <p:cNvSpPr/>
          <p:nvPr/>
        </p:nvSpPr>
        <p:spPr>
          <a:xfrm>
            <a:off x="1269988" y="5469411"/>
            <a:ext cx="3088652" cy="886939"/>
          </a:xfrm>
          <a:prstGeom prst="rect">
            <a:avLst/>
          </a:prstGeom>
          <a:noFill/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7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Student Data Link Snapshot </a:t>
            </a:r>
            <a:br>
              <a:rPr lang="en-US" dirty="0"/>
            </a:br>
            <a:r>
              <a:rPr lang="en-US" dirty="0"/>
              <a:t>Cognos Reports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DA2FA-A8B6-4EA8-87C9-0E6A8F1B3E4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9F4CD-83EE-44ED-8A4D-67A17175713D}"/>
              </a:ext>
            </a:extLst>
          </p:cNvPr>
          <p:cNvSpPr txBox="1"/>
          <p:nvPr/>
        </p:nvSpPr>
        <p:spPr>
          <a:xfrm>
            <a:off x="7771414" y="2143125"/>
            <a:ext cx="3480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Scroll bar to see all reports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Click on reports to open and view details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F9EC54-2AA3-4FE0-A21E-8CE92A79D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52" y="1327150"/>
            <a:ext cx="727642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5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id="{A574948F-5A40-4053-A524-4312DE2D4F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73" b="3219"/>
          <a:stretch/>
        </p:blipFill>
        <p:spPr>
          <a:xfrm>
            <a:off x="7409905" y="1666697"/>
            <a:ext cx="3133725" cy="4374305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Reports into Excel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7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6918416" y="3031529"/>
            <a:ext cx="558165" cy="484632"/>
          </a:xfrm>
          <a:prstGeom prst="stripedRigh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76580" y="3031528"/>
            <a:ext cx="2673260" cy="139823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56986D-C599-4C3A-AD59-28D3BEAC9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03" y="2295525"/>
            <a:ext cx="3133725" cy="22669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24434" y="2444322"/>
            <a:ext cx="4019047" cy="646331"/>
          </a:xfrm>
          <a:prstGeom prst="rect">
            <a:avLst/>
          </a:prstGeom>
          <a:solidFill>
            <a:schemeClr val="bg2"/>
          </a:solidFill>
          <a:ln w="444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Click on ‘Play’ Button </a:t>
            </a:r>
          </a:p>
          <a:p>
            <a:pPr algn="ctr"/>
            <a:r>
              <a:rPr lang="en-US" i="1" dirty="0"/>
              <a:t>(available when a report is showing)</a:t>
            </a:r>
          </a:p>
        </p:txBody>
      </p:sp>
    </p:spTree>
    <p:extLst>
      <p:ext uri="{BB962C8B-B14F-4D97-AF65-F5344CB8AC3E}">
        <p14:creationId xmlns:p14="http://schemas.microsoft.com/office/powerpoint/2010/main" val="353326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D51BA-ED2A-4DF8-A405-5CE77AD3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47" y="273791"/>
            <a:ext cx="6586491" cy="682902"/>
          </a:xfrm>
        </p:spPr>
        <p:txBody>
          <a:bodyPr>
            <a:normAutofit/>
          </a:bodyPr>
          <a:lstStyle/>
          <a:p>
            <a:r>
              <a:rPr lang="en-US" dirty="0"/>
              <a:t>Printing Reports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30611C6-780F-45AD-BAC2-AF804256A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9041" y="1635760"/>
            <a:ext cx="3545839" cy="3942080"/>
          </a:xfrm>
          <a:ln w="2540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Can choose to print in excel or PDF</a:t>
            </a:r>
          </a:p>
          <a:p>
            <a:endParaRPr lang="en-US" dirty="0"/>
          </a:p>
          <a:p>
            <a:r>
              <a:rPr lang="en-US" dirty="0"/>
              <a:t>Document will open in selected format (pdf or excel)</a:t>
            </a:r>
          </a:p>
          <a:p>
            <a:endParaRPr lang="en-US" dirty="0"/>
          </a:p>
          <a:p>
            <a:r>
              <a:rPr lang="en-US" dirty="0"/>
              <a:t>Print from pdf or excel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A62C97-F2E5-4CC3-BB9B-B2E185E6FD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773" b="3219"/>
          <a:stretch/>
        </p:blipFill>
        <p:spPr>
          <a:xfrm>
            <a:off x="3658910" y="1371603"/>
            <a:ext cx="3133725" cy="4374305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95720-7901-4CEC-95D1-D699EDDD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79D5F6-EDCB-402A-AC08-4943A1820E8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E6BAB2-F276-4D8B-8DB1-4632912C5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1181509"/>
            <a:ext cx="3133725" cy="226695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AE94B449-BEC2-49F6-9863-EA1BBF8BC281}"/>
              </a:ext>
            </a:extLst>
          </p:cNvPr>
          <p:cNvSpPr/>
          <p:nvPr/>
        </p:nvSpPr>
        <p:spPr>
          <a:xfrm>
            <a:off x="2357120" y="1371603"/>
            <a:ext cx="579120" cy="934266"/>
          </a:xfrm>
          <a:prstGeom prst="ellipse">
            <a:avLst/>
          </a:prstGeom>
          <a:noFill/>
          <a:ln w="5715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AD44F337-DE42-47C6-B779-4CEF0CB0C4F9}"/>
              </a:ext>
            </a:extLst>
          </p:cNvPr>
          <p:cNvSpPr/>
          <p:nvPr/>
        </p:nvSpPr>
        <p:spPr>
          <a:xfrm>
            <a:off x="2905760" y="1596420"/>
            <a:ext cx="824664" cy="484632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3C4B234-56FC-44BF-9893-AEE5ABAE047B}"/>
              </a:ext>
            </a:extLst>
          </p:cNvPr>
          <p:cNvSpPr/>
          <p:nvPr/>
        </p:nvSpPr>
        <p:spPr>
          <a:xfrm>
            <a:off x="4216400" y="2194560"/>
            <a:ext cx="1788160" cy="1234439"/>
          </a:xfrm>
          <a:prstGeom prst="ellipse">
            <a:avLst/>
          </a:prstGeom>
          <a:noFill/>
          <a:ln w="57150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8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TSDL Snapshot Reports</a:t>
            </a:r>
          </a:p>
        </p:txBody>
      </p:sp>
    </p:spTree>
    <p:extLst>
      <p:ext uri="{BB962C8B-B14F-4D97-AF65-F5344CB8AC3E}">
        <p14:creationId xmlns:p14="http://schemas.microsoft.com/office/powerpoint/2010/main" val="27490033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541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Museo Slab 500</vt:lpstr>
      <vt:lpstr>1_Office Theme</vt:lpstr>
      <vt:lpstr>Teacher Student Data Link  Cognos Reports</vt:lpstr>
      <vt:lpstr>Accessing the Cognos Reports</vt:lpstr>
      <vt:lpstr>Accessing Cognos Reports</vt:lpstr>
      <vt:lpstr>Accessing Reports</vt:lpstr>
      <vt:lpstr>Finding the Teacher Student Data Link Reports </vt:lpstr>
      <vt:lpstr>Teacher Student Data Link Snapshot  Cognos Reports</vt:lpstr>
      <vt:lpstr>Exporting Reports into Excel</vt:lpstr>
      <vt:lpstr>Printing Reports</vt:lpstr>
      <vt:lpstr>TSDL Snapshot Reports</vt:lpstr>
      <vt:lpstr>Available Reports</vt:lpstr>
      <vt:lpstr>Number of Students Reported by School</vt:lpstr>
      <vt:lpstr>Number of Teachers Reported by School</vt:lpstr>
      <vt:lpstr>Snapshot Records Excluded Due to TSDL Interchange Errors</vt:lpstr>
      <vt:lpstr>Student Discrepancy Report </vt:lpstr>
      <vt:lpstr>Students Enrolled by Course</vt:lpstr>
      <vt:lpstr>Teacher Discrepancy Report</vt:lpstr>
      <vt:lpstr>Error Reports</vt:lpstr>
      <vt:lpstr>TSDL Snapshot Records </vt:lpstr>
      <vt:lpstr>TSDL Snapshot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TSDL  - Cognos Reports</dc:title>
  <dc:creator>Severson, Annette</dc:creator>
  <cp:lastModifiedBy>Hoffman, Peter</cp:lastModifiedBy>
  <cp:revision>7</cp:revision>
  <dcterms:created xsi:type="dcterms:W3CDTF">2020-06-04T16:31:57Z</dcterms:created>
  <dcterms:modified xsi:type="dcterms:W3CDTF">2023-02-28T16:42:31Z</dcterms:modified>
</cp:coreProperties>
</file>