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5"/>
  </p:notesMasterIdLst>
  <p:sldIdLst>
    <p:sldId id="256" r:id="rId5"/>
    <p:sldId id="303" r:id="rId6"/>
    <p:sldId id="272" r:id="rId7"/>
    <p:sldId id="5422" r:id="rId8"/>
    <p:sldId id="2340" r:id="rId9"/>
    <p:sldId id="5393" r:id="rId10"/>
    <p:sldId id="4838" r:id="rId11"/>
    <p:sldId id="5424" r:id="rId12"/>
    <p:sldId id="5411" r:id="rId13"/>
    <p:sldId id="5412" r:id="rId14"/>
    <p:sldId id="5413" r:id="rId15"/>
    <p:sldId id="5414" r:id="rId16"/>
    <p:sldId id="5418" r:id="rId17"/>
    <p:sldId id="5419" r:id="rId18"/>
    <p:sldId id="5415" r:id="rId19"/>
    <p:sldId id="5416" r:id="rId20"/>
    <p:sldId id="5417" r:id="rId21"/>
    <p:sldId id="4837" r:id="rId22"/>
    <p:sldId id="5421" r:id="rId23"/>
    <p:sldId id="54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AAE571"/>
    <a:srgbClr val="488BC9"/>
    <a:srgbClr val="2C3384"/>
    <a:srgbClr val="498FCC"/>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4648" autoAdjust="0"/>
  </p:normalViewPr>
  <p:slideViewPr>
    <p:cSldViewPr snapToGrid="0">
      <p:cViewPr varScale="1">
        <p:scale>
          <a:sx n="79" d="100"/>
          <a:sy n="79" d="100"/>
        </p:scale>
        <p:origin x="106" y="32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0_3" csCatId="mainScheme" phldr="1"/>
      <dgm:spPr/>
    </dgm:pt>
    <dgm:pt modelId="{9C10BF8C-E6DE-4807-BD45-1E8986237953}">
      <dgm:prSet phldrT="[Text]" custT="1"/>
      <dgm:spPr/>
      <dgm:t>
        <a:bodyPr/>
        <a:lstStyle/>
        <a:p>
          <a:r>
            <a:rPr lang="en-US" sz="1400" dirty="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B80F4-7B14-4F28-B59E-FB137CBD54DB}"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3C00653B-DFFB-449D-8A49-7D06C967866F}">
      <dgm:prSet phldrT="[Text]"/>
      <dgm:spPr>
        <a:solidFill>
          <a:schemeClr val="accent4">
            <a:lumMod val="60000"/>
            <a:lumOff val="40000"/>
          </a:schemeClr>
        </a:solidFill>
      </dgm:spPr>
      <dgm:t>
        <a:bodyPr/>
        <a:lstStyle/>
        <a:p>
          <a:r>
            <a:rPr lang="en-US" dirty="0">
              <a:solidFill>
                <a:schemeClr val="tx1"/>
              </a:solidFill>
            </a:rPr>
            <a:t>Path 1</a:t>
          </a:r>
        </a:p>
      </dgm:t>
    </dgm:pt>
    <dgm:pt modelId="{EA6BA8CD-94B5-42BF-85B0-13BADA8799D9}" type="parTrans" cxnId="{9C8D8C39-237D-470C-B64F-E4847889A7D3}">
      <dgm:prSet/>
      <dgm:spPr/>
      <dgm:t>
        <a:bodyPr/>
        <a:lstStyle/>
        <a:p>
          <a:endParaRPr lang="en-US"/>
        </a:p>
      </dgm:t>
    </dgm:pt>
    <dgm:pt modelId="{A543E6AC-19F2-4F19-978F-50EA9949651E}" type="sibTrans" cxnId="{9C8D8C39-237D-470C-B64F-E4847889A7D3}">
      <dgm:prSet/>
      <dgm:spPr>
        <a:solidFill>
          <a:schemeClr val="accent4">
            <a:lumMod val="75000"/>
          </a:schemeClr>
        </a:solidFill>
      </dgm:spPr>
      <dgm:t>
        <a:bodyPr/>
        <a:lstStyle/>
        <a:p>
          <a:endParaRPr lang="en-US"/>
        </a:p>
      </dgm:t>
    </dgm:pt>
    <dgm:pt modelId="{77EB1A9A-800B-47EF-9ABC-138ED7E4BDEE}">
      <dgm:prSet phldrT="[Text]" custT="1"/>
      <dgm:spPr/>
      <dgm:t>
        <a:bodyPr/>
        <a:lstStyle/>
        <a:p>
          <a:r>
            <a:rPr lang="en-US" sz="1400" dirty="0"/>
            <a:t>Includes ages 0-3 </a:t>
          </a:r>
          <a:r>
            <a:rPr lang="en-US" sz="1400" b="0" dirty="0"/>
            <a:t>evaluated </a:t>
          </a:r>
          <a:r>
            <a:rPr lang="en-US" sz="1400" dirty="0"/>
            <a:t>for Part C</a:t>
          </a:r>
        </a:p>
      </dgm:t>
    </dgm:pt>
    <dgm:pt modelId="{76E6C1A3-D0C5-42D3-AD33-58B9B9B94500}" type="parTrans" cxnId="{6B60410D-F7C8-44E3-8A78-B5279A589321}">
      <dgm:prSet/>
      <dgm:spPr/>
      <dgm:t>
        <a:bodyPr/>
        <a:lstStyle/>
        <a:p>
          <a:endParaRPr lang="en-US"/>
        </a:p>
      </dgm:t>
    </dgm:pt>
    <dgm:pt modelId="{F8209219-A377-4394-B2D5-CCA31B66F9D1}" type="sibTrans" cxnId="{6B60410D-F7C8-44E3-8A78-B5279A589321}">
      <dgm:prSet/>
      <dgm:spPr/>
      <dgm:t>
        <a:bodyPr/>
        <a:lstStyle/>
        <a:p>
          <a:endParaRPr lang="en-US"/>
        </a:p>
      </dgm:t>
    </dgm:pt>
    <dgm:pt modelId="{3005371C-71E9-4802-A2DD-F399C7B81CAD}">
      <dgm:prSet phldrT="[Text]"/>
      <dgm:spPr>
        <a:solidFill>
          <a:schemeClr val="accent4">
            <a:lumMod val="75000"/>
          </a:schemeClr>
        </a:solidFill>
      </dgm:spPr>
      <dgm:t>
        <a:bodyPr/>
        <a:lstStyle/>
        <a:p>
          <a:r>
            <a:rPr lang="en-US" dirty="0">
              <a:solidFill>
                <a:schemeClr val="tx1"/>
              </a:solidFill>
            </a:rPr>
            <a:t>Path 2</a:t>
          </a:r>
        </a:p>
      </dgm:t>
    </dgm:pt>
    <dgm:pt modelId="{5E83E5DE-D053-43DF-910E-B8483ACE50A2}" type="parTrans" cxnId="{F2AA2E0A-D304-40F1-A025-5FFE1EE2BBF1}">
      <dgm:prSet/>
      <dgm:spPr/>
      <dgm:t>
        <a:bodyPr/>
        <a:lstStyle/>
        <a:p>
          <a:endParaRPr lang="en-US"/>
        </a:p>
      </dgm:t>
    </dgm:pt>
    <dgm:pt modelId="{D98FA1A4-2BFB-4551-9724-F45F6C34821E}" type="sibTrans" cxnId="{F2AA2E0A-D304-40F1-A025-5FFE1EE2BBF1}">
      <dgm:prSet/>
      <dgm:spPr/>
      <dgm:t>
        <a:bodyPr/>
        <a:lstStyle/>
        <a:p>
          <a:endParaRPr lang="en-US"/>
        </a:p>
      </dgm:t>
    </dgm:pt>
    <dgm:pt modelId="{701CACD9-93CA-463E-82DB-34E4274D8413}">
      <dgm:prSet phldrT="[Text]"/>
      <dgm:spPr/>
      <dgm:t>
        <a:bodyPr/>
        <a:lstStyle/>
        <a:p>
          <a:r>
            <a:rPr lang="en-US" b="0" dirty="0"/>
            <a:t>Includes ages 2.5-3.9 referred from Part C to Part B services</a:t>
          </a:r>
        </a:p>
      </dgm:t>
    </dgm:pt>
    <dgm:pt modelId="{B030655D-C02F-4A2E-8EFA-BBF9EF368266}" type="parTrans" cxnId="{50D62005-4513-419C-994F-2CC365CBF65B}">
      <dgm:prSet/>
      <dgm:spPr/>
      <dgm:t>
        <a:bodyPr/>
        <a:lstStyle/>
        <a:p>
          <a:endParaRPr lang="en-US"/>
        </a:p>
      </dgm:t>
    </dgm:pt>
    <dgm:pt modelId="{62BC3FE6-432B-4AB5-9DA9-098A128894C2}" type="sibTrans" cxnId="{50D62005-4513-419C-994F-2CC365CBF65B}">
      <dgm:prSet/>
      <dgm:spPr/>
      <dgm:t>
        <a:bodyPr/>
        <a:lstStyle/>
        <a:p>
          <a:endParaRPr lang="en-US"/>
        </a:p>
      </dgm:t>
    </dgm:pt>
    <dgm:pt modelId="{6E624D32-2F14-461B-BD02-6F09DB8C6FE2}">
      <dgm:prSet phldrT="[Text]"/>
      <dgm:spPr>
        <a:solidFill>
          <a:schemeClr val="bg2"/>
        </a:solidFill>
      </dgm:spPr>
      <dgm:t>
        <a:bodyPr/>
        <a:lstStyle/>
        <a:p>
          <a:r>
            <a:rPr lang="en-US" dirty="0">
              <a:solidFill>
                <a:schemeClr val="tx1"/>
              </a:solidFill>
            </a:rPr>
            <a:t>Path 3</a:t>
          </a:r>
        </a:p>
      </dgm:t>
    </dgm:pt>
    <dgm:pt modelId="{D45C0642-F938-4ABD-8035-A31978E67ADF}" type="parTrans" cxnId="{DCF1605F-7217-4757-87F9-347CCE9F3F78}">
      <dgm:prSet/>
      <dgm:spPr/>
      <dgm:t>
        <a:bodyPr/>
        <a:lstStyle/>
        <a:p>
          <a:endParaRPr lang="en-US"/>
        </a:p>
      </dgm:t>
    </dgm:pt>
    <dgm:pt modelId="{2E7C1A72-136B-41DE-9105-E9CBFDCC1201}" type="sibTrans" cxnId="{DCF1605F-7217-4757-87F9-347CCE9F3F78}">
      <dgm:prSet/>
      <dgm:spPr/>
      <dgm:t>
        <a:bodyPr/>
        <a:lstStyle/>
        <a:p>
          <a:endParaRPr lang="en-US"/>
        </a:p>
      </dgm:t>
    </dgm:pt>
    <dgm:pt modelId="{39956186-D358-4D1E-94B0-6E1ADB40F21F}">
      <dgm:prSet phldrT="[Text]"/>
      <dgm:spPr/>
      <dgm:t>
        <a:bodyPr/>
        <a:lstStyle/>
        <a:p>
          <a:r>
            <a:rPr lang="en-US" b="0" dirty="0"/>
            <a:t>Includes ages 2.5-21 referred to Part B services and not receiving Part C at time of referral</a:t>
          </a:r>
        </a:p>
      </dgm:t>
    </dgm:pt>
    <dgm:pt modelId="{717F6A28-E4B1-4280-B3D8-EB8E7BB421A8}" type="parTrans" cxnId="{5D4786B0-0A5D-4990-9B09-742125B94B22}">
      <dgm:prSet/>
      <dgm:spPr/>
      <dgm:t>
        <a:bodyPr/>
        <a:lstStyle/>
        <a:p>
          <a:endParaRPr lang="en-US"/>
        </a:p>
      </dgm:t>
    </dgm:pt>
    <dgm:pt modelId="{1FDF8705-89D1-4665-8861-876DC7BF2DB6}" type="sibTrans" cxnId="{5D4786B0-0A5D-4990-9B09-742125B94B22}">
      <dgm:prSet/>
      <dgm:spPr/>
      <dgm:t>
        <a:bodyPr/>
        <a:lstStyle/>
        <a:p>
          <a:endParaRPr lang="en-US"/>
        </a:p>
      </dgm:t>
    </dgm:pt>
    <dgm:pt modelId="{F115BDE9-DE0F-47FC-98D0-36FB40DE8841}" type="pres">
      <dgm:prSet presAssocID="{9C0B80F4-7B14-4F28-B59E-FB137CBD54DB}" presName="Name0" presStyleCnt="0">
        <dgm:presLayoutVars>
          <dgm:dir/>
          <dgm:animLvl val="lvl"/>
          <dgm:resizeHandles val="exact"/>
        </dgm:presLayoutVars>
      </dgm:prSet>
      <dgm:spPr/>
    </dgm:pt>
    <dgm:pt modelId="{02982433-05F0-4CA4-941C-7B77E6C0FB11}" type="pres">
      <dgm:prSet presAssocID="{9C0B80F4-7B14-4F28-B59E-FB137CBD54DB}" presName="tSp" presStyleCnt="0"/>
      <dgm:spPr/>
    </dgm:pt>
    <dgm:pt modelId="{1C4A0C43-7723-4B4F-97FE-85C14C7A9A22}" type="pres">
      <dgm:prSet presAssocID="{9C0B80F4-7B14-4F28-B59E-FB137CBD54DB}" presName="bSp" presStyleCnt="0"/>
      <dgm:spPr/>
    </dgm:pt>
    <dgm:pt modelId="{DF1EE83F-1020-4ED5-935A-E4DA665179A9}" type="pres">
      <dgm:prSet presAssocID="{9C0B80F4-7B14-4F28-B59E-FB137CBD54DB}" presName="process" presStyleCnt="0"/>
      <dgm:spPr/>
    </dgm:pt>
    <dgm:pt modelId="{604E7F20-EEEA-4CC8-A9D9-3FE483F9B68D}" type="pres">
      <dgm:prSet presAssocID="{3C00653B-DFFB-449D-8A49-7D06C967866F}" presName="composite1" presStyleCnt="0"/>
      <dgm:spPr/>
    </dgm:pt>
    <dgm:pt modelId="{E01BCD5F-6A0A-4C37-BA45-3DB113DA7D44}" type="pres">
      <dgm:prSet presAssocID="{3C00653B-DFFB-449D-8A49-7D06C967866F}" presName="dummyNode1" presStyleLbl="node1" presStyleIdx="0" presStyleCnt="3"/>
      <dgm:spPr/>
    </dgm:pt>
    <dgm:pt modelId="{536290F4-12E7-4528-99AF-C899A78C9094}" type="pres">
      <dgm:prSet presAssocID="{3C00653B-DFFB-449D-8A49-7D06C967866F}" presName="childNode1" presStyleLbl="bgAcc1" presStyleIdx="0" presStyleCnt="3" custScaleX="106677" custLinFactNeighborX="1273" custLinFactNeighborY="-2429">
        <dgm:presLayoutVars>
          <dgm:bulletEnabled val="1"/>
        </dgm:presLayoutVars>
      </dgm:prSet>
      <dgm:spPr/>
    </dgm:pt>
    <dgm:pt modelId="{67BFCCDD-207B-4581-A40E-593754735BC1}" type="pres">
      <dgm:prSet presAssocID="{3C00653B-DFFB-449D-8A49-7D06C967866F}" presName="childNode1tx" presStyleLbl="bgAcc1" presStyleIdx="0" presStyleCnt="3">
        <dgm:presLayoutVars>
          <dgm:bulletEnabled val="1"/>
        </dgm:presLayoutVars>
      </dgm:prSet>
      <dgm:spPr/>
    </dgm:pt>
    <dgm:pt modelId="{BE57486F-6ECC-438C-A22B-558CAAAA3F42}" type="pres">
      <dgm:prSet presAssocID="{3C00653B-DFFB-449D-8A49-7D06C967866F}" presName="parentNode1" presStyleLbl="node1" presStyleIdx="0" presStyleCnt="3">
        <dgm:presLayoutVars>
          <dgm:chMax val="1"/>
          <dgm:bulletEnabled val="1"/>
        </dgm:presLayoutVars>
      </dgm:prSet>
      <dgm:spPr/>
    </dgm:pt>
    <dgm:pt modelId="{D5884EC6-8F49-4B80-BF20-53AF374EB56E}" type="pres">
      <dgm:prSet presAssocID="{3C00653B-DFFB-449D-8A49-7D06C967866F}" presName="connSite1" presStyleCnt="0"/>
      <dgm:spPr/>
    </dgm:pt>
    <dgm:pt modelId="{F68ACA6E-6758-4967-A25A-D76BE2363C5F}" type="pres">
      <dgm:prSet presAssocID="{A543E6AC-19F2-4F19-978F-50EA9949651E}" presName="Name9" presStyleLbl="sibTrans2D1" presStyleIdx="0" presStyleCnt="2" custAng="7713372" custScaleY="105598" custLinFactNeighborX="7706" custLinFactNeighborY="15950"/>
      <dgm:spPr/>
    </dgm:pt>
    <dgm:pt modelId="{79E20E5A-EF3A-46ED-8C89-CABE3E06B20F}" type="pres">
      <dgm:prSet presAssocID="{3005371C-71E9-4802-A2DD-F399C7B81CAD}" presName="composite2" presStyleCnt="0"/>
      <dgm:spPr/>
    </dgm:pt>
    <dgm:pt modelId="{7B9B6EA6-CF0A-47CC-AD84-E33262E5E7F8}" type="pres">
      <dgm:prSet presAssocID="{3005371C-71E9-4802-A2DD-F399C7B81CAD}" presName="dummyNode2" presStyleLbl="node1" presStyleIdx="0" presStyleCnt="3"/>
      <dgm:spPr/>
    </dgm:pt>
    <dgm:pt modelId="{421FE49E-8B8B-48C4-AD7C-E4DAD0950546}" type="pres">
      <dgm:prSet presAssocID="{3005371C-71E9-4802-A2DD-F399C7B81CAD}" presName="childNode2" presStyleLbl="bgAcc1" presStyleIdx="1" presStyleCnt="3">
        <dgm:presLayoutVars>
          <dgm:bulletEnabled val="1"/>
        </dgm:presLayoutVars>
      </dgm:prSet>
      <dgm:spPr/>
    </dgm:pt>
    <dgm:pt modelId="{66D5E405-AC81-4C87-9EC5-C9E348FFFE29}" type="pres">
      <dgm:prSet presAssocID="{3005371C-71E9-4802-A2DD-F399C7B81CAD}" presName="childNode2tx" presStyleLbl="bgAcc1" presStyleIdx="1" presStyleCnt="3">
        <dgm:presLayoutVars>
          <dgm:bulletEnabled val="1"/>
        </dgm:presLayoutVars>
      </dgm:prSet>
      <dgm:spPr/>
    </dgm:pt>
    <dgm:pt modelId="{47300C04-00C1-44E4-9D7D-A91BD8AD0579}" type="pres">
      <dgm:prSet presAssocID="{3005371C-71E9-4802-A2DD-F399C7B81CAD}" presName="parentNode2" presStyleLbl="node1" presStyleIdx="1" presStyleCnt="3" custLinFactNeighborX="3602">
        <dgm:presLayoutVars>
          <dgm:chMax val="0"/>
          <dgm:bulletEnabled val="1"/>
        </dgm:presLayoutVars>
      </dgm:prSet>
      <dgm:spPr/>
    </dgm:pt>
    <dgm:pt modelId="{BD2AAE9B-2EAC-4D3F-BC28-4A6E3ADFC191}" type="pres">
      <dgm:prSet presAssocID="{3005371C-71E9-4802-A2DD-F399C7B81CAD}" presName="connSite2" presStyleCnt="0"/>
      <dgm:spPr/>
    </dgm:pt>
    <dgm:pt modelId="{AEC902EE-F052-4EB7-9444-077CBD1913C8}" type="pres">
      <dgm:prSet presAssocID="{D98FA1A4-2BFB-4551-9724-F45F6C34821E}" presName="Name18" presStyleLbl="sibTrans2D1" presStyleIdx="1" presStyleCnt="2" custFlipVert="0" custFlipHor="1" custScaleX="2314" custScaleY="25016" custLinFactNeighborX="-2194" custLinFactNeighborY="-6125"/>
      <dgm:spPr>
        <a:prstGeom prst="actionButtonBlank">
          <a:avLst/>
        </a:prstGeom>
      </dgm:spPr>
    </dgm:pt>
    <dgm:pt modelId="{B0E9C49C-61A5-42D9-A2A8-CA8F76995420}" type="pres">
      <dgm:prSet presAssocID="{6E624D32-2F14-461B-BD02-6F09DB8C6FE2}" presName="composite1" presStyleCnt="0"/>
      <dgm:spPr/>
    </dgm:pt>
    <dgm:pt modelId="{ECDABA4D-6977-43F7-8C77-9F8C462CB417}" type="pres">
      <dgm:prSet presAssocID="{6E624D32-2F14-461B-BD02-6F09DB8C6FE2}" presName="dummyNode1" presStyleLbl="node1" presStyleIdx="1" presStyleCnt="3"/>
      <dgm:spPr/>
    </dgm:pt>
    <dgm:pt modelId="{4BAE10B7-2EF5-446A-845F-B9829084D665}" type="pres">
      <dgm:prSet presAssocID="{6E624D32-2F14-461B-BD02-6F09DB8C6FE2}" presName="childNode1" presStyleLbl="bgAcc1" presStyleIdx="2" presStyleCnt="3">
        <dgm:presLayoutVars>
          <dgm:bulletEnabled val="1"/>
        </dgm:presLayoutVars>
      </dgm:prSet>
      <dgm:spPr/>
    </dgm:pt>
    <dgm:pt modelId="{E99D33F7-C95D-4879-8491-9541AC5AF428}" type="pres">
      <dgm:prSet presAssocID="{6E624D32-2F14-461B-BD02-6F09DB8C6FE2}" presName="childNode1tx" presStyleLbl="bgAcc1" presStyleIdx="2" presStyleCnt="3">
        <dgm:presLayoutVars>
          <dgm:bulletEnabled val="1"/>
        </dgm:presLayoutVars>
      </dgm:prSet>
      <dgm:spPr/>
    </dgm:pt>
    <dgm:pt modelId="{1B79E7CA-78BE-4722-AB34-4C817B9D98BB}" type="pres">
      <dgm:prSet presAssocID="{6E624D32-2F14-461B-BD02-6F09DB8C6FE2}" presName="parentNode1" presStyleLbl="node1" presStyleIdx="2" presStyleCnt="3">
        <dgm:presLayoutVars>
          <dgm:chMax val="1"/>
          <dgm:bulletEnabled val="1"/>
        </dgm:presLayoutVars>
      </dgm:prSet>
      <dgm:spPr/>
    </dgm:pt>
    <dgm:pt modelId="{5A828F0C-AE3A-4154-8DBB-955D4DB54C48}" type="pres">
      <dgm:prSet presAssocID="{6E624D32-2F14-461B-BD02-6F09DB8C6FE2}" presName="connSite1" presStyleCnt="0"/>
      <dgm:spPr/>
    </dgm:pt>
  </dgm:ptLst>
  <dgm:cxnLst>
    <dgm:cxn modelId="{5903EE00-B13F-4299-B2ED-ED09DE04AF6E}" type="presOf" srcId="{3005371C-71E9-4802-A2DD-F399C7B81CAD}" destId="{47300C04-00C1-44E4-9D7D-A91BD8AD0579}" srcOrd="0" destOrd="0" presId="urn:microsoft.com/office/officeart/2005/8/layout/hProcess4"/>
    <dgm:cxn modelId="{50D62005-4513-419C-994F-2CC365CBF65B}" srcId="{3005371C-71E9-4802-A2DD-F399C7B81CAD}" destId="{701CACD9-93CA-463E-82DB-34E4274D8413}" srcOrd="0" destOrd="0" parTransId="{B030655D-C02F-4A2E-8EFA-BBF9EF368266}" sibTransId="{62BC3FE6-432B-4AB5-9DA9-098A128894C2}"/>
    <dgm:cxn modelId="{4D5BEF06-ACE0-4C55-B341-28AEEEDBEDEE}" type="presOf" srcId="{77EB1A9A-800B-47EF-9ABC-138ED7E4BDEE}" destId="{67BFCCDD-207B-4581-A40E-593754735BC1}" srcOrd="1" destOrd="0" presId="urn:microsoft.com/office/officeart/2005/8/layout/hProcess4"/>
    <dgm:cxn modelId="{F2AA2E0A-D304-40F1-A025-5FFE1EE2BBF1}" srcId="{9C0B80F4-7B14-4F28-B59E-FB137CBD54DB}" destId="{3005371C-71E9-4802-A2DD-F399C7B81CAD}" srcOrd="1" destOrd="0" parTransId="{5E83E5DE-D053-43DF-910E-B8483ACE50A2}" sibTransId="{D98FA1A4-2BFB-4551-9724-F45F6C34821E}"/>
    <dgm:cxn modelId="{6B60410D-F7C8-44E3-8A78-B5279A589321}" srcId="{3C00653B-DFFB-449D-8A49-7D06C967866F}" destId="{77EB1A9A-800B-47EF-9ABC-138ED7E4BDEE}" srcOrd="0" destOrd="0" parTransId="{76E6C1A3-D0C5-42D3-AD33-58B9B9B94500}" sibTransId="{F8209219-A377-4394-B2D5-CCA31B66F9D1}"/>
    <dgm:cxn modelId="{2BF9721D-06CE-443E-A136-7B39579DAF98}" type="presOf" srcId="{39956186-D358-4D1E-94B0-6E1ADB40F21F}" destId="{4BAE10B7-2EF5-446A-845F-B9829084D665}" srcOrd="0" destOrd="0" presId="urn:microsoft.com/office/officeart/2005/8/layout/hProcess4"/>
    <dgm:cxn modelId="{62EE0527-A059-4543-B975-E87F5557EF4D}" type="presOf" srcId="{3C00653B-DFFB-449D-8A49-7D06C967866F}" destId="{BE57486F-6ECC-438C-A22B-558CAAAA3F42}" srcOrd="0" destOrd="0" presId="urn:microsoft.com/office/officeart/2005/8/layout/hProcess4"/>
    <dgm:cxn modelId="{4EE8E832-4789-48D1-8E60-5F68A915C75B}" type="presOf" srcId="{6E624D32-2F14-461B-BD02-6F09DB8C6FE2}" destId="{1B79E7CA-78BE-4722-AB34-4C817B9D98BB}" srcOrd="0" destOrd="0" presId="urn:microsoft.com/office/officeart/2005/8/layout/hProcess4"/>
    <dgm:cxn modelId="{9C8D8C39-237D-470C-B64F-E4847889A7D3}" srcId="{9C0B80F4-7B14-4F28-B59E-FB137CBD54DB}" destId="{3C00653B-DFFB-449D-8A49-7D06C967866F}" srcOrd="0" destOrd="0" parTransId="{EA6BA8CD-94B5-42BF-85B0-13BADA8799D9}" sibTransId="{A543E6AC-19F2-4F19-978F-50EA9949651E}"/>
    <dgm:cxn modelId="{02FF483C-1400-4A64-B803-56FB945073C2}" type="presOf" srcId="{701CACD9-93CA-463E-82DB-34E4274D8413}" destId="{66D5E405-AC81-4C87-9EC5-C9E348FFFE29}" srcOrd="1" destOrd="0" presId="urn:microsoft.com/office/officeart/2005/8/layout/hProcess4"/>
    <dgm:cxn modelId="{DCF1605F-7217-4757-87F9-347CCE9F3F78}" srcId="{9C0B80F4-7B14-4F28-B59E-FB137CBD54DB}" destId="{6E624D32-2F14-461B-BD02-6F09DB8C6FE2}" srcOrd="2" destOrd="0" parTransId="{D45C0642-F938-4ABD-8035-A31978E67ADF}" sibTransId="{2E7C1A72-136B-41DE-9105-E9CBFDCC1201}"/>
    <dgm:cxn modelId="{5663296D-8983-466F-B21F-6823F3EFA5E0}" type="presOf" srcId="{77EB1A9A-800B-47EF-9ABC-138ED7E4BDEE}" destId="{536290F4-12E7-4528-99AF-C899A78C9094}" srcOrd="0" destOrd="0" presId="urn:microsoft.com/office/officeart/2005/8/layout/hProcess4"/>
    <dgm:cxn modelId="{05F46E6D-2222-483C-92BB-8B3A204F2527}" type="presOf" srcId="{701CACD9-93CA-463E-82DB-34E4274D8413}" destId="{421FE49E-8B8B-48C4-AD7C-E4DAD0950546}" srcOrd="0" destOrd="0" presId="urn:microsoft.com/office/officeart/2005/8/layout/hProcess4"/>
    <dgm:cxn modelId="{6A926277-3596-477F-8ADE-9D09EB7DBE93}" type="presOf" srcId="{D98FA1A4-2BFB-4551-9724-F45F6C34821E}" destId="{AEC902EE-F052-4EB7-9444-077CBD1913C8}" srcOrd="0" destOrd="0" presId="urn:microsoft.com/office/officeart/2005/8/layout/hProcess4"/>
    <dgm:cxn modelId="{5D4786B0-0A5D-4990-9B09-742125B94B22}" srcId="{6E624D32-2F14-461B-BD02-6F09DB8C6FE2}" destId="{39956186-D358-4D1E-94B0-6E1ADB40F21F}" srcOrd="0" destOrd="0" parTransId="{717F6A28-E4B1-4280-B3D8-EB8E7BB421A8}" sibTransId="{1FDF8705-89D1-4665-8861-876DC7BF2DB6}"/>
    <dgm:cxn modelId="{0B9682B8-3C97-4F94-BB11-861633927DD9}" type="presOf" srcId="{39956186-D358-4D1E-94B0-6E1ADB40F21F}" destId="{E99D33F7-C95D-4879-8491-9541AC5AF428}" srcOrd="1" destOrd="0" presId="urn:microsoft.com/office/officeart/2005/8/layout/hProcess4"/>
    <dgm:cxn modelId="{6CABF6C7-C3F5-454B-97EB-F5A3A542ED3B}" type="presOf" srcId="{A543E6AC-19F2-4F19-978F-50EA9949651E}" destId="{F68ACA6E-6758-4967-A25A-D76BE2363C5F}" srcOrd="0" destOrd="0" presId="urn:microsoft.com/office/officeart/2005/8/layout/hProcess4"/>
    <dgm:cxn modelId="{7B96A7CE-4C8D-42C1-8455-1B9F7D211687}" type="presOf" srcId="{9C0B80F4-7B14-4F28-B59E-FB137CBD54DB}" destId="{F115BDE9-DE0F-47FC-98D0-36FB40DE8841}" srcOrd="0" destOrd="0" presId="urn:microsoft.com/office/officeart/2005/8/layout/hProcess4"/>
    <dgm:cxn modelId="{A93ACE72-AFBD-4183-A743-AFD94C66A446}" type="presParOf" srcId="{F115BDE9-DE0F-47FC-98D0-36FB40DE8841}" destId="{02982433-05F0-4CA4-941C-7B77E6C0FB11}" srcOrd="0" destOrd="0" presId="urn:microsoft.com/office/officeart/2005/8/layout/hProcess4"/>
    <dgm:cxn modelId="{D3A05C8F-497E-4EFC-BA7E-7D871AB687BB}" type="presParOf" srcId="{F115BDE9-DE0F-47FC-98D0-36FB40DE8841}" destId="{1C4A0C43-7723-4B4F-97FE-85C14C7A9A22}" srcOrd="1" destOrd="0" presId="urn:microsoft.com/office/officeart/2005/8/layout/hProcess4"/>
    <dgm:cxn modelId="{AA72E3B6-E49A-47D2-B1D6-20F70E364A89}" type="presParOf" srcId="{F115BDE9-DE0F-47FC-98D0-36FB40DE8841}" destId="{DF1EE83F-1020-4ED5-935A-E4DA665179A9}" srcOrd="2" destOrd="0" presId="urn:microsoft.com/office/officeart/2005/8/layout/hProcess4"/>
    <dgm:cxn modelId="{61FB0926-A5DE-4A90-A918-A541DF607476}" type="presParOf" srcId="{DF1EE83F-1020-4ED5-935A-E4DA665179A9}" destId="{604E7F20-EEEA-4CC8-A9D9-3FE483F9B68D}" srcOrd="0" destOrd="0" presId="urn:microsoft.com/office/officeart/2005/8/layout/hProcess4"/>
    <dgm:cxn modelId="{1EB1DF91-7B5C-49D3-AC26-40B52995736E}" type="presParOf" srcId="{604E7F20-EEEA-4CC8-A9D9-3FE483F9B68D}" destId="{E01BCD5F-6A0A-4C37-BA45-3DB113DA7D44}" srcOrd="0" destOrd="0" presId="urn:microsoft.com/office/officeart/2005/8/layout/hProcess4"/>
    <dgm:cxn modelId="{353F3055-1485-432F-9CC3-319E219FD1CF}" type="presParOf" srcId="{604E7F20-EEEA-4CC8-A9D9-3FE483F9B68D}" destId="{536290F4-12E7-4528-99AF-C899A78C9094}" srcOrd="1" destOrd="0" presId="urn:microsoft.com/office/officeart/2005/8/layout/hProcess4"/>
    <dgm:cxn modelId="{71F30623-4071-4C4E-957B-9B4B2E4E8DD2}" type="presParOf" srcId="{604E7F20-EEEA-4CC8-A9D9-3FE483F9B68D}" destId="{67BFCCDD-207B-4581-A40E-593754735BC1}" srcOrd="2" destOrd="0" presId="urn:microsoft.com/office/officeart/2005/8/layout/hProcess4"/>
    <dgm:cxn modelId="{6521E538-2724-427B-957D-E88A097AA4D3}" type="presParOf" srcId="{604E7F20-EEEA-4CC8-A9D9-3FE483F9B68D}" destId="{BE57486F-6ECC-438C-A22B-558CAAAA3F42}" srcOrd="3" destOrd="0" presId="urn:microsoft.com/office/officeart/2005/8/layout/hProcess4"/>
    <dgm:cxn modelId="{066940D0-A978-4916-8C30-63771509E827}" type="presParOf" srcId="{604E7F20-EEEA-4CC8-A9D9-3FE483F9B68D}" destId="{D5884EC6-8F49-4B80-BF20-53AF374EB56E}" srcOrd="4" destOrd="0" presId="urn:microsoft.com/office/officeart/2005/8/layout/hProcess4"/>
    <dgm:cxn modelId="{59ECBB6E-9843-46B7-8356-6BEF898E381F}" type="presParOf" srcId="{DF1EE83F-1020-4ED5-935A-E4DA665179A9}" destId="{F68ACA6E-6758-4967-A25A-D76BE2363C5F}" srcOrd="1" destOrd="0" presId="urn:microsoft.com/office/officeart/2005/8/layout/hProcess4"/>
    <dgm:cxn modelId="{839F822C-E6E2-4B48-A8B8-5BA87A29D1E4}" type="presParOf" srcId="{DF1EE83F-1020-4ED5-935A-E4DA665179A9}" destId="{79E20E5A-EF3A-46ED-8C89-CABE3E06B20F}" srcOrd="2" destOrd="0" presId="urn:microsoft.com/office/officeart/2005/8/layout/hProcess4"/>
    <dgm:cxn modelId="{A09309A6-3DC5-4F8B-91ED-9751C7903155}" type="presParOf" srcId="{79E20E5A-EF3A-46ED-8C89-CABE3E06B20F}" destId="{7B9B6EA6-CF0A-47CC-AD84-E33262E5E7F8}" srcOrd="0" destOrd="0" presId="urn:microsoft.com/office/officeart/2005/8/layout/hProcess4"/>
    <dgm:cxn modelId="{B8D0EB03-D312-4589-BA74-C26D2858D53E}" type="presParOf" srcId="{79E20E5A-EF3A-46ED-8C89-CABE3E06B20F}" destId="{421FE49E-8B8B-48C4-AD7C-E4DAD0950546}" srcOrd="1" destOrd="0" presId="urn:microsoft.com/office/officeart/2005/8/layout/hProcess4"/>
    <dgm:cxn modelId="{245D98D7-5C60-4099-8227-6755F709F8BA}" type="presParOf" srcId="{79E20E5A-EF3A-46ED-8C89-CABE3E06B20F}" destId="{66D5E405-AC81-4C87-9EC5-C9E348FFFE29}" srcOrd="2" destOrd="0" presId="urn:microsoft.com/office/officeart/2005/8/layout/hProcess4"/>
    <dgm:cxn modelId="{82773D56-4FFC-425B-8425-D3C8E7205F2D}" type="presParOf" srcId="{79E20E5A-EF3A-46ED-8C89-CABE3E06B20F}" destId="{47300C04-00C1-44E4-9D7D-A91BD8AD0579}" srcOrd="3" destOrd="0" presId="urn:microsoft.com/office/officeart/2005/8/layout/hProcess4"/>
    <dgm:cxn modelId="{518A7176-5236-49D6-99E5-8F36544E7B6B}" type="presParOf" srcId="{79E20E5A-EF3A-46ED-8C89-CABE3E06B20F}" destId="{BD2AAE9B-2EAC-4D3F-BC28-4A6E3ADFC191}" srcOrd="4" destOrd="0" presId="urn:microsoft.com/office/officeart/2005/8/layout/hProcess4"/>
    <dgm:cxn modelId="{4E6A37CC-43EB-46BE-924D-98A0DEB89292}" type="presParOf" srcId="{DF1EE83F-1020-4ED5-935A-E4DA665179A9}" destId="{AEC902EE-F052-4EB7-9444-077CBD1913C8}" srcOrd="3" destOrd="0" presId="urn:microsoft.com/office/officeart/2005/8/layout/hProcess4"/>
    <dgm:cxn modelId="{2FF0CDBA-1554-4B3C-B33C-B95D0B92F6C3}" type="presParOf" srcId="{DF1EE83F-1020-4ED5-935A-E4DA665179A9}" destId="{B0E9C49C-61A5-42D9-A2A8-CA8F76995420}" srcOrd="4" destOrd="0" presId="urn:microsoft.com/office/officeart/2005/8/layout/hProcess4"/>
    <dgm:cxn modelId="{B206A19C-9CE2-4FC8-B55A-E83C8F35F936}" type="presParOf" srcId="{B0E9C49C-61A5-42D9-A2A8-CA8F76995420}" destId="{ECDABA4D-6977-43F7-8C77-9F8C462CB417}" srcOrd="0" destOrd="0" presId="urn:microsoft.com/office/officeart/2005/8/layout/hProcess4"/>
    <dgm:cxn modelId="{C48C318F-9C2C-4066-A690-BB5BF8113B57}" type="presParOf" srcId="{B0E9C49C-61A5-42D9-A2A8-CA8F76995420}" destId="{4BAE10B7-2EF5-446A-845F-B9829084D665}" srcOrd="1" destOrd="0" presId="urn:microsoft.com/office/officeart/2005/8/layout/hProcess4"/>
    <dgm:cxn modelId="{5EB8426A-A243-48C5-8B0D-09B5F50624E0}" type="presParOf" srcId="{B0E9C49C-61A5-42D9-A2A8-CA8F76995420}" destId="{E99D33F7-C95D-4879-8491-9541AC5AF428}" srcOrd="2" destOrd="0" presId="urn:microsoft.com/office/officeart/2005/8/layout/hProcess4"/>
    <dgm:cxn modelId="{A24D58CB-3063-420A-BC50-1CB741F9D2A6}" type="presParOf" srcId="{B0E9C49C-61A5-42D9-A2A8-CA8F76995420}" destId="{1B79E7CA-78BE-4722-AB34-4C817B9D98BB}" srcOrd="3" destOrd="0" presId="urn:microsoft.com/office/officeart/2005/8/layout/hProcess4"/>
    <dgm:cxn modelId="{842F8C92-E425-4CDA-B061-23BD3A9FB4C4}" type="presParOf" srcId="{B0E9C49C-61A5-42D9-A2A8-CA8F76995420}" destId="{5A828F0C-AE3A-4154-8DBB-955D4DB54C4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855" y="53179"/>
          <a:ext cx="1294898" cy="57570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Requests Authorized</a:t>
          </a:r>
        </a:p>
      </dsp:txBody>
      <dsp:txXfrm>
        <a:off x="190488" y="137489"/>
        <a:ext cx="915632" cy="407084"/>
      </dsp:txXfrm>
    </dsp:sp>
    <dsp:sp modelId="{4582201A-2FE5-4E94-8AA5-3D445367025F}">
      <dsp:nvSpPr>
        <dsp:cNvPr id="0" name=""/>
        <dsp:cNvSpPr/>
      </dsp:nvSpPr>
      <dsp:spPr>
        <a:xfrm>
          <a:off x="1342501" y="174077"/>
          <a:ext cx="333908" cy="333908"/>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761" y="301763"/>
        <a:ext cx="245388" cy="78536"/>
      </dsp:txXfrm>
    </dsp:sp>
    <dsp:sp modelId="{928129BD-20A0-4DAB-A072-DD49E3AF1035}">
      <dsp:nvSpPr>
        <dsp:cNvPr id="0" name=""/>
        <dsp:cNvSpPr/>
      </dsp:nvSpPr>
      <dsp:spPr>
        <a:xfrm>
          <a:off x="1723157" y="82548"/>
          <a:ext cx="1296049" cy="51696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Denied</a:t>
          </a:r>
        </a:p>
      </dsp:txBody>
      <dsp:txXfrm>
        <a:off x="1912959" y="158256"/>
        <a:ext cx="916445" cy="365549"/>
      </dsp:txXfrm>
    </dsp:sp>
    <dsp:sp modelId="{92705298-53F0-4AD3-B397-E9B09D45714D}">
      <dsp:nvSpPr>
        <dsp:cNvPr id="0" name=""/>
        <dsp:cNvSpPr/>
      </dsp:nvSpPr>
      <dsp:spPr>
        <a:xfrm>
          <a:off x="3065954" y="174077"/>
          <a:ext cx="333908" cy="333908"/>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10214" y="242862"/>
        <a:ext cx="245388" cy="196338"/>
      </dsp:txXfrm>
    </dsp:sp>
    <dsp:sp modelId="{CB52A87F-E2C1-49BF-9BE7-FAD4C0C11977}">
      <dsp:nvSpPr>
        <dsp:cNvPr id="0" name=""/>
        <dsp:cNvSpPr/>
      </dsp:nvSpPr>
      <dsp:spPr>
        <a:xfrm>
          <a:off x="3447466" y="17574"/>
          <a:ext cx="1455001" cy="64454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660546" y="111965"/>
        <a:ext cx="1028841" cy="455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90F4-12E7-4528-99AF-C899A78C9094}">
      <dsp:nvSpPr>
        <dsp:cNvPr id="0" name=""/>
        <dsp:cNvSpPr/>
      </dsp:nvSpPr>
      <dsp:spPr>
        <a:xfrm>
          <a:off x="22945" y="889555"/>
          <a:ext cx="1738634" cy="134425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Includes ages 0-3 </a:t>
          </a:r>
          <a:r>
            <a:rPr lang="en-US" sz="1400" b="0" kern="1200" dirty="0"/>
            <a:t>evaluated </a:t>
          </a:r>
          <a:r>
            <a:rPr lang="en-US" sz="1400" kern="1200" dirty="0"/>
            <a:t>for Part C</a:t>
          </a:r>
        </a:p>
      </dsp:txBody>
      <dsp:txXfrm>
        <a:off x="53880" y="920490"/>
        <a:ext cx="1676764" cy="994329"/>
      </dsp:txXfrm>
    </dsp:sp>
    <dsp:sp modelId="{F68ACA6E-6758-4967-A25A-D76BE2363C5F}">
      <dsp:nvSpPr>
        <dsp:cNvPr id="0" name=""/>
        <dsp:cNvSpPr/>
      </dsp:nvSpPr>
      <dsp:spPr>
        <a:xfrm rot="7713372">
          <a:off x="1113085" y="1488816"/>
          <a:ext cx="1778904" cy="1878487"/>
        </a:xfrm>
        <a:prstGeom prst="circularArrow">
          <a:avLst>
            <a:gd name="adj1" fmla="val 3051"/>
            <a:gd name="adj2" fmla="val 374582"/>
            <a:gd name="adj3" fmla="val 2150093"/>
            <a:gd name="adj4" fmla="val 9024489"/>
            <a:gd name="adj5" fmla="val 356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E57486F-6ECC-438C-A22B-558CAAAA3F42}">
      <dsp:nvSpPr>
        <dsp:cNvPr id="0" name=""/>
        <dsp:cNvSpPr/>
      </dsp:nvSpPr>
      <dsp:spPr>
        <a:xfrm>
          <a:off x="418789" y="1978406"/>
          <a:ext cx="1448721" cy="57610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Path 1</a:t>
          </a:r>
        </a:p>
      </dsp:txBody>
      <dsp:txXfrm>
        <a:off x="435663" y="1995280"/>
        <a:ext cx="1414973" cy="542360"/>
      </dsp:txXfrm>
    </dsp:sp>
    <dsp:sp modelId="{421FE49E-8B8B-48C4-AD7C-E4DAD0950546}">
      <dsp:nvSpPr>
        <dsp:cNvPr id="0" name=""/>
        <dsp:cNvSpPr/>
      </dsp:nvSpPr>
      <dsp:spPr>
        <a:xfrm>
          <a:off x="2125980" y="922207"/>
          <a:ext cx="1629811" cy="134425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75614"/>
              <a:satOff val="-44339"/>
              <a:lumOff val="278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Includes ages 2.5-3.9 referred from Part C to Part B services</a:t>
          </a:r>
        </a:p>
      </dsp:txBody>
      <dsp:txXfrm>
        <a:off x="2156915" y="1241196"/>
        <a:ext cx="1567941" cy="994329"/>
      </dsp:txXfrm>
    </dsp:sp>
    <dsp:sp modelId="{AEC902EE-F052-4EB7-9444-077CBD1913C8}">
      <dsp:nvSpPr>
        <dsp:cNvPr id="0" name=""/>
        <dsp:cNvSpPr/>
      </dsp:nvSpPr>
      <dsp:spPr>
        <a:xfrm flipH="1">
          <a:off x="3986884" y="721860"/>
          <a:ext cx="44594" cy="482095"/>
        </a:xfrm>
        <a:prstGeom prst="actionButtonBlank">
          <a:avLst/>
        </a:prstGeom>
        <a:solidFill>
          <a:schemeClr val="accent5">
            <a:hueOff val="-351227"/>
            <a:satOff val="-88678"/>
            <a:lumOff val="556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00C04-00C1-44E4-9D7D-A91BD8AD0579}">
      <dsp:nvSpPr>
        <dsp:cNvPr id="0" name=""/>
        <dsp:cNvSpPr/>
      </dsp:nvSpPr>
      <dsp:spPr>
        <a:xfrm>
          <a:off x="2540343" y="634152"/>
          <a:ext cx="1448721" cy="576108"/>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Path 2</a:t>
          </a:r>
        </a:p>
      </dsp:txBody>
      <dsp:txXfrm>
        <a:off x="2557217" y="651026"/>
        <a:ext cx="1414973" cy="542360"/>
      </dsp:txXfrm>
    </dsp:sp>
    <dsp:sp modelId="{4BAE10B7-2EF5-446A-845F-B9829084D665}">
      <dsp:nvSpPr>
        <dsp:cNvPr id="0" name=""/>
        <dsp:cNvSpPr/>
      </dsp:nvSpPr>
      <dsp:spPr>
        <a:xfrm>
          <a:off x="4195351" y="922207"/>
          <a:ext cx="1629811" cy="134425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51227"/>
              <a:satOff val="-88678"/>
              <a:lumOff val="556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Includes ages 2.5-21 referred to Part B services and not receiving Part C at time of referral</a:t>
          </a:r>
        </a:p>
      </dsp:txBody>
      <dsp:txXfrm>
        <a:off x="4226286" y="953142"/>
        <a:ext cx="1567941" cy="994329"/>
      </dsp:txXfrm>
    </dsp:sp>
    <dsp:sp modelId="{1B79E7CA-78BE-4722-AB34-4C817B9D98BB}">
      <dsp:nvSpPr>
        <dsp:cNvPr id="0" name=""/>
        <dsp:cNvSpPr/>
      </dsp:nvSpPr>
      <dsp:spPr>
        <a:xfrm>
          <a:off x="4557531" y="1978406"/>
          <a:ext cx="1448721" cy="57610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Path 3</a:t>
          </a:r>
        </a:p>
      </dsp:txBody>
      <dsp:txXfrm>
        <a:off x="4574405" y="1995280"/>
        <a:ext cx="1414973" cy="54236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E0711F02-2DB0-45F1-8645-CD0CC522EA22}" type="datetime1">
              <a:rPr lang="en-US" smtClean="0"/>
              <a:pPr>
                <a:defRPr/>
              </a:pPr>
              <a:t>5/21/2025</a:t>
            </a:fld>
            <a:endParaRPr lang="en-US"/>
          </a:p>
        </p:txBody>
      </p:sp>
      <p:sp>
        <p:nvSpPr>
          <p:cNvPr id="6" name="Footer Placeholder 5"/>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99153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5/21/2025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2327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602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1885720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37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53958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5/21/2025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3" r:id="rId19"/>
    <p:sldLayoutId id="2147483705" r:id="rId20"/>
    <p:sldLayoutId id="2147483707" r:id="rId21"/>
    <p:sldLayoutId id="2147483713"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e.state.co.us/datapipeline/snap_sped-eo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www.cde.state.co.us/datapipeline/snap_sped-eo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de.state.co.us/cdesped/determination-spp-apr#sppindicatordat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Special Education End-of-Year </a:t>
            </a:r>
            <a:br>
              <a:rPr lang="en-US" sz="3600" b="1" dirty="0"/>
            </a:br>
            <a:r>
              <a:rPr lang="en-US" sz="3600" b="1" dirty="0"/>
              <a:t>Collection Training #2 2024-2025</a:t>
            </a:r>
            <a:endParaRPr lang="en-US" sz="3600" dirty="0"/>
          </a:p>
        </p:txBody>
      </p:sp>
      <p:sp>
        <p:nvSpPr>
          <p:cNvPr id="3" name="Subtitle 2"/>
          <p:cNvSpPr>
            <a:spLocks noGrp="1"/>
          </p:cNvSpPr>
          <p:nvPr>
            <p:ph type="subTitle" idx="1"/>
          </p:nvPr>
        </p:nvSpPr>
        <p:spPr/>
        <p:txBody>
          <a:bodyPr>
            <a:normAutofit fontScale="25000" lnSpcReduction="20000"/>
          </a:bodyPr>
          <a:lstStyle/>
          <a:p>
            <a:r>
              <a:rPr lang="en-US" sz="7200" dirty="0"/>
              <a:t>May 20, 2025</a:t>
            </a:r>
          </a:p>
          <a:p>
            <a:r>
              <a:rPr lang="en-US" sz="7200" dirty="0"/>
              <a:t>Lindsey Heitman</a:t>
            </a:r>
          </a:p>
          <a:p>
            <a:r>
              <a:rPr lang="en-US" sz="7200" dirty="0">
                <a:hlinkClick r:id="rId2"/>
              </a:rPr>
              <a:t>SpedEndofYear@cde.state.co.us</a:t>
            </a:r>
            <a:r>
              <a:rPr lang="en-US" sz="7200" dirty="0"/>
              <a: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612886" cy="898524"/>
          </a:xfrm>
        </p:spPr>
        <p:txBody>
          <a:bodyPr>
            <a:normAutofit/>
          </a:bodyPr>
          <a:lstStyle/>
          <a:p>
            <a:pPr>
              <a:defRPr/>
            </a:pPr>
            <a:r>
              <a:rPr lang="en-US" dirty="0"/>
              <a:t>Special Education End of Year: </a:t>
            </a:r>
            <a:br>
              <a:rPr lang="en-US" dirty="0"/>
            </a:br>
            <a:r>
              <a:rPr lang="en-US" dirty="0"/>
              <a:t>Initial Evaluations and Which Path to Report </a:t>
            </a:r>
          </a:p>
        </p:txBody>
      </p:sp>
      <p:sp>
        <p:nvSpPr>
          <p:cNvPr id="5" name="TextBox 4">
            <a:extLst>
              <a:ext uri="{FF2B5EF4-FFF2-40B4-BE49-F238E27FC236}">
                <a16:creationId xmlns:a16="http://schemas.microsoft.com/office/drawing/2014/main" id="{DA632A2F-9BF4-C84F-9F54-882186A7A9C9}"/>
              </a:ext>
            </a:extLst>
          </p:cNvPr>
          <p:cNvSpPr txBox="1">
            <a:spLocks noChangeArrowheads="1"/>
          </p:cNvSpPr>
          <p:nvPr/>
        </p:nvSpPr>
        <p:spPr bwMode="auto">
          <a:xfrm>
            <a:off x="607828" y="1284807"/>
            <a:ext cx="44835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450"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None/>
            </a:pPr>
            <a:r>
              <a:rPr lang="en-US" altLang="en-US" sz="1400" b="0" dirty="0">
                <a:solidFill>
                  <a:schemeClr val="tx1"/>
                </a:solidFill>
                <a:latin typeface="+mn-lt"/>
              </a:rPr>
              <a:t>You no longer need to report Part C evaluations (early intervention), but you will need to know which children were receiving Part C services to determine if they should be reported in Path 2 or Path 3. </a:t>
            </a:r>
          </a:p>
        </p:txBody>
      </p:sp>
      <p:sp>
        <p:nvSpPr>
          <p:cNvPr id="8" name="TextBox 7">
            <a:extLst>
              <a:ext uri="{FF2B5EF4-FFF2-40B4-BE49-F238E27FC236}">
                <a16:creationId xmlns:a16="http://schemas.microsoft.com/office/drawing/2014/main" id="{C345D579-8F2B-1303-832A-488A475BB9C5}"/>
              </a:ext>
            </a:extLst>
          </p:cNvPr>
          <p:cNvSpPr txBox="1"/>
          <p:nvPr/>
        </p:nvSpPr>
        <p:spPr>
          <a:xfrm>
            <a:off x="148166" y="3186186"/>
            <a:ext cx="2929467" cy="954107"/>
          </a:xfrm>
          <a:prstGeom prst="rect">
            <a:avLst/>
          </a:prstGeom>
          <a:noFill/>
        </p:spPr>
        <p:txBody>
          <a:bodyPr wrap="square">
            <a:spAutoFit/>
          </a:bodyPr>
          <a:lstStyle/>
          <a:p>
            <a:pPr marL="330200" indent="-285750" eaLnBrk="1" hangingPunct="1">
              <a:spcBef>
                <a:spcPct val="0"/>
              </a:spcBef>
              <a:buClrTx/>
              <a:buSzTx/>
            </a:pPr>
            <a:r>
              <a:rPr lang="en-US" altLang="en-US" sz="1400" b="0" dirty="0">
                <a:solidFill>
                  <a:schemeClr val="tx1"/>
                </a:solidFill>
                <a:latin typeface="+mn-lt"/>
              </a:rPr>
              <a:t>NOTE: </a:t>
            </a:r>
          </a:p>
          <a:p>
            <a:pPr marL="330200" indent="-285750" eaLnBrk="1" hangingPunct="1">
              <a:spcBef>
                <a:spcPct val="0"/>
              </a:spcBef>
              <a:buClrTx/>
              <a:buSzTx/>
            </a:pPr>
            <a:r>
              <a:rPr lang="en-US" altLang="en-US" sz="1400" b="0" dirty="0">
                <a:solidFill>
                  <a:schemeClr val="tx1"/>
                </a:solidFill>
                <a:latin typeface="+mn-lt"/>
              </a:rPr>
              <a:t>    Path 2 field – </a:t>
            </a:r>
            <a:r>
              <a:rPr lang="en-US" altLang="en-US" sz="1400" b="0" i="1" dirty="0">
                <a:solidFill>
                  <a:schemeClr val="tx1"/>
                </a:solidFill>
                <a:latin typeface="+mn-lt"/>
              </a:rPr>
              <a:t>Date</a:t>
            </a:r>
            <a:r>
              <a:rPr lang="en-US" altLang="en-US" sz="1400" i="1" dirty="0"/>
              <a:t> </a:t>
            </a:r>
            <a:r>
              <a:rPr lang="en-US" altLang="en-US" sz="1400" b="0" i="1" dirty="0">
                <a:solidFill>
                  <a:schemeClr val="tx1"/>
                </a:solidFill>
                <a:latin typeface="+mn-lt"/>
              </a:rPr>
              <a:t>Child Found Eligible for Path 1 </a:t>
            </a:r>
            <a:r>
              <a:rPr lang="en-US" altLang="en-US" sz="1400" b="0" dirty="0">
                <a:solidFill>
                  <a:schemeClr val="tx1"/>
                </a:solidFill>
                <a:latin typeface="+mn-lt"/>
              </a:rPr>
              <a:t>is</a:t>
            </a:r>
            <a:r>
              <a:rPr lang="en-US" altLang="en-US" sz="1400" dirty="0"/>
              <a:t> still</a:t>
            </a:r>
            <a:r>
              <a:rPr lang="en-US" altLang="en-US" sz="1400" b="0" dirty="0">
                <a:solidFill>
                  <a:schemeClr val="tx1"/>
                </a:solidFill>
                <a:latin typeface="+mn-lt"/>
              </a:rPr>
              <a:t> required to be reported</a:t>
            </a:r>
          </a:p>
        </p:txBody>
      </p:sp>
      <p:graphicFrame>
        <p:nvGraphicFramePr>
          <p:cNvPr id="2" name="Diagram 1" descr="path 1, path 2, path 3 description of what is collected ">
            <a:hlinkClick r:id="" action="ppaction://noaction" highlightClick="1"/>
          </p:cNvPr>
          <p:cNvGraphicFramePr/>
          <p:nvPr>
            <p:extLst>
              <p:ext uri="{D42A27DB-BD31-4B8C-83A1-F6EECF244321}">
                <p14:modId xmlns:p14="http://schemas.microsoft.com/office/powerpoint/2010/main" val="1325424161"/>
              </p:ext>
            </p:extLst>
          </p:nvPr>
        </p:nvGraphicFramePr>
        <p:xfrm>
          <a:off x="3048000" y="1898898"/>
          <a:ext cx="6008451" cy="318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6"/>
          <p:cNvSpPr txBox="1">
            <a:spLocks noChangeArrowheads="1"/>
          </p:cNvSpPr>
          <p:nvPr/>
        </p:nvSpPr>
        <p:spPr bwMode="auto">
          <a:xfrm>
            <a:off x="753533" y="5373118"/>
            <a:ext cx="103208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marL="285750" indent="-285750" eaLnBrk="1" hangingPunct="1">
              <a:spcBef>
                <a:spcPct val="0"/>
              </a:spcBef>
              <a:buClrTx/>
              <a:buSzTx/>
              <a:buFont typeface="Wingdings" panose="05000000000000000000" pitchFamily="2" charset="2"/>
              <a:buChar char="Ø"/>
            </a:pPr>
            <a:r>
              <a:rPr lang="en-US" altLang="en-US" sz="1400" dirty="0">
                <a:solidFill>
                  <a:schemeClr val="tx1"/>
                </a:solidFill>
                <a:latin typeface="+mn-lt"/>
              </a:rPr>
              <a:t>Please report Path 2 and 3 records in the school year the IEP was implemented (indicating services have begun)</a:t>
            </a:r>
          </a:p>
          <a:p>
            <a:pPr marL="285750" indent="-285750" eaLnBrk="1" hangingPunct="1">
              <a:spcBef>
                <a:spcPct val="0"/>
              </a:spcBef>
              <a:buClrTx/>
              <a:buSzTx/>
              <a:buFont typeface="Wingdings" panose="05000000000000000000" pitchFamily="2" charset="2"/>
              <a:buChar char="Ø"/>
            </a:pPr>
            <a:r>
              <a:rPr lang="en-US" altLang="en-US" sz="1400" dirty="0">
                <a:solidFill>
                  <a:schemeClr val="tx1"/>
                </a:solidFill>
                <a:latin typeface="+mn-lt"/>
                <a:cs typeface="Mongolian Baiti" panose="03000500000000000000" pitchFamily="66" charset="0"/>
              </a:rPr>
              <a:t>Only INITIAL referrals/evaluations need to be reported to CDE and in only one collection year</a:t>
            </a:r>
          </a:p>
          <a:p>
            <a:pPr eaLnBrk="1" hangingPunct="1">
              <a:spcBef>
                <a:spcPct val="0"/>
              </a:spcBef>
              <a:buClrTx/>
              <a:buSzTx/>
              <a:buNone/>
            </a:pPr>
            <a:endParaRPr lang="en-US" altLang="en-US" sz="1600" b="0" dirty="0">
              <a:solidFill>
                <a:schemeClr val="tx1"/>
              </a:solidFill>
              <a:latin typeface="+mn-lt"/>
            </a:endParaRPr>
          </a:p>
        </p:txBody>
      </p:sp>
      <p:cxnSp>
        <p:nvCxnSpPr>
          <p:cNvPr id="7" name="Straight Connector 6">
            <a:extLst>
              <a:ext uri="{FF2B5EF4-FFF2-40B4-BE49-F238E27FC236}">
                <a16:creationId xmlns:a16="http://schemas.microsoft.com/office/drawing/2014/main" id="{C4FCD172-2006-B36F-A5FF-5EDBDD27ABEA}"/>
              </a:ext>
              <a:ext uri="{C183D7F6-B498-43B3-948B-1728B52AA6E4}">
                <adec:decorative xmlns:adec="http://schemas.microsoft.com/office/drawing/2017/decorative" val="1"/>
              </a:ext>
            </a:extLst>
          </p:cNvPr>
          <p:cNvCxnSpPr/>
          <p:nvPr/>
        </p:nvCxnSpPr>
        <p:spPr>
          <a:xfrm>
            <a:off x="3048000" y="2792258"/>
            <a:ext cx="1667933" cy="156807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2C75AC5-A762-6777-AEF6-4ED7D6E5936C}"/>
              </a:ext>
              <a:ext uri="{C183D7F6-B498-43B3-948B-1728B52AA6E4}">
                <adec:decorative xmlns:adec="http://schemas.microsoft.com/office/drawing/2017/decorative" val="1"/>
              </a:ext>
            </a:extLst>
          </p:cNvPr>
          <p:cNvCxnSpPr/>
          <p:nvPr/>
        </p:nvCxnSpPr>
        <p:spPr>
          <a:xfrm flipV="1">
            <a:off x="3107267" y="2711874"/>
            <a:ext cx="1490133" cy="1335193"/>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294967295"/>
          </p:nvPr>
        </p:nvSpPr>
        <p:spPr>
          <a:xfrm>
            <a:off x="148166" y="6450336"/>
            <a:ext cx="467783" cy="365125"/>
          </a:xfrm>
          <a:prstGeom prst="rect">
            <a:avLst/>
          </a:prstGeom>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295595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0999" y="155113"/>
            <a:ext cx="9110133" cy="520700"/>
          </a:xfrm>
        </p:spPr>
        <p:txBody>
          <a:bodyPr>
            <a:normAutofit fontScale="90000"/>
          </a:bodyPr>
          <a:lstStyle/>
          <a:p>
            <a:r>
              <a:rPr lang="en-US" sz="1800" dirty="0">
                <a:latin typeface="Museo Slab 500" panose="02000000000000000000"/>
              </a:rPr>
              <a:t>The</a:t>
            </a:r>
            <a:r>
              <a:rPr lang="en-US" sz="1800" b="1" dirty="0">
                <a:latin typeface="Museo Slab 500" panose="02000000000000000000"/>
              </a:rPr>
              <a:t> </a:t>
            </a:r>
            <a:r>
              <a:rPr lang="en-US" sz="1800" b="1" u="sng" dirty="0">
                <a:latin typeface="Museo Slab 500" panose="02000000000000000000"/>
              </a:rPr>
              <a:t>Special Education Referral Type</a:t>
            </a:r>
            <a:r>
              <a:rPr lang="en-US" sz="1800" u="sng" dirty="0">
                <a:latin typeface="Museo Slab 500" panose="02000000000000000000"/>
              </a:rPr>
              <a:t> </a:t>
            </a:r>
            <a:r>
              <a:rPr lang="en-US" sz="1800" dirty="0">
                <a:latin typeface="Museo Slab 500" panose="02000000000000000000"/>
              </a:rPr>
              <a:t>field in the Participation File indicates which path should be filled out.  </a:t>
            </a:r>
            <a:endParaRPr lang="en-US" dirty="0">
              <a:solidFill>
                <a:schemeClr val="tx1"/>
              </a:solidFill>
              <a:latin typeface="Museo Slab 500" panose="02000000000000000000"/>
            </a:endParaRPr>
          </a:p>
        </p:txBody>
      </p:sp>
      <p:graphicFrame>
        <p:nvGraphicFramePr>
          <p:cNvPr id="2" name="Table 1"/>
          <p:cNvGraphicFramePr>
            <a:graphicFrameLocks noGrp="1"/>
          </p:cNvGraphicFramePr>
          <p:nvPr/>
        </p:nvGraphicFramePr>
        <p:xfrm>
          <a:off x="482600" y="631959"/>
          <a:ext cx="7185890" cy="5029200"/>
        </p:xfrm>
        <a:graphic>
          <a:graphicData uri="http://schemas.openxmlformats.org/drawingml/2006/table">
            <a:tbl>
              <a:tblPr firstRow="1" bandRow="1">
                <a:tableStyleId>{5C22544A-7EE6-4342-B048-85BDC9FD1C3A}</a:tableStyleId>
              </a:tblPr>
              <a:tblGrid>
                <a:gridCol w="815795">
                  <a:extLst>
                    <a:ext uri="{9D8B030D-6E8A-4147-A177-3AD203B41FA5}">
                      <a16:colId xmlns:a16="http://schemas.microsoft.com/office/drawing/2014/main" val="20000"/>
                    </a:ext>
                  </a:extLst>
                </a:gridCol>
                <a:gridCol w="6370095">
                  <a:extLst>
                    <a:ext uri="{9D8B030D-6E8A-4147-A177-3AD203B41FA5}">
                      <a16:colId xmlns:a16="http://schemas.microsoft.com/office/drawing/2014/main" val="20001"/>
                    </a:ext>
                  </a:extLst>
                </a:gridCol>
              </a:tblGrid>
              <a:tr h="361483">
                <a:tc>
                  <a:txBody>
                    <a:bodyPr/>
                    <a:lstStyle/>
                    <a:p>
                      <a:r>
                        <a:rPr lang="en-US" sz="2000" dirty="0"/>
                        <a:t>Code</a:t>
                      </a:r>
                    </a:p>
                  </a:txBody>
                  <a:tcPr/>
                </a:tc>
                <a:tc>
                  <a:txBody>
                    <a:bodyPr/>
                    <a:lstStyle/>
                    <a:p>
                      <a:r>
                        <a:rPr lang="en-US" dirty="0"/>
                        <a:t>Special</a:t>
                      </a:r>
                      <a:r>
                        <a:rPr lang="en-US" baseline="0" dirty="0"/>
                        <a:t> Education or Part C Referral Type</a:t>
                      </a:r>
                      <a:endParaRPr lang="en-US" dirty="0"/>
                    </a:p>
                  </a:txBody>
                  <a:tcPr/>
                </a:tc>
                <a:extLst>
                  <a:ext uri="{0D108BD9-81ED-4DB2-BD59-A6C34878D82A}">
                    <a16:rowId xmlns:a16="http://schemas.microsoft.com/office/drawing/2014/main" val="10000"/>
                  </a:ext>
                </a:extLst>
              </a:tr>
              <a:tr h="918768">
                <a:tc>
                  <a:txBody>
                    <a:bodyPr/>
                    <a:lstStyle/>
                    <a:p>
                      <a:pPr algn="ctr"/>
                      <a:r>
                        <a:rPr lang="en-US" sz="1400" dirty="0"/>
                        <a:t>02</a:t>
                      </a:r>
                    </a:p>
                  </a:txBody>
                  <a:tcPr/>
                </a:tc>
                <a:tc>
                  <a:txBody>
                    <a:bodyPr/>
                    <a:lstStyle/>
                    <a:p>
                      <a:r>
                        <a:rPr lang="en-US" sz="1400" dirty="0"/>
                        <a:t>Part C to Part B Transition (Path 2 Only) – Use this code for children 2.5 but not 4 years old (at the time of the referral) who were referred for a Part B Evaluation (from a Part C Agency), whether or not they were determined to be eligible for Part B Services.    </a:t>
                      </a:r>
                      <a:r>
                        <a:rPr lang="en-US" sz="1400" b="1" dirty="0"/>
                        <a:t>INITIAL REFERRAL </a:t>
                      </a:r>
                    </a:p>
                    <a:p>
                      <a:r>
                        <a:rPr lang="en-US" sz="1400" dirty="0"/>
                        <a:t> </a:t>
                      </a:r>
                    </a:p>
                    <a:p>
                      <a:endParaRPr lang="en-US" sz="1400" dirty="0"/>
                    </a:p>
                  </a:txBody>
                  <a:tcPr/>
                </a:tc>
                <a:extLst>
                  <a:ext uri="{0D108BD9-81ED-4DB2-BD59-A6C34878D82A}">
                    <a16:rowId xmlns:a16="http://schemas.microsoft.com/office/drawing/2014/main" val="10002"/>
                  </a:ext>
                </a:extLst>
              </a:tr>
              <a:tr h="587409">
                <a:tc>
                  <a:txBody>
                    <a:bodyPr/>
                    <a:lstStyle/>
                    <a:p>
                      <a:pPr algn="ctr"/>
                      <a:r>
                        <a:rPr lang="en-US" sz="1400" dirty="0"/>
                        <a:t>03</a:t>
                      </a:r>
                    </a:p>
                  </a:txBody>
                  <a:tcPr/>
                </a:tc>
                <a:tc>
                  <a:txBody>
                    <a:bodyPr/>
                    <a:lstStyle/>
                    <a:p>
                      <a:r>
                        <a:rPr lang="en-US" sz="1400" dirty="0"/>
                        <a:t>Part B Services (Path 3 Only) – Use this code for all students who are referred for a Part B Evaluation (NOT from a Part C Agency), whether or not they were determined to be eligible for Part B Services.   </a:t>
                      </a:r>
                      <a:r>
                        <a:rPr lang="en-US" sz="1400" b="1" dirty="0"/>
                        <a:t>INITIAL REFERRAL</a:t>
                      </a:r>
                    </a:p>
                    <a:p>
                      <a:endParaRPr lang="en-US" sz="1400" dirty="0"/>
                    </a:p>
                  </a:txBody>
                  <a:tcPr/>
                </a:tc>
                <a:extLst>
                  <a:ext uri="{0D108BD9-81ED-4DB2-BD59-A6C34878D82A}">
                    <a16:rowId xmlns:a16="http://schemas.microsoft.com/office/drawing/2014/main" val="10003"/>
                  </a:ext>
                </a:extLst>
              </a:tr>
              <a:tr h="421730">
                <a:tc>
                  <a:txBody>
                    <a:bodyPr/>
                    <a:lstStyle/>
                    <a:p>
                      <a:pPr algn="ctr"/>
                      <a:r>
                        <a:rPr lang="en-US" sz="1400" dirty="0"/>
                        <a:t>06</a:t>
                      </a:r>
                    </a:p>
                  </a:txBody>
                  <a:tcPr>
                    <a:solidFill>
                      <a:srgbClr val="FFFF00"/>
                    </a:solidFill>
                  </a:tcPr>
                </a:tc>
                <a:tc>
                  <a:txBody>
                    <a:bodyPr/>
                    <a:lstStyle/>
                    <a:p>
                      <a:r>
                        <a:rPr lang="en-US" sz="1400" dirty="0"/>
                        <a:t>No Initial Referral During Current Reporting Period – Use this code for all students who began receiving services prior to July 1 of the current reporting period or for students who received EIS only. </a:t>
                      </a:r>
                    </a:p>
                  </a:txBody>
                  <a:tcPr>
                    <a:solidFill>
                      <a:srgbClr val="FFFF00"/>
                    </a:solidFill>
                  </a:tcPr>
                </a:tc>
                <a:extLst>
                  <a:ext uri="{0D108BD9-81ED-4DB2-BD59-A6C34878D82A}">
                    <a16:rowId xmlns:a16="http://schemas.microsoft.com/office/drawing/2014/main" val="10006"/>
                  </a:ext>
                </a:extLst>
              </a:tr>
              <a:tr h="918768">
                <a:tc>
                  <a:txBody>
                    <a:bodyPr/>
                    <a:lstStyle/>
                    <a:p>
                      <a:pPr algn="ctr"/>
                      <a:r>
                        <a:rPr lang="en-US" sz="1400" dirty="0"/>
                        <a:t>07</a:t>
                      </a:r>
                    </a:p>
                  </a:txBody>
                  <a:tcPr/>
                </a:tc>
                <a:tc>
                  <a:txBody>
                    <a:bodyPr/>
                    <a:lstStyle/>
                    <a:p>
                      <a:r>
                        <a:rPr lang="en-US" sz="1400" dirty="0"/>
                        <a:t>Part C to Part B Transition &amp; Part B Evaluation (Paths 2 &amp; 3) – Use this code for students who received Part C services and were referred for a Part B evaluation (from a Part C Agency), and were either determined not eligible for Part B services or began receiving Part B services that were discontinued AND were later, in the same reporting period, referred for a Part B evaluation.  </a:t>
                      </a:r>
                      <a:r>
                        <a:rPr lang="en-US" sz="1400" b="1" dirty="0"/>
                        <a:t>INITIAL REFERRAL</a:t>
                      </a:r>
                    </a:p>
                    <a:p>
                      <a:endParaRPr lang="en-US" sz="1400" dirty="0"/>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34A3F748-31DA-4297-96EF-69DC737B5DDE}" type="slidenum">
              <a:rPr lang="en-US" smtClean="0"/>
              <a:t>11</a:t>
            </a:fld>
            <a:endParaRPr lang="en-US" dirty="0"/>
          </a:p>
        </p:txBody>
      </p:sp>
      <p:sp>
        <p:nvSpPr>
          <p:cNvPr id="5" name="TextBox 4">
            <a:extLst>
              <a:ext uri="{FF2B5EF4-FFF2-40B4-BE49-F238E27FC236}">
                <a16:creationId xmlns:a16="http://schemas.microsoft.com/office/drawing/2014/main" id="{A30E0FD1-00C0-4CCC-04F9-B3807661116B}"/>
              </a:ext>
            </a:extLst>
          </p:cNvPr>
          <p:cNvSpPr txBox="1"/>
          <p:nvPr/>
        </p:nvSpPr>
        <p:spPr>
          <a:xfrm>
            <a:off x="7770091" y="675815"/>
            <a:ext cx="4117110" cy="418576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FIRST STEP when clearing errors is to be sure the ‘Special Education Referral Type’ is correct. </a:t>
            </a:r>
          </a:p>
          <a:p>
            <a:pPr marL="742950" lvl="1" indent="-285750">
              <a:buFont typeface="Arial" panose="020B0604020202020204" pitchFamily="34" charset="0"/>
              <a:buChar char="•"/>
            </a:pPr>
            <a:r>
              <a:rPr lang="en-US" sz="1400" b="1" dirty="0"/>
              <a:t>Determine whether the record has an initial referral in the last year</a:t>
            </a:r>
          </a:p>
          <a:p>
            <a:pPr marL="742950" lvl="1" indent="-285750">
              <a:buFont typeface="Arial" panose="020B0604020202020204" pitchFamily="34" charset="0"/>
              <a:buChar char="•"/>
            </a:pPr>
            <a:r>
              <a:rPr lang="en-US" sz="1400" b="1" dirty="0"/>
              <a:t>If so, determine whether record should be reported in path 2 or path 3 (or path 7) and report the dates and delay codes as applicable in the year the IEP was implemented/services started </a:t>
            </a:r>
          </a:p>
          <a:p>
            <a:endParaRPr lang="en-US" sz="1400" b="1" dirty="0"/>
          </a:p>
          <a:p>
            <a:pPr marL="285750" indent="-285750">
              <a:buFont typeface="Arial" panose="020B0604020202020204" pitchFamily="34" charset="0"/>
              <a:buChar char="•"/>
            </a:pPr>
            <a:r>
              <a:rPr lang="en-US" sz="1400" b="1" dirty="0"/>
              <a:t>Many of the other edits are dependent on this field being correct</a:t>
            </a:r>
            <a:r>
              <a:rPr lang="en-US" sz="1400" dirty="0"/>
              <a:t>. </a:t>
            </a:r>
          </a:p>
          <a:p>
            <a:endParaRPr lang="en-US" sz="1400" dirty="0"/>
          </a:p>
          <a:p>
            <a:pPr marL="285750" indent="-285750">
              <a:buFont typeface="Arial" panose="020B0604020202020204" pitchFamily="34" charset="0"/>
              <a:buChar char="•"/>
            </a:pPr>
            <a:r>
              <a:rPr lang="en-US" sz="1400" b="1" dirty="0"/>
              <a:t>Most records are reported with Sped Referral Type 06 (came into school year already in Sped) and zero-filled path 2 and 3 date fields.</a:t>
            </a:r>
          </a:p>
        </p:txBody>
      </p:sp>
    </p:spTree>
    <p:extLst>
      <p:ext uri="{BB962C8B-B14F-4D97-AF65-F5344CB8AC3E}">
        <p14:creationId xmlns:p14="http://schemas.microsoft.com/office/powerpoint/2010/main" val="301217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43455" y="142300"/>
            <a:ext cx="9753600" cy="520700"/>
          </a:xfrm>
        </p:spPr>
        <p:txBody>
          <a:bodyPr>
            <a:normAutofit fontScale="90000"/>
          </a:bodyPr>
          <a:lstStyle/>
          <a:p>
            <a:r>
              <a:rPr lang="en-US" dirty="0">
                <a:latin typeface="Museo Slab 500" panose="02000000000000000000"/>
              </a:rPr>
              <a:t>Data Fields in the 2 Paths – Participation File</a:t>
            </a:r>
          </a:p>
        </p:txBody>
      </p:sp>
      <p:sp>
        <p:nvSpPr>
          <p:cNvPr id="3" name="Slide Number Placeholder 2"/>
          <p:cNvSpPr>
            <a:spLocks noGrp="1"/>
          </p:cNvSpPr>
          <p:nvPr>
            <p:ph type="sldNum" sz="quarter" idx="12"/>
          </p:nvPr>
        </p:nvSpPr>
        <p:spPr>
          <a:xfrm>
            <a:off x="131975" y="6345628"/>
            <a:ext cx="537328" cy="330194"/>
          </a:xfrm>
        </p:spPr>
        <p:txBody>
          <a:bodyPr/>
          <a:lstStyle/>
          <a:p>
            <a:fld id="{34A3F748-31DA-4297-96EF-69DC737B5DDE}" type="slidenum">
              <a:rPr lang="en-US" smtClean="0"/>
              <a:t>12</a:t>
            </a:fld>
            <a:endParaRPr lang="en-US" dirty="0"/>
          </a:p>
        </p:txBody>
      </p:sp>
      <p:sp>
        <p:nvSpPr>
          <p:cNvPr id="2" name="Content Placeholder 1"/>
          <p:cNvSpPr>
            <a:spLocks noGrp="1"/>
          </p:cNvSpPr>
          <p:nvPr>
            <p:ph idx="4294967295"/>
          </p:nvPr>
        </p:nvSpPr>
        <p:spPr>
          <a:xfrm>
            <a:off x="1594945" y="764628"/>
            <a:ext cx="4800600" cy="5474248"/>
          </a:xfrm>
        </p:spPr>
        <p:txBody>
          <a:bodyPr>
            <a:normAutofit fontScale="92500" lnSpcReduction="10000"/>
          </a:bodyPr>
          <a:lstStyle/>
          <a:p>
            <a:pPr marL="45720" indent="0">
              <a:buNone/>
            </a:pPr>
            <a:r>
              <a:rPr lang="en-US" sz="1400" u="sng" strike="sngStrike" dirty="0">
                <a:latin typeface="+mn-lt"/>
              </a:rPr>
              <a:t>Path 1 Data Fields (5): </a:t>
            </a:r>
          </a:p>
          <a:p>
            <a:pPr>
              <a:buFont typeface="Wingdings" panose="05000000000000000000" pitchFamily="2" charset="2"/>
              <a:buChar char="§"/>
            </a:pPr>
            <a:r>
              <a:rPr lang="en-US" sz="1400" strike="sngStrike" dirty="0">
                <a:latin typeface="+mn-lt"/>
              </a:rPr>
              <a:t>Date Referred for Part C Evaluation </a:t>
            </a:r>
          </a:p>
          <a:p>
            <a:r>
              <a:rPr lang="en-US" sz="1400" strike="sngStrike" dirty="0">
                <a:latin typeface="+mn-lt"/>
              </a:rPr>
              <a:t>Date of Parental Consent to Evaluate Part C </a:t>
            </a:r>
          </a:p>
          <a:p>
            <a:r>
              <a:rPr lang="en-US" sz="1400" strike="sngStrike" dirty="0">
                <a:latin typeface="+mn-lt"/>
              </a:rPr>
              <a:t>Date Evaluation Completed Part C </a:t>
            </a:r>
          </a:p>
          <a:p>
            <a:r>
              <a:rPr lang="en-US" sz="1400" strike="sngStrike" dirty="0">
                <a:latin typeface="+mn-lt"/>
              </a:rPr>
              <a:t>Reason for Delay in Completing the Evaluation Part C </a:t>
            </a:r>
          </a:p>
          <a:p>
            <a:r>
              <a:rPr lang="en-US" sz="1400" strike="sngStrike" dirty="0">
                <a:latin typeface="+mn-lt"/>
              </a:rPr>
              <a:t>Eligibility and Services Path 1 </a:t>
            </a:r>
          </a:p>
          <a:p>
            <a:endParaRPr lang="en-US" sz="1400" b="1" dirty="0"/>
          </a:p>
          <a:p>
            <a:pPr marL="45720" indent="0">
              <a:buNone/>
            </a:pPr>
            <a:r>
              <a:rPr lang="en-US" sz="1400" b="1" u="sng" dirty="0">
                <a:solidFill>
                  <a:schemeClr val="accent5"/>
                </a:solidFill>
                <a:latin typeface="+mn-lt"/>
              </a:rPr>
              <a:t>Sped Referral Type = 02 - Path 2 Data Fields (10): </a:t>
            </a:r>
          </a:p>
          <a:p>
            <a:r>
              <a:rPr lang="en-US" sz="1400" b="1" dirty="0">
                <a:solidFill>
                  <a:schemeClr val="accent5"/>
                </a:solidFill>
                <a:highlight>
                  <a:srgbClr val="FFFF00"/>
                </a:highlight>
                <a:latin typeface="+mn-lt"/>
              </a:rPr>
              <a:t>Date Child is Found Eligible for Part C Services</a:t>
            </a:r>
          </a:p>
          <a:p>
            <a:r>
              <a:rPr lang="en-US" sz="1400" b="1" dirty="0">
                <a:solidFill>
                  <a:schemeClr val="accent5"/>
                </a:solidFill>
                <a:latin typeface="+mn-lt"/>
              </a:rPr>
              <a:t>Date of Referral to Administrative Unit from the Local Community Centered Board </a:t>
            </a:r>
          </a:p>
          <a:p>
            <a:r>
              <a:rPr lang="en-US" sz="1400" b="1" dirty="0">
                <a:solidFill>
                  <a:schemeClr val="accent5"/>
                </a:solidFill>
                <a:latin typeface="+mn-lt"/>
              </a:rPr>
              <a:t>Date of Parental Consent to Evaluate C to B </a:t>
            </a:r>
          </a:p>
          <a:p>
            <a:r>
              <a:rPr lang="en-US" sz="1400" b="1" dirty="0">
                <a:solidFill>
                  <a:schemeClr val="accent5"/>
                </a:solidFill>
                <a:latin typeface="+mn-lt"/>
              </a:rPr>
              <a:t>Date Evaluation Completed C to B </a:t>
            </a:r>
          </a:p>
          <a:p>
            <a:r>
              <a:rPr lang="en-US" sz="1400" b="1" dirty="0">
                <a:solidFill>
                  <a:schemeClr val="accent5"/>
                </a:solidFill>
                <a:latin typeface="+mn-lt"/>
              </a:rPr>
              <a:t>Reason for Delay in Completing the Evaluation C to B </a:t>
            </a:r>
          </a:p>
          <a:p>
            <a:r>
              <a:rPr lang="en-US" sz="1400" b="1" dirty="0">
                <a:solidFill>
                  <a:schemeClr val="accent5"/>
                </a:solidFill>
                <a:latin typeface="+mn-lt"/>
              </a:rPr>
              <a:t>Date of Initial Eligibility Meeting </a:t>
            </a:r>
          </a:p>
          <a:p>
            <a:r>
              <a:rPr lang="en-US" sz="1400" b="1" dirty="0">
                <a:solidFill>
                  <a:schemeClr val="accent5"/>
                </a:solidFill>
                <a:latin typeface="+mn-lt"/>
              </a:rPr>
              <a:t>Reason for Delay in Initial Eligibility Meeting C to B </a:t>
            </a:r>
          </a:p>
          <a:p>
            <a:r>
              <a:rPr lang="en-US" sz="1400" b="1" dirty="0">
                <a:solidFill>
                  <a:schemeClr val="accent5"/>
                </a:solidFill>
                <a:latin typeface="+mn-lt"/>
              </a:rPr>
              <a:t>Date IEP was Implemented C to B </a:t>
            </a:r>
          </a:p>
          <a:p>
            <a:r>
              <a:rPr lang="en-US" sz="1400" b="1" dirty="0">
                <a:solidFill>
                  <a:schemeClr val="accent5"/>
                </a:solidFill>
                <a:latin typeface="+mn-lt"/>
              </a:rPr>
              <a:t>Reason for Delay in IEP Implementation C to B </a:t>
            </a:r>
          </a:p>
          <a:p>
            <a:r>
              <a:rPr lang="en-US" sz="1400" b="1" dirty="0">
                <a:solidFill>
                  <a:schemeClr val="accent5"/>
                </a:solidFill>
                <a:latin typeface="+mn-lt"/>
              </a:rPr>
              <a:t>Eligibility and Services Path 2 </a:t>
            </a:r>
          </a:p>
          <a:p>
            <a:endParaRPr lang="en-US" sz="1200" dirty="0"/>
          </a:p>
        </p:txBody>
      </p:sp>
      <p:sp>
        <p:nvSpPr>
          <p:cNvPr id="6" name="Content Placeholder 5"/>
          <p:cNvSpPr>
            <a:spLocks noGrp="1"/>
          </p:cNvSpPr>
          <p:nvPr>
            <p:ph sz="half" idx="4294967295"/>
          </p:nvPr>
        </p:nvSpPr>
        <p:spPr>
          <a:xfrm>
            <a:off x="6212693" y="967885"/>
            <a:ext cx="4384362" cy="5542840"/>
          </a:xfrm>
        </p:spPr>
        <p:txBody>
          <a:bodyPr>
            <a:normAutofit/>
          </a:bodyPr>
          <a:lstStyle/>
          <a:p>
            <a:pPr marL="45720" indent="0">
              <a:buNone/>
            </a:pPr>
            <a:r>
              <a:rPr lang="en-US" sz="1400" b="1" u="sng" dirty="0">
                <a:solidFill>
                  <a:schemeClr val="accent3"/>
                </a:solidFill>
                <a:latin typeface="+mn-lt"/>
              </a:rPr>
              <a:t>Sped Referral Type = 03 - Path 3 Data Fields (9): </a:t>
            </a:r>
          </a:p>
          <a:p>
            <a:r>
              <a:rPr lang="en-US" sz="1400" b="1" dirty="0">
                <a:solidFill>
                  <a:schemeClr val="accent3"/>
                </a:solidFill>
                <a:latin typeface="+mn-lt"/>
              </a:rPr>
              <a:t>Date of Parental Consent to Evaluate Part B </a:t>
            </a:r>
          </a:p>
          <a:p>
            <a:r>
              <a:rPr lang="en-US" sz="1400" b="1" dirty="0">
                <a:solidFill>
                  <a:schemeClr val="accent3"/>
                </a:solidFill>
                <a:latin typeface="+mn-lt"/>
              </a:rPr>
              <a:t>Date Evaluation Completed Part B </a:t>
            </a:r>
          </a:p>
          <a:p>
            <a:r>
              <a:rPr lang="en-US" sz="1400" b="1" dirty="0">
                <a:solidFill>
                  <a:schemeClr val="accent3"/>
                </a:solidFill>
                <a:latin typeface="+mn-lt"/>
              </a:rPr>
              <a:t>Reason for Delay in Completing the Evaluation Part B </a:t>
            </a:r>
          </a:p>
          <a:p>
            <a:r>
              <a:rPr lang="en-US" sz="1400" b="1" dirty="0">
                <a:solidFill>
                  <a:schemeClr val="accent3"/>
                </a:solidFill>
                <a:latin typeface="+mn-lt"/>
              </a:rPr>
              <a:t>Date of Initial Eligibility Meeting Part B </a:t>
            </a:r>
          </a:p>
          <a:p>
            <a:r>
              <a:rPr lang="en-US" sz="1400" b="1" dirty="0">
                <a:solidFill>
                  <a:schemeClr val="accent3"/>
                </a:solidFill>
                <a:latin typeface="+mn-lt"/>
              </a:rPr>
              <a:t>Date Initial IEP was Finalized Part B </a:t>
            </a:r>
          </a:p>
          <a:p>
            <a:r>
              <a:rPr lang="en-US" sz="1400" b="1" dirty="0">
                <a:solidFill>
                  <a:schemeClr val="accent3"/>
                </a:solidFill>
                <a:latin typeface="+mn-lt"/>
              </a:rPr>
              <a:t>Reason for Delay in Finalizing the Initial IEP Part B </a:t>
            </a:r>
          </a:p>
          <a:p>
            <a:r>
              <a:rPr lang="en-US" sz="1400" b="1" dirty="0">
                <a:solidFill>
                  <a:schemeClr val="accent3"/>
                </a:solidFill>
                <a:latin typeface="+mn-lt"/>
              </a:rPr>
              <a:t>Date IEP was Implemented Part B </a:t>
            </a:r>
          </a:p>
          <a:p>
            <a:r>
              <a:rPr lang="en-US" sz="1400" b="1" dirty="0">
                <a:solidFill>
                  <a:schemeClr val="accent3"/>
                </a:solidFill>
                <a:latin typeface="+mn-lt"/>
              </a:rPr>
              <a:t>Reason the IEP was Never Implemented Part B </a:t>
            </a:r>
          </a:p>
          <a:p>
            <a:r>
              <a:rPr lang="en-US" sz="1400" b="1" dirty="0">
                <a:solidFill>
                  <a:schemeClr val="accent3"/>
                </a:solidFill>
                <a:latin typeface="+mn-lt"/>
              </a:rPr>
              <a:t>Eligibility and Services Path 3 </a:t>
            </a:r>
          </a:p>
          <a:p>
            <a:endParaRPr lang="en-US" sz="1400" dirty="0"/>
          </a:p>
          <a:p>
            <a:pPr marL="45720" indent="0">
              <a:buNone/>
            </a:pPr>
            <a:endParaRPr lang="en-US" sz="1200" dirty="0"/>
          </a:p>
        </p:txBody>
      </p:sp>
    </p:spTree>
    <p:extLst>
      <p:ext uri="{BB962C8B-B14F-4D97-AF65-F5344CB8AC3E}">
        <p14:creationId xmlns:p14="http://schemas.microsoft.com/office/powerpoint/2010/main" val="272227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3E44-42E7-07B0-DCFB-40A68C8BE1D3}"/>
              </a:ext>
            </a:extLst>
          </p:cNvPr>
          <p:cNvSpPr>
            <a:spLocks noGrp="1"/>
          </p:cNvSpPr>
          <p:nvPr>
            <p:ph type="title"/>
          </p:nvPr>
        </p:nvSpPr>
        <p:spPr/>
        <p:txBody>
          <a:bodyPr/>
          <a:lstStyle/>
          <a:p>
            <a:r>
              <a:rPr lang="en-US" dirty="0"/>
              <a:t>Reasons for Delay Code Data Fields </a:t>
            </a:r>
            <a:br>
              <a:rPr lang="en-US" dirty="0"/>
            </a:br>
            <a:r>
              <a:rPr lang="en-US" dirty="0"/>
              <a:t>6 fields – 3 in each path</a:t>
            </a:r>
          </a:p>
        </p:txBody>
      </p:sp>
      <p:sp>
        <p:nvSpPr>
          <p:cNvPr id="7" name="TextBox 6">
            <a:extLst>
              <a:ext uri="{FF2B5EF4-FFF2-40B4-BE49-F238E27FC236}">
                <a16:creationId xmlns:a16="http://schemas.microsoft.com/office/drawing/2014/main" id="{47D4AF37-0BB9-0C43-A588-0A79CB2385E4}"/>
              </a:ext>
            </a:extLst>
          </p:cNvPr>
          <p:cNvSpPr txBox="1"/>
          <p:nvPr/>
        </p:nvSpPr>
        <p:spPr>
          <a:xfrm>
            <a:off x="443565" y="1254816"/>
            <a:ext cx="11638368" cy="523220"/>
          </a:xfrm>
          <a:prstGeom prst="rect">
            <a:avLst/>
          </a:prstGeom>
          <a:solidFill>
            <a:schemeClr val="bg1">
              <a:lumMod val="95000"/>
            </a:schemeClr>
          </a:solidFill>
          <a:ln>
            <a:solidFill>
              <a:schemeClr val="tx1"/>
            </a:solidFill>
          </a:ln>
        </p:spPr>
        <p:txBody>
          <a:bodyPr wrap="square">
            <a:spAutoFit/>
          </a:bodyPr>
          <a:lstStyle/>
          <a:p>
            <a:pPr marL="0" marR="0">
              <a:spcBef>
                <a:spcPts val="0"/>
              </a:spcBef>
              <a:spcAft>
                <a:spcPts val="0"/>
              </a:spcAf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The reasons for delay codes are codes reported when an event happened late or did not happen at all during the initial evaluation process.   They explain why an event happened beyond the expected timeline or why the event did not happen at all.</a:t>
            </a:r>
          </a:p>
        </p:txBody>
      </p:sp>
      <p:sp>
        <p:nvSpPr>
          <p:cNvPr id="3" name="Content Placeholder 2">
            <a:extLst>
              <a:ext uri="{FF2B5EF4-FFF2-40B4-BE49-F238E27FC236}">
                <a16:creationId xmlns:a16="http://schemas.microsoft.com/office/drawing/2014/main" id="{06F10534-39FA-1E32-6749-96F7FEF60C43}"/>
              </a:ext>
            </a:extLst>
          </p:cNvPr>
          <p:cNvSpPr>
            <a:spLocks noGrp="1"/>
          </p:cNvSpPr>
          <p:nvPr>
            <p:ph sz="half" idx="1"/>
          </p:nvPr>
        </p:nvSpPr>
        <p:spPr>
          <a:xfrm>
            <a:off x="838200" y="2108414"/>
            <a:ext cx="9398000" cy="2057400"/>
          </a:xfrm>
        </p:spPr>
        <p:txBody>
          <a:bodyPr>
            <a:normAutofit fontScale="92500" lnSpcReduction="20000"/>
          </a:bodyPr>
          <a:lstStyle/>
          <a:p>
            <a:pPr marL="0" marR="0" indent="0">
              <a:spcBef>
                <a:spcPts val="0"/>
              </a:spcBef>
              <a:spcAft>
                <a:spcPts val="0"/>
              </a:spcAft>
              <a:buNone/>
              <a:tabLst>
                <a:tab pos="2066925" algn="l"/>
              </a:tabLst>
            </a:pPr>
            <a:r>
              <a:rPr lang="en-US" sz="1600" b="1" dirty="0">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Path 2 Part C to Part B Transition (60-day timeline and 3</a:t>
            </a:r>
            <a:r>
              <a:rPr lang="en-US" sz="1600" b="1" baseline="30000" dirty="0">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rd</a:t>
            </a:r>
            <a:r>
              <a:rPr lang="en-US" sz="1600" b="1" dirty="0">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 birthday timeline):</a:t>
            </a:r>
            <a:endParaRPr lang="en-US" sz="1600" dirty="0">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Completing the Evaluation C to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C to B evaluation is completed more than 60 days from the date of parental consent OR if the evaluation was not completed</a:t>
            </a:r>
          </a:p>
          <a:p>
            <a:pPr marR="0" lvl="0">
              <a:spcBef>
                <a:spcPts val="0"/>
              </a:spcBef>
              <a:spcAft>
                <a:spcPts val="0"/>
              </a:spcAft>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Initial Eligibility Meeting C to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eligibility meeting for a C to B transition child is held on or after their third birthday or if the initial eligibility meeting was not completed</a:t>
            </a: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IEP Implementation C to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IEP for a C to B transition child is implemented after their third birthday or if the IEP is not implemented at all</a:t>
            </a:r>
          </a:p>
          <a:p>
            <a:pPr marL="0" marR="0" indent="0">
              <a:spcBef>
                <a:spcPts val="0"/>
              </a:spcBef>
              <a:spcAft>
                <a:spcPts val="0"/>
              </a:spcAft>
              <a:buNone/>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 </a:t>
            </a:r>
          </a:p>
        </p:txBody>
      </p:sp>
      <p:sp>
        <p:nvSpPr>
          <p:cNvPr id="5" name="Content Placeholder 4">
            <a:extLst>
              <a:ext uri="{FF2B5EF4-FFF2-40B4-BE49-F238E27FC236}">
                <a16:creationId xmlns:a16="http://schemas.microsoft.com/office/drawing/2014/main" id="{4DCCE7F3-0E6A-D43F-FB6B-30D0D745A91B}"/>
              </a:ext>
            </a:extLst>
          </p:cNvPr>
          <p:cNvSpPr>
            <a:spLocks noGrp="1"/>
          </p:cNvSpPr>
          <p:nvPr>
            <p:ph sz="half" idx="2"/>
          </p:nvPr>
        </p:nvSpPr>
        <p:spPr>
          <a:xfrm>
            <a:off x="838200" y="4069082"/>
            <a:ext cx="9228667" cy="2057400"/>
          </a:xfrm>
        </p:spPr>
        <p:txBody>
          <a:bodyPr>
            <a:normAutofit lnSpcReduction="10000"/>
          </a:bodyPr>
          <a:lstStyle/>
          <a:p>
            <a:pPr marL="0" marR="0" indent="0">
              <a:spcBef>
                <a:spcPts val="0"/>
              </a:spcBef>
              <a:spcAft>
                <a:spcPts val="0"/>
              </a:spcAft>
              <a:buNone/>
              <a:tabLst>
                <a:tab pos="2066925" algn="l"/>
              </a:tabLst>
            </a:pPr>
            <a:r>
              <a:rPr lang="en-US" sz="1600" b="1" dirty="0">
                <a:solidFill>
                  <a:srgbClr val="000000"/>
                </a:solidFill>
                <a:effectLst/>
                <a:highlight>
                  <a:srgbClr val="FBE3D2"/>
                </a:highlight>
                <a:latin typeface="Calibri" panose="020F0502020204030204" pitchFamily="34" charset="0"/>
                <a:ea typeface="MS PGothic" panose="020B0600070205080204" pitchFamily="34" charset="-128"/>
                <a:cs typeface="Times New Roman" panose="02020603050405020304" pitchFamily="18" charset="0"/>
              </a:rPr>
              <a:t>Path 3 Part B Initial Evaluation (60-day timeline and 90-day timeline):</a:t>
            </a:r>
            <a:endParaRPr lang="en-US" sz="1600" dirty="0">
              <a:effectLst/>
              <a:highlight>
                <a:srgbClr val="FBE3D2"/>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3 – Reason for Delay in Completing the Evaluation Part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Part B evaluation is completed more than 60 days from the date of parental consent OR if the evaluation was not completed</a:t>
            </a: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3 – Reason for Delay in Finalizing the Initial IEP Part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IEP is finalized more than 90 days after parental consent to evaluate was received.</a:t>
            </a: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3 – Reason the IEP was Never Implemented Part B</a:t>
            </a: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an initial Part B IEP is never implemented for a student who was found eligible and had an IEP finalized.</a:t>
            </a:r>
            <a:endParaRPr lang="en-US" sz="16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7E1C15C-5846-C648-B439-ED2756AADF63}"/>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36397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4146-0559-4B6B-1A40-9366F1C10893}"/>
              </a:ext>
            </a:extLst>
          </p:cNvPr>
          <p:cNvSpPr>
            <a:spLocks noGrp="1"/>
          </p:cNvSpPr>
          <p:nvPr>
            <p:ph type="title"/>
          </p:nvPr>
        </p:nvSpPr>
        <p:spPr/>
        <p:txBody>
          <a:bodyPr/>
          <a:lstStyle/>
          <a:p>
            <a:r>
              <a:rPr lang="en-US" dirty="0"/>
              <a:t>Reasons for Delay</a:t>
            </a:r>
            <a:br>
              <a:rPr lang="en-US" dirty="0"/>
            </a:br>
            <a:r>
              <a:rPr lang="en-US" dirty="0"/>
              <a:t>Affect Your AU Indicator 11 and 12 Percentages</a:t>
            </a:r>
          </a:p>
        </p:txBody>
      </p:sp>
      <p:sp>
        <p:nvSpPr>
          <p:cNvPr id="3" name="TextBox 2">
            <a:extLst>
              <a:ext uri="{FF2B5EF4-FFF2-40B4-BE49-F238E27FC236}">
                <a16:creationId xmlns:a16="http://schemas.microsoft.com/office/drawing/2014/main" id="{D2C37200-B1F1-5854-87C4-BD41D1D6D26A}"/>
              </a:ext>
            </a:extLst>
          </p:cNvPr>
          <p:cNvSpPr txBox="1"/>
          <p:nvPr/>
        </p:nvSpPr>
        <p:spPr>
          <a:xfrm>
            <a:off x="8128864" y="40633"/>
            <a:ext cx="3039879" cy="1077218"/>
          </a:xfrm>
          <a:prstGeom prst="rect">
            <a:avLst/>
          </a:prstGeom>
          <a:solidFill>
            <a:schemeClr val="bg1"/>
          </a:solidFill>
          <a:ln w="12700">
            <a:solidFill>
              <a:schemeClr val="accent1"/>
            </a:solidFill>
          </a:ln>
        </p:spPr>
        <p:txBody>
          <a:bodyPr wrap="square" rtlCol="0">
            <a:spAutoFit/>
          </a:bodyPr>
          <a:lstStyle/>
          <a:p>
            <a:r>
              <a:rPr lang="en-US" sz="1600" dirty="0">
                <a:hlinkClick r:id="rId2"/>
              </a:rPr>
              <a:t>Special Education EOY Snapshot Webpage</a:t>
            </a:r>
            <a:endParaRPr lang="en-US" sz="1600" dirty="0"/>
          </a:p>
          <a:p>
            <a:r>
              <a:rPr lang="en-US" sz="1600" dirty="0"/>
              <a:t>Download ‘Reasons for Delay’ document to share internally</a:t>
            </a:r>
          </a:p>
        </p:txBody>
      </p:sp>
      <p:graphicFrame>
        <p:nvGraphicFramePr>
          <p:cNvPr id="5" name="Content Placeholder 4">
            <a:extLst>
              <a:ext uri="{FF2B5EF4-FFF2-40B4-BE49-F238E27FC236}">
                <a16:creationId xmlns:a16="http://schemas.microsoft.com/office/drawing/2014/main" id="{F7BADFD2-BD80-EF68-AF33-2B8590B8C855}"/>
              </a:ext>
            </a:extLst>
          </p:cNvPr>
          <p:cNvGraphicFramePr>
            <a:graphicFrameLocks noGrp="1"/>
          </p:cNvGraphicFramePr>
          <p:nvPr>
            <p:ph idx="1"/>
          </p:nvPr>
        </p:nvGraphicFramePr>
        <p:xfrm>
          <a:off x="619655" y="1492832"/>
          <a:ext cx="5831946" cy="3291840"/>
        </p:xfrm>
        <a:graphic>
          <a:graphicData uri="http://schemas.openxmlformats.org/drawingml/2006/table">
            <a:tbl>
              <a:tblPr firstRow="1" firstCol="1" bandRow="1"/>
              <a:tblGrid>
                <a:gridCol w="5831946">
                  <a:extLst>
                    <a:ext uri="{9D8B030D-6E8A-4147-A177-3AD203B41FA5}">
                      <a16:colId xmlns:a16="http://schemas.microsoft.com/office/drawing/2014/main" val="679253513"/>
                    </a:ext>
                  </a:extLst>
                </a:gridCol>
              </a:tblGrid>
              <a:tr h="182880">
                <a:tc>
                  <a:txBody>
                    <a:bodyPr/>
                    <a:lstStyle/>
                    <a:p>
                      <a:pPr marL="0" marR="0">
                        <a:spcBef>
                          <a:spcPts val="0"/>
                        </a:spcBef>
                        <a:spcAft>
                          <a:spcPts val="0"/>
                        </a:spcAft>
                      </a:pPr>
                      <a:r>
                        <a:rPr lang="en-US" sz="1200" b="1">
                          <a:solidFill>
                            <a:srgbClr val="000000"/>
                          </a:solidFill>
                          <a:effectLst/>
                          <a:highlight>
                            <a:srgbClr val="A9D08E"/>
                          </a:highlight>
                          <a:latin typeface="Calibri" panose="020F0502020204030204" pitchFamily="34" charset="0"/>
                          <a:ea typeface="Times New Roman" panose="02020603050405020304" pitchFamily="18" charset="0"/>
                          <a:cs typeface="Calibri" panose="020F0502020204030204" pitchFamily="34" charset="0"/>
                        </a:rPr>
                        <a:t>Reason for Delay in IEP Implementation C to B</a:t>
                      </a:r>
                      <a:endParaRPr lang="en-US" sz="1200">
                        <a:effectLst/>
                        <a:highlight>
                          <a:srgbClr val="A9D08E"/>
                        </a:highligh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150145376"/>
                  </a:ext>
                </a:extLst>
              </a:tr>
              <a:tr h="205105">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01 - Parent refused to provide consent or revoked consent during the process or child is never enrolled,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8117234"/>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03 - Deceased,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093222"/>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41 - Parent chose to extend Part C Services </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190357"/>
                  </a:ext>
                </a:extLst>
              </a:tr>
              <a:tr h="31242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45 - Parent repeatedly failed or refused to: produce child; give consent, respond to meeting requests; attend scheduled meetings. Includes delays due to illness and any requested meeting delays from parent. Process was delayed but did not end.</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275299"/>
                  </a:ext>
                </a:extLst>
              </a:tr>
              <a:tr h="31242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46 - Student moved into district after process initiated in another district; current district is making sufficient progress to ensure a prompt completion of the initial referral process by the date which parent and the current district agree.</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492419"/>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47 - Student moved out of district after the initial referral process initiated,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0054785"/>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49 - Child's 3rd birthday occurred over the summer, parents and district determined the date the IEP services will begin</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107465"/>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56 - No educational disability suspected. Prior Written Notice issued.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3220083"/>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58 - NOT VALID - Additional evaluations or special evaluations needed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008639"/>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59 - NOT VALID - Other _________________ (provide explanation in exception request)</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56054"/>
                  </a:ext>
                </a:extLst>
              </a:tr>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60 - NOT VALID - Staff missed the timeline</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12097"/>
                  </a:ext>
                </a:extLst>
              </a:tr>
            </a:tbl>
          </a:graphicData>
        </a:graphic>
      </p:graphicFrame>
      <p:graphicFrame>
        <p:nvGraphicFramePr>
          <p:cNvPr id="6" name="Table 5">
            <a:extLst>
              <a:ext uri="{FF2B5EF4-FFF2-40B4-BE49-F238E27FC236}">
                <a16:creationId xmlns:a16="http://schemas.microsoft.com/office/drawing/2014/main" id="{D5D3D48D-2EF6-F0A6-5119-1D8409F86C29}"/>
              </a:ext>
            </a:extLst>
          </p:cNvPr>
          <p:cNvGraphicFramePr>
            <a:graphicFrameLocks noGrp="1"/>
          </p:cNvGraphicFramePr>
          <p:nvPr/>
        </p:nvGraphicFramePr>
        <p:xfrm>
          <a:off x="619654" y="5054573"/>
          <a:ext cx="5831947" cy="1143027"/>
        </p:xfrm>
        <a:graphic>
          <a:graphicData uri="http://schemas.openxmlformats.org/drawingml/2006/table">
            <a:tbl>
              <a:tblPr firstRow="1" firstCol="1" bandRow="1"/>
              <a:tblGrid>
                <a:gridCol w="5831947">
                  <a:extLst>
                    <a:ext uri="{9D8B030D-6E8A-4147-A177-3AD203B41FA5}">
                      <a16:colId xmlns:a16="http://schemas.microsoft.com/office/drawing/2014/main" val="1563087604"/>
                    </a:ext>
                  </a:extLst>
                </a:gridCol>
              </a:tblGrid>
              <a:tr h="228627">
                <a:tc>
                  <a:txBody>
                    <a:bodyPr/>
                    <a:lstStyle/>
                    <a:p>
                      <a:pPr marL="0" marR="0">
                        <a:spcBef>
                          <a:spcPts val="0"/>
                        </a:spcBef>
                        <a:spcAft>
                          <a:spcPts val="0"/>
                        </a:spcAft>
                      </a:pPr>
                      <a:r>
                        <a:rPr lang="en-US" sz="1200" b="1">
                          <a:solidFill>
                            <a:srgbClr val="000000"/>
                          </a:solidFill>
                          <a:effectLst/>
                          <a:highlight>
                            <a:srgbClr val="F8CBAD"/>
                          </a:highlight>
                          <a:latin typeface="Calibri" panose="020F0502020204030204" pitchFamily="34" charset="0"/>
                          <a:ea typeface="Times New Roman" panose="02020603050405020304" pitchFamily="18" charset="0"/>
                          <a:cs typeface="Calibri" panose="020F0502020204030204" pitchFamily="34" charset="0"/>
                        </a:rPr>
                        <a:t>Reason the IEP was Never Implemented Part B</a:t>
                      </a:r>
                      <a:endParaRPr lang="en-US" sz="1200">
                        <a:effectLst/>
                        <a:highlight>
                          <a:srgbClr val="F8CBAD"/>
                        </a:highligh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02004732"/>
                  </a:ext>
                </a:extLst>
              </a:tr>
              <a:tr h="31242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01 - Parent refused to provide consent or revoked consent during the process or child is never enrolled, process ended</a:t>
                      </a:r>
                      <a:r>
                        <a:rPr lang="en-US" sz="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(Path 3 use only if consent revoked or child never enrolled)</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2042770"/>
                  </a:ext>
                </a:extLst>
              </a:tr>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03 - Deceased, process ended</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789902"/>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47 - Student moved out of district after the initial referral process initiated,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153340"/>
                  </a:ext>
                </a:extLst>
              </a:tr>
              <a:tr h="170815">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59 - NOT VALID - Other _________________ (provide explanation in exception request)</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7580205"/>
                  </a:ext>
                </a:extLst>
              </a:tr>
            </a:tbl>
          </a:graphicData>
        </a:graphic>
      </p:graphicFrame>
      <p:sp>
        <p:nvSpPr>
          <p:cNvPr id="7" name="TextBox 6">
            <a:extLst>
              <a:ext uri="{FF2B5EF4-FFF2-40B4-BE49-F238E27FC236}">
                <a16:creationId xmlns:a16="http://schemas.microsoft.com/office/drawing/2014/main" id="{6BA1D330-F34B-7601-A9C2-935EEE5B6742}"/>
              </a:ext>
            </a:extLst>
          </p:cNvPr>
          <p:cNvSpPr txBox="1"/>
          <p:nvPr/>
        </p:nvSpPr>
        <p:spPr>
          <a:xfrm>
            <a:off x="6578601" y="1492832"/>
            <a:ext cx="536786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Not all delay codes are available for each delay reason field</a:t>
            </a:r>
          </a:p>
          <a:p>
            <a:pPr marL="285750" indent="-285750">
              <a:buFont typeface="Arial" panose="020B0604020202020204" pitchFamily="34" charset="0"/>
              <a:buChar char="•"/>
            </a:pPr>
            <a:r>
              <a:rPr lang="en-US" dirty="0"/>
              <a:t>Delay code 41 may only be used on students with  third birthdays between May – August and parents are choosing to extend Part C services until school starts in the fall when the IEP services begin</a:t>
            </a:r>
          </a:p>
          <a:p>
            <a:pPr marL="285750" indent="-285750">
              <a:buFont typeface="Arial" panose="020B0604020202020204" pitchFamily="34" charset="0"/>
              <a:buChar char="•"/>
            </a:pPr>
            <a:r>
              <a:rPr lang="en-US" dirty="0"/>
              <a:t>Delay code 45 may be reported for parent related delays, including when they wait until the fall to enroll child (report 41 if it fits though)</a:t>
            </a:r>
          </a:p>
          <a:p>
            <a:pPr marL="285750" indent="-285750">
              <a:buFont typeface="Arial" panose="020B0604020202020204" pitchFamily="34" charset="0"/>
              <a:buChar char="•"/>
            </a:pPr>
            <a:r>
              <a:rPr lang="en-US" dirty="0"/>
              <a:t>Delay codes that indicate NOT VALID will lower your indicator 11 and 12 percentages</a:t>
            </a:r>
          </a:p>
          <a:p>
            <a:pPr marL="285750" indent="-285750">
              <a:buFont typeface="Arial" panose="020B0604020202020204" pitchFamily="34" charset="0"/>
              <a:buChar char="•"/>
            </a:pPr>
            <a:r>
              <a:rPr lang="en-US" dirty="0"/>
              <a:t>Delay codes 01, 03, 47, 56 indicate process stopped altogether</a:t>
            </a:r>
          </a:p>
          <a:p>
            <a:pPr marL="285750" indent="-285750">
              <a:buFont typeface="Arial" panose="020B0604020202020204" pitchFamily="34" charset="0"/>
              <a:buChar char="•"/>
            </a:pPr>
            <a:r>
              <a:rPr lang="en-US" dirty="0"/>
              <a:t>Delay codes 41, 43, 45, 46, 49, 58, 59, 60 indicate process was delayed but did not stop</a:t>
            </a:r>
          </a:p>
        </p:txBody>
      </p:sp>
      <p:sp>
        <p:nvSpPr>
          <p:cNvPr id="4" name="Slide Number Placeholder 3">
            <a:extLst>
              <a:ext uri="{FF2B5EF4-FFF2-40B4-BE49-F238E27FC236}">
                <a16:creationId xmlns:a16="http://schemas.microsoft.com/office/drawing/2014/main" id="{C0633FD6-A941-9779-FBBD-F5CC019C9DDF}"/>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36153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A6F1DE-AF1E-A21D-514C-85AE713D8E1F}"/>
              </a:ext>
            </a:extLst>
          </p:cNvPr>
          <p:cNvSpPr>
            <a:spLocks noGrp="1"/>
          </p:cNvSpPr>
          <p:nvPr>
            <p:ph type="title"/>
          </p:nvPr>
        </p:nvSpPr>
        <p:spPr/>
        <p:txBody>
          <a:bodyPr/>
          <a:lstStyle/>
          <a:p>
            <a:r>
              <a:rPr lang="en-US" dirty="0"/>
              <a:t>Path 2 Data Fields:</a:t>
            </a:r>
            <a:br>
              <a:rPr lang="en-US" dirty="0"/>
            </a:br>
            <a:r>
              <a:rPr lang="en-US" dirty="0"/>
              <a:t>What is taking place for each required field?</a:t>
            </a:r>
          </a:p>
        </p:txBody>
      </p:sp>
      <p:sp>
        <p:nvSpPr>
          <p:cNvPr id="8" name="Content Placeholder 7">
            <a:extLst>
              <a:ext uri="{FF2B5EF4-FFF2-40B4-BE49-F238E27FC236}">
                <a16:creationId xmlns:a16="http://schemas.microsoft.com/office/drawing/2014/main" id="{B0E4F10C-6842-3351-2056-8456AB99B507}"/>
              </a:ext>
            </a:extLst>
          </p:cNvPr>
          <p:cNvSpPr>
            <a:spLocks noGrp="1"/>
          </p:cNvSpPr>
          <p:nvPr>
            <p:ph sz="half" idx="1"/>
          </p:nvPr>
        </p:nvSpPr>
        <p:spPr/>
        <p:txBody>
          <a:bodyPr>
            <a:normAutofit/>
          </a:bodyPr>
          <a:lstStyle/>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1400" b="1" kern="0" dirty="0">
                <a:effectLst/>
                <a:highlight>
                  <a:srgbClr val="FFFF00"/>
                </a:highlight>
                <a:latin typeface="+mn-lt"/>
                <a:ea typeface="Wingdings" panose="05000000000000000000" pitchFamily="2" charset="2"/>
                <a:cs typeface="Times New Roman" panose="02020603050405020304" pitchFamily="18" charset="0"/>
              </a:rPr>
              <a:t>Date Child is Found Eligible for Part C</a:t>
            </a:r>
            <a:r>
              <a:rPr lang="en-US" sz="1400" b="1" kern="0" spc="-25" dirty="0">
                <a:effectLst/>
                <a:highlight>
                  <a:srgbClr val="FFFF00"/>
                </a:highlight>
                <a:latin typeface="+mn-lt"/>
                <a:ea typeface="Wingdings" panose="05000000000000000000" pitchFamily="2" charset="2"/>
                <a:cs typeface="Times New Roman" panose="02020603050405020304" pitchFamily="18" charset="0"/>
              </a:rPr>
              <a:t> </a:t>
            </a:r>
            <a:r>
              <a:rPr lang="en-US" sz="1400" b="1" kern="0" dirty="0">
                <a:effectLst/>
                <a:highlight>
                  <a:srgbClr val="FFFF00"/>
                </a:highlight>
                <a:latin typeface="+mn-lt"/>
                <a:ea typeface="Wingdings" panose="05000000000000000000" pitchFamily="2" charset="2"/>
                <a:cs typeface="Times New Roman" panose="02020603050405020304" pitchFamily="18" charset="0"/>
              </a:rPr>
              <a:t>Services </a:t>
            </a:r>
            <a:r>
              <a:rPr lang="en-US" sz="1400" b="1" kern="0" dirty="0">
                <a:effectLst/>
                <a:latin typeface="+mn-lt"/>
                <a:ea typeface="Wingdings" panose="05000000000000000000" pitchFamily="2" charset="2"/>
                <a:cs typeface="Times New Roman" panose="02020603050405020304" pitchFamily="18" charset="0"/>
              </a:rPr>
              <a:t>– </a:t>
            </a:r>
            <a:r>
              <a:rPr lang="en-US" sz="1400" b="0" kern="0" dirty="0">
                <a:effectLst/>
                <a:latin typeface="+mn-lt"/>
                <a:ea typeface="Wingdings" panose="05000000000000000000" pitchFamily="2" charset="2"/>
                <a:cs typeface="Times New Roman" panose="02020603050405020304" pitchFamily="18" charset="0"/>
              </a:rPr>
              <a:t>the date the child was originally found eligible for Part C services, in many cases this may be the same as the date of their Part C evaluation. If this date is not available, a close approximation would be the date the child began receiving Part C services. </a:t>
            </a:r>
            <a:endParaRPr lang="en-US" sz="1400" b="1" kern="0" dirty="0">
              <a:effectLst/>
              <a:latin typeface="+mn-lt"/>
              <a:ea typeface="Wingdings" panose="05000000000000000000" pitchFamily="2" charset="2"/>
              <a:cs typeface="Times New Roman" panose="02020603050405020304" pitchFamily="18" charset="0"/>
            </a:endParaRPr>
          </a:p>
          <a:p>
            <a:pPr marL="342900" marR="678180" lvl="0" indent="-342900">
              <a:spcBef>
                <a:spcPts val="5"/>
              </a:spcBef>
              <a:spcAft>
                <a:spcPts val="0"/>
              </a:spcAft>
              <a:buFont typeface="Wingdings" panose="05000000000000000000" pitchFamily="2" charset="2"/>
              <a:buChar char=""/>
              <a:tabLst>
                <a:tab pos="521335" algn="l"/>
              </a:tabLst>
            </a:pPr>
            <a:r>
              <a:rPr lang="en-US" sz="1400" b="1" dirty="0">
                <a:effectLst/>
                <a:highlight>
                  <a:srgbClr val="FFFF00"/>
                </a:highlight>
                <a:latin typeface="+mn-lt"/>
                <a:ea typeface="Wingdings" panose="05000000000000000000" pitchFamily="2" charset="2"/>
                <a:cs typeface="Times New Roman" panose="02020603050405020304" pitchFamily="18" charset="0"/>
              </a:rPr>
              <a:t>Date of Referral to AU from the Local</a:t>
            </a:r>
            <a:r>
              <a:rPr lang="en-US" sz="1400" b="1" spc="-95" dirty="0">
                <a:effectLst/>
                <a:highlight>
                  <a:srgbClr val="FFFF00"/>
                </a:highlight>
                <a:latin typeface="+mn-lt"/>
                <a:ea typeface="Wingdings" panose="05000000000000000000" pitchFamily="2" charset="2"/>
                <a:cs typeface="Times New Roman" panose="02020603050405020304" pitchFamily="18" charset="0"/>
              </a:rPr>
              <a:t> </a:t>
            </a:r>
            <a:r>
              <a:rPr lang="en-US" sz="1400" b="1" dirty="0">
                <a:effectLst/>
                <a:highlight>
                  <a:srgbClr val="FFFF00"/>
                </a:highlight>
                <a:latin typeface="+mn-lt"/>
                <a:ea typeface="Wingdings" panose="05000000000000000000" pitchFamily="2" charset="2"/>
                <a:cs typeface="Times New Roman" panose="02020603050405020304" pitchFamily="18" charset="0"/>
              </a:rPr>
              <a:t>Community Centered</a:t>
            </a:r>
            <a:r>
              <a:rPr lang="en-US" sz="1400" b="1" spc="-5" dirty="0">
                <a:effectLst/>
                <a:highlight>
                  <a:srgbClr val="FFFF00"/>
                </a:highlight>
                <a:latin typeface="+mn-lt"/>
                <a:ea typeface="Wingdings" panose="05000000000000000000" pitchFamily="2" charset="2"/>
                <a:cs typeface="Times New Roman" panose="02020603050405020304" pitchFamily="18" charset="0"/>
              </a:rPr>
              <a:t> </a:t>
            </a:r>
            <a:r>
              <a:rPr lang="en-US" sz="1400" b="1" dirty="0">
                <a:effectLst/>
                <a:highlight>
                  <a:srgbClr val="FFFF00"/>
                </a:highlight>
                <a:latin typeface="+mn-lt"/>
                <a:ea typeface="Wingdings" panose="05000000000000000000" pitchFamily="2" charset="2"/>
                <a:cs typeface="Times New Roman" panose="02020603050405020304" pitchFamily="18" charset="0"/>
              </a:rPr>
              <a:t>Board </a:t>
            </a:r>
            <a:r>
              <a:rPr lang="en-US" sz="1400" dirty="0">
                <a:effectLst/>
                <a:latin typeface="+mn-lt"/>
                <a:ea typeface="Wingdings" panose="05000000000000000000" pitchFamily="2" charset="2"/>
                <a:cs typeface="Times New Roman" panose="02020603050405020304" pitchFamily="18" charset="0"/>
              </a:rPr>
              <a:t>– the date the Part C agency or local CCB notifies the AU that the child may be potentially eligible for Part B services transitioning from C to B.</a:t>
            </a: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1400" b="1" dirty="0">
                <a:effectLst/>
                <a:highlight>
                  <a:srgbClr val="FFFF00"/>
                </a:highlight>
                <a:latin typeface="+mn-lt"/>
                <a:ea typeface="Wingdings" panose="05000000000000000000" pitchFamily="2" charset="2"/>
                <a:cs typeface="Times New Roman" panose="02020603050405020304" pitchFamily="18" charset="0"/>
              </a:rPr>
              <a:t>Date of Parental Consent to Evaluate C to</a:t>
            </a:r>
            <a:r>
              <a:rPr lang="en-US" sz="1400" b="1" spc="-60" dirty="0">
                <a:effectLst/>
                <a:highlight>
                  <a:srgbClr val="FFFF00"/>
                </a:highlight>
                <a:latin typeface="+mn-lt"/>
                <a:ea typeface="Wingdings" panose="05000000000000000000" pitchFamily="2" charset="2"/>
                <a:cs typeface="Times New Roman" panose="02020603050405020304" pitchFamily="18" charset="0"/>
              </a:rPr>
              <a:t> </a:t>
            </a:r>
            <a:r>
              <a:rPr lang="en-US" sz="1400" b="1" dirty="0">
                <a:effectLst/>
                <a:highlight>
                  <a:srgbClr val="FFFF00"/>
                </a:highlight>
                <a:latin typeface="+mn-lt"/>
                <a:ea typeface="Wingdings" panose="05000000000000000000" pitchFamily="2" charset="2"/>
                <a:cs typeface="Times New Roman" panose="02020603050405020304" pitchFamily="18" charset="0"/>
              </a:rPr>
              <a:t>B</a:t>
            </a:r>
            <a:r>
              <a:rPr lang="en-US" sz="1400" b="1" dirty="0">
                <a:effectLst/>
                <a:latin typeface="+mn-lt"/>
                <a:ea typeface="Wingdings" panose="05000000000000000000" pitchFamily="2" charset="2"/>
                <a:cs typeface="Times New Roman" panose="02020603050405020304" pitchFamily="18" charset="0"/>
              </a:rPr>
              <a:t> </a:t>
            </a:r>
            <a:r>
              <a:rPr lang="en-US" sz="1400" dirty="0">
                <a:effectLst/>
                <a:latin typeface="+mn-lt"/>
                <a:ea typeface="Wingdings" panose="05000000000000000000" pitchFamily="2" charset="2"/>
                <a:cs typeface="Times New Roman" panose="02020603050405020304" pitchFamily="18" charset="0"/>
              </a:rPr>
              <a:t>- the date the signed form was received. If the date received is not available, then report the date signed.</a:t>
            </a:r>
          </a:p>
          <a:p>
            <a:pPr marL="342900" marR="0" lvl="0" indent="-342900">
              <a:lnSpc>
                <a:spcPts val="1705"/>
              </a:lnSpc>
              <a:spcBef>
                <a:spcPts val="5"/>
              </a:spcBef>
              <a:spcAft>
                <a:spcPts val="0"/>
              </a:spcAft>
              <a:buFont typeface="Wingdings" panose="05000000000000000000" pitchFamily="2" charset="2"/>
              <a:buChar char=""/>
              <a:tabLst>
                <a:tab pos="521335" algn="l"/>
              </a:tabLst>
            </a:pPr>
            <a:r>
              <a:rPr lang="en-US" sz="1400" b="1" dirty="0">
                <a:effectLst/>
                <a:highlight>
                  <a:srgbClr val="FFFF00"/>
                </a:highlight>
                <a:latin typeface="+mn-lt"/>
                <a:ea typeface="Wingdings" panose="05000000000000000000" pitchFamily="2" charset="2"/>
                <a:cs typeface="Times New Roman" panose="02020603050405020304" pitchFamily="18" charset="0"/>
              </a:rPr>
              <a:t>Date Evaluation Completed C to</a:t>
            </a:r>
            <a:r>
              <a:rPr lang="en-US" sz="1400" b="1" spc="-20" dirty="0">
                <a:effectLst/>
                <a:highlight>
                  <a:srgbClr val="FFFF00"/>
                </a:highlight>
                <a:latin typeface="+mn-lt"/>
                <a:ea typeface="Wingdings" panose="05000000000000000000" pitchFamily="2" charset="2"/>
                <a:cs typeface="Times New Roman" panose="02020603050405020304" pitchFamily="18" charset="0"/>
              </a:rPr>
              <a:t> </a:t>
            </a:r>
            <a:r>
              <a:rPr lang="en-US" sz="1400" b="1" dirty="0">
                <a:effectLst/>
                <a:highlight>
                  <a:srgbClr val="FFFF00"/>
                </a:highlight>
                <a:latin typeface="+mn-lt"/>
                <a:ea typeface="Wingdings" panose="05000000000000000000" pitchFamily="2" charset="2"/>
                <a:cs typeface="Times New Roman" panose="02020603050405020304" pitchFamily="18" charset="0"/>
              </a:rPr>
              <a:t>B</a:t>
            </a:r>
            <a:r>
              <a:rPr lang="en-US" sz="1400" b="1" dirty="0">
                <a:effectLst/>
                <a:latin typeface="+mn-lt"/>
                <a:ea typeface="Wingdings" panose="05000000000000000000" pitchFamily="2" charset="2"/>
                <a:cs typeface="Times New Roman" panose="02020603050405020304" pitchFamily="18" charset="0"/>
              </a:rPr>
              <a:t> </a:t>
            </a:r>
            <a:r>
              <a:rPr lang="en-US" sz="1400" dirty="0">
                <a:effectLst/>
                <a:latin typeface="+mn-lt"/>
                <a:ea typeface="Wingdings" panose="05000000000000000000" pitchFamily="2" charset="2"/>
                <a:cs typeface="Times New Roman" panose="02020603050405020304" pitchFamily="18" charset="0"/>
              </a:rPr>
              <a:t>– the date the evaluation is completed which means there is nothing else to be done in the evaluation including recording of results and analysis of assessment data and completion of the evaluation report.</a:t>
            </a:r>
            <a:r>
              <a:rPr lang="en-US" sz="1400" b="1" dirty="0">
                <a:effectLst/>
                <a:latin typeface="+mn-lt"/>
                <a:ea typeface="Wingdings" panose="05000000000000000000" pitchFamily="2" charset="2"/>
                <a:cs typeface="Times New Roman" panose="02020603050405020304" pitchFamily="18" charset="0"/>
              </a:rPr>
              <a:t> </a:t>
            </a:r>
            <a:endParaRPr lang="en-US" sz="1400" dirty="0">
              <a:effectLst/>
              <a:latin typeface="+mn-lt"/>
              <a:ea typeface="Wingdings" panose="05000000000000000000" pitchFamily="2" charset="2"/>
              <a:cs typeface="Times New Roman" panose="02020603050405020304" pitchFamily="18" charset="0"/>
            </a:endParaRPr>
          </a:p>
          <a:p>
            <a:endParaRPr lang="en-US" dirty="0"/>
          </a:p>
        </p:txBody>
      </p:sp>
      <p:sp>
        <p:nvSpPr>
          <p:cNvPr id="9" name="Content Placeholder 8">
            <a:extLst>
              <a:ext uri="{FF2B5EF4-FFF2-40B4-BE49-F238E27FC236}">
                <a16:creationId xmlns:a16="http://schemas.microsoft.com/office/drawing/2014/main" id="{A568FE9F-A644-70CF-BC76-E5E36ECBEA8A}"/>
              </a:ext>
            </a:extLst>
          </p:cNvPr>
          <p:cNvSpPr>
            <a:spLocks noGrp="1"/>
          </p:cNvSpPr>
          <p:nvPr>
            <p:ph sz="half" idx="2"/>
          </p:nvPr>
        </p:nvSpPr>
        <p:spPr>
          <a:xfrm>
            <a:off x="6172200" y="1554479"/>
            <a:ext cx="5181600" cy="4533053"/>
          </a:xfrm>
        </p:spPr>
        <p:txBody>
          <a:bodyPr>
            <a:normAutofit fontScale="47500" lnSpcReduction="20000"/>
          </a:bodyPr>
          <a:lstStyle/>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2900" b="1" dirty="0">
                <a:effectLst/>
                <a:highlight>
                  <a:srgbClr val="FFFF00"/>
                </a:highlight>
                <a:latin typeface="+mn-lt"/>
                <a:ea typeface="Wingdings" panose="05000000000000000000" pitchFamily="2" charset="2"/>
                <a:cs typeface="Times New Roman" panose="02020603050405020304" pitchFamily="18" charset="0"/>
              </a:rPr>
              <a:t>Reason for Delay in Completing the Evaluation C to</a:t>
            </a:r>
            <a:r>
              <a:rPr lang="en-US" sz="2900" b="1" spc="-55" dirty="0">
                <a:effectLst/>
                <a:highlight>
                  <a:srgbClr val="FFFF00"/>
                </a:highlight>
                <a:latin typeface="+mn-lt"/>
                <a:ea typeface="Wingdings" panose="05000000000000000000" pitchFamily="2" charset="2"/>
                <a:cs typeface="Times New Roman" panose="02020603050405020304" pitchFamily="18" charset="0"/>
              </a:rPr>
              <a:t> </a:t>
            </a:r>
            <a:r>
              <a:rPr lang="en-US" sz="2900" b="1" dirty="0">
                <a:effectLst/>
                <a:highlight>
                  <a:srgbClr val="FFFF00"/>
                </a:highlight>
                <a:latin typeface="+mn-lt"/>
                <a:ea typeface="Wingdings" panose="05000000000000000000" pitchFamily="2" charset="2"/>
                <a:cs typeface="Times New Roman" panose="02020603050405020304" pitchFamily="18" charset="0"/>
              </a:rPr>
              <a:t>B </a:t>
            </a:r>
            <a:r>
              <a:rPr lang="en-US" sz="2900" dirty="0">
                <a:effectLst/>
                <a:latin typeface="+mn-lt"/>
                <a:ea typeface="Wingdings" panose="05000000000000000000" pitchFamily="2" charset="2"/>
                <a:cs typeface="Times New Roman" panose="02020603050405020304" pitchFamily="18" charset="0"/>
              </a:rPr>
              <a:t>– if the evaluation is completed more than 60 days from the date parental consent is received; provide the reason for this delay.</a:t>
            </a:r>
          </a:p>
          <a:p>
            <a:pPr marL="342900" marR="0" lvl="0" indent="-342900">
              <a:lnSpc>
                <a:spcPts val="1705"/>
              </a:lnSpc>
              <a:spcBef>
                <a:spcPts val="5"/>
              </a:spcBef>
              <a:spcAft>
                <a:spcPts val="0"/>
              </a:spcAft>
              <a:buFont typeface="Wingdings" panose="05000000000000000000" pitchFamily="2" charset="2"/>
              <a:buChar char=""/>
              <a:tabLst>
                <a:tab pos="521335" algn="l"/>
              </a:tabLst>
            </a:pPr>
            <a:r>
              <a:rPr lang="en-US" sz="2900" b="1" dirty="0">
                <a:effectLst/>
                <a:highlight>
                  <a:srgbClr val="FFFF00"/>
                </a:highlight>
                <a:latin typeface="+mn-lt"/>
                <a:ea typeface="Wingdings" panose="05000000000000000000" pitchFamily="2" charset="2"/>
                <a:cs typeface="Times New Roman" panose="02020603050405020304" pitchFamily="18" charset="0"/>
              </a:rPr>
              <a:t>Date of Initial Eligibility</a:t>
            </a:r>
            <a:r>
              <a:rPr lang="en-US" sz="2900" b="1" spc="-25" dirty="0">
                <a:effectLst/>
                <a:highlight>
                  <a:srgbClr val="FFFF00"/>
                </a:highlight>
                <a:latin typeface="+mn-lt"/>
                <a:ea typeface="Wingdings" panose="05000000000000000000" pitchFamily="2" charset="2"/>
                <a:cs typeface="Times New Roman" panose="02020603050405020304" pitchFamily="18" charset="0"/>
              </a:rPr>
              <a:t> </a:t>
            </a:r>
            <a:r>
              <a:rPr lang="en-US" sz="2900" b="1" dirty="0">
                <a:effectLst/>
                <a:highlight>
                  <a:srgbClr val="FFFF00"/>
                </a:highlight>
                <a:latin typeface="+mn-lt"/>
                <a:ea typeface="Wingdings" panose="05000000000000000000" pitchFamily="2" charset="2"/>
                <a:cs typeface="Times New Roman" panose="02020603050405020304" pitchFamily="18" charset="0"/>
              </a:rPr>
              <a:t>Meeting </a:t>
            </a:r>
            <a:r>
              <a:rPr lang="en-US" sz="2900" dirty="0">
                <a:effectLst/>
                <a:latin typeface="+mn-lt"/>
                <a:ea typeface="Wingdings" panose="05000000000000000000" pitchFamily="2" charset="2"/>
                <a:cs typeface="Times New Roman" panose="02020603050405020304" pitchFamily="18" charset="0"/>
              </a:rPr>
              <a:t>– the date of the initial eligibility meeting; this is the meeting where eligibility for special education is determined.</a:t>
            </a:r>
            <a:r>
              <a:rPr lang="en-US" sz="2900" b="1" dirty="0">
                <a:effectLst/>
                <a:latin typeface="+mn-lt"/>
                <a:ea typeface="Wingdings" panose="05000000000000000000" pitchFamily="2" charset="2"/>
                <a:cs typeface="Times New Roman" panose="02020603050405020304" pitchFamily="18" charset="0"/>
              </a:rPr>
              <a:t> </a:t>
            </a:r>
            <a:endParaRPr lang="en-US" sz="2900" dirty="0">
              <a:effectLst/>
              <a:latin typeface="+mn-lt"/>
              <a:ea typeface="Wingdings" panose="05000000000000000000" pitchFamily="2" charset="2"/>
              <a:cs typeface="Times New Roman" panose="02020603050405020304" pitchFamily="18" charset="0"/>
            </a:endParaRP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2900" b="1" dirty="0">
                <a:effectLst/>
                <a:highlight>
                  <a:srgbClr val="FFFF00"/>
                </a:highlight>
                <a:latin typeface="+mn-lt"/>
                <a:ea typeface="Wingdings" panose="05000000000000000000" pitchFamily="2" charset="2"/>
                <a:cs typeface="Times New Roman" panose="02020603050405020304" pitchFamily="18" charset="0"/>
              </a:rPr>
              <a:t>Reason for Delay in Initial Eligibility Meeting C to</a:t>
            </a:r>
            <a:r>
              <a:rPr lang="en-US" sz="2900" b="1" spc="-50" dirty="0">
                <a:effectLst/>
                <a:highlight>
                  <a:srgbClr val="FFFF00"/>
                </a:highlight>
                <a:latin typeface="+mn-lt"/>
                <a:ea typeface="Wingdings" panose="05000000000000000000" pitchFamily="2" charset="2"/>
                <a:cs typeface="Times New Roman" panose="02020603050405020304" pitchFamily="18" charset="0"/>
              </a:rPr>
              <a:t> </a:t>
            </a:r>
            <a:r>
              <a:rPr lang="en-US" sz="2900" b="1" dirty="0">
                <a:effectLst/>
                <a:highlight>
                  <a:srgbClr val="FFFF00"/>
                </a:highlight>
                <a:latin typeface="+mn-lt"/>
                <a:ea typeface="Wingdings" panose="05000000000000000000" pitchFamily="2" charset="2"/>
                <a:cs typeface="Times New Roman" panose="02020603050405020304" pitchFamily="18" charset="0"/>
              </a:rPr>
              <a:t>B </a:t>
            </a:r>
            <a:r>
              <a:rPr lang="en-US" sz="2900" dirty="0">
                <a:effectLst/>
                <a:latin typeface="+mn-lt"/>
                <a:ea typeface="Wingdings" panose="05000000000000000000" pitchFamily="2" charset="2"/>
                <a:cs typeface="Times New Roman" panose="02020603050405020304" pitchFamily="18" charset="0"/>
              </a:rPr>
              <a:t>– if the eligibility meeting was not held </a:t>
            </a:r>
            <a:r>
              <a:rPr lang="en-US" sz="2900" b="1" dirty="0">
                <a:effectLst/>
                <a:latin typeface="+mn-lt"/>
                <a:ea typeface="Wingdings" panose="05000000000000000000" pitchFamily="2" charset="2"/>
                <a:cs typeface="Times New Roman" panose="02020603050405020304" pitchFamily="18" charset="0"/>
              </a:rPr>
              <a:t>prior</a:t>
            </a:r>
            <a:r>
              <a:rPr lang="en-US" sz="2900" dirty="0">
                <a:effectLst/>
                <a:latin typeface="+mn-lt"/>
                <a:ea typeface="Wingdings" panose="05000000000000000000" pitchFamily="2" charset="2"/>
                <a:cs typeface="Times New Roman" panose="02020603050405020304" pitchFamily="18" charset="0"/>
              </a:rPr>
              <a:t> to the child’s third birthday, provide the reason for the delay.</a:t>
            </a:r>
          </a:p>
          <a:p>
            <a:pPr marL="342900" marR="0" lvl="0" indent="-342900">
              <a:lnSpc>
                <a:spcPts val="1705"/>
              </a:lnSpc>
              <a:spcBef>
                <a:spcPts val="5"/>
              </a:spcBef>
              <a:spcAft>
                <a:spcPts val="0"/>
              </a:spcAft>
              <a:buFont typeface="Wingdings" panose="05000000000000000000" pitchFamily="2" charset="2"/>
              <a:buChar char=""/>
              <a:tabLst>
                <a:tab pos="521335" algn="l"/>
              </a:tabLst>
            </a:pPr>
            <a:r>
              <a:rPr lang="en-US" sz="2900" b="1" dirty="0">
                <a:effectLst/>
                <a:highlight>
                  <a:srgbClr val="FFFF00"/>
                </a:highlight>
                <a:latin typeface="+mn-lt"/>
                <a:ea typeface="Wingdings" panose="05000000000000000000" pitchFamily="2" charset="2"/>
                <a:cs typeface="Times New Roman" panose="02020603050405020304" pitchFamily="18" charset="0"/>
              </a:rPr>
              <a:t>Date IEP was Implemented C to</a:t>
            </a:r>
            <a:r>
              <a:rPr lang="en-US" sz="2900" b="1" spc="-35" dirty="0">
                <a:effectLst/>
                <a:highlight>
                  <a:srgbClr val="FFFF00"/>
                </a:highlight>
                <a:latin typeface="+mn-lt"/>
                <a:ea typeface="Wingdings" panose="05000000000000000000" pitchFamily="2" charset="2"/>
                <a:cs typeface="Times New Roman" panose="02020603050405020304" pitchFamily="18" charset="0"/>
              </a:rPr>
              <a:t> </a:t>
            </a:r>
            <a:r>
              <a:rPr lang="en-US" sz="2900" b="1" dirty="0">
                <a:effectLst/>
                <a:highlight>
                  <a:srgbClr val="FFFF00"/>
                </a:highlight>
                <a:latin typeface="+mn-lt"/>
                <a:ea typeface="Wingdings" panose="05000000000000000000" pitchFamily="2" charset="2"/>
                <a:cs typeface="Times New Roman" panose="02020603050405020304" pitchFamily="18" charset="0"/>
              </a:rPr>
              <a:t>B</a:t>
            </a:r>
            <a:r>
              <a:rPr lang="en-US" sz="2900" dirty="0">
                <a:effectLst/>
                <a:highlight>
                  <a:srgbClr val="FFFF00"/>
                </a:highlight>
                <a:latin typeface="+mn-lt"/>
                <a:ea typeface="Wingdings" panose="05000000000000000000" pitchFamily="2" charset="2"/>
                <a:cs typeface="Times New Roman" panose="02020603050405020304" pitchFamily="18" charset="0"/>
              </a:rPr>
              <a:t> </a:t>
            </a:r>
            <a:r>
              <a:rPr lang="en-US" sz="2900" dirty="0">
                <a:effectLst/>
                <a:latin typeface="+mn-lt"/>
                <a:ea typeface="Wingdings" panose="05000000000000000000" pitchFamily="2" charset="2"/>
                <a:cs typeface="Times New Roman" panose="02020603050405020304" pitchFamily="18" charset="0"/>
              </a:rPr>
              <a:t>–the date when services physically begin per the IEP/should match Start Date of Sped</a:t>
            </a: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2900" b="1" dirty="0">
                <a:effectLst/>
                <a:highlight>
                  <a:srgbClr val="FFFF00"/>
                </a:highlight>
                <a:latin typeface="+mn-lt"/>
                <a:ea typeface="Wingdings" panose="05000000000000000000" pitchFamily="2" charset="2"/>
                <a:cs typeface="Times New Roman" panose="02020603050405020304" pitchFamily="18" charset="0"/>
              </a:rPr>
              <a:t>Reason for Delay in IEP Implementation C to</a:t>
            </a:r>
            <a:r>
              <a:rPr lang="en-US" sz="2900" b="1" spc="-65" dirty="0">
                <a:effectLst/>
                <a:highlight>
                  <a:srgbClr val="FFFF00"/>
                </a:highlight>
                <a:latin typeface="+mn-lt"/>
                <a:ea typeface="Wingdings" panose="05000000000000000000" pitchFamily="2" charset="2"/>
                <a:cs typeface="Times New Roman" panose="02020603050405020304" pitchFamily="18" charset="0"/>
              </a:rPr>
              <a:t> </a:t>
            </a:r>
            <a:r>
              <a:rPr lang="en-US" sz="2900" b="1" dirty="0">
                <a:effectLst/>
                <a:highlight>
                  <a:srgbClr val="FFFF00"/>
                </a:highlight>
                <a:latin typeface="+mn-lt"/>
                <a:ea typeface="Wingdings" panose="05000000000000000000" pitchFamily="2" charset="2"/>
                <a:cs typeface="Times New Roman" panose="02020603050405020304" pitchFamily="18" charset="0"/>
              </a:rPr>
              <a:t>B </a:t>
            </a:r>
            <a:r>
              <a:rPr lang="en-US" sz="2900" dirty="0">
                <a:effectLst/>
                <a:latin typeface="+mn-lt"/>
                <a:ea typeface="Wingdings" panose="05000000000000000000" pitchFamily="2" charset="2"/>
                <a:cs typeface="Times New Roman" panose="02020603050405020304" pitchFamily="18" charset="0"/>
              </a:rPr>
              <a:t>– if the IEP is not implemented by the child’s third birthday, provide the reason for this delay.</a:t>
            </a:r>
            <a:endParaRPr lang="en-US" sz="2900" dirty="0">
              <a:latin typeface="+mn-lt"/>
              <a:ea typeface="Wingdings" panose="05000000000000000000" pitchFamily="2" charset="2"/>
              <a:cs typeface="Times New Roman" panose="02020603050405020304" pitchFamily="18" charset="0"/>
            </a:endParaRP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2900" b="1" dirty="0">
                <a:effectLst/>
                <a:highlight>
                  <a:srgbClr val="FFFF00"/>
                </a:highlight>
                <a:latin typeface="+mn-lt"/>
                <a:ea typeface="Calibri" panose="020F0502020204030204" pitchFamily="34" charset="0"/>
                <a:cs typeface="Times New Roman" panose="02020603050405020304" pitchFamily="18" charset="0"/>
              </a:rPr>
              <a:t>Eligibility and Services Path</a:t>
            </a:r>
            <a:r>
              <a:rPr lang="en-US" sz="2900" b="1" spc="-20" dirty="0">
                <a:effectLst/>
                <a:highlight>
                  <a:srgbClr val="FFFF00"/>
                </a:highlight>
                <a:latin typeface="+mn-lt"/>
                <a:ea typeface="Calibri" panose="020F0502020204030204" pitchFamily="34" charset="0"/>
                <a:cs typeface="Times New Roman" panose="02020603050405020304" pitchFamily="18" charset="0"/>
              </a:rPr>
              <a:t> </a:t>
            </a:r>
            <a:r>
              <a:rPr lang="en-US" sz="2900" b="1" dirty="0">
                <a:effectLst/>
                <a:highlight>
                  <a:srgbClr val="FFFF00"/>
                </a:highlight>
                <a:latin typeface="+mn-lt"/>
                <a:ea typeface="Calibri" panose="020F0502020204030204" pitchFamily="34" charset="0"/>
                <a:cs typeface="Times New Roman" panose="02020603050405020304" pitchFamily="18" charset="0"/>
              </a:rPr>
              <a:t>2 </a:t>
            </a:r>
            <a:r>
              <a:rPr lang="en-US" sz="2900" dirty="0">
                <a:effectLst/>
                <a:latin typeface="+mn-lt"/>
                <a:ea typeface="Calibri" panose="020F0502020204030204" pitchFamily="34" charset="0"/>
                <a:cs typeface="Times New Roman" panose="02020603050405020304" pitchFamily="18" charset="0"/>
              </a:rPr>
              <a:t>- the eligibility outcome (eligible/not eligible). If the evaluation was not completed for any reason and eligibility was not determined at all, report 00.</a:t>
            </a:r>
            <a:endParaRPr lang="en-US" sz="2900" dirty="0">
              <a:latin typeface="+mn-lt"/>
            </a:endParaRPr>
          </a:p>
          <a:p>
            <a:endParaRPr lang="en-US" dirty="0"/>
          </a:p>
        </p:txBody>
      </p:sp>
      <p:sp>
        <p:nvSpPr>
          <p:cNvPr id="2" name="Slide Number Placeholder 1">
            <a:extLst>
              <a:ext uri="{FF2B5EF4-FFF2-40B4-BE49-F238E27FC236}">
                <a16:creationId xmlns:a16="http://schemas.microsoft.com/office/drawing/2014/main" id="{54B03A8C-919E-FF5C-9088-4538747429CC}"/>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60022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A6F1DE-AF1E-A21D-514C-85AE713D8E1F}"/>
              </a:ext>
            </a:extLst>
          </p:cNvPr>
          <p:cNvSpPr>
            <a:spLocks noGrp="1"/>
          </p:cNvSpPr>
          <p:nvPr>
            <p:ph type="title"/>
          </p:nvPr>
        </p:nvSpPr>
        <p:spPr/>
        <p:txBody>
          <a:bodyPr/>
          <a:lstStyle/>
          <a:p>
            <a:r>
              <a:rPr lang="en-US" dirty="0"/>
              <a:t>Path 3 Data Fields:</a:t>
            </a:r>
            <a:br>
              <a:rPr lang="en-US" dirty="0"/>
            </a:br>
            <a:r>
              <a:rPr lang="en-US" dirty="0"/>
              <a:t>What is taking place for each required field?</a:t>
            </a:r>
          </a:p>
        </p:txBody>
      </p:sp>
      <p:sp>
        <p:nvSpPr>
          <p:cNvPr id="8" name="Content Placeholder 7">
            <a:extLst>
              <a:ext uri="{FF2B5EF4-FFF2-40B4-BE49-F238E27FC236}">
                <a16:creationId xmlns:a16="http://schemas.microsoft.com/office/drawing/2014/main" id="{B0E4F10C-6842-3351-2056-8456AB99B507}"/>
              </a:ext>
            </a:extLst>
          </p:cNvPr>
          <p:cNvSpPr>
            <a:spLocks noGrp="1"/>
          </p:cNvSpPr>
          <p:nvPr>
            <p:ph sz="half" idx="1"/>
          </p:nvPr>
        </p:nvSpPr>
        <p:spPr/>
        <p:txBody>
          <a:bodyPr>
            <a:normAutofit/>
          </a:bodyPr>
          <a:lstStyle/>
          <a:p>
            <a:pPr marL="342900" marR="0" lvl="0" indent="-342900">
              <a:lnSpc>
                <a:spcPts val="1705"/>
              </a:lnSpc>
              <a:spcBef>
                <a:spcPts val="1240"/>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Date of Parental Consent to Evaluate Part</a:t>
            </a:r>
            <a:r>
              <a:rPr lang="en-US" sz="1600" b="1" spc="-50"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 </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a:t>
            </a:r>
            <a:r>
              <a:rPr lang="en-US" sz="1600" dirty="0">
                <a:effectLst/>
                <a:latin typeface="Calibri" panose="020F0502020204030204" pitchFamily="34" charset="0"/>
                <a:ea typeface="Wingdings" panose="05000000000000000000" pitchFamily="2" charset="2"/>
                <a:cs typeface="Times New Roman" panose="02020603050405020304" pitchFamily="18" charset="0"/>
              </a:rPr>
              <a:t>the date the signed form was received. If the date received is not available, then report the date signed.</a:t>
            </a: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Date Evaluation Completed Part</a:t>
            </a:r>
            <a:r>
              <a:rPr lang="en-US" sz="1600" b="1" spc="-10"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 </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a:t>
            </a:r>
            <a:r>
              <a:rPr lang="en-US" sz="1600" dirty="0">
                <a:effectLst/>
                <a:latin typeface="Calibri" panose="020F0502020204030204" pitchFamily="34" charset="0"/>
                <a:ea typeface="Wingdings" panose="05000000000000000000" pitchFamily="2" charset="2"/>
                <a:cs typeface="Times New Roman" panose="02020603050405020304" pitchFamily="18" charset="0"/>
              </a:rPr>
              <a:t>the date the evaluation is completed which means there is nothing else to be done in the evaluation including recording of results and analysis of assessment data and completion of the evaluation report. </a:t>
            </a:r>
          </a:p>
          <a:p>
            <a:pPr marL="342900" marR="0" lvl="0" indent="-342900">
              <a:lnSpc>
                <a:spcPts val="1705"/>
              </a:lnSpc>
              <a:spcBef>
                <a:spcPts val="5"/>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Reason for Delay in Completing the Evaluation Part</a:t>
            </a:r>
            <a:r>
              <a:rPr lang="en-US" sz="1600" b="1" spc="-55"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 </a:t>
            </a:r>
            <a:r>
              <a:rPr lang="en-US" sz="1600" dirty="0">
                <a:effectLst/>
                <a:latin typeface="Calibri" panose="020F0502020204030204" pitchFamily="34" charset="0"/>
                <a:ea typeface="Wingdings" panose="05000000000000000000" pitchFamily="2" charset="2"/>
                <a:cs typeface="Times New Roman" panose="02020603050405020304" pitchFamily="18" charset="0"/>
              </a:rPr>
              <a:t>if the evaluation is completed more than 60 days from the date the parental consent is received; provide the reason for this delay.</a:t>
            </a: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Date of Initial Eligibility Meeting Part</a:t>
            </a:r>
            <a:r>
              <a:rPr lang="en-US" sz="1600" b="1" spc="-45"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 </a:t>
            </a:r>
            <a:r>
              <a:rPr lang="en-US" sz="1600" dirty="0">
                <a:effectLst/>
                <a:latin typeface="Calibri" panose="020F0502020204030204" pitchFamily="34" charset="0"/>
                <a:ea typeface="Wingdings" panose="05000000000000000000" pitchFamily="2" charset="2"/>
                <a:cs typeface="Times New Roman" panose="02020603050405020304" pitchFamily="18" charset="0"/>
              </a:rPr>
              <a:t>the date of the initial eligibility meeting; this is the meeting where eligibility for special education is determined.</a:t>
            </a:r>
          </a:p>
          <a:p>
            <a:pPr marL="0" indent="0">
              <a:buNone/>
            </a:pPr>
            <a:endParaRPr lang="en-US" dirty="0"/>
          </a:p>
        </p:txBody>
      </p:sp>
      <p:sp>
        <p:nvSpPr>
          <p:cNvPr id="9" name="Content Placeholder 8">
            <a:extLst>
              <a:ext uri="{FF2B5EF4-FFF2-40B4-BE49-F238E27FC236}">
                <a16:creationId xmlns:a16="http://schemas.microsoft.com/office/drawing/2014/main" id="{A568FE9F-A644-70CF-BC76-E5E36ECBEA8A}"/>
              </a:ext>
            </a:extLst>
          </p:cNvPr>
          <p:cNvSpPr>
            <a:spLocks noGrp="1"/>
          </p:cNvSpPr>
          <p:nvPr>
            <p:ph sz="half" idx="2"/>
          </p:nvPr>
        </p:nvSpPr>
        <p:spPr/>
        <p:txBody>
          <a:bodyPr>
            <a:normAutofit/>
          </a:bodyPr>
          <a:lstStyle/>
          <a:p>
            <a:pPr marL="342900" marR="0" lvl="0" indent="-342900">
              <a:lnSpc>
                <a:spcPts val="1705"/>
              </a:lnSpc>
              <a:spcBef>
                <a:spcPts val="10"/>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Date Initial IEP was Finalized Part</a:t>
            </a:r>
            <a:r>
              <a:rPr lang="en-US" sz="1600" b="1" spc="-35"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 </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a:t>
            </a:r>
            <a:r>
              <a:rPr lang="en-US" sz="1600" dirty="0">
                <a:effectLst/>
                <a:latin typeface="Calibri" panose="020F0502020204030204" pitchFamily="34" charset="0"/>
                <a:ea typeface="Wingdings" panose="05000000000000000000" pitchFamily="2" charset="2"/>
                <a:cs typeface="Times New Roman" panose="02020603050405020304" pitchFamily="18" charset="0"/>
              </a:rPr>
              <a:t>the date the initial IEP is written and finalized detailing the services the child will receive.</a:t>
            </a: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Reason for Delay in Finalizing the Initial IEP Part</a:t>
            </a:r>
            <a:r>
              <a:rPr lang="en-US" sz="1600" b="1" spc="-60"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 </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a:t>
            </a:r>
            <a:r>
              <a:rPr lang="en-US" sz="1600" dirty="0">
                <a:effectLst/>
                <a:latin typeface="Calibri" panose="020F0502020204030204" pitchFamily="34" charset="0"/>
                <a:ea typeface="Wingdings" panose="05000000000000000000" pitchFamily="2" charset="2"/>
                <a:cs typeface="Times New Roman" panose="02020603050405020304" pitchFamily="18" charset="0"/>
              </a:rPr>
              <a:t>if the IEP is finalized more than 90 days after parental consent is received; provide the reason for the delay.</a:t>
            </a:r>
          </a:p>
          <a:p>
            <a:pPr marL="342900" marR="0" lvl="0" indent="-342900">
              <a:lnSpc>
                <a:spcPts val="1705"/>
              </a:lnSpc>
              <a:spcBef>
                <a:spcPts val="5"/>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Date IEP was Implemented Part</a:t>
            </a:r>
            <a:r>
              <a:rPr lang="en-US" sz="1600" b="1" spc="-25"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 </a:t>
            </a:r>
            <a:r>
              <a:rPr lang="en-US" sz="1600" dirty="0">
                <a:effectLst/>
                <a:latin typeface="Calibri" panose="020F0502020204030204" pitchFamily="34" charset="0"/>
                <a:ea typeface="Wingdings" panose="05000000000000000000" pitchFamily="2" charset="2"/>
                <a:cs typeface="Times New Roman" panose="02020603050405020304" pitchFamily="18" charset="0"/>
              </a:rPr>
              <a:t>the date services physically begin per the IEP/should match Start Date of Sped</a:t>
            </a: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Reason the IEP was Never Implemented Part</a:t>
            </a:r>
            <a:r>
              <a:rPr lang="en-US" sz="1600" b="1" spc="-55"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B </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a:t>
            </a:r>
            <a:r>
              <a:rPr lang="en-US" sz="1600" dirty="0">
                <a:effectLst/>
                <a:latin typeface="Calibri" panose="020F0502020204030204" pitchFamily="34" charset="0"/>
                <a:ea typeface="Wingdings" panose="05000000000000000000" pitchFamily="2" charset="2"/>
                <a:cs typeface="Times New Roman" panose="02020603050405020304" pitchFamily="18" charset="0"/>
              </a:rPr>
              <a:t>if an IEP is never implemented, provide the reason why.</a:t>
            </a:r>
          </a:p>
          <a:p>
            <a:pPr marL="342900" marR="0" lvl="0" indent="-342900">
              <a:lnSpc>
                <a:spcPts val="1705"/>
              </a:lnSpc>
              <a:spcBef>
                <a:spcPts val="0"/>
              </a:spcBef>
              <a:spcAft>
                <a:spcPts val="0"/>
              </a:spcAft>
              <a:buFont typeface="Wingdings" panose="05000000000000000000" pitchFamily="2" charset="2"/>
              <a:buChar char=""/>
              <a:tabLst>
                <a:tab pos="521335" algn="l"/>
              </a:tabLst>
            </a:pP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Eligibility and Services Path</a:t>
            </a:r>
            <a:r>
              <a:rPr lang="en-US" sz="1600" b="1" spc="-20"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 </a:t>
            </a:r>
            <a:r>
              <a:rPr lang="en-US" sz="1600" b="1" dirty="0">
                <a:effectLst/>
                <a:highlight>
                  <a:srgbClr val="FFFF00"/>
                </a:highlight>
                <a:latin typeface="Calibri" panose="020F0502020204030204" pitchFamily="34" charset="0"/>
                <a:ea typeface="Wingdings" panose="05000000000000000000" pitchFamily="2" charset="2"/>
                <a:cs typeface="Times New Roman" panose="02020603050405020304" pitchFamily="18" charset="0"/>
              </a:rPr>
              <a:t>3 </a:t>
            </a:r>
            <a:r>
              <a:rPr lang="en-US" sz="1600" b="1" dirty="0">
                <a:effectLst/>
                <a:latin typeface="Calibri" panose="020F0502020204030204" pitchFamily="34" charset="0"/>
                <a:ea typeface="Wingdings" panose="05000000000000000000" pitchFamily="2" charset="2"/>
                <a:cs typeface="Times New Roman" panose="02020603050405020304" pitchFamily="18" charset="0"/>
              </a:rPr>
              <a:t>- </a:t>
            </a:r>
            <a:r>
              <a:rPr lang="en-US" sz="1600" dirty="0">
                <a:effectLst/>
                <a:latin typeface="Calibri" panose="020F0502020204030204" pitchFamily="34" charset="0"/>
                <a:ea typeface="Wingdings" panose="05000000000000000000" pitchFamily="2" charset="2"/>
                <a:cs typeface="Times New Roman" panose="02020603050405020304" pitchFamily="18" charset="0"/>
              </a:rPr>
              <a:t>the eligibility outcome (eligible/not eligible). If the evaluation was not completed for any reason and eligibility was not determined at all, report 00.</a:t>
            </a:r>
          </a:p>
          <a:p>
            <a:pPr marL="0" indent="0">
              <a:buNone/>
            </a:pPr>
            <a:endParaRPr lang="en-US" dirty="0"/>
          </a:p>
        </p:txBody>
      </p:sp>
      <p:sp>
        <p:nvSpPr>
          <p:cNvPr id="2" name="Slide Number Placeholder 1">
            <a:extLst>
              <a:ext uri="{FF2B5EF4-FFF2-40B4-BE49-F238E27FC236}">
                <a16:creationId xmlns:a16="http://schemas.microsoft.com/office/drawing/2014/main" id="{54B03A8C-919E-FF5C-9088-4538747429CC}"/>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80639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E4F1-3408-EDDF-1F23-60954D2B735B}"/>
              </a:ext>
            </a:extLst>
          </p:cNvPr>
          <p:cNvSpPr>
            <a:spLocks noGrp="1"/>
          </p:cNvSpPr>
          <p:nvPr>
            <p:ph type="title"/>
          </p:nvPr>
        </p:nvSpPr>
        <p:spPr>
          <a:xfrm>
            <a:off x="443564" y="205176"/>
            <a:ext cx="10239987" cy="898524"/>
          </a:xfrm>
        </p:spPr>
        <p:txBody>
          <a:bodyPr>
            <a:normAutofit fontScale="90000"/>
          </a:bodyPr>
          <a:lstStyle/>
          <a:p>
            <a:r>
              <a:rPr lang="en-US" dirty="0"/>
              <a:t>SPED EOY Records:</a:t>
            </a:r>
            <a:br>
              <a:rPr lang="en-US" dirty="0"/>
            </a:br>
            <a:r>
              <a:rPr lang="en-US" dirty="0"/>
              <a:t> How to report records can vary widely- there can be many different scenarios</a:t>
            </a:r>
          </a:p>
        </p:txBody>
      </p:sp>
      <p:sp>
        <p:nvSpPr>
          <p:cNvPr id="3" name="Content Placeholder 2">
            <a:extLst>
              <a:ext uri="{FF2B5EF4-FFF2-40B4-BE49-F238E27FC236}">
                <a16:creationId xmlns:a16="http://schemas.microsoft.com/office/drawing/2014/main" id="{24FC403C-92A8-5CED-7A54-D75DF76C2E00}"/>
              </a:ext>
            </a:extLst>
          </p:cNvPr>
          <p:cNvSpPr>
            <a:spLocks noGrp="1"/>
          </p:cNvSpPr>
          <p:nvPr>
            <p:ph idx="1"/>
          </p:nvPr>
        </p:nvSpPr>
        <p:spPr/>
        <p:txBody>
          <a:bodyPr>
            <a:normAutofit fontScale="92500" lnSpcReduction="20000"/>
          </a:bodyPr>
          <a:lstStyle/>
          <a:p>
            <a:pPr marL="0" indent="0">
              <a:buNone/>
            </a:pPr>
            <a:r>
              <a:rPr lang="en-US" dirty="0">
                <a:latin typeface="+mn-lt"/>
              </a:rPr>
              <a:t>How records come to be included in the SPED EOY Snapshot:</a:t>
            </a:r>
          </a:p>
          <a:p>
            <a:r>
              <a:rPr lang="en-US" sz="1600" dirty="0">
                <a:latin typeface="+mn-lt"/>
              </a:rPr>
              <a:t>1</a:t>
            </a:r>
            <a:r>
              <a:rPr lang="en-US" sz="1600" baseline="30000" dirty="0">
                <a:latin typeface="+mn-lt"/>
              </a:rPr>
              <a:t>st</a:t>
            </a:r>
            <a:r>
              <a:rPr lang="en-US" sz="1600" dirty="0">
                <a:latin typeface="+mn-lt"/>
              </a:rPr>
              <a:t> year - Initial referral to Special Education services (referral codes 02, 03, or 07)</a:t>
            </a:r>
          </a:p>
          <a:p>
            <a:pPr lvl="1"/>
            <a:r>
              <a:rPr lang="en-US" sz="1600" dirty="0">
                <a:latin typeface="+mn-lt"/>
              </a:rPr>
              <a:t>This record should include the applicable path referral dates and delay codes</a:t>
            </a:r>
          </a:p>
          <a:p>
            <a:pPr lvl="1"/>
            <a:r>
              <a:rPr lang="en-US" sz="1600" dirty="0">
                <a:latin typeface="+mn-lt"/>
              </a:rPr>
              <a:t>Should only be reported in one collection year</a:t>
            </a:r>
          </a:p>
          <a:p>
            <a:pPr lvl="1"/>
            <a:endParaRPr lang="en-US" sz="1600" dirty="0">
              <a:latin typeface="+mn-lt"/>
            </a:endParaRPr>
          </a:p>
          <a:p>
            <a:r>
              <a:rPr lang="en-US" sz="1600" dirty="0">
                <a:latin typeface="+mn-lt"/>
              </a:rPr>
              <a:t>2</a:t>
            </a:r>
            <a:r>
              <a:rPr lang="en-US" sz="1600" baseline="30000" dirty="0">
                <a:latin typeface="+mn-lt"/>
              </a:rPr>
              <a:t>nd</a:t>
            </a:r>
            <a:r>
              <a:rPr lang="en-US" sz="1600" dirty="0">
                <a:latin typeface="+mn-lt"/>
              </a:rPr>
              <a:t> year – referral 06 should be reported to indicate student is an existing SPED student </a:t>
            </a:r>
          </a:p>
          <a:p>
            <a:pPr lvl="1"/>
            <a:r>
              <a:rPr lang="en-US" sz="1600" dirty="0">
                <a:latin typeface="+mn-lt"/>
              </a:rPr>
              <a:t>Please Report</a:t>
            </a:r>
          </a:p>
          <a:p>
            <a:pPr lvl="2"/>
            <a:r>
              <a:rPr lang="en-US" sz="1600" dirty="0">
                <a:latin typeface="+mn-lt"/>
              </a:rPr>
              <a:t>Special Education Referral Type = 06</a:t>
            </a:r>
          </a:p>
          <a:p>
            <a:pPr lvl="2"/>
            <a:r>
              <a:rPr lang="en-US" sz="1600" dirty="0">
                <a:latin typeface="+mn-lt"/>
              </a:rPr>
              <a:t>Eligibility and Services = 02 (eligible) </a:t>
            </a:r>
          </a:p>
          <a:p>
            <a:pPr lvl="2"/>
            <a:r>
              <a:rPr lang="en-US" sz="1600" dirty="0">
                <a:latin typeface="+mn-lt"/>
              </a:rPr>
              <a:t>Zero-fill all the path 2 and path 3 data fields on the student’s record </a:t>
            </a:r>
          </a:p>
          <a:p>
            <a:pPr lvl="3"/>
            <a:r>
              <a:rPr lang="en-US" sz="1600" dirty="0">
                <a:latin typeface="+mn-lt"/>
              </a:rPr>
              <a:t>every year </a:t>
            </a:r>
            <a:r>
              <a:rPr lang="en-US" sz="1600" i="1" dirty="0">
                <a:latin typeface="+mn-lt"/>
              </a:rPr>
              <a:t>until</a:t>
            </a:r>
            <a:r>
              <a:rPr lang="en-US" sz="1600" dirty="0">
                <a:latin typeface="+mn-lt"/>
              </a:rPr>
              <a:t> student exits Special Education services within your AU</a:t>
            </a:r>
          </a:p>
          <a:p>
            <a:pPr lvl="2"/>
            <a:endParaRPr lang="en-US" sz="1600" dirty="0">
              <a:latin typeface="+mn-lt"/>
            </a:endParaRPr>
          </a:p>
          <a:p>
            <a:pPr lvl="2"/>
            <a:endParaRPr lang="en-US" sz="1600" dirty="0">
              <a:latin typeface="+mn-lt"/>
            </a:endParaRPr>
          </a:p>
          <a:p>
            <a:pPr marL="0" indent="0">
              <a:buNone/>
            </a:pPr>
            <a:r>
              <a:rPr lang="en-US" sz="2200" dirty="0">
                <a:latin typeface="+mn-lt"/>
              </a:rPr>
              <a:t>Existing SPED students may transfer into the AU</a:t>
            </a:r>
          </a:p>
          <a:p>
            <a:pPr lvl="1"/>
            <a:r>
              <a:rPr lang="en-US" sz="1800" dirty="0">
                <a:latin typeface="+mn-lt"/>
              </a:rPr>
              <a:t>AU may adopt the incoming IEP</a:t>
            </a:r>
          </a:p>
          <a:p>
            <a:pPr lvl="1"/>
            <a:r>
              <a:rPr lang="en-US" sz="1800" dirty="0">
                <a:latin typeface="+mn-lt"/>
              </a:rPr>
              <a:t>In this case the initial evaluation would not be reported by the AU in the 1</a:t>
            </a:r>
            <a:r>
              <a:rPr lang="en-US" sz="1800" baseline="30000" dirty="0">
                <a:latin typeface="+mn-lt"/>
              </a:rPr>
              <a:t>st</a:t>
            </a:r>
            <a:r>
              <a:rPr lang="en-US" sz="1800" dirty="0">
                <a:latin typeface="+mn-lt"/>
              </a:rPr>
              <a:t> year, and the record would start as an 06 referral type</a:t>
            </a:r>
          </a:p>
          <a:p>
            <a:pPr marL="0" indent="0">
              <a:buNone/>
            </a:pPr>
            <a:endParaRPr lang="en-US" dirty="0"/>
          </a:p>
        </p:txBody>
      </p:sp>
      <p:sp>
        <p:nvSpPr>
          <p:cNvPr id="4" name="Slide Number Placeholder 3">
            <a:extLst>
              <a:ext uri="{FF2B5EF4-FFF2-40B4-BE49-F238E27FC236}">
                <a16:creationId xmlns:a16="http://schemas.microsoft.com/office/drawing/2014/main" id="{CA28D2F3-1195-6460-EE24-270241EC953A}"/>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419469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Reporting PPPS Student Records For Sped EOY </a:t>
            </a:r>
          </a:p>
        </p:txBody>
      </p:sp>
      <p:pic>
        <p:nvPicPr>
          <p:cNvPr id="6" name="Content Placeholder 5" descr="screenshot of Participation File Layout Parentally Placed in Private School field">
            <a:extLst>
              <a:ext uri="{FF2B5EF4-FFF2-40B4-BE49-F238E27FC236}">
                <a16:creationId xmlns:a16="http://schemas.microsoft.com/office/drawing/2014/main" id="{12A211C9-0342-C393-AD81-523A6F4228E8}"/>
              </a:ext>
            </a:extLst>
          </p:cNvPr>
          <p:cNvPicPr>
            <a:picLocks noGrp="1" noChangeAspect="1"/>
          </p:cNvPicPr>
          <p:nvPr>
            <p:ph idx="1"/>
          </p:nvPr>
        </p:nvPicPr>
        <p:blipFill>
          <a:blip r:embed="rId2"/>
          <a:stretch>
            <a:fillRect/>
          </a:stretch>
        </p:blipFill>
        <p:spPr>
          <a:xfrm>
            <a:off x="332873" y="1494761"/>
            <a:ext cx="10982961" cy="1836268"/>
          </a:xfrm>
          <a:ln w="9525">
            <a:solidFill>
              <a:schemeClr val="tx1"/>
            </a:solidFill>
          </a:ln>
        </p:spPr>
      </p:pic>
      <p:sp>
        <p:nvSpPr>
          <p:cNvPr id="9" name="Slide Number Placeholder 8"/>
          <p:cNvSpPr>
            <a:spLocks noGrp="1"/>
          </p:cNvSpPr>
          <p:nvPr>
            <p:ph type="sldNum" sz="quarter" idx="12"/>
          </p:nvPr>
        </p:nvSpPr>
        <p:spPr>
          <a:prstGeom prst="rect">
            <a:avLst/>
          </a:prstGeom>
        </p:spPr>
        <p:txBody>
          <a:bodyPr/>
          <a:lstStyle/>
          <a:p>
            <a:fld id="{67726FA2-3EC9-4717-AD62-D8C823692DD3}" type="slidenum">
              <a:rPr lang="en-US" smtClean="0"/>
              <a:pPr/>
              <a:t>18</a:t>
            </a:fld>
            <a:endParaRPr lang="en-US" dirty="0"/>
          </a:p>
        </p:txBody>
      </p:sp>
      <p:sp>
        <p:nvSpPr>
          <p:cNvPr id="8" name="TextBox 7"/>
          <p:cNvSpPr txBox="1"/>
          <p:nvPr/>
        </p:nvSpPr>
        <p:spPr>
          <a:xfrm>
            <a:off x="835538" y="3428266"/>
            <a:ext cx="10678438" cy="3293209"/>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solidFill>
                  <a:srgbClr val="C00000"/>
                </a:solidFill>
              </a:rPr>
              <a:t>Field is collected in the Participation File</a:t>
            </a:r>
          </a:p>
          <a:p>
            <a:pPr marL="285750" indent="-285750">
              <a:buFont typeface="Arial" panose="020B0604020202020204" pitchFamily="34" charset="0"/>
              <a:buChar char="•"/>
            </a:pPr>
            <a:r>
              <a:rPr lang="en-US" sz="1600" dirty="0">
                <a:solidFill>
                  <a:srgbClr val="C00000"/>
                </a:solidFill>
              </a:rPr>
              <a:t>Records with codes 00 and 01 will be pulled into the Sped EOY Snapshot.</a:t>
            </a:r>
          </a:p>
          <a:p>
            <a:pPr marL="285750" indent="-285750">
              <a:buFont typeface="Arial" panose="020B0604020202020204" pitchFamily="34" charset="0"/>
              <a:buChar char="•"/>
            </a:pPr>
            <a:r>
              <a:rPr lang="en-US" sz="1600" dirty="0">
                <a:solidFill>
                  <a:srgbClr val="C00000"/>
                </a:solidFill>
                <a:latin typeface="+mn-lt"/>
              </a:rPr>
              <a:t>PPPS = 01 records</a:t>
            </a:r>
          </a:p>
          <a:p>
            <a:pPr marL="742950" lvl="1" indent="-285750">
              <a:buFont typeface="Arial" panose="020B0604020202020204" pitchFamily="34" charset="0"/>
              <a:buChar char="•"/>
            </a:pPr>
            <a:r>
              <a:rPr lang="en-US" sz="1600" dirty="0">
                <a:solidFill>
                  <a:srgbClr val="C00000"/>
                </a:solidFill>
              </a:rPr>
              <a:t>students</a:t>
            </a:r>
            <a:r>
              <a:rPr lang="en-US" sz="1600" dirty="0">
                <a:solidFill>
                  <a:srgbClr val="C00000"/>
                </a:solidFill>
                <a:latin typeface="+mn-lt"/>
              </a:rPr>
              <a:t> on ISPs who are receiving services from the AU and their staff have the same reporting requirements as any IEP student (Primary disability, Sped Hours p/week, School Hours p/week)</a:t>
            </a:r>
          </a:p>
          <a:p>
            <a:pPr marL="742950" lvl="1" indent="-285750">
              <a:buFont typeface="Arial" panose="020B0604020202020204" pitchFamily="34" charset="0"/>
              <a:buChar char="•"/>
            </a:pPr>
            <a:r>
              <a:rPr lang="en-US" sz="1600" dirty="0">
                <a:solidFill>
                  <a:srgbClr val="C00000"/>
                </a:solidFill>
              </a:rPr>
              <a:t>t</a:t>
            </a:r>
            <a:r>
              <a:rPr lang="en-US" sz="1600" dirty="0">
                <a:solidFill>
                  <a:srgbClr val="C00000"/>
                </a:solidFill>
                <a:latin typeface="+mn-lt"/>
              </a:rPr>
              <a:t>hese records should have PAI Code of 14-17 and Funding Status of 54 </a:t>
            </a:r>
          </a:p>
          <a:p>
            <a:pPr marL="285750" indent="-285750">
              <a:buFont typeface="Arial" panose="020B0604020202020204" pitchFamily="34" charset="0"/>
              <a:buChar char="•"/>
            </a:pPr>
            <a:endParaRPr lang="en-US" sz="1600" dirty="0">
              <a:solidFill>
                <a:srgbClr val="C00000"/>
              </a:solidFill>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PPPS = 02 records</a:t>
            </a:r>
          </a:p>
          <a:p>
            <a:pPr marL="742950" lvl="1" indent="-285750">
              <a:buFont typeface="Arial" panose="020B0604020202020204" pitchFamily="34" charset="0"/>
              <a:buChar char="•"/>
            </a:pPr>
            <a:r>
              <a:rPr lang="en-US" sz="1600" dirty="0"/>
              <a:t>Only pull into your December Count Snapshot</a:t>
            </a:r>
          </a:p>
          <a:p>
            <a:pPr marL="285750" indent="-285750">
              <a:buFont typeface="Arial" panose="020B0604020202020204" pitchFamily="34" charset="0"/>
              <a:buChar char="•"/>
            </a:pPr>
            <a:r>
              <a:rPr lang="en-US" sz="1600" dirty="0"/>
              <a:t>Those with 02 will not pull into this snapshot unless they also happened to have a part b evaluation this year</a:t>
            </a:r>
          </a:p>
          <a:p>
            <a:pPr marL="285750" indent="-285750">
              <a:buFont typeface="Arial" panose="020B0604020202020204" pitchFamily="34" charset="0"/>
              <a:buChar char="•"/>
            </a:pPr>
            <a:r>
              <a:rPr lang="en-US" sz="1600" dirty="0"/>
              <a:t>These are students who</a:t>
            </a:r>
            <a:r>
              <a:rPr lang="en-US" sz="1600" dirty="0">
                <a:latin typeface="+mn-lt"/>
              </a:rPr>
              <a:t> receive NO SERVICES from the AU at all but have a disability</a:t>
            </a:r>
          </a:p>
          <a:p>
            <a:endParaRPr lang="en-US" sz="1600" dirty="0"/>
          </a:p>
        </p:txBody>
      </p:sp>
    </p:spTree>
    <p:extLst>
      <p:ext uri="{BB962C8B-B14F-4D97-AF65-F5344CB8AC3E}">
        <p14:creationId xmlns:p14="http://schemas.microsoft.com/office/powerpoint/2010/main" val="192558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Which Records Need a SASID?</a:t>
            </a:r>
          </a:p>
        </p:txBody>
      </p:sp>
      <p:sp>
        <p:nvSpPr>
          <p:cNvPr id="2" name="Content Placeholder 1"/>
          <p:cNvSpPr>
            <a:spLocks noGrp="1"/>
          </p:cNvSpPr>
          <p:nvPr>
            <p:ph idx="1"/>
          </p:nvPr>
        </p:nvSpPr>
        <p:spPr>
          <a:xfrm>
            <a:off x="575733" y="1554480"/>
            <a:ext cx="11032067" cy="4351338"/>
          </a:xfrm>
        </p:spPr>
        <p:txBody>
          <a:bodyPr>
            <a:normAutofit fontScale="92500" lnSpcReduction="10000"/>
          </a:bodyPr>
          <a:lstStyle/>
          <a:p>
            <a:pPr marL="0" indent="0">
              <a:buNone/>
            </a:pPr>
            <a:r>
              <a:rPr lang="en-US" sz="1800" u="sng" dirty="0"/>
              <a:t>S</a:t>
            </a:r>
            <a:r>
              <a:rPr lang="en-US" sz="1700" u="sng" dirty="0">
                <a:latin typeface="+mn-lt"/>
              </a:rPr>
              <a:t>ASID REQUIRED</a:t>
            </a:r>
          </a:p>
          <a:p>
            <a:pPr marL="285750" indent="-285750"/>
            <a:r>
              <a:rPr lang="en-US" sz="1700" dirty="0">
                <a:latin typeface="+mn-lt"/>
              </a:rPr>
              <a:t>SASIDs are required for students in Path 2 or 3 who are found eligible for Special Education and any existing special education students receiving services. </a:t>
            </a:r>
          </a:p>
          <a:p>
            <a:pPr marL="285750" indent="-285750"/>
            <a:r>
              <a:rPr lang="en-US" sz="1700" dirty="0">
                <a:latin typeface="+mn-lt"/>
              </a:rPr>
              <a:t>PPPS = 01 Private school students on an ISP require a SASID</a:t>
            </a:r>
          </a:p>
          <a:p>
            <a:pPr marL="742950" lvl="1" indent="-285750"/>
            <a:r>
              <a:rPr lang="en-US" sz="1700" dirty="0">
                <a:latin typeface="+mn-lt"/>
                <a:ea typeface="Calibri" panose="020F0502020204030204" pitchFamily="34" charset="0"/>
              </a:rPr>
              <a:t>Typically, the district in which the private school is located would apply for the student’s SASID in RITS.  There is a designation in RITS upon entering a student in the School Type dropdown that would indicate the student is attending a Non-Public School.  There are many non-public schools in the School drop down, but if the non-public school is not listed in the drop down then the submitter would choose NON-ATTENDING.  </a:t>
            </a:r>
            <a:endParaRPr lang="en-US" sz="1700" dirty="0">
              <a:latin typeface="+mn-lt"/>
            </a:endParaRPr>
          </a:p>
          <a:p>
            <a:pPr marL="331470" indent="-285750"/>
            <a:endParaRPr lang="en-US" sz="1700" dirty="0">
              <a:latin typeface="+mn-lt"/>
            </a:endParaRPr>
          </a:p>
          <a:p>
            <a:pPr marL="0" indent="0">
              <a:buNone/>
            </a:pPr>
            <a:r>
              <a:rPr lang="en-US" sz="1700" u="sng" dirty="0">
                <a:latin typeface="+mn-lt"/>
              </a:rPr>
              <a:t>SASID NOT REQUIRED</a:t>
            </a:r>
          </a:p>
          <a:p>
            <a:pPr marL="285750" indent="-285750"/>
            <a:r>
              <a:rPr lang="en-US" sz="1700" dirty="0">
                <a:latin typeface="+mn-lt"/>
              </a:rPr>
              <a:t>Those who are preschool age or younger (path 2) and found </a:t>
            </a:r>
            <a:r>
              <a:rPr lang="en-US" sz="1700" i="1" dirty="0">
                <a:latin typeface="+mn-lt"/>
              </a:rPr>
              <a:t>not eligible </a:t>
            </a:r>
            <a:r>
              <a:rPr lang="en-US" sz="1700" dirty="0">
                <a:latin typeface="+mn-lt"/>
              </a:rPr>
              <a:t>and do not receive Special Education service hours.</a:t>
            </a:r>
          </a:p>
          <a:p>
            <a:pPr marL="285750" indent="-285750"/>
            <a:r>
              <a:rPr lang="en-US" sz="1700" dirty="0">
                <a:latin typeface="+mn-lt"/>
              </a:rPr>
              <a:t>PPPS = 02 Parentally Placed in Private School  students cannot have a SASID (edits will require you to zero-fill it)</a:t>
            </a:r>
          </a:p>
          <a:p>
            <a:pPr marL="45720" indent="0">
              <a:buNone/>
            </a:pPr>
            <a:endParaRPr lang="en-US" sz="1700" dirty="0">
              <a:solidFill>
                <a:srgbClr val="FF0000"/>
              </a:solidFill>
              <a:latin typeface="+mn-lt"/>
            </a:endParaRPr>
          </a:p>
          <a:p>
            <a:pPr marL="45720" indent="0">
              <a:buNone/>
            </a:pPr>
            <a:r>
              <a:rPr lang="en-US" sz="1700" dirty="0">
                <a:solidFill>
                  <a:srgbClr val="C00000"/>
                </a:solidFill>
                <a:latin typeface="+mn-lt"/>
              </a:rPr>
              <a:t>*Each record on your Child and Participation Files must have a SASID and/or a LASID- both fields cannot be zero-filled.</a:t>
            </a:r>
          </a:p>
          <a:p>
            <a:pPr marL="285750" indent="-285750"/>
            <a:endParaRPr lang="en-US" sz="1800" dirty="0"/>
          </a:p>
          <a:p>
            <a:pPr marL="0" indent="0">
              <a:buNone/>
            </a:pPr>
            <a:endParaRPr lang="en-US" sz="1800" dirty="0"/>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53332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Welcome and Contact Information</a:t>
            </a:r>
          </a:p>
        </p:txBody>
      </p:sp>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Content Placeholder 1">
            <a:extLst>
              <a:ext uri="{FF2B5EF4-FFF2-40B4-BE49-F238E27FC236}">
                <a16:creationId xmlns:a16="http://schemas.microsoft.com/office/drawing/2014/main" id="{9ACCB362-D787-9B69-84C9-52DDD8D94D40}"/>
              </a:ext>
            </a:extLst>
          </p:cNvPr>
          <p:cNvSpPr>
            <a:spLocks noGrp="1"/>
          </p:cNvSpPr>
          <p:nvPr>
            <p:ph idx="1"/>
          </p:nvPr>
        </p:nvSpPr>
        <p:spPr bwMode="auto">
          <a:xfrm>
            <a:off x="838201" y="1435769"/>
            <a:ext cx="5113866" cy="4469732"/>
          </a:xfrm>
        </p:spPr>
        <p:txBody>
          <a:bodyPr wrap="square" numCol="1" anchor="t" anchorCtr="0" compatLnSpc="1">
            <a:prstTxWarp prst="textNoShape">
              <a:avLst/>
            </a:prstTxWarp>
            <a:normAutofit fontScale="25000" lnSpcReduction="20000"/>
          </a:bodyPr>
          <a:lstStyle/>
          <a:p>
            <a:pPr marL="547688" lvl="1" indent="-257175" eaLnBrk="1" hangingPunct="1">
              <a:spcBef>
                <a:spcPts val="0"/>
              </a:spcBef>
              <a:buNone/>
              <a:defRPr/>
            </a:pPr>
            <a:r>
              <a:rPr lang="en-US" sz="6600" i="1" dirty="0">
                <a:latin typeface="+mn-lt"/>
              </a:rPr>
              <a:t>Welcome and thank you for joining the training!</a:t>
            </a:r>
          </a:p>
          <a:p>
            <a:pPr marL="44450" indent="0">
              <a:buNone/>
            </a:pPr>
            <a:endParaRPr lang="en-US" altLang="en-US" sz="6400" i="1" dirty="0">
              <a:latin typeface="+mn-lt"/>
            </a:endParaRPr>
          </a:p>
          <a:p>
            <a:pPr marL="44450" indent="0">
              <a:buNone/>
            </a:pPr>
            <a:r>
              <a:rPr lang="en-US" altLang="en-US" sz="6400" dirty="0">
                <a:solidFill>
                  <a:schemeClr val="tx1"/>
                </a:solidFill>
                <a:latin typeface="+mn-lt"/>
              </a:rPr>
              <a:t>Data Services Contact:</a:t>
            </a:r>
          </a:p>
          <a:p>
            <a:pPr marL="330200" indent="-285750"/>
            <a:r>
              <a:rPr lang="en-US" altLang="en-US" sz="6400" dirty="0">
                <a:solidFill>
                  <a:schemeClr val="tx1"/>
                </a:solidFill>
                <a:latin typeface="+mn-lt"/>
              </a:rPr>
              <a:t>Lindsey Heitman </a:t>
            </a:r>
            <a:r>
              <a:rPr lang="en-US" altLang="en-US" sz="6400" dirty="0">
                <a:latin typeface="+mn-lt"/>
              </a:rPr>
              <a:t>– </a:t>
            </a:r>
            <a:r>
              <a:rPr lang="en-US" altLang="en-US" sz="6400" dirty="0">
                <a:latin typeface="+mn-lt"/>
                <a:hlinkClick r:id="rId2"/>
              </a:rPr>
              <a:t>SpedEndofYear@cde.state.co.us</a:t>
            </a:r>
            <a:r>
              <a:rPr lang="en-US" altLang="en-US" sz="6400" dirty="0">
                <a:latin typeface="+mn-lt"/>
              </a:rPr>
              <a:t> </a:t>
            </a:r>
          </a:p>
          <a:p>
            <a:pPr marL="787400" lvl="1" indent="-285750"/>
            <a:r>
              <a:rPr lang="en-US" altLang="en-US" sz="6000" u="sng" dirty="0">
                <a:latin typeface="+mn-lt"/>
                <a:hlinkClick r:id="rId3"/>
              </a:rPr>
              <a:t>heitman_l@cde.state.co.us</a:t>
            </a:r>
            <a:r>
              <a:rPr lang="en-US" altLang="en-US" sz="6000" dirty="0">
                <a:latin typeface="+mn-lt"/>
              </a:rPr>
              <a:t>  720-456-2033 </a:t>
            </a:r>
            <a:endParaRPr lang="en-US" altLang="en-US" sz="6000" b="1" dirty="0">
              <a:latin typeface="+mn-lt"/>
            </a:endParaRPr>
          </a:p>
          <a:p>
            <a:pPr marL="787400" lvl="1" indent="-285750"/>
            <a:r>
              <a:rPr lang="en-US" altLang="en-US" sz="6000" dirty="0">
                <a:latin typeface="+mn-lt"/>
              </a:rPr>
              <a:t>Collection manager</a:t>
            </a:r>
          </a:p>
          <a:p>
            <a:pPr marL="787400" lvl="1" indent="-285750"/>
            <a:r>
              <a:rPr lang="en-US" altLang="en-US" sz="6000" dirty="0">
                <a:latin typeface="+mn-lt"/>
              </a:rPr>
              <a:t>Data Pipeline submission </a:t>
            </a:r>
          </a:p>
          <a:p>
            <a:pPr marL="44450" indent="0">
              <a:buNone/>
            </a:pPr>
            <a:endParaRPr lang="en-US" altLang="en-US" sz="6400" dirty="0">
              <a:latin typeface="+mn-lt"/>
            </a:endParaRPr>
          </a:p>
          <a:p>
            <a:pPr marL="44450" indent="0">
              <a:buNone/>
            </a:pPr>
            <a:r>
              <a:rPr lang="en-US" altLang="en-US" sz="6400" dirty="0">
                <a:solidFill>
                  <a:schemeClr val="tx1"/>
                </a:solidFill>
                <a:latin typeface="+mn-lt"/>
              </a:rPr>
              <a:t>Business Unit – Exceptional Student Services Unit Contacts:</a:t>
            </a:r>
          </a:p>
          <a:p>
            <a:pPr marL="330200" indent="-285750"/>
            <a:r>
              <a:rPr lang="en-US" altLang="en-US" sz="6400" dirty="0">
                <a:solidFill>
                  <a:schemeClr val="tx1"/>
                </a:solidFill>
                <a:latin typeface="+mn-lt"/>
              </a:rPr>
              <a:t>Orla Bolger </a:t>
            </a:r>
            <a:r>
              <a:rPr lang="en-US" altLang="en-US" sz="6400" dirty="0">
                <a:latin typeface="+mn-lt"/>
              </a:rPr>
              <a:t>– </a:t>
            </a:r>
            <a:r>
              <a:rPr lang="en-US" altLang="en-US" sz="6400" dirty="0">
                <a:latin typeface="+mn-lt"/>
                <a:hlinkClick r:id="rId4"/>
              </a:rPr>
              <a:t>bolger_o@cde.state.co.us</a:t>
            </a:r>
            <a:r>
              <a:rPr lang="en-US" altLang="en-US" sz="6400" dirty="0">
                <a:latin typeface="+mn-lt"/>
              </a:rPr>
              <a:t> ESSU Contact – data content clarification/data requests</a:t>
            </a:r>
          </a:p>
          <a:p>
            <a:pPr marL="330200" indent="-285750"/>
            <a:r>
              <a:rPr lang="en-US" altLang="en-US" sz="6400" dirty="0">
                <a:latin typeface="+mn-lt"/>
              </a:rPr>
              <a:t>Josh Fails – </a:t>
            </a:r>
            <a:r>
              <a:rPr lang="en-US" altLang="en-US" sz="6400" dirty="0">
                <a:latin typeface="+mn-lt"/>
                <a:hlinkClick r:id="rId5"/>
              </a:rPr>
              <a:t>fails_J@cde.state.co.us</a:t>
            </a:r>
            <a:r>
              <a:rPr lang="en-US" altLang="en-US" sz="6400" dirty="0">
                <a:latin typeface="+mn-lt"/>
              </a:rPr>
              <a:t> ESSU Contact –  Data Management System/questions on uploading final reports to the DMS</a:t>
            </a:r>
          </a:p>
          <a:p>
            <a:pPr marL="44450" indent="0">
              <a:buNone/>
            </a:pPr>
            <a:r>
              <a:rPr lang="en-US" sz="6600" dirty="0">
                <a:solidFill>
                  <a:schemeClr val="dk1"/>
                </a:solidFill>
                <a:effectLst/>
                <a:latin typeface="+mn-lt"/>
                <a:ea typeface="+mn-ea"/>
                <a:cs typeface="+mn-cs"/>
              </a:rPr>
              <a:t>        </a:t>
            </a:r>
          </a:p>
          <a:p>
            <a:pPr marL="44450" indent="0">
              <a:buNone/>
            </a:pPr>
            <a:endParaRPr lang="en-US" altLang="en-US" sz="6400" dirty="0"/>
          </a:p>
          <a:p>
            <a:pPr marL="0" indent="0">
              <a:buNone/>
            </a:pPr>
            <a:endParaRPr lang="en-US" sz="2200" dirty="0"/>
          </a:p>
          <a:p>
            <a:pPr marL="44450" indent="0">
              <a:buNone/>
            </a:pPr>
            <a:endParaRPr lang="en-US" altLang="en-US" sz="1400" dirty="0"/>
          </a:p>
          <a:p>
            <a:pPr marL="44450" indent="0">
              <a:buNone/>
            </a:pPr>
            <a:r>
              <a:rPr lang="en-US" altLang="en-US" sz="1800" dirty="0">
                <a:solidFill>
                  <a:schemeClr val="tx1"/>
                </a:solidFill>
              </a:rPr>
              <a:t> </a:t>
            </a:r>
          </a:p>
        </p:txBody>
      </p:sp>
      <p:sp>
        <p:nvSpPr>
          <p:cNvPr id="7" name="TextBox 6">
            <a:extLst>
              <a:ext uri="{FF2B5EF4-FFF2-40B4-BE49-F238E27FC236}">
                <a16:creationId xmlns:a16="http://schemas.microsoft.com/office/drawing/2014/main" id="{A7EA0E9D-3A8A-9FC4-7D20-C5C03BC2AF50}"/>
              </a:ext>
            </a:extLst>
          </p:cNvPr>
          <p:cNvSpPr txBox="1"/>
          <p:nvPr/>
        </p:nvSpPr>
        <p:spPr>
          <a:xfrm>
            <a:off x="7244094" y="1688979"/>
            <a:ext cx="6096000" cy="1477328"/>
          </a:xfrm>
          <a:prstGeom prst="rect">
            <a:avLst/>
          </a:prstGeom>
          <a:noFill/>
        </p:spPr>
        <p:txBody>
          <a:bodyPr wrap="square">
            <a:spAutoFit/>
          </a:bodyPr>
          <a:lstStyle/>
          <a:p>
            <a:pPr marL="0" indent="0">
              <a:buNone/>
            </a:pPr>
            <a:r>
              <a:rPr lang="en-US" altLang="en-US" b="1" dirty="0"/>
              <a:t>Please include in e</a:t>
            </a:r>
            <a:r>
              <a:rPr lang="en-US" altLang="en-US" sz="1800" b="1" dirty="0">
                <a:solidFill>
                  <a:schemeClr val="tx1"/>
                </a:solidFill>
              </a:rPr>
              <a:t>mails:</a:t>
            </a:r>
          </a:p>
          <a:p>
            <a:pPr marL="742950" lvl="1" indent="-285750">
              <a:buFont typeface="Arial" panose="020B0604020202020204" pitchFamily="34" charset="0"/>
              <a:buChar char="•"/>
            </a:pPr>
            <a:r>
              <a:rPr lang="en-US" altLang="en-US" b="1" dirty="0">
                <a:solidFill>
                  <a:schemeClr val="tx1"/>
                </a:solidFill>
              </a:rPr>
              <a:t>AU #</a:t>
            </a:r>
          </a:p>
          <a:p>
            <a:pPr marL="742950" lvl="1" indent="-285750">
              <a:buFont typeface="Arial" panose="020B0604020202020204" pitchFamily="34" charset="0"/>
              <a:buChar char="•"/>
            </a:pPr>
            <a:r>
              <a:rPr lang="en-US" altLang="en-US" b="1" dirty="0"/>
              <a:t>e</a:t>
            </a:r>
            <a:r>
              <a:rPr lang="en-US" altLang="en-US" b="1" dirty="0">
                <a:solidFill>
                  <a:schemeClr val="tx1"/>
                </a:solidFill>
              </a:rPr>
              <a:t>rror code # (if applicable)</a:t>
            </a:r>
          </a:p>
          <a:p>
            <a:pPr marL="742950" lvl="1" indent="-285750">
              <a:buFont typeface="Arial" panose="020B0604020202020204" pitchFamily="34" charset="0"/>
              <a:buChar char="•"/>
            </a:pPr>
            <a:r>
              <a:rPr lang="en-US" b="1" dirty="0"/>
              <a:t>any school code #’s referenced</a:t>
            </a:r>
          </a:p>
          <a:p>
            <a:r>
              <a:rPr lang="en-US" b="1" dirty="0"/>
              <a:t>    </a:t>
            </a:r>
            <a:endParaRPr lang="en-US" sz="1800" b="1" dirty="0"/>
          </a:p>
        </p:txBody>
      </p:sp>
    </p:spTree>
    <p:extLst>
      <p:ext uri="{BB962C8B-B14F-4D97-AF65-F5344CB8AC3E}">
        <p14:creationId xmlns:p14="http://schemas.microsoft.com/office/powerpoint/2010/main" val="5275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ctrTitle" idx="4294967295"/>
          </p:nvPr>
        </p:nvSpPr>
        <p:spPr>
          <a:xfrm>
            <a:off x="1631005" y="7115652"/>
            <a:ext cx="7772400" cy="2387600"/>
          </a:xfrm>
        </p:spPr>
        <p:txBody>
          <a:bodyPr>
            <a:noAutofit/>
          </a:bodyPr>
          <a:lstStyle/>
          <a:p>
            <a:r>
              <a:rPr lang="en-US" dirty="0"/>
              <a:t>Thank you – the end</a:t>
            </a:r>
          </a:p>
        </p:txBody>
      </p:sp>
      <p:sp>
        <p:nvSpPr>
          <p:cNvPr id="4" name="TextBox 3"/>
          <p:cNvSpPr txBox="1"/>
          <p:nvPr/>
        </p:nvSpPr>
        <p:spPr>
          <a:xfrm>
            <a:off x="2374606" y="5390708"/>
            <a:ext cx="7410893" cy="1200329"/>
          </a:xfrm>
          <a:prstGeom prst="rect">
            <a:avLst/>
          </a:prstGeom>
          <a:noFill/>
        </p:spPr>
        <p:txBody>
          <a:bodyPr wrap="square" rtlCol="0">
            <a:spAutoFit/>
          </a:bodyPr>
          <a:lstStyle/>
          <a:p>
            <a:pPr algn="ctr"/>
            <a:r>
              <a:rPr lang="en-US" sz="3600" dirty="0">
                <a:solidFill>
                  <a:schemeClr val="tx1">
                    <a:lumMod val="50000"/>
                  </a:schemeClr>
                </a:solidFill>
              </a:rPr>
              <a:t>      </a:t>
            </a:r>
          </a:p>
          <a:p>
            <a:pPr algn="ctr"/>
            <a:r>
              <a:rPr lang="en-US" sz="3600" dirty="0">
                <a:solidFill>
                  <a:schemeClr val="tx1">
                    <a:lumMod val="50000"/>
                  </a:schemeClr>
                </a:solidFill>
              </a:rPr>
              <a:t>Your participation is appreciated!</a:t>
            </a:r>
            <a:endParaRPr lang="en-US" sz="3600" b="1" dirty="0">
              <a:solidFill>
                <a:schemeClr val="bg1"/>
              </a:solidFill>
              <a:latin typeface="Gill Sans MT" panose="020B0502020104020203" pitchFamily="34" charset="0"/>
            </a:endParaRPr>
          </a:p>
        </p:txBody>
      </p:sp>
      <p:pic>
        <p:nvPicPr>
          <p:cNvPr id="4098" name="Picture 2" descr="Different ways to say &quot;thank you&quot; in Norwegian - Norwegian Academy">
            <a:extLst>
              <a:ext uri="{FF2B5EF4-FFF2-40B4-BE49-F238E27FC236}">
                <a16:creationId xmlns:a16="http://schemas.microsoft.com/office/drawing/2014/main" id="{0D942B9F-FCC4-CD86-3866-4C662B08A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35" y="1645832"/>
            <a:ext cx="10304834" cy="322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1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612" y="136523"/>
            <a:ext cx="2430378" cy="756418"/>
          </a:xfrm>
        </p:spPr>
        <p:txBody>
          <a:bodyPr>
            <a:normAutofit/>
          </a:bodyPr>
          <a:lstStyle/>
          <a:p>
            <a:pPr algn="ctr"/>
            <a:r>
              <a:rPr lang="en-US" sz="3600" dirty="0">
                <a:latin typeface="+mn-lt"/>
              </a:rPr>
              <a:t>Agenda</a:t>
            </a:r>
          </a:p>
        </p:txBody>
      </p:sp>
      <p:sp>
        <p:nvSpPr>
          <p:cNvPr id="2" name="Content Placeholder 1"/>
          <p:cNvSpPr>
            <a:spLocks noGrp="1"/>
          </p:cNvSpPr>
          <p:nvPr>
            <p:ph idx="1"/>
          </p:nvPr>
        </p:nvSpPr>
        <p:spPr/>
        <p:txBody>
          <a:bodyPr>
            <a:normAutofit/>
          </a:bodyPr>
          <a:lstStyle/>
          <a:p>
            <a:r>
              <a:rPr lang="en-US" sz="1800" dirty="0"/>
              <a:t>Syncplicity Folder – 3 -4</a:t>
            </a:r>
          </a:p>
          <a:p>
            <a:r>
              <a:rPr lang="en-US" sz="1800" dirty="0"/>
              <a:t>Exceptions Process – slide 5</a:t>
            </a:r>
          </a:p>
          <a:p>
            <a:r>
              <a:rPr lang="en-US" sz="1800" dirty="0"/>
              <a:t>Access to Medically Necessary Services Steps – slide 6</a:t>
            </a:r>
          </a:p>
          <a:p>
            <a:r>
              <a:rPr lang="en-US" sz="1800" dirty="0"/>
              <a:t>Path Data and Initial Referrals – slides 8-17</a:t>
            </a:r>
          </a:p>
          <a:p>
            <a:r>
              <a:rPr lang="en-US" sz="1800" dirty="0"/>
              <a:t>Parentally Placed in Private School Records and SASIDs – slides 18-19</a:t>
            </a:r>
          </a:p>
          <a:p>
            <a:r>
              <a:rPr lang="en-US" sz="1800" dirty="0"/>
              <a:t>Participation Records and Coding Initial Referrals – slides 20-30</a:t>
            </a:r>
          </a:p>
          <a:p>
            <a:pPr lvl="0"/>
            <a:r>
              <a:rPr lang="en-US" sz="1800" dirty="0"/>
              <a:t>Exits from Special Education – slides 31-39</a:t>
            </a:r>
          </a:p>
          <a:p>
            <a:pPr lvl="0"/>
            <a:r>
              <a:rPr lang="en-US" sz="1800" dirty="0"/>
              <a:t>New Errors or Warnings – slides 40 - 41</a:t>
            </a:r>
          </a:p>
          <a:p>
            <a:pPr lvl="0"/>
            <a:r>
              <a:rPr lang="en-US" sz="1800" dirty="0"/>
              <a:t>Data Pipeline Process –slides 42-54</a:t>
            </a:r>
          </a:p>
          <a:p>
            <a:pPr lvl="0"/>
            <a:r>
              <a:rPr lang="en-US" sz="1800" dirty="0"/>
              <a:t>More on Cognos Reports – slides 55-60</a:t>
            </a:r>
          </a:p>
          <a:p>
            <a:pPr lvl="0"/>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291817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7040968" cy="898524"/>
          </a:xfrm>
        </p:spPr>
        <p:txBody>
          <a:bodyPr>
            <a:normAutofit fontScale="90000"/>
          </a:bodyPr>
          <a:lstStyle/>
          <a:p>
            <a:r>
              <a:rPr lang="en-US" dirty="0"/>
              <a:t>Syncplicity Folder– </a:t>
            </a:r>
            <a:br>
              <a:rPr lang="en-US" dirty="0"/>
            </a:br>
            <a:r>
              <a:rPr lang="en-US" dirty="0"/>
              <a:t>Secure place to share student and staff information </a:t>
            </a:r>
            <a:br>
              <a:rPr lang="en-US" dirty="0"/>
            </a:br>
            <a:endParaRPr lang="en-US" dirty="0"/>
          </a:p>
        </p:txBody>
      </p:sp>
      <p:sp>
        <p:nvSpPr>
          <p:cNvPr id="4" name="Content Placeholder 1"/>
          <p:cNvSpPr>
            <a:spLocks noGrp="1"/>
          </p:cNvSpPr>
          <p:nvPr>
            <p:ph idx="1"/>
          </p:nvPr>
        </p:nvSpPr>
        <p:spPr>
          <a:xfrm>
            <a:off x="443565" y="1253330"/>
            <a:ext cx="10911790" cy="4988849"/>
          </a:xfrm>
        </p:spPr>
        <p:txBody>
          <a:bodyPr>
            <a:normAutofit/>
          </a:bodyPr>
          <a:lstStyle/>
          <a:p>
            <a:pPr marL="45720" indent="0">
              <a:buNone/>
            </a:pPr>
            <a:endParaRPr lang="en-US" sz="1600" dirty="0">
              <a:latin typeface="+mn-lt"/>
            </a:endParaRPr>
          </a:p>
          <a:p>
            <a:pPr marL="0" indent="0">
              <a:buNone/>
            </a:pPr>
            <a:r>
              <a:rPr lang="en-US" sz="1600" dirty="0">
                <a:latin typeface="+mn-lt"/>
              </a:rPr>
              <a:t>Syncplicity – website used for secure file and information sharing </a:t>
            </a:r>
          </a:p>
          <a:p>
            <a:pPr lvl="1"/>
            <a:r>
              <a:rPr lang="en-US" sz="1600" dirty="0">
                <a:latin typeface="+mn-lt"/>
              </a:rPr>
              <a:t>PII – personally identifiable student and staff information must not be sent through email</a:t>
            </a:r>
          </a:p>
          <a:p>
            <a:r>
              <a:rPr lang="en-US" sz="1600" u="sng" dirty="0">
                <a:latin typeface="+mn-lt"/>
              </a:rPr>
              <a:t>my.syncplicity.com </a:t>
            </a:r>
          </a:p>
          <a:p>
            <a:r>
              <a:rPr lang="en-US" sz="1600" dirty="0">
                <a:latin typeface="+mn-lt"/>
              </a:rPr>
              <a:t>Please email me if you do not yet have a folder</a:t>
            </a:r>
            <a:r>
              <a:rPr lang="en-US" sz="1600" dirty="0"/>
              <a:t> and I</a:t>
            </a:r>
            <a:r>
              <a:rPr lang="en-US" sz="1600" dirty="0">
                <a:latin typeface="+mn-lt"/>
              </a:rPr>
              <a:t> will share the folder link with you to get your account set up </a:t>
            </a:r>
            <a:endParaRPr lang="en-US" sz="1600" u="sng" dirty="0">
              <a:latin typeface="+mn-lt"/>
            </a:endParaRPr>
          </a:p>
          <a:p>
            <a:r>
              <a:rPr lang="en-US" sz="1600" dirty="0">
                <a:latin typeface="+mn-lt"/>
              </a:rPr>
              <a:t>File name is your AU # (ex: 01030)</a:t>
            </a:r>
          </a:p>
          <a:p>
            <a:r>
              <a:rPr lang="en-US" sz="1600" dirty="0">
                <a:latin typeface="+mn-lt"/>
              </a:rPr>
              <a:t>Used for:</a:t>
            </a:r>
          </a:p>
          <a:p>
            <a:pPr lvl="1"/>
            <a:r>
              <a:rPr lang="en-US" sz="1600" dirty="0">
                <a:latin typeface="+mn-lt"/>
              </a:rPr>
              <a:t>Exception requests (fill out exception template and save it in your AU folder)</a:t>
            </a:r>
          </a:p>
          <a:p>
            <a:pPr lvl="1"/>
            <a:r>
              <a:rPr lang="en-US" sz="1600" dirty="0">
                <a:latin typeface="+mn-lt"/>
              </a:rPr>
              <a:t>Error questions that include PII</a:t>
            </a:r>
          </a:p>
          <a:p>
            <a:pPr lvl="1"/>
            <a:r>
              <a:rPr lang="en-US" sz="1600" dirty="0">
                <a:latin typeface="+mn-lt"/>
              </a:rPr>
              <a:t>sharing data files that won’t upload</a:t>
            </a:r>
          </a:p>
          <a:p>
            <a:pPr lvl="1"/>
            <a:r>
              <a:rPr lang="en-US" sz="1600" dirty="0">
                <a:latin typeface="+mn-lt"/>
              </a:rPr>
              <a:t>CDE will share data with AUs periodically to compare to your records</a:t>
            </a:r>
          </a:p>
          <a:p>
            <a:pPr lvl="2"/>
            <a:r>
              <a:rPr lang="en-US" sz="1600" dirty="0">
                <a:latin typeface="+mn-lt"/>
              </a:rPr>
              <a:t>C to B Referrals shared by Department of Human Services with CDE</a:t>
            </a:r>
          </a:p>
          <a:p>
            <a:pPr lvl="2"/>
            <a:r>
              <a:rPr lang="en-US" sz="1600" dirty="0">
                <a:latin typeface="+mn-lt"/>
              </a:rPr>
              <a:t>Facility student file </a:t>
            </a:r>
          </a:p>
          <a:p>
            <a:r>
              <a:rPr lang="en-US" sz="1600" dirty="0">
                <a:latin typeface="+mn-lt"/>
              </a:rPr>
              <a:t>You can organize your folder and subfolders however you’d like</a:t>
            </a:r>
          </a:p>
          <a:p>
            <a:r>
              <a:rPr lang="en-US" sz="1600" dirty="0">
                <a:latin typeface="+mn-lt"/>
              </a:rPr>
              <a:t>Be sure to email CDE if you’ve placed something in the folder for us to review. </a:t>
            </a:r>
          </a:p>
        </p:txBody>
      </p:sp>
      <p:sp>
        <p:nvSpPr>
          <p:cNvPr id="5" name="Slide Number Placeholder 4"/>
          <p:cNvSpPr>
            <a:spLocks noGrp="1"/>
          </p:cNvSpPr>
          <p:nvPr>
            <p:ph type="sldNum" sz="quarter" idx="4294967295"/>
          </p:nvPr>
        </p:nvSpPr>
        <p:spPr>
          <a:xfrm>
            <a:off x="209673" y="6398685"/>
            <a:ext cx="467783" cy="365125"/>
          </a:xfrm>
          <a:prstGeom prst="rect">
            <a:avLst/>
          </a:prstGeom>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85044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13" y="235758"/>
            <a:ext cx="6544282" cy="756418"/>
          </a:xfrm>
        </p:spPr>
        <p:txBody>
          <a:bodyPr>
            <a:normAutofit fontScale="90000"/>
          </a:bodyPr>
          <a:lstStyle/>
          <a:p>
            <a:r>
              <a:rPr lang="en-US" dirty="0"/>
              <a:t>Special Education End of Year</a:t>
            </a:r>
            <a:br>
              <a:rPr lang="en-US" dirty="0"/>
            </a:br>
            <a:r>
              <a:rPr lang="en-US" dirty="0"/>
              <a:t> Exception Requests</a:t>
            </a:r>
          </a:p>
        </p:txBody>
      </p:sp>
      <p:sp>
        <p:nvSpPr>
          <p:cNvPr id="3" name="Content Placeholder 2"/>
          <p:cNvSpPr>
            <a:spLocks noGrp="1"/>
          </p:cNvSpPr>
          <p:nvPr>
            <p:ph idx="1"/>
          </p:nvPr>
        </p:nvSpPr>
        <p:spPr>
          <a:xfrm>
            <a:off x="970961" y="1489673"/>
            <a:ext cx="9945855" cy="4640674"/>
          </a:xfrm>
        </p:spPr>
        <p:txBody>
          <a:bodyPr>
            <a:normAutofit/>
          </a:bodyPr>
          <a:lstStyle/>
          <a:p>
            <a:pPr marL="0" indent="0">
              <a:buNone/>
            </a:pPr>
            <a:r>
              <a:rPr lang="en-US" sz="1600" u="sng" dirty="0"/>
              <a:t>Exception Requests Due to CDE By September 4 </a:t>
            </a:r>
          </a:p>
          <a:p>
            <a:r>
              <a:rPr lang="en-US" sz="1600" dirty="0">
                <a:latin typeface="+mn-lt"/>
              </a:rPr>
              <a:t>To find the Sped EOY Exception template click </a:t>
            </a:r>
            <a:r>
              <a:rPr lang="en-US" sz="1600" dirty="0">
                <a:latin typeface="+mn-lt"/>
                <a:hlinkClick r:id="rId2"/>
              </a:rPr>
              <a:t>here</a:t>
            </a:r>
            <a:r>
              <a:rPr lang="en-US" sz="1600" dirty="0">
                <a:latin typeface="+mn-lt"/>
              </a:rPr>
              <a:t> and go to Additional Resources section</a:t>
            </a:r>
            <a:endParaRPr lang="en-US" sz="1600" u="sng" dirty="0">
              <a:latin typeface="+mn-lt"/>
            </a:endParaRPr>
          </a:p>
          <a:p>
            <a:r>
              <a:rPr lang="en-US" sz="1600" dirty="0">
                <a:latin typeface="+mn-lt"/>
              </a:rPr>
              <a:t>Please save your filled out exception template in your AU # Syncplicity folder and email </a:t>
            </a:r>
            <a:r>
              <a:rPr lang="en-US" sz="1600" dirty="0">
                <a:latin typeface="+mn-lt"/>
                <a:hlinkClick r:id="rId3"/>
              </a:rPr>
              <a:t>SpedEndofYear@cde.state.co.us</a:t>
            </a:r>
            <a:r>
              <a:rPr lang="en-US" sz="1600" dirty="0">
                <a:latin typeface="+mn-lt"/>
              </a:rPr>
              <a:t> to let us know it’s ready for upload. I will email you if I have questions and/or once it has been uploaded to the Data Pipeline. The errors should resolve once you create a new snapshot. </a:t>
            </a:r>
          </a:p>
          <a:p>
            <a:r>
              <a:rPr lang="en-US" sz="1600" dirty="0">
                <a:latin typeface="+mn-lt"/>
              </a:rPr>
              <a:t>Explanation box must have 400 characters or less</a:t>
            </a:r>
          </a:p>
          <a:p>
            <a:pPr lvl="1"/>
            <a:r>
              <a:rPr lang="en-US" sz="1600" dirty="0">
                <a:latin typeface="+mn-lt"/>
              </a:rPr>
              <a:t>LEN Function under “Formulas/Insert Function” tells you how many characters are in a cell</a:t>
            </a:r>
          </a:p>
          <a:p>
            <a:r>
              <a:rPr lang="en-US" sz="1600" dirty="0">
                <a:latin typeface="+mn-lt"/>
              </a:rPr>
              <a:t>Be sure to download the Sped EOY template and not the EOY template – they are different</a:t>
            </a:r>
          </a:p>
          <a:p>
            <a:r>
              <a:rPr lang="en-US" sz="1600" dirty="0">
                <a:latin typeface="+mn-lt"/>
              </a:rPr>
              <a:t>Format on the template must be </a:t>
            </a:r>
            <a:r>
              <a:rPr lang="en-US" sz="1600" i="1" dirty="0">
                <a:latin typeface="+mn-lt"/>
              </a:rPr>
              <a:t>exactly </a:t>
            </a:r>
            <a:r>
              <a:rPr lang="en-US" sz="1600" dirty="0">
                <a:latin typeface="+mn-lt"/>
              </a:rPr>
              <a:t>as specified or file won’t upload – double check SASID, error code, number of characters in explanation is &lt; 400</a:t>
            </a:r>
          </a:p>
          <a:p>
            <a:r>
              <a:rPr lang="en-US" sz="1600" dirty="0">
                <a:latin typeface="+mn-lt"/>
              </a:rPr>
              <a:t>SY247 exceptions (for dropouts under the age of 17 on exit date)? Check Warning SY282 first to be sure the student didn’t transfer to a different AU</a:t>
            </a:r>
          </a:p>
          <a:p>
            <a:endParaRPr lang="en-US" sz="1600" u="sng" dirty="0"/>
          </a:p>
          <a:p>
            <a:pPr marL="0" indent="0">
              <a:buNone/>
            </a:pPr>
            <a:endParaRPr lang="en-US" sz="1600" i="1" dirty="0"/>
          </a:p>
          <a:p>
            <a:pPr marL="0" indent="0">
              <a:buNone/>
            </a:pPr>
            <a:endParaRPr lang="en-US" sz="1600" i="1" dirty="0"/>
          </a:p>
          <a:p>
            <a:pPr marL="0" indent="0">
              <a:buNone/>
            </a:pPr>
            <a:endParaRPr lang="en-US" sz="1800" dirty="0"/>
          </a:p>
        </p:txBody>
      </p:sp>
    </p:spTree>
    <p:extLst>
      <p:ext uri="{BB962C8B-B14F-4D97-AF65-F5344CB8AC3E}">
        <p14:creationId xmlns:p14="http://schemas.microsoft.com/office/powerpoint/2010/main" val="340524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a:bodyPr>
          <a:lstStyle/>
          <a:p>
            <a:r>
              <a:rPr lang="en-US" dirty="0"/>
              <a:t>Medically Necessary Services: </a:t>
            </a:r>
            <a:br>
              <a:rPr lang="en-US" dirty="0"/>
            </a:br>
            <a:r>
              <a:rPr lang="en-US" dirty="0"/>
              <a:t>Steps to Submit Counts to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565" y="1278310"/>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444067" y="3567746"/>
            <a:ext cx="6586654" cy="1600438"/>
          </a:xfrm>
          <a:prstGeom prst="rect">
            <a:avLst/>
          </a:prstGeom>
          <a:noFill/>
        </p:spPr>
        <p:txBody>
          <a:bodyPr wrap="square">
            <a:spAutoFit/>
          </a:bodyPr>
          <a:lstStyle/>
          <a:p>
            <a:r>
              <a:rPr lang="en-US" sz="1400" dirty="0"/>
              <a:t>Notes:</a:t>
            </a:r>
          </a:p>
          <a:p>
            <a:pPr marL="285750" indent="-285750">
              <a:buFont typeface="Arial" panose="020B0604020202020204" pitchFamily="34" charset="0"/>
              <a:buChar char="•"/>
            </a:pPr>
            <a:r>
              <a:rPr lang="en-US" sz="1400" dirty="0"/>
              <a:t>Counts must reflect all districts within AU from July 1, 2024 – June 30, 2025</a:t>
            </a:r>
          </a:p>
          <a:p>
            <a:pPr marL="285750" indent="-285750">
              <a:buFont typeface="Arial" panose="020B0604020202020204" pitchFamily="34" charset="0"/>
              <a:buChar char="•"/>
            </a:pPr>
            <a:r>
              <a:rPr lang="en-US" sz="1400" dirty="0"/>
              <a:t>Must be completed by the time Sped EOY is approved – by 10/03/25</a:t>
            </a:r>
          </a:p>
          <a:p>
            <a:pPr marL="285750" indent="-285750">
              <a:buFont typeface="Arial" panose="020B0604020202020204" pitchFamily="34" charset="0"/>
              <a:buChar char="•"/>
            </a:pPr>
            <a:r>
              <a:rPr lang="en-US" sz="1400" dirty="0"/>
              <a:t>AUs are able to modify counts until their final Sped EOY is locked/approved</a:t>
            </a:r>
          </a:p>
          <a:p>
            <a:pPr marL="285750" indent="-285750">
              <a:buFont typeface="Arial" panose="020B0604020202020204" pitchFamily="34" charset="0"/>
              <a:buChar char="•"/>
            </a:pPr>
            <a:r>
              <a:rPr lang="en-US" sz="1400" dirty="0"/>
              <a:t>pop up message will ensure each box is populated with a number</a:t>
            </a:r>
          </a:p>
          <a:p>
            <a:pPr marL="285750" indent="-285750">
              <a:buFont typeface="Arial" panose="020B0604020202020204" pitchFamily="34" charset="0"/>
              <a:buChar char="•"/>
            </a:pPr>
            <a:r>
              <a:rPr lang="en-US" sz="1400" dirty="0"/>
              <a:t>pop up message will ensure total # box (1</a:t>
            </a:r>
            <a:r>
              <a:rPr lang="en-US" sz="1400" baseline="30000" dirty="0"/>
              <a:t>st</a:t>
            </a:r>
            <a:r>
              <a:rPr lang="en-US" sz="1400" dirty="0"/>
              <a:t> box) is the sum of those authorized and denied</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14"/>
          </p:nvPr>
        </p:nvGraphicFramePr>
        <p:xfrm>
          <a:off x="5845031" y="5686272"/>
          <a:ext cx="4902468" cy="682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353264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Path Data and Initial Referrals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14915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39B14E-CA43-A9E4-A2C3-CBA8D2D0F745}"/>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2" name="Title 1">
            <a:extLst>
              <a:ext uri="{FF2B5EF4-FFF2-40B4-BE49-F238E27FC236}">
                <a16:creationId xmlns:a16="http://schemas.microsoft.com/office/drawing/2014/main" id="{329AAD18-AC7D-B269-3419-6401B382AA4E}"/>
              </a:ext>
            </a:extLst>
          </p:cNvPr>
          <p:cNvSpPr>
            <a:spLocks noGrp="1"/>
          </p:cNvSpPr>
          <p:nvPr>
            <p:ph type="title"/>
          </p:nvPr>
        </p:nvSpPr>
        <p:spPr/>
        <p:txBody>
          <a:bodyPr/>
          <a:lstStyle/>
          <a:p>
            <a:r>
              <a:rPr lang="en-US" dirty="0">
                <a:hlinkClick r:id="rId2"/>
              </a:rPr>
              <a:t>Special Education IEP Interchange</a:t>
            </a:r>
            <a:r>
              <a:rPr lang="en-US" dirty="0"/>
              <a:t>:</a:t>
            </a:r>
            <a:br>
              <a:rPr lang="en-US" dirty="0"/>
            </a:br>
            <a:r>
              <a:rPr lang="en-US" dirty="0"/>
              <a:t>Participation File Layout and Definitions</a:t>
            </a:r>
            <a:br>
              <a:rPr lang="en-US" dirty="0"/>
            </a:br>
            <a:br>
              <a:rPr lang="en-US" dirty="0"/>
            </a:br>
            <a:r>
              <a:rPr lang="en-US" dirty="0"/>
              <a:t>Questions on data fields or codes?</a:t>
            </a:r>
            <a:br>
              <a:rPr lang="en-US" dirty="0"/>
            </a:br>
            <a:r>
              <a:rPr lang="en-US" dirty="0"/>
              <a:t>Refer to this document first</a:t>
            </a:r>
          </a:p>
        </p:txBody>
      </p:sp>
      <p:pic>
        <p:nvPicPr>
          <p:cNvPr id="6" name="Content Placeholder 5" descr="screenshot of Participation file layout path 2 data fields">
            <a:extLst>
              <a:ext uri="{FF2B5EF4-FFF2-40B4-BE49-F238E27FC236}">
                <a16:creationId xmlns:a16="http://schemas.microsoft.com/office/drawing/2014/main" id="{DB94126C-DBD0-B040-B005-09224E9ECC7C}"/>
              </a:ext>
            </a:extLst>
          </p:cNvPr>
          <p:cNvPicPr>
            <a:picLocks noGrp="1" noChangeAspect="1"/>
          </p:cNvPicPr>
          <p:nvPr>
            <p:ph sz="half" idx="1"/>
          </p:nvPr>
        </p:nvPicPr>
        <p:blipFill>
          <a:blip r:embed="rId3"/>
          <a:stretch>
            <a:fillRect/>
          </a:stretch>
        </p:blipFill>
        <p:spPr>
          <a:xfrm>
            <a:off x="4365096" y="1433085"/>
            <a:ext cx="7730568" cy="4468182"/>
          </a:xfrm>
        </p:spPr>
      </p:pic>
    </p:spTree>
    <p:extLst>
      <p:ext uri="{BB962C8B-B14F-4D97-AF65-F5344CB8AC3E}">
        <p14:creationId xmlns:p14="http://schemas.microsoft.com/office/powerpoint/2010/main" val="362531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5933"/>
            <a:ext cx="11184467" cy="400036"/>
          </a:xfrm>
        </p:spPr>
        <p:txBody>
          <a:bodyPr>
            <a:noAutofit/>
          </a:bodyPr>
          <a:lstStyle/>
          <a:p>
            <a:pPr algn="ctr"/>
            <a:r>
              <a:rPr lang="en-US" sz="3600" dirty="0"/>
              <a:t>Summary of Path 2 and Path 3 (Indicator 11 and 12 Data)</a:t>
            </a:r>
          </a:p>
        </p:txBody>
      </p:sp>
      <p:sp>
        <p:nvSpPr>
          <p:cNvPr id="12" name="TextBox 11">
            <a:extLst>
              <a:ext uri="{FF2B5EF4-FFF2-40B4-BE49-F238E27FC236}">
                <a16:creationId xmlns:a16="http://schemas.microsoft.com/office/drawing/2014/main" id="{896D8BD0-F9C5-F500-05A8-5F5A4725A0CD}"/>
              </a:ext>
            </a:extLst>
          </p:cNvPr>
          <p:cNvSpPr txBox="1"/>
          <p:nvPr/>
        </p:nvSpPr>
        <p:spPr>
          <a:xfrm>
            <a:off x="347303" y="603691"/>
            <a:ext cx="11362097" cy="1815882"/>
          </a:xfrm>
          <a:prstGeom prst="rect">
            <a:avLst/>
          </a:prstGeom>
          <a:noFill/>
        </p:spPr>
        <p:txBody>
          <a:bodyPr wrap="square">
            <a:spAutoFit/>
          </a:bodyPr>
          <a:lstStyle/>
          <a:p>
            <a:pPr marL="91440" indent="0">
              <a:buNone/>
            </a:pPr>
            <a:r>
              <a:rPr lang="en-US" sz="1400" b="1" dirty="0">
                <a:solidFill>
                  <a:srgbClr val="000000"/>
                </a:solidFill>
                <a:latin typeface="+mn-lt"/>
              </a:rPr>
              <a:t>What are Paths 2 and 3 Referring to?</a:t>
            </a:r>
          </a:p>
          <a:p>
            <a:pPr marL="651510" lvl="1" indent="-285750">
              <a:buFont typeface="Wingdings" panose="05000000000000000000" pitchFamily="2" charset="2"/>
              <a:buChar char="§"/>
            </a:pPr>
            <a:r>
              <a:rPr lang="en-US" sz="1400" dirty="0">
                <a:solidFill>
                  <a:srgbClr val="000000"/>
                </a:solidFill>
                <a:latin typeface="+mn-lt"/>
              </a:rPr>
              <a:t>Part B of IDEA governs how special education and related services are provided to school-aged children with disabilities.  </a:t>
            </a:r>
          </a:p>
          <a:p>
            <a:pPr marL="651510" lvl="1" indent="-285750">
              <a:buFont typeface="Wingdings" panose="05000000000000000000" pitchFamily="2" charset="2"/>
              <a:buChar char="§"/>
            </a:pPr>
            <a:r>
              <a:rPr lang="en-US" sz="1400" dirty="0">
                <a:solidFill>
                  <a:srgbClr val="000000"/>
                </a:solidFill>
                <a:latin typeface="+mn-lt"/>
              </a:rPr>
              <a:t>These records had an </a:t>
            </a:r>
            <a:r>
              <a:rPr lang="en-US" sz="1400" b="1" dirty="0">
                <a:solidFill>
                  <a:srgbClr val="000000"/>
                </a:solidFill>
                <a:latin typeface="+mn-lt"/>
              </a:rPr>
              <a:t>initial referral/evaluation </a:t>
            </a:r>
            <a:r>
              <a:rPr lang="en-US" sz="1400" dirty="0">
                <a:solidFill>
                  <a:srgbClr val="000000"/>
                </a:solidFill>
                <a:latin typeface="+mn-lt"/>
              </a:rPr>
              <a:t>this school year or one that began last school year and carried over to this year</a:t>
            </a:r>
          </a:p>
          <a:p>
            <a:pPr marL="1108710" lvl="2" indent="-285750">
              <a:buFont typeface="Wingdings" panose="05000000000000000000" pitchFamily="2" charset="2"/>
              <a:buChar char="§"/>
            </a:pPr>
            <a:r>
              <a:rPr lang="en-US" sz="1400" b="1" dirty="0">
                <a:solidFill>
                  <a:srgbClr val="000000"/>
                </a:solidFill>
              </a:rPr>
              <a:t>Indicator 11 – Timely Initial Evaluation </a:t>
            </a:r>
            <a:r>
              <a:rPr lang="en-US" sz="1400" dirty="0">
                <a:solidFill>
                  <a:srgbClr val="000000"/>
                </a:solidFill>
              </a:rPr>
              <a:t>- </a:t>
            </a:r>
            <a:r>
              <a:rPr lang="en-US" sz="1400" b="0" i="0" dirty="0">
                <a:solidFill>
                  <a:srgbClr val="333333"/>
                </a:solidFill>
                <a:effectLst/>
              </a:rPr>
              <a:t>Percent of children whose initial evaluations were completed within 60 days upon receipt of parental consent.</a:t>
            </a:r>
            <a:endParaRPr lang="en-US" sz="1400" dirty="0">
              <a:solidFill>
                <a:srgbClr val="000000"/>
              </a:solidFill>
            </a:endParaRPr>
          </a:p>
          <a:p>
            <a:pPr marL="1108710" lvl="2" indent="-285750">
              <a:buFont typeface="Wingdings" panose="05000000000000000000" pitchFamily="2" charset="2"/>
              <a:buChar char="§"/>
            </a:pPr>
            <a:r>
              <a:rPr lang="en-US" sz="1400" b="1" dirty="0">
                <a:solidFill>
                  <a:srgbClr val="000000"/>
                </a:solidFill>
                <a:latin typeface="+mn-lt"/>
              </a:rPr>
              <a:t>Indicator 12 – Part C to B Transition- </a:t>
            </a:r>
            <a:r>
              <a:rPr lang="en-US" sz="1400" b="0" i="0" dirty="0">
                <a:solidFill>
                  <a:srgbClr val="333333"/>
                </a:solidFill>
                <a:effectLst/>
              </a:rPr>
              <a:t>Percent of children referred by Part C prior to age 3, who are found eligible for Part B, and who have an IEP developed and implemented by their third birthdays.</a:t>
            </a:r>
          </a:p>
          <a:p>
            <a:pPr marL="1108710" lvl="2" indent="-285750">
              <a:buFont typeface="Wingdings" panose="05000000000000000000" pitchFamily="2" charset="2"/>
              <a:buChar char="§"/>
            </a:pPr>
            <a:r>
              <a:rPr lang="en-US" sz="1400" dirty="0">
                <a:solidFill>
                  <a:srgbClr val="000000"/>
                </a:solidFill>
                <a:hlinkClick r:id="rId2"/>
              </a:rPr>
              <a:t>https://www.cde.state.co.us/cdesped/determination-spp-apr#sppindicatordata</a:t>
            </a:r>
            <a:r>
              <a:rPr lang="en-US" sz="1400" dirty="0">
                <a:solidFill>
                  <a:srgbClr val="333333"/>
                </a:solidFill>
              </a:rPr>
              <a:t> </a:t>
            </a:r>
            <a:endParaRPr lang="en-US" sz="1400" dirty="0">
              <a:solidFill>
                <a:srgbClr val="000000"/>
              </a:solidFill>
            </a:endParaRPr>
          </a:p>
        </p:txBody>
      </p:sp>
      <p:sp>
        <p:nvSpPr>
          <p:cNvPr id="5" name="Text Placeholder 4">
            <a:extLst>
              <a:ext uri="{FF2B5EF4-FFF2-40B4-BE49-F238E27FC236}">
                <a16:creationId xmlns:a16="http://schemas.microsoft.com/office/drawing/2014/main" id="{E19DA0B1-F479-7F37-E39F-6C7EC2169096}"/>
              </a:ext>
            </a:extLst>
          </p:cNvPr>
          <p:cNvSpPr>
            <a:spLocks noGrp="1"/>
          </p:cNvSpPr>
          <p:nvPr>
            <p:ph sz="quarter" idx="17"/>
          </p:nvPr>
        </p:nvSpPr>
        <p:spPr>
          <a:xfrm>
            <a:off x="333827" y="2527295"/>
            <a:ext cx="5562776" cy="2386418"/>
          </a:xfrm>
          <a:ln>
            <a:solidFill>
              <a:schemeClr val="tx1"/>
            </a:solidFill>
          </a:ln>
        </p:spPr>
        <p:txBody>
          <a:bodyPr>
            <a:normAutofit fontScale="92500" lnSpcReduction="20000"/>
          </a:bodyPr>
          <a:lstStyle/>
          <a:p>
            <a:pPr marL="0" indent="0">
              <a:buNone/>
            </a:pPr>
            <a:r>
              <a:rPr lang="en-US" sz="1500" dirty="0">
                <a:solidFill>
                  <a:srgbClr val="000000"/>
                </a:solidFill>
                <a:latin typeface="+mn-lt"/>
              </a:rPr>
              <a:t>Path 2 – Part C to B transition- age 2.5 to not yet 4 (Ind 11 and 12)</a:t>
            </a:r>
          </a:p>
          <a:p>
            <a:pPr marL="377190" indent="-285750">
              <a:buFont typeface="Wingdings" panose="05000000000000000000" pitchFamily="2" charset="2"/>
              <a:buChar char="v"/>
            </a:pPr>
            <a:r>
              <a:rPr lang="en-US" sz="1500" b="1" u="sng" dirty="0">
                <a:solidFill>
                  <a:srgbClr val="000000"/>
                </a:solidFill>
                <a:latin typeface="+mn-lt"/>
              </a:rPr>
              <a:t>Who to Report?</a:t>
            </a:r>
          </a:p>
          <a:p>
            <a:pPr marL="651510" lvl="1" indent="-285750"/>
            <a:r>
              <a:rPr lang="en-US" sz="1500" dirty="0">
                <a:latin typeface="+mn-lt"/>
              </a:rPr>
              <a:t>Children ages 0-3 who were receiving Part C Early Intervention Services that were referred for Part B Special Education services  </a:t>
            </a:r>
          </a:p>
          <a:p>
            <a:pPr marL="651510" lvl="1" indent="-285750"/>
            <a:r>
              <a:rPr lang="en-US" sz="1500" dirty="0">
                <a:solidFill>
                  <a:srgbClr val="000000"/>
                </a:solidFill>
                <a:latin typeface="+mn-lt"/>
              </a:rPr>
              <a:t>Should include all children referred from Part C to Part B:</a:t>
            </a:r>
          </a:p>
          <a:p>
            <a:pPr marL="1108710" lvl="2" indent="-285750"/>
            <a:r>
              <a:rPr lang="en-US" sz="1500" dirty="0">
                <a:solidFill>
                  <a:srgbClr val="000000"/>
                </a:solidFill>
                <a:latin typeface="+mn-lt"/>
              </a:rPr>
              <a:t>even if they weren’t evaluated</a:t>
            </a:r>
          </a:p>
          <a:p>
            <a:pPr marL="1108710" lvl="2" indent="-285750"/>
            <a:r>
              <a:rPr lang="en-US" sz="1500" dirty="0">
                <a:solidFill>
                  <a:srgbClr val="000000"/>
                </a:solidFill>
                <a:latin typeface="+mn-lt"/>
              </a:rPr>
              <a:t>those evaluated and found not eligible for Part B</a:t>
            </a:r>
          </a:p>
          <a:p>
            <a:pPr marL="1108710" lvl="2" indent="-285750"/>
            <a:r>
              <a:rPr lang="en-US" sz="1500" dirty="0">
                <a:solidFill>
                  <a:srgbClr val="000000"/>
                </a:solidFill>
                <a:latin typeface="+mn-lt"/>
              </a:rPr>
              <a:t>those who were evaluated, found eligible, and had an IEP implemented and received Part B Services during the reporting period </a:t>
            </a:r>
          </a:p>
          <a:p>
            <a:pPr marL="0" indent="0">
              <a:buNone/>
            </a:pPr>
            <a:endParaRPr lang="en-US" dirty="0"/>
          </a:p>
        </p:txBody>
      </p:sp>
      <p:sp>
        <p:nvSpPr>
          <p:cNvPr id="4" name="Content Placeholder 3">
            <a:extLst>
              <a:ext uri="{FF2B5EF4-FFF2-40B4-BE49-F238E27FC236}">
                <a16:creationId xmlns:a16="http://schemas.microsoft.com/office/drawing/2014/main" id="{DBF79158-36B5-2614-8580-F2D2B9374ECE}"/>
              </a:ext>
            </a:extLst>
          </p:cNvPr>
          <p:cNvSpPr>
            <a:spLocks noGrp="1"/>
          </p:cNvSpPr>
          <p:nvPr>
            <p:ph sz="quarter" idx="16"/>
          </p:nvPr>
        </p:nvSpPr>
        <p:spPr>
          <a:xfrm>
            <a:off x="6028351" y="2533868"/>
            <a:ext cx="5635166" cy="2386418"/>
          </a:xfrm>
          <a:ln>
            <a:solidFill>
              <a:schemeClr val="tx1"/>
            </a:solidFill>
          </a:ln>
        </p:spPr>
        <p:txBody>
          <a:bodyPr>
            <a:normAutofit lnSpcReduction="10000"/>
          </a:bodyPr>
          <a:lstStyle/>
          <a:p>
            <a:pPr marL="91440" indent="0">
              <a:buNone/>
            </a:pPr>
            <a:r>
              <a:rPr lang="en-US" sz="1400" dirty="0">
                <a:solidFill>
                  <a:srgbClr val="000000"/>
                </a:solidFill>
                <a:latin typeface="+mn-lt"/>
              </a:rPr>
              <a:t>Path 3 – Part B – ages 2.5 to 21 (Indicator 11)</a:t>
            </a:r>
          </a:p>
          <a:p>
            <a:pPr marL="377190" indent="-285750">
              <a:buFont typeface="Wingdings" panose="05000000000000000000" pitchFamily="2" charset="2"/>
              <a:buChar char="v"/>
            </a:pPr>
            <a:r>
              <a:rPr lang="en-US" sz="1400" b="1" u="sng" dirty="0">
                <a:solidFill>
                  <a:srgbClr val="000000"/>
                </a:solidFill>
                <a:latin typeface="+mn-lt"/>
              </a:rPr>
              <a:t>Who to Report?</a:t>
            </a:r>
          </a:p>
          <a:p>
            <a:pPr lvl="1">
              <a:buFont typeface="Wingdings" panose="05000000000000000000" pitchFamily="2" charset="2"/>
              <a:buChar char="§"/>
            </a:pPr>
            <a:r>
              <a:rPr lang="en-US" sz="1400" dirty="0">
                <a:solidFill>
                  <a:srgbClr val="000000"/>
                </a:solidFill>
                <a:latin typeface="+mn-lt"/>
              </a:rPr>
              <a:t>Students ages 2.5 – 21 who were referred for Special Education Part B services and were not receiving Part C services at the time of referral</a:t>
            </a:r>
          </a:p>
          <a:p>
            <a:pPr lvl="1">
              <a:buFont typeface="Wingdings" panose="05000000000000000000" pitchFamily="2" charset="2"/>
              <a:buChar char="§"/>
            </a:pPr>
            <a:r>
              <a:rPr lang="en-US" sz="1400" dirty="0">
                <a:solidFill>
                  <a:srgbClr val="000000"/>
                </a:solidFill>
                <a:latin typeface="+mn-lt"/>
              </a:rPr>
              <a:t>Should include all of those referred to Part B:</a:t>
            </a:r>
          </a:p>
          <a:p>
            <a:pPr lvl="2">
              <a:buFont typeface="Wingdings" panose="05000000000000000000" pitchFamily="2" charset="2"/>
              <a:buChar char="§"/>
            </a:pPr>
            <a:r>
              <a:rPr lang="en-US" sz="1400" dirty="0">
                <a:solidFill>
                  <a:srgbClr val="000000"/>
                </a:solidFill>
                <a:highlight>
                  <a:srgbClr val="FFFF00"/>
                </a:highlight>
                <a:latin typeface="+mn-lt"/>
              </a:rPr>
              <a:t>ONLY if parental consent to evaluate was received</a:t>
            </a:r>
          </a:p>
          <a:p>
            <a:pPr lvl="2">
              <a:buFont typeface="Wingdings" panose="05000000000000000000" pitchFamily="2" charset="2"/>
              <a:buChar char="§"/>
            </a:pPr>
            <a:r>
              <a:rPr lang="en-US" sz="1400" dirty="0">
                <a:solidFill>
                  <a:srgbClr val="000000"/>
                </a:solidFill>
                <a:latin typeface="+mn-lt"/>
              </a:rPr>
              <a:t>those evaluated and found not eligible for Part B</a:t>
            </a:r>
          </a:p>
          <a:p>
            <a:pPr lvl="2">
              <a:buFont typeface="Wingdings" panose="05000000000000000000" pitchFamily="2" charset="2"/>
              <a:buChar char="§"/>
            </a:pPr>
            <a:r>
              <a:rPr lang="en-US" sz="1400" dirty="0">
                <a:solidFill>
                  <a:srgbClr val="000000"/>
                </a:solidFill>
                <a:latin typeface="+mn-lt"/>
              </a:rPr>
              <a:t>those evaluated who had an IEP implemented and received Part B Services during the reporting period </a:t>
            </a:r>
          </a:p>
          <a:p>
            <a:endParaRPr lang="en-US" dirty="0"/>
          </a:p>
        </p:txBody>
      </p:sp>
      <p:sp>
        <p:nvSpPr>
          <p:cNvPr id="8" name="TextBox 7">
            <a:extLst>
              <a:ext uri="{FF2B5EF4-FFF2-40B4-BE49-F238E27FC236}">
                <a16:creationId xmlns:a16="http://schemas.microsoft.com/office/drawing/2014/main" id="{49F2A28F-B4EA-2C53-1A51-5D2A0489A872}"/>
              </a:ext>
            </a:extLst>
          </p:cNvPr>
          <p:cNvSpPr txBox="1"/>
          <p:nvPr/>
        </p:nvSpPr>
        <p:spPr>
          <a:xfrm>
            <a:off x="942989" y="5007578"/>
            <a:ext cx="9907229" cy="1600438"/>
          </a:xfrm>
          <a:prstGeom prst="rect">
            <a:avLst/>
          </a:prstGeom>
          <a:noFill/>
          <a:ln w="3175">
            <a:solidFill>
              <a:schemeClr val="tx1"/>
            </a:solidFill>
          </a:ln>
        </p:spPr>
        <p:txBody>
          <a:bodyPr wrap="square">
            <a:spAutoFit/>
          </a:bodyPr>
          <a:lstStyle/>
          <a:p>
            <a:pPr marL="91440" indent="0">
              <a:buNone/>
            </a:pPr>
            <a:r>
              <a:rPr lang="en-US" sz="1400" b="1" u="sng" dirty="0">
                <a:solidFill>
                  <a:srgbClr val="000000"/>
                </a:solidFill>
                <a:latin typeface="+mn-lt"/>
              </a:rPr>
              <a:t>When to Report These </a:t>
            </a:r>
            <a:r>
              <a:rPr lang="en-US" sz="1400" b="1" u="sng" dirty="0">
                <a:solidFill>
                  <a:srgbClr val="000000"/>
                </a:solidFill>
              </a:rPr>
              <a:t>R</a:t>
            </a:r>
            <a:r>
              <a:rPr lang="en-US" sz="1400" b="1" u="sng" dirty="0">
                <a:solidFill>
                  <a:srgbClr val="000000"/>
                </a:solidFill>
                <a:latin typeface="+mn-lt"/>
              </a:rPr>
              <a:t>ecords?</a:t>
            </a:r>
          </a:p>
          <a:p>
            <a:pPr marL="651510" lvl="1" indent="-285750">
              <a:buFont typeface="Arial" panose="020B0604020202020204" pitchFamily="34" charset="0"/>
              <a:buChar char="•"/>
            </a:pPr>
            <a:r>
              <a:rPr lang="en-US" sz="1400" dirty="0">
                <a:solidFill>
                  <a:srgbClr val="000000"/>
                </a:solidFill>
                <a:highlight>
                  <a:srgbClr val="FFFF00"/>
                </a:highlight>
                <a:latin typeface="+mn-lt"/>
              </a:rPr>
              <a:t>Please report the initial evaluation/record in the school year in which the IEP was implemented/services started</a:t>
            </a:r>
          </a:p>
          <a:p>
            <a:pPr marL="651510" lvl="1" indent="-285750">
              <a:buFont typeface="Arial" panose="020B0604020202020204" pitchFamily="34" charset="0"/>
              <a:buChar char="•"/>
            </a:pPr>
            <a:r>
              <a:rPr lang="en-US" sz="1400" dirty="0">
                <a:solidFill>
                  <a:srgbClr val="000000"/>
                </a:solidFill>
                <a:latin typeface="+mn-lt"/>
              </a:rPr>
              <a:t>For those C to B referrals with spring evaluation dates and parents waited to enroll and start services until the fall, please report that initial referral record in the following reporting year 25-26 and report </a:t>
            </a:r>
            <a:r>
              <a:rPr lang="en-US" sz="1400" i="1" dirty="0">
                <a:solidFill>
                  <a:srgbClr val="000000"/>
                </a:solidFill>
                <a:latin typeface="+mn-lt"/>
              </a:rPr>
              <a:t>nothing</a:t>
            </a:r>
            <a:r>
              <a:rPr lang="en-US" sz="1400" dirty="0">
                <a:solidFill>
                  <a:srgbClr val="000000"/>
                </a:solidFill>
                <a:latin typeface="+mn-lt"/>
              </a:rPr>
              <a:t> this year for that child.</a:t>
            </a:r>
          </a:p>
          <a:p>
            <a:pPr marL="651510" lvl="1" indent="-285750">
              <a:buFont typeface="Arial" panose="020B0604020202020204" pitchFamily="34" charset="0"/>
              <a:buChar char="•"/>
            </a:pPr>
            <a:r>
              <a:rPr lang="en-US" sz="1400" dirty="0">
                <a:solidFill>
                  <a:srgbClr val="000000"/>
                </a:solidFill>
                <a:latin typeface="+mn-lt"/>
              </a:rPr>
              <a:t>For students determined NOT eligible for Part B, report record in the school year the evaluation dates occurred – current year 24-25.</a:t>
            </a:r>
          </a:p>
        </p:txBody>
      </p:sp>
    </p:spTree>
    <p:extLst>
      <p:ext uri="{BB962C8B-B14F-4D97-AF65-F5344CB8AC3E}">
        <p14:creationId xmlns:p14="http://schemas.microsoft.com/office/powerpoint/2010/main" val="2208609563"/>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8C520FE1-A2B0-4AFF-9EA9-7A00B4A6C338}"/>
</file>

<file path=customXml/itemProps3.xml><?xml version="1.0" encoding="utf-8"?>
<ds:datastoreItem xmlns:ds="http://schemas.openxmlformats.org/officeDocument/2006/customXml" ds:itemID="{96B8D346-98B4-4A38-AC1D-9DECB7E942AC}">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4c96849b-d583-4314-bdb6-16a0c6e34719"/>
    <ds:schemaRef ds:uri="658e932f-8c42-4f93-8fc3-67d3de176e61"/>
  </ds:schemaRefs>
</ds:datastoreItem>
</file>

<file path=docProps/app.xml><?xml version="1.0" encoding="utf-8"?>
<Properties xmlns="http://schemas.openxmlformats.org/officeDocument/2006/extended-properties" xmlns:vt="http://schemas.openxmlformats.org/officeDocument/2006/docPropsVTypes">
  <Template>Office Theme</Template>
  <TotalTime>11406</TotalTime>
  <Words>3865</Words>
  <Application>Microsoft Office PowerPoint</Application>
  <PresentationFormat>Widescreen</PresentationFormat>
  <Paragraphs>294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Gill Sans MT</vt:lpstr>
      <vt:lpstr>Museo Slab 500</vt:lpstr>
      <vt:lpstr>Trebuchet MS</vt:lpstr>
      <vt:lpstr>Wingdings</vt:lpstr>
      <vt:lpstr>Office Theme</vt:lpstr>
      <vt:lpstr>Special Education End-of-Year  Collection Training #2 2024-2025</vt:lpstr>
      <vt:lpstr>Welcome and Contact Information</vt:lpstr>
      <vt:lpstr>Agenda</vt:lpstr>
      <vt:lpstr>Syncplicity Folder–  Secure place to share student and staff information  </vt:lpstr>
      <vt:lpstr>Special Education End of Year  Exception Requests</vt:lpstr>
      <vt:lpstr>Medically Necessary Services:  Steps to Submit Counts to Data Pipeline</vt:lpstr>
      <vt:lpstr>Path Data and Initial Referrals</vt:lpstr>
      <vt:lpstr>Special Education IEP Interchange: Participation File Layout and Definitions  Questions on data fields or codes? Refer to this document first</vt:lpstr>
      <vt:lpstr>Summary of Path 2 and Path 3 (Indicator 11 and 12 Data)</vt:lpstr>
      <vt:lpstr>Special Education End of Year:  Initial Evaluations and Which Path to Report </vt:lpstr>
      <vt:lpstr>The Special Education Referral Type field in the Participation File indicates which path should be filled out.  </vt:lpstr>
      <vt:lpstr>Data Fields in the 2 Paths – Participation File</vt:lpstr>
      <vt:lpstr>Reasons for Delay Code Data Fields  6 fields – 3 in each path</vt:lpstr>
      <vt:lpstr>Reasons for Delay Affect Your AU Indicator 11 and 12 Percentages</vt:lpstr>
      <vt:lpstr>Path 2 Data Fields: What is taking place for each required field?</vt:lpstr>
      <vt:lpstr>Path 3 Data Fields: What is taking place for each required field?</vt:lpstr>
      <vt:lpstr>SPED EOY Records:  How to report records can vary widely- there can be many different scenarios</vt:lpstr>
      <vt:lpstr>Reporting PPPS Student Records For Sped EOY </vt:lpstr>
      <vt:lpstr>Which Records Need a SASID?</vt:lpstr>
      <vt:lpstr>Thank you – the end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72</cp:revision>
  <dcterms:created xsi:type="dcterms:W3CDTF">2019-06-25T17:30:52Z</dcterms:created>
  <dcterms:modified xsi:type="dcterms:W3CDTF">2025-05-21T14:58:19Z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