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4"/>
  </p:sldMasterIdLst>
  <p:notesMasterIdLst>
    <p:notesMasterId r:id="rId48"/>
  </p:notesMasterIdLst>
  <p:sldIdLst>
    <p:sldId id="256" r:id="rId5"/>
    <p:sldId id="264" r:id="rId6"/>
    <p:sldId id="326" r:id="rId7"/>
    <p:sldId id="327" r:id="rId8"/>
    <p:sldId id="328" r:id="rId9"/>
    <p:sldId id="3094" r:id="rId10"/>
    <p:sldId id="3095" r:id="rId11"/>
    <p:sldId id="277" r:id="rId12"/>
    <p:sldId id="3096" r:id="rId13"/>
    <p:sldId id="3097" r:id="rId14"/>
    <p:sldId id="3098" r:id="rId15"/>
    <p:sldId id="3099" r:id="rId16"/>
    <p:sldId id="3100" r:id="rId17"/>
    <p:sldId id="3101" r:id="rId18"/>
    <p:sldId id="3103" r:id="rId19"/>
    <p:sldId id="3104" r:id="rId20"/>
    <p:sldId id="3121" r:id="rId21"/>
    <p:sldId id="3105" r:id="rId22"/>
    <p:sldId id="3106" r:id="rId23"/>
    <p:sldId id="3107" r:id="rId24"/>
    <p:sldId id="3108" r:id="rId25"/>
    <p:sldId id="3109" r:id="rId26"/>
    <p:sldId id="3110" r:id="rId27"/>
    <p:sldId id="329" r:id="rId28"/>
    <p:sldId id="3118" r:id="rId29"/>
    <p:sldId id="265" r:id="rId30"/>
    <p:sldId id="3122" r:id="rId31"/>
    <p:sldId id="3119" r:id="rId32"/>
    <p:sldId id="3112" r:id="rId33"/>
    <p:sldId id="331" r:id="rId34"/>
    <p:sldId id="3120" r:id="rId35"/>
    <p:sldId id="337" r:id="rId36"/>
    <p:sldId id="3092" r:id="rId37"/>
    <p:sldId id="338" r:id="rId38"/>
    <p:sldId id="332" r:id="rId39"/>
    <p:sldId id="334" r:id="rId40"/>
    <p:sldId id="3102" r:id="rId41"/>
    <p:sldId id="336" r:id="rId42"/>
    <p:sldId id="333" r:id="rId43"/>
    <p:sldId id="335" r:id="rId44"/>
    <p:sldId id="3115" r:id="rId45"/>
    <p:sldId id="3116" r:id="rId46"/>
    <p:sldId id="311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0C7407-CB62-092E-66AA-4A3B1132477C}" name="Little Owl, Kacy" initials="LK" userId="S::little_owl_k@cde.state.co.us::a60e3d6d-788e-4604-9788-806df066a243" providerId="AD"/>
  <p188:author id="{94B83F80-3CAC-25C8-14B0-78D471DD376C}" name="Ward, Reagan" initials="RW" userId="S::Ward_r@cde.state.co.us::27291eb4-8241-4961-9e69-8c66e34cc5b0" providerId="AD"/>
  <p188:author id="{12154DAA-BECB-39FA-4416-840BF522BA5F}" name="Little Owl, Kacy" initials="" userId="S::Little_Owl_K@cde.state.co.us::a60e3d6d-788e-4604-9788-806df066a24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BFE1B6"/>
    <a:srgbClr val="077682"/>
    <a:srgbClr val="A3D283"/>
    <a:srgbClr val="85D9E8"/>
    <a:srgbClr val="488BC9"/>
    <a:srgbClr val="2C3384"/>
    <a:srgbClr val="498FCC"/>
    <a:srgbClr val="EF75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893" autoAdjust="0"/>
  </p:normalViewPr>
  <p:slideViewPr>
    <p:cSldViewPr snapToGrid="0">
      <p:cViewPr varScale="1">
        <p:scale>
          <a:sx n="73" d="100"/>
          <a:sy n="73" d="100"/>
        </p:scale>
        <p:origin x="90" y="27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d, Reagan" userId="27291eb4-8241-4961-9e69-8c66e34cc5b0" providerId="ADAL" clId="{4D0CAE43-E847-4D97-A467-60AAA2F389B6}"/>
    <pc:docChg chg="undo custSel addSld delSld modSld">
      <pc:chgData name="Ward, Reagan" userId="27291eb4-8241-4961-9e69-8c66e34cc5b0" providerId="ADAL" clId="{4D0CAE43-E847-4D97-A467-60AAA2F389B6}" dt="2025-04-22T20:51:50.944" v="21" actId="207"/>
      <pc:docMkLst>
        <pc:docMk/>
      </pc:docMkLst>
      <pc:sldChg chg="modNotesTx">
        <pc:chgData name="Ward, Reagan" userId="27291eb4-8241-4961-9e69-8c66e34cc5b0" providerId="ADAL" clId="{4D0CAE43-E847-4D97-A467-60AAA2F389B6}" dt="2025-04-22T17:40:18.987" v="4" actId="6549"/>
        <pc:sldMkLst>
          <pc:docMk/>
          <pc:sldMk cId="706556095" sldId="277"/>
        </pc:sldMkLst>
      </pc:sldChg>
      <pc:sldChg chg="modNotesTx">
        <pc:chgData name="Ward, Reagan" userId="27291eb4-8241-4961-9e69-8c66e34cc5b0" providerId="ADAL" clId="{4D0CAE43-E847-4D97-A467-60AAA2F389B6}" dt="2025-04-22T17:40:03.776" v="1" actId="6549"/>
        <pc:sldMkLst>
          <pc:docMk/>
          <pc:sldMk cId="4223104534" sldId="328"/>
        </pc:sldMkLst>
      </pc:sldChg>
      <pc:sldChg chg="modNotesTx">
        <pc:chgData name="Ward, Reagan" userId="27291eb4-8241-4961-9e69-8c66e34cc5b0" providerId="ADAL" clId="{4D0CAE43-E847-4D97-A467-60AAA2F389B6}" dt="2025-04-22T17:41:04.677" v="8" actId="6549"/>
        <pc:sldMkLst>
          <pc:docMk/>
          <pc:sldMk cId="2552352041" sldId="329"/>
        </pc:sldMkLst>
      </pc:sldChg>
      <pc:sldChg chg="modNotesTx">
        <pc:chgData name="Ward, Reagan" userId="27291eb4-8241-4961-9e69-8c66e34cc5b0" providerId="ADAL" clId="{4D0CAE43-E847-4D97-A467-60AAA2F389B6}" dt="2025-04-22T17:40:06.320" v="2" actId="6549"/>
        <pc:sldMkLst>
          <pc:docMk/>
          <pc:sldMk cId="3443588360" sldId="3094"/>
        </pc:sldMkLst>
      </pc:sldChg>
      <pc:sldChg chg="modNotesTx">
        <pc:chgData name="Ward, Reagan" userId="27291eb4-8241-4961-9e69-8c66e34cc5b0" providerId="ADAL" clId="{4D0CAE43-E847-4D97-A467-60AAA2F389B6}" dt="2025-04-22T17:40:15.259" v="3" actId="6549"/>
        <pc:sldMkLst>
          <pc:docMk/>
          <pc:sldMk cId="2735449249" sldId="3095"/>
        </pc:sldMkLst>
      </pc:sldChg>
      <pc:sldChg chg="add del">
        <pc:chgData name="Ward, Reagan" userId="27291eb4-8241-4961-9e69-8c66e34cc5b0" providerId="ADAL" clId="{4D0CAE43-E847-4D97-A467-60AAA2F389B6}" dt="2025-04-22T17:40:44.909" v="6" actId="47"/>
        <pc:sldMkLst>
          <pc:docMk/>
          <pc:sldMk cId="2702930998" sldId="3106"/>
        </pc:sldMkLst>
      </pc:sldChg>
      <pc:sldChg chg="modNotesTx">
        <pc:chgData name="Ward, Reagan" userId="27291eb4-8241-4961-9e69-8c66e34cc5b0" providerId="ADAL" clId="{4D0CAE43-E847-4D97-A467-60AAA2F389B6}" dt="2025-04-22T17:40:52.350" v="7" actId="20577"/>
        <pc:sldMkLst>
          <pc:docMk/>
          <pc:sldMk cId="19552077" sldId="3109"/>
        </pc:sldMkLst>
      </pc:sldChg>
      <pc:sldChg chg="modSp mod">
        <pc:chgData name="Ward, Reagan" userId="27291eb4-8241-4961-9e69-8c66e34cc5b0" providerId="ADAL" clId="{4D0CAE43-E847-4D97-A467-60AAA2F389B6}" dt="2025-04-22T20:08:17.597" v="18" actId="207"/>
        <pc:sldMkLst>
          <pc:docMk/>
          <pc:sldMk cId="3296077880" sldId="3112"/>
        </pc:sldMkLst>
        <pc:graphicFrameChg chg="modGraphic">
          <ac:chgData name="Ward, Reagan" userId="27291eb4-8241-4961-9e69-8c66e34cc5b0" providerId="ADAL" clId="{4D0CAE43-E847-4D97-A467-60AAA2F389B6}" dt="2025-04-22T20:08:17.597" v="18" actId="207"/>
          <ac:graphicFrameMkLst>
            <pc:docMk/>
            <pc:sldMk cId="3296077880" sldId="3112"/>
            <ac:graphicFrameMk id="6" creationId="{A8B2CFF9-2098-A610-51AA-258D41F5EC4E}"/>
          </ac:graphicFrameMkLst>
        </pc:graphicFrameChg>
        <pc:graphicFrameChg chg="modGraphic">
          <ac:chgData name="Ward, Reagan" userId="27291eb4-8241-4961-9e69-8c66e34cc5b0" providerId="ADAL" clId="{4D0CAE43-E847-4D97-A467-60AAA2F389B6}" dt="2025-04-22T20:08:12.792" v="17" actId="207"/>
          <ac:graphicFrameMkLst>
            <pc:docMk/>
            <pc:sldMk cId="3296077880" sldId="3112"/>
            <ac:graphicFrameMk id="10" creationId="{D7D62B74-7AB0-7F24-8A19-6C244B766119}"/>
          </ac:graphicFrameMkLst>
        </pc:graphicFrameChg>
      </pc:sldChg>
      <pc:sldChg chg="modSp mod">
        <pc:chgData name="Ward, Reagan" userId="27291eb4-8241-4961-9e69-8c66e34cc5b0" providerId="ADAL" clId="{4D0CAE43-E847-4D97-A467-60AAA2F389B6}" dt="2025-04-22T17:41:31.889" v="9" actId="6549"/>
        <pc:sldMkLst>
          <pc:docMk/>
          <pc:sldMk cId="2029935884" sldId="3117"/>
        </pc:sldMkLst>
        <pc:spChg chg="mod">
          <ac:chgData name="Ward, Reagan" userId="27291eb4-8241-4961-9e69-8c66e34cc5b0" providerId="ADAL" clId="{4D0CAE43-E847-4D97-A467-60AAA2F389B6}" dt="2025-04-22T17:41:31.889" v="9" actId="6549"/>
          <ac:spMkLst>
            <pc:docMk/>
            <pc:sldMk cId="2029935884" sldId="3117"/>
            <ac:spMk id="5" creationId="{84A35508-9E14-E52B-00D7-0126A857CC5C}"/>
          </ac:spMkLst>
        </pc:spChg>
      </pc:sldChg>
      <pc:sldChg chg="modSp mod">
        <pc:chgData name="Ward, Reagan" userId="27291eb4-8241-4961-9e69-8c66e34cc5b0" providerId="ADAL" clId="{4D0CAE43-E847-4D97-A467-60AAA2F389B6}" dt="2025-04-22T20:51:50.944" v="21" actId="207"/>
        <pc:sldMkLst>
          <pc:docMk/>
          <pc:sldMk cId="2381679415" sldId="3119"/>
        </pc:sldMkLst>
        <pc:graphicFrameChg chg="modGraphic">
          <ac:chgData name="Ward, Reagan" userId="27291eb4-8241-4961-9e69-8c66e34cc5b0" providerId="ADAL" clId="{4D0CAE43-E847-4D97-A467-60AAA2F389B6}" dt="2025-04-22T20:51:50.944" v="21" actId="207"/>
          <ac:graphicFrameMkLst>
            <pc:docMk/>
            <pc:sldMk cId="2381679415" sldId="3119"/>
            <ac:graphicFrameMk id="6" creationId="{E499811A-AD0D-2D92-2443-3F78BA146F04}"/>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72E894-E0CE-40CF-8CA0-23F05C6E40C6}" type="datetimeFigureOut">
              <a:rPr lang="en-US" smtClean="0"/>
              <a:t>4/22/2025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3E97E-4890-4915-A7C2-F3D207C521C5}" type="slidenum">
              <a:rPr lang="en-US" smtClean="0"/>
              <a:t>‹#›</a:t>
            </a:fld>
            <a:endParaRPr lang="en-US"/>
          </a:p>
        </p:txBody>
      </p:sp>
    </p:spTree>
    <p:extLst>
      <p:ext uri="{BB962C8B-B14F-4D97-AF65-F5344CB8AC3E}">
        <p14:creationId xmlns:p14="http://schemas.microsoft.com/office/powerpoint/2010/main" val="2711885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5</a:t>
            </a:fld>
            <a:endParaRPr lang="en-US"/>
          </a:p>
        </p:txBody>
      </p:sp>
    </p:spTree>
    <p:extLst>
      <p:ext uri="{BB962C8B-B14F-4D97-AF65-F5344CB8AC3E}">
        <p14:creationId xmlns:p14="http://schemas.microsoft.com/office/powerpoint/2010/main" val="3421135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24</a:t>
            </a:fld>
            <a:endParaRPr lang="en-US"/>
          </a:p>
        </p:txBody>
      </p:sp>
    </p:spTree>
    <p:extLst>
      <p:ext uri="{BB962C8B-B14F-4D97-AF65-F5344CB8AC3E}">
        <p14:creationId xmlns:p14="http://schemas.microsoft.com/office/powerpoint/2010/main" val="3013565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26</a:t>
            </a:fld>
            <a:endParaRPr lang="en-US"/>
          </a:p>
        </p:txBody>
      </p:sp>
    </p:spTree>
    <p:extLst>
      <p:ext uri="{BB962C8B-B14F-4D97-AF65-F5344CB8AC3E}">
        <p14:creationId xmlns:p14="http://schemas.microsoft.com/office/powerpoint/2010/main" val="116262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27</a:t>
            </a:fld>
            <a:endParaRPr lang="en-US"/>
          </a:p>
        </p:txBody>
      </p:sp>
    </p:spTree>
    <p:extLst>
      <p:ext uri="{BB962C8B-B14F-4D97-AF65-F5344CB8AC3E}">
        <p14:creationId xmlns:p14="http://schemas.microsoft.com/office/powerpoint/2010/main" val="2722742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6</a:t>
            </a:fld>
            <a:endParaRPr lang="en-US"/>
          </a:p>
        </p:txBody>
      </p:sp>
    </p:spTree>
    <p:extLst>
      <p:ext uri="{BB962C8B-B14F-4D97-AF65-F5344CB8AC3E}">
        <p14:creationId xmlns:p14="http://schemas.microsoft.com/office/powerpoint/2010/main" val="2039957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7</a:t>
            </a:fld>
            <a:endParaRPr lang="en-US"/>
          </a:p>
        </p:txBody>
      </p:sp>
    </p:spTree>
    <p:extLst>
      <p:ext uri="{BB962C8B-B14F-4D97-AF65-F5344CB8AC3E}">
        <p14:creationId xmlns:p14="http://schemas.microsoft.com/office/powerpoint/2010/main" val="315076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1"/>
            <a:endParaRPr lang="en-US" dirty="0"/>
          </a:p>
          <a:p>
            <a:pPr lvl="0"/>
            <a:r>
              <a:rPr lang="en-US" b="1" dirty="0"/>
              <a:t>MUST</a:t>
            </a:r>
            <a:r>
              <a:rPr lang="en-US" dirty="0"/>
              <a:t> </a:t>
            </a:r>
            <a:r>
              <a:rPr lang="en-US" b="1" dirty="0"/>
              <a:t>BE </a:t>
            </a:r>
            <a:r>
              <a:rPr lang="en-US" b="0" dirty="0"/>
              <a:t>(language in bill)</a:t>
            </a:r>
            <a:r>
              <a:rPr lang="en-US" dirty="0"/>
              <a:t> counted as a grad when they meet grad requirements, which may be at the end of the 4</a:t>
            </a:r>
            <a:r>
              <a:rPr lang="en-US" baseline="30000" dirty="0"/>
              <a:t>th</a:t>
            </a:r>
            <a:r>
              <a:rPr lang="en-US" dirty="0"/>
              <a:t>, 5</a:t>
            </a:r>
            <a:r>
              <a:rPr lang="en-US" baseline="30000" dirty="0"/>
              <a:t>th</a:t>
            </a:r>
            <a:r>
              <a:rPr lang="en-US" dirty="0"/>
              <a:t>, or 6</a:t>
            </a:r>
            <a:r>
              <a:rPr lang="en-US" baseline="30000" dirty="0"/>
              <a:t>th</a:t>
            </a:r>
            <a:r>
              <a:rPr lang="en-US" dirty="0"/>
              <a:t> year depending on student’s progress towards local/state graduation requirements. In this instance, counting a student for CO graduation rates is not the same as a student graduating and receiving their diploma.</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8</a:t>
            </a:fld>
            <a:endParaRPr lang="en-US"/>
          </a:p>
        </p:txBody>
      </p:sp>
    </p:spTree>
    <p:extLst>
      <p:ext uri="{BB962C8B-B14F-4D97-AF65-F5344CB8AC3E}">
        <p14:creationId xmlns:p14="http://schemas.microsoft.com/office/powerpoint/2010/main" val="1896357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10</a:t>
            </a:fld>
            <a:endParaRPr lang="en-US"/>
          </a:p>
        </p:txBody>
      </p:sp>
    </p:spTree>
    <p:extLst>
      <p:ext uri="{BB962C8B-B14F-4D97-AF65-F5344CB8AC3E}">
        <p14:creationId xmlns:p14="http://schemas.microsoft.com/office/powerpoint/2010/main" val="3829334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93 HSED Recipient in district program</a:t>
            </a:r>
          </a:p>
          <a:p>
            <a:r>
              <a:rPr lang="en-US"/>
              <a:t>94 HSED Recipient out of district program</a:t>
            </a:r>
          </a:p>
        </p:txBody>
      </p:sp>
      <p:sp>
        <p:nvSpPr>
          <p:cNvPr id="4" name="Slide Number Placeholder 3"/>
          <p:cNvSpPr>
            <a:spLocks noGrp="1"/>
          </p:cNvSpPr>
          <p:nvPr>
            <p:ph type="sldNum" sz="quarter" idx="5"/>
          </p:nvPr>
        </p:nvSpPr>
        <p:spPr/>
        <p:txBody>
          <a:bodyPr/>
          <a:lstStyle/>
          <a:p>
            <a:fld id="{D8C3E97E-4890-4915-A7C2-F3D207C521C5}" type="slidenum">
              <a:rPr lang="en-US" smtClean="0"/>
              <a:t>14</a:t>
            </a:fld>
            <a:endParaRPr lang="en-US"/>
          </a:p>
        </p:txBody>
      </p:sp>
    </p:spTree>
    <p:extLst>
      <p:ext uri="{BB962C8B-B14F-4D97-AF65-F5344CB8AC3E}">
        <p14:creationId xmlns:p14="http://schemas.microsoft.com/office/powerpoint/2010/main" val="869432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8C3E97E-4890-4915-A7C2-F3D207C521C5}" type="slidenum">
              <a:rPr lang="en-US" smtClean="0"/>
              <a:t>15</a:t>
            </a:fld>
            <a:endParaRPr lang="en-US"/>
          </a:p>
        </p:txBody>
      </p:sp>
    </p:spTree>
    <p:extLst>
      <p:ext uri="{BB962C8B-B14F-4D97-AF65-F5344CB8AC3E}">
        <p14:creationId xmlns:p14="http://schemas.microsoft.com/office/powerpoint/2010/main" val="516616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SPED Basis of Exit and School Exit Type:</a:t>
            </a:r>
          </a:p>
          <a:p>
            <a:pPr marL="171450" indent="-171450">
              <a:buFont typeface="Arial" panose="020B0604020202020204" pitchFamily="34" charset="0"/>
              <a:buChar char="•"/>
            </a:pPr>
            <a:r>
              <a:rPr lang="en-US"/>
              <a:t>Will not match if counted as a graduate and returning for SPED Transition (SEY exit 90/27 with retention 3, SPED basis of exit 00)</a:t>
            </a:r>
          </a:p>
          <a:p>
            <a:pPr marL="171450" indent="-171450">
              <a:buFont typeface="Arial" panose="020B0604020202020204" pitchFamily="34" charset="0"/>
              <a:buChar char="•"/>
            </a:pPr>
            <a:r>
              <a:rPr lang="en-US"/>
              <a:t>Will match if counted as a graduate and not returning for SPED Transition (final year of both regular SEY and SPED EOY reporting)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Will not match if final year of education and counted as a graduate in a prior year (SEY exit 28, SPED Basis of exit 90)</a:t>
            </a:r>
          </a:p>
          <a:p>
            <a:pPr marL="171450" indent="-171450">
              <a:buFont typeface="Arial" panose="020B0604020202020204" pitchFamily="34" charset="0"/>
              <a:buChar char="•"/>
            </a:pPr>
            <a:r>
              <a:rPr lang="en-US"/>
              <a:t>Will match if final year of education counted as other completer, HSED Recipient, or reached maximum age for services</a:t>
            </a:r>
          </a:p>
        </p:txBody>
      </p:sp>
      <p:sp>
        <p:nvSpPr>
          <p:cNvPr id="4" name="Slide Number Placeholder 3"/>
          <p:cNvSpPr>
            <a:spLocks noGrp="1"/>
          </p:cNvSpPr>
          <p:nvPr>
            <p:ph type="sldNum" sz="quarter" idx="5"/>
          </p:nvPr>
        </p:nvSpPr>
        <p:spPr/>
        <p:txBody>
          <a:bodyPr/>
          <a:lstStyle/>
          <a:p>
            <a:fld id="{D8C3E97E-4890-4915-A7C2-F3D207C521C5}" type="slidenum">
              <a:rPr lang="en-US" smtClean="0"/>
              <a:t>16</a:t>
            </a:fld>
            <a:endParaRPr lang="en-US"/>
          </a:p>
        </p:txBody>
      </p:sp>
    </p:spTree>
    <p:extLst>
      <p:ext uri="{BB962C8B-B14F-4D97-AF65-F5344CB8AC3E}">
        <p14:creationId xmlns:p14="http://schemas.microsoft.com/office/powerpoint/2010/main" val="2516574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C3E97E-4890-4915-A7C2-F3D207C521C5}" type="slidenum">
              <a:rPr lang="en-US" smtClean="0"/>
              <a:t>22</a:t>
            </a:fld>
            <a:endParaRPr lang="en-US"/>
          </a:p>
        </p:txBody>
      </p:sp>
    </p:spTree>
    <p:extLst>
      <p:ext uri="{BB962C8B-B14F-4D97-AF65-F5344CB8AC3E}">
        <p14:creationId xmlns:p14="http://schemas.microsoft.com/office/powerpoint/2010/main" val="17669720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1" name="Google Shape;31;p33">
            <a:extLst>
              <a:ext uri="{FF2B5EF4-FFF2-40B4-BE49-F238E27FC236}">
                <a16:creationId xmlns:a16="http://schemas.microsoft.com/office/drawing/2014/main" id="{3C35A425-4E74-2E1B-253E-B97E12CAE210}"/>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5953027"/>
            <a:ext cx="12192000" cy="914400"/>
          </a:xfrm>
          <a:prstGeom prst="rect">
            <a:avLst/>
          </a:prstGeom>
          <a:noFill/>
          <a:ln>
            <a:noFill/>
          </a:ln>
        </p:spPr>
      </p:pic>
      <p:sp>
        <p:nvSpPr>
          <p:cNvPr id="4" name="Google Shape;121;p44">
            <a:extLst>
              <a:ext uri="{FF2B5EF4-FFF2-40B4-BE49-F238E27FC236}">
                <a16:creationId xmlns:a16="http://schemas.microsoft.com/office/drawing/2014/main" id="{D2E9531C-229F-170D-4B71-A83C33E5E125}"/>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a:off x="1124" y="-1"/>
            <a:ext cx="12190875" cy="3888419"/>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 name="Title 1"/>
          <p:cNvSpPr>
            <a:spLocks noGrp="1"/>
          </p:cNvSpPr>
          <p:nvPr>
            <p:ph type="ctrTitle"/>
          </p:nvPr>
        </p:nvSpPr>
        <p:spPr>
          <a:xfrm>
            <a:off x="603683" y="2682148"/>
            <a:ext cx="9152877" cy="973464"/>
          </a:xfrm>
        </p:spPr>
        <p:txBody>
          <a:bodyPr lIns="0" tIns="0" rIns="0" bIns="0" anchor="b" anchorCtr="0">
            <a:normAutofit/>
          </a:bodyPr>
          <a:lstStyle>
            <a:lvl1pPr algn="ctr">
              <a:defRPr sz="4400">
                <a:solidFill>
                  <a:schemeClr val="tx1"/>
                </a:solidFill>
                <a:latin typeface="Museo Slab 500" panose="02000000000000000000" pitchFamily="50" charset="0"/>
              </a:defRPr>
            </a:lvl1pPr>
          </a:lstStyle>
          <a:p>
            <a:r>
              <a:rPr lang="en-US"/>
              <a:t>Click to edit Master title style</a:t>
            </a:r>
          </a:p>
        </p:txBody>
      </p:sp>
      <p:sp>
        <p:nvSpPr>
          <p:cNvPr id="3" name="Subtitle 2"/>
          <p:cNvSpPr>
            <a:spLocks noGrp="1"/>
          </p:cNvSpPr>
          <p:nvPr>
            <p:ph type="subTitle" idx="1"/>
          </p:nvPr>
        </p:nvSpPr>
        <p:spPr>
          <a:xfrm>
            <a:off x="603683" y="4150704"/>
            <a:ext cx="9152876" cy="1569826"/>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5" name="Google Shape;124;p44" descr="Colorado Department of Education Logo">
            <a:extLst>
              <a:ext uri="{FF2B5EF4-FFF2-40B4-BE49-F238E27FC236}">
                <a16:creationId xmlns:a16="http://schemas.microsoft.com/office/drawing/2014/main" id="{1D993326-E45B-24B9-D0C1-7296D8A2A68A}"/>
              </a:ext>
            </a:extLst>
          </p:cNvPr>
          <p:cNvPicPr preferRelativeResize="0">
            <a:picLocks noGrp="1" noRot="1" noMove="1" noResize="1" noEditPoints="1" noAdjustHandles="1" noChangeArrowheads="1" noChangeShapeType="1" noCrop="1"/>
          </p:cNvPicPr>
          <p:nvPr userDrawn="1"/>
        </p:nvPicPr>
        <p:blipFill rotWithShape="1">
          <a:blip r:embed="rId3">
            <a:alphaModFix/>
          </a:blip>
          <a:srcRect/>
          <a:stretch/>
        </p:blipFill>
        <p:spPr>
          <a:xfrm>
            <a:off x="4068016" y="605837"/>
            <a:ext cx="2224209" cy="1470474"/>
          </a:xfrm>
          <a:prstGeom prst="rect">
            <a:avLst/>
          </a:prstGeom>
          <a:noFill/>
          <a:ln>
            <a:noFill/>
          </a:ln>
        </p:spPr>
      </p:pic>
    </p:spTree>
    <p:extLst>
      <p:ext uri="{BB962C8B-B14F-4D97-AF65-F5344CB8AC3E}">
        <p14:creationId xmlns:p14="http://schemas.microsoft.com/office/powerpoint/2010/main" val="1669288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_w-Not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029200"/>
          </a:xfrm>
        </p:spPr>
        <p:txBody>
          <a:bodyPr lIns="0" tIns="0" rIns="0" bIns="0">
            <a:normAutofit/>
          </a:bodyPr>
          <a:lstStyle>
            <a:lvl1pPr marL="0" indent="0">
              <a:buNone/>
              <a:defRPr sz="2000"/>
            </a:lvl1pPr>
            <a:lvl2pPr>
              <a:defRPr sz="2000"/>
            </a:lvl2pPr>
            <a:lvl3pPr>
              <a:defRPr sz="1800"/>
            </a:lvl3pPr>
          </a:lstStyle>
          <a:p>
            <a:pPr lvl="0"/>
            <a:r>
              <a:rPr lang="en-US"/>
              <a:t>Insert Image or Smart Art</a:t>
            </a:r>
          </a:p>
        </p:txBody>
      </p:sp>
      <p:sp>
        <p:nvSpPr>
          <p:cNvPr id="8" name="Content Placeholder 7">
            <a:extLst>
              <a:ext uri="{FF2B5EF4-FFF2-40B4-BE49-F238E27FC236}">
                <a16:creationId xmlns:a16="http://schemas.microsoft.com/office/drawing/2014/main" id="{275A5140-A1CA-DD0D-FC9D-FBE3C7033010}"/>
              </a:ext>
            </a:extLst>
          </p:cNvPr>
          <p:cNvSpPr>
            <a:spLocks noGrp="1"/>
          </p:cNvSpPr>
          <p:nvPr>
            <p:ph sz="quarter" idx="13" hasCustomPrompt="1"/>
          </p:nvPr>
        </p:nvSpPr>
        <p:spPr>
          <a:xfrm>
            <a:off x="227916" y="5264976"/>
            <a:ext cx="11658600" cy="685800"/>
          </a:xfrm>
        </p:spPr>
        <p:txBody>
          <a:bodyPr>
            <a:normAutofit/>
          </a:bodyPr>
          <a:lstStyle>
            <a:lvl1pPr marL="0" indent="0">
              <a:buNone/>
              <a:defRPr sz="1050" i="1"/>
            </a:lvl1pPr>
            <a:lvl2pPr marL="457200" indent="0">
              <a:buNone/>
              <a:defRPr/>
            </a:lvl2pPr>
            <a:lvl3pPr marL="914400" indent="0">
              <a:buNone/>
              <a:defRPr/>
            </a:lvl3pPr>
            <a:lvl4pPr marL="1371600" indent="0">
              <a:buNone/>
              <a:defRPr/>
            </a:lvl4pPr>
            <a:lvl5pPr marL="1828800" indent="0">
              <a:buNone/>
              <a:defRPr/>
            </a:lvl5pPr>
          </a:lstStyle>
          <a:p>
            <a:pPr lvl="0"/>
            <a:r>
              <a:rPr lang="en-US"/>
              <a:t>Click to enter note</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chemeClr val="accent1"/>
            </a:solidFill>
            <a:prstDash val="solid"/>
            <a:round/>
            <a:headEnd type="none" w="sm" len="sm"/>
            <a:tailEnd type="none" w="sm" len="sm"/>
          </a:ln>
        </p:spPr>
      </p:cxn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12063861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3" name="Picture 2">
            <a:extLst>
              <a:ext uri="{FF2B5EF4-FFF2-40B4-BE49-F238E27FC236}">
                <a16:creationId xmlns:a16="http://schemas.microsoft.com/office/drawing/2014/main" id="{49BED633-71DA-7A28-29F6-99EA784F716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4" name="Title 1">
            <a:extLst>
              <a:ext uri="{FF2B5EF4-FFF2-40B4-BE49-F238E27FC236}">
                <a16:creationId xmlns:a16="http://schemas.microsoft.com/office/drawing/2014/main" id="{4814724F-659F-6896-D3B8-6A1E41C4FFF5}"/>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cxnSp>
        <p:nvCxnSpPr>
          <p:cNvPr id="5" name="Google Shape;190;p48">
            <a:extLst>
              <a:ext uri="{FF2B5EF4-FFF2-40B4-BE49-F238E27FC236}">
                <a16:creationId xmlns:a16="http://schemas.microsoft.com/office/drawing/2014/main" id="{E1AA45C2-5A63-8109-9B51-979DD0637BB3}"/>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2183644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accent2">
            <a:alpha val="25000"/>
          </a:schemeClr>
        </a:solidFill>
        <a:effectLst/>
      </p:bgPr>
    </p:bg>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3" name="Picture 2">
            <a:extLst>
              <a:ext uri="{FF2B5EF4-FFF2-40B4-BE49-F238E27FC236}">
                <a16:creationId xmlns:a16="http://schemas.microsoft.com/office/drawing/2014/main" id="{08D4CC56-C9B2-712F-C880-A2B08DE9078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7839526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1"/>
        </a:solidFill>
        <a:effectLst/>
      </p:bgPr>
    </p:bg>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594804" y="4326903"/>
            <a:ext cx="9170633" cy="1371600"/>
          </a:xfrm>
        </p:spPr>
        <p:txBody>
          <a:bodyPr anchor="ctr" anchorCtr="0">
            <a:normAutofit/>
          </a:bodyPr>
          <a:lstStyle>
            <a:lvl1pPr algn="ctr">
              <a:defRPr sz="4000">
                <a:solidFill>
                  <a:schemeClr val="tx1"/>
                </a:solidFill>
                <a:latin typeface="Museo Slab 500" panose="02000000000000000000" pitchFamily="50" charset="0"/>
              </a:defRPr>
            </a:lvl1pPr>
          </a:lstStyle>
          <a:p>
            <a:r>
              <a:rPr lang="en-US"/>
              <a:t>Click to insert Section Title</a:t>
            </a:r>
          </a:p>
        </p:txBody>
      </p:sp>
      <p:pic>
        <p:nvPicPr>
          <p:cNvPr id="11" name="Google Shape;31;p33">
            <a:extLst>
              <a:ext uri="{FF2B5EF4-FFF2-40B4-BE49-F238E27FC236}">
                <a16:creationId xmlns:a16="http://schemas.microsoft.com/office/drawing/2014/main" id="{D52A7771-8D26-02FF-6CC8-E63EB81A6DAF}"/>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6380983"/>
            <a:ext cx="12192000" cy="4572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27916" y="6427021"/>
            <a:ext cx="2743200" cy="365125"/>
          </a:xfrm>
          <a:prstGeom prst="rect">
            <a:avLst/>
          </a:prstGeo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12" name="Google Shape;31;p33">
            <a:extLst>
              <a:ext uri="{FF2B5EF4-FFF2-40B4-BE49-F238E27FC236}">
                <a16:creationId xmlns:a16="http://schemas.microsoft.com/office/drawing/2014/main" id="{17A722D3-CAC8-AF69-DA79-E605F80BC4F3}"/>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flipV="1">
            <a:off x="0" y="-9427"/>
            <a:ext cx="12192000" cy="3200400"/>
          </a:xfrm>
          <a:prstGeom prst="rect">
            <a:avLst/>
          </a:prstGeom>
          <a:noFill/>
          <a:ln>
            <a:noFill/>
          </a:ln>
        </p:spPr>
      </p:pic>
      <p:pic>
        <p:nvPicPr>
          <p:cNvPr id="2" name="Picture 1">
            <a:extLst>
              <a:ext uri="{FF2B5EF4-FFF2-40B4-BE49-F238E27FC236}">
                <a16:creationId xmlns:a16="http://schemas.microsoft.com/office/drawing/2014/main" id="{56AF7F59-F4D6-8504-E886-F15841224BD1}"/>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1090883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section">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808D28-DD34-AD62-EC9D-C14DBCA4E7AA}"/>
              </a:ext>
            </a:extLst>
          </p:cNvPr>
          <p:cNvSpPr>
            <a:spLocks noGrp="1" noRot="1" noMove="1" noResize="1" noEditPoints="1" noAdjustHandles="1" noChangeArrowheads="1" noChangeShapeType="1"/>
          </p:cNvSpPr>
          <p:nvPr userDrawn="1"/>
        </p:nvSpPr>
        <p:spPr>
          <a:xfrm>
            <a:off x="0" y="2064470"/>
            <a:ext cx="12192000" cy="2743200"/>
          </a:xfrm>
          <a:prstGeom prst="rect">
            <a:avLst/>
          </a:prstGeom>
          <a:solidFill>
            <a:srgbClr val="FFFF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a:spLocks noGrp="1"/>
          </p:cNvSpPr>
          <p:nvPr>
            <p:ph type="ctrTitle" hasCustomPrompt="1"/>
          </p:nvPr>
        </p:nvSpPr>
        <p:spPr>
          <a:xfrm>
            <a:off x="603682" y="2293070"/>
            <a:ext cx="9152877" cy="2286000"/>
          </a:xfrm>
        </p:spPr>
        <p:txBody>
          <a:bodyPr anchor="ctr" anchorCtr="0">
            <a:normAutofit/>
          </a:bodyPr>
          <a:lstStyle>
            <a:lvl1pPr algn="l">
              <a:defRPr sz="3600" b="1">
                <a:solidFill>
                  <a:schemeClr val="tx1"/>
                </a:solidFill>
                <a:latin typeface="Trebuchet MS" panose="020B0603020202020204" pitchFamily="34" charset="0"/>
              </a:defRPr>
            </a:lvl1pPr>
          </a:lstStyle>
          <a:p>
            <a:r>
              <a:rPr lang="en-US"/>
              <a:t>Click to insert sub-section title</a:t>
            </a:r>
          </a:p>
        </p:txBody>
      </p:sp>
      <p:pic>
        <p:nvPicPr>
          <p:cNvPr id="10" name="Google Shape;31;p33">
            <a:extLst>
              <a:ext uri="{FF2B5EF4-FFF2-40B4-BE49-F238E27FC236}">
                <a16:creationId xmlns:a16="http://schemas.microsoft.com/office/drawing/2014/main" id="{212DCFD6-1FF3-8396-94AE-09C42DCC928A}"/>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5953027"/>
            <a:ext cx="12192000" cy="914400"/>
          </a:xfrm>
          <a:prstGeom prst="rect">
            <a:avLst/>
          </a:prstGeom>
          <a:noFill/>
          <a:ln>
            <a:noFill/>
          </a:ln>
        </p:spPr>
      </p:pic>
      <p:sp>
        <p:nvSpPr>
          <p:cNvPr id="4" name="Slide Number Placeholder 5"/>
          <p:cNvSpPr>
            <a:spLocks noGrp="1" noRot="1" noMove="1" noResize="1" noEditPoints="1" noAdjustHandles="1" noChangeArrowheads="1" noChangeShapeType="1"/>
          </p:cNvSpPr>
          <p:nvPr>
            <p:ph type="sldNum" sz="quarter" idx="12"/>
          </p:nvPr>
        </p:nvSpPr>
        <p:spPr>
          <a:xfrm>
            <a:off x="233420" y="6427021"/>
            <a:ext cx="2743200" cy="365125"/>
          </a:xfrm>
          <a:prstGeom prst="rect">
            <a:avLst/>
          </a:prstGeom>
        </p:spPr>
        <p:txBody>
          <a:bodyPr/>
          <a:lstStyle>
            <a:lvl1pPr algn="l">
              <a:defRPr sz="1600" b="1">
                <a:solidFill>
                  <a:schemeClr val="bg1"/>
                </a:solidFill>
              </a:defRPr>
            </a:lvl1pPr>
          </a:lstStyle>
          <a:p>
            <a:fld id="{C479D5F6-EDCB-402A-AC08-4943A1820E8F}" type="slidenum">
              <a:rPr lang="en-US" smtClean="0"/>
              <a:pPr/>
              <a:t>‹#›</a:t>
            </a:fld>
            <a:endParaRPr lang="en-US"/>
          </a:p>
        </p:txBody>
      </p:sp>
      <p:pic>
        <p:nvPicPr>
          <p:cNvPr id="11" name="Google Shape;31;p33">
            <a:extLst>
              <a:ext uri="{FF2B5EF4-FFF2-40B4-BE49-F238E27FC236}">
                <a16:creationId xmlns:a16="http://schemas.microsoft.com/office/drawing/2014/main" id="{9FCD60A8-6674-C690-A6ED-E374B54EBB7F}"/>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flipV="1">
            <a:off x="0" y="-9236"/>
            <a:ext cx="12192000" cy="914400"/>
          </a:xfrm>
          <a:prstGeom prst="rect">
            <a:avLst/>
          </a:prstGeom>
          <a:noFill/>
          <a:ln>
            <a:noFill/>
          </a:ln>
        </p:spPr>
      </p:pic>
      <p:pic>
        <p:nvPicPr>
          <p:cNvPr id="5" name="Picture 4">
            <a:extLst>
              <a:ext uri="{FF2B5EF4-FFF2-40B4-BE49-F238E27FC236}">
                <a16:creationId xmlns:a16="http://schemas.microsoft.com/office/drawing/2014/main" id="{4C866E90-1583-4C74-F4C1-50E4A066400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34279228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reserve="1" userDrawn="1">
  <p:cSld name="Picture w-Content">
    <p:spTree>
      <p:nvGrpSpPr>
        <p:cNvPr id="1" name="Shape 320"/>
        <p:cNvGrpSpPr/>
        <p:nvPr/>
      </p:nvGrpSpPr>
      <p:grpSpPr>
        <a:xfrm>
          <a:off x="0" y="0"/>
          <a:ext cx="0" cy="0"/>
          <a:chOff x="0" y="0"/>
          <a:chExt cx="0" cy="0"/>
        </a:xfrm>
      </p:grpSpPr>
      <p:cxnSp>
        <p:nvCxnSpPr>
          <p:cNvPr id="5" name="Google Shape;190;p48">
            <a:extLst>
              <a:ext uri="{FF2B5EF4-FFF2-40B4-BE49-F238E27FC236}">
                <a16:creationId xmlns:a16="http://schemas.microsoft.com/office/drawing/2014/main" id="{7CB5F792-C558-CE78-953C-57A1C667C75C}"/>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5943600" cy="2"/>
          </a:xfrm>
          <a:prstGeom prst="straightConnector1">
            <a:avLst/>
          </a:prstGeom>
          <a:noFill/>
          <a:ln w="19050" cap="flat" cmpd="sng">
            <a:solidFill>
              <a:schemeClr val="accent1"/>
            </a:solidFill>
            <a:prstDash val="solid"/>
            <a:round/>
            <a:headEnd type="none" w="sm" len="sm"/>
            <a:tailEnd type="none" w="sm" len="sm"/>
          </a:ln>
        </p:spPr>
      </p:cxnSp>
      <p:sp>
        <p:nvSpPr>
          <p:cNvPr id="8" name="Title 1">
            <a:extLst>
              <a:ext uri="{FF2B5EF4-FFF2-40B4-BE49-F238E27FC236}">
                <a16:creationId xmlns:a16="http://schemas.microsoft.com/office/drawing/2014/main" id="{14AFD056-C688-C151-7171-5175419B6173}"/>
              </a:ext>
            </a:extLst>
          </p:cNvPr>
          <p:cNvSpPr>
            <a:spLocks noGrp="1"/>
          </p:cNvSpPr>
          <p:nvPr>
            <p:ph type="title"/>
          </p:nvPr>
        </p:nvSpPr>
        <p:spPr>
          <a:xfrm>
            <a:off x="311700" y="218142"/>
            <a:ext cx="5486400"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4" name="Content Placeholder 2">
            <a:extLst>
              <a:ext uri="{FF2B5EF4-FFF2-40B4-BE49-F238E27FC236}">
                <a16:creationId xmlns:a16="http://schemas.microsoft.com/office/drawing/2014/main" id="{EB78A013-491C-293A-D707-B78563135794}"/>
              </a:ext>
            </a:extLst>
          </p:cNvPr>
          <p:cNvSpPr>
            <a:spLocks noGrp="1"/>
          </p:cNvSpPr>
          <p:nvPr>
            <p:ph sz="half" idx="1"/>
          </p:nvPr>
        </p:nvSpPr>
        <p:spPr>
          <a:xfrm>
            <a:off x="311700" y="1250863"/>
            <a:ext cx="5486400" cy="50292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7" name="Rectangle 6">
            <a:extLst>
              <a:ext uri="{FF2B5EF4-FFF2-40B4-BE49-F238E27FC236}">
                <a16:creationId xmlns:a16="http://schemas.microsoft.com/office/drawing/2014/main" id="{798199D6-6416-4449-16AE-BEE0E6F0CCA3}"/>
              </a:ext>
              <a:ext uri="{C183D7F6-B498-43B3-948B-1728B52AA6E4}">
                <adec:decorative xmlns:adec="http://schemas.microsoft.com/office/drawing/2017/decorative" val="1"/>
              </a:ext>
            </a:extLst>
          </p:cNvPr>
          <p:cNvSpPr/>
          <p:nvPr userDrawn="1"/>
        </p:nvSpPr>
        <p:spPr>
          <a:xfrm>
            <a:off x="6096000" y="0"/>
            <a:ext cx="6096000" cy="685799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a:extLst>
              <a:ext uri="{FF2B5EF4-FFF2-40B4-BE49-F238E27FC236}">
                <a16:creationId xmlns:a16="http://schemas.microsoft.com/office/drawing/2014/main" id="{66A0C5E4-028D-EBC8-7D6C-D0BB8F96BED5}"/>
              </a:ext>
            </a:extLst>
          </p:cNvPr>
          <p:cNvSpPr>
            <a:spLocks noGrp="1"/>
          </p:cNvSpPr>
          <p:nvPr>
            <p:ph type="pic" sz="quarter" idx="10"/>
          </p:nvPr>
        </p:nvSpPr>
        <p:spPr>
          <a:xfrm>
            <a:off x="6569075" y="1136342"/>
            <a:ext cx="5257800" cy="4572000"/>
          </a:xfrm>
        </p:spPr>
        <p:txBody>
          <a:bodyPr/>
          <a:lstStyle>
            <a:lvl1pPr>
              <a:defRPr>
                <a:solidFill>
                  <a:schemeClr val="tx1"/>
                </a:solidFill>
              </a:defRPr>
            </a:lvl1pPr>
          </a:lstStyle>
          <a:p>
            <a:endParaRPr lang="en-US"/>
          </a:p>
        </p:txBody>
      </p:sp>
      <p:sp>
        <p:nvSpPr>
          <p:cNvPr id="6" name="Slide Number Placeholder 5">
            <a:extLst>
              <a:ext uri="{FF2B5EF4-FFF2-40B4-BE49-F238E27FC236}">
                <a16:creationId xmlns:a16="http://schemas.microsoft.com/office/drawing/2014/main" id="{733FB434-57B8-1D27-15F7-757391E4035A}"/>
              </a:ext>
            </a:extLst>
          </p:cNvPr>
          <p:cNvSpPr txBox="1">
            <a:spLocks noGrp="1" noRot="1" noMove="1" noResize="1" noEditPoints="1" noAdjustHandles="1" noChangeArrowheads="1" noChangeShapeType="1"/>
          </p:cNvSpPr>
          <p:nvPr userDrawn="1"/>
        </p:nvSpPr>
        <p:spPr>
          <a:xfrm>
            <a:off x="233420" y="6427021"/>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a:p>
        </p:txBody>
      </p:sp>
      <p:pic>
        <p:nvPicPr>
          <p:cNvPr id="2" name="Picture 1">
            <a:extLst>
              <a:ext uri="{FF2B5EF4-FFF2-40B4-BE49-F238E27FC236}">
                <a16:creationId xmlns:a16="http://schemas.microsoft.com/office/drawing/2014/main" id="{6411172E-214E-BBA6-CCDC-1BD8948D5DE9}"/>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Tree>
    <p:extLst>
      <p:ext uri="{BB962C8B-B14F-4D97-AF65-F5344CB8AC3E}">
        <p14:creationId xmlns:p14="http://schemas.microsoft.com/office/powerpoint/2010/main" val="1096334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vider - Blue - 01" preserve="1">
  <p:cSld name="Section_Image1">
    <p:spTree>
      <p:nvGrpSpPr>
        <p:cNvPr id="1" name="Shape 197"/>
        <p:cNvGrpSpPr/>
        <p:nvPr/>
      </p:nvGrpSpPr>
      <p:grpSpPr>
        <a:xfrm>
          <a:off x="0" y="0"/>
          <a:ext cx="0" cy="0"/>
          <a:chOff x="0" y="0"/>
          <a:chExt cx="0" cy="0"/>
        </a:xfrm>
      </p:grpSpPr>
      <p:pic>
        <p:nvPicPr>
          <p:cNvPr id="198" name="Google Shape;198;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199" name="Google Shape;199;p49"/>
          <p:cNvSpPr txBox="1">
            <a:spLocks noGrp="1"/>
          </p:cNvSpPr>
          <p:nvPr>
            <p:ph type="title"/>
          </p:nvPr>
        </p:nvSpPr>
        <p:spPr>
          <a:xfrm>
            <a:off x="0" y="4482133"/>
            <a:ext cx="12192000" cy="8888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1" name="Google Shape;201;p49">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A7B097C3-CE89-227D-F047-5FDE153C57B4}"/>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939059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ivider - Blue - 02" preserve="1">
  <p:cSld name="Section_Image2">
    <p:spTree>
      <p:nvGrpSpPr>
        <p:cNvPr id="1" name="Shape 203"/>
        <p:cNvGrpSpPr/>
        <p:nvPr/>
      </p:nvGrpSpPr>
      <p:grpSpPr>
        <a:xfrm>
          <a:off x="0" y="0"/>
          <a:ext cx="0" cy="0"/>
          <a:chOff x="0" y="0"/>
          <a:chExt cx="0" cy="0"/>
        </a:xfrm>
      </p:grpSpPr>
      <p:pic>
        <p:nvPicPr>
          <p:cNvPr id="204" name="Google Shape;204;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05" name="Google Shape;205;p50"/>
          <p:cNvSpPr txBox="1">
            <a:spLocks noGrp="1"/>
          </p:cNvSpPr>
          <p:nvPr>
            <p:ph type="title"/>
          </p:nvPr>
        </p:nvSpPr>
        <p:spPr>
          <a:xfrm>
            <a:off x="0" y="4482133"/>
            <a:ext cx="12192000" cy="8888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07" name="Google Shape;207;p50">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6EBDF2-D719-BDA2-93B2-05D861B8586B}"/>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9814525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ivider - Blue - 03" preserve="1">
  <p:cSld name="Section_Image3">
    <p:spTree>
      <p:nvGrpSpPr>
        <p:cNvPr id="1" name="Shape 209"/>
        <p:cNvGrpSpPr/>
        <p:nvPr/>
      </p:nvGrpSpPr>
      <p:grpSpPr>
        <a:xfrm>
          <a:off x="0" y="0"/>
          <a:ext cx="0" cy="0"/>
          <a:chOff x="0" y="0"/>
          <a:chExt cx="0" cy="0"/>
        </a:xfrm>
      </p:grpSpPr>
      <p:pic>
        <p:nvPicPr>
          <p:cNvPr id="210" name="Google Shape;210;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1" name="Google Shape;211;p51"/>
          <p:cNvSpPr txBox="1">
            <a:spLocks noGrp="1"/>
          </p:cNvSpPr>
          <p:nvPr>
            <p:ph type="title"/>
          </p:nvPr>
        </p:nvSpPr>
        <p:spPr>
          <a:xfrm>
            <a:off x="0" y="4482133"/>
            <a:ext cx="12192000" cy="8888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3" name="Google Shape;213;p51">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8B79D7A5-244F-AEDC-79A0-744FEB471528}"/>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a:p>
        </p:txBody>
      </p:sp>
    </p:spTree>
    <p:extLst>
      <p:ext uri="{BB962C8B-B14F-4D97-AF65-F5344CB8AC3E}">
        <p14:creationId xmlns:p14="http://schemas.microsoft.com/office/powerpoint/2010/main" val="3316671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Blue - 04" preserve="1">
  <p:cSld name="Section_Image4">
    <p:spTree>
      <p:nvGrpSpPr>
        <p:cNvPr id="1" name="Shape 215"/>
        <p:cNvGrpSpPr/>
        <p:nvPr/>
      </p:nvGrpSpPr>
      <p:grpSpPr>
        <a:xfrm>
          <a:off x="0" y="0"/>
          <a:ext cx="0" cy="0"/>
          <a:chOff x="0" y="0"/>
          <a:chExt cx="0" cy="0"/>
        </a:xfrm>
      </p:grpSpPr>
      <p:pic>
        <p:nvPicPr>
          <p:cNvPr id="216" name="Google Shape;216;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17" name="Google Shape;217;p52"/>
          <p:cNvSpPr txBox="1">
            <a:spLocks noGrp="1"/>
          </p:cNvSpPr>
          <p:nvPr>
            <p:ph type="title"/>
          </p:nvPr>
        </p:nvSpPr>
        <p:spPr>
          <a:xfrm>
            <a:off x="0" y="4482133"/>
            <a:ext cx="12192000" cy="8888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19" name="Google Shape;219;p52">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B185C93-E38D-1C1F-DBBA-12DFC60682A5}"/>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585000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Google Shape;31;p33">
            <a:extLst>
              <a:ext uri="{FF2B5EF4-FFF2-40B4-BE49-F238E27FC236}">
                <a16:creationId xmlns:a16="http://schemas.microsoft.com/office/drawing/2014/main" id="{0824AB7B-5B72-C08E-71E9-B79D18AD9B76}"/>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5953027"/>
            <a:ext cx="12192000" cy="914400"/>
          </a:xfrm>
          <a:prstGeom prst="rect">
            <a:avLst/>
          </a:prstGeom>
          <a:noFill/>
          <a:ln>
            <a:noFill/>
          </a:ln>
        </p:spPr>
      </p:pic>
      <p:sp>
        <p:nvSpPr>
          <p:cNvPr id="2" name="Title 1"/>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sp>
        <p:nvSpPr>
          <p:cNvPr id="3" name="Content Placeholder 2"/>
          <p:cNvSpPr>
            <a:spLocks noGrp="1"/>
          </p:cNvSpPr>
          <p:nvPr>
            <p:ph idx="1"/>
          </p:nvPr>
        </p:nvSpPr>
        <p:spPr>
          <a:xfrm>
            <a:off x="443565" y="1260125"/>
            <a:ext cx="11132917" cy="4645693"/>
          </a:xfrm>
        </p:spPr>
        <p:txBody>
          <a:bodyPr lIns="0" tIns="0" rIns="0" bIns="0"/>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cxnSp>
        <p:nvCxnSpPr>
          <p:cNvPr id="5" name="Google Shape;190;p48">
            <a:extLst>
              <a:ext uri="{FF2B5EF4-FFF2-40B4-BE49-F238E27FC236}">
                <a16:creationId xmlns:a16="http://schemas.microsoft.com/office/drawing/2014/main" id="{625970BA-824C-B5D7-569F-9C5302105F5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188952" cy="2"/>
          </a:xfrm>
          <a:prstGeom prst="straightConnector1">
            <a:avLst/>
          </a:prstGeom>
          <a:noFill/>
          <a:ln w="19050" cap="flat" cmpd="sng">
            <a:solidFill>
              <a:schemeClr val="accent1"/>
            </a:solidFill>
            <a:prstDash val="solid"/>
            <a:round/>
            <a:headEnd type="none" w="sm" len="sm"/>
            <a:tailEnd type="none" w="sm" len="sm"/>
          </a:ln>
        </p:spPr>
      </p:cxnSp>
    </p:spTree>
    <p:extLst>
      <p:ext uri="{BB962C8B-B14F-4D97-AF65-F5344CB8AC3E}">
        <p14:creationId xmlns:p14="http://schemas.microsoft.com/office/powerpoint/2010/main" val="31750660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Blue - 08" preserve="1">
  <p:cSld name="Section_Image5">
    <p:spTree>
      <p:nvGrpSpPr>
        <p:cNvPr id="1" name="Shape 221"/>
        <p:cNvGrpSpPr/>
        <p:nvPr/>
      </p:nvGrpSpPr>
      <p:grpSpPr>
        <a:xfrm>
          <a:off x="0" y="0"/>
          <a:ext cx="0" cy="0"/>
          <a:chOff x="0" y="0"/>
          <a:chExt cx="0" cy="0"/>
        </a:xfrm>
      </p:grpSpPr>
      <p:pic>
        <p:nvPicPr>
          <p:cNvPr id="222" name="Google Shape;222;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3" name="Google Shape;223;p53"/>
          <p:cNvSpPr txBox="1">
            <a:spLocks noGrp="1"/>
          </p:cNvSpPr>
          <p:nvPr>
            <p:ph type="title"/>
          </p:nvPr>
        </p:nvSpPr>
        <p:spPr>
          <a:xfrm>
            <a:off x="0" y="4482133"/>
            <a:ext cx="12192000" cy="8888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25" name="Google Shape;225;p53">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21C798B-732A-A744-1F2D-4B91A5F81837}"/>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pPr/>
              <a:t>‹#›</a:t>
            </a:fld>
            <a:endParaRPr lang="en-US"/>
          </a:p>
        </p:txBody>
      </p:sp>
    </p:spTree>
    <p:extLst>
      <p:ext uri="{BB962C8B-B14F-4D97-AF65-F5344CB8AC3E}">
        <p14:creationId xmlns:p14="http://schemas.microsoft.com/office/powerpoint/2010/main" val="9854104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7" preserve="1">
  <p:cSld name="Section_Image6">
    <p:spTree>
      <p:nvGrpSpPr>
        <p:cNvPr id="1" name="Shape 227"/>
        <p:cNvGrpSpPr/>
        <p:nvPr/>
      </p:nvGrpSpPr>
      <p:grpSpPr>
        <a:xfrm>
          <a:off x="0" y="0"/>
          <a:ext cx="0" cy="0"/>
          <a:chOff x="0" y="0"/>
          <a:chExt cx="0" cy="0"/>
        </a:xfrm>
      </p:grpSpPr>
      <p:pic>
        <p:nvPicPr>
          <p:cNvPr id="228" name="Google Shape;228;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29" name="Google Shape;229;p54"/>
          <p:cNvSpPr txBox="1">
            <a:spLocks noGrp="1"/>
          </p:cNvSpPr>
          <p:nvPr>
            <p:ph type="title"/>
          </p:nvPr>
        </p:nvSpPr>
        <p:spPr>
          <a:xfrm>
            <a:off x="0" y="4482133"/>
            <a:ext cx="12192000" cy="8888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31" name="Google Shape;231;p54">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55C09213-6D27-B551-9C6A-DE6DF14E9456}"/>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3659486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6" preserve="1">
  <p:cSld name="Section_Image7">
    <p:spTree>
      <p:nvGrpSpPr>
        <p:cNvPr id="1" name="Shape 233"/>
        <p:cNvGrpSpPr/>
        <p:nvPr/>
      </p:nvGrpSpPr>
      <p:grpSpPr>
        <a:xfrm>
          <a:off x="0" y="0"/>
          <a:ext cx="0" cy="0"/>
          <a:chOff x="0" y="0"/>
          <a:chExt cx="0" cy="0"/>
        </a:xfrm>
      </p:grpSpPr>
      <p:pic>
        <p:nvPicPr>
          <p:cNvPr id="234" name="Google Shape;234;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35" name="Google Shape;235;p55"/>
          <p:cNvSpPr txBox="1">
            <a:spLocks noGrp="1"/>
          </p:cNvSpPr>
          <p:nvPr>
            <p:ph type="title"/>
          </p:nvPr>
        </p:nvSpPr>
        <p:spPr>
          <a:xfrm>
            <a:off x="0" y="4482133"/>
            <a:ext cx="12192000" cy="8888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ckwell"/>
              <a:buNone/>
              <a:defRPr>
                <a:solidFill>
                  <a:schemeClr val="tx1"/>
                </a:solidFill>
                <a:latin typeface="Trebuchet MS" panose="020B0603020202020204" pitchFamily="34" charset="0"/>
                <a:ea typeface="Trebuchet MS" panose="020B0603020202020204" pitchFamily="34" charset="0"/>
                <a:cs typeface="Trebuchet MS" panose="020B0603020202020204" pitchFamily="34" charset="0"/>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37" name="Google Shape;237;p55">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256844E2-6364-41AA-1F86-AB920A7035E2}"/>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tx1"/>
                </a:solidFill>
              </a:rPr>
              <a:pPr/>
              <a:t>‹#›</a:t>
            </a:fld>
            <a:endParaRPr lang="en-US">
              <a:solidFill>
                <a:schemeClr val="tx1"/>
              </a:solidFill>
            </a:endParaRPr>
          </a:p>
        </p:txBody>
      </p:sp>
    </p:spTree>
    <p:extLst>
      <p:ext uri="{BB962C8B-B14F-4D97-AF65-F5344CB8AC3E}">
        <p14:creationId xmlns:p14="http://schemas.microsoft.com/office/powerpoint/2010/main" val="41712165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5" preserve="1">
  <p:cSld name="Section_Image8">
    <p:spTree>
      <p:nvGrpSpPr>
        <p:cNvPr id="1" name="Shape 239"/>
        <p:cNvGrpSpPr/>
        <p:nvPr/>
      </p:nvGrpSpPr>
      <p:grpSpPr>
        <a:xfrm>
          <a:off x="0" y="0"/>
          <a:ext cx="0" cy="0"/>
          <a:chOff x="0" y="0"/>
          <a:chExt cx="0" cy="0"/>
        </a:xfrm>
      </p:grpSpPr>
      <p:pic>
        <p:nvPicPr>
          <p:cNvPr id="240" name="Google Shape;240;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2">
            <a:alphaModFix/>
          </a:blip>
          <a:srcRect/>
          <a:stretch/>
        </p:blipFill>
        <p:spPr>
          <a:xfrm>
            <a:off x="0" y="1"/>
            <a:ext cx="12192011" cy="6858001"/>
          </a:xfrm>
          <a:prstGeom prst="rect">
            <a:avLst/>
          </a:prstGeom>
          <a:noFill/>
          <a:ln>
            <a:noFill/>
          </a:ln>
        </p:spPr>
      </p:pic>
      <p:sp>
        <p:nvSpPr>
          <p:cNvPr id="241" name="Google Shape;241;p56"/>
          <p:cNvSpPr txBox="1">
            <a:spLocks noGrp="1"/>
          </p:cNvSpPr>
          <p:nvPr>
            <p:ph type="title"/>
          </p:nvPr>
        </p:nvSpPr>
        <p:spPr>
          <a:xfrm>
            <a:off x="0" y="4482133"/>
            <a:ext cx="12192000" cy="888800"/>
          </a:xfrm>
          <a:prstGeom prst="rect">
            <a:avLst/>
          </a:prstGeom>
          <a:solidFill>
            <a:schemeClr val="accent1"/>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2800"/>
              <a:buFont typeface="Roboto Medium"/>
              <a:buNone/>
              <a:defRPr>
                <a:solidFill>
                  <a:schemeClr val="tx1"/>
                </a:solidFill>
                <a:latin typeface="Trebuchet MS" panose="020B0603020202020204" pitchFamily="34" charset="0"/>
                <a:ea typeface="Roboto Medium"/>
                <a:cs typeface="Trebuchet MS" panose="020B0603020202020204" pitchFamily="34" charset="0"/>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pic>
        <p:nvPicPr>
          <p:cNvPr id="243" name="Google Shape;243;p56">
            <a:extLs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p:nvPicPr>
        <p:blipFill rotWithShape="1">
          <a:blip r:embed="rId3">
            <a:alphaModFix/>
          </a:blip>
          <a:srcRect/>
          <a:stretch/>
        </p:blipFill>
        <p:spPr>
          <a:xfrm>
            <a:off x="10669534" y="6024434"/>
            <a:ext cx="1232567" cy="537865"/>
          </a:xfrm>
          <a:prstGeom prst="rect">
            <a:avLst/>
          </a:prstGeom>
          <a:noFill/>
          <a:ln>
            <a:noFill/>
          </a:ln>
        </p:spPr>
      </p:pic>
      <p:sp>
        <p:nvSpPr>
          <p:cNvPr id="2" name="Slide Number Placeholder 5">
            <a:extLst>
              <a:ext uri="{FF2B5EF4-FFF2-40B4-BE49-F238E27FC236}">
                <a16:creationId xmlns:a16="http://schemas.microsoft.com/office/drawing/2014/main" id="{D15C1D20-06C2-5FB9-58FE-5BB25E59A43E}"/>
              </a:ext>
            </a:extLst>
          </p:cNvPr>
          <p:cNvSpPr txBox="1">
            <a:spLocks noGrp="1" noRot="1" noMove="1" noResize="1" noEditPoints="1" noAdjustHandles="1" noChangeArrowheads="1" noChangeShapeType="1"/>
          </p:cNvSpPr>
          <p:nvPr userDrawn="1"/>
        </p:nvSpPr>
        <p:spPr>
          <a:xfrm>
            <a:off x="332873"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b="1" kern="1200">
                <a:solidFill>
                  <a:schemeClr val="tx1"/>
                </a:solidFill>
                <a:latin typeface="Trebuchet MS" panose="020B0603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479D5F6-EDCB-402A-AC08-4943A1820E8F}" type="slidenum">
              <a:rPr lang="en-US" smtClean="0">
                <a:solidFill>
                  <a:schemeClr val="bg1"/>
                </a:solidFill>
              </a:rPr>
              <a:pPr/>
              <a:t>‹#›</a:t>
            </a:fld>
            <a:endParaRPr lang="en-US">
              <a:solidFill>
                <a:schemeClr val="bg1"/>
              </a:solidFill>
            </a:endParaRPr>
          </a:p>
        </p:txBody>
      </p:sp>
    </p:spTree>
    <p:extLst>
      <p:ext uri="{BB962C8B-B14F-4D97-AF65-F5344CB8AC3E}">
        <p14:creationId xmlns:p14="http://schemas.microsoft.com/office/powerpoint/2010/main" val="2514703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_BOLD">
    <p:bg>
      <p:bgPr>
        <a:solidFill>
          <a:schemeClr val="accent2">
            <a:lumMod val="20000"/>
            <a:lumOff val="80000"/>
            <a:alpha val="7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9498A2-0359-E912-13BB-57F236A92EBE}"/>
              </a:ext>
            </a:extLst>
          </p:cNvPr>
          <p:cNvSpPr>
            <a:spLocks noGrp="1"/>
          </p:cNvSpPr>
          <p:nvPr>
            <p:ph type="title"/>
          </p:nvPr>
        </p:nvSpPr>
        <p:spPr>
          <a:xfrm>
            <a:off x="843379" y="0"/>
            <a:ext cx="3435658" cy="6035040"/>
          </a:xfrm>
          <a:solidFill>
            <a:schemeClr val="accent1"/>
          </a:solidFill>
          <a:ln>
            <a:solidFill>
              <a:schemeClr val="accent1"/>
            </a:solidFill>
          </a:ln>
        </p:spPr>
        <p:txBody>
          <a:bodyPr lIns="0" tIns="0" rIns="0" bIns="0" anchor="ctr" anchorCtr="0">
            <a:normAutofit/>
          </a:bodyPr>
          <a:lstStyle>
            <a:lvl1pPr marL="230188" indent="0" algn="ctr">
              <a:defRPr sz="3200">
                <a:solidFill>
                  <a:schemeClr val="tx1"/>
                </a:solidFill>
                <a:latin typeface="Museo Slab 500" panose="02000000000000000000" pitchFamily="50" charset="0"/>
              </a:defRPr>
            </a:lvl1pPr>
          </a:lstStyle>
          <a:p>
            <a:r>
              <a:rPr lang="en-US"/>
              <a:t>Click to edit Master title style</a:t>
            </a:r>
          </a:p>
        </p:txBody>
      </p:sp>
      <p:pic>
        <p:nvPicPr>
          <p:cNvPr id="3" name="Google Shape;31;p33">
            <a:extLst>
              <a:ext uri="{FF2B5EF4-FFF2-40B4-BE49-F238E27FC236}">
                <a16:creationId xmlns:a16="http://schemas.microsoft.com/office/drawing/2014/main" id="{CEFFF3D4-30C9-87A6-329F-F0BB5DD185C1}"/>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5953027"/>
            <a:ext cx="12192000" cy="914400"/>
          </a:xfrm>
          <a:prstGeom prst="rect">
            <a:avLst/>
          </a:prstGeom>
          <a:noFill/>
          <a:ln>
            <a:noFill/>
          </a:ln>
        </p:spPr>
      </p:pic>
      <p:pic>
        <p:nvPicPr>
          <p:cNvPr id="8" name="Picture 7">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9" name="Slide Number Placeholder 5"/>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
        <p:nvSpPr>
          <p:cNvPr id="5" name="Content Placeholder 2">
            <a:extLst>
              <a:ext uri="{FF2B5EF4-FFF2-40B4-BE49-F238E27FC236}">
                <a16:creationId xmlns:a16="http://schemas.microsoft.com/office/drawing/2014/main" id="{09F1CAE9-4692-3FA7-D90D-F566F9267B76}"/>
              </a:ext>
            </a:extLst>
          </p:cNvPr>
          <p:cNvSpPr>
            <a:spLocks noGrp="1"/>
          </p:cNvSpPr>
          <p:nvPr>
            <p:ph sz="half" idx="1"/>
          </p:nvPr>
        </p:nvSpPr>
        <p:spPr>
          <a:xfrm>
            <a:off x="4500980" y="674703"/>
            <a:ext cx="7066624" cy="5051394"/>
          </a:xfrm>
        </p:spPr>
        <p:txBody>
          <a:bodyPr/>
          <a:lstStyle>
            <a:lvl1pPr>
              <a:defRPr sz="2400"/>
            </a:lvl1pPr>
            <a:lvl2pPr>
              <a:defRPr sz="2000"/>
            </a:lvl2pPr>
            <a:lvl3pPr>
              <a:defRPr sz="1800"/>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925754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Google Shape;31;p33">
            <a:extLst>
              <a:ext uri="{FF2B5EF4-FFF2-40B4-BE49-F238E27FC236}">
                <a16:creationId xmlns:a16="http://schemas.microsoft.com/office/drawing/2014/main" id="{3945E7A9-5395-B91B-7EE0-3C17083095AF}"/>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5953027"/>
            <a:ext cx="12192000" cy="914400"/>
          </a:xfrm>
          <a:prstGeom prst="rect">
            <a:avLst/>
          </a:prstGeom>
          <a:noFill/>
          <a:ln>
            <a:noFill/>
          </a:ln>
        </p:spPr>
      </p:pic>
      <p:sp>
        <p:nvSpPr>
          <p:cNvPr id="3" name="Content Placeholder 2"/>
          <p:cNvSpPr>
            <a:spLocks noGrp="1"/>
          </p:cNvSpPr>
          <p:nvPr>
            <p:ph sz="half" idx="1"/>
          </p:nvPr>
        </p:nvSpPr>
        <p:spPr>
          <a:xfrm>
            <a:off x="443564" y="1260125"/>
            <a:ext cx="5486400" cy="4572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6174800" y="1260125"/>
            <a:ext cx="5486400" cy="4572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pic>
        <p:nvPicPr>
          <p:cNvPr id="12" name="Picture 11">
            <a:extLs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2" name="Title 1">
            <a:extLst>
              <a:ext uri="{FF2B5EF4-FFF2-40B4-BE49-F238E27FC236}">
                <a16:creationId xmlns:a16="http://schemas.microsoft.com/office/drawing/2014/main" id="{3CB0EDD7-2251-2869-9938-F8E70618A82C}"/>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cxnSp>
        <p:nvCxnSpPr>
          <p:cNvPr id="7" name="Google Shape;190;p48">
            <a:extLst>
              <a:ext uri="{FF2B5EF4-FFF2-40B4-BE49-F238E27FC236}">
                <a16:creationId xmlns:a16="http://schemas.microsoft.com/office/drawing/2014/main" id="{6A39F52A-DC1A-FC42-A444-C88E1083A799}"/>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chemeClr val="accent1"/>
            </a:solidFill>
            <a:prstDash val="solid"/>
            <a:round/>
            <a:headEnd type="none" w="sm" len="sm"/>
            <a:tailEnd type="none" w="sm" len="sm"/>
          </a:ln>
        </p:spPr>
      </p:cxnSp>
      <p:sp>
        <p:nvSpPr>
          <p:cNvPr id="9" name="Slide Number Placeholder 5">
            <a:extLst>
              <a:ext uri="{FF2B5EF4-FFF2-40B4-BE49-F238E27FC236}">
                <a16:creationId xmlns:a16="http://schemas.microsoft.com/office/drawing/2014/main" id="{5427E4D8-A6F9-BEDF-92BF-55ED256DEB3D}"/>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bg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67564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Horizontal">
    <p:spTree>
      <p:nvGrpSpPr>
        <p:cNvPr id="1" name=""/>
        <p:cNvGrpSpPr/>
        <p:nvPr/>
      </p:nvGrpSpPr>
      <p:grpSpPr>
        <a:xfrm>
          <a:off x="0" y="0"/>
          <a:ext cx="0" cy="0"/>
          <a:chOff x="0" y="0"/>
          <a:chExt cx="0" cy="0"/>
        </a:xfrm>
      </p:grpSpPr>
      <p:pic>
        <p:nvPicPr>
          <p:cNvPr id="11" name="Google Shape;31;p33">
            <a:extLst>
              <a:ext uri="{FF2B5EF4-FFF2-40B4-BE49-F238E27FC236}">
                <a16:creationId xmlns:a16="http://schemas.microsoft.com/office/drawing/2014/main" id="{71E2FC22-8499-1214-DA61-71D52839BF92}"/>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2">
            <a:alphaModFix/>
          </a:blip>
          <a:srcRect/>
          <a:stretch/>
        </p:blipFill>
        <p:spPr>
          <a:xfrm>
            <a:off x="0" y="5953027"/>
            <a:ext cx="12192000" cy="914400"/>
          </a:xfrm>
          <a:prstGeom prst="rect">
            <a:avLst/>
          </a:prstGeom>
          <a:noFill/>
          <a:ln>
            <a:noFill/>
          </a:ln>
        </p:spPr>
      </p:pic>
      <p:sp>
        <p:nvSpPr>
          <p:cNvPr id="2" name="Content Placeholder 2">
            <a:extLst>
              <a:ext uri="{FF2B5EF4-FFF2-40B4-BE49-F238E27FC236}">
                <a16:creationId xmlns:a16="http://schemas.microsoft.com/office/drawing/2014/main" id="{C16E57BF-FBD9-BF44-FF8C-BAB1508DF784}"/>
              </a:ext>
            </a:extLst>
          </p:cNvPr>
          <p:cNvSpPr>
            <a:spLocks noGrp="1"/>
          </p:cNvSpPr>
          <p:nvPr>
            <p:ph sz="half" idx="1"/>
          </p:nvPr>
        </p:nvSpPr>
        <p:spPr>
          <a:xfrm>
            <a:off x="443564" y="1179802"/>
            <a:ext cx="11430000" cy="2286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C2E57FBF-6B51-1D66-7A47-824EBABAFBFE}"/>
              </a:ext>
            </a:extLst>
          </p:cNvPr>
          <p:cNvSpPr>
            <a:spLocks noGrp="1"/>
          </p:cNvSpPr>
          <p:nvPr>
            <p:ph sz="half" idx="2"/>
          </p:nvPr>
        </p:nvSpPr>
        <p:spPr>
          <a:xfrm>
            <a:off x="443564" y="3637714"/>
            <a:ext cx="11430000" cy="22860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6" name="Title 1">
            <a:extLst>
              <a:ext uri="{FF2B5EF4-FFF2-40B4-BE49-F238E27FC236}">
                <a16:creationId xmlns:a16="http://schemas.microsoft.com/office/drawing/2014/main" id="{D70F7359-55BE-FC40-5F28-B1ED6020D983}"/>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cxnSp>
        <p:nvCxnSpPr>
          <p:cNvPr id="7" name="Google Shape;190;p48">
            <a:extLst>
              <a:ext uri="{FF2B5EF4-FFF2-40B4-BE49-F238E27FC236}">
                <a16:creationId xmlns:a16="http://schemas.microsoft.com/office/drawing/2014/main" id="{6884650E-45DC-B430-FE36-12AE369ED570}"/>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chemeClr val="accent1"/>
            </a:solidFill>
            <a:prstDash val="solid"/>
            <a:round/>
            <a:headEnd type="none" w="sm" len="sm"/>
            <a:tailEnd type="none" w="sm" len="sm"/>
          </a:ln>
        </p:spPr>
      </p:cxnSp>
      <p:pic>
        <p:nvPicPr>
          <p:cNvPr id="9" name="Picture 8">
            <a:extLst>
              <a:ext uri="{FF2B5EF4-FFF2-40B4-BE49-F238E27FC236}">
                <a16:creationId xmlns:a16="http://schemas.microsoft.com/office/drawing/2014/main" id="{21F8AF7A-6248-782A-6CFC-5AB08330E8D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3C33CCA7-32EF-3E22-7C21-DAB49E09FD10}"/>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487678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Headers">
    <p:spTree>
      <p:nvGrpSpPr>
        <p:cNvPr id="1" name=""/>
        <p:cNvGrpSpPr/>
        <p:nvPr/>
      </p:nvGrpSpPr>
      <p:grpSpPr>
        <a:xfrm>
          <a:off x="0" y="0"/>
          <a:ext cx="0" cy="0"/>
          <a:chOff x="0" y="0"/>
          <a:chExt cx="0" cy="0"/>
        </a:xfrm>
      </p:grpSpPr>
      <p:pic>
        <p:nvPicPr>
          <p:cNvPr id="11" name="Google Shape;31;p33">
            <a:extLst>
              <a:ext uri="{FF2B5EF4-FFF2-40B4-BE49-F238E27FC236}">
                <a16:creationId xmlns:a16="http://schemas.microsoft.com/office/drawing/2014/main" id="{61DC6D8E-8372-2445-98CE-A04C1AC212D9}"/>
              </a:ext>
              <a:ext uri="{C183D7F6-B498-43B3-948B-1728B52AA6E4}">
                <adec:decorative xmlns:adec="http://schemas.microsoft.com/office/drawing/2017/decorative" val="1"/>
              </a:ext>
            </a:extLst>
          </p:cNvPr>
          <p:cNvPicPr preferRelativeResize="0"/>
          <p:nvPr userDrawn="1"/>
        </p:nvPicPr>
        <p:blipFill rotWithShape="1">
          <a:blip r:embed="rId2">
            <a:alphaModFix/>
          </a:blip>
          <a:srcRect/>
          <a:stretch/>
        </p:blipFill>
        <p:spPr>
          <a:xfrm>
            <a:off x="0" y="5953027"/>
            <a:ext cx="12192000" cy="914400"/>
          </a:xfrm>
          <a:prstGeom prst="rect">
            <a:avLst/>
          </a:prstGeom>
          <a:noFill/>
          <a:ln>
            <a:noFill/>
          </a:ln>
        </p:spPr>
      </p:pic>
      <p:sp>
        <p:nvSpPr>
          <p:cNvPr id="2" name="Content Placeholder 2">
            <a:extLst>
              <a:ext uri="{FF2B5EF4-FFF2-40B4-BE49-F238E27FC236}">
                <a16:creationId xmlns:a16="http://schemas.microsoft.com/office/drawing/2014/main" id="{62C3D8EA-D957-3B9A-F41F-8636A51848A8}"/>
              </a:ext>
            </a:extLst>
          </p:cNvPr>
          <p:cNvSpPr>
            <a:spLocks noGrp="1"/>
          </p:cNvSpPr>
          <p:nvPr>
            <p:ph sz="half" idx="1"/>
          </p:nvPr>
        </p:nvSpPr>
        <p:spPr>
          <a:xfrm>
            <a:off x="443564" y="1958277"/>
            <a:ext cx="5486400" cy="38862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5" name="Content Placeholder 3">
            <a:extLst>
              <a:ext uri="{FF2B5EF4-FFF2-40B4-BE49-F238E27FC236}">
                <a16:creationId xmlns:a16="http://schemas.microsoft.com/office/drawing/2014/main" id="{FC067E4F-601B-BBDE-C137-F40B3918912F}"/>
              </a:ext>
            </a:extLst>
          </p:cNvPr>
          <p:cNvSpPr>
            <a:spLocks noGrp="1"/>
          </p:cNvSpPr>
          <p:nvPr>
            <p:ph sz="half" idx="2"/>
          </p:nvPr>
        </p:nvSpPr>
        <p:spPr>
          <a:xfrm>
            <a:off x="6172200" y="1958277"/>
            <a:ext cx="5486400" cy="3886200"/>
          </a:xfrm>
        </p:spPr>
        <p:txBody>
          <a:bodyPr>
            <a:normAutofit/>
          </a:bodyPr>
          <a:lstStyle>
            <a:lvl1pPr>
              <a:defRPr sz="2000"/>
            </a:lvl1pPr>
            <a:lvl2pPr>
              <a:defRPr sz="1800"/>
            </a:lvl2pPr>
            <a:lvl3pPr>
              <a:defRPr sz="1600"/>
            </a:lvl3pPr>
          </a:lstStyle>
          <a:p>
            <a:pPr lvl="0"/>
            <a:r>
              <a:rPr lang="en-US"/>
              <a:t>Click to edit Master text styles</a:t>
            </a:r>
          </a:p>
          <a:p>
            <a:pPr lvl="1"/>
            <a:r>
              <a:rPr lang="en-US"/>
              <a:t>Second level</a:t>
            </a:r>
          </a:p>
          <a:p>
            <a:pPr lvl="2"/>
            <a:r>
              <a:rPr lang="en-US"/>
              <a:t>Third level</a:t>
            </a:r>
          </a:p>
        </p:txBody>
      </p:sp>
      <p:sp>
        <p:nvSpPr>
          <p:cNvPr id="6" name="Text Placeholder 4">
            <a:extLst>
              <a:ext uri="{FF2B5EF4-FFF2-40B4-BE49-F238E27FC236}">
                <a16:creationId xmlns:a16="http://schemas.microsoft.com/office/drawing/2014/main" id="{EABCCBFA-C414-9C3D-FBCB-E7D52F525363}"/>
              </a:ext>
            </a:extLst>
          </p:cNvPr>
          <p:cNvSpPr>
            <a:spLocks noGrp="1"/>
          </p:cNvSpPr>
          <p:nvPr>
            <p:ph type="body" sz="quarter" idx="13"/>
          </p:nvPr>
        </p:nvSpPr>
        <p:spPr>
          <a:xfrm>
            <a:off x="443564" y="1156859"/>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7" name="Text Placeholder 4">
            <a:extLst>
              <a:ext uri="{FF2B5EF4-FFF2-40B4-BE49-F238E27FC236}">
                <a16:creationId xmlns:a16="http://schemas.microsoft.com/office/drawing/2014/main" id="{D3F63C22-697A-4052-588F-4FE7FB02AB5A}"/>
              </a:ext>
            </a:extLst>
          </p:cNvPr>
          <p:cNvSpPr>
            <a:spLocks noGrp="1"/>
          </p:cNvSpPr>
          <p:nvPr>
            <p:ph type="body" sz="quarter" idx="14"/>
          </p:nvPr>
        </p:nvSpPr>
        <p:spPr>
          <a:xfrm>
            <a:off x="6172200" y="1138962"/>
            <a:ext cx="5486400" cy="685800"/>
          </a:xfrm>
        </p:spPr>
        <p:txBody>
          <a:bodyPr anchor="ctr">
            <a:noAutofit/>
          </a:bodyPr>
          <a:lstStyle>
            <a:lvl1pPr marL="0" indent="0">
              <a:buNone/>
              <a:defRPr sz="2000" b="1">
                <a:latin typeface="Trebuchet MS" panose="020B0603020202020204" pitchFamily="34" charset="0"/>
              </a:defRPr>
            </a:lvl1pPr>
            <a:lvl2pPr marL="457200" indent="0">
              <a:buNone/>
              <a:defRPr b="1">
                <a:latin typeface="Museo Slab 500" panose="02000000000000000000" pitchFamily="50" charset="0"/>
              </a:defRPr>
            </a:lvl2pPr>
            <a:lvl3pPr marL="914400" indent="0">
              <a:buNone/>
              <a:defRPr b="1">
                <a:latin typeface="Museo Slab 500" panose="02000000000000000000" pitchFamily="50" charset="0"/>
              </a:defRPr>
            </a:lvl3pPr>
            <a:lvl4pPr marL="1371600" indent="0">
              <a:buNone/>
              <a:defRPr b="1">
                <a:latin typeface="Museo Slab 500" panose="02000000000000000000" pitchFamily="50" charset="0"/>
              </a:defRPr>
            </a:lvl4pPr>
            <a:lvl5pPr marL="1828800" indent="0">
              <a:buNone/>
              <a:defRPr b="1">
                <a:latin typeface="Museo Slab 500" panose="02000000000000000000" pitchFamily="50" charset="0"/>
              </a:defRPr>
            </a:lvl5pPr>
          </a:lstStyle>
          <a:p>
            <a:pPr lvl="0"/>
            <a:r>
              <a:rPr lang="en-US"/>
              <a:t>Click to edit Master text styles</a:t>
            </a:r>
          </a:p>
        </p:txBody>
      </p:sp>
      <p:sp>
        <p:nvSpPr>
          <p:cNvPr id="3" name="Title 1">
            <a:extLst>
              <a:ext uri="{FF2B5EF4-FFF2-40B4-BE49-F238E27FC236}">
                <a16:creationId xmlns:a16="http://schemas.microsoft.com/office/drawing/2014/main" id="{85D3FB91-9878-D307-2CD4-5B9E881DC6EE}"/>
              </a:ext>
            </a:extLst>
          </p:cNvPr>
          <p:cNvSpPr>
            <a:spLocks noGrp="1"/>
          </p:cNvSpPr>
          <p:nvPr>
            <p:ph type="title"/>
          </p:nvPr>
        </p:nvSpPr>
        <p:spPr>
          <a:xfrm>
            <a:off x="443564" y="218142"/>
            <a:ext cx="9321873" cy="713172"/>
          </a:xfrm>
        </p:spPr>
        <p:txBody>
          <a:bodyPr lIns="0" tIns="0" rIns="0" bIns="0" anchor="ctr" anchorCtr="0">
            <a:normAutofit/>
          </a:bodyPr>
          <a:lstStyle>
            <a:lvl1pPr>
              <a:defRPr sz="2400">
                <a:solidFill>
                  <a:schemeClr val="tx1"/>
                </a:solidFill>
                <a:latin typeface="Museo Slab 500" panose="02000000000000000000" pitchFamily="50" charset="0"/>
              </a:defRPr>
            </a:lvl1pPr>
          </a:lstStyle>
          <a:p>
            <a:r>
              <a:rPr lang="en-US"/>
              <a:t>Click to edit Master title style</a:t>
            </a:r>
          </a:p>
        </p:txBody>
      </p:sp>
      <p:cxnSp>
        <p:nvCxnSpPr>
          <p:cNvPr id="4" name="Google Shape;190;p48">
            <a:extLst>
              <a:ext uri="{FF2B5EF4-FFF2-40B4-BE49-F238E27FC236}">
                <a16:creationId xmlns:a16="http://schemas.microsoft.com/office/drawing/2014/main" id="{3EED1FCA-DAEF-1E75-A7DB-DBDC7E57BFEE}"/>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1" y="1035137"/>
            <a:ext cx="12207240" cy="2"/>
          </a:xfrm>
          <a:prstGeom prst="straightConnector1">
            <a:avLst/>
          </a:prstGeom>
          <a:noFill/>
          <a:ln w="19050" cap="flat" cmpd="sng">
            <a:solidFill>
              <a:schemeClr val="accent1"/>
            </a:solidFill>
            <a:prstDash val="solid"/>
            <a:round/>
            <a:headEnd type="none" w="sm" len="sm"/>
            <a:tailEnd type="none" w="sm" len="sm"/>
          </a:ln>
        </p:spPr>
      </p:cxnSp>
      <p:pic>
        <p:nvPicPr>
          <p:cNvPr id="9" name="Picture 8">
            <a:extLst>
              <a:ext uri="{FF2B5EF4-FFF2-40B4-BE49-F238E27FC236}">
                <a16:creationId xmlns:a16="http://schemas.microsoft.com/office/drawing/2014/main" id="{A494F273-1FF3-6E75-5186-375537D785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3"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0" name="Slide Number Placeholder 5">
            <a:extLst>
              <a:ext uri="{FF2B5EF4-FFF2-40B4-BE49-F238E27FC236}">
                <a16:creationId xmlns:a16="http://schemas.microsoft.com/office/drawing/2014/main" id="{9C367ECA-8856-4715-DCA6-6CE077FF07C2}"/>
              </a:ext>
              <a:ext uri="{C183D7F6-B498-43B3-948B-1728B52AA6E4}">
                <adec:decorative xmlns:adec="http://schemas.microsoft.com/office/drawing/2017/decorative" val="0"/>
              </a:ext>
            </a:extLst>
          </p:cNvPr>
          <p:cNvSpPr>
            <a:spLocks noGrp="1" noRot="1" noMove="1" noResize="1" noEditPoints="1" noAdjustHandles="1" noChangeArrowheads="1" noChangeShapeType="1"/>
          </p:cNvSpPr>
          <p:nvPr>
            <p:ph type="sldNum" sz="quarter" idx="12"/>
          </p:nvPr>
        </p:nvSpPr>
        <p:spPr>
          <a:xfrm>
            <a:off x="332873" y="6356350"/>
            <a:ext cx="2743200" cy="365125"/>
          </a:xfrm>
        </p:spPr>
        <p:txBody>
          <a:bodyPr/>
          <a:lstStyle>
            <a:lvl1pPr algn="l">
              <a:defRPr sz="1600" b="1">
                <a:solidFill>
                  <a:schemeClr val="tx1"/>
                </a:solidFill>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455326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227916" y="224405"/>
            <a:ext cx="5715000" cy="5465182"/>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6096000" y="23761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6096000" y="3174987"/>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descr="&quot;&quot;">
            <a:extLst>
              <a:ext uri="{FF2B5EF4-FFF2-40B4-BE49-F238E27FC236}">
                <a16:creationId xmlns:a16="http://schemas.microsoft.com/office/drawing/2014/main" id="{1E9CEFE5-B1E2-F329-5F7C-2D90E72EFCFB}"/>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chemeClr val="accent1"/>
            </a:solidFill>
            <a:prstDash val="solid"/>
            <a:round/>
            <a:headEnd type="none" w="sm" len="sm"/>
            <a:tailEnd type="none" w="sm" len="sm"/>
          </a:ln>
        </p:spPr>
      </p:cxnSp>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3000857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_Content_Alternat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C6845F-9850-8381-3A98-2CE45E4AD8AC}"/>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Slide Number Placeholder 5">
            <a:extLst>
              <a:ext uri="{FF2B5EF4-FFF2-40B4-BE49-F238E27FC236}">
                <a16:creationId xmlns:a16="http://schemas.microsoft.com/office/drawing/2014/main" id="{52916D9F-51D7-A833-A716-2FAD3EF16428}"/>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6" name="Picture 5">
            <a:extLst>
              <a:ext uri="{FF2B5EF4-FFF2-40B4-BE49-F238E27FC236}">
                <a16:creationId xmlns:a16="http://schemas.microsoft.com/office/drawing/2014/main" id="{7C2C3F48-008E-F77B-912F-6301136FBD2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sp>
        <p:nvSpPr>
          <p:cNvPr id="12" name="Content Placeholder 11">
            <a:extLst>
              <a:ext uri="{FF2B5EF4-FFF2-40B4-BE49-F238E27FC236}">
                <a16:creationId xmlns:a16="http://schemas.microsoft.com/office/drawing/2014/main" id="{FCE6C516-C179-126C-DF9F-FB239BE5BC36}"/>
              </a:ext>
            </a:extLst>
          </p:cNvPr>
          <p:cNvSpPr>
            <a:spLocks noGrp="1"/>
          </p:cNvSpPr>
          <p:nvPr>
            <p:ph sz="quarter" idx="15"/>
          </p:nvPr>
        </p:nvSpPr>
        <p:spPr>
          <a:xfrm>
            <a:off x="6204041" y="322799"/>
            <a:ext cx="5715000" cy="5391441"/>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1">
            <a:extLst>
              <a:ext uri="{FF2B5EF4-FFF2-40B4-BE49-F238E27FC236}">
                <a16:creationId xmlns:a16="http://schemas.microsoft.com/office/drawing/2014/main" id="{679F0B30-A3D8-5FAB-79BF-FAFB7DF5CD73}"/>
              </a:ext>
            </a:extLst>
          </p:cNvPr>
          <p:cNvSpPr>
            <a:spLocks noGrp="1"/>
          </p:cNvSpPr>
          <p:nvPr>
            <p:ph sz="quarter" idx="16"/>
          </p:nvPr>
        </p:nvSpPr>
        <p:spPr>
          <a:xfrm>
            <a:off x="272959" y="322799"/>
            <a:ext cx="5715000" cy="27432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1">
            <a:extLst>
              <a:ext uri="{FF2B5EF4-FFF2-40B4-BE49-F238E27FC236}">
                <a16:creationId xmlns:a16="http://schemas.microsoft.com/office/drawing/2014/main" id="{59C40B87-34B1-0D57-986A-C0117BA534FB}"/>
              </a:ext>
            </a:extLst>
          </p:cNvPr>
          <p:cNvSpPr>
            <a:spLocks noGrp="1"/>
          </p:cNvSpPr>
          <p:nvPr>
            <p:ph sz="quarter" idx="17"/>
          </p:nvPr>
        </p:nvSpPr>
        <p:spPr>
          <a:xfrm>
            <a:off x="272959" y="3199642"/>
            <a:ext cx="5715000" cy="251460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Google Shape;190;p48">
            <a:extLst>
              <a:ext uri="{FF2B5EF4-FFF2-40B4-BE49-F238E27FC236}">
                <a16:creationId xmlns:a16="http://schemas.microsoft.com/office/drawing/2014/main" id="{1E9CEFE5-B1E2-F329-5F7C-2D90E72EFCFB}"/>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chemeClr val="accent1"/>
            </a:solidFill>
            <a:prstDash val="solid"/>
            <a:round/>
            <a:headEnd type="none" w="sm" len="sm"/>
            <a:tailEnd type="none" w="sm" len="sm"/>
          </a:ln>
        </p:spPr>
      </p:cxnSp>
      <p:sp>
        <p:nvSpPr>
          <p:cNvPr id="7" name="Title 1">
            <a:extLst>
              <a:ext uri="{FF2B5EF4-FFF2-40B4-BE49-F238E27FC236}">
                <a16:creationId xmlns:a16="http://schemas.microsoft.com/office/drawing/2014/main" id="{1D7AC24C-F024-5A10-5DE9-E7A022665288}"/>
              </a:ext>
            </a:extLst>
          </p:cNvPr>
          <p:cNvSpPr>
            <a:spLocks noGrp="1"/>
          </p:cNvSpPr>
          <p:nvPr>
            <p:ph type="title"/>
          </p:nvPr>
        </p:nvSpPr>
        <p:spPr>
          <a:xfrm>
            <a:off x="1995054" y="6094193"/>
            <a:ext cx="8451273"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494447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mart 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7A226EE-8468-4D42-50AF-2DB3E70E9E7A}"/>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userDrawn="1"/>
        </p:nvSpPr>
        <p:spPr>
          <a:xfrm rot="16200000">
            <a:off x="7091086" y="1757083"/>
            <a:ext cx="6858000" cy="3343834"/>
          </a:xfrm>
          <a:prstGeom prst="rect">
            <a:avLst/>
          </a:prstGeom>
          <a:gradFill>
            <a:gsLst>
              <a:gs pos="0">
                <a:schemeClr val="bg1"/>
              </a:gs>
              <a:gs pos="100000">
                <a:schemeClr val="accent2"/>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Content Placeholder 2">
            <a:extLst>
              <a:ext uri="{FF2B5EF4-FFF2-40B4-BE49-F238E27FC236}">
                <a16:creationId xmlns:a16="http://schemas.microsoft.com/office/drawing/2014/main" id="{C86F3A1B-177F-10D9-C017-09B3705C2D73}"/>
              </a:ext>
            </a:extLst>
          </p:cNvPr>
          <p:cNvSpPr>
            <a:spLocks noGrp="1"/>
          </p:cNvSpPr>
          <p:nvPr>
            <p:ph idx="1" hasCustomPrompt="1"/>
          </p:nvPr>
        </p:nvSpPr>
        <p:spPr>
          <a:xfrm>
            <a:off x="227916" y="228599"/>
            <a:ext cx="11658600" cy="5486400"/>
          </a:xfrm>
        </p:spPr>
        <p:txBody>
          <a:bodyPr lIns="0" tIns="0" rIns="0" bIns="0">
            <a:normAutofit/>
          </a:bodyPr>
          <a:lstStyle>
            <a:lvl1pPr marL="0" indent="0">
              <a:buNone/>
              <a:defRPr sz="2000"/>
            </a:lvl1pPr>
            <a:lvl2pPr>
              <a:defRPr sz="2000"/>
            </a:lvl2pPr>
            <a:lvl3pPr>
              <a:defRPr sz="1800"/>
            </a:lvl3pPr>
          </a:lstStyle>
          <a:p>
            <a:pPr lvl="0"/>
            <a:r>
              <a:rPr lang="en-US"/>
              <a:t>Insert Image or Smart Art</a:t>
            </a:r>
          </a:p>
        </p:txBody>
      </p:sp>
      <p:sp>
        <p:nvSpPr>
          <p:cNvPr id="9" name="Slide Number Placeholder 5">
            <a:extLst>
              <a:ext uri="{FF2B5EF4-FFF2-40B4-BE49-F238E27FC236}">
                <a16:creationId xmlns:a16="http://schemas.microsoft.com/office/drawing/2014/main" id="{0BFBC90A-EEA3-FBBE-CC34-180C2AD8A5F4}"/>
              </a:ext>
            </a:extLst>
          </p:cNvPr>
          <p:cNvSpPr>
            <a:spLocks noGrp="1" noRot="1" noMove="1" noResize="1" noEditPoints="1" noAdjustHandles="1" noChangeArrowheads="1" noChangeShapeType="1"/>
          </p:cNvSpPr>
          <p:nvPr>
            <p:ph type="sldNum" sz="quarter" idx="12"/>
          </p:nvPr>
        </p:nvSpPr>
        <p:spPr>
          <a:xfrm>
            <a:off x="227916" y="6489679"/>
            <a:ext cx="772748" cy="279444"/>
          </a:xfrm>
        </p:spPr>
        <p:txBody>
          <a:bodyPr/>
          <a:lstStyle>
            <a:lvl1pPr algn="l">
              <a:defRPr sz="1600" b="1">
                <a:solidFill>
                  <a:schemeClr val="tx1"/>
                </a:solidFill>
              </a:defRPr>
            </a:lvl1pPr>
          </a:lstStyle>
          <a:p>
            <a:fld id="{C479D5F6-EDCB-402A-AC08-4943A1820E8F}" type="slidenum">
              <a:rPr lang="en-US" smtClean="0"/>
              <a:pPr/>
              <a:t>‹#›</a:t>
            </a:fld>
            <a:endParaRPr lang="en-US"/>
          </a:p>
        </p:txBody>
      </p:sp>
      <p:pic>
        <p:nvPicPr>
          <p:cNvPr id="10" name="Picture 9">
            <a:extLst>
              <a:ext uri="{FF2B5EF4-FFF2-40B4-BE49-F238E27FC236}">
                <a16:creationId xmlns:a16="http://schemas.microsoft.com/office/drawing/2014/main" id="{25B02D8F-DED7-BC5C-0338-0AC7AFA959B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cstate="print">
            <a:extLst>
              <a:ext uri="{28A0092B-C50C-407E-A947-70E740481C1C}">
                <a14:useLocalDpi xmlns:a14="http://schemas.microsoft.com/office/drawing/2010/main" val="0"/>
              </a:ext>
            </a:extLst>
          </a:blip>
          <a:stretch>
            <a:fillRect/>
          </a:stretch>
        </p:blipFill>
        <p:spPr>
          <a:xfrm>
            <a:off x="10782272" y="6172202"/>
            <a:ext cx="1143055" cy="486318"/>
          </a:xfrm>
          <a:prstGeom prst="rect">
            <a:avLst/>
          </a:prstGeom>
        </p:spPr>
      </p:pic>
      <p:cxnSp>
        <p:nvCxnSpPr>
          <p:cNvPr id="11" name="Google Shape;190;p48">
            <a:extLst>
              <a:ext uri="{FF2B5EF4-FFF2-40B4-BE49-F238E27FC236}">
                <a16:creationId xmlns:a16="http://schemas.microsoft.com/office/drawing/2014/main" id="{B4582FC9-EE01-BEB3-3CA0-6FD723A6B341}"/>
              </a:ext>
              <a:ext uri="{C183D7F6-B498-43B3-948B-1728B52AA6E4}">
                <adec:decorative xmlns:adec="http://schemas.microsoft.com/office/drawing/2017/decorative" val="1"/>
              </a:ext>
            </a:extLst>
          </p:cNvPr>
          <p:cNvCxnSpPr>
            <a:cxnSpLocks noGrp="1" noRot="1" noMove="1" noResize="1" noEditPoints="1" noAdjustHandles="1" noChangeArrowheads="1" noChangeShapeType="1"/>
          </p:cNvCxnSpPr>
          <p:nvPr userDrawn="1"/>
        </p:nvCxnSpPr>
        <p:spPr>
          <a:xfrm flipV="1">
            <a:off x="0" y="5972720"/>
            <a:ext cx="12207240" cy="2"/>
          </a:xfrm>
          <a:prstGeom prst="straightConnector1">
            <a:avLst/>
          </a:prstGeom>
          <a:noFill/>
          <a:ln w="19050" cap="flat" cmpd="sng">
            <a:solidFill>
              <a:schemeClr val="accent1"/>
            </a:solidFill>
            <a:prstDash val="solid"/>
            <a:round/>
            <a:headEnd type="none" w="sm" len="sm"/>
            <a:tailEnd type="none" w="sm" len="sm"/>
          </a:ln>
        </p:spPr>
      </p:cxnSp>
      <p:sp>
        <p:nvSpPr>
          <p:cNvPr id="12" name="Title 1">
            <a:extLst>
              <a:ext uri="{FF2B5EF4-FFF2-40B4-BE49-F238E27FC236}">
                <a16:creationId xmlns:a16="http://schemas.microsoft.com/office/drawing/2014/main" id="{B81F5D0B-9DBA-027F-76F2-1F6B5E3413F8}"/>
              </a:ext>
            </a:extLst>
          </p:cNvPr>
          <p:cNvSpPr>
            <a:spLocks noGrp="1"/>
          </p:cNvSpPr>
          <p:nvPr>
            <p:ph type="title"/>
          </p:nvPr>
        </p:nvSpPr>
        <p:spPr>
          <a:xfrm>
            <a:off x="1995054" y="6094193"/>
            <a:ext cx="8520542" cy="713172"/>
          </a:xfrm>
        </p:spPr>
        <p:txBody>
          <a:bodyPr lIns="0" tIns="0" rIns="0" bIns="0" anchor="ctr" anchorCtr="0">
            <a:normAutofit/>
          </a:bodyPr>
          <a:lstStyle>
            <a:lvl1pPr algn="r">
              <a:defRPr sz="2400">
                <a:solidFill>
                  <a:schemeClr val="tx1"/>
                </a:solidFill>
                <a:latin typeface="Museo Slab 500" panose="02000000000000000000" pitchFamily="50" charset="0"/>
              </a:defRPr>
            </a:lvl1pPr>
          </a:lstStyle>
          <a:p>
            <a:r>
              <a:rPr lang="en-US"/>
              <a:t>Click to edit Master title style</a:t>
            </a:r>
          </a:p>
        </p:txBody>
      </p:sp>
    </p:spTree>
    <p:extLst>
      <p:ext uri="{BB962C8B-B14F-4D97-AF65-F5344CB8AC3E}">
        <p14:creationId xmlns:p14="http://schemas.microsoft.com/office/powerpoint/2010/main" val="3297499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rebuchet MS" panose="020B0603020202020204" pitchFamily="34" charset="0"/>
              </a:defRPr>
            </a:lvl1pPr>
          </a:lstStyle>
          <a:p>
            <a:fld id="{BDADCBF6-49E3-4515-B284-83B33249404E}" type="datetime1">
              <a:rPr lang="en-US" smtClean="0"/>
              <a:pPr/>
              <a:t>4/22/2025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rebuchet MS" panose="020B0603020202020204" pitchFamily="34"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rebuchet MS" panose="020B0603020202020204" pitchFamily="34" charset="0"/>
              </a:defRPr>
            </a:lvl1pPr>
          </a:lstStyle>
          <a:p>
            <a:fld id="{C479D5F6-EDCB-402A-AC08-4943A1820E8F}" type="slidenum">
              <a:rPr lang="en-US" smtClean="0"/>
              <a:pPr/>
              <a:t>‹#›</a:t>
            </a:fld>
            <a:endParaRPr lang="en-US"/>
          </a:p>
        </p:txBody>
      </p:sp>
    </p:spTree>
    <p:extLst>
      <p:ext uri="{BB962C8B-B14F-4D97-AF65-F5344CB8AC3E}">
        <p14:creationId xmlns:p14="http://schemas.microsoft.com/office/powerpoint/2010/main" val="215071103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700" r:id="rId3"/>
    <p:sldLayoutId id="2147483680" r:id="rId4"/>
    <p:sldLayoutId id="2147483699" r:id="rId5"/>
    <p:sldLayoutId id="2147483697" r:id="rId6"/>
    <p:sldLayoutId id="2147483702" r:id="rId7"/>
    <p:sldLayoutId id="2147483703" r:id="rId8"/>
    <p:sldLayoutId id="2147483704" r:id="rId9"/>
    <p:sldLayoutId id="2147483701" r:id="rId10"/>
    <p:sldLayoutId id="2147483682" r:id="rId11"/>
    <p:sldLayoutId id="2147483698" r:id="rId12"/>
    <p:sldLayoutId id="2147483668" r:id="rId13"/>
    <p:sldLayoutId id="2147483696" r:id="rId14"/>
    <p:sldLayoutId id="2147483713"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Lst>
  <p:hf hdr="0" ftr="0" dt="0"/>
  <p:txStyles>
    <p:titleStyle>
      <a:lvl1pPr algn="l" defTabSz="914400" rtl="0" eaLnBrk="1" latinLnBrk="0" hangingPunct="1">
        <a:lnSpc>
          <a:spcPct val="90000"/>
        </a:lnSpc>
        <a:spcBef>
          <a:spcPct val="0"/>
        </a:spcBef>
        <a:buNone/>
        <a:defRPr sz="3600" b="1"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rebuchet MS" panose="020B06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cdereval"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cde.state.co.us/cdesped/sped_dat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hyperlink" Target="https://www.cde.state.co.us/datapipeline/snap_sped-eoy" TargetMode="External"/><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hyperlink" Target="https://www.cde.state.co.us/datapipeline/sey_collectionmanual" TargetMode="Externa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9.xml"/><Relationship Id="rId7" Type="http://schemas.openxmlformats.org/officeDocument/2006/relationships/slide" Target="slide31.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23.xml"/><Relationship Id="rId5" Type="http://schemas.openxmlformats.org/officeDocument/2006/relationships/slide" Target="slide18.xml"/><Relationship Id="rId4" Type="http://schemas.openxmlformats.org/officeDocument/2006/relationships/slide" Target="slide11.xml"/><Relationship Id="rId9" Type="http://schemas.openxmlformats.org/officeDocument/2006/relationships/slide" Target="slide40.xml"/></Relationships>
</file>

<file path=ppt/slides/_rels/slide20.xml.rels><?xml version="1.0" encoding="UTF-8" standalone="yes"?>
<Relationships xmlns="http://schemas.openxmlformats.org/package/2006/relationships"><Relationship Id="rId2" Type="http://schemas.openxmlformats.org/officeDocument/2006/relationships/hyperlink" Target="https://www.cde.state.co.us/datapipeline/sey_collectionmanual" TargetMode="Externa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hyperlink" Target="https://www.cde.state.co.us/datapipeline/sey_collectionmanual" TargetMode="Externa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hyperlink" Target="https://www.cde.state.co.us/datapipeline/sey_collectionmanual" TargetMode="External"/><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s://www.cde.state.co.us/datapipeline/sey_collectionmanual"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hyperlink" Target="https://www.cde.state.co.us/datapipeline/sey_collectionmanual"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hyperlink" Target="https://www.cde.state.co.us/datapipeline/sey_collectionmanual"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s://www.cde.state.co.us/datapipeline/inter_student" TargetMode="External"/><Relationship Id="rId2" Type="http://schemas.openxmlformats.org/officeDocument/2006/relationships/hyperlink" Target="https://www.cde.state.co.us/datapipeline/snap_eoy"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hyperlink" Target="https://www.cde.state.co.us/datapipeline/eoyreportmappin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www.specialedconnection.com/LrpSecStoryTool/servlet/GetReg?cite=34+CFR+300.101"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mailto:Little_Owl_K@cde.state.co.us" TargetMode="External"/><Relationship Id="rId3" Type="http://schemas.openxmlformats.org/officeDocument/2006/relationships/hyperlink" Target="https://www.cde.state.co.us/datapipeline/inter_student" TargetMode="External"/><Relationship Id="rId7" Type="http://schemas.openxmlformats.org/officeDocument/2006/relationships/hyperlink" Target="mailto:StudentEndOfYear@cde.state.co.us" TargetMode="External"/><Relationship Id="rId2" Type="http://schemas.openxmlformats.org/officeDocument/2006/relationships/hyperlink" Target="https://www.cde.state.co.us/datapipeline/snap_eoy" TargetMode="External"/><Relationship Id="rId1" Type="http://schemas.openxmlformats.org/officeDocument/2006/relationships/slideLayout" Target="../slideLayouts/slideLayout4.xml"/><Relationship Id="rId6" Type="http://schemas.openxmlformats.org/officeDocument/2006/relationships/hyperlink" Target="https://www.cde.state.co.us/cdesped/transition_requirements" TargetMode="External"/><Relationship Id="rId5" Type="http://schemas.openxmlformats.org/officeDocument/2006/relationships/hyperlink" Target="https://www.cde.state.co.us/cdesped/transition_resources" TargetMode="External"/><Relationship Id="rId4" Type="http://schemas.openxmlformats.org/officeDocument/2006/relationships/hyperlink" Target="https://www.cde.state.co.us/cdesped/transition"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Secondary Transition and </a:t>
            </a:r>
            <a:br>
              <a:rPr lang="en-US"/>
            </a:br>
            <a:r>
              <a:rPr lang="en-US"/>
              <a:t>Student End of Year Data</a:t>
            </a:r>
          </a:p>
        </p:txBody>
      </p:sp>
      <p:sp>
        <p:nvSpPr>
          <p:cNvPr id="3" name="Subtitle 2"/>
          <p:cNvSpPr>
            <a:spLocks noGrp="1"/>
          </p:cNvSpPr>
          <p:nvPr>
            <p:ph type="subTitle" idx="1"/>
          </p:nvPr>
        </p:nvSpPr>
        <p:spPr/>
        <p:txBody>
          <a:bodyPr/>
          <a:lstStyle/>
          <a:p>
            <a:r>
              <a:rPr lang="en-US"/>
              <a:t>Collaborative Webinar</a:t>
            </a:r>
          </a:p>
          <a:p>
            <a:r>
              <a:rPr lang="en-US"/>
              <a:t>April 2025</a:t>
            </a:r>
          </a:p>
        </p:txBody>
      </p:sp>
      <p:sp>
        <p:nvSpPr>
          <p:cNvPr id="4" name="Slide Number Placeholder 3"/>
          <p:cNvSpPr>
            <a:spLocks noGrp="1"/>
          </p:cNvSpPr>
          <p:nvPr>
            <p:ph type="sldNum" sz="quarter" idx="12"/>
          </p:nvPr>
        </p:nvSpPr>
        <p:spPr/>
        <p:txBody>
          <a:bodyPr/>
          <a:lstStyle/>
          <a:p>
            <a:fld id="{C479D5F6-EDCB-402A-AC08-4943A1820E8F}" type="slidenum">
              <a:rPr lang="en-US" smtClean="0"/>
              <a:pPr/>
              <a:t>1</a:t>
            </a:fld>
            <a:endParaRPr lang="en-US"/>
          </a:p>
        </p:txBody>
      </p:sp>
    </p:spTree>
    <p:extLst>
      <p:ext uri="{BB962C8B-B14F-4D97-AF65-F5344CB8AC3E}">
        <p14:creationId xmlns:p14="http://schemas.microsoft.com/office/powerpoint/2010/main" val="3044915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3B486C2-C045-D1B9-D1CD-5B19111E8749}"/>
              </a:ext>
            </a:extLst>
          </p:cNvPr>
          <p:cNvSpPr>
            <a:spLocks noGrp="1"/>
          </p:cNvSpPr>
          <p:nvPr>
            <p:ph type="title"/>
          </p:nvPr>
        </p:nvSpPr>
        <p:spPr>
          <a:xfrm>
            <a:off x="443564" y="218142"/>
            <a:ext cx="9321873" cy="713172"/>
          </a:xfrm>
        </p:spPr>
        <p:txBody>
          <a:bodyPr/>
          <a:lstStyle/>
          <a:p>
            <a:r>
              <a:rPr lang="en-US"/>
              <a:t>Data Collections</a:t>
            </a:r>
          </a:p>
        </p:txBody>
      </p:sp>
      <p:sp>
        <p:nvSpPr>
          <p:cNvPr id="10" name="Text Placeholder 9">
            <a:extLst>
              <a:ext uri="{FF2B5EF4-FFF2-40B4-BE49-F238E27FC236}">
                <a16:creationId xmlns:a16="http://schemas.microsoft.com/office/drawing/2014/main" id="{B5B63EF5-4149-313A-7A88-50AEB55CE246}"/>
              </a:ext>
            </a:extLst>
          </p:cNvPr>
          <p:cNvSpPr>
            <a:spLocks noGrp="1"/>
          </p:cNvSpPr>
          <p:nvPr>
            <p:ph type="body" sz="quarter" idx="13"/>
          </p:nvPr>
        </p:nvSpPr>
        <p:spPr>
          <a:xfrm>
            <a:off x="443564" y="1156859"/>
            <a:ext cx="5486400" cy="685800"/>
          </a:xfrm>
        </p:spPr>
        <p:txBody>
          <a:bodyPr/>
          <a:lstStyle/>
          <a:p>
            <a:r>
              <a:rPr lang="en-US"/>
              <a:t>Student End of Year</a:t>
            </a:r>
          </a:p>
        </p:txBody>
      </p:sp>
      <p:sp>
        <p:nvSpPr>
          <p:cNvPr id="8" name="Content Placeholder 7">
            <a:extLst>
              <a:ext uri="{FF2B5EF4-FFF2-40B4-BE49-F238E27FC236}">
                <a16:creationId xmlns:a16="http://schemas.microsoft.com/office/drawing/2014/main" id="{10BCB1F9-0127-9395-C7FA-11DA4DDC9EE1}"/>
              </a:ext>
            </a:extLst>
          </p:cNvPr>
          <p:cNvSpPr>
            <a:spLocks noGrp="1"/>
          </p:cNvSpPr>
          <p:nvPr>
            <p:ph sz="half" idx="1"/>
          </p:nvPr>
        </p:nvSpPr>
        <p:spPr>
          <a:xfrm>
            <a:off x="443564" y="1958277"/>
            <a:ext cx="5486400" cy="3886200"/>
          </a:xfrm>
        </p:spPr>
        <p:txBody>
          <a:bodyPr>
            <a:normAutofit/>
          </a:bodyPr>
          <a:lstStyle/>
          <a:p>
            <a:r>
              <a:rPr lang="en-US"/>
              <a:t>Acronym: SEY</a:t>
            </a:r>
          </a:p>
          <a:p>
            <a:r>
              <a:rPr lang="en-US"/>
              <a:t>Sometimes referred to as ‘regular’ end of year</a:t>
            </a:r>
          </a:p>
          <a:p>
            <a:r>
              <a:rPr lang="en-US"/>
              <a:t>Captures student school/district enrollment history </a:t>
            </a:r>
          </a:p>
          <a:p>
            <a:r>
              <a:rPr lang="en-US"/>
              <a:t>Generates </a:t>
            </a:r>
            <a:r>
              <a:rPr lang="en-US" b="1"/>
              <a:t>state </a:t>
            </a:r>
            <a:r>
              <a:rPr lang="en-US"/>
              <a:t>Graduation/Completion rates, Dropout rates, Mobility/Stability rates posted on the </a:t>
            </a:r>
            <a:r>
              <a:rPr lang="en-US">
                <a:hlinkClick r:id="rId3"/>
              </a:rPr>
              <a:t>Colorado Education Statistics site</a:t>
            </a:r>
            <a:endParaRPr lang="en-US"/>
          </a:p>
          <a:p>
            <a:r>
              <a:rPr lang="en-US"/>
              <a:t>Data also used for federal reporting</a:t>
            </a:r>
          </a:p>
        </p:txBody>
      </p:sp>
      <p:sp>
        <p:nvSpPr>
          <p:cNvPr id="11" name="Text Placeholder 10">
            <a:extLst>
              <a:ext uri="{FF2B5EF4-FFF2-40B4-BE49-F238E27FC236}">
                <a16:creationId xmlns:a16="http://schemas.microsoft.com/office/drawing/2014/main" id="{B04F9C8A-5D29-B562-559B-C8E8267C72A2}"/>
              </a:ext>
            </a:extLst>
          </p:cNvPr>
          <p:cNvSpPr>
            <a:spLocks noGrp="1"/>
          </p:cNvSpPr>
          <p:nvPr>
            <p:ph type="body" sz="quarter" idx="14"/>
          </p:nvPr>
        </p:nvSpPr>
        <p:spPr>
          <a:xfrm>
            <a:off x="6172200" y="1138962"/>
            <a:ext cx="5486400" cy="685800"/>
          </a:xfrm>
        </p:spPr>
        <p:txBody>
          <a:bodyPr/>
          <a:lstStyle/>
          <a:p>
            <a:r>
              <a:rPr lang="en-US"/>
              <a:t>Special Education End of Year</a:t>
            </a:r>
          </a:p>
        </p:txBody>
      </p:sp>
      <p:sp>
        <p:nvSpPr>
          <p:cNvPr id="9" name="Content Placeholder 8">
            <a:extLst>
              <a:ext uri="{FF2B5EF4-FFF2-40B4-BE49-F238E27FC236}">
                <a16:creationId xmlns:a16="http://schemas.microsoft.com/office/drawing/2014/main" id="{C4F2D29A-9BAE-2E7C-03DF-CD20E42671C8}"/>
              </a:ext>
            </a:extLst>
          </p:cNvPr>
          <p:cNvSpPr>
            <a:spLocks noGrp="1"/>
          </p:cNvSpPr>
          <p:nvPr>
            <p:ph sz="half" idx="2"/>
          </p:nvPr>
        </p:nvSpPr>
        <p:spPr>
          <a:xfrm>
            <a:off x="6172200" y="1958277"/>
            <a:ext cx="5486400" cy="3886200"/>
          </a:xfrm>
        </p:spPr>
        <p:txBody>
          <a:bodyPr vert="horz" lIns="91440" tIns="45720" rIns="91440" bIns="45720" rtlCol="0" anchor="t">
            <a:normAutofit/>
          </a:bodyPr>
          <a:lstStyle/>
          <a:p>
            <a:r>
              <a:rPr lang="en-US"/>
              <a:t>Acronym: SPED EOY</a:t>
            </a:r>
          </a:p>
          <a:p>
            <a:r>
              <a:rPr lang="en-US"/>
              <a:t>Captures students receiving special education services throughout the school year within an Administrative Unit (AU)</a:t>
            </a:r>
          </a:p>
          <a:p>
            <a:r>
              <a:rPr lang="en-US"/>
              <a:t>Generates Colorado special education data posted </a:t>
            </a:r>
            <a:r>
              <a:rPr lang="en-US">
                <a:hlinkClick r:id="rId4"/>
              </a:rPr>
              <a:t>on the ESSU Special Education Data site</a:t>
            </a:r>
            <a:endParaRPr lang="en-US"/>
          </a:p>
          <a:p>
            <a:r>
              <a:rPr lang="en-US"/>
              <a:t>Data used for federal reporting</a:t>
            </a:r>
          </a:p>
        </p:txBody>
      </p:sp>
      <p:sp>
        <p:nvSpPr>
          <p:cNvPr id="3" name="Slide Number Placeholder 2">
            <a:extLst>
              <a:ext uri="{FF2B5EF4-FFF2-40B4-BE49-F238E27FC236}">
                <a16:creationId xmlns:a16="http://schemas.microsoft.com/office/drawing/2014/main" id="{E1BC4116-57B8-C5DE-4614-2EC0BFB26370}"/>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10</a:t>
            </a:fld>
            <a:endParaRPr lang="en-US"/>
          </a:p>
        </p:txBody>
      </p:sp>
    </p:spTree>
    <p:extLst>
      <p:ext uri="{BB962C8B-B14F-4D97-AF65-F5344CB8AC3E}">
        <p14:creationId xmlns:p14="http://schemas.microsoft.com/office/powerpoint/2010/main" val="1518532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E4C7B0-1BD4-C76F-C6AD-3E826DAF182F}"/>
              </a:ext>
            </a:extLst>
          </p:cNvPr>
          <p:cNvSpPr>
            <a:spLocks noGrp="1"/>
          </p:cNvSpPr>
          <p:nvPr>
            <p:ph type="ctrTitle"/>
          </p:nvPr>
        </p:nvSpPr>
        <p:spPr>
          <a:xfrm>
            <a:off x="603682" y="2293070"/>
            <a:ext cx="9152877" cy="2286000"/>
          </a:xfrm>
        </p:spPr>
        <p:txBody>
          <a:bodyPr/>
          <a:lstStyle/>
          <a:p>
            <a:r>
              <a:rPr lang="en-US"/>
              <a:t>Data Fields</a:t>
            </a:r>
          </a:p>
        </p:txBody>
      </p:sp>
      <p:sp>
        <p:nvSpPr>
          <p:cNvPr id="3" name="Slide Number Placeholder 2">
            <a:extLst>
              <a:ext uri="{FF2B5EF4-FFF2-40B4-BE49-F238E27FC236}">
                <a16:creationId xmlns:a16="http://schemas.microsoft.com/office/drawing/2014/main" id="{4B094066-99CF-7056-E42E-1D1FD48459C2}"/>
              </a:ext>
            </a:extLst>
          </p:cNvPr>
          <p:cNvSpPr>
            <a:spLocks noGrp="1"/>
          </p:cNvSpPr>
          <p:nvPr>
            <p:ph type="sldNum" sz="quarter" idx="12"/>
          </p:nvPr>
        </p:nvSpPr>
        <p:spPr>
          <a:xfrm>
            <a:off x="233420" y="6427021"/>
            <a:ext cx="2743200" cy="365125"/>
          </a:xfrm>
        </p:spPr>
        <p:txBody>
          <a:bodyPr/>
          <a:lstStyle/>
          <a:p>
            <a:fld id="{C479D5F6-EDCB-402A-AC08-4943A1820E8F}" type="slidenum">
              <a:rPr lang="en-US" smtClean="0"/>
              <a:pPr/>
              <a:t>11</a:t>
            </a:fld>
            <a:endParaRPr lang="en-US"/>
          </a:p>
        </p:txBody>
      </p:sp>
    </p:spTree>
    <p:extLst>
      <p:ext uri="{BB962C8B-B14F-4D97-AF65-F5344CB8AC3E}">
        <p14:creationId xmlns:p14="http://schemas.microsoft.com/office/powerpoint/2010/main" val="2026978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D13BEF-FBD5-28E3-D328-482FE0253319}"/>
              </a:ext>
            </a:extLst>
          </p:cNvPr>
          <p:cNvSpPr>
            <a:spLocks noGrp="1"/>
          </p:cNvSpPr>
          <p:nvPr>
            <p:ph type="title"/>
          </p:nvPr>
        </p:nvSpPr>
        <p:spPr/>
        <p:txBody>
          <a:bodyPr/>
          <a:lstStyle/>
          <a:p>
            <a:r>
              <a:rPr lang="en-US"/>
              <a:t>Field: Special Education Transition</a:t>
            </a:r>
          </a:p>
        </p:txBody>
      </p:sp>
      <p:sp>
        <p:nvSpPr>
          <p:cNvPr id="5" name="Content Placeholder 4">
            <a:extLst>
              <a:ext uri="{FF2B5EF4-FFF2-40B4-BE49-F238E27FC236}">
                <a16:creationId xmlns:a16="http://schemas.microsoft.com/office/drawing/2014/main" id="{54D48AEA-46EB-6322-FCB7-32C88B5DC287}"/>
              </a:ext>
            </a:extLst>
          </p:cNvPr>
          <p:cNvSpPr>
            <a:spLocks noGrp="1"/>
          </p:cNvSpPr>
          <p:nvPr>
            <p:ph idx="1"/>
          </p:nvPr>
        </p:nvSpPr>
        <p:spPr/>
        <p:txBody>
          <a:bodyPr>
            <a:normAutofit/>
          </a:bodyPr>
          <a:lstStyle/>
          <a:p>
            <a:r>
              <a:rPr lang="en-US" sz="2800" u="sng"/>
              <a:t>Source File:</a:t>
            </a:r>
            <a:r>
              <a:rPr lang="en-US" sz="2800"/>
              <a:t> Student Demographic</a:t>
            </a:r>
          </a:p>
          <a:p>
            <a:r>
              <a:rPr lang="en-US" sz="2800" u="sng"/>
              <a:t>Field Definition:</a:t>
            </a:r>
            <a:r>
              <a:rPr lang="en-US" sz="2800"/>
              <a:t> Specifically designed for 12</a:t>
            </a:r>
            <a:r>
              <a:rPr lang="en-US" sz="2800" baseline="30000"/>
              <a:t>th</a:t>
            </a:r>
            <a:r>
              <a:rPr lang="en-US" sz="2800"/>
              <a:t> grade Special Education students aged </a:t>
            </a:r>
            <a:r>
              <a:rPr lang="en-US" sz="2800" b="1"/>
              <a:t>18-21</a:t>
            </a:r>
            <a:r>
              <a:rPr lang="en-US" sz="2800"/>
              <a:t> to move students educational environments to life skills and/or vocation.</a:t>
            </a:r>
          </a:p>
          <a:p>
            <a:pPr lvl="1"/>
            <a:r>
              <a:rPr lang="en-US" sz="2400" i="1"/>
              <a:t>Note: 4</a:t>
            </a:r>
            <a:r>
              <a:rPr lang="en-US" sz="2400" i="1" baseline="30000"/>
              <a:t>th</a:t>
            </a:r>
            <a:r>
              <a:rPr lang="en-US" sz="2400" i="1"/>
              <a:t> year would apply when student’s 21</a:t>
            </a:r>
            <a:r>
              <a:rPr lang="en-US" sz="2400" i="1" baseline="30000"/>
              <a:t>st</a:t>
            </a:r>
            <a:r>
              <a:rPr lang="en-US" sz="2400" i="1"/>
              <a:t> birthday falls after the school year begins (based on district’s adopted calendar) and the student will complete the semester in which they turn 21.</a:t>
            </a:r>
          </a:p>
          <a:p>
            <a:r>
              <a:rPr lang="en-US" sz="2800" u="sng"/>
              <a:t>Field Values:</a:t>
            </a:r>
          </a:p>
        </p:txBody>
      </p:sp>
      <p:graphicFrame>
        <p:nvGraphicFramePr>
          <p:cNvPr id="6" name="Table 6">
            <a:extLst>
              <a:ext uri="{FF2B5EF4-FFF2-40B4-BE49-F238E27FC236}">
                <a16:creationId xmlns:a16="http://schemas.microsoft.com/office/drawing/2014/main" id="{08107998-ED8A-AA7A-6745-9A1873E3AF41}"/>
              </a:ext>
            </a:extLst>
          </p:cNvPr>
          <p:cNvGraphicFramePr>
            <a:graphicFrameLocks noGrp="1"/>
          </p:cNvGraphicFramePr>
          <p:nvPr>
            <p:extLst>
              <p:ext uri="{D42A27DB-BD31-4B8C-83A1-F6EECF244321}">
                <p14:modId xmlns:p14="http://schemas.microsoft.com/office/powerpoint/2010/main" val="1625580160"/>
              </p:ext>
            </p:extLst>
          </p:nvPr>
        </p:nvGraphicFramePr>
        <p:xfrm>
          <a:off x="2459448" y="3150925"/>
          <a:ext cx="3761242" cy="2194560"/>
        </p:xfrm>
        <a:graphic>
          <a:graphicData uri="http://schemas.openxmlformats.org/drawingml/2006/table">
            <a:tbl>
              <a:tblPr firstRow="1" bandRow="1">
                <a:tableStyleId>{7E9639D4-E3E2-4D34-9284-5A2195B3D0D7}</a:tableStyleId>
              </a:tblPr>
              <a:tblGrid>
                <a:gridCol w="954561">
                  <a:extLst>
                    <a:ext uri="{9D8B030D-6E8A-4147-A177-3AD203B41FA5}">
                      <a16:colId xmlns:a16="http://schemas.microsoft.com/office/drawing/2014/main" val="3842491001"/>
                    </a:ext>
                  </a:extLst>
                </a:gridCol>
                <a:gridCol w="2806681">
                  <a:extLst>
                    <a:ext uri="{9D8B030D-6E8A-4147-A177-3AD203B41FA5}">
                      <a16:colId xmlns:a16="http://schemas.microsoft.com/office/drawing/2014/main" val="2760716269"/>
                    </a:ext>
                  </a:extLst>
                </a:gridCol>
              </a:tblGrid>
              <a:tr h="321419">
                <a:tc>
                  <a:txBody>
                    <a:bodyPr/>
                    <a:lstStyle/>
                    <a:p>
                      <a:r>
                        <a:rPr lang="en-US" sz="1800" b="1">
                          <a:latin typeface="Trebuchet MS" panose="020B0603020202020204" pitchFamily="34" charset="0"/>
                        </a:rPr>
                        <a:t>Code</a:t>
                      </a:r>
                    </a:p>
                  </a:txBody>
                  <a:tcPr/>
                </a:tc>
                <a:tc>
                  <a:txBody>
                    <a:bodyPr/>
                    <a:lstStyle/>
                    <a:p>
                      <a:r>
                        <a:rPr lang="en-US" sz="1800" b="1">
                          <a:latin typeface="Trebuchet MS" panose="020B0603020202020204" pitchFamily="34" charset="0"/>
                        </a:rPr>
                        <a:t>Description</a:t>
                      </a:r>
                    </a:p>
                  </a:txBody>
                  <a:tcPr/>
                </a:tc>
                <a:extLst>
                  <a:ext uri="{0D108BD9-81ED-4DB2-BD59-A6C34878D82A}">
                    <a16:rowId xmlns:a16="http://schemas.microsoft.com/office/drawing/2014/main" val="424970331"/>
                  </a:ext>
                </a:extLst>
              </a:tr>
              <a:tr h="321419">
                <a:tc>
                  <a:txBody>
                    <a:bodyPr/>
                    <a:lstStyle/>
                    <a:p>
                      <a:r>
                        <a:rPr lang="en-US" sz="1800" b="1">
                          <a:latin typeface="Trebuchet MS" panose="020B0603020202020204" pitchFamily="34" charset="0"/>
                        </a:rPr>
                        <a:t>0</a:t>
                      </a:r>
                    </a:p>
                  </a:txBody>
                  <a:tcPr/>
                </a:tc>
                <a:tc>
                  <a:txBody>
                    <a:bodyPr/>
                    <a:lstStyle/>
                    <a:p>
                      <a:r>
                        <a:rPr lang="en-US" sz="1800">
                          <a:latin typeface="Trebuchet MS" panose="020B0603020202020204" pitchFamily="34" charset="0"/>
                        </a:rPr>
                        <a:t>No</a:t>
                      </a:r>
                    </a:p>
                  </a:txBody>
                  <a:tcPr/>
                </a:tc>
                <a:extLst>
                  <a:ext uri="{0D108BD9-81ED-4DB2-BD59-A6C34878D82A}">
                    <a16:rowId xmlns:a16="http://schemas.microsoft.com/office/drawing/2014/main" val="2768732564"/>
                  </a:ext>
                </a:extLst>
              </a:tr>
              <a:tr h="321419">
                <a:tc>
                  <a:txBody>
                    <a:bodyPr/>
                    <a:lstStyle/>
                    <a:p>
                      <a:r>
                        <a:rPr lang="en-US" sz="1800" b="1">
                          <a:latin typeface="Trebuchet MS" panose="020B0603020202020204" pitchFamily="34" charset="0"/>
                        </a:rPr>
                        <a:t>1</a:t>
                      </a:r>
                    </a:p>
                  </a:txBody>
                  <a:tcPr/>
                </a:tc>
                <a:tc>
                  <a:txBody>
                    <a:bodyPr/>
                    <a:lstStyle/>
                    <a:p>
                      <a:r>
                        <a:rPr lang="en-US" sz="1800">
                          <a:latin typeface="Trebuchet MS" panose="020B0603020202020204" pitchFamily="34" charset="0"/>
                        </a:rPr>
                        <a:t>Year 1 of Transition</a:t>
                      </a:r>
                    </a:p>
                  </a:txBody>
                  <a:tcPr/>
                </a:tc>
                <a:extLst>
                  <a:ext uri="{0D108BD9-81ED-4DB2-BD59-A6C34878D82A}">
                    <a16:rowId xmlns:a16="http://schemas.microsoft.com/office/drawing/2014/main" val="4108599020"/>
                  </a:ext>
                </a:extLst>
              </a:tr>
              <a:tr h="321419">
                <a:tc>
                  <a:txBody>
                    <a:bodyPr/>
                    <a:lstStyle/>
                    <a:p>
                      <a:r>
                        <a:rPr lang="en-US" sz="1800" b="1">
                          <a:latin typeface="Trebuchet MS" panose="020B0603020202020204" pitchFamily="34" charset="0"/>
                        </a:rPr>
                        <a:t>2</a:t>
                      </a:r>
                    </a:p>
                  </a:txBody>
                  <a:tcPr/>
                </a:tc>
                <a:tc>
                  <a:txBody>
                    <a:bodyPr/>
                    <a:lstStyle/>
                    <a:p>
                      <a:r>
                        <a:rPr lang="en-US" sz="1800">
                          <a:latin typeface="Trebuchet MS" panose="020B0603020202020204" pitchFamily="34" charset="0"/>
                        </a:rPr>
                        <a:t>Year 2 of Transition</a:t>
                      </a:r>
                    </a:p>
                  </a:txBody>
                  <a:tcPr/>
                </a:tc>
                <a:extLst>
                  <a:ext uri="{0D108BD9-81ED-4DB2-BD59-A6C34878D82A}">
                    <a16:rowId xmlns:a16="http://schemas.microsoft.com/office/drawing/2014/main" val="1825809883"/>
                  </a:ext>
                </a:extLst>
              </a:tr>
              <a:tr h="321419">
                <a:tc>
                  <a:txBody>
                    <a:bodyPr/>
                    <a:lstStyle/>
                    <a:p>
                      <a:r>
                        <a:rPr lang="en-US" sz="1800" b="1">
                          <a:latin typeface="Trebuchet MS" panose="020B0603020202020204" pitchFamily="34" charset="0"/>
                        </a:rPr>
                        <a:t>3</a:t>
                      </a:r>
                    </a:p>
                  </a:txBody>
                  <a:tcPr/>
                </a:tc>
                <a:tc>
                  <a:txBody>
                    <a:bodyPr/>
                    <a:lstStyle/>
                    <a:p>
                      <a:r>
                        <a:rPr lang="en-US" sz="1800">
                          <a:latin typeface="Trebuchet MS" panose="020B0603020202020204" pitchFamily="34" charset="0"/>
                        </a:rPr>
                        <a:t>Year 3 of Transition</a:t>
                      </a:r>
                    </a:p>
                  </a:txBody>
                  <a:tcPr/>
                </a:tc>
                <a:extLst>
                  <a:ext uri="{0D108BD9-81ED-4DB2-BD59-A6C34878D82A}">
                    <a16:rowId xmlns:a16="http://schemas.microsoft.com/office/drawing/2014/main" val="3681293790"/>
                  </a:ext>
                </a:extLst>
              </a:tr>
              <a:tr h="321419">
                <a:tc>
                  <a:txBody>
                    <a:bodyPr/>
                    <a:lstStyle/>
                    <a:p>
                      <a:r>
                        <a:rPr lang="en-US" sz="1800" b="1">
                          <a:latin typeface="Trebuchet MS" panose="020B0603020202020204" pitchFamily="34" charset="0"/>
                        </a:rPr>
                        <a:t>4</a:t>
                      </a:r>
                    </a:p>
                  </a:txBody>
                  <a:tcPr/>
                </a:tc>
                <a:tc>
                  <a:txBody>
                    <a:bodyPr/>
                    <a:lstStyle/>
                    <a:p>
                      <a:r>
                        <a:rPr lang="en-US" sz="1800">
                          <a:latin typeface="Trebuchet MS" panose="020B0603020202020204" pitchFamily="34" charset="0"/>
                        </a:rPr>
                        <a:t>Year 4 of Transition</a:t>
                      </a:r>
                    </a:p>
                  </a:txBody>
                  <a:tcPr/>
                </a:tc>
                <a:extLst>
                  <a:ext uri="{0D108BD9-81ED-4DB2-BD59-A6C34878D82A}">
                    <a16:rowId xmlns:a16="http://schemas.microsoft.com/office/drawing/2014/main" val="3562124558"/>
                  </a:ext>
                </a:extLst>
              </a:tr>
            </a:tbl>
          </a:graphicData>
        </a:graphic>
      </p:graphicFrame>
      <p:sp>
        <p:nvSpPr>
          <p:cNvPr id="3" name="Slide Number Placeholder 2">
            <a:extLst>
              <a:ext uri="{FF2B5EF4-FFF2-40B4-BE49-F238E27FC236}">
                <a16:creationId xmlns:a16="http://schemas.microsoft.com/office/drawing/2014/main" id="{1C762059-AC5E-1AF2-5AD7-36AF39A0747B}"/>
              </a:ext>
            </a:extLst>
          </p:cNvPr>
          <p:cNvSpPr>
            <a:spLocks noGrp="1"/>
          </p:cNvSpPr>
          <p:nvPr>
            <p:ph type="sldNum" sz="quarter" idx="12"/>
          </p:nvPr>
        </p:nvSpPr>
        <p:spPr/>
        <p:txBody>
          <a:bodyPr/>
          <a:lstStyle/>
          <a:p>
            <a:fld id="{C479D5F6-EDCB-402A-AC08-4943A1820E8F}" type="slidenum">
              <a:rPr lang="en-US" smtClean="0"/>
              <a:pPr/>
              <a:t>12</a:t>
            </a:fld>
            <a:endParaRPr lang="en-US"/>
          </a:p>
        </p:txBody>
      </p:sp>
    </p:spTree>
    <p:extLst>
      <p:ext uri="{BB962C8B-B14F-4D97-AF65-F5344CB8AC3E}">
        <p14:creationId xmlns:p14="http://schemas.microsoft.com/office/powerpoint/2010/main" val="14564141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0B5621-8EBB-92D4-CD37-AE3BA328E4AF}"/>
              </a:ext>
            </a:extLst>
          </p:cNvPr>
          <p:cNvSpPr>
            <a:spLocks noGrp="1"/>
          </p:cNvSpPr>
          <p:nvPr>
            <p:ph type="title"/>
          </p:nvPr>
        </p:nvSpPr>
        <p:spPr/>
        <p:txBody>
          <a:bodyPr/>
          <a:lstStyle/>
          <a:p>
            <a:r>
              <a:rPr lang="en-US"/>
              <a:t>Field: Retention Code</a:t>
            </a:r>
          </a:p>
        </p:txBody>
      </p:sp>
      <p:sp>
        <p:nvSpPr>
          <p:cNvPr id="5" name="Content Placeholder 4">
            <a:extLst>
              <a:ext uri="{FF2B5EF4-FFF2-40B4-BE49-F238E27FC236}">
                <a16:creationId xmlns:a16="http://schemas.microsoft.com/office/drawing/2014/main" id="{D2492F96-F3B0-755D-A6B8-1BE53F04ABBE}"/>
              </a:ext>
            </a:extLst>
          </p:cNvPr>
          <p:cNvSpPr>
            <a:spLocks noGrp="1"/>
          </p:cNvSpPr>
          <p:nvPr>
            <p:ph idx="1"/>
          </p:nvPr>
        </p:nvSpPr>
        <p:spPr>
          <a:xfrm>
            <a:off x="227916" y="228600"/>
            <a:ext cx="11736168" cy="5665022"/>
          </a:xfrm>
        </p:spPr>
        <p:txBody>
          <a:bodyPr>
            <a:normAutofit/>
          </a:bodyPr>
          <a:lstStyle/>
          <a:p>
            <a:r>
              <a:rPr lang="en-US" sz="2800" u="sng"/>
              <a:t>Source File:</a:t>
            </a:r>
            <a:r>
              <a:rPr lang="en-US" sz="2800"/>
              <a:t> Student School Association</a:t>
            </a:r>
          </a:p>
          <a:p>
            <a:r>
              <a:rPr lang="en-US" sz="2800" u="sng"/>
              <a:t>Field Definition:</a:t>
            </a:r>
            <a:r>
              <a:rPr lang="en-US" sz="2800"/>
              <a:t> Indicates a student is being retained at the current grade level for the next school year.</a:t>
            </a:r>
          </a:p>
          <a:p>
            <a:r>
              <a:rPr lang="en-US" sz="2800" u="sng"/>
              <a:t>Expected Field Value:</a:t>
            </a:r>
            <a:r>
              <a:rPr lang="en-US" sz="2800"/>
              <a:t> </a:t>
            </a:r>
          </a:p>
          <a:p>
            <a:pPr lvl="1"/>
            <a:r>
              <a:rPr lang="en-US" sz="2400" b="1"/>
              <a:t>3</a:t>
            </a:r>
            <a:r>
              <a:rPr lang="en-US" sz="2400"/>
              <a:t> – Yes, 12th grader with an IEP who will return to participate in 18-21 transition services in the next year.</a:t>
            </a:r>
          </a:p>
          <a:p>
            <a:r>
              <a:rPr lang="en-US" sz="2800" u="sng"/>
              <a:t>Notes:</a:t>
            </a:r>
            <a:r>
              <a:rPr lang="en-US" sz="2800"/>
              <a:t> </a:t>
            </a:r>
          </a:p>
          <a:p>
            <a:pPr lvl="1"/>
            <a:r>
              <a:rPr lang="en-US" sz="2400"/>
              <a:t>Only used on the final record (latest exit date) within a school year</a:t>
            </a:r>
          </a:p>
          <a:p>
            <a:pPr lvl="1"/>
            <a:r>
              <a:rPr lang="en-US" sz="2400"/>
              <a:t>Do not use retention code </a:t>
            </a:r>
            <a:r>
              <a:rPr lang="en-US" sz="2400" b="1"/>
              <a:t>3</a:t>
            </a:r>
            <a:r>
              <a:rPr lang="en-US" sz="2400"/>
              <a:t> in student’s final year of transition services</a:t>
            </a:r>
          </a:p>
          <a:p>
            <a:pPr lvl="1"/>
            <a:r>
              <a:rPr lang="en-US" sz="2400"/>
              <a:t>Retention code </a:t>
            </a:r>
            <a:r>
              <a:rPr lang="en-US" sz="2400" b="1"/>
              <a:t>3</a:t>
            </a:r>
            <a:r>
              <a:rPr lang="en-US" sz="2400"/>
              <a:t> must be paired with one of the following School Exit Types:</a:t>
            </a:r>
          </a:p>
          <a:p>
            <a:pPr lvl="2"/>
            <a:r>
              <a:rPr lang="en-US" sz="2000" b="1"/>
              <a:t>00</a:t>
            </a:r>
            <a:r>
              <a:rPr lang="en-US" sz="2000"/>
              <a:t> – Did Not Exit</a:t>
            </a:r>
          </a:p>
          <a:p>
            <a:pPr lvl="2"/>
            <a:r>
              <a:rPr lang="en-US" sz="2000" b="1"/>
              <a:t>90</a:t>
            </a:r>
            <a:r>
              <a:rPr lang="en-US" sz="2000"/>
              <a:t> – Graduated with regular diploma</a:t>
            </a:r>
          </a:p>
          <a:p>
            <a:pPr lvl="2"/>
            <a:r>
              <a:rPr lang="en-US" sz="2000" b="1"/>
              <a:t>27</a:t>
            </a:r>
            <a:r>
              <a:rPr lang="en-US" sz="2000"/>
              <a:t> – Previously counted as Graduate and will participate in special education 18-21 transition services next year</a:t>
            </a:r>
          </a:p>
        </p:txBody>
      </p:sp>
      <p:sp>
        <p:nvSpPr>
          <p:cNvPr id="3" name="Slide Number Placeholder 2">
            <a:extLst>
              <a:ext uri="{FF2B5EF4-FFF2-40B4-BE49-F238E27FC236}">
                <a16:creationId xmlns:a16="http://schemas.microsoft.com/office/drawing/2014/main" id="{7BDFED21-2530-E010-FA68-0464255AB9C9}"/>
              </a:ext>
            </a:extLst>
          </p:cNvPr>
          <p:cNvSpPr>
            <a:spLocks noGrp="1"/>
          </p:cNvSpPr>
          <p:nvPr>
            <p:ph type="sldNum" sz="quarter" idx="12"/>
          </p:nvPr>
        </p:nvSpPr>
        <p:spPr/>
        <p:txBody>
          <a:bodyPr/>
          <a:lstStyle/>
          <a:p>
            <a:fld id="{C479D5F6-EDCB-402A-AC08-4943A1820E8F}" type="slidenum">
              <a:rPr lang="en-US" smtClean="0"/>
              <a:pPr/>
              <a:t>13</a:t>
            </a:fld>
            <a:endParaRPr lang="en-US"/>
          </a:p>
        </p:txBody>
      </p:sp>
    </p:spTree>
    <p:extLst>
      <p:ext uri="{BB962C8B-B14F-4D97-AF65-F5344CB8AC3E}">
        <p14:creationId xmlns:p14="http://schemas.microsoft.com/office/powerpoint/2010/main" val="2678447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E9153-4D35-096D-FE3E-D31DA0AE44A3}"/>
              </a:ext>
            </a:extLst>
          </p:cNvPr>
          <p:cNvSpPr>
            <a:spLocks noGrp="1"/>
          </p:cNvSpPr>
          <p:nvPr>
            <p:ph type="title"/>
          </p:nvPr>
        </p:nvSpPr>
        <p:spPr/>
        <p:txBody>
          <a:bodyPr/>
          <a:lstStyle/>
          <a:p>
            <a:r>
              <a:rPr lang="en-US"/>
              <a:t>Field: School Exit Type</a:t>
            </a:r>
          </a:p>
        </p:txBody>
      </p:sp>
      <p:sp>
        <p:nvSpPr>
          <p:cNvPr id="3" name="Content Placeholder 2">
            <a:extLst>
              <a:ext uri="{FF2B5EF4-FFF2-40B4-BE49-F238E27FC236}">
                <a16:creationId xmlns:a16="http://schemas.microsoft.com/office/drawing/2014/main" id="{86A8DE41-923B-7F56-04C7-5A2725617F15}"/>
              </a:ext>
            </a:extLst>
          </p:cNvPr>
          <p:cNvSpPr>
            <a:spLocks noGrp="1"/>
          </p:cNvSpPr>
          <p:nvPr>
            <p:ph idx="1"/>
          </p:nvPr>
        </p:nvSpPr>
        <p:spPr>
          <a:xfrm>
            <a:off x="227916" y="228600"/>
            <a:ext cx="11736168" cy="2353319"/>
          </a:xfrm>
        </p:spPr>
        <p:txBody>
          <a:bodyPr>
            <a:normAutofit/>
          </a:bodyPr>
          <a:lstStyle/>
          <a:p>
            <a:r>
              <a:rPr lang="en-US" sz="2800" u="sng"/>
              <a:t>Source File:</a:t>
            </a:r>
            <a:r>
              <a:rPr lang="en-US" sz="2800"/>
              <a:t> Student School Association</a:t>
            </a:r>
          </a:p>
          <a:p>
            <a:r>
              <a:rPr lang="en-US" sz="2800" u="sng"/>
              <a:t>Field Definition:</a:t>
            </a:r>
            <a:r>
              <a:rPr lang="en-US" sz="2800"/>
              <a:t> The circumstances under which the student exited from membership.</a:t>
            </a:r>
          </a:p>
          <a:p>
            <a:r>
              <a:rPr lang="en-US" sz="2800" u="sng"/>
              <a:t>Expected Field Value:</a:t>
            </a:r>
            <a:r>
              <a:rPr lang="en-US" sz="2800"/>
              <a:t> As applicable for a student participating in Transition</a:t>
            </a:r>
          </a:p>
        </p:txBody>
      </p:sp>
      <p:graphicFrame>
        <p:nvGraphicFramePr>
          <p:cNvPr id="5" name="Table 4">
            <a:extLst>
              <a:ext uri="{FF2B5EF4-FFF2-40B4-BE49-F238E27FC236}">
                <a16:creationId xmlns:a16="http://schemas.microsoft.com/office/drawing/2014/main" id="{E80BDEFB-B9ED-9048-71EE-03A1634CDA32}"/>
              </a:ext>
            </a:extLst>
          </p:cNvPr>
          <p:cNvGraphicFramePr>
            <a:graphicFrameLocks noGrp="1"/>
          </p:cNvGraphicFramePr>
          <p:nvPr>
            <p:extLst>
              <p:ext uri="{D42A27DB-BD31-4B8C-83A1-F6EECF244321}">
                <p14:modId xmlns:p14="http://schemas.microsoft.com/office/powerpoint/2010/main" val="3083114423"/>
              </p:ext>
            </p:extLst>
          </p:nvPr>
        </p:nvGraphicFramePr>
        <p:xfrm>
          <a:off x="227916" y="2581919"/>
          <a:ext cx="11815401" cy="3291840"/>
        </p:xfrm>
        <a:graphic>
          <a:graphicData uri="http://schemas.openxmlformats.org/drawingml/2006/table">
            <a:tbl>
              <a:tblPr firstRow="1">
                <a:tableStyleId>{793D81CF-94F2-401A-BA57-92F5A7B2D0C5}</a:tableStyleId>
              </a:tblPr>
              <a:tblGrid>
                <a:gridCol w="719938">
                  <a:extLst>
                    <a:ext uri="{9D8B030D-6E8A-4147-A177-3AD203B41FA5}">
                      <a16:colId xmlns:a16="http://schemas.microsoft.com/office/drawing/2014/main" val="2199068393"/>
                    </a:ext>
                  </a:extLst>
                </a:gridCol>
                <a:gridCol w="3943123">
                  <a:extLst>
                    <a:ext uri="{9D8B030D-6E8A-4147-A177-3AD203B41FA5}">
                      <a16:colId xmlns:a16="http://schemas.microsoft.com/office/drawing/2014/main" val="1977649921"/>
                    </a:ext>
                  </a:extLst>
                </a:gridCol>
                <a:gridCol w="7152340">
                  <a:extLst>
                    <a:ext uri="{9D8B030D-6E8A-4147-A177-3AD203B41FA5}">
                      <a16:colId xmlns:a16="http://schemas.microsoft.com/office/drawing/2014/main" val="3430253879"/>
                    </a:ext>
                  </a:extLst>
                </a:gridCol>
              </a:tblGrid>
              <a:tr h="245142">
                <a:tc>
                  <a:txBody>
                    <a:bodyPr/>
                    <a:lstStyle/>
                    <a:p>
                      <a:r>
                        <a:rPr lang="en-US" sz="1500">
                          <a:latin typeface="Trebuchet MS" panose="020B0603020202020204" pitchFamily="34" charset="0"/>
                        </a:rPr>
                        <a:t>Code</a:t>
                      </a:r>
                    </a:p>
                  </a:txBody>
                  <a:tcPr/>
                </a:tc>
                <a:tc>
                  <a:txBody>
                    <a:bodyPr/>
                    <a:lstStyle/>
                    <a:p>
                      <a:r>
                        <a:rPr lang="en-US" sz="1500">
                          <a:latin typeface="Trebuchet MS" panose="020B0603020202020204" pitchFamily="34" charset="0"/>
                        </a:rPr>
                        <a:t>Short Description</a:t>
                      </a:r>
                    </a:p>
                  </a:txBody>
                  <a:tcPr/>
                </a:tc>
                <a:tc>
                  <a:txBody>
                    <a:bodyPr/>
                    <a:lstStyle/>
                    <a:p>
                      <a:r>
                        <a:rPr lang="en-US" sz="1500">
                          <a:latin typeface="Trebuchet MS" panose="020B0603020202020204" pitchFamily="34" charset="0"/>
                        </a:rPr>
                        <a:t>Notes</a:t>
                      </a:r>
                    </a:p>
                  </a:txBody>
                  <a:tcPr/>
                </a:tc>
                <a:extLst>
                  <a:ext uri="{0D108BD9-81ED-4DB2-BD59-A6C34878D82A}">
                    <a16:rowId xmlns:a16="http://schemas.microsoft.com/office/drawing/2014/main" val="4057004788"/>
                  </a:ext>
                </a:extLst>
              </a:tr>
              <a:tr h="416741">
                <a:tc>
                  <a:txBody>
                    <a:bodyPr/>
                    <a:lstStyle/>
                    <a:p>
                      <a:r>
                        <a:rPr lang="en-US" sz="1500">
                          <a:latin typeface="Trebuchet MS" panose="020B0603020202020204" pitchFamily="34" charset="0"/>
                        </a:rPr>
                        <a:t>00</a:t>
                      </a:r>
                    </a:p>
                  </a:txBody>
                  <a:tcPr/>
                </a:tc>
                <a:tc>
                  <a:txBody>
                    <a:bodyPr/>
                    <a:lstStyle/>
                    <a:p>
                      <a:r>
                        <a:rPr lang="en-US" sz="1500">
                          <a:latin typeface="Trebuchet MS" panose="020B0603020202020204" pitchFamily="34" charset="0"/>
                        </a:rPr>
                        <a:t>Did not exit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latin typeface="Trebuchet MS" panose="020B0603020202020204" pitchFamily="34" charset="0"/>
                        </a:rPr>
                        <a:t>Used when student will return the following year and </a:t>
                      </a:r>
                      <a:r>
                        <a:rPr lang="en-US" sz="1500" i="1" u="sng">
                          <a:latin typeface="Trebuchet MS" panose="020B0603020202020204" pitchFamily="34" charset="0"/>
                        </a:rPr>
                        <a:t>has not yet</a:t>
                      </a:r>
                      <a:r>
                        <a:rPr lang="en-US" sz="1500">
                          <a:latin typeface="Trebuchet MS" panose="020B0603020202020204" pitchFamily="34" charset="0"/>
                        </a:rPr>
                        <a:t> met graduation requirements.</a:t>
                      </a:r>
                    </a:p>
                  </a:txBody>
                  <a:tcPr/>
                </a:tc>
                <a:extLst>
                  <a:ext uri="{0D108BD9-81ED-4DB2-BD59-A6C34878D82A}">
                    <a16:rowId xmlns:a16="http://schemas.microsoft.com/office/drawing/2014/main" val="2014663737"/>
                  </a:ext>
                </a:extLst>
              </a:tr>
              <a:tr h="416741">
                <a:tc>
                  <a:txBody>
                    <a:bodyPr/>
                    <a:lstStyle/>
                    <a:p>
                      <a:r>
                        <a:rPr lang="en-US" sz="1500">
                          <a:latin typeface="Trebuchet MS" panose="020B0603020202020204" pitchFamily="34" charset="0"/>
                        </a:rPr>
                        <a:t>90</a:t>
                      </a:r>
                    </a:p>
                  </a:txBody>
                  <a:tcPr/>
                </a:tc>
                <a:tc>
                  <a:txBody>
                    <a:bodyPr/>
                    <a:lstStyle/>
                    <a:p>
                      <a:r>
                        <a:rPr lang="en-US" sz="1500">
                          <a:latin typeface="Trebuchet MS" panose="020B0603020202020204" pitchFamily="34" charset="0"/>
                        </a:rPr>
                        <a:t>Graduated with Regular Diploma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latin typeface="Trebuchet MS" panose="020B0603020202020204" pitchFamily="34" charset="0"/>
                        </a:rPr>
                        <a:t>Used when student </a:t>
                      </a:r>
                      <a:r>
                        <a:rPr lang="en-US" sz="1500" u="sng">
                          <a:latin typeface="Trebuchet MS" panose="020B0603020202020204" pitchFamily="34" charset="0"/>
                        </a:rPr>
                        <a:t>has</a:t>
                      </a:r>
                      <a:r>
                        <a:rPr lang="en-US" sz="1500">
                          <a:latin typeface="Trebuchet MS" panose="020B0603020202020204" pitchFamily="34" charset="0"/>
                        </a:rPr>
                        <a:t> met graduation requirements.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a:latin typeface="Trebuchet MS" panose="020B0603020202020204" pitchFamily="34" charset="0"/>
                        </a:rPr>
                        <a:t>Student may or may not be returning the next year.</a:t>
                      </a:r>
                    </a:p>
                  </a:txBody>
                  <a:tcPr/>
                </a:tc>
                <a:extLst>
                  <a:ext uri="{0D108BD9-81ED-4DB2-BD59-A6C34878D82A}">
                    <a16:rowId xmlns:a16="http://schemas.microsoft.com/office/drawing/2014/main" val="2013488706"/>
                  </a:ext>
                </a:extLst>
              </a:tr>
              <a:tr h="416741">
                <a:tc>
                  <a:txBody>
                    <a:bodyPr/>
                    <a:lstStyle/>
                    <a:p>
                      <a:r>
                        <a:rPr lang="en-US" sz="1500">
                          <a:latin typeface="Trebuchet MS" panose="020B0603020202020204" pitchFamily="34" charset="0"/>
                        </a:rPr>
                        <a:t>27</a:t>
                      </a:r>
                    </a:p>
                  </a:txBody>
                  <a:tcPr/>
                </a:tc>
                <a:tc>
                  <a:txBody>
                    <a:bodyPr/>
                    <a:lstStyle/>
                    <a:p>
                      <a:r>
                        <a:rPr lang="en-US" sz="1500">
                          <a:latin typeface="Trebuchet MS" panose="020B0603020202020204" pitchFamily="34" charset="0"/>
                        </a:rPr>
                        <a:t>Prior Graduate who is returning to participate in transition services next year</a:t>
                      </a:r>
                    </a:p>
                  </a:txBody>
                  <a:tcPr/>
                </a:tc>
                <a:tc>
                  <a:txBody>
                    <a:bodyPr/>
                    <a:lstStyle/>
                    <a:p>
                      <a:r>
                        <a:rPr lang="en-US" sz="1500">
                          <a:latin typeface="Trebuchet MS" panose="020B0603020202020204" pitchFamily="34" charset="0"/>
                        </a:rPr>
                        <a:t>Must be paired with school entry type 90 and retention code 3</a:t>
                      </a:r>
                    </a:p>
                  </a:txBody>
                  <a:tcPr/>
                </a:tc>
                <a:extLst>
                  <a:ext uri="{0D108BD9-81ED-4DB2-BD59-A6C34878D82A}">
                    <a16:rowId xmlns:a16="http://schemas.microsoft.com/office/drawing/2014/main" val="4023766018"/>
                  </a:ext>
                </a:extLst>
              </a:tr>
              <a:tr h="416741">
                <a:tc>
                  <a:txBody>
                    <a:bodyPr/>
                    <a:lstStyle/>
                    <a:p>
                      <a:r>
                        <a:rPr lang="en-US" sz="1500">
                          <a:latin typeface="Trebuchet MS" panose="020B0603020202020204" pitchFamily="34" charset="0"/>
                        </a:rPr>
                        <a:t>28</a:t>
                      </a:r>
                    </a:p>
                  </a:txBody>
                  <a:tcPr/>
                </a:tc>
                <a:tc>
                  <a:txBody>
                    <a:bodyPr/>
                    <a:lstStyle/>
                    <a:p>
                      <a:r>
                        <a:rPr lang="en-US" sz="1500">
                          <a:latin typeface="Trebuchet MS" panose="020B0603020202020204" pitchFamily="34" charset="0"/>
                        </a:rPr>
                        <a:t>Prior graduate </a:t>
                      </a:r>
                      <a:r>
                        <a:rPr lang="en-US" sz="1500" u="sng">
                          <a:latin typeface="Trebuchet MS" panose="020B0603020202020204" pitchFamily="34" charset="0"/>
                        </a:rPr>
                        <a:t>AND </a:t>
                      </a:r>
                      <a:r>
                        <a:rPr lang="en-US" sz="1500" u="none">
                          <a:latin typeface="Trebuchet MS" panose="020B0603020202020204" pitchFamily="34" charset="0"/>
                        </a:rPr>
                        <a:t>completed Transition</a:t>
                      </a:r>
                    </a:p>
                  </a:txBody>
                  <a:tcPr/>
                </a:tc>
                <a:tc>
                  <a:txBody>
                    <a:bodyPr/>
                    <a:lstStyle/>
                    <a:p>
                      <a:r>
                        <a:rPr lang="en-US" sz="1500">
                          <a:latin typeface="Trebuchet MS" panose="020B0603020202020204" pitchFamily="34" charset="0"/>
                        </a:rPr>
                        <a:t>Must be paired with school entry type 90.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500" u="none">
                          <a:latin typeface="Trebuchet MS" panose="020B0603020202020204" pitchFamily="34" charset="0"/>
                        </a:rPr>
                        <a:t>*FAPE ends; Diploma issued*</a:t>
                      </a:r>
                      <a:endParaRPr lang="en-US" sz="1500">
                        <a:latin typeface="Trebuchet MS" panose="020B0603020202020204" pitchFamily="34" charset="0"/>
                      </a:endParaRPr>
                    </a:p>
                  </a:txBody>
                  <a:tcPr/>
                </a:tc>
                <a:extLst>
                  <a:ext uri="{0D108BD9-81ED-4DB2-BD59-A6C34878D82A}">
                    <a16:rowId xmlns:a16="http://schemas.microsoft.com/office/drawing/2014/main" val="3164952535"/>
                  </a:ext>
                </a:extLst>
              </a:tr>
              <a:tr h="588340">
                <a:tc>
                  <a:txBody>
                    <a:bodyPr/>
                    <a:lstStyle/>
                    <a:p>
                      <a:r>
                        <a:rPr lang="en-US" sz="1500">
                          <a:latin typeface="Trebuchet MS" panose="020B0603020202020204" pitchFamily="34" charset="0"/>
                        </a:rPr>
                        <a:t>92</a:t>
                      </a:r>
                    </a:p>
                  </a:txBody>
                  <a:tcPr/>
                </a:tc>
                <a:tc>
                  <a:txBody>
                    <a:bodyPr/>
                    <a:lstStyle/>
                    <a:p>
                      <a:r>
                        <a:rPr lang="en-US" sz="1500">
                          <a:latin typeface="Trebuchet MS" panose="020B0603020202020204" pitchFamily="34" charset="0"/>
                        </a:rPr>
                        <a:t>Other Completer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a:latin typeface="Trebuchet MS" panose="020B0603020202020204" pitchFamily="34" charset="0"/>
                        </a:rPr>
                        <a:t>Used when student has met local completion criteria for a non-diploma certificate of completion (not a regular diploma) and </a:t>
                      </a:r>
                      <a:r>
                        <a:rPr lang="en-US" sz="1500" i="1" u="sng">
                          <a:latin typeface="Trebuchet MS" panose="020B0603020202020204" pitchFamily="34" charset="0"/>
                        </a:rPr>
                        <a:t>will not</a:t>
                      </a:r>
                      <a:r>
                        <a:rPr lang="en-US" sz="1500">
                          <a:latin typeface="Trebuchet MS" panose="020B0603020202020204" pitchFamily="34" charset="0"/>
                        </a:rPr>
                        <a:t> return the following school year (transition services complete).</a:t>
                      </a:r>
                    </a:p>
                  </a:txBody>
                  <a:tcPr/>
                </a:tc>
                <a:extLst>
                  <a:ext uri="{0D108BD9-81ED-4DB2-BD59-A6C34878D82A}">
                    <a16:rowId xmlns:a16="http://schemas.microsoft.com/office/drawing/2014/main" val="2373152130"/>
                  </a:ext>
                </a:extLst>
              </a:tr>
            </a:tbl>
          </a:graphicData>
        </a:graphic>
      </p:graphicFrame>
      <p:sp>
        <p:nvSpPr>
          <p:cNvPr id="4" name="Slide Number Placeholder 3">
            <a:extLst>
              <a:ext uri="{FF2B5EF4-FFF2-40B4-BE49-F238E27FC236}">
                <a16:creationId xmlns:a16="http://schemas.microsoft.com/office/drawing/2014/main" id="{B71FD70A-9BA7-EDEA-051A-C0903AB9610E}"/>
              </a:ext>
            </a:extLst>
          </p:cNvPr>
          <p:cNvSpPr>
            <a:spLocks noGrp="1"/>
          </p:cNvSpPr>
          <p:nvPr>
            <p:ph type="sldNum" sz="quarter" idx="12"/>
          </p:nvPr>
        </p:nvSpPr>
        <p:spPr/>
        <p:txBody>
          <a:bodyPr/>
          <a:lstStyle/>
          <a:p>
            <a:fld id="{C479D5F6-EDCB-402A-AC08-4943A1820E8F}" type="slidenum">
              <a:rPr lang="en-US" smtClean="0"/>
              <a:pPr/>
              <a:t>14</a:t>
            </a:fld>
            <a:endParaRPr lang="en-US"/>
          </a:p>
        </p:txBody>
      </p:sp>
    </p:spTree>
    <p:extLst>
      <p:ext uri="{BB962C8B-B14F-4D97-AF65-F5344CB8AC3E}">
        <p14:creationId xmlns:p14="http://schemas.microsoft.com/office/powerpoint/2010/main" val="38127020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B0F09C-B5A9-8379-712A-AF2CFB177977}"/>
              </a:ext>
            </a:extLst>
          </p:cNvPr>
          <p:cNvSpPr>
            <a:spLocks noGrp="1"/>
          </p:cNvSpPr>
          <p:nvPr>
            <p:ph type="title"/>
          </p:nvPr>
        </p:nvSpPr>
        <p:spPr/>
        <p:txBody>
          <a:bodyPr/>
          <a:lstStyle/>
          <a:p>
            <a:r>
              <a:rPr lang="en-US"/>
              <a:t>Field: School Entry Type</a:t>
            </a:r>
          </a:p>
        </p:txBody>
      </p:sp>
      <p:sp>
        <p:nvSpPr>
          <p:cNvPr id="6" name="Content Placeholder 5">
            <a:extLst>
              <a:ext uri="{FF2B5EF4-FFF2-40B4-BE49-F238E27FC236}">
                <a16:creationId xmlns:a16="http://schemas.microsoft.com/office/drawing/2014/main" id="{0EF5E7D5-CD7A-0C0F-5D1A-CBFE89316071}"/>
              </a:ext>
            </a:extLst>
          </p:cNvPr>
          <p:cNvSpPr>
            <a:spLocks noGrp="1"/>
          </p:cNvSpPr>
          <p:nvPr>
            <p:ph idx="1"/>
          </p:nvPr>
        </p:nvSpPr>
        <p:spPr>
          <a:xfrm>
            <a:off x="227916" y="228599"/>
            <a:ext cx="11658600" cy="1143001"/>
          </a:xfrm>
        </p:spPr>
        <p:txBody>
          <a:bodyPr>
            <a:normAutofit fontScale="85000" lnSpcReduction="10000"/>
          </a:bodyPr>
          <a:lstStyle/>
          <a:p>
            <a:r>
              <a:rPr lang="en-US" sz="2400" u="sng"/>
              <a:t>Source File:</a:t>
            </a:r>
            <a:r>
              <a:rPr lang="en-US" sz="2400"/>
              <a:t> Student School Association</a:t>
            </a:r>
          </a:p>
          <a:p>
            <a:r>
              <a:rPr lang="en-US" sz="2400" u="sng"/>
              <a:t>Field Definition:</a:t>
            </a:r>
            <a:r>
              <a:rPr lang="en-US" sz="2400"/>
              <a:t> The circumstances under which a student enters a school during a given school year.</a:t>
            </a:r>
          </a:p>
          <a:p>
            <a:r>
              <a:rPr lang="en-US" sz="2400" u="sng"/>
              <a:t>Expected Field Value:</a:t>
            </a:r>
            <a:r>
              <a:rPr lang="en-US" sz="2400"/>
              <a:t> As applicable for a student participating in Transition</a:t>
            </a:r>
          </a:p>
          <a:p>
            <a:endParaRPr lang="en-US" sz="2400"/>
          </a:p>
        </p:txBody>
      </p:sp>
      <p:graphicFrame>
        <p:nvGraphicFramePr>
          <p:cNvPr id="7" name="Table 6">
            <a:extLst>
              <a:ext uri="{FF2B5EF4-FFF2-40B4-BE49-F238E27FC236}">
                <a16:creationId xmlns:a16="http://schemas.microsoft.com/office/drawing/2014/main" id="{FBBA1524-2B9B-DFC8-08DD-E5CFF99C09AF}"/>
              </a:ext>
            </a:extLst>
          </p:cNvPr>
          <p:cNvGraphicFramePr>
            <a:graphicFrameLocks noGrp="1"/>
          </p:cNvGraphicFramePr>
          <p:nvPr>
            <p:extLst>
              <p:ext uri="{D42A27DB-BD31-4B8C-83A1-F6EECF244321}">
                <p14:modId xmlns:p14="http://schemas.microsoft.com/office/powerpoint/2010/main" val="3277084497"/>
              </p:ext>
            </p:extLst>
          </p:nvPr>
        </p:nvGraphicFramePr>
        <p:xfrm>
          <a:off x="227916" y="1457197"/>
          <a:ext cx="11815401" cy="4389120"/>
        </p:xfrm>
        <a:graphic>
          <a:graphicData uri="http://schemas.openxmlformats.org/drawingml/2006/table">
            <a:tbl>
              <a:tblPr firstRow="1">
                <a:tableStyleId>{793D81CF-94F2-401A-BA57-92F5A7B2D0C5}</a:tableStyleId>
              </a:tblPr>
              <a:tblGrid>
                <a:gridCol w="622689">
                  <a:extLst>
                    <a:ext uri="{9D8B030D-6E8A-4147-A177-3AD203B41FA5}">
                      <a16:colId xmlns:a16="http://schemas.microsoft.com/office/drawing/2014/main" val="2199068393"/>
                    </a:ext>
                  </a:extLst>
                </a:gridCol>
                <a:gridCol w="3625702">
                  <a:extLst>
                    <a:ext uri="{9D8B030D-6E8A-4147-A177-3AD203B41FA5}">
                      <a16:colId xmlns:a16="http://schemas.microsoft.com/office/drawing/2014/main" val="1977649921"/>
                    </a:ext>
                  </a:extLst>
                </a:gridCol>
                <a:gridCol w="7567010">
                  <a:extLst>
                    <a:ext uri="{9D8B030D-6E8A-4147-A177-3AD203B41FA5}">
                      <a16:colId xmlns:a16="http://schemas.microsoft.com/office/drawing/2014/main" val="3430253879"/>
                    </a:ext>
                  </a:extLst>
                </a:gridCol>
              </a:tblGrid>
              <a:tr h="264470">
                <a:tc>
                  <a:txBody>
                    <a:bodyPr/>
                    <a:lstStyle/>
                    <a:p>
                      <a:r>
                        <a:rPr lang="en-US" sz="1400">
                          <a:latin typeface="Trebuchet MS" panose="020B0603020202020204" pitchFamily="34" charset="0"/>
                        </a:rPr>
                        <a:t>Code</a:t>
                      </a:r>
                    </a:p>
                  </a:txBody>
                  <a:tcPr/>
                </a:tc>
                <a:tc>
                  <a:txBody>
                    <a:bodyPr/>
                    <a:lstStyle/>
                    <a:p>
                      <a:r>
                        <a:rPr lang="en-US" sz="1400">
                          <a:latin typeface="Trebuchet MS" panose="020B0603020202020204" pitchFamily="34" charset="0"/>
                        </a:rPr>
                        <a:t>Short Description</a:t>
                      </a:r>
                    </a:p>
                  </a:txBody>
                  <a:tcPr/>
                </a:tc>
                <a:tc>
                  <a:txBody>
                    <a:bodyPr/>
                    <a:lstStyle/>
                    <a:p>
                      <a:r>
                        <a:rPr lang="en-US" sz="1400">
                          <a:latin typeface="Trebuchet MS" panose="020B0603020202020204" pitchFamily="34" charset="0"/>
                        </a:rPr>
                        <a:t>Notes</a:t>
                      </a:r>
                    </a:p>
                  </a:txBody>
                  <a:tcPr/>
                </a:tc>
                <a:extLst>
                  <a:ext uri="{0D108BD9-81ED-4DB2-BD59-A6C34878D82A}">
                    <a16:rowId xmlns:a16="http://schemas.microsoft.com/office/drawing/2014/main" val="4057004788"/>
                  </a:ext>
                </a:extLst>
              </a:tr>
              <a:tr h="449599">
                <a:tc>
                  <a:txBody>
                    <a:bodyPr/>
                    <a:lstStyle/>
                    <a:p>
                      <a:r>
                        <a:rPr lang="en-US" sz="1400">
                          <a:latin typeface="Trebuchet MS" panose="020B0603020202020204" pitchFamily="34" charset="0"/>
                        </a:rPr>
                        <a:t>02</a:t>
                      </a:r>
                    </a:p>
                  </a:txBody>
                  <a:tcPr/>
                </a:tc>
                <a:tc>
                  <a:txBody>
                    <a:bodyPr/>
                    <a:lstStyle/>
                    <a:p>
                      <a:r>
                        <a:rPr lang="en-US" sz="1400">
                          <a:latin typeface="Trebuchet MS" panose="020B0603020202020204" pitchFamily="34" charset="0"/>
                        </a:rPr>
                        <a:t>Continuous in same school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Trebuchet MS" panose="020B0603020202020204" pitchFamily="34" charset="0"/>
                        </a:rPr>
                        <a:t>Used when student is returning to the same school they attended the prior year and </a:t>
                      </a:r>
                      <a:r>
                        <a:rPr lang="en-US" sz="1400" b="1" u="none">
                          <a:solidFill>
                            <a:schemeClr val="tx1"/>
                          </a:solidFill>
                          <a:highlight>
                            <a:srgbClr val="FFFFCC"/>
                          </a:highlight>
                          <a:latin typeface="Trebuchet MS" panose="020B0603020202020204" pitchFamily="34" charset="0"/>
                        </a:rPr>
                        <a:t>was not</a:t>
                      </a:r>
                      <a:r>
                        <a:rPr lang="en-US" sz="1400" b="0" u="none">
                          <a:latin typeface="Trebuchet MS" panose="020B0603020202020204" pitchFamily="34" charset="0"/>
                        </a:rPr>
                        <a:t> </a:t>
                      </a:r>
                      <a:r>
                        <a:rPr lang="en-US" sz="1400" b="0">
                          <a:latin typeface="Trebuchet MS" panose="020B0603020202020204" pitchFamily="34" charset="0"/>
                        </a:rPr>
                        <a:t>counted as a graduate in the prior year.</a:t>
                      </a:r>
                      <a:endParaRPr lang="en-US" sz="1400">
                        <a:latin typeface="Trebuchet MS" panose="020B0603020202020204" pitchFamily="34" charset="0"/>
                      </a:endParaRPr>
                    </a:p>
                  </a:txBody>
                  <a:tcPr/>
                </a:tc>
                <a:extLst>
                  <a:ext uri="{0D108BD9-81ED-4DB2-BD59-A6C34878D82A}">
                    <a16:rowId xmlns:a16="http://schemas.microsoft.com/office/drawing/2014/main" val="2014663737"/>
                  </a:ext>
                </a:extLst>
              </a:tr>
              <a:tr h="449599">
                <a:tc>
                  <a:txBody>
                    <a:bodyPr/>
                    <a:lstStyle/>
                    <a:p>
                      <a:r>
                        <a:rPr lang="en-US" sz="1400">
                          <a:latin typeface="Trebuchet MS" panose="020B0603020202020204" pitchFamily="34" charset="0"/>
                        </a:rPr>
                        <a:t>11</a:t>
                      </a:r>
                    </a:p>
                  </a:txBody>
                  <a:tcPr/>
                </a:tc>
                <a:tc>
                  <a:txBody>
                    <a:bodyPr/>
                    <a:lstStyle/>
                    <a:p>
                      <a:r>
                        <a:rPr lang="en-US" sz="1400">
                          <a:latin typeface="Trebuchet MS" panose="020B0603020202020204" pitchFamily="34" charset="0"/>
                        </a:rPr>
                        <a:t>In-district (LEA) transfer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latin typeface="Trebuchet MS" panose="020B0603020202020204" pitchFamily="34" charset="0"/>
                        </a:rPr>
                        <a:t>Used when student is returning to a different school in the same LEA than they attended the prior year and </a:t>
                      </a:r>
                      <a:r>
                        <a:rPr lang="en-US" sz="1400" b="1" u="none">
                          <a:solidFill>
                            <a:schemeClr val="tx1"/>
                          </a:solidFill>
                          <a:highlight>
                            <a:srgbClr val="FFFFCC"/>
                          </a:highlight>
                          <a:latin typeface="Trebuchet MS" panose="020B0603020202020204" pitchFamily="34" charset="0"/>
                        </a:rPr>
                        <a:t>was not</a:t>
                      </a:r>
                      <a:r>
                        <a:rPr lang="en-US" sz="1400" b="0" u="none">
                          <a:latin typeface="Trebuchet MS" panose="020B0603020202020204" pitchFamily="34" charset="0"/>
                        </a:rPr>
                        <a:t> </a:t>
                      </a:r>
                      <a:r>
                        <a:rPr lang="en-US" sz="1400" b="0">
                          <a:latin typeface="Trebuchet MS" panose="020B0603020202020204" pitchFamily="34" charset="0"/>
                        </a:rPr>
                        <a:t>counted as a graduate in the prior year.</a:t>
                      </a:r>
                      <a:endParaRPr lang="en-US" sz="1400">
                        <a:latin typeface="Trebuchet MS" panose="020B0603020202020204" pitchFamily="34" charset="0"/>
                      </a:endParaRPr>
                    </a:p>
                  </a:txBody>
                  <a:tcPr/>
                </a:tc>
                <a:extLst>
                  <a:ext uri="{0D108BD9-81ED-4DB2-BD59-A6C34878D82A}">
                    <a16:rowId xmlns:a16="http://schemas.microsoft.com/office/drawing/2014/main" val="2013488706"/>
                  </a:ext>
                </a:extLst>
              </a:tr>
              <a:tr h="449599">
                <a:tc>
                  <a:txBody>
                    <a:bodyPr/>
                    <a:lstStyle/>
                    <a:p>
                      <a:r>
                        <a:rPr lang="en-US" sz="1400">
                          <a:latin typeface="Trebuchet MS" panose="020B0603020202020204" pitchFamily="34" charset="0"/>
                        </a:rPr>
                        <a:t>90</a:t>
                      </a:r>
                    </a:p>
                  </a:txBody>
                  <a:tcPr/>
                </a:tc>
                <a:tc>
                  <a:txBody>
                    <a:bodyPr/>
                    <a:lstStyle/>
                    <a:p>
                      <a:r>
                        <a:rPr lang="en-US" sz="1400">
                          <a:latin typeface="Trebuchet MS" panose="020B0603020202020204" pitchFamily="34" charset="0"/>
                        </a:rPr>
                        <a:t>Re-entry after being reported as a graduate in a prior year</a:t>
                      </a:r>
                    </a:p>
                  </a:txBody>
                  <a:tcPr/>
                </a:tc>
                <a:tc>
                  <a:txBody>
                    <a:bodyPr/>
                    <a:lstStyle/>
                    <a:p>
                      <a:r>
                        <a:rPr lang="en-US" sz="1400">
                          <a:latin typeface="Trebuchet MS" panose="020B0603020202020204" pitchFamily="34" charset="0"/>
                        </a:rPr>
                        <a:t>Used when the student </a:t>
                      </a:r>
                      <a:r>
                        <a:rPr lang="en-US" sz="1400" b="1">
                          <a:highlight>
                            <a:srgbClr val="FFFFCC"/>
                          </a:highlight>
                          <a:latin typeface="Trebuchet MS" panose="020B0603020202020204" pitchFamily="34" charset="0"/>
                        </a:rPr>
                        <a:t>was</a:t>
                      </a:r>
                      <a:r>
                        <a:rPr lang="en-US" sz="1400" b="0">
                          <a:latin typeface="Trebuchet MS" panose="020B0603020202020204" pitchFamily="34" charset="0"/>
                        </a:rPr>
                        <a:t> counted as a graduate in a prior year.</a:t>
                      </a:r>
                      <a:endParaRPr lang="en-US" sz="1400">
                        <a:latin typeface="Trebuchet MS" panose="020B0603020202020204" pitchFamily="34" charset="0"/>
                      </a:endParaRPr>
                    </a:p>
                  </a:txBody>
                  <a:tcPr/>
                </a:tc>
                <a:extLst>
                  <a:ext uri="{0D108BD9-81ED-4DB2-BD59-A6C34878D82A}">
                    <a16:rowId xmlns:a16="http://schemas.microsoft.com/office/drawing/2014/main" val="4023766018"/>
                  </a:ext>
                </a:extLst>
              </a:tr>
              <a:tr h="1190115">
                <a:tc>
                  <a:txBody>
                    <a:bodyPr/>
                    <a:lstStyle/>
                    <a:p>
                      <a:r>
                        <a:rPr lang="en-US" sz="1400">
                          <a:latin typeface="Trebuchet MS" panose="020B0603020202020204" pitchFamily="34" charset="0"/>
                        </a:rPr>
                        <a:t>13</a:t>
                      </a:r>
                    </a:p>
                  </a:txBody>
                  <a:tcPr/>
                </a:tc>
                <a:tc>
                  <a:txBody>
                    <a:bodyPr/>
                    <a:lstStyle/>
                    <a:p>
                      <a:r>
                        <a:rPr lang="en-US" sz="1400">
                          <a:latin typeface="Trebuchet MS" panose="020B0603020202020204" pitchFamily="34" charset="0"/>
                        </a:rPr>
                        <a:t>Transfer from a public school in a different Colorado LEA</a:t>
                      </a:r>
                    </a:p>
                  </a:txBody>
                  <a:tcPr/>
                </a:tc>
                <a:tc>
                  <a:txBody>
                    <a:bodyPr/>
                    <a:lstStyle/>
                    <a:p>
                      <a:r>
                        <a:rPr lang="en-US" sz="1400">
                          <a:latin typeface="Trebuchet MS" panose="020B0603020202020204" pitchFamily="34" charset="0"/>
                        </a:rPr>
                        <a:t>Used by the receiving district the year a student transfers into their LEA to participate in Transition </a:t>
                      </a:r>
                      <a:r>
                        <a:rPr lang="en-US" sz="1400" b="1" i="1">
                          <a:latin typeface="Trebuchet MS" panose="020B0603020202020204" pitchFamily="34" charset="0"/>
                        </a:rPr>
                        <a:t>and</a:t>
                      </a:r>
                      <a:r>
                        <a:rPr lang="en-US" sz="1400" b="0" i="0">
                          <a:latin typeface="Trebuchet MS" panose="020B0603020202020204" pitchFamily="34" charset="0"/>
                        </a:rPr>
                        <a:t> when the student returns to the sending district who counted the student as a graduate at the end of transition services to be indicated as a diploma recipient</a:t>
                      </a:r>
                      <a:r>
                        <a:rPr lang="en-US" sz="1400">
                          <a:latin typeface="Trebuchet MS" panose="020B0603020202020204" pitchFamily="34" charset="0"/>
                        </a:rPr>
                        <a:t>. </a:t>
                      </a:r>
                    </a:p>
                    <a:p>
                      <a:r>
                        <a:rPr lang="en-US" sz="1400">
                          <a:latin typeface="Trebuchet MS" panose="020B0603020202020204" pitchFamily="34" charset="0"/>
                        </a:rPr>
                        <a:t>Student may or may not have been counted as a graduate in a prior year. </a:t>
                      </a:r>
                    </a:p>
                    <a:p>
                      <a:pPr marL="285750" indent="-285750">
                        <a:buFont typeface="Arial" panose="020B0604020202020204" pitchFamily="34" charset="0"/>
                        <a:buChar char="•"/>
                      </a:pPr>
                      <a:r>
                        <a:rPr lang="en-US" sz="1400" b="1">
                          <a:latin typeface="Trebuchet MS" panose="020B0603020202020204" pitchFamily="34" charset="0"/>
                        </a:rPr>
                        <a:t>2024-2025: </a:t>
                      </a:r>
                      <a:r>
                        <a:rPr lang="en-US" sz="1400" b="1">
                          <a:solidFill>
                            <a:schemeClr val="tx1"/>
                          </a:solidFill>
                          <a:latin typeface="Trebuchet MS" panose="020B0603020202020204" pitchFamily="34" charset="0"/>
                        </a:rPr>
                        <a:t>SE240 error triggers if student was counted as a graduate in a prior year, request an exception. </a:t>
                      </a:r>
                    </a:p>
                    <a:p>
                      <a:pPr marL="285750" indent="-285750">
                        <a:buFont typeface="Arial" panose="020B0604020202020204" pitchFamily="34" charset="0"/>
                        <a:buChar char="•"/>
                      </a:pPr>
                      <a:r>
                        <a:rPr lang="en-US" sz="1400" b="1">
                          <a:solidFill>
                            <a:schemeClr val="tx1"/>
                          </a:solidFill>
                          <a:latin typeface="Trebuchet MS" panose="020B0603020202020204" pitchFamily="34" charset="0"/>
                        </a:rPr>
                        <a:t>2025-2026: No longer expecting this error due to new entry type 98</a:t>
                      </a:r>
                    </a:p>
                  </a:txBody>
                  <a:tcPr/>
                </a:tc>
                <a:extLst>
                  <a:ext uri="{0D108BD9-81ED-4DB2-BD59-A6C34878D82A}">
                    <a16:rowId xmlns:a16="http://schemas.microsoft.com/office/drawing/2014/main" val="3164952535"/>
                  </a:ext>
                </a:extLst>
              </a:tr>
              <a:tr h="819857">
                <a:tc>
                  <a:txBody>
                    <a:bodyPr/>
                    <a:lstStyle/>
                    <a:p>
                      <a:r>
                        <a:rPr lang="en-US" sz="1400" b="0">
                          <a:solidFill>
                            <a:schemeClr val="accent6"/>
                          </a:solidFill>
                          <a:latin typeface="Trebuchet MS" panose="020B0603020202020204" pitchFamily="34" charset="0"/>
                        </a:rPr>
                        <a:t>98</a:t>
                      </a:r>
                    </a:p>
                  </a:txBody>
                  <a:tcPr>
                    <a:solidFill>
                      <a:schemeClr val="bg2">
                        <a:lumMod val="40000"/>
                        <a:lumOff val="60000"/>
                      </a:schemeClr>
                    </a:solidFill>
                  </a:tcPr>
                </a:tc>
                <a:tc>
                  <a:txBody>
                    <a:bodyPr/>
                    <a:lstStyle/>
                    <a:p>
                      <a:r>
                        <a:rPr lang="en-US" sz="1400" b="0">
                          <a:solidFill>
                            <a:schemeClr val="accent6"/>
                          </a:solidFill>
                          <a:latin typeface="Trebuchet MS" panose="020B0603020202020204" pitchFamily="34" charset="0"/>
                        </a:rPr>
                        <a:t>Prior Graduate from a public school in another Colorado LEA transferring to participate in Special Education 18-21 transition services</a:t>
                      </a:r>
                    </a:p>
                  </a:txBody>
                  <a:tcPr>
                    <a:solidFill>
                      <a:schemeClr val="bg2">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accent6"/>
                          </a:solidFill>
                          <a:latin typeface="Trebuchet MS" panose="020B0603020202020204" pitchFamily="34" charset="0"/>
                        </a:rPr>
                        <a:t>New code in 2025-2026 School Year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solidFill>
                            <a:schemeClr val="accent6"/>
                          </a:solidFill>
                          <a:latin typeface="Trebuchet MS" panose="020B0603020202020204" pitchFamily="34" charset="0"/>
                        </a:rPr>
                        <a:t>Expect transfer between districts coding pattern to be updated.</a:t>
                      </a:r>
                    </a:p>
                  </a:txBody>
                  <a:tcPr>
                    <a:solidFill>
                      <a:schemeClr val="bg2">
                        <a:lumMod val="40000"/>
                        <a:lumOff val="60000"/>
                      </a:schemeClr>
                    </a:solidFill>
                  </a:tcPr>
                </a:tc>
                <a:extLst>
                  <a:ext uri="{0D108BD9-81ED-4DB2-BD59-A6C34878D82A}">
                    <a16:rowId xmlns:a16="http://schemas.microsoft.com/office/drawing/2014/main" val="2373152130"/>
                  </a:ext>
                </a:extLst>
              </a:tr>
            </a:tbl>
          </a:graphicData>
        </a:graphic>
      </p:graphicFrame>
      <p:sp>
        <p:nvSpPr>
          <p:cNvPr id="2" name="Slide Number Placeholder 1">
            <a:extLst>
              <a:ext uri="{FF2B5EF4-FFF2-40B4-BE49-F238E27FC236}">
                <a16:creationId xmlns:a16="http://schemas.microsoft.com/office/drawing/2014/main" id="{0F3D0D60-253E-354C-C7B3-3FFD2EA78A16}"/>
              </a:ext>
            </a:extLst>
          </p:cNvPr>
          <p:cNvSpPr>
            <a:spLocks noGrp="1"/>
          </p:cNvSpPr>
          <p:nvPr>
            <p:ph type="sldNum" sz="quarter" idx="12"/>
          </p:nvPr>
        </p:nvSpPr>
        <p:spPr/>
        <p:txBody>
          <a:bodyPr/>
          <a:lstStyle/>
          <a:p>
            <a:fld id="{C479D5F6-EDCB-402A-AC08-4943A1820E8F}" type="slidenum">
              <a:rPr lang="en-US" smtClean="0"/>
              <a:pPr/>
              <a:t>15</a:t>
            </a:fld>
            <a:endParaRPr lang="en-US"/>
          </a:p>
        </p:txBody>
      </p:sp>
    </p:spTree>
    <p:extLst>
      <p:ext uri="{BB962C8B-B14F-4D97-AF65-F5344CB8AC3E}">
        <p14:creationId xmlns:p14="http://schemas.microsoft.com/office/powerpoint/2010/main" val="39324556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DFF8-246D-6A04-4A8B-E4A012BB57B3}"/>
              </a:ext>
            </a:extLst>
          </p:cNvPr>
          <p:cNvSpPr>
            <a:spLocks noGrp="1"/>
          </p:cNvSpPr>
          <p:nvPr>
            <p:ph type="title"/>
          </p:nvPr>
        </p:nvSpPr>
        <p:spPr/>
        <p:txBody>
          <a:bodyPr/>
          <a:lstStyle/>
          <a:p>
            <a:r>
              <a:rPr lang="en-US"/>
              <a:t>Field: SPED Basis of Exit</a:t>
            </a:r>
          </a:p>
        </p:txBody>
      </p:sp>
      <p:sp>
        <p:nvSpPr>
          <p:cNvPr id="3" name="Content Placeholder 2">
            <a:extLst>
              <a:ext uri="{FF2B5EF4-FFF2-40B4-BE49-F238E27FC236}">
                <a16:creationId xmlns:a16="http://schemas.microsoft.com/office/drawing/2014/main" id="{AD809FA2-E057-8D27-6A2C-751EBAABBCDB}"/>
              </a:ext>
            </a:extLst>
          </p:cNvPr>
          <p:cNvSpPr>
            <a:spLocks noGrp="1"/>
          </p:cNvSpPr>
          <p:nvPr>
            <p:ph idx="1"/>
          </p:nvPr>
        </p:nvSpPr>
        <p:spPr>
          <a:xfrm>
            <a:off x="227916" y="228600"/>
            <a:ext cx="11736168" cy="5491976"/>
          </a:xfrm>
        </p:spPr>
        <p:txBody>
          <a:bodyPr>
            <a:normAutofit/>
          </a:bodyPr>
          <a:lstStyle/>
          <a:p>
            <a:r>
              <a:rPr lang="en-US" sz="2800" u="sng"/>
              <a:t>Source File:</a:t>
            </a:r>
            <a:r>
              <a:rPr lang="en-US" sz="2800"/>
              <a:t> Special Education IEP Interchange – Participation File</a:t>
            </a:r>
          </a:p>
          <a:p>
            <a:r>
              <a:rPr lang="en-US" sz="2800" u="sng"/>
              <a:t>Collection Use:</a:t>
            </a:r>
            <a:r>
              <a:rPr lang="en-US" sz="2800"/>
              <a:t> Special Education End of Year (SPED EOY)</a:t>
            </a:r>
          </a:p>
          <a:p>
            <a:r>
              <a:rPr lang="en-US" sz="2800" u="sng"/>
              <a:t>Field Definition:</a:t>
            </a:r>
            <a:r>
              <a:rPr lang="en-US" sz="2800"/>
              <a:t> Indicate the circumstances under which the student </a:t>
            </a:r>
            <a:r>
              <a:rPr lang="en-US" sz="2800" b="1"/>
              <a:t>exited from Special Education services in your AU. </a:t>
            </a:r>
            <a:r>
              <a:rPr lang="en-US" sz="2800"/>
              <a:t>If student is still receiving Special Education services in your AU, this field </a:t>
            </a:r>
            <a:r>
              <a:rPr lang="en-US" sz="2800" u="sng"/>
              <a:t>must be</a:t>
            </a:r>
            <a:r>
              <a:rPr lang="en-US" sz="2800"/>
              <a:t> zero filled.</a:t>
            </a:r>
          </a:p>
          <a:p>
            <a:r>
              <a:rPr lang="en-US" sz="2800" u="sng">
                <a:solidFill>
                  <a:srgbClr val="C00000"/>
                </a:solidFill>
              </a:rPr>
              <a:t>Important Note:</a:t>
            </a:r>
            <a:r>
              <a:rPr lang="en-US" sz="2800">
                <a:solidFill>
                  <a:srgbClr val="C00000"/>
                </a:solidFill>
              </a:rPr>
              <a:t> When a student receiving 18-21 transition services is counted as a Colorado graduate in the Student End of Year collection per H.B. 19-1066 their SPED Basis of Exit </a:t>
            </a:r>
            <a:r>
              <a:rPr lang="en-US" sz="2800" b="1" u="sng">
                <a:solidFill>
                  <a:srgbClr val="C00000"/>
                </a:solidFill>
              </a:rPr>
              <a:t>may not match </a:t>
            </a:r>
            <a:r>
              <a:rPr lang="en-US" sz="2800">
                <a:solidFill>
                  <a:srgbClr val="C00000"/>
                </a:solidFill>
              </a:rPr>
              <a:t>their School Exit Type in the same collection year. These data collections have different purposes and rules. </a:t>
            </a:r>
          </a:p>
          <a:p>
            <a:pPr lvl="1"/>
            <a:r>
              <a:rPr lang="en-US" sz="2400">
                <a:solidFill>
                  <a:srgbClr val="C00000"/>
                </a:solidFill>
              </a:rPr>
              <a:t>See the </a:t>
            </a:r>
            <a:r>
              <a:rPr lang="en-US" sz="2400">
                <a:solidFill>
                  <a:srgbClr val="C00000"/>
                </a:solidFill>
                <a:hlinkClick r:id="rId3"/>
              </a:rPr>
              <a:t>Special Education End of Year site</a:t>
            </a:r>
            <a:r>
              <a:rPr lang="en-US" sz="2400">
                <a:solidFill>
                  <a:srgbClr val="C00000"/>
                </a:solidFill>
              </a:rPr>
              <a:t> for information regarding the SPED EOY collection.</a:t>
            </a:r>
          </a:p>
        </p:txBody>
      </p:sp>
      <p:sp>
        <p:nvSpPr>
          <p:cNvPr id="4" name="Slide Number Placeholder 3">
            <a:extLst>
              <a:ext uri="{FF2B5EF4-FFF2-40B4-BE49-F238E27FC236}">
                <a16:creationId xmlns:a16="http://schemas.microsoft.com/office/drawing/2014/main" id="{C10706F6-C141-F4CC-7001-73E7E4242486}"/>
              </a:ext>
            </a:extLst>
          </p:cNvPr>
          <p:cNvSpPr>
            <a:spLocks noGrp="1"/>
          </p:cNvSpPr>
          <p:nvPr>
            <p:ph type="sldNum" sz="quarter" idx="12"/>
          </p:nvPr>
        </p:nvSpPr>
        <p:spPr/>
        <p:txBody>
          <a:bodyPr/>
          <a:lstStyle/>
          <a:p>
            <a:fld id="{C479D5F6-EDCB-402A-AC08-4943A1820E8F}" type="slidenum">
              <a:rPr lang="en-US" smtClean="0"/>
              <a:pPr/>
              <a:t>16</a:t>
            </a:fld>
            <a:endParaRPr lang="en-US"/>
          </a:p>
        </p:txBody>
      </p:sp>
    </p:spTree>
    <p:extLst>
      <p:ext uri="{BB962C8B-B14F-4D97-AF65-F5344CB8AC3E}">
        <p14:creationId xmlns:p14="http://schemas.microsoft.com/office/powerpoint/2010/main" val="2820029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EF07C-0A2A-39A3-33EF-80C5170BC60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D0AC34-03E9-B0E1-5E8F-58CFCE2E0CA8}"/>
              </a:ext>
            </a:extLst>
          </p:cNvPr>
          <p:cNvSpPr>
            <a:spLocks noGrp="1"/>
          </p:cNvSpPr>
          <p:nvPr>
            <p:ph type="title"/>
          </p:nvPr>
        </p:nvSpPr>
        <p:spPr/>
        <p:txBody>
          <a:bodyPr/>
          <a:lstStyle/>
          <a:p>
            <a:r>
              <a:rPr lang="en-US"/>
              <a:t>Field: Alternate Assessment Participant</a:t>
            </a:r>
          </a:p>
        </p:txBody>
      </p:sp>
      <p:sp>
        <p:nvSpPr>
          <p:cNvPr id="5" name="Content Placeholder 4">
            <a:extLst>
              <a:ext uri="{FF2B5EF4-FFF2-40B4-BE49-F238E27FC236}">
                <a16:creationId xmlns:a16="http://schemas.microsoft.com/office/drawing/2014/main" id="{74A465FC-849C-FA32-6BAF-6D0C3D2F1F78}"/>
              </a:ext>
            </a:extLst>
          </p:cNvPr>
          <p:cNvSpPr>
            <a:spLocks noGrp="1"/>
          </p:cNvSpPr>
          <p:nvPr>
            <p:ph idx="1"/>
          </p:nvPr>
        </p:nvSpPr>
        <p:spPr>
          <a:xfrm>
            <a:off x="227916" y="228600"/>
            <a:ext cx="11736168" cy="5665022"/>
          </a:xfrm>
        </p:spPr>
        <p:txBody>
          <a:bodyPr>
            <a:normAutofit lnSpcReduction="10000"/>
          </a:bodyPr>
          <a:lstStyle/>
          <a:p>
            <a:r>
              <a:rPr lang="en-US" sz="2200" u="sng"/>
              <a:t>Source File:</a:t>
            </a:r>
            <a:r>
              <a:rPr lang="en-US" sz="2200"/>
              <a:t> Student Demographic</a:t>
            </a:r>
          </a:p>
          <a:p>
            <a:r>
              <a:rPr lang="en-US" sz="2200" u="sng"/>
              <a:t>Field Definition:</a:t>
            </a:r>
            <a:r>
              <a:rPr lang="en-US" sz="2200"/>
              <a:t> A student whose IEP Team has determined and documented in the student’s IEP that the student meets participation requirements as a student with a </a:t>
            </a:r>
            <a:r>
              <a:rPr lang="en-US" sz="2200" b="1"/>
              <a:t>most significant cognitive disability</a:t>
            </a:r>
            <a:r>
              <a:rPr lang="en-US" sz="2200"/>
              <a:t>, who will receive modified instruction based upon alternate academic achievement standards (Extended Evidence Outcomes) and who will participate in state alternate assessments required in the student’s enrolled grade level. If the student is not tested at grade level (e.g., 12th grade, in 18-21 transition program) and receives modified instruction based on alternate academic achievement standards (Extended Evidence Outcomes), please indicate “Yes”. </a:t>
            </a:r>
          </a:p>
          <a:p>
            <a:r>
              <a:rPr lang="en-US" sz="2200" u="sng"/>
              <a:t>Expected Values:</a:t>
            </a:r>
            <a:r>
              <a:rPr lang="en-US" sz="2200"/>
              <a:t> 0-No or 1-Yes as determined by student’s IEP</a:t>
            </a:r>
          </a:p>
          <a:p>
            <a:pPr marL="457200" lvl="1" indent="0">
              <a:buNone/>
            </a:pPr>
            <a:r>
              <a:rPr lang="en-US" sz="2200" i="1">
                <a:highlight>
                  <a:srgbClr val="FFFFCC"/>
                </a:highlight>
              </a:rPr>
              <a:t>This field may or may not apply to a student participating in 18-21 transition services</a:t>
            </a:r>
          </a:p>
          <a:p>
            <a:r>
              <a:rPr lang="en-US" sz="2200" u="sng"/>
              <a:t>Collection Use:</a:t>
            </a:r>
            <a:r>
              <a:rPr lang="en-US" sz="2200"/>
              <a:t> Student End of Year (SEY) for determining state vs federal graduation status</a:t>
            </a:r>
          </a:p>
          <a:p>
            <a:pPr marL="457200" lvl="1" indent="0">
              <a:buNone/>
            </a:pPr>
            <a:r>
              <a:rPr lang="en-US" sz="2200" i="1"/>
              <a:t>If school exit type indicates graduate and alternate assessment participant = 1 (yes), then student is counted as a graduate in </a:t>
            </a:r>
            <a:r>
              <a:rPr lang="en-US" sz="2200" b="1" i="1"/>
              <a:t>state</a:t>
            </a:r>
            <a:r>
              <a:rPr lang="en-US" sz="2200" i="1"/>
              <a:t> graduation rates and as an ‘other completer’ in </a:t>
            </a:r>
            <a:r>
              <a:rPr lang="en-US" sz="2200" b="1" i="1"/>
              <a:t>federal</a:t>
            </a:r>
            <a:r>
              <a:rPr lang="en-US" sz="2200" i="1"/>
              <a:t> graduation reporting</a:t>
            </a:r>
          </a:p>
          <a:p>
            <a:pPr indent="-228600"/>
            <a:r>
              <a:rPr lang="en-US" sz="2200" u="sng">
                <a:solidFill>
                  <a:schemeClr val="accent4"/>
                </a:solidFill>
              </a:rPr>
              <a:t>Note:</a:t>
            </a:r>
            <a:r>
              <a:rPr lang="en-US" sz="2200">
                <a:solidFill>
                  <a:schemeClr val="accent4"/>
                </a:solidFill>
              </a:rPr>
              <a:t> This is another scenario where SEY may use school exit type 90, but the student’s SPED Basis of Exit is 92 in SPED EOY</a:t>
            </a:r>
          </a:p>
        </p:txBody>
      </p:sp>
      <p:sp>
        <p:nvSpPr>
          <p:cNvPr id="3" name="Slide Number Placeholder 2">
            <a:extLst>
              <a:ext uri="{FF2B5EF4-FFF2-40B4-BE49-F238E27FC236}">
                <a16:creationId xmlns:a16="http://schemas.microsoft.com/office/drawing/2014/main" id="{12F37283-A82C-05D0-B2D1-EC11C8F65B51}"/>
              </a:ext>
            </a:extLst>
          </p:cNvPr>
          <p:cNvSpPr>
            <a:spLocks noGrp="1"/>
          </p:cNvSpPr>
          <p:nvPr>
            <p:ph type="sldNum" sz="quarter" idx="12"/>
          </p:nvPr>
        </p:nvSpPr>
        <p:spPr/>
        <p:txBody>
          <a:bodyPr/>
          <a:lstStyle/>
          <a:p>
            <a:fld id="{C479D5F6-EDCB-402A-AC08-4943A1820E8F}" type="slidenum">
              <a:rPr lang="en-US" smtClean="0"/>
              <a:pPr/>
              <a:t>17</a:t>
            </a:fld>
            <a:endParaRPr lang="en-US"/>
          </a:p>
        </p:txBody>
      </p:sp>
    </p:spTree>
    <p:extLst>
      <p:ext uri="{BB962C8B-B14F-4D97-AF65-F5344CB8AC3E}">
        <p14:creationId xmlns:p14="http://schemas.microsoft.com/office/powerpoint/2010/main" val="341905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D65882-BED1-9830-27A5-FD10FB9E57AE}"/>
              </a:ext>
            </a:extLst>
          </p:cNvPr>
          <p:cNvSpPr>
            <a:spLocks noGrp="1"/>
          </p:cNvSpPr>
          <p:nvPr>
            <p:ph type="ctrTitle"/>
          </p:nvPr>
        </p:nvSpPr>
        <p:spPr>
          <a:xfrm>
            <a:off x="609600" y="2293070"/>
            <a:ext cx="9161929" cy="2286000"/>
          </a:xfrm>
        </p:spPr>
        <p:txBody>
          <a:bodyPr/>
          <a:lstStyle/>
          <a:p>
            <a:pPr algn="l"/>
            <a:r>
              <a:rPr lang="en-US"/>
              <a:t>Coding Patterns:</a:t>
            </a:r>
            <a:br>
              <a:rPr lang="en-US"/>
            </a:br>
            <a:r>
              <a:rPr lang="en-US"/>
              <a:t>Student is continuous in the same LEA</a:t>
            </a:r>
          </a:p>
        </p:txBody>
      </p:sp>
      <p:sp>
        <p:nvSpPr>
          <p:cNvPr id="4" name="Slide Number Placeholder 3">
            <a:extLst>
              <a:ext uri="{FF2B5EF4-FFF2-40B4-BE49-F238E27FC236}">
                <a16:creationId xmlns:a16="http://schemas.microsoft.com/office/drawing/2014/main" id="{11B3ADB1-8FF0-938C-E3FC-EAEA1C825C84}"/>
              </a:ext>
            </a:extLst>
          </p:cNvPr>
          <p:cNvSpPr>
            <a:spLocks noGrp="1"/>
          </p:cNvSpPr>
          <p:nvPr>
            <p:ph type="sldNum" sz="quarter" idx="12"/>
          </p:nvPr>
        </p:nvSpPr>
        <p:spPr/>
        <p:txBody>
          <a:bodyPr/>
          <a:lstStyle/>
          <a:p>
            <a:fld id="{C479D5F6-EDCB-402A-AC08-4943A1820E8F}" type="slidenum">
              <a:rPr lang="en-US" smtClean="0"/>
              <a:pPr/>
              <a:t>18</a:t>
            </a:fld>
            <a:endParaRPr lang="en-US"/>
          </a:p>
        </p:txBody>
      </p:sp>
    </p:spTree>
    <p:extLst>
      <p:ext uri="{BB962C8B-B14F-4D97-AF65-F5344CB8AC3E}">
        <p14:creationId xmlns:p14="http://schemas.microsoft.com/office/powerpoint/2010/main" val="18064069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6DCF7-35CB-094B-0F59-5B4098C57435}"/>
              </a:ext>
            </a:extLst>
          </p:cNvPr>
          <p:cNvSpPr>
            <a:spLocks noGrp="1"/>
          </p:cNvSpPr>
          <p:nvPr>
            <p:ph type="title"/>
          </p:nvPr>
        </p:nvSpPr>
        <p:spPr/>
        <p:txBody>
          <a:bodyPr/>
          <a:lstStyle/>
          <a:p>
            <a:r>
              <a:rPr lang="en-US"/>
              <a:t>Transition Student: </a:t>
            </a:r>
            <a:br>
              <a:rPr lang="en-US"/>
            </a:br>
            <a:r>
              <a:rPr lang="en-US"/>
              <a:t>Graduated with regular diploma</a:t>
            </a:r>
          </a:p>
        </p:txBody>
      </p:sp>
      <p:graphicFrame>
        <p:nvGraphicFramePr>
          <p:cNvPr id="5" name="Table 5">
            <a:extLst>
              <a:ext uri="{FF2B5EF4-FFF2-40B4-BE49-F238E27FC236}">
                <a16:creationId xmlns:a16="http://schemas.microsoft.com/office/drawing/2014/main" id="{6A3CE1FB-0A80-72A6-935A-093EB22BCC16}"/>
              </a:ext>
            </a:extLst>
          </p:cNvPr>
          <p:cNvGraphicFramePr>
            <a:graphicFrameLocks noGrp="1"/>
          </p:cNvGraphicFramePr>
          <p:nvPr>
            <p:ph idx="1"/>
            <p:extLst>
              <p:ext uri="{D42A27DB-BD31-4B8C-83A1-F6EECF244321}">
                <p14:modId xmlns:p14="http://schemas.microsoft.com/office/powerpoint/2010/main" val="2959892578"/>
              </p:ext>
            </p:extLst>
          </p:nvPr>
        </p:nvGraphicFramePr>
        <p:xfrm>
          <a:off x="228600" y="228600"/>
          <a:ext cx="11734800" cy="2255520"/>
        </p:xfrm>
        <a:graphic>
          <a:graphicData uri="http://schemas.openxmlformats.org/drawingml/2006/table">
            <a:tbl>
              <a:tblPr firstRow="1">
                <a:tableStyleId>{10A1B5D5-9B99-4C35-A422-299274C87663}</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1685137354"/>
                    </a:ext>
                  </a:extLst>
                </a:gridCol>
              </a:tblGrid>
              <a:tr h="230702">
                <a:tc>
                  <a:txBody>
                    <a:bodyPr/>
                    <a:lstStyle/>
                    <a:p>
                      <a:pPr algn="ctr"/>
                      <a:r>
                        <a:rPr lang="en-US" sz="1600">
                          <a:solidFill>
                            <a:schemeClr val="bg1"/>
                          </a:solidFill>
                        </a:rPr>
                        <a:t>Special Education Transition (DEM) </a:t>
                      </a:r>
                    </a:p>
                  </a:txBody>
                  <a:tcPr/>
                </a:tc>
                <a:tc>
                  <a:txBody>
                    <a:bodyPr/>
                    <a:lstStyle/>
                    <a:p>
                      <a:pPr algn="ctr"/>
                      <a:r>
                        <a:rPr lang="en-US" sz="1600">
                          <a:solidFill>
                            <a:schemeClr val="bg1"/>
                          </a:solidFill>
                        </a:rPr>
                        <a:t>Entry Grade Level </a:t>
                      </a:r>
                      <a:br>
                        <a:rPr lang="en-US" sz="1600">
                          <a:solidFill>
                            <a:schemeClr val="bg1"/>
                          </a:solidFill>
                        </a:rPr>
                      </a:br>
                      <a:r>
                        <a:rPr lang="en-US" sz="1600">
                          <a:solidFill>
                            <a:schemeClr val="bg1"/>
                          </a:solidFill>
                        </a:rPr>
                        <a:t>(SSA)</a:t>
                      </a:r>
                    </a:p>
                  </a:txBody>
                  <a:tcPr/>
                </a:tc>
                <a:tc>
                  <a:txBody>
                    <a:bodyPr/>
                    <a:lstStyle/>
                    <a:p>
                      <a:pPr algn="ctr"/>
                      <a:r>
                        <a:rPr lang="en-US" sz="1600">
                          <a:solidFill>
                            <a:schemeClr val="bg1"/>
                          </a:solidFill>
                        </a:rPr>
                        <a:t>School Entry Type </a:t>
                      </a:r>
                      <a:br>
                        <a:rPr lang="en-US" sz="1600">
                          <a:solidFill>
                            <a:schemeClr val="bg1"/>
                          </a:solidFill>
                        </a:rPr>
                      </a:br>
                      <a:r>
                        <a:rPr lang="en-US" sz="1600">
                          <a:solidFill>
                            <a:schemeClr val="bg1"/>
                          </a:solidFill>
                        </a:rPr>
                        <a:t>(SSA)</a:t>
                      </a:r>
                    </a:p>
                  </a:txBody>
                  <a:tcPr/>
                </a:tc>
                <a:tc>
                  <a:txBody>
                    <a:bodyPr/>
                    <a:lstStyle/>
                    <a:p>
                      <a:pPr algn="ctr"/>
                      <a:r>
                        <a:rPr lang="en-US" sz="1600">
                          <a:solidFill>
                            <a:schemeClr val="bg1"/>
                          </a:solidFill>
                        </a:rPr>
                        <a:t>School Exit Type </a:t>
                      </a:r>
                      <a:br>
                        <a:rPr lang="en-US" sz="1600">
                          <a:solidFill>
                            <a:schemeClr val="bg1"/>
                          </a:solidFill>
                        </a:rPr>
                      </a:br>
                      <a:r>
                        <a:rPr lang="en-US" sz="1600">
                          <a:solidFill>
                            <a:schemeClr val="bg1"/>
                          </a:solidFill>
                        </a:rPr>
                        <a:t>(SSA)</a:t>
                      </a:r>
                    </a:p>
                  </a:txBody>
                  <a:tcPr/>
                </a:tc>
                <a:tc>
                  <a:txBody>
                    <a:bodyPr/>
                    <a:lstStyle/>
                    <a:p>
                      <a:pPr algn="ctr"/>
                      <a:r>
                        <a:rPr lang="en-US" sz="1600">
                          <a:solidFill>
                            <a:schemeClr val="bg1"/>
                          </a:solidFill>
                        </a:rPr>
                        <a:t>Retention Code </a:t>
                      </a:r>
                      <a:br>
                        <a:rPr lang="en-US" sz="1600">
                          <a:solidFill>
                            <a:schemeClr val="bg1"/>
                          </a:solidFill>
                        </a:rPr>
                      </a:br>
                      <a:r>
                        <a:rPr lang="en-US" sz="1600">
                          <a:solidFill>
                            <a:schemeClr val="bg1"/>
                          </a:solidFill>
                        </a:rPr>
                        <a:t>(SSA)</a:t>
                      </a:r>
                    </a:p>
                  </a:txBody>
                  <a:tcPr/>
                </a:tc>
                <a:tc>
                  <a:txBody>
                    <a:bodyPr/>
                    <a:lstStyle/>
                    <a:p>
                      <a:pPr algn="ctr"/>
                      <a:r>
                        <a:rPr lang="en-US" sz="1600">
                          <a:solidFill>
                            <a:schemeClr val="bg1"/>
                          </a:solidFill>
                        </a:rPr>
                        <a:t>SPED Basis of Exit</a:t>
                      </a:r>
                    </a:p>
                  </a:txBody>
                  <a:tcPr/>
                </a:tc>
                <a:extLst>
                  <a:ext uri="{0D108BD9-81ED-4DB2-BD59-A6C34878D82A}">
                    <a16:rowId xmlns:a16="http://schemas.microsoft.com/office/drawing/2014/main" val="1973666330"/>
                  </a:ext>
                </a:extLst>
              </a:tr>
              <a:tr h="133565">
                <a:tc>
                  <a:txBody>
                    <a:bodyPr/>
                    <a:lstStyle/>
                    <a:p>
                      <a:pPr algn="ctr"/>
                      <a:r>
                        <a:rPr lang="en-US" sz="1600"/>
                        <a:t>0</a:t>
                      </a:r>
                    </a:p>
                  </a:txBody>
                  <a:tcPr/>
                </a:tc>
                <a:tc>
                  <a:txBody>
                    <a:bodyPr/>
                    <a:lstStyle/>
                    <a:p>
                      <a:pPr algn="ctr"/>
                      <a:r>
                        <a:rPr lang="en-US" sz="1600"/>
                        <a:t>120</a:t>
                      </a:r>
                    </a:p>
                  </a:txBody>
                  <a:tcPr/>
                </a:tc>
                <a:tc>
                  <a:txBody>
                    <a:bodyPr/>
                    <a:lstStyle/>
                    <a:p>
                      <a:pPr algn="ctr"/>
                      <a:r>
                        <a:rPr lang="en-US" sz="1600"/>
                        <a:t>02 or 11</a:t>
                      </a:r>
                    </a:p>
                  </a:txBody>
                  <a:tcPr/>
                </a:tc>
                <a:tc>
                  <a:txBody>
                    <a:bodyPr/>
                    <a:lstStyle/>
                    <a:p>
                      <a:pPr algn="ctr"/>
                      <a:r>
                        <a:rPr lang="en-US" sz="1600"/>
                        <a:t>90</a:t>
                      </a:r>
                    </a:p>
                  </a:txBody>
                  <a:tcPr>
                    <a:solidFill>
                      <a:schemeClr val="accent4">
                        <a:lumMod val="20000"/>
                        <a:lumOff val="80000"/>
                      </a:schemeClr>
                    </a:solidFill>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943451490"/>
                  </a:ext>
                </a:extLst>
              </a:tr>
              <a:tr h="133565">
                <a:tc>
                  <a:txBody>
                    <a:bodyPr/>
                    <a:lstStyle/>
                    <a:p>
                      <a:pPr algn="ctr"/>
                      <a:r>
                        <a:rPr lang="en-US" sz="1600"/>
                        <a:t>1</a:t>
                      </a:r>
                    </a:p>
                  </a:txBody>
                  <a:tcPr/>
                </a:tc>
                <a:tc>
                  <a:txBody>
                    <a:bodyPr/>
                    <a:lstStyle/>
                    <a:p>
                      <a:pPr algn="ctr"/>
                      <a:r>
                        <a:rPr lang="en-US" sz="1600"/>
                        <a:t>120</a:t>
                      </a:r>
                    </a:p>
                  </a:txBody>
                  <a:tcPr/>
                </a:tc>
                <a:tc>
                  <a:txBody>
                    <a:bodyPr/>
                    <a:lstStyle/>
                    <a:p>
                      <a:pPr algn="ctr"/>
                      <a:r>
                        <a:rPr lang="en-US" sz="1600"/>
                        <a:t>90</a:t>
                      </a:r>
                    </a:p>
                  </a:txBody>
                  <a:tcPr/>
                </a:tc>
                <a:tc>
                  <a:txBody>
                    <a:bodyPr/>
                    <a:lstStyle/>
                    <a:p>
                      <a:pPr algn="ctr"/>
                      <a:r>
                        <a:rPr lang="en-US" sz="1600"/>
                        <a:t>27</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077191558"/>
                  </a:ext>
                </a:extLst>
              </a:tr>
              <a:tr h="133565">
                <a:tc>
                  <a:txBody>
                    <a:bodyPr/>
                    <a:lstStyle/>
                    <a:p>
                      <a:pPr algn="ctr"/>
                      <a:r>
                        <a:rPr lang="en-US" sz="1600"/>
                        <a:t>2</a:t>
                      </a:r>
                    </a:p>
                  </a:txBody>
                  <a:tcPr/>
                </a:tc>
                <a:tc>
                  <a:txBody>
                    <a:bodyPr/>
                    <a:lstStyle/>
                    <a:p>
                      <a:pPr algn="ctr"/>
                      <a:r>
                        <a:rPr lang="en-US" sz="1600"/>
                        <a:t>120</a:t>
                      </a:r>
                    </a:p>
                  </a:txBody>
                  <a:tcPr/>
                </a:tc>
                <a:tc>
                  <a:txBody>
                    <a:bodyPr/>
                    <a:lstStyle/>
                    <a:p>
                      <a:pPr algn="ctr"/>
                      <a:r>
                        <a:rPr lang="en-US" sz="1600"/>
                        <a:t>90</a:t>
                      </a:r>
                    </a:p>
                  </a:txBody>
                  <a:tcPr/>
                </a:tc>
                <a:tc>
                  <a:txBody>
                    <a:bodyPr/>
                    <a:lstStyle/>
                    <a:p>
                      <a:pPr algn="ctr"/>
                      <a:r>
                        <a:rPr lang="en-US" sz="1600"/>
                        <a:t>27</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012806109"/>
                  </a:ext>
                </a:extLst>
              </a:tr>
              <a:tr h="133565">
                <a:tc>
                  <a:txBody>
                    <a:bodyPr/>
                    <a:lstStyle/>
                    <a:p>
                      <a:pPr algn="ctr"/>
                      <a:r>
                        <a:rPr lang="en-US" sz="1600"/>
                        <a:t>3</a:t>
                      </a:r>
                    </a:p>
                  </a:txBody>
                  <a:tcPr/>
                </a:tc>
                <a:tc>
                  <a:txBody>
                    <a:bodyPr/>
                    <a:lstStyle/>
                    <a:p>
                      <a:pPr algn="ctr"/>
                      <a:r>
                        <a:rPr lang="en-US" sz="1600"/>
                        <a:t>120</a:t>
                      </a:r>
                    </a:p>
                  </a:txBody>
                  <a:tcPr/>
                </a:tc>
                <a:tc>
                  <a:txBody>
                    <a:bodyPr/>
                    <a:lstStyle/>
                    <a:p>
                      <a:pPr algn="ctr"/>
                      <a:r>
                        <a:rPr lang="en-US" sz="1600"/>
                        <a:t>90</a:t>
                      </a:r>
                    </a:p>
                  </a:txBody>
                  <a:tcPr/>
                </a:tc>
                <a:tc>
                  <a:txBody>
                    <a:bodyPr/>
                    <a:lstStyle/>
                    <a:p>
                      <a:pPr algn="ctr"/>
                      <a:r>
                        <a:rPr lang="en-US" sz="1600"/>
                        <a:t>27</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747807191"/>
                  </a:ext>
                </a:extLst>
              </a:tr>
              <a:tr h="133565">
                <a:tc>
                  <a:txBody>
                    <a:bodyPr/>
                    <a:lstStyle/>
                    <a:p>
                      <a:pPr algn="ctr"/>
                      <a:r>
                        <a:rPr lang="en-US" sz="1600"/>
                        <a:t>4</a:t>
                      </a:r>
                    </a:p>
                  </a:txBody>
                  <a:tcPr/>
                </a:tc>
                <a:tc>
                  <a:txBody>
                    <a:bodyPr/>
                    <a:lstStyle/>
                    <a:p>
                      <a:pPr algn="ctr"/>
                      <a:r>
                        <a:rPr lang="en-US" sz="1600"/>
                        <a:t>120</a:t>
                      </a:r>
                    </a:p>
                  </a:txBody>
                  <a:tcPr/>
                </a:tc>
                <a:tc>
                  <a:txBody>
                    <a:bodyPr/>
                    <a:lstStyle/>
                    <a:p>
                      <a:pPr algn="ctr"/>
                      <a:r>
                        <a:rPr lang="en-US" sz="1600"/>
                        <a:t>90</a:t>
                      </a:r>
                    </a:p>
                  </a:txBody>
                  <a:tcPr/>
                </a:tc>
                <a:tc>
                  <a:txBody>
                    <a:bodyPr/>
                    <a:lstStyle/>
                    <a:p>
                      <a:pPr algn="ctr"/>
                      <a:r>
                        <a:rPr lang="en-US" sz="1600"/>
                        <a:t>28</a:t>
                      </a:r>
                    </a:p>
                  </a:txBody>
                  <a:tcPr>
                    <a:solidFill>
                      <a:schemeClr val="accent2">
                        <a:lumMod val="20000"/>
                        <a:lumOff val="80000"/>
                      </a:schemeClr>
                    </a:solidFill>
                  </a:tcPr>
                </a:tc>
                <a:tc>
                  <a:txBody>
                    <a:bodyPr/>
                    <a:lstStyle/>
                    <a:p>
                      <a:pPr algn="ctr"/>
                      <a:r>
                        <a:rPr lang="en-US" sz="1600"/>
                        <a:t>0</a:t>
                      </a:r>
                    </a:p>
                  </a:txBody>
                  <a:tcPr/>
                </a:tc>
                <a:tc>
                  <a:txBody>
                    <a:bodyPr/>
                    <a:lstStyle/>
                    <a:p>
                      <a:pPr algn="ctr"/>
                      <a:r>
                        <a:rPr lang="en-US" sz="1600"/>
                        <a:t>90</a:t>
                      </a:r>
                    </a:p>
                  </a:txBody>
                  <a:tcPr>
                    <a:solidFill>
                      <a:schemeClr val="accent4">
                        <a:lumMod val="20000"/>
                        <a:lumOff val="80000"/>
                      </a:schemeClr>
                    </a:solidFill>
                  </a:tcPr>
                </a:tc>
                <a:extLst>
                  <a:ext uri="{0D108BD9-81ED-4DB2-BD59-A6C34878D82A}">
                    <a16:rowId xmlns:a16="http://schemas.microsoft.com/office/drawing/2014/main" val="24936308"/>
                  </a:ext>
                </a:extLst>
              </a:tr>
            </a:tbl>
          </a:graphicData>
        </a:graphic>
      </p:graphicFrame>
      <p:sp>
        <p:nvSpPr>
          <p:cNvPr id="7" name="Content Placeholder 6">
            <a:extLst>
              <a:ext uri="{FF2B5EF4-FFF2-40B4-BE49-F238E27FC236}">
                <a16:creationId xmlns:a16="http://schemas.microsoft.com/office/drawing/2014/main" id="{456B1B2A-7F1F-39D8-27B7-B2EFB4E45D32}"/>
              </a:ext>
            </a:extLst>
          </p:cNvPr>
          <p:cNvSpPr>
            <a:spLocks noGrp="1"/>
          </p:cNvSpPr>
          <p:nvPr>
            <p:ph sz="quarter" idx="13"/>
          </p:nvPr>
        </p:nvSpPr>
        <p:spPr>
          <a:xfrm>
            <a:off x="227232" y="2955073"/>
            <a:ext cx="11736168" cy="2777287"/>
          </a:xfrm>
        </p:spPr>
        <p:txBody>
          <a:bodyPr>
            <a:normAutofit fontScale="92500" lnSpcReduction="10000"/>
          </a:bodyPr>
          <a:lstStyle/>
          <a:p>
            <a:pPr marL="0" indent="0">
              <a:buNone/>
            </a:pPr>
            <a:r>
              <a:rPr lang="en-US" sz="2000" i="0"/>
              <a:t>Notes: </a:t>
            </a:r>
          </a:p>
          <a:p>
            <a:pPr marL="285750" indent="-285750">
              <a:buFont typeface="Arial" panose="020B0604020202020204" pitchFamily="34" charset="0"/>
              <a:buChar char="•"/>
            </a:pPr>
            <a:r>
              <a:rPr lang="en-US" sz="2000" i="0"/>
              <a:t>School Exit Type 90 is used when a student has met state and local graduation requirements.</a:t>
            </a:r>
          </a:p>
          <a:p>
            <a:pPr marL="285750" indent="-285750">
              <a:buFont typeface="Arial" panose="020B0604020202020204" pitchFamily="34" charset="0"/>
              <a:buChar char="•"/>
            </a:pPr>
            <a:r>
              <a:rPr lang="en-US" sz="2000" i="0"/>
              <a:t>School Exit Type 27 is used when a student will continue in transition services the following year.</a:t>
            </a:r>
          </a:p>
          <a:p>
            <a:pPr marL="285750" indent="-285750">
              <a:buFont typeface="Arial" panose="020B0604020202020204" pitchFamily="34" charset="0"/>
              <a:buChar char="•"/>
            </a:pPr>
            <a:r>
              <a:rPr lang="en-US" sz="2000" i="0"/>
              <a:t>School Exit Type 28  is used when a student will not continue in transition services the following year. </a:t>
            </a:r>
          </a:p>
          <a:p>
            <a:pPr marL="742950" lvl="1" indent="-285750">
              <a:buFont typeface="Arial" panose="020B0604020202020204" pitchFamily="34" charset="0"/>
              <a:buChar char="•"/>
            </a:pPr>
            <a:r>
              <a:rPr lang="en-US" sz="1900" b="1" i="0">
                <a:solidFill>
                  <a:schemeClr val="accent3"/>
                </a:solidFill>
              </a:rPr>
              <a:t>FAPE ends; Diploma issued; SPED Basis of Exit is 90</a:t>
            </a:r>
          </a:p>
          <a:p>
            <a:pPr marL="285750" indent="-285750">
              <a:buFont typeface="Arial" panose="020B0604020202020204" pitchFamily="34" charset="0"/>
              <a:buChar char="•"/>
            </a:pPr>
            <a:r>
              <a:rPr lang="en-US" sz="2000" i="0"/>
              <a:t>A student will have School Exit Type 00 (did not exit) with Retention 3 if they have yet not met local/state graduation. In this instance, their subsequent School Entry Type will be 02 or 11. </a:t>
            </a:r>
          </a:p>
          <a:p>
            <a:pPr marL="285750" indent="-285750">
              <a:buFont typeface="Arial" panose="020B0604020202020204" pitchFamily="34" charset="0"/>
              <a:buChar char="•"/>
            </a:pPr>
            <a:r>
              <a:rPr lang="en-US" sz="2000" i="0">
                <a:hlinkClick r:id="rId2"/>
              </a:rPr>
              <a:t>Coding Guide: Section 5 of the SEY Collection Manual</a:t>
            </a:r>
            <a:endParaRPr lang="en-US" sz="2000" i="0"/>
          </a:p>
        </p:txBody>
      </p:sp>
      <p:sp>
        <p:nvSpPr>
          <p:cNvPr id="4" name="Slide Number Placeholder 3">
            <a:extLst>
              <a:ext uri="{FF2B5EF4-FFF2-40B4-BE49-F238E27FC236}">
                <a16:creationId xmlns:a16="http://schemas.microsoft.com/office/drawing/2014/main" id="{42008DA7-996F-4638-EB9F-F5AA34706526}"/>
              </a:ext>
            </a:extLst>
          </p:cNvPr>
          <p:cNvSpPr>
            <a:spLocks noGrp="1"/>
          </p:cNvSpPr>
          <p:nvPr>
            <p:ph type="sldNum" sz="quarter" idx="12"/>
          </p:nvPr>
        </p:nvSpPr>
        <p:spPr/>
        <p:txBody>
          <a:bodyPr/>
          <a:lstStyle/>
          <a:p>
            <a:fld id="{C479D5F6-EDCB-402A-AC08-4943A1820E8F}" type="slidenum">
              <a:rPr lang="en-US" smtClean="0"/>
              <a:pPr/>
              <a:t>19</a:t>
            </a:fld>
            <a:endParaRPr lang="en-US"/>
          </a:p>
        </p:txBody>
      </p:sp>
    </p:spTree>
    <p:extLst>
      <p:ext uri="{BB962C8B-B14F-4D97-AF65-F5344CB8AC3E}">
        <p14:creationId xmlns:p14="http://schemas.microsoft.com/office/powerpoint/2010/main" val="2702930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564" y="218142"/>
            <a:ext cx="9321873" cy="713172"/>
          </a:xfrm>
        </p:spPr>
        <p:txBody>
          <a:bodyPr/>
          <a:lstStyle/>
          <a:p>
            <a:r>
              <a:rPr lang="en-US"/>
              <a:t>Agenda</a:t>
            </a:r>
          </a:p>
        </p:txBody>
      </p:sp>
      <p:sp>
        <p:nvSpPr>
          <p:cNvPr id="3" name="Content Placeholder 2"/>
          <p:cNvSpPr>
            <a:spLocks noGrp="1"/>
          </p:cNvSpPr>
          <p:nvPr>
            <p:ph idx="1"/>
          </p:nvPr>
        </p:nvSpPr>
        <p:spPr>
          <a:xfrm>
            <a:off x="443565" y="1260125"/>
            <a:ext cx="11132917" cy="4645693"/>
          </a:xfrm>
        </p:spPr>
        <p:txBody>
          <a:bodyPr>
            <a:normAutofit/>
          </a:bodyPr>
          <a:lstStyle/>
          <a:p>
            <a:r>
              <a:rPr lang="en-US">
                <a:hlinkClick r:id="rId2" action="ppaction://hlinksldjump"/>
              </a:rPr>
              <a:t>Special Education 18-21 Transition Services Overview</a:t>
            </a:r>
            <a:endParaRPr lang="en-US"/>
          </a:p>
          <a:p>
            <a:r>
              <a:rPr lang="en-US">
                <a:hlinkClick r:id="rId3" action="ppaction://hlinksldjump"/>
              </a:rPr>
              <a:t>Student End of Year Coding</a:t>
            </a:r>
            <a:endParaRPr lang="en-US"/>
          </a:p>
          <a:p>
            <a:pPr lvl="1"/>
            <a:r>
              <a:rPr lang="en-US">
                <a:hlinkClick r:id="rId4" action="ppaction://hlinksldjump"/>
              </a:rPr>
              <a:t>Data Fields</a:t>
            </a:r>
            <a:endParaRPr lang="en-US"/>
          </a:p>
          <a:p>
            <a:pPr lvl="1"/>
            <a:r>
              <a:rPr lang="en-US">
                <a:hlinkClick r:id="rId5" action="ppaction://hlinksldjump"/>
              </a:rPr>
              <a:t>Coding Patterns: Student continuous in same LEA</a:t>
            </a:r>
            <a:endParaRPr lang="en-US"/>
          </a:p>
          <a:p>
            <a:pPr lvl="1"/>
            <a:r>
              <a:rPr lang="en-US">
                <a:hlinkClick r:id="rId6" action="ppaction://hlinksldjump"/>
              </a:rPr>
              <a:t>Transfer Student Coding</a:t>
            </a:r>
            <a:endParaRPr lang="en-US"/>
          </a:p>
          <a:p>
            <a:pPr lvl="1"/>
            <a:r>
              <a:rPr lang="en-US">
                <a:hlinkClick r:id="rId7" action="ppaction://hlinksldjump"/>
              </a:rPr>
              <a:t>Business Rules</a:t>
            </a:r>
            <a:endParaRPr lang="en-US"/>
          </a:p>
          <a:p>
            <a:pPr lvl="1"/>
            <a:r>
              <a:rPr lang="en-US">
                <a:hlinkClick r:id="rId8" action="ppaction://hlinksldjump"/>
              </a:rPr>
              <a:t>CEDAR/COGNOS Reports</a:t>
            </a:r>
            <a:endParaRPr lang="en-US"/>
          </a:p>
          <a:p>
            <a:r>
              <a:rPr lang="en-US">
                <a:hlinkClick r:id="rId9" action="ppaction://hlinksldjump"/>
              </a:rPr>
              <a:t>Resources &amp; Contacts</a:t>
            </a:r>
            <a:endParaRPr lang="en-US"/>
          </a:p>
          <a:p>
            <a:endParaRPr lang="en-US"/>
          </a:p>
        </p:txBody>
      </p:sp>
      <p:sp>
        <p:nvSpPr>
          <p:cNvPr id="4" name="Slide Number Placeholder 3"/>
          <p:cNvSpPr>
            <a:spLocks noGrp="1"/>
          </p:cNvSpPr>
          <p:nvPr>
            <p:ph type="sldNum" sz="quarter" idx="12"/>
          </p:nvPr>
        </p:nvSpPr>
        <p:spPr>
          <a:xfrm>
            <a:off x="332873" y="6356350"/>
            <a:ext cx="2743200" cy="365125"/>
          </a:xfrm>
        </p:spPr>
        <p:txBody>
          <a:bodyPr/>
          <a:lstStyle/>
          <a:p>
            <a:fld id="{C479D5F6-EDCB-402A-AC08-4943A1820E8F}" type="slidenum">
              <a:rPr lang="en-US" smtClean="0"/>
              <a:pPr/>
              <a:t>2</a:t>
            </a:fld>
            <a:endParaRPr lang="en-US"/>
          </a:p>
        </p:txBody>
      </p:sp>
    </p:spTree>
    <p:extLst>
      <p:ext uri="{BB962C8B-B14F-4D97-AF65-F5344CB8AC3E}">
        <p14:creationId xmlns:p14="http://schemas.microsoft.com/office/powerpoint/2010/main" val="3401448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6D72E30-A662-C515-C6C4-7CEDEC79683B}"/>
              </a:ext>
            </a:extLst>
          </p:cNvPr>
          <p:cNvSpPr>
            <a:spLocks noGrp="1"/>
          </p:cNvSpPr>
          <p:nvPr>
            <p:ph type="title"/>
          </p:nvPr>
        </p:nvSpPr>
        <p:spPr>
          <a:xfrm>
            <a:off x="2932772" y="5893622"/>
            <a:ext cx="7582826" cy="898524"/>
          </a:xfrm>
        </p:spPr>
        <p:txBody>
          <a:bodyPr>
            <a:normAutofit/>
          </a:bodyPr>
          <a:lstStyle/>
          <a:p>
            <a:r>
              <a:rPr lang="en-US"/>
              <a:t>Transition Students: </a:t>
            </a:r>
            <a:br>
              <a:rPr lang="en-US"/>
            </a:br>
            <a:r>
              <a:rPr lang="en-US"/>
              <a:t>Other Completer (non-diploma certificate)</a:t>
            </a:r>
          </a:p>
        </p:txBody>
      </p:sp>
      <p:graphicFrame>
        <p:nvGraphicFramePr>
          <p:cNvPr id="5" name="Table 5">
            <a:extLst>
              <a:ext uri="{FF2B5EF4-FFF2-40B4-BE49-F238E27FC236}">
                <a16:creationId xmlns:a16="http://schemas.microsoft.com/office/drawing/2014/main" id="{6A3CE1FB-0A80-72A6-935A-093EB22BCC16}"/>
              </a:ext>
            </a:extLst>
          </p:cNvPr>
          <p:cNvGraphicFramePr>
            <a:graphicFrameLocks noGrp="1"/>
          </p:cNvGraphicFramePr>
          <p:nvPr>
            <p:ph idx="1"/>
            <p:extLst>
              <p:ext uri="{D42A27DB-BD31-4B8C-83A1-F6EECF244321}">
                <p14:modId xmlns:p14="http://schemas.microsoft.com/office/powerpoint/2010/main" val="2908234194"/>
              </p:ext>
            </p:extLst>
          </p:nvPr>
        </p:nvGraphicFramePr>
        <p:xfrm>
          <a:off x="228600" y="228600"/>
          <a:ext cx="11734800" cy="2255520"/>
        </p:xfrm>
        <a:graphic>
          <a:graphicData uri="http://schemas.openxmlformats.org/drawingml/2006/table">
            <a:tbl>
              <a:tblPr firstRow="1">
                <a:tableStyleId>{10A1B5D5-9B99-4C35-A422-299274C87663}</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2115855021"/>
                    </a:ext>
                  </a:extLst>
                </a:gridCol>
              </a:tblGrid>
              <a:tr h="481377">
                <a:tc>
                  <a:txBody>
                    <a:bodyPr/>
                    <a:lstStyle/>
                    <a:p>
                      <a:pPr algn="ctr"/>
                      <a:r>
                        <a:rPr lang="en-US" sz="1600"/>
                        <a:t>Special Education Transition (DEM) </a:t>
                      </a:r>
                    </a:p>
                  </a:txBody>
                  <a:tcPr/>
                </a:tc>
                <a:tc>
                  <a:txBody>
                    <a:bodyPr/>
                    <a:lstStyle/>
                    <a:p>
                      <a:pPr algn="ctr"/>
                      <a:r>
                        <a:rPr lang="en-US" sz="1600"/>
                        <a:t>Entry Grade Level </a:t>
                      </a:r>
                      <a:br>
                        <a:rPr lang="en-US" sz="1600"/>
                      </a:br>
                      <a:r>
                        <a:rPr lang="en-US" sz="1600"/>
                        <a:t>(SSA)</a:t>
                      </a:r>
                    </a:p>
                  </a:txBody>
                  <a:tcPr/>
                </a:tc>
                <a:tc>
                  <a:txBody>
                    <a:bodyPr/>
                    <a:lstStyle/>
                    <a:p>
                      <a:pPr algn="ctr"/>
                      <a:r>
                        <a:rPr lang="en-US" sz="1600"/>
                        <a:t>School Entry Type </a:t>
                      </a:r>
                      <a:br>
                        <a:rPr lang="en-US" sz="1600"/>
                      </a:br>
                      <a:r>
                        <a:rPr lang="en-US" sz="1600"/>
                        <a:t>(SSA)</a:t>
                      </a:r>
                    </a:p>
                  </a:txBody>
                  <a:tcPr/>
                </a:tc>
                <a:tc>
                  <a:txBody>
                    <a:bodyPr/>
                    <a:lstStyle/>
                    <a:p>
                      <a:pPr algn="ctr"/>
                      <a:r>
                        <a:rPr lang="en-US" sz="1600"/>
                        <a:t>School Exit Type </a:t>
                      </a:r>
                      <a:br>
                        <a:rPr lang="en-US" sz="1600"/>
                      </a:br>
                      <a:r>
                        <a:rPr lang="en-US" sz="1600"/>
                        <a:t>(SSA)</a:t>
                      </a:r>
                    </a:p>
                  </a:txBody>
                  <a:tcPr/>
                </a:tc>
                <a:tc>
                  <a:txBody>
                    <a:bodyPr/>
                    <a:lstStyle/>
                    <a:p>
                      <a:pPr algn="ctr"/>
                      <a:r>
                        <a:rPr lang="en-US" sz="1600"/>
                        <a:t>Retention Code </a:t>
                      </a:r>
                      <a:br>
                        <a:rPr lang="en-US" sz="1600"/>
                      </a:br>
                      <a:r>
                        <a:rPr lang="en-US" sz="1600"/>
                        <a:t>(SSA)</a:t>
                      </a:r>
                    </a:p>
                  </a:txBody>
                  <a:tcPr/>
                </a:tc>
                <a:tc>
                  <a:txBody>
                    <a:bodyPr/>
                    <a:lstStyle/>
                    <a:p>
                      <a:pPr algn="ctr"/>
                      <a:r>
                        <a:rPr lang="en-US" sz="1600"/>
                        <a:t>SPED Basis of Exit</a:t>
                      </a:r>
                    </a:p>
                  </a:txBody>
                  <a:tcPr/>
                </a:tc>
                <a:extLst>
                  <a:ext uri="{0D108BD9-81ED-4DB2-BD59-A6C34878D82A}">
                    <a16:rowId xmlns:a16="http://schemas.microsoft.com/office/drawing/2014/main" val="1973666330"/>
                  </a:ext>
                </a:extLst>
              </a:tr>
              <a:tr h="278692">
                <a:tc>
                  <a:txBody>
                    <a:bodyPr/>
                    <a:lstStyle/>
                    <a:p>
                      <a:pPr algn="ctr"/>
                      <a:r>
                        <a:rPr lang="en-US" sz="1600"/>
                        <a:t>0</a:t>
                      </a:r>
                    </a:p>
                  </a:txBody>
                  <a:tcPr/>
                </a:tc>
                <a:tc>
                  <a:txBody>
                    <a:bodyPr/>
                    <a:lstStyle/>
                    <a:p>
                      <a:pPr algn="ctr"/>
                      <a:r>
                        <a:rPr lang="en-US" sz="1600"/>
                        <a:t>120</a:t>
                      </a:r>
                    </a:p>
                  </a:txBody>
                  <a:tcPr/>
                </a:tc>
                <a:tc>
                  <a:txBody>
                    <a:bodyPr/>
                    <a:lstStyle/>
                    <a:p>
                      <a:pPr algn="ctr"/>
                      <a:r>
                        <a:rPr lang="en-US" sz="1600"/>
                        <a:t>02 or 11</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943451490"/>
                  </a:ext>
                </a:extLst>
              </a:tr>
              <a:tr h="278692">
                <a:tc>
                  <a:txBody>
                    <a:bodyPr/>
                    <a:lstStyle/>
                    <a:p>
                      <a:pPr algn="ctr"/>
                      <a:r>
                        <a:rPr lang="en-US" sz="1600"/>
                        <a:t>1</a:t>
                      </a:r>
                    </a:p>
                  </a:txBody>
                  <a:tcPr/>
                </a:tc>
                <a:tc>
                  <a:txBody>
                    <a:bodyPr/>
                    <a:lstStyle/>
                    <a:p>
                      <a:pPr algn="ctr"/>
                      <a:r>
                        <a:rPr lang="en-US" sz="1600"/>
                        <a:t>120</a:t>
                      </a:r>
                    </a:p>
                  </a:txBody>
                  <a:tcPr/>
                </a:tc>
                <a:tc>
                  <a:txBody>
                    <a:bodyPr/>
                    <a:lstStyle/>
                    <a:p>
                      <a:pPr algn="ctr"/>
                      <a:r>
                        <a:rPr lang="en-US" sz="1600"/>
                        <a:t>02</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077191558"/>
                  </a:ext>
                </a:extLst>
              </a:tr>
              <a:tr h="278692">
                <a:tc>
                  <a:txBody>
                    <a:bodyPr/>
                    <a:lstStyle/>
                    <a:p>
                      <a:pPr algn="ctr"/>
                      <a:r>
                        <a:rPr lang="en-US" sz="1600"/>
                        <a:t>2</a:t>
                      </a:r>
                    </a:p>
                  </a:txBody>
                  <a:tcPr/>
                </a:tc>
                <a:tc>
                  <a:txBody>
                    <a:bodyPr/>
                    <a:lstStyle/>
                    <a:p>
                      <a:pPr algn="ctr"/>
                      <a:r>
                        <a:rPr lang="en-US" sz="1600"/>
                        <a:t>120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02</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012806109"/>
                  </a:ext>
                </a:extLst>
              </a:tr>
              <a:tr h="278692">
                <a:tc>
                  <a:txBody>
                    <a:bodyPr/>
                    <a:lstStyle/>
                    <a:p>
                      <a:pPr algn="ctr"/>
                      <a:r>
                        <a:rPr lang="en-US" sz="1600"/>
                        <a:t>3</a:t>
                      </a:r>
                    </a:p>
                  </a:txBody>
                  <a:tcPr/>
                </a:tc>
                <a:tc>
                  <a:txBody>
                    <a:bodyPr/>
                    <a:lstStyle/>
                    <a:p>
                      <a:pPr algn="ctr"/>
                      <a:r>
                        <a:rPr lang="en-US" sz="1600"/>
                        <a:t>120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02</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747807191"/>
                  </a:ext>
                </a:extLst>
              </a:tr>
              <a:tr h="278692">
                <a:tc>
                  <a:txBody>
                    <a:bodyPr/>
                    <a:lstStyle/>
                    <a:p>
                      <a:pPr algn="ctr"/>
                      <a:r>
                        <a:rPr lang="en-US" sz="1600"/>
                        <a:t>4</a:t>
                      </a:r>
                    </a:p>
                  </a:txBody>
                  <a:tcPr/>
                </a:tc>
                <a:tc>
                  <a:txBody>
                    <a:bodyPr/>
                    <a:lstStyle/>
                    <a:p>
                      <a:pPr algn="ctr"/>
                      <a:r>
                        <a:rPr lang="en-US" sz="1600"/>
                        <a:t>120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02</a:t>
                      </a:r>
                    </a:p>
                  </a:txBody>
                  <a:tcPr/>
                </a:tc>
                <a:tc>
                  <a:txBody>
                    <a:bodyPr/>
                    <a:lstStyle/>
                    <a:p>
                      <a:pPr algn="ctr"/>
                      <a:r>
                        <a:rPr lang="en-US" sz="1600"/>
                        <a:t>92</a:t>
                      </a:r>
                    </a:p>
                  </a:txBody>
                  <a:tcPr>
                    <a:solidFill>
                      <a:schemeClr val="accent4">
                        <a:lumMod val="20000"/>
                        <a:lumOff val="80000"/>
                      </a:schemeClr>
                    </a:solidFill>
                  </a:tcPr>
                </a:tc>
                <a:tc>
                  <a:txBody>
                    <a:bodyPr/>
                    <a:lstStyle/>
                    <a:p>
                      <a:pPr algn="ctr"/>
                      <a:r>
                        <a:rPr lang="en-US" sz="1600"/>
                        <a:t>0</a:t>
                      </a:r>
                    </a:p>
                  </a:txBody>
                  <a:tcPr/>
                </a:tc>
                <a:tc>
                  <a:txBody>
                    <a:bodyPr/>
                    <a:lstStyle/>
                    <a:p>
                      <a:pPr algn="ctr"/>
                      <a:r>
                        <a:rPr lang="en-US" sz="1600"/>
                        <a:t>92</a:t>
                      </a:r>
                    </a:p>
                  </a:txBody>
                  <a:tcPr>
                    <a:solidFill>
                      <a:schemeClr val="accent4">
                        <a:lumMod val="20000"/>
                        <a:lumOff val="80000"/>
                      </a:schemeClr>
                    </a:solidFill>
                  </a:tcPr>
                </a:tc>
                <a:extLst>
                  <a:ext uri="{0D108BD9-81ED-4DB2-BD59-A6C34878D82A}">
                    <a16:rowId xmlns:a16="http://schemas.microsoft.com/office/drawing/2014/main" val="24936308"/>
                  </a:ext>
                </a:extLst>
              </a:tr>
            </a:tbl>
          </a:graphicData>
        </a:graphic>
      </p:graphicFrame>
      <p:sp>
        <p:nvSpPr>
          <p:cNvPr id="2" name="Content Placeholder 1">
            <a:extLst>
              <a:ext uri="{FF2B5EF4-FFF2-40B4-BE49-F238E27FC236}">
                <a16:creationId xmlns:a16="http://schemas.microsoft.com/office/drawing/2014/main" id="{7379A742-2ACF-038F-4776-7EFB52839EAF}"/>
              </a:ext>
            </a:extLst>
          </p:cNvPr>
          <p:cNvSpPr>
            <a:spLocks noGrp="1"/>
          </p:cNvSpPr>
          <p:nvPr>
            <p:ph sz="quarter" idx="13"/>
          </p:nvPr>
        </p:nvSpPr>
        <p:spPr>
          <a:xfrm>
            <a:off x="227232" y="2988527"/>
            <a:ext cx="11736168" cy="2743833"/>
          </a:xfrm>
        </p:spPr>
        <p:txBody>
          <a:bodyPr>
            <a:normAutofit/>
          </a:bodyPr>
          <a:lstStyle/>
          <a:p>
            <a:pPr marL="0" indent="0">
              <a:buNone/>
              <a:tabLst>
                <a:tab pos="3943350" algn="l"/>
              </a:tabLst>
            </a:pPr>
            <a:r>
              <a:rPr lang="en-US" sz="2000" i="0">
                <a:ea typeface="Tahoma" panose="020B0604030504040204" pitchFamily="34" charset="0"/>
                <a:cs typeface="Tahoma" panose="020B0604030504040204" pitchFamily="34" charset="0"/>
              </a:rPr>
              <a:t>Notes: </a:t>
            </a:r>
          </a:p>
          <a:p>
            <a:pPr marL="285750" indent="-285750">
              <a:buFont typeface="Arial" panose="020B0604020202020204" pitchFamily="34" charset="0"/>
              <a:buChar char="•"/>
              <a:tabLst>
                <a:tab pos="3943350" algn="l"/>
              </a:tabLst>
            </a:pPr>
            <a:r>
              <a:rPr lang="en-US" sz="2000" i="0">
                <a:ea typeface="Tahoma" panose="020B0604030504040204" pitchFamily="34" charset="0"/>
                <a:cs typeface="Tahoma" panose="020B0604030504040204" pitchFamily="34" charset="0"/>
              </a:rPr>
              <a:t>School Exit Type 92 is used when student </a:t>
            </a:r>
            <a:r>
              <a:rPr lang="en-US" sz="2000" b="1" i="0" u="sng">
                <a:ea typeface="Tahoma" panose="020B0604030504040204" pitchFamily="34" charset="0"/>
                <a:cs typeface="Tahoma" panose="020B0604030504040204" pitchFamily="34" charset="0"/>
              </a:rPr>
              <a:t>will not continue</a:t>
            </a:r>
            <a:r>
              <a:rPr lang="en-US" sz="2000" i="0">
                <a:ea typeface="Tahoma" panose="020B0604030504040204" pitchFamily="34" charset="0"/>
                <a:cs typeface="Tahoma" panose="020B0604030504040204" pitchFamily="34" charset="0"/>
              </a:rPr>
              <a:t> in transition services the following year </a:t>
            </a:r>
            <a:r>
              <a:rPr lang="en-US" sz="2000" b="1" i="0" u="sng">
                <a:ea typeface="Tahoma" panose="020B0604030504040204" pitchFamily="34" charset="0"/>
                <a:cs typeface="Tahoma" panose="020B0604030504040204" pitchFamily="34" charset="0"/>
              </a:rPr>
              <a:t>AND</a:t>
            </a:r>
            <a:r>
              <a:rPr lang="en-US" sz="2000" i="0">
                <a:ea typeface="Tahoma" panose="020B0604030504040204" pitchFamily="34" charset="0"/>
                <a:cs typeface="Tahoma" panose="020B0604030504040204" pitchFamily="34" charset="0"/>
              </a:rPr>
              <a:t> is receiving a non-diploma certificate of completion. </a:t>
            </a:r>
          </a:p>
          <a:p>
            <a:pPr marL="285750" indent="-285750">
              <a:buFont typeface="Arial" panose="020B0604020202020204" pitchFamily="34" charset="0"/>
              <a:buChar char="•"/>
              <a:tabLst>
                <a:tab pos="3943350" algn="l"/>
              </a:tabLst>
            </a:pPr>
            <a:r>
              <a:rPr lang="en-US" sz="2000" i="0">
                <a:ea typeface="Tahoma" panose="020B0604030504040204" pitchFamily="34" charset="0"/>
                <a:cs typeface="Tahoma" panose="020B0604030504040204" pitchFamily="34" charset="0"/>
              </a:rPr>
              <a:t>SPED Basis of Exit and School Exit Type should match each collection year as these students are not impacted by H.B. 19-1066</a:t>
            </a:r>
          </a:p>
          <a:p>
            <a:pPr marL="285750" indent="-285750">
              <a:buFont typeface="Arial" panose="020B0604020202020204" pitchFamily="34" charset="0"/>
              <a:buChar char="•"/>
              <a:tabLst>
                <a:tab pos="3943350" algn="l"/>
              </a:tabLst>
            </a:pPr>
            <a:r>
              <a:rPr lang="en-US" sz="2000" i="0">
                <a:ea typeface="Tahoma" panose="020B0604030504040204" pitchFamily="34" charset="0"/>
                <a:cs typeface="Tahoma" panose="020B0604030504040204" pitchFamily="34" charset="0"/>
                <a:hlinkClick r:id="rId2"/>
              </a:rPr>
              <a:t>Coding Guide: Section 5 of the SEY Collection Manual</a:t>
            </a:r>
            <a:endParaRPr lang="en-US" sz="2000" i="0">
              <a:ea typeface="Tahoma" panose="020B0604030504040204" pitchFamily="34" charset="0"/>
              <a:cs typeface="Tahoma" panose="020B0604030504040204" pitchFamily="34" charset="0"/>
            </a:endParaRPr>
          </a:p>
          <a:p>
            <a:endParaRPr lang="en-US" sz="1050"/>
          </a:p>
        </p:txBody>
      </p:sp>
      <p:sp>
        <p:nvSpPr>
          <p:cNvPr id="4" name="Slide Number Placeholder 3">
            <a:extLst>
              <a:ext uri="{FF2B5EF4-FFF2-40B4-BE49-F238E27FC236}">
                <a16:creationId xmlns:a16="http://schemas.microsoft.com/office/drawing/2014/main" id="{42008DA7-996F-4638-EB9F-F5AA34706526}"/>
              </a:ext>
            </a:extLst>
          </p:cNvPr>
          <p:cNvSpPr>
            <a:spLocks noGrp="1"/>
          </p:cNvSpPr>
          <p:nvPr>
            <p:ph type="sldNum" sz="quarter" idx="12"/>
          </p:nvPr>
        </p:nvSpPr>
        <p:spPr/>
        <p:txBody>
          <a:bodyPr/>
          <a:lstStyle/>
          <a:p>
            <a:fld id="{C479D5F6-EDCB-402A-AC08-4943A1820E8F}" type="slidenum">
              <a:rPr lang="en-US" smtClean="0"/>
              <a:pPr/>
              <a:t>20</a:t>
            </a:fld>
            <a:endParaRPr lang="en-US"/>
          </a:p>
        </p:txBody>
      </p:sp>
    </p:spTree>
    <p:extLst>
      <p:ext uri="{BB962C8B-B14F-4D97-AF65-F5344CB8AC3E}">
        <p14:creationId xmlns:p14="http://schemas.microsoft.com/office/powerpoint/2010/main" val="885830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6D72E30-A662-C515-C6C4-7CEDEC79683B}"/>
              </a:ext>
            </a:extLst>
          </p:cNvPr>
          <p:cNvSpPr>
            <a:spLocks noGrp="1"/>
          </p:cNvSpPr>
          <p:nvPr>
            <p:ph type="title"/>
          </p:nvPr>
        </p:nvSpPr>
        <p:spPr/>
        <p:txBody>
          <a:bodyPr/>
          <a:lstStyle/>
          <a:p>
            <a:r>
              <a:rPr lang="en-US"/>
              <a:t>Transition Student: </a:t>
            </a:r>
            <a:br>
              <a:rPr lang="en-US"/>
            </a:br>
            <a:r>
              <a:rPr lang="en-US"/>
              <a:t>HSED (GED) Recipient</a:t>
            </a:r>
          </a:p>
        </p:txBody>
      </p:sp>
      <p:graphicFrame>
        <p:nvGraphicFramePr>
          <p:cNvPr id="5" name="Table 5">
            <a:extLst>
              <a:ext uri="{FF2B5EF4-FFF2-40B4-BE49-F238E27FC236}">
                <a16:creationId xmlns:a16="http://schemas.microsoft.com/office/drawing/2014/main" id="{6A3CE1FB-0A80-72A6-935A-093EB22BCC16}"/>
              </a:ext>
            </a:extLst>
          </p:cNvPr>
          <p:cNvGraphicFramePr>
            <a:graphicFrameLocks noGrp="1"/>
          </p:cNvGraphicFramePr>
          <p:nvPr>
            <p:ph idx="1"/>
            <p:extLst>
              <p:ext uri="{D42A27DB-BD31-4B8C-83A1-F6EECF244321}">
                <p14:modId xmlns:p14="http://schemas.microsoft.com/office/powerpoint/2010/main" val="444365713"/>
              </p:ext>
            </p:extLst>
          </p:nvPr>
        </p:nvGraphicFramePr>
        <p:xfrm>
          <a:off x="228600" y="228600"/>
          <a:ext cx="11734800" cy="2255520"/>
        </p:xfrm>
        <a:graphic>
          <a:graphicData uri="http://schemas.openxmlformats.org/drawingml/2006/table">
            <a:tbl>
              <a:tblPr firstRow="1">
                <a:tableStyleId>{10A1B5D5-9B99-4C35-A422-299274C87663}</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2115855021"/>
                    </a:ext>
                  </a:extLst>
                </a:gridCol>
              </a:tblGrid>
              <a:tr h="481377">
                <a:tc>
                  <a:txBody>
                    <a:bodyPr/>
                    <a:lstStyle/>
                    <a:p>
                      <a:pPr algn="ctr"/>
                      <a:r>
                        <a:rPr lang="en-US" sz="1600"/>
                        <a:t>Special Education Transition (DEM) </a:t>
                      </a:r>
                    </a:p>
                  </a:txBody>
                  <a:tcPr/>
                </a:tc>
                <a:tc>
                  <a:txBody>
                    <a:bodyPr/>
                    <a:lstStyle/>
                    <a:p>
                      <a:pPr algn="ctr"/>
                      <a:r>
                        <a:rPr lang="en-US" sz="1600"/>
                        <a:t>Entry Grade Level </a:t>
                      </a:r>
                      <a:br>
                        <a:rPr lang="en-US" sz="1600"/>
                      </a:br>
                      <a:r>
                        <a:rPr lang="en-US" sz="1600"/>
                        <a:t>(SSA)</a:t>
                      </a:r>
                    </a:p>
                  </a:txBody>
                  <a:tcPr/>
                </a:tc>
                <a:tc>
                  <a:txBody>
                    <a:bodyPr/>
                    <a:lstStyle/>
                    <a:p>
                      <a:pPr algn="ctr"/>
                      <a:r>
                        <a:rPr lang="en-US" sz="1600"/>
                        <a:t>School Entry Type </a:t>
                      </a:r>
                      <a:br>
                        <a:rPr lang="en-US" sz="1600"/>
                      </a:br>
                      <a:r>
                        <a:rPr lang="en-US" sz="1600"/>
                        <a:t>(SSA)</a:t>
                      </a:r>
                    </a:p>
                  </a:txBody>
                  <a:tcPr/>
                </a:tc>
                <a:tc>
                  <a:txBody>
                    <a:bodyPr/>
                    <a:lstStyle/>
                    <a:p>
                      <a:pPr algn="ctr"/>
                      <a:r>
                        <a:rPr lang="en-US" sz="1600"/>
                        <a:t>School Exit Type </a:t>
                      </a:r>
                      <a:br>
                        <a:rPr lang="en-US" sz="1600"/>
                      </a:br>
                      <a:r>
                        <a:rPr lang="en-US" sz="1600"/>
                        <a:t>(SSA)</a:t>
                      </a:r>
                    </a:p>
                  </a:txBody>
                  <a:tcPr/>
                </a:tc>
                <a:tc>
                  <a:txBody>
                    <a:bodyPr/>
                    <a:lstStyle/>
                    <a:p>
                      <a:pPr algn="ctr"/>
                      <a:r>
                        <a:rPr lang="en-US" sz="1600"/>
                        <a:t>Retention Code </a:t>
                      </a:r>
                      <a:br>
                        <a:rPr lang="en-US" sz="1600"/>
                      </a:br>
                      <a:r>
                        <a:rPr lang="en-US" sz="1600"/>
                        <a:t>(SSA)</a:t>
                      </a:r>
                    </a:p>
                  </a:txBody>
                  <a:tcPr/>
                </a:tc>
                <a:tc>
                  <a:txBody>
                    <a:bodyPr/>
                    <a:lstStyle/>
                    <a:p>
                      <a:pPr algn="ctr"/>
                      <a:r>
                        <a:rPr lang="en-US" sz="1600"/>
                        <a:t>SPED Basis of Exit</a:t>
                      </a:r>
                    </a:p>
                  </a:txBody>
                  <a:tcPr/>
                </a:tc>
                <a:extLst>
                  <a:ext uri="{0D108BD9-81ED-4DB2-BD59-A6C34878D82A}">
                    <a16:rowId xmlns:a16="http://schemas.microsoft.com/office/drawing/2014/main" val="1973666330"/>
                  </a:ext>
                </a:extLst>
              </a:tr>
              <a:tr h="278692">
                <a:tc>
                  <a:txBody>
                    <a:bodyPr/>
                    <a:lstStyle/>
                    <a:p>
                      <a:pPr algn="ctr"/>
                      <a:r>
                        <a:rPr lang="en-US" sz="1600"/>
                        <a:t>0</a:t>
                      </a:r>
                    </a:p>
                  </a:txBody>
                  <a:tcPr/>
                </a:tc>
                <a:tc>
                  <a:txBody>
                    <a:bodyPr/>
                    <a:lstStyle/>
                    <a:p>
                      <a:pPr algn="ctr"/>
                      <a:r>
                        <a:rPr lang="en-US" sz="1600"/>
                        <a:t>120</a:t>
                      </a:r>
                    </a:p>
                  </a:txBody>
                  <a:tcPr/>
                </a:tc>
                <a:tc>
                  <a:txBody>
                    <a:bodyPr/>
                    <a:lstStyle/>
                    <a:p>
                      <a:pPr algn="ctr"/>
                      <a:r>
                        <a:rPr lang="en-US" sz="1600"/>
                        <a:t>02 or 11</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943451490"/>
                  </a:ext>
                </a:extLst>
              </a:tr>
              <a:tr h="278692">
                <a:tc>
                  <a:txBody>
                    <a:bodyPr/>
                    <a:lstStyle/>
                    <a:p>
                      <a:pPr algn="ctr"/>
                      <a:r>
                        <a:rPr lang="en-US" sz="1600"/>
                        <a:t>1</a:t>
                      </a:r>
                    </a:p>
                  </a:txBody>
                  <a:tcPr/>
                </a:tc>
                <a:tc>
                  <a:txBody>
                    <a:bodyPr/>
                    <a:lstStyle/>
                    <a:p>
                      <a:pPr algn="ctr"/>
                      <a:r>
                        <a:rPr lang="en-US" sz="1600"/>
                        <a:t>120</a:t>
                      </a:r>
                    </a:p>
                  </a:txBody>
                  <a:tcPr/>
                </a:tc>
                <a:tc>
                  <a:txBody>
                    <a:bodyPr/>
                    <a:lstStyle/>
                    <a:p>
                      <a:pPr algn="ctr"/>
                      <a:r>
                        <a:rPr lang="en-US" sz="1600"/>
                        <a:t>02</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077191558"/>
                  </a:ext>
                </a:extLst>
              </a:tr>
              <a:tr h="278692">
                <a:tc>
                  <a:txBody>
                    <a:bodyPr/>
                    <a:lstStyle/>
                    <a:p>
                      <a:pPr algn="ctr"/>
                      <a:r>
                        <a:rPr lang="en-US" sz="1600"/>
                        <a:t>2</a:t>
                      </a:r>
                    </a:p>
                  </a:txBody>
                  <a:tcPr/>
                </a:tc>
                <a:tc>
                  <a:txBody>
                    <a:bodyPr/>
                    <a:lstStyle/>
                    <a:p>
                      <a:pPr algn="ctr"/>
                      <a:r>
                        <a:rPr lang="en-US" sz="1600"/>
                        <a:t>120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02</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012806109"/>
                  </a:ext>
                </a:extLst>
              </a:tr>
              <a:tr h="278692">
                <a:tc>
                  <a:txBody>
                    <a:bodyPr/>
                    <a:lstStyle/>
                    <a:p>
                      <a:pPr algn="ctr"/>
                      <a:r>
                        <a:rPr lang="en-US" sz="1600"/>
                        <a:t>3</a:t>
                      </a:r>
                    </a:p>
                  </a:txBody>
                  <a:tcPr/>
                </a:tc>
                <a:tc>
                  <a:txBody>
                    <a:bodyPr/>
                    <a:lstStyle/>
                    <a:p>
                      <a:pPr algn="ctr"/>
                      <a:r>
                        <a:rPr lang="en-US" sz="1600"/>
                        <a:t>120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02</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747807191"/>
                  </a:ext>
                </a:extLst>
              </a:tr>
              <a:tr h="278692">
                <a:tc>
                  <a:txBody>
                    <a:bodyPr/>
                    <a:lstStyle/>
                    <a:p>
                      <a:pPr algn="ctr"/>
                      <a:r>
                        <a:rPr lang="en-US" sz="1600"/>
                        <a:t>4</a:t>
                      </a:r>
                    </a:p>
                  </a:txBody>
                  <a:tcPr/>
                </a:tc>
                <a:tc>
                  <a:txBody>
                    <a:bodyPr/>
                    <a:lstStyle/>
                    <a:p>
                      <a:pPr algn="ctr"/>
                      <a:r>
                        <a:rPr lang="en-US" sz="1600"/>
                        <a:t>120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02</a:t>
                      </a:r>
                    </a:p>
                  </a:txBody>
                  <a:tcPr/>
                </a:tc>
                <a:tc>
                  <a:txBody>
                    <a:bodyPr/>
                    <a:lstStyle/>
                    <a:p>
                      <a:pPr algn="ctr"/>
                      <a:r>
                        <a:rPr lang="en-US" sz="1600"/>
                        <a:t>93 or 94</a:t>
                      </a:r>
                    </a:p>
                  </a:txBody>
                  <a:tcPr>
                    <a:solidFill>
                      <a:schemeClr val="accent4">
                        <a:lumMod val="20000"/>
                        <a:lumOff val="80000"/>
                      </a:schemeClr>
                    </a:solidFill>
                  </a:tcPr>
                </a:tc>
                <a:tc>
                  <a:txBody>
                    <a:bodyPr/>
                    <a:lstStyle/>
                    <a:p>
                      <a:pPr algn="ctr"/>
                      <a:r>
                        <a:rPr lang="en-US" sz="1600"/>
                        <a:t>0</a:t>
                      </a:r>
                    </a:p>
                  </a:txBody>
                  <a:tcPr/>
                </a:tc>
                <a:tc>
                  <a:txBody>
                    <a:bodyPr/>
                    <a:lstStyle/>
                    <a:p>
                      <a:pPr algn="ctr"/>
                      <a:r>
                        <a:rPr lang="en-US" sz="1600"/>
                        <a:t>93 or 94</a:t>
                      </a:r>
                    </a:p>
                  </a:txBody>
                  <a:tcPr>
                    <a:solidFill>
                      <a:schemeClr val="accent4">
                        <a:lumMod val="20000"/>
                        <a:lumOff val="80000"/>
                      </a:schemeClr>
                    </a:solidFill>
                  </a:tcPr>
                </a:tc>
                <a:extLst>
                  <a:ext uri="{0D108BD9-81ED-4DB2-BD59-A6C34878D82A}">
                    <a16:rowId xmlns:a16="http://schemas.microsoft.com/office/drawing/2014/main" val="24936308"/>
                  </a:ext>
                </a:extLst>
              </a:tr>
            </a:tbl>
          </a:graphicData>
        </a:graphic>
      </p:graphicFrame>
      <p:sp>
        <p:nvSpPr>
          <p:cNvPr id="2" name="Content Placeholder 1">
            <a:extLst>
              <a:ext uri="{FF2B5EF4-FFF2-40B4-BE49-F238E27FC236}">
                <a16:creationId xmlns:a16="http://schemas.microsoft.com/office/drawing/2014/main" id="{AAEB85D5-707F-FF00-4A37-80AD685ED42F}"/>
              </a:ext>
            </a:extLst>
          </p:cNvPr>
          <p:cNvSpPr>
            <a:spLocks noGrp="1"/>
          </p:cNvSpPr>
          <p:nvPr>
            <p:ph sz="quarter" idx="13"/>
          </p:nvPr>
        </p:nvSpPr>
        <p:spPr>
          <a:xfrm>
            <a:off x="227232" y="2966224"/>
            <a:ext cx="11736168" cy="2766136"/>
          </a:xfrm>
        </p:spPr>
        <p:txBody>
          <a:bodyPr>
            <a:normAutofit/>
          </a:bodyPr>
          <a:lstStyle/>
          <a:p>
            <a:pPr marL="0" indent="0">
              <a:buNone/>
              <a:tabLst>
                <a:tab pos="3943350" algn="l"/>
              </a:tabLst>
            </a:pPr>
            <a:r>
              <a:rPr lang="en-US" sz="2000" i="0">
                <a:cs typeface="Traditional Arabic" panose="020F0502020204030204" pitchFamily="18" charset="-78"/>
              </a:rPr>
              <a:t>Notes: </a:t>
            </a:r>
          </a:p>
          <a:p>
            <a:pPr marL="285750" indent="-285750">
              <a:buFont typeface="Arial" panose="020B0604020202020204" pitchFamily="34" charset="0"/>
              <a:buChar char="•"/>
              <a:tabLst>
                <a:tab pos="3943350" algn="l"/>
              </a:tabLst>
            </a:pPr>
            <a:r>
              <a:rPr lang="en-US" sz="2000" i="0">
                <a:cs typeface="Traditional Arabic" panose="020F0502020204030204" pitchFamily="18" charset="-78"/>
              </a:rPr>
              <a:t>School Exit Type 93 or 94 is used when student </a:t>
            </a:r>
            <a:r>
              <a:rPr lang="en-US" sz="2000" b="1" i="0" u="sng">
                <a:cs typeface="Traditional Arabic" panose="020F0502020204030204" pitchFamily="18" charset="-78"/>
              </a:rPr>
              <a:t>will not continue</a:t>
            </a:r>
            <a:r>
              <a:rPr lang="en-US" sz="2000" i="0">
                <a:cs typeface="Traditional Arabic" panose="020F0502020204030204" pitchFamily="18" charset="-78"/>
              </a:rPr>
              <a:t> in transition services the following year </a:t>
            </a:r>
            <a:r>
              <a:rPr lang="en-US" sz="2000" b="1" i="0" u="sng">
                <a:cs typeface="Traditional Arabic" panose="020F0502020204030204" pitchFamily="18" charset="-78"/>
              </a:rPr>
              <a:t>AND</a:t>
            </a:r>
            <a:r>
              <a:rPr lang="en-US" sz="2000" i="0">
                <a:cs typeface="Traditional Arabic" panose="020F0502020204030204" pitchFamily="18" charset="-78"/>
              </a:rPr>
              <a:t> received their HSED. </a:t>
            </a:r>
          </a:p>
          <a:p>
            <a:pPr marL="285750" indent="-285750">
              <a:buFont typeface="Arial" panose="020B0604020202020204" pitchFamily="34" charset="0"/>
              <a:buChar char="•"/>
              <a:tabLst>
                <a:tab pos="3943350" algn="l"/>
              </a:tabLst>
            </a:pPr>
            <a:r>
              <a:rPr lang="en-US" sz="2000" i="0">
                <a:cs typeface="Traditional Arabic" panose="020F0502020204030204" pitchFamily="18" charset="-78"/>
              </a:rPr>
              <a:t>SPED Basis of Exit and School Exit Type should match each collection year as these students are not impacted by H.B. 19-1066</a:t>
            </a:r>
          </a:p>
          <a:p>
            <a:pPr marL="285750" indent="-285750">
              <a:buFont typeface="Arial" panose="020B0604020202020204" pitchFamily="34" charset="0"/>
              <a:buChar char="•"/>
              <a:tabLst>
                <a:tab pos="3943350" algn="l"/>
              </a:tabLst>
            </a:pPr>
            <a:r>
              <a:rPr lang="en-US" sz="2000" i="0">
                <a:cs typeface="Traditional Arabic" panose="020F0502020204030204" pitchFamily="18" charset="-78"/>
                <a:hlinkClick r:id="rId2"/>
              </a:rPr>
              <a:t>Coding Guide: Section 5 of the SEY Collection Manual</a:t>
            </a:r>
            <a:endParaRPr lang="en-US" sz="2000" i="0">
              <a:cs typeface="Traditional Arabic" panose="020F0502020204030204" pitchFamily="18" charset="-78"/>
            </a:endParaRPr>
          </a:p>
        </p:txBody>
      </p:sp>
      <p:sp>
        <p:nvSpPr>
          <p:cNvPr id="4" name="Slide Number Placeholder 3">
            <a:extLst>
              <a:ext uri="{FF2B5EF4-FFF2-40B4-BE49-F238E27FC236}">
                <a16:creationId xmlns:a16="http://schemas.microsoft.com/office/drawing/2014/main" id="{42008DA7-996F-4638-EB9F-F5AA34706526}"/>
              </a:ext>
            </a:extLst>
          </p:cNvPr>
          <p:cNvSpPr>
            <a:spLocks noGrp="1"/>
          </p:cNvSpPr>
          <p:nvPr>
            <p:ph type="sldNum" sz="quarter" idx="12"/>
          </p:nvPr>
        </p:nvSpPr>
        <p:spPr/>
        <p:txBody>
          <a:bodyPr/>
          <a:lstStyle/>
          <a:p>
            <a:fld id="{C479D5F6-EDCB-402A-AC08-4943A1820E8F}" type="slidenum">
              <a:rPr lang="en-US" smtClean="0"/>
              <a:pPr/>
              <a:t>21</a:t>
            </a:fld>
            <a:endParaRPr lang="en-US"/>
          </a:p>
        </p:txBody>
      </p:sp>
    </p:spTree>
    <p:extLst>
      <p:ext uri="{BB962C8B-B14F-4D97-AF65-F5344CB8AC3E}">
        <p14:creationId xmlns:p14="http://schemas.microsoft.com/office/powerpoint/2010/main" val="823839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56D72E30-A662-C515-C6C4-7CEDEC79683B}"/>
              </a:ext>
            </a:extLst>
          </p:cNvPr>
          <p:cNvSpPr>
            <a:spLocks noGrp="1"/>
          </p:cNvSpPr>
          <p:nvPr>
            <p:ph type="title"/>
          </p:nvPr>
        </p:nvSpPr>
        <p:spPr>
          <a:xfrm>
            <a:off x="1103972" y="5893622"/>
            <a:ext cx="9411626" cy="898524"/>
          </a:xfrm>
        </p:spPr>
        <p:txBody>
          <a:bodyPr>
            <a:normAutofit fontScale="90000"/>
          </a:bodyPr>
          <a:lstStyle/>
          <a:p>
            <a:r>
              <a:rPr lang="en-US"/>
              <a:t>Transition Students: </a:t>
            </a:r>
            <a:br>
              <a:rPr lang="en-US"/>
            </a:br>
            <a:r>
              <a:rPr lang="en-US"/>
              <a:t>Reached Maximum Age for Services </a:t>
            </a:r>
            <a:br>
              <a:rPr lang="en-US"/>
            </a:br>
            <a:r>
              <a:rPr lang="en-US"/>
              <a:t>without receiving Diploma </a:t>
            </a:r>
            <a:r>
              <a:rPr lang="en-US" i="1"/>
              <a:t>or </a:t>
            </a:r>
            <a:r>
              <a:rPr lang="en-US"/>
              <a:t>Non-Diploma Certificate</a:t>
            </a:r>
          </a:p>
        </p:txBody>
      </p:sp>
      <p:graphicFrame>
        <p:nvGraphicFramePr>
          <p:cNvPr id="5" name="Table 5">
            <a:extLst>
              <a:ext uri="{FF2B5EF4-FFF2-40B4-BE49-F238E27FC236}">
                <a16:creationId xmlns:a16="http://schemas.microsoft.com/office/drawing/2014/main" id="{6A3CE1FB-0A80-72A6-935A-093EB22BCC16}"/>
              </a:ext>
            </a:extLst>
          </p:cNvPr>
          <p:cNvGraphicFramePr>
            <a:graphicFrameLocks noGrp="1"/>
          </p:cNvGraphicFramePr>
          <p:nvPr>
            <p:ph idx="1"/>
            <p:extLst>
              <p:ext uri="{D42A27DB-BD31-4B8C-83A1-F6EECF244321}">
                <p14:modId xmlns:p14="http://schemas.microsoft.com/office/powerpoint/2010/main" val="2083097194"/>
              </p:ext>
            </p:extLst>
          </p:nvPr>
        </p:nvGraphicFramePr>
        <p:xfrm>
          <a:off x="228600" y="228600"/>
          <a:ext cx="11734800" cy="2255520"/>
        </p:xfrm>
        <a:graphic>
          <a:graphicData uri="http://schemas.openxmlformats.org/drawingml/2006/table">
            <a:tbl>
              <a:tblPr firstRow="1">
                <a:tableStyleId>{10A1B5D5-9B99-4C35-A422-299274C87663}</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2115855021"/>
                    </a:ext>
                  </a:extLst>
                </a:gridCol>
              </a:tblGrid>
              <a:tr h="481377">
                <a:tc>
                  <a:txBody>
                    <a:bodyPr/>
                    <a:lstStyle/>
                    <a:p>
                      <a:pPr algn="ctr"/>
                      <a:r>
                        <a:rPr lang="en-US" sz="1600">
                          <a:solidFill>
                            <a:schemeClr val="bg1"/>
                          </a:solidFill>
                        </a:rPr>
                        <a:t>Special Education Transition (DEM) </a:t>
                      </a:r>
                    </a:p>
                  </a:txBody>
                  <a:tcPr/>
                </a:tc>
                <a:tc>
                  <a:txBody>
                    <a:bodyPr/>
                    <a:lstStyle/>
                    <a:p>
                      <a:pPr algn="ctr"/>
                      <a:r>
                        <a:rPr lang="en-US" sz="1600">
                          <a:solidFill>
                            <a:schemeClr val="bg1"/>
                          </a:solidFill>
                        </a:rPr>
                        <a:t>Entry Grade Level </a:t>
                      </a:r>
                      <a:br>
                        <a:rPr lang="en-US" sz="1600">
                          <a:solidFill>
                            <a:schemeClr val="bg1"/>
                          </a:solidFill>
                        </a:rPr>
                      </a:br>
                      <a:r>
                        <a:rPr lang="en-US" sz="1600">
                          <a:solidFill>
                            <a:schemeClr val="bg1"/>
                          </a:solidFill>
                        </a:rPr>
                        <a:t>(SSA)</a:t>
                      </a:r>
                    </a:p>
                  </a:txBody>
                  <a:tcPr/>
                </a:tc>
                <a:tc>
                  <a:txBody>
                    <a:bodyPr/>
                    <a:lstStyle/>
                    <a:p>
                      <a:pPr algn="ctr"/>
                      <a:r>
                        <a:rPr lang="en-US" sz="1600">
                          <a:solidFill>
                            <a:schemeClr val="bg1"/>
                          </a:solidFill>
                        </a:rPr>
                        <a:t>School Entry Type </a:t>
                      </a:r>
                      <a:br>
                        <a:rPr lang="en-US" sz="1600">
                          <a:solidFill>
                            <a:schemeClr val="bg1"/>
                          </a:solidFill>
                        </a:rPr>
                      </a:br>
                      <a:r>
                        <a:rPr lang="en-US" sz="1600">
                          <a:solidFill>
                            <a:schemeClr val="bg1"/>
                          </a:solidFill>
                        </a:rPr>
                        <a:t>(SSA)</a:t>
                      </a:r>
                    </a:p>
                  </a:txBody>
                  <a:tcPr/>
                </a:tc>
                <a:tc>
                  <a:txBody>
                    <a:bodyPr/>
                    <a:lstStyle/>
                    <a:p>
                      <a:pPr algn="ctr"/>
                      <a:r>
                        <a:rPr lang="en-US" sz="1600">
                          <a:solidFill>
                            <a:schemeClr val="bg1"/>
                          </a:solidFill>
                        </a:rPr>
                        <a:t>School Exit Type </a:t>
                      </a:r>
                      <a:br>
                        <a:rPr lang="en-US" sz="1600">
                          <a:solidFill>
                            <a:schemeClr val="bg1"/>
                          </a:solidFill>
                        </a:rPr>
                      </a:br>
                      <a:r>
                        <a:rPr lang="en-US" sz="1600">
                          <a:solidFill>
                            <a:schemeClr val="bg1"/>
                          </a:solidFill>
                        </a:rPr>
                        <a:t>(SSA)</a:t>
                      </a:r>
                    </a:p>
                  </a:txBody>
                  <a:tcPr/>
                </a:tc>
                <a:tc>
                  <a:txBody>
                    <a:bodyPr/>
                    <a:lstStyle/>
                    <a:p>
                      <a:pPr algn="ctr"/>
                      <a:r>
                        <a:rPr lang="en-US" sz="1600">
                          <a:solidFill>
                            <a:schemeClr val="bg1"/>
                          </a:solidFill>
                        </a:rPr>
                        <a:t>Retention Code </a:t>
                      </a:r>
                      <a:br>
                        <a:rPr lang="en-US" sz="1600">
                          <a:solidFill>
                            <a:schemeClr val="bg1"/>
                          </a:solidFill>
                        </a:rPr>
                      </a:br>
                      <a:r>
                        <a:rPr lang="en-US" sz="1600">
                          <a:solidFill>
                            <a:schemeClr val="bg1"/>
                          </a:solidFill>
                        </a:rPr>
                        <a:t>(SSA)</a:t>
                      </a:r>
                    </a:p>
                  </a:txBody>
                  <a:tcPr/>
                </a:tc>
                <a:tc>
                  <a:txBody>
                    <a:bodyPr/>
                    <a:lstStyle/>
                    <a:p>
                      <a:pPr algn="ctr"/>
                      <a:r>
                        <a:rPr lang="en-US" sz="1600">
                          <a:solidFill>
                            <a:schemeClr val="bg1"/>
                          </a:solidFill>
                        </a:rPr>
                        <a:t>SPED Basis of Exit</a:t>
                      </a:r>
                    </a:p>
                  </a:txBody>
                  <a:tcPr/>
                </a:tc>
                <a:extLst>
                  <a:ext uri="{0D108BD9-81ED-4DB2-BD59-A6C34878D82A}">
                    <a16:rowId xmlns:a16="http://schemas.microsoft.com/office/drawing/2014/main" val="1973666330"/>
                  </a:ext>
                </a:extLst>
              </a:tr>
              <a:tr h="278692">
                <a:tc>
                  <a:txBody>
                    <a:bodyPr/>
                    <a:lstStyle/>
                    <a:p>
                      <a:pPr algn="ctr"/>
                      <a:r>
                        <a:rPr lang="en-US" sz="1600"/>
                        <a:t>0</a:t>
                      </a:r>
                    </a:p>
                  </a:txBody>
                  <a:tcPr/>
                </a:tc>
                <a:tc>
                  <a:txBody>
                    <a:bodyPr/>
                    <a:lstStyle/>
                    <a:p>
                      <a:pPr algn="ctr"/>
                      <a:r>
                        <a:rPr lang="en-US" sz="1600"/>
                        <a:t>120</a:t>
                      </a:r>
                    </a:p>
                  </a:txBody>
                  <a:tcPr/>
                </a:tc>
                <a:tc>
                  <a:txBody>
                    <a:bodyPr/>
                    <a:lstStyle/>
                    <a:p>
                      <a:pPr algn="ctr"/>
                      <a:r>
                        <a:rPr lang="en-US" sz="1600"/>
                        <a:t>02 or 11</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943451490"/>
                  </a:ext>
                </a:extLst>
              </a:tr>
              <a:tr h="278692">
                <a:tc>
                  <a:txBody>
                    <a:bodyPr/>
                    <a:lstStyle/>
                    <a:p>
                      <a:pPr algn="ctr"/>
                      <a:r>
                        <a:rPr lang="en-US" sz="1600"/>
                        <a:t>1</a:t>
                      </a:r>
                    </a:p>
                  </a:txBody>
                  <a:tcPr/>
                </a:tc>
                <a:tc>
                  <a:txBody>
                    <a:bodyPr/>
                    <a:lstStyle/>
                    <a:p>
                      <a:pPr algn="ctr"/>
                      <a:r>
                        <a:rPr lang="en-US" sz="1600"/>
                        <a:t>120</a:t>
                      </a:r>
                    </a:p>
                  </a:txBody>
                  <a:tcPr/>
                </a:tc>
                <a:tc>
                  <a:txBody>
                    <a:bodyPr/>
                    <a:lstStyle/>
                    <a:p>
                      <a:pPr algn="ctr"/>
                      <a:r>
                        <a:rPr lang="en-US" sz="1600"/>
                        <a:t>02</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077191558"/>
                  </a:ext>
                </a:extLst>
              </a:tr>
              <a:tr h="278692">
                <a:tc>
                  <a:txBody>
                    <a:bodyPr/>
                    <a:lstStyle/>
                    <a:p>
                      <a:pPr algn="ctr"/>
                      <a:r>
                        <a:rPr lang="en-US" sz="1600"/>
                        <a:t>2</a:t>
                      </a:r>
                    </a:p>
                  </a:txBody>
                  <a:tcPr/>
                </a:tc>
                <a:tc>
                  <a:txBody>
                    <a:bodyPr/>
                    <a:lstStyle/>
                    <a:p>
                      <a:pPr algn="ctr"/>
                      <a:r>
                        <a:rPr lang="en-US" sz="1600"/>
                        <a:t>120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02</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012806109"/>
                  </a:ext>
                </a:extLst>
              </a:tr>
              <a:tr h="278692">
                <a:tc>
                  <a:txBody>
                    <a:bodyPr/>
                    <a:lstStyle/>
                    <a:p>
                      <a:pPr algn="ctr"/>
                      <a:r>
                        <a:rPr lang="en-US" sz="1600"/>
                        <a:t>3</a:t>
                      </a:r>
                    </a:p>
                  </a:txBody>
                  <a:tcPr/>
                </a:tc>
                <a:tc>
                  <a:txBody>
                    <a:bodyPr/>
                    <a:lstStyle/>
                    <a:p>
                      <a:pPr algn="ctr"/>
                      <a:r>
                        <a:rPr lang="en-US" sz="1600"/>
                        <a:t>120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02</a:t>
                      </a:r>
                    </a:p>
                  </a:txBody>
                  <a:tcPr/>
                </a:tc>
                <a:tc>
                  <a:txBody>
                    <a:bodyPr/>
                    <a:lstStyle/>
                    <a:p>
                      <a:pPr algn="ctr"/>
                      <a:r>
                        <a:rPr lang="en-US" sz="1600"/>
                        <a:t>00</a:t>
                      </a:r>
                    </a:p>
                  </a:txBody>
                  <a:tcPr/>
                </a:tc>
                <a:tc>
                  <a:txBody>
                    <a:bodyPr/>
                    <a:lstStyle/>
                    <a:p>
                      <a:pPr algn="ctr"/>
                      <a:r>
                        <a:rPr lang="en-US" sz="1600"/>
                        <a:t>3</a:t>
                      </a:r>
                    </a:p>
                  </a:txBody>
                  <a:tcPr/>
                </a:tc>
                <a:tc>
                  <a:txBody>
                    <a:bodyPr/>
                    <a:lstStyle/>
                    <a:p>
                      <a:pPr algn="ctr"/>
                      <a:r>
                        <a:rPr lang="en-US" sz="1600"/>
                        <a:t>00</a:t>
                      </a:r>
                    </a:p>
                  </a:txBody>
                  <a:tcPr/>
                </a:tc>
                <a:extLst>
                  <a:ext uri="{0D108BD9-81ED-4DB2-BD59-A6C34878D82A}">
                    <a16:rowId xmlns:a16="http://schemas.microsoft.com/office/drawing/2014/main" val="2747807191"/>
                  </a:ext>
                </a:extLst>
              </a:tr>
              <a:tr h="278692">
                <a:tc>
                  <a:txBody>
                    <a:bodyPr/>
                    <a:lstStyle/>
                    <a:p>
                      <a:pPr algn="ctr"/>
                      <a:r>
                        <a:rPr lang="en-US" sz="1600"/>
                        <a:t>4</a:t>
                      </a:r>
                    </a:p>
                  </a:txBody>
                  <a:tcPr/>
                </a:tc>
                <a:tc>
                  <a:txBody>
                    <a:bodyPr/>
                    <a:lstStyle/>
                    <a:p>
                      <a:pPr algn="ctr"/>
                      <a:r>
                        <a:rPr lang="en-US" sz="1600"/>
                        <a:t>120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t>02</a:t>
                      </a:r>
                    </a:p>
                  </a:txBody>
                  <a:tcPr/>
                </a:tc>
                <a:tc>
                  <a:txBody>
                    <a:bodyPr/>
                    <a:lstStyle/>
                    <a:p>
                      <a:pPr algn="ctr"/>
                      <a:r>
                        <a:rPr lang="en-US" sz="1600"/>
                        <a:t>01</a:t>
                      </a:r>
                    </a:p>
                  </a:txBody>
                  <a:tcPr>
                    <a:solidFill>
                      <a:schemeClr val="accent4">
                        <a:lumMod val="20000"/>
                        <a:lumOff val="80000"/>
                      </a:schemeClr>
                    </a:solidFill>
                  </a:tcPr>
                </a:tc>
                <a:tc>
                  <a:txBody>
                    <a:bodyPr/>
                    <a:lstStyle/>
                    <a:p>
                      <a:pPr algn="ctr"/>
                      <a:r>
                        <a:rPr lang="en-US" sz="1600"/>
                        <a:t>0</a:t>
                      </a:r>
                    </a:p>
                  </a:txBody>
                  <a:tcPr/>
                </a:tc>
                <a:tc>
                  <a:txBody>
                    <a:bodyPr/>
                    <a:lstStyle/>
                    <a:p>
                      <a:pPr algn="ctr"/>
                      <a:r>
                        <a:rPr lang="en-US" sz="1600"/>
                        <a:t>01</a:t>
                      </a:r>
                    </a:p>
                  </a:txBody>
                  <a:tcPr>
                    <a:solidFill>
                      <a:schemeClr val="accent4">
                        <a:lumMod val="20000"/>
                        <a:lumOff val="80000"/>
                      </a:schemeClr>
                    </a:solidFill>
                  </a:tcPr>
                </a:tc>
                <a:extLst>
                  <a:ext uri="{0D108BD9-81ED-4DB2-BD59-A6C34878D82A}">
                    <a16:rowId xmlns:a16="http://schemas.microsoft.com/office/drawing/2014/main" val="24936308"/>
                  </a:ext>
                </a:extLst>
              </a:tr>
            </a:tbl>
          </a:graphicData>
        </a:graphic>
      </p:graphicFrame>
      <p:sp>
        <p:nvSpPr>
          <p:cNvPr id="2" name="Content Placeholder 1">
            <a:extLst>
              <a:ext uri="{FF2B5EF4-FFF2-40B4-BE49-F238E27FC236}">
                <a16:creationId xmlns:a16="http://schemas.microsoft.com/office/drawing/2014/main" id="{6B0323EC-1871-C498-BD8E-89BAB52BE250}"/>
              </a:ext>
            </a:extLst>
          </p:cNvPr>
          <p:cNvSpPr>
            <a:spLocks noGrp="1"/>
          </p:cNvSpPr>
          <p:nvPr>
            <p:ph sz="quarter" idx="13"/>
          </p:nvPr>
        </p:nvSpPr>
        <p:spPr>
          <a:xfrm>
            <a:off x="227232" y="2966224"/>
            <a:ext cx="11736168" cy="2766136"/>
          </a:xfrm>
        </p:spPr>
        <p:txBody>
          <a:bodyPr>
            <a:normAutofit/>
          </a:bodyPr>
          <a:lstStyle/>
          <a:p>
            <a:pPr marL="0" indent="0">
              <a:buNone/>
              <a:tabLst>
                <a:tab pos="3943350" algn="l"/>
              </a:tabLst>
            </a:pPr>
            <a:r>
              <a:rPr lang="en-US" sz="2000" i="0">
                <a:cs typeface="Traditional Arabic" panose="02020603050405020304" pitchFamily="18" charset="-78"/>
              </a:rPr>
              <a:t>Notes: </a:t>
            </a:r>
          </a:p>
          <a:p>
            <a:pPr marL="285750" indent="-285750">
              <a:buFont typeface="Arial" panose="020B0604020202020204" pitchFamily="34" charset="0"/>
              <a:buChar char="•"/>
              <a:tabLst>
                <a:tab pos="3943350" algn="l"/>
              </a:tabLst>
            </a:pPr>
            <a:r>
              <a:rPr lang="en-US" sz="2000" i="0">
                <a:cs typeface="Traditional Arabic" panose="02020603050405020304" pitchFamily="18" charset="-78"/>
              </a:rPr>
              <a:t>School Exit Type 01 is used when student </a:t>
            </a:r>
            <a:r>
              <a:rPr lang="en-US" sz="2000" b="1" i="0" u="sng">
                <a:cs typeface="Traditional Arabic" panose="02020603050405020304" pitchFamily="18" charset="-78"/>
              </a:rPr>
              <a:t>will not continue</a:t>
            </a:r>
            <a:r>
              <a:rPr lang="en-US" sz="2000" i="0">
                <a:cs typeface="Traditional Arabic" panose="02020603050405020304" pitchFamily="18" charset="-78"/>
              </a:rPr>
              <a:t> in transition services the following year </a:t>
            </a:r>
            <a:r>
              <a:rPr lang="en-US" sz="2000" b="1" i="0" u="sng">
                <a:cs typeface="Traditional Arabic" panose="02020603050405020304" pitchFamily="18" charset="-78"/>
              </a:rPr>
              <a:t>AND</a:t>
            </a:r>
            <a:r>
              <a:rPr lang="en-US" sz="2000" i="0">
                <a:cs typeface="Traditional Arabic" panose="02020603050405020304" pitchFamily="18" charset="-78"/>
              </a:rPr>
              <a:t> did not receive a regular diploma or a non-diploma certificate of completion</a:t>
            </a:r>
          </a:p>
          <a:p>
            <a:pPr marL="285750" indent="-285750">
              <a:buFont typeface="Arial" panose="020B0604020202020204" pitchFamily="34" charset="0"/>
              <a:buChar char="•"/>
              <a:tabLst>
                <a:tab pos="3943350" algn="l"/>
              </a:tabLst>
            </a:pPr>
            <a:r>
              <a:rPr lang="en-US" sz="2000" i="0">
                <a:highlight>
                  <a:srgbClr val="FFFFCC"/>
                </a:highlight>
                <a:cs typeface="Traditional Arabic" panose="02020603050405020304" pitchFamily="18" charset="-78"/>
              </a:rPr>
              <a:t>Students with School Exit Type 01 are counted as dropouts for dropout rate calculations</a:t>
            </a:r>
          </a:p>
          <a:p>
            <a:pPr marL="285750" indent="-285750">
              <a:buFont typeface="Arial" panose="020B0604020202020204" pitchFamily="34" charset="0"/>
              <a:buChar char="•"/>
              <a:tabLst>
                <a:tab pos="3943350" algn="l"/>
              </a:tabLst>
            </a:pPr>
            <a:r>
              <a:rPr lang="en-US" sz="2000" i="0">
                <a:cs typeface="Traditional Arabic" panose="02020603050405020304" pitchFamily="18" charset="-78"/>
              </a:rPr>
              <a:t>SPED Basis of Exit and School Exit Type should match each collection year</a:t>
            </a:r>
          </a:p>
          <a:p>
            <a:pPr marL="285750" indent="-285750">
              <a:buFont typeface="Arial" panose="020B0604020202020204" pitchFamily="34" charset="0"/>
              <a:buChar char="•"/>
              <a:tabLst>
                <a:tab pos="3943350" algn="l"/>
              </a:tabLst>
            </a:pPr>
            <a:r>
              <a:rPr lang="en-US" sz="2000" i="0">
                <a:cs typeface="Traditional Arabic" panose="02020603050405020304" pitchFamily="18" charset="-78"/>
                <a:hlinkClick r:id="rId3"/>
              </a:rPr>
              <a:t>Coding Guide: Section 5 of the SEY Collection Manual</a:t>
            </a:r>
            <a:endParaRPr lang="en-US" sz="2000" i="0">
              <a:cs typeface="Traditional Arabic" panose="02020603050405020304" pitchFamily="18" charset="-78"/>
            </a:endParaRPr>
          </a:p>
          <a:p>
            <a:endParaRPr lang="en-US" sz="2000" i="0">
              <a:cs typeface="Traditional Arabic" panose="02020603050405020304" pitchFamily="18" charset="-78"/>
            </a:endParaRPr>
          </a:p>
        </p:txBody>
      </p:sp>
      <p:sp>
        <p:nvSpPr>
          <p:cNvPr id="4" name="Slide Number Placeholder 3">
            <a:extLst>
              <a:ext uri="{FF2B5EF4-FFF2-40B4-BE49-F238E27FC236}">
                <a16:creationId xmlns:a16="http://schemas.microsoft.com/office/drawing/2014/main" id="{42008DA7-996F-4638-EB9F-F5AA34706526}"/>
              </a:ext>
            </a:extLst>
          </p:cNvPr>
          <p:cNvSpPr>
            <a:spLocks noGrp="1"/>
          </p:cNvSpPr>
          <p:nvPr>
            <p:ph type="sldNum" sz="quarter" idx="12"/>
          </p:nvPr>
        </p:nvSpPr>
        <p:spPr/>
        <p:txBody>
          <a:bodyPr/>
          <a:lstStyle/>
          <a:p>
            <a:fld id="{C479D5F6-EDCB-402A-AC08-4943A1820E8F}" type="slidenum">
              <a:rPr lang="en-US" smtClean="0"/>
              <a:pPr/>
              <a:t>22</a:t>
            </a:fld>
            <a:endParaRPr lang="en-US"/>
          </a:p>
        </p:txBody>
      </p:sp>
    </p:spTree>
    <p:extLst>
      <p:ext uri="{BB962C8B-B14F-4D97-AF65-F5344CB8AC3E}">
        <p14:creationId xmlns:p14="http://schemas.microsoft.com/office/powerpoint/2010/main" val="1955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AA7D9E-0AA7-07A2-ADF2-052379A45CA5}"/>
              </a:ext>
            </a:extLst>
          </p:cNvPr>
          <p:cNvSpPr>
            <a:spLocks noGrp="1"/>
          </p:cNvSpPr>
          <p:nvPr>
            <p:ph type="ctrTitle"/>
          </p:nvPr>
        </p:nvSpPr>
        <p:spPr>
          <a:xfrm>
            <a:off x="603682" y="2293070"/>
            <a:ext cx="9152877" cy="2286000"/>
          </a:xfrm>
        </p:spPr>
        <p:txBody>
          <a:bodyPr/>
          <a:lstStyle/>
          <a:p>
            <a:pPr algn="l"/>
            <a:r>
              <a:rPr lang="en-US"/>
              <a:t>Transfer Student Coding</a:t>
            </a:r>
          </a:p>
        </p:txBody>
      </p:sp>
      <p:sp>
        <p:nvSpPr>
          <p:cNvPr id="4" name="Slide Number Placeholder 3">
            <a:extLst>
              <a:ext uri="{FF2B5EF4-FFF2-40B4-BE49-F238E27FC236}">
                <a16:creationId xmlns:a16="http://schemas.microsoft.com/office/drawing/2014/main" id="{584D7B5E-9596-5370-4679-99423A60C1BD}"/>
              </a:ext>
            </a:extLst>
          </p:cNvPr>
          <p:cNvSpPr>
            <a:spLocks noGrp="1"/>
          </p:cNvSpPr>
          <p:nvPr>
            <p:ph type="sldNum" sz="quarter" idx="12"/>
          </p:nvPr>
        </p:nvSpPr>
        <p:spPr>
          <a:xfrm>
            <a:off x="233420" y="6427021"/>
            <a:ext cx="2743200" cy="365125"/>
          </a:xfrm>
        </p:spPr>
        <p:txBody>
          <a:bodyPr/>
          <a:lstStyle/>
          <a:p>
            <a:fld id="{C479D5F6-EDCB-402A-AC08-4943A1820E8F}" type="slidenum">
              <a:rPr lang="en-US" smtClean="0"/>
              <a:pPr/>
              <a:t>23</a:t>
            </a:fld>
            <a:endParaRPr lang="en-US"/>
          </a:p>
        </p:txBody>
      </p:sp>
    </p:spTree>
    <p:extLst>
      <p:ext uri="{BB962C8B-B14F-4D97-AF65-F5344CB8AC3E}">
        <p14:creationId xmlns:p14="http://schemas.microsoft.com/office/powerpoint/2010/main" val="29518261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2F7C405-6875-70C1-AEA1-6B652C24CC6C}"/>
              </a:ext>
            </a:extLst>
          </p:cNvPr>
          <p:cNvSpPr>
            <a:spLocks noGrp="1"/>
          </p:cNvSpPr>
          <p:nvPr>
            <p:ph type="title"/>
          </p:nvPr>
        </p:nvSpPr>
        <p:spPr/>
        <p:txBody>
          <a:bodyPr/>
          <a:lstStyle/>
          <a:p>
            <a:r>
              <a:rPr lang="en-US">
                <a:latin typeface="Museo Slab 500"/>
              </a:rPr>
              <a:t>Transfer from another educational environment</a:t>
            </a:r>
          </a:p>
        </p:txBody>
      </p:sp>
      <p:sp>
        <p:nvSpPr>
          <p:cNvPr id="5" name="Content Placeholder 4">
            <a:extLst>
              <a:ext uri="{FF2B5EF4-FFF2-40B4-BE49-F238E27FC236}">
                <a16:creationId xmlns:a16="http://schemas.microsoft.com/office/drawing/2014/main" id="{86C345E6-6710-E63A-012E-E30F4E261644}"/>
              </a:ext>
            </a:extLst>
          </p:cNvPr>
          <p:cNvSpPr>
            <a:spLocks noGrp="1"/>
          </p:cNvSpPr>
          <p:nvPr>
            <p:ph idx="1"/>
          </p:nvPr>
        </p:nvSpPr>
        <p:spPr/>
        <p:txBody>
          <a:bodyPr>
            <a:normAutofit fontScale="92500" lnSpcReduction="10000"/>
          </a:bodyPr>
          <a:lstStyle/>
          <a:p>
            <a:r>
              <a:rPr lang="en-US"/>
              <a:t>Student transferred to a public LEA, </a:t>
            </a:r>
            <a:r>
              <a:rPr lang="en-US" u="sng"/>
              <a:t>does not have a high school diploma</a:t>
            </a:r>
            <a:r>
              <a:rPr lang="en-US"/>
              <a:t>, and IEP team has placed student in transition services</a:t>
            </a:r>
          </a:p>
          <a:p>
            <a:pPr lvl="1"/>
            <a:r>
              <a:rPr lang="en-US"/>
              <a:t>Examples:</a:t>
            </a:r>
          </a:p>
          <a:p>
            <a:pPr lvl="2"/>
            <a:r>
              <a:rPr lang="en-US"/>
              <a:t>Entry Type 14 (transfer from out of state)</a:t>
            </a:r>
          </a:p>
          <a:p>
            <a:pPr lvl="2"/>
            <a:r>
              <a:rPr lang="en-US"/>
              <a:t>Entry Type 15 (transfer from non-public school)</a:t>
            </a:r>
          </a:p>
          <a:p>
            <a:r>
              <a:rPr lang="en-US" b="1"/>
              <a:t>Receiving district </a:t>
            </a:r>
            <a:r>
              <a:rPr lang="en-US"/>
              <a:t>must review transcripts upon entry and determine the coursework needed for the student to meet local &amp; state graduation requirements </a:t>
            </a:r>
          </a:p>
          <a:p>
            <a:pPr lvl="1"/>
            <a:r>
              <a:rPr lang="en-US" b="1">
                <a:solidFill>
                  <a:schemeClr val="accent3"/>
                </a:solidFill>
              </a:rPr>
              <a:t>Diploma will be issued by receiving district if applicable at the end of student’s Transition services</a:t>
            </a:r>
          </a:p>
          <a:p>
            <a:r>
              <a:rPr lang="en-US"/>
              <a:t>Indicate year of Special Education Transition services on the DEM file</a:t>
            </a:r>
          </a:p>
          <a:p>
            <a:r>
              <a:rPr lang="en-US"/>
              <a:t>Student may be counted as a Colorado Graduate at the point they meet local &amp; state graduation requirements</a:t>
            </a:r>
          </a:p>
          <a:p>
            <a:pPr lvl="1"/>
            <a:r>
              <a:rPr lang="en-US"/>
              <a:t>Or, be counted as an ‘other completer’ at the end of their services if applicable</a:t>
            </a:r>
          </a:p>
          <a:p>
            <a:r>
              <a:rPr lang="en-US">
                <a:hlinkClick r:id="rId3"/>
              </a:rPr>
              <a:t>Coding Guide: Section 5 of the SEY Collection Manual</a:t>
            </a:r>
            <a:endParaRPr lang="en-US"/>
          </a:p>
          <a:p>
            <a:pPr marL="457200" lvl="1" indent="0">
              <a:buNone/>
            </a:pPr>
            <a:endParaRPr lang="en-US"/>
          </a:p>
        </p:txBody>
      </p:sp>
      <p:sp>
        <p:nvSpPr>
          <p:cNvPr id="3" name="Slide Number Placeholder 2">
            <a:extLst>
              <a:ext uri="{FF2B5EF4-FFF2-40B4-BE49-F238E27FC236}">
                <a16:creationId xmlns:a16="http://schemas.microsoft.com/office/drawing/2014/main" id="{9901AB46-13D7-AD27-D06A-2E7A4C0320C2}"/>
              </a:ext>
            </a:extLst>
          </p:cNvPr>
          <p:cNvSpPr>
            <a:spLocks noGrp="1"/>
          </p:cNvSpPr>
          <p:nvPr>
            <p:ph type="sldNum" sz="quarter" idx="12"/>
          </p:nvPr>
        </p:nvSpPr>
        <p:spPr/>
        <p:txBody>
          <a:bodyPr/>
          <a:lstStyle/>
          <a:p>
            <a:fld id="{C479D5F6-EDCB-402A-AC08-4943A1820E8F}" type="slidenum">
              <a:rPr lang="en-US" smtClean="0"/>
              <a:pPr/>
              <a:t>24</a:t>
            </a:fld>
            <a:endParaRPr lang="en-US"/>
          </a:p>
        </p:txBody>
      </p:sp>
    </p:spTree>
    <p:extLst>
      <p:ext uri="{BB962C8B-B14F-4D97-AF65-F5344CB8AC3E}">
        <p14:creationId xmlns:p14="http://schemas.microsoft.com/office/powerpoint/2010/main" val="2552352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658F20-5EEA-2C99-2A96-9E67BA0DC7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2B924F-2B10-371D-C4D6-1205D32C423F}"/>
              </a:ext>
            </a:extLst>
          </p:cNvPr>
          <p:cNvSpPr>
            <a:spLocks noGrp="1"/>
          </p:cNvSpPr>
          <p:nvPr>
            <p:ph type="title"/>
          </p:nvPr>
        </p:nvSpPr>
        <p:spPr/>
        <p:txBody>
          <a:bodyPr/>
          <a:lstStyle/>
          <a:p>
            <a:r>
              <a:rPr lang="en-US">
                <a:latin typeface="Museo Slab 500"/>
              </a:rPr>
              <a:t>Transfer from another educational environment:</a:t>
            </a:r>
            <a:br>
              <a:rPr lang="en-US">
                <a:latin typeface="Museo Slab 500"/>
              </a:rPr>
            </a:br>
            <a:r>
              <a:rPr lang="en-US">
                <a:latin typeface="Museo Slab 500"/>
              </a:rPr>
              <a:t>Coding Example</a:t>
            </a:r>
            <a:endParaRPr lang="en-US"/>
          </a:p>
        </p:txBody>
      </p:sp>
      <p:graphicFrame>
        <p:nvGraphicFramePr>
          <p:cNvPr id="5" name="Table 5" descr="Transfer coding table">
            <a:extLst>
              <a:ext uri="{FF2B5EF4-FFF2-40B4-BE49-F238E27FC236}">
                <a16:creationId xmlns:a16="http://schemas.microsoft.com/office/drawing/2014/main" id="{050EC19E-E07F-A893-6B7D-99BD9BF6F810}"/>
              </a:ext>
            </a:extLst>
          </p:cNvPr>
          <p:cNvGraphicFramePr>
            <a:graphicFrameLocks noGrp="1"/>
          </p:cNvGraphicFramePr>
          <p:nvPr>
            <p:ph idx="1"/>
            <p:extLst>
              <p:ext uri="{D42A27DB-BD31-4B8C-83A1-F6EECF244321}">
                <p14:modId xmlns:p14="http://schemas.microsoft.com/office/powerpoint/2010/main" val="3369543115"/>
              </p:ext>
            </p:extLst>
          </p:nvPr>
        </p:nvGraphicFramePr>
        <p:xfrm>
          <a:off x="228600" y="228600"/>
          <a:ext cx="11734800" cy="2499360"/>
        </p:xfrm>
        <a:graphic>
          <a:graphicData uri="http://schemas.openxmlformats.org/drawingml/2006/table">
            <a:tbl>
              <a:tblPr firstRow="1">
                <a:tableStyleId>{10A1B5D5-9B99-4C35-A422-299274C87663}</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1685137354"/>
                    </a:ext>
                  </a:extLst>
                </a:gridCol>
              </a:tblGrid>
              <a:tr h="230702">
                <a:tc>
                  <a:txBody>
                    <a:bodyPr/>
                    <a:lstStyle/>
                    <a:p>
                      <a:pPr algn="ctr"/>
                      <a:r>
                        <a:rPr lang="en-US" sz="1600">
                          <a:solidFill>
                            <a:schemeClr val="bg1"/>
                          </a:solidFill>
                          <a:latin typeface="Trebuchet MS" panose="020B0603020202020204" pitchFamily="34" charset="0"/>
                        </a:rPr>
                        <a:t>Special Education Transition (DEM) </a:t>
                      </a:r>
                    </a:p>
                  </a:txBody>
                  <a:tcPr/>
                </a:tc>
                <a:tc>
                  <a:txBody>
                    <a:bodyPr/>
                    <a:lstStyle/>
                    <a:p>
                      <a:pPr algn="ctr"/>
                      <a:r>
                        <a:rPr lang="en-US" sz="1600">
                          <a:solidFill>
                            <a:schemeClr val="bg1"/>
                          </a:solidFill>
                          <a:latin typeface="Trebuchet MS" panose="020B0603020202020204" pitchFamily="34" charset="0"/>
                        </a:rPr>
                        <a:t>Entry Grade Level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Entry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Exit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Retention Code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SPED Basis of Exit</a:t>
                      </a:r>
                    </a:p>
                  </a:txBody>
                  <a:tcPr/>
                </a:tc>
                <a:extLst>
                  <a:ext uri="{0D108BD9-81ED-4DB2-BD59-A6C34878D82A}">
                    <a16:rowId xmlns:a16="http://schemas.microsoft.com/office/drawing/2014/main" val="1973666330"/>
                  </a:ext>
                </a:extLst>
              </a:tr>
              <a:tr h="133565">
                <a:tc>
                  <a:txBody>
                    <a:bodyPr/>
                    <a:lstStyle/>
                    <a:p>
                      <a:pPr algn="ctr"/>
                      <a:r>
                        <a:rPr lang="en-US" sz="1600">
                          <a:latin typeface="Trebuchet MS" panose="020B0603020202020204" pitchFamily="34" charset="0"/>
                        </a:rPr>
                        <a:t>0</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Applicable code</a:t>
                      </a:r>
                    </a:p>
                    <a:p>
                      <a:pPr algn="ctr"/>
                      <a:r>
                        <a:rPr lang="en-US" sz="1600">
                          <a:latin typeface="Trebuchet MS" panose="020B0603020202020204" pitchFamily="34" charset="0"/>
                        </a:rPr>
                        <a:t>(e.g., 14, 15, etc.)</a:t>
                      </a:r>
                    </a:p>
                  </a:txBody>
                  <a:tcPr>
                    <a:solidFill>
                      <a:schemeClr val="accent4">
                        <a:lumMod val="20000"/>
                        <a:lumOff val="80000"/>
                      </a:schemeClr>
                    </a:solidFill>
                  </a:tcPr>
                </a:tc>
                <a:tc>
                  <a:txBody>
                    <a:bodyPr/>
                    <a:lstStyle/>
                    <a:p>
                      <a:pPr algn="ctr"/>
                      <a:r>
                        <a:rPr lang="en-US" sz="1600">
                          <a:latin typeface="Trebuchet MS" panose="020B0603020202020204" pitchFamily="34" charset="0"/>
                        </a:rPr>
                        <a:t>90 </a:t>
                      </a:r>
                      <a:r>
                        <a:rPr lang="en-US" sz="1600" b="1">
                          <a:latin typeface="Trebuchet MS" panose="020B0603020202020204" pitchFamily="34" charset="0"/>
                        </a:rPr>
                        <a:t>or </a:t>
                      </a:r>
                      <a:r>
                        <a:rPr lang="en-US" sz="1600" b="0">
                          <a:latin typeface="Trebuchet MS" panose="020B0603020202020204" pitchFamily="34" charset="0"/>
                        </a:rPr>
                        <a:t>00</a:t>
                      </a:r>
                      <a:endParaRPr lang="en-US" sz="1600">
                        <a:latin typeface="Trebuchet MS" panose="020B0603020202020204" pitchFamily="34" charset="0"/>
                      </a:endParaRPr>
                    </a:p>
                  </a:txBody>
                  <a:tcPr>
                    <a:solidFill>
                      <a:schemeClr val="bg2">
                        <a:lumMod val="40000"/>
                        <a:lumOff val="60000"/>
                      </a:schemeClr>
                    </a:solidFill>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943451490"/>
                  </a:ext>
                </a:extLst>
              </a:tr>
              <a:tr h="133565">
                <a:tc>
                  <a:txBody>
                    <a:bodyPr/>
                    <a:lstStyle/>
                    <a:p>
                      <a:pPr algn="ctr"/>
                      <a:r>
                        <a:rPr lang="en-US" sz="1600">
                          <a:latin typeface="Trebuchet MS" panose="020B0603020202020204" pitchFamily="34" charset="0"/>
                        </a:rPr>
                        <a:t>1</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90 </a:t>
                      </a:r>
                      <a:r>
                        <a:rPr lang="en-US" sz="1600" b="1">
                          <a:latin typeface="Trebuchet MS" panose="020B0603020202020204" pitchFamily="34" charset="0"/>
                        </a:rPr>
                        <a:t>or </a:t>
                      </a:r>
                      <a:r>
                        <a:rPr lang="en-US" sz="1600" b="0">
                          <a:latin typeface="Trebuchet MS" panose="020B0603020202020204" pitchFamily="34" charset="0"/>
                        </a:rPr>
                        <a:t>02</a:t>
                      </a:r>
                    </a:p>
                  </a:txBody>
                  <a:tcPr/>
                </a:tc>
                <a:tc>
                  <a:txBody>
                    <a:bodyPr/>
                    <a:lstStyle/>
                    <a:p>
                      <a:pPr algn="ctr"/>
                      <a:r>
                        <a:rPr lang="en-US" sz="1600">
                          <a:latin typeface="Trebuchet MS" panose="020B0603020202020204" pitchFamily="34" charset="0"/>
                        </a:rPr>
                        <a:t>27 </a:t>
                      </a:r>
                      <a:r>
                        <a:rPr lang="en-US" sz="1600" b="1">
                          <a:latin typeface="Trebuchet MS" panose="020B0603020202020204" pitchFamily="34" charset="0"/>
                        </a:rPr>
                        <a:t>or </a:t>
                      </a:r>
                      <a:r>
                        <a:rPr lang="en-US" sz="1600" b="0">
                          <a:latin typeface="Trebuchet MS" panose="020B0603020202020204" pitchFamily="34" charset="0"/>
                        </a:rPr>
                        <a:t>00</a:t>
                      </a:r>
                      <a:endParaRPr lang="en-US" sz="1600">
                        <a:latin typeface="Trebuchet MS" panose="020B0603020202020204" pitchFamily="34" charset="0"/>
                      </a:endParaRPr>
                    </a:p>
                  </a:txBody>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077191558"/>
                  </a:ext>
                </a:extLst>
              </a:tr>
              <a:tr h="133565">
                <a:tc>
                  <a:txBody>
                    <a:bodyPr/>
                    <a:lstStyle/>
                    <a:p>
                      <a:pPr algn="ctr"/>
                      <a:r>
                        <a:rPr lang="en-US" sz="1600">
                          <a:latin typeface="Trebuchet MS" panose="020B0603020202020204" pitchFamily="34" charset="0"/>
                        </a:rPr>
                        <a:t>2</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90 </a:t>
                      </a:r>
                      <a:r>
                        <a:rPr lang="en-US" sz="1600" b="1">
                          <a:latin typeface="Trebuchet MS" panose="020B0603020202020204" pitchFamily="34" charset="0"/>
                        </a:rPr>
                        <a:t>or</a:t>
                      </a:r>
                      <a:r>
                        <a:rPr lang="en-US" sz="1600" b="0">
                          <a:latin typeface="Trebuchet MS" panose="020B0603020202020204" pitchFamily="34" charset="0"/>
                        </a:rPr>
                        <a:t> 02</a:t>
                      </a:r>
                      <a:endParaRPr lang="en-US" sz="1600">
                        <a:latin typeface="Trebuchet MS" panose="020B0603020202020204" pitchFamily="34" charset="0"/>
                      </a:endParaRPr>
                    </a:p>
                  </a:txBody>
                  <a:tcPr/>
                </a:tc>
                <a:tc>
                  <a:txBody>
                    <a:bodyPr/>
                    <a:lstStyle/>
                    <a:p>
                      <a:pPr algn="ctr"/>
                      <a:r>
                        <a:rPr lang="en-US" sz="1600">
                          <a:latin typeface="Trebuchet MS" panose="020B0603020202020204" pitchFamily="34" charset="0"/>
                        </a:rPr>
                        <a:t>27 </a:t>
                      </a:r>
                      <a:r>
                        <a:rPr lang="en-US" sz="1600" b="1">
                          <a:latin typeface="Trebuchet MS" panose="020B0603020202020204" pitchFamily="34" charset="0"/>
                        </a:rPr>
                        <a:t>or </a:t>
                      </a:r>
                      <a:r>
                        <a:rPr lang="en-US" sz="1600" b="0">
                          <a:latin typeface="Trebuchet MS" panose="020B0603020202020204" pitchFamily="34" charset="0"/>
                        </a:rPr>
                        <a:t>00</a:t>
                      </a:r>
                      <a:endParaRPr lang="en-US" sz="1600">
                        <a:latin typeface="Trebuchet MS" panose="020B0603020202020204" pitchFamily="34" charset="0"/>
                      </a:endParaRPr>
                    </a:p>
                  </a:txBody>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012806109"/>
                  </a:ext>
                </a:extLst>
              </a:tr>
              <a:tr h="133565">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90 </a:t>
                      </a:r>
                      <a:r>
                        <a:rPr lang="en-US" sz="1600" b="1">
                          <a:latin typeface="Trebuchet MS" panose="020B0603020202020204" pitchFamily="34" charset="0"/>
                        </a:rPr>
                        <a:t>or</a:t>
                      </a:r>
                      <a:r>
                        <a:rPr lang="en-US" sz="1600" b="0">
                          <a:latin typeface="Trebuchet MS" panose="020B0603020202020204" pitchFamily="34" charset="0"/>
                        </a:rPr>
                        <a:t> 02</a:t>
                      </a:r>
                      <a:endParaRPr lang="en-US" sz="1600">
                        <a:latin typeface="Trebuchet MS" panose="020B0603020202020204" pitchFamily="34" charset="0"/>
                      </a:endParaRPr>
                    </a:p>
                  </a:txBody>
                  <a:tcPr/>
                </a:tc>
                <a:tc>
                  <a:txBody>
                    <a:bodyPr/>
                    <a:lstStyle/>
                    <a:p>
                      <a:pPr algn="ctr"/>
                      <a:r>
                        <a:rPr lang="en-US" sz="1600">
                          <a:latin typeface="Trebuchet MS" panose="020B0603020202020204" pitchFamily="34" charset="0"/>
                        </a:rPr>
                        <a:t>27 </a:t>
                      </a:r>
                      <a:r>
                        <a:rPr lang="en-US" sz="1600" b="1">
                          <a:latin typeface="Trebuchet MS" panose="020B0603020202020204" pitchFamily="34" charset="0"/>
                        </a:rPr>
                        <a:t>or </a:t>
                      </a:r>
                      <a:r>
                        <a:rPr lang="en-US" sz="1600" b="0">
                          <a:latin typeface="Trebuchet MS" panose="020B0603020202020204" pitchFamily="34" charset="0"/>
                        </a:rPr>
                        <a:t>00</a:t>
                      </a:r>
                      <a:endParaRPr lang="en-US" sz="1600">
                        <a:latin typeface="Trebuchet MS" panose="020B0603020202020204" pitchFamily="34" charset="0"/>
                      </a:endParaRPr>
                    </a:p>
                  </a:txBody>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747807191"/>
                  </a:ext>
                </a:extLst>
              </a:tr>
              <a:tr h="133565">
                <a:tc>
                  <a:txBody>
                    <a:bodyPr/>
                    <a:lstStyle/>
                    <a:p>
                      <a:pPr algn="ctr"/>
                      <a:r>
                        <a:rPr lang="en-US" sz="1600">
                          <a:latin typeface="Trebuchet MS" panose="020B0603020202020204" pitchFamily="34" charset="0"/>
                        </a:rPr>
                        <a:t>4</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90 </a:t>
                      </a:r>
                      <a:r>
                        <a:rPr lang="en-US" sz="1600" b="1">
                          <a:latin typeface="Trebuchet MS" panose="020B0603020202020204" pitchFamily="34" charset="0"/>
                        </a:rPr>
                        <a:t>or </a:t>
                      </a:r>
                      <a:r>
                        <a:rPr lang="en-US" sz="1600" b="0">
                          <a:latin typeface="Trebuchet MS" panose="020B0603020202020204" pitchFamily="34" charset="0"/>
                        </a:rPr>
                        <a:t>02</a:t>
                      </a:r>
                      <a:endParaRPr lang="en-US" sz="1600">
                        <a:latin typeface="Trebuchet MS" panose="020B0603020202020204" pitchFamily="34" charset="0"/>
                      </a:endParaRPr>
                    </a:p>
                  </a:txBody>
                  <a:tcPr/>
                </a:tc>
                <a:tc>
                  <a:txBody>
                    <a:bodyPr/>
                    <a:lstStyle/>
                    <a:p>
                      <a:pPr algn="ctr"/>
                      <a:r>
                        <a:rPr lang="en-US" sz="1600">
                          <a:latin typeface="Trebuchet MS" panose="020B0603020202020204" pitchFamily="34" charset="0"/>
                        </a:rPr>
                        <a:t>28 </a:t>
                      </a:r>
                      <a:r>
                        <a:rPr lang="en-US" sz="1600" b="1">
                          <a:latin typeface="Trebuchet MS" panose="020B0603020202020204" pitchFamily="34" charset="0"/>
                        </a:rPr>
                        <a:t>or</a:t>
                      </a:r>
                      <a:r>
                        <a:rPr lang="en-US" sz="1600" b="0">
                          <a:latin typeface="Trebuchet MS" panose="020B0603020202020204" pitchFamily="34" charset="0"/>
                        </a:rPr>
                        <a:t> 92</a:t>
                      </a:r>
                      <a:endParaRPr lang="en-US" sz="1600">
                        <a:latin typeface="Trebuchet MS" panose="020B0603020202020204" pitchFamily="34" charset="0"/>
                      </a:endParaRPr>
                    </a:p>
                  </a:txBody>
                  <a:tcPr>
                    <a:solidFill>
                      <a:schemeClr val="accent2">
                        <a:lumMod val="20000"/>
                        <a:lumOff val="80000"/>
                      </a:schemeClr>
                    </a:solidFill>
                  </a:tcPr>
                </a:tc>
                <a:tc>
                  <a:txBody>
                    <a:bodyPr/>
                    <a:lstStyle/>
                    <a:p>
                      <a:pPr algn="ctr"/>
                      <a:r>
                        <a:rPr lang="en-US" sz="1600">
                          <a:latin typeface="Trebuchet MS" panose="020B0603020202020204" pitchFamily="34" charset="0"/>
                        </a:rPr>
                        <a:t>0</a:t>
                      </a:r>
                    </a:p>
                  </a:txBody>
                  <a:tcPr/>
                </a:tc>
                <a:tc>
                  <a:txBody>
                    <a:bodyPr/>
                    <a:lstStyle/>
                    <a:p>
                      <a:pPr algn="ctr"/>
                      <a:r>
                        <a:rPr lang="en-US" sz="1600">
                          <a:latin typeface="Trebuchet MS" panose="020B0603020202020204" pitchFamily="34" charset="0"/>
                        </a:rPr>
                        <a:t>90 </a:t>
                      </a:r>
                      <a:r>
                        <a:rPr lang="en-US" sz="1600" b="1">
                          <a:latin typeface="Trebuchet MS" panose="020B0603020202020204" pitchFamily="34" charset="0"/>
                        </a:rPr>
                        <a:t>or</a:t>
                      </a:r>
                      <a:r>
                        <a:rPr lang="en-US" sz="1600" b="0">
                          <a:latin typeface="Trebuchet MS" panose="020B0603020202020204" pitchFamily="34" charset="0"/>
                        </a:rPr>
                        <a:t> 92</a:t>
                      </a:r>
                      <a:endParaRPr lang="en-US" sz="1600">
                        <a:latin typeface="Trebuchet MS" panose="020B0603020202020204" pitchFamily="34" charset="0"/>
                      </a:endParaRPr>
                    </a:p>
                  </a:txBody>
                  <a:tcPr>
                    <a:solidFill>
                      <a:schemeClr val="bg2">
                        <a:lumMod val="40000"/>
                        <a:lumOff val="60000"/>
                      </a:schemeClr>
                    </a:solidFill>
                  </a:tcPr>
                </a:tc>
                <a:extLst>
                  <a:ext uri="{0D108BD9-81ED-4DB2-BD59-A6C34878D82A}">
                    <a16:rowId xmlns:a16="http://schemas.microsoft.com/office/drawing/2014/main" val="24936308"/>
                  </a:ext>
                </a:extLst>
              </a:tr>
            </a:tbl>
          </a:graphicData>
        </a:graphic>
      </p:graphicFrame>
      <p:sp>
        <p:nvSpPr>
          <p:cNvPr id="7" name="Content Placeholder 6">
            <a:extLst>
              <a:ext uri="{FF2B5EF4-FFF2-40B4-BE49-F238E27FC236}">
                <a16:creationId xmlns:a16="http://schemas.microsoft.com/office/drawing/2014/main" id="{06300E29-2E02-EFEB-027A-D6A0535B43F4}"/>
              </a:ext>
            </a:extLst>
          </p:cNvPr>
          <p:cNvSpPr>
            <a:spLocks noGrp="1"/>
          </p:cNvSpPr>
          <p:nvPr>
            <p:ph sz="quarter" idx="13"/>
          </p:nvPr>
        </p:nvSpPr>
        <p:spPr>
          <a:xfrm>
            <a:off x="227232" y="3627455"/>
            <a:ext cx="11736168" cy="2104905"/>
          </a:xfrm>
        </p:spPr>
        <p:txBody>
          <a:bodyPr>
            <a:normAutofit/>
          </a:bodyPr>
          <a:lstStyle/>
          <a:p>
            <a:pPr marL="0" indent="0">
              <a:buNone/>
            </a:pPr>
            <a:r>
              <a:rPr lang="en-US" sz="2000" i="0"/>
              <a:t>Notes: </a:t>
            </a:r>
          </a:p>
          <a:p>
            <a:pPr marL="285750" indent="-285750">
              <a:buFont typeface="Arial" panose="020B0604020202020204" pitchFamily="34" charset="0"/>
              <a:buChar char="•"/>
            </a:pPr>
            <a:r>
              <a:rPr lang="en-US" sz="2000" i="0"/>
              <a:t>School Entry Type reflects applicable entry situation; 14 – out of state, 15 – non-public school, etc.</a:t>
            </a:r>
          </a:p>
          <a:p>
            <a:pPr marL="285750" indent="-285750">
              <a:buFont typeface="Arial" panose="020B0604020202020204" pitchFamily="34" charset="0"/>
              <a:buChar char="•"/>
            </a:pPr>
            <a:r>
              <a:rPr lang="en-US" sz="2000" i="0"/>
              <a:t>School Exit Type 90 is used when a student has met state and local graduation requirements </a:t>
            </a:r>
            <a:r>
              <a:rPr lang="en-US" sz="2000" b="1" i="0"/>
              <a:t>OR</a:t>
            </a:r>
            <a:r>
              <a:rPr lang="en-US" sz="2000" i="0"/>
              <a:t> will utilize the coding progression for students who will receive a non-diploma certificate of completion/HSED</a:t>
            </a:r>
          </a:p>
        </p:txBody>
      </p:sp>
      <p:sp>
        <p:nvSpPr>
          <p:cNvPr id="4" name="Slide Number Placeholder 3">
            <a:extLst>
              <a:ext uri="{FF2B5EF4-FFF2-40B4-BE49-F238E27FC236}">
                <a16:creationId xmlns:a16="http://schemas.microsoft.com/office/drawing/2014/main" id="{8CE6C341-BF8E-AB12-54AF-EDE27BF9647D}"/>
              </a:ext>
            </a:extLst>
          </p:cNvPr>
          <p:cNvSpPr>
            <a:spLocks noGrp="1"/>
          </p:cNvSpPr>
          <p:nvPr>
            <p:ph type="sldNum" sz="quarter" idx="12"/>
          </p:nvPr>
        </p:nvSpPr>
        <p:spPr/>
        <p:txBody>
          <a:bodyPr/>
          <a:lstStyle/>
          <a:p>
            <a:fld id="{C479D5F6-EDCB-402A-AC08-4943A1820E8F}" type="slidenum">
              <a:rPr lang="en-US" smtClean="0"/>
              <a:pPr/>
              <a:t>25</a:t>
            </a:fld>
            <a:endParaRPr lang="en-US"/>
          </a:p>
        </p:txBody>
      </p:sp>
    </p:spTree>
    <p:extLst>
      <p:ext uri="{BB962C8B-B14F-4D97-AF65-F5344CB8AC3E}">
        <p14:creationId xmlns:p14="http://schemas.microsoft.com/office/powerpoint/2010/main" val="3988868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3503-F14D-45A5-9BA5-21D274C87249}"/>
              </a:ext>
            </a:extLst>
          </p:cNvPr>
          <p:cNvSpPr>
            <a:spLocks noGrp="1"/>
          </p:cNvSpPr>
          <p:nvPr>
            <p:ph type="title"/>
          </p:nvPr>
        </p:nvSpPr>
        <p:spPr>
          <a:xfrm>
            <a:off x="443564" y="205176"/>
            <a:ext cx="10515600" cy="898524"/>
          </a:xfrm>
        </p:spPr>
        <p:txBody>
          <a:bodyPr>
            <a:normAutofit/>
          </a:bodyPr>
          <a:lstStyle/>
          <a:p>
            <a:r>
              <a:rPr lang="en-US" sz="3600" b="1"/>
              <a:t>Colorado District Transfers </a:t>
            </a:r>
            <a:r>
              <a:rPr lang="en-US"/>
              <a:t>(School Entry Type 13)</a:t>
            </a:r>
            <a:br>
              <a:rPr lang="en-US"/>
            </a:br>
            <a:r>
              <a:rPr lang="en-US"/>
              <a:t>Students receiving a regular high school diploma</a:t>
            </a:r>
          </a:p>
        </p:txBody>
      </p:sp>
      <p:sp>
        <p:nvSpPr>
          <p:cNvPr id="5" name="Content Placeholder 4">
            <a:extLst>
              <a:ext uri="{FF2B5EF4-FFF2-40B4-BE49-F238E27FC236}">
                <a16:creationId xmlns:a16="http://schemas.microsoft.com/office/drawing/2014/main" id="{7A84E00B-631E-147B-0BDE-703DC4BBB2D8}"/>
              </a:ext>
            </a:extLst>
          </p:cNvPr>
          <p:cNvSpPr>
            <a:spLocks noGrp="1"/>
          </p:cNvSpPr>
          <p:nvPr>
            <p:ph idx="1"/>
          </p:nvPr>
        </p:nvSpPr>
        <p:spPr/>
        <p:txBody>
          <a:bodyPr vert="horz" lIns="0" tIns="0" rIns="0" bIns="0" rtlCol="0" anchor="t">
            <a:normAutofit/>
          </a:bodyPr>
          <a:lstStyle/>
          <a:p>
            <a:r>
              <a:rPr lang="en-US"/>
              <a:t>Districts must work together to determine which district will count the student as a graduate </a:t>
            </a:r>
            <a:r>
              <a:rPr lang="en-US" i="1"/>
              <a:t>and </a:t>
            </a:r>
            <a:r>
              <a:rPr lang="en-US"/>
              <a:t>issue a diploma upon completion of transition services.</a:t>
            </a:r>
          </a:p>
          <a:p>
            <a:pPr lvl="1"/>
            <a:r>
              <a:rPr lang="en-US">
                <a:solidFill>
                  <a:schemeClr val="accent5">
                    <a:lumMod val="50000"/>
                  </a:schemeClr>
                </a:solidFill>
              </a:rPr>
              <a:t>Reminder: HB19-1066 says students ‘must’ be counted as graduates when they have met graduation requirements, which makes this a likely scenario for many students.</a:t>
            </a:r>
          </a:p>
          <a:p>
            <a:r>
              <a:rPr lang="en-US"/>
              <a:t>Districts are strongly encouraged to ensure parents understand which district will be issuing a high school diploma for the student upon completion of transition services.</a:t>
            </a:r>
          </a:p>
          <a:p>
            <a:r>
              <a:rPr lang="en-US"/>
              <a:t>Student must meet local &amp; state graduation requirements in the district that will count the student as a graduate.</a:t>
            </a:r>
          </a:p>
          <a:p>
            <a:r>
              <a:rPr lang="en-US">
                <a:hlinkClick r:id="rId3"/>
              </a:rPr>
              <a:t>Coding Guide: Section 5 of the SEY Collection Manual</a:t>
            </a:r>
            <a:endParaRPr lang="en-US"/>
          </a:p>
          <a:p>
            <a:r>
              <a:rPr lang="en-US" sz="2200" b="1" i="1">
                <a:solidFill>
                  <a:schemeClr val="tx2">
                    <a:lumMod val="75000"/>
                  </a:schemeClr>
                </a:solidFill>
                <a:highlight>
                  <a:srgbClr val="FFFFCC"/>
                </a:highlight>
              </a:rPr>
              <a:t>2025-2026 Note: </a:t>
            </a:r>
            <a:r>
              <a:rPr lang="en-US" sz="2200" i="1">
                <a:solidFill>
                  <a:schemeClr val="tx2">
                    <a:lumMod val="75000"/>
                  </a:schemeClr>
                </a:solidFill>
                <a:highlight>
                  <a:srgbClr val="FFFFCC"/>
                </a:highlight>
              </a:rPr>
              <a:t>Expected updated school entry type code (98) for the receiving LEA when a student was counted as a graduate by the sending LEA in a prior year</a:t>
            </a:r>
            <a:r>
              <a:rPr lang="en-US" i="1">
                <a:solidFill>
                  <a:schemeClr val="tx2">
                    <a:lumMod val="75000"/>
                  </a:schemeClr>
                </a:solidFill>
                <a:highlight>
                  <a:srgbClr val="FFFFCC"/>
                </a:highlight>
              </a:rPr>
              <a:t>.</a:t>
            </a:r>
          </a:p>
          <a:p>
            <a:endParaRPr lang="en-US"/>
          </a:p>
        </p:txBody>
      </p:sp>
      <p:sp>
        <p:nvSpPr>
          <p:cNvPr id="4" name="Slide Number Placeholder 3">
            <a:extLst>
              <a:ext uri="{FF2B5EF4-FFF2-40B4-BE49-F238E27FC236}">
                <a16:creationId xmlns:a16="http://schemas.microsoft.com/office/drawing/2014/main" id="{24F10F5E-40E6-1F72-3F12-F4B8C9AF343E}"/>
              </a:ext>
            </a:extLst>
          </p:cNvPr>
          <p:cNvSpPr>
            <a:spLocks noGrp="1"/>
          </p:cNvSpPr>
          <p:nvPr>
            <p:ph type="sldNum" sz="quarter" idx="12"/>
          </p:nvPr>
        </p:nvSpPr>
        <p:spPr/>
        <p:txBody>
          <a:bodyPr/>
          <a:lstStyle/>
          <a:p>
            <a:fld id="{C479D5F6-EDCB-402A-AC08-4943A1820E8F}" type="slidenum">
              <a:rPr lang="en-US" smtClean="0"/>
              <a:pPr/>
              <a:t>26</a:t>
            </a:fld>
            <a:endParaRPr lang="en-US"/>
          </a:p>
        </p:txBody>
      </p:sp>
    </p:spTree>
    <p:extLst>
      <p:ext uri="{BB962C8B-B14F-4D97-AF65-F5344CB8AC3E}">
        <p14:creationId xmlns:p14="http://schemas.microsoft.com/office/powerpoint/2010/main" val="16634274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69488-2F11-D44A-A890-2440C4690B02}"/>
              </a:ext>
            </a:extLst>
          </p:cNvPr>
          <p:cNvSpPr>
            <a:spLocks noGrp="1"/>
          </p:cNvSpPr>
          <p:nvPr>
            <p:ph type="title"/>
          </p:nvPr>
        </p:nvSpPr>
        <p:spPr>
          <a:xfrm>
            <a:off x="443564" y="218142"/>
            <a:ext cx="11130353" cy="713172"/>
          </a:xfrm>
        </p:spPr>
        <p:txBody>
          <a:bodyPr/>
          <a:lstStyle/>
          <a:p>
            <a:r>
              <a:rPr lang="en-US">
                <a:latin typeface="Museo Slab 500"/>
              </a:rPr>
              <a:t>Key Programming Considerations: </a:t>
            </a:r>
            <a:br>
              <a:rPr lang="en-US">
                <a:latin typeface="Museo Slab 500"/>
              </a:rPr>
            </a:br>
            <a:r>
              <a:rPr lang="en-US">
                <a:latin typeface="Museo Slab 500"/>
              </a:rPr>
              <a:t>Students Transferring Between Colorado LEAs (School Entry Type 13)</a:t>
            </a:r>
            <a:endParaRPr lang="en-US"/>
          </a:p>
        </p:txBody>
      </p:sp>
      <p:sp>
        <p:nvSpPr>
          <p:cNvPr id="3" name="Content Placeholder 2">
            <a:extLst>
              <a:ext uri="{FF2B5EF4-FFF2-40B4-BE49-F238E27FC236}">
                <a16:creationId xmlns:a16="http://schemas.microsoft.com/office/drawing/2014/main" id="{97447751-599E-7701-0841-33C0B7B70DE0}"/>
              </a:ext>
            </a:extLst>
          </p:cNvPr>
          <p:cNvSpPr>
            <a:spLocks noGrp="1"/>
          </p:cNvSpPr>
          <p:nvPr>
            <p:ph idx="1"/>
          </p:nvPr>
        </p:nvSpPr>
        <p:spPr/>
        <p:txBody>
          <a:bodyPr vert="horz" lIns="0" tIns="0" rIns="0" bIns="0" rtlCol="0" anchor="t">
            <a:normAutofit/>
          </a:bodyPr>
          <a:lstStyle/>
          <a:p>
            <a:r>
              <a:rPr lang="en-US">
                <a:latin typeface="Trebuchet MS"/>
              </a:rPr>
              <a:t>Proactively involve parents to ensure they understand which district will issue </a:t>
            </a:r>
            <a:r>
              <a:rPr lang="en-US" dirty="0">
                <a:latin typeface="Trebuchet MS"/>
              </a:rPr>
              <a:t>the diploma.</a:t>
            </a:r>
            <a:endParaRPr lang="en-US" dirty="0"/>
          </a:p>
          <a:p>
            <a:r>
              <a:rPr lang="en-US">
                <a:latin typeface="Trebuchet MS"/>
              </a:rPr>
              <a:t>Review and revise the IEP and Secondary Transition Plan to reflect the receiving </a:t>
            </a:r>
            <a:r>
              <a:rPr lang="en-US" dirty="0">
                <a:latin typeface="Trebuchet MS"/>
              </a:rPr>
              <a:t>district's programs and expectations.</a:t>
            </a:r>
            <a:endParaRPr lang="en-US" dirty="0"/>
          </a:p>
          <a:p>
            <a:r>
              <a:rPr lang="en-US">
                <a:latin typeface="Trebuchet MS"/>
              </a:rPr>
              <a:t>Ensure postsecondary goals remain appropriate and achievable in the new setting.</a:t>
            </a:r>
          </a:p>
          <a:p>
            <a:r>
              <a:rPr lang="en-US">
                <a:latin typeface="Trebuchet MS"/>
              </a:rPr>
              <a:t>Ensure a complete transfer of academic records, assessments, IEP documents and progress monitoring data from the previous district.</a:t>
            </a:r>
          </a:p>
          <a:p>
            <a:r>
              <a:rPr lang="en-US">
                <a:latin typeface="Trebuchet MS"/>
              </a:rPr>
              <a:t>Analyze the receiving program structure to determine whether customized supports or adaptations will be required to help the student succeed.</a:t>
            </a:r>
          </a:p>
          <a:p>
            <a:r>
              <a:rPr lang="en-US">
                <a:latin typeface="Trebuchet MS"/>
              </a:rPr>
              <a:t>Reevaluate the student's placement, schedule and instructional focus (academic and functional).</a:t>
            </a:r>
            <a:endParaRPr lang="en-US"/>
          </a:p>
        </p:txBody>
      </p:sp>
      <p:sp>
        <p:nvSpPr>
          <p:cNvPr id="4" name="Slide Number Placeholder 3">
            <a:extLst>
              <a:ext uri="{FF2B5EF4-FFF2-40B4-BE49-F238E27FC236}">
                <a16:creationId xmlns:a16="http://schemas.microsoft.com/office/drawing/2014/main" id="{C93F0ED2-0489-EC67-455F-ECAB9B796731}"/>
              </a:ext>
            </a:extLst>
          </p:cNvPr>
          <p:cNvSpPr>
            <a:spLocks noGrp="1"/>
          </p:cNvSpPr>
          <p:nvPr>
            <p:ph type="sldNum" sz="quarter" idx="12"/>
          </p:nvPr>
        </p:nvSpPr>
        <p:spPr/>
        <p:txBody>
          <a:bodyPr/>
          <a:lstStyle/>
          <a:p>
            <a:fld id="{C479D5F6-EDCB-402A-AC08-4943A1820E8F}" type="slidenum">
              <a:rPr lang="en-US" smtClean="0"/>
              <a:pPr/>
              <a:t>27</a:t>
            </a:fld>
            <a:endParaRPr lang="en-US"/>
          </a:p>
        </p:txBody>
      </p:sp>
    </p:spTree>
    <p:extLst>
      <p:ext uri="{BB962C8B-B14F-4D97-AF65-F5344CB8AC3E}">
        <p14:creationId xmlns:p14="http://schemas.microsoft.com/office/powerpoint/2010/main" val="35338046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8140E-A5DA-E9F8-203C-57A9169DC6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E6B947-5B81-831D-8539-F974E7C01815}"/>
              </a:ext>
            </a:extLst>
          </p:cNvPr>
          <p:cNvSpPr>
            <a:spLocks noGrp="1"/>
          </p:cNvSpPr>
          <p:nvPr>
            <p:ph type="title"/>
          </p:nvPr>
        </p:nvSpPr>
        <p:spPr/>
        <p:txBody>
          <a:bodyPr/>
          <a:lstStyle/>
          <a:p>
            <a:r>
              <a:rPr lang="en-US"/>
              <a:t>Counted as graduate at the receiving district:</a:t>
            </a:r>
            <a:br>
              <a:rPr lang="en-US"/>
            </a:br>
            <a:r>
              <a:rPr lang="en-US"/>
              <a:t>Coding Example </a:t>
            </a:r>
          </a:p>
        </p:txBody>
      </p:sp>
      <p:sp>
        <p:nvSpPr>
          <p:cNvPr id="8" name="Rectangle: Rounded Corners 7">
            <a:extLst>
              <a:ext uri="{FF2B5EF4-FFF2-40B4-BE49-F238E27FC236}">
                <a16:creationId xmlns:a16="http://schemas.microsoft.com/office/drawing/2014/main" id="{28682ACE-E04A-13DA-F872-3458658369FC}"/>
              </a:ext>
            </a:extLst>
          </p:cNvPr>
          <p:cNvSpPr/>
          <p:nvPr/>
        </p:nvSpPr>
        <p:spPr>
          <a:xfrm>
            <a:off x="227916" y="241983"/>
            <a:ext cx="2213833" cy="452176"/>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2000" b="1">
                <a:latin typeface="Trebuchet MS" panose="020B0603020202020204" pitchFamily="34" charset="0"/>
              </a:rPr>
              <a:t>Sending LEA</a:t>
            </a:r>
          </a:p>
        </p:txBody>
      </p:sp>
      <p:graphicFrame>
        <p:nvGraphicFramePr>
          <p:cNvPr id="6" name="Table 5" descr="Sending LEA Table">
            <a:extLst>
              <a:ext uri="{FF2B5EF4-FFF2-40B4-BE49-F238E27FC236}">
                <a16:creationId xmlns:a16="http://schemas.microsoft.com/office/drawing/2014/main" id="{E499811A-AD0D-2D92-2443-3F78BA146F04}"/>
              </a:ext>
            </a:extLst>
          </p:cNvPr>
          <p:cNvGraphicFramePr>
            <a:graphicFrameLocks/>
          </p:cNvGraphicFramePr>
          <p:nvPr>
            <p:extLst>
              <p:ext uri="{D42A27DB-BD31-4B8C-83A1-F6EECF244321}">
                <p14:modId xmlns:p14="http://schemas.microsoft.com/office/powerpoint/2010/main" val="1939959298"/>
              </p:ext>
            </p:extLst>
          </p:nvPr>
        </p:nvGraphicFramePr>
        <p:xfrm>
          <a:off x="227916" y="821935"/>
          <a:ext cx="11734800" cy="1737360"/>
        </p:xfrm>
        <a:graphic>
          <a:graphicData uri="http://schemas.openxmlformats.org/drawingml/2006/table">
            <a:tbl>
              <a:tblPr firstRow="1">
                <a:tableStyleId>{1E171933-4619-4E11-9A3F-F7608DF75F80}</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1685137354"/>
                    </a:ext>
                  </a:extLst>
                </a:gridCol>
              </a:tblGrid>
              <a:tr h="230702">
                <a:tc>
                  <a:txBody>
                    <a:bodyPr/>
                    <a:lstStyle/>
                    <a:p>
                      <a:pPr algn="ctr"/>
                      <a:r>
                        <a:rPr lang="en-US" sz="1600">
                          <a:solidFill>
                            <a:schemeClr val="bg1"/>
                          </a:solidFill>
                          <a:latin typeface="Trebuchet MS" panose="020B0603020202020204" pitchFamily="34" charset="0"/>
                        </a:rPr>
                        <a:t>Special Education Transition (DEM) </a:t>
                      </a:r>
                    </a:p>
                  </a:txBody>
                  <a:tcPr/>
                </a:tc>
                <a:tc>
                  <a:txBody>
                    <a:bodyPr/>
                    <a:lstStyle/>
                    <a:p>
                      <a:pPr algn="ctr"/>
                      <a:r>
                        <a:rPr lang="en-US" sz="1600">
                          <a:solidFill>
                            <a:schemeClr val="bg1"/>
                          </a:solidFill>
                          <a:latin typeface="Trebuchet MS" panose="020B0603020202020204" pitchFamily="34" charset="0"/>
                        </a:rPr>
                        <a:t>Entry Grade Level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Entry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Exit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Retention Code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SPED Basis of Exit</a:t>
                      </a:r>
                    </a:p>
                  </a:txBody>
                  <a:tcPr/>
                </a:tc>
                <a:extLst>
                  <a:ext uri="{0D108BD9-81ED-4DB2-BD59-A6C34878D82A}">
                    <a16:rowId xmlns:a16="http://schemas.microsoft.com/office/drawing/2014/main" val="1973666330"/>
                  </a:ext>
                </a:extLst>
              </a:tr>
              <a:tr h="133565">
                <a:tc>
                  <a:txBody>
                    <a:bodyPr/>
                    <a:lstStyle/>
                    <a:p>
                      <a:pPr algn="ctr"/>
                      <a:r>
                        <a:rPr lang="en-US" sz="1600">
                          <a:latin typeface="Trebuchet MS" panose="020B0603020202020204" pitchFamily="34" charset="0"/>
                        </a:rPr>
                        <a:t>0</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Applicable code</a:t>
                      </a:r>
                    </a:p>
                    <a:p>
                      <a:pPr algn="ctr"/>
                      <a:r>
                        <a:rPr lang="en-US" sz="1600">
                          <a:latin typeface="Trebuchet MS" panose="020B0603020202020204" pitchFamily="34" charset="0"/>
                        </a:rPr>
                        <a:t>(e.g., 02 or 11)</a:t>
                      </a:r>
                    </a:p>
                  </a:txBody>
                  <a:tcPr/>
                </a:tc>
                <a:tc>
                  <a:txBody>
                    <a:bodyPr/>
                    <a:lstStyle/>
                    <a:p>
                      <a:pPr algn="ctr"/>
                      <a:r>
                        <a:rPr lang="en-US" sz="1600" b="0">
                          <a:latin typeface="Trebuchet MS" panose="020B0603020202020204" pitchFamily="34" charset="0"/>
                        </a:rPr>
                        <a:t>00</a:t>
                      </a:r>
                      <a:endParaRPr lang="en-US" sz="1600">
                        <a:latin typeface="Trebuchet MS" panose="020B0603020202020204" pitchFamily="34" charset="0"/>
                      </a:endParaRPr>
                    </a:p>
                  </a:txBody>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943451490"/>
                  </a:ext>
                </a:extLst>
              </a:tr>
              <a:tr h="133565">
                <a:tc>
                  <a:txBody>
                    <a:bodyPr/>
                    <a:lstStyle/>
                    <a:p>
                      <a:pPr algn="ctr"/>
                      <a:r>
                        <a:rPr lang="en-US" sz="1600">
                          <a:latin typeface="Trebuchet MS" panose="020B0603020202020204" pitchFamily="34" charset="0"/>
                        </a:rPr>
                        <a:t>1 </a:t>
                      </a:r>
                      <a:br>
                        <a:rPr lang="en-US" sz="1600">
                          <a:latin typeface="Trebuchet MS" panose="020B0603020202020204" pitchFamily="34" charset="0"/>
                        </a:rPr>
                      </a:br>
                      <a:r>
                        <a:rPr lang="en-US" sz="1600">
                          <a:latin typeface="Trebuchet MS" panose="020B0603020202020204" pitchFamily="34" charset="0"/>
                        </a:rPr>
                        <a:t>(one-day record)</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b="0" dirty="0">
                          <a:latin typeface="Trebuchet MS" panose="020B0603020202020204" pitchFamily="34" charset="0"/>
                        </a:rPr>
                        <a:t>02</a:t>
                      </a:r>
                    </a:p>
                  </a:txBody>
                  <a:tcPr/>
                </a:tc>
                <a:tc>
                  <a:txBody>
                    <a:bodyPr/>
                    <a:lstStyle/>
                    <a:p>
                      <a:pPr algn="ctr"/>
                      <a:r>
                        <a:rPr lang="en-US" sz="1600" b="0">
                          <a:latin typeface="Trebuchet MS" panose="020B0603020202020204" pitchFamily="34" charset="0"/>
                        </a:rPr>
                        <a:t>13</a:t>
                      </a:r>
                      <a:endParaRPr lang="en-US" sz="1600">
                        <a:latin typeface="Trebuchet MS" panose="020B0603020202020204" pitchFamily="34" charset="0"/>
                      </a:endParaRPr>
                    </a:p>
                  </a:txBody>
                  <a:tcPr>
                    <a:solidFill>
                      <a:schemeClr val="accent4">
                        <a:lumMod val="20000"/>
                        <a:lumOff val="80000"/>
                      </a:schemeClr>
                    </a:solidFill>
                  </a:tcPr>
                </a:tc>
                <a:tc>
                  <a:txBody>
                    <a:bodyPr/>
                    <a:lstStyle/>
                    <a:p>
                      <a:pPr algn="ctr"/>
                      <a:r>
                        <a:rPr lang="en-US" sz="1600">
                          <a:latin typeface="Trebuchet MS" panose="020B0603020202020204" pitchFamily="34" charset="0"/>
                        </a:rPr>
                        <a:t>0</a:t>
                      </a:r>
                    </a:p>
                  </a:txBody>
                  <a:tcPr/>
                </a:tc>
                <a:tc>
                  <a:txBody>
                    <a:bodyPr/>
                    <a:lstStyle/>
                    <a:p>
                      <a:pPr algn="ctr"/>
                      <a:r>
                        <a:rPr lang="en-US" sz="1600" dirty="0">
                          <a:latin typeface="Trebuchet MS" panose="020B0603020202020204" pitchFamily="34" charset="0"/>
                        </a:rPr>
                        <a:t>00 </a:t>
                      </a:r>
                      <a:br>
                        <a:rPr lang="en-US" sz="1600" dirty="0">
                          <a:latin typeface="Trebuchet MS" panose="020B0603020202020204" pitchFamily="34" charset="0"/>
                        </a:rPr>
                      </a:br>
                      <a:r>
                        <a:rPr lang="en-US" sz="1600" dirty="0">
                          <a:latin typeface="Trebuchet MS" panose="020B0603020202020204" pitchFamily="34" charset="0"/>
                        </a:rPr>
                        <a:t>or 13 if moving AUs</a:t>
                      </a:r>
                    </a:p>
                  </a:txBody>
                  <a:tcPr/>
                </a:tc>
                <a:extLst>
                  <a:ext uri="{0D108BD9-81ED-4DB2-BD59-A6C34878D82A}">
                    <a16:rowId xmlns:a16="http://schemas.microsoft.com/office/drawing/2014/main" val="2077191558"/>
                  </a:ext>
                </a:extLst>
              </a:tr>
            </a:tbl>
          </a:graphicData>
        </a:graphic>
      </p:graphicFrame>
      <p:sp>
        <p:nvSpPr>
          <p:cNvPr id="9" name="Rectangle: Rounded Corners 8">
            <a:extLst>
              <a:ext uri="{FF2B5EF4-FFF2-40B4-BE49-F238E27FC236}">
                <a16:creationId xmlns:a16="http://schemas.microsoft.com/office/drawing/2014/main" id="{D0B3F7EA-B93E-C296-E423-DB7356B38392}"/>
              </a:ext>
            </a:extLst>
          </p:cNvPr>
          <p:cNvSpPr/>
          <p:nvPr/>
        </p:nvSpPr>
        <p:spPr>
          <a:xfrm>
            <a:off x="227916" y="2866178"/>
            <a:ext cx="2213833" cy="4521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000" b="1">
                <a:latin typeface="Trebuchet MS" panose="020B0603020202020204" pitchFamily="34" charset="0"/>
              </a:rPr>
              <a:t>Receiving LEA</a:t>
            </a:r>
          </a:p>
        </p:txBody>
      </p:sp>
      <p:graphicFrame>
        <p:nvGraphicFramePr>
          <p:cNvPr id="5" name="Table 5" descr="Recieving LEA Table">
            <a:extLst>
              <a:ext uri="{FF2B5EF4-FFF2-40B4-BE49-F238E27FC236}">
                <a16:creationId xmlns:a16="http://schemas.microsoft.com/office/drawing/2014/main" id="{1D03B420-51CE-9F21-6430-DD6E0AC7816A}"/>
              </a:ext>
            </a:extLst>
          </p:cNvPr>
          <p:cNvGraphicFramePr>
            <a:graphicFrameLocks noGrp="1"/>
          </p:cNvGraphicFramePr>
          <p:nvPr>
            <p:ph idx="1"/>
            <p:extLst>
              <p:ext uri="{D42A27DB-BD31-4B8C-83A1-F6EECF244321}">
                <p14:modId xmlns:p14="http://schemas.microsoft.com/office/powerpoint/2010/main" val="604728191"/>
              </p:ext>
            </p:extLst>
          </p:nvPr>
        </p:nvGraphicFramePr>
        <p:xfrm>
          <a:off x="227916" y="3446130"/>
          <a:ext cx="11734800" cy="1920240"/>
        </p:xfrm>
        <a:graphic>
          <a:graphicData uri="http://schemas.openxmlformats.org/drawingml/2006/table">
            <a:tbl>
              <a:tblPr firstRow="1">
                <a:tableStyleId>{10A1B5D5-9B99-4C35-A422-299274C87663}</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1685137354"/>
                    </a:ext>
                  </a:extLst>
                </a:gridCol>
              </a:tblGrid>
              <a:tr h="230702">
                <a:tc>
                  <a:txBody>
                    <a:bodyPr/>
                    <a:lstStyle/>
                    <a:p>
                      <a:pPr algn="ctr"/>
                      <a:r>
                        <a:rPr lang="en-US" sz="1600">
                          <a:solidFill>
                            <a:schemeClr val="bg1"/>
                          </a:solidFill>
                          <a:latin typeface="Trebuchet MS" panose="020B0603020202020204" pitchFamily="34" charset="0"/>
                        </a:rPr>
                        <a:t>Special Education Transition (DEM) </a:t>
                      </a:r>
                    </a:p>
                  </a:txBody>
                  <a:tcPr/>
                </a:tc>
                <a:tc>
                  <a:txBody>
                    <a:bodyPr/>
                    <a:lstStyle/>
                    <a:p>
                      <a:pPr algn="ctr"/>
                      <a:r>
                        <a:rPr lang="en-US" sz="1600">
                          <a:solidFill>
                            <a:schemeClr val="bg1"/>
                          </a:solidFill>
                          <a:latin typeface="Trebuchet MS" panose="020B0603020202020204" pitchFamily="34" charset="0"/>
                        </a:rPr>
                        <a:t>Entry Grade Level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Entry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Exit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Retention Code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SPED Basis of Exit</a:t>
                      </a:r>
                    </a:p>
                  </a:txBody>
                  <a:tcPr/>
                </a:tc>
                <a:extLst>
                  <a:ext uri="{0D108BD9-81ED-4DB2-BD59-A6C34878D82A}">
                    <a16:rowId xmlns:a16="http://schemas.microsoft.com/office/drawing/2014/main" val="1973666330"/>
                  </a:ext>
                </a:extLst>
              </a:tr>
              <a:tr h="133565">
                <a:tc>
                  <a:txBody>
                    <a:bodyPr/>
                    <a:lstStyle/>
                    <a:p>
                      <a:pPr algn="ctr"/>
                      <a:r>
                        <a:rPr lang="en-US" sz="1600">
                          <a:latin typeface="Trebuchet MS" panose="020B0603020202020204" pitchFamily="34" charset="0"/>
                        </a:rPr>
                        <a:t>1</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13</a:t>
                      </a:r>
                      <a:endParaRPr lang="en-US" sz="1600" b="0">
                        <a:latin typeface="Trebuchet MS" panose="020B0603020202020204" pitchFamily="34" charset="0"/>
                      </a:endParaRPr>
                    </a:p>
                  </a:txBody>
                  <a:tcPr>
                    <a:solidFill>
                      <a:schemeClr val="accent4">
                        <a:lumMod val="20000"/>
                        <a:lumOff val="80000"/>
                      </a:schemeClr>
                    </a:solidFill>
                  </a:tcPr>
                </a:tc>
                <a:tc>
                  <a:txBody>
                    <a:bodyPr/>
                    <a:lstStyle/>
                    <a:p>
                      <a:pPr algn="ctr"/>
                      <a:r>
                        <a:rPr lang="en-US" sz="1600">
                          <a:latin typeface="Trebuchet MS" panose="020B0603020202020204" pitchFamily="34" charset="0"/>
                        </a:rPr>
                        <a:t>90</a:t>
                      </a:r>
                    </a:p>
                  </a:txBody>
                  <a:tcPr>
                    <a:solidFill>
                      <a:schemeClr val="bg2">
                        <a:lumMod val="40000"/>
                        <a:lumOff val="60000"/>
                      </a:schemeClr>
                    </a:solidFill>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077191558"/>
                  </a:ext>
                </a:extLst>
              </a:tr>
              <a:tr h="133565">
                <a:tc>
                  <a:txBody>
                    <a:bodyPr/>
                    <a:lstStyle/>
                    <a:p>
                      <a:pPr algn="ctr"/>
                      <a:r>
                        <a:rPr lang="en-US" sz="1600">
                          <a:latin typeface="Trebuchet MS" panose="020B0603020202020204" pitchFamily="34" charset="0"/>
                        </a:rPr>
                        <a:t>2</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90</a:t>
                      </a:r>
                    </a:p>
                  </a:txBody>
                  <a:tcPr/>
                </a:tc>
                <a:tc>
                  <a:txBody>
                    <a:bodyPr/>
                    <a:lstStyle/>
                    <a:p>
                      <a:pPr algn="ctr"/>
                      <a:r>
                        <a:rPr lang="en-US" sz="1600">
                          <a:latin typeface="Trebuchet MS" panose="020B0603020202020204" pitchFamily="34" charset="0"/>
                        </a:rPr>
                        <a:t>27</a:t>
                      </a:r>
                    </a:p>
                  </a:txBody>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012806109"/>
                  </a:ext>
                </a:extLst>
              </a:tr>
              <a:tr h="133565">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90</a:t>
                      </a:r>
                    </a:p>
                  </a:txBody>
                  <a:tcPr/>
                </a:tc>
                <a:tc>
                  <a:txBody>
                    <a:bodyPr/>
                    <a:lstStyle/>
                    <a:p>
                      <a:pPr algn="ctr"/>
                      <a:r>
                        <a:rPr lang="en-US" sz="1600">
                          <a:latin typeface="Trebuchet MS" panose="020B0603020202020204" pitchFamily="34" charset="0"/>
                        </a:rPr>
                        <a:t>27</a:t>
                      </a:r>
                    </a:p>
                  </a:txBody>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747807191"/>
                  </a:ext>
                </a:extLst>
              </a:tr>
              <a:tr h="133565">
                <a:tc>
                  <a:txBody>
                    <a:bodyPr/>
                    <a:lstStyle/>
                    <a:p>
                      <a:pPr algn="ctr"/>
                      <a:r>
                        <a:rPr lang="en-US" sz="1600">
                          <a:latin typeface="Trebuchet MS" panose="020B0603020202020204" pitchFamily="34" charset="0"/>
                        </a:rPr>
                        <a:t>4</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90</a:t>
                      </a:r>
                    </a:p>
                  </a:txBody>
                  <a:tcPr/>
                </a:tc>
                <a:tc>
                  <a:txBody>
                    <a:bodyPr/>
                    <a:lstStyle/>
                    <a:p>
                      <a:pPr algn="ctr"/>
                      <a:r>
                        <a:rPr lang="en-US" sz="1600">
                          <a:latin typeface="Trebuchet MS" panose="020B0603020202020204" pitchFamily="34" charset="0"/>
                        </a:rPr>
                        <a:t>28</a:t>
                      </a:r>
                    </a:p>
                  </a:txBody>
                  <a:tcPr>
                    <a:solidFill>
                      <a:schemeClr val="accent2">
                        <a:lumMod val="20000"/>
                        <a:lumOff val="80000"/>
                      </a:schemeClr>
                    </a:solidFill>
                  </a:tcPr>
                </a:tc>
                <a:tc>
                  <a:txBody>
                    <a:bodyPr/>
                    <a:lstStyle/>
                    <a:p>
                      <a:pPr algn="ctr"/>
                      <a:r>
                        <a:rPr lang="en-US" sz="1600">
                          <a:latin typeface="Trebuchet MS" panose="020B0603020202020204" pitchFamily="34" charset="0"/>
                        </a:rPr>
                        <a:t>0</a:t>
                      </a:r>
                    </a:p>
                  </a:txBody>
                  <a:tcPr/>
                </a:tc>
                <a:tc>
                  <a:txBody>
                    <a:bodyPr/>
                    <a:lstStyle/>
                    <a:p>
                      <a:pPr algn="ctr"/>
                      <a:r>
                        <a:rPr lang="en-US" sz="1600">
                          <a:latin typeface="Trebuchet MS" panose="020B0603020202020204" pitchFamily="34" charset="0"/>
                        </a:rPr>
                        <a:t>90</a:t>
                      </a:r>
                    </a:p>
                  </a:txBody>
                  <a:tcPr>
                    <a:solidFill>
                      <a:schemeClr val="bg2">
                        <a:lumMod val="40000"/>
                        <a:lumOff val="60000"/>
                      </a:schemeClr>
                    </a:solidFill>
                  </a:tcPr>
                </a:tc>
                <a:extLst>
                  <a:ext uri="{0D108BD9-81ED-4DB2-BD59-A6C34878D82A}">
                    <a16:rowId xmlns:a16="http://schemas.microsoft.com/office/drawing/2014/main" val="24936308"/>
                  </a:ext>
                </a:extLst>
              </a:tr>
            </a:tbl>
          </a:graphicData>
        </a:graphic>
      </p:graphicFrame>
      <p:sp>
        <p:nvSpPr>
          <p:cNvPr id="4" name="Slide Number Placeholder 3">
            <a:extLst>
              <a:ext uri="{FF2B5EF4-FFF2-40B4-BE49-F238E27FC236}">
                <a16:creationId xmlns:a16="http://schemas.microsoft.com/office/drawing/2014/main" id="{BBBE8242-6691-59F8-7F6E-85149F861E8E}"/>
              </a:ext>
            </a:extLst>
          </p:cNvPr>
          <p:cNvSpPr>
            <a:spLocks noGrp="1"/>
          </p:cNvSpPr>
          <p:nvPr>
            <p:ph type="sldNum" sz="quarter" idx="12"/>
          </p:nvPr>
        </p:nvSpPr>
        <p:spPr/>
        <p:txBody>
          <a:bodyPr/>
          <a:lstStyle/>
          <a:p>
            <a:fld id="{C479D5F6-EDCB-402A-AC08-4943A1820E8F}" type="slidenum">
              <a:rPr lang="en-US" smtClean="0"/>
              <a:pPr/>
              <a:t>28</a:t>
            </a:fld>
            <a:endParaRPr lang="en-US"/>
          </a:p>
        </p:txBody>
      </p:sp>
    </p:spTree>
    <p:extLst>
      <p:ext uri="{BB962C8B-B14F-4D97-AF65-F5344CB8AC3E}">
        <p14:creationId xmlns:p14="http://schemas.microsoft.com/office/powerpoint/2010/main" val="2381679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BE209-B2FC-ED5C-AA2B-948E9B20C5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4E1448-1C16-D4A8-F99F-0D4D37AD77BC}"/>
              </a:ext>
            </a:extLst>
          </p:cNvPr>
          <p:cNvSpPr>
            <a:spLocks noGrp="1"/>
          </p:cNvSpPr>
          <p:nvPr>
            <p:ph type="title"/>
          </p:nvPr>
        </p:nvSpPr>
        <p:spPr/>
        <p:txBody>
          <a:bodyPr/>
          <a:lstStyle/>
          <a:p>
            <a:r>
              <a:rPr lang="en-US"/>
              <a:t>Counted as graduate at the sending district:</a:t>
            </a:r>
            <a:br>
              <a:rPr lang="en-US"/>
            </a:br>
            <a:r>
              <a:rPr lang="en-US"/>
              <a:t>Coding Example </a:t>
            </a:r>
          </a:p>
        </p:txBody>
      </p:sp>
      <p:sp>
        <p:nvSpPr>
          <p:cNvPr id="8" name="Rectangle: Rounded Corners 7">
            <a:extLst>
              <a:ext uri="{FF2B5EF4-FFF2-40B4-BE49-F238E27FC236}">
                <a16:creationId xmlns:a16="http://schemas.microsoft.com/office/drawing/2014/main" id="{716DC7AE-657F-D142-0FFF-1271E565F7BA}"/>
              </a:ext>
            </a:extLst>
          </p:cNvPr>
          <p:cNvSpPr/>
          <p:nvPr/>
        </p:nvSpPr>
        <p:spPr>
          <a:xfrm>
            <a:off x="227916" y="151549"/>
            <a:ext cx="2213833" cy="340821"/>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b="1">
                <a:latin typeface="Trebuchet MS" panose="020B0603020202020204" pitchFamily="34" charset="0"/>
              </a:rPr>
              <a:t>Sending LEA</a:t>
            </a:r>
          </a:p>
        </p:txBody>
      </p:sp>
      <p:graphicFrame>
        <p:nvGraphicFramePr>
          <p:cNvPr id="6" name="Table 5" descr="Sending LEA Table 1">
            <a:extLst>
              <a:ext uri="{FF2B5EF4-FFF2-40B4-BE49-F238E27FC236}">
                <a16:creationId xmlns:a16="http://schemas.microsoft.com/office/drawing/2014/main" id="{A8B2CFF9-2098-A610-51AA-258D41F5EC4E}"/>
              </a:ext>
            </a:extLst>
          </p:cNvPr>
          <p:cNvGraphicFramePr>
            <a:graphicFrameLocks/>
          </p:cNvGraphicFramePr>
          <p:nvPr>
            <p:extLst>
              <p:ext uri="{D42A27DB-BD31-4B8C-83A1-F6EECF244321}">
                <p14:modId xmlns:p14="http://schemas.microsoft.com/office/powerpoint/2010/main" val="368307410"/>
              </p:ext>
            </p:extLst>
          </p:nvPr>
        </p:nvGraphicFramePr>
        <p:xfrm>
          <a:off x="227916" y="534010"/>
          <a:ext cx="11734800" cy="1554480"/>
        </p:xfrm>
        <a:graphic>
          <a:graphicData uri="http://schemas.openxmlformats.org/drawingml/2006/table">
            <a:tbl>
              <a:tblPr firstRow="1">
                <a:tableStyleId>{1E171933-4619-4E11-9A3F-F7608DF75F80}</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1685137354"/>
                    </a:ext>
                  </a:extLst>
                </a:gridCol>
              </a:tblGrid>
              <a:tr h="483877">
                <a:tc>
                  <a:txBody>
                    <a:bodyPr/>
                    <a:lstStyle/>
                    <a:p>
                      <a:pPr algn="ctr"/>
                      <a:r>
                        <a:rPr lang="en-US" sz="1400">
                          <a:solidFill>
                            <a:schemeClr val="bg1"/>
                          </a:solidFill>
                          <a:latin typeface="Trebuchet MS" panose="020B0603020202020204" pitchFamily="34" charset="0"/>
                        </a:rPr>
                        <a:t>Special Education Transition (DEM) </a:t>
                      </a:r>
                    </a:p>
                  </a:txBody>
                  <a:tcPr/>
                </a:tc>
                <a:tc>
                  <a:txBody>
                    <a:bodyPr/>
                    <a:lstStyle/>
                    <a:p>
                      <a:pPr algn="ctr"/>
                      <a:r>
                        <a:rPr lang="en-US" sz="1400">
                          <a:solidFill>
                            <a:schemeClr val="bg1"/>
                          </a:solidFill>
                          <a:latin typeface="Trebuchet MS" panose="020B0603020202020204" pitchFamily="34" charset="0"/>
                        </a:rPr>
                        <a:t>Entry Grade Level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School Entry Type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School Exit Type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Retention Code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SPED Basis of Exit</a:t>
                      </a:r>
                    </a:p>
                  </a:txBody>
                  <a:tcPr/>
                </a:tc>
                <a:extLst>
                  <a:ext uri="{0D108BD9-81ED-4DB2-BD59-A6C34878D82A}">
                    <a16:rowId xmlns:a16="http://schemas.microsoft.com/office/drawing/2014/main" val="1973666330"/>
                  </a:ext>
                </a:extLst>
              </a:tr>
              <a:tr h="483877">
                <a:tc>
                  <a:txBody>
                    <a:bodyPr/>
                    <a:lstStyle/>
                    <a:p>
                      <a:pPr algn="ctr"/>
                      <a:r>
                        <a:rPr lang="en-US" sz="1400">
                          <a:latin typeface="Trebuchet MS" panose="020B0603020202020204" pitchFamily="34" charset="0"/>
                        </a:rPr>
                        <a:t>0</a:t>
                      </a:r>
                    </a:p>
                  </a:txBody>
                  <a:tcPr/>
                </a:tc>
                <a:tc>
                  <a:txBody>
                    <a:bodyPr/>
                    <a:lstStyle/>
                    <a:p>
                      <a:pPr algn="ctr"/>
                      <a:r>
                        <a:rPr lang="en-US" sz="1400">
                          <a:latin typeface="Trebuchet MS" panose="020B0603020202020204" pitchFamily="34" charset="0"/>
                        </a:rPr>
                        <a:t>120</a:t>
                      </a:r>
                    </a:p>
                  </a:txBody>
                  <a:tcPr/>
                </a:tc>
                <a:tc>
                  <a:txBody>
                    <a:bodyPr/>
                    <a:lstStyle/>
                    <a:p>
                      <a:pPr algn="ctr"/>
                      <a:r>
                        <a:rPr lang="en-US" sz="1400">
                          <a:latin typeface="Trebuchet MS" panose="020B0603020202020204" pitchFamily="34" charset="0"/>
                        </a:rPr>
                        <a:t>Applicable code</a:t>
                      </a:r>
                    </a:p>
                    <a:p>
                      <a:pPr algn="ctr"/>
                      <a:r>
                        <a:rPr lang="en-US" sz="1400">
                          <a:latin typeface="Trebuchet MS" panose="020B0603020202020204" pitchFamily="34" charset="0"/>
                        </a:rPr>
                        <a:t>(e.g., 02 or 11)</a:t>
                      </a:r>
                    </a:p>
                  </a:txBody>
                  <a:tcPr/>
                </a:tc>
                <a:tc>
                  <a:txBody>
                    <a:bodyPr/>
                    <a:lstStyle/>
                    <a:p>
                      <a:pPr algn="ctr"/>
                      <a:r>
                        <a:rPr lang="en-US" sz="1400" b="0" dirty="0">
                          <a:latin typeface="Trebuchet MS" panose="020B0603020202020204" pitchFamily="34" charset="0"/>
                        </a:rPr>
                        <a:t>90</a:t>
                      </a:r>
                      <a:endParaRPr lang="en-US" sz="1400" dirty="0">
                        <a:latin typeface="Trebuchet MS" panose="020B0603020202020204" pitchFamily="34" charset="0"/>
                      </a:endParaRPr>
                    </a:p>
                  </a:txBody>
                  <a:tcPr>
                    <a:solidFill>
                      <a:schemeClr val="bg2">
                        <a:lumMod val="40000"/>
                        <a:lumOff val="60000"/>
                      </a:schemeClr>
                    </a:solidFill>
                  </a:tcPr>
                </a:tc>
                <a:tc>
                  <a:txBody>
                    <a:bodyPr/>
                    <a:lstStyle/>
                    <a:p>
                      <a:pPr algn="ctr"/>
                      <a:r>
                        <a:rPr lang="en-US" sz="1400">
                          <a:latin typeface="Trebuchet MS" panose="020B0603020202020204" pitchFamily="34" charset="0"/>
                        </a:rPr>
                        <a:t>3</a:t>
                      </a:r>
                    </a:p>
                  </a:txBody>
                  <a:tcPr/>
                </a:tc>
                <a:tc>
                  <a:txBody>
                    <a:bodyPr/>
                    <a:lstStyle/>
                    <a:p>
                      <a:pPr algn="ctr"/>
                      <a:r>
                        <a:rPr lang="en-US" sz="1400">
                          <a:latin typeface="Trebuchet MS" panose="020B0603020202020204" pitchFamily="34" charset="0"/>
                        </a:rPr>
                        <a:t>00</a:t>
                      </a:r>
                    </a:p>
                  </a:txBody>
                  <a:tcPr/>
                </a:tc>
                <a:extLst>
                  <a:ext uri="{0D108BD9-81ED-4DB2-BD59-A6C34878D82A}">
                    <a16:rowId xmlns:a16="http://schemas.microsoft.com/office/drawing/2014/main" val="2943451490"/>
                  </a:ext>
                </a:extLst>
              </a:tr>
              <a:tr h="483877">
                <a:tc>
                  <a:txBody>
                    <a:bodyPr/>
                    <a:lstStyle/>
                    <a:p>
                      <a:pPr algn="ctr"/>
                      <a:r>
                        <a:rPr lang="en-US" sz="1400">
                          <a:latin typeface="Trebuchet MS" panose="020B0603020202020204" pitchFamily="34" charset="0"/>
                        </a:rPr>
                        <a:t>1 </a:t>
                      </a:r>
                      <a:br>
                        <a:rPr lang="en-US" sz="1400">
                          <a:latin typeface="Trebuchet MS" panose="020B0603020202020204" pitchFamily="34" charset="0"/>
                        </a:rPr>
                      </a:br>
                      <a:r>
                        <a:rPr lang="en-US" sz="1400">
                          <a:latin typeface="Trebuchet MS" panose="020B0603020202020204" pitchFamily="34" charset="0"/>
                        </a:rPr>
                        <a:t>(one-day record 7/1)</a:t>
                      </a:r>
                    </a:p>
                  </a:txBody>
                  <a:tcPr/>
                </a:tc>
                <a:tc>
                  <a:txBody>
                    <a:bodyPr/>
                    <a:lstStyle/>
                    <a:p>
                      <a:pPr algn="ctr"/>
                      <a:r>
                        <a:rPr lang="en-US" sz="1400">
                          <a:latin typeface="Trebuchet MS" panose="020B0603020202020204" pitchFamily="34" charset="0"/>
                        </a:rPr>
                        <a:t>120</a:t>
                      </a:r>
                    </a:p>
                  </a:txBody>
                  <a:tcPr/>
                </a:tc>
                <a:tc>
                  <a:txBody>
                    <a:bodyPr/>
                    <a:lstStyle/>
                    <a:p>
                      <a:pPr algn="ctr"/>
                      <a:r>
                        <a:rPr lang="en-US" sz="1400" b="0" dirty="0">
                          <a:latin typeface="Trebuchet MS" panose="020B0603020202020204" pitchFamily="34" charset="0"/>
                        </a:rPr>
                        <a:t>90</a:t>
                      </a:r>
                    </a:p>
                  </a:txBody>
                  <a:tcPr/>
                </a:tc>
                <a:tc>
                  <a:txBody>
                    <a:bodyPr/>
                    <a:lstStyle/>
                    <a:p>
                      <a:pPr algn="ctr"/>
                      <a:r>
                        <a:rPr lang="en-US" sz="1400" b="0" dirty="0">
                          <a:latin typeface="Trebuchet MS" panose="020B0603020202020204" pitchFamily="34" charset="0"/>
                        </a:rPr>
                        <a:t>13</a:t>
                      </a:r>
                      <a:endParaRPr lang="en-US" sz="1400" dirty="0">
                        <a:latin typeface="Trebuchet MS" panose="020B0603020202020204" pitchFamily="34" charset="0"/>
                      </a:endParaRPr>
                    </a:p>
                  </a:txBody>
                  <a:tcPr>
                    <a:solidFill>
                      <a:schemeClr val="accent4">
                        <a:lumMod val="20000"/>
                        <a:lumOff val="80000"/>
                      </a:schemeClr>
                    </a:solidFill>
                  </a:tcPr>
                </a:tc>
                <a:tc>
                  <a:txBody>
                    <a:bodyPr/>
                    <a:lstStyle/>
                    <a:p>
                      <a:pPr algn="ctr"/>
                      <a:r>
                        <a:rPr lang="en-US" sz="1400">
                          <a:latin typeface="Trebuchet MS" panose="020B0603020202020204" pitchFamily="34" charset="0"/>
                        </a:rPr>
                        <a:t>0</a:t>
                      </a:r>
                    </a:p>
                  </a:txBody>
                  <a:tcPr/>
                </a:tc>
                <a:tc>
                  <a:txBody>
                    <a:bodyPr/>
                    <a:lstStyle/>
                    <a:p>
                      <a:pPr algn="ctr"/>
                      <a:r>
                        <a:rPr lang="en-US" sz="1400" dirty="0">
                          <a:latin typeface="Trebuchet MS" panose="020B0603020202020204" pitchFamily="34" charset="0"/>
                        </a:rPr>
                        <a:t>00 </a:t>
                      </a:r>
                      <a:br>
                        <a:rPr lang="en-US" sz="1400" dirty="0">
                          <a:latin typeface="Trebuchet MS" panose="020B0603020202020204" pitchFamily="34" charset="0"/>
                        </a:rPr>
                      </a:br>
                      <a:r>
                        <a:rPr lang="en-US" sz="1400" dirty="0">
                          <a:latin typeface="Trebuchet MS" panose="020B0603020202020204" pitchFamily="34" charset="0"/>
                        </a:rPr>
                        <a:t>or 13 if moving AUs</a:t>
                      </a:r>
                    </a:p>
                  </a:txBody>
                  <a:tcPr/>
                </a:tc>
                <a:extLst>
                  <a:ext uri="{0D108BD9-81ED-4DB2-BD59-A6C34878D82A}">
                    <a16:rowId xmlns:a16="http://schemas.microsoft.com/office/drawing/2014/main" val="2077191558"/>
                  </a:ext>
                </a:extLst>
              </a:tr>
            </a:tbl>
          </a:graphicData>
        </a:graphic>
      </p:graphicFrame>
      <p:sp>
        <p:nvSpPr>
          <p:cNvPr id="9" name="Rectangle: Rounded Corners 8">
            <a:extLst>
              <a:ext uri="{FF2B5EF4-FFF2-40B4-BE49-F238E27FC236}">
                <a16:creationId xmlns:a16="http://schemas.microsoft.com/office/drawing/2014/main" id="{37103315-3C76-A84E-CF7D-798FA716ACE7}"/>
              </a:ext>
            </a:extLst>
          </p:cNvPr>
          <p:cNvSpPr/>
          <p:nvPr/>
        </p:nvSpPr>
        <p:spPr>
          <a:xfrm>
            <a:off x="227916" y="2152744"/>
            <a:ext cx="2213833" cy="32721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b="1">
                <a:latin typeface="Trebuchet MS" panose="020B0603020202020204" pitchFamily="34" charset="0"/>
              </a:rPr>
              <a:t>Receiving LEA</a:t>
            </a:r>
          </a:p>
        </p:txBody>
      </p:sp>
      <p:graphicFrame>
        <p:nvGraphicFramePr>
          <p:cNvPr id="5" name="Table 5" descr="Receiving LEA Table">
            <a:extLst>
              <a:ext uri="{FF2B5EF4-FFF2-40B4-BE49-F238E27FC236}">
                <a16:creationId xmlns:a16="http://schemas.microsoft.com/office/drawing/2014/main" id="{E33A1EEC-5048-ED9A-AABD-514D30B5E9D3}"/>
              </a:ext>
            </a:extLst>
          </p:cNvPr>
          <p:cNvGraphicFramePr>
            <a:graphicFrameLocks noGrp="1"/>
          </p:cNvGraphicFramePr>
          <p:nvPr>
            <p:ph idx="1"/>
            <p:extLst>
              <p:ext uri="{D42A27DB-BD31-4B8C-83A1-F6EECF244321}">
                <p14:modId xmlns:p14="http://schemas.microsoft.com/office/powerpoint/2010/main" val="3718461493"/>
              </p:ext>
            </p:extLst>
          </p:nvPr>
        </p:nvGraphicFramePr>
        <p:xfrm>
          <a:off x="228600" y="2516222"/>
          <a:ext cx="11734800" cy="1950720"/>
        </p:xfrm>
        <a:graphic>
          <a:graphicData uri="http://schemas.openxmlformats.org/drawingml/2006/table">
            <a:tbl>
              <a:tblPr firstRow="1">
                <a:tableStyleId>{10A1B5D5-9B99-4C35-A422-299274C87663}</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1685137354"/>
                    </a:ext>
                  </a:extLst>
                </a:gridCol>
              </a:tblGrid>
              <a:tr h="239205">
                <a:tc>
                  <a:txBody>
                    <a:bodyPr/>
                    <a:lstStyle/>
                    <a:p>
                      <a:pPr algn="ctr"/>
                      <a:r>
                        <a:rPr lang="en-US" sz="1400">
                          <a:solidFill>
                            <a:schemeClr val="bg1"/>
                          </a:solidFill>
                          <a:latin typeface="Trebuchet MS" panose="020B0603020202020204" pitchFamily="34" charset="0"/>
                        </a:rPr>
                        <a:t>Special Education Transition (DEM) </a:t>
                      </a:r>
                    </a:p>
                  </a:txBody>
                  <a:tcPr/>
                </a:tc>
                <a:tc>
                  <a:txBody>
                    <a:bodyPr/>
                    <a:lstStyle/>
                    <a:p>
                      <a:pPr algn="ctr"/>
                      <a:r>
                        <a:rPr lang="en-US" sz="1400">
                          <a:solidFill>
                            <a:schemeClr val="bg1"/>
                          </a:solidFill>
                          <a:latin typeface="Trebuchet MS" panose="020B0603020202020204" pitchFamily="34" charset="0"/>
                        </a:rPr>
                        <a:t>Entry Grade Level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School Entry Type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School Exit Type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Retention Code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SPED Basis of Exit</a:t>
                      </a:r>
                    </a:p>
                  </a:txBody>
                  <a:tcPr/>
                </a:tc>
                <a:extLst>
                  <a:ext uri="{0D108BD9-81ED-4DB2-BD59-A6C34878D82A}">
                    <a16:rowId xmlns:a16="http://schemas.microsoft.com/office/drawing/2014/main" val="1973666330"/>
                  </a:ext>
                </a:extLst>
              </a:tr>
              <a:tr h="133565">
                <a:tc>
                  <a:txBody>
                    <a:bodyPr/>
                    <a:lstStyle/>
                    <a:p>
                      <a:pPr algn="ctr"/>
                      <a:r>
                        <a:rPr lang="en-US" sz="1400">
                          <a:latin typeface="Trebuchet MS" panose="020B0603020202020204" pitchFamily="34" charset="0"/>
                        </a:rPr>
                        <a:t>1</a:t>
                      </a:r>
                    </a:p>
                  </a:txBody>
                  <a:tcPr/>
                </a:tc>
                <a:tc>
                  <a:txBody>
                    <a:bodyPr/>
                    <a:lstStyle/>
                    <a:p>
                      <a:pPr algn="ctr"/>
                      <a:r>
                        <a:rPr lang="en-US" sz="1400">
                          <a:latin typeface="Trebuchet MS" panose="020B0603020202020204" pitchFamily="34" charset="0"/>
                        </a:rPr>
                        <a:t>120</a:t>
                      </a:r>
                    </a:p>
                  </a:txBody>
                  <a:tcPr/>
                </a:tc>
                <a:tc>
                  <a:txBody>
                    <a:bodyPr/>
                    <a:lstStyle/>
                    <a:p>
                      <a:pPr algn="ctr"/>
                      <a:r>
                        <a:rPr lang="en-US" sz="1400">
                          <a:latin typeface="Trebuchet MS" panose="020B0603020202020204" pitchFamily="34" charset="0"/>
                        </a:rPr>
                        <a:t>13</a:t>
                      </a:r>
                      <a:endParaRPr lang="en-US" sz="1400" b="0">
                        <a:latin typeface="Trebuchet MS" panose="020B0603020202020204" pitchFamily="34" charset="0"/>
                      </a:endParaRPr>
                    </a:p>
                  </a:txBody>
                  <a:tcPr>
                    <a:solidFill>
                      <a:schemeClr val="accent4">
                        <a:lumMod val="20000"/>
                        <a:lumOff val="80000"/>
                      </a:schemeClr>
                    </a:solidFill>
                  </a:tcPr>
                </a:tc>
                <a:tc>
                  <a:txBody>
                    <a:bodyPr/>
                    <a:lstStyle/>
                    <a:p>
                      <a:pPr algn="ctr"/>
                      <a:r>
                        <a:rPr lang="en-US" sz="1400">
                          <a:latin typeface="Trebuchet MS" panose="020B0603020202020204" pitchFamily="34" charset="0"/>
                        </a:rPr>
                        <a:t>27</a:t>
                      </a:r>
                    </a:p>
                  </a:txBody>
                  <a:tcPr>
                    <a:noFill/>
                  </a:tcPr>
                </a:tc>
                <a:tc>
                  <a:txBody>
                    <a:bodyPr/>
                    <a:lstStyle/>
                    <a:p>
                      <a:pPr algn="ctr"/>
                      <a:r>
                        <a:rPr lang="en-US" sz="1400">
                          <a:latin typeface="Trebuchet MS" panose="020B0603020202020204" pitchFamily="34" charset="0"/>
                        </a:rPr>
                        <a:t>3</a:t>
                      </a:r>
                    </a:p>
                  </a:txBody>
                  <a:tcPr/>
                </a:tc>
                <a:tc>
                  <a:txBody>
                    <a:bodyPr/>
                    <a:lstStyle/>
                    <a:p>
                      <a:pPr algn="ctr"/>
                      <a:r>
                        <a:rPr lang="en-US" sz="1400">
                          <a:latin typeface="Trebuchet MS" panose="020B0603020202020204" pitchFamily="34" charset="0"/>
                        </a:rPr>
                        <a:t>00</a:t>
                      </a:r>
                    </a:p>
                  </a:txBody>
                  <a:tcPr/>
                </a:tc>
                <a:extLst>
                  <a:ext uri="{0D108BD9-81ED-4DB2-BD59-A6C34878D82A}">
                    <a16:rowId xmlns:a16="http://schemas.microsoft.com/office/drawing/2014/main" val="2077191558"/>
                  </a:ext>
                </a:extLst>
              </a:tr>
              <a:tr h="133565">
                <a:tc>
                  <a:txBody>
                    <a:bodyPr/>
                    <a:lstStyle/>
                    <a:p>
                      <a:pPr algn="ctr"/>
                      <a:r>
                        <a:rPr lang="en-US" sz="1400">
                          <a:latin typeface="Trebuchet MS" panose="020B0603020202020204" pitchFamily="34" charset="0"/>
                        </a:rPr>
                        <a:t>2</a:t>
                      </a:r>
                    </a:p>
                  </a:txBody>
                  <a:tcPr/>
                </a:tc>
                <a:tc>
                  <a:txBody>
                    <a:bodyPr/>
                    <a:lstStyle/>
                    <a:p>
                      <a:pPr algn="ctr"/>
                      <a:r>
                        <a:rPr lang="en-US" sz="1400">
                          <a:latin typeface="Trebuchet MS" panose="020B0603020202020204" pitchFamily="34" charset="0"/>
                        </a:rPr>
                        <a:t>120</a:t>
                      </a:r>
                    </a:p>
                  </a:txBody>
                  <a:tcPr/>
                </a:tc>
                <a:tc>
                  <a:txBody>
                    <a:bodyPr/>
                    <a:lstStyle/>
                    <a:p>
                      <a:pPr algn="ctr"/>
                      <a:r>
                        <a:rPr lang="en-US" sz="1400">
                          <a:latin typeface="Trebuchet MS" panose="020B0603020202020204" pitchFamily="34" charset="0"/>
                        </a:rPr>
                        <a:t>90</a:t>
                      </a:r>
                    </a:p>
                  </a:txBody>
                  <a:tcPr/>
                </a:tc>
                <a:tc>
                  <a:txBody>
                    <a:bodyPr/>
                    <a:lstStyle/>
                    <a:p>
                      <a:pPr algn="ctr"/>
                      <a:r>
                        <a:rPr lang="en-US" sz="1400">
                          <a:latin typeface="Trebuchet MS" panose="020B0603020202020204" pitchFamily="34" charset="0"/>
                        </a:rPr>
                        <a:t>27</a:t>
                      </a:r>
                    </a:p>
                  </a:txBody>
                  <a:tcPr/>
                </a:tc>
                <a:tc>
                  <a:txBody>
                    <a:bodyPr/>
                    <a:lstStyle/>
                    <a:p>
                      <a:pPr algn="ctr"/>
                      <a:r>
                        <a:rPr lang="en-US" sz="1400">
                          <a:latin typeface="Trebuchet MS" panose="020B0603020202020204" pitchFamily="34" charset="0"/>
                        </a:rPr>
                        <a:t>3</a:t>
                      </a:r>
                    </a:p>
                  </a:txBody>
                  <a:tcPr/>
                </a:tc>
                <a:tc>
                  <a:txBody>
                    <a:bodyPr/>
                    <a:lstStyle/>
                    <a:p>
                      <a:pPr algn="ctr"/>
                      <a:r>
                        <a:rPr lang="en-US" sz="1400">
                          <a:latin typeface="Trebuchet MS" panose="020B0603020202020204" pitchFamily="34" charset="0"/>
                        </a:rPr>
                        <a:t>00</a:t>
                      </a:r>
                    </a:p>
                  </a:txBody>
                  <a:tcPr/>
                </a:tc>
                <a:extLst>
                  <a:ext uri="{0D108BD9-81ED-4DB2-BD59-A6C34878D82A}">
                    <a16:rowId xmlns:a16="http://schemas.microsoft.com/office/drawing/2014/main" val="2012806109"/>
                  </a:ext>
                </a:extLst>
              </a:tr>
              <a:tr h="133565">
                <a:tc>
                  <a:txBody>
                    <a:bodyPr/>
                    <a:lstStyle/>
                    <a:p>
                      <a:pPr algn="ctr"/>
                      <a:r>
                        <a:rPr lang="en-US" sz="1400">
                          <a:latin typeface="Trebuchet MS" panose="020B0603020202020204" pitchFamily="34" charset="0"/>
                        </a:rPr>
                        <a:t>3</a:t>
                      </a:r>
                    </a:p>
                  </a:txBody>
                  <a:tcPr/>
                </a:tc>
                <a:tc>
                  <a:txBody>
                    <a:bodyPr/>
                    <a:lstStyle/>
                    <a:p>
                      <a:pPr algn="ctr"/>
                      <a:r>
                        <a:rPr lang="en-US" sz="1400">
                          <a:latin typeface="Trebuchet MS" panose="020B0603020202020204" pitchFamily="34" charset="0"/>
                        </a:rPr>
                        <a:t>120</a:t>
                      </a:r>
                    </a:p>
                  </a:txBody>
                  <a:tcPr/>
                </a:tc>
                <a:tc>
                  <a:txBody>
                    <a:bodyPr/>
                    <a:lstStyle/>
                    <a:p>
                      <a:pPr algn="ctr"/>
                      <a:r>
                        <a:rPr lang="en-US" sz="1400">
                          <a:latin typeface="Trebuchet MS" panose="020B0603020202020204" pitchFamily="34" charset="0"/>
                        </a:rPr>
                        <a:t>90</a:t>
                      </a:r>
                    </a:p>
                  </a:txBody>
                  <a:tcPr/>
                </a:tc>
                <a:tc>
                  <a:txBody>
                    <a:bodyPr/>
                    <a:lstStyle/>
                    <a:p>
                      <a:pPr algn="ctr"/>
                      <a:r>
                        <a:rPr lang="en-US" sz="1400">
                          <a:latin typeface="Trebuchet MS" panose="020B0603020202020204" pitchFamily="34" charset="0"/>
                        </a:rPr>
                        <a:t>27</a:t>
                      </a:r>
                    </a:p>
                  </a:txBody>
                  <a:tcPr/>
                </a:tc>
                <a:tc>
                  <a:txBody>
                    <a:bodyPr/>
                    <a:lstStyle/>
                    <a:p>
                      <a:pPr algn="ctr"/>
                      <a:r>
                        <a:rPr lang="en-US" sz="1400">
                          <a:latin typeface="Trebuchet MS" panose="020B0603020202020204" pitchFamily="34" charset="0"/>
                        </a:rPr>
                        <a:t>3</a:t>
                      </a:r>
                    </a:p>
                  </a:txBody>
                  <a:tcPr/>
                </a:tc>
                <a:tc>
                  <a:txBody>
                    <a:bodyPr/>
                    <a:lstStyle/>
                    <a:p>
                      <a:pPr algn="ctr"/>
                      <a:r>
                        <a:rPr lang="en-US" sz="1400">
                          <a:latin typeface="Trebuchet MS" panose="020B0603020202020204" pitchFamily="34" charset="0"/>
                        </a:rPr>
                        <a:t>00</a:t>
                      </a:r>
                    </a:p>
                  </a:txBody>
                  <a:tcPr/>
                </a:tc>
                <a:extLst>
                  <a:ext uri="{0D108BD9-81ED-4DB2-BD59-A6C34878D82A}">
                    <a16:rowId xmlns:a16="http://schemas.microsoft.com/office/drawing/2014/main" val="2747807191"/>
                  </a:ext>
                </a:extLst>
              </a:tr>
              <a:tr h="133565">
                <a:tc>
                  <a:txBody>
                    <a:bodyPr/>
                    <a:lstStyle/>
                    <a:p>
                      <a:pPr algn="ctr"/>
                      <a:r>
                        <a:rPr lang="en-US" sz="1400">
                          <a:latin typeface="Trebuchet MS" panose="020B0603020202020204" pitchFamily="34" charset="0"/>
                        </a:rPr>
                        <a:t>4</a:t>
                      </a:r>
                    </a:p>
                  </a:txBody>
                  <a:tcPr/>
                </a:tc>
                <a:tc>
                  <a:txBody>
                    <a:bodyPr/>
                    <a:lstStyle/>
                    <a:p>
                      <a:pPr algn="ctr"/>
                      <a:r>
                        <a:rPr lang="en-US" sz="1400">
                          <a:latin typeface="Trebuchet MS" panose="020B0603020202020204" pitchFamily="34" charset="0"/>
                        </a:rPr>
                        <a:t>120</a:t>
                      </a:r>
                    </a:p>
                  </a:txBody>
                  <a:tcPr/>
                </a:tc>
                <a:tc>
                  <a:txBody>
                    <a:bodyPr/>
                    <a:lstStyle/>
                    <a:p>
                      <a:pPr algn="ctr"/>
                      <a:r>
                        <a:rPr lang="en-US" sz="1400">
                          <a:latin typeface="Trebuchet MS" panose="020B0603020202020204" pitchFamily="34" charset="0"/>
                        </a:rPr>
                        <a:t>90</a:t>
                      </a:r>
                    </a:p>
                  </a:txBody>
                  <a:tcPr/>
                </a:tc>
                <a:tc>
                  <a:txBody>
                    <a:bodyPr/>
                    <a:lstStyle/>
                    <a:p>
                      <a:pPr algn="ctr"/>
                      <a:r>
                        <a:rPr lang="en-US" sz="1400">
                          <a:latin typeface="Trebuchet MS" panose="020B0603020202020204" pitchFamily="34" charset="0"/>
                        </a:rPr>
                        <a:t>13</a:t>
                      </a:r>
                    </a:p>
                  </a:txBody>
                  <a:tcPr>
                    <a:solidFill>
                      <a:schemeClr val="accent4">
                        <a:lumMod val="20000"/>
                        <a:lumOff val="80000"/>
                      </a:schemeClr>
                    </a:solidFill>
                  </a:tcPr>
                </a:tc>
                <a:tc>
                  <a:txBody>
                    <a:bodyPr/>
                    <a:lstStyle/>
                    <a:p>
                      <a:pPr algn="ctr"/>
                      <a:r>
                        <a:rPr lang="en-US" sz="1400">
                          <a:latin typeface="Trebuchet MS" panose="020B0603020202020204" pitchFamily="34" charset="0"/>
                        </a:rPr>
                        <a:t>0</a:t>
                      </a:r>
                    </a:p>
                  </a:txBody>
                  <a:tcPr/>
                </a:tc>
                <a:tc>
                  <a:txBody>
                    <a:bodyPr/>
                    <a:lstStyle/>
                    <a:p>
                      <a:pPr algn="ctr"/>
                      <a:r>
                        <a:rPr lang="en-US" sz="1400">
                          <a:latin typeface="Trebuchet MS" panose="020B0603020202020204" pitchFamily="34" charset="0"/>
                        </a:rPr>
                        <a:t>00 </a:t>
                      </a:r>
                      <a:br>
                        <a:rPr lang="en-US" sz="1400">
                          <a:latin typeface="Trebuchet MS" panose="020B0603020202020204" pitchFamily="34" charset="0"/>
                        </a:rPr>
                      </a:br>
                      <a:r>
                        <a:rPr lang="en-US" sz="1400">
                          <a:latin typeface="Trebuchet MS" panose="020B0603020202020204" pitchFamily="34" charset="0"/>
                        </a:rPr>
                        <a:t>or 13 if moving AUs</a:t>
                      </a:r>
                    </a:p>
                  </a:txBody>
                  <a:tcPr>
                    <a:solidFill>
                      <a:schemeClr val="bg1"/>
                    </a:solidFill>
                  </a:tcPr>
                </a:tc>
                <a:extLst>
                  <a:ext uri="{0D108BD9-81ED-4DB2-BD59-A6C34878D82A}">
                    <a16:rowId xmlns:a16="http://schemas.microsoft.com/office/drawing/2014/main" val="24936308"/>
                  </a:ext>
                </a:extLst>
              </a:tr>
            </a:tbl>
          </a:graphicData>
        </a:graphic>
      </p:graphicFrame>
      <p:sp>
        <p:nvSpPr>
          <p:cNvPr id="11" name="Rectangle: Rounded Corners 10">
            <a:extLst>
              <a:ext uri="{FF2B5EF4-FFF2-40B4-BE49-F238E27FC236}">
                <a16:creationId xmlns:a16="http://schemas.microsoft.com/office/drawing/2014/main" id="{3A09725F-C108-0BDE-8886-BD91FDD06EFC}"/>
              </a:ext>
            </a:extLst>
          </p:cNvPr>
          <p:cNvSpPr/>
          <p:nvPr/>
        </p:nvSpPr>
        <p:spPr>
          <a:xfrm>
            <a:off x="227916" y="4501663"/>
            <a:ext cx="2213833" cy="347776"/>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b="1">
                <a:latin typeface="Trebuchet MS" panose="020B0603020202020204" pitchFamily="34" charset="0"/>
              </a:rPr>
              <a:t>Sending LEA</a:t>
            </a:r>
          </a:p>
        </p:txBody>
      </p:sp>
      <p:graphicFrame>
        <p:nvGraphicFramePr>
          <p:cNvPr id="10" name="Table 9" descr="Sending LEA Table 2">
            <a:extLst>
              <a:ext uri="{FF2B5EF4-FFF2-40B4-BE49-F238E27FC236}">
                <a16:creationId xmlns:a16="http://schemas.microsoft.com/office/drawing/2014/main" id="{D7D62B74-7AB0-7F24-8A19-6C244B766119}"/>
              </a:ext>
            </a:extLst>
          </p:cNvPr>
          <p:cNvGraphicFramePr>
            <a:graphicFrameLocks/>
          </p:cNvGraphicFramePr>
          <p:nvPr>
            <p:extLst>
              <p:ext uri="{D42A27DB-BD31-4B8C-83A1-F6EECF244321}">
                <p14:modId xmlns:p14="http://schemas.microsoft.com/office/powerpoint/2010/main" val="808221095"/>
              </p:ext>
            </p:extLst>
          </p:nvPr>
        </p:nvGraphicFramePr>
        <p:xfrm>
          <a:off x="227916" y="4892238"/>
          <a:ext cx="11734800" cy="1036320"/>
        </p:xfrm>
        <a:graphic>
          <a:graphicData uri="http://schemas.openxmlformats.org/drawingml/2006/table">
            <a:tbl>
              <a:tblPr firstRow="1">
                <a:tableStyleId>{1E171933-4619-4E11-9A3F-F7608DF75F80}</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1685137354"/>
                    </a:ext>
                  </a:extLst>
                </a:gridCol>
              </a:tblGrid>
              <a:tr h="388536">
                <a:tc>
                  <a:txBody>
                    <a:bodyPr/>
                    <a:lstStyle/>
                    <a:p>
                      <a:pPr algn="ctr"/>
                      <a:r>
                        <a:rPr lang="en-US" sz="1400">
                          <a:solidFill>
                            <a:schemeClr val="bg1"/>
                          </a:solidFill>
                          <a:latin typeface="Trebuchet MS" panose="020B0603020202020204" pitchFamily="34" charset="0"/>
                        </a:rPr>
                        <a:t>Special Education Transition (DEM) </a:t>
                      </a:r>
                    </a:p>
                  </a:txBody>
                  <a:tcPr/>
                </a:tc>
                <a:tc>
                  <a:txBody>
                    <a:bodyPr/>
                    <a:lstStyle/>
                    <a:p>
                      <a:pPr algn="ctr"/>
                      <a:r>
                        <a:rPr lang="en-US" sz="1400">
                          <a:solidFill>
                            <a:schemeClr val="bg1"/>
                          </a:solidFill>
                          <a:latin typeface="Trebuchet MS" panose="020B0603020202020204" pitchFamily="34" charset="0"/>
                        </a:rPr>
                        <a:t>Entry Grade Level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School Entry Type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School Exit Type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Retention Code </a:t>
                      </a:r>
                      <a:br>
                        <a:rPr lang="en-US" sz="1400">
                          <a:solidFill>
                            <a:schemeClr val="bg1"/>
                          </a:solidFill>
                          <a:latin typeface="Trebuchet MS" panose="020B0603020202020204" pitchFamily="34" charset="0"/>
                        </a:rPr>
                      </a:br>
                      <a:r>
                        <a:rPr lang="en-US" sz="1400">
                          <a:solidFill>
                            <a:schemeClr val="bg1"/>
                          </a:solidFill>
                          <a:latin typeface="Trebuchet MS" panose="020B0603020202020204" pitchFamily="34" charset="0"/>
                        </a:rPr>
                        <a:t>(SSA)</a:t>
                      </a:r>
                    </a:p>
                  </a:txBody>
                  <a:tcPr/>
                </a:tc>
                <a:tc>
                  <a:txBody>
                    <a:bodyPr/>
                    <a:lstStyle/>
                    <a:p>
                      <a:pPr algn="ctr"/>
                      <a:r>
                        <a:rPr lang="en-US" sz="1400">
                          <a:solidFill>
                            <a:schemeClr val="bg1"/>
                          </a:solidFill>
                          <a:latin typeface="Trebuchet MS" panose="020B0603020202020204" pitchFamily="34" charset="0"/>
                        </a:rPr>
                        <a:t>SPED Basis of Exit</a:t>
                      </a:r>
                    </a:p>
                  </a:txBody>
                  <a:tcPr/>
                </a:tc>
                <a:extLst>
                  <a:ext uri="{0D108BD9-81ED-4DB2-BD59-A6C34878D82A}">
                    <a16:rowId xmlns:a16="http://schemas.microsoft.com/office/drawing/2014/main" val="1973666330"/>
                  </a:ext>
                </a:extLst>
              </a:tr>
              <a:tr h="324637">
                <a:tc>
                  <a:txBody>
                    <a:bodyPr/>
                    <a:lstStyle/>
                    <a:p>
                      <a:pPr algn="ctr"/>
                      <a:r>
                        <a:rPr lang="en-US" sz="1400">
                          <a:latin typeface="Trebuchet MS" panose="020B0603020202020204" pitchFamily="34" charset="0"/>
                        </a:rPr>
                        <a:t>4</a:t>
                      </a:r>
                      <a:br>
                        <a:rPr lang="en-US" sz="1400">
                          <a:latin typeface="Trebuchet MS" panose="020B0603020202020204" pitchFamily="34" charset="0"/>
                        </a:rPr>
                      </a:br>
                      <a:r>
                        <a:rPr lang="en-US" sz="1400">
                          <a:latin typeface="Trebuchet MS" panose="020B0603020202020204" pitchFamily="34" charset="0"/>
                        </a:rPr>
                        <a:t>(one-day record 6/30)</a:t>
                      </a:r>
                    </a:p>
                  </a:txBody>
                  <a:tcPr/>
                </a:tc>
                <a:tc>
                  <a:txBody>
                    <a:bodyPr/>
                    <a:lstStyle/>
                    <a:p>
                      <a:pPr algn="ctr"/>
                      <a:r>
                        <a:rPr lang="en-US" sz="1400">
                          <a:latin typeface="Trebuchet MS" panose="020B0603020202020204" pitchFamily="34" charset="0"/>
                        </a:rPr>
                        <a:t>120</a:t>
                      </a:r>
                    </a:p>
                  </a:txBody>
                  <a:tcPr/>
                </a:tc>
                <a:tc>
                  <a:txBody>
                    <a:bodyPr/>
                    <a:lstStyle/>
                    <a:p>
                      <a:pPr algn="ctr"/>
                      <a:r>
                        <a:rPr lang="en-US" sz="1400" b="0" dirty="0">
                          <a:latin typeface="Trebuchet MS" panose="020B0603020202020204" pitchFamily="34" charset="0"/>
                        </a:rPr>
                        <a:t>13</a:t>
                      </a:r>
                    </a:p>
                  </a:txBody>
                  <a:tcPr>
                    <a:solidFill>
                      <a:schemeClr val="accent4">
                        <a:lumMod val="20000"/>
                        <a:lumOff val="80000"/>
                      </a:schemeClr>
                    </a:solidFill>
                  </a:tcPr>
                </a:tc>
                <a:tc>
                  <a:txBody>
                    <a:bodyPr/>
                    <a:lstStyle/>
                    <a:p>
                      <a:pPr algn="ctr"/>
                      <a:r>
                        <a:rPr lang="en-US" sz="1400" b="0">
                          <a:latin typeface="Trebuchet MS" panose="020B0603020202020204" pitchFamily="34" charset="0"/>
                        </a:rPr>
                        <a:t>28</a:t>
                      </a:r>
                      <a:endParaRPr lang="en-US" sz="1400">
                        <a:latin typeface="Trebuchet MS" panose="020B0603020202020204" pitchFamily="34" charset="0"/>
                      </a:endParaRPr>
                    </a:p>
                  </a:txBody>
                  <a:tcPr>
                    <a:solidFill>
                      <a:schemeClr val="accent2">
                        <a:lumMod val="20000"/>
                        <a:lumOff val="80000"/>
                      </a:schemeClr>
                    </a:solidFill>
                  </a:tcPr>
                </a:tc>
                <a:tc>
                  <a:txBody>
                    <a:bodyPr/>
                    <a:lstStyle/>
                    <a:p>
                      <a:pPr algn="ctr"/>
                      <a:r>
                        <a:rPr lang="en-US" sz="1400">
                          <a:latin typeface="Trebuchet MS" panose="020B0603020202020204" pitchFamily="34" charset="0"/>
                        </a:rPr>
                        <a:t>0</a:t>
                      </a:r>
                    </a:p>
                  </a:txBody>
                  <a:tcPr/>
                </a:tc>
                <a:tc>
                  <a:txBody>
                    <a:bodyPr/>
                    <a:lstStyle/>
                    <a:p>
                      <a:pPr algn="ctr"/>
                      <a:r>
                        <a:rPr lang="en-US" sz="1400" dirty="0">
                          <a:latin typeface="Trebuchet MS" panose="020B0603020202020204" pitchFamily="34" charset="0"/>
                        </a:rPr>
                        <a:t>90</a:t>
                      </a:r>
                    </a:p>
                  </a:txBody>
                  <a:tcPr>
                    <a:solidFill>
                      <a:schemeClr val="bg2">
                        <a:lumMod val="40000"/>
                        <a:lumOff val="60000"/>
                      </a:schemeClr>
                    </a:solidFill>
                  </a:tcPr>
                </a:tc>
                <a:extLst>
                  <a:ext uri="{0D108BD9-81ED-4DB2-BD59-A6C34878D82A}">
                    <a16:rowId xmlns:a16="http://schemas.microsoft.com/office/drawing/2014/main" val="2077191558"/>
                  </a:ext>
                </a:extLst>
              </a:tr>
            </a:tbl>
          </a:graphicData>
        </a:graphic>
      </p:graphicFrame>
      <p:sp>
        <p:nvSpPr>
          <p:cNvPr id="4" name="Slide Number Placeholder 3">
            <a:extLst>
              <a:ext uri="{FF2B5EF4-FFF2-40B4-BE49-F238E27FC236}">
                <a16:creationId xmlns:a16="http://schemas.microsoft.com/office/drawing/2014/main" id="{B1166557-FF5C-107E-C270-C0C1EA5DAF00}"/>
              </a:ext>
            </a:extLst>
          </p:cNvPr>
          <p:cNvSpPr>
            <a:spLocks noGrp="1"/>
          </p:cNvSpPr>
          <p:nvPr>
            <p:ph type="sldNum" sz="quarter" idx="12"/>
          </p:nvPr>
        </p:nvSpPr>
        <p:spPr/>
        <p:txBody>
          <a:bodyPr/>
          <a:lstStyle/>
          <a:p>
            <a:fld id="{C479D5F6-EDCB-402A-AC08-4943A1820E8F}" type="slidenum">
              <a:rPr lang="en-US" smtClean="0"/>
              <a:pPr/>
              <a:t>29</a:t>
            </a:fld>
            <a:endParaRPr lang="en-US"/>
          </a:p>
        </p:txBody>
      </p:sp>
    </p:spTree>
    <p:extLst>
      <p:ext uri="{BB962C8B-B14F-4D97-AF65-F5344CB8AC3E}">
        <p14:creationId xmlns:p14="http://schemas.microsoft.com/office/powerpoint/2010/main" val="3296077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1ED6A-CC27-F0D5-0EE4-D1AE3D8A528E}"/>
              </a:ext>
            </a:extLst>
          </p:cNvPr>
          <p:cNvSpPr>
            <a:spLocks noGrp="1"/>
          </p:cNvSpPr>
          <p:nvPr>
            <p:ph type="ctrTitle"/>
          </p:nvPr>
        </p:nvSpPr>
        <p:spPr>
          <a:xfrm>
            <a:off x="0" y="4326903"/>
            <a:ext cx="9753600" cy="1371600"/>
          </a:xfrm>
        </p:spPr>
        <p:txBody>
          <a:bodyPr>
            <a:normAutofit/>
          </a:bodyPr>
          <a:lstStyle/>
          <a:p>
            <a:r>
              <a:rPr lang="en-US"/>
              <a:t>Special Education 18-21 </a:t>
            </a:r>
            <a:br>
              <a:rPr lang="en-US"/>
            </a:br>
            <a:r>
              <a:rPr lang="en-US"/>
              <a:t>Transition Services Overview</a:t>
            </a:r>
          </a:p>
        </p:txBody>
      </p:sp>
      <p:sp>
        <p:nvSpPr>
          <p:cNvPr id="3" name="Slide Number Placeholder 2">
            <a:extLst>
              <a:ext uri="{FF2B5EF4-FFF2-40B4-BE49-F238E27FC236}">
                <a16:creationId xmlns:a16="http://schemas.microsoft.com/office/drawing/2014/main" id="{BF4333A7-2DA6-88F7-B934-B46E1DC3DC33}"/>
              </a:ext>
            </a:extLst>
          </p:cNvPr>
          <p:cNvSpPr>
            <a:spLocks noGrp="1"/>
          </p:cNvSpPr>
          <p:nvPr>
            <p:ph type="sldNum" sz="quarter" idx="12"/>
          </p:nvPr>
        </p:nvSpPr>
        <p:spPr/>
        <p:txBody>
          <a:bodyPr/>
          <a:lstStyle/>
          <a:p>
            <a:fld id="{C479D5F6-EDCB-402A-AC08-4943A1820E8F}" type="slidenum">
              <a:rPr lang="en-US" smtClean="0"/>
              <a:pPr/>
              <a:t>3</a:t>
            </a:fld>
            <a:endParaRPr lang="en-US"/>
          </a:p>
        </p:txBody>
      </p:sp>
    </p:spTree>
    <p:extLst>
      <p:ext uri="{BB962C8B-B14F-4D97-AF65-F5344CB8AC3E}">
        <p14:creationId xmlns:p14="http://schemas.microsoft.com/office/powerpoint/2010/main" val="14882929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03503-F14D-45A5-9BA5-21D274C87249}"/>
              </a:ext>
            </a:extLst>
          </p:cNvPr>
          <p:cNvSpPr>
            <a:spLocks noGrp="1"/>
          </p:cNvSpPr>
          <p:nvPr>
            <p:ph type="title"/>
          </p:nvPr>
        </p:nvSpPr>
        <p:spPr>
          <a:xfrm>
            <a:off x="443564" y="205176"/>
            <a:ext cx="11305091" cy="898524"/>
          </a:xfrm>
        </p:spPr>
        <p:txBody>
          <a:bodyPr>
            <a:normAutofit/>
          </a:bodyPr>
          <a:lstStyle/>
          <a:p>
            <a:r>
              <a:rPr lang="en-US"/>
              <a:t>Colorado District Transfers (School Entry Type 13)</a:t>
            </a:r>
            <a:br>
              <a:rPr lang="en-US"/>
            </a:br>
            <a:r>
              <a:rPr lang="en-US"/>
              <a:t>Students receiving non-diploma certificate of completion</a:t>
            </a:r>
          </a:p>
        </p:txBody>
      </p:sp>
      <p:sp>
        <p:nvSpPr>
          <p:cNvPr id="5" name="Content Placeholder 4">
            <a:extLst>
              <a:ext uri="{FF2B5EF4-FFF2-40B4-BE49-F238E27FC236}">
                <a16:creationId xmlns:a16="http://schemas.microsoft.com/office/drawing/2014/main" id="{7A84E00B-631E-147B-0BDE-703DC4BBB2D8}"/>
              </a:ext>
            </a:extLst>
          </p:cNvPr>
          <p:cNvSpPr>
            <a:spLocks noGrp="1"/>
          </p:cNvSpPr>
          <p:nvPr>
            <p:ph idx="1"/>
          </p:nvPr>
        </p:nvSpPr>
        <p:spPr/>
        <p:txBody>
          <a:bodyPr>
            <a:normAutofit/>
          </a:bodyPr>
          <a:lstStyle/>
          <a:p>
            <a:r>
              <a:rPr lang="en-US"/>
              <a:t>Student counted as an ‘other completer’ in the </a:t>
            </a:r>
            <a:r>
              <a:rPr lang="en-US" u="sng"/>
              <a:t>receiving district</a:t>
            </a:r>
            <a:r>
              <a:rPr lang="en-US"/>
              <a:t> upon completion of transition services.</a:t>
            </a:r>
          </a:p>
          <a:p>
            <a:r>
              <a:rPr lang="en-US"/>
              <a:t>Student must meet </a:t>
            </a:r>
            <a:r>
              <a:rPr lang="en-US" u="sng"/>
              <a:t>receiving district’s</a:t>
            </a:r>
            <a:r>
              <a:rPr lang="en-US"/>
              <a:t> local requirements for a non-diploma certificate of completion.</a:t>
            </a:r>
          </a:p>
          <a:p>
            <a:r>
              <a:rPr lang="en-US"/>
              <a:t>Student coded as ‘other completer’ (School Exit Type 92) in their final year of transition services.</a:t>
            </a:r>
          </a:p>
          <a:p>
            <a:r>
              <a:rPr lang="en-US">
                <a:hlinkClick r:id="rId2"/>
              </a:rPr>
              <a:t>Coding Guide: Section 5 of the SEY Collection Manual</a:t>
            </a:r>
            <a:endParaRPr lang="en-US"/>
          </a:p>
          <a:p>
            <a:endParaRPr lang="en-US"/>
          </a:p>
        </p:txBody>
      </p:sp>
      <p:sp>
        <p:nvSpPr>
          <p:cNvPr id="4" name="Slide Number Placeholder 3">
            <a:extLst>
              <a:ext uri="{FF2B5EF4-FFF2-40B4-BE49-F238E27FC236}">
                <a16:creationId xmlns:a16="http://schemas.microsoft.com/office/drawing/2014/main" id="{24F10F5E-40E6-1F72-3F12-F4B8C9AF343E}"/>
              </a:ext>
            </a:extLst>
          </p:cNvPr>
          <p:cNvSpPr>
            <a:spLocks noGrp="1"/>
          </p:cNvSpPr>
          <p:nvPr>
            <p:ph type="sldNum" sz="quarter" idx="12"/>
          </p:nvPr>
        </p:nvSpPr>
        <p:spPr/>
        <p:txBody>
          <a:bodyPr/>
          <a:lstStyle/>
          <a:p>
            <a:fld id="{C479D5F6-EDCB-402A-AC08-4943A1820E8F}" type="slidenum">
              <a:rPr lang="en-US" smtClean="0"/>
              <a:pPr/>
              <a:t>30</a:t>
            </a:fld>
            <a:endParaRPr lang="en-US"/>
          </a:p>
        </p:txBody>
      </p:sp>
    </p:spTree>
    <p:extLst>
      <p:ext uri="{BB962C8B-B14F-4D97-AF65-F5344CB8AC3E}">
        <p14:creationId xmlns:p14="http://schemas.microsoft.com/office/powerpoint/2010/main" val="35199839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97A58-D0EF-EAEA-9CC8-E1C955687D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1EE5B3-373A-F405-BDB7-2CF7CD458FC3}"/>
              </a:ext>
            </a:extLst>
          </p:cNvPr>
          <p:cNvSpPr>
            <a:spLocks noGrp="1"/>
          </p:cNvSpPr>
          <p:nvPr>
            <p:ph type="title"/>
          </p:nvPr>
        </p:nvSpPr>
        <p:spPr>
          <a:xfrm>
            <a:off x="633046" y="6094193"/>
            <a:ext cx="9882550" cy="713172"/>
          </a:xfrm>
        </p:spPr>
        <p:txBody>
          <a:bodyPr>
            <a:noAutofit/>
          </a:bodyPr>
          <a:lstStyle/>
          <a:p>
            <a:r>
              <a:rPr lang="en-US"/>
              <a:t>Counted as Other Completer/HSED at the receiving district:</a:t>
            </a:r>
            <a:br>
              <a:rPr lang="en-US"/>
            </a:br>
            <a:r>
              <a:rPr lang="en-US"/>
              <a:t>Coding Example </a:t>
            </a:r>
          </a:p>
        </p:txBody>
      </p:sp>
      <p:sp>
        <p:nvSpPr>
          <p:cNvPr id="8" name="Rectangle: Rounded Corners 7">
            <a:extLst>
              <a:ext uri="{FF2B5EF4-FFF2-40B4-BE49-F238E27FC236}">
                <a16:creationId xmlns:a16="http://schemas.microsoft.com/office/drawing/2014/main" id="{4784571F-A419-D30A-5DCB-206D390805C9}"/>
              </a:ext>
            </a:extLst>
          </p:cNvPr>
          <p:cNvSpPr/>
          <p:nvPr/>
        </p:nvSpPr>
        <p:spPr>
          <a:xfrm>
            <a:off x="227916" y="241983"/>
            <a:ext cx="2213833" cy="452176"/>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2000" b="1">
                <a:latin typeface="Trebuchet MS" panose="020B0603020202020204" pitchFamily="34" charset="0"/>
              </a:rPr>
              <a:t>Sending LEA</a:t>
            </a:r>
          </a:p>
        </p:txBody>
      </p:sp>
      <p:graphicFrame>
        <p:nvGraphicFramePr>
          <p:cNvPr id="6" name="Table 5" descr="Sending LEA Table">
            <a:extLst>
              <a:ext uri="{FF2B5EF4-FFF2-40B4-BE49-F238E27FC236}">
                <a16:creationId xmlns:a16="http://schemas.microsoft.com/office/drawing/2014/main" id="{3C6354D9-4C62-7567-F0B5-B9C3EB5153CD}"/>
              </a:ext>
            </a:extLst>
          </p:cNvPr>
          <p:cNvGraphicFramePr>
            <a:graphicFrameLocks/>
          </p:cNvGraphicFramePr>
          <p:nvPr>
            <p:extLst>
              <p:ext uri="{D42A27DB-BD31-4B8C-83A1-F6EECF244321}">
                <p14:modId xmlns:p14="http://schemas.microsoft.com/office/powerpoint/2010/main" val="663899008"/>
              </p:ext>
            </p:extLst>
          </p:nvPr>
        </p:nvGraphicFramePr>
        <p:xfrm>
          <a:off x="227916" y="821935"/>
          <a:ext cx="11734800" cy="1737360"/>
        </p:xfrm>
        <a:graphic>
          <a:graphicData uri="http://schemas.openxmlformats.org/drawingml/2006/table">
            <a:tbl>
              <a:tblPr firstRow="1">
                <a:tableStyleId>{1E171933-4619-4E11-9A3F-F7608DF75F80}</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1685137354"/>
                    </a:ext>
                  </a:extLst>
                </a:gridCol>
              </a:tblGrid>
              <a:tr h="230702">
                <a:tc>
                  <a:txBody>
                    <a:bodyPr/>
                    <a:lstStyle/>
                    <a:p>
                      <a:pPr algn="ctr"/>
                      <a:r>
                        <a:rPr lang="en-US" sz="1600">
                          <a:solidFill>
                            <a:schemeClr val="bg1"/>
                          </a:solidFill>
                          <a:latin typeface="Trebuchet MS" panose="020B0603020202020204" pitchFamily="34" charset="0"/>
                        </a:rPr>
                        <a:t>Special Education Transition (DEM) </a:t>
                      </a:r>
                    </a:p>
                  </a:txBody>
                  <a:tcPr/>
                </a:tc>
                <a:tc>
                  <a:txBody>
                    <a:bodyPr/>
                    <a:lstStyle/>
                    <a:p>
                      <a:pPr algn="ctr"/>
                      <a:r>
                        <a:rPr lang="en-US" sz="1600">
                          <a:solidFill>
                            <a:schemeClr val="bg1"/>
                          </a:solidFill>
                          <a:latin typeface="Trebuchet MS" panose="020B0603020202020204" pitchFamily="34" charset="0"/>
                        </a:rPr>
                        <a:t>Entry Grade Level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Entry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Exit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Retention Code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SPED Basis of Exit</a:t>
                      </a:r>
                    </a:p>
                  </a:txBody>
                  <a:tcPr/>
                </a:tc>
                <a:extLst>
                  <a:ext uri="{0D108BD9-81ED-4DB2-BD59-A6C34878D82A}">
                    <a16:rowId xmlns:a16="http://schemas.microsoft.com/office/drawing/2014/main" val="1973666330"/>
                  </a:ext>
                </a:extLst>
              </a:tr>
              <a:tr h="133565">
                <a:tc>
                  <a:txBody>
                    <a:bodyPr/>
                    <a:lstStyle/>
                    <a:p>
                      <a:pPr algn="ctr"/>
                      <a:r>
                        <a:rPr lang="en-US" sz="1600">
                          <a:latin typeface="Trebuchet MS" panose="020B0603020202020204" pitchFamily="34" charset="0"/>
                        </a:rPr>
                        <a:t>0</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Applicable code</a:t>
                      </a:r>
                    </a:p>
                    <a:p>
                      <a:pPr algn="ctr"/>
                      <a:r>
                        <a:rPr lang="en-US" sz="1600">
                          <a:latin typeface="Trebuchet MS" panose="020B0603020202020204" pitchFamily="34" charset="0"/>
                        </a:rPr>
                        <a:t>(e.g., 02 or 11)</a:t>
                      </a:r>
                    </a:p>
                  </a:txBody>
                  <a:tcPr/>
                </a:tc>
                <a:tc>
                  <a:txBody>
                    <a:bodyPr/>
                    <a:lstStyle/>
                    <a:p>
                      <a:pPr algn="ctr"/>
                      <a:r>
                        <a:rPr lang="en-US" sz="1600" b="0">
                          <a:latin typeface="Trebuchet MS" panose="020B0603020202020204" pitchFamily="34" charset="0"/>
                        </a:rPr>
                        <a:t>00</a:t>
                      </a:r>
                      <a:endParaRPr lang="en-US" sz="1600">
                        <a:latin typeface="Trebuchet MS" panose="020B0603020202020204" pitchFamily="34" charset="0"/>
                      </a:endParaRPr>
                    </a:p>
                  </a:txBody>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943451490"/>
                  </a:ext>
                </a:extLst>
              </a:tr>
              <a:tr h="133565">
                <a:tc>
                  <a:txBody>
                    <a:bodyPr/>
                    <a:lstStyle/>
                    <a:p>
                      <a:pPr algn="ctr"/>
                      <a:r>
                        <a:rPr lang="en-US" sz="1600">
                          <a:latin typeface="Trebuchet MS" panose="020B0603020202020204" pitchFamily="34" charset="0"/>
                        </a:rPr>
                        <a:t>1 </a:t>
                      </a:r>
                      <a:br>
                        <a:rPr lang="en-US" sz="1600">
                          <a:latin typeface="Trebuchet MS" panose="020B0603020202020204" pitchFamily="34" charset="0"/>
                        </a:rPr>
                      </a:br>
                      <a:r>
                        <a:rPr lang="en-US" sz="1600">
                          <a:latin typeface="Trebuchet MS" panose="020B0603020202020204" pitchFamily="34" charset="0"/>
                        </a:rPr>
                        <a:t>(one-day record)</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b="0">
                          <a:latin typeface="Trebuchet MS" panose="020B0603020202020204" pitchFamily="34" charset="0"/>
                        </a:rPr>
                        <a:t>00</a:t>
                      </a:r>
                    </a:p>
                  </a:txBody>
                  <a:tcPr/>
                </a:tc>
                <a:tc>
                  <a:txBody>
                    <a:bodyPr/>
                    <a:lstStyle/>
                    <a:p>
                      <a:pPr algn="ctr"/>
                      <a:r>
                        <a:rPr lang="en-US" sz="1600" b="0">
                          <a:latin typeface="Trebuchet MS" panose="020B0603020202020204" pitchFamily="34" charset="0"/>
                        </a:rPr>
                        <a:t>13</a:t>
                      </a:r>
                      <a:endParaRPr lang="en-US" sz="1600">
                        <a:latin typeface="Trebuchet MS" panose="020B0603020202020204" pitchFamily="34" charset="0"/>
                      </a:endParaRPr>
                    </a:p>
                  </a:txBody>
                  <a:tcPr>
                    <a:solidFill>
                      <a:schemeClr val="accent4">
                        <a:lumMod val="20000"/>
                        <a:lumOff val="80000"/>
                      </a:schemeClr>
                    </a:solidFill>
                  </a:tcPr>
                </a:tc>
                <a:tc>
                  <a:txBody>
                    <a:bodyPr/>
                    <a:lstStyle/>
                    <a:p>
                      <a:pPr algn="ctr"/>
                      <a:r>
                        <a:rPr lang="en-US" sz="1600">
                          <a:latin typeface="Trebuchet MS" panose="020B0603020202020204" pitchFamily="34" charset="0"/>
                        </a:rPr>
                        <a:t>0</a:t>
                      </a:r>
                    </a:p>
                  </a:txBody>
                  <a:tcPr/>
                </a:tc>
                <a:tc>
                  <a:txBody>
                    <a:bodyPr/>
                    <a:lstStyle/>
                    <a:p>
                      <a:pPr algn="ctr"/>
                      <a:r>
                        <a:rPr lang="en-US" sz="1600">
                          <a:latin typeface="Trebuchet MS" panose="020B0603020202020204" pitchFamily="34" charset="0"/>
                        </a:rPr>
                        <a:t>00 </a:t>
                      </a:r>
                      <a:br>
                        <a:rPr lang="en-US" sz="1600">
                          <a:latin typeface="Trebuchet MS" panose="020B0603020202020204" pitchFamily="34" charset="0"/>
                        </a:rPr>
                      </a:br>
                      <a:r>
                        <a:rPr lang="en-US" sz="1600">
                          <a:latin typeface="Trebuchet MS" panose="020B0603020202020204" pitchFamily="34" charset="0"/>
                        </a:rPr>
                        <a:t>or 13 if moving AUs</a:t>
                      </a:r>
                    </a:p>
                  </a:txBody>
                  <a:tcPr/>
                </a:tc>
                <a:extLst>
                  <a:ext uri="{0D108BD9-81ED-4DB2-BD59-A6C34878D82A}">
                    <a16:rowId xmlns:a16="http://schemas.microsoft.com/office/drawing/2014/main" val="2077191558"/>
                  </a:ext>
                </a:extLst>
              </a:tr>
            </a:tbl>
          </a:graphicData>
        </a:graphic>
      </p:graphicFrame>
      <p:sp>
        <p:nvSpPr>
          <p:cNvPr id="9" name="Rectangle: Rounded Corners 8">
            <a:extLst>
              <a:ext uri="{FF2B5EF4-FFF2-40B4-BE49-F238E27FC236}">
                <a16:creationId xmlns:a16="http://schemas.microsoft.com/office/drawing/2014/main" id="{ED3F4642-CFEB-ED6B-F65F-21538B62C6F2}"/>
              </a:ext>
            </a:extLst>
          </p:cNvPr>
          <p:cNvSpPr/>
          <p:nvPr/>
        </p:nvSpPr>
        <p:spPr>
          <a:xfrm>
            <a:off x="227916" y="2866178"/>
            <a:ext cx="2213833" cy="452176"/>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r>
              <a:rPr lang="en-US" sz="2000" b="1">
                <a:latin typeface="Trebuchet MS" panose="020B0603020202020204" pitchFamily="34" charset="0"/>
              </a:rPr>
              <a:t>Receiving LEA</a:t>
            </a:r>
          </a:p>
        </p:txBody>
      </p:sp>
      <p:graphicFrame>
        <p:nvGraphicFramePr>
          <p:cNvPr id="5" name="Table 5" descr="Receiving LEA Table">
            <a:extLst>
              <a:ext uri="{FF2B5EF4-FFF2-40B4-BE49-F238E27FC236}">
                <a16:creationId xmlns:a16="http://schemas.microsoft.com/office/drawing/2014/main" id="{DC7622E6-7E1A-4382-BD14-47621CD373A2}"/>
              </a:ext>
            </a:extLst>
          </p:cNvPr>
          <p:cNvGraphicFramePr>
            <a:graphicFrameLocks noGrp="1"/>
          </p:cNvGraphicFramePr>
          <p:nvPr>
            <p:ph idx="1"/>
            <p:extLst>
              <p:ext uri="{D42A27DB-BD31-4B8C-83A1-F6EECF244321}">
                <p14:modId xmlns:p14="http://schemas.microsoft.com/office/powerpoint/2010/main" val="3143036023"/>
              </p:ext>
            </p:extLst>
          </p:nvPr>
        </p:nvGraphicFramePr>
        <p:xfrm>
          <a:off x="227916" y="3446130"/>
          <a:ext cx="11734800" cy="1920240"/>
        </p:xfrm>
        <a:graphic>
          <a:graphicData uri="http://schemas.openxmlformats.org/drawingml/2006/table">
            <a:tbl>
              <a:tblPr firstRow="1">
                <a:tableStyleId>{10A1B5D5-9B99-4C35-A422-299274C87663}</a:tableStyleId>
              </a:tblPr>
              <a:tblGrid>
                <a:gridCol w="1955800">
                  <a:extLst>
                    <a:ext uri="{9D8B030D-6E8A-4147-A177-3AD203B41FA5}">
                      <a16:colId xmlns:a16="http://schemas.microsoft.com/office/drawing/2014/main" val="1388612509"/>
                    </a:ext>
                  </a:extLst>
                </a:gridCol>
                <a:gridCol w="1955800">
                  <a:extLst>
                    <a:ext uri="{9D8B030D-6E8A-4147-A177-3AD203B41FA5}">
                      <a16:colId xmlns:a16="http://schemas.microsoft.com/office/drawing/2014/main" val="3491794345"/>
                    </a:ext>
                  </a:extLst>
                </a:gridCol>
                <a:gridCol w="1955800">
                  <a:extLst>
                    <a:ext uri="{9D8B030D-6E8A-4147-A177-3AD203B41FA5}">
                      <a16:colId xmlns:a16="http://schemas.microsoft.com/office/drawing/2014/main" val="3296794134"/>
                    </a:ext>
                  </a:extLst>
                </a:gridCol>
                <a:gridCol w="1955800">
                  <a:extLst>
                    <a:ext uri="{9D8B030D-6E8A-4147-A177-3AD203B41FA5}">
                      <a16:colId xmlns:a16="http://schemas.microsoft.com/office/drawing/2014/main" val="718575339"/>
                    </a:ext>
                  </a:extLst>
                </a:gridCol>
                <a:gridCol w="1955800">
                  <a:extLst>
                    <a:ext uri="{9D8B030D-6E8A-4147-A177-3AD203B41FA5}">
                      <a16:colId xmlns:a16="http://schemas.microsoft.com/office/drawing/2014/main" val="4117811522"/>
                    </a:ext>
                  </a:extLst>
                </a:gridCol>
                <a:gridCol w="1955800">
                  <a:extLst>
                    <a:ext uri="{9D8B030D-6E8A-4147-A177-3AD203B41FA5}">
                      <a16:colId xmlns:a16="http://schemas.microsoft.com/office/drawing/2014/main" val="1685137354"/>
                    </a:ext>
                  </a:extLst>
                </a:gridCol>
              </a:tblGrid>
              <a:tr h="230702">
                <a:tc>
                  <a:txBody>
                    <a:bodyPr/>
                    <a:lstStyle/>
                    <a:p>
                      <a:pPr algn="ctr"/>
                      <a:r>
                        <a:rPr lang="en-US" sz="1600">
                          <a:solidFill>
                            <a:schemeClr val="bg1"/>
                          </a:solidFill>
                          <a:latin typeface="Trebuchet MS" panose="020B0603020202020204" pitchFamily="34" charset="0"/>
                        </a:rPr>
                        <a:t>Special Education Transition (DEM) </a:t>
                      </a:r>
                    </a:p>
                  </a:txBody>
                  <a:tcPr/>
                </a:tc>
                <a:tc>
                  <a:txBody>
                    <a:bodyPr/>
                    <a:lstStyle/>
                    <a:p>
                      <a:pPr algn="ctr"/>
                      <a:r>
                        <a:rPr lang="en-US" sz="1600">
                          <a:solidFill>
                            <a:schemeClr val="bg1"/>
                          </a:solidFill>
                          <a:latin typeface="Trebuchet MS" panose="020B0603020202020204" pitchFamily="34" charset="0"/>
                        </a:rPr>
                        <a:t>Entry Grade Level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Entry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School Exit Type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Retention Code </a:t>
                      </a:r>
                      <a:br>
                        <a:rPr lang="en-US" sz="1600">
                          <a:solidFill>
                            <a:schemeClr val="bg1"/>
                          </a:solidFill>
                          <a:latin typeface="Trebuchet MS" panose="020B0603020202020204" pitchFamily="34" charset="0"/>
                        </a:rPr>
                      </a:br>
                      <a:r>
                        <a:rPr lang="en-US" sz="1600">
                          <a:solidFill>
                            <a:schemeClr val="bg1"/>
                          </a:solidFill>
                          <a:latin typeface="Trebuchet MS" panose="020B0603020202020204" pitchFamily="34" charset="0"/>
                        </a:rPr>
                        <a:t>(SSA)</a:t>
                      </a:r>
                    </a:p>
                  </a:txBody>
                  <a:tcPr/>
                </a:tc>
                <a:tc>
                  <a:txBody>
                    <a:bodyPr/>
                    <a:lstStyle/>
                    <a:p>
                      <a:pPr algn="ctr"/>
                      <a:r>
                        <a:rPr lang="en-US" sz="1600">
                          <a:solidFill>
                            <a:schemeClr val="bg1"/>
                          </a:solidFill>
                          <a:latin typeface="Trebuchet MS" panose="020B0603020202020204" pitchFamily="34" charset="0"/>
                        </a:rPr>
                        <a:t>SPED Basis of Exit</a:t>
                      </a:r>
                    </a:p>
                  </a:txBody>
                  <a:tcPr/>
                </a:tc>
                <a:extLst>
                  <a:ext uri="{0D108BD9-81ED-4DB2-BD59-A6C34878D82A}">
                    <a16:rowId xmlns:a16="http://schemas.microsoft.com/office/drawing/2014/main" val="1973666330"/>
                  </a:ext>
                </a:extLst>
              </a:tr>
              <a:tr h="133565">
                <a:tc>
                  <a:txBody>
                    <a:bodyPr/>
                    <a:lstStyle/>
                    <a:p>
                      <a:pPr algn="ctr"/>
                      <a:r>
                        <a:rPr lang="en-US" sz="1600">
                          <a:latin typeface="Trebuchet MS" panose="020B0603020202020204" pitchFamily="34" charset="0"/>
                        </a:rPr>
                        <a:t>1</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13</a:t>
                      </a:r>
                      <a:endParaRPr lang="en-US" sz="1600" b="0">
                        <a:latin typeface="Trebuchet MS" panose="020B0603020202020204" pitchFamily="34" charset="0"/>
                      </a:endParaRPr>
                    </a:p>
                  </a:txBody>
                  <a:tcPr>
                    <a:solidFill>
                      <a:schemeClr val="accent4">
                        <a:lumMod val="20000"/>
                        <a:lumOff val="80000"/>
                      </a:schemeClr>
                    </a:solidFill>
                  </a:tcPr>
                </a:tc>
                <a:tc>
                  <a:txBody>
                    <a:bodyPr/>
                    <a:lstStyle/>
                    <a:p>
                      <a:pPr algn="ctr"/>
                      <a:r>
                        <a:rPr lang="en-US" sz="1600">
                          <a:latin typeface="Trebuchet MS" panose="020B0603020202020204" pitchFamily="34" charset="0"/>
                        </a:rPr>
                        <a:t>00</a:t>
                      </a:r>
                    </a:p>
                  </a:txBody>
                  <a:tcPr>
                    <a:noFill/>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077191558"/>
                  </a:ext>
                </a:extLst>
              </a:tr>
              <a:tr h="133565">
                <a:tc>
                  <a:txBody>
                    <a:bodyPr/>
                    <a:lstStyle/>
                    <a:p>
                      <a:pPr algn="ctr"/>
                      <a:r>
                        <a:rPr lang="en-US" sz="1600">
                          <a:latin typeface="Trebuchet MS" panose="020B0603020202020204" pitchFamily="34" charset="0"/>
                        </a:rPr>
                        <a:t>2</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0</a:t>
                      </a:r>
                    </a:p>
                  </a:txBody>
                  <a:tcPr/>
                </a:tc>
                <a:tc>
                  <a:txBody>
                    <a:bodyPr/>
                    <a:lstStyle/>
                    <a:p>
                      <a:pPr algn="ctr"/>
                      <a:r>
                        <a:rPr lang="en-US" sz="1600">
                          <a:latin typeface="Trebuchet MS" panose="020B0603020202020204" pitchFamily="34" charset="0"/>
                        </a:rPr>
                        <a:t>00</a:t>
                      </a:r>
                    </a:p>
                  </a:txBody>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012806109"/>
                  </a:ext>
                </a:extLst>
              </a:tr>
              <a:tr h="133565">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00</a:t>
                      </a:r>
                    </a:p>
                  </a:txBody>
                  <a:tcPr/>
                </a:tc>
                <a:tc>
                  <a:txBody>
                    <a:bodyPr/>
                    <a:lstStyle/>
                    <a:p>
                      <a:pPr algn="ctr"/>
                      <a:r>
                        <a:rPr lang="en-US" sz="1600">
                          <a:latin typeface="Trebuchet MS" panose="020B0603020202020204" pitchFamily="34" charset="0"/>
                        </a:rPr>
                        <a:t>00</a:t>
                      </a:r>
                    </a:p>
                  </a:txBody>
                  <a:tcPr/>
                </a:tc>
                <a:tc>
                  <a:txBody>
                    <a:bodyPr/>
                    <a:lstStyle/>
                    <a:p>
                      <a:pPr algn="ctr"/>
                      <a:r>
                        <a:rPr lang="en-US" sz="1600">
                          <a:latin typeface="Trebuchet MS" panose="020B0603020202020204" pitchFamily="34" charset="0"/>
                        </a:rPr>
                        <a:t>3</a:t>
                      </a:r>
                    </a:p>
                  </a:txBody>
                  <a:tcPr/>
                </a:tc>
                <a:tc>
                  <a:txBody>
                    <a:bodyPr/>
                    <a:lstStyle/>
                    <a:p>
                      <a:pPr algn="ctr"/>
                      <a:r>
                        <a:rPr lang="en-US" sz="1600">
                          <a:latin typeface="Trebuchet MS" panose="020B0603020202020204" pitchFamily="34" charset="0"/>
                        </a:rPr>
                        <a:t>00</a:t>
                      </a:r>
                    </a:p>
                  </a:txBody>
                  <a:tcPr/>
                </a:tc>
                <a:extLst>
                  <a:ext uri="{0D108BD9-81ED-4DB2-BD59-A6C34878D82A}">
                    <a16:rowId xmlns:a16="http://schemas.microsoft.com/office/drawing/2014/main" val="2747807191"/>
                  </a:ext>
                </a:extLst>
              </a:tr>
              <a:tr h="133565">
                <a:tc>
                  <a:txBody>
                    <a:bodyPr/>
                    <a:lstStyle/>
                    <a:p>
                      <a:pPr algn="ctr"/>
                      <a:r>
                        <a:rPr lang="en-US" sz="1600">
                          <a:latin typeface="Trebuchet MS" panose="020B0603020202020204" pitchFamily="34" charset="0"/>
                        </a:rPr>
                        <a:t>4</a:t>
                      </a:r>
                    </a:p>
                  </a:txBody>
                  <a:tcPr/>
                </a:tc>
                <a:tc>
                  <a:txBody>
                    <a:bodyPr/>
                    <a:lstStyle/>
                    <a:p>
                      <a:pPr algn="ctr"/>
                      <a:r>
                        <a:rPr lang="en-US" sz="1600">
                          <a:latin typeface="Trebuchet MS" panose="020B0603020202020204" pitchFamily="34" charset="0"/>
                        </a:rPr>
                        <a:t>120</a:t>
                      </a:r>
                    </a:p>
                  </a:txBody>
                  <a:tcPr/>
                </a:tc>
                <a:tc>
                  <a:txBody>
                    <a:bodyPr/>
                    <a:lstStyle/>
                    <a:p>
                      <a:pPr algn="ctr"/>
                      <a:r>
                        <a:rPr lang="en-US" sz="1600">
                          <a:latin typeface="Trebuchet MS" panose="020B0603020202020204" pitchFamily="34" charset="0"/>
                        </a:rPr>
                        <a:t>00</a:t>
                      </a:r>
                    </a:p>
                  </a:txBody>
                  <a:tcPr/>
                </a:tc>
                <a:tc>
                  <a:txBody>
                    <a:bodyPr/>
                    <a:lstStyle/>
                    <a:p>
                      <a:pPr algn="ctr"/>
                      <a:r>
                        <a:rPr lang="en-US" sz="1600">
                          <a:latin typeface="Trebuchet MS" panose="020B0603020202020204" pitchFamily="34" charset="0"/>
                        </a:rPr>
                        <a:t>92 or 93/94</a:t>
                      </a:r>
                    </a:p>
                  </a:txBody>
                  <a:tcPr>
                    <a:solidFill>
                      <a:schemeClr val="accent2">
                        <a:lumMod val="20000"/>
                        <a:lumOff val="80000"/>
                      </a:schemeClr>
                    </a:solidFill>
                  </a:tcPr>
                </a:tc>
                <a:tc>
                  <a:txBody>
                    <a:bodyPr/>
                    <a:lstStyle/>
                    <a:p>
                      <a:pPr algn="ctr"/>
                      <a:r>
                        <a:rPr lang="en-US" sz="1600">
                          <a:latin typeface="Trebuchet MS" panose="020B0603020202020204" pitchFamily="34" charset="0"/>
                        </a:rPr>
                        <a:t>0</a:t>
                      </a:r>
                    </a:p>
                  </a:txBody>
                  <a:tcPr/>
                </a:tc>
                <a:tc>
                  <a:txBody>
                    <a:bodyPr/>
                    <a:lstStyle/>
                    <a:p>
                      <a:pPr algn="ctr"/>
                      <a:r>
                        <a:rPr lang="en-US" sz="1600">
                          <a:latin typeface="Trebuchet MS" panose="020B0603020202020204" pitchFamily="34" charset="0"/>
                        </a:rPr>
                        <a:t>92 or 93/94</a:t>
                      </a:r>
                    </a:p>
                  </a:txBody>
                  <a:tcPr>
                    <a:solidFill>
                      <a:schemeClr val="accent2">
                        <a:lumMod val="20000"/>
                        <a:lumOff val="80000"/>
                      </a:schemeClr>
                    </a:solidFill>
                  </a:tcPr>
                </a:tc>
                <a:extLst>
                  <a:ext uri="{0D108BD9-81ED-4DB2-BD59-A6C34878D82A}">
                    <a16:rowId xmlns:a16="http://schemas.microsoft.com/office/drawing/2014/main" val="24936308"/>
                  </a:ext>
                </a:extLst>
              </a:tr>
            </a:tbl>
          </a:graphicData>
        </a:graphic>
      </p:graphicFrame>
      <p:sp>
        <p:nvSpPr>
          <p:cNvPr id="4" name="Slide Number Placeholder 3">
            <a:extLst>
              <a:ext uri="{FF2B5EF4-FFF2-40B4-BE49-F238E27FC236}">
                <a16:creationId xmlns:a16="http://schemas.microsoft.com/office/drawing/2014/main" id="{7D738F58-1500-F3B2-01E4-94096493F4DF}"/>
              </a:ext>
            </a:extLst>
          </p:cNvPr>
          <p:cNvSpPr>
            <a:spLocks noGrp="1"/>
          </p:cNvSpPr>
          <p:nvPr>
            <p:ph type="sldNum" sz="quarter" idx="12"/>
          </p:nvPr>
        </p:nvSpPr>
        <p:spPr/>
        <p:txBody>
          <a:bodyPr/>
          <a:lstStyle/>
          <a:p>
            <a:fld id="{C479D5F6-EDCB-402A-AC08-4943A1820E8F}" type="slidenum">
              <a:rPr lang="en-US" smtClean="0"/>
              <a:pPr/>
              <a:t>31</a:t>
            </a:fld>
            <a:endParaRPr lang="en-US"/>
          </a:p>
        </p:txBody>
      </p:sp>
    </p:spTree>
    <p:extLst>
      <p:ext uri="{BB962C8B-B14F-4D97-AF65-F5344CB8AC3E}">
        <p14:creationId xmlns:p14="http://schemas.microsoft.com/office/powerpoint/2010/main" val="3160180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76E0D0-33B5-380A-C5B4-BCE13C51B3CA}"/>
              </a:ext>
            </a:extLst>
          </p:cNvPr>
          <p:cNvSpPr>
            <a:spLocks noGrp="1"/>
          </p:cNvSpPr>
          <p:nvPr>
            <p:ph type="ctrTitle"/>
          </p:nvPr>
        </p:nvSpPr>
        <p:spPr/>
        <p:txBody>
          <a:bodyPr/>
          <a:lstStyle/>
          <a:p>
            <a:r>
              <a:rPr lang="en-US"/>
              <a:t>Business Rules</a:t>
            </a:r>
          </a:p>
        </p:txBody>
      </p:sp>
      <p:sp>
        <p:nvSpPr>
          <p:cNvPr id="4" name="Slide Number Placeholder 3">
            <a:extLst>
              <a:ext uri="{FF2B5EF4-FFF2-40B4-BE49-F238E27FC236}">
                <a16:creationId xmlns:a16="http://schemas.microsoft.com/office/drawing/2014/main" id="{49DEB5F2-897D-8985-0EF9-8E44194484AF}"/>
              </a:ext>
            </a:extLst>
          </p:cNvPr>
          <p:cNvSpPr>
            <a:spLocks noGrp="1"/>
          </p:cNvSpPr>
          <p:nvPr>
            <p:ph type="sldNum" sz="quarter" idx="12"/>
          </p:nvPr>
        </p:nvSpPr>
        <p:spPr/>
        <p:txBody>
          <a:bodyPr/>
          <a:lstStyle/>
          <a:p>
            <a:fld id="{C479D5F6-EDCB-402A-AC08-4943A1820E8F}" type="slidenum">
              <a:rPr lang="en-US" smtClean="0"/>
              <a:pPr/>
              <a:t>32</a:t>
            </a:fld>
            <a:endParaRPr lang="en-US"/>
          </a:p>
        </p:txBody>
      </p:sp>
    </p:spTree>
    <p:extLst>
      <p:ext uri="{BB962C8B-B14F-4D97-AF65-F5344CB8AC3E}">
        <p14:creationId xmlns:p14="http://schemas.microsoft.com/office/powerpoint/2010/main" val="21889589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28D61-FF79-4B32-8137-0B331A933E02}"/>
              </a:ext>
            </a:extLst>
          </p:cNvPr>
          <p:cNvSpPr>
            <a:spLocks noGrp="1"/>
          </p:cNvSpPr>
          <p:nvPr>
            <p:ph type="title"/>
          </p:nvPr>
        </p:nvSpPr>
        <p:spPr>
          <a:xfrm>
            <a:off x="443564" y="218142"/>
            <a:ext cx="9321873" cy="713172"/>
          </a:xfrm>
        </p:spPr>
        <p:txBody>
          <a:bodyPr/>
          <a:lstStyle/>
          <a:p>
            <a:r>
              <a:rPr lang="en-US"/>
              <a:t>Business Rules &amp; Reporting Exceptions</a:t>
            </a:r>
          </a:p>
        </p:txBody>
      </p:sp>
      <p:sp>
        <p:nvSpPr>
          <p:cNvPr id="3" name="Content Placeholder 2">
            <a:extLst>
              <a:ext uri="{FF2B5EF4-FFF2-40B4-BE49-F238E27FC236}">
                <a16:creationId xmlns:a16="http://schemas.microsoft.com/office/drawing/2014/main" id="{CDDE8F7D-A751-4A17-BCBE-5840C6C2215F}"/>
              </a:ext>
            </a:extLst>
          </p:cNvPr>
          <p:cNvSpPr>
            <a:spLocks noGrp="1"/>
          </p:cNvSpPr>
          <p:nvPr>
            <p:ph idx="1"/>
          </p:nvPr>
        </p:nvSpPr>
        <p:spPr>
          <a:xfrm>
            <a:off x="443565" y="1260125"/>
            <a:ext cx="11132917" cy="4645693"/>
          </a:xfrm>
        </p:spPr>
        <p:txBody>
          <a:bodyPr>
            <a:normAutofit lnSpcReduction="10000"/>
          </a:bodyPr>
          <a:lstStyle/>
          <a:p>
            <a:r>
              <a:rPr lang="en-US" b="1"/>
              <a:t>Business Rules </a:t>
            </a:r>
            <a:r>
              <a:rPr lang="en-US"/>
              <a:t>are the list of errors and warnings that are checked when an interchange file is uploaded, or snapshot is created designed to support accurate data reporting</a:t>
            </a:r>
          </a:p>
          <a:p>
            <a:pPr lvl="1"/>
            <a:r>
              <a:rPr lang="en-US"/>
              <a:t>List available on the </a:t>
            </a:r>
            <a:r>
              <a:rPr lang="en-US">
                <a:hlinkClick r:id="rId2"/>
              </a:rPr>
              <a:t>SEY Website</a:t>
            </a:r>
            <a:r>
              <a:rPr lang="en-US"/>
              <a:t> &amp; </a:t>
            </a:r>
            <a:r>
              <a:rPr lang="en-US">
                <a:hlinkClick r:id="rId3"/>
              </a:rPr>
              <a:t>Student Interchange Website</a:t>
            </a:r>
            <a:endParaRPr lang="en-US"/>
          </a:p>
          <a:p>
            <a:r>
              <a:rPr lang="en-US" b="1"/>
              <a:t>Errors: </a:t>
            </a:r>
            <a:r>
              <a:rPr lang="en-US"/>
              <a:t>Must be addressed to submit data during a data collection</a:t>
            </a:r>
          </a:p>
          <a:p>
            <a:pPr lvl="1"/>
            <a:r>
              <a:rPr lang="en-US"/>
              <a:t>Errors on the DEM or SSA files prevent record from pulling into the SEY Snapshot</a:t>
            </a:r>
          </a:p>
          <a:p>
            <a:pPr lvl="1"/>
            <a:r>
              <a:rPr lang="en-US"/>
              <a:t>GG errors may prevent graduating students from passing the related SEY error checks</a:t>
            </a:r>
          </a:p>
          <a:p>
            <a:r>
              <a:rPr lang="en-US" b="1"/>
              <a:t>Warnings: </a:t>
            </a:r>
            <a:r>
              <a:rPr lang="en-US"/>
              <a:t>Indicate possible data inconsistencies (data may be submitted with warnings present)</a:t>
            </a:r>
          </a:p>
          <a:p>
            <a:r>
              <a:rPr lang="en-US" b="1"/>
              <a:t>Reporting Exceptions: </a:t>
            </a:r>
            <a:r>
              <a:rPr lang="en-US"/>
              <a:t>used to clear the associated errors (without changing the data) in unique circumstances where a student’s record has accurate information, but their educational history does not follow the anticipated coding patterns outlined in the business rules for an interchange file or snapshot</a:t>
            </a:r>
          </a:p>
          <a:p>
            <a:pPr lvl="1"/>
            <a:endParaRPr lang="en-US"/>
          </a:p>
        </p:txBody>
      </p:sp>
      <p:sp>
        <p:nvSpPr>
          <p:cNvPr id="4" name="Slide Number Placeholder 3">
            <a:extLst>
              <a:ext uri="{FF2B5EF4-FFF2-40B4-BE49-F238E27FC236}">
                <a16:creationId xmlns:a16="http://schemas.microsoft.com/office/drawing/2014/main" id="{3A76272C-5938-403F-9B97-34E5F1B885F5}"/>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33</a:t>
            </a:fld>
            <a:endParaRPr lang="en-US"/>
          </a:p>
        </p:txBody>
      </p:sp>
    </p:spTree>
    <p:extLst>
      <p:ext uri="{BB962C8B-B14F-4D97-AF65-F5344CB8AC3E}">
        <p14:creationId xmlns:p14="http://schemas.microsoft.com/office/powerpoint/2010/main" val="480689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2E6518-8F88-2237-F93B-AA79F63EBF68}"/>
              </a:ext>
            </a:extLst>
          </p:cNvPr>
          <p:cNvSpPr>
            <a:spLocks noGrp="1"/>
          </p:cNvSpPr>
          <p:nvPr>
            <p:ph type="title"/>
          </p:nvPr>
        </p:nvSpPr>
        <p:spPr>
          <a:xfrm>
            <a:off x="443564" y="218142"/>
            <a:ext cx="9321873" cy="713172"/>
          </a:xfrm>
        </p:spPr>
        <p:txBody>
          <a:bodyPr/>
          <a:lstStyle/>
          <a:p>
            <a:r>
              <a:rPr lang="en-US"/>
              <a:t>Business Rule Checks for Transition Students</a:t>
            </a:r>
          </a:p>
        </p:txBody>
      </p:sp>
      <p:sp>
        <p:nvSpPr>
          <p:cNvPr id="5" name="Content Placeholder 4">
            <a:extLst>
              <a:ext uri="{FF2B5EF4-FFF2-40B4-BE49-F238E27FC236}">
                <a16:creationId xmlns:a16="http://schemas.microsoft.com/office/drawing/2014/main" id="{D4951D9F-0246-A023-EE43-000C364CE5B3}"/>
              </a:ext>
            </a:extLst>
          </p:cNvPr>
          <p:cNvSpPr>
            <a:spLocks noGrp="1"/>
          </p:cNvSpPr>
          <p:nvPr>
            <p:ph idx="1"/>
          </p:nvPr>
        </p:nvSpPr>
        <p:spPr>
          <a:xfrm>
            <a:off x="443565" y="1260125"/>
            <a:ext cx="11132917" cy="4645693"/>
          </a:xfrm>
        </p:spPr>
        <p:txBody>
          <a:bodyPr>
            <a:normAutofit fontScale="92500"/>
          </a:bodyPr>
          <a:lstStyle/>
          <a:p>
            <a:r>
              <a:rPr lang="en-US"/>
              <a:t>Grade Level check (grade 120) for students with SPED Transition 1, 2, 3, or 4</a:t>
            </a:r>
          </a:p>
          <a:p>
            <a:r>
              <a:rPr lang="en-US"/>
              <a:t>IEP Interchanges shows this student with active services during the year for students with SPED Transition 1, 2, 3, 4</a:t>
            </a:r>
          </a:p>
          <a:p>
            <a:r>
              <a:rPr lang="en-US"/>
              <a:t>School Entry Type 90 required if student was counted as a graduate (Exit Type 90) in a prior year</a:t>
            </a:r>
          </a:p>
          <a:p>
            <a:pPr lvl="1"/>
            <a:r>
              <a:rPr lang="en-US" b="1">
                <a:solidFill>
                  <a:schemeClr val="accent3"/>
                </a:solidFill>
              </a:rPr>
              <a:t>If receiving district has SE240 error for incoming transfer student, request an exception</a:t>
            </a:r>
          </a:p>
          <a:p>
            <a:r>
              <a:rPr lang="en-US"/>
              <a:t>School Exit Type checks to ensure student is only counted as a CO graduate once</a:t>
            </a:r>
          </a:p>
          <a:p>
            <a:pPr lvl="1"/>
            <a:r>
              <a:rPr lang="en-US"/>
              <a:t>Includes use of appropriate School Exit Type for students previously counted as graduates</a:t>
            </a:r>
          </a:p>
          <a:p>
            <a:r>
              <a:rPr lang="en-US"/>
              <a:t>Retention Code 3 agreement with School Exit Type</a:t>
            </a:r>
          </a:p>
          <a:p>
            <a:r>
              <a:rPr lang="en-US"/>
              <a:t>School Exit Type 27 can only be used by students with SPED Transition 1, 2, 3, 4</a:t>
            </a:r>
          </a:p>
          <a:p>
            <a:r>
              <a:rPr lang="en-US"/>
              <a:t>School Exit Type 27 and 28 cannot be used if student has never been counted as a graduate in a prior year</a:t>
            </a:r>
          </a:p>
        </p:txBody>
      </p:sp>
      <p:sp>
        <p:nvSpPr>
          <p:cNvPr id="3" name="Slide Number Placeholder 2">
            <a:extLst>
              <a:ext uri="{FF2B5EF4-FFF2-40B4-BE49-F238E27FC236}">
                <a16:creationId xmlns:a16="http://schemas.microsoft.com/office/drawing/2014/main" id="{D16A2D27-A3F8-517B-6ED1-AFD87E434249}"/>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34</a:t>
            </a:fld>
            <a:endParaRPr lang="en-US"/>
          </a:p>
        </p:txBody>
      </p:sp>
    </p:spTree>
    <p:extLst>
      <p:ext uri="{BB962C8B-B14F-4D97-AF65-F5344CB8AC3E}">
        <p14:creationId xmlns:p14="http://schemas.microsoft.com/office/powerpoint/2010/main" val="27622152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1B13A72-4FF7-CC65-DA18-8DAAE51A8015}"/>
              </a:ext>
            </a:extLst>
          </p:cNvPr>
          <p:cNvSpPr>
            <a:spLocks noGrp="1"/>
          </p:cNvSpPr>
          <p:nvPr>
            <p:ph type="ctrTitle"/>
          </p:nvPr>
        </p:nvSpPr>
        <p:spPr/>
        <p:txBody>
          <a:bodyPr/>
          <a:lstStyle/>
          <a:p>
            <a:r>
              <a:rPr lang="en-US"/>
              <a:t>CEDAR/COGNOS Reports</a:t>
            </a:r>
          </a:p>
        </p:txBody>
      </p:sp>
      <p:sp>
        <p:nvSpPr>
          <p:cNvPr id="4" name="Slide Number Placeholder 3">
            <a:extLst>
              <a:ext uri="{FF2B5EF4-FFF2-40B4-BE49-F238E27FC236}">
                <a16:creationId xmlns:a16="http://schemas.microsoft.com/office/drawing/2014/main" id="{D5D049CD-3151-B33D-9915-6CCE8BE2DB9A}"/>
              </a:ext>
            </a:extLst>
          </p:cNvPr>
          <p:cNvSpPr>
            <a:spLocks noGrp="1"/>
          </p:cNvSpPr>
          <p:nvPr>
            <p:ph type="sldNum" sz="quarter" idx="12"/>
          </p:nvPr>
        </p:nvSpPr>
        <p:spPr/>
        <p:txBody>
          <a:bodyPr/>
          <a:lstStyle/>
          <a:p>
            <a:fld id="{C479D5F6-EDCB-402A-AC08-4943A1820E8F}" type="slidenum">
              <a:rPr lang="en-US" smtClean="0"/>
              <a:pPr/>
              <a:t>35</a:t>
            </a:fld>
            <a:endParaRPr lang="en-US"/>
          </a:p>
        </p:txBody>
      </p:sp>
    </p:spTree>
    <p:extLst>
      <p:ext uri="{BB962C8B-B14F-4D97-AF65-F5344CB8AC3E}">
        <p14:creationId xmlns:p14="http://schemas.microsoft.com/office/powerpoint/2010/main" val="4283622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26F27ED-126E-B0AC-B8B5-E9CEDE390771}"/>
              </a:ext>
            </a:extLst>
          </p:cNvPr>
          <p:cNvSpPr>
            <a:spLocks noGrp="1"/>
          </p:cNvSpPr>
          <p:nvPr>
            <p:ph type="title"/>
          </p:nvPr>
        </p:nvSpPr>
        <p:spPr/>
        <p:txBody>
          <a:bodyPr/>
          <a:lstStyle/>
          <a:p>
            <a:r>
              <a:rPr lang="en-US"/>
              <a:t>CEDAR/COGNOS Overview</a:t>
            </a:r>
          </a:p>
        </p:txBody>
      </p:sp>
      <p:sp>
        <p:nvSpPr>
          <p:cNvPr id="5" name="Content Placeholder 4">
            <a:extLst>
              <a:ext uri="{FF2B5EF4-FFF2-40B4-BE49-F238E27FC236}">
                <a16:creationId xmlns:a16="http://schemas.microsoft.com/office/drawing/2014/main" id="{18118C4E-F67C-69C7-10C5-9DD9DA7A2F1F}"/>
              </a:ext>
            </a:extLst>
          </p:cNvPr>
          <p:cNvSpPr>
            <a:spLocks noGrp="1"/>
          </p:cNvSpPr>
          <p:nvPr>
            <p:ph idx="1"/>
          </p:nvPr>
        </p:nvSpPr>
        <p:spPr/>
        <p:txBody>
          <a:bodyPr>
            <a:normAutofit/>
          </a:bodyPr>
          <a:lstStyle/>
          <a:p>
            <a:r>
              <a:rPr lang="en-US"/>
              <a:t>The Colorado Education Data Analysis and Reporting system (CEDAR) is a private, secure system which provides student level data to authorized users. Access to student-level data is limited to educators who have need for such data. </a:t>
            </a:r>
          </a:p>
          <a:p>
            <a:pPr lvl="1"/>
            <a:r>
              <a:rPr lang="en-US"/>
              <a:t>Access based upon Identity Management (</a:t>
            </a:r>
            <a:r>
              <a:rPr lang="en-US" err="1"/>
              <a:t>IdM</a:t>
            </a:r>
            <a:r>
              <a:rPr lang="en-US"/>
              <a:t>) user roles</a:t>
            </a:r>
          </a:p>
          <a:p>
            <a:r>
              <a:rPr lang="en-US"/>
              <a:t>Reports in CEDAR/COGNOS have multiple purposes. Some are used as operational reports to assist data respondents in looking up specific information on students, file/snapshot errors, and students missing from a snapshot due to profile errors. Other reports are used to validate data when finalizing a data collection. Many reports also provide districts with a preview of data that will be published based upon specific data collections. (i.e., graduation statistics)</a:t>
            </a:r>
          </a:p>
          <a:p>
            <a:r>
              <a:rPr lang="en-US">
                <a:hlinkClick r:id="rId2"/>
              </a:rPr>
              <a:t>SEY CEDAR Report Guide</a:t>
            </a:r>
            <a:endParaRPr lang="en-US"/>
          </a:p>
          <a:p>
            <a:endParaRPr lang="en-US"/>
          </a:p>
        </p:txBody>
      </p:sp>
      <p:sp>
        <p:nvSpPr>
          <p:cNvPr id="3" name="Slide Number Placeholder 2">
            <a:extLst>
              <a:ext uri="{FF2B5EF4-FFF2-40B4-BE49-F238E27FC236}">
                <a16:creationId xmlns:a16="http://schemas.microsoft.com/office/drawing/2014/main" id="{C137AB67-80AE-4195-8BF5-7F3562D8780B}"/>
              </a:ext>
            </a:extLst>
          </p:cNvPr>
          <p:cNvSpPr>
            <a:spLocks noGrp="1"/>
          </p:cNvSpPr>
          <p:nvPr>
            <p:ph type="sldNum" sz="quarter" idx="12"/>
          </p:nvPr>
        </p:nvSpPr>
        <p:spPr/>
        <p:txBody>
          <a:bodyPr/>
          <a:lstStyle/>
          <a:p>
            <a:fld id="{C479D5F6-EDCB-402A-AC08-4943A1820E8F}" type="slidenum">
              <a:rPr lang="en-US" smtClean="0"/>
              <a:pPr/>
              <a:t>36</a:t>
            </a:fld>
            <a:endParaRPr lang="en-US"/>
          </a:p>
        </p:txBody>
      </p:sp>
    </p:spTree>
    <p:extLst>
      <p:ext uri="{BB962C8B-B14F-4D97-AF65-F5344CB8AC3E}">
        <p14:creationId xmlns:p14="http://schemas.microsoft.com/office/powerpoint/2010/main" val="39997746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138F7-F3F2-873B-A056-B10F197EF423}"/>
              </a:ext>
            </a:extLst>
          </p:cNvPr>
          <p:cNvSpPr>
            <a:spLocks noGrp="1"/>
          </p:cNvSpPr>
          <p:nvPr>
            <p:ph type="title"/>
          </p:nvPr>
        </p:nvSpPr>
        <p:spPr>
          <a:xfrm>
            <a:off x="1995054" y="6094193"/>
            <a:ext cx="8520542" cy="713172"/>
          </a:xfrm>
        </p:spPr>
        <p:txBody>
          <a:bodyPr>
            <a:normAutofit/>
          </a:bodyPr>
          <a:lstStyle/>
          <a:p>
            <a:r>
              <a:rPr lang="en-US"/>
              <a:t>Student End of Year</a:t>
            </a:r>
            <a:br>
              <a:rPr lang="en-US"/>
            </a:br>
            <a:r>
              <a:rPr lang="en-US" i="1"/>
              <a:t>SASID Lookup: Anticipated Year of Graduation</a:t>
            </a:r>
          </a:p>
        </p:txBody>
      </p:sp>
      <p:sp>
        <p:nvSpPr>
          <p:cNvPr id="3" name="Content Placeholder 2">
            <a:extLst>
              <a:ext uri="{FF2B5EF4-FFF2-40B4-BE49-F238E27FC236}">
                <a16:creationId xmlns:a16="http://schemas.microsoft.com/office/drawing/2014/main" id="{8B9837C9-A0FE-3BF1-8909-AEB3B7B1B31F}"/>
              </a:ext>
            </a:extLst>
          </p:cNvPr>
          <p:cNvSpPr>
            <a:spLocks noGrp="1"/>
          </p:cNvSpPr>
          <p:nvPr>
            <p:ph idx="1"/>
          </p:nvPr>
        </p:nvSpPr>
        <p:spPr>
          <a:xfrm>
            <a:off x="228600" y="228600"/>
            <a:ext cx="11658600" cy="3200400"/>
          </a:xfrm>
        </p:spPr>
        <p:txBody>
          <a:bodyPr/>
          <a:lstStyle/>
          <a:p>
            <a:pPr marL="342900" indent="-342900">
              <a:buFont typeface="Arial" panose="020B0604020202020204" pitchFamily="34" charset="0"/>
              <a:buChar char="•"/>
            </a:pPr>
            <a:r>
              <a:rPr lang="en-US"/>
              <a:t>Available to SEY Approvers, Users, and Viewers</a:t>
            </a:r>
          </a:p>
          <a:p>
            <a:pPr marL="342900" indent="-342900">
              <a:buFont typeface="Arial" panose="020B0604020202020204" pitchFamily="34" charset="0"/>
              <a:buChar char="•"/>
            </a:pPr>
            <a:r>
              <a:rPr lang="en-US"/>
              <a:t>Single or multiple SASID lookup</a:t>
            </a:r>
          </a:p>
          <a:p>
            <a:pPr marL="342900" indent="-342900">
              <a:buFont typeface="Arial" panose="020B0604020202020204" pitchFamily="34" charset="0"/>
              <a:buChar char="•"/>
            </a:pPr>
            <a:r>
              <a:rPr lang="en-US"/>
              <a:t>Last reported year updates as snapshots are created</a:t>
            </a:r>
          </a:p>
          <a:p>
            <a:pPr marL="1028700" lvl="1" indent="-342900"/>
            <a:r>
              <a:rPr lang="en-US"/>
              <a:t>If SASID is not included in the current SEY collection, will remain a prior year</a:t>
            </a:r>
          </a:p>
          <a:p>
            <a:pPr marL="342900" indent="-342900">
              <a:buFont typeface="Arial" panose="020B0604020202020204" pitchFamily="34" charset="0"/>
              <a:buChar char="•"/>
            </a:pPr>
            <a:r>
              <a:rPr lang="en-US"/>
              <a:t>Shows AYG, if assigned</a:t>
            </a:r>
          </a:p>
          <a:p>
            <a:pPr marL="1028700" lvl="1" indent="-342900"/>
            <a:r>
              <a:rPr lang="en-US"/>
              <a:t>Once set during SEY collection the year the student enters a CO public high school for the first time, this value does not change</a:t>
            </a:r>
          </a:p>
          <a:p>
            <a:pPr marL="342900" indent="-342900">
              <a:buFont typeface="Arial" panose="020B0604020202020204" pitchFamily="34" charset="0"/>
              <a:buChar char="•"/>
            </a:pPr>
            <a:r>
              <a:rPr lang="en-US"/>
              <a:t>Shows if student has been counted as a graduate, graduating district and year (if applicable)</a:t>
            </a:r>
          </a:p>
          <a:p>
            <a:pPr marL="1028700" lvl="1" indent="-342900"/>
            <a:r>
              <a:rPr lang="en-US"/>
              <a:t>Once counted as a graduate for a specific LEA, student does not move between cohorts</a:t>
            </a:r>
          </a:p>
        </p:txBody>
      </p:sp>
      <p:pic>
        <p:nvPicPr>
          <p:cNvPr id="14" name="Picture 13" descr="sample SASID Lookup: AYG report screen highlighting AYG, Last Reported School Year, Graduate Y/N, Graduating District, and Graduating year fields">
            <a:extLst>
              <a:ext uri="{FF2B5EF4-FFF2-40B4-BE49-F238E27FC236}">
                <a16:creationId xmlns:a16="http://schemas.microsoft.com/office/drawing/2014/main" id="{359E9578-9093-1E10-C23C-1A17289B57B4}"/>
              </a:ext>
            </a:extLst>
          </p:cNvPr>
          <p:cNvPicPr>
            <a:picLocks noChangeAspect="1"/>
          </p:cNvPicPr>
          <p:nvPr/>
        </p:nvPicPr>
        <p:blipFill>
          <a:blip r:embed="rId2"/>
          <a:stretch>
            <a:fillRect/>
          </a:stretch>
        </p:blipFill>
        <p:spPr>
          <a:xfrm>
            <a:off x="822377" y="3877084"/>
            <a:ext cx="10471045" cy="1769245"/>
          </a:xfrm>
          <a:prstGeom prst="rect">
            <a:avLst/>
          </a:prstGeom>
        </p:spPr>
      </p:pic>
      <p:sp>
        <p:nvSpPr>
          <p:cNvPr id="4" name="Slide Number Placeholder 3">
            <a:extLst>
              <a:ext uri="{FF2B5EF4-FFF2-40B4-BE49-F238E27FC236}">
                <a16:creationId xmlns:a16="http://schemas.microsoft.com/office/drawing/2014/main" id="{ECF04056-B966-0B59-1C87-F0B3E680E331}"/>
              </a:ext>
            </a:extLst>
          </p:cNvPr>
          <p:cNvSpPr>
            <a:spLocks noGrp="1"/>
          </p:cNvSpPr>
          <p:nvPr>
            <p:ph type="sldNum" sz="quarter" idx="12"/>
          </p:nvPr>
        </p:nvSpPr>
        <p:spPr>
          <a:xfrm>
            <a:off x="227916" y="6489679"/>
            <a:ext cx="772748" cy="279444"/>
          </a:xfrm>
        </p:spPr>
        <p:txBody>
          <a:bodyPr/>
          <a:lstStyle/>
          <a:p>
            <a:fld id="{C479D5F6-EDCB-402A-AC08-4943A1820E8F}" type="slidenum">
              <a:rPr lang="en-US" smtClean="0"/>
              <a:pPr/>
              <a:t>37</a:t>
            </a:fld>
            <a:endParaRPr lang="en-US"/>
          </a:p>
        </p:txBody>
      </p:sp>
    </p:spTree>
    <p:extLst>
      <p:ext uri="{BB962C8B-B14F-4D97-AF65-F5344CB8AC3E}">
        <p14:creationId xmlns:p14="http://schemas.microsoft.com/office/powerpoint/2010/main" val="29458992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0F9C5-E41C-3CF4-786F-2A45E4DD4ADA}"/>
              </a:ext>
            </a:extLst>
          </p:cNvPr>
          <p:cNvSpPr>
            <a:spLocks noGrp="1"/>
          </p:cNvSpPr>
          <p:nvPr>
            <p:ph type="title"/>
          </p:nvPr>
        </p:nvSpPr>
        <p:spPr>
          <a:xfrm>
            <a:off x="552660" y="6094193"/>
            <a:ext cx="9893668" cy="713172"/>
          </a:xfrm>
        </p:spPr>
        <p:txBody>
          <a:bodyPr>
            <a:noAutofit/>
          </a:bodyPr>
          <a:lstStyle/>
          <a:p>
            <a:r>
              <a:rPr lang="en-US" sz="2100"/>
              <a:t>Student End of Year</a:t>
            </a:r>
            <a:br>
              <a:rPr lang="en-US" sz="2100"/>
            </a:br>
            <a:r>
              <a:rPr lang="en-US" sz="2100" i="1"/>
              <a:t>SASID Lookup: SEY and OCT Record (prior, current, subsequent year)</a:t>
            </a:r>
          </a:p>
        </p:txBody>
      </p:sp>
      <p:sp>
        <p:nvSpPr>
          <p:cNvPr id="3" name="Content Placeholder 2">
            <a:extLst>
              <a:ext uri="{FF2B5EF4-FFF2-40B4-BE49-F238E27FC236}">
                <a16:creationId xmlns:a16="http://schemas.microsoft.com/office/drawing/2014/main" id="{86A0E84F-D473-ECBB-C7DC-27E22406C7A0}"/>
              </a:ext>
            </a:extLst>
          </p:cNvPr>
          <p:cNvSpPr>
            <a:spLocks noGrp="1"/>
          </p:cNvSpPr>
          <p:nvPr>
            <p:ph sz="quarter" idx="15"/>
          </p:nvPr>
        </p:nvSpPr>
        <p:spPr>
          <a:xfrm>
            <a:off x="273050" y="322800"/>
            <a:ext cx="11645991" cy="2571126"/>
          </a:xfrm>
        </p:spPr>
        <p:txBody>
          <a:bodyPr>
            <a:normAutofit lnSpcReduction="10000"/>
          </a:bodyPr>
          <a:lstStyle/>
          <a:p>
            <a:r>
              <a:rPr lang="en-US"/>
              <a:t>Available to SEY Approvers, Users, and Viewers</a:t>
            </a:r>
          </a:p>
          <a:p>
            <a:r>
              <a:rPr lang="en-US"/>
              <a:t>Single SASID lookup</a:t>
            </a:r>
          </a:p>
          <a:p>
            <a:r>
              <a:rPr lang="en-US"/>
              <a:t>Reflects reported data by your school district only</a:t>
            </a:r>
          </a:p>
          <a:p>
            <a:r>
              <a:rPr lang="en-US"/>
              <a:t>Updates as snapshots are created</a:t>
            </a:r>
          </a:p>
          <a:p>
            <a:r>
              <a:rPr lang="en-US"/>
              <a:t>Designed to support business rules that cross check prior year, current year, and subsequent year data</a:t>
            </a:r>
          </a:p>
          <a:p>
            <a:endParaRPr lang="en-US"/>
          </a:p>
        </p:txBody>
      </p:sp>
      <p:pic>
        <p:nvPicPr>
          <p:cNvPr id="8" name="Picture 2" descr="example EOY and OCT COGNOS report">
            <a:extLst>
              <a:ext uri="{FF2B5EF4-FFF2-40B4-BE49-F238E27FC236}">
                <a16:creationId xmlns:a16="http://schemas.microsoft.com/office/drawing/2014/main" id="{6BAF9E17-03E5-9FE1-7C99-8E6E87CCB694}"/>
              </a:ext>
            </a:extLst>
          </p:cNvPr>
          <p:cNvPicPr>
            <a:picLocks noGrp="1" noChangeAspect="1" noChangeArrowheads="1"/>
          </p:cNvPicPr>
          <p:nvPr>
            <p:ph sz="quarter" idx="17"/>
          </p:nvPr>
        </p:nvPicPr>
        <p:blipFill>
          <a:blip r:embed="rId2">
            <a:extLst>
              <a:ext uri="{28A0092B-C50C-407E-A947-70E740481C1C}">
                <a14:useLocalDpi xmlns:a14="http://schemas.microsoft.com/office/drawing/2010/main" val="0"/>
              </a:ext>
            </a:extLst>
          </a:blip>
          <a:srcRect/>
          <a:stretch>
            <a:fillRect/>
          </a:stretch>
        </p:blipFill>
        <p:spPr bwMode="auto">
          <a:xfrm>
            <a:off x="1727479" y="2721859"/>
            <a:ext cx="8451273" cy="3023849"/>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18FECBBB-BABD-2840-FB9B-4CB311CE4F48}"/>
              </a:ext>
            </a:extLst>
          </p:cNvPr>
          <p:cNvSpPr>
            <a:spLocks noGrp="1"/>
          </p:cNvSpPr>
          <p:nvPr>
            <p:ph type="sldNum" sz="quarter" idx="12"/>
          </p:nvPr>
        </p:nvSpPr>
        <p:spPr/>
        <p:txBody>
          <a:bodyPr/>
          <a:lstStyle/>
          <a:p>
            <a:fld id="{C479D5F6-EDCB-402A-AC08-4943A1820E8F}" type="slidenum">
              <a:rPr lang="en-US" smtClean="0"/>
              <a:pPr/>
              <a:t>38</a:t>
            </a:fld>
            <a:endParaRPr lang="en-US"/>
          </a:p>
        </p:txBody>
      </p:sp>
    </p:spTree>
    <p:extLst>
      <p:ext uri="{BB962C8B-B14F-4D97-AF65-F5344CB8AC3E}">
        <p14:creationId xmlns:p14="http://schemas.microsoft.com/office/powerpoint/2010/main" val="36855107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2E3D5-3EFB-05F0-F5A9-C1681DCD1B9B}"/>
              </a:ext>
            </a:extLst>
          </p:cNvPr>
          <p:cNvSpPr>
            <a:spLocks noGrp="1"/>
          </p:cNvSpPr>
          <p:nvPr>
            <p:ph type="title"/>
          </p:nvPr>
        </p:nvSpPr>
        <p:spPr/>
        <p:txBody>
          <a:bodyPr>
            <a:normAutofit/>
          </a:bodyPr>
          <a:lstStyle/>
          <a:p>
            <a:r>
              <a:rPr lang="en-US"/>
              <a:t>Student End of Year</a:t>
            </a:r>
            <a:br>
              <a:rPr lang="en-US"/>
            </a:br>
            <a:r>
              <a:rPr lang="en-US" i="1"/>
              <a:t>SASID Lookup: Cross LEA</a:t>
            </a:r>
          </a:p>
        </p:txBody>
      </p:sp>
      <p:sp>
        <p:nvSpPr>
          <p:cNvPr id="3" name="Content Placeholder 2">
            <a:extLst>
              <a:ext uri="{FF2B5EF4-FFF2-40B4-BE49-F238E27FC236}">
                <a16:creationId xmlns:a16="http://schemas.microsoft.com/office/drawing/2014/main" id="{ADB9E97B-FC2F-4A6B-175A-9380FBE94B48}"/>
              </a:ext>
            </a:extLst>
          </p:cNvPr>
          <p:cNvSpPr>
            <a:spLocks noGrp="1"/>
          </p:cNvSpPr>
          <p:nvPr>
            <p:ph idx="1"/>
          </p:nvPr>
        </p:nvSpPr>
        <p:spPr>
          <a:xfrm>
            <a:off x="443565" y="1260125"/>
            <a:ext cx="11132917" cy="3048853"/>
          </a:xfrm>
        </p:spPr>
        <p:txBody>
          <a:bodyPr>
            <a:normAutofit fontScale="92500" lnSpcReduction="10000"/>
          </a:bodyPr>
          <a:lstStyle/>
          <a:p>
            <a:r>
              <a:rPr lang="en-US"/>
              <a:t>Available to SEY Approvers, Users, and Viewers</a:t>
            </a:r>
          </a:p>
          <a:p>
            <a:r>
              <a:rPr lang="en-US"/>
              <a:t>Single SASID lookup</a:t>
            </a:r>
          </a:p>
          <a:p>
            <a:r>
              <a:rPr lang="en-US"/>
              <a:t>Only reflects data for students in your district who also have a SEY record in another district</a:t>
            </a:r>
          </a:p>
          <a:p>
            <a:pPr lvl="1"/>
            <a:r>
              <a:rPr lang="en-US"/>
              <a:t>Updates as districts create snapshots</a:t>
            </a:r>
          </a:p>
          <a:p>
            <a:r>
              <a:rPr lang="en-US"/>
              <a:t>Designed to support districts with business rules that cross check data between districts</a:t>
            </a:r>
          </a:p>
          <a:p>
            <a:pPr lvl="1"/>
            <a:r>
              <a:rPr lang="en-US"/>
              <a:t>Exit 13/Entry 13</a:t>
            </a:r>
          </a:p>
          <a:p>
            <a:pPr lvl="1"/>
            <a:r>
              <a:rPr lang="en-US"/>
              <a:t>Graduation/Completer in only one district</a:t>
            </a:r>
          </a:p>
          <a:p>
            <a:endParaRPr lang="en-US"/>
          </a:p>
        </p:txBody>
      </p:sp>
      <p:pic>
        <p:nvPicPr>
          <p:cNvPr id="5" name="Picture 4" descr="Sample EOY Cross LEA Lookup COGNOS headers">
            <a:extLst>
              <a:ext uri="{FF2B5EF4-FFF2-40B4-BE49-F238E27FC236}">
                <a16:creationId xmlns:a16="http://schemas.microsoft.com/office/drawing/2014/main" id="{9B433284-309B-5EEE-1A02-EAEFCF826542}"/>
              </a:ext>
            </a:extLst>
          </p:cNvPr>
          <p:cNvPicPr>
            <a:picLocks noChangeAspect="1"/>
          </p:cNvPicPr>
          <p:nvPr/>
        </p:nvPicPr>
        <p:blipFill>
          <a:blip r:embed="rId2"/>
          <a:stretch>
            <a:fillRect/>
          </a:stretch>
        </p:blipFill>
        <p:spPr>
          <a:xfrm>
            <a:off x="515035" y="4397371"/>
            <a:ext cx="11384795" cy="1279947"/>
          </a:xfrm>
          <a:prstGeom prst="rect">
            <a:avLst/>
          </a:prstGeom>
        </p:spPr>
      </p:pic>
      <p:sp>
        <p:nvSpPr>
          <p:cNvPr id="4" name="Slide Number Placeholder 3">
            <a:extLst>
              <a:ext uri="{FF2B5EF4-FFF2-40B4-BE49-F238E27FC236}">
                <a16:creationId xmlns:a16="http://schemas.microsoft.com/office/drawing/2014/main" id="{831C9753-2650-7CFF-58DB-A1DE29159280}"/>
              </a:ext>
            </a:extLst>
          </p:cNvPr>
          <p:cNvSpPr>
            <a:spLocks noGrp="1"/>
          </p:cNvSpPr>
          <p:nvPr>
            <p:ph type="sldNum" sz="quarter" idx="12"/>
          </p:nvPr>
        </p:nvSpPr>
        <p:spPr/>
        <p:txBody>
          <a:bodyPr/>
          <a:lstStyle/>
          <a:p>
            <a:fld id="{C479D5F6-EDCB-402A-AC08-4943A1820E8F}" type="slidenum">
              <a:rPr lang="en-US" smtClean="0"/>
              <a:pPr/>
              <a:t>39</a:t>
            </a:fld>
            <a:endParaRPr lang="en-US"/>
          </a:p>
        </p:txBody>
      </p:sp>
    </p:spTree>
    <p:extLst>
      <p:ext uri="{BB962C8B-B14F-4D97-AF65-F5344CB8AC3E}">
        <p14:creationId xmlns:p14="http://schemas.microsoft.com/office/powerpoint/2010/main" val="1792332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75CCC-9D29-B09A-DC66-3E4011DCB246}"/>
              </a:ext>
            </a:extLst>
          </p:cNvPr>
          <p:cNvSpPr>
            <a:spLocks noGrp="1"/>
          </p:cNvSpPr>
          <p:nvPr>
            <p:ph type="title"/>
          </p:nvPr>
        </p:nvSpPr>
        <p:spPr>
          <a:xfrm>
            <a:off x="443564" y="218142"/>
            <a:ext cx="9321873" cy="713172"/>
          </a:xfrm>
        </p:spPr>
        <p:txBody>
          <a:bodyPr/>
          <a:lstStyle/>
          <a:p>
            <a:r>
              <a:rPr lang="en-US"/>
              <a:t>Free Appropriate Public Education (FAPE)</a:t>
            </a:r>
          </a:p>
        </p:txBody>
      </p:sp>
      <p:sp>
        <p:nvSpPr>
          <p:cNvPr id="3" name="Content Placeholder 2">
            <a:extLst>
              <a:ext uri="{FF2B5EF4-FFF2-40B4-BE49-F238E27FC236}">
                <a16:creationId xmlns:a16="http://schemas.microsoft.com/office/drawing/2014/main" id="{C3E2E8F6-B895-E9A7-0B5B-4548C482F608}"/>
              </a:ext>
            </a:extLst>
          </p:cNvPr>
          <p:cNvSpPr>
            <a:spLocks noGrp="1"/>
          </p:cNvSpPr>
          <p:nvPr>
            <p:ph idx="1"/>
          </p:nvPr>
        </p:nvSpPr>
        <p:spPr>
          <a:xfrm>
            <a:off x="443565" y="1260125"/>
            <a:ext cx="11132917" cy="4645693"/>
          </a:xfrm>
        </p:spPr>
        <p:txBody>
          <a:bodyPr vert="horz" lIns="0" tIns="0" rIns="0" bIns="0" rtlCol="0" anchor="t">
            <a:normAutofit/>
          </a:bodyPr>
          <a:lstStyle/>
          <a:p>
            <a:pPr marL="0" indent="0" algn="ctr">
              <a:buNone/>
            </a:pPr>
            <a:r>
              <a:rPr lang="en-US"/>
              <a:t>Under the IDEA, the state must ensure that FAPE is made available to all children residing in the state between the ages of 3 and 21, inclusive, including children with disabilities who have been suspended or expelled from school.</a:t>
            </a:r>
            <a:r>
              <a:rPr lang="en-US">
                <a:hlinkClick r:id="rId2"/>
              </a:rPr>
              <a:t> 34 CFR 300.101</a:t>
            </a:r>
            <a:r>
              <a:rPr lang="en-US"/>
              <a:t> (a).</a:t>
            </a:r>
          </a:p>
          <a:p>
            <a:pPr marL="0" indent="0" algn="ctr">
              <a:buNone/>
            </a:pPr>
            <a:endParaRPr lang="en-US"/>
          </a:p>
          <a:p>
            <a:pPr marL="0" indent="0" algn="ctr">
              <a:buNone/>
            </a:pPr>
            <a:r>
              <a:rPr lang="en-US"/>
              <a:t>The obligation to provide a FAPE does not apply to students who “have graduated from high school with a regular high school diploma.” </a:t>
            </a:r>
            <a:br>
              <a:rPr lang="en-US"/>
            </a:br>
            <a:r>
              <a:rPr lang="en-US"/>
              <a:t>Id. at § 300.102(a)(3)(</a:t>
            </a:r>
            <a:r>
              <a:rPr lang="en-US" err="1"/>
              <a:t>i</a:t>
            </a:r>
            <a:r>
              <a:rPr lang="en-US"/>
              <a:t>).</a:t>
            </a:r>
          </a:p>
          <a:p>
            <a:pPr marL="0" indent="0" algn="ctr">
              <a:buNone/>
            </a:pPr>
            <a:r>
              <a:rPr lang="en-US"/>
              <a:t>OR</a:t>
            </a:r>
          </a:p>
          <a:p>
            <a:pPr marL="0" indent="0" algn="ctr">
              <a:buNone/>
            </a:pPr>
            <a:r>
              <a:rPr lang="en-US"/>
              <a:t>Students who age out of services at age 21</a:t>
            </a:r>
          </a:p>
          <a:p>
            <a:endParaRPr lang="en-US"/>
          </a:p>
        </p:txBody>
      </p:sp>
      <p:sp>
        <p:nvSpPr>
          <p:cNvPr id="4" name="Slide Number Placeholder 3">
            <a:extLst>
              <a:ext uri="{FF2B5EF4-FFF2-40B4-BE49-F238E27FC236}">
                <a16:creationId xmlns:a16="http://schemas.microsoft.com/office/drawing/2014/main" id="{BDC2423D-1A91-0483-FA87-CC8C2BEC9CA1}"/>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4</a:t>
            </a:fld>
            <a:endParaRPr lang="en-US"/>
          </a:p>
        </p:txBody>
      </p:sp>
    </p:spTree>
    <p:extLst>
      <p:ext uri="{BB962C8B-B14F-4D97-AF65-F5344CB8AC3E}">
        <p14:creationId xmlns:p14="http://schemas.microsoft.com/office/powerpoint/2010/main" val="41237737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6A855-AC26-77D9-8A2F-1D72E7510A9C}"/>
              </a:ext>
            </a:extLst>
          </p:cNvPr>
          <p:cNvSpPr>
            <a:spLocks noGrp="1"/>
          </p:cNvSpPr>
          <p:nvPr>
            <p:ph type="title"/>
          </p:nvPr>
        </p:nvSpPr>
        <p:spPr>
          <a:xfrm>
            <a:off x="2297152" y="5893622"/>
            <a:ext cx="8218446" cy="898524"/>
          </a:xfrm>
        </p:spPr>
        <p:txBody>
          <a:bodyPr>
            <a:normAutofit/>
          </a:bodyPr>
          <a:lstStyle/>
          <a:p>
            <a:r>
              <a:rPr lang="en-US"/>
              <a:t>Student Profile</a:t>
            </a:r>
            <a:br>
              <a:rPr lang="en-US"/>
            </a:br>
            <a:r>
              <a:rPr lang="en-US" i="1"/>
              <a:t>Special Education Transition Historical Reporting</a:t>
            </a:r>
          </a:p>
        </p:txBody>
      </p:sp>
      <p:sp>
        <p:nvSpPr>
          <p:cNvPr id="3" name="Content Placeholder 2">
            <a:extLst>
              <a:ext uri="{FF2B5EF4-FFF2-40B4-BE49-F238E27FC236}">
                <a16:creationId xmlns:a16="http://schemas.microsoft.com/office/drawing/2014/main" id="{5164E94C-75E7-9F0F-D98B-AB819E7F29FA}"/>
              </a:ext>
            </a:extLst>
          </p:cNvPr>
          <p:cNvSpPr>
            <a:spLocks noGrp="1"/>
          </p:cNvSpPr>
          <p:nvPr>
            <p:ph idx="1"/>
          </p:nvPr>
        </p:nvSpPr>
        <p:spPr>
          <a:xfrm>
            <a:off x="227916" y="228599"/>
            <a:ext cx="11658600" cy="2071189"/>
          </a:xfrm>
        </p:spPr>
        <p:txBody>
          <a:bodyPr>
            <a:normAutofit/>
          </a:bodyPr>
          <a:lstStyle/>
          <a:p>
            <a:pPr marL="342900" indent="-342900">
              <a:buFont typeface="Arial" panose="020B0604020202020204" pitchFamily="34" charset="0"/>
              <a:buChar char="•"/>
            </a:pPr>
            <a:r>
              <a:rPr lang="en-US"/>
              <a:t>List of students on current SSA file with prior OCT and SEY coding indicating SPED Transition</a:t>
            </a:r>
          </a:p>
          <a:p>
            <a:pPr marL="1028700" lvl="1" indent="-342900"/>
            <a:r>
              <a:rPr lang="en-US"/>
              <a:t>Updates with SEY Collection</a:t>
            </a:r>
          </a:p>
          <a:p>
            <a:pPr marL="342900" indent="-342900">
              <a:buFont typeface="Arial" panose="020B0604020202020204" pitchFamily="34" charset="0"/>
              <a:buChar char="•"/>
            </a:pPr>
            <a:r>
              <a:rPr lang="en-US"/>
              <a:t>Includes prior school year records for students in year 2+ of transition</a:t>
            </a:r>
          </a:p>
          <a:p>
            <a:pPr marL="342900" indent="-342900">
              <a:buFont typeface="Arial" panose="020B0604020202020204" pitchFamily="34" charset="0"/>
              <a:buChar char="•"/>
            </a:pPr>
            <a:r>
              <a:rPr lang="en-US"/>
              <a:t>Includes SEY fields to support entry/exit coding</a:t>
            </a:r>
          </a:p>
        </p:txBody>
      </p:sp>
      <p:pic>
        <p:nvPicPr>
          <p:cNvPr id="6" name="Picture 5" descr="SPED Transition Historical Report showing an example with three years of history">
            <a:extLst>
              <a:ext uri="{FF2B5EF4-FFF2-40B4-BE49-F238E27FC236}">
                <a16:creationId xmlns:a16="http://schemas.microsoft.com/office/drawing/2014/main" id="{D6A65D91-C8F6-CCA9-77B1-A253F35F9FEC}"/>
              </a:ext>
            </a:extLst>
          </p:cNvPr>
          <p:cNvPicPr>
            <a:picLocks noChangeAspect="1"/>
          </p:cNvPicPr>
          <p:nvPr/>
        </p:nvPicPr>
        <p:blipFill>
          <a:blip r:embed="rId2"/>
          <a:stretch>
            <a:fillRect/>
          </a:stretch>
        </p:blipFill>
        <p:spPr>
          <a:xfrm>
            <a:off x="264760" y="2473386"/>
            <a:ext cx="11657518" cy="3246638"/>
          </a:xfrm>
          <a:prstGeom prst="rect">
            <a:avLst/>
          </a:prstGeom>
        </p:spPr>
      </p:pic>
      <p:sp>
        <p:nvSpPr>
          <p:cNvPr id="4" name="Slide Number Placeholder 3">
            <a:extLst>
              <a:ext uri="{FF2B5EF4-FFF2-40B4-BE49-F238E27FC236}">
                <a16:creationId xmlns:a16="http://schemas.microsoft.com/office/drawing/2014/main" id="{AB34C8EB-9DAE-7D54-4D45-8A797575267D}"/>
              </a:ext>
            </a:extLst>
          </p:cNvPr>
          <p:cNvSpPr>
            <a:spLocks noGrp="1"/>
          </p:cNvSpPr>
          <p:nvPr>
            <p:ph type="sldNum" sz="quarter" idx="12"/>
          </p:nvPr>
        </p:nvSpPr>
        <p:spPr/>
        <p:txBody>
          <a:bodyPr/>
          <a:lstStyle/>
          <a:p>
            <a:fld id="{C479D5F6-EDCB-402A-AC08-4943A1820E8F}" type="slidenum">
              <a:rPr lang="en-US" smtClean="0"/>
              <a:pPr/>
              <a:t>40</a:t>
            </a:fld>
            <a:endParaRPr lang="en-US"/>
          </a:p>
        </p:txBody>
      </p:sp>
    </p:spTree>
    <p:extLst>
      <p:ext uri="{BB962C8B-B14F-4D97-AF65-F5344CB8AC3E}">
        <p14:creationId xmlns:p14="http://schemas.microsoft.com/office/powerpoint/2010/main" val="34961154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93B3192-3286-7700-647F-514FB26FFF9E}"/>
              </a:ext>
            </a:extLst>
          </p:cNvPr>
          <p:cNvSpPr>
            <a:spLocks noGrp="1"/>
          </p:cNvSpPr>
          <p:nvPr>
            <p:ph type="ctrTitle"/>
          </p:nvPr>
        </p:nvSpPr>
        <p:spPr>
          <a:xfrm>
            <a:off x="0" y="4326903"/>
            <a:ext cx="10668000" cy="1371600"/>
          </a:xfrm>
        </p:spPr>
        <p:txBody>
          <a:bodyPr/>
          <a:lstStyle/>
          <a:p>
            <a:r>
              <a:rPr lang="en-US"/>
              <a:t>Resources &amp; Contacts</a:t>
            </a:r>
          </a:p>
        </p:txBody>
      </p:sp>
      <p:sp>
        <p:nvSpPr>
          <p:cNvPr id="4" name="Slide Number Placeholder 3">
            <a:extLst>
              <a:ext uri="{FF2B5EF4-FFF2-40B4-BE49-F238E27FC236}">
                <a16:creationId xmlns:a16="http://schemas.microsoft.com/office/drawing/2014/main" id="{CD72F31E-C9BB-A806-6631-CC15A7AC60D0}"/>
              </a:ext>
            </a:extLst>
          </p:cNvPr>
          <p:cNvSpPr>
            <a:spLocks noGrp="1"/>
          </p:cNvSpPr>
          <p:nvPr>
            <p:ph type="sldNum" sz="quarter" idx="12"/>
          </p:nvPr>
        </p:nvSpPr>
        <p:spPr/>
        <p:txBody>
          <a:bodyPr/>
          <a:lstStyle/>
          <a:p>
            <a:fld id="{C479D5F6-EDCB-402A-AC08-4943A1820E8F}" type="slidenum">
              <a:rPr lang="en-US" smtClean="0"/>
              <a:pPr/>
              <a:t>41</a:t>
            </a:fld>
            <a:endParaRPr lang="en-US"/>
          </a:p>
        </p:txBody>
      </p:sp>
    </p:spTree>
    <p:extLst>
      <p:ext uri="{BB962C8B-B14F-4D97-AF65-F5344CB8AC3E}">
        <p14:creationId xmlns:p14="http://schemas.microsoft.com/office/powerpoint/2010/main" val="5027609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1FB3F3-1A7C-8E12-311C-2761F880DD07}"/>
              </a:ext>
            </a:extLst>
          </p:cNvPr>
          <p:cNvSpPr>
            <a:spLocks noGrp="1"/>
          </p:cNvSpPr>
          <p:nvPr>
            <p:ph type="title"/>
          </p:nvPr>
        </p:nvSpPr>
        <p:spPr/>
        <p:txBody>
          <a:bodyPr/>
          <a:lstStyle/>
          <a:p>
            <a:r>
              <a:rPr lang="en-US"/>
              <a:t>When calling for support, be prepared to answer the following questions…</a:t>
            </a:r>
          </a:p>
        </p:txBody>
      </p:sp>
      <p:sp>
        <p:nvSpPr>
          <p:cNvPr id="5" name="Content Placeholder 4">
            <a:extLst>
              <a:ext uri="{FF2B5EF4-FFF2-40B4-BE49-F238E27FC236}">
                <a16:creationId xmlns:a16="http://schemas.microsoft.com/office/drawing/2014/main" id="{5EC96E16-5A22-BAA1-C4BF-2C914A62C3F0}"/>
              </a:ext>
            </a:extLst>
          </p:cNvPr>
          <p:cNvSpPr>
            <a:spLocks noGrp="1"/>
          </p:cNvSpPr>
          <p:nvPr>
            <p:ph idx="1"/>
          </p:nvPr>
        </p:nvSpPr>
        <p:spPr/>
        <p:txBody>
          <a:bodyPr>
            <a:normAutofit lnSpcReduction="10000"/>
          </a:bodyPr>
          <a:lstStyle/>
          <a:p>
            <a:r>
              <a:rPr lang="en-US"/>
              <a:t>Will the student receive a regular HS diploma upon the end of 18-21 transition services, or will they receive a non-diploma certificate of completion/be an HSED recipient?</a:t>
            </a:r>
          </a:p>
          <a:p>
            <a:pPr lvl="1"/>
            <a:r>
              <a:rPr lang="en-US">
                <a:highlight>
                  <a:srgbClr val="FFFFCC"/>
                </a:highlight>
              </a:rPr>
              <a:t>Check with the student’s IEP team!</a:t>
            </a:r>
          </a:p>
          <a:p>
            <a:r>
              <a:rPr lang="en-US"/>
              <a:t>Regular Diploma: Has the student been counted as a graduate in a prior year? </a:t>
            </a:r>
          </a:p>
          <a:p>
            <a:pPr lvl="1"/>
            <a:r>
              <a:rPr lang="en-US"/>
              <a:t>If so, by your LEA or another?</a:t>
            </a:r>
          </a:p>
          <a:p>
            <a:pPr lvl="1"/>
            <a:r>
              <a:rPr lang="en-US"/>
              <a:t>If not, are they ready to be counted as a graduate by your LEA (met minimum graduation requirements)?</a:t>
            </a:r>
          </a:p>
          <a:p>
            <a:pPr lvl="2"/>
            <a:r>
              <a:rPr lang="en-US"/>
              <a:t>If ready to be counted as a graduate, does the student have reported graduation guidelines? If not, have they met GG?</a:t>
            </a:r>
          </a:p>
          <a:p>
            <a:r>
              <a:rPr lang="en-US"/>
              <a:t>Is the student attending your LEA or transferring to another LEA for 18-21 transition services?</a:t>
            </a:r>
          </a:p>
          <a:p>
            <a:pPr lvl="1"/>
            <a:r>
              <a:rPr lang="en-US"/>
              <a:t>If transferring between LEAs, is the receiving LEA part of your AU or another AU?</a:t>
            </a:r>
          </a:p>
          <a:p>
            <a:pPr lvl="1"/>
            <a:r>
              <a:rPr lang="en-US">
                <a:highlight>
                  <a:srgbClr val="FFFFCC"/>
                </a:highlight>
              </a:rPr>
              <a:t>Are you or your SPED team in contact with the sending LEA? </a:t>
            </a:r>
            <a:r>
              <a:rPr lang="en-US" b="1" i="1">
                <a:highlight>
                  <a:srgbClr val="FFFFCC"/>
                </a:highlight>
              </a:rPr>
              <a:t>Collaboration is key!</a:t>
            </a:r>
            <a:r>
              <a:rPr lang="en-US">
                <a:highlight>
                  <a:srgbClr val="FFFFCC"/>
                </a:highlight>
              </a:rPr>
              <a:t> </a:t>
            </a:r>
          </a:p>
        </p:txBody>
      </p:sp>
      <p:sp>
        <p:nvSpPr>
          <p:cNvPr id="2" name="Slide Number Placeholder 1">
            <a:extLst>
              <a:ext uri="{FF2B5EF4-FFF2-40B4-BE49-F238E27FC236}">
                <a16:creationId xmlns:a16="http://schemas.microsoft.com/office/drawing/2014/main" id="{9FEE2516-13A5-9D2F-44BD-AFC8EA308F28}"/>
              </a:ext>
            </a:extLst>
          </p:cNvPr>
          <p:cNvSpPr>
            <a:spLocks noGrp="1"/>
          </p:cNvSpPr>
          <p:nvPr>
            <p:ph type="sldNum" sz="quarter" idx="12"/>
          </p:nvPr>
        </p:nvSpPr>
        <p:spPr/>
        <p:txBody>
          <a:bodyPr/>
          <a:lstStyle/>
          <a:p>
            <a:fld id="{C479D5F6-EDCB-402A-AC08-4943A1820E8F}" type="slidenum">
              <a:rPr lang="en-US" smtClean="0"/>
              <a:pPr/>
              <a:t>42</a:t>
            </a:fld>
            <a:endParaRPr lang="en-US"/>
          </a:p>
        </p:txBody>
      </p:sp>
    </p:spTree>
    <p:extLst>
      <p:ext uri="{BB962C8B-B14F-4D97-AF65-F5344CB8AC3E}">
        <p14:creationId xmlns:p14="http://schemas.microsoft.com/office/powerpoint/2010/main" val="15746517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6281D-D8AF-1991-6B5F-5608244D21C9}"/>
              </a:ext>
            </a:extLst>
          </p:cNvPr>
          <p:cNvSpPr>
            <a:spLocks noGrp="1"/>
          </p:cNvSpPr>
          <p:nvPr>
            <p:ph type="title"/>
          </p:nvPr>
        </p:nvSpPr>
        <p:spPr/>
        <p:txBody>
          <a:bodyPr/>
          <a:lstStyle/>
          <a:p>
            <a:r>
              <a:rPr lang="en-US"/>
              <a:t>Resources &amp; Contact</a:t>
            </a:r>
          </a:p>
        </p:txBody>
      </p:sp>
      <p:sp>
        <p:nvSpPr>
          <p:cNvPr id="3" name="Content Placeholder 2">
            <a:extLst>
              <a:ext uri="{FF2B5EF4-FFF2-40B4-BE49-F238E27FC236}">
                <a16:creationId xmlns:a16="http://schemas.microsoft.com/office/drawing/2014/main" id="{63095867-A35C-B9A0-B2D4-EE7C001B0889}"/>
              </a:ext>
            </a:extLst>
          </p:cNvPr>
          <p:cNvSpPr>
            <a:spLocks noGrp="1"/>
          </p:cNvSpPr>
          <p:nvPr>
            <p:ph sz="half" idx="1"/>
          </p:nvPr>
        </p:nvSpPr>
        <p:spPr/>
        <p:txBody>
          <a:bodyPr>
            <a:normAutofit/>
          </a:bodyPr>
          <a:lstStyle/>
          <a:p>
            <a:r>
              <a:rPr lang="en-US">
                <a:hlinkClick r:id="rId2"/>
              </a:rPr>
              <a:t>Student End of Year Website</a:t>
            </a:r>
            <a:endParaRPr lang="en-US"/>
          </a:p>
          <a:p>
            <a:pPr lvl="1"/>
            <a:r>
              <a:rPr lang="en-US"/>
              <a:t>Training Section – PPT &amp; Recording from this webinar</a:t>
            </a:r>
          </a:p>
          <a:p>
            <a:pPr lvl="1"/>
            <a:r>
              <a:rPr lang="en-US"/>
              <a:t>SEY Collection Manual</a:t>
            </a:r>
          </a:p>
          <a:p>
            <a:r>
              <a:rPr lang="en-US">
                <a:hlinkClick r:id="rId3"/>
              </a:rPr>
              <a:t>Student Interchange Website</a:t>
            </a:r>
            <a:endParaRPr lang="en-US"/>
          </a:p>
          <a:p>
            <a:pPr lvl="1"/>
            <a:r>
              <a:rPr lang="en-US"/>
              <a:t>Student Demographic (DEM), Student School Association (SSA), and Graduation Guidelines (GG) file layouts and resources</a:t>
            </a:r>
          </a:p>
          <a:p>
            <a:r>
              <a:rPr lang="en-US">
                <a:hlinkClick r:id="rId4"/>
              </a:rPr>
              <a:t>Secondary Transition</a:t>
            </a:r>
            <a:endParaRPr lang="en-US"/>
          </a:p>
          <a:p>
            <a:pPr lvl="1"/>
            <a:r>
              <a:rPr lang="en-US">
                <a:hlinkClick r:id="rId5"/>
              </a:rPr>
              <a:t>Resources Page </a:t>
            </a:r>
            <a:r>
              <a:rPr lang="en-US"/>
              <a:t>– Technical Assistance Documents, Past Webinars</a:t>
            </a:r>
          </a:p>
          <a:p>
            <a:pPr lvl="1"/>
            <a:r>
              <a:rPr lang="en-US">
                <a:hlinkClick r:id="rId6"/>
              </a:rPr>
              <a:t>Requirements Page</a:t>
            </a:r>
            <a:endParaRPr lang="en-US"/>
          </a:p>
        </p:txBody>
      </p:sp>
      <p:sp>
        <p:nvSpPr>
          <p:cNvPr id="5" name="Content Placeholder 4">
            <a:extLst>
              <a:ext uri="{FF2B5EF4-FFF2-40B4-BE49-F238E27FC236}">
                <a16:creationId xmlns:a16="http://schemas.microsoft.com/office/drawing/2014/main" id="{84A35508-9E14-E52B-00D7-0126A857CC5C}"/>
              </a:ext>
            </a:extLst>
          </p:cNvPr>
          <p:cNvSpPr>
            <a:spLocks noGrp="1"/>
          </p:cNvSpPr>
          <p:nvPr>
            <p:ph sz="half" idx="2"/>
          </p:nvPr>
        </p:nvSpPr>
        <p:spPr/>
        <p:txBody>
          <a:bodyPr>
            <a:normAutofit/>
          </a:bodyPr>
          <a:lstStyle/>
          <a:p>
            <a:pPr marL="0" indent="0">
              <a:buNone/>
            </a:pPr>
            <a:r>
              <a:rPr lang="en-US" b="1" dirty="0"/>
              <a:t>Reagan Ward</a:t>
            </a:r>
          </a:p>
          <a:p>
            <a:pPr marL="0" indent="0">
              <a:buNone/>
            </a:pPr>
            <a:r>
              <a:rPr lang="en-US" i="1" dirty="0"/>
              <a:t>SEY Collection Lead</a:t>
            </a:r>
          </a:p>
          <a:p>
            <a:pPr marL="0" indent="0">
              <a:buNone/>
            </a:pPr>
            <a:r>
              <a:rPr lang="en-US" dirty="0">
                <a:hlinkClick r:id="rId7"/>
              </a:rPr>
              <a:t>StudentEndOfYear@cde.state.co.us</a:t>
            </a:r>
            <a:r>
              <a:rPr lang="en-US" dirty="0"/>
              <a:t> </a:t>
            </a:r>
          </a:p>
          <a:p>
            <a:pPr marL="0" indent="0">
              <a:buNone/>
            </a:pPr>
            <a:r>
              <a:rPr lang="en-US" dirty="0"/>
              <a:t>720-484-9057</a:t>
            </a:r>
          </a:p>
          <a:p>
            <a:pPr marL="0" indent="0">
              <a:buNone/>
            </a:pPr>
            <a:endParaRPr lang="en-US" sz="2200"/>
          </a:p>
          <a:p>
            <a:pPr marL="0" indent="0">
              <a:buNone/>
            </a:pPr>
            <a:r>
              <a:rPr lang="en-US" b="1"/>
              <a:t>Kacy </a:t>
            </a:r>
            <a:r>
              <a:rPr lang="en-US" b="1" dirty="0"/>
              <a:t>Little Owl</a:t>
            </a:r>
          </a:p>
          <a:p>
            <a:pPr marL="0" indent="0">
              <a:buNone/>
            </a:pPr>
            <a:r>
              <a:rPr lang="en-US" i="1" dirty="0"/>
              <a:t>Secondary Transition Specialist</a:t>
            </a:r>
          </a:p>
          <a:p>
            <a:pPr marL="0" indent="0">
              <a:buNone/>
            </a:pPr>
            <a:r>
              <a:rPr lang="en-US" dirty="0">
                <a:hlinkClick r:id="rId8"/>
              </a:rPr>
              <a:t>Little_Owl_K@cde.state.co.us</a:t>
            </a:r>
            <a:r>
              <a:rPr lang="en-US" dirty="0"/>
              <a:t>  </a:t>
            </a:r>
          </a:p>
          <a:p>
            <a:pPr marL="0" indent="0">
              <a:buNone/>
            </a:pPr>
            <a:r>
              <a:rPr lang="en-US" dirty="0"/>
              <a:t>720-827-8283</a:t>
            </a:r>
          </a:p>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D1FB0AFF-6B65-F854-8645-63E27AE06665}"/>
              </a:ext>
            </a:extLst>
          </p:cNvPr>
          <p:cNvSpPr>
            <a:spLocks noGrp="1"/>
          </p:cNvSpPr>
          <p:nvPr>
            <p:ph type="sldNum" sz="quarter" idx="12"/>
          </p:nvPr>
        </p:nvSpPr>
        <p:spPr/>
        <p:txBody>
          <a:bodyPr/>
          <a:lstStyle/>
          <a:p>
            <a:fld id="{C479D5F6-EDCB-402A-AC08-4943A1820E8F}" type="slidenum">
              <a:rPr lang="en-US" smtClean="0"/>
              <a:pPr/>
              <a:t>43</a:t>
            </a:fld>
            <a:endParaRPr lang="en-US"/>
          </a:p>
        </p:txBody>
      </p:sp>
    </p:spTree>
    <p:extLst>
      <p:ext uri="{BB962C8B-B14F-4D97-AF65-F5344CB8AC3E}">
        <p14:creationId xmlns:p14="http://schemas.microsoft.com/office/powerpoint/2010/main" val="20299358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5628C-8F65-8BD5-AC64-9670B0D671AB}"/>
              </a:ext>
            </a:extLst>
          </p:cNvPr>
          <p:cNvSpPr>
            <a:spLocks noGrp="1"/>
          </p:cNvSpPr>
          <p:nvPr>
            <p:ph type="title"/>
          </p:nvPr>
        </p:nvSpPr>
        <p:spPr/>
        <p:txBody>
          <a:bodyPr/>
          <a:lstStyle/>
          <a:p>
            <a:r>
              <a:rPr lang="en-US"/>
              <a:t>When Does Secondary Transition Begin?</a:t>
            </a:r>
          </a:p>
        </p:txBody>
      </p:sp>
      <p:sp>
        <p:nvSpPr>
          <p:cNvPr id="3" name="Content Placeholder 2">
            <a:extLst>
              <a:ext uri="{FF2B5EF4-FFF2-40B4-BE49-F238E27FC236}">
                <a16:creationId xmlns:a16="http://schemas.microsoft.com/office/drawing/2014/main" id="{4717DB4B-7FA7-93B8-C80A-C6CC913DD300}"/>
              </a:ext>
            </a:extLst>
          </p:cNvPr>
          <p:cNvSpPr>
            <a:spLocks noGrp="1"/>
          </p:cNvSpPr>
          <p:nvPr>
            <p:ph idx="1"/>
          </p:nvPr>
        </p:nvSpPr>
        <p:spPr/>
        <p:txBody>
          <a:bodyPr/>
          <a:lstStyle/>
          <a:p>
            <a:pPr marL="0" lvl="0" indent="0" algn="l" rtl="0">
              <a:spcBef>
                <a:spcPts val="1000"/>
              </a:spcBef>
              <a:spcAft>
                <a:spcPts val="0"/>
              </a:spcAft>
              <a:buNone/>
            </a:pPr>
            <a:r>
              <a:rPr lang="en-US"/>
              <a:t>Beginning with the first IEP developed at age 15, but no later than the end of ninth grade, an IEP is required to include a transition plan. ECEA Rule 4.03(6)(d).</a:t>
            </a:r>
          </a:p>
          <a:p>
            <a:pPr marL="0" lvl="0" indent="0" algn="l" rtl="0">
              <a:spcBef>
                <a:spcPts val="1000"/>
              </a:spcBef>
              <a:spcAft>
                <a:spcPts val="0"/>
              </a:spcAft>
              <a:buNone/>
            </a:pPr>
            <a:r>
              <a:rPr lang="en-US"/>
              <a:t>Such plan must identify “appropriate measurable postsecondary goals based upon age-appropriate transition assessments related to training, education, employment and, where appropriate, independent living skills,” as well as the transition services, including a course of study, the student needs to reach those goals. Id.; see also 34 C.F.R. § 300.320(b).</a:t>
            </a:r>
          </a:p>
        </p:txBody>
      </p:sp>
      <p:sp>
        <p:nvSpPr>
          <p:cNvPr id="4" name="Slide Number Placeholder 3">
            <a:extLst>
              <a:ext uri="{FF2B5EF4-FFF2-40B4-BE49-F238E27FC236}">
                <a16:creationId xmlns:a16="http://schemas.microsoft.com/office/drawing/2014/main" id="{75B49AF9-46CB-DEEC-D62B-E39426B58D64}"/>
              </a:ext>
            </a:extLst>
          </p:cNvPr>
          <p:cNvSpPr>
            <a:spLocks noGrp="1"/>
          </p:cNvSpPr>
          <p:nvPr>
            <p:ph type="sldNum" sz="quarter" idx="12"/>
          </p:nvPr>
        </p:nvSpPr>
        <p:spPr/>
        <p:txBody>
          <a:bodyPr/>
          <a:lstStyle/>
          <a:p>
            <a:fld id="{C479D5F6-EDCB-402A-AC08-4943A1820E8F}" type="slidenum">
              <a:rPr lang="en-US" smtClean="0"/>
              <a:pPr/>
              <a:t>5</a:t>
            </a:fld>
            <a:endParaRPr lang="en-US"/>
          </a:p>
        </p:txBody>
      </p:sp>
    </p:spTree>
    <p:extLst>
      <p:ext uri="{BB962C8B-B14F-4D97-AF65-F5344CB8AC3E}">
        <p14:creationId xmlns:p14="http://schemas.microsoft.com/office/powerpoint/2010/main" val="4223104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E532C-A1BF-FDB7-45DC-11048EB7540D}"/>
              </a:ext>
            </a:extLst>
          </p:cNvPr>
          <p:cNvSpPr>
            <a:spLocks noGrp="1"/>
          </p:cNvSpPr>
          <p:nvPr>
            <p:ph type="title"/>
          </p:nvPr>
        </p:nvSpPr>
        <p:spPr>
          <a:xfrm>
            <a:off x="443564" y="218142"/>
            <a:ext cx="9321873" cy="713172"/>
          </a:xfrm>
        </p:spPr>
        <p:txBody>
          <a:bodyPr/>
          <a:lstStyle/>
          <a:p>
            <a:r>
              <a:rPr lang="en-US"/>
              <a:t>Transition Services: A coordinated set of activities</a:t>
            </a:r>
          </a:p>
        </p:txBody>
      </p:sp>
      <p:sp>
        <p:nvSpPr>
          <p:cNvPr id="3" name="Content Placeholder 2">
            <a:extLst>
              <a:ext uri="{FF2B5EF4-FFF2-40B4-BE49-F238E27FC236}">
                <a16:creationId xmlns:a16="http://schemas.microsoft.com/office/drawing/2014/main" id="{50502CCF-A73A-0194-8C28-CCCF7B8D6EFB}"/>
              </a:ext>
            </a:extLst>
          </p:cNvPr>
          <p:cNvSpPr>
            <a:spLocks noGrp="1"/>
          </p:cNvSpPr>
          <p:nvPr>
            <p:ph idx="1"/>
          </p:nvPr>
        </p:nvSpPr>
        <p:spPr>
          <a:xfrm>
            <a:off x="443565" y="1260125"/>
            <a:ext cx="11132917" cy="4645693"/>
          </a:xfrm>
        </p:spPr>
        <p:txBody>
          <a:bodyPr>
            <a:normAutofit/>
          </a:bodyPr>
          <a:lstStyle/>
          <a:p>
            <a:pPr marL="0" indent="0">
              <a:buNone/>
            </a:pPr>
            <a:r>
              <a:rPr lang="en-US" sz="2800"/>
              <a:t>The coordinated set of activities shall be based upon the individual student's needs, taking into account the student’s strengths, preferences and interests and shall include:</a:t>
            </a:r>
          </a:p>
          <a:p>
            <a:pPr lvl="1"/>
            <a:r>
              <a:rPr lang="en-US" sz="2400"/>
              <a:t>Instruction</a:t>
            </a:r>
          </a:p>
          <a:p>
            <a:pPr lvl="1"/>
            <a:r>
              <a:rPr lang="en-US" sz="2400"/>
              <a:t>Related services</a:t>
            </a:r>
          </a:p>
          <a:p>
            <a:pPr lvl="1"/>
            <a:r>
              <a:rPr lang="en-US" sz="2400"/>
              <a:t>Community experiences</a:t>
            </a:r>
          </a:p>
          <a:p>
            <a:pPr lvl="1"/>
            <a:r>
              <a:rPr lang="en-US" sz="2400"/>
              <a:t>Development of employment</a:t>
            </a:r>
          </a:p>
          <a:p>
            <a:pPr lvl="1"/>
            <a:r>
              <a:rPr lang="en-US" sz="2400"/>
              <a:t>Development of other post school adult living activities</a:t>
            </a:r>
          </a:p>
          <a:p>
            <a:pPr lvl="1"/>
            <a:r>
              <a:rPr lang="en-US" sz="2400"/>
              <a:t>Acquisition of daily living skills (when appropriate)</a:t>
            </a:r>
          </a:p>
          <a:p>
            <a:pPr lvl="1"/>
            <a:r>
              <a:rPr lang="en-US" sz="2400"/>
              <a:t>Functional vocational evaluation (when appropriate)</a:t>
            </a:r>
          </a:p>
          <a:p>
            <a:pPr lvl="1"/>
            <a:r>
              <a:rPr lang="en-US" sz="2400"/>
              <a:t>Independent living</a:t>
            </a:r>
          </a:p>
        </p:txBody>
      </p:sp>
      <p:sp>
        <p:nvSpPr>
          <p:cNvPr id="4" name="Slide Number Placeholder 3">
            <a:extLst>
              <a:ext uri="{FF2B5EF4-FFF2-40B4-BE49-F238E27FC236}">
                <a16:creationId xmlns:a16="http://schemas.microsoft.com/office/drawing/2014/main" id="{22B4A9DA-2430-58A4-7791-1AEC3684F9C8}"/>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6</a:t>
            </a:fld>
            <a:endParaRPr lang="en-US"/>
          </a:p>
        </p:txBody>
      </p:sp>
    </p:spTree>
    <p:extLst>
      <p:ext uri="{BB962C8B-B14F-4D97-AF65-F5344CB8AC3E}">
        <p14:creationId xmlns:p14="http://schemas.microsoft.com/office/powerpoint/2010/main" val="34435883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EB63C-73A8-6703-10A9-388B209BE9E5}"/>
              </a:ext>
            </a:extLst>
          </p:cNvPr>
          <p:cNvSpPr>
            <a:spLocks noGrp="1"/>
          </p:cNvSpPr>
          <p:nvPr>
            <p:ph type="title"/>
          </p:nvPr>
        </p:nvSpPr>
        <p:spPr>
          <a:xfrm>
            <a:off x="443564" y="218142"/>
            <a:ext cx="9321873" cy="713172"/>
          </a:xfrm>
        </p:spPr>
        <p:txBody>
          <a:bodyPr/>
          <a:lstStyle/>
          <a:p>
            <a:r>
              <a:rPr lang="en-US"/>
              <a:t>What are 18-21 Services? Who are they for?</a:t>
            </a:r>
          </a:p>
        </p:txBody>
      </p:sp>
      <p:sp>
        <p:nvSpPr>
          <p:cNvPr id="3" name="Content Placeholder 2">
            <a:extLst>
              <a:ext uri="{FF2B5EF4-FFF2-40B4-BE49-F238E27FC236}">
                <a16:creationId xmlns:a16="http://schemas.microsoft.com/office/drawing/2014/main" id="{3ED501E5-EA0C-D4CD-A8A7-9C321C4F32A6}"/>
              </a:ext>
            </a:extLst>
          </p:cNvPr>
          <p:cNvSpPr>
            <a:spLocks noGrp="1"/>
          </p:cNvSpPr>
          <p:nvPr>
            <p:ph idx="1"/>
          </p:nvPr>
        </p:nvSpPr>
        <p:spPr>
          <a:xfrm>
            <a:off x="443565" y="1260125"/>
            <a:ext cx="11132917" cy="4645693"/>
          </a:xfrm>
        </p:spPr>
        <p:txBody>
          <a:bodyPr vert="horz" lIns="0" tIns="0" rIns="0" bIns="0" rtlCol="0" anchor="t">
            <a:normAutofit/>
          </a:bodyPr>
          <a:lstStyle/>
          <a:p>
            <a:r>
              <a:rPr lang="en-US"/>
              <a:t>18-21 services are a part of the continuum of transition services offered by local AUs</a:t>
            </a:r>
          </a:p>
          <a:p>
            <a:r>
              <a:rPr lang="en-US"/>
              <a:t>Any student with an IEP is eligible for 18-21 services</a:t>
            </a:r>
          </a:p>
          <a:p>
            <a:pPr lvl="1"/>
            <a:r>
              <a:rPr lang="en-US"/>
              <a:t>Met minimum graduation requirements: </a:t>
            </a:r>
          </a:p>
          <a:p>
            <a:pPr lvl="2"/>
            <a:r>
              <a:rPr lang="en-US"/>
              <a:t>Students are counted as graduates in the year they meet graduation requirements (H.B. 19-1066)</a:t>
            </a:r>
          </a:p>
          <a:p>
            <a:pPr lvl="3"/>
            <a:r>
              <a:rPr lang="en-US"/>
              <a:t>Students may participate in social graduation</a:t>
            </a:r>
          </a:p>
          <a:p>
            <a:pPr lvl="2"/>
            <a:r>
              <a:rPr lang="en-US"/>
              <a:t>Return to receive transition services</a:t>
            </a:r>
          </a:p>
          <a:p>
            <a:pPr lvl="1"/>
            <a:r>
              <a:rPr lang="en-US"/>
              <a:t>Not yet met graduation requirements:</a:t>
            </a:r>
          </a:p>
          <a:p>
            <a:pPr lvl="2"/>
            <a:r>
              <a:rPr lang="en-US"/>
              <a:t>Continue to work on academics until meet graduation requirements and receive transition services</a:t>
            </a:r>
          </a:p>
          <a:p>
            <a:r>
              <a:rPr lang="en-US"/>
              <a:t>The AU retains the diploma until the student exits 18-21 services</a:t>
            </a:r>
          </a:p>
          <a:p>
            <a:r>
              <a:rPr lang="en-US"/>
              <a:t>The diploma is awarded in the year that the student exits</a:t>
            </a:r>
          </a:p>
          <a:p>
            <a:endParaRPr lang="en-US"/>
          </a:p>
        </p:txBody>
      </p:sp>
      <p:sp>
        <p:nvSpPr>
          <p:cNvPr id="4" name="Slide Number Placeholder 3">
            <a:extLst>
              <a:ext uri="{FF2B5EF4-FFF2-40B4-BE49-F238E27FC236}">
                <a16:creationId xmlns:a16="http://schemas.microsoft.com/office/drawing/2014/main" id="{58C4E36B-72BE-FC83-DE08-3FA217E4705B}"/>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7</a:t>
            </a:fld>
            <a:endParaRPr lang="en-US"/>
          </a:p>
        </p:txBody>
      </p:sp>
    </p:spTree>
    <p:extLst>
      <p:ext uri="{BB962C8B-B14F-4D97-AF65-F5344CB8AC3E}">
        <p14:creationId xmlns:p14="http://schemas.microsoft.com/office/powerpoint/2010/main" val="27354492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1C46B-5AE1-59D6-4D25-9998F4EEBBE5}"/>
              </a:ext>
            </a:extLst>
          </p:cNvPr>
          <p:cNvSpPr>
            <a:spLocks noGrp="1"/>
          </p:cNvSpPr>
          <p:nvPr>
            <p:ph type="title"/>
          </p:nvPr>
        </p:nvSpPr>
        <p:spPr>
          <a:xfrm>
            <a:off x="443564" y="218142"/>
            <a:ext cx="9321873" cy="713172"/>
          </a:xfrm>
        </p:spPr>
        <p:txBody>
          <a:bodyPr/>
          <a:lstStyle/>
          <a:p>
            <a:r>
              <a:rPr lang="en-US"/>
              <a:t>H.B. 19-1066 implications</a:t>
            </a:r>
          </a:p>
        </p:txBody>
      </p:sp>
      <p:sp>
        <p:nvSpPr>
          <p:cNvPr id="7" name="Text Placeholder 6">
            <a:extLst>
              <a:ext uri="{FF2B5EF4-FFF2-40B4-BE49-F238E27FC236}">
                <a16:creationId xmlns:a16="http://schemas.microsoft.com/office/drawing/2014/main" id="{B265B125-DC5E-9823-7F75-178657B48884}"/>
              </a:ext>
            </a:extLst>
          </p:cNvPr>
          <p:cNvSpPr>
            <a:spLocks noGrp="1"/>
          </p:cNvSpPr>
          <p:nvPr>
            <p:ph type="body" sz="quarter" idx="13"/>
          </p:nvPr>
        </p:nvSpPr>
        <p:spPr>
          <a:xfrm>
            <a:off x="443564" y="1156859"/>
            <a:ext cx="5486400" cy="685800"/>
          </a:xfrm>
        </p:spPr>
        <p:txBody>
          <a:bodyPr/>
          <a:lstStyle/>
          <a:p>
            <a:r>
              <a:rPr lang="en-US"/>
              <a:t>Colorado Graduation Rates</a:t>
            </a:r>
            <a:br>
              <a:rPr lang="en-US"/>
            </a:br>
            <a:r>
              <a:rPr lang="en-US" sz="1800" b="0">
                <a:solidFill>
                  <a:schemeClr val="accent6"/>
                </a:solidFill>
              </a:rPr>
              <a:t>Student Reporting</a:t>
            </a:r>
            <a:endParaRPr lang="en-US" b="0">
              <a:solidFill>
                <a:schemeClr val="accent6"/>
              </a:solidFill>
            </a:endParaRPr>
          </a:p>
        </p:txBody>
      </p:sp>
      <p:sp>
        <p:nvSpPr>
          <p:cNvPr id="5" name="Content Placeholder 4">
            <a:extLst>
              <a:ext uri="{FF2B5EF4-FFF2-40B4-BE49-F238E27FC236}">
                <a16:creationId xmlns:a16="http://schemas.microsoft.com/office/drawing/2014/main" id="{191F253F-1771-0730-751F-B00B3E4C44BD}"/>
              </a:ext>
            </a:extLst>
          </p:cNvPr>
          <p:cNvSpPr>
            <a:spLocks noGrp="1"/>
          </p:cNvSpPr>
          <p:nvPr>
            <p:ph sz="half" idx="1"/>
          </p:nvPr>
        </p:nvSpPr>
        <p:spPr>
          <a:xfrm>
            <a:off x="443564" y="1958277"/>
            <a:ext cx="5486400" cy="3886200"/>
          </a:xfrm>
        </p:spPr>
        <p:txBody>
          <a:bodyPr vert="horz" lIns="91440" tIns="45720" rIns="91440" bIns="45720" rtlCol="0" anchor="t">
            <a:normAutofit/>
          </a:bodyPr>
          <a:lstStyle/>
          <a:p>
            <a:r>
              <a:rPr lang="en-US"/>
              <a:t>H.B. 19-1066 dictates that students who return to participate in 18-21 transition services must be counted as a graduate for graduation rate purposes at the point they have met local and state graduation requirements and return for 18-21 transition services (+ receive funding). </a:t>
            </a:r>
          </a:p>
          <a:p>
            <a:endParaRPr lang="en-US"/>
          </a:p>
          <a:p>
            <a:endParaRPr lang="en-US"/>
          </a:p>
        </p:txBody>
      </p:sp>
      <p:sp>
        <p:nvSpPr>
          <p:cNvPr id="8" name="Text Placeholder 7">
            <a:extLst>
              <a:ext uri="{FF2B5EF4-FFF2-40B4-BE49-F238E27FC236}">
                <a16:creationId xmlns:a16="http://schemas.microsoft.com/office/drawing/2014/main" id="{C360862D-633E-8924-C5B9-5B128166FDD5}"/>
              </a:ext>
            </a:extLst>
          </p:cNvPr>
          <p:cNvSpPr>
            <a:spLocks noGrp="1"/>
          </p:cNvSpPr>
          <p:nvPr>
            <p:ph type="body" sz="quarter" idx="14"/>
          </p:nvPr>
        </p:nvSpPr>
        <p:spPr>
          <a:xfrm>
            <a:off x="6172200" y="1138962"/>
            <a:ext cx="5486400" cy="685800"/>
          </a:xfrm>
        </p:spPr>
        <p:txBody>
          <a:bodyPr/>
          <a:lstStyle/>
          <a:p>
            <a:r>
              <a:rPr lang="en-US"/>
              <a:t>Diploma Issued (FAPE ends)</a:t>
            </a:r>
            <a:br>
              <a:rPr lang="en-US"/>
            </a:br>
            <a:r>
              <a:rPr lang="en-US" sz="1800" b="0">
                <a:solidFill>
                  <a:schemeClr val="accent6"/>
                </a:solidFill>
              </a:rPr>
              <a:t>Student Reporting and SPED Reporting</a:t>
            </a:r>
            <a:endParaRPr lang="en-US" b="0">
              <a:solidFill>
                <a:schemeClr val="accent6"/>
              </a:solidFill>
            </a:endParaRPr>
          </a:p>
        </p:txBody>
      </p:sp>
      <p:sp>
        <p:nvSpPr>
          <p:cNvPr id="6" name="Content Placeholder 5">
            <a:extLst>
              <a:ext uri="{FF2B5EF4-FFF2-40B4-BE49-F238E27FC236}">
                <a16:creationId xmlns:a16="http://schemas.microsoft.com/office/drawing/2014/main" id="{0D41ACFA-A2E8-EBFD-5359-12E9A685CDAB}"/>
              </a:ext>
            </a:extLst>
          </p:cNvPr>
          <p:cNvSpPr>
            <a:spLocks noGrp="1"/>
          </p:cNvSpPr>
          <p:nvPr>
            <p:ph sz="half" idx="2"/>
          </p:nvPr>
        </p:nvSpPr>
        <p:spPr>
          <a:xfrm>
            <a:off x="6172200" y="1958277"/>
            <a:ext cx="5486400" cy="3886200"/>
          </a:xfrm>
        </p:spPr>
        <p:txBody>
          <a:bodyPr>
            <a:normAutofit/>
          </a:bodyPr>
          <a:lstStyle/>
          <a:p>
            <a:r>
              <a:rPr lang="en-US"/>
              <a:t>Students participating in 18-21 transition services receive their high school diplomas at the end of their corresponding program.</a:t>
            </a:r>
          </a:p>
          <a:p>
            <a:r>
              <a:rPr lang="en-US"/>
              <a:t>Diplomas &amp; Transcripts reflect a student’s final exit from K-12 education as the graduation date.</a:t>
            </a:r>
          </a:p>
          <a:p>
            <a:r>
              <a:rPr lang="en-US"/>
              <a:t>FAPE ends when the student receives their high school diploma.</a:t>
            </a:r>
          </a:p>
        </p:txBody>
      </p:sp>
      <p:sp>
        <p:nvSpPr>
          <p:cNvPr id="3" name="Rectangle: Rounded Corners 2">
            <a:extLst>
              <a:ext uri="{FF2B5EF4-FFF2-40B4-BE49-F238E27FC236}">
                <a16:creationId xmlns:a16="http://schemas.microsoft.com/office/drawing/2014/main" id="{4401AD66-4B29-8073-08F4-CF2867E28B5D}"/>
              </a:ext>
            </a:extLst>
          </p:cNvPr>
          <p:cNvSpPr/>
          <p:nvPr/>
        </p:nvSpPr>
        <p:spPr>
          <a:xfrm>
            <a:off x="690465" y="4735836"/>
            <a:ext cx="10963469" cy="983926"/>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r>
              <a:rPr lang="en-US" sz="1600">
                <a:latin typeface="Trebuchet MS" panose="020B0603020202020204" pitchFamily="34" charset="0"/>
              </a:rPr>
              <a:t>Note: H.B. 19-1066 </a:t>
            </a:r>
            <a:r>
              <a:rPr lang="en-US" sz="1600" b="1" u="sng">
                <a:latin typeface="Trebuchet MS" panose="020B0603020202020204" pitchFamily="34" charset="0"/>
              </a:rPr>
              <a:t>does not</a:t>
            </a:r>
            <a:r>
              <a:rPr lang="en-US" sz="1600">
                <a:latin typeface="Trebuchet MS" panose="020B0603020202020204" pitchFamily="34" charset="0"/>
              </a:rPr>
              <a:t> impact students who will receive non-diploma certificates of completion and counted as an ‘other completer’ with school exit type 92 for completion rate purposes. School Exit Type 92 and SPED Basis of Exit 92 are only ever used at the end of the student’s education journey when FAPE ends.</a:t>
            </a:r>
          </a:p>
        </p:txBody>
      </p:sp>
      <p:sp>
        <p:nvSpPr>
          <p:cNvPr id="4" name="Slide Number Placeholder 3">
            <a:extLst>
              <a:ext uri="{FF2B5EF4-FFF2-40B4-BE49-F238E27FC236}">
                <a16:creationId xmlns:a16="http://schemas.microsoft.com/office/drawing/2014/main" id="{808F7532-3458-BFFC-BD03-519FCEEDB053}"/>
              </a:ext>
            </a:extLst>
          </p:cNvPr>
          <p:cNvSpPr>
            <a:spLocks noGrp="1"/>
          </p:cNvSpPr>
          <p:nvPr>
            <p:ph type="sldNum" sz="quarter" idx="12"/>
          </p:nvPr>
        </p:nvSpPr>
        <p:spPr>
          <a:xfrm>
            <a:off x="332873" y="6356350"/>
            <a:ext cx="2743200" cy="365125"/>
          </a:xfrm>
        </p:spPr>
        <p:txBody>
          <a:bodyPr/>
          <a:lstStyle/>
          <a:p>
            <a:fld id="{C479D5F6-EDCB-402A-AC08-4943A1820E8F}" type="slidenum">
              <a:rPr lang="en-US" smtClean="0"/>
              <a:pPr/>
              <a:t>8</a:t>
            </a:fld>
            <a:endParaRPr lang="en-US"/>
          </a:p>
        </p:txBody>
      </p:sp>
    </p:spTree>
    <p:extLst>
      <p:ext uri="{BB962C8B-B14F-4D97-AF65-F5344CB8AC3E}">
        <p14:creationId xmlns:p14="http://schemas.microsoft.com/office/powerpoint/2010/main" val="706556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DF47ABF-6A73-DB97-96B1-16E95549C5CF}"/>
              </a:ext>
            </a:extLst>
          </p:cNvPr>
          <p:cNvSpPr>
            <a:spLocks noGrp="1"/>
          </p:cNvSpPr>
          <p:nvPr>
            <p:ph type="ctrTitle"/>
          </p:nvPr>
        </p:nvSpPr>
        <p:spPr>
          <a:xfrm>
            <a:off x="0" y="4326903"/>
            <a:ext cx="9771529" cy="1371600"/>
          </a:xfrm>
        </p:spPr>
        <p:txBody>
          <a:bodyPr/>
          <a:lstStyle/>
          <a:p>
            <a:r>
              <a:rPr lang="en-US"/>
              <a:t>Student End of Year Coding</a:t>
            </a:r>
          </a:p>
        </p:txBody>
      </p:sp>
      <p:sp>
        <p:nvSpPr>
          <p:cNvPr id="2" name="Slide Number Placeholder 1">
            <a:extLst>
              <a:ext uri="{FF2B5EF4-FFF2-40B4-BE49-F238E27FC236}">
                <a16:creationId xmlns:a16="http://schemas.microsoft.com/office/drawing/2014/main" id="{15D92F4B-739F-36DA-B79D-71E3C9BD286C}"/>
              </a:ext>
            </a:extLst>
          </p:cNvPr>
          <p:cNvSpPr>
            <a:spLocks noGrp="1"/>
          </p:cNvSpPr>
          <p:nvPr>
            <p:ph type="sldNum" sz="quarter" idx="12"/>
          </p:nvPr>
        </p:nvSpPr>
        <p:spPr/>
        <p:txBody>
          <a:bodyPr/>
          <a:lstStyle/>
          <a:p>
            <a:fld id="{C479D5F6-EDCB-402A-AC08-4943A1820E8F}" type="slidenum">
              <a:rPr lang="en-US" smtClean="0"/>
              <a:pPr/>
              <a:t>9</a:t>
            </a:fld>
            <a:endParaRPr lang="en-US"/>
          </a:p>
        </p:txBody>
      </p:sp>
    </p:spTree>
    <p:extLst>
      <p:ext uri="{BB962C8B-B14F-4D97-AF65-F5344CB8AC3E}">
        <p14:creationId xmlns:p14="http://schemas.microsoft.com/office/powerpoint/2010/main" val="2749732371"/>
      </p:ext>
    </p:extLst>
  </p:cSld>
  <p:clrMapOvr>
    <a:masterClrMapping/>
  </p:clrMapOvr>
</p:sld>
</file>

<file path=ppt/theme/theme1.xml><?xml version="1.0" encoding="utf-8"?>
<a:theme xmlns:a="http://schemas.openxmlformats.org/drawingml/2006/main" name="Office Theme">
  <a:themeElements>
    <a:clrScheme name="CDE Orange">
      <a:dk1>
        <a:sysClr val="windowText" lastClr="000000"/>
      </a:dk1>
      <a:lt1>
        <a:sysClr val="window" lastClr="FFFFFF"/>
      </a:lt1>
      <a:dk2>
        <a:srgbClr val="4E5758"/>
      </a:dk2>
      <a:lt2>
        <a:srgbClr val="D3CBBD"/>
      </a:lt2>
      <a:accent1>
        <a:srgbClr val="EF7521"/>
      </a:accent1>
      <a:accent2>
        <a:srgbClr val="F8B333"/>
      </a:accent2>
      <a:accent3>
        <a:srgbClr val="85342E"/>
      </a:accent3>
      <a:accent4>
        <a:srgbClr val="C32032"/>
      </a:accent4>
      <a:accent5>
        <a:srgbClr val="CA952B"/>
      </a:accent5>
      <a:accent6>
        <a:srgbClr val="4A3728"/>
      </a:accent6>
      <a:hlink>
        <a:srgbClr val="488BC9"/>
      </a:hlink>
      <a:folHlink>
        <a:srgbClr val="235E39"/>
      </a:folHlink>
    </a:clrScheme>
    <a:fontScheme name="CDE Trebuchet">
      <a:majorFont>
        <a:latin typeface="Trebuchet MS"/>
        <a:ea typeface=""/>
        <a:cs typeface=""/>
      </a:majorFont>
      <a:minorFont>
        <a:latin typeface="Trebuchet M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2d644fe-f34c-46d7-b237-4b16324a78fb" xsi:nil="true"/>
    <lcf76f155ced4ddcb4097134ff3c332f xmlns="c21e8cdb-1625-4fb9-abda-5a8e0a245cd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29B7027DE1D1C4E977647345B5DE593" ma:contentTypeVersion="17" ma:contentTypeDescription="Create a new document." ma:contentTypeScope="" ma:versionID="f42e4636b8d0e23f691f9abd54cc9c43">
  <xsd:schema xmlns:xsd="http://www.w3.org/2001/XMLSchema" xmlns:xs="http://www.w3.org/2001/XMLSchema" xmlns:p="http://schemas.microsoft.com/office/2006/metadata/properties" xmlns:ns2="c21e8cdb-1625-4fb9-abda-5a8e0a245cd4" xmlns:ns3="f2d644fe-f34c-46d7-b237-4b16324a78fb" targetNamespace="http://schemas.microsoft.com/office/2006/metadata/properties" ma:root="true" ma:fieldsID="25cfe85102d867910bd70caa318e39ee" ns2:_="" ns3:_="">
    <xsd:import namespace="c21e8cdb-1625-4fb9-abda-5a8e0a245cd4"/>
    <xsd:import namespace="f2d644fe-f34c-46d7-b237-4b16324a78f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1e8cdb-1625-4fb9-abda-5a8e0a245c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2d644fe-f34c-46d7-b237-4b16324a78fb"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242ec-c9a4-4c7d-a564-b6ace1d258b5}" ma:internalName="TaxCatchAll" ma:showField="CatchAllData" ma:web="f2d644fe-f34c-46d7-b237-4b16324a78f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B8D346-98B4-4A38-AC1D-9DECB7E942AC}">
  <ds:schemaRefs>
    <ds:schemaRef ds:uri="c21e8cdb-1625-4fb9-abda-5a8e0a245cd4"/>
    <ds:schemaRef ds:uri="f2d644fe-f34c-46d7-b237-4b16324a78f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080972E-D571-4992-96C3-E5252958F700}">
  <ds:schemaRefs>
    <ds:schemaRef ds:uri="http://schemas.microsoft.com/sharepoint/v3/contenttype/forms"/>
  </ds:schemaRefs>
</ds:datastoreItem>
</file>

<file path=customXml/itemProps3.xml><?xml version="1.0" encoding="utf-8"?>
<ds:datastoreItem xmlns:ds="http://schemas.openxmlformats.org/officeDocument/2006/customXml" ds:itemID="{22CF389F-DD36-4130-90BB-D959A2B60F7C}">
  <ds:schemaRefs>
    <ds:schemaRef ds:uri="c21e8cdb-1625-4fb9-abda-5a8e0a245cd4"/>
    <ds:schemaRef ds:uri="f2d644fe-f34c-46d7-b237-4b16324a78f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19</TotalTime>
  <Words>4855</Words>
  <Application>Microsoft Office PowerPoint</Application>
  <PresentationFormat>Widescreen</PresentationFormat>
  <Paragraphs>715</Paragraphs>
  <Slides>43</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43</vt:i4>
      </vt:variant>
    </vt:vector>
  </HeadingPairs>
  <TitlesOfParts>
    <vt:vector size="52" baseType="lpstr">
      <vt:lpstr>Arial</vt:lpstr>
      <vt:lpstr>Calibri</vt:lpstr>
      <vt:lpstr>Museo Slab 500</vt:lpstr>
      <vt:lpstr>Roboto Medium</vt:lpstr>
      <vt:lpstr>Rockwell</vt:lpstr>
      <vt:lpstr>Tahoma</vt:lpstr>
      <vt:lpstr>Traditional Arabic</vt:lpstr>
      <vt:lpstr>Trebuchet MS</vt:lpstr>
      <vt:lpstr>Office Theme</vt:lpstr>
      <vt:lpstr>Secondary Transition and  Student End of Year Data</vt:lpstr>
      <vt:lpstr>Agenda</vt:lpstr>
      <vt:lpstr>Special Education 18-21  Transition Services Overview</vt:lpstr>
      <vt:lpstr>Free Appropriate Public Education (FAPE)</vt:lpstr>
      <vt:lpstr>When Does Secondary Transition Begin?</vt:lpstr>
      <vt:lpstr>Transition Services: A coordinated set of activities</vt:lpstr>
      <vt:lpstr>What are 18-21 Services? Who are they for?</vt:lpstr>
      <vt:lpstr>H.B. 19-1066 implications</vt:lpstr>
      <vt:lpstr>Student End of Year Coding</vt:lpstr>
      <vt:lpstr>Data Collections</vt:lpstr>
      <vt:lpstr>Data Fields</vt:lpstr>
      <vt:lpstr>Field: Special Education Transition</vt:lpstr>
      <vt:lpstr>Field: Retention Code</vt:lpstr>
      <vt:lpstr>Field: School Exit Type</vt:lpstr>
      <vt:lpstr>Field: School Entry Type</vt:lpstr>
      <vt:lpstr>Field: SPED Basis of Exit</vt:lpstr>
      <vt:lpstr>Field: Alternate Assessment Participant</vt:lpstr>
      <vt:lpstr>Coding Patterns: Student is continuous in the same LEA</vt:lpstr>
      <vt:lpstr>Transition Student:  Graduated with regular diploma</vt:lpstr>
      <vt:lpstr>Transition Students:  Other Completer (non-diploma certificate)</vt:lpstr>
      <vt:lpstr>Transition Student:  HSED (GED) Recipient</vt:lpstr>
      <vt:lpstr>Transition Students:  Reached Maximum Age for Services  without receiving Diploma or Non-Diploma Certificate</vt:lpstr>
      <vt:lpstr>Transfer Student Coding</vt:lpstr>
      <vt:lpstr>Transfer from another educational environment</vt:lpstr>
      <vt:lpstr>Transfer from another educational environment: Coding Example</vt:lpstr>
      <vt:lpstr>Colorado District Transfers (School Entry Type 13) Students receiving a regular high school diploma</vt:lpstr>
      <vt:lpstr>Key Programming Considerations:  Students Transferring Between Colorado LEAs (School Entry Type 13)</vt:lpstr>
      <vt:lpstr>Counted as graduate at the receiving district: Coding Example </vt:lpstr>
      <vt:lpstr>Counted as graduate at the sending district: Coding Example </vt:lpstr>
      <vt:lpstr>Colorado District Transfers (School Entry Type 13) Students receiving non-diploma certificate of completion</vt:lpstr>
      <vt:lpstr>Counted as Other Completer/HSED at the receiving district: Coding Example </vt:lpstr>
      <vt:lpstr>Business Rules</vt:lpstr>
      <vt:lpstr>Business Rules &amp; Reporting Exceptions</vt:lpstr>
      <vt:lpstr>Business Rule Checks for Transition Students</vt:lpstr>
      <vt:lpstr>CEDAR/COGNOS Reports</vt:lpstr>
      <vt:lpstr>CEDAR/COGNOS Overview</vt:lpstr>
      <vt:lpstr>Student End of Year SASID Lookup: Anticipated Year of Graduation</vt:lpstr>
      <vt:lpstr>Student End of Year SASID Lookup: SEY and OCT Record (prior, current, subsequent year)</vt:lpstr>
      <vt:lpstr>Student End of Year SASID Lookup: Cross LEA</vt:lpstr>
      <vt:lpstr>Student Profile Special Education Transition Historical Reporting</vt:lpstr>
      <vt:lpstr>Resources &amp; Contacts</vt:lpstr>
      <vt:lpstr>When calling for support, be prepared to answer the following questions…</vt:lpstr>
      <vt:lpstr>Resources &amp; Contact</vt:lpstr>
    </vt:vector>
  </TitlesOfParts>
  <Company>Colorado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Madorin, Acacia</dc:creator>
  <cp:lastModifiedBy>Ward, Reagan</cp:lastModifiedBy>
  <cp:revision>6</cp:revision>
  <dcterms:created xsi:type="dcterms:W3CDTF">2019-06-25T17:30:52Z</dcterms:created>
  <dcterms:modified xsi:type="dcterms:W3CDTF">2025-04-22T20:51:54Z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0x010100C29B7027DE1D1C4E977647345B5DE593</vt:lpwstr>
  </property>
  <property fmtid="{D5CDD505-2E9C-101B-9397-08002B2CF9AE}" pid="3" name="MediaServiceImageTags">
    <vt:lpwstr/>
  </property>
</Properties>
</file>