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11"/>
  </p:notesMasterIdLst>
  <p:sldIdLst>
    <p:sldId id="256" r:id="rId5"/>
    <p:sldId id="5255" r:id="rId6"/>
    <p:sldId id="5254" r:id="rId7"/>
    <p:sldId id="5256" r:id="rId8"/>
    <p:sldId id="5257" r:id="rId9"/>
    <p:sldId id="511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00"/>
    <a:srgbClr val="8FAAEF"/>
    <a:srgbClr val="EF7521"/>
    <a:srgbClr val="FF9999"/>
    <a:srgbClr val="F8D70B"/>
    <a:srgbClr val="488BC9"/>
    <a:srgbClr val="C32032"/>
    <a:srgbClr val="FFFF99"/>
    <a:srgbClr val="FD6D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2223CD-D870-4A14-B36B-9998B37A6393}" v="4" dt="2024-02-09T19:26:12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882223CD-D870-4A14-B36B-9998B37A6393}"/>
    <pc:docChg chg="custSel delSld modSld">
      <pc:chgData name="Ward, Reagan" userId="27291eb4-8241-4961-9e69-8c66e34cc5b0" providerId="ADAL" clId="{882223CD-D870-4A14-B36B-9998B37A6393}" dt="2024-02-09T19:26:31.911" v="49" actId="207"/>
      <pc:docMkLst>
        <pc:docMk/>
      </pc:docMkLst>
      <pc:sldChg chg="addSp modSp mod">
        <pc:chgData name="Ward, Reagan" userId="27291eb4-8241-4961-9e69-8c66e34cc5b0" providerId="ADAL" clId="{882223CD-D870-4A14-B36B-9998B37A6393}" dt="2024-02-09T19:26:31.911" v="49" actId="207"/>
        <pc:sldMkLst>
          <pc:docMk/>
          <pc:sldMk cId="3044915438" sldId="256"/>
        </pc:sldMkLst>
        <pc:spChg chg="add mod">
          <ac:chgData name="Ward, Reagan" userId="27291eb4-8241-4961-9e69-8c66e34cc5b0" providerId="ADAL" clId="{882223CD-D870-4A14-B36B-9998B37A6393}" dt="2024-02-09T19:26:31.911" v="49" actId="207"/>
          <ac:spMkLst>
            <pc:docMk/>
            <pc:sldMk cId="3044915438" sldId="256"/>
            <ac:spMk id="4" creationId="{8E362AB2-23B1-49C8-E2D3-285B5883C42D}"/>
          </ac:spMkLst>
        </pc:spChg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287417011" sldId="257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2593708883" sldId="258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90815258" sldId="259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156196919" sldId="260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212467416" sldId="261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731656532" sldId="262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847781319" sldId="263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766479562" sldId="264"/>
        </pc:sldMkLst>
      </pc:sldChg>
      <pc:sldChg chg="del">
        <pc:chgData name="Ward, Reagan" userId="27291eb4-8241-4961-9e69-8c66e34cc5b0" providerId="ADAL" clId="{882223CD-D870-4A14-B36B-9998B37A6393}" dt="2024-02-09T18:46:10.136" v="1" actId="47"/>
        <pc:sldMkLst>
          <pc:docMk/>
          <pc:sldMk cId="3717000822" sldId="280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043530433" sldId="4701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3317819653" sldId="4703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800576745" sldId="4705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3450602845" sldId="4709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150576617" sldId="4956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2876275194" sldId="4957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3135651420" sldId="5096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86511955" sldId="5129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641238302" sldId="5130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2554518492" sldId="5168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3444278999" sldId="5210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2556971995" sldId="5213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2371645433" sldId="5220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643822337" sldId="5241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2229225265" sldId="5242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489644312" sldId="5250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4176922401" sldId="5251"/>
        </pc:sldMkLst>
      </pc:sldChg>
      <pc:sldChg chg="del">
        <pc:chgData name="Ward, Reagan" userId="27291eb4-8241-4961-9e69-8c66e34cc5b0" providerId="ADAL" clId="{882223CD-D870-4A14-B36B-9998B37A6393}" dt="2024-02-09T18:47:06.583" v="48" actId="47"/>
        <pc:sldMkLst>
          <pc:docMk/>
          <pc:sldMk cId="3977542393" sldId="5252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56395314" sldId="5258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556776592" sldId="5259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2736713131" sldId="5260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572702568" sldId="5262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4187155213" sldId="5263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716502877" sldId="5264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3705225807" sldId="5265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2765212790" sldId="5266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1138122946" sldId="5267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2769864013" sldId="5268"/>
        </pc:sldMkLst>
      </pc:sldChg>
      <pc:sldChg chg="del">
        <pc:chgData name="Ward, Reagan" userId="27291eb4-8241-4961-9e69-8c66e34cc5b0" providerId="ADAL" clId="{882223CD-D870-4A14-B36B-9998B37A6393}" dt="2024-02-09T18:45:59.673" v="0" actId="2696"/>
        <pc:sldMkLst>
          <pc:docMk/>
          <pc:sldMk cId="3674759564" sldId="5269"/>
        </pc:sldMkLst>
      </pc:sldChg>
      <pc:sldMasterChg chg="delSldLayout">
        <pc:chgData name="Ward, Reagan" userId="27291eb4-8241-4961-9e69-8c66e34cc5b0" providerId="ADAL" clId="{882223CD-D870-4A14-B36B-9998B37A6393}" dt="2024-02-09T18:45:59.673" v="0" actId="2696"/>
        <pc:sldMasterMkLst>
          <pc:docMk/>
          <pc:sldMasterMk cId="2150711039" sldId="2147483676"/>
        </pc:sldMasterMkLst>
        <pc:sldLayoutChg chg="del">
          <pc:chgData name="Ward, Reagan" userId="27291eb4-8241-4961-9e69-8c66e34cc5b0" providerId="ADAL" clId="{882223CD-D870-4A14-B36B-9998B37A6393}" dt="2024-02-09T18:45:59.673" v="0" actId="2696"/>
          <pc:sldLayoutMkLst>
            <pc:docMk/>
            <pc:sldMasterMk cId="2150711039" sldId="2147483676"/>
            <pc:sldLayoutMk cId="909427683" sldId="214748370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4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675240"/>
            <a:ext cx="10402529" cy="582559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8BA416A-65CA-C2DB-366F-7A806E7C9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ong Fou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14FD68-9A56-D684-6416-49B192CAD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91072326-4EBB-9A00-AAA2-601349C2F1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6549" y="6356350"/>
            <a:ext cx="4483505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B2139AB1-0470-1AB6-F575-A2F989AD03B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52822" y="6356350"/>
            <a:ext cx="4393506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 Means 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ECDDF79-976B-7025-F658-12155893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C24B2343-4D6C-8D8D-9A1B-578413E6D0A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6549" y="6356350"/>
            <a:ext cx="4483505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869FBA81-E65D-F5CC-C8B3-D752BA7B220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52822" y="6356350"/>
            <a:ext cx="4393506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ty Sch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F194B6-4504-AEC8-B480-AC55CA3D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50A29D81-FA54-514E-F2FB-B169FA743CF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6549" y="6356350"/>
            <a:ext cx="4483505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B57B026-D6D3-5197-F30C-B0C935BAE72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52822" y="6356350"/>
            <a:ext cx="4393506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BC3FD6-B198-FCA5-7795-C825A53F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A8D1E959-61F4-2BC6-F5D4-DB03C78345C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6549" y="6356350"/>
            <a:ext cx="4483505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06332F5F-6AA2-1E89-D74F-F8A143F2443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52822" y="6356350"/>
            <a:ext cx="4393506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cators Ma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9AE94E4-44C1-8BAC-79FF-D570509EC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10524968-515B-7A3E-E533-7A6232E3BBD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6549" y="6356350"/>
            <a:ext cx="4483505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E0749900-21F4-7982-4B6E-7BD5C22E243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52822" y="6356350"/>
            <a:ext cx="4393506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371DEC8-2B8B-A8E5-3195-996C7C75D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A608A39F-0A4E-500F-E017-DC9CBB15DE8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6549" y="6356350"/>
            <a:ext cx="4483505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6116A291-8AC8-F49A-D685-286B9E6A34E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52822" y="6356350"/>
            <a:ext cx="4393506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D086918-AB89-4A91-BCB1-D1AA0521D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059B8EF7-49FB-FFBA-165A-F585CDE84A4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6549" y="6356350"/>
            <a:ext cx="4483505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85B59449-F999-17DB-C32F-6083E3F9D01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52822" y="6356350"/>
            <a:ext cx="4393506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FF6364-F4D4-DACC-6F20-1D0EC16B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014D80D-D64F-5B65-13DA-821F711B6CF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6549" y="6356350"/>
            <a:ext cx="4483505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23395916-C368-FE8E-934F-2E1AFB61BF1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52822" y="6356350"/>
            <a:ext cx="4393506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pic>
        <p:nvPicPr>
          <p:cNvPr id="15" name="Pictur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ABCCBFA-C414-9C3D-FBCB-E7D52F525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81408"/>
            <a:ext cx="5181600" cy="561839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2C3D8EA-D957-3B9A-F41F-8636A5184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3F63C22-697A-4052-588F-4FE7FB02A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618295"/>
            <a:ext cx="5181600" cy="55188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067E4F-601B-BBDE-C137-F40B3918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83C34C0-3D7E-EA22-13A0-D5FE97859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F618E35A-EF83-57E7-EFC4-F7E877EB7FD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366549" y="6356350"/>
            <a:ext cx="4483505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0BAA9557-37D1-25F1-0F97-B446CCE79B0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052822" y="6356350"/>
            <a:ext cx="4393506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245532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00B7995-AEC9-9603-742B-CDC41375ABF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595716"/>
            <a:ext cx="12192000" cy="1061884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add presentation topic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29CD7AB-00C7-2484-6333-74EA8842F2B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3657600"/>
            <a:ext cx="12192000" cy="106203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add presenter name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CCD1BD24-5D82-2746-C18B-B0F0A431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2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EFECAA2-3996-785F-E112-7E6B386093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448" y="237745"/>
            <a:ext cx="5303520" cy="1197864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add slide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4C5F4-5E7C-23F0-C1AB-0DC7A1D1580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9623" y="1574275"/>
            <a:ext cx="9170946" cy="3685881"/>
          </a:xfrm>
          <a:prstGeom prst="roundRect">
            <a:avLst/>
          </a:prstGeom>
          <a:solidFill>
            <a:srgbClr val="FFFFFF">
              <a:alpha val="69804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US"/>
              <a:t>Click to add contact information</a:t>
            </a:r>
          </a:p>
          <a:p>
            <a:pPr lvl="0"/>
            <a:r>
              <a:rPr lang="en-US"/>
              <a:t>Name, email, phone, websites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15075-830E-B386-98F0-748C95B4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5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E0DAE1-72F2-85FA-36A5-4F076D299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BED633-71DA-7A28-29F6-99EA784F71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4F2895A-C3CB-B6EA-A90C-7486DFECC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7E29BBA0-B2DC-F9C3-D5F6-974A44EA187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6549" y="6356350"/>
            <a:ext cx="4483505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4D467485-A599-EF0B-3C8A-4DBF3A188E4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52822" y="6356350"/>
            <a:ext cx="4393506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E71C4D3-622D-45EA-EE10-A0E234A45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F8DC90A-8319-3C2E-F410-0287BDC1E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1"/>
            <a:ext cx="830909" cy="362338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A961DECF-3C6F-C44A-FD58-85501ED6409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6549" y="6356350"/>
            <a:ext cx="4483505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297C8305-189D-2174-23D3-13B9C1B64BF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52822" y="6356350"/>
            <a:ext cx="4393506" cy="362338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78395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DC6845F-9850-8381-3A98-2CE45E4AD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6F3A1B-177F-10D9-C017-09B3705C2D7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7916" y="228598"/>
            <a:ext cx="11736168" cy="5599169"/>
          </a:xfrm>
        </p:spPr>
        <p:txBody>
          <a:bodyPr lIns="0" tIns="0" rIns="0" bIns="0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Insert Image or Smart Art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7916" y="6489679"/>
            <a:ext cx="772748" cy="279444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CFE5AAC4-D503-DE2F-957E-CD76F95873A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27916" y="5917147"/>
            <a:ext cx="3559079" cy="279444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B6D9F0B-816F-6497-C8C6-0A9E11D6900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27916" y="6210235"/>
            <a:ext cx="3559080" cy="279444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245335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80" r:id="rId3"/>
    <p:sldLayoutId id="2147483697" r:id="rId4"/>
    <p:sldLayoutId id="2147483696" r:id="rId5"/>
    <p:sldLayoutId id="2147483700" r:id="rId6"/>
    <p:sldLayoutId id="2147483682" r:id="rId7"/>
    <p:sldLayoutId id="2147483698" r:id="rId8"/>
    <p:sldLayoutId id="2147483699" r:id="rId9"/>
    <p:sldLayoutId id="2147483668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EndOfYear@cde.state.co.us" TargetMode="External"/><Relationship Id="rId2" Type="http://schemas.openxmlformats.org/officeDocument/2006/relationships/hyperlink" Target="https://www.cde.state.co.us/datapipeline/snap_eoy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EndOfYear@cde.state.co.us" TargetMode="External"/><Relationship Id="rId2" Type="http://schemas.openxmlformats.org/officeDocument/2006/relationships/hyperlink" Target="https://www.cde.state.co.us/datapipeline/snap_eoy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EndOfYear@cde.state.co.us" TargetMode="External"/><Relationship Id="rId2" Type="http://schemas.openxmlformats.org/officeDocument/2006/relationships/hyperlink" Target="https://www.cde.state.co.us/datapipeline/snap_eoy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EndOfYear@cde.state.co.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datapipeline/snap_eoy" TargetMode="External"/><Relationship Id="rId2" Type="http://schemas.openxmlformats.org/officeDocument/2006/relationships/hyperlink" Target="mailto:StudentEndOfYear@cde.state.co.us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cde.state.co.us/postsecondary/graduationguidelines" TargetMode="External"/><Relationship Id="rId4" Type="http://schemas.openxmlformats.org/officeDocument/2006/relationships/hyperlink" Target="https://www.cde.state.co.us/datapipeline/inter_stude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Museo Slab 500"/>
              </a:rPr>
              <a:t>February 8</a:t>
            </a:r>
            <a:r>
              <a:rPr lang="en-US" baseline="30000">
                <a:latin typeface="Museo Slab 500"/>
              </a:rPr>
              <a:t>th</a:t>
            </a:r>
            <a:r>
              <a:rPr lang="en-US">
                <a:latin typeface="Museo Slab 500"/>
              </a:rPr>
              <a:t>, 2024</a:t>
            </a:r>
            <a:br>
              <a:rPr lang="en-US" sz="4800"/>
            </a:br>
            <a:r>
              <a:rPr lang="en-US" sz="4800">
                <a:latin typeface="Museo Slab 500"/>
              </a:rPr>
              <a:t>Data Pipeline Town Hall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675240"/>
            <a:ext cx="10402529" cy="97346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goal of the webinar is to provide updates on the Data Pipeline, and current or upcoming data collections. These webinars also provide a forum for districts, BOCES, and Administrative Units to have questions answered about Data Pipeline.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38A223-4FAD-41CD-3317-E1C2B0DF1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E362AB2-23B1-49C8-E2D3-285B5883C42D}"/>
              </a:ext>
            </a:extLst>
          </p:cNvPr>
          <p:cNvSpPr/>
          <p:nvPr/>
        </p:nvSpPr>
        <p:spPr>
          <a:xfrm>
            <a:off x="1104900" y="5648705"/>
            <a:ext cx="10288230" cy="76200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Museo Slab 500" panose="02000000000000000000" pitchFamily="50" charset="0"/>
              </a:rPr>
              <a:t>Student End of Year 2023-2024 Excerpt</a:t>
            </a:r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5B686-71D7-74E6-4721-C5BED4973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in 2024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3404307-AE19-FE3F-8550-2229D6D0C5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/>
              <a:t>Data Fields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29CA87-AA0D-E122-43AC-DF5B1797EB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9300"/>
            <a:ext cx="5181600" cy="3270575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Innovative Learning Opportunities Pilot (ILOP)</a:t>
            </a:r>
          </a:p>
          <a:p>
            <a:pPr lvl="1"/>
            <a:r>
              <a:rPr lang="en-US"/>
              <a:t>From SSA file</a:t>
            </a:r>
          </a:p>
          <a:p>
            <a:pPr lvl="1"/>
            <a:r>
              <a:rPr lang="en-US"/>
              <a:t>Pulled in to mirror Student October fields for analysis by CDE program staff</a:t>
            </a:r>
          </a:p>
          <a:p>
            <a:r>
              <a:rPr lang="en-US"/>
              <a:t>Last Record School Internal</a:t>
            </a:r>
          </a:p>
          <a:p>
            <a:pPr lvl="1"/>
            <a:r>
              <a:rPr lang="en-US"/>
              <a:t>Existing internal flag that identifies the final enrollment record for a student in a given school</a:t>
            </a:r>
          </a:p>
          <a:p>
            <a:pPr lvl="1"/>
            <a:r>
              <a:rPr lang="en-US"/>
              <a:t>Newly visible to districts on snapshot extract</a:t>
            </a:r>
          </a:p>
          <a:p>
            <a:r>
              <a:rPr lang="en-US">
                <a:hlinkClick r:id="rId2"/>
              </a:rPr>
              <a:t>Complete file layout available on SEY Website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85FFAAA-EE98-CD9A-CAC9-D4B20A722C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2000"/>
              <a:t>Business Rules: Cross Collection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E7B5288-2F62-CCCF-46E5-45ABEFD2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9300"/>
            <a:ext cx="5181600" cy="3270575"/>
          </a:xfrm>
        </p:spPr>
        <p:txBody>
          <a:bodyPr>
            <a:normAutofit fontScale="62500" lnSpcReduction="20000"/>
          </a:bodyPr>
          <a:lstStyle/>
          <a:p>
            <a:r>
              <a:rPr lang="en-US"/>
              <a:t>Students who took WIDA Access must be coded with Language Proficiency 1 or 2 (NEP/LEP)</a:t>
            </a:r>
          </a:p>
          <a:p>
            <a:pPr lvl="1"/>
            <a:r>
              <a:rPr lang="en-US"/>
              <a:t>SASID level Assessment to SEY</a:t>
            </a:r>
          </a:p>
          <a:p>
            <a:r>
              <a:rPr lang="en-US"/>
              <a:t>Homeless status check by SASID</a:t>
            </a:r>
          </a:p>
          <a:p>
            <a:pPr lvl="1"/>
            <a:r>
              <a:rPr lang="en-US"/>
              <a:t>October to SEY</a:t>
            </a:r>
          </a:p>
          <a:p>
            <a:pPr lvl="1"/>
            <a:r>
              <a:rPr lang="en-US"/>
              <a:t>Assessment to SEY</a:t>
            </a:r>
          </a:p>
          <a:p>
            <a:r>
              <a:rPr lang="en-US"/>
              <a:t>Title 1 Targeted Assistance by SASID</a:t>
            </a:r>
          </a:p>
          <a:p>
            <a:pPr lvl="1"/>
            <a:r>
              <a:rPr lang="en-US"/>
              <a:t>October to SEY</a:t>
            </a:r>
          </a:p>
          <a:p>
            <a:r>
              <a:rPr lang="en-US"/>
              <a:t>Free Lunch by SASID</a:t>
            </a:r>
          </a:p>
          <a:p>
            <a:pPr lvl="1"/>
            <a:r>
              <a:rPr lang="en-US"/>
              <a:t>October to SEY</a:t>
            </a:r>
          </a:p>
          <a:p>
            <a:r>
              <a:rPr lang="en-US"/>
              <a:t>Military Connected (SE026)</a:t>
            </a:r>
          </a:p>
          <a:p>
            <a:pPr lvl="1"/>
            <a:r>
              <a:rPr lang="en-US"/>
              <a:t>October to SEY</a:t>
            </a:r>
          </a:p>
          <a:p>
            <a:r>
              <a:rPr lang="en-US"/>
              <a:t>Language Proficiency (SE209)</a:t>
            </a:r>
          </a:p>
          <a:p>
            <a:pPr lvl="1"/>
            <a:r>
              <a:rPr lang="en-US"/>
              <a:t>October to SEY</a:t>
            </a:r>
          </a:p>
          <a:p>
            <a:pPr lvl="1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F7370CE-91E1-65BF-4D36-60E7807EC27E}"/>
              </a:ext>
            </a:extLst>
          </p:cNvPr>
          <p:cNvSpPr/>
          <p:nvPr/>
        </p:nvSpPr>
        <p:spPr>
          <a:xfrm>
            <a:off x="1000125" y="5400675"/>
            <a:ext cx="10458450" cy="6477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/>
              <a:t>Ongoing upgrades:</a:t>
            </a:r>
            <a:r>
              <a:rPr lang="en-US"/>
              <a:t> CEDAR/COGNOS reports are under review to update and consolidate reports. Reports that are no longer applicable will be deactivated. Expect updates throughout the Spring regarding this work.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E2F991C-9E29-09F7-920E-971735C7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9BE2327-85BE-AA39-DBBB-E314E015946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/>
              <a:t>Student End of Year – Reagan Ward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0BF0BE2-40EC-3512-2A6C-41C55A2252BA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US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StudentEndOfYear@cde.state.co.us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2394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7922C21-731A-B3F7-42A4-4F04B5EE6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Timeline Overview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3D342D-E1AD-F3F1-1427-DA8023571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3712845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Soft Open (optional) 04/01/24 – 04/26/24</a:t>
            </a:r>
          </a:p>
          <a:p>
            <a:pPr lvl="1"/>
            <a:r>
              <a:rPr lang="en-US"/>
              <a:t>Interim Deadline 4/11/2024 – Upload initial GG file</a:t>
            </a:r>
          </a:p>
          <a:p>
            <a:r>
              <a:rPr lang="en-US"/>
              <a:t>Regular Phase: 05/02/24 – 09/05/2024</a:t>
            </a:r>
          </a:p>
          <a:p>
            <a:pPr lvl="1"/>
            <a:r>
              <a:rPr lang="en-US"/>
              <a:t>Includes several interim deadlines</a:t>
            </a:r>
          </a:p>
          <a:p>
            <a:pPr lvl="2"/>
            <a:r>
              <a:rPr lang="en-US"/>
              <a:t>Interim Deadlines adjusted to support Student Discipline and Attendance Collection dates</a:t>
            </a:r>
          </a:p>
          <a:p>
            <a:pPr lvl="1"/>
            <a:r>
              <a:rPr lang="en-US"/>
              <a:t>Report Review 08/09/2024 – 09/05/2024</a:t>
            </a:r>
          </a:p>
          <a:p>
            <a:pPr lvl="1"/>
            <a:r>
              <a:rPr lang="en-US"/>
              <a:t>State mandated deadline 09/05/2024</a:t>
            </a:r>
          </a:p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E1BB3CE-D7A0-F5C3-6B1B-37A48CFCC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3712845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Cross LEA Phase: 09/19/24 – 10/17/24</a:t>
            </a:r>
          </a:p>
          <a:p>
            <a:r>
              <a:rPr lang="en-US"/>
              <a:t>Post-Cross LEA Phase: 10/24/24 – 11/19/24 noon</a:t>
            </a:r>
          </a:p>
          <a:p>
            <a:r>
              <a:rPr lang="en-US"/>
              <a:t>Final Review: 11/22/24 – 11/26/24</a:t>
            </a:r>
          </a:p>
          <a:p>
            <a:pPr lvl="1"/>
            <a:r>
              <a:rPr lang="en-US"/>
              <a:t>Districts reconcile any issues found in CDE’s final review process. Impacted districts/BOCES notified directly 11/20-2024-11/21/2024</a:t>
            </a:r>
          </a:p>
          <a:p>
            <a:r>
              <a:rPr lang="en-US"/>
              <a:t>Superintendent Verification Deadline: 12/03/24</a:t>
            </a:r>
          </a:p>
          <a:p>
            <a:pPr lvl="1"/>
            <a:r>
              <a:rPr lang="en-US"/>
              <a:t>Sign-off form WILL NOT be accepted prior to 11/14/2024</a:t>
            </a:r>
          </a:p>
          <a:p>
            <a:r>
              <a:rPr lang="en-US"/>
              <a:t>Data Release: 01/14/25</a:t>
            </a:r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14" name="Rectangle: Rounded Corners 13">
            <a:hlinkClick r:id="rId2"/>
            <a:extLst>
              <a:ext uri="{FF2B5EF4-FFF2-40B4-BE49-F238E27FC236}">
                <a16:creationId xmlns:a16="http://schemas.microsoft.com/office/drawing/2014/main" id="{AE916565-2D71-4EE6-BF77-4FE2CF47FAB9}"/>
              </a:ext>
            </a:extLst>
          </p:cNvPr>
          <p:cNvSpPr/>
          <p:nvPr/>
        </p:nvSpPr>
        <p:spPr>
          <a:xfrm>
            <a:off x="838200" y="5381625"/>
            <a:ext cx="10696575" cy="517261"/>
          </a:xfrm>
          <a:prstGeom prst="roundRect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>
                <a:hlinkClick r:id="rId2"/>
              </a:rPr>
              <a:t>See the Student End of Year website for a detailed collection timeline</a:t>
            </a:r>
            <a:endParaRPr lang="en-US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F95E14B-F93F-A051-0AE5-68DD93B6B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9CBD4F97-25F9-AD08-D11D-64502178E8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66838" y="6356350"/>
            <a:ext cx="4483100" cy="361950"/>
          </a:xfrm>
        </p:spPr>
        <p:txBody>
          <a:bodyPr/>
          <a:lstStyle/>
          <a:p>
            <a:r>
              <a:rPr lang="en-US"/>
              <a:t>Student End of Year – Reagan Ward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956A9536-9D63-FA13-37C5-BAEB262B03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53138" y="6356350"/>
            <a:ext cx="4392612" cy="361950"/>
          </a:xfrm>
        </p:spPr>
        <p:txBody>
          <a:bodyPr/>
          <a:lstStyle/>
          <a:p>
            <a:r>
              <a:rPr lang="en-US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StudentEndOfYear@cde.state.co.us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7223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31465-8C00-6A81-EBC1-402CB5ABF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9D9F417-9CC2-D1EA-59D0-AD194522CE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/>
              <a:t>Collection Overview</a:t>
            </a:r>
          </a:p>
          <a:p>
            <a:pPr lvl="1"/>
            <a:r>
              <a:rPr lang="en-US"/>
              <a:t>Offered in two identical sessions</a:t>
            </a:r>
          </a:p>
          <a:p>
            <a:pPr lvl="2"/>
            <a:r>
              <a:rPr lang="en-US"/>
              <a:t>4/3/2024, 1:00-2:30pm</a:t>
            </a:r>
          </a:p>
          <a:p>
            <a:pPr lvl="2"/>
            <a:r>
              <a:rPr lang="en-US"/>
              <a:t>4/29/2024, 9:00-10:30am</a:t>
            </a:r>
          </a:p>
          <a:p>
            <a:pPr lvl="1"/>
            <a:r>
              <a:rPr lang="en-US"/>
              <a:t>Primary training for SEY collection</a:t>
            </a:r>
          </a:p>
          <a:p>
            <a:pPr lvl="1"/>
            <a:r>
              <a:rPr lang="en-US" b="1"/>
              <a:t>Strongly</a:t>
            </a:r>
            <a:r>
              <a:rPr lang="en-US"/>
              <a:t> suggest that all SEY respondents attend one of the two sessions</a:t>
            </a:r>
          </a:p>
          <a:p>
            <a:r>
              <a:rPr lang="en-US" b="1"/>
              <a:t>Collaborative Webinars</a:t>
            </a:r>
          </a:p>
          <a:p>
            <a:pPr lvl="1"/>
            <a:r>
              <a:rPr lang="en-US"/>
              <a:t>Designed for program staff and data staff to attend together</a:t>
            </a:r>
          </a:p>
          <a:p>
            <a:pPr lvl="2"/>
            <a:r>
              <a:rPr lang="en-US"/>
              <a:t>Postsecondary Programs</a:t>
            </a:r>
          </a:p>
          <a:p>
            <a:pPr lvl="3"/>
            <a:r>
              <a:rPr lang="en-US"/>
              <a:t>3/6/2024, 1:00-2:00pm</a:t>
            </a:r>
          </a:p>
          <a:p>
            <a:pPr lvl="2"/>
            <a:r>
              <a:rPr lang="en-US"/>
              <a:t>Special Education 18-21 Transition</a:t>
            </a:r>
          </a:p>
          <a:p>
            <a:pPr lvl="3"/>
            <a:r>
              <a:rPr lang="en-US"/>
              <a:t>4/22/2024, 1:00-2:00pm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7FD7D01-98D6-C43F-D4A7-B9079BD9C22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/>
              <a:t>Monthly Office Hours</a:t>
            </a:r>
          </a:p>
          <a:p>
            <a:pPr lvl="1"/>
            <a:r>
              <a:rPr lang="en-US"/>
              <a:t>Ongoing support throughout collection</a:t>
            </a:r>
          </a:p>
          <a:p>
            <a:pPr lvl="1"/>
            <a:r>
              <a:rPr lang="en-US"/>
              <a:t>Select Wednesdays 2:30-3:30pm</a:t>
            </a:r>
          </a:p>
          <a:p>
            <a:pPr lvl="2"/>
            <a:r>
              <a:rPr lang="en-US"/>
              <a:t>5/15, 6/12, 7/17, 8/14, 9/18, 10/23, 11/13</a:t>
            </a:r>
          </a:p>
          <a:p>
            <a:pPr lvl="1"/>
            <a:r>
              <a:rPr lang="en-US"/>
              <a:t>Agenda varies based upon questions from respondents and information pertinent to the specific point in the collection</a:t>
            </a:r>
          </a:p>
          <a:p>
            <a:r>
              <a:rPr lang="en-US" b="1"/>
              <a:t>Short Byte Videos</a:t>
            </a:r>
            <a:endParaRPr lang="en-US"/>
          </a:p>
          <a:p>
            <a:pPr lvl="1"/>
            <a:r>
              <a:rPr lang="en-US"/>
              <a:t>Pre-recorded topic-based videos</a:t>
            </a:r>
          </a:p>
          <a:p>
            <a:pPr lvl="1"/>
            <a:r>
              <a:rPr lang="en-US"/>
              <a:t>5-15 minutes long</a:t>
            </a:r>
          </a:p>
          <a:p>
            <a:pPr lvl="1"/>
            <a:endParaRPr lang="en-US"/>
          </a:p>
          <a:p>
            <a:r>
              <a:rPr lang="en-US">
                <a:hlinkClick r:id="rId2"/>
              </a:rPr>
              <a:t>Registration Links &amp; Detailed Schedule available on SEY Website</a:t>
            </a:r>
            <a:endParaRPr lang="en-US"/>
          </a:p>
          <a:p>
            <a:pPr lvl="1"/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D677B9B-E327-2EFE-65E3-58DC4F04B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A476747-C0B8-5F6E-ED1B-4C68CFC5B4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66838" y="6356350"/>
            <a:ext cx="4483100" cy="361950"/>
          </a:xfrm>
        </p:spPr>
        <p:txBody>
          <a:bodyPr/>
          <a:lstStyle/>
          <a:p>
            <a:r>
              <a:rPr lang="en-US"/>
              <a:t>Student End of Year – Reagan Ward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648FD87-57A1-5B2F-F4AC-CCB667C16FD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53138" y="6356350"/>
            <a:ext cx="4392612" cy="361950"/>
          </a:xfrm>
        </p:spPr>
        <p:txBody>
          <a:bodyPr/>
          <a:lstStyle/>
          <a:p>
            <a:r>
              <a:rPr lang="en-US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StudentEndOfYear@cde.state.co.us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729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A863-E55E-51FD-C879-599A958C9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927DF-F6CA-B886-51A2-D6EE7074AD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Business rules are not finalized until the collection opens in May.</a:t>
            </a:r>
          </a:p>
          <a:p>
            <a:r>
              <a:rPr lang="en-US"/>
              <a:t>Adjustment file does not open until the Regular Phase opens on May 2, 2024.</a:t>
            </a:r>
          </a:p>
          <a:p>
            <a:r>
              <a:rPr lang="en-US"/>
              <a:t>Documentation and resources updated throughout the Spring.</a:t>
            </a:r>
          </a:p>
          <a:p>
            <a:r>
              <a:rPr lang="en-US"/>
              <a:t>Tip: begin working on Student Interchange files early</a:t>
            </a:r>
          </a:p>
          <a:p>
            <a:pPr lvl="1"/>
            <a:r>
              <a:rPr lang="en-US"/>
              <a:t>Graduation Guidelines CEDAR/COGNOS reports based upon current interchange information</a:t>
            </a:r>
          </a:p>
          <a:p>
            <a:pPr lvl="1"/>
            <a:r>
              <a:rPr lang="en-US"/>
              <a:t>2023-2024 DEM &amp; SSA exceptions handled by Student End of Year collection lead now through the end of the SEY collection</a:t>
            </a:r>
          </a:p>
          <a:p>
            <a:r>
              <a:rPr lang="en-US"/>
              <a:t>Graduation Guidelines are required for all graduating students including 5-, 6-, 7- year graduates</a:t>
            </a:r>
          </a:p>
          <a:p>
            <a:pPr lvl="1"/>
            <a:endParaRPr lang="en-US"/>
          </a:p>
        </p:txBody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id="{FC5FDD3C-2276-7F5E-6070-EA22DCD789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Include all enrollment records for PK-12 students in attendance at any point during the year</a:t>
            </a:r>
          </a:p>
          <a:p>
            <a:pPr lvl="1"/>
            <a:r>
              <a:rPr lang="en-US"/>
              <a:t>July 1, 2023 through June 30, 2024</a:t>
            </a:r>
          </a:p>
          <a:p>
            <a:pPr lvl="1"/>
            <a:r>
              <a:rPr lang="en-US"/>
              <a:t>Some students may have multiple enrollment records</a:t>
            </a:r>
          </a:p>
          <a:p>
            <a:pPr lvl="1"/>
            <a:r>
              <a:rPr lang="en-US"/>
              <a:t>Include one-day records for students who completed the prior school year (school exit type 00) that transferred out of your district over the summer</a:t>
            </a:r>
          </a:p>
          <a:p>
            <a:r>
              <a:rPr lang="en-US"/>
              <a:t>Required Identity Management Roles for respondents completing the collection:</a:t>
            </a:r>
          </a:p>
          <a:p>
            <a:pPr lvl="1"/>
            <a:r>
              <a:rPr lang="en-US"/>
              <a:t>STD~LEA User</a:t>
            </a:r>
          </a:p>
          <a:p>
            <a:pPr lvl="1"/>
            <a:r>
              <a:rPr lang="en-US"/>
              <a:t>SEY~LEA User or SEY~LEA Approver</a:t>
            </a:r>
          </a:p>
          <a:p>
            <a:r>
              <a:rPr lang="en-US"/>
              <a:t>Optional Role for staff reviewing reports:</a:t>
            </a:r>
          </a:p>
          <a:p>
            <a:pPr lvl="1"/>
            <a:r>
              <a:rPr lang="en-US"/>
              <a:t>STD~LEA Viewer</a:t>
            </a:r>
          </a:p>
          <a:p>
            <a:pPr lvl="1"/>
            <a:r>
              <a:rPr lang="en-US"/>
              <a:t>SEY~LEA Viewer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00FAF2-A121-4730-5A91-B872FBF34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500147EB-EB38-8B6C-CD41-00B11F3589C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66838" y="6356350"/>
            <a:ext cx="4483100" cy="361950"/>
          </a:xfrm>
        </p:spPr>
        <p:txBody>
          <a:bodyPr/>
          <a:lstStyle/>
          <a:p>
            <a:r>
              <a:rPr lang="en-US"/>
              <a:t>Student End of Year – Reagan Ward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8B50BEEE-E6C8-60EB-1EE0-CFD8D1AE84A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53138" y="6356350"/>
            <a:ext cx="4392612" cy="361950"/>
          </a:xfrm>
        </p:spPr>
        <p:txBody>
          <a:bodyPr/>
          <a:lstStyle/>
          <a:p>
            <a:r>
              <a:rPr lang="en-US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StudentEndOfYear@cde.state.co.us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2466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4C28-041D-59D2-0291-9738FE10D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" y="237745"/>
            <a:ext cx="5303520" cy="1197864"/>
          </a:xfrm>
        </p:spPr>
        <p:txBody>
          <a:bodyPr/>
          <a:lstStyle/>
          <a:p>
            <a:r>
              <a:rPr lang="en-US"/>
              <a:t>Questions &amp; Resources:</a:t>
            </a:r>
            <a:br>
              <a:rPr lang="en-US"/>
            </a:br>
            <a:r>
              <a:rPr lang="en-US"/>
              <a:t>Student End of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53128-2E61-BD39-9230-D3FF32B161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09623" y="1574275"/>
            <a:ext cx="9170946" cy="3685881"/>
          </a:xfrm>
        </p:spPr>
        <p:txBody>
          <a:bodyPr/>
          <a:lstStyle/>
          <a:p>
            <a:r>
              <a:rPr lang="en-US" sz="2800"/>
              <a:t>Reagan Ward</a:t>
            </a:r>
          </a:p>
          <a:p>
            <a:r>
              <a:rPr lang="en-US">
                <a:hlinkClick r:id="rId2"/>
              </a:rPr>
              <a:t>StudentEndOfYear@cde.state.co.us</a:t>
            </a:r>
            <a:r>
              <a:rPr lang="en-US"/>
              <a:t> </a:t>
            </a:r>
          </a:p>
          <a:p>
            <a:r>
              <a:rPr lang="en-US"/>
              <a:t>720-484-9057</a:t>
            </a:r>
          </a:p>
          <a:p>
            <a:endParaRPr lang="en-US"/>
          </a:p>
          <a:p>
            <a:r>
              <a:rPr lang="en-US" sz="2000">
                <a:hlinkClick r:id="rId3"/>
              </a:rPr>
              <a:t>Student End of Year Webpage</a:t>
            </a:r>
            <a:br>
              <a:rPr lang="en-US" sz="2000"/>
            </a:br>
            <a:r>
              <a:rPr lang="en-US" sz="2000">
                <a:hlinkClick r:id="rId4"/>
              </a:rPr>
              <a:t>Student Interchange Webpage</a:t>
            </a:r>
            <a:br>
              <a:rPr lang="en-US" sz="2000">
                <a:hlinkClick r:id="rId4"/>
              </a:rPr>
            </a:br>
            <a:r>
              <a:rPr lang="en-US" sz="2000">
                <a:hlinkClick r:id="rId5"/>
              </a:rPr>
              <a:t>Graduation Guidelines Webpage</a:t>
            </a:r>
            <a:endParaRPr lang="en-US" sz="20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484EE-4D96-A829-722C-57C7F3AF3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16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E-Grays">
      <a:dk1>
        <a:sysClr val="windowText" lastClr="000000"/>
      </a:dk1>
      <a:lt1>
        <a:sysClr val="window" lastClr="FFFFFF"/>
      </a:lt1>
      <a:dk2>
        <a:srgbClr val="232C67"/>
      </a:dk2>
      <a:lt2>
        <a:srgbClr val="D2D3D3"/>
      </a:lt2>
      <a:accent1>
        <a:srgbClr val="2C3384"/>
      </a:accent1>
      <a:accent2>
        <a:srgbClr val="86BE40"/>
      </a:accent2>
      <a:accent3>
        <a:srgbClr val="7C98AC"/>
      </a:accent3>
      <a:accent4>
        <a:srgbClr val="5D6770"/>
      </a:accent4>
      <a:accent5>
        <a:srgbClr val="90C8E7"/>
      </a:accent5>
      <a:accent6>
        <a:srgbClr val="D3CBBD"/>
      </a:accent6>
      <a:hlink>
        <a:srgbClr val="488BC9"/>
      </a:hlink>
      <a:folHlink>
        <a:srgbClr val="EC675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9B7027DE1D1C4E977647345B5DE593" ma:contentTypeVersion="17" ma:contentTypeDescription="Create a new document." ma:contentTypeScope="" ma:versionID="f42e4636b8d0e23f691f9abd54cc9c43">
  <xsd:schema xmlns:xsd="http://www.w3.org/2001/XMLSchema" xmlns:xs="http://www.w3.org/2001/XMLSchema" xmlns:p="http://schemas.microsoft.com/office/2006/metadata/properties" xmlns:ns2="c21e8cdb-1625-4fb9-abda-5a8e0a245cd4" xmlns:ns3="f2d644fe-f34c-46d7-b237-4b16324a78fb" targetNamespace="http://schemas.microsoft.com/office/2006/metadata/properties" ma:root="true" ma:fieldsID="25cfe85102d867910bd70caa318e39ee" ns2:_="" ns3:_="">
    <xsd:import namespace="c21e8cdb-1625-4fb9-abda-5a8e0a245cd4"/>
    <xsd:import namespace="f2d644fe-f34c-46d7-b237-4b16324a78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e8cdb-1625-4fb9-abda-5a8e0a245c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644fe-f34c-46d7-b237-4b16324a78f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ff242ec-c9a4-4c7d-a564-b6ace1d258b5}" ma:internalName="TaxCatchAll" ma:showField="CatchAllData" ma:web="f2d644fe-f34c-46d7-b237-4b16324a78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21e8cdb-1625-4fb9-abda-5a8e0a245cd4">
      <Terms xmlns="http://schemas.microsoft.com/office/infopath/2007/PartnerControls"/>
    </lcf76f155ced4ddcb4097134ff3c332f>
    <TaxCatchAll xmlns="f2d644fe-f34c-46d7-b237-4b16324a78fb" xsi:nil="true"/>
    <SharedWithUsers xmlns="f2d644fe-f34c-46d7-b237-4b16324a78fb">
      <UserInfo>
        <DisplayName>Maginnis, June</DisplayName>
        <AccountId>27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080972E-D571-4992-96C3-E5252958F7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C5216C-8328-413E-BD87-F1C9D13783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1e8cdb-1625-4fb9-abda-5a8e0a245cd4"/>
    <ds:schemaRef ds:uri="f2d644fe-f34c-46d7-b237-4b16324a78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FB8263-E116-4610-9B9F-0E82FA1493E2}">
  <ds:schemaRefs>
    <ds:schemaRef ds:uri="4c96849b-d583-4314-bdb6-16a0c6e34719"/>
    <ds:schemaRef ds:uri="658e932f-8c42-4f93-8fc3-67d3de176e6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21e8cdb-1625-4fb9-abda-5a8e0a245cd4"/>
    <ds:schemaRef ds:uri="f2d644fe-f34c-46d7-b237-4b16324a78f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752</Words>
  <Application>Microsoft Office PowerPoint</Application>
  <PresentationFormat>Widescreen</PresentationFormat>
  <Paragraphs>105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Museo Slab 500</vt:lpstr>
      <vt:lpstr>Trebuchet MS</vt:lpstr>
      <vt:lpstr>Office Theme</vt:lpstr>
      <vt:lpstr>February 8th, 2024 Data Pipeline Town Hall</vt:lpstr>
      <vt:lpstr>New in 2024</vt:lpstr>
      <vt:lpstr>Timeline Overview</vt:lpstr>
      <vt:lpstr>Training</vt:lpstr>
      <vt:lpstr>General reminders</vt:lpstr>
      <vt:lpstr>Questions &amp; Resources: Student End of Year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Ward, Reagan</cp:lastModifiedBy>
  <cp:revision>2</cp:revision>
  <dcterms:created xsi:type="dcterms:W3CDTF">2019-06-25T17:30:52Z</dcterms:created>
  <dcterms:modified xsi:type="dcterms:W3CDTF">2024-02-09T19:26:34Z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0x010100C29B7027DE1D1C4E977647345B5DE593</vt:lpwstr>
  </property>
</Properties>
</file>