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17E8C-247E-449A-8953-25E6702F208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FCE27-1A78-4812-9DD7-E3765C786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0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9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36240"/>
            <a:ext cx="103632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3445"/>
            <a:ext cx="103632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83" y="632706"/>
            <a:ext cx="3761564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4401" y="2772696"/>
            <a:ext cx="10402529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3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7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59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2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7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5" y="420329"/>
            <a:ext cx="6877663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" y="41458"/>
            <a:ext cx="1245831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1"/>
            <a:ext cx="51816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6924" y="636065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Cognos Reports and Finalizing the </a:t>
            </a:r>
            <a:br>
              <a:rPr lang="en-US" dirty="0"/>
            </a:br>
            <a:r>
              <a:rPr lang="en-US" dirty="0"/>
              <a:t>School Discipline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9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Firearm (GFSA) Data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Firearm Error Detail Report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Firearm Error Summary Report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Summary of Firearm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1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 used in Report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Error Detail Report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Includes record with each error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Error Summary Report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Provides count of records with each error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Trend</a:t>
            </a:r>
            <a:endParaRPr lang="en-US" sz="1800" i="1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provided for current year, prior year and 2 years prior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Summary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Grouping the data reported into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Behavior by 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the Type of Behavior (code and description) AND totals as reported for each by School:</a:t>
            </a:r>
          </a:p>
          <a:p>
            <a:pPr lvl="1"/>
            <a:r>
              <a:rPr lang="en-US" dirty="0"/>
              <a:t>Number of Incidents</a:t>
            </a:r>
          </a:p>
          <a:p>
            <a:pPr lvl="1"/>
            <a:r>
              <a:rPr lang="en-US" dirty="0"/>
              <a:t>Classroom Removals</a:t>
            </a:r>
          </a:p>
          <a:p>
            <a:pPr lvl="1"/>
            <a:r>
              <a:rPr lang="en-US" dirty="0"/>
              <a:t>In-School Suspensions</a:t>
            </a:r>
          </a:p>
          <a:p>
            <a:pPr lvl="1"/>
            <a:r>
              <a:rPr lang="en-US" dirty="0"/>
              <a:t>Out-of-School Suspensions</a:t>
            </a:r>
          </a:p>
          <a:p>
            <a:pPr lvl="1"/>
            <a:r>
              <a:rPr lang="en-US" dirty="0"/>
              <a:t>Expulsions</a:t>
            </a:r>
          </a:p>
          <a:p>
            <a:pPr lvl="1"/>
            <a:r>
              <a:rPr lang="en-US" dirty="0"/>
              <a:t>Law Enforcement Referrals</a:t>
            </a:r>
          </a:p>
          <a:p>
            <a:pPr lvl="1"/>
            <a:r>
              <a:rPr lang="en-US" dirty="0"/>
              <a:t>Other Action Taken</a:t>
            </a:r>
          </a:p>
          <a:p>
            <a:pPr lvl="1"/>
            <a:endParaRPr lang="en-US" dirty="0"/>
          </a:p>
          <a:p>
            <a:r>
              <a:rPr lang="en-US" dirty="0"/>
              <a:t>Behavior Codes 01-16 are included.  Codes 17-22 are for CRDC purposes only and not included in state reporting online or in this </a:t>
            </a:r>
            <a:r>
              <a:rPr lang="en-US" dirty="0" err="1"/>
              <a:t>cognos</a:t>
            </a:r>
            <a:r>
              <a:rPr lang="en-US" dirty="0"/>
              <a:t>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5595" y="6520593"/>
            <a:ext cx="2105890" cy="271550"/>
          </a:xfrm>
          <a:prstGeom prst="roundRect">
            <a:avLst/>
          </a:prstGeom>
          <a:solidFill>
            <a:srgbClr val="F27900"/>
          </a:solidFill>
          <a:ln>
            <a:solidFill>
              <a:srgbClr val="F27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Discipline by Action</a:t>
            </a:r>
          </a:p>
        </p:txBody>
      </p:sp>
    </p:spTree>
    <p:extLst>
      <p:ext uri="{BB962C8B-B14F-4D97-AF65-F5344CB8AC3E}">
        <p14:creationId xmlns:p14="http://schemas.microsoft.com/office/powerpoint/2010/main" val="76972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Incidents by Action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data reported in the Discipline by Action Taken File for the current year, prior year and 2 years previously</a:t>
            </a:r>
          </a:p>
          <a:p>
            <a:pPr marL="1028700" lvl="1" indent="-342900"/>
            <a:r>
              <a:rPr lang="en-US" dirty="0"/>
              <a:t>Total Number of Incidents </a:t>
            </a:r>
          </a:p>
          <a:p>
            <a:pPr marL="1028700" lvl="1" indent="-342900"/>
            <a:r>
              <a:rPr lang="en-US" dirty="0"/>
              <a:t>Classroom Removal Incidents</a:t>
            </a:r>
          </a:p>
          <a:p>
            <a:pPr marL="1028700" lvl="1" indent="-342900"/>
            <a:r>
              <a:rPr lang="en-US" dirty="0"/>
              <a:t>In School Suspension Incidents</a:t>
            </a:r>
          </a:p>
          <a:p>
            <a:pPr marL="1028700" lvl="1" indent="-342900"/>
            <a:r>
              <a:rPr lang="en-US" dirty="0"/>
              <a:t>Out of School Suspension Incidents</a:t>
            </a:r>
          </a:p>
          <a:p>
            <a:pPr marL="1028700" lvl="1" indent="-342900"/>
            <a:r>
              <a:rPr lang="en-US" dirty="0"/>
              <a:t>Expulsion Incidents</a:t>
            </a:r>
          </a:p>
          <a:p>
            <a:pPr marL="1028700" lvl="1" indent="-342900"/>
            <a:r>
              <a:rPr lang="en-US" dirty="0"/>
              <a:t>Law Referral Incidents</a:t>
            </a:r>
          </a:p>
          <a:p>
            <a:pPr marL="1028700" lvl="1" indent="-342900"/>
            <a:r>
              <a:rPr lang="en-US" dirty="0"/>
              <a:t>Other Action Taken Incidents</a:t>
            </a:r>
          </a:p>
          <a:p>
            <a:pPr marL="1028700" lvl="1" indent="-342900"/>
            <a:endParaRPr lang="en-US" dirty="0"/>
          </a:p>
          <a:p>
            <a:pPr marL="1028700" lvl="1" indent="-342900"/>
            <a:endParaRPr lang="en-US" dirty="0"/>
          </a:p>
          <a:p>
            <a:pPr marL="571500" indent="-342900"/>
            <a:r>
              <a:rPr lang="en-US" dirty="0"/>
              <a:t>Behavior Codes 01-16 are included.  Codes 17-22 are for CRDC purposes only and not included in state reporting online or in this </a:t>
            </a:r>
            <a:r>
              <a:rPr lang="en-US" dirty="0" err="1"/>
              <a:t>cognos</a:t>
            </a:r>
            <a:r>
              <a:rPr lang="en-US" dirty="0"/>
              <a:t> report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25595" y="6520593"/>
            <a:ext cx="2105890" cy="271550"/>
          </a:xfrm>
          <a:prstGeom prst="roundRect">
            <a:avLst/>
          </a:prstGeom>
          <a:solidFill>
            <a:srgbClr val="F27900"/>
          </a:solidFill>
          <a:ln>
            <a:solidFill>
              <a:srgbClr val="F27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Discipline by Action</a:t>
            </a:r>
          </a:p>
        </p:txBody>
      </p:sp>
    </p:spTree>
    <p:extLst>
      <p:ext uri="{BB962C8B-B14F-4D97-AF65-F5344CB8AC3E}">
        <p14:creationId xmlns:p14="http://schemas.microsoft.com/office/powerpoint/2010/main" val="210480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Incidents Reported and Students Disciplined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the total counts of incidents reported per school </a:t>
            </a:r>
          </a:p>
          <a:p>
            <a:pPr lvl="1"/>
            <a:r>
              <a:rPr lang="en-US" dirty="0"/>
              <a:t>Behavior Codes 01-16 are included.  Codes 17-22 are for CRDC purposes only and not included in state reporting online or in this </a:t>
            </a:r>
            <a:r>
              <a:rPr lang="en-US" dirty="0" err="1"/>
              <a:t>cognos</a:t>
            </a:r>
            <a:r>
              <a:rPr lang="en-US" dirty="0"/>
              <a:t> report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Provides the total count of students disciplined reported by school</a:t>
            </a:r>
          </a:p>
          <a:p>
            <a:endParaRPr lang="en-US" dirty="0"/>
          </a:p>
          <a:p>
            <a:r>
              <a:rPr lang="en-US" dirty="0"/>
              <a:t>These numbers will assist with any comparison error(s) in your data file and to verify accuracy of both reports</a:t>
            </a:r>
          </a:p>
          <a:p>
            <a:pPr lvl="1"/>
            <a:endParaRPr lang="en-US" dirty="0"/>
          </a:p>
          <a:p>
            <a:r>
              <a:rPr lang="en-US" dirty="0"/>
              <a:t>Recall, the count of students disciplined should be either more than or equal to the count of incidents reported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25595" y="6520593"/>
            <a:ext cx="2105890" cy="271550"/>
          </a:xfrm>
          <a:prstGeom prst="roundRect">
            <a:avLst/>
          </a:prstGeom>
          <a:solidFill>
            <a:srgbClr val="F27900"/>
          </a:solidFill>
          <a:ln>
            <a:solidFill>
              <a:srgbClr val="F27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Discipline by 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58971" y="6555822"/>
            <a:ext cx="3589067" cy="2715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Discipline by Student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304254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 of Students Disciplined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Provides data reported in the Discipline by Student Demographic File for the current year, prior year and 2 years previously</a:t>
            </a:r>
          </a:p>
          <a:p>
            <a:pPr marL="1028700" lvl="1" indent="-342900"/>
            <a:r>
              <a:rPr lang="en-US" dirty="0"/>
              <a:t>Number of Students Reported as Disciplined (unduplicated count) </a:t>
            </a:r>
          </a:p>
          <a:p>
            <a:pPr marL="1028700" lvl="1" indent="-342900"/>
            <a:r>
              <a:rPr lang="en-US" dirty="0"/>
              <a:t>Number of Students Reported with Classroom Removals</a:t>
            </a:r>
          </a:p>
          <a:p>
            <a:pPr marL="1028700" lvl="1" indent="-342900"/>
            <a:r>
              <a:rPr lang="en-US" dirty="0"/>
              <a:t>Number of Students Reported with In School Suspension</a:t>
            </a:r>
          </a:p>
          <a:p>
            <a:pPr marL="1028700" lvl="1" indent="-342900"/>
            <a:r>
              <a:rPr lang="en-US" dirty="0"/>
              <a:t>Number of Students Reported with Out of School Suspension </a:t>
            </a:r>
          </a:p>
          <a:p>
            <a:pPr marL="1028700" lvl="1" indent="-342900"/>
            <a:r>
              <a:rPr lang="en-US" dirty="0"/>
              <a:t>Number of Students Reported with Expulsions (with or without services)</a:t>
            </a:r>
          </a:p>
          <a:p>
            <a:pPr marL="1028700" lvl="1" indent="-342900"/>
            <a:r>
              <a:rPr lang="en-US" dirty="0"/>
              <a:t>Number of Students Reported with a Law Enforcement Referral</a:t>
            </a:r>
          </a:p>
          <a:p>
            <a:pPr marL="1028700" lvl="1" indent="-342900"/>
            <a:r>
              <a:rPr lang="en-US" dirty="0"/>
              <a:t>Number of Students Reported with an Other Action Taken</a:t>
            </a:r>
          </a:p>
          <a:p>
            <a:pPr marL="1028700" lvl="1" indent="-342900"/>
            <a:r>
              <a:rPr lang="en-US" dirty="0"/>
              <a:t>Total Number of Students Disciplined (duplicated count)</a:t>
            </a:r>
          </a:p>
          <a:p>
            <a:pPr marL="1028700" lvl="1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2651" y="6473805"/>
            <a:ext cx="3589067" cy="2715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Discipline by Student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14608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Reports for Discipline by Student Demographic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Disciplinary Actions by Federal Race/Ethnicity</a:t>
            </a:r>
          </a:p>
          <a:p>
            <a:pPr lvl="1"/>
            <a:r>
              <a:rPr lang="en-US" dirty="0"/>
              <a:t>Total of each disciplinary action reported by Federal Race/Ethnicity for each School</a:t>
            </a:r>
          </a:p>
          <a:p>
            <a:endParaRPr lang="en-US" dirty="0"/>
          </a:p>
          <a:p>
            <a:r>
              <a:rPr lang="en-US" dirty="0"/>
              <a:t>Summary of Disciplinary Actions by Gender</a:t>
            </a:r>
          </a:p>
          <a:p>
            <a:pPr lvl="1"/>
            <a:r>
              <a:rPr lang="en-US" dirty="0"/>
              <a:t>Total of each disciplinary action reported by Gender for each School</a:t>
            </a:r>
          </a:p>
          <a:p>
            <a:endParaRPr lang="en-US" dirty="0"/>
          </a:p>
          <a:p>
            <a:r>
              <a:rPr lang="en-US" dirty="0"/>
              <a:t>Summary of Disciplinary Actions by Grade</a:t>
            </a:r>
          </a:p>
          <a:p>
            <a:pPr lvl="1"/>
            <a:r>
              <a:rPr lang="en-US" dirty="0"/>
              <a:t>Total of each disciplinary action reported by Grade for each School</a:t>
            </a:r>
          </a:p>
          <a:p>
            <a:pPr lvl="1"/>
            <a:endParaRPr lang="en-US" dirty="0"/>
          </a:p>
          <a:p>
            <a:r>
              <a:rPr lang="en-US" dirty="0"/>
              <a:t>Summary of Discipline by Demographic File</a:t>
            </a:r>
          </a:p>
          <a:p>
            <a:pPr lvl="1"/>
            <a:r>
              <a:rPr lang="en-US" dirty="0"/>
              <a:t>Total of each disciplinary action reported by Federal Race/Ethnicity, Gender, Grade, Special Education, 504, and ELL status for each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2651" y="6473805"/>
            <a:ext cx="3589067" cy="2715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Discipline by Student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275587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Firearm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data only if Firearm file was uploaded</a:t>
            </a:r>
          </a:p>
          <a:p>
            <a:endParaRPr lang="en-US" dirty="0"/>
          </a:p>
          <a:p>
            <a:r>
              <a:rPr lang="en-US" dirty="0"/>
              <a:t>Provides Firearm data by School, Grade Level and Firearm Weapon Code/Description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2651" y="6473805"/>
            <a:ext cx="2580457" cy="27155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Firearm (GFSA) Discipline</a:t>
            </a:r>
          </a:p>
        </p:txBody>
      </p:sp>
    </p:spTree>
    <p:extLst>
      <p:ext uri="{BB962C8B-B14F-4D97-AF65-F5344CB8AC3E}">
        <p14:creationId xmlns:p14="http://schemas.microsoft.com/office/powerpoint/2010/main" val="265576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CRDC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All will have title “CRDC: %%%%”</a:t>
            </a:r>
          </a:p>
          <a:p>
            <a:endParaRPr lang="en-US" dirty="0"/>
          </a:p>
          <a:p>
            <a:r>
              <a:rPr lang="en-US" dirty="0"/>
              <a:t>These reports will have data included for 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Finalize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dummy file is available to finalize all 3 files at once; this file is titled “All Discipline”</a:t>
            </a:r>
          </a:p>
          <a:p>
            <a:endParaRPr lang="en-US" sz="1800" dirty="0"/>
          </a:p>
          <a:p>
            <a:r>
              <a:rPr lang="en-US" dirty="0"/>
              <a:t>All files must be uploaded and error free </a:t>
            </a:r>
            <a:r>
              <a:rPr lang="en-US" u="sng" dirty="0"/>
              <a:t>OR</a:t>
            </a:r>
            <a:r>
              <a:rPr lang="en-US" dirty="0"/>
              <a:t> indicated as “No” for all schools in No Reportable Incidents tab prior to finalizing</a:t>
            </a:r>
          </a:p>
          <a:p>
            <a:endParaRPr lang="en-US" sz="1800" dirty="0"/>
          </a:p>
          <a:p>
            <a:r>
              <a:rPr lang="en-US" dirty="0"/>
              <a:t>By finalizing the “All Discipline” file ALL 3 files are finalized</a:t>
            </a:r>
          </a:p>
          <a:p>
            <a:endParaRPr lang="en-US" sz="1800" dirty="0"/>
          </a:p>
          <a:p>
            <a:r>
              <a:rPr lang="en-US" dirty="0"/>
              <a:t>Download sign off form will indicate which schools have data reported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Cognos: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6" y="1463039"/>
            <a:ext cx="3590925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914925"/>
            <a:ext cx="8809147" cy="3295376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flipV="1">
            <a:off x="3531109" y="1942441"/>
            <a:ext cx="1431416" cy="734083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 rot="1198880">
            <a:off x="9753601" y="3229099"/>
            <a:ext cx="2092960" cy="1442720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NEW LOOK!</a:t>
            </a:r>
          </a:p>
        </p:txBody>
      </p:sp>
    </p:spTree>
    <p:extLst>
      <p:ext uri="{BB962C8B-B14F-4D97-AF65-F5344CB8AC3E}">
        <p14:creationId xmlns:p14="http://schemas.microsoft.com/office/powerpoint/2010/main" val="385698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Finalize Data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SDA~LEAAPPROVER role can perform this step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8847" y="1890689"/>
            <a:ext cx="1609725" cy="12896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5" y="1891143"/>
            <a:ext cx="6133301" cy="18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6" y="3938721"/>
            <a:ext cx="4738754" cy="21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7936" y="4297991"/>
            <a:ext cx="3243348" cy="37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 rot="16200000" flipH="1">
            <a:off x="6553103" y="3896942"/>
            <a:ext cx="1747420" cy="358509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7813" y="5631677"/>
            <a:ext cx="1222050" cy="4948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24275" y="2006634"/>
            <a:ext cx="647701" cy="27555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3699790" y="5512037"/>
            <a:ext cx="914400" cy="914400"/>
          </a:xfrm>
          <a:prstGeom prst="irregularSeal1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AutoShape 2" descr="Image result for resourc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4587" y="2687735"/>
            <a:ext cx="2150514" cy="22341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ALL DISCIPLINE </a:t>
            </a:r>
          </a:p>
        </p:txBody>
      </p:sp>
    </p:spTree>
    <p:extLst>
      <p:ext uri="{BB962C8B-B14F-4D97-AF65-F5344CB8AC3E}">
        <p14:creationId xmlns:p14="http://schemas.microsoft.com/office/powerpoint/2010/main" val="359965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Cognos Reports –</a:t>
            </a:r>
            <a:br>
              <a:rPr lang="en-US" dirty="0"/>
            </a:br>
            <a:r>
              <a:rPr lang="en-US" dirty="0"/>
              <a:t>Select Pipeline Reports on the left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63040"/>
            <a:ext cx="9801225" cy="53291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1835" y="3310665"/>
            <a:ext cx="1726565" cy="621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5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Attendance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8" y="1214621"/>
            <a:ext cx="8389372" cy="5394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73903" y="4785775"/>
            <a:ext cx="4552950" cy="695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3425" y="2457271"/>
            <a:ext cx="347281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School Discipline reports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are in the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School Discipline and Attendance Folder 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8572501" y="5347750"/>
            <a:ext cx="2657474" cy="900650"/>
          </a:xfrm>
          <a:prstGeom prst="borderCallout2">
            <a:avLst>
              <a:gd name="adj1" fmla="val 55126"/>
              <a:gd name="adj2" fmla="val -2240"/>
              <a:gd name="adj3" fmla="val 69539"/>
              <a:gd name="adj4" fmla="val -26703"/>
              <a:gd name="adj5" fmla="val -24051"/>
              <a:gd name="adj6" fmla="val -135679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Date and Time listed does NOT reflect snapshot or file upload date</a:t>
            </a:r>
          </a:p>
        </p:txBody>
      </p:sp>
      <p:sp>
        <p:nvSpPr>
          <p:cNvPr id="10" name="Frame 9"/>
          <p:cNvSpPr/>
          <p:nvPr/>
        </p:nvSpPr>
        <p:spPr>
          <a:xfrm>
            <a:off x="8250872" y="2290355"/>
            <a:ext cx="3677920" cy="153416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4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7" y="1255579"/>
            <a:ext cx="7822903" cy="51714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52080" y="3841299"/>
            <a:ext cx="5080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8598638" y="4632960"/>
            <a:ext cx="2282722" cy="10058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323"/>
              <a:gd name="adj6" fmla="val -2192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Can expand further to the right to see full report names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8751038" y="1615440"/>
            <a:ext cx="2282722" cy="10058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1172"/>
              <a:gd name="adj6" fmla="val -36172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Can scroll down to view more report options with scrollbar</a:t>
            </a:r>
          </a:p>
        </p:txBody>
      </p:sp>
    </p:spTree>
    <p:extLst>
      <p:ext uri="{BB962C8B-B14F-4D97-AF65-F5344CB8AC3E}">
        <p14:creationId xmlns:p14="http://schemas.microsoft.com/office/powerpoint/2010/main" val="268339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Reports into Excel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96" y="2214492"/>
            <a:ext cx="4429125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81" y="1482566"/>
            <a:ext cx="3536530" cy="4408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000" y="2869830"/>
            <a:ext cx="4019047" cy="646331"/>
          </a:xfrm>
          <a:prstGeom prst="rect">
            <a:avLst/>
          </a:prstGeom>
          <a:solidFill>
            <a:schemeClr val="bg2"/>
          </a:solidFill>
          <a:ln w="444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Click on ‘Play’ Button 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(available when a report is showing)</a:t>
            </a:r>
          </a:p>
        </p:txBody>
      </p:sp>
      <p:sp>
        <p:nvSpPr>
          <p:cNvPr id="12" name="Striped Right Arrow 11"/>
          <p:cNvSpPr/>
          <p:nvPr/>
        </p:nvSpPr>
        <p:spPr>
          <a:xfrm>
            <a:off x="6918416" y="3031529"/>
            <a:ext cx="558165" cy="4846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76580" y="3031528"/>
            <a:ext cx="2673260" cy="13982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51BA-ED2A-4DF8-A405-5CE77AD3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47" y="273791"/>
            <a:ext cx="6586491" cy="682902"/>
          </a:xfrm>
        </p:spPr>
        <p:txBody>
          <a:bodyPr>
            <a:normAutofit/>
          </a:bodyPr>
          <a:lstStyle/>
          <a:p>
            <a:r>
              <a:rPr lang="en-US" dirty="0"/>
              <a:t>Printing Reports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0611C6-780F-45AD-BAC2-AF804256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1" y="1635760"/>
            <a:ext cx="3545839" cy="3942080"/>
          </a:xfrm>
          <a:ln w="254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Can choose to print in excel or PDF</a:t>
            </a:r>
          </a:p>
          <a:p>
            <a:endParaRPr lang="en-US" dirty="0"/>
          </a:p>
          <a:p>
            <a:r>
              <a:rPr lang="en-US" dirty="0"/>
              <a:t>Document will open in selected format (pdf or excel)</a:t>
            </a:r>
          </a:p>
          <a:p>
            <a:endParaRPr lang="en-US" dirty="0"/>
          </a:p>
          <a:p>
            <a:r>
              <a:rPr lang="en-US" dirty="0"/>
              <a:t>Print from pdf or excel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62C97-F2E5-4CC3-BB9B-B2E185E6F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3" b="3219"/>
          <a:stretch/>
        </p:blipFill>
        <p:spPr>
          <a:xfrm>
            <a:off x="3658910" y="1371603"/>
            <a:ext cx="3133725" cy="4374305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95720-7901-4CEC-95D1-D699EDDD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6BAB2-F276-4D8B-8DB1-4632912C5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1181509"/>
            <a:ext cx="3133725" cy="22669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4B449-BEC2-49F6-9863-EA1BBF8BC281}"/>
              </a:ext>
            </a:extLst>
          </p:cNvPr>
          <p:cNvSpPr/>
          <p:nvPr/>
        </p:nvSpPr>
        <p:spPr>
          <a:xfrm>
            <a:off x="2357120" y="1371603"/>
            <a:ext cx="579120" cy="934266"/>
          </a:xfrm>
          <a:prstGeom prst="ellipse">
            <a:avLst/>
          </a:prstGeom>
          <a:noFill/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D44F337-DE42-47C6-B779-4CEF0CB0C4F9}"/>
              </a:ext>
            </a:extLst>
          </p:cNvPr>
          <p:cNvSpPr/>
          <p:nvPr/>
        </p:nvSpPr>
        <p:spPr>
          <a:xfrm>
            <a:off x="2905760" y="1596420"/>
            <a:ext cx="82466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4B234-56FC-44BF-9893-AEE5ABAE047B}"/>
              </a:ext>
            </a:extLst>
          </p:cNvPr>
          <p:cNvSpPr/>
          <p:nvPr/>
        </p:nvSpPr>
        <p:spPr>
          <a:xfrm>
            <a:off x="4216400" y="2194560"/>
            <a:ext cx="1788160" cy="1234439"/>
          </a:xfrm>
          <a:prstGeom prst="ellipse">
            <a:avLst/>
          </a:prstGeom>
          <a:noFill/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by Action Taken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Discipline Action Error Detail Report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Discipline Action Error Summary Report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Summary of Behavior by Action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Count Incidents by Action Trend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Comparison of Incidents Reported and Students Disciplined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9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by Student Demographic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Comparison of Incidents Reported and Students Disciplined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Count of Students Disciplined Trend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Summary of Disciplinary Actions by Federal Race/Ethnicity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Summary of Disciplinary Actions by Gender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Summary of Disciplinary Actions by Grade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Summary of Disciplinary by Demographic File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Demographics Error Detail Report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Demographics Error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20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872</Words>
  <Application>Microsoft Office PowerPoint</Application>
  <PresentationFormat>Widescreen</PresentationFormat>
  <Paragraphs>154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Museo Slab 500</vt:lpstr>
      <vt:lpstr>Wingdings</vt:lpstr>
      <vt:lpstr>2_Office Theme</vt:lpstr>
      <vt:lpstr>Cognos Reports and Finalizing the  School Discipline files</vt:lpstr>
      <vt:lpstr>Accessing Cognos:</vt:lpstr>
      <vt:lpstr>Cognos Reports – Select Pipeline Reports on the left </vt:lpstr>
      <vt:lpstr>Viewing Attendance Reports</vt:lpstr>
      <vt:lpstr>Attendance Reports</vt:lpstr>
      <vt:lpstr>Exporting Reports into Excel</vt:lpstr>
      <vt:lpstr>Printing Reports</vt:lpstr>
      <vt:lpstr>Discipline by Action Taken Reports</vt:lpstr>
      <vt:lpstr>Discipline by Student Demographic Reports</vt:lpstr>
      <vt:lpstr>Firearm (GFSA) Data Reports</vt:lpstr>
      <vt:lpstr>Key Words used in Report Titles</vt:lpstr>
      <vt:lpstr>Summary of Behavior by Action</vt:lpstr>
      <vt:lpstr>Count Incidents by Action Trend</vt:lpstr>
      <vt:lpstr>Comparison of Incidents Reported and Students Disciplined</vt:lpstr>
      <vt:lpstr>Count of Students Disciplined Trend</vt:lpstr>
      <vt:lpstr>Summary Reports for Discipline by Student Demographic</vt:lpstr>
      <vt:lpstr>Summary of Firearm Data</vt:lpstr>
      <vt:lpstr>CRDC Reports</vt:lpstr>
      <vt:lpstr>Finalize Data</vt:lpstr>
      <vt:lpstr>Finalize Data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Cognos Reports and Finalizing the  School Discipline files</dc:title>
  <dc:creator>Severson, Annette</dc:creator>
  <cp:lastModifiedBy>Severson, Annette</cp:lastModifiedBy>
  <cp:revision>3</cp:revision>
  <dcterms:created xsi:type="dcterms:W3CDTF">2020-06-04T16:10:13Z</dcterms:created>
  <dcterms:modified xsi:type="dcterms:W3CDTF">2020-07-07T14:25:58Z</dcterms:modified>
</cp:coreProperties>
</file>