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4"/>
    <p:sldMasterId id="2147483720" r:id="rId5"/>
  </p:sldMasterIdLst>
  <p:notesMasterIdLst>
    <p:notesMasterId r:id="rId38"/>
  </p:notesMasterIdLst>
  <p:sldIdLst>
    <p:sldId id="5399" r:id="rId6"/>
    <p:sldId id="5400" r:id="rId7"/>
    <p:sldId id="5401" r:id="rId8"/>
    <p:sldId id="5224" r:id="rId9"/>
    <p:sldId id="5404" r:id="rId10"/>
    <p:sldId id="5407" r:id="rId11"/>
    <p:sldId id="5408" r:id="rId12"/>
    <p:sldId id="5402" r:id="rId13"/>
    <p:sldId id="5422" r:id="rId14"/>
    <p:sldId id="5421" r:id="rId15"/>
    <p:sldId id="5403" r:id="rId16"/>
    <p:sldId id="5434" r:id="rId17"/>
    <p:sldId id="5432" r:id="rId18"/>
    <p:sldId id="5411" r:id="rId19"/>
    <p:sldId id="5412" r:id="rId20"/>
    <p:sldId id="5433" r:id="rId21"/>
    <p:sldId id="5413" r:id="rId22"/>
    <p:sldId id="5410" r:id="rId23"/>
    <p:sldId id="5414" r:id="rId24"/>
    <p:sldId id="332" r:id="rId25"/>
    <p:sldId id="5416" r:id="rId26"/>
    <p:sldId id="5417" r:id="rId27"/>
    <p:sldId id="5418" r:id="rId28"/>
    <p:sldId id="5419" r:id="rId29"/>
    <p:sldId id="5423" r:id="rId30"/>
    <p:sldId id="5425" r:id="rId31"/>
    <p:sldId id="5426" r:id="rId32"/>
    <p:sldId id="5427" r:id="rId33"/>
    <p:sldId id="5435" r:id="rId34"/>
    <p:sldId id="335" r:id="rId35"/>
    <p:sldId id="5430" r:id="rId36"/>
    <p:sldId id="543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6500"/>
    <a:srgbClr val="009EDE"/>
    <a:srgbClr val="CC99FF"/>
    <a:srgbClr val="004E9A"/>
    <a:srgbClr val="0D964C"/>
    <a:srgbClr val="00953A"/>
    <a:srgbClr val="EF7521"/>
    <a:srgbClr val="488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32" autoAdjust="0"/>
    <p:restoredTop sz="86441" autoAdjust="0"/>
  </p:normalViewPr>
  <p:slideViewPr>
    <p:cSldViewPr snapToGrid="0">
      <p:cViewPr varScale="1">
        <p:scale>
          <a:sx n="81" d="100"/>
          <a:sy n="81" d="100"/>
        </p:scale>
        <p:origin x="86" y="91"/>
      </p:cViewPr>
      <p:guideLst/>
    </p:cSldViewPr>
  </p:slideViewPr>
  <p:outlineViewPr>
    <p:cViewPr>
      <p:scale>
        <a:sx n="33" d="100"/>
        <a:sy n="33" d="100"/>
      </p:scale>
      <p:origin x="0" y="-4493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ADBB12-1E00-4F01-AE72-B51F75D14296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190138D-1551-40FD-AF66-C1CC75F76A6A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latin typeface="Trebuchet MS" panose="020B0603020202020204" pitchFamily="34" charset="0"/>
            </a:rPr>
            <a:t>November Due Dates</a:t>
          </a:r>
        </a:p>
      </dgm:t>
    </dgm:pt>
    <dgm:pt modelId="{81DB0054-138E-4A40-83BC-C44D7A8E8741}" type="parTrans" cxnId="{EF7698F0-B248-4661-9CE7-AEF5F25431B9}">
      <dgm:prSet/>
      <dgm:spPr/>
      <dgm:t>
        <a:bodyPr/>
        <a:lstStyle/>
        <a:p>
          <a:endParaRPr lang="en-US"/>
        </a:p>
      </dgm:t>
    </dgm:pt>
    <dgm:pt modelId="{10806795-0F0B-453C-A68F-3F57B00F88EC}" type="sibTrans" cxnId="{EF7698F0-B248-4661-9CE7-AEF5F25431B9}">
      <dgm:prSet/>
      <dgm:spPr/>
      <dgm:t>
        <a:bodyPr/>
        <a:lstStyle/>
        <a:p>
          <a:endParaRPr lang="en-US"/>
        </a:p>
      </dgm:t>
    </dgm:pt>
    <dgm:pt modelId="{7B3BDF66-0D1E-4931-A598-F8777F4CDA03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latin typeface="Trebuchet MS" panose="020B0603020202020204" pitchFamily="34" charset="0"/>
            </a:rPr>
            <a:t>December Due Dates</a:t>
          </a:r>
        </a:p>
      </dgm:t>
    </dgm:pt>
    <dgm:pt modelId="{A6106070-B3A2-440C-8BE9-DF02602ECD49}" type="parTrans" cxnId="{C5F2CD5F-A0C0-4E64-9BE8-B4A27312BCDE}">
      <dgm:prSet/>
      <dgm:spPr/>
      <dgm:t>
        <a:bodyPr/>
        <a:lstStyle/>
        <a:p>
          <a:endParaRPr lang="en-US"/>
        </a:p>
      </dgm:t>
    </dgm:pt>
    <dgm:pt modelId="{FA0261DC-4840-4C55-A823-94C34BF690C0}" type="sibTrans" cxnId="{C5F2CD5F-A0C0-4E64-9BE8-B4A27312BCDE}">
      <dgm:prSet/>
      <dgm:spPr/>
      <dgm:t>
        <a:bodyPr/>
        <a:lstStyle/>
        <a:p>
          <a:endParaRPr lang="en-US"/>
        </a:p>
      </dgm:t>
    </dgm:pt>
    <dgm:pt modelId="{8BA71AF5-AD87-48B6-B1D1-9E15A4BD75A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latin typeface="Trebuchet MS" panose="020B0603020202020204" pitchFamily="34" charset="0"/>
            </a:rPr>
            <a:t>January Due Dates</a:t>
          </a:r>
        </a:p>
      </dgm:t>
    </dgm:pt>
    <dgm:pt modelId="{EEDCE390-79FD-4BD3-87B4-D88968185C8C}" type="parTrans" cxnId="{27FBCDDC-33CA-4FE4-B762-0E512B5C5310}">
      <dgm:prSet/>
      <dgm:spPr/>
      <dgm:t>
        <a:bodyPr/>
        <a:lstStyle/>
        <a:p>
          <a:endParaRPr lang="en-US"/>
        </a:p>
      </dgm:t>
    </dgm:pt>
    <dgm:pt modelId="{7BB5C9E0-4646-4A07-AFE4-1515E1721FC5}" type="sibTrans" cxnId="{27FBCDDC-33CA-4FE4-B762-0E512B5C5310}">
      <dgm:prSet/>
      <dgm:spPr/>
      <dgm:t>
        <a:bodyPr/>
        <a:lstStyle/>
        <a:p>
          <a:endParaRPr lang="en-US"/>
        </a:p>
      </dgm:t>
    </dgm:pt>
    <dgm:pt modelId="{6C9E285E-8E7C-472F-9742-F88A1218FB3E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400" b="1" i="0" dirty="0">
              <a:latin typeface="Trebuchet MS" panose="020B0603020202020204" pitchFamily="34" charset="0"/>
            </a:rPr>
            <a:t>30</a:t>
          </a:r>
          <a:r>
            <a:rPr lang="en-US" sz="1400" b="1" i="0" baseline="30000" dirty="0">
              <a:latin typeface="Trebuchet MS" panose="020B0603020202020204" pitchFamily="34" charset="0"/>
            </a:rPr>
            <a:t>th</a:t>
          </a:r>
          <a:r>
            <a:rPr lang="en-US" sz="1400" b="1" i="0" dirty="0">
              <a:latin typeface="Trebuchet MS" panose="020B0603020202020204" pitchFamily="34" charset="0"/>
            </a:rPr>
            <a:t> - Thursday</a:t>
          </a:r>
          <a:r>
            <a:rPr lang="en-US" sz="1400" b="1" i="1" dirty="0">
              <a:latin typeface="Trebuchet MS" panose="020B0603020202020204" pitchFamily="34" charset="0"/>
            </a:rPr>
            <a:t> </a:t>
          </a:r>
          <a:r>
            <a:rPr lang="en-US" sz="1400" i="1" dirty="0">
              <a:latin typeface="Trebuchet MS" panose="020B0603020202020204" pitchFamily="34" charset="0"/>
            </a:rPr>
            <a:t>-</a:t>
          </a:r>
          <a:r>
            <a:rPr lang="en-US" sz="1400" dirty="0">
              <a:latin typeface="Trebuchet MS" panose="020B0603020202020204" pitchFamily="34" charset="0"/>
            </a:rPr>
            <a:t>  All errors resolved – complete snapshot</a:t>
          </a:r>
        </a:p>
      </dgm:t>
    </dgm:pt>
    <dgm:pt modelId="{36DAE710-89F2-4540-92F0-61D3610BEAC1}" type="parTrans" cxnId="{7FCE8F22-C1BB-4010-BD8A-20A48CB68334}">
      <dgm:prSet/>
      <dgm:spPr/>
      <dgm:t>
        <a:bodyPr/>
        <a:lstStyle/>
        <a:p>
          <a:endParaRPr lang="en-US"/>
        </a:p>
      </dgm:t>
    </dgm:pt>
    <dgm:pt modelId="{C1C9F24A-C4A9-4CEE-B54F-94EE124918B8}" type="sibTrans" cxnId="{7FCE8F22-C1BB-4010-BD8A-20A48CB68334}">
      <dgm:prSet/>
      <dgm:spPr/>
      <dgm:t>
        <a:bodyPr/>
        <a:lstStyle/>
        <a:p>
          <a:endParaRPr lang="en-US"/>
        </a:p>
      </dgm:t>
    </dgm:pt>
    <dgm:pt modelId="{C603A7F3-8DE7-4906-91F8-C597D99C6E03}">
      <dgm:prSet custT="1"/>
      <dgm:spPr>
        <a:solidFill>
          <a:schemeClr val="accent2"/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latin typeface="Trebuchet MS" panose="020B0603020202020204" pitchFamily="34" charset="0"/>
            </a:rPr>
            <a:t>February Due Dates</a:t>
          </a:r>
        </a:p>
      </dgm:t>
    </dgm:pt>
    <dgm:pt modelId="{850CD59C-50B4-4139-8EF8-21A577520A22}" type="parTrans" cxnId="{7D53DEDF-DDAF-4597-AECD-17E2A642B2DB}">
      <dgm:prSet/>
      <dgm:spPr/>
      <dgm:t>
        <a:bodyPr/>
        <a:lstStyle/>
        <a:p>
          <a:endParaRPr lang="en-US"/>
        </a:p>
      </dgm:t>
    </dgm:pt>
    <dgm:pt modelId="{E7B90D5A-316F-410A-8F04-A43DE99360DA}" type="sibTrans" cxnId="{7D53DEDF-DDAF-4597-AECD-17E2A642B2DB}">
      <dgm:prSet/>
      <dgm:spPr/>
      <dgm:t>
        <a:bodyPr/>
        <a:lstStyle/>
        <a:p>
          <a:endParaRPr lang="en-US"/>
        </a:p>
      </dgm:t>
    </dgm:pt>
    <dgm:pt modelId="{1C8119FA-AE4D-4420-9C3B-A50BD9660589}">
      <dgm:prSet custT="1"/>
      <dgm:spPr>
        <a:ln>
          <a:solidFill>
            <a:schemeClr val="tx1"/>
          </a:solidFill>
        </a:ln>
      </dgm:spPr>
      <dgm:t>
        <a:bodyPr/>
        <a:lstStyle/>
        <a:p>
          <a:pPr>
            <a:buChar char="•"/>
          </a:pPr>
          <a:r>
            <a:rPr lang="en-US" sz="1400" b="1" dirty="0">
              <a:latin typeface="Trebuchet MS" panose="020B0603020202020204" pitchFamily="34" charset="0"/>
            </a:rPr>
            <a:t>10</a:t>
          </a:r>
          <a:r>
            <a:rPr lang="en-US" sz="1400" b="1" baseline="30000" dirty="0">
              <a:latin typeface="Trebuchet MS" panose="020B0603020202020204" pitchFamily="34" charset="0"/>
            </a:rPr>
            <a:t>th</a:t>
          </a:r>
          <a:r>
            <a:rPr lang="en-US" sz="1400" b="1" dirty="0">
              <a:latin typeface="Trebuchet MS" panose="020B0603020202020204" pitchFamily="34" charset="0"/>
            </a:rPr>
            <a:t>  – 18</a:t>
          </a:r>
          <a:r>
            <a:rPr lang="en-US" sz="1400" b="1" baseline="30000" dirty="0">
              <a:latin typeface="Trebuchet MS" panose="020B0603020202020204" pitchFamily="34" charset="0"/>
            </a:rPr>
            <a:t>th</a:t>
          </a:r>
          <a:r>
            <a:rPr lang="en-US" sz="1400" b="1" dirty="0">
              <a:latin typeface="Trebuchet MS" panose="020B0603020202020204" pitchFamily="34" charset="0"/>
            </a:rPr>
            <a:t> - Monday </a:t>
          </a:r>
          <a:r>
            <a:rPr lang="en-US" sz="1400" b="0" dirty="0">
              <a:latin typeface="Trebuchet MS" panose="020B0603020202020204" pitchFamily="34" charset="0"/>
            </a:rPr>
            <a:t>–</a:t>
          </a:r>
          <a:r>
            <a:rPr lang="en-US" sz="1400" b="1" dirty="0">
              <a:latin typeface="Trebuchet MS" panose="020B0603020202020204" pitchFamily="34" charset="0"/>
            </a:rPr>
            <a:t> Tuesday </a:t>
          </a:r>
          <a:r>
            <a:rPr lang="en-US" sz="1400" b="0" dirty="0">
              <a:latin typeface="Trebuchet MS" panose="020B0603020202020204" pitchFamily="34" charset="0"/>
            </a:rPr>
            <a:t>- Resolving Duplicates</a:t>
          </a:r>
          <a:endParaRPr lang="en-US" sz="1400" dirty="0">
            <a:latin typeface="Trebuchet MS" panose="020B0603020202020204" pitchFamily="34" charset="0"/>
          </a:endParaRPr>
        </a:p>
      </dgm:t>
    </dgm:pt>
    <dgm:pt modelId="{2CF125EC-905B-4E8C-96B7-903C7EF54D76}" type="parTrans" cxnId="{FC1470C3-8DD5-4798-BAC2-13C8CC4377D1}">
      <dgm:prSet/>
      <dgm:spPr/>
      <dgm:t>
        <a:bodyPr/>
        <a:lstStyle/>
        <a:p>
          <a:endParaRPr lang="en-US"/>
        </a:p>
      </dgm:t>
    </dgm:pt>
    <dgm:pt modelId="{D277510D-F0E6-4586-A081-75EB305734CC}" type="sibTrans" cxnId="{FC1470C3-8DD5-4798-BAC2-13C8CC4377D1}">
      <dgm:prSet/>
      <dgm:spPr/>
      <dgm:t>
        <a:bodyPr/>
        <a:lstStyle/>
        <a:p>
          <a:endParaRPr lang="en-US"/>
        </a:p>
      </dgm:t>
    </dgm:pt>
    <dgm:pt modelId="{665BD7B1-897D-4332-BA10-E0B201EE0010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anose="020B0603020202020204" pitchFamily="34" charset="0"/>
            </a:rPr>
            <a:t>1</a:t>
          </a:r>
          <a:r>
            <a:rPr lang="en-US" sz="1400" b="1" baseline="30000" dirty="0">
              <a:solidFill>
                <a:schemeClr val="tx1"/>
              </a:solidFill>
              <a:latin typeface="Trebuchet MS" panose="020B0603020202020204" pitchFamily="34" charset="0"/>
            </a:rPr>
            <a:t>st</a:t>
          </a:r>
          <a:r>
            <a:rPr lang="en-US" sz="1400" b="1" dirty="0">
              <a:solidFill>
                <a:schemeClr val="tx1"/>
              </a:solidFill>
              <a:latin typeface="Trebuchet MS" panose="020B0603020202020204" pitchFamily="34" charset="0"/>
            </a:rPr>
            <a:t> - Sunday</a:t>
          </a:r>
          <a:r>
            <a:rPr lang="en-US" sz="1400" b="0" i="1" dirty="0">
              <a:solidFill>
                <a:schemeClr val="tx1"/>
              </a:solidFill>
              <a:latin typeface="Trebuchet MS" panose="020B0603020202020204" pitchFamily="34" charset="0"/>
            </a:rPr>
            <a:t> - </a:t>
          </a:r>
          <a:r>
            <a:rPr lang="en-US" sz="1400" b="0" dirty="0">
              <a:solidFill>
                <a:schemeClr val="tx1"/>
              </a:solidFill>
              <a:latin typeface="Trebuchet MS" panose="020B0603020202020204" pitchFamily="34" charset="0"/>
            </a:rPr>
            <a:t>Official count date (or last date prior your school was in session)</a:t>
          </a:r>
          <a:endParaRPr lang="en-US" sz="1400" dirty="0">
            <a:latin typeface="Trebuchet MS" panose="020B0603020202020204" pitchFamily="34" charset="0"/>
          </a:endParaRPr>
        </a:p>
      </dgm:t>
    </dgm:pt>
    <dgm:pt modelId="{2CEDC2FB-30FA-4020-AAEA-19B3D7CAC5E8}" type="parTrans" cxnId="{619E9974-A4FC-46F3-A003-3A4C50E9496C}">
      <dgm:prSet/>
      <dgm:spPr/>
      <dgm:t>
        <a:bodyPr/>
        <a:lstStyle/>
        <a:p>
          <a:endParaRPr lang="en-US"/>
        </a:p>
      </dgm:t>
    </dgm:pt>
    <dgm:pt modelId="{50C847E5-4DC3-48F6-9610-6C07AE161ADE}" type="sibTrans" cxnId="{619E9974-A4FC-46F3-A003-3A4C50E9496C}">
      <dgm:prSet/>
      <dgm:spPr/>
      <dgm:t>
        <a:bodyPr/>
        <a:lstStyle/>
        <a:p>
          <a:endParaRPr lang="en-US"/>
        </a:p>
      </dgm:t>
    </dgm:pt>
    <dgm:pt modelId="{E9793447-F0D0-496E-B169-EB1D1E809F84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>
              <a:latin typeface="Trebuchet MS" panose="020B0603020202020204" pitchFamily="34" charset="0"/>
            </a:rPr>
            <a:t>30</a:t>
          </a:r>
          <a:r>
            <a:rPr lang="en-US" sz="1400" b="1" baseline="30000" dirty="0">
              <a:latin typeface="Trebuchet MS" panose="020B0603020202020204" pitchFamily="34" charset="0"/>
            </a:rPr>
            <a:t>th</a:t>
          </a:r>
          <a:r>
            <a:rPr lang="en-US" sz="1400" b="1" dirty="0">
              <a:latin typeface="Trebuchet MS" panose="020B0603020202020204" pitchFamily="34" charset="0"/>
            </a:rPr>
            <a:t> - Feb 7</a:t>
          </a:r>
          <a:r>
            <a:rPr lang="en-US" sz="1400" b="1" baseline="30000" dirty="0">
              <a:latin typeface="Trebuchet MS" panose="020B0603020202020204" pitchFamily="34" charset="0"/>
            </a:rPr>
            <a:t>th</a:t>
          </a:r>
          <a:r>
            <a:rPr lang="en-US" sz="1400" b="1" dirty="0">
              <a:latin typeface="Trebuchet MS" panose="020B0603020202020204" pitchFamily="34" charset="0"/>
            </a:rPr>
            <a:t> Thursday – Friday - </a:t>
          </a:r>
          <a:r>
            <a:rPr lang="en-US" sz="1400" b="0" dirty="0">
              <a:latin typeface="Trebuchet MS" panose="020B0603020202020204" pitchFamily="34" charset="0"/>
            </a:rPr>
            <a:t>Report Review</a:t>
          </a:r>
          <a:endParaRPr lang="en-US" sz="1400" dirty="0">
            <a:latin typeface="Trebuchet MS" panose="020B0603020202020204" pitchFamily="34" charset="0"/>
          </a:endParaRPr>
        </a:p>
      </dgm:t>
    </dgm:pt>
    <dgm:pt modelId="{7BA2AE3B-DE52-4697-A100-7CD240197BB9}" type="parTrans" cxnId="{FDAB9B16-4C06-4CF4-8C50-1A35C0DCFA45}">
      <dgm:prSet/>
      <dgm:spPr/>
      <dgm:t>
        <a:bodyPr/>
        <a:lstStyle/>
        <a:p>
          <a:endParaRPr lang="en-US"/>
        </a:p>
      </dgm:t>
    </dgm:pt>
    <dgm:pt modelId="{EAFE174C-3143-4113-A83E-6062D48421EF}" type="sibTrans" cxnId="{FDAB9B16-4C06-4CF4-8C50-1A35C0DCFA45}">
      <dgm:prSet/>
      <dgm:spPr/>
      <dgm:t>
        <a:bodyPr/>
        <a:lstStyle/>
        <a:p>
          <a:endParaRPr lang="en-US"/>
        </a:p>
      </dgm:t>
    </dgm:pt>
    <dgm:pt modelId="{12EBA13D-7F9E-441A-A2D8-F1997011DED4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Trebuchet MS" panose="020B0603020202020204" pitchFamily="34" charset="0"/>
            </a:rPr>
            <a:t>18</a:t>
          </a:r>
          <a:r>
            <a:rPr lang="en-US" sz="1400" b="1" baseline="30000" dirty="0">
              <a:solidFill>
                <a:schemeClr val="tx1"/>
              </a:solidFill>
              <a:latin typeface="Trebuchet MS" panose="020B0603020202020204" pitchFamily="34" charset="0"/>
            </a:rPr>
            <a:t>th</a:t>
          </a:r>
          <a:r>
            <a:rPr lang="en-US" sz="1400" b="1" dirty="0">
              <a:solidFill>
                <a:schemeClr val="tx1"/>
              </a:solidFill>
              <a:latin typeface="Trebuchet MS" panose="020B0603020202020204" pitchFamily="34" charset="0"/>
            </a:rPr>
            <a:t> – 21</a:t>
          </a:r>
          <a:r>
            <a:rPr lang="en-US" sz="1400" b="1" baseline="30000" dirty="0">
              <a:solidFill>
                <a:schemeClr val="tx1"/>
              </a:solidFill>
              <a:latin typeface="Trebuchet MS" panose="020B0603020202020204" pitchFamily="34" charset="0"/>
            </a:rPr>
            <a:t>st</a:t>
          </a:r>
          <a:r>
            <a:rPr lang="en-US" sz="1400" b="1" dirty="0">
              <a:solidFill>
                <a:schemeClr val="tx1"/>
              </a:solidFill>
              <a:latin typeface="Trebuchet MS" panose="020B0603020202020204" pitchFamily="34" charset="0"/>
            </a:rPr>
            <a:t>  - Tuesday - Friday</a:t>
          </a:r>
          <a:r>
            <a:rPr lang="en-US" sz="1400" dirty="0">
              <a:solidFill>
                <a:schemeClr val="tx1"/>
              </a:solidFill>
              <a:latin typeface="Trebuchet MS" panose="020B0603020202020204" pitchFamily="34" charset="0"/>
            </a:rPr>
            <a:t> - Final Report Review</a:t>
          </a:r>
        </a:p>
      </dgm:t>
    </dgm:pt>
    <dgm:pt modelId="{8DC0AFE0-1132-47F9-938E-614058E7D089}" type="parTrans" cxnId="{11D0D279-FE4F-4E08-8305-3D1D28194812}">
      <dgm:prSet/>
      <dgm:spPr/>
      <dgm:t>
        <a:bodyPr/>
        <a:lstStyle/>
        <a:p>
          <a:endParaRPr lang="en-US"/>
        </a:p>
      </dgm:t>
    </dgm:pt>
    <dgm:pt modelId="{5BF3DA4F-19DD-4700-8FB3-15D6EA51A085}" type="sibTrans" cxnId="{11D0D279-FE4F-4E08-8305-3D1D28194812}">
      <dgm:prSet/>
      <dgm:spPr/>
      <dgm:t>
        <a:bodyPr/>
        <a:lstStyle/>
        <a:p>
          <a:endParaRPr lang="en-US"/>
        </a:p>
      </dgm:t>
    </dgm:pt>
    <dgm:pt modelId="{2F03FF47-EBB1-4685-81CB-113AE4886371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400" b="1" i="0" dirty="0">
              <a:solidFill>
                <a:schemeClr val="tx1"/>
              </a:solidFill>
              <a:latin typeface="Trebuchet MS" panose="020B0603020202020204" pitchFamily="34" charset="0"/>
            </a:rPr>
            <a:t>21</a:t>
          </a:r>
          <a:r>
            <a:rPr lang="en-US" sz="1400" b="1" i="0" baseline="30000" dirty="0">
              <a:solidFill>
                <a:schemeClr val="tx1"/>
              </a:solidFill>
              <a:latin typeface="Trebuchet MS" panose="020B0603020202020204" pitchFamily="34" charset="0"/>
            </a:rPr>
            <a:t>st</a:t>
          </a:r>
          <a:r>
            <a:rPr lang="en-US" sz="1400" b="1" i="0" dirty="0">
              <a:solidFill>
                <a:schemeClr val="tx1"/>
              </a:solidFill>
              <a:latin typeface="Trebuchet MS" panose="020B0603020202020204" pitchFamily="34" charset="0"/>
            </a:rPr>
            <a:t> - Friday - </a:t>
          </a:r>
          <a:r>
            <a:rPr lang="en-US" sz="1400" dirty="0">
              <a:solidFill>
                <a:schemeClr val="tx1"/>
              </a:solidFill>
              <a:latin typeface="Trebuchet MS" panose="020B0603020202020204" pitchFamily="34" charset="0"/>
            </a:rPr>
            <a:t>Final Submission Due</a:t>
          </a:r>
          <a:endParaRPr lang="en-US" sz="1400" b="0" dirty="0">
            <a:latin typeface="Trebuchet MS" panose="020B0603020202020204" pitchFamily="34" charset="0"/>
          </a:endParaRPr>
        </a:p>
      </dgm:t>
    </dgm:pt>
    <dgm:pt modelId="{2C9DC9C9-986E-4C63-8201-8AEF59E1F6EE}" type="parTrans" cxnId="{B866E3C3-C615-4DB3-AC03-5D24D77A4E9D}">
      <dgm:prSet/>
      <dgm:spPr/>
      <dgm:t>
        <a:bodyPr/>
        <a:lstStyle/>
        <a:p>
          <a:endParaRPr lang="en-US"/>
        </a:p>
      </dgm:t>
    </dgm:pt>
    <dgm:pt modelId="{7B7EA07B-E31B-4D13-B209-671FC4DED237}" type="sibTrans" cxnId="{B866E3C3-C615-4DB3-AC03-5D24D77A4E9D}">
      <dgm:prSet/>
      <dgm:spPr/>
      <dgm:t>
        <a:bodyPr/>
        <a:lstStyle/>
        <a:p>
          <a:endParaRPr lang="en-US"/>
        </a:p>
      </dgm:t>
    </dgm:pt>
    <dgm:pt modelId="{9BFD0EB4-D885-4C68-9C41-EF239A092494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>
              <a:latin typeface="Trebuchet MS" panose="020B0603020202020204" pitchFamily="34" charset="0"/>
            </a:rPr>
            <a:t>1</a:t>
          </a:r>
          <a:r>
            <a:rPr lang="en-US" sz="1400" b="1" baseline="30000" dirty="0">
              <a:latin typeface="Trebuchet MS" panose="020B0603020202020204" pitchFamily="34" charset="0"/>
            </a:rPr>
            <a:t>st</a:t>
          </a:r>
          <a:r>
            <a:rPr lang="en-US" sz="1400" b="1" dirty="0">
              <a:latin typeface="Trebuchet MS" panose="020B0603020202020204" pitchFamily="34" charset="0"/>
            </a:rPr>
            <a:t> - Friday</a:t>
          </a:r>
          <a:r>
            <a:rPr lang="en-US" sz="1400" b="1" i="1" dirty="0">
              <a:latin typeface="Trebuchet MS" panose="020B0603020202020204" pitchFamily="34" charset="0"/>
            </a:rPr>
            <a:t> </a:t>
          </a:r>
          <a:r>
            <a:rPr lang="en-US" sz="1400" dirty="0">
              <a:latin typeface="Trebuchet MS" panose="020B0603020202020204" pitchFamily="34" charset="0"/>
            </a:rPr>
            <a:t>– Sped December Count Snapshot available in Data Pipeline  </a:t>
          </a:r>
        </a:p>
      </dgm:t>
    </dgm:pt>
    <dgm:pt modelId="{B5509A19-6D75-4350-9CA1-4C4983520E1F}" type="parTrans" cxnId="{BE9E3204-EC4B-467F-AD5B-3A8772113309}">
      <dgm:prSet/>
      <dgm:spPr/>
      <dgm:t>
        <a:bodyPr/>
        <a:lstStyle/>
        <a:p>
          <a:endParaRPr lang="en-US"/>
        </a:p>
      </dgm:t>
    </dgm:pt>
    <dgm:pt modelId="{7B5E9B5E-F7E9-49CA-9D2C-7DB8AC004994}" type="sibTrans" cxnId="{BE9E3204-EC4B-467F-AD5B-3A8772113309}">
      <dgm:prSet/>
      <dgm:spPr/>
      <dgm:t>
        <a:bodyPr/>
        <a:lstStyle/>
        <a:p>
          <a:endParaRPr lang="en-US"/>
        </a:p>
      </dgm:t>
    </dgm:pt>
    <dgm:pt modelId="{BCEF2197-B135-4F99-8760-19BEFBD5FF86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highlight>
                <a:srgbClr val="FFFF00"/>
              </a:highlight>
              <a:latin typeface="Trebuchet MS" panose="020B0603020202020204" pitchFamily="34" charset="0"/>
            </a:rPr>
            <a:t>13</a:t>
          </a:r>
          <a:r>
            <a:rPr lang="en-US" sz="1400" b="1" baseline="30000" dirty="0">
              <a:solidFill>
                <a:schemeClr val="tx1"/>
              </a:solidFill>
              <a:highlight>
                <a:srgbClr val="FFFF00"/>
              </a:highlight>
              <a:latin typeface="Trebuchet MS" panose="020B0603020202020204" pitchFamily="34" charset="0"/>
            </a:rPr>
            <a:t>th</a:t>
          </a:r>
          <a:r>
            <a:rPr lang="en-US" sz="1400" b="1" dirty="0">
              <a:solidFill>
                <a:schemeClr val="tx1"/>
              </a:solidFill>
              <a:highlight>
                <a:srgbClr val="FFFF00"/>
              </a:highlight>
              <a:latin typeface="Trebuchet MS" panose="020B0603020202020204" pitchFamily="34" charset="0"/>
            </a:rPr>
            <a:t> – Wednesday </a:t>
          </a:r>
          <a:r>
            <a:rPr lang="en-US" sz="1400" b="0" dirty="0">
              <a:solidFill>
                <a:schemeClr val="tx1"/>
              </a:solidFill>
              <a:highlight>
                <a:srgbClr val="FFFF00"/>
              </a:highlight>
              <a:latin typeface="Trebuchet MS" panose="020B0603020202020204" pitchFamily="34" charset="0"/>
            </a:rPr>
            <a:t>- Interchange files uploaded - Sped Child, Sped Participation, Staff Profile, Staff Assign</a:t>
          </a:r>
          <a:endParaRPr lang="en-US" sz="1400" dirty="0">
            <a:highlight>
              <a:srgbClr val="FFFF00"/>
            </a:highlight>
            <a:latin typeface="Trebuchet MS" panose="020B0603020202020204" pitchFamily="34" charset="0"/>
          </a:endParaRPr>
        </a:p>
      </dgm:t>
    </dgm:pt>
    <dgm:pt modelId="{51B0B58D-1750-4686-94AB-32013E109AF6}" type="parTrans" cxnId="{586C480A-9B25-4621-99B0-19E2E8314026}">
      <dgm:prSet/>
      <dgm:spPr/>
      <dgm:t>
        <a:bodyPr/>
        <a:lstStyle/>
        <a:p>
          <a:endParaRPr lang="en-US"/>
        </a:p>
      </dgm:t>
    </dgm:pt>
    <dgm:pt modelId="{FE3369B8-544D-43D1-B989-07B55C39FA9E}" type="sibTrans" cxnId="{586C480A-9B25-4621-99B0-19E2E8314026}">
      <dgm:prSet/>
      <dgm:spPr/>
      <dgm:t>
        <a:bodyPr/>
        <a:lstStyle/>
        <a:p>
          <a:endParaRPr lang="en-US"/>
        </a:p>
      </dgm:t>
    </dgm:pt>
    <dgm:pt modelId="{5067D21E-11E1-4D26-BBBA-21B8653563DE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>
              <a:highlight>
                <a:srgbClr val="FFFF00"/>
              </a:highlight>
              <a:latin typeface="Trebuchet MS" panose="020B0603020202020204" pitchFamily="34" charset="0"/>
            </a:rPr>
            <a:t>18</a:t>
          </a:r>
          <a:r>
            <a:rPr lang="en-US" sz="1400" b="1" baseline="30000" dirty="0">
              <a:highlight>
                <a:srgbClr val="FFFF00"/>
              </a:highlight>
              <a:latin typeface="Trebuchet MS" panose="020B0603020202020204" pitchFamily="34" charset="0"/>
            </a:rPr>
            <a:t>th</a:t>
          </a:r>
          <a:r>
            <a:rPr lang="en-US" sz="1400" b="1" dirty="0">
              <a:highlight>
                <a:srgbClr val="FFFF00"/>
              </a:highlight>
              <a:latin typeface="Trebuchet MS" panose="020B0603020202020204" pitchFamily="34" charset="0"/>
            </a:rPr>
            <a:t> - Wednesday</a:t>
          </a:r>
          <a:r>
            <a:rPr lang="en-US" sz="1400" dirty="0">
              <a:highlight>
                <a:srgbClr val="FFFF00"/>
              </a:highlight>
              <a:latin typeface="Trebuchet MS" panose="020B0603020202020204" pitchFamily="34" charset="0"/>
            </a:rPr>
            <a:t>: Interchange files error free and at least one snapshot created  </a:t>
          </a:r>
        </a:p>
      </dgm:t>
    </dgm:pt>
    <dgm:pt modelId="{E89B5BA3-9743-4D38-BB1F-5DFEC961F7D6}" type="parTrans" cxnId="{6C0DD0F5-3779-4B78-9D4F-1CF009645071}">
      <dgm:prSet/>
      <dgm:spPr/>
      <dgm:t>
        <a:bodyPr/>
        <a:lstStyle/>
        <a:p>
          <a:endParaRPr lang="en-US"/>
        </a:p>
      </dgm:t>
    </dgm:pt>
    <dgm:pt modelId="{19263AA4-EAAF-4431-A632-AACE9C541FF8}" type="sibTrans" cxnId="{6C0DD0F5-3779-4B78-9D4F-1CF009645071}">
      <dgm:prSet/>
      <dgm:spPr/>
      <dgm:t>
        <a:bodyPr/>
        <a:lstStyle/>
        <a:p>
          <a:endParaRPr lang="en-US"/>
        </a:p>
      </dgm:t>
    </dgm:pt>
    <dgm:pt modelId="{DE9C12FF-E4E4-4F60-989E-8F91EAC92C5D}" type="pres">
      <dgm:prSet presAssocID="{ABADBB12-1E00-4F01-AE72-B51F75D14296}" presName="linear" presStyleCnt="0">
        <dgm:presLayoutVars>
          <dgm:dir/>
          <dgm:animLvl val="lvl"/>
          <dgm:resizeHandles val="exact"/>
        </dgm:presLayoutVars>
      </dgm:prSet>
      <dgm:spPr/>
    </dgm:pt>
    <dgm:pt modelId="{5BEC7446-EE74-4536-8256-912FB1CA1CCC}" type="pres">
      <dgm:prSet presAssocID="{6190138D-1551-40FD-AF66-C1CC75F76A6A}" presName="parentLin" presStyleCnt="0"/>
      <dgm:spPr/>
    </dgm:pt>
    <dgm:pt modelId="{7BAC1ABF-5934-49B5-B555-6E19CAC3C176}" type="pres">
      <dgm:prSet presAssocID="{6190138D-1551-40FD-AF66-C1CC75F76A6A}" presName="parentLeftMargin" presStyleLbl="node1" presStyleIdx="0" presStyleCnt="4"/>
      <dgm:spPr/>
    </dgm:pt>
    <dgm:pt modelId="{4626F909-C55E-41F4-9DAF-444B6BD0E9D1}" type="pres">
      <dgm:prSet presAssocID="{6190138D-1551-40FD-AF66-C1CC75F76A6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C45DC82-1443-4E96-B839-D9D98540ABBD}" type="pres">
      <dgm:prSet presAssocID="{6190138D-1551-40FD-AF66-C1CC75F76A6A}" presName="negativeSpace" presStyleCnt="0"/>
      <dgm:spPr/>
    </dgm:pt>
    <dgm:pt modelId="{D8FE4BAE-7AFF-4FBB-9CEF-06FA4F767281}" type="pres">
      <dgm:prSet presAssocID="{6190138D-1551-40FD-AF66-C1CC75F76A6A}" presName="childText" presStyleLbl="conFgAcc1" presStyleIdx="0" presStyleCnt="4">
        <dgm:presLayoutVars>
          <dgm:bulletEnabled val="1"/>
        </dgm:presLayoutVars>
      </dgm:prSet>
      <dgm:spPr/>
    </dgm:pt>
    <dgm:pt modelId="{A8071257-1DD7-4AE4-96BA-CB72F735EC75}" type="pres">
      <dgm:prSet presAssocID="{10806795-0F0B-453C-A68F-3F57B00F88EC}" presName="spaceBetweenRectangles" presStyleCnt="0"/>
      <dgm:spPr/>
    </dgm:pt>
    <dgm:pt modelId="{8E4B6A8D-D6ED-46DD-9C38-E1D11B8D2598}" type="pres">
      <dgm:prSet presAssocID="{7B3BDF66-0D1E-4931-A598-F8777F4CDA03}" presName="parentLin" presStyleCnt="0"/>
      <dgm:spPr/>
    </dgm:pt>
    <dgm:pt modelId="{4B741245-7028-49D8-BEC2-C802F53BB1DA}" type="pres">
      <dgm:prSet presAssocID="{7B3BDF66-0D1E-4931-A598-F8777F4CDA03}" presName="parentLeftMargin" presStyleLbl="node1" presStyleIdx="0" presStyleCnt="4"/>
      <dgm:spPr/>
    </dgm:pt>
    <dgm:pt modelId="{168DC68B-A631-4E5F-8967-93A875B7AF13}" type="pres">
      <dgm:prSet presAssocID="{7B3BDF66-0D1E-4931-A598-F8777F4CDA0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919E54B-608B-4F3E-86F6-FE82FE6632E7}" type="pres">
      <dgm:prSet presAssocID="{7B3BDF66-0D1E-4931-A598-F8777F4CDA03}" presName="negativeSpace" presStyleCnt="0"/>
      <dgm:spPr/>
    </dgm:pt>
    <dgm:pt modelId="{03540ACC-B54C-4785-A551-61BBE29FD42D}" type="pres">
      <dgm:prSet presAssocID="{7B3BDF66-0D1E-4931-A598-F8777F4CDA03}" presName="childText" presStyleLbl="conFgAcc1" presStyleIdx="1" presStyleCnt="4" custLinFactNeighborX="-8151">
        <dgm:presLayoutVars>
          <dgm:bulletEnabled val="1"/>
        </dgm:presLayoutVars>
      </dgm:prSet>
      <dgm:spPr/>
    </dgm:pt>
    <dgm:pt modelId="{745929E2-28F7-4032-B4D2-CA9DD446CB8D}" type="pres">
      <dgm:prSet presAssocID="{FA0261DC-4840-4C55-A823-94C34BF690C0}" presName="spaceBetweenRectangles" presStyleCnt="0"/>
      <dgm:spPr/>
    </dgm:pt>
    <dgm:pt modelId="{FC4F8E64-AD85-4595-9411-23F9E2BB7C9C}" type="pres">
      <dgm:prSet presAssocID="{8BA71AF5-AD87-48B6-B1D1-9E15A4BD75A4}" presName="parentLin" presStyleCnt="0"/>
      <dgm:spPr/>
    </dgm:pt>
    <dgm:pt modelId="{61D3EFC2-5950-438D-933A-C0A810724EE6}" type="pres">
      <dgm:prSet presAssocID="{8BA71AF5-AD87-48B6-B1D1-9E15A4BD75A4}" presName="parentLeftMargin" presStyleLbl="node1" presStyleIdx="1" presStyleCnt="4"/>
      <dgm:spPr/>
    </dgm:pt>
    <dgm:pt modelId="{3054300C-5B6E-4817-ADDA-ADC6FA74591B}" type="pres">
      <dgm:prSet presAssocID="{8BA71AF5-AD87-48B6-B1D1-9E15A4BD75A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8447DA2-2173-4985-B358-13B70F83B9AC}" type="pres">
      <dgm:prSet presAssocID="{8BA71AF5-AD87-48B6-B1D1-9E15A4BD75A4}" presName="negativeSpace" presStyleCnt="0"/>
      <dgm:spPr/>
    </dgm:pt>
    <dgm:pt modelId="{187BEB00-907E-4E64-A1FE-9AD89FE9B03D}" type="pres">
      <dgm:prSet presAssocID="{8BA71AF5-AD87-48B6-B1D1-9E15A4BD75A4}" presName="childText" presStyleLbl="conFgAcc1" presStyleIdx="2" presStyleCnt="4">
        <dgm:presLayoutVars>
          <dgm:bulletEnabled val="1"/>
        </dgm:presLayoutVars>
      </dgm:prSet>
      <dgm:spPr/>
    </dgm:pt>
    <dgm:pt modelId="{F6D81728-6042-4227-8E6B-70A8598FE42F}" type="pres">
      <dgm:prSet presAssocID="{7BB5C9E0-4646-4A07-AFE4-1515E1721FC5}" presName="spaceBetweenRectangles" presStyleCnt="0"/>
      <dgm:spPr/>
    </dgm:pt>
    <dgm:pt modelId="{DA607B39-A908-47EE-8A7E-963171FF10A0}" type="pres">
      <dgm:prSet presAssocID="{C603A7F3-8DE7-4906-91F8-C597D99C6E03}" presName="parentLin" presStyleCnt="0"/>
      <dgm:spPr/>
    </dgm:pt>
    <dgm:pt modelId="{D281927E-0408-44B2-823E-162FF629AAC4}" type="pres">
      <dgm:prSet presAssocID="{C603A7F3-8DE7-4906-91F8-C597D99C6E03}" presName="parentLeftMargin" presStyleLbl="node1" presStyleIdx="2" presStyleCnt="4"/>
      <dgm:spPr/>
    </dgm:pt>
    <dgm:pt modelId="{E3AF0EDD-A197-4A05-8065-2914C13E0567}" type="pres">
      <dgm:prSet presAssocID="{C603A7F3-8DE7-4906-91F8-C597D99C6E0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08650F1-877E-4817-8DBA-751770FAD07D}" type="pres">
      <dgm:prSet presAssocID="{C603A7F3-8DE7-4906-91F8-C597D99C6E03}" presName="negativeSpace" presStyleCnt="0"/>
      <dgm:spPr/>
    </dgm:pt>
    <dgm:pt modelId="{3C065790-46BC-498E-9790-470944DB481F}" type="pres">
      <dgm:prSet presAssocID="{C603A7F3-8DE7-4906-91F8-C597D99C6E03}" presName="childText" presStyleLbl="conFgAcc1" presStyleIdx="3" presStyleCnt="4" custScaleX="99821">
        <dgm:presLayoutVars>
          <dgm:bulletEnabled val="1"/>
        </dgm:presLayoutVars>
      </dgm:prSet>
      <dgm:spPr/>
    </dgm:pt>
  </dgm:ptLst>
  <dgm:cxnLst>
    <dgm:cxn modelId="{BE9E3204-EC4B-467F-AD5B-3A8772113309}" srcId="{6190138D-1551-40FD-AF66-C1CC75F76A6A}" destId="{9BFD0EB4-D885-4C68-9C41-EF239A092494}" srcOrd="0" destOrd="0" parTransId="{B5509A19-6D75-4350-9CA1-4C4983520E1F}" sibTransId="{7B5E9B5E-F7E9-49CA-9D2C-7DB8AC004994}"/>
    <dgm:cxn modelId="{586C480A-9B25-4621-99B0-19E2E8314026}" srcId="{6190138D-1551-40FD-AF66-C1CC75F76A6A}" destId="{BCEF2197-B135-4F99-8760-19BEFBD5FF86}" srcOrd="1" destOrd="0" parTransId="{51B0B58D-1750-4686-94AB-32013E109AF6}" sibTransId="{FE3369B8-544D-43D1-B989-07B55C39FA9E}"/>
    <dgm:cxn modelId="{88175414-9281-4165-A029-6C9B00F1AAA9}" type="presOf" srcId="{6190138D-1551-40FD-AF66-C1CC75F76A6A}" destId="{7BAC1ABF-5934-49B5-B555-6E19CAC3C176}" srcOrd="0" destOrd="0" presId="urn:microsoft.com/office/officeart/2005/8/layout/list1"/>
    <dgm:cxn modelId="{FDAB9B16-4C06-4CF4-8C50-1A35C0DCFA45}" srcId="{8BA71AF5-AD87-48B6-B1D1-9E15A4BD75A4}" destId="{E9793447-F0D0-496E-B169-EB1D1E809F84}" srcOrd="1" destOrd="0" parTransId="{7BA2AE3B-DE52-4697-A100-7CD240197BB9}" sibTransId="{EAFE174C-3143-4113-A83E-6062D48421EF}"/>
    <dgm:cxn modelId="{C999EC1B-FC03-4635-80BB-099E41826D93}" type="presOf" srcId="{E9793447-F0D0-496E-B169-EB1D1E809F84}" destId="{187BEB00-907E-4E64-A1FE-9AD89FE9B03D}" srcOrd="0" destOrd="1" presId="urn:microsoft.com/office/officeart/2005/8/layout/list1"/>
    <dgm:cxn modelId="{DB509C1C-A1BF-4C80-A4F8-9EF90ABC004D}" type="presOf" srcId="{7B3BDF66-0D1E-4931-A598-F8777F4CDA03}" destId="{168DC68B-A631-4E5F-8967-93A875B7AF13}" srcOrd="1" destOrd="0" presId="urn:microsoft.com/office/officeart/2005/8/layout/list1"/>
    <dgm:cxn modelId="{7FCE8F22-C1BB-4010-BD8A-20A48CB68334}" srcId="{8BA71AF5-AD87-48B6-B1D1-9E15A4BD75A4}" destId="{6C9E285E-8E7C-472F-9742-F88A1218FB3E}" srcOrd="0" destOrd="0" parTransId="{36DAE710-89F2-4540-92F0-61D3610BEAC1}" sibTransId="{C1C9F24A-C4A9-4CEE-B54F-94EE124918B8}"/>
    <dgm:cxn modelId="{3DB8562B-50FA-48D3-B5C5-BF6ABC3335DA}" type="presOf" srcId="{12EBA13D-7F9E-441A-A2D8-F1997011DED4}" destId="{3C065790-46BC-498E-9790-470944DB481F}" srcOrd="0" destOrd="1" presId="urn:microsoft.com/office/officeart/2005/8/layout/list1"/>
    <dgm:cxn modelId="{CFAF2336-4873-415B-8579-E4BA0D8E19F3}" type="presOf" srcId="{5067D21E-11E1-4D26-BBBA-21B8653563DE}" destId="{03540ACC-B54C-4785-A551-61BBE29FD42D}" srcOrd="0" destOrd="1" presId="urn:microsoft.com/office/officeart/2005/8/layout/list1"/>
    <dgm:cxn modelId="{08C7453A-98EA-44D0-A2E1-F7BE9A610313}" type="presOf" srcId="{2F03FF47-EBB1-4685-81CB-113AE4886371}" destId="{3C065790-46BC-498E-9790-470944DB481F}" srcOrd="0" destOrd="2" presId="urn:microsoft.com/office/officeart/2005/8/layout/list1"/>
    <dgm:cxn modelId="{C5F2CD5F-A0C0-4E64-9BE8-B4A27312BCDE}" srcId="{ABADBB12-1E00-4F01-AE72-B51F75D14296}" destId="{7B3BDF66-0D1E-4931-A598-F8777F4CDA03}" srcOrd="1" destOrd="0" parTransId="{A6106070-B3A2-440C-8BE9-DF02602ECD49}" sibTransId="{FA0261DC-4840-4C55-A823-94C34BF690C0}"/>
    <dgm:cxn modelId="{53C9B247-B9A4-4E51-9922-564BABBE0556}" type="presOf" srcId="{9BFD0EB4-D885-4C68-9C41-EF239A092494}" destId="{D8FE4BAE-7AFF-4FBB-9CEF-06FA4F767281}" srcOrd="0" destOrd="0" presId="urn:microsoft.com/office/officeart/2005/8/layout/list1"/>
    <dgm:cxn modelId="{647F0269-3CB0-44F6-9846-5492FDF14537}" type="presOf" srcId="{BCEF2197-B135-4F99-8760-19BEFBD5FF86}" destId="{D8FE4BAE-7AFF-4FBB-9CEF-06FA4F767281}" srcOrd="0" destOrd="1" presId="urn:microsoft.com/office/officeart/2005/8/layout/list1"/>
    <dgm:cxn modelId="{52397A4F-AD7D-4AAC-A26D-E39B6602583D}" type="presOf" srcId="{C603A7F3-8DE7-4906-91F8-C597D99C6E03}" destId="{E3AF0EDD-A197-4A05-8065-2914C13E0567}" srcOrd="1" destOrd="0" presId="urn:microsoft.com/office/officeart/2005/8/layout/list1"/>
    <dgm:cxn modelId="{4BB45052-D18D-44BC-8E04-4C0F4A0CB390}" type="presOf" srcId="{C603A7F3-8DE7-4906-91F8-C597D99C6E03}" destId="{D281927E-0408-44B2-823E-162FF629AAC4}" srcOrd="0" destOrd="0" presId="urn:microsoft.com/office/officeart/2005/8/layout/list1"/>
    <dgm:cxn modelId="{619E9974-A4FC-46F3-A003-3A4C50E9496C}" srcId="{7B3BDF66-0D1E-4931-A598-F8777F4CDA03}" destId="{665BD7B1-897D-4332-BA10-E0B201EE0010}" srcOrd="0" destOrd="0" parTransId="{2CEDC2FB-30FA-4020-AAEA-19B3D7CAC5E8}" sibTransId="{50C847E5-4DC3-48F6-9610-6C07AE161ADE}"/>
    <dgm:cxn modelId="{11D0D279-FE4F-4E08-8305-3D1D28194812}" srcId="{C603A7F3-8DE7-4906-91F8-C597D99C6E03}" destId="{12EBA13D-7F9E-441A-A2D8-F1997011DED4}" srcOrd="1" destOrd="0" parTransId="{8DC0AFE0-1132-47F9-938E-614058E7D089}" sibTransId="{5BF3DA4F-19DD-4700-8FB3-15D6EA51A085}"/>
    <dgm:cxn modelId="{07270387-0451-4106-A691-73F7753B498F}" type="presOf" srcId="{8BA71AF5-AD87-48B6-B1D1-9E15A4BD75A4}" destId="{3054300C-5B6E-4817-ADDA-ADC6FA74591B}" srcOrd="1" destOrd="0" presId="urn:microsoft.com/office/officeart/2005/8/layout/list1"/>
    <dgm:cxn modelId="{D76E7C96-0F1B-4F33-AB98-3FF1BE9187DC}" type="presOf" srcId="{ABADBB12-1E00-4F01-AE72-B51F75D14296}" destId="{DE9C12FF-E4E4-4F60-989E-8F91EAC92C5D}" srcOrd="0" destOrd="0" presId="urn:microsoft.com/office/officeart/2005/8/layout/list1"/>
    <dgm:cxn modelId="{D2A5F7A6-7AAC-4D4E-908F-380C1AEEE05F}" type="presOf" srcId="{6190138D-1551-40FD-AF66-C1CC75F76A6A}" destId="{4626F909-C55E-41F4-9DAF-444B6BD0E9D1}" srcOrd="1" destOrd="0" presId="urn:microsoft.com/office/officeart/2005/8/layout/list1"/>
    <dgm:cxn modelId="{DEDC21AC-6B61-404F-A48E-E486DA08BA98}" type="presOf" srcId="{1C8119FA-AE4D-4420-9C3B-A50BD9660589}" destId="{3C065790-46BC-498E-9790-470944DB481F}" srcOrd="0" destOrd="0" presId="urn:microsoft.com/office/officeart/2005/8/layout/list1"/>
    <dgm:cxn modelId="{E65638BB-3DB4-4038-840C-9CFAED0261E2}" type="presOf" srcId="{6C9E285E-8E7C-472F-9742-F88A1218FB3E}" destId="{187BEB00-907E-4E64-A1FE-9AD89FE9B03D}" srcOrd="0" destOrd="0" presId="urn:microsoft.com/office/officeart/2005/8/layout/list1"/>
    <dgm:cxn modelId="{FC1470C3-8DD5-4798-BAC2-13C8CC4377D1}" srcId="{C603A7F3-8DE7-4906-91F8-C597D99C6E03}" destId="{1C8119FA-AE4D-4420-9C3B-A50BD9660589}" srcOrd="0" destOrd="0" parTransId="{2CF125EC-905B-4E8C-96B7-903C7EF54D76}" sibTransId="{D277510D-F0E6-4586-A081-75EB305734CC}"/>
    <dgm:cxn modelId="{B866E3C3-C615-4DB3-AC03-5D24D77A4E9D}" srcId="{C603A7F3-8DE7-4906-91F8-C597D99C6E03}" destId="{2F03FF47-EBB1-4685-81CB-113AE4886371}" srcOrd="2" destOrd="0" parTransId="{2C9DC9C9-986E-4C63-8201-8AEF59E1F6EE}" sibTransId="{7B7EA07B-E31B-4D13-B209-671FC4DED237}"/>
    <dgm:cxn modelId="{27FBCDDC-33CA-4FE4-B762-0E512B5C5310}" srcId="{ABADBB12-1E00-4F01-AE72-B51F75D14296}" destId="{8BA71AF5-AD87-48B6-B1D1-9E15A4BD75A4}" srcOrd="2" destOrd="0" parTransId="{EEDCE390-79FD-4BD3-87B4-D88968185C8C}" sibTransId="{7BB5C9E0-4646-4A07-AFE4-1515E1721FC5}"/>
    <dgm:cxn modelId="{7D53DEDF-DDAF-4597-AECD-17E2A642B2DB}" srcId="{ABADBB12-1E00-4F01-AE72-B51F75D14296}" destId="{C603A7F3-8DE7-4906-91F8-C597D99C6E03}" srcOrd="3" destOrd="0" parTransId="{850CD59C-50B4-4139-8EF8-21A577520A22}" sibTransId="{E7B90D5A-316F-410A-8F04-A43DE99360DA}"/>
    <dgm:cxn modelId="{748E67EC-E4FD-41D1-89EE-634797FF7D1B}" type="presOf" srcId="{665BD7B1-897D-4332-BA10-E0B201EE0010}" destId="{03540ACC-B54C-4785-A551-61BBE29FD42D}" srcOrd="0" destOrd="0" presId="urn:microsoft.com/office/officeart/2005/8/layout/list1"/>
    <dgm:cxn modelId="{083825EE-4AF5-4EC7-BBD0-F0213BE77E35}" type="presOf" srcId="{7B3BDF66-0D1E-4931-A598-F8777F4CDA03}" destId="{4B741245-7028-49D8-BEC2-C802F53BB1DA}" srcOrd="0" destOrd="0" presId="urn:microsoft.com/office/officeart/2005/8/layout/list1"/>
    <dgm:cxn modelId="{4FD3AFEE-80D9-4FA1-AB75-8FFF6C9D5664}" type="presOf" srcId="{8BA71AF5-AD87-48B6-B1D1-9E15A4BD75A4}" destId="{61D3EFC2-5950-438D-933A-C0A810724EE6}" srcOrd="0" destOrd="0" presId="urn:microsoft.com/office/officeart/2005/8/layout/list1"/>
    <dgm:cxn modelId="{EF7698F0-B248-4661-9CE7-AEF5F25431B9}" srcId="{ABADBB12-1E00-4F01-AE72-B51F75D14296}" destId="{6190138D-1551-40FD-AF66-C1CC75F76A6A}" srcOrd="0" destOrd="0" parTransId="{81DB0054-138E-4A40-83BC-C44D7A8E8741}" sibTransId="{10806795-0F0B-453C-A68F-3F57B00F88EC}"/>
    <dgm:cxn modelId="{6C0DD0F5-3779-4B78-9D4F-1CF009645071}" srcId="{7B3BDF66-0D1E-4931-A598-F8777F4CDA03}" destId="{5067D21E-11E1-4D26-BBBA-21B8653563DE}" srcOrd="1" destOrd="0" parTransId="{E89B5BA3-9743-4D38-BB1F-5DFEC961F7D6}" sibTransId="{19263AA4-EAAF-4431-A632-AACE9C541FF8}"/>
    <dgm:cxn modelId="{B4CAD9F1-9772-4E17-BE51-8E4848E092DB}" type="presParOf" srcId="{DE9C12FF-E4E4-4F60-989E-8F91EAC92C5D}" destId="{5BEC7446-EE74-4536-8256-912FB1CA1CCC}" srcOrd="0" destOrd="0" presId="urn:microsoft.com/office/officeart/2005/8/layout/list1"/>
    <dgm:cxn modelId="{397DFDC2-5824-486A-9FE0-660F1C312B19}" type="presParOf" srcId="{5BEC7446-EE74-4536-8256-912FB1CA1CCC}" destId="{7BAC1ABF-5934-49B5-B555-6E19CAC3C176}" srcOrd="0" destOrd="0" presId="urn:microsoft.com/office/officeart/2005/8/layout/list1"/>
    <dgm:cxn modelId="{4C50EB9C-D46B-4D8B-A045-AD45A41294FF}" type="presParOf" srcId="{5BEC7446-EE74-4536-8256-912FB1CA1CCC}" destId="{4626F909-C55E-41F4-9DAF-444B6BD0E9D1}" srcOrd="1" destOrd="0" presId="urn:microsoft.com/office/officeart/2005/8/layout/list1"/>
    <dgm:cxn modelId="{609A32DA-7FBA-4D0A-A1F0-1F2EBCCE5E1D}" type="presParOf" srcId="{DE9C12FF-E4E4-4F60-989E-8F91EAC92C5D}" destId="{5C45DC82-1443-4E96-B839-D9D98540ABBD}" srcOrd="1" destOrd="0" presId="urn:microsoft.com/office/officeart/2005/8/layout/list1"/>
    <dgm:cxn modelId="{947EB9FE-B246-45CC-9081-481C1C9C0618}" type="presParOf" srcId="{DE9C12FF-E4E4-4F60-989E-8F91EAC92C5D}" destId="{D8FE4BAE-7AFF-4FBB-9CEF-06FA4F767281}" srcOrd="2" destOrd="0" presId="urn:microsoft.com/office/officeart/2005/8/layout/list1"/>
    <dgm:cxn modelId="{07BE44E0-8CF0-43E2-8309-BED11D0F0CF4}" type="presParOf" srcId="{DE9C12FF-E4E4-4F60-989E-8F91EAC92C5D}" destId="{A8071257-1DD7-4AE4-96BA-CB72F735EC75}" srcOrd="3" destOrd="0" presId="urn:microsoft.com/office/officeart/2005/8/layout/list1"/>
    <dgm:cxn modelId="{48FFC727-BC4D-4655-8792-37E92F56CE8B}" type="presParOf" srcId="{DE9C12FF-E4E4-4F60-989E-8F91EAC92C5D}" destId="{8E4B6A8D-D6ED-46DD-9C38-E1D11B8D2598}" srcOrd="4" destOrd="0" presId="urn:microsoft.com/office/officeart/2005/8/layout/list1"/>
    <dgm:cxn modelId="{74A1DFAF-6941-4319-BA54-7D398749AEBE}" type="presParOf" srcId="{8E4B6A8D-D6ED-46DD-9C38-E1D11B8D2598}" destId="{4B741245-7028-49D8-BEC2-C802F53BB1DA}" srcOrd="0" destOrd="0" presId="urn:microsoft.com/office/officeart/2005/8/layout/list1"/>
    <dgm:cxn modelId="{A656A360-E36C-4884-B3BB-4A69CB693C82}" type="presParOf" srcId="{8E4B6A8D-D6ED-46DD-9C38-E1D11B8D2598}" destId="{168DC68B-A631-4E5F-8967-93A875B7AF13}" srcOrd="1" destOrd="0" presId="urn:microsoft.com/office/officeart/2005/8/layout/list1"/>
    <dgm:cxn modelId="{99608717-E646-4A4D-9188-353F7BE8FFCB}" type="presParOf" srcId="{DE9C12FF-E4E4-4F60-989E-8F91EAC92C5D}" destId="{D919E54B-608B-4F3E-86F6-FE82FE6632E7}" srcOrd="5" destOrd="0" presId="urn:microsoft.com/office/officeart/2005/8/layout/list1"/>
    <dgm:cxn modelId="{55654B8C-278B-4193-81FF-C6108E0D1B2D}" type="presParOf" srcId="{DE9C12FF-E4E4-4F60-989E-8F91EAC92C5D}" destId="{03540ACC-B54C-4785-A551-61BBE29FD42D}" srcOrd="6" destOrd="0" presId="urn:microsoft.com/office/officeart/2005/8/layout/list1"/>
    <dgm:cxn modelId="{54F8E1BA-A81A-403B-8C03-2EC2C9C19673}" type="presParOf" srcId="{DE9C12FF-E4E4-4F60-989E-8F91EAC92C5D}" destId="{745929E2-28F7-4032-B4D2-CA9DD446CB8D}" srcOrd="7" destOrd="0" presId="urn:microsoft.com/office/officeart/2005/8/layout/list1"/>
    <dgm:cxn modelId="{642DE3C9-9A5B-463B-9EC9-76831420A238}" type="presParOf" srcId="{DE9C12FF-E4E4-4F60-989E-8F91EAC92C5D}" destId="{FC4F8E64-AD85-4595-9411-23F9E2BB7C9C}" srcOrd="8" destOrd="0" presId="urn:microsoft.com/office/officeart/2005/8/layout/list1"/>
    <dgm:cxn modelId="{FD81CCE7-3CCC-446A-B5CF-9960E82F573F}" type="presParOf" srcId="{FC4F8E64-AD85-4595-9411-23F9E2BB7C9C}" destId="{61D3EFC2-5950-438D-933A-C0A810724EE6}" srcOrd="0" destOrd="0" presId="urn:microsoft.com/office/officeart/2005/8/layout/list1"/>
    <dgm:cxn modelId="{69266889-AE3E-4DDB-A49F-6A1E5DF25E9A}" type="presParOf" srcId="{FC4F8E64-AD85-4595-9411-23F9E2BB7C9C}" destId="{3054300C-5B6E-4817-ADDA-ADC6FA74591B}" srcOrd="1" destOrd="0" presId="urn:microsoft.com/office/officeart/2005/8/layout/list1"/>
    <dgm:cxn modelId="{07736DD0-3485-4C19-8814-6FCD6AD6A72B}" type="presParOf" srcId="{DE9C12FF-E4E4-4F60-989E-8F91EAC92C5D}" destId="{B8447DA2-2173-4985-B358-13B70F83B9AC}" srcOrd="9" destOrd="0" presId="urn:microsoft.com/office/officeart/2005/8/layout/list1"/>
    <dgm:cxn modelId="{6F4E88C1-AEE6-406E-954F-DACFB5809880}" type="presParOf" srcId="{DE9C12FF-E4E4-4F60-989E-8F91EAC92C5D}" destId="{187BEB00-907E-4E64-A1FE-9AD89FE9B03D}" srcOrd="10" destOrd="0" presId="urn:microsoft.com/office/officeart/2005/8/layout/list1"/>
    <dgm:cxn modelId="{1E331309-9624-4C8E-8BF4-E1A4F02BAD40}" type="presParOf" srcId="{DE9C12FF-E4E4-4F60-989E-8F91EAC92C5D}" destId="{F6D81728-6042-4227-8E6B-70A8598FE42F}" srcOrd="11" destOrd="0" presId="urn:microsoft.com/office/officeart/2005/8/layout/list1"/>
    <dgm:cxn modelId="{3A4F82BC-76CF-497A-A97A-27DA7A075368}" type="presParOf" srcId="{DE9C12FF-E4E4-4F60-989E-8F91EAC92C5D}" destId="{DA607B39-A908-47EE-8A7E-963171FF10A0}" srcOrd="12" destOrd="0" presId="urn:microsoft.com/office/officeart/2005/8/layout/list1"/>
    <dgm:cxn modelId="{07A19846-098F-4944-9117-86DA7F387C79}" type="presParOf" srcId="{DA607B39-A908-47EE-8A7E-963171FF10A0}" destId="{D281927E-0408-44B2-823E-162FF629AAC4}" srcOrd="0" destOrd="0" presId="urn:microsoft.com/office/officeart/2005/8/layout/list1"/>
    <dgm:cxn modelId="{B3DDCD38-5ADF-4FCE-B42B-525F02B97A4F}" type="presParOf" srcId="{DA607B39-A908-47EE-8A7E-963171FF10A0}" destId="{E3AF0EDD-A197-4A05-8065-2914C13E0567}" srcOrd="1" destOrd="0" presId="urn:microsoft.com/office/officeart/2005/8/layout/list1"/>
    <dgm:cxn modelId="{125719EF-548B-465A-9B92-AAD2C8E93511}" type="presParOf" srcId="{DE9C12FF-E4E4-4F60-989E-8F91EAC92C5D}" destId="{308650F1-877E-4817-8DBA-751770FAD07D}" srcOrd="13" destOrd="0" presId="urn:microsoft.com/office/officeart/2005/8/layout/list1"/>
    <dgm:cxn modelId="{F0C533FC-5038-4D06-8B17-7440214C8D65}" type="presParOf" srcId="{DE9C12FF-E4E4-4F60-989E-8F91EAC92C5D}" destId="{3C065790-46BC-498E-9790-470944DB481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C7BB4E-9B66-4AA7-AF5B-2928B3F9D509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ED2AF549-ED08-4D4F-962E-4B48597D9185}">
      <dgm:prSet/>
      <dgm:spPr/>
      <dgm:t>
        <a:bodyPr/>
        <a:lstStyle/>
        <a:p>
          <a:r>
            <a:rPr lang="en-US" b="1" dirty="0"/>
            <a:t>The Staff Approval Matrix (SAM):</a:t>
          </a:r>
          <a:endParaRPr lang="en-US" dirty="0"/>
        </a:p>
      </dgm:t>
    </dgm:pt>
    <dgm:pt modelId="{8D0F500A-1BB9-4526-9196-07917646BFA2}" type="parTrans" cxnId="{16358C01-510D-417A-82AF-70E86E884EF4}">
      <dgm:prSet/>
      <dgm:spPr/>
      <dgm:t>
        <a:bodyPr/>
        <a:lstStyle/>
        <a:p>
          <a:endParaRPr lang="en-US"/>
        </a:p>
      </dgm:t>
    </dgm:pt>
    <dgm:pt modelId="{718AFD48-EDB9-4A46-9989-E8F30B2990AA}" type="sibTrans" cxnId="{16358C01-510D-417A-82AF-70E86E884EF4}">
      <dgm:prSet/>
      <dgm:spPr/>
      <dgm:t>
        <a:bodyPr/>
        <a:lstStyle/>
        <a:p>
          <a:endParaRPr lang="en-US"/>
        </a:p>
      </dgm:t>
    </dgm:pt>
    <dgm:pt modelId="{5DEE1BB4-FD64-491A-AEB1-DBB95D0A20DB}">
      <dgm:prSet/>
      <dgm:spPr/>
      <dgm:t>
        <a:bodyPr/>
        <a:lstStyle/>
        <a:p>
          <a:r>
            <a:rPr lang="en-US"/>
            <a:t>is an automated process in the December Count</a:t>
          </a:r>
        </a:p>
      </dgm:t>
    </dgm:pt>
    <dgm:pt modelId="{1304F6F6-56EF-44E6-BE22-C9F7E9D17FEC}" type="parTrans" cxnId="{0CA60986-902E-45E1-AC46-059332C6F48C}">
      <dgm:prSet/>
      <dgm:spPr/>
      <dgm:t>
        <a:bodyPr/>
        <a:lstStyle/>
        <a:p>
          <a:endParaRPr lang="en-US"/>
        </a:p>
      </dgm:t>
    </dgm:pt>
    <dgm:pt modelId="{12DBA7EE-5CF1-4E55-AE86-1BDBBB59F3F0}" type="sibTrans" cxnId="{0CA60986-902E-45E1-AC46-059332C6F48C}">
      <dgm:prSet/>
      <dgm:spPr/>
      <dgm:t>
        <a:bodyPr/>
        <a:lstStyle/>
        <a:p>
          <a:endParaRPr lang="en-US"/>
        </a:p>
      </dgm:t>
    </dgm:pt>
    <dgm:pt modelId="{A9F567AA-59B7-4B1B-ACBF-4B20034833C9}">
      <dgm:prSet/>
      <dgm:spPr/>
      <dgm:t>
        <a:bodyPr/>
        <a:lstStyle/>
        <a:p>
          <a:r>
            <a:rPr lang="en-US"/>
            <a:t>warnings that trigger when a Sp Ed Dec Count Snapshot is created</a:t>
          </a:r>
        </a:p>
      </dgm:t>
    </dgm:pt>
    <dgm:pt modelId="{8DD0C340-9ECF-4B07-9D73-4ED8970AE3E9}" type="parTrans" cxnId="{5F941C4D-3B13-43A6-B22D-32DF17615E31}">
      <dgm:prSet/>
      <dgm:spPr/>
      <dgm:t>
        <a:bodyPr/>
        <a:lstStyle/>
        <a:p>
          <a:endParaRPr lang="en-US"/>
        </a:p>
      </dgm:t>
    </dgm:pt>
    <dgm:pt modelId="{636DEDBC-9B70-44EE-B7B5-89766CC890AD}" type="sibTrans" cxnId="{5F941C4D-3B13-43A6-B22D-32DF17615E31}">
      <dgm:prSet/>
      <dgm:spPr/>
      <dgm:t>
        <a:bodyPr/>
        <a:lstStyle/>
        <a:p>
          <a:endParaRPr lang="en-US"/>
        </a:p>
      </dgm:t>
    </dgm:pt>
    <dgm:pt modelId="{DCAB1E35-54CC-4FC6-8059-A98E4C2775A3}">
      <dgm:prSet/>
      <dgm:spPr/>
      <dgm:t>
        <a:bodyPr/>
        <a:lstStyle/>
        <a:p>
          <a:r>
            <a:rPr lang="en-US"/>
            <a:t>found under your Sp Ed Dec Count Staff Snapshot </a:t>
          </a:r>
          <a:r>
            <a:rPr lang="en-US" i="1"/>
            <a:t>warnings</a:t>
          </a:r>
          <a:r>
            <a:rPr lang="en-US"/>
            <a:t> report</a:t>
          </a:r>
        </a:p>
      </dgm:t>
    </dgm:pt>
    <dgm:pt modelId="{745BCB9D-C16D-4709-AFEB-0ACD83952EB8}" type="parTrans" cxnId="{1E28EC83-2B6E-4D9C-857B-13AB1856745E}">
      <dgm:prSet/>
      <dgm:spPr/>
      <dgm:t>
        <a:bodyPr/>
        <a:lstStyle/>
        <a:p>
          <a:endParaRPr lang="en-US"/>
        </a:p>
      </dgm:t>
    </dgm:pt>
    <dgm:pt modelId="{E7557558-12FD-4B15-9413-40013F3AFD30}" type="sibTrans" cxnId="{1E28EC83-2B6E-4D9C-857B-13AB1856745E}">
      <dgm:prSet/>
      <dgm:spPr/>
      <dgm:t>
        <a:bodyPr/>
        <a:lstStyle/>
        <a:p>
          <a:endParaRPr lang="en-US"/>
        </a:p>
      </dgm:t>
    </dgm:pt>
    <dgm:pt modelId="{40712AA7-A1EF-4368-84BC-69480D1D8B53}">
      <dgm:prSet/>
      <dgm:spPr/>
      <dgm:t>
        <a:bodyPr/>
        <a:lstStyle/>
        <a:p>
          <a:r>
            <a:rPr lang="en-US"/>
            <a:t>pulls in data from the Staff Assignment and IEP Interchange files</a:t>
          </a:r>
        </a:p>
      </dgm:t>
    </dgm:pt>
    <dgm:pt modelId="{7F0F40F0-821A-4EEE-9990-AF7B8CFE11A1}" type="parTrans" cxnId="{1E80BC55-3016-444C-8E7E-331E4BCEEEDA}">
      <dgm:prSet/>
      <dgm:spPr/>
      <dgm:t>
        <a:bodyPr/>
        <a:lstStyle/>
        <a:p>
          <a:endParaRPr lang="en-US"/>
        </a:p>
      </dgm:t>
    </dgm:pt>
    <dgm:pt modelId="{E3BE6999-0951-4A67-9F83-141960EDADD4}" type="sibTrans" cxnId="{1E80BC55-3016-444C-8E7E-331E4BCEEEDA}">
      <dgm:prSet/>
      <dgm:spPr/>
      <dgm:t>
        <a:bodyPr/>
        <a:lstStyle/>
        <a:p>
          <a:endParaRPr lang="en-US"/>
        </a:p>
      </dgm:t>
    </dgm:pt>
    <dgm:pt modelId="{5F153CD3-9C85-4029-BA9F-5036CF704722}">
      <dgm:prSet/>
      <dgm:spPr/>
      <dgm:t>
        <a:bodyPr/>
        <a:lstStyle/>
        <a:p>
          <a:r>
            <a:rPr lang="en-US"/>
            <a:t>connects staff data with Educator Licensing and EDIS records via the reported SSN </a:t>
          </a:r>
        </a:p>
      </dgm:t>
    </dgm:pt>
    <dgm:pt modelId="{1C646C0E-0CDE-4073-85BB-A46697F16347}" type="parTrans" cxnId="{7D57FFAE-FAD9-4406-AE71-56E043014EDF}">
      <dgm:prSet/>
      <dgm:spPr/>
      <dgm:t>
        <a:bodyPr/>
        <a:lstStyle/>
        <a:p>
          <a:endParaRPr lang="en-US"/>
        </a:p>
      </dgm:t>
    </dgm:pt>
    <dgm:pt modelId="{6FBF9BEC-ECD3-4D19-B607-CA7AF04CE887}" type="sibTrans" cxnId="{7D57FFAE-FAD9-4406-AE71-56E043014EDF}">
      <dgm:prSet/>
      <dgm:spPr/>
      <dgm:t>
        <a:bodyPr/>
        <a:lstStyle/>
        <a:p>
          <a:endParaRPr lang="en-US"/>
        </a:p>
      </dgm:t>
    </dgm:pt>
    <dgm:pt modelId="{99311774-0E80-4E37-B2A2-D583BD287547}">
      <dgm:prSet/>
      <dgm:spPr/>
      <dgm:t>
        <a:bodyPr/>
        <a:lstStyle/>
        <a:p>
          <a:r>
            <a:rPr lang="en-US"/>
            <a:t>determines </a:t>
          </a:r>
          <a:r>
            <a:rPr lang="en-US" i="1"/>
            <a:t>qualified/non-qualified</a:t>
          </a:r>
          <a:r>
            <a:rPr lang="en-US"/>
            <a:t> status for positions requiring a CDE license</a:t>
          </a:r>
        </a:p>
      </dgm:t>
    </dgm:pt>
    <dgm:pt modelId="{73F050CC-24B2-4490-A08A-3DBB8091762C}" type="parTrans" cxnId="{7FEFBFFC-5080-4D86-A442-BE894FF43132}">
      <dgm:prSet/>
      <dgm:spPr/>
      <dgm:t>
        <a:bodyPr/>
        <a:lstStyle/>
        <a:p>
          <a:endParaRPr lang="en-US"/>
        </a:p>
      </dgm:t>
    </dgm:pt>
    <dgm:pt modelId="{0FD0F491-B303-4D12-BB8D-C1594552FF82}" type="sibTrans" cxnId="{7FEFBFFC-5080-4D86-A442-BE894FF43132}">
      <dgm:prSet/>
      <dgm:spPr/>
      <dgm:t>
        <a:bodyPr/>
        <a:lstStyle/>
        <a:p>
          <a:endParaRPr lang="en-US"/>
        </a:p>
      </dgm:t>
    </dgm:pt>
    <dgm:pt modelId="{61A5A748-81D9-4628-A9C5-3010FCE2F2AE}">
      <dgm:prSet/>
      <dgm:spPr/>
      <dgm:t>
        <a:bodyPr/>
        <a:lstStyle/>
        <a:p>
          <a:r>
            <a:rPr lang="en-US"/>
            <a:t>Triggers DEC Staff snapshot </a:t>
          </a:r>
          <a:r>
            <a:rPr lang="en-US" i="1"/>
            <a:t>warnings</a:t>
          </a:r>
          <a:r>
            <a:rPr lang="en-US"/>
            <a:t> DC208, DC209, DC210, and DC211</a:t>
          </a:r>
        </a:p>
      </dgm:t>
    </dgm:pt>
    <dgm:pt modelId="{C9D3E927-5D6D-4A90-B711-8F673C16979A}" type="parTrans" cxnId="{E6E5C7F8-4038-4195-BC24-65811ABF2760}">
      <dgm:prSet/>
      <dgm:spPr/>
      <dgm:t>
        <a:bodyPr/>
        <a:lstStyle/>
        <a:p>
          <a:endParaRPr lang="en-US"/>
        </a:p>
      </dgm:t>
    </dgm:pt>
    <dgm:pt modelId="{2636E71C-45A4-4AB2-9FE2-29E3E9D33A3B}" type="sibTrans" cxnId="{E6E5C7F8-4038-4195-BC24-65811ABF2760}">
      <dgm:prSet/>
      <dgm:spPr/>
      <dgm:t>
        <a:bodyPr/>
        <a:lstStyle/>
        <a:p>
          <a:endParaRPr lang="en-US"/>
        </a:p>
      </dgm:t>
    </dgm:pt>
    <dgm:pt modelId="{72A3D874-C4EF-4CBE-9095-B078C18AE96C}" type="pres">
      <dgm:prSet presAssocID="{7FC7BB4E-9B66-4AA7-AF5B-2928B3F9D509}" presName="vert0" presStyleCnt="0">
        <dgm:presLayoutVars>
          <dgm:dir/>
          <dgm:animOne val="branch"/>
          <dgm:animLvl val="lvl"/>
        </dgm:presLayoutVars>
      </dgm:prSet>
      <dgm:spPr/>
    </dgm:pt>
    <dgm:pt modelId="{CCEE7CB1-4335-4E95-BF0E-87EE64D07BC6}" type="pres">
      <dgm:prSet presAssocID="{ED2AF549-ED08-4D4F-962E-4B48597D9185}" presName="thickLine" presStyleLbl="alignNode1" presStyleIdx="0" presStyleCnt="8"/>
      <dgm:spPr/>
    </dgm:pt>
    <dgm:pt modelId="{9EAAA4E4-CFFC-4FFF-977D-BB82C247BC2E}" type="pres">
      <dgm:prSet presAssocID="{ED2AF549-ED08-4D4F-962E-4B48597D9185}" presName="horz1" presStyleCnt="0"/>
      <dgm:spPr/>
    </dgm:pt>
    <dgm:pt modelId="{DBF7EFB5-D26B-4989-B834-4CED2AAF435A}" type="pres">
      <dgm:prSet presAssocID="{ED2AF549-ED08-4D4F-962E-4B48597D9185}" presName="tx1" presStyleLbl="revTx" presStyleIdx="0" presStyleCnt="8"/>
      <dgm:spPr/>
    </dgm:pt>
    <dgm:pt modelId="{B36F70F1-23C0-49D7-90E4-86D430570AD6}" type="pres">
      <dgm:prSet presAssocID="{ED2AF549-ED08-4D4F-962E-4B48597D9185}" presName="vert1" presStyleCnt="0"/>
      <dgm:spPr/>
    </dgm:pt>
    <dgm:pt modelId="{CA7A78EC-8C28-46A0-9A75-31C05A944204}" type="pres">
      <dgm:prSet presAssocID="{5DEE1BB4-FD64-491A-AEB1-DBB95D0A20DB}" presName="thickLine" presStyleLbl="alignNode1" presStyleIdx="1" presStyleCnt="8"/>
      <dgm:spPr/>
    </dgm:pt>
    <dgm:pt modelId="{5BB96870-7041-45E9-9BDA-23DD2D170B1A}" type="pres">
      <dgm:prSet presAssocID="{5DEE1BB4-FD64-491A-AEB1-DBB95D0A20DB}" presName="horz1" presStyleCnt="0"/>
      <dgm:spPr/>
    </dgm:pt>
    <dgm:pt modelId="{961D6578-DCC6-49A7-9FFA-16C2F32012DA}" type="pres">
      <dgm:prSet presAssocID="{5DEE1BB4-FD64-491A-AEB1-DBB95D0A20DB}" presName="tx1" presStyleLbl="revTx" presStyleIdx="1" presStyleCnt="8"/>
      <dgm:spPr/>
    </dgm:pt>
    <dgm:pt modelId="{837526C6-4B31-4EAD-9A11-95EFE3BC28F0}" type="pres">
      <dgm:prSet presAssocID="{5DEE1BB4-FD64-491A-AEB1-DBB95D0A20DB}" presName="vert1" presStyleCnt="0"/>
      <dgm:spPr/>
    </dgm:pt>
    <dgm:pt modelId="{55EB7D93-C44E-4835-94EA-7753C6B1C1FB}" type="pres">
      <dgm:prSet presAssocID="{A9F567AA-59B7-4B1B-ACBF-4B20034833C9}" presName="thickLine" presStyleLbl="alignNode1" presStyleIdx="2" presStyleCnt="8"/>
      <dgm:spPr/>
    </dgm:pt>
    <dgm:pt modelId="{1AB7F341-1F67-48E9-802E-58F8F8BAD7AD}" type="pres">
      <dgm:prSet presAssocID="{A9F567AA-59B7-4B1B-ACBF-4B20034833C9}" presName="horz1" presStyleCnt="0"/>
      <dgm:spPr/>
    </dgm:pt>
    <dgm:pt modelId="{4B59DCC3-2845-4AB4-B34F-2267FAC32A2A}" type="pres">
      <dgm:prSet presAssocID="{A9F567AA-59B7-4B1B-ACBF-4B20034833C9}" presName="tx1" presStyleLbl="revTx" presStyleIdx="2" presStyleCnt="8"/>
      <dgm:spPr/>
    </dgm:pt>
    <dgm:pt modelId="{0479CD8A-16A3-4709-96E2-E2E2A5925A16}" type="pres">
      <dgm:prSet presAssocID="{A9F567AA-59B7-4B1B-ACBF-4B20034833C9}" presName="vert1" presStyleCnt="0"/>
      <dgm:spPr/>
    </dgm:pt>
    <dgm:pt modelId="{60D3AC5F-C141-484D-BFB8-C2C0B5A94BAB}" type="pres">
      <dgm:prSet presAssocID="{DCAB1E35-54CC-4FC6-8059-A98E4C2775A3}" presName="thickLine" presStyleLbl="alignNode1" presStyleIdx="3" presStyleCnt="8"/>
      <dgm:spPr/>
    </dgm:pt>
    <dgm:pt modelId="{BEEF2E62-0E9C-4E77-8A10-A1615D535609}" type="pres">
      <dgm:prSet presAssocID="{DCAB1E35-54CC-4FC6-8059-A98E4C2775A3}" presName="horz1" presStyleCnt="0"/>
      <dgm:spPr/>
    </dgm:pt>
    <dgm:pt modelId="{74F18D08-1DAC-44BD-AF1C-7C334A1ED912}" type="pres">
      <dgm:prSet presAssocID="{DCAB1E35-54CC-4FC6-8059-A98E4C2775A3}" presName="tx1" presStyleLbl="revTx" presStyleIdx="3" presStyleCnt="8"/>
      <dgm:spPr/>
    </dgm:pt>
    <dgm:pt modelId="{A63C069B-03F6-4631-ABB3-9D8D31C5AFA8}" type="pres">
      <dgm:prSet presAssocID="{DCAB1E35-54CC-4FC6-8059-A98E4C2775A3}" presName="vert1" presStyleCnt="0"/>
      <dgm:spPr/>
    </dgm:pt>
    <dgm:pt modelId="{7DE30E62-C1F7-4F8E-A54A-157C789EEB28}" type="pres">
      <dgm:prSet presAssocID="{40712AA7-A1EF-4368-84BC-69480D1D8B53}" presName="thickLine" presStyleLbl="alignNode1" presStyleIdx="4" presStyleCnt="8"/>
      <dgm:spPr/>
    </dgm:pt>
    <dgm:pt modelId="{E2469A78-1D6B-41B8-AF3E-3C0DC2DAA023}" type="pres">
      <dgm:prSet presAssocID="{40712AA7-A1EF-4368-84BC-69480D1D8B53}" presName="horz1" presStyleCnt="0"/>
      <dgm:spPr/>
    </dgm:pt>
    <dgm:pt modelId="{E76045B7-BE83-4DFB-AFDB-A18AA8E07950}" type="pres">
      <dgm:prSet presAssocID="{40712AA7-A1EF-4368-84BC-69480D1D8B53}" presName="tx1" presStyleLbl="revTx" presStyleIdx="4" presStyleCnt="8"/>
      <dgm:spPr/>
    </dgm:pt>
    <dgm:pt modelId="{CD4D26A8-5D49-4189-8FFB-B63F3D0961AF}" type="pres">
      <dgm:prSet presAssocID="{40712AA7-A1EF-4368-84BC-69480D1D8B53}" presName="vert1" presStyleCnt="0"/>
      <dgm:spPr/>
    </dgm:pt>
    <dgm:pt modelId="{836B7BB2-DDC3-4BF6-BB96-757A01121273}" type="pres">
      <dgm:prSet presAssocID="{5F153CD3-9C85-4029-BA9F-5036CF704722}" presName="thickLine" presStyleLbl="alignNode1" presStyleIdx="5" presStyleCnt="8"/>
      <dgm:spPr/>
    </dgm:pt>
    <dgm:pt modelId="{946FE1E5-61AA-4B27-A358-AC7424ED4125}" type="pres">
      <dgm:prSet presAssocID="{5F153CD3-9C85-4029-BA9F-5036CF704722}" presName="horz1" presStyleCnt="0"/>
      <dgm:spPr/>
    </dgm:pt>
    <dgm:pt modelId="{C15C2BF4-4C00-4FA9-A0EE-473BD59838BD}" type="pres">
      <dgm:prSet presAssocID="{5F153CD3-9C85-4029-BA9F-5036CF704722}" presName="tx1" presStyleLbl="revTx" presStyleIdx="5" presStyleCnt="8"/>
      <dgm:spPr/>
    </dgm:pt>
    <dgm:pt modelId="{9DE9F52E-AD48-456C-B3EB-A524A46B953B}" type="pres">
      <dgm:prSet presAssocID="{5F153CD3-9C85-4029-BA9F-5036CF704722}" presName="vert1" presStyleCnt="0"/>
      <dgm:spPr/>
    </dgm:pt>
    <dgm:pt modelId="{89D4DAC9-553B-4A17-9B6A-0E9D2B634680}" type="pres">
      <dgm:prSet presAssocID="{99311774-0E80-4E37-B2A2-D583BD287547}" presName="thickLine" presStyleLbl="alignNode1" presStyleIdx="6" presStyleCnt="8"/>
      <dgm:spPr/>
    </dgm:pt>
    <dgm:pt modelId="{28074A54-31AA-4DB0-ACAE-6B361951D551}" type="pres">
      <dgm:prSet presAssocID="{99311774-0E80-4E37-B2A2-D583BD287547}" presName="horz1" presStyleCnt="0"/>
      <dgm:spPr/>
    </dgm:pt>
    <dgm:pt modelId="{21640B8C-E1B7-49E4-ACA0-3D2EC41239F0}" type="pres">
      <dgm:prSet presAssocID="{99311774-0E80-4E37-B2A2-D583BD287547}" presName="tx1" presStyleLbl="revTx" presStyleIdx="6" presStyleCnt="8"/>
      <dgm:spPr/>
    </dgm:pt>
    <dgm:pt modelId="{A03ECE57-0206-470D-A0AD-1AD1182469D7}" type="pres">
      <dgm:prSet presAssocID="{99311774-0E80-4E37-B2A2-D583BD287547}" presName="vert1" presStyleCnt="0"/>
      <dgm:spPr/>
    </dgm:pt>
    <dgm:pt modelId="{63F12524-03AD-41E6-95C0-E6BB4D2836F1}" type="pres">
      <dgm:prSet presAssocID="{61A5A748-81D9-4628-A9C5-3010FCE2F2AE}" presName="thickLine" presStyleLbl="alignNode1" presStyleIdx="7" presStyleCnt="8"/>
      <dgm:spPr/>
    </dgm:pt>
    <dgm:pt modelId="{56A04EAA-E306-4E8B-9479-AA03C4BBCA07}" type="pres">
      <dgm:prSet presAssocID="{61A5A748-81D9-4628-A9C5-3010FCE2F2AE}" presName="horz1" presStyleCnt="0"/>
      <dgm:spPr/>
    </dgm:pt>
    <dgm:pt modelId="{17BF382B-E6F6-41E4-BFD9-140437D334D5}" type="pres">
      <dgm:prSet presAssocID="{61A5A748-81D9-4628-A9C5-3010FCE2F2AE}" presName="tx1" presStyleLbl="revTx" presStyleIdx="7" presStyleCnt="8"/>
      <dgm:spPr/>
    </dgm:pt>
    <dgm:pt modelId="{E1FE9542-25A9-41CB-B796-CE5C29C3C473}" type="pres">
      <dgm:prSet presAssocID="{61A5A748-81D9-4628-A9C5-3010FCE2F2AE}" presName="vert1" presStyleCnt="0"/>
      <dgm:spPr/>
    </dgm:pt>
  </dgm:ptLst>
  <dgm:cxnLst>
    <dgm:cxn modelId="{4BCC4700-63A4-446B-AFF3-196908A3C30E}" type="presOf" srcId="{5F153CD3-9C85-4029-BA9F-5036CF704722}" destId="{C15C2BF4-4C00-4FA9-A0EE-473BD59838BD}" srcOrd="0" destOrd="0" presId="urn:microsoft.com/office/officeart/2008/layout/LinedList"/>
    <dgm:cxn modelId="{16358C01-510D-417A-82AF-70E86E884EF4}" srcId="{7FC7BB4E-9B66-4AA7-AF5B-2928B3F9D509}" destId="{ED2AF549-ED08-4D4F-962E-4B48597D9185}" srcOrd="0" destOrd="0" parTransId="{8D0F500A-1BB9-4526-9196-07917646BFA2}" sibTransId="{718AFD48-EDB9-4A46-9989-E8F30B2990AA}"/>
    <dgm:cxn modelId="{815C3C07-C414-4F54-BBAF-8334CA4BBC35}" type="presOf" srcId="{A9F567AA-59B7-4B1B-ACBF-4B20034833C9}" destId="{4B59DCC3-2845-4AB4-B34F-2267FAC32A2A}" srcOrd="0" destOrd="0" presId="urn:microsoft.com/office/officeart/2008/layout/LinedList"/>
    <dgm:cxn modelId="{5F941C4D-3B13-43A6-B22D-32DF17615E31}" srcId="{7FC7BB4E-9B66-4AA7-AF5B-2928B3F9D509}" destId="{A9F567AA-59B7-4B1B-ACBF-4B20034833C9}" srcOrd="2" destOrd="0" parTransId="{8DD0C340-9ECF-4B07-9D73-4ED8970AE3E9}" sibTransId="{636DEDBC-9B70-44EE-B7B5-89766CC890AD}"/>
    <dgm:cxn modelId="{1E80BC55-3016-444C-8E7E-331E4BCEEEDA}" srcId="{7FC7BB4E-9B66-4AA7-AF5B-2928B3F9D509}" destId="{40712AA7-A1EF-4368-84BC-69480D1D8B53}" srcOrd="4" destOrd="0" parTransId="{7F0F40F0-821A-4EEE-9990-AF7B8CFE11A1}" sibTransId="{E3BE6999-0951-4A67-9F83-141960EDADD4}"/>
    <dgm:cxn modelId="{E89B9F7F-2B13-4B9B-A432-65BE310FCA58}" type="presOf" srcId="{40712AA7-A1EF-4368-84BC-69480D1D8B53}" destId="{E76045B7-BE83-4DFB-AFDB-A18AA8E07950}" srcOrd="0" destOrd="0" presId="urn:microsoft.com/office/officeart/2008/layout/LinedList"/>
    <dgm:cxn modelId="{1E28EC83-2B6E-4D9C-857B-13AB1856745E}" srcId="{7FC7BB4E-9B66-4AA7-AF5B-2928B3F9D509}" destId="{DCAB1E35-54CC-4FC6-8059-A98E4C2775A3}" srcOrd="3" destOrd="0" parTransId="{745BCB9D-C16D-4709-AFEB-0ACD83952EB8}" sibTransId="{E7557558-12FD-4B15-9413-40013F3AFD30}"/>
    <dgm:cxn modelId="{0CA60986-902E-45E1-AC46-059332C6F48C}" srcId="{7FC7BB4E-9B66-4AA7-AF5B-2928B3F9D509}" destId="{5DEE1BB4-FD64-491A-AEB1-DBB95D0A20DB}" srcOrd="1" destOrd="0" parTransId="{1304F6F6-56EF-44E6-BE22-C9F7E9D17FEC}" sibTransId="{12DBA7EE-5CF1-4E55-AE86-1BDBBB59F3F0}"/>
    <dgm:cxn modelId="{2041248F-BD81-4FA3-B60A-2E89719326BF}" type="presOf" srcId="{7FC7BB4E-9B66-4AA7-AF5B-2928B3F9D509}" destId="{72A3D874-C4EF-4CBE-9095-B078C18AE96C}" srcOrd="0" destOrd="0" presId="urn:microsoft.com/office/officeart/2008/layout/LinedList"/>
    <dgm:cxn modelId="{7D57FFAE-FAD9-4406-AE71-56E043014EDF}" srcId="{7FC7BB4E-9B66-4AA7-AF5B-2928B3F9D509}" destId="{5F153CD3-9C85-4029-BA9F-5036CF704722}" srcOrd="5" destOrd="0" parTransId="{1C646C0E-0CDE-4073-85BB-A46697F16347}" sibTransId="{6FBF9BEC-ECD3-4D19-B607-CA7AF04CE887}"/>
    <dgm:cxn modelId="{560C82B0-5F60-4B9F-9FD6-FCE3034AB44A}" type="presOf" srcId="{ED2AF549-ED08-4D4F-962E-4B48597D9185}" destId="{DBF7EFB5-D26B-4989-B834-4CED2AAF435A}" srcOrd="0" destOrd="0" presId="urn:microsoft.com/office/officeart/2008/layout/LinedList"/>
    <dgm:cxn modelId="{0DEB3BD6-E67B-4A55-AD68-C20E0CD9A2A2}" type="presOf" srcId="{5DEE1BB4-FD64-491A-AEB1-DBB95D0A20DB}" destId="{961D6578-DCC6-49A7-9FFA-16C2F32012DA}" srcOrd="0" destOrd="0" presId="urn:microsoft.com/office/officeart/2008/layout/LinedList"/>
    <dgm:cxn modelId="{B1FD40DF-6263-421B-B309-9BE73E26BB4E}" type="presOf" srcId="{61A5A748-81D9-4628-A9C5-3010FCE2F2AE}" destId="{17BF382B-E6F6-41E4-BFD9-140437D334D5}" srcOrd="0" destOrd="0" presId="urn:microsoft.com/office/officeart/2008/layout/LinedList"/>
    <dgm:cxn modelId="{3763ACE9-C241-46C8-B36D-5CC629839248}" type="presOf" srcId="{99311774-0E80-4E37-B2A2-D583BD287547}" destId="{21640B8C-E1B7-49E4-ACA0-3D2EC41239F0}" srcOrd="0" destOrd="0" presId="urn:microsoft.com/office/officeart/2008/layout/LinedList"/>
    <dgm:cxn modelId="{8BEFF0F7-7F18-4E79-B293-BC89606AD6A9}" type="presOf" srcId="{DCAB1E35-54CC-4FC6-8059-A98E4C2775A3}" destId="{74F18D08-1DAC-44BD-AF1C-7C334A1ED912}" srcOrd="0" destOrd="0" presId="urn:microsoft.com/office/officeart/2008/layout/LinedList"/>
    <dgm:cxn modelId="{E6E5C7F8-4038-4195-BC24-65811ABF2760}" srcId="{7FC7BB4E-9B66-4AA7-AF5B-2928B3F9D509}" destId="{61A5A748-81D9-4628-A9C5-3010FCE2F2AE}" srcOrd="7" destOrd="0" parTransId="{C9D3E927-5D6D-4A90-B711-8F673C16979A}" sibTransId="{2636E71C-45A4-4AB2-9FE2-29E3E9D33A3B}"/>
    <dgm:cxn modelId="{7FEFBFFC-5080-4D86-A442-BE894FF43132}" srcId="{7FC7BB4E-9B66-4AA7-AF5B-2928B3F9D509}" destId="{99311774-0E80-4E37-B2A2-D583BD287547}" srcOrd="6" destOrd="0" parTransId="{73F050CC-24B2-4490-A08A-3DBB8091762C}" sibTransId="{0FD0F491-B303-4D12-BB8D-C1594552FF82}"/>
    <dgm:cxn modelId="{1E70AC41-75F8-4CDE-8D56-990ECB88576B}" type="presParOf" srcId="{72A3D874-C4EF-4CBE-9095-B078C18AE96C}" destId="{CCEE7CB1-4335-4E95-BF0E-87EE64D07BC6}" srcOrd="0" destOrd="0" presId="urn:microsoft.com/office/officeart/2008/layout/LinedList"/>
    <dgm:cxn modelId="{B9789450-9390-40CD-9978-DC63AAFC7F4A}" type="presParOf" srcId="{72A3D874-C4EF-4CBE-9095-B078C18AE96C}" destId="{9EAAA4E4-CFFC-4FFF-977D-BB82C247BC2E}" srcOrd="1" destOrd="0" presId="urn:microsoft.com/office/officeart/2008/layout/LinedList"/>
    <dgm:cxn modelId="{80513597-B8C0-4CEF-B032-7377C2218F7D}" type="presParOf" srcId="{9EAAA4E4-CFFC-4FFF-977D-BB82C247BC2E}" destId="{DBF7EFB5-D26B-4989-B834-4CED2AAF435A}" srcOrd="0" destOrd="0" presId="urn:microsoft.com/office/officeart/2008/layout/LinedList"/>
    <dgm:cxn modelId="{E83B0F96-C5AE-4B38-932D-6E00205B9F21}" type="presParOf" srcId="{9EAAA4E4-CFFC-4FFF-977D-BB82C247BC2E}" destId="{B36F70F1-23C0-49D7-90E4-86D430570AD6}" srcOrd="1" destOrd="0" presId="urn:microsoft.com/office/officeart/2008/layout/LinedList"/>
    <dgm:cxn modelId="{5B918B8D-22B7-4EEB-9B71-4C67F455548A}" type="presParOf" srcId="{72A3D874-C4EF-4CBE-9095-B078C18AE96C}" destId="{CA7A78EC-8C28-46A0-9A75-31C05A944204}" srcOrd="2" destOrd="0" presId="urn:microsoft.com/office/officeart/2008/layout/LinedList"/>
    <dgm:cxn modelId="{E371F42A-BE78-4584-9E20-5F24A703FB3E}" type="presParOf" srcId="{72A3D874-C4EF-4CBE-9095-B078C18AE96C}" destId="{5BB96870-7041-45E9-9BDA-23DD2D170B1A}" srcOrd="3" destOrd="0" presId="urn:microsoft.com/office/officeart/2008/layout/LinedList"/>
    <dgm:cxn modelId="{539DFF04-9046-4A7D-AAED-E5D8C118AC56}" type="presParOf" srcId="{5BB96870-7041-45E9-9BDA-23DD2D170B1A}" destId="{961D6578-DCC6-49A7-9FFA-16C2F32012DA}" srcOrd="0" destOrd="0" presId="urn:microsoft.com/office/officeart/2008/layout/LinedList"/>
    <dgm:cxn modelId="{42636C6E-4D07-45B7-A6F2-950C6E010B90}" type="presParOf" srcId="{5BB96870-7041-45E9-9BDA-23DD2D170B1A}" destId="{837526C6-4B31-4EAD-9A11-95EFE3BC28F0}" srcOrd="1" destOrd="0" presId="urn:microsoft.com/office/officeart/2008/layout/LinedList"/>
    <dgm:cxn modelId="{AE8ED2E4-EB3D-4511-A0EE-7F544A0C64D2}" type="presParOf" srcId="{72A3D874-C4EF-4CBE-9095-B078C18AE96C}" destId="{55EB7D93-C44E-4835-94EA-7753C6B1C1FB}" srcOrd="4" destOrd="0" presId="urn:microsoft.com/office/officeart/2008/layout/LinedList"/>
    <dgm:cxn modelId="{80369AC9-0462-4EF9-8E3D-DD7F2E95D66A}" type="presParOf" srcId="{72A3D874-C4EF-4CBE-9095-B078C18AE96C}" destId="{1AB7F341-1F67-48E9-802E-58F8F8BAD7AD}" srcOrd="5" destOrd="0" presId="urn:microsoft.com/office/officeart/2008/layout/LinedList"/>
    <dgm:cxn modelId="{7DEFEEB1-77FF-4CA8-B2D4-62610B6D809C}" type="presParOf" srcId="{1AB7F341-1F67-48E9-802E-58F8F8BAD7AD}" destId="{4B59DCC3-2845-4AB4-B34F-2267FAC32A2A}" srcOrd="0" destOrd="0" presId="urn:microsoft.com/office/officeart/2008/layout/LinedList"/>
    <dgm:cxn modelId="{F133DEC9-F4C8-43AD-AAE2-7EF08E0464EA}" type="presParOf" srcId="{1AB7F341-1F67-48E9-802E-58F8F8BAD7AD}" destId="{0479CD8A-16A3-4709-96E2-E2E2A5925A16}" srcOrd="1" destOrd="0" presId="urn:microsoft.com/office/officeart/2008/layout/LinedList"/>
    <dgm:cxn modelId="{985BA2AD-C5F9-460C-814E-59895D5D4889}" type="presParOf" srcId="{72A3D874-C4EF-4CBE-9095-B078C18AE96C}" destId="{60D3AC5F-C141-484D-BFB8-C2C0B5A94BAB}" srcOrd="6" destOrd="0" presId="urn:microsoft.com/office/officeart/2008/layout/LinedList"/>
    <dgm:cxn modelId="{073BE875-26DC-4AC4-A11D-C95629200859}" type="presParOf" srcId="{72A3D874-C4EF-4CBE-9095-B078C18AE96C}" destId="{BEEF2E62-0E9C-4E77-8A10-A1615D535609}" srcOrd="7" destOrd="0" presId="urn:microsoft.com/office/officeart/2008/layout/LinedList"/>
    <dgm:cxn modelId="{A07A2D6D-F93C-4E77-ABEE-B1A67F145905}" type="presParOf" srcId="{BEEF2E62-0E9C-4E77-8A10-A1615D535609}" destId="{74F18D08-1DAC-44BD-AF1C-7C334A1ED912}" srcOrd="0" destOrd="0" presId="urn:microsoft.com/office/officeart/2008/layout/LinedList"/>
    <dgm:cxn modelId="{A9C7B6F8-3B40-4FE9-B20E-B5C917BBE6F2}" type="presParOf" srcId="{BEEF2E62-0E9C-4E77-8A10-A1615D535609}" destId="{A63C069B-03F6-4631-ABB3-9D8D31C5AFA8}" srcOrd="1" destOrd="0" presId="urn:microsoft.com/office/officeart/2008/layout/LinedList"/>
    <dgm:cxn modelId="{9304BCE9-FC2A-41AB-AFA3-C24A0573F8D4}" type="presParOf" srcId="{72A3D874-C4EF-4CBE-9095-B078C18AE96C}" destId="{7DE30E62-C1F7-4F8E-A54A-157C789EEB28}" srcOrd="8" destOrd="0" presId="urn:microsoft.com/office/officeart/2008/layout/LinedList"/>
    <dgm:cxn modelId="{A3C4AA91-7E09-4DCA-90B9-644FB164E9D7}" type="presParOf" srcId="{72A3D874-C4EF-4CBE-9095-B078C18AE96C}" destId="{E2469A78-1D6B-41B8-AF3E-3C0DC2DAA023}" srcOrd="9" destOrd="0" presId="urn:microsoft.com/office/officeart/2008/layout/LinedList"/>
    <dgm:cxn modelId="{9C24A538-1CAB-4583-9DD3-3DA059659852}" type="presParOf" srcId="{E2469A78-1D6B-41B8-AF3E-3C0DC2DAA023}" destId="{E76045B7-BE83-4DFB-AFDB-A18AA8E07950}" srcOrd="0" destOrd="0" presId="urn:microsoft.com/office/officeart/2008/layout/LinedList"/>
    <dgm:cxn modelId="{59E48FB9-4434-4ABB-99EB-38F3BEBB92CF}" type="presParOf" srcId="{E2469A78-1D6B-41B8-AF3E-3C0DC2DAA023}" destId="{CD4D26A8-5D49-4189-8FFB-B63F3D0961AF}" srcOrd="1" destOrd="0" presId="urn:microsoft.com/office/officeart/2008/layout/LinedList"/>
    <dgm:cxn modelId="{C3014FBB-D377-4D73-99FB-E72C8C1A4861}" type="presParOf" srcId="{72A3D874-C4EF-4CBE-9095-B078C18AE96C}" destId="{836B7BB2-DDC3-4BF6-BB96-757A01121273}" srcOrd="10" destOrd="0" presId="urn:microsoft.com/office/officeart/2008/layout/LinedList"/>
    <dgm:cxn modelId="{178E9622-504A-4858-B1C8-05EAB4E56B18}" type="presParOf" srcId="{72A3D874-C4EF-4CBE-9095-B078C18AE96C}" destId="{946FE1E5-61AA-4B27-A358-AC7424ED4125}" srcOrd="11" destOrd="0" presId="urn:microsoft.com/office/officeart/2008/layout/LinedList"/>
    <dgm:cxn modelId="{6A64D4AC-F38F-466C-B7DF-F72673BE7E46}" type="presParOf" srcId="{946FE1E5-61AA-4B27-A358-AC7424ED4125}" destId="{C15C2BF4-4C00-4FA9-A0EE-473BD59838BD}" srcOrd="0" destOrd="0" presId="urn:microsoft.com/office/officeart/2008/layout/LinedList"/>
    <dgm:cxn modelId="{55D4FB75-C56B-4CD1-B49F-6691FB494A9E}" type="presParOf" srcId="{946FE1E5-61AA-4B27-A358-AC7424ED4125}" destId="{9DE9F52E-AD48-456C-B3EB-A524A46B953B}" srcOrd="1" destOrd="0" presId="urn:microsoft.com/office/officeart/2008/layout/LinedList"/>
    <dgm:cxn modelId="{A05F2091-CE7E-4C68-BFF4-9024E2DDDCA1}" type="presParOf" srcId="{72A3D874-C4EF-4CBE-9095-B078C18AE96C}" destId="{89D4DAC9-553B-4A17-9B6A-0E9D2B634680}" srcOrd="12" destOrd="0" presId="urn:microsoft.com/office/officeart/2008/layout/LinedList"/>
    <dgm:cxn modelId="{39519A62-322F-4429-90BD-4162D20076B6}" type="presParOf" srcId="{72A3D874-C4EF-4CBE-9095-B078C18AE96C}" destId="{28074A54-31AA-4DB0-ACAE-6B361951D551}" srcOrd="13" destOrd="0" presId="urn:microsoft.com/office/officeart/2008/layout/LinedList"/>
    <dgm:cxn modelId="{D0A59BBE-8027-45B1-9DA6-6C8178B8EBE2}" type="presParOf" srcId="{28074A54-31AA-4DB0-ACAE-6B361951D551}" destId="{21640B8C-E1B7-49E4-ACA0-3D2EC41239F0}" srcOrd="0" destOrd="0" presId="urn:microsoft.com/office/officeart/2008/layout/LinedList"/>
    <dgm:cxn modelId="{B1D45928-49FE-4A7B-941A-E117A605C2DB}" type="presParOf" srcId="{28074A54-31AA-4DB0-ACAE-6B361951D551}" destId="{A03ECE57-0206-470D-A0AD-1AD1182469D7}" srcOrd="1" destOrd="0" presId="urn:microsoft.com/office/officeart/2008/layout/LinedList"/>
    <dgm:cxn modelId="{8B9073FE-C70E-49BC-8F68-C741AFAD00CA}" type="presParOf" srcId="{72A3D874-C4EF-4CBE-9095-B078C18AE96C}" destId="{63F12524-03AD-41E6-95C0-E6BB4D2836F1}" srcOrd="14" destOrd="0" presId="urn:microsoft.com/office/officeart/2008/layout/LinedList"/>
    <dgm:cxn modelId="{8952AC33-CA7B-489D-B06F-EBC8FBFADF46}" type="presParOf" srcId="{72A3D874-C4EF-4CBE-9095-B078C18AE96C}" destId="{56A04EAA-E306-4E8B-9479-AA03C4BBCA07}" srcOrd="15" destOrd="0" presId="urn:microsoft.com/office/officeart/2008/layout/LinedList"/>
    <dgm:cxn modelId="{2A24EC0E-910B-498A-AF9B-BB256BFD422B}" type="presParOf" srcId="{56A04EAA-E306-4E8B-9479-AA03C4BBCA07}" destId="{17BF382B-E6F6-41E4-BFD9-140437D334D5}" srcOrd="0" destOrd="0" presId="urn:microsoft.com/office/officeart/2008/layout/LinedList"/>
    <dgm:cxn modelId="{CE81272F-D433-4D4D-8BE8-6C855C63B74B}" type="presParOf" srcId="{56A04EAA-E306-4E8B-9479-AA03C4BBCA07}" destId="{E1FE9542-25A9-41CB-B796-CE5C29C3C47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5BA1C7-D192-4D60-8901-D685D097E57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5B8288-92EC-42D9-9EB4-859F4B3372CC}">
      <dgm:prSet/>
      <dgm:spPr/>
      <dgm:t>
        <a:bodyPr/>
        <a:lstStyle/>
        <a:p>
          <a:r>
            <a:rPr lang="en-US" b="1"/>
            <a:t>SAM Warning DC208 </a:t>
          </a:r>
          <a:r>
            <a:rPr lang="en-US"/>
            <a:t>– Staff did not hold a valid license on 12/01</a:t>
          </a:r>
        </a:p>
      </dgm:t>
    </dgm:pt>
    <dgm:pt modelId="{B6C56639-A98A-4118-ACFB-D4DB1A9C92D3}" type="parTrans" cxnId="{4EAC9BB2-A05A-45EA-8B93-576DEA8A94D5}">
      <dgm:prSet/>
      <dgm:spPr/>
      <dgm:t>
        <a:bodyPr/>
        <a:lstStyle/>
        <a:p>
          <a:endParaRPr lang="en-US"/>
        </a:p>
      </dgm:t>
    </dgm:pt>
    <dgm:pt modelId="{1ACD9B38-B6E5-416B-8E48-2949C345AE9B}" type="sibTrans" cxnId="{4EAC9BB2-A05A-45EA-8B93-576DEA8A94D5}">
      <dgm:prSet/>
      <dgm:spPr/>
      <dgm:t>
        <a:bodyPr/>
        <a:lstStyle/>
        <a:p>
          <a:endParaRPr lang="en-US"/>
        </a:p>
      </dgm:t>
    </dgm:pt>
    <dgm:pt modelId="{BB054A83-80B4-4BDB-A6D3-BF89F5A0D02B}">
      <dgm:prSet/>
      <dgm:spPr/>
      <dgm:t>
        <a:bodyPr/>
        <a:lstStyle/>
        <a:p>
          <a:r>
            <a:rPr lang="en-US" i="1"/>
            <a:t>Remind staff to renew their license </a:t>
          </a:r>
          <a:endParaRPr lang="en-US"/>
        </a:p>
      </dgm:t>
    </dgm:pt>
    <dgm:pt modelId="{B60845B8-0931-464D-9ED8-C45D52CED047}" type="parTrans" cxnId="{A5A45A23-1842-4143-9286-0ECE7D09B760}">
      <dgm:prSet/>
      <dgm:spPr/>
      <dgm:t>
        <a:bodyPr/>
        <a:lstStyle/>
        <a:p>
          <a:endParaRPr lang="en-US"/>
        </a:p>
      </dgm:t>
    </dgm:pt>
    <dgm:pt modelId="{5478F3D3-9759-4155-8837-458576D74D06}" type="sibTrans" cxnId="{A5A45A23-1842-4143-9286-0ECE7D09B760}">
      <dgm:prSet/>
      <dgm:spPr/>
      <dgm:t>
        <a:bodyPr/>
        <a:lstStyle/>
        <a:p>
          <a:endParaRPr lang="en-US"/>
        </a:p>
      </dgm:t>
    </dgm:pt>
    <dgm:pt modelId="{65D560DD-6833-4BD5-AF14-0F08FC123B9D}">
      <dgm:prSet/>
      <dgm:spPr/>
      <dgm:t>
        <a:bodyPr/>
        <a:lstStyle/>
        <a:p>
          <a:r>
            <a:rPr lang="en-US" b="1"/>
            <a:t>SAM Warning DC209 </a:t>
          </a:r>
          <a:r>
            <a:rPr lang="en-US"/>
            <a:t>– Staff does not hold an appropriate endorsement for the assignment</a:t>
          </a:r>
        </a:p>
      </dgm:t>
    </dgm:pt>
    <dgm:pt modelId="{D92F8A82-DFD3-4495-8D40-85963229B5D4}" type="parTrans" cxnId="{B93A9B2B-6229-41CB-8F13-5BE11EDB1050}">
      <dgm:prSet/>
      <dgm:spPr/>
      <dgm:t>
        <a:bodyPr/>
        <a:lstStyle/>
        <a:p>
          <a:endParaRPr lang="en-US"/>
        </a:p>
      </dgm:t>
    </dgm:pt>
    <dgm:pt modelId="{099104D6-A6DF-4F8A-A431-1049FB130771}" type="sibTrans" cxnId="{B93A9B2B-6229-41CB-8F13-5BE11EDB1050}">
      <dgm:prSet/>
      <dgm:spPr/>
      <dgm:t>
        <a:bodyPr/>
        <a:lstStyle/>
        <a:p>
          <a:endParaRPr lang="en-US"/>
        </a:p>
      </dgm:t>
    </dgm:pt>
    <dgm:pt modelId="{C53C18F9-E197-4DD5-AFD9-4B91E3559A18}">
      <dgm:prSet/>
      <dgm:spPr/>
      <dgm:t>
        <a:bodyPr/>
        <a:lstStyle/>
        <a:p>
          <a:r>
            <a:rPr lang="en-US" i="1"/>
            <a:t>Check to be sure you are reporting the correct job code</a:t>
          </a:r>
          <a:endParaRPr lang="en-US"/>
        </a:p>
      </dgm:t>
    </dgm:pt>
    <dgm:pt modelId="{6FD60D72-C87A-4A1F-8EF3-DF60EAD1FE22}" type="parTrans" cxnId="{59690A57-0FD4-47F4-A7B4-DF7BCF4CAB92}">
      <dgm:prSet/>
      <dgm:spPr/>
      <dgm:t>
        <a:bodyPr/>
        <a:lstStyle/>
        <a:p>
          <a:endParaRPr lang="en-US"/>
        </a:p>
      </dgm:t>
    </dgm:pt>
    <dgm:pt modelId="{5D3BD567-B046-4655-B229-576E284B57D7}" type="sibTrans" cxnId="{59690A57-0FD4-47F4-A7B4-DF7BCF4CAB92}">
      <dgm:prSet/>
      <dgm:spPr/>
      <dgm:t>
        <a:bodyPr/>
        <a:lstStyle/>
        <a:p>
          <a:endParaRPr lang="en-US"/>
        </a:p>
      </dgm:t>
    </dgm:pt>
    <dgm:pt modelId="{E122E9A5-7FE6-476D-A115-3A4E76D29ABE}">
      <dgm:prSet/>
      <dgm:spPr/>
      <dgm:t>
        <a:bodyPr/>
        <a:lstStyle/>
        <a:p>
          <a:r>
            <a:rPr lang="en-US" b="1"/>
            <a:t>SAM Warning DC210 </a:t>
          </a:r>
          <a:r>
            <a:rPr lang="en-US"/>
            <a:t>– Staff does not hold an appropriate endorsement for the caseload</a:t>
          </a:r>
        </a:p>
      </dgm:t>
    </dgm:pt>
    <dgm:pt modelId="{2730852A-D9B2-40E3-B0EC-B72EBD0C19E3}" type="parTrans" cxnId="{5909D8CB-A4C9-4ACE-84DB-8267D24CFE65}">
      <dgm:prSet/>
      <dgm:spPr/>
      <dgm:t>
        <a:bodyPr/>
        <a:lstStyle/>
        <a:p>
          <a:endParaRPr lang="en-US"/>
        </a:p>
      </dgm:t>
    </dgm:pt>
    <dgm:pt modelId="{603B8328-8DC0-4CFD-BAAD-CC863C2CB07F}" type="sibTrans" cxnId="{5909D8CB-A4C9-4ACE-84DB-8267D24CFE65}">
      <dgm:prSet/>
      <dgm:spPr/>
      <dgm:t>
        <a:bodyPr/>
        <a:lstStyle/>
        <a:p>
          <a:endParaRPr lang="en-US"/>
        </a:p>
      </dgm:t>
    </dgm:pt>
    <dgm:pt modelId="{0843D7AD-0B0D-489B-AE20-A7ABB3F0752C}">
      <dgm:prSet/>
      <dgm:spPr/>
      <dgm:t>
        <a:bodyPr/>
        <a:lstStyle/>
        <a:p>
          <a:r>
            <a:rPr lang="en-US" i="1"/>
            <a:t>Check to be sure the primary providers/job codes are correct  (i.e. students with disability type 08 or 11 must have a primary provider with a 238 job code)</a:t>
          </a:r>
          <a:endParaRPr lang="en-US"/>
        </a:p>
      </dgm:t>
    </dgm:pt>
    <dgm:pt modelId="{B5997B46-8DD9-4BD1-B363-AE8491DE603A}" type="parTrans" cxnId="{58638139-A4F9-4A78-9280-147A291E7A17}">
      <dgm:prSet/>
      <dgm:spPr/>
      <dgm:t>
        <a:bodyPr/>
        <a:lstStyle/>
        <a:p>
          <a:endParaRPr lang="en-US"/>
        </a:p>
      </dgm:t>
    </dgm:pt>
    <dgm:pt modelId="{D47B569B-A648-4861-BAC9-C2F5A772DB73}" type="sibTrans" cxnId="{58638139-A4F9-4A78-9280-147A291E7A17}">
      <dgm:prSet/>
      <dgm:spPr/>
      <dgm:t>
        <a:bodyPr/>
        <a:lstStyle/>
        <a:p>
          <a:endParaRPr lang="en-US"/>
        </a:p>
      </dgm:t>
    </dgm:pt>
    <dgm:pt modelId="{C6F886D5-4BD0-4408-888D-1B7FAA1BC937}">
      <dgm:prSet/>
      <dgm:spPr/>
      <dgm:t>
        <a:bodyPr/>
        <a:lstStyle/>
        <a:p>
          <a:r>
            <a:rPr lang="en-US" b="1"/>
            <a:t>SAM Warning DC211 </a:t>
          </a:r>
          <a:r>
            <a:rPr lang="en-US"/>
            <a:t>– Staff does not hold a valid license</a:t>
          </a:r>
        </a:p>
      </dgm:t>
    </dgm:pt>
    <dgm:pt modelId="{E3EB9E2D-7600-4A83-9849-FBCDDF09BD71}" type="parTrans" cxnId="{24D6BC2B-0436-44C8-B29F-7492CEDF824D}">
      <dgm:prSet/>
      <dgm:spPr/>
      <dgm:t>
        <a:bodyPr/>
        <a:lstStyle/>
        <a:p>
          <a:endParaRPr lang="en-US"/>
        </a:p>
      </dgm:t>
    </dgm:pt>
    <dgm:pt modelId="{EBFB01AC-277E-4E9C-9E0F-08FF91E9C123}" type="sibTrans" cxnId="{24D6BC2B-0436-44C8-B29F-7492CEDF824D}">
      <dgm:prSet/>
      <dgm:spPr/>
      <dgm:t>
        <a:bodyPr/>
        <a:lstStyle/>
        <a:p>
          <a:endParaRPr lang="en-US"/>
        </a:p>
      </dgm:t>
    </dgm:pt>
    <dgm:pt modelId="{ADB61C5A-5DC9-485F-8FC1-177A0F045078}">
      <dgm:prSet/>
      <dgm:spPr/>
      <dgm:t>
        <a:bodyPr/>
        <a:lstStyle/>
        <a:p>
          <a:r>
            <a:rPr lang="en-US" i="1"/>
            <a:t>Check to be sure SSN is correct in COOL system and on your Staff Assignment file and in EDIS system</a:t>
          </a:r>
          <a:endParaRPr lang="en-US"/>
        </a:p>
      </dgm:t>
    </dgm:pt>
    <dgm:pt modelId="{B8A7ED81-B263-42D7-BD7C-872937265680}" type="parTrans" cxnId="{04C041D5-ADBD-4233-BD33-1BCE4D643661}">
      <dgm:prSet/>
      <dgm:spPr/>
      <dgm:t>
        <a:bodyPr/>
        <a:lstStyle/>
        <a:p>
          <a:endParaRPr lang="en-US"/>
        </a:p>
      </dgm:t>
    </dgm:pt>
    <dgm:pt modelId="{1953A90A-2131-4EB0-8AAB-1E69A407F0C0}" type="sibTrans" cxnId="{04C041D5-ADBD-4233-BD33-1BCE4D643661}">
      <dgm:prSet/>
      <dgm:spPr/>
      <dgm:t>
        <a:bodyPr/>
        <a:lstStyle/>
        <a:p>
          <a:endParaRPr lang="en-US"/>
        </a:p>
      </dgm:t>
    </dgm:pt>
    <dgm:pt modelId="{A392BFB9-C0EE-4EB3-AE73-01395BAED14E}" type="pres">
      <dgm:prSet presAssocID="{345BA1C7-D192-4D60-8901-D685D097E57B}" presName="root" presStyleCnt="0">
        <dgm:presLayoutVars>
          <dgm:dir/>
          <dgm:resizeHandles val="exact"/>
        </dgm:presLayoutVars>
      </dgm:prSet>
      <dgm:spPr/>
    </dgm:pt>
    <dgm:pt modelId="{78530D4A-32EC-42EF-A059-E706C547EA1B}" type="pres">
      <dgm:prSet presAssocID="{D85B8288-92EC-42D9-9EB4-859F4B3372CC}" presName="compNode" presStyleCnt="0"/>
      <dgm:spPr/>
    </dgm:pt>
    <dgm:pt modelId="{59E2EC58-567C-462D-8336-B68E28C05C57}" type="pres">
      <dgm:prSet presAssocID="{D85B8288-92EC-42D9-9EB4-859F4B3372CC}" presName="bgRect" presStyleLbl="bgShp" presStyleIdx="0" presStyleCnt="4"/>
      <dgm:spPr/>
    </dgm:pt>
    <dgm:pt modelId="{2B49E1EA-5E27-4B2C-B085-4DF15A2BC662}" type="pres">
      <dgm:prSet presAssocID="{D85B8288-92EC-42D9-9EB4-859F4B3372C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ormation"/>
        </a:ext>
      </dgm:extLst>
    </dgm:pt>
    <dgm:pt modelId="{7830337B-56F9-41A4-81DF-7583558DFC1E}" type="pres">
      <dgm:prSet presAssocID="{D85B8288-92EC-42D9-9EB4-859F4B3372CC}" presName="spaceRect" presStyleCnt="0"/>
      <dgm:spPr/>
    </dgm:pt>
    <dgm:pt modelId="{C73E7A5D-79CA-40E4-9AB4-77A9E0A48F66}" type="pres">
      <dgm:prSet presAssocID="{D85B8288-92EC-42D9-9EB4-859F4B3372CC}" presName="parTx" presStyleLbl="revTx" presStyleIdx="0" presStyleCnt="8">
        <dgm:presLayoutVars>
          <dgm:chMax val="0"/>
          <dgm:chPref val="0"/>
        </dgm:presLayoutVars>
      </dgm:prSet>
      <dgm:spPr/>
    </dgm:pt>
    <dgm:pt modelId="{75D0ADD2-F4D7-48DB-940D-E2C59C976477}" type="pres">
      <dgm:prSet presAssocID="{D85B8288-92EC-42D9-9EB4-859F4B3372CC}" presName="desTx" presStyleLbl="revTx" presStyleIdx="1" presStyleCnt="8">
        <dgm:presLayoutVars/>
      </dgm:prSet>
      <dgm:spPr/>
    </dgm:pt>
    <dgm:pt modelId="{37DA291B-F146-41E8-9D6A-9D477599EF59}" type="pres">
      <dgm:prSet presAssocID="{1ACD9B38-B6E5-416B-8E48-2949C345AE9B}" presName="sibTrans" presStyleCnt="0"/>
      <dgm:spPr/>
    </dgm:pt>
    <dgm:pt modelId="{4D8F60CB-CF81-4611-B40E-3AE28D745C1C}" type="pres">
      <dgm:prSet presAssocID="{65D560DD-6833-4BD5-AF14-0F08FC123B9D}" presName="compNode" presStyleCnt="0"/>
      <dgm:spPr/>
    </dgm:pt>
    <dgm:pt modelId="{92BD9573-7CD2-4122-8DD7-25CE85413469}" type="pres">
      <dgm:prSet presAssocID="{65D560DD-6833-4BD5-AF14-0F08FC123B9D}" presName="bgRect" presStyleLbl="bgShp" presStyleIdx="1" presStyleCnt="4"/>
      <dgm:spPr/>
    </dgm:pt>
    <dgm:pt modelId="{7CE3ED6B-B9F8-4BC8-A1A6-C371076BCC5B}" type="pres">
      <dgm:prSet presAssocID="{65D560DD-6833-4BD5-AF14-0F08FC123B9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40C252C-E595-46C8-A468-F65BDE3F31A0}" type="pres">
      <dgm:prSet presAssocID="{65D560DD-6833-4BD5-AF14-0F08FC123B9D}" presName="spaceRect" presStyleCnt="0"/>
      <dgm:spPr/>
    </dgm:pt>
    <dgm:pt modelId="{02687B23-3E03-4D2C-B67F-132D9B8ED8FB}" type="pres">
      <dgm:prSet presAssocID="{65D560DD-6833-4BD5-AF14-0F08FC123B9D}" presName="parTx" presStyleLbl="revTx" presStyleIdx="2" presStyleCnt="8">
        <dgm:presLayoutVars>
          <dgm:chMax val="0"/>
          <dgm:chPref val="0"/>
        </dgm:presLayoutVars>
      </dgm:prSet>
      <dgm:spPr/>
    </dgm:pt>
    <dgm:pt modelId="{FCD14A72-EA4F-4D03-A310-EA3300B41F6E}" type="pres">
      <dgm:prSet presAssocID="{65D560DD-6833-4BD5-AF14-0F08FC123B9D}" presName="desTx" presStyleLbl="revTx" presStyleIdx="3" presStyleCnt="8">
        <dgm:presLayoutVars/>
      </dgm:prSet>
      <dgm:spPr/>
    </dgm:pt>
    <dgm:pt modelId="{83D6BB96-3843-46AF-A676-B4AF7BCAB551}" type="pres">
      <dgm:prSet presAssocID="{099104D6-A6DF-4F8A-A431-1049FB130771}" presName="sibTrans" presStyleCnt="0"/>
      <dgm:spPr/>
    </dgm:pt>
    <dgm:pt modelId="{FA260462-4273-4515-BC3D-3F725C7D4981}" type="pres">
      <dgm:prSet presAssocID="{E122E9A5-7FE6-476D-A115-3A4E76D29ABE}" presName="compNode" presStyleCnt="0"/>
      <dgm:spPr/>
    </dgm:pt>
    <dgm:pt modelId="{FE77F757-4736-45B5-930B-8CB11D21CE36}" type="pres">
      <dgm:prSet presAssocID="{E122E9A5-7FE6-476D-A115-3A4E76D29ABE}" presName="bgRect" presStyleLbl="bgShp" presStyleIdx="2" presStyleCnt="4"/>
      <dgm:spPr/>
    </dgm:pt>
    <dgm:pt modelId="{FBE8D596-D03D-47D5-8B0C-D3CFC2ACEF72}" type="pres">
      <dgm:prSet presAssocID="{E122E9A5-7FE6-476D-A115-3A4E76D29AB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F87CE6FA-F734-4B26-ABF6-590D918F11F2}" type="pres">
      <dgm:prSet presAssocID="{E122E9A5-7FE6-476D-A115-3A4E76D29ABE}" presName="spaceRect" presStyleCnt="0"/>
      <dgm:spPr/>
    </dgm:pt>
    <dgm:pt modelId="{8D56C996-86FD-479F-BB47-0F50AA3E40B0}" type="pres">
      <dgm:prSet presAssocID="{E122E9A5-7FE6-476D-A115-3A4E76D29ABE}" presName="parTx" presStyleLbl="revTx" presStyleIdx="4" presStyleCnt="8">
        <dgm:presLayoutVars>
          <dgm:chMax val="0"/>
          <dgm:chPref val="0"/>
        </dgm:presLayoutVars>
      </dgm:prSet>
      <dgm:spPr/>
    </dgm:pt>
    <dgm:pt modelId="{922185C6-222E-4930-9F62-38C738FC6E29}" type="pres">
      <dgm:prSet presAssocID="{E122E9A5-7FE6-476D-A115-3A4E76D29ABE}" presName="desTx" presStyleLbl="revTx" presStyleIdx="5" presStyleCnt="8">
        <dgm:presLayoutVars/>
      </dgm:prSet>
      <dgm:spPr/>
    </dgm:pt>
    <dgm:pt modelId="{11F602D9-977A-41EA-90CC-4A8D7C0E15D2}" type="pres">
      <dgm:prSet presAssocID="{603B8328-8DC0-4CFD-BAAD-CC863C2CB07F}" presName="sibTrans" presStyleCnt="0"/>
      <dgm:spPr/>
    </dgm:pt>
    <dgm:pt modelId="{8ED9BF7E-0F5B-4EC6-A466-F123C2207F16}" type="pres">
      <dgm:prSet presAssocID="{C6F886D5-4BD0-4408-888D-1B7FAA1BC937}" presName="compNode" presStyleCnt="0"/>
      <dgm:spPr/>
    </dgm:pt>
    <dgm:pt modelId="{60249650-658B-4421-9B3F-6D5EC685D177}" type="pres">
      <dgm:prSet presAssocID="{C6F886D5-4BD0-4408-888D-1B7FAA1BC937}" presName="bgRect" presStyleLbl="bgShp" presStyleIdx="3" presStyleCnt="4"/>
      <dgm:spPr/>
    </dgm:pt>
    <dgm:pt modelId="{29422F09-835B-4B23-8E70-21AD0B447BD7}" type="pres">
      <dgm:prSet presAssocID="{C6F886D5-4BD0-4408-888D-1B7FAA1BC93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65D1DEAE-AF2F-440C-A378-546610B1095A}" type="pres">
      <dgm:prSet presAssocID="{C6F886D5-4BD0-4408-888D-1B7FAA1BC937}" presName="spaceRect" presStyleCnt="0"/>
      <dgm:spPr/>
    </dgm:pt>
    <dgm:pt modelId="{3E35F87F-DEBA-4643-AD72-AD88E375708F}" type="pres">
      <dgm:prSet presAssocID="{C6F886D5-4BD0-4408-888D-1B7FAA1BC937}" presName="parTx" presStyleLbl="revTx" presStyleIdx="6" presStyleCnt="8">
        <dgm:presLayoutVars>
          <dgm:chMax val="0"/>
          <dgm:chPref val="0"/>
        </dgm:presLayoutVars>
      </dgm:prSet>
      <dgm:spPr/>
    </dgm:pt>
    <dgm:pt modelId="{B9C134DE-7E6F-4F2A-9148-15573578413E}" type="pres">
      <dgm:prSet presAssocID="{C6F886D5-4BD0-4408-888D-1B7FAA1BC937}" presName="desTx" presStyleLbl="revTx" presStyleIdx="7" presStyleCnt="8">
        <dgm:presLayoutVars/>
      </dgm:prSet>
      <dgm:spPr/>
    </dgm:pt>
  </dgm:ptLst>
  <dgm:cxnLst>
    <dgm:cxn modelId="{9476500F-AEE1-45E3-8B58-DA4B0F7B21C2}" type="presOf" srcId="{345BA1C7-D192-4D60-8901-D685D097E57B}" destId="{A392BFB9-C0EE-4EB3-AE73-01395BAED14E}" srcOrd="0" destOrd="0" presId="urn:microsoft.com/office/officeart/2018/2/layout/IconVerticalSolidList"/>
    <dgm:cxn modelId="{58F64C10-9ED6-4BC1-BC9F-A0608A7C6062}" type="presOf" srcId="{E122E9A5-7FE6-476D-A115-3A4E76D29ABE}" destId="{8D56C996-86FD-479F-BB47-0F50AA3E40B0}" srcOrd="0" destOrd="0" presId="urn:microsoft.com/office/officeart/2018/2/layout/IconVerticalSolidList"/>
    <dgm:cxn modelId="{A5A45A23-1842-4143-9286-0ECE7D09B760}" srcId="{D85B8288-92EC-42D9-9EB4-859F4B3372CC}" destId="{BB054A83-80B4-4BDB-A6D3-BF89F5A0D02B}" srcOrd="0" destOrd="0" parTransId="{B60845B8-0931-464D-9ED8-C45D52CED047}" sibTransId="{5478F3D3-9759-4155-8837-458576D74D06}"/>
    <dgm:cxn modelId="{B93A9B2B-6229-41CB-8F13-5BE11EDB1050}" srcId="{345BA1C7-D192-4D60-8901-D685D097E57B}" destId="{65D560DD-6833-4BD5-AF14-0F08FC123B9D}" srcOrd="1" destOrd="0" parTransId="{D92F8A82-DFD3-4495-8D40-85963229B5D4}" sibTransId="{099104D6-A6DF-4F8A-A431-1049FB130771}"/>
    <dgm:cxn modelId="{24D6BC2B-0436-44C8-B29F-7492CEDF824D}" srcId="{345BA1C7-D192-4D60-8901-D685D097E57B}" destId="{C6F886D5-4BD0-4408-888D-1B7FAA1BC937}" srcOrd="3" destOrd="0" parTransId="{E3EB9E2D-7600-4A83-9849-FBCDDF09BD71}" sibTransId="{EBFB01AC-277E-4E9C-9E0F-08FF91E9C123}"/>
    <dgm:cxn modelId="{58638139-A4F9-4A78-9280-147A291E7A17}" srcId="{E122E9A5-7FE6-476D-A115-3A4E76D29ABE}" destId="{0843D7AD-0B0D-489B-AE20-A7ABB3F0752C}" srcOrd="0" destOrd="0" parTransId="{B5997B46-8DD9-4BD1-B363-AE8491DE603A}" sibTransId="{D47B569B-A648-4861-BAC9-C2F5A772DB73}"/>
    <dgm:cxn modelId="{9B410F44-1BA8-4B35-9451-1897434B4B92}" type="presOf" srcId="{D85B8288-92EC-42D9-9EB4-859F4B3372CC}" destId="{C73E7A5D-79CA-40E4-9AB4-77A9E0A48F66}" srcOrd="0" destOrd="0" presId="urn:microsoft.com/office/officeart/2018/2/layout/IconVerticalSolidList"/>
    <dgm:cxn modelId="{F7814C4B-8375-4332-903A-3CD13167FB9D}" type="presOf" srcId="{65D560DD-6833-4BD5-AF14-0F08FC123B9D}" destId="{02687B23-3E03-4D2C-B67F-132D9B8ED8FB}" srcOrd="0" destOrd="0" presId="urn:microsoft.com/office/officeart/2018/2/layout/IconVerticalSolidList"/>
    <dgm:cxn modelId="{03252F56-8038-4055-B7EA-560768AE67F8}" type="presOf" srcId="{0843D7AD-0B0D-489B-AE20-A7ABB3F0752C}" destId="{922185C6-222E-4930-9F62-38C738FC6E29}" srcOrd="0" destOrd="0" presId="urn:microsoft.com/office/officeart/2018/2/layout/IconVerticalSolidList"/>
    <dgm:cxn modelId="{59690A57-0FD4-47F4-A7B4-DF7BCF4CAB92}" srcId="{65D560DD-6833-4BD5-AF14-0F08FC123B9D}" destId="{C53C18F9-E197-4DD5-AFD9-4B91E3559A18}" srcOrd="0" destOrd="0" parTransId="{6FD60D72-C87A-4A1F-8EF3-DF60EAD1FE22}" sibTransId="{5D3BD567-B046-4655-B229-576E284B57D7}"/>
    <dgm:cxn modelId="{0BB2A87B-2C60-48EC-89F6-77B3779417A5}" type="presOf" srcId="{C6F886D5-4BD0-4408-888D-1B7FAA1BC937}" destId="{3E35F87F-DEBA-4643-AD72-AD88E375708F}" srcOrd="0" destOrd="0" presId="urn:microsoft.com/office/officeart/2018/2/layout/IconVerticalSolidList"/>
    <dgm:cxn modelId="{88286AA2-A43A-4CC3-9AB7-E7EB3BEDF66A}" type="presOf" srcId="{BB054A83-80B4-4BDB-A6D3-BF89F5A0D02B}" destId="{75D0ADD2-F4D7-48DB-940D-E2C59C976477}" srcOrd="0" destOrd="0" presId="urn:microsoft.com/office/officeart/2018/2/layout/IconVerticalSolidList"/>
    <dgm:cxn modelId="{4EAC9BB2-A05A-45EA-8B93-576DEA8A94D5}" srcId="{345BA1C7-D192-4D60-8901-D685D097E57B}" destId="{D85B8288-92EC-42D9-9EB4-859F4B3372CC}" srcOrd="0" destOrd="0" parTransId="{B6C56639-A98A-4118-ACFB-D4DB1A9C92D3}" sibTransId="{1ACD9B38-B6E5-416B-8E48-2949C345AE9B}"/>
    <dgm:cxn modelId="{42253BB5-32B0-473B-B863-B496BC35CE24}" type="presOf" srcId="{ADB61C5A-5DC9-485F-8FC1-177A0F045078}" destId="{B9C134DE-7E6F-4F2A-9148-15573578413E}" srcOrd="0" destOrd="0" presId="urn:microsoft.com/office/officeart/2018/2/layout/IconVerticalSolidList"/>
    <dgm:cxn modelId="{0E5808BE-85F9-4307-BC29-779B4FB8FB8E}" type="presOf" srcId="{C53C18F9-E197-4DD5-AFD9-4B91E3559A18}" destId="{FCD14A72-EA4F-4D03-A310-EA3300B41F6E}" srcOrd="0" destOrd="0" presId="urn:microsoft.com/office/officeart/2018/2/layout/IconVerticalSolidList"/>
    <dgm:cxn modelId="{5909D8CB-A4C9-4ACE-84DB-8267D24CFE65}" srcId="{345BA1C7-D192-4D60-8901-D685D097E57B}" destId="{E122E9A5-7FE6-476D-A115-3A4E76D29ABE}" srcOrd="2" destOrd="0" parTransId="{2730852A-D9B2-40E3-B0EC-B72EBD0C19E3}" sibTransId="{603B8328-8DC0-4CFD-BAAD-CC863C2CB07F}"/>
    <dgm:cxn modelId="{04C041D5-ADBD-4233-BD33-1BCE4D643661}" srcId="{C6F886D5-4BD0-4408-888D-1B7FAA1BC937}" destId="{ADB61C5A-5DC9-485F-8FC1-177A0F045078}" srcOrd="0" destOrd="0" parTransId="{B8A7ED81-B263-42D7-BD7C-872937265680}" sibTransId="{1953A90A-2131-4EB0-8AAB-1E69A407F0C0}"/>
    <dgm:cxn modelId="{6FDDC8F6-93D4-4547-88E6-7E024A4C0F14}" type="presParOf" srcId="{A392BFB9-C0EE-4EB3-AE73-01395BAED14E}" destId="{78530D4A-32EC-42EF-A059-E706C547EA1B}" srcOrd="0" destOrd="0" presId="urn:microsoft.com/office/officeart/2018/2/layout/IconVerticalSolidList"/>
    <dgm:cxn modelId="{0A307347-9388-4F6B-9BEE-9914E3DB7529}" type="presParOf" srcId="{78530D4A-32EC-42EF-A059-E706C547EA1B}" destId="{59E2EC58-567C-462D-8336-B68E28C05C57}" srcOrd="0" destOrd="0" presId="urn:microsoft.com/office/officeart/2018/2/layout/IconVerticalSolidList"/>
    <dgm:cxn modelId="{DA20AED1-F620-49CF-AC6A-3D7464F7916B}" type="presParOf" srcId="{78530D4A-32EC-42EF-A059-E706C547EA1B}" destId="{2B49E1EA-5E27-4B2C-B085-4DF15A2BC662}" srcOrd="1" destOrd="0" presId="urn:microsoft.com/office/officeart/2018/2/layout/IconVerticalSolidList"/>
    <dgm:cxn modelId="{D9E68620-BF20-43B1-AE02-E3B200AFB332}" type="presParOf" srcId="{78530D4A-32EC-42EF-A059-E706C547EA1B}" destId="{7830337B-56F9-41A4-81DF-7583558DFC1E}" srcOrd="2" destOrd="0" presId="urn:microsoft.com/office/officeart/2018/2/layout/IconVerticalSolidList"/>
    <dgm:cxn modelId="{56C071A5-5D2A-4200-92B0-460B09132E5E}" type="presParOf" srcId="{78530D4A-32EC-42EF-A059-E706C547EA1B}" destId="{C73E7A5D-79CA-40E4-9AB4-77A9E0A48F66}" srcOrd="3" destOrd="0" presId="urn:microsoft.com/office/officeart/2018/2/layout/IconVerticalSolidList"/>
    <dgm:cxn modelId="{1BFA9F84-7E8F-4659-BB66-58E1970A40FD}" type="presParOf" srcId="{78530D4A-32EC-42EF-A059-E706C547EA1B}" destId="{75D0ADD2-F4D7-48DB-940D-E2C59C976477}" srcOrd="4" destOrd="0" presId="urn:microsoft.com/office/officeart/2018/2/layout/IconVerticalSolidList"/>
    <dgm:cxn modelId="{3F9FDF98-BF6F-4B0C-AC8B-88F2AFCC3C0A}" type="presParOf" srcId="{A392BFB9-C0EE-4EB3-AE73-01395BAED14E}" destId="{37DA291B-F146-41E8-9D6A-9D477599EF59}" srcOrd="1" destOrd="0" presId="urn:microsoft.com/office/officeart/2018/2/layout/IconVerticalSolidList"/>
    <dgm:cxn modelId="{CDD9D0B4-3026-4B29-8295-1883C686F3A9}" type="presParOf" srcId="{A392BFB9-C0EE-4EB3-AE73-01395BAED14E}" destId="{4D8F60CB-CF81-4611-B40E-3AE28D745C1C}" srcOrd="2" destOrd="0" presId="urn:microsoft.com/office/officeart/2018/2/layout/IconVerticalSolidList"/>
    <dgm:cxn modelId="{43BD2D17-4C1E-44D2-939A-D212A92C6076}" type="presParOf" srcId="{4D8F60CB-CF81-4611-B40E-3AE28D745C1C}" destId="{92BD9573-7CD2-4122-8DD7-25CE85413469}" srcOrd="0" destOrd="0" presId="urn:microsoft.com/office/officeart/2018/2/layout/IconVerticalSolidList"/>
    <dgm:cxn modelId="{72C454D6-8378-47F0-8460-C8C76473B8FE}" type="presParOf" srcId="{4D8F60CB-CF81-4611-B40E-3AE28D745C1C}" destId="{7CE3ED6B-B9F8-4BC8-A1A6-C371076BCC5B}" srcOrd="1" destOrd="0" presId="urn:microsoft.com/office/officeart/2018/2/layout/IconVerticalSolidList"/>
    <dgm:cxn modelId="{69216FE4-3021-4239-93A7-F57C3FF8DD16}" type="presParOf" srcId="{4D8F60CB-CF81-4611-B40E-3AE28D745C1C}" destId="{440C252C-E595-46C8-A468-F65BDE3F31A0}" srcOrd="2" destOrd="0" presId="urn:microsoft.com/office/officeart/2018/2/layout/IconVerticalSolidList"/>
    <dgm:cxn modelId="{0E72AADD-B349-4C0B-A29A-E1E2905C8656}" type="presParOf" srcId="{4D8F60CB-CF81-4611-B40E-3AE28D745C1C}" destId="{02687B23-3E03-4D2C-B67F-132D9B8ED8FB}" srcOrd="3" destOrd="0" presId="urn:microsoft.com/office/officeart/2018/2/layout/IconVerticalSolidList"/>
    <dgm:cxn modelId="{33E1B224-6343-416D-AECE-2B40A6E91D41}" type="presParOf" srcId="{4D8F60CB-CF81-4611-B40E-3AE28D745C1C}" destId="{FCD14A72-EA4F-4D03-A310-EA3300B41F6E}" srcOrd="4" destOrd="0" presId="urn:microsoft.com/office/officeart/2018/2/layout/IconVerticalSolidList"/>
    <dgm:cxn modelId="{BC9A7497-E621-4862-AF11-C7C0CDDAEDBF}" type="presParOf" srcId="{A392BFB9-C0EE-4EB3-AE73-01395BAED14E}" destId="{83D6BB96-3843-46AF-A676-B4AF7BCAB551}" srcOrd="3" destOrd="0" presId="urn:microsoft.com/office/officeart/2018/2/layout/IconVerticalSolidList"/>
    <dgm:cxn modelId="{F7AF0FB1-190A-4954-A0BC-636699D81175}" type="presParOf" srcId="{A392BFB9-C0EE-4EB3-AE73-01395BAED14E}" destId="{FA260462-4273-4515-BC3D-3F725C7D4981}" srcOrd="4" destOrd="0" presId="urn:microsoft.com/office/officeart/2018/2/layout/IconVerticalSolidList"/>
    <dgm:cxn modelId="{C9783D28-C3B2-4435-95DE-0400E7647C94}" type="presParOf" srcId="{FA260462-4273-4515-BC3D-3F725C7D4981}" destId="{FE77F757-4736-45B5-930B-8CB11D21CE36}" srcOrd="0" destOrd="0" presId="urn:microsoft.com/office/officeart/2018/2/layout/IconVerticalSolidList"/>
    <dgm:cxn modelId="{C6D000E8-D36B-4911-9C77-6CEC5B62CA40}" type="presParOf" srcId="{FA260462-4273-4515-BC3D-3F725C7D4981}" destId="{FBE8D596-D03D-47D5-8B0C-D3CFC2ACEF72}" srcOrd="1" destOrd="0" presId="urn:microsoft.com/office/officeart/2018/2/layout/IconVerticalSolidList"/>
    <dgm:cxn modelId="{F55CB1E4-63C9-460F-8129-6D9EECC03E3D}" type="presParOf" srcId="{FA260462-4273-4515-BC3D-3F725C7D4981}" destId="{F87CE6FA-F734-4B26-ABF6-590D918F11F2}" srcOrd="2" destOrd="0" presId="urn:microsoft.com/office/officeart/2018/2/layout/IconVerticalSolidList"/>
    <dgm:cxn modelId="{3A6F6F77-838D-4832-A3FA-AC29C57AED3A}" type="presParOf" srcId="{FA260462-4273-4515-BC3D-3F725C7D4981}" destId="{8D56C996-86FD-479F-BB47-0F50AA3E40B0}" srcOrd="3" destOrd="0" presId="urn:microsoft.com/office/officeart/2018/2/layout/IconVerticalSolidList"/>
    <dgm:cxn modelId="{C7537F9E-E167-457D-8A4A-7A495E82976A}" type="presParOf" srcId="{FA260462-4273-4515-BC3D-3F725C7D4981}" destId="{922185C6-222E-4930-9F62-38C738FC6E29}" srcOrd="4" destOrd="0" presId="urn:microsoft.com/office/officeart/2018/2/layout/IconVerticalSolidList"/>
    <dgm:cxn modelId="{E5A9B788-F56E-43CD-BCAF-D54C338118CC}" type="presParOf" srcId="{A392BFB9-C0EE-4EB3-AE73-01395BAED14E}" destId="{11F602D9-977A-41EA-90CC-4A8D7C0E15D2}" srcOrd="5" destOrd="0" presId="urn:microsoft.com/office/officeart/2018/2/layout/IconVerticalSolidList"/>
    <dgm:cxn modelId="{9F820069-351C-42E7-90F1-6FB52F0CB33F}" type="presParOf" srcId="{A392BFB9-C0EE-4EB3-AE73-01395BAED14E}" destId="{8ED9BF7E-0F5B-4EC6-A466-F123C2207F16}" srcOrd="6" destOrd="0" presId="urn:microsoft.com/office/officeart/2018/2/layout/IconVerticalSolidList"/>
    <dgm:cxn modelId="{D9E5B8CB-F4CB-4D65-B198-6FED0EA4CC36}" type="presParOf" srcId="{8ED9BF7E-0F5B-4EC6-A466-F123C2207F16}" destId="{60249650-658B-4421-9B3F-6D5EC685D177}" srcOrd="0" destOrd="0" presId="urn:microsoft.com/office/officeart/2018/2/layout/IconVerticalSolidList"/>
    <dgm:cxn modelId="{1E2DCBA3-6424-4DB7-A6F6-52860BEE52A0}" type="presParOf" srcId="{8ED9BF7E-0F5B-4EC6-A466-F123C2207F16}" destId="{29422F09-835B-4B23-8E70-21AD0B447BD7}" srcOrd="1" destOrd="0" presId="urn:microsoft.com/office/officeart/2018/2/layout/IconVerticalSolidList"/>
    <dgm:cxn modelId="{5446A495-00E4-47A4-916E-5498DAC97EBE}" type="presParOf" srcId="{8ED9BF7E-0F5B-4EC6-A466-F123C2207F16}" destId="{65D1DEAE-AF2F-440C-A378-546610B1095A}" srcOrd="2" destOrd="0" presId="urn:microsoft.com/office/officeart/2018/2/layout/IconVerticalSolidList"/>
    <dgm:cxn modelId="{5D0ED757-D901-45CD-97F2-FE4EDB62AFE6}" type="presParOf" srcId="{8ED9BF7E-0F5B-4EC6-A466-F123C2207F16}" destId="{3E35F87F-DEBA-4643-AD72-AD88E375708F}" srcOrd="3" destOrd="0" presId="urn:microsoft.com/office/officeart/2018/2/layout/IconVerticalSolidList"/>
    <dgm:cxn modelId="{D010B041-C994-4728-A48A-F5818DF9E5D5}" type="presParOf" srcId="{8ED9BF7E-0F5B-4EC6-A466-F123C2207F16}" destId="{B9C134DE-7E6F-4F2A-9148-15573578413E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38D524-751F-400B-8F38-88DC5FFAE690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B9A0B1-B34E-43F7-BFE6-2533876330E8}">
      <dgm:prSet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SAM Warnings will NOT prevent you from finalizing your December Count staff data.</a:t>
          </a:r>
        </a:p>
      </dgm:t>
      <dgm:extLst>
        <a:ext uri="{E40237B7-FDA0-4F09-8148-C483321AD2D9}">
          <dgm14:cNvPr xmlns:dgm14="http://schemas.microsoft.com/office/drawing/2010/diagram" id="0" name="" descr="SAM Warnings will NOT prevent you from finalizing your December Count staff data.&#10;"/>
        </a:ext>
      </dgm:extLst>
    </dgm:pt>
    <dgm:pt modelId="{615805F2-A1A7-433B-9CFA-E0B7CD12E7E0}" type="parTrans" cxnId="{937DD2F8-3247-45EF-8BB2-C2B7A75F74DF}">
      <dgm:prSet/>
      <dgm:spPr/>
      <dgm:t>
        <a:bodyPr/>
        <a:lstStyle/>
        <a:p>
          <a:endParaRPr lang="en-US"/>
        </a:p>
      </dgm:t>
    </dgm:pt>
    <dgm:pt modelId="{72DDAB5F-CCCA-48BE-964E-F874BB1CEAB4}" type="sibTrans" cxnId="{937DD2F8-3247-45EF-8BB2-C2B7A75F74DF}">
      <dgm:prSet/>
      <dgm:spPr/>
      <dgm:t>
        <a:bodyPr/>
        <a:lstStyle/>
        <a:p>
          <a:endParaRPr lang="en-US"/>
        </a:p>
      </dgm:t>
    </dgm:pt>
    <dgm:pt modelId="{D976371D-23EE-4581-BDE8-60756CA67FC0}">
      <dgm:prSet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If SAM Warnings remain unresolved at collection close, staff will display in the final SAM: 1.5 Non-Qualified Personnel Status report.</a:t>
          </a:r>
        </a:p>
      </dgm:t>
      <dgm:extLst>
        <a:ext uri="{E40237B7-FDA0-4F09-8148-C483321AD2D9}">
          <dgm14:cNvPr xmlns:dgm14="http://schemas.microsoft.com/office/drawing/2010/diagram" id="0" name="" descr="SAM Warnings will NOT prevent you from finalizing your December Count staff data.&#10;down arrow to&#10;All non-qualified staff are included in the post December Count Correction Tracker accountability process.&#10;down arrow to&#10;All non-qualified staff are included in the post December Count Correction Tracker accountability process.&#10;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E9BA1B02-69E4-4B00-B5AF-E3C4B1CAC33D}" type="parTrans" cxnId="{DE74A4F0-84EB-4B85-9668-992E0784BDC4}">
      <dgm:prSet/>
      <dgm:spPr/>
      <dgm:t>
        <a:bodyPr/>
        <a:lstStyle/>
        <a:p>
          <a:endParaRPr lang="en-US"/>
        </a:p>
      </dgm:t>
    </dgm:pt>
    <dgm:pt modelId="{21FFBB8C-B3BA-459D-B636-759031A9FAA6}" type="sibTrans" cxnId="{DE74A4F0-84EB-4B85-9668-992E0784BDC4}">
      <dgm:prSet/>
      <dgm:spPr/>
      <dgm:t>
        <a:bodyPr/>
        <a:lstStyle/>
        <a:p>
          <a:endParaRPr lang="en-US"/>
        </a:p>
      </dgm:t>
    </dgm:pt>
    <dgm:pt modelId="{3C5A1DEA-D4E7-4E6D-96A7-135A96C8A4C8}">
      <dgm:prSet/>
      <dgm:spPr>
        <a:solidFill>
          <a:schemeClr val="accent3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All non-qualified staff are included in the post December Count Correction Tracker accountability process.</a:t>
          </a:r>
        </a:p>
      </dgm:t>
      <dgm:extLst>
        <a:ext uri="{E40237B7-FDA0-4F09-8148-C483321AD2D9}">
          <dgm14:cNvPr xmlns:dgm14="http://schemas.microsoft.com/office/drawing/2010/diagram" id="0" name="" descr="SAM Warnings will NOT prevent you from finalizing your December Count staff data.&#10;down arrow to&#10;All non-qualified staff are included in the post December Count Correction Tracker accountability process.&#10;"/>
        </a:ext>
      </dgm:extLst>
    </dgm:pt>
    <dgm:pt modelId="{3D4B8DE2-C68B-40F9-92C2-F46D52424AD6}" type="parTrans" cxnId="{F04D07E5-EA92-40AD-B944-AB94D07B580E}">
      <dgm:prSet/>
      <dgm:spPr/>
      <dgm:t>
        <a:bodyPr/>
        <a:lstStyle/>
        <a:p>
          <a:endParaRPr lang="en-US"/>
        </a:p>
      </dgm:t>
    </dgm:pt>
    <dgm:pt modelId="{E27FC635-22E3-48F4-8C5B-68E730C3D5E7}" type="sibTrans" cxnId="{F04D07E5-EA92-40AD-B944-AB94D07B580E}">
      <dgm:prSet/>
      <dgm:spPr/>
      <dgm:t>
        <a:bodyPr/>
        <a:lstStyle/>
        <a:p>
          <a:endParaRPr lang="en-US"/>
        </a:p>
      </dgm:t>
    </dgm:pt>
    <dgm:pt modelId="{65326238-50B8-487A-ADA9-1E12C0EC8FD7}" type="pres">
      <dgm:prSet presAssocID="{DA38D524-751F-400B-8F38-88DC5FFAE690}" presName="Name0" presStyleCnt="0">
        <dgm:presLayoutVars>
          <dgm:dir/>
          <dgm:animLvl val="lvl"/>
          <dgm:resizeHandles val="exact"/>
        </dgm:presLayoutVars>
      </dgm:prSet>
      <dgm:spPr/>
    </dgm:pt>
    <dgm:pt modelId="{B57EDCC7-D6B6-4617-A7C6-B1FF957E4259}" type="pres">
      <dgm:prSet presAssocID="{3C5A1DEA-D4E7-4E6D-96A7-135A96C8A4C8}" presName="boxAndChildren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6F9E92D6-1CF6-47ED-BE7D-D2AB9373DC54}" type="pres">
      <dgm:prSet presAssocID="{3C5A1DEA-D4E7-4E6D-96A7-135A96C8A4C8}" presName="parentTextBox" presStyleLbl="node1" presStyleIdx="0" presStyleCnt="3"/>
      <dgm:spPr/>
    </dgm:pt>
    <dgm:pt modelId="{7B655EB6-B1BD-4C0D-B41B-C717A0C51A3E}" type="pres">
      <dgm:prSet presAssocID="{21FFBB8C-B3BA-459D-B636-759031A9FAA6}" presName="sp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8DADC967-E300-4510-A81F-51FAA77E629E}" type="pres">
      <dgm:prSet presAssocID="{D976371D-23EE-4581-BDE8-60756CA67FC0}" presName="arrowAndChildren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E118C371-B968-40CA-B40F-B119F7D8DCBA}" type="pres">
      <dgm:prSet presAssocID="{D976371D-23EE-4581-BDE8-60756CA67FC0}" presName="parentTextArrow" presStyleLbl="node1" presStyleIdx="1" presStyleCnt="3"/>
      <dgm:spPr/>
    </dgm:pt>
    <dgm:pt modelId="{04F7DD7E-5559-4B79-9A5B-34C8AF151FCB}" type="pres">
      <dgm:prSet presAssocID="{72DDAB5F-CCCA-48BE-964E-F874BB1CEAB4}" presName="sp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F3969284-4302-4244-A5BD-001EFD176DD8}" type="pres">
      <dgm:prSet presAssocID="{2CB9A0B1-B34E-43F7-BFE6-2533876330E8}" presName="arrowAndChildren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111B2502-809D-46CB-BF47-542A7277DEFE}" type="pres">
      <dgm:prSet presAssocID="{2CB9A0B1-B34E-43F7-BFE6-2533876330E8}" presName="parentTextArrow" presStyleLbl="node1" presStyleIdx="2" presStyleCnt="3"/>
      <dgm:spPr/>
    </dgm:pt>
  </dgm:ptLst>
  <dgm:cxnLst>
    <dgm:cxn modelId="{4650280E-8823-4EE7-B8E8-00A8A64990A0}" type="presOf" srcId="{3C5A1DEA-D4E7-4E6D-96A7-135A96C8A4C8}" destId="{6F9E92D6-1CF6-47ED-BE7D-D2AB9373DC54}" srcOrd="0" destOrd="0" presId="urn:microsoft.com/office/officeart/2005/8/layout/process4"/>
    <dgm:cxn modelId="{AF38CE39-251E-495D-92B0-15FD7ED41B7B}" type="presOf" srcId="{D976371D-23EE-4581-BDE8-60756CA67FC0}" destId="{E118C371-B968-40CA-B40F-B119F7D8DCBA}" srcOrd="0" destOrd="0" presId="urn:microsoft.com/office/officeart/2005/8/layout/process4"/>
    <dgm:cxn modelId="{2BCDCB8F-42CE-45B3-B24D-1845D8E194BC}" type="presOf" srcId="{DA38D524-751F-400B-8F38-88DC5FFAE690}" destId="{65326238-50B8-487A-ADA9-1E12C0EC8FD7}" srcOrd="0" destOrd="0" presId="urn:microsoft.com/office/officeart/2005/8/layout/process4"/>
    <dgm:cxn modelId="{5A9634B0-009F-4F89-95E3-C15A09993F51}" type="presOf" srcId="{2CB9A0B1-B34E-43F7-BFE6-2533876330E8}" destId="{111B2502-809D-46CB-BF47-542A7277DEFE}" srcOrd="0" destOrd="0" presId="urn:microsoft.com/office/officeart/2005/8/layout/process4"/>
    <dgm:cxn modelId="{F04D07E5-EA92-40AD-B944-AB94D07B580E}" srcId="{DA38D524-751F-400B-8F38-88DC5FFAE690}" destId="{3C5A1DEA-D4E7-4E6D-96A7-135A96C8A4C8}" srcOrd="2" destOrd="0" parTransId="{3D4B8DE2-C68B-40F9-92C2-F46D52424AD6}" sibTransId="{E27FC635-22E3-48F4-8C5B-68E730C3D5E7}"/>
    <dgm:cxn modelId="{DE74A4F0-84EB-4B85-9668-992E0784BDC4}" srcId="{DA38D524-751F-400B-8F38-88DC5FFAE690}" destId="{D976371D-23EE-4581-BDE8-60756CA67FC0}" srcOrd="1" destOrd="0" parTransId="{E9BA1B02-69E4-4B00-B5AF-E3C4B1CAC33D}" sibTransId="{21FFBB8C-B3BA-459D-B636-759031A9FAA6}"/>
    <dgm:cxn modelId="{937DD2F8-3247-45EF-8BB2-C2B7A75F74DF}" srcId="{DA38D524-751F-400B-8F38-88DC5FFAE690}" destId="{2CB9A0B1-B34E-43F7-BFE6-2533876330E8}" srcOrd="0" destOrd="0" parTransId="{615805F2-A1A7-433B-9CFA-E0B7CD12E7E0}" sibTransId="{72DDAB5F-CCCA-48BE-964E-F874BB1CEAB4}"/>
    <dgm:cxn modelId="{6830361A-47D0-41D9-BBE4-440DF59B3EE6}" type="presParOf" srcId="{65326238-50B8-487A-ADA9-1E12C0EC8FD7}" destId="{B57EDCC7-D6B6-4617-A7C6-B1FF957E4259}" srcOrd="0" destOrd="0" presId="urn:microsoft.com/office/officeart/2005/8/layout/process4"/>
    <dgm:cxn modelId="{BA54FF86-6CC0-4BA9-962E-166EAFE63FB5}" type="presParOf" srcId="{B57EDCC7-D6B6-4617-A7C6-B1FF957E4259}" destId="{6F9E92D6-1CF6-47ED-BE7D-D2AB9373DC54}" srcOrd="0" destOrd="0" presId="urn:microsoft.com/office/officeart/2005/8/layout/process4"/>
    <dgm:cxn modelId="{FFB55DA2-653A-4335-B68B-DF197A01D8D3}" type="presParOf" srcId="{65326238-50B8-487A-ADA9-1E12C0EC8FD7}" destId="{7B655EB6-B1BD-4C0D-B41B-C717A0C51A3E}" srcOrd="1" destOrd="0" presId="urn:microsoft.com/office/officeart/2005/8/layout/process4"/>
    <dgm:cxn modelId="{4D3D09B3-192E-4C03-9517-4A5E14A158E8}" type="presParOf" srcId="{65326238-50B8-487A-ADA9-1E12C0EC8FD7}" destId="{8DADC967-E300-4510-A81F-51FAA77E629E}" srcOrd="2" destOrd="0" presId="urn:microsoft.com/office/officeart/2005/8/layout/process4"/>
    <dgm:cxn modelId="{37534572-7F7F-459D-8852-A77C46981E92}" type="presParOf" srcId="{8DADC967-E300-4510-A81F-51FAA77E629E}" destId="{E118C371-B968-40CA-B40F-B119F7D8DCBA}" srcOrd="0" destOrd="0" presId="urn:microsoft.com/office/officeart/2005/8/layout/process4"/>
    <dgm:cxn modelId="{6169AA8E-806D-4AAE-976B-D632FC9B92A6}" type="presParOf" srcId="{65326238-50B8-487A-ADA9-1E12C0EC8FD7}" destId="{04F7DD7E-5559-4B79-9A5B-34C8AF151FCB}" srcOrd="3" destOrd="0" presId="urn:microsoft.com/office/officeart/2005/8/layout/process4"/>
    <dgm:cxn modelId="{3008D2DE-8D75-4D80-A7A2-A4884CD20BAF}" type="presParOf" srcId="{65326238-50B8-487A-ADA9-1E12C0EC8FD7}" destId="{F3969284-4302-4244-A5BD-001EFD176DD8}" srcOrd="4" destOrd="0" presId="urn:microsoft.com/office/officeart/2005/8/layout/process4"/>
    <dgm:cxn modelId="{055A497A-F199-4A72-8CEC-508435D517FE}" type="presParOf" srcId="{F3969284-4302-4244-A5BD-001EFD176DD8}" destId="{111B2502-809D-46CB-BF47-542A7277DEF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E4BAE-7AFF-4FBB-9CEF-06FA4F767281}">
      <dsp:nvSpPr>
        <dsp:cNvPr id="0" name=""/>
        <dsp:cNvSpPr/>
      </dsp:nvSpPr>
      <dsp:spPr>
        <a:xfrm>
          <a:off x="0" y="165199"/>
          <a:ext cx="5773821" cy="103635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8113" tIns="145796" rIns="44811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Trebuchet MS" panose="020B0603020202020204" pitchFamily="34" charset="0"/>
            </a:rPr>
            <a:t>1</a:t>
          </a:r>
          <a:r>
            <a:rPr lang="en-US" sz="1400" b="1" kern="1200" baseline="30000" dirty="0">
              <a:latin typeface="Trebuchet MS" panose="020B0603020202020204" pitchFamily="34" charset="0"/>
            </a:rPr>
            <a:t>st</a:t>
          </a:r>
          <a:r>
            <a:rPr lang="en-US" sz="1400" b="1" kern="1200" dirty="0">
              <a:latin typeface="Trebuchet MS" panose="020B0603020202020204" pitchFamily="34" charset="0"/>
            </a:rPr>
            <a:t> - Friday</a:t>
          </a:r>
          <a:r>
            <a:rPr lang="en-US" sz="1400" b="1" i="1" kern="1200" dirty="0">
              <a:latin typeface="Trebuchet MS" panose="020B0603020202020204" pitchFamily="34" charset="0"/>
            </a:rPr>
            <a:t> </a:t>
          </a:r>
          <a:r>
            <a:rPr lang="en-US" sz="1400" kern="1200" dirty="0">
              <a:latin typeface="Trebuchet MS" panose="020B0603020202020204" pitchFamily="34" charset="0"/>
            </a:rPr>
            <a:t>– Sped December Count Snapshot available in Data Pipeline 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/>
              </a:solidFill>
              <a:highlight>
                <a:srgbClr val="FFFF00"/>
              </a:highlight>
              <a:latin typeface="Trebuchet MS" panose="020B0603020202020204" pitchFamily="34" charset="0"/>
            </a:rPr>
            <a:t>13</a:t>
          </a:r>
          <a:r>
            <a:rPr lang="en-US" sz="1400" b="1" kern="1200" baseline="30000" dirty="0">
              <a:solidFill>
                <a:schemeClr val="tx1"/>
              </a:solidFill>
              <a:highlight>
                <a:srgbClr val="FFFF00"/>
              </a:highlight>
              <a:latin typeface="Trebuchet MS" panose="020B0603020202020204" pitchFamily="34" charset="0"/>
            </a:rPr>
            <a:t>th</a:t>
          </a:r>
          <a:r>
            <a:rPr lang="en-US" sz="1400" b="1" kern="1200" dirty="0">
              <a:solidFill>
                <a:schemeClr val="tx1"/>
              </a:solidFill>
              <a:highlight>
                <a:srgbClr val="FFFF00"/>
              </a:highlight>
              <a:latin typeface="Trebuchet MS" panose="020B0603020202020204" pitchFamily="34" charset="0"/>
            </a:rPr>
            <a:t> – Wednesday </a:t>
          </a:r>
          <a:r>
            <a:rPr lang="en-US" sz="1400" b="0" kern="1200" dirty="0">
              <a:solidFill>
                <a:schemeClr val="tx1"/>
              </a:solidFill>
              <a:highlight>
                <a:srgbClr val="FFFF00"/>
              </a:highlight>
              <a:latin typeface="Trebuchet MS" panose="020B0603020202020204" pitchFamily="34" charset="0"/>
            </a:rPr>
            <a:t>- Interchange files uploaded - Sped Child, Sped Participation, Staff Profile, Staff Assign</a:t>
          </a:r>
          <a:endParaRPr lang="en-US" sz="1400" kern="1200" dirty="0">
            <a:highlight>
              <a:srgbClr val="FFFF00"/>
            </a:highlight>
            <a:latin typeface="Trebuchet MS" panose="020B0603020202020204" pitchFamily="34" charset="0"/>
          </a:endParaRPr>
        </a:p>
      </dsp:txBody>
      <dsp:txXfrm>
        <a:off x="0" y="165199"/>
        <a:ext cx="5773821" cy="1036350"/>
      </dsp:txXfrm>
    </dsp:sp>
    <dsp:sp modelId="{4626F909-C55E-41F4-9DAF-444B6BD0E9D1}">
      <dsp:nvSpPr>
        <dsp:cNvPr id="0" name=""/>
        <dsp:cNvSpPr/>
      </dsp:nvSpPr>
      <dsp:spPr>
        <a:xfrm>
          <a:off x="288691" y="61879"/>
          <a:ext cx="4041674" cy="20664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766" tIns="0" rIns="15276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Trebuchet MS" panose="020B0603020202020204" pitchFamily="34" charset="0"/>
            </a:rPr>
            <a:t>November Due Dates</a:t>
          </a:r>
        </a:p>
      </dsp:txBody>
      <dsp:txXfrm>
        <a:off x="298778" y="71966"/>
        <a:ext cx="4021500" cy="186466"/>
      </dsp:txXfrm>
    </dsp:sp>
    <dsp:sp modelId="{03540ACC-B54C-4785-A551-61BBE29FD42D}">
      <dsp:nvSpPr>
        <dsp:cNvPr id="0" name=""/>
        <dsp:cNvSpPr/>
      </dsp:nvSpPr>
      <dsp:spPr>
        <a:xfrm>
          <a:off x="0" y="1342669"/>
          <a:ext cx="5773821" cy="1036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8113" tIns="145796" rIns="44811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/>
              </a:solidFill>
              <a:latin typeface="Trebuchet MS" panose="020B0603020202020204" pitchFamily="34" charset="0"/>
            </a:rPr>
            <a:t>1</a:t>
          </a:r>
          <a:r>
            <a:rPr lang="en-US" sz="1400" b="1" kern="1200" baseline="30000" dirty="0">
              <a:solidFill>
                <a:schemeClr val="tx1"/>
              </a:solidFill>
              <a:latin typeface="Trebuchet MS" panose="020B0603020202020204" pitchFamily="34" charset="0"/>
            </a:rPr>
            <a:t>st</a:t>
          </a:r>
          <a:r>
            <a:rPr lang="en-US" sz="1400" b="1" kern="1200" dirty="0">
              <a:solidFill>
                <a:schemeClr val="tx1"/>
              </a:solidFill>
              <a:latin typeface="Trebuchet MS" panose="020B0603020202020204" pitchFamily="34" charset="0"/>
            </a:rPr>
            <a:t> - Sunday</a:t>
          </a:r>
          <a:r>
            <a:rPr lang="en-US" sz="1400" b="0" i="1" kern="1200" dirty="0">
              <a:solidFill>
                <a:schemeClr val="tx1"/>
              </a:solidFill>
              <a:latin typeface="Trebuchet MS" panose="020B0603020202020204" pitchFamily="34" charset="0"/>
            </a:rPr>
            <a:t> - </a:t>
          </a:r>
          <a:r>
            <a:rPr lang="en-US" sz="1400" b="0" kern="1200" dirty="0">
              <a:solidFill>
                <a:schemeClr val="tx1"/>
              </a:solidFill>
              <a:latin typeface="Trebuchet MS" panose="020B0603020202020204" pitchFamily="34" charset="0"/>
            </a:rPr>
            <a:t>Official count date (or last date prior your school was in session)</a:t>
          </a:r>
          <a:endParaRPr lang="en-US" sz="1400" kern="1200" dirty="0">
            <a:latin typeface="Trebuchet MS" panose="020B0603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highlight>
                <a:srgbClr val="FFFF00"/>
              </a:highlight>
              <a:latin typeface="Trebuchet MS" panose="020B0603020202020204" pitchFamily="34" charset="0"/>
            </a:rPr>
            <a:t>18</a:t>
          </a:r>
          <a:r>
            <a:rPr lang="en-US" sz="1400" b="1" kern="1200" baseline="30000" dirty="0">
              <a:highlight>
                <a:srgbClr val="FFFF00"/>
              </a:highlight>
              <a:latin typeface="Trebuchet MS" panose="020B0603020202020204" pitchFamily="34" charset="0"/>
            </a:rPr>
            <a:t>th</a:t>
          </a:r>
          <a:r>
            <a:rPr lang="en-US" sz="1400" b="1" kern="1200" dirty="0">
              <a:highlight>
                <a:srgbClr val="FFFF00"/>
              </a:highlight>
              <a:latin typeface="Trebuchet MS" panose="020B0603020202020204" pitchFamily="34" charset="0"/>
            </a:rPr>
            <a:t> - Wednesday</a:t>
          </a:r>
          <a:r>
            <a:rPr lang="en-US" sz="1400" kern="1200" dirty="0">
              <a:highlight>
                <a:srgbClr val="FFFF00"/>
              </a:highlight>
              <a:latin typeface="Trebuchet MS" panose="020B0603020202020204" pitchFamily="34" charset="0"/>
            </a:rPr>
            <a:t>: Interchange files error free and at least one snapshot created  </a:t>
          </a:r>
        </a:p>
      </dsp:txBody>
      <dsp:txXfrm>
        <a:off x="0" y="1342669"/>
        <a:ext cx="5773821" cy="1036350"/>
      </dsp:txXfrm>
    </dsp:sp>
    <dsp:sp modelId="{168DC68B-A631-4E5F-8967-93A875B7AF13}">
      <dsp:nvSpPr>
        <dsp:cNvPr id="0" name=""/>
        <dsp:cNvSpPr/>
      </dsp:nvSpPr>
      <dsp:spPr>
        <a:xfrm>
          <a:off x="288691" y="1239349"/>
          <a:ext cx="4041674" cy="20664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766" tIns="0" rIns="15276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Trebuchet MS" panose="020B0603020202020204" pitchFamily="34" charset="0"/>
            </a:rPr>
            <a:t>December Due Dates</a:t>
          </a:r>
        </a:p>
      </dsp:txBody>
      <dsp:txXfrm>
        <a:off x="298778" y="1249436"/>
        <a:ext cx="4021500" cy="186466"/>
      </dsp:txXfrm>
    </dsp:sp>
    <dsp:sp modelId="{187BEB00-907E-4E64-A1FE-9AD89FE9B03D}">
      <dsp:nvSpPr>
        <dsp:cNvPr id="0" name=""/>
        <dsp:cNvSpPr/>
      </dsp:nvSpPr>
      <dsp:spPr>
        <a:xfrm>
          <a:off x="0" y="2520139"/>
          <a:ext cx="5773821" cy="650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8113" tIns="145796" rIns="44811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i="0" kern="1200" dirty="0">
              <a:latin typeface="Trebuchet MS" panose="020B0603020202020204" pitchFamily="34" charset="0"/>
            </a:rPr>
            <a:t>30</a:t>
          </a:r>
          <a:r>
            <a:rPr lang="en-US" sz="1400" b="1" i="0" kern="1200" baseline="30000" dirty="0">
              <a:latin typeface="Trebuchet MS" panose="020B0603020202020204" pitchFamily="34" charset="0"/>
            </a:rPr>
            <a:t>th</a:t>
          </a:r>
          <a:r>
            <a:rPr lang="en-US" sz="1400" b="1" i="0" kern="1200" dirty="0">
              <a:latin typeface="Trebuchet MS" panose="020B0603020202020204" pitchFamily="34" charset="0"/>
            </a:rPr>
            <a:t> - Thursday</a:t>
          </a:r>
          <a:r>
            <a:rPr lang="en-US" sz="1400" b="1" i="1" kern="1200" dirty="0">
              <a:latin typeface="Trebuchet MS" panose="020B0603020202020204" pitchFamily="34" charset="0"/>
            </a:rPr>
            <a:t> </a:t>
          </a:r>
          <a:r>
            <a:rPr lang="en-US" sz="1400" i="1" kern="1200" dirty="0">
              <a:latin typeface="Trebuchet MS" panose="020B0603020202020204" pitchFamily="34" charset="0"/>
            </a:rPr>
            <a:t>-</a:t>
          </a:r>
          <a:r>
            <a:rPr lang="en-US" sz="1400" kern="1200" dirty="0">
              <a:latin typeface="Trebuchet MS" panose="020B0603020202020204" pitchFamily="34" charset="0"/>
            </a:rPr>
            <a:t>  All errors resolved – complete snapshot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Trebuchet MS" panose="020B0603020202020204" pitchFamily="34" charset="0"/>
            </a:rPr>
            <a:t>30</a:t>
          </a:r>
          <a:r>
            <a:rPr lang="en-US" sz="1400" b="1" kern="1200" baseline="30000" dirty="0">
              <a:latin typeface="Trebuchet MS" panose="020B0603020202020204" pitchFamily="34" charset="0"/>
            </a:rPr>
            <a:t>th</a:t>
          </a:r>
          <a:r>
            <a:rPr lang="en-US" sz="1400" b="1" kern="1200" dirty="0">
              <a:latin typeface="Trebuchet MS" panose="020B0603020202020204" pitchFamily="34" charset="0"/>
            </a:rPr>
            <a:t> - Feb 7</a:t>
          </a:r>
          <a:r>
            <a:rPr lang="en-US" sz="1400" b="1" kern="1200" baseline="30000" dirty="0">
              <a:latin typeface="Trebuchet MS" panose="020B0603020202020204" pitchFamily="34" charset="0"/>
            </a:rPr>
            <a:t>th</a:t>
          </a:r>
          <a:r>
            <a:rPr lang="en-US" sz="1400" b="1" kern="1200" dirty="0">
              <a:latin typeface="Trebuchet MS" panose="020B0603020202020204" pitchFamily="34" charset="0"/>
            </a:rPr>
            <a:t> Thursday – Friday - </a:t>
          </a:r>
          <a:r>
            <a:rPr lang="en-US" sz="1400" b="0" kern="1200" dirty="0">
              <a:latin typeface="Trebuchet MS" panose="020B0603020202020204" pitchFamily="34" charset="0"/>
            </a:rPr>
            <a:t>Report Review</a:t>
          </a:r>
          <a:endParaRPr lang="en-US" sz="1400" kern="1200" dirty="0">
            <a:latin typeface="Trebuchet MS" panose="020B0603020202020204" pitchFamily="34" charset="0"/>
          </a:endParaRPr>
        </a:p>
      </dsp:txBody>
      <dsp:txXfrm>
        <a:off x="0" y="2520139"/>
        <a:ext cx="5773821" cy="650475"/>
      </dsp:txXfrm>
    </dsp:sp>
    <dsp:sp modelId="{3054300C-5B6E-4817-ADDA-ADC6FA74591B}">
      <dsp:nvSpPr>
        <dsp:cNvPr id="0" name=""/>
        <dsp:cNvSpPr/>
      </dsp:nvSpPr>
      <dsp:spPr>
        <a:xfrm>
          <a:off x="288691" y="2416819"/>
          <a:ext cx="4041674" cy="20664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766" tIns="0" rIns="15276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Trebuchet MS" panose="020B0603020202020204" pitchFamily="34" charset="0"/>
            </a:rPr>
            <a:t>January Due Dates</a:t>
          </a:r>
        </a:p>
      </dsp:txBody>
      <dsp:txXfrm>
        <a:off x="298778" y="2426906"/>
        <a:ext cx="4021500" cy="186466"/>
      </dsp:txXfrm>
    </dsp:sp>
    <dsp:sp modelId="{3C065790-46BC-498E-9790-470944DB481F}">
      <dsp:nvSpPr>
        <dsp:cNvPr id="0" name=""/>
        <dsp:cNvSpPr/>
      </dsp:nvSpPr>
      <dsp:spPr>
        <a:xfrm>
          <a:off x="0" y="3311734"/>
          <a:ext cx="5763485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8113" tIns="145796" rIns="44811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Trebuchet MS" panose="020B0603020202020204" pitchFamily="34" charset="0"/>
            </a:rPr>
            <a:t>10</a:t>
          </a:r>
          <a:r>
            <a:rPr lang="en-US" sz="1400" b="1" kern="1200" baseline="30000" dirty="0">
              <a:latin typeface="Trebuchet MS" panose="020B0603020202020204" pitchFamily="34" charset="0"/>
            </a:rPr>
            <a:t>th</a:t>
          </a:r>
          <a:r>
            <a:rPr lang="en-US" sz="1400" b="1" kern="1200" dirty="0">
              <a:latin typeface="Trebuchet MS" panose="020B0603020202020204" pitchFamily="34" charset="0"/>
            </a:rPr>
            <a:t>  – 18</a:t>
          </a:r>
          <a:r>
            <a:rPr lang="en-US" sz="1400" b="1" kern="1200" baseline="30000" dirty="0">
              <a:latin typeface="Trebuchet MS" panose="020B0603020202020204" pitchFamily="34" charset="0"/>
            </a:rPr>
            <a:t>th</a:t>
          </a:r>
          <a:r>
            <a:rPr lang="en-US" sz="1400" b="1" kern="1200" dirty="0">
              <a:latin typeface="Trebuchet MS" panose="020B0603020202020204" pitchFamily="34" charset="0"/>
            </a:rPr>
            <a:t> - Monday </a:t>
          </a:r>
          <a:r>
            <a:rPr lang="en-US" sz="1400" b="0" kern="1200" dirty="0">
              <a:latin typeface="Trebuchet MS" panose="020B0603020202020204" pitchFamily="34" charset="0"/>
            </a:rPr>
            <a:t>–</a:t>
          </a:r>
          <a:r>
            <a:rPr lang="en-US" sz="1400" b="1" kern="1200" dirty="0">
              <a:latin typeface="Trebuchet MS" panose="020B0603020202020204" pitchFamily="34" charset="0"/>
            </a:rPr>
            <a:t> Tuesday </a:t>
          </a:r>
          <a:r>
            <a:rPr lang="en-US" sz="1400" b="0" kern="1200" dirty="0">
              <a:latin typeface="Trebuchet MS" panose="020B0603020202020204" pitchFamily="34" charset="0"/>
            </a:rPr>
            <a:t>- Resolving Duplicates</a:t>
          </a:r>
          <a:endParaRPr lang="en-US" sz="1400" kern="1200" dirty="0">
            <a:latin typeface="Trebuchet MS" panose="020B0603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/>
              </a:solidFill>
              <a:latin typeface="Trebuchet MS" panose="020B0603020202020204" pitchFamily="34" charset="0"/>
            </a:rPr>
            <a:t>18</a:t>
          </a:r>
          <a:r>
            <a:rPr lang="en-US" sz="1400" b="1" kern="1200" baseline="30000" dirty="0">
              <a:solidFill>
                <a:schemeClr val="tx1"/>
              </a:solidFill>
              <a:latin typeface="Trebuchet MS" panose="020B0603020202020204" pitchFamily="34" charset="0"/>
            </a:rPr>
            <a:t>th</a:t>
          </a:r>
          <a:r>
            <a:rPr lang="en-US" sz="1400" b="1" kern="1200" dirty="0">
              <a:solidFill>
                <a:schemeClr val="tx1"/>
              </a:solidFill>
              <a:latin typeface="Trebuchet MS" panose="020B0603020202020204" pitchFamily="34" charset="0"/>
            </a:rPr>
            <a:t> – 21</a:t>
          </a:r>
          <a:r>
            <a:rPr lang="en-US" sz="1400" b="1" kern="1200" baseline="30000" dirty="0">
              <a:solidFill>
                <a:schemeClr val="tx1"/>
              </a:solidFill>
              <a:latin typeface="Trebuchet MS" panose="020B0603020202020204" pitchFamily="34" charset="0"/>
            </a:rPr>
            <a:t>st</a:t>
          </a:r>
          <a:r>
            <a:rPr lang="en-US" sz="1400" b="1" kern="1200" dirty="0">
              <a:solidFill>
                <a:schemeClr val="tx1"/>
              </a:solidFill>
              <a:latin typeface="Trebuchet MS" panose="020B0603020202020204" pitchFamily="34" charset="0"/>
            </a:rPr>
            <a:t>  - Tuesday - Friday</a:t>
          </a:r>
          <a:r>
            <a:rPr lang="en-US" sz="1400" kern="1200" dirty="0">
              <a:solidFill>
                <a:schemeClr val="tx1"/>
              </a:solidFill>
              <a:latin typeface="Trebuchet MS" panose="020B0603020202020204" pitchFamily="34" charset="0"/>
            </a:rPr>
            <a:t> - Final Report Review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i="0" kern="1200" dirty="0">
              <a:solidFill>
                <a:schemeClr val="tx1"/>
              </a:solidFill>
              <a:latin typeface="Trebuchet MS" panose="020B0603020202020204" pitchFamily="34" charset="0"/>
            </a:rPr>
            <a:t>21</a:t>
          </a:r>
          <a:r>
            <a:rPr lang="en-US" sz="1400" b="1" i="0" kern="1200" baseline="30000" dirty="0">
              <a:solidFill>
                <a:schemeClr val="tx1"/>
              </a:solidFill>
              <a:latin typeface="Trebuchet MS" panose="020B0603020202020204" pitchFamily="34" charset="0"/>
            </a:rPr>
            <a:t>st</a:t>
          </a:r>
          <a:r>
            <a:rPr lang="en-US" sz="1400" b="1" i="0" kern="1200" dirty="0">
              <a:solidFill>
                <a:schemeClr val="tx1"/>
              </a:solidFill>
              <a:latin typeface="Trebuchet MS" panose="020B0603020202020204" pitchFamily="34" charset="0"/>
            </a:rPr>
            <a:t> - Friday - </a:t>
          </a:r>
          <a:r>
            <a:rPr lang="en-US" sz="1400" kern="1200" dirty="0">
              <a:solidFill>
                <a:schemeClr val="tx1"/>
              </a:solidFill>
              <a:latin typeface="Trebuchet MS" panose="020B0603020202020204" pitchFamily="34" charset="0"/>
            </a:rPr>
            <a:t>Final Submission Due</a:t>
          </a:r>
          <a:endParaRPr lang="en-US" sz="1400" b="0" kern="1200" dirty="0">
            <a:latin typeface="Trebuchet MS" panose="020B0603020202020204" pitchFamily="34" charset="0"/>
          </a:endParaRPr>
        </a:p>
      </dsp:txBody>
      <dsp:txXfrm>
        <a:off x="0" y="3311734"/>
        <a:ext cx="5763485" cy="882000"/>
      </dsp:txXfrm>
    </dsp:sp>
    <dsp:sp modelId="{E3AF0EDD-A197-4A05-8065-2914C13E0567}">
      <dsp:nvSpPr>
        <dsp:cNvPr id="0" name=""/>
        <dsp:cNvSpPr/>
      </dsp:nvSpPr>
      <dsp:spPr>
        <a:xfrm>
          <a:off x="288691" y="3208414"/>
          <a:ext cx="4041674" cy="20664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766" tIns="0" rIns="15276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Trebuchet MS" panose="020B0603020202020204" pitchFamily="34" charset="0"/>
            </a:rPr>
            <a:t>February Due Dates</a:t>
          </a:r>
        </a:p>
      </dsp:txBody>
      <dsp:txXfrm>
        <a:off x="298778" y="3218501"/>
        <a:ext cx="4021500" cy="1864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E7CB1-4335-4E95-BF0E-87EE64D07BC6}">
      <dsp:nvSpPr>
        <dsp:cNvPr id="0" name=""/>
        <dsp:cNvSpPr/>
      </dsp:nvSpPr>
      <dsp:spPr>
        <a:xfrm>
          <a:off x="0" y="0"/>
          <a:ext cx="706662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7EFB5-D26B-4989-B834-4CED2AAF435A}">
      <dsp:nvSpPr>
        <dsp:cNvPr id="0" name=""/>
        <dsp:cNvSpPr/>
      </dsp:nvSpPr>
      <dsp:spPr>
        <a:xfrm>
          <a:off x="0" y="0"/>
          <a:ext cx="7066624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The Staff Approval Matrix (SAM):</a:t>
          </a:r>
          <a:endParaRPr lang="en-US" sz="1600" kern="1200" dirty="0"/>
        </a:p>
      </dsp:txBody>
      <dsp:txXfrm>
        <a:off x="0" y="0"/>
        <a:ext cx="7066624" cy="543917"/>
      </dsp:txXfrm>
    </dsp:sp>
    <dsp:sp modelId="{CA7A78EC-8C28-46A0-9A75-31C05A944204}">
      <dsp:nvSpPr>
        <dsp:cNvPr id="0" name=""/>
        <dsp:cNvSpPr/>
      </dsp:nvSpPr>
      <dsp:spPr>
        <a:xfrm>
          <a:off x="0" y="543917"/>
          <a:ext cx="706662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1D6578-DCC6-49A7-9FFA-16C2F32012DA}">
      <dsp:nvSpPr>
        <dsp:cNvPr id="0" name=""/>
        <dsp:cNvSpPr/>
      </dsp:nvSpPr>
      <dsp:spPr>
        <a:xfrm>
          <a:off x="0" y="543917"/>
          <a:ext cx="7066624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is an automated process in the December Count</a:t>
          </a:r>
        </a:p>
      </dsp:txBody>
      <dsp:txXfrm>
        <a:off x="0" y="543917"/>
        <a:ext cx="7066624" cy="543917"/>
      </dsp:txXfrm>
    </dsp:sp>
    <dsp:sp modelId="{55EB7D93-C44E-4835-94EA-7753C6B1C1FB}">
      <dsp:nvSpPr>
        <dsp:cNvPr id="0" name=""/>
        <dsp:cNvSpPr/>
      </dsp:nvSpPr>
      <dsp:spPr>
        <a:xfrm>
          <a:off x="0" y="1087834"/>
          <a:ext cx="706662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9DCC3-2845-4AB4-B34F-2267FAC32A2A}">
      <dsp:nvSpPr>
        <dsp:cNvPr id="0" name=""/>
        <dsp:cNvSpPr/>
      </dsp:nvSpPr>
      <dsp:spPr>
        <a:xfrm>
          <a:off x="0" y="1087834"/>
          <a:ext cx="7066624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warnings that trigger when a Sp Ed Dec Count Snapshot is created</a:t>
          </a:r>
        </a:p>
      </dsp:txBody>
      <dsp:txXfrm>
        <a:off x="0" y="1087834"/>
        <a:ext cx="7066624" cy="543917"/>
      </dsp:txXfrm>
    </dsp:sp>
    <dsp:sp modelId="{60D3AC5F-C141-484D-BFB8-C2C0B5A94BAB}">
      <dsp:nvSpPr>
        <dsp:cNvPr id="0" name=""/>
        <dsp:cNvSpPr/>
      </dsp:nvSpPr>
      <dsp:spPr>
        <a:xfrm>
          <a:off x="0" y="1631751"/>
          <a:ext cx="706662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18D08-1DAC-44BD-AF1C-7C334A1ED912}">
      <dsp:nvSpPr>
        <dsp:cNvPr id="0" name=""/>
        <dsp:cNvSpPr/>
      </dsp:nvSpPr>
      <dsp:spPr>
        <a:xfrm>
          <a:off x="0" y="1631751"/>
          <a:ext cx="7066624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found under your Sp Ed Dec Count Staff Snapshot </a:t>
          </a:r>
          <a:r>
            <a:rPr lang="en-US" sz="1600" i="1" kern="1200"/>
            <a:t>warnings</a:t>
          </a:r>
          <a:r>
            <a:rPr lang="en-US" sz="1600" kern="1200"/>
            <a:t> report</a:t>
          </a:r>
        </a:p>
      </dsp:txBody>
      <dsp:txXfrm>
        <a:off x="0" y="1631751"/>
        <a:ext cx="7066624" cy="543917"/>
      </dsp:txXfrm>
    </dsp:sp>
    <dsp:sp modelId="{7DE30E62-C1F7-4F8E-A54A-157C789EEB28}">
      <dsp:nvSpPr>
        <dsp:cNvPr id="0" name=""/>
        <dsp:cNvSpPr/>
      </dsp:nvSpPr>
      <dsp:spPr>
        <a:xfrm>
          <a:off x="0" y="2175669"/>
          <a:ext cx="706662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045B7-BE83-4DFB-AFDB-A18AA8E07950}">
      <dsp:nvSpPr>
        <dsp:cNvPr id="0" name=""/>
        <dsp:cNvSpPr/>
      </dsp:nvSpPr>
      <dsp:spPr>
        <a:xfrm>
          <a:off x="0" y="2175669"/>
          <a:ext cx="7066624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pulls in data from the Staff Assignment and IEP Interchange files</a:t>
          </a:r>
        </a:p>
      </dsp:txBody>
      <dsp:txXfrm>
        <a:off x="0" y="2175669"/>
        <a:ext cx="7066624" cy="543917"/>
      </dsp:txXfrm>
    </dsp:sp>
    <dsp:sp modelId="{836B7BB2-DDC3-4BF6-BB96-757A01121273}">
      <dsp:nvSpPr>
        <dsp:cNvPr id="0" name=""/>
        <dsp:cNvSpPr/>
      </dsp:nvSpPr>
      <dsp:spPr>
        <a:xfrm>
          <a:off x="0" y="2719586"/>
          <a:ext cx="706662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C2BF4-4C00-4FA9-A0EE-473BD59838BD}">
      <dsp:nvSpPr>
        <dsp:cNvPr id="0" name=""/>
        <dsp:cNvSpPr/>
      </dsp:nvSpPr>
      <dsp:spPr>
        <a:xfrm>
          <a:off x="0" y="2719586"/>
          <a:ext cx="7066624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connects staff data with Educator Licensing and EDIS records via the reported SSN </a:t>
          </a:r>
        </a:p>
      </dsp:txBody>
      <dsp:txXfrm>
        <a:off x="0" y="2719586"/>
        <a:ext cx="7066624" cy="543917"/>
      </dsp:txXfrm>
    </dsp:sp>
    <dsp:sp modelId="{89D4DAC9-553B-4A17-9B6A-0E9D2B634680}">
      <dsp:nvSpPr>
        <dsp:cNvPr id="0" name=""/>
        <dsp:cNvSpPr/>
      </dsp:nvSpPr>
      <dsp:spPr>
        <a:xfrm>
          <a:off x="0" y="3263503"/>
          <a:ext cx="706662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40B8C-E1B7-49E4-ACA0-3D2EC41239F0}">
      <dsp:nvSpPr>
        <dsp:cNvPr id="0" name=""/>
        <dsp:cNvSpPr/>
      </dsp:nvSpPr>
      <dsp:spPr>
        <a:xfrm>
          <a:off x="0" y="3263503"/>
          <a:ext cx="7066624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determines </a:t>
          </a:r>
          <a:r>
            <a:rPr lang="en-US" sz="1600" i="1" kern="1200"/>
            <a:t>qualified/non-qualified</a:t>
          </a:r>
          <a:r>
            <a:rPr lang="en-US" sz="1600" kern="1200"/>
            <a:t> status for positions requiring a CDE license</a:t>
          </a:r>
        </a:p>
      </dsp:txBody>
      <dsp:txXfrm>
        <a:off x="0" y="3263503"/>
        <a:ext cx="7066624" cy="543917"/>
      </dsp:txXfrm>
    </dsp:sp>
    <dsp:sp modelId="{63F12524-03AD-41E6-95C0-E6BB4D2836F1}">
      <dsp:nvSpPr>
        <dsp:cNvPr id="0" name=""/>
        <dsp:cNvSpPr/>
      </dsp:nvSpPr>
      <dsp:spPr>
        <a:xfrm>
          <a:off x="0" y="3807420"/>
          <a:ext cx="706662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F382B-E6F6-41E4-BFD9-140437D334D5}">
      <dsp:nvSpPr>
        <dsp:cNvPr id="0" name=""/>
        <dsp:cNvSpPr/>
      </dsp:nvSpPr>
      <dsp:spPr>
        <a:xfrm>
          <a:off x="0" y="3807420"/>
          <a:ext cx="7066624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Triggers DEC Staff snapshot </a:t>
          </a:r>
          <a:r>
            <a:rPr lang="en-US" sz="1600" i="1" kern="1200"/>
            <a:t>warnings</a:t>
          </a:r>
          <a:r>
            <a:rPr lang="en-US" sz="1600" kern="1200"/>
            <a:t> DC208, DC209, DC210, and DC211</a:t>
          </a:r>
        </a:p>
      </dsp:txBody>
      <dsp:txXfrm>
        <a:off x="0" y="3807420"/>
        <a:ext cx="7066624" cy="5439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2EC58-567C-462D-8336-B68E28C05C57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49E1EA-5E27-4B2C-B085-4DF15A2BC662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E7A5D-79CA-40E4-9AB4-77A9E0A48F66}">
      <dsp:nvSpPr>
        <dsp:cNvPr id="0" name=""/>
        <dsp:cNvSpPr/>
      </dsp:nvSpPr>
      <dsp:spPr>
        <a:xfrm>
          <a:off x="1057183" y="1805"/>
          <a:ext cx="4732020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SAM Warning DC208 </a:t>
          </a:r>
          <a:r>
            <a:rPr lang="en-US" sz="1900" kern="1200"/>
            <a:t>– Staff did not hold a valid license on 12/01</a:t>
          </a:r>
        </a:p>
      </dsp:txBody>
      <dsp:txXfrm>
        <a:off x="1057183" y="1805"/>
        <a:ext cx="4732020" cy="915310"/>
      </dsp:txXfrm>
    </dsp:sp>
    <dsp:sp modelId="{75D0ADD2-F4D7-48DB-940D-E2C59C976477}">
      <dsp:nvSpPr>
        <dsp:cNvPr id="0" name=""/>
        <dsp:cNvSpPr/>
      </dsp:nvSpPr>
      <dsp:spPr>
        <a:xfrm>
          <a:off x="5789203" y="1805"/>
          <a:ext cx="472639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/>
            <a:t>Remind staff to renew their license </a:t>
          </a:r>
          <a:endParaRPr lang="en-US" sz="1400" kern="1200"/>
        </a:p>
      </dsp:txBody>
      <dsp:txXfrm>
        <a:off x="5789203" y="1805"/>
        <a:ext cx="4726396" cy="915310"/>
      </dsp:txXfrm>
    </dsp:sp>
    <dsp:sp modelId="{92BD9573-7CD2-4122-8DD7-25CE85413469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E3ED6B-B9F8-4BC8-A1A6-C371076BCC5B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87B23-3E03-4D2C-B67F-132D9B8ED8FB}">
      <dsp:nvSpPr>
        <dsp:cNvPr id="0" name=""/>
        <dsp:cNvSpPr/>
      </dsp:nvSpPr>
      <dsp:spPr>
        <a:xfrm>
          <a:off x="1057183" y="1145944"/>
          <a:ext cx="4732020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SAM Warning DC209 </a:t>
          </a:r>
          <a:r>
            <a:rPr lang="en-US" sz="1900" kern="1200"/>
            <a:t>– Staff does not hold an appropriate endorsement for the assignment</a:t>
          </a:r>
        </a:p>
      </dsp:txBody>
      <dsp:txXfrm>
        <a:off x="1057183" y="1145944"/>
        <a:ext cx="4732020" cy="915310"/>
      </dsp:txXfrm>
    </dsp:sp>
    <dsp:sp modelId="{FCD14A72-EA4F-4D03-A310-EA3300B41F6E}">
      <dsp:nvSpPr>
        <dsp:cNvPr id="0" name=""/>
        <dsp:cNvSpPr/>
      </dsp:nvSpPr>
      <dsp:spPr>
        <a:xfrm>
          <a:off x="5789203" y="1145944"/>
          <a:ext cx="472639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/>
            <a:t>Check to be sure you are reporting the correct job code</a:t>
          </a:r>
          <a:endParaRPr lang="en-US" sz="1400" kern="1200"/>
        </a:p>
      </dsp:txBody>
      <dsp:txXfrm>
        <a:off x="5789203" y="1145944"/>
        <a:ext cx="4726396" cy="915310"/>
      </dsp:txXfrm>
    </dsp:sp>
    <dsp:sp modelId="{FE77F757-4736-45B5-930B-8CB11D21CE36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E8D596-D03D-47D5-8B0C-D3CFC2ACEF72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6C996-86FD-479F-BB47-0F50AA3E40B0}">
      <dsp:nvSpPr>
        <dsp:cNvPr id="0" name=""/>
        <dsp:cNvSpPr/>
      </dsp:nvSpPr>
      <dsp:spPr>
        <a:xfrm>
          <a:off x="1057183" y="2290082"/>
          <a:ext cx="4732020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SAM Warning DC210 </a:t>
          </a:r>
          <a:r>
            <a:rPr lang="en-US" sz="1900" kern="1200"/>
            <a:t>– Staff does not hold an appropriate endorsement for the caseload</a:t>
          </a:r>
        </a:p>
      </dsp:txBody>
      <dsp:txXfrm>
        <a:off x="1057183" y="2290082"/>
        <a:ext cx="4732020" cy="915310"/>
      </dsp:txXfrm>
    </dsp:sp>
    <dsp:sp modelId="{922185C6-222E-4930-9F62-38C738FC6E29}">
      <dsp:nvSpPr>
        <dsp:cNvPr id="0" name=""/>
        <dsp:cNvSpPr/>
      </dsp:nvSpPr>
      <dsp:spPr>
        <a:xfrm>
          <a:off x="5789203" y="2290082"/>
          <a:ext cx="472639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/>
            <a:t>Check to be sure the primary providers/job codes are correct  (i.e. students with disability type 08 or 11 must have a primary provider with a 238 job code)</a:t>
          </a:r>
          <a:endParaRPr lang="en-US" sz="1400" kern="1200"/>
        </a:p>
      </dsp:txBody>
      <dsp:txXfrm>
        <a:off x="5789203" y="2290082"/>
        <a:ext cx="4726396" cy="915310"/>
      </dsp:txXfrm>
    </dsp:sp>
    <dsp:sp modelId="{60249650-658B-4421-9B3F-6D5EC685D177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422F09-835B-4B23-8E70-21AD0B447BD7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5F87F-DEBA-4643-AD72-AD88E375708F}">
      <dsp:nvSpPr>
        <dsp:cNvPr id="0" name=""/>
        <dsp:cNvSpPr/>
      </dsp:nvSpPr>
      <dsp:spPr>
        <a:xfrm>
          <a:off x="1057183" y="3434221"/>
          <a:ext cx="4732020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SAM Warning DC211 </a:t>
          </a:r>
          <a:r>
            <a:rPr lang="en-US" sz="1900" kern="1200"/>
            <a:t>– Staff does not hold a valid license</a:t>
          </a:r>
        </a:p>
      </dsp:txBody>
      <dsp:txXfrm>
        <a:off x="1057183" y="3434221"/>
        <a:ext cx="4732020" cy="915310"/>
      </dsp:txXfrm>
    </dsp:sp>
    <dsp:sp modelId="{B9C134DE-7E6F-4F2A-9148-15573578413E}">
      <dsp:nvSpPr>
        <dsp:cNvPr id="0" name=""/>
        <dsp:cNvSpPr/>
      </dsp:nvSpPr>
      <dsp:spPr>
        <a:xfrm>
          <a:off x="5789203" y="3434221"/>
          <a:ext cx="472639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/>
            <a:t>Check to be sure SSN is correct in COOL system and on your Staff Assignment file and in EDIS system</a:t>
          </a:r>
          <a:endParaRPr lang="en-US" sz="1400" kern="1200"/>
        </a:p>
      </dsp:txBody>
      <dsp:txXfrm>
        <a:off x="5789203" y="3434221"/>
        <a:ext cx="4726396" cy="915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E92D6-1CF6-47ED-BE7D-D2AB9373DC54}">
      <dsp:nvSpPr>
        <dsp:cNvPr id="0" name=""/>
        <dsp:cNvSpPr/>
      </dsp:nvSpPr>
      <dsp:spPr>
        <a:xfrm>
          <a:off x="0" y="2844526"/>
          <a:ext cx="7685921" cy="93363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All non-qualified staff are included in the post December Count Correction Tracker accountability process.</a:t>
          </a:r>
        </a:p>
      </dsp:txBody>
      <dsp:txXfrm>
        <a:off x="0" y="2844526"/>
        <a:ext cx="7685921" cy="933637"/>
      </dsp:txXfrm>
    </dsp:sp>
    <dsp:sp modelId="{E118C371-B968-40CA-B40F-B119F7D8DCBA}">
      <dsp:nvSpPr>
        <dsp:cNvPr id="0" name=""/>
        <dsp:cNvSpPr/>
      </dsp:nvSpPr>
      <dsp:spPr>
        <a:xfrm rot="10800000">
          <a:off x="0" y="1422597"/>
          <a:ext cx="7685921" cy="1435934"/>
        </a:xfrm>
        <a:prstGeom prst="upArrowCallou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If SAM Warnings remain unresolved at collection close, staff will display in the final SAM: 1.5 Non-Qualified Personnel Status report.</a:t>
          </a:r>
        </a:p>
      </dsp:txBody>
      <dsp:txXfrm rot="10800000">
        <a:off x="0" y="1422597"/>
        <a:ext cx="7685921" cy="933027"/>
      </dsp:txXfrm>
    </dsp:sp>
    <dsp:sp modelId="{111B2502-809D-46CB-BF47-542A7277DEFE}">
      <dsp:nvSpPr>
        <dsp:cNvPr id="0" name=""/>
        <dsp:cNvSpPr/>
      </dsp:nvSpPr>
      <dsp:spPr>
        <a:xfrm rot="10800000">
          <a:off x="0" y="667"/>
          <a:ext cx="7685921" cy="1435934"/>
        </a:xfrm>
        <a:prstGeom prst="upArrowCallou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SAM Warnings will NOT prevent you from finalizing your December Count staff data.</a:t>
          </a:r>
        </a:p>
      </dsp:txBody>
      <dsp:txXfrm rot="10800000">
        <a:off x="0" y="667"/>
        <a:ext cx="7685921" cy="933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2E894-E0CE-40CF-8CA0-23F05C6E40C6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3E97E-4890-4915-A7C2-F3D207C52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8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5EF9D-2794-47AA-B87D-5B45645656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54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6CB3C28-2903-4BB6-977E-677766CE887E}" type="datetime1">
              <a:rPr lang="en-US" smtClean="0"/>
              <a:pPr>
                <a:defRPr/>
              </a:pPr>
              <a:t>12/4/2024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16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2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17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81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92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675241"/>
            <a:ext cx="12192000" cy="218276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0953A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3324170"/>
            <a:ext cx="10402529" cy="973464"/>
          </a:xfrm>
        </p:spPr>
        <p:txBody>
          <a:bodyPr lIns="0" tIns="0" rIns="0" bIns="0" anchor="t" anchorCtr="0">
            <a:normAutofit/>
          </a:bodyPr>
          <a:lstStyle>
            <a:lvl1pPr algn="ctr">
              <a:defRPr sz="4800"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4675240"/>
            <a:ext cx="10402529" cy="582559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994" y="632707"/>
            <a:ext cx="2822307" cy="176238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914402" y="2772696"/>
            <a:ext cx="10402529" cy="0"/>
          </a:xfrm>
          <a:prstGeom prst="line">
            <a:avLst/>
          </a:prstGeom>
          <a:ln w="19050">
            <a:solidFill>
              <a:srgbClr val="0095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28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2916D9F-51D7-A833-A716-2FAD3EF1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565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627" cy="68583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EDF11DD-8C31-8848-CBD2-D09F63356F5E}"/>
              </a:ext>
            </a:extLst>
          </p:cNvPr>
          <p:cNvSpPr/>
          <p:nvPr userDrawn="1"/>
        </p:nvSpPr>
        <p:spPr>
          <a:xfrm>
            <a:off x="0" y="1587260"/>
            <a:ext cx="12192000" cy="36576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0" y="1837426"/>
            <a:ext cx="12192000" cy="3191774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3420" y="6427021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33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627" cy="6858352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0" y="2595716"/>
            <a:ext cx="121920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3420" y="6427021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22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D0368B-1F4E-0415-E1FF-B74DA56754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1999" cy="6857999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428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92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1999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0" y="2595716"/>
            <a:ext cx="121920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7916" y="6427021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8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rong Found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8"/>
            <a:ext cx="965179" cy="11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86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l Means 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8"/>
            <a:ext cx="965178" cy="11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39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ality Sch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8" cy="110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52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re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7" cy="110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43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ducators Ma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7" cy="110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7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96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066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cel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6" cy="110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01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3041"/>
            <a:ext cx="51816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63041"/>
            <a:ext cx="51816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6" cy="1219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6925" y="254514"/>
            <a:ext cx="8109153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172201"/>
            <a:ext cx="1524000" cy="48591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428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7726FA2-3EC9-4717-AD62-D8C823692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5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914400" y="2595716"/>
            <a:ext cx="103632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7596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67726FA2-3EC9-4717-AD62-D8C823692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94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925" y="254514"/>
            <a:ext cx="8109153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0361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675239"/>
            <a:ext cx="12192000" cy="218276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C846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36240"/>
            <a:ext cx="10363200" cy="1216589"/>
          </a:xfrm>
        </p:spPr>
        <p:txBody>
          <a:bodyPr anchor="t" anchorCtr="0">
            <a:normAutofit/>
          </a:bodyPr>
          <a:lstStyle>
            <a:lvl1pPr algn="ctr">
              <a:defRPr sz="3600"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73445"/>
            <a:ext cx="10363200" cy="10659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83" y="632706"/>
            <a:ext cx="3761564" cy="176273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914401" y="2772696"/>
            <a:ext cx="10402529" cy="0"/>
          </a:xfrm>
          <a:prstGeom prst="line">
            <a:avLst/>
          </a:prstGeom>
          <a:ln w="19050">
            <a:solidFill>
              <a:srgbClr val="FFC8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428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328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6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925" y="254514"/>
            <a:ext cx="8109153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172201"/>
            <a:ext cx="1524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428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975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6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415" y="420329"/>
            <a:ext cx="6877663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172201"/>
            <a:ext cx="1524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428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3" y="41458"/>
            <a:ext cx="1245831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03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2191996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415" y="420329"/>
            <a:ext cx="6877663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172201"/>
            <a:ext cx="1524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428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3" y="41458"/>
            <a:ext cx="1245831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79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2191996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415" y="420329"/>
            <a:ext cx="6877663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172201"/>
            <a:ext cx="1524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428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3" y="41458"/>
            <a:ext cx="1245831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073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2191996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415" y="420329"/>
            <a:ext cx="6877663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172201"/>
            <a:ext cx="1524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428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3" y="41458"/>
            <a:ext cx="1245831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4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CBB335-5C3D-53DB-67D2-17452C4E4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9498A2-0359-E912-13BB-57F236A92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379" y="0"/>
            <a:ext cx="3435658" cy="6858000"/>
          </a:xfrm>
          <a:solidFill>
            <a:srgbClr val="0D964C"/>
          </a:solidFill>
          <a:ln>
            <a:noFill/>
          </a:ln>
        </p:spPr>
        <p:txBody>
          <a:bodyPr lIns="0" tIns="0" rIns="0" bIns="0" anchor="ctr" anchorCtr="0">
            <a:normAutofit/>
          </a:bodyPr>
          <a:lstStyle>
            <a:lvl1pPr marL="230188" indent="0" algn="ctr">
              <a:defRPr sz="32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F1CAE9-4692-3FA7-D90D-F566F9267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00980" y="1520031"/>
            <a:ext cx="7066624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09792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2191996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415" y="420329"/>
            <a:ext cx="6877663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172201"/>
            <a:ext cx="1524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428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3" y="41458"/>
            <a:ext cx="1245831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46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2191996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415" y="420329"/>
            <a:ext cx="6877663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172201"/>
            <a:ext cx="1524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428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3" y="41458"/>
            <a:ext cx="1245831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642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3041"/>
            <a:ext cx="51816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63041"/>
            <a:ext cx="51816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6" cy="1219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6925" y="254514"/>
            <a:ext cx="8109153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172201"/>
            <a:ext cx="1524000" cy="48591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428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373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428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6925" y="254514"/>
            <a:ext cx="8109153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26161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925" y="254514"/>
            <a:ext cx="8109153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74105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914400" y="2595716"/>
            <a:ext cx="103632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7596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1766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914400" y="2595716"/>
            <a:ext cx="103632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428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8867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838200" y="4305600"/>
            <a:ext cx="10515600" cy="208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3600">
                <a:latin typeface="Museo Slab 500" panose="02000000000000000000" pitchFamily="50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9168065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" y="2669750"/>
            <a:ext cx="3600711" cy="368199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202401"/>
            <a:ext cx="10515600" cy="5037025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08800"/>
            <a:ext cx="4114800" cy="2126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787382"/>
            <a:ext cx="12192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ectangle 17"/>
          <p:cNvSpPr/>
          <p:nvPr userDrawn="1"/>
        </p:nvSpPr>
        <p:spPr>
          <a:xfrm>
            <a:off x="0" y="6806228"/>
            <a:ext cx="12192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506" y="6418098"/>
            <a:ext cx="834895" cy="322362"/>
          </a:xfrm>
          <a:prstGeom prst="rect">
            <a:avLst/>
          </a:prstGeom>
        </p:spPr>
      </p:pic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8610600" y="6508800"/>
            <a:ext cx="1676899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56032" y="192024"/>
            <a:ext cx="105156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192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3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7999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4" descr="co_cde_shield_rg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039" y="6078533"/>
            <a:ext cx="1548215" cy="68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14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4480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4480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56401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7999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4" descr="co_cde_shield_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039" y="6078533"/>
            <a:ext cx="1548215" cy="68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214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27200"/>
            <a:ext cx="12192000" cy="730800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36094"/>
            <a:ext cx="12192000" cy="6177506"/>
          </a:xfrm>
          <a:prstGeom prst="rect">
            <a:avLst/>
          </a:prstGeom>
          <a:gradFill>
            <a:gsLst>
              <a:gs pos="0">
                <a:srgbClr val="6EC4E8"/>
              </a:gs>
              <a:gs pos="50000">
                <a:schemeClr val="bg1"/>
              </a:gs>
              <a:gs pos="100000">
                <a:srgbClr val="5C667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12192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0" y="6785906"/>
            <a:ext cx="12192000" cy="72189"/>
          </a:xfrm>
          <a:prstGeom prst="rect">
            <a:avLst/>
          </a:prstGeom>
          <a:solidFill>
            <a:srgbClr val="6E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506" y="6418098"/>
            <a:ext cx="834895" cy="3223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27" y="6369865"/>
            <a:ext cx="990651" cy="415946"/>
          </a:xfrm>
          <a:prstGeom prst="rect">
            <a:avLst/>
          </a:prstGeom>
        </p:spPr>
      </p:pic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537600"/>
            <a:ext cx="2743200" cy="1838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537600"/>
            <a:ext cx="4114800" cy="1838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537600"/>
            <a:ext cx="2161032" cy="183876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838200" y="2282400"/>
            <a:ext cx="10515600" cy="208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400" baseline="0">
                <a:latin typeface="Museo Slab 500" panose="02000000000000000000" pitchFamily="50" charset="0"/>
              </a:defRPr>
            </a:lvl1pPr>
          </a:lstStyle>
          <a:p>
            <a:pPr lvl="0"/>
            <a:r>
              <a:rPr lang="en-US" dirty="0"/>
              <a:t>Transition slide. Insert image or graphic here.</a:t>
            </a:r>
          </a:p>
        </p:txBody>
      </p:sp>
    </p:spTree>
    <p:extLst>
      <p:ext uri="{BB962C8B-B14F-4D97-AF65-F5344CB8AC3E}">
        <p14:creationId xmlns:p14="http://schemas.microsoft.com/office/powerpoint/2010/main" val="4998715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7999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8510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08800"/>
            <a:ext cx="4114800" cy="2126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12192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0" y="787382"/>
            <a:ext cx="12192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4" name="Rectangle 23"/>
          <p:cNvSpPr/>
          <p:nvPr userDrawn="1"/>
        </p:nvSpPr>
        <p:spPr>
          <a:xfrm>
            <a:off x="0" y="6806228"/>
            <a:ext cx="12192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506" y="6418098"/>
            <a:ext cx="834895" cy="322362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8610600" y="6508800"/>
            <a:ext cx="1676899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1" y="1207008"/>
            <a:ext cx="5146239" cy="5056992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193118" y="1207008"/>
            <a:ext cx="5146239" cy="5056992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56032" y="192024"/>
            <a:ext cx="105156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99854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537600"/>
            <a:ext cx="2743200" cy="1838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537600"/>
            <a:ext cx="4114800" cy="1838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F748-31DA-4297-96EF-69DC737B5D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506" y="6418098"/>
            <a:ext cx="834895" cy="32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6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838200" y="1202401"/>
            <a:ext cx="10515600" cy="5037025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843"/>
            <a:ext cx="8144272" cy="3965456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08800"/>
            <a:ext cx="4114800" cy="2126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2192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787382"/>
            <a:ext cx="12192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ectangle 18"/>
          <p:cNvSpPr/>
          <p:nvPr userDrawn="1"/>
        </p:nvSpPr>
        <p:spPr>
          <a:xfrm>
            <a:off x="0" y="6806228"/>
            <a:ext cx="12192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506" y="6418098"/>
            <a:ext cx="834895" cy="322362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8610600" y="6508800"/>
            <a:ext cx="1676899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56032" y="192024"/>
            <a:ext cx="105156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18452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7999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08001" y="373063"/>
            <a:ext cx="11140017" cy="5414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7540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D086918-AB89-4A91-BCB1-D1AA0521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D0C7EAE6-38B5-2B76-AD27-6BF3B6FD83A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B481D9-802F-6702-BF1A-C9C575E2155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3459091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1D83BA-5431-C3B7-355F-D1F85B76F6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16E57BF-FBD9-BF44-FF8C-BAB1508DF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4480"/>
            <a:ext cx="10515600" cy="2057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2E57FBF-6B51-1D66-7A47-824EBABAF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3664022"/>
            <a:ext cx="10515600" cy="2057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8133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7A8FFAB-5E1C-CF86-B03E-0955CA900F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86000"/>
            <a:ext cx="5181600" cy="36198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5AC1F90-AAA4-78AA-F867-5F7DCA742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6000"/>
            <a:ext cx="5181600" cy="36198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91A384B-C620-E13C-4BB0-D5F136AF5C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81408"/>
            <a:ext cx="5181600" cy="561839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Museo Slab 500" panose="02000000000000000000" pitchFamily="50" charset="0"/>
              </a:defRPr>
            </a:lvl1pPr>
            <a:lvl2pPr marL="457200" indent="0">
              <a:buNone/>
              <a:defRPr b="1">
                <a:latin typeface="Museo Slab 500" panose="02000000000000000000" pitchFamily="50" charset="0"/>
              </a:defRPr>
            </a:lvl2pPr>
            <a:lvl3pPr marL="914400" indent="0">
              <a:buNone/>
              <a:defRPr b="1">
                <a:latin typeface="Museo Slab 500" panose="02000000000000000000" pitchFamily="50" charset="0"/>
              </a:defRPr>
            </a:lvl3pPr>
            <a:lvl4pPr marL="1371600" indent="0">
              <a:buNone/>
              <a:defRPr b="1">
                <a:latin typeface="Museo Slab 500" panose="02000000000000000000" pitchFamily="50" charset="0"/>
              </a:defRPr>
            </a:lvl4pPr>
            <a:lvl5pPr marL="1828800" indent="0">
              <a:buNone/>
              <a:defRPr b="1">
                <a:latin typeface="Museo Slab 500" panose="020000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D7C7C81-32AC-D7BA-07C3-C7E653244A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618295"/>
            <a:ext cx="5181600" cy="551880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Museo Slab 500" panose="02000000000000000000" pitchFamily="50" charset="0"/>
              </a:defRPr>
            </a:lvl1pPr>
            <a:lvl2pPr marL="457200" indent="0">
              <a:buNone/>
              <a:defRPr b="1">
                <a:latin typeface="Museo Slab 500" panose="02000000000000000000" pitchFamily="50" charset="0"/>
              </a:defRPr>
            </a:lvl2pPr>
            <a:lvl3pPr marL="914400" indent="0">
              <a:buNone/>
              <a:defRPr b="1">
                <a:latin typeface="Museo Slab 500" panose="02000000000000000000" pitchFamily="50" charset="0"/>
              </a:defRPr>
            </a:lvl3pPr>
            <a:lvl4pPr marL="1371600" indent="0">
              <a:buNone/>
              <a:defRPr b="1">
                <a:latin typeface="Museo Slab 500" panose="02000000000000000000" pitchFamily="50" charset="0"/>
              </a:defRPr>
            </a:lvl4pPr>
            <a:lvl5pPr marL="1828800" indent="0">
              <a:buNone/>
              <a:defRPr b="1">
                <a:latin typeface="Museo Slab 500" panose="020000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9776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0F72CE-EC5C-299D-2230-64775C4D44D3}"/>
              </a:ext>
            </a:extLst>
          </p:cNvPr>
          <p:cNvSpPr/>
          <p:nvPr userDrawn="1"/>
        </p:nvSpPr>
        <p:spPr>
          <a:xfrm rot="16200000">
            <a:off x="7083727" y="1749725"/>
            <a:ext cx="6858000" cy="335854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0953A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BCA13A-BFBD-CE21-F101-EF33928F1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916" y="5893622"/>
            <a:ext cx="6616681" cy="898524"/>
          </a:xfrm>
        </p:spPr>
        <p:txBody>
          <a:bodyPr lIns="0" tIns="0" rIns="0" bIns="0" anchor="b" anchorCtr="0">
            <a:normAutofit/>
          </a:bodyPr>
          <a:lstStyle>
            <a:lvl1pPr algn="r">
              <a:defRPr sz="2800"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2916D9F-51D7-A833-A716-2FAD3EF1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7916" y="6489679"/>
            <a:ext cx="772748" cy="279444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2C3F48-008E-F77B-912F-6301136FB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CE6C516-C179-126C-DF9F-FB239BE5BC3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7916" y="224405"/>
            <a:ext cx="5715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679F0B30-A3D8-5FAB-79BF-FAFB7DF5CD7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237619"/>
            <a:ext cx="57150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59C40B87-34B1-0D57-986A-C0117BA534F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6000" y="2967605"/>
            <a:ext cx="57150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2633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45B949-8183-4E02-8440-CF71301FB9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96" cy="121919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193AB5-C6DD-0757-4F40-231B77F298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44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B072207-4E26-2061-CB8E-7187889C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690D85-2E79-8D1F-A650-4328B6DB30A3}"/>
              </a:ext>
            </a:extLst>
          </p:cNvPr>
          <p:cNvSpPr/>
          <p:nvPr userDrawn="1"/>
        </p:nvSpPr>
        <p:spPr>
          <a:xfrm rot="16200000">
            <a:off x="7083727" y="1749725"/>
            <a:ext cx="6858000" cy="335854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0953A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6D77A20-F1EF-D2CC-8D1A-EE27CE859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916" y="5893622"/>
            <a:ext cx="6616681" cy="898524"/>
          </a:xfrm>
        </p:spPr>
        <p:txBody>
          <a:bodyPr lIns="0" tIns="0" rIns="0" bIns="0" anchor="b" anchorCtr="0">
            <a:normAutofit/>
          </a:bodyPr>
          <a:lstStyle>
            <a:lvl1pPr algn="r">
              <a:defRPr sz="2800"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2D5BBB-5BB8-A773-B7ED-DDBA0CC956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7916" y="228600"/>
            <a:ext cx="11736168" cy="5522976"/>
          </a:xfrm>
        </p:spPr>
        <p:txBody>
          <a:bodyPr lIns="0" tIns="0" rIns="0" bIns="0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Insert Image or Smart Art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AAAE9B-F938-604C-BB2B-64CB1F630A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3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1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707" r:id="rId3"/>
    <p:sldLayoutId id="2147483680" r:id="rId4"/>
    <p:sldLayoutId id="2147483708" r:id="rId5"/>
    <p:sldLayoutId id="2147483696" r:id="rId6"/>
    <p:sldLayoutId id="2147483709" r:id="rId7"/>
    <p:sldLayoutId id="2147483682" r:id="rId8"/>
    <p:sldLayoutId id="2147483697" r:id="rId9"/>
    <p:sldLayoutId id="2147483710" r:id="rId10"/>
    <p:sldLayoutId id="2147483698" r:id="rId11"/>
    <p:sldLayoutId id="2147483706" r:id="rId12"/>
    <p:sldLayoutId id="2147483699" r:id="rId13"/>
    <p:sldLayoutId id="2147483668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13" r:id="rId21"/>
    <p:sldLayoutId id="2147483716" r:id="rId22"/>
    <p:sldLayoutId id="2147483719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6924" y="6360653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90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  <p:sldLayoutId id="2147483743" r:id="rId23"/>
    <p:sldLayoutId id="2147483744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pedDecCount@cde.state.co.us" TargetMode="External"/><Relationship Id="rId7" Type="http://schemas.openxmlformats.org/officeDocument/2006/relationships/hyperlink" Target="https://www.cde.state.co.us/cdesped/dm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e.state.co.us/datapipeline/snap_sped-december" TargetMode="External"/><Relationship Id="rId5" Type="http://schemas.openxmlformats.org/officeDocument/2006/relationships/hyperlink" Target="https://www.cde.state.co.us/datapipeline/inter_staff" TargetMode="External"/><Relationship Id="rId4" Type="http://schemas.openxmlformats.org/officeDocument/2006/relationships/hyperlink" Target="https://www.cde.state.co.us/datapipeline/inter_sped-iep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datapipeline/snap_sped-decembe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://www.cde.state.co.us/datapipeline/snap_sped-december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e.state.co.us/datapipeline/inter-staff-purchase-service-inf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1000"/>
              </a:spcBef>
            </a:pPr>
            <a:r>
              <a:rPr lang="en-US" dirty="0"/>
              <a:t> </a:t>
            </a:r>
            <a:r>
              <a:rPr lang="en-US" sz="3100" b="1" dirty="0">
                <a:solidFill>
                  <a:prstClr val="black"/>
                </a:solidFill>
              </a:rPr>
              <a:t>2024-2025</a:t>
            </a:r>
            <a:br>
              <a:rPr lang="en-US" sz="3100" b="1" dirty="0">
                <a:solidFill>
                  <a:prstClr val="black"/>
                </a:solidFill>
              </a:rPr>
            </a:br>
            <a:r>
              <a:rPr lang="en-US" sz="3100" b="1" dirty="0">
                <a:solidFill>
                  <a:prstClr val="black"/>
                </a:solidFill>
              </a:rPr>
              <a:t>Special Education December Count </a:t>
            </a:r>
            <a:br>
              <a:rPr lang="en-US" sz="3100" b="1" dirty="0">
                <a:solidFill>
                  <a:prstClr val="black"/>
                </a:solidFill>
              </a:rPr>
            </a:br>
            <a:r>
              <a:rPr lang="en-US" sz="3100" b="1" dirty="0">
                <a:solidFill>
                  <a:prstClr val="black"/>
                </a:solidFill>
              </a:rPr>
              <a:t>Office Hours </a:t>
            </a:r>
            <a:br>
              <a:rPr lang="en-US" sz="3100" b="1" dirty="0">
                <a:solidFill>
                  <a:prstClr val="black"/>
                </a:solidFill>
              </a:rPr>
            </a:br>
            <a:r>
              <a:rPr lang="en-US" sz="3100" b="1" dirty="0">
                <a:solidFill>
                  <a:prstClr val="black"/>
                </a:solidFill>
              </a:rPr>
              <a:t>Staff Approval Matrix (SAM)</a:t>
            </a:r>
            <a:br>
              <a:rPr lang="en-US" sz="3100" b="1" dirty="0">
                <a:solidFill>
                  <a:prstClr val="black"/>
                </a:solidFill>
              </a:rPr>
            </a:br>
            <a:r>
              <a:rPr lang="en-US" sz="3100" dirty="0">
                <a:solidFill>
                  <a:prstClr val="black"/>
                </a:solidFill>
              </a:rPr>
              <a:t> </a:t>
            </a:r>
            <a:br>
              <a:rPr lang="en-US" b="1" dirty="0">
                <a:solidFill>
                  <a:prstClr val="black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4735" y="5258044"/>
            <a:ext cx="10402529" cy="582559"/>
          </a:xfrm>
        </p:spPr>
        <p:txBody>
          <a:bodyPr>
            <a:normAutofit fontScale="25000" lnSpcReduction="20000"/>
          </a:bodyPr>
          <a:lstStyle/>
          <a:p>
            <a:pPr lvl="0"/>
            <a:endParaRPr lang="en-US" b="1" baseline="30000" dirty="0">
              <a:solidFill>
                <a:prstClr val="black"/>
              </a:solidFill>
              <a:latin typeface="Museo Slab 500" panose="02000000000000000000" pitchFamily="50" charset="0"/>
            </a:endParaRPr>
          </a:p>
          <a:p>
            <a:pPr lvl="0"/>
            <a:r>
              <a:rPr lang="en-US" sz="12800" b="1" baseline="30000" dirty="0">
                <a:solidFill>
                  <a:prstClr val="black"/>
                </a:solidFill>
                <a:latin typeface="Museo Slab 500" panose="02000000000000000000" pitchFamily="50" charset="0"/>
              </a:rPr>
              <a:t>December 4, 2024</a:t>
            </a:r>
          </a:p>
          <a:p>
            <a:pPr lvl="0"/>
            <a:endParaRPr lang="en-US" sz="12800" b="1" baseline="30000" dirty="0">
              <a:solidFill>
                <a:prstClr val="black"/>
              </a:solidFill>
              <a:latin typeface="Museo Slab 500" panose="02000000000000000000" pitchFamily="50" charset="0"/>
            </a:endParaRPr>
          </a:p>
          <a:p>
            <a:pPr lvl="0"/>
            <a:r>
              <a:rPr lang="en-US" sz="12800" b="1" baseline="30000" dirty="0">
                <a:solidFill>
                  <a:prstClr val="black"/>
                </a:solidFill>
                <a:latin typeface="Museo Slab 500" panose="02000000000000000000" pitchFamily="50" charset="0"/>
              </a:rPr>
              <a:t>Lindsey Heitman</a:t>
            </a:r>
          </a:p>
          <a:p>
            <a:pPr lvl="0"/>
            <a:endParaRPr lang="en-US" b="1" baseline="30000" dirty="0">
              <a:solidFill>
                <a:prstClr val="black"/>
              </a:solidFill>
              <a:latin typeface="Museo Slab 500" panose="02000000000000000000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905474-46F8-EA09-14B4-6581A6299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21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DE7C6-5005-4DB6-8D58-79C450CBA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Long Term Substitute Teacher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1DC36-6B91-4658-A55D-BBBDBC6A6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873" y="1398638"/>
            <a:ext cx="10348525" cy="4640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Long Term Sub Requirements (serving in job role for 90 days or more) in December Count: 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Job code 204 (substitute teacher) does 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</a:rPr>
              <a:t>not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 pull into the December Count snapshot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If they are the primary provider for a Sped student, they should be reported with a job code of 202 or 238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long-term sub for sped purposes is held to the same licensing requirements as a regular sped teacher or SLP. If the Special Ed license has expired or is not renewed by 12/01 and they are reported with job code 202 or 238, they will trigger a SAM (Staff Approval Matrix) warning.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4A89A-EC8C-4554-8BA9-036AFE8F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79D5F6-EDCB-402A-AC08-4943A1820E8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280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Staff Interchange Files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26FA2-3EC9-4717-AD62-D8C823692DD3}" type="slidenum">
              <a:rPr lang="en-US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pPr>
                <a:defRPr/>
              </a:pPr>
              <a:t>11</a:t>
            </a:fld>
            <a:endParaRPr lang="en-US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1808" y="1520688"/>
            <a:ext cx="895463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2" lvl="2">
              <a:defRPr/>
            </a:pPr>
            <a:r>
              <a:rPr lang="en-US" cap="all" dirty="0">
                <a:solidFill>
                  <a:prstClr val="black"/>
                </a:solidFill>
                <a:latin typeface="Calibri" panose="020F0502020204030204"/>
              </a:rPr>
              <a:t>Staff Profile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General information per staff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Only 1 record per staff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Must be uploaded first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District Code field - report district code or BOCES code that issue the paycheck</a:t>
            </a:r>
          </a:p>
          <a:p>
            <a:pPr lvl="2"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*IMPORTANT: for how data is pulled and displayed for the Staff Evaluation Snapshot</a:t>
            </a:r>
          </a:p>
          <a:p>
            <a:pPr lvl="2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55562" lvl="2">
              <a:defRPr/>
            </a:pPr>
            <a:r>
              <a:rPr lang="en-US" cap="all" dirty="0">
                <a:solidFill>
                  <a:prstClr val="black"/>
                </a:solidFill>
                <a:latin typeface="Calibri" panose="020F0502020204030204"/>
              </a:rPr>
              <a:t>Staff Assignment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Provides specifics to actual duties and locations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multiple records allowed per staff member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District Code field - report district code or BOCES code that issue the paycheck</a:t>
            </a:r>
          </a:p>
          <a:p>
            <a:pPr lvl="2"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*IMPORTANT: for how data is pulled and displayed for the Staff Evaluation Snapshot</a:t>
            </a:r>
          </a:p>
          <a:p>
            <a:pPr lvl="1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7881" y="5214006"/>
            <a:ext cx="8845635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District status report found under Cognos Reports/Special Education December Count (DEC role)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Staff: District/AU Activity Report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Lists the status of all Staff Profile and Staff Assignment file uploads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Breaks it out by district and AU </a:t>
            </a:r>
          </a:p>
        </p:txBody>
      </p:sp>
    </p:spTree>
    <p:extLst>
      <p:ext uri="{BB962C8B-B14F-4D97-AF65-F5344CB8AC3E}">
        <p14:creationId xmlns:p14="http://schemas.microsoft.com/office/powerpoint/2010/main" val="2731496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2A7BB-717D-AB25-F491-EB063D4FB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 Respondent – Confirm SPED Staff Data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53FB8-DE99-6407-C681-34832F034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54480"/>
            <a:ext cx="1101885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1. AU respondents please verify your district(s) staff files are uploaded</a:t>
            </a:r>
          </a:p>
          <a:p>
            <a:pPr marL="0" indent="0">
              <a:buNone/>
            </a:pPr>
            <a:r>
              <a:rPr lang="en-US" sz="1800" dirty="0"/>
              <a:t>2. Confirm whether the files still have a significant # of errors</a:t>
            </a:r>
          </a:p>
          <a:p>
            <a:pPr lvl="1"/>
            <a:r>
              <a:rPr lang="en-US" sz="1800" dirty="0"/>
              <a:t>Use ‘District/AU Activity Report’ from Cognos to verify staff files’ status and error counts</a:t>
            </a:r>
          </a:p>
          <a:p>
            <a:pPr marL="0" indent="0">
              <a:buNone/>
            </a:pPr>
            <a:r>
              <a:rPr lang="en-US" sz="1800" dirty="0"/>
              <a:t>3. Check in with your district(s) staff data respondents on progress</a:t>
            </a:r>
          </a:p>
          <a:p>
            <a:pPr lvl="1"/>
            <a:r>
              <a:rPr lang="en-US" sz="1800" dirty="0"/>
              <a:t>NOTE: December 18</a:t>
            </a:r>
            <a:r>
              <a:rPr lang="en-US" sz="1800" baseline="30000" dirty="0"/>
              <a:t>th</a:t>
            </a:r>
            <a:r>
              <a:rPr lang="en-US" sz="1800" dirty="0"/>
              <a:t> is the Staff Profile and Staff Assignment files </a:t>
            </a:r>
            <a:r>
              <a:rPr lang="en-US" sz="2000" dirty="0"/>
              <a:t>all errors resolved date</a:t>
            </a:r>
          </a:p>
          <a:p>
            <a:pPr marL="0" indent="0">
              <a:buNone/>
            </a:pPr>
            <a:r>
              <a:rPr lang="en-US" sz="1800" dirty="0"/>
              <a:t>4. AUs begin creating Sped Dec Count Snapshots to confirm staff data is pulling in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IMPORTANT NOTE: </a:t>
            </a:r>
          </a:p>
          <a:p>
            <a:pPr marL="0" indent="0">
              <a:buNone/>
            </a:pPr>
            <a:r>
              <a:rPr lang="en-US" sz="1800" dirty="0"/>
              <a:t>AU respondents cannot proceed with December Count Snapshot error validation until staff records are included in the snapshot </a:t>
            </a:r>
          </a:p>
          <a:p>
            <a:pPr lvl="1"/>
            <a:r>
              <a:rPr lang="en-US" sz="1800" dirty="0"/>
              <a:t>They must be error free in the Staff Interchange files before they will pull into either the December Count or the Human Resources snapshot </a:t>
            </a:r>
          </a:p>
          <a:p>
            <a:pPr marL="457200" lvl="1" indent="0">
              <a:buNone/>
            </a:pPr>
            <a:r>
              <a:rPr lang="en-US" sz="1800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EEE0A-5438-66F5-BA92-25688FBB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47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58A2F252-B6CF-E5B4-AA0A-81035B5AD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479D5F6-EDCB-402A-AC08-4943A1820E8F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3379" y="0"/>
            <a:ext cx="3435658" cy="6858000"/>
          </a:xfrm>
        </p:spPr>
        <p:txBody>
          <a:bodyPr anchor="ctr">
            <a:normAutofit/>
          </a:bodyPr>
          <a:lstStyle/>
          <a:p>
            <a:r>
              <a:rPr lang="en-US" dirty="0"/>
              <a:t>Staff Approval Matrix</a:t>
            </a:r>
            <a:br>
              <a:rPr lang="en-US" dirty="0"/>
            </a:br>
            <a:r>
              <a:rPr lang="en-US" dirty="0"/>
              <a:t>(SAM)</a:t>
            </a:r>
          </a:p>
        </p:txBody>
      </p:sp>
      <p:graphicFrame>
        <p:nvGraphicFramePr>
          <p:cNvPr id="6" name="Content Placeholder 1" descr="SAM details">
            <a:extLst>
              <a:ext uri="{FF2B5EF4-FFF2-40B4-BE49-F238E27FC236}">
                <a16:creationId xmlns:a16="http://schemas.microsoft.com/office/drawing/2014/main" id="{13F63B12-9B48-9052-C056-14E2E7E6D5F6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00980" y="1520031"/>
          <a:ext cx="706662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3523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EDAC-6380-9D92-24BA-32B982931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Qualified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993A3-B44A-20D1-EFDF-661397993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23" y="1548535"/>
            <a:ext cx="8726198" cy="4640674"/>
          </a:xfrm>
        </p:spPr>
        <p:txBody>
          <a:bodyPr>
            <a:normAutofit/>
          </a:bodyPr>
          <a:lstStyle/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i="1" dirty="0">
                <a:latin typeface="Trebuchet MS" panose="020B0603020202020204" pitchFamily="34" charset="0"/>
              </a:rPr>
              <a:t>Qualified</a:t>
            </a:r>
            <a:r>
              <a:rPr lang="en-US" sz="1800" dirty="0">
                <a:latin typeface="Trebuchet MS" panose="020B0603020202020204" pitchFamily="34" charset="0"/>
              </a:rPr>
              <a:t> staff: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dirty="0">
              <a:latin typeface="Trebuchet MS" panose="020B0603020202020204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1800" dirty="0">
                <a:latin typeface="Trebuchet MS" panose="020B0603020202020204" pitchFamily="34" charset="0"/>
              </a:rPr>
              <a:t>Hold a valid and appropriate CDE license for the assignment.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US" sz="1800" dirty="0">
              <a:latin typeface="Trebuchet MS" panose="020B0603020202020204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1800" dirty="0">
                <a:latin typeface="Trebuchet MS" panose="020B0603020202020204" pitchFamily="34" charset="0"/>
              </a:rPr>
              <a:t>Hold an age level endorsement appropriate for the age range of students served.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US" sz="1800" dirty="0">
              <a:latin typeface="Trebuchet MS" panose="020B0603020202020204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1800" dirty="0">
                <a:latin typeface="Trebuchet MS" panose="020B0603020202020204" pitchFamily="34" charset="0"/>
              </a:rPr>
              <a:t>Job codes 202 and 238 serve a majority of special education students </a:t>
            </a:r>
            <a:r>
              <a:rPr lang="en-US" sz="1800" i="1" dirty="0">
                <a:latin typeface="Trebuchet MS" panose="020B0603020202020204" pitchFamily="34" charset="0"/>
              </a:rPr>
              <a:t>(50% disability caseload match-special education teachers and speech-language pathologists) </a:t>
            </a:r>
            <a:r>
              <a:rPr lang="en-US" sz="1800" dirty="0">
                <a:latin typeface="Trebuchet MS" panose="020B0603020202020204" pitchFamily="34" charset="0"/>
              </a:rPr>
              <a:t>with the same identified area of need </a:t>
            </a:r>
            <a:r>
              <a:rPr lang="en-US" sz="1800" i="1" dirty="0">
                <a:latin typeface="Trebuchet MS" panose="020B0603020202020204" pitchFamily="34" charset="0"/>
              </a:rPr>
              <a:t>(primary disability)</a:t>
            </a:r>
            <a:r>
              <a:rPr lang="en-US" sz="1800" dirty="0">
                <a:latin typeface="Trebuchet MS" panose="020B0603020202020204" pitchFamily="34" charset="0"/>
              </a:rPr>
              <a:t> as the staff’s special education endorsement.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US" sz="1800" i="1" dirty="0">
              <a:latin typeface="Trebuchet MS" panose="020B0603020202020204" pitchFamily="34" charset="0"/>
            </a:endParaRPr>
          </a:p>
          <a:p>
            <a:pPr marL="612648" indent="-704088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b="1" i="1" dirty="0">
                <a:latin typeface="Trebuchet MS" panose="020B0603020202020204" pitchFamily="34" charset="0"/>
              </a:rPr>
              <a:t>Note:</a:t>
            </a:r>
            <a:r>
              <a:rPr lang="en-US" sz="1800" dirty="0">
                <a:latin typeface="Trebuchet MS" panose="020B0603020202020204" pitchFamily="34" charset="0"/>
              </a:rPr>
              <a:t>  SAM validations </a:t>
            </a:r>
            <a:r>
              <a:rPr lang="en-US" sz="1800" i="1" dirty="0">
                <a:latin typeface="Trebuchet MS" panose="020B0603020202020204" pitchFamily="34" charset="0"/>
              </a:rPr>
              <a:t>(</a:t>
            </a:r>
            <a:r>
              <a:rPr lang="en-US" sz="1800" b="1" i="1" dirty="0">
                <a:latin typeface="Trebuchet MS" panose="020B0603020202020204" pitchFamily="34" charset="0"/>
              </a:rPr>
              <a:t>job code, license type, endorsement</a:t>
            </a:r>
            <a:r>
              <a:rPr lang="en-US" sz="1800" i="1" dirty="0">
                <a:latin typeface="Trebuchet MS" panose="020B0603020202020204" pitchFamily="34" charset="0"/>
              </a:rPr>
              <a:t>, and </a:t>
            </a:r>
            <a:r>
              <a:rPr lang="en-US" sz="1800" b="1" i="1" dirty="0">
                <a:latin typeface="Trebuchet MS" panose="020B0603020202020204" pitchFamily="34" charset="0"/>
              </a:rPr>
              <a:t>caseload</a:t>
            </a:r>
            <a:r>
              <a:rPr lang="en-US" sz="1800" i="1" dirty="0">
                <a:latin typeface="Trebuchet MS" panose="020B0603020202020204" pitchFamily="34" charset="0"/>
              </a:rPr>
              <a:t>)</a:t>
            </a:r>
            <a:r>
              <a:rPr lang="en-US" sz="1800" dirty="0">
                <a:latin typeface="Trebuchet MS" panose="020B0603020202020204" pitchFamily="34" charset="0"/>
              </a:rPr>
              <a:t> determine if staff are qualified.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i="1" dirty="0"/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AC61F-A471-B301-BAAE-03CB38808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928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E69B8-2AF1-E9C5-229E-1341304D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Non-Qualified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EDDBE-ED8F-F44A-91E4-65E0AEB09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073" y="1715676"/>
            <a:ext cx="7886700" cy="4640674"/>
          </a:xfrm>
        </p:spPr>
        <p:txBody>
          <a:bodyPr/>
          <a:lstStyle/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i="1" dirty="0">
                <a:latin typeface="Trebuchet MS" panose="020B0603020202020204" pitchFamily="34" charset="0"/>
              </a:rPr>
              <a:t>Non-qualified</a:t>
            </a:r>
            <a:r>
              <a:rPr lang="en-US" sz="1800" dirty="0">
                <a:latin typeface="Trebuchet MS" panose="020B0603020202020204" pitchFamily="34" charset="0"/>
              </a:rPr>
              <a:t> staff: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dirty="0">
              <a:latin typeface="Trebuchet MS" panose="020B0603020202020204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1800" dirty="0">
                <a:latin typeface="Trebuchet MS" panose="020B0603020202020204" pitchFamily="34" charset="0"/>
              </a:rPr>
              <a:t>Do not hold a CDE license effective as of December 1</a:t>
            </a:r>
            <a:r>
              <a:rPr lang="en-US" sz="1800" baseline="30000" dirty="0">
                <a:latin typeface="Trebuchet MS" panose="020B0603020202020204" pitchFamily="34" charset="0"/>
              </a:rPr>
              <a:t>st</a:t>
            </a:r>
            <a:r>
              <a:rPr lang="en-US" sz="1800" dirty="0">
                <a:latin typeface="Trebuchet MS" panose="020B0603020202020204" pitchFamily="34" charset="0"/>
              </a:rPr>
              <a:t>.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US" sz="1800" dirty="0">
              <a:latin typeface="Trebuchet MS" panose="020B0603020202020204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1800" dirty="0">
                <a:latin typeface="Trebuchet MS" panose="020B0603020202020204" pitchFamily="34" charset="0"/>
              </a:rPr>
              <a:t>Do not hold a valid and appropriate CDE license for the assignment.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US" sz="1800" dirty="0">
              <a:latin typeface="Trebuchet MS" panose="020B0603020202020204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1800" dirty="0">
                <a:latin typeface="Trebuchet MS" panose="020B0603020202020204" pitchFamily="34" charset="0"/>
              </a:rPr>
              <a:t>Do not hold an age level endorsement appropriate for the age range of students served.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US" sz="1800" dirty="0">
              <a:latin typeface="Trebuchet MS" panose="020B0603020202020204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1800" dirty="0">
                <a:latin typeface="Trebuchet MS" panose="020B0603020202020204" pitchFamily="34" charset="0"/>
              </a:rPr>
              <a:t>Do not serve a majority of special education students </a:t>
            </a:r>
            <a:r>
              <a:rPr lang="en-US" sz="1800" i="1" dirty="0">
                <a:latin typeface="Trebuchet MS" panose="020B0603020202020204" pitchFamily="34" charset="0"/>
              </a:rPr>
              <a:t>(50% caseload match-special education teachers and speech-language pathologists) </a:t>
            </a:r>
            <a:r>
              <a:rPr lang="en-US" sz="1800" dirty="0">
                <a:latin typeface="Trebuchet MS" panose="020B0603020202020204" pitchFamily="34" charset="0"/>
              </a:rPr>
              <a:t>with the same identified area of need </a:t>
            </a:r>
            <a:r>
              <a:rPr lang="en-US" sz="1800" i="1" dirty="0">
                <a:latin typeface="Trebuchet MS" panose="020B0603020202020204" pitchFamily="34" charset="0"/>
              </a:rPr>
              <a:t>(primary disability)</a:t>
            </a:r>
            <a:r>
              <a:rPr lang="en-US" sz="1800" dirty="0">
                <a:latin typeface="Trebuchet MS" panose="020B0603020202020204" pitchFamily="34" charset="0"/>
              </a:rPr>
              <a:t> as the staff’s special education endorsement.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US" sz="1800" i="1" dirty="0">
              <a:latin typeface="Trebuchet MS" panose="020B0603020202020204" pitchFamily="34" charset="0"/>
            </a:endParaRPr>
          </a:p>
          <a:p>
            <a:pPr marL="612648" indent="-704088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b="1" i="1" dirty="0">
                <a:latin typeface="Trebuchet MS" panose="020B0603020202020204" pitchFamily="34" charset="0"/>
              </a:rPr>
              <a:t>Note:</a:t>
            </a:r>
            <a:r>
              <a:rPr lang="en-US" sz="1800" dirty="0">
                <a:latin typeface="Trebuchet MS" panose="020B0603020202020204" pitchFamily="34" charset="0"/>
              </a:rPr>
              <a:t>  SAM validations </a:t>
            </a:r>
            <a:r>
              <a:rPr lang="en-US" sz="1800" i="1" dirty="0">
                <a:latin typeface="Trebuchet MS" panose="020B0603020202020204" pitchFamily="34" charset="0"/>
              </a:rPr>
              <a:t>(job code, license type, endorsement, and caseload)</a:t>
            </a:r>
            <a:r>
              <a:rPr lang="en-US" sz="1800" dirty="0">
                <a:latin typeface="Trebuchet MS" panose="020B0603020202020204" pitchFamily="34" charset="0"/>
              </a:rPr>
              <a:t> determine if staff are non-qualified.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US" sz="1800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6F8F43-2A3F-ADE2-24D6-B2A6F5E22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51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C979472-EDD9-EF00-ADDC-B1C021460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SAM Warnings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B914D-B705-25C4-D73F-160933486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479D5F6-EDCB-402A-AC08-4943A1820E8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Content Placeholder 2" descr="SAM warnings - what they mean and how to fix">
            <a:extLst>
              <a:ext uri="{FF2B5EF4-FFF2-40B4-BE49-F238E27FC236}">
                <a16:creationId xmlns:a16="http://schemas.microsoft.com/office/drawing/2014/main" id="{519D4D89-F1C6-FA18-1A12-49EBF9356C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5448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3107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2873" y="224369"/>
            <a:ext cx="5274701" cy="75641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Museo Slab 500" panose="02000000000000000000"/>
                <a:cs typeface="Calibri Light" panose="020F0302020204030204" pitchFamily="34" charset="0"/>
              </a:rPr>
              <a:t>SAM Warnings</a:t>
            </a:r>
            <a:br>
              <a:rPr lang="en-US" sz="3200" dirty="0">
                <a:latin typeface="Museo Slab 500" panose="02000000000000000000"/>
                <a:cs typeface="Calibri Light" panose="020F0302020204030204" pitchFamily="34" charset="0"/>
              </a:rPr>
            </a:br>
            <a:r>
              <a:rPr lang="en-US" sz="3200" dirty="0">
                <a:latin typeface="Museo Slab 500" panose="02000000000000000000"/>
                <a:cs typeface="Calibri Light" panose="020F0302020204030204" pitchFamily="34" charset="0"/>
              </a:rPr>
              <a:t>DC208, DC209, DC210, DC211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7785" y="1560874"/>
            <a:ext cx="9410567" cy="3943350"/>
          </a:xfrm>
        </p:spPr>
        <p:txBody>
          <a:bodyPr>
            <a:normAutofit/>
          </a:bodyPr>
          <a:lstStyle/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900" dirty="0">
                <a:latin typeface="Trebuchet MS" panose="020B0603020202020204" pitchFamily="34" charset="0"/>
              </a:rPr>
              <a:t>SAM Warnings are found in your Special Education December Staff Error/Warning Reports (view in either Pipeline error reports or Cognos error reports)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900" dirty="0">
              <a:latin typeface="Trebuchet MS" panose="020B0603020202020204" pitchFamily="34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900" i="1" dirty="0">
              <a:latin typeface="Trebuchet MS" panose="020B0603020202020204" pitchFamily="34" charset="0"/>
            </a:endParaRPr>
          </a:p>
          <a:p>
            <a:pPr marL="612648" indent="-704088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Trebuchet MS" panose="020B0603020202020204" pitchFamily="34" charset="0"/>
              </a:rPr>
              <a:t>Note</a:t>
            </a:r>
            <a:r>
              <a:rPr lang="en-US" sz="1900" b="1" i="1" dirty="0">
                <a:latin typeface="Trebuchet MS" panose="020B0603020202020204" pitchFamily="34" charset="0"/>
              </a:rPr>
              <a:t>:</a:t>
            </a:r>
            <a:r>
              <a:rPr lang="en-US" sz="1900" dirty="0">
                <a:latin typeface="Trebuchet MS" panose="020B0603020202020204" pitchFamily="34" charset="0"/>
              </a:rPr>
              <a:t>  </a:t>
            </a:r>
            <a:r>
              <a:rPr lang="en-US" sz="1900" dirty="0">
                <a:highlight>
                  <a:srgbClr val="FFFF00"/>
                </a:highlight>
                <a:latin typeface="Trebuchet MS" panose="020B0603020202020204" pitchFamily="34" charset="0"/>
              </a:rPr>
              <a:t>Snapshot errors should be resolved before you review SAM Warnings DC209/DC210 </a:t>
            </a:r>
            <a:r>
              <a:rPr lang="en-US" sz="1900" i="1" dirty="0">
                <a:highlight>
                  <a:srgbClr val="FFFF00"/>
                </a:highlight>
                <a:latin typeface="Trebuchet MS" panose="020B0603020202020204" pitchFamily="34" charset="0"/>
              </a:rPr>
              <a:t>(caseload)</a:t>
            </a:r>
            <a:r>
              <a:rPr lang="en-US" sz="1900" dirty="0">
                <a:highlight>
                  <a:srgbClr val="FFFF00"/>
                </a:highlight>
                <a:latin typeface="Trebuchet MS" panose="020B0603020202020204" pitchFamily="34" charset="0"/>
              </a:rPr>
              <a:t>.</a:t>
            </a:r>
          </a:p>
          <a:p>
            <a:pPr marL="612648" indent="-704088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900" dirty="0">
                <a:latin typeface="Trebuchet MS" panose="020B0603020202020204" pitchFamily="34" charset="0"/>
              </a:rPr>
              <a:t>	</a:t>
            </a:r>
          </a:p>
          <a:p>
            <a:pPr marL="612648" indent="-704088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900" dirty="0">
                <a:latin typeface="Trebuchet MS" panose="020B0603020202020204" pitchFamily="34" charset="0"/>
              </a:rPr>
              <a:t>Typically, both DC209/DC210 generate for special education teachers (202) and speech-language pathologists (238) who do not satisfy SAM approval criteria.</a:t>
            </a:r>
          </a:p>
          <a:p>
            <a:pPr marL="612648" indent="-704088">
              <a:lnSpc>
                <a:spcPts val="2000"/>
              </a:lnSpc>
              <a:spcBef>
                <a:spcPts val="0"/>
              </a:spcBef>
              <a:buNone/>
            </a:pPr>
            <a:endParaRPr lang="en-US" sz="1900" dirty="0">
              <a:highlight>
                <a:srgbClr val="FFFF00"/>
              </a:highlight>
              <a:latin typeface="Trebuchet MS" panose="020B0603020202020204" pitchFamily="34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900" dirty="0">
                <a:latin typeface="Trebuchet MS" panose="020B0603020202020204" pitchFamily="34" charset="0"/>
              </a:rPr>
              <a:t>SAM Warnings should be investigated - some may be resolved by correction of data, i.e., incorrect SSN, job code miscoding, student disability caseload discrepancy.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5600" dirty="0"/>
          </a:p>
          <a:p>
            <a:pPr marL="612648" indent="-704088">
              <a:lnSpc>
                <a:spcPts val="2000"/>
              </a:lnSpc>
              <a:spcBef>
                <a:spcPts val="0"/>
              </a:spcBef>
              <a:buNone/>
            </a:pPr>
            <a:endParaRPr lang="en-US" sz="1800" b="1" dirty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en-US" sz="32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2900" dirty="0"/>
          </a:p>
          <a:p>
            <a:pPr marL="0" indent="0">
              <a:spcBef>
                <a:spcPts val="0"/>
              </a:spcBef>
              <a:buNone/>
            </a:pPr>
            <a:endParaRPr lang="en-US" sz="2900" dirty="0"/>
          </a:p>
          <a:p>
            <a:pPr marL="0" indent="0">
              <a:spcBef>
                <a:spcPts val="0"/>
              </a:spcBef>
              <a:buNone/>
            </a:pPr>
            <a:endParaRPr lang="en-US" sz="2900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F9B3E-21BF-B1D3-F8C8-0FFF83EEB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99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Staff to Student</a:t>
            </a:r>
            <a:br>
              <a:rPr lang="en-US" dirty="0"/>
            </a:br>
            <a:r>
              <a:rPr lang="en-US" dirty="0"/>
              <a:t>Caseload Match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6925" y="1463040"/>
            <a:ext cx="11597597" cy="464067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800" b="0" dirty="0">
                <a:solidFill>
                  <a:srgbClr val="C00000"/>
                </a:solidFill>
                <a:latin typeface="Trebuchet MS" panose="020B0603020202020204" pitchFamily="34" charset="0"/>
              </a:rPr>
              <a:t>Every IEP Student Participation File record must have a Primary Provider EDID of a 202 or a 238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C00000"/>
                </a:solidFill>
                <a:latin typeface="Trebuchet MS" panose="020B0603020202020204" pitchFamily="34" charset="0"/>
              </a:rPr>
              <a:t>All staff reported with Job Code 202 or 238 must be associated with at least one student record (either as a primary or secondary provider) in the Sped Participation file or an error will trigger</a:t>
            </a:r>
            <a:endParaRPr lang="en-US" sz="1800" b="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0" dirty="0">
                <a:latin typeface="Trebuchet MS" panose="020B0603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0" dirty="0">
                <a:latin typeface="Trebuchet MS" panose="020B0603020202020204" pitchFamily="34" charset="0"/>
              </a:rPr>
              <a:t>Two caseload match </a:t>
            </a:r>
            <a:r>
              <a:rPr lang="en-US" sz="1800" dirty="0">
                <a:latin typeface="Trebuchet MS" panose="020B0603020202020204" pitchFamily="34" charset="0"/>
              </a:rPr>
              <a:t>checks</a:t>
            </a:r>
            <a:r>
              <a:rPr lang="en-US" sz="1800" b="0" dirty="0">
                <a:latin typeface="Trebuchet MS" panose="020B0603020202020204" pitchFamily="34" charset="0"/>
              </a:rPr>
              <a:t> exist for Special Education Teachers (202) and Speech-Language Pathologists (238):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0" dirty="0">
              <a:latin typeface="Trebuchet MS" panose="020B0603020202020204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r>
              <a:rPr lang="en-US" sz="1800" dirty="0">
                <a:latin typeface="Trebuchet MS" panose="020B0603020202020204" pitchFamily="34" charset="0"/>
              </a:rPr>
              <a:t>Grade Caseload Match in the Data Pipeline (staff grades to student grades)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Trebuchet MS" panose="020B0603020202020204" pitchFamily="34" charset="0"/>
              </a:rPr>
              <a:t>grades marked “Yes” in the staff assignment </a:t>
            </a:r>
            <a:r>
              <a:rPr lang="en-US" sz="1800" b="0" dirty="0">
                <a:latin typeface="Trebuchet MS" panose="020B0603020202020204" pitchFamily="34" charset="0"/>
              </a:rPr>
              <a:t>record must exactly match the grades of students in the IEP Participation file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endParaRPr lang="en-US" sz="1800" b="0" dirty="0">
              <a:latin typeface="Trebuchet MS" panose="020B0603020202020204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r>
              <a:rPr lang="en-US" sz="1800" dirty="0">
                <a:latin typeface="Trebuchet MS" panose="020B0603020202020204" pitchFamily="34" charset="0"/>
              </a:rPr>
              <a:t>Disability/50% Caseload Match in SAM (staff endorsement to student disability)  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Trebuchet MS" panose="020B0603020202020204" pitchFamily="34" charset="0"/>
              </a:rPr>
              <a:t>Primary provider staff must hold an appropriate special education endorsement for the majority of student disabilities in the IEP Participation file</a:t>
            </a:r>
          </a:p>
          <a:p>
            <a:pPr marL="1188720" lvl="2" indent="-457200">
              <a:spcBef>
                <a:spcPts val="0"/>
              </a:spcBef>
            </a:pPr>
            <a:r>
              <a:rPr lang="en-US" b="0" dirty="0">
                <a:latin typeface="Trebuchet MS" panose="020B0603020202020204" pitchFamily="34" charset="0"/>
              </a:rPr>
              <a:t>based on the staff EDID reported in the </a:t>
            </a:r>
            <a:r>
              <a:rPr lang="en-US" i="1" dirty="0">
                <a:latin typeface="Trebuchet MS" panose="020B0603020202020204" pitchFamily="34" charset="0"/>
              </a:rPr>
              <a:t>Primary Provider</a:t>
            </a:r>
            <a:r>
              <a:rPr lang="en-US" b="0" dirty="0">
                <a:latin typeface="Trebuchet MS" panose="020B0603020202020204" pitchFamily="34" charset="0"/>
              </a:rPr>
              <a:t> field in the IEP Participation file</a:t>
            </a:r>
          </a:p>
          <a:p>
            <a:pPr marL="1188720" lvl="2" indent="-457200">
              <a:spcBef>
                <a:spcPts val="0"/>
              </a:spcBef>
            </a:pPr>
            <a:r>
              <a:rPr lang="en-US" b="0" dirty="0">
                <a:latin typeface="Trebuchet MS" panose="020B0603020202020204" pitchFamily="34" charset="0"/>
              </a:rPr>
              <a:t>Staff EDID reported in any one of the four Secondary Provider fields do not generate a student disability caseload</a:t>
            </a:r>
          </a:p>
          <a:p>
            <a:pPr marL="1188720" lvl="2" indent="-457200">
              <a:spcBef>
                <a:spcPts val="0"/>
              </a:spcBef>
            </a:pPr>
            <a:r>
              <a:rPr lang="en-US" dirty="0">
                <a:latin typeface="Trebuchet MS" panose="020B0603020202020204" pitchFamily="34" charset="0"/>
              </a:rPr>
              <a:t>SAM warnings DC209/DC210</a:t>
            </a:r>
            <a:endParaRPr lang="en-US" b="0" dirty="0">
              <a:latin typeface="Trebuchet MS" panose="020B0603020202020204" pitchFamily="34" charset="0"/>
            </a:endParaRPr>
          </a:p>
          <a:p>
            <a:pPr marL="731520" lvl="2" indent="0">
              <a:spcBef>
                <a:spcPts val="0"/>
              </a:spcBef>
              <a:buNone/>
            </a:pPr>
            <a:endParaRPr lang="en-US" sz="1400" b="0" dirty="0"/>
          </a:p>
          <a:p>
            <a:pPr marL="274320" lvl="1" indent="0">
              <a:spcBef>
                <a:spcPts val="0"/>
              </a:spcBef>
              <a:buNone/>
            </a:pPr>
            <a:endParaRPr lang="en-US" sz="18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524000" y="62658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rgbClr val="45454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A2F4E-5D54-B04B-91BD-7E78EE1FE9FD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45454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5454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66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4FB3B-8FF9-3E26-3A75-27BD3D726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December 1</a:t>
            </a:r>
            <a:r>
              <a:rPr lang="en-US" sz="3200" baseline="30000" dirty="0"/>
              <a:t>st</a:t>
            </a:r>
            <a:r>
              <a:rPr lang="en-US" sz="3200" dirty="0"/>
              <a:t> License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73664-23AC-1B4B-38C3-3B42AE2CD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033" y="1619709"/>
            <a:ext cx="7886700" cy="4640674"/>
          </a:xfrm>
        </p:spPr>
        <p:txBody>
          <a:bodyPr>
            <a:normAutofit/>
          </a:bodyPr>
          <a:lstStyle/>
          <a:p>
            <a:pPr marL="0" indent="0">
              <a:lnSpc>
                <a:spcPts val="2000"/>
              </a:lnSpc>
              <a:spcBef>
                <a:spcPts val="0"/>
              </a:spcBef>
              <a:buSzPct val="15000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Special Education staff </a:t>
            </a:r>
            <a:r>
              <a:rPr lang="en-US" sz="1800" dirty="0"/>
              <a:t>must hold a valid and appropriate CDE license on the offi</a:t>
            </a:r>
            <a:r>
              <a:rPr lang="en-US" sz="1800" dirty="0">
                <a:solidFill>
                  <a:schemeClr val="tx1"/>
                </a:solidFill>
              </a:rPr>
              <a:t>cial count date of December 1</a:t>
            </a:r>
            <a:r>
              <a:rPr lang="en-US" sz="1800" baseline="30000" dirty="0">
                <a:solidFill>
                  <a:schemeClr val="tx1"/>
                </a:solidFill>
              </a:rPr>
              <a:t>st.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SzPct val="150000"/>
              <a:buNone/>
              <a:defRPr/>
            </a:pPr>
            <a:endParaRPr lang="en-US" sz="1800" baseline="30000" dirty="0">
              <a:solidFill>
                <a:schemeClr val="tx1"/>
              </a:solidFill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Clr>
                <a:schemeClr val="tx1"/>
              </a:buClr>
              <a:buSzPct val="150000"/>
              <a:buNone/>
              <a:defRPr/>
            </a:pPr>
            <a:r>
              <a:rPr lang="en-US" sz="1800" b="0" dirty="0">
                <a:solidFill>
                  <a:schemeClr val="tx1"/>
                </a:solidFill>
              </a:rPr>
              <a:t>Licenses issued with an effective date of December 1</a:t>
            </a:r>
            <a:r>
              <a:rPr lang="en-US" sz="1800" b="0" baseline="30000" dirty="0">
                <a:solidFill>
                  <a:schemeClr val="tx1"/>
                </a:solidFill>
              </a:rPr>
              <a:t>st</a:t>
            </a:r>
            <a:r>
              <a:rPr lang="en-US" sz="1800" b="0" dirty="0">
                <a:solidFill>
                  <a:schemeClr val="tx1"/>
                </a:solidFill>
              </a:rPr>
              <a:t> or prior are </a:t>
            </a:r>
            <a:r>
              <a:rPr lang="en-US" sz="1800" dirty="0"/>
              <a:t>validated</a:t>
            </a:r>
            <a:r>
              <a:rPr lang="en-US" sz="1800" b="0" dirty="0">
                <a:solidFill>
                  <a:schemeClr val="tx1"/>
                </a:solidFill>
              </a:rPr>
              <a:t> when a snapshot is created in the Data Pipeline.  The snapshot generates the Staff Approval Matrix (SAM) process.</a:t>
            </a:r>
          </a:p>
          <a:p>
            <a:pPr marL="274320" lvl="1" indent="0">
              <a:lnSpc>
                <a:spcPts val="2000"/>
              </a:lnSpc>
              <a:spcBef>
                <a:spcPts val="0"/>
              </a:spcBef>
              <a:buClr>
                <a:schemeClr val="tx1"/>
              </a:buClr>
              <a:buSzPct val="150000"/>
              <a:buNone/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en-US" sz="1800" b="0" dirty="0">
                <a:solidFill>
                  <a:schemeClr val="tx1"/>
                </a:solidFill>
              </a:rPr>
              <a:t>Staff who </a:t>
            </a:r>
            <a:r>
              <a:rPr lang="en-US" sz="1800" b="1" i="1" dirty="0">
                <a:solidFill>
                  <a:schemeClr val="tx1"/>
                </a:solidFill>
              </a:rPr>
              <a:t>do not </a:t>
            </a:r>
            <a:r>
              <a:rPr lang="en-US" sz="1800" b="0" dirty="0">
                <a:solidFill>
                  <a:schemeClr val="tx1"/>
                </a:solidFill>
              </a:rPr>
              <a:t>hold a valid or appropriate license on December 1</a:t>
            </a:r>
            <a:r>
              <a:rPr lang="en-US" sz="1800" b="0" baseline="30000" dirty="0">
                <a:solidFill>
                  <a:schemeClr val="tx1"/>
                </a:solidFill>
              </a:rPr>
              <a:t>st</a:t>
            </a:r>
            <a:r>
              <a:rPr lang="en-US" sz="1800" b="0" dirty="0">
                <a:solidFill>
                  <a:schemeClr val="tx1"/>
                </a:solidFill>
              </a:rPr>
              <a:t>:</a:t>
            </a:r>
          </a:p>
          <a:p>
            <a:pPr marL="365760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800" dirty="0"/>
              <a:t>will generate SAM Warning DC208</a:t>
            </a:r>
          </a:p>
          <a:p>
            <a:pPr marL="365760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800" dirty="0"/>
              <a:t>a</a:t>
            </a:r>
            <a:r>
              <a:rPr lang="en-US" sz="1800" b="0" dirty="0">
                <a:solidFill>
                  <a:schemeClr val="tx1"/>
                </a:solidFill>
              </a:rPr>
              <a:t>re determined to be non-qualified </a:t>
            </a:r>
          </a:p>
          <a:p>
            <a:pPr marL="365760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800" dirty="0"/>
              <a:t>display in the SAM: 1.5 Non-Qualified Personnel Status report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endParaRPr lang="en-US" sz="1800" b="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A8251-DE62-4249-146C-224F67AF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273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137981" y="300131"/>
            <a:ext cx="8109153" cy="75641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>
                <a:latin typeface="Museo Slab 500"/>
              </a:rPr>
              <a:t>Special Education December Count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55A5019-8DA9-7FED-CF1A-566D98B17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1824013" y="1554480"/>
            <a:ext cx="8651830" cy="12746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>
              <a:buNone/>
            </a:pPr>
            <a:r>
              <a:rPr lang="en-US" altLang="en-US" sz="1400" u="sng" dirty="0">
                <a:latin typeface="Trebuchet MS" panose="020B0603020202020204" pitchFamily="34" charset="0"/>
              </a:rPr>
              <a:t>Contact Information</a:t>
            </a:r>
          </a:p>
          <a:p>
            <a:pPr marL="44450" indent="0">
              <a:buNone/>
            </a:pPr>
            <a:r>
              <a:rPr lang="en-US" altLang="en-US" sz="1400" b="1" dirty="0">
                <a:latin typeface="Trebuchet MS" panose="020B0603020202020204" pitchFamily="34" charset="0"/>
              </a:rPr>
              <a:t>Lindsey Heitman</a:t>
            </a:r>
            <a:r>
              <a:rPr lang="en-US" altLang="en-US" sz="1400" b="1" dirty="0">
                <a:solidFill>
                  <a:srgbClr val="6EC4E8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1400" b="1" dirty="0">
                <a:latin typeface="Trebuchet MS" panose="020B0603020202020204" pitchFamily="34" charset="0"/>
              </a:rPr>
              <a:t>– </a:t>
            </a:r>
            <a:r>
              <a:rPr lang="en-US" altLang="en-US" sz="1400" dirty="0">
                <a:latin typeface="Trebuchet MS" panose="020B0603020202020204" pitchFamily="34" charset="0"/>
                <a:hlinkClick r:id="rId3"/>
              </a:rPr>
              <a:t>SpedDecCount@cde.state.co.us</a:t>
            </a:r>
            <a:r>
              <a:rPr lang="en-US" altLang="en-US" sz="1400" dirty="0">
                <a:latin typeface="Trebuchet MS" panose="020B0603020202020204" pitchFamily="34" charset="0"/>
              </a:rPr>
              <a:t>  </a:t>
            </a:r>
            <a:r>
              <a:rPr lang="en-US" altLang="en-US" sz="1400" b="1" dirty="0">
                <a:latin typeface="Trebuchet MS" panose="020B0603020202020204" pitchFamily="34" charset="0"/>
              </a:rPr>
              <a:t>720-456-2033 </a:t>
            </a:r>
          </a:p>
          <a:p>
            <a:pPr marL="787400" lvl="1" indent="-285750"/>
            <a:r>
              <a:rPr lang="en-US" altLang="en-US" sz="1400" dirty="0">
                <a:latin typeface="Trebuchet MS" panose="020B0603020202020204" pitchFamily="34" charset="0"/>
              </a:rPr>
              <a:t>Special Education Dec Count Snapshot submission  </a:t>
            </a:r>
          </a:p>
          <a:p>
            <a:pPr marL="787400" lvl="1" indent="-285750"/>
            <a:r>
              <a:rPr lang="en-US" altLang="en-US" sz="1400" dirty="0">
                <a:latin typeface="Trebuchet MS" panose="020B0603020202020204" pitchFamily="34" charset="0"/>
              </a:rPr>
              <a:t>Includes IEP Interchange and Staff Interchange - Sped December Count SPED staff questions</a:t>
            </a:r>
          </a:p>
          <a:p>
            <a:pPr marL="44450" indent="0">
              <a:buNone/>
            </a:pPr>
            <a:endParaRPr lang="en-US" altLang="en-US" sz="1400" b="1" dirty="0">
              <a:latin typeface="Trebuchet MS" panose="020B0603020202020204" pitchFamily="34" charset="0"/>
            </a:endParaRPr>
          </a:p>
          <a:p>
            <a:pPr marL="44450" indent="0">
              <a:buNone/>
            </a:pPr>
            <a:endParaRPr lang="en-US" alt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1663591" y="3068537"/>
            <a:ext cx="8354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/>
            <a:r>
              <a:rPr lang="en-US" altLang="en-US" sz="1400" b="1" dirty="0">
                <a:latin typeface="Trebuchet MS" panose="020B0603020202020204" pitchFamily="34" charset="0"/>
              </a:rPr>
              <a:t>*Please include your AU #, District #, Error code # or </a:t>
            </a:r>
            <a:r>
              <a:rPr lang="en-US" altLang="en-US" sz="1400" b="1" dirty="0" err="1">
                <a:latin typeface="Trebuchet MS" panose="020B0603020202020204" pitchFamily="34" charset="0"/>
              </a:rPr>
              <a:t>cognos</a:t>
            </a:r>
            <a:r>
              <a:rPr lang="en-US" altLang="en-US" sz="1400" b="1" dirty="0">
                <a:latin typeface="Trebuchet MS" panose="020B0603020202020204" pitchFamily="34" charset="0"/>
              </a:rPr>
              <a:t> report name (if applicable) in emails</a:t>
            </a:r>
          </a:p>
        </p:txBody>
      </p:sp>
      <p:sp>
        <p:nvSpPr>
          <p:cNvPr id="4" name="Rectangle 3"/>
          <p:cNvSpPr/>
          <p:nvPr/>
        </p:nvSpPr>
        <p:spPr>
          <a:xfrm>
            <a:off x="3576501" y="3923536"/>
            <a:ext cx="3695292" cy="12311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Resource Webpages</a:t>
            </a:r>
          </a:p>
          <a:p>
            <a:pPr lvl="1"/>
            <a:r>
              <a:rPr lang="en-US" sz="1400" dirty="0">
                <a:latin typeface="Trebuchet MS" panose="020B0603020202020204" pitchFamily="34" charset="0"/>
                <a:hlinkClick r:id="rId4"/>
              </a:rPr>
              <a:t>Special Education IEP Interchange</a:t>
            </a:r>
            <a:endParaRPr lang="en-US" sz="1400" dirty="0">
              <a:latin typeface="Trebuchet MS" panose="020B0603020202020204" pitchFamily="34" charset="0"/>
            </a:endParaRPr>
          </a:p>
          <a:p>
            <a:pPr lvl="1"/>
            <a:r>
              <a:rPr lang="en-US" sz="1400" dirty="0">
                <a:latin typeface="Trebuchet MS" panose="020B0603020202020204" pitchFamily="34" charset="0"/>
                <a:hlinkClick r:id="rId5"/>
              </a:rPr>
              <a:t>Staff Interchange</a:t>
            </a:r>
            <a:endParaRPr lang="en-US" sz="1400" dirty="0">
              <a:latin typeface="Trebuchet MS" panose="020B0603020202020204" pitchFamily="34" charset="0"/>
            </a:endParaRPr>
          </a:p>
          <a:p>
            <a:pPr lvl="1"/>
            <a:r>
              <a:rPr lang="en-US" sz="1400" dirty="0">
                <a:latin typeface="Trebuchet MS" panose="020B0603020202020204" pitchFamily="34" charset="0"/>
                <a:hlinkClick r:id="rId6"/>
              </a:rPr>
              <a:t>Special Ed December Count Snapshot</a:t>
            </a:r>
            <a:endParaRPr lang="en-US" sz="1400" dirty="0">
              <a:latin typeface="Trebuchet MS" panose="020B0603020202020204" pitchFamily="34" charset="0"/>
            </a:endParaRPr>
          </a:p>
          <a:p>
            <a:pPr lvl="1"/>
            <a:r>
              <a:rPr lang="en-US" sz="1400" dirty="0">
                <a:latin typeface="Trebuchet MS" panose="020B0603020202020204" pitchFamily="34" charset="0"/>
                <a:hlinkClick r:id="rId7"/>
              </a:rPr>
              <a:t>ESSU Data Management System</a:t>
            </a:r>
            <a:endParaRPr lang="en-US" sz="1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559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Special Education December Cognos Report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Staff: Detail Report: Staff with License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935" y="1491803"/>
            <a:ext cx="10627326" cy="1588770"/>
          </a:xfrm>
        </p:spPr>
        <p:txBody>
          <a:bodyPr>
            <a:noAutofit/>
          </a:bodyPr>
          <a:lstStyle/>
          <a:p>
            <a:r>
              <a:rPr lang="en-US" sz="1800" dirty="0"/>
              <a:t>Cognos Reports -&gt; Special Education December -&gt; Staff: Detail Report: Staff with License Information</a:t>
            </a:r>
          </a:p>
          <a:p>
            <a:r>
              <a:rPr lang="en-US" sz="1800" dirty="0"/>
              <a:t>Find license types, endorsements, date effective, date expired, in-field status 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6" name="Picture 5" descr="screenshot of staff with license information report">
            <a:extLst>
              <a:ext uri="{FF2B5EF4-FFF2-40B4-BE49-F238E27FC236}">
                <a16:creationId xmlns:a16="http://schemas.microsoft.com/office/drawing/2014/main" id="{C9F01852-F8AB-8805-BE93-D3C036FFF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0929"/>
            <a:ext cx="12192000" cy="28952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643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4FB3B-8FF9-3E26-3A75-27BD3D726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194" y="254514"/>
            <a:ext cx="7298607" cy="756418"/>
          </a:xfrm>
        </p:spPr>
        <p:txBody>
          <a:bodyPr>
            <a:normAutofit/>
          </a:bodyPr>
          <a:lstStyle/>
          <a:p>
            <a:r>
              <a:rPr lang="en-US" sz="3200" dirty="0"/>
              <a:t>Social Security Number (SSN)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73664-23AC-1B4B-38C3-3B42AE2CD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585" y="1551118"/>
            <a:ext cx="10711293" cy="4640674"/>
          </a:xfrm>
        </p:spPr>
        <p:txBody>
          <a:bodyPr>
            <a:normAutofit/>
          </a:bodyPr>
          <a:lstStyle/>
          <a:p>
            <a:pPr marL="0" indent="0">
              <a:lnSpc>
                <a:spcPts val="2000"/>
              </a:lnSpc>
              <a:spcBef>
                <a:spcPts val="0"/>
              </a:spcBef>
              <a:buSzPct val="15000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Social security number</a:t>
            </a:r>
            <a:r>
              <a:rPr lang="en-US" sz="1800" dirty="0"/>
              <a:t> (SSN) is: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SzPct val="150000"/>
              <a:buNone/>
              <a:defRPr/>
            </a:pPr>
            <a:endParaRPr lang="en-US" sz="1800" baseline="30000" dirty="0">
              <a:solidFill>
                <a:schemeClr val="tx1"/>
              </a:solidFill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dirty="0"/>
              <a:t>required for all staff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dirty="0"/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dirty="0"/>
              <a:t>u</a:t>
            </a:r>
            <a:r>
              <a:rPr lang="en-US" sz="1800" b="0" dirty="0">
                <a:solidFill>
                  <a:schemeClr val="tx1"/>
                </a:solidFill>
              </a:rPr>
              <a:t>sed to validate staff’s license and endorsement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dirty="0"/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dirty="0"/>
              <a:t>v</a:t>
            </a:r>
            <a:r>
              <a:rPr lang="en-US" sz="1800" b="0" dirty="0">
                <a:solidFill>
                  <a:schemeClr val="tx1"/>
                </a:solidFill>
              </a:rPr>
              <a:t>alidated against staff’s SSN in educator licensing records and in EDIS (Educator Identification System)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0" dirty="0">
              <a:solidFill>
                <a:schemeClr val="tx1"/>
              </a:solidFill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en-US" sz="1800" dirty="0"/>
              <a:t>If staff SSN differs in any of the three validation check points (December Count, licensing records, EDIS), SAM Warning DC211 (staff does not hold a valid license) will generate.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endParaRPr lang="en-US" sz="18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en-US" sz="1800" dirty="0"/>
              <a:t>To clear DC211 </a:t>
            </a:r>
            <a:r>
              <a:rPr lang="en-US" sz="1800" i="1" dirty="0"/>
              <a:t>(if staff is licensed)</a:t>
            </a:r>
            <a:r>
              <a:rPr lang="en-US" sz="1800" dirty="0"/>
              <a:t>, the SSN must be corrected to be an exact match in all three validation check points.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endParaRPr lang="en-US" sz="1800" b="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A8251-DE62-4249-146C-224F67AF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25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B70C4-FEC5-F208-4724-BE5294C49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SAM 50% Caseload Match</a:t>
            </a:r>
            <a:br>
              <a:rPr lang="en-US" sz="3200" dirty="0"/>
            </a:br>
            <a:r>
              <a:rPr lang="en-US" sz="3200" dirty="0"/>
              <a:t>Special Education Teacher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B4B5F-B96B-C237-A41F-0353EBC10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7870" y="1687284"/>
            <a:ext cx="7821930" cy="4640674"/>
          </a:xfrm>
        </p:spPr>
        <p:txBody>
          <a:bodyPr/>
          <a:lstStyle/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dirty="0"/>
              <a:t>A special education teacher’s 50% caseload match is satisfied if: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dirty="0"/>
              <a:t>Staff is reported as the </a:t>
            </a:r>
            <a:r>
              <a:rPr lang="en-US" sz="1800" b="1" dirty="0"/>
              <a:t>Primary Provider </a:t>
            </a:r>
            <a:r>
              <a:rPr lang="en-US" sz="1800" i="1" dirty="0"/>
              <a:t>(EDID reported in Primary Provider field) </a:t>
            </a:r>
            <a:r>
              <a:rPr lang="en-US" sz="1800" dirty="0"/>
              <a:t>to a majority of students identified in the same area of need as the teacher’s special education endorsement and grade range of students served.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612648" indent="-704088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b="1" i="1" dirty="0"/>
              <a:t>Note:</a:t>
            </a:r>
            <a:r>
              <a:rPr lang="en-US" sz="1800" dirty="0"/>
              <a:t>  The 50% caseload match does not compile on EDIDs placed in any of the four Secondary Provider fields.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6D8FB2-2760-9817-060F-57B4E803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63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B70C4-FEC5-F208-4724-BE5294C49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SAM 50% Caseload Match</a:t>
            </a:r>
            <a:br>
              <a:rPr lang="en-US" sz="3200" dirty="0"/>
            </a:br>
            <a:r>
              <a:rPr lang="en-US" sz="3200" dirty="0"/>
              <a:t>Speech-Language Pathologist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B4B5F-B96B-C237-A41F-0353EBC10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7870" y="1687284"/>
            <a:ext cx="7821930" cy="4640674"/>
          </a:xfrm>
        </p:spPr>
        <p:txBody>
          <a:bodyPr/>
          <a:lstStyle/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dirty="0"/>
              <a:t>A speech-language pathologist’s 50% caseload match is satisfied if: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dirty="0"/>
              <a:t>Staff is reported as the </a:t>
            </a:r>
            <a:r>
              <a:rPr lang="en-US" sz="1800" b="1" dirty="0"/>
              <a:t>Primary Provider </a:t>
            </a:r>
            <a:r>
              <a:rPr lang="en-US" sz="1800" i="1" dirty="0"/>
              <a:t>(EDID reported in Primary Provider field) </a:t>
            </a:r>
            <a:r>
              <a:rPr lang="en-US" sz="1800" dirty="0"/>
              <a:t>to a majority of students identified:</a:t>
            </a:r>
          </a:p>
          <a:p>
            <a:pPr marL="365760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disability 08-Speech or Language Impairment (SLI)</a:t>
            </a:r>
          </a:p>
          <a:p>
            <a:pPr marL="365760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disability 11-Developmental Delay (DD)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US" sz="18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dirty="0"/>
              <a:t>Staff is reported as a </a:t>
            </a:r>
            <a:r>
              <a:rPr lang="en-US" sz="1800" b="1" dirty="0"/>
              <a:t>Secondary Service Provider </a:t>
            </a:r>
            <a:r>
              <a:rPr lang="en-US" sz="1800" i="1" dirty="0"/>
              <a:t>(EDID reported in one of the Secondary Provider fields)</a:t>
            </a:r>
            <a:r>
              <a:rPr lang="en-US" sz="1800" dirty="0"/>
              <a:t> to students identified in other disabilities who receive supplemental speech-language services, but SLI (08) or DD (11) is not the primary disability.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US" sz="1800" dirty="0"/>
          </a:p>
          <a:p>
            <a:pPr marL="612648" indent="-704088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b="1" i="1" dirty="0"/>
              <a:t>Note:</a:t>
            </a:r>
            <a:r>
              <a:rPr lang="en-US" sz="1800" dirty="0"/>
              <a:t>  The 50% caseload match does not compile on EDIDs placed in any of the four Secondary Provider fields.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8CFC58-D298-F3D6-5606-6C0652BDD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725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+mj-lt"/>
              </a:rPr>
              <a:t>Licensing and Caseload</a:t>
            </a:r>
            <a:br>
              <a:rPr lang="en-US" sz="3200" dirty="0">
                <a:latin typeface="+mj-lt"/>
              </a:rPr>
            </a:br>
            <a:r>
              <a:rPr lang="en-US" sz="3200" dirty="0">
                <a:latin typeface="+mj-lt"/>
              </a:rPr>
              <a:t>Reference Documents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9194" y="1687831"/>
            <a:ext cx="9344283" cy="4099560"/>
          </a:xfrm>
        </p:spPr>
        <p:txBody>
          <a:bodyPr>
            <a:normAutofit/>
          </a:bodyPr>
          <a:lstStyle/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dirty="0"/>
              <a:t>Guidance documents to assist in proper job coding, allowable license types and appropriate special education endorsements are posted at: </a:t>
            </a:r>
            <a:r>
              <a:rPr lang="en-US" sz="1800" dirty="0">
                <a:hlinkClick r:id="rId3"/>
              </a:rPr>
              <a:t>https://www.cde.state.co.us/datapipeline/snap_sped-december</a:t>
            </a:r>
            <a:endParaRPr lang="en-US" sz="18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dirty="0"/>
              <a:t>Staff Approval Matrix (SAM) and Licensing References: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dirty="0"/>
          </a:p>
          <a:p>
            <a:pPr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700" dirty="0"/>
              <a:t>Special Education Licensing Requirements by Job Classification and Fully Qualified Status</a:t>
            </a:r>
          </a:p>
          <a:p>
            <a:pPr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700" dirty="0"/>
          </a:p>
          <a:p>
            <a:pPr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700" dirty="0"/>
              <a:t>Special Education Endorsement Qualifications by Assignment, Disability, and Age of Student 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700" i="1" dirty="0"/>
              <a:t>        (50% caseload match criteria by student disability)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700" i="1" dirty="0"/>
          </a:p>
          <a:p>
            <a:pPr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700" dirty="0"/>
              <a:t>Staff Approval Matrix (SAM: 1.5) Report Fact Sheet</a:t>
            </a:r>
            <a:endParaRPr lang="en-US" sz="1700" i="1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1EB37-A216-C9A4-1AE9-338F5AB1E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362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08466-64E0-743D-93EF-223419BDC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Common Miscoding</a:t>
            </a:r>
            <a:br>
              <a:rPr lang="en-US" sz="3200" dirty="0"/>
            </a:br>
            <a:r>
              <a:rPr lang="en-US" sz="3200" dirty="0"/>
              <a:t>Special Service Providers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2803C0-A38F-43F9-D851-C6323157B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9810" y="1463676"/>
            <a:ext cx="3044190" cy="92138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lnSpc>
                <a:spcPts val="1800"/>
              </a:lnSpc>
              <a:spcBef>
                <a:spcPts val="600"/>
              </a:spcBef>
              <a:buNone/>
            </a:pPr>
            <a:r>
              <a:rPr lang="en-US" sz="1600" dirty="0"/>
              <a:t>234 Occupational Therapist</a:t>
            </a:r>
          </a:p>
          <a:p>
            <a:pPr marL="0" indent="0" algn="ctr">
              <a:lnSpc>
                <a:spcPts val="1800"/>
              </a:lnSpc>
              <a:spcBef>
                <a:spcPts val="600"/>
              </a:spcBef>
              <a:buNone/>
            </a:pPr>
            <a:r>
              <a:rPr lang="en-US" sz="1600" dirty="0"/>
              <a:t>235 Physical Therapist</a:t>
            </a:r>
          </a:p>
        </p:txBody>
      </p:sp>
      <p:sp>
        <p:nvSpPr>
          <p:cNvPr id="13" name="Arrow: Down 12" descr="down arrow">
            <a:extLst>
              <a:ext uri="{FF2B5EF4-FFF2-40B4-BE49-F238E27FC236}">
                <a16:creationId xmlns:a16="http://schemas.microsoft.com/office/drawing/2014/main" id="{14432710-10FB-E153-D664-73D56BD39E4F}"/>
              </a:ext>
            </a:extLst>
          </p:cNvPr>
          <p:cNvSpPr/>
          <p:nvPr/>
        </p:nvSpPr>
        <p:spPr>
          <a:xfrm>
            <a:off x="3596641" y="2393316"/>
            <a:ext cx="428811" cy="44500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C000"/>
              </a:solidFill>
            </a:endParaRPr>
          </a:p>
        </p:txBody>
      </p:sp>
      <p:sp>
        <p:nvSpPr>
          <p:cNvPr id="10" name="Rectangle: Single Corner Snipped 9">
            <a:extLst>
              <a:ext uri="{FF2B5EF4-FFF2-40B4-BE49-F238E27FC236}">
                <a16:creationId xmlns:a16="http://schemas.microsoft.com/office/drawing/2014/main" id="{06742EF0-EBF6-CCCE-5972-B99368B0549D}"/>
              </a:ext>
            </a:extLst>
          </p:cNvPr>
          <p:cNvSpPr/>
          <p:nvPr/>
        </p:nvSpPr>
        <p:spPr>
          <a:xfrm>
            <a:off x="2435636" y="2913679"/>
            <a:ext cx="2750820" cy="921385"/>
          </a:xfrm>
          <a:prstGeom prst="snip1Rect">
            <a:avLst/>
          </a:prstGeom>
          <a:solidFill>
            <a:srgbClr val="A665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400" dirty="0"/>
              <a:t>Positions often classified as “motor services” with job codes miscoded in data reporting.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5D9C53E-23ED-A2C8-4181-D43DA2887321}"/>
              </a:ext>
            </a:extLst>
          </p:cNvPr>
          <p:cNvSpPr txBox="1">
            <a:spLocks/>
          </p:cNvSpPr>
          <p:nvPr/>
        </p:nvSpPr>
        <p:spPr>
          <a:xfrm>
            <a:off x="6160770" y="1456691"/>
            <a:ext cx="3044190" cy="92138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600" dirty="0"/>
              <a:t>211 Counselor</a:t>
            </a:r>
          </a:p>
          <a:p>
            <a:pPr marL="0" indent="0" algn="ctr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600" dirty="0"/>
              <a:t>236 Psychologist</a:t>
            </a:r>
          </a:p>
          <a:p>
            <a:pPr marL="0" indent="0" algn="ctr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600" dirty="0"/>
              <a:t>237 Social Worker</a:t>
            </a:r>
          </a:p>
        </p:txBody>
      </p:sp>
      <p:sp>
        <p:nvSpPr>
          <p:cNvPr id="11" name="Arrow: Down 10" descr="down arrow">
            <a:extLst>
              <a:ext uri="{FF2B5EF4-FFF2-40B4-BE49-F238E27FC236}">
                <a16:creationId xmlns:a16="http://schemas.microsoft.com/office/drawing/2014/main" id="{3B4FA4C4-492F-F124-3E48-6B5FA231C632}"/>
              </a:ext>
            </a:extLst>
          </p:cNvPr>
          <p:cNvSpPr/>
          <p:nvPr/>
        </p:nvSpPr>
        <p:spPr>
          <a:xfrm>
            <a:off x="7513321" y="2378076"/>
            <a:ext cx="428811" cy="44500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C000"/>
              </a:solidFill>
            </a:endParaRPr>
          </a:p>
        </p:txBody>
      </p: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4FB780E4-1A45-553E-E7D7-57588E571A42}"/>
              </a:ext>
            </a:extLst>
          </p:cNvPr>
          <p:cNvSpPr/>
          <p:nvPr/>
        </p:nvSpPr>
        <p:spPr>
          <a:xfrm>
            <a:off x="6307455" y="2913678"/>
            <a:ext cx="2750820" cy="921385"/>
          </a:xfrm>
          <a:prstGeom prst="snip1Rect">
            <a:avLst/>
          </a:prstGeom>
          <a:solidFill>
            <a:srgbClr val="A665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400" dirty="0"/>
              <a:t>Positions often classified as “mental health services” with job codes miscoded in data reporting.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DACA47-58F6-4211-1BAA-05FF1B4CACD5}"/>
              </a:ext>
            </a:extLst>
          </p:cNvPr>
          <p:cNvSpPr txBox="1"/>
          <p:nvPr/>
        </p:nvSpPr>
        <p:spPr>
          <a:xfrm>
            <a:off x="2221230" y="4108931"/>
            <a:ext cx="7376160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800" dirty="0">
                <a:latin typeface="Trebuchet MS" panose="020B0603020202020204" pitchFamily="34" charset="0"/>
              </a:rPr>
              <a:t>Job code miscoding results in generated SAM Warning (DC209).</a:t>
            </a:r>
          </a:p>
          <a:p>
            <a:pPr>
              <a:lnSpc>
                <a:spcPts val="1800"/>
              </a:lnSpc>
            </a:pPr>
            <a:endParaRPr lang="en-US" sz="1800" dirty="0">
              <a:latin typeface="Trebuchet MS" panose="020B0603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US" sz="1800" dirty="0">
                <a:latin typeface="Trebuchet MS" panose="020B0603020202020204" pitchFamily="34" charset="0"/>
              </a:rPr>
              <a:t>Verify staff license and endorsement prior to data reporting.</a:t>
            </a:r>
          </a:p>
          <a:p>
            <a:pPr>
              <a:lnSpc>
                <a:spcPts val="1800"/>
              </a:lnSpc>
            </a:pPr>
            <a:endParaRPr lang="en-US" sz="1800" dirty="0">
              <a:latin typeface="Trebuchet MS" panose="020B0603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US" sz="1800" dirty="0">
                <a:latin typeface="Trebuchet MS" panose="020B0603020202020204" pitchFamily="34" charset="0"/>
              </a:rPr>
              <a:t>Ensure that staff positions are coded correctly in Human Resources systems and are in alignment with job codes/definitions in the Chart of Accounts/staff data reporting documents.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4C1EF8-9AC0-CA37-DFBE-7B05566E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220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C5157-B0F7-A4AC-103A-31174B475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73" y="-54394"/>
            <a:ext cx="6081865" cy="756418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Staff Assignment File and </a:t>
            </a:r>
            <a:br>
              <a:rPr lang="en-US" dirty="0"/>
            </a:br>
            <a:r>
              <a:rPr lang="en-US" dirty="0"/>
              <a:t>Admin Instructional Area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C38B4-08D3-1D42-32DD-10880EE3A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0"/>
            <a:ext cx="10888226" cy="4351338"/>
          </a:xfrm>
        </p:spPr>
        <p:txBody>
          <a:bodyPr/>
          <a:lstStyle/>
          <a:p>
            <a:pPr marL="3429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1800" dirty="0"/>
              <a:t>Separate assignment records are required in these cases:</a:t>
            </a:r>
          </a:p>
          <a:p>
            <a:pPr lvl="1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Pre-K grade  - AIA 0035 Early Childhood/Prekindergarten</a:t>
            </a:r>
          </a:p>
          <a:p>
            <a:pPr lvl="2">
              <a:lnSpc>
                <a:spcPts val="1500"/>
              </a:lnSpc>
              <a:spcBef>
                <a:spcPts val="0"/>
              </a:spcBef>
            </a:pPr>
            <a:r>
              <a:rPr lang="en-US" dirty="0"/>
              <a:t>Must break out a separate assignment record for Sped staff job codes serving Pre-k except 211</a:t>
            </a:r>
          </a:p>
          <a:p>
            <a:pPr marL="914400" lvl="2" indent="0">
              <a:lnSpc>
                <a:spcPts val="1500"/>
              </a:lnSpc>
              <a:spcBef>
                <a:spcPts val="0"/>
              </a:spcBef>
              <a:buNone/>
            </a:pPr>
            <a:endParaRPr lang="en-US" dirty="0"/>
          </a:p>
          <a:p>
            <a:pPr lvl="1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Grade K only  - AIA 0036 Kindergarten  </a:t>
            </a:r>
          </a:p>
          <a:p>
            <a:pPr lvl="2">
              <a:lnSpc>
                <a:spcPts val="1500"/>
              </a:lnSpc>
              <a:spcBef>
                <a:spcPts val="0"/>
              </a:spcBef>
            </a:pPr>
            <a:r>
              <a:rPr lang="en-US" dirty="0"/>
              <a:t>AIA code 0036 should be reported for a staff that is </a:t>
            </a:r>
            <a:r>
              <a:rPr lang="en-US" i="1" dirty="0"/>
              <a:t>only</a:t>
            </a:r>
            <a:r>
              <a:rPr lang="en-US" dirty="0"/>
              <a:t> serving grade K</a:t>
            </a:r>
          </a:p>
          <a:p>
            <a:pPr marL="914400" lvl="2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</a:p>
          <a:p>
            <a:pPr lvl="1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Grades K, 1, 2 - AIA 0041 Early Childhood/Elementary) </a:t>
            </a:r>
            <a:r>
              <a:rPr lang="en-US" sz="1800" b="1" i="1" dirty="0"/>
              <a:t>(see below)</a:t>
            </a:r>
          </a:p>
          <a:p>
            <a:pPr lvl="2">
              <a:lnSpc>
                <a:spcPts val="1500"/>
              </a:lnSpc>
              <a:spcBef>
                <a:spcPts val="0"/>
              </a:spcBef>
            </a:pPr>
            <a:r>
              <a:rPr lang="en-US" dirty="0"/>
              <a:t>AIA code 0041 should only be reported for staff with early childhood Sped endorsement</a:t>
            </a:r>
          </a:p>
          <a:p>
            <a:pPr marL="914400" lvl="2" indent="0">
              <a:lnSpc>
                <a:spcPts val="1500"/>
              </a:lnSpc>
              <a:spcBef>
                <a:spcPts val="0"/>
              </a:spcBef>
              <a:buNone/>
            </a:pPr>
            <a:endParaRPr lang="en-US" dirty="0"/>
          </a:p>
          <a:p>
            <a:pPr lvl="1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Grades 3-12 or K-12 (depending on the staff’s endorsement type) - 0002 Special Education</a:t>
            </a:r>
          </a:p>
          <a:p>
            <a:pPr marL="34290" indent="0">
              <a:lnSpc>
                <a:spcPts val="15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3429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1800" dirty="0"/>
              <a:t>EDIDs reported in </a:t>
            </a:r>
            <a:r>
              <a:rPr lang="en-US" sz="1800" b="1" i="1" dirty="0"/>
              <a:t>both</a:t>
            </a:r>
            <a:r>
              <a:rPr lang="en-US" sz="1800" dirty="0"/>
              <a:t> the Primary Provider </a:t>
            </a:r>
            <a:r>
              <a:rPr lang="en-US" sz="1800" i="1" dirty="0"/>
              <a:t>and</a:t>
            </a:r>
            <a:r>
              <a:rPr lang="en-US" sz="1800" dirty="0"/>
              <a:t> Secondary Provider fields </a:t>
            </a:r>
            <a:r>
              <a:rPr lang="en-US" sz="1800" i="1" dirty="0"/>
              <a:t>(student IEP Participation data)</a:t>
            </a:r>
            <a:r>
              <a:rPr lang="en-US" sz="1800" dirty="0"/>
              <a:t> compile into the grade caseload match for 202 and 238 staff records. </a:t>
            </a:r>
          </a:p>
          <a:p>
            <a:pPr marL="34290" indent="0">
              <a:spcBef>
                <a:spcPts val="0"/>
              </a:spcBef>
              <a:buNone/>
            </a:pPr>
            <a:endParaRPr lang="en-US" sz="1800" dirty="0"/>
          </a:p>
          <a:p>
            <a:pPr marL="459486" indent="-528066"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1800" b="1" i="1" dirty="0"/>
              <a:t>Note:</a:t>
            </a:r>
            <a:r>
              <a:rPr lang="en-US" sz="1800" i="1" dirty="0"/>
              <a:t>  </a:t>
            </a:r>
            <a:r>
              <a:rPr lang="en-US" sz="1800" dirty="0"/>
              <a:t>Early Childhood Special Education (age level 0-8) endorsement is appropriate for services to students in grades PreK through 2 only.  For SAM to determine qualified status, a separate assignment record for elementary grades K, 1, 2 </a:t>
            </a:r>
            <a:r>
              <a:rPr lang="en-US" sz="1800" i="1" dirty="0"/>
              <a:t>(any combination of these grades)</a:t>
            </a:r>
            <a:r>
              <a:rPr lang="en-US" sz="1800" dirty="0"/>
              <a:t> is reported with AIA 0041.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9F3A6-CE8B-7387-01C0-47775A7B9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34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SAM Cognos Reports</a:t>
            </a:r>
            <a:b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2872" y="1587640"/>
            <a:ext cx="10830847" cy="4390787"/>
          </a:xfrm>
        </p:spPr>
        <p:txBody>
          <a:bodyPr>
            <a:normAutofit/>
          </a:bodyPr>
          <a:lstStyle/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900" dirty="0"/>
              <a:t>Cognos reports are available to assist with both staff and student December Count data. 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9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900" b="1" i="1" dirty="0"/>
              <a:t>Examples: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9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900" dirty="0"/>
              <a:t>Errors: Staff Detail Report of Errors to Correct </a:t>
            </a:r>
            <a:r>
              <a:rPr lang="en-US" sz="1900" i="1" dirty="0"/>
              <a:t>(displays SAM Warnings by individual staff)</a:t>
            </a:r>
            <a:endParaRPr lang="en-US" sz="19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9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900" dirty="0"/>
              <a:t>SAM: 1.5 Non-Qualified Personnel Status </a:t>
            </a:r>
            <a:r>
              <a:rPr lang="en-US" sz="1900" i="1" dirty="0"/>
              <a:t>(displays staff by job code with each generated SAM Warning type)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9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900" dirty="0"/>
              <a:t>SAM: ALL Certified Staff Report </a:t>
            </a:r>
            <a:r>
              <a:rPr lang="en-US" sz="1900" i="1" dirty="0"/>
              <a:t>(displays staff in assignments that require a CDE license)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9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900" dirty="0"/>
              <a:t>SAM: Caseload Student Detail (DC210 Detail) </a:t>
            </a:r>
            <a:r>
              <a:rPr lang="en-US" sz="1900" i="1" dirty="0"/>
              <a:t>(displays special education teachers and SLPs with individual primary and secondary students)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9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900" dirty="0"/>
              <a:t>SAM: Caseload Summary (DC210 Summary) </a:t>
            </a:r>
            <a:r>
              <a:rPr lang="en-US" sz="1900" i="1" dirty="0"/>
              <a:t>(displays special education teachers and SLPs with the number of primary students in each disability category)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07EE3-6387-951A-FCDF-E5024728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009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2873" y="136525"/>
            <a:ext cx="7489107" cy="756418"/>
          </a:xfrm>
        </p:spPr>
        <p:txBody>
          <a:bodyPr>
            <a:noAutofit/>
          </a:bodyPr>
          <a:lstStyle/>
          <a:p>
            <a:r>
              <a:rPr lang="en-US" sz="2800" dirty="0">
                <a:latin typeface="Museo Slab 500"/>
              </a:rPr>
              <a:t>Cognos Report</a:t>
            </a:r>
            <a:br>
              <a:rPr lang="en-US" sz="2800" dirty="0">
                <a:latin typeface="Museo Slab 500"/>
              </a:rPr>
            </a:br>
            <a:r>
              <a:rPr lang="en-US" sz="2800" dirty="0">
                <a:latin typeface="Museo Slab 500"/>
              </a:rPr>
              <a:t>SAM: Caseload Summary or Detail Report (DC210)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1342" y="1532572"/>
            <a:ext cx="10864069" cy="471750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100" dirty="0"/>
              <a:t>Displays the number of primary provider students in each disability category for special education teachers (202) and SLPs (238).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2100" dirty="0"/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2100" dirty="0"/>
              <a:t>Displays the total number of primary caseload students in approved and non-approved disability categories per the staff’s special education endorsement.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2100" dirty="0"/>
              <a:t>Displays the caseload percentage of approved disability categories per the staff’s special education endorsement. </a:t>
            </a:r>
            <a:r>
              <a:rPr lang="en-US" sz="2100" i="1" dirty="0"/>
              <a:t>(percentage must = at least 50% to satisfy the caseload match requirement)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2100" i="1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100" dirty="0"/>
              <a:t>Displays students in the secondary caseload (students that have these staff listed as secondary providers)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21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21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100" dirty="0"/>
              <a:t>NOTE: Select ‘Approved and Non-Approved Staff’ and ‘Caseload Approved and Non-Approved’ when running this report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21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100" dirty="0"/>
              <a:t>If no license is found with a validity date of December 1</a:t>
            </a:r>
            <a:r>
              <a:rPr lang="en-US" sz="2100" baseline="30000" dirty="0"/>
              <a:t>st</a:t>
            </a:r>
            <a:r>
              <a:rPr lang="en-US" sz="2100" dirty="0"/>
              <a:t>, the staff approval matrix (SAM) cannot calculate caseload summary data.  These records display with zero number of approved/non-approved students and disability percentage totals.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21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86EBAC-D2B6-2FD8-A86C-DA5F8099A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061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5FBAD-F2AA-C95B-E774-0ED069029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SAM: Caseload Student Detail (DC210</a:t>
            </a:r>
            <a:r>
              <a:rPr lang="en-US" baseline="0" dirty="0"/>
              <a:t> Detail) Report</a:t>
            </a:r>
            <a:endParaRPr lang="en-US" dirty="0"/>
          </a:p>
        </p:txBody>
      </p:sp>
      <p:pic>
        <p:nvPicPr>
          <p:cNvPr id="4" name="Picture 3" descr="screenshot of SAM: Caseload Student Detail report">
            <a:extLst>
              <a:ext uri="{FF2B5EF4-FFF2-40B4-BE49-F238E27FC236}">
                <a16:creationId xmlns:a16="http://schemas.microsoft.com/office/drawing/2014/main" id="{9CC43DE1-BAA0-A8BF-5768-AB6ACAB96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74" y="160868"/>
            <a:ext cx="12192000" cy="567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98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93B2B-E7B8-ECAB-C211-3BA8CBAF0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Special Education December Count:</a:t>
            </a:r>
            <a:br>
              <a:rPr lang="en-US" dirty="0"/>
            </a:br>
            <a:r>
              <a:rPr lang="en-US" dirty="0"/>
              <a:t>Staff and Student Snapshot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4EE5F-9357-8722-4673-B5E4EBC1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9D5F6-EDCB-402A-AC08-4943A1820E8F}" type="slidenum">
              <a:rPr lang="en-US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pPr>
                <a:defRPr/>
              </a:pPr>
              <a:t>3</a:t>
            </a:fld>
            <a:endParaRPr lang="en-US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3D08D4-3D9D-D20B-71BE-471B317D91B5}"/>
              </a:ext>
            </a:extLst>
          </p:cNvPr>
          <p:cNvSpPr txBox="1"/>
          <p:nvPr/>
        </p:nvSpPr>
        <p:spPr>
          <a:xfrm>
            <a:off x="1524000" y="6016634"/>
            <a:ext cx="8697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rebuchet MS" panose="020B0603020202020204" pitchFamily="34" charset="0"/>
              </a:rPr>
              <a:t>Please download the full 24-25 Timeline from the </a:t>
            </a:r>
            <a:r>
              <a:rPr lang="en-US" sz="1400" dirty="0">
                <a:latin typeface="Trebuchet MS" panose="020B0603020202020204" pitchFamily="34" charset="0"/>
                <a:hlinkClick r:id="rId2"/>
              </a:rPr>
              <a:t>Special Education December Count Snapshot webpage</a:t>
            </a:r>
            <a:r>
              <a:rPr lang="en-US" sz="1400" dirty="0"/>
              <a:t>. </a:t>
            </a:r>
          </a:p>
        </p:txBody>
      </p:sp>
      <p:graphicFrame>
        <p:nvGraphicFramePr>
          <p:cNvPr id="5" name="Content Placeholder 9">
            <a:extLst>
              <a:ext uri="{FF2B5EF4-FFF2-40B4-BE49-F238E27FC236}">
                <a16:creationId xmlns:a16="http://schemas.microsoft.com/office/drawing/2014/main" id="{340CAACD-D968-2322-44EA-7A1DAA90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/>
        </p:nvGraphicFramePr>
        <p:xfrm>
          <a:off x="1405020" y="1556084"/>
          <a:ext cx="5773821" cy="4255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BE5850F-1977-89BE-A25B-084A8F0F1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7315200" y="2519265"/>
            <a:ext cx="1054359" cy="20527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524096A-65E3-3004-52F1-3ADC401223CE}"/>
              </a:ext>
            </a:extLst>
          </p:cNvPr>
          <p:cNvSpPr txBox="1"/>
          <p:nvPr/>
        </p:nvSpPr>
        <p:spPr>
          <a:xfrm>
            <a:off x="8599225" y="2228671"/>
            <a:ext cx="2929813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These files must be uploaded AND records error-free </a:t>
            </a:r>
            <a:r>
              <a:rPr lang="en-US" i="1" dirty="0">
                <a:solidFill>
                  <a:srgbClr val="C00000"/>
                </a:solidFill>
              </a:rPr>
              <a:t>before</a:t>
            </a:r>
            <a:r>
              <a:rPr lang="en-US" dirty="0">
                <a:solidFill>
                  <a:srgbClr val="C00000"/>
                </a:solidFill>
              </a:rPr>
              <a:t> they will pull into your December Count Snapshot.</a:t>
            </a:r>
          </a:p>
          <a:p>
            <a:r>
              <a:rPr lang="en-US" dirty="0"/>
              <a:t>The “missing” staff records will triggers errors DC114-DC115, DC225 – DC229 until they are included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7EB040-FF7D-ADC1-254C-D93AC1833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7315200" y="3041780"/>
            <a:ext cx="1054359" cy="40607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55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E24E-9A43-3025-2CEF-C1884949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79" y="295450"/>
            <a:ext cx="4798752" cy="900050"/>
          </a:xfrm>
        </p:spPr>
        <p:txBody>
          <a:bodyPr>
            <a:normAutofit fontScale="90000"/>
          </a:bodyPr>
          <a:lstStyle/>
          <a:p>
            <a:r>
              <a:rPr lang="en-US" dirty="0"/>
              <a:t>Special Education December Count:</a:t>
            </a:r>
            <a:br>
              <a:rPr lang="en-US" dirty="0"/>
            </a:br>
            <a:r>
              <a:rPr lang="en-US" dirty="0"/>
              <a:t>Unresolved SAM Warnings </a:t>
            </a:r>
          </a:p>
        </p:txBody>
      </p:sp>
      <p:graphicFrame>
        <p:nvGraphicFramePr>
          <p:cNvPr id="6" name="Content Placeholder 2" descr="SAM summary">
            <a:extLst>
              <a:ext uri="{FF2B5EF4-FFF2-40B4-BE49-F238E27FC236}">
                <a16:creationId xmlns:a16="http://schemas.microsoft.com/office/drawing/2014/main" id="{789C6525-F934-376A-5762-1E668392B6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289123"/>
              </p:ext>
            </p:extLst>
          </p:nvPr>
        </p:nvGraphicFramePr>
        <p:xfrm>
          <a:off x="2253916" y="2269958"/>
          <a:ext cx="7685921" cy="3778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64335-9B20-50CC-B119-2263DCC9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211588-AA12-EF95-5C99-73DF0386E7EB}"/>
              </a:ext>
            </a:extLst>
          </p:cNvPr>
          <p:cNvSpPr txBox="1"/>
          <p:nvPr/>
        </p:nvSpPr>
        <p:spPr>
          <a:xfrm>
            <a:off x="2149643" y="1548063"/>
            <a:ext cx="7411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December Staff Snapshot Warnings DC208, DC209, DC210, DC211</a:t>
            </a:r>
          </a:p>
        </p:txBody>
      </p:sp>
    </p:spTree>
    <p:extLst>
      <p:ext uri="{BB962C8B-B14F-4D97-AF65-F5344CB8AC3E}">
        <p14:creationId xmlns:p14="http://schemas.microsoft.com/office/powerpoint/2010/main" val="32050052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Post December Count Collection</a:t>
            </a:r>
            <a:br>
              <a:rPr lang="en-US" sz="3200" dirty="0">
                <a:latin typeface="+mj-lt"/>
              </a:rPr>
            </a:br>
            <a:r>
              <a:rPr lang="en-US" sz="3200" dirty="0">
                <a:latin typeface="+mj-lt"/>
              </a:rPr>
              <a:t> Staff Tracker Process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210" y="1352616"/>
            <a:ext cx="11847006" cy="5158716"/>
          </a:xfrm>
        </p:spPr>
        <p:txBody>
          <a:bodyPr>
            <a:noAutofit/>
          </a:bodyPr>
          <a:lstStyle/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600" dirty="0"/>
              <a:t>If SAM Warnings remain unresolved at collection close, staff will display in the final SAM: 1.5 Non-Qualified Personnel Status report. These staff are considered non-qualified for one of the reasons we talked about today. 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600" dirty="0"/>
              <a:t>The Tracker is an accountability process between CDE and the AU documenting how the non-compliant issue is either resolved, or how it will be resolved.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600" b="1" dirty="0"/>
              <a:t>AU Responsibility: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600" dirty="0"/>
              <a:t>During December Count collection and by the closing date February 21</a:t>
            </a:r>
            <a:r>
              <a:rPr lang="en-US" sz="1600" baseline="30000" dirty="0"/>
              <a:t>st</a:t>
            </a:r>
            <a:endParaRPr lang="en-US" sz="1600" dirty="0"/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1600" dirty="0"/>
              <a:t>Upon review of the SAM: 1.5 Non-Qualified Personnel Status report, the AU Special Education Director signs the report verifying the contained data is valid and accurate.  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1600" dirty="0"/>
              <a:t>The report is uploaded with other December Count reports in the Documents tab in the ESSU Data Management System (DMS).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600" b="1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600" b="1" dirty="0"/>
              <a:t>Post collection Process: 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600" dirty="0"/>
              <a:t>A Personnel Status Correction Tracker form is completed for each administrative unit listing all staff contained in the SAM: 1.5 report. Director documents how the non-compliant issue will be resolved. 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600" b="1" dirty="0"/>
              <a:t>CDE Responsibility</a:t>
            </a:r>
            <a:r>
              <a:rPr lang="en-US" sz="1600" i="1" dirty="0"/>
              <a:t>: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1600" dirty="0"/>
              <a:t>SAM: 1.5 report data for each administrative unit is reviewed to validate SAM results. 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1600" dirty="0"/>
              <a:t>If clarification is needed, Special Education Directors will be contacted by the ESSU’s General Supervision and Monitoring team.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4EE84-D37D-EC2C-4704-6F4BC2C4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00316"/>
            <a:ext cx="443565" cy="421159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7561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74A575-5A83-D4B1-D420-8A9BCBACA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194" y="254514"/>
            <a:ext cx="8989002" cy="756418"/>
          </a:xfrm>
        </p:spPr>
        <p:txBody>
          <a:bodyPr/>
          <a:lstStyle/>
          <a:p>
            <a:r>
              <a:rPr lang="en-US" dirty="0"/>
              <a:t>Any questions or concerns you would like to discuss with the group?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3797A-D870-F972-C43C-E987C97C2C3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-1405812" y="6492875"/>
            <a:ext cx="20574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028" name="Picture 4" descr="Free Question Mark on Chalk Board Stock Photo">
            <a:extLst>
              <a:ext uri="{FF2B5EF4-FFF2-40B4-BE49-F238E27FC236}">
                <a16:creationId xmlns:a16="http://schemas.microsoft.com/office/drawing/2014/main" id="{7C09D9D1-57E0-3DF1-7B69-CA33529AA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60401"/>
            <a:ext cx="9144000" cy="55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492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Troubleshooting Dec Count </a:t>
            </a:r>
            <a:br>
              <a:rPr lang="en-US" dirty="0"/>
            </a:br>
            <a:r>
              <a:rPr lang="en-US" dirty="0"/>
              <a:t>Grade Case Load Match Errors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en-US" sz="1800" dirty="0">
                <a:latin typeface="Gill Sans MT" panose="020B0502020104020203" pitchFamily="34" charset="0"/>
              </a:rPr>
              <a:t>If you receive grade caseload match errors such as: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Gill Sans MT" panose="020B0502020104020203" pitchFamily="34" charset="0"/>
              </a:rPr>
              <a:t>Student errors: DC114, DC115, DC225, DC226, DC227, DC228, DC229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Gill Sans MT" panose="020B0502020104020203" pitchFamily="34" charset="0"/>
              </a:rPr>
              <a:t>Staff errors: DC019 and DC020</a:t>
            </a:r>
          </a:p>
          <a:p>
            <a:pPr lvl="1">
              <a:spcBef>
                <a:spcPts val="0"/>
              </a:spcBef>
            </a:pPr>
            <a:endParaRPr lang="en-US" sz="1800" dirty="0">
              <a:latin typeface="Gill Sans MT" panose="020B0502020104020203" pitchFamily="34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C00000"/>
                </a:solidFill>
              </a:rPr>
              <a:t>Fixing DC225 first may result in resolving DC114 and DC115 errors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C00000"/>
                </a:solidFill>
              </a:rPr>
              <a:t>Consider fixing them in this order: DC225, DC114, and then any remaining DC115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b="1" dirty="0"/>
              <a:t>DC225</a:t>
            </a:r>
            <a:r>
              <a:rPr lang="en-US" sz="1800" dirty="0"/>
              <a:t>– The following students have a Primary Service Provider EDID reported that is not included in the Staff Snapshot. Please verify if the staff has an error free record at the Interchange.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45720" indent="0">
              <a:spcBef>
                <a:spcPts val="0"/>
              </a:spcBef>
              <a:buNone/>
            </a:pPr>
            <a:endParaRPr lang="en-US" sz="1800" dirty="0">
              <a:latin typeface="Gill Sans MT" panose="020B0502020104020203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1800" dirty="0">
                <a:latin typeface="Gill Sans MT" panose="020B0502020104020203" pitchFamily="34" charset="0"/>
              </a:rPr>
              <a:t>To determine why records are missing from the December Snapshot, check:</a:t>
            </a:r>
          </a:p>
          <a:p>
            <a:pPr marL="388620" indent="-342900">
              <a:spcBef>
                <a:spcPts val="0"/>
              </a:spcBef>
            </a:pPr>
            <a:r>
              <a:rPr lang="en-US" sz="1800" dirty="0">
                <a:latin typeface="Gill Sans MT" panose="020B0502020104020203" pitchFamily="34" charset="0"/>
              </a:rPr>
              <a:t>Pipeline Reports/Records Not in Snapshot report</a:t>
            </a:r>
          </a:p>
          <a:p>
            <a:pPr marL="388620" indent="-342900">
              <a:spcBef>
                <a:spcPts val="0"/>
              </a:spcBef>
            </a:pPr>
            <a:r>
              <a:rPr lang="en-US" sz="1800" dirty="0">
                <a:latin typeface="Gill Sans MT" panose="020B0502020104020203" pitchFamily="34" charset="0"/>
              </a:rPr>
              <a:t>Excluded Records Reports in Cognos </a:t>
            </a:r>
          </a:p>
          <a:p>
            <a:pPr marL="845820" lvl="1" indent="-342900">
              <a:spcBef>
                <a:spcPts val="0"/>
              </a:spcBef>
            </a:pPr>
            <a:r>
              <a:rPr lang="en-US" sz="1800" dirty="0">
                <a:latin typeface="Gill Sans MT" panose="020B0502020104020203" pitchFamily="34" charset="0"/>
              </a:rPr>
              <a:t>Often-times caseload errors are caused because not all records have made it to snapshot.</a:t>
            </a:r>
          </a:p>
          <a:p>
            <a:pPr marL="45720" indent="0">
              <a:spcBef>
                <a:spcPts val="0"/>
              </a:spcBef>
              <a:buNone/>
            </a:pPr>
            <a:endParaRPr lang="en-US" sz="2000" dirty="0">
              <a:latin typeface="Gill Sans MT" panose="020B0502020104020203" pitchFamily="34" charset="0"/>
            </a:endParaRPr>
          </a:p>
          <a:p>
            <a:pPr>
              <a:spcBef>
                <a:spcPts val="0"/>
              </a:spcBef>
            </a:pPr>
            <a:endParaRPr lang="en-US" sz="2000" dirty="0">
              <a:latin typeface="Gill Sans MT" panose="020B0502020104020203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endParaRPr lang="en-US" sz="2000" dirty="0">
              <a:latin typeface="Gill Sans MT" panose="020B0502020104020203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endParaRPr lang="en-US" sz="2000" dirty="0">
              <a:latin typeface="Gill Sans MT" panose="020B0502020104020203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endParaRPr lang="en-US" sz="2000" dirty="0">
              <a:latin typeface="Gill Sans MT" panose="020B0502020104020203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endParaRPr lang="en-US" sz="2000" dirty="0">
              <a:latin typeface="Gill Sans MT" panose="020B0502020104020203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endParaRPr lang="en-US" sz="2000" dirty="0">
              <a:latin typeface="Gill Sans MT" panose="020B0502020104020203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endParaRPr lang="en-US" sz="2000" dirty="0">
              <a:latin typeface="Gill Sans MT" panose="020B0502020104020203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endParaRPr lang="en-US" sz="2000" dirty="0">
              <a:latin typeface="Gill Sans MT" panose="020B0502020104020203" pitchFamily="34" charset="0"/>
            </a:endParaRPr>
          </a:p>
          <a:p>
            <a:endParaRPr lang="en-US" sz="1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614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Special Education December Count – Report available for Staff Interchange User to see Dec snapshot errors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3565" y="1424067"/>
            <a:ext cx="10224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Trebuchet MS" panose="020B0603020202020204" pitchFamily="34" charset="0"/>
              </a:rPr>
              <a:t>Staff Interchange Users and Viewers are able to see their district’s December Count snapshot errors by downloading this report under: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dirty="0" err="1">
                <a:solidFill>
                  <a:prstClr val="black"/>
                </a:solidFill>
                <a:latin typeface="Trebuchet MS" panose="020B0603020202020204" pitchFamily="34" charset="0"/>
              </a:rPr>
              <a:t>Cognos</a:t>
            </a:r>
            <a:r>
              <a:rPr lang="en-US" dirty="0">
                <a:solidFill>
                  <a:prstClr val="black"/>
                </a:solidFill>
                <a:latin typeface="Trebuchet MS" panose="020B0603020202020204" pitchFamily="34" charset="0"/>
              </a:rPr>
              <a:t> Reports- Staff Profile- Special Education December Snapshot Error Detail Report</a:t>
            </a:r>
          </a:p>
        </p:txBody>
      </p:sp>
      <p:pic>
        <p:nvPicPr>
          <p:cNvPr id="7" name="Content Placeholder 6" descr="Staff Profile Cognos folder - find Sped December Snapshot error report">
            <a:extLst>
              <a:ext uri="{FF2B5EF4-FFF2-40B4-BE49-F238E27FC236}">
                <a16:creationId xmlns:a16="http://schemas.microsoft.com/office/drawing/2014/main" id="{4D640C88-C16A-4909-AB44-E0385A36B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080" t="11663" r="49936" b="23153"/>
          <a:stretch/>
        </p:blipFill>
        <p:spPr>
          <a:xfrm>
            <a:off x="1668379" y="2410693"/>
            <a:ext cx="5508277" cy="3873219"/>
          </a:xfrm>
        </p:spPr>
      </p:pic>
      <p:sp>
        <p:nvSpPr>
          <p:cNvPr id="9" name="Right Arrow 4">
            <a:extLst>
              <a:ext uri="{FF2B5EF4-FFF2-40B4-BE49-F238E27FC236}">
                <a16:creationId xmlns:a16="http://schemas.microsoft.com/office/drawing/2014/main" id="{5BB0F948-7BE9-4A29-A283-6EC1DD9F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6224619" y="3143519"/>
            <a:ext cx="489205" cy="29725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56AAFA-5C0F-4A22-802D-12F4B6908169}"/>
              </a:ext>
            </a:extLst>
          </p:cNvPr>
          <p:cNvSpPr txBox="1"/>
          <p:nvPr/>
        </p:nvSpPr>
        <p:spPr>
          <a:xfrm>
            <a:off x="7395411" y="2983832"/>
            <a:ext cx="1612278" cy="1200329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ED7D31"/>
                </a:solidFill>
                <a:latin typeface="Calibri" panose="020F0502020204030204"/>
              </a:rPr>
              <a:t>Those with the STF role have access to this error report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269900-5AA1-6D62-3E26-1E6C25EA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94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52148-4ED8-1EA6-EEAD-4B94B1FEA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Regulations:  IDEA/ECEA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4B686-EA39-320C-41FA-088A5DACC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317" y="1565280"/>
            <a:ext cx="10392676" cy="4640674"/>
          </a:xfrm>
        </p:spPr>
        <p:txBody>
          <a:bodyPr>
            <a:normAutofit/>
          </a:bodyPr>
          <a:lstStyle/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Trebuchet MS" panose="020B0603020202020204" pitchFamily="34" charset="0"/>
              </a:rPr>
              <a:t>Federal Law IDEA </a:t>
            </a:r>
            <a:r>
              <a:rPr lang="en-US" sz="1800" i="1" dirty="0">
                <a:latin typeface="Trebuchet MS" panose="020B0603020202020204" pitchFamily="34" charset="0"/>
              </a:rPr>
              <a:t>(The Individuals with Disabilities Education Act)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i="1" dirty="0">
              <a:latin typeface="Trebuchet MS" panose="020B0603020202020204" pitchFamily="34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dirty="0">
                <a:latin typeface="Trebuchet MS" panose="020B0603020202020204" pitchFamily="34" charset="0"/>
              </a:rPr>
              <a:t>Requires staff who serve students with disabilities to be appropriately licensed and endorsed.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US" sz="1800" dirty="0">
              <a:latin typeface="Trebuchet MS" panose="020B0603020202020204" pitchFamily="34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Trebuchet MS" panose="020B0603020202020204" pitchFamily="34" charset="0"/>
              </a:rPr>
              <a:t>State Rules ECEA </a:t>
            </a:r>
            <a:r>
              <a:rPr lang="en-US" sz="1800" i="1" dirty="0">
                <a:latin typeface="Trebuchet MS" panose="020B0603020202020204" pitchFamily="34" charset="0"/>
              </a:rPr>
              <a:t>(Exceptional Children’s Educational Act-section 3.04 Personnel Qualifications)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dirty="0">
              <a:latin typeface="Trebuchet MS" panose="020B0603020202020204" pitchFamily="34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dirty="0">
                <a:latin typeface="Trebuchet MS" panose="020B0603020202020204" pitchFamily="34" charset="0"/>
              </a:rPr>
              <a:t>All personnel providing special education services to children with disabilities shall be qualified.</a:t>
            </a:r>
            <a:endParaRPr lang="en-US" sz="1800" i="1" dirty="0">
              <a:latin typeface="Trebuchet MS" panose="020B0603020202020204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US" sz="1800" i="1" dirty="0">
              <a:latin typeface="Trebuchet MS" panose="020B0603020202020204" pitchFamily="34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dirty="0">
                <a:latin typeface="Trebuchet MS" panose="020B0603020202020204" pitchFamily="34" charset="0"/>
              </a:rPr>
              <a:t>Each special education teacher will serve, at a minimum, a majority of special education students with the same identified area of need as that teacher’s special education license endorsement. The endorsement level must be appropriate for the age being taught. </a:t>
            </a:r>
            <a:r>
              <a:rPr lang="en-US" sz="1800" i="1" dirty="0">
                <a:latin typeface="Trebuchet MS" panose="020B0603020202020204" pitchFamily="34" charset="0"/>
              </a:rPr>
              <a:t>(this is the 50% staff to student caseload match)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US" sz="1800" dirty="0"/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US" sz="1800" i="1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EA7D7-DDE4-E7B3-5C3A-D824ACBB1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42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Museo Slab 500" panose="02000000000000000000"/>
              </a:rPr>
              <a:t>Purpose of Staff Data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3565" y="1602587"/>
            <a:ext cx="8382000" cy="3893820"/>
          </a:xfrm>
        </p:spPr>
        <p:txBody>
          <a:bodyPr>
            <a:normAutofit/>
          </a:bodyPr>
          <a:lstStyle/>
          <a:p>
            <a:pPr marL="4572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b="0" dirty="0">
                <a:latin typeface="Trebuchet MS" panose="020B0603020202020204" pitchFamily="34" charset="0"/>
              </a:rPr>
              <a:t>Staff data in the December Count:</a:t>
            </a:r>
          </a:p>
          <a:p>
            <a:pPr marL="4572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b="0" dirty="0">
              <a:latin typeface="Trebuchet MS" panose="020B0603020202020204" pitchFamily="34" charset="0"/>
            </a:endParaRPr>
          </a:p>
          <a:p>
            <a:pPr marL="388620" indent="-342900">
              <a:lnSpc>
                <a:spcPts val="2000"/>
              </a:lnSpc>
              <a:spcBef>
                <a:spcPts val="0"/>
              </a:spcBef>
            </a:pPr>
            <a:r>
              <a:rPr lang="en-US" sz="1800" b="0" dirty="0">
                <a:latin typeface="Trebuchet MS" panose="020B0603020202020204" pitchFamily="34" charset="0"/>
              </a:rPr>
              <a:t>provides CDE the ability to verify licensing qualifications ensuring special education staff are qualified for the assignment and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b="0" dirty="0">
                <a:latin typeface="Trebuchet MS" panose="020B0603020202020204" pitchFamily="34" charset="0"/>
              </a:rPr>
              <a:t>student caseload</a:t>
            </a:r>
          </a:p>
          <a:p>
            <a:pPr marL="4572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b="0" dirty="0">
              <a:latin typeface="Trebuchet MS" panose="020B0603020202020204" pitchFamily="34" charset="0"/>
            </a:endParaRPr>
          </a:p>
          <a:p>
            <a:pPr marL="388620" indent="-342900">
              <a:lnSpc>
                <a:spcPts val="2000"/>
              </a:lnSpc>
              <a:spcBef>
                <a:spcPts val="0"/>
              </a:spcBef>
            </a:pPr>
            <a:r>
              <a:rPr lang="en-US" sz="1800" dirty="0">
                <a:latin typeface="Trebuchet MS" panose="020B0603020202020204" pitchFamily="34" charset="0"/>
              </a:rPr>
              <a:t>populates mandatory</a:t>
            </a:r>
            <a:r>
              <a:rPr lang="en-US" sz="1800" b="0" dirty="0">
                <a:latin typeface="Trebuchet MS" panose="020B0603020202020204" pitchFamily="34" charset="0"/>
              </a:rPr>
              <a:t> Federal reporting to the US Department of Education, aggregated by: </a:t>
            </a:r>
          </a:p>
          <a:p>
            <a:pPr marL="822960" lvl="2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Trebuchet MS" panose="020B0603020202020204" pitchFamily="34" charset="0"/>
              </a:rPr>
              <a:t>j</a:t>
            </a:r>
            <a:r>
              <a:rPr lang="en-US" b="0" dirty="0">
                <a:latin typeface="Trebuchet MS" panose="020B0603020202020204" pitchFamily="34" charset="0"/>
              </a:rPr>
              <a:t>ob </a:t>
            </a:r>
            <a:r>
              <a:rPr lang="en-US" dirty="0">
                <a:latin typeface="Trebuchet MS" panose="020B0603020202020204" pitchFamily="34" charset="0"/>
              </a:rPr>
              <a:t>c</a:t>
            </a:r>
            <a:r>
              <a:rPr lang="en-US" b="0" dirty="0">
                <a:latin typeface="Trebuchet MS" panose="020B0603020202020204" pitchFamily="34" charset="0"/>
              </a:rPr>
              <a:t>lassification</a:t>
            </a:r>
          </a:p>
          <a:p>
            <a:pPr marL="822960" lvl="2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Trebuchet MS" panose="020B0603020202020204" pitchFamily="34" charset="0"/>
              </a:rPr>
              <a:t>a</a:t>
            </a:r>
            <a:r>
              <a:rPr lang="en-US" b="0" dirty="0">
                <a:latin typeface="Trebuchet MS" panose="020B0603020202020204" pitchFamily="34" charset="0"/>
              </a:rPr>
              <a:t>ge level of assignment/students served (age groups 3-5 and 6-21)</a:t>
            </a:r>
          </a:p>
          <a:p>
            <a:pPr marL="822960" lvl="2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Trebuchet MS" panose="020B0603020202020204" pitchFamily="34" charset="0"/>
              </a:rPr>
              <a:t>q</a:t>
            </a:r>
            <a:r>
              <a:rPr lang="en-US" b="0" dirty="0">
                <a:latin typeface="Trebuchet MS" panose="020B0603020202020204" pitchFamily="34" charset="0"/>
              </a:rPr>
              <a:t>ualified and non-qualified status</a:t>
            </a:r>
            <a:endParaRPr lang="en-US" dirty="0">
              <a:latin typeface="Trebuchet MS" panose="020B06030202020202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endParaRPr lang="en-US" sz="2200" dirty="0"/>
          </a:p>
          <a:p>
            <a:pPr marL="45720" indent="0">
              <a:spcBef>
                <a:spcPts val="0"/>
              </a:spcBef>
              <a:buNone/>
            </a:pPr>
            <a:endParaRPr lang="en-US" sz="2200" dirty="0"/>
          </a:p>
          <a:p>
            <a:pPr marL="45720" indent="0">
              <a:spcBef>
                <a:spcPts val="0"/>
              </a:spcBef>
              <a:buNone/>
            </a:pP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AC27C-143E-4213-2F5D-A7974560D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96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4807" y="136525"/>
            <a:ext cx="8065168" cy="898524"/>
          </a:xfrm>
        </p:spPr>
        <p:txBody>
          <a:bodyPr>
            <a:normAutofit/>
          </a:bodyPr>
          <a:lstStyle/>
          <a:p>
            <a:r>
              <a:rPr lang="en-US" dirty="0"/>
              <a:t>Staff Records to Include in </a:t>
            </a:r>
            <a:br>
              <a:rPr lang="en-US" dirty="0"/>
            </a:br>
            <a:r>
              <a:rPr lang="en-US" dirty="0"/>
              <a:t>December Count Snapshot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25340" y="4036013"/>
            <a:ext cx="8216266" cy="4640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Trebuchet MS" panose="020B0603020202020204" pitchFamily="34" charset="0"/>
              </a:rPr>
              <a:t>Exclude: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1800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staff that do not support the education of students with disabilities, such as regular education teachers (they pull into</a:t>
            </a:r>
            <a:r>
              <a:rPr lang="en-US" sz="1800" dirty="0">
                <a:latin typeface="Trebuchet MS" panose="020B0603020202020204" pitchFamily="34" charset="0"/>
              </a:rPr>
              <a:t> the Human Resources snapshot)</a:t>
            </a:r>
            <a:endParaRPr lang="en-US" sz="1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1800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substitutes unless they are long term (90 days or more in the same classroom)</a:t>
            </a:r>
            <a:endParaRPr lang="en-US" sz="1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1800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temporary workers, such as after school coaches</a:t>
            </a:r>
            <a:endParaRPr lang="en-US" sz="1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800" dirty="0"/>
          </a:p>
          <a:p>
            <a:pPr marL="55562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26FA2-3EC9-4717-AD62-D8C823692DD3}" type="slidenum">
              <a:rPr lang="en-US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pPr>
                <a:defRPr/>
              </a:pPr>
              <a:t>8</a:t>
            </a:fld>
            <a:endParaRPr lang="en-US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4919" y="1939031"/>
            <a:ext cx="1057310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Trebuchet MS" panose="020B0603020202020204" pitchFamily="34" charset="0"/>
              </a:rPr>
              <a:t>Include: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Trebuchet MS" panose="020B0603020202020204" pitchFamily="34" charset="0"/>
              </a:rPr>
              <a:t>all Special Education staff employed by the district(s) or BOCES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Trebuchet MS" panose="020B0603020202020204" pitchFamily="34" charset="0"/>
              </a:rPr>
              <a:t>full or Part-time including </a:t>
            </a:r>
            <a:r>
              <a:rPr lang="en-US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teachers, paraprofessionals, </a:t>
            </a:r>
            <a:r>
              <a:rPr lang="en-US" dirty="0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 service</a:t>
            </a:r>
            <a:r>
              <a:rPr lang="en-US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providers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Administrators, support staff, IT, </a:t>
            </a:r>
            <a:r>
              <a:rPr lang="en-US" dirty="0">
                <a:solidFill>
                  <a:prstClr val="black"/>
                </a:solidFill>
                <a:latin typeface="Trebuchet MS" panose="020B0603020202020204" pitchFamily="34" charset="0"/>
              </a:rPr>
              <a:t>office/clerical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Trebuchet MS" panose="020B0603020202020204" pitchFamily="34" charset="0"/>
              </a:rPr>
              <a:t>Purchased service/contract staff</a:t>
            </a:r>
          </a:p>
          <a:p>
            <a:pPr lvl="1">
              <a:defRPr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81928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51B7E-C303-E580-CF7D-70F923926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1" y="263256"/>
            <a:ext cx="8065168" cy="898524"/>
          </a:xfrm>
        </p:spPr>
        <p:txBody>
          <a:bodyPr>
            <a:noAutofit/>
          </a:bodyPr>
          <a:lstStyle/>
          <a:p>
            <a:r>
              <a:rPr lang="en-US" sz="3200" dirty="0"/>
              <a:t>Purchased Service (contracted)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499A6-1984-265D-24BE-5C1D81BFF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336" y="1438728"/>
            <a:ext cx="8020050" cy="4640674"/>
          </a:xfrm>
        </p:spPr>
        <p:txBody>
          <a:bodyPr>
            <a:normAutofit/>
          </a:bodyPr>
          <a:lstStyle/>
          <a:p>
            <a:pPr marL="0" indent="0">
              <a:lnSpc>
                <a:spcPts val="2000"/>
              </a:lnSpc>
              <a:spcBef>
                <a:spcPts val="0"/>
              </a:spcBef>
              <a:buSzTx/>
              <a:buNone/>
              <a:defRPr/>
            </a:pPr>
            <a:r>
              <a:rPr lang="en-US" sz="1800" b="0" dirty="0">
                <a:solidFill>
                  <a:schemeClr val="tx1"/>
                </a:solidFill>
              </a:rPr>
              <a:t>Purchased service staff are: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SzTx/>
              <a:buNone/>
              <a:defRPr/>
            </a:pPr>
            <a:endParaRPr lang="en-US" sz="1600" b="0" dirty="0">
              <a:solidFill>
                <a:schemeClr val="tx1"/>
              </a:solidFill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0" dirty="0">
                <a:solidFill>
                  <a:schemeClr val="tx1"/>
                </a:solidFill>
              </a:rPr>
              <a:t>employed on a contractual basis, typically an annual contract for services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dirty="0"/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dirty="0"/>
              <a:t>r</a:t>
            </a:r>
            <a:r>
              <a:rPr lang="en-US" sz="1800" b="0" dirty="0">
                <a:solidFill>
                  <a:schemeClr val="tx1"/>
                </a:solidFill>
              </a:rPr>
              <a:t>eported in the December Count, </a:t>
            </a:r>
            <a:r>
              <a:rPr lang="en-US" sz="1800" b="0" i="1" dirty="0">
                <a:solidFill>
                  <a:schemeClr val="tx1"/>
                </a:solidFill>
              </a:rPr>
              <a:t>regardless of the amount of time, days or hours</a:t>
            </a:r>
            <a:r>
              <a:rPr lang="en-US" sz="1800" b="0" dirty="0">
                <a:solidFill>
                  <a:schemeClr val="tx1"/>
                </a:solidFill>
              </a:rPr>
              <a:t> of the contract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0" dirty="0">
              <a:solidFill>
                <a:schemeClr val="tx1"/>
              </a:solidFill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dirty="0"/>
              <a:t>n</a:t>
            </a:r>
            <a:r>
              <a:rPr lang="en-US" sz="1800" b="0" dirty="0">
                <a:solidFill>
                  <a:schemeClr val="tx1"/>
                </a:solidFill>
              </a:rPr>
              <a:t>ot exempt from state licensing requirements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dirty="0"/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0" dirty="0">
                <a:solidFill>
                  <a:schemeClr val="tx1"/>
                </a:solidFill>
              </a:rPr>
              <a:t>required to hold a valid and appropriate special education license and endorsement for the assignment and </a:t>
            </a:r>
            <a:r>
              <a:rPr lang="en-US" sz="1800" dirty="0"/>
              <a:t>grad</a:t>
            </a:r>
            <a:r>
              <a:rPr lang="en-US" sz="1800" b="0" dirty="0">
                <a:solidFill>
                  <a:schemeClr val="tx1"/>
                </a:solidFill>
              </a:rPr>
              <a:t>e range of students served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SzTx/>
              <a:buNone/>
              <a:defRPr/>
            </a:pPr>
            <a:endParaRPr lang="en-US" sz="1800" dirty="0"/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0" dirty="0">
                <a:solidFill>
                  <a:schemeClr val="tx1"/>
                </a:solidFill>
              </a:rPr>
              <a:t>reported</a:t>
            </a:r>
            <a:r>
              <a:rPr lang="en-US" sz="1800" b="0" i="1" dirty="0">
                <a:solidFill>
                  <a:schemeClr val="tx1"/>
                </a:solidFill>
              </a:rPr>
              <a:t> </a:t>
            </a:r>
            <a:r>
              <a:rPr lang="en-US" sz="1800" dirty="0"/>
              <a:t>with </a:t>
            </a:r>
            <a:r>
              <a:rPr lang="en-US" sz="1800" b="0" dirty="0">
                <a:solidFill>
                  <a:schemeClr val="tx1"/>
                </a:solidFill>
              </a:rPr>
              <a:t>Employment Status Code = 23 Purchased Services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SzTx/>
              <a:buNone/>
              <a:defRPr/>
            </a:pPr>
            <a:endParaRPr lang="en-US" sz="1600" b="0" dirty="0">
              <a:solidFill>
                <a:schemeClr val="tx1"/>
              </a:solidFill>
            </a:endParaRPr>
          </a:p>
          <a:p>
            <a:pPr marL="612648" indent="-704088">
              <a:lnSpc>
                <a:spcPts val="2000"/>
              </a:lnSpc>
              <a:spcBef>
                <a:spcPts val="0"/>
              </a:spcBef>
              <a:buSzTx/>
              <a:buNone/>
              <a:defRPr/>
            </a:pPr>
            <a:r>
              <a:rPr lang="en-US" sz="1600" b="1" i="1" dirty="0">
                <a:solidFill>
                  <a:schemeClr val="tx1"/>
                </a:solidFill>
              </a:rPr>
              <a:t>Note:</a:t>
            </a:r>
            <a:r>
              <a:rPr lang="en-US" sz="1600" b="0" dirty="0">
                <a:solidFill>
                  <a:schemeClr val="tx1"/>
                </a:solidFill>
              </a:rPr>
              <a:t>  If the contractual agreement is valid for the period including December 1</a:t>
            </a:r>
            <a:r>
              <a:rPr lang="en-US" sz="1600" b="0" baseline="30000" dirty="0">
                <a:solidFill>
                  <a:schemeClr val="tx1"/>
                </a:solidFill>
              </a:rPr>
              <a:t>st</a:t>
            </a:r>
            <a:r>
              <a:rPr lang="en-US" sz="1600" b="0" dirty="0">
                <a:solidFill>
                  <a:schemeClr val="tx1"/>
                </a:solidFill>
              </a:rPr>
              <a:t>, the position is reported regardless of whether the contracted staff is actually </a:t>
            </a:r>
            <a:r>
              <a:rPr lang="en-US" sz="1600" b="0" i="1" dirty="0">
                <a:solidFill>
                  <a:schemeClr val="tx1"/>
                </a:solidFill>
              </a:rPr>
              <a:t>“working” </a:t>
            </a:r>
            <a:r>
              <a:rPr lang="en-US" sz="1600" b="0" dirty="0">
                <a:solidFill>
                  <a:schemeClr val="tx1"/>
                </a:solidFill>
              </a:rPr>
              <a:t>on December 1st.</a:t>
            </a:r>
          </a:p>
          <a:p>
            <a:pPr marL="612648" indent="-704088">
              <a:lnSpc>
                <a:spcPts val="2000"/>
              </a:lnSpc>
              <a:spcBef>
                <a:spcPts val="0"/>
              </a:spcBef>
              <a:buSzTx/>
              <a:buNone/>
              <a:defRPr/>
            </a:pPr>
            <a:endParaRPr lang="en-US" sz="1800" b="0" dirty="0">
              <a:solidFill>
                <a:schemeClr val="tx1"/>
              </a:solidFill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8FC38D-AD2C-5752-9564-2C7700804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B0CFE52-8C05-E4EF-386D-FA32115FF786}"/>
              </a:ext>
            </a:extLst>
          </p:cNvPr>
          <p:cNvSpPr/>
          <p:nvPr/>
        </p:nvSpPr>
        <p:spPr>
          <a:xfrm>
            <a:off x="8912888" y="1438728"/>
            <a:ext cx="3125037" cy="16680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defRPr/>
            </a:pPr>
            <a:r>
              <a:rPr lang="en-US" sz="1800" dirty="0">
                <a:solidFill>
                  <a:prstClr val="black"/>
                </a:solidFill>
                <a:latin typeface="Trebuchet MS" panose="020B0603020202020204" pitchFamily="34" charset="0"/>
                <a:hlinkClick r:id="rId2"/>
              </a:rPr>
              <a:t>purchased service/contract staff</a:t>
            </a:r>
            <a:r>
              <a:rPr lang="en-US" sz="1800" dirty="0">
                <a:solidFill>
                  <a:prstClr val="black"/>
                </a:solidFill>
                <a:latin typeface="Trebuchet MS" panose="020B0603020202020204" pitchFamily="34" charset="0"/>
              </a:rPr>
              <a:t> (link to</a:t>
            </a:r>
            <a:r>
              <a:rPr lang="en-US" dirty="0">
                <a:solidFill>
                  <a:prstClr val="black"/>
                </a:solidFill>
                <a:latin typeface="Trebuchet MS" panose="020B0603020202020204" pitchFamily="34" charset="0"/>
              </a:rPr>
              <a:t> more information -</a:t>
            </a:r>
            <a:r>
              <a:rPr lang="en-US" sz="1800" dirty="0">
                <a:solidFill>
                  <a:prstClr val="black"/>
                </a:solidFill>
                <a:latin typeface="Trebuchet MS" panose="020B0603020202020204" pitchFamily="34" charset="0"/>
              </a:rPr>
              <a:t> details on what fields are required)</a:t>
            </a:r>
          </a:p>
        </p:txBody>
      </p:sp>
    </p:spTree>
    <p:extLst>
      <p:ext uri="{BB962C8B-B14F-4D97-AF65-F5344CB8AC3E}">
        <p14:creationId xmlns:p14="http://schemas.microsoft.com/office/powerpoint/2010/main" val="1558259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DE Green">
      <a:dk1>
        <a:sysClr val="windowText" lastClr="000000"/>
      </a:dk1>
      <a:lt1>
        <a:sysClr val="window" lastClr="FFFFFF"/>
      </a:lt1>
      <a:dk2>
        <a:srgbClr val="235E39"/>
      </a:dk2>
      <a:lt2>
        <a:srgbClr val="D3CBBD"/>
      </a:lt2>
      <a:accent1>
        <a:srgbClr val="00953A"/>
      </a:accent1>
      <a:accent2>
        <a:srgbClr val="86BE40"/>
      </a:accent2>
      <a:accent3>
        <a:srgbClr val="4E5758"/>
      </a:accent3>
      <a:accent4>
        <a:srgbClr val="F8B333"/>
      </a:accent4>
      <a:accent5>
        <a:srgbClr val="A3D283"/>
      </a:accent5>
      <a:accent6>
        <a:srgbClr val="EF7521"/>
      </a:accent6>
      <a:hlink>
        <a:srgbClr val="2C3384"/>
      </a:hlink>
      <a:folHlink>
        <a:srgbClr val="EC675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AA584270DE6043A37CBFDFBD606C7E" ma:contentTypeVersion="10" ma:contentTypeDescription="Create a new document." ma:contentTypeScope="" ma:versionID="eef9e6b9d2582be34d718c200819f0e3">
  <xsd:schema xmlns:xsd="http://www.w3.org/2001/XMLSchema" xmlns:xs="http://www.w3.org/2001/XMLSchema" xmlns:p="http://schemas.microsoft.com/office/2006/metadata/properties" xmlns:ns2="9b639f00-c663-4db8-9f2d-5e59e4353b4b" xmlns:ns3="ca9d521c-8764-4bcd-84f1-6f7ce6ca6a96" targetNamespace="http://schemas.microsoft.com/office/2006/metadata/properties" ma:root="true" ma:fieldsID="5c22b69d18d84d987cc5229883e788e9" ns2:_="" ns3:_="">
    <xsd:import namespace="9b639f00-c663-4db8-9f2d-5e59e4353b4b"/>
    <xsd:import namespace="ca9d521c-8764-4bcd-84f1-6f7ce6ca6a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639f00-c663-4db8-9f2d-5e59e4353b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9d521c-8764-4bcd-84f1-6f7ce6ca6a9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2C8F5A-4BE6-41B0-82F3-F6A712F876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639f00-c663-4db8-9f2d-5e59e4353b4b"/>
    <ds:schemaRef ds:uri="ca9d521c-8764-4bcd-84f1-6f7ce6ca6a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A5D296-555B-4B59-B90B-8438DAFECA0B}">
  <ds:schemaRefs>
    <ds:schemaRef ds:uri="http://schemas.microsoft.com/office/2006/metadata/properties"/>
    <ds:schemaRef ds:uri="http://schemas.microsoft.com/office/infopath/2007/PartnerControls"/>
    <ds:schemaRef ds:uri="658e932f-8c42-4f93-8fc3-67d3de176e61"/>
    <ds:schemaRef ds:uri="4c96849b-d583-4314-bdb6-16a0c6e34719"/>
  </ds:schemaRefs>
</ds:datastoreItem>
</file>

<file path=customXml/itemProps3.xml><?xml version="1.0" encoding="utf-8"?>
<ds:datastoreItem xmlns:ds="http://schemas.openxmlformats.org/officeDocument/2006/customXml" ds:itemID="{55D05130-FB92-420F-BA0F-393D3974C0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10135</TotalTime>
  <Words>3514</Words>
  <Application>Microsoft Office PowerPoint</Application>
  <PresentationFormat>Widescreen</PresentationFormat>
  <Paragraphs>380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Gill Sans MT</vt:lpstr>
      <vt:lpstr>Museo Slab 500</vt:lpstr>
      <vt:lpstr>Trebuchet MS</vt:lpstr>
      <vt:lpstr>Wingdings</vt:lpstr>
      <vt:lpstr>Office Theme</vt:lpstr>
      <vt:lpstr>1_Office Theme</vt:lpstr>
      <vt:lpstr> 2024-2025 Special Education December Count  Office Hours  Staff Approval Matrix (SAM)   </vt:lpstr>
      <vt:lpstr>Special Education December Count</vt:lpstr>
      <vt:lpstr>Special Education December Count: Staff and Student Snapshot Timeline</vt:lpstr>
      <vt:lpstr>Troubleshooting Dec Count  Grade Case Load Match Errors</vt:lpstr>
      <vt:lpstr>Special Education December Count – Report available for Staff Interchange User to see Dec snapshot errors</vt:lpstr>
      <vt:lpstr>Regulations:  IDEA/ECEA</vt:lpstr>
      <vt:lpstr>Purpose of Staff Data</vt:lpstr>
      <vt:lpstr>Staff Records to Include in  December Count Snapshot </vt:lpstr>
      <vt:lpstr>Purchased Service (contracted) Staff</vt:lpstr>
      <vt:lpstr> Long Term Substitute Teacher</vt:lpstr>
      <vt:lpstr>Staff Interchange Files</vt:lpstr>
      <vt:lpstr>AU Respondent – Confirm SPED Staff Data Status</vt:lpstr>
      <vt:lpstr>Staff Approval Matrix (SAM)</vt:lpstr>
      <vt:lpstr>Qualified Status</vt:lpstr>
      <vt:lpstr>Non-Qualified Status</vt:lpstr>
      <vt:lpstr>SAM Warnings</vt:lpstr>
      <vt:lpstr>SAM Warnings DC208, DC209, DC210, DC211</vt:lpstr>
      <vt:lpstr>Staff to Student Caseload Match</vt:lpstr>
      <vt:lpstr>December 1st License Requirement</vt:lpstr>
      <vt:lpstr>Special Education December Cognos Report Staff: Detail Report: Staff with License Information</vt:lpstr>
      <vt:lpstr>Social Security Number (SSN) Validation</vt:lpstr>
      <vt:lpstr>SAM 50% Caseload Match Special Education Teacher</vt:lpstr>
      <vt:lpstr>SAM 50% Caseload Match Speech-Language Pathologist</vt:lpstr>
      <vt:lpstr>Licensing and Caseload Reference Documents</vt:lpstr>
      <vt:lpstr>Common Miscoding Special Service Providers</vt:lpstr>
      <vt:lpstr> Staff Assignment File and  Admin Instructional Area Codes</vt:lpstr>
      <vt:lpstr>SAM Cognos Reports </vt:lpstr>
      <vt:lpstr>Cognos Report SAM: Caseload Summary or Detail Report (DC210)</vt:lpstr>
      <vt:lpstr>SAM: Caseload Student Detail (DC210 Detail) Report</vt:lpstr>
      <vt:lpstr>Special Education December Count: Unresolved SAM Warnings </vt:lpstr>
      <vt:lpstr>Post December Count Collection  Staff Tracker Process</vt:lpstr>
      <vt:lpstr>Any questions or concerns you would like to discuss with the group? </vt:lpstr>
    </vt:vector>
  </TitlesOfParts>
  <Company>Colorado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Madorin, Acacia</dc:creator>
  <cp:lastModifiedBy>Heitman, Lindsey</cp:lastModifiedBy>
  <cp:revision>68</cp:revision>
  <dcterms:created xsi:type="dcterms:W3CDTF">2019-06-25T17:30:52Z</dcterms:created>
  <dcterms:modified xsi:type="dcterms:W3CDTF">2024-12-04T19:47:55Z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0x01010062AA584270DE6043A37CBFDFBD606C7E</vt:lpwstr>
  </property>
  <property fmtid="{D5CDD505-2E9C-101B-9397-08002B2CF9AE}" pid="3" name="MediaServiceImageTags">
    <vt:lpwstr/>
  </property>
</Properties>
</file>