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6"/>
  </p:notesMasterIdLst>
  <p:sldIdLst>
    <p:sldId id="256" r:id="rId5"/>
    <p:sldId id="293" r:id="rId6"/>
    <p:sldId id="307" r:id="rId7"/>
    <p:sldId id="296" r:id="rId8"/>
    <p:sldId id="309" r:id="rId9"/>
    <p:sldId id="310" r:id="rId10"/>
    <p:sldId id="311" r:id="rId11"/>
    <p:sldId id="312" r:id="rId12"/>
    <p:sldId id="313" r:id="rId13"/>
    <p:sldId id="31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FE964-61BE-4B61-BD31-C29232FA9A38}" v="1" dt="2024-05-14T19:45:43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AA13D529-F059-4B36-B1AC-9F6AC2DDAD6F}"/>
    <pc:docChg chg="custSel addSld delSld modSld">
      <pc:chgData name="Wenzel, Brooke" userId="672bf8d3-b15b-4e02-a6d1-39319a0df09b" providerId="ADAL" clId="{AA13D529-F059-4B36-B1AC-9F6AC2DDAD6F}" dt="2023-02-22T21:30:24.646" v="128" actId="47"/>
      <pc:docMkLst>
        <pc:docMk/>
      </pc:docMkLst>
      <pc:sldChg chg="modSp mod">
        <pc:chgData name="Wenzel, Brooke" userId="672bf8d3-b15b-4e02-a6d1-39319a0df09b" providerId="ADAL" clId="{AA13D529-F059-4B36-B1AC-9F6AC2DDAD6F}" dt="2023-02-22T21:29:32.946" v="15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AA13D529-F059-4B36-B1AC-9F6AC2DDAD6F}" dt="2023-02-22T21:29:32.946" v="15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enzel, Brooke" userId="672bf8d3-b15b-4e02-a6d1-39319a0df09b" providerId="ADAL" clId="{AA13D529-F059-4B36-B1AC-9F6AC2DDAD6F}" dt="2023-02-22T21:30:24.646" v="128" actId="47"/>
        <pc:sldMkLst>
          <pc:docMk/>
          <pc:sldMk cId="3401448192" sldId="264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AA13D529-F059-4B36-B1AC-9F6AC2DDAD6F}" dt="2023-02-22T21:30:19.890" v="127" actId="20577"/>
        <pc:sldMkLst>
          <pc:docMk/>
          <pc:sldMk cId="675032686" sldId="275"/>
        </pc:sldMkLst>
        <pc:spChg chg="mod">
          <ac:chgData name="Wenzel, Brooke" userId="672bf8d3-b15b-4e02-a6d1-39319a0df09b" providerId="ADAL" clId="{AA13D529-F059-4B36-B1AC-9F6AC2DDAD6F}" dt="2023-02-22T21:30:19.890" v="127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2894931076" sldId="276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516521131" sldId="293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551230517" sldId="296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962222046" sldId="307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1389736674" sldId="309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4240990476" sldId="310"/>
        </pc:sldMkLst>
      </pc:sldChg>
      <pc:sldChg chg="modSp add mod">
        <pc:chgData name="Wenzel, Brooke" userId="672bf8d3-b15b-4e02-a6d1-39319a0df09b" providerId="ADAL" clId="{AA13D529-F059-4B36-B1AC-9F6AC2DDAD6F}" dt="2023-02-22T21:29:49.504" v="17" actId="27636"/>
        <pc:sldMkLst>
          <pc:docMk/>
          <pc:sldMk cId="3731825853" sldId="311"/>
        </pc:sldMkLst>
        <pc:spChg chg="mod">
          <ac:chgData name="Wenzel, Brooke" userId="672bf8d3-b15b-4e02-a6d1-39319a0df09b" providerId="ADAL" clId="{AA13D529-F059-4B36-B1AC-9F6AC2DDAD6F}" dt="2023-02-22T21:29:49.504" v="17" actId="27636"/>
          <ac:spMkLst>
            <pc:docMk/>
            <pc:sldMk cId="3731825853" sldId="311"/>
            <ac:spMk id="2" creationId="{00000000-0000-0000-0000-000000000000}"/>
          </ac:spMkLst>
        </pc:spChg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496468269" sldId="312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586439285" sldId="313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4282423982" sldId="314"/>
        </pc:sldMkLst>
      </pc:sldChg>
      <pc:sldMasterChg chg="delSldLayout">
        <pc:chgData name="Wenzel, Brooke" userId="672bf8d3-b15b-4e02-a6d1-39319a0df09b" providerId="ADAL" clId="{AA13D529-F059-4B36-B1AC-9F6AC2DDAD6F}" dt="2023-02-22T21:29:54.196" v="18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AA13D529-F059-4B36-B1AC-9F6AC2DDAD6F}" dt="2023-02-22T21:29:54.196" v="18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AA13D529-F059-4B36-B1AC-9F6AC2DDAD6F}" dt="2023-02-22T21:29:54.196" v="18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E6F26D5F-BD2C-4168-9BE8-C13E243572CC}"/>
    <pc:docChg chg="modSld">
      <pc:chgData name="Wenzel, Brooke" userId="672bf8d3-b15b-4e02-a6d1-39319a0df09b" providerId="ADAL" clId="{E6F26D5F-BD2C-4168-9BE8-C13E243572CC}" dt="2024-02-26T21:26:30.892" v="1" actId="13244"/>
      <pc:docMkLst>
        <pc:docMk/>
      </pc:docMkLst>
      <pc:sldChg chg="modSp mod">
        <pc:chgData name="Wenzel, Brooke" userId="672bf8d3-b15b-4e02-a6d1-39319a0df09b" providerId="ADAL" clId="{E6F26D5F-BD2C-4168-9BE8-C13E243572CC}" dt="2024-02-26T21:26:30.892" v="1" actId="13244"/>
        <pc:sldMkLst>
          <pc:docMk/>
          <pc:sldMk cId="3962222046" sldId="307"/>
        </pc:sldMkLst>
        <pc:spChg chg="ord">
          <ac:chgData name="Wenzel, Brooke" userId="672bf8d3-b15b-4e02-a6d1-39319a0df09b" providerId="ADAL" clId="{E6F26D5F-BD2C-4168-9BE8-C13E243572CC}" dt="2024-02-26T21:26:30.892" v="1" actId="13244"/>
          <ac:spMkLst>
            <pc:docMk/>
            <pc:sldMk cId="3962222046" sldId="307"/>
            <ac:spMk id="3" creationId="{00000000-0000-0000-0000-000000000000}"/>
          </ac:spMkLst>
        </pc:spChg>
        <pc:spChg chg="ord">
          <ac:chgData name="Wenzel, Brooke" userId="672bf8d3-b15b-4e02-a6d1-39319a0df09b" providerId="ADAL" clId="{E6F26D5F-BD2C-4168-9BE8-C13E243572CC}" dt="2024-02-26T21:26:06.940" v="0" actId="13244"/>
          <ac:spMkLst>
            <pc:docMk/>
            <pc:sldMk cId="3962222046" sldId="30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5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Online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flexibility in choosing which method will be utilized by each school</a:t>
            </a:r>
          </a:p>
          <a:p>
            <a:r>
              <a:rPr lang="en-US" dirty="0"/>
              <a:t>Weekly timeline is recommended to capture required data:</a:t>
            </a:r>
          </a:p>
          <a:p>
            <a:pPr lvl="1"/>
            <a:r>
              <a:rPr lang="en-US" dirty="0"/>
              <a:t>Habitually Truant - 4 days in one month</a:t>
            </a:r>
          </a:p>
          <a:p>
            <a:pPr lvl="1"/>
            <a:r>
              <a:rPr lang="en-US" dirty="0"/>
              <a:t>Habitually Truant - 10 days in the school year</a:t>
            </a:r>
          </a:p>
          <a:p>
            <a:pPr lvl="1"/>
            <a:r>
              <a:rPr lang="en-US" dirty="0"/>
              <a:t>Habitually Truant – both conditions</a:t>
            </a:r>
          </a:p>
          <a:p>
            <a:endParaRPr lang="en-US" dirty="0"/>
          </a:p>
          <a:p>
            <a:r>
              <a:rPr lang="en-US" dirty="0"/>
              <a:t>Once method and criteria is determined, the online school and authorizer must determine how to quantify the attendance so that it may be reported to CDE </a:t>
            </a:r>
          </a:p>
        </p:txBody>
      </p:sp>
    </p:spTree>
    <p:extLst>
      <p:ext uri="{BB962C8B-B14F-4D97-AF65-F5344CB8AC3E}">
        <p14:creationId xmlns:p14="http://schemas.microsoft.com/office/powerpoint/2010/main" val="428242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more information, contact the Attendance Data Collection Lead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online schools are required to report accurate student attendance and truancy data</a:t>
            </a:r>
          </a:p>
          <a:p>
            <a:endParaRPr lang="en-US" dirty="0"/>
          </a:p>
          <a:p>
            <a:r>
              <a:rPr lang="en-US" dirty="0"/>
              <a:t>1 CCR 301-78: Every online school should have consistent, authorizer-approved participation/attendance and truancy policies and procedures that are communicated to parents, students, and teachers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2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Attendance: Possible Methods for Tracking Attendance</a:t>
            </a:r>
          </a:p>
        </p:txBody>
      </p:sp>
      <p:pic>
        <p:nvPicPr>
          <p:cNvPr id="6" name="Graphic 5" descr="Clock outline">
            <a:extLst>
              <a:ext uri="{FF2B5EF4-FFF2-40B4-BE49-F238E27FC236}">
                <a16:creationId xmlns:a16="http://schemas.microsoft.com/office/drawing/2014/main" id="{618C6C84-F250-40C9-9E58-065F9048C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450" y="1334236"/>
            <a:ext cx="914400" cy="914400"/>
          </a:xfrm>
          <a:prstGeom prst="rect">
            <a:avLst/>
          </a:prstGeom>
        </p:spPr>
      </p:pic>
      <p:pic>
        <p:nvPicPr>
          <p:cNvPr id="8" name="Graphic 7" descr="Clipboard Checked outline">
            <a:extLst>
              <a:ext uri="{FF2B5EF4-FFF2-40B4-BE49-F238E27FC236}">
                <a16:creationId xmlns:a16="http://schemas.microsoft.com/office/drawing/2014/main" id="{391D28A0-56FA-42DA-A747-DADBEFEA8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95450" y="2400967"/>
            <a:ext cx="914400" cy="914400"/>
          </a:xfrm>
          <a:prstGeom prst="rect">
            <a:avLst/>
          </a:prstGeom>
        </p:spPr>
      </p:pic>
      <p:pic>
        <p:nvPicPr>
          <p:cNvPr id="10" name="Graphic 9" descr="Document outline">
            <a:extLst>
              <a:ext uri="{FF2B5EF4-FFF2-40B4-BE49-F238E27FC236}">
                <a16:creationId xmlns:a16="http://schemas.microsoft.com/office/drawing/2014/main" id="{03DF024D-F9A5-4423-92D3-68379D8342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95450" y="3542634"/>
            <a:ext cx="91440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9850" y="1578124"/>
            <a:ext cx="7886700" cy="46406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Minimum Login Time Requirements</a:t>
            </a:r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Specific Task Completion for a Give Time Period</a:t>
            </a:r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Minimum Lesson/Unit Completion Requirements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*Other methods are possible for tracking attendance, varies on each school model and tracking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2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Login Time Requirements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minimum amount of time that must be spent logged in to coursework per day or week</a:t>
            </a:r>
          </a:p>
          <a:p>
            <a:endParaRPr lang="en-US" dirty="0"/>
          </a:p>
          <a:p>
            <a:r>
              <a:rPr lang="en-US" dirty="0"/>
              <a:t>Simplest option- most like attendance tracking at a brick-and-mortar school</a:t>
            </a:r>
          </a:p>
          <a:p>
            <a:endParaRPr lang="en-US" dirty="0"/>
          </a:p>
          <a:p>
            <a:r>
              <a:rPr lang="en-US" dirty="0"/>
              <a:t>May be entered into an SIS daily</a:t>
            </a:r>
          </a:p>
          <a:p>
            <a:endParaRPr lang="en-US" dirty="0"/>
          </a:p>
          <a:p>
            <a:r>
              <a:rPr lang="en-US" dirty="0"/>
              <a:t>Does not allow for flexibility for students unable to meet minimum number of hours or account for work completed offline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Graphic 3" descr="Clock outline">
            <a:extLst>
              <a:ext uri="{FF2B5EF4-FFF2-40B4-BE49-F238E27FC236}">
                <a16:creationId xmlns:a16="http://schemas.microsoft.com/office/drawing/2014/main" id="{5BAA7BDE-EFF6-4D43-B8C2-93A6335CC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3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Login Time Requirements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School A: 180 days in calendar schedule determines students must log in at least 20 hours/week, which would be 4 hours per day</a:t>
            </a:r>
          </a:p>
          <a:p>
            <a:endParaRPr lang="en-US" dirty="0"/>
          </a:p>
          <a:p>
            <a:r>
              <a:rPr lang="en-US" dirty="0"/>
              <a:t>Determining Total Days Possible: </a:t>
            </a:r>
          </a:p>
          <a:p>
            <a:pPr lvl="1"/>
            <a:r>
              <a:rPr lang="en-US" dirty="0"/>
              <a:t>Based on calendar schedule, i.e. 180 days</a:t>
            </a:r>
          </a:p>
          <a:p>
            <a:pPr lvl="1"/>
            <a:endParaRPr lang="en-US" dirty="0"/>
          </a:p>
          <a:p>
            <a:r>
              <a:rPr lang="en-US" dirty="0"/>
              <a:t>Determining Number of Days Attended:</a:t>
            </a:r>
          </a:p>
          <a:p>
            <a:pPr lvl="1"/>
            <a:r>
              <a:rPr lang="en-US" dirty="0"/>
              <a:t>Total log-in time for the school year</a:t>
            </a:r>
          </a:p>
          <a:p>
            <a:pPr lvl="1"/>
            <a:r>
              <a:rPr lang="en-US" dirty="0"/>
              <a:t>Example: Student “Alfa” completes 16 hours in week 1 (5 days); this equates to 5*(16/20) =  4 days in attendance and 1 day absent (either excused or unexcused depending on school policy) for week 1.  Each week is totaled to equal days attended as well as days absent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Graphic 3" descr="Clock outline">
            <a:extLst>
              <a:ext uri="{FF2B5EF4-FFF2-40B4-BE49-F238E27FC236}">
                <a16:creationId xmlns:a16="http://schemas.microsoft.com/office/drawing/2014/main" id="{12798D66-FF79-47E1-AF5C-7BD3B5B95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3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Task Completion for a Given Time Period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Mandating students complete a series of regularly scheduled tasks on a daily or weekly basis</a:t>
            </a:r>
          </a:p>
          <a:p>
            <a:pPr lvl="1"/>
            <a:r>
              <a:rPr lang="en-US" dirty="0"/>
              <a:t>If the student completes all the required tasks during the set time, they are in attendance</a:t>
            </a:r>
          </a:p>
          <a:p>
            <a:pPr lvl="1"/>
            <a:r>
              <a:rPr lang="en-US" dirty="0"/>
              <a:t>If the student does not complete all tasks, then they are not in attendance or partially in attendance</a:t>
            </a:r>
          </a:p>
          <a:p>
            <a:endParaRPr lang="en-US" dirty="0"/>
          </a:p>
          <a:p>
            <a:r>
              <a:rPr lang="en-US" dirty="0"/>
              <a:t>Tasks may include, but not limited to:</a:t>
            </a:r>
          </a:p>
          <a:p>
            <a:pPr lvl="1"/>
            <a:r>
              <a:rPr lang="en-US" dirty="0"/>
              <a:t>Contacting the teacher via phone or email</a:t>
            </a:r>
          </a:p>
          <a:p>
            <a:pPr lvl="1"/>
            <a:r>
              <a:rPr lang="en-US" dirty="0"/>
              <a:t>Participating in discussion thread</a:t>
            </a:r>
          </a:p>
          <a:p>
            <a:pPr lvl="1"/>
            <a:r>
              <a:rPr lang="en-US" dirty="0"/>
              <a:t>Attending virtual tutoring session/webinar</a:t>
            </a:r>
          </a:p>
          <a:p>
            <a:pPr lvl="1"/>
            <a:r>
              <a:rPr lang="en-US" dirty="0"/>
              <a:t>Submitting specific assignment</a:t>
            </a:r>
          </a:p>
          <a:p>
            <a:pPr lvl="1"/>
            <a:endParaRPr lang="en-US" dirty="0"/>
          </a:p>
        </p:txBody>
      </p:sp>
      <p:pic>
        <p:nvPicPr>
          <p:cNvPr id="4" name="Graphic 3" descr="Clipboard Checked outline">
            <a:extLst>
              <a:ext uri="{FF2B5EF4-FFF2-40B4-BE49-F238E27FC236}">
                <a16:creationId xmlns:a16="http://schemas.microsoft.com/office/drawing/2014/main" id="{D3B48447-BCB5-4D57-9606-482088239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9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Task Completion for a Given Time Period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School B determines student must participate in the following:</a:t>
            </a:r>
          </a:p>
          <a:p>
            <a:pPr lvl="1"/>
            <a:r>
              <a:rPr lang="en-US" dirty="0"/>
              <a:t>Discussion Thread (20%)</a:t>
            </a:r>
          </a:p>
          <a:p>
            <a:pPr lvl="1"/>
            <a:r>
              <a:rPr lang="en-US" dirty="0"/>
              <a:t>Respond to teacher emails/phone calls (25%)</a:t>
            </a:r>
          </a:p>
          <a:p>
            <a:pPr lvl="1"/>
            <a:r>
              <a:rPr lang="en-US" dirty="0"/>
              <a:t>Attend synchronous class session (25%)</a:t>
            </a:r>
          </a:p>
          <a:p>
            <a:pPr lvl="1"/>
            <a:r>
              <a:rPr lang="en-US" dirty="0"/>
              <a:t>Submit homework assignments by the end of the week (30%)</a:t>
            </a:r>
          </a:p>
          <a:p>
            <a:r>
              <a:rPr lang="en-US" dirty="0"/>
              <a:t>Each task is weighted as indicated</a:t>
            </a:r>
          </a:p>
          <a:p>
            <a:endParaRPr lang="en-US" dirty="0"/>
          </a:p>
          <a:p>
            <a:r>
              <a:rPr lang="en-US" dirty="0"/>
              <a:t>Student “Bravo” did all except for attend the class session in Week 1.  For a 5 day/week schedule:</a:t>
            </a:r>
          </a:p>
          <a:p>
            <a:pPr lvl="1"/>
            <a:r>
              <a:rPr lang="en-US" dirty="0"/>
              <a:t> 5*(0.2+0.25+0.3) = 3.75 days which would be rounded up and reported as 4 days attended for that week</a:t>
            </a:r>
          </a:p>
          <a:p>
            <a:pPr lvl="1"/>
            <a:r>
              <a:rPr lang="en-US" dirty="0"/>
              <a:t>5 days total - 4 days attended = 1 days absent (excused or unexcused) for that week</a:t>
            </a:r>
          </a:p>
          <a:p>
            <a:pPr lvl="1"/>
            <a:r>
              <a:rPr lang="en-US" dirty="0"/>
              <a:t>All weeks days attended and days absent would be totaled and reported in the student’s record</a:t>
            </a:r>
          </a:p>
        </p:txBody>
      </p:sp>
      <p:pic>
        <p:nvPicPr>
          <p:cNvPr id="4" name="Graphic 3" descr="Clipboard Checked outline">
            <a:extLst>
              <a:ext uri="{FF2B5EF4-FFF2-40B4-BE49-F238E27FC236}">
                <a16:creationId xmlns:a16="http://schemas.microsoft.com/office/drawing/2014/main" id="{8653F3A0-24C0-43F0-92EF-09EE5A1B4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2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Lesson/Unit Completion Requirements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most flexibility </a:t>
            </a:r>
          </a:p>
          <a:p>
            <a:endParaRPr lang="en-US" dirty="0"/>
          </a:p>
          <a:p>
            <a:r>
              <a:rPr lang="en-US" dirty="0"/>
              <a:t>Assignments completed become the evidence the student was in attendance</a:t>
            </a:r>
          </a:p>
          <a:p>
            <a:pPr lvl="1"/>
            <a:r>
              <a:rPr lang="en-US" dirty="0"/>
              <a:t>If no work is produced, then the student is considered absent</a:t>
            </a:r>
          </a:p>
          <a:p>
            <a:pPr lvl="1"/>
            <a:r>
              <a:rPr lang="en-US" dirty="0"/>
              <a:t>If all work is produced, the student is considered in attendance</a:t>
            </a:r>
          </a:p>
          <a:p>
            <a:endParaRPr lang="en-US" dirty="0"/>
          </a:p>
          <a:p>
            <a:r>
              <a:rPr lang="en-US" dirty="0"/>
              <a:t>Timeline must be established for completion of work</a:t>
            </a:r>
          </a:p>
        </p:txBody>
      </p:sp>
      <p:pic>
        <p:nvPicPr>
          <p:cNvPr id="4" name="Graphic 3" descr="Document outline">
            <a:extLst>
              <a:ext uri="{FF2B5EF4-FFF2-40B4-BE49-F238E27FC236}">
                <a16:creationId xmlns:a16="http://schemas.microsoft.com/office/drawing/2014/main" id="{8CD37714-C05B-4424-B7DB-1C521C7EE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8419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6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Lesson/Unit Completion Requirements 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School C determines a student must complete 20 lessons per week (4lessons/day) for 100% attendance</a:t>
            </a:r>
          </a:p>
          <a:p>
            <a:endParaRPr lang="en-US" dirty="0"/>
          </a:p>
          <a:p>
            <a:r>
              <a:rPr lang="en-US" dirty="0"/>
              <a:t>Calculation similar to hours per week requirement</a:t>
            </a:r>
          </a:p>
          <a:p>
            <a:endParaRPr lang="en-US" dirty="0"/>
          </a:p>
          <a:p>
            <a:r>
              <a:rPr lang="en-US" dirty="0"/>
              <a:t>Student “Charlie” completes 18 lessons in Week 1.  Calculating Days Attended would equal to </a:t>
            </a:r>
          </a:p>
          <a:p>
            <a:pPr lvl="1"/>
            <a:r>
              <a:rPr lang="en-US" sz="1350" dirty="0"/>
              <a:t>5*(18/20) = 4.5 days attended which rounded up to 5 days attended and </a:t>
            </a:r>
          </a:p>
          <a:p>
            <a:pPr lvl="1"/>
            <a:r>
              <a:rPr lang="en-US" sz="1350" dirty="0"/>
              <a:t>0 days absent for week 1 </a:t>
            </a:r>
          </a:p>
          <a:p>
            <a:pPr lvl="1"/>
            <a:r>
              <a:rPr lang="en-US" sz="1350" dirty="0"/>
              <a:t>All weeks days attended and days absent would be totaled and reported in the student’s record</a:t>
            </a:r>
          </a:p>
          <a:p>
            <a:pPr lvl="1"/>
            <a:endParaRPr lang="en-US" sz="1350" dirty="0"/>
          </a:p>
          <a:p>
            <a:endParaRPr lang="en-US" dirty="0"/>
          </a:p>
        </p:txBody>
      </p:sp>
      <p:pic>
        <p:nvPicPr>
          <p:cNvPr id="4" name="Graphic 3" descr="Document outline">
            <a:extLst>
              <a:ext uri="{FF2B5EF4-FFF2-40B4-BE49-F238E27FC236}">
                <a16:creationId xmlns:a16="http://schemas.microsoft.com/office/drawing/2014/main" id="{F53ECFC0-1FEE-4989-A063-ABA6623AC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3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4" ma:contentTypeDescription="Create a new document." ma:contentTypeScope="" ma:versionID="1317e766a2abd417b622e398a29a9dd2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9dd66f30e8b71ef2a2fa025cde963694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3dabc95-95be-4c42-a40f-44afd2e1a243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3A0FC2-7DA5-4175-A3D1-CD1E79B3C929}">
  <ds:schemaRefs>
    <ds:schemaRef ds:uri="http://purl.org/dc/elements/1.1/"/>
    <ds:schemaRef ds:uri="http://schemas.microsoft.com/office/2006/documentManagement/types"/>
    <ds:schemaRef ds:uri="http://www.w3.org/XML/1998/namespace"/>
    <ds:schemaRef ds:uri="bf4c7ac3-0834-42cc-a40e-499caae2d50b"/>
    <ds:schemaRef ds:uri="http://purl.org/dc/terms/"/>
    <ds:schemaRef ds:uri="http://purl.org/dc/dcmitype/"/>
    <ds:schemaRef ds:uri="6a597bc7-c86c-4892-ad3e-43cc0a7c8044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46FFE1-B7CE-479D-9D40-0316EBF7F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731</Words>
  <Application>Microsoft Office PowerPoint</Application>
  <PresentationFormat>Widescreen</PresentationFormat>
  <Paragraphs>91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Museo Slab 500</vt:lpstr>
      <vt:lpstr>Office Theme</vt:lpstr>
      <vt:lpstr>Short Bytes </vt:lpstr>
      <vt:lpstr>Overview</vt:lpstr>
      <vt:lpstr>Online Attendance: Possible Methods for Tracking Attendance</vt:lpstr>
      <vt:lpstr>Minimum Login Time Requirements</vt:lpstr>
      <vt:lpstr>Minimum Login Time Requirements EXAMPLE</vt:lpstr>
      <vt:lpstr>Specific Task Completion for a Given Time Period</vt:lpstr>
      <vt:lpstr>Specific Task Completion for a Given Time Period EXAMPLE</vt:lpstr>
      <vt:lpstr>Minimum Lesson/Unit Completion Requirements </vt:lpstr>
      <vt:lpstr>Minimum Lesson/Unit Completion Requirements  EXAMPLE</vt:lpstr>
      <vt:lpstr>Implementation </vt:lpstr>
      <vt:lpstr>For more information, contact the Attendance Data Collection Lead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Online Reporting</dc:title>
  <dc:creator>Madorin, Acacia</dc:creator>
  <cp:lastModifiedBy>Wenzel, Brooke</cp:lastModifiedBy>
  <cp:revision>18</cp:revision>
  <dcterms:created xsi:type="dcterms:W3CDTF">2019-06-25T17:30:52Z</dcterms:created>
  <dcterms:modified xsi:type="dcterms:W3CDTF">2024-05-14T19:45:47Z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