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720" r:id="rId5"/>
  </p:sldMasterIdLst>
  <p:notesMasterIdLst>
    <p:notesMasterId r:id="rId72"/>
  </p:notesMasterIdLst>
  <p:sldIdLst>
    <p:sldId id="263" r:id="rId6"/>
    <p:sldId id="2172" r:id="rId7"/>
    <p:sldId id="2173" r:id="rId8"/>
    <p:sldId id="293" r:id="rId9"/>
    <p:sldId id="352" r:id="rId10"/>
    <p:sldId id="3077" r:id="rId11"/>
    <p:sldId id="3081" r:id="rId12"/>
    <p:sldId id="340" r:id="rId13"/>
    <p:sldId id="389" r:id="rId14"/>
    <p:sldId id="4635" r:id="rId15"/>
    <p:sldId id="4581" r:id="rId16"/>
    <p:sldId id="4547" r:id="rId17"/>
    <p:sldId id="296" r:id="rId18"/>
    <p:sldId id="284" r:id="rId19"/>
    <p:sldId id="280" r:id="rId20"/>
    <p:sldId id="2957" r:id="rId21"/>
    <p:sldId id="401" r:id="rId22"/>
    <p:sldId id="402" r:id="rId23"/>
    <p:sldId id="395" r:id="rId24"/>
    <p:sldId id="2430" r:id="rId25"/>
    <p:sldId id="4735" r:id="rId26"/>
    <p:sldId id="386" r:id="rId27"/>
    <p:sldId id="385" r:id="rId28"/>
    <p:sldId id="2399" r:id="rId29"/>
    <p:sldId id="4595" r:id="rId30"/>
    <p:sldId id="4596" r:id="rId31"/>
    <p:sldId id="4731" r:id="rId32"/>
    <p:sldId id="290" r:id="rId33"/>
    <p:sldId id="4600" r:id="rId34"/>
    <p:sldId id="534" r:id="rId35"/>
    <p:sldId id="4733" r:id="rId36"/>
    <p:sldId id="536" r:id="rId37"/>
    <p:sldId id="4638" r:id="rId38"/>
    <p:sldId id="4603" r:id="rId39"/>
    <p:sldId id="333" r:id="rId40"/>
    <p:sldId id="4630" r:id="rId41"/>
    <p:sldId id="5232" r:id="rId42"/>
    <p:sldId id="5397" r:id="rId43"/>
    <p:sldId id="4620" r:id="rId44"/>
    <p:sldId id="4625" r:id="rId45"/>
    <p:sldId id="4622" r:id="rId46"/>
    <p:sldId id="4624" r:id="rId47"/>
    <p:sldId id="4631" r:id="rId48"/>
    <p:sldId id="2504" r:id="rId49"/>
    <p:sldId id="789" r:id="rId50"/>
    <p:sldId id="5398" r:id="rId51"/>
    <p:sldId id="332" r:id="rId52"/>
    <p:sldId id="372" r:id="rId53"/>
    <p:sldId id="4727" r:id="rId54"/>
    <p:sldId id="339" r:id="rId55"/>
    <p:sldId id="381" r:id="rId56"/>
    <p:sldId id="309" r:id="rId57"/>
    <p:sldId id="313" r:id="rId58"/>
    <p:sldId id="323" r:id="rId59"/>
    <p:sldId id="324" r:id="rId60"/>
    <p:sldId id="325" r:id="rId61"/>
    <p:sldId id="315" r:id="rId62"/>
    <p:sldId id="3062" r:id="rId63"/>
    <p:sldId id="319" r:id="rId64"/>
    <p:sldId id="376" r:id="rId65"/>
    <p:sldId id="5254" r:id="rId66"/>
    <p:sldId id="404" r:id="rId67"/>
    <p:sldId id="778" r:id="rId68"/>
    <p:sldId id="5396" r:id="rId69"/>
    <p:sldId id="5395" r:id="rId70"/>
    <p:sldId id="414"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DE"/>
    <a:srgbClr val="CC99FF"/>
    <a:srgbClr val="004E9A"/>
    <a:srgbClr val="0D964C"/>
    <a:srgbClr val="00953A"/>
    <a:srgbClr val="EF7521"/>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10815" autoAdjust="0"/>
    <p:restoredTop sz="86441" autoAdjust="0"/>
  </p:normalViewPr>
  <p:slideViewPr>
    <p:cSldViewPr snapToGrid="0">
      <p:cViewPr varScale="1">
        <p:scale>
          <a:sx n="82" d="100"/>
          <a:sy n="82" d="100"/>
        </p:scale>
        <p:origin x="912"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s>
</file>

<file path=ppt/diagrams/_rels/data4.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_rels/drawing4.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ADBB12-1E00-4F01-AE72-B51F75D14296}"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6190138D-1551-40FD-AF66-C1CC75F76A6A}">
      <dgm:prSet phldrT="[Text]" custT="1"/>
      <dgm:spPr>
        <a:solidFill>
          <a:schemeClr val="accent2">
            <a:lumMod val="20000"/>
            <a:lumOff val="80000"/>
          </a:schemeClr>
        </a:solidFill>
      </dgm:spPr>
      <dgm:t>
        <a:bodyPr/>
        <a:lstStyle/>
        <a:p>
          <a:r>
            <a:rPr lang="en-US" sz="1600" b="1" dirty="0">
              <a:solidFill>
                <a:schemeClr val="tx1"/>
              </a:solidFill>
              <a:latin typeface="Trebuchet MS" panose="020B0603020202020204" pitchFamily="34" charset="0"/>
            </a:rPr>
            <a:t>November Due Dates</a:t>
          </a:r>
        </a:p>
      </dgm:t>
    </dgm:pt>
    <dgm:pt modelId="{81DB0054-138E-4A40-83BC-C44D7A8E8741}" type="parTrans" cxnId="{EF7698F0-B248-4661-9CE7-AEF5F25431B9}">
      <dgm:prSet/>
      <dgm:spPr/>
      <dgm:t>
        <a:bodyPr/>
        <a:lstStyle/>
        <a:p>
          <a:endParaRPr lang="en-US"/>
        </a:p>
      </dgm:t>
    </dgm:pt>
    <dgm:pt modelId="{10806795-0F0B-453C-A68F-3F57B00F88EC}" type="sibTrans" cxnId="{EF7698F0-B248-4661-9CE7-AEF5F25431B9}">
      <dgm:prSet/>
      <dgm:spPr/>
      <dgm:t>
        <a:bodyPr/>
        <a:lstStyle/>
        <a:p>
          <a:endParaRPr lang="en-US"/>
        </a:p>
      </dgm:t>
    </dgm:pt>
    <dgm:pt modelId="{7B3BDF66-0D1E-4931-A598-F8777F4CDA03}">
      <dgm:prSet phldrT="[Text]" custT="1"/>
      <dgm:spPr>
        <a:solidFill>
          <a:schemeClr val="accent2">
            <a:lumMod val="40000"/>
            <a:lumOff val="60000"/>
          </a:schemeClr>
        </a:solidFill>
      </dgm:spPr>
      <dgm:t>
        <a:bodyPr/>
        <a:lstStyle/>
        <a:p>
          <a:r>
            <a:rPr lang="en-US" sz="1600" b="1" dirty="0">
              <a:solidFill>
                <a:schemeClr val="tx1"/>
              </a:solidFill>
              <a:latin typeface="Trebuchet MS" panose="020B0603020202020204" pitchFamily="34" charset="0"/>
            </a:rPr>
            <a:t>December Due Dates</a:t>
          </a:r>
        </a:p>
      </dgm:t>
    </dgm:pt>
    <dgm:pt modelId="{A6106070-B3A2-440C-8BE9-DF02602ECD49}" type="parTrans" cxnId="{C5F2CD5F-A0C0-4E64-9BE8-B4A27312BCDE}">
      <dgm:prSet/>
      <dgm:spPr/>
      <dgm:t>
        <a:bodyPr/>
        <a:lstStyle/>
        <a:p>
          <a:endParaRPr lang="en-US"/>
        </a:p>
      </dgm:t>
    </dgm:pt>
    <dgm:pt modelId="{FA0261DC-4840-4C55-A823-94C34BF690C0}" type="sibTrans" cxnId="{C5F2CD5F-A0C0-4E64-9BE8-B4A27312BCDE}">
      <dgm:prSet/>
      <dgm:spPr/>
      <dgm:t>
        <a:bodyPr/>
        <a:lstStyle/>
        <a:p>
          <a:endParaRPr lang="en-US"/>
        </a:p>
      </dgm:t>
    </dgm:pt>
    <dgm:pt modelId="{8BA71AF5-AD87-48B6-B1D1-9E15A4BD75A4}">
      <dgm:prSet phldrT="[Text]" custT="1"/>
      <dgm:spPr>
        <a:solidFill>
          <a:schemeClr val="accent2">
            <a:lumMod val="60000"/>
            <a:lumOff val="40000"/>
          </a:schemeClr>
        </a:solidFill>
      </dgm:spPr>
      <dgm:t>
        <a:bodyPr/>
        <a:lstStyle/>
        <a:p>
          <a:r>
            <a:rPr lang="en-US" sz="1600" b="1" dirty="0">
              <a:solidFill>
                <a:schemeClr val="tx1"/>
              </a:solidFill>
              <a:latin typeface="Trebuchet MS" panose="020B0603020202020204" pitchFamily="34" charset="0"/>
            </a:rPr>
            <a:t>January Due Dates</a:t>
          </a:r>
        </a:p>
      </dgm:t>
    </dgm:pt>
    <dgm:pt modelId="{EEDCE390-79FD-4BD3-87B4-D88968185C8C}" type="parTrans" cxnId="{27FBCDDC-33CA-4FE4-B762-0E512B5C5310}">
      <dgm:prSet/>
      <dgm:spPr/>
      <dgm:t>
        <a:bodyPr/>
        <a:lstStyle/>
        <a:p>
          <a:endParaRPr lang="en-US"/>
        </a:p>
      </dgm:t>
    </dgm:pt>
    <dgm:pt modelId="{7BB5C9E0-4646-4A07-AFE4-1515E1721FC5}" type="sibTrans" cxnId="{27FBCDDC-33CA-4FE4-B762-0E512B5C5310}">
      <dgm:prSet/>
      <dgm:spPr/>
      <dgm:t>
        <a:bodyPr/>
        <a:lstStyle/>
        <a:p>
          <a:endParaRPr lang="en-US"/>
        </a:p>
      </dgm:t>
    </dgm:pt>
    <dgm:pt modelId="{6C9E285E-8E7C-472F-9742-F88A1218FB3E}">
      <dgm:prSet phldrT="[Text]" custT="1"/>
      <dgm:spPr>
        <a:ln>
          <a:solidFill>
            <a:schemeClr val="tx1"/>
          </a:solidFill>
        </a:ln>
      </dgm:spPr>
      <dgm:t>
        <a:bodyPr/>
        <a:lstStyle/>
        <a:p>
          <a:r>
            <a:rPr lang="en-US" sz="1400" b="1" i="0" dirty="0">
              <a:latin typeface="Trebuchet MS" panose="020B0603020202020204" pitchFamily="34" charset="0"/>
            </a:rPr>
            <a:t>30</a:t>
          </a:r>
          <a:r>
            <a:rPr lang="en-US" sz="1400" b="1" i="0" baseline="30000" dirty="0">
              <a:latin typeface="Trebuchet MS" panose="020B0603020202020204" pitchFamily="34" charset="0"/>
            </a:rPr>
            <a:t>th</a:t>
          </a:r>
          <a:r>
            <a:rPr lang="en-US" sz="1400" b="1" i="0" dirty="0">
              <a:latin typeface="Trebuchet MS" panose="020B0603020202020204" pitchFamily="34" charset="0"/>
            </a:rPr>
            <a:t> - Thursday</a:t>
          </a:r>
          <a:r>
            <a:rPr lang="en-US" sz="1400" b="1" i="1" dirty="0">
              <a:latin typeface="Trebuchet MS" panose="020B0603020202020204" pitchFamily="34" charset="0"/>
            </a:rPr>
            <a:t> </a:t>
          </a:r>
          <a:r>
            <a:rPr lang="en-US" sz="1400" i="1" dirty="0">
              <a:latin typeface="Trebuchet MS" panose="020B0603020202020204" pitchFamily="34" charset="0"/>
            </a:rPr>
            <a:t>-</a:t>
          </a:r>
          <a:r>
            <a:rPr lang="en-US" sz="1400" dirty="0">
              <a:latin typeface="Trebuchet MS" panose="020B0603020202020204" pitchFamily="34" charset="0"/>
            </a:rPr>
            <a:t>  All errors resolved – complete snapshot</a:t>
          </a:r>
        </a:p>
      </dgm:t>
    </dgm:pt>
    <dgm:pt modelId="{36DAE710-89F2-4540-92F0-61D3610BEAC1}" type="parTrans" cxnId="{7FCE8F22-C1BB-4010-BD8A-20A48CB68334}">
      <dgm:prSet/>
      <dgm:spPr/>
      <dgm:t>
        <a:bodyPr/>
        <a:lstStyle/>
        <a:p>
          <a:endParaRPr lang="en-US"/>
        </a:p>
      </dgm:t>
    </dgm:pt>
    <dgm:pt modelId="{C1C9F24A-C4A9-4CEE-B54F-94EE124918B8}" type="sibTrans" cxnId="{7FCE8F22-C1BB-4010-BD8A-20A48CB68334}">
      <dgm:prSet/>
      <dgm:spPr/>
      <dgm:t>
        <a:bodyPr/>
        <a:lstStyle/>
        <a:p>
          <a:endParaRPr lang="en-US"/>
        </a:p>
      </dgm:t>
    </dgm:pt>
    <dgm:pt modelId="{C603A7F3-8DE7-4906-91F8-C597D99C6E03}">
      <dgm:prSet custT="1"/>
      <dgm:spPr>
        <a:solidFill>
          <a:schemeClr val="accent2"/>
        </a:solidFill>
      </dgm:spPr>
      <dgm:t>
        <a:bodyPr/>
        <a:lstStyle/>
        <a:p>
          <a:r>
            <a:rPr lang="en-US" sz="1600" b="1" dirty="0">
              <a:solidFill>
                <a:schemeClr val="tx1"/>
              </a:solidFill>
              <a:latin typeface="Trebuchet MS" panose="020B0603020202020204" pitchFamily="34" charset="0"/>
            </a:rPr>
            <a:t>February Due Dates</a:t>
          </a:r>
        </a:p>
      </dgm:t>
    </dgm:pt>
    <dgm:pt modelId="{850CD59C-50B4-4139-8EF8-21A577520A22}" type="parTrans" cxnId="{7D53DEDF-DDAF-4597-AECD-17E2A642B2DB}">
      <dgm:prSet/>
      <dgm:spPr/>
      <dgm:t>
        <a:bodyPr/>
        <a:lstStyle/>
        <a:p>
          <a:endParaRPr lang="en-US"/>
        </a:p>
      </dgm:t>
    </dgm:pt>
    <dgm:pt modelId="{E7B90D5A-316F-410A-8F04-A43DE99360DA}" type="sibTrans" cxnId="{7D53DEDF-DDAF-4597-AECD-17E2A642B2DB}">
      <dgm:prSet/>
      <dgm:spPr/>
      <dgm:t>
        <a:bodyPr/>
        <a:lstStyle/>
        <a:p>
          <a:endParaRPr lang="en-US"/>
        </a:p>
      </dgm:t>
    </dgm:pt>
    <dgm:pt modelId="{1C8119FA-AE4D-4420-9C3B-A50BD9660589}">
      <dgm:prSet custT="1"/>
      <dgm:spPr>
        <a:ln>
          <a:solidFill>
            <a:schemeClr val="tx1"/>
          </a:solidFill>
        </a:ln>
      </dgm:spPr>
      <dgm:t>
        <a:bodyPr/>
        <a:lstStyle/>
        <a:p>
          <a:pPr>
            <a:buChar char="•"/>
          </a:pPr>
          <a:r>
            <a:rPr lang="en-US" sz="1400" b="1" dirty="0">
              <a:latin typeface="Trebuchet MS" panose="020B0603020202020204" pitchFamily="34" charset="0"/>
            </a:rPr>
            <a:t>10</a:t>
          </a:r>
          <a:r>
            <a:rPr lang="en-US" sz="1400" b="1" baseline="30000" dirty="0">
              <a:latin typeface="Trebuchet MS" panose="020B0603020202020204" pitchFamily="34" charset="0"/>
            </a:rPr>
            <a:t>th</a:t>
          </a:r>
          <a:r>
            <a:rPr lang="en-US" sz="1400" b="1" dirty="0">
              <a:latin typeface="Trebuchet MS" panose="020B0603020202020204" pitchFamily="34" charset="0"/>
            </a:rPr>
            <a:t>  – 18</a:t>
          </a:r>
          <a:r>
            <a:rPr lang="en-US" sz="1400" b="1" baseline="30000" dirty="0">
              <a:latin typeface="Trebuchet MS" panose="020B0603020202020204" pitchFamily="34" charset="0"/>
            </a:rPr>
            <a:t>th</a:t>
          </a:r>
          <a:r>
            <a:rPr lang="en-US" sz="1400" b="1" dirty="0">
              <a:latin typeface="Trebuchet MS" panose="020B0603020202020204" pitchFamily="34" charset="0"/>
            </a:rPr>
            <a:t> - Monday </a:t>
          </a:r>
          <a:r>
            <a:rPr lang="en-US" sz="1400" b="0" dirty="0">
              <a:latin typeface="Trebuchet MS" panose="020B0603020202020204" pitchFamily="34" charset="0"/>
            </a:rPr>
            <a:t>–</a:t>
          </a:r>
          <a:r>
            <a:rPr lang="en-US" sz="1400" b="1" dirty="0">
              <a:latin typeface="Trebuchet MS" panose="020B0603020202020204" pitchFamily="34" charset="0"/>
            </a:rPr>
            <a:t> Tuesday </a:t>
          </a:r>
          <a:r>
            <a:rPr lang="en-US" sz="1400" b="0" dirty="0">
              <a:latin typeface="Trebuchet MS" panose="020B0603020202020204" pitchFamily="34" charset="0"/>
            </a:rPr>
            <a:t>- Resolving Duplicates</a:t>
          </a:r>
          <a:endParaRPr lang="en-US" sz="1400" dirty="0">
            <a:latin typeface="Trebuchet MS" panose="020B0603020202020204" pitchFamily="34" charset="0"/>
          </a:endParaRPr>
        </a:p>
      </dgm:t>
    </dgm:pt>
    <dgm:pt modelId="{2CF125EC-905B-4E8C-96B7-903C7EF54D76}" type="parTrans" cxnId="{FC1470C3-8DD5-4798-BAC2-13C8CC4377D1}">
      <dgm:prSet/>
      <dgm:spPr/>
      <dgm:t>
        <a:bodyPr/>
        <a:lstStyle/>
        <a:p>
          <a:endParaRPr lang="en-US"/>
        </a:p>
      </dgm:t>
    </dgm:pt>
    <dgm:pt modelId="{D277510D-F0E6-4586-A081-75EB305734CC}" type="sibTrans" cxnId="{FC1470C3-8DD5-4798-BAC2-13C8CC4377D1}">
      <dgm:prSet/>
      <dgm:spPr/>
      <dgm:t>
        <a:bodyPr/>
        <a:lstStyle/>
        <a:p>
          <a:endParaRPr lang="en-US"/>
        </a:p>
      </dgm:t>
    </dgm:pt>
    <dgm:pt modelId="{665BD7B1-897D-4332-BA10-E0B201EE0010}">
      <dgm:prSet phldrT="[Text]" custT="1"/>
      <dgm:spPr>
        <a:ln>
          <a:solidFill>
            <a:schemeClr val="tx1"/>
          </a:solidFill>
        </a:ln>
      </dgm:spPr>
      <dgm:t>
        <a:bodyPr/>
        <a:lstStyle/>
        <a:p>
          <a:r>
            <a:rPr lang="en-US" sz="1400" b="1" dirty="0">
              <a:solidFill>
                <a:schemeClr val="tx1"/>
              </a:solidFill>
              <a:latin typeface="Trebuchet MS" panose="020B0603020202020204" pitchFamily="34" charset="0"/>
            </a:rPr>
            <a:t>1</a:t>
          </a:r>
          <a:r>
            <a:rPr lang="en-US" sz="1400" b="1" baseline="30000" dirty="0">
              <a:solidFill>
                <a:schemeClr val="tx1"/>
              </a:solidFill>
              <a:latin typeface="Trebuchet MS" panose="020B0603020202020204" pitchFamily="34" charset="0"/>
            </a:rPr>
            <a:t>st</a:t>
          </a:r>
          <a:r>
            <a:rPr lang="en-US" sz="1400" b="1" dirty="0">
              <a:solidFill>
                <a:schemeClr val="tx1"/>
              </a:solidFill>
              <a:latin typeface="Trebuchet MS" panose="020B0603020202020204" pitchFamily="34" charset="0"/>
            </a:rPr>
            <a:t> - Sunday</a:t>
          </a:r>
          <a:r>
            <a:rPr lang="en-US" sz="1400" b="0" i="1" dirty="0">
              <a:solidFill>
                <a:schemeClr val="tx1"/>
              </a:solidFill>
              <a:latin typeface="Trebuchet MS" panose="020B0603020202020204" pitchFamily="34" charset="0"/>
            </a:rPr>
            <a:t> - </a:t>
          </a:r>
          <a:r>
            <a:rPr lang="en-US" sz="1400" b="0" dirty="0">
              <a:solidFill>
                <a:schemeClr val="tx1"/>
              </a:solidFill>
              <a:latin typeface="Trebuchet MS" panose="020B0603020202020204" pitchFamily="34" charset="0"/>
            </a:rPr>
            <a:t>Official count date (or last date prior your school was in session)</a:t>
          </a:r>
          <a:endParaRPr lang="en-US" sz="1400" dirty="0">
            <a:latin typeface="Trebuchet MS" panose="020B0603020202020204" pitchFamily="34" charset="0"/>
          </a:endParaRPr>
        </a:p>
      </dgm:t>
    </dgm:pt>
    <dgm:pt modelId="{2CEDC2FB-30FA-4020-AAEA-19B3D7CAC5E8}" type="parTrans" cxnId="{619E9974-A4FC-46F3-A003-3A4C50E9496C}">
      <dgm:prSet/>
      <dgm:spPr/>
      <dgm:t>
        <a:bodyPr/>
        <a:lstStyle/>
        <a:p>
          <a:endParaRPr lang="en-US"/>
        </a:p>
      </dgm:t>
    </dgm:pt>
    <dgm:pt modelId="{50C847E5-4DC3-48F6-9610-6C07AE161ADE}" type="sibTrans" cxnId="{619E9974-A4FC-46F3-A003-3A4C50E9496C}">
      <dgm:prSet/>
      <dgm:spPr/>
      <dgm:t>
        <a:bodyPr/>
        <a:lstStyle/>
        <a:p>
          <a:endParaRPr lang="en-US"/>
        </a:p>
      </dgm:t>
    </dgm:pt>
    <dgm:pt modelId="{E9793447-F0D0-496E-B169-EB1D1E809F84}">
      <dgm:prSet phldrT="[Text]" custT="1"/>
      <dgm:spPr>
        <a:ln>
          <a:solidFill>
            <a:schemeClr val="tx1"/>
          </a:solidFill>
        </a:ln>
      </dgm:spPr>
      <dgm:t>
        <a:bodyPr/>
        <a:lstStyle/>
        <a:p>
          <a:r>
            <a:rPr lang="en-US" sz="1400" b="1" dirty="0">
              <a:latin typeface="Trebuchet MS" panose="020B0603020202020204" pitchFamily="34" charset="0"/>
            </a:rPr>
            <a:t>30</a:t>
          </a:r>
          <a:r>
            <a:rPr lang="en-US" sz="1400" b="1" baseline="30000" dirty="0">
              <a:latin typeface="Trebuchet MS" panose="020B0603020202020204" pitchFamily="34" charset="0"/>
            </a:rPr>
            <a:t>th</a:t>
          </a:r>
          <a:r>
            <a:rPr lang="en-US" sz="1400" b="1" dirty="0">
              <a:latin typeface="Trebuchet MS" panose="020B0603020202020204" pitchFamily="34" charset="0"/>
            </a:rPr>
            <a:t> - Feb 7</a:t>
          </a:r>
          <a:r>
            <a:rPr lang="en-US" sz="1400" b="1" baseline="30000" dirty="0">
              <a:latin typeface="Trebuchet MS" panose="020B0603020202020204" pitchFamily="34" charset="0"/>
            </a:rPr>
            <a:t>th</a:t>
          </a:r>
          <a:r>
            <a:rPr lang="en-US" sz="1400" b="1" dirty="0">
              <a:latin typeface="Trebuchet MS" panose="020B0603020202020204" pitchFamily="34" charset="0"/>
            </a:rPr>
            <a:t> Thursday – Friday - </a:t>
          </a:r>
          <a:r>
            <a:rPr lang="en-US" sz="1400" b="0" dirty="0">
              <a:latin typeface="Trebuchet MS" panose="020B0603020202020204" pitchFamily="34" charset="0"/>
            </a:rPr>
            <a:t>Report Review</a:t>
          </a:r>
          <a:endParaRPr lang="en-US" sz="1400" dirty="0">
            <a:latin typeface="Trebuchet MS" panose="020B0603020202020204" pitchFamily="34" charset="0"/>
          </a:endParaRPr>
        </a:p>
      </dgm:t>
    </dgm:pt>
    <dgm:pt modelId="{7BA2AE3B-DE52-4697-A100-7CD240197BB9}" type="parTrans" cxnId="{FDAB9B16-4C06-4CF4-8C50-1A35C0DCFA45}">
      <dgm:prSet/>
      <dgm:spPr/>
      <dgm:t>
        <a:bodyPr/>
        <a:lstStyle/>
        <a:p>
          <a:endParaRPr lang="en-US"/>
        </a:p>
      </dgm:t>
    </dgm:pt>
    <dgm:pt modelId="{EAFE174C-3143-4113-A83E-6062D48421EF}" type="sibTrans" cxnId="{FDAB9B16-4C06-4CF4-8C50-1A35C0DCFA45}">
      <dgm:prSet/>
      <dgm:spPr/>
      <dgm:t>
        <a:bodyPr/>
        <a:lstStyle/>
        <a:p>
          <a:endParaRPr lang="en-US"/>
        </a:p>
      </dgm:t>
    </dgm:pt>
    <dgm:pt modelId="{12EBA13D-7F9E-441A-A2D8-F1997011DED4}">
      <dgm:prSet custT="1"/>
      <dgm:spPr>
        <a:ln>
          <a:solidFill>
            <a:schemeClr val="tx1"/>
          </a:solidFill>
        </a:ln>
      </dgm:spPr>
      <dgm:t>
        <a:bodyPr/>
        <a:lstStyle/>
        <a:p>
          <a:r>
            <a:rPr lang="en-US" sz="1400" b="1" dirty="0">
              <a:solidFill>
                <a:schemeClr val="tx1"/>
              </a:solidFill>
              <a:latin typeface="Trebuchet MS" panose="020B0603020202020204" pitchFamily="34" charset="0"/>
            </a:rPr>
            <a:t>18</a:t>
          </a:r>
          <a:r>
            <a:rPr lang="en-US" sz="1400" b="1" baseline="30000" dirty="0">
              <a:solidFill>
                <a:schemeClr val="tx1"/>
              </a:solidFill>
              <a:latin typeface="Trebuchet MS" panose="020B0603020202020204" pitchFamily="34" charset="0"/>
            </a:rPr>
            <a:t>th</a:t>
          </a:r>
          <a:r>
            <a:rPr lang="en-US" sz="1400" b="1" dirty="0">
              <a:solidFill>
                <a:schemeClr val="tx1"/>
              </a:solidFill>
              <a:latin typeface="Trebuchet MS" panose="020B0603020202020204" pitchFamily="34" charset="0"/>
            </a:rPr>
            <a:t> – 21</a:t>
          </a:r>
          <a:r>
            <a:rPr lang="en-US" sz="1400" b="1" baseline="30000" dirty="0">
              <a:solidFill>
                <a:schemeClr val="tx1"/>
              </a:solidFill>
              <a:latin typeface="Trebuchet MS" panose="020B0603020202020204" pitchFamily="34" charset="0"/>
            </a:rPr>
            <a:t>st</a:t>
          </a:r>
          <a:r>
            <a:rPr lang="en-US" sz="1400" b="1" dirty="0">
              <a:solidFill>
                <a:schemeClr val="tx1"/>
              </a:solidFill>
              <a:latin typeface="Trebuchet MS" panose="020B0603020202020204" pitchFamily="34" charset="0"/>
            </a:rPr>
            <a:t>  - Tuesday - Friday</a:t>
          </a:r>
          <a:r>
            <a:rPr lang="en-US" sz="1400" dirty="0">
              <a:solidFill>
                <a:schemeClr val="tx1"/>
              </a:solidFill>
              <a:latin typeface="Trebuchet MS" panose="020B0603020202020204" pitchFamily="34" charset="0"/>
            </a:rPr>
            <a:t> - Final Report Review</a:t>
          </a:r>
        </a:p>
      </dgm:t>
    </dgm:pt>
    <dgm:pt modelId="{8DC0AFE0-1132-47F9-938E-614058E7D089}" type="parTrans" cxnId="{11D0D279-FE4F-4E08-8305-3D1D28194812}">
      <dgm:prSet/>
      <dgm:spPr/>
      <dgm:t>
        <a:bodyPr/>
        <a:lstStyle/>
        <a:p>
          <a:endParaRPr lang="en-US"/>
        </a:p>
      </dgm:t>
    </dgm:pt>
    <dgm:pt modelId="{5BF3DA4F-19DD-4700-8FB3-15D6EA51A085}" type="sibTrans" cxnId="{11D0D279-FE4F-4E08-8305-3D1D28194812}">
      <dgm:prSet/>
      <dgm:spPr/>
      <dgm:t>
        <a:bodyPr/>
        <a:lstStyle/>
        <a:p>
          <a:endParaRPr lang="en-US"/>
        </a:p>
      </dgm:t>
    </dgm:pt>
    <dgm:pt modelId="{2F03FF47-EBB1-4685-81CB-113AE4886371}">
      <dgm:prSet custT="1"/>
      <dgm:spPr>
        <a:ln>
          <a:solidFill>
            <a:schemeClr val="tx1"/>
          </a:solidFill>
        </a:ln>
      </dgm:spPr>
      <dgm:t>
        <a:bodyPr/>
        <a:lstStyle/>
        <a:p>
          <a:r>
            <a:rPr lang="en-US" sz="1400" b="1" i="0" dirty="0">
              <a:solidFill>
                <a:schemeClr val="tx1"/>
              </a:solidFill>
              <a:latin typeface="Trebuchet MS" panose="020B0603020202020204" pitchFamily="34" charset="0"/>
            </a:rPr>
            <a:t>21</a:t>
          </a:r>
          <a:r>
            <a:rPr lang="en-US" sz="1400" b="1" i="0" baseline="30000" dirty="0">
              <a:solidFill>
                <a:schemeClr val="tx1"/>
              </a:solidFill>
              <a:latin typeface="Trebuchet MS" panose="020B0603020202020204" pitchFamily="34" charset="0"/>
            </a:rPr>
            <a:t>st</a:t>
          </a:r>
          <a:r>
            <a:rPr lang="en-US" sz="1400" b="1" i="0" dirty="0">
              <a:solidFill>
                <a:schemeClr val="tx1"/>
              </a:solidFill>
              <a:latin typeface="Trebuchet MS" panose="020B0603020202020204" pitchFamily="34" charset="0"/>
            </a:rPr>
            <a:t> </a:t>
          </a:r>
          <a:r>
            <a:rPr lang="en-US" sz="1400" b="1" i="0" baseline="30000" dirty="0">
              <a:solidFill>
                <a:schemeClr val="tx1"/>
              </a:solidFill>
              <a:latin typeface="Trebuchet MS" panose="020B0603020202020204" pitchFamily="34" charset="0"/>
            </a:rPr>
            <a:t> </a:t>
          </a:r>
          <a:r>
            <a:rPr lang="en-US" sz="1400" b="1" i="0" dirty="0">
              <a:solidFill>
                <a:schemeClr val="tx1"/>
              </a:solidFill>
              <a:latin typeface="Trebuchet MS" panose="020B0603020202020204" pitchFamily="34" charset="0"/>
            </a:rPr>
            <a:t> - Friday - </a:t>
          </a:r>
          <a:r>
            <a:rPr lang="en-US" sz="1400" dirty="0">
              <a:solidFill>
                <a:schemeClr val="tx1"/>
              </a:solidFill>
              <a:latin typeface="Trebuchet MS" panose="020B0603020202020204" pitchFamily="34" charset="0"/>
            </a:rPr>
            <a:t>Final Submission Due</a:t>
          </a:r>
          <a:endParaRPr lang="en-US" sz="1400" b="0" dirty="0">
            <a:latin typeface="Trebuchet MS" panose="020B0603020202020204" pitchFamily="34" charset="0"/>
          </a:endParaRPr>
        </a:p>
      </dgm:t>
    </dgm:pt>
    <dgm:pt modelId="{2C9DC9C9-986E-4C63-8201-8AEF59E1F6EE}" type="parTrans" cxnId="{B866E3C3-C615-4DB3-AC03-5D24D77A4E9D}">
      <dgm:prSet/>
      <dgm:spPr/>
      <dgm:t>
        <a:bodyPr/>
        <a:lstStyle/>
        <a:p>
          <a:endParaRPr lang="en-US"/>
        </a:p>
      </dgm:t>
    </dgm:pt>
    <dgm:pt modelId="{7B7EA07B-E31B-4D13-B209-671FC4DED237}" type="sibTrans" cxnId="{B866E3C3-C615-4DB3-AC03-5D24D77A4E9D}">
      <dgm:prSet/>
      <dgm:spPr/>
      <dgm:t>
        <a:bodyPr/>
        <a:lstStyle/>
        <a:p>
          <a:endParaRPr lang="en-US"/>
        </a:p>
      </dgm:t>
    </dgm:pt>
    <dgm:pt modelId="{9BFD0EB4-D885-4C68-9C41-EF239A092494}">
      <dgm:prSet phldrT="[Text]"/>
      <dgm:spPr>
        <a:solidFill>
          <a:schemeClr val="bg1"/>
        </a:solidFill>
        <a:ln>
          <a:solidFill>
            <a:schemeClr val="tx1"/>
          </a:solidFill>
        </a:ln>
      </dgm:spPr>
      <dgm:t>
        <a:bodyPr/>
        <a:lstStyle/>
        <a:p>
          <a:r>
            <a:rPr lang="en-US" sz="1300" b="1" dirty="0">
              <a:latin typeface="Trebuchet MS" panose="020B0603020202020204" pitchFamily="34" charset="0"/>
            </a:rPr>
            <a:t>1</a:t>
          </a:r>
          <a:r>
            <a:rPr lang="en-US" sz="1300" b="1" baseline="30000" dirty="0">
              <a:latin typeface="Trebuchet MS" panose="020B0603020202020204" pitchFamily="34" charset="0"/>
            </a:rPr>
            <a:t>st</a:t>
          </a:r>
          <a:r>
            <a:rPr lang="en-US" sz="1300" b="1" dirty="0">
              <a:latin typeface="Trebuchet MS" panose="020B0603020202020204" pitchFamily="34" charset="0"/>
            </a:rPr>
            <a:t> - Friday</a:t>
          </a:r>
          <a:r>
            <a:rPr lang="en-US" sz="1300" b="1" i="1" dirty="0">
              <a:latin typeface="Trebuchet MS" panose="020B0603020202020204" pitchFamily="34" charset="0"/>
            </a:rPr>
            <a:t> </a:t>
          </a:r>
          <a:r>
            <a:rPr lang="en-US" sz="1300" dirty="0">
              <a:latin typeface="Trebuchet MS" panose="020B0603020202020204" pitchFamily="34" charset="0"/>
            </a:rPr>
            <a:t>– Sped December Count Snapshot available in Data Pipeline  </a:t>
          </a:r>
        </a:p>
      </dgm:t>
    </dgm:pt>
    <dgm:pt modelId="{B5509A19-6D75-4350-9CA1-4C4983520E1F}" type="parTrans" cxnId="{BE9E3204-EC4B-467F-AD5B-3A8772113309}">
      <dgm:prSet/>
      <dgm:spPr/>
      <dgm:t>
        <a:bodyPr/>
        <a:lstStyle/>
        <a:p>
          <a:endParaRPr lang="en-US"/>
        </a:p>
      </dgm:t>
    </dgm:pt>
    <dgm:pt modelId="{7B5E9B5E-F7E9-49CA-9D2C-7DB8AC004994}" type="sibTrans" cxnId="{BE9E3204-EC4B-467F-AD5B-3A8772113309}">
      <dgm:prSet/>
      <dgm:spPr/>
      <dgm:t>
        <a:bodyPr/>
        <a:lstStyle/>
        <a:p>
          <a:endParaRPr lang="en-US"/>
        </a:p>
      </dgm:t>
    </dgm:pt>
    <dgm:pt modelId="{BCEF2197-B135-4F99-8760-19BEFBD5FF86}">
      <dgm:prSet phldrT="[Text]" custT="1"/>
      <dgm:spPr>
        <a:solidFill>
          <a:schemeClr val="bg1"/>
        </a:solidFill>
        <a:ln>
          <a:solidFill>
            <a:schemeClr val="tx1"/>
          </a:solidFill>
        </a:ln>
      </dgm:spPr>
      <dgm:t>
        <a:bodyPr/>
        <a:lstStyle/>
        <a:p>
          <a:r>
            <a:rPr lang="en-US" sz="1300" b="1" dirty="0">
              <a:solidFill>
                <a:schemeClr val="tx1"/>
              </a:solidFill>
              <a:latin typeface="Trebuchet MS" panose="020B0603020202020204" pitchFamily="34" charset="0"/>
            </a:rPr>
            <a:t>13</a:t>
          </a:r>
          <a:r>
            <a:rPr lang="en-US" sz="1300" b="1" baseline="30000" dirty="0">
              <a:solidFill>
                <a:schemeClr val="tx1"/>
              </a:solidFill>
              <a:latin typeface="Trebuchet MS" panose="020B0603020202020204" pitchFamily="34" charset="0"/>
            </a:rPr>
            <a:t>th</a:t>
          </a:r>
          <a:r>
            <a:rPr lang="en-US" sz="1300" b="1" dirty="0">
              <a:solidFill>
                <a:schemeClr val="tx1"/>
              </a:solidFill>
              <a:latin typeface="Trebuchet MS" panose="020B0603020202020204" pitchFamily="34" charset="0"/>
            </a:rPr>
            <a:t> – Wednesday </a:t>
          </a:r>
          <a:r>
            <a:rPr lang="en-US" sz="1300" b="0" dirty="0">
              <a:solidFill>
                <a:schemeClr val="tx1"/>
              </a:solidFill>
              <a:latin typeface="Trebuchet MS" panose="020B0603020202020204" pitchFamily="34" charset="0"/>
            </a:rPr>
            <a:t>- Interchange files uploaded - Sped Child, Sped Participation, Staff Profile, </a:t>
          </a:r>
          <a:r>
            <a:rPr lang="en-US" sz="1200" b="0" dirty="0">
              <a:solidFill>
                <a:schemeClr val="tx1"/>
              </a:solidFill>
              <a:latin typeface="Trebuchet MS" panose="020B0603020202020204" pitchFamily="34" charset="0"/>
            </a:rPr>
            <a:t>Staff Assign</a:t>
          </a:r>
          <a:endParaRPr lang="en-US" sz="1200" dirty="0">
            <a:latin typeface="Trebuchet MS" panose="020B0603020202020204" pitchFamily="34" charset="0"/>
          </a:endParaRPr>
        </a:p>
      </dgm:t>
    </dgm:pt>
    <dgm:pt modelId="{51B0B58D-1750-4686-94AB-32013E109AF6}" type="parTrans" cxnId="{586C480A-9B25-4621-99B0-19E2E8314026}">
      <dgm:prSet/>
      <dgm:spPr/>
      <dgm:t>
        <a:bodyPr/>
        <a:lstStyle/>
        <a:p>
          <a:endParaRPr lang="en-US"/>
        </a:p>
      </dgm:t>
    </dgm:pt>
    <dgm:pt modelId="{FE3369B8-544D-43D1-B989-07B55C39FA9E}" type="sibTrans" cxnId="{586C480A-9B25-4621-99B0-19E2E8314026}">
      <dgm:prSet/>
      <dgm:spPr/>
      <dgm:t>
        <a:bodyPr/>
        <a:lstStyle/>
        <a:p>
          <a:endParaRPr lang="en-US"/>
        </a:p>
      </dgm:t>
    </dgm:pt>
    <dgm:pt modelId="{5067D21E-11E1-4D26-BBBA-21B8653563DE}">
      <dgm:prSet phldrT="[Text]" custT="1"/>
      <dgm:spPr>
        <a:ln>
          <a:solidFill>
            <a:schemeClr val="tx1"/>
          </a:solidFill>
        </a:ln>
      </dgm:spPr>
      <dgm:t>
        <a:bodyPr/>
        <a:lstStyle/>
        <a:p>
          <a:r>
            <a:rPr lang="en-US" sz="1400" b="1" dirty="0">
              <a:latin typeface="Trebuchet MS" panose="020B0603020202020204" pitchFamily="34" charset="0"/>
            </a:rPr>
            <a:t>18</a:t>
          </a:r>
          <a:r>
            <a:rPr lang="en-US" sz="1400" b="1" baseline="30000" dirty="0">
              <a:latin typeface="Trebuchet MS" panose="020B0603020202020204" pitchFamily="34" charset="0"/>
            </a:rPr>
            <a:t>th</a:t>
          </a:r>
          <a:r>
            <a:rPr lang="en-US" sz="1400" b="1" dirty="0">
              <a:latin typeface="Trebuchet MS" panose="020B0603020202020204" pitchFamily="34" charset="0"/>
            </a:rPr>
            <a:t> - Wednesday</a:t>
          </a:r>
          <a:r>
            <a:rPr lang="en-US" sz="1400" dirty="0">
              <a:latin typeface="Trebuchet MS" panose="020B0603020202020204" pitchFamily="34" charset="0"/>
            </a:rPr>
            <a:t>: Interchange files error free and at least one snapshot created  </a:t>
          </a:r>
        </a:p>
      </dgm:t>
    </dgm:pt>
    <dgm:pt modelId="{E89B5BA3-9743-4D38-BB1F-5DFEC961F7D6}" type="parTrans" cxnId="{6C0DD0F5-3779-4B78-9D4F-1CF009645071}">
      <dgm:prSet/>
      <dgm:spPr/>
      <dgm:t>
        <a:bodyPr/>
        <a:lstStyle/>
        <a:p>
          <a:endParaRPr lang="en-US"/>
        </a:p>
      </dgm:t>
    </dgm:pt>
    <dgm:pt modelId="{19263AA4-EAAF-4431-A632-AACE9C541FF8}" type="sibTrans" cxnId="{6C0DD0F5-3779-4B78-9D4F-1CF009645071}">
      <dgm:prSet/>
      <dgm:spPr/>
      <dgm:t>
        <a:bodyPr/>
        <a:lstStyle/>
        <a:p>
          <a:endParaRPr lang="en-US"/>
        </a:p>
      </dgm:t>
    </dgm:pt>
    <dgm:pt modelId="{DE9C12FF-E4E4-4F60-989E-8F91EAC92C5D}" type="pres">
      <dgm:prSet presAssocID="{ABADBB12-1E00-4F01-AE72-B51F75D14296}" presName="linear" presStyleCnt="0">
        <dgm:presLayoutVars>
          <dgm:dir/>
          <dgm:animLvl val="lvl"/>
          <dgm:resizeHandles val="exact"/>
        </dgm:presLayoutVars>
      </dgm:prSet>
      <dgm:spPr/>
    </dgm:pt>
    <dgm:pt modelId="{5BEC7446-EE74-4536-8256-912FB1CA1CCC}" type="pres">
      <dgm:prSet presAssocID="{6190138D-1551-40FD-AF66-C1CC75F76A6A}" presName="parentLin" presStyleCnt="0"/>
      <dgm:spPr/>
    </dgm:pt>
    <dgm:pt modelId="{7BAC1ABF-5934-49B5-B555-6E19CAC3C176}" type="pres">
      <dgm:prSet presAssocID="{6190138D-1551-40FD-AF66-C1CC75F76A6A}" presName="parentLeftMargin" presStyleLbl="node1" presStyleIdx="0" presStyleCnt="4"/>
      <dgm:spPr/>
    </dgm:pt>
    <dgm:pt modelId="{4626F909-C55E-41F4-9DAF-444B6BD0E9D1}" type="pres">
      <dgm:prSet presAssocID="{6190138D-1551-40FD-AF66-C1CC75F76A6A}" presName="parentText" presStyleLbl="node1" presStyleIdx="0" presStyleCnt="4">
        <dgm:presLayoutVars>
          <dgm:chMax val="0"/>
          <dgm:bulletEnabled val="1"/>
        </dgm:presLayoutVars>
      </dgm:prSet>
      <dgm:spPr/>
    </dgm:pt>
    <dgm:pt modelId="{5C45DC82-1443-4E96-B839-D9D98540ABBD}" type="pres">
      <dgm:prSet presAssocID="{6190138D-1551-40FD-AF66-C1CC75F76A6A}" presName="negativeSpace" presStyleCnt="0"/>
      <dgm:spPr/>
    </dgm:pt>
    <dgm:pt modelId="{D8FE4BAE-7AFF-4FBB-9CEF-06FA4F767281}" type="pres">
      <dgm:prSet presAssocID="{6190138D-1551-40FD-AF66-C1CC75F76A6A}" presName="childText" presStyleLbl="conFgAcc1" presStyleIdx="0" presStyleCnt="4">
        <dgm:presLayoutVars>
          <dgm:bulletEnabled val="1"/>
        </dgm:presLayoutVars>
      </dgm:prSet>
      <dgm:spPr/>
    </dgm:pt>
    <dgm:pt modelId="{A8071257-1DD7-4AE4-96BA-CB72F735EC75}" type="pres">
      <dgm:prSet presAssocID="{10806795-0F0B-453C-A68F-3F57B00F88EC}" presName="spaceBetweenRectangles" presStyleCnt="0"/>
      <dgm:spPr/>
    </dgm:pt>
    <dgm:pt modelId="{8E4B6A8D-D6ED-46DD-9C38-E1D11B8D2598}" type="pres">
      <dgm:prSet presAssocID="{7B3BDF66-0D1E-4931-A598-F8777F4CDA03}" presName="parentLin" presStyleCnt="0"/>
      <dgm:spPr/>
    </dgm:pt>
    <dgm:pt modelId="{4B741245-7028-49D8-BEC2-C802F53BB1DA}" type="pres">
      <dgm:prSet presAssocID="{7B3BDF66-0D1E-4931-A598-F8777F4CDA03}" presName="parentLeftMargin" presStyleLbl="node1" presStyleIdx="0" presStyleCnt="4"/>
      <dgm:spPr/>
    </dgm:pt>
    <dgm:pt modelId="{168DC68B-A631-4E5F-8967-93A875B7AF13}" type="pres">
      <dgm:prSet presAssocID="{7B3BDF66-0D1E-4931-A598-F8777F4CDA03}" presName="parentText" presStyleLbl="node1" presStyleIdx="1" presStyleCnt="4">
        <dgm:presLayoutVars>
          <dgm:chMax val="0"/>
          <dgm:bulletEnabled val="1"/>
        </dgm:presLayoutVars>
      </dgm:prSet>
      <dgm:spPr/>
    </dgm:pt>
    <dgm:pt modelId="{D919E54B-608B-4F3E-86F6-FE82FE6632E7}" type="pres">
      <dgm:prSet presAssocID="{7B3BDF66-0D1E-4931-A598-F8777F4CDA03}" presName="negativeSpace" presStyleCnt="0"/>
      <dgm:spPr/>
    </dgm:pt>
    <dgm:pt modelId="{03540ACC-B54C-4785-A551-61BBE29FD42D}" type="pres">
      <dgm:prSet presAssocID="{7B3BDF66-0D1E-4931-A598-F8777F4CDA03}" presName="childText" presStyleLbl="conFgAcc1" presStyleIdx="1" presStyleCnt="4" custLinFactNeighborX="-8151">
        <dgm:presLayoutVars>
          <dgm:bulletEnabled val="1"/>
        </dgm:presLayoutVars>
      </dgm:prSet>
      <dgm:spPr/>
    </dgm:pt>
    <dgm:pt modelId="{745929E2-28F7-4032-B4D2-CA9DD446CB8D}" type="pres">
      <dgm:prSet presAssocID="{FA0261DC-4840-4C55-A823-94C34BF690C0}" presName="spaceBetweenRectangles" presStyleCnt="0"/>
      <dgm:spPr/>
    </dgm:pt>
    <dgm:pt modelId="{FC4F8E64-AD85-4595-9411-23F9E2BB7C9C}" type="pres">
      <dgm:prSet presAssocID="{8BA71AF5-AD87-48B6-B1D1-9E15A4BD75A4}" presName="parentLin" presStyleCnt="0"/>
      <dgm:spPr/>
    </dgm:pt>
    <dgm:pt modelId="{61D3EFC2-5950-438D-933A-C0A810724EE6}" type="pres">
      <dgm:prSet presAssocID="{8BA71AF5-AD87-48B6-B1D1-9E15A4BD75A4}" presName="parentLeftMargin" presStyleLbl="node1" presStyleIdx="1" presStyleCnt="4"/>
      <dgm:spPr/>
    </dgm:pt>
    <dgm:pt modelId="{3054300C-5B6E-4817-ADDA-ADC6FA74591B}" type="pres">
      <dgm:prSet presAssocID="{8BA71AF5-AD87-48B6-B1D1-9E15A4BD75A4}" presName="parentText" presStyleLbl="node1" presStyleIdx="2" presStyleCnt="4">
        <dgm:presLayoutVars>
          <dgm:chMax val="0"/>
          <dgm:bulletEnabled val="1"/>
        </dgm:presLayoutVars>
      </dgm:prSet>
      <dgm:spPr/>
    </dgm:pt>
    <dgm:pt modelId="{B8447DA2-2173-4985-B358-13B70F83B9AC}" type="pres">
      <dgm:prSet presAssocID="{8BA71AF5-AD87-48B6-B1D1-9E15A4BD75A4}" presName="negativeSpace" presStyleCnt="0"/>
      <dgm:spPr/>
    </dgm:pt>
    <dgm:pt modelId="{187BEB00-907E-4E64-A1FE-9AD89FE9B03D}" type="pres">
      <dgm:prSet presAssocID="{8BA71AF5-AD87-48B6-B1D1-9E15A4BD75A4}" presName="childText" presStyleLbl="conFgAcc1" presStyleIdx="2" presStyleCnt="4">
        <dgm:presLayoutVars>
          <dgm:bulletEnabled val="1"/>
        </dgm:presLayoutVars>
      </dgm:prSet>
      <dgm:spPr/>
    </dgm:pt>
    <dgm:pt modelId="{F6D81728-6042-4227-8E6B-70A8598FE42F}" type="pres">
      <dgm:prSet presAssocID="{7BB5C9E0-4646-4A07-AFE4-1515E1721FC5}" presName="spaceBetweenRectangles" presStyleCnt="0"/>
      <dgm:spPr/>
    </dgm:pt>
    <dgm:pt modelId="{DA607B39-A908-47EE-8A7E-963171FF10A0}" type="pres">
      <dgm:prSet presAssocID="{C603A7F3-8DE7-4906-91F8-C597D99C6E03}" presName="parentLin" presStyleCnt="0"/>
      <dgm:spPr/>
    </dgm:pt>
    <dgm:pt modelId="{D281927E-0408-44B2-823E-162FF629AAC4}" type="pres">
      <dgm:prSet presAssocID="{C603A7F3-8DE7-4906-91F8-C597D99C6E03}" presName="parentLeftMargin" presStyleLbl="node1" presStyleIdx="2" presStyleCnt="4"/>
      <dgm:spPr/>
    </dgm:pt>
    <dgm:pt modelId="{E3AF0EDD-A197-4A05-8065-2914C13E0567}" type="pres">
      <dgm:prSet presAssocID="{C603A7F3-8DE7-4906-91F8-C597D99C6E03}" presName="parentText" presStyleLbl="node1" presStyleIdx="3" presStyleCnt="4">
        <dgm:presLayoutVars>
          <dgm:chMax val="0"/>
          <dgm:bulletEnabled val="1"/>
        </dgm:presLayoutVars>
      </dgm:prSet>
      <dgm:spPr/>
    </dgm:pt>
    <dgm:pt modelId="{308650F1-877E-4817-8DBA-751770FAD07D}" type="pres">
      <dgm:prSet presAssocID="{C603A7F3-8DE7-4906-91F8-C597D99C6E03}" presName="negativeSpace" presStyleCnt="0"/>
      <dgm:spPr/>
    </dgm:pt>
    <dgm:pt modelId="{3C065790-46BC-498E-9790-470944DB481F}" type="pres">
      <dgm:prSet presAssocID="{C603A7F3-8DE7-4906-91F8-C597D99C6E03}" presName="childText" presStyleLbl="conFgAcc1" presStyleIdx="3" presStyleCnt="4" custScaleX="99821">
        <dgm:presLayoutVars>
          <dgm:bulletEnabled val="1"/>
        </dgm:presLayoutVars>
      </dgm:prSet>
      <dgm:spPr/>
    </dgm:pt>
  </dgm:ptLst>
  <dgm:cxnLst>
    <dgm:cxn modelId="{BE9E3204-EC4B-467F-AD5B-3A8772113309}" srcId="{6190138D-1551-40FD-AF66-C1CC75F76A6A}" destId="{9BFD0EB4-D885-4C68-9C41-EF239A092494}" srcOrd="0" destOrd="0" parTransId="{B5509A19-6D75-4350-9CA1-4C4983520E1F}" sibTransId="{7B5E9B5E-F7E9-49CA-9D2C-7DB8AC004994}"/>
    <dgm:cxn modelId="{586C480A-9B25-4621-99B0-19E2E8314026}" srcId="{6190138D-1551-40FD-AF66-C1CC75F76A6A}" destId="{BCEF2197-B135-4F99-8760-19BEFBD5FF86}" srcOrd="1" destOrd="0" parTransId="{51B0B58D-1750-4686-94AB-32013E109AF6}" sibTransId="{FE3369B8-544D-43D1-B989-07B55C39FA9E}"/>
    <dgm:cxn modelId="{88175414-9281-4165-A029-6C9B00F1AAA9}" type="presOf" srcId="{6190138D-1551-40FD-AF66-C1CC75F76A6A}" destId="{7BAC1ABF-5934-49B5-B555-6E19CAC3C176}" srcOrd="0" destOrd="0" presId="urn:microsoft.com/office/officeart/2005/8/layout/list1"/>
    <dgm:cxn modelId="{FDAB9B16-4C06-4CF4-8C50-1A35C0DCFA45}" srcId="{8BA71AF5-AD87-48B6-B1D1-9E15A4BD75A4}" destId="{E9793447-F0D0-496E-B169-EB1D1E809F84}" srcOrd="1" destOrd="0" parTransId="{7BA2AE3B-DE52-4697-A100-7CD240197BB9}" sibTransId="{EAFE174C-3143-4113-A83E-6062D48421EF}"/>
    <dgm:cxn modelId="{C999EC1B-FC03-4635-80BB-099E41826D93}" type="presOf" srcId="{E9793447-F0D0-496E-B169-EB1D1E809F84}" destId="{187BEB00-907E-4E64-A1FE-9AD89FE9B03D}" srcOrd="0" destOrd="1" presId="urn:microsoft.com/office/officeart/2005/8/layout/list1"/>
    <dgm:cxn modelId="{DB509C1C-A1BF-4C80-A4F8-9EF90ABC004D}" type="presOf" srcId="{7B3BDF66-0D1E-4931-A598-F8777F4CDA03}" destId="{168DC68B-A631-4E5F-8967-93A875B7AF13}" srcOrd="1" destOrd="0" presId="urn:microsoft.com/office/officeart/2005/8/layout/list1"/>
    <dgm:cxn modelId="{7FCE8F22-C1BB-4010-BD8A-20A48CB68334}" srcId="{8BA71AF5-AD87-48B6-B1D1-9E15A4BD75A4}" destId="{6C9E285E-8E7C-472F-9742-F88A1218FB3E}" srcOrd="0" destOrd="0" parTransId="{36DAE710-89F2-4540-92F0-61D3610BEAC1}" sibTransId="{C1C9F24A-C4A9-4CEE-B54F-94EE124918B8}"/>
    <dgm:cxn modelId="{3DB8562B-50FA-48D3-B5C5-BF6ABC3335DA}" type="presOf" srcId="{12EBA13D-7F9E-441A-A2D8-F1997011DED4}" destId="{3C065790-46BC-498E-9790-470944DB481F}" srcOrd="0" destOrd="1" presId="urn:microsoft.com/office/officeart/2005/8/layout/list1"/>
    <dgm:cxn modelId="{CFAF2336-4873-415B-8579-E4BA0D8E19F3}" type="presOf" srcId="{5067D21E-11E1-4D26-BBBA-21B8653563DE}" destId="{03540ACC-B54C-4785-A551-61BBE29FD42D}" srcOrd="0" destOrd="1" presId="urn:microsoft.com/office/officeart/2005/8/layout/list1"/>
    <dgm:cxn modelId="{08C7453A-98EA-44D0-A2E1-F7BE9A610313}" type="presOf" srcId="{2F03FF47-EBB1-4685-81CB-113AE4886371}" destId="{3C065790-46BC-498E-9790-470944DB481F}" srcOrd="0" destOrd="2" presId="urn:microsoft.com/office/officeart/2005/8/layout/list1"/>
    <dgm:cxn modelId="{C5F2CD5F-A0C0-4E64-9BE8-B4A27312BCDE}" srcId="{ABADBB12-1E00-4F01-AE72-B51F75D14296}" destId="{7B3BDF66-0D1E-4931-A598-F8777F4CDA03}" srcOrd="1" destOrd="0" parTransId="{A6106070-B3A2-440C-8BE9-DF02602ECD49}" sibTransId="{FA0261DC-4840-4C55-A823-94C34BF690C0}"/>
    <dgm:cxn modelId="{53C9B247-B9A4-4E51-9922-564BABBE0556}" type="presOf" srcId="{9BFD0EB4-D885-4C68-9C41-EF239A092494}" destId="{D8FE4BAE-7AFF-4FBB-9CEF-06FA4F767281}" srcOrd="0" destOrd="0" presId="urn:microsoft.com/office/officeart/2005/8/layout/list1"/>
    <dgm:cxn modelId="{647F0269-3CB0-44F6-9846-5492FDF14537}" type="presOf" srcId="{BCEF2197-B135-4F99-8760-19BEFBD5FF86}" destId="{D8FE4BAE-7AFF-4FBB-9CEF-06FA4F767281}" srcOrd="0" destOrd="1" presId="urn:microsoft.com/office/officeart/2005/8/layout/list1"/>
    <dgm:cxn modelId="{52397A4F-AD7D-4AAC-A26D-E39B6602583D}" type="presOf" srcId="{C603A7F3-8DE7-4906-91F8-C597D99C6E03}" destId="{E3AF0EDD-A197-4A05-8065-2914C13E0567}" srcOrd="1" destOrd="0" presId="urn:microsoft.com/office/officeart/2005/8/layout/list1"/>
    <dgm:cxn modelId="{4BB45052-D18D-44BC-8E04-4C0F4A0CB390}" type="presOf" srcId="{C603A7F3-8DE7-4906-91F8-C597D99C6E03}" destId="{D281927E-0408-44B2-823E-162FF629AAC4}" srcOrd="0" destOrd="0" presId="urn:microsoft.com/office/officeart/2005/8/layout/list1"/>
    <dgm:cxn modelId="{619E9974-A4FC-46F3-A003-3A4C50E9496C}" srcId="{7B3BDF66-0D1E-4931-A598-F8777F4CDA03}" destId="{665BD7B1-897D-4332-BA10-E0B201EE0010}" srcOrd="0" destOrd="0" parTransId="{2CEDC2FB-30FA-4020-AAEA-19B3D7CAC5E8}" sibTransId="{50C847E5-4DC3-48F6-9610-6C07AE161ADE}"/>
    <dgm:cxn modelId="{11D0D279-FE4F-4E08-8305-3D1D28194812}" srcId="{C603A7F3-8DE7-4906-91F8-C597D99C6E03}" destId="{12EBA13D-7F9E-441A-A2D8-F1997011DED4}" srcOrd="1" destOrd="0" parTransId="{8DC0AFE0-1132-47F9-938E-614058E7D089}" sibTransId="{5BF3DA4F-19DD-4700-8FB3-15D6EA51A085}"/>
    <dgm:cxn modelId="{07270387-0451-4106-A691-73F7753B498F}" type="presOf" srcId="{8BA71AF5-AD87-48B6-B1D1-9E15A4BD75A4}" destId="{3054300C-5B6E-4817-ADDA-ADC6FA74591B}" srcOrd="1" destOrd="0" presId="urn:microsoft.com/office/officeart/2005/8/layout/list1"/>
    <dgm:cxn modelId="{D76E7C96-0F1B-4F33-AB98-3FF1BE9187DC}" type="presOf" srcId="{ABADBB12-1E00-4F01-AE72-B51F75D14296}" destId="{DE9C12FF-E4E4-4F60-989E-8F91EAC92C5D}" srcOrd="0" destOrd="0" presId="urn:microsoft.com/office/officeart/2005/8/layout/list1"/>
    <dgm:cxn modelId="{D2A5F7A6-7AAC-4D4E-908F-380C1AEEE05F}" type="presOf" srcId="{6190138D-1551-40FD-AF66-C1CC75F76A6A}" destId="{4626F909-C55E-41F4-9DAF-444B6BD0E9D1}" srcOrd="1" destOrd="0" presId="urn:microsoft.com/office/officeart/2005/8/layout/list1"/>
    <dgm:cxn modelId="{DEDC21AC-6B61-404F-A48E-E486DA08BA98}" type="presOf" srcId="{1C8119FA-AE4D-4420-9C3B-A50BD9660589}" destId="{3C065790-46BC-498E-9790-470944DB481F}" srcOrd="0" destOrd="0" presId="urn:microsoft.com/office/officeart/2005/8/layout/list1"/>
    <dgm:cxn modelId="{E65638BB-3DB4-4038-840C-9CFAED0261E2}" type="presOf" srcId="{6C9E285E-8E7C-472F-9742-F88A1218FB3E}" destId="{187BEB00-907E-4E64-A1FE-9AD89FE9B03D}" srcOrd="0" destOrd="0" presId="urn:microsoft.com/office/officeart/2005/8/layout/list1"/>
    <dgm:cxn modelId="{FC1470C3-8DD5-4798-BAC2-13C8CC4377D1}" srcId="{C603A7F3-8DE7-4906-91F8-C597D99C6E03}" destId="{1C8119FA-AE4D-4420-9C3B-A50BD9660589}" srcOrd="0" destOrd="0" parTransId="{2CF125EC-905B-4E8C-96B7-903C7EF54D76}" sibTransId="{D277510D-F0E6-4586-A081-75EB305734CC}"/>
    <dgm:cxn modelId="{B866E3C3-C615-4DB3-AC03-5D24D77A4E9D}" srcId="{C603A7F3-8DE7-4906-91F8-C597D99C6E03}" destId="{2F03FF47-EBB1-4685-81CB-113AE4886371}" srcOrd="2" destOrd="0" parTransId="{2C9DC9C9-986E-4C63-8201-8AEF59E1F6EE}" sibTransId="{7B7EA07B-E31B-4D13-B209-671FC4DED237}"/>
    <dgm:cxn modelId="{27FBCDDC-33CA-4FE4-B762-0E512B5C5310}" srcId="{ABADBB12-1E00-4F01-AE72-B51F75D14296}" destId="{8BA71AF5-AD87-48B6-B1D1-9E15A4BD75A4}" srcOrd="2" destOrd="0" parTransId="{EEDCE390-79FD-4BD3-87B4-D88968185C8C}" sibTransId="{7BB5C9E0-4646-4A07-AFE4-1515E1721FC5}"/>
    <dgm:cxn modelId="{7D53DEDF-DDAF-4597-AECD-17E2A642B2DB}" srcId="{ABADBB12-1E00-4F01-AE72-B51F75D14296}" destId="{C603A7F3-8DE7-4906-91F8-C597D99C6E03}" srcOrd="3" destOrd="0" parTransId="{850CD59C-50B4-4139-8EF8-21A577520A22}" sibTransId="{E7B90D5A-316F-410A-8F04-A43DE99360DA}"/>
    <dgm:cxn modelId="{748E67EC-E4FD-41D1-89EE-634797FF7D1B}" type="presOf" srcId="{665BD7B1-897D-4332-BA10-E0B201EE0010}" destId="{03540ACC-B54C-4785-A551-61BBE29FD42D}" srcOrd="0" destOrd="0" presId="urn:microsoft.com/office/officeart/2005/8/layout/list1"/>
    <dgm:cxn modelId="{083825EE-4AF5-4EC7-BBD0-F0213BE77E35}" type="presOf" srcId="{7B3BDF66-0D1E-4931-A598-F8777F4CDA03}" destId="{4B741245-7028-49D8-BEC2-C802F53BB1DA}" srcOrd="0" destOrd="0" presId="urn:microsoft.com/office/officeart/2005/8/layout/list1"/>
    <dgm:cxn modelId="{4FD3AFEE-80D9-4FA1-AB75-8FFF6C9D5664}" type="presOf" srcId="{8BA71AF5-AD87-48B6-B1D1-9E15A4BD75A4}" destId="{61D3EFC2-5950-438D-933A-C0A810724EE6}" srcOrd="0" destOrd="0" presId="urn:microsoft.com/office/officeart/2005/8/layout/list1"/>
    <dgm:cxn modelId="{EF7698F0-B248-4661-9CE7-AEF5F25431B9}" srcId="{ABADBB12-1E00-4F01-AE72-B51F75D14296}" destId="{6190138D-1551-40FD-AF66-C1CC75F76A6A}" srcOrd="0" destOrd="0" parTransId="{81DB0054-138E-4A40-83BC-C44D7A8E8741}" sibTransId="{10806795-0F0B-453C-A68F-3F57B00F88EC}"/>
    <dgm:cxn modelId="{6C0DD0F5-3779-4B78-9D4F-1CF009645071}" srcId="{7B3BDF66-0D1E-4931-A598-F8777F4CDA03}" destId="{5067D21E-11E1-4D26-BBBA-21B8653563DE}" srcOrd="1" destOrd="0" parTransId="{E89B5BA3-9743-4D38-BB1F-5DFEC961F7D6}" sibTransId="{19263AA4-EAAF-4431-A632-AACE9C541FF8}"/>
    <dgm:cxn modelId="{B4CAD9F1-9772-4E17-BE51-8E4848E092DB}" type="presParOf" srcId="{DE9C12FF-E4E4-4F60-989E-8F91EAC92C5D}" destId="{5BEC7446-EE74-4536-8256-912FB1CA1CCC}" srcOrd="0" destOrd="0" presId="urn:microsoft.com/office/officeart/2005/8/layout/list1"/>
    <dgm:cxn modelId="{397DFDC2-5824-486A-9FE0-660F1C312B19}" type="presParOf" srcId="{5BEC7446-EE74-4536-8256-912FB1CA1CCC}" destId="{7BAC1ABF-5934-49B5-B555-6E19CAC3C176}" srcOrd="0" destOrd="0" presId="urn:microsoft.com/office/officeart/2005/8/layout/list1"/>
    <dgm:cxn modelId="{4C50EB9C-D46B-4D8B-A045-AD45A41294FF}" type="presParOf" srcId="{5BEC7446-EE74-4536-8256-912FB1CA1CCC}" destId="{4626F909-C55E-41F4-9DAF-444B6BD0E9D1}" srcOrd="1" destOrd="0" presId="urn:microsoft.com/office/officeart/2005/8/layout/list1"/>
    <dgm:cxn modelId="{609A32DA-7FBA-4D0A-A1F0-1F2EBCCE5E1D}" type="presParOf" srcId="{DE9C12FF-E4E4-4F60-989E-8F91EAC92C5D}" destId="{5C45DC82-1443-4E96-B839-D9D98540ABBD}" srcOrd="1" destOrd="0" presId="urn:microsoft.com/office/officeart/2005/8/layout/list1"/>
    <dgm:cxn modelId="{947EB9FE-B246-45CC-9081-481C1C9C0618}" type="presParOf" srcId="{DE9C12FF-E4E4-4F60-989E-8F91EAC92C5D}" destId="{D8FE4BAE-7AFF-4FBB-9CEF-06FA4F767281}" srcOrd="2" destOrd="0" presId="urn:microsoft.com/office/officeart/2005/8/layout/list1"/>
    <dgm:cxn modelId="{07BE44E0-8CF0-43E2-8309-BED11D0F0CF4}" type="presParOf" srcId="{DE9C12FF-E4E4-4F60-989E-8F91EAC92C5D}" destId="{A8071257-1DD7-4AE4-96BA-CB72F735EC75}" srcOrd="3" destOrd="0" presId="urn:microsoft.com/office/officeart/2005/8/layout/list1"/>
    <dgm:cxn modelId="{48FFC727-BC4D-4655-8792-37E92F56CE8B}" type="presParOf" srcId="{DE9C12FF-E4E4-4F60-989E-8F91EAC92C5D}" destId="{8E4B6A8D-D6ED-46DD-9C38-E1D11B8D2598}" srcOrd="4" destOrd="0" presId="urn:microsoft.com/office/officeart/2005/8/layout/list1"/>
    <dgm:cxn modelId="{74A1DFAF-6941-4319-BA54-7D398749AEBE}" type="presParOf" srcId="{8E4B6A8D-D6ED-46DD-9C38-E1D11B8D2598}" destId="{4B741245-7028-49D8-BEC2-C802F53BB1DA}" srcOrd="0" destOrd="0" presId="urn:microsoft.com/office/officeart/2005/8/layout/list1"/>
    <dgm:cxn modelId="{A656A360-E36C-4884-B3BB-4A69CB693C82}" type="presParOf" srcId="{8E4B6A8D-D6ED-46DD-9C38-E1D11B8D2598}" destId="{168DC68B-A631-4E5F-8967-93A875B7AF13}" srcOrd="1" destOrd="0" presId="urn:microsoft.com/office/officeart/2005/8/layout/list1"/>
    <dgm:cxn modelId="{99608717-E646-4A4D-9188-353F7BE8FFCB}" type="presParOf" srcId="{DE9C12FF-E4E4-4F60-989E-8F91EAC92C5D}" destId="{D919E54B-608B-4F3E-86F6-FE82FE6632E7}" srcOrd="5" destOrd="0" presId="urn:microsoft.com/office/officeart/2005/8/layout/list1"/>
    <dgm:cxn modelId="{55654B8C-278B-4193-81FF-C6108E0D1B2D}" type="presParOf" srcId="{DE9C12FF-E4E4-4F60-989E-8F91EAC92C5D}" destId="{03540ACC-B54C-4785-A551-61BBE29FD42D}" srcOrd="6" destOrd="0" presId="urn:microsoft.com/office/officeart/2005/8/layout/list1"/>
    <dgm:cxn modelId="{54F8E1BA-A81A-403B-8C03-2EC2C9C19673}" type="presParOf" srcId="{DE9C12FF-E4E4-4F60-989E-8F91EAC92C5D}" destId="{745929E2-28F7-4032-B4D2-CA9DD446CB8D}" srcOrd="7" destOrd="0" presId="urn:microsoft.com/office/officeart/2005/8/layout/list1"/>
    <dgm:cxn modelId="{642DE3C9-9A5B-463B-9EC9-76831420A238}" type="presParOf" srcId="{DE9C12FF-E4E4-4F60-989E-8F91EAC92C5D}" destId="{FC4F8E64-AD85-4595-9411-23F9E2BB7C9C}" srcOrd="8" destOrd="0" presId="urn:microsoft.com/office/officeart/2005/8/layout/list1"/>
    <dgm:cxn modelId="{FD81CCE7-3CCC-446A-B5CF-9960E82F573F}" type="presParOf" srcId="{FC4F8E64-AD85-4595-9411-23F9E2BB7C9C}" destId="{61D3EFC2-5950-438D-933A-C0A810724EE6}" srcOrd="0" destOrd="0" presId="urn:microsoft.com/office/officeart/2005/8/layout/list1"/>
    <dgm:cxn modelId="{69266889-AE3E-4DDB-A49F-6A1E5DF25E9A}" type="presParOf" srcId="{FC4F8E64-AD85-4595-9411-23F9E2BB7C9C}" destId="{3054300C-5B6E-4817-ADDA-ADC6FA74591B}" srcOrd="1" destOrd="0" presId="urn:microsoft.com/office/officeart/2005/8/layout/list1"/>
    <dgm:cxn modelId="{07736DD0-3485-4C19-8814-6FCD6AD6A72B}" type="presParOf" srcId="{DE9C12FF-E4E4-4F60-989E-8F91EAC92C5D}" destId="{B8447DA2-2173-4985-B358-13B70F83B9AC}" srcOrd="9" destOrd="0" presId="urn:microsoft.com/office/officeart/2005/8/layout/list1"/>
    <dgm:cxn modelId="{6F4E88C1-AEE6-406E-954F-DACFB5809880}" type="presParOf" srcId="{DE9C12FF-E4E4-4F60-989E-8F91EAC92C5D}" destId="{187BEB00-907E-4E64-A1FE-9AD89FE9B03D}" srcOrd="10" destOrd="0" presId="urn:microsoft.com/office/officeart/2005/8/layout/list1"/>
    <dgm:cxn modelId="{1E331309-9624-4C8E-8BF4-E1A4F02BAD40}" type="presParOf" srcId="{DE9C12FF-E4E4-4F60-989E-8F91EAC92C5D}" destId="{F6D81728-6042-4227-8E6B-70A8598FE42F}" srcOrd="11" destOrd="0" presId="urn:microsoft.com/office/officeart/2005/8/layout/list1"/>
    <dgm:cxn modelId="{3A4F82BC-76CF-497A-A97A-27DA7A075368}" type="presParOf" srcId="{DE9C12FF-E4E4-4F60-989E-8F91EAC92C5D}" destId="{DA607B39-A908-47EE-8A7E-963171FF10A0}" srcOrd="12" destOrd="0" presId="urn:microsoft.com/office/officeart/2005/8/layout/list1"/>
    <dgm:cxn modelId="{07A19846-098F-4944-9117-86DA7F387C79}" type="presParOf" srcId="{DA607B39-A908-47EE-8A7E-963171FF10A0}" destId="{D281927E-0408-44B2-823E-162FF629AAC4}" srcOrd="0" destOrd="0" presId="urn:microsoft.com/office/officeart/2005/8/layout/list1"/>
    <dgm:cxn modelId="{B3DDCD38-5ADF-4FCE-B42B-525F02B97A4F}" type="presParOf" srcId="{DA607B39-A908-47EE-8A7E-963171FF10A0}" destId="{E3AF0EDD-A197-4A05-8065-2914C13E0567}" srcOrd="1" destOrd="0" presId="urn:microsoft.com/office/officeart/2005/8/layout/list1"/>
    <dgm:cxn modelId="{125719EF-548B-465A-9B92-AAD2C8E93511}" type="presParOf" srcId="{DE9C12FF-E4E4-4F60-989E-8F91EAC92C5D}" destId="{308650F1-877E-4817-8DBA-751770FAD07D}" srcOrd="13" destOrd="0" presId="urn:microsoft.com/office/officeart/2005/8/layout/list1"/>
    <dgm:cxn modelId="{F0C533FC-5038-4D06-8B17-7440214C8D65}" type="presParOf" srcId="{DE9C12FF-E4E4-4F60-989E-8F91EAC92C5D}" destId="{3C065790-46BC-498E-9790-470944DB481F}"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A569B4-713B-47F5-ADAF-BA9C04A796FD}"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72CB79B5-93C0-49A9-8CEF-994314643F4D}">
      <dgm:prSet phldrT="[Text]" custT="1"/>
      <dgm:spPr>
        <a:solidFill>
          <a:schemeClr val="accent6">
            <a:lumMod val="60000"/>
            <a:lumOff val="40000"/>
          </a:schemeClr>
        </a:solidFill>
      </dgm:spPr>
      <dgm:t>
        <a:bodyPr/>
        <a:lstStyle/>
        <a:p>
          <a:r>
            <a:rPr lang="en-US" sz="1800" dirty="0"/>
            <a:t>Special Education Child</a:t>
          </a:r>
        </a:p>
      </dgm:t>
    </dgm:pt>
    <dgm:pt modelId="{8311A66D-E617-4F21-9DAA-A3B5EE26858A}" type="parTrans" cxnId="{EBF5A465-6CFB-49B2-BFA2-4B1A8394FED8}">
      <dgm:prSet/>
      <dgm:spPr/>
      <dgm:t>
        <a:bodyPr/>
        <a:lstStyle/>
        <a:p>
          <a:endParaRPr lang="en-US"/>
        </a:p>
      </dgm:t>
    </dgm:pt>
    <dgm:pt modelId="{AF9E7638-948D-4A13-ACB2-3CAF2305A9BD}" type="sibTrans" cxnId="{EBF5A465-6CFB-49B2-BFA2-4B1A8394FED8}">
      <dgm:prSet/>
      <dgm:spPr/>
      <dgm:t>
        <a:bodyPr/>
        <a:lstStyle/>
        <a:p>
          <a:endParaRPr lang="en-US"/>
        </a:p>
      </dgm:t>
    </dgm:pt>
    <dgm:pt modelId="{2B463C0D-ABC4-46AC-8FF8-947E33345248}">
      <dgm:prSet phldrT="[Text]" custT="1"/>
      <dgm:spPr>
        <a:solidFill>
          <a:schemeClr val="accent6">
            <a:lumMod val="60000"/>
            <a:lumOff val="40000"/>
          </a:schemeClr>
        </a:solidFill>
      </dgm:spPr>
      <dgm:t>
        <a:bodyPr/>
        <a:lstStyle/>
        <a:p>
          <a:r>
            <a:rPr lang="en-US" sz="1800" dirty="0"/>
            <a:t>Special Education Participation</a:t>
          </a:r>
        </a:p>
      </dgm:t>
    </dgm:pt>
    <dgm:pt modelId="{F360B7F9-D3D6-4A5E-935E-D529117857B0}" type="parTrans" cxnId="{D9F5BE27-E85C-4D94-9783-4010808FDECE}">
      <dgm:prSet/>
      <dgm:spPr/>
      <dgm:t>
        <a:bodyPr/>
        <a:lstStyle/>
        <a:p>
          <a:endParaRPr lang="en-US"/>
        </a:p>
      </dgm:t>
    </dgm:pt>
    <dgm:pt modelId="{61E8D4DA-2D44-49B9-BFBD-40A908F8E0F3}" type="sibTrans" cxnId="{D9F5BE27-E85C-4D94-9783-4010808FDECE}">
      <dgm:prSet/>
      <dgm:spPr/>
      <dgm:t>
        <a:bodyPr/>
        <a:lstStyle/>
        <a:p>
          <a:endParaRPr lang="en-US"/>
        </a:p>
      </dgm:t>
    </dgm:pt>
    <dgm:pt modelId="{2F23C59C-210E-4278-A770-8FB97C7B0A6E}">
      <dgm:prSet phldrT="[Text]" custT="1"/>
      <dgm:spPr/>
      <dgm:t>
        <a:bodyPr/>
        <a:lstStyle/>
        <a:p>
          <a:r>
            <a:rPr lang="en-US" sz="1800" dirty="0"/>
            <a:t>Staff Profile </a:t>
          </a:r>
        </a:p>
      </dgm:t>
    </dgm:pt>
    <dgm:pt modelId="{14B4C52D-8528-47FD-B25C-7346F5D8B438}" type="parTrans" cxnId="{D819CCA1-E55B-41F4-93D2-47C01F736506}">
      <dgm:prSet/>
      <dgm:spPr/>
      <dgm:t>
        <a:bodyPr/>
        <a:lstStyle/>
        <a:p>
          <a:endParaRPr lang="en-US"/>
        </a:p>
      </dgm:t>
    </dgm:pt>
    <dgm:pt modelId="{BF3FF5B0-DF98-4118-AB85-9D2D196AC86A}" type="sibTrans" cxnId="{D819CCA1-E55B-41F4-93D2-47C01F736506}">
      <dgm:prSet/>
      <dgm:spPr/>
      <dgm:t>
        <a:bodyPr/>
        <a:lstStyle/>
        <a:p>
          <a:endParaRPr lang="en-US"/>
        </a:p>
      </dgm:t>
    </dgm:pt>
    <dgm:pt modelId="{7080BAC8-EBD7-4C3E-B41D-7345FD9E1F48}">
      <dgm:prSet phldrT="[Text]" custT="1"/>
      <dgm:spPr/>
      <dgm:t>
        <a:bodyPr/>
        <a:lstStyle/>
        <a:p>
          <a:r>
            <a:rPr lang="en-US" sz="1800" dirty="0"/>
            <a:t>Staff Assignment</a:t>
          </a:r>
        </a:p>
      </dgm:t>
    </dgm:pt>
    <dgm:pt modelId="{CAAD88C4-C93B-4F47-9DFD-C28C3F4D4AA3}" type="parTrans" cxnId="{FFD1AD7F-969E-4DDC-96D1-C0B643DF7E08}">
      <dgm:prSet/>
      <dgm:spPr/>
      <dgm:t>
        <a:bodyPr/>
        <a:lstStyle/>
        <a:p>
          <a:endParaRPr lang="en-US"/>
        </a:p>
      </dgm:t>
    </dgm:pt>
    <dgm:pt modelId="{0497F070-8995-45CA-A4BE-D3FA09D2B8D2}" type="sibTrans" cxnId="{FFD1AD7F-969E-4DDC-96D1-C0B643DF7E08}">
      <dgm:prSet/>
      <dgm:spPr/>
      <dgm:t>
        <a:bodyPr/>
        <a:lstStyle/>
        <a:p>
          <a:endParaRPr lang="en-US"/>
        </a:p>
      </dgm:t>
    </dgm:pt>
    <dgm:pt modelId="{9B574CD2-B668-420E-B3E6-0AC2333CD764}">
      <dgm:prSet/>
      <dgm:spPr/>
      <dgm:t>
        <a:bodyPr/>
        <a:lstStyle/>
        <a:p>
          <a:endParaRPr lang="en-US"/>
        </a:p>
      </dgm:t>
    </dgm:pt>
    <dgm:pt modelId="{824C07FF-A657-4462-A370-945F35F98B93}" type="parTrans" cxnId="{64F21B56-00F1-45EE-BB9F-4083BEDA6BD8}">
      <dgm:prSet/>
      <dgm:spPr/>
      <dgm:t>
        <a:bodyPr/>
        <a:lstStyle/>
        <a:p>
          <a:endParaRPr lang="en-US"/>
        </a:p>
      </dgm:t>
    </dgm:pt>
    <dgm:pt modelId="{83098876-7073-44B7-85E7-DDB98336DDC7}" type="sibTrans" cxnId="{64F21B56-00F1-45EE-BB9F-4083BEDA6BD8}">
      <dgm:prSet/>
      <dgm:spPr/>
      <dgm:t>
        <a:bodyPr/>
        <a:lstStyle/>
        <a:p>
          <a:endParaRPr lang="en-US"/>
        </a:p>
      </dgm:t>
    </dgm:pt>
    <dgm:pt modelId="{91970A59-1E7A-4D49-90A2-84EA7C578E32}">
      <dgm:prSet/>
      <dgm:spPr/>
      <dgm:t>
        <a:bodyPr/>
        <a:lstStyle/>
        <a:p>
          <a:endParaRPr lang="en-US"/>
        </a:p>
      </dgm:t>
    </dgm:pt>
    <dgm:pt modelId="{11EE7AF3-D6EE-4399-8D27-DE345DFC22EB}" type="parTrans" cxnId="{3392B9E4-5AA8-4AB2-A849-04CF2F8F2013}">
      <dgm:prSet/>
      <dgm:spPr/>
      <dgm:t>
        <a:bodyPr/>
        <a:lstStyle/>
        <a:p>
          <a:endParaRPr lang="en-US"/>
        </a:p>
      </dgm:t>
    </dgm:pt>
    <dgm:pt modelId="{C400B91D-0232-4AF3-9B24-9C2A538DE569}" type="sibTrans" cxnId="{3392B9E4-5AA8-4AB2-A849-04CF2F8F2013}">
      <dgm:prSet/>
      <dgm:spPr/>
      <dgm:t>
        <a:bodyPr/>
        <a:lstStyle/>
        <a:p>
          <a:endParaRPr lang="en-US"/>
        </a:p>
      </dgm:t>
    </dgm:pt>
    <dgm:pt modelId="{73DEE4DB-7C54-422A-8F2C-D4EBCA0EF029}">
      <dgm:prSet/>
      <dgm:spPr/>
      <dgm:t>
        <a:bodyPr/>
        <a:lstStyle/>
        <a:p>
          <a:endParaRPr lang="en-US"/>
        </a:p>
      </dgm:t>
    </dgm:pt>
    <dgm:pt modelId="{80EAF4CF-0964-4E88-BC05-1BDE12D75A48}" type="parTrans" cxnId="{68B90755-8E1C-44B3-AA64-B043D11412D7}">
      <dgm:prSet/>
      <dgm:spPr/>
      <dgm:t>
        <a:bodyPr/>
        <a:lstStyle/>
        <a:p>
          <a:endParaRPr lang="en-US"/>
        </a:p>
      </dgm:t>
    </dgm:pt>
    <dgm:pt modelId="{E9314DBF-9FD1-4036-A788-04DB0EDD0342}" type="sibTrans" cxnId="{68B90755-8E1C-44B3-AA64-B043D11412D7}">
      <dgm:prSet/>
      <dgm:spPr/>
      <dgm:t>
        <a:bodyPr/>
        <a:lstStyle/>
        <a:p>
          <a:endParaRPr lang="en-US"/>
        </a:p>
      </dgm:t>
    </dgm:pt>
    <dgm:pt modelId="{ABBE6FD0-CD73-4ACB-93F7-8761A003E5A9}">
      <dgm:prSet/>
      <dgm:spPr/>
      <dgm:t>
        <a:bodyPr/>
        <a:lstStyle/>
        <a:p>
          <a:endParaRPr lang="en-US"/>
        </a:p>
      </dgm:t>
    </dgm:pt>
    <dgm:pt modelId="{E2D10303-25C1-4614-A102-A7BA24CE852F}" type="parTrans" cxnId="{10C47C91-E084-493F-B91D-98F0237561DD}">
      <dgm:prSet/>
      <dgm:spPr/>
      <dgm:t>
        <a:bodyPr/>
        <a:lstStyle/>
        <a:p>
          <a:endParaRPr lang="en-US"/>
        </a:p>
      </dgm:t>
    </dgm:pt>
    <dgm:pt modelId="{80AEE059-D6C9-4D8D-84BC-3BFF269606A0}" type="sibTrans" cxnId="{10C47C91-E084-493F-B91D-98F0237561DD}">
      <dgm:prSet/>
      <dgm:spPr/>
      <dgm:t>
        <a:bodyPr/>
        <a:lstStyle/>
        <a:p>
          <a:endParaRPr lang="en-US"/>
        </a:p>
      </dgm:t>
    </dgm:pt>
    <dgm:pt modelId="{EFBCD87F-5800-4C8E-AA8D-B770E263DD32}">
      <dgm:prSet/>
      <dgm:spPr/>
      <dgm:t>
        <a:bodyPr/>
        <a:lstStyle/>
        <a:p>
          <a:endParaRPr lang="en-US"/>
        </a:p>
      </dgm:t>
    </dgm:pt>
    <dgm:pt modelId="{3184257E-D0BD-4B47-9228-D608FC8903F3}" type="parTrans" cxnId="{DBAAF073-0C19-4A43-A750-DC21D61F8517}">
      <dgm:prSet/>
      <dgm:spPr/>
      <dgm:t>
        <a:bodyPr/>
        <a:lstStyle/>
        <a:p>
          <a:endParaRPr lang="en-US"/>
        </a:p>
      </dgm:t>
    </dgm:pt>
    <dgm:pt modelId="{A6F57396-9E14-41DE-8544-7F66692398E1}" type="sibTrans" cxnId="{DBAAF073-0C19-4A43-A750-DC21D61F8517}">
      <dgm:prSet/>
      <dgm:spPr/>
      <dgm:t>
        <a:bodyPr/>
        <a:lstStyle/>
        <a:p>
          <a:endParaRPr lang="en-US"/>
        </a:p>
      </dgm:t>
    </dgm:pt>
    <dgm:pt modelId="{D4223E61-34F0-484F-A7D0-EE4584E23FC7}">
      <dgm:prSet/>
      <dgm:spPr/>
      <dgm:t>
        <a:bodyPr/>
        <a:lstStyle/>
        <a:p>
          <a:endParaRPr lang="en-US"/>
        </a:p>
      </dgm:t>
    </dgm:pt>
    <dgm:pt modelId="{DDE2DCBE-5F45-436B-B12C-4AE42D9263F5}" type="parTrans" cxnId="{903F9D8D-D30D-4CB6-8AAC-FFA46549C1D6}">
      <dgm:prSet/>
      <dgm:spPr/>
      <dgm:t>
        <a:bodyPr/>
        <a:lstStyle/>
        <a:p>
          <a:endParaRPr lang="en-US"/>
        </a:p>
      </dgm:t>
    </dgm:pt>
    <dgm:pt modelId="{6AA07B4D-B8ED-45E6-9ABE-B062BFFAC8F9}" type="sibTrans" cxnId="{903F9D8D-D30D-4CB6-8AAC-FFA46549C1D6}">
      <dgm:prSet/>
      <dgm:spPr/>
      <dgm:t>
        <a:bodyPr/>
        <a:lstStyle/>
        <a:p>
          <a:endParaRPr lang="en-US"/>
        </a:p>
      </dgm:t>
    </dgm:pt>
    <dgm:pt modelId="{BBBC64ED-73D3-4CDB-B148-B5EA948F422B}">
      <dgm:prSet/>
      <dgm:spPr/>
      <dgm:t>
        <a:bodyPr/>
        <a:lstStyle/>
        <a:p>
          <a:endParaRPr lang="en-US"/>
        </a:p>
      </dgm:t>
    </dgm:pt>
    <dgm:pt modelId="{066AE26C-ED1B-4BC9-A5C4-8CA0EA69F8CE}" type="parTrans" cxnId="{0DA70036-E714-4738-85E0-E043D77088CB}">
      <dgm:prSet/>
      <dgm:spPr/>
      <dgm:t>
        <a:bodyPr/>
        <a:lstStyle/>
        <a:p>
          <a:endParaRPr lang="en-US"/>
        </a:p>
      </dgm:t>
    </dgm:pt>
    <dgm:pt modelId="{1E59694A-4B04-4C45-B553-E26422120A35}" type="sibTrans" cxnId="{0DA70036-E714-4738-85E0-E043D77088CB}">
      <dgm:prSet/>
      <dgm:spPr/>
      <dgm:t>
        <a:bodyPr/>
        <a:lstStyle/>
        <a:p>
          <a:endParaRPr lang="en-US"/>
        </a:p>
      </dgm:t>
    </dgm:pt>
    <dgm:pt modelId="{2ED5CFF9-BA94-4B0D-9521-F5C6EE755CBD}">
      <dgm:prSet/>
      <dgm:spPr/>
      <dgm:t>
        <a:bodyPr/>
        <a:lstStyle/>
        <a:p>
          <a:endParaRPr lang="en-US"/>
        </a:p>
      </dgm:t>
    </dgm:pt>
    <dgm:pt modelId="{926DF568-7B37-4432-8C79-F97CE373E8FC}" type="parTrans" cxnId="{7414AE75-BA69-49DB-9BE6-19DFF3D0BC62}">
      <dgm:prSet/>
      <dgm:spPr/>
      <dgm:t>
        <a:bodyPr/>
        <a:lstStyle/>
        <a:p>
          <a:endParaRPr lang="en-US"/>
        </a:p>
      </dgm:t>
    </dgm:pt>
    <dgm:pt modelId="{50011208-E9E2-409B-9565-6BD4BAB05589}" type="sibTrans" cxnId="{7414AE75-BA69-49DB-9BE6-19DFF3D0BC62}">
      <dgm:prSet/>
      <dgm:spPr/>
      <dgm:t>
        <a:bodyPr/>
        <a:lstStyle/>
        <a:p>
          <a:endParaRPr lang="en-US"/>
        </a:p>
      </dgm:t>
    </dgm:pt>
    <dgm:pt modelId="{9AD54C19-19A4-4CCD-9151-245CAC8758EB}" type="pres">
      <dgm:prSet presAssocID="{45A569B4-713B-47F5-ADAF-BA9C04A796FD}" presName="matrix" presStyleCnt="0">
        <dgm:presLayoutVars>
          <dgm:chMax val="1"/>
          <dgm:dir/>
          <dgm:resizeHandles val="exact"/>
        </dgm:presLayoutVars>
      </dgm:prSet>
      <dgm:spPr/>
    </dgm:pt>
    <dgm:pt modelId="{D55B86BA-B5F2-496A-A455-B0B211FA3BC7}" type="pres">
      <dgm:prSet presAssocID="{45A569B4-713B-47F5-ADAF-BA9C04A796FD}" presName="diamond" presStyleLbl="bgShp" presStyleIdx="0" presStyleCnt="1"/>
      <dgm:spPr/>
    </dgm:pt>
    <dgm:pt modelId="{4F56B5E4-084B-4252-8964-0D7C031FD456}" type="pres">
      <dgm:prSet presAssocID="{45A569B4-713B-47F5-ADAF-BA9C04A796FD}" presName="quad1" presStyleLbl="node1" presStyleIdx="0" presStyleCnt="4">
        <dgm:presLayoutVars>
          <dgm:chMax val="0"/>
          <dgm:chPref val="0"/>
          <dgm:bulletEnabled val="1"/>
        </dgm:presLayoutVars>
      </dgm:prSet>
      <dgm:spPr/>
    </dgm:pt>
    <dgm:pt modelId="{81CB02D9-9E99-4B0E-B3FA-27905DBFD60E}" type="pres">
      <dgm:prSet presAssocID="{45A569B4-713B-47F5-ADAF-BA9C04A796FD}" presName="quad2" presStyleLbl="node1" presStyleIdx="1" presStyleCnt="4">
        <dgm:presLayoutVars>
          <dgm:chMax val="0"/>
          <dgm:chPref val="0"/>
          <dgm:bulletEnabled val="1"/>
        </dgm:presLayoutVars>
      </dgm:prSet>
      <dgm:spPr/>
    </dgm:pt>
    <dgm:pt modelId="{E6EB45A8-9B0F-4C3D-8CD4-34CBB35DAF39}" type="pres">
      <dgm:prSet presAssocID="{45A569B4-713B-47F5-ADAF-BA9C04A796FD}" presName="quad3" presStyleLbl="node1" presStyleIdx="2" presStyleCnt="4" custScaleX="99716" custScaleY="105956">
        <dgm:presLayoutVars>
          <dgm:chMax val="0"/>
          <dgm:chPref val="0"/>
          <dgm:bulletEnabled val="1"/>
        </dgm:presLayoutVars>
      </dgm:prSet>
      <dgm:spPr/>
    </dgm:pt>
    <dgm:pt modelId="{96606AAA-3A5A-48F7-8CC7-6B105AF23BE1}" type="pres">
      <dgm:prSet presAssocID="{45A569B4-713B-47F5-ADAF-BA9C04A796FD}" presName="quad4" presStyleLbl="node1" presStyleIdx="3" presStyleCnt="4">
        <dgm:presLayoutVars>
          <dgm:chMax val="0"/>
          <dgm:chPref val="0"/>
          <dgm:bulletEnabled val="1"/>
        </dgm:presLayoutVars>
      </dgm:prSet>
      <dgm:spPr/>
    </dgm:pt>
  </dgm:ptLst>
  <dgm:cxnLst>
    <dgm:cxn modelId="{22FD6418-2729-47A1-B7D4-9E0CD5B2DA08}" type="presOf" srcId="{7080BAC8-EBD7-4C3E-B41D-7345FD9E1F48}" destId="{96606AAA-3A5A-48F7-8CC7-6B105AF23BE1}" srcOrd="0" destOrd="0" presId="urn:microsoft.com/office/officeart/2005/8/layout/matrix3"/>
    <dgm:cxn modelId="{D9F5BE27-E85C-4D94-9783-4010808FDECE}" srcId="{45A569B4-713B-47F5-ADAF-BA9C04A796FD}" destId="{2B463C0D-ABC4-46AC-8FF8-947E33345248}" srcOrd="1" destOrd="0" parTransId="{F360B7F9-D3D6-4A5E-935E-D529117857B0}" sibTransId="{61E8D4DA-2D44-49B9-BFBD-40A908F8E0F3}"/>
    <dgm:cxn modelId="{0DA70036-E714-4738-85E0-E043D77088CB}" srcId="{45A569B4-713B-47F5-ADAF-BA9C04A796FD}" destId="{BBBC64ED-73D3-4CDB-B148-B5EA948F422B}" srcOrd="10" destOrd="0" parTransId="{066AE26C-ED1B-4BC9-A5C4-8CA0EA69F8CE}" sibTransId="{1E59694A-4B04-4C45-B553-E26422120A35}"/>
    <dgm:cxn modelId="{22BC9941-8FA0-4974-A1ED-FD62B71D933E}" type="presOf" srcId="{72CB79B5-93C0-49A9-8CEF-994314643F4D}" destId="{4F56B5E4-084B-4252-8964-0D7C031FD456}" srcOrd="0" destOrd="0" presId="urn:microsoft.com/office/officeart/2005/8/layout/matrix3"/>
    <dgm:cxn modelId="{EBF5A465-6CFB-49B2-BFA2-4B1A8394FED8}" srcId="{45A569B4-713B-47F5-ADAF-BA9C04A796FD}" destId="{72CB79B5-93C0-49A9-8CEF-994314643F4D}" srcOrd="0" destOrd="0" parTransId="{8311A66D-E617-4F21-9DAA-A3B5EE26858A}" sibTransId="{AF9E7638-948D-4A13-ACB2-3CAF2305A9BD}"/>
    <dgm:cxn modelId="{DBAAF073-0C19-4A43-A750-DC21D61F8517}" srcId="{45A569B4-713B-47F5-ADAF-BA9C04A796FD}" destId="{EFBCD87F-5800-4C8E-AA8D-B770E263DD32}" srcOrd="5" destOrd="0" parTransId="{3184257E-D0BD-4B47-9228-D608FC8903F3}" sibTransId="{A6F57396-9E14-41DE-8544-7F66692398E1}"/>
    <dgm:cxn modelId="{68B90755-8E1C-44B3-AA64-B043D11412D7}" srcId="{45A569B4-713B-47F5-ADAF-BA9C04A796FD}" destId="{73DEE4DB-7C54-422A-8F2C-D4EBCA0EF029}" srcOrd="7" destOrd="0" parTransId="{80EAF4CF-0964-4E88-BC05-1BDE12D75A48}" sibTransId="{E9314DBF-9FD1-4036-A788-04DB0EDD0342}"/>
    <dgm:cxn modelId="{7414AE75-BA69-49DB-9BE6-19DFF3D0BC62}" srcId="{45A569B4-713B-47F5-ADAF-BA9C04A796FD}" destId="{2ED5CFF9-BA94-4B0D-9521-F5C6EE755CBD}" srcOrd="11" destOrd="0" parTransId="{926DF568-7B37-4432-8C79-F97CE373E8FC}" sibTransId="{50011208-E9E2-409B-9565-6BD4BAB05589}"/>
    <dgm:cxn modelId="{64F21B56-00F1-45EE-BB9F-4083BEDA6BD8}" srcId="{45A569B4-713B-47F5-ADAF-BA9C04A796FD}" destId="{9B574CD2-B668-420E-B3E6-0AC2333CD764}" srcOrd="9" destOrd="0" parTransId="{824C07FF-A657-4462-A370-945F35F98B93}" sibTransId="{83098876-7073-44B7-85E7-DDB98336DDC7}"/>
    <dgm:cxn modelId="{FFD1AD7F-969E-4DDC-96D1-C0B643DF7E08}" srcId="{45A569B4-713B-47F5-ADAF-BA9C04A796FD}" destId="{7080BAC8-EBD7-4C3E-B41D-7345FD9E1F48}" srcOrd="3" destOrd="0" parTransId="{CAAD88C4-C93B-4F47-9DFD-C28C3F4D4AA3}" sibTransId="{0497F070-8995-45CA-A4BE-D3FA09D2B8D2}"/>
    <dgm:cxn modelId="{903F9D8D-D30D-4CB6-8AAC-FFA46549C1D6}" srcId="{45A569B4-713B-47F5-ADAF-BA9C04A796FD}" destId="{D4223E61-34F0-484F-A7D0-EE4584E23FC7}" srcOrd="4" destOrd="0" parTransId="{DDE2DCBE-5F45-436B-B12C-4AE42D9263F5}" sibTransId="{6AA07B4D-B8ED-45E6-9ABE-B062BFFAC8F9}"/>
    <dgm:cxn modelId="{10C47C91-E084-493F-B91D-98F0237561DD}" srcId="{45A569B4-713B-47F5-ADAF-BA9C04A796FD}" destId="{ABBE6FD0-CD73-4ACB-93F7-8761A003E5A9}" srcOrd="6" destOrd="0" parTransId="{E2D10303-25C1-4614-A102-A7BA24CE852F}" sibTransId="{80AEE059-D6C9-4D8D-84BC-3BFF269606A0}"/>
    <dgm:cxn modelId="{D819CCA1-E55B-41F4-93D2-47C01F736506}" srcId="{45A569B4-713B-47F5-ADAF-BA9C04A796FD}" destId="{2F23C59C-210E-4278-A770-8FB97C7B0A6E}" srcOrd="2" destOrd="0" parTransId="{14B4C52D-8528-47FD-B25C-7346F5D8B438}" sibTransId="{BF3FF5B0-DF98-4118-AB85-9D2D196AC86A}"/>
    <dgm:cxn modelId="{93A6C6B3-C72E-4677-AC9F-1966B1639F0E}" type="presOf" srcId="{2B463C0D-ABC4-46AC-8FF8-947E33345248}" destId="{81CB02D9-9E99-4B0E-B3FA-27905DBFD60E}" srcOrd="0" destOrd="0" presId="urn:microsoft.com/office/officeart/2005/8/layout/matrix3"/>
    <dgm:cxn modelId="{1FA6B3C0-DC84-4DF3-9623-D77662C42590}" type="presOf" srcId="{45A569B4-713B-47F5-ADAF-BA9C04A796FD}" destId="{9AD54C19-19A4-4CCD-9151-245CAC8758EB}" srcOrd="0" destOrd="0" presId="urn:microsoft.com/office/officeart/2005/8/layout/matrix3"/>
    <dgm:cxn modelId="{3392B9E4-5AA8-4AB2-A849-04CF2F8F2013}" srcId="{45A569B4-713B-47F5-ADAF-BA9C04A796FD}" destId="{91970A59-1E7A-4D49-90A2-84EA7C578E32}" srcOrd="8" destOrd="0" parTransId="{11EE7AF3-D6EE-4399-8D27-DE345DFC22EB}" sibTransId="{C400B91D-0232-4AF3-9B24-9C2A538DE569}"/>
    <dgm:cxn modelId="{D4A931ED-BA65-4F33-9B54-DED8F11A31D7}" type="presOf" srcId="{2F23C59C-210E-4278-A770-8FB97C7B0A6E}" destId="{E6EB45A8-9B0F-4C3D-8CD4-34CBB35DAF39}" srcOrd="0" destOrd="0" presId="urn:microsoft.com/office/officeart/2005/8/layout/matrix3"/>
    <dgm:cxn modelId="{B3F141E1-61C3-43DB-99F0-21FE66917D57}" type="presParOf" srcId="{9AD54C19-19A4-4CCD-9151-245CAC8758EB}" destId="{D55B86BA-B5F2-496A-A455-B0B211FA3BC7}" srcOrd="0" destOrd="0" presId="urn:microsoft.com/office/officeart/2005/8/layout/matrix3"/>
    <dgm:cxn modelId="{F39FC7DF-ECF4-4600-8C36-2FCC6CA4805C}" type="presParOf" srcId="{9AD54C19-19A4-4CCD-9151-245CAC8758EB}" destId="{4F56B5E4-084B-4252-8964-0D7C031FD456}" srcOrd="1" destOrd="0" presId="urn:microsoft.com/office/officeart/2005/8/layout/matrix3"/>
    <dgm:cxn modelId="{85C070B9-46D7-44D0-9FE9-C4997214CD87}" type="presParOf" srcId="{9AD54C19-19A4-4CCD-9151-245CAC8758EB}" destId="{81CB02D9-9E99-4B0E-B3FA-27905DBFD60E}" srcOrd="2" destOrd="0" presId="urn:microsoft.com/office/officeart/2005/8/layout/matrix3"/>
    <dgm:cxn modelId="{AC14DDB3-D059-44BF-B497-144388A7E91E}" type="presParOf" srcId="{9AD54C19-19A4-4CCD-9151-245CAC8758EB}" destId="{E6EB45A8-9B0F-4C3D-8CD4-34CBB35DAF39}" srcOrd="3" destOrd="0" presId="urn:microsoft.com/office/officeart/2005/8/layout/matrix3"/>
    <dgm:cxn modelId="{F0273BE3-438A-4A5E-94F9-3C23D13F3C22}" type="presParOf" srcId="{9AD54C19-19A4-4CCD-9151-245CAC8758EB}" destId="{96606AAA-3A5A-48F7-8CC7-6B105AF23BE1}" srcOrd="4" destOrd="0" presId="urn:microsoft.com/office/officeart/2005/8/layout/matrix3"/>
  </dgm:cxnLst>
  <dgm:bg>
    <a:noFill/>
  </dgm:bg>
  <dgm:whole>
    <a:ln>
      <a:solidFill>
        <a:schemeClr val="accent5">
          <a:lumMod val="5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C7BB4E-9B66-4AA7-AF5B-2928B3F9D509}"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ED2AF549-ED08-4D4F-962E-4B48597D9185}">
      <dgm:prSet/>
      <dgm:spPr/>
      <dgm:t>
        <a:bodyPr/>
        <a:lstStyle/>
        <a:p>
          <a:r>
            <a:rPr lang="en-US" b="1"/>
            <a:t>The Staff Approval Matrix (SAM):</a:t>
          </a:r>
          <a:endParaRPr lang="en-US"/>
        </a:p>
      </dgm:t>
    </dgm:pt>
    <dgm:pt modelId="{8D0F500A-1BB9-4526-9196-07917646BFA2}" type="parTrans" cxnId="{16358C01-510D-417A-82AF-70E86E884EF4}">
      <dgm:prSet/>
      <dgm:spPr/>
      <dgm:t>
        <a:bodyPr/>
        <a:lstStyle/>
        <a:p>
          <a:endParaRPr lang="en-US"/>
        </a:p>
      </dgm:t>
    </dgm:pt>
    <dgm:pt modelId="{718AFD48-EDB9-4A46-9989-E8F30B2990AA}" type="sibTrans" cxnId="{16358C01-510D-417A-82AF-70E86E884EF4}">
      <dgm:prSet/>
      <dgm:spPr/>
      <dgm:t>
        <a:bodyPr/>
        <a:lstStyle/>
        <a:p>
          <a:endParaRPr lang="en-US"/>
        </a:p>
      </dgm:t>
    </dgm:pt>
    <dgm:pt modelId="{5DEE1BB4-FD64-491A-AEB1-DBB95D0A20DB}">
      <dgm:prSet/>
      <dgm:spPr/>
      <dgm:t>
        <a:bodyPr/>
        <a:lstStyle/>
        <a:p>
          <a:r>
            <a:rPr lang="en-US"/>
            <a:t>is an automated process in the December Count</a:t>
          </a:r>
        </a:p>
      </dgm:t>
    </dgm:pt>
    <dgm:pt modelId="{1304F6F6-56EF-44E6-BE22-C9F7E9D17FEC}" type="parTrans" cxnId="{0CA60986-902E-45E1-AC46-059332C6F48C}">
      <dgm:prSet/>
      <dgm:spPr/>
      <dgm:t>
        <a:bodyPr/>
        <a:lstStyle/>
        <a:p>
          <a:endParaRPr lang="en-US"/>
        </a:p>
      </dgm:t>
    </dgm:pt>
    <dgm:pt modelId="{12DBA7EE-5CF1-4E55-AE86-1BDBBB59F3F0}" type="sibTrans" cxnId="{0CA60986-902E-45E1-AC46-059332C6F48C}">
      <dgm:prSet/>
      <dgm:spPr/>
      <dgm:t>
        <a:bodyPr/>
        <a:lstStyle/>
        <a:p>
          <a:endParaRPr lang="en-US"/>
        </a:p>
      </dgm:t>
    </dgm:pt>
    <dgm:pt modelId="{A9F567AA-59B7-4B1B-ACBF-4B20034833C9}">
      <dgm:prSet/>
      <dgm:spPr/>
      <dgm:t>
        <a:bodyPr/>
        <a:lstStyle/>
        <a:p>
          <a:r>
            <a:rPr lang="en-US"/>
            <a:t>warnings that trigger when a Sp Ed Dec Count Snapshot is created</a:t>
          </a:r>
        </a:p>
      </dgm:t>
    </dgm:pt>
    <dgm:pt modelId="{8DD0C340-9ECF-4B07-9D73-4ED8970AE3E9}" type="parTrans" cxnId="{5F941C4D-3B13-43A6-B22D-32DF17615E31}">
      <dgm:prSet/>
      <dgm:spPr/>
      <dgm:t>
        <a:bodyPr/>
        <a:lstStyle/>
        <a:p>
          <a:endParaRPr lang="en-US"/>
        </a:p>
      </dgm:t>
    </dgm:pt>
    <dgm:pt modelId="{636DEDBC-9B70-44EE-B7B5-89766CC890AD}" type="sibTrans" cxnId="{5F941C4D-3B13-43A6-B22D-32DF17615E31}">
      <dgm:prSet/>
      <dgm:spPr/>
      <dgm:t>
        <a:bodyPr/>
        <a:lstStyle/>
        <a:p>
          <a:endParaRPr lang="en-US"/>
        </a:p>
      </dgm:t>
    </dgm:pt>
    <dgm:pt modelId="{DCAB1E35-54CC-4FC6-8059-A98E4C2775A3}">
      <dgm:prSet/>
      <dgm:spPr/>
      <dgm:t>
        <a:bodyPr/>
        <a:lstStyle/>
        <a:p>
          <a:r>
            <a:rPr lang="en-US"/>
            <a:t>found under your Sp Ed Dec Count Staff Snapshot </a:t>
          </a:r>
          <a:r>
            <a:rPr lang="en-US" i="1"/>
            <a:t>warnings</a:t>
          </a:r>
          <a:r>
            <a:rPr lang="en-US"/>
            <a:t> report</a:t>
          </a:r>
        </a:p>
      </dgm:t>
    </dgm:pt>
    <dgm:pt modelId="{745BCB9D-C16D-4709-AFEB-0ACD83952EB8}" type="parTrans" cxnId="{1E28EC83-2B6E-4D9C-857B-13AB1856745E}">
      <dgm:prSet/>
      <dgm:spPr/>
      <dgm:t>
        <a:bodyPr/>
        <a:lstStyle/>
        <a:p>
          <a:endParaRPr lang="en-US"/>
        </a:p>
      </dgm:t>
    </dgm:pt>
    <dgm:pt modelId="{E7557558-12FD-4B15-9413-40013F3AFD30}" type="sibTrans" cxnId="{1E28EC83-2B6E-4D9C-857B-13AB1856745E}">
      <dgm:prSet/>
      <dgm:spPr/>
      <dgm:t>
        <a:bodyPr/>
        <a:lstStyle/>
        <a:p>
          <a:endParaRPr lang="en-US"/>
        </a:p>
      </dgm:t>
    </dgm:pt>
    <dgm:pt modelId="{40712AA7-A1EF-4368-84BC-69480D1D8B53}">
      <dgm:prSet/>
      <dgm:spPr/>
      <dgm:t>
        <a:bodyPr/>
        <a:lstStyle/>
        <a:p>
          <a:r>
            <a:rPr lang="en-US"/>
            <a:t>pulls in data from the Staff Assignment and IEP Interchange files</a:t>
          </a:r>
        </a:p>
      </dgm:t>
    </dgm:pt>
    <dgm:pt modelId="{7F0F40F0-821A-4EEE-9990-AF7B8CFE11A1}" type="parTrans" cxnId="{1E80BC55-3016-444C-8E7E-331E4BCEEEDA}">
      <dgm:prSet/>
      <dgm:spPr/>
      <dgm:t>
        <a:bodyPr/>
        <a:lstStyle/>
        <a:p>
          <a:endParaRPr lang="en-US"/>
        </a:p>
      </dgm:t>
    </dgm:pt>
    <dgm:pt modelId="{E3BE6999-0951-4A67-9F83-141960EDADD4}" type="sibTrans" cxnId="{1E80BC55-3016-444C-8E7E-331E4BCEEEDA}">
      <dgm:prSet/>
      <dgm:spPr/>
      <dgm:t>
        <a:bodyPr/>
        <a:lstStyle/>
        <a:p>
          <a:endParaRPr lang="en-US"/>
        </a:p>
      </dgm:t>
    </dgm:pt>
    <dgm:pt modelId="{5F153CD3-9C85-4029-BA9F-5036CF704722}">
      <dgm:prSet/>
      <dgm:spPr/>
      <dgm:t>
        <a:bodyPr/>
        <a:lstStyle/>
        <a:p>
          <a:r>
            <a:rPr lang="en-US"/>
            <a:t>connects staff data with Educator Licensing and EDIS records via the reported SSN </a:t>
          </a:r>
        </a:p>
      </dgm:t>
    </dgm:pt>
    <dgm:pt modelId="{1C646C0E-0CDE-4073-85BB-A46697F16347}" type="parTrans" cxnId="{7D57FFAE-FAD9-4406-AE71-56E043014EDF}">
      <dgm:prSet/>
      <dgm:spPr/>
      <dgm:t>
        <a:bodyPr/>
        <a:lstStyle/>
        <a:p>
          <a:endParaRPr lang="en-US"/>
        </a:p>
      </dgm:t>
    </dgm:pt>
    <dgm:pt modelId="{6FBF9BEC-ECD3-4D19-B607-CA7AF04CE887}" type="sibTrans" cxnId="{7D57FFAE-FAD9-4406-AE71-56E043014EDF}">
      <dgm:prSet/>
      <dgm:spPr/>
      <dgm:t>
        <a:bodyPr/>
        <a:lstStyle/>
        <a:p>
          <a:endParaRPr lang="en-US"/>
        </a:p>
      </dgm:t>
    </dgm:pt>
    <dgm:pt modelId="{99311774-0E80-4E37-B2A2-D583BD287547}">
      <dgm:prSet/>
      <dgm:spPr/>
      <dgm:t>
        <a:bodyPr/>
        <a:lstStyle/>
        <a:p>
          <a:r>
            <a:rPr lang="en-US"/>
            <a:t>determines </a:t>
          </a:r>
          <a:r>
            <a:rPr lang="en-US" i="1"/>
            <a:t>qualified/non-qualified</a:t>
          </a:r>
          <a:r>
            <a:rPr lang="en-US"/>
            <a:t> status for positions requiring a CDE license</a:t>
          </a:r>
        </a:p>
      </dgm:t>
    </dgm:pt>
    <dgm:pt modelId="{73F050CC-24B2-4490-A08A-3DBB8091762C}" type="parTrans" cxnId="{7FEFBFFC-5080-4D86-A442-BE894FF43132}">
      <dgm:prSet/>
      <dgm:spPr/>
      <dgm:t>
        <a:bodyPr/>
        <a:lstStyle/>
        <a:p>
          <a:endParaRPr lang="en-US"/>
        </a:p>
      </dgm:t>
    </dgm:pt>
    <dgm:pt modelId="{0FD0F491-B303-4D12-BB8D-C1594552FF82}" type="sibTrans" cxnId="{7FEFBFFC-5080-4D86-A442-BE894FF43132}">
      <dgm:prSet/>
      <dgm:spPr/>
      <dgm:t>
        <a:bodyPr/>
        <a:lstStyle/>
        <a:p>
          <a:endParaRPr lang="en-US"/>
        </a:p>
      </dgm:t>
    </dgm:pt>
    <dgm:pt modelId="{61A5A748-81D9-4628-A9C5-3010FCE2F2AE}">
      <dgm:prSet/>
      <dgm:spPr/>
      <dgm:t>
        <a:bodyPr/>
        <a:lstStyle/>
        <a:p>
          <a:r>
            <a:rPr lang="en-US"/>
            <a:t>Triggers DEC Staff snapshot </a:t>
          </a:r>
          <a:r>
            <a:rPr lang="en-US" i="1"/>
            <a:t>warnings</a:t>
          </a:r>
          <a:r>
            <a:rPr lang="en-US"/>
            <a:t> DC208, DC209, DC210, and DC211</a:t>
          </a:r>
        </a:p>
      </dgm:t>
    </dgm:pt>
    <dgm:pt modelId="{C9D3E927-5D6D-4A90-B711-8F673C16979A}" type="parTrans" cxnId="{E6E5C7F8-4038-4195-BC24-65811ABF2760}">
      <dgm:prSet/>
      <dgm:spPr/>
      <dgm:t>
        <a:bodyPr/>
        <a:lstStyle/>
        <a:p>
          <a:endParaRPr lang="en-US"/>
        </a:p>
      </dgm:t>
    </dgm:pt>
    <dgm:pt modelId="{2636E71C-45A4-4AB2-9FE2-29E3E9D33A3B}" type="sibTrans" cxnId="{E6E5C7F8-4038-4195-BC24-65811ABF2760}">
      <dgm:prSet/>
      <dgm:spPr/>
      <dgm:t>
        <a:bodyPr/>
        <a:lstStyle/>
        <a:p>
          <a:endParaRPr lang="en-US"/>
        </a:p>
      </dgm:t>
    </dgm:pt>
    <dgm:pt modelId="{72A3D874-C4EF-4CBE-9095-B078C18AE96C}" type="pres">
      <dgm:prSet presAssocID="{7FC7BB4E-9B66-4AA7-AF5B-2928B3F9D509}" presName="vert0" presStyleCnt="0">
        <dgm:presLayoutVars>
          <dgm:dir/>
          <dgm:animOne val="branch"/>
          <dgm:animLvl val="lvl"/>
        </dgm:presLayoutVars>
      </dgm:prSet>
      <dgm:spPr/>
    </dgm:pt>
    <dgm:pt modelId="{CCEE7CB1-4335-4E95-BF0E-87EE64D07BC6}" type="pres">
      <dgm:prSet presAssocID="{ED2AF549-ED08-4D4F-962E-4B48597D9185}" presName="thickLine" presStyleLbl="alignNode1" presStyleIdx="0" presStyleCnt="8"/>
      <dgm:spPr/>
    </dgm:pt>
    <dgm:pt modelId="{9EAAA4E4-CFFC-4FFF-977D-BB82C247BC2E}" type="pres">
      <dgm:prSet presAssocID="{ED2AF549-ED08-4D4F-962E-4B48597D9185}" presName="horz1" presStyleCnt="0"/>
      <dgm:spPr/>
    </dgm:pt>
    <dgm:pt modelId="{DBF7EFB5-D26B-4989-B834-4CED2AAF435A}" type="pres">
      <dgm:prSet presAssocID="{ED2AF549-ED08-4D4F-962E-4B48597D9185}" presName="tx1" presStyleLbl="revTx" presStyleIdx="0" presStyleCnt="8"/>
      <dgm:spPr/>
    </dgm:pt>
    <dgm:pt modelId="{B36F70F1-23C0-49D7-90E4-86D430570AD6}" type="pres">
      <dgm:prSet presAssocID="{ED2AF549-ED08-4D4F-962E-4B48597D9185}" presName="vert1" presStyleCnt="0"/>
      <dgm:spPr/>
    </dgm:pt>
    <dgm:pt modelId="{CA7A78EC-8C28-46A0-9A75-31C05A944204}" type="pres">
      <dgm:prSet presAssocID="{5DEE1BB4-FD64-491A-AEB1-DBB95D0A20DB}" presName="thickLine" presStyleLbl="alignNode1" presStyleIdx="1" presStyleCnt="8"/>
      <dgm:spPr/>
    </dgm:pt>
    <dgm:pt modelId="{5BB96870-7041-45E9-9BDA-23DD2D170B1A}" type="pres">
      <dgm:prSet presAssocID="{5DEE1BB4-FD64-491A-AEB1-DBB95D0A20DB}" presName="horz1" presStyleCnt="0"/>
      <dgm:spPr/>
    </dgm:pt>
    <dgm:pt modelId="{961D6578-DCC6-49A7-9FFA-16C2F32012DA}" type="pres">
      <dgm:prSet presAssocID="{5DEE1BB4-FD64-491A-AEB1-DBB95D0A20DB}" presName="tx1" presStyleLbl="revTx" presStyleIdx="1" presStyleCnt="8"/>
      <dgm:spPr/>
    </dgm:pt>
    <dgm:pt modelId="{837526C6-4B31-4EAD-9A11-95EFE3BC28F0}" type="pres">
      <dgm:prSet presAssocID="{5DEE1BB4-FD64-491A-AEB1-DBB95D0A20DB}" presName="vert1" presStyleCnt="0"/>
      <dgm:spPr/>
    </dgm:pt>
    <dgm:pt modelId="{55EB7D93-C44E-4835-94EA-7753C6B1C1FB}" type="pres">
      <dgm:prSet presAssocID="{A9F567AA-59B7-4B1B-ACBF-4B20034833C9}" presName="thickLine" presStyleLbl="alignNode1" presStyleIdx="2" presStyleCnt="8"/>
      <dgm:spPr/>
    </dgm:pt>
    <dgm:pt modelId="{1AB7F341-1F67-48E9-802E-58F8F8BAD7AD}" type="pres">
      <dgm:prSet presAssocID="{A9F567AA-59B7-4B1B-ACBF-4B20034833C9}" presName="horz1" presStyleCnt="0"/>
      <dgm:spPr/>
    </dgm:pt>
    <dgm:pt modelId="{4B59DCC3-2845-4AB4-B34F-2267FAC32A2A}" type="pres">
      <dgm:prSet presAssocID="{A9F567AA-59B7-4B1B-ACBF-4B20034833C9}" presName="tx1" presStyleLbl="revTx" presStyleIdx="2" presStyleCnt="8"/>
      <dgm:spPr/>
    </dgm:pt>
    <dgm:pt modelId="{0479CD8A-16A3-4709-96E2-E2E2A5925A16}" type="pres">
      <dgm:prSet presAssocID="{A9F567AA-59B7-4B1B-ACBF-4B20034833C9}" presName="vert1" presStyleCnt="0"/>
      <dgm:spPr/>
    </dgm:pt>
    <dgm:pt modelId="{60D3AC5F-C141-484D-BFB8-C2C0B5A94BAB}" type="pres">
      <dgm:prSet presAssocID="{DCAB1E35-54CC-4FC6-8059-A98E4C2775A3}" presName="thickLine" presStyleLbl="alignNode1" presStyleIdx="3" presStyleCnt="8"/>
      <dgm:spPr/>
    </dgm:pt>
    <dgm:pt modelId="{BEEF2E62-0E9C-4E77-8A10-A1615D535609}" type="pres">
      <dgm:prSet presAssocID="{DCAB1E35-54CC-4FC6-8059-A98E4C2775A3}" presName="horz1" presStyleCnt="0"/>
      <dgm:spPr/>
    </dgm:pt>
    <dgm:pt modelId="{74F18D08-1DAC-44BD-AF1C-7C334A1ED912}" type="pres">
      <dgm:prSet presAssocID="{DCAB1E35-54CC-4FC6-8059-A98E4C2775A3}" presName="tx1" presStyleLbl="revTx" presStyleIdx="3" presStyleCnt="8"/>
      <dgm:spPr/>
    </dgm:pt>
    <dgm:pt modelId="{A63C069B-03F6-4631-ABB3-9D8D31C5AFA8}" type="pres">
      <dgm:prSet presAssocID="{DCAB1E35-54CC-4FC6-8059-A98E4C2775A3}" presName="vert1" presStyleCnt="0"/>
      <dgm:spPr/>
    </dgm:pt>
    <dgm:pt modelId="{7DE30E62-C1F7-4F8E-A54A-157C789EEB28}" type="pres">
      <dgm:prSet presAssocID="{40712AA7-A1EF-4368-84BC-69480D1D8B53}" presName="thickLine" presStyleLbl="alignNode1" presStyleIdx="4" presStyleCnt="8"/>
      <dgm:spPr/>
    </dgm:pt>
    <dgm:pt modelId="{E2469A78-1D6B-41B8-AF3E-3C0DC2DAA023}" type="pres">
      <dgm:prSet presAssocID="{40712AA7-A1EF-4368-84BC-69480D1D8B53}" presName="horz1" presStyleCnt="0"/>
      <dgm:spPr/>
    </dgm:pt>
    <dgm:pt modelId="{E76045B7-BE83-4DFB-AFDB-A18AA8E07950}" type="pres">
      <dgm:prSet presAssocID="{40712AA7-A1EF-4368-84BC-69480D1D8B53}" presName="tx1" presStyleLbl="revTx" presStyleIdx="4" presStyleCnt="8"/>
      <dgm:spPr/>
    </dgm:pt>
    <dgm:pt modelId="{CD4D26A8-5D49-4189-8FFB-B63F3D0961AF}" type="pres">
      <dgm:prSet presAssocID="{40712AA7-A1EF-4368-84BC-69480D1D8B53}" presName="vert1" presStyleCnt="0"/>
      <dgm:spPr/>
    </dgm:pt>
    <dgm:pt modelId="{836B7BB2-DDC3-4BF6-BB96-757A01121273}" type="pres">
      <dgm:prSet presAssocID="{5F153CD3-9C85-4029-BA9F-5036CF704722}" presName="thickLine" presStyleLbl="alignNode1" presStyleIdx="5" presStyleCnt="8"/>
      <dgm:spPr/>
    </dgm:pt>
    <dgm:pt modelId="{946FE1E5-61AA-4B27-A358-AC7424ED4125}" type="pres">
      <dgm:prSet presAssocID="{5F153CD3-9C85-4029-BA9F-5036CF704722}" presName="horz1" presStyleCnt="0"/>
      <dgm:spPr/>
    </dgm:pt>
    <dgm:pt modelId="{C15C2BF4-4C00-4FA9-A0EE-473BD59838BD}" type="pres">
      <dgm:prSet presAssocID="{5F153CD3-9C85-4029-BA9F-5036CF704722}" presName="tx1" presStyleLbl="revTx" presStyleIdx="5" presStyleCnt="8"/>
      <dgm:spPr/>
    </dgm:pt>
    <dgm:pt modelId="{9DE9F52E-AD48-456C-B3EB-A524A46B953B}" type="pres">
      <dgm:prSet presAssocID="{5F153CD3-9C85-4029-BA9F-5036CF704722}" presName="vert1" presStyleCnt="0"/>
      <dgm:spPr/>
    </dgm:pt>
    <dgm:pt modelId="{89D4DAC9-553B-4A17-9B6A-0E9D2B634680}" type="pres">
      <dgm:prSet presAssocID="{99311774-0E80-4E37-B2A2-D583BD287547}" presName="thickLine" presStyleLbl="alignNode1" presStyleIdx="6" presStyleCnt="8"/>
      <dgm:spPr/>
    </dgm:pt>
    <dgm:pt modelId="{28074A54-31AA-4DB0-ACAE-6B361951D551}" type="pres">
      <dgm:prSet presAssocID="{99311774-0E80-4E37-B2A2-D583BD287547}" presName="horz1" presStyleCnt="0"/>
      <dgm:spPr/>
    </dgm:pt>
    <dgm:pt modelId="{21640B8C-E1B7-49E4-ACA0-3D2EC41239F0}" type="pres">
      <dgm:prSet presAssocID="{99311774-0E80-4E37-B2A2-D583BD287547}" presName="tx1" presStyleLbl="revTx" presStyleIdx="6" presStyleCnt="8"/>
      <dgm:spPr/>
    </dgm:pt>
    <dgm:pt modelId="{A03ECE57-0206-470D-A0AD-1AD1182469D7}" type="pres">
      <dgm:prSet presAssocID="{99311774-0E80-4E37-B2A2-D583BD287547}" presName="vert1" presStyleCnt="0"/>
      <dgm:spPr/>
    </dgm:pt>
    <dgm:pt modelId="{63F12524-03AD-41E6-95C0-E6BB4D2836F1}" type="pres">
      <dgm:prSet presAssocID="{61A5A748-81D9-4628-A9C5-3010FCE2F2AE}" presName="thickLine" presStyleLbl="alignNode1" presStyleIdx="7" presStyleCnt="8"/>
      <dgm:spPr/>
    </dgm:pt>
    <dgm:pt modelId="{56A04EAA-E306-4E8B-9479-AA03C4BBCA07}" type="pres">
      <dgm:prSet presAssocID="{61A5A748-81D9-4628-A9C5-3010FCE2F2AE}" presName="horz1" presStyleCnt="0"/>
      <dgm:spPr/>
    </dgm:pt>
    <dgm:pt modelId="{17BF382B-E6F6-41E4-BFD9-140437D334D5}" type="pres">
      <dgm:prSet presAssocID="{61A5A748-81D9-4628-A9C5-3010FCE2F2AE}" presName="tx1" presStyleLbl="revTx" presStyleIdx="7" presStyleCnt="8"/>
      <dgm:spPr/>
    </dgm:pt>
    <dgm:pt modelId="{E1FE9542-25A9-41CB-B796-CE5C29C3C473}" type="pres">
      <dgm:prSet presAssocID="{61A5A748-81D9-4628-A9C5-3010FCE2F2AE}" presName="vert1" presStyleCnt="0"/>
      <dgm:spPr/>
    </dgm:pt>
  </dgm:ptLst>
  <dgm:cxnLst>
    <dgm:cxn modelId="{4BCC4700-63A4-446B-AFF3-196908A3C30E}" type="presOf" srcId="{5F153CD3-9C85-4029-BA9F-5036CF704722}" destId="{C15C2BF4-4C00-4FA9-A0EE-473BD59838BD}" srcOrd="0" destOrd="0" presId="urn:microsoft.com/office/officeart/2008/layout/LinedList"/>
    <dgm:cxn modelId="{16358C01-510D-417A-82AF-70E86E884EF4}" srcId="{7FC7BB4E-9B66-4AA7-AF5B-2928B3F9D509}" destId="{ED2AF549-ED08-4D4F-962E-4B48597D9185}" srcOrd="0" destOrd="0" parTransId="{8D0F500A-1BB9-4526-9196-07917646BFA2}" sibTransId="{718AFD48-EDB9-4A46-9989-E8F30B2990AA}"/>
    <dgm:cxn modelId="{815C3C07-C414-4F54-BBAF-8334CA4BBC35}" type="presOf" srcId="{A9F567AA-59B7-4B1B-ACBF-4B20034833C9}" destId="{4B59DCC3-2845-4AB4-B34F-2267FAC32A2A}" srcOrd="0" destOrd="0" presId="urn:microsoft.com/office/officeart/2008/layout/LinedList"/>
    <dgm:cxn modelId="{5F941C4D-3B13-43A6-B22D-32DF17615E31}" srcId="{7FC7BB4E-9B66-4AA7-AF5B-2928B3F9D509}" destId="{A9F567AA-59B7-4B1B-ACBF-4B20034833C9}" srcOrd="2" destOrd="0" parTransId="{8DD0C340-9ECF-4B07-9D73-4ED8970AE3E9}" sibTransId="{636DEDBC-9B70-44EE-B7B5-89766CC890AD}"/>
    <dgm:cxn modelId="{1E80BC55-3016-444C-8E7E-331E4BCEEEDA}" srcId="{7FC7BB4E-9B66-4AA7-AF5B-2928B3F9D509}" destId="{40712AA7-A1EF-4368-84BC-69480D1D8B53}" srcOrd="4" destOrd="0" parTransId="{7F0F40F0-821A-4EEE-9990-AF7B8CFE11A1}" sibTransId="{E3BE6999-0951-4A67-9F83-141960EDADD4}"/>
    <dgm:cxn modelId="{E89B9F7F-2B13-4B9B-A432-65BE310FCA58}" type="presOf" srcId="{40712AA7-A1EF-4368-84BC-69480D1D8B53}" destId="{E76045B7-BE83-4DFB-AFDB-A18AA8E07950}" srcOrd="0" destOrd="0" presId="urn:microsoft.com/office/officeart/2008/layout/LinedList"/>
    <dgm:cxn modelId="{1E28EC83-2B6E-4D9C-857B-13AB1856745E}" srcId="{7FC7BB4E-9B66-4AA7-AF5B-2928B3F9D509}" destId="{DCAB1E35-54CC-4FC6-8059-A98E4C2775A3}" srcOrd="3" destOrd="0" parTransId="{745BCB9D-C16D-4709-AFEB-0ACD83952EB8}" sibTransId="{E7557558-12FD-4B15-9413-40013F3AFD30}"/>
    <dgm:cxn modelId="{0CA60986-902E-45E1-AC46-059332C6F48C}" srcId="{7FC7BB4E-9B66-4AA7-AF5B-2928B3F9D509}" destId="{5DEE1BB4-FD64-491A-AEB1-DBB95D0A20DB}" srcOrd="1" destOrd="0" parTransId="{1304F6F6-56EF-44E6-BE22-C9F7E9D17FEC}" sibTransId="{12DBA7EE-5CF1-4E55-AE86-1BDBBB59F3F0}"/>
    <dgm:cxn modelId="{2041248F-BD81-4FA3-B60A-2E89719326BF}" type="presOf" srcId="{7FC7BB4E-9B66-4AA7-AF5B-2928B3F9D509}" destId="{72A3D874-C4EF-4CBE-9095-B078C18AE96C}" srcOrd="0" destOrd="0" presId="urn:microsoft.com/office/officeart/2008/layout/LinedList"/>
    <dgm:cxn modelId="{7D57FFAE-FAD9-4406-AE71-56E043014EDF}" srcId="{7FC7BB4E-9B66-4AA7-AF5B-2928B3F9D509}" destId="{5F153CD3-9C85-4029-BA9F-5036CF704722}" srcOrd="5" destOrd="0" parTransId="{1C646C0E-0CDE-4073-85BB-A46697F16347}" sibTransId="{6FBF9BEC-ECD3-4D19-B607-CA7AF04CE887}"/>
    <dgm:cxn modelId="{560C82B0-5F60-4B9F-9FD6-FCE3034AB44A}" type="presOf" srcId="{ED2AF549-ED08-4D4F-962E-4B48597D9185}" destId="{DBF7EFB5-D26B-4989-B834-4CED2AAF435A}" srcOrd="0" destOrd="0" presId="urn:microsoft.com/office/officeart/2008/layout/LinedList"/>
    <dgm:cxn modelId="{0DEB3BD6-E67B-4A55-AD68-C20E0CD9A2A2}" type="presOf" srcId="{5DEE1BB4-FD64-491A-AEB1-DBB95D0A20DB}" destId="{961D6578-DCC6-49A7-9FFA-16C2F32012DA}" srcOrd="0" destOrd="0" presId="urn:microsoft.com/office/officeart/2008/layout/LinedList"/>
    <dgm:cxn modelId="{B1FD40DF-6263-421B-B309-9BE73E26BB4E}" type="presOf" srcId="{61A5A748-81D9-4628-A9C5-3010FCE2F2AE}" destId="{17BF382B-E6F6-41E4-BFD9-140437D334D5}" srcOrd="0" destOrd="0" presId="urn:microsoft.com/office/officeart/2008/layout/LinedList"/>
    <dgm:cxn modelId="{3763ACE9-C241-46C8-B36D-5CC629839248}" type="presOf" srcId="{99311774-0E80-4E37-B2A2-D583BD287547}" destId="{21640B8C-E1B7-49E4-ACA0-3D2EC41239F0}" srcOrd="0" destOrd="0" presId="urn:microsoft.com/office/officeart/2008/layout/LinedList"/>
    <dgm:cxn modelId="{8BEFF0F7-7F18-4E79-B293-BC89606AD6A9}" type="presOf" srcId="{DCAB1E35-54CC-4FC6-8059-A98E4C2775A3}" destId="{74F18D08-1DAC-44BD-AF1C-7C334A1ED912}" srcOrd="0" destOrd="0" presId="urn:microsoft.com/office/officeart/2008/layout/LinedList"/>
    <dgm:cxn modelId="{E6E5C7F8-4038-4195-BC24-65811ABF2760}" srcId="{7FC7BB4E-9B66-4AA7-AF5B-2928B3F9D509}" destId="{61A5A748-81D9-4628-A9C5-3010FCE2F2AE}" srcOrd="7" destOrd="0" parTransId="{C9D3E927-5D6D-4A90-B711-8F673C16979A}" sibTransId="{2636E71C-45A4-4AB2-9FE2-29E3E9D33A3B}"/>
    <dgm:cxn modelId="{7FEFBFFC-5080-4D86-A442-BE894FF43132}" srcId="{7FC7BB4E-9B66-4AA7-AF5B-2928B3F9D509}" destId="{99311774-0E80-4E37-B2A2-D583BD287547}" srcOrd="6" destOrd="0" parTransId="{73F050CC-24B2-4490-A08A-3DBB8091762C}" sibTransId="{0FD0F491-B303-4D12-BB8D-C1594552FF82}"/>
    <dgm:cxn modelId="{1E70AC41-75F8-4CDE-8D56-990ECB88576B}" type="presParOf" srcId="{72A3D874-C4EF-4CBE-9095-B078C18AE96C}" destId="{CCEE7CB1-4335-4E95-BF0E-87EE64D07BC6}" srcOrd="0" destOrd="0" presId="urn:microsoft.com/office/officeart/2008/layout/LinedList"/>
    <dgm:cxn modelId="{B9789450-9390-40CD-9978-DC63AAFC7F4A}" type="presParOf" srcId="{72A3D874-C4EF-4CBE-9095-B078C18AE96C}" destId="{9EAAA4E4-CFFC-4FFF-977D-BB82C247BC2E}" srcOrd="1" destOrd="0" presId="urn:microsoft.com/office/officeart/2008/layout/LinedList"/>
    <dgm:cxn modelId="{80513597-B8C0-4CEF-B032-7377C2218F7D}" type="presParOf" srcId="{9EAAA4E4-CFFC-4FFF-977D-BB82C247BC2E}" destId="{DBF7EFB5-D26B-4989-B834-4CED2AAF435A}" srcOrd="0" destOrd="0" presId="urn:microsoft.com/office/officeart/2008/layout/LinedList"/>
    <dgm:cxn modelId="{E83B0F96-C5AE-4B38-932D-6E00205B9F21}" type="presParOf" srcId="{9EAAA4E4-CFFC-4FFF-977D-BB82C247BC2E}" destId="{B36F70F1-23C0-49D7-90E4-86D430570AD6}" srcOrd="1" destOrd="0" presId="urn:microsoft.com/office/officeart/2008/layout/LinedList"/>
    <dgm:cxn modelId="{5B918B8D-22B7-4EEB-9B71-4C67F455548A}" type="presParOf" srcId="{72A3D874-C4EF-4CBE-9095-B078C18AE96C}" destId="{CA7A78EC-8C28-46A0-9A75-31C05A944204}" srcOrd="2" destOrd="0" presId="urn:microsoft.com/office/officeart/2008/layout/LinedList"/>
    <dgm:cxn modelId="{E371F42A-BE78-4584-9E20-5F24A703FB3E}" type="presParOf" srcId="{72A3D874-C4EF-4CBE-9095-B078C18AE96C}" destId="{5BB96870-7041-45E9-9BDA-23DD2D170B1A}" srcOrd="3" destOrd="0" presId="urn:microsoft.com/office/officeart/2008/layout/LinedList"/>
    <dgm:cxn modelId="{539DFF04-9046-4A7D-AAED-E5D8C118AC56}" type="presParOf" srcId="{5BB96870-7041-45E9-9BDA-23DD2D170B1A}" destId="{961D6578-DCC6-49A7-9FFA-16C2F32012DA}" srcOrd="0" destOrd="0" presId="urn:microsoft.com/office/officeart/2008/layout/LinedList"/>
    <dgm:cxn modelId="{42636C6E-4D07-45B7-A6F2-950C6E010B90}" type="presParOf" srcId="{5BB96870-7041-45E9-9BDA-23DD2D170B1A}" destId="{837526C6-4B31-4EAD-9A11-95EFE3BC28F0}" srcOrd="1" destOrd="0" presId="urn:microsoft.com/office/officeart/2008/layout/LinedList"/>
    <dgm:cxn modelId="{AE8ED2E4-EB3D-4511-A0EE-7F544A0C64D2}" type="presParOf" srcId="{72A3D874-C4EF-4CBE-9095-B078C18AE96C}" destId="{55EB7D93-C44E-4835-94EA-7753C6B1C1FB}" srcOrd="4" destOrd="0" presId="urn:microsoft.com/office/officeart/2008/layout/LinedList"/>
    <dgm:cxn modelId="{80369AC9-0462-4EF9-8E3D-DD7F2E95D66A}" type="presParOf" srcId="{72A3D874-C4EF-4CBE-9095-B078C18AE96C}" destId="{1AB7F341-1F67-48E9-802E-58F8F8BAD7AD}" srcOrd="5" destOrd="0" presId="urn:microsoft.com/office/officeart/2008/layout/LinedList"/>
    <dgm:cxn modelId="{7DEFEEB1-77FF-4CA8-B2D4-62610B6D809C}" type="presParOf" srcId="{1AB7F341-1F67-48E9-802E-58F8F8BAD7AD}" destId="{4B59DCC3-2845-4AB4-B34F-2267FAC32A2A}" srcOrd="0" destOrd="0" presId="urn:microsoft.com/office/officeart/2008/layout/LinedList"/>
    <dgm:cxn modelId="{F133DEC9-F4C8-43AD-AAE2-7EF08E0464EA}" type="presParOf" srcId="{1AB7F341-1F67-48E9-802E-58F8F8BAD7AD}" destId="{0479CD8A-16A3-4709-96E2-E2E2A5925A16}" srcOrd="1" destOrd="0" presId="urn:microsoft.com/office/officeart/2008/layout/LinedList"/>
    <dgm:cxn modelId="{985BA2AD-C5F9-460C-814E-59895D5D4889}" type="presParOf" srcId="{72A3D874-C4EF-4CBE-9095-B078C18AE96C}" destId="{60D3AC5F-C141-484D-BFB8-C2C0B5A94BAB}" srcOrd="6" destOrd="0" presId="urn:microsoft.com/office/officeart/2008/layout/LinedList"/>
    <dgm:cxn modelId="{073BE875-26DC-4AC4-A11D-C95629200859}" type="presParOf" srcId="{72A3D874-C4EF-4CBE-9095-B078C18AE96C}" destId="{BEEF2E62-0E9C-4E77-8A10-A1615D535609}" srcOrd="7" destOrd="0" presId="urn:microsoft.com/office/officeart/2008/layout/LinedList"/>
    <dgm:cxn modelId="{A07A2D6D-F93C-4E77-ABEE-B1A67F145905}" type="presParOf" srcId="{BEEF2E62-0E9C-4E77-8A10-A1615D535609}" destId="{74F18D08-1DAC-44BD-AF1C-7C334A1ED912}" srcOrd="0" destOrd="0" presId="urn:microsoft.com/office/officeart/2008/layout/LinedList"/>
    <dgm:cxn modelId="{A9C7B6F8-3B40-4FE9-B20E-B5C917BBE6F2}" type="presParOf" srcId="{BEEF2E62-0E9C-4E77-8A10-A1615D535609}" destId="{A63C069B-03F6-4631-ABB3-9D8D31C5AFA8}" srcOrd="1" destOrd="0" presId="urn:microsoft.com/office/officeart/2008/layout/LinedList"/>
    <dgm:cxn modelId="{9304BCE9-FC2A-41AB-AFA3-C24A0573F8D4}" type="presParOf" srcId="{72A3D874-C4EF-4CBE-9095-B078C18AE96C}" destId="{7DE30E62-C1F7-4F8E-A54A-157C789EEB28}" srcOrd="8" destOrd="0" presId="urn:microsoft.com/office/officeart/2008/layout/LinedList"/>
    <dgm:cxn modelId="{A3C4AA91-7E09-4DCA-90B9-644FB164E9D7}" type="presParOf" srcId="{72A3D874-C4EF-4CBE-9095-B078C18AE96C}" destId="{E2469A78-1D6B-41B8-AF3E-3C0DC2DAA023}" srcOrd="9" destOrd="0" presId="urn:microsoft.com/office/officeart/2008/layout/LinedList"/>
    <dgm:cxn modelId="{9C24A538-1CAB-4583-9DD3-3DA059659852}" type="presParOf" srcId="{E2469A78-1D6B-41B8-AF3E-3C0DC2DAA023}" destId="{E76045B7-BE83-4DFB-AFDB-A18AA8E07950}" srcOrd="0" destOrd="0" presId="urn:microsoft.com/office/officeart/2008/layout/LinedList"/>
    <dgm:cxn modelId="{59E48FB9-4434-4ABB-99EB-38F3BEBB92CF}" type="presParOf" srcId="{E2469A78-1D6B-41B8-AF3E-3C0DC2DAA023}" destId="{CD4D26A8-5D49-4189-8FFB-B63F3D0961AF}" srcOrd="1" destOrd="0" presId="urn:microsoft.com/office/officeart/2008/layout/LinedList"/>
    <dgm:cxn modelId="{C3014FBB-D377-4D73-99FB-E72C8C1A4861}" type="presParOf" srcId="{72A3D874-C4EF-4CBE-9095-B078C18AE96C}" destId="{836B7BB2-DDC3-4BF6-BB96-757A01121273}" srcOrd="10" destOrd="0" presId="urn:microsoft.com/office/officeart/2008/layout/LinedList"/>
    <dgm:cxn modelId="{178E9622-504A-4858-B1C8-05EAB4E56B18}" type="presParOf" srcId="{72A3D874-C4EF-4CBE-9095-B078C18AE96C}" destId="{946FE1E5-61AA-4B27-A358-AC7424ED4125}" srcOrd="11" destOrd="0" presId="urn:microsoft.com/office/officeart/2008/layout/LinedList"/>
    <dgm:cxn modelId="{6A64D4AC-F38F-466C-B7DF-F72673BE7E46}" type="presParOf" srcId="{946FE1E5-61AA-4B27-A358-AC7424ED4125}" destId="{C15C2BF4-4C00-4FA9-A0EE-473BD59838BD}" srcOrd="0" destOrd="0" presId="urn:microsoft.com/office/officeart/2008/layout/LinedList"/>
    <dgm:cxn modelId="{55D4FB75-C56B-4CD1-B49F-6691FB494A9E}" type="presParOf" srcId="{946FE1E5-61AA-4B27-A358-AC7424ED4125}" destId="{9DE9F52E-AD48-456C-B3EB-A524A46B953B}" srcOrd="1" destOrd="0" presId="urn:microsoft.com/office/officeart/2008/layout/LinedList"/>
    <dgm:cxn modelId="{A05F2091-CE7E-4C68-BFF4-9024E2DDDCA1}" type="presParOf" srcId="{72A3D874-C4EF-4CBE-9095-B078C18AE96C}" destId="{89D4DAC9-553B-4A17-9B6A-0E9D2B634680}" srcOrd="12" destOrd="0" presId="urn:microsoft.com/office/officeart/2008/layout/LinedList"/>
    <dgm:cxn modelId="{39519A62-322F-4429-90BD-4162D20076B6}" type="presParOf" srcId="{72A3D874-C4EF-4CBE-9095-B078C18AE96C}" destId="{28074A54-31AA-4DB0-ACAE-6B361951D551}" srcOrd="13" destOrd="0" presId="urn:microsoft.com/office/officeart/2008/layout/LinedList"/>
    <dgm:cxn modelId="{D0A59BBE-8027-45B1-9DA6-6C8178B8EBE2}" type="presParOf" srcId="{28074A54-31AA-4DB0-ACAE-6B361951D551}" destId="{21640B8C-E1B7-49E4-ACA0-3D2EC41239F0}" srcOrd="0" destOrd="0" presId="urn:microsoft.com/office/officeart/2008/layout/LinedList"/>
    <dgm:cxn modelId="{B1D45928-49FE-4A7B-941A-E117A605C2DB}" type="presParOf" srcId="{28074A54-31AA-4DB0-ACAE-6B361951D551}" destId="{A03ECE57-0206-470D-A0AD-1AD1182469D7}" srcOrd="1" destOrd="0" presId="urn:microsoft.com/office/officeart/2008/layout/LinedList"/>
    <dgm:cxn modelId="{8B9073FE-C70E-49BC-8F68-C741AFAD00CA}" type="presParOf" srcId="{72A3D874-C4EF-4CBE-9095-B078C18AE96C}" destId="{63F12524-03AD-41E6-95C0-E6BB4D2836F1}" srcOrd="14" destOrd="0" presId="urn:microsoft.com/office/officeart/2008/layout/LinedList"/>
    <dgm:cxn modelId="{8952AC33-CA7B-489D-B06F-EBC8FBFADF46}" type="presParOf" srcId="{72A3D874-C4EF-4CBE-9095-B078C18AE96C}" destId="{56A04EAA-E306-4E8B-9479-AA03C4BBCA07}" srcOrd="15" destOrd="0" presId="urn:microsoft.com/office/officeart/2008/layout/LinedList"/>
    <dgm:cxn modelId="{2A24EC0E-910B-498A-AF9B-BB256BFD422B}" type="presParOf" srcId="{56A04EAA-E306-4E8B-9479-AA03C4BBCA07}" destId="{17BF382B-E6F6-41E4-BFD9-140437D334D5}" srcOrd="0" destOrd="0" presId="urn:microsoft.com/office/officeart/2008/layout/LinedList"/>
    <dgm:cxn modelId="{CE81272F-D433-4D4D-8BE8-6C855C63B74B}" type="presParOf" srcId="{56A04EAA-E306-4E8B-9479-AA03C4BBCA07}" destId="{E1FE9542-25A9-41CB-B796-CE5C29C3C47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5BA1C7-D192-4D60-8901-D685D097E57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85B8288-92EC-42D9-9EB4-859F4B3372CC}">
      <dgm:prSet/>
      <dgm:spPr/>
      <dgm:t>
        <a:bodyPr/>
        <a:lstStyle/>
        <a:p>
          <a:r>
            <a:rPr lang="en-US" b="1"/>
            <a:t>SAM Warning DC208 </a:t>
          </a:r>
          <a:r>
            <a:rPr lang="en-US"/>
            <a:t>– Staff did not hold a valid license on 12/01</a:t>
          </a:r>
        </a:p>
      </dgm:t>
    </dgm:pt>
    <dgm:pt modelId="{B6C56639-A98A-4118-ACFB-D4DB1A9C92D3}" type="parTrans" cxnId="{4EAC9BB2-A05A-45EA-8B93-576DEA8A94D5}">
      <dgm:prSet/>
      <dgm:spPr/>
      <dgm:t>
        <a:bodyPr/>
        <a:lstStyle/>
        <a:p>
          <a:endParaRPr lang="en-US"/>
        </a:p>
      </dgm:t>
    </dgm:pt>
    <dgm:pt modelId="{1ACD9B38-B6E5-416B-8E48-2949C345AE9B}" type="sibTrans" cxnId="{4EAC9BB2-A05A-45EA-8B93-576DEA8A94D5}">
      <dgm:prSet/>
      <dgm:spPr/>
      <dgm:t>
        <a:bodyPr/>
        <a:lstStyle/>
        <a:p>
          <a:endParaRPr lang="en-US"/>
        </a:p>
      </dgm:t>
    </dgm:pt>
    <dgm:pt modelId="{BB054A83-80B4-4BDB-A6D3-BF89F5A0D02B}">
      <dgm:prSet/>
      <dgm:spPr/>
      <dgm:t>
        <a:bodyPr/>
        <a:lstStyle/>
        <a:p>
          <a:r>
            <a:rPr lang="en-US" i="1"/>
            <a:t>Remind staff to renew their license </a:t>
          </a:r>
          <a:endParaRPr lang="en-US"/>
        </a:p>
      </dgm:t>
    </dgm:pt>
    <dgm:pt modelId="{B60845B8-0931-464D-9ED8-C45D52CED047}" type="parTrans" cxnId="{A5A45A23-1842-4143-9286-0ECE7D09B760}">
      <dgm:prSet/>
      <dgm:spPr/>
      <dgm:t>
        <a:bodyPr/>
        <a:lstStyle/>
        <a:p>
          <a:endParaRPr lang="en-US"/>
        </a:p>
      </dgm:t>
    </dgm:pt>
    <dgm:pt modelId="{5478F3D3-9759-4155-8837-458576D74D06}" type="sibTrans" cxnId="{A5A45A23-1842-4143-9286-0ECE7D09B760}">
      <dgm:prSet/>
      <dgm:spPr/>
      <dgm:t>
        <a:bodyPr/>
        <a:lstStyle/>
        <a:p>
          <a:endParaRPr lang="en-US"/>
        </a:p>
      </dgm:t>
    </dgm:pt>
    <dgm:pt modelId="{65D560DD-6833-4BD5-AF14-0F08FC123B9D}">
      <dgm:prSet/>
      <dgm:spPr/>
      <dgm:t>
        <a:bodyPr/>
        <a:lstStyle/>
        <a:p>
          <a:r>
            <a:rPr lang="en-US" b="1"/>
            <a:t>SAM Warning DC209 </a:t>
          </a:r>
          <a:r>
            <a:rPr lang="en-US"/>
            <a:t>– Staff does not hold an appropriate endorsement for the assignment</a:t>
          </a:r>
        </a:p>
      </dgm:t>
    </dgm:pt>
    <dgm:pt modelId="{D92F8A82-DFD3-4495-8D40-85963229B5D4}" type="parTrans" cxnId="{B93A9B2B-6229-41CB-8F13-5BE11EDB1050}">
      <dgm:prSet/>
      <dgm:spPr/>
      <dgm:t>
        <a:bodyPr/>
        <a:lstStyle/>
        <a:p>
          <a:endParaRPr lang="en-US"/>
        </a:p>
      </dgm:t>
    </dgm:pt>
    <dgm:pt modelId="{099104D6-A6DF-4F8A-A431-1049FB130771}" type="sibTrans" cxnId="{B93A9B2B-6229-41CB-8F13-5BE11EDB1050}">
      <dgm:prSet/>
      <dgm:spPr/>
      <dgm:t>
        <a:bodyPr/>
        <a:lstStyle/>
        <a:p>
          <a:endParaRPr lang="en-US"/>
        </a:p>
      </dgm:t>
    </dgm:pt>
    <dgm:pt modelId="{C53C18F9-E197-4DD5-AFD9-4B91E3559A18}">
      <dgm:prSet/>
      <dgm:spPr/>
      <dgm:t>
        <a:bodyPr/>
        <a:lstStyle/>
        <a:p>
          <a:r>
            <a:rPr lang="en-US" i="1"/>
            <a:t>Check to be sure you are reporting the correct job code</a:t>
          </a:r>
          <a:endParaRPr lang="en-US"/>
        </a:p>
      </dgm:t>
    </dgm:pt>
    <dgm:pt modelId="{6FD60D72-C87A-4A1F-8EF3-DF60EAD1FE22}" type="parTrans" cxnId="{59690A57-0FD4-47F4-A7B4-DF7BCF4CAB92}">
      <dgm:prSet/>
      <dgm:spPr/>
      <dgm:t>
        <a:bodyPr/>
        <a:lstStyle/>
        <a:p>
          <a:endParaRPr lang="en-US"/>
        </a:p>
      </dgm:t>
    </dgm:pt>
    <dgm:pt modelId="{5D3BD567-B046-4655-B229-576E284B57D7}" type="sibTrans" cxnId="{59690A57-0FD4-47F4-A7B4-DF7BCF4CAB92}">
      <dgm:prSet/>
      <dgm:spPr/>
      <dgm:t>
        <a:bodyPr/>
        <a:lstStyle/>
        <a:p>
          <a:endParaRPr lang="en-US"/>
        </a:p>
      </dgm:t>
    </dgm:pt>
    <dgm:pt modelId="{E122E9A5-7FE6-476D-A115-3A4E76D29ABE}">
      <dgm:prSet/>
      <dgm:spPr/>
      <dgm:t>
        <a:bodyPr/>
        <a:lstStyle/>
        <a:p>
          <a:r>
            <a:rPr lang="en-US" b="1"/>
            <a:t>SAM Warning DC210 </a:t>
          </a:r>
          <a:r>
            <a:rPr lang="en-US"/>
            <a:t>– Staff does not hold an appropriate endorsement for the caseload</a:t>
          </a:r>
        </a:p>
      </dgm:t>
    </dgm:pt>
    <dgm:pt modelId="{2730852A-D9B2-40E3-B0EC-B72EBD0C19E3}" type="parTrans" cxnId="{5909D8CB-A4C9-4ACE-84DB-8267D24CFE65}">
      <dgm:prSet/>
      <dgm:spPr/>
      <dgm:t>
        <a:bodyPr/>
        <a:lstStyle/>
        <a:p>
          <a:endParaRPr lang="en-US"/>
        </a:p>
      </dgm:t>
    </dgm:pt>
    <dgm:pt modelId="{603B8328-8DC0-4CFD-BAAD-CC863C2CB07F}" type="sibTrans" cxnId="{5909D8CB-A4C9-4ACE-84DB-8267D24CFE65}">
      <dgm:prSet/>
      <dgm:spPr/>
      <dgm:t>
        <a:bodyPr/>
        <a:lstStyle/>
        <a:p>
          <a:endParaRPr lang="en-US"/>
        </a:p>
      </dgm:t>
    </dgm:pt>
    <dgm:pt modelId="{0843D7AD-0B0D-489B-AE20-A7ABB3F0752C}">
      <dgm:prSet/>
      <dgm:spPr/>
      <dgm:t>
        <a:bodyPr/>
        <a:lstStyle/>
        <a:p>
          <a:r>
            <a:rPr lang="en-US" i="1"/>
            <a:t>Check to be sure the primary providers/job codes are correct  (i.e. students with disability type 08 or 11 must have a primary provider with a 238 job code)</a:t>
          </a:r>
          <a:endParaRPr lang="en-US"/>
        </a:p>
      </dgm:t>
    </dgm:pt>
    <dgm:pt modelId="{B5997B46-8DD9-4BD1-B363-AE8491DE603A}" type="parTrans" cxnId="{58638139-A4F9-4A78-9280-147A291E7A17}">
      <dgm:prSet/>
      <dgm:spPr/>
      <dgm:t>
        <a:bodyPr/>
        <a:lstStyle/>
        <a:p>
          <a:endParaRPr lang="en-US"/>
        </a:p>
      </dgm:t>
    </dgm:pt>
    <dgm:pt modelId="{D47B569B-A648-4861-BAC9-C2F5A772DB73}" type="sibTrans" cxnId="{58638139-A4F9-4A78-9280-147A291E7A17}">
      <dgm:prSet/>
      <dgm:spPr/>
      <dgm:t>
        <a:bodyPr/>
        <a:lstStyle/>
        <a:p>
          <a:endParaRPr lang="en-US"/>
        </a:p>
      </dgm:t>
    </dgm:pt>
    <dgm:pt modelId="{C6F886D5-4BD0-4408-888D-1B7FAA1BC937}">
      <dgm:prSet/>
      <dgm:spPr/>
      <dgm:t>
        <a:bodyPr/>
        <a:lstStyle/>
        <a:p>
          <a:r>
            <a:rPr lang="en-US" b="1"/>
            <a:t>SAM Warning DC211 </a:t>
          </a:r>
          <a:r>
            <a:rPr lang="en-US"/>
            <a:t>– Staff does not hold a valid license</a:t>
          </a:r>
        </a:p>
      </dgm:t>
    </dgm:pt>
    <dgm:pt modelId="{E3EB9E2D-7600-4A83-9849-FBCDDF09BD71}" type="parTrans" cxnId="{24D6BC2B-0436-44C8-B29F-7492CEDF824D}">
      <dgm:prSet/>
      <dgm:spPr/>
      <dgm:t>
        <a:bodyPr/>
        <a:lstStyle/>
        <a:p>
          <a:endParaRPr lang="en-US"/>
        </a:p>
      </dgm:t>
    </dgm:pt>
    <dgm:pt modelId="{EBFB01AC-277E-4E9C-9E0F-08FF91E9C123}" type="sibTrans" cxnId="{24D6BC2B-0436-44C8-B29F-7492CEDF824D}">
      <dgm:prSet/>
      <dgm:spPr/>
      <dgm:t>
        <a:bodyPr/>
        <a:lstStyle/>
        <a:p>
          <a:endParaRPr lang="en-US"/>
        </a:p>
      </dgm:t>
    </dgm:pt>
    <dgm:pt modelId="{ADB61C5A-5DC9-485F-8FC1-177A0F045078}">
      <dgm:prSet/>
      <dgm:spPr/>
      <dgm:t>
        <a:bodyPr/>
        <a:lstStyle/>
        <a:p>
          <a:r>
            <a:rPr lang="en-US" i="1"/>
            <a:t>Check to be sure SSN is correct in COOL system and on your Staff Assignment file and in EDIS system</a:t>
          </a:r>
          <a:endParaRPr lang="en-US"/>
        </a:p>
      </dgm:t>
    </dgm:pt>
    <dgm:pt modelId="{B8A7ED81-B263-42D7-BD7C-872937265680}" type="parTrans" cxnId="{04C041D5-ADBD-4233-BD33-1BCE4D643661}">
      <dgm:prSet/>
      <dgm:spPr/>
      <dgm:t>
        <a:bodyPr/>
        <a:lstStyle/>
        <a:p>
          <a:endParaRPr lang="en-US"/>
        </a:p>
      </dgm:t>
    </dgm:pt>
    <dgm:pt modelId="{1953A90A-2131-4EB0-8AAB-1E69A407F0C0}" type="sibTrans" cxnId="{04C041D5-ADBD-4233-BD33-1BCE4D643661}">
      <dgm:prSet/>
      <dgm:spPr/>
      <dgm:t>
        <a:bodyPr/>
        <a:lstStyle/>
        <a:p>
          <a:endParaRPr lang="en-US"/>
        </a:p>
      </dgm:t>
    </dgm:pt>
    <dgm:pt modelId="{A392BFB9-C0EE-4EB3-AE73-01395BAED14E}" type="pres">
      <dgm:prSet presAssocID="{345BA1C7-D192-4D60-8901-D685D097E57B}" presName="root" presStyleCnt="0">
        <dgm:presLayoutVars>
          <dgm:dir/>
          <dgm:resizeHandles val="exact"/>
        </dgm:presLayoutVars>
      </dgm:prSet>
      <dgm:spPr/>
    </dgm:pt>
    <dgm:pt modelId="{78530D4A-32EC-42EF-A059-E706C547EA1B}" type="pres">
      <dgm:prSet presAssocID="{D85B8288-92EC-42D9-9EB4-859F4B3372CC}" presName="compNode" presStyleCnt="0"/>
      <dgm:spPr/>
    </dgm:pt>
    <dgm:pt modelId="{59E2EC58-567C-462D-8336-B68E28C05C57}" type="pres">
      <dgm:prSet presAssocID="{D85B8288-92EC-42D9-9EB4-859F4B3372CC}" presName="bgRect" presStyleLbl="bgShp" presStyleIdx="0" presStyleCnt="4"/>
      <dgm:spPr/>
    </dgm:pt>
    <dgm:pt modelId="{2B49E1EA-5E27-4B2C-B085-4DF15A2BC662}" type="pres">
      <dgm:prSet presAssocID="{D85B8288-92EC-42D9-9EB4-859F4B3372C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nformation"/>
        </a:ext>
      </dgm:extLst>
    </dgm:pt>
    <dgm:pt modelId="{7830337B-56F9-41A4-81DF-7583558DFC1E}" type="pres">
      <dgm:prSet presAssocID="{D85B8288-92EC-42D9-9EB4-859F4B3372CC}" presName="spaceRect" presStyleCnt="0"/>
      <dgm:spPr/>
    </dgm:pt>
    <dgm:pt modelId="{C73E7A5D-79CA-40E4-9AB4-77A9E0A48F66}" type="pres">
      <dgm:prSet presAssocID="{D85B8288-92EC-42D9-9EB4-859F4B3372CC}" presName="parTx" presStyleLbl="revTx" presStyleIdx="0" presStyleCnt="8">
        <dgm:presLayoutVars>
          <dgm:chMax val="0"/>
          <dgm:chPref val="0"/>
        </dgm:presLayoutVars>
      </dgm:prSet>
      <dgm:spPr/>
    </dgm:pt>
    <dgm:pt modelId="{75D0ADD2-F4D7-48DB-940D-E2C59C976477}" type="pres">
      <dgm:prSet presAssocID="{D85B8288-92EC-42D9-9EB4-859F4B3372CC}" presName="desTx" presStyleLbl="revTx" presStyleIdx="1" presStyleCnt="8">
        <dgm:presLayoutVars/>
      </dgm:prSet>
      <dgm:spPr/>
    </dgm:pt>
    <dgm:pt modelId="{37DA291B-F146-41E8-9D6A-9D477599EF59}" type="pres">
      <dgm:prSet presAssocID="{1ACD9B38-B6E5-416B-8E48-2949C345AE9B}" presName="sibTrans" presStyleCnt="0"/>
      <dgm:spPr/>
    </dgm:pt>
    <dgm:pt modelId="{4D8F60CB-CF81-4611-B40E-3AE28D745C1C}" type="pres">
      <dgm:prSet presAssocID="{65D560DD-6833-4BD5-AF14-0F08FC123B9D}" presName="compNode" presStyleCnt="0"/>
      <dgm:spPr/>
    </dgm:pt>
    <dgm:pt modelId="{92BD9573-7CD2-4122-8DD7-25CE85413469}" type="pres">
      <dgm:prSet presAssocID="{65D560DD-6833-4BD5-AF14-0F08FC123B9D}" presName="bgRect" presStyleLbl="bgShp" presStyleIdx="1" presStyleCnt="4"/>
      <dgm:spPr/>
    </dgm:pt>
    <dgm:pt modelId="{7CE3ED6B-B9F8-4BC8-A1A6-C371076BCC5B}" type="pres">
      <dgm:prSet presAssocID="{65D560DD-6833-4BD5-AF14-0F08FC123B9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440C252C-E595-46C8-A468-F65BDE3F31A0}" type="pres">
      <dgm:prSet presAssocID="{65D560DD-6833-4BD5-AF14-0F08FC123B9D}" presName="spaceRect" presStyleCnt="0"/>
      <dgm:spPr/>
    </dgm:pt>
    <dgm:pt modelId="{02687B23-3E03-4D2C-B67F-132D9B8ED8FB}" type="pres">
      <dgm:prSet presAssocID="{65D560DD-6833-4BD5-AF14-0F08FC123B9D}" presName="parTx" presStyleLbl="revTx" presStyleIdx="2" presStyleCnt="8">
        <dgm:presLayoutVars>
          <dgm:chMax val="0"/>
          <dgm:chPref val="0"/>
        </dgm:presLayoutVars>
      </dgm:prSet>
      <dgm:spPr/>
    </dgm:pt>
    <dgm:pt modelId="{FCD14A72-EA4F-4D03-A310-EA3300B41F6E}" type="pres">
      <dgm:prSet presAssocID="{65D560DD-6833-4BD5-AF14-0F08FC123B9D}" presName="desTx" presStyleLbl="revTx" presStyleIdx="3" presStyleCnt="8">
        <dgm:presLayoutVars/>
      </dgm:prSet>
      <dgm:spPr/>
    </dgm:pt>
    <dgm:pt modelId="{83D6BB96-3843-46AF-A676-B4AF7BCAB551}" type="pres">
      <dgm:prSet presAssocID="{099104D6-A6DF-4F8A-A431-1049FB130771}" presName="sibTrans" presStyleCnt="0"/>
      <dgm:spPr/>
    </dgm:pt>
    <dgm:pt modelId="{FA260462-4273-4515-BC3D-3F725C7D4981}" type="pres">
      <dgm:prSet presAssocID="{E122E9A5-7FE6-476D-A115-3A4E76D29ABE}" presName="compNode" presStyleCnt="0"/>
      <dgm:spPr/>
    </dgm:pt>
    <dgm:pt modelId="{FE77F757-4736-45B5-930B-8CB11D21CE36}" type="pres">
      <dgm:prSet presAssocID="{E122E9A5-7FE6-476D-A115-3A4E76D29ABE}" presName="bgRect" presStyleLbl="bgShp" presStyleIdx="2" presStyleCnt="4"/>
      <dgm:spPr/>
    </dgm:pt>
    <dgm:pt modelId="{FBE8D596-D03D-47D5-8B0C-D3CFC2ACEF72}" type="pres">
      <dgm:prSet presAssocID="{E122E9A5-7FE6-476D-A115-3A4E76D29AB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F87CE6FA-F734-4B26-ABF6-590D918F11F2}" type="pres">
      <dgm:prSet presAssocID="{E122E9A5-7FE6-476D-A115-3A4E76D29ABE}" presName="spaceRect" presStyleCnt="0"/>
      <dgm:spPr/>
    </dgm:pt>
    <dgm:pt modelId="{8D56C996-86FD-479F-BB47-0F50AA3E40B0}" type="pres">
      <dgm:prSet presAssocID="{E122E9A5-7FE6-476D-A115-3A4E76D29ABE}" presName="parTx" presStyleLbl="revTx" presStyleIdx="4" presStyleCnt="8">
        <dgm:presLayoutVars>
          <dgm:chMax val="0"/>
          <dgm:chPref val="0"/>
        </dgm:presLayoutVars>
      </dgm:prSet>
      <dgm:spPr/>
    </dgm:pt>
    <dgm:pt modelId="{922185C6-222E-4930-9F62-38C738FC6E29}" type="pres">
      <dgm:prSet presAssocID="{E122E9A5-7FE6-476D-A115-3A4E76D29ABE}" presName="desTx" presStyleLbl="revTx" presStyleIdx="5" presStyleCnt="8">
        <dgm:presLayoutVars/>
      </dgm:prSet>
      <dgm:spPr/>
    </dgm:pt>
    <dgm:pt modelId="{11F602D9-977A-41EA-90CC-4A8D7C0E15D2}" type="pres">
      <dgm:prSet presAssocID="{603B8328-8DC0-4CFD-BAAD-CC863C2CB07F}" presName="sibTrans" presStyleCnt="0"/>
      <dgm:spPr/>
    </dgm:pt>
    <dgm:pt modelId="{8ED9BF7E-0F5B-4EC6-A466-F123C2207F16}" type="pres">
      <dgm:prSet presAssocID="{C6F886D5-4BD0-4408-888D-1B7FAA1BC937}" presName="compNode" presStyleCnt="0"/>
      <dgm:spPr/>
    </dgm:pt>
    <dgm:pt modelId="{60249650-658B-4421-9B3F-6D5EC685D177}" type="pres">
      <dgm:prSet presAssocID="{C6F886D5-4BD0-4408-888D-1B7FAA1BC937}" presName="bgRect" presStyleLbl="bgShp" presStyleIdx="3" presStyleCnt="4"/>
      <dgm:spPr/>
    </dgm:pt>
    <dgm:pt modelId="{29422F09-835B-4B23-8E70-21AD0B447BD7}" type="pres">
      <dgm:prSet presAssocID="{C6F886D5-4BD0-4408-888D-1B7FAA1BC93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arning"/>
        </a:ext>
      </dgm:extLst>
    </dgm:pt>
    <dgm:pt modelId="{65D1DEAE-AF2F-440C-A378-546610B1095A}" type="pres">
      <dgm:prSet presAssocID="{C6F886D5-4BD0-4408-888D-1B7FAA1BC937}" presName="spaceRect" presStyleCnt="0"/>
      <dgm:spPr/>
    </dgm:pt>
    <dgm:pt modelId="{3E35F87F-DEBA-4643-AD72-AD88E375708F}" type="pres">
      <dgm:prSet presAssocID="{C6F886D5-4BD0-4408-888D-1B7FAA1BC937}" presName="parTx" presStyleLbl="revTx" presStyleIdx="6" presStyleCnt="8">
        <dgm:presLayoutVars>
          <dgm:chMax val="0"/>
          <dgm:chPref val="0"/>
        </dgm:presLayoutVars>
      </dgm:prSet>
      <dgm:spPr/>
    </dgm:pt>
    <dgm:pt modelId="{B9C134DE-7E6F-4F2A-9148-15573578413E}" type="pres">
      <dgm:prSet presAssocID="{C6F886D5-4BD0-4408-888D-1B7FAA1BC937}" presName="desTx" presStyleLbl="revTx" presStyleIdx="7" presStyleCnt="8">
        <dgm:presLayoutVars/>
      </dgm:prSet>
      <dgm:spPr/>
    </dgm:pt>
  </dgm:ptLst>
  <dgm:cxnLst>
    <dgm:cxn modelId="{9476500F-AEE1-45E3-8B58-DA4B0F7B21C2}" type="presOf" srcId="{345BA1C7-D192-4D60-8901-D685D097E57B}" destId="{A392BFB9-C0EE-4EB3-AE73-01395BAED14E}" srcOrd="0" destOrd="0" presId="urn:microsoft.com/office/officeart/2018/2/layout/IconVerticalSolidList"/>
    <dgm:cxn modelId="{58F64C10-9ED6-4BC1-BC9F-A0608A7C6062}" type="presOf" srcId="{E122E9A5-7FE6-476D-A115-3A4E76D29ABE}" destId="{8D56C996-86FD-479F-BB47-0F50AA3E40B0}" srcOrd="0" destOrd="0" presId="urn:microsoft.com/office/officeart/2018/2/layout/IconVerticalSolidList"/>
    <dgm:cxn modelId="{A5A45A23-1842-4143-9286-0ECE7D09B760}" srcId="{D85B8288-92EC-42D9-9EB4-859F4B3372CC}" destId="{BB054A83-80B4-4BDB-A6D3-BF89F5A0D02B}" srcOrd="0" destOrd="0" parTransId="{B60845B8-0931-464D-9ED8-C45D52CED047}" sibTransId="{5478F3D3-9759-4155-8837-458576D74D06}"/>
    <dgm:cxn modelId="{B93A9B2B-6229-41CB-8F13-5BE11EDB1050}" srcId="{345BA1C7-D192-4D60-8901-D685D097E57B}" destId="{65D560DD-6833-4BD5-AF14-0F08FC123B9D}" srcOrd="1" destOrd="0" parTransId="{D92F8A82-DFD3-4495-8D40-85963229B5D4}" sibTransId="{099104D6-A6DF-4F8A-A431-1049FB130771}"/>
    <dgm:cxn modelId="{24D6BC2B-0436-44C8-B29F-7492CEDF824D}" srcId="{345BA1C7-D192-4D60-8901-D685D097E57B}" destId="{C6F886D5-4BD0-4408-888D-1B7FAA1BC937}" srcOrd="3" destOrd="0" parTransId="{E3EB9E2D-7600-4A83-9849-FBCDDF09BD71}" sibTransId="{EBFB01AC-277E-4E9C-9E0F-08FF91E9C123}"/>
    <dgm:cxn modelId="{58638139-A4F9-4A78-9280-147A291E7A17}" srcId="{E122E9A5-7FE6-476D-A115-3A4E76D29ABE}" destId="{0843D7AD-0B0D-489B-AE20-A7ABB3F0752C}" srcOrd="0" destOrd="0" parTransId="{B5997B46-8DD9-4BD1-B363-AE8491DE603A}" sibTransId="{D47B569B-A648-4861-BAC9-C2F5A772DB73}"/>
    <dgm:cxn modelId="{9B410F44-1BA8-4B35-9451-1897434B4B92}" type="presOf" srcId="{D85B8288-92EC-42D9-9EB4-859F4B3372CC}" destId="{C73E7A5D-79CA-40E4-9AB4-77A9E0A48F66}" srcOrd="0" destOrd="0" presId="urn:microsoft.com/office/officeart/2018/2/layout/IconVerticalSolidList"/>
    <dgm:cxn modelId="{F7814C4B-8375-4332-903A-3CD13167FB9D}" type="presOf" srcId="{65D560DD-6833-4BD5-AF14-0F08FC123B9D}" destId="{02687B23-3E03-4D2C-B67F-132D9B8ED8FB}" srcOrd="0" destOrd="0" presId="urn:microsoft.com/office/officeart/2018/2/layout/IconVerticalSolidList"/>
    <dgm:cxn modelId="{03252F56-8038-4055-B7EA-560768AE67F8}" type="presOf" srcId="{0843D7AD-0B0D-489B-AE20-A7ABB3F0752C}" destId="{922185C6-222E-4930-9F62-38C738FC6E29}" srcOrd="0" destOrd="0" presId="urn:microsoft.com/office/officeart/2018/2/layout/IconVerticalSolidList"/>
    <dgm:cxn modelId="{59690A57-0FD4-47F4-A7B4-DF7BCF4CAB92}" srcId="{65D560DD-6833-4BD5-AF14-0F08FC123B9D}" destId="{C53C18F9-E197-4DD5-AFD9-4B91E3559A18}" srcOrd="0" destOrd="0" parTransId="{6FD60D72-C87A-4A1F-8EF3-DF60EAD1FE22}" sibTransId="{5D3BD567-B046-4655-B229-576E284B57D7}"/>
    <dgm:cxn modelId="{0BB2A87B-2C60-48EC-89F6-77B3779417A5}" type="presOf" srcId="{C6F886D5-4BD0-4408-888D-1B7FAA1BC937}" destId="{3E35F87F-DEBA-4643-AD72-AD88E375708F}" srcOrd="0" destOrd="0" presId="urn:microsoft.com/office/officeart/2018/2/layout/IconVerticalSolidList"/>
    <dgm:cxn modelId="{88286AA2-A43A-4CC3-9AB7-E7EB3BEDF66A}" type="presOf" srcId="{BB054A83-80B4-4BDB-A6D3-BF89F5A0D02B}" destId="{75D0ADD2-F4D7-48DB-940D-E2C59C976477}" srcOrd="0" destOrd="0" presId="urn:microsoft.com/office/officeart/2018/2/layout/IconVerticalSolidList"/>
    <dgm:cxn modelId="{4EAC9BB2-A05A-45EA-8B93-576DEA8A94D5}" srcId="{345BA1C7-D192-4D60-8901-D685D097E57B}" destId="{D85B8288-92EC-42D9-9EB4-859F4B3372CC}" srcOrd="0" destOrd="0" parTransId="{B6C56639-A98A-4118-ACFB-D4DB1A9C92D3}" sibTransId="{1ACD9B38-B6E5-416B-8E48-2949C345AE9B}"/>
    <dgm:cxn modelId="{42253BB5-32B0-473B-B863-B496BC35CE24}" type="presOf" srcId="{ADB61C5A-5DC9-485F-8FC1-177A0F045078}" destId="{B9C134DE-7E6F-4F2A-9148-15573578413E}" srcOrd="0" destOrd="0" presId="urn:microsoft.com/office/officeart/2018/2/layout/IconVerticalSolidList"/>
    <dgm:cxn modelId="{0E5808BE-85F9-4307-BC29-779B4FB8FB8E}" type="presOf" srcId="{C53C18F9-E197-4DD5-AFD9-4B91E3559A18}" destId="{FCD14A72-EA4F-4D03-A310-EA3300B41F6E}" srcOrd="0" destOrd="0" presId="urn:microsoft.com/office/officeart/2018/2/layout/IconVerticalSolidList"/>
    <dgm:cxn modelId="{5909D8CB-A4C9-4ACE-84DB-8267D24CFE65}" srcId="{345BA1C7-D192-4D60-8901-D685D097E57B}" destId="{E122E9A5-7FE6-476D-A115-3A4E76D29ABE}" srcOrd="2" destOrd="0" parTransId="{2730852A-D9B2-40E3-B0EC-B72EBD0C19E3}" sibTransId="{603B8328-8DC0-4CFD-BAAD-CC863C2CB07F}"/>
    <dgm:cxn modelId="{04C041D5-ADBD-4233-BD33-1BCE4D643661}" srcId="{C6F886D5-4BD0-4408-888D-1B7FAA1BC937}" destId="{ADB61C5A-5DC9-485F-8FC1-177A0F045078}" srcOrd="0" destOrd="0" parTransId="{B8A7ED81-B263-42D7-BD7C-872937265680}" sibTransId="{1953A90A-2131-4EB0-8AAB-1E69A407F0C0}"/>
    <dgm:cxn modelId="{6FDDC8F6-93D4-4547-88E6-7E024A4C0F14}" type="presParOf" srcId="{A392BFB9-C0EE-4EB3-AE73-01395BAED14E}" destId="{78530D4A-32EC-42EF-A059-E706C547EA1B}" srcOrd="0" destOrd="0" presId="urn:microsoft.com/office/officeart/2018/2/layout/IconVerticalSolidList"/>
    <dgm:cxn modelId="{0A307347-9388-4F6B-9BEE-9914E3DB7529}" type="presParOf" srcId="{78530D4A-32EC-42EF-A059-E706C547EA1B}" destId="{59E2EC58-567C-462D-8336-B68E28C05C57}" srcOrd="0" destOrd="0" presId="urn:microsoft.com/office/officeart/2018/2/layout/IconVerticalSolidList"/>
    <dgm:cxn modelId="{DA20AED1-F620-49CF-AC6A-3D7464F7916B}" type="presParOf" srcId="{78530D4A-32EC-42EF-A059-E706C547EA1B}" destId="{2B49E1EA-5E27-4B2C-B085-4DF15A2BC662}" srcOrd="1" destOrd="0" presId="urn:microsoft.com/office/officeart/2018/2/layout/IconVerticalSolidList"/>
    <dgm:cxn modelId="{D9E68620-BF20-43B1-AE02-E3B200AFB332}" type="presParOf" srcId="{78530D4A-32EC-42EF-A059-E706C547EA1B}" destId="{7830337B-56F9-41A4-81DF-7583558DFC1E}" srcOrd="2" destOrd="0" presId="urn:microsoft.com/office/officeart/2018/2/layout/IconVerticalSolidList"/>
    <dgm:cxn modelId="{56C071A5-5D2A-4200-92B0-460B09132E5E}" type="presParOf" srcId="{78530D4A-32EC-42EF-A059-E706C547EA1B}" destId="{C73E7A5D-79CA-40E4-9AB4-77A9E0A48F66}" srcOrd="3" destOrd="0" presId="urn:microsoft.com/office/officeart/2018/2/layout/IconVerticalSolidList"/>
    <dgm:cxn modelId="{1BFA9F84-7E8F-4659-BB66-58E1970A40FD}" type="presParOf" srcId="{78530D4A-32EC-42EF-A059-E706C547EA1B}" destId="{75D0ADD2-F4D7-48DB-940D-E2C59C976477}" srcOrd="4" destOrd="0" presId="urn:microsoft.com/office/officeart/2018/2/layout/IconVerticalSolidList"/>
    <dgm:cxn modelId="{3F9FDF98-BF6F-4B0C-AC8B-88F2AFCC3C0A}" type="presParOf" srcId="{A392BFB9-C0EE-4EB3-AE73-01395BAED14E}" destId="{37DA291B-F146-41E8-9D6A-9D477599EF59}" srcOrd="1" destOrd="0" presId="urn:microsoft.com/office/officeart/2018/2/layout/IconVerticalSolidList"/>
    <dgm:cxn modelId="{CDD9D0B4-3026-4B29-8295-1883C686F3A9}" type="presParOf" srcId="{A392BFB9-C0EE-4EB3-AE73-01395BAED14E}" destId="{4D8F60CB-CF81-4611-B40E-3AE28D745C1C}" srcOrd="2" destOrd="0" presId="urn:microsoft.com/office/officeart/2018/2/layout/IconVerticalSolidList"/>
    <dgm:cxn modelId="{43BD2D17-4C1E-44D2-939A-D212A92C6076}" type="presParOf" srcId="{4D8F60CB-CF81-4611-B40E-3AE28D745C1C}" destId="{92BD9573-7CD2-4122-8DD7-25CE85413469}" srcOrd="0" destOrd="0" presId="urn:microsoft.com/office/officeart/2018/2/layout/IconVerticalSolidList"/>
    <dgm:cxn modelId="{72C454D6-8378-47F0-8460-C8C76473B8FE}" type="presParOf" srcId="{4D8F60CB-CF81-4611-B40E-3AE28D745C1C}" destId="{7CE3ED6B-B9F8-4BC8-A1A6-C371076BCC5B}" srcOrd="1" destOrd="0" presId="urn:microsoft.com/office/officeart/2018/2/layout/IconVerticalSolidList"/>
    <dgm:cxn modelId="{69216FE4-3021-4239-93A7-F57C3FF8DD16}" type="presParOf" srcId="{4D8F60CB-CF81-4611-B40E-3AE28D745C1C}" destId="{440C252C-E595-46C8-A468-F65BDE3F31A0}" srcOrd="2" destOrd="0" presId="urn:microsoft.com/office/officeart/2018/2/layout/IconVerticalSolidList"/>
    <dgm:cxn modelId="{0E72AADD-B349-4C0B-A29A-E1E2905C8656}" type="presParOf" srcId="{4D8F60CB-CF81-4611-B40E-3AE28D745C1C}" destId="{02687B23-3E03-4D2C-B67F-132D9B8ED8FB}" srcOrd="3" destOrd="0" presId="urn:microsoft.com/office/officeart/2018/2/layout/IconVerticalSolidList"/>
    <dgm:cxn modelId="{33E1B224-6343-416D-AECE-2B40A6E91D41}" type="presParOf" srcId="{4D8F60CB-CF81-4611-B40E-3AE28D745C1C}" destId="{FCD14A72-EA4F-4D03-A310-EA3300B41F6E}" srcOrd="4" destOrd="0" presId="urn:microsoft.com/office/officeart/2018/2/layout/IconVerticalSolidList"/>
    <dgm:cxn modelId="{BC9A7497-E621-4862-AF11-C7C0CDDAEDBF}" type="presParOf" srcId="{A392BFB9-C0EE-4EB3-AE73-01395BAED14E}" destId="{83D6BB96-3843-46AF-A676-B4AF7BCAB551}" srcOrd="3" destOrd="0" presId="urn:microsoft.com/office/officeart/2018/2/layout/IconVerticalSolidList"/>
    <dgm:cxn modelId="{F7AF0FB1-190A-4954-A0BC-636699D81175}" type="presParOf" srcId="{A392BFB9-C0EE-4EB3-AE73-01395BAED14E}" destId="{FA260462-4273-4515-BC3D-3F725C7D4981}" srcOrd="4" destOrd="0" presId="urn:microsoft.com/office/officeart/2018/2/layout/IconVerticalSolidList"/>
    <dgm:cxn modelId="{C9783D28-C3B2-4435-95DE-0400E7647C94}" type="presParOf" srcId="{FA260462-4273-4515-BC3D-3F725C7D4981}" destId="{FE77F757-4736-45B5-930B-8CB11D21CE36}" srcOrd="0" destOrd="0" presId="urn:microsoft.com/office/officeart/2018/2/layout/IconVerticalSolidList"/>
    <dgm:cxn modelId="{C6D000E8-D36B-4911-9C77-6CEC5B62CA40}" type="presParOf" srcId="{FA260462-4273-4515-BC3D-3F725C7D4981}" destId="{FBE8D596-D03D-47D5-8B0C-D3CFC2ACEF72}" srcOrd="1" destOrd="0" presId="urn:microsoft.com/office/officeart/2018/2/layout/IconVerticalSolidList"/>
    <dgm:cxn modelId="{F55CB1E4-63C9-460F-8129-6D9EECC03E3D}" type="presParOf" srcId="{FA260462-4273-4515-BC3D-3F725C7D4981}" destId="{F87CE6FA-F734-4B26-ABF6-590D918F11F2}" srcOrd="2" destOrd="0" presId="urn:microsoft.com/office/officeart/2018/2/layout/IconVerticalSolidList"/>
    <dgm:cxn modelId="{3A6F6F77-838D-4832-A3FA-AC29C57AED3A}" type="presParOf" srcId="{FA260462-4273-4515-BC3D-3F725C7D4981}" destId="{8D56C996-86FD-479F-BB47-0F50AA3E40B0}" srcOrd="3" destOrd="0" presId="urn:microsoft.com/office/officeart/2018/2/layout/IconVerticalSolidList"/>
    <dgm:cxn modelId="{C7537F9E-E167-457D-8A4A-7A495E82976A}" type="presParOf" srcId="{FA260462-4273-4515-BC3D-3F725C7D4981}" destId="{922185C6-222E-4930-9F62-38C738FC6E29}" srcOrd="4" destOrd="0" presId="urn:microsoft.com/office/officeart/2018/2/layout/IconVerticalSolidList"/>
    <dgm:cxn modelId="{E5A9B788-F56E-43CD-BCAF-D54C338118CC}" type="presParOf" srcId="{A392BFB9-C0EE-4EB3-AE73-01395BAED14E}" destId="{11F602D9-977A-41EA-90CC-4A8D7C0E15D2}" srcOrd="5" destOrd="0" presId="urn:microsoft.com/office/officeart/2018/2/layout/IconVerticalSolidList"/>
    <dgm:cxn modelId="{9F820069-351C-42E7-90F1-6FB52F0CB33F}" type="presParOf" srcId="{A392BFB9-C0EE-4EB3-AE73-01395BAED14E}" destId="{8ED9BF7E-0F5B-4EC6-A466-F123C2207F16}" srcOrd="6" destOrd="0" presId="urn:microsoft.com/office/officeart/2018/2/layout/IconVerticalSolidList"/>
    <dgm:cxn modelId="{D9E5B8CB-F4CB-4D65-B198-6FED0EA4CC36}" type="presParOf" srcId="{8ED9BF7E-0F5B-4EC6-A466-F123C2207F16}" destId="{60249650-658B-4421-9B3F-6D5EC685D177}" srcOrd="0" destOrd="0" presId="urn:microsoft.com/office/officeart/2018/2/layout/IconVerticalSolidList"/>
    <dgm:cxn modelId="{1E2DCBA3-6424-4DB7-A6F6-52860BEE52A0}" type="presParOf" srcId="{8ED9BF7E-0F5B-4EC6-A466-F123C2207F16}" destId="{29422F09-835B-4B23-8E70-21AD0B447BD7}" srcOrd="1" destOrd="0" presId="urn:microsoft.com/office/officeart/2018/2/layout/IconVerticalSolidList"/>
    <dgm:cxn modelId="{5446A495-00E4-47A4-916E-5498DAC97EBE}" type="presParOf" srcId="{8ED9BF7E-0F5B-4EC6-A466-F123C2207F16}" destId="{65D1DEAE-AF2F-440C-A378-546610B1095A}" srcOrd="2" destOrd="0" presId="urn:microsoft.com/office/officeart/2018/2/layout/IconVerticalSolidList"/>
    <dgm:cxn modelId="{5D0ED757-D901-45CD-97F2-FE4EDB62AFE6}" type="presParOf" srcId="{8ED9BF7E-0F5B-4EC6-A466-F123C2207F16}" destId="{3E35F87F-DEBA-4643-AD72-AD88E375708F}" srcOrd="3" destOrd="0" presId="urn:microsoft.com/office/officeart/2018/2/layout/IconVerticalSolidList"/>
    <dgm:cxn modelId="{D010B041-C994-4728-A48A-F5818DF9E5D5}" type="presParOf" srcId="{8ED9BF7E-0F5B-4EC6-A466-F123C2207F16}" destId="{B9C134DE-7E6F-4F2A-9148-15573578413E}"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057D8D-391E-4C57-A456-E5432C2831F1}"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7B850DA7-9D0D-402C-98C0-0E874F262BBE}">
      <dgm:prSet phldrT="[Text]" custT="1"/>
      <dgm:spPr>
        <a:solidFill>
          <a:schemeClr val="accent4"/>
        </a:solidFill>
      </dgm:spPr>
      <dgm:t>
        <a:bodyPr/>
        <a:lstStyle/>
        <a:p>
          <a:r>
            <a:rPr lang="en-US" sz="1400" dirty="0"/>
            <a:t>SIS </a:t>
          </a:r>
        </a:p>
        <a:p>
          <a:r>
            <a:rPr lang="en-US" sz="1400" dirty="0"/>
            <a:t>I.C., PowerSchool, </a:t>
          </a:r>
          <a:r>
            <a:rPr lang="en-US" sz="1400" dirty="0" err="1"/>
            <a:t>etc</a:t>
          </a:r>
          <a:endParaRPr lang="en-US" sz="1400" dirty="0"/>
        </a:p>
      </dgm:t>
    </dgm:pt>
    <dgm:pt modelId="{D52BE37E-2F96-4FD7-97D2-615B66758208}" type="parTrans" cxnId="{151CBC77-E390-47DD-A572-200B6152FD4C}">
      <dgm:prSet/>
      <dgm:spPr/>
      <dgm:t>
        <a:bodyPr/>
        <a:lstStyle/>
        <a:p>
          <a:endParaRPr lang="en-US"/>
        </a:p>
      </dgm:t>
    </dgm:pt>
    <dgm:pt modelId="{90A97B65-0ADF-4807-BB3D-C117D365E9E4}" type="sibTrans" cxnId="{151CBC77-E390-47DD-A572-200B6152FD4C}">
      <dgm:prSet/>
      <dgm:spPr/>
      <dgm:t>
        <a:bodyPr/>
        <a:lstStyle/>
        <a:p>
          <a:endParaRPr lang="en-US"/>
        </a:p>
      </dgm:t>
    </dgm:pt>
    <dgm:pt modelId="{70B076E8-FB1E-45E3-BD46-55D0FD37458C}">
      <dgm:prSet phldrT="[Text]" custT="1"/>
      <dgm:spPr/>
      <dgm:t>
        <a:bodyPr/>
        <a:lstStyle/>
        <a:p>
          <a:r>
            <a:rPr lang="en-US" sz="1200" dirty="0">
              <a:latin typeface="Trebuchet MS" panose="020B0603020202020204" pitchFamily="34" charset="0"/>
            </a:rPr>
            <a:t>SIS = student information system</a:t>
          </a:r>
        </a:p>
      </dgm:t>
    </dgm:pt>
    <dgm:pt modelId="{73EA786C-624E-49E6-84F3-86DDF8A883F9}" type="parTrans" cxnId="{F403A3B8-A960-404E-AAE4-FDD3C2A8C945}">
      <dgm:prSet/>
      <dgm:spPr/>
      <dgm:t>
        <a:bodyPr/>
        <a:lstStyle/>
        <a:p>
          <a:endParaRPr lang="en-US"/>
        </a:p>
      </dgm:t>
    </dgm:pt>
    <dgm:pt modelId="{89A02214-CFE6-40F7-A6EC-D632C4CF687A}" type="sibTrans" cxnId="{F403A3B8-A960-404E-AAE4-FDD3C2A8C945}">
      <dgm:prSet/>
      <dgm:spPr/>
      <dgm:t>
        <a:bodyPr/>
        <a:lstStyle/>
        <a:p>
          <a:endParaRPr lang="en-US"/>
        </a:p>
      </dgm:t>
    </dgm:pt>
    <dgm:pt modelId="{7D747E55-7F4B-4E48-84AD-BBCAF7A9FAB7}">
      <dgm:prSet phldrT="[Text]"/>
      <dgm:spPr>
        <a:solidFill>
          <a:schemeClr val="accent6"/>
        </a:solidFill>
      </dgm:spPr>
      <dgm:t>
        <a:bodyPr/>
        <a:lstStyle/>
        <a:p>
          <a:r>
            <a:rPr lang="en-US" dirty="0"/>
            <a:t>Enrich/Frontline</a:t>
          </a:r>
        </a:p>
      </dgm:t>
    </dgm:pt>
    <dgm:pt modelId="{4342C3C2-6C4E-4BBB-B515-39F9733D386A}" type="parTrans" cxnId="{9F788F70-10EE-4FB7-8B6C-EB88DCB37D00}">
      <dgm:prSet/>
      <dgm:spPr/>
      <dgm:t>
        <a:bodyPr/>
        <a:lstStyle/>
        <a:p>
          <a:endParaRPr lang="en-US"/>
        </a:p>
      </dgm:t>
    </dgm:pt>
    <dgm:pt modelId="{80E0C610-4EE1-4F52-93BF-6BBF86373C18}" type="sibTrans" cxnId="{9F788F70-10EE-4FB7-8B6C-EB88DCB37D00}">
      <dgm:prSet/>
      <dgm:spPr/>
      <dgm:t>
        <a:bodyPr/>
        <a:lstStyle/>
        <a:p>
          <a:endParaRPr lang="en-US"/>
        </a:p>
      </dgm:t>
    </dgm:pt>
    <dgm:pt modelId="{81E8DDEC-45BA-4146-8678-6554FF1F0416}">
      <dgm:prSet phldrT="[Text]" custT="1"/>
      <dgm:spPr/>
      <dgm:t>
        <a:bodyPr/>
        <a:lstStyle/>
        <a:p>
          <a:r>
            <a:rPr lang="en-US" sz="1200" dirty="0">
              <a:solidFill>
                <a:srgbClr val="FF0000"/>
              </a:solidFill>
              <a:latin typeface="Trebuchet MS" panose="020B0603020202020204" pitchFamily="34" charset="0"/>
            </a:rPr>
            <a:t>Includes most Child File and Participation File level 1 edits (these should mirror the Pipeline)</a:t>
          </a:r>
        </a:p>
      </dgm:t>
    </dgm:pt>
    <dgm:pt modelId="{7B95B8E6-F6FD-4BB7-B851-B7CDF82EDE4D}" type="parTrans" cxnId="{E99DE348-31F6-4C0B-A7CB-9B19E24449D2}">
      <dgm:prSet/>
      <dgm:spPr/>
      <dgm:t>
        <a:bodyPr/>
        <a:lstStyle/>
        <a:p>
          <a:endParaRPr lang="en-US"/>
        </a:p>
      </dgm:t>
    </dgm:pt>
    <dgm:pt modelId="{592CB474-7CDD-4C0F-9EF7-20DE17B7BBB5}" type="sibTrans" cxnId="{E99DE348-31F6-4C0B-A7CB-9B19E24449D2}">
      <dgm:prSet/>
      <dgm:spPr/>
      <dgm:t>
        <a:bodyPr/>
        <a:lstStyle/>
        <a:p>
          <a:endParaRPr lang="en-US"/>
        </a:p>
      </dgm:t>
    </dgm:pt>
    <dgm:pt modelId="{2E2BBBD5-F7D5-4D4E-93DF-A052A287C367}">
      <dgm:prSet phldrT="[Text]"/>
      <dgm:spPr>
        <a:solidFill>
          <a:schemeClr val="tx2">
            <a:lumMod val="60000"/>
            <a:lumOff val="40000"/>
          </a:schemeClr>
        </a:solidFill>
      </dgm:spPr>
      <dgm:t>
        <a:bodyPr/>
        <a:lstStyle/>
        <a:p>
          <a:r>
            <a:rPr lang="en-US" dirty="0"/>
            <a:t>Data Pipeline/CDE</a:t>
          </a:r>
        </a:p>
      </dgm:t>
    </dgm:pt>
    <dgm:pt modelId="{36B679A9-0063-4276-B011-F3D1C656486C}" type="parTrans" cxnId="{255C92A4-4045-4F2C-980F-2A39B05AC2F1}">
      <dgm:prSet/>
      <dgm:spPr/>
      <dgm:t>
        <a:bodyPr/>
        <a:lstStyle/>
        <a:p>
          <a:endParaRPr lang="en-US"/>
        </a:p>
      </dgm:t>
    </dgm:pt>
    <dgm:pt modelId="{E1F5E51C-CD4F-4439-AE07-46D10230A037}" type="sibTrans" cxnId="{255C92A4-4045-4F2C-980F-2A39B05AC2F1}">
      <dgm:prSet/>
      <dgm:spPr/>
      <dgm:t>
        <a:bodyPr/>
        <a:lstStyle/>
        <a:p>
          <a:endParaRPr lang="en-US"/>
        </a:p>
      </dgm:t>
    </dgm:pt>
    <dgm:pt modelId="{56CE58E4-8F2D-49F0-B686-E7DB34076B90}">
      <dgm:prSet phldrT="[Text]" custT="1"/>
      <dgm:spPr/>
      <dgm:t>
        <a:bodyPr/>
        <a:lstStyle/>
        <a:p>
          <a:r>
            <a:rPr lang="en-US" sz="1200" dirty="0">
              <a:solidFill>
                <a:srgbClr val="FF0000"/>
              </a:solidFill>
              <a:latin typeface="Trebuchet MS" panose="020B0603020202020204" pitchFamily="34" charset="0"/>
            </a:rPr>
            <a:t>IEP Interchange level 1 edits (full edit list - includes additional edits)</a:t>
          </a:r>
        </a:p>
      </dgm:t>
    </dgm:pt>
    <dgm:pt modelId="{2773D0FC-A517-443C-9E30-9D129AA40156}" type="parTrans" cxnId="{3444D827-E5A2-4C88-9913-ADD70B9C6FE7}">
      <dgm:prSet/>
      <dgm:spPr/>
      <dgm:t>
        <a:bodyPr/>
        <a:lstStyle/>
        <a:p>
          <a:endParaRPr lang="en-US"/>
        </a:p>
      </dgm:t>
    </dgm:pt>
    <dgm:pt modelId="{FAD87D50-3448-482A-9BCE-6E2341E8D738}" type="sibTrans" cxnId="{3444D827-E5A2-4C88-9913-ADD70B9C6FE7}">
      <dgm:prSet/>
      <dgm:spPr/>
      <dgm:t>
        <a:bodyPr/>
        <a:lstStyle/>
        <a:p>
          <a:endParaRPr lang="en-US"/>
        </a:p>
      </dgm:t>
    </dgm:pt>
    <dgm:pt modelId="{647619B0-064E-452C-A1A8-6E60E6DC0017}">
      <dgm:prSet phldrT="[Text]" custT="1"/>
      <dgm:spPr/>
      <dgm:t>
        <a:bodyPr/>
        <a:lstStyle/>
        <a:p>
          <a:r>
            <a:rPr lang="en-US" sz="1200" dirty="0">
              <a:latin typeface="Trebuchet MS" panose="020B0603020202020204" pitchFamily="34" charset="0"/>
            </a:rPr>
            <a:t>December Staff and Student Snapshot level 2 edits</a:t>
          </a:r>
        </a:p>
      </dgm:t>
    </dgm:pt>
    <dgm:pt modelId="{C487378A-1E82-4D26-839A-C7AAFBCF0629}" type="parTrans" cxnId="{3662E5FE-AB15-4DF7-A7B6-3D1D627F990B}">
      <dgm:prSet/>
      <dgm:spPr/>
      <dgm:t>
        <a:bodyPr/>
        <a:lstStyle/>
        <a:p>
          <a:endParaRPr lang="en-US"/>
        </a:p>
      </dgm:t>
    </dgm:pt>
    <dgm:pt modelId="{97ACBC99-C1B7-4E6B-998A-AA5EA3FFDEA0}" type="sibTrans" cxnId="{3662E5FE-AB15-4DF7-A7B6-3D1D627F990B}">
      <dgm:prSet/>
      <dgm:spPr/>
      <dgm:t>
        <a:bodyPr/>
        <a:lstStyle/>
        <a:p>
          <a:endParaRPr lang="en-US"/>
        </a:p>
      </dgm:t>
    </dgm:pt>
    <dgm:pt modelId="{0009128A-88FB-4028-A1D7-613083A6693A}">
      <dgm:prSet phldrT="[Text]" custT="1"/>
      <dgm:spPr/>
      <dgm:t>
        <a:bodyPr/>
        <a:lstStyle/>
        <a:p>
          <a:r>
            <a:rPr lang="en-US" sz="1200" dirty="0">
              <a:latin typeface="Trebuchet MS" panose="020B0603020202020204" pitchFamily="34" charset="0"/>
            </a:rPr>
            <a:t>IEP student data system</a:t>
          </a:r>
        </a:p>
      </dgm:t>
    </dgm:pt>
    <dgm:pt modelId="{ADF00EEF-0253-4470-951D-C3448D52B807}" type="parTrans" cxnId="{152779FE-A066-4F85-9C1E-22F1C642F909}">
      <dgm:prSet/>
      <dgm:spPr/>
      <dgm:t>
        <a:bodyPr/>
        <a:lstStyle/>
        <a:p>
          <a:endParaRPr lang="en-US"/>
        </a:p>
      </dgm:t>
    </dgm:pt>
    <dgm:pt modelId="{25FCFB88-33B7-4AEE-B83A-DD3D052EB5F3}" type="sibTrans" cxnId="{152779FE-A066-4F85-9C1E-22F1C642F909}">
      <dgm:prSet/>
      <dgm:spPr/>
      <dgm:t>
        <a:bodyPr/>
        <a:lstStyle/>
        <a:p>
          <a:endParaRPr lang="en-US"/>
        </a:p>
      </dgm:t>
    </dgm:pt>
    <dgm:pt modelId="{70C2C937-D54C-43A7-85AF-96415F3D19E7}">
      <dgm:prSet phldrT="[Text]" custT="1"/>
      <dgm:spPr/>
      <dgm:t>
        <a:bodyPr/>
        <a:lstStyle/>
        <a:p>
          <a:r>
            <a:rPr lang="en-US" sz="1200" dirty="0">
              <a:latin typeface="Trebuchet MS" panose="020B0603020202020204" pitchFamily="34" charset="0"/>
            </a:rPr>
            <a:t>State reporting system</a:t>
          </a:r>
        </a:p>
      </dgm:t>
    </dgm:pt>
    <dgm:pt modelId="{91C17C5C-5AFB-44CC-927F-A06DF763DFEA}" type="parTrans" cxnId="{65B4FC3E-D9B3-4C3F-9D98-DCD0219CECC3}">
      <dgm:prSet/>
      <dgm:spPr/>
      <dgm:t>
        <a:bodyPr/>
        <a:lstStyle/>
        <a:p>
          <a:endParaRPr lang="en-US"/>
        </a:p>
      </dgm:t>
    </dgm:pt>
    <dgm:pt modelId="{981F1ECE-2655-442C-91A7-71BCE3D012E6}" type="sibTrans" cxnId="{65B4FC3E-D9B3-4C3F-9D98-DCD0219CECC3}">
      <dgm:prSet/>
      <dgm:spPr/>
      <dgm:t>
        <a:bodyPr/>
        <a:lstStyle/>
        <a:p>
          <a:endParaRPr lang="en-US"/>
        </a:p>
      </dgm:t>
    </dgm:pt>
    <dgm:pt modelId="{6AB53812-83B1-4EBE-A68F-AEB62FFEDEBD}">
      <dgm:prSet phldrT="[Text]" custT="1"/>
      <dgm:spPr/>
      <dgm:t>
        <a:bodyPr/>
        <a:lstStyle/>
        <a:p>
          <a:r>
            <a:rPr lang="en-US" sz="1200" b="1" dirty="0"/>
            <a:t>OFFICIAL ERROR SOURCE</a:t>
          </a:r>
        </a:p>
      </dgm:t>
    </dgm:pt>
    <dgm:pt modelId="{E64D86B1-6AB1-4CA2-82BB-DBB97647C654}" type="parTrans" cxnId="{EEAD66B8-A273-4EA3-B8A1-C31912B03148}">
      <dgm:prSet/>
      <dgm:spPr/>
      <dgm:t>
        <a:bodyPr/>
        <a:lstStyle/>
        <a:p>
          <a:endParaRPr lang="en-US"/>
        </a:p>
      </dgm:t>
    </dgm:pt>
    <dgm:pt modelId="{2308BA5D-20DC-46BF-908B-F64B225EA7B7}" type="sibTrans" cxnId="{EEAD66B8-A273-4EA3-B8A1-C31912B03148}">
      <dgm:prSet/>
      <dgm:spPr/>
      <dgm:t>
        <a:bodyPr/>
        <a:lstStyle/>
        <a:p>
          <a:endParaRPr lang="en-US"/>
        </a:p>
      </dgm:t>
    </dgm:pt>
    <dgm:pt modelId="{B802D5D9-A6AD-4EE3-956E-74C83A78803A}">
      <dgm:prSet phldrT="[Text]" custT="1"/>
      <dgm:spPr/>
      <dgm:t>
        <a:bodyPr/>
        <a:lstStyle/>
        <a:p>
          <a:endParaRPr lang="en-US" sz="1200" dirty="0"/>
        </a:p>
      </dgm:t>
    </dgm:pt>
    <dgm:pt modelId="{E3107316-27A6-4DFE-A513-2B4B3EA1AAAE}" type="parTrans" cxnId="{5C490ECF-053E-4670-899B-50FE3F2B1638}">
      <dgm:prSet/>
      <dgm:spPr/>
      <dgm:t>
        <a:bodyPr/>
        <a:lstStyle/>
        <a:p>
          <a:endParaRPr lang="en-US"/>
        </a:p>
      </dgm:t>
    </dgm:pt>
    <dgm:pt modelId="{16853798-AE41-44F4-9C01-135F79CB275F}" type="sibTrans" cxnId="{5C490ECF-053E-4670-899B-50FE3F2B1638}">
      <dgm:prSet/>
      <dgm:spPr/>
      <dgm:t>
        <a:bodyPr/>
        <a:lstStyle/>
        <a:p>
          <a:endParaRPr lang="en-US"/>
        </a:p>
      </dgm:t>
    </dgm:pt>
    <dgm:pt modelId="{693898CF-813F-4309-B563-C4079B3014DE}">
      <dgm:prSet phldrT="[Text]" custT="1"/>
      <dgm:spPr/>
      <dgm:t>
        <a:bodyPr/>
        <a:lstStyle/>
        <a:p>
          <a:r>
            <a:rPr lang="en-US" sz="1200" dirty="0">
              <a:latin typeface="Trebuchet MS" panose="020B0603020202020204" pitchFamily="34" charset="0"/>
            </a:rPr>
            <a:t>Some data changes should be made here (codes can differ for Sped reporting) </a:t>
          </a:r>
          <a:endParaRPr lang="en-US" sz="1200" dirty="0">
            <a:solidFill>
              <a:srgbClr val="FF0000"/>
            </a:solidFill>
            <a:latin typeface="Trebuchet MS" panose="020B0603020202020204" pitchFamily="34" charset="0"/>
          </a:endParaRPr>
        </a:p>
      </dgm:t>
    </dgm:pt>
    <dgm:pt modelId="{D476C213-050B-40A8-8BE7-3ACC52CBBB51}" type="parTrans" cxnId="{A966E698-8342-48B8-B03B-678218E3AF49}">
      <dgm:prSet/>
      <dgm:spPr/>
      <dgm:t>
        <a:bodyPr/>
        <a:lstStyle/>
        <a:p>
          <a:endParaRPr lang="en-US"/>
        </a:p>
      </dgm:t>
    </dgm:pt>
    <dgm:pt modelId="{D7F192D0-B95E-44CB-A2A6-E1155817DDB3}" type="sibTrans" cxnId="{A966E698-8342-48B8-B03B-678218E3AF49}">
      <dgm:prSet/>
      <dgm:spPr/>
      <dgm:t>
        <a:bodyPr/>
        <a:lstStyle/>
        <a:p>
          <a:endParaRPr lang="en-US"/>
        </a:p>
      </dgm:t>
    </dgm:pt>
    <dgm:pt modelId="{1CE77D66-B457-4A7C-A291-0F004EDDD1BE}">
      <dgm:prSet phldrT="[Text]" custT="1"/>
      <dgm:spPr/>
      <dgm:t>
        <a:bodyPr/>
        <a:lstStyle/>
        <a:p>
          <a:r>
            <a:rPr lang="en-US" sz="1200" dirty="0">
              <a:solidFill>
                <a:schemeClr val="tx1"/>
              </a:solidFill>
              <a:highlight>
                <a:srgbClr val="FFFF00"/>
              </a:highlight>
              <a:latin typeface="Trebuchet MS" panose="020B0603020202020204" pitchFamily="34" charset="0"/>
            </a:rPr>
            <a:t>24-25 Child Count </a:t>
          </a:r>
          <a:r>
            <a:rPr lang="en-US" sz="1200" dirty="0">
              <a:solidFill>
                <a:schemeClr val="tx1"/>
              </a:solidFill>
              <a:latin typeface="Trebuchet MS" panose="020B0603020202020204" pitchFamily="34" charset="0"/>
            </a:rPr>
            <a:t>– click ‘Send to CDE Data Pipeline’ to transfer files to Data Pipeline system</a:t>
          </a:r>
        </a:p>
      </dgm:t>
    </dgm:pt>
    <dgm:pt modelId="{16CD502F-06AA-4FCA-8868-CDB3897AF2EA}" type="parTrans" cxnId="{42C9B647-BF7F-4393-8161-07AC30908F3F}">
      <dgm:prSet/>
      <dgm:spPr/>
      <dgm:t>
        <a:bodyPr/>
        <a:lstStyle/>
        <a:p>
          <a:endParaRPr lang="en-US"/>
        </a:p>
      </dgm:t>
    </dgm:pt>
    <dgm:pt modelId="{0514F34C-1267-4DD0-AA69-205B601A5C4A}" type="sibTrans" cxnId="{42C9B647-BF7F-4393-8161-07AC30908F3F}">
      <dgm:prSet/>
      <dgm:spPr/>
      <dgm:t>
        <a:bodyPr/>
        <a:lstStyle/>
        <a:p>
          <a:endParaRPr lang="en-US"/>
        </a:p>
      </dgm:t>
    </dgm:pt>
    <dgm:pt modelId="{38962A24-3B4A-436D-A2A8-E338CF747B67}">
      <dgm:prSet phldrT="[Text]" custT="1"/>
      <dgm:spPr/>
      <dgm:t>
        <a:bodyPr/>
        <a:lstStyle/>
        <a:p>
          <a:r>
            <a:rPr lang="en-US" sz="1200" dirty="0">
              <a:solidFill>
                <a:srgbClr val="FF0000"/>
              </a:solidFill>
              <a:latin typeface="Trebuchet MS" panose="020B0603020202020204" pitchFamily="34" charset="0"/>
            </a:rPr>
            <a:t>Child File and Participation File </a:t>
          </a:r>
          <a:endParaRPr lang="en-US" sz="1200" dirty="0">
            <a:latin typeface="Trebuchet MS" panose="020B0603020202020204" pitchFamily="34" charset="0"/>
          </a:endParaRPr>
        </a:p>
      </dgm:t>
    </dgm:pt>
    <dgm:pt modelId="{47C1920B-3F07-4CAD-9C1B-4D49105834B0}" type="parTrans" cxnId="{FF9E3BF5-E244-4049-9C83-2DC838594295}">
      <dgm:prSet/>
      <dgm:spPr/>
      <dgm:t>
        <a:bodyPr/>
        <a:lstStyle/>
        <a:p>
          <a:endParaRPr lang="en-US"/>
        </a:p>
      </dgm:t>
    </dgm:pt>
    <dgm:pt modelId="{BB714BD3-F1FC-4DDF-9786-D7675C2CE7EF}" type="sibTrans" cxnId="{FF9E3BF5-E244-4049-9C83-2DC838594295}">
      <dgm:prSet/>
      <dgm:spPr/>
      <dgm:t>
        <a:bodyPr/>
        <a:lstStyle/>
        <a:p>
          <a:endParaRPr lang="en-US"/>
        </a:p>
      </dgm:t>
    </dgm:pt>
    <dgm:pt modelId="{14C115EF-C692-4A75-AA21-4A42F17004FB}">
      <dgm:prSet phldrT="[Text]" custT="1"/>
      <dgm:spPr/>
      <dgm:t>
        <a:bodyPr/>
        <a:lstStyle/>
        <a:p>
          <a:r>
            <a:rPr lang="en-US" sz="1200" dirty="0">
              <a:solidFill>
                <a:schemeClr val="tx1"/>
              </a:solidFill>
              <a:latin typeface="Trebuchet MS" panose="020B0603020202020204" pitchFamily="34" charset="0"/>
            </a:rPr>
            <a:t>Verify date range under Collection Settings 7/1/24 – 6/30/25</a:t>
          </a:r>
        </a:p>
      </dgm:t>
    </dgm:pt>
    <dgm:pt modelId="{08536A4A-4F8C-4A5F-BE6E-45DA42259486}" type="parTrans" cxnId="{EBBB8C37-14D0-490C-8DEC-B34058111125}">
      <dgm:prSet/>
      <dgm:spPr/>
      <dgm:t>
        <a:bodyPr/>
        <a:lstStyle/>
        <a:p>
          <a:endParaRPr lang="en-US"/>
        </a:p>
      </dgm:t>
    </dgm:pt>
    <dgm:pt modelId="{6A759971-2D76-4B31-B9A0-8794DDA04849}" type="sibTrans" cxnId="{EBBB8C37-14D0-490C-8DEC-B34058111125}">
      <dgm:prSet/>
      <dgm:spPr/>
      <dgm:t>
        <a:bodyPr/>
        <a:lstStyle/>
        <a:p>
          <a:endParaRPr lang="en-US"/>
        </a:p>
      </dgm:t>
    </dgm:pt>
    <dgm:pt modelId="{169D3D45-15D8-4AC7-96C6-BD8DB216788A}">
      <dgm:prSet phldrT="[Text]" custT="1"/>
      <dgm:spPr/>
      <dgm:t>
        <a:bodyPr/>
        <a:lstStyle/>
        <a:p>
          <a:r>
            <a:rPr lang="en-US" sz="1200" dirty="0">
              <a:latin typeface="Trebuchet MS" panose="020B0603020202020204" pitchFamily="34" charset="0"/>
            </a:rPr>
            <a:t>Some data changes should be made here</a:t>
          </a:r>
        </a:p>
      </dgm:t>
    </dgm:pt>
    <dgm:pt modelId="{66E1636C-11F0-4E95-888C-B97DD716CAB3}" type="parTrans" cxnId="{B7E06A69-D36D-464D-8A9D-6C86C1E97DDB}">
      <dgm:prSet/>
      <dgm:spPr/>
      <dgm:t>
        <a:bodyPr/>
        <a:lstStyle/>
        <a:p>
          <a:endParaRPr lang="en-US"/>
        </a:p>
      </dgm:t>
    </dgm:pt>
    <dgm:pt modelId="{560CB56E-BE74-4454-9B67-AA76E5B30D17}" type="sibTrans" cxnId="{B7E06A69-D36D-464D-8A9D-6C86C1E97DDB}">
      <dgm:prSet/>
      <dgm:spPr/>
      <dgm:t>
        <a:bodyPr/>
        <a:lstStyle/>
        <a:p>
          <a:endParaRPr lang="en-US"/>
        </a:p>
      </dgm:t>
    </dgm:pt>
    <dgm:pt modelId="{C7451647-F3E1-41D8-BCD2-5292D6F4648A}" type="pres">
      <dgm:prSet presAssocID="{10057D8D-391E-4C57-A456-E5432C2831F1}" presName="Name0" presStyleCnt="0">
        <dgm:presLayoutVars>
          <dgm:dir/>
          <dgm:animLvl val="lvl"/>
          <dgm:resizeHandles val="exact"/>
        </dgm:presLayoutVars>
      </dgm:prSet>
      <dgm:spPr/>
    </dgm:pt>
    <dgm:pt modelId="{1CD2D2E1-1AE6-4AF3-AFE9-AC03E17BA53E}" type="pres">
      <dgm:prSet presAssocID="{10057D8D-391E-4C57-A456-E5432C2831F1}" presName="tSp" presStyleCnt="0"/>
      <dgm:spPr/>
    </dgm:pt>
    <dgm:pt modelId="{54C87E2C-4AD4-40CF-AE25-E068D32CA222}" type="pres">
      <dgm:prSet presAssocID="{10057D8D-391E-4C57-A456-E5432C2831F1}" presName="bSp" presStyleCnt="0"/>
      <dgm:spPr/>
    </dgm:pt>
    <dgm:pt modelId="{6BD2ABCF-DA3C-4F2B-B5F3-8A071C09238A}" type="pres">
      <dgm:prSet presAssocID="{10057D8D-391E-4C57-A456-E5432C2831F1}" presName="process" presStyleCnt="0"/>
      <dgm:spPr/>
    </dgm:pt>
    <dgm:pt modelId="{0E90793D-FB13-41DE-9E01-C49F4E41BF11}" type="pres">
      <dgm:prSet presAssocID="{7B850DA7-9D0D-402C-98C0-0E874F262BBE}" presName="composite1" presStyleCnt="0"/>
      <dgm:spPr/>
    </dgm:pt>
    <dgm:pt modelId="{D58D5E4E-8165-4AEC-B989-062D754F277C}" type="pres">
      <dgm:prSet presAssocID="{7B850DA7-9D0D-402C-98C0-0E874F262BBE}" presName="dummyNode1" presStyleLbl="node1" presStyleIdx="0" presStyleCnt="3"/>
      <dgm:spPr/>
    </dgm:pt>
    <dgm:pt modelId="{4C16BFB6-99B2-40B5-97FA-AB722A0FB270}" type="pres">
      <dgm:prSet presAssocID="{7B850DA7-9D0D-402C-98C0-0E874F262BBE}" presName="childNode1" presStyleLbl="bgAcc1" presStyleIdx="0" presStyleCnt="3" custScaleX="147839" custScaleY="111005" custLinFactNeighborX="1611" custLinFactNeighborY="-4556">
        <dgm:presLayoutVars>
          <dgm:bulletEnabled val="1"/>
        </dgm:presLayoutVars>
      </dgm:prSet>
      <dgm:spPr/>
    </dgm:pt>
    <dgm:pt modelId="{022E5425-5392-4C77-8C28-A2F0D4F14948}" type="pres">
      <dgm:prSet presAssocID="{7B850DA7-9D0D-402C-98C0-0E874F262BBE}" presName="childNode1tx" presStyleLbl="bgAcc1" presStyleIdx="0" presStyleCnt="3">
        <dgm:presLayoutVars>
          <dgm:bulletEnabled val="1"/>
        </dgm:presLayoutVars>
      </dgm:prSet>
      <dgm:spPr/>
    </dgm:pt>
    <dgm:pt modelId="{E07307BE-2C73-4295-B804-729259E4C395}" type="pres">
      <dgm:prSet presAssocID="{7B850DA7-9D0D-402C-98C0-0E874F262BBE}" presName="parentNode1" presStyleLbl="node1" presStyleIdx="0" presStyleCnt="3" custScaleX="136219" custScaleY="146705" custLinFactNeighborX="-9618" custLinFactNeighborY="38945">
        <dgm:presLayoutVars>
          <dgm:chMax val="1"/>
          <dgm:bulletEnabled val="1"/>
        </dgm:presLayoutVars>
      </dgm:prSet>
      <dgm:spPr/>
    </dgm:pt>
    <dgm:pt modelId="{9AC5F37C-96F3-4919-AE2F-8802F2C34282}" type="pres">
      <dgm:prSet presAssocID="{7B850DA7-9D0D-402C-98C0-0E874F262BBE}" presName="connSite1" presStyleCnt="0"/>
      <dgm:spPr/>
    </dgm:pt>
    <dgm:pt modelId="{84C5C8D8-053C-41B3-9ECD-C90F64BE7BB6}" type="pres">
      <dgm:prSet presAssocID="{90A97B65-0ADF-4807-BB3D-C117D365E9E4}" presName="Name9" presStyleLbl="sibTrans2D1" presStyleIdx="0" presStyleCnt="2" custAng="1104136" custLinFactNeighborX="-6362" custLinFactNeighborY="19173"/>
      <dgm:spPr/>
    </dgm:pt>
    <dgm:pt modelId="{3C7EA3EA-1563-42D0-BD80-86FE6C5D5C10}" type="pres">
      <dgm:prSet presAssocID="{7D747E55-7F4B-4E48-84AD-BBCAF7A9FAB7}" presName="composite2" presStyleCnt="0"/>
      <dgm:spPr/>
    </dgm:pt>
    <dgm:pt modelId="{F1B8717E-0224-4B56-BAE5-C507FCB5DAA0}" type="pres">
      <dgm:prSet presAssocID="{7D747E55-7F4B-4E48-84AD-BBCAF7A9FAB7}" presName="dummyNode2" presStyleLbl="node1" presStyleIdx="0" presStyleCnt="3"/>
      <dgm:spPr/>
    </dgm:pt>
    <dgm:pt modelId="{17074D65-9CB4-4BFF-A963-B0CCA4AAC63D}" type="pres">
      <dgm:prSet presAssocID="{7D747E55-7F4B-4E48-84AD-BBCAF7A9FAB7}" presName="childNode2" presStyleLbl="bgAcc1" presStyleIdx="1" presStyleCnt="3" custScaleX="212569" custScaleY="269093" custLinFactNeighborX="1068" custLinFactNeighborY="-14242">
        <dgm:presLayoutVars>
          <dgm:bulletEnabled val="1"/>
        </dgm:presLayoutVars>
      </dgm:prSet>
      <dgm:spPr/>
    </dgm:pt>
    <dgm:pt modelId="{547061F1-3A62-4F15-A535-64122D28A12A}" type="pres">
      <dgm:prSet presAssocID="{7D747E55-7F4B-4E48-84AD-BBCAF7A9FAB7}" presName="childNode2tx" presStyleLbl="bgAcc1" presStyleIdx="1" presStyleCnt="3">
        <dgm:presLayoutVars>
          <dgm:bulletEnabled val="1"/>
        </dgm:presLayoutVars>
      </dgm:prSet>
      <dgm:spPr/>
    </dgm:pt>
    <dgm:pt modelId="{46607198-02F5-43D6-979C-0C02FF0E28C5}" type="pres">
      <dgm:prSet presAssocID="{7D747E55-7F4B-4E48-84AD-BBCAF7A9FAB7}" presName="parentNode2" presStyleLbl="node1" presStyleIdx="1" presStyleCnt="3" custScaleX="115793" custScaleY="95585" custLinFactY="-38136" custLinFactNeighborX="-63990" custLinFactNeighborY="-100000">
        <dgm:presLayoutVars>
          <dgm:chMax val="0"/>
          <dgm:bulletEnabled val="1"/>
        </dgm:presLayoutVars>
      </dgm:prSet>
      <dgm:spPr/>
    </dgm:pt>
    <dgm:pt modelId="{E780E838-E128-4BB7-97F7-D9F2AF4E9B0E}" type="pres">
      <dgm:prSet presAssocID="{7D747E55-7F4B-4E48-84AD-BBCAF7A9FAB7}" presName="connSite2" presStyleCnt="0"/>
      <dgm:spPr/>
    </dgm:pt>
    <dgm:pt modelId="{FC624E1C-21DF-486E-B3D5-4BCD807353DD}" type="pres">
      <dgm:prSet presAssocID="{80E0C610-4EE1-4F52-93BF-6BBF86373C18}" presName="Name18" presStyleLbl="sibTrans2D1" presStyleIdx="1" presStyleCnt="2" custAng="21056326" custLinFactNeighborX="494" custLinFactNeighborY="-6084"/>
      <dgm:spPr/>
    </dgm:pt>
    <dgm:pt modelId="{A5A319A9-8502-482E-8B06-884C80406907}" type="pres">
      <dgm:prSet presAssocID="{2E2BBBD5-F7D5-4D4E-93DF-A052A287C367}" presName="composite1" presStyleCnt="0"/>
      <dgm:spPr/>
    </dgm:pt>
    <dgm:pt modelId="{F81349D2-2505-4CF6-93C6-85A86EE26026}" type="pres">
      <dgm:prSet presAssocID="{2E2BBBD5-F7D5-4D4E-93DF-A052A287C367}" presName="dummyNode1" presStyleLbl="node1" presStyleIdx="1" presStyleCnt="3"/>
      <dgm:spPr/>
    </dgm:pt>
    <dgm:pt modelId="{5FB50C2C-FE23-49D9-86A7-9A9E0B55990C}" type="pres">
      <dgm:prSet presAssocID="{2E2BBBD5-F7D5-4D4E-93DF-A052A287C367}" presName="childNode1" presStyleLbl="bgAcc1" presStyleIdx="2" presStyleCnt="3" custScaleX="180851" custScaleY="180503" custLinFactNeighborX="-915" custLinFactNeighborY="39053">
        <dgm:presLayoutVars>
          <dgm:bulletEnabled val="1"/>
        </dgm:presLayoutVars>
      </dgm:prSet>
      <dgm:spPr/>
    </dgm:pt>
    <dgm:pt modelId="{59EB4050-80A2-4F93-BFBC-B2B5273D26D9}" type="pres">
      <dgm:prSet presAssocID="{2E2BBBD5-F7D5-4D4E-93DF-A052A287C367}" presName="childNode1tx" presStyleLbl="bgAcc1" presStyleIdx="2" presStyleCnt="3">
        <dgm:presLayoutVars>
          <dgm:bulletEnabled val="1"/>
        </dgm:presLayoutVars>
      </dgm:prSet>
      <dgm:spPr/>
    </dgm:pt>
    <dgm:pt modelId="{5C699E16-FE4E-4540-9575-DDFA82859F32}" type="pres">
      <dgm:prSet presAssocID="{2E2BBBD5-F7D5-4D4E-93DF-A052A287C367}" presName="parentNode1" presStyleLbl="node1" presStyleIdx="2" presStyleCnt="3" custScaleX="119169" custScaleY="146573" custLinFactY="-100000" custLinFactNeighborX="30594" custLinFactNeighborY="-173483">
        <dgm:presLayoutVars>
          <dgm:chMax val="1"/>
          <dgm:bulletEnabled val="1"/>
        </dgm:presLayoutVars>
      </dgm:prSet>
      <dgm:spPr/>
    </dgm:pt>
    <dgm:pt modelId="{517301F0-4971-43A1-9CCB-99D9F3F3773B}" type="pres">
      <dgm:prSet presAssocID="{2E2BBBD5-F7D5-4D4E-93DF-A052A287C367}" presName="connSite1" presStyleCnt="0"/>
      <dgm:spPr/>
    </dgm:pt>
  </dgm:ptLst>
  <dgm:cxnLst>
    <dgm:cxn modelId="{FAD1B903-E069-4E20-B1A6-FDE59FDB4498}" type="presOf" srcId="{B802D5D9-A6AD-4EE3-956E-74C83A78803A}" destId="{59EB4050-80A2-4F93-BFBC-B2B5273D26D9}" srcOrd="1" destOrd="4" presId="urn:microsoft.com/office/officeart/2005/8/layout/hProcess4"/>
    <dgm:cxn modelId="{CBC57309-BE72-42A6-9071-4539BCFF85FE}" type="presOf" srcId="{90A97B65-0ADF-4807-BB3D-C117D365E9E4}" destId="{84C5C8D8-053C-41B3-9ECD-C90F64BE7BB6}" srcOrd="0" destOrd="0" presId="urn:microsoft.com/office/officeart/2005/8/layout/hProcess4"/>
    <dgm:cxn modelId="{78F95110-882A-49AD-A9FF-2DB82494B7CE}" type="presOf" srcId="{70C2C937-D54C-43A7-85AF-96415F3D19E7}" destId="{59EB4050-80A2-4F93-BFBC-B2B5273D26D9}" srcOrd="1" destOrd="0" presId="urn:microsoft.com/office/officeart/2005/8/layout/hProcess4"/>
    <dgm:cxn modelId="{22C1F615-EE4B-4ED3-9B7A-304B6E4B20AF}" type="presOf" srcId="{693898CF-813F-4309-B563-C4079B3014DE}" destId="{547061F1-3A62-4F15-A535-64122D28A12A}" srcOrd="1" destOrd="2" presId="urn:microsoft.com/office/officeart/2005/8/layout/hProcess4"/>
    <dgm:cxn modelId="{4B34C417-522A-419D-8F98-B99727265AAD}" type="presOf" srcId="{70C2C937-D54C-43A7-85AF-96415F3D19E7}" destId="{5FB50C2C-FE23-49D9-86A7-9A9E0B55990C}" srcOrd="0" destOrd="0" presId="urn:microsoft.com/office/officeart/2005/8/layout/hProcess4"/>
    <dgm:cxn modelId="{F07EF623-51E5-4F09-AF51-F22487E5A39C}" type="presOf" srcId="{70B076E8-FB1E-45E3-BD46-55D0FD37458C}" destId="{022E5425-5392-4C77-8C28-A2F0D4F14948}" srcOrd="1" destOrd="0" presId="urn:microsoft.com/office/officeart/2005/8/layout/hProcess4"/>
    <dgm:cxn modelId="{EEC35C27-E35B-47BD-B908-623BAF105BAA}" type="presOf" srcId="{1CE77D66-B457-4A7C-A291-0F004EDDD1BE}" destId="{547061F1-3A62-4F15-A535-64122D28A12A}" srcOrd="1" destOrd="3" presId="urn:microsoft.com/office/officeart/2005/8/layout/hProcess4"/>
    <dgm:cxn modelId="{3444D827-E5A2-4C88-9913-ADD70B9C6FE7}" srcId="{2E2BBBD5-F7D5-4D4E-93DF-A052A287C367}" destId="{56CE58E4-8F2D-49F0-B686-E7DB34076B90}" srcOrd="2" destOrd="0" parTransId="{2773D0FC-A517-443C-9E30-9D129AA40156}" sibTransId="{FAD87D50-3448-482A-9BCE-6E2341E8D738}"/>
    <dgm:cxn modelId="{99E34E29-433A-4073-8DED-EF005C747CC1}" type="presOf" srcId="{56CE58E4-8F2D-49F0-B686-E7DB34076B90}" destId="{5FB50C2C-FE23-49D9-86A7-9A9E0B55990C}" srcOrd="0" destOrd="2" presId="urn:microsoft.com/office/officeart/2005/8/layout/hProcess4"/>
    <dgm:cxn modelId="{E5D8C630-0FFF-40EF-9753-471B82356106}" type="presOf" srcId="{14C115EF-C692-4A75-AA21-4A42F17004FB}" destId="{17074D65-9CB4-4BFF-A963-B0CCA4AAC63D}" srcOrd="0" destOrd="4" presId="urn:microsoft.com/office/officeart/2005/8/layout/hProcess4"/>
    <dgm:cxn modelId="{EBBB8C37-14D0-490C-8DEC-B34058111125}" srcId="{7D747E55-7F4B-4E48-84AD-BBCAF7A9FAB7}" destId="{14C115EF-C692-4A75-AA21-4A42F17004FB}" srcOrd="4" destOrd="0" parTransId="{08536A4A-4F8C-4A5F-BE6E-45DA42259486}" sibTransId="{6A759971-2D76-4B31-B9A0-8794DDA04849}"/>
    <dgm:cxn modelId="{400E2A39-F463-4759-9036-DF8BD90E7BDF}" type="presOf" srcId="{6AB53812-83B1-4EBE-A68F-AEB62FFEDEBD}" destId="{59EB4050-80A2-4F93-BFBC-B2B5273D26D9}" srcOrd="1" destOrd="5" presId="urn:microsoft.com/office/officeart/2005/8/layout/hProcess4"/>
    <dgm:cxn modelId="{E97C763C-A39E-41CE-B2C9-DCB7A335A0FC}" type="presOf" srcId="{693898CF-813F-4309-B563-C4079B3014DE}" destId="{17074D65-9CB4-4BFF-A963-B0CCA4AAC63D}" srcOrd="0" destOrd="2" presId="urn:microsoft.com/office/officeart/2005/8/layout/hProcess4"/>
    <dgm:cxn modelId="{65B4FC3E-D9B3-4C3F-9D98-DCD0219CECC3}" srcId="{2E2BBBD5-F7D5-4D4E-93DF-A052A287C367}" destId="{70C2C937-D54C-43A7-85AF-96415F3D19E7}" srcOrd="0" destOrd="0" parTransId="{91C17C5C-5AFB-44CC-927F-A06DF763DFEA}" sibTransId="{981F1ECE-2655-442C-91A7-71BCE3D012E6}"/>
    <dgm:cxn modelId="{BAE7CB42-DDDB-4CC1-8871-1EF312149C95}" type="presOf" srcId="{B802D5D9-A6AD-4EE3-956E-74C83A78803A}" destId="{5FB50C2C-FE23-49D9-86A7-9A9E0B55990C}" srcOrd="0" destOrd="4" presId="urn:microsoft.com/office/officeart/2005/8/layout/hProcess4"/>
    <dgm:cxn modelId="{FD0E8A46-0F71-4208-B4E5-6419E041BAFD}" type="presOf" srcId="{169D3D45-15D8-4AC7-96C6-BD8DB216788A}" destId="{4C16BFB6-99B2-40B5-97FA-AB722A0FB270}" srcOrd="0" destOrd="1" presId="urn:microsoft.com/office/officeart/2005/8/layout/hProcess4"/>
    <dgm:cxn modelId="{42C9B647-BF7F-4393-8161-07AC30908F3F}" srcId="{7D747E55-7F4B-4E48-84AD-BBCAF7A9FAB7}" destId="{1CE77D66-B457-4A7C-A291-0F004EDDD1BE}" srcOrd="3" destOrd="0" parTransId="{16CD502F-06AA-4FCA-8868-CDB3897AF2EA}" sibTransId="{0514F34C-1267-4DD0-AA69-205B601A5C4A}"/>
    <dgm:cxn modelId="{E99DE348-31F6-4C0B-A7CB-9B19E24449D2}" srcId="{7D747E55-7F4B-4E48-84AD-BBCAF7A9FAB7}" destId="{81E8DDEC-45BA-4146-8678-6554FF1F0416}" srcOrd="1" destOrd="0" parTransId="{7B95B8E6-F6FD-4BB7-B851-B7CDF82EDE4D}" sibTransId="{592CB474-7CDD-4C0F-9EF7-20DE17B7BBB5}"/>
    <dgm:cxn modelId="{B7E06A69-D36D-464D-8A9D-6C86C1E97DDB}" srcId="{7B850DA7-9D0D-402C-98C0-0E874F262BBE}" destId="{169D3D45-15D8-4AC7-96C6-BD8DB216788A}" srcOrd="1" destOrd="0" parTransId="{66E1636C-11F0-4E95-888C-B97DD716CAB3}" sibTransId="{560CB56E-BE74-4454-9B67-AA76E5B30D17}"/>
    <dgm:cxn modelId="{D2AA6B49-5CAC-4E88-84F4-E2C13AB11538}" type="presOf" srcId="{647619B0-064E-452C-A1A8-6E60E6DC0017}" destId="{59EB4050-80A2-4F93-BFBC-B2B5273D26D9}" srcOrd="1" destOrd="3" presId="urn:microsoft.com/office/officeart/2005/8/layout/hProcess4"/>
    <dgm:cxn modelId="{850D936A-9E1F-4F14-BA7E-51CB6979489E}" type="presOf" srcId="{81E8DDEC-45BA-4146-8678-6554FF1F0416}" destId="{547061F1-3A62-4F15-A535-64122D28A12A}" srcOrd="1" destOrd="1" presId="urn:microsoft.com/office/officeart/2005/8/layout/hProcess4"/>
    <dgm:cxn modelId="{8C57836E-5995-4D78-A03C-42C0A0AB5F98}" type="presOf" srcId="{14C115EF-C692-4A75-AA21-4A42F17004FB}" destId="{547061F1-3A62-4F15-A535-64122D28A12A}" srcOrd="1" destOrd="4" presId="urn:microsoft.com/office/officeart/2005/8/layout/hProcess4"/>
    <dgm:cxn modelId="{D089C16F-1DDA-4009-9002-F45A5F8F7151}" type="presOf" srcId="{2E2BBBD5-F7D5-4D4E-93DF-A052A287C367}" destId="{5C699E16-FE4E-4540-9575-DDFA82859F32}" srcOrd="0" destOrd="0" presId="urn:microsoft.com/office/officeart/2005/8/layout/hProcess4"/>
    <dgm:cxn modelId="{9F788F70-10EE-4FB7-8B6C-EB88DCB37D00}" srcId="{10057D8D-391E-4C57-A456-E5432C2831F1}" destId="{7D747E55-7F4B-4E48-84AD-BBCAF7A9FAB7}" srcOrd="1" destOrd="0" parTransId="{4342C3C2-6C4E-4BBB-B515-39F9733D386A}" sibTransId="{80E0C610-4EE1-4F52-93BF-6BBF86373C18}"/>
    <dgm:cxn modelId="{A3661052-630F-44DB-8D49-4006438A4984}" type="presOf" srcId="{10057D8D-391E-4C57-A456-E5432C2831F1}" destId="{C7451647-F3E1-41D8-BCD2-5292D6F4648A}" srcOrd="0" destOrd="0" presId="urn:microsoft.com/office/officeart/2005/8/layout/hProcess4"/>
    <dgm:cxn modelId="{64F99B77-A915-411E-9096-632DE8337B77}" type="presOf" srcId="{56CE58E4-8F2D-49F0-B686-E7DB34076B90}" destId="{59EB4050-80A2-4F93-BFBC-B2B5273D26D9}" srcOrd="1" destOrd="2" presId="urn:microsoft.com/office/officeart/2005/8/layout/hProcess4"/>
    <dgm:cxn modelId="{151CBC77-E390-47DD-A572-200B6152FD4C}" srcId="{10057D8D-391E-4C57-A456-E5432C2831F1}" destId="{7B850DA7-9D0D-402C-98C0-0E874F262BBE}" srcOrd="0" destOrd="0" parTransId="{D52BE37E-2F96-4FD7-97D2-615B66758208}" sibTransId="{90A97B65-0ADF-4807-BB3D-C117D365E9E4}"/>
    <dgm:cxn modelId="{E7B8D27B-C9A3-4F4D-99A2-51755207D6C4}" type="presOf" srcId="{80E0C610-4EE1-4F52-93BF-6BBF86373C18}" destId="{FC624E1C-21DF-486E-B3D5-4BCD807353DD}" srcOrd="0" destOrd="0" presId="urn:microsoft.com/office/officeart/2005/8/layout/hProcess4"/>
    <dgm:cxn modelId="{2FB21F85-99F6-4611-8F7C-325DB62AC67B}" type="presOf" srcId="{38962A24-3B4A-436D-A2A8-E338CF747B67}" destId="{5FB50C2C-FE23-49D9-86A7-9A9E0B55990C}" srcOrd="0" destOrd="1" presId="urn:microsoft.com/office/officeart/2005/8/layout/hProcess4"/>
    <dgm:cxn modelId="{FBE3AB89-5C33-49E4-A64D-3989FCA2CD2F}" type="presOf" srcId="{7D747E55-7F4B-4E48-84AD-BBCAF7A9FAB7}" destId="{46607198-02F5-43D6-979C-0C02FF0E28C5}" srcOrd="0" destOrd="0" presId="urn:microsoft.com/office/officeart/2005/8/layout/hProcess4"/>
    <dgm:cxn modelId="{A966E698-8342-48B8-B03B-678218E3AF49}" srcId="{7D747E55-7F4B-4E48-84AD-BBCAF7A9FAB7}" destId="{693898CF-813F-4309-B563-C4079B3014DE}" srcOrd="2" destOrd="0" parTransId="{D476C213-050B-40A8-8BE7-3ACC52CBBB51}" sibTransId="{D7F192D0-B95E-44CB-A2A6-E1155817DDB3}"/>
    <dgm:cxn modelId="{308EB89E-4592-49FB-840D-DB36521EB4ED}" type="presOf" srcId="{0009128A-88FB-4028-A1D7-613083A6693A}" destId="{547061F1-3A62-4F15-A535-64122D28A12A}" srcOrd="1" destOrd="0" presId="urn:microsoft.com/office/officeart/2005/8/layout/hProcess4"/>
    <dgm:cxn modelId="{34AF92A0-A16D-426E-9E04-D518DB2E16E0}" type="presOf" srcId="{1CE77D66-B457-4A7C-A291-0F004EDDD1BE}" destId="{17074D65-9CB4-4BFF-A963-B0CCA4AAC63D}" srcOrd="0" destOrd="3" presId="urn:microsoft.com/office/officeart/2005/8/layout/hProcess4"/>
    <dgm:cxn modelId="{DB7F67A3-B801-4B02-A994-E75D67C3A359}" type="presOf" srcId="{647619B0-064E-452C-A1A8-6E60E6DC0017}" destId="{5FB50C2C-FE23-49D9-86A7-9A9E0B55990C}" srcOrd="0" destOrd="3" presId="urn:microsoft.com/office/officeart/2005/8/layout/hProcess4"/>
    <dgm:cxn modelId="{6A0E6AA4-B6AD-41E3-90B8-6755D4D8B430}" type="presOf" srcId="{38962A24-3B4A-436D-A2A8-E338CF747B67}" destId="{59EB4050-80A2-4F93-BFBC-B2B5273D26D9}" srcOrd="1" destOrd="1" presId="urn:microsoft.com/office/officeart/2005/8/layout/hProcess4"/>
    <dgm:cxn modelId="{255C92A4-4045-4F2C-980F-2A39B05AC2F1}" srcId="{10057D8D-391E-4C57-A456-E5432C2831F1}" destId="{2E2BBBD5-F7D5-4D4E-93DF-A052A287C367}" srcOrd="2" destOrd="0" parTransId="{36B679A9-0063-4276-B011-F3D1C656486C}" sibTransId="{E1F5E51C-CD4F-4439-AE07-46D10230A037}"/>
    <dgm:cxn modelId="{FD40C8AD-2D2D-4D02-95FE-A4C666C88F27}" type="presOf" srcId="{6AB53812-83B1-4EBE-A68F-AEB62FFEDEBD}" destId="{5FB50C2C-FE23-49D9-86A7-9A9E0B55990C}" srcOrd="0" destOrd="5" presId="urn:microsoft.com/office/officeart/2005/8/layout/hProcess4"/>
    <dgm:cxn modelId="{23FACEAD-C618-4F55-9269-09C8A87722F3}" type="presOf" srcId="{169D3D45-15D8-4AC7-96C6-BD8DB216788A}" destId="{022E5425-5392-4C77-8C28-A2F0D4F14948}" srcOrd="1" destOrd="1" presId="urn:microsoft.com/office/officeart/2005/8/layout/hProcess4"/>
    <dgm:cxn modelId="{EEAD66B8-A273-4EA3-B8A1-C31912B03148}" srcId="{2E2BBBD5-F7D5-4D4E-93DF-A052A287C367}" destId="{6AB53812-83B1-4EBE-A68F-AEB62FFEDEBD}" srcOrd="5" destOrd="0" parTransId="{E64D86B1-6AB1-4CA2-82BB-DBB97647C654}" sibTransId="{2308BA5D-20DC-46BF-908B-F64B225EA7B7}"/>
    <dgm:cxn modelId="{F403A3B8-A960-404E-AAE4-FDD3C2A8C945}" srcId="{7B850DA7-9D0D-402C-98C0-0E874F262BBE}" destId="{70B076E8-FB1E-45E3-BD46-55D0FD37458C}" srcOrd="0" destOrd="0" parTransId="{73EA786C-624E-49E6-84F3-86DDF8A883F9}" sibTransId="{89A02214-CFE6-40F7-A6EC-D632C4CF687A}"/>
    <dgm:cxn modelId="{C096A9CA-C8B5-439C-B0B5-BC9607BA95DA}" type="presOf" srcId="{70B076E8-FB1E-45E3-BD46-55D0FD37458C}" destId="{4C16BFB6-99B2-40B5-97FA-AB722A0FB270}" srcOrd="0" destOrd="0" presId="urn:microsoft.com/office/officeart/2005/8/layout/hProcess4"/>
    <dgm:cxn modelId="{5C490ECF-053E-4670-899B-50FE3F2B1638}" srcId="{2E2BBBD5-F7D5-4D4E-93DF-A052A287C367}" destId="{B802D5D9-A6AD-4EE3-956E-74C83A78803A}" srcOrd="4" destOrd="0" parTransId="{E3107316-27A6-4DFE-A513-2B4B3EA1AAAE}" sibTransId="{16853798-AE41-44F4-9C01-135F79CB275F}"/>
    <dgm:cxn modelId="{3A9637E9-0CC7-41B5-8FC6-821D2FBA963C}" type="presOf" srcId="{81E8DDEC-45BA-4146-8678-6554FF1F0416}" destId="{17074D65-9CB4-4BFF-A963-B0CCA4AAC63D}" srcOrd="0" destOrd="1" presId="urn:microsoft.com/office/officeart/2005/8/layout/hProcess4"/>
    <dgm:cxn modelId="{12806DF1-5302-4959-A124-3E51EF38BE3E}" type="presOf" srcId="{0009128A-88FB-4028-A1D7-613083A6693A}" destId="{17074D65-9CB4-4BFF-A963-B0CCA4AAC63D}" srcOrd="0" destOrd="0" presId="urn:microsoft.com/office/officeart/2005/8/layout/hProcess4"/>
    <dgm:cxn modelId="{0A8A55F4-0BD6-4315-9EF2-4BB934F53A53}" type="presOf" srcId="{7B850DA7-9D0D-402C-98C0-0E874F262BBE}" destId="{E07307BE-2C73-4295-B804-729259E4C395}" srcOrd="0" destOrd="0" presId="urn:microsoft.com/office/officeart/2005/8/layout/hProcess4"/>
    <dgm:cxn modelId="{FF9E3BF5-E244-4049-9C83-2DC838594295}" srcId="{2E2BBBD5-F7D5-4D4E-93DF-A052A287C367}" destId="{38962A24-3B4A-436D-A2A8-E338CF747B67}" srcOrd="1" destOrd="0" parTransId="{47C1920B-3F07-4CAD-9C1B-4D49105834B0}" sibTransId="{BB714BD3-F1FC-4DDF-9786-D7675C2CE7EF}"/>
    <dgm:cxn modelId="{152779FE-A066-4F85-9C1E-22F1C642F909}" srcId="{7D747E55-7F4B-4E48-84AD-BBCAF7A9FAB7}" destId="{0009128A-88FB-4028-A1D7-613083A6693A}" srcOrd="0" destOrd="0" parTransId="{ADF00EEF-0253-4470-951D-C3448D52B807}" sibTransId="{25FCFB88-33B7-4AEE-B83A-DD3D052EB5F3}"/>
    <dgm:cxn modelId="{3662E5FE-AB15-4DF7-A7B6-3D1D627F990B}" srcId="{2E2BBBD5-F7D5-4D4E-93DF-A052A287C367}" destId="{647619B0-064E-452C-A1A8-6E60E6DC0017}" srcOrd="3" destOrd="0" parTransId="{C487378A-1E82-4D26-839A-C7AAFBCF0629}" sibTransId="{97ACBC99-C1B7-4E6B-998A-AA5EA3FFDEA0}"/>
    <dgm:cxn modelId="{352C314F-266E-4862-893E-91957F0EA3D7}" type="presParOf" srcId="{C7451647-F3E1-41D8-BCD2-5292D6F4648A}" destId="{1CD2D2E1-1AE6-4AF3-AFE9-AC03E17BA53E}" srcOrd="0" destOrd="0" presId="urn:microsoft.com/office/officeart/2005/8/layout/hProcess4"/>
    <dgm:cxn modelId="{520AD24A-8681-4C58-A7AA-5D93F11C1F61}" type="presParOf" srcId="{C7451647-F3E1-41D8-BCD2-5292D6F4648A}" destId="{54C87E2C-4AD4-40CF-AE25-E068D32CA222}" srcOrd="1" destOrd="0" presId="urn:microsoft.com/office/officeart/2005/8/layout/hProcess4"/>
    <dgm:cxn modelId="{8F159596-A61F-4974-853D-A4E0426E37D6}" type="presParOf" srcId="{C7451647-F3E1-41D8-BCD2-5292D6F4648A}" destId="{6BD2ABCF-DA3C-4F2B-B5F3-8A071C09238A}" srcOrd="2" destOrd="0" presId="urn:microsoft.com/office/officeart/2005/8/layout/hProcess4"/>
    <dgm:cxn modelId="{161B3CA2-2404-4FA5-98D8-1DAD7712C092}" type="presParOf" srcId="{6BD2ABCF-DA3C-4F2B-B5F3-8A071C09238A}" destId="{0E90793D-FB13-41DE-9E01-C49F4E41BF11}" srcOrd="0" destOrd="0" presId="urn:microsoft.com/office/officeart/2005/8/layout/hProcess4"/>
    <dgm:cxn modelId="{268BD748-6531-4F6B-9C6C-1DF8D6E2FC58}" type="presParOf" srcId="{0E90793D-FB13-41DE-9E01-C49F4E41BF11}" destId="{D58D5E4E-8165-4AEC-B989-062D754F277C}" srcOrd="0" destOrd="0" presId="urn:microsoft.com/office/officeart/2005/8/layout/hProcess4"/>
    <dgm:cxn modelId="{05DEAD97-1F7B-4D29-A370-8524FB5DB7DA}" type="presParOf" srcId="{0E90793D-FB13-41DE-9E01-C49F4E41BF11}" destId="{4C16BFB6-99B2-40B5-97FA-AB722A0FB270}" srcOrd="1" destOrd="0" presId="urn:microsoft.com/office/officeart/2005/8/layout/hProcess4"/>
    <dgm:cxn modelId="{9559E70E-04A4-435E-A622-1D720EC3E4E1}" type="presParOf" srcId="{0E90793D-FB13-41DE-9E01-C49F4E41BF11}" destId="{022E5425-5392-4C77-8C28-A2F0D4F14948}" srcOrd="2" destOrd="0" presId="urn:microsoft.com/office/officeart/2005/8/layout/hProcess4"/>
    <dgm:cxn modelId="{7E8B8592-66BC-4851-BB2A-AB8EFB4A20F8}" type="presParOf" srcId="{0E90793D-FB13-41DE-9E01-C49F4E41BF11}" destId="{E07307BE-2C73-4295-B804-729259E4C395}" srcOrd="3" destOrd="0" presId="urn:microsoft.com/office/officeart/2005/8/layout/hProcess4"/>
    <dgm:cxn modelId="{7B72B68E-E9BB-4824-BED4-5C42CCCDB38C}" type="presParOf" srcId="{0E90793D-FB13-41DE-9E01-C49F4E41BF11}" destId="{9AC5F37C-96F3-4919-AE2F-8802F2C34282}" srcOrd="4" destOrd="0" presId="urn:microsoft.com/office/officeart/2005/8/layout/hProcess4"/>
    <dgm:cxn modelId="{2E3A5019-D2FE-4BE4-913A-CF80E5DA57DE}" type="presParOf" srcId="{6BD2ABCF-DA3C-4F2B-B5F3-8A071C09238A}" destId="{84C5C8D8-053C-41B3-9ECD-C90F64BE7BB6}" srcOrd="1" destOrd="0" presId="urn:microsoft.com/office/officeart/2005/8/layout/hProcess4"/>
    <dgm:cxn modelId="{3A45F01E-B286-4072-ABEA-91D2F22FF585}" type="presParOf" srcId="{6BD2ABCF-DA3C-4F2B-B5F3-8A071C09238A}" destId="{3C7EA3EA-1563-42D0-BD80-86FE6C5D5C10}" srcOrd="2" destOrd="0" presId="urn:microsoft.com/office/officeart/2005/8/layout/hProcess4"/>
    <dgm:cxn modelId="{80D147BD-2A51-4A04-8BC5-FD2303E50E7D}" type="presParOf" srcId="{3C7EA3EA-1563-42D0-BD80-86FE6C5D5C10}" destId="{F1B8717E-0224-4B56-BAE5-C507FCB5DAA0}" srcOrd="0" destOrd="0" presId="urn:microsoft.com/office/officeart/2005/8/layout/hProcess4"/>
    <dgm:cxn modelId="{3F0977B3-FBA5-4C7B-8665-D56C439B7B90}" type="presParOf" srcId="{3C7EA3EA-1563-42D0-BD80-86FE6C5D5C10}" destId="{17074D65-9CB4-4BFF-A963-B0CCA4AAC63D}" srcOrd="1" destOrd="0" presId="urn:microsoft.com/office/officeart/2005/8/layout/hProcess4"/>
    <dgm:cxn modelId="{198E10CF-C84E-4F90-A591-CFD03F010B91}" type="presParOf" srcId="{3C7EA3EA-1563-42D0-BD80-86FE6C5D5C10}" destId="{547061F1-3A62-4F15-A535-64122D28A12A}" srcOrd="2" destOrd="0" presId="urn:microsoft.com/office/officeart/2005/8/layout/hProcess4"/>
    <dgm:cxn modelId="{2ED867B4-EBA9-4814-8501-CA8C27F96FBD}" type="presParOf" srcId="{3C7EA3EA-1563-42D0-BD80-86FE6C5D5C10}" destId="{46607198-02F5-43D6-979C-0C02FF0E28C5}" srcOrd="3" destOrd="0" presId="urn:microsoft.com/office/officeart/2005/8/layout/hProcess4"/>
    <dgm:cxn modelId="{763DB933-97F9-4501-B3DA-EFE19199D70A}" type="presParOf" srcId="{3C7EA3EA-1563-42D0-BD80-86FE6C5D5C10}" destId="{E780E838-E128-4BB7-97F7-D9F2AF4E9B0E}" srcOrd="4" destOrd="0" presId="urn:microsoft.com/office/officeart/2005/8/layout/hProcess4"/>
    <dgm:cxn modelId="{CAAF2B4F-6E02-4284-8FE3-FE474DA0C919}" type="presParOf" srcId="{6BD2ABCF-DA3C-4F2B-B5F3-8A071C09238A}" destId="{FC624E1C-21DF-486E-B3D5-4BCD807353DD}" srcOrd="3" destOrd="0" presId="urn:microsoft.com/office/officeart/2005/8/layout/hProcess4"/>
    <dgm:cxn modelId="{ACE31AC9-AA0C-45CF-967B-B9973C18D9B8}" type="presParOf" srcId="{6BD2ABCF-DA3C-4F2B-B5F3-8A071C09238A}" destId="{A5A319A9-8502-482E-8B06-884C80406907}" srcOrd="4" destOrd="0" presId="urn:microsoft.com/office/officeart/2005/8/layout/hProcess4"/>
    <dgm:cxn modelId="{192F0185-09BF-4570-948B-C33BA19F56D6}" type="presParOf" srcId="{A5A319A9-8502-482E-8B06-884C80406907}" destId="{F81349D2-2505-4CF6-93C6-85A86EE26026}" srcOrd="0" destOrd="0" presId="urn:microsoft.com/office/officeart/2005/8/layout/hProcess4"/>
    <dgm:cxn modelId="{D4988929-0819-4A0B-8DEA-7744A749A41E}" type="presParOf" srcId="{A5A319A9-8502-482E-8B06-884C80406907}" destId="{5FB50C2C-FE23-49D9-86A7-9A9E0B55990C}" srcOrd="1" destOrd="0" presId="urn:microsoft.com/office/officeart/2005/8/layout/hProcess4"/>
    <dgm:cxn modelId="{89D5CE69-1378-44C5-9311-E131BA4C83F3}" type="presParOf" srcId="{A5A319A9-8502-482E-8B06-884C80406907}" destId="{59EB4050-80A2-4F93-BFBC-B2B5273D26D9}" srcOrd="2" destOrd="0" presId="urn:microsoft.com/office/officeart/2005/8/layout/hProcess4"/>
    <dgm:cxn modelId="{BAC50417-3C80-4D70-8267-B0512292BBFD}" type="presParOf" srcId="{A5A319A9-8502-482E-8B06-884C80406907}" destId="{5C699E16-FE4E-4540-9575-DDFA82859F32}" srcOrd="3" destOrd="0" presId="urn:microsoft.com/office/officeart/2005/8/layout/hProcess4"/>
    <dgm:cxn modelId="{5080A4A3-E77E-41C2-A7ED-8A4565280138}" type="presParOf" srcId="{A5A319A9-8502-482E-8B06-884C80406907}" destId="{517301F0-4971-43A1-9CCB-99D9F3F3773B}"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B1F725-6658-46A6-AB43-A024D517FF8F}" type="doc">
      <dgm:prSet loTypeId="urn:microsoft.com/office/officeart/2005/8/layout/arrow2" loCatId="process" qsTypeId="urn:microsoft.com/office/officeart/2005/8/quickstyle/simple1" qsCatId="simple" csTypeId="urn:microsoft.com/office/officeart/2005/8/colors/accent1_2" csCatId="accent1" phldr="1"/>
      <dgm:spPr/>
    </dgm:pt>
    <dgm:pt modelId="{EB5E2E4D-08FB-4D41-ABC1-DE652F47F2E5}">
      <dgm:prSet phldrT="[Text]" custT="1"/>
      <dgm:spPr/>
      <dgm:t>
        <a:bodyPr/>
        <a:lstStyle/>
        <a:p>
          <a:pPr>
            <a:lnSpc>
              <a:spcPct val="90000"/>
            </a:lnSpc>
            <a:spcAft>
              <a:spcPct val="35000"/>
            </a:spcAft>
          </a:pPr>
          <a:r>
            <a:rPr lang="en-US" sz="1800" cap="all" baseline="0" dirty="0">
              <a:solidFill>
                <a:srgbClr val="0000FF"/>
              </a:solidFill>
              <a:latin typeface="Gill Sans MT" panose="020B0502020104020203" pitchFamily="34" charset="0"/>
            </a:rPr>
            <a:t>   </a:t>
          </a:r>
          <a:r>
            <a:rPr lang="en-US" sz="2000" cap="all" baseline="0" dirty="0">
              <a:solidFill>
                <a:srgbClr val="0000FF"/>
              </a:solidFill>
              <a:latin typeface="Gill Sans MT" panose="020B0502020104020203" pitchFamily="34" charset="0"/>
            </a:rPr>
            <a:t>IEP</a:t>
          </a:r>
          <a:r>
            <a:rPr lang="en-US" sz="1800" cap="all" baseline="0" dirty="0">
              <a:solidFill>
                <a:srgbClr val="0000FF"/>
              </a:solidFill>
              <a:latin typeface="Gill Sans MT" panose="020B0502020104020203" pitchFamily="34" charset="0"/>
            </a:rPr>
            <a:t> </a:t>
          </a:r>
        </a:p>
        <a:p>
          <a:pPr marL="174625" indent="-174625">
            <a:lnSpc>
              <a:spcPct val="90000"/>
            </a:lnSpc>
            <a:spcAft>
              <a:spcPct val="35000"/>
            </a:spcAft>
          </a:pPr>
          <a:r>
            <a:rPr lang="en-US" sz="2800" dirty="0">
              <a:latin typeface="Gill Sans MT" panose="020B0502020104020203" pitchFamily="34" charset="0"/>
            </a:rPr>
            <a:t>   </a:t>
          </a:r>
        </a:p>
      </dgm:t>
    </dgm:pt>
    <dgm:pt modelId="{6AB6A00C-B0D2-4C41-85B7-DB52FF240C75}" type="parTrans" cxnId="{84B39A00-4C92-4BA9-8CF5-226970F49D71}">
      <dgm:prSet/>
      <dgm:spPr/>
      <dgm:t>
        <a:bodyPr/>
        <a:lstStyle/>
        <a:p>
          <a:endParaRPr lang="en-US"/>
        </a:p>
      </dgm:t>
    </dgm:pt>
    <dgm:pt modelId="{D2BD2B52-E079-4878-8F16-320298F42625}" type="sibTrans" cxnId="{84B39A00-4C92-4BA9-8CF5-226970F49D71}">
      <dgm:prSet/>
      <dgm:spPr/>
      <dgm:t>
        <a:bodyPr/>
        <a:lstStyle/>
        <a:p>
          <a:endParaRPr lang="en-US"/>
        </a:p>
      </dgm:t>
    </dgm:pt>
    <dgm:pt modelId="{C8A71940-520D-4114-8712-0F04A3C207DA}">
      <dgm:prSet phldrT="[Text]" custT="1"/>
      <dgm:spPr/>
      <dgm:t>
        <a:bodyPr/>
        <a:lstStyle/>
        <a:p>
          <a:pPr>
            <a:lnSpc>
              <a:spcPct val="90000"/>
            </a:lnSpc>
            <a:spcAft>
              <a:spcPct val="35000"/>
            </a:spcAft>
          </a:pPr>
          <a:r>
            <a:rPr lang="en-US" sz="1300" cap="all" baseline="0" dirty="0">
              <a:solidFill>
                <a:srgbClr val="0000FF"/>
              </a:solidFill>
            </a:rPr>
            <a:t> </a:t>
          </a:r>
          <a:r>
            <a:rPr lang="en-US" sz="1800" cap="all" baseline="0" dirty="0">
              <a:solidFill>
                <a:srgbClr val="0000FF"/>
              </a:solidFill>
              <a:latin typeface="Gill Sans MT" panose="020B0502020104020203" pitchFamily="34" charset="0"/>
            </a:rPr>
            <a:t>Staff</a:t>
          </a:r>
        </a:p>
        <a:p>
          <a:pPr>
            <a:lnSpc>
              <a:spcPct val="100000"/>
            </a:lnSpc>
            <a:spcAft>
              <a:spcPts val="0"/>
            </a:spcAft>
          </a:pPr>
          <a:r>
            <a:rPr lang="en-US" dirty="0">
              <a:latin typeface="Gill Sans MT" panose="020B0502020104020203" pitchFamily="34" charset="0"/>
            </a:rPr>
            <a:t>  </a:t>
          </a:r>
        </a:p>
      </dgm:t>
    </dgm:pt>
    <dgm:pt modelId="{8BBDFB27-B79E-460A-8A79-112CB62ACC3E}" type="parTrans" cxnId="{88BFD21B-5A73-4C64-AA84-55C313CBB7F3}">
      <dgm:prSet/>
      <dgm:spPr/>
      <dgm:t>
        <a:bodyPr/>
        <a:lstStyle/>
        <a:p>
          <a:endParaRPr lang="en-US"/>
        </a:p>
      </dgm:t>
    </dgm:pt>
    <dgm:pt modelId="{4BE6860C-9F72-4ADF-AC2B-16860DD382FF}" type="sibTrans" cxnId="{88BFD21B-5A73-4C64-AA84-55C313CBB7F3}">
      <dgm:prSet/>
      <dgm:spPr/>
      <dgm:t>
        <a:bodyPr/>
        <a:lstStyle/>
        <a:p>
          <a:endParaRPr lang="en-US"/>
        </a:p>
      </dgm:t>
    </dgm:pt>
    <dgm:pt modelId="{9DCC7A48-F8C9-48AA-A8DC-D9FE78D43B81}">
      <dgm:prSet phldrT="[Text]" custT="1"/>
      <dgm:spPr/>
      <dgm:t>
        <a:bodyPr/>
        <a:lstStyle/>
        <a:p>
          <a:r>
            <a:rPr lang="en-US" sz="1300" cap="all" baseline="0" dirty="0">
              <a:solidFill>
                <a:srgbClr val="0000FF"/>
              </a:solidFill>
            </a:rPr>
            <a:t>                 </a:t>
          </a:r>
          <a:r>
            <a:rPr lang="en-US" sz="1800" cap="all" baseline="0" dirty="0">
              <a:solidFill>
                <a:srgbClr val="0000FF"/>
              </a:solidFill>
              <a:latin typeface="Gill Sans MT" panose="020B0502020104020203" pitchFamily="34" charset="0"/>
            </a:rPr>
            <a:t>Student</a:t>
          </a:r>
        </a:p>
        <a:p>
          <a:r>
            <a:rPr lang="en-US" sz="1800" dirty="0">
              <a:latin typeface="Gill Sans MT" panose="020B0502020104020203" pitchFamily="34" charset="0"/>
            </a:rPr>
            <a:t>                            </a:t>
          </a:r>
          <a:endParaRPr lang="en-US" sz="1300" dirty="0">
            <a:latin typeface="Gill Sans MT" panose="020B0502020104020203" pitchFamily="34" charset="0"/>
          </a:endParaRPr>
        </a:p>
      </dgm:t>
    </dgm:pt>
    <dgm:pt modelId="{9F474CA3-2E4D-4711-B39C-3011F9F5ABDA}" type="parTrans" cxnId="{43BAFB0D-D83F-4530-BF7B-CEF5AEAFD097}">
      <dgm:prSet/>
      <dgm:spPr/>
      <dgm:t>
        <a:bodyPr/>
        <a:lstStyle/>
        <a:p>
          <a:endParaRPr lang="en-US"/>
        </a:p>
      </dgm:t>
    </dgm:pt>
    <dgm:pt modelId="{8264F0D8-585E-495A-AFC5-C96B3573F4DE}" type="sibTrans" cxnId="{43BAFB0D-D83F-4530-BF7B-CEF5AEAFD097}">
      <dgm:prSet/>
      <dgm:spPr/>
      <dgm:t>
        <a:bodyPr/>
        <a:lstStyle/>
        <a:p>
          <a:endParaRPr lang="en-US"/>
        </a:p>
      </dgm:t>
    </dgm:pt>
    <dgm:pt modelId="{D70B8D5C-4934-4D4E-A3C0-BA649AF7FA26}" type="pres">
      <dgm:prSet presAssocID="{55B1F725-6658-46A6-AB43-A024D517FF8F}" presName="arrowDiagram" presStyleCnt="0">
        <dgm:presLayoutVars>
          <dgm:chMax val="5"/>
          <dgm:dir/>
          <dgm:resizeHandles val="exact"/>
        </dgm:presLayoutVars>
      </dgm:prSet>
      <dgm:spPr/>
    </dgm:pt>
    <dgm:pt modelId="{5FBEF960-2386-4A6C-8B56-8B135CFBF350}" type="pres">
      <dgm:prSet presAssocID="{55B1F725-6658-46A6-AB43-A024D517FF8F}" presName="arrow" presStyleLbl="bgShp" presStyleIdx="0" presStyleCnt="1" custLinFactNeighborX="-144" custLinFactNeighborY="-2834"/>
      <dgm:spPr/>
    </dgm:pt>
    <dgm:pt modelId="{1DAEC4EC-3053-40F4-AC82-97F8A28489CC}" type="pres">
      <dgm:prSet presAssocID="{55B1F725-6658-46A6-AB43-A024D517FF8F}" presName="arrowDiagram3" presStyleCnt="0"/>
      <dgm:spPr/>
    </dgm:pt>
    <dgm:pt modelId="{A742568C-B1EF-4CBE-9F60-CDD8AC962111}" type="pres">
      <dgm:prSet presAssocID="{EB5E2E4D-08FB-4D41-ABC1-DE652F47F2E5}" presName="bullet3a" presStyleLbl="node1" presStyleIdx="0" presStyleCnt="3" custScaleX="252113" custScaleY="252113"/>
      <dgm:spPr>
        <a:solidFill>
          <a:srgbClr val="FFC000"/>
        </a:solidFill>
      </dgm:spPr>
    </dgm:pt>
    <dgm:pt modelId="{3422DC83-274B-4849-9996-8E0C0764BD55}" type="pres">
      <dgm:prSet presAssocID="{EB5E2E4D-08FB-4D41-ABC1-DE652F47F2E5}" presName="textBox3a" presStyleLbl="revTx" presStyleIdx="0" presStyleCnt="3" custAng="19948812" custScaleX="184205" custLinFactNeighborX="52097" custLinFactNeighborY="-78405">
        <dgm:presLayoutVars>
          <dgm:bulletEnabled val="1"/>
        </dgm:presLayoutVars>
      </dgm:prSet>
      <dgm:spPr/>
    </dgm:pt>
    <dgm:pt modelId="{93F2A8C7-908C-405D-9965-0F786F62E16B}" type="pres">
      <dgm:prSet presAssocID="{C8A71940-520D-4114-8712-0F04A3C207DA}" presName="bullet3b" presStyleLbl="node1" presStyleIdx="1" presStyleCnt="3" custScaleX="139466" custScaleY="139466"/>
      <dgm:spPr>
        <a:solidFill>
          <a:schemeClr val="accent3"/>
        </a:solidFill>
      </dgm:spPr>
    </dgm:pt>
    <dgm:pt modelId="{1DF616FF-B98D-4440-A4DD-1B99B2D3E849}" type="pres">
      <dgm:prSet presAssocID="{C8A71940-520D-4114-8712-0F04A3C207DA}" presName="textBox3b" presStyleLbl="revTx" presStyleIdx="1" presStyleCnt="3" custAng="20702972" custScaleX="161970" custLinFactNeighborX="61416" custLinFactNeighborY="-22951">
        <dgm:presLayoutVars>
          <dgm:bulletEnabled val="1"/>
        </dgm:presLayoutVars>
      </dgm:prSet>
      <dgm:spPr/>
    </dgm:pt>
    <dgm:pt modelId="{471BB19B-2232-4B6C-9B60-798C76D88EFA}" type="pres">
      <dgm:prSet presAssocID="{9DCC7A48-F8C9-48AA-A8DC-D9FE78D43B81}" presName="bullet3c" presStyleLbl="node1" presStyleIdx="2" presStyleCnt="3"/>
      <dgm:spPr/>
    </dgm:pt>
    <dgm:pt modelId="{E1E438F2-C69D-47CC-AB59-10339DE19B2C}" type="pres">
      <dgm:prSet presAssocID="{9DCC7A48-F8C9-48AA-A8DC-D9FE78D43B81}" presName="textBox3c" presStyleLbl="revTx" presStyleIdx="2" presStyleCnt="3" custAng="21310216" custScaleX="179167" custLinFactNeighborX="4817" custLinFactNeighborY="-5323">
        <dgm:presLayoutVars>
          <dgm:bulletEnabled val="1"/>
        </dgm:presLayoutVars>
      </dgm:prSet>
      <dgm:spPr/>
    </dgm:pt>
  </dgm:ptLst>
  <dgm:cxnLst>
    <dgm:cxn modelId="{84B39A00-4C92-4BA9-8CF5-226970F49D71}" srcId="{55B1F725-6658-46A6-AB43-A024D517FF8F}" destId="{EB5E2E4D-08FB-4D41-ABC1-DE652F47F2E5}" srcOrd="0" destOrd="0" parTransId="{6AB6A00C-B0D2-4C41-85B7-DB52FF240C75}" sibTransId="{D2BD2B52-E079-4878-8F16-320298F42625}"/>
    <dgm:cxn modelId="{A2C17C07-7160-46D6-A621-D7192625725D}" type="presOf" srcId="{EB5E2E4D-08FB-4D41-ABC1-DE652F47F2E5}" destId="{3422DC83-274B-4849-9996-8E0C0764BD55}" srcOrd="0" destOrd="0" presId="urn:microsoft.com/office/officeart/2005/8/layout/arrow2"/>
    <dgm:cxn modelId="{43BAFB0D-D83F-4530-BF7B-CEF5AEAFD097}" srcId="{55B1F725-6658-46A6-AB43-A024D517FF8F}" destId="{9DCC7A48-F8C9-48AA-A8DC-D9FE78D43B81}" srcOrd="2" destOrd="0" parTransId="{9F474CA3-2E4D-4711-B39C-3011F9F5ABDA}" sibTransId="{8264F0D8-585E-495A-AFC5-C96B3573F4DE}"/>
    <dgm:cxn modelId="{88BFD21B-5A73-4C64-AA84-55C313CBB7F3}" srcId="{55B1F725-6658-46A6-AB43-A024D517FF8F}" destId="{C8A71940-520D-4114-8712-0F04A3C207DA}" srcOrd="1" destOrd="0" parTransId="{8BBDFB27-B79E-460A-8A79-112CB62ACC3E}" sibTransId="{4BE6860C-9F72-4ADF-AC2B-16860DD382FF}"/>
    <dgm:cxn modelId="{ADC73036-602B-47B5-80AE-7866C8D6B27A}" type="presOf" srcId="{9DCC7A48-F8C9-48AA-A8DC-D9FE78D43B81}" destId="{E1E438F2-C69D-47CC-AB59-10339DE19B2C}" srcOrd="0" destOrd="0" presId="urn:microsoft.com/office/officeart/2005/8/layout/arrow2"/>
    <dgm:cxn modelId="{CD771774-38A7-4209-9C4E-09CA97E2CAB2}" type="presOf" srcId="{C8A71940-520D-4114-8712-0F04A3C207DA}" destId="{1DF616FF-B98D-4440-A4DD-1B99B2D3E849}" srcOrd="0" destOrd="0" presId="urn:microsoft.com/office/officeart/2005/8/layout/arrow2"/>
    <dgm:cxn modelId="{96EB70C3-3D21-41ED-A075-7252461A8472}" type="presOf" srcId="{55B1F725-6658-46A6-AB43-A024D517FF8F}" destId="{D70B8D5C-4934-4D4E-A3C0-BA649AF7FA26}" srcOrd="0" destOrd="0" presId="urn:microsoft.com/office/officeart/2005/8/layout/arrow2"/>
    <dgm:cxn modelId="{DF112F54-9320-4166-AF2F-5325D68D4A4C}" type="presParOf" srcId="{D70B8D5C-4934-4D4E-A3C0-BA649AF7FA26}" destId="{5FBEF960-2386-4A6C-8B56-8B135CFBF350}" srcOrd="0" destOrd="0" presId="urn:microsoft.com/office/officeart/2005/8/layout/arrow2"/>
    <dgm:cxn modelId="{2026CE98-C9D4-467F-81EA-736920EBB6C4}" type="presParOf" srcId="{D70B8D5C-4934-4D4E-A3C0-BA649AF7FA26}" destId="{1DAEC4EC-3053-40F4-AC82-97F8A28489CC}" srcOrd="1" destOrd="0" presId="urn:microsoft.com/office/officeart/2005/8/layout/arrow2"/>
    <dgm:cxn modelId="{1D9ED874-A527-4D35-B4CD-E16881441B83}" type="presParOf" srcId="{1DAEC4EC-3053-40F4-AC82-97F8A28489CC}" destId="{A742568C-B1EF-4CBE-9F60-CDD8AC962111}" srcOrd="0" destOrd="0" presId="urn:microsoft.com/office/officeart/2005/8/layout/arrow2"/>
    <dgm:cxn modelId="{E5CD8849-ABCB-4394-8063-CE93E2B18513}" type="presParOf" srcId="{1DAEC4EC-3053-40F4-AC82-97F8A28489CC}" destId="{3422DC83-274B-4849-9996-8E0C0764BD55}" srcOrd="1" destOrd="0" presId="urn:microsoft.com/office/officeart/2005/8/layout/arrow2"/>
    <dgm:cxn modelId="{EA4338FD-6871-43C8-B180-9B5E3C066D61}" type="presParOf" srcId="{1DAEC4EC-3053-40F4-AC82-97F8A28489CC}" destId="{93F2A8C7-908C-405D-9965-0F786F62E16B}" srcOrd="2" destOrd="0" presId="urn:microsoft.com/office/officeart/2005/8/layout/arrow2"/>
    <dgm:cxn modelId="{D4D4451B-12BE-4F77-9E15-1AE6CD0EE4A2}" type="presParOf" srcId="{1DAEC4EC-3053-40F4-AC82-97F8A28489CC}" destId="{1DF616FF-B98D-4440-A4DD-1B99B2D3E849}" srcOrd="3" destOrd="0" presId="urn:microsoft.com/office/officeart/2005/8/layout/arrow2"/>
    <dgm:cxn modelId="{E8D0638C-30CB-4E3D-9282-9ACA4C19B229}" type="presParOf" srcId="{1DAEC4EC-3053-40F4-AC82-97F8A28489CC}" destId="{471BB19B-2232-4B6C-9B60-798C76D88EFA}" srcOrd="4" destOrd="0" presId="urn:microsoft.com/office/officeart/2005/8/layout/arrow2"/>
    <dgm:cxn modelId="{392EB6BF-D30A-4FFE-87C2-778D5FC28187}" type="presParOf" srcId="{1DAEC4EC-3053-40F4-AC82-97F8A28489CC}" destId="{E1E438F2-C69D-47CC-AB59-10339DE19B2C}"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E4BAE-7AFF-4FBB-9CEF-06FA4F767281}">
      <dsp:nvSpPr>
        <dsp:cNvPr id="0" name=""/>
        <dsp:cNvSpPr/>
      </dsp:nvSpPr>
      <dsp:spPr>
        <a:xfrm>
          <a:off x="0" y="130526"/>
          <a:ext cx="5773821" cy="982799"/>
        </a:xfrm>
        <a:prstGeom prst="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8113" tIns="166624" rIns="448113" bIns="92456" numCol="1" spcCol="1270" anchor="t" anchorCtr="0">
          <a:noAutofit/>
        </a:bodyPr>
        <a:lstStyle/>
        <a:p>
          <a:pPr marL="114300" lvl="1" indent="-114300" algn="l" defTabSz="577850">
            <a:lnSpc>
              <a:spcPct val="90000"/>
            </a:lnSpc>
            <a:spcBef>
              <a:spcPct val="0"/>
            </a:spcBef>
            <a:spcAft>
              <a:spcPct val="15000"/>
            </a:spcAft>
            <a:buChar char="•"/>
          </a:pPr>
          <a:r>
            <a:rPr lang="en-US" sz="1300" b="1" kern="1200" dirty="0">
              <a:latin typeface="Trebuchet MS" panose="020B0603020202020204" pitchFamily="34" charset="0"/>
            </a:rPr>
            <a:t>1</a:t>
          </a:r>
          <a:r>
            <a:rPr lang="en-US" sz="1300" b="1" kern="1200" baseline="30000" dirty="0">
              <a:latin typeface="Trebuchet MS" panose="020B0603020202020204" pitchFamily="34" charset="0"/>
            </a:rPr>
            <a:t>st</a:t>
          </a:r>
          <a:r>
            <a:rPr lang="en-US" sz="1300" b="1" kern="1200" dirty="0">
              <a:latin typeface="Trebuchet MS" panose="020B0603020202020204" pitchFamily="34" charset="0"/>
            </a:rPr>
            <a:t> - Friday</a:t>
          </a:r>
          <a:r>
            <a:rPr lang="en-US" sz="1300" b="1" i="1" kern="1200" dirty="0">
              <a:latin typeface="Trebuchet MS" panose="020B0603020202020204" pitchFamily="34" charset="0"/>
            </a:rPr>
            <a:t> </a:t>
          </a:r>
          <a:r>
            <a:rPr lang="en-US" sz="1300" kern="1200" dirty="0">
              <a:latin typeface="Trebuchet MS" panose="020B0603020202020204" pitchFamily="34" charset="0"/>
            </a:rPr>
            <a:t>– Sped December Count Snapshot available in Data Pipeline  </a:t>
          </a:r>
        </a:p>
        <a:p>
          <a:pPr marL="114300" lvl="1" indent="-114300" algn="l" defTabSz="577850">
            <a:lnSpc>
              <a:spcPct val="90000"/>
            </a:lnSpc>
            <a:spcBef>
              <a:spcPct val="0"/>
            </a:spcBef>
            <a:spcAft>
              <a:spcPct val="15000"/>
            </a:spcAft>
            <a:buChar char="•"/>
          </a:pPr>
          <a:r>
            <a:rPr lang="en-US" sz="1300" b="1" kern="1200" dirty="0">
              <a:solidFill>
                <a:schemeClr val="tx1"/>
              </a:solidFill>
              <a:latin typeface="Trebuchet MS" panose="020B0603020202020204" pitchFamily="34" charset="0"/>
            </a:rPr>
            <a:t>13</a:t>
          </a:r>
          <a:r>
            <a:rPr lang="en-US" sz="1300" b="1" kern="1200" baseline="30000" dirty="0">
              <a:solidFill>
                <a:schemeClr val="tx1"/>
              </a:solidFill>
              <a:latin typeface="Trebuchet MS" panose="020B0603020202020204" pitchFamily="34" charset="0"/>
            </a:rPr>
            <a:t>th</a:t>
          </a:r>
          <a:r>
            <a:rPr lang="en-US" sz="1300" b="1" kern="1200" dirty="0">
              <a:solidFill>
                <a:schemeClr val="tx1"/>
              </a:solidFill>
              <a:latin typeface="Trebuchet MS" panose="020B0603020202020204" pitchFamily="34" charset="0"/>
            </a:rPr>
            <a:t> – Wednesday </a:t>
          </a:r>
          <a:r>
            <a:rPr lang="en-US" sz="1300" b="0" kern="1200" dirty="0">
              <a:solidFill>
                <a:schemeClr val="tx1"/>
              </a:solidFill>
              <a:latin typeface="Trebuchet MS" panose="020B0603020202020204" pitchFamily="34" charset="0"/>
            </a:rPr>
            <a:t>- Interchange files uploaded - Sped Child, Sped Participation, Staff Profile, </a:t>
          </a:r>
          <a:r>
            <a:rPr lang="en-US" sz="1200" b="0" kern="1200" dirty="0">
              <a:solidFill>
                <a:schemeClr val="tx1"/>
              </a:solidFill>
              <a:latin typeface="Trebuchet MS" panose="020B0603020202020204" pitchFamily="34" charset="0"/>
            </a:rPr>
            <a:t>Staff Assign</a:t>
          </a:r>
          <a:endParaRPr lang="en-US" sz="1200" kern="1200" dirty="0">
            <a:latin typeface="Trebuchet MS" panose="020B0603020202020204" pitchFamily="34" charset="0"/>
          </a:endParaRPr>
        </a:p>
      </dsp:txBody>
      <dsp:txXfrm>
        <a:off x="0" y="130526"/>
        <a:ext cx="5773821" cy="982799"/>
      </dsp:txXfrm>
    </dsp:sp>
    <dsp:sp modelId="{4626F909-C55E-41F4-9DAF-444B6BD0E9D1}">
      <dsp:nvSpPr>
        <dsp:cNvPr id="0" name=""/>
        <dsp:cNvSpPr/>
      </dsp:nvSpPr>
      <dsp:spPr>
        <a:xfrm>
          <a:off x="288691" y="12446"/>
          <a:ext cx="4041674" cy="236160"/>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766" tIns="0" rIns="152766" bIns="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1"/>
              </a:solidFill>
              <a:latin typeface="Trebuchet MS" panose="020B0603020202020204" pitchFamily="34" charset="0"/>
            </a:rPr>
            <a:t>November Due Dates</a:t>
          </a:r>
        </a:p>
      </dsp:txBody>
      <dsp:txXfrm>
        <a:off x="300219" y="23974"/>
        <a:ext cx="4018618" cy="213104"/>
      </dsp:txXfrm>
    </dsp:sp>
    <dsp:sp modelId="{03540ACC-B54C-4785-A551-61BBE29FD42D}">
      <dsp:nvSpPr>
        <dsp:cNvPr id="0" name=""/>
        <dsp:cNvSpPr/>
      </dsp:nvSpPr>
      <dsp:spPr>
        <a:xfrm>
          <a:off x="0" y="1274606"/>
          <a:ext cx="5773821" cy="1058400"/>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8113" tIns="166624" rIns="448113"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solidFill>
                <a:schemeClr val="tx1"/>
              </a:solidFill>
              <a:latin typeface="Trebuchet MS" panose="020B0603020202020204" pitchFamily="34" charset="0"/>
            </a:rPr>
            <a:t>1</a:t>
          </a:r>
          <a:r>
            <a:rPr lang="en-US" sz="1400" b="1" kern="1200" baseline="30000" dirty="0">
              <a:solidFill>
                <a:schemeClr val="tx1"/>
              </a:solidFill>
              <a:latin typeface="Trebuchet MS" panose="020B0603020202020204" pitchFamily="34" charset="0"/>
            </a:rPr>
            <a:t>st</a:t>
          </a:r>
          <a:r>
            <a:rPr lang="en-US" sz="1400" b="1" kern="1200" dirty="0">
              <a:solidFill>
                <a:schemeClr val="tx1"/>
              </a:solidFill>
              <a:latin typeface="Trebuchet MS" panose="020B0603020202020204" pitchFamily="34" charset="0"/>
            </a:rPr>
            <a:t> - Sunday</a:t>
          </a:r>
          <a:r>
            <a:rPr lang="en-US" sz="1400" b="0" i="1" kern="1200" dirty="0">
              <a:solidFill>
                <a:schemeClr val="tx1"/>
              </a:solidFill>
              <a:latin typeface="Trebuchet MS" panose="020B0603020202020204" pitchFamily="34" charset="0"/>
            </a:rPr>
            <a:t> - </a:t>
          </a:r>
          <a:r>
            <a:rPr lang="en-US" sz="1400" b="0" kern="1200" dirty="0">
              <a:solidFill>
                <a:schemeClr val="tx1"/>
              </a:solidFill>
              <a:latin typeface="Trebuchet MS" panose="020B0603020202020204" pitchFamily="34" charset="0"/>
            </a:rPr>
            <a:t>Official count date (or last date prior your school was in session)</a:t>
          </a:r>
          <a:endParaRPr lang="en-US" sz="1400" kern="1200" dirty="0">
            <a:latin typeface="Trebuchet MS" panose="020B0603020202020204" pitchFamily="34" charset="0"/>
          </a:endParaRPr>
        </a:p>
        <a:p>
          <a:pPr marL="114300" lvl="1" indent="-114300" algn="l" defTabSz="622300">
            <a:lnSpc>
              <a:spcPct val="90000"/>
            </a:lnSpc>
            <a:spcBef>
              <a:spcPct val="0"/>
            </a:spcBef>
            <a:spcAft>
              <a:spcPct val="15000"/>
            </a:spcAft>
            <a:buChar char="•"/>
          </a:pPr>
          <a:r>
            <a:rPr lang="en-US" sz="1400" b="1" kern="1200" dirty="0">
              <a:latin typeface="Trebuchet MS" panose="020B0603020202020204" pitchFamily="34" charset="0"/>
            </a:rPr>
            <a:t>18</a:t>
          </a:r>
          <a:r>
            <a:rPr lang="en-US" sz="1400" b="1" kern="1200" baseline="30000" dirty="0">
              <a:latin typeface="Trebuchet MS" panose="020B0603020202020204" pitchFamily="34" charset="0"/>
            </a:rPr>
            <a:t>th</a:t>
          </a:r>
          <a:r>
            <a:rPr lang="en-US" sz="1400" b="1" kern="1200" dirty="0">
              <a:latin typeface="Trebuchet MS" panose="020B0603020202020204" pitchFamily="34" charset="0"/>
            </a:rPr>
            <a:t> - Wednesday</a:t>
          </a:r>
          <a:r>
            <a:rPr lang="en-US" sz="1400" kern="1200" dirty="0">
              <a:latin typeface="Trebuchet MS" panose="020B0603020202020204" pitchFamily="34" charset="0"/>
            </a:rPr>
            <a:t>: Interchange files error free and at least one snapshot created  </a:t>
          </a:r>
        </a:p>
      </dsp:txBody>
      <dsp:txXfrm>
        <a:off x="0" y="1274606"/>
        <a:ext cx="5773821" cy="1058400"/>
      </dsp:txXfrm>
    </dsp:sp>
    <dsp:sp modelId="{168DC68B-A631-4E5F-8967-93A875B7AF13}">
      <dsp:nvSpPr>
        <dsp:cNvPr id="0" name=""/>
        <dsp:cNvSpPr/>
      </dsp:nvSpPr>
      <dsp:spPr>
        <a:xfrm>
          <a:off x="288691" y="1156526"/>
          <a:ext cx="4041674" cy="236160"/>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766" tIns="0" rIns="152766" bIns="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1"/>
              </a:solidFill>
              <a:latin typeface="Trebuchet MS" panose="020B0603020202020204" pitchFamily="34" charset="0"/>
            </a:rPr>
            <a:t>December Due Dates</a:t>
          </a:r>
        </a:p>
      </dsp:txBody>
      <dsp:txXfrm>
        <a:off x="300219" y="1168054"/>
        <a:ext cx="4018618" cy="213104"/>
      </dsp:txXfrm>
    </dsp:sp>
    <dsp:sp modelId="{187BEB00-907E-4E64-A1FE-9AD89FE9B03D}">
      <dsp:nvSpPr>
        <dsp:cNvPr id="0" name=""/>
        <dsp:cNvSpPr/>
      </dsp:nvSpPr>
      <dsp:spPr>
        <a:xfrm>
          <a:off x="0" y="2494286"/>
          <a:ext cx="5773821" cy="680400"/>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8113" tIns="166624" rIns="448113" bIns="99568" numCol="1" spcCol="1270" anchor="t" anchorCtr="0">
          <a:noAutofit/>
        </a:bodyPr>
        <a:lstStyle/>
        <a:p>
          <a:pPr marL="114300" lvl="1" indent="-114300" algn="l" defTabSz="622300">
            <a:lnSpc>
              <a:spcPct val="90000"/>
            </a:lnSpc>
            <a:spcBef>
              <a:spcPct val="0"/>
            </a:spcBef>
            <a:spcAft>
              <a:spcPct val="15000"/>
            </a:spcAft>
            <a:buChar char="•"/>
          </a:pPr>
          <a:r>
            <a:rPr lang="en-US" sz="1400" b="1" i="0" kern="1200" dirty="0">
              <a:latin typeface="Trebuchet MS" panose="020B0603020202020204" pitchFamily="34" charset="0"/>
            </a:rPr>
            <a:t>30</a:t>
          </a:r>
          <a:r>
            <a:rPr lang="en-US" sz="1400" b="1" i="0" kern="1200" baseline="30000" dirty="0">
              <a:latin typeface="Trebuchet MS" panose="020B0603020202020204" pitchFamily="34" charset="0"/>
            </a:rPr>
            <a:t>th</a:t>
          </a:r>
          <a:r>
            <a:rPr lang="en-US" sz="1400" b="1" i="0" kern="1200" dirty="0">
              <a:latin typeface="Trebuchet MS" panose="020B0603020202020204" pitchFamily="34" charset="0"/>
            </a:rPr>
            <a:t> - Thursday</a:t>
          </a:r>
          <a:r>
            <a:rPr lang="en-US" sz="1400" b="1" i="1" kern="1200" dirty="0">
              <a:latin typeface="Trebuchet MS" panose="020B0603020202020204" pitchFamily="34" charset="0"/>
            </a:rPr>
            <a:t> </a:t>
          </a:r>
          <a:r>
            <a:rPr lang="en-US" sz="1400" i="1" kern="1200" dirty="0">
              <a:latin typeface="Trebuchet MS" panose="020B0603020202020204" pitchFamily="34" charset="0"/>
            </a:rPr>
            <a:t>-</a:t>
          </a:r>
          <a:r>
            <a:rPr lang="en-US" sz="1400" kern="1200" dirty="0">
              <a:latin typeface="Trebuchet MS" panose="020B0603020202020204" pitchFamily="34" charset="0"/>
            </a:rPr>
            <a:t>  All errors resolved – complete snapshot</a:t>
          </a:r>
        </a:p>
        <a:p>
          <a:pPr marL="114300" lvl="1" indent="-114300" algn="l" defTabSz="622300">
            <a:lnSpc>
              <a:spcPct val="90000"/>
            </a:lnSpc>
            <a:spcBef>
              <a:spcPct val="0"/>
            </a:spcBef>
            <a:spcAft>
              <a:spcPct val="15000"/>
            </a:spcAft>
            <a:buChar char="•"/>
          </a:pPr>
          <a:r>
            <a:rPr lang="en-US" sz="1400" b="1" kern="1200" dirty="0">
              <a:latin typeface="Trebuchet MS" panose="020B0603020202020204" pitchFamily="34" charset="0"/>
            </a:rPr>
            <a:t>30</a:t>
          </a:r>
          <a:r>
            <a:rPr lang="en-US" sz="1400" b="1" kern="1200" baseline="30000" dirty="0">
              <a:latin typeface="Trebuchet MS" panose="020B0603020202020204" pitchFamily="34" charset="0"/>
            </a:rPr>
            <a:t>th</a:t>
          </a:r>
          <a:r>
            <a:rPr lang="en-US" sz="1400" b="1" kern="1200" dirty="0">
              <a:latin typeface="Trebuchet MS" panose="020B0603020202020204" pitchFamily="34" charset="0"/>
            </a:rPr>
            <a:t> - Feb 7</a:t>
          </a:r>
          <a:r>
            <a:rPr lang="en-US" sz="1400" b="1" kern="1200" baseline="30000" dirty="0">
              <a:latin typeface="Trebuchet MS" panose="020B0603020202020204" pitchFamily="34" charset="0"/>
            </a:rPr>
            <a:t>th</a:t>
          </a:r>
          <a:r>
            <a:rPr lang="en-US" sz="1400" b="1" kern="1200" dirty="0">
              <a:latin typeface="Trebuchet MS" panose="020B0603020202020204" pitchFamily="34" charset="0"/>
            </a:rPr>
            <a:t> Thursday – Friday - </a:t>
          </a:r>
          <a:r>
            <a:rPr lang="en-US" sz="1400" b="0" kern="1200" dirty="0">
              <a:latin typeface="Trebuchet MS" panose="020B0603020202020204" pitchFamily="34" charset="0"/>
            </a:rPr>
            <a:t>Report Review</a:t>
          </a:r>
          <a:endParaRPr lang="en-US" sz="1400" kern="1200" dirty="0">
            <a:latin typeface="Trebuchet MS" panose="020B0603020202020204" pitchFamily="34" charset="0"/>
          </a:endParaRPr>
        </a:p>
      </dsp:txBody>
      <dsp:txXfrm>
        <a:off x="0" y="2494286"/>
        <a:ext cx="5773821" cy="680400"/>
      </dsp:txXfrm>
    </dsp:sp>
    <dsp:sp modelId="{3054300C-5B6E-4817-ADDA-ADC6FA74591B}">
      <dsp:nvSpPr>
        <dsp:cNvPr id="0" name=""/>
        <dsp:cNvSpPr/>
      </dsp:nvSpPr>
      <dsp:spPr>
        <a:xfrm>
          <a:off x="288691" y="2376206"/>
          <a:ext cx="4041674" cy="236160"/>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766" tIns="0" rIns="152766" bIns="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1"/>
              </a:solidFill>
              <a:latin typeface="Trebuchet MS" panose="020B0603020202020204" pitchFamily="34" charset="0"/>
            </a:rPr>
            <a:t>January Due Dates</a:t>
          </a:r>
        </a:p>
      </dsp:txBody>
      <dsp:txXfrm>
        <a:off x="300219" y="2387734"/>
        <a:ext cx="4018618" cy="213104"/>
      </dsp:txXfrm>
    </dsp:sp>
    <dsp:sp modelId="{3C065790-46BC-498E-9790-470944DB481F}">
      <dsp:nvSpPr>
        <dsp:cNvPr id="0" name=""/>
        <dsp:cNvSpPr/>
      </dsp:nvSpPr>
      <dsp:spPr>
        <a:xfrm>
          <a:off x="0" y="3335967"/>
          <a:ext cx="5763485" cy="907200"/>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8113" tIns="166624" rIns="448113"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latin typeface="Trebuchet MS" panose="020B0603020202020204" pitchFamily="34" charset="0"/>
            </a:rPr>
            <a:t>10</a:t>
          </a:r>
          <a:r>
            <a:rPr lang="en-US" sz="1400" b="1" kern="1200" baseline="30000" dirty="0">
              <a:latin typeface="Trebuchet MS" panose="020B0603020202020204" pitchFamily="34" charset="0"/>
            </a:rPr>
            <a:t>th</a:t>
          </a:r>
          <a:r>
            <a:rPr lang="en-US" sz="1400" b="1" kern="1200" dirty="0">
              <a:latin typeface="Trebuchet MS" panose="020B0603020202020204" pitchFamily="34" charset="0"/>
            </a:rPr>
            <a:t>  – 18</a:t>
          </a:r>
          <a:r>
            <a:rPr lang="en-US" sz="1400" b="1" kern="1200" baseline="30000" dirty="0">
              <a:latin typeface="Trebuchet MS" panose="020B0603020202020204" pitchFamily="34" charset="0"/>
            </a:rPr>
            <a:t>th</a:t>
          </a:r>
          <a:r>
            <a:rPr lang="en-US" sz="1400" b="1" kern="1200" dirty="0">
              <a:latin typeface="Trebuchet MS" panose="020B0603020202020204" pitchFamily="34" charset="0"/>
            </a:rPr>
            <a:t> - Monday </a:t>
          </a:r>
          <a:r>
            <a:rPr lang="en-US" sz="1400" b="0" kern="1200" dirty="0">
              <a:latin typeface="Trebuchet MS" panose="020B0603020202020204" pitchFamily="34" charset="0"/>
            </a:rPr>
            <a:t>–</a:t>
          </a:r>
          <a:r>
            <a:rPr lang="en-US" sz="1400" b="1" kern="1200" dirty="0">
              <a:latin typeface="Trebuchet MS" panose="020B0603020202020204" pitchFamily="34" charset="0"/>
            </a:rPr>
            <a:t> Tuesday </a:t>
          </a:r>
          <a:r>
            <a:rPr lang="en-US" sz="1400" b="0" kern="1200" dirty="0">
              <a:latin typeface="Trebuchet MS" panose="020B0603020202020204" pitchFamily="34" charset="0"/>
            </a:rPr>
            <a:t>- Resolving Duplicates</a:t>
          </a:r>
          <a:endParaRPr lang="en-US" sz="1400" kern="1200" dirty="0">
            <a:latin typeface="Trebuchet MS" panose="020B0603020202020204" pitchFamily="34" charset="0"/>
          </a:endParaRPr>
        </a:p>
        <a:p>
          <a:pPr marL="114300" lvl="1" indent="-114300" algn="l" defTabSz="622300">
            <a:lnSpc>
              <a:spcPct val="90000"/>
            </a:lnSpc>
            <a:spcBef>
              <a:spcPct val="0"/>
            </a:spcBef>
            <a:spcAft>
              <a:spcPct val="15000"/>
            </a:spcAft>
            <a:buChar char="•"/>
          </a:pPr>
          <a:r>
            <a:rPr lang="en-US" sz="1400" b="1" kern="1200" dirty="0">
              <a:solidFill>
                <a:schemeClr val="tx1"/>
              </a:solidFill>
              <a:latin typeface="Trebuchet MS" panose="020B0603020202020204" pitchFamily="34" charset="0"/>
            </a:rPr>
            <a:t>18</a:t>
          </a:r>
          <a:r>
            <a:rPr lang="en-US" sz="1400" b="1" kern="1200" baseline="30000" dirty="0">
              <a:solidFill>
                <a:schemeClr val="tx1"/>
              </a:solidFill>
              <a:latin typeface="Trebuchet MS" panose="020B0603020202020204" pitchFamily="34" charset="0"/>
            </a:rPr>
            <a:t>th</a:t>
          </a:r>
          <a:r>
            <a:rPr lang="en-US" sz="1400" b="1" kern="1200" dirty="0">
              <a:solidFill>
                <a:schemeClr val="tx1"/>
              </a:solidFill>
              <a:latin typeface="Trebuchet MS" panose="020B0603020202020204" pitchFamily="34" charset="0"/>
            </a:rPr>
            <a:t> – 21</a:t>
          </a:r>
          <a:r>
            <a:rPr lang="en-US" sz="1400" b="1" kern="1200" baseline="30000" dirty="0">
              <a:solidFill>
                <a:schemeClr val="tx1"/>
              </a:solidFill>
              <a:latin typeface="Trebuchet MS" panose="020B0603020202020204" pitchFamily="34" charset="0"/>
            </a:rPr>
            <a:t>st</a:t>
          </a:r>
          <a:r>
            <a:rPr lang="en-US" sz="1400" b="1" kern="1200" dirty="0">
              <a:solidFill>
                <a:schemeClr val="tx1"/>
              </a:solidFill>
              <a:latin typeface="Trebuchet MS" panose="020B0603020202020204" pitchFamily="34" charset="0"/>
            </a:rPr>
            <a:t>  - Tuesday - Friday</a:t>
          </a:r>
          <a:r>
            <a:rPr lang="en-US" sz="1400" kern="1200" dirty="0">
              <a:solidFill>
                <a:schemeClr val="tx1"/>
              </a:solidFill>
              <a:latin typeface="Trebuchet MS" panose="020B0603020202020204" pitchFamily="34" charset="0"/>
            </a:rPr>
            <a:t> - Final Report Review</a:t>
          </a:r>
        </a:p>
        <a:p>
          <a:pPr marL="114300" lvl="1" indent="-114300" algn="l" defTabSz="622300">
            <a:lnSpc>
              <a:spcPct val="90000"/>
            </a:lnSpc>
            <a:spcBef>
              <a:spcPct val="0"/>
            </a:spcBef>
            <a:spcAft>
              <a:spcPct val="15000"/>
            </a:spcAft>
            <a:buChar char="•"/>
          </a:pPr>
          <a:r>
            <a:rPr lang="en-US" sz="1400" b="1" i="0" kern="1200" dirty="0">
              <a:solidFill>
                <a:schemeClr val="tx1"/>
              </a:solidFill>
              <a:latin typeface="Trebuchet MS" panose="020B0603020202020204" pitchFamily="34" charset="0"/>
            </a:rPr>
            <a:t>21</a:t>
          </a:r>
          <a:r>
            <a:rPr lang="en-US" sz="1400" b="1" i="0" kern="1200" baseline="30000" dirty="0">
              <a:solidFill>
                <a:schemeClr val="tx1"/>
              </a:solidFill>
              <a:latin typeface="Trebuchet MS" panose="020B0603020202020204" pitchFamily="34" charset="0"/>
            </a:rPr>
            <a:t>st</a:t>
          </a:r>
          <a:r>
            <a:rPr lang="en-US" sz="1400" b="1" i="0" kern="1200" dirty="0">
              <a:solidFill>
                <a:schemeClr val="tx1"/>
              </a:solidFill>
              <a:latin typeface="Trebuchet MS" panose="020B0603020202020204" pitchFamily="34" charset="0"/>
            </a:rPr>
            <a:t> </a:t>
          </a:r>
          <a:r>
            <a:rPr lang="en-US" sz="1400" b="1" i="0" kern="1200" baseline="30000" dirty="0">
              <a:solidFill>
                <a:schemeClr val="tx1"/>
              </a:solidFill>
              <a:latin typeface="Trebuchet MS" panose="020B0603020202020204" pitchFamily="34" charset="0"/>
            </a:rPr>
            <a:t> </a:t>
          </a:r>
          <a:r>
            <a:rPr lang="en-US" sz="1400" b="1" i="0" kern="1200" dirty="0">
              <a:solidFill>
                <a:schemeClr val="tx1"/>
              </a:solidFill>
              <a:latin typeface="Trebuchet MS" panose="020B0603020202020204" pitchFamily="34" charset="0"/>
            </a:rPr>
            <a:t> - Friday - </a:t>
          </a:r>
          <a:r>
            <a:rPr lang="en-US" sz="1400" kern="1200" dirty="0">
              <a:solidFill>
                <a:schemeClr val="tx1"/>
              </a:solidFill>
              <a:latin typeface="Trebuchet MS" panose="020B0603020202020204" pitchFamily="34" charset="0"/>
            </a:rPr>
            <a:t>Final Submission Due</a:t>
          </a:r>
          <a:endParaRPr lang="en-US" sz="1400" b="0" kern="1200" dirty="0">
            <a:latin typeface="Trebuchet MS" panose="020B0603020202020204" pitchFamily="34" charset="0"/>
          </a:endParaRPr>
        </a:p>
      </dsp:txBody>
      <dsp:txXfrm>
        <a:off x="0" y="3335967"/>
        <a:ext cx="5763485" cy="907200"/>
      </dsp:txXfrm>
    </dsp:sp>
    <dsp:sp modelId="{E3AF0EDD-A197-4A05-8065-2914C13E0567}">
      <dsp:nvSpPr>
        <dsp:cNvPr id="0" name=""/>
        <dsp:cNvSpPr/>
      </dsp:nvSpPr>
      <dsp:spPr>
        <a:xfrm>
          <a:off x="288691" y="3217887"/>
          <a:ext cx="4041674" cy="23616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766" tIns="0" rIns="152766" bIns="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1"/>
              </a:solidFill>
              <a:latin typeface="Trebuchet MS" panose="020B0603020202020204" pitchFamily="34" charset="0"/>
            </a:rPr>
            <a:t>February Due Dates</a:t>
          </a:r>
        </a:p>
      </dsp:txBody>
      <dsp:txXfrm>
        <a:off x="300219" y="3229415"/>
        <a:ext cx="4018618" cy="2131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B86BA-B5F2-496A-A455-B0B211FA3BC7}">
      <dsp:nvSpPr>
        <dsp:cNvPr id="0" name=""/>
        <dsp:cNvSpPr/>
      </dsp:nvSpPr>
      <dsp:spPr>
        <a:xfrm>
          <a:off x="1521955" y="0"/>
          <a:ext cx="5272378" cy="527237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56B5E4-084B-4252-8964-0D7C031FD456}">
      <dsp:nvSpPr>
        <dsp:cNvPr id="0" name=""/>
        <dsp:cNvSpPr/>
      </dsp:nvSpPr>
      <dsp:spPr>
        <a:xfrm>
          <a:off x="2022831" y="500876"/>
          <a:ext cx="2056227" cy="2056227"/>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Special Education Child</a:t>
          </a:r>
        </a:p>
      </dsp:txBody>
      <dsp:txXfrm>
        <a:off x="2123208" y="601253"/>
        <a:ext cx="1855473" cy="1855473"/>
      </dsp:txXfrm>
    </dsp:sp>
    <dsp:sp modelId="{81CB02D9-9E99-4B0E-B3FA-27905DBFD60E}">
      <dsp:nvSpPr>
        <dsp:cNvPr id="0" name=""/>
        <dsp:cNvSpPr/>
      </dsp:nvSpPr>
      <dsp:spPr>
        <a:xfrm>
          <a:off x="4237230" y="500876"/>
          <a:ext cx="2056227" cy="2056227"/>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Special Education Participation</a:t>
          </a:r>
        </a:p>
      </dsp:txBody>
      <dsp:txXfrm>
        <a:off x="4337607" y="601253"/>
        <a:ext cx="1855473" cy="1855473"/>
      </dsp:txXfrm>
    </dsp:sp>
    <dsp:sp modelId="{E6EB45A8-9B0F-4C3D-8CD4-34CBB35DAF39}">
      <dsp:nvSpPr>
        <dsp:cNvPr id="0" name=""/>
        <dsp:cNvSpPr/>
      </dsp:nvSpPr>
      <dsp:spPr>
        <a:xfrm>
          <a:off x="2025750" y="2654040"/>
          <a:ext cx="2050388" cy="21786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Staff Profile </a:t>
          </a:r>
        </a:p>
      </dsp:txBody>
      <dsp:txXfrm>
        <a:off x="2125842" y="2754132"/>
        <a:ext cx="1850204" cy="1978512"/>
      </dsp:txXfrm>
    </dsp:sp>
    <dsp:sp modelId="{96606AAA-3A5A-48F7-8CC7-6B105AF23BE1}">
      <dsp:nvSpPr>
        <dsp:cNvPr id="0" name=""/>
        <dsp:cNvSpPr/>
      </dsp:nvSpPr>
      <dsp:spPr>
        <a:xfrm>
          <a:off x="4237230" y="2715275"/>
          <a:ext cx="2056227" cy="20562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Staff Assignment</a:t>
          </a:r>
        </a:p>
      </dsp:txBody>
      <dsp:txXfrm>
        <a:off x="4337607" y="2815652"/>
        <a:ext cx="1855473" cy="18554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E7CB1-4335-4E95-BF0E-87EE64D07BC6}">
      <dsp:nvSpPr>
        <dsp:cNvPr id="0" name=""/>
        <dsp:cNvSpPr/>
      </dsp:nvSpPr>
      <dsp:spPr>
        <a:xfrm>
          <a:off x="0" y="0"/>
          <a:ext cx="706662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F7EFB5-D26B-4989-B834-4CED2AAF435A}">
      <dsp:nvSpPr>
        <dsp:cNvPr id="0" name=""/>
        <dsp:cNvSpPr/>
      </dsp:nvSpPr>
      <dsp:spPr>
        <a:xfrm>
          <a:off x="0" y="0"/>
          <a:ext cx="7066624"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The Staff Approval Matrix (SAM):</a:t>
          </a:r>
          <a:endParaRPr lang="en-US" sz="1600" kern="1200"/>
        </a:p>
      </dsp:txBody>
      <dsp:txXfrm>
        <a:off x="0" y="0"/>
        <a:ext cx="7066624" cy="543917"/>
      </dsp:txXfrm>
    </dsp:sp>
    <dsp:sp modelId="{CA7A78EC-8C28-46A0-9A75-31C05A944204}">
      <dsp:nvSpPr>
        <dsp:cNvPr id="0" name=""/>
        <dsp:cNvSpPr/>
      </dsp:nvSpPr>
      <dsp:spPr>
        <a:xfrm>
          <a:off x="0" y="543917"/>
          <a:ext cx="706662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1D6578-DCC6-49A7-9FFA-16C2F32012DA}">
      <dsp:nvSpPr>
        <dsp:cNvPr id="0" name=""/>
        <dsp:cNvSpPr/>
      </dsp:nvSpPr>
      <dsp:spPr>
        <a:xfrm>
          <a:off x="0" y="543917"/>
          <a:ext cx="7066624"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is an automated process in the December Count</a:t>
          </a:r>
        </a:p>
      </dsp:txBody>
      <dsp:txXfrm>
        <a:off x="0" y="543917"/>
        <a:ext cx="7066624" cy="543917"/>
      </dsp:txXfrm>
    </dsp:sp>
    <dsp:sp modelId="{55EB7D93-C44E-4835-94EA-7753C6B1C1FB}">
      <dsp:nvSpPr>
        <dsp:cNvPr id="0" name=""/>
        <dsp:cNvSpPr/>
      </dsp:nvSpPr>
      <dsp:spPr>
        <a:xfrm>
          <a:off x="0" y="1087834"/>
          <a:ext cx="706662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59DCC3-2845-4AB4-B34F-2267FAC32A2A}">
      <dsp:nvSpPr>
        <dsp:cNvPr id="0" name=""/>
        <dsp:cNvSpPr/>
      </dsp:nvSpPr>
      <dsp:spPr>
        <a:xfrm>
          <a:off x="0" y="1087834"/>
          <a:ext cx="7066624"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warnings that trigger when a Sp Ed Dec Count Snapshot is created</a:t>
          </a:r>
        </a:p>
      </dsp:txBody>
      <dsp:txXfrm>
        <a:off x="0" y="1087834"/>
        <a:ext cx="7066624" cy="543917"/>
      </dsp:txXfrm>
    </dsp:sp>
    <dsp:sp modelId="{60D3AC5F-C141-484D-BFB8-C2C0B5A94BAB}">
      <dsp:nvSpPr>
        <dsp:cNvPr id="0" name=""/>
        <dsp:cNvSpPr/>
      </dsp:nvSpPr>
      <dsp:spPr>
        <a:xfrm>
          <a:off x="0" y="1631751"/>
          <a:ext cx="706662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F18D08-1DAC-44BD-AF1C-7C334A1ED912}">
      <dsp:nvSpPr>
        <dsp:cNvPr id="0" name=""/>
        <dsp:cNvSpPr/>
      </dsp:nvSpPr>
      <dsp:spPr>
        <a:xfrm>
          <a:off x="0" y="1631751"/>
          <a:ext cx="7066624"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found under your Sp Ed Dec Count Staff Snapshot </a:t>
          </a:r>
          <a:r>
            <a:rPr lang="en-US" sz="1600" i="1" kern="1200"/>
            <a:t>warnings</a:t>
          </a:r>
          <a:r>
            <a:rPr lang="en-US" sz="1600" kern="1200"/>
            <a:t> report</a:t>
          </a:r>
        </a:p>
      </dsp:txBody>
      <dsp:txXfrm>
        <a:off x="0" y="1631751"/>
        <a:ext cx="7066624" cy="543917"/>
      </dsp:txXfrm>
    </dsp:sp>
    <dsp:sp modelId="{7DE30E62-C1F7-4F8E-A54A-157C789EEB28}">
      <dsp:nvSpPr>
        <dsp:cNvPr id="0" name=""/>
        <dsp:cNvSpPr/>
      </dsp:nvSpPr>
      <dsp:spPr>
        <a:xfrm>
          <a:off x="0" y="2175669"/>
          <a:ext cx="706662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6045B7-BE83-4DFB-AFDB-A18AA8E07950}">
      <dsp:nvSpPr>
        <dsp:cNvPr id="0" name=""/>
        <dsp:cNvSpPr/>
      </dsp:nvSpPr>
      <dsp:spPr>
        <a:xfrm>
          <a:off x="0" y="2175669"/>
          <a:ext cx="7066624"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pulls in data from the Staff Assignment and IEP Interchange files</a:t>
          </a:r>
        </a:p>
      </dsp:txBody>
      <dsp:txXfrm>
        <a:off x="0" y="2175669"/>
        <a:ext cx="7066624" cy="543917"/>
      </dsp:txXfrm>
    </dsp:sp>
    <dsp:sp modelId="{836B7BB2-DDC3-4BF6-BB96-757A01121273}">
      <dsp:nvSpPr>
        <dsp:cNvPr id="0" name=""/>
        <dsp:cNvSpPr/>
      </dsp:nvSpPr>
      <dsp:spPr>
        <a:xfrm>
          <a:off x="0" y="2719586"/>
          <a:ext cx="706662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5C2BF4-4C00-4FA9-A0EE-473BD59838BD}">
      <dsp:nvSpPr>
        <dsp:cNvPr id="0" name=""/>
        <dsp:cNvSpPr/>
      </dsp:nvSpPr>
      <dsp:spPr>
        <a:xfrm>
          <a:off x="0" y="2719586"/>
          <a:ext cx="7066624"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connects staff data with Educator Licensing and EDIS records via the reported SSN </a:t>
          </a:r>
        </a:p>
      </dsp:txBody>
      <dsp:txXfrm>
        <a:off x="0" y="2719586"/>
        <a:ext cx="7066624" cy="543917"/>
      </dsp:txXfrm>
    </dsp:sp>
    <dsp:sp modelId="{89D4DAC9-553B-4A17-9B6A-0E9D2B634680}">
      <dsp:nvSpPr>
        <dsp:cNvPr id="0" name=""/>
        <dsp:cNvSpPr/>
      </dsp:nvSpPr>
      <dsp:spPr>
        <a:xfrm>
          <a:off x="0" y="3263503"/>
          <a:ext cx="706662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640B8C-E1B7-49E4-ACA0-3D2EC41239F0}">
      <dsp:nvSpPr>
        <dsp:cNvPr id="0" name=""/>
        <dsp:cNvSpPr/>
      </dsp:nvSpPr>
      <dsp:spPr>
        <a:xfrm>
          <a:off x="0" y="3263503"/>
          <a:ext cx="7066624"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determines </a:t>
          </a:r>
          <a:r>
            <a:rPr lang="en-US" sz="1600" i="1" kern="1200"/>
            <a:t>qualified/non-qualified</a:t>
          </a:r>
          <a:r>
            <a:rPr lang="en-US" sz="1600" kern="1200"/>
            <a:t> status for positions requiring a CDE license</a:t>
          </a:r>
        </a:p>
      </dsp:txBody>
      <dsp:txXfrm>
        <a:off x="0" y="3263503"/>
        <a:ext cx="7066624" cy="543917"/>
      </dsp:txXfrm>
    </dsp:sp>
    <dsp:sp modelId="{63F12524-03AD-41E6-95C0-E6BB4D2836F1}">
      <dsp:nvSpPr>
        <dsp:cNvPr id="0" name=""/>
        <dsp:cNvSpPr/>
      </dsp:nvSpPr>
      <dsp:spPr>
        <a:xfrm>
          <a:off x="0" y="3807420"/>
          <a:ext cx="706662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BF382B-E6F6-41E4-BFD9-140437D334D5}">
      <dsp:nvSpPr>
        <dsp:cNvPr id="0" name=""/>
        <dsp:cNvSpPr/>
      </dsp:nvSpPr>
      <dsp:spPr>
        <a:xfrm>
          <a:off x="0" y="3807420"/>
          <a:ext cx="7066624"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Triggers DEC Staff snapshot </a:t>
          </a:r>
          <a:r>
            <a:rPr lang="en-US" sz="1600" i="1" kern="1200"/>
            <a:t>warnings</a:t>
          </a:r>
          <a:r>
            <a:rPr lang="en-US" sz="1600" kern="1200"/>
            <a:t> DC208, DC209, DC210, and DC211</a:t>
          </a:r>
        </a:p>
      </dsp:txBody>
      <dsp:txXfrm>
        <a:off x="0" y="3807420"/>
        <a:ext cx="7066624" cy="5439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2EC58-567C-462D-8336-B68E28C05C57}">
      <dsp:nvSpPr>
        <dsp:cNvPr id="0" name=""/>
        <dsp:cNvSpPr/>
      </dsp:nvSpPr>
      <dsp:spPr>
        <a:xfrm>
          <a:off x="0" y="1805"/>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49E1EA-5E27-4B2C-B085-4DF15A2BC662}">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3E7A5D-79CA-40E4-9AB4-77A9E0A48F66}">
      <dsp:nvSpPr>
        <dsp:cNvPr id="0" name=""/>
        <dsp:cNvSpPr/>
      </dsp:nvSpPr>
      <dsp:spPr>
        <a:xfrm>
          <a:off x="1057183" y="1805"/>
          <a:ext cx="4732020"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44550">
            <a:lnSpc>
              <a:spcPct val="90000"/>
            </a:lnSpc>
            <a:spcBef>
              <a:spcPct val="0"/>
            </a:spcBef>
            <a:spcAft>
              <a:spcPct val="35000"/>
            </a:spcAft>
            <a:buNone/>
          </a:pPr>
          <a:r>
            <a:rPr lang="en-US" sz="1900" b="1" kern="1200"/>
            <a:t>SAM Warning DC208 </a:t>
          </a:r>
          <a:r>
            <a:rPr lang="en-US" sz="1900" kern="1200"/>
            <a:t>– Staff did not hold a valid license on 12/01</a:t>
          </a:r>
        </a:p>
      </dsp:txBody>
      <dsp:txXfrm>
        <a:off x="1057183" y="1805"/>
        <a:ext cx="4732020" cy="915310"/>
      </dsp:txXfrm>
    </dsp:sp>
    <dsp:sp modelId="{75D0ADD2-F4D7-48DB-940D-E2C59C976477}">
      <dsp:nvSpPr>
        <dsp:cNvPr id="0" name=""/>
        <dsp:cNvSpPr/>
      </dsp:nvSpPr>
      <dsp:spPr>
        <a:xfrm>
          <a:off x="5789203" y="1805"/>
          <a:ext cx="472639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22300">
            <a:lnSpc>
              <a:spcPct val="90000"/>
            </a:lnSpc>
            <a:spcBef>
              <a:spcPct val="0"/>
            </a:spcBef>
            <a:spcAft>
              <a:spcPct val="35000"/>
            </a:spcAft>
            <a:buNone/>
          </a:pPr>
          <a:r>
            <a:rPr lang="en-US" sz="1400" i="1" kern="1200"/>
            <a:t>Remind staff to renew their license </a:t>
          </a:r>
          <a:endParaRPr lang="en-US" sz="1400" kern="1200"/>
        </a:p>
      </dsp:txBody>
      <dsp:txXfrm>
        <a:off x="5789203" y="1805"/>
        <a:ext cx="4726396" cy="915310"/>
      </dsp:txXfrm>
    </dsp:sp>
    <dsp:sp modelId="{92BD9573-7CD2-4122-8DD7-25CE85413469}">
      <dsp:nvSpPr>
        <dsp:cNvPr id="0" name=""/>
        <dsp:cNvSpPr/>
      </dsp:nvSpPr>
      <dsp:spPr>
        <a:xfrm>
          <a:off x="0" y="1145944"/>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E3ED6B-B9F8-4BC8-A1A6-C371076BCC5B}">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687B23-3E03-4D2C-B67F-132D9B8ED8FB}">
      <dsp:nvSpPr>
        <dsp:cNvPr id="0" name=""/>
        <dsp:cNvSpPr/>
      </dsp:nvSpPr>
      <dsp:spPr>
        <a:xfrm>
          <a:off x="1057183" y="1145944"/>
          <a:ext cx="4732020"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44550">
            <a:lnSpc>
              <a:spcPct val="90000"/>
            </a:lnSpc>
            <a:spcBef>
              <a:spcPct val="0"/>
            </a:spcBef>
            <a:spcAft>
              <a:spcPct val="35000"/>
            </a:spcAft>
            <a:buNone/>
          </a:pPr>
          <a:r>
            <a:rPr lang="en-US" sz="1900" b="1" kern="1200"/>
            <a:t>SAM Warning DC209 </a:t>
          </a:r>
          <a:r>
            <a:rPr lang="en-US" sz="1900" kern="1200"/>
            <a:t>– Staff does not hold an appropriate endorsement for the assignment</a:t>
          </a:r>
        </a:p>
      </dsp:txBody>
      <dsp:txXfrm>
        <a:off x="1057183" y="1145944"/>
        <a:ext cx="4732020" cy="915310"/>
      </dsp:txXfrm>
    </dsp:sp>
    <dsp:sp modelId="{FCD14A72-EA4F-4D03-A310-EA3300B41F6E}">
      <dsp:nvSpPr>
        <dsp:cNvPr id="0" name=""/>
        <dsp:cNvSpPr/>
      </dsp:nvSpPr>
      <dsp:spPr>
        <a:xfrm>
          <a:off x="5789203" y="1145944"/>
          <a:ext cx="472639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22300">
            <a:lnSpc>
              <a:spcPct val="90000"/>
            </a:lnSpc>
            <a:spcBef>
              <a:spcPct val="0"/>
            </a:spcBef>
            <a:spcAft>
              <a:spcPct val="35000"/>
            </a:spcAft>
            <a:buNone/>
          </a:pPr>
          <a:r>
            <a:rPr lang="en-US" sz="1400" i="1" kern="1200"/>
            <a:t>Check to be sure you are reporting the correct job code</a:t>
          </a:r>
          <a:endParaRPr lang="en-US" sz="1400" kern="1200"/>
        </a:p>
      </dsp:txBody>
      <dsp:txXfrm>
        <a:off x="5789203" y="1145944"/>
        <a:ext cx="4726396" cy="915310"/>
      </dsp:txXfrm>
    </dsp:sp>
    <dsp:sp modelId="{FE77F757-4736-45B5-930B-8CB11D21CE36}">
      <dsp:nvSpPr>
        <dsp:cNvPr id="0" name=""/>
        <dsp:cNvSpPr/>
      </dsp:nvSpPr>
      <dsp:spPr>
        <a:xfrm>
          <a:off x="0" y="2290082"/>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E8D596-D03D-47D5-8B0C-D3CFC2ACEF72}">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56C996-86FD-479F-BB47-0F50AA3E40B0}">
      <dsp:nvSpPr>
        <dsp:cNvPr id="0" name=""/>
        <dsp:cNvSpPr/>
      </dsp:nvSpPr>
      <dsp:spPr>
        <a:xfrm>
          <a:off x="1057183" y="2290082"/>
          <a:ext cx="4732020"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44550">
            <a:lnSpc>
              <a:spcPct val="90000"/>
            </a:lnSpc>
            <a:spcBef>
              <a:spcPct val="0"/>
            </a:spcBef>
            <a:spcAft>
              <a:spcPct val="35000"/>
            </a:spcAft>
            <a:buNone/>
          </a:pPr>
          <a:r>
            <a:rPr lang="en-US" sz="1900" b="1" kern="1200"/>
            <a:t>SAM Warning DC210 </a:t>
          </a:r>
          <a:r>
            <a:rPr lang="en-US" sz="1900" kern="1200"/>
            <a:t>– Staff does not hold an appropriate endorsement for the caseload</a:t>
          </a:r>
        </a:p>
      </dsp:txBody>
      <dsp:txXfrm>
        <a:off x="1057183" y="2290082"/>
        <a:ext cx="4732020" cy="915310"/>
      </dsp:txXfrm>
    </dsp:sp>
    <dsp:sp modelId="{922185C6-222E-4930-9F62-38C738FC6E29}">
      <dsp:nvSpPr>
        <dsp:cNvPr id="0" name=""/>
        <dsp:cNvSpPr/>
      </dsp:nvSpPr>
      <dsp:spPr>
        <a:xfrm>
          <a:off x="5789203" y="2290082"/>
          <a:ext cx="472639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22300">
            <a:lnSpc>
              <a:spcPct val="90000"/>
            </a:lnSpc>
            <a:spcBef>
              <a:spcPct val="0"/>
            </a:spcBef>
            <a:spcAft>
              <a:spcPct val="35000"/>
            </a:spcAft>
            <a:buNone/>
          </a:pPr>
          <a:r>
            <a:rPr lang="en-US" sz="1400" i="1" kern="1200"/>
            <a:t>Check to be sure the primary providers/job codes are correct  (i.e. students with disability type 08 or 11 must have a primary provider with a 238 job code)</a:t>
          </a:r>
          <a:endParaRPr lang="en-US" sz="1400" kern="1200"/>
        </a:p>
      </dsp:txBody>
      <dsp:txXfrm>
        <a:off x="5789203" y="2290082"/>
        <a:ext cx="4726396" cy="915310"/>
      </dsp:txXfrm>
    </dsp:sp>
    <dsp:sp modelId="{60249650-658B-4421-9B3F-6D5EC685D177}">
      <dsp:nvSpPr>
        <dsp:cNvPr id="0" name=""/>
        <dsp:cNvSpPr/>
      </dsp:nvSpPr>
      <dsp:spPr>
        <a:xfrm>
          <a:off x="0" y="3434221"/>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422F09-835B-4B23-8E70-21AD0B447BD7}">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35F87F-DEBA-4643-AD72-AD88E375708F}">
      <dsp:nvSpPr>
        <dsp:cNvPr id="0" name=""/>
        <dsp:cNvSpPr/>
      </dsp:nvSpPr>
      <dsp:spPr>
        <a:xfrm>
          <a:off x="1057183" y="3434221"/>
          <a:ext cx="4732020"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44550">
            <a:lnSpc>
              <a:spcPct val="90000"/>
            </a:lnSpc>
            <a:spcBef>
              <a:spcPct val="0"/>
            </a:spcBef>
            <a:spcAft>
              <a:spcPct val="35000"/>
            </a:spcAft>
            <a:buNone/>
          </a:pPr>
          <a:r>
            <a:rPr lang="en-US" sz="1900" b="1" kern="1200"/>
            <a:t>SAM Warning DC211 </a:t>
          </a:r>
          <a:r>
            <a:rPr lang="en-US" sz="1900" kern="1200"/>
            <a:t>– Staff does not hold a valid license</a:t>
          </a:r>
        </a:p>
      </dsp:txBody>
      <dsp:txXfrm>
        <a:off x="1057183" y="3434221"/>
        <a:ext cx="4732020" cy="915310"/>
      </dsp:txXfrm>
    </dsp:sp>
    <dsp:sp modelId="{B9C134DE-7E6F-4F2A-9148-15573578413E}">
      <dsp:nvSpPr>
        <dsp:cNvPr id="0" name=""/>
        <dsp:cNvSpPr/>
      </dsp:nvSpPr>
      <dsp:spPr>
        <a:xfrm>
          <a:off x="5789203" y="3434221"/>
          <a:ext cx="472639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22300">
            <a:lnSpc>
              <a:spcPct val="90000"/>
            </a:lnSpc>
            <a:spcBef>
              <a:spcPct val="0"/>
            </a:spcBef>
            <a:spcAft>
              <a:spcPct val="35000"/>
            </a:spcAft>
            <a:buNone/>
          </a:pPr>
          <a:r>
            <a:rPr lang="en-US" sz="1400" i="1" kern="1200"/>
            <a:t>Check to be sure SSN is correct in COOL system and on your Staff Assignment file and in EDIS system</a:t>
          </a:r>
          <a:endParaRPr lang="en-US" sz="1400" kern="1200"/>
        </a:p>
      </dsp:txBody>
      <dsp:txXfrm>
        <a:off x="5789203" y="3434221"/>
        <a:ext cx="4726396" cy="9153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6BFB6-99B2-40B5-97FA-AB722A0FB270}">
      <dsp:nvSpPr>
        <dsp:cNvPr id="0" name=""/>
        <dsp:cNvSpPr/>
      </dsp:nvSpPr>
      <dsp:spPr>
        <a:xfrm>
          <a:off x="23125" y="1582348"/>
          <a:ext cx="2033783" cy="125951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Trebuchet MS" panose="020B0603020202020204" pitchFamily="34" charset="0"/>
            </a:rPr>
            <a:t>SIS = student information system</a:t>
          </a:r>
        </a:p>
        <a:p>
          <a:pPr marL="114300" lvl="1" indent="-114300" algn="l" defTabSz="533400">
            <a:lnSpc>
              <a:spcPct val="90000"/>
            </a:lnSpc>
            <a:spcBef>
              <a:spcPct val="0"/>
            </a:spcBef>
            <a:spcAft>
              <a:spcPct val="15000"/>
            </a:spcAft>
            <a:buChar char="•"/>
          </a:pPr>
          <a:r>
            <a:rPr lang="en-US" sz="1200" kern="1200" dirty="0">
              <a:latin typeface="Trebuchet MS" panose="020B0603020202020204" pitchFamily="34" charset="0"/>
            </a:rPr>
            <a:t>Some data changes should be made here</a:t>
          </a:r>
        </a:p>
      </dsp:txBody>
      <dsp:txXfrm>
        <a:off x="52110" y="1611333"/>
        <a:ext cx="1975813" cy="931646"/>
      </dsp:txXfrm>
    </dsp:sp>
    <dsp:sp modelId="{84C5C8D8-053C-41B3-9ECD-C90F64BE7BB6}">
      <dsp:nvSpPr>
        <dsp:cNvPr id="0" name=""/>
        <dsp:cNvSpPr/>
      </dsp:nvSpPr>
      <dsp:spPr>
        <a:xfrm rot="1104136">
          <a:off x="600885" y="1655516"/>
          <a:ext cx="2802646" cy="2802646"/>
        </a:xfrm>
        <a:prstGeom prst="leftCircularArrow">
          <a:avLst>
            <a:gd name="adj1" fmla="val 1474"/>
            <a:gd name="adj2" fmla="val 174557"/>
            <a:gd name="adj3" fmla="val 1372514"/>
            <a:gd name="adj4" fmla="val 8446935"/>
            <a:gd name="adj5" fmla="val 17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7307BE-2C73-4295-B804-729259E4C395}">
      <dsp:nvSpPr>
        <dsp:cNvPr id="0" name=""/>
        <dsp:cNvSpPr/>
      </dsp:nvSpPr>
      <dsp:spPr>
        <a:xfrm>
          <a:off x="296665" y="2663805"/>
          <a:ext cx="1665715" cy="713391"/>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SIS </a:t>
          </a:r>
        </a:p>
        <a:p>
          <a:pPr marL="0" lvl="0" indent="0" algn="ctr" defTabSz="622300">
            <a:lnSpc>
              <a:spcPct val="90000"/>
            </a:lnSpc>
            <a:spcBef>
              <a:spcPct val="0"/>
            </a:spcBef>
            <a:spcAft>
              <a:spcPct val="35000"/>
            </a:spcAft>
            <a:buNone/>
          </a:pPr>
          <a:r>
            <a:rPr lang="en-US" sz="1400" kern="1200" dirty="0"/>
            <a:t>I.C., PowerSchool, </a:t>
          </a:r>
          <a:r>
            <a:rPr lang="en-US" sz="1400" kern="1200" dirty="0" err="1"/>
            <a:t>etc</a:t>
          </a:r>
          <a:endParaRPr lang="en-US" sz="1400" kern="1200" dirty="0"/>
        </a:p>
      </dsp:txBody>
      <dsp:txXfrm>
        <a:off x="317560" y="2684700"/>
        <a:ext cx="1623925" cy="671601"/>
      </dsp:txXfrm>
    </dsp:sp>
    <dsp:sp modelId="{17074D65-9CB4-4BFF-A963-B0CCA4AAC63D}">
      <dsp:nvSpPr>
        <dsp:cNvPr id="0" name=""/>
        <dsp:cNvSpPr/>
      </dsp:nvSpPr>
      <dsp:spPr>
        <a:xfrm>
          <a:off x="2291466" y="631911"/>
          <a:ext cx="2924258" cy="30532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Trebuchet MS" panose="020B0603020202020204" pitchFamily="34" charset="0"/>
            </a:rPr>
            <a:t>IEP student data system</a:t>
          </a:r>
        </a:p>
        <a:p>
          <a:pPr marL="114300" lvl="1" indent="-114300" algn="l" defTabSz="533400">
            <a:lnSpc>
              <a:spcPct val="90000"/>
            </a:lnSpc>
            <a:spcBef>
              <a:spcPct val="0"/>
            </a:spcBef>
            <a:spcAft>
              <a:spcPct val="15000"/>
            </a:spcAft>
            <a:buChar char="•"/>
          </a:pPr>
          <a:r>
            <a:rPr lang="en-US" sz="1200" kern="1200" dirty="0">
              <a:solidFill>
                <a:srgbClr val="FF0000"/>
              </a:solidFill>
              <a:latin typeface="Trebuchet MS" panose="020B0603020202020204" pitchFamily="34" charset="0"/>
            </a:rPr>
            <a:t>Includes most Child File and Participation File level 1 edits (these should mirror the Pipeline)</a:t>
          </a:r>
        </a:p>
        <a:p>
          <a:pPr marL="114300" lvl="1" indent="-114300" algn="l" defTabSz="533400">
            <a:lnSpc>
              <a:spcPct val="90000"/>
            </a:lnSpc>
            <a:spcBef>
              <a:spcPct val="0"/>
            </a:spcBef>
            <a:spcAft>
              <a:spcPct val="15000"/>
            </a:spcAft>
            <a:buChar char="•"/>
          </a:pPr>
          <a:r>
            <a:rPr lang="en-US" sz="1200" kern="1200" dirty="0">
              <a:latin typeface="Trebuchet MS" panose="020B0603020202020204" pitchFamily="34" charset="0"/>
            </a:rPr>
            <a:t>Some data changes should be made here (codes can differ for Sped reporting) </a:t>
          </a:r>
          <a:endParaRPr lang="en-US" sz="1200" kern="1200" dirty="0">
            <a:solidFill>
              <a:srgbClr val="FF0000"/>
            </a:solidFill>
            <a:latin typeface="Trebuchet MS" panose="020B0603020202020204" pitchFamily="34" charset="0"/>
          </a:endParaRPr>
        </a:p>
        <a:p>
          <a:pPr marL="114300" lvl="1" indent="-114300" algn="l" defTabSz="533400">
            <a:lnSpc>
              <a:spcPct val="90000"/>
            </a:lnSpc>
            <a:spcBef>
              <a:spcPct val="0"/>
            </a:spcBef>
            <a:spcAft>
              <a:spcPct val="15000"/>
            </a:spcAft>
            <a:buChar char="•"/>
          </a:pPr>
          <a:r>
            <a:rPr lang="en-US" sz="1200" kern="1200" dirty="0">
              <a:solidFill>
                <a:schemeClr val="tx1"/>
              </a:solidFill>
              <a:highlight>
                <a:srgbClr val="FFFF00"/>
              </a:highlight>
              <a:latin typeface="Trebuchet MS" panose="020B0603020202020204" pitchFamily="34" charset="0"/>
            </a:rPr>
            <a:t>24-25 Child Count </a:t>
          </a:r>
          <a:r>
            <a:rPr lang="en-US" sz="1200" kern="1200" dirty="0">
              <a:solidFill>
                <a:schemeClr val="tx1"/>
              </a:solidFill>
              <a:latin typeface="Trebuchet MS" panose="020B0603020202020204" pitchFamily="34" charset="0"/>
            </a:rPr>
            <a:t>– click ‘Send to CDE Data Pipeline’ to transfer files to Data Pipeline system</a:t>
          </a:r>
        </a:p>
        <a:p>
          <a:pPr marL="114300" lvl="1" indent="-114300" algn="l" defTabSz="533400">
            <a:lnSpc>
              <a:spcPct val="90000"/>
            </a:lnSpc>
            <a:spcBef>
              <a:spcPct val="0"/>
            </a:spcBef>
            <a:spcAft>
              <a:spcPct val="15000"/>
            </a:spcAft>
            <a:buChar char="•"/>
          </a:pPr>
          <a:r>
            <a:rPr lang="en-US" sz="1200" kern="1200" dirty="0">
              <a:solidFill>
                <a:schemeClr val="tx1"/>
              </a:solidFill>
              <a:latin typeface="Trebuchet MS" panose="020B0603020202020204" pitchFamily="34" charset="0"/>
            </a:rPr>
            <a:t>Verify date range under Collection Settings 7/1/24 – 6/30/25</a:t>
          </a:r>
        </a:p>
      </dsp:txBody>
      <dsp:txXfrm>
        <a:off x="2361730" y="1356443"/>
        <a:ext cx="2783730" cy="2258452"/>
      </dsp:txXfrm>
    </dsp:sp>
    <dsp:sp modelId="{FC624E1C-21DF-486E-B3D5-4BCD807353DD}">
      <dsp:nvSpPr>
        <dsp:cNvPr id="0" name=""/>
        <dsp:cNvSpPr/>
      </dsp:nvSpPr>
      <dsp:spPr>
        <a:xfrm rot="21056326">
          <a:off x="2499847" y="41816"/>
          <a:ext cx="4087059" cy="4087059"/>
        </a:xfrm>
        <a:prstGeom prst="circularArrow">
          <a:avLst>
            <a:gd name="adj1" fmla="val 1011"/>
            <a:gd name="adj2" fmla="val 118465"/>
            <a:gd name="adj3" fmla="val 20810385"/>
            <a:gd name="adj4" fmla="val 13679871"/>
            <a:gd name="adj5" fmla="val 118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607198-02F5-43D6-979C-0C02FF0E28C5}">
      <dsp:nvSpPr>
        <dsp:cNvPr id="0" name=""/>
        <dsp:cNvSpPr/>
      </dsp:nvSpPr>
      <dsp:spPr>
        <a:xfrm>
          <a:off x="2477727" y="848683"/>
          <a:ext cx="1415942" cy="464806"/>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t>Enrich/Frontline</a:t>
          </a:r>
        </a:p>
      </dsp:txBody>
      <dsp:txXfrm>
        <a:off x="2491341" y="862297"/>
        <a:ext cx="1388714" cy="437578"/>
      </dsp:txXfrm>
    </dsp:sp>
    <dsp:sp modelId="{5FB50C2C-FE23-49D9-86A7-9A9E0B55990C}">
      <dsp:nvSpPr>
        <dsp:cNvPr id="0" name=""/>
        <dsp:cNvSpPr/>
      </dsp:nvSpPr>
      <dsp:spPr>
        <a:xfrm>
          <a:off x="5385227" y="1739210"/>
          <a:ext cx="2487921" cy="20480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Trebuchet MS" panose="020B0603020202020204" pitchFamily="34" charset="0"/>
            </a:rPr>
            <a:t>State reporting system</a:t>
          </a:r>
        </a:p>
        <a:p>
          <a:pPr marL="114300" lvl="1" indent="-114300" algn="l" defTabSz="533400">
            <a:lnSpc>
              <a:spcPct val="90000"/>
            </a:lnSpc>
            <a:spcBef>
              <a:spcPct val="0"/>
            </a:spcBef>
            <a:spcAft>
              <a:spcPct val="15000"/>
            </a:spcAft>
            <a:buChar char="•"/>
          </a:pPr>
          <a:r>
            <a:rPr lang="en-US" sz="1200" kern="1200" dirty="0">
              <a:solidFill>
                <a:srgbClr val="FF0000"/>
              </a:solidFill>
              <a:latin typeface="Trebuchet MS" panose="020B0603020202020204" pitchFamily="34" charset="0"/>
            </a:rPr>
            <a:t>Child File and Participation File </a:t>
          </a:r>
          <a:endParaRPr lang="en-US" sz="1200" kern="1200" dirty="0">
            <a:latin typeface="Trebuchet MS" panose="020B0603020202020204" pitchFamily="34" charset="0"/>
          </a:endParaRPr>
        </a:p>
        <a:p>
          <a:pPr marL="114300" lvl="1" indent="-114300" algn="l" defTabSz="533400">
            <a:lnSpc>
              <a:spcPct val="90000"/>
            </a:lnSpc>
            <a:spcBef>
              <a:spcPct val="0"/>
            </a:spcBef>
            <a:spcAft>
              <a:spcPct val="15000"/>
            </a:spcAft>
            <a:buChar char="•"/>
          </a:pPr>
          <a:r>
            <a:rPr lang="en-US" sz="1200" kern="1200" dirty="0">
              <a:solidFill>
                <a:srgbClr val="FF0000"/>
              </a:solidFill>
              <a:latin typeface="Trebuchet MS" panose="020B0603020202020204" pitchFamily="34" charset="0"/>
            </a:rPr>
            <a:t>IEP Interchange level 1 edits (full edit list - includes additional edits)</a:t>
          </a:r>
        </a:p>
        <a:p>
          <a:pPr marL="114300" lvl="1" indent="-114300" algn="l" defTabSz="533400">
            <a:lnSpc>
              <a:spcPct val="90000"/>
            </a:lnSpc>
            <a:spcBef>
              <a:spcPct val="0"/>
            </a:spcBef>
            <a:spcAft>
              <a:spcPct val="15000"/>
            </a:spcAft>
            <a:buChar char="•"/>
          </a:pPr>
          <a:r>
            <a:rPr lang="en-US" sz="1200" kern="1200" dirty="0">
              <a:latin typeface="Trebuchet MS" panose="020B0603020202020204" pitchFamily="34" charset="0"/>
            </a:rPr>
            <a:t>December Staff and Student Snapshot level 2 edits</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b="1" kern="1200" dirty="0"/>
            <a:t>OFFICIAL ERROR SOURCE</a:t>
          </a:r>
        </a:p>
      </dsp:txBody>
      <dsp:txXfrm>
        <a:off x="5432359" y="1786342"/>
        <a:ext cx="2393657" cy="1514931"/>
      </dsp:txXfrm>
    </dsp:sp>
    <dsp:sp modelId="{5C699E16-FE4E-4540-9575-DDFA82859F32}">
      <dsp:nvSpPr>
        <dsp:cNvPr id="0" name=""/>
        <dsp:cNvSpPr/>
      </dsp:nvSpPr>
      <dsp:spPr>
        <a:xfrm>
          <a:off x="6429475" y="1201196"/>
          <a:ext cx="1457224" cy="712749"/>
        </a:xfrm>
        <a:prstGeom prst="roundRect">
          <a:avLst>
            <a:gd name="adj" fmla="val 10000"/>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t>Data Pipeline/CDE</a:t>
          </a:r>
        </a:p>
      </dsp:txBody>
      <dsp:txXfrm>
        <a:off x="6450351" y="1222072"/>
        <a:ext cx="1415472" cy="6709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BEF960-2386-4A6C-8B56-8B135CFBF350}">
      <dsp:nvSpPr>
        <dsp:cNvPr id="0" name=""/>
        <dsp:cNvSpPr/>
      </dsp:nvSpPr>
      <dsp:spPr>
        <a:xfrm>
          <a:off x="-1" y="47120"/>
          <a:ext cx="5021943" cy="3138714"/>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42568C-B1EF-4CBE-9F60-CDD8AC962111}">
      <dsp:nvSpPr>
        <dsp:cNvPr id="0" name=""/>
        <dsp:cNvSpPr/>
      </dsp:nvSpPr>
      <dsp:spPr>
        <a:xfrm>
          <a:off x="538478" y="2203104"/>
          <a:ext cx="329185" cy="329185"/>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22DC83-274B-4849-9996-8E0C0764BD55}">
      <dsp:nvSpPr>
        <dsp:cNvPr id="0" name=""/>
        <dsp:cNvSpPr/>
      </dsp:nvSpPr>
      <dsp:spPr>
        <a:xfrm rot="19948812">
          <a:off x="820017" y="1656494"/>
          <a:ext cx="2155406" cy="907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187" tIns="0" rIns="0" bIns="0" numCol="1" spcCol="1270" anchor="t" anchorCtr="0">
          <a:noAutofit/>
        </a:bodyPr>
        <a:lstStyle/>
        <a:p>
          <a:pPr lvl="0" algn="l" defTabSz="800100">
            <a:lnSpc>
              <a:spcPct val="90000"/>
            </a:lnSpc>
            <a:spcBef>
              <a:spcPct val="0"/>
            </a:spcBef>
            <a:spcAft>
              <a:spcPct val="35000"/>
            </a:spcAft>
            <a:buNone/>
          </a:pPr>
          <a:r>
            <a:rPr lang="en-US" sz="1800" kern="1200" cap="all" baseline="0" dirty="0">
              <a:solidFill>
                <a:srgbClr val="0000FF"/>
              </a:solidFill>
              <a:latin typeface="Gill Sans MT" panose="020B0502020104020203" pitchFamily="34" charset="0"/>
            </a:rPr>
            <a:t>   </a:t>
          </a:r>
          <a:r>
            <a:rPr lang="en-US" sz="2000" kern="1200" cap="all" baseline="0" dirty="0">
              <a:solidFill>
                <a:srgbClr val="0000FF"/>
              </a:solidFill>
              <a:latin typeface="Gill Sans MT" panose="020B0502020104020203" pitchFamily="34" charset="0"/>
            </a:rPr>
            <a:t>IEP</a:t>
          </a:r>
          <a:r>
            <a:rPr lang="en-US" sz="1800" kern="1200" cap="all" baseline="0" dirty="0">
              <a:solidFill>
                <a:srgbClr val="0000FF"/>
              </a:solidFill>
              <a:latin typeface="Gill Sans MT" panose="020B0502020104020203" pitchFamily="34" charset="0"/>
            </a:rPr>
            <a:t> </a:t>
          </a:r>
        </a:p>
        <a:p>
          <a:pPr marL="174625" lvl="0" indent="-174625" algn="l" defTabSz="800100">
            <a:lnSpc>
              <a:spcPct val="90000"/>
            </a:lnSpc>
            <a:spcBef>
              <a:spcPct val="0"/>
            </a:spcBef>
            <a:spcAft>
              <a:spcPct val="35000"/>
            </a:spcAft>
            <a:buNone/>
          </a:pPr>
          <a:r>
            <a:rPr lang="en-US" sz="2800" kern="1200" dirty="0">
              <a:latin typeface="Gill Sans MT" panose="020B0502020104020203" pitchFamily="34" charset="0"/>
            </a:rPr>
            <a:t>   </a:t>
          </a:r>
        </a:p>
      </dsp:txBody>
      <dsp:txXfrm>
        <a:off x="820017" y="1656494"/>
        <a:ext cx="2155406" cy="907088"/>
      </dsp:txXfrm>
    </dsp:sp>
    <dsp:sp modelId="{93F2A8C7-908C-405D-9965-0F786F62E16B}">
      <dsp:nvSpPr>
        <dsp:cNvPr id="0" name=""/>
        <dsp:cNvSpPr/>
      </dsp:nvSpPr>
      <dsp:spPr>
        <a:xfrm>
          <a:off x="1743745" y="1402733"/>
          <a:ext cx="329183" cy="329183"/>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F616FF-B98D-4440-A4DD-1B99B2D3E849}">
      <dsp:nvSpPr>
        <dsp:cNvPr id="0" name=""/>
        <dsp:cNvSpPr/>
      </dsp:nvSpPr>
      <dsp:spPr>
        <a:xfrm rot="20702972">
          <a:off x="2275111" y="1175445"/>
          <a:ext cx="1952169" cy="1707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068" tIns="0" rIns="0" bIns="0" numCol="1" spcCol="1270" anchor="t" anchorCtr="0">
          <a:noAutofit/>
        </a:bodyPr>
        <a:lstStyle/>
        <a:p>
          <a:pPr marL="0" lvl="0" indent="0" algn="l" defTabSz="577850">
            <a:lnSpc>
              <a:spcPct val="90000"/>
            </a:lnSpc>
            <a:spcBef>
              <a:spcPct val="0"/>
            </a:spcBef>
            <a:spcAft>
              <a:spcPct val="35000"/>
            </a:spcAft>
            <a:buNone/>
          </a:pPr>
          <a:r>
            <a:rPr lang="en-US" sz="1300" kern="1200" cap="all" baseline="0" dirty="0">
              <a:solidFill>
                <a:srgbClr val="0000FF"/>
              </a:solidFill>
            </a:rPr>
            <a:t> </a:t>
          </a:r>
          <a:r>
            <a:rPr lang="en-US" sz="1800" kern="1200" cap="all" baseline="0" dirty="0">
              <a:solidFill>
                <a:srgbClr val="0000FF"/>
              </a:solidFill>
              <a:latin typeface="Gill Sans MT" panose="020B0502020104020203" pitchFamily="34" charset="0"/>
            </a:rPr>
            <a:t>Staff</a:t>
          </a:r>
        </a:p>
        <a:p>
          <a:pPr marL="0" lvl="0" indent="0" algn="l" defTabSz="577850">
            <a:lnSpc>
              <a:spcPct val="100000"/>
            </a:lnSpc>
            <a:spcBef>
              <a:spcPct val="0"/>
            </a:spcBef>
            <a:spcAft>
              <a:spcPts val="0"/>
            </a:spcAft>
            <a:buNone/>
          </a:pPr>
          <a:r>
            <a:rPr lang="en-US" kern="1200" dirty="0">
              <a:latin typeface="Gill Sans MT" panose="020B0502020104020203" pitchFamily="34" charset="0"/>
            </a:rPr>
            <a:t>  </a:t>
          </a:r>
        </a:p>
      </dsp:txBody>
      <dsp:txXfrm>
        <a:off x="2275111" y="1175445"/>
        <a:ext cx="1952169" cy="1707460"/>
      </dsp:txXfrm>
    </dsp:sp>
    <dsp:sp modelId="{471BB19B-2232-4B6C-9B60-798C76D88EFA}">
      <dsp:nvSpPr>
        <dsp:cNvPr id="0" name=""/>
        <dsp:cNvSpPr/>
      </dsp:nvSpPr>
      <dsp:spPr>
        <a:xfrm>
          <a:off x="3176377" y="930166"/>
          <a:ext cx="326426" cy="3264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E438F2-C69D-47CC-AB59-10339DE19B2C}">
      <dsp:nvSpPr>
        <dsp:cNvPr id="0" name=""/>
        <dsp:cNvSpPr/>
      </dsp:nvSpPr>
      <dsp:spPr>
        <a:xfrm rot="21310216">
          <a:off x="2862504" y="977262"/>
          <a:ext cx="2159439" cy="218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967" tIns="0" rIns="0" bIns="0" numCol="1" spcCol="1270" anchor="t" anchorCtr="0">
          <a:noAutofit/>
        </a:bodyPr>
        <a:lstStyle/>
        <a:p>
          <a:pPr marL="0" lvl="0" indent="0" algn="l" defTabSz="577850">
            <a:lnSpc>
              <a:spcPct val="90000"/>
            </a:lnSpc>
            <a:spcBef>
              <a:spcPct val="0"/>
            </a:spcBef>
            <a:spcAft>
              <a:spcPct val="35000"/>
            </a:spcAft>
            <a:buNone/>
          </a:pPr>
          <a:r>
            <a:rPr lang="en-US" sz="1300" kern="1200" cap="all" baseline="0" dirty="0">
              <a:solidFill>
                <a:srgbClr val="0000FF"/>
              </a:solidFill>
            </a:rPr>
            <a:t>                 </a:t>
          </a:r>
          <a:r>
            <a:rPr lang="en-US" sz="1800" kern="1200" cap="all" baseline="0" dirty="0">
              <a:solidFill>
                <a:srgbClr val="0000FF"/>
              </a:solidFill>
              <a:latin typeface="Gill Sans MT" panose="020B0502020104020203" pitchFamily="34" charset="0"/>
            </a:rPr>
            <a:t>Student</a:t>
          </a:r>
        </a:p>
        <a:p>
          <a:pPr marL="0" lvl="0" indent="0" algn="l" defTabSz="577850">
            <a:lnSpc>
              <a:spcPct val="90000"/>
            </a:lnSpc>
            <a:spcBef>
              <a:spcPct val="0"/>
            </a:spcBef>
            <a:spcAft>
              <a:spcPct val="35000"/>
            </a:spcAft>
            <a:buNone/>
          </a:pPr>
          <a:r>
            <a:rPr lang="en-US" sz="1800" kern="1200" dirty="0">
              <a:latin typeface="Gill Sans MT" panose="020B0502020104020203" pitchFamily="34" charset="0"/>
            </a:rPr>
            <a:t>                            </a:t>
          </a:r>
          <a:endParaRPr lang="en-US" sz="1300" kern="1200" dirty="0">
            <a:latin typeface="Gill Sans MT" panose="020B0502020104020203" pitchFamily="34" charset="0"/>
          </a:endParaRPr>
        </a:p>
      </dsp:txBody>
      <dsp:txXfrm>
        <a:off x="2862504" y="977262"/>
        <a:ext cx="2159439" cy="218140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a:t>
            </a:fld>
            <a:endParaRPr lang="en-US"/>
          </a:p>
        </p:txBody>
      </p:sp>
    </p:spTree>
    <p:extLst>
      <p:ext uri="{BB962C8B-B14F-4D97-AF65-F5344CB8AC3E}">
        <p14:creationId xmlns:p14="http://schemas.microsoft.com/office/powerpoint/2010/main" val="779354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863-8423-8E48-8D02-88636C918AC7}"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11/13/2024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242FB-F25E-544B-B72F-E0B5A499AB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5188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863-8423-8E48-8D02-88636C918AC7}"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11/12/2024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242FB-F25E-544B-B72F-E0B5A499AB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0230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95EF9D-2794-47AA-B87D-5B456456569E}" type="slidenum">
              <a:rPr lang="en-US" smtClean="0"/>
              <a:t>66</a:t>
            </a:fld>
            <a:endParaRPr lang="en-US"/>
          </a:p>
        </p:txBody>
      </p:sp>
    </p:spTree>
    <p:extLst>
      <p:ext uri="{BB962C8B-B14F-4D97-AF65-F5344CB8AC3E}">
        <p14:creationId xmlns:p14="http://schemas.microsoft.com/office/powerpoint/2010/main" val="2848791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D6CB3C28-2903-4BB6-977E-677766CE887E}" type="datetime1">
              <a:rPr lang="en-US" smtClean="0"/>
              <a:pPr>
                <a:defRPr/>
              </a:pPr>
              <a:t>11/13/2024</a:t>
            </a:fld>
            <a:endParaRPr lang="en-US" dirty="0"/>
          </a:p>
        </p:txBody>
      </p:sp>
      <p:sp>
        <p:nvSpPr>
          <p:cNvPr id="6" name="Footer Placeholder 5"/>
          <p:cNvSpPr>
            <a:spLocks noGrp="1"/>
          </p:cNvSpPr>
          <p:nvPr>
            <p:ph type="ftr" sz="quarter" idx="12"/>
          </p:nvPr>
        </p:nvSpPr>
        <p:spPr/>
        <p:txBody>
          <a:bodyPr/>
          <a:lstStyle/>
          <a:p>
            <a:pPr>
              <a:defRPr/>
            </a:pPr>
            <a:endParaRPr lang="en-US" dirty="0"/>
          </a:p>
        </p:txBody>
      </p:sp>
    </p:spTree>
    <p:extLst>
      <p:ext uri="{BB962C8B-B14F-4D97-AF65-F5344CB8AC3E}">
        <p14:creationId xmlns:p14="http://schemas.microsoft.com/office/powerpoint/2010/main" val="1913916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8674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6</a:t>
            </a:fld>
            <a:endParaRPr lang="en-US"/>
          </a:p>
        </p:txBody>
      </p:sp>
    </p:spTree>
    <p:extLst>
      <p:ext uri="{BB962C8B-B14F-4D97-AF65-F5344CB8AC3E}">
        <p14:creationId xmlns:p14="http://schemas.microsoft.com/office/powerpoint/2010/main" val="1097482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11/11/2024</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8</a:t>
            </a:fld>
            <a:endParaRPr lang="en-US" dirty="0"/>
          </a:p>
        </p:txBody>
      </p:sp>
    </p:spTree>
    <p:extLst>
      <p:ext uri="{BB962C8B-B14F-4D97-AF65-F5344CB8AC3E}">
        <p14:creationId xmlns:p14="http://schemas.microsoft.com/office/powerpoint/2010/main" val="595553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95EF9D-2794-47AA-B87D-5B456456569E}" type="slidenum">
              <a:rPr lang="en-US" smtClean="0"/>
              <a:t>10</a:t>
            </a:fld>
            <a:endParaRPr lang="en-US"/>
          </a:p>
        </p:txBody>
      </p:sp>
    </p:spTree>
    <p:extLst>
      <p:ext uri="{BB962C8B-B14F-4D97-AF65-F5344CB8AC3E}">
        <p14:creationId xmlns:p14="http://schemas.microsoft.com/office/powerpoint/2010/main" val="3488604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9661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863-8423-8E48-8D02-88636C918AC7}"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11/12/2024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242FB-F25E-544B-B72F-E0B5A499AB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8052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863-8423-8E48-8D02-88636C918AC7}"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11/12/2024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242FB-F25E-544B-B72F-E0B5A499AB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1183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72565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2" name="Rectangle 1">
            <a:extLst>
              <a:ext uri="{FF2B5EF4-FFF2-40B4-BE49-F238E27FC236}">
                <a16:creationId xmlns:a16="http://schemas.microsoft.com/office/drawing/2014/main" id="{3EDF11DD-8C31-8848-CBD2-D09F63356F5E}"/>
              </a:ext>
            </a:extLst>
          </p:cNvPr>
          <p:cNvSpPr/>
          <p:nvPr userDrawn="1"/>
        </p:nvSpPr>
        <p:spPr>
          <a:xfrm>
            <a:off x="0" y="1587260"/>
            <a:ext cx="12192000" cy="36576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0" y="1837426"/>
            <a:ext cx="12192000" cy="3191774"/>
          </a:xfrm>
        </p:spPr>
        <p:txBody>
          <a:bodyPr anchor="ctr"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302033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486922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_Alterna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D0368B-1F4E-0415-E1FF-B74DA56754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4"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954492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_Ligh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trong Founda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4016986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All Means 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746239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Quality School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2555652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More Op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974243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Educators Mat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457578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Excellenc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920701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5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496707928"/>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63041"/>
            <a:ext cx="51816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463041"/>
            <a:ext cx="51816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9"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12"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9638535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tx1"/>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171299458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010361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with page number">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365761" y="6356352"/>
            <a:ext cx="623711" cy="365125"/>
          </a:xfrm>
        </p:spPr>
        <p:txBody>
          <a:bodyPr/>
          <a:lstStyle>
            <a:lvl1pPr algn="ctr">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14909795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537600"/>
            <a:ext cx="2743200" cy="183876"/>
          </a:xfrm>
          <a:prstGeom prst="rect">
            <a:avLst/>
          </a:prstGeom>
        </p:spPr>
        <p:txBody>
          <a:bodyPr/>
          <a:lstStyle/>
          <a:p>
            <a:endParaRPr lang="en-US" dirty="0"/>
          </a:p>
        </p:txBody>
      </p:sp>
      <p:sp>
        <p:nvSpPr>
          <p:cNvPr id="4" name="Footer Placeholder 3"/>
          <p:cNvSpPr>
            <a:spLocks noGrp="1"/>
          </p:cNvSpPr>
          <p:nvPr>
            <p:ph type="ftr" sz="quarter" idx="11"/>
          </p:nvPr>
        </p:nvSpPr>
        <p:spPr>
          <a:xfrm>
            <a:off x="4038600" y="6537600"/>
            <a:ext cx="4114800" cy="183876"/>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34A3F748-31DA-4297-96EF-69DC737B5DDE}"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1506" y="6418098"/>
            <a:ext cx="834895" cy="322362"/>
          </a:xfrm>
          <a:prstGeom prst="rect">
            <a:avLst/>
          </a:prstGeom>
        </p:spPr>
      </p:pic>
    </p:spTree>
    <p:extLst>
      <p:ext uri="{BB962C8B-B14F-4D97-AF65-F5344CB8AC3E}">
        <p14:creationId xmlns:p14="http://schemas.microsoft.com/office/powerpoint/2010/main" val="3363467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nk - no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8421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9"/>
            <a:ext cx="12192000" cy="2182761"/>
          </a:xfrm>
          <a:prstGeom prst="rect">
            <a:avLst/>
          </a:prstGeom>
          <a:gradFill>
            <a:gsLst>
              <a:gs pos="0">
                <a:schemeClr val="bg1"/>
              </a:gs>
              <a:gs pos="100000">
                <a:srgbClr val="FFC846">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0" y="3236240"/>
            <a:ext cx="103632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0" y="5073445"/>
            <a:ext cx="103632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0983" y="632706"/>
            <a:ext cx="3761564" cy="1762730"/>
          </a:xfrm>
          <a:prstGeom prst="rect">
            <a:avLst/>
          </a:prstGeom>
        </p:spPr>
      </p:pic>
      <p:cxnSp>
        <p:nvCxnSpPr>
          <p:cNvPr id="10" name="Straight Connector 9"/>
          <p:cNvCxnSpPr/>
          <p:nvPr userDrawn="1"/>
        </p:nvCxnSpPr>
        <p:spPr>
          <a:xfrm>
            <a:off x="914401" y="2772696"/>
            <a:ext cx="10402529" cy="0"/>
          </a:xfrm>
          <a:prstGeom prst="line">
            <a:avLst/>
          </a:prstGeom>
          <a:ln w="19050">
            <a:solidFill>
              <a:srgbClr val="FFC846"/>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2583284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515975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CBB335-5C3D-53DB-67D2-17452C4E44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0D964C"/>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109792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42379036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33483794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488007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36763451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15321461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18797642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63041"/>
            <a:ext cx="51816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463041"/>
            <a:ext cx="51816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9"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12"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2395373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9426161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6274105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34176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1999"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388867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 Placeholder 2"/>
          <p:cNvSpPr>
            <a:spLocks noGrp="1"/>
          </p:cNvSpPr>
          <p:nvPr>
            <p:ph idx="1" hasCustomPrompt="1"/>
          </p:nvPr>
        </p:nvSpPr>
        <p:spPr>
          <a:xfrm>
            <a:off x="838200" y="4305600"/>
            <a:ext cx="105156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a:t>TITLE</a:t>
            </a:r>
          </a:p>
        </p:txBody>
      </p:sp>
    </p:spTree>
    <p:extLst>
      <p:ext uri="{BB962C8B-B14F-4D97-AF65-F5344CB8AC3E}">
        <p14:creationId xmlns:p14="http://schemas.microsoft.com/office/powerpoint/2010/main" val="9168065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22" y="2669750"/>
            <a:ext cx="3600711" cy="3681991"/>
          </a:xfrm>
          <a:prstGeom prst="rect">
            <a:avLst/>
          </a:prstGeom>
        </p:spPr>
      </p:pic>
      <p:sp>
        <p:nvSpPr>
          <p:cNvPr id="9" name="Content Placeholder 2"/>
          <p:cNvSpPr>
            <a:spLocks noGrp="1"/>
          </p:cNvSpPr>
          <p:nvPr>
            <p:ph idx="1"/>
          </p:nvPr>
        </p:nvSpPr>
        <p:spPr>
          <a:xfrm>
            <a:off x="838200" y="1202401"/>
            <a:ext cx="105156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4038600" y="6508800"/>
            <a:ext cx="4114800" cy="212676"/>
          </a:xfrm>
          <a:prstGeom prst="rect">
            <a:avLst/>
          </a:prstGeom>
        </p:spPr>
        <p:txBody>
          <a:bodyPr/>
          <a:lstStyle/>
          <a:p>
            <a:endParaRPr lang="en-US" dirty="0"/>
          </a:p>
        </p:txBody>
      </p:sp>
      <p:sp>
        <p:nvSpPr>
          <p:cNvPr id="12" name="Rectangle 11"/>
          <p:cNvSpPr/>
          <p:nvPr userDrawn="1"/>
        </p:nvSpPr>
        <p:spPr>
          <a:xfrm>
            <a:off x="0" y="0"/>
            <a:ext cx="12192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p:cNvSpPr/>
          <p:nvPr userDrawn="1"/>
        </p:nvSpPr>
        <p:spPr>
          <a:xfrm>
            <a:off x="0" y="787382"/>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p:cNvSpPr/>
          <p:nvPr userDrawn="1"/>
        </p:nvSpPr>
        <p:spPr>
          <a:xfrm>
            <a:off x="0" y="6806228"/>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11506" y="6418098"/>
            <a:ext cx="834895" cy="322362"/>
          </a:xfrm>
          <a:prstGeom prst="rect">
            <a:avLst/>
          </a:prstGeom>
        </p:spPr>
      </p:pic>
      <p:sp>
        <p:nvSpPr>
          <p:cNvPr id="21" name="Slide Number Placeholder 5"/>
          <p:cNvSpPr txBox="1">
            <a:spLocks/>
          </p:cNvSpPr>
          <p:nvPr userDrawn="1"/>
        </p:nvSpPr>
        <p:spPr>
          <a:xfrm>
            <a:off x="8610600" y="6508800"/>
            <a:ext cx="1676899"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z="1200" smtClean="0"/>
              <a:pPr/>
              <a:t>‹#›</a:t>
            </a:fld>
            <a:endParaRPr lang="en-US" sz="1200" dirty="0"/>
          </a:p>
        </p:txBody>
      </p:sp>
      <p:sp>
        <p:nvSpPr>
          <p:cNvPr id="13" name="Title Placeholder 1"/>
          <p:cNvSpPr>
            <a:spLocks noGrp="1"/>
          </p:cNvSpPr>
          <p:nvPr>
            <p:ph type="title"/>
          </p:nvPr>
        </p:nvSpPr>
        <p:spPr>
          <a:xfrm>
            <a:off x="256032" y="192024"/>
            <a:ext cx="105156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4813192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cSld name="3_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pic>
        <p:nvPicPr>
          <p:cNvPr id="5" name="Picture 4"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02039" y="6078533"/>
            <a:ext cx="1548215" cy="682117"/>
          </a:xfrm>
          <a:prstGeom prst="rect">
            <a:avLst/>
          </a:prstGeom>
        </p:spPr>
      </p:pic>
    </p:spTree>
    <p:extLst>
      <p:ext uri="{BB962C8B-B14F-4D97-AF65-F5344CB8AC3E}">
        <p14:creationId xmlns:p14="http://schemas.microsoft.com/office/powerpoint/2010/main" val="41564147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pic>
        <p:nvPicPr>
          <p:cNvPr id="5" name="Picture 4"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02039" y="6078533"/>
            <a:ext cx="1548215" cy="682117"/>
          </a:xfrm>
          <a:prstGeom prst="rect">
            <a:avLst/>
          </a:prstGeom>
        </p:spPr>
      </p:pic>
    </p:spTree>
    <p:extLst>
      <p:ext uri="{BB962C8B-B14F-4D97-AF65-F5344CB8AC3E}">
        <p14:creationId xmlns:p14="http://schemas.microsoft.com/office/powerpoint/2010/main" val="5480214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12192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0" y="36094"/>
            <a:ext cx="12192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p:cNvSpPr/>
          <p:nvPr userDrawn="1"/>
        </p:nvSpPr>
        <p:spPr>
          <a:xfrm>
            <a:off x="0" y="1"/>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p:cNvSpPr/>
          <p:nvPr userDrawn="1"/>
        </p:nvSpPr>
        <p:spPr>
          <a:xfrm>
            <a:off x="0" y="6785906"/>
            <a:ext cx="12192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1506" y="6418098"/>
            <a:ext cx="834895"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3627" y="6369865"/>
            <a:ext cx="990651" cy="415946"/>
          </a:xfrm>
          <a:prstGeom prst="rect">
            <a:avLst/>
          </a:prstGeom>
        </p:spPr>
      </p:pic>
      <p:sp>
        <p:nvSpPr>
          <p:cNvPr id="13" name="Date Placeholder 2"/>
          <p:cNvSpPr>
            <a:spLocks noGrp="1"/>
          </p:cNvSpPr>
          <p:nvPr>
            <p:ph type="dt" sz="half" idx="10"/>
          </p:nvPr>
        </p:nvSpPr>
        <p:spPr>
          <a:xfrm>
            <a:off x="838200" y="6537600"/>
            <a:ext cx="2743200" cy="183876"/>
          </a:xfrm>
          <a:prstGeom prst="rect">
            <a:avLst/>
          </a:prstGeom>
        </p:spPr>
        <p:txBody>
          <a:bodyPr/>
          <a:lstStyle>
            <a:lvl1pPr>
              <a:defRPr>
                <a:solidFill>
                  <a:schemeClr val="bg1">
                    <a:lumMod val="85000"/>
                  </a:schemeClr>
                </a:solidFill>
              </a:defRPr>
            </a:lvl1pPr>
          </a:lstStyle>
          <a:p>
            <a:endParaRPr lang="en-US" dirty="0"/>
          </a:p>
        </p:txBody>
      </p:sp>
      <p:sp>
        <p:nvSpPr>
          <p:cNvPr id="14" name="Footer Placeholder 3"/>
          <p:cNvSpPr>
            <a:spLocks noGrp="1"/>
          </p:cNvSpPr>
          <p:nvPr>
            <p:ph type="ftr" sz="quarter" idx="11"/>
          </p:nvPr>
        </p:nvSpPr>
        <p:spPr>
          <a:xfrm>
            <a:off x="4038600" y="6537600"/>
            <a:ext cx="4114800" cy="183876"/>
          </a:xfrm>
          <a:prstGeom prst="rect">
            <a:avLst/>
          </a:prstGeom>
        </p:spPr>
        <p:txBody>
          <a:bodyPr/>
          <a:lstStyle>
            <a:lvl1pPr>
              <a:defRPr>
                <a:solidFill>
                  <a:schemeClr val="bg1">
                    <a:lumMod val="85000"/>
                  </a:schemeClr>
                </a:solidFill>
              </a:defRPr>
            </a:lvl1pPr>
          </a:lstStyle>
          <a:p>
            <a:endParaRPr lang="en-US" dirty="0"/>
          </a:p>
        </p:txBody>
      </p:sp>
      <p:sp>
        <p:nvSpPr>
          <p:cNvPr id="15" name="Slide Number Placeholder 4"/>
          <p:cNvSpPr>
            <a:spLocks noGrp="1"/>
          </p:cNvSpPr>
          <p:nvPr>
            <p:ph type="sldNum" sz="quarter" idx="12"/>
          </p:nvPr>
        </p:nvSpPr>
        <p:spPr>
          <a:xfrm>
            <a:off x="8610600" y="6537600"/>
            <a:ext cx="2161032" cy="183876"/>
          </a:xfrm>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
        <p:nvSpPr>
          <p:cNvPr id="11" name="Text Placeholder 2"/>
          <p:cNvSpPr>
            <a:spLocks noGrp="1"/>
          </p:cNvSpPr>
          <p:nvPr>
            <p:ph idx="1" hasCustomPrompt="1"/>
          </p:nvPr>
        </p:nvSpPr>
        <p:spPr>
          <a:xfrm>
            <a:off x="838200" y="2282400"/>
            <a:ext cx="105156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a:t>Transition slide. Insert image or graphic here.</a:t>
            </a:r>
          </a:p>
        </p:txBody>
      </p:sp>
    </p:spTree>
    <p:extLst>
      <p:ext uri="{BB962C8B-B14F-4D97-AF65-F5344CB8AC3E}">
        <p14:creationId xmlns:p14="http://schemas.microsoft.com/office/powerpoint/2010/main" val="4998715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7"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Tree>
    <p:extLst>
      <p:ext uri="{BB962C8B-B14F-4D97-AF65-F5344CB8AC3E}">
        <p14:creationId xmlns:p14="http://schemas.microsoft.com/office/powerpoint/2010/main" val="13418510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4038600" y="6508800"/>
            <a:ext cx="4114800" cy="212676"/>
          </a:xfrm>
          <a:prstGeom prst="rect">
            <a:avLst/>
          </a:prstGeom>
        </p:spPr>
        <p:txBody>
          <a:bodyPr/>
          <a:lstStyle/>
          <a:p>
            <a:endParaRPr lang="en-US" dirty="0"/>
          </a:p>
        </p:txBody>
      </p:sp>
      <p:sp>
        <p:nvSpPr>
          <p:cNvPr id="22" name="Rectangle 21"/>
          <p:cNvSpPr/>
          <p:nvPr userDrawn="1"/>
        </p:nvSpPr>
        <p:spPr>
          <a:xfrm>
            <a:off x="0" y="0"/>
            <a:ext cx="12192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p:cNvSpPr/>
          <p:nvPr userDrawn="1"/>
        </p:nvSpPr>
        <p:spPr>
          <a:xfrm>
            <a:off x="0" y="787382"/>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p:cNvSpPr/>
          <p:nvPr userDrawn="1"/>
        </p:nvSpPr>
        <p:spPr>
          <a:xfrm>
            <a:off x="0" y="6806228"/>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1506" y="6418098"/>
            <a:ext cx="834895" cy="322362"/>
          </a:xfrm>
          <a:prstGeom prst="rect">
            <a:avLst/>
          </a:prstGeom>
        </p:spPr>
      </p:pic>
      <p:sp>
        <p:nvSpPr>
          <p:cNvPr id="27" name="Slide Number Placeholder 5"/>
          <p:cNvSpPr txBox="1">
            <a:spLocks/>
          </p:cNvSpPr>
          <p:nvPr userDrawn="1"/>
        </p:nvSpPr>
        <p:spPr>
          <a:xfrm>
            <a:off x="8610600" y="6508800"/>
            <a:ext cx="1676899"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z="1200" smtClean="0"/>
              <a:pPr/>
              <a:t>‹#›</a:t>
            </a:fld>
            <a:endParaRPr lang="en-US" sz="1200" dirty="0"/>
          </a:p>
        </p:txBody>
      </p:sp>
      <p:sp>
        <p:nvSpPr>
          <p:cNvPr id="10" name="Content Placeholder 2"/>
          <p:cNvSpPr>
            <a:spLocks noGrp="1"/>
          </p:cNvSpPr>
          <p:nvPr>
            <p:ph idx="1"/>
          </p:nvPr>
        </p:nvSpPr>
        <p:spPr>
          <a:xfrm>
            <a:off x="838201" y="1207008"/>
            <a:ext cx="514623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6193118" y="1207008"/>
            <a:ext cx="514623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256032" y="192024"/>
            <a:ext cx="105156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1899854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537600"/>
            <a:ext cx="2743200" cy="183876"/>
          </a:xfrm>
          <a:prstGeom prst="rect">
            <a:avLst/>
          </a:prstGeom>
        </p:spPr>
        <p:txBody>
          <a:bodyPr/>
          <a:lstStyle/>
          <a:p>
            <a:endParaRPr lang="en-US" dirty="0"/>
          </a:p>
        </p:txBody>
      </p:sp>
      <p:sp>
        <p:nvSpPr>
          <p:cNvPr id="4" name="Footer Placeholder 3"/>
          <p:cNvSpPr>
            <a:spLocks noGrp="1"/>
          </p:cNvSpPr>
          <p:nvPr>
            <p:ph type="ftr" sz="quarter" idx="11"/>
          </p:nvPr>
        </p:nvSpPr>
        <p:spPr>
          <a:xfrm>
            <a:off x="4038600" y="6537600"/>
            <a:ext cx="4114800" cy="183876"/>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34A3F748-31DA-4297-96EF-69DC737B5DDE}"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1506" y="6418098"/>
            <a:ext cx="834895" cy="322362"/>
          </a:xfrm>
          <a:prstGeom prst="rect">
            <a:avLst/>
          </a:prstGeom>
        </p:spPr>
      </p:pic>
    </p:spTree>
    <p:extLst>
      <p:ext uri="{BB962C8B-B14F-4D97-AF65-F5344CB8AC3E}">
        <p14:creationId xmlns:p14="http://schemas.microsoft.com/office/powerpoint/2010/main" val="209086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838200" y="1202401"/>
            <a:ext cx="105156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8144272" cy="3965456"/>
          </a:xfrm>
          <a:prstGeom prst="rect">
            <a:avLst/>
          </a:prstGeom>
        </p:spPr>
      </p:pic>
      <p:sp>
        <p:nvSpPr>
          <p:cNvPr id="15" name="Footer Placeholder 4"/>
          <p:cNvSpPr>
            <a:spLocks noGrp="1"/>
          </p:cNvSpPr>
          <p:nvPr>
            <p:ph type="ftr" sz="quarter" idx="11"/>
          </p:nvPr>
        </p:nvSpPr>
        <p:spPr>
          <a:xfrm>
            <a:off x="4038600" y="6508800"/>
            <a:ext cx="4114800" cy="212676"/>
          </a:xfrm>
          <a:prstGeom prst="rect">
            <a:avLst/>
          </a:prstGeom>
        </p:spPr>
        <p:txBody>
          <a:bodyPr/>
          <a:lstStyle/>
          <a:p>
            <a:endParaRPr lang="en-US" dirty="0"/>
          </a:p>
        </p:txBody>
      </p:sp>
      <p:sp>
        <p:nvSpPr>
          <p:cNvPr id="17" name="Rectangle 16"/>
          <p:cNvSpPr/>
          <p:nvPr userDrawn="1"/>
        </p:nvSpPr>
        <p:spPr>
          <a:xfrm>
            <a:off x="0" y="0"/>
            <a:ext cx="12192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Rectangle 17"/>
          <p:cNvSpPr/>
          <p:nvPr userDrawn="1"/>
        </p:nvSpPr>
        <p:spPr>
          <a:xfrm>
            <a:off x="0" y="787382"/>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p:cNvSpPr/>
          <p:nvPr userDrawn="1"/>
        </p:nvSpPr>
        <p:spPr>
          <a:xfrm>
            <a:off x="0" y="6806228"/>
            <a:ext cx="12192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11506" y="6418098"/>
            <a:ext cx="834895" cy="322362"/>
          </a:xfrm>
          <a:prstGeom prst="rect">
            <a:avLst/>
          </a:prstGeom>
        </p:spPr>
      </p:pic>
      <p:sp>
        <p:nvSpPr>
          <p:cNvPr id="22" name="Slide Number Placeholder 5"/>
          <p:cNvSpPr txBox="1">
            <a:spLocks/>
          </p:cNvSpPr>
          <p:nvPr userDrawn="1"/>
        </p:nvSpPr>
        <p:spPr>
          <a:xfrm>
            <a:off x="8610600" y="6508800"/>
            <a:ext cx="1676899"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z="1200" smtClean="0"/>
              <a:pPr/>
              <a:t>‹#›</a:t>
            </a:fld>
            <a:endParaRPr lang="en-US" sz="1200" dirty="0"/>
          </a:p>
        </p:txBody>
      </p:sp>
      <p:sp>
        <p:nvSpPr>
          <p:cNvPr id="12" name="Title Placeholder 1"/>
          <p:cNvSpPr>
            <a:spLocks noGrp="1"/>
          </p:cNvSpPr>
          <p:nvPr>
            <p:ph type="title"/>
          </p:nvPr>
        </p:nvSpPr>
        <p:spPr>
          <a:xfrm>
            <a:off x="256032" y="192024"/>
            <a:ext cx="105156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081845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Horizonta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1D83BA-5431-C3B7-355F-D1F85B76F6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2" name="Content Placeholder 2">
            <a:extLst>
              <a:ext uri="{FF2B5EF4-FFF2-40B4-BE49-F238E27FC236}">
                <a16:creationId xmlns:a16="http://schemas.microsoft.com/office/drawing/2014/main" id="{C16E57BF-FBD9-BF44-FF8C-BAB1508DF784}"/>
              </a:ext>
            </a:extLst>
          </p:cNvPr>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5" name="Content Placeholder 3">
            <a:extLst>
              <a:ext uri="{FF2B5EF4-FFF2-40B4-BE49-F238E27FC236}">
                <a16:creationId xmlns:a16="http://schemas.microsoft.com/office/drawing/2014/main" id="{C2E57FBF-6B51-1D66-7A47-824EBABAFBFE}"/>
              </a:ext>
            </a:extLst>
          </p:cNvPr>
          <p:cNvSpPr>
            <a:spLocks noGrp="1"/>
          </p:cNvSpPr>
          <p:nvPr>
            <p:ph sz="half" idx="2"/>
          </p:nvPr>
        </p:nvSpPr>
        <p:spPr>
          <a:xfrm>
            <a:off x="838199" y="3664022"/>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881335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9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3" name="Content Placeholder 2"/>
          <p:cNvSpPr>
            <a:spLocks noGrp="1"/>
          </p:cNvSpPr>
          <p:nvPr>
            <p:ph sz="quarter" idx="10"/>
          </p:nvPr>
        </p:nvSpPr>
        <p:spPr>
          <a:xfrm>
            <a:off x="508001" y="373063"/>
            <a:ext cx="11140017" cy="5414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687540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459091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2" name="Content Placeholder 2">
            <a:extLst>
              <a:ext uri="{FF2B5EF4-FFF2-40B4-BE49-F238E27FC236}">
                <a16:creationId xmlns:a16="http://schemas.microsoft.com/office/drawing/2014/main" id="{17A8FFAB-5E1C-CF86-B03E-0955CA900F0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5" name="Content Placeholder 3">
            <a:extLst>
              <a:ext uri="{FF2B5EF4-FFF2-40B4-BE49-F238E27FC236}">
                <a16:creationId xmlns:a16="http://schemas.microsoft.com/office/drawing/2014/main" id="{65AC1F90-AAA4-78AA-F867-5F7DCA742921}"/>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Text Placeholder 4">
            <a:extLst>
              <a:ext uri="{FF2B5EF4-FFF2-40B4-BE49-F238E27FC236}">
                <a16:creationId xmlns:a16="http://schemas.microsoft.com/office/drawing/2014/main" id="{991A384B-C620-E13C-4BB0-D5F136AF5CFE}"/>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7" name="Text Placeholder 4">
            <a:extLst>
              <a:ext uri="{FF2B5EF4-FFF2-40B4-BE49-F238E27FC236}">
                <a16:creationId xmlns:a16="http://schemas.microsoft.com/office/drawing/2014/main" id="{9D7C7C81-32AC-D7BA-07C3-C7E653244ACB}"/>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Tree>
    <p:extLst>
      <p:ext uri="{BB962C8B-B14F-4D97-AF65-F5344CB8AC3E}">
        <p14:creationId xmlns:p14="http://schemas.microsoft.com/office/powerpoint/2010/main" val="689776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F72CE-EC5C-299D-2230-64775C4D44D3}"/>
              </a:ext>
            </a:extLst>
          </p:cNvPr>
          <p:cNvSpPr/>
          <p:nvPr userDrawn="1"/>
        </p:nvSpPr>
        <p:spPr>
          <a:xfrm rot="16200000">
            <a:off x="7083727" y="1749725"/>
            <a:ext cx="6858000" cy="3358549"/>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dirty="0"/>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2633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45B949-8183-4E02-8440-CF71301FB9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3" name="Picture 2">
            <a:extLst>
              <a:ext uri="{FF2B5EF4-FFF2-40B4-BE49-F238E27FC236}">
                <a16:creationId xmlns:a16="http://schemas.microsoft.com/office/drawing/2014/main" id="{25193AB5-C6DD-0757-4F40-231B77F298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183644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B072207-4E26-2061-CB8E-7187889C6F02}"/>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3" name="Rectangle 2">
            <a:extLst>
              <a:ext uri="{FF2B5EF4-FFF2-40B4-BE49-F238E27FC236}">
                <a16:creationId xmlns:a16="http://schemas.microsoft.com/office/drawing/2014/main" id="{1E690D85-2E79-8D1F-A650-4328B6DB30A3}"/>
              </a:ext>
            </a:extLst>
          </p:cNvPr>
          <p:cNvSpPr/>
          <p:nvPr userDrawn="1"/>
        </p:nvSpPr>
        <p:spPr>
          <a:xfrm rot="16200000">
            <a:off x="7083727" y="1749725"/>
            <a:ext cx="6858000" cy="3358549"/>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66D77A20-F1EF-D2CC-8D1A-EE27CE859255}"/>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1B2D5BBB-5BB8-A773-B7ED-DDBA0CC956A9}"/>
              </a:ext>
            </a:extLst>
          </p:cNvPr>
          <p:cNvSpPr>
            <a:spLocks noGrp="1"/>
          </p:cNvSpPr>
          <p:nvPr>
            <p:ph idx="1" hasCustomPrompt="1"/>
          </p:nvPr>
        </p:nvSpPr>
        <p:spPr>
          <a:xfrm>
            <a:off x="227916" y="228600"/>
            <a:ext cx="11736168" cy="5522976"/>
          </a:xfrm>
        </p:spPr>
        <p:txBody>
          <a:bodyPr lIns="0" tIns="0" rIns="0" bIns="0"/>
          <a:lstStyle>
            <a:lvl1pPr marL="0" indent="0">
              <a:buNone/>
              <a:defRPr sz="2400"/>
            </a:lvl1pPr>
            <a:lvl2pPr>
              <a:defRPr sz="2000"/>
            </a:lvl2pPr>
            <a:lvl3pPr>
              <a:defRPr sz="1800"/>
            </a:lvl3pPr>
          </a:lstStyle>
          <a:p>
            <a:pPr lvl="0"/>
            <a:r>
              <a:rPr lang="en-US"/>
              <a:t>Insert Image or Smart Art</a:t>
            </a:r>
          </a:p>
        </p:txBody>
      </p:sp>
      <p:pic>
        <p:nvPicPr>
          <p:cNvPr id="6" name="Picture 5">
            <a:extLst>
              <a:ext uri="{FF2B5EF4-FFF2-40B4-BE49-F238E27FC236}">
                <a16:creationId xmlns:a16="http://schemas.microsoft.com/office/drawing/2014/main" id="{3BAAAE9B-F938-604C-BB2B-64CB1F630A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413530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theme" Target="../theme/theme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BDADCBF6-49E3-4515-B284-83B33249404E}" type="datetime1">
              <a:rPr lang="en-US" smtClean="0"/>
              <a:pPr/>
              <a:t>11/11/2024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7" r:id="rId3"/>
    <p:sldLayoutId id="2147483680" r:id="rId4"/>
    <p:sldLayoutId id="2147483708" r:id="rId5"/>
    <p:sldLayoutId id="2147483696" r:id="rId6"/>
    <p:sldLayoutId id="2147483709" r:id="rId7"/>
    <p:sldLayoutId id="2147483682" r:id="rId8"/>
    <p:sldLayoutId id="2147483697" r:id="rId9"/>
    <p:sldLayoutId id="2147483710" r:id="rId10"/>
    <p:sldLayoutId id="2147483698" r:id="rId11"/>
    <p:sldLayoutId id="2147483706" r:id="rId12"/>
    <p:sldLayoutId id="2147483699" r:id="rId13"/>
    <p:sldLayoutId id="2147483668" r:id="rId14"/>
    <p:sldLayoutId id="2147483700" r:id="rId15"/>
    <p:sldLayoutId id="2147483701" r:id="rId16"/>
    <p:sldLayoutId id="2147483702" r:id="rId17"/>
    <p:sldLayoutId id="2147483703" r:id="rId18"/>
    <p:sldLayoutId id="2147483704" r:id="rId19"/>
    <p:sldLayoutId id="2147483705" r:id="rId20"/>
    <p:sldLayoutId id="2147483711" r:id="rId21"/>
    <p:sldLayoutId id="2147483713" r:id="rId22"/>
    <p:sldLayoutId id="2147483716" r:id="rId23"/>
    <p:sldLayoutId id="2147483719" r:id="rId24"/>
    <p:sldLayoutId id="2147483745" r:id="rId25"/>
    <p:sldLayoutId id="2147483746" r:id="rId26"/>
    <p:sldLayoutId id="2147483747" r:id="rId27"/>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326924" y="6360653"/>
            <a:ext cx="27432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51890109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e.state.co.us/cdefisgrant/allocation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www.cde.state.co.us/datapipeline/snap_sped-december"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3.png"/><Relationship Id="rId1" Type="http://schemas.openxmlformats.org/officeDocument/2006/relationships/slideLayout" Target="../slideLayouts/slideLayout5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hyperlink" Target="https://www.cde.state.co.us/datapipeline" TargetMode="External"/><Relationship Id="rId1" Type="http://schemas.openxmlformats.org/officeDocument/2006/relationships/slideLayout" Target="../slideLayouts/slideLayout10.xml"/><Relationship Id="rId6" Type="http://schemas.openxmlformats.org/officeDocument/2006/relationships/hyperlink" Target="http://www.cde.state.co.us/datapipeline/inter_sped-iep" TargetMode="External"/><Relationship Id="rId5" Type="http://schemas.openxmlformats.org/officeDocument/2006/relationships/image" Target="../media/image35.png"/><Relationship Id="rId4" Type="http://schemas.openxmlformats.org/officeDocument/2006/relationships/hyperlink" Target="https://www.cde.state.co.us/datapipeline/inter_staf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cde.state.co.us/datapipeline/org_orgcod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cde.state.co.us/datapipeline/snap_sped-decembe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cde.state.co.us/datapipeline/snap_sped-december"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SpedDecCount@cde.state.co.us" TargetMode="External"/><Relationship Id="rId7" Type="http://schemas.openxmlformats.org/officeDocument/2006/relationships/hyperlink" Target="https://www.cde.state.co.us/cdesped/dm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cde.state.co.us/datapipeline/snap_sped-december" TargetMode="External"/><Relationship Id="rId5" Type="http://schemas.openxmlformats.org/officeDocument/2006/relationships/hyperlink" Target="https://www.cde.state.co.us/datapipeline/inter_staff" TargetMode="External"/><Relationship Id="rId4" Type="http://schemas.openxmlformats.org/officeDocument/2006/relationships/hyperlink" Target="https://www.cde.state.co.us/datapipeline/inter_sped-iep"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cde.state.co.us/cdesped/significant_disproportionality"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cde.state.co.us/datapipeline/org_orgcode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www.cde.state.co.us/datapipeline/decembercounteducationalenvironment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www.cde.state.co.us/datapipeline/decembercountpaicode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cde.state.co.us/datapipeline/inter_sped-iep"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hyperlink" Target="https://www.cde.state.co.us/datapipeline/inter-staff-purchase-service-info"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32.png"/></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60.jp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cde.state.co.us/datapipeline/snap_sped-december"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5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www.cde.state.co.us/datapipeline/snap_sped-december"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www.cde.state.co.us/datapipeline/syncplicity"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8" Type="http://schemas.openxmlformats.org/officeDocument/2006/relationships/hyperlink" Target="http://www2.ed.gov/about/inits/ed/edfacts/index.html" TargetMode="External"/><Relationship Id="rId3" Type="http://schemas.openxmlformats.org/officeDocument/2006/relationships/hyperlink" Target="https://www.cde.state.co.us/cdesped/indicator_05" TargetMode="External"/><Relationship Id="rId7" Type="http://schemas.openxmlformats.org/officeDocument/2006/relationships/hyperlink" Target="https://www.cde.state.co.us/cdesped/indicator_08" TargetMode="External"/><Relationship Id="rId2" Type="http://schemas.openxmlformats.org/officeDocument/2006/relationships/hyperlink" Target="https://www.cde.state.co.us/cdesped/spp-apr" TargetMode="External"/><Relationship Id="rId1" Type="http://schemas.openxmlformats.org/officeDocument/2006/relationships/slideLayout" Target="../slideLayouts/slideLayout2.xml"/><Relationship Id="rId6" Type="http://schemas.openxmlformats.org/officeDocument/2006/relationships/hyperlink" Target="https://www.cde.state.co.us/cdesped/indicator_10-0" TargetMode="External"/><Relationship Id="rId5" Type="http://schemas.openxmlformats.org/officeDocument/2006/relationships/hyperlink" Target="https://www.cde.state.co.us/cdesped/indicator_9" TargetMode="External"/><Relationship Id="rId4" Type="http://schemas.openxmlformats.org/officeDocument/2006/relationships/hyperlink" Target="https://www.cde.state.co.us/cdesped/indicator_0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spcBef>
                <a:spcPts val="1000"/>
              </a:spcBef>
            </a:pPr>
            <a:r>
              <a:rPr lang="en-US" dirty="0"/>
              <a:t> </a:t>
            </a:r>
            <a:r>
              <a:rPr lang="en-US" sz="3100" b="1" dirty="0">
                <a:solidFill>
                  <a:prstClr val="black"/>
                </a:solidFill>
              </a:rPr>
              <a:t>2024-2025</a:t>
            </a:r>
            <a:br>
              <a:rPr lang="en-US" sz="3100" b="1" dirty="0">
                <a:solidFill>
                  <a:prstClr val="black"/>
                </a:solidFill>
              </a:rPr>
            </a:br>
            <a:r>
              <a:rPr lang="en-US" sz="3100" b="1" dirty="0">
                <a:solidFill>
                  <a:prstClr val="black"/>
                </a:solidFill>
              </a:rPr>
              <a:t>Special Education December Count </a:t>
            </a:r>
            <a:br>
              <a:rPr lang="en-US" sz="3100" b="1" dirty="0">
                <a:solidFill>
                  <a:prstClr val="black"/>
                </a:solidFill>
              </a:rPr>
            </a:br>
            <a:r>
              <a:rPr lang="en-US" sz="3100" b="1" dirty="0">
                <a:solidFill>
                  <a:prstClr val="black"/>
                </a:solidFill>
              </a:rPr>
              <a:t>Student and Staff </a:t>
            </a:r>
            <a:br>
              <a:rPr lang="en-US" sz="3100" b="1" dirty="0">
                <a:solidFill>
                  <a:prstClr val="black"/>
                </a:solidFill>
              </a:rPr>
            </a:br>
            <a:r>
              <a:rPr lang="en-US" sz="3100" b="1" dirty="0">
                <a:solidFill>
                  <a:prstClr val="black"/>
                </a:solidFill>
              </a:rPr>
              <a:t>Snapshot Training</a:t>
            </a:r>
            <a:br>
              <a:rPr lang="en-US" sz="3100" b="1" dirty="0">
                <a:solidFill>
                  <a:prstClr val="black"/>
                </a:solidFill>
              </a:rPr>
            </a:br>
            <a:r>
              <a:rPr lang="en-US" sz="3100" dirty="0">
                <a:solidFill>
                  <a:prstClr val="black"/>
                </a:solidFill>
              </a:rPr>
              <a:t> </a:t>
            </a:r>
            <a:br>
              <a:rPr lang="en-US" b="1" dirty="0">
                <a:solidFill>
                  <a:prstClr val="black"/>
                </a:solidFill>
              </a:rPr>
            </a:br>
            <a:endParaRPr lang="en-US" dirty="0"/>
          </a:p>
        </p:txBody>
      </p:sp>
      <p:sp>
        <p:nvSpPr>
          <p:cNvPr id="3" name="Subtitle 2"/>
          <p:cNvSpPr>
            <a:spLocks noGrp="1"/>
          </p:cNvSpPr>
          <p:nvPr>
            <p:ph type="subTitle" idx="1"/>
          </p:nvPr>
        </p:nvSpPr>
        <p:spPr>
          <a:xfrm>
            <a:off x="914401" y="5036186"/>
            <a:ext cx="10531641" cy="1244297"/>
          </a:xfrm>
        </p:spPr>
        <p:txBody>
          <a:bodyPr>
            <a:normAutofit fontScale="47500" lnSpcReduction="20000"/>
          </a:bodyPr>
          <a:lstStyle/>
          <a:p>
            <a:pPr lvl="0"/>
            <a:endParaRPr lang="en-US" b="1" baseline="30000" dirty="0">
              <a:solidFill>
                <a:prstClr val="black"/>
              </a:solidFill>
              <a:latin typeface="Museo Slab 500" panose="02000000000000000000" pitchFamily="50" charset="0"/>
            </a:endParaRPr>
          </a:p>
          <a:p>
            <a:pPr lvl="0"/>
            <a:r>
              <a:rPr lang="en-US" sz="5900" b="1" baseline="30000" dirty="0">
                <a:solidFill>
                  <a:prstClr val="black"/>
                </a:solidFill>
                <a:latin typeface="Museo Slab 500" panose="02000000000000000000" pitchFamily="50" charset="0"/>
              </a:rPr>
              <a:t>November 13, 2024</a:t>
            </a:r>
          </a:p>
          <a:p>
            <a:pPr lvl="0"/>
            <a:endParaRPr lang="en-US" sz="5900" b="1" baseline="30000" dirty="0">
              <a:solidFill>
                <a:prstClr val="black"/>
              </a:solidFill>
              <a:latin typeface="Museo Slab 500" panose="02000000000000000000" pitchFamily="50" charset="0"/>
            </a:endParaRPr>
          </a:p>
          <a:p>
            <a:pPr lvl="0"/>
            <a:r>
              <a:rPr lang="en-US" sz="5900" b="1" baseline="30000" dirty="0">
                <a:solidFill>
                  <a:prstClr val="black"/>
                </a:solidFill>
                <a:latin typeface="Museo Slab 500" panose="02000000000000000000" pitchFamily="50" charset="0"/>
              </a:rPr>
              <a:t>Lindsey Heitman</a:t>
            </a:r>
          </a:p>
          <a:p>
            <a:pPr lvl="0"/>
            <a:endParaRPr lang="en-US" b="1" baseline="30000" dirty="0">
              <a:solidFill>
                <a:prstClr val="black"/>
              </a:solidFill>
              <a:latin typeface="Museo Slab 500" panose="02000000000000000000" pitchFamily="50" charset="0"/>
            </a:endParaRPr>
          </a:p>
        </p:txBody>
      </p:sp>
    </p:spTree>
    <p:extLst>
      <p:ext uri="{BB962C8B-B14F-4D97-AF65-F5344CB8AC3E}">
        <p14:creationId xmlns:p14="http://schemas.microsoft.com/office/powerpoint/2010/main" val="1196755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E97DF-CBDE-6130-9597-38F7BA7DF6CB}"/>
              </a:ext>
            </a:extLst>
          </p:cNvPr>
          <p:cNvSpPr>
            <a:spLocks noGrp="1"/>
          </p:cNvSpPr>
          <p:nvPr>
            <p:ph type="title"/>
          </p:nvPr>
        </p:nvSpPr>
        <p:spPr/>
        <p:txBody>
          <a:bodyPr/>
          <a:lstStyle/>
          <a:p>
            <a:r>
              <a:rPr lang="en-US" dirty="0">
                <a:solidFill>
                  <a:schemeClr val="tx1"/>
                </a:solidFill>
              </a:rPr>
              <a:t>Special Education Student Funding Clarification</a:t>
            </a:r>
          </a:p>
        </p:txBody>
      </p:sp>
      <p:sp>
        <p:nvSpPr>
          <p:cNvPr id="3" name="Content Placeholder 2">
            <a:extLst>
              <a:ext uri="{FF2B5EF4-FFF2-40B4-BE49-F238E27FC236}">
                <a16:creationId xmlns:a16="http://schemas.microsoft.com/office/drawing/2014/main" id="{4AA96488-CB9F-1EFE-B7A4-124BE655CEF4}"/>
              </a:ext>
            </a:extLst>
          </p:cNvPr>
          <p:cNvSpPr>
            <a:spLocks noGrp="1"/>
          </p:cNvSpPr>
          <p:nvPr>
            <p:ph idx="1"/>
          </p:nvPr>
        </p:nvSpPr>
        <p:spPr>
          <a:xfrm>
            <a:off x="532799" y="1559059"/>
            <a:ext cx="8667348" cy="4640674"/>
          </a:xfrm>
        </p:spPr>
        <p:txBody>
          <a:bodyPr>
            <a:normAutofit/>
          </a:bodyPr>
          <a:lstStyle/>
          <a:p>
            <a:r>
              <a:rPr lang="en-US" sz="1900" dirty="0">
                <a:ea typeface="Calibri" panose="020F0502020204030204" pitchFamily="34" charset="0"/>
              </a:rPr>
              <a:t>IDEA federal funding is calculated from Student October Snapshot data </a:t>
            </a:r>
          </a:p>
          <a:p>
            <a:r>
              <a:rPr lang="en-US" sz="1900" dirty="0">
                <a:ea typeface="Calibri" panose="020F0502020204030204" pitchFamily="34" charset="0"/>
              </a:rPr>
              <a:t>ECEA (</a:t>
            </a:r>
            <a:r>
              <a:rPr lang="en-US" sz="1800" dirty="0"/>
              <a:t>Exceptional Children’s Educational Act) </a:t>
            </a:r>
            <a:r>
              <a:rPr lang="en-US" sz="1900" dirty="0">
                <a:ea typeface="Calibri" panose="020F0502020204030204" pitchFamily="34" charset="0"/>
              </a:rPr>
              <a:t>state funding is calculated from December Count Snapshot data</a:t>
            </a:r>
          </a:p>
          <a:p>
            <a:pPr lvl="1"/>
            <a:r>
              <a:rPr lang="en-US" dirty="0"/>
              <a:t>Funding is based on Special Education status as of 12/01 as well as tier A and tier B disability types</a:t>
            </a:r>
          </a:p>
          <a:p>
            <a:pPr lvl="1"/>
            <a:r>
              <a:rPr lang="en-US" dirty="0"/>
              <a:t>Detail Report found in the Special Ed December Count Cognos folder –</a:t>
            </a:r>
          </a:p>
          <a:p>
            <a:pPr lvl="2">
              <a:buFont typeface="Wingdings" panose="05000000000000000000" pitchFamily="2" charset="2"/>
              <a:buChar char="Ø"/>
            </a:pPr>
            <a:r>
              <a:rPr lang="en-US" dirty="0"/>
              <a:t>Student: Detail Funded by Disability Tier and Member District</a:t>
            </a:r>
          </a:p>
          <a:p>
            <a:pPr marL="457200" lvl="1" indent="0">
              <a:buNone/>
            </a:pPr>
            <a:endParaRPr lang="en-US" dirty="0"/>
          </a:p>
          <a:p>
            <a:pPr lvl="1">
              <a:buFont typeface="Wingdings" panose="05000000000000000000" pitchFamily="2" charset="2"/>
              <a:buChar char="Ø"/>
            </a:pPr>
            <a:endParaRPr lang="en-US" dirty="0"/>
          </a:p>
          <a:p>
            <a:pPr marL="0" indent="0">
              <a:buNone/>
            </a:pPr>
            <a:r>
              <a:rPr lang="en-US" sz="1800" dirty="0"/>
              <a:t>You’ll find the funding amount and breakdown for each district/AU at this link: </a:t>
            </a:r>
          </a:p>
          <a:p>
            <a:pPr marL="457200" lvl="1" indent="0">
              <a:buNone/>
            </a:pPr>
            <a:r>
              <a:rPr lang="en-US" sz="1800" u="sng" dirty="0">
                <a:solidFill>
                  <a:srgbClr val="0000FF"/>
                </a:solidFill>
                <a:latin typeface="Calibri" panose="020F0502020204030204" pitchFamily="34" charset="0"/>
                <a:ea typeface="Calibri" panose="020F0502020204030204" pitchFamily="34" charset="0"/>
                <a:hlinkClick r:id="rId3"/>
              </a:rPr>
              <a:t>https://www.cde.state.co.us/cdefisgrant/allocations</a:t>
            </a:r>
            <a:endParaRPr lang="en-US" sz="1800" dirty="0"/>
          </a:p>
          <a:p>
            <a:pPr marL="0" indent="0">
              <a:buNone/>
            </a:pPr>
            <a:endParaRPr lang="en-US" dirty="0"/>
          </a:p>
        </p:txBody>
      </p:sp>
      <p:sp>
        <p:nvSpPr>
          <p:cNvPr id="4" name="Slide Number Placeholder 3">
            <a:extLst>
              <a:ext uri="{FF2B5EF4-FFF2-40B4-BE49-F238E27FC236}">
                <a16:creationId xmlns:a16="http://schemas.microsoft.com/office/drawing/2014/main" id="{738C84AE-B225-F4C7-389C-2748B24CED70}"/>
              </a:ext>
            </a:extLst>
          </p:cNvPr>
          <p:cNvSpPr>
            <a:spLocks noGrp="1"/>
          </p:cNvSpPr>
          <p:nvPr>
            <p:ph type="sldNum" sz="quarter" idx="12"/>
          </p:nvPr>
        </p:nvSpPr>
        <p:spPr/>
        <p:txBody>
          <a:bodyPr/>
          <a:lstStyle/>
          <a:p>
            <a:fld id="{67726FA2-3EC9-4717-AD62-D8C823692DD3}" type="slidenum">
              <a:rPr lang="en-US" smtClean="0"/>
              <a:t>10</a:t>
            </a:fld>
            <a:endParaRPr lang="en-US"/>
          </a:p>
        </p:txBody>
      </p:sp>
    </p:spTree>
    <p:extLst>
      <p:ext uri="{BB962C8B-B14F-4D97-AF65-F5344CB8AC3E}">
        <p14:creationId xmlns:p14="http://schemas.microsoft.com/office/powerpoint/2010/main" val="1490212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93B2B-E7B8-ECAB-C211-3BA8CBAF0E8B}"/>
              </a:ext>
            </a:extLst>
          </p:cNvPr>
          <p:cNvSpPr>
            <a:spLocks noGrp="1"/>
          </p:cNvSpPr>
          <p:nvPr>
            <p:ph type="title"/>
          </p:nvPr>
        </p:nvSpPr>
        <p:spPr>
          <a:xfrm>
            <a:off x="435544" y="176491"/>
            <a:ext cx="8065168" cy="898524"/>
          </a:xfrm>
        </p:spPr>
        <p:txBody>
          <a:bodyPr>
            <a:normAutofit/>
          </a:bodyPr>
          <a:lstStyle/>
          <a:p>
            <a:r>
              <a:rPr lang="en-US" dirty="0">
                <a:solidFill>
                  <a:schemeClr val="tx1"/>
                </a:solidFill>
              </a:rPr>
              <a:t>Special Education December Count:</a:t>
            </a:r>
            <a:br>
              <a:rPr lang="en-US" dirty="0">
                <a:solidFill>
                  <a:schemeClr val="tx1"/>
                </a:solidFill>
              </a:rPr>
            </a:br>
            <a:r>
              <a:rPr lang="en-US" dirty="0">
                <a:solidFill>
                  <a:schemeClr val="tx1"/>
                </a:solidFill>
              </a:rPr>
              <a:t>Staff and Student Snapshot Timeline</a:t>
            </a:r>
          </a:p>
        </p:txBody>
      </p:sp>
      <p:sp>
        <p:nvSpPr>
          <p:cNvPr id="4" name="Slide Number Placeholder 3">
            <a:extLst>
              <a:ext uri="{FF2B5EF4-FFF2-40B4-BE49-F238E27FC236}">
                <a16:creationId xmlns:a16="http://schemas.microsoft.com/office/drawing/2014/main" id="{DE54EE5F-9357-8722-4673-B5E4EBC13A1B}"/>
              </a:ext>
            </a:extLst>
          </p:cNvPr>
          <p:cNvSpPr>
            <a:spLocks noGrp="1"/>
          </p:cNvSpPr>
          <p:nvPr>
            <p:ph type="sldNum" sz="quarter" idx="12"/>
          </p:nvPr>
        </p:nvSpPr>
        <p:spPr/>
        <p:txBody>
          <a:bodyPr/>
          <a:lstStyle/>
          <a:p>
            <a:pPr>
              <a:defRPr/>
            </a:pPr>
            <a:fld id="{C479D5F6-EDCB-402A-AC08-4943A1820E8F}" type="slidenum">
              <a:rPr lang="en-US">
                <a:solidFill>
                  <a:prstClr val="white">
                    <a:lumMod val="50000"/>
                  </a:prstClr>
                </a:solidFill>
                <a:latin typeface="Calibri" panose="020F0502020204030204"/>
              </a:rPr>
              <a:pPr>
                <a:defRPr/>
              </a:pPr>
              <a:t>11</a:t>
            </a:fld>
            <a:endParaRPr lang="en-US" dirty="0">
              <a:solidFill>
                <a:prstClr val="white">
                  <a:lumMod val="50000"/>
                </a:prstClr>
              </a:solidFill>
              <a:latin typeface="Calibri" panose="020F0502020204030204"/>
            </a:endParaRPr>
          </a:p>
        </p:txBody>
      </p:sp>
      <p:sp>
        <p:nvSpPr>
          <p:cNvPr id="3" name="TextBox 2">
            <a:extLst>
              <a:ext uri="{FF2B5EF4-FFF2-40B4-BE49-F238E27FC236}">
                <a16:creationId xmlns:a16="http://schemas.microsoft.com/office/drawing/2014/main" id="{523D08D4-3D9D-D20B-71BE-471B317D91B5}"/>
              </a:ext>
            </a:extLst>
          </p:cNvPr>
          <p:cNvSpPr txBox="1"/>
          <p:nvPr/>
        </p:nvSpPr>
        <p:spPr>
          <a:xfrm>
            <a:off x="1524000" y="6016634"/>
            <a:ext cx="8697858" cy="307777"/>
          </a:xfrm>
          <a:prstGeom prst="rect">
            <a:avLst/>
          </a:prstGeom>
          <a:noFill/>
        </p:spPr>
        <p:txBody>
          <a:bodyPr wrap="square" rtlCol="0">
            <a:spAutoFit/>
          </a:bodyPr>
          <a:lstStyle/>
          <a:p>
            <a:r>
              <a:rPr lang="en-US" sz="1400" dirty="0">
                <a:latin typeface="Trebuchet MS" panose="020B0603020202020204" pitchFamily="34" charset="0"/>
              </a:rPr>
              <a:t>Please download the full 24-25 Timeline from the </a:t>
            </a:r>
            <a:r>
              <a:rPr lang="en-US" sz="1400" dirty="0">
                <a:latin typeface="Trebuchet MS" panose="020B0603020202020204" pitchFamily="34" charset="0"/>
                <a:hlinkClick r:id="rId2"/>
              </a:rPr>
              <a:t>Special Education December Count Snapshot webpage</a:t>
            </a:r>
            <a:r>
              <a:rPr lang="en-US" sz="1400" dirty="0"/>
              <a:t>. </a:t>
            </a:r>
          </a:p>
        </p:txBody>
      </p:sp>
      <p:graphicFrame>
        <p:nvGraphicFramePr>
          <p:cNvPr id="5" name="Content Placeholder 9">
            <a:extLst>
              <a:ext uri="{FF2B5EF4-FFF2-40B4-BE49-F238E27FC236}">
                <a16:creationId xmlns:a16="http://schemas.microsoft.com/office/drawing/2014/main" id="{340CAACD-D968-2322-44EA-7A1DAA906A89}"/>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241257738"/>
              </p:ext>
            </p:extLst>
          </p:nvPr>
        </p:nvGraphicFramePr>
        <p:xfrm>
          <a:off x="1405020" y="1556084"/>
          <a:ext cx="5773821" cy="4255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2244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523996" y="81314"/>
            <a:ext cx="9248934"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Special Education December Count Snapshot </a:t>
            </a:r>
          </a:p>
        </p:txBody>
      </p:sp>
      <p:pic>
        <p:nvPicPr>
          <p:cNvPr id="11" name="Picture 3">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57993" y="53980"/>
            <a:ext cx="680617" cy="47003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D8C051D-3F47-4430-848F-F02C180A125B}"/>
              </a:ext>
            </a:extLst>
          </p:cNvPr>
          <p:cNvSpPr txBox="1"/>
          <p:nvPr/>
        </p:nvSpPr>
        <p:spPr>
          <a:xfrm>
            <a:off x="5070668" y="456097"/>
            <a:ext cx="34958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rPr>
              <a:t>1. Student Snapshot</a:t>
            </a:r>
          </a:p>
        </p:txBody>
      </p:sp>
      <p:sp>
        <p:nvSpPr>
          <p:cNvPr id="3" name="TextBox 2">
            <a:extLst>
              <a:ext uri="{FF2B5EF4-FFF2-40B4-BE49-F238E27FC236}">
                <a16:creationId xmlns:a16="http://schemas.microsoft.com/office/drawing/2014/main" id="{9E444FAF-C126-45ED-B39E-6EA3A85782A5}"/>
              </a:ext>
            </a:extLst>
          </p:cNvPr>
          <p:cNvSpPr txBox="1"/>
          <p:nvPr/>
        </p:nvSpPr>
        <p:spPr>
          <a:xfrm>
            <a:off x="5070668" y="698588"/>
            <a:ext cx="24610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25000"/>
                  </a:srgbClr>
                </a:solidFill>
                <a:effectLst/>
                <a:uLnTx/>
                <a:uFillTx/>
                <a:latin typeface="Trebuchet MS" panose="020B0603020202020204" pitchFamily="34" charset="0"/>
              </a:rPr>
              <a:t>2. Staff Snap</a:t>
            </a:r>
            <a:r>
              <a:rPr lang="en-US" dirty="0">
                <a:solidFill>
                  <a:srgbClr val="E7E6E6">
                    <a:lumMod val="25000"/>
                  </a:srgbClr>
                </a:solidFill>
                <a:latin typeface="Trebuchet MS" panose="020B0603020202020204" pitchFamily="34" charset="0"/>
              </a:rPr>
              <a:t>shot</a:t>
            </a:r>
            <a:endParaRPr kumimoji="0" lang="en-US" sz="1800" b="0" i="0" u="none" strike="noStrike" kern="1200" cap="none" spc="0" normalizeH="0" baseline="0" noProof="0" dirty="0">
              <a:ln>
                <a:noFill/>
              </a:ln>
              <a:solidFill>
                <a:srgbClr val="E7E6E6">
                  <a:lumMod val="25000"/>
                </a:srgbClr>
              </a:solidFill>
              <a:effectLst/>
              <a:uLnTx/>
              <a:uFillTx/>
              <a:latin typeface="Trebuchet MS" panose="020B0603020202020204" pitchFamily="34" charset="0"/>
            </a:endParaRPr>
          </a:p>
        </p:txBody>
      </p:sp>
      <p:sp>
        <p:nvSpPr>
          <p:cNvPr id="4" name="TextBox 3"/>
          <p:cNvSpPr txBox="1"/>
          <p:nvPr/>
        </p:nvSpPr>
        <p:spPr>
          <a:xfrm>
            <a:off x="3154575" y="1093578"/>
            <a:ext cx="72154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rPr>
              <a:t>Data is pulled from these Data Pipeline Interchanges and files:</a:t>
            </a:r>
          </a:p>
        </p:txBody>
      </p:sp>
      <p:graphicFrame>
        <p:nvGraphicFramePr>
          <p:cNvPr id="5" name="Content Placeholder 4" descr="Special Education Child, Special Education Participation, Staff Profile, Staff Assignment, Student Demographic, Student School Association" title="Data is pulled from these interchange files"/>
          <p:cNvGraphicFramePr>
            <a:graphicFrameLocks noGrp="1"/>
          </p:cNvGraphicFramePr>
          <p:nvPr>
            <p:ph sz="quarter" idx="10"/>
          </p:nvPr>
        </p:nvGraphicFramePr>
        <p:xfrm>
          <a:off x="2053740" y="1376059"/>
          <a:ext cx="8316289" cy="5272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Oval 8" descr="Student Demographic" title="Student Demographic"/>
          <p:cNvSpPr/>
          <p:nvPr/>
        </p:nvSpPr>
        <p:spPr>
          <a:xfrm>
            <a:off x="2554284" y="2555858"/>
            <a:ext cx="1499017" cy="1244183"/>
          </a:xfrm>
          <a:prstGeom prst="ellipse">
            <a:avLst/>
          </a:prstGeom>
          <a:solidFill>
            <a:schemeClr val="accent2">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p:cNvSpPr txBox="1"/>
          <p:nvPr/>
        </p:nvSpPr>
        <p:spPr>
          <a:xfrm>
            <a:off x="2756788" y="2824007"/>
            <a:ext cx="149901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Trebuchet MS" panose="020B0603020202020204" pitchFamily="34" charset="0"/>
              </a:rPr>
              <a:t>Student Demographic</a:t>
            </a:r>
          </a:p>
        </p:txBody>
      </p:sp>
      <p:sp>
        <p:nvSpPr>
          <p:cNvPr id="15" name="TextBox 14">
            <a:extLst>
              <a:ext uri="{FF2B5EF4-FFF2-40B4-BE49-F238E27FC236}">
                <a16:creationId xmlns:a16="http://schemas.microsoft.com/office/drawing/2014/main" id="{42C159AD-5F60-42AC-91F3-541565617E13}"/>
              </a:ext>
            </a:extLst>
          </p:cNvPr>
          <p:cNvSpPr txBox="1"/>
          <p:nvPr/>
        </p:nvSpPr>
        <p:spPr>
          <a:xfrm>
            <a:off x="2740242" y="3330964"/>
            <a:ext cx="117779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rPr>
              <a:t>STUDENT</a:t>
            </a:r>
          </a:p>
        </p:txBody>
      </p:sp>
      <p:sp>
        <p:nvSpPr>
          <p:cNvPr id="8" name="Oval 7"/>
          <p:cNvSpPr/>
          <p:nvPr/>
        </p:nvSpPr>
        <p:spPr>
          <a:xfrm>
            <a:off x="8389237" y="2480906"/>
            <a:ext cx="1621037" cy="1319135"/>
          </a:xfrm>
          <a:prstGeom prst="ellipse">
            <a:avLst/>
          </a:prstGeom>
          <a:solidFill>
            <a:schemeClr val="accent2">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Trebuchet MS" panose="020B0603020202020204" pitchFamily="34" charset="0"/>
              </a:rPr>
              <a:t>Student School Association</a:t>
            </a:r>
          </a:p>
        </p:txBody>
      </p:sp>
      <p:sp>
        <p:nvSpPr>
          <p:cNvPr id="17" name="TextBox 16">
            <a:extLst>
              <a:ext uri="{FF2B5EF4-FFF2-40B4-BE49-F238E27FC236}">
                <a16:creationId xmlns:a16="http://schemas.microsoft.com/office/drawing/2014/main" id="{F9E05BDF-7EC6-405F-86D5-6F224F5BC184}"/>
              </a:ext>
            </a:extLst>
          </p:cNvPr>
          <p:cNvSpPr txBox="1"/>
          <p:nvPr/>
        </p:nvSpPr>
        <p:spPr>
          <a:xfrm>
            <a:off x="8676104" y="3429000"/>
            <a:ext cx="106250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rPr>
              <a:t>STUDENT</a:t>
            </a:r>
          </a:p>
        </p:txBody>
      </p:sp>
      <p:sp>
        <p:nvSpPr>
          <p:cNvPr id="19" name="TextBox 18">
            <a:extLst>
              <a:ext uri="{FF2B5EF4-FFF2-40B4-BE49-F238E27FC236}">
                <a16:creationId xmlns:a16="http://schemas.microsoft.com/office/drawing/2014/main" id="{4A715D52-ED6B-44BD-B953-3581170A5C7A}"/>
              </a:ext>
            </a:extLst>
          </p:cNvPr>
          <p:cNvSpPr txBox="1"/>
          <p:nvPr/>
        </p:nvSpPr>
        <p:spPr>
          <a:xfrm>
            <a:off x="4569517" y="3322130"/>
            <a:ext cx="100230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rPr>
              <a:t>IEP </a:t>
            </a:r>
          </a:p>
        </p:txBody>
      </p:sp>
      <p:sp>
        <p:nvSpPr>
          <p:cNvPr id="21" name="TextBox 20">
            <a:extLst>
              <a:ext uri="{FF2B5EF4-FFF2-40B4-BE49-F238E27FC236}">
                <a16:creationId xmlns:a16="http://schemas.microsoft.com/office/drawing/2014/main" id="{76F2B067-E86E-46BF-A837-667EF269A5EE}"/>
              </a:ext>
            </a:extLst>
          </p:cNvPr>
          <p:cNvSpPr txBox="1"/>
          <p:nvPr/>
        </p:nvSpPr>
        <p:spPr>
          <a:xfrm>
            <a:off x="6762302" y="3340819"/>
            <a:ext cx="100230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pitchFamily="34" charset="0"/>
              </a:rPr>
              <a:t>IEP</a:t>
            </a:r>
          </a:p>
        </p:txBody>
      </p:sp>
      <p:sp>
        <p:nvSpPr>
          <p:cNvPr id="24" name="TextBox 23">
            <a:extLst>
              <a:ext uri="{FF2B5EF4-FFF2-40B4-BE49-F238E27FC236}">
                <a16:creationId xmlns:a16="http://schemas.microsoft.com/office/drawing/2014/main" id="{729FF9B9-8712-4D6E-A51E-CFB229DCF72A}"/>
              </a:ext>
            </a:extLst>
          </p:cNvPr>
          <p:cNvSpPr txBox="1"/>
          <p:nvPr/>
        </p:nvSpPr>
        <p:spPr>
          <a:xfrm>
            <a:off x="4697807" y="5368988"/>
            <a:ext cx="80463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7E6E6">
                    <a:lumMod val="25000"/>
                  </a:srgbClr>
                </a:solidFill>
                <a:effectLst/>
                <a:uLnTx/>
                <a:uFillTx/>
                <a:latin typeface="Trebuchet MS" panose="020B0603020202020204" pitchFamily="34" charset="0"/>
              </a:rPr>
              <a:t>STAFF</a:t>
            </a:r>
          </a:p>
        </p:txBody>
      </p:sp>
      <p:sp>
        <p:nvSpPr>
          <p:cNvPr id="23" name="TextBox 22">
            <a:extLst>
              <a:ext uri="{FF2B5EF4-FFF2-40B4-BE49-F238E27FC236}">
                <a16:creationId xmlns:a16="http://schemas.microsoft.com/office/drawing/2014/main" id="{C6B92326-984D-4108-859F-AB94E6488466}"/>
              </a:ext>
            </a:extLst>
          </p:cNvPr>
          <p:cNvSpPr txBox="1"/>
          <p:nvPr/>
        </p:nvSpPr>
        <p:spPr>
          <a:xfrm>
            <a:off x="6875215" y="5339498"/>
            <a:ext cx="100230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7E6E6">
                    <a:lumMod val="25000"/>
                  </a:srgbClr>
                </a:solidFill>
                <a:effectLst/>
                <a:uLnTx/>
                <a:uFillTx/>
                <a:latin typeface="Trebuchet MS" panose="020B0603020202020204" pitchFamily="34" charset="0"/>
              </a:rPr>
              <a:t>STAFF</a:t>
            </a:r>
          </a:p>
        </p:txBody>
      </p:sp>
      <p:sp>
        <p:nvSpPr>
          <p:cNvPr id="6" name="TextBox 5"/>
          <p:cNvSpPr txBox="1"/>
          <p:nvPr/>
        </p:nvSpPr>
        <p:spPr>
          <a:xfrm>
            <a:off x="75372" y="2480906"/>
            <a:ext cx="2072752"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rebuchet MS" panose="020B0603020202020204" pitchFamily="34" charset="0"/>
              </a:rPr>
              <a:t>District Responsibility: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EF7521"/>
                </a:solidFill>
                <a:effectLst/>
                <a:uLnTx/>
                <a:uFillTx/>
                <a:latin typeface="Trebuchet MS" panose="020B0603020202020204" pitchFamily="34" charset="0"/>
              </a:rPr>
              <a:t>Student Interchange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5B9BD5"/>
                </a:solidFill>
                <a:effectLst/>
                <a:uLnTx/>
                <a:uFillTx/>
                <a:latin typeface="Trebuchet MS" panose="020B0603020202020204" pitchFamily="34" charset="0"/>
              </a:rPr>
              <a:t>Staff (include SPED staff if AU is not uploading staff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rebuchet MS" panose="020B0603020202020204" pitchFamily="34" charset="0"/>
              </a:rPr>
              <a:t>AU Responsibility:</a:t>
            </a:r>
            <a:r>
              <a:rPr kumimoji="0" lang="en-US" sz="1600" b="1" i="0" u="none" strike="noStrike" kern="1200" cap="none" spc="0" normalizeH="0" baseline="0" noProof="0" dirty="0">
                <a:ln>
                  <a:noFill/>
                </a:ln>
                <a:solidFill>
                  <a:srgbClr val="EF7521"/>
                </a:solidFill>
                <a:effectLst/>
                <a:uLnTx/>
                <a:uFillTx/>
                <a:latin typeface="Trebuchet MS" panose="020B0603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70AD47">
                    <a:lumMod val="60000"/>
                    <a:lumOff val="40000"/>
                  </a:srgbClr>
                </a:solidFill>
                <a:effectLst/>
                <a:uLnTx/>
                <a:uFillTx/>
                <a:latin typeface="Trebuchet MS" panose="020B0603020202020204" pitchFamily="34" charset="0"/>
              </a:rPr>
              <a:t>Special Education IEP Interchange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5B9BD5"/>
                </a:solidFill>
                <a:effectLst/>
                <a:uLnTx/>
                <a:uFillTx/>
                <a:latin typeface="Trebuchet MS" panose="020B0603020202020204" pitchFamily="34" charset="0"/>
              </a:rPr>
              <a:t>SPED Staff (ONLY if district is not uploading)</a:t>
            </a:r>
          </a:p>
        </p:txBody>
      </p:sp>
    </p:spTree>
    <p:extLst>
      <p:ext uri="{BB962C8B-B14F-4D97-AF65-F5344CB8AC3E}">
        <p14:creationId xmlns:p14="http://schemas.microsoft.com/office/powerpoint/2010/main" val="1758981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rPr>
              <a:t>Interchanges and Snapshots</a:t>
            </a:r>
          </a:p>
        </p:txBody>
      </p:sp>
      <p:sp>
        <p:nvSpPr>
          <p:cNvPr id="2" name="Content Placeholder 1"/>
          <p:cNvSpPr>
            <a:spLocks noGrp="1"/>
          </p:cNvSpPr>
          <p:nvPr>
            <p:ph idx="1"/>
          </p:nvPr>
        </p:nvSpPr>
        <p:spPr>
          <a:xfrm>
            <a:off x="443565" y="1315452"/>
            <a:ext cx="11368111" cy="4932947"/>
          </a:xfrm>
        </p:spPr>
        <p:txBody>
          <a:bodyPr>
            <a:normAutofit fontScale="25000" lnSpcReduction="20000"/>
          </a:bodyPr>
          <a:lstStyle/>
          <a:p>
            <a:pPr marL="0" indent="0">
              <a:buNone/>
            </a:pPr>
            <a:r>
              <a:rPr lang="en-US" sz="6400" dirty="0"/>
              <a:t>Special Education IEP Interchange data is used in the following snapshots during the year:</a:t>
            </a:r>
          </a:p>
          <a:p>
            <a:pPr marL="457200" lvl="1" indent="0">
              <a:buNone/>
            </a:pPr>
            <a:endParaRPr lang="en-US" dirty="0"/>
          </a:p>
          <a:p>
            <a:pPr lvl="1"/>
            <a:endParaRPr lang="en-US" dirty="0"/>
          </a:p>
          <a:p>
            <a:pPr marL="0" indent="0">
              <a:buNone/>
            </a:pPr>
            <a:endParaRPr lang="en-US" dirty="0"/>
          </a:p>
          <a:p>
            <a:pPr marL="0" indent="0">
              <a:buNone/>
            </a:pPr>
            <a:endParaRPr lang="en-US" dirty="0"/>
          </a:p>
          <a:p>
            <a:pPr marL="0" indent="0">
              <a:buNone/>
            </a:pPr>
            <a:endParaRPr lang="en-US" sz="2600" dirty="0"/>
          </a:p>
          <a:p>
            <a:pPr marL="0" indent="0">
              <a:buNone/>
            </a:pPr>
            <a:endParaRPr lang="en-US" sz="6400" dirty="0"/>
          </a:p>
          <a:p>
            <a:pPr marL="0" indent="0">
              <a:buNone/>
            </a:pPr>
            <a:r>
              <a:rPr lang="en-US" sz="6400" dirty="0"/>
              <a:t>Staff Interchange data is used in the following snapshots during the year:</a:t>
            </a:r>
          </a:p>
          <a:p>
            <a:pPr marL="0" indent="0">
              <a:buNone/>
            </a:pPr>
            <a:endParaRPr lang="en-US" sz="2600" dirty="0"/>
          </a:p>
          <a:p>
            <a:pPr marL="0" indent="0">
              <a:buNone/>
            </a:pPr>
            <a:endParaRPr lang="en-US" dirty="0"/>
          </a:p>
          <a:p>
            <a:pPr marL="0" indent="0">
              <a:buNone/>
            </a:pPr>
            <a:endParaRPr lang="en-US" dirty="0"/>
          </a:p>
          <a:p>
            <a:pPr marL="0" indent="0">
              <a:buNone/>
            </a:pPr>
            <a:endParaRPr lang="en-US" dirty="0"/>
          </a:p>
          <a:p>
            <a:pPr marL="0" indent="0">
              <a:buNone/>
            </a:pPr>
            <a:endParaRPr lang="en-US" sz="4900" dirty="0"/>
          </a:p>
          <a:p>
            <a:pPr marL="0" indent="0">
              <a:buNone/>
            </a:pPr>
            <a:r>
              <a:rPr lang="en-US" sz="5600" dirty="0"/>
              <a:t>Notes on the interchange and snapshot process:</a:t>
            </a:r>
          </a:p>
          <a:p>
            <a:pPr lvl="1"/>
            <a:r>
              <a:rPr lang="en-US" sz="5600" dirty="0"/>
              <a:t>Click ‘Create Snapshot’ to pull records from the interchange files based on the criteria set for that snapshot</a:t>
            </a:r>
          </a:p>
          <a:p>
            <a:pPr lvl="1"/>
            <a:r>
              <a:rPr lang="en-US" sz="5600" dirty="0"/>
              <a:t>The snapshots merge the needed data fields from the interchange files together into one ‘dataset’</a:t>
            </a:r>
          </a:p>
          <a:p>
            <a:pPr lvl="1"/>
            <a:r>
              <a:rPr lang="en-US" sz="5600" dirty="0"/>
              <a:t>Keep in mind you may need to “manually” modify your interchange files’ data based on which snapshot is open to get the right records in your snapshots</a:t>
            </a:r>
          </a:p>
          <a:p>
            <a:pPr lvl="1"/>
            <a:r>
              <a:rPr lang="en-US" sz="5600" dirty="0"/>
              <a:t>Snapshots are not automatically updated when interchange files are reloaded- a new snapshot must be created to pull in the updated records</a:t>
            </a:r>
          </a:p>
          <a:p>
            <a:pPr lvl="1"/>
            <a:r>
              <a:rPr lang="en-US" sz="5600" dirty="0"/>
              <a:t>Check the snapshot file layouts to see which data fields pull into each snapshot</a:t>
            </a:r>
          </a:p>
          <a:p>
            <a:pPr marL="457200" lvl="1" indent="0">
              <a:buNone/>
            </a:pPr>
            <a:endParaRPr lang="en-US" sz="5600" i="1" dirty="0"/>
          </a:p>
          <a:p>
            <a:pPr marL="457200" lvl="1" indent="0">
              <a:buNone/>
            </a:pPr>
            <a:r>
              <a:rPr lang="en-US" sz="5600" i="1" dirty="0"/>
              <a:t>*</a:t>
            </a:r>
            <a:r>
              <a:rPr lang="en-US" sz="5600" b="1" i="1" dirty="0"/>
              <a:t>Note: Error-free interchange files are not required to take a snapshot but recommended. </a:t>
            </a:r>
          </a:p>
          <a:p>
            <a:pPr marL="457200" lvl="1" indent="0">
              <a:buNone/>
            </a:pPr>
            <a:r>
              <a:rPr lang="en-US" sz="5600" b="1" i="1" dirty="0"/>
              <a:t>Records with errors at the interchange level will not pull into your snapshots!</a:t>
            </a:r>
          </a:p>
          <a:p>
            <a:pPr marL="457200" lvl="1" indent="0">
              <a:buNone/>
            </a:pPr>
            <a:endParaRPr lang="en-US" b="1" dirty="0"/>
          </a:p>
          <a:p>
            <a:pPr marL="457200" lvl="1" indent="0">
              <a:buNone/>
            </a:pPr>
            <a:endParaRPr lang="en-US" b="1" dirty="0"/>
          </a:p>
          <a:p>
            <a:endParaRPr lang="en-US" b="1" dirty="0"/>
          </a:p>
          <a:p>
            <a:endParaRPr lang="en-US" dirty="0"/>
          </a:p>
          <a:p>
            <a:endParaRPr lang="en-US" dirty="0"/>
          </a:p>
          <a:p>
            <a:pPr lvl="1"/>
            <a:endParaRPr lang="en-US" dirty="0"/>
          </a:p>
        </p:txBody>
      </p:sp>
      <p:sp>
        <p:nvSpPr>
          <p:cNvPr id="6" name="Rectangle 5">
            <a:extLst>
              <a:ext uri="{FF2B5EF4-FFF2-40B4-BE49-F238E27FC236}">
                <a16:creationId xmlns:a16="http://schemas.microsoft.com/office/drawing/2014/main" id="{8B2EF181-67B3-E37A-6B6D-A0EA91D710E1}"/>
              </a:ext>
            </a:extLst>
          </p:cNvPr>
          <p:cNvSpPr/>
          <p:nvPr/>
        </p:nvSpPr>
        <p:spPr>
          <a:xfrm>
            <a:off x="1755237" y="1665849"/>
            <a:ext cx="1903269" cy="705853"/>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Special Ed December Count</a:t>
            </a:r>
          </a:p>
        </p:txBody>
      </p:sp>
      <p:sp>
        <p:nvSpPr>
          <p:cNvPr id="7" name="Rectangle 6">
            <a:extLst>
              <a:ext uri="{FF2B5EF4-FFF2-40B4-BE49-F238E27FC236}">
                <a16:creationId xmlns:a16="http://schemas.microsoft.com/office/drawing/2014/main" id="{AFCFC07A-3353-06AB-A6A7-C3D224F6D42E}"/>
              </a:ext>
            </a:extLst>
          </p:cNvPr>
          <p:cNvSpPr/>
          <p:nvPr/>
        </p:nvSpPr>
        <p:spPr>
          <a:xfrm>
            <a:off x="3826443" y="1665850"/>
            <a:ext cx="1839101" cy="705852"/>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Special Education End of Year</a:t>
            </a:r>
          </a:p>
        </p:txBody>
      </p:sp>
      <p:sp>
        <p:nvSpPr>
          <p:cNvPr id="8" name="Rectangle 7">
            <a:extLst>
              <a:ext uri="{FF2B5EF4-FFF2-40B4-BE49-F238E27FC236}">
                <a16:creationId xmlns:a16="http://schemas.microsoft.com/office/drawing/2014/main" id="{0EA61D0B-6CD2-0142-A655-F7A33FB21D03}"/>
              </a:ext>
            </a:extLst>
          </p:cNvPr>
          <p:cNvSpPr/>
          <p:nvPr/>
        </p:nvSpPr>
        <p:spPr>
          <a:xfrm>
            <a:off x="5807581" y="1657036"/>
            <a:ext cx="2045370" cy="705852"/>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Special Education Discipline</a:t>
            </a:r>
          </a:p>
        </p:txBody>
      </p:sp>
      <p:sp>
        <p:nvSpPr>
          <p:cNvPr id="4" name="Rectangle 3">
            <a:extLst>
              <a:ext uri="{FF2B5EF4-FFF2-40B4-BE49-F238E27FC236}">
                <a16:creationId xmlns:a16="http://schemas.microsoft.com/office/drawing/2014/main" id="{FF90985B-46B2-623D-6F0D-D535989D179B}"/>
              </a:ext>
            </a:extLst>
          </p:cNvPr>
          <p:cNvSpPr/>
          <p:nvPr/>
        </p:nvSpPr>
        <p:spPr>
          <a:xfrm>
            <a:off x="1774254" y="3024171"/>
            <a:ext cx="1903269" cy="705853"/>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Special Ed December Count</a:t>
            </a:r>
          </a:p>
        </p:txBody>
      </p:sp>
      <p:sp>
        <p:nvSpPr>
          <p:cNvPr id="9" name="Rectangle 8">
            <a:extLst>
              <a:ext uri="{FF2B5EF4-FFF2-40B4-BE49-F238E27FC236}">
                <a16:creationId xmlns:a16="http://schemas.microsoft.com/office/drawing/2014/main" id="{744B6AE5-9646-61A5-AEC2-90C549B2FDC4}"/>
              </a:ext>
            </a:extLst>
          </p:cNvPr>
          <p:cNvSpPr/>
          <p:nvPr/>
        </p:nvSpPr>
        <p:spPr>
          <a:xfrm>
            <a:off x="3826443" y="3024171"/>
            <a:ext cx="1903269" cy="705853"/>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Human Resources </a:t>
            </a:r>
          </a:p>
        </p:txBody>
      </p:sp>
      <p:sp>
        <p:nvSpPr>
          <p:cNvPr id="10" name="Rectangle 9">
            <a:extLst>
              <a:ext uri="{FF2B5EF4-FFF2-40B4-BE49-F238E27FC236}">
                <a16:creationId xmlns:a16="http://schemas.microsoft.com/office/drawing/2014/main" id="{76EB3152-79F6-54A4-0DD4-DCBFB3231281}"/>
              </a:ext>
            </a:extLst>
          </p:cNvPr>
          <p:cNvSpPr/>
          <p:nvPr/>
        </p:nvSpPr>
        <p:spPr>
          <a:xfrm>
            <a:off x="5878632" y="3024170"/>
            <a:ext cx="1903269" cy="705853"/>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Staff Evaluation</a:t>
            </a:r>
          </a:p>
        </p:txBody>
      </p:sp>
      <p:sp>
        <p:nvSpPr>
          <p:cNvPr id="5" name="Slide Number Placeholder 4"/>
          <p:cNvSpPr>
            <a:spLocks noGrp="1"/>
          </p:cNvSpPr>
          <p:nvPr>
            <p:ph type="sldNum" sz="quarter" idx="12"/>
          </p:nvPr>
        </p:nvSpPr>
        <p:spPr/>
        <p:txBody>
          <a:bodyPr/>
          <a:lstStyle/>
          <a:p>
            <a:fld id="{600BAA8B-998A-4793-9AB8-94EE2C3B2243}" type="slidenum">
              <a:rPr lang="en-US" smtClean="0"/>
              <a:pPr/>
              <a:t>13</a:t>
            </a:fld>
            <a:endParaRPr lang="en-US" dirty="0"/>
          </a:p>
        </p:txBody>
      </p:sp>
    </p:spTree>
    <p:extLst>
      <p:ext uri="{BB962C8B-B14F-4D97-AF65-F5344CB8AC3E}">
        <p14:creationId xmlns:p14="http://schemas.microsoft.com/office/powerpoint/2010/main" val="4113298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473" y="48710"/>
            <a:ext cx="3270250" cy="966788"/>
          </a:xfrm>
        </p:spPr>
        <p:txBody>
          <a:bodyPr>
            <a:normAutofit fontScale="90000"/>
          </a:bodyPr>
          <a:lstStyle/>
          <a:p>
            <a:r>
              <a:rPr lang="en-US" sz="2700" dirty="0">
                <a:solidFill>
                  <a:schemeClr val="tx1"/>
                </a:solidFill>
                <a:latin typeface="Museo Slab 500"/>
              </a:rPr>
              <a:t>Staff Interchange and SPED IEP Interchange Resources</a:t>
            </a:r>
          </a:p>
        </p:txBody>
      </p:sp>
      <p:sp>
        <p:nvSpPr>
          <p:cNvPr id="18" name="TextBox 17">
            <a:extLst>
              <a:ext uri="{FF2B5EF4-FFF2-40B4-BE49-F238E27FC236}">
                <a16:creationId xmlns:a16="http://schemas.microsoft.com/office/drawing/2014/main" id="{D57BFAF6-CE5D-308C-A353-C0BD8885D311}"/>
              </a:ext>
            </a:extLst>
          </p:cNvPr>
          <p:cNvSpPr txBox="1"/>
          <p:nvPr/>
        </p:nvSpPr>
        <p:spPr>
          <a:xfrm>
            <a:off x="3227731" y="156815"/>
            <a:ext cx="2518611" cy="369332"/>
          </a:xfrm>
          <a:prstGeom prst="rect">
            <a:avLst/>
          </a:prstGeom>
          <a:solidFill>
            <a:schemeClr val="bg1">
              <a:lumMod val="75000"/>
            </a:schemeClr>
          </a:solidFill>
          <a:ln>
            <a:solidFill>
              <a:schemeClr val="tx1"/>
            </a:solidFill>
          </a:ln>
        </p:spPr>
        <p:txBody>
          <a:bodyPr wrap="square" rtlCol="0">
            <a:spAutoFit/>
          </a:bodyPr>
          <a:lstStyle/>
          <a:p>
            <a:r>
              <a:rPr lang="en-US" dirty="0">
                <a:hlinkClick r:id="rId2"/>
              </a:rPr>
              <a:t>Data Pipeline Homepage </a:t>
            </a:r>
            <a:endParaRPr lang="en-US" dirty="0"/>
          </a:p>
        </p:txBody>
      </p:sp>
      <p:sp>
        <p:nvSpPr>
          <p:cNvPr id="19" name="TextBox 18">
            <a:extLst>
              <a:ext uri="{FF2B5EF4-FFF2-40B4-BE49-F238E27FC236}">
                <a16:creationId xmlns:a16="http://schemas.microsoft.com/office/drawing/2014/main" id="{FE36F143-9394-FBED-54FB-38249D376ED8}"/>
              </a:ext>
            </a:extLst>
          </p:cNvPr>
          <p:cNvSpPr txBox="1"/>
          <p:nvPr/>
        </p:nvSpPr>
        <p:spPr>
          <a:xfrm>
            <a:off x="5746342" y="27451"/>
            <a:ext cx="4219074" cy="646331"/>
          </a:xfrm>
          <a:prstGeom prst="rect">
            <a:avLst/>
          </a:prstGeom>
          <a:noFill/>
        </p:spPr>
        <p:txBody>
          <a:bodyPr wrap="square" rtlCol="0">
            <a:spAutoFit/>
          </a:bodyPr>
          <a:lstStyle/>
          <a:p>
            <a:r>
              <a:rPr lang="en-US" dirty="0"/>
              <a:t>Bookmark this link for quick access to the Data Pipeline Collection Resources</a:t>
            </a:r>
          </a:p>
        </p:txBody>
      </p:sp>
      <p:pic>
        <p:nvPicPr>
          <p:cNvPr id="13" name="Content Placeholder 12" descr="screenshot of Interchanges webpage. Where to find and click on Sped IEP Interchange and Staff Interchange">
            <a:extLst>
              <a:ext uri="{FF2B5EF4-FFF2-40B4-BE49-F238E27FC236}">
                <a16:creationId xmlns:a16="http://schemas.microsoft.com/office/drawing/2014/main" id="{FDFB2024-87B9-960F-DC1C-2A1A7B3157B0}"/>
              </a:ext>
            </a:extLst>
          </p:cNvPr>
          <p:cNvPicPr>
            <a:picLocks noGrp="1" noChangeAspect="1"/>
          </p:cNvPicPr>
          <p:nvPr>
            <p:ph sz="half" idx="4294967295"/>
          </p:nvPr>
        </p:nvPicPr>
        <p:blipFill>
          <a:blip r:embed="rId3"/>
          <a:srcRect l="74654" t="-9266"/>
          <a:stretch/>
        </p:blipFill>
        <p:spPr>
          <a:xfrm>
            <a:off x="10147383" y="121546"/>
            <a:ext cx="1762125" cy="1517650"/>
          </a:xfrm>
        </p:spPr>
      </p:pic>
      <p:sp>
        <p:nvSpPr>
          <p:cNvPr id="10" name="TextBox 9">
            <a:extLst>
              <a:ext uri="{FF2B5EF4-FFF2-40B4-BE49-F238E27FC236}">
                <a16:creationId xmlns:a16="http://schemas.microsoft.com/office/drawing/2014/main" id="{F812D50E-2CFB-FB12-F06E-B65E67D8B5F5}"/>
              </a:ext>
            </a:extLst>
          </p:cNvPr>
          <p:cNvSpPr txBox="1"/>
          <p:nvPr/>
        </p:nvSpPr>
        <p:spPr>
          <a:xfrm>
            <a:off x="0" y="1239867"/>
            <a:ext cx="6096000" cy="369332"/>
          </a:xfrm>
          <a:prstGeom prst="rect">
            <a:avLst/>
          </a:prstGeom>
          <a:noFill/>
        </p:spPr>
        <p:txBody>
          <a:bodyPr wrap="square">
            <a:spAutoFit/>
          </a:bodyPr>
          <a:lstStyle/>
          <a:p>
            <a:pPr>
              <a:defRPr/>
            </a:pPr>
            <a:r>
              <a:rPr lang="en-US" dirty="0">
                <a:solidFill>
                  <a:prstClr val="black"/>
                </a:solidFill>
                <a:latin typeface="Trebuchet MS" panose="020B0603020202020204" pitchFamily="34" charset="0"/>
                <a:hlinkClick r:id="rId4"/>
              </a:rPr>
              <a:t>Staff Interchange Webpage</a:t>
            </a:r>
            <a:endParaRPr lang="en-US" dirty="0">
              <a:solidFill>
                <a:prstClr val="black"/>
              </a:solidFill>
              <a:latin typeface="Trebuchet MS" panose="020B0603020202020204" pitchFamily="34" charset="0"/>
            </a:endParaRPr>
          </a:p>
        </p:txBody>
      </p:sp>
      <p:pic>
        <p:nvPicPr>
          <p:cNvPr id="2050" name="Picture 2" descr="screenshot of Staff Interchange webpage">
            <a:extLst>
              <a:ext uri="{FF2B5EF4-FFF2-40B4-BE49-F238E27FC236}">
                <a16:creationId xmlns:a16="http://schemas.microsoft.com/office/drawing/2014/main" id="{3610C911-7F66-77E8-7C71-CB999C0563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71" y="1578054"/>
            <a:ext cx="4958218" cy="422677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064AB08-1E9B-AE5C-AD2A-62579D250628}"/>
              </a:ext>
            </a:extLst>
          </p:cNvPr>
          <p:cNvSpPr txBox="1"/>
          <p:nvPr/>
        </p:nvSpPr>
        <p:spPr>
          <a:xfrm>
            <a:off x="1479221" y="5804830"/>
            <a:ext cx="2131929" cy="1015663"/>
          </a:xfrm>
          <a:prstGeom prst="rect">
            <a:avLst/>
          </a:prstGeom>
          <a:solidFill>
            <a:schemeClr val="accent4">
              <a:lumMod val="40000"/>
              <a:lumOff val="60000"/>
            </a:schemeClr>
          </a:solidFill>
          <a:ln w="9525">
            <a:solidFill>
              <a:schemeClr val="bg1">
                <a:lumMod val="85000"/>
              </a:schemeClr>
            </a:solidFill>
          </a:ln>
        </p:spPr>
        <p:txBody>
          <a:bodyPr wrap="square" rtlCol="0">
            <a:spAutoFit/>
          </a:bodyPr>
          <a:lstStyle/>
          <a:p>
            <a:r>
              <a:rPr lang="en-US" sz="1200" dirty="0"/>
              <a:t>Find all codes and definitions:</a:t>
            </a:r>
          </a:p>
          <a:p>
            <a:pPr marL="285750" indent="-285750">
              <a:buFont typeface="Arial" panose="020B0604020202020204" pitchFamily="34" charset="0"/>
              <a:buChar char="•"/>
            </a:pPr>
            <a:r>
              <a:rPr lang="en-US" sz="1200" dirty="0"/>
              <a:t>Subject Area of Degree</a:t>
            </a:r>
          </a:p>
          <a:p>
            <a:pPr marL="285750" indent="-285750">
              <a:buFont typeface="Arial" panose="020B0604020202020204" pitchFamily="34" charset="0"/>
              <a:buChar char="•"/>
            </a:pPr>
            <a:r>
              <a:rPr lang="en-US" sz="1200" dirty="0"/>
              <a:t>Job Codes</a:t>
            </a:r>
          </a:p>
          <a:p>
            <a:pPr marL="285750" indent="-285750">
              <a:buFont typeface="Arial" panose="020B0604020202020204" pitchFamily="34" charset="0"/>
              <a:buChar char="•"/>
            </a:pPr>
            <a:r>
              <a:rPr lang="en-US" sz="1200" dirty="0"/>
              <a:t>AIA Codes</a:t>
            </a:r>
          </a:p>
          <a:p>
            <a:pPr marL="285750" indent="-285750">
              <a:buFont typeface="Arial" panose="020B0604020202020204" pitchFamily="34" charset="0"/>
              <a:buChar char="•"/>
            </a:pPr>
            <a:r>
              <a:rPr lang="en-US" sz="1200" dirty="0"/>
              <a:t>TSA Codes</a:t>
            </a:r>
          </a:p>
        </p:txBody>
      </p:sp>
      <p:sp>
        <p:nvSpPr>
          <p:cNvPr id="15" name="TextBox 14"/>
          <p:cNvSpPr txBox="1"/>
          <p:nvPr/>
        </p:nvSpPr>
        <p:spPr>
          <a:xfrm rot="10800000" flipV="1">
            <a:off x="5061686" y="1346109"/>
            <a:ext cx="4741606" cy="369332"/>
          </a:xfrm>
          <a:prstGeom prst="rect">
            <a:avLst/>
          </a:prstGeom>
          <a:noFill/>
        </p:spPr>
        <p:txBody>
          <a:bodyPr wrap="square" rtlCol="0">
            <a:spAutoFit/>
          </a:bodyPr>
          <a:lstStyle/>
          <a:p>
            <a:r>
              <a:rPr lang="en-US" dirty="0">
                <a:latin typeface="Trebuchet MS" panose="020B0603020202020204" pitchFamily="34" charset="0"/>
                <a:hlinkClick r:id="rId6"/>
              </a:rPr>
              <a:t>Special Education IEP Interchange Webpage </a:t>
            </a:r>
            <a:endParaRPr lang="en-US" dirty="0">
              <a:latin typeface="Trebuchet MS" panose="020B0603020202020204" pitchFamily="34" charset="0"/>
            </a:endParaRPr>
          </a:p>
        </p:txBody>
      </p:sp>
      <p:pic>
        <p:nvPicPr>
          <p:cNvPr id="7" name="Picture 6" descr="screenshot of Sped IEP Interchange webpage">
            <a:extLst>
              <a:ext uri="{FF2B5EF4-FFF2-40B4-BE49-F238E27FC236}">
                <a16:creationId xmlns:a16="http://schemas.microsoft.com/office/drawing/2014/main" id="{FD5AA58E-001E-8D75-6D8D-A62246881E50}"/>
              </a:ext>
            </a:extLst>
          </p:cNvPr>
          <p:cNvPicPr>
            <a:picLocks noChangeAspect="1"/>
          </p:cNvPicPr>
          <p:nvPr/>
        </p:nvPicPr>
        <p:blipFill>
          <a:blip r:embed="rId7"/>
          <a:stretch>
            <a:fillRect/>
          </a:stretch>
        </p:blipFill>
        <p:spPr>
          <a:xfrm>
            <a:off x="5150320" y="1821683"/>
            <a:ext cx="4997063" cy="3614402"/>
          </a:xfrm>
          <a:prstGeom prst="rect">
            <a:avLst/>
          </a:prstGeom>
        </p:spPr>
      </p:pic>
      <p:sp>
        <p:nvSpPr>
          <p:cNvPr id="14" name="TextBox 13">
            <a:extLst>
              <a:ext uri="{FF2B5EF4-FFF2-40B4-BE49-F238E27FC236}">
                <a16:creationId xmlns:a16="http://schemas.microsoft.com/office/drawing/2014/main" id="{999670B2-4B72-CEF1-8005-12FF4CD46FC3}"/>
              </a:ext>
            </a:extLst>
          </p:cNvPr>
          <p:cNvSpPr txBox="1"/>
          <p:nvPr/>
        </p:nvSpPr>
        <p:spPr>
          <a:xfrm>
            <a:off x="6366524" y="5464931"/>
            <a:ext cx="2446939" cy="1015663"/>
          </a:xfrm>
          <a:prstGeom prst="rect">
            <a:avLst/>
          </a:prstGeom>
          <a:solidFill>
            <a:schemeClr val="accent4">
              <a:lumMod val="40000"/>
              <a:lumOff val="60000"/>
            </a:schemeClr>
          </a:solidFill>
          <a:ln w="9525">
            <a:solidFill>
              <a:schemeClr val="bg1">
                <a:lumMod val="85000"/>
              </a:schemeClr>
            </a:solidFill>
          </a:ln>
        </p:spPr>
        <p:txBody>
          <a:bodyPr wrap="square" rtlCol="0">
            <a:spAutoFit/>
          </a:bodyPr>
          <a:lstStyle/>
          <a:p>
            <a:r>
              <a:rPr lang="en-US" sz="1200" dirty="0"/>
              <a:t>Find all codes and definitions:</a:t>
            </a:r>
          </a:p>
          <a:p>
            <a:pPr marL="285750" indent="-285750">
              <a:buFont typeface="Arial" panose="020B0604020202020204" pitchFamily="34" charset="0"/>
              <a:buChar char="•"/>
            </a:pPr>
            <a:r>
              <a:rPr lang="en-US" sz="1200" dirty="0"/>
              <a:t>PAI codes</a:t>
            </a:r>
          </a:p>
          <a:p>
            <a:pPr marL="285750" indent="-285750">
              <a:buFont typeface="Arial" panose="020B0604020202020204" pitchFamily="34" charset="0"/>
              <a:buChar char="•"/>
            </a:pPr>
            <a:r>
              <a:rPr lang="en-US" sz="1200" dirty="0"/>
              <a:t>Ed Environment (setting) codes</a:t>
            </a:r>
          </a:p>
          <a:p>
            <a:pPr marL="285750" indent="-285750">
              <a:buFont typeface="Arial" panose="020B0604020202020204" pitchFamily="34" charset="0"/>
              <a:buChar char="•"/>
            </a:pPr>
            <a:r>
              <a:rPr lang="en-US" sz="1200" dirty="0"/>
              <a:t>Funding Status Codes</a:t>
            </a:r>
          </a:p>
          <a:p>
            <a:pPr marL="285750" indent="-285750">
              <a:buFont typeface="Arial" panose="020B0604020202020204" pitchFamily="34" charset="0"/>
              <a:buChar char="•"/>
            </a:pPr>
            <a:r>
              <a:rPr lang="en-US" sz="1200" dirty="0"/>
              <a:t>PPPS Codes</a:t>
            </a:r>
          </a:p>
        </p:txBody>
      </p:sp>
      <p:sp>
        <p:nvSpPr>
          <p:cNvPr id="9" name="TextBox 8">
            <a:extLst>
              <a:ext uri="{FF2B5EF4-FFF2-40B4-BE49-F238E27FC236}">
                <a16:creationId xmlns:a16="http://schemas.microsoft.com/office/drawing/2014/main" id="{75087D54-AB0B-0245-E1BA-9B7368723433}"/>
              </a:ext>
            </a:extLst>
          </p:cNvPr>
          <p:cNvSpPr txBox="1"/>
          <p:nvPr/>
        </p:nvSpPr>
        <p:spPr>
          <a:xfrm>
            <a:off x="10147383" y="3597133"/>
            <a:ext cx="1953087" cy="3139321"/>
          </a:xfrm>
          <a:prstGeom prst="rect">
            <a:avLst/>
          </a:prstGeom>
          <a:noFill/>
          <a:ln w="19050">
            <a:solidFill>
              <a:schemeClr val="tx1"/>
            </a:solidFill>
          </a:ln>
        </p:spPr>
        <p:txBody>
          <a:bodyPr wrap="square" rtlCol="0">
            <a:spAutoFit/>
          </a:bodyPr>
          <a:lstStyle/>
          <a:p>
            <a:pPr>
              <a:defRPr/>
            </a:pPr>
            <a:r>
              <a:rPr lang="en-US" b="1" dirty="0">
                <a:solidFill>
                  <a:prstClr val="black"/>
                </a:solidFill>
                <a:latin typeface="Trebuchet MS" panose="020B0603020202020204" pitchFamily="34" charset="0"/>
              </a:rPr>
              <a:t>At these links you will find: </a:t>
            </a:r>
          </a:p>
          <a:p>
            <a:pPr marL="285750" indent="-285750">
              <a:buFont typeface="Arial" panose="020B0604020202020204" pitchFamily="34" charset="0"/>
              <a:buChar char="•"/>
              <a:defRPr/>
            </a:pPr>
            <a:r>
              <a:rPr lang="en-US" dirty="0">
                <a:latin typeface="Trebuchet MS" panose="020B0603020202020204" pitchFamily="34" charset="0"/>
              </a:rPr>
              <a:t>Timelines</a:t>
            </a:r>
          </a:p>
          <a:p>
            <a:pPr marL="285750" indent="-285750">
              <a:buFont typeface="Arial" panose="020B0604020202020204" pitchFamily="34" charset="0"/>
              <a:buChar char="•"/>
              <a:defRPr/>
            </a:pPr>
            <a:r>
              <a:rPr lang="en-US" dirty="0">
                <a:latin typeface="Trebuchet MS" panose="020B0603020202020204" pitchFamily="34" charset="0"/>
              </a:rPr>
              <a:t>File Layouts</a:t>
            </a:r>
          </a:p>
          <a:p>
            <a:pPr marL="285750" indent="-285750">
              <a:buFont typeface="Arial" panose="020B0604020202020204" pitchFamily="34" charset="0"/>
              <a:buChar char="•"/>
              <a:defRPr/>
            </a:pPr>
            <a:r>
              <a:rPr lang="en-US" dirty="0">
                <a:latin typeface="Trebuchet MS" panose="020B0603020202020204" pitchFamily="34" charset="0"/>
              </a:rPr>
              <a:t>Templates</a:t>
            </a:r>
          </a:p>
          <a:p>
            <a:pPr marL="285750" indent="-285750">
              <a:buFont typeface="Arial" panose="020B0604020202020204" pitchFamily="34" charset="0"/>
              <a:buChar char="•"/>
              <a:defRPr/>
            </a:pPr>
            <a:r>
              <a:rPr lang="en-US" dirty="0">
                <a:latin typeface="Trebuchet MS" panose="020B0603020202020204" pitchFamily="34" charset="0"/>
              </a:rPr>
              <a:t>Business Rules</a:t>
            </a:r>
          </a:p>
          <a:p>
            <a:pPr marL="285750" indent="-285750">
              <a:buFont typeface="Arial" panose="020B0604020202020204" pitchFamily="34" charset="0"/>
              <a:buChar char="•"/>
              <a:defRPr/>
            </a:pPr>
            <a:r>
              <a:rPr lang="en-US" dirty="0">
                <a:latin typeface="Trebuchet MS" panose="020B0603020202020204" pitchFamily="34" charset="0"/>
              </a:rPr>
              <a:t>Training Slides/ Webinars</a:t>
            </a:r>
          </a:p>
          <a:p>
            <a:pPr marL="285750" indent="-285750">
              <a:buFont typeface="Arial" panose="020B0604020202020204" pitchFamily="34" charset="0"/>
              <a:buChar char="•"/>
              <a:defRPr/>
            </a:pPr>
            <a:r>
              <a:rPr lang="en-US" dirty="0">
                <a:latin typeface="Trebuchet MS" panose="020B0603020202020204" pitchFamily="34" charset="0"/>
              </a:rPr>
              <a:t>Additional Resources</a:t>
            </a:r>
          </a:p>
        </p:txBody>
      </p:sp>
      <p:sp>
        <p:nvSpPr>
          <p:cNvPr id="4" name="Slide Number Placeholder 3"/>
          <p:cNvSpPr>
            <a:spLocks noGrp="1"/>
          </p:cNvSpPr>
          <p:nvPr>
            <p:ph type="sldNum" sz="quarter" idx="12"/>
          </p:nvPr>
        </p:nvSpPr>
        <p:spPr>
          <a:xfrm>
            <a:off x="332873" y="6391656"/>
            <a:ext cx="508375" cy="329819"/>
          </a:xfrm>
        </p:spPr>
        <p:txBody>
          <a:bodyPr/>
          <a:lstStyle/>
          <a:p>
            <a:fld id="{67726FA2-3EC9-4717-AD62-D8C823692DD3}" type="slidenum">
              <a:rPr lang="en-US" sz="1100" smtClean="0"/>
              <a:pPr/>
              <a:t>14</a:t>
            </a:fld>
            <a:endParaRPr lang="en-US" sz="1100" dirty="0"/>
          </a:p>
        </p:txBody>
      </p:sp>
    </p:spTree>
    <p:extLst>
      <p:ext uri="{BB962C8B-B14F-4D97-AF65-F5344CB8AC3E}">
        <p14:creationId xmlns:p14="http://schemas.microsoft.com/office/powerpoint/2010/main" val="1156977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chemeClr val="tx1"/>
                </a:solidFill>
              </a:rPr>
              <a:t>Frequently Requested Codes Webpage </a:t>
            </a:r>
            <a:br>
              <a:rPr lang="en-US" dirty="0">
                <a:solidFill>
                  <a:schemeClr val="tx1"/>
                </a:solidFill>
              </a:rPr>
            </a:br>
            <a:endParaRPr lang="en-US" dirty="0">
              <a:solidFill>
                <a:schemeClr val="tx1"/>
              </a:solidFill>
            </a:endParaRPr>
          </a:p>
        </p:txBody>
      </p:sp>
      <p:sp>
        <p:nvSpPr>
          <p:cNvPr id="13" name="TextBox 12">
            <a:extLst>
              <a:ext uri="{FF2B5EF4-FFF2-40B4-BE49-F238E27FC236}">
                <a16:creationId xmlns:a16="http://schemas.microsoft.com/office/drawing/2014/main" id="{E460500C-C10C-3ACF-54DD-FDAD89614FE9}"/>
              </a:ext>
            </a:extLst>
          </p:cNvPr>
          <p:cNvSpPr txBox="1"/>
          <p:nvPr/>
        </p:nvSpPr>
        <p:spPr>
          <a:xfrm>
            <a:off x="326925" y="1220372"/>
            <a:ext cx="8783208" cy="646331"/>
          </a:xfrm>
          <a:prstGeom prst="rect">
            <a:avLst/>
          </a:prstGeom>
          <a:noFill/>
        </p:spPr>
        <p:txBody>
          <a:bodyPr wrap="square">
            <a:spAutoFit/>
          </a:bodyPr>
          <a:lstStyle/>
          <a:p>
            <a:r>
              <a:rPr lang="en-US" dirty="0">
                <a:hlinkClick r:id="rId3"/>
              </a:rPr>
              <a:t>https://www.cde.state.co.us/datapipeline/org_orgcodes</a:t>
            </a:r>
            <a:endParaRPr lang="en-US" dirty="0"/>
          </a:p>
          <a:p>
            <a:r>
              <a:rPr lang="en-US" dirty="0"/>
              <a:t>School Codes, AU Codes, Facility School Codes, Sped Program Codes, and more </a:t>
            </a:r>
          </a:p>
        </p:txBody>
      </p:sp>
      <p:pic>
        <p:nvPicPr>
          <p:cNvPr id="1030" name="Picture 6" descr="screenshot of the frequently requested codes lists posted online">
            <a:extLst>
              <a:ext uri="{FF2B5EF4-FFF2-40B4-BE49-F238E27FC236}">
                <a16:creationId xmlns:a16="http://schemas.microsoft.com/office/drawing/2014/main" id="{1A072B98-D945-5C59-AC6E-E000A0D99483}"/>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11139" y="1866703"/>
            <a:ext cx="10207195" cy="464026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8BCB5380-B0DD-4165-98B4-28274A325838}"/>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184215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70CA1-0A56-410B-8E71-EDA361E3156E}"/>
              </a:ext>
            </a:extLst>
          </p:cNvPr>
          <p:cNvSpPr>
            <a:spLocks noGrp="1"/>
          </p:cNvSpPr>
          <p:nvPr>
            <p:ph type="title"/>
          </p:nvPr>
        </p:nvSpPr>
        <p:spPr>
          <a:xfrm>
            <a:off x="436916" y="254921"/>
            <a:ext cx="6081865" cy="756418"/>
          </a:xfrm>
        </p:spPr>
        <p:txBody>
          <a:bodyPr>
            <a:normAutofit fontScale="90000"/>
          </a:bodyPr>
          <a:lstStyle/>
          <a:p>
            <a:r>
              <a:rPr lang="en-US" dirty="0">
                <a:solidFill>
                  <a:schemeClr val="tx1"/>
                </a:solidFill>
              </a:rPr>
              <a:t>December Count:</a:t>
            </a:r>
            <a:br>
              <a:rPr lang="en-US" dirty="0">
                <a:solidFill>
                  <a:schemeClr val="tx1"/>
                </a:solidFill>
              </a:rPr>
            </a:br>
            <a:r>
              <a:rPr lang="en-US" dirty="0">
                <a:solidFill>
                  <a:schemeClr val="tx1"/>
                </a:solidFill>
              </a:rPr>
              <a:t>Snapshot Resources Webpage</a:t>
            </a:r>
          </a:p>
        </p:txBody>
      </p:sp>
      <p:sp>
        <p:nvSpPr>
          <p:cNvPr id="8" name="TextBox 7">
            <a:extLst>
              <a:ext uri="{FF2B5EF4-FFF2-40B4-BE49-F238E27FC236}">
                <a16:creationId xmlns:a16="http://schemas.microsoft.com/office/drawing/2014/main" id="{4D9EF08B-B3D9-4911-804D-192638EF213D}"/>
              </a:ext>
            </a:extLst>
          </p:cNvPr>
          <p:cNvSpPr txBox="1"/>
          <p:nvPr/>
        </p:nvSpPr>
        <p:spPr>
          <a:xfrm>
            <a:off x="617621" y="1266822"/>
            <a:ext cx="7612602" cy="369332"/>
          </a:xfrm>
          <a:prstGeom prst="rect">
            <a:avLst/>
          </a:prstGeom>
          <a:noFill/>
        </p:spPr>
        <p:txBody>
          <a:bodyPr wrap="square">
            <a:spAutoFit/>
          </a:bodyPr>
          <a:lstStyle/>
          <a:p>
            <a:r>
              <a:rPr lang="en-US" dirty="0">
                <a:hlinkClick r:id="rId2"/>
              </a:rPr>
              <a:t>Special Education December Count</a:t>
            </a:r>
            <a:r>
              <a:rPr lang="en-US" dirty="0"/>
              <a:t> Snapshot Resources</a:t>
            </a:r>
          </a:p>
        </p:txBody>
      </p:sp>
      <p:pic>
        <p:nvPicPr>
          <p:cNvPr id="22" name="Content Placeholder 21" descr="screenshot of December Count Snapshot webpage">
            <a:extLst>
              <a:ext uri="{FF2B5EF4-FFF2-40B4-BE49-F238E27FC236}">
                <a16:creationId xmlns:a16="http://schemas.microsoft.com/office/drawing/2014/main" id="{EA3B69B6-62A7-D42A-585F-6E1FFBA7CF6E}"/>
              </a:ext>
            </a:extLst>
          </p:cNvPr>
          <p:cNvPicPr>
            <a:picLocks noGrp="1" noChangeAspect="1"/>
          </p:cNvPicPr>
          <p:nvPr>
            <p:ph idx="1"/>
          </p:nvPr>
        </p:nvPicPr>
        <p:blipFill>
          <a:blip r:embed="rId3"/>
          <a:stretch>
            <a:fillRect/>
          </a:stretch>
        </p:blipFill>
        <p:spPr>
          <a:xfrm>
            <a:off x="769449" y="1672919"/>
            <a:ext cx="5749332" cy="4351337"/>
          </a:xfrm>
        </p:spPr>
      </p:pic>
      <p:sp>
        <p:nvSpPr>
          <p:cNvPr id="24" name="TextBox 23">
            <a:extLst>
              <a:ext uri="{FF2B5EF4-FFF2-40B4-BE49-F238E27FC236}">
                <a16:creationId xmlns:a16="http://schemas.microsoft.com/office/drawing/2014/main" id="{3CC62005-100A-496D-B95F-469EE693BEDF}"/>
              </a:ext>
            </a:extLst>
          </p:cNvPr>
          <p:cNvSpPr txBox="1"/>
          <p:nvPr/>
        </p:nvSpPr>
        <p:spPr>
          <a:xfrm>
            <a:off x="7501446" y="1994868"/>
            <a:ext cx="4353669" cy="1754326"/>
          </a:xfrm>
          <a:prstGeom prst="rect">
            <a:avLst/>
          </a:prstGeom>
          <a:solidFill>
            <a:schemeClr val="bg1">
              <a:lumMod val="85000"/>
            </a:schemeClr>
          </a:solidFill>
          <a:ln>
            <a:solidFill>
              <a:schemeClr val="accent2"/>
            </a:solidFill>
          </a:ln>
        </p:spPr>
        <p:txBody>
          <a:bodyPr wrap="square">
            <a:spAutoFit/>
          </a:bodyPr>
          <a:lstStyle/>
          <a:p>
            <a:pPr marL="171450" indent="-171450">
              <a:buFont typeface="Arial" panose="020B0604020202020204" pitchFamily="34" charset="0"/>
              <a:buChar char="•"/>
            </a:pPr>
            <a:r>
              <a:rPr lang="en-US" sz="1200" b="1" dirty="0">
                <a:latin typeface="Trebuchet MS" panose="020B0603020202020204" pitchFamily="34" charset="0"/>
              </a:rPr>
              <a:t>December Count Snapshot Training(s)</a:t>
            </a:r>
          </a:p>
          <a:p>
            <a:pPr marL="171450" indent="-171450">
              <a:buFont typeface="Arial" panose="020B0604020202020204" pitchFamily="34" charset="0"/>
              <a:buChar char="•"/>
            </a:pPr>
            <a:r>
              <a:rPr lang="en-US" sz="1200" b="1" dirty="0">
                <a:latin typeface="Trebuchet MS" panose="020B0603020202020204" pitchFamily="34" charset="0"/>
              </a:rPr>
              <a:t>Staff Approval Matrix Training slides</a:t>
            </a:r>
          </a:p>
          <a:p>
            <a:r>
              <a:rPr lang="en-US" sz="1200" b="1" dirty="0">
                <a:latin typeface="Trebuchet MS" panose="020B0603020202020204" pitchFamily="34" charset="0"/>
              </a:rPr>
              <a:t>Includes short training videos on these topics:</a:t>
            </a:r>
          </a:p>
          <a:p>
            <a:pPr marL="628650" lvl="1" indent="-171450">
              <a:buFont typeface="Arial" panose="020B0604020202020204" pitchFamily="34" charset="0"/>
              <a:buChar char="•"/>
            </a:pPr>
            <a:r>
              <a:rPr lang="en-US" sz="1200" b="1" dirty="0">
                <a:latin typeface="Trebuchet MS" panose="020B0603020202020204" pitchFamily="34" charset="0"/>
              </a:rPr>
              <a:t>Tuition Contract Reporting</a:t>
            </a:r>
          </a:p>
          <a:p>
            <a:pPr marL="628650" lvl="1" indent="-171450">
              <a:buFont typeface="Arial" panose="020B0604020202020204" pitchFamily="34" charset="0"/>
              <a:buChar char="•"/>
            </a:pPr>
            <a:r>
              <a:rPr lang="en-US" sz="1200" b="1" dirty="0">
                <a:latin typeface="Trebuchet MS" panose="020B0603020202020204" pitchFamily="34" charset="0"/>
              </a:rPr>
              <a:t>Overview of Caseload Match</a:t>
            </a:r>
          </a:p>
          <a:p>
            <a:pPr marL="628650" lvl="1" indent="-171450">
              <a:buFont typeface="Arial" panose="020B0604020202020204" pitchFamily="34" charset="0"/>
              <a:buChar char="•"/>
            </a:pPr>
            <a:r>
              <a:rPr lang="en-US" sz="1200" b="1" dirty="0">
                <a:latin typeface="Trebuchet MS" panose="020B0603020202020204" pitchFamily="34" charset="0"/>
              </a:rPr>
              <a:t>Pupils Attendance Information Codes</a:t>
            </a:r>
          </a:p>
          <a:p>
            <a:pPr marL="628650" lvl="1" indent="-171450">
              <a:buFont typeface="Arial" panose="020B0604020202020204" pitchFamily="34" charset="0"/>
              <a:buChar char="•"/>
            </a:pPr>
            <a:r>
              <a:rPr lang="en-US" sz="1200" b="1" dirty="0">
                <a:latin typeface="Trebuchet MS" panose="020B0603020202020204" pitchFamily="34" charset="0"/>
              </a:rPr>
              <a:t>Ed Orphans and Detention Center Students</a:t>
            </a:r>
          </a:p>
          <a:p>
            <a:pPr marL="628650" lvl="1" indent="-171450">
              <a:buFont typeface="Arial" panose="020B0604020202020204" pitchFamily="34" charset="0"/>
              <a:buChar char="•"/>
            </a:pPr>
            <a:r>
              <a:rPr lang="en-US" sz="1200" b="1" dirty="0">
                <a:latin typeface="Trebuchet MS" panose="020B0603020202020204" pitchFamily="34" charset="0"/>
              </a:rPr>
              <a:t>Ed Environment Codes</a:t>
            </a:r>
          </a:p>
          <a:p>
            <a:pPr marL="628650" lvl="1" indent="-171450">
              <a:buFont typeface="Arial" panose="020B0604020202020204" pitchFamily="34" charset="0"/>
              <a:buChar char="•"/>
            </a:pPr>
            <a:r>
              <a:rPr lang="en-US" sz="1200" b="1" dirty="0">
                <a:latin typeface="Trebuchet MS" panose="020B0603020202020204" pitchFamily="34" charset="0"/>
              </a:rPr>
              <a:t>Parentally Placed in Private School</a:t>
            </a:r>
          </a:p>
        </p:txBody>
      </p:sp>
      <p:cxnSp>
        <p:nvCxnSpPr>
          <p:cNvPr id="23" name="Straight Arrow Connector 22">
            <a:extLst>
              <a:ext uri="{FF2B5EF4-FFF2-40B4-BE49-F238E27FC236}">
                <a16:creationId xmlns:a16="http://schemas.microsoft.com/office/drawing/2014/main" id="{A8DE074A-79BF-49F4-A47B-07EABC66F97F}"/>
              </a:ext>
              <a:ext uri="{C183D7F6-B498-43B3-948B-1728B52AA6E4}">
                <adec:decorative xmlns:adec="http://schemas.microsoft.com/office/drawing/2017/decorative" val="1"/>
              </a:ext>
            </a:extLst>
          </p:cNvPr>
          <p:cNvCxnSpPr>
            <a:cxnSpLocks/>
          </p:cNvCxnSpPr>
          <p:nvPr/>
        </p:nvCxnSpPr>
        <p:spPr>
          <a:xfrm flipH="1">
            <a:off x="6268995" y="2699670"/>
            <a:ext cx="1054226" cy="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8F53066-79C8-441F-8790-40177C7D996C}"/>
              </a:ext>
              <a:ext uri="{C183D7F6-B498-43B3-948B-1728B52AA6E4}">
                <adec:decorative xmlns:adec="http://schemas.microsoft.com/office/drawing/2017/decorative" val="1"/>
              </a:ext>
            </a:extLst>
          </p:cNvPr>
          <p:cNvCxnSpPr>
            <a:cxnSpLocks/>
          </p:cNvCxnSpPr>
          <p:nvPr/>
        </p:nvCxnSpPr>
        <p:spPr>
          <a:xfrm flipH="1">
            <a:off x="6226613" y="4444870"/>
            <a:ext cx="1138989" cy="1"/>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C8CDD3E9-348D-7069-FDDB-CAEE5A936D5F}"/>
              </a:ext>
            </a:extLst>
          </p:cNvPr>
          <p:cNvSpPr txBox="1"/>
          <p:nvPr/>
        </p:nvSpPr>
        <p:spPr>
          <a:xfrm>
            <a:off x="7491663" y="4214038"/>
            <a:ext cx="4353670" cy="461665"/>
          </a:xfrm>
          <a:prstGeom prst="rect">
            <a:avLst/>
          </a:prstGeom>
          <a:solidFill>
            <a:schemeClr val="bg1">
              <a:lumMod val="85000"/>
            </a:schemeClr>
          </a:solidFill>
          <a:ln>
            <a:solidFill>
              <a:schemeClr val="accent2"/>
            </a:solidFill>
          </a:ln>
        </p:spPr>
        <p:txBody>
          <a:bodyPr wrap="square">
            <a:spAutoFit/>
          </a:bodyPr>
          <a:lstStyle/>
          <a:p>
            <a:pPr marL="171450" indent="-171450">
              <a:buFont typeface="Arial" panose="020B0604020202020204" pitchFamily="34" charset="0"/>
              <a:buChar char="•"/>
            </a:pPr>
            <a:r>
              <a:rPr lang="en-US" sz="1200" b="1" dirty="0">
                <a:latin typeface="Trebuchet MS" panose="020B0603020202020204" pitchFamily="34" charset="0"/>
              </a:rPr>
              <a:t>SPED Licensing Requirements by Job Code</a:t>
            </a:r>
          </a:p>
          <a:p>
            <a:pPr marL="171450" indent="-171450">
              <a:buFont typeface="Arial" panose="020B0604020202020204" pitchFamily="34" charset="0"/>
              <a:buChar char="•"/>
            </a:pPr>
            <a:r>
              <a:rPr lang="en-US" sz="1200" b="1" dirty="0">
                <a:latin typeface="Trebuchet MS" panose="020B0603020202020204" pitchFamily="34" charset="0"/>
              </a:rPr>
              <a:t>SPED Endorsement Requirements per Student Disability </a:t>
            </a:r>
          </a:p>
        </p:txBody>
      </p:sp>
      <p:sp>
        <p:nvSpPr>
          <p:cNvPr id="9" name="TextBox 8">
            <a:extLst>
              <a:ext uri="{FF2B5EF4-FFF2-40B4-BE49-F238E27FC236}">
                <a16:creationId xmlns:a16="http://schemas.microsoft.com/office/drawing/2014/main" id="{411EC4F4-FC50-3AD5-6AB4-5439EE193F46}"/>
              </a:ext>
            </a:extLst>
          </p:cNvPr>
          <p:cNvSpPr txBox="1"/>
          <p:nvPr/>
        </p:nvSpPr>
        <p:spPr>
          <a:xfrm>
            <a:off x="7491663" y="5393132"/>
            <a:ext cx="4353670" cy="1015663"/>
          </a:xfrm>
          <a:prstGeom prst="rect">
            <a:avLst/>
          </a:prstGeom>
          <a:solidFill>
            <a:schemeClr val="bg1">
              <a:lumMod val="85000"/>
            </a:schemeClr>
          </a:solidFill>
          <a:ln>
            <a:solidFill>
              <a:schemeClr val="accent2"/>
            </a:solidFill>
          </a:ln>
        </p:spPr>
        <p:txBody>
          <a:bodyPr wrap="square">
            <a:spAutoFit/>
          </a:bodyPr>
          <a:lstStyle/>
          <a:p>
            <a:pPr marL="171450" indent="-171450">
              <a:buFont typeface="Arial" panose="020B0604020202020204" pitchFamily="34" charset="0"/>
              <a:buChar char="•"/>
            </a:pPr>
            <a:r>
              <a:rPr lang="en-US" sz="1200" b="1" dirty="0">
                <a:latin typeface="Trebuchet MS" panose="020B0603020202020204" pitchFamily="34" charset="0"/>
              </a:rPr>
              <a:t>December Count Exception Template</a:t>
            </a:r>
          </a:p>
          <a:p>
            <a:pPr marL="171450" indent="-171450">
              <a:buFont typeface="Arial" panose="020B0604020202020204" pitchFamily="34" charset="0"/>
              <a:buChar char="•"/>
            </a:pPr>
            <a:r>
              <a:rPr lang="en-US" sz="1200" b="1" dirty="0">
                <a:latin typeface="Trebuchet MS" panose="020B0603020202020204" pitchFamily="34" charset="0"/>
              </a:rPr>
              <a:t>Detention Center Students – Guidance Doc</a:t>
            </a:r>
          </a:p>
          <a:p>
            <a:pPr marL="171450" indent="-171450">
              <a:buFont typeface="Arial" panose="020B0604020202020204" pitchFamily="34" charset="0"/>
              <a:buChar char="•"/>
            </a:pPr>
            <a:r>
              <a:rPr lang="en-US" sz="1200" b="1" dirty="0">
                <a:latin typeface="Trebuchet MS" panose="020B0603020202020204" pitchFamily="34" charset="0"/>
              </a:rPr>
              <a:t>Educational Environment Guidance Doc</a:t>
            </a:r>
          </a:p>
          <a:p>
            <a:pPr marL="171450" indent="-171450">
              <a:buFont typeface="Arial" panose="020B0604020202020204" pitchFamily="34" charset="0"/>
              <a:buChar char="•"/>
            </a:pPr>
            <a:r>
              <a:rPr lang="en-US" sz="1200" b="1" dirty="0">
                <a:latin typeface="Trebuchet MS" panose="020B0603020202020204" pitchFamily="34" charset="0"/>
              </a:rPr>
              <a:t>Pupils Attendance Information Codes </a:t>
            </a:r>
          </a:p>
          <a:p>
            <a:pPr marL="171450" indent="-171450">
              <a:buFont typeface="Arial" panose="020B0604020202020204" pitchFamily="34" charset="0"/>
              <a:buChar char="•"/>
            </a:pPr>
            <a:r>
              <a:rPr lang="en-US" sz="1200" b="1" dirty="0">
                <a:latin typeface="Trebuchet MS" panose="020B0603020202020204" pitchFamily="34" charset="0"/>
              </a:rPr>
              <a:t>Pupils Attendance Information Codes Flow Chart</a:t>
            </a:r>
          </a:p>
        </p:txBody>
      </p:sp>
      <p:cxnSp>
        <p:nvCxnSpPr>
          <p:cNvPr id="10" name="Straight Arrow Connector 9">
            <a:extLst>
              <a:ext uri="{FF2B5EF4-FFF2-40B4-BE49-F238E27FC236}">
                <a16:creationId xmlns:a16="http://schemas.microsoft.com/office/drawing/2014/main" id="{CF9D8366-5212-B6A5-B5F8-C095AF1A298F}"/>
              </a:ext>
              <a:ext uri="{C183D7F6-B498-43B3-948B-1728B52AA6E4}">
                <adec:decorative xmlns:adec="http://schemas.microsoft.com/office/drawing/2017/decorative" val="1"/>
              </a:ext>
            </a:extLst>
          </p:cNvPr>
          <p:cNvCxnSpPr>
            <a:cxnSpLocks/>
          </p:cNvCxnSpPr>
          <p:nvPr/>
        </p:nvCxnSpPr>
        <p:spPr>
          <a:xfrm flipH="1">
            <a:off x="6226613" y="5709942"/>
            <a:ext cx="1138989" cy="1"/>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808903F-2447-4D93-85DF-FB6911E4364B}"/>
              </a:ext>
            </a:extLst>
          </p:cNvPr>
          <p:cNvSpPr>
            <a:spLocks noGrp="1"/>
          </p:cNvSpPr>
          <p:nvPr>
            <p:ph type="sldNum" sz="quarter" idx="12"/>
          </p:nvPr>
        </p:nvSpPr>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2760154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846" y="264003"/>
            <a:ext cx="8727273" cy="710141"/>
          </a:xfrm>
        </p:spPr>
        <p:txBody>
          <a:bodyPr>
            <a:noAutofit/>
          </a:bodyPr>
          <a:lstStyle/>
          <a:p>
            <a:r>
              <a:rPr lang="en-US" dirty="0">
                <a:solidFill>
                  <a:schemeClr val="tx1"/>
                </a:solidFill>
              </a:rPr>
              <a:t>Special Education December Count:</a:t>
            </a:r>
            <a:br>
              <a:rPr lang="en-US" dirty="0">
                <a:solidFill>
                  <a:schemeClr val="tx1"/>
                </a:solidFill>
              </a:rPr>
            </a:br>
            <a:r>
              <a:rPr lang="en-US" dirty="0">
                <a:solidFill>
                  <a:schemeClr val="tx1"/>
                </a:solidFill>
              </a:rPr>
              <a:t> Snapshot File Layout and Definitions Document</a:t>
            </a:r>
          </a:p>
        </p:txBody>
      </p:sp>
      <p:sp>
        <p:nvSpPr>
          <p:cNvPr id="3" name="Content Placeholder 2"/>
          <p:cNvSpPr>
            <a:spLocks noGrp="1"/>
          </p:cNvSpPr>
          <p:nvPr>
            <p:ph idx="1"/>
          </p:nvPr>
        </p:nvSpPr>
        <p:spPr>
          <a:xfrm>
            <a:off x="838199" y="1684420"/>
            <a:ext cx="10022305" cy="4221397"/>
          </a:xfrm>
        </p:spPr>
        <p:txBody>
          <a:bodyPr>
            <a:normAutofit/>
          </a:bodyPr>
          <a:lstStyle/>
          <a:p>
            <a:pPr marL="0" indent="0">
              <a:buNone/>
            </a:pPr>
            <a:r>
              <a:rPr lang="en-US" sz="1600" dirty="0">
                <a:hlinkClick r:id="rId2"/>
              </a:rPr>
              <a:t>Special Education December Count Snapshot Webpage</a:t>
            </a:r>
            <a:endParaRPr lang="en-US" sz="1600" dirty="0"/>
          </a:p>
          <a:p>
            <a:pPr>
              <a:buFont typeface="Wingdings" panose="05000000000000000000" pitchFamily="2" charset="2"/>
              <a:buChar char="Ø"/>
            </a:pPr>
            <a:r>
              <a:rPr lang="en-US" sz="1600" dirty="0"/>
              <a:t>Find which data fields are being pulled into this snapshot </a:t>
            </a:r>
          </a:p>
          <a:p>
            <a:pPr marL="457200" lvl="1" indent="0">
              <a:buNone/>
            </a:pPr>
            <a:r>
              <a:rPr lang="en-US" sz="1600" dirty="0"/>
              <a:t>*not all fields from your Participation file pull into the December Count Snapshot</a:t>
            </a:r>
          </a:p>
          <a:p>
            <a:pPr marL="342900" indent="-342900"/>
            <a:r>
              <a:rPr lang="en-US" sz="1600" dirty="0"/>
              <a:t>Criteria for records being pulled in</a:t>
            </a:r>
          </a:p>
          <a:p>
            <a:pPr marL="342900" indent="-342900"/>
            <a:r>
              <a:rPr lang="en-US" sz="1600" dirty="0"/>
              <a:t>Name of each field in both the Student and Staff Snapshots</a:t>
            </a:r>
          </a:p>
          <a:p>
            <a:pPr marL="342900" indent="-342900"/>
            <a:r>
              <a:rPr lang="en-US" sz="1600" dirty="0"/>
              <a:t>Source interchange and source file the data is pulled from</a:t>
            </a:r>
          </a:p>
          <a:p>
            <a:pPr marL="457200" lvl="1" indent="0">
              <a:buNone/>
            </a:pPr>
            <a:r>
              <a:rPr lang="en-US" sz="1600" b="1" dirty="0"/>
              <a:t>Ex: Grade level comes from Student Interchange – SSA file </a:t>
            </a:r>
          </a:p>
          <a:p>
            <a:pPr marL="342900" indent="-342900"/>
            <a:r>
              <a:rPr lang="en-US" sz="1600" dirty="0"/>
              <a:t>Secondary interchange and secondary file the data is pulled from if record doesn’t exist in the primary interchange </a:t>
            </a:r>
          </a:p>
          <a:p>
            <a:pPr marL="457200" lvl="1" indent="0">
              <a:buNone/>
            </a:pPr>
            <a:r>
              <a:rPr lang="en-US" sz="1600" b="1" dirty="0"/>
              <a:t>Ex. Approved facility school student records are not generally submitted in the Student Interchange</a:t>
            </a:r>
          </a:p>
          <a:p>
            <a:pPr marL="342900" indent="-342900"/>
            <a:r>
              <a:rPr lang="en-US" sz="1600" dirty="0"/>
              <a:t>Helpful remarks/details</a:t>
            </a:r>
          </a:p>
          <a:p>
            <a:pPr marL="342900" indent="-342900"/>
            <a:r>
              <a:rPr lang="en-US" sz="1600" dirty="0"/>
              <a:t>Internal flags– fields calculated from existing data fields </a:t>
            </a:r>
            <a:endParaRPr lang="en-US" sz="1600" b="1" dirty="0"/>
          </a:p>
          <a:p>
            <a:pPr marL="457200" lvl="1" indent="0">
              <a:buNone/>
            </a:pPr>
            <a:r>
              <a:rPr lang="en-US" sz="1600" b="1" dirty="0"/>
              <a:t>Ex: Federal Race and ELL Status</a:t>
            </a:r>
          </a:p>
          <a:p>
            <a:pPr marL="342900" indent="-342900"/>
            <a:endParaRPr lang="en-US" sz="2000" dirty="0">
              <a:latin typeface="+mn-lt"/>
            </a:endParaRPr>
          </a:p>
          <a:p>
            <a:pPr marL="0" indent="0">
              <a:buNone/>
            </a:pPr>
            <a:endParaRPr lang="en-US" sz="2000" dirty="0">
              <a:latin typeface="+mn-lt"/>
            </a:endParaRPr>
          </a:p>
        </p:txBody>
      </p:sp>
      <p:sp>
        <p:nvSpPr>
          <p:cNvPr id="4" name="Slide Number Placeholder 3"/>
          <p:cNvSpPr>
            <a:spLocks noGrp="1"/>
          </p:cNvSpPr>
          <p:nvPr>
            <p:ph type="sldNum" sz="quarter" idx="12"/>
          </p:nvPr>
        </p:nvSpPr>
        <p:spPr/>
        <p:txBody>
          <a:bodyPr/>
          <a:lstStyle/>
          <a:p>
            <a:fld id="{67726FA2-3EC9-4717-AD62-D8C823692DD3}" type="slidenum">
              <a:rPr lang="en-US" smtClean="0"/>
              <a:pPr/>
              <a:t>17</a:t>
            </a:fld>
            <a:endParaRPr lang="en-US" dirty="0"/>
          </a:p>
        </p:txBody>
      </p:sp>
    </p:spTree>
    <p:extLst>
      <p:ext uri="{BB962C8B-B14F-4D97-AF65-F5344CB8AC3E}">
        <p14:creationId xmlns:p14="http://schemas.microsoft.com/office/powerpoint/2010/main" val="2285354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258518" y="127023"/>
            <a:ext cx="4357010" cy="646331"/>
          </a:xfrm>
          <a:prstGeom prst="rect">
            <a:avLst/>
          </a:prstGeom>
          <a:solidFill>
            <a:schemeClr val="accent4">
              <a:lumMod val="40000"/>
              <a:lumOff val="6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Snapshot File Layout – lists source interchange and source file data pulls from </a:t>
            </a:r>
          </a:p>
        </p:txBody>
      </p:sp>
      <p:pic>
        <p:nvPicPr>
          <p:cNvPr id="1026" name="Picture 2" title="Rectangle"/>
          <p:cNvPicPr>
            <a:picLocks noChangeAspect="1" noChangeArrowheads="1"/>
          </p:cNvPicPr>
          <p:nvPr/>
        </p:nvPicPr>
        <p:blipFill rotWithShape="1">
          <a:blip r:embed="rId2">
            <a:extLst>
              <a:ext uri="{28A0092B-C50C-407E-A947-70E740481C1C}">
                <a14:useLocalDpi xmlns:a14="http://schemas.microsoft.com/office/drawing/2010/main" val="0"/>
              </a:ext>
            </a:extLst>
          </a:blip>
          <a:srcRect l="4044" t="12963" r="5892" b="5867"/>
          <a:stretch/>
        </p:blipFill>
        <p:spPr bwMode="auto">
          <a:xfrm>
            <a:off x="2258518" y="1116767"/>
            <a:ext cx="7225259" cy="4069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title="Right Arrow"/>
          <p:cNvSpPr/>
          <p:nvPr/>
        </p:nvSpPr>
        <p:spPr>
          <a:xfrm>
            <a:off x="1639162" y="3435221"/>
            <a:ext cx="489204" cy="334730"/>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title="Rectangle"/>
          <p:cNvSpPr/>
          <p:nvPr/>
        </p:nvSpPr>
        <p:spPr>
          <a:xfrm>
            <a:off x="4522033" y="3297836"/>
            <a:ext cx="3897442" cy="6071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67726FA2-3EC9-4717-AD62-D8C823692DD3}" type="slidenum">
              <a:rPr lang="en-US" smtClean="0"/>
              <a:pPr/>
              <a:t>18</a:t>
            </a:fld>
            <a:endParaRPr lang="en-US" dirty="0"/>
          </a:p>
        </p:txBody>
      </p:sp>
    </p:spTree>
    <p:extLst>
      <p:ext uri="{BB962C8B-B14F-4D97-AF65-F5344CB8AC3E}">
        <p14:creationId xmlns:p14="http://schemas.microsoft.com/office/powerpoint/2010/main" val="1591849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solidFill>
                  <a:schemeClr val="tx1"/>
                </a:solidFill>
              </a:rPr>
              <a:t>December Count Staff and Student </a:t>
            </a:r>
            <a:br>
              <a:rPr lang="en-US" dirty="0">
                <a:solidFill>
                  <a:schemeClr val="tx1"/>
                </a:solidFill>
              </a:rPr>
            </a:br>
            <a:r>
              <a:rPr lang="en-US" dirty="0">
                <a:solidFill>
                  <a:schemeClr val="tx1"/>
                </a:solidFill>
              </a:rPr>
              <a:t>Snapshot Criteria</a:t>
            </a:r>
            <a:br>
              <a:rPr lang="en-US" dirty="0"/>
            </a:br>
            <a:endParaRPr lang="en-US" dirty="0"/>
          </a:p>
        </p:txBody>
      </p:sp>
      <p:sp>
        <p:nvSpPr>
          <p:cNvPr id="8" name="Content Placeholder 7">
            <a:extLst>
              <a:ext uri="{FF2B5EF4-FFF2-40B4-BE49-F238E27FC236}">
                <a16:creationId xmlns:a16="http://schemas.microsoft.com/office/drawing/2014/main" id="{FD8D8748-0577-FD05-53CD-05F3B7E7FF90}"/>
              </a:ext>
            </a:extLst>
          </p:cNvPr>
          <p:cNvSpPr>
            <a:spLocks noGrp="1"/>
          </p:cNvSpPr>
          <p:nvPr>
            <p:ph sz="half" idx="1"/>
          </p:nvPr>
        </p:nvSpPr>
        <p:spPr>
          <a:ln w="19050">
            <a:solidFill>
              <a:schemeClr val="tx1"/>
            </a:solidFill>
          </a:ln>
        </p:spPr>
        <p:txBody>
          <a:bodyPr>
            <a:normAutofit/>
          </a:bodyPr>
          <a:lstStyle/>
          <a:p>
            <a:pPr marL="45720" indent="0">
              <a:buNone/>
            </a:pPr>
            <a:r>
              <a:rPr lang="en-US" sz="1400" b="0" dirty="0">
                <a:solidFill>
                  <a:schemeClr val="tx1"/>
                </a:solidFill>
                <a:cs typeface="Arial" panose="020B0604020202020204" pitchFamily="34" charset="0"/>
              </a:rPr>
              <a:t>Staff records will be included in the snapshot when:</a:t>
            </a:r>
            <a:endParaRPr lang="en-US" sz="1400" dirty="0">
              <a:solidFill>
                <a:schemeClr val="tx1"/>
              </a:solidFill>
              <a:cs typeface="Arial" panose="020B0604020202020204" pitchFamily="34" charset="0"/>
            </a:endParaRPr>
          </a:p>
          <a:p>
            <a:r>
              <a:rPr lang="en-US" sz="1400" b="0" dirty="0">
                <a:solidFill>
                  <a:schemeClr val="tx1"/>
                </a:solidFill>
                <a:cs typeface="Arial" panose="020B0604020202020204" pitchFamily="34" charset="0"/>
              </a:rPr>
              <a:t>Records are error-free in the Staff Interchange</a:t>
            </a:r>
          </a:p>
          <a:p>
            <a:r>
              <a:rPr lang="en-US" sz="1400" b="0" dirty="0">
                <a:solidFill>
                  <a:srgbClr val="FF0000"/>
                </a:solidFill>
                <a:cs typeface="Arial" panose="020B0604020202020204" pitchFamily="34" charset="0"/>
              </a:rPr>
              <a:t>Staff Assignment File -Special Ed Assignment Flag = 1</a:t>
            </a:r>
          </a:p>
          <a:p>
            <a:r>
              <a:rPr lang="en-US" sz="1400" b="0" dirty="0">
                <a:solidFill>
                  <a:srgbClr val="FF0000"/>
                </a:solidFill>
                <a:cs typeface="Arial" panose="020B0604020202020204" pitchFamily="34" charset="0"/>
              </a:rPr>
              <a:t>AU code is populated in </a:t>
            </a:r>
            <a:r>
              <a:rPr lang="en-US" sz="1400" b="0" i="1" dirty="0">
                <a:solidFill>
                  <a:srgbClr val="FF0000"/>
                </a:solidFill>
                <a:cs typeface="Arial" panose="020B0604020202020204" pitchFamily="34" charset="0"/>
              </a:rPr>
              <a:t>both</a:t>
            </a:r>
            <a:r>
              <a:rPr lang="en-US" sz="1400" b="0" dirty="0">
                <a:solidFill>
                  <a:srgbClr val="FF0000"/>
                </a:solidFill>
                <a:cs typeface="Arial" panose="020B0604020202020204" pitchFamily="34" charset="0"/>
              </a:rPr>
              <a:t> Staff files </a:t>
            </a:r>
          </a:p>
          <a:p>
            <a:r>
              <a:rPr lang="en-US" sz="1400" b="0" dirty="0">
                <a:solidFill>
                  <a:schemeClr val="tx1"/>
                </a:solidFill>
                <a:cs typeface="Arial" panose="020B0604020202020204" pitchFamily="34" charset="0"/>
              </a:rPr>
              <a:t>Start date of Assignment is &lt;= 12/01</a:t>
            </a:r>
          </a:p>
          <a:p>
            <a:r>
              <a:rPr lang="en-US" sz="1400" b="0" dirty="0">
                <a:solidFill>
                  <a:schemeClr val="tx1"/>
                </a:solidFill>
                <a:cs typeface="Arial" panose="020B0604020202020204" pitchFamily="34" charset="0"/>
              </a:rPr>
              <a:t>End Date of Assignment is blank or &gt; 12/01</a:t>
            </a:r>
          </a:p>
          <a:p>
            <a:r>
              <a:rPr lang="en-US" sz="1400" b="0" dirty="0">
                <a:solidFill>
                  <a:schemeClr val="tx1"/>
                </a:solidFill>
                <a:cs typeface="Arial" panose="020B0604020202020204" pitchFamily="34" charset="0"/>
              </a:rPr>
              <a:t>Employment Status Code = 11, 12, 13, 23, 25 or 26 </a:t>
            </a:r>
          </a:p>
          <a:p>
            <a:r>
              <a:rPr lang="en-US" sz="1400" b="0" dirty="0">
                <a:solidFill>
                  <a:schemeClr val="tx1"/>
                </a:solidFill>
                <a:cs typeface="Arial" panose="020B0604020202020204" pitchFamily="34" charset="0"/>
              </a:rPr>
              <a:t>The Staff Profile and Staff Assignment Association File will be joined based on the following criteria: </a:t>
            </a:r>
            <a:r>
              <a:rPr lang="en-US" sz="1400" b="0" dirty="0">
                <a:solidFill>
                  <a:srgbClr val="FF0000"/>
                </a:solidFill>
                <a:cs typeface="Arial" panose="020B0604020202020204" pitchFamily="34" charset="0"/>
              </a:rPr>
              <a:t>School year, EDID, Sped Assignment Flag = 1, District (or Admin Unit), and error-free records. </a:t>
            </a:r>
            <a:endParaRPr lang="en-US" sz="1400" dirty="0">
              <a:solidFill>
                <a:srgbClr val="FF0000"/>
              </a:solidFill>
              <a:cs typeface="Arial" panose="020B0604020202020204" pitchFamily="34" charset="0"/>
            </a:endParaRPr>
          </a:p>
          <a:p>
            <a:pPr marL="0" indent="0">
              <a:buNone/>
            </a:pPr>
            <a:endParaRPr lang="en-US" dirty="0"/>
          </a:p>
        </p:txBody>
      </p:sp>
      <p:sp>
        <p:nvSpPr>
          <p:cNvPr id="11" name="Content Placeholder 7">
            <a:extLst>
              <a:ext uri="{FF2B5EF4-FFF2-40B4-BE49-F238E27FC236}">
                <a16:creationId xmlns:a16="http://schemas.microsoft.com/office/drawing/2014/main" id="{E158EF04-7E2C-5776-A35C-F8BBE538482F}"/>
              </a:ext>
            </a:extLst>
          </p:cNvPr>
          <p:cNvSpPr txBox="1">
            <a:spLocks/>
          </p:cNvSpPr>
          <p:nvPr/>
        </p:nvSpPr>
        <p:spPr>
          <a:xfrm>
            <a:off x="6236369" y="1554480"/>
            <a:ext cx="5181600" cy="4351338"/>
          </a:xfrm>
          <a:prstGeom prst="rect">
            <a:avLst/>
          </a:prstGeom>
          <a:ln w="19050">
            <a:solidFill>
              <a:schemeClr val="tx1"/>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buFont typeface="Arial" panose="020B0604020202020204" pitchFamily="34" charset="0"/>
              <a:buNone/>
            </a:pPr>
            <a:r>
              <a:rPr lang="en-US" sz="1400" dirty="0">
                <a:cs typeface="Arial" panose="020B0604020202020204" pitchFamily="34" charset="0"/>
              </a:rPr>
              <a:t>Student records will be included in the snapshot when:</a:t>
            </a:r>
          </a:p>
          <a:p>
            <a:pPr>
              <a:buFont typeface="Arial" panose="020B0604020202020204" pitchFamily="34" charset="0"/>
              <a:buChar char="•"/>
            </a:pPr>
            <a:r>
              <a:rPr lang="en-US" sz="1400" b="0" dirty="0">
                <a:solidFill>
                  <a:srgbClr val="FF0000"/>
                </a:solidFill>
                <a:latin typeface="Trebuchet MS" panose="020B0603020202020204" pitchFamily="34" charset="0"/>
                <a:cs typeface="Arial" panose="020B0604020202020204" pitchFamily="34" charset="0"/>
              </a:rPr>
              <a:t>Date of Entry to SPED is &lt;= 12/01</a:t>
            </a:r>
          </a:p>
          <a:p>
            <a:pPr>
              <a:buFont typeface="Arial" panose="020B0604020202020204" pitchFamily="34" charset="0"/>
              <a:buChar char="•"/>
            </a:pPr>
            <a:r>
              <a:rPr lang="en-US" sz="1400" b="0" dirty="0">
                <a:solidFill>
                  <a:srgbClr val="FF0000"/>
                </a:solidFill>
                <a:latin typeface="Trebuchet MS" panose="020B0603020202020204" pitchFamily="34" charset="0"/>
                <a:cs typeface="Arial" panose="020B0604020202020204" pitchFamily="34" charset="0"/>
              </a:rPr>
              <a:t>Date of Exit from SPED is zero-filled or &gt; 12/01</a:t>
            </a:r>
          </a:p>
          <a:p>
            <a:pPr>
              <a:buFont typeface="Arial" panose="020B0604020202020204" pitchFamily="34" charset="0"/>
              <a:buChar char="•"/>
            </a:pPr>
            <a:r>
              <a:rPr lang="en-US" sz="1400" b="0" dirty="0">
                <a:solidFill>
                  <a:schemeClr val="tx1"/>
                </a:solidFill>
                <a:latin typeface="Trebuchet MS" panose="020B0603020202020204" pitchFamily="34" charset="0"/>
                <a:cs typeface="Arial" panose="020B0604020202020204" pitchFamily="34" charset="0"/>
              </a:rPr>
              <a:t>OR Parentally Placed in Private School is 02 </a:t>
            </a:r>
          </a:p>
          <a:p>
            <a:pPr lvl="0">
              <a:buFont typeface="Arial" panose="020B0604020202020204" pitchFamily="34" charset="0"/>
              <a:buChar char="•"/>
            </a:pPr>
            <a:r>
              <a:rPr lang="en-US" sz="1400" b="0" dirty="0">
                <a:solidFill>
                  <a:schemeClr val="tx1"/>
                </a:solidFill>
                <a:latin typeface="Trebuchet MS" panose="020B0603020202020204" pitchFamily="34" charset="0"/>
                <a:cs typeface="Arial" panose="020B0604020202020204" pitchFamily="34" charset="0"/>
              </a:rPr>
              <a:t>Pull all error-free records meeting above criteria from the SPED Participation file and match them with records in the Student Interchange. </a:t>
            </a:r>
            <a:r>
              <a:rPr lang="en-US" sz="1400" b="0" dirty="0">
                <a:solidFill>
                  <a:srgbClr val="FF0000"/>
                </a:solidFill>
                <a:latin typeface="Trebuchet MS" panose="020B0603020202020204" pitchFamily="34" charset="0"/>
                <a:cs typeface="Arial" panose="020B0604020202020204" pitchFamily="34" charset="0"/>
              </a:rPr>
              <a:t>Student Interchange is the authoritative source for: SASID, LASID, First Name, Middle Name, Last Name, Gender, Date of birth, Ethnicity, Race and Grade level.  </a:t>
            </a:r>
          </a:p>
          <a:p>
            <a:pPr>
              <a:buFont typeface="Arial" panose="020B0604020202020204" pitchFamily="34" charset="0"/>
              <a:buChar char="•"/>
            </a:pPr>
            <a:r>
              <a:rPr lang="en-US" sz="1400" b="0" dirty="0">
                <a:solidFill>
                  <a:srgbClr val="FF0000"/>
                </a:solidFill>
                <a:latin typeface="Trebuchet MS" panose="020B0603020202020204" pitchFamily="34" charset="0"/>
                <a:ea typeface="Calibri" panose="020F0502020204030204" pitchFamily="34" charset="0"/>
                <a:cs typeface="Times New Roman" panose="02020603050405020304" pitchFamily="18" charset="0"/>
              </a:rPr>
              <a:t>Data from the Student Interchange will pull primarily from a DEC tagged file. If the district has not tagged a file for DEC, it will pull from the latest student DEM file uploaded and the grade will pull from the SSA file and record with the latest School Entry Date.</a:t>
            </a:r>
          </a:p>
          <a:p>
            <a:pPr>
              <a:buFont typeface="Arial" panose="020B0604020202020204" pitchFamily="34" charset="0"/>
              <a:buChar char="•"/>
            </a:pPr>
            <a:r>
              <a:rPr lang="en-US" sz="1400" b="0" dirty="0">
                <a:solidFill>
                  <a:schemeClr val="tx1"/>
                </a:solidFill>
                <a:latin typeface="Trebuchet MS" panose="020B0603020202020204" pitchFamily="34" charset="0"/>
                <a:cs typeface="Times New Roman" panose="02020603050405020304" pitchFamily="18" charset="0"/>
              </a:rPr>
              <a:t>If student record is not required to be submitted in the Student Interchange, the demographic data and grade level will pull from the Child and Participation files. </a:t>
            </a:r>
            <a:endParaRPr lang="en-US" sz="1400" b="0" dirty="0">
              <a:solidFill>
                <a:schemeClr val="tx1"/>
              </a:solidFill>
              <a:latin typeface="Trebuchet MS" panose="020B0603020202020204" pitchFamily="34" charset="0"/>
              <a:cs typeface="Arial" panose="020B0604020202020204" pitchFamily="34" charset="0"/>
            </a:endParaRPr>
          </a:p>
          <a:p>
            <a:pPr lvl="0">
              <a:buFont typeface="Arial" panose="020B0604020202020204" pitchFamily="34" charset="0"/>
              <a:buChar char="•"/>
            </a:pPr>
            <a:r>
              <a:rPr lang="en-US" sz="1400" b="0" dirty="0">
                <a:solidFill>
                  <a:schemeClr val="tx1"/>
                </a:solidFill>
                <a:latin typeface="Trebuchet MS" panose="020B0603020202020204" pitchFamily="34" charset="0"/>
                <a:cs typeface="Arial" panose="020B0604020202020204" pitchFamily="34" charset="0"/>
              </a:rPr>
              <a:t>The Child file, Participation file and Student DEM files will be joined based on the following criteria:  </a:t>
            </a:r>
            <a:r>
              <a:rPr lang="en-US" sz="1400" b="0" dirty="0">
                <a:solidFill>
                  <a:srgbClr val="FF0000"/>
                </a:solidFill>
                <a:latin typeface="Trebuchet MS" panose="020B0603020202020204" pitchFamily="34" charset="0"/>
                <a:cs typeface="Arial" panose="020B0604020202020204" pitchFamily="34" charset="0"/>
              </a:rPr>
              <a:t>SASID, LASID</a:t>
            </a:r>
            <a:r>
              <a:rPr lang="en-US" sz="1400" b="0" dirty="0">
                <a:solidFill>
                  <a:schemeClr val="tx1"/>
                </a:solidFill>
                <a:latin typeface="Trebuchet MS" panose="020B0603020202020204" pitchFamily="34" charset="0"/>
                <a:cs typeface="Arial" panose="020B0604020202020204" pitchFamily="34" charset="0"/>
              </a:rPr>
              <a:t>, </a:t>
            </a:r>
            <a:r>
              <a:rPr lang="en-US" sz="1400" b="0" dirty="0">
                <a:solidFill>
                  <a:srgbClr val="FF0000"/>
                </a:solidFill>
                <a:latin typeface="Trebuchet MS" panose="020B0603020202020204" pitchFamily="34" charset="0"/>
                <a:cs typeface="Arial" panose="020B0604020202020204" pitchFamily="34" charset="0"/>
              </a:rPr>
              <a:t>school year, district (or Admin Unit), and error free records</a:t>
            </a:r>
            <a:r>
              <a:rPr lang="en-US" sz="1400" b="0" dirty="0">
                <a:solidFill>
                  <a:schemeClr val="tx1"/>
                </a:solidFill>
                <a:latin typeface="Trebuchet MS" panose="020B0603020202020204" pitchFamily="34" charset="0"/>
                <a:cs typeface="Arial" panose="020B0604020202020204" pitchFamily="34" charset="0"/>
              </a:rPr>
              <a:t>.</a:t>
            </a:r>
          </a:p>
          <a:p>
            <a:pPr>
              <a:buFont typeface="Arial" panose="020B0604020202020204" pitchFamily="34" charset="0"/>
              <a:buChar char="•"/>
            </a:pPr>
            <a:endParaRPr lang="en-US" sz="1400" b="0" dirty="0">
              <a:solidFill>
                <a:schemeClr val="tx1"/>
              </a:solidFill>
              <a:latin typeface="Trebuchet MS" panose="020B0603020202020204" pitchFamily="34" charset="0"/>
              <a:cs typeface="Arial" panose="020B0604020202020204" pitchFamily="34" charset="0"/>
            </a:endParaRPr>
          </a:p>
          <a:p>
            <a:pPr marL="0" indent="0">
              <a:buNone/>
            </a:pPr>
            <a:endParaRPr lang="en-US" sz="1400" dirty="0">
              <a:cs typeface="Arial" panose="020B0604020202020204" pitchFamily="34" charset="0"/>
            </a:endParaRPr>
          </a:p>
          <a:p>
            <a:pPr marL="0" indent="0">
              <a:buFont typeface="Arial" panose="020B0604020202020204" pitchFamily="34" charset="0"/>
              <a:buNone/>
            </a:pPr>
            <a:endParaRPr lang="en-US" dirty="0"/>
          </a:p>
        </p:txBody>
      </p:sp>
      <p:sp>
        <p:nvSpPr>
          <p:cNvPr id="2" name="Slide Number Placeholder 1"/>
          <p:cNvSpPr>
            <a:spLocks noGrp="1"/>
          </p:cNvSpPr>
          <p:nvPr>
            <p:ph type="sldNum" sz="quarter" idx="12"/>
          </p:nvPr>
        </p:nvSpPr>
        <p:spPr/>
        <p:txBody>
          <a:bodyPr/>
          <a:lstStyle/>
          <a:p>
            <a:fld id="{67726FA2-3EC9-4717-AD62-D8C823692DD3}" type="slidenum">
              <a:rPr lang="en-US" smtClean="0"/>
              <a:pPr/>
              <a:t>19</a:t>
            </a:fld>
            <a:endParaRPr lang="en-US" dirty="0"/>
          </a:p>
        </p:txBody>
      </p:sp>
    </p:spTree>
    <p:extLst>
      <p:ext uri="{BB962C8B-B14F-4D97-AF65-F5344CB8AC3E}">
        <p14:creationId xmlns:p14="http://schemas.microsoft.com/office/powerpoint/2010/main" val="1375858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654" y="250840"/>
            <a:ext cx="6081865" cy="756418"/>
          </a:xfrm>
        </p:spPr>
        <p:txBody>
          <a:bodyPr>
            <a:normAutofit/>
          </a:bodyPr>
          <a:lstStyle/>
          <a:p>
            <a:pPr algn="ctr">
              <a:defRPr/>
            </a:pPr>
            <a:r>
              <a:rPr lang="en-US" dirty="0">
                <a:solidFill>
                  <a:schemeClr val="tx1"/>
                </a:solidFill>
                <a:latin typeface="Museo Slab 500"/>
              </a:rPr>
              <a:t>Special Education December Count</a:t>
            </a:r>
          </a:p>
        </p:txBody>
      </p:sp>
      <p:sp>
        <p:nvSpPr>
          <p:cNvPr id="8" name="Content Placeholder 1"/>
          <p:cNvSpPr txBox="1">
            <a:spLocks/>
          </p:cNvSpPr>
          <p:nvPr/>
        </p:nvSpPr>
        <p:spPr bwMode="auto">
          <a:xfrm>
            <a:off x="1824013" y="1554480"/>
            <a:ext cx="6758513" cy="1274612"/>
          </a:xfrm>
          <a:prstGeom prst="rect">
            <a:avLst/>
          </a:prstGeom>
          <a:solidFill>
            <a:schemeClr val="accent2">
              <a:lumMod val="20000"/>
              <a:lumOff val="80000"/>
            </a:schemeClr>
          </a:solidFill>
          <a:ln w="38100">
            <a:solidFill>
              <a:schemeClr val="tx1"/>
            </a:solidFill>
          </a:ln>
        </p:spPr>
        <p:txBody>
          <a:bodyPr wrap="square"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450" indent="0">
              <a:buNone/>
            </a:pPr>
            <a:r>
              <a:rPr lang="en-US" altLang="en-US" sz="1400" u="sng" dirty="0">
                <a:latin typeface="Trebuchet MS" panose="020B0603020202020204" pitchFamily="34" charset="0"/>
              </a:rPr>
              <a:t>Contact Information</a:t>
            </a:r>
          </a:p>
          <a:p>
            <a:pPr marL="44450" indent="0">
              <a:buNone/>
            </a:pPr>
            <a:r>
              <a:rPr lang="en-US" altLang="en-US" sz="1400" b="1" dirty="0">
                <a:latin typeface="Trebuchet MS" panose="020B0603020202020204" pitchFamily="34" charset="0"/>
              </a:rPr>
              <a:t>Lindsey Heitman</a:t>
            </a:r>
            <a:r>
              <a:rPr lang="en-US" altLang="en-US" sz="1400" b="1" dirty="0">
                <a:solidFill>
                  <a:srgbClr val="6EC4E8"/>
                </a:solidFill>
                <a:latin typeface="Trebuchet MS" panose="020B0603020202020204" pitchFamily="34" charset="0"/>
              </a:rPr>
              <a:t> </a:t>
            </a:r>
            <a:r>
              <a:rPr lang="en-US" altLang="en-US" sz="1400" b="1" dirty="0">
                <a:latin typeface="Trebuchet MS" panose="020B0603020202020204" pitchFamily="34" charset="0"/>
              </a:rPr>
              <a:t>– </a:t>
            </a:r>
            <a:r>
              <a:rPr lang="en-US" altLang="en-US" sz="1400" dirty="0">
                <a:latin typeface="Trebuchet MS" panose="020B0603020202020204" pitchFamily="34" charset="0"/>
                <a:hlinkClick r:id="rId3"/>
              </a:rPr>
              <a:t>SpedDecCount@cde.state.co.us</a:t>
            </a:r>
            <a:r>
              <a:rPr lang="en-US" altLang="en-US" sz="1400" dirty="0">
                <a:latin typeface="Trebuchet MS" panose="020B0603020202020204" pitchFamily="34" charset="0"/>
              </a:rPr>
              <a:t>  </a:t>
            </a:r>
            <a:r>
              <a:rPr lang="en-US" altLang="en-US" sz="1400" b="1" dirty="0">
                <a:latin typeface="Trebuchet MS" panose="020B0603020202020204" pitchFamily="34" charset="0"/>
              </a:rPr>
              <a:t>720-456-2033 </a:t>
            </a:r>
          </a:p>
          <a:p>
            <a:pPr marL="787400" lvl="1" indent="-285750"/>
            <a:r>
              <a:rPr lang="en-US" altLang="en-US" sz="1400" dirty="0">
                <a:latin typeface="Trebuchet MS" panose="020B0603020202020204" pitchFamily="34" charset="0"/>
              </a:rPr>
              <a:t>Special Education Dec Count Snapshot submission  </a:t>
            </a:r>
          </a:p>
          <a:p>
            <a:pPr marL="787400" lvl="1" indent="-285750"/>
            <a:r>
              <a:rPr lang="en-US" altLang="en-US" sz="1400" dirty="0">
                <a:latin typeface="Trebuchet MS" panose="020B0603020202020204" pitchFamily="34" charset="0"/>
              </a:rPr>
              <a:t>Includes IEP Interchange and Staff Interchange SPED staff questions</a:t>
            </a:r>
          </a:p>
          <a:p>
            <a:pPr marL="44450" indent="0">
              <a:buNone/>
            </a:pPr>
            <a:endParaRPr lang="en-US" altLang="en-US" sz="1400" b="1" dirty="0">
              <a:latin typeface="Trebuchet MS" panose="020B0603020202020204" pitchFamily="34" charset="0"/>
            </a:endParaRPr>
          </a:p>
          <a:p>
            <a:pPr marL="44450" indent="0">
              <a:buNone/>
            </a:pPr>
            <a:endParaRPr lang="en-US" altLang="en-US" sz="1400" dirty="0"/>
          </a:p>
        </p:txBody>
      </p:sp>
      <p:sp>
        <p:nvSpPr>
          <p:cNvPr id="2" name="Rectangle 1"/>
          <p:cNvSpPr/>
          <p:nvPr/>
        </p:nvSpPr>
        <p:spPr>
          <a:xfrm>
            <a:off x="1663591" y="3068537"/>
            <a:ext cx="8354704" cy="307777"/>
          </a:xfrm>
          <a:prstGeom prst="rect">
            <a:avLst/>
          </a:prstGeom>
        </p:spPr>
        <p:txBody>
          <a:bodyPr wrap="square">
            <a:spAutoFit/>
          </a:bodyPr>
          <a:lstStyle/>
          <a:p>
            <a:pPr marL="44450"/>
            <a:r>
              <a:rPr lang="en-US" altLang="en-US" sz="1400" b="1" dirty="0">
                <a:latin typeface="Trebuchet MS" panose="020B0603020202020204" pitchFamily="34" charset="0"/>
              </a:rPr>
              <a:t>*Please include your AU #, District #, Error code # or </a:t>
            </a:r>
            <a:r>
              <a:rPr lang="en-US" altLang="en-US" sz="1400" b="1" dirty="0" err="1">
                <a:latin typeface="Trebuchet MS" panose="020B0603020202020204" pitchFamily="34" charset="0"/>
              </a:rPr>
              <a:t>cognos</a:t>
            </a:r>
            <a:r>
              <a:rPr lang="en-US" altLang="en-US" sz="1400" b="1" dirty="0">
                <a:latin typeface="Trebuchet MS" panose="020B0603020202020204" pitchFamily="34" charset="0"/>
              </a:rPr>
              <a:t> report name (if applicable) in emails</a:t>
            </a:r>
          </a:p>
        </p:txBody>
      </p:sp>
      <p:sp>
        <p:nvSpPr>
          <p:cNvPr id="4" name="Rectangle 3"/>
          <p:cNvSpPr/>
          <p:nvPr/>
        </p:nvSpPr>
        <p:spPr>
          <a:xfrm>
            <a:off x="3576501" y="3923536"/>
            <a:ext cx="3695292" cy="1231106"/>
          </a:xfrm>
          <a:prstGeom prst="rect">
            <a:avLst/>
          </a:prstGeom>
          <a:solidFill>
            <a:schemeClr val="accent2">
              <a:lumMod val="40000"/>
              <a:lumOff val="60000"/>
            </a:schemeClr>
          </a:solidFill>
          <a:ln>
            <a:solidFill>
              <a:schemeClr val="accent2">
                <a:lumMod val="40000"/>
                <a:lumOff val="60000"/>
              </a:schemeClr>
            </a:solidFill>
          </a:ln>
        </p:spPr>
        <p:txBody>
          <a:bodyPr wrap="square">
            <a:spAutoFit/>
          </a:bodyPr>
          <a:lstStyle/>
          <a:p>
            <a:r>
              <a:rPr lang="en-US" dirty="0">
                <a:latin typeface="Trebuchet MS" panose="020B0603020202020204" pitchFamily="34" charset="0"/>
              </a:rPr>
              <a:t>Resource Webpages</a:t>
            </a:r>
          </a:p>
          <a:p>
            <a:pPr lvl="1"/>
            <a:r>
              <a:rPr lang="en-US" sz="1400" dirty="0">
                <a:latin typeface="Trebuchet MS" panose="020B0603020202020204" pitchFamily="34" charset="0"/>
                <a:hlinkClick r:id="rId4"/>
              </a:rPr>
              <a:t>Special Education IEP Interchange</a:t>
            </a:r>
            <a:endParaRPr lang="en-US" sz="1400" dirty="0">
              <a:latin typeface="Trebuchet MS" panose="020B0603020202020204" pitchFamily="34" charset="0"/>
            </a:endParaRPr>
          </a:p>
          <a:p>
            <a:pPr lvl="1"/>
            <a:r>
              <a:rPr lang="en-US" sz="1400" dirty="0">
                <a:latin typeface="Trebuchet MS" panose="020B0603020202020204" pitchFamily="34" charset="0"/>
                <a:hlinkClick r:id="rId5"/>
              </a:rPr>
              <a:t>Staff Interchange</a:t>
            </a:r>
            <a:endParaRPr lang="en-US" sz="1400" dirty="0">
              <a:latin typeface="Trebuchet MS" panose="020B0603020202020204" pitchFamily="34" charset="0"/>
            </a:endParaRPr>
          </a:p>
          <a:p>
            <a:pPr lvl="1"/>
            <a:r>
              <a:rPr lang="en-US" sz="1400" dirty="0">
                <a:latin typeface="Trebuchet MS" panose="020B0603020202020204" pitchFamily="34" charset="0"/>
                <a:hlinkClick r:id="rId6"/>
              </a:rPr>
              <a:t>Special Ed December Count Snapshot</a:t>
            </a:r>
            <a:endParaRPr lang="en-US" sz="1400" dirty="0">
              <a:latin typeface="Trebuchet MS" panose="020B0603020202020204" pitchFamily="34" charset="0"/>
            </a:endParaRPr>
          </a:p>
          <a:p>
            <a:pPr lvl="1"/>
            <a:r>
              <a:rPr lang="en-US" sz="1400" dirty="0">
                <a:latin typeface="Trebuchet MS" panose="020B0603020202020204" pitchFamily="34" charset="0"/>
                <a:hlinkClick r:id="rId7"/>
              </a:rPr>
              <a:t>ESSU Data Management System</a:t>
            </a:r>
            <a:endParaRPr lang="en-US" sz="1400" dirty="0">
              <a:latin typeface="Trebuchet MS" panose="020B0603020202020204" pitchFamily="34" charset="0"/>
            </a:endParaRPr>
          </a:p>
        </p:txBody>
      </p:sp>
      <p:sp>
        <p:nvSpPr>
          <p:cNvPr id="7" name="Slide Number Placeholder 1">
            <a:extLst>
              <a:ext uri="{FF2B5EF4-FFF2-40B4-BE49-F238E27FC236}">
                <a16:creationId xmlns:a16="http://schemas.microsoft.com/office/drawing/2014/main" id="{A55A5019-8DA9-7FED-CF1A-566D98B171A7}"/>
              </a:ext>
            </a:extLst>
          </p:cNvPr>
          <p:cNvSpPr>
            <a:spLocks noGrp="1"/>
          </p:cNvSpPr>
          <p:nvPr>
            <p:ph type="sldNum" sz="quarter" idx="12"/>
          </p:nvPr>
        </p:nvSpPr>
        <p:spPr>
          <a:xfrm>
            <a:off x="332873" y="6400800"/>
            <a:ext cx="385584" cy="320675"/>
          </a:xfrm>
        </p:spPr>
        <p:txBody>
          <a:bodyPr/>
          <a:lstStyle/>
          <a:p>
            <a:fld id="{67726FA2-3EC9-4717-AD62-D8C823692DD3}" type="slidenum">
              <a:rPr lang="en-US" smtClean="0"/>
              <a:pPr/>
              <a:t>2</a:t>
            </a:fld>
            <a:endParaRPr lang="en-US" dirty="0"/>
          </a:p>
        </p:txBody>
      </p:sp>
    </p:spTree>
    <p:extLst>
      <p:ext uri="{BB962C8B-B14F-4D97-AF65-F5344CB8AC3E}">
        <p14:creationId xmlns:p14="http://schemas.microsoft.com/office/powerpoint/2010/main" val="3363423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ED603-9B8C-4B69-B94E-C91FB7EA9376}"/>
              </a:ext>
            </a:extLst>
          </p:cNvPr>
          <p:cNvSpPr>
            <a:spLocks noGrp="1"/>
          </p:cNvSpPr>
          <p:nvPr>
            <p:ph type="title"/>
          </p:nvPr>
        </p:nvSpPr>
        <p:spPr/>
        <p:txBody>
          <a:bodyPr>
            <a:normAutofit/>
          </a:bodyPr>
          <a:lstStyle/>
          <a:p>
            <a:r>
              <a:rPr lang="en-US" dirty="0">
                <a:solidFill>
                  <a:schemeClr val="tx1"/>
                </a:solidFill>
              </a:rPr>
              <a:t>December Count Snapshot Fields Sourced </a:t>
            </a:r>
            <a:br>
              <a:rPr lang="en-US" dirty="0">
                <a:solidFill>
                  <a:schemeClr val="tx1"/>
                </a:solidFill>
              </a:rPr>
            </a:br>
            <a:r>
              <a:rPr lang="en-US" dirty="0">
                <a:solidFill>
                  <a:schemeClr val="tx1"/>
                </a:solidFill>
              </a:rPr>
              <a:t>Primarily from Student Interchange Files</a:t>
            </a:r>
          </a:p>
        </p:txBody>
      </p:sp>
      <p:sp>
        <p:nvSpPr>
          <p:cNvPr id="7" name="TextBox 6">
            <a:extLst>
              <a:ext uri="{FF2B5EF4-FFF2-40B4-BE49-F238E27FC236}">
                <a16:creationId xmlns:a16="http://schemas.microsoft.com/office/drawing/2014/main" id="{D14679AD-414F-456C-9757-1E13EBF4A3F8}"/>
              </a:ext>
            </a:extLst>
          </p:cNvPr>
          <p:cNvSpPr txBox="1"/>
          <p:nvPr/>
        </p:nvSpPr>
        <p:spPr>
          <a:xfrm>
            <a:off x="2009506" y="1174362"/>
            <a:ext cx="7822892" cy="369332"/>
          </a:xfrm>
          <a:prstGeom prst="rect">
            <a:avLst/>
          </a:prstGeom>
          <a:noFill/>
        </p:spPr>
        <p:txBody>
          <a:bodyPr wrap="square" rtlCol="0">
            <a:spAutoFit/>
          </a:bodyPr>
          <a:lstStyle/>
          <a:p>
            <a:pPr algn="ctr"/>
            <a:r>
              <a:rPr lang="en-US" dirty="0"/>
              <a:t>Student Interchange- District Sourced Fields</a:t>
            </a:r>
          </a:p>
        </p:txBody>
      </p:sp>
      <p:sp>
        <p:nvSpPr>
          <p:cNvPr id="3" name="Content Placeholder 2">
            <a:extLst>
              <a:ext uri="{FF2B5EF4-FFF2-40B4-BE49-F238E27FC236}">
                <a16:creationId xmlns:a16="http://schemas.microsoft.com/office/drawing/2014/main" id="{3235A9F2-E9CD-445D-B646-E5BCD13604CE}"/>
              </a:ext>
            </a:extLst>
          </p:cNvPr>
          <p:cNvSpPr>
            <a:spLocks noGrp="1"/>
          </p:cNvSpPr>
          <p:nvPr>
            <p:ph idx="4294967295"/>
          </p:nvPr>
        </p:nvSpPr>
        <p:spPr>
          <a:xfrm>
            <a:off x="1612233" y="1539608"/>
            <a:ext cx="4308720" cy="3032547"/>
          </a:xfrm>
          <a:ln>
            <a:solidFill>
              <a:schemeClr val="tx1"/>
            </a:solidFill>
          </a:ln>
        </p:spPr>
        <p:txBody>
          <a:bodyPr>
            <a:normAutofit fontScale="70000" lnSpcReduction="20000"/>
          </a:bodyPr>
          <a:lstStyle/>
          <a:p>
            <a:pPr marL="45720" indent="0">
              <a:lnSpc>
                <a:spcPct val="100000"/>
              </a:lnSpc>
              <a:spcBef>
                <a:spcPct val="20000"/>
              </a:spcBef>
              <a:buClr>
                <a:srgbClr val="5B9BD5"/>
              </a:buClr>
              <a:buSzPct val="110000"/>
              <a:buNone/>
              <a:defRPr/>
            </a:pPr>
            <a:r>
              <a:rPr lang="en-US" sz="2300" b="1" spc="150" dirty="0">
                <a:cs typeface="Arial" panose="020B0604020202020204" pitchFamily="34" charset="0"/>
              </a:rPr>
              <a:t>Student Demographic File </a:t>
            </a:r>
          </a:p>
          <a:p>
            <a:pPr marL="45720" indent="0">
              <a:lnSpc>
                <a:spcPct val="100000"/>
              </a:lnSpc>
              <a:spcBef>
                <a:spcPct val="20000"/>
              </a:spcBef>
              <a:buClr>
                <a:srgbClr val="5B9BD5"/>
              </a:buClr>
              <a:buSzPct val="110000"/>
              <a:buNone/>
              <a:defRPr/>
            </a:pPr>
            <a:r>
              <a:rPr lang="en-US" sz="2200" spc="150" dirty="0">
                <a:cs typeface="Arial" panose="020B0604020202020204" pitchFamily="34" charset="0"/>
              </a:rPr>
              <a:t>*LASIDs must match for these fields to pull primarily from Student Interchange</a:t>
            </a:r>
          </a:p>
          <a:p>
            <a:pPr marL="331470" indent="-285750">
              <a:lnSpc>
                <a:spcPct val="100000"/>
              </a:lnSpc>
              <a:spcBef>
                <a:spcPct val="20000"/>
              </a:spcBef>
              <a:buClr>
                <a:srgbClr val="5B9BD5"/>
              </a:buClr>
              <a:buSzPct val="110000"/>
              <a:defRPr/>
            </a:pPr>
            <a:r>
              <a:rPr lang="en-US" sz="2200" spc="150" dirty="0">
                <a:solidFill>
                  <a:srgbClr val="C00000"/>
                </a:solidFill>
                <a:cs typeface="Arial" panose="020B0604020202020204" pitchFamily="34" charset="0"/>
              </a:rPr>
              <a:t> SASID </a:t>
            </a:r>
          </a:p>
          <a:p>
            <a:pPr marL="388620" indent="-342900">
              <a:lnSpc>
                <a:spcPct val="100000"/>
              </a:lnSpc>
              <a:spcBef>
                <a:spcPct val="20000"/>
              </a:spcBef>
              <a:buClr>
                <a:srgbClr val="5B9BD5"/>
              </a:buClr>
              <a:buSzPct val="110000"/>
              <a:defRPr/>
            </a:pPr>
            <a:r>
              <a:rPr lang="en-US" sz="2200" spc="150" dirty="0">
                <a:solidFill>
                  <a:srgbClr val="C00000"/>
                </a:solidFill>
                <a:highlight>
                  <a:srgbClr val="FFFF00"/>
                </a:highlight>
                <a:cs typeface="Arial" panose="020B0604020202020204" pitchFamily="34" charset="0"/>
              </a:rPr>
              <a:t>LASID </a:t>
            </a:r>
          </a:p>
          <a:p>
            <a:pPr marL="388620" indent="-342900">
              <a:lnSpc>
                <a:spcPct val="100000"/>
              </a:lnSpc>
              <a:spcBef>
                <a:spcPct val="20000"/>
              </a:spcBef>
              <a:buClr>
                <a:srgbClr val="5B9BD5"/>
              </a:buClr>
              <a:buSzPct val="110000"/>
              <a:defRPr/>
            </a:pPr>
            <a:r>
              <a:rPr lang="en-US" sz="2200" spc="150" dirty="0">
                <a:solidFill>
                  <a:srgbClr val="C00000"/>
                </a:solidFill>
                <a:cs typeface="Arial" panose="020B0604020202020204" pitchFamily="34" charset="0"/>
              </a:rPr>
              <a:t>Student First Name</a:t>
            </a:r>
          </a:p>
          <a:p>
            <a:pPr marL="388620" indent="-342900">
              <a:lnSpc>
                <a:spcPct val="100000"/>
              </a:lnSpc>
              <a:spcBef>
                <a:spcPct val="20000"/>
              </a:spcBef>
              <a:buClr>
                <a:srgbClr val="5B9BD5"/>
              </a:buClr>
              <a:buSzPct val="110000"/>
              <a:defRPr/>
            </a:pPr>
            <a:r>
              <a:rPr lang="en-US" sz="2200" spc="150" dirty="0">
                <a:solidFill>
                  <a:srgbClr val="C00000"/>
                </a:solidFill>
                <a:cs typeface="Arial" panose="020B0604020202020204" pitchFamily="34" charset="0"/>
              </a:rPr>
              <a:t>Student Middle Name </a:t>
            </a:r>
          </a:p>
          <a:p>
            <a:pPr marL="388620" indent="-342900">
              <a:lnSpc>
                <a:spcPct val="100000"/>
              </a:lnSpc>
              <a:spcBef>
                <a:spcPct val="20000"/>
              </a:spcBef>
              <a:buClr>
                <a:srgbClr val="5B9BD5"/>
              </a:buClr>
              <a:buSzPct val="110000"/>
              <a:defRPr/>
            </a:pPr>
            <a:r>
              <a:rPr lang="en-US" sz="2200" spc="150" dirty="0">
                <a:solidFill>
                  <a:srgbClr val="C00000"/>
                </a:solidFill>
                <a:cs typeface="Arial" panose="020B0604020202020204" pitchFamily="34" charset="0"/>
              </a:rPr>
              <a:t>Student Last Name</a:t>
            </a:r>
          </a:p>
          <a:p>
            <a:pPr marL="388620" indent="-342900">
              <a:lnSpc>
                <a:spcPct val="100000"/>
              </a:lnSpc>
              <a:spcBef>
                <a:spcPct val="20000"/>
              </a:spcBef>
              <a:buClr>
                <a:srgbClr val="5B9BD5"/>
              </a:buClr>
              <a:buSzPct val="110000"/>
              <a:defRPr/>
            </a:pPr>
            <a:r>
              <a:rPr lang="en-US" sz="2200" spc="150" dirty="0">
                <a:solidFill>
                  <a:srgbClr val="C00000"/>
                </a:solidFill>
                <a:cs typeface="Arial" panose="020B0604020202020204" pitchFamily="34" charset="0"/>
              </a:rPr>
              <a:t>Student Gender</a:t>
            </a:r>
          </a:p>
          <a:p>
            <a:pPr marL="388620" indent="-342900">
              <a:lnSpc>
                <a:spcPct val="100000"/>
              </a:lnSpc>
              <a:spcBef>
                <a:spcPct val="20000"/>
              </a:spcBef>
              <a:buClr>
                <a:srgbClr val="5B9BD5"/>
              </a:buClr>
              <a:buSzPct val="110000"/>
              <a:defRPr/>
            </a:pPr>
            <a:r>
              <a:rPr lang="en-US" sz="2200" spc="150" dirty="0">
                <a:solidFill>
                  <a:srgbClr val="C00000"/>
                </a:solidFill>
                <a:cs typeface="Arial" panose="020B0604020202020204" pitchFamily="34" charset="0"/>
              </a:rPr>
              <a:t>Student Date of birth</a:t>
            </a:r>
          </a:p>
          <a:p>
            <a:pPr marL="388620" indent="-342900">
              <a:lnSpc>
                <a:spcPct val="100000"/>
              </a:lnSpc>
              <a:spcBef>
                <a:spcPct val="20000"/>
              </a:spcBef>
              <a:buClr>
                <a:srgbClr val="5B9BD5"/>
              </a:buClr>
              <a:buSzPct val="110000"/>
              <a:defRPr/>
            </a:pPr>
            <a:r>
              <a:rPr lang="en-US" sz="2200" spc="150" dirty="0">
                <a:solidFill>
                  <a:srgbClr val="C00000"/>
                </a:solidFill>
                <a:cs typeface="Arial" panose="020B0604020202020204" pitchFamily="34" charset="0"/>
              </a:rPr>
              <a:t>Student Ethnicity</a:t>
            </a:r>
          </a:p>
          <a:p>
            <a:pPr marL="388620" indent="-342900">
              <a:lnSpc>
                <a:spcPct val="100000"/>
              </a:lnSpc>
              <a:spcBef>
                <a:spcPct val="20000"/>
              </a:spcBef>
              <a:buClr>
                <a:srgbClr val="5B9BD5"/>
              </a:buClr>
              <a:buSzPct val="110000"/>
              <a:defRPr/>
            </a:pPr>
            <a:r>
              <a:rPr lang="en-US" sz="2200" spc="150" dirty="0">
                <a:solidFill>
                  <a:srgbClr val="C00000"/>
                </a:solidFill>
                <a:cs typeface="Arial" panose="020B0604020202020204" pitchFamily="34" charset="0"/>
              </a:rPr>
              <a:t>Student Race</a:t>
            </a:r>
          </a:p>
        </p:txBody>
      </p:sp>
      <p:sp>
        <p:nvSpPr>
          <p:cNvPr id="5" name="Content Placeholder 4">
            <a:extLst>
              <a:ext uri="{FF2B5EF4-FFF2-40B4-BE49-F238E27FC236}">
                <a16:creationId xmlns:a16="http://schemas.microsoft.com/office/drawing/2014/main" id="{88BABD4E-0C6A-42B8-ADB9-5C0EB4405156}"/>
              </a:ext>
            </a:extLst>
          </p:cNvPr>
          <p:cNvSpPr>
            <a:spLocks noGrp="1"/>
          </p:cNvSpPr>
          <p:nvPr>
            <p:ph sz="half" idx="4294967295"/>
          </p:nvPr>
        </p:nvSpPr>
        <p:spPr>
          <a:xfrm>
            <a:off x="6095999" y="1541041"/>
            <a:ext cx="4052999" cy="3031114"/>
          </a:xfrm>
          <a:ln>
            <a:solidFill>
              <a:schemeClr val="tx1"/>
            </a:solidFill>
          </a:ln>
        </p:spPr>
        <p:txBody>
          <a:bodyPr>
            <a:normAutofit/>
          </a:bodyPr>
          <a:lstStyle/>
          <a:p>
            <a:pPr marL="45720" indent="0">
              <a:lnSpc>
                <a:spcPct val="100000"/>
              </a:lnSpc>
              <a:spcBef>
                <a:spcPct val="20000"/>
              </a:spcBef>
              <a:buClr>
                <a:srgbClr val="5B9BD5"/>
              </a:buClr>
              <a:buSzPct val="110000"/>
              <a:buNone/>
              <a:defRPr/>
            </a:pPr>
            <a:r>
              <a:rPr lang="en-US" sz="1600" b="1" spc="150" dirty="0">
                <a:cs typeface="Arial" panose="020B0604020202020204" pitchFamily="34" charset="0"/>
              </a:rPr>
              <a:t>Student School Association File</a:t>
            </a:r>
          </a:p>
          <a:p>
            <a:pPr marL="45720" indent="0">
              <a:lnSpc>
                <a:spcPct val="100000"/>
              </a:lnSpc>
              <a:spcBef>
                <a:spcPct val="20000"/>
              </a:spcBef>
              <a:buClr>
                <a:srgbClr val="5B9BD5"/>
              </a:buClr>
              <a:buSzPct val="110000"/>
              <a:buNone/>
              <a:defRPr/>
            </a:pPr>
            <a:r>
              <a:rPr lang="en-US" sz="1400" spc="150" dirty="0">
                <a:cs typeface="Arial" panose="020B0604020202020204" pitchFamily="34" charset="0"/>
              </a:rPr>
              <a:t>*Grade will pull primarily from Student Interchange if record is included in the SSA file</a:t>
            </a:r>
          </a:p>
          <a:p>
            <a:pPr marL="331470" indent="-285750">
              <a:lnSpc>
                <a:spcPct val="100000"/>
              </a:lnSpc>
              <a:spcBef>
                <a:spcPct val="20000"/>
              </a:spcBef>
              <a:buClr>
                <a:srgbClr val="5B9BD5"/>
              </a:buClr>
              <a:buSzPct val="110000"/>
              <a:defRPr/>
            </a:pPr>
            <a:r>
              <a:rPr lang="en-US" sz="1400" spc="150" dirty="0">
                <a:solidFill>
                  <a:srgbClr val="C00000"/>
                </a:solidFill>
                <a:cs typeface="Arial" panose="020B0604020202020204" pitchFamily="34" charset="0"/>
              </a:rPr>
              <a:t>Grade Level</a:t>
            </a:r>
          </a:p>
          <a:p>
            <a:pPr marL="45720" indent="0">
              <a:lnSpc>
                <a:spcPct val="100000"/>
              </a:lnSpc>
              <a:spcBef>
                <a:spcPct val="20000"/>
              </a:spcBef>
              <a:buClr>
                <a:srgbClr val="5B9BD5"/>
              </a:buClr>
              <a:buSzPct val="110000"/>
              <a:buNone/>
              <a:defRPr/>
            </a:pPr>
            <a:r>
              <a:rPr lang="en-US" sz="1800" spc="150" dirty="0">
                <a:latin typeface="Calibri" panose="020F0502020204030204"/>
                <a:cs typeface="Arial" panose="020B0604020202020204" pitchFamily="34" charset="0"/>
              </a:rPr>
              <a:t> </a:t>
            </a:r>
          </a:p>
          <a:p>
            <a:pPr marL="0" indent="0">
              <a:buNone/>
            </a:pPr>
            <a:endParaRPr lang="en-US" dirty="0"/>
          </a:p>
        </p:txBody>
      </p:sp>
      <p:sp>
        <p:nvSpPr>
          <p:cNvPr id="8" name="TextBox 7">
            <a:extLst>
              <a:ext uri="{FF2B5EF4-FFF2-40B4-BE49-F238E27FC236}">
                <a16:creationId xmlns:a16="http://schemas.microsoft.com/office/drawing/2014/main" id="{C90E4BDA-94DC-401C-9A16-5829C2D62306}"/>
              </a:ext>
            </a:extLst>
          </p:cNvPr>
          <p:cNvSpPr txBox="1"/>
          <p:nvPr/>
        </p:nvSpPr>
        <p:spPr>
          <a:xfrm>
            <a:off x="2157665" y="4593479"/>
            <a:ext cx="8077198" cy="2240613"/>
          </a:xfrm>
          <a:prstGeom prst="rect">
            <a:avLst/>
          </a:prstGeom>
          <a:noFill/>
        </p:spPr>
        <p:txBody>
          <a:bodyPr wrap="square" rtlCol="0">
            <a:spAutoFit/>
          </a:bodyPr>
          <a:lstStyle/>
          <a:p>
            <a:pPr marL="331470" indent="-285750">
              <a:spcBef>
                <a:spcPct val="20000"/>
              </a:spcBef>
              <a:buClr>
                <a:srgbClr val="5B9BD5"/>
              </a:buClr>
              <a:buSzPct val="110000"/>
              <a:buFont typeface="Wingdings" panose="05000000000000000000" pitchFamily="2" charset="2"/>
              <a:buChar char="Ø"/>
              <a:defRPr/>
            </a:pPr>
            <a:r>
              <a:rPr lang="en-US" sz="1400" spc="150" dirty="0">
                <a:latin typeface="Trebuchet MS" panose="020B0603020202020204" pitchFamily="34" charset="0"/>
                <a:ea typeface="Calibri" panose="020F0502020204030204" pitchFamily="34" charset="0"/>
                <a:cs typeface="Times New Roman" panose="02020603050405020304" pitchFamily="18" charset="0"/>
              </a:rPr>
              <a:t>Data from the Student Interchange will pull primarily into the December snapshot from a DEC tagged file. If the district has not tagged a file for DEC, it will pull from the latest S</a:t>
            </a:r>
            <a:r>
              <a:rPr lang="en-US" sz="1400" spc="150" dirty="0" err="1">
                <a:latin typeface="Trebuchet MS" panose="020B0603020202020204" pitchFamily="34" charset="0"/>
                <a:ea typeface="Calibri" panose="020F0502020204030204" pitchFamily="34" charset="0"/>
                <a:cs typeface="Times New Roman" panose="02020603050405020304" pitchFamily="18" charset="0"/>
              </a:rPr>
              <a:t>tudent</a:t>
            </a:r>
            <a:r>
              <a:rPr lang="en-US" sz="1400" spc="150" dirty="0">
                <a:latin typeface="Trebuchet MS" panose="020B0603020202020204" pitchFamily="34" charset="0"/>
                <a:ea typeface="Calibri" panose="020F0502020204030204" pitchFamily="34" charset="0"/>
                <a:cs typeface="Times New Roman" panose="02020603050405020304" pitchFamily="18" charset="0"/>
              </a:rPr>
              <a:t> DEM file uploaded and the SSA file record with the latest School Entry Date.</a:t>
            </a:r>
          </a:p>
          <a:p>
            <a:pPr marL="331470" indent="-285750">
              <a:spcBef>
                <a:spcPct val="20000"/>
              </a:spcBef>
              <a:buClr>
                <a:srgbClr val="5B9BD5"/>
              </a:buClr>
              <a:buSzPct val="110000"/>
              <a:buFont typeface="Wingdings" panose="05000000000000000000" pitchFamily="2" charset="2"/>
              <a:buChar char="Ø"/>
              <a:defRPr/>
            </a:pPr>
            <a:r>
              <a:rPr lang="en-US" sz="1400" dirty="0">
                <a:latin typeface="Trebuchet MS" panose="020B0603020202020204" pitchFamily="34" charset="0"/>
              </a:rPr>
              <a:t>Tagging a file for OCT or DEC is not required! An Untagged file works for both snapshots.</a:t>
            </a:r>
          </a:p>
          <a:p>
            <a:pPr marL="331470" indent="-285750">
              <a:spcBef>
                <a:spcPct val="20000"/>
              </a:spcBef>
              <a:buClr>
                <a:srgbClr val="5B9BD5"/>
              </a:buClr>
              <a:buSzPct val="110000"/>
              <a:buFont typeface="Wingdings" panose="05000000000000000000" pitchFamily="2" charset="2"/>
              <a:buChar char="Ø"/>
              <a:defRPr/>
            </a:pPr>
            <a:endParaRPr lang="en-US" sz="1400" dirty="0">
              <a:latin typeface="Trebuchet MS" panose="020B0603020202020204" pitchFamily="34" charset="0"/>
            </a:endParaRPr>
          </a:p>
          <a:p>
            <a:pPr marL="45720">
              <a:spcBef>
                <a:spcPct val="20000"/>
              </a:spcBef>
              <a:buClr>
                <a:srgbClr val="5B9BD5"/>
              </a:buClr>
              <a:buSzPct val="110000"/>
              <a:defRPr/>
            </a:pPr>
            <a:r>
              <a:rPr lang="en-US" sz="1400" dirty="0">
                <a:latin typeface="Trebuchet MS" panose="020B0603020202020204" pitchFamily="34" charset="0"/>
              </a:rPr>
              <a:t>*Student’s LASID must match between the Student Interchange and IEP Interchange for the demographic data to be pulled from the Student Interchange into the December Count Snapshot.  </a:t>
            </a:r>
          </a:p>
          <a:p>
            <a:pPr marL="45720">
              <a:spcBef>
                <a:spcPct val="20000"/>
              </a:spcBef>
              <a:buClr>
                <a:srgbClr val="5B9BD5"/>
              </a:buClr>
              <a:buSzPct val="110000"/>
              <a:defRPr/>
            </a:pPr>
            <a:endParaRPr lang="en-US" sz="1600" spc="150" dirty="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26C8644-10C5-4E8C-A261-139CB6A7EF32}"/>
              </a:ext>
            </a:extLst>
          </p:cNvPr>
          <p:cNvSpPr>
            <a:spLocks noGrp="1"/>
          </p:cNvSpPr>
          <p:nvPr>
            <p:ph type="sldNum" sz="quarter" idx="12"/>
          </p:nvPr>
        </p:nvSpPr>
        <p:spPr/>
        <p:txBody>
          <a:bodyPr/>
          <a:lstStyle/>
          <a:p>
            <a:fld id="{67726FA2-3EC9-4717-AD62-D8C823692DD3}" type="slidenum">
              <a:rPr lang="en-US" smtClean="0"/>
              <a:t>20</a:t>
            </a:fld>
            <a:endParaRPr lang="en-US" dirty="0"/>
          </a:p>
        </p:txBody>
      </p:sp>
    </p:spTree>
    <p:extLst>
      <p:ext uri="{BB962C8B-B14F-4D97-AF65-F5344CB8AC3E}">
        <p14:creationId xmlns:p14="http://schemas.microsoft.com/office/powerpoint/2010/main" val="3535936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CB8AA-F378-17DC-6D05-54835AAFE6B9}"/>
              </a:ext>
            </a:extLst>
          </p:cNvPr>
          <p:cNvSpPr>
            <a:spLocks noGrp="1"/>
          </p:cNvSpPr>
          <p:nvPr>
            <p:ph type="title"/>
          </p:nvPr>
        </p:nvSpPr>
        <p:spPr/>
        <p:txBody>
          <a:bodyPr/>
          <a:lstStyle/>
          <a:p>
            <a:r>
              <a:rPr lang="en-US" dirty="0">
                <a:solidFill>
                  <a:schemeClr val="tx1"/>
                </a:solidFill>
              </a:rPr>
              <a:t>Matching District LASIDs – Why is this so important?</a:t>
            </a:r>
          </a:p>
        </p:txBody>
      </p:sp>
      <p:sp>
        <p:nvSpPr>
          <p:cNvPr id="3" name="Content Placeholder 2">
            <a:extLst>
              <a:ext uri="{FF2B5EF4-FFF2-40B4-BE49-F238E27FC236}">
                <a16:creationId xmlns:a16="http://schemas.microsoft.com/office/drawing/2014/main" id="{B153715B-4F71-A579-2A55-9E11DDBF8700}"/>
              </a:ext>
            </a:extLst>
          </p:cNvPr>
          <p:cNvSpPr>
            <a:spLocks noGrp="1"/>
          </p:cNvSpPr>
          <p:nvPr>
            <p:ph idx="1"/>
          </p:nvPr>
        </p:nvSpPr>
        <p:spPr>
          <a:xfrm>
            <a:off x="838199" y="1554480"/>
            <a:ext cx="10952747" cy="4351338"/>
          </a:xfrm>
        </p:spPr>
        <p:txBody>
          <a:bodyPr/>
          <a:lstStyle/>
          <a:p>
            <a:r>
              <a:rPr lang="en-US" sz="1800" dirty="0"/>
              <a:t>Districts are the authoritative source for race and other demographic fields</a:t>
            </a:r>
          </a:p>
          <a:p>
            <a:r>
              <a:rPr lang="en-US" sz="1800" dirty="0"/>
              <a:t>If student race is different on December Count vs the race reported in the Student October Snapshot, it can affect risk ratios for </a:t>
            </a:r>
            <a:r>
              <a:rPr lang="en-US" sz="1800" b="0" i="0" dirty="0">
                <a:solidFill>
                  <a:srgbClr val="1C3467"/>
                </a:solidFill>
                <a:effectLst/>
                <a:latin typeface="SourceSansProRegular"/>
                <a:hlinkClick r:id="rId2"/>
              </a:rPr>
              <a:t>Significant Disproportionality</a:t>
            </a:r>
            <a:endParaRPr lang="en-US" sz="1800" dirty="0"/>
          </a:p>
          <a:p>
            <a:r>
              <a:rPr lang="en-US" sz="1800" dirty="0"/>
              <a:t>Utilize the Student Interchange and Special Education IEP Interchange Comparison Report – found in Special Education IEP Interchange </a:t>
            </a:r>
            <a:r>
              <a:rPr lang="en-US" sz="1800" dirty="0" err="1"/>
              <a:t>cognos</a:t>
            </a:r>
            <a:r>
              <a:rPr lang="en-US" sz="1800" dirty="0"/>
              <a:t> folder to compare differences in race between the interchanges</a:t>
            </a:r>
          </a:p>
          <a:p>
            <a:pPr marL="0" indent="0">
              <a:buNone/>
            </a:pPr>
            <a:endParaRPr lang="en-US" dirty="0"/>
          </a:p>
          <a:p>
            <a:pPr marL="0" indent="0">
              <a:buNone/>
            </a:pPr>
            <a:endParaRPr lang="en-US" b="1" dirty="0"/>
          </a:p>
          <a:p>
            <a:pPr marL="0" indent="0">
              <a:buNone/>
            </a:pPr>
            <a:endParaRPr lang="en-US" dirty="0"/>
          </a:p>
        </p:txBody>
      </p:sp>
      <p:sp>
        <p:nvSpPr>
          <p:cNvPr id="4" name="Slide Number Placeholder 3">
            <a:extLst>
              <a:ext uri="{FF2B5EF4-FFF2-40B4-BE49-F238E27FC236}">
                <a16:creationId xmlns:a16="http://schemas.microsoft.com/office/drawing/2014/main" id="{2DD1612F-7BFD-93C7-82F0-0CCC6B35FE4C}"/>
              </a:ext>
            </a:extLst>
          </p:cNvPr>
          <p:cNvSpPr>
            <a:spLocks noGrp="1"/>
          </p:cNvSpPr>
          <p:nvPr>
            <p:ph type="sldNum" sz="quarter" idx="12"/>
          </p:nvPr>
        </p:nvSpPr>
        <p:spPr/>
        <p:txBody>
          <a:bodyPr/>
          <a:lstStyle/>
          <a:p>
            <a:fld id="{C479D5F6-EDCB-402A-AC08-4943A1820E8F}" type="slidenum">
              <a:rPr lang="en-US" smtClean="0"/>
              <a:pPr/>
              <a:t>21</a:t>
            </a:fld>
            <a:endParaRPr lang="en-US" dirty="0"/>
          </a:p>
        </p:txBody>
      </p:sp>
      <p:pic>
        <p:nvPicPr>
          <p:cNvPr id="6" name="Picture 5" descr="screenshot of Sped IEP cognos folder - where to find 'Special Ed IEP and Student Profile Comparison' report">
            <a:extLst>
              <a:ext uri="{FF2B5EF4-FFF2-40B4-BE49-F238E27FC236}">
                <a16:creationId xmlns:a16="http://schemas.microsoft.com/office/drawing/2014/main" id="{7F09F0A4-F258-5370-2958-711A23CE4EB4}"/>
              </a:ext>
            </a:extLst>
          </p:cNvPr>
          <p:cNvPicPr>
            <a:picLocks noChangeAspect="1"/>
          </p:cNvPicPr>
          <p:nvPr/>
        </p:nvPicPr>
        <p:blipFill>
          <a:blip r:embed="rId3"/>
          <a:stretch>
            <a:fillRect/>
          </a:stretch>
        </p:blipFill>
        <p:spPr>
          <a:xfrm>
            <a:off x="2289614" y="3389559"/>
            <a:ext cx="7612772" cy="2966791"/>
          </a:xfrm>
          <a:prstGeom prst="rect">
            <a:avLst/>
          </a:prstGeom>
        </p:spPr>
      </p:pic>
    </p:spTree>
    <p:extLst>
      <p:ext uri="{BB962C8B-B14F-4D97-AF65-F5344CB8AC3E}">
        <p14:creationId xmlns:p14="http://schemas.microsoft.com/office/powerpoint/2010/main" val="3970616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A97215-DE50-E68F-968C-828082B27152}"/>
              </a:ext>
            </a:extLst>
          </p:cNvPr>
          <p:cNvSpPr>
            <a:spLocks noGrp="1"/>
          </p:cNvSpPr>
          <p:nvPr>
            <p:ph type="title"/>
          </p:nvPr>
        </p:nvSpPr>
        <p:spPr>
          <a:xfrm>
            <a:off x="326925" y="254514"/>
            <a:ext cx="5603975" cy="646331"/>
          </a:xfrm>
        </p:spPr>
        <p:txBody>
          <a:bodyPr>
            <a:normAutofit fontScale="90000"/>
          </a:bodyPr>
          <a:lstStyle/>
          <a:p>
            <a:r>
              <a:rPr lang="en-US" dirty="0"/>
              <a:t>Participation File Data Fields and </a:t>
            </a:r>
            <a:br>
              <a:rPr lang="en-US" dirty="0"/>
            </a:br>
            <a:r>
              <a:rPr lang="en-US" dirty="0"/>
              <a:t>Which Snapshot They Pull Into</a:t>
            </a:r>
          </a:p>
        </p:txBody>
      </p:sp>
      <p:sp>
        <p:nvSpPr>
          <p:cNvPr id="2" name="TextBox 1">
            <a:extLst>
              <a:ext uri="{FF2B5EF4-FFF2-40B4-BE49-F238E27FC236}">
                <a16:creationId xmlns:a16="http://schemas.microsoft.com/office/drawing/2014/main" id="{E564ACC5-A0E7-7C0F-F785-63D0B2D63F1C}"/>
              </a:ext>
            </a:extLst>
          </p:cNvPr>
          <p:cNvSpPr txBox="1"/>
          <p:nvPr/>
        </p:nvSpPr>
        <p:spPr>
          <a:xfrm>
            <a:off x="6372519" y="103003"/>
            <a:ext cx="5162355" cy="830997"/>
          </a:xfrm>
          <a:prstGeom prst="rect">
            <a:avLst/>
          </a:prstGeom>
          <a:solidFill>
            <a:schemeClr val="bg1">
              <a:lumMod val="85000"/>
            </a:schemeClr>
          </a:solidFill>
          <a:ln w="3175">
            <a:solidFill>
              <a:schemeClr val="tx1"/>
            </a:solidFill>
          </a:ln>
        </p:spPr>
        <p:txBody>
          <a:bodyPr wrap="square" rtlCol="0">
            <a:spAutoFit/>
          </a:bodyPr>
          <a:lstStyle/>
          <a:p>
            <a:r>
              <a:rPr lang="en-US" sz="1600" dirty="0"/>
              <a:t>Fields in </a:t>
            </a:r>
            <a:r>
              <a:rPr lang="en-US" sz="1600" b="1" dirty="0"/>
              <a:t>BLACK</a:t>
            </a:r>
            <a:r>
              <a:rPr lang="en-US" sz="1600" dirty="0"/>
              <a:t> pull into both snapshots</a:t>
            </a:r>
          </a:p>
          <a:p>
            <a:r>
              <a:rPr lang="en-US" sz="1600" dirty="0"/>
              <a:t>Fields in </a:t>
            </a:r>
            <a:r>
              <a:rPr lang="en-US" sz="1600" dirty="0">
                <a:solidFill>
                  <a:srgbClr val="FF0000"/>
                </a:solidFill>
              </a:rPr>
              <a:t>RED</a:t>
            </a:r>
            <a:r>
              <a:rPr lang="en-US" sz="1600" dirty="0"/>
              <a:t> </a:t>
            </a:r>
            <a:r>
              <a:rPr lang="en-US" sz="1600" i="1" dirty="0"/>
              <a:t>only</a:t>
            </a:r>
            <a:r>
              <a:rPr lang="en-US" sz="1600" dirty="0"/>
              <a:t> pull into December Count Snapshot</a:t>
            </a:r>
          </a:p>
          <a:p>
            <a:r>
              <a:rPr lang="en-US" sz="1600" dirty="0"/>
              <a:t>Fields in </a:t>
            </a:r>
            <a:r>
              <a:rPr lang="en-US" sz="1600" dirty="0">
                <a:solidFill>
                  <a:srgbClr val="00B050"/>
                </a:solidFill>
              </a:rPr>
              <a:t>GREEN</a:t>
            </a:r>
            <a:r>
              <a:rPr lang="en-US" sz="1600" dirty="0"/>
              <a:t> </a:t>
            </a:r>
            <a:r>
              <a:rPr lang="en-US" sz="1600" i="1" dirty="0"/>
              <a:t>only</a:t>
            </a:r>
            <a:r>
              <a:rPr lang="en-US" sz="1600" dirty="0"/>
              <a:t> pull into Sped EOY Snapshot</a:t>
            </a:r>
          </a:p>
        </p:txBody>
      </p:sp>
      <p:sp>
        <p:nvSpPr>
          <p:cNvPr id="10" name="TextBox 9">
            <a:extLst>
              <a:ext uri="{FF2B5EF4-FFF2-40B4-BE49-F238E27FC236}">
                <a16:creationId xmlns:a16="http://schemas.microsoft.com/office/drawing/2014/main" id="{AA22687C-E677-7A40-B727-829B8BB35E0A}"/>
              </a:ext>
            </a:extLst>
          </p:cNvPr>
          <p:cNvSpPr txBox="1"/>
          <p:nvPr/>
        </p:nvSpPr>
        <p:spPr>
          <a:xfrm>
            <a:off x="749300" y="1231222"/>
            <a:ext cx="5270500" cy="646331"/>
          </a:xfrm>
          <a:prstGeom prst="rect">
            <a:avLst/>
          </a:prstGeom>
          <a:noFill/>
          <a:ln w="3175">
            <a:noFill/>
          </a:ln>
        </p:spPr>
        <p:txBody>
          <a:bodyPr wrap="square" rtlCol="0">
            <a:spAutoFit/>
          </a:bodyPr>
          <a:lstStyle/>
          <a:p>
            <a:pPr marL="0" indent="0">
              <a:buNone/>
            </a:pPr>
            <a:r>
              <a:rPr lang="en-US" sz="1800" b="1" dirty="0">
                <a:effectLst/>
                <a:ea typeface="Times New Roman" panose="02020603050405020304" pitchFamily="18" charset="0"/>
                <a:cs typeface="Arial" panose="020B0604020202020204" pitchFamily="34" charset="0"/>
              </a:rPr>
              <a:t>Special Ed December Count Student Snapshot</a:t>
            </a:r>
            <a:r>
              <a:rPr lang="en-US" b="1" dirty="0">
                <a:ea typeface="Times New Roman" panose="02020603050405020304" pitchFamily="18" charset="0"/>
                <a:cs typeface="Arial" panose="020B0604020202020204" pitchFamily="34" charset="0"/>
              </a:rPr>
              <a:t> - </a:t>
            </a:r>
            <a:r>
              <a:rPr lang="en-US" sz="1800" b="1" dirty="0">
                <a:effectLst/>
                <a:ea typeface="Times New Roman" panose="02020603050405020304" pitchFamily="18" charset="0"/>
                <a:cs typeface="Arial" panose="020B0604020202020204" pitchFamily="34" charset="0"/>
              </a:rPr>
              <a:t>status as of 12/01</a:t>
            </a:r>
          </a:p>
        </p:txBody>
      </p:sp>
      <p:sp>
        <p:nvSpPr>
          <p:cNvPr id="3" name="Content Placeholder 2">
            <a:extLst>
              <a:ext uri="{FF2B5EF4-FFF2-40B4-BE49-F238E27FC236}">
                <a16:creationId xmlns:a16="http://schemas.microsoft.com/office/drawing/2014/main" id="{395C7CB0-DEA2-D578-9488-6AF442503DA7}"/>
              </a:ext>
            </a:extLst>
          </p:cNvPr>
          <p:cNvSpPr>
            <a:spLocks noGrp="1"/>
          </p:cNvSpPr>
          <p:nvPr>
            <p:ph sz="half" idx="4294967295"/>
          </p:nvPr>
        </p:nvSpPr>
        <p:spPr>
          <a:xfrm>
            <a:off x="749300" y="1862991"/>
            <a:ext cx="5270500" cy="4371975"/>
          </a:xfrm>
          <a:ln w="3175">
            <a:solidFill>
              <a:schemeClr val="tx1"/>
            </a:solidFill>
          </a:ln>
        </p:spPr>
        <p:txBody>
          <a:bodyPr>
            <a:normAutofit fontScale="85000" lnSpcReduction="20000"/>
          </a:bodyPr>
          <a:lstStyle/>
          <a:p>
            <a:r>
              <a:rPr lang="en-US" sz="1800" dirty="0">
                <a:effectLst/>
                <a:ea typeface="Times New Roman" panose="02020603050405020304" pitchFamily="18" charset="0"/>
                <a:cs typeface="Arial" panose="020B0604020202020204" pitchFamily="34" charset="0"/>
              </a:rPr>
              <a:t>Primary Disability</a:t>
            </a:r>
          </a:p>
          <a:p>
            <a:r>
              <a:rPr lang="en-US" sz="1800" dirty="0">
                <a:effectLst/>
                <a:ea typeface="Times New Roman" panose="02020603050405020304" pitchFamily="18" charset="0"/>
                <a:cs typeface="Arial" panose="020B0604020202020204" pitchFamily="34" charset="0"/>
              </a:rPr>
              <a:t>School Code/Eligible Facility/Detention Code</a:t>
            </a:r>
          </a:p>
          <a:p>
            <a:r>
              <a:rPr lang="en-US" sz="1800" dirty="0">
                <a:effectLst/>
                <a:ea typeface="Times New Roman" panose="02020603050405020304" pitchFamily="18" charset="0"/>
                <a:cs typeface="Arial" panose="020B0604020202020204" pitchFamily="34" charset="0"/>
              </a:rPr>
              <a:t>Special Education Program Code</a:t>
            </a:r>
          </a:p>
          <a:p>
            <a:r>
              <a:rPr lang="en-US" sz="1800" dirty="0">
                <a:effectLst/>
                <a:ea typeface="Times New Roman" panose="02020603050405020304" pitchFamily="18" charset="0"/>
                <a:cs typeface="Arial" panose="020B0604020202020204" pitchFamily="34" charset="0"/>
              </a:rPr>
              <a:t>District of Attendance</a:t>
            </a:r>
          </a:p>
          <a:p>
            <a:r>
              <a:rPr lang="en-US" sz="1800" dirty="0">
                <a:effectLst/>
                <a:ea typeface="Times New Roman" panose="02020603050405020304" pitchFamily="18" charset="0"/>
                <a:cs typeface="Arial" panose="020B0604020202020204" pitchFamily="34" charset="0"/>
              </a:rPr>
              <a:t>Student’s District of Residence</a:t>
            </a:r>
          </a:p>
          <a:p>
            <a:r>
              <a:rPr lang="en-US" sz="1800" dirty="0">
                <a:effectLst/>
                <a:ea typeface="Times New Roman" panose="02020603050405020304" pitchFamily="18" charset="0"/>
                <a:cs typeface="Arial" panose="020B0604020202020204" pitchFamily="34" charset="0"/>
              </a:rPr>
              <a:t>State of Parent's Residence for Non-Residence Students</a:t>
            </a:r>
          </a:p>
          <a:p>
            <a:r>
              <a:rPr lang="en-US" sz="1800" dirty="0">
                <a:effectLst/>
                <a:ea typeface="Times New Roman" panose="02020603050405020304" pitchFamily="18" charset="0"/>
                <a:cs typeface="Arial" panose="020B0604020202020204" pitchFamily="34" charset="0"/>
              </a:rPr>
              <a:t>State of Attendance</a:t>
            </a:r>
          </a:p>
          <a:p>
            <a:r>
              <a:rPr lang="en-US" sz="1800" dirty="0">
                <a:effectLst/>
                <a:ea typeface="Times New Roman" panose="02020603050405020304" pitchFamily="18" charset="0"/>
                <a:cs typeface="Arial" panose="020B0604020202020204" pitchFamily="34" charset="0"/>
              </a:rPr>
              <a:t>Grade Level</a:t>
            </a:r>
            <a:endParaRPr lang="en-US" sz="1800" dirty="0">
              <a:ea typeface="Times New Roman" panose="02020603050405020304" pitchFamily="18" charset="0"/>
              <a:cs typeface="Arial" panose="020B0604020202020204" pitchFamily="34" charset="0"/>
            </a:endParaRPr>
          </a:p>
          <a:p>
            <a:r>
              <a:rPr lang="en-US" sz="1800" dirty="0">
                <a:solidFill>
                  <a:srgbClr val="FF0000"/>
                </a:solidFill>
                <a:effectLst/>
                <a:ea typeface="Times New Roman" panose="02020603050405020304" pitchFamily="18" charset="0"/>
                <a:cs typeface="Arial" panose="020B0604020202020204" pitchFamily="34" charset="0"/>
              </a:rPr>
              <a:t>SPED Pupil’s Attendance Information</a:t>
            </a:r>
          </a:p>
          <a:p>
            <a:r>
              <a:rPr lang="en-US" sz="1800" dirty="0">
                <a:solidFill>
                  <a:srgbClr val="FF0000"/>
                </a:solidFill>
                <a:effectLst/>
                <a:ea typeface="Times New Roman" panose="02020603050405020304" pitchFamily="18" charset="0"/>
                <a:cs typeface="Arial" panose="020B0604020202020204" pitchFamily="34" charset="0"/>
              </a:rPr>
              <a:t>Educational Orphan</a:t>
            </a:r>
            <a:endParaRPr lang="en-US" sz="1800" dirty="0">
              <a:solidFill>
                <a:srgbClr val="FF0000"/>
              </a:solidFill>
              <a:ea typeface="Times New Roman" panose="02020603050405020304" pitchFamily="18" charset="0"/>
              <a:cs typeface="Arial" panose="020B0604020202020204" pitchFamily="34" charset="0"/>
            </a:endParaRPr>
          </a:p>
          <a:p>
            <a:r>
              <a:rPr lang="en-US" sz="1800" dirty="0">
                <a:solidFill>
                  <a:srgbClr val="FF0000"/>
                </a:solidFill>
                <a:effectLst/>
                <a:ea typeface="Times New Roman" panose="02020603050405020304" pitchFamily="18" charset="0"/>
                <a:cs typeface="Arial" panose="020B0604020202020204" pitchFamily="34" charset="0"/>
              </a:rPr>
              <a:t>Parentally Placed in a Private School</a:t>
            </a:r>
          </a:p>
          <a:p>
            <a:r>
              <a:rPr lang="en-US" sz="1800" dirty="0">
                <a:solidFill>
                  <a:srgbClr val="FF0000"/>
                </a:solidFill>
                <a:effectLst/>
                <a:ea typeface="Times New Roman" panose="02020603050405020304" pitchFamily="18" charset="0"/>
                <a:cs typeface="Arial" panose="020B0604020202020204" pitchFamily="34" charset="0"/>
              </a:rPr>
              <a:t>Special Education Funding Status</a:t>
            </a:r>
          </a:p>
          <a:p>
            <a:r>
              <a:rPr lang="en-US" sz="1800" dirty="0">
                <a:solidFill>
                  <a:srgbClr val="FF0000"/>
                </a:solidFill>
                <a:effectLst/>
                <a:ea typeface="Times New Roman" panose="02020603050405020304" pitchFamily="18" charset="0"/>
                <a:cs typeface="Arial" panose="020B0604020202020204" pitchFamily="34" charset="0"/>
              </a:rPr>
              <a:t>Educational Environment</a:t>
            </a:r>
          </a:p>
          <a:p>
            <a:r>
              <a:rPr lang="en-US" sz="1800" dirty="0">
                <a:solidFill>
                  <a:srgbClr val="FF0000"/>
                </a:solidFill>
                <a:effectLst/>
                <a:ea typeface="Times New Roman" panose="02020603050405020304" pitchFamily="18" charset="0"/>
                <a:cs typeface="Arial" panose="020B0604020202020204" pitchFamily="34" charset="0"/>
              </a:rPr>
              <a:t>Primary Service Provider’s EDID</a:t>
            </a:r>
          </a:p>
          <a:p>
            <a:r>
              <a:rPr lang="en-US" sz="1800" dirty="0">
                <a:solidFill>
                  <a:srgbClr val="FF0000"/>
                </a:solidFill>
                <a:cs typeface="Arial" panose="020B0604020202020204" pitchFamily="34" charset="0"/>
              </a:rPr>
              <a:t>Secondary Service Provider EDID fields 1, 2, 3, 4 </a:t>
            </a:r>
            <a:endParaRPr lang="en-US" dirty="0">
              <a:solidFill>
                <a:srgbClr val="FF0000"/>
              </a:solidFill>
            </a:endParaRPr>
          </a:p>
        </p:txBody>
      </p:sp>
      <p:sp>
        <p:nvSpPr>
          <p:cNvPr id="11" name="TextBox 10">
            <a:extLst>
              <a:ext uri="{FF2B5EF4-FFF2-40B4-BE49-F238E27FC236}">
                <a16:creationId xmlns:a16="http://schemas.microsoft.com/office/drawing/2014/main" id="{66313F72-7C5E-92C8-CDAE-E8B5876007C4}"/>
              </a:ext>
            </a:extLst>
          </p:cNvPr>
          <p:cNvSpPr txBox="1"/>
          <p:nvPr/>
        </p:nvSpPr>
        <p:spPr>
          <a:xfrm>
            <a:off x="6353275" y="1195118"/>
            <a:ext cx="5181600" cy="923330"/>
          </a:xfrm>
          <a:prstGeom prst="rect">
            <a:avLst/>
          </a:prstGeom>
          <a:noFill/>
        </p:spPr>
        <p:txBody>
          <a:bodyPr wrap="square" rtlCol="0">
            <a:spAutoFit/>
          </a:bodyPr>
          <a:lstStyle/>
          <a:p>
            <a:r>
              <a:rPr lang="en-US" sz="1800" b="1" dirty="0"/>
              <a:t>Special Ed EOY Snapshot</a:t>
            </a:r>
            <a:r>
              <a:rPr lang="en-US" b="1" dirty="0"/>
              <a:t> - latest status in the school year in your AU </a:t>
            </a:r>
          </a:p>
          <a:p>
            <a:endParaRPr lang="en-US" dirty="0"/>
          </a:p>
        </p:txBody>
      </p:sp>
      <p:sp>
        <p:nvSpPr>
          <p:cNvPr id="6" name="Content Placeholder 5">
            <a:extLst>
              <a:ext uri="{FF2B5EF4-FFF2-40B4-BE49-F238E27FC236}">
                <a16:creationId xmlns:a16="http://schemas.microsoft.com/office/drawing/2014/main" id="{2BA2E49F-86F3-E9D5-3279-91047DBDBDEB}"/>
              </a:ext>
            </a:extLst>
          </p:cNvPr>
          <p:cNvSpPr>
            <a:spLocks noGrp="1"/>
          </p:cNvSpPr>
          <p:nvPr>
            <p:ph sz="half" idx="4294967295"/>
          </p:nvPr>
        </p:nvSpPr>
        <p:spPr>
          <a:xfrm>
            <a:off x="6372520" y="1844413"/>
            <a:ext cx="5270500" cy="4371975"/>
          </a:xfrm>
          <a:ln w="3175">
            <a:solidFill>
              <a:schemeClr val="tx1"/>
            </a:solidFill>
          </a:ln>
        </p:spPr>
        <p:txBody>
          <a:bodyPr>
            <a:normAutofit fontScale="25000" lnSpcReduction="20000"/>
          </a:bodyPr>
          <a:lstStyle/>
          <a:p>
            <a:r>
              <a:rPr lang="en-US" sz="5600" dirty="0">
                <a:effectLst/>
                <a:ea typeface="Times New Roman" panose="02020603050405020304" pitchFamily="18" charset="0"/>
                <a:cs typeface="Arial" panose="020B0604020202020204" pitchFamily="34" charset="0"/>
              </a:rPr>
              <a:t>Primary Disability</a:t>
            </a:r>
          </a:p>
          <a:p>
            <a:r>
              <a:rPr lang="en-US" sz="5600" dirty="0">
                <a:effectLst/>
                <a:ea typeface="Times New Roman" panose="02020603050405020304" pitchFamily="18" charset="0"/>
                <a:cs typeface="Arial" panose="020B0604020202020204" pitchFamily="34" charset="0"/>
              </a:rPr>
              <a:t>School Code/Eligible Facility/Detention Code</a:t>
            </a:r>
          </a:p>
          <a:p>
            <a:r>
              <a:rPr lang="en-US" sz="5600" dirty="0">
                <a:effectLst/>
                <a:ea typeface="Times New Roman" panose="02020603050405020304" pitchFamily="18" charset="0"/>
                <a:cs typeface="Arial" panose="020B0604020202020204" pitchFamily="34" charset="0"/>
              </a:rPr>
              <a:t>Special Education Program Code</a:t>
            </a:r>
          </a:p>
          <a:p>
            <a:r>
              <a:rPr lang="en-US" sz="5600" dirty="0">
                <a:effectLst/>
                <a:ea typeface="Times New Roman" panose="02020603050405020304" pitchFamily="18" charset="0"/>
                <a:cs typeface="Arial" panose="020B0604020202020204" pitchFamily="34" charset="0"/>
              </a:rPr>
              <a:t>District of Attendance</a:t>
            </a:r>
          </a:p>
          <a:p>
            <a:r>
              <a:rPr lang="en-US" sz="5600" dirty="0">
                <a:effectLst/>
                <a:ea typeface="Times New Roman" panose="02020603050405020304" pitchFamily="18" charset="0"/>
                <a:cs typeface="Times New Roman" panose="02020603050405020304" pitchFamily="18" charset="0"/>
              </a:rPr>
              <a:t>Student’s District of Residence</a:t>
            </a:r>
          </a:p>
          <a:p>
            <a:r>
              <a:rPr lang="en-US" sz="5600" dirty="0">
                <a:effectLst/>
                <a:ea typeface="Times New Roman" panose="02020603050405020304" pitchFamily="18" charset="0"/>
                <a:cs typeface="Times New Roman" panose="02020603050405020304" pitchFamily="18" charset="0"/>
              </a:rPr>
              <a:t>State of Parent’s Residence for Non-Residence Students</a:t>
            </a:r>
            <a:endParaRPr lang="en-US" sz="5600" dirty="0">
              <a:effectLst/>
              <a:ea typeface="Times New Roman" panose="02020603050405020304" pitchFamily="18" charset="0"/>
              <a:cs typeface="Arial" panose="020B0604020202020204" pitchFamily="34" charset="0"/>
            </a:endParaRPr>
          </a:p>
          <a:p>
            <a:r>
              <a:rPr lang="en-US" sz="5600" dirty="0">
                <a:effectLst/>
                <a:ea typeface="Times New Roman" panose="02020603050405020304" pitchFamily="18" charset="0"/>
                <a:cs typeface="Arial" panose="020B0604020202020204" pitchFamily="34" charset="0"/>
              </a:rPr>
              <a:t>State of Attendance</a:t>
            </a:r>
          </a:p>
          <a:p>
            <a:r>
              <a:rPr lang="en-US" sz="5600" dirty="0">
                <a:effectLst/>
                <a:ea typeface="Times New Roman" panose="02020603050405020304" pitchFamily="18" charset="0"/>
                <a:cs typeface="Times New Roman" panose="02020603050405020304" pitchFamily="18" charset="0"/>
              </a:rPr>
              <a:t>Grade Level</a:t>
            </a:r>
          </a:p>
          <a:p>
            <a:r>
              <a:rPr lang="en-US" sz="5600" dirty="0">
                <a:solidFill>
                  <a:srgbClr val="00B050"/>
                </a:solidFill>
                <a:effectLst/>
                <a:highlight>
                  <a:srgbClr val="FFFF00"/>
                </a:highlight>
                <a:ea typeface="Times New Roman" panose="02020603050405020304" pitchFamily="18" charset="0"/>
                <a:cs typeface="Arial" panose="020B0604020202020204" pitchFamily="34" charset="0"/>
              </a:rPr>
              <a:t>Date of Entry to Special Education</a:t>
            </a:r>
          </a:p>
          <a:p>
            <a:r>
              <a:rPr lang="en-US" sz="5600" dirty="0">
                <a:solidFill>
                  <a:srgbClr val="00B050"/>
                </a:solidFill>
                <a:effectLst/>
                <a:highlight>
                  <a:srgbClr val="FFFF00"/>
                </a:highlight>
                <a:ea typeface="Times New Roman" panose="02020603050405020304" pitchFamily="18" charset="0"/>
                <a:cs typeface="Arial" panose="020B0604020202020204" pitchFamily="34" charset="0"/>
              </a:rPr>
              <a:t>Date of Exit from Special Education</a:t>
            </a:r>
          </a:p>
          <a:p>
            <a:r>
              <a:rPr lang="en-US" sz="5600" dirty="0">
                <a:solidFill>
                  <a:srgbClr val="00B050"/>
                </a:solidFill>
                <a:effectLst/>
                <a:ea typeface="Calibri" panose="020F0502020204030204" pitchFamily="34" charset="0"/>
              </a:rPr>
              <a:t>Hours of Special Education Services per Week</a:t>
            </a:r>
          </a:p>
          <a:p>
            <a:r>
              <a:rPr lang="en-US" sz="5600" dirty="0">
                <a:solidFill>
                  <a:srgbClr val="00B050"/>
                </a:solidFill>
                <a:effectLst/>
                <a:ea typeface="Calibri" panose="020F0502020204030204" pitchFamily="34" charset="0"/>
              </a:rPr>
              <a:t>Total School Hours per Week</a:t>
            </a:r>
          </a:p>
          <a:p>
            <a:r>
              <a:rPr lang="en-US" sz="5600" dirty="0">
                <a:solidFill>
                  <a:srgbClr val="00B050"/>
                </a:solidFill>
                <a:effectLst/>
                <a:ea typeface="Calibri" panose="020F0502020204030204" pitchFamily="34" charset="0"/>
              </a:rPr>
              <a:t>Extended School Year Services</a:t>
            </a:r>
          </a:p>
          <a:p>
            <a:r>
              <a:rPr lang="en-US" sz="5600" dirty="0">
                <a:solidFill>
                  <a:srgbClr val="00B050"/>
                </a:solidFill>
                <a:effectLst/>
                <a:ea typeface="Calibri" panose="020F0502020204030204" pitchFamily="34" charset="0"/>
              </a:rPr>
              <a:t>Basis of Exit</a:t>
            </a:r>
          </a:p>
          <a:p>
            <a:r>
              <a:rPr lang="en-US" sz="5600" dirty="0">
                <a:solidFill>
                  <a:srgbClr val="00B050"/>
                </a:solidFill>
                <a:effectLst/>
                <a:ea typeface="Times New Roman" panose="02020603050405020304" pitchFamily="18" charset="0"/>
                <a:cs typeface="Arial" panose="020B0604020202020204" pitchFamily="34" charset="0"/>
              </a:rPr>
              <a:t>Special Education Referral Type</a:t>
            </a:r>
          </a:p>
          <a:p>
            <a:r>
              <a:rPr lang="en-US" sz="5600" dirty="0">
                <a:solidFill>
                  <a:srgbClr val="00B050"/>
                </a:solidFill>
                <a:effectLst/>
                <a:ea typeface="Times New Roman" panose="02020603050405020304" pitchFamily="18" charset="0"/>
                <a:cs typeface="Arial" panose="020B0604020202020204" pitchFamily="34" charset="0"/>
              </a:rPr>
              <a:t>Current Eligibility and Services</a:t>
            </a:r>
            <a:endParaRPr lang="en-US" sz="5600" dirty="0">
              <a:solidFill>
                <a:srgbClr val="00B050"/>
              </a:solidFill>
              <a:effectLst/>
              <a:ea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a:p>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0" indent="0">
              <a:buNone/>
            </a:pPr>
            <a:endParaRPr lang="en-US" sz="2400" dirty="0">
              <a:latin typeface="Calibri" panose="020F0502020204030204" pitchFamily="34" charset="0"/>
              <a:ea typeface="Times New Roman" panose="02020603050405020304" pitchFamily="18" charset="0"/>
              <a:cs typeface="Arial" panose="020B06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656B91DA-1C5A-5BE7-A132-98C618DA4E63}"/>
              </a:ext>
            </a:extLst>
          </p:cNvPr>
          <p:cNvSpPr>
            <a:spLocks noGrp="1"/>
          </p:cNvSpPr>
          <p:nvPr>
            <p:ph type="sldNum" sz="quarter" idx="4294967295"/>
          </p:nvPr>
        </p:nvSpPr>
        <p:spPr>
          <a:xfrm>
            <a:off x="107655" y="6435421"/>
            <a:ext cx="438539" cy="336129"/>
          </a:xfrm>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3420159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F78932-6F0C-971C-D638-C805AE7A737E}"/>
              </a:ext>
            </a:extLst>
          </p:cNvPr>
          <p:cNvSpPr>
            <a:spLocks noGrp="1"/>
          </p:cNvSpPr>
          <p:nvPr>
            <p:ph type="title"/>
          </p:nvPr>
        </p:nvSpPr>
        <p:spPr/>
        <p:txBody>
          <a:bodyPr>
            <a:normAutofit/>
          </a:bodyPr>
          <a:lstStyle/>
          <a:p>
            <a:r>
              <a:rPr lang="en-US" dirty="0">
                <a:solidFill>
                  <a:schemeClr val="tx1"/>
                </a:solidFill>
              </a:rPr>
              <a:t>Participation File Data Fields and Which Snapshot They Pull Into: Path 2 and 3 Data Fields – Sped EOY only </a:t>
            </a:r>
          </a:p>
        </p:txBody>
      </p:sp>
      <p:sp>
        <p:nvSpPr>
          <p:cNvPr id="7" name="TextBox 6">
            <a:extLst>
              <a:ext uri="{FF2B5EF4-FFF2-40B4-BE49-F238E27FC236}">
                <a16:creationId xmlns:a16="http://schemas.microsoft.com/office/drawing/2014/main" id="{3E7EE287-543A-B6E8-CC79-3A6725AA590C}"/>
              </a:ext>
            </a:extLst>
          </p:cNvPr>
          <p:cNvSpPr txBox="1"/>
          <p:nvPr/>
        </p:nvSpPr>
        <p:spPr>
          <a:xfrm>
            <a:off x="848803" y="1442152"/>
            <a:ext cx="5361497" cy="615553"/>
          </a:xfrm>
          <a:prstGeom prst="rect">
            <a:avLst/>
          </a:prstGeom>
          <a:noFill/>
        </p:spPr>
        <p:txBody>
          <a:bodyPr wrap="square" rtlCol="0">
            <a:spAutoFit/>
          </a:bodyPr>
          <a:lstStyle/>
          <a:p>
            <a:r>
              <a:rPr lang="en-US" sz="1600" b="1" dirty="0">
                <a:effectLst/>
                <a:ea typeface="MS PGothic" panose="020B0600070205080204" pitchFamily="34" charset="-128"/>
                <a:cs typeface="Calibri" panose="020F0502020204030204" pitchFamily="34" charset="0"/>
              </a:rPr>
              <a:t>Special Education EOY Snapshot Path 2 Data Fields</a:t>
            </a:r>
          </a:p>
          <a:p>
            <a:endParaRPr lang="en-US" dirty="0"/>
          </a:p>
        </p:txBody>
      </p:sp>
      <p:sp>
        <p:nvSpPr>
          <p:cNvPr id="2" name="Content Placeholder 1">
            <a:extLst>
              <a:ext uri="{FF2B5EF4-FFF2-40B4-BE49-F238E27FC236}">
                <a16:creationId xmlns:a16="http://schemas.microsoft.com/office/drawing/2014/main" id="{514F7F1C-33E9-4ED3-751D-2F060923DC9F}"/>
              </a:ext>
            </a:extLst>
          </p:cNvPr>
          <p:cNvSpPr>
            <a:spLocks noGrp="1"/>
          </p:cNvSpPr>
          <p:nvPr>
            <p:ph sz="half" idx="1"/>
          </p:nvPr>
        </p:nvSpPr>
        <p:spPr>
          <a:xfrm>
            <a:off x="810703" y="1826388"/>
            <a:ext cx="5285295" cy="3785175"/>
          </a:xfrm>
          <a:ln w="3175">
            <a:solidFill>
              <a:schemeClr val="tx1"/>
            </a:solidFill>
          </a:ln>
        </p:spPr>
        <p:txBody>
          <a:bodyPr>
            <a:normAutofit fontScale="92500" lnSpcReduction="20000"/>
          </a:bodyPr>
          <a:lstStyle/>
          <a:p>
            <a:pPr marL="0" marR="0" lvl="0" indent="0">
              <a:spcBef>
                <a:spcPts val="0"/>
              </a:spcBef>
              <a:spcAft>
                <a:spcPts val="0"/>
              </a:spcAft>
              <a:buNone/>
            </a:pPr>
            <a:endParaRPr lang="en-US" sz="1700" dirty="0">
              <a:effectLst/>
              <a:ea typeface="MS PGothic" panose="020B0600070205080204" pitchFamily="34" charset="-128"/>
              <a:cs typeface="Calibri" panose="020F0502020204030204" pitchFamily="34" charset="0"/>
            </a:endParaRPr>
          </a:p>
          <a:p>
            <a:pPr marR="0" lvl="0">
              <a:spcBef>
                <a:spcPts val="0"/>
              </a:spcBef>
              <a:spcAft>
                <a:spcPts val="0"/>
              </a:spcAft>
            </a:pPr>
            <a:r>
              <a:rPr lang="en-US" sz="1700" dirty="0">
                <a:solidFill>
                  <a:srgbClr val="00B050"/>
                </a:solidFill>
                <a:effectLst/>
                <a:ea typeface="MS PGothic" panose="020B0600070205080204" pitchFamily="34" charset="-128"/>
                <a:cs typeface="Calibri" panose="020F0502020204030204" pitchFamily="34" charset="0"/>
              </a:rPr>
              <a:t>Date Child is Found Eligible for Part C</a:t>
            </a:r>
            <a:r>
              <a:rPr lang="en-US" sz="1700" spc="-25" dirty="0">
                <a:solidFill>
                  <a:srgbClr val="00B050"/>
                </a:solidFill>
                <a:effectLst/>
                <a:ea typeface="MS PGothic" panose="020B0600070205080204" pitchFamily="34" charset="-128"/>
                <a:cs typeface="Calibri" panose="020F0502020204030204" pitchFamily="34" charset="0"/>
              </a:rPr>
              <a:t> </a:t>
            </a:r>
            <a:r>
              <a:rPr lang="en-US" sz="1700" dirty="0">
                <a:solidFill>
                  <a:srgbClr val="00B050"/>
                </a:solidFill>
                <a:effectLst/>
                <a:ea typeface="MS PGothic" panose="020B0600070205080204" pitchFamily="34" charset="-128"/>
                <a:cs typeface="Calibri" panose="020F0502020204030204" pitchFamily="34" charset="0"/>
              </a:rPr>
              <a:t>Services</a:t>
            </a:r>
          </a:p>
          <a:p>
            <a:pPr marL="0" marR="0" lvl="0" indent="0">
              <a:spcBef>
                <a:spcPts val="0"/>
              </a:spcBef>
              <a:spcAft>
                <a:spcPts val="0"/>
              </a:spcAft>
              <a:buNone/>
            </a:pPr>
            <a:endParaRPr lang="en-US" sz="1700" dirty="0">
              <a:solidFill>
                <a:srgbClr val="00B050"/>
              </a:solidFill>
              <a:effectLst/>
              <a:ea typeface="MS PGothic" panose="020B0600070205080204" pitchFamily="34" charset="-128"/>
              <a:cs typeface="Times New Roman" panose="02020603050405020304" pitchFamily="18" charset="0"/>
            </a:endParaRPr>
          </a:p>
          <a:p>
            <a:pPr>
              <a:spcBef>
                <a:spcPts val="0"/>
              </a:spcBef>
            </a:pPr>
            <a:r>
              <a:rPr lang="en-US" sz="1700" dirty="0">
                <a:solidFill>
                  <a:srgbClr val="00B050"/>
                </a:solidFill>
                <a:effectLst/>
                <a:ea typeface="MS PGothic" panose="020B0600070205080204" pitchFamily="34" charset="-128"/>
                <a:cs typeface="Calibri" panose="020F0502020204030204" pitchFamily="34" charset="0"/>
              </a:rPr>
              <a:t>Date of Referral to Administrative Unit from the Local</a:t>
            </a:r>
            <a:r>
              <a:rPr lang="en-US" sz="1700" spc="-95" dirty="0">
                <a:solidFill>
                  <a:srgbClr val="00B050"/>
                </a:solidFill>
                <a:effectLst/>
                <a:ea typeface="MS PGothic" panose="020B0600070205080204" pitchFamily="34" charset="-128"/>
                <a:cs typeface="Calibri" panose="020F0502020204030204" pitchFamily="34" charset="0"/>
              </a:rPr>
              <a:t> </a:t>
            </a:r>
            <a:r>
              <a:rPr lang="en-US" sz="1700" dirty="0">
                <a:solidFill>
                  <a:srgbClr val="00B050"/>
                </a:solidFill>
                <a:effectLst/>
                <a:ea typeface="MS PGothic" panose="020B0600070205080204" pitchFamily="34" charset="-128"/>
                <a:cs typeface="Calibri" panose="020F0502020204030204" pitchFamily="34" charset="0"/>
              </a:rPr>
              <a:t>Community Centered</a:t>
            </a:r>
            <a:r>
              <a:rPr lang="en-US" sz="1700" spc="-5" dirty="0">
                <a:solidFill>
                  <a:srgbClr val="00B050"/>
                </a:solidFill>
                <a:effectLst/>
                <a:ea typeface="MS PGothic" panose="020B0600070205080204" pitchFamily="34" charset="-128"/>
                <a:cs typeface="Calibri" panose="020F0502020204030204" pitchFamily="34" charset="0"/>
              </a:rPr>
              <a:t> </a:t>
            </a:r>
            <a:r>
              <a:rPr lang="en-US" sz="1700" dirty="0">
                <a:solidFill>
                  <a:srgbClr val="00B050"/>
                </a:solidFill>
                <a:effectLst/>
                <a:ea typeface="MS PGothic" panose="020B0600070205080204" pitchFamily="34" charset="-128"/>
                <a:cs typeface="Calibri" panose="020F0502020204030204" pitchFamily="34" charset="0"/>
              </a:rPr>
              <a:t>Board</a:t>
            </a:r>
          </a:p>
          <a:p>
            <a:pPr marL="0" marR="0" lvl="0" indent="0">
              <a:spcBef>
                <a:spcPts val="0"/>
              </a:spcBef>
              <a:spcAft>
                <a:spcPts val="0"/>
              </a:spcAft>
              <a:buNone/>
            </a:pPr>
            <a:endParaRPr lang="en-US" sz="1700" dirty="0">
              <a:solidFill>
                <a:srgbClr val="00B050"/>
              </a:solidFill>
              <a:effectLst/>
              <a:ea typeface="MS PGothic" panose="020B0600070205080204" pitchFamily="34" charset="-128"/>
              <a:cs typeface="Times New Roman" panose="02020603050405020304" pitchFamily="18" charset="0"/>
            </a:endParaRPr>
          </a:p>
          <a:p>
            <a:pPr>
              <a:spcBef>
                <a:spcPts val="0"/>
              </a:spcBef>
            </a:pPr>
            <a:r>
              <a:rPr lang="en-US" sz="1700" dirty="0">
                <a:solidFill>
                  <a:srgbClr val="00B050"/>
                </a:solidFill>
                <a:effectLst/>
                <a:ea typeface="MS PGothic" panose="020B0600070205080204" pitchFamily="34" charset="-128"/>
                <a:cs typeface="Calibri" panose="020F0502020204030204" pitchFamily="34" charset="0"/>
              </a:rPr>
              <a:t>Date of Parental Consent to Evaluate C to</a:t>
            </a:r>
            <a:r>
              <a:rPr lang="en-US" sz="1700" spc="-60" dirty="0">
                <a:solidFill>
                  <a:srgbClr val="00B050"/>
                </a:solidFill>
                <a:effectLst/>
                <a:ea typeface="MS PGothic" panose="020B0600070205080204" pitchFamily="34" charset="-128"/>
                <a:cs typeface="Calibri" panose="020F0502020204030204" pitchFamily="34" charset="0"/>
              </a:rPr>
              <a:t> </a:t>
            </a:r>
            <a:r>
              <a:rPr lang="en-US" sz="1700" dirty="0">
                <a:solidFill>
                  <a:srgbClr val="00B050"/>
                </a:solidFill>
                <a:effectLst/>
                <a:ea typeface="MS PGothic" panose="020B0600070205080204" pitchFamily="34" charset="-128"/>
                <a:cs typeface="Calibri" panose="020F0502020204030204" pitchFamily="34" charset="0"/>
              </a:rPr>
              <a:t>B</a:t>
            </a:r>
          </a:p>
          <a:p>
            <a:pPr marL="0" marR="0" lvl="0" indent="0">
              <a:spcBef>
                <a:spcPts val="0"/>
              </a:spcBef>
              <a:spcAft>
                <a:spcPts val="0"/>
              </a:spcAft>
              <a:buNone/>
            </a:pPr>
            <a:endParaRPr lang="en-US" sz="1700" dirty="0">
              <a:solidFill>
                <a:srgbClr val="00B050"/>
              </a:solidFill>
              <a:effectLst/>
              <a:ea typeface="MS PGothic" panose="020B0600070205080204" pitchFamily="34" charset="-128"/>
              <a:cs typeface="Times New Roman" panose="02020603050405020304" pitchFamily="18" charset="0"/>
            </a:endParaRPr>
          </a:p>
          <a:p>
            <a:pPr>
              <a:spcBef>
                <a:spcPts val="0"/>
              </a:spcBef>
            </a:pPr>
            <a:r>
              <a:rPr lang="en-US" sz="1700" dirty="0">
                <a:solidFill>
                  <a:srgbClr val="00B050"/>
                </a:solidFill>
                <a:effectLst/>
                <a:ea typeface="MS PGothic" panose="020B0600070205080204" pitchFamily="34" charset="-128"/>
                <a:cs typeface="Calibri" panose="020F0502020204030204" pitchFamily="34" charset="0"/>
              </a:rPr>
              <a:t>Date Evaluation Completed C to</a:t>
            </a:r>
            <a:r>
              <a:rPr lang="en-US" sz="1700" spc="-20" dirty="0">
                <a:solidFill>
                  <a:srgbClr val="00B050"/>
                </a:solidFill>
                <a:effectLst/>
                <a:ea typeface="MS PGothic" panose="020B0600070205080204" pitchFamily="34" charset="-128"/>
                <a:cs typeface="Calibri" panose="020F0502020204030204" pitchFamily="34" charset="0"/>
              </a:rPr>
              <a:t> </a:t>
            </a:r>
            <a:r>
              <a:rPr lang="en-US" sz="1700" dirty="0">
                <a:solidFill>
                  <a:srgbClr val="00B050"/>
                </a:solidFill>
                <a:effectLst/>
                <a:ea typeface="MS PGothic" panose="020B0600070205080204" pitchFamily="34" charset="-128"/>
                <a:cs typeface="Calibri" panose="020F0502020204030204" pitchFamily="34" charset="0"/>
              </a:rPr>
              <a:t>B</a:t>
            </a:r>
          </a:p>
          <a:p>
            <a:pPr marL="0" marR="0" lvl="0" indent="0">
              <a:spcBef>
                <a:spcPts val="0"/>
              </a:spcBef>
              <a:spcAft>
                <a:spcPts val="0"/>
              </a:spcAft>
              <a:buNone/>
            </a:pPr>
            <a:endParaRPr lang="en-US" sz="1700" dirty="0">
              <a:solidFill>
                <a:srgbClr val="00B050"/>
              </a:solidFill>
              <a:effectLst/>
              <a:ea typeface="MS PGothic" panose="020B0600070205080204" pitchFamily="34" charset="-128"/>
              <a:cs typeface="Times New Roman" panose="02020603050405020304" pitchFamily="18" charset="0"/>
            </a:endParaRPr>
          </a:p>
          <a:p>
            <a:pPr>
              <a:spcBef>
                <a:spcPts val="0"/>
              </a:spcBef>
            </a:pPr>
            <a:r>
              <a:rPr lang="en-US" sz="1700" dirty="0">
                <a:solidFill>
                  <a:srgbClr val="00B050"/>
                </a:solidFill>
                <a:effectLst/>
                <a:ea typeface="MS PGothic" panose="020B0600070205080204" pitchFamily="34" charset="-128"/>
                <a:cs typeface="Calibri" panose="020F0502020204030204" pitchFamily="34" charset="0"/>
              </a:rPr>
              <a:t>Reason for Delay in Completing the Evaluation C to</a:t>
            </a:r>
            <a:r>
              <a:rPr lang="en-US" sz="1700" spc="-55" dirty="0">
                <a:solidFill>
                  <a:srgbClr val="00B050"/>
                </a:solidFill>
                <a:effectLst/>
                <a:ea typeface="MS PGothic" panose="020B0600070205080204" pitchFamily="34" charset="-128"/>
                <a:cs typeface="Calibri" panose="020F0502020204030204" pitchFamily="34" charset="0"/>
              </a:rPr>
              <a:t> </a:t>
            </a:r>
            <a:r>
              <a:rPr lang="en-US" sz="1700" dirty="0">
                <a:solidFill>
                  <a:srgbClr val="00B050"/>
                </a:solidFill>
                <a:effectLst/>
                <a:ea typeface="MS PGothic" panose="020B0600070205080204" pitchFamily="34" charset="-128"/>
                <a:cs typeface="Calibri" panose="020F0502020204030204" pitchFamily="34" charset="0"/>
              </a:rPr>
              <a:t>B</a:t>
            </a:r>
          </a:p>
          <a:p>
            <a:pPr marL="0" marR="0" lvl="0" indent="0">
              <a:spcBef>
                <a:spcPts val="0"/>
              </a:spcBef>
              <a:spcAft>
                <a:spcPts val="0"/>
              </a:spcAft>
              <a:buNone/>
            </a:pPr>
            <a:endParaRPr lang="en-US" sz="1700" dirty="0">
              <a:solidFill>
                <a:srgbClr val="00B050"/>
              </a:solidFill>
              <a:effectLst/>
              <a:ea typeface="MS PGothic" panose="020B0600070205080204" pitchFamily="34" charset="-128"/>
              <a:cs typeface="Times New Roman" panose="02020603050405020304" pitchFamily="18" charset="0"/>
            </a:endParaRPr>
          </a:p>
          <a:p>
            <a:pPr>
              <a:spcBef>
                <a:spcPts val="0"/>
              </a:spcBef>
            </a:pPr>
            <a:r>
              <a:rPr lang="en-US" sz="1700" dirty="0">
                <a:solidFill>
                  <a:srgbClr val="00B050"/>
                </a:solidFill>
                <a:effectLst/>
                <a:ea typeface="MS PGothic" panose="020B0600070205080204" pitchFamily="34" charset="-128"/>
                <a:cs typeface="Calibri" panose="020F0502020204030204" pitchFamily="34" charset="0"/>
              </a:rPr>
              <a:t>Date of Initial Eligibility</a:t>
            </a:r>
            <a:r>
              <a:rPr lang="en-US" sz="1700" spc="-25" dirty="0">
                <a:solidFill>
                  <a:srgbClr val="00B050"/>
                </a:solidFill>
                <a:effectLst/>
                <a:ea typeface="MS PGothic" panose="020B0600070205080204" pitchFamily="34" charset="-128"/>
                <a:cs typeface="Calibri" panose="020F0502020204030204" pitchFamily="34" charset="0"/>
              </a:rPr>
              <a:t> </a:t>
            </a:r>
            <a:r>
              <a:rPr lang="en-US" sz="1700" dirty="0">
                <a:solidFill>
                  <a:srgbClr val="00B050"/>
                </a:solidFill>
                <a:effectLst/>
                <a:ea typeface="MS PGothic" panose="020B0600070205080204" pitchFamily="34" charset="-128"/>
                <a:cs typeface="Calibri" panose="020F0502020204030204" pitchFamily="34" charset="0"/>
              </a:rPr>
              <a:t>Meeting</a:t>
            </a:r>
          </a:p>
          <a:p>
            <a:pPr marL="0" marR="0" lvl="0" indent="0">
              <a:spcBef>
                <a:spcPts val="0"/>
              </a:spcBef>
              <a:spcAft>
                <a:spcPts val="0"/>
              </a:spcAft>
              <a:buNone/>
            </a:pPr>
            <a:endParaRPr lang="en-US" sz="1700" dirty="0">
              <a:solidFill>
                <a:srgbClr val="00B050"/>
              </a:solidFill>
              <a:effectLst/>
              <a:ea typeface="MS PGothic" panose="020B0600070205080204" pitchFamily="34" charset="-128"/>
              <a:cs typeface="Times New Roman" panose="02020603050405020304" pitchFamily="18" charset="0"/>
            </a:endParaRPr>
          </a:p>
          <a:p>
            <a:pPr>
              <a:spcBef>
                <a:spcPts val="0"/>
              </a:spcBef>
            </a:pPr>
            <a:r>
              <a:rPr lang="en-US" sz="1700" dirty="0">
                <a:solidFill>
                  <a:srgbClr val="00B050"/>
                </a:solidFill>
                <a:effectLst/>
                <a:ea typeface="MS PGothic" panose="020B0600070205080204" pitchFamily="34" charset="-128"/>
                <a:cs typeface="Calibri" panose="020F0502020204030204" pitchFamily="34" charset="0"/>
              </a:rPr>
              <a:t>Reason for Delay in Initial Eligibility Meeting C to</a:t>
            </a:r>
            <a:r>
              <a:rPr lang="en-US" sz="1700" spc="-50" dirty="0">
                <a:solidFill>
                  <a:srgbClr val="00B050"/>
                </a:solidFill>
                <a:effectLst/>
                <a:ea typeface="MS PGothic" panose="020B0600070205080204" pitchFamily="34" charset="-128"/>
                <a:cs typeface="Calibri" panose="020F0502020204030204" pitchFamily="34" charset="0"/>
              </a:rPr>
              <a:t> </a:t>
            </a:r>
            <a:r>
              <a:rPr lang="en-US" sz="1700" dirty="0">
                <a:solidFill>
                  <a:srgbClr val="00B050"/>
                </a:solidFill>
                <a:effectLst/>
                <a:ea typeface="MS PGothic" panose="020B0600070205080204" pitchFamily="34" charset="-128"/>
                <a:cs typeface="Calibri" panose="020F0502020204030204" pitchFamily="34" charset="0"/>
              </a:rPr>
              <a:t>B</a:t>
            </a:r>
          </a:p>
          <a:p>
            <a:pPr marL="0" marR="0" lvl="0" indent="0">
              <a:spcBef>
                <a:spcPts val="0"/>
              </a:spcBef>
              <a:spcAft>
                <a:spcPts val="0"/>
              </a:spcAft>
              <a:buNone/>
            </a:pPr>
            <a:endParaRPr lang="en-US" sz="1700" dirty="0">
              <a:solidFill>
                <a:srgbClr val="00B050"/>
              </a:solidFill>
              <a:effectLst/>
              <a:ea typeface="MS PGothic" panose="020B0600070205080204" pitchFamily="34" charset="-128"/>
              <a:cs typeface="Times New Roman" panose="02020603050405020304" pitchFamily="18" charset="0"/>
            </a:endParaRPr>
          </a:p>
          <a:p>
            <a:pPr>
              <a:spcBef>
                <a:spcPts val="0"/>
              </a:spcBef>
            </a:pPr>
            <a:r>
              <a:rPr lang="en-US" sz="1700" dirty="0">
                <a:solidFill>
                  <a:srgbClr val="00B050"/>
                </a:solidFill>
                <a:effectLst/>
                <a:ea typeface="MS PGothic" panose="020B0600070205080204" pitchFamily="34" charset="-128"/>
                <a:cs typeface="Calibri" panose="020F0502020204030204" pitchFamily="34" charset="0"/>
              </a:rPr>
              <a:t>Date IEP was Implemented C to</a:t>
            </a:r>
            <a:r>
              <a:rPr lang="en-US" sz="1700" spc="-35" dirty="0">
                <a:solidFill>
                  <a:srgbClr val="00B050"/>
                </a:solidFill>
                <a:effectLst/>
                <a:ea typeface="MS PGothic" panose="020B0600070205080204" pitchFamily="34" charset="-128"/>
                <a:cs typeface="Calibri" panose="020F0502020204030204" pitchFamily="34" charset="0"/>
              </a:rPr>
              <a:t> </a:t>
            </a:r>
            <a:r>
              <a:rPr lang="en-US" sz="1700" dirty="0">
                <a:solidFill>
                  <a:srgbClr val="00B050"/>
                </a:solidFill>
                <a:effectLst/>
                <a:ea typeface="MS PGothic" panose="020B0600070205080204" pitchFamily="34" charset="-128"/>
                <a:cs typeface="Calibri" panose="020F0502020204030204" pitchFamily="34" charset="0"/>
              </a:rPr>
              <a:t>B</a:t>
            </a:r>
          </a:p>
          <a:p>
            <a:pPr marL="0" marR="0" lvl="0" indent="0">
              <a:spcBef>
                <a:spcPts val="0"/>
              </a:spcBef>
              <a:spcAft>
                <a:spcPts val="0"/>
              </a:spcAft>
              <a:buNone/>
            </a:pPr>
            <a:endParaRPr lang="en-US" sz="1700" dirty="0">
              <a:solidFill>
                <a:srgbClr val="00B050"/>
              </a:solidFill>
              <a:effectLst/>
              <a:ea typeface="MS PGothic" panose="020B0600070205080204" pitchFamily="34" charset="-128"/>
              <a:cs typeface="Times New Roman" panose="02020603050405020304" pitchFamily="18" charset="0"/>
            </a:endParaRPr>
          </a:p>
          <a:p>
            <a:pPr>
              <a:spcBef>
                <a:spcPts val="0"/>
              </a:spcBef>
            </a:pPr>
            <a:r>
              <a:rPr lang="en-US" sz="1700" dirty="0">
                <a:solidFill>
                  <a:srgbClr val="00B050"/>
                </a:solidFill>
                <a:effectLst/>
                <a:ea typeface="MS PGothic" panose="020B0600070205080204" pitchFamily="34" charset="-128"/>
                <a:cs typeface="Calibri" panose="020F0502020204030204" pitchFamily="34" charset="0"/>
              </a:rPr>
              <a:t>Reason for Delay in IEP Implementation C to</a:t>
            </a:r>
            <a:r>
              <a:rPr lang="en-US" sz="1700" spc="-65" dirty="0">
                <a:solidFill>
                  <a:srgbClr val="00B050"/>
                </a:solidFill>
                <a:effectLst/>
                <a:ea typeface="MS PGothic" panose="020B0600070205080204" pitchFamily="34" charset="-128"/>
                <a:cs typeface="Calibri" panose="020F0502020204030204" pitchFamily="34" charset="0"/>
              </a:rPr>
              <a:t> </a:t>
            </a:r>
            <a:r>
              <a:rPr lang="en-US" sz="1700" dirty="0">
                <a:solidFill>
                  <a:srgbClr val="00B050"/>
                </a:solidFill>
                <a:effectLst/>
                <a:ea typeface="MS PGothic" panose="020B0600070205080204" pitchFamily="34" charset="-128"/>
                <a:cs typeface="Calibri" panose="020F0502020204030204" pitchFamily="34" charset="0"/>
              </a:rPr>
              <a:t>B</a:t>
            </a:r>
          </a:p>
          <a:p>
            <a:pPr marL="0" marR="0" lvl="0" indent="0">
              <a:spcBef>
                <a:spcPts val="0"/>
              </a:spcBef>
              <a:spcAft>
                <a:spcPts val="0"/>
              </a:spcAft>
              <a:buNone/>
            </a:pPr>
            <a:endParaRPr lang="en-US" sz="1700" dirty="0">
              <a:solidFill>
                <a:srgbClr val="00B050"/>
              </a:solidFill>
              <a:effectLst/>
              <a:ea typeface="MS PGothic" panose="020B0600070205080204" pitchFamily="34" charset="-128"/>
              <a:cs typeface="Times New Roman" panose="02020603050405020304" pitchFamily="18" charset="0"/>
            </a:endParaRPr>
          </a:p>
          <a:p>
            <a:pPr>
              <a:spcBef>
                <a:spcPts val="0"/>
              </a:spcBef>
            </a:pPr>
            <a:r>
              <a:rPr lang="en-US" sz="1700" dirty="0">
                <a:solidFill>
                  <a:srgbClr val="00B050"/>
                </a:solidFill>
                <a:effectLst/>
                <a:ea typeface="MS PGothic" panose="020B0600070205080204" pitchFamily="34" charset="-128"/>
                <a:cs typeface="Calibri" panose="020F0502020204030204" pitchFamily="34" charset="0"/>
              </a:rPr>
              <a:t>Eligibility and Services Path</a:t>
            </a:r>
            <a:r>
              <a:rPr lang="en-US" sz="1700" spc="-20" dirty="0">
                <a:solidFill>
                  <a:srgbClr val="00B050"/>
                </a:solidFill>
                <a:effectLst/>
                <a:ea typeface="MS PGothic" panose="020B0600070205080204" pitchFamily="34" charset="-128"/>
                <a:cs typeface="Calibri" panose="020F0502020204030204" pitchFamily="34" charset="0"/>
              </a:rPr>
              <a:t> </a:t>
            </a:r>
            <a:r>
              <a:rPr lang="en-US" sz="1700" dirty="0">
                <a:solidFill>
                  <a:srgbClr val="00B050"/>
                </a:solidFill>
                <a:effectLst/>
                <a:ea typeface="MS PGothic" panose="020B0600070205080204" pitchFamily="34" charset="-128"/>
                <a:cs typeface="Calibri" panose="020F0502020204030204" pitchFamily="34" charset="0"/>
              </a:rPr>
              <a:t>2</a:t>
            </a:r>
            <a:endParaRPr lang="en-US" sz="1700" dirty="0">
              <a:solidFill>
                <a:srgbClr val="00B050"/>
              </a:solidFill>
              <a:effectLst/>
              <a:ea typeface="MS PGothic" panose="020B0600070205080204" pitchFamily="34" charset="-128"/>
              <a:cs typeface="Times New Roman" panose="02020603050405020304" pitchFamily="18" charset="0"/>
            </a:endParaRPr>
          </a:p>
          <a:p>
            <a:pPr marL="0" indent="0">
              <a:buNone/>
            </a:pPr>
            <a:endParaRPr lang="en-US" dirty="0"/>
          </a:p>
        </p:txBody>
      </p:sp>
      <p:sp>
        <p:nvSpPr>
          <p:cNvPr id="8" name="TextBox 7">
            <a:extLst>
              <a:ext uri="{FF2B5EF4-FFF2-40B4-BE49-F238E27FC236}">
                <a16:creationId xmlns:a16="http://schemas.microsoft.com/office/drawing/2014/main" id="{29E78F78-860B-6032-2745-A3F4F7B1201F}"/>
              </a:ext>
            </a:extLst>
          </p:cNvPr>
          <p:cNvSpPr txBox="1"/>
          <p:nvPr/>
        </p:nvSpPr>
        <p:spPr>
          <a:xfrm>
            <a:off x="6324602" y="1442152"/>
            <a:ext cx="5132893" cy="615553"/>
          </a:xfrm>
          <a:prstGeom prst="rect">
            <a:avLst/>
          </a:prstGeom>
          <a:noFill/>
        </p:spPr>
        <p:txBody>
          <a:bodyPr wrap="square" rtlCol="0">
            <a:spAutoFit/>
          </a:bodyPr>
          <a:lstStyle/>
          <a:p>
            <a:r>
              <a:rPr lang="en-US" sz="1600" b="1" dirty="0">
                <a:effectLst/>
                <a:ea typeface="MS PGothic" panose="020B0600070205080204" pitchFamily="34" charset="-128"/>
                <a:cs typeface="Calibri" panose="020F0502020204030204" pitchFamily="34" charset="0"/>
              </a:rPr>
              <a:t>Special Education EOY Snapshot Path 3 Data Fields</a:t>
            </a:r>
          </a:p>
          <a:p>
            <a:endParaRPr lang="en-US" dirty="0"/>
          </a:p>
        </p:txBody>
      </p:sp>
      <p:sp>
        <p:nvSpPr>
          <p:cNvPr id="3" name="Content Placeholder 2">
            <a:extLst>
              <a:ext uri="{FF2B5EF4-FFF2-40B4-BE49-F238E27FC236}">
                <a16:creationId xmlns:a16="http://schemas.microsoft.com/office/drawing/2014/main" id="{EBF186DC-B914-CD42-8BDD-4E1EC7B08C9D}"/>
              </a:ext>
            </a:extLst>
          </p:cNvPr>
          <p:cNvSpPr>
            <a:spLocks noGrp="1"/>
          </p:cNvSpPr>
          <p:nvPr>
            <p:ph sz="half" idx="2"/>
          </p:nvPr>
        </p:nvSpPr>
        <p:spPr>
          <a:xfrm>
            <a:off x="6210301" y="1826387"/>
            <a:ext cx="5791199" cy="3785176"/>
          </a:xfrm>
          <a:ln w="3175">
            <a:solidFill>
              <a:schemeClr val="tx1"/>
            </a:solidFill>
          </a:ln>
        </p:spPr>
        <p:txBody>
          <a:bodyPr>
            <a:normAutofit/>
          </a:bodyPr>
          <a:lstStyle/>
          <a:p>
            <a:pPr marR="0" lvl="0">
              <a:spcBef>
                <a:spcPts val="1150"/>
              </a:spcBef>
              <a:spcAft>
                <a:spcPts val="0"/>
              </a:spcAft>
            </a:pPr>
            <a:r>
              <a:rPr lang="en-US" sz="1600" dirty="0">
                <a:solidFill>
                  <a:srgbClr val="00B050"/>
                </a:solidFill>
                <a:effectLst/>
                <a:ea typeface="MS PGothic" panose="020B0600070205080204" pitchFamily="34" charset="-128"/>
                <a:cs typeface="Calibri" panose="020F0502020204030204" pitchFamily="34" charset="0"/>
              </a:rPr>
              <a:t>Date of Parental Consent to Evaluate Part</a:t>
            </a:r>
            <a:r>
              <a:rPr lang="en-US" sz="1600" spc="-50" dirty="0">
                <a:solidFill>
                  <a:srgbClr val="00B050"/>
                </a:solidFill>
                <a:effectLst/>
                <a:ea typeface="MS PGothic" panose="020B0600070205080204" pitchFamily="34" charset="-128"/>
                <a:cs typeface="Calibri" panose="020F0502020204030204" pitchFamily="34" charset="0"/>
              </a:rPr>
              <a:t> </a:t>
            </a:r>
            <a:r>
              <a:rPr lang="en-US" sz="1600" dirty="0">
                <a:solidFill>
                  <a:srgbClr val="00B050"/>
                </a:solidFill>
                <a:effectLst/>
                <a:ea typeface="MS PGothic" panose="020B0600070205080204" pitchFamily="34" charset="-128"/>
                <a:cs typeface="Calibri" panose="020F0502020204030204" pitchFamily="34" charset="0"/>
              </a:rPr>
              <a:t>B</a:t>
            </a:r>
            <a:endParaRPr lang="en-US" sz="1600" dirty="0">
              <a:solidFill>
                <a:srgbClr val="00B050"/>
              </a:solidFill>
              <a:effectLst/>
              <a:ea typeface="MS PGothic" panose="020B0600070205080204" pitchFamily="34" charset="-128"/>
              <a:cs typeface="Times New Roman" panose="02020603050405020304" pitchFamily="18" charset="0"/>
            </a:endParaRPr>
          </a:p>
          <a:p>
            <a:pPr>
              <a:spcBef>
                <a:spcPts val="1150"/>
              </a:spcBef>
            </a:pPr>
            <a:r>
              <a:rPr lang="en-US" sz="1600" dirty="0">
                <a:solidFill>
                  <a:srgbClr val="00B050"/>
                </a:solidFill>
                <a:effectLst/>
                <a:ea typeface="MS PGothic" panose="020B0600070205080204" pitchFamily="34" charset="-128"/>
                <a:cs typeface="Calibri" panose="020F0502020204030204" pitchFamily="34" charset="0"/>
              </a:rPr>
              <a:t>Date Evaluation Completed Part</a:t>
            </a:r>
            <a:r>
              <a:rPr lang="en-US" sz="1600" spc="-10" dirty="0">
                <a:solidFill>
                  <a:srgbClr val="00B050"/>
                </a:solidFill>
                <a:effectLst/>
                <a:ea typeface="MS PGothic" panose="020B0600070205080204" pitchFamily="34" charset="-128"/>
                <a:cs typeface="Calibri" panose="020F0502020204030204" pitchFamily="34" charset="0"/>
              </a:rPr>
              <a:t> </a:t>
            </a:r>
            <a:r>
              <a:rPr lang="en-US" sz="1600" dirty="0">
                <a:solidFill>
                  <a:srgbClr val="00B050"/>
                </a:solidFill>
                <a:effectLst/>
                <a:ea typeface="MS PGothic" panose="020B0600070205080204" pitchFamily="34" charset="-128"/>
                <a:cs typeface="Calibri" panose="020F0502020204030204" pitchFamily="34" charset="0"/>
              </a:rPr>
              <a:t>B</a:t>
            </a:r>
            <a:endParaRPr lang="en-US" sz="1600" dirty="0">
              <a:solidFill>
                <a:srgbClr val="00B050"/>
              </a:solidFill>
              <a:effectLst/>
              <a:ea typeface="MS PGothic" panose="020B0600070205080204" pitchFamily="34" charset="-128"/>
              <a:cs typeface="Times New Roman" panose="02020603050405020304" pitchFamily="18" charset="0"/>
            </a:endParaRPr>
          </a:p>
          <a:p>
            <a:pPr>
              <a:spcBef>
                <a:spcPts val="1150"/>
              </a:spcBef>
            </a:pPr>
            <a:r>
              <a:rPr lang="en-US" sz="1600" dirty="0">
                <a:solidFill>
                  <a:srgbClr val="00B050"/>
                </a:solidFill>
                <a:effectLst/>
                <a:ea typeface="MS PGothic" panose="020B0600070205080204" pitchFamily="34" charset="-128"/>
                <a:cs typeface="Calibri" panose="020F0502020204030204" pitchFamily="34" charset="0"/>
              </a:rPr>
              <a:t>Reason for Delay in Completing the Evaluation Part</a:t>
            </a:r>
            <a:r>
              <a:rPr lang="en-US" sz="1600" spc="-55" dirty="0">
                <a:solidFill>
                  <a:srgbClr val="00B050"/>
                </a:solidFill>
                <a:effectLst/>
                <a:ea typeface="MS PGothic" panose="020B0600070205080204" pitchFamily="34" charset="-128"/>
                <a:cs typeface="Calibri" panose="020F0502020204030204" pitchFamily="34" charset="0"/>
              </a:rPr>
              <a:t> </a:t>
            </a:r>
            <a:r>
              <a:rPr lang="en-US" sz="1600" dirty="0">
                <a:solidFill>
                  <a:srgbClr val="00B050"/>
                </a:solidFill>
                <a:effectLst/>
                <a:ea typeface="MS PGothic" panose="020B0600070205080204" pitchFamily="34" charset="-128"/>
                <a:cs typeface="Calibri" panose="020F0502020204030204" pitchFamily="34" charset="0"/>
              </a:rPr>
              <a:t>B</a:t>
            </a:r>
            <a:endParaRPr lang="en-US" sz="1600" dirty="0">
              <a:solidFill>
                <a:srgbClr val="00B050"/>
              </a:solidFill>
              <a:effectLst/>
              <a:ea typeface="MS PGothic" panose="020B0600070205080204" pitchFamily="34" charset="-128"/>
              <a:cs typeface="Times New Roman" panose="02020603050405020304" pitchFamily="18" charset="0"/>
            </a:endParaRPr>
          </a:p>
          <a:p>
            <a:pPr>
              <a:spcBef>
                <a:spcPts val="1150"/>
              </a:spcBef>
            </a:pPr>
            <a:r>
              <a:rPr lang="en-US" sz="1600" dirty="0">
                <a:solidFill>
                  <a:srgbClr val="00B050"/>
                </a:solidFill>
                <a:effectLst/>
                <a:ea typeface="MS PGothic" panose="020B0600070205080204" pitchFamily="34" charset="-128"/>
                <a:cs typeface="Calibri" panose="020F0502020204030204" pitchFamily="34" charset="0"/>
              </a:rPr>
              <a:t>Date of Initial Eligibility Meeting Part</a:t>
            </a:r>
            <a:r>
              <a:rPr lang="en-US" sz="1600" spc="-45" dirty="0">
                <a:solidFill>
                  <a:srgbClr val="00B050"/>
                </a:solidFill>
                <a:effectLst/>
                <a:ea typeface="MS PGothic" panose="020B0600070205080204" pitchFamily="34" charset="-128"/>
                <a:cs typeface="Calibri" panose="020F0502020204030204" pitchFamily="34" charset="0"/>
              </a:rPr>
              <a:t> </a:t>
            </a:r>
            <a:r>
              <a:rPr lang="en-US" sz="1600" dirty="0">
                <a:solidFill>
                  <a:srgbClr val="00B050"/>
                </a:solidFill>
                <a:effectLst/>
                <a:ea typeface="MS PGothic" panose="020B0600070205080204" pitchFamily="34" charset="-128"/>
                <a:cs typeface="Calibri" panose="020F0502020204030204" pitchFamily="34" charset="0"/>
              </a:rPr>
              <a:t>B</a:t>
            </a:r>
            <a:endParaRPr lang="en-US" sz="1600" dirty="0">
              <a:solidFill>
                <a:srgbClr val="00B050"/>
              </a:solidFill>
              <a:effectLst/>
              <a:ea typeface="MS PGothic" panose="020B0600070205080204" pitchFamily="34" charset="-128"/>
              <a:cs typeface="Times New Roman" panose="02020603050405020304" pitchFamily="18" charset="0"/>
            </a:endParaRPr>
          </a:p>
          <a:p>
            <a:pPr>
              <a:spcBef>
                <a:spcPts val="1150"/>
              </a:spcBef>
            </a:pPr>
            <a:r>
              <a:rPr lang="en-US" sz="1600" dirty="0">
                <a:solidFill>
                  <a:srgbClr val="00B050"/>
                </a:solidFill>
                <a:effectLst/>
                <a:ea typeface="MS PGothic" panose="020B0600070205080204" pitchFamily="34" charset="-128"/>
                <a:cs typeface="Calibri" panose="020F0502020204030204" pitchFamily="34" charset="0"/>
              </a:rPr>
              <a:t>Date Initial IEP was Finalized Part</a:t>
            </a:r>
            <a:r>
              <a:rPr lang="en-US" sz="1600" spc="-35" dirty="0">
                <a:solidFill>
                  <a:srgbClr val="00B050"/>
                </a:solidFill>
                <a:effectLst/>
                <a:ea typeface="MS PGothic" panose="020B0600070205080204" pitchFamily="34" charset="-128"/>
                <a:cs typeface="Calibri" panose="020F0502020204030204" pitchFamily="34" charset="0"/>
              </a:rPr>
              <a:t> </a:t>
            </a:r>
            <a:r>
              <a:rPr lang="en-US" sz="1600" dirty="0">
                <a:solidFill>
                  <a:srgbClr val="00B050"/>
                </a:solidFill>
                <a:effectLst/>
                <a:ea typeface="MS PGothic" panose="020B0600070205080204" pitchFamily="34" charset="-128"/>
                <a:cs typeface="Calibri" panose="020F0502020204030204" pitchFamily="34" charset="0"/>
              </a:rPr>
              <a:t>B</a:t>
            </a:r>
            <a:endParaRPr lang="en-US" sz="1600" dirty="0">
              <a:solidFill>
                <a:srgbClr val="00B050"/>
              </a:solidFill>
              <a:effectLst/>
              <a:ea typeface="MS PGothic" panose="020B0600070205080204" pitchFamily="34" charset="-128"/>
              <a:cs typeface="Times New Roman" panose="02020603050405020304" pitchFamily="18" charset="0"/>
            </a:endParaRPr>
          </a:p>
          <a:p>
            <a:pPr>
              <a:spcBef>
                <a:spcPts val="1150"/>
              </a:spcBef>
            </a:pPr>
            <a:r>
              <a:rPr lang="en-US" sz="1600" dirty="0">
                <a:solidFill>
                  <a:srgbClr val="00B050"/>
                </a:solidFill>
                <a:effectLst/>
                <a:ea typeface="MS PGothic" panose="020B0600070205080204" pitchFamily="34" charset="-128"/>
                <a:cs typeface="Calibri" panose="020F0502020204030204" pitchFamily="34" charset="0"/>
              </a:rPr>
              <a:t>Reason for Delay in Finalizing the Initial IEP Part</a:t>
            </a:r>
            <a:r>
              <a:rPr lang="en-US" sz="1600" spc="-60" dirty="0">
                <a:solidFill>
                  <a:srgbClr val="00B050"/>
                </a:solidFill>
                <a:effectLst/>
                <a:ea typeface="MS PGothic" panose="020B0600070205080204" pitchFamily="34" charset="-128"/>
                <a:cs typeface="Calibri" panose="020F0502020204030204" pitchFamily="34" charset="0"/>
              </a:rPr>
              <a:t> </a:t>
            </a:r>
            <a:r>
              <a:rPr lang="en-US" sz="1600" dirty="0">
                <a:solidFill>
                  <a:srgbClr val="00B050"/>
                </a:solidFill>
                <a:effectLst/>
                <a:ea typeface="MS PGothic" panose="020B0600070205080204" pitchFamily="34" charset="-128"/>
                <a:cs typeface="Calibri" panose="020F0502020204030204" pitchFamily="34" charset="0"/>
              </a:rPr>
              <a:t>B</a:t>
            </a:r>
            <a:endParaRPr lang="en-US" sz="1600" dirty="0">
              <a:solidFill>
                <a:srgbClr val="00B050"/>
              </a:solidFill>
              <a:effectLst/>
              <a:ea typeface="MS PGothic" panose="020B0600070205080204" pitchFamily="34" charset="-128"/>
              <a:cs typeface="Times New Roman" panose="02020603050405020304" pitchFamily="18" charset="0"/>
            </a:endParaRPr>
          </a:p>
          <a:p>
            <a:pPr>
              <a:spcBef>
                <a:spcPts val="1150"/>
              </a:spcBef>
            </a:pPr>
            <a:r>
              <a:rPr lang="en-US" sz="1600" dirty="0">
                <a:solidFill>
                  <a:srgbClr val="00B050"/>
                </a:solidFill>
                <a:effectLst/>
                <a:ea typeface="MS PGothic" panose="020B0600070205080204" pitchFamily="34" charset="-128"/>
                <a:cs typeface="Calibri" panose="020F0502020204030204" pitchFamily="34" charset="0"/>
              </a:rPr>
              <a:t>Date IEP was Implemented Part</a:t>
            </a:r>
            <a:r>
              <a:rPr lang="en-US" sz="1600" spc="-25" dirty="0">
                <a:solidFill>
                  <a:srgbClr val="00B050"/>
                </a:solidFill>
                <a:effectLst/>
                <a:ea typeface="MS PGothic" panose="020B0600070205080204" pitchFamily="34" charset="-128"/>
                <a:cs typeface="Calibri" panose="020F0502020204030204" pitchFamily="34" charset="0"/>
              </a:rPr>
              <a:t> </a:t>
            </a:r>
            <a:r>
              <a:rPr lang="en-US" sz="1600" dirty="0">
                <a:solidFill>
                  <a:srgbClr val="00B050"/>
                </a:solidFill>
                <a:effectLst/>
                <a:ea typeface="MS PGothic" panose="020B0600070205080204" pitchFamily="34" charset="-128"/>
                <a:cs typeface="Calibri" panose="020F0502020204030204" pitchFamily="34" charset="0"/>
              </a:rPr>
              <a:t>B</a:t>
            </a:r>
            <a:endParaRPr lang="en-US" sz="1600" dirty="0">
              <a:solidFill>
                <a:srgbClr val="00B050"/>
              </a:solidFill>
              <a:effectLst/>
              <a:ea typeface="MS PGothic" panose="020B0600070205080204" pitchFamily="34" charset="-128"/>
              <a:cs typeface="Times New Roman" panose="02020603050405020304" pitchFamily="18" charset="0"/>
            </a:endParaRPr>
          </a:p>
          <a:p>
            <a:pPr>
              <a:spcBef>
                <a:spcPts val="1150"/>
              </a:spcBef>
            </a:pPr>
            <a:r>
              <a:rPr lang="en-US" sz="1600" dirty="0">
                <a:solidFill>
                  <a:srgbClr val="00B050"/>
                </a:solidFill>
                <a:effectLst/>
                <a:ea typeface="MS PGothic" panose="020B0600070205080204" pitchFamily="34" charset="-128"/>
                <a:cs typeface="Calibri" panose="020F0502020204030204" pitchFamily="34" charset="0"/>
              </a:rPr>
              <a:t>Reason the IEP was Never Implemented Part</a:t>
            </a:r>
            <a:r>
              <a:rPr lang="en-US" sz="1600" spc="-55" dirty="0">
                <a:solidFill>
                  <a:srgbClr val="00B050"/>
                </a:solidFill>
                <a:effectLst/>
                <a:ea typeface="MS PGothic" panose="020B0600070205080204" pitchFamily="34" charset="-128"/>
                <a:cs typeface="Calibri" panose="020F0502020204030204" pitchFamily="34" charset="0"/>
              </a:rPr>
              <a:t> </a:t>
            </a:r>
            <a:r>
              <a:rPr lang="en-US" sz="1600" dirty="0">
                <a:solidFill>
                  <a:srgbClr val="00B050"/>
                </a:solidFill>
                <a:effectLst/>
                <a:ea typeface="MS PGothic" panose="020B0600070205080204" pitchFamily="34" charset="-128"/>
                <a:cs typeface="Calibri" panose="020F0502020204030204" pitchFamily="34" charset="0"/>
              </a:rPr>
              <a:t>B</a:t>
            </a:r>
            <a:endParaRPr lang="en-US" sz="1600" dirty="0">
              <a:solidFill>
                <a:srgbClr val="00B050"/>
              </a:solidFill>
              <a:effectLst/>
              <a:ea typeface="MS PGothic" panose="020B0600070205080204" pitchFamily="34" charset="-128"/>
              <a:cs typeface="Times New Roman" panose="02020603050405020304" pitchFamily="18" charset="0"/>
            </a:endParaRPr>
          </a:p>
          <a:p>
            <a:pPr>
              <a:spcBef>
                <a:spcPts val="1150"/>
              </a:spcBef>
            </a:pPr>
            <a:r>
              <a:rPr lang="en-US" sz="1600" dirty="0">
                <a:solidFill>
                  <a:srgbClr val="00B050"/>
                </a:solidFill>
                <a:effectLst/>
                <a:ea typeface="MS PGothic" panose="020B0600070205080204" pitchFamily="34" charset="-128"/>
                <a:cs typeface="Calibri" panose="020F0502020204030204" pitchFamily="34" charset="0"/>
              </a:rPr>
              <a:t>Eligibility and Services Path</a:t>
            </a:r>
            <a:r>
              <a:rPr lang="en-US" sz="1600" spc="-20" dirty="0">
                <a:solidFill>
                  <a:srgbClr val="00B050"/>
                </a:solidFill>
                <a:effectLst/>
                <a:ea typeface="MS PGothic" panose="020B0600070205080204" pitchFamily="34" charset="-128"/>
                <a:cs typeface="Calibri" panose="020F0502020204030204" pitchFamily="34" charset="0"/>
              </a:rPr>
              <a:t> </a:t>
            </a:r>
            <a:r>
              <a:rPr lang="en-US" sz="1600" dirty="0">
                <a:solidFill>
                  <a:srgbClr val="00B050"/>
                </a:solidFill>
                <a:effectLst/>
                <a:ea typeface="MS PGothic" panose="020B0600070205080204" pitchFamily="34" charset="-128"/>
                <a:cs typeface="Calibri" panose="020F0502020204030204" pitchFamily="34" charset="0"/>
              </a:rPr>
              <a:t>3</a:t>
            </a:r>
            <a:endParaRPr lang="en-US" sz="1600" dirty="0">
              <a:solidFill>
                <a:srgbClr val="00B050"/>
              </a:solidFill>
              <a:effectLst/>
              <a:ea typeface="MS PGothic" panose="020B0600070205080204" pitchFamily="34" charset="-128"/>
              <a:cs typeface="Times New Roman" panose="02020603050405020304" pitchFamily="18" charset="0"/>
            </a:endParaRPr>
          </a:p>
          <a:p>
            <a:endParaRPr lang="en-US" dirty="0"/>
          </a:p>
        </p:txBody>
      </p:sp>
      <p:sp>
        <p:nvSpPr>
          <p:cNvPr id="6" name="TextBox 5">
            <a:extLst>
              <a:ext uri="{FF2B5EF4-FFF2-40B4-BE49-F238E27FC236}">
                <a16:creationId xmlns:a16="http://schemas.microsoft.com/office/drawing/2014/main" id="{5DF7D10C-144E-2689-FB89-371045890450}"/>
              </a:ext>
            </a:extLst>
          </p:cNvPr>
          <p:cNvSpPr txBox="1"/>
          <p:nvPr/>
        </p:nvSpPr>
        <p:spPr>
          <a:xfrm>
            <a:off x="1465662" y="5834625"/>
            <a:ext cx="10261281" cy="369332"/>
          </a:xfrm>
          <a:prstGeom prst="rect">
            <a:avLst/>
          </a:prstGeom>
          <a:noFill/>
        </p:spPr>
        <p:txBody>
          <a:bodyPr wrap="square" rtlCol="0">
            <a:spAutoFit/>
          </a:bodyPr>
          <a:lstStyle/>
          <a:p>
            <a:r>
              <a:rPr lang="en-US" dirty="0"/>
              <a:t>The edits for these data fields are switched to warnings during the December Count timeframe!</a:t>
            </a:r>
          </a:p>
        </p:txBody>
      </p:sp>
      <p:sp>
        <p:nvSpPr>
          <p:cNvPr id="5" name="Slide Number Placeholder 4">
            <a:extLst>
              <a:ext uri="{FF2B5EF4-FFF2-40B4-BE49-F238E27FC236}">
                <a16:creationId xmlns:a16="http://schemas.microsoft.com/office/drawing/2014/main" id="{B5EDF8E8-0DE8-8966-1FFB-CD7BDF56D1A8}"/>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2829624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D3973-F333-4396-B380-8E3F3F5FC318}"/>
              </a:ext>
            </a:extLst>
          </p:cNvPr>
          <p:cNvSpPr>
            <a:spLocks noGrp="1"/>
          </p:cNvSpPr>
          <p:nvPr>
            <p:ph type="ctrTitle"/>
          </p:nvPr>
        </p:nvSpPr>
        <p:spPr>
          <a:xfrm>
            <a:off x="0" y="2582779"/>
            <a:ext cx="11983453" cy="2350557"/>
          </a:xfrm>
        </p:spPr>
        <p:txBody>
          <a:bodyPr/>
          <a:lstStyle/>
          <a:p>
            <a:br>
              <a:rPr lang="en-US" dirty="0">
                <a:solidFill>
                  <a:schemeClr val="tx1"/>
                </a:solidFill>
              </a:rPr>
            </a:br>
            <a:r>
              <a:rPr lang="en-US" dirty="0">
                <a:solidFill>
                  <a:schemeClr val="tx1"/>
                </a:solidFill>
              </a:rPr>
              <a:t>Special Education IEP Interchange- </a:t>
            </a:r>
            <a:br>
              <a:rPr lang="en-US" dirty="0">
                <a:solidFill>
                  <a:schemeClr val="tx1"/>
                </a:solidFill>
              </a:rPr>
            </a:br>
            <a:r>
              <a:rPr lang="en-US" dirty="0">
                <a:solidFill>
                  <a:schemeClr val="tx1"/>
                </a:solidFill>
              </a:rPr>
              <a:t>Student Data/Content</a:t>
            </a:r>
          </a:p>
        </p:txBody>
      </p:sp>
      <p:sp>
        <p:nvSpPr>
          <p:cNvPr id="3" name="Slide Number Placeholder 2">
            <a:extLst>
              <a:ext uri="{FF2B5EF4-FFF2-40B4-BE49-F238E27FC236}">
                <a16:creationId xmlns:a16="http://schemas.microsoft.com/office/drawing/2014/main" id="{0CE51693-FA6D-4306-AAB5-3782DA780B45}"/>
              </a:ext>
            </a:extLst>
          </p:cNvPr>
          <p:cNvSpPr>
            <a:spLocks noGrp="1"/>
          </p:cNvSpPr>
          <p:nvPr>
            <p:ph type="sldNum" sz="quarter" idx="12"/>
          </p:nvPr>
        </p:nvSpPr>
        <p:spPr/>
        <p:txBody>
          <a:bodyPr/>
          <a:lstStyle/>
          <a:p>
            <a:fld id="{67726FA2-3EC9-4717-AD62-D8C823692DD3}" type="slidenum">
              <a:rPr lang="en-US" smtClean="0"/>
              <a:t>24</a:t>
            </a:fld>
            <a:endParaRPr lang="en-US"/>
          </a:p>
        </p:txBody>
      </p:sp>
    </p:spTree>
    <p:extLst>
      <p:ext uri="{BB962C8B-B14F-4D97-AF65-F5344CB8AC3E}">
        <p14:creationId xmlns:p14="http://schemas.microsoft.com/office/powerpoint/2010/main" val="517574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Who to Report for December Count</a:t>
            </a:r>
          </a:p>
        </p:txBody>
      </p:sp>
      <p:sp>
        <p:nvSpPr>
          <p:cNvPr id="4" name="Slide Number Placeholder 3"/>
          <p:cNvSpPr>
            <a:spLocks noGrp="1"/>
          </p:cNvSpPr>
          <p:nvPr>
            <p:ph type="sldNum" sz="quarter" idx="12"/>
          </p:nvPr>
        </p:nvSpPr>
        <p:spPr/>
        <p:txBody>
          <a:bodyPr/>
          <a:lstStyle/>
          <a:p>
            <a:fld id="{67726FA2-3EC9-4717-AD62-D8C823692DD3}" type="slidenum">
              <a:rPr lang="en-US" smtClean="0"/>
              <a:pPr/>
              <a:t>25</a:t>
            </a:fld>
            <a:endParaRPr lang="en-US"/>
          </a:p>
        </p:txBody>
      </p:sp>
      <p:sp>
        <p:nvSpPr>
          <p:cNvPr id="6" name="TextBox 5"/>
          <p:cNvSpPr txBox="1"/>
          <p:nvPr/>
        </p:nvSpPr>
        <p:spPr>
          <a:xfrm>
            <a:off x="482414" y="1366163"/>
            <a:ext cx="9832659" cy="5632311"/>
          </a:xfrm>
          <a:prstGeom prst="rect">
            <a:avLst/>
          </a:prstGeom>
          <a:noFill/>
        </p:spPr>
        <p:txBody>
          <a:bodyPr wrap="square" rtlCol="0">
            <a:spAutoFit/>
          </a:bodyPr>
          <a:lstStyle/>
          <a:p>
            <a:pPr marL="285750" indent="-285750">
              <a:buFont typeface="Wingdings" panose="05000000000000000000" pitchFamily="2" charset="2"/>
              <a:buChar char="ü"/>
            </a:pPr>
            <a:r>
              <a:rPr lang="en-US" dirty="0">
                <a:latin typeface="Trebuchet MS" panose="020B0603020202020204" pitchFamily="34" charset="0"/>
              </a:rPr>
              <a:t>Students in Special Ed who have begun receiving services per an IEP as of 12/01/2024 </a:t>
            </a:r>
          </a:p>
          <a:p>
            <a:pPr marL="742950" lvl="1" indent="-285750">
              <a:buFont typeface="Arial" panose="020B0604020202020204" pitchFamily="34" charset="0"/>
              <a:buChar char="•"/>
            </a:pPr>
            <a:r>
              <a:rPr lang="en-US" dirty="0">
                <a:latin typeface="Trebuchet MS" panose="020B0603020202020204" pitchFamily="34" charset="0"/>
                <a:ea typeface="Calibri" panose="020F0502020204030204" pitchFamily="34" charset="0"/>
                <a:cs typeface="Times New Roman" panose="02020603050405020304" pitchFamily="18" charset="0"/>
              </a:rPr>
              <a:t>includes students attending public schools, on-line schools, non-public schools, private facilities, approved facility schools, detention centers, or Sped Programs located within your Administrative Unit and resident students who attend in other Administrative Units.</a:t>
            </a:r>
            <a:r>
              <a:rPr lang="en-US" i="1" dirty="0">
                <a:latin typeface="Trebuchet MS" panose="020B0603020202020204" pitchFamily="34" charset="0"/>
              </a:rPr>
              <a:t>  </a:t>
            </a:r>
          </a:p>
          <a:p>
            <a:pPr marL="285750" indent="-285750">
              <a:buFont typeface="Wingdings" panose="05000000000000000000" pitchFamily="2" charset="2"/>
              <a:buChar char="ü"/>
            </a:pPr>
            <a:r>
              <a:rPr lang="en-US" dirty="0">
                <a:latin typeface="Trebuchet MS" panose="020B0603020202020204" pitchFamily="34" charset="0"/>
              </a:rPr>
              <a:t>Parentally Placed Private School Students with a disability – those receiving services per an IEP, ISP, and those not receiving services from the AU (ages 3 -21)</a:t>
            </a:r>
          </a:p>
          <a:p>
            <a:pPr lvl="1"/>
            <a:endParaRPr lang="en-US" dirty="0">
              <a:latin typeface="Trebuchet MS" panose="020B0603020202020204" pitchFamily="34" charset="0"/>
            </a:endParaRPr>
          </a:p>
          <a:p>
            <a:pPr lvl="1"/>
            <a:endParaRPr lang="en-US" dirty="0">
              <a:latin typeface="Trebuchet MS" panose="020B0603020202020204" pitchFamily="34" charset="0"/>
            </a:endParaRPr>
          </a:p>
          <a:p>
            <a:endParaRPr lang="en-US" dirty="0">
              <a:latin typeface="Trebuchet MS" panose="020B0603020202020204" pitchFamily="34" charset="0"/>
            </a:endParaRPr>
          </a:p>
          <a:p>
            <a:r>
              <a:rPr lang="en-US" dirty="0">
                <a:latin typeface="Trebuchet MS" panose="020B0603020202020204" pitchFamily="34" charset="0"/>
              </a:rPr>
              <a:t>Be sure to include:</a:t>
            </a:r>
          </a:p>
          <a:p>
            <a:pPr marL="285750" indent="-285750">
              <a:buFont typeface="Arial" panose="020B0604020202020204" pitchFamily="34" charset="0"/>
              <a:buChar char="•"/>
            </a:pPr>
            <a:r>
              <a:rPr lang="en-US" dirty="0">
                <a:latin typeface="Trebuchet MS" panose="020B0603020202020204" pitchFamily="34" charset="0"/>
              </a:rPr>
              <a:t>All AU residents, regardless of where they attend</a:t>
            </a:r>
          </a:p>
          <a:p>
            <a:pPr marL="285750" indent="-285750">
              <a:buFont typeface="Arial" panose="020B0604020202020204" pitchFamily="34" charset="0"/>
              <a:buChar char="•"/>
            </a:pPr>
            <a:r>
              <a:rPr lang="en-US" dirty="0">
                <a:latin typeface="Trebuchet MS" panose="020B0603020202020204" pitchFamily="34" charset="0"/>
              </a:rPr>
              <a:t>All students who attend your AU, regardless of where they live </a:t>
            </a:r>
          </a:p>
          <a:p>
            <a:pPr marL="285750" indent="-285750">
              <a:buFont typeface="Arial" panose="020B0604020202020204" pitchFamily="34" charset="0"/>
              <a:buChar char="•"/>
            </a:pPr>
            <a:r>
              <a:rPr lang="en-US" dirty="0">
                <a:latin typeface="Trebuchet MS" panose="020B0603020202020204" pitchFamily="34" charset="0"/>
                <a:ea typeface="Calibri" panose="020F0502020204030204" pitchFamily="34" charset="0"/>
                <a:cs typeface="Times New Roman" panose="02020603050405020304" pitchFamily="18" charset="0"/>
              </a:rPr>
              <a:t>Resident students who are attending an approved facility school (located anywhere in the state)</a:t>
            </a:r>
          </a:p>
          <a:p>
            <a:pPr marL="285750" indent="-285750">
              <a:buFont typeface="Arial" panose="020B0604020202020204" pitchFamily="34" charset="0"/>
              <a:buChar char="•"/>
            </a:pPr>
            <a:r>
              <a:rPr lang="en-US" dirty="0">
                <a:latin typeface="Trebuchet MS" panose="020B0603020202020204" pitchFamily="34" charset="0"/>
                <a:ea typeface="Calibri" panose="020F0502020204030204" pitchFamily="34" charset="0"/>
                <a:cs typeface="Times New Roman" panose="02020603050405020304" pitchFamily="18" charset="0"/>
              </a:rPr>
              <a:t>Resident students on a contract agreement with a public school, Sped Program, non- public school, Head Start, public or non-public agency, private facility </a:t>
            </a:r>
          </a:p>
          <a:p>
            <a:pPr marL="285750" indent="-285750">
              <a:buFont typeface="Arial" panose="020B0604020202020204" pitchFamily="34" charset="0"/>
              <a:buChar char="•"/>
            </a:pPr>
            <a:r>
              <a:rPr lang="en-US" sz="1800" dirty="0">
                <a:latin typeface="Trebuchet MS" panose="020B0603020202020204" pitchFamily="34" charset="0"/>
              </a:rPr>
              <a:t>any possible educational orphans in a residential facility within your AU</a:t>
            </a:r>
          </a:p>
          <a:p>
            <a:pPr marL="285750" indent="-285750">
              <a:buFont typeface="Arial" panose="020B0604020202020204" pitchFamily="34" charset="0"/>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101555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EEEAA-E9AC-445B-B296-774D461F2FC8}"/>
              </a:ext>
            </a:extLst>
          </p:cNvPr>
          <p:cNvSpPr>
            <a:spLocks noGrp="1"/>
          </p:cNvSpPr>
          <p:nvPr>
            <p:ph type="title"/>
          </p:nvPr>
        </p:nvSpPr>
        <p:spPr/>
        <p:txBody>
          <a:bodyPr/>
          <a:lstStyle/>
          <a:p>
            <a:r>
              <a:rPr lang="en-US" dirty="0">
                <a:solidFill>
                  <a:schemeClr val="tx1"/>
                </a:solidFill>
              </a:rPr>
              <a:t>December Count: </a:t>
            </a:r>
            <a:br>
              <a:rPr lang="en-US" dirty="0">
                <a:solidFill>
                  <a:schemeClr val="tx1"/>
                </a:solidFill>
              </a:rPr>
            </a:br>
            <a:r>
              <a:rPr lang="en-US" dirty="0">
                <a:solidFill>
                  <a:schemeClr val="tx1"/>
                </a:solidFill>
              </a:rPr>
              <a:t>Private School Student Reporting Tips</a:t>
            </a:r>
          </a:p>
        </p:txBody>
      </p:sp>
      <p:sp>
        <p:nvSpPr>
          <p:cNvPr id="3" name="Content Placeholder 2">
            <a:extLst>
              <a:ext uri="{FF2B5EF4-FFF2-40B4-BE49-F238E27FC236}">
                <a16:creationId xmlns:a16="http://schemas.microsoft.com/office/drawing/2014/main" id="{48836532-25DF-4C97-820D-03B61A8FCE08}"/>
              </a:ext>
            </a:extLst>
          </p:cNvPr>
          <p:cNvSpPr>
            <a:spLocks noGrp="1"/>
          </p:cNvSpPr>
          <p:nvPr>
            <p:ph idx="1"/>
          </p:nvPr>
        </p:nvSpPr>
        <p:spPr>
          <a:xfrm>
            <a:off x="749968" y="1093951"/>
            <a:ext cx="10515600" cy="4351338"/>
          </a:xfrm>
        </p:spPr>
        <p:txBody>
          <a:bodyPr>
            <a:normAutofit lnSpcReduction="10000"/>
          </a:bodyPr>
          <a:lstStyle/>
          <a:p>
            <a:pPr marL="0" indent="0">
              <a:buNone/>
            </a:pPr>
            <a:endParaRPr lang="en-US" sz="1800" dirty="0"/>
          </a:p>
          <a:p>
            <a:pPr marL="0" indent="0">
              <a:buNone/>
            </a:pPr>
            <a:r>
              <a:rPr lang="en-US" sz="1800" dirty="0"/>
              <a:t>PPPS (Parentally Placed in Private School) Field reporting guidance:</a:t>
            </a:r>
          </a:p>
          <a:p>
            <a:r>
              <a:rPr lang="en-US" sz="1800" dirty="0"/>
              <a:t> Reach out to non-public schools located within your AU boundaries- list posted here </a:t>
            </a:r>
            <a:r>
              <a:rPr lang="en-US" sz="1800" dirty="0">
                <a:hlinkClick r:id="rId2"/>
              </a:rPr>
              <a:t>https://www.cde.state.co.us/datapipeline/org_orgcodes</a:t>
            </a:r>
            <a:r>
              <a:rPr lang="en-US" sz="1800" dirty="0"/>
              <a:t> </a:t>
            </a:r>
          </a:p>
          <a:p>
            <a:pPr marL="285750" indent="-285750"/>
            <a:r>
              <a:rPr lang="en-US" sz="1800" dirty="0"/>
              <a:t>Please include students who attend a private school within your AU boundaries and receive services on an ISP. Report like any other student on an IEP and the Parentally Placed in Private School field (PPPS) should =01. </a:t>
            </a:r>
          </a:p>
          <a:p>
            <a:pPr marL="285750" indent="-285750"/>
            <a:r>
              <a:rPr lang="en-US" sz="1800" dirty="0"/>
              <a:t>Please include students who attend a private school within your AU boundaries and receive </a:t>
            </a:r>
            <a:r>
              <a:rPr lang="en-US" sz="1800" i="1" dirty="0"/>
              <a:t>no services </a:t>
            </a:r>
            <a:r>
              <a:rPr lang="en-US" sz="1800" dirty="0"/>
              <a:t>whatsoever from the AU.  Report with a zero-filled SASID and Sped Referral Code and the Parentally Placed in Private School field (PPPS) should = 02. </a:t>
            </a:r>
          </a:p>
          <a:p>
            <a:pPr marL="285750" indent="-285750"/>
            <a:r>
              <a:rPr lang="en-US" sz="1800" dirty="0">
                <a:latin typeface="Arial" panose="020B0604020202020204" pitchFamily="34" charset="0"/>
                <a:ea typeface="Calibri" panose="020F0502020204030204" pitchFamily="34" charset="0"/>
                <a:cs typeface="Arial" panose="020B0604020202020204" pitchFamily="34" charset="0"/>
              </a:rPr>
              <a:t>Students who are </a:t>
            </a:r>
            <a:r>
              <a:rPr lang="en-US" sz="1800" b="1" dirty="0">
                <a:latin typeface="Arial" panose="020B0604020202020204" pitchFamily="34" charset="0"/>
                <a:ea typeface="Calibri" panose="020F0502020204030204" pitchFamily="34" charset="0"/>
                <a:cs typeface="Arial" panose="020B0604020202020204" pitchFamily="34" charset="0"/>
              </a:rPr>
              <a:t>Individual Education Plan (IEP) Team placed </a:t>
            </a:r>
            <a:r>
              <a:rPr lang="en-US" sz="1800" dirty="0">
                <a:latin typeface="Arial" panose="020B0604020202020204" pitchFamily="34" charset="0"/>
                <a:ea typeface="Calibri" panose="020F0502020204030204" pitchFamily="34" charset="0"/>
                <a:cs typeface="Arial" panose="020B0604020202020204" pitchFamily="34" charset="0"/>
              </a:rPr>
              <a:t>in a private school should be reported with PPPS=00. IEP Team placed students have an IEP and are funded on December Count.</a:t>
            </a:r>
            <a:endParaRPr lang="en-US" sz="1800" dirty="0"/>
          </a:p>
          <a:p>
            <a:pPr marL="285750" indent="-285750"/>
            <a:r>
              <a:rPr lang="en-US" sz="1800" dirty="0"/>
              <a:t>These are both reported for proportionate share calculations on two Dec reports.  </a:t>
            </a:r>
          </a:p>
          <a:p>
            <a:pPr marL="0" indent="0">
              <a:buNone/>
            </a:pPr>
            <a:r>
              <a:rPr lang="en-US" sz="1700" dirty="0"/>
              <a:t>  </a:t>
            </a:r>
          </a:p>
          <a:p>
            <a:endParaRPr lang="en-US" dirty="0"/>
          </a:p>
        </p:txBody>
      </p:sp>
      <p:pic>
        <p:nvPicPr>
          <p:cNvPr id="7" name="Picture 6" descr="PPPS field and description from file layout">
            <a:extLst>
              <a:ext uri="{FF2B5EF4-FFF2-40B4-BE49-F238E27FC236}">
                <a16:creationId xmlns:a16="http://schemas.microsoft.com/office/drawing/2014/main" id="{8D9C788A-6297-42FE-EF52-C820E53E90EC}"/>
              </a:ext>
            </a:extLst>
          </p:cNvPr>
          <p:cNvPicPr>
            <a:picLocks noChangeAspect="1"/>
          </p:cNvPicPr>
          <p:nvPr/>
        </p:nvPicPr>
        <p:blipFill>
          <a:blip r:embed="rId3"/>
          <a:stretch>
            <a:fillRect/>
          </a:stretch>
        </p:blipFill>
        <p:spPr>
          <a:xfrm>
            <a:off x="993401" y="4923666"/>
            <a:ext cx="9419136" cy="1432684"/>
          </a:xfrm>
          <a:prstGeom prst="rect">
            <a:avLst/>
          </a:prstGeom>
        </p:spPr>
      </p:pic>
      <p:sp>
        <p:nvSpPr>
          <p:cNvPr id="4" name="Slide Number Placeholder 3">
            <a:extLst>
              <a:ext uri="{FF2B5EF4-FFF2-40B4-BE49-F238E27FC236}">
                <a16:creationId xmlns:a16="http://schemas.microsoft.com/office/drawing/2014/main" id="{7B689E95-5ED8-42BE-8A48-49FC16C5ACC7}"/>
              </a:ext>
            </a:extLst>
          </p:cNvPr>
          <p:cNvSpPr>
            <a:spLocks noGrp="1"/>
          </p:cNvSpPr>
          <p:nvPr>
            <p:ph type="sldNum" sz="quarter" idx="12"/>
          </p:nvPr>
        </p:nvSpPr>
        <p:spPr/>
        <p:txBody>
          <a:bodyPr/>
          <a:lstStyle/>
          <a:p>
            <a:fld id="{C479D5F6-EDCB-402A-AC08-4943A1820E8F}" type="slidenum">
              <a:rPr lang="en-US" smtClean="0"/>
              <a:pPr/>
              <a:t>26</a:t>
            </a:fld>
            <a:endParaRPr lang="en-US"/>
          </a:p>
        </p:txBody>
      </p:sp>
    </p:spTree>
    <p:extLst>
      <p:ext uri="{BB962C8B-B14F-4D97-AF65-F5344CB8AC3E}">
        <p14:creationId xmlns:p14="http://schemas.microsoft.com/office/powerpoint/2010/main" val="2617732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9687F-2CBF-05DD-8B32-5E5D47B0D3CC}"/>
              </a:ext>
            </a:extLst>
          </p:cNvPr>
          <p:cNvSpPr>
            <a:spLocks noGrp="1"/>
          </p:cNvSpPr>
          <p:nvPr>
            <p:ph type="title"/>
          </p:nvPr>
        </p:nvSpPr>
        <p:spPr/>
        <p:txBody>
          <a:bodyPr/>
          <a:lstStyle/>
          <a:p>
            <a:r>
              <a:rPr lang="en-US" dirty="0">
                <a:solidFill>
                  <a:schemeClr val="tx1"/>
                </a:solidFill>
              </a:rPr>
              <a:t>PPPS and Funding Clarification</a:t>
            </a:r>
          </a:p>
        </p:txBody>
      </p:sp>
      <p:pic>
        <p:nvPicPr>
          <p:cNvPr id="6" name="Content Placeholder 5" descr="PPPS students are not funded. Funding status code 54. ">
            <a:extLst>
              <a:ext uri="{FF2B5EF4-FFF2-40B4-BE49-F238E27FC236}">
                <a16:creationId xmlns:a16="http://schemas.microsoft.com/office/drawing/2014/main" id="{8D21918A-B5F5-FAC6-72F1-DBF3A5422533}"/>
              </a:ext>
            </a:extLst>
          </p:cNvPr>
          <p:cNvPicPr>
            <a:picLocks noGrp="1" noChangeAspect="1"/>
          </p:cNvPicPr>
          <p:nvPr>
            <p:ph idx="1"/>
          </p:nvPr>
        </p:nvPicPr>
        <p:blipFill rotWithShape="1">
          <a:blip r:embed="rId2"/>
          <a:srcRect l="2812" t="3442" r="963" b="122"/>
          <a:stretch/>
        </p:blipFill>
        <p:spPr>
          <a:xfrm>
            <a:off x="2895600" y="2169459"/>
            <a:ext cx="6526306" cy="3343835"/>
          </a:xfrm>
        </p:spPr>
      </p:pic>
      <p:sp>
        <p:nvSpPr>
          <p:cNvPr id="4" name="Slide Number Placeholder 3">
            <a:extLst>
              <a:ext uri="{FF2B5EF4-FFF2-40B4-BE49-F238E27FC236}">
                <a16:creationId xmlns:a16="http://schemas.microsoft.com/office/drawing/2014/main" id="{B7C069B3-4F69-DA80-AD34-6C4B8DFC0FA4}"/>
              </a:ext>
            </a:extLst>
          </p:cNvPr>
          <p:cNvSpPr>
            <a:spLocks noGrp="1"/>
          </p:cNvSpPr>
          <p:nvPr>
            <p:ph type="sldNum" sz="quarter" idx="12"/>
          </p:nvPr>
        </p:nvSpPr>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1782972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D31B1FD6-638C-4365-B6AC-9107CD87BEBD}"/>
              </a:ext>
            </a:extLst>
          </p:cNvPr>
          <p:cNvSpPr>
            <a:spLocks noGrp="1"/>
          </p:cNvSpPr>
          <p:nvPr>
            <p:ph type="title"/>
          </p:nvPr>
        </p:nvSpPr>
        <p:spPr>
          <a:xfrm>
            <a:off x="303282" y="76428"/>
            <a:ext cx="9187565" cy="756418"/>
          </a:xfrm>
        </p:spPr>
        <p:txBody>
          <a:bodyPr>
            <a:noAutofit/>
          </a:bodyPr>
          <a:lstStyle/>
          <a:p>
            <a:r>
              <a:rPr lang="en-US" dirty="0">
                <a:latin typeface="Museo Slab 500" panose="02000000000000000000"/>
                <a:cs typeface="Arial" panose="020B0604020202020204" pitchFamily="34" charset="0"/>
              </a:rPr>
              <a:t>How the coding differs between PPPS = 01 and 02? </a:t>
            </a:r>
            <a:br>
              <a:rPr lang="en-US" dirty="0">
                <a:latin typeface="Museo Slab 500" panose="02000000000000000000"/>
                <a:cs typeface="Arial" panose="020B0604020202020204" pitchFamily="34" charset="0"/>
              </a:rPr>
            </a:br>
            <a:r>
              <a:rPr lang="en-US" dirty="0">
                <a:latin typeface="Museo Slab 500" panose="02000000000000000000"/>
                <a:cs typeface="Arial" panose="020B0604020202020204" pitchFamily="34" charset="0"/>
              </a:rPr>
              <a:t>December Count</a:t>
            </a:r>
          </a:p>
        </p:txBody>
      </p:sp>
      <p:pic>
        <p:nvPicPr>
          <p:cNvPr id="2" name="Picture 1" descr="Here is an overview of how the Participation File is filled out for a parentally placed in a private school student on December Count. &#10;For December Count reporting the most important field for these records is the PPPS = 01 or 02. Once you have that correct you can follow the error messages in Data Pipeline regarding what fields need to be filled out or zero-filled. PPPS = 01 Special Education and related services are provided on an ISP. It is in red on the left side of the chart. The Field Name in Participation file is in the center of the chart. Lastly, PPPS = 02 Student with a disability – no services provided by AU&#10;This is marked in yellow on the right side of the chart.&#10;&#10;">
            <a:extLst>
              <a:ext uri="{FF2B5EF4-FFF2-40B4-BE49-F238E27FC236}">
                <a16:creationId xmlns:a16="http://schemas.microsoft.com/office/drawing/2014/main" id="{DA19BA4D-34CA-F2F3-7BAB-7113FCEDF962}"/>
              </a:ext>
            </a:extLst>
          </p:cNvPr>
          <p:cNvPicPr>
            <a:picLocks noChangeAspect="1"/>
          </p:cNvPicPr>
          <p:nvPr/>
        </p:nvPicPr>
        <p:blipFill>
          <a:blip r:embed="rId2"/>
          <a:stretch>
            <a:fillRect/>
          </a:stretch>
        </p:blipFill>
        <p:spPr>
          <a:xfrm>
            <a:off x="2525677" y="1284726"/>
            <a:ext cx="4373880" cy="5318760"/>
          </a:xfrm>
          <a:prstGeom prst="rect">
            <a:avLst/>
          </a:prstGeom>
        </p:spPr>
      </p:pic>
      <p:sp>
        <p:nvSpPr>
          <p:cNvPr id="17" name="TextBox 16">
            <a:extLst>
              <a:ext uri="{FF2B5EF4-FFF2-40B4-BE49-F238E27FC236}">
                <a16:creationId xmlns:a16="http://schemas.microsoft.com/office/drawing/2014/main" id="{1525C326-7A1C-41B4-874C-E01CF579CB1A}"/>
              </a:ext>
            </a:extLst>
          </p:cNvPr>
          <p:cNvSpPr txBox="1"/>
          <p:nvPr/>
        </p:nvSpPr>
        <p:spPr>
          <a:xfrm>
            <a:off x="7479383" y="1506220"/>
            <a:ext cx="2835807" cy="2308324"/>
          </a:xfrm>
          <a:prstGeom prst="rect">
            <a:avLst/>
          </a:prstGeom>
          <a:noFill/>
        </p:spPr>
        <p:txBody>
          <a:bodyPr wrap="square" rtlCol="0">
            <a:spAutoFit/>
          </a:bodyPr>
          <a:lstStyle/>
          <a:p>
            <a:pPr algn="ctr"/>
            <a:r>
              <a:rPr lang="en-US" sz="2400" dirty="0">
                <a:solidFill>
                  <a:schemeClr val="accent2">
                    <a:lumMod val="75000"/>
                  </a:schemeClr>
                </a:solidFill>
              </a:rPr>
              <a:t>PPPS = 01 Special Education and related services are provided on an Individual Service Plan (ISP)</a:t>
            </a:r>
          </a:p>
        </p:txBody>
      </p:sp>
      <p:sp>
        <p:nvSpPr>
          <p:cNvPr id="18" name="TextBox 17">
            <a:extLst>
              <a:ext uri="{FF2B5EF4-FFF2-40B4-BE49-F238E27FC236}">
                <a16:creationId xmlns:a16="http://schemas.microsoft.com/office/drawing/2014/main" id="{74EB4298-2BA0-4AB5-967C-558DB1AF0059}"/>
              </a:ext>
            </a:extLst>
          </p:cNvPr>
          <p:cNvSpPr txBox="1"/>
          <p:nvPr/>
        </p:nvSpPr>
        <p:spPr>
          <a:xfrm>
            <a:off x="7479384" y="4037568"/>
            <a:ext cx="2835807" cy="1569660"/>
          </a:xfrm>
          <a:prstGeom prst="rect">
            <a:avLst/>
          </a:prstGeom>
          <a:noFill/>
        </p:spPr>
        <p:txBody>
          <a:bodyPr wrap="square" rtlCol="0">
            <a:spAutoFit/>
          </a:bodyPr>
          <a:lstStyle/>
          <a:p>
            <a:pPr algn="ctr"/>
            <a:r>
              <a:rPr lang="en-US" sz="2400" dirty="0">
                <a:solidFill>
                  <a:schemeClr val="accent4">
                    <a:lumMod val="75000"/>
                  </a:schemeClr>
                </a:solidFill>
              </a:rPr>
              <a:t>PPPS = 02 Student with a disability – no services provided by AU</a:t>
            </a:r>
          </a:p>
        </p:txBody>
      </p:sp>
      <p:sp>
        <p:nvSpPr>
          <p:cNvPr id="20" name="Slide Number Placeholder 4">
            <a:extLst>
              <a:ext uri="{FF2B5EF4-FFF2-40B4-BE49-F238E27FC236}">
                <a16:creationId xmlns:a16="http://schemas.microsoft.com/office/drawing/2014/main" id="{EA531C6A-8B04-44C5-BF84-5C1204958451}"/>
              </a:ext>
            </a:extLst>
          </p:cNvPr>
          <p:cNvSpPr txBox="1">
            <a:spLocks/>
          </p:cNvSpPr>
          <p:nvPr/>
        </p:nvSpPr>
        <p:spPr>
          <a:xfrm>
            <a:off x="1747071" y="6427019"/>
            <a:ext cx="2057400" cy="365125"/>
          </a:xfrm>
          <a:prstGeom prst="rect">
            <a:avLst/>
          </a:prstGeom>
        </p:spPr>
        <p:txBody>
          <a:bodyP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z="1100">
                <a:latin typeface="Arial" panose="020B0604020202020204" pitchFamily="34" charset="0"/>
                <a:cs typeface="Arial" panose="020B0604020202020204" pitchFamily="34" charset="0"/>
              </a:rPr>
              <a:pPr/>
              <a:t>28</a:t>
            </a:fld>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3248262"/>
      </p:ext>
    </p:extLst>
  </p:cSld>
  <p:clrMapOvr>
    <a:masterClrMapping/>
  </p:clrMapOvr>
  <mc:AlternateContent xmlns:mc="http://schemas.openxmlformats.org/markup-compatibility/2006" xmlns:p14="http://schemas.microsoft.com/office/powerpoint/2010/main">
    <mc:Choice Requires="p14">
      <p:transition spd="slow" p14:dur="2000" advTm="28113"/>
    </mc:Choice>
    <mc:Fallback xmlns="">
      <p:transition spd="slow" advTm="28113"/>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249238" y="265113"/>
            <a:ext cx="6588125" cy="6397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Museo Slab 500"/>
                <a:ea typeface="+mn-ea"/>
                <a:cs typeface="+mn-cs"/>
              </a:rPr>
              <a:t>Educational Environment Codes</a:t>
            </a:r>
          </a:p>
        </p:txBody>
      </p:sp>
      <p:sp>
        <p:nvSpPr>
          <p:cNvPr id="3" name="Content Placeholder 2"/>
          <p:cNvSpPr>
            <a:spLocks noGrp="1"/>
          </p:cNvSpPr>
          <p:nvPr>
            <p:ph idx="1"/>
          </p:nvPr>
        </p:nvSpPr>
        <p:spPr>
          <a:xfrm>
            <a:off x="248655" y="1411705"/>
            <a:ext cx="6012872" cy="4661934"/>
          </a:xfrm>
        </p:spPr>
        <p:txBody>
          <a:bodyPr>
            <a:normAutofit/>
          </a:bodyPr>
          <a:lstStyle/>
          <a:p>
            <a:pPr marL="0" indent="0">
              <a:buNone/>
            </a:pPr>
            <a:r>
              <a:rPr lang="en-US" sz="1800" dirty="0"/>
              <a:t>Educational Environment (also known as Setting Code): </a:t>
            </a:r>
          </a:p>
          <a:p>
            <a:r>
              <a:rPr lang="en-US" sz="1800" dirty="0"/>
              <a:t>is a 3-digit code representing the major (more than 50% of the student's special education program) instructional setting. </a:t>
            </a:r>
          </a:p>
          <a:p>
            <a:r>
              <a:rPr lang="en-US" sz="1800" dirty="0"/>
              <a:t>depends on the age of the student as of December 1</a:t>
            </a:r>
            <a:r>
              <a:rPr lang="en-US" sz="1800" baseline="30000" dirty="0"/>
              <a:t>st</a:t>
            </a:r>
            <a:r>
              <a:rPr lang="en-US" sz="1800" dirty="0"/>
              <a:t>,</a:t>
            </a:r>
            <a:r>
              <a:rPr lang="en-US" sz="1800" baseline="30000" dirty="0"/>
              <a:t>  </a:t>
            </a:r>
            <a:r>
              <a:rPr lang="en-US" sz="1800" dirty="0"/>
              <a:t>with the exception of 5 year-olds</a:t>
            </a:r>
          </a:p>
          <a:p>
            <a:pPr marL="0" indent="0">
              <a:buNone/>
            </a:pPr>
            <a:r>
              <a:rPr lang="en-US" sz="1800" b="1" dirty="0"/>
              <a:t>General Coding Overview:</a:t>
            </a:r>
          </a:p>
          <a:p>
            <a:pPr marL="45720" indent="0">
              <a:buNone/>
            </a:pPr>
            <a:endParaRPr lang="en-US" sz="1900" dirty="0">
              <a:latin typeface="+mn-lt"/>
            </a:endParaRPr>
          </a:p>
          <a:p>
            <a:pPr marL="45720" indent="0">
              <a:buNone/>
            </a:pPr>
            <a:endParaRPr lang="en-US" sz="1600" dirty="0">
              <a:latin typeface="+mn-lt"/>
            </a:endParaRPr>
          </a:p>
          <a:p>
            <a:pPr marL="45720" indent="0">
              <a:buNone/>
            </a:pPr>
            <a:endParaRPr lang="en-US" sz="1600" dirty="0"/>
          </a:p>
          <a:p>
            <a:pPr marL="45720" indent="0">
              <a:buNone/>
            </a:pPr>
            <a:endParaRPr lang="en-US" sz="1600" dirty="0">
              <a:latin typeface="+mn-lt"/>
            </a:endParaRPr>
          </a:p>
          <a:p>
            <a:pPr marL="45720" indent="0">
              <a:buNone/>
            </a:pPr>
            <a:endParaRPr lang="en-US" sz="1600" dirty="0"/>
          </a:p>
          <a:p>
            <a:pPr marL="45720" indent="0">
              <a:buNone/>
            </a:pPr>
            <a:endParaRPr lang="en-US" sz="1600" dirty="0">
              <a:latin typeface="+mn-lt"/>
            </a:endParaRPr>
          </a:p>
          <a:p>
            <a:pPr marL="45720" indent="0">
              <a:buNone/>
            </a:pPr>
            <a:endParaRPr lang="en-US" sz="1600" dirty="0">
              <a:latin typeface="+mn-lt"/>
            </a:endParaRPr>
          </a:p>
          <a:p>
            <a:pPr marL="45720" indent="0">
              <a:buNone/>
            </a:pPr>
            <a:endParaRPr lang="en-US" sz="1600" dirty="0">
              <a:latin typeface="+mn-lt"/>
              <a:hlinkClick r:id="rId2"/>
            </a:endParaRPr>
          </a:p>
          <a:p>
            <a:pPr marL="45720" indent="0">
              <a:buNone/>
            </a:pPr>
            <a:endParaRPr lang="en-US" sz="1600" dirty="0">
              <a:latin typeface="+mn-lt"/>
              <a:hlinkClick r:id="rId2"/>
            </a:endParaRPr>
          </a:p>
          <a:p>
            <a:pPr marL="45720" indent="0">
              <a:buNone/>
            </a:pPr>
            <a:endParaRPr lang="en-US" sz="1600" dirty="0">
              <a:hlinkClick r:id="rId2"/>
            </a:endParaRPr>
          </a:p>
          <a:p>
            <a:pPr marL="45720" indent="0">
              <a:buNone/>
            </a:pPr>
            <a:endParaRPr lang="en-US" sz="1600" dirty="0">
              <a:latin typeface="+mn-lt"/>
              <a:hlinkClick r:id="rId2"/>
            </a:endParaRPr>
          </a:p>
          <a:p>
            <a:pPr marL="45720" indent="0">
              <a:buNone/>
            </a:pPr>
            <a:endParaRPr lang="en-US" b="0" dirty="0"/>
          </a:p>
          <a:p>
            <a:pPr marL="45720" indent="0">
              <a:buNone/>
            </a:pPr>
            <a:endParaRPr lang="en-US" b="0" dirty="0"/>
          </a:p>
        </p:txBody>
      </p:sp>
      <p:graphicFrame>
        <p:nvGraphicFramePr>
          <p:cNvPr id="6" name="Table 6">
            <a:extLst>
              <a:ext uri="{FF2B5EF4-FFF2-40B4-BE49-F238E27FC236}">
                <a16:creationId xmlns:a16="http://schemas.microsoft.com/office/drawing/2014/main" id="{0122E9D9-AA91-F9DB-75CA-5D4EFF948006}"/>
              </a:ext>
            </a:extLst>
          </p:cNvPr>
          <p:cNvGraphicFramePr>
            <a:graphicFrameLocks noGrp="1"/>
          </p:cNvGraphicFramePr>
          <p:nvPr>
            <p:extLst>
              <p:ext uri="{D42A27DB-BD31-4B8C-83A1-F6EECF244321}">
                <p14:modId xmlns:p14="http://schemas.microsoft.com/office/powerpoint/2010/main" val="837053126"/>
              </p:ext>
            </p:extLst>
          </p:nvPr>
        </p:nvGraphicFramePr>
        <p:xfrm>
          <a:off x="114258" y="3633932"/>
          <a:ext cx="6012872" cy="1689390"/>
        </p:xfrm>
        <a:graphic>
          <a:graphicData uri="http://schemas.openxmlformats.org/drawingml/2006/table">
            <a:tbl>
              <a:tblPr firstRow="1" bandRow="1">
                <a:tableStyleId>{5C22544A-7EE6-4342-B048-85BDC9FD1C3A}</a:tableStyleId>
              </a:tblPr>
              <a:tblGrid>
                <a:gridCol w="1841150">
                  <a:extLst>
                    <a:ext uri="{9D8B030D-6E8A-4147-A177-3AD203B41FA5}">
                      <a16:colId xmlns:a16="http://schemas.microsoft.com/office/drawing/2014/main" val="2251852982"/>
                    </a:ext>
                  </a:extLst>
                </a:gridCol>
                <a:gridCol w="4171722">
                  <a:extLst>
                    <a:ext uri="{9D8B030D-6E8A-4147-A177-3AD203B41FA5}">
                      <a16:colId xmlns:a16="http://schemas.microsoft.com/office/drawing/2014/main" val="1879398279"/>
                    </a:ext>
                  </a:extLst>
                </a:gridCol>
              </a:tblGrid>
              <a:tr h="734518">
                <a:tc>
                  <a:txBody>
                    <a:bodyPr/>
                    <a:lstStyle/>
                    <a:p>
                      <a:r>
                        <a:rPr lang="en-US" sz="1600" dirty="0">
                          <a:solidFill>
                            <a:schemeClr val="tx1"/>
                          </a:solidFill>
                        </a:rPr>
                        <a:t>Early Childhood ages 3-5</a:t>
                      </a:r>
                    </a:p>
                  </a:txBody>
                  <a:tcPr>
                    <a:solidFill>
                      <a:schemeClr val="bg2">
                        <a:lumMod val="90000"/>
                      </a:schemeClr>
                    </a:solidFill>
                  </a:tcPr>
                </a:tc>
                <a:tc>
                  <a:txBody>
                    <a:bodyPr/>
                    <a:lstStyle/>
                    <a:p>
                      <a:r>
                        <a:rPr lang="en-US" sz="1600" b="0" dirty="0">
                          <a:solidFill>
                            <a:schemeClr val="tx1"/>
                          </a:solidFill>
                          <a:latin typeface="+mn-lt"/>
                        </a:rPr>
                        <a:t>Must be reported with 200 level codes                                                               </a:t>
                      </a:r>
                      <a:r>
                        <a:rPr lang="en-US" sz="1600" b="1" dirty="0">
                          <a:solidFill>
                            <a:schemeClr val="tx1"/>
                          </a:solidFill>
                          <a:latin typeface="+mn-lt"/>
                        </a:rPr>
                        <a:t>(</a:t>
                      </a:r>
                      <a:r>
                        <a:rPr lang="en-US" sz="1600" b="1" dirty="0">
                          <a:solidFill>
                            <a:schemeClr val="tx1"/>
                          </a:solidFill>
                        </a:rPr>
                        <a:t>E</a:t>
                      </a:r>
                      <a:r>
                        <a:rPr lang="en-US" sz="1600" b="1" dirty="0">
                          <a:solidFill>
                            <a:schemeClr val="tx1"/>
                          </a:solidFill>
                          <a:latin typeface="+mn-lt"/>
                        </a:rPr>
                        <a:t>xcludes 5 year-olds in Kindergarten)</a:t>
                      </a:r>
                      <a:endParaRPr lang="en-US" sz="1600" b="1" dirty="0">
                        <a:solidFill>
                          <a:schemeClr val="tx1"/>
                        </a:solidFill>
                      </a:endParaRPr>
                    </a:p>
                  </a:txBody>
                  <a:tcPr>
                    <a:solidFill>
                      <a:schemeClr val="bg2">
                        <a:lumMod val="90000"/>
                      </a:schemeClr>
                    </a:solidFill>
                  </a:tcPr>
                </a:tc>
                <a:extLst>
                  <a:ext uri="{0D108BD9-81ED-4DB2-BD59-A6C34878D82A}">
                    <a16:rowId xmlns:a16="http://schemas.microsoft.com/office/drawing/2014/main" val="2294714226"/>
                  </a:ext>
                </a:extLst>
              </a:tr>
              <a:tr h="954872">
                <a:tc>
                  <a:txBody>
                    <a:bodyPr/>
                    <a:lstStyle/>
                    <a:p>
                      <a:r>
                        <a:rPr lang="en-US" sz="1600" b="1" dirty="0"/>
                        <a:t>School Age </a:t>
                      </a:r>
                    </a:p>
                    <a:p>
                      <a:r>
                        <a:rPr lang="en-US" sz="1600" b="1" dirty="0"/>
                        <a:t>ages 6-21</a:t>
                      </a:r>
                    </a:p>
                  </a:txBody>
                  <a:tcP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mn-lt"/>
                        </a:rPr>
                        <a:t>Must be reported with 300 level codes                                                                  </a:t>
                      </a:r>
                      <a:r>
                        <a:rPr lang="en-US" sz="1600" b="1" dirty="0">
                          <a:solidFill>
                            <a:schemeClr val="tx1"/>
                          </a:solidFill>
                          <a:latin typeface="+mn-lt"/>
                        </a:rPr>
                        <a:t>(Includes 5 year-olds in Kindergarten)</a:t>
                      </a:r>
                    </a:p>
                    <a:p>
                      <a:endParaRPr lang="en-US" dirty="0"/>
                    </a:p>
                  </a:txBody>
                  <a:tcPr>
                    <a:solidFill>
                      <a:schemeClr val="bg2">
                        <a:lumMod val="75000"/>
                      </a:schemeClr>
                    </a:solidFill>
                  </a:tcPr>
                </a:tc>
                <a:extLst>
                  <a:ext uri="{0D108BD9-81ED-4DB2-BD59-A6C34878D82A}">
                    <a16:rowId xmlns:a16="http://schemas.microsoft.com/office/drawing/2014/main" val="2194738344"/>
                  </a:ext>
                </a:extLst>
              </a:tr>
            </a:tbl>
          </a:graphicData>
        </a:graphic>
      </p:graphicFrame>
      <p:sp>
        <p:nvSpPr>
          <p:cNvPr id="2" name="TextBox 1">
            <a:extLst>
              <a:ext uri="{FF2B5EF4-FFF2-40B4-BE49-F238E27FC236}">
                <a16:creationId xmlns:a16="http://schemas.microsoft.com/office/drawing/2014/main" id="{9ED7514E-C59C-DEDB-7E21-1CDE1F35441D}"/>
              </a:ext>
            </a:extLst>
          </p:cNvPr>
          <p:cNvSpPr txBox="1"/>
          <p:nvPr/>
        </p:nvSpPr>
        <p:spPr>
          <a:xfrm>
            <a:off x="6836779" y="1747876"/>
            <a:ext cx="5343025" cy="369332"/>
          </a:xfrm>
          <a:prstGeom prst="rect">
            <a:avLst/>
          </a:prstGeom>
          <a:noFill/>
        </p:spPr>
        <p:txBody>
          <a:bodyPr wrap="square" rtlCol="0">
            <a:spAutoFit/>
          </a:bodyPr>
          <a:lstStyle/>
          <a:p>
            <a:r>
              <a:rPr lang="en-US" b="1" dirty="0"/>
              <a:t>300 level code options and descriptions: </a:t>
            </a:r>
          </a:p>
        </p:txBody>
      </p:sp>
      <p:pic>
        <p:nvPicPr>
          <p:cNvPr id="1026" name="Picture 2" descr="screenshot of 300 level Ed Env codes">
            <a:extLst>
              <a:ext uri="{FF2B5EF4-FFF2-40B4-BE49-F238E27FC236}">
                <a16:creationId xmlns:a16="http://schemas.microsoft.com/office/drawing/2014/main" id="{B48A1C29-153D-ADD9-11FF-C42FC3B514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2090" y="2086245"/>
            <a:ext cx="5503445" cy="2871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463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chemeClr val="tx1"/>
                </a:solidFill>
              </a:rPr>
              <a:t>Agenda</a:t>
            </a:r>
          </a:p>
        </p:txBody>
      </p:sp>
      <p:sp>
        <p:nvSpPr>
          <p:cNvPr id="2" name="Slide Number Placeholder 1"/>
          <p:cNvSpPr>
            <a:spLocks noGrp="1"/>
          </p:cNvSpPr>
          <p:nvPr>
            <p:ph type="sldNum" sz="quarter" idx="12"/>
          </p:nvPr>
        </p:nvSpPr>
        <p:spPr/>
        <p:txBody>
          <a:bodyPr/>
          <a:lstStyle/>
          <a:p>
            <a:fld id="{67726FA2-3EC9-4717-AD62-D8C823692DD3}" type="slidenum">
              <a:rPr lang="en-US" smtClean="0"/>
              <a:pPr/>
              <a:t>3</a:t>
            </a:fld>
            <a:endParaRPr lang="en-US" dirty="0"/>
          </a:p>
        </p:txBody>
      </p:sp>
      <p:sp>
        <p:nvSpPr>
          <p:cNvPr id="6" name="Content Placeholder 5">
            <a:extLst>
              <a:ext uri="{FF2B5EF4-FFF2-40B4-BE49-F238E27FC236}">
                <a16:creationId xmlns:a16="http://schemas.microsoft.com/office/drawing/2014/main" id="{1F7B198B-F18E-5646-E2E1-BC9709D1DE67}"/>
              </a:ext>
            </a:extLst>
          </p:cNvPr>
          <p:cNvSpPr>
            <a:spLocks noGrp="1"/>
          </p:cNvSpPr>
          <p:nvPr>
            <p:ph idx="1"/>
          </p:nvPr>
        </p:nvSpPr>
        <p:spPr/>
        <p:txBody>
          <a:bodyPr/>
          <a:lstStyle/>
          <a:p>
            <a:r>
              <a:rPr lang="en-US" sz="2000" dirty="0" err="1"/>
              <a:t>IdM</a:t>
            </a:r>
            <a:r>
              <a:rPr lang="en-US" sz="2000" dirty="0"/>
              <a:t>: Access to Data Pipeline – slides 4-7</a:t>
            </a:r>
          </a:p>
          <a:p>
            <a:r>
              <a:rPr lang="en-US" sz="2000" dirty="0"/>
              <a:t>Purpose, Timeline, Overview – slides 8-23</a:t>
            </a:r>
          </a:p>
          <a:p>
            <a:r>
              <a:rPr lang="en-US" sz="2000" dirty="0"/>
              <a:t>Special Ed IEP Interchange: SPED Student Data/Content – slides 24-38</a:t>
            </a:r>
          </a:p>
          <a:p>
            <a:r>
              <a:rPr lang="en-US" sz="2000" dirty="0"/>
              <a:t>Staff Interchange: Staff Data/Content – slides 39-47</a:t>
            </a:r>
          </a:p>
          <a:p>
            <a:r>
              <a:rPr lang="en-US" sz="2000" dirty="0"/>
              <a:t>December Count Snapshot Process – slides 48-65</a:t>
            </a:r>
          </a:p>
          <a:p>
            <a:pPr marL="0" indent="0">
              <a:buNone/>
            </a:pPr>
            <a:endParaRPr lang="en-US" dirty="0"/>
          </a:p>
        </p:txBody>
      </p:sp>
    </p:spTree>
    <p:extLst>
      <p:ext uri="{BB962C8B-B14F-4D97-AF65-F5344CB8AC3E}">
        <p14:creationId xmlns:p14="http://schemas.microsoft.com/office/powerpoint/2010/main" val="40453513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Pupils Attendance Information Code (PAI Code)</a:t>
            </a:r>
          </a:p>
        </p:txBody>
      </p:sp>
      <p:sp>
        <p:nvSpPr>
          <p:cNvPr id="3" name="Content Placeholder 2"/>
          <p:cNvSpPr>
            <a:spLocks noGrp="1"/>
          </p:cNvSpPr>
          <p:nvPr>
            <p:ph idx="1"/>
          </p:nvPr>
        </p:nvSpPr>
        <p:spPr>
          <a:xfrm>
            <a:off x="994610" y="1427747"/>
            <a:ext cx="10359189" cy="4478071"/>
          </a:xfrm>
        </p:spPr>
        <p:txBody>
          <a:bodyPr>
            <a:normAutofit fontScale="25000" lnSpcReduction="20000"/>
          </a:bodyPr>
          <a:lstStyle/>
          <a:p>
            <a:pPr marL="0" indent="0">
              <a:buNone/>
            </a:pPr>
            <a:r>
              <a:rPr lang="en-US" sz="6400" b="1" dirty="0">
                <a:highlight>
                  <a:srgbClr val="FFFF00"/>
                </a:highlight>
              </a:rPr>
              <a:t>SPED</a:t>
            </a:r>
            <a:r>
              <a:rPr lang="en-US" sz="6400" b="1" dirty="0"/>
              <a:t> Pupil’s Attendance Information (PAI Code) </a:t>
            </a:r>
            <a:r>
              <a:rPr lang="en-US" sz="6400" dirty="0"/>
              <a:t>– </a:t>
            </a:r>
          </a:p>
          <a:p>
            <a:pPr marL="0" indent="0">
              <a:buNone/>
            </a:pPr>
            <a:r>
              <a:rPr lang="en-US" sz="6400" dirty="0"/>
              <a:t>A code from either the “A” or “B” grouping depending on whether the student was attending an educational program operated by the reporting Administrative Unit (A), or student was a resident of the AU and attending an educational program not operated by the reporting Administrative Unit (B). </a:t>
            </a:r>
          </a:p>
          <a:p>
            <a:pPr marL="0" indent="0">
              <a:buNone/>
            </a:pPr>
            <a:endParaRPr lang="en-US" sz="5600" dirty="0"/>
          </a:p>
          <a:p>
            <a:pPr marL="0" indent="0">
              <a:buNone/>
            </a:pPr>
            <a:r>
              <a:rPr lang="en-US" sz="5600" u="sng" dirty="0"/>
              <a:t> A - side:</a:t>
            </a:r>
          </a:p>
          <a:p>
            <a:r>
              <a:rPr lang="en-US" sz="5600" dirty="0"/>
              <a:t>Pupils Attending an Educational Program Operated by the Reporting Administrative Unit, including students served under Schools of Choice and on a tuition contract.</a:t>
            </a:r>
          </a:p>
          <a:p>
            <a:pPr marL="1371600" lvl="1" indent="-685800"/>
            <a:r>
              <a:rPr lang="en-US" sz="5200" dirty="0"/>
              <a:t>Students attending in the AU</a:t>
            </a:r>
          </a:p>
          <a:p>
            <a:pPr marL="1371600" lvl="1" indent="-685800"/>
            <a:r>
              <a:rPr lang="en-US" sz="5200" dirty="0"/>
              <a:t>Use codes 01 - 17</a:t>
            </a:r>
          </a:p>
          <a:p>
            <a:pPr marL="1371600" lvl="1" indent="-685800"/>
            <a:r>
              <a:rPr lang="en-US" sz="5200" dirty="0"/>
              <a:t>Operated by the reporting AU</a:t>
            </a:r>
          </a:p>
          <a:p>
            <a:pPr marL="1371600" lvl="1" indent="-685800"/>
            <a:r>
              <a:rPr lang="en-US" sz="5200" dirty="0"/>
              <a:t>State Operated Programs must use code 19 for their students</a:t>
            </a:r>
            <a:br>
              <a:rPr lang="en-US" sz="5200" dirty="0"/>
            </a:br>
            <a:endParaRPr lang="en-US" sz="5200" dirty="0"/>
          </a:p>
          <a:p>
            <a:pPr marL="0" indent="0">
              <a:buNone/>
            </a:pPr>
            <a:r>
              <a:rPr lang="en-US" sz="5600" u="sng" dirty="0"/>
              <a:t>B - side:</a:t>
            </a:r>
          </a:p>
          <a:p>
            <a:r>
              <a:rPr lang="en-US" sz="5600" dirty="0"/>
              <a:t>Resident Pupils Attending an Educational Program Not Operated by the Reporting Administrative Unit.  Do not include students served by another administrative unit under Public Schools of Choice, even if you are paying tuition.</a:t>
            </a:r>
          </a:p>
          <a:p>
            <a:pPr marL="1371600" lvl="1" indent="-685800"/>
            <a:r>
              <a:rPr lang="en-US" sz="5200" dirty="0"/>
              <a:t>Resident students attending outside the AU</a:t>
            </a:r>
          </a:p>
          <a:p>
            <a:pPr marL="1371600" lvl="1" indent="-685800"/>
            <a:r>
              <a:rPr lang="en-US" sz="5200" dirty="0"/>
              <a:t>Use codes 22 – 32</a:t>
            </a:r>
          </a:p>
          <a:p>
            <a:pPr marL="1371600" lvl="1" indent="-685800"/>
            <a:r>
              <a:rPr lang="en-US" sz="5200" dirty="0"/>
              <a:t>Not operated by the reporting AU</a:t>
            </a:r>
          </a:p>
          <a:p>
            <a:pPr marL="1371600" lvl="1" indent="-685800"/>
            <a:r>
              <a:rPr lang="en-US" sz="5200" dirty="0"/>
              <a:t>Report students based on where they receive their educational services</a:t>
            </a:r>
          </a:p>
          <a:p>
            <a:endParaRPr lang="en-US" sz="4300" dirty="0"/>
          </a:p>
          <a:p>
            <a:pPr marL="0" indent="0">
              <a:buNone/>
            </a:pPr>
            <a:r>
              <a:rPr lang="en-US" sz="5600" dirty="0">
                <a:latin typeface="+mn-lt"/>
              </a:rPr>
              <a:t> </a:t>
            </a:r>
          </a:p>
          <a:p>
            <a:endParaRPr lang="en-US"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30</a:t>
            </a:fld>
            <a:endParaRPr lang="en-US" dirty="0"/>
          </a:p>
        </p:txBody>
      </p:sp>
    </p:spTree>
    <p:extLst>
      <p:ext uri="{BB962C8B-B14F-4D97-AF65-F5344CB8AC3E}">
        <p14:creationId xmlns:p14="http://schemas.microsoft.com/office/powerpoint/2010/main" val="14396792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9C13A-FE18-F51C-31D4-19B4F4631E80}"/>
              </a:ext>
            </a:extLst>
          </p:cNvPr>
          <p:cNvSpPr>
            <a:spLocks noGrp="1"/>
          </p:cNvSpPr>
          <p:nvPr>
            <p:ph type="title"/>
          </p:nvPr>
        </p:nvSpPr>
        <p:spPr/>
        <p:txBody>
          <a:bodyPr/>
          <a:lstStyle/>
          <a:p>
            <a:r>
              <a:rPr lang="en-US" dirty="0"/>
              <a:t>List of A – Side and B – Side PAI Codes</a:t>
            </a:r>
          </a:p>
        </p:txBody>
      </p:sp>
      <p:sp>
        <p:nvSpPr>
          <p:cNvPr id="4" name="Slide Number Placeholder 3">
            <a:extLst>
              <a:ext uri="{FF2B5EF4-FFF2-40B4-BE49-F238E27FC236}">
                <a16:creationId xmlns:a16="http://schemas.microsoft.com/office/drawing/2014/main" id="{841E4797-C395-E7B4-6572-A83A2DEB3F0C}"/>
              </a:ext>
            </a:extLst>
          </p:cNvPr>
          <p:cNvSpPr>
            <a:spLocks noGrp="1"/>
          </p:cNvSpPr>
          <p:nvPr>
            <p:ph type="sldNum" sz="quarter" idx="12"/>
          </p:nvPr>
        </p:nvSpPr>
        <p:spPr/>
        <p:txBody>
          <a:bodyPr/>
          <a:lstStyle/>
          <a:p>
            <a:fld id="{C479D5F6-EDCB-402A-AC08-4943A1820E8F}" type="slidenum">
              <a:rPr lang="en-US" smtClean="0"/>
              <a:pPr/>
              <a:t>31</a:t>
            </a:fld>
            <a:endParaRPr lang="en-US" dirty="0"/>
          </a:p>
        </p:txBody>
      </p:sp>
      <p:graphicFrame>
        <p:nvGraphicFramePr>
          <p:cNvPr id="5" name="Content Placeholder 4">
            <a:extLst>
              <a:ext uri="{FF2B5EF4-FFF2-40B4-BE49-F238E27FC236}">
                <a16:creationId xmlns:a16="http://schemas.microsoft.com/office/drawing/2014/main" id="{45C3F32F-F90A-D105-7951-1973418C03A7}"/>
              </a:ext>
            </a:extLst>
          </p:cNvPr>
          <p:cNvGraphicFramePr>
            <a:graphicFrameLocks noGrp="1"/>
          </p:cNvGraphicFramePr>
          <p:nvPr>
            <p:ph idx="1"/>
            <p:extLst>
              <p:ext uri="{D42A27DB-BD31-4B8C-83A1-F6EECF244321}">
                <p14:modId xmlns:p14="http://schemas.microsoft.com/office/powerpoint/2010/main" val="1007172410"/>
              </p:ext>
            </p:extLst>
          </p:nvPr>
        </p:nvGraphicFramePr>
        <p:xfrm>
          <a:off x="2152651" y="1463675"/>
          <a:ext cx="8275509" cy="4002638"/>
        </p:xfrm>
        <a:graphic>
          <a:graphicData uri="http://schemas.openxmlformats.org/drawingml/2006/table">
            <a:tbl>
              <a:tblPr firstRow="1"/>
              <a:tblGrid>
                <a:gridCol w="424166">
                  <a:extLst>
                    <a:ext uri="{9D8B030D-6E8A-4147-A177-3AD203B41FA5}">
                      <a16:colId xmlns:a16="http://schemas.microsoft.com/office/drawing/2014/main" val="20000"/>
                    </a:ext>
                  </a:extLst>
                </a:gridCol>
                <a:gridCol w="2752790">
                  <a:extLst>
                    <a:ext uri="{9D8B030D-6E8A-4147-A177-3AD203B41FA5}">
                      <a16:colId xmlns:a16="http://schemas.microsoft.com/office/drawing/2014/main" val="20001"/>
                    </a:ext>
                  </a:extLst>
                </a:gridCol>
                <a:gridCol w="610541">
                  <a:extLst>
                    <a:ext uri="{9D8B030D-6E8A-4147-A177-3AD203B41FA5}">
                      <a16:colId xmlns:a16="http://schemas.microsoft.com/office/drawing/2014/main" val="20002"/>
                    </a:ext>
                  </a:extLst>
                </a:gridCol>
                <a:gridCol w="4488012">
                  <a:extLst>
                    <a:ext uri="{9D8B030D-6E8A-4147-A177-3AD203B41FA5}">
                      <a16:colId xmlns:a16="http://schemas.microsoft.com/office/drawing/2014/main" val="20003"/>
                    </a:ext>
                  </a:extLst>
                </a:gridCol>
              </a:tblGrid>
              <a:tr h="207510">
                <a:tc gridSpan="2">
                  <a:txBody>
                    <a:bodyPr/>
                    <a:lstStyle/>
                    <a:p>
                      <a:pPr algn="ctr" fontAlgn="b"/>
                      <a:r>
                        <a:rPr lang="en-US" sz="1000" b="1" i="0" u="none" strike="noStrike" dirty="0">
                          <a:effectLst/>
                          <a:latin typeface="Calibri"/>
                        </a:rPr>
                        <a:t>A-Side District of Attendance Reporting</a:t>
                      </a:r>
                    </a:p>
                  </a:txBody>
                  <a:tcPr marL="6051" marR="6051" marT="60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algn="ctr" fontAlgn="b"/>
                      <a:r>
                        <a:rPr lang="en-US" sz="1000" b="1" i="0" u="none" strike="noStrike">
                          <a:effectLst/>
                          <a:latin typeface="Calibri"/>
                        </a:rPr>
                        <a:t>B-Side District of Residence Reporting</a:t>
                      </a:r>
                    </a:p>
                  </a:txBody>
                  <a:tcPr marL="6051" marR="6051" marT="60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extLst>
                  <a:ext uri="{0D108BD9-81ED-4DB2-BD59-A6C34878D82A}">
                    <a16:rowId xmlns:a16="http://schemas.microsoft.com/office/drawing/2014/main" val="10000"/>
                  </a:ext>
                </a:extLst>
              </a:tr>
              <a:tr h="207510">
                <a:tc>
                  <a:txBody>
                    <a:bodyPr/>
                    <a:lstStyle/>
                    <a:p>
                      <a:pPr algn="ctr" fontAlgn="ctr"/>
                      <a:r>
                        <a:rPr lang="en-US" sz="1000" b="0" i="0" u="none" strike="noStrike">
                          <a:solidFill>
                            <a:srgbClr val="000000"/>
                          </a:solidFill>
                          <a:effectLst/>
                          <a:latin typeface="Calibri"/>
                        </a:rPr>
                        <a:t>01</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dirty="0">
                          <a:solidFill>
                            <a:srgbClr val="000000"/>
                          </a:solidFill>
                          <a:effectLst/>
                          <a:latin typeface="Calibri"/>
                        </a:rPr>
                        <a:t>Resident, Designated School</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1"/>
                  </a:ext>
                </a:extLst>
              </a:tr>
              <a:tr h="207510">
                <a:tc>
                  <a:txBody>
                    <a:bodyPr/>
                    <a:lstStyle/>
                    <a:p>
                      <a:pPr algn="ctr" fontAlgn="ctr"/>
                      <a:r>
                        <a:rPr lang="en-US" sz="1000" b="0" i="0" u="none" strike="noStrike">
                          <a:solidFill>
                            <a:srgbClr val="000000"/>
                          </a:solidFill>
                          <a:effectLst/>
                          <a:latin typeface="Calibri"/>
                        </a:rPr>
                        <a:t>02</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Resident, Open Enrollment </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2"/>
                  </a:ext>
                </a:extLst>
              </a:tr>
              <a:tr h="207510">
                <a:tc>
                  <a:txBody>
                    <a:bodyPr/>
                    <a:lstStyle/>
                    <a:p>
                      <a:pPr algn="ctr" fontAlgn="ctr"/>
                      <a:r>
                        <a:rPr lang="en-US" sz="1000" b="0" i="0" u="none" strike="noStrike">
                          <a:solidFill>
                            <a:srgbClr val="000000"/>
                          </a:solidFill>
                          <a:effectLst/>
                          <a:latin typeface="Calibri"/>
                        </a:rPr>
                        <a:t>03</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Resident, Non-District Site</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3"/>
                  </a:ext>
                </a:extLst>
              </a:tr>
              <a:tr h="207510">
                <a:tc>
                  <a:txBody>
                    <a:bodyPr/>
                    <a:lstStyle/>
                    <a:p>
                      <a:pPr algn="ctr" fontAlgn="ctr"/>
                      <a:r>
                        <a:rPr lang="en-US" sz="1000" b="0" i="0" u="none" strike="noStrike">
                          <a:solidFill>
                            <a:srgbClr val="000000"/>
                          </a:solidFill>
                          <a:effectLst/>
                          <a:latin typeface="Calibri"/>
                        </a:rPr>
                        <a:t>08</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Resident, Non-Choice</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4"/>
                  </a:ext>
                </a:extLst>
              </a:tr>
              <a:tr h="207510">
                <a:tc>
                  <a:txBody>
                    <a:bodyPr/>
                    <a:lstStyle/>
                    <a:p>
                      <a:pPr algn="ctr" fontAlgn="ctr"/>
                      <a:r>
                        <a:rPr lang="en-US" sz="1000" b="0" i="0" u="none" strike="noStrike">
                          <a:solidFill>
                            <a:srgbClr val="000000"/>
                          </a:solidFill>
                          <a:effectLst/>
                          <a:latin typeface="Calibri"/>
                        </a:rPr>
                        <a:t>04</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dirty="0">
                          <a:solidFill>
                            <a:srgbClr val="000000"/>
                          </a:solidFill>
                          <a:effectLst/>
                          <a:latin typeface="Calibri"/>
                        </a:rPr>
                        <a:t>Non-Resident, Choice</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5"/>
                  </a:ext>
                </a:extLst>
              </a:tr>
              <a:tr h="267458">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22</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Licensed Eligible Facility Attending On-Grounds School (Approved Facility School)</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6"/>
                  </a:ext>
                </a:extLst>
              </a:tr>
              <a:tr h="207510">
                <a:tc>
                  <a:txBody>
                    <a:bodyPr/>
                    <a:lstStyle/>
                    <a:p>
                      <a:pPr algn="ctr" fontAlgn="ctr"/>
                      <a:r>
                        <a:rPr lang="en-US" sz="1000" b="0" i="0" u="none" strike="noStrike">
                          <a:solidFill>
                            <a:srgbClr val="000000"/>
                          </a:solidFill>
                          <a:effectLst/>
                          <a:latin typeface="Calibri"/>
                        </a:rPr>
                        <a:t>05</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dirty="0">
                          <a:solidFill>
                            <a:srgbClr val="000000"/>
                          </a:solidFill>
                          <a:effectLst/>
                          <a:latin typeface="Calibri"/>
                        </a:rPr>
                        <a:t>Non-Resident, Non-Choice</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23</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Licensed Facility, Attending Public School</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7"/>
                  </a:ext>
                </a:extLst>
              </a:tr>
              <a:tr h="207510">
                <a:tc>
                  <a:txBody>
                    <a:bodyPr/>
                    <a:lstStyle/>
                    <a:p>
                      <a:pPr algn="ctr" fontAlgn="ctr"/>
                      <a:r>
                        <a:rPr lang="en-US" sz="1000" b="0" i="0" u="none" strike="noStrike">
                          <a:solidFill>
                            <a:srgbClr val="000000"/>
                          </a:solidFill>
                          <a:effectLst/>
                          <a:latin typeface="Calibri"/>
                        </a:rPr>
                        <a:t>11</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Non-Resident, Detention Center</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24</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Court-Mandated Juvenile Detention</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8"/>
                  </a:ext>
                </a:extLst>
              </a:tr>
              <a:tr h="207510">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27</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Non-Oublic School (Contractual Agreement)</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9"/>
                  </a:ext>
                </a:extLst>
              </a:tr>
              <a:tr h="207510">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28</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Outside of CO, Public Education Agency</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0"/>
                  </a:ext>
                </a:extLst>
              </a:tr>
              <a:tr h="207510">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29</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Outside of CO, Non-Public School</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1"/>
                  </a:ext>
                </a:extLst>
              </a:tr>
              <a:tr h="207510">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30</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CO Public Agency (Contractual Agreement)</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2"/>
                  </a:ext>
                </a:extLst>
              </a:tr>
              <a:tr h="207510">
                <a:tc>
                  <a:txBody>
                    <a:bodyPr/>
                    <a:lstStyle/>
                    <a:p>
                      <a:pPr algn="ctr" fontAlgn="ctr"/>
                      <a:r>
                        <a:rPr lang="en-US" sz="1000" b="0" i="0" u="none" strike="noStrike">
                          <a:solidFill>
                            <a:srgbClr val="000000"/>
                          </a:solidFill>
                          <a:effectLst/>
                          <a:latin typeface="Calibri"/>
                        </a:rPr>
                        <a:t>12</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Non-Resident Administrative Unit Placement</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31</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Administrative Unit (Contractual Agreement)</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3"/>
                  </a:ext>
                </a:extLst>
              </a:tr>
              <a:tr h="207510">
                <a:tc>
                  <a:txBody>
                    <a:bodyPr/>
                    <a:lstStyle/>
                    <a:p>
                      <a:pPr algn="ctr" fontAlgn="ctr"/>
                      <a:r>
                        <a:rPr lang="en-US" sz="1000" b="0" i="0" u="none" strike="noStrike">
                          <a:solidFill>
                            <a:srgbClr val="000000"/>
                          </a:solidFill>
                          <a:effectLst/>
                          <a:latin typeface="Calibri"/>
                        </a:rPr>
                        <a:t>14</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Resident, Served at District Site</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4"/>
                  </a:ext>
                </a:extLst>
              </a:tr>
              <a:tr h="207510">
                <a:tc>
                  <a:txBody>
                    <a:bodyPr/>
                    <a:lstStyle/>
                    <a:p>
                      <a:pPr algn="ctr" fontAlgn="ctr"/>
                      <a:r>
                        <a:rPr lang="en-US" sz="1000" b="0" i="0" u="none" strike="noStrike">
                          <a:solidFill>
                            <a:srgbClr val="000000"/>
                          </a:solidFill>
                          <a:effectLst/>
                          <a:latin typeface="Calibri"/>
                        </a:rPr>
                        <a:t>15</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Non-Resident, Served at District Site</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5"/>
                  </a:ext>
                </a:extLst>
              </a:tr>
              <a:tr h="207510">
                <a:tc>
                  <a:txBody>
                    <a:bodyPr/>
                    <a:lstStyle/>
                    <a:p>
                      <a:pPr algn="ctr" fontAlgn="ctr"/>
                      <a:r>
                        <a:rPr lang="en-US" sz="1000" b="0" i="0" u="none" strike="noStrike">
                          <a:solidFill>
                            <a:srgbClr val="000000"/>
                          </a:solidFill>
                          <a:effectLst/>
                          <a:latin typeface="Calibri"/>
                        </a:rPr>
                        <a:t>16</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Resident, Non-District Site</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6"/>
                  </a:ext>
                </a:extLst>
              </a:tr>
              <a:tr h="207510">
                <a:tc>
                  <a:txBody>
                    <a:bodyPr/>
                    <a:lstStyle/>
                    <a:p>
                      <a:pPr algn="ctr" fontAlgn="ctr"/>
                      <a:r>
                        <a:rPr lang="en-US" sz="1000" b="0" i="0" u="none" strike="noStrike">
                          <a:solidFill>
                            <a:srgbClr val="000000"/>
                          </a:solidFill>
                          <a:effectLst/>
                          <a:latin typeface="Calibri"/>
                        </a:rPr>
                        <a:t>17</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Non-Resident, Non-District Site</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a:solidFill>
                            <a:srgbClr val="000000"/>
                          </a:solidFill>
                          <a:effectLst/>
                          <a:latin typeface="Calibri"/>
                        </a:rPr>
                        <a:t>n/a</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7"/>
                  </a:ext>
                </a:extLst>
              </a:tr>
              <a:tr h="207510">
                <a:tc>
                  <a:txBody>
                    <a:bodyPr/>
                    <a:lstStyle/>
                    <a:p>
                      <a:pPr algn="ctr" fontAlgn="ctr"/>
                      <a:r>
                        <a:rPr lang="en-US" sz="1000" b="0" i="0" u="none" strike="noStrike">
                          <a:solidFill>
                            <a:srgbClr val="000000"/>
                          </a:solidFill>
                          <a:effectLst/>
                          <a:latin typeface="Calibri"/>
                        </a:rPr>
                        <a:t>19</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US" sz="1000" b="0" i="0" u="none" strike="noStrike">
                          <a:solidFill>
                            <a:srgbClr val="000000"/>
                          </a:solidFill>
                          <a:effectLst/>
                          <a:latin typeface="Calibri"/>
                        </a:rPr>
                        <a:t>State Operated Program </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000" b="0" i="0" u="none" strike="noStrike">
                          <a:solidFill>
                            <a:srgbClr val="000000"/>
                          </a:solidFill>
                          <a:effectLst/>
                          <a:latin typeface="Calibri"/>
                        </a:rPr>
                        <a:t>32</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1000" b="0" i="0" u="none" strike="noStrike" dirty="0">
                          <a:solidFill>
                            <a:srgbClr val="000000"/>
                          </a:solidFill>
                          <a:effectLst/>
                          <a:latin typeface="Calibri"/>
                        </a:rPr>
                        <a:t>State Operated Program (AU of residence reporting is optional)</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1398747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316567" y="188484"/>
            <a:ext cx="7997253"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Museo Slab 500" panose="02000000000000000000"/>
                <a:ea typeface="+mn-ea"/>
                <a:cs typeface="+mn-cs"/>
              </a:rPr>
              <a:t>PAI Codes – Please Print for PAI Coding Help</a:t>
            </a:r>
          </a:p>
        </p:txBody>
      </p:sp>
      <p:sp>
        <p:nvSpPr>
          <p:cNvPr id="6" name="Rectangle 5"/>
          <p:cNvSpPr/>
          <p:nvPr/>
        </p:nvSpPr>
        <p:spPr>
          <a:xfrm>
            <a:off x="1951220" y="6001010"/>
            <a:ext cx="7315200" cy="307777"/>
          </a:xfrm>
          <a:prstGeom prst="rect">
            <a:avLst/>
          </a:prstGeom>
        </p:spPr>
        <p:txBody>
          <a:bodyPr wrap="square">
            <a:spAutoFit/>
          </a:bodyPr>
          <a:lstStyle/>
          <a:p>
            <a:r>
              <a:rPr lang="en-US" sz="1400" dirty="0">
                <a:hlinkClick r:id="rId2"/>
              </a:rPr>
              <a:t>http://www.cde.state.co.us/datapipeline/decembercountpaicodes</a:t>
            </a:r>
            <a:r>
              <a:rPr lang="en-US" sz="1400" dirty="0"/>
              <a:t> </a:t>
            </a:r>
          </a:p>
        </p:txBody>
      </p:sp>
      <p:sp>
        <p:nvSpPr>
          <p:cNvPr id="7" name="TextBox 6"/>
          <p:cNvSpPr txBox="1"/>
          <p:nvPr/>
        </p:nvSpPr>
        <p:spPr>
          <a:xfrm>
            <a:off x="1951221" y="5654162"/>
            <a:ext cx="5688767" cy="338554"/>
          </a:xfrm>
          <a:prstGeom prst="rect">
            <a:avLst/>
          </a:prstGeom>
          <a:noFill/>
        </p:spPr>
        <p:txBody>
          <a:bodyPr wrap="square" rtlCol="0">
            <a:spAutoFit/>
          </a:bodyPr>
          <a:lstStyle/>
          <a:p>
            <a:r>
              <a:rPr lang="en-US" sz="1600" dirty="0"/>
              <a:t>Helpful coding chart with notes about each code:</a:t>
            </a:r>
          </a:p>
        </p:txBody>
      </p:sp>
      <p:sp>
        <p:nvSpPr>
          <p:cNvPr id="4" name="TextBox 3"/>
          <p:cNvSpPr txBox="1"/>
          <p:nvPr/>
        </p:nvSpPr>
        <p:spPr>
          <a:xfrm>
            <a:off x="7130320" y="5472287"/>
            <a:ext cx="2930578" cy="1384995"/>
          </a:xfrm>
          <a:prstGeom prst="rect">
            <a:avLst/>
          </a:prstGeom>
          <a:noFill/>
        </p:spPr>
        <p:txBody>
          <a:bodyPr wrap="square" rtlCol="0">
            <a:spAutoFit/>
          </a:bodyPr>
          <a:lstStyle/>
          <a:p>
            <a:r>
              <a:rPr lang="en-US" sz="1200" dirty="0"/>
              <a:t>Information on how to report these fields:</a:t>
            </a:r>
          </a:p>
          <a:p>
            <a:pPr marL="171450" indent="-171450">
              <a:buFont typeface="Arial" panose="020B0604020202020204" pitchFamily="34" charset="0"/>
              <a:buChar char="•"/>
            </a:pPr>
            <a:r>
              <a:rPr lang="en-US" sz="1200" dirty="0"/>
              <a:t>School Code</a:t>
            </a:r>
          </a:p>
          <a:p>
            <a:pPr marL="171450" indent="-171450">
              <a:buFont typeface="Arial" panose="020B0604020202020204" pitchFamily="34" charset="0"/>
              <a:buChar char="•"/>
            </a:pPr>
            <a:r>
              <a:rPr lang="en-US" sz="1200" dirty="0"/>
              <a:t>PAI Code</a:t>
            </a:r>
          </a:p>
          <a:p>
            <a:pPr marL="171450" indent="-171450">
              <a:buFont typeface="Arial" panose="020B0604020202020204" pitchFamily="34" charset="0"/>
              <a:buChar char="•"/>
            </a:pPr>
            <a:r>
              <a:rPr lang="en-US" sz="1200" dirty="0"/>
              <a:t>Funding Status</a:t>
            </a:r>
          </a:p>
          <a:p>
            <a:pPr marL="171450" indent="-171450">
              <a:buFont typeface="Arial" panose="020B0604020202020204" pitchFamily="34" charset="0"/>
              <a:buChar char="•"/>
            </a:pPr>
            <a:r>
              <a:rPr lang="en-US" sz="1200" dirty="0"/>
              <a:t>District of Attendance</a:t>
            </a:r>
          </a:p>
          <a:p>
            <a:pPr marL="171450" indent="-171450">
              <a:buFont typeface="Arial" panose="020B0604020202020204" pitchFamily="34" charset="0"/>
              <a:buChar char="•"/>
            </a:pPr>
            <a:r>
              <a:rPr lang="en-US" sz="1200" dirty="0"/>
              <a:t>District of Residence</a:t>
            </a:r>
          </a:p>
          <a:p>
            <a:endParaRPr lang="en-US" sz="1200" dirty="0"/>
          </a:p>
        </p:txBody>
      </p:sp>
      <p:cxnSp>
        <p:nvCxnSpPr>
          <p:cNvPr id="8" name="Straight Arrow Connector 7">
            <a:extLst>
              <a:ext uri="{C183D7F6-B498-43B3-948B-1728B52AA6E4}">
                <adec:decorative xmlns:adec="http://schemas.microsoft.com/office/drawing/2017/decorative" val="1"/>
              </a:ext>
            </a:extLst>
          </p:cNvPr>
          <p:cNvCxnSpPr/>
          <p:nvPr/>
        </p:nvCxnSpPr>
        <p:spPr>
          <a:xfrm flipH="1">
            <a:off x="6665626" y="5654162"/>
            <a:ext cx="464694" cy="338554"/>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pic>
        <p:nvPicPr>
          <p:cNvPr id="5" name="Picture 2" descr="PAI Coding chart posted online">
            <a:extLst>
              <a:ext uri="{FF2B5EF4-FFF2-40B4-BE49-F238E27FC236}">
                <a16:creationId xmlns:a16="http://schemas.microsoft.com/office/drawing/2014/main" id="{1513A724-36BC-8CC2-9F81-0D1970B0644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80791" y="832024"/>
            <a:ext cx="7211218" cy="4640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366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8A810-3E61-EBF0-F3FB-29B8F03D5DE2}"/>
              </a:ext>
            </a:extLst>
          </p:cNvPr>
          <p:cNvSpPr>
            <a:spLocks noGrp="1"/>
          </p:cNvSpPr>
          <p:nvPr>
            <p:ph type="title"/>
          </p:nvPr>
        </p:nvSpPr>
        <p:spPr/>
        <p:txBody>
          <a:bodyPr/>
          <a:lstStyle/>
          <a:p>
            <a:r>
              <a:rPr lang="en-US" dirty="0">
                <a:solidFill>
                  <a:schemeClr val="tx1"/>
                </a:solidFill>
              </a:rPr>
              <a:t>PAI Code Snapshot Errors:</a:t>
            </a:r>
            <a:br>
              <a:rPr lang="en-US" dirty="0">
                <a:solidFill>
                  <a:schemeClr val="tx1"/>
                </a:solidFill>
              </a:rPr>
            </a:br>
            <a:r>
              <a:rPr lang="en-US" dirty="0">
                <a:solidFill>
                  <a:schemeClr val="tx1"/>
                </a:solidFill>
              </a:rPr>
              <a:t>Coding Student Records</a:t>
            </a:r>
          </a:p>
        </p:txBody>
      </p:sp>
      <p:sp>
        <p:nvSpPr>
          <p:cNvPr id="4" name="Slide Number Placeholder 3">
            <a:extLst>
              <a:ext uri="{FF2B5EF4-FFF2-40B4-BE49-F238E27FC236}">
                <a16:creationId xmlns:a16="http://schemas.microsoft.com/office/drawing/2014/main" id="{65188BA5-D32D-09DB-FAAB-7F431B17D4F4}"/>
              </a:ext>
            </a:extLst>
          </p:cNvPr>
          <p:cNvSpPr>
            <a:spLocks noGrp="1"/>
          </p:cNvSpPr>
          <p:nvPr>
            <p:ph type="sldNum" sz="quarter" idx="12"/>
          </p:nvPr>
        </p:nvSpPr>
        <p:spPr/>
        <p:txBody>
          <a:bodyPr/>
          <a:lstStyle/>
          <a:p>
            <a:fld id="{C479D5F6-EDCB-402A-AC08-4943A1820E8F}" type="slidenum">
              <a:rPr lang="en-US" smtClean="0"/>
              <a:pPr/>
              <a:t>33</a:t>
            </a:fld>
            <a:endParaRPr lang="en-US" dirty="0"/>
          </a:p>
        </p:txBody>
      </p:sp>
      <p:sp>
        <p:nvSpPr>
          <p:cNvPr id="9" name="TextBox 8">
            <a:extLst>
              <a:ext uri="{FF2B5EF4-FFF2-40B4-BE49-F238E27FC236}">
                <a16:creationId xmlns:a16="http://schemas.microsoft.com/office/drawing/2014/main" id="{E987D387-CBF4-4F8E-EF9E-FED59630A7E7}"/>
              </a:ext>
            </a:extLst>
          </p:cNvPr>
          <p:cNvSpPr txBox="1"/>
          <p:nvPr/>
        </p:nvSpPr>
        <p:spPr>
          <a:xfrm>
            <a:off x="2026025" y="4503390"/>
            <a:ext cx="8505617" cy="2031325"/>
          </a:xfrm>
          <a:prstGeom prst="rect">
            <a:avLst/>
          </a:prstGeom>
          <a:noFill/>
        </p:spPr>
        <p:txBody>
          <a:bodyPr wrap="square" rtlCol="0">
            <a:spAutoFit/>
          </a:bodyPr>
          <a:lstStyle/>
          <a:p>
            <a:pPr marL="342900" indent="-342900">
              <a:buAutoNum type="arabicPeriod"/>
            </a:pPr>
            <a:r>
              <a:rPr lang="en-US" dirty="0">
                <a:latin typeface="Trebuchet MS" panose="020B0603020202020204" pitchFamily="34" charset="0"/>
              </a:rPr>
              <a:t>What type of school is it? Check for correct school code and school type</a:t>
            </a:r>
          </a:p>
          <a:p>
            <a:pPr marL="342900" indent="-342900">
              <a:buAutoNum type="arabicPeriod"/>
            </a:pPr>
            <a:r>
              <a:rPr lang="en-US" dirty="0">
                <a:latin typeface="Trebuchet MS" panose="020B0603020202020204" pitchFamily="34" charset="0"/>
              </a:rPr>
              <a:t>How did student come to attend that school? parentally placed, choice, etc.</a:t>
            </a:r>
          </a:p>
          <a:p>
            <a:pPr marL="342900" indent="-342900">
              <a:buAutoNum type="arabicPeriod"/>
            </a:pPr>
            <a:r>
              <a:rPr lang="en-US" dirty="0">
                <a:latin typeface="Trebuchet MS" panose="020B0603020202020204" pitchFamily="34" charset="0"/>
              </a:rPr>
              <a:t>Determine the student’s District of Attendance Code</a:t>
            </a:r>
          </a:p>
          <a:p>
            <a:pPr marL="342900" indent="-342900">
              <a:buAutoNum type="arabicPeriod"/>
            </a:pPr>
            <a:r>
              <a:rPr lang="en-US" dirty="0">
                <a:latin typeface="Trebuchet MS" panose="020B0603020202020204" pitchFamily="34" charset="0"/>
              </a:rPr>
              <a:t>Determine the student’s District of Residence Code</a:t>
            </a:r>
          </a:p>
          <a:p>
            <a:pPr marL="342900" indent="-342900">
              <a:buAutoNum type="arabicPeriod"/>
            </a:pPr>
            <a:r>
              <a:rPr lang="en-US" dirty="0">
                <a:latin typeface="Trebuchet MS" panose="020B0603020202020204" pitchFamily="34" charset="0"/>
              </a:rPr>
              <a:t>Use school, DOA, and DOR codes to determine applicable PAI Code</a:t>
            </a:r>
          </a:p>
          <a:p>
            <a:pPr marL="342900" indent="-342900">
              <a:buAutoNum type="arabicPeriod"/>
            </a:pPr>
            <a:r>
              <a:rPr lang="en-US" dirty="0">
                <a:latin typeface="Trebuchet MS" panose="020B0603020202020204" pitchFamily="34" charset="0"/>
              </a:rPr>
              <a:t>Use PAI Coding Chart to determine Funding Status Code</a:t>
            </a:r>
          </a:p>
          <a:p>
            <a:endParaRPr lang="en-US" dirty="0"/>
          </a:p>
        </p:txBody>
      </p:sp>
      <p:pic>
        <p:nvPicPr>
          <p:cNvPr id="22" name="Content Placeholder 21" descr="PAI code business rules">
            <a:extLst>
              <a:ext uri="{FF2B5EF4-FFF2-40B4-BE49-F238E27FC236}">
                <a16:creationId xmlns:a16="http://schemas.microsoft.com/office/drawing/2014/main" id="{B1E24510-3FFE-E99A-29A4-F3B1FE7482F6}"/>
              </a:ext>
            </a:extLst>
          </p:cNvPr>
          <p:cNvPicPr>
            <a:picLocks noGrp="1" noChangeAspect="1"/>
          </p:cNvPicPr>
          <p:nvPr>
            <p:ph idx="1"/>
          </p:nvPr>
        </p:nvPicPr>
        <p:blipFill>
          <a:blip r:embed="rId2"/>
          <a:srcRect l="3047" t="5121" b="6226"/>
          <a:stretch/>
        </p:blipFill>
        <p:spPr>
          <a:xfrm>
            <a:off x="1212901" y="1355558"/>
            <a:ext cx="9175274" cy="2961072"/>
          </a:xfrm>
        </p:spPr>
      </p:pic>
    </p:spTree>
    <p:extLst>
      <p:ext uri="{BB962C8B-B14F-4D97-AF65-F5344CB8AC3E}">
        <p14:creationId xmlns:p14="http://schemas.microsoft.com/office/powerpoint/2010/main" val="26957574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279422" y="219137"/>
            <a:ext cx="7210269"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Museo Slab 500"/>
                <a:ea typeface="+mn-ea"/>
                <a:cs typeface="+mn-cs"/>
              </a:rPr>
              <a:t>Funding Status Codes</a:t>
            </a:r>
          </a:p>
        </p:txBody>
      </p:sp>
      <p:graphicFrame>
        <p:nvGraphicFramePr>
          <p:cNvPr id="2" name="Table 1"/>
          <p:cNvGraphicFramePr>
            <a:graphicFrameLocks noGrp="1"/>
          </p:cNvGraphicFramePr>
          <p:nvPr>
            <p:extLst>
              <p:ext uri="{D42A27DB-BD31-4B8C-83A1-F6EECF244321}">
                <p14:modId xmlns:p14="http://schemas.microsoft.com/office/powerpoint/2010/main" val="3417050859"/>
              </p:ext>
            </p:extLst>
          </p:nvPr>
        </p:nvGraphicFramePr>
        <p:xfrm>
          <a:off x="785783" y="1355558"/>
          <a:ext cx="7720872" cy="3012580"/>
        </p:xfrm>
        <a:graphic>
          <a:graphicData uri="http://schemas.openxmlformats.org/drawingml/2006/table">
            <a:tbl>
              <a:tblPr firstRow="1"/>
              <a:tblGrid>
                <a:gridCol w="550688">
                  <a:extLst>
                    <a:ext uri="{9D8B030D-6E8A-4147-A177-3AD203B41FA5}">
                      <a16:colId xmlns:a16="http://schemas.microsoft.com/office/drawing/2014/main" val="20000"/>
                    </a:ext>
                  </a:extLst>
                </a:gridCol>
                <a:gridCol w="3059066">
                  <a:extLst>
                    <a:ext uri="{9D8B030D-6E8A-4147-A177-3AD203B41FA5}">
                      <a16:colId xmlns:a16="http://schemas.microsoft.com/office/drawing/2014/main" val="20001"/>
                    </a:ext>
                  </a:extLst>
                </a:gridCol>
                <a:gridCol w="4111118">
                  <a:extLst>
                    <a:ext uri="{9D8B030D-6E8A-4147-A177-3AD203B41FA5}">
                      <a16:colId xmlns:a16="http://schemas.microsoft.com/office/drawing/2014/main" val="20002"/>
                    </a:ext>
                  </a:extLst>
                </a:gridCol>
              </a:tblGrid>
              <a:tr h="280306">
                <a:tc gridSpan="3">
                  <a:txBody>
                    <a:bodyPr/>
                    <a:lstStyle/>
                    <a:p>
                      <a:pPr algn="ctr" fontAlgn="b"/>
                      <a:r>
                        <a:rPr lang="en-US" sz="1800" b="1" i="0" u="none" strike="noStrike" dirty="0">
                          <a:solidFill>
                            <a:schemeClr val="tx1"/>
                          </a:solidFill>
                          <a:effectLst/>
                          <a:latin typeface="Trebuchet MS" panose="020B0603020202020204" pitchFamily="34" charset="0"/>
                        </a:rPr>
                        <a:t>Funding Status Codes</a:t>
                      </a:r>
                    </a:p>
                  </a:txBody>
                  <a:tcPr marL="6051" marR="6051" marT="60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48943">
                <a:tc gridSpan="3">
                  <a:txBody>
                    <a:bodyPr/>
                    <a:lstStyle/>
                    <a:p>
                      <a:pPr algn="ctr" fontAlgn="b"/>
                      <a:r>
                        <a:rPr lang="en-US" sz="1800" b="1" i="0" u="none" strike="noStrike" dirty="0">
                          <a:solidFill>
                            <a:schemeClr val="tx1"/>
                          </a:solidFill>
                          <a:effectLst/>
                          <a:latin typeface="Trebuchet MS" panose="020B0603020202020204" pitchFamily="34" charset="0"/>
                        </a:rPr>
                        <a:t>Only codes relevant for Special Education are listed here</a:t>
                      </a:r>
                    </a:p>
                  </a:txBody>
                  <a:tcPr marL="6051" marR="6051" marT="60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77867">
                <a:tc>
                  <a:txBody>
                    <a:bodyPr/>
                    <a:lstStyle/>
                    <a:p>
                      <a:pPr algn="ctr" fontAlgn="ctr"/>
                      <a:r>
                        <a:rPr lang="en-US" sz="1400" b="0" i="0" u="none" strike="noStrike" dirty="0">
                          <a:solidFill>
                            <a:srgbClr val="000000"/>
                          </a:solidFill>
                          <a:effectLst/>
                          <a:latin typeface="Calibri"/>
                        </a:rPr>
                        <a:t>50</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400" b="0" i="0" u="none" strike="noStrike" dirty="0">
                          <a:solidFill>
                            <a:srgbClr val="000000"/>
                          </a:solidFill>
                          <a:effectLst/>
                          <a:latin typeface="Calibri"/>
                        </a:rPr>
                        <a:t>Eligible for ECEA Funding</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400" b="0" i="0" u="none" strike="noStrike" dirty="0">
                          <a:solidFill>
                            <a:srgbClr val="000000"/>
                          </a:solidFill>
                          <a:effectLst/>
                          <a:latin typeface="Calibri"/>
                        </a:rPr>
                        <a:t>For use with PAI codes 01, 02, 03, 04, 05, 08, 11, 19, 22, 24, 27, 28, 29, 30, 31</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2"/>
                  </a:ext>
                </a:extLst>
              </a:tr>
              <a:tr h="177867">
                <a:tc>
                  <a:txBody>
                    <a:bodyPr/>
                    <a:lstStyle/>
                    <a:p>
                      <a:pPr algn="ctr" fontAlgn="ctr"/>
                      <a:r>
                        <a:rPr lang="en-US" sz="1400" b="0" i="0" u="none" strike="noStrike" dirty="0">
                          <a:solidFill>
                            <a:srgbClr val="000000"/>
                          </a:solidFill>
                          <a:effectLst/>
                          <a:latin typeface="Calibri"/>
                        </a:rPr>
                        <a:t>51</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400" b="0" i="0" u="none" strike="noStrike" dirty="0">
                          <a:solidFill>
                            <a:srgbClr val="000000"/>
                          </a:solidFill>
                          <a:effectLst/>
                          <a:latin typeface="Calibri"/>
                        </a:rPr>
                        <a:t>Not Eligible for ECEA Funding, Lapsed IEP</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400" b="0" i="0" u="none" strike="noStrike" dirty="0">
                          <a:solidFill>
                            <a:srgbClr val="000000"/>
                          </a:solidFill>
                          <a:effectLst/>
                          <a:latin typeface="Calibri"/>
                        </a:rPr>
                        <a:t>For use with PAI codes 01, 02, 03, 04, 05, 08, 11, 19, 22, 24, 27, 28, 29, 30, 31</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3"/>
                  </a:ext>
                </a:extLst>
              </a:tr>
              <a:tr h="177867">
                <a:tc>
                  <a:txBody>
                    <a:bodyPr/>
                    <a:lstStyle/>
                    <a:p>
                      <a:pPr algn="ctr" fontAlgn="ctr"/>
                      <a:r>
                        <a:rPr lang="en-US" sz="1400" b="0" i="0" u="none" strike="noStrike" dirty="0">
                          <a:solidFill>
                            <a:srgbClr val="000000"/>
                          </a:solidFill>
                          <a:effectLst/>
                          <a:latin typeface="Calibri"/>
                        </a:rPr>
                        <a:t>52</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400" b="0" i="0" u="none" strike="noStrike" dirty="0">
                          <a:solidFill>
                            <a:srgbClr val="000000"/>
                          </a:solidFill>
                          <a:effectLst/>
                          <a:latin typeface="Calibri"/>
                        </a:rPr>
                        <a:t>Not Eligible for ECEA Funding</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400" b="0" i="0" u="none" strike="noStrike" dirty="0">
                          <a:solidFill>
                            <a:srgbClr val="000000"/>
                          </a:solidFill>
                          <a:effectLst/>
                          <a:latin typeface="Calibri"/>
                        </a:rPr>
                        <a:t>For use with PAI codes 23, 24, 32</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4"/>
                  </a:ext>
                </a:extLst>
              </a:tr>
              <a:tr h="177867">
                <a:tc>
                  <a:txBody>
                    <a:bodyPr/>
                    <a:lstStyle/>
                    <a:p>
                      <a:pPr algn="ctr" fontAlgn="ctr"/>
                      <a:r>
                        <a:rPr lang="en-US" sz="1400" b="0" i="0" u="none" strike="noStrike" dirty="0">
                          <a:solidFill>
                            <a:srgbClr val="000000"/>
                          </a:solidFill>
                          <a:effectLst/>
                          <a:latin typeface="Calibri"/>
                        </a:rPr>
                        <a:t>53</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400" b="0" i="0" u="none" strike="noStrike" dirty="0">
                          <a:solidFill>
                            <a:srgbClr val="000000"/>
                          </a:solidFill>
                          <a:effectLst/>
                          <a:latin typeface="Calibri"/>
                        </a:rPr>
                        <a:t>Not Eligible for ECEA Funding, Tuition Contract</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400" b="0" i="0" u="none" strike="noStrike" dirty="0">
                          <a:solidFill>
                            <a:srgbClr val="000000"/>
                          </a:solidFill>
                          <a:effectLst/>
                          <a:latin typeface="Calibri"/>
                        </a:rPr>
                        <a:t>For use with PAI code 12</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5"/>
                  </a:ext>
                </a:extLst>
              </a:tr>
              <a:tr h="177867">
                <a:tc>
                  <a:txBody>
                    <a:bodyPr/>
                    <a:lstStyle/>
                    <a:p>
                      <a:pPr algn="ctr" fontAlgn="ctr"/>
                      <a:r>
                        <a:rPr lang="en-US" sz="1400" b="0" i="0" u="none" strike="noStrike" dirty="0">
                          <a:solidFill>
                            <a:srgbClr val="000000"/>
                          </a:solidFill>
                          <a:effectLst/>
                          <a:latin typeface="Calibri"/>
                        </a:rPr>
                        <a:t>54</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400" b="0" i="0" u="none" strike="noStrike" dirty="0">
                          <a:solidFill>
                            <a:srgbClr val="000000"/>
                          </a:solidFill>
                          <a:effectLst/>
                          <a:latin typeface="Calibri"/>
                        </a:rPr>
                        <a:t>Not Eligible for ECEA Funding, Private School</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400" b="0" i="0" u="none" strike="noStrike" dirty="0">
                          <a:solidFill>
                            <a:srgbClr val="000000"/>
                          </a:solidFill>
                          <a:effectLst/>
                          <a:latin typeface="Calibri"/>
                        </a:rPr>
                        <a:t>For use with PAI codes 14, 15, 16, 17</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6"/>
                  </a:ext>
                </a:extLst>
              </a:tr>
              <a:tr h="177867">
                <a:tc>
                  <a:txBody>
                    <a:bodyPr/>
                    <a:lstStyle/>
                    <a:p>
                      <a:pPr algn="ctr" fontAlgn="ctr"/>
                      <a:r>
                        <a:rPr lang="en-US" sz="1400" b="0" i="0" u="none" strike="noStrike" dirty="0">
                          <a:solidFill>
                            <a:srgbClr val="000000"/>
                          </a:solidFill>
                          <a:effectLst/>
                          <a:latin typeface="Calibri"/>
                        </a:rPr>
                        <a:t>55</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400" b="0" i="0" u="none" strike="noStrike" dirty="0">
                          <a:solidFill>
                            <a:srgbClr val="000000"/>
                          </a:solidFill>
                          <a:effectLst/>
                          <a:latin typeface="Calibri"/>
                        </a:rPr>
                        <a:t>Not Eligible for ECEA Funding, Detained Student</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US" sz="1400" b="0" i="0" u="none" strike="noStrike" dirty="0">
                          <a:solidFill>
                            <a:srgbClr val="000000"/>
                          </a:solidFill>
                          <a:effectLst/>
                          <a:latin typeface="Calibri"/>
                        </a:rPr>
                        <a:t>For use with PAI code 11</a:t>
                      </a:r>
                    </a:p>
                  </a:txBody>
                  <a:tcPr marL="6051" marR="6051" marT="60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7"/>
                  </a:ext>
                </a:extLst>
              </a:tr>
            </a:tbl>
          </a:graphicData>
        </a:graphic>
      </p:graphicFrame>
      <p:sp>
        <p:nvSpPr>
          <p:cNvPr id="4" name="Rectangle 3"/>
          <p:cNvSpPr/>
          <p:nvPr/>
        </p:nvSpPr>
        <p:spPr>
          <a:xfrm>
            <a:off x="1076004" y="4640667"/>
            <a:ext cx="7803301" cy="1723549"/>
          </a:xfrm>
          <a:prstGeom prst="rect">
            <a:avLst/>
          </a:prstGeom>
        </p:spPr>
        <p:txBody>
          <a:bodyPr wrap="square">
            <a:spAutoFit/>
          </a:bodyPr>
          <a:lstStyle/>
          <a:p>
            <a:r>
              <a:rPr lang="en-US" dirty="0">
                <a:latin typeface="Trebuchet MS" panose="020B0603020202020204" pitchFamily="34" charset="0"/>
              </a:rPr>
              <a:t>This field will be used to determine if the student record being submitted is eligible for ECEA (Exceptional Children's Educational Act) funding.</a:t>
            </a:r>
          </a:p>
          <a:p>
            <a:pPr marL="285750" indent="-285750">
              <a:buFont typeface="Wingdings" panose="05000000000000000000" pitchFamily="2" charset="2"/>
              <a:buChar char="v"/>
            </a:pPr>
            <a:endParaRPr lang="en-US" dirty="0">
              <a:latin typeface="Trebuchet MS" panose="020B0603020202020204" pitchFamily="34" charset="0"/>
            </a:endParaRPr>
          </a:p>
          <a:p>
            <a:r>
              <a:rPr lang="en-US" b="1" dirty="0">
                <a:latin typeface="Trebuchet MS" panose="020B0603020202020204" pitchFamily="34" charset="0"/>
              </a:rPr>
              <a:t>NOTE: Students with lapsed IEP’s (code 51) are not fundable!</a:t>
            </a:r>
            <a:endParaRPr lang="en-US" b="1" dirty="0">
              <a:latin typeface="Trebuchet MS" panose="020B060302020202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 </a:t>
            </a:r>
          </a:p>
          <a:p>
            <a:endParaRPr lang="en-US" sz="1600" dirty="0"/>
          </a:p>
        </p:txBody>
      </p:sp>
      <p:sp>
        <p:nvSpPr>
          <p:cNvPr id="5" name="TextBox 4">
            <a:extLst>
              <a:ext uri="{FF2B5EF4-FFF2-40B4-BE49-F238E27FC236}">
                <a16:creationId xmlns:a16="http://schemas.microsoft.com/office/drawing/2014/main" id="{D90A7121-FE63-AB38-EDE7-AFCA743B4578}"/>
              </a:ext>
            </a:extLst>
          </p:cNvPr>
          <p:cNvSpPr txBox="1"/>
          <p:nvPr/>
        </p:nvSpPr>
        <p:spPr>
          <a:xfrm>
            <a:off x="9133365" y="2228671"/>
            <a:ext cx="2734018" cy="1200329"/>
          </a:xfrm>
          <a:prstGeom prst="rect">
            <a:avLst/>
          </a:prstGeom>
          <a:solidFill>
            <a:schemeClr val="bg2">
              <a:lumMod val="90000"/>
            </a:schemeClr>
          </a:solidFill>
          <a:ln w="3175">
            <a:solidFill>
              <a:schemeClr val="tx1"/>
            </a:solidFill>
          </a:ln>
        </p:spPr>
        <p:txBody>
          <a:bodyPr wrap="square" rtlCol="0">
            <a:spAutoFit/>
          </a:bodyPr>
          <a:lstStyle/>
          <a:p>
            <a:r>
              <a:rPr lang="en-US" dirty="0"/>
              <a:t>Participation File Layout pages 26 – 29. Found on the </a:t>
            </a:r>
            <a:r>
              <a:rPr lang="en-US" dirty="0">
                <a:hlinkClick r:id="rId2"/>
              </a:rPr>
              <a:t>Special Education IEP Interchange webpage</a:t>
            </a:r>
            <a:r>
              <a:rPr lang="en-US" dirty="0"/>
              <a:t> </a:t>
            </a:r>
          </a:p>
        </p:txBody>
      </p:sp>
    </p:spTree>
    <p:extLst>
      <p:ext uri="{BB962C8B-B14F-4D97-AF65-F5344CB8AC3E}">
        <p14:creationId xmlns:p14="http://schemas.microsoft.com/office/powerpoint/2010/main" val="795167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B8BE4-0993-9315-F8E5-776D5D866BBA}"/>
              </a:ext>
            </a:extLst>
          </p:cNvPr>
          <p:cNvSpPr>
            <a:spLocks noGrp="1"/>
          </p:cNvSpPr>
          <p:nvPr>
            <p:ph type="title"/>
          </p:nvPr>
        </p:nvSpPr>
        <p:spPr>
          <a:xfrm>
            <a:off x="207732" y="65855"/>
            <a:ext cx="5246584" cy="975239"/>
          </a:xfrm>
        </p:spPr>
        <p:txBody>
          <a:bodyPr>
            <a:normAutofit fontScale="90000"/>
          </a:bodyPr>
          <a:lstStyle/>
          <a:p>
            <a:r>
              <a:rPr lang="en-US" dirty="0">
                <a:solidFill>
                  <a:schemeClr val="tx1"/>
                </a:solidFill>
              </a:rPr>
              <a:t>Special Education December Count:</a:t>
            </a:r>
            <a:br>
              <a:rPr lang="en-US" dirty="0">
                <a:solidFill>
                  <a:schemeClr val="tx1"/>
                </a:solidFill>
              </a:rPr>
            </a:br>
            <a:r>
              <a:rPr lang="en-US" dirty="0">
                <a:solidFill>
                  <a:schemeClr val="tx1"/>
                </a:solidFill>
              </a:rPr>
              <a:t>Find Students Whose Disability Needs   </a:t>
            </a:r>
            <a:br>
              <a:rPr lang="en-US" dirty="0">
                <a:solidFill>
                  <a:schemeClr val="tx1"/>
                </a:solidFill>
              </a:rPr>
            </a:br>
            <a:r>
              <a:rPr lang="en-US" dirty="0">
                <a:solidFill>
                  <a:schemeClr val="tx1"/>
                </a:solidFill>
              </a:rPr>
              <a:t>to be Reevaluated by 12/01</a:t>
            </a:r>
            <a:br>
              <a:rPr lang="en-US" dirty="0">
                <a:solidFill>
                  <a:schemeClr val="tx1"/>
                </a:solidFill>
              </a:rPr>
            </a:br>
            <a:endParaRPr lang="en-US" dirty="0">
              <a:solidFill>
                <a:schemeClr val="tx1"/>
              </a:solidFill>
            </a:endParaRPr>
          </a:p>
        </p:txBody>
      </p:sp>
      <p:pic>
        <p:nvPicPr>
          <p:cNvPr id="6" name="Content Placeholder 5" descr="screenshot of cognos report Detail Report: Listing of Children whose Disability needs to be Reevaluated by the next Dec 1 count">
            <a:extLst>
              <a:ext uri="{FF2B5EF4-FFF2-40B4-BE49-F238E27FC236}">
                <a16:creationId xmlns:a16="http://schemas.microsoft.com/office/drawing/2014/main" id="{5F28E0D4-CB25-F043-F5C2-C0BF367F5674}"/>
              </a:ext>
            </a:extLst>
          </p:cNvPr>
          <p:cNvPicPr>
            <a:picLocks noGrp="1" noChangeAspect="1"/>
          </p:cNvPicPr>
          <p:nvPr>
            <p:ph idx="1"/>
          </p:nvPr>
        </p:nvPicPr>
        <p:blipFill rotWithShape="1">
          <a:blip r:embed="rId2"/>
          <a:srcRect r="22010" b="8784"/>
          <a:stretch/>
        </p:blipFill>
        <p:spPr>
          <a:xfrm>
            <a:off x="3027708" y="2097872"/>
            <a:ext cx="6136586" cy="3371824"/>
          </a:xfrm>
        </p:spPr>
      </p:pic>
      <p:sp>
        <p:nvSpPr>
          <p:cNvPr id="4" name="Slide Number Placeholder 3">
            <a:extLst>
              <a:ext uri="{FF2B5EF4-FFF2-40B4-BE49-F238E27FC236}">
                <a16:creationId xmlns:a16="http://schemas.microsoft.com/office/drawing/2014/main" id="{5BDF5DB8-D5D3-2641-7233-4473DEAEC3C9}"/>
              </a:ext>
            </a:extLst>
          </p:cNvPr>
          <p:cNvSpPr>
            <a:spLocks noGrp="1"/>
          </p:cNvSpPr>
          <p:nvPr>
            <p:ph type="sldNum" sz="quarter" idx="12"/>
          </p:nvPr>
        </p:nvSpPr>
        <p:spPr/>
        <p:txBody>
          <a:bodyPr/>
          <a:lstStyle/>
          <a:p>
            <a:fld id="{C479D5F6-EDCB-402A-AC08-4943A1820E8F}" type="slidenum">
              <a:rPr lang="en-US" smtClean="0"/>
              <a:pPr/>
              <a:t>35</a:t>
            </a:fld>
            <a:endParaRPr lang="en-US" dirty="0"/>
          </a:p>
        </p:txBody>
      </p:sp>
      <p:sp>
        <p:nvSpPr>
          <p:cNvPr id="7" name="Rectangle 6">
            <a:extLst>
              <a:ext uri="{FF2B5EF4-FFF2-40B4-BE49-F238E27FC236}">
                <a16:creationId xmlns:a16="http://schemas.microsoft.com/office/drawing/2014/main" id="{504733F8-2AEA-0ED2-6198-2E49C85045AC}"/>
              </a:ext>
              <a:ext uri="{C183D7F6-B498-43B3-948B-1728B52AA6E4}">
                <adec:decorative xmlns:adec="http://schemas.microsoft.com/office/drawing/2017/decorative" val="1"/>
              </a:ext>
            </a:extLst>
          </p:cNvPr>
          <p:cNvSpPr/>
          <p:nvPr/>
        </p:nvSpPr>
        <p:spPr>
          <a:xfrm>
            <a:off x="4156365" y="4494071"/>
            <a:ext cx="3650673" cy="2147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a:extLst>
              <a:ext uri="{FF2B5EF4-FFF2-40B4-BE49-F238E27FC236}">
                <a16:creationId xmlns:a16="http://schemas.microsoft.com/office/drawing/2014/main" id="{8F80A253-A237-E636-7C56-ADD99D4E5F43}"/>
              </a:ext>
            </a:extLst>
          </p:cNvPr>
          <p:cNvSpPr txBox="1"/>
          <p:nvPr/>
        </p:nvSpPr>
        <p:spPr>
          <a:xfrm>
            <a:off x="2831023" y="1604582"/>
            <a:ext cx="5623165" cy="369332"/>
          </a:xfrm>
          <a:prstGeom prst="rect">
            <a:avLst/>
          </a:prstGeom>
          <a:noFill/>
        </p:spPr>
        <p:txBody>
          <a:bodyPr wrap="square" rtlCol="0">
            <a:spAutoFit/>
          </a:bodyPr>
          <a:lstStyle/>
          <a:p>
            <a:r>
              <a:rPr lang="en-US" dirty="0"/>
              <a:t>Cognos Reports -&gt; Special Education EOY folder:</a:t>
            </a:r>
          </a:p>
        </p:txBody>
      </p:sp>
      <p:sp>
        <p:nvSpPr>
          <p:cNvPr id="5" name="TextBox 4">
            <a:extLst>
              <a:ext uri="{FF2B5EF4-FFF2-40B4-BE49-F238E27FC236}">
                <a16:creationId xmlns:a16="http://schemas.microsoft.com/office/drawing/2014/main" id="{251BB220-3D87-0E26-8303-02D149CC95B0}"/>
              </a:ext>
            </a:extLst>
          </p:cNvPr>
          <p:cNvSpPr txBox="1"/>
          <p:nvPr/>
        </p:nvSpPr>
        <p:spPr>
          <a:xfrm>
            <a:off x="2831023" y="5526970"/>
            <a:ext cx="6333271" cy="923330"/>
          </a:xfrm>
          <a:prstGeom prst="rect">
            <a:avLst/>
          </a:prstGeom>
          <a:noFill/>
        </p:spPr>
        <p:txBody>
          <a:bodyPr wrap="square" rtlCol="0">
            <a:spAutoFit/>
          </a:bodyPr>
          <a:lstStyle/>
          <a:p>
            <a:pPr marL="285750" indent="-285750">
              <a:buFont typeface="Arial" panose="020B0604020202020204" pitchFamily="34" charset="0"/>
              <a:buChar char="•"/>
            </a:pPr>
            <a:r>
              <a:rPr lang="en-US" dirty="0"/>
              <a:t>‘Detail Report: Listing of Children whose Disability needs to be reevaluated by the next December 1 Count’</a:t>
            </a:r>
          </a:p>
          <a:p>
            <a:pPr marL="285750" indent="-285750">
              <a:buFont typeface="Arial" panose="020B0604020202020204" pitchFamily="34" charset="0"/>
              <a:buChar char="•"/>
            </a:pPr>
            <a:r>
              <a:rPr lang="en-US" dirty="0"/>
              <a:t>Download from Sped EOY </a:t>
            </a:r>
            <a:r>
              <a:rPr lang="en-US" dirty="0" err="1"/>
              <a:t>cognos</a:t>
            </a:r>
            <a:r>
              <a:rPr lang="en-US" dirty="0"/>
              <a:t> folder 23-24 collection year</a:t>
            </a:r>
          </a:p>
        </p:txBody>
      </p:sp>
    </p:spTree>
    <p:extLst>
      <p:ext uri="{BB962C8B-B14F-4D97-AF65-F5344CB8AC3E}">
        <p14:creationId xmlns:p14="http://schemas.microsoft.com/office/powerpoint/2010/main" val="1352155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chemeClr val="tx1"/>
                </a:solidFill>
              </a:rPr>
              <a:t>Staff to Student</a:t>
            </a:r>
            <a:br>
              <a:rPr lang="en-US" dirty="0">
                <a:solidFill>
                  <a:schemeClr val="tx1"/>
                </a:solidFill>
              </a:rPr>
            </a:br>
            <a:r>
              <a:rPr lang="en-US" dirty="0">
                <a:solidFill>
                  <a:schemeClr val="tx1"/>
                </a:solidFill>
              </a:rPr>
              <a:t>Caseload Match</a:t>
            </a:r>
          </a:p>
        </p:txBody>
      </p:sp>
      <p:sp>
        <p:nvSpPr>
          <p:cNvPr id="2" name="Content Placeholder 1"/>
          <p:cNvSpPr>
            <a:spLocks noGrp="1"/>
          </p:cNvSpPr>
          <p:nvPr>
            <p:ph idx="1"/>
          </p:nvPr>
        </p:nvSpPr>
        <p:spPr/>
        <p:txBody>
          <a:bodyPr>
            <a:normAutofit/>
          </a:bodyPr>
          <a:lstStyle/>
          <a:p>
            <a:pPr>
              <a:spcBef>
                <a:spcPts val="0"/>
              </a:spcBef>
              <a:buFont typeface="Wingdings" panose="05000000000000000000" pitchFamily="2" charset="2"/>
              <a:buChar char="ü"/>
            </a:pPr>
            <a:r>
              <a:rPr lang="en-US" sz="1800" dirty="0">
                <a:solidFill>
                  <a:srgbClr val="C00000"/>
                </a:solidFill>
              </a:rPr>
              <a:t>Every IEP Student Participation File record must have a Primary Provider EDID of a 202 or a 238</a:t>
            </a:r>
          </a:p>
          <a:p>
            <a:pPr marL="0" indent="0">
              <a:spcBef>
                <a:spcPts val="0"/>
              </a:spcBef>
              <a:buNone/>
            </a:pPr>
            <a:r>
              <a:rPr lang="en-US" sz="1800" dirty="0"/>
              <a:t> </a:t>
            </a:r>
          </a:p>
          <a:p>
            <a:pPr marL="0" indent="0">
              <a:spcBef>
                <a:spcPts val="0"/>
              </a:spcBef>
              <a:buNone/>
            </a:pPr>
            <a:r>
              <a:rPr lang="en-US" sz="1800" dirty="0"/>
              <a:t>Two distinct caseload match processes exist for Special Education Teachers (202) and Speech-Language Pathologists (238):</a:t>
            </a:r>
          </a:p>
          <a:p>
            <a:pPr marL="0" indent="0">
              <a:spcBef>
                <a:spcPts val="0"/>
              </a:spcBef>
              <a:buNone/>
            </a:pPr>
            <a:endParaRPr lang="en-US" sz="1800" dirty="0"/>
          </a:p>
          <a:p>
            <a:pPr marL="457200" indent="-457200">
              <a:spcBef>
                <a:spcPts val="0"/>
              </a:spcBef>
              <a:buFont typeface="+mj-lt"/>
              <a:buAutoNum type="arabicParenR"/>
            </a:pPr>
            <a:r>
              <a:rPr lang="en-US" sz="1800" dirty="0"/>
              <a:t>Grade Caseload Match in the Data Pipeline   </a:t>
            </a:r>
          </a:p>
          <a:p>
            <a:pPr marL="560070" lvl="1" indent="-285750">
              <a:spcBef>
                <a:spcPts val="0"/>
              </a:spcBef>
            </a:pPr>
            <a:r>
              <a:rPr lang="en-US" sz="1800" dirty="0"/>
              <a:t>happens when a Snapshot is created</a:t>
            </a:r>
          </a:p>
          <a:p>
            <a:pPr marL="560070" lvl="1" indent="-285750">
              <a:spcBef>
                <a:spcPts val="0"/>
              </a:spcBef>
            </a:pPr>
            <a:r>
              <a:rPr lang="en-US" sz="1800" dirty="0"/>
              <a:t>grades marked “Yes” in the staff assignment record must exactly match the grades of students in the IEP Participation file</a:t>
            </a:r>
          </a:p>
          <a:p>
            <a:pPr marL="457200" indent="-457200">
              <a:spcBef>
                <a:spcPts val="0"/>
              </a:spcBef>
              <a:buFont typeface="+mj-lt"/>
              <a:buAutoNum type="arabicParenR"/>
            </a:pPr>
            <a:endParaRPr lang="en-US" sz="1800" dirty="0"/>
          </a:p>
          <a:p>
            <a:pPr marL="457200" indent="-457200">
              <a:spcBef>
                <a:spcPts val="0"/>
              </a:spcBef>
              <a:buFont typeface="+mj-lt"/>
              <a:buAutoNum type="arabicParenR"/>
            </a:pPr>
            <a:r>
              <a:rPr lang="en-US" sz="1800" dirty="0"/>
              <a:t>Disability/50% Caseload Match in SAM (Staff Approval Matrix)    </a:t>
            </a:r>
          </a:p>
          <a:p>
            <a:pPr marL="731520" lvl="1" indent="-457200">
              <a:spcBef>
                <a:spcPts val="0"/>
              </a:spcBef>
            </a:pPr>
            <a:r>
              <a:rPr lang="en-US" sz="1800" dirty="0"/>
              <a:t>Primary provider staff must hold an appropriate special education endorsement for the majority of student disabilities in the IEP Participation file</a:t>
            </a:r>
          </a:p>
          <a:p>
            <a:pPr marL="1188720" lvl="2" indent="-457200">
              <a:spcBef>
                <a:spcPts val="0"/>
              </a:spcBef>
            </a:pPr>
            <a:r>
              <a:rPr lang="en-US" dirty="0"/>
              <a:t>Student caseload for SAM is based on the staff EDID reported in the </a:t>
            </a:r>
            <a:r>
              <a:rPr lang="en-US" i="1" dirty="0"/>
              <a:t>Primary Provider</a:t>
            </a:r>
            <a:r>
              <a:rPr lang="en-US" dirty="0"/>
              <a:t> field in the IEP Participation file.</a:t>
            </a:r>
          </a:p>
          <a:p>
            <a:pPr marL="1188720" lvl="2" indent="-457200">
              <a:spcBef>
                <a:spcPts val="0"/>
              </a:spcBef>
            </a:pPr>
            <a:r>
              <a:rPr lang="en-US" dirty="0"/>
              <a:t>Staff EDID reported in any one of the four Secondary Provider fields do not generate a student disability caseload.</a:t>
            </a:r>
          </a:p>
          <a:p>
            <a:pPr marL="731520" lvl="2" indent="0">
              <a:spcBef>
                <a:spcPts val="0"/>
              </a:spcBef>
              <a:buNone/>
            </a:pPr>
            <a:endParaRPr lang="en-US" sz="1400" dirty="0"/>
          </a:p>
          <a:p>
            <a:pPr marL="274320" lvl="1" indent="0">
              <a:spcBef>
                <a:spcPts val="0"/>
              </a:spcBef>
              <a:buNone/>
            </a:pPr>
            <a:endParaRPr lang="en-US" sz="1800" dirty="0"/>
          </a:p>
        </p:txBody>
      </p:sp>
      <p:sp>
        <p:nvSpPr>
          <p:cNvPr id="4" name="Footer Placeholder 3"/>
          <p:cNvSpPr>
            <a:spLocks noGrp="1"/>
          </p:cNvSpPr>
          <p:nvPr>
            <p:ph type="ftr" sz="quarter" idx="4294967295"/>
          </p:nvPr>
        </p:nvSpPr>
        <p:spPr>
          <a:xfrm>
            <a:off x="200527" y="6424863"/>
            <a:ext cx="433136" cy="296860"/>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000" b="1" kern="1200">
                <a:solidFill>
                  <a:srgbClr val="45454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57A2F4E-5D54-B04B-91BD-7E78EE1FE9FD}" type="slidenum">
              <a:rPr lang="en-US">
                <a:latin typeface="Calibri" panose="020F0502020204030204"/>
              </a:rPr>
              <a:pPr>
                <a:defRPr/>
              </a:pPr>
              <a:t>36</a:t>
            </a:fld>
            <a:endParaRPr lang="en-US" dirty="0">
              <a:latin typeface="Calibri" panose="020F0502020204030204"/>
            </a:endParaRPr>
          </a:p>
        </p:txBody>
      </p:sp>
    </p:spTree>
    <p:extLst>
      <p:ext uri="{BB962C8B-B14F-4D97-AF65-F5344CB8AC3E}">
        <p14:creationId xmlns:p14="http://schemas.microsoft.com/office/powerpoint/2010/main" val="17733205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345A1-AAF2-4054-A326-28004EB1B10F}"/>
              </a:ext>
            </a:extLst>
          </p:cNvPr>
          <p:cNvSpPr>
            <a:spLocks noGrp="1"/>
          </p:cNvSpPr>
          <p:nvPr>
            <p:ph type="title"/>
          </p:nvPr>
        </p:nvSpPr>
        <p:spPr>
          <a:xfrm>
            <a:off x="443565" y="205176"/>
            <a:ext cx="8203130" cy="898524"/>
          </a:xfrm>
        </p:spPr>
        <p:txBody>
          <a:bodyPr>
            <a:noAutofit/>
          </a:bodyPr>
          <a:lstStyle/>
          <a:p>
            <a:r>
              <a:rPr lang="en-US" sz="2400" dirty="0">
                <a:solidFill>
                  <a:schemeClr val="tx1"/>
                </a:solidFill>
              </a:rPr>
              <a:t>Special Education December Count: Troubleshooting Errors DC191 – DC205 (grades of staff and students served must match)</a:t>
            </a:r>
          </a:p>
        </p:txBody>
      </p:sp>
      <p:sp>
        <p:nvSpPr>
          <p:cNvPr id="3" name="Content Placeholder 2">
            <a:extLst>
              <a:ext uri="{FF2B5EF4-FFF2-40B4-BE49-F238E27FC236}">
                <a16:creationId xmlns:a16="http://schemas.microsoft.com/office/drawing/2014/main" id="{0C523A86-6739-475D-AA26-95462B01E2AD}"/>
              </a:ext>
            </a:extLst>
          </p:cNvPr>
          <p:cNvSpPr>
            <a:spLocks noGrp="1"/>
          </p:cNvSpPr>
          <p:nvPr>
            <p:ph idx="1"/>
          </p:nvPr>
        </p:nvSpPr>
        <p:spPr>
          <a:xfrm>
            <a:off x="529389" y="1668379"/>
            <a:ext cx="10218822" cy="3766657"/>
          </a:xfrm>
        </p:spPr>
        <p:txBody>
          <a:bodyPr>
            <a:normAutofit/>
          </a:bodyPr>
          <a:lstStyle/>
          <a:p>
            <a:pPr marL="0" indent="0">
              <a:buNone/>
            </a:pPr>
            <a:r>
              <a:rPr lang="en-US" sz="1600" b="1" dirty="0"/>
              <a:t>DC191 thru DC205</a:t>
            </a:r>
            <a:r>
              <a:rPr lang="en-US" sz="1600" dirty="0"/>
              <a:t> – these errors look at each individual grade level and compare student grades to grades marked on the staff assignment records.</a:t>
            </a:r>
          </a:p>
          <a:p>
            <a:pPr marL="0" indent="0">
              <a:buNone/>
            </a:pPr>
            <a:r>
              <a:rPr lang="en-US" sz="1600" dirty="0"/>
              <a:t>What to check:</a:t>
            </a:r>
          </a:p>
          <a:p>
            <a:pPr marL="557213" lvl="1" indent="-214313"/>
            <a:r>
              <a:rPr lang="en-US" sz="1600" dirty="0"/>
              <a:t>Use Cognos Reports/Special Education December report  “Included Snapshot Records: Staff Interchange” to compare grades for your student and staff snapshot records</a:t>
            </a:r>
          </a:p>
          <a:p>
            <a:pPr marL="342900" lvl="1" indent="0">
              <a:buNone/>
            </a:pPr>
            <a:endParaRPr lang="en-US" sz="1600" dirty="0"/>
          </a:p>
          <a:p>
            <a:pPr marL="685800" lvl="2">
              <a:spcBef>
                <a:spcPts val="0"/>
              </a:spcBef>
            </a:pPr>
            <a:r>
              <a:rPr lang="en-US" sz="1600" b="1" dirty="0">
                <a:ea typeface="Calibri" panose="020F0502020204030204" pitchFamily="34" charset="0"/>
              </a:rPr>
              <a:t>Cognos Reports/Special Education December </a:t>
            </a:r>
            <a:r>
              <a:rPr lang="en-US" sz="1600" b="1" dirty="0">
                <a:highlight>
                  <a:srgbClr val="FFFF00"/>
                </a:highlight>
                <a:ea typeface="Calibri" panose="020F0502020204030204" pitchFamily="34" charset="0"/>
              </a:rPr>
              <a:t>Included Snapshot Records: IEP Interchange</a:t>
            </a:r>
            <a:r>
              <a:rPr lang="en-US" sz="1600" b="1" dirty="0">
                <a:ea typeface="Calibri" panose="020F0502020204030204" pitchFamily="34" charset="0"/>
              </a:rPr>
              <a:t> </a:t>
            </a:r>
          </a:p>
          <a:p>
            <a:pPr marL="685800" lvl="2">
              <a:spcBef>
                <a:spcPts val="0"/>
              </a:spcBef>
            </a:pPr>
            <a:r>
              <a:rPr lang="en-US" sz="1600" b="1" dirty="0">
                <a:ea typeface="Calibri" panose="020F0502020204030204" pitchFamily="34" charset="0"/>
              </a:rPr>
              <a:t>Cognos Reports/Special Education December </a:t>
            </a:r>
            <a:r>
              <a:rPr lang="en-US" sz="1600" b="1" dirty="0">
                <a:highlight>
                  <a:srgbClr val="FFFF00"/>
                </a:highlight>
                <a:ea typeface="Calibri" panose="020F0502020204030204" pitchFamily="34" charset="0"/>
              </a:rPr>
              <a:t>Included Snapshot Records: Staff Interchange</a:t>
            </a:r>
            <a:endParaRPr lang="en-US" sz="1600" b="1" dirty="0">
              <a:ea typeface="Calibri" panose="020F0502020204030204" pitchFamily="34" charset="0"/>
            </a:endParaRPr>
          </a:p>
          <a:p>
            <a:pPr marL="900113" lvl="2" indent="-214313"/>
            <a:endParaRPr lang="en-US" sz="1600" dirty="0"/>
          </a:p>
          <a:p>
            <a:pPr marL="342900" lvl="1" indent="0">
              <a:buNone/>
            </a:pPr>
            <a:r>
              <a:rPr lang="en-US" sz="1600" dirty="0">
                <a:ea typeface="Calibri" panose="020F0502020204030204" pitchFamily="34" charset="0"/>
              </a:rPr>
              <a:t>In the IEP snapshot records report, filter/search all 5 EDID fields for each EDID triggering one of the DC191-DC205 error codes and then highlight all student records this staff member is attached to. Then check/highlight the the Entry Grade Level fields to reference all student grades being served by that EDID. Similarly, you can pull up the Staff snapshot records to reference all grade levels marked with 1 on the staffs record(s).</a:t>
            </a:r>
            <a:endParaRPr lang="en-US" sz="1600" dirty="0"/>
          </a:p>
          <a:p>
            <a:pPr marL="557213" lvl="1" indent="-214313"/>
            <a:endParaRPr lang="en-US" sz="1800" dirty="0"/>
          </a:p>
          <a:p>
            <a:pPr marL="0" indent="0">
              <a:buNone/>
            </a:pPr>
            <a:endParaRPr lang="en-US" dirty="0"/>
          </a:p>
        </p:txBody>
      </p:sp>
      <p:sp>
        <p:nvSpPr>
          <p:cNvPr id="4" name="Slide Number Placeholder 3">
            <a:extLst>
              <a:ext uri="{FF2B5EF4-FFF2-40B4-BE49-F238E27FC236}">
                <a16:creationId xmlns:a16="http://schemas.microsoft.com/office/drawing/2014/main" id="{956304F9-B392-4179-A295-357622401A19}"/>
              </a:ext>
            </a:extLst>
          </p:cNvPr>
          <p:cNvSpPr>
            <a:spLocks noGrp="1"/>
          </p:cNvSpPr>
          <p:nvPr>
            <p:ph type="sldNum" sz="quarter" idx="12"/>
          </p:nvPr>
        </p:nvSpPr>
        <p:spPr/>
        <p:txBody>
          <a:bodyPr/>
          <a:lstStyle/>
          <a:p>
            <a:pPr>
              <a:defRPr/>
            </a:pPr>
            <a:fld id="{67726FA2-3EC9-4717-AD62-D8C823692DD3}" type="slidenum">
              <a:rPr lang="en-US">
                <a:solidFill>
                  <a:prstClr val="white">
                    <a:lumMod val="50000"/>
                  </a:prstClr>
                </a:solidFill>
                <a:latin typeface="Calibri" panose="020F0502020204030204"/>
              </a:rPr>
              <a:pPr>
                <a:defRPr/>
              </a:pPr>
              <a:t>37</a:t>
            </a:fld>
            <a:endParaRPr lang="en-US">
              <a:solidFill>
                <a:prstClr val="white">
                  <a:lumMod val="50000"/>
                </a:prstClr>
              </a:solidFill>
              <a:latin typeface="Calibri" panose="020F0502020204030204"/>
            </a:endParaRPr>
          </a:p>
        </p:txBody>
      </p:sp>
    </p:spTree>
    <p:extLst>
      <p:ext uri="{BB962C8B-B14F-4D97-AF65-F5344CB8AC3E}">
        <p14:creationId xmlns:p14="http://schemas.microsoft.com/office/powerpoint/2010/main" val="11288910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CBAF0-0991-CFDA-07F5-BCB05361D73E}"/>
              </a:ext>
            </a:extLst>
          </p:cNvPr>
          <p:cNvSpPr>
            <a:spLocks noGrp="1"/>
          </p:cNvSpPr>
          <p:nvPr>
            <p:ph type="title"/>
          </p:nvPr>
        </p:nvSpPr>
        <p:spPr>
          <a:xfrm>
            <a:off x="423901" y="205176"/>
            <a:ext cx="8592280" cy="898524"/>
          </a:xfrm>
        </p:spPr>
        <p:txBody>
          <a:bodyPr>
            <a:normAutofit/>
          </a:bodyPr>
          <a:lstStyle/>
          <a:p>
            <a:r>
              <a:rPr lang="en-US" dirty="0">
                <a:solidFill>
                  <a:schemeClr val="tx1"/>
                </a:solidFill>
              </a:rPr>
              <a:t>Sped December Count Student:</a:t>
            </a:r>
            <a:br>
              <a:rPr lang="en-US" dirty="0">
                <a:solidFill>
                  <a:schemeClr val="tx1"/>
                </a:solidFill>
              </a:rPr>
            </a:br>
            <a:r>
              <a:rPr lang="en-US" dirty="0">
                <a:solidFill>
                  <a:schemeClr val="tx1"/>
                </a:solidFill>
              </a:rPr>
              <a:t> Errors Related to Missing Staff Records </a:t>
            </a:r>
          </a:p>
        </p:txBody>
      </p:sp>
      <p:sp>
        <p:nvSpPr>
          <p:cNvPr id="4" name="Slide Number Placeholder 3">
            <a:extLst>
              <a:ext uri="{FF2B5EF4-FFF2-40B4-BE49-F238E27FC236}">
                <a16:creationId xmlns:a16="http://schemas.microsoft.com/office/drawing/2014/main" id="{6DB12C7F-9D0A-8C66-C422-894898E87F0B}"/>
              </a:ext>
            </a:extLst>
          </p:cNvPr>
          <p:cNvSpPr>
            <a:spLocks noGrp="1"/>
          </p:cNvSpPr>
          <p:nvPr>
            <p:ph type="sldNum" sz="quarter" idx="12"/>
          </p:nvPr>
        </p:nvSpPr>
        <p:spPr/>
        <p:txBody>
          <a:bodyPr/>
          <a:lstStyle/>
          <a:p>
            <a:fld id="{C479D5F6-EDCB-402A-AC08-4943A1820E8F}" type="slidenum">
              <a:rPr lang="en-US" smtClean="0"/>
              <a:pPr/>
              <a:t>38</a:t>
            </a:fld>
            <a:endParaRPr lang="en-US" dirty="0"/>
          </a:p>
        </p:txBody>
      </p:sp>
      <p:sp>
        <p:nvSpPr>
          <p:cNvPr id="3" name="Content Placeholder 2">
            <a:extLst>
              <a:ext uri="{FF2B5EF4-FFF2-40B4-BE49-F238E27FC236}">
                <a16:creationId xmlns:a16="http://schemas.microsoft.com/office/drawing/2014/main" id="{1165AB7F-6A37-8FA0-24F0-DB96C1F1EC57}"/>
              </a:ext>
            </a:extLst>
          </p:cNvPr>
          <p:cNvSpPr>
            <a:spLocks noGrp="1"/>
          </p:cNvSpPr>
          <p:nvPr>
            <p:ph idx="1"/>
          </p:nvPr>
        </p:nvSpPr>
        <p:spPr/>
        <p:txBody>
          <a:bodyPr/>
          <a:lstStyle/>
          <a:p>
            <a:endParaRPr lang="en-US"/>
          </a:p>
        </p:txBody>
      </p:sp>
      <p:pic>
        <p:nvPicPr>
          <p:cNvPr id="3074" name="Picture 2" descr="screenshot of Data Pipeline Dec Student errors that trigger when staff data is missing">
            <a:extLst>
              <a:ext uri="{FF2B5EF4-FFF2-40B4-BE49-F238E27FC236}">
                <a16:creationId xmlns:a16="http://schemas.microsoft.com/office/drawing/2014/main" id="{D0F1DB51-E69F-C7DE-A6E2-36C29EF9C8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95" r="1936"/>
          <a:stretch/>
        </p:blipFill>
        <p:spPr bwMode="auto">
          <a:xfrm>
            <a:off x="117987" y="1487893"/>
            <a:ext cx="11956026" cy="4755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4987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D3973-F333-4396-B380-8E3F3F5FC318}"/>
              </a:ext>
            </a:extLst>
          </p:cNvPr>
          <p:cNvSpPr>
            <a:spLocks noGrp="1"/>
          </p:cNvSpPr>
          <p:nvPr>
            <p:ph type="ctrTitle"/>
          </p:nvPr>
        </p:nvSpPr>
        <p:spPr/>
        <p:txBody>
          <a:bodyPr/>
          <a:lstStyle/>
          <a:p>
            <a:r>
              <a:rPr lang="en-US" dirty="0">
                <a:solidFill>
                  <a:schemeClr val="tx1"/>
                </a:solidFill>
              </a:rPr>
              <a:t>Staff Interchange:</a:t>
            </a:r>
            <a:br>
              <a:rPr lang="en-US" dirty="0">
                <a:solidFill>
                  <a:schemeClr val="tx1"/>
                </a:solidFill>
              </a:rPr>
            </a:br>
            <a:r>
              <a:rPr lang="en-US" dirty="0">
                <a:solidFill>
                  <a:schemeClr val="tx1"/>
                </a:solidFill>
              </a:rPr>
              <a:t>Staff Data/Content</a:t>
            </a:r>
            <a:br>
              <a:rPr lang="en-US" dirty="0">
                <a:solidFill>
                  <a:schemeClr val="tx1"/>
                </a:solidFill>
              </a:rPr>
            </a:br>
            <a:endParaRPr lang="en-US" dirty="0">
              <a:solidFill>
                <a:schemeClr val="tx1"/>
              </a:solidFill>
            </a:endParaRPr>
          </a:p>
        </p:txBody>
      </p:sp>
      <p:sp>
        <p:nvSpPr>
          <p:cNvPr id="3" name="Slide Number Placeholder 2">
            <a:extLst>
              <a:ext uri="{FF2B5EF4-FFF2-40B4-BE49-F238E27FC236}">
                <a16:creationId xmlns:a16="http://schemas.microsoft.com/office/drawing/2014/main" id="{0CE51693-FA6D-4306-AAB5-3782DA780B45}"/>
              </a:ext>
            </a:extLst>
          </p:cNvPr>
          <p:cNvSpPr>
            <a:spLocks noGrp="1"/>
          </p:cNvSpPr>
          <p:nvPr>
            <p:ph type="sldNum" sz="quarter" idx="12"/>
          </p:nvPr>
        </p:nvSpPr>
        <p:spPr/>
        <p:txBody>
          <a:bodyPr/>
          <a:lstStyle/>
          <a:p>
            <a:pPr>
              <a:defRPr/>
            </a:pPr>
            <a:fld id="{67726FA2-3EC9-4717-AD62-D8C823692DD3}" type="slidenum">
              <a:rPr lang="en-US">
                <a:solidFill>
                  <a:prstClr val="white"/>
                </a:solidFill>
                <a:latin typeface="Calibri" panose="020F0502020204030204"/>
              </a:rPr>
              <a:pPr>
                <a:defRPr/>
              </a:pPr>
              <a:t>39</a:t>
            </a:fld>
            <a:endParaRPr lang="en-US">
              <a:solidFill>
                <a:prstClr val="white"/>
              </a:solidFill>
              <a:latin typeface="Calibri" panose="020F0502020204030204"/>
            </a:endParaRPr>
          </a:p>
        </p:txBody>
      </p:sp>
    </p:spTree>
    <p:extLst>
      <p:ext uri="{BB962C8B-B14F-4D97-AF65-F5344CB8AC3E}">
        <p14:creationId xmlns:p14="http://schemas.microsoft.com/office/powerpoint/2010/main" val="1763395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   </a:t>
            </a:r>
            <a:r>
              <a:rPr lang="en-US" dirty="0">
                <a:solidFill>
                  <a:schemeClr val="tx1"/>
                </a:solidFill>
              </a:rPr>
              <a:t>Identity Management (</a:t>
            </a:r>
            <a:r>
              <a:rPr lang="en-US" dirty="0" err="1">
                <a:solidFill>
                  <a:schemeClr val="tx1"/>
                </a:solidFill>
              </a:rPr>
              <a:t>IdM</a:t>
            </a:r>
            <a:r>
              <a:rPr lang="en-US" dirty="0">
                <a:solidFill>
                  <a:schemeClr val="tx1"/>
                </a:solidFill>
              </a:rPr>
              <a:t>): </a:t>
            </a:r>
            <a:br>
              <a:rPr lang="en-US" dirty="0">
                <a:solidFill>
                  <a:schemeClr val="tx1"/>
                </a:solidFill>
              </a:rPr>
            </a:br>
            <a:r>
              <a:rPr lang="en-US" dirty="0">
                <a:solidFill>
                  <a:schemeClr val="tx1"/>
                </a:solidFill>
              </a:rPr>
              <a:t>Access to the Data Pipeline</a:t>
            </a:r>
          </a:p>
        </p:txBody>
      </p:sp>
      <p:sp>
        <p:nvSpPr>
          <p:cNvPr id="5" name="Slide Number Placeholder 4"/>
          <p:cNvSpPr>
            <a:spLocks noGrp="1"/>
          </p:cNvSpPr>
          <p:nvPr>
            <p:ph type="sldNum" sz="quarter" idx="12"/>
          </p:nvPr>
        </p:nvSpPr>
        <p:spPr/>
        <p:txBody>
          <a:bodyPr/>
          <a:lstStyle/>
          <a:p>
            <a:fld id="{67726FA2-3EC9-4717-AD62-D8C823692DD3}" type="slidenum">
              <a:rPr lang="en-US" smtClean="0"/>
              <a:pPr/>
              <a:t>4</a:t>
            </a:fld>
            <a:endParaRPr lang="en-US" dirty="0"/>
          </a:p>
        </p:txBody>
      </p:sp>
      <p:pic>
        <p:nvPicPr>
          <p:cNvPr id="2" name="Picture 1" title="Login"/>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272597" y="284555"/>
            <a:ext cx="1028700" cy="548640"/>
          </a:xfrm>
          <a:prstGeom prst="rect">
            <a:avLst/>
          </a:prstGeom>
        </p:spPr>
      </p:pic>
    </p:spTree>
    <p:extLst>
      <p:ext uri="{BB962C8B-B14F-4D97-AF65-F5344CB8AC3E}">
        <p14:creationId xmlns:p14="http://schemas.microsoft.com/office/powerpoint/2010/main" val="41676165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4807" y="136525"/>
            <a:ext cx="8065168" cy="898524"/>
          </a:xfrm>
        </p:spPr>
        <p:txBody>
          <a:bodyPr>
            <a:normAutofit/>
          </a:bodyPr>
          <a:lstStyle/>
          <a:p>
            <a:r>
              <a:rPr lang="en-US" dirty="0">
                <a:solidFill>
                  <a:schemeClr val="tx1"/>
                </a:solidFill>
              </a:rPr>
              <a:t>Staff Records to Include in </a:t>
            </a:r>
            <a:br>
              <a:rPr lang="en-US" dirty="0">
                <a:solidFill>
                  <a:schemeClr val="tx1"/>
                </a:solidFill>
              </a:rPr>
            </a:br>
            <a:r>
              <a:rPr lang="en-US" dirty="0">
                <a:solidFill>
                  <a:schemeClr val="tx1"/>
                </a:solidFill>
              </a:rPr>
              <a:t>December Count Snapshot </a:t>
            </a:r>
          </a:p>
        </p:txBody>
      </p:sp>
      <p:sp>
        <p:nvSpPr>
          <p:cNvPr id="6" name="Content Placeholder 5"/>
          <p:cNvSpPr>
            <a:spLocks noGrp="1"/>
          </p:cNvSpPr>
          <p:nvPr>
            <p:ph idx="1"/>
          </p:nvPr>
        </p:nvSpPr>
        <p:spPr>
          <a:xfrm>
            <a:off x="1025340" y="4036013"/>
            <a:ext cx="8216266" cy="4640674"/>
          </a:xfrm>
        </p:spPr>
        <p:txBody>
          <a:bodyPr>
            <a:normAutofit/>
          </a:bodyPr>
          <a:lstStyle/>
          <a:p>
            <a:pPr marL="0" indent="0">
              <a:buNone/>
            </a:pPr>
            <a:r>
              <a:rPr lang="en-US" sz="1600" dirty="0"/>
              <a:t>Exclude:</a:t>
            </a:r>
          </a:p>
          <a:p>
            <a:pPr lvl="1">
              <a:lnSpc>
                <a:spcPct val="115000"/>
              </a:lnSpc>
              <a:spcBef>
                <a:spcPts val="0"/>
              </a:spcBef>
            </a:pPr>
            <a:r>
              <a:rPr lang="en-US" sz="1600" dirty="0">
                <a:ea typeface="Calibri" panose="020F0502020204030204" pitchFamily="34" charset="0"/>
                <a:cs typeface="Calibri" panose="020F0502020204030204" pitchFamily="34" charset="0"/>
              </a:rPr>
              <a:t>staff that do not support the education of students with disabilities, such as regular education teachers (they pull into</a:t>
            </a:r>
            <a:r>
              <a:rPr lang="en-US" sz="1600" dirty="0"/>
              <a:t> the Human Resources snapshot)</a:t>
            </a:r>
            <a:endParaRPr lang="en-US" sz="1600" dirty="0">
              <a:ea typeface="Calibri" panose="020F0502020204030204" pitchFamily="34" charset="0"/>
              <a:cs typeface="Times New Roman" panose="02020603050405020304" pitchFamily="18" charset="0"/>
            </a:endParaRPr>
          </a:p>
          <a:p>
            <a:pPr lvl="1">
              <a:lnSpc>
                <a:spcPct val="115000"/>
              </a:lnSpc>
              <a:spcBef>
                <a:spcPts val="0"/>
              </a:spcBef>
            </a:pPr>
            <a:r>
              <a:rPr lang="en-US" sz="1600" dirty="0">
                <a:ea typeface="Calibri" panose="020F0502020204030204" pitchFamily="34" charset="0"/>
                <a:cs typeface="Calibri" panose="020F0502020204030204" pitchFamily="34" charset="0"/>
              </a:rPr>
              <a:t>substitutes unless they are long term (90 days or more in the same classroom)</a:t>
            </a:r>
            <a:endParaRPr lang="en-US" sz="1600" dirty="0">
              <a:ea typeface="Calibri" panose="020F0502020204030204" pitchFamily="34" charset="0"/>
              <a:cs typeface="Times New Roman" panose="02020603050405020304" pitchFamily="18" charset="0"/>
            </a:endParaRPr>
          </a:p>
          <a:p>
            <a:pPr lvl="1">
              <a:lnSpc>
                <a:spcPct val="115000"/>
              </a:lnSpc>
              <a:spcBef>
                <a:spcPts val="0"/>
              </a:spcBef>
            </a:pPr>
            <a:r>
              <a:rPr lang="en-US" sz="1600" dirty="0">
                <a:ea typeface="Calibri" panose="020F0502020204030204" pitchFamily="34" charset="0"/>
                <a:cs typeface="Calibri" panose="020F0502020204030204" pitchFamily="34" charset="0"/>
              </a:rPr>
              <a:t>temporary workers, such as after school coaches</a:t>
            </a:r>
            <a:endParaRPr lang="en-US" sz="1600" dirty="0">
              <a:ea typeface="Calibri" panose="020F0502020204030204" pitchFamily="34" charset="0"/>
              <a:cs typeface="Times New Roman" panose="02020603050405020304" pitchFamily="18" charset="0"/>
            </a:endParaRPr>
          </a:p>
          <a:p>
            <a:pPr marL="457200" lvl="1" indent="0">
              <a:buNone/>
            </a:pPr>
            <a:endParaRPr lang="en-US" dirty="0"/>
          </a:p>
          <a:p>
            <a:pPr marL="55562" indent="0">
              <a:buNone/>
            </a:pPr>
            <a:endParaRPr lang="en-US" dirty="0">
              <a:latin typeface="Gill Sans MT" panose="020B0502020104020203" pitchFamily="34" charset="0"/>
            </a:endParaRP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67726FA2-3EC9-4717-AD62-D8C823692DD3}" type="slidenum">
              <a:rPr lang="en-US">
                <a:solidFill>
                  <a:prstClr val="white">
                    <a:lumMod val="50000"/>
                  </a:prstClr>
                </a:solidFill>
                <a:latin typeface="Calibri" panose="020F0502020204030204"/>
              </a:rPr>
              <a:pPr>
                <a:defRPr/>
              </a:pPr>
              <a:t>40</a:t>
            </a:fld>
            <a:endParaRPr lang="en-US" dirty="0">
              <a:solidFill>
                <a:prstClr val="white">
                  <a:lumMod val="50000"/>
                </a:prstClr>
              </a:solidFill>
              <a:latin typeface="Calibri" panose="020F0502020204030204"/>
            </a:endParaRPr>
          </a:p>
        </p:txBody>
      </p:sp>
      <p:sp>
        <p:nvSpPr>
          <p:cNvPr id="2" name="Rectangle 1"/>
          <p:cNvSpPr/>
          <p:nvPr/>
        </p:nvSpPr>
        <p:spPr>
          <a:xfrm>
            <a:off x="864919" y="1939031"/>
            <a:ext cx="10573102" cy="2185214"/>
          </a:xfrm>
          <a:prstGeom prst="rect">
            <a:avLst/>
          </a:prstGeom>
        </p:spPr>
        <p:txBody>
          <a:bodyPr wrap="square">
            <a:spAutoFit/>
          </a:bodyPr>
          <a:lstStyle/>
          <a:p>
            <a:pPr>
              <a:defRPr/>
            </a:pPr>
            <a:r>
              <a:rPr lang="en-US" sz="1600" dirty="0">
                <a:solidFill>
                  <a:prstClr val="black"/>
                </a:solidFill>
                <a:latin typeface="Trebuchet MS" panose="020B0603020202020204" pitchFamily="34" charset="0"/>
              </a:rPr>
              <a:t>Include:</a:t>
            </a:r>
          </a:p>
          <a:p>
            <a:pPr marL="800100" lvl="1" indent="-342900">
              <a:buFont typeface="Arial" panose="020B0604020202020204" pitchFamily="34" charset="0"/>
              <a:buChar char="•"/>
              <a:defRPr/>
            </a:pPr>
            <a:r>
              <a:rPr lang="en-US" sz="1600" dirty="0">
                <a:solidFill>
                  <a:prstClr val="black"/>
                </a:solidFill>
                <a:latin typeface="Trebuchet MS" panose="020B0603020202020204" pitchFamily="34" charset="0"/>
              </a:rPr>
              <a:t>all Special Education staff employed by the district(s) or BOCES</a:t>
            </a:r>
          </a:p>
          <a:p>
            <a:pPr marL="800100" lvl="1" indent="-342900">
              <a:buFont typeface="Arial" panose="020B0604020202020204" pitchFamily="34" charset="0"/>
              <a:buChar char="•"/>
              <a:defRPr/>
            </a:pPr>
            <a:r>
              <a:rPr lang="en-US" sz="1600" dirty="0">
                <a:solidFill>
                  <a:prstClr val="black"/>
                </a:solidFill>
                <a:latin typeface="Trebuchet MS" panose="020B0603020202020204" pitchFamily="34" charset="0"/>
              </a:rPr>
              <a:t>full or Part-time including </a:t>
            </a:r>
            <a:r>
              <a:rPr lang="en-US" sz="1600" dirty="0">
                <a:latin typeface="Trebuchet MS" panose="020B0603020202020204" pitchFamily="34" charset="0"/>
                <a:ea typeface="Calibri" panose="020F0502020204030204" pitchFamily="34" charset="0"/>
                <a:cs typeface="Calibri" panose="020F0502020204030204" pitchFamily="34" charset="0"/>
              </a:rPr>
              <a:t>teachers, paraprofessionals, </a:t>
            </a:r>
            <a:r>
              <a:rPr lang="en-US" sz="1600" dirty="0">
                <a:solidFill>
                  <a:prstClr val="black"/>
                </a:solidFill>
                <a:latin typeface="Trebuchet MS" panose="020B0603020202020204" pitchFamily="34" charset="0"/>
                <a:ea typeface="Calibri" panose="020F0502020204030204" pitchFamily="34" charset="0"/>
                <a:cs typeface="Calibri" panose="020F0502020204030204" pitchFamily="34" charset="0"/>
              </a:rPr>
              <a:t>special service</a:t>
            </a:r>
            <a:r>
              <a:rPr lang="en-US" sz="1600" dirty="0">
                <a:latin typeface="Trebuchet MS" panose="020B0603020202020204" pitchFamily="34" charset="0"/>
                <a:ea typeface="Calibri" panose="020F0502020204030204" pitchFamily="34" charset="0"/>
                <a:cs typeface="Calibri" panose="020F0502020204030204" pitchFamily="34" charset="0"/>
              </a:rPr>
              <a:t> providers </a:t>
            </a:r>
          </a:p>
          <a:p>
            <a:pPr marL="800100" lvl="1" indent="-342900">
              <a:buFont typeface="Arial" panose="020B0604020202020204" pitchFamily="34" charset="0"/>
              <a:buChar char="•"/>
              <a:defRPr/>
            </a:pPr>
            <a:r>
              <a:rPr lang="en-US" sz="1600" dirty="0">
                <a:latin typeface="Trebuchet MS" panose="020B0603020202020204" pitchFamily="34" charset="0"/>
                <a:ea typeface="Calibri" panose="020F0502020204030204" pitchFamily="34" charset="0"/>
                <a:cs typeface="Calibri" panose="020F0502020204030204" pitchFamily="34" charset="0"/>
              </a:rPr>
              <a:t>Administrators, support staff, IT, </a:t>
            </a:r>
            <a:r>
              <a:rPr lang="en-US" sz="1600" dirty="0">
                <a:solidFill>
                  <a:prstClr val="black"/>
                </a:solidFill>
                <a:latin typeface="Trebuchet MS" panose="020B0603020202020204" pitchFamily="34" charset="0"/>
              </a:rPr>
              <a:t>office/clerical</a:t>
            </a:r>
          </a:p>
          <a:p>
            <a:pPr marL="800100" lvl="1" indent="-342900">
              <a:buFont typeface="Arial" panose="020B0604020202020204" pitchFamily="34" charset="0"/>
              <a:buChar char="•"/>
              <a:defRPr/>
            </a:pPr>
            <a:r>
              <a:rPr lang="en-US" sz="1600" dirty="0">
                <a:solidFill>
                  <a:prstClr val="black"/>
                </a:solidFill>
                <a:highlight>
                  <a:srgbClr val="FFFF00"/>
                </a:highlight>
                <a:latin typeface="Trebuchet MS" panose="020B0603020202020204" pitchFamily="34" charset="0"/>
                <a:hlinkClick r:id="rId2"/>
              </a:rPr>
              <a:t>purchased service/contract staff</a:t>
            </a:r>
            <a:r>
              <a:rPr lang="en-US" sz="1600" dirty="0">
                <a:solidFill>
                  <a:prstClr val="black"/>
                </a:solidFill>
                <a:highlight>
                  <a:srgbClr val="FFFF00"/>
                </a:highlight>
                <a:latin typeface="Trebuchet MS" panose="020B0603020202020204" pitchFamily="34" charset="0"/>
              </a:rPr>
              <a:t> (link to form with more details on what fields are required)</a:t>
            </a:r>
          </a:p>
          <a:p>
            <a:pPr marL="800100" lvl="1" indent="-342900">
              <a:buFont typeface="Arial" panose="020B0604020202020204" pitchFamily="34" charset="0"/>
              <a:buChar char="•"/>
              <a:defRPr/>
            </a:pPr>
            <a:endParaRPr lang="en-US" sz="1600" dirty="0">
              <a:solidFill>
                <a:prstClr val="black"/>
              </a:solidFill>
              <a:highlight>
                <a:srgbClr val="FFFF00"/>
              </a:highlight>
              <a:latin typeface="Trebuchet MS" panose="020B0603020202020204" pitchFamily="34" charset="0"/>
            </a:endParaRPr>
          </a:p>
          <a:p>
            <a:pPr marL="800100" lvl="1" indent="-342900">
              <a:buFont typeface="Arial" panose="020B0604020202020204" pitchFamily="34" charset="0"/>
              <a:buChar char="•"/>
              <a:defRPr/>
            </a:pPr>
            <a:endParaRPr lang="en-US" sz="2000" dirty="0">
              <a:solidFill>
                <a:prstClr val="black"/>
              </a:solidFill>
              <a:latin typeface="Calibri" panose="020F0502020204030204"/>
            </a:endParaRPr>
          </a:p>
          <a:p>
            <a:pPr marL="800100" lvl="1" indent="-342900">
              <a:buFont typeface="Arial" panose="020B0604020202020204" pitchFamily="34" charset="0"/>
              <a:buChar char="•"/>
              <a:defRPr/>
            </a:pPr>
            <a:endParaRPr lang="en-US" sz="2000" dirty="0">
              <a:solidFill>
                <a:prstClr val="black"/>
              </a:solidFill>
              <a:latin typeface="Calibri" panose="020F0502020204030204"/>
            </a:endParaRPr>
          </a:p>
        </p:txBody>
      </p:sp>
    </p:spTree>
    <p:extLst>
      <p:ext uri="{BB962C8B-B14F-4D97-AF65-F5344CB8AC3E}">
        <p14:creationId xmlns:p14="http://schemas.microsoft.com/office/powerpoint/2010/main" val="31877727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solidFill>
                  <a:schemeClr val="tx1"/>
                </a:solidFill>
              </a:rPr>
              <a:t>Staff Interchange Files</a:t>
            </a:r>
          </a:p>
        </p:txBody>
      </p:sp>
      <p:sp>
        <p:nvSpPr>
          <p:cNvPr id="9" name="Slide Number Placeholder 8"/>
          <p:cNvSpPr>
            <a:spLocks noGrp="1"/>
          </p:cNvSpPr>
          <p:nvPr>
            <p:ph type="sldNum" sz="quarter" idx="12"/>
          </p:nvPr>
        </p:nvSpPr>
        <p:spPr/>
        <p:txBody>
          <a:bodyPr/>
          <a:lstStyle/>
          <a:p>
            <a:pPr>
              <a:defRPr/>
            </a:pPr>
            <a:fld id="{67726FA2-3EC9-4717-AD62-D8C823692DD3}" type="slidenum">
              <a:rPr lang="en-US">
                <a:solidFill>
                  <a:prstClr val="white">
                    <a:lumMod val="50000"/>
                  </a:prstClr>
                </a:solidFill>
                <a:latin typeface="Calibri" panose="020F0502020204030204"/>
              </a:rPr>
              <a:pPr>
                <a:defRPr/>
              </a:pPr>
              <a:t>41</a:t>
            </a:fld>
            <a:endParaRPr lang="en-US" dirty="0">
              <a:solidFill>
                <a:prstClr val="white">
                  <a:lumMod val="50000"/>
                </a:prstClr>
              </a:solidFill>
              <a:latin typeface="Calibri" panose="020F0502020204030204"/>
            </a:endParaRPr>
          </a:p>
        </p:txBody>
      </p:sp>
      <p:sp>
        <p:nvSpPr>
          <p:cNvPr id="2" name="Rectangle 1"/>
          <p:cNvSpPr/>
          <p:nvPr/>
        </p:nvSpPr>
        <p:spPr>
          <a:xfrm>
            <a:off x="1881808" y="1520688"/>
            <a:ext cx="8954634" cy="2862322"/>
          </a:xfrm>
          <a:prstGeom prst="rect">
            <a:avLst/>
          </a:prstGeom>
        </p:spPr>
        <p:txBody>
          <a:bodyPr wrap="square">
            <a:spAutoFit/>
          </a:bodyPr>
          <a:lstStyle/>
          <a:p>
            <a:pPr marL="55562" lvl="2">
              <a:defRPr/>
            </a:pPr>
            <a:r>
              <a:rPr lang="en-US" cap="all" dirty="0">
                <a:solidFill>
                  <a:prstClr val="black"/>
                </a:solidFill>
                <a:latin typeface="Calibri" panose="020F0502020204030204"/>
              </a:rPr>
              <a:t>Staff Profile </a:t>
            </a:r>
          </a:p>
          <a:p>
            <a:pPr marL="742950" lvl="1" indent="-285750">
              <a:buFont typeface="Arial" panose="020B0604020202020204" pitchFamily="34" charset="0"/>
              <a:buChar char="•"/>
              <a:defRPr/>
            </a:pPr>
            <a:r>
              <a:rPr lang="en-US" dirty="0">
                <a:solidFill>
                  <a:prstClr val="black"/>
                </a:solidFill>
                <a:latin typeface="Calibri" panose="020F0502020204030204"/>
              </a:rPr>
              <a:t>General information per staff</a:t>
            </a:r>
          </a:p>
          <a:p>
            <a:pPr marL="742950" lvl="1" indent="-285750">
              <a:buFont typeface="Arial" panose="020B0604020202020204" pitchFamily="34" charset="0"/>
              <a:buChar char="•"/>
              <a:defRPr/>
            </a:pPr>
            <a:r>
              <a:rPr lang="en-US" dirty="0">
                <a:solidFill>
                  <a:prstClr val="black"/>
                </a:solidFill>
                <a:latin typeface="Calibri" panose="020F0502020204030204"/>
              </a:rPr>
              <a:t>Only 1 record per staff</a:t>
            </a:r>
          </a:p>
          <a:p>
            <a:pPr marL="742950" lvl="1" indent="-285750">
              <a:buFont typeface="Arial" panose="020B0604020202020204" pitchFamily="34" charset="0"/>
              <a:buChar char="•"/>
              <a:defRPr/>
            </a:pPr>
            <a:r>
              <a:rPr lang="en-US" dirty="0">
                <a:solidFill>
                  <a:prstClr val="black"/>
                </a:solidFill>
                <a:latin typeface="Calibri" panose="020F0502020204030204"/>
              </a:rPr>
              <a:t>Must be uploaded first</a:t>
            </a:r>
          </a:p>
          <a:p>
            <a:pPr marL="742950" lvl="1" indent="-285750">
              <a:buFont typeface="Arial" panose="020B0604020202020204" pitchFamily="34" charset="0"/>
              <a:buChar char="•"/>
              <a:defRPr/>
            </a:pPr>
            <a:r>
              <a:rPr lang="en-US" dirty="0">
                <a:solidFill>
                  <a:prstClr val="black"/>
                </a:solidFill>
                <a:latin typeface="Calibri" panose="020F0502020204030204"/>
              </a:rPr>
              <a:t>District Code field - report district code or BOCES code that issue the paycheck</a:t>
            </a:r>
          </a:p>
          <a:p>
            <a:pPr lvl="2">
              <a:defRPr/>
            </a:pPr>
            <a:r>
              <a:rPr lang="en-US" dirty="0">
                <a:solidFill>
                  <a:prstClr val="black"/>
                </a:solidFill>
                <a:latin typeface="Calibri" panose="020F0502020204030204"/>
              </a:rPr>
              <a:t>*IMPORTANT: for how data is pulled and displayed for the Staff Evaluation Snapshot</a:t>
            </a:r>
          </a:p>
          <a:p>
            <a:pPr lvl="2">
              <a:defRPr/>
            </a:pPr>
            <a:endParaRPr lang="en-US" dirty="0">
              <a:solidFill>
                <a:prstClr val="black"/>
              </a:solidFill>
              <a:latin typeface="Calibri" panose="020F0502020204030204"/>
            </a:endParaRPr>
          </a:p>
          <a:p>
            <a:pPr marL="55562" lvl="2">
              <a:defRPr/>
            </a:pPr>
            <a:r>
              <a:rPr lang="en-US" cap="all" dirty="0">
                <a:solidFill>
                  <a:prstClr val="black"/>
                </a:solidFill>
                <a:latin typeface="Calibri" panose="020F0502020204030204"/>
              </a:rPr>
              <a:t>Staff Assignment </a:t>
            </a:r>
          </a:p>
          <a:p>
            <a:pPr marL="742950" lvl="1" indent="-285750">
              <a:buFont typeface="Arial" panose="020B0604020202020204" pitchFamily="34" charset="0"/>
              <a:buChar char="•"/>
              <a:defRPr/>
            </a:pPr>
            <a:r>
              <a:rPr lang="en-US" dirty="0">
                <a:solidFill>
                  <a:prstClr val="black"/>
                </a:solidFill>
                <a:latin typeface="Calibri" panose="020F0502020204030204"/>
              </a:rPr>
              <a:t>Provides specifics to actual duties and locations</a:t>
            </a:r>
          </a:p>
          <a:p>
            <a:pPr marL="742950" lvl="1" indent="-285750">
              <a:buFont typeface="Arial" panose="020B0604020202020204" pitchFamily="34" charset="0"/>
              <a:buChar char="•"/>
              <a:defRPr/>
            </a:pPr>
            <a:r>
              <a:rPr lang="en-US" dirty="0">
                <a:solidFill>
                  <a:prstClr val="black"/>
                </a:solidFill>
                <a:latin typeface="Calibri" panose="020F0502020204030204"/>
              </a:rPr>
              <a:t>multiple records allowed per staff member</a:t>
            </a:r>
          </a:p>
        </p:txBody>
      </p:sp>
      <p:sp>
        <p:nvSpPr>
          <p:cNvPr id="4" name="Rectangle 3"/>
          <p:cNvSpPr/>
          <p:nvPr/>
        </p:nvSpPr>
        <p:spPr>
          <a:xfrm>
            <a:off x="1704473" y="5005138"/>
            <a:ext cx="8779043" cy="1386744"/>
          </a:xfrm>
          <a:prstGeom prst="rect">
            <a:avLst/>
          </a:prstGeom>
          <a:solidFill>
            <a:schemeClr val="accent1">
              <a:lumMod val="20000"/>
              <a:lumOff val="80000"/>
            </a:schemeClr>
          </a:solidFill>
        </p:spPr>
        <p:txBody>
          <a:bodyPr wrap="square">
            <a:spAutoFit/>
          </a:bodyPr>
          <a:lstStyle/>
          <a:p>
            <a:pPr>
              <a:defRPr/>
            </a:pPr>
            <a:endParaRPr lang="en-US" dirty="0">
              <a:solidFill>
                <a:prstClr val="black"/>
              </a:solidFill>
              <a:latin typeface="Calibri" panose="020F0502020204030204"/>
            </a:endParaRPr>
          </a:p>
          <a:p>
            <a:pPr>
              <a:defRPr/>
            </a:pPr>
            <a:r>
              <a:rPr lang="en-US" sz="1600" dirty="0">
                <a:solidFill>
                  <a:prstClr val="black"/>
                </a:solidFill>
                <a:latin typeface="Calibri" panose="020F0502020204030204"/>
              </a:rPr>
              <a:t>            District status report found under Cognos Reports/Special Education December Count (DEC role): </a:t>
            </a:r>
          </a:p>
          <a:p>
            <a:pPr marL="285750" indent="-285750">
              <a:buFont typeface="Arial" panose="020B0604020202020204" pitchFamily="34" charset="0"/>
              <a:buChar char="•"/>
              <a:defRPr/>
            </a:pPr>
            <a:r>
              <a:rPr lang="en-US" sz="1600" dirty="0">
                <a:solidFill>
                  <a:prstClr val="black"/>
                </a:solidFill>
                <a:latin typeface="Calibri" panose="020F0502020204030204"/>
              </a:rPr>
              <a:t>Staff: District/AU Activity Report</a:t>
            </a:r>
          </a:p>
          <a:p>
            <a:pPr marL="285750" indent="-285750">
              <a:buFont typeface="Arial" panose="020B0604020202020204" pitchFamily="34" charset="0"/>
              <a:buChar char="•"/>
              <a:defRPr/>
            </a:pPr>
            <a:r>
              <a:rPr lang="en-US" sz="1600" dirty="0">
                <a:solidFill>
                  <a:prstClr val="black"/>
                </a:solidFill>
                <a:latin typeface="Calibri" panose="020F0502020204030204"/>
              </a:rPr>
              <a:t>Lists the status of all Staff Profile and Staff Assignment file uploads</a:t>
            </a:r>
          </a:p>
          <a:p>
            <a:pPr marL="285750" indent="-285750">
              <a:buFont typeface="Arial" panose="020B0604020202020204" pitchFamily="34" charset="0"/>
              <a:buChar char="•"/>
              <a:defRPr/>
            </a:pPr>
            <a:r>
              <a:rPr lang="en-US" sz="1600" dirty="0">
                <a:solidFill>
                  <a:prstClr val="black"/>
                </a:solidFill>
                <a:latin typeface="Calibri" panose="020F0502020204030204"/>
              </a:rPr>
              <a:t>Breaks it out by district and AU </a:t>
            </a:r>
          </a:p>
        </p:txBody>
      </p:sp>
      <p:sp>
        <p:nvSpPr>
          <p:cNvPr id="8" name="5-Point Star 7" title="Star"/>
          <p:cNvSpPr/>
          <p:nvPr/>
        </p:nvSpPr>
        <p:spPr>
          <a:xfrm>
            <a:off x="1881808" y="5196776"/>
            <a:ext cx="348045" cy="365125"/>
          </a:xfrm>
          <a:prstGeom prst="star5">
            <a:avLst>
              <a:gd name="adj" fmla="val 22328"/>
              <a:gd name="hf" fmla="val 105146"/>
              <a:gd name="vf" fmla="val 110557"/>
            </a:avLst>
          </a:prstGeom>
          <a:solidFill>
            <a:srgbClr val="009E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Tree>
    <p:extLst>
      <p:ext uri="{BB962C8B-B14F-4D97-AF65-F5344CB8AC3E}">
        <p14:creationId xmlns:p14="http://schemas.microsoft.com/office/powerpoint/2010/main" val="22546555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Staff Assignment File Overview</a:t>
            </a:r>
          </a:p>
        </p:txBody>
      </p:sp>
      <p:sp>
        <p:nvSpPr>
          <p:cNvPr id="3" name="Content Placeholder 2"/>
          <p:cNvSpPr>
            <a:spLocks noGrp="1"/>
          </p:cNvSpPr>
          <p:nvPr>
            <p:ph idx="1"/>
          </p:nvPr>
        </p:nvSpPr>
        <p:spPr>
          <a:xfrm>
            <a:off x="838199" y="1554480"/>
            <a:ext cx="10752221" cy="4351338"/>
          </a:xfrm>
        </p:spPr>
        <p:txBody>
          <a:bodyPr>
            <a:normAutofit/>
          </a:bodyPr>
          <a:lstStyle/>
          <a:p>
            <a:r>
              <a:rPr lang="en-US" sz="1600" dirty="0">
                <a:solidFill>
                  <a:schemeClr val="tx1"/>
                </a:solidFill>
              </a:rPr>
              <a:t>Multiple records are allowed per </a:t>
            </a:r>
            <a:r>
              <a:rPr lang="en-US" sz="1600" dirty="0"/>
              <a:t>person</a:t>
            </a:r>
            <a:r>
              <a:rPr lang="en-US" sz="1600" dirty="0">
                <a:solidFill>
                  <a:schemeClr val="tx1"/>
                </a:solidFill>
              </a:rPr>
              <a:t> based on </a:t>
            </a:r>
          </a:p>
          <a:p>
            <a:pPr lvl="1"/>
            <a:r>
              <a:rPr lang="en-US" sz="1600" dirty="0"/>
              <a:t>Special Education Status</a:t>
            </a:r>
          </a:p>
          <a:p>
            <a:pPr lvl="1"/>
            <a:r>
              <a:rPr lang="en-US" sz="1600" dirty="0"/>
              <a:t>Job Class Code (report a record for each job role staff are fulfilling) </a:t>
            </a:r>
          </a:p>
          <a:p>
            <a:pPr lvl="1"/>
            <a:r>
              <a:rPr lang="en-US" sz="1600" dirty="0"/>
              <a:t>School Code</a:t>
            </a:r>
          </a:p>
          <a:p>
            <a:pPr lvl="2"/>
            <a:r>
              <a:rPr lang="en-US" sz="1600" dirty="0"/>
              <a:t>Teachers (202’s) should break out separate Staff Assignment records for each school served 3 or less</a:t>
            </a:r>
          </a:p>
          <a:p>
            <a:pPr lvl="2"/>
            <a:r>
              <a:rPr lang="en-US" sz="1600" dirty="0"/>
              <a:t>Teachers serving 4 or more schools may be reported with school code 9980 – district wide. </a:t>
            </a:r>
          </a:p>
          <a:p>
            <a:pPr lvl="1"/>
            <a:r>
              <a:rPr lang="en-US" sz="1600" dirty="0"/>
              <a:t>SSPs may be reported with school code 9980- district wide (238, 236, 237) </a:t>
            </a:r>
          </a:p>
          <a:p>
            <a:pPr lvl="1"/>
            <a:r>
              <a:rPr lang="en-US" sz="1600" dirty="0"/>
              <a:t>Administrator Instructional Area (AIA Code)</a:t>
            </a:r>
          </a:p>
          <a:p>
            <a:pPr lvl="2"/>
            <a:r>
              <a:rPr lang="en-US" sz="1600" dirty="0"/>
              <a:t>Must break out preschool staff with AIA 0035</a:t>
            </a:r>
          </a:p>
          <a:p>
            <a:r>
              <a:rPr lang="en-US" sz="1600" dirty="0">
                <a:solidFill>
                  <a:schemeClr val="tx1"/>
                </a:solidFill>
              </a:rPr>
              <a:t>When reporting 2 or more records for a </a:t>
            </a:r>
            <a:r>
              <a:rPr lang="en-US" sz="1600" dirty="0"/>
              <a:t>staff member</a:t>
            </a:r>
            <a:r>
              <a:rPr lang="en-US" sz="1600" dirty="0">
                <a:solidFill>
                  <a:schemeClr val="tx1"/>
                </a:solidFill>
              </a:rPr>
              <a:t>…</a:t>
            </a:r>
          </a:p>
          <a:p>
            <a:pPr lvl="1"/>
            <a:r>
              <a:rPr lang="en-US" sz="1600" dirty="0"/>
              <a:t>Base Salary would be split accordingly</a:t>
            </a:r>
          </a:p>
          <a:p>
            <a:pPr lvl="1"/>
            <a:r>
              <a:rPr lang="en-US" sz="1600" dirty="0"/>
              <a:t>Hours per day would be split accordingly</a:t>
            </a:r>
          </a:p>
          <a:p>
            <a:pPr lvl="1"/>
            <a:r>
              <a:rPr lang="en-US" sz="1600" dirty="0"/>
              <a:t>Contract days would not be split</a:t>
            </a:r>
          </a:p>
        </p:txBody>
      </p:sp>
      <p:sp>
        <p:nvSpPr>
          <p:cNvPr id="6" name="Slide Number Placeholder 5"/>
          <p:cNvSpPr>
            <a:spLocks noGrp="1"/>
          </p:cNvSpPr>
          <p:nvPr>
            <p:ph type="sldNum" sz="quarter" idx="12"/>
          </p:nvPr>
        </p:nvSpPr>
        <p:spPr>
          <a:prstGeom prst="rect">
            <a:avLst/>
          </a:prstGeom>
        </p:spPr>
        <p:txBody>
          <a:bodyPr/>
          <a:lstStyle/>
          <a:p>
            <a:pPr>
              <a:defRPr/>
            </a:pPr>
            <a:fld id="{600BAA8B-998A-4793-9AB8-94EE2C3B2243}" type="slidenum">
              <a:rPr lang="en-US">
                <a:solidFill>
                  <a:prstClr val="white">
                    <a:lumMod val="50000"/>
                  </a:prstClr>
                </a:solidFill>
                <a:latin typeface="Calibri" panose="020F0502020204030204"/>
              </a:rPr>
              <a:pPr>
                <a:defRPr/>
              </a:pPr>
              <a:t>42</a:t>
            </a:fld>
            <a:endParaRPr lang="en-US" dirty="0">
              <a:solidFill>
                <a:prstClr val="white">
                  <a:lumMod val="50000"/>
                </a:prstClr>
              </a:solidFill>
              <a:latin typeface="Calibri" panose="020F0502020204030204"/>
            </a:endParaRPr>
          </a:p>
        </p:txBody>
      </p:sp>
    </p:spTree>
    <p:extLst>
      <p:ext uri="{BB962C8B-B14F-4D97-AF65-F5344CB8AC3E}">
        <p14:creationId xmlns:p14="http://schemas.microsoft.com/office/powerpoint/2010/main" val="30565274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chemeClr val="tx1"/>
                </a:solidFill>
              </a:rPr>
              <a:t>Special Education December Staff:</a:t>
            </a:r>
            <a:br>
              <a:rPr lang="en-US" dirty="0">
                <a:solidFill>
                  <a:schemeClr val="tx1"/>
                </a:solidFill>
              </a:rPr>
            </a:br>
            <a:r>
              <a:rPr lang="en-US" dirty="0">
                <a:solidFill>
                  <a:schemeClr val="tx1"/>
                </a:solidFill>
              </a:rPr>
              <a:t>Grade Caseload Match</a:t>
            </a:r>
            <a:br>
              <a:rPr lang="en-US" dirty="0">
                <a:solidFill>
                  <a:schemeClr val="tx1"/>
                </a:solidFill>
              </a:rPr>
            </a:br>
            <a:endParaRPr lang="en-US" dirty="0">
              <a:solidFill>
                <a:schemeClr val="tx1"/>
              </a:solidFill>
            </a:endParaRPr>
          </a:p>
        </p:txBody>
      </p:sp>
      <p:sp>
        <p:nvSpPr>
          <p:cNvPr id="2" name="Content Placeholder 1"/>
          <p:cNvSpPr>
            <a:spLocks noGrp="1"/>
          </p:cNvSpPr>
          <p:nvPr>
            <p:ph idx="1"/>
          </p:nvPr>
        </p:nvSpPr>
        <p:spPr>
          <a:xfrm>
            <a:off x="838200" y="1836820"/>
            <a:ext cx="9156032" cy="4068997"/>
          </a:xfrm>
          <a:noFill/>
        </p:spPr>
        <p:txBody>
          <a:bodyPr/>
          <a:lstStyle/>
          <a:p>
            <a:pPr marL="45720" indent="0">
              <a:spcBef>
                <a:spcPts val="0"/>
              </a:spcBef>
              <a:buNone/>
            </a:pPr>
            <a:r>
              <a:rPr lang="en-US" sz="1600" dirty="0"/>
              <a:t>All SPED staff must report grade level(s) served</a:t>
            </a:r>
          </a:p>
          <a:p>
            <a:pPr marL="45720" indent="0">
              <a:spcBef>
                <a:spcPts val="0"/>
              </a:spcBef>
              <a:buNone/>
            </a:pPr>
            <a:r>
              <a:rPr lang="en-US" sz="1600" dirty="0"/>
              <a:t>Staff serving district wide may mark all grades as 1</a:t>
            </a:r>
          </a:p>
          <a:p>
            <a:pPr marL="45720" indent="0">
              <a:spcBef>
                <a:spcPts val="0"/>
              </a:spcBef>
              <a:buNone/>
            </a:pPr>
            <a:endParaRPr lang="en-US" sz="1600" dirty="0"/>
          </a:p>
          <a:p>
            <a:pPr marL="45720" indent="0">
              <a:spcBef>
                <a:spcPts val="0"/>
              </a:spcBef>
              <a:buNone/>
            </a:pPr>
            <a:r>
              <a:rPr lang="en-US" sz="1600" dirty="0"/>
              <a:t>Separate assignment record is required for staff serving- must break out AIA Codes:</a:t>
            </a:r>
          </a:p>
          <a:p>
            <a:pPr>
              <a:spcBef>
                <a:spcPts val="0"/>
              </a:spcBef>
            </a:pPr>
            <a:r>
              <a:rPr lang="en-US" sz="1600" dirty="0"/>
              <a:t>Pre-K grade (AIA 0035 Early Childhood/Prekindergarten – except for 211)</a:t>
            </a:r>
          </a:p>
          <a:p>
            <a:pPr>
              <a:spcBef>
                <a:spcPts val="0"/>
              </a:spcBef>
            </a:pPr>
            <a:r>
              <a:rPr lang="en-US" sz="1600" dirty="0"/>
              <a:t>Grades K, 1, 2 (AIA 0041 Early Childhood/Elementary)</a:t>
            </a:r>
          </a:p>
          <a:p>
            <a:pPr>
              <a:spcBef>
                <a:spcPts val="0"/>
              </a:spcBef>
            </a:pPr>
            <a:r>
              <a:rPr lang="en-US" sz="1600" dirty="0"/>
              <a:t>Grade K only (AIA 0036 Kindergarten)</a:t>
            </a:r>
          </a:p>
          <a:p>
            <a:pPr marL="45720" indent="0">
              <a:spcBef>
                <a:spcPts val="0"/>
              </a:spcBef>
              <a:buNone/>
            </a:pPr>
            <a:endParaRPr lang="en-US" sz="1600" dirty="0"/>
          </a:p>
          <a:p>
            <a:pPr marL="45720" indent="0">
              <a:spcBef>
                <a:spcPts val="0"/>
              </a:spcBef>
              <a:buNone/>
            </a:pPr>
            <a:endParaRPr lang="en-US" sz="1600" dirty="0"/>
          </a:p>
          <a:p>
            <a:pPr marL="34290" indent="0">
              <a:lnSpc>
                <a:spcPts val="1500"/>
              </a:lnSpc>
              <a:spcBef>
                <a:spcPts val="0"/>
              </a:spcBef>
              <a:buNone/>
            </a:pPr>
            <a:r>
              <a:rPr lang="en-US" sz="1600" dirty="0"/>
              <a:t>EDIDs reported in </a:t>
            </a:r>
            <a:r>
              <a:rPr lang="en-US" sz="1600" b="1" i="1" dirty="0"/>
              <a:t>both</a:t>
            </a:r>
            <a:r>
              <a:rPr lang="en-US" sz="1600" dirty="0"/>
              <a:t> the Primary Provider </a:t>
            </a:r>
            <a:r>
              <a:rPr lang="en-US" sz="1600" b="1" i="1" dirty="0"/>
              <a:t>and</a:t>
            </a:r>
            <a:r>
              <a:rPr lang="en-US" sz="1600" dirty="0"/>
              <a:t> Secondary Provider fields </a:t>
            </a:r>
            <a:r>
              <a:rPr lang="en-US" sz="1600" i="1" dirty="0"/>
              <a:t>(student IEP Participation File data)</a:t>
            </a:r>
            <a:r>
              <a:rPr lang="en-US" sz="1600" dirty="0"/>
              <a:t> compile into the grade caseload match for 202 and 238 staff records. </a:t>
            </a:r>
          </a:p>
          <a:p>
            <a:pPr marL="34290" indent="0">
              <a:spcBef>
                <a:spcPts val="0"/>
              </a:spcBef>
              <a:buNone/>
            </a:pPr>
            <a:endParaRPr lang="en-US" sz="1600" dirty="0"/>
          </a:p>
          <a:p>
            <a:pPr marL="459486" indent="-528066">
              <a:lnSpc>
                <a:spcPts val="1500"/>
              </a:lnSpc>
              <a:spcBef>
                <a:spcPts val="0"/>
              </a:spcBef>
              <a:buNone/>
            </a:pPr>
            <a:r>
              <a:rPr lang="en-US" sz="1600" b="1" i="1" dirty="0"/>
              <a:t>Note:</a:t>
            </a:r>
            <a:r>
              <a:rPr lang="en-US" sz="1600" i="1" dirty="0"/>
              <a:t>  </a:t>
            </a:r>
            <a:r>
              <a:rPr lang="en-US" sz="1600" dirty="0"/>
              <a:t>Early Childhood Special Education (age level 0-8) endorsement is appropriate for services to students in grades PreK through 2 only.  For SAM to determine qualified status, a separate assignment record for elementary grades K, 1, 2 </a:t>
            </a:r>
            <a:r>
              <a:rPr lang="en-US" sz="1600" i="1" dirty="0"/>
              <a:t>(any combination of these grades)</a:t>
            </a:r>
            <a:r>
              <a:rPr lang="en-US" sz="1600" dirty="0"/>
              <a:t> is reported with AIA 0041.</a:t>
            </a:r>
          </a:p>
          <a:p>
            <a:pPr marL="45720" indent="0">
              <a:spcBef>
                <a:spcPts val="0"/>
              </a:spcBef>
              <a:buNone/>
            </a:pPr>
            <a:endParaRPr lang="en-US" sz="2000" dirty="0"/>
          </a:p>
        </p:txBody>
      </p:sp>
      <p:sp>
        <p:nvSpPr>
          <p:cNvPr id="4" name="Footer Placeholder 3"/>
          <p:cNvSpPr>
            <a:spLocks noGrp="1"/>
          </p:cNvSpPr>
          <p:nvPr>
            <p:ph type="ftr" sz="quarter" idx="4294967295"/>
          </p:nvPr>
        </p:nvSpPr>
        <p:spPr>
          <a:xfrm>
            <a:off x="1524000" y="6265864"/>
            <a:ext cx="28956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000" b="1" kern="1200">
                <a:solidFill>
                  <a:srgbClr val="45454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57A2F4E-5D54-B04B-91BD-7E78EE1FE9FD}" type="slidenum">
              <a:rPr lang="en-US">
                <a:latin typeface="Calibri" panose="020F0502020204030204"/>
              </a:rPr>
              <a:pPr>
                <a:defRPr/>
              </a:pPr>
              <a:t>43</a:t>
            </a:fld>
            <a:endParaRPr lang="en-US" dirty="0">
              <a:latin typeface="Calibri" panose="020F0502020204030204"/>
            </a:endParaRPr>
          </a:p>
        </p:txBody>
      </p:sp>
    </p:spTree>
    <p:extLst>
      <p:ext uri="{BB962C8B-B14F-4D97-AF65-F5344CB8AC3E}">
        <p14:creationId xmlns:p14="http://schemas.microsoft.com/office/powerpoint/2010/main" val="19937553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Special Education December Count – Report available for Staff Interchange User to see Dec snapshot errors</a:t>
            </a:r>
          </a:p>
        </p:txBody>
      </p:sp>
      <p:sp>
        <p:nvSpPr>
          <p:cNvPr id="4" name="TextBox 3"/>
          <p:cNvSpPr txBox="1"/>
          <p:nvPr/>
        </p:nvSpPr>
        <p:spPr>
          <a:xfrm>
            <a:off x="443565" y="1424067"/>
            <a:ext cx="10224435" cy="923330"/>
          </a:xfrm>
          <a:prstGeom prst="rect">
            <a:avLst/>
          </a:prstGeom>
          <a:noFill/>
        </p:spPr>
        <p:txBody>
          <a:bodyPr wrap="square" rtlCol="0">
            <a:spAutoFit/>
          </a:bodyPr>
          <a:lstStyle/>
          <a:p>
            <a:pPr>
              <a:defRPr/>
            </a:pPr>
            <a:r>
              <a:rPr lang="en-US" dirty="0">
                <a:solidFill>
                  <a:prstClr val="black"/>
                </a:solidFill>
                <a:latin typeface="Trebuchet MS" panose="020B0603020202020204" pitchFamily="34" charset="0"/>
              </a:rPr>
              <a:t>Staff Interchange Users and Viewers are able to see their district’s December Count snapshot errors by downloading this report under:</a:t>
            </a:r>
          </a:p>
          <a:p>
            <a:pPr marL="742950" lvl="1" indent="-285750">
              <a:buFont typeface="Wingdings" panose="05000000000000000000" pitchFamily="2" charset="2"/>
              <a:buChar char="§"/>
              <a:defRPr/>
            </a:pPr>
            <a:r>
              <a:rPr lang="en-US" dirty="0" err="1">
                <a:solidFill>
                  <a:prstClr val="black"/>
                </a:solidFill>
                <a:latin typeface="Trebuchet MS" panose="020B0603020202020204" pitchFamily="34" charset="0"/>
              </a:rPr>
              <a:t>Cognos</a:t>
            </a:r>
            <a:r>
              <a:rPr lang="en-US" dirty="0">
                <a:solidFill>
                  <a:prstClr val="black"/>
                </a:solidFill>
                <a:latin typeface="Trebuchet MS" panose="020B0603020202020204" pitchFamily="34" charset="0"/>
              </a:rPr>
              <a:t> Reports- Staff Profile- Special Education December Snapshot Error Detail Report</a:t>
            </a:r>
          </a:p>
        </p:txBody>
      </p:sp>
      <p:pic>
        <p:nvPicPr>
          <p:cNvPr id="7" name="Content Placeholder 6" descr="Staff Profile Cognos folder - find Sped December Snapshot error report">
            <a:extLst>
              <a:ext uri="{FF2B5EF4-FFF2-40B4-BE49-F238E27FC236}">
                <a16:creationId xmlns:a16="http://schemas.microsoft.com/office/drawing/2014/main" id="{4D640C88-C16A-4909-AB44-E0385A36B100}"/>
              </a:ext>
            </a:extLst>
          </p:cNvPr>
          <p:cNvPicPr>
            <a:picLocks noGrp="1" noChangeAspect="1"/>
          </p:cNvPicPr>
          <p:nvPr>
            <p:ph idx="1"/>
          </p:nvPr>
        </p:nvPicPr>
        <p:blipFill rotWithShape="1">
          <a:blip r:embed="rId2"/>
          <a:srcRect l="-2080" t="11663" r="49936" b="23153"/>
          <a:stretch/>
        </p:blipFill>
        <p:spPr>
          <a:xfrm>
            <a:off x="1668379" y="2410693"/>
            <a:ext cx="5508277" cy="3873219"/>
          </a:xfrm>
        </p:spPr>
      </p:pic>
      <p:sp>
        <p:nvSpPr>
          <p:cNvPr id="9" name="Right Arrow 4">
            <a:extLst>
              <a:ext uri="{FF2B5EF4-FFF2-40B4-BE49-F238E27FC236}">
                <a16:creationId xmlns:a16="http://schemas.microsoft.com/office/drawing/2014/main" id="{5BB0F948-7BE9-4A29-A283-6EC1DD9F9EA0}"/>
              </a:ext>
              <a:ext uri="{C183D7F6-B498-43B3-948B-1728B52AA6E4}">
                <adec:decorative xmlns:adec="http://schemas.microsoft.com/office/drawing/2017/decorative" val="1"/>
              </a:ext>
            </a:extLst>
          </p:cNvPr>
          <p:cNvSpPr/>
          <p:nvPr/>
        </p:nvSpPr>
        <p:spPr>
          <a:xfrm rot="10800000">
            <a:off x="6224619" y="3143519"/>
            <a:ext cx="489205" cy="297255"/>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6556AAFA-5C0F-4A22-802D-12F4B6908169}"/>
              </a:ext>
            </a:extLst>
          </p:cNvPr>
          <p:cNvSpPr txBox="1"/>
          <p:nvPr/>
        </p:nvSpPr>
        <p:spPr>
          <a:xfrm>
            <a:off x="7395411" y="2983832"/>
            <a:ext cx="1612278" cy="1200329"/>
          </a:xfrm>
          <a:prstGeom prst="rect">
            <a:avLst/>
          </a:prstGeom>
          <a:noFill/>
          <a:ln w="12700">
            <a:solidFill>
              <a:schemeClr val="bg1">
                <a:lumMod val="85000"/>
              </a:schemeClr>
            </a:solidFill>
          </a:ln>
        </p:spPr>
        <p:txBody>
          <a:bodyPr wrap="square" rtlCol="0">
            <a:spAutoFit/>
          </a:bodyPr>
          <a:lstStyle/>
          <a:p>
            <a:pPr>
              <a:defRPr/>
            </a:pPr>
            <a:r>
              <a:rPr lang="en-US" dirty="0">
                <a:solidFill>
                  <a:srgbClr val="ED7D31"/>
                </a:solidFill>
                <a:latin typeface="Calibri" panose="020F0502020204030204"/>
              </a:rPr>
              <a:t>Those with the STF role have access to this error report</a:t>
            </a:r>
          </a:p>
        </p:txBody>
      </p:sp>
    </p:spTree>
    <p:extLst>
      <p:ext uri="{BB962C8B-B14F-4D97-AF65-F5344CB8AC3E}">
        <p14:creationId xmlns:p14="http://schemas.microsoft.com/office/powerpoint/2010/main" val="38270192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58A2F252-B6CF-E5B4-AA0A-81035B5AD191}"/>
              </a:ext>
            </a:extLst>
          </p:cNvPr>
          <p:cNvSpPr>
            <a:spLocks noGrp="1"/>
          </p:cNvSpPr>
          <p:nvPr>
            <p:ph type="sldNum" sz="quarter" idx="12"/>
          </p:nvPr>
        </p:nvSpPr>
        <p:spPr>
          <a:xfrm>
            <a:off x="332873" y="6356350"/>
            <a:ext cx="2743200" cy="365125"/>
          </a:xfrm>
        </p:spPr>
        <p:txBody>
          <a:bodyPr/>
          <a:lstStyle/>
          <a:p>
            <a:pPr>
              <a:spcAft>
                <a:spcPts val="600"/>
              </a:spcAft>
            </a:pPr>
            <a:fld id="{C479D5F6-EDCB-402A-AC08-4943A1820E8F}" type="slidenum">
              <a:rPr lang="en-US" smtClean="0"/>
              <a:pPr>
                <a:spcAft>
                  <a:spcPts val="600"/>
                </a:spcAft>
              </a:pPr>
              <a:t>45</a:t>
            </a:fld>
            <a:endParaRPr lang="en-US"/>
          </a:p>
        </p:txBody>
      </p:sp>
      <p:sp>
        <p:nvSpPr>
          <p:cNvPr id="3" name="Title 2"/>
          <p:cNvSpPr>
            <a:spLocks noGrp="1"/>
          </p:cNvSpPr>
          <p:nvPr>
            <p:ph type="title"/>
          </p:nvPr>
        </p:nvSpPr>
        <p:spPr>
          <a:xfrm>
            <a:off x="843379" y="0"/>
            <a:ext cx="3435658" cy="6858000"/>
          </a:xfrm>
        </p:spPr>
        <p:txBody>
          <a:bodyPr anchor="ctr">
            <a:normAutofit/>
          </a:bodyPr>
          <a:lstStyle/>
          <a:p>
            <a:r>
              <a:rPr lang="en-US" dirty="0"/>
              <a:t>Staff Approval Matrix</a:t>
            </a:r>
            <a:br>
              <a:rPr lang="en-US" dirty="0"/>
            </a:br>
            <a:r>
              <a:rPr lang="en-US" dirty="0"/>
              <a:t>(SAM)</a:t>
            </a:r>
          </a:p>
        </p:txBody>
      </p:sp>
      <p:graphicFrame>
        <p:nvGraphicFramePr>
          <p:cNvPr id="6" name="Content Placeholder 1" descr="SAM details">
            <a:extLst>
              <a:ext uri="{FF2B5EF4-FFF2-40B4-BE49-F238E27FC236}">
                <a16:creationId xmlns:a16="http://schemas.microsoft.com/office/drawing/2014/main" id="{13F63B12-9B48-9052-C056-14E2E7E6D5F6}"/>
              </a:ext>
            </a:extLst>
          </p:cNvPr>
          <p:cNvGraphicFramePr>
            <a:graphicFrameLocks noGrp="1"/>
          </p:cNvGraphicFramePr>
          <p:nvPr>
            <p:ph sz="half" idx="1"/>
            <p:extLst>
              <p:ext uri="{D42A27DB-BD31-4B8C-83A1-F6EECF244321}">
                <p14:modId xmlns:p14="http://schemas.microsoft.com/office/powerpoint/2010/main" val="1633862193"/>
              </p:ext>
            </p:extLst>
          </p:nvPr>
        </p:nvGraphicFramePr>
        <p:xfrm>
          <a:off x="4500980" y="1520031"/>
          <a:ext cx="7066624"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4294967295"/>
          </p:nvPr>
        </p:nvSpPr>
        <p:spPr>
          <a:xfrm>
            <a:off x="0" y="6265863"/>
            <a:ext cx="28956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000" b="1" kern="1200">
                <a:solidFill>
                  <a:srgbClr val="45454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757A2F4E-5D54-B04B-91BD-7E78EE1FE9FD}" type="slidenum">
              <a:rPr lang="en-US" smtClean="0"/>
              <a:pPr>
                <a:spcAft>
                  <a:spcPts val="600"/>
                </a:spcAft>
              </a:pPr>
              <a:t>45</a:t>
            </a:fld>
            <a:endParaRPr lang="en-US"/>
          </a:p>
        </p:txBody>
      </p:sp>
    </p:spTree>
    <p:extLst>
      <p:ext uri="{BB962C8B-B14F-4D97-AF65-F5344CB8AC3E}">
        <p14:creationId xmlns:p14="http://schemas.microsoft.com/office/powerpoint/2010/main" val="5423336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C979472-EDD9-EF00-ADDC-B1C021460EF4}"/>
              </a:ext>
            </a:extLst>
          </p:cNvPr>
          <p:cNvSpPr>
            <a:spLocks noGrp="1"/>
          </p:cNvSpPr>
          <p:nvPr>
            <p:ph type="title"/>
          </p:nvPr>
        </p:nvSpPr>
        <p:spPr>
          <a:xfrm>
            <a:off x="1307737" y="356616"/>
            <a:ext cx="7200996" cy="747084"/>
          </a:xfrm>
        </p:spPr>
        <p:txBody>
          <a:bodyPr/>
          <a:lstStyle/>
          <a:p>
            <a:r>
              <a:rPr lang="en-US" dirty="0">
                <a:solidFill>
                  <a:schemeClr val="tx1"/>
                </a:solidFill>
              </a:rPr>
              <a:t>SAM Warnings</a:t>
            </a:r>
          </a:p>
        </p:txBody>
      </p:sp>
      <p:sp>
        <p:nvSpPr>
          <p:cNvPr id="4" name="Slide Number Placeholder 3">
            <a:extLst>
              <a:ext uri="{FF2B5EF4-FFF2-40B4-BE49-F238E27FC236}">
                <a16:creationId xmlns:a16="http://schemas.microsoft.com/office/drawing/2014/main" id="{EB6B914D-B705-25C4-D73F-1609334860E3}"/>
              </a:ext>
            </a:extLst>
          </p:cNvPr>
          <p:cNvSpPr>
            <a:spLocks noGrp="1"/>
          </p:cNvSpPr>
          <p:nvPr>
            <p:ph type="sldNum" sz="quarter" idx="12"/>
          </p:nvPr>
        </p:nvSpPr>
        <p:spPr>
          <a:xfrm>
            <a:off x="332873" y="6356350"/>
            <a:ext cx="2743200" cy="365125"/>
          </a:xfrm>
        </p:spPr>
        <p:txBody>
          <a:bodyPr anchor="ctr">
            <a:normAutofit/>
          </a:bodyPr>
          <a:lstStyle/>
          <a:p>
            <a:pPr>
              <a:spcAft>
                <a:spcPts val="600"/>
              </a:spcAft>
            </a:pPr>
            <a:fld id="{C479D5F6-EDCB-402A-AC08-4943A1820E8F}" type="slidenum">
              <a:rPr lang="en-US" smtClean="0"/>
              <a:pPr>
                <a:spcAft>
                  <a:spcPts val="600"/>
                </a:spcAft>
              </a:pPr>
              <a:t>46</a:t>
            </a:fld>
            <a:endParaRPr lang="en-US"/>
          </a:p>
        </p:txBody>
      </p:sp>
      <p:graphicFrame>
        <p:nvGraphicFramePr>
          <p:cNvPr id="6" name="Content Placeholder 2" descr="SAM warnings - what they mean and how to fix">
            <a:extLst>
              <a:ext uri="{FF2B5EF4-FFF2-40B4-BE49-F238E27FC236}">
                <a16:creationId xmlns:a16="http://schemas.microsoft.com/office/drawing/2014/main" id="{519D4D89-F1C6-FA18-1A12-49EBF9356CF3}"/>
              </a:ext>
            </a:extLst>
          </p:cNvPr>
          <p:cNvGraphicFramePr>
            <a:graphicFrameLocks noGrp="1"/>
          </p:cNvGraphicFramePr>
          <p:nvPr>
            <p:ph idx="1"/>
            <p:extLst>
              <p:ext uri="{D42A27DB-BD31-4B8C-83A1-F6EECF244321}">
                <p14:modId xmlns:p14="http://schemas.microsoft.com/office/powerpoint/2010/main" val="1041499452"/>
              </p:ext>
            </p:extLst>
          </p:nvPr>
        </p:nvGraphicFramePr>
        <p:xfrm>
          <a:off x="838200" y="155448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17403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December Count – Proactively Find Expired Licenses</a:t>
            </a:r>
          </a:p>
        </p:txBody>
      </p:sp>
      <p:sp>
        <p:nvSpPr>
          <p:cNvPr id="3" name="Content Placeholder 2"/>
          <p:cNvSpPr>
            <a:spLocks noGrp="1"/>
          </p:cNvSpPr>
          <p:nvPr>
            <p:ph idx="1"/>
          </p:nvPr>
        </p:nvSpPr>
        <p:spPr>
          <a:xfrm>
            <a:off x="1249935" y="1491803"/>
            <a:ext cx="8501879" cy="1588770"/>
          </a:xfrm>
        </p:spPr>
        <p:txBody>
          <a:bodyPr>
            <a:noAutofit/>
          </a:bodyPr>
          <a:lstStyle/>
          <a:p>
            <a:r>
              <a:rPr lang="en-US" sz="1600" dirty="0"/>
              <a:t>Find expired or expiring teacher (Job Code 202) licenses before the December Count date</a:t>
            </a:r>
          </a:p>
          <a:p>
            <a:pPr lvl="1"/>
            <a:r>
              <a:rPr lang="en-US" sz="1600" dirty="0"/>
              <a:t>Renewal applications must be submitted to Educator Licensing before December 1st</a:t>
            </a:r>
          </a:p>
          <a:p>
            <a:r>
              <a:rPr lang="en-US" sz="1600" dirty="0"/>
              <a:t>Cognos Reports -&gt; Special Education December -&gt; </a:t>
            </a:r>
            <a:r>
              <a:rPr lang="en-US" sz="1600" dirty="0" err="1"/>
              <a:t>Staff:Detail</a:t>
            </a:r>
            <a:r>
              <a:rPr lang="en-US" sz="1600" dirty="0"/>
              <a:t> Report: Staff with License Information</a:t>
            </a:r>
          </a:p>
          <a:p>
            <a:r>
              <a:rPr lang="en-US" sz="1600" dirty="0"/>
              <a:t>Export the report to Excel and sort by “Date Expired” column</a:t>
            </a:r>
          </a:p>
          <a:p>
            <a:r>
              <a:rPr lang="en-US" sz="1600" dirty="0"/>
              <a:t>Follow up with any teacher employed in your AU or district whose license or credential will expire before 12/1/24 and ask them to submit their renewal application as soon as possible and before 12/01/2024</a:t>
            </a:r>
          </a:p>
        </p:txBody>
      </p:sp>
      <p:pic>
        <p:nvPicPr>
          <p:cNvPr id="1032" name="Picture 8" descr="screenshot of Staff: Detail report on License Information">
            <a:extLst>
              <a:ext uri="{FF2B5EF4-FFF2-40B4-BE49-F238E27FC236}">
                <a16:creationId xmlns:a16="http://schemas.microsoft.com/office/drawing/2014/main" id="{909CBA73-0F2C-5307-26FD-ED21531281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8270" y="3864192"/>
            <a:ext cx="9144000" cy="228004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479D5F6-EDCB-402A-AC08-4943A1820E8F}" type="slidenum">
              <a:rPr lang="en-US" smtClean="0"/>
              <a:pPr/>
              <a:t>47</a:t>
            </a:fld>
            <a:endParaRPr lang="en-US" dirty="0"/>
          </a:p>
        </p:txBody>
      </p:sp>
    </p:spTree>
    <p:extLst>
      <p:ext uri="{BB962C8B-B14F-4D97-AF65-F5344CB8AC3E}">
        <p14:creationId xmlns:p14="http://schemas.microsoft.com/office/powerpoint/2010/main" val="6356431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   </a:t>
            </a:r>
            <a:r>
              <a:rPr lang="en-US" dirty="0">
                <a:solidFill>
                  <a:schemeClr val="tx1"/>
                </a:solidFill>
              </a:rPr>
              <a:t>SNAPSHOT PROCESS</a:t>
            </a:r>
          </a:p>
        </p:txBody>
      </p:sp>
      <p:sp>
        <p:nvSpPr>
          <p:cNvPr id="2" name="Slide Number Placeholder 1"/>
          <p:cNvSpPr>
            <a:spLocks noGrp="1"/>
          </p:cNvSpPr>
          <p:nvPr>
            <p:ph type="sldNum" sz="quarter" idx="12"/>
          </p:nvPr>
        </p:nvSpPr>
        <p:spPr/>
        <p:txBody>
          <a:bodyPr/>
          <a:lstStyle/>
          <a:p>
            <a:pPr>
              <a:defRPr/>
            </a:pPr>
            <a:fld id="{67726FA2-3EC9-4717-AD62-D8C823692DD3}" type="slidenum">
              <a:rPr lang="en-US">
                <a:solidFill>
                  <a:prstClr val="white"/>
                </a:solidFill>
                <a:latin typeface="Calibri" panose="020F0502020204030204"/>
              </a:rPr>
              <a:pPr>
                <a:defRPr/>
              </a:pPr>
              <a:t>48</a:t>
            </a:fld>
            <a:endParaRPr lang="en-US" dirty="0">
              <a:solidFill>
                <a:prstClr val="white"/>
              </a:solidFill>
              <a:latin typeface="Calibri" panose="020F0502020204030204"/>
            </a:endParaRPr>
          </a:p>
        </p:txBody>
      </p:sp>
      <p:pic>
        <p:nvPicPr>
          <p:cNvPr id="5" name="Picture 4" title="Camera"/>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25119" y="4066749"/>
            <a:ext cx="1125125" cy="914400"/>
          </a:xfrm>
          <a:prstGeom prst="rect">
            <a:avLst/>
          </a:prstGeom>
        </p:spPr>
      </p:pic>
    </p:spTree>
    <p:extLst>
      <p:ext uri="{BB962C8B-B14F-4D97-AF65-F5344CB8AC3E}">
        <p14:creationId xmlns:p14="http://schemas.microsoft.com/office/powerpoint/2010/main" val="756467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E892F-84BE-B678-1B49-5C956E979229}"/>
              </a:ext>
            </a:extLst>
          </p:cNvPr>
          <p:cNvSpPr>
            <a:spLocks noGrp="1"/>
          </p:cNvSpPr>
          <p:nvPr>
            <p:ph type="title"/>
          </p:nvPr>
        </p:nvSpPr>
        <p:spPr/>
        <p:txBody>
          <a:bodyPr/>
          <a:lstStyle/>
          <a:p>
            <a:r>
              <a:rPr lang="en-US" dirty="0">
                <a:solidFill>
                  <a:schemeClr val="tx1"/>
                </a:solidFill>
              </a:rPr>
              <a:t>Special Education IEP Interchange:</a:t>
            </a:r>
            <a:br>
              <a:rPr lang="en-US" dirty="0">
                <a:solidFill>
                  <a:schemeClr val="tx1"/>
                </a:solidFill>
              </a:rPr>
            </a:br>
            <a:r>
              <a:rPr lang="en-US" dirty="0">
                <a:solidFill>
                  <a:schemeClr val="tx1"/>
                </a:solidFill>
              </a:rPr>
              <a:t>Dec Count data collection process for Enrich users</a:t>
            </a:r>
          </a:p>
        </p:txBody>
      </p:sp>
      <p:graphicFrame>
        <p:nvGraphicFramePr>
          <p:cNvPr id="5" name="Content Placeholder 4" descr="visual of Enrich to Pipeline data flow. IEP Interchange errors found in both systems.">
            <a:extLst>
              <a:ext uri="{FF2B5EF4-FFF2-40B4-BE49-F238E27FC236}">
                <a16:creationId xmlns:a16="http://schemas.microsoft.com/office/drawing/2014/main" id="{53C07C3E-DAF3-4FF7-0201-1725254F0B12}"/>
              </a:ext>
            </a:extLst>
          </p:cNvPr>
          <p:cNvGraphicFramePr>
            <a:graphicFrameLocks noGrp="1"/>
          </p:cNvGraphicFramePr>
          <p:nvPr>
            <p:ph idx="1"/>
            <p:extLst>
              <p:ext uri="{D42A27DB-BD31-4B8C-83A1-F6EECF244321}">
                <p14:modId xmlns:p14="http://schemas.microsoft.com/office/powerpoint/2010/main" val="1130223740"/>
              </p:ext>
            </p:extLst>
          </p:nvPr>
        </p:nvGraphicFramePr>
        <p:xfrm>
          <a:off x="1552625" y="1349500"/>
          <a:ext cx="7886700" cy="4640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FB9BFE11-69B0-61EA-6801-54CCFB637359}"/>
              </a:ext>
            </a:extLst>
          </p:cNvPr>
          <p:cNvSpPr>
            <a:spLocks noGrp="1"/>
          </p:cNvSpPr>
          <p:nvPr>
            <p:ph type="sldNum" sz="quarter" idx="12"/>
          </p:nvPr>
        </p:nvSpPr>
        <p:spPr/>
        <p:txBody>
          <a:bodyPr/>
          <a:lstStyle/>
          <a:p>
            <a:fld id="{C479D5F6-EDCB-402A-AC08-4943A1820E8F}" type="slidenum">
              <a:rPr lang="en-US" smtClean="0"/>
              <a:pPr/>
              <a:t>49</a:t>
            </a:fld>
            <a:endParaRPr lang="en-US" dirty="0"/>
          </a:p>
        </p:txBody>
      </p:sp>
    </p:spTree>
    <p:extLst>
      <p:ext uri="{BB962C8B-B14F-4D97-AF65-F5344CB8AC3E}">
        <p14:creationId xmlns:p14="http://schemas.microsoft.com/office/powerpoint/2010/main" val="983324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734670" y="87513"/>
            <a:ext cx="9546039" cy="560381"/>
          </a:xfrm>
        </p:spPr>
        <p:txBody>
          <a:bodyPr/>
          <a:lstStyle/>
          <a:p>
            <a:pPr marL="0" indent="0">
              <a:buNone/>
            </a:pPr>
            <a:r>
              <a:rPr lang="en-US" sz="2000" dirty="0" err="1">
                <a:hlinkClick r:id="rId3"/>
              </a:rPr>
              <a:t>IdM</a:t>
            </a:r>
            <a:r>
              <a:rPr lang="en-US" sz="2000" dirty="0">
                <a:hlinkClick r:id="rId3"/>
              </a:rPr>
              <a:t> Homepage </a:t>
            </a:r>
            <a:r>
              <a:rPr lang="en-US" sz="2000" dirty="0"/>
              <a:t>– recommended link to bookmark for access to CDE applications </a:t>
            </a:r>
          </a:p>
          <a:p>
            <a:endParaRPr lang="en-US" dirty="0"/>
          </a:p>
          <a:p>
            <a:endParaRPr lang="en-US" dirty="0"/>
          </a:p>
          <a:p>
            <a:pPr marL="0" indent="0">
              <a:buNone/>
            </a:pPr>
            <a:endParaRPr lang="en-US" dirty="0"/>
          </a:p>
          <a:p>
            <a:endParaRPr lang="en-US" dirty="0"/>
          </a:p>
          <a:p>
            <a:pPr marL="0" indent="0">
              <a:buNone/>
            </a:pPr>
            <a:endParaRPr lang="en-US" dirty="0"/>
          </a:p>
        </p:txBody>
      </p:sp>
      <p:pic>
        <p:nvPicPr>
          <p:cNvPr id="1026" name="Picture 2" descr="screenshot of IdM homepage. Where to find 'Data Pipeline' login.">
            <a:extLst>
              <a:ext uri="{FF2B5EF4-FFF2-40B4-BE49-F238E27FC236}">
                <a16:creationId xmlns:a16="http://schemas.microsoft.com/office/drawing/2014/main" id="{397A0503-F444-7728-FD8A-610E399148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4561" y="908032"/>
            <a:ext cx="8342877" cy="504193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A604C30A-9888-04E5-98C1-7CD2E62BFE80}"/>
              </a:ext>
            </a:extLst>
          </p:cNvPr>
          <p:cNvSpPr txBox="1"/>
          <p:nvPr/>
        </p:nvSpPr>
        <p:spPr>
          <a:xfrm>
            <a:off x="3970424" y="1604211"/>
            <a:ext cx="2310607" cy="523220"/>
          </a:xfrm>
          <a:prstGeom prst="rect">
            <a:avLst/>
          </a:prstGeom>
          <a:solidFill>
            <a:schemeClr val="accent2">
              <a:lumMod val="40000"/>
              <a:lumOff val="60000"/>
            </a:schemeClr>
          </a:solidFill>
          <a:ln>
            <a:solidFill>
              <a:srgbClr val="FFC000"/>
            </a:solidFill>
          </a:ln>
        </p:spPr>
        <p:txBody>
          <a:bodyPr wrap="square" rtlCol="0">
            <a:spAutoFit/>
          </a:bodyPr>
          <a:lstStyle/>
          <a:p>
            <a:r>
              <a:rPr lang="en-US" sz="1400" dirty="0">
                <a:solidFill>
                  <a:schemeClr val="accent1">
                    <a:lumMod val="50000"/>
                  </a:schemeClr>
                </a:solidFill>
              </a:rPr>
              <a:t>*single sign-on used for all CDE applications listed here</a:t>
            </a:r>
          </a:p>
        </p:txBody>
      </p:sp>
      <p:cxnSp>
        <p:nvCxnSpPr>
          <p:cNvPr id="16" name="Straight Arrow Connector 15" title="Arrow">
            <a:extLst>
              <a:ext uri="{FF2B5EF4-FFF2-40B4-BE49-F238E27FC236}">
                <a16:creationId xmlns:a16="http://schemas.microsoft.com/office/drawing/2014/main" id="{2C84189B-5BA4-C054-0B3C-C417FA4FCA61}"/>
              </a:ext>
            </a:extLst>
          </p:cNvPr>
          <p:cNvCxnSpPr>
            <a:cxnSpLocks/>
          </p:cNvCxnSpPr>
          <p:nvPr/>
        </p:nvCxnSpPr>
        <p:spPr>
          <a:xfrm flipH="1" flipV="1">
            <a:off x="4282751" y="5719665"/>
            <a:ext cx="522514" cy="182664"/>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5" name="Title 4"/>
          <p:cNvSpPr txBox="1">
            <a:spLocks noGrp="1"/>
          </p:cNvSpPr>
          <p:nvPr>
            <p:ph type="title" idx="4294967295"/>
          </p:nvPr>
        </p:nvSpPr>
        <p:spPr>
          <a:xfrm>
            <a:off x="2451093" y="5902329"/>
            <a:ext cx="4987293" cy="307777"/>
          </a:xfrm>
          <a:prstGeom prst="rect">
            <a:avLst/>
          </a:prstGeom>
          <a:solidFill>
            <a:schemeClr val="accent2">
              <a:lumMod val="60000"/>
              <a:lumOff val="4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*LAMS: Click Identity Management to add or modify </a:t>
            </a:r>
            <a:r>
              <a:rPr kumimoji="0" lang="en-US" sz="1400" b="0" i="0" u="none" strike="noStrike" kern="1200" cap="none" spc="0" normalizeH="0" baseline="0" noProof="0" dirty="0" err="1">
                <a:ln>
                  <a:noFill/>
                </a:ln>
                <a:solidFill>
                  <a:schemeClr val="tx1"/>
                </a:solidFill>
                <a:effectLst/>
                <a:uLnTx/>
                <a:uFillTx/>
                <a:latin typeface="+mn-lt"/>
                <a:ea typeface="+mn-ea"/>
                <a:cs typeface="+mn-cs"/>
              </a:rPr>
              <a:t>IdM</a:t>
            </a:r>
            <a:r>
              <a:rPr kumimoji="0" lang="en-US" sz="1400" b="0" i="0" u="none" strike="noStrike" kern="1200" cap="none" spc="0" normalizeH="0" baseline="0" noProof="0" dirty="0">
                <a:ln>
                  <a:noFill/>
                </a:ln>
                <a:solidFill>
                  <a:schemeClr val="tx1"/>
                </a:solidFill>
                <a:effectLst/>
                <a:uLnTx/>
                <a:uFillTx/>
                <a:latin typeface="+mn-lt"/>
                <a:ea typeface="+mn-ea"/>
                <a:cs typeface="+mn-cs"/>
              </a:rPr>
              <a:t> accounts </a:t>
            </a:r>
          </a:p>
        </p:txBody>
      </p:sp>
      <p:sp>
        <p:nvSpPr>
          <p:cNvPr id="3" name="TextBox 2"/>
          <p:cNvSpPr txBox="1"/>
          <p:nvPr/>
        </p:nvSpPr>
        <p:spPr>
          <a:xfrm>
            <a:off x="2737530" y="6299378"/>
            <a:ext cx="4414416" cy="276999"/>
          </a:xfrm>
          <a:prstGeom prst="rect">
            <a:avLst/>
          </a:prstGeom>
          <a:solidFill>
            <a:schemeClr val="accent2">
              <a:lumMod val="60000"/>
              <a:lumOff val="40000"/>
            </a:schemeClr>
          </a:solidFill>
        </p:spPr>
        <p:txBody>
          <a:bodyPr wrap="square" rtlCol="0">
            <a:spAutoFit/>
          </a:bodyPr>
          <a:lstStyle/>
          <a:p>
            <a:r>
              <a:rPr lang="en-US" sz="1200" dirty="0" err="1"/>
              <a:t>IdM</a:t>
            </a:r>
            <a:r>
              <a:rPr lang="en-US" sz="1200" dirty="0"/>
              <a:t> Quick Guide and FAQs located under Registration and Access</a:t>
            </a:r>
          </a:p>
        </p:txBody>
      </p:sp>
      <p:sp>
        <p:nvSpPr>
          <p:cNvPr id="6" name="Slide Number Placeholder 5"/>
          <p:cNvSpPr>
            <a:spLocks noGrp="1"/>
          </p:cNvSpPr>
          <p:nvPr>
            <p:ph type="sldNum" sz="quarter" idx="12"/>
          </p:nvPr>
        </p:nvSpPr>
        <p:spPr>
          <a:xfrm>
            <a:off x="158619" y="6386994"/>
            <a:ext cx="464975" cy="378765"/>
          </a:xfrm>
        </p:spPr>
        <p:txBody>
          <a:bodyPr/>
          <a:lstStyle/>
          <a:p>
            <a:fld id="{34A3F748-31DA-4297-96EF-69DC737B5DDE}" type="slidenum">
              <a:rPr lang="en-US" smtClean="0"/>
              <a:t>5</a:t>
            </a:fld>
            <a:endParaRPr lang="en-US" dirty="0"/>
          </a:p>
        </p:txBody>
      </p:sp>
    </p:spTree>
    <p:extLst>
      <p:ext uri="{BB962C8B-B14F-4D97-AF65-F5344CB8AC3E}">
        <p14:creationId xmlns:p14="http://schemas.microsoft.com/office/powerpoint/2010/main" val="8852110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txBox="1">
            <a:spLocks noGrp="1"/>
          </p:cNvSpPr>
          <p:nvPr>
            <p:ph type="title" idx="4294967295"/>
          </p:nvPr>
        </p:nvSpPr>
        <p:spPr>
          <a:xfrm>
            <a:off x="1770741" y="215079"/>
            <a:ext cx="502194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all" spc="0" normalizeH="0" baseline="0" noProof="0" dirty="0">
                <a:ln>
                  <a:noFill/>
                </a:ln>
                <a:solidFill>
                  <a:srgbClr val="0000FF"/>
                </a:solidFill>
                <a:effectLst/>
                <a:uLnTx/>
                <a:uFillTx/>
                <a:latin typeface="Trebuchet MS" panose="020B0603020202020204" pitchFamily="34" charset="0"/>
                <a:ea typeface="+mn-ea"/>
                <a:cs typeface="+mn-cs"/>
              </a:rPr>
              <a:t>Step 1: </a:t>
            </a:r>
            <a:r>
              <a:rPr kumimoji="0" lang="en-US"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UPLOAD INTERCHANGE FILES OR VERIFY THEY HAVE BEEN UPLOADED</a:t>
            </a:r>
          </a:p>
        </p:txBody>
      </p:sp>
      <p:graphicFrame>
        <p:nvGraphicFramePr>
          <p:cNvPr id="4" name="Diagram 3" title="IEP to Staff to Student"/>
          <p:cNvGraphicFramePr/>
          <p:nvPr/>
        </p:nvGraphicFramePr>
        <p:xfrm>
          <a:off x="1531258" y="445911"/>
          <a:ext cx="5021943" cy="34108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p:cNvSpPr txBox="1"/>
          <p:nvPr/>
        </p:nvSpPr>
        <p:spPr>
          <a:xfrm>
            <a:off x="6612419" y="841511"/>
            <a:ext cx="3614057" cy="1631216"/>
          </a:xfrm>
          <a:prstGeom prst="rect">
            <a:avLst/>
          </a:prstGeom>
          <a:noFill/>
        </p:spPr>
        <p:txBody>
          <a:bodyPr wrap="square" rtlCol="0">
            <a:spAutoFit/>
          </a:bodyPr>
          <a:lstStyle/>
          <a:p>
            <a:pPr>
              <a:defRPr/>
            </a:pPr>
            <a:r>
              <a:rPr lang="en-US" sz="2000" cap="all" dirty="0">
                <a:solidFill>
                  <a:srgbClr val="0000FF"/>
                </a:solidFill>
                <a:latin typeface="Trebuchet MS" panose="020B0603020202020204" pitchFamily="34" charset="0"/>
              </a:rPr>
              <a:t>Step 2: </a:t>
            </a:r>
            <a:r>
              <a:rPr lang="en-US" sz="2000" b="1" cap="all" dirty="0">
                <a:latin typeface="Trebuchet MS" panose="020B0603020202020204" pitchFamily="34" charset="0"/>
              </a:rPr>
              <a:t>Check and </a:t>
            </a:r>
            <a:r>
              <a:rPr lang="en-US" sz="2000" b="1" cap="all" dirty="0">
                <a:solidFill>
                  <a:prstClr val="black"/>
                </a:solidFill>
                <a:latin typeface="Trebuchet MS" panose="020B0603020202020204" pitchFamily="34" charset="0"/>
              </a:rPr>
              <a:t>resolve Interchange errors for IEP files (and Staff Files if AU is uploading Staff </a:t>
            </a:r>
            <a:r>
              <a:rPr lang="en-US" sz="2000" b="1" cap="all" dirty="0" err="1">
                <a:solidFill>
                  <a:prstClr val="black"/>
                </a:solidFill>
                <a:latin typeface="Trebuchet MS" panose="020B0603020202020204" pitchFamily="34" charset="0"/>
              </a:rPr>
              <a:t>dAta</a:t>
            </a:r>
            <a:r>
              <a:rPr lang="en-US" sz="2000" b="1" cap="all" dirty="0">
                <a:solidFill>
                  <a:prstClr val="black"/>
                </a:solidFill>
                <a:latin typeface="Trebuchet MS" panose="020B0603020202020204" pitchFamily="34" charset="0"/>
              </a:rPr>
              <a:t>)</a:t>
            </a:r>
          </a:p>
        </p:txBody>
      </p:sp>
      <p:pic>
        <p:nvPicPr>
          <p:cNvPr id="12" name="Picture 11" title="Camer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845116">
            <a:off x="6347603" y="2437413"/>
            <a:ext cx="1515001" cy="1169581"/>
          </a:xfrm>
          <a:prstGeom prst="rect">
            <a:avLst/>
          </a:prstGeom>
        </p:spPr>
      </p:pic>
      <p:sp>
        <p:nvSpPr>
          <p:cNvPr id="13" name="Curved Down Arrow 12" title="Arrow"/>
          <p:cNvSpPr/>
          <p:nvPr/>
        </p:nvSpPr>
        <p:spPr>
          <a:xfrm rot="6258738">
            <a:off x="7355884" y="3160065"/>
            <a:ext cx="2512003" cy="17556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black"/>
              </a:solidFill>
              <a:latin typeface="Calibri" panose="020F0502020204030204"/>
            </a:endParaRPr>
          </a:p>
        </p:txBody>
      </p:sp>
      <p:sp>
        <p:nvSpPr>
          <p:cNvPr id="16" name="TextBox 15"/>
          <p:cNvSpPr txBox="1"/>
          <p:nvPr/>
        </p:nvSpPr>
        <p:spPr>
          <a:xfrm>
            <a:off x="1858009" y="3571681"/>
            <a:ext cx="4920343" cy="1015663"/>
          </a:xfrm>
          <a:prstGeom prst="rect">
            <a:avLst/>
          </a:prstGeom>
          <a:noFill/>
        </p:spPr>
        <p:txBody>
          <a:bodyPr wrap="square" rtlCol="0">
            <a:spAutoFit/>
          </a:bodyPr>
          <a:lstStyle/>
          <a:p>
            <a:pPr>
              <a:defRPr/>
            </a:pPr>
            <a:r>
              <a:rPr lang="en-US" sz="2000" cap="all" dirty="0">
                <a:solidFill>
                  <a:srgbClr val="0000FF"/>
                </a:solidFill>
                <a:latin typeface="Trebuchet MS" panose="020B0603020202020204" pitchFamily="34" charset="0"/>
              </a:rPr>
              <a:t>Step 3: </a:t>
            </a:r>
            <a:r>
              <a:rPr lang="en-US" sz="2000" b="1" cap="all" dirty="0">
                <a:solidFill>
                  <a:prstClr val="black"/>
                </a:solidFill>
                <a:latin typeface="Trebuchet MS" panose="020B0603020202020204" pitchFamily="34" charset="0"/>
              </a:rPr>
              <a:t>create </a:t>
            </a:r>
            <a:r>
              <a:rPr lang="en-US" sz="2000" b="1" cap="all" dirty="0" err="1">
                <a:solidFill>
                  <a:prstClr val="black"/>
                </a:solidFill>
                <a:latin typeface="Trebuchet MS" panose="020B0603020202020204" pitchFamily="34" charset="0"/>
              </a:rPr>
              <a:t>Sp</a:t>
            </a:r>
            <a:r>
              <a:rPr lang="en-US" sz="2000" b="1" cap="all" dirty="0">
                <a:solidFill>
                  <a:prstClr val="black"/>
                </a:solidFill>
                <a:latin typeface="Trebuchet MS" panose="020B0603020202020204" pitchFamily="34" charset="0"/>
              </a:rPr>
              <a:t> Ed Dec Count snapshot and wait for Email confirmation</a:t>
            </a:r>
          </a:p>
        </p:txBody>
      </p:sp>
      <p:sp>
        <p:nvSpPr>
          <p:cNvPr id="17" name="TextBox 16"/>
          <p:cNvSpPr txBox="1"/>
          <p:nvPr/>
        </p:nvSpPr>
        <p:spPr>
          <a:xfrm>
            <a:off x="462239" y="4647946"/>
            <a:ext cx="7822896" cy="1015663"/>
          </a:xfrm>
          <a:prstGeom prst="rect">
            <a:avLst/>
          </a:prstGeom>
          <a:noFill/>
        </p:spPr>
        <p:txBody>
          <a:bodyPr wrap="square" rtlCol="0">
            <a:spAutoFit/>
          </a:bodyPr>
          <a:lstStyle/>
          <a:p>
            <a:pPr>
              <a:defRPr/>
            </a:pPr>
            <a:r>
              <a:rPr lang="en-US" sz="2000" cap="all" dirty="0">
                <a:solidFill>
                  <a:srgbClr val="0000FF"/>
                </a:solidFill>
                <a:latin typeface="Trebuchet MS" panose="020B0603020202020204" pitchFamily="34" charset="0"/>
              </a:rPr>
              <a:t>Step 4: </a:t>
            </a:r>
            <a:r>
              <a:rPr lang="en-US" sz="2000" b="1" cap="all" dirty="0">
                <a:solidFill>
                  <a:prstClr val="black"/>
                </a:solidFill>
                <a:latin typeface="Trebuchet MS" panose="020B0603020202020204" pitchFamily="34" charset="0"/>
              </a:rPr>
              <a:t>Download DEC STUDENT and DEC STAFF error reports and work with staff respondent on changes needed </a:t>
            </a:r>
          </a:p>
        </p:txBody>
      </p:sp>
      <p:sp>
        <p:nvSpPr>
          <p:cNvPr id="10" name="TextBox 9"/>
          <p:cNvSpPr txBox="1"/>
          <p:nvPr/>
        </p:nvSpPr>
        <p:spPr>
          <a:xfrm>
            <a:off x="1704473" y="5773193"/>
            <a:ext cx="6350739" cy="707886"/>
          </a:xfrm>
          <a:prstGeom prst="rect">
            <a:avLst/>
          </a:prstGeom>
          <a:noFill/>
        </p:spPr>
        <p:txBody>
          <a:bodyPr wrap="square" rtlCol="0">
            <a:spAutoFit/>
          </a:bodyPr>
          <a:lstStyle/>
          <a:p>
            <a:pPr>
              <a:defRPr/>
            </a:pPr>
            <a:r>
              <a:rPr lang="en-US" sz="2000" cap="all" dirty="0">
                <a:solidFill>
                  <a:srgbClr val="0000FF"/>
                </a:solidFill>
                <a:latin typeface="Trebuchet MS" panose="020B0603020202020204" pitchFamily="34" charset="0"/>
              </a:rPr>
              <a:t>Step 5: </a:t>
            </a:r>
            <a:r>
              <a:rPr lang="en-US" sz="2000" b="1" cap="all" dirty="0">
                <a:solidFill>
                  <a:prstClr val="black"/>
                </a:solidFill>
                <a:latin typeface="Trebuchet MS" panose="020B0603020202020204" pitchFamily="34" charset="0"/>
              </a:rPr>
              <a:t>UPLOAD UPDATED INTERCHANGE FILES and go through steps again </a:t>
            </a:r>
          </a:p>
        </p:txBody>
      </p:sp>
      <p:sp>
        <p:nvSpPr>
          <p:cNvPr id="2" name="Slide Number Placeholder 1"/>
          <p:cNvSpPr>
            <a:spLocks noGrp="1"/>
          </p:cNvSpPr>
          <p:nvPr>
            <p:ph type="sldNum" sz="quarter" idx="12"/>
          </p:nvPr>
        </p:nvSpPr>
        <p:spPr/>
        <p:txBody>
          <a:bodyPr/>
          <a:lstStyle/>
          <a:p>
            <a:pPr>
              <a:defRPr/>
            </a:pPr>
            <a:fld id="{67726FA2-3EC9-4717-AD62-D8C823692DD3}" type="slidenum">
              <a:rPr lang="en-US">
                <a:solidFill>
                  <a:prstClr val="white">
                    <a:lumMod val="50000"/>
                  </a:prstClr>
                </a:solidFill>
                <a:latin typeface="Calibri" panose="020F0502020204030204"/>
              </a:rPr>
              <a:pPr>
                <a:defRPr/>
              </a:pPr>
              <a:t>50</a:t>
            </a:fld>
            <a:endParaRPr lang="en-US" dirty="0">
              <a:solidFill>
                <a:prstClr val="white">
                  <a:lumMod val="50000"/>
                </a:prstClr>
              </a:solidFill>
              <a:latin typeface="Calibri" panose="020F0502020204030204"/>
            </a:endParaRPr>
          </a:p>
        </p:txBody>
      </p:sp>
    </p:spTree>
    <p:extLst>
      <p:ext uri="{BB962C8B-B14F-4D97-AF65-F5344CB8AC3E}">
        <p14:creationId xmlns:p14="http://schemas.microsoft.com/office/powerpoint/2010/main" val="6611355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rPr>
              <a:t>Snapshot Steps</a:t>
            </a:r>
          </a:p>
        </p:txBody>
      </p:sp>
      <p:sp>
        <p:nvSpPr>
          <p:cNvPr id="5" name="Content Placeholder 4"/>
          <p:cNvSpPr>
            <a:spLocks noGrp="1"/>
          </p:cNvSpPr>
          <p:nvPr>
            <p:ph idx="1"/>
          </p:nvPr>
        </p:nvSpPr>
        <p:spPr>
          <a:xfrm>
            <a:off x="838199" y="1554480"/>
            <a:ext cx="9749589" cy="4351338"/>
          </a:xfrm>
        </p:spPr>
        <p:txBody>
          <a:bodyPr>
            <a:normAutofit/>
          </a:bodyPr>
          <a:lstStyle/>
          <a:p>
            <a:pPr marL="0" indent="0">
              <a:buNone/>
            </a:pPr>
            <a:r>
              <a:rPr lang="en-US" sz="1800" dirty="0"/>
              <a:t>Prior to creating a </a:t>
            </a:r>
            <a:r>
              <a:rPr lang="en-US" sz="1800" dirty="0" err="1"/>
              <a:t>Sp</a:t>
            </a:r>
            <a:r>
              <a:rPr lang="en-US" sz="1800" dirty="0"/>
              <a:t> Ed Dec Count snapshot:</a:t>
            </a:r>
          </a:p>
          <a:p>
            <a:r>
              <a:rPr lang="en-US" sz="1800" dirty="0"/>
              <a:t>Verify that all 4 files are uploaded and have processed successfully:</a:t>
            </a:r>
          </a:p>
          <a:p>
            <a:pPr lvl="1"/>
            <a:r>
              <a:rPr lang="en-US" sz="1800" dirty="0"/>
              <a:t>Child, Participation, Staff Profile, Staff Assignment</a:t>
            </a:r>
          </a:p>
          <a:p>
            <a:pPr indent="0">
              <a:buNone/>
            </a:pPr>
            <a:r>
              <a:rPr lang="en-US" sz="1800" dirty="0"/>
              <a:t>Using:</a:t>
            </a:r>
          </a:p>
          <a:p>
            <a:pPr marL="571500" indent="-342900"/>
            <a:r>
              <a:rPr lang="en-US" sz="1800" dirty="0"/>
              <a:t>District/AU Activity Report --&gt;Cognos Reports/Special Education December Count</a:t>
            </a:r>
          </a:p>
          <a:p>
            <a:pPr indent="0">
              <a:buNone/>
            </a:pPr>
            <a:r>
              <a:rPr lang="en-US" sz="1800" dirty="0"/>
              <a:t>If you have the STF viewer role, you have more options for viewing in the system:</a:t>
            </a:r>
          </a:p>
          <a:p>
            <a:pPr marL="571500" indent="-342900"/>
            <a:r>
              <a:rPr lang="en-US" sz="1800" dirty="0"/>
              <a:t>Batch Maintenance screen </a:t>
            </a:r>
          </a:p>
          <a:p>
            <a:pPr marL="571500" indent="-342900"/>
            <a:r>
              <a:rPr lang="en-US" sz="1800" dirty="0"/>
              <a:t>Email confirmations</a:t>
            </a:r>
          </a:p>
          <a:p>
            <a:pPr marL="571500" indent="-342900"/>
            <a:r>
              <a:rPr lang="en-US" sz="1800" dirty="0"/>
              <a:t>Status Dashboard</a:t>
            </a:r>
          </a:p>
          <a:p>
            <a:pPr marL="514350" indent="-285750"/>
            <a:r>
              <a:rPr lang="en-US" sz="1800" dirty="0"/>
              <a:t>Ideally files are error free, but not required to create a snapshot</a:t>
            </a:r>
          </a:p>
          <a:p>
            <a:pPr lvl="1" indent="0">
              <a:buNone/>
            </a:pPr>
            <a:endParaRPr lang="en-US" sz="1400" dirty="0">
              <a:latin typeface="+mn-lt"/>
            </a:endParaRPr>
          </a:p>
          <a:p>
            <a:pPr marL="342900" indent="-342900">
              <a:buAutoNum type="arabicPeriod"/>
            </a:pPr>
            <a:endParaRPr lang="en-US" sz="1800" dirty="0">
              <a:latin typeface="+mn-lt"/>
            </a:endParaRPr>
          </a:p>
        </p:txBody>
      </p:sp>
      <p:sp>
        <p:nvSpPr>
          <p:cNvPr id="2" name="Slide Number Placeholder 1"/>
          <p:cNvSpPr>
            <a:spLocks noGrp="1"/>
          </p:cNvSpPr>
          <p:nvPr>
            <p:ph type="sldNum" sz="quarter" idx="12"/>
          </p:nvPr>
        </p:nvSpPr>
        <p:spPr/>
        <p:txBody>
          <a:bodyPr/>
          <a:lstStyle/>
          <a:p>
            <a:pPr>
              <a:defRPr/>
            </a:pPr>
            <a:fld id="{67726FA2-3EC9-4717-AD62-D8C823692DD3}" type="slidenum">
              <a:rPr lang="en-US">
                <a:solidFill>
                  <a:prstClr val="white">
                    <a:lumMod val="50000"/>
                  </a:prstClr>
                </a:solidFill>
                <a:latin typeface="Calibri" panose="020F0502020204030204"/>
              </a:rPr>
              <a:pPr>
                <a:defRPr/>
              </a:pPr>
              <a:t>51</a:t>
            </a:fld>
            <a:endParaRPr lang="en-US" dirty="0">
              <a:solidFill>
                <a:prstClr val="white">
                  <a:lumMod val="50000"/>
                </a:prstClr>
              </a:solidFill>
              <a:latin typeface="Calibri" panose="020F0502020204030204"/>
            </a:endParaRPr>
          </a:p>
        </p:txBody>
      </p:sp>
    </p:spTree>
    <p:extLst>
      <p:ext uri="{BB962C8B-B14F-4D97-AF65-F5344CB8AC3E}">
        <p14:creationId xmlns:p14="http://schemas.microsoft.com/office/powerpoint/2010/main" val="32903099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solidFill>
                  <a:schemeClr val="tx1"/>
                </a:solidFill>
              </a:rPr>
              <a:t>How to Create a Special Education </a:t>
            </a:r>
            <a:br>
              <a:rPr lang="en-US" dirty="0">
                <a:solidFill>
                  <a:schemeClr val="tx1"/>
                </a:solidFill>
              </a:rPr>
            </a:br>
            <a:r>
              <a:rPr lang="en-US" dirty="0">
                <a:solidFill>
                  <a:schemeClr val="tx1"/>
                </a:solidFill>
              </a:rPr>
              <a:t>December Count Snapshot</a:t>
            </a:r>
          </a:p>
        </p:txBody>
      </p:sp>
      <p:sp>
        <p:nvSpPr>
          <p:cNvPr id="3" name="Slide Number Placeholder 2"/>
          <p:cNvSpPr>
            <a:spLocks noGrp="1"/>
          </p:cNvSpPr>
          <p:nvPr>
            <p:ph type="sldNum" sz="quarter" idx="12"/>
          </p:nvPr>
        </p:nvSpPr>
        <p:spPr/>
        <p:txBody>
          <a:bodyPr/>
          <a:lstStyle/>
          <a:p>
            <a:pPr>
              <a:defRPr/>
            </a:pPr>
            <a:fld id="{67726FA2-3EC9-4717-AD62-D8C823692DD3}" type="slidenum">
              <a:rPr lang="en-US">
                <a:solidFill>
                  <a:prstClr val="white">
                    <a:lumMod val="50000"/>
                  </a:prstClr>
                </a:solidFill>
                <a:latin typeface="Calibri" panose="020F0502020204030204"/>
              </a:rPr>
              <a:pPr>
                <a:defRPr/>
              </a:pPr>
              <a:t>52</a:t>
            </a:fld>
            <a:endParaRPr lang="en-US" dirty="0">
              <a:solidFill>
                <a:prstClr val="white">
                  <a:lumMod val="50000"/>
                </a:prstClr>
              </a:solidFill>
              <a:latin typeface="Calibri" panose="020F0502020204030204"/>
            </a:endParaRPr>
          </a:p>
        </p:txBody>
      </p:sp>
      <p:pic>
        <p:nvPicPr>
          <p:cNvPr id="13314" name="Picture 2" title="Snapshot Screenshot"/>
          <p:cNvPicPr>
            <a:picLocks noChangeAspect="1" noChangeArrowheads="1"/>
          </p:cNvPicPr>
          <p:nvPr/>
        </p:nvPicPr>
        <p:blipFill rotWithShape="1">
          <a:blip r:embed="rId2">
            <a:extLst>
              <a:ext uri="{28A0092B-C50C-407E-A947-70E740481C1C}">
                <a14:useLocalDpi xmlns:a14="http://schemas.microsoft.com/office/drawing/2010/main" val="0"/>
              </a:ext>
            </a:extLst>
          </a:blip>
          <a:srcRect t="14223" r="29250" b="29700"/>
          <a:stretch/>
        </p:blipFill>
        <p:spPr bwMode="auto">
          <a:xfrm>
            <a:off x="1866276" y="1473952"/>
            <a:ext cx="8625840" cy="4273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525769" y="3610486"/>
            <a:ext cx="7864125" cy="2985433"/>
          </a:xfrm>
          <a:prstGeom prst="rect">
            <a:avLst/>
          </a:prstGeom>
        </p:spPr>
        <p:txBody>
          <a:bodyPr wrap="square">
            <a:spAutoFit/>
          </a:bodyPr>
          <a:lstStyle/>
          <a:p>
            <a:pPr marL="342900" indent="-342900">
              <a:defRPr/>
            </a:pPr>
            <a:r>
              <a:rPr lang="en-US" sz="1400" dirty="0">
                <a:solidFill>
                  <a:prstClr val="black"/>
                </a:solidFill>
                <a:latin typeface="Trebuchet MS" panose="020B0603020202020204" pitchFamily="34" charset="0"/>
              </a:rPr>
              <a:t>1. Click on </a:t>
            </a:r>
            <a:r>
              <a:rPr lang="en-US" sz="1400" b="1" dirty="0">
                <a:solidFill>
                  <a:srgbClr val="70AD47"/>
                </a:solidFill>
                <a:latin typeface="Trebuchet MS" panose="020B0603020202020204" pitchFamily="34" charset="0"/>
              </a:rPr>
              <a:t>Special Education </a:t>
            </a:r>
            <a:r>
              <a:rPr lang="en-US" sz="1400" dirty="0">
                <a:solidFill>
                  <a:prstClr val="black"/>
                </a:solidFill>
                <a:latin typeface="Trebuchet MS" panose="020B0603020202020204" pitchFamily="34" charset="0"/>
              </a:rPr>
              <a:t>tab</a:t>
            </a:r>
          </a:p>
          <a:p>
            <a:pPr marL="342900" indent="-342900">
              <a:defRPr/>
            </a:pPr>
            <a:r>
              <a:rPr lang="en-US" sz="1400" dirty="0">
                <a:solidFill>
                  <a:prstClr val="black"/>
                </a:solidFill>
                <a:latin typeface="Trebuchet MS" panose="020B0603020202020204" pitchFamily="34" charset="0"/>
              </a:rPr>
              <a:t>2. Click </a:t>
            </a:r>
            <a:r>
              <a:rPr lang="en-US" sz="1400" b="1" dirty="0">
                <a:solidFill>
                  <a:srgbClr val="70AD47"/>
                </a:solidFill>
                <a:latin typeface="Trebuchet MS" panose="020B0603020202020204" pitchFamily="34" charset="0"/>
              </a:rPr>
              <a:t>Snapshot</a:t>
            </a:r>
            <a:r>
              <a:rPr lang="en-US" sz="1400" dirty="0">
                <a:solidFill>
                  <a:prstClr val="black"/>
                </a:solidFill>
                <a:latin typeface="Trebuchet MS" panose="020B0603020202020204" pitchFamily="34" charset="0"/>
              </a:rPr>
              <a:t> from expanded list</a:t>
            </a:r>
          </a:p>
          <a:p>
            <a:pPr marL="342900" indent="-342900">
              <a:defRPr/>
            </a:pPr>
            <a:r>
              <a:rPr lang="en-US" sz="1400" dirty="0">
                <a:solidFill>
                  <a:prstClr val="black"/>
                </a:solidFill>
                <a:latin typeface="Trebuchet MS" panose="020B0603020202020204" pitchFamily="34" charset="0"/>
              </a:rPr>
              <a:t>3. Select </a:t>
            </a:r>
            <a:r>
              <a:rPr lang="en-US" sz="1400" b="1" dirty="0">
                <a:solidFill>
                  <a:srgbClr val="70AD47"/>
                </a:solidFill>
                <a:latin typeface="Trebuchet MS" panose="020B0603020202020204" pitchFamily="34" charset="0"/>
              </a:rPr>
              <a:t>File Type </a:t>
            </a:r>
            <a:r>
              <a:rPr lang="en-US" sz="1400" dirty="0">
                <a:solidFill>
                  <a:prstClr val="black"/>
                </a:solidFill>
                <a:latin typeface="Trebuchet MS" panose="020B0603020202020204" pitchFamily="34" charset="0"/>
              </a:rPr>
              <a:t>– </a:t>
            </a:r>
            <a:r>
              <a:rPr lang="en-US" sz="1400" b="1" dirty="0">
                <a:solidFill>
                  <a:srgbClr val="70AD47"/>
                </a:solidFill>
                <a:latin typeface="Trebuchet MS" panose="020B0603020202020204" pitchFamily="34" charset="0"/>
              </a:rPr>
              <a:t>Sp. Ed Dec Count Snapshot</a:t>
            </a:r>
            <a:r>
              <a:rPr lang="en-US" sz="1400" b="1" dirty="0">
                <a:solidFill>
                  <a:prstClr val="black"/>
                </a:solidFill>
                <a:latin typeface="Trebuchet MS" panose="020B0603020202020204" pitchFamily="34" charset="0"/>
              </a:rPr>
              <a:t> </a:t>
            </a:r>
            <a:endParaRPr lang="en-US" sz="1400" dirty="0">
              <a:solidFill>
                <a:prstClr val="black"/>
              </a:solidFill>
              <a:latin typeface="Trebuchet MS" panose="020B0603020202020204" pitchFamily="34" charset="0"/>
            </a:endParaRPr>
          </a:p>
          <a:p>
            <a:pPr marL="948690" lvl="1" indent="-171450">
              <a:buFont typeface="Arial" panose="020B0604020202020204" pitchFamily="34" charset="0"/>
              <a:buChar char="•"/>
              <a:defRPr/>
            </a:pPr>
            <a:r>
              <a:rPr lang="en-US" sz="1400" dirty="0">
                <a:solidFill>
                  <a:prstClr val="black"/>
                </a:solidFill>
                <a:latin typeface="Trebuchet MS" panose="020B0603020202020204" pitchFamily="34" charset="0"/>
              </a:rPr>
              <a:t>School Year – automatically populates with 2024-2025</a:t>
            </a:r>
          </a:p>
          <a:p>
            <a:pPr marL="948690" lvl="1" indent="-171450">
              <a:buFont typeface="Arial" panose="020B0604020202020204" pitchFamily="34" charset="0"/>
              <a:buChar char="•"/>
              <a:defRPr/>
            </a:pPr>
            <a:r>
              <a:rPr lang="en-US" sz="1400" dirty="0">
                <a:solidFill>
                  <a:prstClr val="black"/>
                </a:solidFill>
                <a:latin typeface="Trebuchet MS" panose="020B0603020202020204" pitchFamily="34" charset="0"/>
              </a:rPr>
              <a:t>Organization/LEA – automatically populates based on </a:t>
            </a:r>
            <a:r>
              <a:rPr lang="en-US" sz="1400" dirty="0" err="1">
                <a:solidFill>
                  <a:prstClr val="black"/>
                </a:solidFill>
                <a:latin typeface="Trebuchet MS" panose="020B0603020202020204" pitchFamily="34" charset="0"/>
              </a:rPr>
              <a:t>IdM</a:t>
            </a:r>
            <a:r>
              <a:rPr lang="en-US" sz="1400" dirty="0">
                <a:solidFill>
                  <a:prstClr val="black"/>
                </a:solidFill>
                <a:latin typeface="Trebuchet MS" panose="020B0603020202020204" pitchFamily="34" charset="0"/>
              </a:rPr>
              <a:t> role</a:t>
            </a:r>
          </a:p>
          <a:p>
            <a:pPr marL="342900" indent="-342900">
              <a:defRPr/>
            </a:pPr>
            <a:r>
              <a:rPr lang="en-US" sz="1400" dirty="0">
                <a:solidFill>
                  <a:prstClr val="black"/>
                </a:solidFill>
                <a:latin typeface="Trebuchet MS" panose="020B0603020202020204" pitchFamily="34" charset="0"/>
              </a:rPr>
              <a:t>4. Click </a:t>
            </a:r>
            <a:r>
              <a:rPr lang="en-US" sz="1400" b="1" dirty="0">
                <a:solidFill>
                  <a:srgbClr val="70AD47"/>
                </a:solidFill>
                <a:latin typeface="Trebuchet MS" panose="020B0603020202020204" pitchFamily="34" charset="0"/>
              </a:rPr>
              <a:t>Search </a:t>
            </a:r>
            <a:r>
              <a:rPr lang="en-US" sz="1400" dirty="0">
                <a:latin typeface="Trebuchet MS" panose="020B0603020202020204" pitchFamily="34" charset="0"/>
              </a:rPr>
              <a:t>and then screen will display the Create Snapshot green button.</a:t>
            </a:r>
          </a:p>
          <a:p>
            <a:pPr>
              <a:defRPr/>
            </a:pPr>
            <a:r>
              <a:rPr lang="en-US" sz="1400" dirty="0">
                <a:solidFill>
                  <a:prstClr val="black"/>
                </a:solidFill>
                <a:latin typeface="Trebuchet MS" panose="020B0603020202020204" pitchFamily="34" charset="0"/>
              </a:rPr>
              <a:t>5. Click </a:t>
            </a:r>
            <a:r>
              <a:rPr lang="en-US" sz="1400" b="1" dirty="0">
                <a:solidFill>
                  <a:srgbClr val="70AD47"/>
                </a:solidFill>
                <a:latin typeface="Trebuchet MS" panose="020B0603020202020204" pitchFamily="34" charset="0"/>
              </a:rPr>
              <a:t>Create Snapshot </a:t>
            </a:r>
            <a:r>
              <a:rPr lang="en-US" sz="1400" dirty="0">
                <a:solidFill>
                  <a:prstClr val="black"/>
                </a:solidFill>
                <a:latin typeface="Trebuchet MS" panose="020B0603020202020204" pitchFamily="34" charset="0"/>
              </a:rPr>
              <a:t>button. </a:t>
            </a:r>
          </a:p>
          <a:p>
            <a:pPr marL="742950" lvl="1" indent="-285750">
              <a:buFont typeface="Arial" panose="020B0604020202020204" pitchFamily="34" charset="0"/>
              <a:buChar char="•"/>
              <a:defRPr/>
            </a:pPr>
            <a:r>
              <a:rPr lang="en-US" sz="1400" dirty="0">
                <a:solidFill>
                  <a:prstClr val="black"/>
                </a:solidFill>
                <a:latin typeface="Trebuchet MS" panose="020B0603020202020204" pitchFamily="34" charset="0"/>
              </a:rPr>
              <a:t>you should see a message display across the top left in green: “</a:t>
            </a:r>
            <a:r>
              <a:rPr lang="en-US" sz="1400" dirty="0">
                <a:solidFill>
                  <a:srgbClr val="70AD47"/>
                </a:solidFill>
                <a:latin typeface="Trebuchet MS" panose="020B0603020202020204" pitchFamily="34" charset="0"/>
              </a:rPr>
              <a:t>Snapshot creation triggered and processing. A notification email will be sent upon completion”</a:t>
            </a:r>
          </a:p>
          <a:p>
            <a:pPr lvl="1">
              <a:defRPr/>
            </a:pPr>
            <a:endParaRPr lang="en-US" sz="1400" dirty="0">
              <a:solidFill>
                <a:srgbClr val="70AD47"/>
              </a:solidFill>
              <a:latin typeface="Trebuchet MS" panose="020B0603020202020204" pitchFamily="34" charset="0"/>
            </a:endParaRPr>
          </a:p>
          <a:p>
            <a:pPr>
              <a:defRPr/>
            </a:pPr>
            <a:r>
              <a:rPr lang="en-US" sz="1600" i="1" dirty="0">
                <a:solidFill>
                  <a:prstClr val="black"/>
                </a:solidFill>
                <a:latin typeface="Trebuchet MS" panose="020B0603020202020204" pitchFamily="34" charset="0"/>
              </a:rPr>
              <a:t>Watch for snapshot email confirmation. Snapshot is not finished </a:t>
            </a:r>
          </a:p>
          <a:p>
            <a:pPr>
              <a:defRPr/>
            </a:pPr>
            <a:r>
              <a:rPr lang="en-US" sz="1600" i="1" dirty="0">
                <a:solidFill>
                  <a:prstClr val="black"/>
                </a:solidFill>
                <a:latin typeface="Trebuchet MS" panose="020B0603020202020204" pitchFamily="34" charset="0"/>
              </a:rPr>
              <a:t>processing until confirmation email is sent</a:t>
            </a:r>
          </a:p>
          <a:p>
            <a:pPr marL="342900" indent="-342900">
              <a:defRPr/>
            </a:pPr>
            <a:endParaRPr lang="en-US" sz="1600" b="1" dirty="0">
              <a:solidFill>
                <a:prstClr val="black"/>
              </a:solidFill>
              <a:latin typeface="Calibri" panose="020F0502020204030204"/>
            </a:endParaRPr>
          </a:p>
        </p:txBody>
      </p:sp>
    </p:spTree>
    <p:extLst>
      <p:ext uri="{BB962C8B-B14F-4D97-AF65-F5344CB8AC3E}">
        <p14:creationId xmlns:p14="http://schemas.microsoft.com/office/powerpoint/2010/main" val="12473329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rPr>
              <a:t>Check Status Dashboard for </a:t>
            </a:r>
            <a:br>
              <a:rPr lang="en-US" dirty="0">
                <a:solidFill>
                  <a:schemeClr val="tx1"/>
                </a:solidFill>
              </a:rPr>
            </a:br>
            <a:r>
              <a:rPr lang="en-US" dirty="0">
                <a:solidFill>
                  <a:schemeClr val="tx1"/>
                </a:solidFill>
              </a:rPr>
              <a:t>Dec Student and Staff Snapshot Details</a:t>
            </a:r>
          </a:p>
        </p:txBody>
      </p:sp>
      <p:sp>
        <p:nvSpPr>
          <p:cNvPr id="3" name="Text Placeholder 2"/>
          <p:cNvSpPr>
            <a:spLocks noGrp="1"/>
          </p:cNvSpPr>
          <p:nvPr>
            <p:ph idx="1"/>
          </p:nvPr>
        </p:nvSpPr>
        <p:spPr/>
        <p:txBody>
          <a:bodyPr/>
          <a:lstStyle/>
          <a:p>
            <a:pPr marL="0" indent="0">
              <a:buNone/>
            </a:pPr>
            <a:r>
              <a:rPr lang="en-US" sz="2800" dirty="0"/>
              <a:t>Checking the Status of the Snapshot</a:t>
            </a:r>
          </a:p>
          <a:p>
            <a:r>
              <a:rPr lang="en-US" sz="1800" dirty="0"/>
              <a:t>Click Special Education-&gt;Status Dashboard:</a:t>
            </a:r>
            <a:endParaRPr lang="en-US" sz="2800" dirty="0"/>
          </a:p>
        </p:txBody>
      </p:sp>
      <p:sp>
        <p:nvSpPr>
          <p:cNvPr id="2" name="TextBox 1"/>
          <p:cNvSpPr txBox="1"/>
          <p:nvPr/>
        </p:nvSpPr>
        <p:spPr>
          <a:xfrm>
            <a:off x="7650379" y="1370399"/>
            <a:ext cx="2063116" cy="1077218"/>
          </a:xfrm>
          <a:prstGeom prst="rect">
            <a:avLst/>
          </a:prstGeom>
          <a:noFill/>
        </p:spPr>
        <p:txBody>
          <a:bodyPr wrap="square" rtlCol="0">
            <a:spAutoFit/>
          </a:bodyPr>
          <a:lstStyle/>
          <a:p>
            <a:pPr>
              <a:defRPr/>
            </a:pPr>
            <a:r>
              <a:rPr lang="en-US" sz="1600" dirty="0">
                <a:solidFill>
                  <a:prstClr val="black"/>
                </a:solidFill>
                <a:latin typeface="Calibri" panose="020F0502020204030204"/>
              </a:rPr>
              <a:t>*Email confirmation is the green light for checking status dashboard!</a:t>
            </a:r>
          </a:p>
        </p:txBody>
      </p:sp>
      <p:pic>
        <p:nvPicPr>
          <p:cNvPr id="9" name="Picture 8" title="Snapshot Screenshot - Status Dashboard"/>
          <p:cNvPicPr>
            <a:picLocks noChangeAspect="1"/>
          </p:cNvPicPr>
          <p:nvPr/>
        </p:nvPicPr>
        <p:blipFill rotWithShape="1">
          <a:blip r:embed="rId3"/>
          <a:srcRect l="30393" t="40115" r="5675" b="18411"/>
          <a:stretch/>
        </p:blipFill>
        <p:spPr>
          <a:xfrm>
            <a:off x="2375511" y="2560428"/>
            <a:ext cx="6559823" cy="3383280"/>
          </a:xfrm>
          <a:prstGeom prst="rect">
            <a:avLst/>
          </a:prstGeom>
        </p:spPr>
      </p:pic>
      <p:sp>
        <p:nvSpPr>
          <p:cNvPr id="6" name="Slide Number Placeholder 5"/>
          <p:cNvSpPr>
            <a:spLocks noGrp="1"/>
          </p:cNvSpPr>
          <p:nvPr>
            <p:ph type="sldNum" sz="quarter" idx="12"/>
          </p:nvPr>
        </p:nvSpPr>
        <p:spPr/>
        <p:txBody>
          <a:bodyPr/>
          <a:lstStyle/>
          <a:p>
            <a:pPr>
              <a:defRPr/>
            </a:pPr>
            <a:fld id="{67726FA2-3EC9-4717-AD62-D8C823692DD3}" type="slidenum">
              <a:rPr lang="en-US">
                <a:solidFill>
                  <a:prstClr val="white">
                    <a:lumMod val="50000"/>
                  </a:prstClr>
                </a:solidFill>
                <a:latin typeface="Calibri" panose="020F0502020204030204"/>
              </a:rPr>
              <a:pPr>
                <a:defRPr/>
              </a:pPr>
              <a:t>53</a:t>
            </a:fld>
            <a:endParaRPr lang="en-US" dirty="0">
              <a:solidFill>
                <a:prstClr val="white">
                  <a:lumMod val="50000"/>
                </a:prstClr>
              </a:solidFill>
              <a:latin typeface="Calibri" panose="020F0502020204030204"/>
            </a:endParaRPr>
          </a:p>
        </p:txBody>
      </p:sp>
    </p:spTree>
    <p:extLst>
      <p:ext uri="{BB962C8B-B14F-4D97-AF65-F5344CB8AC3E}">
        <p14:creationId xmlns:p14="http://schemas.microsoft.com/office/powerpoint/2010/main" val="27239952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rPr>
              <a:t>Reviewing Snapshot Errors</a:t>
            </a:r>
          </a:p>
        </p:txBody>
      </p:sp>
      <p:sp>
        <p:nvSpPr>
          <p:cNvPr id="2" name="Content Placeholder 1"/>
          <p:cNvSpPr>
            <a:spLocks noGrp="1"/>
          </p:cNvSpPr>
          <p:nvPr>
            <p:ph idx="1"/>
          </p:nvPr>
        </p:nvSpPr>
        <p:spPr/>
        <p:txBody>
          <a:bodyPr/>
          <a:lstStyle/>
          <a:p>
            <a:pPr marL="0" indent="0">
              <a:buNone/>
            </a:pPr>
            <a:r>
              <a:rPr lang="en-US" sz="1800" dirty="0"/>
              <a:t>Options for viewing errors:</a:t>
            </a:r>
          </a:p>
          <a:p>
            <a:pPr lvl="1"/>
            <a:r>
              <a:rPr lang="en-US" sz="1800" dirty="0"/>
              <a:t>Pipeline Reports - Error Reports/Special Education IEP Interchange</a:t>
            </a:r>
          </a:p>
          <a:p>
            <a:pPr lvl="2"/>
            <a:r>
              <a:rPr lang="en-US" dirty="0"/>
              <a:t>File Type: Sp. Ed December Count Staff OR</a:t>
            </a:r>
          </a:p>
          <a:p>
            <a:pPr lvl="2"/>
            <a:r>
              <a:rPr lang="en-US" dirty="0"/>
              <a:t>File Type: Sp. Ed December Count Student </a:t>
            </a:r>
          </a:p>
          <a:p>
            <a:pPr lvl="1"/>
            <a:r>
              <a:rPr lang="en-US" sz="1800" dirty="0"/>
              <a:t>Cognos Reports – Special Education December Count</a:t>
            </a:r>
          </a:p>
          <a:p>
            <a:pPr lvl="2"/>
            <a:r>
              <a:rPr lang="en-US" dirty="0"/>
              <a:t>Errors: Student Detail Report of Errors to Correct</a:t>
            </a:r>
          </a:p>
          <a:p>
            <a:pPr lvl="2"/>
            <a:r>
              <a:rPr lang="en-US" dirty="0"/>
              <a:t>Errors: Staff Detail Report of Errors to Correct</a:t>
            </a:r>
          </a:p>
          <a:p>
            <a:endParaRPr lang="en-US" dirty="0"/>
          </a:p>
          <a:p>
            <a:pPr marL="0" indent="0">
              <a:buNone/>
            </a:pPr>
            <a:r>
              <a:rPr lang="en-US" altLang="en-US" sz="1800" dirty="0"/>
              <a:t>The list of all December Count Student and Staff Business rules (errors and warnings) can be found at: </a:t>
            </a:r>
            <a:r>
              <a:rPr lang="en-US" altLang="en-US" sz="1800" dirty="0">
                <a:hlinkClick r:id="rId2"/>
              </a:rPr>
              <a:t>http://www.cde.state.co.us/datapipeline/snap_sped-december</a:t>
            </a:r>
            <a:r>
              <a:rPr lang="en-US" altLang="en-US" sz="1800" dirty="0"/>
              <a:t> under the ‘Business Rules’ section.</a:t>
            </a:r>
          </a:p>
          <a:p>
            <a:pPr marL="457200" lvl="1" indent="0">
              <a:buNone/>
            </a:pPr>
            <a:endParaRPr lang="en-US" altLang="en-US" dirty="0"/>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7A5567E5-A4E9-4ACC-BECF-82010D946DD8}"/>
              </a:ext>
            </a:extLst>
          </p:cNvPr>
          <p:cNvSpPr>
            <a:spLocks noGrp="1"/>
          </p:cNvSpPr>
          <p:nvPr>
            <p:ph type="sldNum" sz="quarter" idx="12"/>
          </p:nvPr>
        </p:nvSpPr>
        <p:spPr/>
        <p:txBody>
          <a:bodyPr/>
          <a:lstStyle/>
          <a:p>
            <a:pPr>
              <a:defRPr/>
            </a:pPr>
            <a:fld id="{C479D5F6-EDCB-402A-AC08-4943A1820E8F}" type="slidenum">
              <a:rPr lang="en-US">
                <a:solidFill>
                  <a:prstClr val="white">
                    <a:lumMod val="50000"/>
                  </a:prstClr>
                </a:solidFill>
                <a:latin typeface="Calibri" panose="020F0502020204030204"/>
              </a:rPr>
              <a:pPr>
                <a:defRPr/>
              </a:pPr>
              <a:t>54</a:t>
            </a:fld>
            <a:endParaRPr lang="en-US" dirty="0">
              <a:solidFill>
                <a:prstClr val="white">
                  <a:lumMod val="50000"/>
                </a:prstClr>
              </a:solidFill>
              <a:latin typeface="Calibri" panose="020F0502020204030204"/>
            </a:endParaRPr>
          </a:p>
        </p:txBody>
      </p:sp>
    </p:spTree>
    <p:extLst>
      <p:ext uri="{BB962C8B-B14F-4D97-AF65-F5344CB8AC3E}">
        <p14:creationId xmlns:p14="http://schemas.microsoft.com/office/powerpoint/2010/main" val="32564536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title" idx="4294967295"/>
          </p:nvPr>
        </p:nvSpPr>
        <p:spPr>
          <a:xfrm>
            <a:off x="563563" y="190500"/>
            <a:ext cx="7896225" cy="52228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Museo Slab 500"/>
                <a:ea typeface="+mn-ea"/>
                <a:cs typeface="+mn-cs"/>
              </a:rPr>
              <a:t>Pipeline Error Reports</a:t>
            </a:r>
          </a:p>
        </p:txBody>
      </p:sp>
      <p:pic>
        <p:nvPicPr>
          <p:cNvPr id="5" name="Picture 4" title="Error Report"/>
          <p:cNvPicPr>
            <a:picLocks noChangeAspect="1"/>
          </p:cNvPicPr>
          <p:nvPr/>
        </p:nvPicPr>
        <p:blipFill rotWithShape="1">
          <a:blip r:embed="rId2">
            <a:extLst>
              <a:ext uri="{28A0092B-C50C-407E-A947-70E740481C1C}">
                <a14:useLocalDpi xmlns:a14="http://schemas.microsoft.com/office/drawing/2010/main" val="0"/>
              </a:ext>
            </a:extLst>
          </a:blip>
          <a:srcRect r="39228" b="31732"/>
          <a:stretch/>
        </p:blipFill>
        <p:spPr>
          <a:xfrm>
            <a:off x="1540042" y="809029"/>
            <a:ext cx="7407894" cy="5201003"/>
          </a:xfrm>
          <a:prstGeom prst="rect">
            <a:avLst/>
          </a:prstGeom>
        </p:spPr>
      </p:pic>
      <p:sp>
        <p:nvSpPr>
          <p:cNvPr id="2" name="Rectangle 1" title="Rectangle"/>
          <p:cNvSpPr/>
          <p:nvPr/>
        </p:nvSpPr>
        <p:spPr>
          <a:xfrm>
            <a:off x="6464969" y="1376406"/>
            <a:ext cx="1203158" cy="13155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panose="020F0502020204030204"/>
            </a:endParaRPr>
          </a:p>
        </p:txBody>
      </p:sp>
      <p:sp>
        <p:nvSpPr>
          <p:cNvPr id="3" name="TextBox 2"/>
          <p:cNvSpPr txBox="1"/>
          <p:nvPr/>
        </p:nvSpPr>
        <p:spPr>
          <a:xfrm>
            <a:off x="8240873" y="1147068"/>
            <a:ext cx="3181105" cy="1169551"/>
          </a:xfrm>
          <a:prstGeom prst="rect">
            <a:avLst/>
          </a:prstGeom>
          <a:solidFill>
            <a:schemeClr val="bg1"/>
          </a:solidFill>
          <a:ln>
            <a:solidFill>
              <a:schemeClr val="tx1"/>
            </a:solidFill>
          </a:ln>
        </p:spPr>
        <p:txBody>
          <a:bodyPr wrap="square" rtlCol="0">
            <a:spAutoFit/>
          </a:bodyPr>
          <a:lstStyle/>
          <a:p>
            <a:pPr>
              <a:defRPr/>
            </a:pPr>
            <a:r>
              <a:rPr lang="en-US" sz="1400" dirty="0">
                <a:solidFill>
                  <a:srgbClr val="FF0000"/>
                </a:solidFill>
                <a:latin typeface="Trebuchet MS" panose="020B0603020202020204" pitchFamily="34" charset="0"/>
              </a:rPr>
              <a:t>File Type may be:</a:t>
            </a:r>
          </a:p>
          <a:p>
            <a:pPr marL="285750" indent="-285750">
              <a:buFont typeface="Arial" panose="020B0604020202020204" pitchFamily="34" charset="0"/>
              <a:buChar char="•"/>
              <a:defRPr/>
            </a:pPr>
            <a:r>
              <a:rPr lang="en-US" sz="1400" dirty="0">
                <a:solidFill>
                  <a:srgbClr val="FF0000"/>
                </a:solidFill>
                <a:latin typeface="Trebuchet MS" panose="020B0603020202020204" pitchFamily="34" charset="0"/>
              </a:rPr>
              <a:t>Sp. Ed December Count Staff OR</a:t>
            </a:r>
          </a:p>
          <a:p>
            <a:pPr marL="285750" indent="-285750">
              <a:buFont typeface="Arial" panose="020B0604020202020204" pitchFamily="34" charset="0"/>
              <a:buChar char="•"/>
              <a:defRPr/>
            </a:pPr>
            <a:r>
              <a:rPr lang="en-US" sz="1400" dirty="0">
                <a:solidFill>
                  <a:srgbClr val="FF0000"/>
                </a:solidFill>
                <a:latin typeface="Trebuchet MS" panose="020B0603020202020204" pitchFamily="34" charset="0"/>
              </a:rPr>
              <a:t>Sp. Ed December Count Student  </a:t>
            </a:r>
          </a:p>
          <a:p>
            <a:pPr marL="285750" indent="-285750">
              <a:buFont typeface="Arial" panose="020B0604020202020204" pitchFamily="34" charset="0"/>
              <a:buChar char="•"/>
              <a:defRPr/>
            </a:pPr>
            <a:r>
              <a:rPr lang="en-US" sz="1400" dirty="0">
                <a:solidFill>
                  <a:srgbClr val="FF0000"/>
                </a:solidFill>
                <a:latin typeface="Trebuchet MS" panose="020B0603020202020204" pitchFamily="34" charset="0"/>
              </a:rPr>
              <a:t>Both are ‘DC’ error codes</a:t>
            </a:r>
          </a:p>
          <a:p>
            <a:pPr>
              <a:defRPr/>
            </a:pPr>
            <a:endParaRPr lang="en-US" sz="1400" dirty="0">
              <a:solidFill>
                <a:prstClr val="black"/>
              </a:solidFill>
              <a:latin typeface="Calibri" panose="020F0502020204030204"/>
            </a:endParaRPr>
          </a:p>
        </p:txBody>
      </p:sp>
      <p:sp>
        <p:nvSpPr>
          <p:cNvPr id="4" name="Slide Number Placeholder 3"/>
          <p:cNvSpPr>
            <a:spLocks noGrp="1"/>
          </p:cNvSpPr>
          <p:nvPr>
            <p:ph type="sldNum" sz="quarter" idx="12"/>
          </p:nvPr>
        </p:nvSpPr>
        <p:spPr/>
        <p:txBody>
          <a:bodyPr/>
          <a:lstStyle/>
          <a:p>
            <a:pPr>
              <a:defRPr/>
            </a:pPr>
            <a:fld id="{67726FA2-3EC9-4717-AD62-D8C823692DD3}" type="slidenum">
              <a:rPr lang="en-US">
                <a:solidFill>
                  <a:prstClr val="white">
                    <a:lumMod val="50000"/>
                  </a:prstClr>
                </a:solidFill>
                <a:latin typeface="Calibri" panose="020F0502020204030204"/>
              </a:rPr>
              <a:pPr>
                <a:defRPr/>
              </a:pPr>
              <a:t>55</a:t>
            </a:fld>
            <a:endParaRPr lang="en-US" dirty="0">
              <a:solidFill>
                <a:prstClr val="white">
                  <a:lumMod val="50000"/>
                </a:prstClr>
              </a:solidFill>
              <a:latin typeface="Calibri" panose="020F0502020204030204"/>
            </a:endParaRPr>
          </a:p>
        </p:txBody>
      </p:sp>
    </p:spTree>
    <p:extLst>
      <p:ext uri="{BB962C8B-B14F-4D97-AF65-F5344CB8AC3E}">
        <p14:creationId xmlns:p14="http://schemas.microsoft.com/office/powerpoint/2010/main" val="13618530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title="Pipeline Error Report"/>
          <p:cNvPicPr>
            <a:picLocks noGrp="1" noChangeAspect="1"/>
          </p:cNvPicPr>
          <p:nvPr>
            <p:ph idx="1"/>
          </p:nvPr>
        </p:nvPicPr>
        <p:blipFill rotWithShape="1">
          <a:blip r:embed="rId2"/>
          <a:srcRect l="16399" t="6215" r="581" b="7287"/>
          <a:stretch/>
        </p:blipFill>
        <p:spPr>
          <a:xfrm>
            <a:off x="1653331" y="1229933"/>
            <a:ext cx="6096000" cy="5081155"/>
          </a:xfrm>
          <a:prstGeom prst="rect">
            <a:avLst/>
          </a:prstGeom>
        </p:spPr>
      </p:pic>
      <p:sp>
        <p:nvSpPr>
          <p:cNvPr id="2" name="Slide Number Placeholder 1"/>
          <p:cNvSpPr>
            <a:spLocks noGrp="1"/>
          </p:cNvSpPr>
          <p:nvPr>
            <p:ph type="sldNum" sz="quarter" idx="12"/>
          </p:nvPr>
        </p:nvSpPr>
        <p:spPr/>
        <p:txBody>
          <a:bodyPr/>
          <a:lstStyle/>
          <a:p>
            <a:pPr>
              <a:defRPr/>
            </a:pPr>
            <a:fld id="{67726FA2-3EC9-4717-AD62-D8C823692DD3}" type="slidenum">
              <a:rPr lang="en-US">
                <a:solidFill>
                  <a:prstClr val="white">
                    <a:lumMod val="50000"/>
                  </a:prstClr>
                </a:solidFill>
                <a:latin typeface="Calibri" panose="020F0502020204030204"/>
              </a:rPr>
              <a:pPr>
                <a:defRPr/>
              </a:pPr>
              <a:t>56</a:t>
            </a:fld>
            <a:endParaRPr lang="en-US" dirty="0">
              <a:solidFill>
                <a:prstClr val="white">
                  <a:lumMod val="50000"/>
                </a:prstClr>
              </a:solidFill>
              <a:latin typeface="Calibri" panose="020F0502020204030204"/>
            </a:endParaRPr>
          </a:p>
        </p:txBody>
      </p:sp>
      <p:sp>
        <p:nvSpPr>
          <p:cNvPr id="6" name="Text Placeholder 5"/>
          <p:cNvSpPr>
            <a:spLocks noGrp="1"/>
          </p:cNvSpPr>
          <p:nvPr>
            <p:ph type="body" idx="4294967295"/>
          </p:nvPr>
        </p:nvSpPr>
        <p:spPr>
          <a:xfrm>
            <a:off x="449179" y="159169"/>
            <a:ext cx="6096000" cy="639762"/>
          </a:xfrm>
        </p:spPr>
        <p:txBody>
          <a:bodyPr>
            <a:noAutofit/>
          </a:bodyPr>
          <a:lstStyle/>
          <a:p>
            <a:pPr marL="0" indent="0">
              <a:buNone/>
            </a:pPr>
            <a:r>
              <a:rPr lang="en-US" dirty="0"/>
              <a:t>Pipeline Error Report:</a:t>
            </a:r>
          </a:p>
          <a:p>
            <a:pPr marL="0" indent="0">
              <a:buNone/>
            </a:pPr>
            <a:r>
              <a:rPr lang="en-US" dirty="0"/>
              <a:t>Viewing detail error records in Excel</a:t>
            </a:r>
          </a:p>
        </p:txBody>
      </p:sp>
      <p:sp>
        <p:nvSpPr>
          <p:cNvPr id="9" name="TextBox 8"/>
          <p:cNvSpPr txBox="1"/>
          <p:nvPr/>
        </p:nvSpPr>
        <p:spPr>
          <a:xfrm>
            <a:off x="4108448" y="6329499"/>
            <a:ext cx="2335695" cy="369332"/>
          </a:xfrm>
          <a:prstGeom prst="rect">
            <a:avLst/>
          </a:prstGeom>
          <a:solidFill>
            <a:schemeClr val="bg2"/>
          </a:solidFill>
          <a:ln>
            <a:solidFill>
              <a:schemeClr val="tx1"/>
            </a:solidFill>
          </a:ln>
        </p:spPr>
        <p:txBody>
          <a:bodyPr wrap="square" rtlCol="0">
            <a:spAutoFit/>
          </a:bodyPr>
          <a:lstStyle/>
          <a:p>
            <a:pPr>
              <a:defRPr/>
            </a:pPr>
            <a:r>
              <a:rPr lang="en-US" b="1" dirty="0">
                <a:solidFill>
                  <a:prstClr val="black"/>
                </a:solidFill>
                <a:latin typeface="Calibri" panose="020F0502020204030204"/>
              </a:rPr>
              <a:t>Click View Details</a:t>
            </a:r>
          </a:p>
        </p:txBody>
      </p:sp>
      <p:sp>
        <p:nvSpPr>
          <p:cNvPr id="10" name="Left Arrow 9" title="Arrow"/>
          <p:cNvSpPr/>
          <p:nvPr/>
        </p:nvSpPr>
        <p:spPr>
          <a:xfrm rot="19209503">
            <a:off x="4876185" y="5756413"/>
            <a:ext cx="496956" cy="319199"/>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panose="020F0502020204030204"/>
            </a:endParaRPr>
          </a:p>
        </p:txBody>
      </p:sp>
      <p:pic>
        <p:nvPicPr>
          <p:cNvPr id="4" name="Content Placeholder 7" title="Data Pipeline Test System">
            <a:extLst>
              <a:ext uri="{FF2B5EF4-FFF2-40B4-BE49-F238E27FC236}">
                <a16:creationId xmlns:a16="http://schemas.microsoft.com/office/drawing/2014/main" id="{7F6C5B9D-1A86-D3C1-228A-831E86C7F1BC}"/>
              </a:ext>
            </a:extLst>
          </p:cNvPr>
          <p:cNvPicPr>
            <a:picLocks noChangeAspect="1"/>
          </p:cNvPicPr>
          <p:nvPr/>
        </p:nvPicPr>
        <p:blipFill rotWithShape="1">
          <a:blip r:embed="rId3">
            <a:extLst>
              <a:ext uri="{28A0092B-C50C-407E-A947-70E740481C1C}">
                <a14:useLocalDpi xmlns:a14="http://schemas.microsoft.com/office/drawing/2010/main" val="0"/>
              </a:ext>
            </a:extLst>
          </a:blip>
          <a:srcRect l="107" t="4101" r="66832" b="33433"/>
          <a:stretch/>
        </p:blipFill>
        <p:spPr>
          <a:xfrm>
            <a:off x="7620002" y="1211520"/>
            <a:ext cx="3047999" cy="3599472"/>
          </a:xfrm>
          <a:prstGeom prst="rect">
            <a:avLst/>
          </a:prstGeom>
        </p:spPr>
      </p:pic>
      <p:sp>
        <p:nvSpPr>
          <p:cNvPr id="5" name="Title 4">
            <a:extLst>
              <a:ext uri="{FF2B5EF4-FFF2-40B4-BE49-F238E27FC236}">
                <a16:creationId xmlns:a16="http://schemas.microsoft.com/office/drawing/2014/main" id="{7153DA16-47ED-06F8-1C29-EC6F0A2ADD55}"/>
              </a:ext>
            </a:extLst>
          </p:cNvPr>
          <p:cNvSpPr txBox="1">
            <a:spLocks noGrp="1"/>
          </p:cNvSpPr>
          <p:nvPr>
            <p:ph type="title" idx="4294967295"/>
          </p:nvPr>
        </p:nvSpPr>
        <p:spPr>
          <a:xfrm>
            <a:off x="9254837" y="1839191"/>
            <a:ext cx="1283833" cy="369332"/>
          </a:xfrm>
          <a:prstGeom prst="rect">
            <a:avLst/>
          </a:prstGeom>
          <a:solidFill>
            <a:schemeClr val="bg2">
              <a:lumMod val="9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Click Excel</a:t>
            </a:r>
          </a:p>
        </p:txBody>
      </p:sp>
      <p:sp>
        <p:nvSpPr>
          <p:cNvPr id="7" name="Left Arrow 9" title="Arrow">
            <a:extLst>
              <a:ext uri="{FF2B5EF4-FFF2-40B4-BE49-F238E27FC236}">
                <a16:creationId xmlns:a16="http://schemas.microsoft.com/office/drawing/2014/main" id="{B182C6F9-0987-CBD0-C763-262258E6F522}"/>
              </a:ext>
            </a:extLst>
          </p:cNvPr>
          <p:cNvSpPr/>
          <p:nvPr/>
        </p:nvSpPr>
        <p:spPr>
          <a:xfrm rot="19209503">
            <a:off x="8877027" y="1679592"/>
            <a:ext cx="496956" cy="319199"/>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panose="020F0502020204030204"/>
            </a:endParaRPr>
          </a:p>
        </p:txBody>
      </p:sp>
      <p:sp>
        <p:nvSpPr>
          <p:cNvPr id="3" name="TextBox 2">
            <a:extLst>
              <a:ext uri="{FF2B5EF4-FFF2-40B4-BE49-F238E27FC236}">
                <a16:creationId xmlns:a16="http://schemas.microsoft.com/office/drawing/2014/main" id="{F941A39E-818E-1904-4797-32120033B0C8}"/>
              </a:ext>
            </a:extLst>
          </p:cNvPr>
          <p:cNvSpPr txBox="1"/>
          <p:nvPr/>
        </p:nvSpPr>
        <p:spPr>
          <a:xfrm>
            <a:off x="8022846" y="5101694"/>
            <a:ext cx="1784542" cy="923330"/>
          </a:xfrm>
          <a:prstGeom prst="rect">
            <a:avLst/>
          </a:prstGeom>
          <a:noFill/>
        </p:spPr>
        <p:txBody>
          <a:bodyPr wrap="square" rtlCol="0">
            <a:spAutoFit/>
          </a:bodyPr>
          <a:lstStyle/>
          <a:p>
            <a:r>
              <a:rPr lang="en-US" dirty="0">
                <a:latin typeface="Trebuchet MS" panose="020B0603020202020204" pitchFamily="34" charset="0"/>
              </a:rPr>
              <a:t>*Only shows first 1000 errors</a:t>
            </a:r>
          </a:p>
        </p:txBody>
      </p:sp>
    </p:spTree>
    <p:extLst>
      <p:ext uri="{BB962C8B-B14F-4D97-AF65-F5344CB8AC3E}">
        <p14:creationId xmlns:p14="http://schemas.microsoft.com/office/powerpoint/2010/main" val="24470322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solidFill>
                  <a:schemeClr val="tx1"/>
                </a:solidFill>
              </a:rPr>
              <a:t>Cognos Reports – option for checking snapshot errors</a:t>
            </a:r>
            <a:br>
              <a:rPr lang="en-US" dirty="0"/>
            </a:br>
            <a:endParaRPr lang="en-US" dirty="0"/>
          </a:p>
        </p:txBody>
      </p:sp>
      <p:pic>
        <p:nvPicPr>
          <p:cNvPr id="8" name="Picture 2" title="Snapshot Screen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2969" y="1524000"/>
            <a:ext cx="3055071" cy="1478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title="Snapshot Screenshot"/>
          <p:cNvPicPr>
            <a:picLocks noChangeAspect="1" noChangeArrowheads="1"/>
          </p:cNvPicPr>
          <p:nvPr/>
        </p:nvPicPr>
        <p:blipFill rotWithShape="1">
          <a:blip r:embed="rId4">
            <a:extLst>
              <a:ext uri="{28A0092B-C50C-407E-A947-70E740481C1C}">
                <a14:useLocalDpi xmlns:a14="http://schemas.microsoft.com/office/drawing/2010/main" val="0"/>
              </a:ext>
            </a:extLst>
          </a:blip>
          <a:srcRect t="10417" r="78333" b="59821"/>
          <a:stretch/>
        </p:blipFill>
        <p:spPr bwMode="auto">
          <a:xfrm>
            <a:off x="2551692" y="3251201"/>
            <a:ext cx="3387467" cy="3014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6254486" y="3001712"/>
            <a:ext cx="3193143" cy="400110"/>
          </a:xfrm>
          <a:prstGeom prst="rect">
            <a:avLst/>
          </a:prstGeom>
          <a:noFill/>
        </p:spPr>
        <p:txBody>
          <a:bodyPr wrap="square" rtlCol="0">
            <a:spAutoFit/>
          </a:bodyPr>
          <a:lstStyle/>
          <a:p>
            <a:pPr>
              <a:defRPr/>
            </a:pPr>
            <a:r>
              <a:rPr lang="en-US" sz="2000" dirty="0">
                <a:solidFill>
                  <a:prstClr val="black"/>
                </a:solidFill>
                <a:latin typeface="Trebuchet MS" panose="020B0603020202020204" pitchFamily="34" charset="0"/>
              </a:rPr>
              <a:t>Opens new window</a:t>
            </a:r>
          </a:p>
        </p:txBody>
      </p:sp>
      <p:sp>
        <p:nvSpPr>
          <p:cNvPr id="11" name="Line Callout 2 (No Border) 10"/>
          <p:cNvSpPr/>
          <p:nvPr/>
        </p:nvSpPr>
        <p:spPr>
          <a:xfrm>
            <a:off x="6049748" y="3952344"/>
            <a:ext cx="1801310" cy="1933437"/>
          </a:xfrm>
          <a:prstGeom prst="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a:solidFill>
                  <a:prstClr val="white"/>
                </a:solidFill>
                <a:latin typeface="Trebuchet MS" panose="020B0603020202020204" pitchFamily="34" charset="0"/>
              </a:rPr>
              <a:t>Special Education December </a:t>
            </a:r>
          </a:p>
        </p:txBody>
      </p:sp>
      <p:sp>
        <p:nvSpPr>
          <p:cNvPr id="3" name="Bent Arrow 8" title="Arrow"/>
          <p:cNvSpPr/>
          <p:nvPr/>
        </p:nvSpPr>
        <p:spPr>
          <a:xfrm rot="5400000">
            <a:off x="4508028" y="2505335"/>
            <a:ext cx="1600023" cy="1491732"/>
          </a:xfrm>
          <a:prstGeom prst="bentArrow">
            <a:avLst>
              <a:gd name="adj1" fmla="val 25000"/>
              <a:gd name="adj2" fmla="val 25000"/>
              <a:gd name="adj3" fmla="val 25000"/>
              <a:gd name="adj4" fmla="val 487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black"/>
              </a:solidFill>
              <a:latin typeface="Calibri" panose="020F0502020204030204"/>
            </a:endParaRPr>
          </a:p>
        </p:txBody>
      </p:sp>
      <p:sp>
        <p:nvSpPr>
          <p:cNvPr id="2" name="Slide Number Placeholder 1"/>
          <p:cNvSpPr>
            <a:spLocks noGrp="1"/>
          </p:cNvSpPr>
          <p:nvPr>
            <p:ph type="sldNum" sz="quarter" idx="12"/>
          </p:nvPr>
        </p:nvSpPr>
        <p:spPr/>
        <p:txBody>
          <a:bodyPr/>
          <a:lstStyle/>
          <a:p>
            <a:pPr>
              <a:defRPr/>
            </a:pPr>
            <a:fld id="{67726FA2-3EC9-4717-AD62-D8C823692DD3}" type="slidenum">
              <a:rPr lang="en-US">
                <a:solidFill>
                  <a:prstClr val="white">
                    <a:lumMod val="50000"/>
                  </a:prstClr>
                </a:solidFill>
                <a:latin typeface="Calibri" panose="020F0502020204030204"/>
              </a:rPr>
              <a:pPr>
                <a:defRPr/>
              </a:pPr>
              <a:t>57</a:t>
            </a:fld>
            <a:endParaRPr lang="en-US" dirty="0">
              <a:solidFill>
                <a:prstClr val="white">
                  <a:lumMod val="50000"/>
                </a:prstClr>
              </a:solidFill>
              <a:latin typeface="Calibri" panose="020F0502020204030204"/>
            </a:endParaRPr>
          </a:p>
        </p:txBody>
      </p:sp>
    </p:spTree>
    <p:extLst>
      <p:ext uri="{BB962C8B-B14F-4D97-AF65-F5344CB8AC3E}">
        <p14:creationId xmlns:p14="http://schemas.microsoft.com/office/powerpoint/2010/main" val="1038015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a:xfrm>
            <a:off x="7057775" y="0"/>
            <a:ext cx="5255311"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a:lstStyle>
          <a:p>
            <a:pPr>
              <a:lnSpc>
                <a:spcPct val="100000"/>
              </a:lnSpc>
              <a:spcBef>
                <a:spcPts val="0"/>
              </a:spcBef>
              <a:defRPr/>
            </a:pPr>
            <a:r>
              <a:rPr lang="en-US" sz="1800" b="1" dirty="0">
                <a:solidFill>
                  <a:prstClr val="black"/>
                </a:solidFill>
                <a:ea typeface="+mn-ea"/>
                <a:cs typeface="+mn-cs"/>
              </a:rPr>
              <a:t>Special Education December Cognos Reports</a:t>
            </a:r>
          </a:p>
          <a:p>
            <a:pPr>
              <a:lnSpc>
                <a:spcPct val="100000"/>
              </a:lnSpc>
              <a:spcBef>
                <a:spcPts val="0"/>
              </a:spcBef>
              <a:defRPr/>
            </a:pPr>
            <a:r>
              <a:rPr lang="en-US" sz="1800" dirty="0">
                <a:solidFill>
                  <a:prstClr val="black"/>
                </a:solidFill>
                <a:ea typeface="+mn-ea"/>
                <a:cs typeface="+mn-cs"/>
              </a:rPr>
              <a:t>--&gt;Cognos Reports/Special Education December</a:t>
            </a:r>
          </a:p>
        </p:txBody>
      </p:sp>
      <p:pic>
        <p:nvPicPr>
          <p:cNvPr id="7" name="Content Placeholder 6" title="Cognos Report"/>
          <p:cNvPicPr>
            <a:picLocks noGrp="1" noChangeAspect="1"/>
          </p:cNvPicPr>
          <p:nvPr>
            <p:ph idx="4294967295"/>
          </p:nvPr>
        </p:nvPicPr>
        <p:blipFill rotWithShape="1">
          <a:blip r:embed="rId2"/>
          <a:srcRect t="19104" r="46413"/>
          <a:stretch/>
        </p:blipFill>
        <p:spPr>
          <a:xfrm>
            <a:off x="1524001" y="138114"/>
            <a:ext cx="5376863" cy="6492875"/>
          </a:xfrm>
          <a:prstGeom prst="rect">
            <a:avLst/>
          </a:prstGeom>
        </p:spPr>
      </p:pic>
      <p:sp>
        <p:nvSpPr>
          <p:cNvPr id="13" name="TextBox 12" title="Rectangle"/>
          <p:cNvSpPr txBox="1"/>
          <p:nvPr/>
        </p:nvSpPr>
        <p:spPr>
          <a:xfrm>
            <a:off x="2056151" y="2006697"/>
            <a:ext cx="2164659" cy="369332"/>
          </a:xfrm>
          <a:prstGeom prst="rect">
            <a:avLst/>
          </a:prstGeom>
          <a:noFill/>
          <a:ln w="19050">
            <a:solidFill>
              <a:schemeClr val="accent6"/>
            </a:solidFill>
          </a:ln>
        </p:spPr>
        <p:txBody>
          <a:bodyPr wrap="square" rtlCol="0">
            <a:spAutoFit/>
          </a:bodyPr>
          <a:lstStyle/>
          <a:p>
            <a:pPr>
              <a:defRPr/>
            </a:pPr>
            <a:endParaRPr lang="en-US" dirty="0">
              <a:solidFill>
                <a:prstClr val="black"/>
              </a:solidFill>
              <a:latin typeface="Calibri" panose="020F0502020204030204"/>
            </a:endParaRPr>
          </a:p>
        </p:txBody>
      </p:sp>
      <p:sp>
        <p:nvSpPr>
          <p:cNvPr id="16" name="Left Arrow 15" title="Arrow"/>
          <p:cNvSpPr/>
          <p:nvPr/>
        </p:nvSpPr>
        <p:spPr>
          <a:xfrm>
            <a:off x="4306958" y="2098623"/>
            <a:ext cx="567345" cy="271486"/>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panose="020F0502020204030204"/>
            </a:endParaRPr>
          </a:p>
        </p:txBody>
      </p:sp>
      <p:sp>
        <p:nvSpPr>
          <p:cNvPr id="17" name="Title 16"/>
          <p:cNvSpPr txBox="1">
            <a:spLocks noGrp="1"/>
          </p:cNvSpPr>
          <p:nvPr>
            <p:ph type="title" idx="4294967295"/>
          </p:nvPr>
        </p:nvSpPr>
        <p:spPr>
          <a:xfrm>
            <a:off x="5047337" y="2064305"/>
            <a:ext cx="2646554" cy="523220"/>
          </a:xfrm>
          <a:prstGeom prst="rect">
            <a:avLst/>
          </a:prstGeom>
          <a:solidFill>
            <a:schemeClr val="accent6">
              <a:lumMod val="60000"/>
              <a:lumOff val="4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Error Reports: Staff and Student have separate reports </a:t>
            </a:r>
          </a:p>
        </p:txBody>
      </p:sp>
      <p:sp>
        <p:nvSpPr>
          <p:cNvPr id="15" name="Left Arrow 14" title="Arrow"/>
          <p:cNvSpPr/>
          <p:nvPr/>
        </p:nvSpPr>
        <p:spPr>
          <a:xfrm>
            <a:off x="4306958" y="2535228"/>
            <a:ext cx="567345" cy="245273"/>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panose="020F0502020204030204"/>
            </a:endParaRPr>
          </a:p>
        </p:txBody>
      </p:sp>
      <p:sp>
        <p:nvSpPr>
          <p:cNvPr id="14" name="TextBox 13" title="Rectangle"/>
          <p:cNvSpPr txBox="1"/>
          <p:nvPr/>
        </p:nvSpPr>
        <p:spPr>
          <a:xfrm>
            <a:off x="2056149" y="2411168"/>
            <a:ext cx="2164659" cy="369332"/>
          </a:xfrm>
          <a:prstGeom prst="rect">
            <a:avLst/>
          </a:prstGeom>
          <a:noFill/>
          <a:ln w="19050">
            <a:solidFill>
              <a:schemeClr val="accent6"/>
            </a:solidFill>
          </a:ln>
        </p:spPr>
        <p:txBody>
          <a:bodyPr wrap="square" rtlCol="0">
            <a:spAutoFit/>
          </a:bodyPr>
          <a:lstStyle/>
          <a:p>
            <a:pPr>
              <a:defRPr/>
            </a:pPr>
            <a:endParaRPr lang="en-US" dirty="0">
              <a:solidFill>
                <a:prstClr val="black"/>
              </a:solidFill>
              <a:latin typeface="Calibri" panose="020F0502020204030204"/>
            </a:endParaRPr>
          </a:p>
        </p:txBody>
      </p:sp>
      <p:sp>
        <p:nvSpPr>
          <p:cNvPr id="8" name="Left Arrow 7" title="Arrow"/>
          <p:cNvSpPr/>
          <p:nvPr/>
        </p:nvSpPr>
        <p:spPr>
          <a:xfrm>
            <a:off x="4306958" y="3007380"/>
            <a:ext cx="567345" cy="234785"/>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panose="020F0502020204030204"/>
            </a:endParaRPr>
          </a:p>
        </p:txBody>
      </p:sp>
      <p:sp>
        <p:nvSpPr>
          <p:cNvPr id="2" name="TextBox 1" title="Rectangle"/>
          <p:cNvSpPr txBox="1"/>
          <p:nvPr/>
        </p:nvSpPr>
        <p:spPr>
          <a:xfrm>
            <a:off x="2056152" y="2822713"/>
            <a:ext cx="2164659" cy="369332"/>
          </a:xfrm>
          <a:prstGeom prst="rect">
            <a:avLst/>
          </a:prstGeom>
          <a:noFill/>
          <a:ln w="19050">
            <a:solidFill>
              <a:schemeClr val="accent1"/>
            </a:solidFill>
          </a:ln>
        </p:spPr>
        <p:txBody>
          <a:bodyPr wrap="square" rtlCol="0">
            <a:spAutoFit/>
          </a:bodyPr>
          <a:lstStyle/>
          <a:p>
            <a:pPr>
              <a:defRPr/>
            </a:pPr>
            <a:endParaRPr lang="en-US" dirty="0">
              <a:solidFill>
                <a:prstClr val="black"/>
              </a:solidFill>
              <a:latin typeface="Calibri" panose="020F0502020204030204"/>
            </a:endParaRPr>
          </a:p>
        </p:txBody>
      </p:sp>
      <p:sp>
        <p:nvSpPr>
          <p:cNvPr id="10" name="TextBox 9"/>
          <p:cNvSpPr txBox="1"/>
          <p:nvPr/>
        </p:nvSpPr>
        <p:spPr>
          <a:xfrm>
            <a:off x="5047335" y="2782308"/>
            <a:ext cx="2923856" cy="738664"/>
          </a:xfrm>
          <a:prstGeom prst="rect">
            <a:avLst/>
          </a:prstGeom>
          <a:solidFill>
            <a:schemeClr val="accent2"/>
          </a:solidFill>
        </p:spPr>
        <p:txBody>
          <a:bodyPr wrap="square" rtlCol="0">
            <a:spAutoFit/>
          </a:bodyPr>
          <a:lstStyle/>
          <a:p>
            <a:pPr>
              <a:defRPr/>
            </a:pPr>
            <a:r>
              <a:rPr lang="en-US" sz="1400" dirty="0">
                <a:solidFill>
                  <a:prstClr val="black"/>
                </a:solidFill>
                <a:latin typeface="Trebuchet MS" panose="020B0603020202020204" pitchFamily="34" charset="0"/>
              </a:rPr>
              <a:t>Excluded Report: Includes excluded records – those w/ interchange errors</a:t>
            </a:r>
          </a:p>
        </p:txBody>
      </p:sp>
    </p:spTree>
    <p:extLst>
      <p:ext uri="{BB962C8B-B14F-4D97-AF65-F5344CB8AC3E}">
        <p14:creationId xmlns:p14="http://schemas.microsoft.com/office/powerpoint/2010/main" val="40056555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47072" y="254514"/>
            <a:ext cx="6081865" cy="756418"/>
          </a:xfrm>
        </p:spPr>
        <p:txBody>
          <a:bodyPr anchor="t">
            <a:normAutofit fontScale="90000"/>
          </a:bodyPr>
          <a:lstStyle/>
          <a:p>
            <a:r>
              <a:rPr lang="en-US" dirty="0">
                <a:solidFill>
                  <a:schemeClr val="tx1"/>
                </a:solidFill>
              </a:rPr>
              <a:t>Cognos Error Reports</a:t>
            </a:r>
            <a:br>
              <a:rPr lang="en-US" dirty="0"/>
            </a:br>
            <a:endParaRPr lang="en-US" dirty="0"/>
          </a:p>
        </p:txBody>
      </p:sp>
      <p:pic>
        <p:nvPicPr>
          <p:cNvPr id="5" name="Content Placeholder 4" title="Error Report Screenshot"/>
          <p:cNvPicPr>
            <a:picLocks noGrp="1" noChangeAspect="1"/>
          </p:cNvPicPr>
          <p:nvPr>
            <p:ph idx="1"/>
          </p:nvPr>
        </p:nvPicPr>
        <p:blipFill rotWithShape="1">
          <a:blip r:embed="rId3">
            <a:extLst>
              <a:ext uri="{28A0092B-C50C-407E-A947-70E740481C1C}">
                <a14:useLocalDpi xmlns:a14="http://schemas.microsoft.com/office/drawing/2010/main" val="0"/>
              </a:ext>
            </a:extLst>
          </a:blip>
          <a:srcRect t="4644" r="37020"/>
          <a:stretch/>
        </p:blipFill>
        <p:spPr>
          <a:xfrm>
            <a:off x="1545972" y="1711842"/>
            <a:ext cx="8537238" cy="8078753"/>
          </a:xfrm>
          <a:noFill/>
        </p:spPr>
      </p:pic>
      <p:sp>
        <p:nvSpPr>
          <p:cNvPr id="2" name="Slide Number Placeholder 1"/>
          <p:cNvSpPr>
            <a:spLocks noGrp="1"/>
          </p:cNvSpPr>
          <p:nvPr>
            <p:ph type="sldNum" sz="quarter" idx="12"/>
          </p:nvPr>
        </p:nvSpPr>
        <p:spPr>
          <a:xfrm>
            <a:off x="1747071" y="6427019"/>
            <a:ext cx="2057400" cy="365125"/>
          </a:xfrm>
        </p:spPr>
        <p:txBody>
          <a:bodyPr>
            <a:normAutofit/>
          </a:bodyPr>
          <a:lstStyle/>
          <a:p>
            <a:pPr>
              <a:spcAft>
                <a:spcPts val="600"/>
              </a:spcAft>
              <a:defRPr/>
            </a:pPr>
            <a:fld id="{67726FA2-3EC9-4717-AD62-D8C823692DD3}" type="slidenum">
              <a:rPr lang="en-US">
                <a:solidFill>
                  <a:prstClr val="white">
                    <a:lumMod val="50000"/>
                  </a:prstClr>
                </a:solidFill>
                <a:latin typeface="Calibri" panose="020F0502020204030204"/>
              </a:rPr>
              <a:pPr>
                <a:spcAft>
                  <a:spcPts val="600"/>
                </a:spcAft>
                <a:defRPr/>
              </a:pPr>
              <a:t>59</a:t>
            </a:fld>
            <a:endParaRPr lang="en-US">
              <a:solidFill>
                <a:prstClr val="white">
                  <a:lumMod val="50000"/>
                </a:prstClr>
              </a:solidFill>
              <a:latin typeface="Calibri" panose="020F0502020204030204"/>
            </a:endParaRPr>
          </a:p>
        </p:txBody>
      </p:sp>
    </p:spTree>
    <p:extLst>
      <p:ext uri="{BB962C8B-B14F-4D97-AF65-F5344CB8AC3E}">
        <p14:creationId xmlns:p14="http://schemas.microsoft.com/office/powerpoint/2010/main" val="2441827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chemeClr val="tx1"/>
                </a:solidFill>
              </a:rPr>
              <a:t>December Count:</a:t>
            </a:r>
            <a:br>
              <a:rPr lang="en-US" dirty="0">
                <a:solidFill>
                  <a:schemeClr val="tx1"/>
                </a:solidFill>
              </a:rPr>
            </a:br>
            <a:r>
              <a:rPr lang="en-US" dirty="0">
                <a:solidFill>
                  <a:schemeClr val="tx1"/>
                </a:solidFill>
              </a:rPr>
              <a:t>Identity Management Roles</a:t>
            </a:r>
          </a:p>
        </p:txBody>
      </p:sp>
      <p:sp>
        <p:nvSpPr>
          <p:cNvPr id="2" name="Content Placeholder 1"/>
          <p:cNvSpPr>
            <a:spLocks noGrp="1"/>
          </p:cNvSpPr>
          <p:nvPr>
            <p:ph idx="1"/>
          </p:nvPr>
        </p:nvSpPr>
        <p:spPr/>
        <p:txBody>
          <a:bodyPr>
            <a:normAutofit fontScale="92500" lnSpcReduction="10000"/>
          </a:bodyPr>
          <a:lstStyle/>
          <a:p>
            <a:pPr marL="0" indent="0">
              <a:buNone/>
            </a:pPr>
            <a:r>
              <a:rPr lang="en-US" sz="1600" dirty="0"/>
              <a:t>DATA PIPELINE ROLES NEEDED TO COMPLETE DECEMBER COUNT: </a:t>
            </a:r>
          </a:p>
          <a:p>
            <a:r>
              <a:rPr lang="en-US" sz="1400" dirty="0"/>
              <a:t>Special Education IEP Role:</a:t>
            </a:r>
          </a:p>
          <a:p>
            <a:pPr lvl="1"/>
            <a:r>
              <a:rPr lang="en-US" sz="1400" dirty="0">
                <a:highlight>
                  <a:srgbClr val="FFFF00"/>
                </a:highlight>
              </a:rPr>
              <a:t>SPE~LEAUSER – upload and modify Special Education IEP Interchange Files</a:t>
            </a:r>
          </a:p>
          <a:p>
            <a:endParaRPr lang="en-US" sz="1400" dirty="0"/>
          </a:p>
          <a:p>
            <a:r>
              <a:rPr lang="en-US" sz="1400" dirty="0"/>
              <a:t>Special Education December Count Snapshot Roles:</a:t>
            </a:r>
          </a:p>
          <a:p>
            <a:pPr lvl="1"/>
            <a:r>
              <a:rPr lang="en-US" sz="1400" dirty="0">
                <a:highlight>
                  <a:srgbClr val="FFFF00"/>
                </a:highlight>
              </a:rPr>
              <a:t>DEC~LEAAPPROVER – Approves, creates, views Snapshot </a:t>
            </a:r>
            <a:r>
              <a:rPr lang="en-US" sz="1400" b="1" dirty="0">
                <a:highlight>
                  <a:srgbClr val="FFFF00"/>
                </a:highlight>
              </a:rPr>
              <a:t>OR</a:t>
            </a:r>
          </a:p>
          <a:p>
            <a:pPr lvl="1"/>
            <a:r>
              <a:rPr lang="en-US" sz="1400" dirty="0"/>
              <a:t>DEC~LEAUSER -  creates, views Snapshot </a:t>
            </a:r>
            <a:r>
              <a:rPr lang="en-US" sz="1400" b="1" dirty="0"/>
              <a:t>OR</a:t>
            </a:r>
          </a:p>
          <a:p>
            <a:pPr lvl="1"/>
            <a:r>
              <a:rPr lang="en-US" sz="1400" dirty="0"/>
              <a:t>DEC~LEAVIEWER- views snapshot</a:t>
            </a:r>
          </a:p>
          <a:p>
            <a:pPr lvl="1"/>
            <a:endParaRPr lang="en-US" sz="1400" dirty="0"/>
          </a:p>
          <a:p>
            <a:r>
              <a:rPr lang="en-US" sz="1400" dirty="0"/>
              <a:t>Staff Interchange Roles (AU respondent only needs this role if they are reporting SPED staff):</a:t>
            </a:r>
          </a:p>
          <a:p>
            <a:pPr lvl="1"/>
            <a:r>
              <a:rPr lang="en-US" sz="1400" dirty="0"/>
              <a:t>STF~ LEAUSER – upload and modify staff interchange files </a:t>
            </a:r>
            <a:r>
              <a:rPr lang="en-US" sz="1400" b="1" dirty="0"/>
              <a:t>OR</a:t>
            </a:r>
          </a:p>
          <a:p>
            <a:pPr lvl="1"/>
            <a:r>
              <a:rPr lang="en-US" sz="1400" dirty="0"/>
              <a:t>STF~ LEAVIEWER – view only staff interchange data</a:t>
            </a:r>
          </a:p>
          <a:p>
            <a:pPr lvl="2"/>
            <a:r>
              <a:rPr lang="en-US" sz="1200" b="1" dirty="0">
                <a:solidFill>
                  <a:srgbClr val="FF0000"/>
                </a:solidFill>
              </a:rPr>
              <a:t>EACH LEA MUST DETERMINE WHO WILL REPORT THE SPED STAFF- DISTRICT RESPONDENT OR AU RESPONDENT? </a:t>
            </a:r>
          </a:p>
          <a:p>
            <a:pPr marL="0" indent="0">
              <a:buNone/>
            </a:pPr>
            <a:r>
              <a:rPr lang="en-US" sz="1400" b="1" u="sng" dirty="0"/>
              <a:t>IMPORTANT NOTES</a:t>
            </a:r>
          </a:p>
          <a:p>
            <a:pPr marL="0" indent="0">
              <a:buNone/>
            </a:pPr>
            <a:r>
              <a:rPr lang="en-US" sz="1400" b="1" dirty="0"/>
              <a:t>*</a:t>
            </a:r>
            <a:r>
              <a:rPr lang="en-US" sz="1700" b="1" dirty="0"/>
              <a:t> Only 1 role per Group</a:t>
            </a:r>
          </a:p>
          <a:p>
            <a:pPr marL="0" indent="0">
              <a:buNone/>
            </a:pPr>
            <a:r>
              <a:rPr lang="en-US" sz="1400" b="1" dirty="0"/>
              <a:t> *</a:t>
            </a:r>
            <a:r>
              <a:rPr lang="en-US" sz="1700" b="1" dirty="0"/>
              <a:t>Data Pipeline email/collection contact lists are generated from these roles. We do not keep manual email lists! Please ask your LAM to update as necessary. </a:t>
            </a:r>
          </a:p>
        </p:txBody>
      </p:sp>
      <p:sp>
        <p:nvSpPr>
          <p:cNvPr id="6" name="Slide Number Placeholder 5"/>
          <p:cNvSpPr>
            <a:spLocks noGrp="1"/>
          </p:cNvSpPr>
          <p:nvPr>
            <p:ph type="sldNum" sz="quarter" idx="12"/>
          </p:nvPr>
        </p:nvSpPr>
        <p:spPr/>
        <p:txBody>
          <a:bodyPr/>
          <a:lstStyle/>
          <a:p>
            <a:fld id="{67726FA2-3EC9-4717-AD62-D8C823692DD3}" type="slidenum">
              <a:rPr lang="en-US" smtClean="0"/>
              <a:pPr/>
              <a:t>6</a:t>
            </a:fld>
            <a:endParaRPr lang="en-US" dirty="0"/>
          </a:p>
        </p:txBody>
      </p:sp>
    </p:spTree>
    <p:extLst>
      <p:ext uri="{BB962C8B-B14F-4D97-AF65-F5344CB8AC3E}">
        <p14:creationId xmlns:p14="http://schemas.microsoft.com/office/powerpoint/2010/main" val="4281726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Exporting Cognos Report to Excel</a:t>
            </a:r>
          </a:p>
        </p:txBody>
      </p:sp>
      <p:sp>
        <p:nvSpPr>
          <p:cNvPr id="7" name="TextBox 9"/>
          <p:cNvSpPr txBox="1"/>
          <p:nvPr/>
        </p:nvSpPr>
        <p:spPr>
          <a:xfrm>
            <a:off x="3916822" y="1743340"/>
            <a:ext cx="2315912" cy="923330"/>
          </a:xfrm>
          <a:prstGeom prst="rect">
            <a:avLst/>
          </a:prstGeom>
          <a:solidFill>
            <a:schemeClr val="bg2"/>
          </a:solidFill>
          <a:ln w="4445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defRPr/>
            </a:pPr>
            <a:r>
              <a:rPr lang="en-US" dirty="0">
                <a:solidFill>
                  <a:prstClr val="black"/>
                </a:solidFill>
                <a:latin typeface="Calibri" panose="020F0502020204030204"/>
              </a:rPr>
              <a:t>Click on ‘Play’ Button </a:t>
            </a:r>
          </a:p>
          <a:p>
            <a:pPr algn="ctr">
              <a:defRPr/>
            </a:pPr>
            <a:r>
              <a:rPr lang="en-US" i="1" dirty="0">
                <a:solidFill>
                  <a:prstClr val="black"/>
                </a:solidFill>
                <a:latin typeface="Calibri" panose="020F0502020204030204"/>
              </a:rPr>
              <a:t>(available when a report is showing)</a:t>
            </a:r>
          </a:p>
        </p:txBody>
      </p:sp>
      <p:pic>
        <p:nvPicPr>
          <p:cNvPr id="5" name="Content Placeholder 4" descr="screenshot of Cognos export options - select 'Run Excel'"/>
          <p:cNvPicPr>
            <a:picLocks noGrp="1" noChangeAspect="1"/>
          </p:cNvPicPr>
          <p:nvPr>
            <p:ph idx="1"/>
          </p:nvPr>
        </p:nvPicPr>
        <p:blipFill rotWithShape="1">
          <a:blip r:embed="rId2"/>
          <a:stretch/>
        </p:blipFill>
        <p:spPr>
          <a:xfrm>
            <a:off x="3881438" y="2031206"/>
            <a:ext cx="4429125" cy="3505200"/>
          </a:xfrm>
          <a:prstGeom prst="rect">
            <a:avLst/>
          </a:prstGeom>
        </p:spPr>
      </p:pic>
      <p:pic>
        <p:nvPicPr>
          <p:cNvPr id="6" name="Picture 5" descr="select 'Run Excel' to export cognos reports to Excel "/>
          <p:cNvPicPr>
            <a:picLocks noChangeAspect="1"/>
          </p:cNvPicPr>
          <p:nvPr/>
        </p:nvPicPr>
        <p:blipFill>
          <a:blip r:embed="rId3"/>
          <a:stretch>
            <a:fillRect/>
          </a:stretch>
        </p:blipFill>
        <p:spPr>
          <a:xfrm>
            <a:off x="6378727" y="1310252"/>
            <a:ext cx="3536530" cy="4408412"/>
          </a:xfrm>
          <a:prstGeom prst="rect">
            <a:avLst/>
          </a:prstGeom>
        </p:spPr>
      </p:pic>
      <p:sp>
        <p:nvSpPr>
          <p:cNvPr id="8" name="Rectangle 7">
            <a:extLst>
              <a:ext uri="{C183D7F6-B498-43B3-948B-1728B52AA6E4}">
                <adec:decorative xmlns:adec="http://schemas.microsoft.com/office/drawing/2017/decorative" val="1"/>
              </a:ext>
            </a:extLst>
          </p:cNvPr>
          <p:cNvSpPr/>
          <p:nvPr/>
        </p:nvSpPr>
        <p:spPr>
          <a:xfrm>
            <a:off x="6617294" y="3008120"/>
            <a:ext cx="2307365" cy="1076770"/>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cxnSp>
        <p:nvCxnSpPr>
          <p:cNvPr id="9" name="Straight Arrow Connector 8">
            <a:extLst>
              <a:ext uri="{C183D7F6-B498-43B3-948B-1728B52AA6E4}">
                <adec:decorative xmlns:adec="http://schemas.microsoft.com/office/drawing/2017/decorative" val="1"/>
              </a:ext>
            </a:extLst>
          </p:cNvPr>
          <p:cNvCxnSpPr/>
          <p:nvPr/>
        </p:nvCxnSpPr>
        <p:spPr>
          <a:xfrm flipH="1" flipV="1">
            <a:off x="8540098" y="3194554"/>
            <a:ext cx="769120" cy="16664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C479D5F6-EDCB-402A-AC08-4943A1820E8F}" type="slidenum">
              <a:rPr lang="en-US">
                <a:solidFill>
                  <a:prstClr val="white">
                    <a:lumMod val="50000"/>
                  </a:prstClr>
                </a:solidFill>
                <a:latin typeface="Calibri" panose="020F0502020204030204"/>
              </a:rPr>
              <a:pPr>
                <a:defRPr/>
              </a:pPr>
              <a:t>60</a:t>
            </a:fld>
            <a:endParaRPr lang="en-US" dirty="0">
              <a:solidFill>
                <a:prstClr val="white">
                  <a:lumMod val="50000"/>
                </a:prstClr>
              </a:solidFill>
              <a:latin typeface="Calibri" panose="020F0502020204030204"/>
            </a:endParaRPr>
          </a:p>
        </p:txBody>
      </p:sp>
    </p:spTree>
    <p:extLst>
      <p:ext uri="{BB962C8B-B14F-4D97-AF65-F5344CB8AC3E}">
        <p14:creationId xmlns:p14="http://schemas.microsoft.com/office/powerpoint/2010/main" val="23779939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0CD2B-F79E-119F-0909-5A380EB31D77}"/>
              </a:ext>
            </a:extLst>
          </p:cNvPr>
          <p:cNvSpPr>
            <a:spLocks noGrp="1"/>
          </p:cNvSpPr>
          <p:nvPr>
            <p:ph type="title"/>
          </p:nvPr>
        </p:nvSpPr>
        <p:spPr/>
        <p:txBody>
          <a:bodyPr/>
          <a:lstStyle/>
          <a:p>
            <a:r>
              <a:rPr lang="en-US" dirty="0">
                <a:solidFill>
                  <a:schemeClr val="tx1"/>
                </a:solidFill>
              </a:rPr>
              <a:t>Special Education December Count</a:t>
            </a:r>
            <a:br>
              <a:rPr lang="en-US" dirty="0">
                <a:solidFill>
                  <a:schemeClr val="tx1"/>
                </a:solidFill>
              </a:rPr>
            </a:br>
            <a:r>
              <a:rPr lang="en-US" dirty="0">
                <a:solidFill>
                  <a:schemeClr val="tx1"/>
                </a:solidFill>
              </a:rPr>
              <a:t>Snapshot Records Reports</a:t>
            </a:r>
          </a:p>
        </p:txBody>
      </p:sp>
      <p:pic>
        <p:nvPicPr>
          <p:cNvPr id="1036" name="Picture 12" descr="Special Education December Cognos folder - Included Snapshot Records Reports and where to find">
            <a:extLst>
              <a:ext uri="{FF2B5EF4-FFF2-40B4-BE49-F238E27FC236}">
                <a16:creationId xmlns:a16="http://schemas.microsoft.com/office/drawing/2014/main" id="{BD0B72AF-5D3B-06F6-B05B-50A48BDAB9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739708"/>
            <a:ext cx="1493809" cy="253665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screenshot of Special Education December Cognos folder Included Snapshot Records reports.">
            <a:extLst>
              <a:ext uri="{FF2B5EF4-FFF2-40B4-BE49-F238E27FC236}">
                <a16:creationId xmlns:a16="http://schemas.microsoft.com/office/drawing/2014/main" id="{77077795-CF81-3303-8F2F-8EB6D33D620A}"/>
              </a:ext>
            </a:extLst>
          </p:cNvPr>
          <p:cNvPicPr>
            <a:picLocks noChangeAspect="1"/>
          </p:cNvPicPr>
          <p:nvPr/>
        </p:nvPicPr>
        <p:blipFill>
          <a:blip r:embed="rId3"/>
          <a:stretch>
            <a:fillRect/>
          </a:stretch>
        </p:blipFill>
        <p:spPr>
          <a:xfrm>
            <a:off x="3228223" y="1279049"/>
            <a:ext cx="6088481" cy="3765075"/>
          </a:xfrm>
          <a:prstGeom prst="rect">
            <a:avLst/>
          </a:prstGeom>
        </p:spPr>
      </p:pic>
      <p:sp>
        <p:nvSpPr>
          <p:cNvPr id="18" name="TextBox 17">
            <a:extLst>
              <a:ext uri="{FF2B5EF4-FFF2-40B4-BE49-F238E27FC236}">
                <a16:creationId xmlns:a16="http://schemas.microsoft.com/office/drawing/2014/main" id="{8B8048B6-C179-C09B-F00D-8F53B4025D36}"/>
              </a:ext>
            </a:extLst>
          </p:cNvPr>
          <p:cNvSpPr txBox="1"/>
          <p:nvPr/>
        </p:nvSpPr>
        <p:spPr>
          <a:xfrm>
            <a:off x="2879559" y="5086530"/>
            <a:ext cx="6268201" cy="1600438"/>
          </a:xfrm>
          <a:prstGeom prst="rect">
            <a:avLst/>
          </a:prstGeom>
          <a:solidFill>
            <a:schemeClr val="accent2">
              <a:lumMod val="40000"/>
              <a:lumOff val="60000"/>
            </a:schemeClr>
          </a:solidFill>
          <a:ln>
            <a:solidFill>
              <a:schemeClr val="tx1"/>
            </a:solidFill>
          </a:ln>
        </p:spPr>
        <p:txBody>
          <a:bodyPr wrap="square" rtlCol="0">
            <a:spAutoFit/>
          </a:bodyPr>
          <a:lstStyle/>
          <a:p>
            <a:pPr marL="285750" indent="-285750">
              <a:buFont typeface="Arial" panose="020B0604020202020204" pitchFamily="34" charset="0"/>
              <a:buChar char="•"/>
            </a:pPr>
            <a:r>
              <a:rPr lang="en-US" sz="1400" dirty="0"/>
              <a:t>These are your December Student and December Staff Snapshot records. </a:t>
            </a:r>
          </a:p>
          <a:p>
            <a:pPr marL="285750" indent="-285750">
              <a:buFont typeface="Arial" panose="020B0604020202020204" pitchFamily="34" charset="0"/>
              <a:buChar char="•"/>
            </a:pPr>
            <a:r>
              <a:rPr lang="en-US" sz="1400" dirty="0"/>
              <a:t>This is the data you will ultimately approve and submit to CDE.</a:t>
            </a:r>
          </a:p>
          <a:p>
            <a:pPr marL="285750" indent="-285750">
              <a:buFont typeface="Arial" panose="020B0604020202020204" pitchFamily="34" charset="0"/>
              <a:buChar char="•"/>
            </a:pPr>
            <a:r>
              <a:rPr lang="en-US" sz="1400" dirty="0"/>
              <a:t>These reports contain all records in your final snapshots and can be run for any school year going back at least 10 years. </a:t>
            </a:r>
          </a:p>
          <a:p>
            <a:pPr marL="285750" indent="-285750">
              <a:buFont typeface="Arial" panose="020B0604020202020204" pitchFamily="34" charset="0"/>
              <a:buChar char="•"/>
            </a:pPr>
            <a:r>
              <a:rPr lang="en-US" sz="1400" dirty="0"/>
              <a:t>You can use these reports for internal data requests, to compare and search various data fields, and to see which records are pulling into your snapshot. </a:t>
            </a:r>
          </a:p>
          <a:p>
            <a:pPr marL="285750" indent="-285750">
              <a:buFont typeface="Arial" panose="020B0604020202020204" pitchFamily="34" charset="0"/>
              <a:buChar char="•"/>
            </a:pPr>
            <a:r>
              <a:rPr lang="en-US" sz="1400" dirty="0"/>
              <a:t>I recommend saving a copy of these reports for each snapshot (once final).</a:t>
            </a:r>
          </a:p>
        </p:txBody>
      </p:sp>
      <p:sp>
        <p:nvSpPr>
          <p:cNvPr id="4" name="Slide Number Placeholder 3">
            <a:extLst>
              <a:ext uri="{FF2B5EF4-FFF2-40B4-BE49-F238E27FC236}">
                <a16:creationId xmlns:a16="http://schemas.microsoft.com/office/drawing/2014/main" id="{C4F70355-2873-18ED-8091-3488B80DF561}"/>
              </a:ext>
            </a:extLst>
          </p:cNvPr>
          <p:cNvSpPr>
            <a:spLocks noGrp="1"/>
          </p:cNvSpPr>
          <p:nvPr>
            <p:ph type="sldNum" sz="quarter" idx="12"/>
          </p:nvPr>
        </p:nvSpPr>
        <p:spPr/>
        <p:txBody>
          <a:bodyPr/>
          <a:lstStyle/>
          <a:p>
            <a:fld id="{C479D5F6-EDCB-402A-AC08-4943A1820E8F}" type="slidenum">
              <a:rPr lang="en-US" smtClean="0"/>
              <a:pPr/>
              <a:t>61</a:t>
            </a:fld>
            <a:endParaRPr lang="en-US" dirty="0"/>
          </a:p>
        </p:txBody>
      </p:sp>
    </p:spTree>
    <p:extLst>
      <p:ext uri="{BB962C8B-B14F-4D97-AF65-F5344CB8AC3E}">
        <p14:creationId xmlns:p14="http://schemas.microsoft.com/office/powerpoint/2010/main" val="12899254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rPr>
              <a:t>December Count Snapshot Error Exceptions</a:t>
            </a:r>
          </a:p>
        </p:txBody>
      </p:sp>
      <p:sp>
        <p:nvSpPr>
          <p:cNvPr id="2" name="Content Placeholder 1"/>
          <p:cNvSpPr>
            <a:spLocks noGrp="1"/>
          </p:cNvSpPr>
          <p:nvPr>
            <p:ph idx="1"/>
          </p:nvPr>
        </p:nvSpPr>
        <p:spPr/>
        <p:txBody>
          <a:bodyPr>
            <a:noAutofit/>
          </a:bodyPr>
          <a:lstStyle/>
          <a:p>
            <a:pPr marL="45720" indent="0">
              <a:buNone/>
            </a:pPr>
            <a:r>
              <a:rPr lang="en-US" sz="1400" dirty="0"/>
              <a:t>The Special Education December Count has 5 Allowable Exceptions.</a:t>
            </a:r>
          </a:p>
          <a:p>
            <a:pPr marL="0" indent="0">
              <a:buNone/>
            </a:pPr>
            <a:r>
              <a:rPr lang="en-US" sz="1400" dirty="0"/>
              <a:t>If you receive one of the following errors, it will be necessary to send CDE an Exception.  You will find the exception template under Additional Links here: </a:t>
            </a:r>
            <a:r>
              <a:rPr lang="en-US" sz="1400" dirty="0">
                <a:hlinkClick r:id="rId2"/>
              </a:rPr>
              <a:t>http://www.cde.state.co.us/datapipeline/snap_sped-december</a:t>
            </a:r>
            <a:r>
              <a:rPr lang="en-US" sz="1400" dirty="0"/>
              <a:t> </a:t>
            </a:r>
          </a:p>
          <a:p>
            <a:pPr marL="45720" indent="0">
              <a:buNone/>
            </a:pPr>
            <a:r>
              <a:rPr lang="en-US" sz="1400" b="1" dirty="0"/>
              <a:t>Student: </a:t>
            </a:r>
          </a:p>
          <a:p>
            <a:pPr marL="331470" indent="-285750"/>
            <a:r>
              <a:rPr lang="en-US" sz="1400" dirty="0"/>
              <a:t>DC104 Age is outside of the min/max range for this grade level.</a:t>
            </a:r>
          </a:p>
          <a:p>
            <a:pPr marL="45720" indent="0">
              <a:buNone/>
            </a:pPr>
            <a:r>
              <a:rPr lang="en-US" sz="1400" b="1" dirty="0"/>
              <a:t>Staff:</a:t>
            </a:r>
          </a:p>
          <a:p>
            <a:pPr marL="331470" indent="-285750"/>
            <a:r>
              <a:rPr lang="en-US" sz="1400" dirty="0"/>
              <a:t>DC033 No Special Education Director was reported. </a:t>
            </a:r>
          </a:p>
          <a:p>
            <a:pPr marL="331470" indent="-285750"/>
            <a:r>
              <a:rPr lang="en-US" sz="1400" dirty="0"/>
              <a:t>DC043 No Child Find Coordinator was reported.</a:t>
            </a:r>
          </a:p>
          <a:p>
            <a:pPr marL="331470" indent="-285750"/>
            <a:r>
              <a:rPr lang="en-US" sz="1400" dirty="0"/>
              <a:t>DC157 FTE total for an individual is outside of 0.005 and 1.71 allowable range </a:t>
            </a:r>
          </a:p>
          <a:p>
            <a:pPr marL="331470" indent="-285750"/>
            <a:r>
              <a:rPr lang="en-US" sz="1400" dirty="0"/>
              <a:t>DC206 TOTAL FTE  for an individual is outside of allowable range </a:t>
            </a:r>
          </a:p>
          <a:p>
            <a:pPr marL="45720" indent="0">
              <a:buNone/>
            </a:pPr>
            <a:endParaRPr lang="en-US" sz="1400" dirty="0"/>
          </a:p>
          <a:p>
            <a:pPr marL="45720" indent="0">
              <a:buNone/>
            </a:pPr>
            <a:r>
              <a:rPr lang="en-US" sz="1400" dirty="0"/>
              <a:t>Please see the Instructions tab for directions in completing the exception template.  Paste the template into your AU # </a:t>
            </a:r>
            <a:r>
              <a:rPr lang="en-US" sz="1400" b="1" dirty="0"/>
              <a:t>Syncplicity</a:t>
            </a:r>
            <a:r>
              <a:rPr lang="en-US" sz="1400" b="1" dirty="0">
                <a:solidFill>
                  <a:schemeClr val="accent2"/>
                </a:solidFill>
              </a:rPr>
              <a:t> </a:t>
            </a:r>
            <a:r>
              <a:rPr lang="en-US" sz="1400" dirty="0"/>
              <a:t>folder and let us know via email to look for it. Once approved, CDE will upload the exceptions and let you know to recreate the snapshot bypassing the business rule for the approved record. </a:t>
            </a:r>
          </a:p>
        </p:txBody>
      </p:sp>
      <p:sp>
        <p:nvSpPr>
          <p:cNvPr id="3" name="Slide Number Placeholder 2"/>
          <p:cNvSpPr>
            <a:spLocks noGrp="1"/>
          </p:cNvSpPr>
          <p:nvPr>
            <p:ph type="sldNum" sz="quarter" idx="12"/>
          </p:nvPr>
        </p:nvSpPr>
        <p:spPr/>
        <p:txBody>
          <a:bodyPr/>
          <a:lstStyle/>
          <a:p>
            <a:pPr>
              <a:defRPr/>
            </a:pPr>
            <a:fld id="{67726FA2-3EC9-4717-AD62-D8C823692DD3}" type="slidenum">
              <a:rPr lang="en-US">
                <a:solidFill>
                  <a:prstClr val="white">
                    <a:lumMod val="50000"/>
                  </a:prstClr>
                </a:solidFill>
                <a:latin typeface="Calibri" panose="020F0502020204030204"/>
              </a:rPr>
              <a:pPr>
                <a:defRPr/>
              </a:pPr>
              <a:t>62</a:t>
            </a:fld>
            <a:endParaRPr lang="en-US" dirty="0">
              <a:solidFill>
                <a:prstClr val="white">
                  <a:lumMod val="50000"/>
                </a:prstClr>
              </a:solidFill>
              <a:latin typeface="Calibri" panose="020F0502020204030204"/>
            </a:endParaRPr>
          </a:p>
        </p:txBody>
      </p:sp>
    </p:spTree>
    <p:extLst>
      <p:ext uri="{BB962C8B-B14F-4D97-AF65-F5344CB8AC3E}">
        <p14:creationId xmlns:p14="http://schemas.microsoft.com/office/powerpoint/2010/main" val="584385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rPr>
              <a:t>Syncplicity – CDE method for sharing student and staff personally identifiable information</a:t>
            </a:r>
          </a:p>
        </p:txBody>
      </p:sp>
      <p:sp>
        <p:nvSpPr>
          <p:cNvPr id="2" name="Content Placeholder 1"/>
          <p:cNvSpPr>
            <a:spLocks noGrp="1"/>
          </p:cNvSpPr>
          <p:nvPr>
            <p:ph idx="1"/>
          </p:nvPr>
        </p:nvSpPr>
        <p:spPr/>
        <p:txBody>
          <a:bodyPr>
            <a:normAutofit lnSpcReduction="10000"/>
          </a:bodyPr>
          <a:lstStyle/>
          <a:p>
            <a:pPr marL="0" indent="0">
              <a:buNone/>
            </a:pPr>
            <a:r>
              <a:rPr lang="en-US" sz="1900" u="sng" dirty="0">
                <a:latin typeface="Trebuchet MS" panose="020B0603020202020204" pitchFamily="34" charset="0"/>
              </a:rPr>
              <a:t>IMPORTANT NOTE</a:t>
            </a:r>
            <a:r>
              <a:rPr lang="en-US" sz="1900" dirty="0">
                <a:latin typeface="Trebuchet MS" panose="020B0603020202020204" pitchFamily="34" charset="0"/>
              </a:rPr>
              <a:t> </a:t>
            </a:r>
          </a:p>
          <a:p>
            <a:pPr lvl="1"/>
            <a:r>
              <a:rPr lang="en-US" sz="1700" dirty="0">
                <a:latin typeface="Trebuchet MS" panose="020B0603020202020204" pitchFamily="34" charset="0"/>
              </a:rPr>
              <a:t>Personally Identifiable information (PII) for students or staff should not be shared through email. </a:t>
            </a:r>
          </a:p>
          <a:p>
            <a:pPr lvl="1"/>
            <a:r>
              <a:rPr lang="en-US" sz="1700" dirty="0">
                <a:latin typeface="Trebuchet MS" panose="020B0603020202020204" pitchFamily="34" charset="0"/>
              </a:rPr>
              <a:t>This includes information that when combined is identifiable:</a:t>
            </a:r>
          </a:p>
          <a:p>
            <a:pPr lvl="2"/>
            <a:r>
              <a:rPr lang="en-US" sz="1700" dirty="0">
                <a:latin typeface="Trebuchet MS" panose="020B0603020202020204" pitchFamily="34" charset="0"/>
              </a:rPr>
              <a:t>Student and staff names, full SASIDs or EDIDs, SSNs </a:t>
            </a:r>
          </a:p>
          <a:p>
            <a:pPr marL="0" indent="0">
              <a:buNone/>
            </a:pPr>
            <a:endParaRPr lang="en-US" sz="1800" dirty="0"/>
          </a:p>
          <a:p>
            <a:pPr marL="0" indent="0">
              <a:buNone/>
            </a:pPr>
            <a:r>
              <a:rPr lang="en-US" sz="1800" dirty="0"/>
              <a:t>Syncplicity – </a:t>
            </a:r>
            <a:r>
              <a:rPr lang="en-US" sz="1800" dirty="0">
                <a:latin typeface="Trebuchet MS" panose="020B0603020202020204" pitchFamily="34" charset="0"/>
              </a:rPr>
              <a:t>platform CDE uses for secure file/information sharing</a:t>
            </a:r>
          </a:p>
          <a:p>
            <a:pPr marL="0" indent="0">
              <a:buNone/>
            </a:pPr>
            <a:r>
              <a:rPr lang="en-US" sz="1800" dirty="0">
                <a:latin typeface="Trebuchet MS" panose="020B0603020202020204" pitchFamily="34" charset="0"/>
                <a:hlinkClick r:id="rId2"/>
              </a:rPr>
              <a:t>Syncplicity Help</a:t>
            </a:r>
            <a:endParaRPr lang="en-US" sz="1800" dirty="0"/>
          </a:p>
          <a:p>
            <a:endParaRPr lang="en-US" sz="1800" dirty="0"/>
          </a:p>
          <a:p>
            <a:pPr marL="0" indent="0">
              <a:buNone/>
            </a:pPr>
            <a:r>
              <a:rPr lang="en-US" sz="1800" dirty="0"/>
              <a:t>Please email collection lead if you do not yet have a folder. </a:t>
            </a:r>
          </a:p>
          <a:p>
            <a:pPr>
              <a:buFont typeface="Wingdings" panose="05000000000000000000" pitchFamily="2" charset="2"/>
              <a:buChar char="v"/>
            </a:pPr>
            <a:r>
              <a:rPr lang="en-US" sz="1800" dirty="0"/>
              <a:t>Once a file has been shared you can access Syncplicity at:  my.syncplicity.com </a:t>
            </a:r>
          </a:p>
          <a:p>
            <a:pPr>
              <a:buFont typeface="Wingdings" panose="05000000000000000000" pitchFamily="2" charset="2"/>
              <a:buChar char="v"/>
            </a:pPr>
            <a:r>
              <a:rPr lang="en-US" sz="1800" dirty="0"/>
              <a:t>File name is your AU code # (ex. 16010)</a:t>
            </a:r>
          </a:p>
          <a:p>
            <a:pPr>
              <a:buFont typeface="Wingdings" panose="05000000000000000000" pitchFamily="2" charset="2"/>
              <a:buChar char="v"/>
            </a:pPr>
            <a:r>
              <a:rPr lang="en-US" sz="1800" dirty="0"/>
              <a:t>Used for exception requests, questions that include PII, information shared with CDE for AUs</a:t>
            </a:r>
          </a:p>
          <a:p>
            <a:pPr>
              <a:buFont typeface="Wingdings" panose="05000000000000000000" pitchFamily="2" charset="2"/>
              <a:buChar char="v"/>
            </a:pPr>
            <a:r>
              <a:rPr lang="en-US" sz="1800" dirty="0"/>
              <a:t>Be sure to email CDE when you’ve placed something in the folder for review. </a:t>
            </a:r>
          </a:p>
          <a:p>
            <a:pPr marL="0" indent="0">
              <a:buNone/>
            </a:pPr>
            <a:endParaRPr lang="en-US" sz="2000" dirty="0"/>
          </a:p>
        </p:txBody>
      </p:sp>
      <p:sp>
        <p:nvSpPr>
          <p:cNvPr id="4" name="Slide Number Placeholder 3">
            <a:extLst>
              <a:ext uri="{FF2B5EF4-FFF2-40B4-BE49-F238E27FC236}">
                <a16:creationId xmlns:a16="http://schemas.microsoft.com/office/drawing/2014/main" id="{6EB6E5D1-6ED6-42EC-A68E-16D705946ED6}"/>
              </a:ext>
            </a:extLst>
          </p:cNvPr>
          <p:cNvSpPr>
            <a:spLocks noGrp="1"/>
          </p:cNvSpPr>
          <p:nvPr>
            <p:ph type="sldNum" sz="quarter" idx="12"/>
          </p:nvPr>
        </p:nvSpPr>
        <p:spPr/>
        <p:txBody>
          <a:bodyPr/>
          <a:lstStyle/>
          <a:p>
            <a:fld id="{C479D5F6-EDCB-402A-AC08-4943A1820E8F}" type="slidenum">
              <a:rPr lang="en-US" smtClean="0"/>
              <a:pPr/>
              <a:t>63</a:t>
            </a:fld>
            <a:endParaRPr lang="en-US" dirty="0"/>
          </a:p>
        </p:txBody>
      </p:sp>
    </p:spTree>
    <p:extLst>
      <p:ext uri="{BB962C8B-B14F-4D97-AF65-F5344CB8AC3E}">
        <p14:creationId xmlns:p14="http://schemas.microsoft.com/office/powerpoint/2010/main" val="14310747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8E854-F3B2-A117-0220-E720B54F6CAB}"/>
              </a:ext>
            </a:extLst>
          </p:cNvPr>
          <p:cNvSpPr>
            <a:spLocks noGrp="1"/>
          </p:cNvSpPr>
          <p:nvPr>
            <p:ph type="title"/>
          </p:nvPr>
        </p:nvSpPr>
        <p:spPr/>
        <p:txBody>
          <a:bodyPr/>
          <a:lstStyle/>
          <a:p>
            <a:r>
              <a:rPr lang="en-US" dirty="0">
                <a:solidFill>
                  <a:schemeClr val="tx1"/>
                </a:solidFill>
              </a:rPr>
              <a:t>Data Pipeline Process Overview – IEP Interchange</a:t>
            </a:r>
            <a:br>
              <a:rPr lang="en-US" dirty="0">
                <a:solidFill>
                  <a:schemeClr val="tx1"/>
                </a:solidFill>
              </a:rPr>
            </a:br>
            <a:r>
              <a:rPr lang="en-US" dirty="0">
                <a:solidFill>
                  <a:schemeClr val="tx1"/>
                </a:solidFill>
              </a:rPr>
              <a:t>Steps can take place throughout the school year </a:t>
            </a:r>
          </a:p>
        </p:txBody>
      </p:sp>
      <p:sp>
        <p:nvSpPr>
          <p:cNvPr id="3" name="Content Placeholder 2">
            <a:extLst>
              <a:ext uri="{FF2B5EF4-FFF2-40B4-BE49-F238E27FC236}">
                <a16:creationId xmlns:a16="http://schemas.microsoft.com/office/drawing/2014/main" id="{FBB51A83-F6E3-631E-D01E-4EBFAB1B449C}"/>
              </a:ext>
            </a:extLst>
          </p:cNvPr>
          <p:cNvSpPr>
            <a:spLocks noGrp="1"/>
          </p:cNvSpPr>
          <p:nvPr>
            <p:ph idx="1"/>
          </p:nvPr>
        </p:nvSpPr>
        <p:spPr>
          <a:xfrm>
            <a:off x="838200" y="1463040"/>
            <a:ext cx="9618133" cy="4640674"/>
          </a:xfrm>
        </p:spPr>
        <p:txBody>
          <a:bodyPr>
            <a:normAutofit fontScale="92500" lnSpcReduction="10000"/>
          </a:bodyPr>
          <a:lstStyle/>
          <a:p>
            <a:pPr marL="0" indent="0">
              <a:buNone/>
            </a:pPr>
            <a:r>
              <a:rPr lang="en-US" sz="2000" dirty="0">
                <a:highlight>
                  <a:srgbClr val="FFFF00"/>
                </a:highlight>
              </a:rPr>
              <a:t>1. </a:t>
            </a:r>
            <a:r>
              <a:rPr lang="en-US" sz="1800" dirty="0">
                <a:highlight>
                  <a:srgbClr val="FFFF00"/>
                </a:highlight>
              </a:rPr>
              <a:t>Extract Child File and Participation File from SIS and upload files to Data Pipeline </a:t>
            </a:r>
          </a:p>
          <a:p>
            <a:pPr lvl="1"/>
            <a:r>
              <a:rPr lang="en-US" sz="1800" dirty="0"/>
              <a:t>Enrich system uses web transfer to send both files at once to Data Pipeline (no manual upload necessary in Pipeline)</a:t>
            </a:r>
          </a:p>
          <a:p>
            <a:pPr lvl="2"/>
            <a:r>
              <a:rPr lang="en-US" sz="1600" dirty="0"/>
              <a:t>Enrich users select ‘Child Count 24-25’ option when working on December Count Snapshot</a:t>
            </a:r>
          </a:p>
          <a:p>
            <a:pPr lvl="2"/>
            <a:r>
              <a:rPr lang="en-US" sz="1600" dirty="0"/>
              <a:t>Enrich users select ‘EOY 24-25’ option when working on Sped EOY Snapshot</a:t>
            </a:r>
          </a:p>
          <a:p>
            <a:pPr marL="0" indent="0">
              <a:buNone/>
            </a:pPr>
            <a:r>
              <a:rPr lang="en-US" sz="1800" dirty="0">
                <a:highlight>
                  <a:srgbClr val="FFFF00"/>
                </a:highlight>
              </a:rPr>
              <a:t>2. Check Batch Maintenance for file upload status and wait for a confirmation email from Data Pipeline system</a:t>
            </a:r>
          </a:p>
          <a:p>
            <a:pPr lvl="1"/>
            <a:r>
              <a:rPr lang="en-US" sz="1800" dirty="0"/>
              <a:t>The email will show you the number of errors in your upload </a:t>
            </a:r>
          </a:p>
          <a:p>
            <a:pPr lvl="2"/>
            <a:r>
              <a:rPr lang="en-US" dirty="0"/>
              <a:t>NOTE: If the file didn’t process, the email should show you which row of data contains a formatting “error”</a:t>
            </a:r>
          </a:p>
          <a:p>
            <a:pPr marL="0" indent="0">
              <a:buNone/>
            </a:pPr>
            <a:r>
              <a:rPr lang="en-US" sz="1800" dirty="0">
                <a:highlight>
                  <a:srgbClr val="FFFF00"/>
                </a:highlight>
              </a:rPr>
              <a:t>3. Check and resolve interchange errors in each file </a:t>
            </a:r>
          </a:p>
          <a:p>
            <a:pPr lvl="1"/>
            <a:r>
              <a:rPr lang="en-US" sz="1800" dirty="0"/>
              <a:t>Many of the same IEP Interchange file errors are found in </a:t>
            </a:r>
            <a:r>
              <a:rPr lang="en-US" sz="1800" i="1" dirty="0"/>
              <a:t>both</a:t>
            </a:r>
            <a:r>
              <a:rPr lang="en-US" sz="1800" dirty="0"/>
              <a:t> the Enrich system and the Data Pipeline system </a:t>
            </a:r>
          </a:p>
          <a:p>
            <a:pPr lvl="2"/>
            <a:r>
              <a:rPr lang="en-US" dirty="0"/>
              <a:t>NOTE: Data Pipeline system is the official error source! </a:t>
            </a:r>
          </a:p>
          <a:p>
            <a:pPr lvl="1"/>
            <a:r>
              <a:rPr lang="en-US" sz="1800" dirty="0"/>
              <a:t>Ideally data field corrections are made in SIS (Enrich, IC, PowerSchool, or other IEP systems used)</a:t>
            </a:r>
          </a:p>
          <a:p>
            <a:pPr lvl="2"/>
            <a:r>
              <a:rPr lang="en-US" dirty="0"/>
              <a:t>Extract revised files and upload revised files to Data Pipeline. Repeat steps 1-3 until interchange errors are resolved. </a:t>
            </a:r>
          </a:p>
          <a:p>
            <a:endParaRPr lang="en-US" dirty="0"/>
          </a:p>
        </p:txBody>
      </p:sp>
      <p:sp>
        <p:nvSpPr>
          <p:cNvPr id="4" name="Slide Number Placeholder 3">
            <a:extLst>
              <a:ext uri="{FF2B5EF4-FFF2-40B4-BE49-F238E27FC236}">
                <a16:creationId xmlns:a16="http://schemas.microsoft.com/office/drawing/2014/main" id="{1D10FC19-F78E-4650-6FE7-F56F123239E0}"/>
              </a:ext>
            </a:extLst>
          </p:cNvPr>
          <p:cNvSpPr>
            <a:spLocks noGrp="1"/>
          </p:cNvSpPr>
          <p:nvPr>
            <p:ph type="sldNum" sz="quarter" idx="12"/>
          </p:nvPr>
        </p:nvSpPr>
        <p:spPr/>
        <p:txBody>
          <a:bodyPr/>
          <a:lstStyle/>
          <a:p>
            <a:fld id="{C479D5F6-EDCB-402A-AC08-4943A1820E8F}" type="slidenum">
              <a:rPr lang="en-US" smtClean="0"/>
              <a:pPr/>
              <a:t>64</a:t>
            </a:fld>
            <a:endParaRPr lang="en-US" dirty="0"/>
          </a:p>
        </p:txBody>
      </p:sp>
    </p:spTree>
    <p:extLst>
      <p:ext uri="{BB962C8B-B14F-4D97-AF65-F5344CB8AC3E}">
        <p14:creationId xmlns:p14="http://schemas.microsoft.com/office/powerpoint/2010/main" val="23145932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794FA-65D8-7626-91A6-AC707B7B562C}"/>
              </a:ext>
            </a:extLst>
          </p:cNvPr>
          <p:cNvSpPr>
            <a:spLocks noGrp="1"/>
          </p:cNvSpPr>
          <p:nvPr>
            <p:ph type="title"/>
          </p:nvPr>
        </p:nvSpPr>
        <p:spPr>
          <a:xfrm>
            <a:off x="238693" y="136525"/>
            <a:ext cx="9409742" cy="756418"/>
          </a:xfrm>
        </p:spPr>
        <p:txBody>
          <a:bodyPr>
            <a:normAutofit fontScale="90000"/>
          </a:bodyPr>
          <a:lstStyle/>
          <a:p>
            <a:r>
              <a:rPr lang="en-US" dirty="0">
                <a:solidFill>
                  <a:schemeClr val="tx1"/>
                </a:solidFill>
              </a:rPr>
              <a:t>Data Pipeline Process Overview – Snapshot, Report Review, Final Approval  </a:t>
            </a:r>
          </a:p>
        </p:txBody>
      </p:sp>
      <p:sp>
        <p:nvSpPr>
          <p:cNvPr id="3" name="Content Placeholder 2">
            <a:extLst>
              <a:ext uri="{FF2B5EF4-FFF2-40B4-BE49-F238E27FC236}">
                <a16:creationId xmlns:a16="http://schemas.microsoft.com/office/drawing/2014/main" id="{4E73B5DC-DD30-F34C-4715-D489765E28E7}"/>
              </a:ext>
            </a:extLst>
          </p:cNvPr>
          <p:cNvSpPr>
            <a:spLocks noGrp="1"/>
          </p:cNvSpPr>
          <p:nvPr>
            <p:ph idx="1"/>
          </p:nvPr>
        </p:nvSpPr>
        <p:spPr/>
        <p:txBody>
          <a:bodyPr/>
          <a:lstStyle/>
          <a:p>
            <a:pPr marL="0" indent="0">
              <a:buNone/>
            </a:pPr>
            <a:r>
              <a:rPr lang="en-US" sz="1800" dirty="0">
                <a:highlight>
                  <a:srgbClr val="FFFF00"/>
                </a:highlight>
              </a:rPr>
              <a:t>4. Create Snapshot  </a:t>
            </a:r>
          </a:p>
          <a:p>
            <a:pPr lvl="1"/>
            <a:r>
              <a:rPr lang="en-US" sz="1800" dirty="0"/>
              <a:t>It is not required to have ALL interchange errors resolved when you start taking snapshots, but it is recommended. Any records with interchange errors will not be pulled into your snapshot.</a:t>
            </a:r>
          </a:p>
          <a:p>
            <a:pPr marL="0" indent="0">
              <a:buNone/>
            </a:pPr>
            <a:r>
              <a:rPr lang="en-US" sz="1800" dirty="0">
                <a:highlight>
                  <a:srgbClr val="FFFF00"/>
                </a:highlight>
              </a:rPr>
              <a:t>5. Check and resolve snapshot errors (review warnings too)</a:t>
            </a:r>
          </a:p>
          <a:p>
            <a:pPr lvl="1"/>
            <a:r>
              <a:rPr lang="en-US" sz="1800" dirty="0"/>
              <a:t>Changes made in SIS (Enrich or other IEP systems) and files reloaded to interchange</a:t>
            </a:r>
          </a:p>
          <a:p>
            <a:pPr lvl="1"/>
            <a:r>
              <a:rPr lang="en-US" sz="1800" dirty="0"/>
              <a:t>Go back to steps 1 and 3 – check for new interchange errors before taking a new snapshot</a:t>
            </a:r>
          </a:p>
          <a:p>
            <a:pPr marL="0" indent="0">
              <a:buNone/>
            </a:pPr>
            <a:r>
              <a:rPr lang="en-US" sz="1800" dirty="0">
                <a:highlight>
                  <a:srgbClr val="FFFF00"/>
                </a:highlight>
              </a:rPr>
              <a:t>6. Review reports and make any changes necessary </a:t>
            </a:r>
          </a:p>
          <a:p>
            <a:pPr lvl="1"/>
            <a:r>
              <a:rPr lang="en-US" sz="1800" dirty="0"/>
              <a:t>Go back and redo steps 1 – 4 until all errors are resolved and data is accurate</a:t>
            </a:r>
          </a:p>
          <a:p>
            <a:pPr marL="0" indent="0">
              <a:buNone/>
            </a:pPr>
            <a:r>
              <a:rPr lang="en-US" sz="1800" dirty="0">
                <a:highlight>
                  <a:srgbClr val="FFFF00"/>
                </a:highlight>
              </a:rPr>
              <a:t>7. Print reports, sign, and upload signed reports to the Data Management System</a:t>
            </a:r>
          </a:p>
          <a:p>
            <a:pPr marL="0" indent="0">
              <a:buNone/>
            </a:pPr>
            <a:r>
              <a:rPr lang="en-US" sz="1800" dirty="0">
                <a:highlight>
                  <a:srgbClr val="FFFF00"/>
                </a:highlight>
              </a:rPr>
              <a:t>8. Approve and finalize snapshot in Data Pipeline</a:t>
            </a:r>
          </a:p>
          <a:p>
            <a:pPr marL="0" indent="0">
              <a:buNone/>
            </a:pPr>
            <a:endParaRPr lang="en-US" dirty="0"/>
          </a:p>
        </p:txBody>
      </p:sp>
      <p:sp>
        <p:nvSpPr>
          <p:cNvPr id="4" name="Slide Number Placeholder 3">
            <a:extLst>
              <a:ext uri="{FF2B5EF4-FFF2-40B4-BE49-F238E27FC236}">
                <a16:creationId xmlns:a16="http://schemas.microsoft.com/office/drawing/2014/main" id="{20D4BB8E-1BE7-8253-E1ED-5B9AF536F47C}"/>
              </a:ext>
            </a:extLst>
          </p:cNvPr>
          <p:cNvSpPr>
            <a:spLocks noGrp="1"/>
          </p:cNvSpPr>
          <p:nvPr>
            <p:ph type="sldNum" sz="quarter" idx="12"/>
          </p:nvPr>
        </p:nvSpPr>
        <p:spPr/>
        <p:txBody>
          <a:bodyPr/>
          <a:lstStyle/>
          <a:p>
            <a:fld id="{C479D5F6-EDCB-402A-AC08-4943A1820E8F}" type="slidenum">
              <a:rPr lang="en-US" smtClean="0"/>
              <a:pPr/>
              <a:t>65</a:t>
            </a:fld>
            <a:endParaRPr lang="en-US" dirty="0"/>
          </a:p>
        </p:txBody>
      </p:sp>
    </p:spTree>
    <p:extLst>
      <p:ext uri="{BB962C8B-B14F-4D97-AF65-F5344CB8AC3E}">
        <p14:creationId xmlns:p14="http://schemas.microsoft.com/office/powerpoint/2010/main" val="12768434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title" idx="4294967295"/>
          </p:nvPr>
        </p:nvSpPr>
        <p:spPr>
          <a:xfrm>
            <a:off x="346075" y="6318250"/>
            <a:ext cx="460375" cy="4270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726FA2-3EC9-4717-AD62-D8C823692DD3}" type="slidenum">
              <a:rPr kumimoji="0" lang="en-US" sz="1200" b="0" i="0" u="none" strike="noStrike" kern="1200" cap="none" spc="0" normalizeH="0" baseline="0" noProof="0" smtClean="0">
                <a:ln>
                  <a:noFill/>
                </a:ln>
                <a:solidFill>
                  <a:schemeClr val="tx1">
                    <a:tint val="75000"/>
                  </a:schemeClr>
                </a:solidFill>
                <a:effectLst/>
                <a:uLnTx/>
                <a:uFillTx/>
                <a:latin typeface="Trebuchet MS" panose="020B06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schemeClr val="tx1">
                  <a:tint val="75000"/>
                </a:schemeClr>
              </a:solidFill>
              <a:effectLst/>
              <a:uLnTx/>
              <a:uFillTx/>
              <a:latin typeface="Trebuchet MS" panose="020B0603020202020204" pitchFamily="34" charset="0"/>
              <a:ea typeface="+mn-ea"/>
              <a:cs typeface="+mn-cs"/>
            </a:endParaRPr>
          </a:p>
        </p:txBody>
      </p:sp>
      <p:sp>
        <p:nvSpPr>
          <p:cNvPr id="3" name="Content Placeholder 2"/>
          <p:cNvSpPr>
            <a:spLocks noGrp="1"/>
          </p:cNvSpPr>
          <p:nvPr>
            <p:ph idx="4294967295"/>
          </p:nvPr>
        </p:nvSpPr>
        <p:spPr>
          <a:xfrm>
            <a:off x="1524001" y="1463676"/>
            <a:ext cx="3495675" cy="2513013"/>
          </a:xfrm>
        </p:spPr>
        <p:txBody>
          <a:bodyPr>
            <a:normAutofit fontScale="92500" lnSpcReduction="20000"/>
          </a:bodyPr>
          <a:lstStyle/>
          <a:p>
            <a:pPr marL="0" indent="0">
              <a:buNone/>
            </a:pPr>
            <a:r>
              <a:rPr lang="en-US" dirty="0"/>
              <a:t>                                                                                                              </a:t>
            </a:r>
          </a:p>
          <a:p>
            <a:pPr marL="0" indent="0">
              <a:buNone/>
            </a:pPr>
            <a:endParaRPr lang="en-US" i="1" dirty="0">
              <a:solidFill>
                <a:srgbClr val="C00000"/>
              </a:solidFill>
            </a:endParaRPr>
          </a:p>
          <a:p>
            <a:pPr marL="0" indent="0">
              <a:buNone/>
            </a:pPr>
            <a:endParaRPr lang="en-US" i="1" dirty="0">
              <a:solidFill>
                <a:srgbClr val="C00000"/>
              </a:solidFill>
            </a:endParaRPr>
          </a:p>
          <a:p>
            <a:pPr marL="0" indent="0">
              <a:buNone/>
            </a:pPr>
            <a:endParaRPr lang="en-US" i="1" dirty="0">
              <a:solidFill>
                <a:srgbClr val="C00000"/>
              </a:solidFill>
            </a:endParaRPr>
          </a:p>
          <a:p>
            <a:pPr marL="0" indent="0">
              <a:buNone/>
            </a:pPr>
            <a:endParaRPr lang="en-US" i="1" dirty="0">
              <a:solidFill>
                <a:srgbClr val="C00000"/>
              </a:solidFill>
            </a:endParaRPr>
          </a:p>
          <a:p>
            <a:pPr marL="0" indent="0">
              <a:buNone/>
            </a:pPr>
            <a:r>
              <a:rPr lang="en-US" i="1" dirty="0">
                <a:solidFill>
                  <a:srgbClr val="C00000"/>
                </a:solidFill>
              </a:rPr>
              <a:t>  </a:t>
            </a:r>
          </a:p>
          <a:p>
            <a:pPr marL="0" indent="0">
              <a:buNone/>
            </a:pPr>
            <a:endParaRPr lang="en-US" i="1" dirty="0">
              <a:solidFill>
                <a:srgbClr val="C00000"/>
              </a:solidFill>
            </a:endParaRPr>
          </a:p>
          <a:p>
            <a:pPr marL="0" indent="0">
              <a:buNone/>
            </a:pPr>
            <a:endParaRPr lang="en-US" i="1" dirty="0">
              <a:solidFill>
                <a:srgbClr val="C00000"/>
              </a:solidFill>
            </a:endParaRPr>
          </a:p>
        </p:txBody>
      </p:sp>
      <p:pic>
        <p:nvPicPr>
          <p:cNvPr id="4098" name="Picture 2" descr="Blackboard thank you message dark background concept with flowers generative ai">
            <a:extLst>
              <a:ext uri="{FF2B5EF4-FFF2-40B4-BE49-F238E27FC236}">
                <a16:creationId xmlns:a16="http://schemas.microsoft.com/office/drawing/2014/main" id="{930342CB-D223-E15D-042D-7EA479F4F8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4358" y="1495926"/>
            <a:ext cx="6155156" cy="351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179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txBox="1">
            <a:spLocks noGrp="1"/>
          </p:cNvSpPr>
          <p:nvPr>
            <p:ph type="title" idx="4294967295"/>
          </p:nvPr>
        </p:nvSpPr>
        <p:spPr>
          <a:xfrm>
            <a:off x="141917" y="198129"/>
            <a:ext cx="6212330"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useo Slab 500" panose="02000000000000000000"/>
                <a:ea typeface="+mn-ea"/>
                <a:cs typeface="+mn-cs"/>
              </a:rPr>
              <a:t>Identity Management – Staff Roles</a:t>
            </a:r>
          </a:p>
        </p:txBody>
      </p:sp>
      <p:sp>
        <p:nvSpPr>
          <p:cNvPr id="5" name="Rectangle 4"/>
          <p:cNvSpPr/>
          <p:nvPr/>
        </p:nvSpPr>
        <p:spPr>
          <a:xfrm>
            <a:off x="1738108" y="1335626"/>
            <a:ext cx="8536785" cy="4524315"/>
          </a:xfrm>
          <a:prstGeom prst="rect">
            <a:avLst/>
          </a:prstGeom>
        </p:spPr>
        <p:txBody>
          <a:bodyPr wrap="square">
            <a:spAutoFit/>
          </a:bodyPr>
          <a:lstStyle/>
          <a:p>
            <a:pPr marL="285750" indent="-285750">
              <a:buFont typeface="Arial" panose="020B0604020202020204" pitchFamily="34" charset="0"/>
              <a:buChar char="•"/>
            </a:pPr>
            <a:r>
              <a:rPr lang="en-US" sz="1600" dirty="0"/>
              <a:t>Staff role needed for District respondent -</a:t>
            </a:r>
          </a:p>
          <a:p>
            <a:pPr marL="742950" lvl="1" indent="-285750">
              <a:buFont typeface="Arial" panose="020B0604020202020204" pitchFamily="34" charset="0"/>
              <a:buChar char="•"/>
            </a:pPr>
            <a:r>
              <a:rPr lang="en-US" sz="1600" dirty="0"/>
              <a:t>STF Associated with the 4 Digit District Code</a:t>
            </a:r>
          </a:p>
          <a:p>
            <a:pPr marL="1200150" lvl="2" indent="-285750">
              <a:buFont typeface="Arial" panose="020B0604020202020204" pitchFamily="34" charset="0"/>
              <a:buChar char="•"/>
            </a:pPr>
            <a:r>
              <a:rPr lang="en-US" sz="1600" dirty="0"/>
              <a:t>User may report ALL staff data for the district - regular ed staff and Special Education staff OR just regular ed staff</a:t>
            </a:r>
          </a:p>
          <a:p>
            <a:pPr marL="1200150" lvl="2" indent="-285750">
              <a:buFont typeface="Arial" panose="020B0604020202020204" pitchFamily="34" charset="0"/>
              <a:buChar char="•"/>
            </a:pPr>
            <a:r>
              <a:rPr lang="en-US" sz="1600" dirty="0"/>
              <a:t>District respondents reporting all staff must collaborate with AU respondent in accordance with December Count timeline</a:t>
            </a:r>
          </a:p>
          <a:p>
            <a:pPr marL="1200150" lvl="2" indent="-285750">
              <a:buFont typeface="Arial" panose="020B0604020202020204" pitchFamily="34" charset="0"/>
              <a:buChar char="•"/>
            </a:pPr>
            <a:r>
              <a:rPr lang="en-US" sz="1600" dirty="0"/>
              <a:t>Example: </a:t>
            </a:r>
            <a:r>
              <a:rPr lang="en-US" sz="1600" i="1" dirty="0">
                <a:solidFill>
                  <a:schemeClr val="accent2"/>
                </a:solidFill>
              </a:rPr>
              <a:t>0870-STF~LEAUSER</a:t>
            </a:r>
          </a:p>
          <a:p>
            <a:pPr marL="1200150" lvl="2" indent="-285750">
              <a:buFont typeface="Arial" panose="020B0604020202020204" pitchFamily="34" charset="0"/>
              <a:buChar char="•"/>
            </a:pPr>
            <a:endParaRPr lang="en-US" sz="1600" i="1" dirty="0">
              <a:solidFill>
                <a:schemeClr val="accent2"/>
              </a:solidFill>
            </a:endParaRPr>
          </a:p>
          <a:p>
            <a:pPr marL="285750" indent="-285750">
              <a:buFont typeface="Arial" panose="020B0604020202020204" pitchFamily="34" charset="0"/>
              <a:buChar char="•"/>
            </a:pPr>
            <a:r>
              <a:rPr lang="en-US" sz="1600" dirty="0"/>
              <a:t>Staff role needed for BOCES respondent uploading BOCES staff-  </a:t>
            </a:r>
          </a:p>
          <a:p>
            <a:pPr marL="742950" lvl="1" indent="-285750">
              <a:buFont typeface="Arial" panose="020B0604020202020204" pitchFamily="34" charset="0"/>
              <a:buChar char="•"/>
            </a:pPr>
            <a:r>
              <a:rPr lang="en-US" sz="1600" dirty="0"/>
              <a:t>STF Associated with the 4 Digit BOCES Code</a:t>
            </a:r>
          </a:p>
          <a:p>
            <a:pPr marL="1200150" lvl="2" indent="-285750">
              <a:buFont typeface="Arial" panose="020B0604020202020204" pitchFamily="34" charset="0"/>
              <a:buChar char="•"/>
            </a:pPr>
            <a:r>
              <a:rPr lang="en-US" sz="1600" dirty="0"/>
              <a:t>User can report ALL staff for the BOCES – regular ed staff and Special Ed staff  </a:t>
            </a:r>
          </a:p>
          <a:p>
            <a:pPr marL="1200150" lvl="2" indent="-285750">
              <a:buFont typeface="Arial" panose="020B0604020202020204" pitchFamily="34" charset="0"/>
              <a:buChar char="•"/>
            </a:pPr>
            <a:r>
              <a:rPr lang="en-US" sz="1600" dirty="0"/>
              <a:t>Example: </a:t>
            </a:r>
            <a:r>
              <a:rPr lang="en-US" sz="1600" i="1" dirty="0">
                <a:solidFill>
                  <a:schemeClr val="accent2"/>
                </a:solidFill>
              </a:rPr>
              <a:t>9025-STF~LEAUSER</a:t>
            </a:r>
          </a:p>
          <a:p>
            <a:pPr lvl="2"/>
            <a:endParaRPr lang="en-US" sz="1600" i="1" dirty="0">
              <a:solidFill>
                <a:schemeClr val="accent2"/>
              </a:solidFill>
            </a:endParaRPr>
          </a:p>
          <a:p>
            <a:pPr marL="285750" indent="-285750">
              <a:buFont typeface="Arial" panose="020B0604020202020204" pitchFamily="34" charset="0"/>
              <a:buChar char="•"/>
            </a:pPr>
            <a:r>
              <a:rPr lang="en-US" sz="1600" b="1" dirty="0"/>
              <a:t>Optional</a:t>
            </a:r>
            <a:r>
              <a:rPr lang="en-US" sz="1600" dirty="0"/>
              <a:t> - Staff role needed for AU respondent uploading SPED staff  </a:t>
            </a:r>
          </a:p>
          <a:p>
            <a:pPr marL="742950" lvl="1" indent="-285750">
              <a:buFont typeface="Arial" panose="020B0604020202020204" pitchFamily="34" charset="0"/>
              <a:buChar char="•"/>
            </a:pPr>
            <a:r>
              <a:rPr lang="en-US" sz="1600" dirty="0"/>
              <a:t>STF Associated with the 5 Digit AU Code    </a:t>
            </a:r>
          </a:p>
          <a:p>
            <a:pPr marL="1200150" lvl="2" indent="-285750">
              <a:buFont typeface="Arial" panose="020B0604020202020204" pitchFamily="34" charset="0"/>
              <a:buChar char="•"/>
            </a:pPr>
            <a:r>
              <a:rPr lang="en-US" sz="1600" dirty="0"/>
              <a:t>User may only report Special Education staff (flag=1)</a:t>
            </a:r>
          </a:p>
          <a:p>
            <a:pPr marL="1200150" lvl="2" indent="-285750">
              <a:buFont typeface="Arial" panose="020B0604020202020204" pitchFamily="34" charset="0"/>
              <a:buChar char="•"/>
            </a:pPr>
            <a:r>
              <a:rPr lang="en-US" sz="1600" dirty="0"/>
              <a:t>Example: </a:t>
            </a:r>
            <a:r>
              <a:rPr lang="en-US" sz="1600" i="1" dirty="0">
                <a:solidFill>
                  <a:schemeClr val="accent2"/>
                </a:solidFill>
              </a:rPr>
              <a:t>15010-STF~LEAUSER</a:t>
            </a:r>
          </a:p>
          <a:p>
            <a:endParaRPr lang="en-US" sz="1600" dirty="0"/>
          </a:p>
        </p:txBody>
      </p:sp>
      <p:sp>
        <p:nvSpPr>
          <p:cNvPr id="3" name="Slide Number Placeholder 2"/>
          <p:cNvSpPr>
            <a:spLocks noGrp="1"/>
          </p:cNvSpPr>
          <p:nvPr>
            <p:ph type="sldNum" sz="quarter" idx="12"/>
          </p:nvPr>
        </p:nvSpPr>
        <p:spPr/>
        <p:txBody>
          <a:bodyPr/>
          <a:lstStyle/>
          <a:p>
            <a:fld id="{67726FA2-3EC9-4717-AD62-D8C823692DD3}" type="slidenum">
              <a:rPr lang="en-US" smtClean="0"/>
              <a:pPr/>
              <a:t>7</a:t>
            </a:fld>
            <a:endParaRPr lang="en-US" dirty="0"/>
          </a:p>
        </p:txBody>
      </p:sp>
    </p:spTree>
    <p:extLst>
      <p:ext uri="{BB962C8B-B14F-4D97-AF65-F5344CB8AC3E}">
        <p14:creationId xmlns:p14="http://schemas.microsoft.com/office/powerpoint/2010/main" val="4092914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892969" y="2884474"/>
            <a:ext cx="10363200" cy="2337620"/>
          </a:xfrm>
        </p:spPr>
        <p:txBody>
          <a:bodyPr/>
          <a:lstStyle/>
          <a:p>
            <a:pPr algn="l"/>
            <a:r>
              <a:rPr lang="en-US" dirty="0"/>
              <a:t>   </a:t>
            </a:r>
            <a:r>
              <a:rPr lang="en-US" dirty="0">
                <a:solidFill>
                  <a:schemeClr val="tx1"/>
                </a:solidFill>
              </a:rPr>
              <a:t>Timeline &amp; Collection Overview</a:t>
            </a:r>
          </a:p>
        </p:txBody>
      </p:sp>
      <p:sp>
        <p:nvSpPr>
          <p:cNvPr id="2" name="Slide Number Placeholder 1"/>
          <p:cNvSpPr>
            <a:spLocks noGrp="1"/>
          </p:cNvSpPr>
          <p:nvPr>
            <p:ph type="sldNum" sz="quarter" idx="12"/>
          </p:nvPr>
        </p:nvSpPr>
        <p:spPr/>
        <p:txBody>
          <a:bodyPr/>
          <a:lstStyle/>
          <a:p>
            <a:fld id="{67726FA2-3EC9-4717-AD62-D8C823692DD3}" type="slidenum">
              <a:rPr lang="en-US" smtClean="0"/>
              <a:pPr/>
              <a:t>8</a:t>
            </a:fld>
            <a:endParaRPr lang="en-US" dirty="0"/>
          </a:p>
        </p:txBody>
      </p:sp>
    </p:spTree>
    <p:extLst>
      <p:ext uri="{BB962C8B-B14F-4D97-AF65-F5344CB8AC3E}">
        <p14:creationId xmlns:p14="http://schemas.microsoft.com/office/powerpoint/2010/main" val="2118648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rPr>
              <a:t>Special Education December Count </a:t>
            </a:r>
            <a:br>
              <a:rPr lang="en-US" dirty="0">
                <a:solidFill>
                  <a:schemeClr val="tx1"/>
                </a:solidFill>
              </a:rPr>
            </a:br>
            <a:r>
              <a:rPr lang="en-US" dirty="0">
                <a:solidFill>
                  <a:schemeClr val="tx1"/>
                </a:solidFill>
              </a:rPr>
              <a:t>Collection Purpose</a:t>
            </a:r>
          </a:p>
        </p:txBody>
      </p:sp>
      <p:sp>
        <p:nvSpPr>
          <p:cNvPr id="4" name="Content Placeholder 3"/>
          <p:cNvSpPr>
            <a:spLocks noGrp="1"/>
          </p:cNvSpPr>
          <p:nvPr>
            <p:ph idx="1"/>
          </p:nvPr>
        </p:nvSpPr>
        <p:spPr/>
        <p:txBody>
          <a:bodyPr>
            <a:normAutofit fontScale="70000" lnSpcReduction="20000"/>
          </a:bodyPr>
          <a:lstStyle/>
          <a:p>
            <a:pPr marL="0" indent="0">
              <a:buNone/>
            </a:pPr>
            <a:r>
              <a:rPr lang="en-US" b="1" dirty="0">
                <a:solidFill>
                  <a:schemeClr val="tx1"/>
                </a:solidFill>
              </a:rPr>
              <a:t>Purpose</a:t>
            </a:r>
            <a:endParaRPr lang="en-US" dirty="0">
              <a:solidFill>
                <a:schemeClr val="tx1"/>
              </a:solidFill>
            </a:endParaRPr>
          </a:p>
          <a:p>
            <a:pPr>
              <a:buFont typeface="Wingdings" panose="05000000000000000000" pitchFamily="2" charset="2"/>
              <a:buChar char="Ø"/>
            </a:pPr>
            <a:r>
              <a:rPr lang="en-US" sz="2000" dirty="0"/>
              <a:t>Obtain data on students actively receiving Special Education services as of  the annual count date of December 1</a:t>
            </a:r>
            <a:r>
              <a:rPr lang="en-US" sz="2000" baseline="30000" dirty="0"/>
              <a:t>st</a:t>
            </a:r>
            <a:endParaRPr lang="en-US" sz="2000" dirty="0"/>
          </a:p>
          <a:p>
            <a:pPr>
              <a:buFont typeface="Wingdings" panose="05000000000000000000" pitchFamily="2" charset="2"/>
              <a:buChar char="Ø"/>
            </a:pPr>
            <a:r>
              <a:rPr lang="en-US" sz="2000" dirty="0"/>
              <a:t>Obtain data on special education staff employed by Administrative Units on December 1st of each year so that appropriate licensure and endorsement of staff may be verified 	</a:t>
            </a:r>
            <a:r>
              <a:rPr lang="en-US" dirty="0">
                <a:solidFill>
                  <a:schemeClr val="tx1"/>
                </a:solidFill>
              </a:rPr>
              <a:t>  </a:t>
            </a:r>
          </a:p>
          <a:p>
            <a:pPr marL="0" indent="0">
              <a:buNone/>
            </a:pPr>
            <a:r>
              <a:rPr lang="en-US" b="1" dirty="0">
                <a:solidFill>
                  <a:schemeClr val="tx1"/>
                </a:solidFill>
              </a:rPr>
              <a:t>Student:</a:t>
            </a:r>
          </a:p>
          <a:p>
            <a:pPr lvl="1"/>
            <a:r>
              <a:rPr lang="en-US" dirty="0">
                <a:solidFill>
                  <a:schemeClr val="tx1"/>
                </a:solidFill>
              </a:rPr>
              <a:t>determine ECEA funding for students with disabilities  </a:t>
            </a:r>
          </a:p>
          <a:p>
            <a:pPr lvl="1"/>
            <a:r>
              <a:rPr lang="en-US" dirty="0">
                <a:solidFill>
                  <a:schemeClr val="tx1"/>
                </a:solidFill>
              </a:rPr>
              <a:t>calculate </a:t>
            </a:r>
            <a:r>
              <a:rPr lang="en-US" dirty="0">
                <a:solidFill>
                  <a:schemeClr val="tx1"/>
                </a:solidFill>
                <a:hlinkClick r:id="rId2"/>
              </a:rPr>
              <a:t>State Performance Plan Indicators </a:t>
            </a:r>
            <a:endParaRPr lang="en-US" dirty="0">
              <a:solidFill>
                <a:schemeClr val="tx1"/>
              </a:solidFill>
            </a:endParaRPr>
          </a:p>
          <a:p>
            <a:pPr lvl="2"/>
            <a:r>
              <a:rPr lang="en-US" sz="2000" dirty="0">
                <a:solidFill>
                  <a:schemeClr val="tx1"/>
                </a:solidFill>
                <a:hlinkClick r:id="rId3"/>
              </a:rPr>
              <a:t>Indicator 5 – LRE Placement</a:t>
            </a:r>
            <a:endParaRPr lang="en-US" sz="2000" dirty="0">
              <a:solidFill>
                <a:schemeClr val="tx1"/>
              </a:solidFill>
            </a:endParaRPr>
          </a:p>
          <a:p>
            <a:pPr lvl="2"/>
            <a:r>
              <a:rPr lang="en-US" sz="2000" dirty="0">
                <a:solidFill>
                  <a:schemeClr val="tx1"/>
                </a:solidFill>
                <a:hlinkClick r:id="rId4"/>
              </a:rPr>
              <a:t>Indicator 6 – Early Childhood Settings</a:t>
            </a:r>
            <a:endParaRPr lang="en-US" sz="2000" dirty="0">
              <a:solidFill>
                <a:schemeClr val="tx1"/>
              </a:solidFill>
            </a:endParaRPr>
          </a:p>
          <a:p>
            <a:pPr lvl="2"/>
            <a:r>
              <a:rPr lang="en-US" sz="2000" dirty="0">
                <a:solidFill>
                  <a:schemeClr val="tx1"/>
                </a:solidFill>
                <a:hlinkClick r:id="rId5"/>
              </a:rPr>
              <a:t>Indicator 9 – Disproportionate Representation in Special Education</a:t>
            </a:r>
            <a:endParaRPr lang="en-US" sz="2000" dirty="0">
              <a:solidFill>
                <a:schemeClr val="tx1"/>
              </a:solidFill>
            </a:endParaRPr>
          </a:p>
          <a:p>
            <a:pPr lvl="2"/>
            <a:r>
              <a:rPr lang="en-US" sz="2000" dirty="0">
                <a:solidFill>
                  <a:schemeClr val="tx1"/>
                </a:solidFill>
                <a:hlinkClick r:id="rId6"/>
              </a:rPr>
              <a:t>Indicator 10 – Disproportionate Representation in Specific Disability Categories</a:t>
            </a:r>
            <a:endParaRPr lang="en-US" sz="2000" dirty="0">
              <a:solidFill>
                <a:schemeClr val="tx1"/>
              </a:solidFill>
            </a:endParaRPr>
          </a:p>
          <a:p>
            <a:pPr lvl="1"/>
            <a:r>
              <a:rPr lang="en-US" dirty="0"/>
              <a:t>calculate significant disproportionality</a:t>
            </a:r>
          </a:p>
          <a:p>
            <a:pPr lvl="1"/>
            <a:r>
              <a:rPr lang="en-US" dirty="0">
                <a:solidFill>
                  <a:schemeClr val="tx1"/>
                </a:solidFill>
              </a:rPr>
              <a:t>generate sample lists from previous December Count for </a:t>
            </a:r>
            <a:r>
              <a:rPr lang="en-US" dirty="0">
                <a:solidFill>
                  <a:schemeClr val="tx1"/>
                </a:solidFill>
                <a:hlinkClick r:id="rId7"/>
              </a:rPr>
              <a:t>Indicator 8 - Parent </a:t>
            </a:r>
            <a:r>
              <a:rPr lang="en-US" dirty="0">
                <a:hlinkClick r:id="rId7"/>
              </a:rPr>
              <a:t>Involvement</a:t>
            </a:r>
            <a:r>
              <a:rPr lang="en-US" dirty="0">
                <a:solidFill>
                  <a:schemeClr val="tx1"/>
                </a:solidFill>
                <a:hlinkClick r:id="rId7"/>
              </a:rPr>
              <a:t> </a:t>
            </a:r>
            <a:r>
              <a:rPr lang="en-US" dirty="0">
                <a:solidFill>
                  <a:schemeClr val="tx1"/>
                </a:solidFill>
              </a:rPr>
              <a:t>and IEP Record Reviews</a:t>
            </a:r>
          </a:p>
          <a:p>
            <a:pPr lvl="1"/>
            <a:r>
              <a:rPr lang="en-US" dirty="0">
                <a:solidFill>
                  <a:schemeClr val="tx1"/>
                </a:solidFill>
              </a:rPr>
              <a:t>used to meet federal reporting requirements - </a:t>
            </a:r>
            <a:r>
              <a:rPr lang="en-US" dirty="0" err="1">
                <a:solidFill>
                  <a:schemeClr val="tx1"/>
                </a:solidFill>
                <a:hlinkClick r:id="rId8"/>
              </a:rPr>
              <a:t>EdFacts</a:t>
            </a:r>
            <a:endParaRPr lang="en-US" dirty="0"/>
          </a:p>
          <a:p>
            <a:pPr marL="0" indent="0">
              <a:buNone/>
            </a:pPr>
            <a:r>
              <a:rPr lang="en-US" b="1" dirty="0">
                <a:solidFill>
                  <a:schemeClr val="tx1"/>
                </a:solidFill>
              </a:rPr>
              <a:t>Staff:</a:t>
            </a:r>
          </a:p>
          <a:p>
            <a:pPr lvl="1"/>
            <a:r>
              <a:rPr lang="en-US" dirty="0"/>
              <a:t>l</a:t>
            </a:r>
            <a:r>
              <a:rPr lang="en-US" dirty="0">
                <a:solidFill>
                  <a:schemeClr val="tx1"/>
                </a:solidFill>
              </a:rPr>
              <a:t>inked to the student data to fulfill required staff qualifications</a:t>
            </a:r>
          </a:p>
          <a:p>
            <a:pPr lvl="1"/>
            <a:r>
              <a:rPr lang="en-US" dirty="0">
                <a:solidFill>
                  <a:schemeClr val="tx1"/>
                </a:solidFill>
              </a:rPr>
              <a:t>used to meet federal reporting requirements – </a:t>
            </a:r>
            <a:r>
              <a:rPr lang="en-US" dirty="0" err="1">
                <a:hlinkClick r:id="rId8"/>
              </a:rPr>
              <a:t>EdFacts</a:t>
            </a:r>
            <a:endParaRPr lang="en-US" dirty="0"/>
          </a:p>
          <a:p>
            <a:pPr lvl="1"/>
            <a:r>
              <a:rPr lang="en-US" dirty="0"/>
              <a:t>reports generated for the State Legislature, Federal government, local Administrative Units, and the public</a:t>
            </a:r>
            <a:endParaRPr lang="en-US" dirty="0">
              <a:solidFill>
                <a:schemeClr val="tx1"/>
              </a:solidFill>
            </a:endParaRPr>
          </a:p>
          <a:p>
            <a:pPr marL="457200" lvl="1" indent="0">
              <a:buNone/>
            </a:pPr>
            <a:endParaRPr lang="en-US" dirty="0">
              <a:solidFill>
                <a:schemeClr val="tx1"/>
              </a:solidFill>
              <a:latin typeface="+mn-lt"/>
            </a:endParaRPr>
          </a:p>
          <a:p>
            <a:pPr marL="0" indent="0">
              <a:buNone/>
            </a:pPr>
            <a:endParaRPr lang="en-US" dirty="0">
              <a:solidFill>
                <a:schemeClr val="tx1"/>
              </a:solidFill>
              <a:latin typeface="+mn-lt"/>
            </a:endParaRPr>
          </a:p>
          <a:p>
            <a:pPr marL="0" indent="0">
              <a:buNone/>
            </a:pPr>
            <a:endParaRPr lang="en-US" dirty="0"/>
          </a:p>
        </p:txBody>
      </p:sp>
      <p:sp>
        <p:nvSpPr>
          <p:cNvPr id="2" name="Slide Number Placeholder 1"/>
          <p:cNvSpPr>
            <a:spLocks noGrp="1"/>
          </p:cNvSpPr>
          <p:nvPr>
            <p:ph type="sldNum" sz="quarter" idx="12"/>
          </p:nvPr>
        </p:nvSpPr>
        <p:spPr/>
        <p:txBody>
          <a:bodyPr/>
          <a:lstStyle/>
          <a:p>
            <a:fld id="{67726FA2-3EC9-4717-AD62-D8C823692DD3}" type="slidenum">
              <a:rPr lang="en-US" smtClean="0"/>
              <a:pPr/>
              <a:t>9</a:t>
            </a:fld>
            <a:endParaRPr lang="en-US" dirty="0"/>
          </a:p>
        </p:txBody>
      </p:sp>
    </p:spTree>
    <p:extLst>
      <p:ext uri="{BB962C8B-B14F-4D97-AF65-F5344CB8AC3E}">
        <p14:creationId xmlns:p14="http://schemas.microsoft.com/office/powerpoint/2010/main" val="2527181428"/>
      </p:ext>
    </p:extLst>
  </p:cSld>
  <p:clrMapOvr>
    <a:masterClrMapping/>
  </p:clrMapOvr>
</p:sld>
</file>

<file path=ppt/theme/theme1.xml><?xml version="1.0" encoding="utf-8"?>
<a:theme xmlns:a="http://schemas.openxmlformats.org/drawingml/2006/main" name="Office Theme">
  <a:themeElements>
    <a:clrScheme name="CDE Green">
      <a:dk1>
        <a:sysClr val="windowText" lastClr="000000"/>
      </a:dk1>
      <a:lt1>
        <a:sysClr val="window" lastClr="FFFFFF"/>
      </a:lt1>
      <a:dk2>
        <a:srgbClr val="235E39"/>
      </a:dk2>
      <a:lt2>
        <a:srgbClr val="D3CBBD"/>
      </a:lt2>
      <a:accent1>
        <a:srgbClr val="00953A"/>
      </a:accent1>
      <a:accent2>
        <a:srgbClr val="86BE40"/>
      </a:accent2>
      <a:accent3>
        <a:srgbClr val="4E5758"/>
      </a:accent3>
      <a:accent4>
        <a:srgbClr val="F8B333"/>
      </a:accent4>
      <a:accent5>
        <a:srgbClr val="A3D283"/>
      </a:accent5>
      <a:accent6>
        <a:srgbClr val="EF7521"/>
      </a:accent6>
      <a:hlink>
        <a:srgbClr val="2C3384"/>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0" ma:contentTypeDescription="Create a new document." ma:contentTypeScope="" ma:versionID="eef9e6b9d2582be34d718c200819f0e3">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5c22b69d18d84d987cc5229883e788e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32C8F5A-4BE6-41B0-82F3-F6A712F876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639f00-c663-4db8-9f2d-5e59e4353b4b"/>
    <ds:schemaRef ds:uri="ca9d521c-8764-4bcd-84f1-6f7ce6ca6a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D05130-FB92-420F-BA0F-393D3974C056}">
  <ds:schemaRefs>
    <ds:schemaRef ds:uri="http://schemas.microsoft.com/sharepoint/v3/contenttype/forms"/>
  </ds:schemaRefs>
</ds:datastoreItem>
</file>

<file path=customXml/itemProps3.xml><?xml version="1.0" encoding="utf-8"?>
<ds:datastoreItem xmlns:ds="http://schemas.openxmlformats.org/officeDocument/2006/customXml" ds:itemID="{53A5D296-555B-4B59-B90B-8438DAFECA0B}">
  <ds:schemaRefs>
    <ds:schemaRef ds:uri="http://schemas.microsoft.com/office/2006/metadata/properties"/>
    <ds:schemaRef ds:uri="http://schemas.microsoft.com/office/infopath/2007/PartnerControls"/>
    <ds:schemaRef ds:uri="658e932f-8c42-4f93-8fc3-67d3de176e61"/>
    <ds:schemaRef ds:uri="4c96849b-d583-4314-bdb6-16a0c6e34719"/>
  </ds:schemaRefs>
</ds:datastoreItem>
</file>

<file path=docProps/app.xml><?xml version="1.0" encoding="utf-8"?>
<Properties xmlns="http://schemas.openxmlformats.org/officeDocument/2006/extended-properties" xmlns:vt="http://schemas.openxmlformats.org/officeDocument/2006/docPropsVTypes">
  <Template>Office Theme</Template>
  <TotalTime>7182</TotalTime>
  <Words>6700</Words>
  <Application>Microsoft Office PowerPoint</Application>
  <PresentationFormat>Widescreen</PresentationFormat>
  <Paragraphs>855</Paragraphs>
  <Slides>66</Slides>
  <Notes>12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66</vt:i4>
      </vt:variant>
    </vt:vector>
  </HeadingPairs>
  <TitlesOfParts>
    <vt:vector size="77" baseType="lpstr">
      <vt:lpstr>MS PGothic</vt:lpstr>
      <vt:lpstr>Arial</vt:lpstr>
      <vt:lpstr>Calibri</vt:lpstr>
      <vt:lpstr>Gill Sans MT</vt:lpstr>
      <vt:lpstr>Museo Slab 500</vt:lpstr>
      <vt:lpstr>SourceSansProRegular</vt:lpstr>
      <vt:lpstr>Times New Roman</vt:lpstr>
      <vt:lpstr>Trebuchet MS</vt:lpstr>
      <vt:lpstr>Wingdings</vt:lpstr>
      <vt:lpstr>Office Theme</vt:lpstr>
      <vt:lpstr>1_Office Theme</vt:lpstr>
      <vt:lpstr> 2024-2025 Special Education December Count  Student and Staff  Snapshot Training   </vt:lpstr>
      <vt:lpstr>Special Education December Count</vt:lpstr>
      <vt:lpstr>Agenda</vt:lpstr>
      <vt:lpstr>   Identity Management (IdM):  Access to the Data Pipeline</vt:lpstr>
      <vt:lpstr>*LAMS: Click Identity Management to add or modify IdM accounts </vt:lpstr>
      <vt:lpstr>December Count: Identity Management Roles</vt:lpstr>
      <vt:lpstr>Identity Management – Staff Roles</vt:lpstr>
      <vt:lpstr>   Timeline &amp; Collection Overview</vt:lpstr>
      <vt:lpstr>Special Education December Count  Collection Purpose</vt:lpstr>
      <vt:lpstr>Special Education Student Funding Clarification</vt:lpstr>
      <vt:lpstr>Special Education December Count: Staff and Student Snapshot Timeline</vt:lpstr>
      <vt:lpstr>Special Education December Count Snapshot </vt:lpstr>
      <vt:lpstr>Interchanges and Snapshots</vt:lpstr>
      <vt:lpstr>Staff Interchange and SPED IEP Interchange Resources</vt:lpstr>
      <vt:lpstr>Frequently Requested Codes Webpage  </vt:lpstr>
      <vt:lpstr>December Count: Snapshot Resources Webpage</vt:lpstr>
      <vt:lpstr>Special Education December Count:  Snapshot File Layout and Definitions Document</vt:lpstr>
      <vt:lpstr>Snapshot File Layout – lists source interchange and source file data pulls from </vt:lpstr>
      <vt:lpstr>December Count Staff and Student  Snapshot Criteria </vt:lpstr>
      <vt:lpstr>December Count Snapshot Fields Sourced  Primarily from Student Interchange Files</vt:lpstr>
      <vt:lpstr>Matching District LASIDs – Why is this so important?</vt:lpstr>
      <vt:lpstr>Participation File Data Fields and  Which Snapshot They Pull Into</vt:lpstr>
      <vt:lpstr>Participation File Data Fields and Which Snapshot They Pull Into: Path 2 and 3 Data Fields – Sped EOY only </vt:lpstr>
      <vt:lpstr> Special Education IEP Interchange-  Student Data/Content</vt:lpstr>
      <vt:lpstr>Who to Report for December Count</vt:lpstr>
      <vt:lpstr>December Count:  Private School Student Reporting Tips</vt:lpstr>
      <vt:lpstr>PPPS and Funding Clarification</vt:lpstr>
      <vt:lpstr>How the coding differs between PPPS = 01 and 02?  December Count</vt:lpstr>
      <vt:lpstr>Educational Environment Codes</vt:lpstr>
      <vt:lpstr>Pupils Attendance Information Code (PAI Code)</vt:lpstr>
      <vt:lpstr>List of A – Side and B – Side PAI Codes</vt:lpstr>
      <vt:lpstr>PAI Codes – Please Print for PAI Coding Help</vt:lpstr>
      <vt:lpstr>PAI Code Snapshot Errors: Coding Student Records</vt:lpstr>
      <vt:lpstr>Funding Status Codes</vt:lpstr>
      <vt:lpstr>Special Education December Count: Find Students Whose Disability Needs    to be Reevaluated by 12/01 </vt:lpstr>
      <vt:lpstr>Staff to Student Caseload Match</vt:lpstr>
      <vt:lpstr>Special Education December Count: Troubleshooting Errors DC191 – DC205 (grades of staff and students served must match)</vt:lpstr>
      <vt:lpstr>Sped December Count Student:  Errors Related to Missing Staff Records </vt:lpstr>
      <vt:lpstr>Staff Interchange: Staff Data/Content </vt:lpstr>
      <vt:lpstr>Staff Records to Include in  December Count Snapshot </vt:lpstr>
      <vt:lpstr>Staff Interchange Files</vt:lpstr>
      <vt:lpstr>Staff Assignment File Overview</vt:lpstr>
      <vt:lpstr>Special Education December Staff: Grade Caseload Match </vt:lpstr>
      <vt:lpstr>Special Education December Count – Report available for Staff Interchange User to see Dec snapshot errors</vt:lpstr>
      <vt:lpstr>Staff Approval Matrix (SAM)</vt:lpstr>
      <vt:lpstr>SAM Warnings</vt:lpstr>
      <vt:lpstr>December Count – Proactively Find Expired Licenses</vt:lpstr>
      <vt:lpstr>   SNAPSHOT PROCESS</vt:lpstr>
      <vt:lpstr>Special Education IEP Interchange: Dec Count data collection process for Enrich users</vt:lpstr>
      <vt:lpstr>Step 1: UPLOAD INTERCHANGE FILES OR VERIFY THEY HAVE BEEN UPLOADED</vt:lpstr>
      <vt:lpstr>Snapshot Steps</vt:lpstr>
      <vt:lpstr>How to Create a Special Education  December Count Snapshot</vt:lpstr>
      <vt:lpstr>Check Status Dashboard for  Dec Student and Staff Snapshot Details</vt:lpstr>
      <vt:lpstr>Reviewing Snapshot Errors</vt:lpstr>
      <vt:lpstr>Pipeline Error Reports</vt:lpstr>
      <vt:lpstr>Click Excel</vt:lpstr>
      <vt:lpstr>Cognos Reports – option for checking snapshot errors </vt:lpstr>
      <vt:lpstr>Error Reports: Staff and Student have separate reports </vt:lpstr>
      <vt:lpstr>Cognos Error Reports </vt:lpstr>
      <vt:lpstr>Exporting Cognos Report to Excel</vt:lpstr>
      <vt:lpstr>Special Education December Count Snapshot Records Reports</vt:lpstr>
      <vt:lpstr>December Count Snapshot Error Exceptions</vt:lpstr>
      <vt:lpstr>Syncplicity – CDE method for sharing student and staff personally identifiable information</vt:lpstr>
      <vt:lpstr>Data Pipeline Process Overview – IEP Interchange Steps can take place throughout the school year </vt:lpstr>
      <vt:lpstr>Data Pipeline Process Overview – Snapshot, Report Review, Final Approval  </vt:lpstr>
      <vt:lpstr>66</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Heitman, Lindsey</cp:lastModifiedBy>
  <cp:revision>50</cp:revision>
  <dcterms:created xsi:type="dcterms:W3CDTF">2019-06-25T17:30:52Z</dcterms:created>
  <dcterms:modified xsi:type="dcterms:W3CDTF">2024-11-13T15:37:09Z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