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58.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6" r:id="rId1"/>
  </p:sldMasterIdLst>
  <p:notesMasterIdLst>
    <p:notesMasterId r:id="rId59"/>
  </p:notesMasterIdLst>
  <p:handoutMasterIdLst>
    <p:handoutMasterId r:id="rId60"/>
  </p:handoutMasterIdLst>
  <p:sldIdLst>
    <p:sldId id="719" r:id="rId2"/>
    <p:sldId id="675" r:id="rId3"/>
    <p:sldId id="676" r:id="rId4"/>
    <p:sldId id="677" r:id="rId5"/>
    <p:sldId id="730" r:id="rId6"/>
    <p:sldId id="678" r:id="rId7"/>
    <p:sldId id="679" r:id="rId8"/>
    <p:sldId id="720" r:id="rId9"/>
    <p:sldId id="752" r:id="rId10"/>
    <p:sldId id="737" r:id="rId11"/>
    <p:sldId id="681" r:id="rId12"/>
    <p:sldId id="682" r:id="rId13"/>
    <p:sldId id="712" r:id="rId14"/>
    <p:sldId id="699" r:id="rId15"/>
    <p:sldId id="323" r:id="rId16"/>
    <p:sldId id="731" r:id="rId17"/>
    <p:sldId id="733" r:id="rId18"/>
    <p:sldId id="759" r:id="rId19"/>
    <p:sldId id="724" r:id="rId20"/>
    <p:sldId id="702" r:id="rId21"/>
    <p:sldId id="703" r:id="rId22"/>
    <p:sldId id="710" r:id="rId23"/>
    <p:sldId id="739" r:id="rId24"/>
    <p:sldId id="740" r:id="rId25"/>
    <p:sldId id="680" r:id="rId26"/>
    <p:sldId id="751" r:id="rId27"/>
    <p:sldId id="725" r:id="rId28"/>
    <p:sldId id="726" r:id="rId29"/>
    <p:sldId id="757" r:id="rId30"/>
    <p:sldId id="760" r:id="rId31"/>
    <p:sldId id="694" r:id="rId32"/>
    <p:sldId id="758" r:id="rId33"/>
    <p:sldId id="697" r:id="rId34"/>
    <p:sldId id="735" r:id="rId35"/>
    <p:sldId id="747" r:id="rId36"/>
    <p:sldId id="729" r:id="rId37"/>
    <p:sldId id="754" r:id="rId38"/>
    <p:sldId id="683" r:id="rId39"/>
    <p:sldId id="684" r:id="rId40"/>
    <p:sldId id="685" r:id="rId41"/>
    <p:sldId id="756" r:id="rId42"/>
    <p:sldId id="689" r:id="rId43"/>
    <p:sldId id="690" r:id="rId44"/>
    <p:sldId id="691" r:id="rId45"/>
    <p:sldId id="692" r:id="rId46"/>
    <p:sldId id="693" r:id="rId47"/>
    <p:sldId id="317" r:id="rId48"/>
    <p:sldId id="2230" r:id="rId49"/>
    <p:sldId id="2265" r:id="rId50"/>
    <p:sldId id="2266" r:id="rId51"/>
    <p:sldId id="2233" r:id="rId52"/>
    <p:sldId id="263" r:id="rId53"/>
    <p:sldId id="2267" r:id="rId54"/>
    <p:sldId id="266" r:id="rId55"/>
    <p:sldId id="2268" r:id="rId56"/>
    <p:sldId id="334" r:id="rId57"/>
    <p:sldId id="748"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3" clrIdx="0"/>
  <p:cmAuthor id="2" name="Imura, Miki" initials="I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580E"/>
    <a:srgbClr val="7F8B95"/>
    <a:srgbClr val="CC9200"/>
    <a:srgbClr val="818D97"/>
    <a:srgbClr val="0000FF"/>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3" autoAdjust="0"/>
    <p:restoredTop sz="89392" autoAdjust="0"/>
  </p:normalViewPr>
  <p:slideViewPr>
    <p:cSldViewPr snapToGrid="0" snapToObjects="1">
      <p:cViewPr varScale="1">
        <p:scale>
          <a:sx n="113" d="100"/>
          <a:sy n="113" d="100"/>
        </p:scale>
        <p:origin x="462" y="108"/>
      </p:cViewPr>
      <p:guideLst>
        <p:guide orient="horz" pos="2160"/>
        <p:guide pos="3840"/>
      </p:guideLst>
    </p:cSldViewPr>
  </p:slideViewPr>
  <p:outlineViewPr>
    <p:cViewPr>
      <p:scale>
        <a:sx n="33" d="100"/>
        <a:sy n="33" d="100"/>
      </p:scale>
      <p:origin x="0" y="-212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7E88D1-4771-495B-90F7-0B983CA7885F}" type="datetime1">
              <a:rPr lang="en-US" smtClean="0"/>
              <a:t>2/20/2024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CA0FF-256A-48CD-A88B-8D45E11650AF}" type="datetime1">
              <a:rPr lang="en-US" smtClean="0"/>
              <a:t>2/20/2024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E7EC677-586E-4261-BCA6-32A4F7EAE4EF}"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Tree>
    <p:extLst>
      <p:ext uri="{BB962C8B-B14F-4D97-AF65-F5344CB8AC3E}">
        <p14:creationId xmlns:p14="http://schemas.microsoft.com/office/powerpoint/2010/main" val="295602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a:t>
            </a:r>
            <a:r>
              <a:rPr lang="en-US" baseline="0" dirty="0"/>
              <a:t> the January due date your director</a:t>
            </a:r>
            <a:r>
              <a:rPr lang="en-US" dirty="0"/>
              <a:t> must review the Error</a:t>
            </a:r>
            <a:r>
              <a:rPr lang="en-US" baseline="0" dirty="0"/>
              <a:t> Reports for Warnings.  Your director must also review the other reports listed and they may want to review “detail” reports that are tied to these.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0028CA3-2602-4A0B-9B8E-B2EFD507601C}"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16431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B49AE0B-AA8A-4B32-9884-4170A907645A}" type="datetime1">
              <a:rPr lang="en-US" smtClean="0"/>
              <a:t>2/20/2024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15</a:t>
            </a:fld>
            <a:endParaRPr lang="en-US"/>
          </a:p>
        </p:txBody>
      </p:sp>
    </p:spTree>
    <p:extLst>
      <p:ext uri="{BB962C8B-B14F-4D97-AF65-F5344CB8AC3E}">
        <p14:creationId xmlns:p14="http://schemas.microsoft.com/office/powerpoint/2010/main" val="223325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F04599D-BEAB-4144-A335-13633E8C260A}"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dirty="0"/>
          </a:p>
        </p:txBody>
      </p:sp>
    </p:spTree>
    <p:extLst>
      <p:ext uri="{BB962C8B-B14F-4D97-AF65-F5344CB8AC3E}">
        <p14:creationId xmlns:p14="http://schemas.microsoft.com/office/powerpoint/2010/main" val="240009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C19E5E5C-95F5-4773-A865-E0B9A523675A}"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dirty="0"/>
          </a:p>
        </p:txBody>
      </p:sp>
    </p:spTree>
    <p:extLst>
      <p:ext uri="{BB962C8B-B14F-4D97-AF65-F5344CB8AC3E}">
        <p14:creationId xmlns:p14="http://schemas.microsoft.com/office/powerpoint/2010/main" val="224093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ln/>
        </p:spPr>
      </p:sp>
      <p:sp>
        <p:nvSpPr>
          <p:cNvPr id="86019" name="Notes Placeholder 2"/>
          <p:cNvSpPr>
            <a:spLocks noGrp="1"/>
          </p:cNvSpPr>
          <p:nvPr>
            <p:ph type="body" idx="1"/>
          </p:nvPr>
        </p:nvSpPr>
        <p:spPr>
          <a:noFill/>
          <a:ln/>
        </p:spPr>
        <p:txBody>
          <a:bodyPr/>
          <a:lstStyle/>
          <a:p>
            <a:endParaRPr lang="en-US" dirty="0"/>
          </a:p>
        </p:txBody>
      </p:sp>
      <p:sp>
        <p:nvSpPr>
          <p:cNvPr id="86020" name="Footer Placeholder 3"/>
          <p:cNvSpPr>
            <a:spLocks noGrp="1"/>
          </p:cNvSpPr>
          <p:nvPr>
            <p:ph type="ftr" sz="quarter" idx="4"/>
          </p:nvPr>
        </p:nvSpPr>
        <p:spPr>
          <a:noFill/>
        </p:spPr>
        <p:txBody>
          <a:bodyPr/>
          <a:lstStyle/>
          <a:p>
            <a:endParaRPr lang="en-US"/>
          </a:p>
        </p:txBody>
      </p:sp>
      <p:sp>
        <p:nvSpPr>
          <p:cNvPr id="86021" name="Slide Number Placeholder 4"/>
          <p:cNvSpPr>
            <a:spLocks noGrp="1"/>
          </p:cNvSpPr>
          <p:nvPr>
            <p:ph type="sldNum" sz="quarter" idx="5"/>
          </p:nvPr>
        </p:nvSpPr>
        <p:spPr>
          <a:noFill/>
        </p:spPr>
        <p:txBody>
          <a:bodyPr/>
          <a:lstStyle/>
          <a:p>
            <a:fld id="{126782BD-DD9F-40BB-9C48-9F33F7299703}" type="slidenum">
              <a:rPr lang="en-US" smtClean="0"/>
              <a:pPr/>
              <a:t>20</a:t>
            </a:fld>
            <a:endParaRPr lang="en-US"/>
          </a:p>
        </p:txBody>
      </p:sp>
    </p:spTree>
    <p:extLst>
      <p:ext uri="{BB962C8B-B14F-4D97-AF65-F5344CB8AC3E}">
        <p14:creationId xmlns:p14="http://schemas.microsoft.com/office/powerpoint/2010/main" val="147930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a:ln/>
        </p:spPr>
        <p:txBody>
          <a:bodyPr/>
          <a:lstStyle/>
          <a:p>
            <a:endParaRPr lang="en-US" dirty="0"/>
          </a:p>
        </p:txBody>
      </p:sp>
      <p:sp>
        <p:nvSpPr>
          <p:cNvPr id="87044" name="Footer Placeholder 3"/>
          <p:cNvSpPr>
            <a:spLocks noGrp="1"/>
          </p:cNvSpPr>
          <p:nvPr>
            <p:ph type="ftr" sz="quarter" idx="4"/>
          </p:nvPr>
        </p:nvSpPr>
        <p:spPr>
          <a:noFill/>
        </p:spPr>
        <p:txBody>
          <a:bodyPr/>
          <a:lstStyle/>
          <a:p>
            <a:endParaRPr lang="en-US"/>
          </a:p>
        </p:txBody>
      </p:sp>
      <p:sp>
        <p:nvSpPr>
          <p:cNvPr id="87045" name="Slide Number Placeholder 4"/>
          <p:cNvSpPr>
            <a:spLocks noGrp="1"/>
          </p:cNvSpPr>
          <p:nvPr>
            <p:ph type="sldNum" sz="quarter" idx="5"/>
          </p:nvPr>
        </p:nvSpPr>
        <p:spPr>
          <a:noFill/>
        </p:spPr>
        <p:txBody>
          <a:bodyPr/>
          <a:lstStyle/>
          <a:p>
            <a:fld id="{F6B0F71F-8169-4DDF-B608-CC13C52C40F2}" type="slidenum">
              <a:rPr lang="en-US" smtClean="0"/>
              <a:pPr/>
              <a:t>21</a:t>
            </a:fld>
            <a:endParaRPr lang="en-US"/>
          </a:p>
        </p:txBody>
      </p:sp>
    </p:spTree>
    <p:extLst>
      <p:ext uri="{BB962C8B-B14F-4D97-AF65-F5344CB8AC3E}">
        <p14:creationId xmlns:p14="http://schemas.microsoft.com/office/powerpoint/2010/main" val="81119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p:spPr>
        <p:txBody>
          <a:bodyPr/>
          <a:lstStyle/>
          <a:p>
            <a:endParaRPr lang="en-US" dirty="0"/>
          </a:p>
        </p:txBody>
      </p:sp>
      <p:sp>
        <p:nvSpPr>
          <p:cNvPr id="92164" name="Footer Placeholder 3"/>
          <p:cNvSpPr>
            <a:spLocks noGrp="1"/>
          </p:cNvSpPr>
          <p:nvPr>
            <p:ph type="ftr" sz="quarter" idx="4"/>
          </p:nvPr>
        </p:nvSpPr>
        <p:spPr>
          <a:noFill/>
        </p:spPr>
        <p:txBody>
          <a:bodyPr/>
          <a:lstStyle/>
          <a:p>
            <a:endParaRPr lang="en-US"/>
          </a:p>
        </p:txBody>
      </p:sp>
      <p:sp>
        <p:nvSpPr>
          <p:cNvPr id="92165" name="Slide Number Placeholder 4"/>
          <p:cNvSpPr>
            <a:spLocks noGrp="1"/>
          </p:cNvSpPr>
          <p:nvPr>
            <p:ph type="sldNum" sz="quarter" idx="5"/>
          </p:nvPr>
        </p:nvSpPr>
        <p:spPr>
          <a:noFill/>
        </p:spPr>
        <p:txBody>
          <a:bodyPr/>
          <a:lstStyle/>
          <a:p>
            <a:fld id="{02EEA91F-584B-48A4-808F-6E222C9C2F80}" type="slidenum">
              <a:rPr lang="en-US" smtClean="0"/>
              <a:pPr/>
              <a:t>22</a:t>
            </a:fld>
            <a:endParaRPr lang="en-US"/>
          </a:p>
        </p:txBody>
      </p:sp>
    </p:spTree>
    <p:extLst>
      <p:ext uri="{BB962C8B-B14F-4D97-AF65-F5344CB8AC3E}">
        <p14:creationId xmlns:p14="http://schemas.microsoft.com/office/powerpoint/2010/main" val="286637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previous years this report was compiled by hand.  Last year, this report was uploaded to the DMS and directors were contacted by their AU Partner to review the issues. This year the report is generated along with December Count Reports and the report requires a signature.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628B4B1-A95F-4753-B152-83EC63C161BD}"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dirty="0"/>
          </a:p>
        </p:txBody>
      </p:sp>
    </p:spTree>
    <p:extLst>
      <p:ext uri="{BB962C8B-B14F-4D97-AF65-F5344CB8AC3E}">
        <p14:creationId xmlns:p14="http://schemas.microsoft.com/office/powerpoint/2010/main" val="3381461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4FA5997-547F-4CD1-9D92-EF235DAE774D}"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dirty="0"/>
          </a:p>
        </p:txBody>
      </p:sp>
    </p:spTree>
    <p:extLst>
      <p:ext uri="{BB962C8B-B14F-4D97-AF65-F5344CB8AC3E}">
        <p14:creationId xmlns:p14="http://schemas.microsoft.com/office/powerpoint/2010/main" val="154055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C5C3942-2318-4BD8-8E19-F66F6DA325F3}"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dirty="0"/>
          </a:p>
        </p:txBody>
      </p:sp>
    </p:spTree>
    <p:extLst>
      <p:ext uri="{BB962C8B-B14F-4D97-AF65-F5344CB8AC3E}">
        <p14:creationId xmlns:p14="http://schemas.microsoft.com/office/powerpoint/2010/main" val="245708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AAFEEC7-E42F-4A19-B7D3-862362DA6721}"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dirty="0"/>
          </a:p>
        </p:txBody>
      </p:sp>
    </p:spTree>
    <p:extLst>
      <p:ext uri="{BB962C8B-B14F-4D97-AF65-F5344CB8AC3E}">
        <p14:creationId xmlns:p14="http://schemas.microsoft.com/office/powerpoint/2010/main" val="293974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A3C9287-8837-49A8-BA7E-991AFD97B35B}"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dirty="0"/>
          </a:p>
        </p:txBody>
      </p:sp>
    </p:spTree>
    <p:extLst>
      <p:ext uri="{BB962C8B-B14F-4D97-AF65-F5344CB8AC3E}">
        <p14:creationId xmlns:p14="http://schemas.microsoft.com/office/powerpoint/2010/main" val="322349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p:spPr>
        <p:txBody>
          <a:bodyPr/>
          <a:lstStyle/>
          <a:p>
            <a:endParaRPr lang="en-US" dirty="0"/>
          </a:p>
        </p:txBody>
      </p:sp>
      <p:sp>
        <p:nvSpPr>
          <p:cNvPr id="77828" name="Footer Placeholder 3"/>
          <p:cNvSpPr>
            <a:spLocks noGrp="1"/>
          </p:cNvSpPr>
          <p:nvPr>
            <p:ph type="ftr" sz="quarter" idx="4"/>
          </p:nvPr>
        </p:nvSpPr>
        <p:spPr>
          <a:noFill/>
        </p:spPr>
        <p:txBody>
          <a:bodyPr/>
          <a:lstStyle/>
          <a:p>
            <a:endParaRPr lang="en-US"/>
          </a:p>
        </p:txBody>
      </p:sp>
      <p:sp>
        <p:nvSpPr>
          <p:cNvPr id="77829" name="Slide Number Placeholder 4"/>
          <p:cNvSpPr>
            <a:spLocks noGrp="1"/>
          </p:cNvSpPr>
          <p:nvPr>
            <p:ph type="sldNum" sz="quarter" idx="5"/>
          </p:nvPr>
        </p:nvSpPr>
        <p:spPr>
          <a:noFill/>
        </p:spPr>
        <p:txBody>
          <a:bodyPr/>
          <a:lstStyle/>
          <a:p>
            <a:fld id="{9818A5A7-A4F0-4229-9F3E-DCFE4E1D6583}" type="slidenum">
              <a:rPr lang="en-US" smtClean="0"/>
              <a:pPr/>
              <a:t>32</a:t>
            </a:fld>
            <a:endParaRPr lang="en-US"/>
          </a:p>
        </p:txBody>
      </p:sp>
    </p:spTree>
    <p:extLst>
      <p:ext uri="{BB962C8B-B14F-4D97-AF65-F5344CB8AC3E}">
        <p14:creationId xmlns:p14="http://schemas.microsoft.com/office/powerpoint/2010/main" val="307704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p:spPr>
        <p:txBody>
          <a:bodyPr/>
          <a:lstStyle/>
          <a:p>
            <a:endParaRPr lang="en-US" dirty="0"/>
          </a:p>
        </p:txBody>
      </p:sp>
      <p:sp>
        <p:nvSpPr>
          <p:cNvPr id="80900" name="Footer Placeholder 3"/>
          <p:cNvSpPr>
            <a:spLocks noGrp="1"/>
          </p:cNvSpPr>
          <p:nvPr>
            <p:ph type="ftr" sz="quarter" idx="4"/>
          </p:nvPr>
        </p:nvSpPr>
        <p:spPr>
          <a:noFill/>
        </p:spPr>
        <p:txBody>
          <a:bodyPr/>
          <a:lstStyle/>
          <a:p>
            <a:endParaRPr lang="en-US"/>
          </a:p>
        </p:txBody>
      </p:sp>
      <p:sp>
        <p:nvSpPr>
          <p:cNvPr id="80901" name="Slide Number Placeholder 4"/>
          <p:cNvSpPr>
            <a:spLocks noGrp="1"/>
          </p:cNvSpPr>
          <p:nvPr>
            <p:ph type="sldNum" sz="quarter" idx="5"/>
          </p:nvPr>
        </p:nvSpPr>
        <p:spPr>
          <a:noFill/>
        </p:spPr>
        <p:txBody>
          <a:bodyPr/>
          <a:lstStyle/>
          <a:p>
            <a:fld id="{6740E31F-3E0A-43B3-A986-25A285815210}" type="slidenum">
              <a:rPr lang="en-US" smtClean="0"/>
              <a:pPr/>
              <a:t>33</a:t>
            </a:fld>
            <a:endParaRPr lang="en-US"/>
          </a:p>
        </p:txBody>
      </p:sp>
    </p:spTree>
    <p:extLst>
      <p:ext uri="{BB962C8B-B14F-4D97-AF65-F5344CB8AC3E}">
        <p14:creationId xmlns:p14="http://schemas.microsoft.com/office/powerpoint/2010/main" val="197385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find yourself</a:t>
            </a:r>
            <a:r>
              <a:rPr lang="en-US" baseline="0" dirty="0"/>
              <a:t> copy/pasting an explanation, stop and just add the  category flagged and count data to the top three boxes.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D97BE87-1E14-460E-9562-AD76FFDD3D79}"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dirty="0"/>
          </a:p>
        </p:txBody>
      </p:sp>
    </p:spTree>
    <p:extLst>
      <p:ext uri="{BB962C8B-B14F-4D97-AF65-F5344CB8AC3E}">
        <p14:creationId xmlns:p14="http://schemas.microsoft.com/office/powerpoint/2010/main" val="3295329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BC43B73-0B0E-47FD-823D-BC6E4D305391}"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dirty="0"/>
          </a:p>
        </p:txBody>
      </p:sp>
    </p:spTree>
    <p:extLst>
      <p:ext uri="{BB962C8B-B14F-4D97-AF65-F5344CB8AC3E}">
        <p14:creationId xmlns:p14="http://schemas.microsoft.com/office/powerpoint/2010/main" val="37573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p:spPr>
        <p:txBody>
          <a:bodyPr/>
          <a:lstStyle/>
          <a:p>
            <a:endParaRPr lang="en-US" dirty="0"/>
          </a:p>
        </p:txBody>
      </p:sp>
      <p:sp>
        <p:nvSpPr>
          <p:cNvPr id="64516" name="Footer Placeholder 3"/>
          <p:cNvSpPr>
            <a:spLocks noGrp="1"/>
          </p:cNvSpPr>
          <p:nvPr>
            <p:ph type="ftr" sz="quarter" idx="4"/>
          </p:nvPr>
        </p:nvSpPr>
        <p:spPr>
          <a:noFill/>
        </p:spPr>
        <p:txBody>
          <a:bodyPr/>
          <a:lstStyle/>
          <a:p>
            <a:endParaRPr lang="en-US"/>
          </a:p>
        </p:txBody>
      </p:sp>
      <p:sp>
        <p:nvSpPr>
          <p:cNvPr id="64517" name="Slide Number Placeholder 4"/>
          <p:cNvSpPr>
            <a:spLocks noGrp="1"/>
          </p:cNvSpPr>
          <p:nvPr>
            <p:ph type="sldNum" sz="quarter" idx="5"/>
          </p:nvPr>
        </p:nvSpPr>
        <p:spPr>
          <a:noFill/>
        </p:spPr>
        <p:txBody>
          <a:bodyPr/>
          <a:lstStyle/>
          <a:p>
            <a:fld id="{E9024155-8AFD-4F71-AA4E-B4615BEBA52F}" type="slidenum">
              <a:rPr lang="en-US" smtClean="0"/>
              <a:pPr/>
              <a:t>39</a:t>
            </a:fld>
            <a:endParaRPr lang="en-US"/>
          </a:p>
        </p:txBody>
      </p:sp>
    </p:spTree>
    <p:extLst>
      <p:ext uri="{BB962C8B-B14F-4D97-AF65-F5344CB8AC3E}">
        <p14:creationId xmlns:p14="http://schemas.microsoft.com/office/powerpoint/2010/main" val="1321842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65540" name="Footer Placeholder 3"/>
          <p:cNvSpPr>
            <a:spLocks noGrp="1"/>
          </p:cNvSpPr>
          <p:nvPr>
            <p:ph type="ftr" sz="quarter" idx="4"/>
          </p:nvPr>
        </p:nvSpPr>
        <p:spPr>
          <a:noFill/>
        </p:spPr>
        <p:txBody>
          <a:bodyPr/>
          <a:lstStyle/>
          <a:p>
            <a:endParaRPr lang="en-US"/>
          </a:p>
        </p:txBody>
      </p:sp>
      <p:sp>
        <p:nvSpPr>
          <p:cNvPr id="65541" name="Slide Number Placeholder 4"/>
          <p:cNvSpPr>
            <a:spLocks noGrp="1"/>
          </p:cNvSpPr>
          <p:nvPr>
            <p:ph type="sldNum" sz="quarter" idx="5"/>
          </p:nvPr>
        </p:nvSpPr>
        <p:spPr>
          <a:noFill/>
        </p:spPr>
        <p:txBody>
          <a:bodyPr/>
          <a:lstStyle/>
          <a:p>
            <a:fld id="{8A984DAA-CFA2-47BB-93BA-57578DFC1C09}" type="slidenum">
              <a:rPr lang="en-US" smtClean="0"/>
              <a:pPr/>
              <a:t>40</a:t>
            </a:fld>
            <a:endParaRPr lang="en-US"/>
          </a:p>
        </p:txBody>
      </p:sp>
    </p:spTree>
    <p:extLst>
      <p:ext uri="{BB962C8B-B14F-4D97-AF65-F5344CB8AC3E}">
        <p14:creationId xmlns:p14="http://schemas.microsoft.com/office/powerpoint/2010/main" val="405728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3247F2D-6D6C-4CD3-A41F-E94BBBD0D192}"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dirty="0"/>
          </a:p>
        </p:txBody>
      </p:sp>
    </p:spTree>
    <p:extLst>
      <p:ext uri="{BB962C8B-B14F-4D97-AF65-F5344CB8AC3E}">
        <p14:creationId xmlns:p14="http://schemas.microsoft.com/office/powerpoint/2010/main" val="22505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p:spPr>
        <p:txBody>
          <a:bodyPr/>
          <a:lstStyle/>
          <a:p>
            <a:endParaRPr lang="en-US" dirty="0"/>
          </a:p>
        </p:txBody>
      </p:sp>
      <p:sp>
        <p:nvSpPr>
          <p:cNvPr id="69636" name="Footer Placeholder 3"/>
          <p:cNvSpPr>
            <a:spLocks noGrp="1"/>
          </p:cNvSpPr>
          <p:nvPr>
            <p:ph type="ftr" sz="quarter" idx="4"/>
          </p:nvPr>
        </p:nvSpPr>
        <p:spPr>
          <a:noFill/>
        </p:spPr>
        <p:txBody>
          <a:bodyPr/>
          <a:lstStyle/>
          <a:p>
            <a:endParaRPr lang="en-US"/>
          </a:p>
        </p:txBody>
      </p:sp>
      <p:sp>
        <p:nvSpPr>
          <p:cNvPr id="69637" name="Slide Number Placeholder 4"/>
          <p:cNvSpPr>
            <a:spLocks noGrp="1"/>
          </p:cNvSpPr>
          <p:nvPr>
            <p:ph type="sldNum" sz="quarter" idx="5"/>
          </p:nvPr>
        </p:nvSpPr>
        <p:spPr>
          <a:noFill/>
        </p:spPr>
        <p:txBody>
          <a:bodyPr/>
          <a:lstStyle/>
          <a:p>
            <a:fld id="{340D3131-A2E5-4DD9-B8C1-2C0C7C9B7466}" type="slidenum">
              <a:rPr lang="en-US" smtClean="0"/>
              <a:pPr/>
              <a:t>43</a:t>
            </a:fld>
            <a:endParaRPr lang="en-US"/>
          </a:p>
        </p:txBody>
      </p:sp>
    </p:spTree>
    <p:extLst>
      <p:ext uri="{BB962C8B-B14F-4D97-AF65-F5344CB8AC3E}">
        <p14:creationId xmlns:p14="http://schemas.microsoft.com/office/powerpoint/2010/main" val="25347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ln/>
        </p:spPr>
        <p:txBody>
          <a:bodyPr/>
          <a:lstStyle/>
          <a:p>
            <a:endParaRPr lang="en-US" dirty="0"/>
          </a:p>
          <a:p>
            <a:endParaRPr lang="en-US" dirty="0"/>
          </a:p>
        </p:txBody>
      </p:sp>
      <p:sp>
        <p:nvSpPr>
          <p:cNvPr id="71684" name="Footer Placeholder 3"/>
          <p:cNvSpPr>
            <a:spLocks noGrp="1"/>
          </p:cNvSpPr>
          <p:nvPr>
            <p:ph type="ftr" sz="quarter" idx="4"/>
          </p:nvPr>
        </p:nvSpPr>
        <p:spPr>
          <a:noFill/>
        </p:spPr>
        <p:txBody>
          <a:bodyPr/>
          <a:lstStyle/>
          <a:p>
            <a:endParaRPr lang="en-US"/>
          </a:p>
        </p:txBody>
      </p:sp>
      <p:sp>
        <p:nvSpPr>
          <p:cNvPr id="71685" name="Slide Number Placeholder 4"/>
          <p:cNvSpPr>
            <a:spLocks noGrp="1"/>
          </p:cNvSpPr>
          <p:nvPr>
            <p:ph type="sldNum" sz="quarter" idx="5"/>
          </p:nvPr>
        </p:nvSpPr>
        <p:spPr>
          <a:noFill/>
        </p:spPr>
        <p:txBody>
          <a:bodyPr/>
          <a:lstStyle/>
          <a:p>
            <a:fld id="{C2CE9C2D-5EF8-4339-94D2-49CC37AD1D4B}" type="slidenum">
              <a:rPr lang="en-US" smtClean="0"/>
              <a:pPr/>
              <a:t>44</a:t>
            </a:fld>
            <a:endParaRPr lang="en-US"/>
          </a:p>
        </p:txBody>
      </p:sp>
    </p:spTree>
    <p:extLst>
      <p:ext uri="{BB962C8B-B14F-4D97-AF65-F5344CB8AC3E}">
        <p14:creationId xmlns:p14="http://schemas.microsoft.com/office/powerpoint/2010/main" val="365372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a:xfrm>
            <a:off x="714375" y="4209143"/>
            <a:ext cx="5485805" cy="4582584"/>
          </a:xfrm>
          <a:noFill/>
          <a:ln/>
        </p:spPr>
        <p:txBody>
          <a:bodyPr/>
          <a:lstStyle/>
          <a:p>
            <a:endParaRPr lang="en-US" sz="800" dirty="0">
              <a:latin typeface="Verdana" pitchFamily="34" charset="0"/>
            </a:endParaRPr>
          </a:p>
        </p:txBody>
      </p:sp>
    </p:spTree>
    <p:extLst>
      <p:ext uri="{BB962C8B-B14F-4D97-AF65-F5344CB8AC3E}">
        <p14:creationId xmlns:p14="http://schemas.microsoft.com/office/powerpoint/2010/main" val="1479252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u="sng" dirty="0"/>
          </a:p>
        </p:txBody>
      </p:sp>
      <p:sp>
        <p:nvSpPr>
          <p:cNvPr id="7373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35FF3-26F7-43B2-9889-60861F3C44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40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a:p>
        </p:txBody>
      </p:sp>
      <p:sp>
        <p:nvSpPr>
          <p:cNvPr id="75780"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5781"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EE9EF-BCCD-4225-B660-75D3D6018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406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2/20/2024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47</a:t>
            </a:fld>
            <a:endParaRPr lang="en-US"/>
          </a:p>
        </p:txBody>
      </p:sp>
    </p:spTree>
    <p:extLst>
      <p:ext uri="{BB962C8B-B14F-4D97-AF65-F5344CB8AC3E}">
        <p14:creationId xmlns:p14="http://schemas.microsoft.com/office/powerpoint/2010/main" val="1164681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48</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2/20/2024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50</a:t>
            </a:fld>
            <a:endParaRPr lang="en-US"/>
          </a:p>
        </p:txBody>
      </p:sp>
    </p:spTree>
    <p:extLst>
      <p:ext uri="{BB962C8B-B14F-4D97-AF65-F5344CB8AC3E}">
        <p14:creationId xmlns:p14="http://schemas.microsoft.com/office/powerpoint/2010/main" val="2233255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51</a:t>
            </a:fld>
            <a:endParaRPr lang="en-US" dirty="0"/>
          </a:p>
        </p:txBody>
      </p:sp>
    </p:spTree>
    <p:extLst>
      <p:ext uri="{BB962C8B-B14F-4D97-AF65-F5344CB8AC3E}">
        <p14:creationId xmlns:p14="http://schemas.microsoft.com/office/powerpoint/2010/main" val="2053570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51CA0FF-256A-48CD-A88B-8D45E11650AF}" type="datetime1">
              <a:rPr lang="en-US" smtClean="0"/>
              <a:t>2/20/2024</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3F7242FB-F25E-544B-B72F-E0B5A499AB48}" type="slidenum">
              <a:rPr lang="en-US" smtClean="0"/>
              <a:t>52</a:t>
            </a:fld>
            <a:endParaRPr lang="en-US" dirty="0"/>
          </a:p>
        </p:txBody>
      </p:sp>
    </p:spTree>
    <p:extLst>
      <p:ext uri="{BB962C8B-B14F-4D97-AF65-F5344CB8AC3E}">
        <p14:creationId xmlns:p14="http://schemas.microsoft.com/office/powerpoint/2010/main" val="1278611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147A0-B23C-4B33-87CA-20CAA95BF64F}" type="slidenum">
              <a:rPr lang="en-US" smtClean="0"/>
              <a:t>56</a:t>
            </a:fld>
            <a:endParaRPr lang="en-US"/>
          </a:p>
        </p:txBody>
      </p:sp>
    </p:spTree>
    <p:extLst>
      <p:ext uri="{BB962C8B-B14F-4D97-AF65-F5344CB8AC3E}">
        <p14:creationId xmlns:p14="http://schemas.microsoft.com/office/powerpoint/2010/main" val="1788005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295B1DF2-EDD0-4B0F-B9E6-0AF755E44BE9}" type="datetime1">
              <a:rPr lang="en-US" smtClean="0"/>
              <a:t>2/20/2024</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4912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1E82B11-E791-4940-BBC1-60AF42E5A9EA}"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dirty="0"/>
          </a:p>
        </p:txBody>
      </p:sp>
    </p:spTree>
    <p:extLst>
      <p:ext uri="{BB962C8B-B14F-4D97-AF65-F5344CB8AC3E}">
        <p14:creationId xmlns:p14="http://schemas.microsoft.com/office/powerpoint/2010/main" val="38806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8CDEA5B-1EA5-4E96-BDA0-A1D31B5F3DF2}"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dirty="0"/>
          </a:p>
        </p:txBody>
      </p:sp>
    </p:spTree>
    <p:extLst>
      <p:ext uri="{BB962C8B-B14F-4D97-AF65-F5344CB8AC3E}">
        <p14:creationId xmlns:p14="http://schemas.microsoft.com/office/powerpoint/2010/main" val="377918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50A43109-732D-4C83-B61C-D382B2CD72A5}"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dirty="0"/>
          </a:p>
        </p:txBody>
      </p:sp>
    </p:spTree>
    <p:extLst>
      <p:ext uri="{BB962C8B-B14F-4D97-AF65-F5344CB8AC3E}">
        <p14:creationId xmlns:p14="http://schemas.microsoft.com/office/powerpoint/2010/main" val="164936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17BFFA6-846E-48F9-86C9-691E09C16137}"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dirty="0"/>
          </a:p>
        </p:txBody>
      </p:sp>
    </p:spTree>
    <p:extLst>
      <p:ext uri="{BB962C8B-B14F-4D97-AF65-F5344CB8AC3E}">
        <p14:creationId xmlns:p14="http://schemas.microsoft.com/office/powerpoint/2010/main" val="171015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Grey</a:t>
            </a:r>
            <a:r>
              <a:rPr lang="en-US" baseline="0" dirty="0"/>
              <a:t> heading indicate that the report should be reviewed but should not be included in the packet of reports uploaded to the CDE.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173A0A6-1B5D-4A28-AD03-29A0F4C2C522}"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272495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282D3C8-E706-4A3A-B646-1B1CA6475883}" type="datetime1">
              <a:rPr lang="en-US" smtClean="0"/>
              <a:t>2/20/2024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340850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53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5362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62390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54729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descr="Colorado Department of Education Logo - Homepage Link">
            <a:extLst>
              <a:ext uri="{FF2B5EF4-FFF2-40B4-BE49-F238E27FC236}">
                <a16:creationId xmlns:a16="http://schemas.microsoft.com/office/drawing/2014/main" id="{51341D12-2A4A-4592-AD63-FE30AD86545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3847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8434A1BC-8954-40D2-AF2D-5AE678F9150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8089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35B1625D-0F74-4579-84E5-CAE567E39D4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09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4" descr="Colorado Department of Education Logo - Homepage Link">
            <a:extLst>
              <a:ext uri="{FF2B5EF4-FFF2-40B4-BE49-F238E27FC236}">
                <a16:creationId xmlns:a16="http://schemas.microsoft.com/office/drawing/2014/main" id="{07D0C5D6-EE63-4B7B-BAB6-14F9B405478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1116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86288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628755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83194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67726FA2-3EC9-4717-AD62-D8C823692DD3}"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21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00548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8157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388575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488441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28858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273316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Tree>
    <p:extLst>
      <p:ext uri="{BB962C8B-B14F-4D97-AF65-F5344CB8AC3E}">
        <p14:creationId xmlns:p14="http://schemas.microsoft.com/office/powerpoint/2010/main" val="537982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169360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8092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05587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67726FA2-3EC9-4717-AD62-D8C823692DD3}"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39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90157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471299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12583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Tree>
    <p:extLst>
      <p:ext uri="{BB962C8B-B14F-4D97-AF65-F5344CB8AC3E}">
        <p14:creationId xmlns:p14="http://schemas.microsoft.com/office/powerpoint/2010/main" val="1281546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059676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205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679498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4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22992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58728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67726FA2-3EC9-4717-AD62-D8C823692DD3}"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316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4" descr="Colorado Department of Education Logo - Homepage Link">
            <a:extLst>
              <a:ext uri="{FF2B5EF4-FFF2-40B4-BE49-F238E27FC236}">
                <a16:creationId xmlns:a16="http://schemas.microsoft.com/office/drawing/2014/main" id="{8583A527-1FAD-4E53-8674-BF78DBEB888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05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6074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049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055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11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F7FC3325-62DE-481B-8D9D-D3438906D18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8466" y="0"/>
            <a:ext cx="12208934" cy="1366838"/>
          </a:xfrm>
          <a:prstGeom prst="rect">
            <a:avLst/>
          </a:prstGeom>
        </p:spPr>
      </p:pic>
      <p:pic>
        <p:nvPicPr>
          <p:cNvPr id="9" name="Picture 4" descr="Colorado Department of Education Logo - Homepage Link">
            <a:extLst>
              <a:ext uri="{FF2B5EF4-FFF2-40B4-BE49-F238E27FC236}">
                <a16:creationId xmlns:a16="http://schemas.microsoft.com/office/drawing/2014/main" id="{472AF7D9-1CAF-4148-9193-2F7C1D0B0C4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78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endParaRPr lang="en-US" dirty="0"/>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86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87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3A017E7-46BF-4339-9E94-9507972099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627" cy="1041400"/>
          </a:xfrm>
          <a:prstGeom prst="rect">
            <a:avLst/>
          </a:prstGeom>
        </p:spPr>
      </p:pic>
      <p:pic>
        <p:nvPicPr>
          <p:cNvPr id="9" name="Picture 4" descr="Colorado Department of Education Logo - Homepage Link">
            <a:extLst>
              <a:ext uri="{FF2B5EF4-FFF2-40B4-BE49-F238E27FC236}">
                <a16:creationId xmlns:a16="http://schemas.microsoft.com/office/drawing/2014/main" id="{7308A977-C08B-422D-91E4-4534CA4D5A8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30594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912205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t>‹#›</a:t>
            </a:fld>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77600" y="6271523"/>
            <a:ext cx="624263" cy="481510"/>
          </a:xfrm>
          <a:prstGeom prst="rect">
            <a:avLst/>
          </a:prstGeom>
        </p:spPr>
      </p:pic>
    </p:spTree>
    <p:extLst>
      <p:ext uri="{BB962C8B-B14F-4D97-AF65-F5344CB8AC3E}">
        <p14:creationId xmlns:p14="http://schemas.microsoft.com/office/powerpoint/2010/main" val="11831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Colorado Department of Education Logo - Homepage Lin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44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8" name="Text Placeholder 2"/>
          <p:cNvSpPr>
            <a:spLocks noGrp="1"/>
          </p:cNvSpPr>
          <p:nvPr>
            <p:ph idx="1"/>
          </p:nvPr>
        </p:nvSpPr>
        <p:spPr>
          <a:xfrm>
            <a:off x="507999" y="1719071"/>
            <a:ext cx="11210524"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4" descr="Colorado Department of Education Logo - Homepage Lin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77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0"/>
            <a:ext cx="2817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3"/>
          </p:nvPr>
        </p:nvSpPr>
        <p:spPr>
          <a:xfrm>
            <a:off x="383371" y="6356350"/>
            <a:ext cx="22352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70811" y="2232152"/>
            <a:ext cx="254776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0"/>
          <p:cNvSpPr>
            <a:spLocks noGrp="1"/>
          </p:cNvSpPr>
          <p:nvPr>
            <p:ph type="title"/>
          </p:nvPr>
        </p:nvSpPr>
        <p:spPr>
          <a:xfrm>
            <a:off x="67733" y="1096962"/>
            <a:ext cx="2551275" cy="1033590"/>
          </a:xfrm>
        </p:spPr>
        <p:txBody>
          <a:bodyPr anchor="b"/>
          <a:lstStyle>
            <a:lvl1pPr algn="l">
              <a:defRPr sz="2000" spc="0" baseline="0">
                <a:solidFill>
                  <a:srgbClr val="5C6670"/>
                </a:solidFill>
              </a:defRPr>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4" descr="Colorado Department of Education Logo - Homepage Lin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8482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166067"/>
            <a:ext cx="11175013"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2077300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61064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Blue Block Righ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386853" y="2232152"/>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9383776" y="1096962"/>
            <a:ext cx="2551275" cy="1033590"/>
          </a:xfrm>
        </p:spPr>
        <p:txBody>
          <a:bodyPr anchor="b"/>
          <a:lstStyle>
            <a:lvl1pPr algn="l">
              <a:defRPr sz="2000" spc="0" baseline="0"/>
            </a:lvl1pPr>
          </a:lstStyle>
          <a:p>
            <a:r>
              <a:rPr lang="en-US"/>
              <a:t>Click to edit Master title style</a:t>
            </a:r>
            <a:endParaRPr lang="en-US" dirty="0"/>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507998" y="457200"/>
            <a:ext cx="8325351"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p:cNvSpPr>
            <a:spLocks noGrp="1"/>
          </p:cNvSpPr>
          <p:nvPr>
            <p:ph idx="1"/>
          </p:nvPr>
        </p:nvSpPr>
        <p:spPr>
          <a:xfrm>
            <a:off x="507999" y="1319279"/>
            <a:ext cx="8325349"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06022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Green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6" y="1096962"/>
            <a:ext cx="2551275" cy="1033590"/>
          </a:xfrm>
        </p:spPr>
        <p:txBody>
          <a:bodyPr anchor="b"/>
          <a:lstStyle>
            <a:lvl1pPr algn="l">
              <a:defRPr sz="2000" spc="0" baseline="0"/>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61333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951048" y="304800"/>
            <a:ext cx="8834552"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383371" y="6356350"/>
            <a:ext cx="22352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70811" y="2232152"/>
            <a:ext cx="254776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67733" y="1096962"/>
            <a:ext cx="2551275" cy="1033590"/>
          </a:xfrm>
        </p:spPr>
        <p:txBody>
          <a:bodyPr anchor="b"/>
          <a:lstStyle>
            <a:lvl1pPr algn="l">
              <a:defRPr sz="2000" spc="0" baseline="0">
                <a:solidFill>
                  <a:srgbClr val="5C6670"/>
                </a:solidFill>
              </a:defRPr>
            </a:lvl1pPr>
          </a:lstStyle>
          <a:p>
            <a:r>
              <a:rPr lang="en-US" dirty="0"/>
              <a:t>Click to edit Master title style</a:t>
            </a:r>
          </a:p>
        </p:txBody>
      </p:sp>
    </p:spTree>
    <p:extLst>
      <p:ext uri="{BB962C8B-B14F-4D97-AF65-F5344CB8AC3E}">
        <p14:creationId xmlns:p14="http://schemas.microsoft.com/office/powerpoint/2010/main" val="228120285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188720"/>
            <a:ext cx="8128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86853" y="2232152"/>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9383776" y="1096962"/>
            <a:ext cx="2551275"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507998" y="457200"/>
            <a:ext cx="8128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748985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494849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932854" y="1036321"/>
            <a:ext cx="8785669"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000" spc="0" baseline="0"/>
            </a:lvl1pPr>
          </a:lstStyle>
          <a:p>
            <a:r>
              <a:rPr lang="en-US" dirty="0"/>
              <a:t>Click to edit Master title style</a:t>
            </a:r>
          </a:p>
        </p:txBody>
      </p:sp>
    </p:spTree>
    <p:extLst>
      <p:ext uri="{BB962C8B-B14F-4D97-AF65-F5344CB8AC3E}">
        <p14:creationId xmlns:p14="http://schemas.microsoft.com/office/powerpoint/2010/main" val="254258235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7999" y="460248"/>
            <a:ext cx="8229603"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Text Placeholder 3"/>
          <p:cNvSpPr>
            <a:spLocks noGrp="1"/>
          </p:cNvSpPr>
          <p:nvPr>
            <p:ph type="body" sz="half" idx="2"/>
          </p:nvPr>
        </p:nvSpPr>
        <p:spPr>
          <a:xfrm>
            <a:off x="9386853" y="2232152"/>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9383776" y="1096962"/>
            <a:ext cx="2551275" cy="1033590"/>
          </a:xfrm>
        </p:spPr>
        <p:txBody>
          <a:bodyPr anchor="b"/>
          <a:lstStyle>
            <a:lvl1pPr algn="l">
              <a:defRPr sz="2000" spc="0" baseline="0">
                <a:solidFill>
                  <a:schemeClr val="tx1"/>
                </a:solidFill>
              </a:defRPr>
            </a:lvl1pPr>
          </a:lstStyle>
          <a:p>
            <a:r>
              <a:rPr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77216" y="1096962"/>
            <a:ext cx="2551275" cy="1033590"/>
          </a:xfrm>
        </p:spPr>
        <p:txBody>
          <a:bodyPr anchor="b"/>
          <a:lstStyle>
            <a:lvl1pPr algn="l">
              <a:defRPr sz="2000" spc="0" baseline="0"/>
            </a:lvl1pPr>
          </a:lstStyle>
          <a:p>
            <a:r>
              <a:rPr lang="en-US" dirty="0"/>
              <a:t>Click to edit Master title style</a:t>
            </a:r>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59105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151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5098601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77074112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 id="2147483997" r:id="rId31"/>
    <p:sldLayoutId id="2147483998" r:id="rId32"/>
    <p:sldLayoutId id="2147483999" r:id="rId33"/>
    <p:sldLayoutId id="2147484000" r:id="rId34"/>
    <p:sldLayoutId id="2147484001" r:id="rId35"/>
    <p:sldLayoutId id="2147484002" r:id="rId36"/>
    <p:sldLayoutId id="2147484003" r:id="rId37"/>
    <p:sldLayoutId id="2147484004" r:id="rId38"/>
    <p:sldLayoutId id="2147484005" r:id="rId39"/>
    <p:sldLayoutId id="2147484006" r:id="rId40"/>
    <p:sldLayoutId id="2147484007" r:id="rId41"/>
    <p:sldLayoutId id="2147484008" r:id="rId42"/>
    <p:sldLayoutId id="2147484009" r:id="rId43"/>
    <p:sldLayoutId id="2147484010" r:id="rId44"/>
    <p:sldLayoutId id="2147484011" r:id="rId45"/>
    <p:sldLayoutId id="2147484012" r:id="rId46"/>
    <p:sldLayoutId id="2147484013" r:id="rId47"/>
    <p:sldLayoutId id="2147484014" r:id="rId48"/>
    <p:sldLayoutId id="2147484015" r:id="rId49"/>
    <p:sldLayoutId id="2147484016" r:id="rId50"/>
    <p:sldLayoutId id="2147484017" r:id="rId51"/>
    <p:sldLayoutId id="2147484018" r:id="rId52"/>
    <p:sldLayoutId id="2147484019" r:id="rId53"/>
    <p:sldLayoutId id="2147484020" r:id="rId54"/>
    <p:sldLayoutId id="2147484021" r:id="rId55"/>
    <p:sldLayoutId id="2147484022" r:id="rId56"/>
    <p:sldLayoutId id="2147484023" r:id="rId57"/>
    <p:sldLayoutId id="2147483698" r:id="rId58"/>
    <p:sldLayoutId id="2147483699" r:id="rId59"/>
    <p:sldLayoutId id="2147483700" r:id="rId60"/>
    <p:sldLayoutId id="2147483662" r:id="rId61"/>
    <p:sldLayoutId id="2147483669" r:id="rId62"/>
    <p:sldLayoutId id="2147483673" r:id="rId6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decembercountreportchecklist" TargetMode="External"/><Relationship Id="rId2" Type="http://schemas.openxmlformats.org/officeDocument/2006/relationships/image" Target="../media/image44.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0.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54.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microsoft.com/office/2007/relationships/hdphoto" Target="../media/hdphoto1.wdp"/><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56.xml"/><Relationship Id="rId5" Type="http://schemas.microsoft.com/office/2007/relationships/hdphoto" Target="../media/hdphoto1.wdp"/><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jpeg"/><Relationship Id="rId1" Type="http://schemas.openxmlformats.org/officeDocument/2006/relationships/slideLayout" Target="../slideLayouts/slideLayout56.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microsoft.com/office/2007/relationships/hdphoto" Target="../media/hdphoto1.wdp"/><Relationship Id="rId5" Type="http://schemas.openxmlformats.org/officeDocument/2006/relationships/image" Target="../media/image63.png"/><Relationship Id="rId4" Type="http://schemas.openxmlformats.org/officeDocument/2006/relationships/hyperlink" Target="https://www.cde.state.co.us/datapipeline/specialeducationdecemberflagexplanationsdocument"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53.xml"/><Relationship Id="rId6" Type="http://schemas.microsoft.com/office/2007/relationships/hdphoto" Target="../media/hdphoto1.wdp"/><Relationship Id="rId5" Type="http://schemas.openxmlformats.org/officeDocument/2006/relationships/image" Target="../media/image63.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53.xml"/><Relationship Id="rId5" Type="http://schemas.microsoft.com/office/2007/relationships/hdphoto" Target="../media/hdphoto1.wdp"/><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53.xml"/><Relationship Id="rId5" Type="http://schemas.microsoft.com/office/2007/relationships/hdphoto" Target="../media/hdphoto1.wdp"/><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53.xml"/><Relationship Id="rId5" Type="http://schemas.openxmlformats.org/officeDocument/2006/relationships/image" Target="../media/image77.jpe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2022-2023specialeducationdecembercounttimeline"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0.xml"/><Relationship Id="rId4" Type="http://schemas.openxmlformats.org/officeDocument/2006/relationships/image" Target="../media/image3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83.sv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image" Target="../media/image36.jpg"/></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4.xml"/><Relationship Id="rId5" Type="http://schemas.openxmlformats.org/officeDocument/2006/relationships/image" Target="../media/image91.png"/><Relationship Id="rId4" Type="http://schemas.openxmlformats.org/officeDocument/2006/relationships/image" Target="../media/image90.jpeg"/></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datapipeline/specialeducationdecembercountreportschecklist-0"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4400" dirty="0">
                <a:solidFill>
                  <a:srgbClr val="000000"/>
                </a:solidFill>
              </a:rPr>
              <a:t>Special Education December Count 2023-2024</a:t>
            </a:r>
          </a:p>
        </p:txBody>
      </p:sp>
      <p:sp>
        <p:nvSpPr>
          <p:cNvPr id="6" name="Text Placeholder 5"/>
          <p:cNvSpPr>
            <a:spLocks noGrp="1"/>
          </p:cNvSpPr>
          <p:nvPr>
            <p:ph type="subTitle" idx="1"/>
          </p:nvPr>
        </p:nvSpPr>
        <p:spPr/>
        <p:txBody>
          <a:bodyPr>
            <a:normAutofit lnSpcReduction="10000"/>
          </a:bodyPr>
          <a:lstStyle/>
          <a:p>
            <a:r>
              <a:rPr lang="en-US" sz="3600" dirty="0">
                <a:solidFill>
                  <a:srgbClr val="000000"/>
                </a:solidFill>
              </a:rPr>
              <a:t>December Count Reports</a:t>
            </a:r>
          </a:p>
        </p:txBody>
      </p:sp>
      <p:sp>
        <p:nvSpPr>
          <p:cNvPr id="7" name="Text Placeholder 6"/>
          <p:cNvSpPr>
            <a:spLocks noGrp="1"/>
          </p:cNvSpPr>
          <p:nvPr>
            <p:ph type="body" sz="quarter" idx="4294967295"/>
          </p:nvPr>
        </p:nvSpPr>
        <p:spPr>
          <a:xfrm>
            <a:off x="1944509" y="5635405"/>
            <a:ext cx="8342312" cy="407988"/>
          </a:xfrm>
        </p:spPr>
        <p:txBody>
          <a:bodyPr>
            <a:normAutofit lnSpcReduction="10000"/>
          </a:bodyPr>
          <a:lstStyle/>
          <a:p>
            <a:pPr marL="0" indent="0" algn="ctr">
              <a:buNone/>
            </a:pPr>
            <a:r>
              <a:rPr lang="en-US" sz="2400" dirty="0">
                <a:solidFill>
                  <a:srgbClr val="000000"/>
                </a:solidFill>
              </a:rPr>
              <a:t>February 2024</a:t>
            </a:r>
          </a:p>
        </p:txBody>
      </p:sp>
    </p:spTree>
    <p:extLst>
      <p:ext uri="{BB962C8B-B14F-4D97-AF65-F5344CB8AC3E}">
        <p14:creationId xmlns:p14="http://schemas.microsoft.com/office/powerpoint/2010/main" val="34933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Report Checklist example">
            <a:extLst>
              <a:ext uri="{FF2B5EF4-FFF2-40B4-BE49-F238E27FC236}">
                <a16:creationId xmlns:a16="http://schemas.microsoft.com/office/drawing/2014/main" id="{CF2722C8-FBC2-DC0A-A7B3-51FC88EE1C29}"/>
              </a:ext>
            </a:extLst>
          </p:cNvPr>
          <p:cNvPicPr>
            <a:picLocks noGrp="1" noChangeAspect="1"/>
          </p:cNvPicPr>
          <p:nvPr>
            <p:ph sz="quarter" idx="10"/>
          </p:nvPr>
        </p:nvPicPr>
        <p:blipFill>
          <a:blip r:embed="rId2"/>
          <a:stretch>
            <a:fillRect/>
          </a:stretch>
        </p:blipFill>
        <p:spPr>
          <a:xfrm>
            <a:off x="2686578" y="778804"/>
            <a:ext cx="6692897" cy="4920157"/>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28D54631-A27C-4EEE-85BA-88D2B114914F}"/>
              </a:ext>
            </a:extLst>
          </p:cNvPr>
          <p:cNvSpPr>
            <a:spLocks noGrp="1"/>
          </p:cNvSpPr>
          <p:nvPr>
            <p:ph type="title" idx="4294967295"/>
          </p:nvPr>
        </p:nvSpPr>
        <p:spPr>
          <a:xfrm>
            <a:off x="0" y="117475"/>
            <a:ext cx="7886700" cy="1325563"/>
          </a:xfrm>
        </p:spPr>
        <p:txBody>
          <a:bodyPr/>
          <a:lstStyle/>
          <a:p>
            <a:pPr rtl="0" eaLnBrk="1" latinLnBrk="0" hangingPunct="1"/>
            <a:r>
              <a:rPr lang="en-US" sz="3200" dirty="0">
                <a:solidFill>
                  <a:srgbClr val="000000"/>
                </a:solidFill>
                <a:latin typeface="Calibri" panose="020F0502020204030204" pitchFamily="34" charset="0"/>
                <a:ea typeface="+mn-ea"/>
                <a:cs typeface="+mn-cs"/>
              </a:rPr>
              <a:t>Report Checklist </a:t>
            </a:r>
            <a:endParaRPr lang="en-US" dirty="0">
              <a:solidFill>
                <a:srgbClr val="000000"/>
              </a:solidFill>
              <a:effectLst/>
            </a:endParaRPr>
          </a:p>
          <a:p>
            <a:endParaRPr lang="en-US" dirty="0"/>
          </a:p>
        </p:txBody>
      </p:sp>
      <p:sp>
        <p:nvSpPr>
          <p:cNvPr id="2" name="Rectangle 1"/>
          <p:cNvSpPr/>
          <p:nvPr/>
        </p:nvSpPr>
        <p:spPr>
          <a:xfrm>
            <a:off x="3399034" y="5876840"/>
            <a:ext cx="4572000" cy="646331"/>
          </a:xfrm>
          <a:prstGeom prst="rect">
            <a:avLst/>
          </a:prstGeom>
        </p:spPr>
        <p:txBody>
          <a:bodyPr>
            <a:spAutoFit/>
          </a:bodyPr>
          <a:lstStyle/>
          <a:p>
            <a:r>
              <a:rPr lang="en-US" dirty="0">
                <a:hlinkClick r:id="rId3"/>
              </a:rPr>
              <a:t>https://www.cde.state.co.us/datapipeline/decembercountreportchecklist</a:t>
            </a:r>
            <a:r>
              <a:rPr lang="en-US" dirty="0"/>
              <a:t> </a:t>
            </a:r>
          </a:p>
        </p:txBody>
      </p:sp>
    </p:spTree>
    <p:extLst>
      <p:ext uri="{BB962C8B-B14F-4D97-AF65-F5344CB8AC3E}">
        <p14:creationId xmlns:p14="http://schemas.microsoft.com/office/powerpoint/2010/main" val="268298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4" y="205176"/>
            <a:ext cx="10400901" cy="898524"/>
          </a:xfrm>
        </p:spPr>
        <p:txBody>
          <a:bodyPr>
            <a:normAutofit/>
          </a:bodyPr>
          <a:lstStyle/>
          <a:p>
            <a:pPr algn="ctr"/>
            <a:r>
              <a:rPr lang="en-US" sz="2800" dirty="0">
                <a:solidFill>
                  <a:srgbClr val="000000"/>
                </a:solidFill>
              </a:rPr>
              <a:t>View Student or Staff </a:t>
            </a:r>
            <a:r>
              <a:rPr lang="en-US" sz="2800" u="sng" dirty="0">
                <a:solidFill>
                  <a:srgbClr val="000000"/>
                </a:solidFill>
              </a:rPr>
              <a:t>Interchange</a:t>
            </a:r>
            <a:r>
              <a:rPr lang="en-US" sz="2800" dirty="0">
                <a:solidFill>
                  <a:srgbClr val="000000"/>
                </a:solidFill>
              </a:rPr>
              <a:t> Error Reports from Pipeline Reports</a:t>
            </a:r>
          </a:p>
        </p:txBody>
      </p:sp>
      <p:sp>
        <p:nvSpPr>
          <p:cNvPr id="2" name="Content Placeholder 1"/>
          <p:cNvSpPr>
            <a:spLocks noGrp="1"/>
          </p:cNvSpPr>
          <p:nvPr>
            <p:ph idx="1"/>
          </p:nvPr>
        </p:nvSpPr>
        <p:spPr>
          <a:xfrm>
            <a:off x="443565" y="1195730"/>
            <a:ext cx="10515600" cy="2326170"/>
          </a:xfrm>
          <a:solidFill>
            <a:schemeClr val="bg1"/>
          </a:solidFill>
        </p:spPr>
        <p:txBody>
          <a:bodyPr>
            <a:normAutofit fontScale="92500"/>
          </a:bodyPr>
          <a:lstStyle/>
          <a:p>
            <a:pPr>
              <a:buFont typeface="Trebuchet MS" panose="020B0603020202020204" pitchFamily="34" charset="0"/>
              <a:buChar char="&gt;"/>
            </a:pPr>
            <a:r>
              <a:rPr lang="en-US" sz="2000" dirty="0">
                <a:solidFill>
                  <a:srgbClr val="000000"/>
                </a:solidFill>
                <a:latin typeface="Trebuchet MS" panose="020B0603020202020204" pitchFamily="34" charset="0"/>
              </a:rPr>
              <a:t>Dataset: Special Education IEP Interchange</a:t>
            </a:r>
          </a:p>
          <a:p>
            <a:pPr>
              <a:buFont typeface="Trebuchet MS" panose="020B0603020202020204" pitchFamily="34" charset="0"/>
              <a:buChar char="&gt;"/>
            </a:pPr>
            <a:r>
              <a:rPr lang="en-US" sz="2000" dirty="0">
                <a:solidFill>
                  <a:srgbClr val="000000"/>
                </a:solidFill>
                <a:latin typeface="Trebuchet MS" panose="020B0603020202020204" pitchFamily="34" charset="0"/>
              </a:rPr>
              <a:t>File Type:</a:t>
            </a:r>
          </a:p>
          <a:p>
            <a:pPr lvl="1">
              <a:buFont typeface="Trebuchet MS" panose="020B0603020202020204" pitchFamily="34" charset="0"/>
              <a:buChar char="&gt;"/>
            </a:pPr>
            <a:r>
              <a:rPr lang="en-US" sz="1800" dirty="0">
                <a:solidFill>
                  <a:srgbClr val="000000"/>
                </a:solidFill>
                <a:latin typeface="Trebuchet MS" panose="020B0603020202020204" pitchFamily="34" charset="0"/>
              </a:rPr>
              <a:t>Sp. Ed December Count Staff</a:t>
            </a:r>
          </a:p>
          <a:p>
            <a:pPr lvl="1">
              <a:buFont typeface="Trebuchet MS" panose="020B0603020202020204" pitchFamily="34" charset="0"/>
              <a:buChar char="&gt;"/>
            </a:pPr>
            <a:r>
              <a:rPr lang="en-US" sz="1800" dirty="0">
                <a:solidFill>
                  <a:srgbClr val="000000"/>
                </a:solidFill>
                <a:latin typeface="Trebuchet MS" panose="020B0603020202020204" pitchFamily="34" charset="0"/>
              </a:rPr>
              <a:t>Sp. Ed December Count Student</a:t>
            </a:r>
          </a:p>
          <a:p>
            <a:pPr marL="45720" indent="0">
              <a:buClr>
                <a:schemeClr val="accent4"/>
              </a:buClr>
              <a:buNone/>
            </a:pPr>
            <a:r>
              <a:rPr lang="en-US" sz="2000" dirty="0">
                <a:solidFill>
                  <a:srgbClr val="000000"/>
                </a:solidFill>
                <a:latin typeface="Trebuchet MS" panose="020B0603020202020204" pitchFamily="34" charset="0"/>
              </a:rPr>
              <a:t>If you see ERRORS -&gt; These </a:t>
            </a:r>
            <a:r>
              <a:rPr lang="en-US" sz="2000" b="1" u="sng" dirty="0">
                <a:solidFill>
                  <a:srgbClr val="000000"/>
                </a:solidFill>
                <a:latin typeface="Trebuchet MS" panose="020B0603020202020204" pitchFamily="34" charset="0"/>
              </a:rPr>
              <a:t>must be resolved </a:t>
            </a:r>
            <a:r>
              <a:rPr lang="en-US" sz="2000" dirty="0">
                <a:solidFill>
                  <a:srgbClr val="000000"/>
                </a:solidFill>
                <a:latin typeface="Trebuchet MS" panose="020B0603020202020204" pitchFamily="34" charset="0"/>
              </a:rPr>
              <a:t>before your final snapshot submission to CDE.</a:t>
            </a:r>
          </a:p>
          <a:p>
            <a:pPr marL="45720" indent="0">
              <a:buClr>
                <a:schemeClr val="accent4"/>
              </a:buClr>
              <a:buNone/>
            </a:pPr>
            <a:r>
              <a:rPr lang="en-US" sz="2000" dirty="0">
                <a:solidFill>
                  <a:srgbClr val="000000"/>
                </a:solidFill>
                <a:latin typeface="Trebuchet MS" panose="020B0603020202020204" pitchFamily="34" charset="0"/>
              </a:rPr>
              <a:t>If you see WARNINGS -&gt; These records will make it into snapshot, but there is something unusual with the records. Please check before proceeding.</a:t>
            </a:r>
          </a:p>
        </p:txBody>
      </p:sp>
      <p:pic>
        <p:nvPicPr>
          <p:cNvPr id="6" name="Picture 5" descr="Error Report screen, select Staff Profile and Assignments"/>
          <p:cNvPicPr>
            <a:picLocks noChangeAspect="1"/>
          </p:cNvPicPr>
          <p:nvPr/>
        </p:nvPicPr>
        <p:blipFill rotWithShape="1">
          <a:blip r:embed="rId3"/>
          <a:srcRect l="-72" t="24525" b="49943"/>
          <a:stretch/>
        </p:blipFill>
        <p:spPr>
          <a:xfrm>
            <a:off x="1113304" y="4024230"/>
            <a:ext cx="9731162" cy="1551745"/>
          </a:xfrm>
          <a:prstGeom prst="rect">
            <a:avLst/>
          </a:prstGeom>
        </p:spPr>
      </p:pic>
      <p:pic>
        <p:nvPicPr>
          <p:cNvPr id="8" name="Picture 7" descr="Pipeline Report Menu with Error Report highlighted. "/>
          <p:cNvPicPr>
            <a:picLocks noChangeAspect="1"/>
          </p:cNvPicPr>
          <p:nvPr/>
        </p:nvPicPr>
        <p:blipFill rotWithShape="1">
          <a:blip r:embed="rId3"/>
          <a:srcRect l="-72" t="24525" r="88119" b="49943"/>
          <a:stretch/>
        </p:blipFill>
        <p:spPr>
          <a:xfrm>
            <a:off x="774515" y="3581995"/>
            <a:ext cx="1571243" cy="2097709"/>
          </a:xfrm>
          <a:prstGeom prst="rect">
            <a:avLst/>
          </a:prstGeom>
        </p:spPr>
      </p:pic>
      <p:sp>
        <p:nvSpPr>
          <p:cNvPr id="7" name="TextBox 6"/>
          <p:cNvSpPr txBox="1"/>
          <p:nvPr/>
        </p:nvSpPr>
        <p:spPr>
          <a:xfrm>
            <a:off x="1502987" y="5237030"/>
            <a:ext cx="5844619" cy="442674"/>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a:solidFill>
                  <a:srgbClr val="000000"/>
                </a:solidFill>
              </a:rPr>
              <a:t>+Pipeline Reports &gt; Error Reports</a:t>
            </a:r>
          </a:p>
        </p:txBody>
      </p:sp>
      <p:sp>
        <p:nvSpPr>
          <p:cNvPr id="10" name="5-Point Star 9"/>
          <p:cNvSpPr>
            <a:spLocks noChangeAspect="1"/>
          </p:cNvSpPr>
          <p:nvPr/>
        </p:nvSpPr>
        <p:spPr>
          <a:xfrm rot="20737158">
            <a:off x="8344091" y="3277078"/>
            <a:ext cx="1494934" cy="149493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rgbClr val="000000"/>
                </a:solidFill>
              </a:rPr>
              <a:t>Tip</a:t>
            </a:r>
          </a:p>
        </p:txBody>
      </p:sp>
      <p:sp>
        <p:nvSpPr>
          <p:cNvPr id="9" name="Oval Callout 8"/>
          <p:cNvSpPr/>
          <p:nvPr/>
        </p:nvSpPr>
        <p:spPr>
          <a:xfrm>
            <a:off x="7036377" y="5499682"/>
            <a:ext cx="2848752" cy="1253765"/>
          </a:xfrm>
          <a:prstGeom prst="wedgeEllipseCallout">
            <a:avLst>
              <a:gd name="adj1" fmla="val -103323"/>
              <a:gd name="adj2" fmla="val -3073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srgbClr val="000000"/>
                </a:solidFill>
              </a:rPr>
              <a:t>It is important to review Warnings!</a:t>
            </a:r>
          </a:p>
        </p:txBody>
      </p:sp>
      <p:sp>
        <p:nvSpPr>
          <p:cNvPr id="4" name="Slide Number Placeholder 3">
            <a:extLst>
              <a:ext uri="{FF2B5EF4-FFF2-40B4-BE49-F238E27FC236}">
                <a16:creationId xmlns:a16="http://schemas.microsoft.com/office/drawing/2014/main" id="{E4F89409-618F-4191-A63C-EB42C8D39E39}"/>
              </a:ext>
            </a:extLst>
          </p:cNvPr>
          <p:cNvSpPr>
            <a:spLocks noGrp="1"/>
          </p:cNvSpPr>
          <p:nvPr>
            <p:ph type="sldNum" sz="quarter" idx="12"/>
          </p:nvPr>
        </p:nvSpPr>
        <p:spPr/>
        <p:txBody>
          <a:bodyPr/>
          <a:lstStyle/>
          <a:p>
            <a:fld id="{67726FA2-3EC9-4717-AD62-D8C823692DD3}" type="slidenum">
              <a:rPr lang="en-US" smtClean="0"/>
              <a:t>11</a:t>
            </a:fld>
            <a:endParaRPr lang="en-US"/>
          </a:p>
        </p:txBody>
      </p:sp>
    </p:spTree>
    <p:extLst>
      <p:ext uri="{BB962C8B-B14F-4D97-AF65-F5344CB8AC3E}">
        <p14:creationId xmlns:p14="http://schemas.microsoft.com/office/powerpoint/2010/main" val="138399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696272-282A-4660-B594-AB8EBEB4EB8A}"/>
              </a:ext>
              <a:ext uri="{C183D7F6-B498-43B3-948B-1728B52AA6E4}">
                <adec:decorative xmlns:adec="http://schemas.microsoft.com/office/drawing/2017/decorative" val="1"/>
              </a:ext>
            </a:extLst>
          </p:cNvPr>
          <p:cNvSpPr txBox="1"/>
          <p:nvPr/>
        </p:nvSpPr>
        <p:spPr>
          <a:xfrm>
            <a:off x="0" y="0"/>
            <a:ext cx="12192000" cy="1202848"/>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a:xfrm>
            <a:off x="443565" y="205176"/>
            <a:ext cx="8835902" cy="898524"/>
          </a:xfrm>
        </p:spPr>
        <p:txBody>
          <a:bodyPr>
            <a:normAutofit/>
          </a:bodyPr>
          <a:lstStyle/>
          <a:p>
            <a:pPr algn="l"/>
            <a:r>
              <a:rPr lang="en-US" sz="3200" dirty="0">
                <a:solidFill>
                  <a:schemeClr val="bg1"/>
                </a:solidFill>
              </a:rPr>
              <a:t>Student &amp; Staff </a:t>
            </a:r>
            <a:r>
              <a:rPr lang="en-US" sz="3200" u="sng" dirty="0">
                <a:solidFill>
                  <a:schemeClr val="bg1"/>
                </a:solidFill>
              </a:rPr>
              <a:t>Snapshot</a:t>
            </a:r>
            <a:r>
              <a:rPr lang="en-US" sz="3200" dirty="0">
                <a:solidFill>
                  <a:schemeClr val="bg1"/>
                </a:solidFill>
              </a:rPr>
              <a:t> Error Reports in COGNOS</a:t>
            </a:r>
          </a:p>
        </p:txBody>
      </p:sp>
      <p:pic>
        <p:nvPicPr>
          <p:cNvPr id="5" name="Picture 4" descr="Cognos Reports"/>
          <p:cNvPicPr>
            <a:picLocks noChangeAspect="1"/>
          </p:cNvPicPr>
          <p:nvPr/>
        </p:nvPicPr>
        <p:blipFill rotWithShape="1">
          <a:blip r:embed="rId3"/>
          <a:srcRect t="82379" b="4936"/>
          <a:stretch/>
        </p:blipFill>
        <p:spPr>
          <a:xfrm>
            <a:off x="4964307" y="1674324"/>
            <a:ext cx="3104016" cy="499325"/>
          </a:xfrm>
          <a:prstGeom prst="rect">
            <a:avLst/>
          </a:prstGeom>
          <a:ln>
            <a:noFill/>
          </a:ln>
          <a:effectLst>
            <a:outerShdw blurRad="292100" dist="139700" dir="2700000" algn="tl" rotWithShape="0">
              <a:srgbClr val="333333">
                <a:alpha val="65000"/>
              </a:srgbClr>
            </a:outerShdw>
          </a:effectLst>
        </p:spPr>
      </p:pic>
      <p:pic>
        <p:nvPicPr>
          <p:cNvPr id="7" name="Picture 6" descr="Pipeline"/>
          <p:cNvPicPr>
            <a:picLocks noChangeAspect="1"/>
          </p:cNvPicPr>
          <p:nvPr/>
        </p:nvPicPr>
        <p:blipFill>
          <a:blip r:embed="rId4"/>
          <a:stretch>
            <a:fillRect/>
          </a:stretch>
        </p:blipFill>
        <p:spPr>
          <a:xfrm>
            <a:off x="5523681" y="2215977"/>
            <a:ext cx="2262227" cy="418227"/>
          </a:xfrm>
          <a:prstGeom prst="rect">
            <a:avLst/>
          </a:prstGeom>
          <a:ln>
            <a:noFill/>
          </a:ln>
          <a:effectLst>
            <a:outerShdw blurRad="292100" dist="139700" dir="2700000" algn="tl" rotWithShape="0">
              <a:srgbClr val="333333">
                <a:alpha val="65000"/>
              </a:srgbClr>
            </a:outerShdw>
          </a:effectLst>
        </p:spPr>
      </p:pic>
      <p:pic>
        <p:nvPicPr>
          <p:cNvPr id="6" name="Picture 5" descr="Special Education December"/>
          <p:cNvPicPr>
            <a:picLocks noChangeAspect="1"/>
          </p:cNvPicPr>
          <p:nvPr/>
        </p:nvPicPr>
        <p:blipFill rotWithShape="1">
          <a:blip r:embed="rId5"/>
          <a:srcRect t="34288" b="39704"/>
          <a:stretch/>
        </p:blipFill>
        <p:spPr>
          <a:xfrm>
            <a:off x="6806340" y="2684954"/>
            <a:ext cx="3078362" cy="420726"/>
          </a:xfrm>
          <a:prstGeom prst="rect">
            <a:avLst/>
          </a:prstGeom>
          <a:ln>
            <a:noFill/>
          </a:ln>
          <a:effectLst>
            <a:outerShdw blurRad="292100" dist="139700" dir="2700000" algn="tl" rotWithShape="0">
              <a:srgbClr val="333333">
                <a:alpha val="65000"/>
              </a:srgbClr>
            </a:outerShdw>
          </a:effectLst>
        </p:spPr>
      </p:pic>
      <p:pic>
        <p:nvPicPr>
          <p:cNvPr id="9" name="Picture 8" descr="Screen shot of error report options">
            <a:extLst>
              <a:ext uri="{FF2B5EF4-FFF2-40B4-BE49-F238E27FC236}">
                <a16:creationId xmlns:a16="http://schemas.microsoft.com/office/drawing/2014/main" id="{B66810B8-B361-4C86-A865-08083869DF20}"/>
              </a:ext>
            </a:extLst>
          </p:cNvPr>
          <p:cNvPicPr>
            <a:picLocks noChangeAspect="1"/>
          </p:cNvPicPr>
          <p:nvPr/>
        </p:nvPicPr>
        <p:blipFill rotWithShape="1">
          <a:blip r:embed="rId6"/>
          <a:srcRect t="7011"/>
          <a:stretch/>
        </p:blipFill>
        <p:spPr>
          <a:xfrm>
            <a:off x="2194733" y="3202346"/>
            <a:ext cx="6424083" cy="2311236"/>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2152650" y="1825625"/>
            <a:ext cx="7886700" cy="4708525"/>
          </a:xfrm>
        </p:spPr>
        <p:txBody>
          <a:bodyPr>
            <a:normAutofit fontScale="92500" lnSpcReduction="10000"/>
          </a:bodyPr>
          <a:lstStyle/>
          <a:p>
            <a:pPr marL="45720" indent="0">
              <a:buNone/>
            </a:pPr>
            <a:r>
              <a:rPr lang="en-US" sz="2600" dirty="0">
                <a:solidFill>
                  <a:srgbClr val="000000"/>
                </a:solidFill>
              </a:rPr>
              <a:t>&gt;</a:t>
            </a:r>
            <a:r>
              <a:rPr lang="en-US" sz="2600" dirty="0" err="1">
                <a:solidFill>
                  <a:srgbClr val="000000"/>
                </a:solidFill>
              </a:rPr>
              <a:t>Cognos</a:t>
            </a:r>
            <a:r>
              <a:rPr lang="en-US" sz="2600" dirty="0">
                <a:solidFill>
                  <a:srgbClr val="000000"/>
                </a:solidFill>
              </a:rPr>
              <a:t> Report</a:t>
            </a:r>
          </a:p>
          <a:p>
            <a:pPr marL="45720" indent="0">
              <a:buNone/>
            </a:pPr>
            <a:r>
              <a:rPr lang="en-US" sz="2600" dirty="0">
                <a:solidFill>
                  <a:srgbClr val="000000"/>
                </a:solidFill>
              </a:rPr>
              <a:t>&gt;Pipeline</a:t>
            </a:r>
          </a:p>
          <a:p>
            <a:pPr marL="45720" indent="0">
              <a:buNone/>
            </a:pPr>
            <a:r>
              <a:rPr lang="en-US" sz="2600" dirty="0">
                <a:solidFill>
                  <a:srgbClr val="000000"/>
                </a:solidFill>
              </a:rPr>
              <a:t>&gt;Special Education December</a:t>
            </a: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marL="60325" lvl="1" indent="0">
              <a:buNone/>
            </a:pPr>
            <a:endParaRPr lang="en-US" dirty="0">
              <a:solidFill>
                <a:srgbClr val="000000"/>
              </a:solidFill>
              <a:latin typeface="Trebuchet MS" panose="020B0603020202020204" pitchFamily="34" charset="0"/>
            </a:endParaRPr>
          </a:p>
          <a:p>
            <a:pPr marL="60325" lvl="1" indent="0">
              <a:buNone/>
            </a:pPr>
            <a:endParaRPr lang="en-US" dirty="0">
              <a:solidFill>
                <a:srgbClr val="000000"/>
              </a:solidFill>
              <a:latin typeface="Trebuchet MS" panose="020B0603020202020204" pitchFamily="34" charset="0"/>
            </a:endParaRPr>
          </a:p>
          <a:p>
            <a:pPr marL="60325" lvl="1" indent="0">
              <a:buNone/>
            </a:pPr>
            <a:endParaRPr lang="en-US" dirty="0">
              <a:solidFill>
                <a:srgbClr val="000000"/>
              </a:solidFill>
              <a:latin typeface="Trebuchet MS" panose="020B0603020202020204" pitchFamily="34" charset="0"/>
            </a:endParaRPr>
          </a:p>
          <a:p>
            <a:pPr marL="60325" lvl="1" indent="0">
              <a:buNone/>
            </a:pPr>
            <a:endParaRPr lang="en-US" dirty="0">
              <a:solidFill>
                <a:srgbClr val="000000"/>
              </a:solidFill>
              <a:latin typeface="Trebuchet MS" panose="020B0603020202020204" pitchFamily="34" charset="0"/>
            </a:endParaRPr>
          </a:p>
          <a:p>
            <a:pPr marL="60325" lvl="1" indent="0">
              <a:buNone/>
            </a:pPr>
            <a:endParaRPr lang="en-US" dirty="0">
              <a:solidFill>
                <a:srgbClr val="000000"/>
              </a:solidFill>
              <a:latin typeface="Trebuchet MS" panose="020B0603020202020204" pitchFamily="34" charset="0"/>
            </a:endParaRPr>
          </a:p>
          <a:p>
            <a:pPr marL="60325" lvl="1" indent="0">
              <a:buNone/>
            </a:pPr>
            <a:endParaRPr lang="en-US" dirty="0">
              <a:solidFill>
                <a:srgbClr val="000000"/>
              </a:solidFill>
              <a:latin typeface="Trebuchet MS" panose="020B0603020202020204" pitchFamily="34" charset="0"/>
            </a:endParaRPr>
          </a:p>
          <a:p>
            <a:pPr marL="60325" lvl="1" indent="0">
              <a:buNone/>
            </a:pPr>
            <a:r>
              <a:rPr lang="en-US" dirty="0">
                <a:solidFill>
                  <a:srgbClr val="000000"/>
                </a:solidFill>
                <a:latin typeface="Trebuchet MS" panose="020B0603020202020204" pitchFamily="34" charset="0"/>
              </a:rPr>
              <a:t>The Error Reports themselves are not submitted, but your Administrator will be asked to sign off that Error Report </a:t>
            </a:r>
            <a:r>
              <a:rPr lang="en-US" b="1" dirty="0">
                <a:solidFill>
                  <a:srgbClr val="000000"/>
                </a:solidFill>
                <a:latin typeface="Trebuchet MS" panose="020B0603020202020204" pitchFamily="34" charset="0"/>
              </a:rPr>
              <a:t>Warnings</a:t>
            </a:r>
            <a:r>
              <a:rPr lang="en-US" dirty="0">
                <a:solidFill>
                  <a:srgbClr val="000000"/>
                </a:solidFill>
                <a:latin typeface="Trebuchet MS" panose="020B0603020202020204" pitchFamily="34" charset="0"/>
              </a:rPr>
              <a:t> have been reviewed. </a:t>
            </a:r>
          </a:p>
        </p:txBody>
      </p:sp>
      <p:sp>
        <p:nvSpPr>
          <p:cNvPr id="3" name="Slide Number Placeholder 2">
            <a:extLst>
              <a:ext uri="{FF2B5EF4-FFF2-40B4-BE49-F238E27FC236}">
                <a16:creationId xmlns:a16="http://schemas.microsoft.com/office/drawing/2014/main" id="{3968AFFA-D0FD-CD26-6BFB-937AA94706F7}"/>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11962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42152" y="-19456"/>
            <a:ext cx="2875209" cy="6934200"/>
          </a:xfrm>
          <a:prstGeom prst="rect">
            <a:avLst/>
          </a:prstGeom>
          <a:solidFill>
            <a:srgbClr val="6D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sz="2800" dirty="0">
                <a:solidFill>
                  <a:schemeClr val="bg1"/>
                </a:solidFill>
                <a:latin typeface="Museo Slab 500" panose="02000000000000000000" pitchFamily="50" charset="0"/>
              </a:rPr>
              <a:t>STAFF </a:t>
            </a:r>
            <a:br>
              <a:rPr lang="en-US" sz="2800" dirty="0">
                <a:solidFill>
                  <a:schemeClr val="bg1"/>
                </a:solidFill>
                <a:latin typeface="Museo Slab 500" panose="02000000000000000000" pitchFamily="50" charset="0"/>
              </a:rPr>
            </a:br>
            <a:r>
              <a:rPr lang="en-US" sz="2800" dirty="0">
                <a:solidFill>
                  <a:schemeClr val="bg1"/>
                </a:solidFill>
                <a:latin typeface="Museo Slab 500" panose="02000000000000000000" pitchFamily="50" charset="0"/>
              </a:rPr>
              <a:t>DATA VALIDITY </a:t>
            </a:r>
            <a:r>
              <a:rPr lang="en-US" dirty="0">
                <a:solidFill>
                  <a:schemeClr val="bg1"/>
                </a:solidFill>
                <a:latin typeface="Museo Slab 500" panose="02000000000000000000" pitchFamily="50" charset="0"/>
              </a:rPr>
              <a:t>Certification Report</a:t>
            </a:r>
          </a:p>
        </p:txBody>
      </p:sp>
      <p:grpSp>
        <p:nvGrpSpPr>
          <p:cNvPr id="19" name="Group 18" descr="Run report as a PDF">
            <a:extLst>
              <a:ext uri="{FF2B5EF4-FFF2-40B4-BE49-F238E27FC236}">
                <a16:creationId xmlns:a16="http://schemas.microsoft.com/office/drawing/2014/main" id="{59A49E6E-9486-4B8F-97C9-471B0D689AB3}"/>
              </a:ext>
            </a:extLst>
          </p:cNvPr>
          <p:cNvGrpSpPr>
            <a:grpSpLocks noChangeAspect="1"/>
          </p:cNvGrpSpPr>
          <p:nvPr/>
        </p:nvGrpSpPr>
        <p:grpSpPr>
          <a:xfrm>
            <a:off x="10629317" y="65049"/>
            <a:ext cx="1524508" cy="2286932"/>
            <a:chOff x="3400426" y="1705676"/>
            <a:chExt cx="2279697" cy="3514023"/>
          </a:xfrm>
        </p:grpSpPr>
        <p:pic>
          <p:nvPicPr>
            <p:cNvPr id="20" name="Picture 19" descr="Graphical user interface, application, Teams&#10;&#10;Description automatically generated">
              <a:extLst>
                <a:ext uri="{FF2B5EF4-FFF2-40B4-BE49-F238E27FC236}">
                  <a16:creationId xmlns:a16="http://schemas.microsoft.com/office/drawing/2014/main" id="{3D6642A1-EBD9-42C0-A691-436E98E43A1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21" name="Flowchart: Merge 20">
              <a:extLst>
                <a:ext uri="{FF2B5EF4-FFF2-40B4-BE49-F238E27FC236}">
                  <a16:creationId xmlns:a16="http://schemas.microsoft.com/office/drawing/2014/main" id="{EAC2DC00-F9BE-47A4-B721-E9C3DAA05362}"/>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Content Placeholder 17" descr="Staff 1.0 Report">
            <a:extLst>
              <a:ext uri="{FF2B5EF4-FFF2-40B4-BE49-F238E27FC236}">
                <a16:creationId xmlns:a16="http://schemas.microsoft.com/office/drawing/2014/main" id="{E9D829CC-AF24-4C69-8F59-EB3830BB79A9}"/>
              </a:ext>
            </a:extLst>
          </p:cNvPr>
          <p:cNvPicPr>
            <a:picLocks noGrp="1" noChangeAspect="1"/>
          </p:cNvPicPr>
          <p:nvPr>
            <p:ph sz="quarter" idx="10"/>
          </p:nvPr>
        </p:nvPicPr>
        <p:blipFill>
          <a:blip r:embed="rId4" cstate="email">
            <a:extLst>
              <a:ext uri="{28A0092B-C50C-407E-A947-70E740481C1C}">
                <a14:useLocalDpi xmlns:a14="http://schemas.microsoft.com/office/drawing/2010/main" val="0"/>
              </a:ext>
            </a:extLst>
          </a:blip>
          <a:stretch>
            <a:fillRect/>
          </a:stretch>
        </p:blipFill>
        <p:spPr>
          <a:xfrm>
            <a:off x="3721233" y="534174"/>
            <a:ext cx="6591300" cy="35718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892528" y="4495546"/>
            <a:ext cx="6499043" cy="923330"/>
          </a:xfrm>
          <a:prstGeom prst="rect">
            <a:avLst/>
          </a:prstGeom>
          <a:solidFill>
            <a:schemeClr val="bg1"/>
          </a:solidFill>
          <a:ln w="28575">
            <a:solidFill>
              <a:srgbClr val="6D3A5D"/>
            </a:solidFill>
          </a:ln>
        </p:spPr>
        <p:txBody>
          <a:bodyPr wrap="square" rtlCol="0">
            <a:spAutoFit/>
          </a:bodyPr>
          <a:lstStyle/>
          <a:p>
            <a:r>
              <a:rPr lang="en-US" dirty="0">
                <a:solidFill>
                  <a:srgbClr val="000000"/>
                </a:solidFill>
              </a:rPr>
              <a:t>Your Director must certify that they have reviewed all these reports.  Reports</a:t>
            </a:r>
            <a:r>
              <a:rPr lang="en-US" b="1" dirty="0">
                <a:solidFill>
                  <a:srgbClr val="000000"/>
                </a:solidFill>
              </a:rPr>
              <a:t> 1.1, 1.2, 1.4, and 1.5 </a:t>
            </a:r>
            <a:r>
              <a:rPr lang="en-US" dirty="0">
                <a:solidFill>
                  <a:srgbClr val="000000"/>
                </a:solidFill>
              </a:rPr>
              <a:t>will be uploaded to the DMS in February, after the CDE had reviewed state data for duplicates. </a:t>
            </a:r>
          </a:p>
        </p:txBody>
      </p:sp>
      <p:pic>
        <p:nvPicPr>
          <p:cNvPr id="22" name="Content Placeholder 5" descr="First Page of Report Checklist">
            <a:extLst>
              <a:ext uri="{FF2B5EF4-FFF2-40B4-BE49-F238E27FC236}">
                <a16:creationId xmlns:a16="http://schemas.microsoft.com/office/drawing/2014/main" id="{7E9898A0-9E37-451D-9805-5F8812D595F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5167" y="4787151"/>
            <a:ext cx="1718638" cy="1263450"/>
          </a:xfrm>
          <a:prstGeom prst="rect">
            <a:avLst/>
          </a:prstGeom>
        </p:spPr>
      </p:pic>
      <p:sp>
        <p:nvSpPr>
          <p:cNvPr id="9" name="Oval Callout 8"/>
          <p:cNvSpPr/>
          <p:nvPr/>
        </p:nvSpPr>
        <p:spPr>
          <a:xfrm>
            <a:off x="3087440" y="5626930"/>
            <a:ext cx="2875210" cy="1030196"/>
          </a:xfrm>
          <a:prstGeom prst="wedgeEllipseCallout">
            <a:avLst>
              <a:gd name="adj1" fmla="val -77930"/>
              <a:gd name="adj2" fmla="val -45638"/>
            </a:avLst>
          </a:prstGeom>
          <a:ln>
            <a:solidFill>
              <a:srgbClr val="6D3A5D"/>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000000"/>
                </a:solidFill>
              </a:rPr>
              <a:t>Report slides are color coded to match Checklist!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30809" y="-66472"/>
            <a:ext cx="2803192" cy="6934200"/>
          </a:xfrm>
          <a:prstGeom prst="rect">
            <a:avLst/>
          </a:prstGeom>
          <a:solidFill>
            <a:srgbClr val="6D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7899" y="1471837"/>
            <a:ext cx="2366751" cy="1263449"/>
          </a:xfrm>
        </p:spPr>
        <p:txBody>
          <a:bodyPr>
            <a:normAutofit fontScale="90000"/>
          </a:bodyPr>
          <a:lstStyle/>
          <a:p>
            <a:pPr algn="l"/>
            <a:r>
              <a:rPr lang="en-US" sz="3600" dirty="0">
                <a:solidFill>
                  <a:schemeClr val="bg1"/>
                </a:solidFill>
                <a:latin typeface="Museo Slab 500" panose="02000000000000000000" pitchFamily="50" charset="0"/>
              </a:rPr>
              <a:t>Student Data Validity </a:t>
            </a:r>
            <a:r>
              <a:rPr lang="en-US" dirty="0">
                <a:solidFill>
                  <a:schemeClr val="bg1"/>
                </a:solidFill>
                <a:latin typeface="Museo Slab 500" panose="02000000000000000000" pitchFamily="50" charset="0"/>
              </a:rPr>
              <a:t>Certification Report</a:t>
            </a:r>
            <a:endParaRPr lang="en-US" sz="2800" dirty="0">
              <a:solidFill>
                <a:schemeClr val="bg1"/>
              </a:solidFill>
              <a:latin typeface="Museo Slab 500" panose="02000000000000000000" pitchFamily="50" charset="0"/>
            </a:endParaRPr>
          </a:p>
        </p:txBody>
      </p:sp>
      <p:sp>
        <p:nvSpPr>
          <p:cNvPr id="10" name="Rectangle 9">
            <a:extLst>
              <a:ext uri="{C183D7F6-B498-43B3-948B-1728B52AA6E4}">
                <adec:decorative xmlns:adec="http://schemas.microsoft.com/office/drawing/2017/decorative" val="1"/>
              </a:ext>
            </a:extLst>
          </p:cNvPr>
          <p:cNvSpPr/>
          <p:nvPr/>
        </p:nvSpPr>
        <p:spPr>
          <a:xfrm>
            <a:off x="1581913" y="0"/>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grpSp>
        <p:nvGrpSpPr>
          <p:cNvPr id="15" name="Group 14" descr="Run report as a PDF">
            <a:extLst>
              <a:ext uri="{FF2B5EF4-FFF2-40B4-BE49-F238E27FC236}">
                <a16:creationId xmlns:a16="http://schemas.microsoft.com/office/drawing/2014/main" id="{60E68FE3-83BA-43D8-B344-A9DF64C2FDA1}"/>
              </a:ext>
            </a:extLst>
          </p:cNvPr>
          <p:cNvGrpSpPr>
            <a:grpSpLocks noChangeAspect="1"/>
          </p:cNvGrpSpPr>
          <p:nvPr/>
        </p:nvGrpSpPr>
        <p:grpSpPr>
          <a:xfrm>
            <a:off x="819659" y="3911639"/>
            <a:ext cx="1524508" cy="2286932"/>
            <a:chOff x="3400426" y="1705676"/>
            <a:chExt cx="2279697" cy="3514023"/>
          </a:xfrm>
        </p:grpSpPr>
        <p:pic>
          <p:nvPicPr>
            <p:cNvPr id="16" name="Picture 15" descr="Graphical user interface, application, Teams&#10;&#10;Description automatically generated">
              <a:extLst>
                <a:ext uri="{FF2B5EF4-FFF2-40B4-BE49-F238E27FC236}">
                  <a16:creationId xmlns:a16="http://schemas.microsoft.com/office/drawing/2014/main" id="{66085C6A-32AC-4BB4-BE9B-E8C6D7D8BA4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17" name="Flowchart: Merge 16">
              <a:extLst>
                <a:ext uri="{FF2B5EF4-FFF2-40B4-BE49-F238E27FC236}">
                  <a16:creationId xmlns:a16="http://schemas.microsoft.com/office/drawing/2014/main" id="{1D8D597D-FF39-43F7-9DC1-546A6D1683C2}"/>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2.0 December Count Student Data Validity Certification Report">
            <a:extLst>
              <a:ext uri="{FF2B5EF4-FFF2-40B4-BE49-F238E27FC236}">
                <a16:creationId xmlns:a16="http://schemas.microsoft.com/office/drawing/2014/main" id="{7431E550-46C9-6A14-7A6A-FC5F9D764673}"/>
              </a:ext>
            </a:extLst>
          </p:cNvPr>
          <p:cNvPicPr>
            <a:picLocks noGrp="1" noChangeAspect="1" noChangeArrowheads="1"/>
          </p:cNvPicPr>
          <p:nvPr>
            <p:ph sz="quarter" idx="10"/>
          </p:nvPr>
        </p:nvPicPr>
        <p:blipFill>
          <a:blip r:embed="rId4" cstate="email">
            <a:extLst>
              <a:ext uri="{28A0092B-C50C-407E-A947-70E740481C1C}">
                <a14:useLocalDpi xmlns:a14="http://schemas.microsoft.com/office/drawing/2010/main" val="0"/>
              </a:ext>
            </a:extLst>
          </a:blip>
          <a:srcRect/>
          <a:stretch>
            <a:fillRect/>
          </a:stretch>
        </p:blipFill>
        <p:spPr bwMode="auto">
          <a:xfrm>
            <a:off x="3120517" y="1051829"/>
            <a:ext cx="8789987" cy="31371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71293" y="5400496"/>
            <a:ext cx="7383497" cy="923330"/>
          </a:xfrm>
          <a:prstGeom prst="rect">
            <a:avLst/>
          </a:prstGeom>
          <a:solidFill>
            <a:schemeClr val="bg1"/>
          </a:solidFill>
          <a:ln w="28575">
            <a:solidFill>
              <a:srgbClr val="6D3A5D"/>
            </a:solidFill>
          </a:ln>
        </p:spPr>
        <p:txBody>
          <a:bodyPr wrap="square" rtlCol="0">
            <a:spAutoFit/>
          </a:bodyPr>
          <a:lstStyle/>
          <a:p>
            <a:r>
              <a:rPr lang="en-US" dirty="0">
                <a:solidFill>
                  <a:srgbClr val="000000"/>
                </a:solidFill>
              </a:rPr>
              <a:t>Your Director must certify that they have reviewed all these reports. Report Numbers </a:t>
            </a:r>
            <a:r>
              <a:rPr lang="en-US" b="1" dirty="0">
                <a:solidFill>
                  <a:srgbClr val="000000"/>
                </a:solidFill>
              </a:rPr>
              <a:t>2.0-2.10 </a:t>
            </a:r>
            <a:r>
              <a:rPr lang="en-US" dirty="0">
                <a:solidFill>
                  <a:srgbClr val="000000"/>
                </a:solidFill>
              </a:rPr>
              <a:t>will be uploaded to the DMS in </a:t>
            </a:r>
            <a:r>
              <a:rPr lang="en-US" b="1" dirty="0">
                <a:solidFill>
                  <a:srgbClr val="000000"/>
                </a:solidFill>
              </a:rPr>
              <a:t>February</a:t>
            </a:r>
            <a:r>
              <a:rPr lang="en-US" dirty="0">
                <a:solidFill>
                  <a:srgbClr val="000000"/>
                </a:solidFill>
              </a:rPr>
              <a:t>, after the CDE has reviewed state data for duplicates. </a:t>
            </a:r>
          </a:p>
        </p:txBody>
      </p:sp>
    </p:spTree>
    <p:extLst>
      <p:ext uri="{BB962C8B-B14F-4D97-AF65-F5344CB8AC3E}">
        <p14:creationId xmlns:p14="http://schemas.microsoft.com/office/powerpoint/2010/main" val="8585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329DB-7738-C37E-7914-98E08E79EA98}"/>
              </a:ext>
              <a:ext uri="{C183D7F6-B498-43B3-948B-1728B52AA6E4}">
                <adec:decorative xmlns:adec="http://schemas.microsoft.com/office/drawing/2017/decorative" val="1"/>
              </a:ext>
            </a:extLst>
          </p:cNvPr>
          <p:cNvSpPr txBox="1"/>
          <p:nvPr/>
        </p:nvSpPr>
        <p:spPr>
          <a:xfrm>
            <a:off x="0" y="-2726"/>
            <a:ext cx="12192000" cy="1374325"/>
          </a:xfrm>
          <a:prstGeom prst="rect">
            <a:avLst/>
          </a:prstGeom>
          <a:solidFill>
            <a:srgbClr val="6D3A5D"/>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solidFill>
                  <a:schemeClr val="bg1"/>
                </a:solidFill>
              </a:rPr>
              <a:t>Uploading to DMS</a:t>
            </a:r>
            <a:br>
              <a:rPr lang="en-US" dirty="0">
                <a:solidFill>
                  <a:schemeClr val="bg1"/>
                </a:solidFill>
              </a:rPr>
            </a:br>
            <a:endParaRPr lang="en-US" dirty="0">
              <a:solidFill>
                <a:schemeClr val="bg1"/>
              </a:solidFill>
            </a:endParaRPr>
          </a:p>
        </p:txBody>
      </p:sp>
      <p:sp>
        <p:nvSpPr>
          <p:cNvPr id="3" name="Content Placeholder 2"/>
          <p:cNvSpPr>
            <a:spLocks noGrp="1"/>
          </p:cNvSpPr>
          <p:nvPr>
            <p:ph idx="4294967295"/>
          </p:nvPr>
        </p:nvSpPr>
        <p:spPr>
          <a:xfrm>
            <a:off x="729574" y="1463675"/>
            <a:ext cx="10924361" cy="4640263"/>
          </a:xfrm>
        </p:spPr>
        <p:txBody>
          <a:bodyPr>
            <a:normAutofit/>
          </a:bodyPr>
          <a:lstStyle/>
          <a:p>
            <a:pPr marL="0" indent="0">
              <a:buNone/>
            </a:pPr>
            <a:r>
              <a:rPr lang="en-US" sz="3600" dirty="0">
                <a:solidFill>
                  <a:srgbClr val="000000"/>
                </a:solidFill>
              </a:rPr>
              <a:t>In order to upload files to the Data Management System, you must be able to log into the Ascend DMS:</a:t>
            </a:r>
          </a:p>
          <a:p>
            <a:r>
              <a:rPr lang="en-US" sz="3200" dirty="0">
                <a:solidFill>
                  <a:srgbClr val="000000"/>
                </a:solidFill>
              </a:rPr>
              <a:t>Please check that you can do this before the upload deadline. </a:t>
            </a:r>
          </a:p>
          <a:p>
            <a:r>
              <a:rPr lang="en-US" sz="3200" dirty="0">
                <a:solidFill>
                  <a:srgbClr val="000000"/>
                </a:solidFill>
              </a:rPr>
              <a:t>Your Local Access Manager (LAM) can assign you an appropriate role that will allow you to log in. </a:t>
            </a:r>
            <a:endParaRPr lang="en-US" sz="2800" dirty="0">
              <a:solidFill>
                <a:srgbClr val="000000"/>
              </a:solidFill>
            </a:endParaRPr>
          </a:p>
          <a:p>
            <a:pPr marL="365760" lvl="1" indent="0">
              <a:buNone/>
            </a:pPr>
            <a:endParaRPr lang="en-US" sz="2800" dirty="0">
              <a:solidFill>
                <a:srgbClr val="000000"/>
              </a:solidFill>
            </a:endParaRPr>
          </a:p>
          <a:p>
            <a:pPr marL="0" lvl="1" indent="0">
              <a:buNone/>
            </a:pPr>
            <a:r>
              <a:rPr lang="en-US" sz="2800" dirty="0">
                <a:solidFill>
                  <a:srgbClr val="000000"/>
                </a:solidFill>
              </a:rPr>
              <a:t>If you encounter any trouble with the Ascend DMS, please email Josh Fails (Fails_J@cde.state.co.us).</a:t>
            </a:r>
          </a:p>
        </p:txBody>
      </p:sp>
      <p:sp>
        <p:nvSpPr>
          <p:cNvPr id="6" name="Slide Number Placeholder 5">
            <a:extLst>
              <a:ext uri="{FF2B5EF4-FFF2-40B4-BE49-F238E27FC236}">
                <a16:creationId xmlns:a16="http://schemas.microsoft.com/office/drawing/2014/main" id="{E4BDB35E-605A-DE51-FC91-5332695888AC}"/>
              </a:ext>
            </a:extLst>
          </p:cNvPr>
          <p:cNvSpPr>
            <a:spLocks noGrp="1"/>
          </p:cNvSpPr>
          <p:nvPr>
            <p:ph type="sldNum" sz="quarter" idx="12"/>
          </p:nvPr>
        </p:nvSpPr>
        <p:spPr/>
        <p:txBody>
          <a:bodyPr/>
          <a:lstStyle/>
          <a:p>
            <a:fld id="{67726FA2-3EC9-4717-AD62-D8C823692DD3}" type="slidenum">
              <a:rPr lang="en-US" smtClean="0"/>
              <a:t>15</a:t>
            </a:fld>
            <a:endParaRPr lang="en-US"/>
          </a:p>
        </p:txBody>
      </p:sp>
    </p:spTree>
    <p:extLst>
      <p:ext uri="{BB962C8B-B14F-4D97-AF65-F5344CB8AC3E}">
        <p14:creationId xmlns:p14="http://schemas.microsoft.com/office/powerpoint/2010/main" val="300806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0611" y="4520380"/>
            <a:ext cx="12192000" cy="2337620"/>
          </a:xfrm>
        </p:spPr>
        <p:txBody>
          <a:bodyPr/>
          <a:lstStyle/>
          <a:p>
            <a:pPr algn="ctr"/>
            <a:r>
              <a:rPr lang="en-US" dirty="0"/>
              <a:t>STAFF REPORTS</a:t>
            </a:r>
          </a:p>
        </p:txBody>
      </p:sp>
      <p:sp>
        <p:nvSpPr>
          <p:cNvPr id="2" name="TextBox 1"/>
          <p:cNvSpPr txBox="1"/>
          <p:nvPr/>
        </p:nvSpPr>
        <p:spPr>
          <a:xfrm>
            <a:off x="2170398" y="536803"/>
            <a:ext cx="7851203" cy="3323987"/>
          </a:xfrm>
          <a:prstGeom prst="rect">
            <a:avLst/>
          </a:prstGeom>
          <a:noFill/>
        </p:spPr>
        <p:txBody>
          <a:bodyPr wrap="square" rtlCol="0">
            <a:spAutoFit/>
          </a:bodyPr>
          <a:lstStyle/>
          <a:p>
            <a:pPr algn="ctr"/>
            <a:r>
              <a:rPr lang="en-US" sz="6800" dirty="0">
                <a:solidFill>
                  <a:schemeClr val="bg1"/>
                </a:solidFill>
                <a:latin typeface="Museo Slab 500" panose="02000000000000000000" pitchFamily="50" charset="0"/>
              </a:rPr>
              <a:t>Special Education </a:t>
            </a:r>
            <a:r>
              <a:rPr lang="en-US" sz="7200" dirty="0">
                <a:solidFill>
                  <a:schemeClr val="bg1"/>
                </a:solidFill>
                <a:latin typeface="Museo Slab 500" panose="02000000000000000000" pitchFamily="50" charset="0"/>
              </a:rPr>
              <a:t>December Count </a:t>
            </a:r>
            <a:r>
              <a:rPr lang="en-US" sz="7200" cap="small" dirty="0">
                <a:solidFill>
                  <a:schemeClr val="bg1"/>
                </a:solidFill>
                <a:latin typeface="Museo Slab 500" panose="02000000000000000000" pitchFamily="50" charset="0"/>
              </a:rPr>
              <a:t>Reports</a:t>
            </a:r>
            <a:endParaRPr lang="en-US" sz="6600" cap="small" dirty="0">
              <a:solidFill>
                <a:schemeClr val="bg1"/>
              </a:solidFill>
              <a:latin typeface="Museo Slab 500" panose="02000000000000000000" pitchFamily="50" charset="0"/>
            </a:endParaRPr>
          </a:p>
        </p:txBody>
      </p:sp>
      <p:cxnSp>
        <p:nvCxnSpPr>
          <p:cNvPr id="4" name="Straight Connector 3">
            <a:extLst>
              <a:ext uri="{C183D7F6-B498-43B3-948B-1728B52AA6E4}">
                <adec:decorative xmlns:adec="http://schemas.microsoft.com/office/drawing/2017/decorative" val="1"/>
              </a:ext>
            </a:extLst>
          </p:cNvPr>
          <p:cNvCxnSpPr/>
          <p:nvPr/>
        </p:nvCxnSpPr>
        <p:spPr>
          <a:xfrm flipV="1">
            <a:off x="2291621" y="4011055"/>
            <a:ext cx="7729980" cy="1"/>
          </a:xfrm>
          <a:prstGeom prst="line">
            <a:avLst/>
          </a:prstGeom>
          <a:ln>
            <a:solidFill>
              <a:schemeClr val="tx1">
                <a:lumMod val="40000"/>
                <a:lumOff val="60000"/>
              </a:schemeClr>
            </a:solidFill>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4A664D8D-9832-1493-3504-D649B8F23B03}"/>
              </a:ext>
            </a:extLst>
          </p:cNvPr>
          <p:cNvSpPr>
            <a:spLocks noGrp="1"/>
          </p:cNvSpPr>
          <p:nvPr>
            <p:ph type="sldNum" sz="quarter" idx="12"/>
          </p:nvPr>
        </p:nvSpPr>
        <p:spPr/>
        <p:txBody>
          <a:bodyPr/>
          <a:lstStyle/>
          <a:p>
            <a:fld id="{67726FA2-3EC9-4717-AD62-D8C823692DD3}" type="slidenum">
              <a:rPr lang="en-US" smtClean="0"/>
              <a:t>16</a:t>
            </a:fld>
            <a:endParaRPr lang="en-US"/>
          </a:p>
        </p:txBody>
      </p:sp>
    </p:spTree>
    <p:extLst>
      <p:ext uri="{BB962C8B-B14F-4D97-AF65-F5344CB8AC3E}">
        <p14:creationId xmlns:p14="http://schemas.microsoft.com/office/powerpoint/2010/main" val="109209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dirty="0">
                <a:solidFill>
                  <a:srgbClr val="000000"/>
                </a:solidFill>
              </a:rPr>
              <a:t>February 23, 2024</a:t>
            </a:r>
            <a:endParaRPr lang="en-US" sz="3200" dirty="0">
              <a:solidFill>
                <a:srgbClr val="000000"/>
              </a:solidFill>
            </a:endParaRPr>
          </a:p>
        </p:txBody>
      </p:sp>
      <p:sp>
        <p:nvSpPr>
          <p:cNvPr id="4" name="Content Placeholder 3"/>
          <p:cNvSpPr>
            <a:spLocks noGrp="1"/>
          </p:cNvSpPr>
          <p:nvPr>
            <p:ph sz="quarter" idx="10"/>
          </p:nvPr>
        </p:nvSpPr>
        <p:spPr/>
        <p:txBody>
          <a:bodyPr>
            <a:normAutofit/>
          </a:bodyPr>
          <a:lstStyle/>
          <a:p>
            <a:pPr>
              <a:spcAft>
                <a:spcPts val="600"/>
              </a:spcAft>
              <a:buClr>
                <a:schemeClr val="accent2"/>
              </a:buClr>
            </a:pPr>
            <a:r>
              <a:rPr lang="en-US" sz="3200" dirty="0">
                <a:solidFill>
                  <a:srgbClr val="000000"/>
                </a:solidFill>
              </a:rPr>
              <a:t>These are the same reports that your director reviewed prior to Validity Certification Authorization</a:t>
            </a:r>
          </a:p>
          <a:p>
            <a:pPr>
              <a:spcAft>
                <a:spcPts val="600"/>
              </a:spcAft>
              <a:buClr>
                <a:schemeClr val="accent2"/>
              </a:buClr>
            </a:pPr>
            <a:r>
              <a:rPr lang="en-US" sz="3200" dirty="0">
                <a:solidFill>
                  <a:srgbClr val="000000"/>
                </a:solidFill>
              </a:rPr>
              <a:t>These reports are </a:t>
            </a:r>
            <a:r>
              <a:rPr lang="en-US" sz="3200" b="1" dirty="0">
                <a:solidFill>
                  <a:srgbClr val="000000"/>
                </a:solidFill>
              </a:rPr>
              <a:t>run again </a:t>
            </a:r>
            <a:r>
              <a:rPr lang="en-US" sz="3200" dirty="0">
                <a:solidFill>
                  <a:srgbClr val="000000"/>
                </a:solidFill>
              </a:rPr>
              <a:t>after the CDE has reviewed all data submitted to the state for duplicates and duplicates have been resolved. </a:t>
            </a:r>
          </a:p>
          <a:p>
            <a:pPr>
              <a:spcAft>
                <a:spcPts val="600"/>
              </a:spcAft>
              <a:buClr>
                <a:schemeClr val="accent2"/>
              </a:buClr>
            </a:pPr>
            <a:r>
              <a:rPr lang="en-US" sz="3200" dirty="0">
                <a:solidFill>
                  <a:srgbClr val="000000"/>
                </a:solidFill>
              </a:rPr>
              <a:t>These reports must be </a:t>
            </a:r>
            <a:r>
              <a:rPr lang="en-US" sz="3200" b="1" dirty="0">
                <a:solidFill>
                  <a:srgbClr val="000000"/>
                </a:solidFill>
              </a:rPr>
              <a:t>signed</a:t>
            </a:r>
            <a:r>
              <a:rPr lang="en-US" sz="3200" dirty="0">
                <a:solidFill>
                  <a:srgbClr val="000000"/>
                </a:solidFill>
              </a:rPr>
              <a:t> by your director.</a:t>
            </a:r>
          </a:p>
          <a:p>
            <a:pPr marL="45720" indent="0">
              <a:spcAft>
                <a:spcPts val="600"/>
              </a:spcAft>
              <a:buClr>
                <a:schemeClr val="accent2"/>
              </a:buClr>
              <a:buNone/>
            </a:pPr>
            <a:endParaRPr lang="en-US" sz="3200" dirty="0">
              <a:solidFill>
                <a:srgbClr val="000000"/>
              </a:solidFill>
            </a:endParaRPr>
          </a:p>
        </p:txBody>
      </p:sp>
    </p:spTree>
    <p:extLst>
      <p:ext uri="{BB962C8B-B14F-4D97-AF65-F5344CB8AC3E}">
        <p14:creationId xmlns:p14="http://schemas.microsoft.com/office/powerpoint/2010/main" val="108198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Staff Report Checklist Pages</a:t>
            </a:r>
          </a:p>
        </p:txBody>
      </p:sp>
      <p:pic>
        <p:nvPicPr>
          <p:cNvPr id="6" name="Picture 6" descr="Checklist - Staff Reports">
            <a:extLst>
              <a:ext uri="{FF2B5EF4-FFF2-40B4-BE49-F238E27FC236}">
                <a16:creationId xmlns:a16="http://schemas.microsoft.com/office/drawing/2014/main" id="{7B73CA49-7793-8B59-1EAC-9440DCD21C40}"/>
              </a:ext>
            </a:extLst>
          </p:cNvPr>
          <p:cNvPicPr>
            <a:picLocks noGrp="1" noChangeAspect="1"/>
          </p:cNvPicPr>
          <p:nvPr>
            <p:ph sz="quarter" idx="10"/>
          </p:nvPr>
        </p:nvPicPr>
        <p:blipFill>
          <a:blip r:embed="rId2"/>
          <a:stretch>
            <a:fillRect/>
          </a:stretch>
        </p:blipFill>
        <p:spPr>
          <a:xfrm>
            <a:off x="1954479" y="1075350"/>
            <a:ext cx="6125692" cy="4670596"/>
          </a:xfrm>
          <a:prstGeom prst="rect">
            <a:avLst/>
          </a:prstGeom>
          <a:ln>
            <a:noFill/>
          </a:ln>
          <a:effectLst>
            <a:outerShdw blurRad="292100" dist="139700" dir="2700000" algn="tl" rotWithShape="0">
              <a:srgbClr val="333333">
                <a:alpha val="65000"/>
              </a:srgbClr>
            </a:outerShdw>
          </a:effectLst>
        </p:spPr>
      </p:pic>
      <p:pic>
        <p:nvPicPr>
          <p:cNvPr id="7" name="Picture 7" descr="Checklist - Staff Reports page 2">
            <a:extLst>
              <a:ext uri="{FF2B5EF4-FFF2-40B4-BE49-F238E27FC236}">
                <a16:creationId xmlns:a16="http://schemas.microsoft.com/office/drawing/2014/main" id="{5D73F03F-58C4-CD71-F458-63DD57E59371}"/>
              </a:ext>
            </a:extLst>
          </p:cNvPr>
          <p:cNvPicPr>
            <a:picLocks noChangeAspect="1"/>
          </p:cNvPicPr>
          <p:nvPr/>
        </p:nvPicPr>
        <p:blipFill>
          <a:blip r:embed="rId3"/>
          <a:stretch>
            <a:fillRect/>
          </a:stretch>
        </p:blipFill>
        <p:spPr>
          <a:xfrm>
            <a:off x="4239491" y="2643820"/>
            <a:ext cx="6038602" cy="3450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683419"/>
      </p:ext>
    </p:extLst>
  </p:cSld>
  <p:clrMapOvr>
    <a:masterClrMapping/>
  </p:clrMapOvr>
  <mc:AlternateContent xmlns:mc="http://schemas.openxmlformats.org/markup-compatibility/2006" xmlns:p14="http://schemas.microsoft.com/office/powerpoint/2010/main">
    <mc:Choice Requires="p14">
      <p:transition spd="slow" p14:dur="2000" advTm="31731"/>
    </mc:Choice>
    <mc:Fallback xmlns="">
      <p:transition spd="slow" advTm="3173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5" y="205176"/>
            <a:ext cx="4566585" cy="439488"/>
          </a:xfrm>
        </p:spPr>
        <p:txBody>
          <a:bodyPr/>
          <a:lstStyle/>
          <a:p>
            <a:r>
              <a:rPr lang="en-US" dirty="0">
                <a:solidFill>
                  <a:srgbClr val="000000"/>
                </a:solidFill>
              </a:rPr>
              <a:t>Staff Report Lists</a:t>
            </a:r>
          </a:p>
        </p:txBody>
      </p:sp>
      <p:sp>
        <p:nvSpPr>
          <p:cNvPr id="7" name="TextBox 6"/>
          <p:cNvSpPr txBox="1"/>
          <p:nvPr/>
        </p:nvSpPr>
        <p:spPr>
          <a:xfrm>
            <a:off x="332873" y="849858"/>
            <a:ext cx="3663871" cy="4086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t>4 Reports to be Uploaded</a:t>
            </a:r>
          </a:p>
        </p:txBody>
      </p:sp>
      <p:sp>
        <p:nvSpPr>
          <p:cNvPr id="5" name="Content Placeholder 4"/>
          <p:cNvSpPr>
            <a:spLocks noGrp="1"/>
          </p:cNvSpPr>
          <p:nvPr>
            <p:ph sz="half" idx="4294967295"/>
          </p:nvPr>
        </p:nvSpPr>
        <p:spPr>
          <a:xfrm>
            <a:off x="0" y="1463675"/>
            <a:ext cx="3413125" cy="4583113"/>
          </a:xfrm>
          <a:solidFill>
            <a:schemeClr val="bg1"/>
          </a:solidFill>
        </p:spPr>
        <p:txBody>
          <a:bodyPr>
            <a:noAutofit/>
          </a:bodyPr>
          <a:lstStyle/>
          <a:p>
            <a:pPr marL="285750" indent="-252413"/>
            <a:r>
              <a:rPr lang="en-US" sz="2400" b="1" dirty="0">
                <a:solidFill>
                  <a:srgbClr val="000000"/>
                </a:solidFill>
              </a:rPr>
              <a:t>1.1 Summary of Special Education Staff by AU</a:t>
            </a:r>
            <a:r>
              <a:rPr lang="en-US" sz="2400" dirty="0">
                <a:solidFill>
                  <a:srgbClr val="000000"/>
                </a:solidFill>
              </a:rPr>
              <a:t>, </a:t>
            </a:r>
            <a:r>
              <a:rPr lang="en-US" sz="2400" b="1" dirty="0">
                <a:solidFill>
                  <a:srgbClr val="000000"/>
                </a:solidFill>
              </a:rPr>
              <a:t>District &amp; Job Classification Category</a:t>
            </a:r>
          </a:p>
          <a:p>
            <a:pPr marL="285750" indent="-252413"/>
            <a:r>
              <a:rPr lang="en-US" sz="2400" b="1" dirty="0">
                <a:solidFill>
                  <a:srgbClr val="000000"/>
                </a:solidFill>
              </a:rPr>
              <a:t>1.2 Summary of Job Classification Category by District and AU Purchased Service Staff</a:t>
            </a:r>
          </a:p>
          <a:p>
            <a:pPr marL="285750" indent="-252413"/>
            <a:r>
              <a:rPr lang="en-US" sz="2400" b="1" dirty="0">
                <a:solidFill>
                  <a:srgbClr val="000000"/>
                </a:solidFill>
              </a:rPr>
              <a:t>1.4 Special Education Directors &amp; Child Find Coordinators</a:t>
            </a:r>
          </a:p>
          <a:p>
            <a:pPr marL="285750" indent="-252413"/>
            <a:r>
              <a:rPr lang="en-US" sz="2400" b="1" dirty="0">
                <a:solidFill>
                  <a:srgbClr val="000000"/>
                </a:solidFill>
              </a:rPr>
              <a:t>SAM 1.5 Non-Qualified Personnel Status</a:t>
            </a:r>
          </a:p>
          <a:p>
            <a:pPr marL="182880" indent="0">
              <a:buNone/>
            </a:pPr>
            <a:endParaRPr lang="en-US" sz="2000" b="1" dirty="0">
              <a:solidFill>
                <a:srgbClr val="000000"/>
              </a:solidFill>
            </a:endParaRPr>
          </a:p>
          <a:p>
            <a:endParaRPr lang="en-US" sz="2000" dirty="0">
              <a:solidFill>
                <a:srgbClr val="000000"/>
              </a:solidFill>
            </a:endParaRPr>
          </a:p>
        </p:txBody>
      </p:sp>
      <p:sp>
        <p:nvSpPr>
          <p:cNvPr id="8" name="TextBox 7"/>
          <p:cNvSpPr txBox="1"/>
          <p:nvPr/>
        </p:nvSpPr>
        <p:spPr>
          <a:xfrm>
            <a:off x="5405125" y="164990"/>
            <a:ext cx="5143333"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a:t>Reports for Your Director’s Information</a:t>
            </a:r>
          </a:p>
        </p:txBody>
      </p:sp>
      <p:sp>
        <p:nvSpPr>
          <p:cNvPr id="6" name="Content Placeholder 4"/>
          <p:cNvSpPr txBox="1">
            <a:spLocks/>
          </p:cNvSpPr>
          <p:nvPr/>
        </p:nvSpPr>
        <p:spPr>
          <a:xfrm>
            <a:off x="5181601" y="758758"/>
            <a:ext cx="5407957" cy="6099243"/>
          </a:xfrm>
          <a:prstGeom prst="rect">
            <a:avLst/>
          </a:prstGeom>
          <a:solidFill>
            <a:schemeClr val="bg1"/>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800" b="1" kern="1200" spc="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6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4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22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2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25780" indent="-342900">
              <a:buClr>
                <a:schemeClr val="tx1"/>
              </a:buClr>
            </a:pPr>
            <a:r>
              <a:rPr lang="en-US" sz="1800" b="0" dirty="0">
                <a:solidFill>
                  <a:srgbClr val="000000"/>
                </a:solidFill>
              </a:rPr>
              <a:t>District/AU Activity Report</a:t>
            </a:r>
          </a:p>
          <a:p>
            <a:pPr marL="525780" indent="-342900">
              <a:buClr>
                <a:schemeClr val="tx1"/>
              </a:buClr>
            </a:pPr>
            <a:r>
              <a:rPr lang="en-US" sz="1800" b="0" dirty="0">
                <a:solidFill>
                  <a:srgbClr val="000000"/>
                </a:solidFill>
              </a:rPr>
              <a:t>SAM: ALL Certified Staff Report</a:t>
            </a:r>
          </a:p>
          <a:p>
            <a:pPr marL="525780" indent="-342900">
              <a:buClr>
                <a:schemeClr val="tx1"/>
              </a:buClr>
            </a:pPr>
            <a:r>
              <a:rPr lang="en-US" sz="1800" b="0" dirty="0">
                <a:solidFill>
                  <a:srgbClr val="000000"/>
                </a:solidFill>
              </a:rPr>
              <a:t>SAM: Caseload Student Detail (DC210 Detail)</a:t>
            </a:r>
          </a:p>
          <a:p>
            <a:pPr marL="525780" indent="-342900">
              <a:buClr>
                <a:schemeClr val="tx1"/>
              </a:buClr>
            </a:pPr>
            <a:r>
              <a:rPr lang="en-US" sz="1800" b="0" dirty="0">
                <a:solidFill>
                  <a:srgbClr val="000000"/>
                </a:solidFill>
              </a:rPr>
              <a:t>SAM: Caseload Summary (DC210 Summary)</a:t>
            </a:r>
          </a:p>
          <a:p>
            <a:pPr marL="525780" indent="-342900">
              <a:buClr>
                <a:schemeClr val="tx1"/>
              </a:buClr>
            </a:pPr>
            <a:r>
              <a:rPr lang="en-US" sz="1800" b="0" dirty="0">
                <a:solidFill>
                  <a:srgbClr val="000000"/>
                </a:solidFill>
              </a:rPr>
              <a:t>SAM: Percentage of Not-approved Staff</a:t>
            </a:r>
          </a:p>
          <a:p>
            <a:pPr marL="525780" indent="-342900">
              <a:buClr>
                <a:schemeClr val="tx1"/>
              </a:buClr>
            </a:pPr>
            <a:r>
              <a:rPr lang="en-US" sz="1800" b="0" dirty="0">
                <a:solidFill>
                  <a:srgbClr val="000000"/>
                </a:solidFill>
              </a:rPr>
              <a:t>SAM: Staff Licensed after December 1st</a:t>
            </a:r>
          </a:p>
          <a:p>
            <a:pPr marL="525780" indent="-342900">
              <a:buClr>
                <a:schemeClr val="tx1"/>
              </a:buClr>
            </a:pPr>
            <a:r>
              <a:rPr lang="en-US" sz="1800" b="0" dirty="0">
                <a:solidFill>
                  <a:srgbClr val="000000"/>
                </a:solidFill>
              </a:rPr>
              <a:t>SAM: Temporary Educator Eligibility (TEE)</a:t>
            </a:r>
          </a:p>
          <a:p>
            <a:pPr marL="525780" indent="-342900">
              <a:buClr>
                <a:schemeClr val="tx1"/>
              </a:buClr>
            </a:pPr>
            <a:r>
              <a:rPr lang="en-US" sz="1800" b="0" dirty="0">
                <a:solidFill>
                  <a:srgbClr val="000000"/>
                </a:solidFill>
              </a:rPr>
              <a:t>SAM: Year to Year Non-Licensed Staff Report</a:t>
            </a:r>
          </a:p>
          <a:p>
            <a:pPr marL="525780" indent="-342900">
              <a:buClr>
                <a:schemeClr val="tx1"/>
              </a:buClr>
            </a:pPr>
            <a:r>
              <a:rPr lang="en-US" sz="1800" b="0" dirty="0">
                <a:solidFill>
                  <a:srgbClr val="000000"/>
                </a:solidFill>
              </a:rPr>
              <a:t>Detail: Mode Contract Days and Hours Per Day by JCC</a:t>
            </a:r>
          </a:p>
          <a:p>
            <a:pPr marL="525780" indent="-342900">
              <a:buClr>
                <a:schemeClr val="tx1"/>
              </a:buClr>
            </a:pPr>
            <a:r>
              <a:rPr lang="en-US" sz="1800" b="0" dirty="0">
                <a:solidFill>
                  <a:srgbClr val="000000"/>
                </a:solidFill>
              </a:rPr>
              <a:t>Detail: Overall Performance Rating</a:t>
            </a:r>
          </a:p>
          <a:p>
            <a:pPr marL="525780" indent="-342900">
              <a:buClr>
                <a:schemeClr val="tx1"/>
              </a:buClr>
            </a:pPr>
            <a:r>
              <a:rPr lang="en-US" sz="1800" b="0" dirty="0">
                <a:solidFill>
                  <a:srgbClr val="000000"/>
                </a:solidFill>
              </a:rPr>
              <a:t>Detail: SPED BOCES Staff Reported</a:t>
            </a:r>
          </a:p>
          <a:p>
            <a:pPr marL="525780" indent="-342900">
              <a:buClr>
                <a:schemeClr val="tx1"/>
              </a:buClr>
            </a:pPr>
            <a:r>
              <a:rPr lang="en-US" sz="1800" b="0" dirty="0">
                <a:solidFill>
                  <a:srgbClr val="000000"/>
                </a:solidFill>
              </a:rPr>
              <a:t>Detail: SPED List by JCC</a:t>
            </a:r>
          </a:p>
          <a:p>
            <a:pPr marL="525780" indent="-342900">
              <a:buClr>
                <a:schemeClr val="tx1"/>
              </a:buClr>
            </a:pPr>
            <a:r>
              <a:rPr lang="en-US" sz="1800" b="0" dirty="0">
                <a:solidFill>
                  <a:srgbClr val="000000"/>
                </a:solidFill>
              </a:rPr>
              <a:t>Detail: Teacher Probationary Status</a:t>
            </a:r>
          </a:p>
          <a:p>
            <a:pPr marL="525780" indent="-342900">
              <a:buClr>
                <a:schemeClr val="tx1"/>
              </a:buClr>
            </a:pPr>
            <a:r>
              <a:rPr lang="en-US" sz="1800" b="0" dirty="0">
                <a:solidFill>
                  <a:srgbClr val="000000"/>
                </a:solidFill>
              </a:rPr>
              <a:t>Detail: Teachers with License Info</a:t>
            </a:r>
          </a:p>
          <a:p>
            <a:pPr marL="525780" indent="-342900">
              <a:buClr>
                <a:schemeClr val="tx1"/>
              </a:buClr>
            </a:pPr>
            <a:r>
              <a:rPr lang="en-US" sz="1800" b="0" dirty="0">
                <a:solidFill>
                  <a:srgbClr val="000000"/>
                </a:solidFill>
              </a:rPr>
              <a:t>Grant Project Fund Source Summary</a:t>
            </a:r>
          </a:p>
          <a:p>
            <a:pPr marL="525780" indent="-342900">
              <a:buClr>
                <a:schemeClr val="tx1"/>
              </a:buClr>
            </a:pPr>
            <a:r>
              <a:rPr lang="en-US" sz="1800" b="0" dirty="0">
                <a:solidFill>
                  <a:srgbClr val="000000"/>
                </a:solidFill>
              </a:rPr>
              <a:t>Staff with FTE below 0.01 or higher than 1.7</a:t>
            </a:r>
          </a:p>
          <a:p>
            <a:pPr marL="525780" indent="-342900">
              <a:buClr>
                <a:schemeClr val="tx1"/>
              </a:buClr>
            </a:pPr>
            <a:r>
              <a:rPr lang="en-US" sz="1800" b="0" dirty="0">
                <a:solidFill>
                  <a:srgbClr val="000000"/>
                </a:solidFill>
              </a:rPr>
              <a:t>Summary by Grant Project Code </a:t>
            </a:r>
          </a:p>
          <a:p>
            <a:pPr marL="640080" indent="-457200">
              <a:buFont typeface="Wingdings" panose="05000000000000000000" pitchFamily="2" charset="2"/>
              <a:buChar char="§"/>
            </a:pPr>
            <a:endParaRPr lang="en-US" sz="1800" dirty="0">
              <a:solidFill>
                <a:srgbClr val="000000"/>
              </a:solidFill>
            </a:endParaRPr>
          </a:p>
          <a:p>
            <a:endParaRPr lang="en-US" sz="1800" dirty="0">
              <a:solidFill>
                <a:srgbClr val="000000"/>
              </a:solidFill>
            </a:endParaRPr>
          </a:p>
        </p:txBody>
      </p:sp>
      <p:sp>
        <p:nvSpPr>
          <p:cNvPr id="2" name="Slide Number Placeholder 1">
            <a:extLst>
              <a:ext uri="{FF2B5EF4-FFF2-40B4-BE49-F238E27FC236}">
                <a16:creationId xmlns:a16="http://schemas.microsoft.com/office/drawing/2014/main" id="{34B4CB02-5E49-18E5-4657-09EF54BD8C76}"/>
              </a:ext>
            </a:extLst>
          </p:cNvPr>
          <p:cNvSpPr>
            <a:spLocks noGrp="1"/>
          </p:cNvSpPr>
          <p:nvPr>
            <p:ph type="sldNum" sz="quarter" idx="12"/>
          </p:nvPr>
        </p:nvSpPr>
        <p:spPr/>
        <p:txBody>
          <a:bodyPr/>
          <a:lstStyle/>
          <a:p>
            <a:fld id="{67726FA2-3EC9-4717-AD62-D8C823692DD3}" type="slidenum">
              <a:rPr lang="en-US" smtClean="0"/>
              <a:t>19</a:t>
            </a:fld>
            <a:endParaRPr lang="en-US"/>
          </a:p>
        </p:txBody>
      </p:sp>
    </p:spTree>
    <p:extLst>
      <p:ext uri="{BB962C8B-B14F-4D97-AF65-F5344CB8AC3E}">
        <p14:creationId xmlns:p14="http://schemas.microsoft.com/office/powerpoint/2010/main" val="344914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0000"/>
                </a:solidFill>
                <a:latin typeface="Museo Slab 500" panose="02000000000000000000" pitchFamily="50" charset="0"/>
              </a:rPr>
              <a:t>Why do we have reports?</a:t>
            </a:r>
          </a:p>
        </p:txBody>
      </p:sp>
      <p:sp>
        <p:nvSpPr>
          <p:cNvPr id="2" name="Content Placeholder 1"/>
          <p:cNvSpPr>
            <a:spLocks noGrp="1"/>
          </p:cNvSpPr>
          <p:nvPr>
            <p:ph sz="quarter" idx="10"/>
          </p:nvPr>
        </p:nvSpPr>
        <p:spPr/>
        <p:txBody>
          <a:bodyPr>
            <a:noAutofit/>
          </a:bodyPr>
          <a:lstStyle/>
          <a:p>
            <a:r>
              <a:rPr lang="en-US" dirty="0">
                <a:solidFill>
                  <a:srgbClr val="000000"/>
                </a:solidFill>
              </a:rPr>
              <a:t>The U.S. Department of Education (Department) requires CDE to ensure the timeliness and accuracy of data reported by the State under Sections 616 and 618 of the Individuals with Disabilities Education Act (IDEA)</a:t>
            </a:r>
            <a:r>
              <a:rPr lang="en-US" dirty="0">
                <a:solidFill>
                  <a:srgbClr val="000000"/>
                </a:solidFill>
                <a:latin typeface="Trebuchet MS" panose="020B0603020202020204" pitchFamily="34" charset="0"/>
              </a:rPr>
              <a:t>.</a:t>
            </a:r>
          </a:p>
          <a:p>
            <a:r>
              <a:rPr lang="en-US" dirty="0">
                <a:solidFill>
                  <a:srgbClr val="000000"/>
                </a:solidFill>
                <a:latin typeface="Trebuchet MS" panose="020B0603020202020204" pitchFamily="34" charset="0"/>
              </a:rPr>
              <a:t>Timely and accurate data submission is one element of an AU’s  Determination issued annually as required under Section 616 (D) of the Individuals with Disabilities Education Act Part B</a:t>
            </a:r>
          </a:p>
          <a:p>
            <a:r>
              <a:rPr lang="en-US" dirty="0">
                <a:solidFill>
                  <a:srgbClr val="000000"/>
                </a:solidFill>
                <a:latin typeface="Trebuchet MS" panose="020B0603020202020204" pitchFamily="34" charset="0"/>
              </a:rPr>
              <a:t>The reports are evidence that the Special Education Director has reviewed the data and certified that the data are accurate, valid, and reliable. </a:t>
            </a:r>
            <a:endParaRPr lang="en-US" dirty="0">
              <a:latin typeface="Trebuchet MS" panose="020B0603020202020204" pitchFamily="34" charset="0"/>
            </a:endParaRPr>
          </a:p>
          <a:p>
            <a:endParaRPr lang="en-US" sz="3600" dirty="0">
              <a:latin typeface="Trebuchet MS" panose="020B06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1"/>
            <a:ext cx="12192000" cy="1702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1"/>
          <p:cNvSpPr>
            <a:spLocks noGrp="1"/>
          </p:cNvSpPr>
          <p:nvPr>
            <p:ph type="title"/>
          </p:nvPr>
        </p:nvSpPr>
        <p:spPr bwMode="auto">
          <a:xfrm>
            <a:off x="1905000" y="188208"/>
            <a:ext cx="8381260" cy="782073"/>
          </a:xfrm>
          <a:noFill/>
          <a:ln>
            <a:miter lim="800000"/>
            <a:headEnd/>
            <a:tailEnd/>
          </a:ln>
        </p:spPr>
        <p:txBody>
          <a:bodyPr vert="horz" wrap="square" lIns="86493" tIns="43247" rIns="86493" bIns="43247" numCol="1" rtlCol="0" anchor="t" anchorCtr="0" compatLnSpc="1">
            <a:prstTxWarp prst="textNoShape">
              <a:avLst/>
            </a:prstTxWarp>
            <a:noAutofit/>
          </a:bodyPr>
          <a:lstStyle/>
          <a:p>
            <a:pPr algn="l"/>
            <a:r>
              <a:rPr lang="en-US" sz="2800" b="1" dirty="0">
                <a:solidFill>
                  <a:schemeClr val="bg1"/>
                </a:solidFill>
              </a:rPr>
              <a:t>Staff: 1.1 Summary of Special Education Staff by Administration Unit</a:t>
            </a:r>
            <a:r>
              <a:rPr lang="en-US" sz="2800" dirty="0">
                <a:solidFill>
                  <a:schemeClr val="bg1"/>
                </a:solidFill>
              </a:rPr>
              <a:t>, </a:t>
            </a:r>
            <a:r>
              <a:rPr lang="en-US" sz="2800" b="1" dirty="0">
                <a:solidFill>
                  <a:schemeClr val="bg1"/>
                </a:solidFill>
              </a:rPr>
              <a:t>District &amp; </a:t>
            </a:r>
            <a:br>
              <a:rPr lang="en-US" sz="2800" b="1" dirty="0">
                <a:solidFill>
                  <a:schemeClr val="bg1"/>
                </a:solidFill>
              </a:rPr>
            </a:br>
            <a:r>
              <a:rPr lang="en-US" sz="2800" b="1" dirty="0">
                <a:solidFill>
                  <a:schemeClr val="bg1"/>
                </a:solidFill>
              </a:rPr>
              <a:t>Job Classification Category</a:t>
            </a:r>
            <a:br>
              <a:rPr lang="en-US" sz="2800" dirty="0">
                <a:solidFill>
                  <a:schemeClr val="bg1"/>
                </a:solidFill>
              </a:rPr>
            </a:br>
            <a:endParaRPr lang="en-US" sz="2800" dirty="0">
              <a:solidFill>
                <a:schemeClr val="bg1"/>
              </a:solidFill>
            </a:endParaRPr>
          </a:p>
        </p:txBody>
      </p:sp>
      <p:grpSp>
        <p:nvGrpSpPr>
          <p:cNvPr id="11" name="Group 10" descr="Run as a PDF">
            <a:extLst>
              <a:ext uri="{FF2B5EF4-FFF2-40B4-BE49-F238E27FC236}">
                <a16:creationId xmlns:a16="http://schemas.microsoft.com/office/drawing/2014/main" id="{826882A0-0730-4740-B1AC-863CF1AA9FC3}"/>
              </a:ext>
            </a:extLst>
          </p:cNvPr>
          <p:cNvGrpSpPr>
            <a:grpSpLocks noChangeAspect="1"/>
          </p:cNvGrpSpPr>
          <p:nvPr/>
        </p:nvGrpSpPr>
        <p:grpSpPr>
          <a:xfrm>
            <a:off x="8853506" y="254414"/>
            <a:ext cx="1524508" cy="2286932"/>
            <a:chOff x="3400426" y="1705676"/>
            <a:chExt cx="2279697" cy="3514023"/>
          </a:xfrm>
        </p:grpSpPr>
        <p:pic>
          <p:nvPicPr>
            <p:cNvPr id="12" name="Picture 11" descr="Graphical user interface, application, Teams&#10;&#10;Description automatically generated">
              <a:extLst>
                <a:ext uri="{FF2B5EF4-FFF2-40B4-BE49-F238E27FC236}">
                  <a16:creationId xmlns:a16="http://schemas.microsoft.com/office/drawing/2014/main" id="{74F7122C-C6D5-451B-A07F-1BF17C8C82E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13" name="Flowchart: Merge 12">
              <a:extLst>
                <a:ext uri="{FF2B5EF4-FFF2-40B4-BE49-F238E27FC236}">
                  <a16:creationId xmlns:a16="http://schemas.microsoft.com/office/drawing/2014/main" id="{7264FDE8-5851-49CD-89B9-8FB1FB8CE282}"/>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Report 1.1">
            <a:extLst>
              <a:ext uri="{FF2B5EF4-FFF2-40B4-BE49-F238E27FC236}">
                <a16:creationId xmlns:a16="http://schemas.microsoft.com/office/drawing/2014/main" id="{3B37E6C4-B117-4353-BC4B-0A2E4B6213F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37056"/>
          <a:stretch/>
        </p:blipFill>
        <p:spPr>
          <a:xfrm>
            <a:off x="3290831" y="1397881"/>
            <a:ext cx="5609598" cy="4316655"/>
          </a:xfrm>
          <a:prstGeom prst="rect">
            <a:avLst/>
          </a:prstGeom>
          <a:ln>
            <a:noFill/>
          </a:ln>
          <a:effectLst>
            <a:outerShdw blurRad="292100" dist="139700" dir="2700000" algn="tl" rotWithShape="0">
              <a:srgbClr val="333333">
                <a:alpha val="65000"/>
              </a:srgbClr>
            </a:outerShdw>
          </a:effectLst>
        </p:spPr>
      </p:pic>
      <p:pic>
        <p:nvPicPr>
          <p:cNvPr id="16" name="Picture 15" descr="Report 1.1 Signature line">
            <a:extLst>
              <a:ext uri="{FF2B5EF4-FFF2-40B4-BE49-F238E27FC236}">
                <a16:creationId xmlns:a16="http://schemas.microsoft.com/office/drawing/2014/main" id="{EA10C6F2-D7F2-475A-B406-C5BF06844E8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78319"/>
          <a:stretch/>
        </p:blipFill>
        <p:spPr>
          <a:xfrm>
            <a:off x="1608667" y="5182931"/>
            <a:ext cx="5609598" cy="14868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3A1B9-8553-203C-9E55-D1DAC7124627}"/>
              </a:ext>
              <a:ext uri="{C183D7F6-B498-43B3-948B-1728B52AA6E4}">
                <adec:decorative xmlns:adec="http://schemas.microsoft.com/office/drawing/2017/decorative" val="1"/>
              </a:ext>
            </a:extLst>
          </p:cNvPr>
          <p:cNvSpPr/>
          <p:nvPr/>
        </p:nvSpPr>
        <p:spPr>
          <a:xfrm>
            <a:off x="0" y="1"/>
            <a:ext cx="12192000" cy="1702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p:cNvSpPr>
            <a:spLocks noGrp="1"/>
          </p:cNvSpPr>
          <p:nvPr>
            <p:ph type="title"/>
          </p:nvPr>
        </p:nvSpPr>
        <p:spPr bwMode="auto">
          <a:xfrm>
            <a:off x="1905000" y="142487"/>
            <a:ext cx="8381260" cy="1124338"/>
          </a:xfrm>
          <a:noFill/>
          <a:ln>
            <a:miter lim="800000"/>
            <a:headEnd/>
            <a:tailEnd/>
          </a:ln>
        </p:spPr>
        <p:txBody>
          <a:bodyPr vert="horz" wrap="square" lIns="86493" tIns="43247" rIns="86493" bIns="43247" numCol="1" rtlCol="0" anchor="t" anchorCtr="0" compatLnSpc="1">
            <a:prstTxWarp prst="textNoShape">
              <a:avLst/>
            </a:prstTxWarp>
            <a:noAutofit/>
          </a:bodyPr>
          <a:lstStyle/>
          <a:p>
            <a:pPr algn="l"/>
            <a:r>
              <a:rPr lang="en-US" sz="3200" b="1" dirty="0">
                <a:solidFill>
                  <a:schemeClr val="bg1"/>
                </a:solidFill>
              </a:rPr>
              <a:t>Staff: 1.2 Summary of Job Classification Category by District and Administrative Unit Purchased Service Staff</a:t>
            </a:r>
            <a:br>
              <a:rPr lang="en-US" sz="3200" b="1" dirty="0">
                <a:solidFill>
                  <a:schemeClr val="bg1"/>
                </a:solidFill>
              </a:rPr>
            </a:br>
            <a:br>
              <a:rPr lang="en-US" sz="3200" dirty="0">
                <a:solidFill>
                  <a:schemeClr val="bg1"/>
                </a:solidFill>
              </a:rPr>
            </a:br>
            <a:endParaRPr lang="en-US" sz="3200" dirty="0">
              <a:solidFill>
                <a:schemeClr val="bg1"/>
              </a:solidFill>
            </a:endParaRPr>
          </a:p>
        </p:txBody>
      </p:sp>
      <p:pic>
        <p:nvPicPr>
          <p:cNvPr id="3" name="Picture 2" descr="Report 1.2">
            <a:extLst>
              <a:ext uri="{FF2B5EF4-FFF2-40B4-BE49-F238E27FC236}">
                <a16:creationId xmlns:a16="http://schemas.microsoft.com/office/drawing/2014/main" id="{2C567841-878C-44CF-8A6B-649457E448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7267" y="1486861"/>
            <a:ext cx="6080570" cy="5075730"/>
          </a:xfrm>
          <a:prstGeom prst="rect">
            <a:avLst/>
          </a:prstGeom>
          <a:ln>
            <a:noFill/>
          </a:ln>
          <a:effectLst>
            <a:outerShdw blurRad="292100" dist="139700" dir="2700000" algn="tl" rotWithShape="0">
              <a:srgbClr val="333333">
                <a:alpha val="65000"/>
              </a:srgbClr>
            </a:outerShdw>
          </a:effectLst>
        </p:spPr>
      </p:pic>
      <p:sp>
        <p:nvSpPr>
          <p:cNvPr id="5" name="Text Box 1"/>
          <p:cNvSpPr txBox="1"/>
          <p:nvPr/>
        </p:nvSpPr>
        <p:spPr>
          <a:xfrm>
            <a:off x="4657726" y="4353042"/>
            <a:ext cx="5829300" cy="241965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dirty="0">
                <a:solidFill>
                  <a:srgbClr val="000000"/>
                </a:solidFill>
              </a:rPr>
              <a:t>Select Criteria:  Employment Status Code = 23</a:t>
            </a:r>
          </a:p>
          <a:p>
            <a:pPr fontAlgn="b"/>
            <a:r>
              <a:rPr lang="en-US" dirty="0">
                <a:solidFill>
                  <a:srgbClr val="000000"/>
                </a:solidFill>
              </a:rPr>
              <a:t>Average Daily Rate = summed base salary (calculated base salary for hourly employees) divided by mode contract days for job class code divided by the summed FTE</a:t>
            </a:r>
          </a:p>
          <a:p>
            <a:pPr fontAlgn="b"/>
            <a:r>
              <a:rPr lang="en-US" dirty="0">
                <a:solidFill>
                  <a:srgbClr val="000000"/>
                </a:solidFill>
              </a:rPr>
              <a:t>Average Hourly Rate = summed base salary (calculated base salary for hourly employees) divided by the sum of (contract days * hours per day)</a:t>
            </a:r>
          </a:p>
        </p:txBody>
      </p:sp>
      <p:grpSp>
        <p:nvGrpSpPr>
          <p:cNvPr id="9" name="Group 8" descr="Run as a PDF">
            <a:extLst>
              <a:ext uri="{FF2B5EF4-FFF2-40B4-BE49-F238E27FC236}">
                <a16:creationId xmlns:a16="http://schemas.microsoft.com/office/drawing/2014/main" id="{17DC380E-4899-4BDC-AA43-D35E8EF2E47B}"/>
              </a:ext>
            </a:extLst>
          </p:cNvPr>
          <p:cNvGrpSpPr>
            <a:grpSpLocks noChangeAspect="1"/>
          </p:cNvGrpSpPr>
          <p:nvPr/>
        </p:nvGrpSpPr>
        <p:grpSpPr>
          <a:xfrm>
            <a:off x="8718039" y="1629348"/>
            <a:ext cx="1524508" cy="2286932"/>
            <a:chOff x="3400426" y="1705676"/>
            <a:chExt cx="2279697" cy="3514023"/>
          </a:xfrm>
        </p:grpSpPr>
        <p:pic>
          <p:nvPicPr>
            <p:cNvPr id="12" name="Picture 11" descr="Graphical user interface, application, Teams&#10;&#10;Description automatically generated">
              <a:extLst>
                <a:ext uri="{FF2B5EF4-FFF2-40B4-BE49-F238E27FC236}">
                  <a16:creationId xmlns:a16="http://schemas.microsoft.com/office/drawing/2014/main" id="{AC2998F5-74C1-48D3-9AAD-67F39BDE876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13" name="Flowchart: Merge 12">
              <a:extLst>
                <a:ext uri="{FF2B5EF4-FFF2-40B4-BE49-F238E27FC236}">
                  <a16:creationId xmlns:a16="http://schemas.microsoft.com/office/drawing/2014/main" id="{FE839790-ABF3-480A-8D60-8ADE0DBD3852}"/>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6B288F-4623-81A6-ABC0-7893C19DF3EF}"/>
              </a:ext>
              <a:ext uri="{C183D7F6-B498-43B3-948B-1728B52AA6E4}">
                <adec:decorative xmlns:adec="http://schemas.microsoft.com/office/drawing/2017/decorative" val="1"/>
              </a:ext>
            </a:extLst>
          </p:cNvPr>
          <p:cNvSpPr/>
          <p:nvPr/>
        </p:nvSpPr>
        <p:spPr>
          <a:xfrm>
            <a:off x="0" y="1"/>
            <a:ext cx="12192000" cy="1702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p:cNvSpPr>
            <a:spLocks noGrp="1"/>
          </p:cNvSpPr>
          <p:nvPr>
            <p:ph type="title"/>
          </p:nvPr>
        </p:nvSpPr>
        <p:spPr bwMode="auto">
          <a:xfrm>
            <a:off x="1648960" y="304316"/>
            <a:ext cx="8381260" cy="782073"/>
          </a:xfrm>
          <a:noFill/>
          <a:ln>
            <a:miter lim="800000"/>
            <a:headEnd/>
            <a:tailEnd/>
          </a:ln>
        </p:spPr>
        <p:txBody>
          <a:bodyPr vert="horz" wrap="square" lIns="86493" tIns="43247" rIns="86493" bIns="43247" numCol="1" rtlCol="0" anchor="t" anchorCtr="0" compatLnSpc="1">
            <a:prstTxWarp prst="textNoShape">
              <a:avLst/>
            </a:prstTxWarp>
            <a:normAutofit fontScale="90000"/>
          </a:bodyPr>
          <a:lstStyle/>
          <a:p>
            <a:pPr algn="l"/>
            <a:r>
              <a:rPr lang="en-US" sz="3200" b="1" dirty="0">
                <a:solidFill>
                  <a:schemeClr val="bg1"/>
                </a:solidFill>
              </a:rPr>
              <a:t>Staff: 1.4 Special Education Directors &amp; Child Find Coordinators</a:t>
            </a:r>
          </a:p>
        </p:txBody>
      </p:sp>
      <p:pic>
        <p:nvPicPr>
          <p:cNvPr id="14" name="Picture 13" descr="Report 1.4&#10;">
            <a:extLst>
              <a:ext uri="{FF2B5EF4-FFF2-40B4-BE49-F238E27FC236}">
                <a16:creationId xmlns:a16="http://schemas.microsoft.com/office/drawing/2014/main" id="{8457E997-28B8-4254-B0A9-D364FBE18E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46250" y="1245659"/>
            <a:ext cx="6356350" cy="4938395"/>
          </a:xfrm>
          <a:prstGeom prst="rect">
            <a:avLst/>
          </a:prstGeom>
          <a:ln>
            <a:noFill/>
          </a:ln>
          <a:effectLst>
            <a:outerShdw blurRad="292100" dist="139700" dir="2700000" algn="tl" rotWithShape="0">
              <a:srgbClr val="333333">
                <a:alpha val="65000"/>
              </a:srgbClr>
            </a:outerShdw>
          </a:effectLst>
        </p:spPr>
      </p:pic>
      <p:sp>
        <p:nvSpPr>
          <p:cNvPr id="5" name="Text Box 1"/>
          <p:cNvSpPr txBox="1"/>
          <p:nvPr/>
        </p:nvSpPr>
        <p:spPr>
          <a:xfrm>
            <a:off x="5094515" y="3291174"/>
            <a:ext cx="5442857" cy="507940"/>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400" i="1" dirty="0">
                <a:solidFill>
                  <a:schemeClr val="bg1"/>
                </a:solidFill>
              </a:rPr>
              <a:t>Job Classification Codes 102 and 330</a:t>
            </a:r>
          </a:p>
        </p:txBody>
      </p:sp>
      <p:grpSp>
        <p:nvGrpSpPr>
          <p:cNvPr id="11" name="Group 10" descr="Run as a PDF&#10;">
            <a:extLst>
              <a:ext uri="{FF2B5EF4-FFF2-40B4-BE49-F238E27FC236}">
                <a16:creationId xmlns:a16="http://schemas.microsoft.com/office/drawing/2014/main" id="{6D7E8AD5-4752-45E8-8586-C6C75190C6BA}"/>
              </a:ext>
            </a:extLst>
          </p:cNvPr>
          <p:cNvGrpSpPr>
            <a:grpSpLocks noChangeAspect="1"/>
          </p:cNvGrpSpPr>
          <p:nvPr/>
        </p:nvGrpSpPr>
        <p:grpSpPr>
          <a:xfrm>
            <a:off x="8859760" y="776908"/>
            <a:ext cx="1524508" cy="2286932"/>
            <a:chOff x="3400426" y="1705676"/>
            <a:chExt cx="2279697" cy="3514023"/>
          </a:xfrm>
        </p:grpSpPr>
        <p:pic>
          <p:nvPicPr>
            <p:cNvPr id="12" name="Picture 11" descr="Graphical user interface, application, Teams&#10;&#10;Description automatically generated">
              <a:extLst>
                <a:ext uri="{FF2B5EF4-FFF2-40B4-BE49-F238E27FC236}">
                  <a16:creationId xmlns:a16="http://schemas.microsoft.com/office/drawing/2014/main" id="{F83C749C-7953-40B9-8060-99ECFD3F419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13" name="Flowchart: Merge 12">
              <a:extLst>
                <a:ext uri="{FF2B5EF4-FFF2-40B4-BE49-F238E27FC236}">
                  <a16:creationId xmlns:a16="http://schemas.microsoft.com/office/drawing/2014/main" id="{4F409E74-4FF3-48DB-B4A2-CBF6A25B720F}"/>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5CDCF8-CA4B-1DAC-8D02-B23ACC471A30}"/>
              </a:ext>
              <a:ext uri="{C183D7F6-B498-43B3-948B-1728B52AA6E4}">
                <adec:decorative xmlns:adec="http://schemas.microsoft.com/office/drawing/2017/decorative" val="1"/>
              </a:ext>
            </a:extLst>
          </p:cNvPr>
          <p:cNvSpPr/>
          <p:nvPr/>
        </p:nvSpPr>
        <p:spPr>
          <a:xfrm>
            <a:off x="0" y="1"/>
            <a:ext cx="12192000" cy="1702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038350" y="80649"/>
            <a:ext cx="7886700" cy="1325563"/>
          </a:xfrm>
        </p:spPr>
        <p:txBody>
          <a:bodyPr>
            <a:normAutofit/>
          </a:bodyPr>
          <a:lstStyle/>
          <a:p>
            <a:r>
              <a:rPr lang="en-US" sz="4000" dirty="0">
                <a:solidFill>
                  <a:schemeClr val="bg1"/>
                </a:solidFill>
              </a:rPr>
              <a:t>SAM Reports</a:t>
            </a:r>
          </a:p>
        </p:txBody>
      </p:sp>
      <p:sp>
        <p:nvSpPr>
          <p:cNvPr id="2" name="Content Placeholder 1"/>
          <p:cNvSpPr>
            <a:spLocks noGrp="1"/>
          </p:cNvSpPr>
          <p:nvPr>
            <p:ph idx="1"/>
          </p:nvPr>
        </p:nvSpPr>
        <p:spPr>
          <a:xfrm>
            <a:off x="1675117" y="1702340"/>
            <a:ext cx="8407893" cy="4407408"/>
          </a:xfrm>
        </p:spPr>
        <p:txBody>
          <a:bodyPr/>
          <a:lstStyle/>
          <a:p>
            <a:r>
              <a:rPr lang="en-US" sz="4000" dirty="0">
                <a:solidFill>
                  <a:srgbClr val="000000"/>
                </a:solidFill>
              </a:rPr>
              <a:t>Staff</a:t>
            </a:r>
          </a:p>
          <a:p>
            <a:pPr lvl="1"/>
            <a:r>
              <a:rPr lang="en-US" sz="3600" dirty="0">
                <a:solidFill>
                  <a:srgbClr val="000000"/>
                </a:solidFill>
              </a:rPr>
              <a:t>Signature</a:t>
            </a:r>
          </a:p>
          <a:p>
            <a:pPr lvl="2"/>
            <a:r>
              <a:rPr lang="en-US" sz="2800" dirty="0">
                <a:solidFill>
                  <a:srgbClr val="000000"/>
                </a:solidFill>
              </a:rPr>
              <a:t>SAM 1.5 Non-Qualified Personnel Status</a:t>
            </a:r>
          </a:p>
          <a:p>
            <a:pPr lvl="1"/>
            <a:r>
              <a:rPr lang="en-US" sz="3600" dirty="0">
                <a:solidFill>
                  <a:srgbClr val="000000"/>
                </a:solidFill>
              </a:rPr>
              <a:t>Detail</a:t>
            </a:r>
          </a:p>
          <a:p>
            <a:pPr lvl="2"/>
            <a:r>
              <a:rPr lang="en-US" sz="2800" dirty="0">
                <a:solidFill>
                  <a:srgbClr val="000000"/>
                </a:solidFill>
              </a:rPr>
              <a:t>SAM: ALL Certified Staff Report</a:t>
            </a:r>
          </a:p>
          <a:p>
            <a:pPr lvl="2"/>
            <a:r>
              <a:rPr lang="en-US" sz="2800" dirty="0">
                <a:solidFill>
                  <a:srgbClr val="000000"/>
                </a:solidFill>
              </a:rPr>
              <a:t>SAM: Caseload Student Detail (DC210 Detail)</a:t>
            </a:r>
          </a:p>
          <a:p>
            <a:pPr lvl="2"/>
            <a:r>
              <a:rPr lang="en-US" sz="2800" dirty="0">
                <a:solidFill>
                  <a:srgbClr val="000000"/>
                </a:solidFill>
              </a:rPr>
              <a:t>SAM: Caseload Summary (DC210 Summary)</a:t>
            </a:r>
          </a:p>
          <a:p>
            <a:pPr lvl="2"/>
            <a:r>
              <a:rPr lang="en-US" sz="2800" dirty="0">
                <a:solidFill>
                  <a:srgbClr val="000000"/>
                </a:solidFill>
              </a:rPr>
              <a:t>SAM: Percentage of Not-approved Staff</a:t>
            </a:r>
          </a:p>
          <a:p>
            <a:pPr lvl="2"/>
            <a:r>
              <a:rPr lang="en-US" sz="2800" dirty="0">
                <a:solidFill>
                  <a:srgbClr val="000000"/>
                </a:solidFill>
              </a:rPr>
              <a:t>SAM: Staff Licensed after December 1</a:t>
            </a:r>
            <a:r>
              <a:rPr lang="en-US" sz="2800" baseline="30000" dirty="0">
                <a:solidFill>
                  <a:srgbClr val="000000"/>
                </a:solidFill>
              </a:rPr>
              <a:t>st</a:t>
            </a:r>
            <a:endParaRPr lang="en-US" sz="2800" dirty="0">
              <a:solidFill>
                <a:srgbClr val="000000"/>
              </a:solidFill>
            </a:endParaRPr>
          </a:p>
          <a:p>
            <a:pPr lvl="2"/>
            <a:r>
              <a:rPr lang="en-US" sz="2800" dirty="0">
                <a:solidFill>
                  <a:srgbClr val="000000"/>
                </a:solidFill>
              </a:rPr>
              <a:t>SAM: Year to Year Non-Licensed Staff Report</a:t>
            </a:r>
          </a:p>
          <a:p>
            <a:endParaRPr lang="en-US" sz="4000" dirty="0">
              <a:solidFill>
                <a:srgbClr val="000000"/>
              </a:solidFill>
            </a:endParaRPr>
          </a:p>
        </p:txBody>
      </p:sp>
      <p:pic>
        <p:nvPicPr>
          <p:cNvPr id="6" name="Picture 5" descr="List of SAM Reports">
            <a:extLst>
              <a:ext uri="{FF2B5EF4-FFF2-40B4-BE49-F238E27FC236}">
                <a16:creationId xmlns:a16="http://schemas.microsoft.com/office/drawing/2014/main" id="{20A15523-51FB-4AD5-8485-4C3367B9A8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5267" y="80649"/>
            <a:ext cx="4148666" cy="2509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3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D3980-712A-9A7B-8A56-BABFB1FB4869}"/>
              </a:ext>
              <a:ext uri="{C183D7F6-B498-43B3-948B-1728B52AA6E4}">
                <adec:decorative xmlns:adec="http://schemas.microsoft.com/office/drawing/2017/decorative" val="1"/>
              </a:ext>
            </a:extLst>
          </p:cNvPr>
          <p:cNvSpPr/>
          <p:nvPr/>
        </p:nvSpPr>
        <p:spPr>
          <a:xfrm>
            <a:off x="0" y="1"/>
            <a:ext cx="12192000" cy="1702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904999" y="80649"/>
            <a:ext cx="7886700" cy="1325563"/>
          </a:xfrm>
        </p:spPr>
        <p:txBody>
          <a:bodyPr>
            <a:normAutofit/>
          </a:bodyPr>
          <a:lstStyle/>
          <a:p>
            <a:r>
              <a:rPr lang="en-US" sz="4000" dirty="0">
                <a:solidFill>
                  <a:schemeClr val="bg1"/>
                </a:solidFill>
              </a:rPr>
              <a:t>SAM: 1.5 Non-Qualified Personnel Status</a:t>
            </a:r>
          </a:p>
        </p:txBody>
      </p:sp>
      <p:pic>
        <p:nvPicPr>
          <p:cNvPr id="11" name="Content Placeholder 10" descr="Screenshot of SAM 1.5 Non-Qualified Personnel Screen">
            <a:extLst>
              <a:ext uri="{FF2B5EF4-FFF2-40B4-BE49-F238E27FC236}">
                <a16:creationId xmlns:a16="http://schemas.microsoft.com/office/drawing/2014/main" id="{87FF2D57-6359-4163-9469-EBE4F604D9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0" r="1000"/>
          <a:stretch/>
        </p:blipFill>
        <p:spPr>
          <a:xfrm>
            <a:off x="2497668" y="2151331"/>
            <a:ext cx="7408333" cy="21907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20387" y="5125308"/>
            <a:ext cx="8368937" cy="15777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This report has multiple sections:</a:t>
            </a:r>
          </a:p>
          <a:p>
            <a:pPr algn="ctr"/>
            <a:r>
              <a:rPr lang="en-US" dirty="0"/>
              <a:t>Staff with expired licenses</a:t>
            </a:r>
          </a:p>
          <a:p>
            <a:pPr algn="ctr"/>
            <a:r>
              <a:rPr lang="en-US" dirty="0"/>
              <a:t>Staff with no licenses</a:t>
            </a:r>
          </a:p>
          <a:p>
            <a:pPr algn="ctr"/>
            <a:r>
              <a:rPr lang="en-US" dirty="0"/>
              <a:t>Staff with caseload discrepancies</a:t>
            </a:r>
          </a:p>
          <a:p>
            <a:pPr algn="ctr"/>
            <a:r>
              <a:rPr lang="en-US" dirty="0"/>
              <a:t>Staff with an inappropriate license for their position (broken out by position)</a:t>
            </a:r>
          </a:p>
        </p:txBody>
      </p:sp>
      <p:sp>
        <p:nvSpPr>
          <p:cNvPr id="8" name="Rounded Rectangle 7"/>
          <p:cNvSpPr/>
          <p:nvPr/>
        </p:nvSpPr>
        <p:spPr>
          <a:xfrm>
            <a:off x="8698698" y="4603156"/>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report will automatically generate as a </a:t>
            </a:r>
            <a:r>
              <a:rPr lang="en-US" dirty="0">
                <a:solidFill>
                  <a:schemeClr val="accent6"/>
                </a:solidFill>
                <a:latin typeface="Arial Black" panose="020B0A04020102020204" pitchFamily="34" charset="0"/>
              </a:rPr>
              <a:t>PDF</a:t>
            </a:r>
          </a:p>
        </p:txBody>
      </p:sp>
    </p:spTree>
    <p:extLst>
      <p:ext uri="{BB962C8B-B14F-4D97-AF65-F5344CB8AC3E}">
        <p14:creationId xmlns:p14="http://schemas.microsoft.com/office/powerpoint/2010/main" val="12717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F198D5-2E12-46CF-AE25-751124811383}"/>
              </a:ext>
            </a:extLst>
          </p:cNvPr>
          <p:cNvSpPr>
            <a:spLocks noGrp="1"/>
          </p:cNvSpPr>
          <p:nvPr>
            <p:ph type="ctrTitle"/>
          </p:nvPr>
        </p:nvSpPr>
        <p:spPr>
          <a:xfrm>
            <a:off x="0" y="1513614"/>
            <a:ext cx="12192627" cy="2337620"/>
          </a:xfrm>
        </p:spPr>
        <p:txBody>
          <a:bodyPr/>
          <a:lstStyle/>
          <a:p>
            <a:r>
              <a:rPr lang="en-US" sz="6600" dirty="0">
                <a:solidFill>
                  <a:srgbClr val="FFFFFF"/>
                </a:solidFill>
                <a:ea typeface="+mn-ea"/>
                <a:cs typeface="+mn-cs"/>
              </a:rPr>
              <a:t>Special Education December Count </a:t>
            </a:r>
            <a:endParaRPr lang="en-US" dirty="0"/>
          </a:p>
        </p:txBody>
      </p:sp>
      <p:sp>
        <p:nvSpPr>
          <p:cNvPr id="2" name="TextBox 1"/>
          <p:cNvSpPr txBox="1"/>
          <p:nvPr/>
        </p:nvSpPr>
        <p:spPr>
          <a:xfrm>
            <a:off x="2170398" y="4175576"/>
            <a:ext cx="7851203" cy="2215991"/>
          </a:xfrm>
          <a:prstGeom prst="rect">
            <a:avLst/>
          </a:prstGeom>
          <a:noFill/>
        </p:spPr>
        <p:txBody>
          <a:bodyPr wrap="square" rtlCol="0">
            <a:spAutoFit/>
          </a:bodyPr>
          <a:lstStyle/>
          <a:p>
            <a:pPr algn="ctr"/>
            <a:r>
              <a:rPr lang="en-US" sz="6600" cap="small" dirty="0">
                <a:solidFill>
                  <a:schemeClr val="bg1"/>
                </a:solidFill>
                <a:latin typeface="Museo Slab 500" panose="02000000000000000000" pitchFamily="50" charset="0"/>
              </a:rPr>
              <a:t>Reports</a:t>
            </a:r>
            <a:br>
              <a:rPr lang="en-US" sz="6800" dirty="0">
                <a:solidFill>
                  <a:schemeClr val="tx1">
                    <a:lumMod val="60000"/>
                    <a:lumOff val="40000"/>
                  </a:schemeClr>
                </a:solidFill>
                <a:latin typeface="Museo Slab 500" panose="02000000000000000000" pitchFamily="50" charset="0"/>
              </a:rPr>
            </a:br>
            <a:r>
              <a:rPr lang="en-US" sz="7200" cap="small" dirty="0">
                <a:solidFill>
                  <a:schemeClr val="bg1">
                    <a:lumMod val="95000"/>
                  </a:schemeClr>
                </a:solidFill>
                <a:latin typeface="Museo Slab 500" panose="02000000000000000000" pitchFamily="50" charset="0"/>
              </a:rPr>
              <a:t>Student Reports</a:t>
            </a:r>
            <a:endParaRPr lang="en-US" sz="6600" cap="small" dirty="0">
              <a:solidFill>
                <a:schemeClr val="bg1">
                  <a:lumMod val="95000"/>
                </a:schemeClr>
              </a:solidFill>
              <a:latin typeface="Museo Slab 500" panose="02000000000000000000" pitchFamily="50" charset="0"/>
            </a:endParaRPr>
          </a:p>
        </p:txBody>
      </p:sp>
      <p:cxnSp>
        <p:nvCxnSpPr>
          <p:cNvPr id="4" name="Straight Connector 3">
            <a:extLst>
              <a:ext uri="{C183D7F6-B498-43B3-948B-1728B52AA6E4}">
                <adec:decorative xmlns:adec="http://schemas.microsoft.com/office/drawing/2017/decorative" val="1"/>
              </a:ext>
            </a:extLst>
          </p:cNvPr>
          <p:cNvCxnSpPr/>
          <p:nvPr/>
        </p:nvCxnSpPr>
        <p:spPr>
          <a:xfrm flipV="1">
            <a:off x="2291621" y="4082972"/>
            <a:ext cx="7729980" cy="1"/>
          </a:xfrm>
          <a:prstGeom prst="line">
            <a:avLst/>
          </a:prstGeom>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id="{228AD0A4-3756-2C9F-B78D-BBDC891DA2D8}"/>
              </a:ext>
            </a:extLst>
          </p:cNvPr>
          <p:cNvSpPr>
            <a:spLocks noGrp="1"/>
          </p:cNvSpPr>
          <p:nvPr>
            <p:ph type="sldNum" sz="quarter" idx="12"/>
          </p:nvPr>
        </p:nvSpPr>
        <p:spPr/>
        <p:txBody>
          <a:bodyPr/>
          <a:lstStyle/>
          <a:p>
            <a:fld id="{67726FA2-3EC9-4717-AD62-D8C823692DD3}"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4999" y="960204"/>
            <a:ext cx="8381260" cy="782073"/>
          </a:xfrm>
        </p:spPr>
        <p:txBody>
          <a:bodyPr>
            <a:normAutofit/>
          </a:bodyPr>
          <a:lstStyle/>
          <a:p>
            <a:r>
              <a:rPr lang="en-US" sz="3600" dirty="0">
                <a:solidFill>
                  <a:srgbClr val="000000"/>
                </a:solidFill>
              </a:rPr>
              <a:t>Checklist Symbols</a:t>
            </a:r>
          </a:p>
        </p:txBody>
      </p:sp>
      <p:pic>
        <p:nvPicPr>
          <p:cNvPr id="7" name="Content Placeholder 6" descr="Symbol table from the checklist. "/>
          <p:cNvPicPr>
            <a:picLocks noGrp="1" noChangeAspect="1"/>
          </p:cNvPicPr>
          <p:nvPr>
            <p:ph sz="quarter" idx="10"/>
          </p:nvPr>
        </p:nvPicPr>
        <p:blipFill>
          <a:blip r:embed="rId2"/>
          <a:stretch>
            <a:fillRect/>
          </a:stretch>
        </p:blipFill>
        <p:spPr>
          <a:xfrm>
            <a:off x="561975" y="2295525"/>
            <a:ext cx="11068050" cy="2962275"/>
          </a:xfrm>
          <a:prstGeom prst="rect">
            <a:avLst/>
          </a:prstGeom>
        </p:spPr>
      </p:pic>
    </p:spTree>
    <p:extLst>
      <p:ext uri="{BB962C8B-B14F-4D97-AF65-F5344CB8AC3E}">
        <p14:creationId xmlns:p14="http://schemas.microsoft.com/office/powerpoint/2010/main" val="163203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Student Reports</a:t>
            </a:r>
          </a:p>
        </p:txBody>
      </p:sp>
      <p:sp>
        <p:nvSpPr>
          <p:cNvPr id="5" name="TextBox 4"/>
          <p:cNvSpPr txBox="1"/>
          <p:nvPr/>
        </p:nvSpPr>
        <p:spPr>
          <a:xfrm>
            <a:off x="1534049" y="1052360"/>
            <a:ext cx="9144000" cy="408623"/>
          </a:xfrm>
          <a:prstGeom prst="roundRect">
            <a:avLst/>
          </a:prstGeom>
          <a:solidFill>
            <a:schemeClr val="tx1">
              <a:lumMod val="75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a:solidFill>
                  <a:schemeClr val="bg1"/>
                </a:solidFill>
              </a:rPr>
              <a:t>10 +1 STUDENT Reports to be </a:t>
            </a:r>
            <a:r>
              <a:rPr lang="en-US" b="1" dirty="0">
                <a:solidFill>
                  <a:schemeClr val="bg1"/>
                </a:solidFill>
              </a:rPr>
              <a:t>Uploaded</a:t>
            </a:r>
            <a:r>
              <a:rPr lang="en-US" dirty="0">
                <a:solidFill>
                  <a:schemeClr val="bg1"/>
                </a:solidFill>
              </a:rPr>
              <a:t> to the Data Management System</a:t>
            </a:r>
          </a:p>
        </p:txBody>
      </p:sp>
      <p:sp>
        <p:nvSpPr>
          <p:cNvPr id="8" name="Rounded Rectangle 7"/>
          <p:cNvSpPr/>
          <p:nvPr/>
        </p:nvSpPr>
        <p:spPr>
          <a:xfrm>
            <a:off x="863534" y="1765672"/>
            <a:ext cx="504315" cy="3547120"/>
          </a:xfrm>
          <a:prstGeom prst="round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2400" dirty="0"/>
              <a:t>Year to Year </a:t>
            </a:r>
          </a:p>
        </p:txBody>
      </p:sp>
      <p:sp>
        <p:nvSpPr>
          <p:cNvPr id="3" name="Content Placeholder 2"/>
          <p:cNvSpPr>
            <a:spLocks noGrp="1"/>
          </p:cNvSpPr>
          <p:nvPr>
            <p:ph sz="half" idx="2"/>
          </p:nvPr>
        </p:nvSpPr>
        <p:spPr>
          <a:xfrm>
            <a:off x="1263517" y="2081718"/>
            <a:ext cx="4243961" cy="3931581"/>
          </a:xfrm>
        </p:spPr>
        <p:txBody>
          <a:bodyPr>
            <a:normAutofit/>
          </a:bodyPr>
          <a:lstStyle/>
          <a:p>
            <a:pPr marL="502920" lvl="1">
              <a:buClr>
                <a:schemeClr val="accent5"/>
              </a:buClr>
            </a:pPr>
            <a:r>
              <a:rPr lang="en-US" dirty="0">
                <a:solidFill>
                  <a:srgbClr val="000000"/>
                </a:solidFill>
                <a:latin typeface="Trebuchet MS" panose="020B0603020202020204" pitchFamily="34" charset="0"/>
              </a:rPr>
              <a:t>Year-to-Year:</a:t>
            </a:r>
          </a:p>
          <a:p>
            <a:pPr marL="605790" lvl="2">
              <a:buClr>
                <a:schemeClr val="accent5"/>
              </a:buClr>
            </a:pPr>
            <a:r>
              <a:rPr lang="en-US" dirty="0">
                <a:solidFill>
                  <a:srgbClr val="000000"/>
                </a:solidFill>
                <a:latin typeface="Trebuchet MS" panose="020B0603020202020204" pitchFamily="34" charset="0"/>
              </a:rPr>
              <a:t>2.1 By Age Group and Disability</a:t>
            </a:r>
            <a:endParaRPr lang="en-US" sz="1600" dirty="0">
              <a:solidFill>
                <a:srgbClr val="000000"/>
              </a:solidFill>
              <a:latin typeface="Trebuchet MS" panose="020B0603020202020204" pitchFamily="34" charset="0"/>
            </a:endParaRPr>
          </a:p>
          <a:p>
            <a:pPr marL="605790" lvl="2">
              <a:buClr>
                <a:schemeClr val="accent5"/>
              </a:buClr>
            </a:pPr>
            <a:r>
              <a:rPr lang="en-US" dirty="0">
                <a:solidFill>
                  <a:srgbClr val="000000"/>
                </a:solidFill>
                <a:latin typeface="Trebuchet MS" panose="020B0603020202020204" pitchFamily="34" charset="0"/>
              </a:rPr>
              <a:t>2.2 By Age Group and Race/Ethnicity</a:t>
            </a:r>
          </a:p>
          <a:p>
            <a:pPr marL="605790" lvl="2">
              <a:buClr>
                <a:schemeClr val="accent5"/>
              </a:buClr>
            </a:pPr>
            <a:r>
              <a:rPr lang="en-US" dirty="0">
                <a:solidFill>
                  <a:srgbClr val="000000"/>
                </a:solidFill>
                <a:latin typeface="Trebuchet MS" panose="020B0603020202020204" pitchFamily="34" charset="0"/>
              </a:rPr>
              <a:t>2.3 By Age Group and Ed. Environment</a:t>
            </a:r>
          </a:p>
          <a:p>
            <a:pPr marL="605790" lvl="2">
              <a:buClr>
                <a:schemeClr val="accent5"/>
              </a:buClr>
            </a:pPr>
            <a:r>
              <a:rPr lang="en-US" dirty="0">
                <a:solidFill>
                  <a:srgbClr val="000000"/>
                </a:solidFill>
                <a:latin typeface="Trebuchet MS" panose="020B0603020202020204" pitchFamily="34" charset="0"/>
              </a:rPr>
              <a:t>2.4 Educational Orphan</a:t>
            </a:r>
          </a:p>
          <a:p>
            <a:pPr marL="633413" lvl="1" indent="-182563">
              <a:buClr>
                <a:schemeClr val="accent5"/>
              </a:buClr>
            </a:pPr>
            <a:r>
              <a:rPr lang="en-US" sz="1600" dirty="0">
                <a:solidFill>
                  <a:schemeClr val="accent5"/>
                </a:solidFill>
                <a:latin typeface="Trebuchet MS" panose="020B0603020202020204" pitchFamily="34" charset="0"/>
              </a:rPr>
              <a:t>December Count Flag Explanations </a:t>
            </a:r>
            <a:r>
              <a:rPr lang="en-US" sz="1600" u="sng" dirty="0">
                <a:solidFill>
                  <a:schemeClr val="accent5"/>
                </a:solidFill>
                <a:latin typeface="Trebuchet MS" panose="020B0603020202020204" pitchFamily="34" charset="0"/>
              </a:rPr>
              <a:t>if</a:t>
            </a:r>
            <a:r>
              <a:rPr lang="en-US" sz="1600" dirty="0">
                <a:solidFill>
                  <a:schemeClr val="accent5"/>
                </a:solidFill>
                <a:latin typeface="Trebuchet MS" panose="020B0603020202020204" pitchFamily="34" charset="0"/>
              </a:rPr>
              <a:t> you have flags on any of the above Year-to-Year.</a:t>
            </a:r>
            <a:endParaRPr lang="en-US" dirty="0">
              <a:solidFill>
                <a:schemeClr val="accent5"/>
              </a:solidFill>
            </a:endParaRPr>
          </a:p>
          <a:p>
            <a:endParaRPr lang="en-US" dirty="0"/>
          </a:p>
        </p:txBody>
      </p:sp>
      <p:sp>
        <p:nvSpPr>
          <p:cNvPr id="6" name="Rounded Rectangle 5"/>
          <p:cNvSpPr/>
          <p:nvPr/>
        </p:nvSpPr>
        <p:spPr>
          <a:xfrm>
            <a:off x="6316689" y="1770536"/>
            <a:ext cx="510354" cy="2801465"/>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Data Summary Reports </a:t>
            </a:r>
          </a:p>
        </p:txBody>
      </p:sp>
      <p:sp>
        <p:nvSpPr>
          <p:cNvPr id="7" name="Rounded Rectangle 6"/>
          <p:cNvSpPr/>
          <p:nvPr/>
        </p:nvSpPr>
        <p:spPr>
          <a:xfrm>
            <a:off x="6351237" y="5035569"/>
            <a:ext cx="510354" cy="1481776"/>
          </a:xfrm>
          <a:prstGeom prst="round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2000" dirty="0"/>
              <a:t>Indicators </a:t>
            </a:r>
          </a:p>
        </p:txBody>
      </p:sp>
      <p:sp>
        <p:nvSpPr>
          <p:cNvPr id="4" name="Content Placeholder 3"/>
          <p:cNvSpPr>
            <a:spLocks noGrp="1"/>
          </p:cNvSpPr>
          <p:nvPr>
            <p:ph sz="half" idx="1"/>
          </p:nvPr>
        </p:nvSpPr>
        <p:spPr>
          <a:xfrm>
            <a:off x="6684523" y="1871839"/>
            <a:ext cx="5071904" cy="4849974"/>
          </a:xfrm>
          <a:noFill/>
        </p:spPr>
        <p:txBody>
          <a:bodyPr vert="horz" lIns="91440" tIns="45720" rIns="91440" bIns="45720" numCol="1" rtlCol="0" anchor="t">
            <a:normAutofit/>
          </a:bodyPr>
          <a:lstStyle/>
          <a:p>
            <a:pPr marL="605790" lvl="2">
              <a:lnSpc>
                <a:spcPct val="100000"/>
              </a:lnSpc>
              <a:buClr>
                <a:schemeClr val="accent4"/>
              </a:buClr>
            </a:pPr>
            <a:r>
              <a:rPr lang="en-US" dirty="0">
                <a:solidFill>
                  <a:srgbClr val="000000"/>
                </a:solidFill>
                <a:latin typeface="Trebuchet MS" panose="020B0603020202020204" pitchFamily="34" charset="0"/>
              </a:rPr>
              <a:t>2.7  Number of Reported Students by Special Education Funding Status by AU and Disability</a:t>
            </a:r>
          </a:p>
          <a:p>
            <a:pPr marL="605790" lvl="2">
              <a:lnSpc>
                <a:spcPct val="100000"/>
              </a:lnSpc>
              <a:buClr>
                <a:schemeClr val="accent4"/>
              </a:buClr>
            </a:pPr>
            <a:r>
              <a:rPr lang="en-US" dirty="0">
                <a:solidFill>
                  <a:srgbClr val="000000"/>
                </a:solidFill>
                <a:latin typeface="Trebuchet MS" panose="020B0603020202020204" pitchFamily="34" charset="0"/>
              </a:rPr>
              <a:t>2.8  Number of Reported Students Parentally Placed in a Private School By Disability and Type of Service</a:t>
            </a:r>
          </a:p>
          <a:p>
            <a:pPr marL="605790" lvl="2">
              <a:lnSpc>
                <a:spcPct val="100000"/>
              </a:lnSpc>
              <a:buClr>
                <a:schemeClr val="accent4"/>
              </a:buClr>
            </a:pPr>
            <a:endParaRPr lang="en-US" dirty="0">
              <a:latin typeface="Trebuchet MS" panose="020B0603020202020204" pitchFamily="34" charset="0"/>
            </a:endParaRPr>
          </a:p>
          <a:p>
            <a:pPr marL="377190" lvl="2" indent="0">
              <a:lnSpc>
                <a:spcPct val="100000"/>
              </a:lnSpc>
              <a:buClr>
                <a:schemeClr val="accent4"/>
              </a:buClr>
              <a:buNone/>
            </a:pPr>
            <a:endParaRPr lang="en-US" dirty="0">
              <a:latin typeface="Trebuchet MS" panose="020B0603020202020204" pitchFamily="34" charset="0"/>
            </a:endParaRPr>
          </a:p>
          <a:p>
            <a:pPr marL="377190" lvl="2" indent="0">
              <a:lnSpc>
                <a:spcPct val="100000"/>
              </a:lnSpc>
              <a:buClr>
                <a:schemeClr val="accent4"/>
              </a:buClr>
              <a:buNone/>
            </a:pPr>
            <a:endParaRPr lang="en-US" dirty="0">
              <a:latin typeface="Trebuchet MS" panose="020B0603020202020204" pitchFamily="34" charset="0"/>
            </a:endParaRPr>
          </a:p>
          <a:p>
            <a:pPr marL="605790" lvl="2">
              <a:lnSpc>
                <a:spcPct val="100000"/>
              </a:lnSpc>
              <a:buClr>
                <a:schemeClr val="accent4"/>
              </a:buClr>
            </a:pPr>
            <a:endParaRPr lang="en-US" dirty="0">
              <a:latin typeface="Trebuchet MS" panose="020B0603020202020204" pitchFamily="34" charset="0"/>
            </a:endParaRPr>
          </a:p>
          <a:p>
            <a:pPr marL="605790" lvl="2">
              <a:lnSpc>
                <a:spcPct val="100000"/>
              </a:lnSpc>
              <a:buClr>
                <a:schemeClr val="accent2"/>
              </a:buClr>
            </a:pPr>
            <a:r>
              <a:rPr lang="en-US" dirty="0">
                <a:solidFill>
                  <a:srgbClr val="000000"/>
                </a:solidFill>
                <a:latin typeface="Trebuchet MS" panose="020B0603020202020204" pitchFamily="34" charset="0"/>
              </a:rPr>
              <a:t>2.5 Indicator 5</a:t>
            </a:r>
          </a:p>
          <a:p>
            <a:pPr marL="605790" lvl="2">
              <a:lnSpc>
                <a:spcPct val="100000"/>
              </a:lnSpc>
              <a:buClr>
                <a:schemeClr val="accent2"/>
              </a:buClr>
            </a:pPr>
            <a:r>
              <a:rPr lang="en-US" dirty="0">
                <a:solidFill>
                  <a:srgbClr val="000000"/>
                </a:solidFill>
                <a:latin typeface="Trebuchet MS" panose="020B0603020202020204" pitchFamily="34" charset="0"/>
              </a:rPr>
              <a:t>2.6 Indicator 6</a:t>
            </a:r>
          </a:p>
          <a:p>
            <a:pPr marL="605790" lvl="2">
              <a:lnSpc>
                <a:spcPct val="100000"/>
              </a:lnSpc>
              <a:buClr>
                <a:srgbClr val="FFC846"/>
              </a:buClr>
            </a:pPr>
            <a:r>
              <a:rPr lang="en-US" dirty="0">
                <a:solidFill>
                  <a:srgbClr val="000000"/>
                </a:solidFill>
                <a:latin typeface="Trebuchet MS"/>
              </a:rPr>
              <a:t>2.9 Indicator 9</a:t>
            </a:r>
            <a:endParaRPr lang="en-US" dirty="0">
              <a:solidFill>
                <a:srgbClr val="000000"/>
              </a:solidFill>
              <a:latin typeface="Trebuchet MS" panose="020B0603020202020204" pitchFamily="34" charset="0"/>
            </a:endParaRPr>
          </a:p>
          <a:p>
            <a:pPr marL="605790" lvl="2">
              <a:lnSpc>
                <a:spcPct val="100000"/>
              </a:lnSpc>
              <a:buClr>
                <a:srgbClr val="FFC846"/>
              </a:buClr>
            </a:pPr>
            <a:r>
              <a:rPr lang="en-US" dirty="0">
                <a:solidFill>
                  <a:srgbClr val="000000"/>
                </a:solidFill>
                <a:latin typeface="Trebuchet MS"/>
              </a:rPr>
              <a:t>2.10 Indicator 10</a:t>
            </a: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p:txBody>
      </p:sp>
      <p:sp>
        <p:nvSpPr>
          <p:cNvPr id="9" name="Slide Number Placeholder 8">
            <a:extLst>
              <a:ext uri="{FF2B5EF4-FFF2-40B4-BE49-F238E27FC236}">
                <a16:creationId xmlns:a16="http://schemas.microsoft.com/office/drawing/2014/main" id="{1DDAE827-F3DE-9D70-5006-5A24AB287D94}"/>
              </a:ext>
            </a:extLst>
          </p:cNvPr>
          <p:cNvSpPr>
            <a:spLocks noGrp="1"/>
          </p:cNvSpPr>
          <p:nvPr>
            <p:ph type="sldNum" sz="quarter" idx="12"/>
          </p:nvPr>
        </p:nvSpPr>
        <p:spPr/>
        <p:txBody>
          <a:bodyPr/>
          <a:lstStyle/>
          <a:p>
            <a:fld id="{67726FA2-3EC9-4717-AD62-D8C823692DD3}" type="slidenum">
              <a:rPr lang="en-US" smtClean="0"/>
              <a:t>27</a:t>
            </a:fld>
            <a:endParaRPr lang="en-US"/>
          </a:p>
        </p:txBody>
      </p:sp>
    </p:spTree>
    <p:extLst>
      <p:ext uri="{BB962C8B-B14F-4D97-AF65-F5344CB8AC3E}">
        <p14:creationId xmlns:p14="http://schemas.microsoft.com/office/powerpoint/2010/main" val="124500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0" y="-19456"/>
            <a:ext cx="12192000" cy="1440189"/>
          </a:xfrm>
          <a:prstGeom prst="rect">
            <a:avLst/>
          </a:prstGeom>
          <a:solidFill>
            <a:srgbClr val="7F8B95"/>
          </a:solidFill>
        </p:spPr>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3200" dirty="0">
                <a:solidFill>
                  <a:schemeClr val="bg1"/>
                </a:solidFill>
              </a:rPr>
              <a:t>Student Reports (continued)</a:t>
            </a:r>
          </a:p>
        </p:txBody>
      </p:sp>
      <p:sp>
        <p:nvSpPr>
          <p:cNvPr id="5" name="TextBox 4"/>
          <p:cNvSpPr txBox="1"/>
          <p:nvPr/>
        </p:nvSpPr>
        <p:spPr>
          <a:xfrm>
            <a:off x="1524000" y="1473660"/>
            <a:ext cx="9144000"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a:t>  Reports for Your Director’s Information (Please don’t upload)</a:t>
            </a:r>
          </a:p>
        </p:txBody>
      </p:sp>
      <p:sp>
        <p:nvSpPr>
          <p:cNvPr id="7" name="Rounded Rectangle 6"/>
          <p:cNvSpPr/>
          <p:nvPr/>
        </p:nvSpPr>
        <p:spPr>
          <a:xfrm>
            <a:off x="1608005" y="1935209"/>
            <a:ext cx="341644" cy="4033512"/>
          </a:xfrm>
          <a:prstGeom prst="roundRect">
            <a:avLst/>
          </a:prstGeom>
          <a:solidFill>
            <a:srgbClr val="818D97"/>
          </a:solidFill>
        </p:spPr>
        <p:style>
          <a:lnRef idx="1">
            <a:schemeClr val="dk1"/>
          </a:lnRef>
          <a:fillRef idx="3">
            <a:schemeClr val="dk1"/>
          </a:fillRef>
          <a:effectRef idx="2">
            <a:schemeClr val="dk1"/>
          </a:effectRef>
          <a:fontRef idx="minor">
            <a:schemeClr val="lt1"/>
          </a:fontRef>
        </p:style>
        <p:txBody>
          <a:bodyPr vert="vert270" rtlCol="0" anchor="ctr"/>
          <a:lstStyle/>
          <a:p>
            <a:pPr algn="ctr"/>
            <a:r>
              <a:rPr lang="en-US" dirty="0"/>
              <a:t>Reports for Reference Only</a:t>
            </a:r>
          </a:p>
        </p:txBody>
      </p:sp>
      <p:sp>
        <p:nvSpPr>
          <p:cNvPr id="4" name="Content Placeholder 3"/>
          <p:cNvSpPr>
            <a:spLocks noGrp="1"/>
          </p:cNvSpPr>
          <p:nvPr>
            <p:ph idx="1"/>
          </p:nvPr>
        </p:nvSpPr>
        <p:spPr>
          <a:xfrm>
            <a:off x="2191820" y="2188029"/>
            <a:ext cx="9364640" cy="4415457"/>
          </a:xfrm>
        </p:spPr>
        <p:txBody>
          <a:bodyPr>
            <a:normAutofit/>
          </a:bodyPr>
          <a:lstStyle/>
          <a:p>
            <a:pPr>
              <a:buClr>
                <a:schemeClr val="tx1"/>
              </a:buClr>
            </a:pPr>
            <a:r>
              <a:rPr lang="en-US" dirty="0">
                <a:solidFill>
                  <a:srgbClr val="000000"/>
                </a:solidFill>
              </a:rPr>
              <a:t>Indicator 5: Students Aged 5 (in kindergarten) - 12 by Ed Environment and School</a:t>
            </a:r>
          </a:p>
          <a:p>
            <a:pPr>
              <a:buClr>
                <a:schemeClr val="tx1"/>
              </a:buClr>
            </a:pPr>
            <a:r>
              <a:rPr lang="en-US" dirty="0">
                <a:solidFill>
                  <a:srgbClr val="000000"/>
                </a:solidFill>
              </a:rPr>
              <a:t>Indicator 6: students Aged 3-5 (not in kindergarten) by Ed Environment and School</a:t>
            </a:r>
          </a:p>
          <a:p>
            <a:pPr>
              <a:buClr>
                <a:schemeClr val="tx1"/>
              </a:buClr>
            </a:pPr>
            <a:r>
              <a:rPr lang="en-US" dirty="0">
                <a:solidFill>
                  <a:srgbClr val="000000"/>
                </a:solidFill>
              </a:rPr>
              <a:t>Student: Detail Listing of Educational Orphans</a:t>
            </a:r>
          </a:p>
          <a:p>
            <a:pPr>
              <a:buClr>
                <a:schemeClr val="tx1"/>
              </a:buClr>
            </a:pPr>
            <a:r>
              <a:rPr lang="en-US" dirty="0">
                <a:solidFill>
                  <a:srgbClr val="000000"/>
                </a:solidFill>
                <a:effectLst/>
                <a:latin typeface="Calibri" panose="020F0502020204030204" pitchFamily="34" charset="0"/>
                <a:ea typeface="Times New Roman" panose="02020603050405020304" pitchFamily="18" charset="0"/>
              </a:rPr>
              <a:t>Student: Detail Listing of Students reported with Funding Status 51</a:t>
            </a:r>
            <a:endParaRPr lang="en-US" dirty="0">
              <a:solidFill>
                <a:srgbClr val="000000"/>
              </a:solidFill>
            </a:endParaRPr>
          </a:p>
          <a:p>
            <a:pPr>
              <a:buClr>
                <a:schemeClr val="tx1"/>
              </a:buClr>
            </a:pPr>
            <a:r>
              <a:rPr lang="en-US" dirty="0">
                <a:solidFill>
                  <a:srgbClr val="000000"/>
                </a:solidFill>
              </a:rPr>
              <a:t>Student: Detail Number of Students Eligible for Special Education Funding by Age Group, Disability and Educational Environment</a:t>
            </a:r>
          </a:p>
          <a:p>
            <a:pPr>
              <a:buClr>
                <a:schemeClr val="tx1"/>
              </a:buClr>
            </a:pPr>
            <a:r>
              <a:rPr lang="en-US" dirty="0">
                <a:solidFill>
                  <a:srgbClr val="000000"/>
                </a:solidFill>
              </a:rPr>
              <a:t>Student: Detail Number of Students Reported by Age Group, Disability and Administrative Unit/Agency/Facility of Attendance</a:t>
            </a:r>
          </a:p>
        </p:txBody>
      </p:sp>
      <p:sp>
        <p:nvSpPr>
          <p:cNvPr id="8" name="Slide Number Placeholder 7">
            <a:extLst>
              <a:ext uri="{FF2B5EF4-FFF2-40B4-BE49-F238E27FC236}">
                <a16:creationId xmlns:a16="http://schemas.microsoft.com/office/drawing/2014/main" id="{5EB6477F-8A29-E719-20D8-99F9550113F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55331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1CF41-4230-EBA8-8EB8-183D6F702222}"/>
              </a:ext>
              <a:ext uri="{C183D7F6-B498-43B3-948B-1728B52AA6E4}">
                <adec:decorative xmlns:adec="http://schemas.microsoft.com/office/drawing/2017/decorative" val="1"/>
              </a:ext>
            </a:extLst>
          </p:cNvPr>
          <p:cNvSpPr txBox="1"/>
          <p:nvPr/>
        </p:nvSpPr>
        <p:spPr>
          <a:xfrm>
            <a:off x="0" y="-19456"/>
            <a:ext cx="12192000" cy="1440189"/>
          </a:xfrm>
          <a:prstGeom prst="rect">
            <a:avLst/>
          </a:prstGeom>
          <a:solidFill>
            <a:srgbClr val="7F8B95"/>
          </a:solidFill>
        </p:spPr>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3200" dirty="0">
                <a:solidFill>
                  <a:schemeClr val="bg1"/>
                </a:solidFill>
              </a:rPr>
              <a:t>Student Reports (continued 2)</a:t>
            </a:r>
          </a:p>
        </p:txBody>
      </p:sp>
      <p:sp>
        <p:nvSpPr>
          <p:cNvPr id="7" name="Rounded Rectangle 6"/>
          <p:cNvSpPr/>
          <p:nvPr/>
        </p:nvSpPr>
        <p:spPr>
          <a:xfrm>
            <a:off x="1608005" y="1935209"/>
            <a:ext cx="341644" cy="4033512"/>
          </a:xfrm>
          <a:prstGeom prst="roundRect">
            <a:avLst/>
          </a:prstGeom>
          <a:solidFill>
            <a:srgbClr val="7F8B95"/>
          </a:solidFill>
        </p:spPr>
        <p:style>
          <a:lnRef idx="1">
            <a:schemeClr val="dk1"/>
          </a:lnRef>
          <a:fillRef idx="3">
            <a:schemeClr val="dk1"/>
          </a:fillRef>
          <a:effectRef idx="2">
            <a:schemeClr val="dk1"/>
          </a:effectRef>
          <a:fontRef idx="minor">
            <a:schemeClr val="lt1"/>
          </a:fontRef>
        </p:style>
        <p:txBody>
          <a:bodyPr vert="vert270" rtlCol="0" anchor="ctr"/>
          <a:lstStyle/>
          <a:p>
            <a:pPr algn="ctr"/>
            <a:r>
              <a:rPr lang="en-US" dirty="0"/>
              <a:t>Reports for Reference Only</a:t>
            </a:r>
          </a:p>
        </p:txBody>
      </p:sp>
      <p:sp>
        <p:nvSpPr>
          <p:cNvPr id="4" name="Content Placeholder 3"/>
          <p:cNvSpPr>
            <a:spLocks noGrp="1"/>
          </p:cNvSpPr>
          <p:nvPr>
            <p:ph idx="1"/>
          </p:nvPr>
        </p:nvSpPr>
        <p:spPr>
          <a:xfrm>
            <a:off x="2191820" y="2556933"/>
            <a:ext cx="8121072" cy="3569546"/>
          </a:xfrm>
        </p:spPr>
        <p:txBody>
          <a:bodyPr>
            <a:normAutofit/>
          </a:bodyPr>
          <a:lstStyle/>
          <a:p>
            <a:pPr>
              <a:spcBef>
                <a:spcPts val="0"/>
              </a:spcBef>
            </a:pPr>
            <a:endParaRPr lang="en-US" dirty="0">
              <a:effectLst/>
            </a:endParaRPr>
          </a:p>
          <a:p>
            <a:pPr>
              <a:buClr>
                <a:schemeClr val="tx1"/>
              </a:buClr>
            </a:pPr>
            <a:r>
              <a:rPr lang="en-US" dirty="0">
                <a:solidFill>
                  <a:srgbClr val="000000"/>
                </a:solidFill>
              </a:rPr>
              <a:t>Indicator 5: Detail Listing of Students Aged 5 (in kindergarten) -21 by Educational Settings </a:t>
            </a:r>
          </a:p>
          <a:p>
            <a:pPr>
              <a:buClr>
                <a:schemeClr val="tx1"/>
              </a:buClr>
            </a:pPr>
            <a:r>
              <a:rPr lang="en-US" dirty="0">
                <a:solidFill>
                  <a:srgbClr val="000000"/>
                </a:solidFill>
              </a:rPr>
              <a:t>Indicator 6: Detail Listing of Students Aged 3-5 (not in kindergarten) by Educational Settings </a:t>
            </a:r>
          </a:p>
          <a:p>
            <a:pPr>
              <a:buClr>
                <a:schemeClr val="tx1"/>
              </a:buClr>
            </a:pPr>
            <a:r>
              <a:rPr lang="en-US" dirty="0">
                <a:solidFill>
                  <a:srgbClr val="000000"/>
                </a:solidFill>
              </a:rPr>
              <a:t>Indicator 9 and 10: Detail Listing of Students by Race/Ethnicity and Disability</a:t>
            </a:r>
          </a:p>
          <a:p>
            <a:pPr>
              <a:spcBef>
                <a:spcPts val="0"/>
              </a:spcBef>
            </a:pPr>
            <a:endParaRPr lang="en-US" dirty="0">
              <a:effectLst/>
              <a:latin typeface="Calibri" panose="020F0502020204030204" pitchFamily="34" charset="0"/>
              <a:ea typeface="Calibri" panose="020F0502020204030204" pitchFamily="34" charset="0"/>
            </a:endParaRPr>
          </a:p>
        </p:txBody>
      </p:sp>
      <p:sp>
        <p:nvSpPr>
          <p:cNvPr id="8" name="Slide Number Placeholder 7">
            <a:extLst>
              <a:ext uri="{FF2B5EF4-FFF2-40B4-BE49-F238E27FC236}">
                <a16:creationId xmlns:a16="http://schemas.microsoft.com/office/drawing/2014/main" id="{6857C9D9-397C-8836-1C45-06DE8A88168A}"/>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14429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000000"/>
                </a:solidFill>
                <a:latin typeface="Museo Slab 500" panose="02000000000000000000" pitchFamily="50" charset="0"/>
              </a:rPr>
              <a:t>Deadlines</a:t>
            </a:r>
          </a:p>
        </p:txBody>
      </p:sp>
      <p:sp>
        <p:nvSpPr>
          <p:cNvPr id="2" name="object 7" descr="screenshot of the menu expanded to show the &quot;Documents&quot; section">
            <a:extLst>
              <a:ext uri="{FF2B5EF4-FFF2-40B4-BE49-F238E27FC236}">
                <a16:creationId xmlns:a16="http://schemas.microsoft.com/office/drawing/2014/main" id="{49D9BF24-D5A1-F0C1-B8CA-689EEC098F90}"/>
              </a:ext>
            </a:extLst>
          </p:cNvPr>
          <p:cNvSpPr/>
          <p:nvPr/>
        </p:nvSpPr>
        <p:spPr>
          <a:xfrm>
            <a:off x="772123" y="3861120"/>
            <a:ext cx="6422153" cy="2264249"/>
          </a:xfrm>
          <a:prstGeom prst="rect">
            <a:avLst/>
          </a:prstGeom>
          <a:blipFill>
            <a:blip r:embed="rId3" cstate="print"/>
            <a:stretch>
              <a:fillRect/>
            </a:stretch>
          </a:blipFill>
        </p:spPr>
        <p:txBody>
          <a:bodyPr wrap="square" lIns="0" tIns="0" rIns="0" bIns="0" rtlCol="0"/>
          <a:lstStyle/>
          <a:p>
            <a:endParaRPr/>
          </a:p>
        </p:txBody>
      </p:sp>
      <p:sp>
        <p:nvSpPr>
          <p:cNvPr id="6" name="Content Placeholder 5"/>
          <p:cNvSpPr>
            <a:spLocks noGrp="1"/>
          </p:cNvSpPr>
          <p:nvPr>
            <p:ph sz="quarter" idx="10"/>
          </p:nvPr>
        </p:nvSpPr>
        <p:spPr/>
        <p:txBody>
          <a:bodyPr/>
          <a:lstStyle/>
          <a:p>
            <a:r>
              <a:rPr lang="en-US" sz="3200" dirty="0">
                <a:solidFill>
                  <a:srgbClr val="000000"/>
                </a:solidFill>
              </a:rPr>
              <a:t>February 23, 2024</a:t>
            </a:r>
          </a:p>
          <a:p>
            <a:pPr lvl="1"/>
            <a:r>
              <a:rPr lang="en-US" b="1" dirty="0">
                <a:solidFill>
                  <a:srgbClr val="000000"/>
                </a:solidFill>
                <a:latin typeface="Trebuchet MS" panose="020B0603020202020204" pitchFamily="34" charset="0"/>
              </a:rPr>
              <a:t>Upload Required Reports to the Data Management System</a:t>
            </a:r>
          </a:p>
          <a:p>
            <a:pPr lvl="2"/>
            <a:r>
              <a:rPr lang="en-US" b="1" dirty="0">
                <a:solidFill>
                  <a:srgbClr val="000000"/>
                </a:solidFill>
                <a:latin typeface="Trebuchet MS" panose="020B0603020202020204" pitchFamily="34" charset="0"/>
              </a:rPr>
              <a:t>Staff Report #’s: 1.0, 1.1, 1.2, 1.4, SAM 1.5</a:t>
            </a:r>
          </a:p>
          <a:p>
            <a:pPr lvl="2"/>
            <a:r>
              <a:rPr lang="en-US" b="1" dirty="0">
                <a:solidFill>
                  <a:srgbClr val="000000"/>
                </a:solidFill>
                <a:latin typeface="Trebuchet MS" panose="020B0603020202020204" pitchFamily="34" charset="0"/>
              </a:rPr>
              <a:t>Student Report #’s: 2.0, 2.1, 2.2, 2.3, 2.4, 2.5, 2.6, 2.7, 2.8, 2.9, 2.10</a:t>
            </a:r>
          </a:p>
          <a:p>
            <a:pPr marL="0" indent="0">
              <a:buNone/>
            </a:pPr>
            <a:endParaRPr lang="en-US" dirty="0">
              <a:solidFill>
                <a:srgbClr val="000000"/>
              </a:solidFill>
              <a:latin typeface="Trebuchet MS" panose="020B0603020202020204" pitchFamily="34" charset="0"/>
            </a:endParaRPr>
          </a:p>
        </p:txBody>
      </p:sp>
      <p:sp>
        <p:nvSpPr>
          <p:cNvPr id="7" name="TextBox 6"/>
          <p:cNvSpPr txBox="1"/>
          <p:nvPr/>
        </p:nvSpPr>
        <p:spPr>
          <a:xfrm>
            <a:off x="3682603" y="5194469"/>
            <a:ext cx="8074843" cy="1328023"/>
          </a:xfrm>
          <a:prstGeom prst="wedgeRoundRectCallout">
            <a:avLst>
              <a:gd name="adj1" fmla="val -74683"/>
              <a:gd name="adj2" fmla="val -26132"/>
              <a:gd name="adj3" fmla="val 16667"/>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Reports are to be uploaded to the Data Management System to the </a:t>
            </a:r>
            <a:r>
              <a:rPr lang="en-US" sz="2400" b="1" dirty="0"/>
              <a:t>Documents </a:t>
            </a:r>
            <a:r>
              <a:rPr lang="en-US" sz="2400" dirty="0"/>
              <a:t>(Same location as the Discipline and EOY Reports)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740" y="292384"/>
            <a:ext cx="8381260" cy="782073"/>
          </a:xfrm>
        </p:spPr>
        <p:txBody>
          <a:bodyPr anchor="ctr">
            <a:normAutofit/>
          </a:bodyPr>
          <a:lstStyle/>
          <a:p>
            <a:r>
              <a:rPr lang="en-US" dirty="0">
                <a:solidFill>
                  <a:srgbClr val="000000"/>
                </a:solidFill>
              </a:rPr>
              <a:t>Year-to-Year Checklist Page</a:t>
            </a:r>
          </a:p>
        </p:txBody>
      </p:sp>
      <p:pic>
        <p:nvPicPr>
          <p:cNvPr id="6" name="Picture 6" descr="Checklist - Year to Year">
            <a:extLst>
              <a:ext uri="{FF2B5EF4-FFF2-40B4-BE49-F238E27FC236}">
                <a16:creationId xmlns:a16="http://schemas.microsoft.com/office/drawing/2014/main" id="{D85B97AC-1A29-CE09-1A26-7C9596C479C6}"/>
              </a:ext>
            </a:extLst>
          </p:cNvPr>
          <p:cNvPicPr>
            <a:picLocks noGrp="1" noChangeAspect="1"/>
          </p:cNvPicPr>
          <p:nvPr>
            <p:ph sz="quarter" idx="10"/>
          </p:nvPr>
        </p:nvPicPr>
        <p:blipFill>
          <a:blip r:embed="rId2"/>
          <a:stretch>
            <a:fillRect/>
          </a:stretch>
        </p:blipFill>
        <p:spPr>
          <a:xfrm>
            <a:off x="2385257" y="1459149"/>
            <a:ext cx="7421486" cy="4435239"/>
          </a:xfrm>
        </p:spPr>
      </p:pic>
    </p:spTree>
    <p:extLst>
      <p:ext uri="{BB962C8B-B14F-4D97-AF65-F5344CB8AC3E}">
        <p14:creationId xmlns:p14="http://schemas.microsoft.com/office/powerpoint/2010/main" val="2290575077"/>
      </p:ext>
    </p:extLst>
  </p:cSld>
  <p:clrMapOvr>
    <a:masterClrMapping/>
  </p:clrMapOvr>
  <mc:AlternateContent xmlns:mc="http://schemas.openxmlformats.org/markup-compatibility/2006" xmlns:p14="http://schemas.microsoft.com/office/powerpoint/2010/main">
    <mc:Choice Requires="p14">
      <p:transition spd="slow" p14:dur="2000" advTm="16940"/>
    </mc:Choice>
    <mc:Fallback xmlns="">
      <p:transition spd="slow" advTm="169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12667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781175" y="93766"/>
            <a:ext cx="8381260" cy="1054394"/>
          </a:xfrm>
        </p:spPr>
        <p:txBody>
          <a:bodyPr/>
          <a:lstStyle/>
          <a:p>
            <a:r>
              <a:rPr lang="en-US" sz="3200"/>
              <a:t>4 </a:t>
            </a:r>
            <a:r>
              <a:rPr lang="en-US" sz="3200" dirty="0"/>
              <a:t>Significant Year-to-year Reports (Plus Flag Explanations)</a:t>
            </a:r>
          </a:p>
        </p:txBody>
      </p:sp>
      <p:sp>
        <p:nvSpPr>
          <p:cNvPr id="9" name="TextBox 8"/>
          <p:cNvSpPr txBox="1"/>
          <p:nvPr/>
        </p:nvSpPr>
        <p:spPr>
          <a:xfrm>
            <a:off x="1524000" y="1266738"/>
            <a:ext cx="9144000" cy="3711785"/>
          </a:xfrm>
          <a:prstGeom prst="rect">
            <a:avLst/>
          </a:prstGeom>
          <a:solidFill>
            <a:schemeClr val="bg1"/>
          </a:solidFill>
        </p:spPr>
        <p:txBody>
          <a:bodyPr wrap="square" rtlCol="0">
            <a:spAutoFit/>
          </a:bodyPr>
          <a:lstStyle/>
          <a:p>
            <a:pPr marL="114300" indent="-342900">
              <a:spcBef>
                <a:spcPct val="20000"/>
              </a:spcBef>
              <a:buClr>
                <a:schemeClr val="accent5"/>
              </a:buClr>
              <a:buSzPct val="110000"/>
              <a:buFont typeface="Wingdings" panose="05000000000000000000" pitchFamily="2" charset="2"/>
              <a:buChar char="§"/>
            </a:pPr>
            <a:r>
              <a:rPr lang="en-US" sz="2400" spc="150"/>
              <a:t>2.1 </a:t>
            </a:r>
            <a:r>
              <a:rPr lang="en-US" sz="2400" spc="150" dirty="0"/>
              <a:t>Significant Year-to-Year Change Report </a:t>
            </a:r>
            <a:r>
              <a:rPr lang="en-US" sz="2400" b="1" u="sng" spc="150" dirty="0"/>
              <a:t>by Age Group </a:t>
            </a:r>
            <a:r>
              <a:rPr lang="en-US" sz="2400" b="1" u="sng" spc="150"/>
              <a:t>and Disability</a:t>
            </a:r>
            <a:endParaRPr lang="en-US" sz="2400" b="1" spc="150" dirty="0"/>
          </a:p>
          <a:p>
            <a:pPr marL="114300" indent="-342900">
              <a:spcBef>
                <a:spcPct val="20000"/>
              </a:spcBef>
              <a:buClr>
                <a:schemeClr val="accent5"/>
              </a:buClr>
              <a:buSzPct val="110000"/>
              <a:buFont typeface="Wingdings" panose="05000000000000000000" pitchFamily="2" charset="2"/>
              <a:buChar char="§"/>
            </a:pPr>
            <a:r>
              <a:rPr lang="en-US" sz="2400" spc="150"/>
              <a:t>2.2 </a:t>
            </a:r>
            <a:r>
              <a:rPr lang="en-US" sz="2400" spc="150" dirty="0"/>
              <a:t>Significant Year-to-Year Change Report </a:t>
            </a:r>
            <a:r>
              <a:rPr lang="en-US" sz="2400" b="1" u="sng" spc="150" dirty="0"/>
              <a:t>by Race/ </a:t>
            </a:r>
            <a:r>
              <a:rPr lang="en-US" sz="2400" b="1" u="sng" spc="150"/>
              <a:t>Ethnicity </a:t>
            </a:r>
          </a:p>
          <a:p>
            <a:pPr marL="114300" indent="-342900">
              <a:spcBef>
                <a:spcPct val="20000"/>
              </a:spcBef>
              <a:buClr>
                <a:schemeClr val="accent5"/>
              </a:buClr>
              <a:buSzPct val="110000"/>
              <a:buFont typeface="Wingdings" panose="05000000000000000000" pitchFamily="2" charset="2"/>
              <a:buChar char="§"/>
            </a:pPr>
            <a:r>
              <a:rPr lang="en-US" sz="2400" spc="150"/>
              <a:t>2.3 </a:t>
            </a:r>
            <a:r>
              <a:rPr lang="en-US" sz="2400" spc="150" dirty="0"/>
              <a:t>Significant Year-to-Year Change Report </a:t>
            </a:r>
            <a:r>
              <a:rPr lang="en-US" sz="2400" b="1" u="sng" spc="150" dirty="0"/>
              <a:t>by Age Group and </a:t>
            </a:r>
            <a:r>
              <a:rPr lang="en-US" sz="2400" b="1" u="sng" spc="150"/>
              <a:t>Educational Environment</a:t>
            </a:r>
            <a:endParaRPr lang="en-US" sz="2400" b="1" u="sng" spc="150" dirty="0"/>
          </a:p>
          <a:p>
            <a:pPr marL="114300" indent="-342900">
              <a:spcBef>
                <a:spcPct val="20000"/>
              </a:spcBef>
              <a:buClr>
                <a:schemeClr val="accent5"/>
              </a:buClr>
              <a:buSzPct val="110000"/>
              <a:buFont typeface="Wingdings" panose="05000000000000000000" pitchFamily="2" charset="2"/>
              <a:buChar char="§"/>
            </a:pPr>
            <a:r>
              <a:rPr lang="en-US" sz="2400"/>
              <a:t>2.4 </a:t>
            </a:r>
            <a:r>
              <a:rPr lang="en-US" sz="2400" dirty="0"/>
              <a:t>Significant Year-to-Year Ed Orphan Change Report</a:t>
            </a:r>
            <a:endParaRPr lang="en-US" sz="2400" b="1" u="sng" spc="150" dirty="0"/>
          </a:p>
          <a:p>
            <a:pPr marL="114300" indent="-342900">
              <a:spcBef>
                <a:spcPct val="20000"/>
              </a:spcBef>
              <a:buClr>
                <a:schemeClr val="accent5"/>
              </a:buClr>
              <a:buSzPct val="110000"/>
              <a:buFont typeface="Wingdings" panose="05000000000000000000" pitchFamily="2" charset="2"/>
              <a:buChar char="§"/>
            </a:pPr>
            <a:r>
              <a:rPr lang="en-US" sz="2400" b="1" spc="150" dirty="0"/>
              <a:t>Flag Explanations</a:t>
            </a:r>
            <a:endParaRPr lang="en-US" sz="2400" b="1" dirty="0"/>
          </a:p>
          <a:p>
            <a:pPr lvl="1"/>
            <a:endParaRPr lang="en-US" sz="2400" dirty="0"/>
          </a:p>
        </p:txBody>
      </p:sp>
      <p:sp>
        <p:nvSpPr>
          <p:cNvPr id="3" name="Slide Number Placeholder 2">
            <a:extLst>
              <a:ext uri="{FF2B5EF4-FFF2-40B4-BE49-F238E27FC236}">
                <a16:creationId xmlns:a16="http://schemas.microsoft.com/office/drawing/2014/main" id="{5F378ABF-FA60-C8E2-8664-0A8B83CE5C59}"/>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9834319"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bwMode="auto">
          <a:xfrm>
            <a:off x="9834319" y="1096962"/>
            <a:ext cx="2381250" cy="4767841"/>
          </a:xfrm>
          <a:noFill/>
          <a:ln>
            <a:miter lim="800000"/>
            <a:headEnd/>
            <a:tailEnd/>
          </a:ln>
        </p:spPr>
        <p:txBody>
          <a:bodyPr vert="horz" wrap="square" lIns="86493" tIns="43247" rIns="86493" bIns="43247" numCol="1" rtlCol="0" anchor="t" anchorCtr="0" compatLnSpc="1">
            <a:prstTxWarp prst="textNoShape">
              <a:avLst/>
            </a:prstTxWarp>
            <a:normAutofit/>
          </a:bodyPr>
          <a:lstStyle/>
          <a:p>
            <a:r>
              <a:rPr lang="en-US" sz="2800" dirty="0">
                <a:solidFill>
                  <a:schemeClr val="bg1"/>
                </a:solidFill>
              </a:rPr>
              <a:t>2.1 Significant Year-to-Year Change Report </a:t>
            </a:r>
            <a:br>
              <a:rPr lang="en-US" sz="2800" dirty="0">
                <a:solidFill>
                  <a:schemeClr val="bg1"/>
                </a:solidFill>
              </a:rPr>
            </a:br>
            <a:r>
              <a:rPr lang="en-US" sz="2800" u="sng" dirty="0">
                <a:solidFill>
                  <a:schemeClr val="bg1"/>
                </a:solidFill>
              </a:rPr>
              <a:t>By Age Group and Disability</a:t>
            </a:r>
            <a:br>
              <a:rPr lang="en-US" sz="2800" b="1" u="sng" dirty="0">
                <a:solidFill>
                  <a:schemeClr val="accent2"/>
                </a:solidFill>
              </a:rPr>
            </a:br>
            <a:endParaRPr lang="en-US" sz="2800" b="1" u="sng" dirty="0">
              <a:solidFill>
                <a:schemeClr val="accent2"/>
              </a:solidFill>
            </a:endParaRPr>
          </a:p>
        </p:txBody>
      </p:sp>
      <p:grpSp>
        <p:nvGrpSpPr>
          <p:cNvPr id="14" name="Group 13" descr="2.1 Report Example">
            <a:extLst>
              <a:ext uri="{FF2B5EF4-FFF2-40B4-BE49-F238E27FC236}">
                <a16:creationId xmlns:a16="http://schemas.microsoft.com/office/drawing/2014/main" id="{A77ACB6B-EAD7-4E66-BEE2-5DE8E40B7E6B}"/>
              </a:ext>
            </a:extLst>
          </p:cNvPr>
          <p:cNvGrpSpPr/>
          <p:nvPr/>
        </p:nvGrpSpPr>
        <p:grpSpPr>
          <a:xfrm>
            <a:off x="1534737" y="4045"/>
            <a:ext cx="6554659" cy="6333045"/>
            <a:chOff x="10736" y="4044"/>
            <a:chExt cx="6554659" cy="6333045"/>
          </a:xfrm>
        </p:grpSpPr>
        <p:pic>
          <p:nvPicPr>
            <p:cNvPr id="8" name="Picture 7" descr="Report 2.1">
              <a:extLst>
                <a:ext uri="{FF2B5EF4-FFF2-40B4-BE49-F238E27FC236}">
                  <a16:creationId xmlns:a16="http://schemas.microsoft.com/office/drawing/2014/main" id="{7F1E2C67-97F3-4982-9597-CB16F1CCFF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36" y="4044"/>
              <a:ext cx="6554659" cy="6333045"/>
            </a:xfrm>
            <a:prstGeom prst="rect">
              <a:avLst/>
            </a:prstGeom>
          </p:spPr>
        </p:pic>
        <p:pic>
          <p:nvPicPr>
            <p:cNvPr id="10" name="Picture 9">
              <a:extLst>
                <a:ext uri="{FF2B5EF4-FFF2-40B4-BE49-F238E27FC236}">
                  <a16:creationId xmlns:a16="http://schemas.microsoft.com/office/drawing/2014/main" id="{9751F770-ACD4-462C-8C69-358D11504B29}"/>
                </a:ext>
              </a:extLst>
            </p:cNvPr>
            <p:cNvPicPr>
              <a:picLocks noChangeAspect="1"/>
            </p:cNvPicPr>
            <p:nvPr/>
          </p:nvPicPr>
          <p:blipFill>
            <a:blip r:embed="rId4"/>
            <a:stretch>
              <a:fillRect/>
            </a:stretch>
          </p:blipFill>
          <p:spPr>
            <a:xfrm>
              <a:off x="3979331" y="3045664"/>
              <a:ext cx="1282801" cy="236305"/>
            </a:xfrm>
            <a:prstGeom prst="rect">
              <a:avLst/>
            </a:prstGeom>
          </p:spPr>
        </p:pic>
      </p:grpSp>
      <p:sp>
        <p:nvSpPr>
          <p:cNvPr id="6" name="Rounded Rectangular Callout 5"/>
          <p:cNvSpPr/>
          <p:nvPr/>
        </p:nvSpPr>
        <p:spPr>
          <a:xfrm>
            <a:off x="7074983" y="1178024"/>
            <a:ext cx="2028825" cy="1438275"/>
          </a:xfrm>
          <a:prstGeom prst="wedgeRoundRectCallout">
            <a:avLst>
              <a:gd name="adj1" fmla="val -59080"/>
              <a:gd name="adj2" fmla="val 8435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Example of flags to explain on the Flag Explanation form</a:t>
            </a:r>
          </a:p>
        </p:txBody>
      </p:sp>
      <p:sp>
        <p:nvSpPr>
          <p:cNvPr id="5" name="Text Box 1"/>
          <p:cNvSpPr txBox="1"/>
          <p:nvPr/>
        </p:nvSpPr>
        <p:spPr>
          <a:xfrm>
            <a:off x="3270105" y="5917333"/>
            <a:ext cx="6207271" cy="675104"/>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solidFill>
                  <a:srgbClr val="000000"/>
                </a:solidFill>
              </a:rPr>
              <a:t>Select Criteria: Funding Status = 50. </a:t>
            </a:r>
          </a:p>
          <a:p>
            <a:pPr fontAlgn="b"/>
            <a:r>
              <a:rPr lang="en-US" sz="2000" dirty="0">
                <a:solidFill>
                  <a:srgbClr val="000000"/>
                </a:solidFill>
              </a:rPr>
              <a:t>Calculated Age as of December 1</a:t>
            </a:r>
            <a:endParaRPr lang="en-US" dirty="0">
              <a:ea typeface="Calibri"/>
              <a:cs typeface="Times New Roman"/>
            </a:endParaRPr>
          </a:p>
        </p:txBody>
      </p:sp>
      <p:sp>
        <p:nvSpPr>
          <p:cNvPr id="13" name="Rounded Rectangle 12"/>
          <p:cNvSpPr/>
          <p:nvPr/>
        </p:nvSpPr>
        <p:spPr>
          <a:xfrm>
            <a:off x="10229029" y="3971562"/>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report will automatically generate as a </a:t>
            </a:r>
            <a:r>
              <a:rPr lang="en-US" dirty="0">
                <a:solidFill>
                  <a:schemeClr val="accent6"/>
                </a:solidFill>
                <a:latin typeface="Arial Black" panose="020B0A04020102020204" pitchFamily="34" charset="0"/>
              </a:rPr>
              <a:t>PDF</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5" cstate="email">
            <a:biLevel thresh="25000"/>
            <a:extLst>
              <a:ext uri="{BEBA8EAE-BF5A-486C-A8C5-ECC9F3942E4B}">
                <a14:imgProps xmlns:a14="http://schemas.microsoft.com/office/drawing/2010/main">
                  <a14:imgLayer r:embed="rId6">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696952" y="108469"/>
            <a:ext cx="418890" cy="4188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9810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p:cNvSpPr>
            <a:spLocks noGrp="1"/>
          </p:cNvSpPr>
          <p:nvPr>
            <p:ph type="title"/>
          </p:nvPr>
        </p:nvSpPr>
        <p:spPr bwMode="auto">
          <a:xfrm>
            <a:off x="9848850" y="1096962"/>
            <a:ext cx="2343150" cy="4852042"/>
          </a:xfrm>
          <a:noFill/>
          <a:ln>
            <a:miter lim="800000"/>
            <a:headEnd/>
            <a:tailEnd/>
          </a:ln>
        </p:spPr>
        <p:txBody>
          <a:bodyPr vert="horz" wrap="square" lIns="86493" tIns="43247" rIns="86493" bIns="43247" numCol="1" rtlCol="0" anchor="t" anchorCtr="0" compatLnSpc="1">
            <a:prstTxWarp prst="textNoShape">
              <a:avLst/>
            </a:prstTxWarp>
            <a:normAutofit/>
          </a:bodyPr>
          <a:lstStyle/>
          <a:p>
            <a:r>
              <a:rPr lang="en-US" sz="2800" dirty="0">
                <a:solidFill>
                  <a:schemeClr val="bg1"/>
                </a:solidFill>
              </a:rPr>
              <a:t>2.2 Significant Year-to-Year Change Report By </a:t>
            </a:r>
            <a:br>
              <a:rPr lang="en-US" sz="2800" dirty="0">
                <a:solidFill>
                  <a:schemeClr val="bg1"/>
                </a:solidFill>
              </a:rPr>
            </a:br>
            <a:r>
              <a:rPr lang="en-US" sz="2800" u="sng" dirty="0">
                <a:solidFill>
                  <a:schemeClr val="bg1"/>
                </a:solidFill>
              </a:rPr>
              <a:t>Age Group and Race/ Ethnicity</a:t>
            </a:r>
            <a:endParaRPr lang="en-US" sz="2800" u="sng" dirty="0">
              <a:solidFill>
                <a:schemeClr val="accent2"/>
              </a:solidFill>
            </a:endParaRPr>
          </a:p>
        </p:txBody>
      </p:sp>
      <p:pic>
        <p:nvPicPr>
          <p:cNvPr id="3" name="Picture 2" descr="Report 2.2">
            <a:extLst>
              <a:ext uri="{FF2B5EF4-FFF2-40B4-BE49-F238E27FC236}">
                <a16:creationId xmlns:a16="http://schemas.microsoft.com/office/drawing/2014/main" id="{4D7CAA00-F707-4D81-A0D2-58490C3E14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3728" y="527358"/>
            <a:ext cx="6936612" cy="5106371"/>
          </a:xfrm>
          <a:prstGeom prst="rect">
            <a:avLst/>
          </a:prstGeom>
          <a:ln>
            <a:noFill/>
          </a:ln>
          <a:effectLst>
            <a:outerShdw blurRad="292100" dist="139700" dir="2700000" algn="tl" rotWithShape="0">
              <a:srgbClr val="333333">
                <a:alpha val="65000"/>
              </a:srgbClr>
            </a:outerShdw>
          </a:effectLst>
        </p:spPr>
      </p:pic>
      <p:sp>
        <p:nvSpPr>
          <p:cNvPr id="4" name="Text Box 1"/>
          <p:cNvSpPr txBox="1"/>
          <p:nvPr/>
        </p:nvSpPr>
        <p:spPr>
          <a:xfrm>
            <a:off x="3486150" y="5829790"/>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solidFill>
                  <a:srgbClr val="000000"/>
                </a:solidFill>
              </a:rPr>
              <a:t>Select Criteria: Funding Status = 50. </a:t>
            </a:r>
          </a:p>
          <a:p>
            <a:pPr fontAlgn="b"/>
            <a:r>
              <a:rPr lang="en-US" sz="2000" dirty="0">
                <a:solidFill>
                  <a:srgbClr val="000000"/>
                </a:solidFill>
              </a:rPr>
              <a:t>Calculated Age as of December 1 </a:t>
            </a:r>
            <a:endParaRPr lang="en-US" dirty="0">
              <a:solidFill>
                <a:srgbClr val="000000"/>
              </a:solidFill>
              <a:ea typeface="Calibri"/>
              <a:cs typeface="Times New Roman"/>
            </a:endParaRPr>
          </a:p>
        </p:txBody>
      </p:sp>
      <p:sp>
        <p:nvSpPr>
          <p:cNvPr id="13" name="Rounded Rectangle 12"/>
          <p:cNvSpPr/>
          <p:nvPr/>
        </p:nvSpPr>
        <p:spPr>
          <a:xfrm>
            <a:off x="10305863" y="4853439"/>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report will automatically generate as a </a:t>
            </a:r>
            <a:r>
              <a:rPr lang="en-US" dirty="0">
                <a:solidFill>
                  <a:schemeClr val="accent6"/>
                </a:solidFill>
                <a:latin typeface="Arial Black" panose="020B0A04020102020204" pitchFamily="34" charset="0"/>
              </a:rPr>
              <a:t>PDF</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673383" y="108469"/>
            <a:ext cx="418890" cy="4188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9810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820246" y="362803"/>
            <a:ext cx="2324911" cy="4418621"/>
          </a:xfrm>
        </p:spPr>
        <p:txBody>
          <a:bodyPr>
            <a:normAutofit/>
          </a:bodyPr>
          <a:lstStyle/>
          <a:p>
            <a:r>
              <a:rPr lang="en-US" spc="150" dirty="0">
                <a:solidFill>
                  <a:schemeClr val="bg1"/>
                </a:solidFill>
              </a:rPr>
              <a:t>2.3 Significant Year-to-Year Change Report </a:t>
            </a:r>
            <a:r>
              <a:rPr lang="en-US" b="1" u="sng" spc="150" dirty="0">
                <a:solidFill>
                  <a:schemeClr val="bg1"/>
                </a:solidFill>
              </a:rPr>
              <a:t>by Age Group and Educational Environment</a:t>
            </a:r>
            <a:br>
              <a:rPr lang="en-US" sz="2400" b="1" u="sng" spc="150" dirty="0"/>
            </a:br>
            <a:endParaRPr lang="en-US" sz="2400" dirty="0"/>
          </a:p>
        </p:txBody>
      </p:sp>
      <p:pic>
        <p:nvPicPr>
          <p:cNvPr id="16" name="Content Placeholder 15" descr="Report 2.3&#10;">
            <a:extLst>
              <a:ext uri="{FF2B5EF4-FFF2-40B4-BE49-F238E27FC236}">
                <a16:creationId xmlns:a16="http://schemas.microsoft.com/office/drawing/2014/main" id="{9629FCD4-F3A5-478D-96AA-32000381108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07327" y="227330"/>
            <a:ext cx="6006276" cy="6389285"/>
          </a:xfrm>
        </p:spPr>
      </p:pic>
      <p:sp>
        <p:nvSpPr>
          <p:cNvPr id="14" name="Rounded Rectangle 13"/>
          <p:cNvSpPr/>
          <p:nvPr/>
        </p:nvSpPr>
        <p:spPr>
          <a:xfrm>
            <a:off x="10205460" y="890015"/>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report will automatically generate as a </a:t>
            </a:r>
            <a:r>
              <a:rPr lang="en-US" dirty="0">
                <a:solidFill>
                  <a:schemeClr val="accent6"/>
                </a:solidFill>
                <a:latin typeface="Arial Black" panose="020B0A04020102020204" pitchFamily="34" charset="0"/>
              </a:rPr>
              <a:t>PDF</a:t>
            </a:r>
          </a:p>
        </p:txBody>
      </p:sp>
      <p:pic>
        <p:nvPicPr>
          <p:cNvPr id="12" name="Picture 11" descr="Report for EdFacts"/>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673383" y="95897"/>
            <a:ext cx="418890" cy="418890"/>
          </a:xfrm>
          <a:prstGeom prst="rect">
            <a:avLst/>
          </a:prstGeom>
          <a:noFill/>
          <a:ln>
            <a:noFill/>
          </a:ln>
        </p:spPr>
      </p:pic>
      <p:sp>
        <p:nvSpPr>
          <p:cNvPr id="11" name="Text Box 1"/>
          <p:cNvSpPr txBox="1"/>
          <p:nvPr/>
        </p:nvSpPr>
        <p:spPr>
          <a:xfrm>
            <a:off x="4375153" y="5849348"/>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solidFill>
                  <a:srgbClr val="000000"/>
                </a:solidFill>
              </a:rPr>
              <a:t>Select Criteria: Funding Status = 50. </a:t>
            </a:r>
          </a:p>
          <a:p>
            <a:pPr fontAlgn="b"/>
            <a:r>
              <a:rPr lang="en-US" sz="2000" dirty="0">
                <a:solidFill>
                  <a:srgbClr val="000000"/>
                </a:solidFill>
              </a:rPr>
              <a:t>Calculated Age as of December 1 </a:t>
            </a:r>
            <a:endParaRPr lang="en-US" dirty="0">
              <a:solidFill>
                <a:srgbClr val="000000"/>
              </a:solidFill>
              <a:ea typeface="Calibri"/>
              <a:cs typeface="Times New Roman"/>
            </a:endParaRPr>
          </a:p>
        </p:txBody>
      </p:sp>
    </p:spTree>
    <p:extLst>
      <p:ext uri="{BB962C8B-B14F-4D97-AF65-F5344CB8AC3E}">
        <p14:creationId xmlns:p14="http://schemas.microsoft.com/office/powerpoint/2010/main" val="287695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9810750" y="0"/>
            <a:ext cx="2381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52D16FD-BAE3-41FF-97BD-15CE24CE0919}"/>
              </a:ext>
            </a:extLst>
          </p:cNvPr>
          <p:cNvSpPr>
            <a:spLocks noGrp="1"/>
          </p:cNvSpPr>
          <p:nvPr>
            <p:ph type="title"/>
          </p:nvPr>
        </p:nvSpPr>
        <p:spPr>
          <a:xfrm>
            <a:off x="10085832" y="1590561"/>
            <a:ext cx="1913456" cy="2515095"/>
          </a:xfrm>
        </p:spPr>
        <p:txBody>
          <a:bodyPr>
            <a:normAutofit fontScale="90000"/>
          </a:bodyPr>
          <a:lstStyle/>
          <a:p>
            <a:pPr rtl="0" eaLnBrk="1" latinLnBrk="0" hangingPunct="1"/>
            <a:r>
              <a:rPr lang="en-US" sz="2800" dirty="0">
                <a:solidFill>
                  <a:srgbClr val="FFFFFF"/>
                </a:solidFill>
                <a:latin typeface="Calibri" panose="020F0502020204030204" pitchFamily="34" charset="0"/>
                <a:ea typeface="+mn-ea"/>
                <a:cs typeface="+mn-cs"/>
              </a:rPr>
              <a:t>2.4 Significant Year-to-Year Ed Orphan Change Report</a:t>
            </a:r>
            <a:endParaRPr lang="en-US" dirty="0">
              <a:effectLst/>
            </a:endParaRPr>
          </a:p>
          <a:p>
            <a:endParaRPr lang="en-US" dirty="0"/>
          </a:p>
        </p:txBody>
      </p:sp>
      <p:pic>
        <p:nvPicPr>
          <p:cNvPr id="14" name="Content Placeholder 13" descr="Report 2.4">
            <a:extLst>
              <a:ext uri="{FF2B5EF4-FFF2-40B4-BE49-F238E27FC236}">
                <a16:creationId xmlns:a16="http://schemas.microsoft.com/office/drawing/2014/main" id="{7B5A0B48-3F4F-4A22-B17A-3BF1BF9C060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04999" y="452084"/>
            <a:ext cx="6249524" cy="5462183"/>
          </a:xfrm>
        </p:spPr>
      </p:pic>
      <p:sp>
        <p:nvSpPr>
          <p:cNvPr id="12" name="Rectangle 11"/>
          <p:cNvSpPr/>
          <p:nvPr/>
        </p:nvSpPr>
        <p:spPr>
          <a:xfrm>
            <a:off x="11659256" y="164813"/>
            <a:ext cx="428322" cy="584775"/>
          </a:xfrm>
          <a:prstGeom prst="rect">
            <a:avLst/>
          </a:prstGeom>
        </p:spPr>
        <p:txBody>
          <a:bodyPr wrap="none">
            <a:spAutoFit/>
          </a:bodyPr>
          <a:lstStyle/>
          <a:p>
            <a:r>
              <a:rPr lang="en-US" sz="3200" dirty="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a:t>
            </a:r>
            <a:endParaRPr lang="en-US" sz="3200" dirty="0">
              <a:solidFill>
                <a:schemeClr val="bg1"/>
              </a:solidFill>
            </a:endParaRPr>
          </a:p>
        </p:txBody>
      </p:sp>
      <p:sp>
        <p:nvSpPr>
          <p:cNvPr id="17" name="Text Box 1"/>
          <p:cNvSpPr txBox="1"/>
          <p:nvPr/>
        </p:nvSpPr>
        <p:spPr>
          <a:xfrm>
            <a:off x="3800475" y="5914268"/>
            <a:ext cx="5676900" cy="747663"/>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sz="2000" dirty="0">
                <a:solidFill>
                  <a:srgbClr val="000000"/>
                </a:solidFill>
              </a:rPr>
              <a:t>Select Criteria: Number of Educational Orphans reported by year</a:t>
            </a:r>
            <a:endParaRPr lang="en-US" dirty="0">
              <a:solidFill>
                <a:srgbClr val="000000"/>
              </a:solidFill>
              <a:ea typeface="Calibri"/>
              <a:cs typeface="Times New Roman"/>
            </a:endParaRPr>
          </a:p>
        </p:txBody>
      </p:sp>
      <p:sp>
        <p:nvSpPr>
          <p:cNvPr id="19" name="Rounded Rectangle 18"/>
          <p:cNvSpPr/>
          <p:nvPr/>
        </p:nvSpPr>
        <p:spPr>
          <a:xfrm>
            <a:off x="10395960" y="4233849"/>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report will automatically generate as a </a:t>
            </a:r>
            <a:r>
              <a:rPr lang="en-US" dirty="0">
                <a:solidFill>
                  <a:schemeClr val="accent6"/>
                </a:solidFill>
                <a:latin typeface="Arial Black" panose="020B0A04020102020204" pitchFamily="34" charset="0"/>
              </a:rPr>
              <a:t>PDF</a:t>
            </a:r>
          </a:p>
        </p:txBody>
      </p:sp>
    </p:spTree>
    <p:extLst>
      <p:ext uri="{BB962C8B-B14F-4D97-AF65-F5344CB8AC3E}">
        <p14:creationId xmlns:p14="http://schemas.microsoft.com/office/powerpoint/2010/main" val="1655544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2170796" cy="6858000"/>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itle 6"/>
          <p:cNvSpPr>
            <a:spLocks noGrp="1"/>
          </p:cNvSpPr>
          <p:nvPr>
            <p:ph type="title"/>
          </p:nvPr>
        </p:nvSpPr>
        <p:spPr>
          <a:xfrm rot="16200000">
            <a:off x="-1752214" y="2600513"/>
            <a:ext cx="5973641" cy="1473523"/>
          </a:xfrm>
        </p:spPr>
        <p:txBody>
          <a:bodyPr>
            <a:normAutofit/>
          </a:bodyPr>
          <a:lstStyle/>
          <a:p>
            <a:r>
              <a:rPr lang="en-US" sz="6000" dirty="0">
                <a:solidFill>
                  <a:schemeClr val="bg1"/>
                </a:solidFill>
              </a:rPr>
              <a:t>Flag Explanations</a:t>
            </a:r>
          </a:p>
        </p:txBody>
      </p:sp>
      <p:pic>
        <p:nvPicPr>
          <p:cNvPr id="6" name="Content Placeholder 5" descr="Flag Explanation page">
            <a:extLst>
              <a:ext uri="{FF2B5EF4-FFF2-40B4-BE49-F238E27FC236}">
                <a16:creationId xmlns:a16="http://schemas.microsoft.com/office/drawing/2014/main" id="{B9A9DB14-E206-4007-B4F2-DAB5F3A92A62}"/>
              </a:ext>
            </a:extLst>
          </p:cNvPr>
          <p:cNvPicPr>
            <a:picLocks noGrp="1" noChangeAspect="1"/>
          </p:cNvPicPr>
          <p:nvPr>
            <p:ph sz="quarter" idx="10"/>
          </p:nvPr>
        </p:nvPicPr>
        <p:blipFill>
          <a:blip r:embed="rId3"/>
          <a:stretch>
            <a:fillRect/>
          </a:stretch>
        </p:blipFill>
        <p:spPr>
          <a:xfrm>
            <a:off x="3769356" y="219605"/>
            <a:ext cx="6400800" cy="5715000"/>
          </a:xfrm>
        </p:spPr>
      </p:pic>
      <p:sp>
        <p:nvSpPr>
          <p:cNvPr id="12" name="TextBox 11"/>
          <p:cNvSpPr txBox="1"/>
          <p:nvPr/>
        </p:nvSpPr>
        <p:spPr>
          <a:xfrm>
            <a:off x="6726214" y="1718522"/>
            <a:ext cx="5323114" cy="267765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Complete Flag Explanations for any flags in the 4 Year-to-Year Comparison Reports.  These can be included on the same form when the name of the report is included in the Category Flagged field. </a:t>
            </a:r>
          </a:p>
          <a:p>
            <a:r>
              <a:rPr lang="en-US" sz="2400" dirty="0"/>
              <a:t>Flag Explanation Report can be found </a:t>
            </a:r>
            <a:r>
              <a:rPr lang="en-US" sz="2400" dirty="0">
                <a:solidFill>
                  <a:schemeClr val="bg1"/>
                </a:solidFill>
              </a:rPr>
              <a:t>Here:</a:t>
            </a:r>
            <a:r>
              <a:rPr lang="en-US" sz="2400" dirty="0">
                <a:solidFill>
                  <a:srgbClr val="FFFF00"/>
                </a:solidFill>
              </a:rPr>
              <a:t> </a:t>
            </a:r>
            <a:r>
              <a:rPr lang="en-US" sz="2400" dirty="0">
                <a:solidFill>
                  <a:srgbClr val="FFFF00"/>
                </a:solidFill>
                <a:hlinkClick r:id="rId4"/>
              </a:rPr>
              <a:t>Flag Explanations (.</a:t>
            </a:r>
            <a:r>
              <a:rPr lang="en-US" sz="2400" dirty="0" err="1">
                <a:solidFill>
                  <a:srgbClr val="FFFF00"/>
                </a:solidFill>
                <a:hlinkClick r:id="rId4"/>
              </a:rPr>
              <a:t>docx</a:t>
            </a:r>
            <a:r>
              <a:rPr lang="en-US" sz="2400" dirty="0">
                <a:solidFill>
                  <a:srgbClr val="FFFF00"/>
                </a:solidFill>
                <a:hlinkClick r:id="rId4"/>
              </a:rPr>
              <a:t>)</a:t>
            </a:r>
            <a:endParaRPr lang="en-US" sz="2400" dirty="0"/>
          </a:p>
        </p:txBody>
      </p:sp>
      <p:sp>
        <p:nvSpPr>
          <p:cNvPr id="8" name="TextBox 7"/>
          <p:cNvSpPr txBox="1"/>
          <p:nvPr/>
        </p:nvSpPr>
        <p:spPr>
          <a:xfrm>
            <a:off x="3816622" y="5199976"/>
            <a:ext cx="5323114"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dirty="0"/>
              <a:t>When you go to upload this, please upload it as a </a:t>
            </a:r>
            <a:r>
              <a:rPr lang="en-US" sz="2000" b="1" dirty="0"/>
              <a:t>Word Document</a:t>
            </a:r>
            <a:r>
              <a:rPr lang="en-US" sz="2000" dirty="0"/>
              <a:t>.  All comments are compiled into a master file and it is easier to copy/paste than type it in!</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email">
            <a:biLevel thresh="25000"/>
            <a:extLst>
              <a:ext uri="{BEBA8EAE-BF5A-486C-A8C5-ECC9F3942E4B}">
                <a14:imgProps xmlns:a14="http://schemas.microsoft.com/office/drawing/2010/main">
                  <a14:imgLayer r:embed="rId6">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1775" y="141008"/>
            <a:ext cx="418890" cy="418890"/>
          </a:xfrm>
          <a:prstGeom prst="rect">
            <a:avLst/>
          </a:prstGeom>
          <a:noFill/>
          <a:ln>
            <a:noFill/>
          </a:ln>
        </p:spPr>
      </p:pic>
    </p:spTree>
    <p:extLst>
      <p:ext uri="{BB962C8B-B14F-4D97-AF65-F5344CB8AC3E}">
        <p14:creationId xmlns:p14="http://schemas.microsoft.com/office/powerpoint/2010/main" val="1753519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0000"/>
                </a:solidFill>
                <a:latin typeface="Museo Slab 500" panose="02000000000000000000" pitchFamily="50" charset="0"/>
              </a:rPr>
              <a:t>Data Summary Checklist Page</a:t>
            </a:r>
          </a:p>
        </p:txBody>
      </p:sp>
      <p:pic>
        <p:nvPicPr>
          <p:cNvPr id="6" name="Picture 7" descr="Checklist - Summary Reports">
            <a:extLst>
              <a:ext uri="{FF2B5EF4-FFF2-40B4-BE49-F238E27FC236}">
                <a16:creationId xmlns:a16="http://schemas.microsoft.com/office/drawing/2014/main" id="{9B5C37CF-A1E4-7592-DE09-E948867D7E15}"/>
              </a:ext>
            </a:extLst>
          </p:cNvPr>
          <p:cNvPicPr>
            <a:picLocks noGrp="1" noChangeAspect="1"/>
          </p:cNvPicPr>
          <p:nvPr>
            <p:ph sz="quarter" idx="10"/>
          </p:nvPr>
        </p:nvPicPr>
        <p:blipFill>
          <a:blip r:embed="rId2"/>
          <a:stretch>
            <a:fillRect/>
          </a:stretch>
        </p:blipFill>
        <p:spPr>
          <a:xfrm>
            <a:off x="1409700" y="1833563"/>
            <a:ext cx="9372600" cy="38862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294967295"/>
          </p:nvPr>
        </p:nvSpPr>
        <p:spPr>
          <a:xfrm>
            <a:off x="0" y="6427788"/>
            <a:ext cx="2057400" cy="365125"/>
          </a:xfrm>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94971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0"/>
            <a:ext cx="12192000" cy="14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32873" y="116110"/>
            <a:ext cx="9306427" cy="1325563"/>
          </a:xfrm>
        </p:spPr>
        <p:txBody>
          <a:bodyPr>
            <a:normAutofit/>
          </a:bodyPr>
          <a:lstStyle/>
          <a:p>
            <a:pPr algn="l"/>
            <a:r>
              <a:rPr lang="en-US" sz="3200" dirty="0">
                <a:solidFill>
                  <a:schemeClr val="bg1"/>
                </a:solidFill>
              </a:rPr>
              <a:t>2 Data Summary Reports</a:t>
            </a:r>
          </a:p>
        </p:txBody>
      </p:sp>
      <p:pic>
        <p:nvPicPr>
          <p:cNvPr id="6" name="Picture 5" descr="2.7 and 2.8 in COGNOS">
            <a:extLst>
              <a:ext uri="{FF2B5EF4-FFF2-40B4-BE49-F238E27FC236}">
                <a16:creationId xmlns:a16="http://schemas.microsoft.com/office/drawing/2014/main" id="{C9A8B8E7-FAEA-432B-8D74-C6D2AA4BEC1F}"/>
              </a:ext>
            </a:extLst>
          </p:cNvPr>
          <p:cNvPicPr>
            <a:picLocks noChangeAspect="1"/>
          </p:cNvPicPr>
          <p:nvPr/>
        </p:nvPicPr>
        <p:blipFill>
          <a:blip r:embed="rId3"/>
          <a:stretch>
            <a:fillRect/>
          </a:stretch>
        </p:blipFill>
        <p:spPr>
          <a:xfrm>
            <a:off x="2285468" y="1637212"/>
            <a:ext cx="7621064" cy="885949"/>
          </a:xfrm>
          <a:prstGeom prst="rect">
            <a:avLst/>
          </a:prstGeom>
        </p:spPr>
      </p:pic>
      <p:sp>
        <p:nvSpPr>
          <p:cNvPr id="9" name="TextBox 8"/>
          <p:cNvSpPr txBox="1"/>
          <p:nvPr/>
        </p:nvSpPr>
        <p:spPr>
          <a:xfrm>
            <a:off x="1547522" y="2591869"/>
            <a:ext cx="4986629" cy="4228850"/>
          </a:xfrm>
          <a:prstGeom prst="rect">
            <a:avLst/>
          </a:prstGeom>
          <a:solidFill>
            <a:schemeClr val="bg1"/>
          </a:solidFill>
        </p:spPr>
        <p:txBody>
          <a:bodyPr wrap="square" rtlCol="0">
            <a:spAutoFit/>
          </a:bodyPr>
          <a:lstStyle/>
          <a:p>
            <a:pPr marL="891540" lvl="2" indent="-285750">
              <a:buClr>
                <a:schemeClr val="accent4"/>
              </a:buClr>
              <a:buFont typeface="Arial" panose="020B0604020202020204" pitchFamily="34" charset="0"/>
              <a:buChar char="•"/>
            </a:pPr>
            <a:r>
              <a:rPr lang="en-US" sz="2400" dirty="0">
                <a:solidFill>
                  <a:srgbClr val="000000"/>
                </a:solidFill>
                <a:latin typeface="Trebuchet MS" panose="020B0603020202020204" pitchFamily="34" charset="0"/>
              </a:rPr>
              <a:t>2.7  Number of Reported Students by Special Education Funding Status by AU and Disability</a:t>
            </a:r>
            <a:br>
              <a:rPr lang="en-US" sz="2400" dirty="0">
                <a:solidFill>
                  <a:srgbClr val="000000"/>
                </a:solidFill>
                <a:latin typeface="Trebuchet MS" panose="020B0603020202020204" pitchFamily="34" charset="0"/>
              </a:rPr>
            </a:br>
            <a:endParaRPr lang="en-US" sz="2400" dirty="0">
              <a:solidFill>
                <a:srgbClr val="000000"/>
              </a:solidFill>
              <a:latin typeface="Trebuchet MS" panose="020B0603020202020204" pitchFamily="34" charset="0"/>
            </a:endParaRPr>
          </a:p>
          <a:p>
            <a:pPr marL="891540" lvl="2" indent="-285750">
              <a:buClr>
                <a:schemeClr val="accent4"/>
              </a:buClr>
              <a:buFont typeface="Arial" panose="020B0604020202020204" pitchFamily="34" charset="0"/>
              <a:buChar char="•"/>
            </a:pPr>
            <a:r>
              <a:rPr lang="en-US" sz="2400" dirty="0">
                <a:solidFill>
                  <a:srgbClr val="000000"/>
                </a:solidFill>
                <a:latin typeface="Trebuchet MS" panose="020B0603020202020204" pitchFamily="34" charset="0"/>
              </a:rPr>
              <a:t>2.8  Number of Reported Students Parentally Placed in a Private School By Disability and Type of Service</a:t>
            </a:r>
          </a:p>
          <a:p>
            <a:pPr marL="274320" indent="-228600">
              <a:spcBef>
                <a:spcPct val="20000"/>
              </a:spcBef>
              <a:buClr>
                <a:schemeClr val="accent4"/>
              </a:buClr>
              <a:buSzPct val="110000"/>
              <a:buFont typeface="Wingdings" charset="2"/>
              <a:buChar char="§"/>
            </a:pPr>
            <a:endParaRPr lang="en-US" sz="2400" dirty="0">
              <a:latin typeface="Trebuchet MS" panose="020B0603020202020204" pitchFamily="34" charset="0"/>
            </a:endParaRPr>
          </a:p>
        </p:txBody>
      </p:sp>
      <p:sp>
        <p:nvSpPr>
          <p:cNvPr id="2" name="Slide Number Placeholder 1">
            <a:extLst>
              <a:ext uri="{FF2B5EF4-FFF2-40B4-BE49-F238E27FC236}">
                <a16:creationId xmlns:a16="http://schemas.microsoft.com/office/drawing/2014/main" id="{20841C28-DD12-AC01-FB2B-F5B3D67BA2DF}"/>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35A06-3E03-54E1-B89D-C455B5333E87}"/>
              </a:ext>
              <a:ext uri="{C183D7F6-B498-43B3-948B-1728B52AA6E4}">
                <adec:decorative xmlns:adec="http://schemas.microsoft.com/office/drawing/2017/decorative" val="1"/>
              </a:ext>
            </a:extLst>
          </p:cNvPr>
          <p:cNvSpPr/>
          <p:nvPr/>
        </p:nvSpPr>
        <p:spPr>
          <a:xfrm>
            <a:off x="0" y="0"/>
            <a:ext cx="12192000" cy="14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bwMode="auto">
          <a:xfrm>
            <a:off x="1682204" y="281075"/>
            <a:ext cx="8223056" cy="782073"/>
          </a:xfrm>
          <a:noFill/>
          <a:ln>
            <a:miter lim="800000"/>
            <a:headEnd/>
            <a:tailEnd/>
          </a:ln>
        </p:spPr>
        <p:txBody>
          <a:bodyPr vert="horz" wrap="square" lIns="86493" tIns="43247" rIns="86493" bIns="43247" numCol="1" rtlCol="0" anchor="t" anchorCtr="0" compatLnSpc="1">
            <a:prstTxWarp prst="textNoShape">
              <a:avLst/>
            </a:prstTxWarp>
            <a:normAutofit/>
          </a:bodyPr>
          <a:lstStyle/>
          <a:p>
            <a:pPr algn="l"/>
            <a:r>
              <a:rPr lang="en-US" sz="2400" b="1" dirty="0">
                <a:solidFill>
                  <a:schemeClr val="bg1"/>
                </a:solidFill>
              </a:rPr>
              <a:t>Student 2.7 Number of Reported Students by Special Education Funding Status by Administrative Unit and Disability</a:t>
            </a:r>
          </a:p>
        </p:txBody>
      </p:sp>
      <p:sp>
        <p:nvSpPr>
          <p:cNvPr id="13" name="Rounded Rectangle 12"/>
          <p:cNvSpPr/>
          <p:nvPr/>
        </p:nvSpPr>
        <p:spPr>
          <a:xfrm>
            <a:off x="8940430" y="1010723"/>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This report will automatically generate as a </a:t>
            </a:r>
            <a:r>
              <a:rPr lang="en-US" dirty="0">
                <a:solidFill>
                  <a:schemeClr val="accent6"/>
                </a:solidFill>
                <a:latin typeface="Arial Black" panose="020B0A04020102020204" pitchFamily="34" charset="0"/>
              </a:rPr>
              <a:t>PDF</a:t>
            </a:r>
          </a:p>
        </p:txBody>
      </p:sp>
      <p:pic>
        <p:nvPicPr>
          <p:cNvPr id="5" name="Picture 4" descr="Report 2.7">
            <a:extLst>
              <a:ext uri="{FF2B5EF4-FFF2-40B4-BE49-F238E27FC236}">
                <a16:creationId xmlns:a16="http://schemas.microsoft.com/office/drawing/2014/main" id="{6E843625-5E0C-41D9-B09F-FEA72833E8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63" y="1225855"/>
            <a:ext cx="5989355" cy="530595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973706" y="3214821"/>
            <a:ext cx="3571624" cy="1328023"/>
          </a:xfrm>
          <a:prstGeom prst="wedgeRoundRectCallout">
            <a:avLst>
              <a:gd name="adj1" fmla="val -45520"/>
              <a:gd name="adj2" fmla="val 88338"/>
              <a:gd name="adj3" fmla="val 16667"/>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a:solidFill>
                  <a:srgbClr val="000000"/>
                </a:solidFill>
              </a:rPr>
              <a:t>This report includes all records with a valid disability code</a:t>
            </a:r>
          </a:p>
        </p:txBody>
      </p:sp>
      <p:sp>
        <p:nvSpPr>
          <p:cNvPr id="11" name="TextBox 10"/>
          <p:cNvSpPr txBox="1"/>
          <p:nvPr/>
        </p:nvSpPr>
        <p:spPr>
          <a:xfrm>
            <a:off x="818604" y="5727426"/>
            <a:ext cx="17272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a:t>This report is 1 Page</a:t>
            </a:r>
          </a:p>
        </p:txBody>
      </p:sp>
      <p:sp>
        <p:nvSpPr>
          <p:cNvPr id="4" name="Rectangle 3">
            <a:extLst>
              <a:ext uri="{C183D7F6-B498-43B3-948B-1728B52AA6E4}">
                <adec:decorative xmlns:adec="http://schemas.microsoft.com/office/drawing/2017/decorative" val="1"/>
              </a:ext>
            </a:extLst>
          </p:cNvPr>
          <p:cNvSpPr/>
          <p:nvPr/>
        </p:nvSpPr>
        <p:spPr>
          <a:xfrm>
            <a:off x="10121530" y="-10876"/>
            <a:ext cx="428322" cy="584775"/>
          </a:xfrm>
          <a:prstGeom prst="rect">
            <a:avLst/>
          </a:prstGeom>
        </p:spPr>
        <p:txBody>
          <a:bodyPr wrap="none">
            <a:spAutoFit/>
          </a:bodyPr>
          <a:lstStyle/>
          <a:p>
            <a:r>
              <a:rPr lang="en-US" sz="3200" dirty="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a:t>
            </a:r>
            <a:endParaRPr lang="en-US" sz="3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000000"/>
                </a:solidFill>
                <a:latin typeface="Museo Slab 500" panose="02000000000000000000" pitchFamily="50" charset="0"/>
              </a:rPr>
              <a:t>When do reports become available?</a:t>
            </a:r>
          </a:p>
        </p:txBody>
      </p:sp>
      <p:sp>
        <p:nvSpPr>
          <p:cNvPr id="2" name="Content Placeholder 1"/>
          <p:cNvSpPr>
            <a:spLocks noGrp="1"/>
          </p:cNvSpPr>
          <p:nvPr>
            <p:ph sz="quarter" idx="10"/>
          </p:nvPr>
        </p:nvSpPr>
        <p:spPr/>
        <p:txBody>
          <a:bodyPr>
            <a:noAutofit/>
          </a:bodyPr>
          <a:lstStyle/>
          <a:p>
            <a:pPr>
              <a:spcAft>
                <a:spcPts val="600"/>
              </a:spcAft>
            </a:pPr>
            <a:r>
              <a:rPr lang="en-US" sz="2400" dirty="0">
                <a:solidFill>
                  <a:srgbClr val="000000"/>
                </a:solidFill>
                <a:latin typeface="Trebuchet MS" panose="020B0603020202020204" pitchFamily="34" charset="0"/>
              </a:rPr>
              <a:t>Special Education December Count Reports become available once interchange data have been successfully uploaded and a snapshot has been created. </a:t>
            </a:r>
          </a:p>
          <a:p>
            <a:pPr>
              <a:spcAft>
                <a:spcPts val="600"/>
              </a:spcAft>
            </a:pPr>
            <a:r>
              <a:rPr lang="en-US" sz="2400" dirty="0">
                <a:solidFill>
                  <a:srgbClr val="000000"/>
                </a:solidFill>
                <a:latin typeface="Trebuchet MS" panose="020B0603020202020204" pitchFamily="34" charset="0"/>
              </a:rPr>
              <a:t>Only pipeline users with the </a:t>
            </a:r>
            <a:r>
              <a:rPr lang="en-US" sz="2400" b="1" dirty="0">
                <a:solidFill>
                  <a:srgbClr val="000000"/>
                </a:solidFill>
                <a:latin typeface="Trebuchet MS" panose="020B0603020202020204" pitchFamily="34" charset="0"/>
              </a:rPr>
              <a:t>DEC role </a:t>
            </a:r>
            <a:r>
              <a:rPr lang="en-US" sz="2400" dirty="0">
                <a:solidFill>
                  <a:srgbClr val="000000"/>
                </a:solidFill>
                <a:latin typeface="Trebuchet MS" panose="020B0603020202020204" pitchFamily="34" charset="0"/>
              </a:rPr>
              <a:t>can see the Special Education December Count Reports.</a:t>
            </a:r>
          </a:p>
          <a:p>
            <a:pPr>
              <a:spcAft>
                <a:spcPts val="600"/>
              </a:spcAft>
            </a:pPr>
            <a:r>
              <a:rPr lang="en-US" sz="2400" dirty="0">
                <a:solidFill>
                  <a:srgbClr val="000000"/>
                </a:solidFill>
                <a:latin typeface="Trebuchet MS" panose="020B0603020202020204" pitchFamily="34" charset="0"/>
              </a:rPr>
              <a:t>You can still see the reports when you have errors at the interchange, but data related to those errors won’t be included in the report.  </a:t>
            </a:r>
          </a:p>
          <a:p>
            <a:pPr>
              <a:spcAft>
                <a:spcPts val="600"/>
              </a:spcAft>
            </a:pPr>
            <a:r>
              <a:rPr lang="en-US" sz="2400" dirty="0">
                <a:solidFill>
                  <a:srgbClr val="000000"/>
                </a:solidFill>
                <a:latin typeface="Trebuchet MS" panose="020B0603020202020204" pitchFamily="34" charset="0"/>
              </a:rPr>
              <a:t>You can still see the reports when you have errors at the Snapshot, but the reports won’t be complete.</a:t>
            </a:r>
          </a:p>
          <a:p>
            <a:pPr>
              <a:spcAft>
                <a:spcPts val="600"/>
              </a:spcAft>
            </a:pPr>
            <a:endParaRPr lang="en-US" sz="2400" dirty="0">
              <a:solidFill>
                <a:srgbClr val="000000"/>
              </a:solidFill>
              <a:latin typeface="Trebuchet MS" panose="020B0603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57C4DB-FDEF-17CB-1D60-1D5DADC72ED9}"/>
              </a:ext>
              <a:ext uri="{C183D7F6-B498-43B3-948B-1728B52AA6E4}">
                <adec:decorative xmlns:adec="http://schemas.microsoft.com/office/drawing/2017/decorative" val="1"/>
              </a:ext>
            </a:extLst>
          </p:cNvPr>
          <p:cNvSpPr/>
          <p:nvPr/>
        </p:nvSpPr>
        <p:spPr>
          <a:xfrm>
            <a:off x="0" y="0"/>
            <a:ext cx="12192000" cy="1419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bwMode="auto">
          <a:xfrm>
            <a:off x="1829587" y="66945"/>
            <a:ext cx="7533489" cy="1060319"/>
          </a:xfrm>
          <a:noFill/>
          <a:ln>
            <a:miter lim="800000"/>
            <a:headEnd/>
            <a:tailEnd/>
          </a:ln>
        </p:spPr>
        <p:txBody>
          <a:bodyPr vert="horz" wrap="square" lIns="86493" tIns="43247" rIns="86493" bIns="43247" numCol="1" rtlCol="0" anchor="t" anchorCtr="0" compatLnSpc="1">
            <a:prstTxWarp prst="textNoShape">
              <a:avLst/>
            </a:prstTxWarp>
            <a:noAutofit/>
          </a:bodyPr>
          <a:lstStyle/>
          <a:p>
            <a:pPr algn="l"/>
            <a:r>
              <a:rPr lang="en-US" sz="2800" b="1" dirty="0">
                <a:solidFill>
                  <a:schemeClr val="bg1"/>
                </a:solidFill>
              </a:rPr>
              <a:t>Student: 2.8 Number of Reported Students Parentally Placed in a Private School by Disability and Type of Service</a:t>
            </a:r>
          </a:p>
        </p:txBody>
      </p:sp>
      <p:pic>
        <p:nvPicPr>
          <p:cNvPr id="4" name="Picture 3" descr="Report 2.8">
            <a:extLst>
              <a:ext uri="{FF2B5EF4-FFF2-40B4-BE49-F238E27FC236}">
                <a16:creationId xmlns:a16="http://schemas.microsoft.com/office/drawing/2014/main" id="{D51DD99A-19AC-4FC5-AC38-5784A18C92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2604" y="1263672"/>
            <a:ext cx="6032163" cy="5464704"/>
          </a:xfrm>
          <a:prstGeom prst="rect">
            <a:avLst/>
          </a:prstGeom>
          <a:ln>
            <a:noFill/>
          </a:ln>
          <a:effectLst>
            <a:outerShdw blurRad="292100" dist="139700" dir="2700000" algn="tl" rotWithShape="0">
              <a:srgbClr val="333333">
                <a:alpha val="65000"/>
              </a:srgbClr>
            </a:outerShdw>
          </a:effectLst>
        </p:spPr>
      </p:pic>
      <p:sp>
        <p:nvSpPr>
          <p:cNvPr id="5" name="Text Box 1"/>
          <p:cNvSpPr txBox="1"/>
          <p:nvPr/>
        </p:nvSpPr>
        <p:spPr>
          <a:xfrm>
            <a:off x="7806083" y="3442476"/>
            <a:ext cx="3195572" cy="135868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1600" i="1" dirty="0">
                <a:solidFill>
                  <a:srgbClr val="000000"/>
                </a:solidFill>
                <a:ea typeface="Times New Roman"/>
                <a:cs typeface="Calibri"/>
              </a:rPr>
              <a:t>Select criteria: Parentally Placed in a Private School = 01 or 02 and Disability is not zero filled</a:t>
            </a:r>
          </a:p>
          <a:p>
            <a:pPr>
              <a:lnSpc>
                <a:spcPct val="115000"/>
              </a:lnSpc>
              <a:spcAft>
                <a:spcPts val="1000"/>
              </a:spcAft>
            </a:pPr>
            <a:r>
              <a:rPr lang="en-US" sz="1100" dirty="0">
                <a:ea typeface="Calibri"/>
                <a:cs typeface="Times New Roman"/>
              </a:rPr>
              <a:t> </a:t>
            </a:r>
          </a:p>
        </p:txBody>
      </p:sp>
      <p:sp>
        <p:nvSpPr>
          <p:cNvPr id="14" name="TextBox 13"/>
          <p:cNvSpPr txBox="1"/>
          <p:nvPr/>
        </p:nvSpPr>
        <p:spPr>
          <a:xfrm>
            <a:off x="1682204" y="5709211"/>
            <a:ext cx="17272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a:t>This report is 1 Page</a:t>
            </a:r>
          </a:p>
        </p:txBody>
      </p:sp>
      <p:sp>
        <p:nvSpPr>
          <p:cNvPr id="13" name="Rounded Rectangle 12"/>
          <p:cNvSpPr/>
          <p:nvPr/>
        </p:nvSpPr>
        <p:spPr>
          <a:xfrm>
            <a:off x="9552468" y="1493133"/>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This report will automatically generate as a </a:t>
            </a:r>
            <a:r>
              <a:rPr lang="en-US" dirty="0">
                <a:solidFill>
                  <a:schemeClr val="accent6"/>
                </a:solidFill>
                <a:latin typeface="Arial Black" panose="020B0A04020102020204" pitchFamily="34" charset="0"/>
              </a:rPr>
              <a:t>PDF</a:t>
            </a:r>
          </a:p>
        </p:txBody>
      </p:sp>
      <p:sp>
        <p:nvSpPr>
          <p:cNvPr id="15" name="Rectangle 14">
            <a:extLst>
              <a:ext uri="{C183D7F6-B498-43B3-948B-1728B52AA6E4}">
                <adec:decorative xmlns:adec="http://schemas.microsoft.com/office/drawing/2017/decorative" val="1"/>
              </a:ext>
            </a:extLst>
          </p:cNvPr>
          <p:cNvSpPr/>
          <p:nvPr/>
        </p:nvSpPr>
        <p:spPr>
          <a:xfrm>
            <a:off x="9172931" y="42067"/>
            <a:ext cx="1471878" cy="584775"/>
          </a:xfrm>
          <a:prstGeom prst="rect">
            <a:avLst/>
          </a:prstGeom>
        </p:spPr>
        <p:txBody>
          <a:bodyPr wrap="none">
            <a:spAutoFit/>
          </a:bodyPr>
          <a:lstStyle/>
          <a:p>
            <a:r>
              <a:rPr lang="en-US" sz="3200" dirty="0">
                <a:solidFill>
                  <a:schemeClr val="bg1"/>
                </a:solidFill>
                <a:latin typeface="Arial Rounded MT Bold" panose="020F0704030504030204" pitchFamily="34" charset="0"/>
                <a:ea typeface="Trebuchet MS" panose="020B0603020202020204" pitchFamily="34" charset="0"/>
                <a:cs typeface="Times New Roman" panose="02020603050405020304" pitchFamily="18" charset="0"/>
              </a:rPr>
              <a:t>$ MOE</a:t>
            </a:r>
            <a:endParaRPr lang="en-US" sz="32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0000"/>
                </a:solidFill>
                <a:latin typeface="Museo Slab 500" panose="02000000000000000000" pitchFamily="50" charset="0"/>
              </a:rPr>
              <a:t>Indicator Report Checklist Page</a:t>
            </a:r>
          </a:p>
        </p:txBody>
      </p:sp>
      <p:pic>
        <p:nvPicPr>
          <p:cNvPr id="7" name="Content Placeholder 6" descr="Checklist - Indicator  Reports">
            <a:extLst>
              <a:ext uri="{FF2B5EF4-FFF2-40B4-BE49-F238E27FC236}">
                <a16:creationId xmlns:a16="http://schemas.microsoft.com/office/drawing/2014/main" id="{AEF927A8-F9C5-21C6-4F64-502CA2E9B1F6}"/>
              </a:ext>
            </a:extLst>
          </p:cNvPr>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1971054" y="1074455"/>
            <a:ext cx="8249891" cy="5547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491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74579" y="0"/>
            <a:ext cx="208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Title 6"/>
          <p:cNvSpPr>
            <a:spLocks noGrp="1"/>
          </p:cNvSpPr>
          <p:nvPr>
            <p:ph type="title"/>
          </p:nvPr>
        </p:nvSpPr>
        <p:spPr>
          <a:xfrm>
            <a:off x="125378" y="88053"/>
            <a:ext cx="1913456" cy="6669463"/>
          </a:xfrm>
        </p:spPr>
        <p:txBody>
          <a:bodyPr vert="vert270"/>
          <a:lstStyle/>
          <a:p>
            <a:pPr algn="l"/>
            <a:r>
              <a:rPr lang="en-US" sz="5400" dirty="0">
                <a:solidFill>
                  <a:schemeClr val="bg1"/>
                </a:solidFill>
              </a:rPr>
              <a:t>4 Student Indicator Reports</a:t>
            </a:r>
          </a:p>
        </p:txBody>
      </p:sp>
      <p:sp>
        <p:nvSpPr>
          <p:cNvPr id="9" name="TextBox 8"/>
          <p:cNvSpPr txBox="1"/>
          <p:nvPr/>
        </p:nvSpPr>
        <p:spPr>
          <a:xfrm>
            <a:off x="3702834" y="237296"/>
            <a:ext cx="7668800" cy="6370975"/>
          </a:xfrm>
          <a:prstGeom prst="rect">
            <a:avLst/>
          </a:prstGeom>
          <a:noFill/>
        </p:spPr>
        <p:txBody>
          <a:bodyPr wrap="square" lIns="91440" tIns="45720" rIns="91440" bIns="45720" rtlCol="0" anchor="t">
            <a:spAutoFit/>
          </a:bodyPr>
          <a:lstStyle/>
          <a:p>
            <a:pPr indent="-228600">
              <a:spcBef>
                <a:spcPct val="20000"/>
              </a:spcBef>
              <a:buClr>
                <a:schemeClr val="accent1"/>
              </a:buClr>
              <a:buSzPct val="110000"/>
            </a:pPr>
            <a:r>
              <a:rPr lang="en-US" sz="2400" b="1" spc="150" dirty="0">
                <a:solidFill>
                  <a:srgbClr val="000000"/>
                </a:solidFill>
              </a:rPr>
              <a:t>2.5 Indicator 5:</a:t>
            </a:r>
            <a:endParaRPr lang="en-US" sz="2400" b="1" spc="150" dirty="0">
              <a:solidFill>
                <a:srgbClr val="000000"/>
              </a:solidFill>
              <a:cs typeface="Calibri"/>
            </a:endParaRPr>
          </a:p>
          <a:p>
            <a:pPr indent="-228600">
              <a:spcBef>
                <a:spcPct val="20000"/>
              </a:spcBef>
              <a:buClr>
                <a:schemeClr val="accent1"/>
              </a:buClr>
              <a:buSzPct val="110000"/>
            </a:pPr>
            <a:r>
              <a:rPr lang="en-US" sz="2400" spc="150" dirty="0">
                <a:solidFill>
                  <a:srgbClr val="000000"/>
                </a:solidFill>
              </a:rPr>
              <a:t>Number of Students Aged 5 (in kindergarten) -21 by Educational Settings</a:t>
            </a:r>
            <a:endParaRPr lang="en-US" sz="2400" spc="150" dirty="0">
              <a:solidFill>
                <a:srgbClr val="000000"/>
              </a:solidFill>
              <a:cs typeface="Calibri"/>
            </a:endParaRPr>
          </a:p>
          <a:p>
            <a:pPr indent="-228600">
              <a:spcBef>
                <a:spcPct val="20000"/>
              </a:spcBef>
              <a:buClr>
                <a:schemeClr val="accent1"/>
              </a:buClr>
              <a:buSzPct val="110000"/>
            </a:pPr>
            <a:endParaRPr lang="en-US" sz="2400" spc="150" dirty="0">
              <a:solidFill>
                <a:srgbClr val="000000"/>
              </a:solidFill>
              <a:cs typeface="Calibri"/>
            </a:endParaRPr>
          </a:p>
          <a:p>
            <a:pPr indent="-228600">
              <a:spcBef>
                <a:spcPct val="20000"/>
              </a:spcBef>
              <a:buClr>
                <a:schemeClr val="accent1"/>
              </a:buClr>
              <a:buSzPct val="110000"/>
            </a:pPr>
            <a:r>
              <a:rPr lang="en-US" sz="2400" b="1" spc="150" dirty="0">
                <a:solidFill>
                  <a:srgbClr val="000000"/>
                </a:solidFill>
              </a:rPr>
              <a:t>2.6 Indicator 6:</a:t>
            </a:r>
            <a:endParaRPr lang="en-US" sz="2400" b="1" spc="150" dirty="0">
              <a:solidFill>
                <a:srgbClr val="000000"/>
              </a:solidFill>
              <a:cs typeface="Calibri"/>
            </a:endParaRPr>
          </a:p>
          <a:p>
            <a:pPr indent="-228600">
              <a:spcBef>
                <a:spcPct val="20000"/>
              </a:spcBef>
              <a:buClr>
                <a:schemeClr val="accent1"/>
              </a:buClr>
              <a:buSzPct val="110000"/>
            </a:pPr>
            <a:r>
              <a:rPr lang="en-US" sz="2400" spc="150" dirty="0">
                <a:solidFill>
                  <a:srgbClr val="000000"/>
                </a:solidFill>
              </a:rPr>
              <a:t>Number of Students Aged 3-5 (not in kindergarten)  by Educational Settings</a:t>
            </a:r>
            <a:endParaRPr lang="en-US" sz="2400" spc="150" dirty="0">
              <a:solidFill>
                <a:srgbClr val="000000"/>
              </a:solidFill>
              <a:cs typeface="Calibri"/>
            </a:endParaRPr>
          </a:p>
          <a:p>
            <a:pPr indent="-228600">
              <a:spcBef>
                <a:spcPct val="20000"/>
              </a:spcBef>
            </a:pPr>
            <a:endParaRPr lang="en-US" sz="2400" spc="150" dirty="0">
              <a:solidFill>
                <a:srgbClr val="000000"/>
              </a:solidFill>
              <a:ea typeface="+mn-lt"/>
              <a:cs typeface="+mn-lt"/>
            </a:endParaRPr>
          </a:p>
          <a:p>
            <a:r>
              <a:rPr lang="en-US" sz="2400" b="1" spc="150" dirty="0">
                <a:solidFill>
                  <a:srgbClr val="000000"/>
                </a:solidFill>
                <a:ea typeface="+mn-lt"/>
                <a:cs typeface="+mn-lt"/>
              </a:rPr>
              <a:t>2.9 Indicator 9:</a:t>
            </a:r>
            <a:endParaRPr lang="en-US" sz="2400" dirty="0">
              <a:solidFill>
                <a:srgbClr val="000000"/>
              </a:solidFill>
              <a:cs typeface="Calibri"/>
            </a:endParaRPr>
          </a:p>
          <a:p>
            <a:r>
              <a:rPr lang="en-US" sz="2400" spc="150" dirty="0">
                <a:solidFill>
                  <a:srgbClr val="000000"/>
                </a:solidFill>
                <a:ea typeface="+mn-lt"/>
                <a:cs typeface="+mn-lt"/>
              </a:rPr>
              <a:t>Disproportionate Representation of Racial and Ethnic Groups in Special Education</a:t>
            </a:r>
            <a:endParaRPr lang="en-US" sz="2400" dirty="0">
              <a:solidFill>
                <a:srgbClr val="000000"/>
              </a:solidFill>
              <a:cs typeface="Calibri"/>
            </a:endParaRPr>
          </a:p>
          <a:p>
            <a:endParaRPr lang="en-US" sz="2400" spc="150" dirty="0">
              <a:solidFill>
                <a:srgbClr val="000000"/>
              </a:solidFill>
              <a:cs typeface="Calibri"/>
            </a:endParaRPr>
          </a:p>
          <a:p>
            <a:r>
              <a:rPr lang="en-US" sz="2400" b="1" spc="150" dirty="0">
                <a:solidFill>
                  <a:srgbClr val="000000"/>
                </a:solidFill>
                <a:ea typeface="+mn-lt"/>
                <a:cs typeface="+mn-lt"/>
              </a:rPr>
              <a:t>2.10 Indicator 10:</a:t>
            </a:r>
            <a:endParaRPr lang="en-US" sz="2400" dirty="0">
              <a:solidFill>
                <a:srgbClr val="000000"/>
              </a:solidFill>
              <a:cs typeface="Calibri"/>
            </a:endParaRPr>
          </a:p>
          <a:p>
            <a:r>
              <a:rPr lang="en-US" sz="2400" spc="150" dirty="0">
                <a:solidFill>
                  <a:srgbClr val="000000"/>
                </a:solidFill>
                <a:ea typeface="+mn-lt"/>
                <a:cs typeface="+mn-lt"/>
              </a:rPr>
              <a:t>Disproportionate Representation of Racial and Ethnic Groups in Specific </a:t>
            </a:r>
            <a:br>
              <a:rPr lang="en-US" sz="2400" spc="150" dirty="0">
                <a:solidFill>
                  <a:srgbClr val="000000"/>
                </a:solidFill>
                <a:ea typeface="+mn-lt"/>
                <a:cs typeface="+mn-lt"/>
              </a:rPr>
            </a:br>
            <a:r>
              <a:rPr lang="en-US" sz="2400" spc="150" dirty="0">
                <a:solidFill>
                  <a:srgbClr val="000000"/>
                </a:solidFill>
                <a:ea typeface="+mn-lt"/>
                <a:cs typeface="+mn-lt"/>
              </a:rPr>
              <a:t>Disability Categories</a:t>
            </a:r>
            <a:endParaRPr lang="en-US" sz="2400" dirty="0">
              <a:solidFill>
                <a:srgbClr val="000000"/>
              </a:solidFill>
              <a:cs typeface="Calibri"/>
            </a:endParaRPr>
          </a:p>
        </p:txBody>
      </p:sp>
      <p:sp>
        <p:nvSpPr>
          <p:cNvPr id="4" name="Rectangle 3">
            <a:extLst>
              <a:ext uri="{C183D7F6-B498-43B3-948B-1728B52AA6E4}">
                <adec:decorative xmlns:adec="http://schemas.microsoft.com/office/drawing/2017/decorative" val="1"/>
              </a:ext>
            </a:extLst>
          </p:cNvPr>
          <p:cNvSpPr/>
          <p:nvPr/>
        </p:nvSpPr>
        <p:spPr>
          <a:xfrm>
            <a:off x="1555525" y="205677"/>
            <a:ext cx="652743" cy="523220"/>
          </a:xfrm>
          <a:prstGeom prst="rect">
            <a:avLst/>
          </a:prstGeom>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5" name="Rectangle 4">
            <a:extLst>
              <a:ext uri="{C183D7F6-B498-43B3-948B-1728B52AA6E4}">
                <adec:decorative xmlns:adec="http://schemas.microsoft.com/office/drawing/2017/decorative" val="1"/>
              </a:ext>
            </a:extLst>
          </p:cNvPr>
          <p:cNvSpPr/>
          <p:nvPr/>
        </p:nvSpPr>
        <p:spPr>
          <a:xfrm>
            <a:off x="1574760" y="688751"/>
            <a:ext cx="50526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sp>
        <p:nvSpPr>
          <p:cNvPr id="2" name="Rectangle 1">
            <a:extLst>
              <a:ext uri="{C183D7F6-B498-43B3-948B-1728B52AA6E4}">
                <adec:decorative xmlns:adec="http://schemas.microsoft.com/office/drawing/2017/decorative" val="1"/>
              </a:ext>
            </a:extLst>
          </p:cNvPr>
          <p:cNvSpPr/>
          <p:nvPr/>
        </p:nvSpPr>
        <p:spPr>
          <a:xfrm>
            <a:off x="1558729" y="1211971"/>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19944" y="1704472"/>
            <a:ext cx="418890" cy="41889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p:nvSpPr>
        <p:spPr>
          <a:xfrm>
            <a:off x="285151" y="0"/>
            <a:ext cx="208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410" name="Title 1"/>
          <p:cNvSpPr>
            <a:spLocks noGrp="1"/>
          </p:cNvSpPr>
          <p:nvPr>
            <p:ph type="title"/>
          </p:nvPr>
        </p:nvSpPr>
        <p:spPr bwMode="auto">
          <a:xfrm>
            <a:off x="87549" y="1096962"/>
            <a:ext cx="2549383" cy="3280485"/>
          </a:xfrm>
          <a:noFill/>
          <a:ln>
            <a:miter lim="800000"/>
            <a:headEnd/>
            <a:tailEnd/>
          </a:ln>
        </p:spPr>
        <p:txBody>
          <a:bodyPr vert="horz" wrap="square" lIns="86493" tIns="43247" rIns="86493" bIns="43247" numCol="1" rtlCol="0" anchor="t" anchorCtr="0" compatLnSpc="1">
            <a:prstTxWarp prst="textNoShape">
              <a:avLst/>
            </a:prstTxWarp>
            <a:normAutofit/>
          </a:bodyPr>
          <a:lstStyle/>
          <a:p>
            <a:r>
              <a:rPr lang="en-US" sz="2800" b="1" i="1" dirty="0">
                <a:solidFill>
                  <a:schemeClr val="bg1"/>
                </a:solidFill>
              </a:rPr>
              <a:t>2.5 </a:t>
            </a:r>
            <a:br>
              <a:rPr lang="en-US" sz="2800" b="1" i="1" dirty="0">
                <a:solidFill>
                  <a:schemeClr val="bg1"/>
                </a:solidFill>
              </a:rPr>
            </a:br>
            <a:r>
              <a:rPr lang="en-US" sz="2800" b="1" i="1" dirty="0">
                <a:solidFill>
                  <a:schemeClr val="bg1"/>
                </a:solidFill>
              </a:rPr>
              <a:t>Indicator 5</a:t>
            </a:r>
            <a:br>
              <a:rPr lang="en-US" sz="2400" b="1" dirty="0"/>
            </a:br>
            <a:r>
              <a:rPr lang="en-US" sz="2400" dirty="0">
                <a:solidFill>
                  <a:srgbClr val="000000"/>
                </a:solidFill>
              </a:rPr>
              <a:t>Number of Students Aged 5 (in kindergarten) -21 </a:t>
            </a:r>
            <a:br>
              <a:rPr lang="en-US" sz="2400" dirty="0">
                <a:solidFill>
                  <a:srgbClr val="000000"/>
                </a:solidFill>
              </a:rPr>
            </a:br>
            <a:r>
              <a:rPr lang="en-US" sz="2400" dirty="0">
                <a:solidFill>
                  <a:srgbClr val="000000"/>
                </a:solidFill>
              </a:rPr>
              <a:t>by Educational Settings</a:t>
            </a:r>
            <a:br>
              <a:rPr lang="en-US" sz="2400" dirty="0"/>
            </a:br>
            <a:endParaRPr lang="en-US" sz="2400" dirty="0"/>
          </a:p>
        </p:txBody>
      </p:sp>
      <p:pic>
        <p:nvPicPr>
          <p:cNvPr id="6" name="Picture 5" descr="Report 2.5">
            <a:extLst>
              <a:ext uri="{FF2B5EF4-FFF2-40B4-BE49-F238E27FC236}">
                <a16:creationId xmlns:a16="http://schemas.microsoft.com/office/drawing/2014/main" id="{2E695B2F-D6BF-40B3-A5DD-545CE9E239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1972" y="223603"/>
            <a:ext cx="5979875" cy="373546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682421" y="1906207"/>
            <a:ext cx="1727200" cy="83099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This report is 1 page</a:t>
            </a:r>
          </a:p>
        </p:txBody>
      </p:sp>
      <p:pic>
        <p:nvPicPr>
          <p:cNvPr id="4" name="Picture 3" descr="Criteria for Indicator 5">
            <a:extLst>
              <a:ext uri="{FF2B5EF4-FFF2-40B4-BE49-F238E27FC236}">
                <a16:creationId xmlns:a16="http://schemas.microsoft.com/office/drawing/2014/main" id="{086A3FCD-0B93-435D-99AB-147419C74C77}"/>
              </a:ext>
            </a:extLst>
          </p:cNvPr>
          <p:cNvPicPr>
            <a:picLocks noChangeAspect="1"/>
          </p:cNvPicPr>
          <p:nvPr/>
        </p:nvPicPr>
        <p:blipFill>
          <a:blip r:embed="rId4"/>
          <a:stretch>
            <a:fillRect/>
          </a:stretch>
        </p:blipFill>
        <p:spPr>
          <a:xfrm>
            <a:off x="4028638" y="3863331"/>
            <a:ext cx="6268325" cy="140989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848912" y="5462417"/>
            <a:ext cx="522375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0000"/>
                </a:solidFill>
              </a:rPr>
              <a:t>Remember there are two Indicator 5 reports available.  Your director must review both - this report of the count and the Detail Report, but you should </a:t>
            </a:r>
            <a:r>
              <a:rPr lang="en-US" dirty="0">
                <a:solidFill>
                  <a:srgbClr val="FF0000"/>
                </a:solidFill>
              </a:rPr>
              <a:t>only upload THIS report to the CDE</a:t>
            </a:r>
            <a:r>
              <a:rPr lang="en-US" dirty="0"/>
              <a:t>.  </a:t>
            </a:r>
          </a:p>
        </p:txBody>
      </p:sp>
      <p:sp>
        <p:nvSpPr>
          <p:cNvPr id="2" name="Rectangle 1">
            <a:extLst>
              <a:ext uri="{C183D7F6-B498-43B3-948B-1728B52AA6E4}">
                <adec:decorative xmlns:adec="http://schemas.microsoft.com/office/drawing/2017/decorative" val="1"/>
              </a:ext>
            </a:extLst>
          </p:cNvPr>
          <p:cNvSpPr/>
          <p:nvPr/>
        </p:nvSpPr>
        <p:spPr>
          <a:xfrm>
            <a:off x="441404" y="426645"/>
            <a:ext cx="652743" cy="523220"/>
          </a:xfrm>
          <a:prstGeom prst="rect">
            <a:avLst/>
          </a:prstGeom>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936973" y="426645"/>
            <a:ext cx="521297" cy="523220"/>
          </a:xfrm>
          <a:prstGeom prst="rect">
            <a:avLst/>
          </a:prstGeom>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5" cstate="email">
            <a:biLevel thresh="25000"/>
            <a:extLst>
              <a:ext uri="{BEBA8EAE-BF5A-486C-A8C5-ECC9F3942E4B}">
                <a14:imgProps xmlns:a14="http://schemas.microsoft.com/office/drawing/2010/main">
                  <a14:imgLayer r:embed="rId6">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9346" y="478810"/>
            <a:ext cx="418890" cy="418890"/>
          </a:xfrm>
          <a:prstGeom prst="rect">
            <a:avLst/>
          </a:prstGeom>
          <a:noFill/>
          <a:ln>
            <a:noFill/>
          </a:ln>
        </p:spPr>
      </p:pic>
      <p:sp>
        <p:nvSpPr>
          <p:cNvPr id="16" name="Rounded Rectangle 15"/>
          <p:cNvSpPr/>
          <p:nvPr/>
        </p:nvSpPr>
        <p:spPr>
          <a:xfrm>
            <a:off x="555493" y="4576707"/>
            <a:ext cx="1591830" cy="1443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This report will automatically generate as a </a:t>
            </a:r>
            <a:r>
              <a:rPr lang="en-US" dirty="0">
                <a:solidFill>
                  <a:schemeClr val="accent6"/>
                </a:solidFill>
                <a:latin typeface="Arial Black" panose="020B0A04020102020204" pitchFamily="34" charset="0"/>
              </a:rPr>
              <a:t>PDF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C183D7F6-B498-43B3-948B-1728B52AA6E4}">
                <adec:decorative xmlns:adec="http://schemas.microsoft.com/office/drawing/2017/decorative" val="1"/>
              </a:ext>
            </a:extLst>
          </p:cNvPr>
          <p:cNvSpPr/>
          <p:nvPr/>
        </p:nvSpPr>
        <p:spPr>
          <a:xfrm>
            <a:off x="269133" y="0"/>
            <a:ext cx="208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458" name="Title 1"/>
          <p:cNvSpPr>
            <a:spLocks noGrp="1"/>
          </p:cNvSpPr>
          <p:nvPr>
            <p:ph type="title"/>
          </p:nvPr>
        </p:nvSpPr>
        <p:spPr bwMode="auto">
          <a:xfrm>
            <a:off x="319932" y="1096962"/>
            <a:ext cx="2040647" cy="3426400"/>
          </a:xfrm>
          <a:noFill/>
          <a:ln>
            <a:noFill/>
            <a:miter lim="800000"/>
            <a:headEnd/>
            <a:tailEnd/>
          </a:ln>
        </p:spPr>
        <p:txBody>
          <a:bodyPr vert="horz" wrap="square" lIns="86493" tIns="43247" rIns="86493" bIns="43247" numCol="1" rtlCol="0" anchor="t" anchorCtr="0" compatLnSpc="1">
            <a:prstTxWarp prst="textNoShape">
              <a:avLst/>
            </a:prstTxWarp>
            <a:normAutofit/>
          </a:bodyPr>
          <a:lstStyle/>
          <a:p>
            <a:r>
              <a:rPr lang="en-US" sz="2800" b="1" i="1" dirty="0">
                <a:solidFill>
                  <a:schemeClr val="bg1"/>
                </a:solidFill>
              </a:rPr>
              <a:t>2.6 </a:t>
            </a:r>
            <a:br>
              <a:rPr lang="en-US" sz="2800" b="1" i="1" dirty="0">
                <a:solidFill>
                  <a:schemeClr val="bg1"/>
                </a:solidFill>
              </a:rPr>
            </a:br>
            <a:r>
              <a:rPr lang="en-US" sz="2800" b="1" i="1" dirty="0">
                <a:solidFill>
                  <a:schemeClr val="bg1"/>
                </a:solidFill>
              </a:rPr>
              <a:t>Indicator 6</a:t>
            </a:r>
            <a:br>
              <a:rPr lang="en-US" sz="2400" i="1" dirty="0"/>
            </a:br>
            <a:r>
              <a:rPr lang="en-US" sz="2400" dirty="0">
                <a:solidFill>
                  <a:srgbClr val="000000"/>
                </a:solidFill>
              </a:rPr>
              <a:t>Number of Students Aged 3-5 (not in kindergarten) by Educational Settings</a:t>
            </a:r>
            <a:endParaRPr lang="en-US" sz="1300" dirty="0">
              <a:solidFill>
                <a:srgbClr val="000000"/>
              </a:solidFill>
              <a:latin typeface="Verdana" pitchFamily="34" charset="0"/>
            </a:endParaRPr>
          </a:p>
        </p:txBody>
      </p:sp>
      <p:sp>
        <p:nvSpPr>
          <p:cNvPr id="6" name="Text Box 1"/>
          <p:cNvSpPr txBox="1"/>
          <p:nvPr/>
        </p:nvSpPr>
        <p:spPr>
          <a:xfrm>
            <a:off x="3493833" y="25402"/>
            <a:ext cx="6219506" cy="80727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
            <a:r>
              <a:rPr lang="en-US" dirty="0">
                <a:solidFill>
                  <a:srgbClr val="000000"/>
                </a:solidFill>
              </a:rPr>
              <a:t>Select Criteria:  Educational settings = 204-212</a:t>
            </a:r>
          </a:p>
          <a:p>
            <a:pPr fontAlgn="b"/>
            <a:r>
              <a:rPr lang="en-US" dirty="0">
                <a:solidFill>
                  <a:srgbClr val="000000"/>
                </a:solidFill>
                <a:ea typeface="Calibri"/>
                <a:cs typeface="Times New Roman"/>
              </a:rPr>
              <a:t>PAI 01 02 03 04 05 08 11 14 15 16 17 19 22 27 28 29 30 31</a:t>
            </a:r>
            <a:endParaRPr lang="en-US" sz="1600" dirty="0">
              <a:ea typeface="Calibri"/>
              <a:cs typeface="Times New Roman"/>
            </a:endParaRPr>
          </a:p>
        </p:txBody>
      </p:sp>
      <p:pic>
        <p:nvPicPr>
          <p:cNvPr id="3" name="Picture 2" descr="Report 2.6">
            <a:extLst>
              <a:ext uri="{FF2B5EF4-FFF2-40B4-BE49-F238E27FC236}">
                <a16:creationId xmlns:a16="http://schemas.microsoft.com/office/drawing/2014/main" id="{C52D77F9-1FB8-4289-9889-E1296BA079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8115" y="791696"/>
            <a:ext cx="5890526" cy="450674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072665" y="3981405"/>
            <a:ext cx="1727200" cy="83099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This report is 1 page</a:t>
            </a:r>
          </a:p>
        </p:txBody>
      </p:sp>
      <p:sp>
        <p:nvSpPr>
          <p:cNvPr id="13" name="TextBox 12"/>
          <p:cNvSpPr txBox="1"/>
          <p:nvPr/>
        </p:nvSpPr>
        <p:spPr>
          <a:xfrm>
            <a:off x="3848912" y="5462417"/>
            <a:ext cx="522375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0000"/>
                </a:solidFill>
              </a:rPr>
              <a:t>Remember there are two Indicator 6 reports available.  Your director should review both - this report of the count and the Detail Report, but you should </a:t>
            </a:r>
            <a:r>
              <a:rPr lang="en-US" dirty="0">
                <a:solidFill>
                  <a:srgbClr val="FF0000"/>
                </a:solidFill>
              </a:rPr>
              <a:t>only upload THIS report to the CDE</a:t>
            </a:r>
            <a:r>
              <a:rPr lang="en-US" dirty="0"/>
              <a:t>.  </a:t>
            </a:r>
          </a:p>
        </p:txBody>
      </p:sp>
      <p:sp>
        <p:nvSpPr>
          <p:cNvPr id="12" name="Rectangle 11">
            <a:extLst>
              <a:ext uri="{C183D7F6-B498-43B3-948B-1728B52AA6E4}">
                <adec:decorative xmlns:adec="http://schemas.microsoft.com/office/drawing/2017/decorative" val="1"/>
              </a:ext>
            </a:extLst>
          </p:cNvPr>
          <p:cNvSpPr/>
          <p:nvPr/>
        </p:nvSpPr>
        <p:spPr>
          <a:xfrm>
            <a:off x="375175" y="434357"/>
            <a:ext cx="652743" cy="523220"/>
          </a:xfrm>
          <a:prstGeom prst="rect">
            <a:avLst/>
          </a:prstGeom>
          <a:ln>
            <a:noFill/>
          </a:ln>
        </p:spPr>
        <p:txBody>
          <a:bodyPr wrap="none">
            <a:spAutoFit/>
          </a:bodyPr>
          <a:lstStyle/>
          <a:p>
            <a:r>
              <a:rPr lang="en-US" sz="2800" dirty="0">
                <a:solidFill>
                  <a:schemeClr val="bg1"/>
                </a:solidFill>
                <a:latin typeface="Segoe UI Symbol" panose="020B0502040204020203" pitchFamily="34" charset="0"/>
                <a:ea typeface="Trebuchet MS" panose="020B0603020202020204" pitchFamily="34" charset="0"/>
                <a:cs typeface="Times New Roman" panose="02020603050405020304" pitchFamily="18" charset="0"/>
              </a:rPr>
              <a:t>📈</a:t>
            </a:r>
            <a:endParaRPr lang="en-US" sz="2800" dirty="0">
              <a:solidFill>
                <a:schemeClr val="bg1"/>
              </a:solidFill>
            </a:endParaRPr>
          </a:p>
        </p:txBody>
      </p:sp>
      <p:sp>
        <p:nvSpPr>
          <p:cNvPr id="14" name="Rectangle 13">
            <a:extLst>
              <a:ext uri="{C183D7F6-B498-43B3-948B-1728B52AA6E4}">
                <adec:decorative xmlns:adec="http://schemas.microsoft.com/office/drawing/2017/decorative" val="1"/>
              </a:ext>
            </a:extLst>
          </p:cNvPr>
          <p:cNvSpPr/>
          <p:nvPr/>
        </p:nvSpPr>
        <p:spPr>
          <a:xfrm>
            <a:off x="894175" y="428900"/>
            <a:ext cx="521297" cy="523220"/>
          </a:xfrm>
          <a:prstGeom prst="rect">
            <a:avLst/>
          </a:prstGeom>
          <a:ln>
            <a:noFill/>
          </a:ln>
        </p:spPr>
        <p:txBody>
          <a:bodyPr wrap="none">
            <a:spAutoFit/>
          </a:bodyPr>
          <a:lstStyle/>
          <a:p>
            <a:r>
              <a:rPr lang="en-US" sz="2800" dirty="0">
                <a:solidFill>
                  <a:schemeClr val="bg1"/>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schemeClr val="bg1"/>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37913" y="480043"/>
            <a:ext cx="418890" cy="418890"/>
          </a:xfrm>
          <a:prstGeom prst="rect">
            <a:avLst/>
          </a:prstGeom>
          <a:noFill/>
          <a:ln>
            <a:noFill/>
          </a:ln>
        </p:spPr>
      </p:pic>
      <p:sp>
        <p:nvSpPr>
          <p:cNvPr id="16" name="Rounded Rectangle 15"/>
          <p:cNvSpPr/>
          <p:nvPr/>
        </p:nvSpPr>
        <p:spPr>
          <a:xfrm>
            <a:off x="539475" y="4576707"/>
            <a:ext cx="1591830" cy="14434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This report will automatically generate as a </a:t>
            </a:r>
            <a:r>
              <a:rPr lang="en-US" dirty="0">
                <a:solidFill>
                  <a:schemeClr val="accent6"/>
                </a:solidFill>
                <a:latin typeface="Arial Black" panose="020B0A04020102020204" pitchFamily="34" charset="0"/>
              </a:rPr>
              <a:t>PDF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768012" y="0"/>
            <a:ext cx="208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C846"/>
              </a:solidFill>
              <a:latin typeface="Calibri" panose="020F0502020204030204"/>
            </a:endParaRPr>
          </a:p>
        </p:txBody>
      </p:sp>
      <p:sp>
        <p:nvSpPr>
          <p:cNvPr id="21506" name="Title 1"/>
          <p:cNvSpPr>
            <a:spLocks noGrp="1"/>
          </p:cNvSpPr>
          <p:nvPr>
            <p:ph type="title"/>
          </p:nvPr>
        </p:nvSpPr>
        <p:spPr bwMode="auto">
          <a:xfrm>
            <a:off x="792136" y="1138135"/>
            <a:ext cx="2036865" cy="3843441"/>
          </a:xfrm>
          <a:noFill/>
          <a:ln>
            <a:miter lim="800000"/>
            <a:headEnd/>
            <a:tailEnd/>
          </a:ln>
        </p:spPr>
        <p:txBody>
          <a:bodyPr vert="horz" wrap="square" lIns="86493" tIns="43247" rIns="86493" bIns="43247" numCol="1" rtlCol="0" anchor="t" anchorCtr="0" compatLnSpc="1">
            <a:prstTxWarp prst="textNoShape">
              <a:avLst/>
            </a:prstTxWarp>
            <a:normAutofit/>
          </a:bodyPr>
          <a:lstStyle/>
          <a:p>
            <a:r>
              <a:rPr lang="en-US" sz="2400" b="1" i="1" dirty="0">
                <a:solidFill>
                  <a:schemeClr val="bg1"/>
                </a:solidFill>
              </a:rPr>
              <a:t>2.9 Indicator 9</a:t>
            </a:r>
            <a:r>
              <a:rPr lang="en-US" dirty="0">
                <a:solidFill>
                  <a:schemeClr val="bg1"/>
                </a:solidFill>
              </a:rPr>
              <a:t> </a:t>
            </a:r>
            <a:r>
              <a:rPr lang="en-US" dirty="0">
                <a:solidFill>
                  <a:srgbClr val="000000"/>
                </a:solidFill>
              </a:rPr>
              <a:t>Disproportionate Representation of</a:t>
            </a:r>
            <a:br>
              <a:rPr lang="en-US" dirty="0">
                <a:solidFill>
                  <a:srgbClr val="000000"/>
                </a:solidFill>
              </a:rPr>
            </a:br>
            <a:r>
              <a:rPr lang="en-US" dirty="0">
                <a:solidFill>
                  <a:srgbClr val="000000"/>
                </a:solidFill>
              </a:rPr>
              <a:t>Racial and Ethnic Groups in Special Education</a:t>
            </a:r>
            <a:endParaRPr lang="en-US" sz="2400" dirty="0">
              <a:solidFill>
                <a:srgbClr val="000000"/>
              </a:solidFill>
            </a:endParaRPr>
          </a:p>
        </p:txBody>
      </p:sp>
      <p:pic>
        <p:nvPicPr>
          <p:cNvPr id="4" name="Picture 3" descr="Student 2.9 Indicator 9 report.">
            <a:extLst>
              <a:ext uri="{FF2B5EF4-FFF2-40B4-BE49-F238E27FC236}">
                <a16:creationId xmlns:a16="http://schemas.microsoft.com/office/drawing/2014/main" id="{E377684C-302D-A423-78D9-A08C609C47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5496" y="351252"/>
            <a:ext cx="5723807" cy="5342709"/>
          </a:xfrm>
          <a:prstGeom prst="rect">
            <a:avLst/>
          </a:prstGeom>
          <a:ln>
            <a:noFill/>
          </a:ln>
          <a:effectLst>
            <a:outerShdw blurRad="292100" dist="139700" dir="2700000" algn="tl" rotWithShape="0">
              <a:srgbClr val="333333">
                <a:alpha val="65000"/>
              </a:srgbClr>
            </a:outerShdw>
          </a:effectLst>
        </p:spPr>
      </p:pic>
      <p:sp>
        <p:nvSpPr>
          <p:cNvPr id="2" name="Rectangle 1">
            <a:extLst>
              <a:ext uri="{C183D7F6-B498-43B3-948B-1728B52AA6E4}">
                <adec:decorative xmlns:adec="http://schemas.microsoft.com/office/drawing/2017/decorative" val="1"/>
              </a:ext>
            </a:extLst>
          </p:cNvPr>
          <p:cNvSpPr/>
          <p:nvPr/>
        </p:nvSpPr>
        <p:spPr>
          <a:xfrm>
            <a:off x="958437" y="350509"/>
            <a:ext cx="505267" cy="523220"/>
          </a:xfrm>
          <a:prstGeom prst="rect">
            <a:avLst/>
          </a:prstGeom>
        </p:spPr>
        <p:txBody>
          <a:bodyPr wrap="none">
            <a:spAutoFit/>
          </a:bodyPr>
          <a:lstStyle/>
          <a:p>
            <a:pPr>
              <a:defRPr/>
            </a:pPr>
            <a:r>
              <a:rPr lang="en-US" sz="2800" dirty="0">
                <a:solidFill>
                  <a:prstClr val="white"/>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prstClr val="white"/>
              </a:solidFill>
              <a:latin typeface="Calibri" panose="020F0502020204030204"/>
            </a:endParaRPr>
          </a:p>
        </p:txBody>
      </p:sp>
      <p:sp>
        <p:nvSpPr>
          <p:cNvPr id="8" name="Rectangle 7">
            <a:extLst>
              <a:ext uri="{C183D7F6-B498-43B3-948B-1728B52AA6E4}">
                <adec:decorative xmlns:adec="http://schemas.microsoft.com/office/drawing/2017/decorative" val="1"/>
              </a:ext>
            </a:extLst>
          </p:cNvPr>
          <p:cNvSpPr/>
          <p:nvPr/>
        </p:nvSpPr>
        <p:spPr>
          <a:xfrm>
            <a:off x="1393991" y="350509"/>
            <a:ext cx="521297" cy="523220"/>
          </a:xfrm>
          <a:prstGeom prst="rect">
            <a:avLst/>
          </a:prstGeom>
        </p:spPr>
        <p:txBody>
          <a:bodyPr wrap="none">
            <a:spAutoFit/>
          </a:bodyPr>
          <a:lstStyle/>
          <a:p>
            <a:pPr>
              <a:defRPr/>
            </a:pPr>
            <a:r>
              <a:rPr lang="en-US" sz="2800" dirty="0">
                <a:solidFill>
                  <a:prstClr val="white"/>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prstClr val="white"/>
              </a:solidFill>
              <a:latin typeface="Calibri" panose="020F0502020204030204"/>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email">
            <a:biLevel thresh="25000"/>
            <a:extLst>
              <a:ext uri="{BEBA8EAE-BF5A-486C-A8C5-ECC9F3942E4B}">
                <a14:imgProps xmlns:a14="http://schemas.microsoft.com/office/drawing/2010/main">
                  <a14:imgLayer r:embed="rId5">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54900" y="402674"/>
            <a:ext cx="418890" cy="418890"/>
          </a:xfrm>
          <a:prstGeom prst="rect">
            <a:avLst/>
          </a:prstGeom>
          <a:noFill/>
          <a:ln>
            <a:noFill/>
          </a:ln>
        </p:spPr>
      </p:pic>
      <p:sp>
        <p:nvSpPr>
          <p:cNvPr id="17" name="TextBox 16"/>
          <p:cNvSpPr txBox="1"/>
          <p:nvPr/>
        </p:nvSpPr>
        <p:spPr>
          <a:xfrm>
            <a:off x="8825702" y="1684276"/>
            <a:ext cx="1727200" cy="120032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defRPr/>
            </a:pPr>
            <a:r>
              <a:rPr lang="en-US" sz="2400" dirty="0">
                <a:solidFill>
                  <a:prstClr val="white"/>
                </a:solidFill>
                <a:latin typeface="Calibri" panose="020F0502020204030204"/>
              </a:rPr>
              <a:t>This report is a 1-page Report</a:t>
            </a:r>
          </a:p>
        </p:txBody>
      </p:sp>
      <p:sp>
        <p:nvSpPr>
          <p:cNvPr id="6" name="TextBox 5">
            <a:extLst>
              <a:ext uri="{FF2B5EF4-FFF2-40B4-BE49-F238E27FC236}">
                <a16:creationId xmlns:a16="http://schemas.microsoft.com/office/drawing/2014/main" id="{882063CA-6F8A-D584-8198-F4CB4834AA1A}"/>
              </a:ext>
            </a:extLst>
          </p:cNvPr>
          <p:cNvSpPr txBox="1"/>
          <p:nvPr/>
        </p:nvSpPr>
        <p:spPr>
          <a:xfrm>
            <a:off x="3716726" y="5407301"/>
            <a:ext cx="6001966" cy="1328023"/>
          </a:xfrm>
          <a:prstGeom prst="wedgeRoundRectCallout">
            <a:avLst>
              <a:gd name="adj1" fmla="val -6817"/>
              <a:gd name="adj2" fmla="val -66230"/>
              <a:gd name="adj3" fmla="val 16667"/>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en-US" dirty="0">
                <a:solidFill>
                  <a:srgbClr val="000000"/>
                </a:solidFill>
                <a:latin typeface="Calibri" panose="020F0502020204030204"/>
              </a:rPr>
              <a:t>When there are at least 10 students with IEPs and 10 students enrolled in the racial/ethnic group, the risk ratio will be calculated. If the risk ratio is 4.0 or more, the ratio will flag.  </a:t>
            </a:r>
          </a:p>
        </p:txBody>
      </p:sp>
      <p:sp>
        <p:nvSpPr>
          <p:cNvPr id="15" name="Rounded Rectangle 14"/>
          <p:cNvSpPr/>
          <p:nvPr/>
        </p:nvSpPr>
        <p:spPr>
          <a:xfrm>
            <a:off x="958436" y="4732553"/>
            <a:ext cx="1604214" cy="16255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dirty="0">
                <a:solidFill>
                  <a:srgbClr val="000000"/>
                </a:solidFill>
                <a:latin typeface="Calibri" panose="020F0502020204030204"/>
              </a:rPr>
              <a:t>This report will automatically generate as a </a:t>
            </a:r>
            <a:r>
              <a:rPr lang="en-US" dirty="0">
                <a:solidFill>
                  <a:srgbClr val="FF0000"/>
                </a:solidFill>
                <a:latin typeface="Arial Black" panose="020B0A04020102020204" pitchFamily="34" charset="0"/>
              </a:rPr>
              <a:t>PDF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575432" y="0"/>
            <a:ext cx="20851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C846"/>
              </a:solidFill>
              <a:latin typeface="Calibri" panose="020F0502020204030204"/>
            </a:endParaRPr>
          </a:p>
        </p:txBody>
      </p:sp>
      <p:sp>
        <p:nvSpPr>
          <p:cNvPr id="23554" name="Title 1"/>
          <p:cNvSpPr>
            <a:spLocks noGrp="1"/>
          </p:cNvSpPr>
          <p:nvPr>
            <p:ph type="title"/>
          </p:nvPr>
        </p:nvSpPr>
        <p:spPr bwMode="auto">
          <a:xfrm>
            <a:off x="577671" y="883886"/>
            <a:ext cx="2050374" cy="4535353"/>
          </a:xfrm>
          <a:noFill/>
          <a:ln>
            <a:noFill/>
            <a:miter lim="800000"/>
            <a:headEnd/>
            <a:tailEnd/>
          </a:ln>
        </p:spPr>
        <p:txBody>
          <a:bodyPr vert="horz" wrap="square" lIns="86493" tIns="43247" rIns="86493" bIns="43247" numCol="1" rtlCol="0" anchor="t" anchorCtr="0" compatLnSpc="1">
            <a:prstTxWarp prst="textNoShape">
              <a:avLst/>
            </a:prstTxWarp>
            <a:normAutofit/>
          </a:bodyPr>
          <a:lstStyle/>
          <a:p>
            <a:r>
              <a:rPr lang="en-US" sz="2800" b="1" i="1" dirty="0">
                <a:solidFill>
                  <a:schemeClr val="bg1"/>
                </a:solidFill>
              </a:rPr>
              <a:t>2.10 Indicator 10 </a:t>
            </a:r>
            <a:r>
              <a:rPr lang="en-US" dirty="0">
                <a:solidFill>
                  <a:srgbClr val="000000"/>
                </a:solidFill>
              </a:rPr>
              <a:t>Disproportionate Representation of </a:t>
            </a:r>
            <a:br>
              <a:rPr lang="en-US" dirty="0">
                <a:solidFill>
                  <a:srgbClr val="000000"/>
                </a:solidFill>
              </a:rPr>
            </a:br>
            <a:r>
              <a:rPr lang="en-US" dirty="0">
                <a:solidFill>
                  <a:srgbClr val="000000"/>
                </a:solidFill>
              </a:rPr>
              <a:t>Racial and Ethnic Groups in Specific Disability Categories</a:t>
            </a:r>
            <a:br>
              <a:rPr lang="en-US" sz="1800" dirty="0">
                <a:solidFill>
                  <a:srgbClr val="000000"/>
                </a:solidFill>
              </a:rPr>
            </a:br>
            <a:br>
              <a:rPr lang="en-US" dirty="0"/>
            </a:br>
            <a:endParaRPr lang="en-US" dirty="0"/>
          </a:p>
        </p:txBody>
      </p:sp>
      <p:sp>
        <p:nvSpPr>
          <p:cNvPr id="14" name="Rectangle 13">
            <a:extLst>
              <a:ext uri="{C183D7F6-B498-43B3-948B-1728B52AA6E4}">
                <adec:decorative xmlns:adec="http://schemas.microsoft.com/office/drawing/2017/decorative" val="1"/>
              </a:ext>
            </a:extLst>
          </p:cNvPr>
          <p:cNvSpPr/>
          <p:nvPr/>
        </p:nvSpPr>
        <p:spPr>
          <a:xfrm>
            <a:off x="674880" y="360665"/>
            <a:ext cx="505267" cy="523220"/>
          </a:xfrm>
          <a:prstGeom prst="rect">
            <a:avLst/>
          </a:prstGeom>
          <a:ln>
            <a:noFill/>
          </a:ln>
        </p:spPr>
        <p:txBody>
          <a:bodyPr wrap="none">
            <a:spAutoFit/>
          </a:bodyPr>
          <a:lstStyle/>
          <a:p>
            <a:pPr>
              <a:defRPr/>
            </a:pPr>
            <a:r>
              <a:rPr lang="en-US" sz="2800" dirty="0">
                <a:solidFill>
                  <a:prstClr val="white"/>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dirty="0">
              <a:solidFill>
                <a:prstClr val="white"/>
              </a:solidFill>
              <a:latin typeface="Calibri" panose="020F0502020204030204"/>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email">
            <a:biLevel thresh="25000"/>
            <a:extLst>
              <a:ext uri="{BEBA8EAE-BF5A-486C-A8C5-ECC9F3942E4B}">
                <a14:imgProps xmlns:a14="http://schemas.microsoft.com/office/drawing/2010/main">
                  <a14:imgLayer r:embed="rId4">
                    <a14:imgEffect>
                      <a14:backgroundRemoval t="2667" b="94667" l="4000" r="94667">
                        <a14:foregroundMark x1="14667" y1="12000" x2="14667" y2="12000"/>
                        <a14:foregroundMark x1="4000" y1="2667" x2="13333" y2="93333"/>
                        <a14:foregroundMark x1="25333" y1="94667" x2="89333" y2="93333"/>
                        <a14:foregroundMark x1="94667" y1="88000" x2="92000" y2="10667"/>
                        <a14:foregroundMark x1="80000" y1="40000" x2="80000" y2="40000"/>
                        <a14:foregroundMark x1="61333" y1="54667" x2="61333" y2="54667"/>
                        <a14:foregroundMark x1="66667" y1="72000" x2="66667" y2="72000"/>
                        <a14:backgroundMark x1="36000" y1="28000" x2="36000" y2="28000"/>
                        <a14:backgroundMark x1="45333" y1="21333" x2="45333" y2="21333"/>
                        <a14:backgroundMark x1="61333" y1="22667" x2="61333" y2="22667"/>
                        <a14:backgroundMark x1="32000" y1="46667" x2="32000" y2="46667"/>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3095" y="402674"/>
            <a:ext cx="418890" cy="418890"/>
          </a:xfrm>
          <a:prstGeom prst="rect">
            <a:avLst/>
          </a:prstGeom>
          <a:noFill/>
          <a:ln>
            <a:noFill/>
          </a:ln>
        </p:spPr>
      </p:pic>
      <p:sp>
        <p:nvSpPr>
          <p:cNvPr id="18" name="Rectangle 17">
            <a:extLst>
              <a:ext uri="{C183D7F6-B498-43B3-948B-1728B52AA6E4}">
                <adec:decorative xmlns:adec="http://schemas.microsoft.com/office/drawing/2017/decorative" val="1"/>
              </a:ext>
            </a:extLst>
          </p:cNvPr>
          <p:cNvSpPr/>
          <p:nvPr/>
        </p:nvSpPr>
        <p:spPr>
          <a:xfrm>
            <a:off x="1201411" y="350509"/>
            <a:ext cx="521297" cy="523220"/>
          </a:xfrm>
          <a:prstGeom prst="rect">
            <a:avLst/>
          </a:prstGeom>
          <a:ln>
            <a:noFill/>
          </a:ln>
        </p:spPr>
        <p:txBody>
          <a:bodyPr wrap="none">
            <a:spAutoFit/>
          </a:bodyPr>
          <a:lstStyle/>
          <a:p>
            <a:pPr>
              <a:defRPr/>
            </a:pPr>
            <a:r>
              <a:rPr lang="en-US" sz="2800" b="1" dirty="0">
                <a:solidFill>
                  <a:prstClr val="white"/>
                </a:solidFill>
                <a:latin typeface="Trebuchet MS" panose="020B0603020202020204" pitchFamily="34" charset="0"/>
                <a:ea typeface="Trebuchet MS" panose="020B0603020202020204" pitchFamily="34" charset="0"/>
                <a:cs typeface="Times New Roman" panose="02020603050405020304" pitchFamily="18" charset="0"/>
                <a:sym typeface="Wingdings" panose="05000000000000000000" pitchFamily="2" charset="2"/>
              </a:rPr>
              <a:t></a:t>
            </a:r>
            <a:endParaRPr lang="en-US" sz="2800" b="1" dirty="0">
              <a:solidFill>
                <a:prstClr val="white"/>
              </a:solidFill>
              <a:latin typeface="Calibri" panose="020F0502020204030204"/>
            </a:endParaRPr>
          </a:p>
        </p:txBody>
      </p:sp>
      <p:pic>
        <p:nvPicPr>
          <p:cNvPr id="3" name="Picture 2" descr="Student 2.10 Indicator 10 report. Example of the Autism page.">
            <a:extLst>
              <a:ext uri="{FF2B5EF4-FFF2-40B4-BE49-F238E27FC236}">
                <a16:creationId xmlns:a16="http://schemas.microsoft.com/office/drawing/2014/main" id="{B93A8A73-3EC6-09F0-1EE1-A17A78F995D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47967" y="139338"/>
            <a:ext cx="5940341" cy="556764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85961DE4-729F-B7F9-5406-4EC0137CA1A0}"/>
              </a:ext>
            </a:extLst>
          </p:cNvPr>
          <p:cNvSpPr txBox="1"/>
          <p:nvPr/>
        </p:nvSpPr>
        <p:spPr>
          <a:xfrm>
            <a:off x="8499567" y="1684275"/>
            <a:ext cx="1262743" cy="92333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defRPr/>
            </a:pPr>
            <a:r>
              <a:rPr lang="en-US" dirty="0">
                <a:solidFill>
                  <a:prstClr val="white"/>
                </a:solidFill>
                <a:latin typeface="Calibri" panose="020F0502020204030204"/>
              </a:rPr>
              <a:t>This report is a 6-page Report</a:t>
            </a:r>
          </a:p>
        </p:txBody>
      </p:sp>
      <p:sp>
        <p:nvSpPr>
          <p:cNvPr id="11" name="TextBox 10"/>
          <p:cNvSpPr txBox="1"/>
          <p:nvPr/>
        </p:nvSpPr>
        <p:spPr>
          <a:xfrm>
            <a:off x="3649085" y="5358539"/>
            <a:ext cx="6001966" cy="1328023"/>
          </a:xfrm>
          <a:prstGeom prst="wedgeRoundRectCallout">
            <a:avLst>
              <a:gd name="adj1" fmla="val -6817"/>
              <a:gd name="adj2" fmla="val -66230"/>
              <a:gd name="adj3" fmla="val 16667"/>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en-US" dirty="0">
                <a:solidFill>
                  <a:srgbClr val="000000"/>
                </a:solidFill>
                <a:latin typeface="Calibri" panose="020F0502020204030204"/>
              </a:rPr>
              <a:t>When there are at least 10 students with IEPs and 30 students enrolled in the racial/ethnic group, the risk ratio will be calculated. If the risk ratio is 4.0 or more, the ratio will flag. </a:t>
            </a:r>
          </a:p>
        </p:txBody>
      </p:sp>
      <p:sp>
        <p:nvSpPr>
          <p:cNvPr id="13" name="Rounded Rectangle 12"/>
          <p:cNvSpPr/>
          <p:nvPr/>
        </p:nvSpPr>
        <p:spPr>
          <a:xfrm>
            <a:off x="796465" y="4990011"/>
            <a:ext cx="1591830" cy="1517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dirty="0">
                <a:solidFill>
                  <a:srgbClr val="000000"/>
                </a:solidFill>
                <a:latin typeface="Calibri" panose="020F0502020204030204"/>
              </a:rPr>
              <a:t>This report will automatically generate as a</a:t>
            </a:r>
            <a:r>
              <a:rPr lang="en-US" dirty="0">
                <a:solidFill>
                  <a:srgbClr val="5C6670"/>
                </a:solidFill>
                <a:latin typeface="Calibri" panose="020F0502020204030204"/>
              </a:rPr>
              <a:t> </a:t>
            </a:r>
            <a:r>
              <a:rPr lang="en-US" dirty="0">
                <a:solidFill>
                  <a:srgbClr val="FF0000"/>
                </a:solidFill>
                <a:latin typeface="Arial Black" panose="020B0A04020102020204" pitchFamily="34" charset="0"/>
              </a:rPr>
              <a:t>PDF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l"/>
            <a:r>
              <a:rPr lang="en-US" dirty="0"/>
              <a:t>Flag Explanation Templates</a:t>
            </a:r>
          </a:p>
        </p:txBody>
      </p:sp>
      <p:sp>
        <p:nvSpPr>
          <p:cNvPr id="2" name="Content Placeholder 1"/>
          <p:cNvSpPr>
            <a:spLocks noGrp="1"/>
          </p:cNvSpPr>
          <p:nvPr>
            <p:ph idx="1"/>
          </p:nvPr>
        </p:nvSpPr>
        <p:spPr>
          <a:xfrm>
            <a:off x="443565" y="1747091"/>
            <a:ext cx="5181600" cy="4351338"/>
          </a:xfrm>
          <a:solidFill>
            <a:schemeClr val="bg1"/>
          </a:solidFill>
        </p:spPr>
        <p:txBody>
          <a:bodyPr>
            <a:normAutofit/>
          </a:bodyPr>
          <a:lstStyle/>
          <a:p>
            <a:r>
              <a:rPr lang="en-US" dirty="0">
                <a:solidFill>
                  <a:srgbClr val="000000"/>
                </a:solidFill>
              </a:rPr>
              <a:t>AUs are required to submit an explanation for each A flag.</a:t>
            </a:r>
          </a:p>
          <a:p>
            <a:r>
              <a:rPr lang="en-US" dirty="0">
                <a:solidFill>
                  <a:srgbClr val="000000"/>
                </a:solidFill>
              </a:rPr>
              <a:t>Use the flag explanation templates in the technical assistance document  found here under the Reports section:</a:t>
            </a:r>
            <a:r>
              <a:rPr lang="en-US" sz="2000" dirty="0">
                <a:solidFill>
                  <a:srgbClr val="000000"/>
                </a:solidFill>
              </a:rPr>
              <a:t> </a:t>
            </a:r>
            <a:r>
              <a:rPr lang="en-US" sz="2000" dirty="0">
                <a:solidFill>
                  <a:srgbClr val="FF0000"/>
                </a:solidFill>
                <a:hlinkClick r:id="rId3"/>
              </a:rPr>
              <a:t>https://www.cde.state.co.us/datapipeline/2022-2023specialeducationdecembercounttimeline</a:t>
            </a:r>
            <a:r>
              <a:rPr lang="en-US" sz="2000" dirty="0">
                <a:solidFill>
                  <a:srgbClr val="FF0000"/>
                </a:solidFill>
              </a:rPr>
              <a:t> </a:t>
            </a:r>
            <a:endParaRPr lang="en-US" sz="2000" dirty="0"/>
          </a:p>
        </p:txBody>
      </p:sp>
      <p:grpSp>
        <p:nvGrpSpPr>
          <p:cNvPr id="4" name="Group 3" descr="Screenshot of the Data Pipeline Snapshots - Special Education End of Year webpage.  same link as on this slide">
            <a:extLst>
              <a:ext uri="{FF2B5EF4-FFF2-40B4-BE49-F238E27FC236}">
                <a16:creationId xmlns:a16="http://schemas.microsoft.com/office/drawing/2014/main" id="{CD696781-8B00-4C79-A972-5EDADBFED485}"/>
              </a:ext>
            </a:extLst>
          </p:cNvPr>
          <p:cNvGrpSpPr/>
          <p:nvPr/>
        </p:nvGrpSpPr>
        <p:grpSpPr>
          <a:xfrm>
            <a:off x="6172201" y="97395"/>
            <a:ext cx="5576233" cy="6661623"/>
            <a:chOff x="4052067" y="964661"/>
            <a:chExt cx="4846740" cy="5730737"/>
          </a:xfrm>
        </p:grpSpPr>
        <p:pic>
          <p:nvPicPr>
            <p:cNvPr id="5" name="Picture 4" descr="Screenshot of the Data Pipeline Snapshots - Special Education End of Year webpage.  same link as on this slide">
              <a:extLst>
                <a:ext uri="{FF2B5EF4-FFF2-40B4-BE49-F238E27FC236}">
                  <a16:creationId xmlns:a16="http://schemas.microsoft.com/office/drawing/2014/main" id="{786FFF7B-37AB-4AB6-B898-B76CCDDF1392}"/>
                </a:ext>
              </a:extLst>
            </p:cNvPr>
            <p:cNvPicPr>
              <a:picLocks noChangeAspect="1"/>
            </p:cNvPicPr>
            <p:nvPr/>
          </p:nvPicPr>
          <p:blipFill>
            <a:blip r:embed="rId4"/>
            <a:stretch>
              <a:fillRect/>
            </a:stretch>
          </p:blipFill>
          <p:spPr>
            <a:xfrm>
              <a:off x="4052067" y="964661"/>
              <a:ext cx="4846740" cy="5730737"/>
            </a:xfrm>
            <a:prstGeom prst="rect">
              <a:avLst/>
            </a:prstGeom>
            <a:ln>
              <a:noFill/>
            </a:ln>
            <a:effectLst>
              <a:outerShdw blurRad="292100" dist="139700" dir="2700000" algn="tl" rotWithShape="0">
                <a:srgbClr val="333333">
                  <a:alpha val="65000"/>
                </a:srgbClr>
              </a:outerShdw>
            </a:effectLst>
          </p:spPr>
        </p:pic>
        <p:sp>
          <p:nvSpPr>
            <p:cNvPr id="6" name="Right Arrow 5" descr="Arrow indicating that the file &quot;Special Education Flag Explanations Document&quot; is located on the webpage in the bullet points under the heading &quot;Additional Resources&quot;.  It is the second link from the top. " title="arrow"/>
            <p:cNvSpPr/>
            <p:nvPr/>
          </p:nvSpPr>
          <p:spPr>
            <a:xfrm rot="9366953">
              <a:off x="6816708" y="5712535"/>
              <a:ext cx="1333404" cy="42827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Oval 6" descr="Cicle indicating that the file &quot;Special Education Flag Explanations Document&quot; is located on the webpage in the bullet points under the heading &quot;Additional Resources&quot;.  It is the second link from the top. " title="Circle"/>
            <p:cNvSpPr/>
            <p:nvPr/>
          </p:nvSpPr>
          <p:spPr>
            <a:xfrm>
              <a:off x="4095236" y="5956563"/>
              <a:ext cx="2691862" cy="528918"/>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187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to the Ascend Data Management System</a:t>
            </a:r>
          </a:p>
        </p:txBody>
      </p:sp>
      <p:sp>
        <p:nvSpPr>
          <p:cNvPr id="2" name="Content Placeholder 1"/>
          <p:cNvSpPr>
            <a:spLocks noGrp="1"/>
          </p:cNvSpPr>
          <p:nvPr>
            <p:ph idx="1"/>
          </p:nvPr>
        </p:nvSpPr>
        <p:spPr>
          <a:xfrm>
            <a:off x="838200" y="1554480"/>
            <a:ext cx="3413289" cy="4351338"/>
          </a:xfrm>
        </p:spPr>
        <p:txBody>
          <a:bodyPr/>
          <a:lstStyle/>
          <a:p>
            <a:r>
              <a:rPr lang="en-US" sz="2400" dirty="0">
                <a:solidFill>
                  <a:srgbClr val="000000"/>
                </a:solidFill>
              </a:rPr>
              <a:t>Log into the Ascend Data Management System</a:t>
            </a:r>
          </a:p>
          <a:p>
            <a:r>
              <a:rPr lang="en-US" sz="2400" dirty="0">
                <a:solidFill>
                  <a:srgbClr val="000000"/>
                </a:solidFill>
              </a:rPr>
              <a:t>Click “ESSU Data Management System” </a:t>
            </a:r>
            <a:r>
              <a:rPr lang="en-US" sz="2400" dirty="0">
                <a:hlinkClick r:id="rId3"/>
              </a:rPr>
              <a:t>Link to Data Pipeline Single Sign-on Page (opens in browser)</a:t>
            </a:r>
            <a:endParaRPr lang="en-US" sz="2400" dirty="0"/>
          </a:p>
        </p:txBody>
      </p:sp>
      <p:pic>
        <p:nvPicPr>
          <p:cNvPr id="7" name="Picture 6" descr="Screenshot of the Identify Management page provide in the link. ">
            <a:extLst>
              <a:ext uri="{FF2B5EF4-FFF2-40B4-BE49-F238E27FC236}">
                <a16:creationId xmlns:a16="http://schemas.microsoft.com/office/drawing/2014/main" id="{7604ADA6-C32E-4545-8156-5DFE0FBD4949}"/>
              </a:ext>
            </a:extLst>
          </p:cNvPr>
          <p:cNvPicPr>
            <a:picLocks noChangeAspect="1"/>
          </p:cNvPicPr>
          <p:nvPr/>
        </p:nvPicPr>
        <p:blipFill>
          <a:blip r:embed="rId4"/>
          <a:stretch>
            <a:fillRect/>
          </a:stretch>
        </p:blipFill>
        <p:spPr>
          <a:xfrm>
            <a:off x="5009110" y="1458317"/>
            <a:ext cx="5395294" cy="4116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ight Arrow 3">
            <a:extLst>
              <a:ext uri="{C183D7F6-B498-43B3-948B-1728B52AA6E4}">
                <adec:decorative xmlns:adec="http://schemas.microsoft.com/office/drawing/2017/decorative" val="1"/>
              </a:ext>
            </a:extLst>
          </p:cNvPr>
          <p:cNvSpPr/>
          <p:nvPr/>
        </p:nvSpPr>
        <p:spPr>
          <a:xfrm rot="20100460">
            <a:off x="3092326" y="4798592"/>
            <a:ext cx="2163311" cy="474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Circle&#10;&#10;Circle indicating the link to the &quot;ESSU Data Management System&quot; on the Data Pipeline Singe Sign-on Page.">
            <a:extLst>
              <a:ext uri="{C183D7F6-B498-43B3-948B-1728B52AA6E4}">
                <adec:decorative xmlns:adec="http://schemas.microsoft.com/office/drawing/2017/decorative" val="0"/>
              </a:ext>
            </a:extLst>
          </p:cNvPr>
          <p:cNvSpPr/>
          <p:nvPr/>
        </p:nvSpPr>
        <p:spPr>
          <a:xfrm>
            <a:off x="5224953" y="4114798"/>
            <a:ext cx="1766793"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3936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D743-8B3F-EB82-5DBE-5AA130A64324}"/>
              </a:ext>
            </a:extLst>
          </p:cNvPr>
          <p:cNvSpPr>
            <a:spLocks noGrp="1"/>
          </p:cNvSpPr>
          <p:nvPr>
            <p:ph type="title"/>
          </p:nvPr>
        </p:nvSpPr>
        <p:spPr/>
        <p:txBody>
          <a:bodyPr/>
          <a:lstStyle/>
          <a:p>
            <a:r>
              <a:rPr lang="en-US" dirty="0"/>
              <a:t>The Ascend Data Management System</a:t>
            </a:r>
          </a:p>
        </p:txBody>
      </p:sp>
      <p:pic>
        <p:nvPicPr>
          <p:cNvPr id="1026" name="Picture 51" descr="Login page to access Data Management System">
            <a:extLst>
              <a:ext uri="{FF2B5EF4-FFF2-40B4-BE49-F238E27FC236}">
                <a16:creationId xmlns:a16="http://schemas.microsoft.com/office/drawing/2014/main" id="{0CFE3DA7-AEDA-FAE0-F389-888BC34FC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 t="30341"/>
          <a:stretch/>
        </p:blipFill>
        <p:spPr bwMode="auto">
          <a:xfrm>
            <a:off x="1213508" y="1654004"/>
            <a:ext cx="9764983" cy="40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23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latin typeface="Museo Slab 500" panose="02000000000000000000" pitchFamily="50" charset="0"/>
              </a:rPr>
              <a:t>Data Collection Process Flow</a:t>
            </a:r>
          </a:p>
        </p:txBody>
      </p:sp>
      <p:sp>
        <p:nvSpPr>
          <p:cNvPr id="5" name="TextBox 4"/>
          <p:cNvSpPr txBox="1"/>
          <p:nvPr/>
        </p:nvSpPr>
        <p:spPr>
          <a:xfrm>
            <a:off x="1904999" y="1925242"/>
            <a:ext cx="2638698" cy="919401"/>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Upload interchange files</a:t>
            </a:r>
          </a:p>
        </p:txBody>
      </p:sp>
      <p:sp>
        <p:nvSpPr>
          <p:cNvPr id="6" name="TextBox 5"/>
          <p:cNvSpPr txBox="1"/>
          <p:nvPr/>
        </p:nvSpPr>
        <p:spPr>
          <a:xfrm>
            <a:off x="5636622" y="1828801"/>
            <a:ext cx="2823755" cy="1328023"/>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Become error-free at the interchange level</a:t>
            </a:r>
          </a:p>
        </p:txBody>
      </p:sp>
      <p:sp>
        <p:nvSpPr>
          <p:cNvPr id="8" name="TextBox 7"/>
          <p:cNvSpPr txBox="1"/>
          <p:nvPr/>
        </p:nvSpPr>
        <p:spPr>
          <a:xfrm>
            <a:off x="7733210" y="3659574"/>
            <a:ext cx="2638698" cy="510778"/>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Take a snapshot</a:t>
            </a:r>
          </a:p>
        </p:txBody>
      </p:sp>
      <p:sp>
        <p:nvSpPr>
          <p:cNvPr id="9" name="TextBox 8"/>
          <p:cNvSpPr txBox="1"/>
          <p:nvPr/>
        </p:nvSpPr>
        <p:spPr>
          <a:xfrm>
            <a:off x="6768736" y="4894025"/>
            <a:ext cx="2638698" cy="1328023"/>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Become error-free at the snapshot level</a:t>
            </a:r>
          </a:p>
        </p:txBody>
      </p:sp>
      <p:sp>
        <p:nvSpPr>
          <p:cNvPr id="10" name="TextBox 9"/>
          <p:cNvSpPr txBox="1"/>
          <p:nvPr/>
        </p:nvSpPr>
        <p:spPr>
          <a:xfrm>
            <a:off x="3720736" y="4601969"/>
            <a:ext cx="2638698" cy="510778"/>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Re-take snapshot</a:t>
            </a:r>
          </a:p>
        </p:txBody>
      </p:sp>
      <p:sp>
        <p:nvSpPr>
          <p:cNvPr id="11" name="TextBox 10"/>
          <p:cNvSpPr txBox="1"/>
          <p:nvPr/>
        </p:nvSpPr>
        <p:spPr>
          <a:xfrm>
            <a:off x="2059578" y="5508824"/>
            <a:ext cx="1961607" cy="919401"/>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Examine the reports</a:t>
            </a:r>
          </a:p>
        </p:txBody>
      </p:sp>
      <p:cxnSp>
        <p:nvCxnSpPr>
          <p:cNvPr id="18" name="Straight Arrow Connector 17">
            <a:extLst>
              <a:ext uri="{C183D7F6-B498-43B3-948B-1728B52AA6E4}">
                <adec:decorative xmlns:adec="http://schemas.microsoft.com/office/drawing/2017/decorative" val="1"/>
              </a:ext>
            </a:extLst>
          </p:cNvPr>
          <p:cNvCxnSpPr>
            <a:endCxn id="10" idx="3"/>
          </p:cNvCxnSpPr>
          <p:nvPr/>
        </p:nvCxnSpPr>
        <p:spPr>
          <a:xfrm flipH="1" flipV="1">
            <a:off x="6359434" y="4857358"/>
            <a:ext cx="409302" cy="638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stCxn id="5" idx="3"/>
          </p:cNvCxnSpPr>
          <p:nvPr/>
        </p:nvCxnSpPr>
        <p:spPr>
          <a:xfrm flipV="1">
            <a:off x="4543697" y="2384942"/>
            <a:ext cx="1092924" cy="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a:off x="8314511" y="3156826"/>
            <a:ext cx="738049" cy="50274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a:endCxn id="9" idx="0"/>
          </p:cNvCxnSpPr>
          <p:nvPr/>
        </p:nvCxnSpPr>
        <p:spPr>
          <a:xfrm flipH="1">
            <a:off x="8088085" y="4170352"/>
            <a:ext cx="942702" cy="7236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a:extLst>
              <a:ext uri="{C183D7F6-B498-43B3-948B-1728B52AA6E4}">
                <adec:decorative xmlns:adec="http://schemas.microsoft.com/office/drawing/2017/decorative" val="1"/>
              </a:ext>
            </a:extLst>
          </p:cNvPr>
          <p:cNvCxnSpPr/>
          <p:nvPr/>
        </p:nvCxnSpPr>
        <p:spPr>
          <a:xfrm flipH="1">
            <a:off x="3040380" y="4957899"/>
            <a:ext cx="680356" cy="5509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3414" y="2926778"/>
            <a:ext cx="1574082" cy="1265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31532" y="2816137"/>
            <a:ext cx="840377" cy="8403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897" y="5251391"/>
            <a:ext cx="840377" cy="840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9716" y="4426243"/>
            <a:ext cx="951149" cy="106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34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to Ascend DMS</a:t>
            </a:r>
            <a:br>
              <a:rPr lang="en-US" dirty="0"/>
            </a:br>
            <a:r>
              <a:rPr lang="en-US" dirty="0"/>
              <a:t>Please Note!!</a:t>
            </a:r>
          </a:p>
        </p:txBody>
      </p:sp>
      <p:sp>
        <p:nvSpPr>
          <p:cNvPr id="3" name="Content Placeholder 2"/>
          <p:cNvSpPr>
            <a:spLocks noGrp="1"/>
          </p:cNvSpPr>
          <p:nvPr>
            <p:ph idx="1"/>
          </p:nvPr>
        </p:nvSpPr>
        <p:spPr>
          <a:xfrm>
            <a:off x="838199" y="1554480"/>
            <a:ext cx="10722429" cy="4351338"/>
          </a:xfrm>
        </p:spPr>
        <p:txBody>
          <a:bodyPr>
            <a:normAutofit/>
          </a:bodyPr>
          <a:lstStyle/>
          <a:p>
            <a:r>
              <a:rPr lang="en-US" sz="3200" dirty="0">
                <a:solidFill>
                  <a:srgbClr val="000000"/>
                </a:solidFill>
              </a:rPr>
              <a:t>In order to upload files to the “Documents,” you must be able to log into the Ascend DMS</a:t>
            </a:r>
          </a:p>
          <a:p>
            <a:r>
              <a:rPr lang="en-US" sz="3200" dirty="0">
                <a:solidFill>
                  <a:srgbClr val="000000"/>
                </a:solidFill>
              </a:rPr>
              <a:t>Please check that you can do this before the upload deadline. </a:t>
            </a:r>
          </a:p>
          <a:p>
            <a:r>
              <a:rPr lang="en-US" sz="3200" dirty="0">
                <a:solidFill>
                  <a:srgbClr val="000000"/>
                </a:solidFill>
              </a:rPr>
              <a:t>Your Local Access Manager (LAM) can assign you an appropriate role that will allow you to log in. </a:t>
            </a:r>
            <a:endParaRPr lang="en-US" sz="2800" dirty="0">
              <a:solidFill>
                <a:srgbClr val="000000"/>
              </a:solidFill>
            </a:endParaRPr>
          </a:p>
          <a:p>
            <a:pPr marL="365760" lvl="1" indent="0">
              <a:buNone/>
            </a:pPr>
            <a:endParaRPr lang="en-US" sz="2800" dirty="0">
              <a:solidFill>
                <a:srgbClr val="000000"/>
              </a:solidFill>
            </a:endParaRPr>
          </a:p>
          <a:p>
            <a:pPr marL="0" lvl="1" indent="0">
              <a:buNone/>
            </a:pPr>
            <a:r>
              <a:rPr lang="en-US" sz="2800" dirty="0">
                <a:solidFill>
                  <a:srgbClr val="000000"/>
                </a:solidFill>
              </a:rPr>
              <a:t>If you encounter any trouble with the Ascend DMS, please email Josh Fails (Fails_J@cde.state.co.us).</a:t>
            </a:r>
          </a:p>
          <a:p>
            <a:endParaRPr lang="en-US" sz="2800" dirty="0"/>
          </a:p>
        </p:txBody>
      </p:sp>
    </p:spTree>
    <p:extLst>
      <p:ext uri="{BB962C8B-B14F-4D97-AF65-F5344CB8AC3E}">
        <p14:creationId xmlns:p14="http://schemas.microsoft.com/office/powerpoint/2010/main" val="1650440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Quick Navigation in the New Data Management System – Overview </a:t>
            </a:r>
          </a:p>
        </p:txBody>
      </p:sp>
      <p:sp>
        <p:nvSpPr>
          <p:cNvPr id="15" name="object 2">
            <a:extLst>
              <a:ext uri="{FF2B5EF4-FFF2-40B4-BE49-F238E27FC236}">
                <a16:creationId xmlns:a16="http://schemas.microsoft.com/office/drawing/2014/main" id="{8E4B83B8-B3CD-8F08-98B3-55F9763B1294}"/>
              </a:ext>
            </a:extLst>
          </p:cNvPr>
          <p:cNvSpPr txBox="1">
            <a:spLocks/>
          </p:cNvSpPr>
          <p:nvPr/>
        </p:nvSpPr>
        <p:spPr>
          <a:xfrm>
            <a:off x="1719936" y="1354791"/>
            <a:ext cx="4528499" cy="381000"/>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12700">
              <a:lnSpc>
                <a:spcPct val="100000"/>
              </a:lnSpc>
            </a:pPr>
            <a:r>
              <a:rPr lang="en-US" sz="2500" spc="10" dirty="0">
                <a:solidFill>
                  <a:srgbClr val="000000"/>
                </a:solidFill>
              </a:rPr>
              <a:t>Ascend DMS</a:t>
            </a:r>
            <a:r>
              <a:rPr lang="en-US" sz="2500" spc="-95" dirty="0">
                <a:solidFill>
                  <a:srgbClr val="000000"/>
                </a:solidFill>
              </a:rPr>
              <a:t> </a:t>
            </a:r>
            <a:r>
              <a:rPr lang="en-US" sz="2500" spc="10" dirty="0">
                <a:solidFill>
                  <a:srgbClr val="000000"/>
                </a:solidFill>
              </a:rPr>
              <a:t>Dashboard</a:t>
            </a:r>
            <a:endParaRPr lang="en-US" sz="2500" dirty="0">
              <a:solidFill>
                <a:srgbClr val="000000"/>
              </a:solidFill>
            </a:endParaRPr>
          </a:p>
        </p:txBody>
      </p:sp>
      <p:sp>
        <p:nvSpPr>
          <p:cNvPr id="12" name="object 3">
            <a:extLst>
              <a:ext uri="{FF2B5EF4-FFF2-40B4-BE49-F238E27FC236}">
                <a16:creationId xmlns:a16="http://schemas.microsoft.com/office/drawing/2014/main" id="{40BFB29E-32EB-D065-7DF7-AB6BC8124E2A}"/>
              </a:ext>
            </a:extLst>
          </p:cNvPr>
          <p:cNvSpPr txBox="1">
            <a:spLocks noGrp="1"/>
          </p:cNvSpPr>
          <p:nvPr>
            <p:ph idx="1"/>
          </p:nvPr>
        </p:nvSpPr>
        <p:spPr>
          <a:xfrm>
            <a:off x="1163613" y="1986882"/>
            <a:ext cx="3606349" cy="3345788"/>
          </a:xfrm>
          <a:prstGeom prst="rect">
            <a:avLst/>
          </a:prstGeom>
        </p:spPr>
        <p:txBody>
          <a:bodyPr vert="horz" wrap="square" lIns="0" tIns="0" rIns="0" bIns="0" rtlCol="0">
            <a:spAutoFit/>
          </a:bodyPr>
          <a:lstStyle/>
          <a:p>
            <a:pPr marL="57150" marR="38735">
              <a:lnSpc>
                <a:spcPct val="105000"/>
              </a:lnSpc>
            </a:pPr>
            <a:r>
              <a:rPr sz="1500" spc="-5" dirty="0">
                <a:solidFill>
                  <a:srgbClr val="000000"/>
                </a:solidFill>
                <a:latin typeface="Arial"/>
                <a:cs typeface="Arial"/>
              </a:rPr>
              <a:t>Upon logging into Ascend DMS,</a:t>
            </a:r>
            <a:r>
              <a:rPr sz="1500" spc="-60" dirty="0">
                <a:solidFill>
                  <a:srgbClr val="000000"/>
                </a:solidFill>
                <a:latin typeface="Arial"/>
                <a:cs typeface="Arial"/>
              </a:rPr>
              <a:t> </a:t>
            </a:r>
            <a:r>
              <a:rPr sz="1500" spc="-5" dirty="0">
                <a:solidFill>
                  <a:srgbClr val="000000"/>
                </a:solidFill>
                <a:latin typeface="Arial"/>
                <a:cs typeface="Arial"/>
              </a:rPr>
              <a:t>you  will land on the </a:t>
            </a:r>
            <a:r>
              <a:rPr sz="1500" dirty="0">
                <a:solidFill>
                  <a:srgbClr val="000000"/>
                </a:solidFill>
                <a:latin typeface="Arial"/>
                <a:cs typeface="Arial"/>
              </a:rPr>
              <a:t>“</a:t>
            </a:r>
            <a:r>
              <a:rPr sz="1500" b="1" dirty="0">
                <a:solidFill>
                  <a:srgbClr val="000000"/>
                </a:solidFill>
                <a:latin typeface="Arial"/>
                <a:cs typeface="Arial"/>
              </a:rPr>
              <a:t>My </a:t>
            </a:r>
            <a:r>
              <a:rPr sz="1500" b="1" spc="-5" dirty="0">
                <a:solidFill>
                  <a:srgbClr val="000000"/>
                </a:solidFill>
                <a:latin typeface="Arial"/>
                <a:cs typeface="Arial"/>
              </a:rPr>
              <a:t>Dashboard</a:t>
            </a:r>
            <a:r>
              <a:rPr sz="1500" spc="-5" dirty="0">
                <a:solidFill>
                  <a:srgbClr val="000000"/>
                </a:solidFill>
                <a:latin typeface="Arial"/>
                <a:cs typeface="Arial"/>
              </a:rPr>
              <a:t>”  page. Along the top right side of the  screen, you will see 3 drop-down  fields:</a:t>
            </a:r>
            <a:endParaRPr sz="1500" dirty="0">
              <a:solidFill>
                <a:srgbClr val="000000"/>
              </a:solidFill>
              <a:latin typeface="Arial"/>
              <a:cs typeface="Arial"/>
            </a:endParaRPr>
          </a:p>
          <a:p>
            <a:pPr marL="228600" marR="261620" indent="-215900">
              <a:lnSpc>
                <a:spcPct val="105000"/>
              </a:lnSpc>
              <a:spcBef>
                <a:spcPts val="1200"/>
              </a:spcBef>
              <a:buAutoNum type="arabicPeriod"/>
              <a:tabLst>
                <a:tab pos="229235" algn="l"/>
              </a:tabLst>
            </a:pPr>
            <a:r>
              <a:rPr sz="1500" b="1" spc="-5" dirty="0">
                <a:solidFill>
                  <a:srgbClr val="000000"/>
                </a:solidFill>
                <a:latin typeface="Arial"/>
                <a:cs typeface="Arial"/>
              </a:rPr>
              <a:t>Select School </a:t>
            </a:r>
            <a:r>
              <a:rPr sz="1500" b="1" spc="-25" dirty="0">
                <a:solidFill>
                  <a:srgbClr val="000000"/>
                </a:solidFill>
                <a:latin typeface="Arial"/>
                <a:cs typeface="Arial"/>
              </a:rPr>
              <a:t>Year</a:t>
            </a:r>
            <a:endParaRPr sz="1500" dirty="0">
              <a:solidFill>
                <a:srgbClr val="000000"/>
              </a:solidFill>
              <a:latin typeface="Arial"/>
              <a:cs typeface="Arial"/>
            </a:endParaRPr>
          </a:p>
          <a:p>
            <a:pPr marL="228600" indent="-215900">
              <a:spcBef>
                <a:spcPts val="90"/>
              </a:spcBef>
              <a:buAutoNum type="arabicPeriod"/>
              <a:tabLst>
                <a:tab pos="229235" algn="l"/>
              </a:tabLst>
            </a:pPr>
            <a:r>
              <a:rPr sz="1500" b="1" spc="-5" dirty="0">
                <a:solidFill>
                  <a:srgbClr val="000000"/>
                </a:solidFill>
                <a:latin typeface="Arial"/>
                <a:cs typeface="Arial"/>
              </a:rPr>
              <a:t>District/AU </a:t>
            </a:r>
            <a:r>
              <a:rPr sz="1500" spc="-5" dirty="0">
                <a:solidFill>
                  <a:srgbClr val="000000"/>
                </a:solidFill>
                <a:latin typeface="Arial"/>
                <a:cs typeface="Arial"/>
              </a:rPr>
              <a:t>(*only shows your</a:t>
            </a:r>
            <a:r>
              <a:rPr sz="1500" spc="-40" dirty="0">
                <a:solidFill>
                  <a:srgbClr val="000000"/>
                </a:solidFill>
                <a:latin typeface="Arial"/>
                <a:cs typeface="Arial"/>
              </a:rPr>
              <a:t> </a:t>
            </a:r>
            <a:r>
              <a:rPr sz="1500" spc="-5" dirty="0">
                <a:solidFill>
                  <a:srgbClr val="000000"/>
                </a:solidFill>
                <a:latin typeface="Arial"/>
                <a:cs typeface="Arial"/>
              </a:rPr>
              <a:t>AU)</a:t>
            </a:r>
            <a:endParaRPr sz="1500" dirty="0">
              <a:solidFill>
                <a:srgbClr val="000000"/>
              </a:solidFill>
              <a:latin typeface="Arial"/>
              <a:cs typeface="Arial"/>
            </a:endParaRPr>
          </a:p>
          <a:p>
            <a:pPr marL="228600" indent="-215900">
              <a:spcBef>
                <a:spcPts val="90"/>
              </a:spcBef>
              <a:buAutoNum type="arabicPeriod"/>
              <a:tabLst>
                <a:tab pos="229235" algn="l"/>
              </a:tabLst>
            </a:pPr>
            <a:r>
              <a:rPr sz="1500" b="1" spc="-5" dirty="0">
                <a:solidFill>
                  <a:srgbClr val="000000"/>
                </a:solidFill>
                <a:latin typeface="Arial"/>
                <a:cs typeface="Arial"/>
              </a:rPr>
              <a:t>Username</a:t>
            </a:r>
            <a:endParaRPr sz="1500" dirty="0">
              <a:solidFill>
                <a:srgbClr val="000000"/>
              </a:solidFill>
              <a:latin typeface="Arial"/>
              <a:cs typeface="Arial"/>
            </a:endParaRPr>
          </a:p>
          <a:p>
            <a:pPr marL="57150">
              <a:spcBef>
                <a:spcPts val="1290"/>
              </a:spcBef>
            </a:pPr>
            <a:r>
              <a:rPr sz="1500" spc="-5" dirty="0">
                <a:solidFill>
                  <a:srgbClr val="000000"/>
                </a:solidFill>
                <a:latin typeface="Arial"/>
                <a:cs typeface="Arial"/>
              </a:rPr>
              <a:t>Clicking on the shaded</a:t>
            </a:r>
            <a:r>
              <a:rPr sz="1500" spc="5" dirty="0">
                <a:solidFill>
                  <a:srgbClr val="000000"/>
                </a:solidFill>
                <a:latin typeface="Arial"/>
                <a:cs typeface="Arial"/>
              </a:rPr>
              <a:t> </a:t>
            </a:r>
            <a:r>
              <a:rPr sz="1500" spc="-5" dirty="0">
                <a:solidFill>
                  <a:srgbClr val="000000"/>
                </a:solidFill>
                <a:latin typeface="Arial"/>
                <a:cs typeface="Arial"/>
              </a:rPr>
              <a:t>caret</a:t>
            </a:r>
            <a:r>
              <a:rPr lang="en-US" sz="1500" spc="-5" dirty="0">
                <a:solidFill>
                  <a:srgbClr val="000000"/>
                </a:solidFill>
                <a:latin typeface="Arial"/>
                <a:cs typeface="Arial"/>
              </a:rPr>
              <a:t> will give you further options.  </a:t>
            </a:r>
          </a:p>
          <a:p>
            <a:pPr marL="57150">
              <a:spcBef>
                <a:spcPts val="1290"/>
              </a:spcBef>
            </a:pPr>
            <a:r>
              <a:rPr lang="en-US" sz="1500" spc="-5" dirty="0">
                <a:solidFill>
                  <a:srgbClr val="000000"/>
                </a:solidFill>
                <a:latin typeface="Arial"/>
                <a:cs typeface="Arial"/>
              </a:rPr>
              <a:t>When uploading documents, the year in the dropdown is not important. </a:t>
            </a:r>
          </a:p>
          <a:p>
            <a:pPr marL="57150">
              <a:spcBef>
                <a:spcPts val="1290"/>
              </a:spcBef>
            </a:pPr>
            <a:endParaRPr sz="1500" dirty="0">
              <a:latin typeface="Arial"/>
              <a:cs typeface="Arial"/>
            </a:endParaRPr>
          </a:p>
        </p:txBody>
      </p:sp>
      <p:sp>
        <p:nvSpPr>
          <p:cNvPr id="14" name="object 4" descr="Screen shot of the dashboard int eh new Ascend DMS, highlighting the carets or arrows where you can expand menus">
            <a:extLst>
              <a:ext uri="{FF2B5EF4-FFF2-40B4-BE49-F238E27FC236}">
                <a16:creationId xmlns:a16="http://schemas.microsoft.com/office/drawing/2014/main" id="{19A1D558-5B29-C4E4-C931-DC139E8274C3}"/>
              </a:ext>
            </a:extLst>
          </p:cNvPr>
          <p:cNvSpPr/>
          <p:nvPr/>
        </p:nvSpPr>
        <p:spPr>
          <a:xfrm>
            <a:off x="5225027" y="2893123"/>
            <a:ext cx="5370823" cy="2055275"/>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EFE3368A-7033-9E24-0ED0-901A5ABC6659}"/>
              </a:ext>
              <a:ext uri="{C183D7F6-B498-43B3-948B-1728B52AA6E4}">
                <adec:decorative xmlns:adec="http://schemas.microsoft.com/office/drawing/2017/decorative" val="0"/>
              </a:ext>
            </a:extLst>
          </p:cNvPr>
          <p:cNvSpPr txBox="1"/>
          <p:nvPr/>
        </p:nvSpPr>
        <p:spPr>
          <a:xfrm>
            <a:off x="2624639" y="5345782"/>
            <a:ext cx="2339679" cy="769441"/>
          </a:xfrm>
          <a:prstGeom prst="rect">
            <a:avLst/>
          </a:prstGeom>
          <a:noFill/>
        </p:spPr>
        <p:txBody>
          <a:bodyPr wrap="square" rtlCol="0">
            <a:spAutoFit/>
          </a:bodyPr>
          <a:lstStyle/>
          <a:p>
            <a:r>
              <a:rPr lang="en-US" sz="3200" dirty="0">
                <a:solidFill>
                  <a:schemeClr val="accent5"/>
                </a:solidFill>
              </a:rPr>
              <a:t>Caret </a:t>
            </a:r>
            <a:r>
              <a:rPr lang="en-US" sz="3200" dirty="0">
                <a:solidFill>
                  <a:schemeClr val="accent5"/>
                </a:solidFill>
                <a:sym typeface="Wingdings" panose="05000000000000000000" pitchFamily="2" charset="2"/>
              </a:rPr>
              <a:t> </a:t>
            </a:r>
            <a:r>
              <a:rPr lang="en-US" sz="4400" dirty="0">
                <a:sym typeface="Webdings" panose="05030102010509060703" pitchFamily="18" charset="2"/>
              </a:rPr>
              <a:t></a:t>
            </a:r>
            <a:endParaRPr lang="en-US" sz="3200" dirty="0"/>
          </a:p>
        </p:txBody>
      </p:sp>
      <p:pic>
        <p:nvPicPr>
          <p:cNvPr id="4" name="Graphic 3" descr="Caret Down with solid fill">
            <a:extLst>
              <a:ext uri="{FF2B5EF4-FFF2-40B4-BE49-F238E27FC236}">
                <a16:creationId xmlns:a16="http://schemas.microsoft.com/office/drawing/2014/main" id="{6CC657E1-E8F5-2DB4-7FB5-35DA2D40770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323" y="5469341"/>
            <a:ext cx="645243" cy="645243"/>
          </a:xfrm>
          <a:prstGeom prst="rect">
            <a:avLst/>
          </a:prstGeom>
        </p:spPr>
      </p:pic>
    </p:spTree>
    <p:extLst>
      <p:ext uri="{BB962C8B-B14F-4D97-AF65-F5344CB8AC3E}">
        <p14:creationId xmlns:p14="http://schemas.microsoft.com/office/powerpoint/2010/main" val="3534441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489" y="280167"/>
            <a:ext cx="8065168" cy="419795"/>
          </a:xfrm>
          <a:prstGeom prst="rect">
            <a:avLst/>
          </a:prstGeom>
        </p:spPr>
        <p:txBody>
          <a:bodyPr vert="horz" wrap="square" lIns="0" tIns="0" rIns="0" bIns="0" rtlCol="0" anchor="t" anchorCtr="0">
            <a:spAutoFit/>
          </a:bodyPr>
          <a:lstStyle/>
          <a:p>
            <a:pPr marL="12700" marR="5080">
              <a:lnSpc>
                <a:spcPct val="100800"/>
              </a:lnSpc>
            </a:pPr>
            <a:r>
              <a:rPr spc="10" dirty="0">
                <a:solidFill>
                  <a:srgbClr val="000000"/>
                </a:solidFill>
              </a:rPr>
              <a:t>Ascend DMS</a:t>
            </a:r>
            <a:r>
              <a:rPr spc="-90" dirty="0">
                <a:solidFill>
                  <a:srgbClr val="000000"/>
                </a:solidFill>
              </a:rPr>
              <a:t> </a:t>
            </a:r>
            <a:r>
              <a:rPr spc="5" dirty="0">
                <a:solidFill>
                  <a:srgbClr val="000000"/>
                </a:solidFill>
              </a:rPr>
              <a:t>Left  Navigation</a:t>
            </a:r>
            <a:r>
              <a:rPr spc="-60" dirty="0">
                <a:solidFill>
                  <a:srgbClr val="000000"/>
                </a:solidFill>
              </a:rPr>
              <a:t> </a:t>
            </a:r>
            <a:r>
              <a:rPr spc="10" dirty="0">
                <a:solidFill>
                  <a:srgbClr val="000000"/>
                </a:solidFill>
              </a:rPr>
              <a:t>Pane</a:t>
            </a:r>
            <a:endParaRPr dirty="0">
              <a:solidFill>
                <a:srgbClr val="000000"/>
              </a:solidFill>
            </a:endParaRPr>
          </a:p>
        </p:txBody>
      </p:sp>
      <p:sp>
        <p:nvSpPr>
          <p:cNvPr id="3" name="object 3"/>
          <p:cNvSpPr txBox="1"/>
          <p:nvPr/>
        </p:nvSpPr>
        <p:spPr>
          <a:xfrm>
            <a:off x="955886" y="1005580"/>
            <a:ext cx="3418151" cy="2795637"/>
          </a:xfrm>
          <a:prstGeom prst="rect">
            <a:avLst/>
          </a:prstGeom>
        </p:spPr>
        <p:txBody>
          <a:bodyPr vert="horz" wrap="square" lIns="0" tIns="0" rIns="0" bIns="0" rtlCol="0">
            <a:spAutoFit/>
          </a:bodyPr>
          <a:lstStyle/>
          <a:p>
            <a:pPr marL="78105" marR="167640">
              <a:lnSpc>
                <a:spcPts val="1820"/>
              </a:lnSpc>
            </a:pPr>
            <a:r>
              <a:rPr sz="1600" spc="-5" dirty="0">
                <a:solidFill>
                  <a:srgbClr val="000000"/>
                </a:solidFill>
                <a:latin typeface="Arial"/>
                <a:cs typeface="Arial"/>
              </a:rPr>
              <a:t>Ascend </a:t>
            </a:r>
            <a:r>
              <a:rPr sz="1600" dirty="0">
                <a:solidFill>
                  <a:srgbClr val="000000"/>
                </a:solidFill>
                <a:latin typeface="Arial"/>
                <a:cs typeface="Arial"/>
              </a:rPr>
              <a:t>may </a:t>
            </a:r>
            <a:r>
              <a:rPr sz="1600" spc="-5" dirty="0">
                <a:solidFill>
                  <a:srgbClr val="000000"/>
                </a:solidFill>
                <a:latin typeface="Arial"/>
                <a:cs typeface="Arial"/>
              </a:rPr>
              <a:t>open with the  left navigation pane closed.  The left navigation pane  contains the links to the  various module pages such  as </a:t>
            </a:r>
            <a:r>
              <a:rPr sz="1600" b="1" spc="-5" dirty="0">
                <a:solidFill>
                  <a:srgbClr val="000000"/>
                </a:solidFill>
                <a:latin typeface="Arial"/>
                <a:cs typeface="Arial"/>
              </a:rPr>
              <a:t>AU </a:t>
            </a:r>
            <a:r>
              <a:rPr sz="1600" b="1" spc="-25" dirty="0">
                <a:solidFill>
                  <a:srgbClr val="000000"/>
                </a:solidFill>
                <a:latin typeface="Arial"/>
                <a:cs typeface="Arial"/>
              </a:rPr>
              <a:t>Tasks</a:t>
            </a:r>
            <a:r>
              <a:rPr sz="1600" spc="-25" dirty="0">
                <a:solidFill>
                  <a:srgbClr val="000000"/>
                </a:solidFill>
                <a:latin typeface="Arial"/>
                <a:cs typeface="Arial"/>
              </a:rPr>
              <a:t>, </a:t>
            </a:r>
            <a:r>
              <a:rPr sz="1600" b="1" spc="-5" dirty="0">
                <a:solidFill>
                  <a:srgbClr val="000000"/>
                </a:solidFill>
                <a:latin typeface="Arial"/>
                <a:cs typeface="Arial"/>
              </a:rPr>
              <a:t>Corrections</a:t>
            </a:r>
            <a:r>
              <a:rPr sz="1600" spc="-5" dirty="0">
                <a:solidFill>
                  <a:srgbClr val="000000"/>
                </a:solidFill>
                <a:latin typeface="Arial"/>
                <a:cs typeface="Arial"/>
              </a:rPr>
              <a:t>,  </a:t>
            </a:r>
            <a:r>
              <a:rPr sz="1600" b="1" spc="-5" dirty="0">
                <a:solidFill>
                  <a:srgbClr val="000000"/>
                </a:solidFill>
                <a:latin typeface="Arial"/>
                <a:cs typeface="Arial"/>
              </a:rPr>
              <a:t>Documents</a:t>
            </a:r>
            <a:r>
              <a:rPr sz="1600" spc="-5" dirty="0">
                <a:solidFill>
                  <a:srgbClr val="000000"/>
                </a:solidFill>
                <a:latin typeface="Arial"/>
                <a:cs typeface="Arial"/>
              </a:rPr>
              <a:t>, and</a:t>
            </a:r>
            <a:r>
              <a:rPr sz="1600" spc="-25" dirty="0">
                <a:solidFill>
                  <a:srgbClr val="000000"/>
                </a:solidFill>
                <a:latin typeface="Arial"/>
                <a:cs typeface="Arial"/>
              </a:rPr>
              <a:t> </a:t>
            </a:r>
            <a:r>
              <a:rPr sz="1600" b="1" spc="-5" dirty="0">
                <a:solidFill>
                  <a:srgbClr val="000000"/>
                </a:solidFill>
                <a:latin typeface="Arial"/>
                <a:cs typeface="Arial"/>
              </a:rPr>
              <a:t>Help</a:t>
            </a:r>
            <a:r>
              <a:rPr sz="1600" spc="-5" dirty="0">
                <a:solidFill>
                  <a:srgbClr val="000000"/>
                </a:solidFill>
                <a:latin typeface="Arial"/>
                <a:cs typeface="Arial"/>
              </a:rPr>
              <a:t>.</a:t>
            </a:r>
            <a:endParaRPr sz="1600" dirty="0">
              <a:solidFill>
                <a:srgbClr val="000000"/>
              </a:solidFill>
              <a:latin typeface="Arial"/>
              <a:cs typeface="Arial"/>
            </a:endParaRPr>
          </a:p>
          <a:p>
            <a:pPr marL="78105" marR="287655">
              <a:lnSpc>
                <a:spcPts val="1820"/>
              </a:lnSpc>
              <a:spcBef>
                <a:spcPts val="600"/>
              </a:spcBef>
            </a:pPr>
            <a:r>
              <a:rPr sz="1600" spc="-95" dirty="0">
                <a:solidFill>
                  <a:srgbClr val="000000"/>
                </a:solidFill>
                <a:latin typeface="Arial"/>
                <a:cs typeface="Arial"/>
              </a:rPr>
              <a:t>To </a:t>
            </a:r>
            <a:r>
              <a:rPr sz="1600" spc="-5" dirty="0">
                <a:solidFill>
                  <a:srgbClr val="000000"/>
                </a:solidFill>
                <a:latin typeface="Arial"/>
                <a:cs typeface="Arial"/>
              </a:rPr>
              <a:t>open the left navigation  pane:</a:t>
            </a:r>
            <a:endParaRPr sz="1600" dirty="0">
              <a:solidFill>
                <a:srgbClr val="000000"/>
              </a:solidFill>
              <a:latin typeface="Arial"/>
              <a:cs typeface="Arial"/>
            </a:endParaRPr>
          </a:p>
          <a:p>
            <a:pPr marL="192405" marR="5080" indent="-179705">
              <a:lnSpc>
                <a:spcPts val="1630"/>
              </a:lnSpc>
              <a:spcBef>
                <a:spcPts val="595"/>
              </a:spcBef>
              <a:buChar char="●"/>
              <a:tabLst>
                <a:tab pos="193040" algn="l"/>
              </a:tabLst>
            </a:pPr>
            <a:r>
              <a:rPr sz="1600" spc="-5" dirty="0">
                <a:solidFill>
                  <a:srgbClr val="000000"/>
                </a:solidFill>
                <a:latin typeface="Arial"/>
                <a:cs typeface="Arial"/>
              </a:rPr>
              <a:t>Click on the </a:t>
            </a:r>
            <a:r>
              <a:rPr sz="1600" b="1" spc="-5" dirty="0">
                <a:solidFill>
                  <a:srgbClr val="000000"/>
                </a:solidFill>
                <a:latin typeface="Arial"/>
                <a:cs typeface="Arial"/>
              </a:rPr>
              <a:t>Quick Access  </a:t>
            </a:r>
            <a:r>
              <a:rPr sz="1600" spc="-5" dirty="0">
                <a:solidFill>
                  <a:srgbClr val="000000"/>
                </a:solidFill>
                <a:latin typeface="Arial"/>
                <a:cs typeface="Arial"/>
              </a:rPr>
              <a:t>menu (3 horizontal lines  icon) located to the right of  the ASCEND logo located</a:t>
            </a:r>
            <a:r>
              <a:rPr sz="1600" spc="-95" dirty="0">
                <a:solidFill>
                  <a:srgbClr val="000000"/>
                </a:solidFill>
                <a:latin typeface="Arial"/>
                <a:cs typeface="Arial"/>
              </a:rPr>
              <a:t> </a:t>
            </a:r>
            <a:r>
              <a:rPr sz="1600" spc="-5" dirty="0">
                <a:solidFill>
                  <a:srgbClr val="000000"/>
                </a:solidFill>
                <a:latin typeface="Arial"/>
                <a:cs typeface="Arial"/>
              </a:rPr>
              <a:t>in  the upper left corner of the  screen.</a:t>
            </a:r>
            <a:endParaRPr sz="1600" dirty="0">
              <a:solidFill>
                <a:srgbClr val="000000"/>
              </a:solidFill>
              <a:latin typeface="Arial"/>
              <a:cs typeface="Arial"/>
            </a:endParaRPr>
          </a:p>
        </p:txBody>
      </p:sp>
      <p:sp>
        <p:nvSpPr>
          <p:cNvPr id="4" name="object 4" descr="screen shots of the Ascend DMS system, highlighting the three line menu button where you can expand a menu"/>
          <p:cNvSpPr/>
          <p:nvPr/>
        </p:nvSpPr>
        <p:spPr>
          <a:xfrm>
            <a:off x="4922365" y="989349"/>
            <a:ext cx="5745634" cy="2264249"/>
          </a:xfrm>
          <a:prstGeom prst="rect">
            <a:avLst/>
          </a:prstGeom>
          <a:blipFill>
            <a:blip r:embed="rId3"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4917602" y="984584"/>
            <a:ext cx="5750560" cy="0"/>
          </a:xfrm>
          <a:custGeom>
            <a:avLst/>
            <a:gdLst/>
            <a:ahLst/>
            <a:cxnLst/>
            <a:rect l="l" t="t" r="r" b="b"/>
            <a:pathLst>
              <a:path w="5750559">
                <a:moveTo>
                  <a:pt x="0" y="0"/>
                </a:moveTo>
                <a:lnTo>
                  <a:pt x="5750397" y="0"/>
                </a:lnTo>
              </a:path>
            </a:pathLst>
          </a:custGeom>
          <a:ln w="9524">
            <a:solidFill>
              <a:srgbClr val="595959"/>
            </a:solidFill>
          </a:ln>
        </p:spPr>
        <p:txBody>
          <a:bodyPr wrap="square" lIns="0" tIns="0" rIns="0" bIns="0" rtlCol="0"/>
          <a:lstStyle/>
          <a:p>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1373268" y="4807350"/>
            <a:ext cx="2185852" cy="1328023"/>
          </a:xfrm>
          <a:prstGeom prst="wedgeRoundRectCallout">
            <a:avLst>
              <a:gd name="adj1" fmla="val 81048"/>
              <a:gd name="adj2" fmla="val 37412"/>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rgbClr val="000000"/>
                </a:solidFill>
              </a:rPr>
              <a:t>To upload your Reports, select </a:t>
            </a:r>
            <a:r>
              <a:rPr lang="en-US" u="sng" dirty="0">
                <a:solidFill>
                  <a:srgbClr val="000000"/>
                </a:solidFill>
              </a:rPr>
              <a:t>Documents</a:t>
            </a:r>
            <a:r>
              <a:rPr lang="en-US" dirty="0">
                <a:solidFill>
                  <a:srgbClr val="000000"/>
                </a:solidFill>
              </a:rPr>
              <a:t> from the menu</a:t>
            </a:r>
          </a:p>
        </p:txBody>
      </p:sp>
      <p:sp>
        <p:nvSpPr>
          <p:cNvPr id="7" name="object 7" descr="screenshot of the menu expanded to show the &quot;Documents&quot; section"/>
          <p:cNvSpPr/>
          <p:nvPr/>
        </p:nvSpPr>
        <p:spPr>
          <a:xfrm>
            <a:off x="4245847" y="4339238"/>
            <a:ext cx="6422153" cy="2264249"/>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sldNum" sz="quarter" idx="12"/>
          </p:nvPr>
        </p:nvSpPr>
        <p:spPr>
          <a:xfrm>
            <a:off x="1856873" y="6461970"/>
            <a:ext cx="2743200" cy="153888"/>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0" i="0" kern="1200">
                <a:solidFill>
                  <a:srgbClr val="59595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5"/>
              </a:spcBef>
            </a:pPr>
            <a:fld id="{81D60167-4931-47E6-BA6A-407CBD079E47}" type="slidenum">
              <a:rPr lang="en-US" spc="-5"/>
              <a:pPr marL="95885">
                <a:spcBef>
                  <a:spcPts val="5"/>
                </a:spcBef>
              </a:pPr>
              <a:t>52</a:t>
            </a:fld>
            <a:endParaRPr spc="-5" dirty="0"/>
          </a:p>
        </p:txBody>
      </p:sp>
      <p:sp>
        <p:nvSpPr>
          <p:cNvPr id="6" name="object 6">
            <a:extLst>
              <a:ext uri="{C183D7F6-B498-43B3-948B-1728B52AA6E4}">
                <adec:decorative xmlns:adec="http://schemas.microsoft.com/office/drawing/2017/decorative" val="1"/>
              </a:ext>
            </a:extLst>
          </p:cNvPr>
          <p:cNvSpPr/>
          <p:nvPr/>
        </p:nvSpPr>
        <p:spPr>
          <a:xfrm>
            <a:off x="4917602" y="984586"/>
            <a:ext cx="5750560" cy="2273935"/>
          </a:xfrm>
          <a:custGeom>
            <a:avLst/>
            <a:gdLst/>
            <a:ahLst/>
            <a:cxnLst/>
            <a:rect l="l" t="t" r="r" b="b"/>
            <a:pathLst>
              <a:path w="5750559" h="2273935">
                <a:moveTo>
                  <a:pt x="5750397" y="2273774"/>
                </a:moveTo>
                <a:lnTo>
                  <a:pt x="0" y="2273774"/>
                </a:lnTo>
                <a:lnTo>
                  <a:pt x="0" y="0"/>
                </a:lnTo>
              </a:path>
            </a:pathLst>
          </a:custGeom>
          <a:ln w="9524">
            <a:solidFill>
              <a:srgbClr val="595959"/>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lstStyle/>
          <a:p>
            <a:r>
              <a:rPr lang="en-US" dirty="0">
                <a:solidFill>
                  <a:srgbClr val="000000"/>
                </a:solidFill>
              </a:rPr>
              <a:t>To Upload Documents</a:t>
            </a:r>
          </a:p>
        </p:txBody>
      </p:sp>
      <p:pic>
        <p:nvPicPr>
          <p:cNvPr id="6" name="Picture 5" descr="Screenshot of the Documents dashboard where you can search for and upload documents">
            <a:extLst>
              <a:ext uri="{FF2B5EF4-FFF2-40B4-BE49-F238E27FC236}">
                <a16:creationId xmlns:a16="http://schemas.microsoft.com/office/drawing/2014/main" id="{04EB1EA1-095F-C7E6-1E29-19798ECC98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352655"/>
            <a:ext cx="9144000" cy="4152690"/>
          </a:xfrm>
          <a:prstGeom prst="rect">
            <a:avLst/>
          </a:prstGeom>
        </p:spPr>
      </p:pic>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6000207" y="4545874"/>
            <a:ext cx="3108960" cy="1088572"/>
          </a:xfrm>
          <a:prstGeom prst="wedgeRoundRectCallout">
            <a:avLst>
              <a:gd name="adj1" fmla="val 70439"/>
              <a:gd name="adj2" fmla="val 21700"/>
              <a:gd name="adj3" fmla="val 16667"/>
            </a:avLst>
          </a:prstGeom>
          <a:solidFill>
            <a:srgbClr val="C4580E"/>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Find your “Upload File” button on this Documents Dashboard</a:t>
            </a:r>
          </a:p>
        </p:txBody>
      </p:sp>
      <p:sp>
        <p:nvSpPr>
          <p:cNvPr id="8" name="Arrow: Notched Right 7">
            <a:extLst>
              <a:ext uri="{FF2B5EF4-FFF2-40B4-BE49-F238E27FC236}">
                <a16:creationId xmlns:a16="http://schemas.microsoft.com/office/drawing/2014/main" id="{1CBB13AA-5E14-9EB0-13FB-AC43C6540101}"/>
              </a:ext>
              <a:ext uri="{C183D7F6-B498-43B3-948B-1728B52AA6E4}">
                <adec:decorative xmlns:adec="http://schemas.microsoft.com/office/drawing/2017/decorative" val="1"/>
              </a:ext>
            </a:extLst>
          </p:cNvPr>
          <p:cNvSpPr/>
          <p:nvPr/>
        </p:nvSpPr>
        <p:spPr>
          <a:xfrm flipH="1">
            <a:off x="2351314" y="3267891"/>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63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9709" y="228210"/>
            <a:ext cx="7514477" cy="430887"/>
          </a:xfrm>
          <a:prstGeom prst="rect">
            <a:avLst/>
          </a:prstGeom>
        </p:spPr>
        <p:txBody>
          <a:bodyPr vert="horz" wrap="square" lIns="0" tIns="0" rIns="0" bIns="0" rtlCol="0" anchor="t" anchorCtr="0">
            <a:spAutoFit/>
          </a:bodyPr>
          <a:lstStyle/>
          <a:p>
            <a:pPr marL="12700">
              <a:lnSpc>
                <a:spcPct val="100000"/>
              </a:lnSpc>
            </a:pPr>
            <a:r>
              <a:rPr spc="5" dirty="0">
                <a:solidFill>
                  <a:srgbClr val="000000"/>
                </a:solidFill>
              </a:rPr>
              <a:t>Uploading</a:t>
            </a:r>
            <a:r>
              <a:rPr lang="en-US" spc="5" dirty="0">
                <a:solidFill>
                  <a:srgbClr val="000000"/>
                </a:solidFill>
              </a:rPr>
              <a:t> December Count Report</a:t>
            </a:r>
            <a:r>
              <a:rPr spc="-55" dirty="0">
                <a:solidFill>
                  <a:srgbClr val="000000"/>
                </a:solidFill>
              </a:rPr>
              <a:t> </a:t>
            </a:r>
            <a:r>
              <a:rPr spc="10" dirty="0">
                <a:solidFill>
                  <a:srgbClr val="000000"/>
                </a:solidFill>
              </a:rPr>
              <a:t>Documents</a:t>
            </a:r>
            <a:endParaRPr dirty="0">
              <a:solidFill>
                <a:srgbClr val="000000"/>
              </a:solidFill>
            </a:endParaRPr>
          </a:p>
        </p:txBody>
      </p:sp>
      <p:sp>
        <p:nvSpPr>
          <p:cNvPr id="3" name="object 3"/>
          <p:cNvSpPr txBox="1"/>
          <p:nvPr/>
        </p:nvSpPr>
        <p:spPr>
          <a:xfrm>
            <a:off x="1787476" y="1160484"/>
            <a:ext cx="3282498" cy="1744067"/>
          </a:xfrm>
          <a:prstGeom prst="rect">
            <a:avLst/>
          </a:prstGeom>
        </p:spPr>
        <p:txBody>
          <a:bodyPr vert="horz" wrap="square" lIns="0" tIns="0" rIns="0" bIns="0" rtlCol="0">
            <a:spAutoFit/>
          </a:bodyPr>
          <a:lstStyle/>
          <a:p>
            <a:pPr marL="62865" marR="5080">
              <a:lnSpc>
                <a:spcPts val="1600"/>
              </a:lnSpc>
            </a:pPr>
            <a:r>
              <a:rPr sz="1600" spc="-80" dirty="0">
                <a:solidFill>
                  <a:srgbClr val="000000"/>
                </a:solidFill>
                <a:latin typeface="Arial"/>
                <a:cs typeface="Arial"/>
              </a:rPr>
              <a:t>To </a:t>
            </a:r>
            <a:r>
              <a:rPr sz="1600" spc="-5" dirty="0">
                <a:solidFill>
                  <a:srgbClr val="000000"/>
                </a:solidFill>
                <a:latin typeface="Arial"/>
                <a:cs typeface="Arial"/>
              </a:rPr>
              <a:t>upload  documents:</a:t>
            </a:r>
            <a:endParaRPr lang="en-US" sz="1600" spc="-5" dirty="0">
              <a:solidFill>
                <a:srgbClr val="000000"/>
              </a:solidFill>
              <a:latin typeface="Arial"/>
              <a:cs typeface="Arial"/>
            </a:endParaRPr>
          </a:p>
          <a:p>
            <a:pPr marL="62865" marR="5080">
              <a:lnSpc>
                <a:spcPts val="1600"/>
              </a:lnSpc>
            </a:pPr>
            <a:endParaRPr sz="1600" dirty="0">
              <a:solidFill>
                <a:srgbClr val="000000"/>
              </a:solidFill>
              <a:latin typeface="Arial"/>
              <a:cs typeface="Arial"/>
            </a:endParaRPr>
          </a:p>
          <a:p>
            <a:pPr marL="177165" indent="-164465">
              <a:spcBef>
                <a:spcPts val="215"/>
              </a:spcBef>
              <a:buChar char="●"/>
              <a:tabLst>
                <a:tab pos="177800" algn="l"/>
              </a:tabLst>
            </a:pPr>
            <a:r>
              <a:rPr sz="1600" spc="-5" dirty="0">
                <a:solidFill>
                  <a:srgbClr val="000000"/>
                </a:solidFill>
                <a:latin typeface="Arial"/>
                <a:cs typeface="Arial"/>
              </a:rPr>
              <a:t>Choose the file(s) from your</a:t>
            </a:r>
            <a:r>
              <a:rPr sz="1600" spc="45" dirty="0">
                <a:solidFill>
                  <a:srgbClr val="000000"/>
                </a:solidFill>
                <a:latin typeface="Arial"/>
                <a:cs typeface="Arial"/>
              </a:rPr>
              <a:t> </a:t>
            </a:r>
            <a:r>
              <a:rPr sz="1600" spc="-5" dirty="0">
                <a:solidFill>
                  <a:srgbClr val="000000"/>
                </a:solidFill>
                <a:latin typeface="Arial"/>
                <a:cs typeface="Arial"/>
              </a:rPr>
              <a:t>computer</a:t>
            </a:r>
            <a:endParaRPr lang="en-US" sz="1600" spc="-5" dirty="0">
              <a:solidFill>
                <a:srgbClr val="000000"/>
              </a:solidFill>
              <a:latin typeface="Arial"/>
              <a:cs typeface="Arial"/>
            </a:endParaRPr>
          </a:p>
          <a:p>
            <a:pPr marL="177165" indent="-164465">
              <a:spcBef>
                <a:spcPts val="215"/>
              </a:spcBef>
              <a:buChar char="●"/>
              <a:tabLst>
                <a:tab pos="177800" algn="l"/>
              </a:tabLst>
            </a:pPr>
            <a:endParaRPr sz="1600" dirty="0">
              <a:solidFill>
                <a:srgbClr val="000000"/>
              </a:solidFill>
              <a:latin typeface="Arial"/>
              <a:cs typeface="Arial"/>
            </a:endParaRPr>
          </a:p>
          <a:p>
            <a:pPr marL="177165" indent="-164465">
              <a:spcBef>
                <a:spcPts val="215"/>
              </a:spcBef>
              <a:buChar char="●"/>
              <a:tabLst>
                <a:tab pos="177800" algn="l"/>
              </a:tabLst>
            </a:pPr>
            <a:r>
              <a:rPr sz="1600" spc="-5" dirty="0">
                <a:solidFill>
                  <a:srgbClr val="000000"/>
                </a:solidFill>
                <a:latin typeface="Arial"/>
                <a:cs typeface="Arial"/>
              </a:rPr>
              <a:t>Provide </a:t>
            </a:r>
            <a:r>
              <a:rPr lang="en-US" sz="1600" spc="-5" dirty="0">
                <a:solidFill>
                  <a:srgbClr val="000000"/>
                </a:solidFill>
                <a:latin typeface="Arial"/>
                <a:cs typeface="Arial"/>
              </a:rPr>
              <a:t>The</a:t>
            </a:r>
            <a:r>
              <a:rPr sz="1600" spc="-5" dirty="0">
                <a:solidFill>
                  <a:srgbClr val="000000"/>
                </a:solidFill>
                <a:latin typeface="Arial"/>
                <a:cs typeface="Arial"/>
              </a:rPr>
              <a:t> </a:t>
            </a:r>
            <a:r>
              <a:rPr sz="1600" b="1" spc="-5" dirty="0">
                <a:solidFill>
                  <a:srgbClr val="000000"/>
                </a:solidFill>
                <a:latin typeface="Arial"/>
                <a:cs typeface="Arial"/>
              </a:rPr>
              <a:t>Document</a:t>
            </a:r>
            <a:r>
              <a:rPr sz="1600" b="1" spc="-10" dirty="0">
                <a:solidFill>
                  <a:srgbClr val="000000"/>
                </a:solidFill>
                <a:latin typeface="Arial"/>
                <a:cs typeface="Arial"/>
              </a:rPr>
              <a:t> Title</a:t>
            </a:r>
            <a:endParaRPr lang="en-US" sz="1600" b="1" spc="-10" dirty="0">
              <a:solidFill>
                <a:srgbClr val="000000"/>
              </a:solidFill>
              <a:latin typeface="Arial"/>
              <a:cs typeface="Arial"/>
            </a:endParaRPr>
          </a:p>
          <a:p>
            <a:pPr marL="12700">
              <a:spcBef>
                <a:spcPts val="215"/>
              </a:spcBef>
              <a:tabLst>
                <a:tab pos="177800" algn="l"/>
              </a:tabLst>
            </a:pPr>
            <a:endParaRPr lang="en-US" sz="1600" b="1" spc="-10" dirty="0">
              <a:solidFill>
                <a:srgbClr val="000000"/>
              </a:solidFill>
              <a:latin typeface="Arial"/>
              <a:cs typeface="Arial"/>
            </a:endParaRPr>
          </a:p>
        </p:txBody>
      </p:sp>
      <p:sp>
        <p:nvSpPr>
          <p:cNvPr id="8" name="object 8" descr="To upload a file to the Ascend DMS click on the Choose File and give the file a Title"/>
          <p:cNvSpPr/>
          <p:nvPr/>
        </p:nvSpPr>
        <p:spPr>
          <a:xfrm>
            <a:off x="5387250" y="871102"/>
            <a:ext cx="3376025" cy="1528174"/>
          </a:xfrm>
          <a:prstGeom prst="rect">
            <a:avLst/>
          </a:prstGeom>
          <a:blipFill>
            <a:blip r:embed="rId2" cstate="print"/>
            <a:stretch>
              <a:fillRect/>
            </a:stretch>
          </a:blip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5452065" y="854786"/>
            <a:ext cx="3311210" cy="1537970"/>
          </a:xfrm>
          <a:custGeom>
            <a:avLst/>
            <a:gdLst/>
            <a:ahLst/>
            <a:cxnLst/>
            <a:rect l="l" t="t" r="r" b="b"/>
            <a:pathLst>
              <a:path w="3385820" h="1537970">
                <a:moveTo>
                  <a:pt x="0" y="0"/>
                </a:moveTo>
                <a:lnTo>
                  <a:pt x="3385550" y="0"/>
                </a:lnTo>
                <a:lnTo>
                  <a:pt x="3385550" y="1537699"/>
                </a:lnTo>
                <a:lnTo>
                  <a:pt x="0" y="1537699"/>
                </a:lnTo>
                <a:lnTo>
                  <a:pt x="0" y="0"/>
                </a:lnTo>
                <a:close/>
              </a:path>
            </a:pathLst>
          </a:custGeom>
          <a:ln w="9524">
            <a:solidFill>
              <a:srgbClr val="595959"/>
            </a:solidFill>
          </a:ln>
        </p:spPr>
        <p:txBody>
          <a:bodyPr wrap="square" lIns="0" tIns="0" rIns="0" bIns="0" rtlCol="0"/>
          <a:lstStyle/>
          <a:p>
            <a:endParaRPr/>
          </a:p>
        </p:txBody>
      </p:sp>
      <p:sp>
        <p:nvSpPr>
          <p:cNvPr id="10" name="TextBox 9">
            <a:extLst>
              <a:ext uri="{FF2B5EF4-FFF2-40B4-BE49-F238E27FC236}">
                <a16:creationId xmlns:a16="http://schemas.microsoft.com/office/drawing/2014/main" id="{7DD06815-2D78-2F21-B69C-90794579A230}"/>
              </a:ext>
            </a:extLst>
          </p:cNvPr>
          <p:cNvSpPr txBox="1"/>
          <p:nvPr/>
        </p:nvSpPr>
        <p:spPr>
          <a:xfrm>
            <a:off x="1769193" y="3835237"/>
            <a:ext cx="3282498" cy="2610644"/>
          </a:xfrm>
          <a:prstGeom prst="wedgeRoundRectCallout">
            <a:avLst>
              <a:gd name="adj1" fmla="val 60118"/>
              <a:gd name="adj2" fmla="val 21459"/>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b="1" spc="-10" dirty="0">
                <a:solidFill>
                  <a:srgbClr val="000000"/>
                </a:solidFill>
                <a:latin typeface="Arial"/>
                <a:cs typeface="Arial"/>
              </a:rPr>
              <a:t>“2023-24 December Count Signature Reports” for the PDFs</a:t>
            </a:r>
          </a:p>
          <a:p>
            <a:pPr marL="12700">
              <a:spcBef>
                <a:spcPts val="215"/>
              </a:spcBef>
              <a:tabLst>
                <a:tab pos="177800" algn="l"/>
              </a:tabLst>
            </a:pPr>
            <a:endParaRPr lang="en-US" b="1" spc="-10" dirty="0">
              <a:solidFill>
                <a:srgbClr val="000000"/>
              </a:solidFill>
              <a:latin typeface="Arial"/>
              <a:cs typeface="Arial"/>
            </a:endParaRPr>
          </a:p>
          <a:p>
            <a:pPr marL="12700">
              <a:spcBef>
                <a:spcPts val="215"/>
              </a:spcBef>
              <a:tabLst>
                <a:tab pos="177800" algn="l"/>
              </a:tabLst>
            </a:pPr>
            <a:r>
              <a:rPr lang="en-US" b="1" spc="-10" dirty="0">
                <a:solidFill>
                  <a:srgbClr val="000000"/>
                </a:solidFill>
                <a:latin typeface="Arial"/>
                <a:cs typeface="Arial"/>
              </a:rPr>
              <a:t>“2023-24 December Count Flag Explanations” for the Flag Explanations Word file</a:t>
            </a:r>
          </a:p>
        </p:txBody>
      </p:sp>
      <p:grpSp>
        <p:nvGrpSpPr>
          <p:cNvPr id="6" name="Group 5" descr="After choosing your file, title the document you will upload.">
            <a:extLst>
              <a:ext uri="{FF2B5EF4-FFF2-40B4-BE49-F238E27FC236}">
                <a16:creationId xmlns:a16="http://schemas.microsoft.com/office/drawing/2014/main" id="{36C0DBE8-A35D-568F-DBF7-A1298644AD78}"/>
              </a:ext>
            </a:extLst>
          </p:cNvPr>
          <p:cNvGrpSpPr/>
          <p:nvPr/>
        </p:nvGrpSpPr>
        <p:grpSpPr>
          <a:xfrm>
            <a:off x="5238820" y="3042168"/>
            <a:ext cx="5056170" cy="3255706"/>
            <a:chOff x="5238820" y="3042168"/>
            <a:chExt cx="5056170" cy="3255706"/>
          </a:xfrm>
        </p:grpSpPr>
        <p:pic>
          <p:nvPicPr>
            <p:cNvPr id="15" name="Picture 14" descr="After choosing your file, title the document you will upload.">
              <a:extLst>
                <a:ext uri="{FF2B5EF4-FFF2-40B4-BE49-F238E27FC236}">
                  <a16:creationId xmlns:a16="http://schemas.microsoft.com/office/drawing/2014/main" id="{9DD7B1B0-1FE7-6D84-0C35-D58FAE11FA04}"/>
                </a:ext>
              </a:extLst>
            </p:cNvPr>
            <p:cNvPicPr>
              <a:picLocks noChangeAspect="1"/>
            </p:cNvPicPr>
            <p:nvPr/>
          </p:nvPicPr>
          <p:blipFill>
            <a:blip r:embed="rId3"/>
            <a:stretch>
              <a:fillRect/>
            </a:stretch>
          </p:blipFill>
          <p:spPr>
            <a:xfrm>
              <a:off x="5238820" y="3042168"/>
              <a:ext cx="5056170" cy="3255706"/>
            </a:xfrm>
            <a:prstGeom prst="rect">
              <a:avLst/>
            </a:prstGeom>
            <a:ln>
              <a:noFill/>
            </a:ln>
            <a:effectLst>
              <a:outerShdw blurRad="292100" dist="139700" dir="2700000" algn="tl" rotWithShape="0">
                <a:srgbClr val="333333">
                  <a:alpha val="65000"/>
                </a:srgbClr>
              </a:outerShdw>
            </a:effectLst>
          </p:spPr>
        </p:pic>
        <p:sp>
          <p:nvSpPr>
            <p:cNvPr id="4" name="TextBox 3" descr="After choosing your file, title the document you will upload.">
              <a:extLst>
                <a:ext uri="{FF2B5EF4-FFF2-40B4-BE49-F238E27FC236}">
                  <a16:creationId xmlns:a16="http://schemas.microsoft.com/office/drawing/2014/main" id="{8CFFF346-CAE7-CFE2-4975-08B8BA58EFDC}"/>
                </a:ext>
              </a:extLst>
            </p:cNvPr>
            <p:cNvSpPr txBox="1"/>
            <p:nvPr/>
          </p:nvSpPr>
          <p:spPr>
            <a:xfrm>
              <a:off x="5400706" y="5358987"/>
              <a:ext cx="4651731" cy="276999"/>
            </a:xfrm>
            <a:prstGeom prst="rect">
              <a:avLst/>
            </a:prstGeom>
            <a:solidFill>
              <a:schemeClr val="bg1"/>
            </a:solidFill>
          </p:spPr>
          <p:txBody>
            <a:bodyPr wrap="square" rtlCol="0">
              <a:spAutoFit/>
            </a:bodyPr>
            <a:lstStyle/>
            <a:p>
              <a:r>
                <a:rPr lang="en-US" sz="1200" dirty="0">
                  <a:solidFill>
                    <a:schemeClr val="accent1">
                      <a:lumMod val="50000"/>
                    </a:schemeClr>
                  </a:solidFill>
                </a:rPr>
                <a:t>2022-23 December Count Signature Reports</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p:txBody>
          <a:bodyPr>
            <a:normAutofit/>
          </a:bodyPr>
          <a:lstStyle/>
          <a:p>
            <a:r>
              <a:rPr lang="en-US" sz="2800" dirty="0">
                <a:solidFill>
                  <a:srgbClr val="000000"/>
                </a:solidFill>
              </a:rPr>
              <a:t>Tagging your Document</a:t>
            </a:r>
          </a:p>
        </p:txBody>
      </p:sp>
      <p:grpSp>
        <p:nvGrpSpPr>
          <p:cNvPr id="5" name="Group 4" descr="Adding a document tag">
            <a:extLst>
              <a:ext uri="{FF2B5EF4-FFF2-40B4-BE49-F238E27FC236}">
                <a16:creationId xmlns:a16="http://schemas.microsoft.com/office/drawing/2014/main" id="{47D963EF-6C0A-0203-475C-6DD4D5FCDDA6}"/>
              </a:ext>
            </a:extLst>
          </p:cNvPr>
          <p:cNvGrpSpPr/>
          <p:nvPr/>
        </p:nvGrpSpPr>
        <p:grpSpPr>
          <a:xfrm>
            <a:off x="1511873" y="815700"/>
            <a:ext cx="4867275" cy="4038600"/>
            <a:chOff x="1511873" y="815700"/>
            <a:chExt cx="4867275" cy="4038600"/>
          </a:xfrm>
        </p:grpSpPr>
        <p:pic>
          <p:nvPicPr>
            <p:cNvPr id="11" name="Picture 10" descr="Use the carets on the right side of the Upload Documentation box to open Tag  selection field for Data Collections&#10;Select Sped EOY&#10;Scroll down&#10;">
              <a:extLst>
                <a:ext uri="{FF2B5EF4-FFF2-40B4-BE49-F238E27FC236}">
                  <a16:creationId xmlns:a16="http://schemas.microsoft.com/office/drawing/2014/main" id="{8C8B6CBC-4FDB-77AC-CA1D-35FD77B1D16C}"/>
                </a:ext>
              </a:extLst>
            </p:cNvPr>
            <p:cNvPicPr>
              <a:picLocks noChangeAspect="1"/>
            </p:cNvPicPr>
            <p:nvPr/>
          </p:nvPicPr>
          <p:blipFill>
            <a:blip r:embed="rId2"/>
            <a:stretch>
              <a:fillRect/>
            </a:stretch>
          </p:blipFill>
          <p:spPr>
            <a:xfrm>
              <a:off x="1511873" y="815700"/>
              <a:ext cx="4867275" cy="4038600"/>
            </a:xfrm>
            <a:prstGeom prst="rect">
              <a:avLst/>
            </a:prstGeom>
          </p:spPr>
        </p:pic>
        <p:pic>
          <p:nvPicPr>
            <p:cNvPr id="4" name="Picture 3">
              <a:extLst>
                <a:ext uri="{FF2B5EF4-FFF2-40B4-BE49-F238E27FC236}">
                  <a16:creationId xmlns:a16="http://schemas.microsoft.com/office/drawing/2014/main" id="{AD30FA0B-9467-9E32-B914-0E6C8AF613AA}"/>
                </a:ext>
              </a:extLst>
            </p:cNvPr>
            <p:cNvPicPr>
              <a:picLocks noChangeAspect="1"/>
            </p:cNvPicPr>
            <p:nvPr/>
          </p:nvPicPr>
          <p:blipFill>
            <a:blip r:embed="rId3"/>
            <a:stretch>
              <a:fillRect/>
            </a:stretch>
          </p:blipFill>
          <p:spPr>
            <a:xfrm>
              <a:off x="4824966" y="2568263"/>
              <a:ext cx="771633" cy="533474"/>
            </a:xfrm>
            <a:prstGeom prst="rect">
              <a:avLst/>
            </a:prstGeom>
          </p:spPr>
        </p:pic>
      </p:grpSp>
      <p:sp>
        <p:nvSpPr>
          <p:cNvPr id="24" name="TextBox 23">
            <a:extLst>
              <a:ext uri="{FF2B5EF4-FFF2-40B4-BE49-F238E27FC236}">
                <a16:creationId xmlns:a16="http://schemas.microsoft.com/office/drawing/2014/main" id="{A3E89CDE-E0B4-61E0-CF04-068E1F4A4150}"/>
              </a:ext>
            </a:extLst>
          </p:cNvPr>
          <p:cNvSpPr txBox="1"/>
          <p:nvPr/>
        </p:nvSpPr>
        <p:spPr>
          <a:xfrm>
            <a:off x="6379148" y="1141382"/>
            <a:ext cx="4687920" cy="1477328"/>
          </a:xfrm>
          <a:prstGeom prst="rect">
            <a:avLst/>
          </a:prstGeom>
          <a:noFill/>
        </p:spPr>
        <p:txBody>
          <a:bodyPr wrap="square">
            <a:spAutoFit/>
          </a:bodyPr>
          <a:lstStyle/>
          <a:p>
            <a:pPr marL="298450" marR="5080" indent="-285750">
              <a:buFont typeface="Courier New" panose="02070309020205020404" pitchFamily="49" charset="0"/>
              <a:buChar char="o"/>
              <a:tabLst>
                <a:tab pos="234950" algn="l"/>
              </a:tabLst>
            </a:pPr>
            <a:r>
              <a:rPr lang="en-US" spc="-5" dirty="0">
                <a:solidFill>
                  <a:srgbClr val="000000"/>
                </a:solidFill>
                <a:latin typeface="Arial"/>
                <a:cs typeface="Arial"/>
              </a:rPr>
              <a:t>Use the carets on the right side of the Upload Documentation box to open </a:t>
            </a:r>
            <a:r>
              <a:rPr lang="en-US" spc="-55" dirty="0">
                <a:solidFill>
                  <a:srgbClr val="000000"/>
                </a:solidFill>
                <a:latin typeface="Arial"/>
                <a:cs typeface="Arial"/>
              </a:rPr>
              <a:t>Tag  </a:t>
            </a:r>
            <a:r>
              <a:rPr lang="en-US" spc="-5" dirty="0">
                <a:solidFill>
                  <a:srgbClr val="000000"/>
                </a:solidFill>
                <a:latin typeface="Arial"/>
                <a:cs typeface="Arial"/>
              </a:rPr>
              <a:t>selection</a:t>
            </a:r>
            <a:r>
              <a:rPr lang="en-US" spc="-35" dirty="0">
                <a:solidFill>
                  <a:srgbClr val="000000"/>
                </a:solidFill>
                <a:latin typeface="Arial"/>
                <a:cs typeface="Arial"/>
              </a:rPr>
              <a:t> </a:t>
            </a:r>
            <a:r>
              <a:rPr lang="en-US" spc="-5" dirty="0">
                <a:solidFill>
                  <a:srgbClr val="000000"/>
                </a:solidFill>
                <a:latin typeface="Arial"/>
                <a:cs typeface="Arial"/>
              </a:rPr>
              <a:t>field for </a:t>
            </a:r>
            <a:r>
              <a:rPr lang="en-US" b="1" spc="-5" dirty="0">
                <a:solidFill>
                  <a:srgbClr val="000000"/>
                </a:solidFill>
                <a:latin typeface="Arial"/>
                <a:cs typeface="Arial"/>
              </a:rPr>
              <a:t>Data Collections</a:t>
            </a:r>
          </a:p>
          <a:p>
            <a:pPr marL="298450" marR="5080" indent="-285750">
              <a:buFont typeface="Courier New" panose="02070309020205020404" pitchFamily="49" charset="0"/>
              <a:buChar char="o"/>
              <a:tabLst>
                <a:tab pos="234950" algn="l"/>
              </a:tabLst>
            </a:pPr>
            <a:r>
              <a:rPr lang="en-US" spc="-5" dirty="0">
                <a:solidFill>
                  <a:srgbClr val="000000"/>
                </a:solidFill>
                <a:latin typeface="Arial"/>
                <a:cs typeface="Arial"/>
              </a:rPr>
              <a:t>Select </a:t>
            </a:r>
            <a:r>
              <a:rPr lang="en-US" b="1" spc="-5" dirty="0">
                <a:solidFill>
                  <a:srgbClr val="000000"/>
                </a:solidFill>
                <a:latin typeface="Arial"/>
                <a:cs typeface="Arial"/>
              </a:rPr>
              <a:t>Sped December Count</a:t>
            </a:r>
          </a:p>
          <a:p>
            <a:pPr marL="298450" marR="5080" indent="-285750">
              <a:buFont typeface="Courier New" panose="02070309020205020404" pitchFamily="49" charset="0"/>
              <a:buChar char="o"/>
              <a:tabLst>
                <a:tab pos="234950" algn="l"/>
              </a:tabLst>
            </a:pPr>
            <a:r>
              <a:rPr lang="en-US" spc="-5" dirty="0">
                <a:solidFill>
                  <a:srgbClr val="000000"/>
                </a:solidFill>
                <a:latin typeface="Arial"/>
                <a:cs typeface="Arial"/>
              </a:rPr>
              <a:t>Scroll down</a:t>
            </a:r>
            <a:endParaRPr lang="en-US" dirty="0">
              <a:solidFill>
                <a:srgbClr val="000000"/>
              </a:solidFill>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1098401" y="4863418"/>
            <a:ext cx="3968293" cy="1792798"/>
          </a:xfrm>
          <a:prstGeom prst="rect">
            <a:avLst/>
          </a:prstGeom>
          <a:noFill/>
        </p:spPr>
        <p:txBody>
          <a:bodyPr wrap="square">
            <a:spAutoFit/>
          </a:bodyPr>
          <a:lstStyle/>
          <a:p>
            <a:pPr marL="298450" indent="-285750">
              <a:spcBef>
                <a:spcPts val="275"/>
              </a:spcBef>
              <a:buFont typeface="Courier New" panose="02070309020205020404" pitchFamily="49" charset="0"/>
              <a:buChar char="o"/>
              <a:tabLst>
                <a:tab pos="234950" algn="l"/>
              </a:tabLst>
            </a:pPr>
            <a:r>
              <a:rPr lang="en-US" spc="-5" dirty="0">
                <a:solidFill>
                  <a:srgbClr val="000000"/>
                </a:solidFill>
                <a:latin typeface="Arial"/>
                <a:cs typeface="Arial"/>
              </a:rPr>
              <a:t>Select </a:t>
            </a:r>
            <a:r>
              <a:rPr lang="en-US" b="1" spc="-5" dirty="0">
                <a:solidFill>
                  <a:srgbClr val="000000"/>
                </a:solidFill>
                <a:latin typeface="Arial"/>
                <a:cs typeface="Arial"/>
              </a:rPr>
              <a:t>2023-24</a:t>
            </a:r>
            <a:r>
              <a:rPr lang="en-US" spc="-5" dirty="0">
                <a:solidFill>
                  <a:srgbClr val="000000"/>
                </a:solidFill>
                <a:latin typeface="Arial"/>
                <a:cs typeface="Arial"/>
              </a:rPr>
              <a:t> for the  </a:t>
            </a:r>
            <a:r>
              <a:rPr lang="en-US" b="1" spc="-5" dirty="0">
                <a:solidFill>
                  <a:srgbClr val="000000"/>
                </a:solidFill>
                <a:latin typeface="Arial"/>
                <a:cs typeface="Arial"/>
              </a:rPr>
              <a:t>School</a:t>
            </a:r>
            <a:r>
              <a:rPr lang="en-US" b="1" spc="-25" dirty="0">
                <a:solidFill>
                  <a:srgbClr val="000000"/>
                </a:solidFill>
                <a:latin typeface="Arial"/>
                <a:cs typeface="Arial"/>
              </a:rPr>
              <a:t> Year</a:t>
            </a:r>
            <a:endParaRPr lang="en-US" dirty="0">
              <a:solidFill>
                <a:srgbClr val="000000"/>
              </a:solidFill>
              <a:latin typeface="Arial"/>
              <a:cs typeface="Arial"/>
            </a:endParaRPr>
          </a:p>
          <a:p>
            <a:pPr marL="298450" indent="-285750">
              <a:spcBef>
                <a:spcPts val="315"/>
              </a:spcBef>
              <a:buFont typeface="Courier New" panose="02070309020205020404" pitchFamily="49" charset="0"/>
              <a:buChar char="o"/>
              <a:tabLst>
                <a:tab pos="234950" algn="l"/>
              </a:tabLst>
            </a:pPr>
            <a:r>
              <a:rPr lang="en-US" spc="-5" dirty="0">
                <a:solidFill>
                  <a:srgbClr val="000000"/>
                </a:solidFill>
                <a:latin typeface="Arial"/>
                <a:cs typeface="Arial"/>
              </a:rPr>
              <a:t>Click the “</a:t>
            </a:r>
            <a:r>
              <a:rPr lang="en-US" b="1" spc="-5" dirty="0">
                <a:solidFill>
                  <a:srgbClr val="000000"/>
                </a:solidFill>
                <a:latin typeface="Arial"/>
                <a:cs typeface="Arial"/>
              </a:rPr>
              <a:t>Done</a:t>
            </a:r>
            <a:r>
              <a:rPr lang="en-US" spc="-5" dirty="0">
                <a:solidFill>
                  <a:srgbClr val="000000"/>
                </a:solidFill>
                <a:latin typeface="Arial"/>
                <a:cs typeface="Arial"/>
              </a:rPr>
              <a:t>”</a:t>
            </a:r>
            <a:r>
              <a:rPr lang="en-US" spc="-15" dirty="0">
                <a:solidFill>
                  <a:srgbClr val="000000"/>
                </a:solidFill>
                <a:latin typeface="Arial"/>
                <a:cs typeface="Arial"/>
              </a:rPr>
              <a:t> </a:t>
            </a:r>
            <a:r>
              <a:rPr lang="en-US" spc="-5" dirty="0">
                <a:solidFill>
                  <a:srgbClr val="000000"/>
                </a:solidFill>
                <a:latin typeface="Arial"/>
                <a:cs typeface="Arial"/>
              </a:rPr>
              <a:t>button when it turns green (if it has not turned green, you have missed required info)</a:t>
            </a:r>
            <a:endParaRPr lang="en-US" dirty="0">
              <a:solidFill>
                <a:srgbClr val="000000"/>
              </a:solidFill>
              <a:latin typeface="Arial"/>
              <a:cs typeface="Arial"/>
            </a:endParaRPr>
          </a:p>
        </p:txBody>
      </p:sp>
      <p:pic>
        <p:nvPicPr>
          <p:cNvPr id="20" name="Picture 19" descr="Select 2021-22 for the  School Year&#10;Click the “Done” button when it turns green (if it has not turned green, you have missed required info)&#10;">
            <a:extLst>
              <a:ext uri="{FF2B5EF4-FFF2-40B4-BE49-F238E27FC236}">
                <a16:creationId xmlns:a16="http://schemas.microsoft.com/office/drawing/2014/main" id="{35D8205E-C0FC-3A99-B4CD-FA8429B5CFB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79148" y="3623964"/>
            <a:ext cx="4212652" cy="2900661"/>
          </a:xfrm>
          <a:prstGeom prst="rect">
            <a:avLst/>
          </a:prstGeom>
          <a:ln>
            <a:noFill/>
          </a:ln>
          <a:effectLst>
            <a:outerShdw blurRad="292100" dist="139700" dir="2700000" algn="tl" rotWithShape="0">
              <a:srgbClr val="333333">
                <a:alpha val="65000"/>
              </a:srgbClr>
            </a:outerShdw>
          </a:effectLst>
        </p:spPr>
      </p:pic>
      <p:pic>
        <p:nvPicPr>
          <p:cNvPr id="26" name="Picture 25" descr="Cancel or Done">
            <a:extLst>
              <a:ext uri="{FF2B5EF4-FFF2-40B4-BE49-F238E27FC236}">
                <a16:creationId xmlns:a16="http://schemas.microsoft.com/office/drawing/2014/main" id="{C2733FC5-710F-FEAC-F5EC-30E379ACD73B}"/>
              </a:ext>
            </a:extLst>
          </p:cNvPr>
          <p:cNvPicPr>
            <a:picLocks noChangeAspect="1"/>
          </p:cNvPicPr>
          <p:nvPr/>
        </p:nvPicPr>
        <p:blipFill>
          <a:blip r:embed="rId5"/>
          <a:stretch>
            <a:fillRect/>
          </a:stretch>
        </p:blipFill>
        <p:spPr>
          <a:xfrm>
            <a:off x="9178339" y="5953045"/>
            <a:ext cx="2010056" cy="571580"/>
          </a:xfrm>
          <a:prstGeom prst="rect">
            <a:avLst/>
          </a:prstGeom>
          <a:ln>
            <a:noFill/>
          </a:ln>
          <a:effectLst>
            <a:outerShdw blurRad="292100" dist="139700" dir="2700000" algn="tl" rotWithShape="0">
              <a:srgbClr val="333333">
                <a:alpha val="65000"/>
              </a:srgbClr>
            </a:outerShdw>
          </a:effectLst>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6612368" y="5469132"/>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607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Flow of Reports Submission</a:t>
            </a:r>
          </a:p>
        </p:txBody>
      </p:sp>
      <p:sp>
        <p:nvSpPr>
          <p:cNvPr id="2" name="Content Placeholder 1"/>
          <p:cNvSpPr>
            <a:spLocks noGrp="1"/>
          </p:cNvSpPr>
          <p:nvPr>
            <p:ph idx="1"/>
          </p:nvPr>
        </p:nvSpPr>
        <p:spPr>
          <a:solidFill>
            <a:schemeClr val="bg1"/>
          </a:solidFill>
        </p:spPr>
        <p:txBody>
          <a:bodyPr>
            <a:normAutofit lnSpcReduction="10000"/>
          </a:bodyPr>
          <a:lstStyle/>
          <a:p>
            <a:pPr marL="502920" indent="-457200">
              <a:buFont typeface="+mj-lt"/>
              <a:buAutoNum type="arabicPeriod"/>
            </a:pPr>
            <a:r>
              <a:rPr lang="en-US" sz="2400" dirty="0">
                <a:solidFill>
                  <a:srgbClr val="000000"/>
                </a:solidFill>
              </a:rPr>
              <a:t>Download the 16 numbered reports from Pipeline (export to PDF) and make sure all the reported numbers are accurate.</a:t>
            </a:r>
          </a:p>
          <a:p>
            <a:pPr marL="502920" indent="-457200">
              <a:buFont typeface="+mj-lt"/>
              <a:buAutoNum type="arabicPeriod"/>
            </a:pPr>
            <a:r>
              <a:rPr lang="en-US" sz="2400" dirty="0">
                <a:solidFill>
                  <a:srgbClr val="000000"/>
                </a:solidFill>
              </a:rPr>
              <a:t>Sign the reports and scan them into </a:t>
            </a:r>
            <a:r>
              <a:rPr lang="en-US" sz="2400" b="1" u="sng" dirty="0">
                <a:solidFill>
                  <a:srgbClr val="000000"/>
                </a:solidFill>
              </a:rPr>
              <a:t>one</a:t>
            </a:r>
            <a:r>
              <a:rPr lang="en-US" sz="2400" dirty="0">
                <a:solidFill>
                  <a:srgbClr val="000000"/>
                </a:solidFill>
              </a:rPr>
              <a:t> PDF. </a:t>
            </a:r>
          </a:p>
          <a:p>
            <a:pPr marL="502920" indent="-457200">
              <a:buFont typeface="+mj-lt"/>
              <a:buAutoNum type="arabicPeriod"/>
            </a:pPr>
            <a:r>
              <a:rPr lang="en-US" sz="2400" dirty="0">
                <a:solidFill>
                  <a:srgbClr val="000000"/>
                </a:solidFill>
              </a:rPr>
              <a:t>Download the “Year-to-Year Flag Explanation Document” found under </a:t>
            </a:r>
            <a:r>
              <a:rPr lang="en-US" dirty="0">
                <a:solidFill>
                  <a:srgbClr val="000000"/>
                </a:solidFill>
              </a:rPr>
              <a:t>the Reports section: </a:t>
            </a:r>
            <a:r>
              <a:rPr lang="en-US" dirty="0">
                <a:hlinkClick r:id="rId3"/>
              </a:rPr>
              <a:t>https://www.cde.state.co.us/datapipeline/specialeducationdecembercountreportschecklist-0</a:t>
            </a:r>
            <a:r>
              <a:rPr lang="en-US" dirty="0"/>
              <a:t> . </a:t>
            </a:r>
            <a:endParaRPr lang="en-US" sz="2400" dirty="0"/>
          </a:p>
          <a:p>
            <a:pPr marL="502920" indent="-457200">
              <a:buFont typeface="+mj-lt"/>
              <a:buAutoNum type="arabicPeriod"/>
            </a:pPr>
            <a:r>
              <a:rPr lang="en-US" sz="2400" dirty="0">
                <a:solidFill>
                  <a:srgbClr val="000000"/>
                </a:solidFill>
              </a:rPr>
              <a:t>Explain the A flagged count differences using the templates in the flag document (2</a:t>
            </a:r>
            <a:r>
              <a:rPr lang="en-US" sz="2400" baseline="30000" dirty="0">
                <a:solidFill>
                  <a:srgbClr val="000000"/>
                </a:solidFill>
              </a:rPr>
              <a:t>nd</a:t>
            </a:r>
            <a:r>
              <a:rPr lang="en-US" sz="2400" dirty="0">
                <a:solidFill>
                  <a:srgbClr val="000000"/>
                </a:solidFill>
              </a:rPr>
              <a:t> page).</a:t>
            </a:r>
          </a:p>
          <a:p>
            <a:pPr marL="502920" indent="-457200">
              <a:buFont typeface="+mj-lt"/>
              <a:buAutoNum type="arabicPeriod"/>
            </a:pPr>
            <a:r>
              <a:rPr lang="en-US" sz="2400" dirty="0">
                <a:solidFill>
                  <a:srgbClr val="000000"/>
                </a:solidFill>
              </a:rPr>
              <a:t>Upload the following to Documents in the Data Management System:</a:t>
            </a:r>
          </a:p>
          <a:p>
            <a:pPr marL="777240" lvl="1" indent="-457200"/>
            <a:r>
              <a:rPr lang="en-US" sz="2400" dirty="0">
                <a:solidFill>
                  <a:srgbClr val="000000"/>
                </a:solidFill>
              </a:rPr>
              <a:t>Signed and scanned reports (in one single pdf)</a:t>
            </a:r>
          </a:p>
          <a:p>
            <a:pPr marL="777240" lvl="1" indent="-457200"/>
            <a:r>
              <a:rPr lang="en-US" sz="2400" dirty="0">
                <a:solidFill>
                  <a:srgbClr val="000000"/>
                </a:solidFill>
              </a:rPr>
              <a:t>Filled out year to year explanation template (separate Word document)</a:t>
            </a:r>
          </a:p>
        </p:txBody>
      </p:sp>
    </p:spTree>
    <p:extLst>
      <p:ext uri="{BB962C8B-B14F-4D97-AF65-F5344CB8AC3E}">
        <p14:creationId xmlns:p14="http://schemas.microsoft.com/office/powerpoint/2010/main" val="3230641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200" dirty="0"/>
              <a:t>Special Education December Count</a:t>
            </a:r>
          </a:p>
        </p:txBody>
      </p:sp>
      <p:sp useBgFill="1">
        <p:nvSpPr>
          <p:cNvPr id="7" name="Content Placeholder 1"/>
          <p:cNvSpPr txBox="1">
            <a:spLocks/>
          </p:cNvSpPr>
          <p:nvPr/>
        </p:nvSpPr>
        <p:spPr bwMode="auto">
          <a:xfrm>
            <a:off x="2710814" y="1888847"/>
            <a:ext cx="7446197" cy="2241738"/>
          </a:xfrm>
          <a:prstGeom prst="rect">
            <a:avLst/>
          </a:prstGeom>
          <a:ln/>
        </p:spPr>
        <p:style>
          <a:lnRef idx="2">
            <a:schemeClr val="accent5"/>
          </a:lnRef>
          <a:fillRef idx="1">
            <a:schemeClr val="lt1"/>
          </a:fillRef>
          <a:effectRef idx="0">
            <a:schemeClr val="accent5"/>
          </a:effectRef>
          <a:fontRef idx="minor">
            <a:schemeClr val="dk1"/>
          </a:fontRef>
        </p:style>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2400" u="sng" dirty="0">
                <a:solidFill>
                  <a:srgbClr val="0070C0"/>
                </a:solidFill>
              </a:rPr>
              <a:t>Special Education Team contact information</a:t>
            </a:r>
          </a:p>
          <a:p>
            <a:pPr marL="44450" indent="0">
              <a:buNone/>
            </a:pPr>
            <a:r>
              <a:rPr lang="en-US" altLang="en-US" sz="2000" b="1" dirty="0">
                <a:solidFill>
                  <a:srgbClr val="000000"/>
                </a:solidFill>
              </a:rPr>
              <a:t>Lindsey Heitman </a:t>
            </a:r>
            <a:r>
              <a:rPr lang="en-US" altLang="en-US" sz="2000" dirty="0"/>
              <a:t>–</a:t>
            </a:r>
            <a:r>
              <a:rPr lang="en-US" altLang="en-US" sz="2000" b="1" dirty="0"/>
              <a:t>  </a:t>
            </a:r>
            <a:r>
              <a:rPr lang="en-US" altLang="en-US" sz="2000" dirty="0">
                <a:hlinkClick r:id="rId3"/>
              </a:rPr>
              <a:t>SpedDecCount@cde.state.co.us</a:t>
            </a:r>
            <a:r>
              <a:rPr lang="en-US" altLang="en-US" sz="2000" dirty="0"/>
              <a:t>  </a:t>
            </a:r>
            <a:r>
              <a:rPr lang="en-US" altLang="en-US" sz="2000" dirty="0">
                <a:solidFill>
                  <a:srgbClr val="000000"/>
                </a:solidFill>
              </a:rPr>
              <a:t>303-866-5759</a:t>
            </a:r>
          </a:p>
          <a:p>
            <a:pPr marL="44450" indent="0">
              <a:buNone/>
            </a:pPr>
            <a:r>
              <a:rPr lang="en-US" altLang="en-US" sz="2000" b="1" dirty="0">
                <a:solidFill>
                  <a:srgbClr val="000000"/>
                </a:solidFill>
              </a:rPr>
              <a:t>Orla Bolger </a:t>
            </a:r>
            <a:r>
              <a:rPr lang="en-US" altLang="en-US" sz="2000" dirty="0"/>
              <a:t>– </a:t>
            </a:r>
            <a:r>
              <a:rPr lang="en-US" altLang="en-US" sz="2000" dirty="0">
                <a:hlinkClick r:id="rId4"/>
              </a:rPr>
              <a:t>bolger_o@cde.state.co.us</a:t>
            </a:r>
            <a:r>
              <a:rPr lang="en-US" altLang="en-US" sz="2000" dirty="0"/>
              <a:t>  </a:t>
            </a:r>
            <a:r>
              <a:rPr lang="en-US" altLang="en-US" sz="2000" dirty="0">
                <a:solidFill>
                  <a:srgbClr val="000000"/>
                </a:solidFill>
              </a:rPr>
              <a:t>720-921-0524</a:t>
            </a:r>
          </a:p>
          <a:p>
            <a:pPr marL="44450" indent="0">
              <a:buNone/>
            </a:pPr>
            <a:r>
              <a:rPr lang="en-US" altLang="en-US" sz="2000" b="1" dirty="0">
                <a:solidFill>
                  <a:srgbClr val="000000"/>
                </a:solidFill>
              </a:rPr>
              <a:t>Josh Fails </a:t>
            </a:r>
            <a:r>
              <a:rPr lang="en-US" altLang="en-US" sz="2000" b="1" dirty="0"/>
              <a:t>– </a:t>
            </a:r>
            <a:r>
              <a:rPr lang="en-US" altLang="en-US" sz="2000" dirty="0">
                <a:hlinkClick r:id="rId5"/>
              </a:rPr>
              <a:t>fails_j@cde.state.co.us</a:t>
            </a:r>
            <a:r>
              <a:rPr lang="en-US" altLang="en-US" sz="2000" dirty="0"/>
              <a:t> </a:t>
            </a:r>
            <a:r>
              <a:rPr lang="en-US" altLang="en-US" sz="2000" dirty="0">
                <a:solidFill>
                  <a:srgbClr val="000000"/>
                </a:solidFill>
              </a:rPr>
              <a:t>720-618-0538</a:t>
            </a:r>
          </a:p>
        </p:txBody>
      </p:sp>
      <p:sp>
        <p:nvSpPr>
          <p:cNvPr id="2" name="Slide Number Placeholder 1">
            <a:extLst>
              <a:ext uri="{FF2B5EF4-FFF2-40B4-BE49-F238E27FC236}">
                <a16:creationId xmlns:a16="http://schemas.microsoft.com/office/drawing/2014/main" id="{91906FD2-1D5B-F161-F048-4E4F3D55B821}"/>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
        <p:nvSpPr>
          <p:cNvPr id="4" name="Rectangle 3"/>
          <p:cNvSpPr/>
          <p:nvPr/>
        </p:nvSpPr>
        <p:spPr>
          <a:xfrm>
            <a:off x="4087896" y="4454067"/>
            <a:ext cx="4016208" cy="923330"/>
          </a:xfrm>
          <a:prstGeom prst="rect">
            <a:avLst/>
          </a:prstGeom>
          <a:noFill/>
        </p:spPr>
        <p:txBody>
          <a:bodyPr wrap="square" lIns="91440" tIns="45720" rIns="91440" bIns="45720">
            <a:spAutoFit/>
          </a:bodyPr>
          <a:lstStyle/>
          <a:p>
            <a:pPr algn="ctr"/>
            <a:r>
              <a:rPr lang="en-US" sz="5400" b="1" dirty="0">
                <a:ln w="12700">
                  <a:solidFill>
                    <a:schemeClr val="accent1">
                      <a:lumMod val="75000"/>
                    </a:schemeClr>
                  </a:solidFill>
                  <a:prstDash val="solid"/>
                </a:ln>
                <a:solidFill>
                  <a:schemeClr val="accent1">
                    <a:lumMod val="75000"/>
                  </a:schemeClr>
                </a:solid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90615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a:solidFill>
                  <a:srgbClr val="000000"/>
                </a:solidFill>
                <a:latin typeface="Museo Slab 500" panose="02000000000000000000" pitchFamily="50" charset="0"/>
              </a:rPr>
              <a:t>How do I view the reports?</a:t>
            </a:r>
          </a:p>
        </p:txBody>
      </p:sp>
      <p:sp>
        <p:nvSpPr>
          <p:cNvPr id="2" name="Content Placeholder 1"/>
          <p:cNvSpPr>
            <a:spLocks noGrp="1"/>
          </p:cNvSpPr>
          <p:nvPr>
            <p:ph sz="quarter" idx="10"/>
          </p:nvPr>
        </p:nvSpPr>
        <p:spPr>
          <a:xfrm>
            <a:off x="1904260" y="1533765"/>
            <a:ext cx="8382000" cy="4705111"/>
          </a:xfrm>
          <a:solidFill>
            <a:schemeClr val="bg1"/>
          </a:solidFill>
        </p:spPr>
        <p:txBody>
          <a:bodyPr/>
          <a:lstStyle/>
          <a:p>
            <a:r>
              <a:rPr lang="en-US" sz="2400" dirty="0">
                <a:solidFill>
                  <a:srgbClr val="000000"/>
                </a:solidFill>
                <a:latin typeface="Trebuchet MS" panose="020B0603020202020204" pitchFamily="34" charset="0"/>
              </a:rPr>
              <a:t>From the Data Pipeline website, click </a:t>
            </a:r>
            <a:br>
              <a:rPr lang="en-US" sz="2400" dirty="0">
                <a:solidFill>
                  <a:srgbClr val="000000"/>
                </a:solidFill>
                <a:latin typeface="Trebuchet MS" panose="020B0603020202020204" pitchFamily="34" charset="0"/>
              </a:rPr>
            </a:br>
            <a:r>
              <a:rPr lang="en-US" sz="2400" dirty="0">
                <a:solidFill>
                  <a:srgbClr val="000000"/>
                </a:solidFill>
                <a:latin typeface="Trebuchet MS" panose="020B0603020202020204" pitchFamily="34" charset="0"/>
              </a:rPr>
              <a:t>on +</a:t>
            </a:r>
            <a:r>
              <a:rPr lang="en-US" sz="2400" u="sng" dirty="0" err="1">
                <a:solidFill>
                  <a:srgbClr val="000000"/>
                </a:solidFill>
                <a:latin typeface="Trebuchet MS" panose="020B0603020202020204" pitchFamily="34" charset="0"/>
              </a:rPr>
              <a:t>Cognos</a:t>
            </a:r>
            <a:r>
              <a:rPr lang="en-US" sz="2400" u="sng" dirty="0">
                <a:solidFill>
                  <a:srgbClr val="000000"/>
                </a:solidFill>
                <a:latin typeface="Trebuchet MS" panose="020B0603020202020204" pitchFamily="34" charset="0"/>
              </a:rPr>
              <a:t> Report</a:t>
            </a:r>
          </a:p>
          <a:p>
            <a:r>
              <a:rPr lang="en-US" sz="2400" dirty="0">
                <a:solidFill>
                  <a:srgbClr val="000000"/>
                </a:solidFill>
                <a:latin typeface="Trebuchet MS" panose="020B0603020202020204" pitchFamily="34" charset="0"/>
              </a:rPr>
              <a:t>In COGNOS choose </a:t>
            </a:r>
            <a:br>
              <a:rPr lang="en-US" sz="2400" dirty="0">
                <a:solidFill>
                  <a:srgbClr val="000000"/>
                </a:solidFill>
                <a:latin typeface="Trebuchet MS" panose="020B0603020202020204" pitchFamily="34" charset="0"/>
              </a:rPr>
            </a:br>
            <a:r>
              <a:rPr lang="en-US" sz="2400" u="sng" dirty="0">
                <a:solidFill>
                  <a:srgbClr val="000000"/>
                </a:solidFill>
                <a:latin typeface="Trebuchet MS" panose="020B0603020202020204" pitchFamily="34" charset="0"/>
              </a:rPr>
              <a:t>Special Education December </a:t>
            </a:r>
          </a:p>
          <a:p>
            <a:r>
              <a:rPr lang="en-US" sz="2400" dirty="0">
                <a:solidFill>
                  <a:srgbClr val="000000"/>
                </a:solidFill>
                <a:latin typeface="Trebuchet MS" panose="020B0603020202020204" pitchFamily="34" charset="0"/>
              </a:rPr>
              <a:t>The following types of reports are available</a:t>
            </a:r>
          </a:p>
          <a:p>
            <a:pPr lvl="1"/>
            <a:r>
              <a:rPr lang="en-US" sz="2000" dirty="0">
                <a:solidFill>
                  <a:srgbClr val="000000"/>
                </a:solidFill>
                <a:latin typeface="Trebuchet MS" panose="020B0603020202020204" pitchFamily="34" charset="0"/>
              </a:rPr>
              <a:t>Included – Staff and Student</a:t>
            </a:r>
          </a:p>
          <a:p>
            <a:pPr lvl="1"/>
            <a:r>
              <a:rPr lang="en-US" sz="2000" dirty="0">
                <a:solidFill>
                  <a:srgbClr val="000000"/>
                </a:solidFill>
                <a:latin typeface="Trebuchet MS" panose="020B0603020202020204" pitchFamily="34" charset="0"/>
              </a:rPr>
              <a:t>Excluded – Staff and Student</a:t>
            </a:r>
          </a:p>
          <a:p>
            <a:pPr lvl="1"/>
            <a:r>
              <a:rPr lang="en-US" sz="2000" dirty="0">
                <a:solidFill>
                  <a:srgbClr val="000000"/>
                </a:solidFill>
                <a:latin typeface="Trebuchet MS" panose="020B0603020202020204" pitchFamily="34" charset="0"/>
              </a:rPr>
              <a:t>Error Reports – Summary and Detail for Staff and Student</a:t>
            </a:r>
          </a:p>
          <a:p>
            <a:pPr lvl="1"/>
            <a:r>
              <a:rPr lang="en-US" sz="2000" dirty="0">
                <a:solidFill>
                  <a:srgbClr val="000000"/>
                </a:solidFill>
                <a:latin typeface="Trebuchet MS" panose="020B0603020202020204" pitchFamily="34" charset="0"/>
              </a:rPr>
              <a:t>Staff Summary and Detail Reports</a:t>
            </a:r>
          </a:p>
          <a:p>
            <a:pPr lvl="1"/>
            <a:r>
              <a:rPr lang="en-US" sz="2000" dirty="0">
                <a:solidFill>
                  <a:srgbClr val="000000"/>
                </a:solidFill>
                <a:latin typeface="Trebuchet MS" panose="020B0603020202020204" pitchFamily="34" charset="0"/>
              </a:rPr>
              <a:t>Student Summary and Detail Reports</a:t>
            </a:r>
          </a:p>
          <a:p>
            <a:pPr lvl="1"/>
            <a:r>
              <a:rPr lang="en-US" sz="2000" dirty="0">
                <a:solidFill>
                  <a:srgbClr val="000000"/>
                </a:solidFill>
                <a:latin typeface="Trebuchet MS" panose="020B0603020202020204" pitchFamily="34" charset="0"/>
              </a:rPr>
              <a:t>Staff  and Student Data Validity Certification Reports</a:t>
            </a:r>
          </a:p>
          <a:p>
            <a:pPr lvl="1"/>
            <a:r>
              <a:rPr lang="en-US" sz="2000" dirty="0">
                <a:solidFill>
                  <a:srgbClr val="000000"/>
                </a:solidFill>
                <a:latin typeface="Trebuchet MS" panose="020B0603020202020204" pitchFamily="34" charset="0"/>
              </a:rPr>
              <a:t>SAM Reports</a:t>
            </a:r>
          </a:p>
          <a:p>
            <a:pPr lvl="1"/>
            <a:r>
              <a:rPr lang="en-US" sz="2000" dirty="0">
                <a:solidFill>
                  <a:srgbClr val="000000"/>
                </a:solidFill>
                <a:latin typeface="Trebuchet MS" panose="020B0603020202020204" pitchFamily="34" charset="0"/>
              </a:rPr>
              <a:t>Educational Orphan (New)</a:t>
            </a:r>
          </a:p>
          <a:p>
            <a:pPr lvl="1"/>
            <a:endParaRPr lang="en-US" dirty="0">
              <a:solidFill>
                <a:srgbClr val="000000"/>
              </a:solidFill>
              <a:latin typeface="Trebuchet MS" panose="020B0603020202020204" pitchFamily="34" charset="0"/>
            </a:endParaRPr>
          </a:p>
        </p:txBody>
      </p:sp>
      <p:pic>
        <p:nvPicPr>
          <p:cNvPr id="4" name="Picture 3" descr="Special Education December"/>
          <p:cNvPicPr>
            <a:picLocks noChangeAspect="1"/>
          </p:cNvPicPr>
          <p:nvPr/>
        </p:nvPicPr>
        <p:blipFill rotWithShape="1">
          <a:blip r:embed="rId3"/>
          <a:srcRect t="27235" b="26891"/>
          <a:stretch/>
        </p:blipFill>
        <p:spPr>
          <a:xfrm>
            <a:off x="6325291" y="2409190"/>
            <a:ext cx="2659047" cy="641023"/>
          </a:xfrm>
          <a:prstGeom prst="rect">
            <a:avLst/>
          </a:prstGeom>
          <a:ln>
            <a:noFill/>
          </a:ln>
          <a:effectLst>
            <a:outerShdw blurRad="292100" dist="139700" dir="2700000" algn="tl" rotWithShape="0">
              <a:srgbClr val="333333">
                <a:alpha val="65000"/>
              </a:srgbClr>
            </a:outerShdw>
          </a:effectLst>
        </p:spPr>
      </p:pic>
      <p:pic>
        <p:nvPicPr>
          <p:cNvPr id="6" name="Picture 5" descr="Cognos Reports"/>
          <p:cNvPicPr>
            <a:picLocks noChangeAspect="1"/>
          </p:cNvPicPr>
          <p:nvPr/>
        </p:nvPicPr>
        <p:blipFill rotWithShape="1">
          <a:blip r:embed="rId4"/>
          <a:srcRect l="477" t="70370" r="-477" b="6279"/>
          <a:stretch/>
        </p:blipFill>
        <p:spPr>
          <a:xfrm>
            <a:off x="7772856" y="1559595"/>
            <a:ext cx="1973716" cy="5844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740" y="292384"/>
            <a:ext cx="8381260" cy="1262097"/>
          </a:xfrm>
        </p:spPr>
        <p:txBody>
          <a:bodyPr>
            <a:normAutofit fontScale="90000"/>
          </a:bodyPr>
          <a:lstStyle/>
          <a:p>
            <a:pPr algn="l"/>
            <a:r>
              <a:rPr lang="en-US" dirty="0">
                <a:solidFill>
                  <a:srgbClr val="000000"/>
                </a:solidFill>
                <a:latin typeface="Museo Slab 500" panose="02000000000000000000" pitchFamily="50" charset="0"/>
              </a:rPr>
              <a:t>Kinds of reports: </a:t>
            </a:r>
            <a:br>
              <a:rPr lang="en-US" dirty="0">
                <a:solidFill>
                  <a:srgbClr val="000000"/>
                </a:solidFill>
                <a:latin typeface="Museo Slab 500" panose="02000000000000000000" pitchFamily="50" charset="0"/>
              </a:rPr>
            </a:br>
            <a:r>
              <a:rPr lang="en-US" dirty="0">
                <a:solidFill>
                  <a:srgbClr val="000000"/>
                </a:solidFill>
                <a:latin typeface="Museo Slab 500" panose="02000000000000000000" pitchFamily="50" charset="0"/>
              </a:rPr>
              <a:t>Both Staff and </a:t>
            </a:r>
            <a:br>
              <a:rPr lang="en-US" dirty="0">
                <a:solidFill>
                  <a:srgbClr val="000000"/>
                </a:solidFill>
                <a:latin typeface="Museo Slab 500" panose="02000000000000000000" pitchFamily="50" charset="0"/>
              </a:rPr>
            </a:br>
            <a:r>
              <a:rPr lang="en-US" dirty="0">
                <a:solidFill>
                  <a:srgbClr val="000000"/>
                </a:solidFill>
                <a:latin typeface="Museo Slab 500" panose="02000000000000000000" pitchFamily="50" charset="0"/>
              </a:rPr>
              <a:t>Student</a:t>
            </a:r>
          </a:p>
        </p:txBody>
      </p:sp>
      <p:sp>
        <p:nvSpPr>
          <p:cNvPr id="2" name="Content Placeholder 1"/>
          <p:cNvSpPr>
            <a:spLocks noGrp="1"/>
          </p:cNvSpPr>
          <p:nvPr>
            <p:ph sz="quarter" idx="10"/>
          </p:nvPr>
        </p:nvSpPr>
        <p:spPr>
          <a:xfrm>
            <a:off x="1905000" y="1828800"/>
            <a:ext cx="8382000" cy="4527550"/>
          </a:xfrm>
        </p:spPr>
        <p:txBody>
          <a:bodyPr/>
          <a:lstStyle/>
          <a:p>
            <a:pPr>
              <a:buClr>
                <a:schemeClr val="accent4"/>
              </a:buClr>
            </a:pPr>
            <a:r>
              <a:rPr lang="en-US" sz="3200" dirty="0">
                <a:solidFill>
                  <a:srgbClr val="000000"/>
                </a:solidFill>
                <a:latin typeface="Trebuchet MS" panose="020B0603020202020204" pitchFamily="34" charset="0"/>
              </a:rPr>
              <a:t>Error Reports</a:t>
            </a:r>
          </a:p>
          <a:p>
            <a:pPr>
              <a:buClr>
                <a:schemeClr val="accent4"/>
              </a:buClr>
            </a:pPr>
            <a:r>
              <a:rPr lang="en-US" sz="3200" dirty="0">
                <a:solidFill>
                  <a:srgbClr val="000000"/>
                </a:solidFill>
                <a:latin typeface="Trebuchet MS" panose="020B0603020202020204" pitchFamily="34" charset="0"/>
              </a:rPr>
              <a:t>Included and Excluded </a:t>
            </a:r>
            <a:br>
              <a:rPr lang="en-US" sz="3200" dirty="0">
                <a:solidFill>
                  <a:srgbClr val="000000"/>
                </a:solidFill>
                <a:latin typeface="Trebuchet MS" panose="020B0603020202020204" pitchFamily="34" charset="0"/>
              </a:rPr>
            </a:br>
            <a:r>
              <a:rPr lang="en-US" sz="3200" dirty="0">
                <a:solidFill>
                  <a:srgbClr val="000000"/>
                </a:solidFill>
                <a:latin typeface="Trebuchet MS" panose="020B0603020202020204" pitchFamily="34" charset="0"/>
              </a:rPr>
              <a:t>Reports</a:t>
            </a:r>
          </a:p>
          <a:p>
            <a:pPr>
              <a:buClr>
                <a:schemeClr val="accent4"/>
              </a:buClr>
            </a:pPr>
            <a:r>
              <a:rPr lang="en-US" sz="3200" dirty="0">
                <a:solidFill>
                  <a:srgbClr val="000000"/>
                </a:solidFill>
                <a:latin typeface="Trebuchet MS" panose="020B0603020202020204" pitchFamily="34" charset="0"/>
              </a:rPr>
              <a:t>Data Summary Reports</a:t>
            </a:r>
          </a:p>
          <a:p>
            <a:pPr>
              <a:buClr>
                <a:schemeClr val="accent4"/>
              </a:buClr>
            </a:pPr>
            <a:r>
              <a:rPr lang="en-US" sz="3200" dirty="0">
                <a:solidFill>
                  <a:srgbClr val="000000"/>
                </a:solidFill>
                <a:latin typeface="Trebuchet MS" panose="020B0603020202020204" pitchFamily="34" charset="0"/>
              </a:rPr>
              <a:t>Indicator Reports </a:t>
            </a:r>
          </a:p>
          <a:p>
            <a:pPr>
              <a:buClr>
                <a:schemeClr val="accent4"/>
              </a:buClr>
            </a:pPr>
            <a:r>
              <a:rPr lang="en-US" sz="3200" dirty="0">
                <a:solidFill>
                  <a:srgbClr val="000000"/>
                </a:solidFill>
                <a:latin typeface="Trebuchet MS" panose="020B0603020202020204" pitchFamily="34" charset="0"/>
              </a:rPr>
              <a:t>Data Validity </a:t>
            </a:r>
            <a:br>
              <a:rPr lang="en-US" sz="3200" dirty="0">
                <a:solidFill>
                  <a:srgbClr val="000000"/>
                </a:solidFill>
                <a:latin typeface="Trebuchet MS" panose="020B0603020202020204" pitchFamily="34" charset="0"/>
              </a:rPr>
            </a:br>
            <a:r>
              <a:rPr lang="en-US" sz="3200" dirty="0">
                <a:solidFill>
                  <a:srgbClr val="000000"/>
                </a:solidFill>
                <a:latin typeface="Trebuchet MS" panose="020B0603020202020204" pitchFamily="34" charset="0"/>
              </a:rPr>
              <a:t>Certifications</a:t>
            </a:r>
          </a:p>
          <a:p>
            <a:pPr>
              <a:buClr>
                <a:schemeClr val="accent4"/>
              </a:buClr>
            </a:pPr>
            <a:r>
              <a:rPr lang="en-US" sz="3200" dirty="0">
                <a:solidFill>
                  <a:srgbClr val="000000"/>
                </a:solidFill>
                <a:latin typeface="Trebuchet MS" panose="020B0603020202020204" pitchFamily="34" charset="0"/>
              </a:rPr>
              <a:t>Detail Reports</a:t>
            </a:r>
          </a:p>
          <a:p>
            <a:pPr marL="45720" indent="0">
              <a:buNone/>
            </a:pPr>
            <a:endParaRPr lang="en-US" sz="3200" dirty="0">
              <a:solidFill>
                <a:srgbClr val="000000"/>
              </a:solidFill>
              <a:latin typeface="Trebuchet MS" panose="020B0603020202020204" pitchFamily="34" charset="0"/>
            </a:endParaRPr>
          </a:p>
        </p:txBody>
      </p:sp>
      <p:pic>
        <p:nvPicPr>
          <p:cNvPr id="6" name="Picture 5" descr="COGNOS Reports Screenshot">
            <a:extLst>
              <a:ext uri="{FF2B5EF4-FFF2-40B4-BE49-F238E27FC236}">
                <a16:creationId xmlns:a16="http://schemas.microsoft.com/office/drawing/2014/main" id="{EC311D2A-48F0-4EF2-83C0-4DA6FD3BB5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7488" y="0"/>
            <a:ext cx="4040513"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Important Note</a:t>
            </a:r>
          </a:p>
        </p:txBody>
      </p:sp>
      <p:sp>
        <p:nvSpPr>
          <p:cNvPr id="7" name="Text Placeholder 6"/>
          <p:cNvSpPr>
            <a:spLocks noGrp="1"/>
          </p:cNvSpPr>
          <p:nvPr>
            <p:ph type="body" sz="half" idx="2"/>
          </p:nvPr>
        </p:nvSpPr>
        <p:spPr/>
        <p:txBody>
          <a:bodyPr/>
          <a:lstStyle/>
          <a:p>
            <a:r>
              <a:rPr lang="en-US" sz="3200" dirty="0">
                <a:solidFill>
                  <a:srgbClr val="000000"/>
                </a:solidFill>
              </a:rPr>
              <a:t>Selecting the right format for your Report</a:t>
            </a:r>
          </a:p>
        </p:txBody>
      </p:sp>
      <p:sp>
        <p:nvSpPr>
          <p:cNvPr id="12" name="TextBox 11"/>
          <p:cNvSpPr txBox="1"/>
          <p:nvPr/>
        </p:nvSpPr>
        <p:spPr>
          <a:xfrm>
            <a:off x="3949701" y="155396"/>
            <a:ext cx="6651625" cy="5386090"/>
          </a:xfrm>
          <a:prstGeom prst="rect">
            <a:avLst/>
          </a:prstGeom>
          <a:noFill/>
        </p:spPr>
        <p:txBody>
          <a:bodyPr wrap="square" rtlCol="0">
            <a:spAutoFit/>
          </a:bodyPr>
          <a:lstStyle/>
          <a:p>
            <a:r>
              <a:rPr lang="en-US" sz="2400" dirty="0">
                <a:solidFill>
                  <a:srgbClr val="000000"/>
                </a:solidFill>
              </a:rPr>
              <a:t>When you are ready to create a hard copy of a “signature” report for your Director’s Signature, </a:t>
            </a:r>
            <a:r>
              <a:rPr lang="en-US" sz="2800" dirty="0">
                <a:solidFill>
                  <a:srgbClr val="000000"/>
                </a:solidFill>
              </a:rPr>
              <a:t>ALWAYS</a:t>
            </a:r>
            <a:r>
              <a:rPr lang="en-US" sz="2400" dirty="0">
                <a:solidFill>
                  <a:srgbClr val="000000"/>
                </a:solidFill>
              </a:rPr>
              <a:t> view the report in </a:t>
            </a:r>
            <a:r>
              <a:rPr lang="en-US" sz="2400" b="1" dirty="0">
                <a:solidFill>
                  <a:srgbClr val="000000"/>
                </a:solidFill>
              </a:rPr>
              <a:t>PDF Format</a:t>
            </a:r>
            <a:r>
              <a:rPr lang="en-US" sz="2400" dirty="0">
                <a:solidFill>
                  <a:srgbClr val="000000"/>
                </a:solidFill>
              </a:rPr>
              <a:t>.</a:t>
            </a:r>
          </a:p>
          <a:p>
            <a:endParaRPr lang="en-US" sz="2400" dirty="0">
              <a:solidFill>
                <a:srgbClr val="000000"/>
              </a:solidFill>
            </a:endParaRPr>
          </a:p>
          <a:p>
            <a:r>
              <a:rPr lang="en-US" sz="2400" dirty="0">
                <a:solidFill>
                  <a:srgbClr val="000000"/>
                </a:solidFill>
              </a:rPr>
              <a:t>This will ensure:</a:t>
            </a:r>
          </a:p>
          <a:p>
            <a:pPr marL="285750" indent="-285750">
              <a:buFont typeface="Arial" panose="020B0604020202020204" pitchFamily="34" charset="0"/>
              <a:buChar char="•"/>
            </a:pPr>
            <a:r>
              <a:rPr lang="en-US" sz="2400" dirty="0">
                <a:solidFill>
                  <a:srgbClr val="000000"/>
                </a:solidFill>
              </a:rPr>
              <a:t>The best layout of the report for a printed page (no columns will be cut off).</a:t>
            </a:r>
          </a:p>
          <a:p>
            <a:pPr marL="285750" indent="-285750">
              <a:buFont typeface="Arial" panose="020B0604020202020204" pitchFamily="34" charset="0"/>
              <a:buChar char="•"/>
            </a:pPr>
            <a:r>
              <a:rPr lang="en-US" sz="2400" dirty="0">
                <a:solidFill>
                  <a:srgbClr val="000000"/>
                </a:solidFill>
              </a:rPr>
              <a:t>Informative headers and footers will appear on every page, including the time and date the report was generated. </a:t>
            </a:r>
          </a:p>
          <a:p>
            <a:pPr marL="285750" indent="-285750">
              <a:buFont typeface="Arial" panose="020B0604020202020204" pitchFamily="34" charset="0"/>
              <a:buChar char="•"/>
            </a:pPr>
            <a:r>
              <a:rPr lang="en-US" sz="2400" dirty="0">
                <a:solidFill>
                  <a:srgbClr val="000000"/>
                </a:solidFill>
              </a:rPr>
              <a:t>Pages will be automatically numbered.</a:t>
            </a:r>
          </a:p>
          <a:p>
            <a:pPr marL="285750" indent="-285750">
              <a:buFont typeface="Arial" panose="020B0604020202020204" pitchFamily="34" charset="0"/>
              <a:buChar char="•"/>
            </a:pPr>
            <a:r>
              <a:rPr lang="en-US" sz="2400" dirty="0">
                <a:solidFill>
                  <a:srgbClr val="000000"/>
                </a:solidFill>
              </a:rPr>
              <a:t>You will see </a:t>
            </a:r>
            <a:r>
              <a:rPr lang="en-US" sz="2400" b="1" dirty="0">
                <a:solidFill>
                  <a:srgbClr val="000000"/>
                </a:solidFill>
              </a:rPr>
              <a:t>ALL</a:t>
            </a:r>
            <a:r>
              <a:rPr lang="en-US" sz="2400" dirty="0">
                <a:solidFill>
                  <a:srgbClr val="000000"/>
                </a:solidFill>
              </a:rPr>
              <a:t> the pages</a:t>
            </a:r>
            <a:br>
              <a:rPr lang="en-US" sz="2400" dirty="0">
                <a:solidFill>
                  <a:srgbClr val="000000"/>
                </a:solidFill>
              </a:rPr>
            </a:br>
            <a:r>
              <a:rPr lang="en-US" sz="2400" dirty="0">
                <a:solidFill>
                  <a:srgbClr val="000000"/>
                </a:solidFill>
              </a:rPr>
              <a:t> including the </a:t>
            </a:r>
            <a:br>
              <a:rPr lang="en-US" sz="2400" dirty="0">
                <a:solidFill>
                  <a:srgbClr val="000000"/>
                </a:solidFill>
              </a:rPr>
            </a:br>
            <a:r>
              <a:rPr lang="en-US" sz="2800" i="1" dirty="0">
                <a:solidFill>
                  <a:srgbClr val="000000"/>
                </a:solidFill>
              </a:rPr>
              <a:t>Signature Page</a:t>
            </a:r>
            <a:r>
              <a:rPr lang="en-US" sz="2800" dirty="0">
                <a:solidFill>
                  <a:srgbClr val="000000"/>
                </a:solidFill>
              </a:rPr>
              <a:t>. </a:t>
            </a:r>
            <a:endParaRPr lang="en-US" sz="2400" dirty="0">
              <a:solidFill>
                <a:srgbClr val="000000"/>
              </a:solidFill>
            </a:endParaRPr>
          </a:p>
        </p:txBody>
      </p:sp>
      <p:sp>
        <p:nvSpPr>
          <p:cNvPr id="3" name="Rectangle 2"/>
          <p:cNvSpPr/>
          <p:nvPr/>
        </p:nvSpPr>
        <p:spPr>
          <a:xfrm>
            <a:off x="3187187" y="5597704"/>
            <a:ext cx="5172075" cy="123825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This applies to Staff Reports 1.1 through 1.4 and the Validity Certificates 1.0 and 2.0.  GOOD NEWS – The rest of the reports have been formatted to automatically populate as a PDF!</a:t>
            </a:r>
          </a:p>
        </p:txBody>
      </p:sp>
      <p:grpSp>
        <p:nvGrpSpPr>
          <p:cNvPr id="9" name="Group 8" descr="Run report as a PDF">
            <a:extLst>
              <a:ext uri="{FF2B5EF4-FFF2-40B4-BE49-F238E27FC236}">
                <a16:creationId xmlns:a16="http://schemas.microsoft.com/office/drawing/2014/main" id="{D3E282C3-1664-4B0D-BA8D-9426B7F9CC11}"/>
              </a:ext>
            </a:extLst>
          </p:cNvPr>
          <p:cNvGrpSpPr>
            <a:grpSpLocks noChangeAspect="1"/>
          </p:cNvGrpSpPr>
          <p:nvPr/>
        </p:nvGrpSpPr>
        <p:grpSpPr>
          <a:xfrm>
            <a:off x="8718039" y="4343738"/>
            <a:ext cx="1524508" cy="2286932"/>
            <a:chOff x="3400426" y="1705676"/>
            <a:chExt cx="2279697" cy="3514023"/>
          </a:xfrm>
        </p:grpSpPr>
        <p:pic>
          <p:nvPicPr>
            <p:cNvPr id="8" name="Picture 7" descr="Graphical user interface, application, Teams&#10;&#10;Description automatically generated">
              <a:extLst>
                <a:ext uri="{FF2B5EF4-FFF2-40B4-BE49-F238E27FC236}">
                  <a16:creationId xmlns:a16="http://schemas.microsoft.com/office/drawing/2014/main" id="{E827897C-F38C-4018-91E8-7B80E94F134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881" r="2708"/>
            <a:stretch/>
          </p:blipFill>
          <p:spPr>
            <a:xfrm>
              <a:off x="3400426" y="1705676"/>
              <a:ext cx="2279697" cy="3514023"/>
            </a:xfrm>
            <a:prstGeom prst="rect">
              <a:avLst/>
            </a:prstGeom>
            <a:ln>
              <a:noFill/>
            </a:ln>
            <a:effectLst>
              <a:outerShdw blurRad="292100" dist="139700" dir="2700000" algn="tl" rotWithShape="0">
                <a:srgbClr val="333333">
                  <a:alpha val="65000"/>
                </a:srgbClr>
              </a:outerShdw>
            </a:effectLst>
          </p:spPr>
        </p:pic>
        <p:sp>
          <p:nvSpPr>
            <p:cNvPr id="15" name="Flowchart: Merge 14">
              <a:extLst>
                <a:ext uri="{FF2B5EF4-FFF2-40B4-BE49-F238E27FC236}">
                  <a16:creationId xmlns:a16="http://schemas.microsoft.com/office/drawing/2014/main" id="{E351CA3E-E792-4137-873F-FAA5CE6FB1E3}"/>
                </a:ext>
              </a:extLst>
            </p:cNvPr>
            <p:cNvSpPr/>
            <p:nvPr/>
          </p:nvSpPr>
          <p:spPr>
            <a:xfrm rot="9573431">
              <a:off x="4957209" y="2789999"/>
              <a:ext cx="301123" cy="486214"/>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032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800" dirty="0"/>
              <a:t>Preparing for </a:t>
            </a:r>
            <a:br>
              <a:rPr lang="en-US" sz="4800" dirty="0"/>
            </a:br>
            <a:r>
              <a:rPr lang="en-US" sz="4800" dirty="0"/>
              <a:t>Report Review</a:t>
            </a:r>
          </a:p>
        </p:txBody>
      </p:sp>
      <p:sp>
        <p:nvSpPr>
          <p:cNvPr id="3" name="Slide Number Placeholder 2">
            <a:extLst>
              <a:ext uri="{FF2B5EF4-FFF2-40B4-BE49-F238E27FC236}">
                <a16:creationId xmlns:a16="http://schemas.microsoft.com/office/drawing/2014/main" id="{010CDF30-42DD-89C8-6F07-66B25F8D6328}"/>
              </a:ext>
            </a:extLst>
          </p:cNvPr>
          <p:cNvSpPr>
            <a:spLocks noGrp="1"/>
          </p:cNvSpPr>
          <p:nvPr>
            <p:ph type="sldNum" sz="quarter" idx="12"/>
          </p:nvPr>
        </p:nvSpPr>
        <p:spPr/>
        <p:txBody>
          <a:bodyPr/>
          <a:lstStyle/>
          <a:p>
            <a:fld id="{67726FA2-3EC9-4717-AD62-D8C823692DD3}" type="slidenum">
              <a:rPr lang="en-US" smtClean="0"/>
              <a:t>9</a:t>
            </a:fld>
            <a:endParaRPr lang="en-US"/>
          </a:p>
        </p:txBody>
      </p:sp>
    </p:spTree>
    <p:extLst>
      <p:ext uri="{BB962C8B-B14F-4D97-AF65-F5344CB8AC3E}">
        <p14:creationId xmlns:p14="http://schemas.microsoft.com/office/powerpoint/2010/main" val="3816950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021 CDE Parent Survey">
  <a:themeElements>
    <a:clrScheme name="CDE">
      <a:dk1>
        <a:srgbClr val="5C6670"/>
      </a:dk1>
      <a:lt1>
        <a:sysClr val="window" lastClr="FFFFFF"/>
      </a:lt1>
      <a:dk2>
        <a:srgbClr val="6D3A5D"/>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DE Parent Survey" id="{B567D035-79EA-4628-B57F-0C461C3F1A23}" vid="{EC3BA4E9-BCB7-4C29-BC0D-8B88116DB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2021 CDE Parent Survey</Template>
  <TotalTime>18781</TotalTime>
  <Words>3270</Words>
  <Application>Microsoft Office PowerPoint</Application>
  <PresentationFormat>Widescreen</PresentationFormat>
  <Paragraphs>416</Paragraphs>
  <Slides>57</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Arial Black</vt:lpstr>
      <vt:lpstr>Arial Rounded MT Bold</vt:lpstr>
      <vt:lpstr>Calibri</vt:lpstr>
      <vt:lpstr>Calibri Light</vt:lpstr>
      <vt:lpstr>Courier New</vt:lpstr>
      <vt:lpstr>Museo Slab 500</vt:lpstr>
      <vt:lpstr>Segoe UI Symbol</vt:lpstr>
      <vt:lpstr>Times New Roman</vt:lpstr>
      <vt:lpstr>Trebuchet MS</vt:lpstr>
      <vt:lpstr>Verdana</vt:lpstr>
      <vt:lpstr>Webdings</vt:lpstr>
      <vt:lpstr>Wingdings</vt:lpstr>
      <vt:lpstr>2021 CDE Parent Survey</vt:lpstr>
      <vt:lpstr>Special Education December Count 2023-2024</vt:lpstr>
      <vt:lpstr>Why do we have reports?</vt:lpstr>
      <vt:lpstr>Deadlines</vt:lpstr>
      <vt:lpstr>When do reports become available?</vt:lpstr>
      <vt:lpstr>Data Collection Process Flow</vt:lpstr>
      <vt:lpstr>How do I view the reports?</vt:lpstr>
      <vt:lpstr>Kinds of reports:  Both Staff and  Student</vt:lpstr>
      <vt:lpstr>Important Note</vt:lpstr>
      <vt:lpstr>Preparing for  Report Review</vt:lpstr>
      <vt:lpstr>Report Checklist  </vt:lpstr>
      <vt:lpstr>View Student or Staff Interchange Error Reports from Pipeline Reports</vt:lpstr>
      <vt:lpstr>Student &amp; Staff Snapshot Error Reports in COGNOS</vt:lpstr>
      <vt:lpstr>STAFF  DATA VALIDITY Certification Report</vt:lpstr>
      <vt:lpstr>Student Data Validity Certification Report</vt:lpstr>
      <vt:lpstr>Uploading to DMS </vt:lpstr>
      <vt:lpstr>STAFF REPORTS</vt:lpstr>
      <vt:lpstr>February 23, 2024</vt:lpstr>
      <vt:lpstr>Staff Report Checklist Pages</vt:lpstr>
      <vt:lpstr>Staff Report Lists</vt:lpstr>
      <vt:lpstr>Staff: 1.1 Summary of Special Education Staff by Administration Unit, District &amp;  Job Classification Category </vt:lpstr>
      <vt:lpstr>Staff: 1.2 Summary of Job Classification Category by District and Administrative Unit Purchased Service Staff  </vt:lpstr>
      <vt:lpstr>Staff: 1.4 Special Education Directors &amp; Child Find Coordinators</vt:lpstr>
      <vt:lpstr>SAM Reports</vt:lpstr>
      <vt:lpstr>SAM: 1.5 Non-Qualified Personnel Status</vt:lpstr>
      <vt:lpstr>Special Education December Count </vt:lpstr>
      <vt:lpstr>Checklist Symbols</vt:lpstr>
      <vt:lpstr>Student Reports</vt:lpstr>
      <vt:lpstr>Student Reports (continued)</vt:lpstr>
      <vt:lpstr>Student Reports (continued 2)</vt:lpstr>
      <vt:lpstr>Year-to-Year Checklist Page</vt:lpstr>
      <vt:lpstr>4 Significant Year-to-year Reports (Plus Flag Explanations)</vt:lpstr>
      <vt:lpstr>2.1 Significant Year-to-Year Change Report  By Age Group and Disability </vt:lpstr>
      <vt:lpstr>2.2 Significant Year-to-Year Change Report By  Age Group and Race/ Ethnicity</vt:lpstr>
      <vt:lpstr>2.3 Significant Year-to-Year Change Report by Age Group and Educational Environment </vt:lpstr>
      <vt:lpstr>2.4 Significant Year-to-Year Ed Orphan Change Report </vt:lpstr>
      <vt:lpstr>Flag Explanations</vt:lpstr>
      <vt:lpstr>Data Summary Checklist Page</vt:lpstr>
      <vt:lpstr>2 Data Summary Reports</vt:lpstr>
      <vt:lpstr>Student 2.7 Number of Reported Students by Special Education Funding Status by Administrative Unit and Disability</vt:lpstr>
      <vt:lpstr>Student: 2.8 Number of Reported Students Parentally Placed in a Private School by Disability and Type of Service</vt:lpstr>
      <vt:lpstr>Indicator Report Checklist Page</vt:lpstr>
      <vt:lpstr>4 Student Indicator Reports</vt:lpstr>
      <vt:lpstr>2.5  Indicator 5 Number of Students Aged 5 (in kindergarten) -21  by Educational Settings </vt:lpstr>
      <vt:lpstr>2.6  Indicator 6 Number of Students Aged 3-5 (not in kindergarten) by Educational Settings</vt:lpstr>
      <vt:lpstr>2.9 Indicator 9 Disproportionate Representation of Racial and Ethnic Groups in Special Education</vt:lpstr>
      <vt:lpstr>2.10 Indicator 10 Disproportionate Representation of  Racial and Ethnic Groups in Specific Disability Categories  </vt:lpstr>
      <vt:lpstr>Flag Explanation Templates</vt:lpstr>
      <vt:lpstr>Uploading to the Ascend Data Management System</vt:lpstr>
      <vt:lpstr>The Ascend Data Management System</vt:lpstr>
      <vt:lpstr>Uploading to Ascend DMS Please Note!!</vt:lpstr>
      <vt:lpstr>Quick Navigation in the New Data Management System – Overview </vt:lpstr>
      <vt:lpstr>Ascend DMS Left  Navigation Pane</vt:lpstr>
      <vt:lpstr>To Upload Documents</vt:lpstr>
      <vt:lpstr>Uploading December Count Report Documents</vt:lpstr>
      <vt:lpstr>Tagging your Document</vt:lpstr>
      <vt:lpstr>Flow of Reports Submission</vt:lpstr>
      <vt:lpstr>Special Education December Count</vt:lpstr>
    </vt:vector>
  </TitlesOfParts>
  <Company>Colorado State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Heitman, Lindsey</cp:lastModifiedBy>
  <cp:revision>662</cp:revision>
  <cp:lastPrinted>2014-12-16T16:14:31Z</cp:lastPrinted>
  <dcterms:created xsi:type="dcterms:W3CDTF">2012-07-16T02:29:43Z</dcterms:created>
  <dcterms:modified xsi:type="dcterms:W3CDTF">2024-02-20T19:32:16Z</dcterms:modified>
</cp:coreProperties>
</file>