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68"/>
  </p:notesMasterIdLst>
  <p:sldIdLst>
    <p:sldId id="489" r:id="rId2"/>
    <p:sldId id="398" r:id="rId3"/>
    <p:sldId id="401" r:id="rId4"/>
    <p:sldId id="397" r:id="rId5"/>
    <p:sldId id="463" r:id="rId6"/>
    <p:sldId id="475" r:id="rId7"/>
    <p:sldId id="476" r:id="rId8"/>
    <p:sldId id="477" r:id="rId9"/>
    <p:sldId id="478" r:id="rId10"/>
    <p:sldId id="479" r:id="rId11"/>
    <p:sldId id="482" r:id="rId12"/>
    <p:sldId id="480" r:id="rId13"/>
    <p:sldId id="461" r:id="rId14"/>
    <p:sldId id="367" r:id="rId15"/>
    <p:sldId id="368" r:id="rId16"/>
    <p:sldId id="483" r:id="rId17"/>
    <p:sldId id="369" r:id="rId18"/>
    <p:sldId id="370" r:id="rId19"/>
    <p:sldId id="371" r:id="rId20"/>
    <p:sldId id="374" r:id="rId21"/>
    <p:sldId id="375" r:id="rId22"/>
    <p:sldId id="376" r:id="rId23"/>
    <p:sldId id="386" r:id="rId24"/>
    <p:sldId id="380" r:id="rId25"/>
    <p:sldId id="297" r:id="rId26"/>
    <p:sldId id="383" r:id="rId27"/>
    <p:sldId id="384" r:id="rId28"/>
    <p:sldId id="385" r:id="rId29"/>
    <p:sldId id="299" r:id="rId30"/>
    <p:sldId id="402" r:id="rId31"/>
    <p:sldId id="310" r:id="rId32"/>
    <p:sldId id="311" r:id="rId33"/>
    <p:sldId id="403" r:id="rId34"/>
    <p:sldId id="313" r:id="rId35"/>
    <p:sldId id="314" r:id="rId36"/>
    <p:sldId id="315" r:id="rId37"/>
    <p:sldId id="394" r:id="rId38"/>
    <p:sldId id="395" r:id="rId39"/>
    <p:sldId id="320" r:id="rId40"/>
    <p:sldId id="490" r:id="rId41"/>
    <p:sldId id="491" r:id="rId42"/>
    <p:sldId id="322" r:id="rId43"/>
    <p:sldId id="323" r:id="rId44"/>
    <p:sldId id="324" r:id="rId45"/>
    <p:sldId id="462" r:id="rId46"/>
    <p:sldId id="325" r:id="rId47"/>
    <p:sldId id="326" r:id="rId48"/>
    <p:sldId id="328" r:id="rId49"/>
    <p:sldId id="329" r:id="rId50"/>
    <p:sldId id="330" r:id="rId51"/>
    <p:sldId id="331" r:id="rId52"/>
    <p:sldId id="333" r:id="rId53"/>
    <p:sldId id="334" r:id="rId54"/>
    <p:sldId id="335" r:id="rId55"/>
    <p:sldId id="336" r:id="rId56"/>
    <p:sldId id="337" r:id="rId57"/>
    <p:sldId id="338" r:id="rId58"/>
    <p:sldId id="339" r:id="rId59"/>
    <p:sldId id="346" r:id="rId60"/>
    <p:sldId id="347" r:id="rId61"/>
    <p:sldId id="348" r:id="rId62"/>
    <p:sldId id="494" r:id="rId63"/>
    <p:sldId id="493" r:id="rId64"/>
    <p:sldId id="485" r:id="rId65"/>
    <p:sldId id="486" r:id="rId66"/>
    <p:sldId id="48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ccetti, Debbie" initials="PD" lastIdx="2" clrIdx="0">
    <p:extLst>
      <p:ext uri="{19B8F6BF-5375-455C-9EA6-DF929625EA0E}">
        <p15:presenceInfo xmlns:p15="http://schemas.microsoft.com/office/powerpoint/2012/main" userId="S-1-5-21-170422339-1359699126-1544898942-57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7900"/>
    <a:srgbClr val="488BC9"/>
    <a:srgbClr val="00CC99"/>
    <a:srgbClr val="EF7521"/>
    <a:srgbClr val="00B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autoAdjust="0"/>
  </p:normalViewPr>
  <p:slideViewPr>
    <p:cSldViewPr snapToGrid="0">
      <p:cViewPr varScale="1">
        <p:scale>
          <a:sx n="20" d="100"/>
          <a:sy n="20" d="100"/>
        </p:scale>
        <p:origin x="1056" y="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0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64433-70E9-44DD-8925-273A01E48075}" type="doc">
      <dgm:prSet loTypeId="urn:microsoft.com/office/officeart/2005/8/layout/hierarchy1" loCatId="hierarchy" qsTypeId="urn:microsoft.com/office/officeart/2005/8/quickstyle/simple5" qsCatId="simple" csTypeId="urn:microsoft.com/office/officeart/2005/8/colors/accent4_2" csCatId="accent4" phldr="1"/>
      <dgm:spPr/>
      <dgm:t>
        <a:bodyPr/>
        <a:lstStyle/>
        <a:p>
          <a:endParaRPr lang="en-US"/>
        </a:p>
      </dgm:t>
    </dgm:pt>
    <dgm:pt modelId="{0B27AD4B-1F64-4CFA-BA43-114147436561}">
      <dgm:prSet phldrT="[Text]" custT="1"/>
      <dgm:spPr/>
      <dgm:t>
        <a:bodyPr/>
        <a:lstStyle/>
        <a:p>
          <a:r>
            <a:rPr lang="en-US" sz="1600" dirty="0"/>
            <a:t>(A) Brought or Possessed at School</a:t>
          </a:r>
        </a:p>
      </dgm:t>
    </dgm:pt>
    <dgm:pt modelId="{2AF130C0-9021-4F7F-919E-2E9FD60CEAFE}" type="parTrans" cxnId="{627C008B-68E5-418D-AB94-5A469A0C97EC}">
      <dgm:prSet/>
      <dgm:spPr/>
      <dgm:t>
        <a:bodyPr/>
        <a:lstStyle/>
        <a:p>
          <a:endParaRPr lang="en-US"/>
        </a:p>
      </dgm:t>
    </dgm:pt>
    <dgm:pt modelId="{419509A7-707D-40AE-ABD5-F70AB2EAAF15}" type="sibTrans" cxnId="{627C008B-68E5-418D-AB94-5A469A0C97EC}">
      <dgm:prSet/>
      <dgm:spPr/>
      <dgm:t>
        <a:bodyPr/>
        <a:lstStyle/>
        <a:p>
          <a:endParaRPr lang="en-US"/>
        </a:p>
      </dgm:t>
    </dgm:pt>
    <dgm:pt modelId="{4310FA6E-593A-4311-9E3E-618651FB0F5D}">
      <dgm:prSet phldrT="[Text]" custT="1"/>
      <dgm:spPr/>
      <dgm:t>
        <a:bodyPr/>
        <a:lstStyle/>
        <a:p>
          <a:r>
            <a:rPr lang="en-US" sz="1600" dirty="0"/>
            <a:t>(B1) Expelled</a:t>
          </a:r>
        </a:p>
      </dgm:t>
    </dgm:pt>
    <dgm:pt modelId="{DEBDCCDD-71A0-4D5B-974C-E1EE44A675EA}" type="parTrans" cxnId="{215C9F56-3EBC-497B-8DCE-5873C2D4CFF2}">
      <dgm:prSet/>
      <dgm:spPr/>
      <dgm:t>
        <a:bodyPr/>
        <a:lstStyle/>
        <a:p>
          <a:endParaRPr lang="en-US"/>
        </a:p>
      </dgm:t>
    </dgm:pt>
    <dgm:pt modelId="{CB8EE7D3-EB81-43B3-B20C-45147E80B6B9}" type="sibTrans" cxnId="{215C9F56-3EBC-497B-8DCE-5873C2D4CFF2}">
      <dgm:prSet/>
      <dgm:spPr/>
      <dgm:t>
        <a:bodyPr/>
        <a:lstStyle/>
        <a:p>
          <a:endParaRPr lang="en-US"/>
        </a:p>
      </dgm:t>
    </dgm:pt>
    <dgm:pt modelId="{6F070078-E3CE-42A0-8089-9DE3AD06BFBA}">
      <dgm:prSet phldrT="[Text]" custT="1"/>
      <dgm:spPr/>
      <dgm:t>
        <a:bodyPr/>
        <a:lstStyle/>
        <a:p>
          <a:r>
            <a:rPr lang="en-US" sz="1600" dirty="0"/>
            <a:t>(B2) Other Discipline Action</a:t>
          </a:r>
        </a:p>
      </dgm:t>
    </dgm:pt>
    <dgm:pt modelId="{6F8D0C6C-4F8D-44FF-8933-EA93EE0A5861}" type="parTrans" cxnId="{1A2266F5-8562-4E0D-BDA3-C5A238E8B15C}">
      <dgm:prSet/>
      <dgm:spPr/>
      <dgm:t>
        <a:bodyPr/>
        <a:lstStyle/>
        <a:p>
          <a:endParaRPr lang="en-US"/>
        </a:p>
      </dgm:t>
    </dgm:pt>
    <dgm:pt modelId="{6B4CDB7B-8B24-4C2D-8719-B353D1F88673}" type="sibTrans" cxnId="{1A2266F5-8562-4E0D-BDA3-C5A238E8B15C}">
      <dgm:prSet/>
      <dgm:spPr/>
      <dgm:t>
        <a:bodyPr/>
        <a:lstStyle/>
        <a:p>
          <a:endParaRPr lang="en-US"/>
        </a:p>
      </dgm:t>
    </dgm:pt>
    <dgm:pt modelId="{7B4AED49-1E16-4DCC-BC95-9414C87CDC74}">
      <dgm:prSet phldrT="[Text]" custT="1"/>
      <dgm:spPr/>
      <dgm:t>
        <a:bodyPr/>
        <a:lstStyle/>
        <a:p>
          <a:r>
            <a:rPr lang="en-US" sz="1600" dirty="0"/>
            <a:t>(B3) Remove Other</a:t>
          </a:r>
        </a:p>
      </dgm:t>
    </dgm:pt>
    <dgm:pt modelId="{1AAA69F0-8F88-40AF-8394-81D4C5C8A025}" type="parTrans" cxnId="{3649A2BF-152C-475F-B448-E35DC319B816}">
      <dgm:prSet/>
      <dgm:spPr/>
      <dgm:t>
        <a:bodyPr/>
        <a:lstStyle/>
        <a:p>
          <a:endParaRPr lang="en-US"/>
        </a:p>
      </dgm:t>
    </dgm:pt>
    <dgm:pt modelId="{6A1D859F-0235-464E-AECB-6D03EE373148}" type="sibTrans" cxnId="{3649A2BF-152C-475F-B448-E35DC319B816}">
      <dgm:prSet/>
      <dgm:spPr/>
      <dgm:t>
        <a:bodyPr/>
        <a:lstStyle/>
        <a:p>
          <a:endParaRPr lang="en-US"/>
        </a:p>
      </dgm:t>
    </dgm:pt>
    <dgm:pt modelId="{FAF1364E-9808-4F33-85C9-B733410624C9}">
      <dgm:prSet phldrT="[Text]" custT="1"/>
      <dgm:spPr/>
      <dgm:t>
        <a:bodyPr/>
        <a:lstStyle/>
        <a:p>
          <a:r>
            <a:rPr lang="en-US" sz="1600" dirty="0"/>
            <a:t>(B4) No Action Taken</a:t>
          </a:r>
        </a:p>
      </dgm:t>
    </dgm:pt>
    <dgm:pt modelId="{12B18611-6319-4EF3-9B0A-72DD53DC18C6}" type="parTrans" cxnId="{B77B5EB1-72D7-4D2A-B800-AAEFF7CCFB0C}">
      <dgm:prSet/>
      <dgm:spPr/>
      <dgm:t>
        <a:bodyPr/>
        <a:lstStyle/>
        <a:p>
          <a:endParaRPr lang="en-US"/>
        </a:p>
      </dgm:t>
    </dgm:pt>
    <dgm:pt modelId="{4C5C9044-FCEC-434F-8F40-42DE6370A043}" type="sibTrans" cxnId="{B77B5EB1-72D7-4D2A-B800-AAEFF7CCFB0C}">
      <dgm:prSet/>
      <dgm:spPr/>
      <dgm:t>
        <a:bodyPr/>
        <a:lstStyle/>
        <a:p>
          <a:endParaRPr lang="en-US"/>
        </a:p>
      </dgm:t>
    </dgm:pt>
    <dgm:pt modelId="{7F9A61D5-C24A-45B5-BDD5-E8ABDAB187E3}">
      <dgm:prSet phldrT="[Text]" custT="1"/>
      <dgm:spPr/>
      <dgm:t>
        <a:bodyPr/>
        <a:lstStyle/>
        <a:p>
          <a:r>
            <a:rPr lang="en-US" sz="1600" dirty="0"/>
            <a:t>(C1) Less Than Mandatory One Calendar Year</a:t>
          </a:r>
        </a:p>
      </dgm:t>
    </dgm:pt>
    <dgm:pt modelId="{B22B06F3-3B6A-43EC-A379-0E91287E8C73}" type="parTrans" cxnId="{151EF85D-200F-416D-8C2A-64626710F855}">
      <dgm:prSet/>
      <dgm:spPr/>
      <dgm:t>
        <a:bodyPr/>
        <a:lstStyle/>
        <a:p>
          <a:endParaRPr lang="en-US"/>
        </a:p>
      </dgm:t>
    </dgm:pt>
    <dgm:pt modelId="{318AF699-00AF-41A1-9DC6-982613CAC1B8}" type="sibTrans" cxnId="{151EF85D-200F-416D-8C2A-64626710F855}">
      <dgm:prSet/>
      <dgm:spPr/>
      <dgm:t>
        <a:bodyPr/>
        <a:lstStyle/>
        <a:p>
          <a:endParaRPr lang="en-US"/>
        </a:p>
      </dgm:t>
    </dgm:pt>
    <dgm:pt modelId="{1BDEF1B5-C497-4757-8CA6-940230FD5DBA}">
      <dgm:prSet phldrT="[Text]" custT="1"/>
      <dgm:spPr/>
      <dgm:t>
        <a:bodyPr/>
        <a:lstStyle/>
        <a:p>
          <a:r>
            <a:rPr lang="en-US" sz="1600" dirty="0"/>
            <a:t>(C2) Full Mandatory One Calendar Year</a:t>
          </a:r>
        </a:p>
      </dgm:t>
    </dgm:pt>
    <dgm:pt modelId="{049249DB-7AC0-4ADE-919E-1F51F9F97E8E}" type="parTrans" cxnId="{0C3D688E-2C09-473A-A054-84D38BC6C7D1}">
      <dgm:prSet/>
      <dgm:spPr/>
      <dgm:t>
        <a:bodyPr/>
        <a:lstStyle/>
        <a:p>
          <a:endParaRPr lang="en-US"/>
        </a:p>
      </dgm:t>
    </dgm:pt>
    <dgm:pt modelId="{6385B6CA-1786-4B5D-BB92-BC8327DDF7B9}" type="sibTrans" cxnId="{0C3D688E-2C09-473A-A054-84D38BC6C7D1}">
      <dgm:prSet/>
      <dgm:spPr/>
      <dgm:t>
        <a:bodyPr/>
        <a:lstStyle/>
        <a:p>
          <a:endParaRPr lang="en-US"/>
        </a:p>
      </dgm:t>
    </dgm:pt>
    <dgm:pt modelId="{CA7A900D-A7E9-4EDF-B434-38E70075127B}">
      <dgm:prSet phldrT="[Text]" custT="1"/>
      <dgm:spPr/>
      <dgm:t>
        <a:bodyPr/>
        <a:lstStyle/>
        <a:p>
          <a:r>
            <a:rPr lang="en-US" sz="1600" dirty="0"/>
            <a:t>(D2) Referred to Alternative School/Program</a:t>
          </a:r>
        </a:p>
      </dgm:t>
    </dgm:pt>
    <dgm:pt modelId="{1157B974-79F7-4F96-A8F6-F64B6930901A}" type="parTrans" cxnId="{49FD6811-8962-4713-AA0A-63D6FCF2FB9D}">
      <dgm:prSet/>
      <dgm:spPr/>
      <dgm:t>
        <a:bodyPr/>
        <a:lstStyle/>
        <a:p>
          <a:endParaRPr lang="en-US"/>
        </a:p>
      </dgm:t>
    </dgm:pt>
    <dgm:pt modelId="{9E778A05-6369-4307-8037-816230B1B2A5}" type="sibTrans" cxnId="{49FD6811-8962-4713-AA0A-63D6FCF2FB9D}">
      <dgm:prSet/>
      <dgm:spPr/>
      <dgm:t>
        <a:bodyPr/>
        <a:lstStyle/>
        <a:p>
          <a:endParaRPr lang="en-US"/>
        </a:p>
      </dgm:t>
    </dgm:pt>
    <dgm:pt modelId="{B24D0A31-44A4-46A9-9C47-0D2710EF38E7}">
      <dgm:prSet phldrT="[Text]" custT="1"/>
      <dgm:spPr/>
      <dgm:t>
        <a:bodyPr/>
        <a:lstStyle/>
        <a:p>
          <a:r>
            <a:rPr lang="en-US" sz="1600" dirty="0"/>
            <a:t>(D1) Referred to Alternative School/Program</a:t>
          </a:r>
        </a:p>
      </dgm:t>
    </dgm:pt>
    <dgm:pt modelId="{0382E48B-51FA-46EE-8E88-1672F3679E57}" type="sibTrans" cxnId="{05073C54-5282-4ECA-9CEC-B04DCF2302F5}">
      <dgm:prSet/>
      <dgm:spPr/>
      <dgm:t>
        <a:bodyPr/>
        <a:lstStyle/>
        <a:p>
          <a:endParaRPr lang="en-US"/>
        </a:p>
      </dgm:t>
    </dgm:pt>
    <dgm:pt modelId="{C9952DB6-E474-4DAC-9308-D9A433DB9A2F}" type="parTrans" cxnId="{05073C54-5282-4ECA-9CEC-B04DCF2302F5}">
      <dgm:prSet/>
      <dgm:spPr/>
      <dgm:t>
        <a:bodyPr/>
        <a:lstStyle/>
        <a:p>
          <a:endParaRPr lang="en-US"/>
        </a:p>
      </dgm:t>
    </dgm:pt>
    <dgm:pt modelId="{F7D62F00-CD9A-4799-9048-C27D37599672}" type="pres">
      <dgm:prSet presAssocID="{AE864433-70E9-44DD-8925-273A01E48075}" presName="hierChild1" presStyleCnt="0">
        <dgm:presLayoutVars>
          <dgm:chPref val="1"/>
          <dgm:dir/>
          <dgm:animOne val="branch"/>
          <dgm:animLvl val="lvl"/>
          <dgm:resizeHandles/>
        </dgm:presLayoutVars>
      </dgm:prSet>
      <dgm:spPr/>
    </dgm:pt>
    <dgm:pt modelId="{1C27AE1E-3689-40DA-A004-56571E58FEB6}" type="pres">
      <dgm:prSet presAssocID="{0B27AD4B-1F64-4CFA-BA43-114147436561}" presName="hierRoot1" presStyleCnt="0"/>
      <dgm:spPr/>
    </dgm:pt>
    <dgm:pt modelId="{54756B05-EF9A-418E-9854-CD2C96C03D8D}" type="pres">
      <dgm:prSet presAssocID="{0B27AD4B-1F64-4CFA-BA43-114147436561}" presName="composite" presStyleCnt="0"/>
      <dgm:spPr/>
    </dgm:pt>
    <dgm:pt modelId="{89DEF23F-CDAD-4D35-B059-974C79688361}" type="pres">
      <dgm:prSet presAssocID="{0B27AD4B-1F64-4CFA-BA43-114147436561}" presName="background" presStyleLbl="node0" presStyleIdx="0" presStyleCnt="1"/>
      <dgm:spPr/>
    </dgm:pt>
    <dgm:pt modelId="{5E748EE4-0872-4F22-A58F-D5902FB28DB2}" type="pres">
      <dgm:prSet presAssocID="{0B27AD4B-1F64-4CFA-BA43-114147436561}" presName="text" presStyleLbl="fgAcc0" presStyleIdx="0" presStyleCnt="1">
        <dgm:presLayoutVars>
          <dgm:chPref val="3"/>
        </dgm:presLayoutVars>
      </dgm:prSet>
      <dgm:spPr/>
    </dgm:pt>
    <dgm:pt modelId="{2E203CB0-5002-4B33-9503-03B6A61329C1}" type="pres">
      <dgm:prSet presAssocID="{0B27AD4B-1F64-4CFA-BA43-114147436561}" presName="hierChild2" presStyleCnt="0"/>
      <dgm:spPr/>
    </dgm:pt>
    <dgm:pt modelId="{8E6E05F6-75EB-4D3A-B472-E60FF67EDDE5}" type="pres">
      <dgm:prSet presAssocID="{DEBDCCDD-71A0-4D5B-974C-E1EE44A675EA}" presName="Name10" presStyleLbl="parChTrans1D2" presStyleIdx="0" presStyleCnt="4"/>
      <dgm:spPr/>
    </dgm:pt>
    <dgm:pt modelId="{B730A0E4-6150-4774-ADD8-B3E71817D83D}" type="pres">
      <dgm:prSet presAssocID="{4310FA6E-593A-4311-9E3E-618651FB0F5D}" presName="hierRoot2" presStyleCnt="0"/>
      <dgm:spPr/>
    </dgm:pt>
    <dgm:pt modelId="{73319B18-4F4B-4354-92D5-41FDF0B8EDA9}" type="pres">
      <dgm:prSet presAssocID="{4310FA6E-593A-4311-9E3E-618651FB0F5D}" presName="composite2" presStyleCnt="0"/>
      <dgm:spPr/>
    </dgm:pt>
    <dgm:pt modelId="{B835351D-A767-4A1F-ABB3-749BEAB0A956}" type="pres">
      <dgm:prSet presAssocID="{4310FA6E-593A-4311-9E3E-618651FB0F5D}" presName="background2" presStyleLbl="node2" presStyleIdx="0" presStyleCnt="4"/>
      <dgm:spPr/>
    </dgm:pt>
    <dgm:pt modelId="{16DBCCF7-2027-43D9-A646-4805EB1920F0}" type="pres">
      <dgm:prSet presAssocID="{4310FA6E-593A-4311-9E3E-618651FB0F5D}" presName="text2" presStyleLbl="fgAcc2" presStyleIdx="0" presStyleCnt="4" custLinFactNeighborX="5959" custLinFactNeighborY="-266">
        <dgm:presLayoutVars>
          <dgm:chPref val="3"/>
        </dgm:presLayoutVars>
      </dgm:prSet>
      <dgm:spPr/>
    </dgm:pt>
    <dgm:pt modelId="{CE5EA74A-318D-45F4-A64F-3EC73FCFF4F8}" type="pres">
      <dgm:prSet presAssocID="{4310FA6E-593A-4311-9E3E-618651FB0F5D}" presName="hierChild3" presStyleCnt="0"/>
      <dgm:spPr/>
    </dgm:pt>
    <dgm:pt modelId="{F02CD396-2395-46E3-B8A3-60F753534B6D}" type="pres">
      <dgm:prSet presAssocID="{B22B06F3-3B6A-43EC-A379-0E91287E8C73}" presName="Name17" presStyleLbl="parChTrans1D3" presStyleIdx="0" presStyleCnt="2"/>
      <dgm:spPr/>
    </dgm:pt>
    <dgm:pt modelId="{6DA49A51-084C-4FD5-82BD-CAC29241D226}" type="pres">
      <dgm:prSet presAssocID="{7F9A61D5-C24A-45B5-BDD5-E8ABDAB187E3}" presName="hierRoot3" presStyleCnt="0"/>
      <dgm:spPr/>
    </dgm:pt>
    <dgm:pt modelId="{2844AF90-48D8-47D3-93EE-F2CF0CE9F686}" type="pres">
      <dgm:prSet presAssocID="{7F9A61D5-C24A-45B5-BDD5-E8ABDAB187E3}" presName="composite3" presStyleCnt="0"/>
      <dgm:spPr/>
    </dgm:pt>
    <dgm:pt modelId="{185F5ADC-D34D-44BF-A76B-E98EA42A17BB}" type="pres">
      <dgm:prSet presAssocID="{7F9A61D5-C24A-45B5-BDD5-E8ABDAB187E3}" presName="background3" presStyleLbl="node3" presStyleIdx="0" presStyleCnt="2"/>
      <dgm:spPr/>
    </dgm:pt>
    <dgm:pt modelId="{0C290D8D-2A5F-4B0E-B649-DBCCF0938117}" type="pres">
      <dgm:prSet presAssocID="{7F9A61D5-C24A-45B5-BDD5-E8ABDAB187E3}" presName="text3" presStyleLbl="fgAcc3" presStyleIdx="0" presStyleCnt="2" custScaleX="125574" custLinFactNeighborX="5959" custLinFactNeighborY="-266">
        <dgm:presLayoutVars>
          <dgm:chPref val="3"/>
        </dgm:presLayoutVars>
      </dgm:prSet>
      <dgm:spPr/>
    </dgm:pt>
    <dgm:pt modelId="{E7CA785C-9CA6-42C8-9D9C-6C790541FBEF}" type="pres">
      <dgm:prSet presAssocID="{7F9A61D5-C24A-45B5-BDD5-E8ABDAB187E3}" presName="hierChild4" presStyleCnt="0"/>
      <dgm:spPr/>
    </dgm:pt>
    <dgm:pt modelId="{7EA872FF-D033-4760-9D4F-D3B961DA229F}" type="pres">
      <dgm:prSet presAssocID="{C9952DB6-E474-4DAC-9308-D9A433DB9A2F}" presName="Name23" presStyleLbl="parChTrans1D4" presStyleIdx="0" presStyleCnt="2"/>
      <dgm:spPr/>
    </dgm:pt>
    <dgm:pt modelId="{EC3C34A9-EB5F-4854-B68E-03F1E3B214C2}" type="pres">
      <dgm:prSet presAssocID="{B24D0A31-44A4-46A9-9C47-0D2710EF38E7}" presName="hierRoot4" presStyleCnt="0"/>
      <dgm:spPr/>
    </dgm:pt>
    <dgm:pt modelId="{99D558EE-DD63-4200-A238-07F5218DF404}" type="pres">
      <dgm:prSet presAssocID="{B24D0A31-44A4-46A9-9C47-0D2710EF38E7}" presName="composite4" presStyleCnt="0"/>
      <dgm:spPr/>
    </dgm:pt>
    <dgm:pt modelId="{4C21E2FE-984F-4073-8567-B548F97391E6}" type="pres">
      <dgm:prSet presAssocID="{B24D0A31-44A4-46A9-9C47-0D2710EF38E7}" presName="background4" presStyleLbl="node4" presStyleIdx="0" presStyleCnt="2"/>
      <dgm:spPr/>
    </dgm:pt>
    <dgm:pt modelId="{B3C13D25-F065-414D-A9E7-E0443173E64C}" type="pres">
      <dgm:prSet presAssocID="{B24D0A31-44A4-46A9-9C47-0D2710EF38E7}" presName="text4" presStyleLbl="fgAcc4" presStyleIdx="0" presStyleCnt="2" custScaleX="132424" custLinFactNeighborX="5959" custLinFactNeighborY="-266">
        <dgm:presLayoutVars>
          <dgm:chPref val="3"/>
        </dgm:presLayoutVars>
      </dgm:prSet>
      <dgm:spPr/>
    </dgm:pt>
    <dgm:pt modelId="{DC73077D-B093-4B40-94C1-623C6F9157A7}" type="pres">
      <dgm:prSet presAssocID="{B24D0A31-44A4-46A9-9C47-0D2710EF38E7}" presName="hierChild5" presStyleCnt="0"/>
      <dgm:spPr/>
    </dgm:pt>
    <dgm:pt modelId="{18E19DDF-390D-4744-93BF-59496965E488}" type="pres">
      <dgm:prSet presAssocID="{049249DB-7AC0-4ADE-919E-1F51F9F97E8E}" presName="Name17" presStyleLbl="parChTrans1D3" presStyleIdx="1" presStyleCnt="2"/>
      <dgm:spPr/>
    </dgm:pt>
    <dgm:pt modelId="{7527DA42-F91B-45E2-935A-B2242C6B861E}" type="pres">
      <dgm:prSet presAssocID="{1BDEF1B5-C497-4757-8CA6-940230FD5DBA}" presName="hierRoot3" presStyleCnt="0"/>
      <dgm:spPr/>
    </dgm:pt>
    <dgm:pt modelId="{B67F2F15-8861-4706-A352-AF92A4EDC364}" type="pres">
      <dgm:prSet presAssocID="{1BDEF1B5-C497-4757-8CA6-940230FD5DBA}" presName="composite3" presStyleCnt="0"/>
      <dgm:spPr/>
    </dgm:pt>
    <dgm:pt modelId="{0B262033-8662-4F60-8F33-47D71989D11D}" type="pres">
      <dgm:prSet presAssocID="{1BDEF1B5-C497-4757-8CA6-940230FD5DBA}" presName="background3" presStyleLbl="node3" presStyleIdx="1" presStyleCnt="2"/>
      <dgm:spPr/>
    </dgm:pt>
    <dgm:pt modelId="{C54B599E-ED0D-4F1D-9B7F-1DF76A465C64}" type="pres">
      <dgm:prSet presAssocID="{1BDEF1B5-C497-4757-8CA6-940230FD5DBA}" presName="text3" presStyleLbl="fgAcc3" presStyleIdx="1" presStyleCnt="2" custScaleX="130259" custLinFactNeighborX="5959" custLinFactNeighborY="-266">
        <dgm:presLayoutVars>
          <dgm:chPref val="3"/>
        </dgm:presLayoutVars>
      </dgm:prSet>
      <dgm:spPr/>
    </dgm:pt>
    <dgm:pt modelId="{F2AD6B87-6216-409F-8899-8288C7FA5FB3}" type="pres">
      <dgm:prSet presAssocID="{1BDEF1B5-C497-4757-8CA6-940230FD5DBA}" presName="hierChild4" presStyleCnt="0"/>
      <dgm:spPr/>
    </dgm:pt>
    <dgm:pt modelId="{53ADE0BE-FF71-40D8-A240-6355A9D6A3DF}" type="pres">
      <dgm:prSet presAssocID="{1157B974-79F7-4F96-A8F6-F64B6930901A}" presName="Name23" presStyleLbl="parChTrans1D4" presStyleIdx="1" presStyleCnt="2"/>
      <dgm:spPr/>
    </dgm:pt>
    <dgm:pt modelId="{4A81DFAC-547C-469A-BE27-701807070EF2}" type="pres">
      <dgm:prSet presAssocID="{CA7A900D-A7E9-4EDF-B434-38E70075127B}" presName="hierRoot4" presStyleCnt="0"/>
      <dgm:spPr/>
    </dgm:pt>
    <dgm:pt modelId="{3961036F-6F42-4123-AAFD-31C7CB41A3DC}" type="pres">
      <dgm:prSet presAssocID="{CA7A900D-A7E9-4EDF-B434-38E70075127B}" presName="composite4" presStyleCnt="0"/>
      <dgm:spPr/>
    </dgm:pt>
    <dgm:pt modelId="{F5A530B3-5E6F-49F8-A38F-FB4163EC8528}" type="pres">
      <dgm:prSet presAssocID="{CA7A900D-A7E9-4EDF-B434-38E70075127B}" presName="background4" presStyleLbl="node4" presStyleIdx="1" presStyleCnt="2"/>
      <dgm:spPr/>
    </dgm:pt>
    <dgm:pt modelId="{584C4206-B67E-4F78-950C-F281804FCE0B}" type="pres">
      <dgm:prSet presAssocID="{CA7A900D-A7E9-4EDF-B434-38E70075127B}" presName="text4" presStyleLbl="fgAcc4" presStyleIdx="1" presStyleCnt="2" custScaleX="136071" custLinFactNeighborX="5959" custLinFactNeighborY="-266">
        <dgm:presLayoutVars>
          <dgm:chPref val="3"/>
        </dgm:presLayoutVars>
      </dgm:prSet>
      <dgm:spPr/>
    </dgm:pt>
    <dgm:pt modelId="{96230774-8604-4F85-84CC-B05E25E5A137}" type="pres">
      <dgm:prSet presAssocID="{CA7A900D-A7E9-4EDF-B434-38E70075127B}" presName="hierChild5" presStyleCnt="0"/>
      <dgm:spPr/>
    </dgm:pt>
    <dgm:pt modelId="{D5404F1C-1402-4728-BDC7-7009581EE6D7}" type="pres">
      <dgm:prSet presAssocID="{6F8D0C6C-4F8D-44FF-8933-EA93EE0A5861}" presName="Name10" presStyleLbl="parChTrans1D2" presStyleIdx="1" presStyleCnt="4"/>
      <dgm:spPr/>
    </dgm:pt>
    <dgm:pt modelId="{A890A87F-C22B-45A9-B28F-D0C1180EECDD}" type="pres">
      <dgm:prSet presAssocID="{6F070078-E3CE-42A0-8089-9DE3AD06BFBA}" presName="hierRoot2" presStyleCnt="0"/>
      <dgm:spPr/>
    </dgm:pt>
    <dgm:pt modelId="{EB4A4AD9-4B6E-4DDB-993B-CC49B5352F37}" type="pres">
      <dgm:prSet presAssocID="{6F070078-E3CE-42A0-8089-9DE3AD06BFBA}" presName="composite2" presStyleCnt="0"/>
      <dgm:spPr/>
    </dgm:pt>
    <dgm:pt modelId="{50F015DB-5E48-410C-85B9-BDD911F83716}" type="pres">
      <dgm:prSet presAssocID="{6F070078-E3CE-42A0-8089-9DE3AD06BFBA}" presName="background2" presStyleLbl="node2" presStyleIdx="1" presStyleCnt="4"/>
      <dgm:spPr/>
    </dgm:pt>
    <dgm:pt modelId="{4158FE2A-4BAB-44B9-B9D4-4B800758E01B}" type="pres">
      <dgm:prSet presAssocID="{6F070078-E3CE-42A0-8089-9DE3AD06BFBA}" presName="text2" presStyleLbl="fgAcc2" presStyleIdx="1" presStyleCnt="4" custLinFactNeighborX="5959" custLinFactNeighborY="-266">
        <dgm:presLayoutVars>
          <dgm:chPref val="3"/>
        </dgm:presLayoutVars>
      </dgm:prSet>
      <dgm:spPr/>
    </dgm:pt>
    <dgm:pt modelId="{E03B4F64-FAA0-4E0D-A6B9-094E76B17FDF}" type="pres">
      <dgm:prSet presAssocID="{6F070078-E3CE-42A0-8089-9DE3AD06BFBA}" presName="hierChild3" presStyleCnt="0"/>
      <dgm:spPr/>
    </dgm:pt>
    <dgm:pt modelId="{7162200B-B045-4720-8450-E6B6F091F3C1}" type="pres">
      <dgm:prSet presAssocID="{1AAA69F0-8F88-40AF-8394-81D4C5C8A025}" presName="Name10" presStyleLbl="parChTrans1D2" presStyleIdx="2" presStyleCnt="4"/>
      <dgm:spPr/>
    </dgm:pt>
    <dgm:pt modelId="{D5F29771-D2A9-4E53-B0E7-013A8920153E}" type="pres">
      <dgm:prSet presAssocID="{7B4AED49-1E16-4DCC-BC95-9414C87CDC74}" presName="hierRoot2" presStyleCnt="0"/>
      <dgm:spPr/>
    </dgm:pt>
    <dgm:pt modelId="{A25221AD-1380-40FA-8D5E-48FD1DA7105B}" type="pres">
      <dgm:prSet presAssocID="{7B4AED49-1E16-4DCC-BC95-9414C87CDC74}" presName="composite2" presStyleCnt="0"/>
      <dgm:spPr/>
    </dgm:pt>
    <dgm:pt modelId="{EFDD1990-616E-4A8C-8ED9-A16D7FBDBE02}" type="pres">
      <dgm:prSet presAssocID="{7B4AED49-1E16-4DCC-BC95-9414C87CDC74}" presName="background2" presStyleLbl="node2" presStyleIdx="2" presStyleCnt="4"/>
      <dgm:spPr/>
    </dgm:pt>
    <dgm:pt modelId="{012E321C-1B56-487B-956C-0B366D737F26}" type="pres">
      <dgm:prSet presAssocID="{7B4AED49-1E16-4DCC-BC95-9414C87CDC74}" presName="text2" presStyleLbl="fgAcc2" presStyleIdx="2" presStyleCnt="4">
        <dgm:presLayoutVars>
          <dgm:chPref val="3"/>
        </dgm:presLayoutVars>
      </dgm:prSet>
      <dgm:spPr/>
    </dgm:pt>
    <dgm:pt modelId="{DF503B33-D77C-4872-88A0-4D5CD7705FBE}" type="pres">
      <dgm:prSet presAssocID="{7B4AED49-1E16-4DCC-BC95-9414C87CDC74}" presName="hierChild3" presStyleCnt="0"/>
      <dgm:spPr/>
    </dgm:pt>
    <dgm:pt modelId="{BE276372-6BC1-447F-91A8-BE13F8EBD38B}" type="pres">
      <dgm:prSet presAssocID="{12B18611-6319-4EF3-9B0A-72DD53DC18C6}" presName="Name10" presStyleLbl="parChTrans1D2" presStyleIdx="3" presStyleCnt="4"/>
      <dgm:spPr/>
    </dgm:pt>
    <dgm:pt modelId="{DC260074-9AC1-4316-955E-D974DF62A1B0}" type="pres">
      <dgm:prSet presAssocID="{FAF1364E-9808-4F33-85C9-B733410624C9}" presName="hierRoot2" presStyleCnt="0"/>
      <dgm:spPr/>
    </dgm:pt>
    <dgm:pt modelId="{166C0AC2-D352-4736-AE56-9E8C045A4495}" type="pres">
      <dgm:prSet presAssocID="{FAF1364E-9808-4F33-85C9-B733410624C9}" presName="composite2" presStyleCnt="0"/>
      <dgm:spPr/>
    </dgm:pt>
    <dgm:pt modelId="{F1C75193-90E4-4380-9325-BA84868491C7}" type="pres">
      <dgm:prSet presAssocID="{FAF1364E-9808-4F33-85C9-B733410624C9}" presName="background2" presStyleLbl="node2" presStyleIdx="3" presStyleCnt="4"/>
      <dgm:spPr/>
    </dgm:pt>
    <dgm:pt modelId="{EFC90B4D-A064-4107-93E5-3C5B2641D03C}" type="pres">
      <dgm:prSet presAssocID="{FAF1364E-9808-4F33-85C9-B733410624C9}" presName="text2" presStyleLbl="fgAcc2" presStyleIdx="3" presStyleCnt="4">
        <dgm:presLayoutVars>
          <dgm:chPref val="3"/>
        </dgm:presLayoutVars>
      </dgm:prSet>
      <dgm:spPr/>
    </dgm:pt>
    <dgm:pt modelId="{965E6BB5-8292-4D92-80A6-6B4AE2D4189E}" type="pres">
      <dgm:prSet presAssocID="{FAF1364E-9808-4F33-85C9-B733410624C9}" presName="hierChild3" presStyleCnt="0"/>
      <dgm:spPr/>
    </dgm:pt>
  </dgm:ptLst>
  <dgm:cxnLst>
    <dgm:cxn modelId="{49FD6811-8962-4713-AA0A-63D6FCF2FB9D}" srcId="{1BDEF1B5-C497-4757-8CA6-940230FD5DBA}" destId="{CA7A900D-A7E9-4EDF-B434-38E70075127B}" srcOrd="0" destOrd="0" parTransId="{1157B974-79F7-4F96-A8F6-F64B6930901A}" sibTransId="{9E778A05-6369-4307-8037-816230B1B2A5}"/>
    <dgm:cxn modelId="{8861F716-3D5A-463B-AA65-C9921F3509E0}" type="presOf" srcId="{0B27AD4B-1F64-4CFA-BA43-114147436561}" destId="{5E748EE4-0872-4F22-A58F-D5902FB28DB2}" srcOrd="0" destOrd="0" presId="urn:microsoft.com/office/officeart/2005/8/layout/hierarchy1"/>
    <dgm:cxn modelId="{173D1522-DA71-48BD-B6C8-3A9F3A17954F}" type="presOf" srcId="{B24D0A31-44A4-46A9-9C47-0D2710EF38E7}" destId="{B3C13D25-F065-414D-A9E7-E0443173E64C}" srcOrd="0" destOrd="0" presId="urn:microsoft.com/office/officeart/2005/8/layout/hierarchy1"/>
    <dgm:cxn modelId="{CFC7F727-32B9-4DA1-98B2-B1004AD36590}" type="presOf" srcId="{6F8D0C6C-4F8D-44FF-8933-EA93EE0A5861}" destId="{D5404F1C-1402-4728-BDC7-7009581EE6D7}" srcOrd="0" destOrd="0" presId="urn:microsoft.com/office/officeart/2005/8/layout/hierarchy1"/>
    <dgm:cxn modelId="{151EF85D-200F-416D-8C2A-64626710F855}" srcId="{4310FA6E-593A-4311-9E3E-618651FB0F5D}" destId="{7F9A61D5-C24A-45B5-BDD5-E8ABDAB187E3}" srcOrd="0" destOrd="0" parTransId="{B22B06F3-3B6A-43EC-A379-0E91287E8C73}" sibTransId="{318AF699-00AF-41A1-9DC6-982613CAC1B8}"/>
    <dgm:cxn modelId="{4EB8A644-62C4-4665-BC45-95D7B3C3844F}" type="presOf" srcId="{12B18611-6319-4EF3-9B0A-72DD53DC18C6}" destId="{BE276372-6BC1-447F-91A8-BE13F8EBD38B}" srcOrd="0" destOrd="0" presId="urn:microsoft.com/office/officeart/2005/8/layout/hierarchy1"/>
    <dgm:cxn modelId="{B4B7C768-E789-4B1B-8EDC-70670BE6BFCF}" type="presOf" srcId="{AE864433-70E9-44DD-8925-273A01E48075}" destId="{F7D62F00-CD9A-4799-9048-C27D37599672}" srcOrd="0" destOrd="0" presId="urn:microsoft.com/office/officeart/2005/8/layout/hierarchy1"/>
    <dgm:cxn modelId="{64F64C53-DA6D-4347-856C-3EC82BBE61E1}" type="presOf" srcId="{049249DB-7AC0-4ADE-919E-1F51F9F97E8E}" destId="{18E19DDF-390D-4744-93BF-59496965E488}" srcOrd="0" destOrd="0" presId="urn:microsoft.com/office/officeart/2005/8/layout/hierarchy1"/>
    <dgm:cxn modelId="{05073C54-5282-4ECA-9CEC-B04DCF2302F5}" srcId="{7F9A61D5-C24A-45B5-BDD5-E8ABDAB187E3}" destId="{B24D0A31-44A4-46A9-9C47-0D2710EF38E7}" srcOrd="0" destOrd="0" parTransId="{C9952DB6-E474-4DAC-9308-D9A433DB9A2F}" sibTransId="{0382E48B-51FA-46EE-8E88-1672F3679E57}"/>
    <dgm:cxn modelId="{215C9F56-3EBC-497B-8DCE-5873C2D4CFF2}" srcId="{0B27AD4B-1F64-4CFA-BA43-114147436561}" destId="{4310FA6E-593A-4311-9E3E-618651FB0F5D}" srcOrd="0" destOrd="0" parTransId="{DEBDCCDD-71A0-4D5B-974C-E1EE44A675EA}" sibTransId="{CB8EE7D3-EB81-43B3-B20C-45147E80B6B9}"/>
    <dgm:cxn modelId="{E6F0927D-06F1-4F6C-9CD4-D88DFB0882A6}" type="presOf" srcId="{6F070078-E3CE-42A0-8089-9DE3AD06BFBA}" destId="{4158FE2A-4BAB-44B9-B9D4-4B800758E01B}" srcOrd="0" destOrd="0" presId="urn:microsoft.com/office/officeart/2005/8/layout/hierarchy1"/>
    <dgm:cxn modelId="{387F1D7E-7B31-40F3-A22E-FD1247B9B76D}" type="presOf" srcId="{1AAA69F0-8F88-40AF-8394-81D4C5C8A025}" destId="{7162200B-B045-4720-8450-E6B6F091F3C1}" srcOrd="0" destOrd="0" presId="urn:microsoft.com/office/officeart/2005/8/layout/hierarchy1"/>
    <dgm:cxn modelId="{3FE53880-4CD7-4505-8672-112FD28D7CEB}" type="presOf" srcId="{4310FA6E-593A-4311-9E3E-618651FB0F5D}" destId="{16DBCCF7-2027-43D9-A646-4805EB1920F0}" srcOrd="0" destOrd="0" presId="urn:microsoft.com/office/officeart/2005/8/layout/hierarchy1"/>
    <dgm:cxn modelId="{627C008B-68E5-418D-AB94-5A469A0C97EC}" srcId="{AE864433-70E9-44DD-8925-273A01E48075}" destId="{0B27AD4B-1F64-4CFA-BA43-114147436561}" srcOrd="0" destOrd="0" parTransId="{2AF130C0-9021-4F7F-919E-2E9FD60CEAFE}" sibTransId="{419509A7-707D-40AE-ABD5-F70AB2EAAF15}"/>
    <dgm:cxn modelId="{0C3D688E-2C09-473A-A054-84D38BC6C7D1}" srcId="{4310FA6E-593A-4311-9E3E-618651FB0F5D}" destId="{1BDEF1B5-C497-4757-8CA6-940230FD5DBA}" srcOrd="1" destOrd="0" parTransId="{049249DB-7AC0-4ADE-919E-1F51F9F97E8E}" sibTransId="{6385B6CA-1786-4B5D-BB92-BC8327DDF7B9}"/>
    <dgm:cxn modelId="{FDB97D95-10E8-479F-AE3F-C58ED2460F85}" type="presOf" srcId="{7B4AED49-1E16-4DCC-BC95-9414C87CDC74}" destId="{012E321C-1B56-487B-956C-0B366D737F26}" srcOrd="0" destOrd="0" presId="urn:microsoft.com/office/officeart/2005/8/layout/hierarchy1"/>
    <dgm:cxn modelId="{B77B5EB1-72D7-4D2A-B800-AAEFF7CCFB0C}" srcId="{0B27AD4B-1F64-4CFA-BA43-114147436561}" destId="{FAF1364E-9808-4F33-85C9-B733410624C9}" srcOrd="3" destOrd="0" parTransId="{12B18611-6319-4EF3-9B0A-72DD53DC18C6}" sibTransId="{4C5C9044-FCEC-434F-8F40-42DE6370A043}"/>
    <dgm:cxn modelId="{FD9D24B6-277F-4526-94E8-E0B838A439D8}" type="presOf" srcId="{DEBDCCDD-71A0-4D5B-974C-E1EE44A675EA}" destId="{8E6E05F6-75EB-4D3A-B472-E60FF67EDDE5}" srcOrd="0" destOrd="0" presId="urn:microsoft.com/office/officeart/2005/8/layout/hierarchy1"/>
    <dgm:cxn modelId="{C27A01BF-3729-4A6A-B7CA-E14A0BACAB1A}" type="presOf" srcId="{B22B06F3-3B6A-43EC-A379-0E91287E8C73}" destId="{F02CD396-2395-46E3-B8A3-60F753534B6D}" srcOrd="0" destOrd="0" presId="urn:microsoft.com/office/officeart/2005/8/layout/hierarchy1"/>
    <dgm:cxn modelId="{3649A2BF-152C-475F-B448-E35DC319B816}" srcId="{0B27AD4B-1F64-4CFA-BA43-114147436561}" destId="{7B4AED49-1E16-4DCC-BC95-9414C87CDC74}" srcOrd="2" destOrd="0" parTransId="{1AAA69F0-8F88-40AF-8394-81D4C5C8A025}" sibTransId="{6A1D859F-0235-464E-AECB-6D03EE373148}"/>
    <dgm:cxn modelId="{23DE38D7-65B4-44BA-AA15-ADCBBF353E8C}" type="presOf" srcId="{FAF1364E-9808-4F33-85C9-B733410624C9}" destId="{EFC90B4D-A064-4107-93E5-3C5B2641D03C}" srcOrd="0" destOrd="0" presId="urn:microsoft.com/office/officeart/2005/8/layout/hierarchy1"/>
    <dgm:cxn modelId="{40AE4CDF-3002-4DA8-BAEA-9071C5C1ED7E}" type="presOf" srcId="{1157B974-79F7-4F96-A8F6-F64B6930901A}" destId="{53ADE0BE-FF71-40D8-A240-6355A9D6A3DF}" srcOrd="0" destOrd="0" presId="urn:microsoft.com/office/officeart/2005/8/layout/hierarchy1"/>
    <dgm:cxn modelId="{D49DF9E9-DEB8-4E72-9DFD-6E4F35876289}" type="presOf" srcId="{1BDEF1B5-C497-4757-8CA6-940230FD5DBA}" destId="{C54B599E-ED0D-4F1D-9B7F-1DF76A465C64}" srcOrd="0" destOrd="0" presId="urn:microsoft.com/office/officeart/2005/8/layout/hierarchy1"/>
    <dgm:cxn modelId="{03D2B4ED-345C-4739-B0B3-BCC20D16B74E}" type="presOf" srcId="{C9952DB6-E474-4DAC-9308-D9A433DB9A2F}" destId="{7EA872FF-D033-4760-9D4F-D3B961DA229F}" srcOrd="0" destOrd="0" presId="urn:microsoft.com/office/officeart/2005/8/layout/hierarchy1"/>
    <dgm:cxn modelId="{B852BAF1-007E-4F49-A4DB-0AF4C85D4293}" type="presOf" srcId="{7F9A61D5-C24A-45B5-BDD5-E8ABDAB187E3}" destId="{0C290D8D-2A5F-4B0E-B649-DBCCF0938117}" srcOrd="0" destOrd="0" presId="urn:microsoft.com/office/officeart/2005/8/layout/hierarchy1"/>
    <dgm:cxn modelId="{AAE324F3-AE2A-4B1D-9897-A4D115EC0559}" type="presOf" srcId="{CA7A900D-A7E9-4EDF-B434-38E70075127B}" destId="{584C4206-B67E-4F78-950C-F281804FCE0B}" srcOrd="0" destOrd="0" presId="urn:microsoft.com/office/officeart/2005/8/layout/hierarchy1"/>
    <dgm:cxn modelId="{1A2266F5-8562-4E0D-BDA3-C5A238E8B15C}" srcId="{0B27AD4B-1F64-4CFA-BA43-114147436561}" destId="{6F070078-E3CE-42A0-8089-9DE3AD06BFBA}" srcOrd="1" destOrd="0" parTransId="{6F8D0C6C-4F8D-44FF-8933-EA93EE0A5861}" sibTransId="{6B4CDB7B-8B24-4C2D-8719-B353D1F88673}"/>
    <dgm:cxn modelId="{F3CA6E35-3826-4C38-8243-30C9F038F3F6}" type="presParOf" srcId="{F7D62F00-CD9A-4799-9048-C27D37599672}" destId="{1C27AE1E-3689-40DA-A004-56571E58FEB6}" srcOrd="0" destOrd="0" presId="urn:microsoft.com/office/officeart/2005/8/layout/hierarchy1"/>
    <dgm:cxn modelId="{1249B841-07A3-4949-B1A4-7A18BE1DE427}" type="presParOf" srcId="{1C27AE1E-3689-40DA-A004-56571E58FEB6}" destId="{54756B05-EF9A-418E-9854-CD2C96C03D8D}" srcOrd="0" destOrd="0" presId="urn:microsoft.com/office/officeart/2005/8/layout/hierarchy1"/>
    <dgm:cxn modelId="{1B18B592-7759-4F33-9672-A507B96CE960}" type="presParOf" srcId="{54756B05-EF9A-418E-9854-CD2C96C03D8D}" destId="{89DEF23F-CDAD-4D35-B059-974C79688361}" srcOrd="0" destOrd="0" presId="urn:microsoft.com/office/officeart/2005/8/layout/hierarchy1"/>
    <dgm:cxn modelId="{E4759161-A037-4C49-9071-10FB1D13A32B}" type="presParOf" srcId="{54756B05-EF9A-418E-9854-CD2C96C03D8D}" destId="{5E748EE4-0872-4F22-A58F-D5902FB28DB2}" srcOrd="1" destOrd="0" presId="urn:microsoft.com/office/officeart/2005/8/layout/hierarchy1"/>
    <dgm:cxn modelId="{7A6FF1E2-52C6-41EC-9E03-23F30D875F60}" type="presParOf" srcId="{1C27AE1E-3689-40DA-A004-56571E58FEB6}" destId="{2E203CB0-5002-4B33-9503-03B6A61329C1}" srcOrd="1" destOrd="0" presId="urn:microsoft.com/office/officeart/2005/8/layout/hierarchy1"/>
    <dgm:cxn modelId="{D084D348-FE9A-4E26-BDBF-0952F4968ECC}" type="presParOf" srcId="{2E203CB0-5002-4B33-9503-03B6A61329C1}" destId="{8E6E05F6-75EB-4D3A-B472-E60FF67EDDE5}" srcOrd="0" destOrd="0" presId="urn:microsoft.com/office/officeart/2005/8/layout/hierarchy1"/>
    <dgm:cxn modelId="{11F32DE6-A843-4BE2-A5E8-501D68C695C3}" type="presParOf" srcId="{2E203CB0-5002-4B33-9503-03B6A61329C1}" destId="{B730A0E4-6150-4774-ADD8-B3E71817D83D}" srcOrd="1" destOrd="0" presId="urn:microsoft.com/office/officeart/2005/8/layout/hierarchy1"/>
    <dgm:cxn modelId="{46841098-7DCF-407E-B200-F25C12DBC252}" type="presParOf" srcId="{B730A0E4-6150-4774-ADD8-B3E71817D83D}" destId="{73319B18-4F4B-4354-92D5-41FDF0B8EDA9}" srcOrd="0" destOrd="0" presId="urn:microsoft.com/office/officeart/2005/8/layout/hierarchy1"/>
    <dgm:cxn modelId="{DE4FE464-B4FE-4136-B90E-F652CC70D945}" type="presParOf" srcId="{73319B18-4F4B-4354-92D5-41FDF0B8EDA9}" destId="{B835351D-A767-4A1F-ABB3-749BEAB0A956}" srcOrd="0" destOrd="0" presId="urn:microsoft.com/office/officeart/2005/8/layout/hierarchy1"/>
    <dgm:cxn modelId="{638BFF49-6026-4464-97A7-05AA179D40C3}" type="presParOf" srcId="{73319B18-4F4B-4354-92D5-41FDF0B8EDA9}" destId="{16DBCCF7-2027-43D9-A646-4805EB1920F0}" srcOrd="1" destOrd="0" presId="urn:microsoft.com/office/officeart/2005/8/layout/hierarchy1"/>
    <dgm:cxn modelId="{7B1EF675-D5FC-4318-9EAE-DABC9BB2A70A}" type="presParOf" srcId="{B730A0E4-6150-4774-ADD8-B3E71817D83D}" destId="{CE5EA74A-318D-45F4-A64F-3EC73FCFF4F8}" srcOrd="1" destOrd="0" presId="urn:microsoft.com/office/officeart/2005/8/layout/hierarchy1"/>
    <dgm:cxn modelId="{7523EB3F-245D-4F0A-B255-7155CD0E5F35}" type="presParOf" srcId="{CE5EA74A-318D-45F4-A64F-3EC73FCFF4F8}" destId="{F02CD396-2395-46E3-B8A3-60F753534B6D}" srcOrd="0" destOrd="0" presId="urn:microsoft.com/office/officeart/2005/8/layout/hierarchy1"/>
    <dgm:cxn modelId="{152EDBD3-9575-4964-B869-F931325C289C}" type="presParOf" srcId="{CE5EA74A-318D-45F4-A64F-3EC73FCFF4F8}" destId="{6DA49A51-084C-4FD5-82BD-CAC29241D226}" srcOrd="1" destOrd="0" presId="urn:microsoft.com/office/officeart/2005/8/layout/hierarchy1"/>
    <dgm:cxn modelId="{83D223BB-933A-4F76-8DC2-2BC381A37A06}" type="presParOf" srcId="{6DA49A51-084C-4FD5-82BD-CAC29241D226}" destId="{2844AF90-48D8-47D3-93EE-F2CF0CE9F686}" srcOrd="0" destOrd="0" presId="urn:microsoft.com/office/officeart/2005/8/layout/hierarchy1"/>
    <dgm:cxn modelId="{3ACE6103-47E1-4518-B3BF-3101AC493644}" type="presParOf" srcId="{2844AF90-48D8-47D3-93EE-F2CF0CE9F686}" destId="{185F5ADC-D34D-44BF-A76B-E98EA42A17BB}" srcOrd="0" destOrd="0" presId="urn:microsoft.com/office/officeart/2005/8/layout/hierarchy1"/>
    <dgm:cxn modelId="{40F368E4-200B-4238-8D8A-F974A3484983}" type="presParOf" srcId="{2844AF90-48D8-47D3-93EE-F2CF0CE9F686}" destId="{0C290D8D-2A5F-4B0E-B649-DBCCF0938117}" srcOrd="1" destOrd="0" presId="urn:microsoft.com/office/officeart/2005/8/layout/hierarchy1"/>
    <dgm:cxn modelId="{DF5C73F0-7103-4C6E-AA12-0645B25A0CC4}" type="presParOf" srcId="{6DA49A51-084C-4FD5-82BD-CAC29241D226}" destId="{E7CA785C-9CA6-42C8-9D9C-6C790541FBEF}" srcOrd="1" destOrd="0" presId="urn:microsoft.com/office/officeart/2005/8/layout/hierarchy1"/>
    <dgm:cxn modelId="{4DFFCDE4-8066-49C5-A1C2-1D853C61E1D0}" type="presParOf" srcId="{E7CA785C-9CA6-42C8-9D9C-6C790541FBEF}" destId="{7EA872FF-D033-4760-9D4F-D3B961DA229F}" srcOrd="0" destOrd="0" presId="urn:microsoft.com/office/officeart/2005/8/layout/hierarchy1"/>
    <dgm:cxn modelId="{A7952329-0F5C-46BB-85DF-6A552E8997E4}" type="presParOf" srcId="{E7CA785C-9CA6-42C8-9D9C-6C790541FBEF}" destId="{EC3C34A9-EB5F-4854-B68E-03F1E3B214C2}" srcOrd="1" destOrd="0" presId="urn:microsoft.com/office/officeart/2005/8/layout/hierarchy1"/>
    <dgm:cxn modelId="{8772202A-EFB7-4012-8F5B-59C1B645C00C}" type="presParOf" srcId="{EC3C34A9-EB5F-4854-B68E-03F1E3B214C2}" destId="{99D558EE-DD63-4200-A238-07F5218DF404}" srcOrd="0" destOrd="0" presId="urn:microsoft.com/office/officeart/2005/8/layout/hierarchy1"/>
    <dgm:cxn modelId="{C99ACD8F-9BC9-4251-8F28-50A7033BD428}" type="presParOf" srcId="{99D558EE-DD63-4200-A238-07F5218DF404}" destId="{4C21E2FE-984F-4073-8567-B548F97391E6}" srcOrd="0" destOrd="0" presId="urn:microsoft.com/office/officeart/2005/8/layout/hierarchy1"/>
    <dgm:cxn modelId="{7509224A-381D-42B9-B45D-78FC6F0BDE81}" type="presParOf" srcId="{99D558EE-DD63-4200-A238-07F5218DF404}" destId="{B3C13D25-F065-414D-A9E7-E0443173E64C}" srcOrd="1" destOrd="0" presId="urn:microsoft.com/office/officeart/2005/8/layout/hierarchy1"/>
    <dgm:cxn modelId="{F4140615-15B8-4E8A-8016-B170C1A42387}" type="presParOf" srcId="{EC3C34A9-EB5F-4854-B68E-03F1E3B214C2}" destId="{DC73077D-B093-4B40-94C1-623C6F9157A7}" srcOrd="1" destOrd="0" presId="urn:microsoft.com/office/officeart/2005/8/layout/hierarchy1"/>
    <dgm:cxn modelId="{10C08340-2337-4379-89FE-F54B7D12A012}" type="presParOf" srcId="{CE5EA74A-318D-45F4-A64F-3EC73FCFF4F8}" destId="{18E19DDF-390D-4744-93BF-59496965E488}" srcOrd="2" destOrd="0" presId="urn:microsoft.com/office/officeart/2005/8/layout/hierarchy1"/>
    <dgm:cxn modelId="{77A1ADB9-F286-42A9-9431-CF05D5B8CCA3}" type="presParOf" srcId="{CE5EA74A-318D-45F4-A64F-3EC73FCFF4F8}" destId="{7527DA42-F91B-45E2-935A-B2242C6B861E}" srcOrd="3" destOrd="0" presId="urn:microsoft.com/office/officeart/2005/8/layout/hierarchy1"/>
    <dgm:cxn modelId="{A61E4CD7-507B-4E2B-A610-F907DE000089}" type="presParOf" srcId="{7527DA42-F91B-45E2-935A-B2242C6B861E}" destId="{B67F2F15-8861-4706-A352-AF92A4EDC364}" srcOrd="0" destOrd="0" presId="urn:microsoft.com/office/officeart/2005/8/layout/hierarchy1"/>
    <dgm:cxn modelId="{AF489700-FE7B-4B98-ABE6-FAD3572E0F67}" type="presParOf" srcId="{B67F2F15-8861-4706-A352-AF92A4EDC364}" destId="{0B262033-8662-4F60-8F33-47D71989D11D}" srcOrd="0" destOrd="0" presId="urn:microsoft.com/office/officeart/2005/8/layout/hierarchy1"/>
    <dgm:cxn modelId="{BB0793F6-EFC9-4DC1-93A9-7DBE9873CBBA}" type="presParOf" srcId="{B67F2F15-8861-4706-A352-AF92A4EDC364}" destId="{C54B599E-ED0D-4F1D-9B7F-1DF76A465C64}" srcOrd="1" destOrd="0" presId="urn:microsoft.com/office/officeart/2005/8/layout/hierarchy1"/>
    <dgm:cxn modelId="{65BDE545-D1D5-455D-A7DC-C29C95829729}" type="presParOf" srcId="{7527DA42-F91B-45E2-935A-B2242C6B861E}" destId="{F2AD6B87-6216-409F-8899-8288C7FA5FB3}" srcOrd="1" destOrd="0" presId="urn:microsoft.com/office/officeart/2005/8/layout/hierarchy1"/>
    <dgm:cxn modelId="{40B44BD5-3380-4AD7-9F99-D9A43095086E}" type="presParOf" srcId="{F2AD6B87-6216-409F-8899-8288C7FA5FB3}" destId="{53ADE0BE-FF71-40D8-A240-6355A9D6A3DF}" srcOrd="0" destOrd="0" presId="urn:microsoft.com/office/officeart/2005/8/layout/hierarchy1"/>
    <dgm:cxn modelId="{1636E776-05BE-4F11-85BB-70A6A229F192}" type="presParOf" srcId="{F2AD6B87-6216-409F-8899-8288C7FA5FB3}" destId="{4A81DFAC-547C-469A-BE27-701807070EF2}" srcOrd="1" destOrd="0" presId="urn:microsoft.com/office/officeart/2005/8/layout/hierarchy1"/>
    <dgm:cxn modelId="{6AC51DE6-C1B5-4121-94CD-66A03510D415}" type="presParOf" srcId="{4A81DFAC-547C-469A-BE27-701807070EF2}" destId="{3961036F-6F42-4123-AAFD-31C7CB41A3DC}" srcOrd="0" destOrd="0" presId="urn:microsoft.com/office/officeart/2005/8/layout/hierarchy1"/>
    <dgm:cxn modelId="{805A6562-F0CC-4063-A75C-2D190578F13F}" type="presParOf" srcId="{3961036F-6F42-4123-AAFD-31C7CB41A3DC}" destId="{F5A530B3-5E6F-49F8-A38F-FB4163EC8528}" srcOrd="0" destOrd="0" presId="urn:microsoft.com/office/officeart/2005/8/layout/hierarchy1"/>
    <dgm:cxn modelId="{B80F5C9B-8CD4-430A-B47A-399C9271C503}" type="presParOf" srcId="{3961036F-6F42-4123-AAFD-31C7CB41A3DC}" destId="{584C4206-B67E-4F78-950C-F281804FCE0B}" srcOrd="1" destOrd="0" presId="urn:microsoft.com/office/officeart/2005/8/layout/hierarchy1"/>
    <dgm:cxn modelId="{8A43602A-4EF0-485D-BFF3-A9901B921FC2}" type="presParOf" srcId="{4A81DFAC-547C-469A-BE27-701807070EF2}" destId="{96230774-8604-4F85-84CC-B05E25E5A137}" srcOrd="1" destOrd="0" presId="urn:microsoft.com/office/officeart/2005/8/layout/hierarchy1"/>
    <dgm:cxn modelId="{C00B9965-9AB1-4162-93B9-005A2762111B}" type="presParOf" srcId="{2E203CB0-5002-4B33-9503-03B6A61329C1}" destId="{D5404F1C-1402-4728-BDC7-7009581EE6D7}" srcOrd="2" destOrd="0" presId="urn:microsoft.com/office/officeart/2005/8/layout/hierarchy1"/>
    <dgm:cxn modelId="{C7B7E6C0-AC6E-471B-8FB8-0FCB43E31EB8}" type="presParOf" srcId="{2E203CB0-5002-4B33-9503-03B6A61329C1}" destId="{A890A87F-C22B-45A9-B28F-D0C1180EECDD}" srcOrd="3" destOrd="0" presId="urn:microsoft.com/office/officeart/2005/8/layout/hierarchy1"/>
    <dgm:cxn modelId="{358D8F3D-728E-4E10-B914-4753CCBFFE93}" type="presParOf" srcId="{A890A87F-C22B-45A9-B28F-D0C1180EECDD}" destId="{EB4A4AD9-4B6E-4DDB-993B-CC49B5352F37}" srcOrd="0" destOrd="0" presId="urn:microsoft.com/office/officeart/2005/8/layout/hierarchy1"/>
    <dgm:cxn modelId="{B8324E7F-7BF2-4A3C-8450-33EB50E740A6}" type="presParOf" srcId="{EB4A4AD9-4B6E-4DDB-993B-CC49B5352F37}" destId="{50F015DB-5E48-410C-85B9-BDD911F83716}" srcOrd="0" destOrd="0" presId="urn:microsoft.com/office/officeart/2005/8/layout/hierarchy1"/>
    <dgm:cxn modelId="{16F147D8-E5CB-43E4-8162-2E0B9235DD7D}" type="presParOf" srcId="{EB4A4AD9-4B6E-4DDB-993B-CC49B5352F37}" destId="{4158FE2A-4BAB-44B9-B9D4-4B800758E01B}" srcOrd="1" destOrd="0" presId="urn:microsoft.com/office/officeart/2005/8/layout/hierarchy1"/>
    <dgm:cxn modelId="{69402A84-C2BA-4224-A7A1-F5F2C2CC3852}" type="presParOf" srcId="{A890A87F-C22B-45A9-B28F-D0C1180EECDD}" destId="{E03B4F64-FAA0-4E0D-A6B9-094E76B17FDF}" srcOrd="1" destOrd="0" presId="urn:microsoft.com/office/officeart/2005/8/layout/hierarchy1"/>
    <dgm:cxn modelId="{71B77A55-9B98-4574-B9A2-B73FBB2F1E14}" type="presParOf" srcId="{2E203CB0-5002-4B33-9503-03B6A61329C1}" destId="{7162200B-B045-4720-8450-E6B6F091F3C1}" srcOrd="4" destOrd="0" presId="urn:microsoft.com/office/officeart/2005/8/layout/hierarchy1"/>
    <dgm:cxn modelId="{DB626D56-8BA5-4994-B160-217D735A5F08}" type="presParOf" srcId="{2E203CB0-5002-4B33-9503-03B6A61329C1}" destId="{D5F29771-D2A9-4E53-B0E7-013A8920153E}" srcOrd="5" destOrd="0" presId="urn:microsoft.com/office/officeart/2005/8/layout/hierarchy1"/>
    <dgm:cxn modelId="{A76FFAFF-A964-4DE2-8B5D-35D90D863135}" type="presParOf" srcId="{D5F29771-D2A9-4E53-B0E7-013A8920153E}" destId="{A25221AD-1380-40FA-8D5E-48FD1DA7105B}" srcOrd="0" destOrd="0" presId="urn:microsoft.com/office/officeart/2005/8/layout/hierarchy1"/>
    <dgm:cxn modelId="{35280987-8781-4C2F-B0D8-3F02CE60B4C2}" type="presParOf" srcId="{A25221AD-1380-40FA-8D5E-48FD1DA7105B}" destId="{EFDD1990-616E-4A8C-8ED9-A16D7FBDBE02}" srcOrd="0" destOrd="0" presId="urn:microsoft.com/office/officeart/2005/8/layout/hierarchy1"/>
    <dgm:cxn modelId="{29FB3831-FFEE-4FB4-9F02-AF917566680B}" type="presParOf" srcId="{A25221AD-1380-40FA-8D5E-48FD1DA7105B}" destId="{012E321C-1B56-487B-956C-0B366D737F26}" srcOrd="1" destOrd="0" presId="urn:microsoft.com/office/officeart/2005/8/layout/hierarchy1"/>
    <dgm:cxn modelId="{7E502F6A-CFB6-484B-8B4D-56B4ED874A54}" type="presParOf" srcId="{D5F29771-D2A9-4E53-B0E7-013A8920153E}" destId="{DF503B33-D77C-4872-88A0-4D5CD7705FBE}" srcOrd="1" destOrd="0" presId="urn:microsoft.com/office/officeart/2005/8/layout/hierarchy1"/>
    <dgm:cxn modelId="{A8D9F359-A5C6-4EB9-AF80-5ABEE2740E22}" type="presParOf" srcId="{2E203CB0-5002-4B33-9503-03B6A61329C1}" destId="{BE276372-6BC1-447F-91A8-BE13F8EBD38B}" srcOrd="6" destOrd="0" presId="urn:microsoft.com/office/officeart/2005/8/layout/hierarchy1"/>
    <dgm:cxn modelId="{A795A98C-DA1A-4F30-87EB-D8466A4EB5FB}" type="presParOf" srcId="{2E203CB0-5002-4B33-9503-03B6A61329C1}" destId="{DC260074-9AC1-4316-955E-D974DF62A1B0}" srcOrd="7" destOrd="0" presId="urn:microsoft.com/office/officeart/2005/8/layout/hierarchy1"/>
    <dgm:cxn modelId="{08279660-9A9A-4F55-A039-22DF09919D1E}" type="presParOf" srcId="{DC260074-9AC1-4316-955E-D974DF62A1B0}" destId="{166C0AC2-D352-4736-AE56-9E8C045A4495}" srcOrd="0" destOrd="0" presId="urn:microsoft.com/office/officeart/2005/8/layout/hierarchy1"/>
    <dgm:cxn modelId="{560C5F9F-D40C-469C-A251-6A94668F940D}" type="presParOf" srcId="{166C0AC2-D352-4736-AE56-9E8C045A4495}" destId="{F1C75193-90E4-4380-9325-BA84868491C7}" srcOrd="0" destOrd="0" presId="urn:microsoft.com/office/officeart/2005/8/layout/hierarchy1"/>
    <dgm:cxn modelId="{A017D38E-5FA6-45C6-9F04-BE46A4DD9387}" type="presParOf" srcId="{166C0AC2-D352-4736-AE56-9E8C045A4495}" destId="{EFC90B4D-A064-4107-93E5-3C5B2641D03C}" srcOrd="1" destOrd="0" presId="urn:microsoft.com/office/officeart/2005/8/layout/hierarchy1"/>
    <dgm:cxn modelId="{7F2D85C2-8D40-4DEE-AA14-1ECCBEA18B86}" type="presParOf" srcId="{DC260074-9AC1-4316-955E-D974DF62A1B0}" destId="{965E6BB5-8292-4D92-80A6-6B4AE2D418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76372-6BC1-447F-91A8-BE13F8EBD38B}">
      <dsp:nvSpPr>
        <dsp:cNvPr id="0" name=""/>
        <dsp:cNvSpPr/>
      </dsp:nvSpPr>
      <dsp:spPr>
        <a:xfrm>
          <a:off x="4500568" y="837819"/>
          <a:ext cx="2417708" cy="383536"/>
        </a:xfrm>
        <a:custGeom>
          <a:avLst/>
          <a:gdLst/>
          <a:ahLst/>
          <a:cxnLst/>
          <a:rect l="0" t="0" r="0" b="0"/>
          <a:pathLst>
            <a:path>
              <a:moveTo>
                <a:pt x="0" y="0"/>
              </a:moveTo>
              <a:lnTo>
                <a:pt x="0" y="261368"/>
              </a:lnTo>
              <a:lnTo>
                <a:pt x="2417708" y="261368"/>
              </a:lnTo>
              <a:lnTo>
                <a:pt x="2417708" y="38353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200B-B045-4720-8450-E6B6F091F3C1}">
      <dsp:nvSpPr>
        <dsp:cNvPr id="0" name=""/>
        <dsp:cNvSpPr/>
      </dsp:nvSpPr>
      <dsp:spPr>
        <a:xfrm>
          <a:off x="4500568" y="837819"/>
          <a:ext cx="805902" cy="383536"/>
        </a:xfrm>
        <a:custGeom>
          <a:avLst/>
          <a:gdLst/>
          <a:ahLst/>
          <a:cxnLst/>
          <a:rect l="0" t="0" r="0" b="0"/>
          <a:pathLst>
            <a:path>
              <a:moveTo>
                <a:pt x="0" y="0"/>
              </a:moveTo>
              <a:lnTo>
                <a:pt x="0" y="261368"/>
              </a:lnTo>
              <a:lnTo>
                <a:pt x="805902" y="261368"/>
              </a:lnTo>
              <a:lnTo>
                <a:pt x="805902" y="38353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04F1C-1402-4728-BDC7-7009581EE6D7}">
      <dsp:nvSpPr>
        <dsp:cNvPr id="0" name=""/>
        <dsp:cNvSpPr/>
      </dsp:nvSpPr>
      <dsp:spPr>
        <a:xfrm>
          <a:off x="3773249" y="837819"/>
          <a:ext cx="727318" cy="381309"/>
        </a:xfrm>
        <a:custGeom>
          <a:avLst/>
          <a:gdLst/>
          <a:ahLst/>
          <a:cxnLst/>
          <a:rect l="0" t="0" r="0" b="0"/>
          <a:pathLst>
            <a:path>
              <a:moveTo>
                <a:pt x="727318" y="0"/>
              </a:moveTo>
              <a:lnTo>
                <a:pt x="727318" y="259141"/>
              </a:lnTo>
              <a:lnTo>
                <a:pt x="0" y="259141"/>
              </a:lnTo>
              <a:lnTo>
                <a:pt x="0" y="38130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DE0BE-FF71-40D8-A240-6355A9D6A3DF}">
      <dsp:nvSpPr>
        <dsp:cNvPr id="0" name=""/>
        <dsp:cNvSpPr/>
      </dsp:nvSpPr>
      <dsp:spPr>
        <a:xfrm>
          <a:off x="3132000" y="3277477"/>
          <a:ext cx="91440" cy="383536"/>
        </a:xfrm>
        <a:custGeom>
          <a:avLst/>
          <a:gdLst/>
          <a:ahLst/>
          <a:cxnLst/>
          <a:rect l="0" t="0" r="0" b="0"/>
          <a:pathLst>
            <a:path>
              <a:moveTo>
                <a:pt x="45720" y="0"/>
              </a:moveTo>
              <a:lnTo>
                <a:pt x="45720" y="38353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E19DDF-390D-4744-93BF-59496965E488}">
      <dsp:nvSpPr>
        <dsp:cNvPr id="0" name=""/>
        <dsp:cNvSpPr/>
      </dsp:nvSpPr>
      <dsp:spPr>
        <a:xfrm>
          <a:off x="2161443" y="2056535"/>
          <a:ext cx="1016276" cy="383536"/>
        </a:xfrm>
        <a:custGeom>
          <a:avLst/>
          <a:gdLst/>
          <a:ahLst/>
          <a:cxnLst/>
          <a:rect l="0" t="0" r="0" b="0"/>
          <a:pathLst>
            <a:path>
              <a:moveTo>
                <a:pt x="0" y="0"/>
              </a:moveTo>
              <a:lnTo>
                <a:pt x="0" y="261368"/>
              </a:lnTo>
              <a:lnTo>
                <a:pt x="1016276" y="261368"/>
              </a:lnTo>
              <a:lnTo>
                <a:pt x="1016276" y="38353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872FF-D033-4760-9D4F-D3B961DA229F}">
      <dsp:nvSpPr>
        <dsp:cNvPr id="0" name=""/>
        <dsp:cNvSpPr/>
      </dsp:nvSpPr>
      <dsp:spPr>
        <a:xfrm>
          <a:off x="1068555" y="3277477"/>
          <a:ext cx="91440" cy="383536"/>
        </a:xfrm>
        <a:custGeom>
          <a:avLst/>
          <a:gdLst/>
          <a:ahLst/>
          <a:cxnLst/>
          <a:rect l="0" t="0" r="0" b="0"/>
          <a:pathLst>
            <a:path>
              <a:moveTo>
                <a:pt x="45720" y="0"/>
              </a:moveTo>
              <a:lnTo>
                <a:pt x="45720" y="38353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CD396-2395-46E3-B8A3-60F753534B6D}">
      <dsp:nvSpPr>
        <dsp:cNvPr id="0" name=""/>
        <dsp:cNvSpPr/>
      </dsp:nvSpPr>
      <dsp:spPr>
        <a:xfrm>
          <a:off x="1114275" y="2056535"/>
          <a:ext cx="1047168" cy="383536"/>
        </a:xfrm>
        <a:custGeom>
          <a:avLst/>
          <a:gdLst/>
          <a:ahLst/>
          <a:cxnLst/>
          <a:rect l="0" t="0" r="0" b="0"/>
          <a:pathLst>
            <a:path>
              <a:moveTo>
                <a:pt x="1047168" y="0"/>
              </a:moveTo>
              <a:lnTo>
                <a:pt x="1047168" y="261368"/>
              </a:lnTo>
              <a:lnTo>
                <a:pt x="0" y="261368"/>
              </a:lnTo>
              <a:lnTo>
                <a:pt x="0" y="38353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E05F6-75EB-4D3A-B472-E60FF67EDDE5}">
      <dsp:nvSpPr>
        <dsp:cNvPr id="0" name=""/>
        <dsp:cNvSpPr/>
      </dsp:nvSpPr>
      <dsp:spPr>
        <a:xfrm>
          <a:off x="2161443" y="837819"/>
          <a:ext cx="2339124" cy="381309"/>
        </a:xfrm>
        <a:custGeom>
          <a:avLst/>
          <a:gdLst/>
          <a:ahLst/>
          <a:cxnLst/>
          <a:rect l="0" t="0" r="0" b="0"/>
          <a:pathLst>
            <a:path>
              <a:moveTo>
                <a:pt x="2339124" y="0"/>
              </a:moveTo>
              <a:lnTo>
                <a:pt x="2339124" y="259141"/>
              </a:lnTo>
              <a:lnTo>
                <a:pt x="0" y="259141"/>
              </a:lnTo>
              <a:lnTo>
                <a:pt x="0" y="38130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EF23F-CDAD-4D35-B059-974C79688361}">
      <dsp:nvSpPr>
        <dsp:cNvPr id="0" name=""/>
        <dsp:cNvSpPr/>
      </dsp:nvSpPr>
      <dsp:spPr>
        <a:xfrm>
          <a:off x="3841193" y="413"/>
          <a:ext cx="1318750"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748EE4-0872-4F22-A58F-D5902FB28DB2}">
      <dsp:nvSpPr>
        <dsp:cNvPr id="0" name=""/>
        <dsp:cNvSpPr/>
      </dsp:nvSpPr>
      <dsp:spPr>
        <a:xfrm>
          <a:off x="3987720" y="139614"/>
          <a:ext cx="1318750"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Brought or Possessed at School</a:t>
          </a:r>
        </a:p>
      </dsp:txBody>
      <dsp:txXfrm>
        <a:off x="4012247" y="164141"/>
        <a:ext cx="1269696" cy="788352"/>
      </dsp:txXfrm>
    </dsp:sp>
    <dsp:sp modelId="{B835351D-A767-4A1F-ABB3-749BEAB0A956}">
      <dsp:nvSpPr>
        <dsp:cNvPr id="0" name=""/>
        <dsp:cNvSpPr/>
      </dsp:nvSpPr>
      <dsp:spPr>
        <a:xfrm>
          <a:off x="1502068" y="1219128"/>
          <a:ext cx="1318750"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6DBCCF7-2027-43D9-A646-4805EB1920F0}">
      <dsp:nvSpPr>
        <dsp:cNvPr id="0" name=""/>
        <dsp:cNvSpPr/>
      </dsp:nvSpPr>
      <dsp:spPr>
        <a:xfrm>
          <a:off x="1648596" y="1358330"/>
          <a:ext cx="1318750"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(B1) Expelled</a:t>
          </a:r>
        </a:p>
      </dsp:txBody>
      <dsp:txXfrm>
        <a:off x="1673123" y="1382857"/>
        <a:ext cx="1269696" cy="788352"/>
      </dsp:txXfrm>
    </dsp:sp>
    <dsp:sp modelId="{185F5ADC-D34D-44BF-A76B-E98EA42A17BB}">
      <dsp:nvSpPr>
        <dsp:cNvPr id="0" name=""/>
        <dsp:cNvSpPr/>
      </dsp:nvSpPr>
      <dsp:spPr>
        <a:xfrm>
          <a:off x="286271" y="2440071"/>
          <a:ext cx="1656007"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290D8D-2A5F-4B0E-B649-DBCCF0938117}">
      <dsp:nvSpPr>
        <dsp:cNvPr id="0" name=""/>
        <dsp:cNvSpPr/>
      </dsp:nvSpPr>
      <dsp:spPr>
        <a:xfrm>
          <a:off x="432799" y="2579272"/>
          <a:ext cx="1656007"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(C1) Less Than Mandatory One Calendar Year</a:t>
          </a:r>
        </a:p>
      </dsp:txBody>
      <dsp:txXfrm>
        <a:off x="457326" y="2603799"/>
        <a:ext cx="1606953" cy="788352"/>
      </dsp:txXfrm>
    </dsp:sp>
    <dsp:sp modelId="{4C21E2FE-984F-4073-8567-B548F97391E6}">
      <dsp:nvSpPr>
        <dsp:cNvPr id="0" name=""/>
        <dsp:cNvSpPr/>
      </dsp:nvSpPr>
      <dsp:spPr>
        <a:xfrm>
          <a:off x="241104" y="3661014"/>
          <a:ext cx="1746341"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C13D25-F065-414D-A9E7-E0443173E64C}">
      <dsp:nvSpPr>
        <dsp:cNvPr id="0" name=""/>
        <dsp:cNvSpPr/>
      </dsp:nvSpPr>
      <dsp:spPr>
        <a:xfrm>
          <a:off x="387632" y="3800215"/>
          <a:ext cx="1746341"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(D1) Referred to Alternative School/Program</a:t>
          </a:r>
        </a:p>
      </dsp:txBody>
      <dsp:txXfrm>
        <a:off x="412159" y="3824742"/>
        <a:ext cx="1697287" cy="788352"/>
      </dsp:txXfrm>
    </dsp:sp>
    <dsp:sp modelId="{0B262033-8662-4F60-8F33-47D71989D11D}">
      <dsp:nvSpPr>
        <dsp:cNvPr id="0" name=""/>
        <dsp:cNvSpPr/>
      </dsp:nvSpPr>
      <dsp:spPr>
        <a:xfrm>
          <a:off x="2318824" y="2440071"/>
          <a:ext cx="1717790"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54B599E-ED0D-4F1D-9B7F-1DF76A465C64}">
      <dsp:nvSpPr>
        <dsp:cNvPr id="0" name=""/>
        <dsp:cNvSpPr/>
      </dsp:nvSpPr>
      <dsp:spPr>
        <a:xfrm>
          <a:off x="2465352" y="2579272"/>
          <a:ext cx="1717790"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(C2) Full Mandatory One Calendar Year</a:t>
          </a:r>
        </a:p>
      </dsp:txBody>
      <dsp:txXfrm>
        <a:off x="2489879" y="2603799"/>
        <a:ext cx="1668736" cy="788352"/>
      </dsp:txXfrm>
    </dsp:sp>
    <dsp:sp modelId="{F5A530B3-5E6F-49F8-A38F-FB4163EC8528}">
      <dsp:nvSpPr>
        <dsp:cNvPr id="0" name=""/>
        <dsp:cNvSpPr/>
      </dsp:nvSpPr>
      <dsp:spPr>
        <a:xfrm>
          <a:off x="2280501" y="3661014"/>
          <a:ext cx="1794436"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4C4206-B67E-4F78-950C-F281804FCE0B}">
      <dsp:nvSpPr>
        <dsp:cNvPr id="0" name=""/>
        <dsp:cNvSpPr/>
      </dsp:nvSpPr>
      <dsp:spPr>
        <a:xfrm>
          <a:off x="2427029" y="3800215"/>
          <a:ext cx="1794436"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(D2) Referred to Alternative School/Program</a:t>
          </a:r>
        </a:p>
      </dsp:txBody>
      <dsp:txXfrm>
        <a:off x="2451556" y="3824742"/>
        <a:ext cx="1745382" cy="788352"/>
      </dsp:txXfrm>
    </dsp:sp>
    <dsp:sp modelId="{50F015DB-5E48-410C-85B9-BDD911F83716}">
      <dsp:nvSpPr>
        <dsp:cNvPr id="0" name=""/>
        <dsp:cNvSpPr/>
      </dsp:nvSpPr>
      <dsp:spPr>
        <a:xfrm>
          <a:off x="3113874" y="1219128"/>
          <a:ext cx="1318750"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8FE2A-4BAB-44B9-B9D4-4B800758E01B}">
      <dsp:nvSpPr>
        <dsp:cNvPr id="0" name=""/>
        <dsp:cNvSpPr/>
      </dsp:nvSpPr>
      <dsp:spPr>
        <a:xfrm>
          <a:off x="3260402" y="1358330"/>
          <a:ext cx="1318750"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(B2) Other Discipline Action</a:t>
          </a:r>
        </a:p>
      </dsp:txBody>
      <dsp:txXfrm>
        <a:off x="3284929" y="1382857"/>
        <a:ext cx="1269696" cy="788352"/>
      </dsp:txXfrm>
    </dsp:sp>
    <dsp:sp modelId="{EFDD1990-616E-4A8C-8ED9-A16D7FBDBE02}">
      <dsp:nvSpPr>
        <dsp:cNvPr id="0" name=""/>
        <dsp:cNvSpPr/>
      </dsp:nvSpPr>
      <dsp:spPr>
        <a:xfrm>
          <a:off x="4647095" y="1221356"/>
          <a:ext cx="1318750"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2E321C-1B56-487B-956C-0B366D737F26}">
      <dsp:nvSpPr>
        <dsp:cNvPr id="0" name=""/>
        <dsp:cNvSpPr/>
      </dsp:nvSpPr>
      <dsp:spPr>
        <a:xfrm>
          <a:off x="4793623" y="1360557"/>
          <a:ext cx="1318750"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(B3) Remove Other</a:t>
          </a:r>
        </a:p>
      </dsp:txBody>
      <dsp:txXfrm>
        <a:off x="4818150" y="1385084"/>
        <a:ext cx="1269696" cy="788352"/>
      </dsp:txXfrm>
    </dsp:sp>
    <dsp:sp modelId="{F1C75193-90E4-4380-9325-BA84868491C7}">
      <dsp:nvSpPr>
        <dsp:cNvPr id="0" name=""/>
        <dsp:cNvSpPr/>
      </dsp:nvSpPr>
      <dsp:spPr>
        <a:xfrm>
          <a:off x="6258901" y="1221356"/>
          <a:ext cx="1318750" cy="8374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C90B4D-A064-4107-93E5-3C5B2641D03C}">
      <dsp:nvSpPr>
        <dsp:cNvPr id="0" name=""/>
        <dsp:cNvSpPr/>
      </dsp:nvSpPr>
      <dsp:spPr>
        <a:xfrm>
          <a:off x="6405429" y="1360557"/>
          <a:ext cx="1318750" cy="8374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(B4) No Action Taken</a:t>
          </a:r>
        </a:p>
      </dsp:txBody>
      <dsp:txXfrm>
        <a:off x="6429956" y="1385084"/>
        <a:ext cx="1269696" cy="7883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dirty="0"/>
          </a:p>
        </p:txBody>
      </p:sp>
    </p:spTree>
    <p:extLst>
      <p:ext uri="{BB962C8B-B14F-4D97-AF65-F5344CB8AC3E}">
        <p14:creationId xmlns:p14="http://schemas.microsoft.com/office/powerpoint/2010/main" val="186436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29</a:t>
            </a:fld>
            <a:endParaRPr lang="en-US" dirty="0"/>
          </a:p>
        </p:txBody>
      </p:sp>
    </p:spTree>
    <p:extLst>
      <p:ext uri="{BB962C8B-B14F-4D97-AF65-F5344CB8AC3E}">
        <p14:creationId xmlns:p14="http://schemas.microsoft.com/office/powerpoint/2010/main" val="177480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5/4/2022</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dirty="0"/>
          </a:p>
        </p:txBody>
      </p:sp>
    </p:spTree>
    <p:extLst>
      <p:ext uri="{BB962C8B-B14F-4D97-AF65-F5344CB8AC3E}">
        <p14:creationId xmlns:p14="http://schemas.microsoft.com/office/powerpoint/2010/main" val="348227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55</a:t>
            </a:fld>
            <a:endParaRPr lang="en-US" dirty="0"/>
          </a:p>
        </p:txBody>
      </p:sp>
    </p:spTree>
    <p:extLst>
      <p:ext uri="{BB962C8B-B14F-4D97-AF65-F5344CB8AC3E}">
        <p14:creationId xmlns:p14="http://schemas.microsoft.com/office/powerpoint/2010/main" val="339380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Colorado, the legal definition of bullying is quite complicated. Bullying is defined in Colorado law as: “Any written </a:t>
            </a:r>
            <a:r>
              <a:rPr lang="en-US" sz="1200" b="0" dirty="0">
                <a:solidFill>
                  <a:schemeClr val="bg1"/>
                </a:solidFill>
                <a:effectLst/>
                <a:latin typeface="Ink Free" panose="03080402000500000000" pitchFamily="66" charset="0"/>
                <a:ea typeface="Times New Roman" panose="02020603050405020304" pitchFamily="18" charset="0"/>
              </a:rPr>
              <a:t>or verbal expression, or physical or electronic act or gesture, or a pattern thereof, that is intended to coerce, intimidate, or cause any physical, mental, or emotional harm to any student.”</a:t>
            </a:r>
            <a:endParaRPr lang="en-US" b="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64</a:t>
            </a:fld>
            <a:endParaRPr lang="en-US" dirty="0"/>
          </a:p>
        </p:txBody>
      </p:sp>
    </p:spTree>
    <p:extLst>
      <p:ext uri="{BB962C8B-B14F-4D97-AF65-F5344CB8AC3E}">
        <p14:creationId xmlns:p14="http://schemas.microsoft.com/office/powerpoint/2010/main" val="58857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Perhaps an easier way to understand bullying comes from the research on the topic. Researchers suggest that there are three components that differentiate bullying from other forms of aggression. </a:t>
            </a:r>
          </a:p>
          <a:p>
            <a:pPr marL="171450" indent="-171450">
              <a:buFont typeface="Arial" panose="020B0604020202020204" pitchFamily="34" charset="0"/>
              <a:buChar char="•"/>
            </a:pPr>
            <a:r>
              <a:rPr lang="en-US" baseline="0" dirty="0"/>
              <a:t>The first component is that bullying behavior is intentional. It is not an accident. When a student perpetrates bullying against another student, it is done so with the purpose of causing harm.</a:t>
            </a:r>
          </a:p>
          <a:p>
            <a:pPr marL="171450" indent="-171450">
              <a:buFont typeface="Arial" panose="020B0604020202020204" pitchFamily="34" charset="0"/>
              <a:buChar char="•"/>
            </a:pPr>
            <a:r>
              <a:rPr lang="en-US" baseline="0" dirty="0"/>
              <a:t>The second component is that the bullying behavior is repeated or likely to be repeated. Bullying often does not happen just once.</a:t>
            </a:r>
          </a:p>
          <a:p>
            <a:pPr marL="171450" indent="-171450">
              <a:buFont typeface="Arial" panose="020B0604020202020204" pitchFamily="34" charset="0"/>
              <a:buChar char="•"/>
            </a:pPr>
            <a:r>
              <a:rPr lang="en-US" baseline="0" dirty="0"/>
              <a:t>Finally, there is an imbalance of power inherent in bullying situations. This means that the student perpetrating the bullying has power in some form or fashion over the target. The stereotypical portrayal of this power imbalance is that of a bigger, stronger student bullying a smaller, physically weaker student. Think, Biff Tannen bullying George McFly in the movie Back to the Future. </a:t>
            </a:r>
          </a:p>
          <a:p>
            <a:pPr marL="628650" lvl="1" indent="-171450">
              <a:buFont typeface="Arial" panose="020B0604020202020204" pitchFamily="34" charset="0"/>
              <a:buChar char="•"/>
            </a:pPr>
            <a:r>
              <a:rPr lang="en-US" baseline="0" dirty="0"/>
              <a:t>Another way that a power imbalance may play out is if one student is more popular, or has more social power, than another. Examples of this type of power imbalance can be found throughout movies like, Mean Girls.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65</a:t>
            </a:fld>
            <a:endParaRPr lang="en-US" dirty="0"/>
          </a:p>
        </p:txBody>
      </p:sp>
    </p:spTree>
    <p:extLst>
      <p:ext uri="{BB962C8B-B14F-4D97-AF65-F5344CB8AC3E}">
        <p14:creationId xmlns:p14="http://schemas.microsoft.com/office/powerpoint/2010/main" val="391042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244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92439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70785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2575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467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60868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482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8898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81514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9646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496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614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69930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7781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hyperlink" Target="https://www.cde.state.co.us/datapipeline/schooldiscipline" TargetMode="External"/><Relationship Id="rId2" Type="http://schemas.openxmlformats.org/officeDocument/2006/relationships/hyperlink" Target="mailto:gudka_d@cde.state.co.us"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74.salesforce.com/sfc/p/#o0000000IHut/a/1J000000AbNk/8NyxfGEvL6xiPJ86gnQ2MlTv.TfVZo0N7fZraGdcyG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2749"/>
            <a:ext cx="7772400" cy="3186619"/>
          </a:xfrm>
        </p:spPr>
        <p:txBody>
          <a:bodyPr>
            <a:normAutofit/>
          </a:bodyPr>
          <a:lstStyle/>
          <a:p>
            <a:r>
              <a:rPr lang="en-US" sz="4800" b="1" dirty="0">
                <a:solidFill>
                  <a:schemeClr val="accent5">
                    <a:lumMod val="75000"/>
                  </a:schemeClr>
                </a:solidFill>
              </a:rPr>
              <a:t>2021-2022 </a:t>
            </a:r>
            <a:br>
              <a:rPr lang="en-US" sz="4800" b="1" dirty="0"/>
            </a:br>
            <a:br>
              <a:rPr lang="en-US" sz="4800" b="1" dirty="0"/>
            </a:br>
            <a:br>
              <a:rPr lang="en-US" sz="4800" b="1" dirty="0"/>
            </a:br>
            <a:r>
              <a:rPr lang="en-US" dirty="0">
                <a:solidFill>
                  <a:schemeClr val="accent5">
                    <a:lumMod val="50000"/>
                  </a:schemeClr>
                </a:solidFill>
              </a:rPr>
              <a:t>School Discipline (SDA)</a:t>
            </a:r>
            <a:br>
              <a:rPr lang="en-US" dirty="0">
                <a:solidFill>
                  <a:schemeClr val="accent5">
                    <a:lumMod val="50000"/>
                  </a:schemeClr>
                </a:solidFill>
              </a:rPr>
            </a:br>
            <a:r>
              <a:rPr lang="en-US" dirty="0">
                <a:solidFill>
                  <a:schemeClr val="accent5">
                    <a:lumMod val="50000"/>
                  </a:schemeClr>
                </a:solidFill>
              </a:rPr>
              <a:t> Data Collection Training</a:t>
            </a:r>
          </a:p>
        </p:txBody>
      </p:sp>
      <p:sp>
        <p:nvSpPr>
          <p:cNvPr id="4" name="Subtitle 3"/>
          <p:cNvSpPr>
            <a:spLocks noGrp="1"/>
          </p:cNvSpPr>
          <p:nvPr>
            <p:ph type="subTitle" idx="1"/>
          </p:nvPr>
        </p:nvSpPr>
        <p:spPr/>
        <p:txBody>
          <a:bodyPr/>
          <a:lstStyle/>
          <a:p>
            <a:r>
              <a:rPr lang="en-US" sz="4000" b="1" dirty="0"/>
              <a:t> </a:t>
            </a:r>
          </a:p>
          <a:p>
            <a:endParaRPr lang="en-US"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335027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C732-E53F-436E-9190-01D06C99FDEC}"/>
              </a:ext>
            </a:extLst>
          </p:cNvPr>
          <p:cNvSpPr>
            <a:spLocks noGrp="1"/>
          </p:cNvSpPr>
          <p:nvPr>
            <p:ph type="title"/>
          </p:nvPr>
        </p:nvSpPr>
        <p:spPr>
          <a:xfrm>
            <a:off x="245193" y="254514"/>
            <a:ext cx="8651381" cy="756418"/>
          </a:xfrm>
        </p:spPr>
        <p:txBody>
          <a:bodyPr/>
          <a:lstStyle/>
          <a:p>
            <a:r>
              <a:rPr lang="en-US" dirty="0"/>
              <a:t>Examples of Expulsion in Early Childhood</a:t>
            </a:r>
          </a:p>
        </p:txBody>
      </p:sp>
      <p:sp>
        <p:nvSpPr>
          <p:cNvPr id="3" name="Content Placeholder 2">
            <a:extLst>
              <a:ext uri="{FF2B5EF4-FFF2-40B4-BE49-F238E27FC236}">
                <a16:creationId xmlns:a16="http://schemas.microsoft.com/office/drawing/2014/main" id="{D50FCB4F-8A9C-4DAD-9E27-5ADE752D746A}"/>
              </a:ext>
            </a:extLst>
          </p:cNvPr>
          <p:cNvSpPr>
            <a:spLocks noGrp="1"/>
          </p:cNvSpPr>
          <p:nvPr>
            <p:ph idx="1"/>
          </p:nvPr>
        </p:nvSpPr>
        <p:spPr/>
        <p:txBody>
          <a:bodyPr>
            <a:normAutofit/>
          </a:bodyPr>
          <a:lstStyle/>
          <a:p>
            <a:r>
              <a:rPr lang="en-US" dirty="0"/>
              <a:t>The following are examples that must be counted when reporting </a:t>
            </a:r>
            <a:r>
              <a:rPr lang="en-US" b="1" u="sng" dirty="0"/>
              <a:t>expulsions in early childhood</a:t>
            </a:r>
            <a:r>
              <a:rPr lang="en-US" dirty="0"/>
              <a:t>:</a:t>
            </a:r>
          </a:p>
          <a:p>
            <a:pPr lvl="1"/>
            <a:endParaRPr lang="en-US" dirty="0"/>
          </a:p>
          <a:p>
            <a:pPr lvl="1"/>
            <a:r>
              <a:rPr lang="en-US" dirty="0"/>
              <a:t>Families are told the program is a “bad fit” </a:t>
            </a:r>
          </a:p>
          <a:p>
            <a:pPr lvl="1"/>
            <a:endParaRPr lang="en-US" dirty="0"/>
          </a:p>
          <a:p>
            <a:pPr lvl="1"/>
            <a:r>
              <a:rPr lang="en-US" dirty="0"/>
              <a:t>Families are informed that the program cannot provide the support that the child needs without any effort to implement strategies and accommodations.</a:t>
            </a:r>
          </a:p>
          <a:p>
            <a:pPr lvl="1"/>
            <a:endParaRPr lang="en-US" dirty="0"/>
          </a:p>
          <a:p>
            <a:pPr lvl="1"/>
            <a:r>
              <a:rPr lang="en-US" dirty="0"/>
              <a:t>Families are made to feel that they are not welcome in the program due to a child’s behavior</a:t>
            </a:r>
          </a:p>
          <a:p>
            <a:endParaRPr lang="en-US" dirty="0"/>
          </a:p>
        </p:txBody>
      </p:sp>
      <p:sp>
        <p:nvSpPr>
          <p:cNvPr id="4" name="Slide Number Placeholder 3">
            <a:extLst>
              <a:ext uri="{FF2B5EF4-FFF2-40B4-BE49-F238E27FC236}">
                <a16:creationId xmlns:a16="http://schemas.microsoft.com/office/drawing/2014/main" id="{7DADDAFC-F2BE-40EB-8963-424F51A27BC5}"/>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10</a:t>
            </a:fld>
            <a:endParaRPr lang="en-US" dirty="0">
              <a:solidFill>
                <a:prstClr val="white">
                  <a:lumMod val="50000"/>
                </a:prstClr>
              </a:solidFill>
            </a:endParaRPr>
          </a:p>
        </p:txBody>
      </p:sp>
    </p:spTree>
    <p:extLst>
      <p:ext uri="{BB962C8B-B14F-4D97-AF65-F5344CB8AC3E}">
        <p14:creationId xmlns:p14="http://schemas.microsoft.com/office/powerpoint/2010/main" val="75867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44777C-5A53-423B-BF4B-32FBEE45B82C}"/>
              </a:ext>
            </a:extLst>
          </p:cNvPr>
          <p:cNvSpPr>
            <a:spLocks noGrp="1"/>
          </p:cNvSpPr>
          <p:nvPr>
            <p:ph type="title"/>
          </p:nvPr>
        </p:nvSpPr>
        <p:spPr>
          <a:xfrm>
            <a:off x="245193" y="254514"/>
            <a:ext cx="8674969" cy="756418"/>
          </a:xfrm>
        </p:spPr>
        <p:txBody>
          <a:bodyPr/>
          <a:lstStyle/>
          <a:p>
            <a:r>
              <a:rPr lang="en-US" dirty="0"/>
              <a:t>In-School Suspensions and Classroom Removals in Early Childhood</a:t>
            </a:r>
          </a:p>
        </p:txBody>
      </p:sp>
      <p:sp>
        <p:nvSpPr>
          <p:cNvPr id="3" name="Content Placeholder 2">
            <a:extLst>
              <a:ext uri="{FF2B5EF4-FFF2-40B4-BE49-F238E27FC236}">
                <a16:creationId xmlns:a16="http://schemas.microsoft.com/office/drawing/2014/main" id="{62948502-3760-4E69-A0A0-7FDAD1C6A7A4}"/>
              </a:ext>
            </a:extLst>
          </p:cNvPr>
          <p:cNvSpPr>
            <a:spLocks noGrp="1"/>
          </p:cNvSpPr>
          <p:nvPr>
            <p:ph idx="1"/>
          </p:nvPr>
        </p:nvSpPr>
        <p:spPr>
          <a:xfrm>
            <a:off x="628650" y="1463675"/>
            <a:ext cx="8291512" cy="5139811"/>
          </a:xfrm>
        </p:spPr>
        <p:txBody>
          <a:bodyPr>
            <a:normAutofit/>
          </a:bodyPr>
          <a:lstStyle/>
          <a:p>
            <a:r>
              <a:rPr lang="en-US" dirty="0"/>
              <a:t>In-school suspensions are not specifically addressed in the law however, it is still part of the school discipline data collection. The following is an example of </a:t>
            </a:r>
            <a:r>
              <a:rPr lang="en-US" b="1" u="sng" dirty="0"/>
              <a:t>in-school suspensions</a:t>
            </a:r>
            <a:r>
              <a:rPr lang="en-US" dirty="0"/>
              <a:t> in preschool:</a:t>
            </a:r>
          </a:p>
          <a:p>
            <a:pPr lvl="1"/>
            <a:r>
              <a:rPr lang="en-US" dirty="0"/>
              <a:t>Requiring a child to spend time in the principal or director’s office for remainder of day or extended days due to disciplinary purposes</a:t>
            </a:r>
          </a:p>
          <a:p>
            <a:endParaRPr lang="en-US" dirty="0"/>
          </a:p>
          <a:p>
            <a:r>
              <a:rPr lang="en-US" dirty="0"/>
              <a:t>Classroom removal is also not specifically addressed in the law however, it is still part of the school discipline data collection. The following example is counted when reporting </a:t>
            </a:r>
            <a:r>
              <a:rPr lang="en-US" b="1" u="sng" dirty="0"/>
              <a:t>classroom removal</a:t>
            </a:r>
            <a:r>
              <a:rPr lang="en-US" dirty="0"/>
              <a:t>:</a:t>
            </a:r>
          </a:p>
          <a:p>
            <a:pPr lvl="1"/>
            <a:r>
              <a:rPr lang="en-US" dirty="0"/>
              <a:t>A child is temporarily removed from the classroom (moved to hallway, separate room, principal/director’s office) for disciplinary purposes.</a:t>
            </a:r>
          </a:p>
          <a:p>
            <a:endParaRPr lang="en-US" dirty="0"/>
          </a:p>
        </p:txBody>
      </p:sp>
      <p:sp>
        <p:nvSpPr>
          <p:cNvPr id="4" name="Slide Number Placeholder 3">
            <a:extLst>
              <a:ext uri="{FF2B5EF4-FFF2-40B4-BE49-F238E27FC236}">
                <a16:creationId xmlns:a16="http://schemas.microsoft.com/office/drawing/2014/main" id="{1E67382D-B1BD-467E-AAB6-5FE64ED4390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99454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52C5-0EDA-48C9-8EBC-936C9C0CA199}"/>
              </a:ext>
            </a:extLst>
          </p:cNvPr>
          <p:cNvSpPr>
            <a:spLocks noGrp="1"/>
          </p:cNvSpPr>
          <p:nvPr>
            <p:ph type="title"/>
          </p:nvPr>
        </p:nvSpPr>
        <p:spPr>
          <a:xfrm>
            <a:off x="245193" y="254514"/>
            <a:ext cx="8614722" cy="756418"/>
          </a:xfrm>
        </p:spPr>
        <p:txBody>
          <a:bodyPr/>
          <a:lstStyle/>
          <a:p>
            <a:r>
              <a:rPr lang="en-US" dirty="0"/>
              <a:t>Which children need to be reported and how is this tracked?</a:t>
            </a:r>
          </a:p>
        </p:txBody>
      </p:sp>
      <p:sp>
        <p:nvSpPr>
          <p:cNvPr id="3" name="Content Placeholder 2">
            <a:extLst>
              <a:ext uri="{FF2B5EF4-FFF2-40B4-BE49-F238E27FC236}">
                <a16:creationId xmlns:a16="http://schemas.microsoft.com/office/drawing/2014/main" id="{F1E44390-D3A1-4B5C-92DC-8FC154792470}"/>
              </a:ext>
            </a:extLst>
          </p:cNvPr>
          <p:cNvSpPr>
            <a:spLocks noGrp="1"/>
          </p:cNvSpPr>
          <p:nvPr>
            <p:ph idx="1"/>
          </p:nvPr>
        </p:nvSpPr>
        <p:spPr/>
        <p:txBody>
          <a:bodyPr>
            <a:normAutofit/>
          </a:bodyPr>
          <a:lstStyle/>
          <a:p>
            <a:r>
              <a:rPr lang="en-US" dirty="0"/>
              <a:t>Districts are responsible to track suspensions and expulsions, and this includes preschool programs serving children funded through CPP or children served with IEPs.  This also includes children who are receiving state funding and enrolled in a district program, charter school or community partner program.</a:t>
            </a:r>
          </a:p>
          <a:p>
            <a:r>
              <a:rPr lang="en-US" dirty="0"/>
              <a:t>The district data respondents needs to work closely with their district early childhood leadership (CPP Coordinators, Preschool Directors, early childhood directors, etc.) to develop a system of documentation and data collection on suspensions and expulsions in preschool. </a:t>
            </a:r>
          </a:p>
        </p:txBody>
      </p:sp>
      <p:sp>
        <p:nvSpPr>
          <p:cNvPr id="4" name="Slide Number Placeholder 3">
            <a:extLst>
              <a:ext uri="{FF2B5EF4-FFF2-40B4-BE49-F238E27FC236}">
                <a16:creationId xmlns:a16="http://schemas.microsoft.com/office/drawing/2014/main" id="{089C9146-83FC-4D8A-B36D-ABA7547F529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58001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9D5F6-EDCB-402A-AC08-4943A1820E8F}" type="slidenum">
              <a:rPr lang="en-US" smtClean="0">
                <a:solidFill>
                  <a:prstClr val="black"/>
                </a:solidFill>
              </a:rPr>
              <a:pPr/>
              <a:t>13</a:t>
            </a:fld>
            <a:endParaRPr lang="en-US" dirty="0">
              <a:solidFill>
                <a:prstClr val="black"/>
              </a:solidFill>
            </a:endParaRPr>
          </a:p>
        </p:txBody>
      </p:sp>
      <p:sp>
        <p:nvSpPr>
          <p:cNvPr id="2" name="TextBox 1">
            <a:extLst>
              <a:ext uri="{FF2B5EF4-FFF2-40B4-BE49-F238E27FC236}">
                <a16:creationId xmlns:a16="http://schemas.microsoft.com/office/drawing/2014/main" id="{D7631637-F8E3-4A62-B4FB-43FC88D5385C}"/>
              </a:ext>
            </a:extLst>
          </p:cNvPr>
          <p:cNvSpPr txBox="1"/>
          <p:nvPr/>
        </p:nvSpPr>
        <p:spPr>
          <a:xfrm>
            <a:off x="1767525" y="458385"/>
            <a:ext cx="5608949" cy="707886"/>
          </a:xfrm>
          <a:prstGeom prst="rect">
            <a:avLst/>
          </a:prstGeom>
          <a:noFill/>
        </p:spPr>
        <p:txBody>
          <a:bodyPr wrap="square" rtlCol="0">
            <a:spAutoFit/>
          </a:bodyPr>
          <a:lstStyle/>
          <a:p>
            <a:pPr algn="ctr"/>
            <a:r>
              <a:rPr lang="en-US" sz="4000" b="1" dirty="0"/>
              <a:t>School Discipline Files</a:t>
            </a:r>
          </a:p>
        </p:txBody>
      </p:sp>
      <p:pic>
        <p:nvPicPr>
          <p:cNvPr id="7" name="Picture 6" descr="A picture containing clipart&#10;&#10;Description automatically generated">
            <a:extLst>
              <a:ext uri="{FF2B5EF4-FFF2-40B4-BE49-F238E27FC236}">
                <a16:creationId xmlns:a16="http://schemas.microsoft.com/office/drawing/2014/main" id="{871C3B45-CCBD-4690-873A-465FF0DD2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456" y="1067999"/>
            <a:ext cx="3669688" cy="2177248"/>
          </a:xfrm>
          <a:prstGeom prst="rect">
            <a:avLst/>
          </a:prstGeom>
        </p:spPr>
      </p:pic>
      <p:pic>
        <p:nvPicPr>
          <p:cNvPr id="11" name="Picture 10" descr="A group of people posing for the camera&#10;&#10;Description automatically generated with medium confidence">
            <a:extLst>
              <a:ext uri="{FF2B5EF4-FFF2-40B4-BE49-F238E27FC236}">
                <a16:creationId xmlns:a16="http://schemas.microsoft.com/office/drawing/2014/main" id="{F3C262A8-7E05-4C4A-9CED-2701618B5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497" y="2615669"/>
            <a:ext cx="4058798" cy="2663534"/>
          </a:xfrm>
          <a:prstGeom prst="rect">
            <a:avLst/>
          </a:prstGeom>
        </p:spPr>
      </p:pic>
      <p:pic>
        <p:nvPicPr>
          <p:cNvPr id="13" name="Picture 12" descr="Icon&#10;&#10;Description automatically generated">
            <a:extLst>
              <a:ext uri="{FF2B5EF4-FFF2-40B4-BE49-F238E27FC236}">
                <a16:creationId xmlns:a16="http://schemas.microsoft.com/office/drawing/2014/main" id="{61072960-A367-43EA-99DA-16EFC3F3A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21" y="4687720"/>
            <a:ext cx="2249260" cy="1857070"/>
          </a:xfrm>
          <a:prstGeom prst="rect">
            <a:avLst/>
          </a:prstGeom>
        </p:spPr>
      </p:pic>
      <p:sp>
        <p:nvSpPr>
          <p:cNvPr id="14" name="TextBox 13">
            <a:extLst>
              <a:ext uri="{FF2B5EF4-FFF2-40B4-BE49-F238E27FC236}">
                <a16:creationId xmlns:a16="http://schemas.microsoft.com/office/drawing/2014/main" id="{57509698-7643-4653-8A11-702368C0E4DC}"/>
              </a:ext>
            </a:extLst>
          </p:cNvPr>
          <p:cNvSpPr txBox="1"/>
          <p:nvPr/>
        </p:nvSpPr>
        <p:spPr>
          <a:xfrm>
            <a:off x="4634144" y="1429305"/>
            <a:ext cx="1979720" cy="1200329"/>
          </a:xfrm>
          <a:prstGeom prst="rect">
            <a:avLst/>
          </a:prstGeom>
          <a:noFill/>
        </p:spPr>
        <p:txBody>
          <a:bodyPr wrap="square" rtlCol="0">
            <a:spAutoFit/>
          </a:bodyPr>
          <a:lstStyle/>
          <a:p>
            <a:r>
              <a:rPr lang="en-US" dirty="0"/>
              <a:t>Discipline by Action</a:t>
            </a:r>
          </a:p>
          <a:p>
            <a:r>
              <a:rPr lang="en-US" dirty="0"/>
              <a:t>Count of Incidents</a:t>
            </a:r>
          </a:p>
          <a:p>
            <a:endParaRPr lang="en-US" dirty="0"/>
          </a:p>
        </p:txBody>
      </p:sp>
      <p:sp>
        <p:nvSpPr>
          <p:cNvPr id="15" name="TextBox 14">
            <a:extLst>
              <a:ext uri="{FF2B5EF4-FFF2-40B4-BE49-F238E27FC236}">
                <a16:creationId xmlns:a16="http://schemas.microsoft.com/office/drawing/2014/main" id="{A9DB87CC-A1FF-46A0-A469-E060C77D2F7C}"/>
              </a:ext>
            </a:extLst>
          </p:cNvPr>
          <p:cNvSpPr txBox="1"/>
          <p:nvPr/>
        </p:nvSpPr>
        <p:spPr>
          <a:xfrm>
            <a:off x="1162975" y="3440667"/>
            <a:ext cx="3536522" cy="646331"/>
          </a:xfrm>
          <a:prstGeom prst="rect">
            <a:avLst/>
          </a:prstGeom>
          <a:noFill/>
        </p:spPr>
        <p:txBody>
          <a:bodyPr wrap="square" rtlCol="0">
            <a:spAutoFit/>
          </a:bodyPr>
          <a:lstStyle/>
          <a:p>
            <a:r>
              <a:rPr lang="en-US" dirty="0"/>
              <a:t>Discipline by Student Demographics</a:t>
            </a:r>
          </a:p>
          <a:p>
            <a:r>
              <a:rPr lang="en-US" dirty="0"/>
              <a:t>Count by students by demographics</a:t>
            </a:r>
          </a:p>
        </p:txBody>
      </p:sp>
      <p:sp>
        <p:nvSpPr>
          <p:cNvPr id="10" name="TextBox 9">
            <a:extLst>
              <a:ext uri="{FF2B5EF4-FFF2-40B4-BE49-F238E27FC236}">
                <a16:creationId xmlns:a16="http://schemas.microsoft.com/office/drawing/2014/main" id="{5416DAB4-0A69-4216-AE0C-7BAF5EBF5C6C}"/>
              </a:ext>
            </a:extLst>
          </p:cNvPr>
          <p:cNvSpPr txBox="1"/>
          <p:nvPr/>
        </p:nvSpPr>
        <p:spPr>
          <a:xfrm>
            <a:off x="3015782" y="5371042"/>
            <a:ext cx="2932257" cy="1200329"/>
          </a:xfrm>
          <a:prstGeom prst="rect">
            <a:avLst/>
          </a:prstGeom>
          <a:noFill/>
        </p:spPr>
        <p:txBody>
          <a:bodyPr wrap="square">
            <a:spAutoFit/>
          </a:bodyPr>
          <a:lstStyle/>
          <a:p>
            <a:r>
              <a:rPr lang="en-US" dirty="0"/>
              <a:t>Firearm Discipline</a:t>
            </a:r>
          </a:p>
          <a:p>
            <a:r>
              <a:rPr lang="en-US" dirty="0"/>
              <a:t>Count of number of firearms brought or possessed to each school</a:t>
            </a:r>
          </a:p>
        </p:txBody>
      </p:sp>
    </p:spTree>
    <p:extLst>
      <p:ext uri="{BB962C8B-B14F-4D97-AF65-F5344CB8AC3E}">
        <p14:creationId xmlns:p14="http://schemas.microsoft.com/office/powerpoint/2010/main" val="323605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by Action File</a:t>
            </a:r>
          </a:p>
        </p:txBody>
      </p:sp>
      <p:sp>
        <p:nvSpPr>
          <p:cNvPr id="3" name="Content Placeholder 2"/>
          <p:cNvSpPr>
            <a:spLocks noGrp="1"/>
          </p:cNvSpPr>
          <p:nvPr>
            <p:ph idx="1"/>
          </p:nvPr>
        </p:nvSpPr>
        <p:spPr/>
        <p:txBody>
          <a:bodyPr>
            <a:normAutofit/>
          </a:bodyPr>
          <a:lstStyle/>
          <a:p>
            <a:pPr marL="0" indent="0" algn="ctr">
              <a:lnSpc>
                <a:spcPct val="110000"/>
              </a:lnSpc>
              <a:buNone/>
            </a:pPr>
            <a:r>
              <a:rPr lang="en-US" sz="3200" dirty="0"/>
              <a:t>Collects the </a:t>
            </a:r>
          </a:p>
          <a:p>
            <a:pPr marL="0" indent="0" algn="ctr">
              <a:lnSpc>
                <a:spcPct val="110000"/>
              </a:lnSpc>
              <a:buNone/>
            </a:pPr>
            <a:r>
              <a:rPr lang="en-US" sz="3200" dirty="0"/>
              <a:t>NUMBER of INCIDENTS </a:t>
            </a:r>
          </a:p>
          <a:p>
            <a:pPr marL="0" indent="0" algn="ctr">
              <a:lnSpc>
                <a:spcPct val="110000"/>
              </a:lnSpc>
              <a:buNone/>
            </a:pPr>
            <a:r>
              <a:rPr lang="en-US" sz="3200" dirty="0"/>
              <a:t>by CATEGORY </a:t>
            </a:r>
          </a:p>
          <a:p>
            <a:pPr marL="0" indent="0" algn="ctr">
              <a:lnSpc>
                <a:spcPct val="110000"/>
              </a:lnSpc>
              <a:buNone/>
            </a:pPr>
            <a:r>
              <a:rPr lang="en-US" sz="3200" dirty="0"/>
              <a:t>for each SCHOOL</a:t>
            </a:r>
          </a:p>
        </p:txBody>
      </p:sp>
      <p:sp>
        <p:nvSpPr>
          <p:cNvPr id="6" name="Slide Number Placeholder 5"/>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Rounded Rectangle 4"/>
          <p:cNvSpPr/>
          <p:nvPr/>
        </p:nvSpPr>
        <p:spPr>
          <a:xfrm>
            <a:off x="3286125" y="6197289"/>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pic>
        <p:nvPicPr>
          <p:cNvPr id="8" name="Picture 7" descr="A picture containing clipart&#10;&#10;Description automatically generated">
            <a:extLst>
              <a:ext uri="{FF2B5EF4-FFF2-40B4-BE49-F238E27FC236}">
                <a16:creationId xmlns:a16="http://schemas.microsoft.com/office/drawing/2014/main" id="{44BCB5AD-117F-4485-AFFE-56FE0A029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370" y="4020041"/>
            <a:ext cx="3669688" cy="2177248"/>
          </a:xfrm>
          <a:prstGeom prst="rect">
            <a:avLst/>
          </a:prstGeom>
        </p:spPr>
      </p:pic>
    </p:spTree>
    <p:extLst>
      <p:ext uri="{BB962C8B-B14F-4D97-AF65-F5344CB8AC3E}">
        <p14:creationId xmlns:p14="http://schemas.microsoft.com/office/powerpoint/2010/main" val="426754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a:t>
            </a:r>
          </a:p>
        </p:txBody>
      </p:sp>
      <p:sp>
        <p:nvSpPr>
          <p:cNvPr id="3" name="Content Placeholder 2"/>
          <p:cNvSpPr>
            <a:spLocks noGrp="1"/>
          </p:cNvSpPr>
          <p:nvPr>
            <p:ph idx="1"/>
          </p:nvPr>
        </p:nvSpPr>
        <p:spPr/>
        <p:txBody>
          <a:bodyPr/>
          <a:lstStyle/>
          <a:p>
            <a:r>
              <a:rPr lang="en-US" dirty="0"/>
              <a:t>The Categories used are the Behaviors/Allegations codes  outlined by state statute and the Office of Civil Rights data collection (Civil Rights Data Collection aka CRDC):</a:t>
            </a:r>
          </a:p>
          <a:p>
            <a:endParaRPr lang="en-US" dirty="0"/>
          </a:p>
        </p:txBody>
      </p:sp>
      <p:sp>
        <p:nvSpPr>
          <p:cNvPr id="9" name="Slide Number Placeholder 8"/>
          <p:cNvSpPr>
            <a:spLocks noGrp="1"/>
          </p:cNvSpPr>
          <p:nvPr>
            <p:ph type="sldNum" sz="quarter" idx="12"/>
          </p:nvPr>
        </p:nvSpPr>
        <p:spPr/>
        <p:txBody>
          <a:bodyPr/>
          <a:lstStyle/>
          <a:p>
            <a:fld id="{C479D5F6-EDCB-402A-AC08-4943A1820E8F}" type="slidenum">
              <a:rPr lang="en-US" smtClean="0"/>
              <a:pPr/>
              <a:t>15</a:t>
            </a:fld>
            <a:endParaRPr lang="en-US" dirty="0"/>
          </a:p>
        </p:txBody>
      </p:sp>
      <p:sp>
        <p:nvSpPr>
          <p:cNvPr id="7" name="Content Placeholder 2"/>
          <p:cNvSpPr txBox="1">
            <a:spLocks/>
          </p:cNvSpPr>
          <p:nvPr/>
        </p:nvSpPr>
        <p:spPr>
          <a:xfrm>
            <a:off x="875538" y="2770632"/>
            <a:ext cx="7536942" cy="3333082"/>
          </a:xfrm>
          <a:prstGeom prst="rect">
            <a:avLst/>
          </a:prstGeom>
        </p:spPr>
        <p:txBody>
          <a:bodyPr vert="horz" lIns="0" tIns="0" rIns="0" bIns="45720" numCol="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01 - Drug </a:t>
            </a:r>
          </a:p>
          <a:p>
            <a:pPr marL="0" indent="0">
              <a:buNone/>
            </a:pPr>
            <a:r>
              <a:rPr lang="en-US" sz="2000" dirty="0"/>
              <a:t>02 - Alcohol </a:t>
            </a:r>
          </a:p>
          <a:p>
            <a:pPr marL="0" indent="0">
              <a:buNone/>
            </a:pPr>
            <a:r>
              <a:rPr lang="en-US" sz="2000" dirty="0"/>
              <a:t>03 - Tobacco </a:t>
            </a:r>
          </a:p>
          <a:p>
            <a:pPr marL="0" indent="0">
              <a:buNone/>
            </a:pPr>
            <a:r>
              <a:rPr lang="en-US" sz="2000" dirty="0"/>
              <a:t>04 - 1st, 2nd Degree </a:t>
            </a:r>
          </a:p>
          <a:p>
            <a:pPr marL="0" indent="0">
              <a:buNone/>
            </a:pPr>
            <a:r>
              <a:rPr lang="en-US" sz="2000" dirty="0"/>
              <a:t>05 - Dangerous Weapons </a:t>
            </a:r>
          </a:p>
          <a:p>
            <a:pPr marL="0" indent="0">
              <a:buNone/>
            </a:pPr>
            <a:r>
              <a:rPr lang="en-US" sz="2000" dirty="0"/>
              <a:t>06 - Robbery</a:t>
            </a:r>
          </a:p>
          <a:p>
            <a:pPr marL="0" indent="0">
              <a:buNone/>
            </a:pPr>
            <a:r>
              <a:rPr lang="en-US" sz="2000" dirty="0"/>
              <a:t>07 - Other Felony</a:t>
            </a:r>
          </a:p>
          <a:p>
            <a:pPr marL="0" indent="0">
              <a:buNone/>
            </a:pPr>
            <a:r>
              <a:rPr lang="en-US" sz="2000" dirty="0"/>
              <a:t>08 - Disobedience</a:t>
            </a:r>
          </a:p>
          <a:p>
            <a:pPr marL="0" indent="0">
              <a:buNone/>
            </a:pPr>
            <a:r>
              <a:rPr lang="en-US" sz="2000" dirty="0"/>
              <a:t>09 - Detrimental Behavior</a:t>
            </a:r>
          </a:p>
          <a:p>
            <a:pPr marL="0" indent="0">
              <a:buNone/>
            </a:pPr>
            <a:r>
              <a:rPr lang="en-US" sz="2000" dirty="0"/>
              <a:t>10 - Destruction of    School Property</a:t>
            </a:r>
          </a:p>
          <a:p>
            <a:pPr marL="0" indent="0">
              <a:buNone/>
            </a:pPr>
            <a:r>
              <a:rPr lang="en-US" sz="2000" dirty="0"/>
              <a:t>12 - Other Code of Conduct</a:t>
            </a:r>
          </a:p>
          <a:p>
            <a:pPr marL="0" indent="0">
              <a:buNone/>
            </a:pPr>
            <a:r>
              <a:rPr lang="en-US" sz="2000" dirty="0"/>
              <a:t>13 - 3rd Degree </a:t>
            </a:r>
          </a:p>
          <a:p>
            <a:pPr marL="0" indent="0">
              <a:buNone/>
            </a:pPr>
            <a:r>
              <a:rPr lang="en-US" sz="2000" dirty="0"/>
              <a:t>14 - Marijuana </a:t>
            </a:r>
          </a:p>
          <a:p>
            <a:pPr marL="0" indent="0">
              <a:buNone/>
            </a:pPr>
            <a:r>
              <a:rPr lang="en-US" sz="2000" dirty="0"/>
              <a:t>15 - Sexual Violence</a:t>
            </a:r>
          </a:p>
          <a:p>
            <a:pPr marL="0" indent="0">
              <a:buNone/>
            </a:pPr>
            <a:r>
              <a:rPr lang="en-US" sz="2000" dirty="0"/>
              <a:t>16 - Rape </a:t>
            </a:r>
          </a:p>
          <a:p>
            <a:pPr marL="0" indent="0">
              <a:buNone/>
            </a:pPr>
            <a:r>
              <a:rPr lang="en-US" sz="2000" dirty="0"/>
              <a:t>17 - CRDC - Threats</a:t>
            </a:r>
          </a:p>
          <a:p>
            <a:pPr marL="0" indent="0">
              <a:buNone/>
            </a:pPr>
            <a:r>
              <a:rPr lang="en-US" sz="2000" dirty="0"/>
              <a:t>18 - CRDC - Allegations</a:t>
            </a:r>
          </a:p>
          <a:p>
            <a:pPr marL="0" indent="0">
              <a:buNone/>
            </a:pPr>
            <a:r>
              <a:rPr lang="en-US" sz="2000" dirty="0"/>
              <a:t>19 - CRDC - Allegations</a:t>
            </a:r>
          </a:p>
          <a:p>
            <a:pPr marL="0" indent="0">
              <a:buNone/>
            </a:pPr>
            <a:r>
              <a:rPr lang="en-US" sz="2000" dirty="0"/>
              <a:t>20 - CRDC - Allegations</a:t>
            </a:r>
          </a:p>
          <a:p>
            <a:pPr marL="0" indent="0">
              <a:buNone/>
            </a:pPr>
            <a:r>
              <a:rPr lang="en-US" sz="2000" dirty="0"/>
              <a:t>21 - CRDC - Allegations</a:t>
            </a:r>
          </a:p>
          <a:p>
            <a:pPr marL="0" indent="0">
              <a:buNone/>
            </a:pPr>
            <a:r>
              <a:rPr lang="en-US" sz="2000" dirty="0"/>
              <a:t>22 - CRDC - Allegations</a:t>
            </a:r>
          </a:p>
          <a:p>
            <a:endParaRPr lang="en-US" dirty="0"/>
          </a:p>
        </p:txBody>
      </p:sp>
      <p:sp>
        <p:nvSpPr>
          <p:cNvPr id="10" name="Rounded Rectangle 9"/>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Tree>
    <p:extLst>
      <p:ext uri="{BB962C8B-B14F-4D97-AF65-F5344CB8AC3E}">
        <p14:creationId xmlns:p14="http://schemas.microsoft.com/office/powerpoint/2010/main" val="110015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37D9AA-36A9-495E-908E-E29696BD9C9E}"/>
              </a:ext>
            </a:extLst>
          </p:cNvPr>
          <p:cNvSpPr>
            <a:spLocks noGrp="1"/>
          </p:cNvSpPr>
          <p:nvPr>
            <p:ph sz="half" idx="1"/>
          </p:nvPr>
        </p:nvSpPr>
        <p:spPr>
          <a:xfrm>
            <a:off x="337371" y="1321638"/>
            <a:ext cx="3886200" cy="4027196"/>
          </a:xfrm>
        </p:spPr>
        <p:txBody>
          <a:bodyPr>
            <a:normAutofit lnSpcReduction="10000"/>
          </a:bodyPr>
          <a:lstStyle/>
          <a:p>
            <a:pPr marL="0" indent="0" algn="ctr">
              <a:buNone/>
            </a:pPr>
            <a:r>
              <a:rPr lang="en-US" dirty="0"/>
              <a:t>A student is suspended, expelled or referred to law enforcement</a:t>
            </a:r>
          </a:p>
          <a:p>
            <a:pPr marL="0" indent="0" algn="ctr">
              <a:buNone/>
            </a:pPr>
            <a:r>
              <a:rPr lang="en-US" sz="3600" dirty="0"/>
              <a:t>=</a:t>
            </a:r>
          </a:p>
          <a:p>
            <a:pPr marL="0" indent="0" algn="ctr">
              <a:buNone/>
            </a:pPr>
            <a:r>
              <a:rPr lang="en-US" dirty="0"/>
              <a:t>Include and Report the behavior code for the disciplinary action.  </a:t>
            </a:r>
          </a:p>
          <a:p>
            <a:pPr marL="0" indent="0" algn="ctr">
              <a:buNone/>
            </a:pPr>
            <a:r>
              <a:rPr lang="en-US" i="1" dirty="0"/>
              <a:t>If there is not a category code for the behavior, use code 12: “Other Violations of Code of Conduct”</a:t>
            </a:r>
          </a:p>
        </p:txBody>
      </p:sp>
      <p:sp>
        <p:nvSpPr>
          <p:cNvPr id="6" name="Content Placeholder 5">
            <a:extLst>
              <a:ext uri="{FF2B5EF4-FFF2-40B4-BE49-F238E27FC236}">
                <a16:creationId xmlns:a16="http://schemas.microsoft.com/office/drawing/2014/main" id="{2BF6AAC4-6603-47BF-AB59-67BF69604E62}"/>
              </a:ext>
            </a:extLst>
          </p:cNvPr>
          <p:cNvSpPr>
            <a:spLocks noGrp="1"/>
          </p:cNvSpPr>
          <p:nvPr>
            <p:ph sz="half" idx="2"/>
          </p:nvPr>
        </p:nvSpPr>
        <p:spPr>
          <a:xfrm>
            <a:off x="4920429" y="1321638"/>
            <a:ext cx="3886200" cy="4027195"/>
          </a:xfrm>
        </p:spPr>
        <p:txBody>
          <a:bodyPr>
            <a:normAutofit lnSpcReduction="10000"/>
          </a:bodyPr>
          <a:lstStyle/>
          <a:p>
            <a:pPr marL="0" indent="0" algn="ctr">
              <a:buNone/>
            </a:pPr>
            <a:r>
              <a:rPr lang="en-US" dirty="0"/>
              <a:t>An incident occurs that is classified as a behavior code between 01 and 11 or between 14 and 16</a:t>
            </a:r>
          </a:p>
          <a:p>
            <a:pPr marL="0" indent="0" algn="ctr">
              <a:buNone/>
            </a:pPr>
            <a:r>
              <a:rPr lang="en-US" sz="3200" b="1" dirty="0"/>
              <a:t>=</a:t>
            </a:r>
          </a:p>
          <a:p>
            <a:pPr marL="0" indent="0" algn="ctr">
              <a:buNone/>
            </a:pPr>
            <a:r>
              <a:rPr lang="en-US" dirty="0"/>
              <a:t>Include and Report the incident, along with the resulting action.  </a:t>
            </a:r>
            <a:r>
              <a:rPr lang="en-US" i="1" dirty="0"/>
              <a:t>If student was not suspended, expelled or referred to law, then use ‘Other Action Taken’.</a:t>
            </a:r>
          </a:p>
        </p:txBody>
      </p:sp>
      <p:sp>
        <p:nvSpPr>
          <p:cNvPr id="2" name="Title 1">
            <a:extLst>
              <a:ext uri="{FF2B5EF4-FFF2-40B4-BE49-F238E27FC236}">
                <a16:creationId xmlns:a16="http://schemas.microsoft.com/office/drawing/2014/main" id="{1E050044-3D8A-4FC5-AE03-705F9827CEEF}"/>
              </a:ext>
            </a:extLst>
          </p:cNvPr>
          <p:cNvSpPr>
            <a:spLocks noGrp="1"/>
          </p:cNvSpPr>
          <p:nvPr>
            <p:ph type="title"/>
          </p:nvPr>
        </p:nvSpPr>
        <p:spPr/>
        <p:txBody>
          <a:bodyPr/>
          <a:lstStyle/>
          <a:p>
            <a:r>
              <a:rPr lang="en-US" dirty="0"/>
              <a:t>Record Expectations</a:t>
            </a:r>
          </a:p>
        </p:txBody>
      </p:sp>
      <p:sp>
        <p:nvSpPr>
          <p:cNvPr id="4" name="Slide Number Placeholder 3">
            <a:extLst>
              <a:ext uri="{FF2B5EF4-FFF2-40B4-BE49-F238E27FC236}">
                <a16:creationId xmlns:a16="http://schemas.microsoft.com/office/drawing/2014/main" id="{DFD23FAD-0FF2-44ED-8C83-9467E9979818}"/>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16</a:t>
            </a:fld>
            <a:endParaRPr lang="en-US" dirty="0">
              <a:solidFill>
                <a:prstClr val="white">
                  <a:lumMod val="50000"/>
                </a:prstClr>
              </a:solidFill>
            </a:endParaRPr>
          </a:p>
        </p:txBody>
      </p:sp>
      <p:cxnSp>
        <p:nvCxnSpPr>
          <p:cNvPr id="8" name="Straight Connector 7">
            <a:extLst>
              <a:ext uri="{FF2B5EF4-FFF2-40B4-BE49-F238E27FC236}">
                <a16:creationId xmlns:a16="http://schemas.microsoft.com/office/drawing/2014/main" id="{28EE58CB-576D-4570-8911-4A2114BF1347}"/>
              </a:ext>
            </a:extLst>
          </p:cNvPr>
          <p:cNvCxnSpPr>
            <a:cxnSpLocks/>
          </p:cNvCxnSpPr>
          <p:nvPr/>
        </p:nvCxnSpPr>
        <p:spPr>
          <a:xfrm flipH="1">
            <a:off x="4487160" y="1178351"/>
            <a:ext cx="1" cy="4337901"/>
          </a:xfrm>
          <a:prstGeom prst="line">
            <a:avLst/>
          </a:prstGeom>
          <a:ln w="34925">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92C519DF-3FC4-40C0-8202-56AD6B129AEE}"/>
              </a:ext>
            </a:extLst>
          </p:cNvPr>
          <p:cNvCxnSpPr>
            <a:cxnSpLocks/>
          </p:cNvCxnSpPr>
          <p:nvPr/>
        </p:nvCxnSpPr>
        <p:spPr>
          <a:xfrm flipH="1">
            <a:off x="0" y="5516252"/>
            <a:ext cx="9144000" cy="0"/>
          </a:xfrm>
          <a:prstGeom prst="line">
            <a:avLst/>
          </a:prstGeom>
          <a:ln w="34925">
            <a:prstDash val="sysDash"/>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D86A7C4-1911-45F4-81A1-6DB079D02E39}"/>
              </a:ext>
            </a:extLst>
          </p:cNvPr>
          <p:cNvCxnSpPr>
            <a:cxnSpLocks/>
          </p:cNvCxnSpPr>
          <p:nvPr/>
        </p:nvCxnSpPr>
        <p:spPr>
          <a:xfrm flipH="1">
            <a:off x="4487159" y="1178351"/>
            <a:ext cx="1" cy="4185501"/>
          </a:xfrm>
          <a:prstGeom prst="line">
            <a:avLst/>
          </a:prstGeom>
          <a:ln w="34925">
            <a:prstDash val="sysDash"/>
          </a:ln>
        </p:spPr>
        <p:style>
          <a:lnRef idx="1">
            <a:schemeClr val="accent2"/>
          </a:lnRef>
          <a:fillRef idx="0">
            <a:schemeClr val="accent2"/>
          </a:fillRef>
          <a:effectRef idx="0">
            <a:schemeClr val="accent2"/>
          </a:effectRef>
          <a:fontRef idx="minor">
            <a:schemeClr val="tx1"/>
          </a:fontRef>
        </p:style>
      </p:cxnSp>
      <p:sp>
        <p:nvSpPr>
          <p:cNvPr id="18" name="Content Placeholder 4">
            <a:extLst>
              <a:ext uri="{FF2B5EF4-FFF2-40B4-BE49-F238E27FC236}">
                <a16:creationId xmlns:a16="http://schemas.microsoft.com/office/drawing/2014/main" id="{6AB70A2E-E2D5-4DF2-A7F0-FB8D8D3DBB0A}"/>
              </a:ext>
            </a:extLst>
          </p:cNvPr>
          <p:cNvSpPr txBox="1">
            <a:spLocks/>
          </p:cNvSpPr>
          <p:nvPr/>
        </p:nvSpPr>
        <p:spPr>
          <a:xfrm>
            <a:off x="384325" y="5788058"/>
            <a:ext cx="3886200" cy="106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
        <p:nvSpPr>
          <p:cNvPr id="19" name="Content Placeholder 4">
            <a:extLst>
              <a:ext uri="{FF2B5EF4-FFF2-40B4-BE49-F238E27FC236}">
                <a16:creationId xmlns:a16="http://schemas.microsoft.com/office/drawing/2014/main" id="{08A07588-C3C4-4C2A-BA28-4DB106A44187}"/>
              </a:ext>
            </a:extLst>
          </p:cNvPr>
          <p:cNvSpPr txBox="1">
            <a:spLocks/>
          </p:cNvSpPr>
          <p:nvPr/>
        </p:nvSpPr>
        <p:spPr>
          <a:xfrm>
            <a:off x="856570" y="5635657"/>
            <a:ext cx="7261177" cy="115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Incidents of behavior code 12: “Other Violations of Code of Conduct” with only ‘Other Action Taken’ ARE NOT included in file.</a:t>
            </a: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08638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Discipline by Action Data </a:t>
            </a:r>
          </a:p>
        </p:txBody>
      </p:sp>
      <p:sp>
        <p:nvSpPr>
          <p:cNvPr id="3" name="Content Placeholder 2"/>
          <p:cNvSpPr>
            <a:spLocks noGrp="1"/>
          </p:cNvSpPr>
          <p:nvPr>
            <p:ph idx="1"/>
          </p:nvPr>
        </p:nvSpPr>
        <p:spPr/>
        <p:txBody>
          <a:bodyPr/>
          <a:lstStyle/>
          <a:p>
            <a:r>
              <a:rPr lang="en-US" dirty="0"/>
              <a:t>Each record in the Discipline by Action File represents the total incident information for of each category at the school</a:t>
            </a:r>
          </a:p>
          <a:p>
            <a:endParaRPr lang="en-US" dirty="0"/>
          </a:p>
          <a:p>
            <a:r>
              <a:rPr lang="en-US" dirty="0"/>
              <a:t>Simple Example- at school 1234, there were 4 incidents of drug violations, all resulting in expulsion:</a:t>
            </a:r>
          </a:p>
          <a:p>
            <a:endParaRPr lang="en-US" dirty="0"/>
          </a:p>
          <a:p>
            <a:endParaRPr lang="en-US" dirty="0"/>
          </a:p>
          <a:p>
            <a:endParaRPr lang="en-US" dirty="0"/>
          </a:p>
          <a:p>
            <a:endParaRPr lang="en-US" dirty="0"/>
          </a:p>
        </p:txBody>
      </p:sp>
      <p:sp>
        <p:nvSpPr>
          <p:cNvPr id="8" name="Slide Number Placeholder 7"/>
          <p:cNvSpPr>
            <a:spLocks noGrp="1"/>
          </p:cNvSpPr>
          <p:nvPr>
            <p:ph type="sldNum" sz="quarter" idx="12"/>
          </p:nvPr>
        </p:nvSpPr>
        <p:spPr/>
        <p:txBody>
          <a:bodyPr/>
          <a:lstStyle/>
          <a:p>
            <a:fld id="{C479D5F6-EDCB-402A-AC08-4943A1820E8F}"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5870805"/>
              </p:ext>
            </p:extLst>
          </p:nvPr>
        </p:nvGraphicFramePr>
        <p:xfrm>
          <a:off x="628649" y="3472226"/>
          <a:ext cx="8100570" cy="1090347"/>
        </p:xfrm>
        <a:graphic>
          <a:graphicData uri="http://schemas.openxmlformats.org/drawingml/2006/table">
            <a:tbl>
              <a:tblPr firstRow="1">
                <a:tableStyleId>{21E4AEA4-8DFA-4A89-87EB-49C32662AFE0}</a:tableStyleId>
              </a:tblPr>
              <a:tblGrid>
                <a:gridCol w="633319">
                  <a:extLst>
                    <a:ext uri="{9D8B030D-6E8A-4147-A177-3AD203B41FA5}">
                      <a16:colId xmlns:a16="http://schemas.microsoft.com/office/drawing/2014/main" val="20000"/>
                    </a:ext>
                  </a:extLst>
                </a:gridCol>
                <a:gridCol w="595112">
                  <a:extLst>
                    <a:ext uri="{9D8B030D-6E8A-4147-A177-3AD203B41FA5}">
                      <a16:colId xmlns:a16="http://schemas.microsoft.com/office/drawing/2014/main" val="20001"/>
                    </a:ext>
                  </a:extLst>
                </a:gridCol>
                <a:gridCol w="762570">
                  <a:extLst>
                    <a:ext uri="{9D8B030D-6E8A-4147-A177-3AD203B41FA5}">
                      <a16:colId xmlns:a16="http://schemas.microsoft.com/office/drawing/2014/main" val="20002"/>
                    </a:ext>
                  </a:extLst>
                </a:gridCol>
                <a:gridCol w="678841">
                  <a:extLst>
                    <a:ext uri="{9D8B030D-6E8A-4147-A177-3AD203B41FA5}">
                      <a16:colId xmlns:a16="http://schemas.microsoft.com/office/drawing/2014/main" val="20003"/>
                    </a:ext>
                  </a:extLst>
                </a:gridCol>
                <a:gridCol w="717328">
                  <a:extLst>
                    <a:ext uri="{9D8B030D-6E8A-4147-A177-3AD203B41FA5}">
                      <a16:colId xmlns:a16="http://schemas.microsoft.com/office/drawing/2014/main" val="20004"/>
                    </a:ext>
                  </a:extLst>
                </a:gridCol>
                <a:gridCol w="716437">
                  <a:extLst>
                    <a:ext uri="{9D8B030D-6E8A-4147-A177-3AD203B41FA5}">
                      <a16:colId xmlns:a16="http://schemas.microsoft.com/office/drawing/2014/main" val="20005"/>
                    </a:ext>
                  </a:extLst>
                </a:gridCol>
                <a:gridCol w="602758">
                  <a:extLst>
                    <a:ext uri="{9D8B030D-6E8A-4147-A177-3AD203B41FA5}">
                      <a16:colId xmlns:a16="http://schemas.microsoft.com/office/drawing/2014/main" val="20006"/>
                    </a:ext>
                  </a:extLst>
                </a:gridCol>
                <a:gridCol w="547312">
                  <a:extLst>
                    <a:ext uri="{9D8B030D-6E8A-4147-A177-3AD203B41FA5}">
                      <a16:colId xmlns:a16="http://schemas.microsoft.com/office/drawing/2014/main" val="20007"/>
                    </a:ext>
                  </a:extLst>
                </a:gridCol>
                <a:gridCol w="810370">
                  <a:extLst>
                    <a:ext uri="{9D8B030D-6E8A-4147-A177-3AD203B41FA5}">
                      <a16:colId xmlns:a16="http://schemas.microsoft.com/office/drawing/2014/main" val="20008"/>
                    </a:ext>
                  </a:extLst>
                </a:gridCol>
                <a:gridCol w="678841">
                  <a:extLst>
                    <a:ext uri="{9D8B030D-6E8A-4147-A177-3AD203B41FA5}">
                      <a16:colId xmlns:a16="http://schemas.microsoft.com/office/drawing/2014/main" val="20009"/>
                    </a:ext>
                  </a:extLst>
                </a:gridCol>
                <a:gridCol w="678841">
                  <a:extLst>
                    <a:ext uri="{9D8B030D-6E8A-4147-A177-3AD203B41FA5}">
                      <a16:colId xmlns:a16="http://schemas.microsoft.com/office/drawing/2014/main" val="20010"/>
                    </a:ext>
                  </a:extLst>
                </a:gridCol>
                <a:gridCol w="678841">
                  <a:extLst>
                    <a:ext uri="{9D8B030D-6E8A-4147-A177-3AD203B41FA5}">
                      <a16:colId xmlns:a16="http://schemas.microsoft.com/office/drawing/2014/main" val="20011"/>
                    </a:ext>
                  </a:extLst>
                </a:gridCol>
              </a:tblGrid>
              <a:tr h="767693">
                <a:tc>
                  <a:txBody>
                    <a:bodyPr/>
                    <a:lstStyle/>
                    <a:p>
                      <a:pPr algn="ctr" fontAlgn="b"/>
                      <a:r>
                        <a:rPr lang="en-US" sz="1400" u="none" strike="noStrike" dirty="0">
                          <a:effectLst/>
                        </a:rPr>
                        <a:t>District Code</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School Code</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Behaviors</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Weapon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 Of Incidents</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Class Removal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In Schl Susp</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Out Schl Susp</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Expulsion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Law Referral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Other Action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Optional Field</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322654">
                <a:tc>
                  <a:txBody>
                    <a:bodyPr/>
                    <a:lstStyle/>
                    <a:p>
                      <a:pPr algn="ctr" fontAlgn="b"/>
                      <a:r>
                        <a:rPr lang="en-US" sz="1400" u="none" strike="noStrike" dirty="0">
                          <a:effectLst/>
                        </a:rPr>
                        <a:t>1111</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1234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01</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bl>
          </a:graphicData>
        </a:graphic>
      </p:graphicFrame>
      <p:sp>
        <p:nvSpPr>
          <p:cNvPr id="7" name="Rounded Rectangle 6"/>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Tree>
    <p:extLst>
      <p:ext uri="{BB962C8B-B14F-4D97-AF65-F5344CB8AC3E}">
        <p14:creationId xmlns:p14="http://schemas.microsoft.com/office/powerpoint/2010/main" val="163472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Discipline by Action Data: Behaviors</a:t>
            </a:r>
          </a:p>
        </p:txBody>
      </p:sp>
      <p:sp>
        <p:nvSpPr>
          <p:cNvPr id="3" name="Content Placeholder 2"/>
          <p:cNvSpPr>
            <a:spLocks noGrp="1"/>
          </p:cNvSpPr>
          <p:nvPr>
            <p:ph idx="1"/>
          </p:nvPr>
        </p:nvSpPr>
        <p:spPr/>
        <p:txBody>
          <a:bodyPr>
            <a:normAutofit fontScale="92500" lnSpcReduction="10000"/>
          </a:bodyPr>
          <a:lstStyle/>
          <a:p>
            <a:r>
              <a:rPr lang="en-US" dirty="0"/>
              <a:t>Each Behavior Incident can only have 1 Action taken</a:t>
            </a:r>
          </a:p>
          <a:p>
            <a:pPr lvl="1"/>
            <a:r>
              <a:rPr lang="en-US" dirty="0"/>
              <a:t>Report most severe action taken if multiple </a:t>
            </a:r>
            <a:r>
              <a:rPr lang="en-US" i="1" dirty="0"/>
              <a:t>(i.e., expulsion over suspension)</a:t>
            </a:r>
          </a:p>
          <a:p>
            <a:pPr lvl="1"/>
            <a:r>
              <a:rPr lang="en-US" dirty="0"/>
              <a:t>Exception is for Referrals to Law Enforcement – </a:t>
            </a:r>
          </a:p>
          <a:p>
            <a:pPr lvl="2"/>
            <a:r>
              <a:rPr lang="en-US" dirty="0"/>
              <a:t>ALL Law Enforcement Referrals must be reported in addition to any other action taken for the incident</a:t>
            </a:r>
          </a:p>
          <a:p>
            <a:endParaRPr lang="en-US" dirty="0"/>
          </a:p>
          <a:p>
            <a:r>
              <a:rPr lang="en-US" dirty="0"/>
              <a:t>Number of Incidents reported must be greater than 0</a:t>
            </a:r>
          </a:p>
          <a:p>
            <a:pPr lvl="1"/>
            <a:r>
              <a:rPr lang="en-US" dirty="0"/>
              <a:t>Only report those behaviors that occurred at the school for the year</a:t>
            </a:r>
          </a:p>
          <a:p>
            <a:pPr lvl="1"/>
            <a:r>
              <a:rPr lang="en-US" dirty="0"/>
              <a:t>If there were no incidents of a behavior, no record is needed for that behavior code</a:t>
            </a:r>
          </a:p>
          <a:p>
            <a:pPr lvl="1"/>
            <a:endParaRPr lang="en-US" dirty="0"/>
          </a:p>
          <a:p>
            <a:r>
              <a:rPr lang="en-US" dirty="0"/>
              <a:t>Optional Field – allows you to report 1 record per incident if this is easier.  Use an identifying number to keep track of each incident in the file to ensure there are no duplicates.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
        <p:nvSpPr>
          <p:cNvPr id="6" name="Rounded Rectangle 5"/>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Tree>
    <p:extLst>
      <p:ext uri="{BB962C8B-B14F-4D97-AF65-F5344CB8AC3E}">
        <p14:creationId xmlns:p14="http://schemas.microsoft.com/office/powerpoint/2010/main" val="34561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Discipline by Action Data: CRDC Allegations</a:t>
            </a:r>
          </a:p>
        </p:txBody>
      </p:sp>
      <p:sp>
        <p:nvSpPr>
          <p:cNvPr id="3" name="Content Placeholder 2"/>
          <p:cNvSpPr>
            <a:spLocks noGrp="1"/>
          </p:cNvSpPr>
          <p:nvPr>
            <p:ph idx="1"/>
          </p:nvPr>
        </p:nvSpPr>
        <p:spPr/>
        <p:txBody>
          <a:bodyPr/>
          <a:lstStyle/>
          <a:p>
            <a:r>
              <a:rPr lang="en-US" dirty="0"/>
              <a:t>Each Allegation would not have any Action Taken reported</a:t>
            </a:r>
          </a:p>
          <a:p>
            <a:endParaRPr lang="en-US" dirty="0"/>
          </a:p>
          <a:p>
            <a:r>
              <a:rPr lang="en-US" dirty="0"/>
              <a:t>Each Allegation record would be reported with the: </a:t>
            </a:r>
          </a:p>
          <a:p>
            <a:pPr lvl="1"/>
            <a:r>
              <a:rPr lang="en-US" dirty="0"/>
              <a:t>Number of Incidents reported</a:t>
            </a:r>
          </a:p>
          <a:p>
            <a:pPr lvl="1"/>
            <a:r>
              <a:rPr lang="en-US" dirty="0"/>
              <a:t>Weapon description if applicable</a:t>
            </a:r>
          </a:p>
          <a:p>
            <a:pPr lvl="1"/>
            <a:endParaRPr lang="en-US" dirty="0"/>
          </a:p>
          <a:p>
            <a:r>
              <a:rPr lang="en-US" dirty="0"/>
              <a:t>Allegation counts are only used for pre-populating the Civil Rights Data Collection (CRDC) for LEAs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
        <p:nvSpPr>
          <p:cNvPr id="6" name="Rounded Rectangle 5"/>
          <p:cNvSpPr/>
          <p:nvPr/>
        </p:nvSpPr>
        <p:spPr>
          <a:xfrm>
            <a:off x="3471090" y="5967939"/>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pic>
        <p:nvPicPr>
          <p:cNvPr id="7" name="Picture 6" descr="A picture containing clipart&#10;&#10;Description automatically generated">
            <a:extLst>
              <a:ext uri="{FF2B5EF4-FFF2-40B4-BE49-F238E27FC236}">
                <a16:creationId xmlns:a16="http://schemas.microsoft.com/office/drawing/2014/main" id="{92A408DF-6C87-4312-AFF8-92E7E2501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4461364"/>
            <a:ext cx="2475820" cy="1468919"/>
          </a:xfrm>
          <a:prstGeom prst="rect">
            <a:avLst/>
          </a:prstGeom>
        </p:spPr>
      </p:pic>
    </p:spTree>
    <p:extLst>
      <p:ext uri="{BB962C8B-B14F-4D97-AF65-F5344CB8AC3E}">
        <p14:creationId xmlns:p14="http://schemas.microsoft.com/office/powerpoint/2010/main" val="200778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Purpose of the SDA Collection</a:t>
            </a:r>
          </a:p>
        </p:txBody>
      </p:sp>
      <p:sp>
        <p:nvSpPr>
          <p:cNvPr id="7" name="Content Placeholder 6"/>
          <p:cNvSpPr>
            <a:spLocks noGrp="1"/>
          </p:cNvSpPr>
          <p:nvPr>
            <p:ph idx="1"/>
          </p:nvPr>
        </p:nvSpPr>
        <p:spPr/>
        <p:txBody>
          <a:bodyPr>
            <a:normAutofit/>
          </a:bodyPr>
          <a:lstStyle/>
          <a:p>
            <a:pPr marL="0" indent="0">
              <a:buNone/>
            </a:pPr>
            <a:r>
              <a:rPr lang="en-US" dirty="0"/>
              <a:t>Districts are required to report to CDE, and CDE is required to report to the public and US Department of Education:</a:t>
            </a:r>
          </a:p>
          <a:p>
            <a:pPr lvl="1">
              <a:lnSpc>
                <a:spcPct val="150000"/>
              </a:lnSpc>
              <a:buFont typeface="Wingdings" panose="05000000000000000000" pitchFamily="2" charset="2"/>
              <a:buChar char="§"/>
            </a:pPr>
            <a:r>
              <a:rPr lang="en-US" dirty="0"/>
              <a:t>The total count of each Behavior Type and Disciplinary Action</a:t>
            </a:r>
          </a:p>
          <a:p>
            <a:pPr lvl="1">
              <a:lnSpc>
                <a:spcPct val="150000"/>
              </a:lnSpc>
              <a:buFont typeface="Wingdings" panose="05000000000000000000" pitchFamily="2" charset="2"/>
              <a:buChar char="§"/>
            </a:pPr>
            <a:r>
              <a:rPr lang="en-US" dirty="0"/>
              <a:t>ALL students Disciplined by their Demographic information</a:t>
            </a:r>
          </a:p>
          <a:p>
            <a:pPr lvl="1">
              <a:lnSpc>
                <a:spcPct val="150000"/>
              </a:lnSpc>
              <a:buFont typeface="Wingdings" panose="05000000000000000000" pitchFamily="2" charset="2"/>
              <a:buChar char="§"/>
            </a:pPr>
            <a:r>
              <a:rPr lang="en-US" dirty="0"/>
              <a:t>All Firearms brought to school and Disciplinary Action</a:t>
            </a:r>
          </a:p>
          <a:p>
            <a:pPr marL="0" indent="0">
              <a:buNone/>
            </a:pPr>
            <a:endParaRPr lang="en-US"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88186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by Student Demographic File Purpose</a:t>
            </a:r>
          </a:p>
        </p:txBody>
      </p:sp>
      <p:sp>
        <p:nvSpPr>
          <p:cNvPr id="3" name="Content Placeholder 2"/>
          <p:cNvSpPr>
            <a:spLocks noGrp="1"/>
          </p:cNvSpPr>
          <p:nvPr>
            <p:ph idx="1"/>
          </p:nvPr>
        </p:nvSpPr>
        <p:spPr/>
        <p:txBody>
          <a:bodyPr/>
          <a:lstStyle/>
          <a:p>
            <a:pPr marL="0" indent="0" algn="ctr">
              <a:lnSpc>
                <a:spcPct val="110000"/>
              </a:lnSpc>
              <a:buNone/>
            </a:pPr>
            <a:r>
              <a:rPr lang="en-US" dirty="0"/>
              <a:t>Collects the </a:t>
            </a:r>
          </a:p>
          <a:p>
            <a:pPr marL="0" indent="0" algn="ctr">
              <a:lnSpc>
                <a:spcPct val="110000"/>
              </a:lnSpc>
              <a:buNone/>
            </a:pPr>
            <a:r>
              <a:rPr lang="en-US" dirty="0"/>
              <a:t>NUMBER of STUDENTS </a:t>
            </a:r>
          </a:p>
          <a:p>
            <a:pPr marL="0" indent="0" algn="ctr">
              <a:lnSpc>
                <a:spcPct val="110000"/>
              </a:lnSpc>
              <a:buNone/>
            </a:pPr>
            <a:r>
              <a:rPr lang="en-US" dirty="0"/>
              <a:t>by DEMOGRAPHICS </a:t>
            </a:r>
          </a:p>
          <a:p>
            <a:pPr marL="0" indent="0" algn="ctr">
              <a:lnSpc>
                <a:spcPct val="110000"/>
              </a:lnSpc>
              <a:buNone/>
            </a:pPr>
            <a:r>
              <a:rPr lang="en-US" dirty="0"/>
              <a:t>AND </a:t>
            </a:r>
          </a:p>
          <a:p>
            <a:pPr marL="0" indent="0" algn="ctr">
              <a:lnSpc>
                <a:spcPct val="110000"/>
              </a:lnSpc>
              <a:buNone/>
            </a:pPr>
            <a:r>
              <a:rPr lang="en-US" dirty="0"/>
              <a:t>DISCIPLINARY ACTIONS </a:t>
            </a:r>
          </a:p>
          <a:p>
            <a:pPr marL="0" indent="0" algn="ctr">
              <a:lnSpc>
                <a:spcPct val="110000"/>
              </a:lnSpc>
              <a:buNone/>
            </a:pPr>
            <a:r>
              <a:rPr lang="en-US" dirty="0"/>
              <a:t>for each SCHOOL</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
        <p:nvSpPr>
          <p:cNvPr id="6" name="Rounded Rectangle 5"/>
          <p:cNvSpPr/>
          <p:nvPr/>
        </p:nvSpPr>
        <p:spPr>
          <a:xfrm>
            <a:off x="2828762" y="6467711"/>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pic>
        <p:nvPicPr>
          <p:cNvPr id="8" name="Picture 7" descr="A group of people posing for the camera&#10;&#10;Description automatically generated with medium confidence">
            <a:extLst>
              <a:ext uri="{FF2B5EF4-FFF2-40B4-BE49-F238E27FC236}">
                <a16:creationId xmlns:a16="http://schemas.microsoft.com/office/drawing/2014/main" id="{34C7458A-8DDC-4608-B13A-C7AA9618F92B}"/>
              </a:ext>
            </a:extLst>
          </p:cNvPr>
          <p:cNvPicPr>
            <a:picLocks noChangeAspect="1"/>
          </p:cNvPicPr>
          <p:nvPr/>
        </p:nvPicPr>
        <p:blipFill rotWithShape="1">
          <a:blip r:embed="rId2">
            <a:extLst>
              <a:ext uri="{28A0092B-C50C-407E-A947-70E740481C1C}">
                <a14:useLocalDpi xmlns:a14="http://schemas.microsoft.com/office/drawing/2010/main" val="0"/>
              </a:ext>
            </a:extLst>
          </a:blip>
          <a:srcRect b="27180"/>
          <a:stretch/>
        </p:blipFill>
        <p:spPr>
          <a:xfrm>
            <a:off x="2593897" y="4487429"/>
            <a:ext cx="4058798" cy="1939588"/>
          </a:xfrm>
          <a:prstGeom prst="rect">
            <a:avLst/>
          </a:prstGeom>
        </p:spPr>
      </p:pic>
    </p:spTree>
    <p:extLst>
      <p:ext uri="{BB962C8B-B14F-4D97-AF65-F5344CB8AC3E}">
        <p14:creationId xmlns:p14="http://schemas.microsoft.com/office/powerpoint/2010/main" val="429040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DEMOGRAPHICS AND DISCIPLINARY ACTIONS</a:t>
            </a:r>
          </a:p>
        </p:txBody>
      </p:sp>
      <p:sp>
        <p:nvSpPr>
          <p:cNvPr id="6" name="Content Placeholder 5"/>
          <p:cNvSpPr>
            <a:spLocks noGrp="1"/>
          </p:cNvSpPr>
          <p:nvPr>
            <p:ph idx="1"/>
          </p:nvPr>
        </p:nvSpPr>
        <p:spPr/>
        <p:txBody>
          <a:bodyPr/>
          <a:lstStyle/>
          <a:p>
            <a:r>
              <a:rPr lang="en-US" dirty="0"/>
              <a:t>Demographic Information:</a:t>
            </a:r>
          </a:p>
          <a:p>
            <a:pPr marL="547688" lvl="1" indent="-182563">
              <a:buFont typeface="Wingdings" pitchFamily="2" charset="2"/>
              <a:buChar char="§"/>
            </a:pPr>
            <a:r>
              <a:rPr lang="en-US" altLang="en-US" dirty="0"/>
              <a:t>Ethnicity/Race</a:t>
            </a:r>
          </a:p>
          <a:p>
            <a:pPr marL="547688" lvl="1" indent="-182563">
              <a:buFont typeface="Wingdings" pitchFamily="2" charset="2"/>
              <a:buChar char="§"/>
            </a:pPr>
            <a:r>
              <a:rPr lang="en-US" altLang="en-US" dirty="0"/>
              <a:t>Gender</a:t>
            </a:r>
          </a:p>
          <a:p>
            <a:pPr marL="547688" lvl="1" indent="-182563">
              <a:buFont typeface="Wingdings" pitchFamily="2" charset="2"/>
              <a:buChar char="§"/>
            </a:pPr>
            <a:r>
              <a:rPr lang="en-US" altLang="en-US" dirty="0"/>
              <a:t>Grade Level</a:t>
            </a:r>
          </a:p>
          <a:p>
            <a:pPr marL="547688" lvl="1" indent="-182563">
              <a:buFont typeface="Wingdings" pitchFamily="2" charset="2"/>
              <a:buChar char="§"/>
            </a:pPr>
            <a:r>
              <a:rPr lang="en-US" altLang="en-US" dirty="0"/>
              <a:t>IDEA/Special Education status</a:t>
            </a:r>
          </a:p>
          <a:p>
            <a:pPr marL="547688" lvl="1" indent="-182563">
              <a:buFont typeface="Wingdings" pitchFamily="2" charset="2"/>
              <a:buChar char="§"/>
            </a:pPr>
            <a:r>
              <a:rPr lang="en-US" altLang="en-US" dirty="0"/>
              <a:t>Section 504 Status</a:t>
            </a:r>
          </a:p>
          <a:p>
            <a:pPr marL="547688" lvl="1" indent="-182563">
              <a:buFont typeface="Wingdings" pitchFamily="2" charset="2"/>
              <a:buChar char="§"/>
            </a:pPr>
            <a:r>
              <a:rPr lang="en-US" altLang="en-US" dirty="0"/>
              <a:t>ELL Status</a:t>
            </a:r>
          </a:p>
          <a:p>
            <a:pPr marL="547688" lvl="1" indent="-182563">
              <a:buFont typeface="Wingdings" pitchFamily="2" charset="2"/>
              <a:buChar char="§"/>
            </a:pPr>
            <a:endParaRPr lang="en-US" altLang="en-US" dirty="0"/>
          </a:p>
          <a:p>
            <a:pPr marL="547688" lvl="1" indent="-182563">
              <a:buFont typeface="Wingdings" pitchFamily="2" charset="2"/>
              <a:buChar char="§"/>
            </a:pPr>
            <a:r>
              <a:rPr lang="en-US" altLang="en-US" dirty="0"/>
              <a:t>New  in 2020-2021 Optional Field- </a:t>
            </a:r>
          </a:p>
          <a:p>
            <a:pPr marL="1004888" lvl="2" indent="-182563">
              <a:buFont typeface="Wingdings" pitchFamily="2" charset="2"/>
              <a:buChar char="§"/>
            </a:pPr>
            <a:r>
              <a:rPr lang="en-US" altLang="en-US" dirty="0"/>
              <a:t>may use this for SASID/LASID</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
        <p:nvSpPr>
          <p:cNvPr id="7" name="Content Placeholder 6"/>
          <p:cNvSpPr>
            <a:spLocks noGrp="1"/>
          </p:cNvSpPr>
          <p:nvPr>
            <p:ph sz="half" idx="4294967295"/>
          </p:nvPr>
        </p:nvSpPr>
        <p:spPr>
          <a:xfrm>
            <a:off x="4570413" y="1463675"/>
            <a:ext cx="4573587" cy="4845050"/>
          </a:xfrm>
        </p:spPr>
        <p:txBody>
          <a:bodyPr>
            <a:normAutofit fontScale="92500" lnSpcReduction="20000"/>
          </a:bodyPr>
          <a:lstStyle/>
          <a:p>
            <a:r>
              <a:rPr lang="en-US" dirty="0"/>
              <a:t>Disciplinary Actions:</a:t>
            </a:r>
          </a:p>
          <a:p>
            <a:pPr lvl="1">
              <a:buFont typeface="Wingdings" panose="05000000000000000000" pitchFamily="2" charset="2"/>
              <a:buChar char="§"/>
            </a:pPr>
            <a:r>
              <a:rPr lang="en-US" dirty="0"/>
              <a:t>Unduplicated Count of Students Disciplined</a:t>
            </a:r>
          </a:p>
          <a:p>
            <a:pPr lvl="1">
              <a:buFont typeface="Wingdings" panose="05000000000000000000" pitchFamily="2" charset="2"/>
              <a:buChar char="§"/>
            </a:pPr>
            <a:r>
              <a:rPr lang="en-US" dirty="0"/>
              <a:t>Classroom Removals</a:t>
            </a:r>
          </a:p>
          <a:p>
            <a:pPr lvl="1">
              <a:buFont typeface="Wingdings" panose="05000000000000000000" pitchFamily="2" charset="2"/>
              <a:buChar char="§"/>
            </a:pPr>
            <a:r>
              <a:rPr lang="en-US" dirty="0"/>
              <a:t>In-School Suspensions</a:t>
            </a:r>
          </a:p>
          <a:p>
            <a:pPr lvl="1">
              <a:buFont typeface="Wingdings" panose="05000000000000000000" pitchFamily="2" charset="2"/>
              <a:buChar char="§"/>
            </a:pPr>
            <a:r>
              <a:rPr lang="en-US" dirty="0"/>
              <a:t>Received Only One Out-of-School Suspension</a:t>
            </a:r>
          </a:p>
          <a:p>
            <a:pPr lvl="1">
              <a:buFont typeface="Wingdings" panose="05000000000000000000" pitchFamily="2" charset="2"/>
              <a:buChar char="§"/>
            </a:pPr>
            <a:r>
              <a:rPr lang="en-US" dirty="0"/>
              <a:t>Received More than One Out-of-School Suspension</a:t>
            </a:r>
          </a:p>
          <a:p>
            <a:pPr lvl="1">
              <a:buFont typeface="Wingdings" panose="05000000000000000000" pitchFamily="2" charset="2"/>
              <a:buChar char="§"/>
            </a:pPr>
            <a:r>
              <a:rPr lang="en-US" dirty="0"/>
              <a:t>Total Out-of-School Suspensions</a:t>
            </a:r>
          </a:p>
          <a:p>
            <a:pPr lvl="1">
              <a:buFont typeface="Wingdings" panose="05000000000000000000" pitchFamily="2" charset="2"/>
              <a:buChar char="§"/>
            </a:pPr>
            <a:r>
              <a:rPr lang="en-US" dirty="0"/>
              <a:t>Expulsions With Educational Services</a:t>
            </a:r>
          </a:p>
          <a:p>
            <a:pPr lvl="1">
              <a:buFont typeface="Wingdings" panose="05000000000000000000" pitchFamily="2" charset="2"/>
              <a:buChar char="§"/>
            </a:pPr>
            <a:r>
              <a:rPr lang="en-US" dirty="0"/>
              <a:t>Expulsions Without Educational Services</a:t>
            </a:r>
          </a:p>
          <a:p>
            <a:pPr lvl="1">
              <a:buFont typeface="Wingdings" panose="05000000000000000000" pitchFamily="2" charset="2"/>
              <a:buChar char="§"/>
            </a:pPr>
            <a:r>
              <a:rPr lang="en-US" dirty="0"/>
              <a:t>Law Enforcement Referral</a:t>
            </a:r>
          </a:p>
          <a:p>
            <a:pPr lvl="1">
              <a:buFont typeface="Wingdings" panose="05000000000000000000" pitchFamily="2" charset="2"/>
              <a:buChar char="§"/>
            </a:pPr>
            <a:r>
              <a:rPr lang="en-US" dirty="0"/>
              <a:t>School Related Arrest</a:t>
            </a:r>
          </a:p>
          <a:p>
            <a:pPr lvl="1">
              <a:buFont typeface="Wingdings" panose="05000000000000000000" pitchFamily="2" charset="2"/>
              <a:buChar char="§"/>
            </a:pPr>
            <a:r>
              <a:rPr lang="en-US" dirty="0"/>
              <a:t>Other Action</a:t>
            </a:r>
          </a:p>
          <a:p>
            <a:endParaRPr lang="en-US" dirty="0"/>
          </a:p>
        </p:txBody>
      </p:sp>
      <p:sp>
        <p:nvSpPr>
          <p:cNvPr id="9" name="Rounded Rectangle 8"/>
          <p:cNvSpPr/>
          <p:nvPr/>
        </p:nvSpPr>
        <p:spPr>
          <a:xfrm>
            <a:off x="628650" y="6473805"/>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Tree>
    <p:extLst>
      <p:ext uri="{BB962C8B-B14F-4D97-AF65-F5344CB8AC3E}">
        <p14:creationId xmlns:p14="http://schemas.microsoft.com/office/powerpoint/2010/main" val="428000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Reporting the Discipline by Student Demographics Data </a:t>
            </a:r>
          </a:p>
        </p:txBody>
      </p:sp>
      <p:sp>
        <p:nvSpPr>
          <p:cNvPr id="7" name="Content Placeholder 6"/>
          <p:cNvSpPr>
            <a:spLocks noGrp="1"/>
          </p:cNvSpPr>
          <p:nvPr>
            <p:ph idx="1"/>
          </p:nvPr>
        </p:nvSpPr>
        <p:spPr/>
        <p:txBody>
          <a:bodyPr>
            <a:normAutofit/>
          </a:bodyPr>
          <a:lstStyle/>
          <a:p>
            <a:r>
              <a:rPr lang="en-US" dirty="0"/>
              <a:t>Each student disciplined is counted by their demographic information and counted for each disciplinary action throughout the year.  The student is counted as 1 in the unduplicated count field.</a:t>
            </a:r>
          </a:p>
          <a:p>
            <a:endParaRPr lang="en-US" dirty="0"/>
          </a:p>
          <a:p>
            <a:r>
              <a:rPr lang="en-US" dirty="0"/>
              <a:t>Simple example: there were 4 white female 8</a:t>
            </a:r>
            <a:r>
              <a:rPr lang="en-US" baseline="30000" dirty="0"/>
              <a:t>th</a:t>
            </a:r>
            <a:r>
              <a:rPr lang="en-US" dirty="0"/>
              <a:t> grade students disciplined at school 1234.  All 4 were expelled.</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22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68619092"/>
              </p:ext>
            </p:extLst>
          </p:nvPr>
        </p:nvGraphicFramePr>
        <p:xfrm>
          <a:off x="502918" y="4221895"/>
          <a:ext cx="8485638" cy="889601"/>
        </p:xfrm>
        <a:graphic>
          <a:graphicData uri="http://schemas.openxmlformats.org/drawingml/2006/table">
            <a:tbl>
              <a:tblPr firstRow="1">
                <a:tableStyleId>{F5AB1C69-6EDB-4FF4-983F-18BD219EF322}</a:tableStyleId>
              </a:tblPr>
              <a:tblGrid>
                <a:gridCol w="372995">
                  <a:extLst>
                    <a:ext uri="{9D8B030D-6E8A-4147-A177-3AD203B41FA5}">
                      <a16:colId xmlns:a16="http://schemas.microsoft.com/office/drawing/2014/main" val="20000"/>
                    </a:ext>
                  </a:extLst>
                </a:gridCol>
                <a:gridCol w="372995">
                  <a:extLst>
                    <a:ext uri="{9D8B030D-6E8A-4147-A177-3AD203B41FA5}">
                      <a16:colId xmlns:a16="http://schemas.microsoft.com/office/drawing/2014/main" val="20001"/>
                    </a:ext>
                  </a:extLst>
                </a:gridCol>
                <a:gridCol w="372995">
                  <a:extLst>
                    <a:ext uri="{9D8B030D-6E8A-4147-A177-3AD203B41FA5}">
                      <a16:colId xmlns:a16="http://schemas.microsoft.com/office/drawing/2014/main" val="20002"/>
                    </a:ext>
                  </a:extLst>
                </a:gridCol>
                <a:gridCol w="372995">
                  <a:extLst>
                    <a:ext uri="{9D8B030D-6E8A-4147-A177-3AD203B41FA5}">
                      <a16:colId xmlns:a16="http://schemas.microsoft.com/office/drawing/2014/main" val="20003"/>
                    </a:ext>
                  </a:extLst>
                </a:gridCol>
                <a:gridCol w="372995">
                  <a:extLst>
                    <a:ext uri="{9D8B030D-6E8A-4147-A177-3AD203B41FA5}">
                      <a16:colId xmlns:a16="http://schemas.microsoft.com/office/drawing/2014/main" val="20004"/>
                    </a:ext>
                  </a:extLst>
                </a:gridCol>
                <a:gridCol w="372995">
                  <a:extLst>
                    <a:ext uri="{9D8B030D-6E8A-4147-A177-3AD203B41FA5}">
                      <a16:colId xmlns:a16="http://schemas.microsoft.com/office/drawing/2014/main" val="20005"/>
                    </a:ext>
                  </a:extLst>
                </a:gridCol>
                <a:gridCol w="372995">
                  <a:extLst>
                    <a:ext uri="{9D8B030D-6E8A-4147-A177-3AD203B41FA5}">
                      <a16:colId xmlns:a16="http://schemas.microsoft.com/office/drawing/2014/main" val="20006"/>
                    </a:ext>
                  </a:extLst>
                </a:gridCol>
                <a:gridCol w="372995">
                  <a:extLst>
                    <a:ext uri="{9D8B030D-6E8A-4147-A177-3AD203B41FA5}">
                      <a16:colId xmlns:a16="http://schemas.microsoft.com/office/drawing/2014/main" val="20007"/>
                    </a:ext>
                  </a:extLst>
                </a:gridCol>
                <a:gridCol w="456919">
                  <a:extLst>
                    <a:ext uri="{9D8B030D-6E8A-4147-A177-3AD203B41FA5}">
                      <a16:colId xmlns:a16="http://schemas.microsoft.com/office/drawing/2014/main" val="20008"/>
                    </a:ext>
                  </a:extLst>
                </a:gridCol>
                <a:gridCol w="456919">
                  <a:extLst>
                    <a:ext uri="{9D8B030D-6E8A-4147-A177-3AD203B41FA5}">
                      <a16:colId xmlns:a16="http://schemas.microsoft.com/office/drawing/2014/main" val="20009"/>
                    </a:ext>
                  </a:extLst>
                </a:gridCol>
                <a:gridCol w="456919">
                  <a:extLst>
                    <a:ext uri="{9D8B030D-6E8A-4147-A177-3AD203B41FA5}">
                      <a16:colId xmlns:a16="http://schemas.microsoft.com/office/drawing/2014/main" val="20010"/>
                    </a:ext>
                  </a:extLst>
                </a:gridCol>
                <a:gridCol w="456919">
                  <a:extLst>
                    <a:ext uri="{9D8B030D-6E8A-4147-A177-3AD203B41FA5}">
                      <a16:colId xmlns:a16="http://schemas.microsoft.com/office/drawing/2014/main" val="20011"/>
                    </a:ext>
                  </a:extLst>
                </a:gridCol>
                <a:gridCol w="456919">
                  <a:extLst>
                    <a:ext uri="{9D8B030D-6E8A-4147-A177-3AD203B41FA5}">
                      <a16:colId xmlns:a16="http://schemas.microsoft.com/office/drawing/2014/main" val="20012"/>
                    </a:ext>
                  </a:extLst>
                </a:gridCol>
                <a:gridCol w="456919">
                  <a:extLst>
                    <a:ext uri="{9D8B030D-6E8A-4147-A177-3AD203B41FA5}">
                      <a16:colId xmlns:a16="http://schemas.microsoft.com/office/drawing/2014/main" val="20013"/>
                    </a:ext>
                  </a:extLst>
                </a:gridCol>
                <a:gridCol w="456919">
                  <a:extLst>
                    <a:ext uri="{9D8B030D-6E8A-4147-A177-3AD203B41FA5}">
                      <a16:colId xmlns:a16="http://schemas.microsoft.com/office/drawing/2014/main" val="20014"/>
                    </a:ext>
                  </a:extLst>
                </a:gridCol>
                <a:gridCol w="456919">
                  <a:extLst>
                    <a:ext uri="{9D8B030D-6E8A-4147-A177-3AD203B41FA5}">
                      <a16:colId xmlns:a16="http://schemas.microsoft.com/office/drawing/2014/main" val="20015"/>
                    </a:ext>
                  </a:extLst>
                </a:gridCol>
                <a:gridCol w="456919">
                  <a:extLst>
                    <a:ext uri="{9D8B030D-6E8A-4147-A177-3AD203B41FA5}">
                      <a16:colId xmlns:a16="http://schemas.microsoft.com/office/drawing/2014/main" val="20016"/>
                    </a:ext>
                  </a:extLst>
                </a:gridCol>
                <a:gridCol w="456919">
                  <a:extLst>
                    <a:ext uri="{9D8B030D-6E8A-4147-A177-3AD203B41FA5}">
                      <a16:colId xmlns:a16="http://schemas.microsoft.com/office/drawing/2014/main" val="20017"/>
                    </a:ext>
                  </a:extLst>
                </a:gridCol>
                <a:gridCol w="356412">
                  <a:extLst>
                    <a:ext uri="{9D8B030D-6E8A-4147-A177-3AD203B41FA5}">
                      <a16:colId xmlns:a16="http://schemas.microsoft.com/office/drawing/2014/main" val="20018"/>
                    </a:ext>
                  </a:extLst>
                </a:gridCol>
                <a:gridCol w="576076">
                  <a:extLst>
                    <a:ext uri="{9D8B030D-6E8A-4147-A177-3AD203B41FA5}">
                      <a16:colId xmlns:a16="http://schemas.microsoft.com/office/drawing/2014/main" val="20019"/>
                    </a:ext>
                  </a:extLst>
                </a:gridCol>
              </a:tblGrid>
              <a:tr h="688891">
                <a:tc>
                  <a:txBody>
                    <a:bodyPr/>
                    <a:lstStyle/>
                    <a:p>
                      <a:pPr algn="l" fontAlgn="b"/>
                      <a:r>
                        <a:rPr lang="en-US" sz="900" u="none" strike="noStrike" dirty="0">
                          <a:effectLst/>
                        </a:rPr>
                        <a:t>District Code</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School Code</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Federal Race </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Gender </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Entry Grade Level</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Sped </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Section 504</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ELL</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Undup Count</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ctr" fontAlgn="b"/>
                      <a:r>
                        <a:rPr lang="en-US" sz="900" u="none" strike="noStrike" dirty="0">
                          <a:effectLst/>
                        </a:rPr>
                        <a:t>Class Removal</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ctr" fontAlgn="b"/>
                      <a:r>
                        <a:rPr lang="en-US" sz="900" u="none" strike="noStrike" dirty="0">
                          <a:effectLst/>
                        </a:rPr>
                        <a:t>In Schl Susp</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Rcvd One Out Schl Susp</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Rcvd Multi Out Schl Susp</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Total Out Schl Susp</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Expul With Services</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Expul Without Services</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ctr" fontAlgn="b"/>
                      <a:r>
                        <a:rPr lang="en-US" sz="900" u="none" strike="noStrike" dirty="0">
                          <a:effectLst/>
                        </a:rPr>
                        <a:t>Law Referral</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School Related Arrest</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Other Action</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Habitually Disruptive</a:t>
                      </a:r>
                      <a:endParaRPr lang="en-US" sz="900" b="0" i="0" u="none" strike="noStrike" dirty="0">
                        <a:solidFill>
                          <a:srgbClr val="000000"/>
                        </a:solidFill>
                        <a:effectLst/>
                        <a:latin typeface="Calibri" panose="020F0502020204030204" pitchFamily="34" charset="0"/>
                      </a:endParaRPr>
                    </a:p>
                  </a:txBody>
                  <a:tcPr marL="4333" marR="4333" marT="4333" marB="0" anchor="b"/>
                </a:tc>
                <a:extLst>
                  <a:ext uri="{0D108BD9-81ED-4DB2-BD59-A6C34878D82A}">
                    <a16:rowId xmlns:a16="http://schemas.microsoft.com/office/drawing/2014/main" val="10000"/>
                  </a:ext>
                </a:extLst>
              </a:tr>
              <a:tr h="200710">
                <a:tc>
                  <a:txBody>
                    <a:bodyPr/>
                    <a:lstStyle/>
                    <a:p>
                      <a:pPr algn="l" fontAlgn="b"/>
                      <a:r>
                        <a:rPr lang="en-US" sz="900" u="none" strike="noStrike" dirty="0">
                          <a:effectLst/>
                        </a:rPr>
                        <a:t>1111</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1234</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05</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01</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080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l"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4333" marR="4333" marT="4333" marB="0" anchor="b"/>
                </a:tc>
                <a:extLst>
                  <a:ext uri="{0D108BD9-81ED-4DB2-BD59-A6C34878D82A}">
                    <a16:rowId xmlns:a16="http://schemas.microsoft.com/office/drawing/2014/main" val="10001"/>
                  </a:ext>
                </a:extLst>
              </a:tr>
            </a:tbl>
          </a:graphicData>
        </a:graphic>
      </p:graphicFrame>
      <p:sp>
        <p:nvSpPr>
          <p:cNvPr id="10" name="Rounded Rectangle 9"/>
          <p:cNvSpPr/>
          <p:nvPr/>
        </p:nvSpPr>
        <p:spPr>
          <a:xfrm>
            <a:off x="628650" y="6473805"/>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Tree>
    <p:extLst>
      <p:ext uri="{BB962C8B-B14F-4D97-AF65-F5344CB8AC3E}">
        <p14:creationId xmlns:p14="http://schemas.microsoft.com/office/powerpoint/2010/main" val="359887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Discipline by Student Demographics Data: Additional Info</a:t>
            </a:r>
          </a:p>
        </p:txBody>
      </p:sp>
      <p:sp>
        <p:nvSpPr>
          <p:cNvPr id="3" name="Content Placeholder 2"/>
          <p:cNvSpPr>
            <a:spLocks noGrp="1"/>
          </p:cNvSpPr>
          <p:nvPr>
            <p:ph idx="1"/>
          </p:nvPr>
        </p:nvSpPr>
        <p:spPr/>
        <p:txBody>
          <a:bodyPr>
            <a:normAutofit/>
          </a:bodyPr>
          <a:lstStyle/>
          <a:p>
            <a:endParaRPr lang="en-US" dirty="0"/>
          </a:p>
          <a:p>
            <a:r>
              <a:rPr lang="en-US" dirty="0"/>
              <a:t>The Unduplicated Count reports the number of students disciplined at least once</a:t>
            </a:r>
          </a:p>
          <a:p>
            <a:endParaRPr lang="en-US" dirty="0"/>
          </a:p>
          <a:p>
            <a:r>
              <a:rPr lang="en-US" dirty="0"/>
              <a:t>New Optional Field – allows you to report 1 record per student if this is easier.  Use an identifying number to keep track of each student in the file to ensure there are no duplicates. </a:t>
            </a:r>
          </a:p>
          <a:p>
            <a:pPr lvl="1"/>
            <a:r>
              <a:rPr lang="en-US" dirty="0"/>
              <a:t>If this field is used, the Unduplicated Count would be ‘1’ for every record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
        <p:nvSpPr>
          <p:cNvPr id="6" name="Rounded Rectangle 5"/>
          <p:cNvSpPr/>
          <p:nvPr/>
        </p:nvSpPr>
        <p:spPr>
          <a:xfrm>
            <a:off x="628650" y="6473805"/>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Tree>
    <p:extLst>
      <p:ext uri="{BB962C8B-B14F-4D97-AF65-F5344CB8AC3E}">
        <p14:creationId xmlns:p14="http://schemas.microsoft.com/office/powerpoint/2010/main" val="237811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9226" y="1601814"/>
            <a:ext cx="3886200" cy="4583799"/>
          </a:xfrm>
        </p:spPr>
        <p:txBody>
          <a:bodyPr/>
          <a:lstStyle/>
          <a:p>
            <a:pPr marL="0" indent="0" algn="ctr">
              <a:buNone/>
            </a:pPr>
            <a:r>
              <a:rPr lang="en-US" b="1" dirty="0">
                <a:solidFill>
                  <a:srgbClr val="F27900"/>
                </a:solidFill>
              </a:rPr>
              <a:t>Discipline by Action</a:t>
            </a:r>
          </a:p>
          <a:p>
            <a:pPr marL="0" indent="0" algn="ctr">
              <a:buNone/>
            </a:pPr>
            <a:r>
              <a:rPr lang="en-US" dirty="0"/>
              <a:t>Count of Incidents</a:t>
            </a:r>
          </a:p>
          <a:p>
            <a:pPr marL="0" indent="0" algn="ctr">
              <a:buNone/>
            </a:pPr>
            <a:endParaRPr lang="en-US" dirty="0"/>
          </a:p>
          <a:p>
            <a:pPr marL="0" indent="0" algn="ctr">
              <a:buNone/>
            </a:pPr>
            <a:r>
              <a:rPr lang="en-US" dirty="0"/>
              <a:t>Type of Behavior Reported (drug, alcohol, fights, etc.)</a:t>
            </a:r>
          </a:p>
          <a:p>
            <a:pPr marL="0" indent="0" algn="ctr">
              <a:buNone/>
            </a:pPr>
            <a:endParaRPr lang="en-US" dirty="0"/>
          </a:p>
          <a:p>
            <a:pPr marL="0" indent="0" algn="ctr">
              <a:buNone/>
            </a:pPr>
            <a:r>
              <a:rPr lang="en-US" dirty="0"/>
              <a:t>1 incident = 1 action taken </a:t>
            </a:r>
          </a:p>
          <a:p>
            <a:pPr marL="0" indent="0" algn="ctr">
              <a:buNone/>
            </a:pPr>
            <a:r>
              <a:rPr lang="en-US" dirty="0"/>
              <a:t>(+ any Referral to Law)</a:t>
            </a:r>
          </a:p>
          <a:p>
            <a:pPr lvl="1"/>
            <a:endParaRPr lang="en-US" dirty="0"/>
          </a:p>
        </p:txBody>
      </p:sp>
      <p:sp>
        <p:nvSpPr>
          <p:cNvPr id="6" name="Content Placeholder 5"/>
          <p:cNvSpPr>
            <a:spLocks noGrp="1"/>
          </p:cNvSpPr>
          <p:nvPr>
            <p:ph sz="half" idx="2"/>
          </p:nvPr>
        </p:nvSpPr>
        <p:spPr>
          <a:xfrm>
            <a:off x="4793360" y="1597544"/>
            <a:ext cx="3886200" cy="4583799"/>
          </a:xfrm>
        </p:spPr>
        <p:txBody>
          <a:bodyPr/>
          <a:lstStyle/>
          <a:p>
            <a:pPr marL="0" indent="0" algn="ctr">
              <a:buNone/>
            </a:pPr>
            <a:r>
              <a:rPr lang="en-US" b="1" dirty="0">
                <a:solidFill>
                  <a:schemeClr val="bg1">
                    <a:lumMod val="50000"/>
                  </a:schemeClr>
                </a:solidFill>
              </a:rPr>
              <a:t>Discipline by Demographics</a:t>
            </a:r>
          </a:p>
          <a:p>
            <a:pPr marL="0" indent="0" algn="ctr">
              <a:buNone/>
            </a:pPr>
            <a:r>
              <a:rPr lang="en-US" dirty="0"/>
              <a:t>Count of Students</a:t>
            </a:r>
          </a:p>
          <a:p>
            <a:pPr algn="ctr"/>
            <a:endParaRPr lang="en-US" dirty="0"/>
          </a:p>
          <a:p>
            <a:pPr marL="0" indent="0" algn="ctr">
              <a:buNone/>
            </a:pPr>
            <a:r>
              <a:rPr lang="en-US" dirty="0"/>
              <a:t>All disciplinary actions taken are reported</a:t>
            </a:r>
          </a:p>
          <a:p>
            <a:pPr algn="ctr"/>
            <a:endParaRPr lang="en-US" dirty="0"/>
          </a:p>
          <a:p>
            <a:pPr marL="0" indent="0" algn="ctr">
              <a:buNone/>
            </a:pPr>
            <a:r>
              <a:rPr lang="en-US" dirty="0"/>
              <a:t>Summarized by Student Demographic Information</a:t>
            </a:r>
          </a:p>
          <a:p>
            <a:endParaRPr lang="en-US" dirty="0"/>
          </a:p>
          <a:p>
            <a:endParaRPr lang="en-US" dirty="0"/>
          </a:p>
        </p:txBody>
      </p:sp>
      <p:sp>
        <p:nvSpPr>
          <p:cNvPr id="2" name="Title 1"/>
          <p:cNvSpPr>
            <a:spLocks noGrp="1"/>
          </p:cNvSpPr>
          <p:nvPr>
            <p:ph type="title"/>
          </p:nvPr>
        </p:nvSpPr>
        <p:spPr/>
        <p:txBody>
          <a:bodyPr/>
          <a:lstStyle/>
          <a:p>
            <a:r>
              <a:rPr lang="en-US" dirty="0"/>
              <a:t>Discipline by Action VS. </a:t>
            </a:r>
            <a:br>
              <a:rPr lang="en-US" dirty="0"/>
            </a:br>
            <a:r>
              <a:rPr lang="en-US" dirty="0"/>
              <a:t>Discipline by Demographics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8" name="Rounded Rectangle 7"/>
          <p:cNvSpPr/>
          <p:nvPr/>
        </p:nvSpPr>
        <p:spPr>
          <a:xfrm>
            <a:off x="245193" y="1436830"/>
            <a:ext cx="4150233" cy="4744513"/>
          </a:xfrm>
          <a:prstGeom prst="roundRect">
            <a:avLst/>
          </a:prstGeom>
          <a:noFill/>
          <a:ln w="5715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667250" y="1423416"/>
            <a:ext cx="4138422" cy="4757928"/>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941927" y="5720782"/>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
        <p:nvSpPr>
          <p:cNvPr id="12" name="Rounded Rectangle 11"/>
          <p:cNvSpPr/>
          <p:nvPr/>
        </p:nvSpPr>
        <p:spPr>
          <a:xfrm>
            <a:off x="1267364" y="577615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Tree>
    <p:extLst>
      <p:ext uri="{BB962C8B-B14F-4D97-AF65-F5344CB8AC3E}">
        <p14:creationId xmlns:p14="http://schemas.microsoft.com/office/powerpoint/2010/main" val="1849041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Important Note</a:t>
            </a:r>
          </a:p>
        </p:txBody>
      </p:sp>
      <p:sp>
        <p:nvSpPr>
          <p:cNvPr id="2" name="Slide Number Placeholder 1"/>
          <p:cNvSpPr>
            <a:spLocks noGrp="1"/>
          </p:cNvSpPr>
          <p:nvPr>
            <p:ph type="sldNum" sz="quarter" idx="12"/>
          </p:nvPr>
        </p:nvSpPr>
        <p:spPr/>
        <p:txBody>
          <a:bodyPr/>
          <a:lstStyle/>
          <a:p>
            <a:fld id="{C479D5F6-EDCB-402A-AC08-4943A1820E8F}" type="slidenum">
              <a:rPr lang="en-US" smtClean="0"/>
              <a:pPr/>
              <a:t>25</a:t>
            </a:fld>
            <a:endParaRPr lang="en-US" dirty="0"/>
          </a:p>
        </p:txBody>
      </p:sp>
      <p:sp>
        <p:nvSpPr>
          <p:cNvPr id="5" name="TextBox 4"/>
          <p:cNvSpPr txBox="1"/>
          <p:nvPr/>
        </p:nvSpPr>
        <p:spPr>
          <a:xfrm>
            <a:off x="5101448" y="1822497"/>
            <a:ext cx="3497177" cy="430887"/>
          </a:xfrm>
          <a:prstGeom prst="rect">
            <a:avLst/>
          </a:prstGeom>
          <a:noFill/>
        </p:spPr>
        <p:txBody>
          <a:bodyPr wrap="square" rtlCol="0">
            <a:spAutoFit/>
          </a:bodyPr>
          <a:lstStyle/>
          <a:p>
            <a:pPr algn="ctr"/>
            <a:r>
              <a:rPr lang="en-US" sz="2200" b="1" u="sng" dirty="0"/>
              <a:t>Discipline by Action</a:t>
            </a:r>
          </a:p>
        </p:txBody>
      </p:sp>
      <p:sp>
        <p:nvSpPr>
          <p:cNvPr id="6" name="TextBox 5"/>
          <p:cNvSpPr txBox="1"/>
          <p:nvPr/>
        </p:nvSpPr>
        <p:spPr>
          <a:xfrm>
            <a:off x="-9109" y="1825913"/>
            <a:ext cx="4455178" cy="430887"/>
          </a:xfrm>
          <a:prstGeom prst="rect">
            <a:avLst/>
          </a:prstGeom>
          <a:noFill/>
        </p:spPr>
        <p:txBody>
          <a:bodyPr wrap="square" rtlCol="0">
            <a:spAutoFit/>
          </a:bodyPr>
          <a:lstStyle/>
          <a:p>
            <a:pPr algn="ctr"/>
            <a:r>
              <a:rPr lang="en-US" sz="2200" b="1" u="sng" dirty="0"/>
              <a:t>Discipline by Student Demographic</a:t>
            </a:r>
          </a:p>
        </p:txBody>
      </p:sp>
      <p:sp>
        <p:nvSpPr>
          <p:cNvPr id="7" name="TextBox 6"/>
          <p:cNvSpPr txBox="1"/>
          <p:nvPr/>
        </p:nvSpPr>
        <p:spPr>
          <a:xfrm>
            <a:off x="5899807" y="2190348"/>
            <a:ext cx="1900457" cy="369332"/>
          </a:xfrm>
          <a:prstGeom prst="rect">
            <a:avLst/>
          </a:prstGeom>
          <a:noFill/>
        </p:spPr>
        <p:txBody>
          <a:bodyPr wrap="none" rtlCol="0">
            <a:spAutoFit/>
          </a:bodyPr>
          <a:lstStyle/>
          <a:p>
            <a:r>
              <a:rPr lang="en-US" i="1" dirty="0">
                <a:solidFill>
                  <a:srgbClr val="F27900"/>
                </a:solidFill>
              </a:rPr>
              <a:t>Count of Incidents</a:t>
            </a:r>
          </a:p>
        </p:txBody>
      </p:sp>
      <p:sp>
        <p:nvSpPr>
          <p:cNvPr id="8" name="TextBox 7"/>
          <p:cNvSpPr txBox="1"/>
          <p:nvPr/>
        </p:nvSpPr>
        <p:spPr>
          <a:xfrm>
            <a:off x="722085" y="2190348"/>
            <a:ext cx="2950423" cy="369332"/>
          </a:xfrm>
          <a:prstGeom prst="rect">
            <a:avLst/>
          </a:prstGeom>
          <a:noFill/>
        </p:spPr>
        <p:txBody>
          <a:bodyPr wrap="none" rtlCol="0">
            <a:spAutoFit/>
          </a:bodyPr>
          <a:lstStyle/>
          <a:p>
            <a:r>
              <a:rPr lang="en-US" i="1" dirty="0">
                <a:solidFill>
                  <a:schemeClr val="bg1">
                    <a:lumMod val="50000"/>
                  </a:schemeClr>
                </a:solidFill>
              </a:rPr>
              <a:t>Count of Students Disciplined</a:t>
            </a:r>
          </a:p>
        </p:txBody>
      </p:sp>
      <p:sp>
        <p:nvSpPr>
          <p:cNvPr id="9" name="TextBox 8"/>
          <p:cNvSpPr txBox="1"/>
          <p:nvPr/>
        </p:nvSpPr>
        <p:spPr>
          <a:xfrm>
            <a:off x="778531" y="3308436"/>
            <a:ext cx="7712176" cy="523220"/>
          </a:xfrm>
          <a:prstGeom prst="rect">
            <a:avLst/>
          </a:prstGeom>
          <a:noFill/>
        </p:spPr>
        <p:txBody>
          <a:bodyPr wrap="none" rtlCol="0">
            <a:spAutoFit/>
          </a:bodyPr>
          <a:lstStyle/>
          <a:p>
            <a:r>
              <a:rPr lang="en-US" sz="2800" b="1" dirty="0">
                <a:solidFill>
                  <a:srgbClr val="C00000"/>
                </a:solidFill>
              </a:rPr>
              <a:t>multiple students may be disciplined for 1 incident</a:t>
            </a:r>
          </a:p>
        </p:txBody>
      </p:sp>
      <p:pic>
        <p:nvPicPr>
          <p:cNvPr id="1026" name="Picture 2" descr="Image result for multiple kids figh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810" y="4780072"/>
            <a:ext cx="2286000" cy="1838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20043" y="4103857"/>
            <a:ext cx="915122" cy="584775"/>
          </a:xfrm>
          <a:prstGeom prst="rect">
            <a:avLst/>
          </a:prstGeom>
          <a:noFill/>
        </p:spPr>
        <p:txBody>
          <a:bodyPr wrap="none" rtlCol="0">
            <a:spAutoFit/>
          </a:bodyPr>
          <a:lstStyle/>
          <a:p>
            <a:r>
              <a:rPr lang="en-US" sz="3200" b="1" dirty="0">
                <a:solidFill>
                  <a:srgbClr val="F27900"/>
                </a:solidFill>
              </a:rPr>
              <a:t>1</a:t>
            </a:r>
            <a:r>
              <a:rPr lang="en-US" sz="3200" dirty="0"/>
              <a:t> </a:t>
            </a:r>
            <a:r>
              <a:rPr lang="en-US" dirty="0"/>
              <a:t>fight</a:t>
            </a:r>
          </a:p>
        </p:txBody>
      </p:sp>
      <p:sp>
        <p:nvSpPr>
          <p:cNvPr id="12" name="TextBox 11"/>
          <p:cNvSpPr txBox="1"/>
          <p:nvPr/>
        </p:nvSpPr>
        <p:spPr>
          <a:xfrm>
            <a:off x="2865077" y="3965358"/>
            <a:ext cx="1308500" cy="861774"/>
          </a:xfrm>
          <a:prstGeom prst="rect">
            <a:avLst/>
          </a:prstGeom>
          <a:noFill/>
        </p:spPr>
        <p:txBody>
          <a:bodyPr wrap="none" rtlCol="0">
            <a:spAutoFit/>
          </a:bodyPr>
          <a:lstStyle/>
          <a:p>
            <a:r>
              <a:rPr lang="en-US" sz="3200" b="1" dirty="0">
                <a:solidFill>
                  <a:schemeClr val="bg1">
                    <a:lumMod val="50000"/>
                  </a:schemeClr>
                </a:solidFill>
              </a:rPr>
              <a:t>2</a:t>
            </a:r>
            <a:r>
              <a:rPr lang="en-US" dirty="0"/>
              <a:t> students </a:t>
            </a:r>
          </a:p>
          <a:p>
            <a:r>
              <a:rPr lang="en-US" dirty="0"/>
              <a:t>disciplined</a:t>
            </a:r>
          </a:p>
        </p:txBody>
      </p:sp>
      <p:sp>
        <p:nvSpPr>
          <p:cNvPr id="22" name="TextBox 21"/>
          <p:cNvSpPr txBox="1"/>
          <p:nvPr/>
        </p:nvSpPr>
        <p:spPr>
          <a:xfrm>
            <a:off x="4511299" y="1699386"/>
            <a:ext cx="408744" cy="1107996"/>
          </a:xfrm>
          <a:prstGeom prst="rect">
            <a:avLst/>
          </a:prstGeom>
          <a:noFill/>
        </p:spPr>
        <p:txBody>
          <a:bodyPr wrap="square" rtlCol="0">
            <a:spAutoFit/>
          </a:bodyPr>
          <a:lstStyle/>
          <a:p>
            <a:r>
              <a:rPr lang="en-US" sz="2400" b="1" dirty="0">
                <a:solidFill>
                  <a:srgbClr val="C00000"/>
                </a:solidFill>
                <a:latin typeface="Bernard MT Condensed" panose="02050806060905020404" pitchFamily="18" charset="0"/>
              </a:rPr>
              <a:t>&gt;</a:t>
            </a:r>
          </a:p>
          <a:p>
            <a:r>
              <a:rPr lang="en-US" b="1" dirty="0">
                <a:solidFill>
                  <a:srgbClr val="C00000"/>
                </a:solidFill>
                <a:latin typeface="Bernard MT Condensed" panose="02050806060905020404" pitchFamily="18" charset="0"/>
              </a:rPr>
              <a:t>or</a:t>
            </a:r>
          </a:p>
          <a:p>
            <a:r>
              <a:rPr lang="en-US" sz="2400" b="1" dirty="0">
                <a:solidFill>
                  <a:srgbClr val="C00000"/>
                </a:solidFill>
                <a:latin typeface="Bernard MT Condensed" panose="02050806060905020404" pitchFamily="18" charset="0"/>
              </a:rPr>
              <a:t>=</a:t>
            </a:r>
          </a:p>
        </p:txBody>
      </p:sp>
      <p:sp>
        <p:nvSpPr>
          <p:cNvPr id="26" name="TextBox 25"/>
          <p:cNvSpPr txBox="1"/>
          <p:nvPr/>
        </p:nvSpPr>
        <p:spPr>
          <a:xfrm>
            <a:off x="4289769" y="4236268"/>
            <a:ext cx="408744" cy="461665"/>
          </a:xfrm>
          <a:prstGeom prst="rect">
            <a:avLst/>
          </a:prstGeom>
          <a:noFill/>
        </p:spPr>
        <p:txBody>
          <a:bodyPr wrap="square" rtlCol="0">
            <a:spAutoFit/>
          </a:bodyPr>
          <a:lstStyle/>
          <a:p>
            <a:r>
              <a:rPr lang="en-US" sz="2400" b="1" dirty="0">
                <a:solidFill>
                  <a:srgbClr val="C00000"/>
                </a:solidFill>
                <a:latin typeface="Bernard MT Condensed" panose="02050806060905020404" pitchFamily="18" charset="0"/>
              </a:rPr>
              <a:t>&gt;</a:t>
            </a:r>
          </a:p>
        </p:txBody>
      </p:sp>
    </p:spTree>
    <p:extLst>
      <p:ext uri="{BB962C8B-B14F-4D97-AF65-F5344CB8AC3E}">
        <p14:creationId xmlns:p14="http://schemas.microsoft.com/office/powerpoint/2010/main" val="226285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Firearm (GFSA) Discipline File Purpose</a:t>
            </a:r>
          </a:p>
        </p:txBody>
      </p:sp>
      <p:sp>
        <p:nvSpPr>
          <p:cNvPr id="3" name="Content Placeholder 2"/>
          <p:cNvSpPr>
            <a:spLocks noGrp="1"/>
          </p:cNvSpPr>
          <p:nvPr>
            <p:ph idx="1"/>
          </p:nvPr>
        </p:nvSpPr>
        <p:spPr/>
        <p:txBody>
          <a:bodyPr/>
          <a:lstStyle/>
          <a:p>
            <a:pPr marL="0" indent="0" algn="ctr">
              <a:lnSpc>
                <a:spcPct val="110000"/>
              </a:lnSpc>
              <a:buNone/>
            </a:pPr>
            <a:r>
              <a:rPr lang="en-US" dirty="0"/>
              <a:t>Collects the NUMBER of </a:t>
            </a:r>
          </a:p>
          <a:p>
            <a:pPr marL="0" indent="0" algn="ctr">
              <a:lnSpc>
                <a:spcPct val="110000"/>
              </a:lnSpc>
              <a:buNone/>
            </a:pPr>
            <a:r>
              <a:rPr lang="en-US" dirty="0"/>
              <a:t>FIREARMS BROUGHT TO SCHOOL</a:t>
            </a:r>
          </a:p>
          <a:p>
            <a:pPr marL="0" indent="0" algn="ctr">
              <a:lnSpc>
                <a:spcPct val="110000"/>
              </a:lnSpc>
              <a:buNone/>
            </a:pPr>
            <a:r>
              <a:rPr lang="en-US" dirty="0"/>
              <a:t>by TYPE </a:t>
            </a:r>
          </a:p>
          <a:p>
            <a:pPr marL="0" indent="0" algn="ctr">
              <a:lnSpc>
                <a:spcPct val="110000"/>
              </a:lnSpc>
              <a:buNone/>
            </a:pPr>
            <a:r>
              <a:rPr lang="en-US" dirty="0"/>
              <a:t>and DISCPLINARY ACTION</a:t>
            </a:r>
          </a:p>
          <a:p>
            <a:pPr marL="0" indent="0" algn="ctr">
              <a:lnSpc>
                <a:spcPct val="110000"/>
              </a:lnSpc>
              <a:buNone/>
            </a:pPr>
            <a:r>
              <a:rPr lang="en-US" dirty="0"/>
              <a:t>for each SCHOOL</a:t>
            </a:r>
            <a:endParaRPr lang="en-US" b="1"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5" name="Rounded Rectangle 4"/>
          <p:cNvSpPr/>
          <p:nvPr/>
        </p:nvSpPr>
        <p:spPr>
          <a:xfrm>
            <a:off x="3367514" y="6155468"/>
            <a:ext cx="258045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Firearm (GFSA) Discipline</a:t>
            </a:r>
          </a:p>
        </p:txBody>
      </p:sp>
      <p:pic>
        <p:nvPicPr>
          <p:cNvPr id="7" name="Picture 6" descr="Icon&#10;&#10;Description automatically generated">
            <a:extLst>
              <a:ext uri="{FF2B5EF4-FFF2-40B4-BE49-F238E27FC236}">
                <a16:creationId xmlns:a16="http://schemas.microsoft.com/office/drawing/2014/main" id="{22C90A7A-9555-4F8A-86C4-653264CC1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81" y="3960589"/>
            <a:ext cx="2143125" cy="2143125"/>
          </a:xfrm>
          <a:prstGeom prst="rect">
            <a:avLst/>
          </a:prstGeom>
        </p:spPr>
      </p:pic>
    </p:spTree>
    <p:extLst>
      <p:ext uri="{BB962C8B-B14F-4D97-AF65-F5344CB8AC3E}">
        <p14:creationId xmlns:p14="http://schemas.microsoft.com/office/powerpoint/2010/main" val="307118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Firearm Types and Disciplinary Actions</a:t>
            </a:r>
          </a:p>
        </p:txBody>
      </p:sp>
      <p:sp>
        <p:nvSpPr>
          <p:cNvPr id="3" name="Content Placeholder 2"/>
          <p:cNvSpPr>
            <a:spLocks noGrp="1"/>
          </p:cNvSpPr>
          <p:nvPr>
            <p:ph idx="1"/>
          </p:nvPr>
        </p:nvSpPr>
        <p:spPr/>
        <p:txBody>
          <a:bodyPr/>
          <a:lstStyle/>
          <a:p>
            <a:pPr marL="0" indent="0">
              <a:buNone/>
            </a:pPr>
            <a:r>
              <a:rPr lang="en-US" dirty="0"/>
              <a:t>Firearm Types:</a:t>
            </a:r>
          </a:p>
          <a:p>
            <a:pPr lvl="1"/>
            <a:r>
              <a:rPr lang="en-US" altLang="en-US" dirty="0"/>
              <a:t>Handgun</a:t>
            </a:r>
          </a:p>
          <a:p>
            <a:pPr lvl="1"/>
            <a:r>
              <a:rPr lang="en-US" altLang="en-US" dirty="0"/>
              <a:t>Rifle/Shotgun</a:t>
            </a:r>
          </a:p>
          <a:p>
            <a:pPr lvl="1"/>
            <a:r>
              <a:rPr lang="en-US" altLang="en-US" dirty="0"/>
              <a:t>Other Firearm</a:t>
            </a:r>
          </a:p>
          <a:p>
            <a:pPr lvl="1"/>
            <a:r>
              <a:rPr lang="en-US" altLang="en-US" dirty="0"/>
              <a:t>Multiple Firearms</a:t>
            </a:r>
          </a:p>
          <a:p>
            <a:pPr lvl="1"/>
            <a:endParaRPr lang="en-US" altLang="en-US" dirty="0"/>
          </a:p>
          <a:p>
            <a:pPr marL="547688" lvl="1" indent="-182563">
              <a:buFont typeface="Wingdings" pitchFamily="2" charset="2"/>
              <a:buChar char="§"/>
            </a:pPr>
            <a:r>
              <a:rPr lang="en-US" altLang="en-US" dirty="0"/>
              <a:t>New Optional Field- </a:t>
            </a:r>
          </a:p>
          <a:p>
            <a:pPr marL="1004888" lvl="2" indent="-182563">
              <a:buFont typeface="Wingdings" pitchFamily="2" charset="2"/>
              <a:buChar char="§"/>
            </a:pPr>
            <a:r>
              <a:rPr lang="en-US" altLang="en-US" dirty="0"/>
              <a:t>may use this for SASID, LASID or </a:t>
            </a:r>
          </a:p>
          <a:p>
            <a:pPr marL="822325" lvl="2" indent="0">
              <a:buNone/>
            </a:pPr>
            <a:r>
              <a:rPr lang="en-US" altLang="en-US" dirty="0"/>
              <a:t>    incident ID</a:t>
            </a:r>
          </a:p>
          <a:p>
            <a:pPr lvl="1"/>
            <a:endParaRPr lang="en-US" alt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
        <p:nvSpPr>
          <p:cNvPr id="6" name="Content Placeholder 5"/>
          <p:cNvSpPr>
            <a:spLocks noGrp="1"/>
          </p:cNvSpPr>
          <p:nvPr>
            <p:ph sz="half" idx="4294967295"/>
          </p:nvPr>
        </p:nvSpPr>
        <p:spPr>
          <a:xfrm>
            <a:off x="4800600" y="1463675"/>
            <a:ext cx="4343400" cy="4583113"/>
          </a:xfrm>
        </p:spPr>
        <p:txBody>
          <a:bodyPr>
            <a:normAutofit fontScale="92500" lnSpcReduction="20000"/>
          </a:bodyPr>
          <a:lstStyle/>
          <a:p>
            <a:pPr marL="0" indent="0">
              <a:buNone/>
            </a:pPr>
            <a:r>
              <a:rPr lang="en-US" dirty="0"/>
              <a:t>Disciplinary Actions:</a:t>
            </a:r>
          </a:p>
          <a:p>
            <a:pPr lvl="1"/>
            <a:r>
              <a:rPr lang="en-US" dirty="0"/>
              <a:t>Brought or Possessed at School</a:t>
            </a:r>
          </a:p>
          <a:p>
            <a:pPr lvl="1"/>
            <a:r>
              <a:rPr lang="en-US" dirty="0"/>
              <a:t>Students Expelled</a:t>
            </a:r>
          </a:p>
          <a:p>
            <a:pPr lvl="1"/>
            <a:r>
              <a:rPr lang="en-US" dirty="0"/>
              <a:t>Students Expelled Less Than One Year</a:t>
            </a:r>
          </a:p>
          <a:p>
            <a:pPr lvl="1"/>
            <a:r>
              <a:rPr lang="en-US" dirty="0"/>
              <a:t>Students Referred And Expelled Less Than One Year</a:t>
            </a:r>
          </a:p>
          <a:p>
            <a:pPr lvl="1"/>
            <a:r>
              <a:rPr lang="en-US" dirty="0"/>
              <a:t>Students Expelled At Least One Year</a:t>
            </a:r>
          </a:p>
          <a:p>
            <a:pPr lvl="1"/>
            <a:r>
              <a:rPr lang="en-US" dirty="0"/>
              <a:t>Students Referred And Expelled At Least One Year</a:t>
            </a:r>
          </a:p>
          <a:p>
            <a:pPr lvl="1"/>
            <a:r>
              <a:rPr lang="en-US" dirty="0"/>
              <a:t>Students Not Disciplined</a:t>
            </a:r>
          </a:p>
          <a:p>
            <a:pPr lvl="1"/>
            <a:r>
              <a:rPr lang="en-US" dirty="0"/>
              <a:t>Students Disciplined Other</a:t>
            </a:r>
          </a:p>
          <a:p>
            <a:pPr lvl="1"/>
            <a:r>
              <a:rPr lang="en-US" dirty="0"/>
              <a:t>Students Removed Other</a:t>
            </a:r>
          </a:p>
          <a:p>
            <a:pPr marL="0" indent="0">
              <a:buNone/>
            </a:pPr>
            <a:endParaRPr lang="en-US" dirty="0"/>
          </a:p>
          <a:p>
            <a:pPr lvl="1"/>
            <a:endParaRPr lang="en-US" dirty="0"/>
          </a:p>
        </p:txBody>
      </p:sp>
      <p:sp>
        <p:nvSpPr>
          <p:cNvPr id="8" name="Rounded Rectangle 7"/>
          <p:cNvSpPr/>
          <p:nvPr/>
        </p:nvSpPr>
        <p:spPr>
          <a:xfrm>
            <a:off x="628650" y="6473805"/>
            <a:ext cx="258045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Firearm (GFSA) Discipline</a:t>
            </a:r>
          </a:p>
        </p:txBody>
      </p:sp>
    </p:spTree>
    <p:extLst>
      <p:ext uri="{BB962C8B-B14F-4D97-AF65-F5344CB8AC3E}">
        <p14:creationId xmlns:p14="http://schemas.microsoft.com/office/powerpoint/2010/main" val="268102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Firearm (GFSA) Data  </a:t>
            </a:r>
          </a:p>
        </p:txBody>
      </p:sp>
      <p:sp>
        <p:nvSpPr>
          <p:cNvPr id="3" name="Content Placeholder 2"/>
          <p:cNvSpPr>
            <a:spLocks noGrp="1"/>
          </p:cNvSpPr>
          <p:nvPr>
            <p:ph idx="1"/>
          </p:nvPr>
        </p:nvSpPr>
        <p:spPr/>
        <p:txBody>
          <a:bodyPr>
            <a:normAutofit/>
          </a:bodyPr>
          <a:lstStyle/>
          <a:p>
            <a:r>
              <a:rPr lang="en-US" dirty="0"/>
              <a:t>Each record in the Firearm (GFSA) file represents the total number of each type of firearm brought/possessed at the school</a:t>
            </a:r>
          </a:p>
          <a:p>
            <a:endParaRPr lang="en-US" dirty="0"/>
          </a:p>
          <a:p>
            <a:r>
              <a:rPr lang="en-US" dirty="0"/>
              <a:t>Simple example: there were 2 handguns brought to the school; each resulting in an expulsion for one calendar year with a referral to an alternative school/program:</a:t>
            </a:r>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4748776"/>
              </p:ext>
            </p:extLst>
          </p:nvPr>
        </p:nvGraphicFramePr>
        <p:xfrm>
          <a:off x="512064" y="4345305"/>
          <a:ext cx="8003286" cy="841248"/>
        </p:xfrm>
        <a:graphic>
          <a:graphicData uri="http://schemas.openxmlformats.org/drawingml/2006/table">
            <a:tbl>
              <a:tblPr firstRow="1">
                <a:tableStyleId>{00A15C55-8517-42AA-B614-E9B94910E393}</a:tableStyleId>
              </a:tblPr>
              <a:tblGrid>
                <a:gridCol w="420120">
                  <a:extLst>
                    <a:ext uri="{9D8B030D-6E8A-4147-A177-3AD203B41FA5}">
                      <a16:colId xmlns:a16="http://schemas.microsoft.com/office/drawing/2014/main" val="20000"/>
                    </a:ext>
                  </a:extLst>
                </a:gridCol>
                <a:gridCol w="420120">
                  <a:extLst>
                    <a:ext uri="{9D8B030D-6E8A-4147-A177-3AD203B41FA5}">
                      <a16:colId xmlns:a16="http://schemas.microsoft.com/office/drawing/2014/main" val="20001"/>
                    </a:ext>
                  </a:extLst>
                </a:gridCol>
                <a:gridCol w="420120">
                  <a:extLst>
                    <a:ext uri="{9D8B030D-6E8A-4147-A177-3AD203B41FA5}">
                      <a16:colId xmlns:a16="http://schemas.microsoft.com/office/drawing/2014/main" val="20002"/>
                    </a:ext>
                  </a:extLst>
                </a:gridCol>
                <a:gridCol w="504144">
                  <a:extLst>
                    <a:ext uri="{9D8B030D-6E8A-4147-A177-3AD203B41FA5}">
                      <a16:colId xmlns:a16="http://schemas.microsoft.com/office/drawing/2014/main" val="20003"/>
                    </a:ext>
                  </a:extLst>
                </a:gridCol>
                <a:gridCol w="420120">
                  <a:extLst>
                    <a:ext uri="{9D8B030D-6E8A-4147-A177-3AD203B41FA5}">
                      <a16:colId xmlns:a16="http://schemas.microsoft.com/office/drawing/2014/main" val="20004"/>
                    </a:ext>
                  </a:extLst>
                </a:gridCol>
                <a:gridCol w="589437">
                  <a:extLst>
                    <a:ext uri="{9D8B030D-6E8A-4147-A177-3AD203B41FA5}">
                      <a16:colId xmlns:a16="http://schemas.microsoft.com/office/drawing/2014/main" val="20005"/>
                    </a:ext>
                  </a:extLst>
                </a:gridCol>
                <a:gridCol w="552450">
                  <a:extLst>
                    <a:ext uri="{9D8B030D-6E8A-4147-A177-3AD203B41FA5}">
                      <a16:colId xmlns:a16="http://schemas.microsoft.com/office/drawing/2014/main" val="20006"/>
                    </a:ext>
                  </a:extLst>
                </a:gridCol>
                <a:gridCol w="549096">
                  <a:extLst>
                    <a:ext uri="{9D8B030D-6E8A-4147-A177-3AD203B41FA5}">
                      <a16:colId xmlns:a16="http://schemas.microsoft.com/office/drawing/2014/main" val="20007"/>
                    </a:ext>
                  </a:extLst>
                </a:gridCol>
                <a:gridCol w="661689">
                  <a:extLst>
                    <a:ext uri="{9D8B030D-6E8A-4147-A177-3AD203B41FA5}">
                      <a16:colId xmlns:a16="http://schemas.microsoft.com/office/drawing/2014/main" val="20008"/>
                    </a:ext>
                  </a:extLst>
                </a:gridCol>
                <a:gridCol w="577665">
                  <a:extLst>
                    <a:ext uri="{9D8B030D-6E8A-4147-A177-3AD203B41FA5}">
                      <a16:colId xmlns:a16="http://schemas.microsoft.com/office/drawing/2014/main" val="20009"/>
                    </a:ext>
                  </a:extLst>
                </a:gridCol>
                <a:gridCol w="577665">
                  <a:extLst>
                    <a:ext uri="{9D8B030D-6E8A-4147-A177-3AD203B41FA5}">
                      <a16:colId xmlns:a16="http://schemas.microsoft.com/office/drawing/2014/main" val="20010"/>
                    </a:ext>
                  </a:extLst>
                </a:gridCol>
                <a:gridCol w="577665">
                  <a:extLst>
                    <a:ext uri="{9D8B030D-6E8A-4147-A177-3AD203B41FA5}">
                      <a16:colId xmlns:a16="http://schemas.microsoft.com/office/drawing/2014/main" val="20011"/>
                    </a:ext>
                  </a:extLst>
                </a:gridCol>
                <a:gridCol w="577665">
                  <a:extLst>
                    <a:ext uri="{9D8B030D-6E8A-4147-A177-3AD203B41FA5}">
                      <a16:colId xmlns:a16="http://schemas.microsoft.com/office/drawing/2014/main" val="20012"/>
                    </a:ext>
                  </a:extLst>
                </a:gridCol>
                <a:gridCol w="577665">
                  <a:extLst>
                    <a:ext uri="{9D8B030D-6E8A-4147-A177-3AD203B41FA5}">
                      <a16:colId xmlns:a16="http://schemas.microsoft.com/office/drawing/2014/main" val="20013"/>
                    </a:ext>
                  </a:extLst>
                </a:gridCol>
                <a:gridCol w="577665">
                  <a:extLst>
                    <a:ext uri="{9D8B030D-6E8A-4147-A177-3AD203B41FA5}">
                      <a16:colId xmlns:a16="http://schemas.microsoft.com/office/drawing/2014/main" val="20014"/>
                    </a:ext>
                  </a:extLst>
                </a:gridCol>
              </a:tblGrid>
              <a:tr h="570179">
                <a:tc>
                  <a:txBody>
                    <a:bodyPr/>
                    <a:lstStyle/>
                    <a:p>
                      <a:pPr algn="ctr" fontAlgn="b"/>
                      <a:r>
                        <a:rPr lang="en-US" sz="1050" u="none" strike="noStrike" dirty="0">
                          <a:effectLst/>
                        </a:rPr>
                        <a:t>District Code</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School Code</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Grade</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Weapon</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Sped</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Brought/ Possessed</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Expulsion</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Expul &lt; 1 Yr</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Expul &lt; 1 Yr &amp; Referred</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Expul 1 Yr </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Expul 1 Yr &amp; Referred</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Not Discp</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Other Discp</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Other Removal</a:t>
                      </a:r>
                      <a:endParaRPr lang="en-US" sz="1050" b="1" i="0" u="none" strike="noStrike" dirty="0">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dirty="0">
                          <a:effectLst/>
                        </a:rPr>
                        <a:t>Other ID</a:t>
                      </a:r>
                      <a:endParaRPr lang="en-US" sz="1050" b="1" i="0" u="none" strike="noStrike" dirty="0">
                        <a:solidFill>
                          <a:srgbClr val="000000"/>
                        </a:solidFill>
                        <a:effectLst/>
                        <a:latin typeface="Calibri" panose="020F0502020204030204" pitchFamily="34" charset="0"/>
                      </a:endParaRPr>
                    </a:p>
                  </a:txBody>
                  <a:tcPr marL="5175" marR="5175" marT="5175" marB="0" anchor="ctr"/>
                </a:tc>
                <a:extLst>
                  <a:ext uri="{0D108BD9-81ED-4DB2-BD59-A6C34878D82A}">
                    <a16:rowId xmlns:a16="http://schemas.microsoft.com/office/drawing/2014/main" val="10000"/>
                  </a:ext>
                </a:extLst>
              </a:tr>
              <a:tr h="271069">
                <a:tc>
                  <a:txBody>
                    <a:bodyPr/>
                    <a:lstStyle/>
                    <a:p>
                      <a:pPr algn="ctr" fontAlgn="b"/>
                      <a:r>
                        <a:rPr lang="en-US" sz="900" u="none" strike="noStrike" dirty="0">
                          <a:effectLst/>
                        </a:rPr>
                        <a:t>1111</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1234</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080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01</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0</a:t>
                      </a:r>
                      <a:endParaRPr lang="en-US" sz="900" b="1" i="0" u="none" strike="noStrike" dirty="0">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5175" marR="5175" marT="5175" marB="0" anchor="b"/>
                </a:tc>
                <a:extLst>
                  <a:ext uri="{0D108BD9-81ED-4DB2-BD59-A6C34878D82A}">
                    <a16:rowId xmlns:a16="http://schemas.microsoft.com/office/drawing/2014/main" val="10001"/>
                  </a:ext>
                </a:extLst>
              </a:tr>
            </a:tbl>
          </a:graphicData>
        </a:graphic>
      </p:graphicFrame>
      <p:sp>
        <p:nvSpPr>
          <p:cNvPr id="8" name="Rounded Rectangle 7"/>
          <p:cNvSpPr/>
          <p:nvPr/>
        </p:nvSpPr>
        <p:spPr>
          <a:xfrm>
            <a:off x="628650" y="6473805"/>
            <a:ext cx="258045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Firearm (GFSA) Discipline</a:t>
            </a:r>
          </a:p>
        </p:txBody>
      </p:sp>
    </p:spTree>
    <p:extLst>
      <p:ext uri="{BB962C8B-B14F-4D97-AF65-F5344CB8AC3E}">
        <p14:creationId xmlns:p14="http://schemas.microsoft.com/office/powerpoint/2010/main" val="388579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fontAlgn="auto">
              <a:spcAft>
                <a:spcPts val="0"/>
              </a:spcAft>
              <a:defRPr/>
            </a:pPr>
            <a:r>
              <a:rPr lang="en-US" dirty="0"/>
              <a:t>Firearm (GFSA) Discipline File</a:t>
            </a:r>
            <a:r>
              <a:rPr lang="en-US" dirty="0">
                <a:ea typeface="+mj-ea"/>
              </a:rPr>
              <a:t> Flowchart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43673255"/>
              </p:ext>
            </p:extLst>
          </p:nvPr>
        </p:nvGraphicFramePr>
        <p:xfrm>
          <a:off x="1251771" y="1422237"/>
          <a:ext cx="7886700"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
        <p:nvSpPr>
          <p:cNvPr id="13" name="Rounded Rectangle 12"/>
          <p:cNvSpPr/>
          <p:nvPr/>
        </p:nvSpPr>
        <p:spPr>
          <a:xfrm>
            <a:off x="628650" y="6473805"/>
            <a:ext cx="258045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Firearm (GFSA) Discipline</a:t>
            </a:r>
          </a:p>
        </p:txBody>
      </p:sp>
      <p:sp>
        <p:nvSpPr>
          <p:cNvPr id="14" name="Right Brace 13"/>
          <p:cNvSpPr/>
          <p:nvPr/>
        </p:nvSpPr>
        <p:spPr>
          <a:xfrm>
            <a:off x="926703" y="2624604"/>
            <a:ext cx="589389"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ectangle 14"/>
          <p:cNvSpPr/>
          <p:nvPr/>
        </p:nvSpPr>
        <p:spPr>
          <a:xfrm>
            <a:off x="219060" y="2685494"/>
            <a:ext cx="943799" cy="7204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Action Taken</a:t>
            </a:r>
          </a:p>
        </p:txBody>
      </p:sp>
      <p:sp>
        <p:nvSpPr>
          <p:cNvPr id="16" name="Right Brace 15"/>
          <p:cNvSpPr/>
          <p:nvPr/>
        </p:nvSpPr>
        <p:spPr>
          <a:xfrm>
            <a:off x="926704" y="5148100"/>
            <a:ext cx="589389"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173934" y="5236278"/>
            <a:ext cx="1003069" cy="72043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Alt Program</a:t>
            </a:r>
          </a:p>
        </p:txBody>
      </p:sp>
      <p:sp>
        <p:nvSpPr>
          <p:cNvPr id="18" name="Right Brace 17"/>
          <p:cNvSpPr/>
          <p:nvPr/>
        </p:nvSpPr>
        <p:spPr>
          <a:xfrm>
            <a:off x="926703" y="3938442"/>
            <a:ext cx="589389"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ectangle 18"/>
          <p:cNvSpPr/>
          <p:nvPr/>
        </p:nvSpPr>
        <p:spPr>
          <a:xfrm>
            <a:off x="219060" y="4040293"/>
            <a:ext cx="913426" cy="72043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Length</a:t>
            </a:r>
          </a:p>
        </p:txBody>
      </p:sp>
    </p:spTree>
    <p:extLst>
      <p:ext uri="{BB962C8B-B14F-4D97-AF65-F5344CB8AC3E}">
        <p14:creationId xmlns:p14="http://schemas.microsoft.com/office/powerpoint/2010/main" val="339713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SDA Training</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The goal of this training is to help Districts/Local Education Agencies (LEAs) provide CDE (and ultimately the public) discipline data more efficiently and accurately. </a:t>
            </a:r>
          </a:p>
          <a:p>
            <a:pPr marL="0" indent="0" algn="ctr">
              <a:buNone/>
            </a:pPr>
            <a:endParaRPr lang="en-US" dirty="0"/>
          </a:p>
          <a:p>
            <a:pPr marL="0" indent="0" algn="ctr">
              <a:buNone/>
            </a:pPr>
            <a:r>
              <a:rPr lang="en-US" dirty="0"/>
              <a:t>This training will include: </a:t>
            </a:r>
          </a:p>
          <a:p>
            <a:pPr marL="0" indent="0">
              <a:buNone/>
            </a:pPr>
            <a:endParaRPr lang="en-US" dirty="0"/>
          </a:p>
          <a:p>
            <a:pPr algn="ctr">
              <a:buFont typeface="Wingdings" panose="05000000000000000000" pitchFamily="2" charset="2"/>
              <a:buChar char="ü"/>
            </a:pPr>
            <a:r>
              <a:rPr lang="en-US" dirty="0"/>
              <a:t>File Information</a:t>
            </a:r>
          </a:p>
          <a:p>
            <a:pPr algn="ctr">
              <a:buFont typeface="Wingdings" panose="05000000000000000000" pitchFamily="2" charset="2"/>
              <a:buChar char="ü"/>
            </a:pPr>
            <a:r>
              <a:rPr lang="en-US" dirty="0"/>
              <a:t>Reporting Preschool Suspensions/Expulsions</a:t>
            </a:r>
          </a:p>
          <a:p>
            <a:pPr algn="ctr">
              <a:buFont typeface="Wingdings" panose="05000000000000000000" pitchFamily="2" charset="2"/>
              <a:buChar char="ü"/>
            </a:pPr>
            <a:r>
              <a:rPr lang="en-US" dirty="0"/>
              <a:t>Reporting ,”No Reportable Incidents” </a:t>
            </a:r>
          </a:p>
          <a:p>
            <a:pPr algn="ctr">
              <a:buFont typeface="Wingdings" panose="05000000000000000000" pitchFamily="2" charset="2"/>
              <a:buChar char="ü"/>
            </a:pPr>
            <a:r>
              <a:rPr lang="en-US" dirty="0"/>
              <a:t>Uploading and Submitting the School Discipline files</a:t>
            </a:r>
          </a:p>
          <a:p>
            <a:pPr algn="ctr">
              <a:buFont typeface="Wingdings" panose="05000000000000000000" pitchFamily="2" charset="2"/>
              <a:buChar char="ü"/>
            </a:pPr>
            <a:r>
              <a:rPr lang="en-US" dirty="0"/>
              <a:t>Batch Maintenance </a:t>
            </a:r>
          </a:p>
          <a:p>
            <a:pPr algn="ctr">
              <a:buFont typeface="Wingdings" panose="05000000000000000000" pitchFamily="2" charset="2"/>
              <a:buChar char="ü"/>
            </a:pPr>
            <a:r>
              <a:rPr lang="en-US" dirty="0"/>
              <a:t>Reviewing Errors and Reports</a:t>
            </a:r>
          </a:p>
          <a:p>
            <a:pPr algn="ctr">
              <a:buFont typeface="Wingdings" panose="05000000000000000000" pitchFamily="2" charset="2"/>
              <a:buChar char="ü"/>
            </a:pPr>
            <a:r>
              <a:rPr lang="en-US" dirty="0"/>
              <a:t>Finalizing the Data</a:t>
            </a:r>
          </a:p>
          <a:p>
            <a:pPr algn="ctr">
              <a:buFont typeface="Wingdings" panose="05000000000000000000" pitchFamily="2" charset="2"/>
              <a:buChar char="ü"/>
            </a:pPr>
            <a:r>
              <a:rPr lang="en-US" dirty="0"/>
              <a:t>Adam will go over some changes for the 2022-2023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176409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Firearm (GFSA) Data: </a:t>
            </a:r>
            <a:br>
              <a:rPr lang="en-US" dirty="0"/>
            </a:br>
            <a:r>
              <a:rPr lang="en-US" dirty="0"/>
              <a:t>Additional Information</a:t>
            </a:r>
          </a:p>
        </p:txBody>
      </p:sp>
      <p:sp>
        <p:nvSpPr>
          <p:cNvPr id="3" name="Content Placeholder 2"/>
          <p:cNvSpPr>
            <a:spLocks noGrp="1"/>
          </p:cNvSpPr>
          <p:nvPr>
            <p:ph idx="1"/>
          </p:nvPr>
        </p:nvSpPr>
        <p:spPr/>
        <p:txBody>
          <a:bodyPr/>
          <a:lstStyle/>
          <a:p>
            <a:r>
              <a:rPr lang="en-US" dirty="0"/>
              <a:t>If there were no firearms at any of your schools, DO NOT upload a Firearm (GFSA) file</a:t>
            </a:r>
          </a:p>
          <a:p>
            <a:endParaRPr lang="en-US" dirty="0"/>
          </a:p>
          <a:p>
            <a:r>
              <a:rPr lang="en-US" dirty="0"/>
              <a:t>If you do have firearms to report, there is the new Optional Field that can be used; allows you to report 1 record per student if this is easier.  Use an identifying number to keep track of each student in the file to ensure there are no duplicates.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
        <p:nvSpPr>
          <p:cNvPr id="6" name="Rounded Rectangle 5"/>
          <p:cNvSpPr/>
          <p:nvPr/>
        </p:nvSpPr>
        <p:spPr>
          <a:xfrm>
            <a:off x="628650" y="6473805"/>
            <a:ext cx="258045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Firearm (GFSA) Discipline</a:t>
            </a:r>
          </a:p>
        </p:txBody>
      </p:sp>
    </p:spTree>
    <p:extLst>
      <p:ext uri="{BB962C8B-B14F-4D97-AF65-F5344CB8AC3E}">
        <p14:creationId xmlns:p14="http://schemas.microsoft.com/office/powerpoint/2010/main" val="2664410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Pipeline Process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4202285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Identity Management Roles</a:t>
            </a:r>
          </a:p>
        </p:txBody>
      </p:sp>
      <p:sp>
        <p:nvSpPr>
          <p:cNvPr id="2" name="Content Placeholder 1"/>
          <p:cNvSpPr>
            <a:spLocks noGrp="1"/>
          </p:cNvSpPr>
          <p:nvPr>
            <p:ph idx="1"/>
          </p:nvPr>
        </p:nvSpPr>
        <p:spPr/>
        <p:txBody>
          <a:bodyPr>
            <a:normAutofit fontScale="92500"/>
          </a:bodyPr>
          <a:lstStyle/>
          <a:p>
            <a:r>
              <a:rPr lang="en-US" dirty="0"/>
              <a:t>To have access to the SDA periodic collection, one of the following 3 roles would need to be assigned to you by your Local Access Manager:</a:t>
            </a:r>
          </a:p>
          <a:p>
            <a:endParaRPr lang="en-US" dirty="0"/>
          </a:p>
          <a:p>
            <a:endParaRPr lang="en-US" dirty="0"/>
          </a:p>
          <a:p>
            <a:endParaRPr lang="en-US" dirty="0"/>
          </a:p>
          <a:p>
            <a:endParaRPr lang="en-US" dirty="0"/>
          </a:p>
          <a:p>
            <a:endParaRPr lang="en-US" dirty="0"/>
          </a:p>
          <a:p>
            <a:endParaRPr lang="en-US" sz="1800" dirty="0"/>
          </a:p>
          <a:p>
            <a:r>
              <a:rPr lang="en-US" dirty="0"/>
              <a:t>If you plan to ‘do it all’ – you will want the SDA~LEA Approver Role</a:t>
            </a:r>
          </a:p>
          <a:p>
            <a:pPr marL="457200" lvl="1" indent="0">
              <a:buNone/>
            </a:pPr>
            <a:r>
              <a:rPr lang="en-US" sz="2400" i="1" dirty="0"/>
              <a:t>~</a:t>
            </a:r>
            <a:r>
              <a:rPr lang="en-US" sz="2200" i="1" dirty="0"/>
              <a:t>This role will also allow you to complete the Attendance Snapshot</a:t>
            </a:r>
          </a:p>
          <a:p>
            <a:endParaRPr lang="en-US" dirty="0"/>
          </a:p>
          <a:p>
            <a:endParaRPr lang="en-US" dirty="0"/>
          </a:p>
          <a:p>
            <a:endParaRPr lang="en-US" dirty="0"/>
          </a:p>
          <a:p>
            <a:endParaRPr lang="en-US" dirty="0"/>
          </a:p>
          <a:p>
            <a:endParaRPr lang="en-US" dirty="0"/>
          </a:p>
          <a:p>
            <a:pPr marL="4572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53522657"/>
              </p:ext>
            </p:extLst>
          </p:nvPr>
        </p:nvGraphicFramePr>
        <p:xfrm>
          <a:off x="1211633" y="2657743"/>
          <a:ext cx="7038975" cy="1536890"/>
        </p:xfrm>
        <a:graphic>
          <a:graphicData uri="http://schemas.openxmlformats.org/drawingml/2006/table">
            <a:tbl>
              <a:tblPr firstRow="1" bandRow="1">
                <a:tableStyleId>{00A15C55-8517-42AA-B614-E9B94910E393}</a:tableStyleId>
              </a:tblPr>
              <a:tblGrid>
                <a:gridCol w="3057525">
                  <a:extLst>
                    <a:ext uri="{9D8B030D-6E8A-4147-A177-3AD203B41FA5}">
                      <a16:colId xmlns:a16="http://schemas.microsoft.com/office/drawing/2014/main" val="20000"/>
                    </a:ext>
                  </a:extLst>
                </a:gridCol>
                <a:gridCol w="3981450">
                  <a:extLst>
                    <a:ext uri="{9D8B030D-6E8A-4147-A177-3AD203B41FA5}">
                      <a16:colId xmlns:a16="http://schemas.microsoft.com/office/drawing/2014/main" val="20001"/>
                    </a:ext>
                  </a:extLst>
                </a:gridCol>
              </a:tblGrid>
              <a:tr h="424370">
                <a:tc>
                  <a:txBody>
                    <a:bodyPr/>
                    <a:lstStyle/>
                    <a:p>
                      <a:r>
                        <a:rPr lang="en-US" dirty="0"/>
                        <a:t>IdM</a:t>
                      </a:r>
                      <a:r>
                        <a:rPr lang="en-US" baseline="0" dirty="0"/>
                        <a:t> Role</a:t>
                      </a:r>
                      <a:endParaRPr lang="en-US" dirty="0"/>
                    </a:p>
                  </a:txBody>
                  <a:tcPr/>
                </a:tc>
                <a:tc>
                  <a:txBody>
                    <a:bodyPr/>
                    <a:lstStyle/>
                    <a:p>
                      <a:r>
                        <a:rPr lang="en-US" dirty="0"/>
                        <a:t>Enables</a:t>
                      </a:r>
                      <a:r>
                        <a:rPr lang="en-US" baseline="0" dirty="0"/>
                        <a:t> User to: </a:t>
                      </a:r>
                      <a:endParaRPr lang="en-US" dirty="0"/>
                    </a:p>
                  </a:txBody>
                  <a:tcPr/>
                </a:tc>
                <a:extLst>
                  <a:ext uri="{0D108BD9-81ED-4DB2-BD59-A6C34878D82A}">
                    <a16:rowId xmlns:a16="http://schemas.microsoft.com/office/drawing/2014/main" val="10000"/>
                  </a:ext>
                </a:extLst>
              </a:tr>
              <a:tr h="370840">
                <a:tc>
                  <a:txBody>
                    <a:bodyPr/>
                    <a:lstStyle/>
                    <a:p>
                      <a:r>
                        <a:rPr lang="en-US" dirty="0"/>
                        <a:t>SDA~LEAAPPROVER</a:t>
                      </a:r>
                    </a:p>
                  </a:txBody>
                  <a:tcPr/>
                </a:tc>
                <a:tc>
                  <a:txBody>
                    <a:bodyPr/>
                    <a:lstStyle/>
                    <a:p>
                      <a:r>
                        <a:rPr lang="en-US" dirty="0"/>
                        <a:t>Finalize, Submit, Modify and View Data</a:t>
                      </a:r>
                    </a:p>
                  </a:txBody>
                  <a:tcPr/>
                </a:tc>
                <a:extLst>
                  <a:ext uri="{0D108BD9-81ED-4DB2-BD59-A6C34878D82A}">
                    <a16:rowId xmlns:a16="http://schemas.microsoft.com/office/drawing/2014/main" val="10001"/>
                  </a:ext>
                </a:extLst>
              </a:tr>
              <a:tr h="370840">
                <a:tc>
                  <a:txBody>
                    <a:bodyPr/>
                    <a:lstStyle/>
                    <a:p>
                      <a:r>
                        <a:rPr lang="en-US" dirty="0"/>
                        <a:t>SDA~LEAUSER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Submit, Modify and View Data</a:t>
                      </a:r>
                    </a:p>
                  </a:txBody>
                  <a:tcPr/>
                </a:tc>
                <a:extLst>
                  <a:ext uri="{0D108BD9-81ED-4DB2-BD59-A6C34878D82A}">
                    <a16:rowId xmlns:a16="http://schemas.microsoft.com/office/drawing/2014/main" val="10002"/>
                  </a:ext>
                </a:extLst>
              </a:tr>
              <a:tr h="370840">
                <a:tc>
                  <a:txBody>
                    <a:bodyPr/>
                    <a:lstStyle/>
                    <a:p>
                      <a:r>
                        <a:rPr lang="en-US" dirty="0"/>
                        <a:t>SDA~LEAVIEWER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View Data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1432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Pipeline Access</a:t>
            </a:r>
          </a:p>
        </p:txBody>
      </p:sp>
      <p:sp>
        <p:nvSpPr>
          <p:cNvPr id="3" name="Content Placeholder 2"/>
          <p:cNvSpPr>
            <a:spLocks noGrp="1"/>
          </p:cNvSpPr>
          <p:nvPr>
            <p:ph idx="1"/>
          </p:nvPr>
        </p:nvSpPr>
        <p:spPr/>
        <p:txBody>
          <a:bodyPr/>
          <a:lstStyle/>
          <a:p>
            <a:pPr marL="0" indent="0">
              <a:buNone/>
            </a:pPr>
            <a:r>
              <a:rPr lang="en-US" dirty="0"/>
              <a:t>To log into Data Pipeline to submit a SDA File you will use this link:  </a:t>
            </a:r>
            <a:r>
              <a:rPr lang="en-US" dirty="0">
                <a:hlinkClick r:id="rId2"/>
              </a:rPr>
              <a:t>https://www.cde.state.co.us/idm</a:t>
            </a:r>
            <a:endParaRPr lang="en-US" dirty="0"/>
          </a:p>
          <a:p>
            <a:pPr marL="0" indent="0">
              <a:buNone/>
            </a:pPr>
            <a:r>
              <a:rPr lang="en-US" dirty="0"/>
              <a:t>You can bookmark this link for easier access</a:t>
            </a:r>
          </a:p>
          <a:p>
            <a:pPr marL="0" indent="0">
              <a:buNone/>
            </a:pPr>
            <a:endParaRPr lang="en-US" dirty="0"/>
          </a:p>
          <a:p>
            <a:pPr marL="0" indent="0">
              <a:buNone/>
            </a:pPr>
            <a:r>
              <a:rPr lang="en-US" dirty="0"/>
              <a:t>Click on Data Pipeline       Log in to Data Pipeline</a:t>
            </a:r>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
        <p:nvSpPr>
          <p:cNvPr id="5" name="Right Arrow 4"/>
          <p:cNvSpPr/>
          <p:nvPr/>
        </p:nvSpPr>
        <p:spPr>
          <a:xfrm flipV="1">
            <a:off x="3363686" y="3261871"/>
            <a:ext cx="310243" cy="138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3266395" y="3783377"/>
            <a:ext cx="1990725" cy="514350"/>
          </a:xfrm>
          <a:prstGeom prst="rect">
            <a:avLst/>
          </a:prstGeom>
        </p:spPr>
      </p:pic>
    </p:spTree>
    <p:extLst>
      <p:ext uri="{BB962C8B-B14F-4D97-AF65-F5344CB8AC3E}">
        <p14:creationId xmlns:p14="http://schemas.microsoft.com/office/powerpoint/2010/main" val="1213063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Quick Review of Process</a:t>
            </a:r>
          </a:p>
        </p:txBody>
      </p:sp>
      <p:sp>
        <p:nvSpPr>
          <p:cNvPr id="6" name="Content Placeholder 5"/>
          <p:cNvSpPr>
            <a:spLocks noGrp="1"/>
          </p:cNvSpPr>
          <p:nvPr>
            <p:ph idx="1"/>
          </p:nvPr>
        </p:nvSpPr>
        <p:spPr/>
        <p:txBody>
          <a:bodyPr/>
          <a:lstStyle/>
          <a:p>
            <a:r>
              <a:rPr lang="en-US" dirty="0"/>
              <a:t>Update ‘No Reportable Incidents’ Tab</a:t>
            </a:r>
          </a:p>
          <a:p>
            <a:r>
              <a:rPr lang="en-US" dirty="0"/>
              <a:t>Upload Data files in order </a:t>
            </a:r>
            <a:r>
              <a:rPr lang="en-US" i="1" dirty="0"/>
              <a:t>(if applicable)</a:t>
            </a:r>
            <a:endParaRPr lang="en-US" dirty="0"/>
          </a:p>
          <a:p>
            <a:pPr marL="822960" lvl="1" indent="-457200">
              <a:buClr>
                <a:srgbClr val="EF7521"/>
              </a:buClr>
              <a:buFont typeface="+mj-lt"/>
              <a:buAutoNum type="arabicPeriod"/>
            </a:pPr>
            <a:r>
              <a:rPr lang="en-US" dirty="0"/>
              <a:t>Discipline by Action File</a:t>
            </a:r>
          </a:p>
          <a:p>
            <a:pPr marL="822960" lvl="1" indent="-457200">
              <a:buClr>
                <a:srgbClr val="EF7521"/>
              </a:buClr>
              <a:buFont typeface="+mj-lt"/>
              <a:buAutoNum type="arabicPeriod"/>
            </a:pPr>
            <a:r>
              <a:rPr lang="en-US" dirty="0"/>
              <a:t>Discipline by Student Demographic File</a:t>
            </a:r>
          </a:p>
          <a:p>
            <a:pPr marL="822960" lvl="1" indent="-457200">
              <a:buClr>
                <a:srgbClr val="EF7521"/>
              </a:buClr>
              <a:buFont typeface="+mj-lt"/>
              <a:buAutoNum type="arabicPeriod"/>
            </a:pPr>
            <a:r>
              <a:rPr lang="en-US" dirty="0"/>
              <a:t>Firearm (GFSA) Discipline File </a:t>
            </a:r>
          </a:p>
          <a:p>
            <a:pPr marL="365760" lvl="1" indent="0">
              <a:buClr>
                <a:schemeClr val="accent1">
                  <a:lumMod val="75000"/>
                </a:schemeClr>
              </a:buClr>
              <a:buNone/>
            </a:pPr>
            <a:endParaRPr lang="en-US" dirty="0"/>
          </a:p>
          <a:p>
            <a:pPr marL="548640" indent="-457200">
              <a:buFont typeface="Wingdings" panose="05000000000000000000" pitchFamily="2" charset="2"/>
              <a:buChar char="§"/>
            </a:pPr>
            <a:r>
              <a:rPr lang="en-US" dirty="0"/>
              <a:t>Review error reports, correct data and re-upload files as needed</a:t>
            </a:r>
          </a:p>
          <a:p>
            <a:pPr marL="548640" indent="-457200">
              <a:buFont typeface="Wingdings" panose="05000000000000000000" pitchFamily="2" charset="2"/>
              <a:buChar char="§"/>
            </a:pPr>
            <a:r>
              <a:rPr lang="en-US" dirty="0"/>
              <a:t>Review data reports for accuracy</a:t>
            </a:r>
          </a:p>
          <a:p>
            <a:pPr marL="548640" indent="-457200">
              <a:buFont typeface="Wingdings" panose="05000000000000000000" pitchFamily="2" charset="2"/>
              <a:buChar char="§"/>
            </a:pPr>
            <a:r>
              <a:rPr lang="en-US" dirty="0"/>
              <a:t>Finalize data file utilizing the ‘All Discipline File’</a:t>
            </a:r>
          </a:p>
          <a:p>
            <a:endParaRPr lang="en-US" dirty="0"/>
          </a:p>
          <a:p>
            <a:pPr lvl="1"/>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215447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 Reportable Incidents Overview</a:t>
            </a:r>
          </a:p>
        </p:txBody>
      </p:sp>
      <p:sp>
        <p:nvSpPr>
          <p:cNvPr id="2" name="Content Placeholder 1"/>
          <p:cNvSpPr>
            <a:spLocks noGrp="1"/>
          </p:cNvSpPr>
          <p:nvPr>
            <p:ph idx="1"/>
          </p:nvPr>
        </p:nvSpPr>
        <p:spPr/>
        <p:txBody>
          <a:bodyPr>
            <a:normAutofit/>
          </a:bodyPr>
          <a:lstStyle/>
          <a:p>
            <a:r>
              <a:rPr lang="en-US" dirty="0"/>
              <a:t>A separate tab in Data Pipeline, under “SDA”</a:t>
            </a:r>
          </a:p>
          <a:p>
            <a:endParaRPr lang="en-US" sz="1400" dirty="0"/>
          </a:p>
          <a:p>
            <a:r>
              <a:rPr lang="en-US" dirty="0"/>
              <a:t>Option to use when a school has no incidents to report to CDE; either</a:t>
            </a:r>
          </a:p>
          <a:p>
            <a:pPr lvl="1"/>
            <a:r>
              <a:rPr lang="en-US" dirty="0"/>
              <a:t>No Disciplinary Incidents and/or</a:t>
            </a:r>
          </a:p>
          <a:p>
            <a:pPr lvl="1"/>
            <a:r>
              <a:rPr lang="en-US" dirty="0"/>
              <a:t>No Firearms to report</a:t>
            </a:r>
          </a:p>
          <a:p>
            <a:pPr marL="45720" indent="0">
              <a:buNone/>
            </a:pPr>
            <a:endParaRPr lang="en-US" sz="1000" dirty="0"/>
          </a:p>
          <a:p>
            <a:r>
              <a:rPr lang="en-US" dirty="0"/>
              <a:t>Can be updated throughout the SDA process</a:t>
            </a:r>
          </a:p>
          <a:p>
            <a:pPr lvl="1"/>
            <a:r>
              <a:rPr lang="en-US" dirty="0"/>
              <a:t>If marked as “No” initially, this can be updated to “Yes” for a school if needed and vice versa, until the data is finalized</a:t>
            </a:r>
          </a:p>
          <a:p>
            <a:pPr lvl="1"/>
            <a:endParaRPr lang="en-US" sz="1000" dirty="0"/>
          </a:p>
          <a:p>
            <a:r>
              <a:rPr lang="en-US" dirty="0"/>
              <a:t>Must update each page or select ‘all’ per page to update all schools in one screen</a:t>
            </a:r>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945734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 Reportable Incidents Screenshot</a:t>
            </a:r>
            <a:br>
              <a:rPr lang="en-US" dirty="0"/>
            </a:br>
            <a:r>
              <a:rPr lang="en-US" dirty="0"/>
              <a:t>This is your first step</a:t>
            </a:r>
          </a:p>
        </p:txBody>
      </p:sp>
      <p:sp>
        <p:nvSpPr>
          <p:cNvPr id="8" name="Content Placeholder 7"/>
          <p:cNvSpPr>
            <a:spLocks noGrp="1"/>
          </p:cNvSpPr>
          <p:nvPr>
            <p:ph idx="1"/>
          </p:nvPr>
        </p:nvSpPr>
        <p:spPr>
          <a:xfrm>
            <a:off x="223071" y="1207363"/>
            <a:ext cx="8292279" cy="4896351"/>
          </a:xfrm>
        </p:spPr>
        <p:txBody>
          <a:bodyPr/>
          <a:lstStyle/>
          <a:p>
            <a:pPr marL="0" indent="0">
              <a:buNone/>
            </a:pPr>
            <a:r>
              <a:rPr lang="en-US" dirty="0">
                <a:solidFill>
                  <a:srgbClr val="002060"/>
                </a:solidFill>
              </a:rPr>
              <a:t>After logging into Data</a:t>
            </a:r>
          </a:p>
          <a:p>
            <a:pPr marL="0" indent="0">
              <a:buNone/>
            </a:pPr>
            <a:r>
              <a:rPr lang="en-US" dirty="0">
                <a:solidFill>
                  <a:srgbClr val="002060"/>
                </a:solidFill>
              </a:rPr>
              <a:t>Pipeline</a:t>
            </a:r>
          </a:p>
          <a:p>
            <a:pPr marL="457200" indent="-457200">
              <a:buFont typeface="+mj-lt"/>
              <a:buAutoNum type="arabicPeriod"/>
            </a:pPr>
            <a:r>
              <a:rPr lang="en-US" sz="1600" dirty="0">
                <a:solidFill>
                  <a:srgbClr val="002060"/>
                </a:solidFill>
              </a:rPr>
              <a:t>Click on SDA</a:t>
            </a:r>
          </a:p>
          <a:p>
            <a:pPr marL="457200" indent="-457200">
              <a:lnSpc>
                <a:spcPct val="100000"/>
              </a:lnSpc>
              <a:buFont typeface="+mj-lt"/>
              <a:buAutoNum type="arabicPeriod"/>
            </a:pPr>
            <a:r>
              <a:rPr lang="en-US" sz="1600" dirty="0">
                <a:solidFill>
                  <a:srgbClr val="002060"/>
                </a:solidFill>
              </a:rPr>
              <a:t>Click on, </a:t>
            </a:r>
          </a:p>
          <a:p>
            <a:pPr marL="0" indent="0">
              <a:lnSpc>
                <a:spcPct val="100000"/>
              </a:lnSpc>
              <a:buNone/>
            </a:pPr>
            <a:r>
              <a:rPr lang="en-US" sz="1600" dirty="0">
                <a:solidFill>
                  <a:srgbClr val="002060"/>
                </a:solidFill>
              </a:rPr>
              <a:t>No Reportable Incidents</a:t>
            </a:r>
          </a:p>
          <a:p>
            <a:pPr marL="457200" indent="-457200">
              <a:lnSpc>
                <a:spcPct val="100000"/>
              </a:lnSpc>
              <a:buAutoNum type="arabicPeriod" startAt="3"/>
            </a:pPr>
            <a:r>
              <a:rPr lang="en-US" sz="1600" dirty="0">
                <a:solidFill>
                  <a:srgbClr val="002060"/>
                </a:solidFill>
              </a:rPr>
              <a:t>Choose year</a:t>
            </a:r>
          </a:p>
          <a:p>
            <a:pPr marL="457200" indent="-457200">
              <a:lnSpc>
                <a:spcPct val="100000"/>
              </a:lnSpc>
              <a:buAutoNum type="arabicPeriod" startAt="3"/>
            </a:pPr>
            <a:r>
              <a:rPr lang="en-US" sz="1600" dirty="0">
                <a:solidFill>
                  <a:srgbClr val="002060"/>
                </a:solidFill>
              </a:rPr>
              <a:t>Choose LEA</a:t>
            </a:r>
          </a:p>
          <a:p>
            <a:pPr marL="457200" indent="-457200">
              <a:lnSpc>
                <a:spcPct val="100000"/>
              </a:lnSpc>
              <a:buAutoNum type="arabicPeriod" startAt="3"/>
            </a:pPr>
            <a:r>
              <a:rPr lang="en-US" sz="1600" dirty="0">
                <a:solidFill>
                  <a:srgbClr val="002060"/>
                </a:solidFill>
              </a:rPr>
              <a:t>Mark disciplinary incidents and</a:t>
            </a:r>
          </a:p>
          <a:p>
            <a:pPr marL="0" indent="0">
              <a:lnSpc>
                <a:spcPct val="100000"/>
              </a:lnSpc>
              <a:buNone/>
            </a:pPr>
            <a:r>
              <a:rPr lang="en-US" sz="1600" dirty="0">
                <a:solidFill>
                  <a:srgbClr val="002060"/>
                </a:solidFill>
              </a:rPr>
              <a:t>Firearms brought for each school</a:t>
            </a:r>
          </a:p>
          <a:p>
            <a:pPr marL="0" indent="0">
              <a:lnSpc>
                <a:spcPct val="100000"/>
              </a:lnSpc>
              <a:buNone/>
            </a:pPr>
            <a:r>
              <a:rPr lang="en-US" sz="1600" dirty="0">
                <a:solidFill>
                  <a:srgbClr val="002060"/>
                </a:solidFill>
              </a:rPr>
              <a:t>6.  SAVE</a:t>
            </a:r>
          </a:p>
          <a:p>
            <a:pPr marL="457200" indent="-457200">
              <a:lnSpc>
                <a:spcPct val="100000"/>
              </a:lnSpc>
              <a:buAutoNum type="arabicPeriod" startAt="3"/>
            </a:pPr>
            <a:endParaRPr lang="en-US" sz="2000" dirty="0">
              <a:solidFill>
                <a:srgbClr val="002060"/>
              </a:solidFill>
            </a:endParaRPr>
          </a:p>
        </p:txBody>
      </p:sp>
      <p:sp>
        <p:nvSpPr>
          <p:cNvPr id="2" name="Slide Number Placeholder 1"/>
          <p:cNvSpPr>
            <a:spLocks noGrp="1"/>
          </p:cNvSpPr>
          <p:nvPr>
            <p:ph type="sldNum" sz="quarter" idx="12"/>
          </p:nvPr>
        </p:nvSpPr>
        <p:spPr/>
        <p:txBody>
          <a:bodyPr/>
          <a:lstStyle/>
          <a:p>
            <a:fld id="{C479D5F6-EDCB-402A-AC08-4943A1820E8F}" type="slidenum">
              <a:rPr lang="en-US" smtClean="0"/>
              <a:pPr/>
              <a:t>36</a:t>
            </a:fld>
            <a:endParaRPr lang="en-US" dirty="0"/>
          </a:p>
        </p:txBody>
      </p:sp>
      <p:sp>
        <p:nvSpPr>
          <p:cNvPr id="10" name="TextBox 9"/>
          <p:cNvSpPr txBox="1"/>
          <p:nvPr/>
        </p:nvSpPr>
        <p:spPr>
          <a:xfrm>
            <a:off x="866774" y="5467350"/>
            <a:ext cx="1996481" cy="1169551"/>
          </a:xfrm>
          <a:prstGeom prst="rect">
            <a:avLst/>
          </a:prstGeom>
          <a:noFill/>
        </p:spPr>
        <p:txBody>
          <a:bodyPr wrap="square" rtlCol="0">
            <a:spAutoFit/>
          </a:bodyPr>
          <a:lstStyle/>
          <a:p>
            <a:r>
              <a:rPr lang="en-US" sz="1400" dirty="0">
                <a:solidFill>
                  <a:srgbClr val="002060"/>
                </a:solidFill>
              </a:rPr>
              <a:t>*If there are multiple pages, please be sure to list ‘All’ per page OR save each page after updating the status indicators</a:t>
            </a:r>
          </a:p>
        </p:txBody>
      </p:sp>
      <p:pic>
        <p:nvPicPr>
          <p:cNvPr id="12" name="Picture 11">
            <a:extLst>
              <a:ext uri="{FF2B5EF4-FFF2-40B4-BE49-F238E27FC236}">
                <a16:creationId xmlns:a16="http://schemas.microsoft.com/office/drawing/2014/main" id="{3F873221-6EC5-4D2C-A780-10717FE3FAB1}"/>
              </a:ext>
            </a:extLst>
          </p:cNvPr>
          <p:cNvPicPr>
            <a:picLocks noChangeAspect="1"/>
          </p:cNvPicPr>
          <p:nvPr/>
        </p:nvPicPr>
        <p:blipFill>
          <a:blip r:embed="rId2"/>
          <a:stretch>
            <a:fillRect/>
          </a:stretch>
        </p:blipFill>
        <p:spPr>
          <a:xfrm>
            <a:off x="3286125" y="1290844"/>
            <a:ext cx="5433134" cy="3316348"/>
          </a:xfrm>
          <a:prstGeom prst="rect">
            <a:avLst/>
          </a:prstGeom>
        </p:spPr>
      </p:pic>
      <p:pic>
        <p:nvPicPr>
          <p:cNvPr id="1026" name="Picture 2">
            <a:extLst>
              <a:ext uri="{FF2B5EF4-FFF2-40B4-BE49-F238E27FC236}">
                <a16:creationId xmlns:a16="http://schemas.microsoft.com/office/drawing/2014/main" id="{EA1F5DC3-B06F-4EF3-BE4D-2909E59D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19" y="4734646"/>
            <a:ext cx="5783730" cy="119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52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 Reportable Incidents – </a:t>
            </a:r>
            <a:br>
              <a:rPr lang="en-US" dirty="0"/>
            </a:br>
            <a:r>
              <a:rPr lang="en-US" dirty="0"/>
              <a:t>Disciplinary Incidents</a:t>
            </a:r>
          </a:p>
        </p:txBody>
      </p:sp>
      <p:sp>
        <p:nvSpPr>
          <p:cNvPr id="6" name="Content Placeholder 5"/>
          <p:cNvSpPr>
            <a:spLocks noGrp="1"/>
          </p:cNvSpPr>
          <p:nvPr>
            <p:ph idx="1"/>
          </p:nvPr>
        </p:nvSpPr>
        <p:spPr>
          <a:xfrm>
            <a:off x="150832" y="1398638"/>
            <a:ext cx="3968679" cy="4640674"/>
          </a:xfrm>
        </p:spPr>
        <p:txBody>
          <a:bodyPr/>
          <a:lstStyle/>
          <a:p>
            <a:pPr marL="457200" lvl="1" indent="0" algn="ctr">
              <a:buNone/>
            </a:pPr>
            <a:r>
              <a:rPr lang="en-US" sz="2400" b="1" u="sng" dirty="0"/>
              <a:t>Yes – Disciplinary Incidents</a:t>
            </a:r>
          </a:p>
          <a:p>
            <a:pPr lvl="1" algn="ctr">
              <a:buFont typeface="Wingdings" panose="05000000000000000000" pitchFamily="2" charset="2"/>
              <a:buChar char="ü"/>
            </a:pPr>
            <a:endParaRPr lang="en-US" sz="2400" dirty="0"/>
          </a:p>
          <a:p>
            <a:pPr lvl="1" algn="ctr">
              <a:buFont typeface="Wingdings" panose="05000000000000000000" pitchFamily="2" charset="2"/>
              <a:buChar char="ü"/>
            </a:pPr>
            <a:r>
              <a:rPr lang="en-US" sz="2400" dirty="0"/>
              <a:t>School </a:t>
            </a:r>
            <a:r>
              <a:rPr lang="en-US" sz="2400" dirty="0">
                <a:solidFill>
                  <a:srgbClr val="00B050"/>
                </a:solidFill>
              </a:rPr>
              <a:t>MUST</a:t>
            </a:r>
            <a:r>
              <a:rPr lang="en-US" sz="2400" dirty="0"/>
              <a:t> be included </a:t>
            </a:r>
            <a:r>
              <a:rPr lang="en-US" sz="2400" dirty="0">
                <a:solidFill>
                  <a:srgbClr val="00B050"/>
                </a:solidFill>
              </a:rPr>
              <a:t>BOTH</a:t>
            </a:r>
            <a:r>
              <a:rPr lang="en-US" sz="2400" dirty="0"/>
              <a:t> Discipline by Action file </a:t>
            </a:r>
          </a:p>
          <a:p>
            <a:pPr marL="457200" lvl="1" indent="0" algn="ctr">
              <a:buNone/>
            </a:pPr>
            <a:r>
              <a:rPr lang="en-US" sz="2400" dirty="0"/>
              <a:t>AND Discipline by Student Demographic file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
        <p:nvSpPr>
          <p:cNvPr id="7" name="Content Placeholder 6"/>
          <p:cNvSpPr>
            <a:spLocks noGrp="1"/>
          </p:cNvSpPr>
          <p:nvPr>
            <p:ph sz="half" idx="4294967295"/>
          </p:nvPr>
        </p:nvSpPr>
        <p:spPr>
          <a:xfrm>
            <a:off x="4673600" y="1398588"/>
            <a:ext cx="4470400" cy="5213350"/>
          </a:xfrm>
        </p:spPr>
        <p:txBody>
          <a:bodyPr>
            <a:normAutofit/>
          </a:bodyPr>
          <a:lstStyle/>
          <a:p>
            <a:pPr marL="457200" lvl="1" indent="0" algn="ctr">
              <a:buNone/>
            </a:pPr>
            <a:r>
              <a:rPr lang="en-US" b="1" u="sng" dirty="0"/>
              <a:t>No – Disciplinary Incidents</a:t>
            </a:r>
          </a:p>
          <a:p>
            <a:pPr lvl="1" algn="ctr">
              <a:buFont typeface="Wingdings" panose="05000000000000000000" pitchFamily="2" charset="2"/>
              <a:buChar char="ü"/>
            </a:pPr>
            <a:endParaRPr lang="en-US" dirty="0"/>
          </a:p>
          <a:p>
            <a:pPr lvl="1" algn="ctr">
              <a:buFont typeface="Wingdings" panose="05000000000000000000" pitchFamily="2" charset="2"/>
              <a:buChar char="ü"/>
            </a:pPr>
            <a:r>
              <a:rPr lang="en-US" dirty="0"/>
              <a:t>School </a:t>
            </a:r>
            <a:r>
              <a:rPr lang="en-US" dirty="0">
                <a:solidFill>
                  <a:srgbClr val="FF0000"/>
                </a:solidFill>
              </a:rPr>
              <a:t>CANNOT</a:t>
            </a:r>
            <a:r>
              <a:rPr lang="en-US" dirty="0"/>
              <a:t> be included in the Discipline by Action file OR the Discipline by Student Demographic file</a:t>
            </a:r>
          </a:p>
          <a:p>
            <a:pPr lvl="1" algn="ctr">
              <a:buFont typeface="Wingdings" panose="05000000000000000000" pitchFamily="2" charset="2"/>
              <a:buChar char="ü"/>
            </a:pPr>
            <a:endParaRPr lang="en-US" dirty="0"/>
          </a:p>
          <a:p>
            <a:pPr lvl="1" algn="ctr">
              <a:buFont typeface="Wingdings" panose="05000000000000000000" pitchFamily="2" charset="2"/>
              <a:buChar char="ü"/>
            </a:pPr>
            <a:r>
              <a:rPr lang="en-US" dirty="0"/>
              <a:t>IF </a:t>
            </a:r>
            <a:r>
              <a:rPr lang="en-US" dirty="0">
                <a:solidFill>
                  <a:srgbClr val="FF0000"/>
                </a:solidFill>
              </a:rPr>
              <a:t>ALL</a:t>
            </a:r>
            <a:r>
              <a:rPr lang="en-US" dirty="0"/>
              <a:t> schools marked with  </a:t>
            </a:r>
            <a:r>
              <a:rPr lang="en-US" dirty="0">
                <a:solidFill>
                  <a:srgbClr val="FF0000"/>
                </a:solidFill>
              </a:rPr>
              <a:t>“No”, </a:t>
            </a:r>
            <a:r>
              <a:rPr lang="en-US" dirty="0"/>
              <a:t>then the Discipline by Action file AND the Discipline by Student Demographic files ARE </a:t>
            </a:r>
            <a:r>
              <a:rPr lang="en-US" dirty="0">
                <a:solidFill>
                  <a:srgbClr val="FF0000"/>
                </a:solidFill>
              </a:rPr>
              <a:t>NOT UPLOADED</a:t>
            </a:r>
          </a:p>
          <a:p>
            <a:endParaRPr lang="en-US" dirty="0"/>
          </a:p>
        </p:txBody>
      </p:sp>
      <p:cxnSp>
        <p:nvCxnSpPr>
          <p:cNvPr id="3" name="Straight Connector 2">
            <a:extLst>
              <a:ext uri="{FF2B5EF4-FFF2-40B4-BE49-F238E27FC236}">
                <a16:creationId xmlns:a16="http://schemas.microsoft.com/office/drawing/2014/main" id="{5C136E8F-15BD-44F2-9B75-C402A5E53C2E}"/>
              </a:ext>
            </a:extLst>
          </p:cNvPr>
          <p:cNvCxnSpPr/>
          <p:nvPr/>
        </p:nvCxnSpPr>
        <p:spPr>
          <a:xfrm>
            <a:off x="4268248" y="1310326"/>
            <a:ext cx="0" cy="52992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6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427075"/>
            <a:ext cx="3886200" cy="4583799"/>
          </a:xfrm>
        </p:spPr>
        <p:txBody>
          <a:bodyPr>
            <a:normAutofit/>
          </a:bodyPr>
          <a:lstStyle/>
          <a:p>
            <a:pPr marL="457200" lvl="1" indent="0" algn="ctr">
              <a:buNone/>
            </a:pPr>
            <a:r>
              <a:rPr lang="en-US" sz="2400" b="1" u="sng" dirty="0"/>
              <a:t>Yes – Firearm Incidents</a:t>
            </a:r>
          </a:p>
          <a:p>
            <a:pPr lvl="1" algn="ctr">
              <a:buFont typeface="Wingdings" panose="05000000000000000000" pitchFamily="2" charset="2"/>
              <a:buChar char="ü"/>
            </a:pPr>
            <a:endParaRPr lang="en-US" sz="2400" dirty="0"/>
          </a:p>
          <a:p>
            <a:pPr lvl="1" algn="ctr">
              <a:buFont typeface="Wingdings" panose="05000000000000000000" pitchFamily="2" charset="2"/>
              <a:buChar char="ü"/>
            </a:pPr>
            <a:r>
              <a:rPr lang="en-US" sz="2400" dirty="0"/>
              <a:t>School </a:t>
            </a:r>
            <a:r>
              <a:rPr lang="en-US" sz="2400" dirty="0">
                <a:solidFill>
                  <a:srgbClr val="00B050"/>
                </a:solidFill>
              </a:rPr>
              <a:t>MUST</a:t>
            </a:r>
            <a:r>
              <a:rPr lang="en-US" sz="2400" dirty="0"/>
              <a:t> be included the Firearm (GFSA) file</a:t>
            </a:r>
          </a:p>
        </p:txBody>
      </p:sp>
      <p:sp>
        <p:nvSpPr>
          <p:cNvPr id="7" name="Content Placeholder 6"/>
          <p:cNvSpPr>
            <a:spLocks noGrp="1"/>
          </p:cNvSpPr>
          <p:nvPr>
            <p:ph sz="half" idx="2"/>
          </p:nvPr>
        </p:nvSpPr>
        <p:spPr>
          <a:xfrm>
            <a:off x="4679950" y="1463040"/>
            <a:ext cx="3886200" cy="4583799"/>
          </a:xfrm>
        </p:spPr>
        <p:txBody>
          <a:bodyPr/>
          <a:lstStyle/>
          <a:p>
            <a:pPr marL="457200" lvl="1" indent="0" algn="ctr">
              <a:buNone/>
            </a:pPr>
            <a:r>
              <a:rPr lang="en-US" sz="2400" b="1" u="sng" dirty="0"/>
              <a:t>No – Firearm Incidents</a:t>
            </a:r>
          </a:p>
          <a:p>
            <a:pPr lvl="1" algn="ctr">
              <a:buFont typeface="Wingdings" panose="05000000000000000000" pitchFamily="2" charset="2"/>
              <a:buChar char="ü"/>
            </a:pPr>
            <a:endParaRPr lang="en-US" sz="2400" dirty="0"/>
          </a:p>
          <a:p>
            <a:pPr lvl="1" algn="ctr">
              <a:buFont typeface="Wingdings" panose="05000000000000000000" pitchFamily="2" charset="2"/>
              <a:buChar char="ü"/>
            </a:pPr>
            <a:r>
              <a:rPr lang="en-US" sz="2400" dirty="0"/>
              <a:t>School </a:t>
            </a:r>
            <a:r>
              <a:rPr lang="en-US" sz="2400" dirty="0">
                <a:solidFill>
                  <a:srgbClr val="FF0000"/>
                </a:solidFill>
              </a:rPr>
              <a:t>CANNOT </a:t>
            </a:r>
            <a:r>
              <a:rPr lang="en-US" sz="2400" dirty="0"/>
              <a:t>be included in the Firearm (GFSA) file</a:t>
            </a:r>
          </a:p>
          <a:p>
            <a:pPr lvl="1" algn="ctr">
              <a:buFont typeface="Wingdings" panose="05000000000000000000" pitchFamily="2" charset="2"/>
              <a:buChar char="ü"/>
            </a:pPr>
            <a:endParaRPr lang="en-US" sz="2400" dirty="0"/>
          </a:p>
          <a:p>
            <a:pPr lvl="1" algn="ctr">
              <a:buFont typeface="Wingdings" panose="05000000000000000000" pitchFamily="2" charset="2"/>
              <a:buChar char="ü"/>
            </a:pPr>
            <a:r>
              <a:rPr lang="en-US" sz="2400" dirty="0"/>
              <a:t>IF </a:t>
            </a:r>
            <a:r>
              <a:rPr lang="en-US" sz="2400" dirty="0">
                <a:solidFill>
                  <a:srgbClr val="FF0000"/>
                </a:solidFill>
              </a:rPr>
              <a:t>ALL </a:t>
            </a:r>
            <a:r>
              <a:rPr lang="en-US" sz="2400" dirty="0"/>
              <a:t>schools marked with  </a:t>
            </a:r>
            <a:r>
              <a:rPr lang="en-US" sz="2400" dirty="0">
                <a:solidFill>
                  <a:srgbClr val="FF0000"/>
                </a:solidFill>
              </a:rPr>
              <a:t>“No”, </a:t>
            </a:r>
            <a:r>
              <a:rPr lang="en-US" sz="2400" dirty="0"/>
              <a:t>then the Firearm (GFSA) file is </a:t>
            </a:r>
            <a:r>
              <a:rPr lang="en-US" sz="2400" dirty="0">
                <a:solidFill>
                  <a:srgbClr val="FF0000"/>
                </a:solidFill>
              </a:rPr>
              <a:t>NOT UPLOADED</a:t>
            </a:r>
          </a:p>
          <a:p>
            <a:endParaRPr lang="en-US" dirty="0"/>
          </a:p>
        </p:txBody>
      </p:sp>
      <p:sp>
        <p:nvSpPr>
          <p:cNvPr id="5" name="Title 4"/>
          <p:cNvSpPr>
            <a:spLocks noGrp="1"/>
          </p:cNvSpPr>
          <p:nvPr>
            <p:ph type="title"/>
          </p:nvPr>
        </p:nvSpPr>
        <p:spPr/>
        <p:txBody>
          <a:bodyPr/>
          <a:lstStyle/>
          <a:p>
            <a:r>
              <a:rPr lang="en-US" dirty="0"/>
              <a:t>No Reportable Incidents –</a:t>
            </a:r>
            <a:br>
              <a:rPr lang="en-US" dirty="0"/>
            </a:br>
            <a:r>
              <a:rPr lang="en-US" dirty="0"/>
              <a:t> Firearm Incidents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cxnSp>
        <p:nvCxnSpPr>
          <p:cNvPr id="8" name="Straight Connector 7">
            <a:extLst>
              <a:ext uri="{FF2B5EF4-FFF2-40B4-BE49-F238E27FC236}">
                <a16:creationId xmlns:a16="http://schemas.microsoft.com/office/drawing/2014/main" id="{1C821CEB-C76C-428A-B62B-EC7D7D708555}"/>
              </a:ext>
            </a:extLst>
          </p:cNvPr>
          <p:cNvCxnSpPr/>
          <p:nvPr/>
        </p:nvCxnSpPr>
        <p:spPr>
          <a:xfrm>
            <a:off x="4268248" y="1310326"/>
            <a:ext cx="0" cy="52992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105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Uploading School Discipline</a:t>
            </a:r>
            <a:br>
              <a:rPr lang="en-US" dirty="0"/>
            </a:br>
            <a:r>
              <a:rPr lang="en-US" dirty="0"/>
              <a:t>Discipline by Action</a:t>
            </a:r>
          </a:p>
        </p:txBody>
      </p:sp>
      <p:sp>
        <p:nvSpPr>
          <p:cNvPr id="2" name="Slide Number Placeholder 1"/>
          <p:cNvSpPr>
            <a:spLocks noGrp="1"/>
          </p:cNvSpPr>
          <p:nvPr>
            <p:ph type="sldNum" sz="quarter" idx="12"/>
          </p:nvPr>
        </p:nvSpPr>
        <p:spPr/>
        <p:txBody>
          <a:bodyPr/>
          <a:lstStyle/>
          <a:p>
            <a:fld id="{C479D5F6-EDCB-402A-AC08-4943A1820E8F}" type="slidenum">
              <a:rPr lang="en-US" smtClean="0"/>
              <a:pPr/>
              <a:t>39</a:t>
            </a:fld>
            <a:endParaRPr lang="en-US" dirty="0"/>
          </a:p>
        </p:txBody>
      </p:sp>
      <p:pic>
        <p:nvPicPr>
          <p:cNvPr id="14" name="Picture 13">
            <a:extLst>
              <a:ext uri="{FF2B5EF4-FFF2-40B4-BE49-F238E27FC236}">
                <a16:creationId xmlns:a16="http://schemas.microsoft.com/office/drawing/2014/main" id="{E54F056C-5231-44CA-8820-D99CEE612ECE}"/>
              </a:ext>
            </a:extLst>
          </p:cNvPr>
          <p:cNvPicPr>
            <a:picLocks noChangeAspect="1"/>
          </p:cNvPicPr>
          <p:nvPr/>
        </p:nvPicPr>
        <p:blipFill>
          <a:blip r:embed="rId2"/>
          <a:stretch>
            <a:fillRect/>
          </a:stretch>
        </p:blipFill>
        <p:spPr>
          <a:xfrm>
            <a:off x="745724" y="1549240"/>
            <a:ext cx="7785717" cy="4285715"/>
          </a:xfrm>
          <a:prstGeom prst="rect">
            <a:avLst/>
          </a:prstGeom>
        </p:spPr>
      </p:pic>
    </p:spTree>
    <p:extLst>
      <p:ext uri="{BB962C8B-B14F-4D97-AF65-F5344CB8AC3E}">
        <p14:creationId xmlns:p14="http://schemas.microsoft.com/office/powerpoint/2010/main" val="67566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SDA Reporting: Quick Guidance</a:t>
            </a:r>
          </a:p>
        </p:txBody>
      </p:sp>
      <p:sp>
        <p:nvSpPr>
          <p:cNvPr id="3" name="Content Placeholder 2"/>
          <p:cNvSpPr>
            <a:spLocks noGrp="1"/>
          </p:cNvSpPr>
          <p:nvPr>
            <p:ph idx="1"/>
          </p:nvPr>
        </p:nvSpPr>
        <p:spPr/>
        <p:txBody>
          <a:bodyPr/>
          <a:lstStyle/>
          <a:p>
            <a:r>
              <a:rPr lang="en-US" dirty="0"/>
              <a:t>Only report the incidents occurring for the current school year</a:t>
            </a:r>
          </a:p>
          <a:p>
            <a:endParaRPr lang="en-US" dirty="0"/>
          </a:p>
          <a:p>
            <a:r>
              <a:rPr lang="en-US" dirty="0"/>
              <a:t>If there were no incidents and/or no firearms to report, the corresponding file(s) are NOT uploaded into pipeline</a:t>
            </a:r>
          </a:p>
          <a:p>
            <a:endParaRPr lang="en-US" dirty="0"/>
          </a:p>
          <a:p>
            <a:r>
              <a:rPr lang="en-US" dirty="0"/>
              <a:t>The number of students reported as disciplined must be the same or greater than the number of incidents reported</a:t>
            </a:r>
          </a:p>
          <a:p>
            <a:endParaRPr lang="en-US" dirty="0"/>
          </a:p>
          <a:p>
            <a:r>
              <a:rPr lang="en-US" dirty="0"/>
              <a:t>2021-2022 is scheduled as a reporting year for the Office of Civil Rights collection (Civil Rights Data Collection aka CRDC)</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194006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Uploading School Discipline</a:t>
            </a:r>
            <a:br>
              <a:rPr lang="en-US" dirty="0"/>
            </a:br>
            <a:r>
              <a:rPr lang="en-US" dirty="0"/>
              <a:t>Discipline by Student Demographics</a:t>
            </a:r>
            <a:br>
              <a:rPr lang="en-US" dirty="0"/>
            </a:br>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5" name="Picture 4">
            <a:extLst>
              <a:ext uri="{FF2B5EF4-FFF2-40B4-BE49-F238E27FC236}">
                <a16:creationId xmlns:a16="http://schemas.microsoft.com/office/drawing/2014/main" id="{D163A684-07A2-48DE-855A-568C66530F44}"/>
              </a:ext>
            </a:extLst>
          </p:cNvPr>
          <p:cNvPicPr>
            <a:picLocks noChangeAspect="1"/>
          </p:cNvPicPr>
          <p:nvPr/>
        </p:nvPicPr>
        <p:blipFill rotWithShape="1">
          <a:blip r:embed="rId2"/>
          <a:srcRect t="21780"/>
          <a:stretch/>
        </p:blipFill>
        <p:spPr>
          <a:xfrm>
            <a:off x="727970" y="1744187"/>
            <a:ext cx="7767960" cy="4030707"/>
          </a:xfrm>
          <a:prstGeom prst="rect">
            <a:avLst/>
          </a:prstGeom>
        </p:spPr>
      </p:pic>
    </p:spTree>
    <p:extLst>
      <p:ext uri="{BB962C8B-B14F-4D97-AF65-F5344CB8AC3E}">
        <p14:creationId xmlns:p14="http://schemas.microsoft.com/office/powerpoint/2010/main" val="1053243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Uploading School Discipline</a:t>
            </a:r>
            <a:br>
              <a:rPr lang="en-US" dirty="0"/>
            </a:br>
            <a:r>
              <a:rPr lang="en-US" dirty="0"/>
              <a:t>Firearm Discipline</a:t>
            </a:r>
            <a:br>
              <a:rPr lang="en-US" dirty="0"/>
            </a:br>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41</a:t>
            </a:fld>
            <a:endParaRPr lang="en-US" dirty="0"/>
          </a:p>
        </p:txBody>
      </p:sp>
      <p:pic>
        <p:nvPicPr>
          <p:cNvPr id="6" name="Picture 5">
            <a:extLst>
              <a:ext uri="{FF2B5EF4-FFF2-40B4-BE49-F238E27FC236}">
                <a16:creationId xmlns:a16="http://schemas.microsoft.com/office/drawing/2014/main" id="{D8799EEA-031B-4427-9AA8-1C7538D2D4FC}"/>
              </a:ext>
            </a:extLst>
          </p:cNvPr>
          <p:cNvPicPr>
            <a:picLocks noChangeAspect="1"/>
          </p:cNvPicPr>
          <p:nvPr/>
        </p:nvPicPr>
        <p:blipFill>
          <a:blip r:embed="rId2"/>
          <a:stretch>
            <a:fillRect/>
          </a:stretch>
        </p:blipFill>
        <p:spPr>
          <a:xfrm>
            <a:off x="645698" y="1624403"/>
            <a:ext cx="7852603" cy="3915263"/>
          </a:xfrm>
          <a:prstGeom prst="rect">
            <a:avLst/>
          </a:prstGeom>
        </p:spPr>
      </p:pic>
    </p:spTree>
    <p:extLst>
      <p:ext uri="{BB962C8B-B14F-4D97-AF65-F5344CB8AC3E}">
        <p14:creationId xmlns:p14="http://schemas.microsoft.com/office/powerpoint/2010/main" val="1653436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Status Dashboard</a:t>
            </a:r>
          </a:p>
        </p:txBody>
      </p:sp>
      <p:sp>
        <p:nvSpPr>
          <p:cNvPr id="6" name="Content Placeholder 5"/>
          <p:cNvSpPr>
            <a:spLocks noGrp="1"/>
          </p:cNvSpPr>
          <p:nvPr>
            <p:ph idx="1"/>
          </p:nvPr>
        </p:nvSpPr>
        <p:spPr/>
        <p:txBody>
          <a:bodyPr/>
          <a:lstStyle/>
          <a:p>
            <a:r>
              <a:rPr lang="en-US" dirty="0"/>
              <a:t>Confirms file processed and provides the error count in the file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pic>
        <p:nvPicPr>
          <p:cNvPr id="9" name="Picture 8"/>
          <p:cNvPicPr/>
          <p:nvPr/>
        </p:nvPicPr>
        <p:blipFill>
          <a:blip r:embed="rId2"/>
          <a:stretch>
            <a:fillRect/>
          </a:stretch>
        </p:blipFill>
        <p:spPr>
          <a:xfrm>
            <a:off x="1753552" y="4824412"/>
            <a:ext cx="5465445" cy="2001915"/>
          </a:xfrm>
          <a:prstGeom prst="rect">
            <a:avLst/>
          </a:prstGeom>
          <a:ln w="19050">
            <a:solidFill>
              <a:schemeClr val="tx1"/>
            </a:solidFill>
          </a:ln>
        </p:spPr>
      </p:pic>
      <p:sp>
        <p:nvSpPr>
          <p:cNvPr id="11" name="Text Box 2"/>
          <p:cNvSpPr txBox="1">
            <a:spLocks noChangeArrowheads="1"/>
          </p:cNvSpPr>
          <p:nvPr/>
        </p:nvSpPr>
        <p:spPr bwMode="auto">
          <a:xfrm>
            <a:off x="3028951" y="4857750"/>
            <a:ext cx="3883658" cy="11541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50" dirty="0">
                <a:solidFill>
                  <a:srgbClr val="000000"/>
                </a:solidFill>
                <a:effectLst/>
                <a:latin typeface="Calibri"/>
                <a:ea typeface="ＭＳ Ｐゴシック"/>
                <a:cs typeface="Times New Roman"/>
              </a:rPr>
              <a:t>Data Exists = Y (data processed) or N (data not processed)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Validation Errors = # (# of errors in file)</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Overall Status =  P (Pending) or N (No data)</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Last updated date = last date of upload</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100" dirty="0">
                <a:effectLst/>
                <a:latin typeface="Calibri"/>
                <a:ea typeface="ＭＳ Ｐゴシック"/>
                <a:cs typeface="Times New Roman"/>
              </a:rPr>
              <a:t> </a:t>
            </a:r>
          </a:p>
        </p:txBody>
      </p:sp>
      <p:pic>
        <p:nvPicPr>
          <p:cNvPr id="2050" name="Picture 2">
            <a:extLst>
              <a:ext uri="{FF2B5EF4-FFF2-40B4-BE49-F238E27FC236}">
                <a16:creationId xmlns:a16="http://schemas.microsoft.com/office/drawing/2014/main" id="{F590542F-843E-4B3F-91C2-97B08DD97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66" y="2131383"/>
            <a:ext cx="8071468"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16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Errors and Warnings</a:t>
            </a:r>
          </a:p>
        </p:txBody>
      </p:sp>
      <p:sp>
        <p:nvSpPr>
          <p:cNvPr id="2" name="Content Placeholder 1"/>
          <p:cNvSpPr>
            <a:spLocks noGrp="1"/>
          </p:cNvSpPr>
          <p:nvPr>
            <p:ph idx="1"/>
          </p:nvPr>
        </p:nvSpPr>
        <p:spPr/>
        <p:txBody>
          <a:bodyPr/>
          <a:lstStyle/>
          <a:p>
            <a:r>
              <a:rPr lang="en-US" dirty="0"/>
              <a:t>Two options:</a:t>
            </a:r>
          </a:p>
          <a:p>
            <a:pPr lvl="1"/>
            <a:r>
              <a:rPr lang="en-US" dirty="0"/>
              <a:t>Using Cognos</a:t>
            </a:r>
          </a:p>
          <a:p>
            <a:pPr lvl="1"/>
            <a:r>
              <a:rPr lang="en-US" dirty="0"/>
              <a:t>Using Pipeline Error Reports</a:t>
            </a:r>
          </a:p>
          <a:p>
            <a:endParaRPr lang="en-US" dirty="0"/>
          </a:p>
          <a:p>
            <a:r>
              <a:rPr lang="en-US" dirty="0"/>
              <a:t>You may use either option exclusively or both throughout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243295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Using Cognos (Errors and Warnings)</a:t>
            </a:r>
          </a:p>
        </p:txBody>
      </p:sp>
      <p:sp>
        <p:nvSpPr>
          <p:cNvPr id="2" name="Content Placeholder 1"/>
          <p:cNvSpPr>
            <a:spLocks noGrp="1"/>
          </p:cNvSpPr>
          <p:nvPr>
            <p:ph idx="1"/>
          </p:nvPr>
        </p:nvSpPr>
        <p:spPr/>
        <p:txBody>
          <a:bodyPr/>
          <a:lstStyle/>
          <a:p>
            <a:r>
              <a:rPr lang="en-US" dirty="0"/>
              <a:t>In cognos, choose ‘Pipeline Reports’ and then ‘School Discipline and Attendance’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pic>
        <p:nvPicPr>
          <p:cNvPr id="5" name="Picture 4"/>
          <p:cNvPicPr/>
          <p:nvPr/>
        </p:nvPicPr>
        <p:blipFill>
          <a:blip r:embed="rId2"/>
          <a:stretch>
            <a:fillRect/>
          </a:stretch>
        </p:blipFill>
        <p:spPr>
          <a:xfrm>
            <a:off x="466502" y="2599522"/>
            <a:ext cx="1344295" cy="750570"/>
          </a:xfrm>
          <a:prstGeom prst="rect">
            <a:avLst/>
          </a:prstGeom>
          <a:ln>
            <a:solidFill>
              <a:schemeClr val="tx1"/>
            </a:solidFill>
          </a:ln>
        </p:spPr>
      </p:pic>
      <p:pic>
        <p:nvPicPr>
          <p:cNvPr id="10" name="Picture 9">
            <a:extLst>
              <a:ext uri="{FF2B5EF4-FFF2-40B4-BE49-F238E27FC236}">
                <a16:creationId xmlns:a16="http://schemas.microsoft.com/office/drawing/2014/main" id="{1D519F54-FB72-4025-BB71-4ABD38078429}"/>
              </a:ext>
            </a:extLst>
          </p:cNvPr>
          <p:cNvPicPr>
            <a:picLocks noChangeAspect="1"/>
          </p:cNvPicPr>
          <p:nvPr/>
        </p:nvPicPr>
        <p:blipFill>
          <a:blip r:embed="rId3"/>
          <a:stretch>
            <a:fillRect/>
          </a:stretch>
        </p:blipFill>
        <p:spPr>
          <a:xfrm>
            <a:off x="3209682" y="2251822"/>
            <a:ext cx="5538409" cy="2934306"/>
          </a:xfrm>
          <a:prstGeom prst="rect">
            <a:avLst/>
          </a:prstGeom>
        </p:spPr>
      </p:pic>
      <p:sp>
        <p:nvSpPr>
          <p:cNvPr id="16" name="Star: 5 Points 15">
            <a:extLst>
              <a:ext uri="{FF2B5EF4-FFF2-40B4-BE49-F238E27FC236}">
                <a16:creationId xmlns:a16="http://schemas.microsoft.com/office/drawing/2014/main" id="{248C6447-C98F-480A-9DC9-9B88FB10D675}"/>
              </a:ext>
            </a:extLst>
          </p:cNvPr>
          <p:cNvSpPr/>
          <p:nvPr/>
        </p:nvSpPr>
        <p:spPr>
          <a:xfrm>
            <a:off x="4787198" y="4660414"/>
            <a:ext cx="472958" cy="411205"/>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Bent 17">
            <a:extLst>
              <a:ext uri="{FF2B5EF4-FFF2-40B4-BE49-F238E27FC236}">
                <a16:creationId xmlns:a16="http://schemas.microsoft.com/office/drawing/2014/main" id="{B5B4221C-F95E-45FA-9BEF-1ED9581866FE}"/>
              </a:ext>
            </a:extLst>
          </p:cNvPr>
          <p:cNvSpPr/>
          <p:nvPr/>
        </p:nvSpPr>
        <p:spPr>
          <a:xfrm rot="5400000">
            <a:off x="2263779" y="2599652"/>
            <a:ext cx="751760" cy="16100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0258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9CC0-3928-4F06-9179-D1AF6D9E9806}"/>
              </a:ext>
            </a:extLst>
          </p:cNvPr>
          <p:cNvSpPr>
            <a:spLocks noGrp="1"/>
          </p:cNvSpPr>
          <p:nvPr>
            <p:ph type="title"/>
          </p:nvPr>
        </p:nvSpPr>
        <p:spPr/>
        <p:txBody>
          <a:bodyPr/>
          <a:lstStyle/>
          <a:p>
            <a:r>
              <a:rPr lang="en-US" dirty="0"/>
              <a:t>Cognos Error Reports</a:t>
            </a:r>
          </a:p>
        </p:txBody>
      </p:sp>
      <p:sp>
        <p:nvSpPr>
          <p:cNvPr id="3" name="Content Placeholder 2">
            <a:extLst>
              <a:ext uri="{FF2B5EF4-FFF2-40B4-BE49-F238E27FC236}">
                <a16:creationId xmlns:a16="http://schemas.microsoft.com/office/drawing/2014/main" id="{00E76046-15C4-437D-889F-9BD339D638AF}"/>
              </a:ext>
            </a:extLst>
          </p:cNvPr>
          <p:cNvSpPr>
            <a:spLocks noGrp="1"/>
          </p:cNvSpPr>
          <p:nvPr>
            <p:ph idx="1"/>
          </p:nvPr>
        </p:nvSpPr>
        <p:spPr/>
        <p:txBody>
          <a:bodyPr/>
          <a:lstStyle/>
          <a:p>
            <a:r>
              <a:rPr lang="en-US" dirty="0"/>
              <a:t>Select the appropriate Error Report</a:t>
            </a:r>
          </a:p>
          <a:p>
            <a:pPr lvl="1"/>
            <a:r>
              <a:rPr lang="en-US" dirty="0"/>
              <a:t>If there are no errors for your district for the file OR the file was not processed for your district yet, there will be no error report available</a:t>
            </a:r>
          </a:p>
          <a:p>
            <a:r>
              <a:rPr lang="en-US" dirty="0"/>
              <a:t>Error reports can be downloaded into excel</a:t>
            </a:r>
          </a:p>
          <a:p>
            <a:endParaRPr lang="en-US" dirty="0"/>
          </a:p>
        </p:txBody>
      </p:sp>
      <p:sp>
        <p:nvSpPr>
          <p:cNvPr id="4" name="Slide Number Placeholder 3">
            <a:extLst>
              <a:ext uri="{FF2B5EF4-FFF2-40B4-BE49-F238E27FC236}">
                <a16:creationId xmlns:a16="http://schemas.microsoft.com/office/drawing/2014/main" id="{A9DDEB3C-6AFC-4AF6-ACFC-A528FD4A97C9}"/>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45</a:t>
            </a:fld>
            <a:endParaRPr lang="en-US" dirty="0">
              <a:solidFill>
                <a:prstClr val="white">
                  <a:lumMod val="50000"/>
                </a:prstClr>
              </a:solidFill>
            </a:endParaRPr>
          </a:p>
        </p:txBody>
      </p:sp>
      <p:pic>
        <p:nvPicPr>
          <p:cNvPr id="5" name="Picture 4">
            <a:extLst>
              <a:ext uri="{FF2B5EF4-FFF2-40B4-BE49-F238E27FC236}">
                <a16:creationId xmlns:a16="http://schemas.microsoft.com/office/drawing/2014/main" id="{BC8C05F7-70BE-4B73-9367-5E4966F97D20}"/>
              </a:ext>
            </a:extLst>
          </p:cNvPr>
          <p:cNvPicPr>
            <a:picLocks noChangeAspect="1"/>
          </p:cNvPicPr>
          <p:nvPr/>
        </p:nvPicPr>
        <p:blipFill>
          <a:blip r:embed="rId2"/>
          <a:stretch>
            <a:fillRect/>
          </a:stretch>
        </p:blipFill>
        <p:spPr>
          <a:xfrm>
            <a:off x="1915801" y="3070634"/>
            <a:ext cx="4909205" cy="3275064"/>
          </a:xfrm>
          <a:prstGeom prst="rect">
            <a:avLst/>
          </a:prstGeom>
        </p:spPr>
      </p:pic>
    </p:spTree>
    <p:extLst>
      <p:ext uri="{BB962C8B-B14F-4D97-AF65-F5344CB8AC3E}">
        <p14:creationId xmlns:p14="http://schemas.microsoft.com/office/powerpoint/2010/main" val="3555940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Using Data Pipeline Reports</a:t>
            </a:r>
            <a:br>
              <a:rPr lang="en-US" dirty="0"/>
            </a:br>
            <a:r>
              <a:rPr lang="en-US" dirty="0"/>
              <a:t>(Errors and Warnings)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46</a:t>
            </a:fld>
            <a:endParaRPr lang="en-US" dirty="0"/>
          </a:p>
        </p:txBody>
      </p:sp>
      <p:pic>
        <p:nvPicPr>
          <p:cNvPr id="6" name="Picture 5"/>
          <p:cNvPicPr/>
          <p:nvPr/>
        </p:nvPicPr>
        <p:blipFill>
          <a:blip r:embed="rId3"/>
          <a:stretch>
            <a:fillRect/>
          </a:stretch>
        </p:blipFill>
        <p:spPr>
          <a:xfrm>
            <a:off x="2839266" y="1440180"/>
            <a:ext cx="5452110" cy="1842135"/>
          </a:xfrm>
          <a:prstGeom prst="rect">
            <a:avLst/>
          </a:prstGeom>
          <a:ln w="19050">
            <a:solidFill>
              <a:schemeClr val="tx1"/>
            </a:solidFill>
          </a:ln>
        </p:spPr>
      </p:pic>
      <p:pic>
        <p:nvPicPr>
          <p:cNvPr id="7" name="Picture 6"/>
          <p:cNvPicPr/>
          <p:nvPr/>
        </p:nvPicPr>
        <p:blipFill>
          <a:blip r:embed="rId4"/>
          <a:stretch>
            <a:fillRect/>
          </a:stretch>
        </p:blipFill>
        <p:spPr>
          <a:xfrm>
            <a:off x="1343841" y="4095646"/>
            <a:ext cx="5465445" cy="2128520"/>
          </a:xfrm>
          <a:prstGeom prst="rect">
            <a:avLst/>
          </a:prstGeom>
          <a:ln w="19050">
            <a:solidFill>
              <a:schemeClr val="tx1"/>
            </a:solidFill>
          </a:ln>
        </p:spPr>
      </p:pic>
      <p:sp>
        <p:nvSpPr>
          <p:cNvPr id="10" name="Down Arrow 9"/>
          <p:cNvSpPr/>
          <p:nvPr/>
        </p:nvSpPr>
        <p:spPr>
          <a:xfrm>
            <a:off x="5323005" y="3108165"/>
            <a:ext cx="484632" cy="920999"/>
          </a:xfrm>
          <a:prstGeom prst="downArrow">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1" name="TextBox 10"/>
          <p:cNvSpPr txBox="1"/>
          <p:nvPr/>
        </p:nvSpPr>
        <p:spPr>
          <a:xfrm>
            <a:off x="7135738" y="1621377"/>
            <a:ext cx="1895475" cy="1477328"/>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Select file type, year, LEA and Errors and Warnings – then select “Search”</a:t>
            </a:r>
          </a:p>
        </p:txBody>
      </p:sp>
      <p:sp>
        <p:nvSpPr>
          <p:cNvPr id="12" name="Oval 11"/>
          <p:cNvSpPr/>
          <p:nvPr/>
        </p:nvSpPr>
        <p:spPr>
          <a:xfrm>
            <a:off x="3886689" y="4228178"/>
            <a:ext cx="809625" cy="457200"/>
          </a:xfrm>
          <a:prstGeom prst="ellipse">
            <a:avLst/>
          </a:prstGeom>
          <a:solidFill>
            <a:schemeClr val="accent6">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12669" y="5760663"/>
            <a:ext cx="3628777" cy="646331"/>
          </a:xfrm>
          <a:prstGeom prst="rect">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Select View Details and then Excel to view report in Excel</a:t>
            </a:r>
          </a:p>
        </p:txBody>
      </p:sp>
      <p:pic>
        <p:nvPicPr>
          <p:cNvPr id="14" name="Picture 13"/>
          <p:cNvPicPr/>
          <p:nvPr/>
        </p:nvPicPr>
        <p:blipFill>
          <a:blip r:embed="rId5"/>
          <a:stretch>
            <a:fillRect/>
          </a:stretch>
        </p:blipFill>
        <p:spPr>
          <a:xfrm>
            <a:off x="543936" y="1440180"/>
            <a:ext cx="1344295" cy="750570"/>
          </a:xfrm>
          <a:prstGeom prst="rect">
            <a:avLst/>
          </a:prstGeom>
          <a:ln>
            <a:solidFill>
              <a:schemeClr val="tx1"/>
            </a:solidFill>
          </a:ln>
        </p:spPr>
      </p:pic>
      <p:sp>
        <p:nvSpPr>
          <p:cNvPr id="4" name="Right Arrow 3"/>
          <p:cNvSpPr/>
          <p:nvPr/>
        </p:nvSpPr>
        <p:spPr>
          <a:xfrm>
            <a:off x="1923445" y="1427289"/>
            <a:ext cx="880606" cy="388176"/>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179879" y="5629060"/>
            <a:ext cx="1413619" cy="474732"/>
          </a:xfrm>
          <a:prstGeom prst="ellipse">
            <a:avLst/>
          </a:prstGeom>
          <a:solidFill>
            <a:schemeClr val="accent3">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741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Correct Data</a:t>
            </a:r>
          </a:p>
        </p:txBody>
      </p:sp>
      <p:sp>
        <p:nvSpPr>
          <p:cNvPr id="2" name="Content Placeholder 1"/>
          <p:cNvSpPr>
            <a:spLocks noGrp="1"/>
          </p:cNvSpPr>
          <p:nvPr>
            <p:ph idx="1"/>
          </p:nvPr>
        </p:nvSpPr>
        <p:spPr/>
        <p:txBody>
          <a:bodyPr/>
          <a:lstStyle/>
          <a:p>
            <a:r>
              <a:rPr lang="en-US" dirty="0"/>
              <a:t>Update data in data files based on errors/warnings and re-upload files as needed</a:t>
            </a:r>
          </a:p>
          <a:p>
            <a:endParaRPr lang="en-US" dirty="0"/>
          </a:p>
          <a:p>
            <a:r>
              <a:rPr lang="en-US" dirty="0"/>
              <a:t>Repeat steps until all errors in file are resolved for all files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733344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Accessing Cognos Reports to Validate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pic>
        <p:nvPicPr>
          <p:cNvPr id="5" name="Picture 4"/>
          <p:cNvPicPr>
            <a:picLocks noChangeAspect="1"/>
          </p:cNvPicPr>
          <p:nvPr/>
        </p:nvPicPr>
        <p:blipFill>
          <a:blip r:embed="rId2"/>
          <a:stretch>
            <a:fillRect/>
          </a:stretch>
        </p:blipFill>
        <p:spPr>
          <a:xfrm>
            <a:off x="3775652" y="1545386"/>
            <a:ext cx="2827568" cy="3720484"/>
          </a:xfrm>
          <a:prstGeom prst="rect">
            <a:avLst/>
          </a:prstGeom>
        </p:spPr>
      </p:pic>
      <p:sp>
        <p:nvSpPr>
          <p:cNvPr id="3" name="Rectangle 2"/>
          <p:cNvSpPr/>
          <p:nvPr/>
        </p:nvSpPr>
        <p:spPr>
          <a:xfrm>
            <a:off x="3775652" y="3586515"/>
            <a:ext cx="2384276" cy="264919"/>
          </a:xfrm>
          <a:prstGeom prst="rect">
            <a:avLst/>
          </a:prstGeom>
          <a:solidFill>
            <a:schemeClr val="accent6">
              <a:lumMod val="40000"/>
              <a:lumOff val="60000"/>
              <a:alpha val="25000"/>
            </a:schemeClr>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4"/>
          <p:cNvPicPr>
            <a:picLocks/>
          </p:cNvPicPr>
          <p:nvPr/>
        </p:nvPicPr>
        <p:blipFill>
          <a:blip r:embed="rId3"/>
          <a:stretch>
            <a:fillRect/>
          </a:stretch>
        </p:blipFill>
        <p:spPr>
          <a:xfrm>
            <a:off x="274320" y="1468858"/>
            <a:ext cx="2324100" cy="800100"/>
          </a:xfrm>
          <a:prstGeom prst="rect">
            <a:avLst/>
          </a:prstGeom>
          <a:ln>
            <a:solidFill>
              <a:schemeClr val="tx1"/>
            </a:solidFill>
          </a:ln>
        </p:spPr>
      </p:pic>
      <p:sp>
        <p:nvSpPr>
          <p:cNvPr id="8" name="Rectangle 7"/>
          <p:cNvSpPr/>
          <p:nvPr/>
        </p:nvSpPr>
        <p:spPr>
          <a:xfrm>
            <a:off x="276039" y="1821611"/>
            <a:ext cx="2384276" cy="264919"/>
          </a:xfrm>
          <a:prstGeom prst="rect">
            <a:avLst/>
          </a:prstGeom>
          <a:solidFill>
            <a:schemeClr val="accent4">
              <a:alpha val="25000"/>
            </a:schemeClr>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ent Arrow 16"/>
          <p:cNvSpPr/>
          <p:nvPr/>
        </p:nvSpPr>
        <p:spPr>
          <a:xfrm rot="10800000" flipH="1">
            <a:off x="2385246" y="2086530"/>
            <a:ext cx="1291404" cy="1789813"/>
          </a:xfrm>
          <a:prstGeom prst="bentArrow">
            <a:avLst>
              <a:gd name="adj1" fmla="val 25000"/>
              <a:gd name="adj2" fmla="val 19906"/>
              <a:gd name="adj3" fmla="val 25000"/>
              <a:gd name="adj4" fmla="val 4160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24861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by Action Taken Reports</a:t>
            </a:r>
          </a:p>
        </p:txBody>
      </p:sp>
      <p:sp>
        <p:nvSpPr>
          <p:cNvPr id="3" name="Content Placeholder 2"/>
          <p:cNvSpPr>
            <a:spLocks noGrp="1"/>
          </p:cNvSpPr>
          <p:nvPr>
            <p:ph idx="1"/>
          </p:nvPr>
        </p:nvSpPr>
        <p:spPr/>
        <p:txBody>
          <a:bodyPr/>
          <a:lstStyle/>
          <a:p>
            <a:pPr marL="342900" indent="-342900">
              <a:lnSpc>
                <a:spcPct val="150000"/>
              </a:lnSpc>
              <a:buFont typeface="Wingdings" panose="05000000000000000000" pitchFamily="2" charset="2"/>
              <a:buChar char="ü"/>
            </a:pPr>
            <a:r>
              <a:rPr lang="en-US" dirty="0"/>
              <a:t>Discipline Action Error Detail Report</a:t>
            </a:r>
          </a:p>
          <a:p>
            <a:pPr marL="342900" indent="-342900">
              <a:lnSpc>
                <a:spcPct val="150000"/>
              </a:lnSpc>
              <a:buFont typeface="Wingdings" panose="05000000000000000000" pitchFamily="2" charset="2"/>
              <a:buChar char="ü"/>
            </a:pPr>
            <a:r>
              <a:rPr lang="en-US" dirty="0"/>
              <a:t>Discipline Action Error Summary Report</a:t>
            </a:r>
          </a:p>
          <a:p>
            <a:pPr marL="342900" indent="-342900">
              <a:lnSpc>
                <a:spcPct val="150000"/>
              </a:lnSpc>
              <a:buFont typeface="Wingdings" panose="05000000000000000000" pitchFamily="2" charset="2"/>
              <a:buChar char="ü"/>
            </a:pPr>
            <a:r>
              <a:rPr lang="en-US" dirty="0"/>
              <a:t>Summary of Behavior by Action</a:t>
            </a:r>
          </a:p>
          <a:p>
            <a:pPr marL="342900" indent="-342900">
              <a:lnSpc>
                <a:spcPct val="150000"/>
              </a:lnSpc>
              <a:buFont typeface="Wingdings" panose="05000000000000000000" pitchFamily="2" charset="2"/>
              <a:buChar char="ü"/>
            </a:pPr>
            <a:r>
              <a:rPr lang="en-US" dirty="0"/>
              <a:t>Count Incidents by Action Trend</a:t>
            </a:r>
          </a:p>
          <a:p>
            <a:pPr marL="342900" indent="-342900">
              <a:lnSpc>
                <a:spcPct val="150000"/>
              </a:lnSpc>
              <a:buFont typeface="Wingdings" panose="05000000000000000000" pitchFamily="2" charset="2"/>
              <a:buChar char="ü"/>
            </a:pPr>
            <a:r>
              <a:rPr lang="en-US" dirty="0"/>
              <a:t>Comparison of Incidents Reported and Students Disciplined</a:t>
            </a:r>
          </a:p>
          <a:p>
            <a:pPr>
              <a:lnSpc>
                <a:spcPct val="150000"/>
              </a:lnSpc>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29275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D66A-C935-43FE-B842-E5E417AC391E}"/>
              </a:ext>
            </a:extLst>
          </p:cNvPr>
          <p:cNvSpPr>
            <a:spLocks noGrp="1"/>
          </p:cNvSpPr>
          <p:nvPr>
            <p:ph type="title"/>
          </p:nvPr>
        </p:nvSpPr>
        <p:spPr/>
        <p:txBody>
          <a:bodyPr/>
          <a:lstStyle/>
          <a:p>
            <a:r>
              <a:rPr lang="en-US" dirty="0"/>
              <a:t>Timeline</a:t>
            </a:r>
          </a:p>
        </p:txBody>
      </p:sp>
      <p:graphicFrame>
        <p:nvGraphicFramePr>
          <p:cNvPr id="6" name="Content Placeholder 5">
            <a:extLst>
              <a:ext uri="{FF2B5EF4-FFF2-40B4-BE49-F238E27FC236}">
                <a16:creationId xmlns:a16="http://schemas.microsoft.com/office/drawing/2014/main" id="{6EB384C0-8116-43B4-82B7-B404D3FF21EB}"/>
              </a:ext>
            </a:extLst>
          </p:cNvPr>
          <p:cNvGraphicFramePr>
            <a:graphicFrameLocks noGrp="1"/>
          </p:cNvGraphicFramePr>
          <p:nvPr>
            <p:ph idx="1"/>
            <p:extLst>
              <p:ext uri="{D42A27DB-BD31-4B8C-83A1-F6EECF244321}">
                <p14:modId xmlns:p14="http://schemas.microsoft.com/office/powerpoint/2010/main" val="3118295206"/>
              </p:ext>
            </p:extLst>
          </p:nvPr>
        </p:nvGraphicFramePr>
        <p:xfrm>
          <a:off x="669304" y="1410556"/>
          <a:ext cx="7880808" cy="5024783"/>
        </p:xfrm>
        <a:graphic>
          <a:graphicData uri="http://schemas.openxmlformats.org/drawingml/2006/table">
            <a:tbl>
              <a:tblPr firstRow="1" firstCol="1" bandRow="1"/>
              <a:tblGrid>
                <a:gridCol w="1630836">
                  <a:extLst>
                    <a:ext uri="{9D8B030D-6E8A-4147-A177-3AD203B41FA5}">
                      <a16:colId xmlns:a16="http://schemas.microsoft.com/office/drawing/2014/main" val="1622924812"/>
                    </a:ext>
                  </a:extLst>
                </a:gridCol>
                <a:gridCol w="6249972">
                  <a:extLst>
                    <a:ext uri="{9D8B030D-6E8A-4147-A177-3AD203B41FA5}">
                      <a16:colId xmlns:a16="http://schemas.microsoft.com/office/drawing/2014/main" val="3077954657"/>
                    </a:ext>
                  </a:extLst>
                </a:gridCol>
              </a:tblGrid>
              <a:tr h="239135">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a16="http://schemas.microsoft.com/office/drawing/2014/main" val="3282336155"/>
                  </a:ext>
                </a:extLst>
              </a:tr>
              <a:tr h="74563">
                <a:tc>
                  <a:txBody>
                    <a:bodyPr/>
                    <a:lstStyle/>
                    <a:p>
                      <a:pPr marL="0" marR="0" algn="ctr">
                        <a:lnSpc>
                          <a:spcPct val="115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4th</a:t>
                      </a: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28575" marR="0">
                        <a:lnSpc>
                          <a:spcPct val="115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Collection Opens</a:t>
                      </a: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663315736"/>
                  </a:ext>
                </a:extLst>
              </a:tr>
              <a:tr h="449179">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May 4</a:t>
                      </a:r>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(Wednesday) </a:t>
                      </a:r>
                    </a:p>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28575"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Webinar Training from 10-11 am </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val="610621563"/>
                  </a:ext>
                </a:extLst>
              </a:tr>
              <a:tr h="840767">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June 3</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rd</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28575"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Updates complete in the No Reportable Incidents tab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 which schools had disciplinary incidents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 which schools had firearm incidents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1142146390"/>
                  </a:ext>
                </a:extLst>
              </a:tr>
              <a:tr h="1036561">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June 9</a:t>
                      </a:r>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(Thursday)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28575"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school discipline files uploaded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Discipline by Action Taken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Discipline by Demographic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Firearm (if applicable)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val="3983283699"/>
                  </a:ext>
                </a:extLst>
              </a:tr>
              <a:tr h="1036561">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June 29</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school discipline files uploaded and error free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Discipline by Action Taken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Discipline by Demographic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Firearm (if applicable)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4265054917"/>
                  </a:ext>
                </a:extLst>
              </a:tr>
              <a:tr h="840767">
                <a:tc>
                  <a:txBody>
                    <a:bodyPr/>
                    <a:lstStyle/>
                    <a:p>
                      <a:pPr marL="0" marR="0" algn="ctr">
                        <a:lnSpc>
                          <a:spcPct val="115000"/>
                        </a:lnSpc>
                        <a:spcBef>
                          <a:spcPts val="0"/>
                        </a:spcBef>
                        <a:spcAft>
                          <a:spcPts val="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August 19</a:t>
                      </a:r>
                      <a:r>
                        <a:rPr lang="en-US" sz="1600"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(Thursday)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Deadline for SDA to be finalized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districts must have school discipline files approved in Data Pipeline on or before this date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882" marR="61882"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val="2585671554"/>
                  </a:ext>
                </a:extLst>
              </a:tr>
            </a:tbl>
          </a:graphicData>
        </a:graphic>
      </p:graphicFrame>
      <p:sp>
        <p:nvSpPr>
          <p:cNvPr id="4" name="Slide Number Placeholder 3">
            <a:extLst>
              <a:ext uri="{FF2B5EF4-FFF2-40B4-BE49-F238E27FC236}">
                <a16:creationId xmlns:a16="http://schemas.microsoft.com/office/drawing/2014/main" id="{F40B72B6-463F-43BC-9EB9-0A4C95A6F6C2}"/>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5</a:t>
            </a:fld>
            <a:endParaRPr lang="en-US" dirty="0">
              <a:solidFill>
                <a:prstClr val="white">
                  <a:lumMod val="50000"/>
                </a:prstClr>
              </a:solidFill>
            </a:endParaRPr>
          </a:p>
        </p:txBody>
      </p:sp>
    </p:spTree>
    <p:extLst>
      <p:ext uri="{BB962C8B-B14F-4D97-AF65-F5344CB8AC3E}">
        <p14:creationId xmlns:p14="http://schemas.microsoft.com/office/powerpoint/2010/main" val="4238732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by Student Demographic Reports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ü"/>
            </a:pPr>
            <a:r>
              <a:rPr lang="en-US" dirty="0"/>
              <a:t>Comparison of Incidents Reported and Students Disciplined</a:t>
            </a:r>
          </a:p>
          <a:p>
            <a:pPr marL="342900" indent="-342900">
              <a:buFont typeface="Wingdings" panose="05000000000000000000" pitchFamily="2" charset="2"/>
              <a:buChar char="ü"/>
            </a:pPr>
            <a:r>
              <a:rPr lang="en-US" dirty="0"/>
              <a:t>Count of Students Disciplined Trend</a:t>
            </a:r>
          </a:p>
          <a:p>
            <a:pPr marL="342900" indent="-342900">
              <a:buFont typeface="Wingdings" panose="05000000000000000000" pitchFamily="2" charset="2"/>
              <a:buChar char="ü"/>
            </a:pPr>
            <a:r>
              <a:rPr lang="en-US" dirty="0"/>
              <a:t>Summary of Disciplinary Actions by Federal Race/Ethnicity</a:t>
            </a:r>
          </a:p>
          <a:p>
            <a:pPr marL="342900" indent="-342900">
              <a:buFont typeface="Wingdings" panose="05000000000000000000" pitchFamily="2" charset="2"/>
              <a:buChar char="ü"/>
            </a:pPr>
            <a:r>
              <a:rPr lang="en-US" dirty="0"/>
              <a:t>Summary of Disciplinary Actions by Gender</a:t>
            </a:r>
          </a:p>
          <a:p>
            <a:pPr marL="342900" indent="-342900">
              <a:buFont typeface="Wingdings" panose="05000000000000000000" pitchFamily="2" charset="2"/>
              <a:buChar char="ü"/>
            </a:pPr>
            <a:r>
              <a:rPr lang="en-US" dirty="0"/>
              <a:t>Summary of Disciplinary Actions by Grade</a:t>
            </a:r>
          </a:p>
          <a:p>
            <a:pPr marL="342900" indent="-342900">
              <a:buFont typeface="Wingdings" panose="05000000000000000000" pitchFamily="2" charset="2"/>
              <a:buChar char="ü"/>
            </a:pPr>
            <a:r>
              <a:rPr lang="en-US" dirty="0"/>
              <a:t>Summary of Disciplinary by Demographic File</a:t>
            </a:r>
          </a:p>
          <a:p>
            <a:pPr marL="342900" indent="-342900">
              <a:buFont typeface="Wingdings" panose="05000000000000000000" pitchFamily="2" charset="2"/>
              <a:buChar char="ü"/>
            </a:pPr>
            <a:r>
              <a:rPr lang="en-US" dirty="0"/>
              <a:t>Demographics Error Detail Report</a:t>
            </a:r>
          </a:p>
          <a:p>
            <a:pPr marL="342900" indent="-342900">
              <a:buFont typeface="Wingdings" panose="05000000000000000000" pitchFamily="2" charset="2"/>
              <a:buChar char="ü"/>
            </a:pPr>
            <a:r>
              <a:rPr lang="en-US" dirty="0"/>
              <a:t>Demographics Error Summary Report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2555502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Firearm (GFSA) Data Reports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ü"/>
            </a:pPr>
            <a:r>
              <a:rPr lang="en-US" dirty="0"/>
              <a:t>Firearm Error Detail Report</a:t>
            </a:r>
          </a:p>
          <a:p>
            <a:pPr marL="342900" indent="-342900">
              <a:buFont typeface="Wingdings" panose="05000000000000000000" pitchFamily="2" charset="2"/>
              <a:buChar char="ü"/>
            </a:pPr>
            <a:r>
              <a:rPr lang="en-US" dirty="0"/>
              <a:t>Firearm Error Summary Report</a:t>
            </a:r>
          </a:p>
          <a:p>
            <a:pPr marL="342900" indent="-342900">
              <a:buFont typeface="Wingdings" panose="05000000000000000000" pitchFamily="2" charset="2"/>
              <a:buChar char="ü"/>
            </a:pPr>
            <a:r>
              <a:rPr lang="en-US" dirty="0"/>
              <a:t>Summary of Firearm Data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4264170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Words used in Report Titles</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
            </a:pPr>
            <a:r>
              <a:rPr lang="en-US" dirty="0"/>
              <a:t>Error Detail Report</a:t>
            </a:r>
          </a:p>
          <a:p>
            <a:pPr marL="1028700" lvl="1" indent="-342900">
              <a:buFont typeface="Wingdings" panose="05000000000000000000" pitchFamily="2" charset="2"/>
              <a:buChar char="§"/>
            </a:pPr>
            <a:r>
              <a:rPr lang="en-US" dirty="0"/>
              <a:t>Includes record with each error</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Error Summary Report</a:t>
            </a:r>
          </a:p>
          <a:p>
            <a:pPr marL="1028700" lvl="1" indent="-342900">
              <a:buFont typeface="Wingdings" panose="05000000000000000000" pitchFamily="2" charset="2"/>
              <a:buChar char="§"/>
            </a:pPr>
            <a:r>
              <a:rPr lang="en-US" dirty="0"/>
              <a:t>Provides count of records with each error</a:t>
            </a:r>
          </a:p>
          <a:p>
            <a:endParaRPr lang="en-US" dirty="0"/>
          </a:p>
          <a:p>
            <a:pPr marL="342900" indent="-342900">
              <a:buFont typeface="Wingdings" panose="05000000000000000000" pitchFamily="2" charset="2"/>
              <a:buChar char="§"/>
            </a:pPr>
            <a:r>
              <a:rPr lang="en-US" dirty="0"/>
              <a:t>Trend</a:t>
            </a:r>
            <a:endParaRPr lang="en-US" sz="1800" i="1" dirty="0"/>
          </a:p>
          <a:p>
            <a:pPr marL="1028700" lvl="1" indent="-342900">
              <a:buFont typeface="Wingdings" panose="05000000000000000000" pitchFamily="2" charset="2"/>
              <a:buChar char="§"/>
            </a:pPr>
            <a:r>
              <a:rPr lang="en-US" dirty="0"/>
              <a:t>Data provided for current year, prior year and 2 years prior</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Summary</a:t>
            </a:r>
          </a:p>
          <a:p>
            <a:pPr marL="1028700" lvl="1" indent="-342900">
              <a:buFont typeface="Wingdings" panose="05000000000000000000" pitchFamily="2" charset="2"/>
              <a:buChar char="§"/>
            </a:pPr>
            <a:r>
              <a:rPr lang="en-US" dirty="0"/>
              <a:t>Grouping the data reported into categories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50194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of Behavior by Action</a:t>
            </a:r>
          </a:p>
        </p:txBody>
      </p:sp>
      <p:sp>
        <p:nvSpPr>
          <p:cNvPr id="2" name="Content Placeholder 1"/>
          <p:cNvSpPr>
            <a:spLocks noGrp="1"/>
          </p:cNvSpPr>
          <p:nvPr>
            <p:ph idx="1"/>
          </p:nvPr>
        </p:nvSpPr>
        <p:spPr/>
        <p:txBody>
          <a:bodyPr/>
          <a:lstStyle/>
          <a:p>
            <a:r>
              <a:rPr lang="en-US" dirty="0"/>
              <a:t>Provides the Type of Behavior (code and description) AND totals as reported for each by School:</a:t>
            </a:r>
          </a:p>
          <a:p>
            <a:pPr lvl="1"/>
            <a:r>
              <a:rPr lang="en-US" dirty="0"/>
              <a:t>Number of Incidents</a:t>
            </a:r>
          </a:p>
          <a:p>
            <a:pPr lvl="1"/>
            <a:r>
              <a:rPr lang="en-US" dirty="0"/>
              <a:t>Classroom Removals</a:t>
            </a:r>
          </a:p>
          <a:p>
            <a:pPr lvl="1"/>
            <a:r>
              <a:rPr lang="en-US" dirty="0"/>
              <a:t>In-School Suspensions</a:t>
            </a:r>
          </a:p>
          <a:p>
            <a:pPr lvl="1"/>
            <a:r>
              <a:rPr lang="en-US" dirty="0"/>
              <a:t>Out-of-School Suspensions</a:t>
            </a:r>
          </a:p>
          <a:p>
            <a:pPr lvl="1"/>
            <a:r>
              <a:rPr lang="en-US" dirty="0"/>
              <a:t>Expulsions</a:t>
            </a:r>
          </a:p>
          <a:p>
            <a:pPr lvl="1"/>
            <a:r>
              <a:rPr lang="en-US" dirty="0"/>
              <a:t>Law Enforcement Referrals</a:t>
            </a:r>
          </a:p>
          <a:p>
            <a:pPr lvl="1"/>
            <a:r>
              <a:rPr lang="en-US" dirty="0"/>
              <a:t>Other Action Taken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dirty="0"/>
          </a:p>
        </p:txBody>
      </p:sp>
      <p:sp>
        <p:nvSpPr>
          <p:cNvPr id="7" name="Rounded Rectangle 6"/>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Tree>
    <p:extLst>
      <p:ext uri="{BB962C8B-B14F-4D97-AF65-F5344CB8AC3E}">
        <p14:creationId xmlns:p14="http://schemas.microsoft.com/office/powerpoint/2010/main" val="315737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Incidents by Action Trend</a:t>
            </a:r>
          </a:p>
        </p:txBody>
      </p:sp>
      <p:sp>
        <p:nvSpPr>
          <p:cNvPr id="3" name="Content Placeholder 2"/>
          <p:cNvSpPr>
            <a:spLocks noGrp="1"/>
          </p:cNvSpPr>
          <p:nvPr>
            <p:ph idx="1"/>
          </p:nvPr>
        </p:nvSpPr>
        <p:spPr/>
        <p:txBody>
          <a:bodyPr/>
          <a:lstStyle/>
          <a:p>
            <a:r>
              <a:rPr lang="en-US" dirty="0"/>
              <a:t>Provides data reported in the Discipline by Action Taken File for the current year, prior year and 2 years previously</a:t>
            </a:r>
          </a:p>
          <a:p>
            <a:pPr marL="1028700" lvl="1" indent="-342900"/>
            <a:r>
              <a:rPr lang="en-US" dirty="0"/>
              <a:t>Total Number of Incidents </a:t>
            </a:r>
          </a:p>
          <a:p>
            <a:pPr marL="1028700" lvl="1" indent="-342900"/>
            <a:r>
              <a:rPr lang="en-US" dirty="0"/>
              <a:t>Classroom Removal Incidents</a:t>
            </a:r>
          </a:p>
          <a:p>
            <a:pPr marL="1028700" lvl="1" indent="-342900"/>
            <a:r>
              <a:rPr lang="en-US" dirty="0"/>
              <a:t>In School Suspension Incidents</a:t>
            </a:r>
          </a:p>
          <a:p>
            <a:pPr marL="1028700" lvl="1" indent="-342900"/>
            <a:r>
              <a:rPr lang="en-US" dirty="0"/>
              <a:t>Out of School Suspension Incidents</a:t>
            </a:r>
          </a:p>
          <a:p>
            <a:pPr marL="1028700" lvl="1" indent="-342900"/>
            <a:r>
              <a:rPr lang="en-US" dirty="0"/>
              <a:t>Expulsion Incidents</a:t>
            </a:r>
          </a:p>
          <a:p>
            <a:pPr marL="1028700" lvl="1" indent="-342900"/>
            <a:r>
              <a:rPr lang="en-US" dirty="0"/>
              <a:t>Law Referral Incidents</a:t>
            </a:r>
          </a:p>
          <a:p>
            <a:pPr marL="1028700" lvl="1" indent="-342900"/>
            <a:r>
              <a:rPr lang="en-US" dirty="0"/>
              <a:t>Other Action Taken Incidents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dirty="0"/>
          </a:p>
        </p:txBody>
      </p:sp>
      <p:sp>
        <p:nvSpPr>
          <p:cNvPr id="6" name="Rounded Rectangle 5"/>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Tree>
    <p:extLst>
      <p:ext uri="{BB962C8B-B14F-4D97-AF65-F5344CB8AC3E}">
        <p14:creationId xmlns:p14="http://schemas.microsoft.com/office/powerpoint/2010/main" val="1368171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Comparison of Incidents Reported and Students Disciplined</a:t>
            </a:r>
          </a:p>
        </p:txBody>
      </p:sp>
      <p:sp>
        <p:nvSpPr>
          <p:cNvPr id="6" name="Content Placeholder 5"/>
          <p:cNvSpPr>
            <a:spLocks noGrp="1"/>
          </p:cNvSpPr>
          <p:nvPr>
            <p:ph idx="1"/>
          </p:nvPr>
        </p:nvSpPr>
        <p:spPr/>
        <p:txBody>
          <a:bodyPr>
            <a:normAutofit/>
          </a:bodyPr>
          <a:lstStyle/>
          <a:p>
            <a:r>
              <a:rPr lang="en-US" dirty="0"/>
              <a:t>Provides the total counts of incidents reported per school</a:t>
            </a:r>
          </a:p>
          <a:p>
            <a:endParaRPr lang="en-US" dirty="0"/>
          </a:p>
          <a:p>
            <a:r>
              <a:rPr lang="en-US" dirty="0"/>
              <a:t>Provides the total count of students disciplined reported by school</a:t>
            </a:r>
          </a:p>
          <a:p>
            <a:endParaRPr lang="en-US" dirty="0"/>
          </a:p>
          <a:p>
            <a:r>
              <a:rPr lang="en-US" dirty="0"/>
              <a:t>These numbers will assist with any comparison error(s) in your data file and to verify accuracy of both reports</a:t>
            </a:r>
          </a:p>
          <a:p>
            <a:pPr lvl="1"/>
            <a:endParaRPr lang="en-US" dirty="0"/>
          </a:p>
          <a:p>
            <a:r>
              <a:rPr lang="en-US" dirty="0"/>
              <a:t>Recall, the count of students disciplined should be either more than or equal to the count of incidents reported</a:t>
            </a:r>
          </a:p>
        </p:txBody>
      </p:sp>
      <p:sp>
        <p:nvSpPr>
          <p:cNvPr id="2" name="Slide Number Placeholder 1"/>
          <p:cNvSpPr>
            <a:spLocks noGrp="1"/>
          </p:cNvSpPr>
          <p:nvPr>
            <p:ph type="sldNum" sz="quarter" idx="12"/>
          </p:nvPr>
        </p:nvSpPr>
        <p:spPr/>
        <p:txBody>
          <a:bodyPr/>
          <a:lstStyle/>
          <a:p>
            <a:fld id="{C479D5F6-EDCB-402A-AC08-4943A1820E8F}" type="slidenum">
              <a:rPr lang="en-US" smtClean="0"/>
              <a:pPr/>
              <a:t>55</a:t>
            </a:fld>
            <a:endParaRPr lang="en-US" dirty="0"/>
          </a:p>
        </p:txBody>
      </p:sp>
      <p:sp>
        <p:nvSpPr>
          <p:cNvPr id="8" name="Rounded Rectangle 7"/>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Discipline by Action</a:t>
            </a:r>
          </a:p>
        </p:txBody>
      </p:sp>
      <p:sp>
        <p:nvSpPr>
          <p:cNvPr id="11" name="Rounded Rectangle 10"/>
          <p:cNvSpPr/>
          <p:nvPr/>
        </p:nvSpPr>
        <p:spPr>
          <a:xfrm>
            <a:off x="2934970" y="6555822"/>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Tree>
    <p:extLst>
      <p:ext uri="{BB962C8B-B14F-4D97-AF65-F5344CB8AC3E}">
        <p14:creationId xmlns:p14="http://schemas.microsoft.com/office/powerpoint/2010/main" val="1464033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 of Students Disciplined Trend</a:t>
            </a:r>
          </a:p>
        </p:txBody>
      </p:sp>
      <p:sp>
        <p:nvSpPr>
          <p:cNvPr id="3" name="Content Placeholder 2"/>
          <p:cNvSpPr>
            <a:spLocks noGrp="1"/>
          </p:cNvSpPr>
          <p:nvPr>
            <p:ph idx="1"/>
          </p:nvPr>
        </p:nvSpPr>
        <p:spPr/>
        <p:txBody>
          <a:bodyPr>
            <a:normAutofit/>
          </a:bodyPr>
          <a:lstStyle/>
          <a:p>
            <a:pPr marL="342900" indent="-342900"/>
            <a:r>
              <a:rPr lang="en-US" dirty="0"/>
              <a:t>Provides data reported in the Discipline by Student Demographic File for the current year, prior year and 2 years previously</a:t>
            </a:r>
          </a:p>
          <a:p>
            <a:pPr marL="1028700" lvl="1" indent="-342900"/>
            <a:r>
              <a:rPr lang="en-US" dirty="0"/>
              <a:t>Number of Students Reported as Disciplined (unduplicated count) </a:t>
            </a:r>
          </a:p>
          <a:p>
            <a:pPr marL="1028700" lvl="1" indent="-342900"/>
            <a:r>
              <a:rPr lang="en-US" dirty="0"/>
              <a:t>Number of Students Reported with Classroom Removals</a:t>
            </a:r>
          </a:p>
          <a:p>
            <a:pPr marL="1028700" lvl="1" indent="-342900"/>
            <a:r>
              <a:rPr lang="en-US" dirty="0"/>
              <a:t>Number of Students Reported with In School Suspension</a:t>
            </a:r>
          </a:p>
          <a:p>
            <a:pPr marL="1028700" lvl="1" indent="-342900"/>
            <a:r>
              <a:rPr lang="en-US" dirty="0"/>
              <a:t>Number of Students Reported with Out of School Suspension </a:t>
            </a:r>
          </a:p>
          <a:p>
            <a:pPr marL="1028700" lvl="1" indent="-342900"/>
            <a:r>
              <a:rPr lang="en-US" dirty="0"/>
              <a:t>Number of Students Reported with Expulsions (with or without services)</a:t>
            </a:r>
          </a:p>
          <a:p>
            <a:pPr marL="1028700" lvl="1" indent="-342900"/>
            <a:r>
              <a:rPr lang="en-US" dirty="0"/>
              <a:t>Number of Students Reported with a Law Enforcement Referral</a:t>
            </a:r>
          </a:p>
          <a:p>
            <a:pPr marL="1028700" lvl="1" indent="-342900"/>
            <a:r>
              <a:rPr lang="en-US" dirty="0"/>
              <a:t>Number of Students Reported with an Other Action Taken</a:t>
            </a:r>
          </a:p>
          <a:p>
            <a:pPr marL="1028700" lvl="1" indent="-342900"/>
            <a:r>
              <a:rPr lang="en-US" dirty="0"/>
              <a:t>Total Number of Students Disciplined (duplicated count)</a:t>
            </a:r>
          </a:p>
          <a:p>
            <a:pPr marL="1028700" lvl="1" indent="-342900"/>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56</a:t>
            </a:fld>
            <a:endParaRPr lang="en-US" dirty="0"/>
          </a:p>
        </p:txBody>
      </p:sp>
      <p:sp>
        <p:nvSpPr>
          <p:cNvPr id="7" name="Rounded Rectangle 6"/>
          <p:cNvSpPr/>
          <p:nvPr/>
        </p:nvSpPr>
        <p:spPr>
          <a:xfrm>
            <a:off x="628650" y="6473805"/>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Tree>
    <p:extLst>
      <p:ext uri="{BB962C8B-B14F-4D97-AF65-F5344CB8AC3E}">
        <p14:creationId xmlns:p14="http://schemas.microsoft.com/office/powerpoint/2010/main" val="2534702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Summary Reports for Discipline by Student Demographic</a:t>
            </a:r>
          </a:p>
        </p:txBody>
      </p:sp>
      <p:sp>
        <p:nvSpPr>
          <p:cNvPr id="2" name="Content Placeholder 1"/>
          <p:cNvSpPr>
            <a:spLocks noGrp="1"/>
          </p:cNvSpPr>
          <p:nvPr>
            <p:ph idx="1"/>
          </p:nvPr>
        </p:nvSpPr>
        <p:spPr/>
        <p:txBody>
          <a:bodyPr>
            <a:normAutofit lnSpcReduction="10000"/>
          </a:bodyPr>
          <a:lstStyle/>
          <a:p>
            <a:r>
              <a:rPr lang="en-US" dirty="0"/>
              <a:t>Summary of Disciplinary Actions by Federal Race/Ethnicity</a:t>
            </a:r>
          </a:p>
          <a:p>
            <a:pPr lvl="1"/>
            <a:r>
              <a:rPr lang="en-US" dirty="0"/>
              <a:t>Total of each disciplinary action reported by Federal Race/Ethnicity for each School</a:t>
            </a:r>
          </a:p>
          <a:p>
            <a:endParaRPr lang="en-US" dirty="0"/>
          </a:p>
          <a:p>
            <a:r>
              <a:rPr lang="en-US" dirty="0"/>
              <a:t>Summary of Disciplinary Actions by Gender</a:t>
            </a:r>
          </a:p>
          <a:p>
            <a:pPr lvl="1"/>
            <a:r>
              <a:rPr lang="en-US" dirty="0"/>
              <a:t>Total of each disciplinary action reported by Gender for each School</a:t>
            </a:r>
          </a:p>
          <a:p>
            <a:endParaRPr lang="en-US" dirty="0"/>
          </a:p>
          <a:p>
            <a:r>
              <a:rPr lang="en-US" dirty="0"/>
              <a:t>Summary of Disciplinary Actions by Grade</a:t>
            </a:r>
          </a:p>
          <a:p>
            <a:pPr lvl="1"/>
            <a:r>
              <a:rPr lang="en-US" dirty="0"/>
              <a:t>Total of each disciplinary action reported by Grade for each School</a:t>
            </a:r>
          </a:p>
          <a:p>
            <a:pPr lvl="1"/>
            <a:endParaRPr lang="en-US" dirty="0"/>
          </a:p>
          <a:p>
            <a:r>
              <a:rPr lang="en-US" dirty="0"/>
              <a:t>Summary of Discipline by Demographic File</a:t>
            </a:r>
          </a:p>
          <a:p>
            <a:pPr lvl="1"/>
            <a:r>
              <a:rPr lang="en-US" dirty="0"/>
              <a:t>Total of each disciplinary action reported by Federal Race/Ethnicity, Gender, Grade, Special Education, 504, and ELL status for each School</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57</a:t>
            </a:fld>
            <a:endParaRPr lang="en-US" dirty="0"/>
          </a:p>
        </p:txBody>
      </p:sp>
      <p:sp>
        <p:nvSpPr>
          <p:cNvPr id="7" name="Rounded Rectangle 6"/>
          <p:cNvSpPr/>
          <p:nvPr/>
        </p:nvSpPr>
        <p:spPr>
          <a:xfrm>
            <a:off x="628650" y="6473805"/>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Discipline by Student Demographics</a:t>
            </a:r>
          </a:p>
        </p:txBody>
      </p:sp>
    </p:spTree>
    <p:extLst>
      <p:ext uri="{BB962C8B-B14F-4D97-AF65-F5344CB8AC3E}">
        <p14:creationId xmlns:p14="http://schemas.microsoft.com/office/powerpoint/2010/main" val="2188817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Firearm Data</a:t>
            </a:r>
          </a:p>
        </p:txBody>
      </p:sp>
      <p:sp>
        <p:nvSpPr>
          <p:cNvPr id="3" name="Content Placeholder 2"/>
          <p:cNvSpPr>
            <a:spLocks noGrp="1"/>
          </p:cNvSpPr>
          <p:nvPr>
            <p:ph idx="1"/>
          </p:nvPr>
        </p:nvSpPr>
        <p:spPr/>
        <p:txBody>
          <a:bodyPr/>
          <a:lstStyle/>
          <a:p>
            <a:r>
              <a:rPr lang="en-US" dirty="0"/>
              <a:t>Provides data only if Firearm file was uploaded</a:t>
            </a:r>
          </a:p>
          <a:p>
            <a:endParaRPr lang="en-US" dirty="0"/>
          </a:p>
          <a:p>
            <a:r>
              <a:rPr lang="en-US" dirty="0"/>
              <a:t>Provides Firearm data by School, Grade Level and Firearm Weapon Code/Description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58</a:t>
            </a:fld>
            <a:endParaRPr lang="en-US" dirty="0"/>
          </a:p>
        </p:txBody>
      </p:sp>
      <p:sp>
        <p:nvSpPr>
          <p:cNvPr id="7" name="Rounded Rectangle 6"/>
          <p:cNvSpPr/>
          <p:nvPr/>
        </p:nvSpPr>
        <p:spPr>
          <a:xfrm>
            <a:off x="628650" y="6473805"/>
            <a:ext cx="258045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Firearm (GFSA) Discipline</a:t>
            </a:r>
          </a:p>
        </p:txBody>
      </p:sp>
    </p:spTree>
    <p:extLst>
      <p:ext uri="{BB962C8B-B14F-4D97-AF65-F5344CB8AC3E}">
        <p14:creationId xmlns:p14="http://schemas.microsoft.com/office/powerpoint/2010/main" val="1356586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CRDC Reports</a:t>
            </a:r>
          </a:p>
        </p:txBody>
      </p:sp>
      <p:sp>
        <p:nvSpPr>
          <p:cNvPr id="3" name="Content Placeholder 2"/>
          <p:cNvSpPr>
            <a:spLocks noGrp="1"/>
          </p:cNvSpPr>
          <p:nvPr>
            <p:ph idx="1"/>
          </p:nvPr>
        </p:nvSpPr>
        <p:spPr/>
        <p:txBody>
          <a:bodyPr/>
          <a:lstStyle/>
          <a:p>
            <a:endParaRPr lang="en-US" dirty="0"/>
          </a:p>
          <a:p>
            <a:r>
              <a:rPr lang="en-US" dirty="0"/>
              <a:t>All will have title “CRDC: %%%%”</a:t>
            </a:r>
          </a:p>
          <a:p>
            <a:endParaRPr lang="en-US" dirty="0"/>
          </a:p>
          <a:p>
            <a:r>
              <a:rPr lang="en-US" dirty="0"/>
              <a:t>These reports will have data included for review</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258111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8F295-6C84-41FE-9A4E-3B947FD96854}"/>
              </a:ext>
            </a:extLst>
          </p:cNvPr>
          <p:cNvSpPr>
            <a:spLocks noGrp="1"/>
          </p:cNvSpPr>
          <p:nvPr>
            <p:ph type="ctrTitle"/>
          </p:nvPr>
        </p:nvSpPr>
        <p:spPr/>
        <p:txBody>
          <a:bodyPr/>
          <a:lstStyle/>
          <a:p>
            <a:r>
              <a:rPr lang="en-US" dirty="0"/>
              <a:t>Reporting Preschool Discipline Data</a:t>
            </a:r>
          </a:p>
        </p:txBody>
      </p:sp>
      <p:sp>
        <p:nvSpPr>
          <p:cNvPr id="4" name="Slide Number Placeholder 3">
            <a:extLst>
              <a:ext uri="{FF2B5EF4-FFF2-40B4-BE49-F238E27FC236}">
                <a16:creationId xmlns:a16="http://schemas.microsoft.com/office/drawing/2014/main" id="{21AB2DB2-FF3E-4C9A-93E2-0F91EB5BC169}"/>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6</a:t>
            </a:fld>
            <a:endParaRPr lang="en-US" dirty="0">
              <a:solidFill>
                <a:prstClr val="white">
                  <a:lumMod val="50000"/>
                </a:prstClr>
              </a:solidFill>
            </a:endParaRPr>
          </a:p>
        </p:txBody>
      </p:sp>
    </p:spTree>
    <p:extLst>
      <p:ext uri="{BB962C8B-B14F-4D97-AF65-F5344CB8AC3E}">
        <p14:creationId xmlns:p14="http://schemas.microsoft.com/office/powerpoint/2010/main" val="3974724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Finalize Data</a:t>
            </a:r>
          </a:p>
        </p:txBody>
      </p:sp>
      <p:sp>
        <p:nvSpPr>
          <p:cNvPr id="2" name="Content Placeholder 1"/>
          <p:cNvSpPr>
            <a:spLocks noGrp="1"/>
          </p:cNvSpPr>
          <p:nvPr>
            <p:ph idx="1"/>
          </p:nvPr>
        </p:nvSpPr>
        <p:spPr/>
        <p:txBody>
          <a:bodyPr>
            <a:normAutofit/>
          </a:bodyPr>
          <a:lstStyle/>
          <a:p>
            <a:r>
              <a:rPr lang="en-US" dirty="0"/>
              <a:t>New file is available to finalize all 3 files at once; this file is titled “All Discipline”</a:t>
            </a:r>
          </a:p>
          <a:p>
            <a:endParaRPr lang="en-US" sz="1800" dirty="0"/>
          </a:p>
          <a:p>
            <a:r>
              <a:rPr lang="en-US" dirty="0"/>
              <a:t>All files must be uploaded and error free </a:t>
            </a:r>
            <a:r>
              <a:rPr lang="en-US" u="sng" dirty="0"/>
              <a:t>OR</a:t>
            </a:r>
            <a:r>
              <a:rPr lang="en-US" dirty="0"/>
              <a:t> indicated as “No” for all schools in No Reportable Incidents tab prior to finalizing</a:t>
            </a:r>
          </a:p>
          <a:p>
            <a:endParaRPr lang="en-US" sz="1800" dirty="0"/>
          </a:p>
          <a:p>
            <a:r>
              <a:rPr lang="en-US" dirty="0"/>
              <a:t>By finalizing the “All Discipline” file ALL 3 files are finalized</a:t>
            </a:r>
          </a:p>
          <a:p>
            <a:endParaRPr lang="en-US" sz="1800" dirty="0"/>
          </a:p>
          <a:p>
            <a:r>
              <a:rPr lang="en-US" dirty="0"/>
              <a:t>Download sign off form will indicate which schools have data reported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660619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Finalize Data Steps</a:t>
            </a:r>
          </a:p>
        </p:txBody>
      </p:sp>
      <p:sp>
        <p:nvSpPr>
          <p:cNvPr id="2" name="Content Placeholder 1"/>
          <p:cNvSpPr>
            <a:spLocks noGrp="1"/>
          </p:cNvSpPr>
          <p:nvPr>
            <p:ph idx="1"/>
          </p:nvPr>
        </p:nvSpPr>
        <p:spPr/>
        <p:txBody>
          <a:bodyPr/>
          <a:lstStyle/>
          <a:p>
            <a:r>
              <a:rPr lang="en-US" dirty="0"/>
              <a:t>Only the SDA~LEAAPPROVER role can perform this step</a:t>
            </a:r>
          </a:p>
          <a:p>
            <a:endParaRPr lang="en-US" dirty="0"/>
          </a:p>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61</a:t>
            </a:fld>
            <a:endParaRPr lang="en-US" dirty="0"/>
          </a:p>
        </p:txBody>
      </p:sp>
      <p:pic>
        <p:nvPicPr>
          <p:cNvPr id="5" name="Picture 4"/>
          <p:cNvPicPr/>
          <p:nvPr/>
        </p:nvPicPr>
        <p:blipFill>
          <a:blip r:embed="rId2"/>
          <a:stretch>
            <a:fillRect/>
          </a:stretch>
        </p:blipFill>
        <p:spPr>
          <a:xfrm>
            <a:off x="704846" y="1890688"/>
            <a:ext cx="1609725" cy="1289685"/>
          </a:xfrm>
          <a:prstGeom prst="rect">
            <a:avLst/>
          </a:prstGeom>
        </p:spPr>
      </p:pic>
      <p:sp>
        <p:nvSpPr>
          <p:cNvPr id="12" name="Right Arrow 11"/>
          <p:cNvSpPr/>
          <p:nvPr/>
        </p:nvSpPr>
        <p:spPr>
          <a:xfrm>
            <a:off x="2200274" y="2006634"/>
            <a:ext cx="647701" cy="275554"/>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a:extLst>
              <a:ext uri="{FF2B5EF4-FFF2-40B4-BE49-F238E27FC236}">
                <a16:creationId xmlns:a16="http://schemas.microsoft.com/office/drawing/2014/main" id="{2867C135-7A6D-E679-C9C9-B2AD8B47B26F}"/>
              </a:ext>
            </a:extLst>
          </p:cNvPr>
          <p:cNvPicPr>
            <a:picLocks noChangeAspect="1"/>
          </p:cNvPicPr>
          <p:nvPr/>
        </p:nvPicPr>
        <p:blipFill>
          <a:blip r:embed="rId3"/>
          <a:stretch>
            <a:fillRect/>
          </a:stretch>
        </p:blipFill>
        <p:spPr>
          <a:xfrm>
            <a:off x="2847975" y="1817214"/>
            <a:ext cx="6233809" cy="1827493"/>
          </a:xfrm>
          <a:prstGeom prst="rect">
            <a:avLst/>
          </a:prstGeom>
        </p:spPr>
      </p:pic>
      <p:pic>
        <p:nvPicPr>
          <p:cNvPr id="13" name="Picture 2">
            <a:extLst>
              <a:ext uri="{FF2B5EF4-FFF2-40B4-BE49-F238E27FC236}">
                <a16:creationId xmlns:a16="http://schemas.microsoft.com/office/drawing/2014/main" id="{8ACB7EC8-8EAD-31F1-BE0D-CCE75372B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 y="3978663"/>
            <a:ext cx="4752975" cy="2209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357D653-3C9B-25FE-BC50-34E5381BBA72}"/>
              </a:ext>
            </a:extLst>
          </p:cNvPr>
          <p:cNvSpPr txBox="1"/>
          <p:nvPr/>
        </p:nvSpPr>
        <p:spPr>
          <a:xfrm>
            <a:off x="5964879" y="4219575"/>
            <a:ext cx="2721921" cy="646331"/>
          </a:xfrm>
          <a:prstGeom prst="rect">
            <a:avLst/>
          </a:prstGeom>
          <a:noFill/>
        </p:spPr>
        <p:txBody>
          <a:bodyPr wrap="square" rtlCol="0">
            <a:spAutoFit/>
          </a:bodyPr>
          <a:lstStyle/>
          <a:p>
            <a:r>
              <a:rPr lang="en-US" dirty="0"/>
              <a:t>Submit to CDE</a:t>
            </a:r>
          </a:p>
          <a:p>
            <a:r>
              <a:rPr lang="en-US" dirty="0"/>
              <a:t>Download Sign off Form</a:t>
            </a:r>
          </a:p>
        </p:txBody>
      </p:sp>
    </p:spTree>
    <p:extLst>
      <p:ext uri="{BB962C8B-B14F-4D97-AF65-F5344CB8AC3E}">
        <p14:creationId xmlns:p14="http://schemas.microsoft.com/office/powerpoint/2010/main" val="3829753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2078"/>
            <a:ext cx="7772400" cy="461224"/>
          </a:xfrm>
        </p:spPr>
        <p:txBody>
          <a:bodyPr>
            <a:normAutofit fontScale="90000"/>
          </a:bodyPr>
          <a:lstStyle/>
          <a:p>
            <a:br>
              <a:rPr lang="en-US" sz="4800" b="1" dirty="0"/>
            </a:br>
            <a:br>
              <a:rPr lang="en-US" sz="4800" b="1" dirty="0"/>
            </a:br>
            <a:br>
              <a:rPr lang="en-US" sz="4800" b="1" dirty="0"/>
            </a:br>
            <a:endParaRPr lang="en-US"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62</a:t>
            </a:fld>
            <a:endParaRPr lang="en-US" dirty="0"/>
          </a:p>
        </p:txBody>
      </p:sp>
      <p:pic>
        <p:nvPicPr>
          <p:cNvPr id="8" name="Picture 7">
            <a:extLst>
              <a:ext uri="{FF2B5EF4-FFF2-40B4-BE49-F238E27FC236}">
                <a16:creationId xmlns:a16="http://schemas.microsoft.com/office/drawing/2014/main" id="{CC26AA98-39D5-47EE-0A87-2B45D685B6D0}"/>
              </a:ext>
            </a:extLst>
          </p:cNvPr>
          <p:cNvPicPr>
            <a:picLocks noChangeAspect="1"/>
          </p:cNvPicPr>
          <p:nvPr/>
        </p:nvPicPr>
        <p:blipFill>
          <a:blip r:embed="rId2"/>
          <a:stretch>
            <a:fillRect/>
          </a:stretch>
        </p:blipFill>
        <p:spPr>
          <a:xfrm>
            <a:off x="0" y="3213301"/>
            <a:ext cx="9144000" cy="3213717"/>
          </a:xfrm>
          <a:prstGeom prst="rect">
            <a:avLst/>
          </a:prstGeom>
        </p:spPr>
      </p:pic>
      <p:pic>
        <p:nvPicPr>
          <p:cNvPr id="11" name="Picture 10">
            <a:extLst>
              <a:ext uri="{FF2B5EF4-FFF2-40B4-BE49-F238E27FC236}">
                <a16:creationId xmlns:a16="http://schemas.microsoft.com/office/drawing/2014/main" id="{7F02D2EE-A27F-0FA7-998C-66517F9E07C6}"/>
              </a:ext>
            </a:extLst>
          </p:cNvPr>
          <p:cNvPicPr>
            <a:picLocks noChangeAspect="1"/>
          </p:cNvPicPr>
          <p:nvPr/>
        </p:nvPicPr>
        <p:blipFill rotWithShape="1">
          <a:blip r:embed="rId3"/>
          <a:srcRect t="82544"/>
          <a:stretch/>
        </p:blipFill>
        <p:spPr>
          <a:xfrm>
            <a:off x="0" y="3644699"/>
            <a:ext cx="9144000" cy="252598"/>
          </a:xfrm>
          <a:prstGeom prst="rect">
            <a:avLst/>
          </a:prstGeom>
        </p:spPr>
      </p:pic>
      <p:sp>
        <p:nvSpPr>
          <p:cNvPr id="12" name="TextBox 11">
            <a:extLst>
              <a:ext uri="{FF2B5EF4-FFF2-40B4-BE49-F238E27FC236}">
                <a16:creationId xmlns:a16="http://schemas.microsoft.com/office/drawing/2014/main" id="{49C25AE6-CA41-F68C-E777-2770343D527F}"/>
              </a:ext>
            </a:extLst>
          </p:cNvPr>
          <p:cNvSpPr txBox="1"/>
          <p:nvPr/>
        </p:nvSpPr>
        <p:spPr>
          <a:xfrm>
            <a:off x="1251771" y="2781904"/>
            <a:ext cx="7206429" cy="369332"/>
          </a:xfrm>
          <a:prstGeom prst="rect">
            <a:avLst/>
          </a:prstGeom>
          <a:noFill/>
        </p:spPr>
        <p:txBody>
          <a:bodyPr wrap="square" rtlCol="0">
            <a:spAutoFit/>
          </a:bodyPr>
          <a:lstStyle/>
          <a:p>
            <a:r>
              <a:rPr lang="en-US" b="1" dirty="0">
                <a:solidFill>
                  <a:schemeClr val="accent5">
                    <a:lumMod val="75000"/>
                  </a:schemeClr>
                </a:solidFill>
              </a:rPr>
              <a:t>Added Behavior Code for the 2022-2023 Discipline by Action File </a:t>
            </a:r>
          </a:p>
        </p:txBody>
      </p:sp>
      <p:sp>
        <p:nvSpPr>
          <p:cNvPr id="13" name="Star: 5 Points 12">
            <a:extLst>
              <a:ext uri="{FF2B5EF4-FFF2-40B4-BE49-F238E27FC236}">
                <a16:creationId xmlns:a16="http://schemas.microsoft.com/office/drawing/2014/main" id="{77472AC5-A5C9-9DD7-1527-0E4AD37D9C31}"/>
              </a:ext>
            </a:extLst>
          </p:cNvPr>
          <p:cNvSpPr/>
          <p:nvPr/>
        </p:nvSpPr>
        <p:spPr>
          <a:xfrm>
            <a:off x="511586" y="2455650"/>
            <a:ext cx="914400" cy="914400"/>
          </a:xfrm>
          <a:prstGeom prst="star5">
            <a:avLst/>
          </a:prstGeom>
          <a:solidFill>
            <a:srgbClr val="F2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0023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1146"/>
            <a:ext cx="7772400" cy="4012706"/>
          </a:xfrm>
        </p:spPr>
        <p:txBody>
          <a:bodyPr>
            <a:normAutofit/>
          </a:bodyPr>
          <a:lstStyle/>
          <a:p>
            <a:r>
              <a:rPr lang="en-US" dirty="0">
                <a:solidFill>
                  <a:schemeClr val="accent5">
                    <a:lumMod val="50000"/>
                  </a:schemeClr>
                </a:solidFill>
              </a:rPr>
              <a:t>Adam Collins, Ph.D.</a:t>
            </a:r>
            <a:br>
              <a:rPr lang="en-US" dirty="0">
                <a:solidFill>
                  <a:schemeClr val="accent5">
                    <a:lumMod val="50000"/>
                  </a:schemeClr>
                </a:solidFill>
              </a:rPr>
            </a:br>
            <a:r>
              <a:rPr lang="en-US" sz="2000" dirty="0"/>
              <a:t>Statewide Bullying Prevention Manager/MTSS Specialist</a:t>
            </a:r>
            <a:br>
              <a:rPr lang="en-US" sz="2000" dirty="0"/>
            </a:br>
            <a:r>
              <a:rPr lang="en-US" sz="2000" dirty="0">
                <a:solidFill>
                  <a:schemeClr val="accent5">
                    <a:lumMod val="75000"/>
                  </a:schemeClr>
                </a:solidFill>
              </a:rPr>
              <a:t>Collins_A@cde.state.co.us</a:t>
            </a:r>
            <a:br>
              <a:rPr lang="en-US" sz="2000" dirty="0"/>
            </a:br>
            <a:br>
              <a:rPr lang="en-US" sz="2000" dirty="0"/>
            </a:br>
            <a:br>
              <a:rPr lang="en-US" sz="2000" dirty="0"/>
            </a:br>
            <a:br>
              <a:rPr lang="en-US" sz="2000" dirty="0"/>
            </a:br>
            <a:br>
              <a:rPr lang="en-US" sz="2000" dirty="0"/>
            </a:br>
            <a:r>
              <a:rPr lang="en-US" sz="3200" dirty="0">
                <a:solidFill>
                  <a:schemeClr val="accent5">
                    <a:lumMod val="75000"/>
                  </a:schemeClr>
                </a:solidFill>
              </a:rPr>
              <a:t>Changes for 2022-2023 </a:t>
            </a:r>
            <a:br>
              <a:rPr lang="en-US" sz="3200" dirty="0">
                <a:solidFill>
                  <a:schemeClr val="accent5">
                    <a:lumMod val="75000"/>
                  </a:schemeClr>
                </a:solidFill>
              </a:rPr>
            </a:br>
            <a:r>
              <a:rPr lang="en-US" sz="3200" dirty="0">
                <a:solidFill>
                  <a:schemeClr val="accent5">
                    <a:lumMod val="75000"/>
                  </a:schemeClr>
                </a:solidFill>
              </a:rPr>
              <a:t>School Discipline Collection</a:t>
            </a:r>
            <a:br>
              <a:rPr lang="en-US" sz="3200" dirty="0">
                <a:solidFill>
                  <a:schemeClr val="accent5">
                    <a:lumMod val="75000"/>
                  </a:schemeClr>
                </a:solidFill>
              </a:rPr>
            </a:br>
            <a:endParaRPr lang="en-US" sz="32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63</a:t>
            </a:fld>
            <a:endParaRPr lang="en-US" dirty="0"/>
          </a:p>
        </p:txBody>
      </p:sp>
    </p:spTree>
    <p:extLst>
      <p:ext uri="{BB962C8B-B14F-4D97-AF65-F5344CB8AC3E}">
        <p14:creationId xmlns:p14="http://schemas.microsoft.com/office/powerpoint/2010/main" val="1688348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959C-5369-486D-BE1B-F9CB1D2F4089}"/>
              </a:ext>
            </a:extLst>
          </p:cNvPr>
          <p:cNvSpPr>
            <a:spLocks noGrp="1"/>
          </p:cNvSpPr>
          <p:nvPr>
            <p:ph type="title"/>
          </p:nvPr>
        </p:nvSpPr>
        <p:spPr/>
        <p:txBody>
          <a:bodyPr/>
          <a:lstStyle/>
          <a:p>
            <a:r>
              <a:rPr lang="en-US" dirty="0"/>
              <a:t>Bullying</a:t>
            </a:r>
          </a:p>
        </p:txBody>
      </p:sp>
      <p:sp>
        <p:nvSpPr>
          <p:cNvPr id="4" name="Slide Number Placeholder 3">
            <a:extLst>
              <a:ext uri="{FF2B5EF4-FFF2-40B4-BE49-F238E27FC236}">
                <a16:creationId xmlns:a16="http://schemas.microsoft.com/office/drawing/2014/main" id="{1C5CA24F-520B-44D1-B093-D3DDE12B81F1}"/>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64</a:t>
            </a:fld>
            <a:endParaRPr lang="en-US" dirty="0">
              <a:solidFill>
                <a:prstClr val="white">
                  <a:lumMod val="50000"/>
                </a:prstClr>
              </a:solidFill>
            </a:endParaRPr>
          </a:p>
        </p:txBody>
      </p:sp>
      <p:pic>
        <p:nvPicPr>
          <p:cNvPr id="5" name="Picture 4" descr="A person writing on a chalkboard&#10;&#10;Description automatically generated with medium confidence">
            <a:extLst>
              <a:ext uri="{FF2B5EF4-FFF2-40B4-BE49-F238E27FC236}">
                <a16:creationId xmlns:a16="http://schemas.microsoft.com/office/drawing/2014/main" id="{F8D28987-DA0C-4A67-94CF-3B0C1B58F324}"/>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0" y="1211107"/>
            <a:ext cx="9144000" cy="4827486"/>
          </a:xfrm>
          <a:prstGeom prst="rect">
            <a:avLst/>
          </a:prstGeom>
        </p:spPr>
      </p:pic>
      <p:sp>
        <p:nvSpPr>
          <p:cNvPr id="7" name="TextBox 6">
            <a:extLst>
              <a:ext uri="{FF2B5EF4-FFF2-40B4-BE49-F238E27FC236}">
                <a16:creationId xmlns:a16="http://schemas.microsoft.com/office/drawing/2014/main" id="{616E3B0A-7590-4156-BBB4-782527FC635C}"/>
              </a:ext>
            </a:extLst>
          </p:cNvPr>
          <p:cNvSpPr txBox="1"/>
          <p:nvPr/>
        </p:nvSpPr>
        <p:spPr>
          <a:xfrm>
            <a:off x="123825" y="1317963"/>
            <a:ext cx="8858250" cy="4031873"/>
          </a:xfrm>
          <a:prstGeom prst="rect">
            <a:avLst/>
          </a:prstGeom>
          <a:noFill/>
        </p:spPr>
        <p:txBody>
          <a:bodyPr wrap="square">
            <a:spAutoFit/>
          </a:bodyPr>
          <a:lstStyle/>
          <a:p>
            <a:r>
              <a:rPr lang="en-US" sz="3200" b="1" dirty="0">
                <a:solidFill>
                  <a:schemeClr val="bg1"/>
                </a:solidFill>
                <a:latin typeface="Ink Free" panose="03080402000500000000" pitchFamily="66" charset="0"/>
                <a:ea typeface="Times New Roman" panose="02020603050405020304" pitchFamily="18" charset="0"/>
              </a:rPr>
              <a:t>A</a:t>
            </a:r>
            <a:r>
              <a:rPr lang="en-US" sz="3200" b="1" dirty="0">
                <a:solidFill>
                  <a:schemeClr val="bg1"/>
                </a:solidFill>
                <a:effectLst/>
                <a:latin typeface="Ink Free" panose="03080402000500000000" pitchFamily="66" charset="0"/>
                <a:ea typeface="Times New Roman" panose="02020603050405020304" pitchFamily="18" charset="0"/>
              </a:rPr>
              <a:t>ny written or verbal expression, or physical or electronic act or gesture, or a pattern thereof, that is intended to coerce, intimidate, or cause any physical, mental, or emotional harm to any student.</a:t>
            </a:r>
          </a:p>
          <a:p>
            <a:endParaRPr lang="en-US" sz="3200" b="1" dirty="0">
              <a:solidFill>
                <a:schemeClr val="bg1"/>
              </a:solidFill>
              <a:latin typeface="Ink Free" panose="03080402000500000000" pitchFamily="66" charset="0"/>
            </a:endParaRPr>
          </a:p>
          <a:p>
            <a:r>
              <a:rPr lang="en-US" sz="3200" b="1" dirty="0">
                <a:solidFill>
                  <a:schemeClr val="bg1"/>
                </a:solidFill>
                <a:latin typeface="Ink Free" panose="03080402000500000000" pitchFamily="66" charset="0"/>
              </a:rPr>
              <a:t>-Legal definition of bullying</a:t>
            </a:r>
            <a:br>
              <a:rPr lang="en-US" sz="3200" b="1" dirty="0">
                <a:solidFill>
                  <a:schemeClr val="bg1"/>
                </a:solidFill>
                <a:latin typeface="Ink Free" panose="03080402000500000000" pitchFamily="66" charset="0"/>
              </a:rPr>
            </a:br>
            <a:r>
              <a:rPr lang="en-US" sz="3200" b="1" dirty="0">
                <a:solidFill>
                  <a:schemeClr val="bg1"/>
                </a:solidFill>
                <a:latin typeface="Ink Free" panose="03080402000500000000" pitchFamily="66" charset="0"/>
              </a:rPr>
              <a:t>  in Colorado</a:t>
            </a:r>
            <a:endParaRPr lang="en-US" sz="19900" b="1" dirty="0">
              <a:solidFill>
                <a:schemeClr val="bg1"/>
              </a:solidFill>
              <a:latin typeface="Ink Free" panose="03080402000500000000" pitchFamily="66" charset="0"/>
            </a:endParaRPr>
          </a:p>
        </p:txBody>
      </p:sp>
    </p:spTree>
    <p:extLst>
      <p:ext uri="{BB962C8B-B14F-4D97-AF65-F5344CB8AC3E}">
        <p14:creationId xmlns:p14="http://schemas.microsoft.com/office/powerpoint/2010/main" val="3957222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2635-4A0E-4DFD-BCF7-81C1F67AFBA4}"/>
              </a:ext>
            </a:extLst>
          </p:cNvPr>
          <p:cNvSpPr>
            <a:spLocks noGrp="1"/>
          </p:cNvSpPr>
          <p:nvPr>
            <p:ph type="title"/>
          </p:nvPr>
        </p:nvSpPr>
        <p:spPr/>
        <p:txBody>
          <a:bodyPr/>
          <a:lstStyle/>
          <a:p>
            <a:r>
              <a:rPr lang="en-US" dirty="0"/>
              <a:t>Bullying - Clarifications</a:t>
            </a:r>
          </a:p>
        </p:txBody>
      </p:sp>
      <p:sp>
        <p:nvSpPr>
          <p:cNvPr id="4" name="Slide Number Placeholder 3">
            <a:extLst>
              <a:ext uri="{FF2B5EF4-FFF2-40B4-BE49-F238E27FC236}">
                <a16:creationId xmlns:a16="http://schemas.microsoft.com/office/drawing/2014/main" id="{066EEEE5-3B5D-46B9-A19C-836674C70743}"/>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65</a:t>
            </a:fld>
            <a:endParaRPr lang="en-US" dirty="0">
              <a:solidFill>
                <a:prstClr val="white">
                  <a:lumMod val="50000"/>
                </a:prstClr>
              </a:solidFill>
            </a:endParaRPr>
          </a:p>
        </p:txBody>
      </p:sp>
      <p:sp>
        <p:nvSpPr>
          <p:cNvPr id="5" name="Rectangle 4">
            <a:extLst>
              <a:ext uri="{FF2B5EF4-FFF2-40B4-BE49-F238E27FC236}">
                <a16:creationId xmlns:a16="http://schemas.microsoft.com/office/drawing/2014/main" id="{39FD4427-4672-4306-A9EE-AF4DADF8B149}"/>
              </a:ext>
            </a:extLst>
          </p:cNvPr>
          <p:cNvSpPr/>
          <p:nvPr/>
        </p:nvSpPr>
        <p:spPr>
          <a:xfrm>
            <a:off x="1167106" y="6449597"/>
            <a:ext cx="6809788" cy="307777"/>
          </a:xfrm>
          <a:prstGeom prst="rect">
            <a:avLst/>
          </a:prstGeom>
        </p:spPr>
        <p:txBody>
          <a:bodyPr wrap="square">
            <a:spAutoFit/>
          </a:bodyPr>
          <a:lstStyle/>
          <a:p>
            <a:pPr marL="0" lvl="1" algn="ctr"/>
            <a:r>
              <a:rPr lang="en-US" sz="1400" dirty="0"/>
              <a:t>(See Gladden et al., 2014)</a:t>
            </a:r>
          </a:p>
        </p:txBody>
      </p:sp>
      <p:sp>
        <p:nvSpPr>
          <p:cNvPr id="6" name="Rounded Rectangle 9">
            <a:extLst>
              <a:ext uri="{FF2B5EF4-FFF2-40B4-BE49-F238E27FC236}">
                <a16:creationId xmlns:a16="http://schemas.microsoft.com/office/drawing/2014/main" id="{C6777357-8979-4FD9-9EBD-18047693389B}"/>
              </a:ext>
            </a:extLst>
          </p:cNvPr>
          <p:cNvSpPr/>
          <p:nvPr/>
        </p:nvSpPr>
        <p:spPr>
          <a:xfrm>
            <a:off x="6416269" y="2150680"/>
            <a:ext cx="2455129" cy="502778"/>
          </a:xfrm>
          <a:prstGeom prst="roundRect">
            <a:avLst/>
          </a:prstGeom>
          <a:solidFill>
            <a:srgbClr val="009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latin typeface="Arial" panose="020B0604020202020204" pitchFamily="34" charset="0"/>
                <a:cs typeface="Arial" panose="020B0604020202020204" pitchFamily="34" charset="0"/>
              </a:rPr>
              <a:t>Imbalance of Power</a:t>
            </a:r>
          </a:p>
        </p:txBody>
      </p:sp>
      <p:pic>
        <p:nvPicPr>
          <p:cNvPr id="7" name="Picture 6">
            <a:extLst>
              <a:ext uri="{FF2B5EF4-FFF2-40B4-BE49-F238E27FC236}">
                <a16:creationId xmlns:a16="http://schemas.microsoft.com/office/drawing/2014/main" id="{31701456-9549-4AE2-95AA-39AE11751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943" y="3489610"/>
            <a:ext cx="2313782" cy="1542521"/>
          </a:xfrm>
          <a:prstGeom prst="rect">
            <a:avLst/>
          </a:prstGeom>
        </p:spPr>
      </p:pic>
      <p:sp>
        <p:nvSpPr>
          <p:cNvPr id="8" name="Rounded Rectangle 15">
            <a:extLst>
              <a:ext uri="{FF2B5EF4-FFF2-40B4-BE49-F238E27FC236}">
                <a16:creationId xmlns:a16="http://schemas.microsoft.com/office/drawing/2014/main" id="{5D8025B7-EC76-4BFB-AC36-1B25F3B51A74}"/>
              </a:ext>
            </a:extLst>
          </p:cNvPr>
          <p:cNvSpPr/>
          <p:nvPr/>
        </p:nvSpPr>
        <p:spPr>
          <a:xfrm>
            <a:off x="3342132" y="2150680"/>
            <a:ext cx="2459736" cy="502778"/>
          </a:xfrm>
          <a:prstGeom prst="roundRect">
            <a:avLst/>
          </a:prstGeom>
          <a:solidFill>
            <a:srgbClr val="009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latin typeface="Arial" panose="020B0604020202020204" pitchFamily="34" charset="0"/>
                <a:cs typeface="Arial" panose="020B0604020202020204" pitchFamily="34" charset="0"/>
              </a:rPr>
              <a:t>Repeated</a:t>
            </a:r>
          </a:p>
        </p:txBody>
      </p:sp>
      <p:grpSp>
        <p:nvGrpSpPr>
          <p:cNvPr id="9" name="Group 8">
            <a:extLst>
              <a:ext uri="{FF2B5EF4-FFF2-40B4-BE49-F238E27FC236}">
                <a16:creationId xmlns:a16="http://schemas.microsoft.com/office/drawing/2014/main" id="{915756B6-9358-440F-9377-B96402C47AA4}"/>
              </a:ext>
            </a:extLst>
          </p:cNvPr>
          <p:cNvGrpSpPr/>
          <p:nvPr/>
        </p:nvGrpSpPr>
        <p:grpSpPr>
          <a:xfrm>
            <a:off x="3658482" y="3319716"/>
            <a:ext cx="1827036" cy="1712415"/>
            <a:chOff x="3721471" y="3386307"/>
            <a:chExt cx="1796144" cy="1683461"/>
          </a:xfrm>
        </p:grpSpPr>
        <p:sp>
          <p:nvSpPr>
            <p:cNvPr id="10" name="Curved Right Arrow 17">
              <a:extLst>
                <a:ext uri="{FF2B5EF4-FFF2-40B4-BE49-F238E27FC236}">
                  <a16:creationId xmlns:a16="http://schemas.microsoft.com/office/drawing/2014/main" id="{DAECE3FE-4AA2-4505-A25B-2021BB6908C1}"/>
                </a:ext>
              </a:extLst>
            </p:cNvPr>
            <p:cNvSpPr/>
            <p:nvPr/>
          </p:nvSpPr>
          <p:spPr>
            <a:xfrm rot="5400000">
              <a:off x="4157325" y="2950453"/>
              <a:ext cx="801972" cy="1673679"/>
            </a:xfrm>
            <a:prstGeom prst="curvedRightArrow">
              <a:avLst>
                <a:gd name="adj1" fmla="val 20364"/>
                <a:gd name="adj2" fmla="val 50000"/>
                <a:gd name="adj3" fmla="val 34487"/>
              </a:avLst>
            </a:prstGeom>
            <a:solidFill>
              <a:srgbClr val="6EC4E8"/>
            </a:solidFill>
            <a:ln>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Curved Right Arrow 18">
              <a:extLst>
                <a:ext uri="{FF2B5EF4-FFF2-40B4-BE49-F238E27FC236}">
                  <a16:creationId xmlns:a16="http://schemas.microsoft.com/office/drawing/2014/main" id="{DF9A66C5-24CA-4F9B-8498-9C25AEBB321C}"/>
                </a:ext>
              </a:extLst>
            </p:cNvPr>
            <p:cNvSpPr/>
            <p:nvPr/>
          </p:nvSpPr>
          <p:spPr>
            <a:xfrm rot="16200000">
              <a:off x="4279790" y="3831942"/>
              <a:ext cx="801972" cy="1673679"/>
            </a:xfrm>
            <a:prstGeom prst="curvedRightArrow">
              <a:avLst>
                <a:gd name="adj1" fmla="val 20364"/>
                <a:gd name="adj2" fmla="val 50000"/>
                <a:gd name="adj3" fmla="val 34487"/>
              </a:avLst>
            </a:prstGeom>
            <a:solidFill>
              <a:srgbClr val="6EC4E8"/>
            </a:solidFill>
            <a:ln>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
        <p:nvSpPr>
          <p:cNvPr id="12" name="Rounded Rectangle 19">
            <a:extLst>
              <a:ext uri="{FF2B5EF4-FFF2-40B4-BE49-F238E27FC236}">
                <a16:creationId xmlns:a16="http://schemas.microsoft.com/office/drawing/2014/main" id="{71FAF725-9D4C-49FD-984D-F02736ACB3AB}"/>
              </a:ext>
            </a:extLst>
          </p:cNvPr>
          <p:cNvSpPr/>
          <p:nvPr/>
        </p:nvSpPr>
        <p:spPr>
          <a:xfrm>
            <a:off x="150093" y="2150680"/>
            <a:ext cx="2459736" cy="502778"/>
          </a:xfrm>
          <a:prstGeom prst="roundRect">
            <a:avLst/>
          </a:prstGeom>
          <a:solidFill>
            <a:srgbClr val="009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latin typeface="Arial" panose="020B0604020202020204" pitchFamily="34" charset="0"/>
                <a:cs typeface="Arial" panose="020B0604020202020204" pitchFamily="34" charset="0"/>
              </a:rPr>
              <a:t>Intent</a:t>
            </a:r>
          </a:p>
        </p:txBody>
      </p:sp>
      <p:pic>
        <p:nvPicPr>
          <p:cNvPr id="13" name="Picture 12">
            <a:extLst>
              <a:ext uri="{FF2B5EF4-FFF2-40B4-BE49-F238E27FC236}">
                <a16:creationId xmlns:a16="http://schemas.microsoft.com/office/drawing/2014/main" id="{DF82A5A7-E692-4B6E-A0CE-64D6ED8B4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71" y="3404664"/>
            <a:ext cx="2313780" cy="1542520"/>
          </a:xfrm>
          <a:prstGeom prst="rect">
            <a:avLst/>
          </a:prstGeom>
        </p:spPr>
      </p:pic>
    </p:spTree>
    <p:extLst>
      <p:ext uri="{BB962C8B-B14F-4D97-AF65-F5344CB8AC3E}">
        <p14:creationId xmlns:p14="http://schemas.microsoft.com/office/powerpoint/2010/main" val="2372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E66F-76B3-4D1E-BDE3-764316B4CC85}"/>
              </a:ext>
            </a:extLst>
          </p:cNvPr>
          <p:cNvSpPr>
            <a:spLocks noGrp="1"/>
          </p:cNvSpPr>
          <p:nvPr>
            <p:ph type="title"/>
          </p:nvPr>
        </p:nvSpPr>
        <p:spPr>
          <a:xfrm>
            <a:off x="442169" y="79899"/>
            <a:ext cx="8471011" cy="1305018"/>
          </a:xfrm>
        </p:spPr>
        <p:txBody>
          <a:bodyPr anchor="ctr">
            <a:normAutofit/>
          </a:bodyPr>
          <a:lstStyle/>
          <a:p>
            <a:pPr algn="ctr"/>
            <a:r>
              <a:rPr lang="en-US" sz="3500" dirty="0">
                <a:solidFill>
                  <a:schemeClr val="accent5">
                    <a:lumMod val="50000"/>
                  </a:schemeClr>
                </a:solidFill>
              </a:rPr>
              <a:t>Thanks for Attending!</a:t>
            </a:r>
          </a:p>
        </p:txBody>
      </p:sp>
      <p:sp>
        <p:nvSpPr>
          <p:cNvPr id="9" name="Content Placeholder 8">
            <a:extLst>
              <a:ext uri="{FF2B5EF4-FFF2-40B4-BE49-F238E27FC236}">
                <a16:creationId xmlns:a16="http://schemas.microsoft.com/office/drawing/2014/main" id="{E7E823FF-A368-4776-B462-F9B579DC7B1D}"/>
              </a:ext>
            </a:extLst>
          </p:cNvPr>
          <p:cNvSpPr>
            <a:spLocks noGrp="1"/>
          </p:cNvSpPr>
          <p:nvPr>
            <p:ph idx="1"/>
          </p:nvPr>
        </p:nvSpPr>
        <p:spPr>
          <a:xfrm>
            <a:off x="443039" y="1384917"/>
            <a:ext cx="8328099" cy="5393184"/>
          </a:xfrm>
        </p:spPr>
        <p:txBody>
          <a:bodyPr anchor="ctr">
            <a:normAutofit/>
          </a:bodyPr>
          <a:lstStyle/>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endParaRPr lang="en-US" sz="1800" dirty="0"/>
          </a:p>
          <a:p>
            <a:pPr marL="0" indent="0" algn="ctr">
              <a:lnSpc>
                <a:spcPct val="100000"/>
              </a:lnSpc>
              <a:spcBef>
                <a:spcPts val="0"/>
              </a:spcBef>
              <a:buNone/>
            </a:pPr>
            <a:r>
              <a:rPr lang="en-US" sz="1800" b="1" dirty="0">
                <a:solidFill>
                  <a:schemeClr val="accent5">
                    <a:lumMod val="75000"/>
                  </a:schemeClr>
                </a:solidFill>
              </a:rPr>
              <a:t>Any questions or if you need any assistance with the School Discipline collection, please contact me.</a:t>
            </a:r>
          </a:p>
          <a:p>
            <a:pPr marL="0" indent="0" algn="ctr">
              <a:lnSpc>
                <a:spcPct val="100000"/>
              </a:lnSpc>
              <a:spcBef>
                <a:spcPts val="0"/>
              </a:spcBef>
              <a:buNone/>
            </a:pPr>
            <a:endParaRPr lang="en-US" sz="1800" dirty="0"/>
          </a:p>
          <a:p>
            <a:pPr marL="0" indent="0" algn="ctr">
              <a:lnSpc>
                <a:spcPct val="100000"/>
              </a:lnSpc>
              <a:spcBef>
                <a:spcPts val="0"/>
              </a:spcBef>
              <a:buNone/>
            </a:pPr>
            <a:r>
              <a:rPr lang="en-US" sz="2800" b="1" dirty="0">
                <a:solidFill>
                  <a:schemeClr val="accent5">
                    <a:lumMod val="75000"/>
                  </a:schemeClr>
                </a:solidFill>
              </a:rPr>
              <a:t>Dawna Gudka</a:t>
            </a:r>
          </a:p>
          <a:p>
            <a:pPr marL="0" indent="0" algn="ctr">
              <a:lnSpc>
                <a:spcPct val="100000"/>
              </a:lnSpc>
              <a:spcBef>
                <a:spcPts val="0"/>
              </a:spcBef>
              <a:buNone/>
            </a:pPr>
            <a:r>
              <a:rPr lang="en-US" sz="1800" b="1" dirty="0">
                <a:solidFill>
                  <a:schemeClr val="accent5">
                    <a:lumMod val="75000"/>
                  </a:schemeClr>
                </a:solidFill>
                <a:hlinkClick r:id="rId2">
                  <a:extLst>
                    <a:ext uri="{A12FA001-AC4F-418D-AE19-62706E023703}">
                      <ahyp:hlinkClr xmlns:ahyp="http://schemas.microsoft.com/office/drawing/2018/hyperlinkcolor" val="tx"/>
                    </a:ext>
                  </a:extLst>
                </a:hlinkClick>
              </a:rPr>
              <a:t>Gudka_d@cde.state.co.us</a:t>
            </a:r>
            <a:endParaRPr lang="en-US" sz="1800" b="1" dirty="0">
              <a:solidFill>
                <a:schemeClr val="accent5">
                  <a:lumMod val="75000"/>
                </a:schemeClr>
              </a:solidFill>
            </a:endParaRPr>
          </a:p>
          <a:p>
            <a:pPr marL="0" indent="0" algn="ctr">
              <a:lnSpc>
                <a:spcPct val="100000"/>
              </a:lnSpc>
              <a:spcBef>
                <a:spcPts val="0"/>
              </a:spcBef>
              <a:buNone/>
            </a:pPr>
            <a:endParaRPr lang="en-US" sz="1800" dirty="0"/>
          </a:p>
          <a:p>
            <a:pPr marL="0" indent="0" algn="ctr">
              <a:lnSpc>
                <a:spcPct val="100000"/>
              </a:lnSpc>
              <a:spcBef>
                <a:spcPts val="0"/>
              </a:spcBef>
              <a:buNone/>
            </a:pPr>
            <a:r>
              <a:rPr lang="en-US" sz="2800" b="1" dirty="0">
                <a:solidFill>
                  <a:srgbClr val="002060"/>
                </a:solidFill>
                <a:hlinkClick r:id="rId3">
                  <a:extLst>
                    <a:ext uri="{A12FA001-AC4F-418D-AE19-62706E023703}">
                      <ahyp:hlinkClr xmlns:ahyp="http://schemas.microsoft.com/office/drawing/2018/hyperlinkcolor" val="tx"/>
                    </a:ext>
                  </a:extLst>
                </a:hlinkClick>
              </a:rPr>
              <a:t>School Discipline Website</a:t>
            </a:r>
            <a:endParaRPr lang="en-US" sz="2800" b="1" dirty="0">
              <a:solidFill>
                <a:srgbClr val="002060"/>
              </a:solidFill>
            </a:endParaRPr>
          </a:p>
        </p:txBody>
      </p:sp>
      <p:sp>
        <p:nvSpPr>
          <p:cNvPr id="4" name="Slide Number Placeholder 3">
            <a:extLst>
              <a:ext uri="{FF2B5EF4-FFF2-40B4-BE49-F238E27FC236}">
                <a16:creationId xmlns:a16="http://schemas.microsoft.com/office/drawing/2014/main" id="{5A9E98B5-172B-46AB-98AC-B6B6CF91AB19}"/>
              </a:ext>
            </a:extLst>
          </p:cNvPr>
          <p:cNvSpPr>
            <a:spLocks noGrp="1"/>
          </p:cNvSpPr>
          <p:nvPr>
            <p:ph type="sldNum" sz="quarter" idx="12"/>
          </p:nvPr>
        </p:nvSpPr>
        <p:spPr>
          <a:xfrm>
            <a:off x="7038802" y="6492240"/>
            <a:ext cx="791787" cy="365125"/>
          </a:xfrm>
        </p:spPr>
        <p:txBody>
          <a:bodyPr>
            <a:normAutofit/>
          </a:bodyPr>
          <a:lstStyle/>
          <a:p>
            <a:pPr>
              <a:spcAft>
                <a:spcPts val="600"/>
              </a:spcAft>
            </a:pPr>
            <a:fld id="{C479D5F6-EDCB-402A-AC08-4943A1820E8F}" type="slidenum">
              <a:rPr lang="en-US" smtClean="0"/>
              <a:pPr>
                <a:spcAft>
                  <a:spcPts val="600"/>
                </a:spcAft>
              </a:pPr>
              <a:t>66</a:t>
            </a:fld>
            <a:endParaRPr lang="en-US" dirty="0"/>
          </a:p>
        </p:txBody>
      </p:sp>
      <p:pic>
        <p:nvPicPr>
          <p:cNvPr id="5" name="Picture 4" descr="Map&#10;&#10;Description automatically generated">
            <a:extLst>
              <a:ext uri="{FF2B5EF4-FFF2-40B4-BE49-F238E27FC236}">
                <a16:creationId xmlns:a16="http://schemas.microsoft.com/office/drawing/2014/main" id="{22E6E77F-C8C3-4172-0F94-55CE887CC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8586"/>
            <a:ext cx="9144000" cy="2954877"/>
          </a:xfrm>
          <a:prstGeom prst="rect">
            <a:avLst/>
          </a:prstGeom>
        </p:spPr>
      </p:pic>
      <p:sp>
        <p:nvSpPr>
          <p:cNvPr id="3" name="TextBox 2">
            <a:extLst>
              <a:ext uri="{FF2B5EF4-FFF2-40B4-BE49-F238E27FC236}">
                <a16:creationId xmlns:a16="http://schemas.microsoft.com/office/drawing/2014/main" id="{13449D58-A999-55DF-783C-39357D3F6787}"/>
              </a:ext>
            </a:extLst>
          </p:cNvPr>
          <p:cNvSpPr txBox="1"/>
          <p:nvPr/>
        </p:nvSpPr>
        <p:spPr>
          <a:xfrm>
            <a:off x="209551" y="4810126"/>
            <a:ext cx="2466974" cy="1477328"/>
          </a:xfrm>
          <a:prstGeom prst="rect">
            <a:avLst/>
          </a:prstGeom>
          <a:noFill/>
        </p:spPr>
        <p:txBody>
          <a:bodyPr wrap="square" rtlCol="0">
            <a:spAutoFit/>
          </a:bodyPr>
          <a:lstStyle/>
          <a:p>
            <a:pPr algn="ctr"/>
            <a:r>
              <a:rPr lang="en-US" b="1" dirty="0">
                <a:solidFill>
                  <a:srgbClr val="7030A0"/>
                </a:solidFill>
              </a:rPr>
              <a:t>Reminder today, May 4</a:t>
            </a:r>
            <a:r>
              <a:rPr lang="en-US" b="1" baseline="30000" dirty="0">
                <a:solidFill>
                  <a:srgbClr val="7030A0"/>
                </a:solidFill>
              </a:rPr>
              <a:t>th</a:t>
            </a:r>
            <a:r>
              <a:rPr lang="en-US" b="1" dirty="0">
                <a:solidFill>
                  <a:srgbClr val="7030A0"/>
                </a:solidFill>
              </a:rPr>
              <a:t>, 2022 Lindsey is hosting a SPED School Discipline training at 2:00pm</a:t>
            </a:r>
          </a:p>
        </p:txBody>
      </p:sp>
      <p:sp>
        <p:nvSpPr>
          <p:cNvPr id="6" name="Star: 5 Points 5">
            <a:extLst>
              <a:ext uri="{FF2B5EF4-FFF2-40B4-BE49-F238E27FC236}">
                <a16:creationId xmlns:a16="http://schemas.microsoft.com/office/drawing/2014/main" id="{75A3193F-31B1-80AE-966F-CC4D73BFB915}"/>
              </a:ext>
            </a:extLst>
          </p:cNvPr>
          <p:cNvSpPr/>
          <p:nvPr/>
        </p:nvSpPr>
        <p:spPr>
          <a:xfrm rot="431608">
            <a:off x="82372" y="4524375"/>
            <a:ext cx="475416" cy="5715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48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1488-93FE-40A5-9796-7D46DF853DD2}"/>
              </a:ext>
            </a:extLst>
          </p:cNvPr>
          <p:cNvSpPr>
            <a:spLocks noGrp="1"/>
          </p:cNvSpPr>
          <p:nvPr>
            <p:ph type="title"/>
          </p:nvPr>
        </p:nvSpPr>
        <p:spPr>
          <a:xfrm>
            <a:off x="245193" y="254514"/>
            <a:ext cx="8683654" cy="756418"/>
          </a:xfrm>
        </p:spPr>
        <p:txBody>
          <a:bodyPr/>
          <a:lstStyle/>
          <a:p>
            <a:r>
              <a:rPr lang="en-US" dirty="0"/>
              <a:t>Suspension and Expulsion Reporting for Preschool Students</a:t>
            </a:r>
          </a:p>
        </p:txBody>
      </p:sp>
      <p:sp>
        <p:nvSpPr>
          <p:cNvPr id="3" name="Content Placeholder 2">
            <a:extLst>
              <a:ext uri="{FF2B5EF4-FFF2-40B4-BE49-F238E27FC236}">
                <a16:creationId xmlns:a16="http://schemas.microsoft.com/office/drawing/2014/main" id="{16D9B12E-81B7-4341-82A5-25B1EA0872DD}"/>
              </a:ext>
            </a:extLst>
          </p:cNvPr>
          <p:cNvSpPr>
            <a:spLocks noGrp="1"/>
          </p:cNvSpPr>
          <p:nvPr>
            <p:ph idx="1"/>
          </p:nvPr>
        </p:nvSpPr>
        <p:spPr/>
        <p:txBody>
          <a:bodyPr/>
          <a:lstStyle/>
          <a:p>
            <a:r>
              <a:rPr lang="en-US" dirty="0"/>
              <a:t>In May of 2019, HB 19-1194 was signed into law.  </a:t>
            </a:r>
          </a:p>
          <a:p>
            <a:r>
              <a:rPr lang="en-US" dirty="0"/>
              <a:t>This law limits the suspensions and expulsion of children in grades preschool through second grade. </a:t>
            </a:r>
          </a:p>
          <a:p>
            <a:r>
              <a:rPr lang="en-US" dirty="0"/>
              <a:t>It is important that programs work to positively address behaviors that may be challenging rather than suspending and expelling children in preschool. </a:t>
            </a:r>
          </a:p>
          <a:p>
            <a:r>
              <a:rPr lang="en-US" dirty="0"/>
              <a:t>“Research indicates that young children who are suspended or expelled from school are several times more likely to experience disciplinary action later in their academic careers, drop out or disengage from high school, report feeling disconnected from school, and be incarcerated later in life (HB 19-1194)”</a:t>
            </a:r>
          </a:p>
          <a:p>
            <a:endParaRPr lang="en-US" dirty="0"/>
          </a:p>
        </p:txBody>
      </p:sp>
      <p:sp>
        <p:nvSpPr>
          <p:cNvPr id="4" name="Slide Number Placeholder 3">
            <a:extLst>
              <a:ext uri="{FF2B5EF4-FFF2-40B4-BE49-F238E27FC236}">
                <a16:creationId xmlns:a16="http://schemas.microsoft.com/office/drawing/2014/main" id="{7527938D-0053-4503-8798-7F4D48CCF74F}"/>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7</a:t>
            </a:fld>
            <a:endParaRPr lang="en-US" dirty="0">
              <a:solidFill>
                <a:prstClr val="white">
                  <a:lumMod val="50000"/>
                </a:prstClr>
              </a:solidFill>
            </a:endParaRPr>
          </a:p>
        </p:txBody>
      </p:sp>
    </p:spTree>
    <p:extLst>
      <p:ext uri="{BB962C8B-B14F-4D97-AF65-F5344CB8AC3E}">
        <p14:creationId xmlns:p14="http://schemas.microsoft.com/office/powerpoint/2010/main" val="303477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4146-2A89-4A80-BC01-289740527DA3}"/>
              </a:ext>
            </a:extLst>
          </p:cNvPr>
          <p:cNvSpPr>
            <a:spLocks noGrp="1"/>
          </p:cNvSpPr>
          <p:nvPr>
            <p:ph type="title"/>
          </p:nvPr>
        </p:nvSpPr>
        <p:spPr>
          <a:xfrm>
            <a:off x="245193" y="254514"/>
            <a:ext cx="8683654" cy="756418"/>
          </a:xfrm>
        </p:spPr>
        <p:txBody>
          <a:bodyPr/>
          <a:lstStyle/>
          <a:p>
            <a:r>
              <a:rPr lang="en-US" dirty="0"/>
              <a:t>How are suspensions and expulsions defined in early childhood? </a:t>
            </a:r>
          </a:p>
        </p:txBody>
      </p:sp>
      <p:sp>
        <p:nvSpPr>
          <p:cNvPr id="3" name="Content Placeholder 2">
            <a:extLst>
              <a:ext uri="{FF2B5EF4-FFF2-40B4-BE49-F238E27FC236}">
                <a16:creationId xmlns:a16="http://schemas.microsoft.com/office/drawing/2014/main" id="{4D0C9091-340A-40E7-AEE9-ED918FA5A00F}"/>
              </a:ext>
            </a:extLst>
          </p:cNvPr>
          <p:cNvSpPr>
            <a:spLocks noGrp="1"/>
          </p:cNvSpPr>
          <p:nvPr>
            <p:ph idx="1"/>
          </p:nvPr>
        </p:nvSpPr>
        <p:spPr>
          <a:xfrm>
            <a:off x="452487" y="1463040"/>
            <a:ext cx="8305014" cy="4963978"/>
          </a:xfrm>
        </p:spPr>
        <p:txBody>
          <a:bodyPr>
            <a:normAutofit fontScale="92500" lnSpcReduction="20000"/>
          </a:bodyPr>
          <a:lstStyle/>
          <a:p>
            <a:r>
              <a:rPr lang="en-US" b="1" dirty="0"/>
              <a:t>In-school suspension </a:t>
            </a:r>
            <a:r>
              <a:rPr lang="en-US" dirty="0"/>
              <a:t>-separates or removes a child from the classroom or activity</a:t>
            </a:r>
          </a:p>
          <a:p>
            <a:r>
              <a:rPr lang="en-US" b="1" dirty="0"/>
              <a:t>Out-of-school suspension </a:t>
            </a:r>
            <a:r>
              <a:rPr lang="en-US" dirty="0"/>
              <a:t>-temporarily removes a child from the program</a:t>
            </a:r>
          </a:p>
          <a:p>
            <a:r>
              <a:rPr lang="en-US" b="1" dirty="0"/>
              <a:t>Expulsion</a:t>
            </a:r>
            <a:r>
              <a:rPr lang="en-US" dirty="0"/>
              <a:t> -permanently removes a child from the program</a:t>
            </a:r>
          </a:p>
          <a:p>
            <a:r>
              <a:rPr lang="en-US" b="1" dirty="0"/>
              <a:t>Soft-expulsion </a:t>
            </a:r>
            <a:r>
              <a:rPr lang="en-US" i="1" dirty="0"/>
              <a:t>(reported as expulsion in the collection) -</a:t>
            </a:r>
            <a:r>
              <a:rPr lang="en-US" dirty="0"/>
              <a:t>when a program inconvenient for a family or unwelcoming to the point they must stop attending</a:t>
            </a:r>
          </a:p>
          <a:p>
            <a:r>
              <a:rPr lang="en-US" b="1" dirty="0"/>
              <a:t>Disenrollment</a:t>
            </a:r>
            <a:r>
              <a:rPr lang="en-US" dirty="0"/>
              <a:t> </a:t>
            </a:r>
            <a:r>
              <a:rPr lang="en-US" b="1" dirty="0"/>
              <a:t> </a:t>
            </a:r>
            <a:r>
              <a:rPr lang="en-US" i="1" dirty="0"/>
              <a:t>(reported as expulsion in the collection) </a:t>
            </a:r>
            <a:r>
              <a:rPr lang="en-US" dirty="0"/>
              <a:t>-permanently unenrolls a child from a program</a:t>
            </a:r>
          </a:p>
          <a:p>
            <a:r>
              <a:rPr lang="en-US" b="1" dirty="0"/>
              <a:t>Early pick-up </a:t>
            </a:r>
            <a:r>
              <a:rPr lang="en-US" dirty="0"/>
              <a:t>– </a:t>
            </a:r>
            <a:r>
              <a:rPr lang="en-US" b="1" dirty="0"/>
              <a:t> </a:t>
            </a:r>
            <a:r>
              <a:rPr lang="en-US" i="1" dirty="0"/>
              <a:t>(reported as out of school suspension in the collection) </a:t>
            </a:r>
            <a:r>
              <a:rPr lang="en-US" dirty="0"/>
              <a:t>when a program requires a child to be picked up early</a:t>
            </a:r>
            <a:endParaRPr lang="en-US" sz="2200" dirty="0"/>
          </a:p>
          <a:p>
            <a:pPr marL="914400" rtl="0">
              <a:spcBef>
                <a:spcPts val="0"/>
              </a:spcBef>
              <a:spcAft>
                <a:spcPts val="0"/>
              </a:spcAft>
            </a:pPr>
            <a:r>
              <a:rPr lang="en-US" sz="2200" b="0" i="0" u="sng" strike="noStrike" dirty="0">
                <a:solidFill>
                  <a:srgbClr val="1155CC"/>
                </a:solidFill>
                <a:effectLst/>
                <a:latin typeface="Arial" panose="020B0604020202020204" pitchFamily="34" charset="0"/>
                <a:hlinkClick r:id="rId2"/>
              </a:rPr>
              <a:t>Colorado Shines Resource-Preventing Suspensions and Expulsions</a:t>
            </a:r>
            <a:endParaRPr lang="en-US" sz="2200" b="0" i="0" u="sng" strike="noStrike" dirty="0">
              <a:solidFill>
                <a:srgbClr val="1155CC"/>
              </a:solidFill>
              <a:effectLst/>
              <a:latin typeface="Arial" panose="020B0604020202020204" pitchFamily="34" charset="0"/>
            </a:endParaRPr>
          </a:p>
          <a:p>
            <a:pPr marL="685800" indent="0" rtl="0">
              <a:spcBef>
                <a:spcPts val="0"/>
              </a:spcBef>
              <a:spcAft>
                <a:spcPts val="0"/>
              </a:spcAft>
              <a:buNone/>
            </a:pPr>
            <a:endParaRPr lang="en-US" sz="2200" dirty="0"/>
          </a:p>
          <a:p>
            <a:pPr>
              <a:buFont typeface="Wingdings" panose="05000000000000000000" pitchFamily="2" charset="2"/>
              <a:buChar char="Ø"/>
            </a:pPr>
            <a:r>
              <a:rPr lang="en-US" sz="2400" b="0" i="0" u="none" strike="noStrike" dirty="0">
                <a:solidFill>
                  <a:srgbClr val="000000"/>
                </a:solidFill>
                <a:effectLst/>
                <a:latin typeface="Arial" panose="020B0604020202020204" pitchFamily="34" charset="0"/>
              </a:rPr>
              <a:t>Any action that meets one of the above definitions must be documented as a suspension or expulsion in preschool</a:t>
            </a:r>
            <a:endParaRPr lang="en-US" b="0" dirty="0">
              <a:effectLst/>
            </a:endParaRPr>
          </a:p>
          <a:p>
            <a:endParaRPr lang="en-US" dirty="0"/>
          </a:p>
        </p:txBody>
      </p:sp>
      <p:sp>
        <p:nvSpPr>
          <p:cNvPr id="4" name="Slide Number Placeholder 3">
            <a:extLst>
              <a:ext uri="{FF2B5EF4-FFF2-40B4-BE49-F238E27FC236}">
                <a16:creationId xmlns:a16="http://schemas.microsoft.com/office/drawing/2014/main" id="{7618FE73-697F-4231-AF6A-01EF3549007A}"/>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8</a:t>
            </a:fld>
            <a:endParaRPr lang="en-US" dirty="0">
              <a:solidFill>
                <a:prstClr val="white">
                  <a:lumMod val="50000"/>
                </a:prstClr>
              </a:solidFill>
            </a:endParaRPr>
          </a:p>
        </p:txBody>
      </p:sp>
    </p:spTree>
    <p:extLst>
      <p:ext uri="{BB962C8B-B14F-4D97-AF65-F5344CB8AC3E}">
        <p14:creationId xmlns:p14="http://schemas.microsoft.com/office/powerpoint/2010/main" val="280278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C732-E53F-436E-9190-01D06C99FDEC}"/>
              </a:ext>
            </a:extLst>
          </p:cNvPr>
          <p:cNvSpPr>
            <a:spLocks noGrp="1"/>
          </p:cNvSpPr>
          <p:nvPr>
            <p:ph type="title"/>
          </p:nvPr>
        </p:nvSpPr>
        <p:spPr>
          <a:xfrm>
            <a:off x="245193" y="254514"/>
            <a:ext cx="8812746" cy="756418"/>
          </a:xfrm>
        </p:spPr>
        <p:txBody>
          <a:bodyPr/>
          <a:lstStyle/>
          <a:p>
            <a:r>
              <a:rPr lang="en-US" dirty="0"/>
              <a:t>Examples of Suspension in Early Childhood</a:t>
            </a:r>
          </a:p>
        </p:txBody>
      </p:sp>
      <p:sp>
        <p:nvSpPr>
          <p:cNvPr id="3" name="Content Placeholder 2">
            <a:extLst>
              <a:ext uri="{FF2B5EF4-FFF2-40B4-BE49-F238E27FC236}">
                <a16:creationId xmlns:a16="http://schemas.microsoft.com/office/drawing/2014/main" id="{D50FCB4F-8A9C-4DAD-9E27-5ADE752D746A}"/>
              </a:ext>
            </a:extLst>
          </p:cNvPr>
          <p:cNvSpPr>
            <a:spLocks noGrp="1"/>
          </p:cNvSpPr>
          <p:nvPr>
            <p:ph idx="1"/>
          </p:nvPr>
        </p:nvSpPr>
        <p:spPr/>
        <p:txBody>
          <a:bodyPr>
            <a:normAutofit/>
          </a:bodyPr>
          <a:lstStyle/>
          <a:p>
            <a:r>
              <a:rPr lang="en-US" dirty="0"/>
              <a:t>The following are examples that must be counted when reporting </a:t>
            </a:r>
            <a:r>
              <a:rPr lang="en-US" b="1" u="sng" dirty="0"/>
              <a:t>out of school suspensions in early childhood</a:t>
            </a:r>
            <a:r>
              <a:rPr lang="en-US" dirty="0"/>
              <a:t>:</a:t>
            </a:r>
          </a:p>
          <a:p>
            <a:pPr lvl="1"/>
            <a:endParaRPr lang="en-US" dirty="0"/>
          </a:p>
          <a:p>
            <a:pPr lvl="1"/>
            <a:r>
              <a:rPr lang="en-US" dirty="0"/>
              <a:t>Asking a family member to pick up a child early from preschool due to concerning or challenging behavior</a:t>
            </a:r>
          </a:p>
          <a:p>
            <a:pPr lvl="1"/>
            <a:endParaRPr lang="en-US" dirty="0"/>
          </a:p>
          <a:p>
            <a:pPr lvl="1"/>
            <a:r>
              <a:rPr lang="en-US" dirty="0"/>
              <a:t>Limiting the amount of time a child may attend programming due to concerning or challenging behavior</a:t>
            </a:r>
          </a:p>
        </p:txBody>
      </p:sp>
      <p:sp>
        <p:nvSpPr>
          <p:cNvPr id="4" name="Slide Number Placeholder 3">
            <a:extLst>
              <a:ext uri="{FF2B5EF4-FFF2-40B4-BE49-F238E27FC236}">
                <a16:creationId xmlns:a16="http://schemas.microsoft.com/office/drawing/2014/main" id="{7DADDAFC-F2BE-40EB-8963-424F51A27BC5}"/>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9</a:t>
            </a:fld>
            <a:endParaRPr lang="en-US" dirty="0">
              <a:solidFill>
                <a:prstClr val="white">
                  <a:lumMod val="50000"/>
                </a:prstClr>
              </a:solidFill>
            </a:endParaRPr>
          </a:p>
        </p:txBody>
      </p:sp>
    </p:spTree>
    <p:extLst>
      <p:ext uri="{BB962C8B-B14F-4D97-AF65-F5344CB8AC3E}">
        <p14:creationId xmlns:p14="http://schemas.microsoft.com/office/powerpoint/2010/main" val="158871436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4008</TotalTime>
  <Words>4245</Words>
  <Application>Microsoft Office PowerPoint</Application>
  <PresentationFormat>On-screen Show (4:3)</PresentationFormat>
  <Paragraphs>726</Paragraphs>
  <Slides>66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Ink Free</vt:lpstr>
      <vt:lpstr>Museo Slab 500</vt:lpstr>
      <vt:lpstr>Symbol</vt:lpstr>
      <vt:lpstr>Wingdings</vt:lpstr>
      <vt:lpstr>1_Office Theme</vt:lpstr>
      <vt:lpstr>2021-2022    School Discipline (SDA)  Data Collection Training</vt:lpstr>
      <vt:lpstr>Purpose of the SDA Collection</vt:lpstr>
      <vt:lpstr>SDA Training</vt:lpstr>
      <vt:lpstr>SDA Reporting: Quick Guidance</vt:lpstr>
      <vt:lpstr>Timeline</vt:lpstr>
      <vt:lpstr>Reporting Preschool Discipline Data</vt:lpstr>
      <vt:lpstr>Suspension and Expulsion Reporting for Preschool Students</vt:lpstr>
      <vt:lpstr>How are suspensions and expulsions defined in early childhood? </vt:lpstr>
      <vt:lpstr>Examples of Suspension in Early Childhood</vt:lpstr>
      <vt:lpstr>Examples of Expulsion in Early Childhood</vt:lpstr>
      <vt:lpstr>In-School Suspensions and Classroom Removals in Early Childhood</vt:lpstr>
      <vt:lpstr>Which children need to be reported and how is this tracked?</vt:lpstr>
      <vt:lpstr>PowerPoint Presentation</vt:lpstr>
      <vt:lpstr>Discipline by Action File</vt:lpstr>
      <vt:lpstr>CATEGORIES</vt:lpstr>
      <vt:lpstr>Record Expectations</vt:lpstr>
      <vt:lpstr>Reporting the Discipline by Action Data </vt:lpstr>
      <vt:lpstr>Reporting the Discipline by Action Data: Behaviors</vt:lpstr>
      <vt:lpstr>Reporting the Discipline by Action Data: CRDC Allegations</vt:lpstr>
      <vt:lpstr>Discipline by Student Demographic File Purpose</vt:lpstr>
      <vt:lpstr>DEMOGRAPHICS AND DISCIPLINARY ACTIONS</vt:lpstr>
      <vt:lpstr>Reporting the Discipline by Student Demographics Data </vt:lpstr>
      <vt:lpstr>Reporting the Discipline by Student Demographics Data: Additional Info</vt:lpstr>
      <vt:lpstr>Discipline by Action VS.  Discipline by Demographics</vt:lpstr>
      <vt:lpstr>Important Note</vt:lpstr>
      <vt:lpstr>Firearm (GFSA) Discipline File Purpose</vt:lpstr>
      <vt:lpstr>Firearm Types and Disciplinary Actions</vt:lpstr>
      <vt:lpstr>Reporting the Firearm (GFSA) Data  </vt:lpstr>
      <vt:lpstr>Firearm (GFSA) Discipline File Flowchart</vt:lpstr>
      <vt:lpstr>Reporting the Firearm (GFSA) Data:  Additional Information</vt:lpstr>
      <vt:lpstr>Data Pipeline Process</vt:lpstr>
      <vt:lpstr>Identity Management Roles</vt:lpstr>
      <vt:lpstr>Pipeline Access</vt:lpstr>
      <vt:lpstr>Quick Review of Process</vt:lpstr>
      <vt:lpstr>No Reportable Incidents Overview</vt:lpstr>
      <vt:lpstr>No Reportable Incidents Screenshot This is your first step</vt:lpstr>
      <vt:lpstr>No Reportable Incidents –  Disciplinary Incidents</vt:lpstr>
      <vt:lpstr>No Reportable Incidents –  Firearm Incidents</vt:lpstr>
      <vt:lpstr>Uploading School Discipline Discipline by Action</vt:lpstr>
      <vt:lpstr>Uploading School Discipline Discipline by Student Demographics </vt:lpstr>
      <vt:lpstr>Uploading School Discipline Firearm Discipline </vt:lpstr>
      <vt:lpstr>Status Dashboard</vt:lpstr>
      <vt:lpstr>Review Errors and Warnings</vt:lpstr>
      <vt:lpstr>Using Cognos (Errors and Warnings)</vt:lpstr>
      <vt:lpstr>Cognos Error Reports</vt:lpstr>
      <vt:lpstr>Using Data Pipeline Reports (Errors and Warnings)</vt:lpstr>
      <vt:lpstr>Correct Data</vt:lpstr>
      <vt:lpstr>Accessing Cognos Reports to Validate</vt:lpstr>
      <vt:lpstr>Discipline by Action Taken Reports</vt:lpstr>
      <vt:lpstr>Discipline by Student Demographic Reports</vt:lpstr>
      <vt:lpstr>Firearm (GFSA) Data Reports</vt:lpstr>
      <vt:lpstr>Key Words used in Report Titles</vt:lpstr>
      <vt:lpstr>Summary of Behavior by Action</vt:lpstr>
      <vt:lpstr>Count Incidents by Action Trend</vt:lpstr>
      <vt:lpstr>Comparison of Incidents Reported and Students Disciplined</vt:lpstr>
      <vt:lpstr>Count of Students Disciplined Trend</vt:lpstr>
      <vt:lpstr>Summary Reports for Discipline by Student Demographic</vt:lpstr>
      <vt:lpstr>Summary of Firearm Data</vt:lpstr>
      <vt:lpstr>CRDC Reports</vt:lpstr>
      <vt:lpstr>Finalize Data</vt:lpstr>
      <vt:lpstr>Finalize Data Steps</vt:lpstr>
      <vt:lpstr>   </vt:lpstr>
      <vt:lpstr>Adam Collins, Ph.D. Statewide Bullying Prevention Manager/MTSS Specialist Collins_A@cde.state.co.us     Changes for 2022-2023  School Discipline Collection </vt:lpstr>
      <vt:lpstr>Bullying</vt:lpstr>
      <vt:lpstr>Bullying - Clarifications</vt:lpstr>
      <vt:lpstr>Thanks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144</cp:revision>
  <dcterms:created xsi:type="dcterms:W3CDTF">2019-06-25T17:30:52Z</dcterms:created>
  <dcterms:modified xsi:type="dcterms:W3CDTF">2022-05-04T18:14:37Z</dcterms:modified>
</cp:coreProperties>
</file>