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8" r:id="rId6"/>
  </p:sldMasterIdLst>
  <p:notesMasterIdLst>
    <p:notesMasterId r:id="rId56"/>
  </p:notesMasterIdLst>
  <p:sldIdLst>
    <p:sldId id="261" r:id="rId7"/>
    <p:sldId id="265" r:id="rId8"/>
    <p:sldId id="326" r:id="rId9"/>
    <p:sldId id="292" r:id="rId10"/>
    <p:sldId id="293" r:id="rId11"/>
    <p:sldId id="282" r:id="rId12"/>
    <p:sldId id="256" r:id="rId13"/>
    <p:sldId id="286" r:id="rId14"/>
    <p:sldId id="285" r:id="rId15"/>
    <p:sldId id="287" r:id="rId16"/>
    <p:sldId id="298" r:id="rId17"/>
    <p:sldId id="288" r:id="rId18"/>
    <p:sldId id="289" r:id="rId19"/>
    <p:sldId id="290" r:id="rId20"/>
    <p:sldId id="299" r:id="rId21"/>
    <p:sldId id="295" r:id="rId22"/>
    <p:sldId id="296" r:id="rId23"/>
    <p:sldId id="297"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7" r:id="rId49"/>
    <p:sldId id="328" r:id="rId50"/>
    <p:sldId id="330" r:id="rId51"/>
    <p:sldId id="276" r:id="rId52"/>
    <p:sldId id="329" r:id="rId53"/>
    <p:sldId id="331" r:id="rId54"/>
    <p:sldId id="33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5E"/>
    <a:srgbClr val="001970"/>
    <a:srgbClr val="F65E20"/>
    <a:srgbClr val="038B79"/>
    <a:srgbClr val="488BC9"/>
    <a:srgbClr val="FFD100"/>
    <a:srgbClr val="C3002F"/>
    <a:srgbClr val="F07824"/>
    <a:srgbClr val="F98536"/>
    <a:srgbClr val="C9F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17822-642F-43F4-B4C0-C04981990495}" v="44" dt="2024-08-02T16:20:07.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17" autoAdjust="0"/>
  </p:normalViewPr>
  <p:slideViewPr>
    <p:cSldViewPr snapToGrid="0">
      <p:cViewPr varScale="1">
        <p:scale>
          <a:sx n="103" d="100"/>
          <a:sy n="103" d="100"/>
        </p:scale>
        <p:origin x="114" y="216"/>
      </p:cViewPr>
      <p:guideLst/>
    </p:cSldViewPr>
  </p:slideViewPr>
  <p:outlineViewPr>
    <p:cViewPr>
      <p:scale>
        <a:sx n="33" d="100"/>
        <a:sy n="33" d="100"/>
      </p:scale>
      <p:origin x="0" y="-4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ckling, Caitlin" userId="6f4b670a-bc59-4974-b15f-f34eb09359f7" providerId="ADAL" clId="{AF917822-642F-43F4-B4C0-C04981990495}"/>
    <pc:docChg chg="delSld modSld">
      <pc:chgData name="Fickling, Caitlin" userId="6f4b670a-bc59-4974-b15f-f34eb09359f7" providerId="ADAL" clId="{AF917822-642F-43F4-B4C0-C04981990495}" dt="2024-08-02T16:20:50.145" v="60" actId="14100"/>
      <pc:docMkLst>
        <pc:docMk/>
      </pc:docMkLst>
      <pc:sldChg chg="addSp modSp mod">
        <pc:chgData name="Fickling, Caitlin" userId="6f4b670a-bc59-4974-b15f-f34eb09359f7" providerId="ADAL" clId="{AF917822-642F-43F4-B4C0-C04981990495}" dt="2024-08-02T16:20:20.746" v="56" actId="14100"/>
        <pc:sldMkLst>
          <pc:docMk/>
          <pc:sldMk cId="1419237226" sldId="292"/>
        </pc:sldMkLst>
        <pc:spChg chg="add mod">
          <ac:chgData name="Fickling, Caitlin" userId="6f4b670a-bc59-4974-b15f-f34eb09359f7" providerId="ADAL" clId="{AF917822-642F-43F4-B4C0-C04981990495}" dt="2024-08-02T16:20:20.746" v="56" actId="14100"/>
          <ac:spMkLst>
            <pc:docMk/>
            <pc:sldMk cId="1419237226" sldId="292"/>
            <ac:spMk id="3" creationId="{641B0828-477F-2C94-3F4F-F8BAC17A155F}"/>
          </ac:spMkLst>
        </pc:spChg>
      </pc:sldChg>
      <pc:sldChg chg="addSp modSp mod">
        <pc:chgData name="Fickling, Caitlin" userId="6f4b670a-bc59-4974-b15f-f34eb09359f7" providerId="ADAL" clId="{AF917822-642F-43F4-B4C0-C04981990495}" dt="2024-08-02T16:19:57.839" v="50" actId="14100"/>
        <pc:sldMkLst>
          <pc:docMk/>
          <pc:sldMk cId="3560317313" sldId="293"/>
        </pc:sldMkLst>
        <pc:spChg chg="add mod">
          <ac:chgData name="Fickling, Caitlin" userId="6f4b670a-bc59-4974-b15f-f34eb09359f7" providerId="ADAL" clId="{AF917822-642F-43F4-B4C0-C04981990495}" dt="2024-08-02T16:19:57.839" v="50" actId="14100"/>
          <ac:spMkLst>
            <pc:docMk/>
            <pc:sldMk cId="3560317313" sldId="293"/>
            <ac:spMk id="3" creationId="{5D1C2C67-E9EE-B295-BF32-4C301C64DF0E}"/>
          </ac:spMkLst>
        </pc:spChg>
      </pc:sldChg>
      <pc:sldChg chg="del">
        <pc:chgData name="Fickling, Caitlin" userId="6f4b670a-bc59-4974-b15f-f34eb09359f7" providerId="ADAL" clId="{AF917822-642F-43F4-B4C0-C04981990495}" dt="2024-08-02T16:08:22.238" v="0" actId="2696"/>
        <pc:sldMkLst>
          <pc:docMk/>
          <pc:sldMk cId="2175230919" sldId="294"/>
        </pc:sldMkLst>
      </pc:sldChg>
      <pc:sldChg chg="addSp modSp mod">
        <pc:chgData name="Fickling, Caitlin" userId="6f4b670a-bc59-4974-b15f-f34eb09359f7" providerId="ADAL" clId="{AF917822-642F-43F4-B4C0-C04981990495}" dt="2024-08-02T16:20:50.145" v="60" actId="14100"/>
        <pc:sldMkLst>
          <pc:docMk/>
          <pc:sldMk cId="1915843061" sldId="327"/>
        </pc:sldMkLst>
        <pc:spChg chg="add mod">
          <ac:chgData name="Fickling, Caitlin" userId="6f4b670a-bc59-4974-b15f-f34eb09359f7" providerId="ADAL" clId="{AF917822-642F-43F4-B4C0-C04981990495}" dt="2024-08-02T16:20:50.145" v="60" actId="14100"/>
          <ac:spMkLst>
            <pc:docMk/>
            <pc:sldMk cId="1915843061" sldId="327"/>
            <ac:spMk id="3" creationId="{B49C04A0-5FBD-7126-E066-E99AA4604A72}"/>
          </ac:spMkLst>
        </pc:spChg>
      </pc:sldChg>
      <pc:sldChg chg="addSp modSp mod">
        <pc:chgData name="Fickling, Caitlin" userId="6f4b670a-bc59-4974-b15f-f34eb09359f7" providerId="ADAL" clId="{AF917822-642F-43F4-B4C0-C04981990495}" dt="2024-08-02T16:10:00.880" v="47" actId="20577"/>
        <pc:sldMkLst>
          <pc:docMk/>
          <pc:sldMk cId="3898794198" sldId="331"/>
        </pc:sldMkLst>
        <pc:spChg chg="add mod">
          <ac:chgData name="Fickling, Caitlin" userId="6f4b670a-bc59-4974-b15f-f34eb09359f7" providerId="ADAL" clId="{AF917822-642F-43F4-B4C0-C04981990495}" dt="2024-08-02T16:10:00.880" v="47" actId="20577"/>
          <ac:spMkLst>
            <pc:docMk/>
            <pc:sldMk cId="3898794198" sldId="331"/>
            <ac:spMk id="2" creationId="{718CF444-52DC-7971-314F-F5F7BD75022D}"/>
          </ac:spMkLst>
        </pc:spChg>
      </pc:sldChg>
      <pc:sldMasterChg chg="delSldLayout">
        <pc:chgData name="Fickling, Caitlin" userId="6f4b670a-bc59-4974-b15f-f34eb09359f7" providerId="ADAL" clId="{AF917822-642F-43F4-B4C0-C04981990495}" dt="2024-08-02T16:08:22.238" v="0" actId="2696"/>
        <pc:sldMasterMkLst>
          <pc:docMk/>
          <pc:sldMasterMk cId="3593548797" sldId="2147483675"/>
        </pc:sldMasterMkLst>
        <pc:sldLayoutChg chg="del">
          <pc:chgData name="Fickling, Caitlin" userId="6f4b670a-bc59-4974-b15f-f34eb09359f7" providerId="ADAL" clId="{AF917822-642F-43F4-B4C0-C04981990495}" dt="2024-08-02T16:08:22.238" v="0" actId="2696"/>
          <pc:sldLayoutMkLst>
            <pc:docMk/>
            <pc:sldMasterMk cId="3593548797" sldId="2147483675"/>
            <pc:sldLayoutMk cId="3891186831" sldId="214748369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image" Target="../media/image56.JPG"/><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image" Target="../media/image56.JPG"/><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9F57-8A6F-4ADC-9A9A-0BE62D1A1D09}" type="doc">
      <dgm:prSet loTypeId="urn:microsoft.com/office/officeart/2005/8/layout/vList4" loCatId="list" qsTypeId="urn:microsoft.com/office/officeart/2005/8/quickstyle/3d3" qsCatId="3D" csTypeId="urn:microsoft.com/office/officeart/2005/8/colors/accent0_1" csCatId="mainScheme" phldr="1"/>
      <dgm:spPr/>
      <dgm:t>
        <a:bodyPr/>
        <a:lstStyle/>
        <a:p>
          <a:endParaRPr lang="en-US"/>
        </a:p>
      </dgm:t>
    </dgm:pt>
    <dgm:pt modelId="{093CB798-6ACF-488F-827C-470B584F8630}">
      <dgm:prSet phldrT="[Text]"/>
      <dgm:spPr/>
      <dgm:t>
        <a:bodyPr/>
        <a:lstStyle/>
        <a:p>
          <a:r>
            <a:rPr lang="en-US" dirty="0"/>
            <a:t>Research Alignment</a:t>
          </a:r>
        </a:p>
      </dgm:t>
    </dgm:pt>
    <dgm:pt modelId="{575D7314-8664-430D-A8C7-08FBB2D8E964}" type="parTrans" cxnId="{BB05C7E8-36DA-4ABF-A967-D69592B9D1F0}">
      <dgm:prSet/>
      <dgm:spPr/>
      <dgm:t>
        <a:bodyPr/>
        <a:lstStyle/>
        <a:p>
          <a:endParaRPr lang="en-US"/>
        </a:p>
      </dgm:t>
    </dgm:pt>
    <dgm:pt modelId="{AC0D4CFD-9A10-4668-A293-DBA945A991B2}" type="sibTrans" cxnId="{BB05C7E8-36DA-4ABF-A967-D69592B9D1F0}">
      <dgm:prSet/>
      <dgm:spPr/>
      <dgm:t>
        <a:bodyPr/>
        <a:lstStyle/>
        <a:p>
          <a:endParaRPr lang="en-US"/>
        </a:p>
      </dgm:t>
    </dgm:pt>
    <dgm:pt modelId="{B24BA886-547B-4039-B44B-379A1E9134B5}">
      <dgm:prSet phldrT="[Text]"/>
      <dgm:spPr/>
      <dgm:t>
        <a:bodyPr/>
        <a:lstStyle/>
        <a:p>
          <a:r>
            <a:rPr lang="en-US" dirty="0"/>
            <a:t>Sequential Instruction</a:t>
          </a:r>
        </a:p>
      </dgm:t>
    </dgm:pt>
    <dgm:pt modelId="{0FB0A6DA-DCB3-4682-ADAA-40BAAFCC90D1}" type="parTrans" cxnId="{228E6FE7-415A-481D-BD59-D5449432FEE6}">
      <dgm:prSet/>
      <dgm:spPr/>
      <dgm:t>
        <a:bodyPr/>
        <a:lstStyle/>
        <a:p>
          <a:endParaRPr lang="en-US"/>
        </a:p>
      </dgm:t>
    </dgm:pt>
    <dgm:pt modelId="{F849F326-5647-4DBD-BD9D-24E08F098ECC}" type="sibTrans" cxnId="{228E6FE7-415A-481D-BD59-D5449432FEE6}">
      <dgm:prSet/>
      <dgm:spPr/>
      <dgm:t>
        <a:bodyPr/>
        <a:lstStyle/>
        <a:p>
          <a:endParaRPr lang="en-US"/>
        </a:p>
      </dgm:t>
    </dgm:pt>
    <dgm:pt modelId="{548C16FB-CC4D-463E-8485-C76FDE6082AD}">
      <dgm:prSet phldrT="[Text]"/>
      <dgm:spPr/>
      <dgm:t>
        <a:bodyPr/>
        <a:lstStyle/>
        <a:p>
          <a:r>
            <a:rPr lang="en-US" dirty="0"/>
            <a:t>Systematic &amp; Cumulative Instruction</a:t>
          </a:r>
        </a:p>
      </dgm:t>
    </dgm:pt>
    <dgm:pt modelId="{E77ADD04-AE9F-4E6F-B1DC-620F504BF2FD}" type="parTrans" cxnId="{330CB37C-3CAD-4BCF-AF0B-2B192DCBD885}">
      <dgm:prSet/>
      <dgm:spPr/>
      <dgm:t>
        <a:bodyPr/>
        <a:lstStyle/>
        <a:p>
          <a:endParaRPr lang="en-US"/>
        </a:p>
      </dgm:t>
    </dgm:pt>
    <dgm:pt modelId="{37E8EE3A-8256-4DB3-B97E-ACAEF4136CB3}" type="sibTrans" cxnId="{330CB37C-3CAD-4BCF-AF0B-2B192DCBD885}">
      <dgm:prSet/>
      <dgm:spPr/>
      <dgm:t>
        <a:bodyPr/>
        <a:lstStyle/>
        <a:p>
          <a:endParaRPr lang="en-US"/>
        </a:p>
      </dgm:t>
    </dgm:pt>
    <dgm:pt modelId="{1ECA8AEE-5970-4458-B0D0-A29DE241DFBE}">
      <dgm:prSet phldrT="[Text]"/>
      <dgm:spPr/>
      <dgm:t>
        <a:bodyPr/>
        <a:lstStyle/>
        <a:p>
          <a:r>
            <a:rPr lang="en-US" dirty="0"/>
            <a:t>Coordinated Components</a:t>
          </a:r>
        </a:p>
      </dgm:t>
    </dgm:pt>
    <dgm:pt modelId="{5A1924B1-B816-4F56-AFC0-9963B220821D}" type="parTrans" cxnId="{EC10FA9C-8899-409B-AD72-CDA2543B3275}">
      <dgm:prSet/>
      <dgm:spPr/>
      <dgm:t>
        <a:bodyPr/>
        <a:lstStyle/>
        <a:p>
          <a:endParaRPr lang="en-US"/>
        </a:p>
      </dgm:t>
    </dgm:pt>
    <dgm:pt modelId="{B455996D-32E1-4310-8AA1-6CBFD820FC56}" type="sibTrans" cxnId="{EC10FA9C-8899-409B-AD72-CDA2543B3275}">
      <dgm:prSet/>
      <dgm:spPr/>
      <dgm:t>
        <a:bodyPr/>
        <a:lstStyle/>
        <a:p>
          <a:endParaRPr lang="en-US"/>
        </a:p>
      </dgm:t>
    </dgm:pt>
    <dgm:pt modelId="{EA9B496D-99F5-443D-834F-5037061729B9}">
      <dgm:prSet phldrT="[Text]"/>
      <dgm:spPr/>
      <dgm:t>
        <a:bodyPr/>
        <a:lstStyle/>
        <a:p>
          <a:r>
            <a:rPr lang="en-US" dirty="0"/>
            <a:t>Explicit Instruction</a:t>
          </a:r>
        </a:p>
      </dgm:t>
    </dgm:pt>
    <dgm:pt modelId="{D6C8F322-B932-40B5-9706-5A4EDDB7F4ED}" type="parTrans" cxnId="{30A5582D-05F5-45D5-AC6C-7DD226BE5D64}">
      <dgm:prSet/>
      <dgm:spPr/>
      <dgm:t>
        <a:bodyPr/>
        <a:lstStyle/>
        <a:p>
          <a:endParaRPr lang="en-US"/>
        </a:p>
      </dgm:t>
    </dgm:pt>
    <dgm:pt modelId="{B6CB85A5-3408-4A77-BF06-F11FBE84F21E}" type="sibTrans" cxnId="{30A5582D-05F5-45D5-AC6C-7DD226BE5D64}">
      <dgm:prSet/>
      <dgm:spPr/>
      <dgm:t>
        <a:bodyPr/>
        <a:lstStyle/>
        <a:p>
          <a:endParaRPr lang="en-US"/>
        </a:p>
      </dgm:t>
    </dgm:pt>
    <dgm:pt modelId="{AA1C7E71-A809-421B-ADFC-D7ECF1F829E8}">
      <dgm:prSet phldrT="[Text]"/>
      <dgm:spPr/>
      <dgm:t>
        <a:bodyPr/>
        <a:lstStyle/>
        <a:p>
          <a:r>
            <a:rPr lang="en-US" dirty="0"/>
            <a:t>Related Elements</a:t>
          </a:r>
        </a:p>
      </dgm:t>
    </dgm:pt>
    <dgm:pt modelId="{035C8053-7864-485A-B6A2-2BA19DF541E2}" type="parTrans" cxnId="{79208685-A084-47A0-BF4A-1E521425EB76}">
      <dgm:prSet/>
      <dgm:spPr/>
      <dgm:t>
        <a:bodyPr/>
        <a:lstStyle/>
        <a:p>
          <a:endParaRPr lang="en-US"/>
        </a:p>
      </dgm:t>
    </dgm:pt>
    <dgm:pt modelId="{D1BA3D35-1FA1-4AE9-9DAF-ABE7BE56BD64}" type="sibTrans" cxnId="{79208685-A084-47A0-BF4A-1E521425EB76}">
      <dgm:prSet/>
      <dgm:spPr/>
      <dgm:t>
        <a:bodyPr/>
        <a:lstStyle/>
        <a:p>
          <a:endParaRPr lang="en-US"/>
        </a:p>
      </dgm:t>
    </dgm:pt>
    <dgm:pt modelId="{117BADBF-FDE2-4114-AF5D-0AB727D95092}" type="pres">
      <dgm:prSet presAssocID="{36A29F57-8A6F-4ADC-9A9A-0BE62D1A1D09}" presName="linear" presStyleCnt="0">
        <dgm:presLayoutVars>
          <dgm:dir/>
          <dgm:resizeHandles val="exact"/>
        </dgm:presLayoutVars>
      </dgm:prSet>
      <dgm:spPr/>
    </dgm:pt>
    <dgm:pt modelId="{DED251B7-27F6-4A73-AAF5-7650C8D7EE66}" type="pres">
      <dgm:prSet presAssocID="{093CB798-6ACF-488F-827C-470B584F8630}" presName="comp" presStyleCnt="0"/>
      <dgm:spPr/>
    </dgm:pt>
    <dgm:pt modelId="{300C1F40-8D26-44F4-8E27-0AA3BADD6B91}" type="pres">
      <dgm:prSet presAssocID="{093CB798-6ACF-488F-827C-470B584F8630}" presName="box" presStyleLbl="node1" presStyleIdx="0" presStyleCnt="6"/>
      <dgm:spPr/>
    </dgm:pt>
    <dgm:pt modelId="{AE34DD62-8D36-4C3D-B2A6-FCD69E93A6F6}" type="pres">
      <dgm:prSet presAssocID="{093CB798-6ACF-488F-827C-470B584F8630}"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dgm:spPr>
    </dgm:pt>
    <dgm:pt modelId="{1AED5EE3-9F39-4CD6-9FE7-03F14A9B99F4}" type="pres">
      <dgm:prSet presAssocID="{093CB798-6ACF-488F-827C-470B584F8630}" presName="text" presStyleLbl="node1" presStyleIdx="0" presStyleCnt="6">
        <dgm:presLayoutVars>
          <dgm:bulletEnabled val="1"/>
        </dgm:presLayoutVars>
      </dgm:prSet>
      <dgm:spPr/>
    </dgm:pt>
    <dgm:pt modelId="{4D487854-AD23-4894-9EF4-8B5558CFFCE7}" type="pres">
      <dgm:prSet presAssocID="{AC0D4CFD-9A10-4668-A293-DBA945A991B2}" presName="spacer" presStyleCnt="0"/>
      <dgm:spPr/>
    </dgm:pt>
    <dgm:pt modelId="{CA17D471-F6ED-4929-B137-529BCD065A41}" type="pres">
      <dgm:prSet presAssocID="{EA9B496D-99F5-443D-834F-5037061729B9}" presName="comp" presStyleCnt="0"/>
      <dgm:spPr/>
    </dgm:pt>
    <dgm:pt modelId="{A5936DC9-8E92-499B-9653-4FE9E59921C4}" type="pres">
      <dgm:prSet presAssocID="{EA9B496D-99F5-443D-834F-5037061729B9}" presName="box" presStyleLbl="node1" presStyleIdx="1" presStyleCnt="6" custLinFactNeighborX="478"/>
      <dgm:spPr/>
    </dgm:pt>
    <dgm:pt modelId="{6A7B8871-B6F2-476A-9612-EB03026F740A}" type="pres">
      <dgm:prSet presAssocID="{EA9B496D-99F5-443D-834F-5037061729B9}"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dgm:spPr>
    </dgm:pt>
    <dgm:pt modelId="{1E5DAB63-2BCE-4EA6-9A40-27794E7076E8}" type="pres">
      <dgm:prSet presAssocID="{EA9B496D-99F5-443D-834F-5037061729B9}" presName="text" presStyleLbl="node1" presStyleIdx="1" presStyleCnt="6">
        <dgm:presLayoutVars>
          <dgm:bulletEnabled val="1"/>
        </dgm:presLayoutVars>
      </dgm:prSet>
      <dgm:spPr/>
    </dgm:pt>
    <dgm:pt modelId="{B4A0E1C3-76DE-47F4-9F66-FDCEC22CE622}" type="pres">
      <dgm:prSet presAssocID="{B6CB85A5-3408-4A77-BF06-F11FBE84F21E}" presName="spacer" presStyleCnt="0"/>
      <dgm:spPr/>
    </dgm:pt>
    <dgm:pt modelId="{0FA1C77F-42E8-4686-8316-88E65FAFDB9C}" type="pres">
      <dgm:prSet presAssocID="{B24BA886-547B-4039-B44B-379A1E9134B5}" presName="comp" presStyleCnt="0"/>
      <dgm:spPr/>
    </dgm:pt>
    <dgm:pt modelId="{75E27D8F-C1D7-4F34-9D63-B7168075A3DD}" type="pres">
      <dgm:prSet presAssocID="{B24BA886-547B-4039-B44B-379A1E9134B5}" presName="box" presStyleLbl="node1" presStyleIdx="2" presStyleCnt="6"/>
      <dgm:spPr/>
    </dgm:pt>
    <dgm:pt modelId="{E29120FA-20A9-4E60-9258-BAAD880E8DAE}" type="pres">
      <dgm:prSet presAssocID="{B24BA886-547B-4039-B44B-379A1E9134B5}"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DA63F1D1-7F40-4208-840D-D75B3812DB2B}" type="pres">
      <dgm:prSet presAssocID="{B24BA886-547B-4039-B44B-379A1E9134B5}" presName="text" presStyleLbl="node1" presStyleIdx="2" presStyleCnt="6">
        <dgm:presLayoutVars>
          <dgm:bulletEnabled val="1"/>
        </dgm:presLayoutVars>
      </dgm:prSet>
      <dgm:spPr/>
    </dgm:pt>
    <dgm:pt modelId="{DF04CFE1-34F3-4228-8AB9-AFA06227BAF2}" type="pres">
      <dgm:prSet presAssocID="{F849F326-5647-4DBD-BD9D-24E08F098ECC}" presName="spacer" presStyleCnt="0"/>
      <dgm:spPr/>
    </dgm:pt>
    <dgm:pt modelId="{68CCF59A-08F2-4F5B-91BC-A9ABA624BD9D}" type="pres">
      <dgm:prSet presAssocID="{548C16FB-CC4D-463E-8485-C76FDE6082AD}" presName="comp" presStyleCnt="0"/>
      <dgm:spPr/>
    </dgm:pt>
    <dgm:pt modelId="{64A1D721-C521-4A4B-8689-C9E2D1DD84B4}" type="pres">
      <dgm:prSet presAssocID="{548C16FB-CC4D-463E-8485-C76FDE6082AD}" presName="box" presStyleLbl="node1" presStyleIdx="3" presStyleCnt="6"/>
      <dgm:spPr/>
    </dgm:pt>
    <dgm:pt modelId="{C3AF12F4-BCD1-46C8-9CE3-EA317DBCECB8}" type="pres">
      <dgm:prSet presAssocID="{548C16FB-CC4D-463E-8485-C76FDE6082AD}"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dgm:spPr>
    </dgm:pt>
    <dgm:pt modelId="{016B6D60-80D8-4182-84EE-10926B1F8F55}" type="pres">
      <dgm:prSet presAssocID="{548C16FB-CC4D-463E-8485-C76FDE6082AD}" presName="text" presStyleLbl="node1" presStyleIdx="3" presStyleCnt="6">
        <dgm:presLayoutVars>
          <dgm:bulletEnabled val="1"/>
        </dgm:presLayoutVars>
      </dgm:prSet>
      <dgm:spPr/>
    </dgm:pt>
    <dgm:pt modelId="{426FE5F2-0C8C-4D12-8207-DFB9B305C96D}" type="pres">
      <dgm:prSet presAssocID="{37E8EE3A-8256-4DB3-B97E-ACAEF4136CB3}" presName="spacer" presStyleCnt="0"/>
      <dgm:spPr/>
    </dgm:pt>
    <dgm:pt modelId="{75F6A548-2923-4154-ABD1-69F0CE704698}" type="pres">
      <dgm:prSet presAssocID="{1ECA8AEE-5970-4458-B0D0-A29DE241DFBE}" presName="comp" presStyleCnt="0"/>
      <dgm:spPr/>
    </dgm:pt>
    <dgm:pt modelId="{97FD21BD-ACCC-45DB-A581-F78A7A432113}" type="pres">
      <dgm:prSet presAssocID="{1ECA8AEE-5970-4458-B0D0-A29DE241DFBE}" presName="box" presStyleLbl="node1" presStyleIdx="4" presStyleCnt="6"/>
      <dgm:spPr/>
    </dgm:pt>
    <dgm:pt modelId="{560AA6B2-29D7-4525-AFE2-F18F95881C26}" type="pres">
      <dgm:prSet presAssocID="{1ECA8AEE-5970-4458-B0D0-A29DE241DFBE}"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pt>
    <dgm:pt modelId="{F40C4CC0-7E46-4244-BE99-DBC4980D5EFB}" type="pres">
      <dgm:prSet presAssocID="{1ECA8AEE-5970-4458-B0D0-A29DE241DFBE}" presName="text" presStyleLbl="node1" presStyleIdx="4" presStyleCnt="6">
        <dgm:presLayoutVars>
          <dgm:bulletEnabled val="1"/>
        </dgm:presLayoutVars>
      </dgm:prSet>
      <dgm:spPr/>
    </dgm:pt>
    <dgm:pt modelId="{7FC84293-F1B9-4781-B5CA-66FB3EB7D7B5}" type="pres">
      <dgm:prSet presAssocID="{B455996D-32E1-4310-8AA1-6CBFD820FC56}" presName="spacer" presStyleCnt="0"/>
      <dgm:spPr/>
    </dgm:pt>
    <dgm:pt modelId="{55175B05-1E2B-47D6-87AE-88680739EF01}" type="pres">
      <dgm:prSet presAssocID="{AA1C7E71-A809-421B-ADFC-D7ECF1F829E8}" presName="comp" presStyleCnt="0"/>
      <dgm:spPr/>
    </dgm:pt>
    <dgm:pt modelId="{671B2A6A-53F4-42DC-84BC-BE42F6F00E3D}" type="pres">
      <dgm:prSet presAssocID="{AA1C7E71-A809-421B-ADFC-D7ECF1F829E8}" presName="box" presStyleLbl="node1" presStyleIdx="5" presStyleCnt="6"/>
      <dgm:spPr/>
    </dgm:pt>
    <dgm:pt modelId="{928C980A-C695-48BF-8F0A-F455B1E95023}" type="pres">
      <dgm:prSet presAssocID="{AA1C7E71-A809-421B-ADFC-D7ECF1F829E8}"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dgm:spPr>
    </dgm:pt>
    <dgm:pt modelId="{8341B8F1-410F-47CC-ACBB-F53B5271FF46}" type="pres">
      <dgm:prSet presAssocID="{AA1C7E71-A809-421B-ADFC-D7ECF1F829E8}" presName="text" presStyleLbl="node1" presStyleIdx="5" presStyleCnt="6">
        <dgm:presLayoutVars>
          <dgm:bulletEnabled val="1"/>
        </dgm:presLayoutVars>
      </dgm:prSet>
      <dgm:spPr/>
    </dgm:pt>
  </dgm:ptLst>
  <dgm:cxnLst>
    <dgm:cxn modelId="{B7317513-9C38-420C-BB1F-48EAB601B56E}" type="presOf" srcId="{093CB798-6ACF-488F-827C-470B584F8630}" destId="{300C1F40-8D26-44F4-8E27-0AA3BADD6B91}" srcOrd="0" destOrd="0" presId="urn:microsoft.com/office/officeart/2005/8/layout/vList4"/>
    <dgm:cxn modelId="{B04CDB15-65A6-4FF2-A827-8EBC4D63F295}" type="presOf" srcId="{B24BA886-547B-4039-B44B-379A1E9134B5}" destId="{75E27D8F-C1D7-4F34-9D63-B7168075A3DD}" srcOrd="0" destOrd="0" presId="urn:microsoft.com/office/officeart/2005/8/layout/vList4"/>
    <dgm:cxn modelId="{425E9822-1DE2-4FBD-94C5-319C232B06EF}" type="presOf" srcId="{548C16FB-CC4D-463E-8485-C76FDE6082AD}" destId="{016B6D60-80D8-4182-84EE-10926B1F8F55}" srcOrd="1" destOrd="0" presId="urn:microsoft.com/office/officeart/2005/8/layout/vList4"/>
    <dgm:cxn modelId="{5ECCBD24-C95D-4456-A38C-F219F00CD780}" type="presOf" srcId="{1ECA8AEE-5970-4458-B0D0-A29DE241DFBE}" destId="{F40C4CC0-7E46-4244-BE99-DBC4980D5EFB}" srcOrd="1" destOrd="0" presId="urn:microsoft.com/office/officeart/2005/8/layout/vList4"/>
    <dgm:cxn modelId="{9C04632B-F697-4025-9801-79D0923C94C9}" type="presOf" srcId="{548C16FB-CC4D-463E-8485-C76FDE6082AD}" destId="{64A1D721-C521-4A4B-8689-C9E2D1DD84B4}" srcOrd="0" destOrd="0" presId="urn:microsoft.com/office/officeart/2005/8/layout/vList4"/>
    <dgm:cxn modelId="{30A5582D-05F5-45D5-AC6C-7DD226BE5D64}" srcId="{36A29F57-8A6F-4ADC-9A9A-0BE62D1A1D09}" destId="{EA9B496D-99F5-443D-834F-5037061729B9}" srcOrd="1" destOrd="0" parTransId="{D6C8F322-B932-40B5-9706-5A4EDDB7F4ED}" sibTransId="{B6CB85A5-3408-4A77-BF06-F11FBE84F21E}"/>
    <dgm:cxn modelId="{25D16B6D-ABBB-4E00-9A02-487848D3BA1D}" type="presOf" srcId="{093CB798-6ACF-488F-827C-470B584F8630}" destId="{1AED5EE3-9F39-4CD6-9FE7-03F14A9B99F4}" srcOrd="1" destOrd="0" presId="urn:microsoft.com/office/officeart/2005/8/layout/vList4"/>
    <dgm:cxn modelId="{F887D679-2B73-4426-AC13-904E6A06454E}" type="presOf" srcId="{B24BA886-547B-4039-B44B-379A1E9134B5}" destId="{DA63F1D1-7F40-4208-840D-D75B3812DB2B}" srcOrd="1" destOrd="0" presId="urn:microsoft.com/office/officeart/2005/8/layout/vList4"/>
    <dgm:cxn modelId="{330CB37C-3CAD-4BCF-AF0B-2B192DCBD885}" srcId="{36A29F57-8A6F-4ADC-9A9A-0BE62D1A1D09}" destId="{548C16FB-CC4D-463E-8485-C76FDE6082AD}" srcOrd="3" destOrd="0" parTransId="{E77ADD04-AE9F-4E6F-B1DC-620F504BF2FD}" sibTransId="{37E8EE3A-8256-4DB3-B97E-ACAEF4136CB3}"/>
    <dgm:cxn modelId="{F1487785-E3C4-4F3D-AD88-2D47BD972F8D}" type="presOf" srcId="{EA9B496D-99F5-443D-834F-5037061729B9}" destId="{A5936DC9-8E92-499B-9653-4FE9E59921C4}" srcOrd="0" destOrd="0" presId="urn:microsoft.com/office/officeart/2005/8/layout/vList4"/>
    <dgm:cxn modelId="{79208685-A084-47A0-BF4A-1E521425EB76}" srcId="{36A29F57-8A6F-4ADC-9A9A-0BE62D1A1D09}" destId="{AA1C7E71-A809-421B-ADFC-D7ECF1F829E8}" srcOrd="5" destOrd="0" parTransId="{035C8053-7864-485A-B6A2-2BA19DF541E2}" sibTransId="{D1BA3D35-1FA1-4AE9-9DAF-ABE7BE56BD64}"/>
    <dgm:cxn modelId="{E9470E89-AE55-437A-B332-CB7162321CEC}" type="presOf" srcId="{AA1C7E71-A809-421B-ADFC-D7ECF1F829E8}" destId="{8341B8F1-410F-47CC-ACBB-F53B5271FF46}" srcOrd="1" destOrd="0" presId="urn:microsoft.com/office/officeart/2005/8/layout/vList4"/>
    <dgm:cxn modelId="{25A88389-B60D-4AE8-A659-33521AF2313A}" type="presOf" srcId="{36A29F57-8A6F-4ADC-9A9A-0BE62D1A1D09}" destId="{117BADBF-FDE2-4114-AF5D-0AB727D95092}" srcOrd="0" destOrd="0" presId="urn:microsoft.com/office/officeart/2005/8/layout/vList4"/>
    <dgm:cxn modelId="{EC10FA9C-8899-409B-AD72-CDA2543B3275}" srcId="{36A29F57-8A6F-4ADC-9A9A-0BE62D1A1D09}" destId="{1ECA8AEE-5970-4458-B0D0-A29DE241DFBE}" srcOrd="4" destOrd="0" parTransId="{5A1924B1-B816-4F56-AFC0-9963B220821D}" sibTransId="{B455996D-32E1-4310-8AA1-6CBFD820FC56}"/>
    <dgm:cxn modelId="{61CE27AF-463C-43A3-8467-4A1E23BFEC08}" type="presOf" srcId="{EA9B496D-99F5-443D-834F-5037061729B9}" destId="{1E5DAB63-2BCE-4EA6-9A40-27794E7076E8}" srcOrd="1" destOrd="0" presId="urn:microsoft.com/office/officeart/2005/8/layout/vList4"/>
    <dgm:cxn modelId="{07BE98B1-9C2B-48D2-961F-041BE2F3F501}" type="presOf" srcId="{1ECA8AEE-5970-4458-B0D0-A29DE241DFBE}" destId="{97FD21BD-ACCC-45DB-A581-F78A7A432113}" srcOrd="0" destOrd="0" presId="urn:microsoft.com/office/officeart/2005/8/layout/vList4"/>
    <dgm:cxn modelId="{FF1A6EBB-FD08-445E-A6D5-77FF59DE92EF}" type="presOf" srcId="{AA1C7E71-A809-421B-ADFC-D7ECF1F829E8}" destId="{671B2A6A-53F4-42DC-84BC-BE42F6F00E3D}" srcOrd="0" destOrd="0" presId="urn:microsoft.com/office/officeart/2005/8/layout/vList4"/>
    <dgm:cxn modelId="{228E6FE7-415A-481D-BD59-D5449432FEE6}" srcId="{36A29F57-8A6F-4ADC-9A9A-0BE62D1A1D09}" destId="{B24BA886-547B-4039-B44B-379A1E9134B5}" srcOrd="2" destOrd="0" parTransId="{0FB0A6DA-DCB3-4682-ADAA-40BAAFCC90D1}" sibTransId="{F849F326-5647-4DBD-BD9D-24E08F098ECC}"/>
    <dgm:cxn modelId="{BB05C7E8-36DA-4ABF-A967-D69592B9D1F0}" srcId="{36A29F57-8A6F-4ADC-9A9A-0BE62D1A1D09}" destId="{093CB798-6ACF-488F-827C-470B584F8630}" srcOrd="0" destOrd="0" parTransId="{575D7314-8664-430D-A8C7-08FBB2D8E964}" sibTransId="{AC0D4CFD-9A10-4668-A293-DBA945A991B2}"/>
    <dgm:cxn modelId="{7718F892-EAF0-4CCC-A08F-B44F3C91F3C1}" type="presParOf" srcId="{117BADBF-FDE2-4114-AF5D-0AB727D95092}" destId="{DED251B7-27F6-4A73-AAF5-7650C8D7EE66}" srcOrd="0" destOrd="0" presId="urn:microsoft.com/office/officeart/2005/8/layout/vList4"/>
    <dgm:cxn modelId="{1A523CFC-FB8C-44FD-BC52-18F3CD03DCAF}" type="presParOf" srcId="{DED251B7-27F6-4A73-AAF5-7650C8D7EE66}" destId="{300C1F40-8D26-44F4-8E27-0AA3BADD6B91}" srcOrd="0" destOrd="0" presId="urn:microsoft.com/office/officeart/2005/8/layout/vList4"/>
    <dgm:cxn modelId="{06FC106C-C89D-4C81-A98A-5B02BF5CAB9E}" type="presParOf" srcId="{DED251B7-27F6-4A73-AAF5-7650C8D7EE66}" destId="{AE34DD62-8D36-4C3D-B2A6-FCD69E93A6F6}" srcOrd="1" destOrd="0" presId="urn:microsoft.com/office/officeart/2005/8/layout/vList4"/>
    <dgm:cxn modelId="{81EBFAF9-310D-42B2-9EF4-C5941E4FF458}" type="presParOf" srcId="{DED251B7-27F6-4A73-AAF5-7650C8D7EE66}" destId="{1AED5EE3-9F39-4CD6-9FE7-03F14A9B99F4}" srcOrd="2" destOrd="0" presId="urn:microsoft.com/office/officeart/2005/8/layout/vList4"/>
    <dgm:cxn modelId="{CC826CEA-EF3E-4E84-99B9-D615BDB4C829}" type="presParOf" srcId="{117BADBF-FDE2-4114-AF5D-0AB727D95092}" destId="{4D487854-AD23-4894-9EF4-8B5558CFFCE7}" srcOrd="1" destOrd="0" presId="urn:microsoft.com/office/officeart/2005/8/layout/vList4"/>
    <dgm:cxn modelId="{E32C4BBC-6FBA-4DAE-8821-CA595D3D08B2}" type="presParOf" srcId="{117BADBF-FDE2-4114-AF5D-0AB727D95092}" destId="{CA17D471-F6ED-4929-B137-529BCD065A41}" srcOrd="2" destOrd="0" presId="urn:microsoft.com/office/officeart/2005/8/layout/vList4"/>
    <dgm:cxn modelId="{68586CFA-DA29-4273-AE0A-8FD073FCE39B}" type="presParOf" srcId="{CA17D471-F6ED-4929-B137-529BCD065A41}" destId="{A5936DC9-8E92-499B-9653-4FE9E59921C4}" srcOrd="0" destOrd="0" presId="urn:microsoft.com/office/officeart/2005/8/layout/vList4"/>
    <dgm:cxn modelId="{EB292757-3D1C-4949-9F85-1E0A7DBCDF69}" type="presParOf" srcId="{CA17D471-F6ED-4929-B137-529BCD065A41}" destId="{6A7B8871-B6F2-476A-9612-EB03026F740A}" srcOrd="1" destOrd="0" presId="urn:microsoft.com/office/officeart/2005/8/layout/vList4"/>
    <dgm:cxn modelId="{854E6434-A678-4E23-80A9-A0560C0A9794}" type="presParOf" srcId="{CA17D471-F6ED-4929-B137-529BCD065A41}" destId="{1E5DAB63-2BCE-4EA6-9A40-27794E7076E8}" srcOrd="2" destOrd="0" presId="urn:microsoft.com/office/officeart/2005/8/layout/vList4"/>
    <dgm:cxn modelId="{8EA72B96-13A3-4978-94CC-A726A08D472B}" type="presParOf" srcId="{117BADBF-FDE2-4114-AF5D-0AB727D95092}" destId="{B4A0E1C3-76DE-47F4-9F66-FDCEC22CE622}" srcOrd="3" destOrd="0" presId="urn:microsoft.com/office/officeart/2005/8/layout/vList4"/>
    <dgm:cxn modelId="{C11FF43A-FD45-4283-AF9F-53B517F5170B}" type="presParOf" srcId="{117BADBF-FDE2-4114-AF5D-0AB727D95092}" destId="{0FA1C77F-42E8-4686-8316-88E65FAFDB9C}" srcOrd="4" destOrd="0" presId="urn:microsoft.com/office/officeart/2005/8/layout/vList4"/>
    <dgm:cxn modelId="{D6DFF89D-2B74-49F9-AEF2-B1ACA448C5FF}" type="presParOf" srcId="{0FA1C77F-42E8-4686-8316-88E65FAFDB9C}" destId="{75E27D8F-C1D7-4F34-9D63-B7168075A3DD}" srcOrd="0" destOrd="0" presId="urn:microsoft.com/office/officeart/2005/8/layout/vList4"/>
    <dgm:cxn modelId="{B5378F0E-7F6C-4E62-981D-7E0A2F8E1481}" type="presParOf" srcId="{0FA1C77F-42E8-4686-8316-88E65FAFDB9C}" destId="{E29120FA-20A9-4E60-9258-BAAD880E8DAE}" srcOrd="1" destOrd="0" presId="urn:microsoft.com/office/officeart/2005/8/layout/vList4"/>
    <dgm:cxn modelId="{605E6DDD-272A-4669-9FB0-6965634C98C1}" type="presParOf" srcId="{0FA1C77F-42E8-4686-8316-88E65FAFDB9C}" destId="{DA63F1D1-7F40-4208-840D-D75B3812DB2B}" srcOrd="2" destOrd="0" presId="urn:microsoft.com/office/officeart/2005/8/layout/vList4"/>
    <dgm:cxn modelId="{F32AF742-28C4-43AB-BFE7-1E1B79179DC7}" type="presParOf" srcId="{117BADBF-FDE2-4114-AF5D-0AB727D95092}" destId="{DF04CFE1-34F3-4228-8AB9-AFA06227BAF2}" srcOrd="5" destOrd="0" presId="urn:microsoft.com/office/officeart/2005/8/layout/vList4"/>
    <dgm:cxn modelId="{CE41C905-F956-4581-B06B-EBBDF25CCF83}" type="presParOf" srcId="{117BADBF-FDE2-4114-AF5D-0AB727D95092}" destId="{68CCF59A-08F2-4F5B-91BC-A9ABA624BD9D}" srcOrd="6" destOrd="0" presId="urn:microsoft.com/office/officeart/2005/8/layout/vList4"/>
    <dgm:cxn modelId="{623268C5-DF28-46E7-8414-2CBA889C5148}" type="presParOf" srcId="{68CCF59A-08F2-4F5B-91BC-A9ABA624BD9D}" destId="{64A1D721-C521-4A4B-8689-C9E2D1DD84B4}" srcOrd="0" destOrd="0" presId="urn:microsoft.com/office/officeart/2005/8/layout/vList4"/>
    <dgm:cxn modelId="{4FA23288-36A4-44D5-879F-2D61436DDF75}" type="presParOf" srcId="{68CCF59A-08F2-4F5B-91BC-A9ABA624BD9D}" destId="{C3AF12F4-BCD1-46C8-9CE3-EA317DBCECB8}" srcOrd="1" destOrd="0" presId="urn:microsoft.com/office/officeart/2005/8/layout/vList4"/>
    <dgm:cxn modelId="{A759781B-6354-433D-B3AF-AE0A7C49B428}" type="presParOf" srcId="{68CCF59A-08F2-4F5B-91BC-A9ABA624BD9D}" destId="{016B6D60-80D8-4182-84EE-10926B1F8F55}" srcOrd="2" destOrd="0" presId="urn:microsoft.com/office/officeart/2005/8/layout/vList4"/>
    <dgm:cxn modelId="{8C0A36AE-51D1-4E74-9130-9BB9D60DE0FA}" type="presParOf" srcId="{117BADBF-FDE2-4114-AF5D-0AB727D95092}" destId="{426FE5F2-0C8C-4D12-8207-DFB9B305C96D}" srcOrd="7" destOrd="0" presId="urn:microsoft.com/office/officeart/2005/8/layout/vList4"/>
    <dgm:cxn modelId="{B56F6FC4-746A-4A21-A631-FED0BB79D4D5}" type="presParOf" srcId="{117BADBF-FDE2-4114-AF5D-0AB727D95092}" destId="{75F6A548-2923-4154-ABD1-69F0CE704698}" srcOrd="8" destOrd="0" presId="urn:microsoft.com/office/officeart/2005/8/layout/vList4"/>
    <dgm:cxn modelId="{D404BC59-22DF-49C7-A528-0FFD54D1C693}" type="presParOf" srcId="{75F6A548-2923-4154-ABD1-69F0CE704698}" destId="{97FD21BD-ACCC-45DB-A581-F78A7A432113}" srcOrd="0" destOrd="0" presId="urn:microsoft.com/office/officeart/2005/8/layout/vList4"/>
    <dgm:cxn modelId="{E5436223-A146-4FE6-A109-EC7B6ABACA16}" type="presParOf" srcId="{75F6A548-2923-4154-ABD1-69F0CE704698}" destId="{560AA6B2-29D7-4525-AFE2-F18F95881C26}" srcOrd="1" destOrd="0" presId="urn:microsoft.com/office/officeart/2005/8/layout/vList4"/>
    <dgm:cxn modelId="{0B6156A6-7130-4B21-968E-D2C0C91F5630}" type="presParOf" srcId="{75F6A548-2923-4154-ABD1-69F0CE704698}" destId="{F40C4CC0-7E46-4244-BE99-DBC4980D5EFB}" srcOrd="2" destOrd="0" presId="urn:microsoft.com/office/officeart/2005/8/layout/vList4"/>
    <dgm:cxn modelId="{FF4A2AAC-5AE9-46B6-89F0-9E3C47D80619}" type="presParOf" srcId="{117BADBF-FDE2-4114-AF5D-0AB727D95092}" destId="{7FC84293-F1B9-4781-B5CA-66FB3EB7D7B5}" srcOrd="9" destOrd="0" presId="urn:microsoft.com/office/officeart/2005/8/layout/vList4"/>
    <dgm:cxn modelId="{61E3CDBD-60FE-4050-9094-DA73EFB504E2}" type="presParOf" srcId="{117BADBF-FDE2-4114-AF5D-0AB727D95092}" destId="{55175B05-1E2B-47D6-87AE-88680739EF01}" srcOrd="10" destOrd="0" presId="urn:microsoft.com/office/officeart/2005/8/layout/vList4"/>
    <dgm:cxn modelId="{75AC9F27-3077-4A74-98AA-8162835637FA}" type="presParOf" srcId="{55175B05-1E2B-47D6-87AE-88680739EF01}" destId="{671B2A6A-53F4-42DC-84BC-BE42F6F00E3D}" srcOrd="0" destOrd="0" presId="urn:microsoft.com/office/officeart/2005/8/layout/vList4"/>
    <dgm:cxn modelId="{312DABE0-FCEA-4567-91AE-B0FB8124F75D}" type="presParOf" srcId="{55175B05-1E2B-47D6-87AE-88680739EF01}" destId="{928C980A-C695-48BF-8F0A-F455B1E95023}" srcOrd="1" destOrd="0" presId="urn:microsoft.com/office/officeart/2005/8/layout/vList4"/>
    <dgm:cxn modelId="{124F26CB-965F-46B9-9BD8-215CF2F53D57}" type="presParOf" srcId="{55175B05-1E2B-47D6-87AE-88680739EF01}" destId="{8341B8F1-410F-47CC-ACBB-F53B5271FF4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4771E-BDF9-4BA7-8369-932DEE3BCC9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02E69187-7C10-4FEC-8161-82D437D72BEA}">
      <dgm:prSet phldrT="[Text]"/>
      <dgm:spPr/>
      <dgm:t>
        <a:bodyPr/>
        <a:lstStyle/>
        <a:p>
          <a:r>
            <a:rPr lang="en-US" dirty="0"/>
            <a:t>Phonological and Phonemic Awareness</a:t>
          </a:r>
        </a:p>
      </dgm:t>
    </dgm:pt>
    <dgm:pt modelId="{C1536AC1-3FCB-4C1D-9BE8-DE2C1A5E8923}" type="parTrans" cxnId="{65F4302C-75DE-4C73-94E0-8C83F9878F7F}">
      <dgm:prSet/>
      <dgm:spPr/>
      <dgm:t>
        <a:bodyPr/>
        <a:lstStyle/>
        <a:p>
          <a:endParaRPr lang="en-US"/>
        </a:p>
      </dgm:t>
    </dgm:pt>
    <dgm:pt modelId="{BFC64A11-7933-45CC-9B3E-6CB706FC0725}" type="sibTrans" cxnId="{65F4302C-75DE-4C73-94E0-8C83F9878F7F}">
      <dgm:prSet/>
      <dgm:spPr/>
      <dgm:t>
        <a:bodyPr/>
        <a:lstStyle/>
        <a:p>
          <a:endParaRPr lang="en-US"/>
        </a:p>
      </dgm:t>
    </dgm:pt>
    <dgm:pt modelId="{C5025FE3-E2C7-46C7-BF91-DAB8357CC6F1}">
      <dgm:prSet phldrT="[Text]"/>
      <dgm:spPr/>
      <dgm:t>
        <a:bodyPr/>
        <a:lstStyle/>
        <a:p>
          <a:r>
            <a:rPr lang="en-US" dirty="0"/>
            <a:t>Phonics and Word Study</a:t>
          </a:r>
        </a:p>
      </dgm:t>
    </dgm:pt>
    <dgm:pt modelId="{B46243BF-C0CB-4E75-81FF-24819BA5082D}" type="parTrans" cxnId="{D256AB56-0E4E-429A-ADBF-416B816D88D9}">
      <dgm:prSet/>
      <dgm:spPr/>
      <dgm:t>
        <a:bodyPr/>
        <a:lstStyle/>
        <a:p>
          <a:endParaRPr lang="en-US"/>
        </a:p>
      </dgm:t>
    </dgm:pt>
    <dgm:pt modelId="{06B06749-C3A3-4422-A909-E59C03F78A78}" type="sibTrans" cxnId="{D256AB56-0E4E-429A-ADBF-416B816D88D9}">
      <dgm:prSet/>
      <dgm:spPr/>
      <dgm:t>
        <a:bodyPr/>
        <a:lstStyle/>
        <a:p>
          <a:endParaRPr lang="en-US"/>
        </a:p>
      </dgm:t>
    </dgm:pt>
    <dgm:pt modelId="{7D1D34B8-0D8E-4133-987E-4AE0ABD24DAC}">
      <dgm:prSet phldrT="[Text]"/>
      <dgm:spPr/>
      <dgm:t>
        <a:bodyPr/>
        <a:lstStyle/>
        <a:p>
          <a:r>
            <a:rPr lang="en-US" dirty="0"/>
            <a:t>Vocabulary </a:t>
          </a:r>
        </a:p>
      </dgm:t>
    </dgm:pt>
    <dgm:pt modelId="{532375D7-2E88-4E5D-928C-1353DDC14C68}" type="parTrans" cxnId="{45871069-C2E5-4A7E-ACD5-84326A117238}">
      <dgm:prSet/>
      <dgm:spPr/>
      <dgm:t>
        <a:bodyPr/>
        <a:lstStyle/>
        <a:p>
          <a:endParaRPr lang="en-US"/>
        </a:p>
      </dgm:t>
    </dgm:pt>
    <dgm:pt modelId="{0DC1A69D-7F7B-4EBB-AD54-E513FDE4A887}" type="sibTrans" cxnId="{45871069-C2E5-4A7E-ACD5-84326A117238}">
      <dgm:prSet/>
      <dgm:spPr/>
      <dgm:t>
        <a:bodyPr/>
        <a:lstStyle/>
        <a:p>
          <a:endParaRPr lang="en-US"/>
        </a:p>
      </dgm:t>
    </dgm:pt>
    <dgm:pt modelId="{DAD2B1F2-63D7-463A-87A9-42E0578C3C60}">
      <dgm:prSet phldrT="[Text]"/>
      <dgm:spPr/>
      <dgm:t>
        <a:bodyPr/>
        <a:lstStyle/>
        <a:p>
          <a:r>
            <a:rPr lang="en-US" dirty="0"/>
            <a:t>Text Reading and Fluency</a:t>
          </a:r>
        </a:p>
      </dgm:t>
    </dgm:pt>
    <dgm:pt modelId="{601080D7-E31F-45B3-8338-F321EB183AB2}" type="parTrans" cxnId="{C27F3403-E3B4-4BD6-842B-C52F4E1DAAE8}">
      <dgm:prSet/>
      <dgm:spPr/>
      <dgm:t>
        <a:bodyPr/>
        <a:lstStyle/>
        <a:p>
          <a:endParaRPr lang="en-US"/>
        </a:p>
      </dgm:t>
    </dgm:pt>
    <dgm:pt modelId="{A57C12FD-B2F3-4F1E-9FC3-273BB8776C84}" type="sibTrans" cxnId="{C27F3403-E3B4-4BD6-842B-C52F4E1DAAE8}">
      <dgm:prSet/>
      <dgm:spPr/>
      <dgm:t>
        <a:bodyPr/>
        <a:lstStyle/>
        <a:p>
          <a:endParaRPr lang="en-US"/>
        </a:p>
      </dgm:t>
    </dgm:pt>
    <dgm:pt modelId="{1F19DB0E-1A0A-44A8-8E57-469B7702D1DE}">
      <dgm:prSet phldrT="[Text]"/>
      <dgm:spPr/>
      <dgm:t>
        <a:bodyPr/>
        <a:lstStyle/>
        <a:p>
          <a:r>
            <a:rPr lang="en-US" dirty="0"/>
            <a:t>Listening and Reading Comprehension</a:t>
          </a:r>
        </a:p>
      </dgm:t>
    </dgm:pt>
    <dgm:pt modelId="{216C2E0E-2C58-48C7-859D-46BE29ED04AF}" type="parTrans" cxnId="{D48314BC-D2BC-44CD-AAF5-BAC4669C93DA}">
      <dgm:prSet/>
      <dgm:spPr/>
      <dgm:t>
        <a:bodyPr/>
        <a:lstStyle/>
        <a:p>
          <a:endParaRPr lang="en-US"/>
        </a:p>
      </dgm:t>
    </dgm:pt>
    <dgm:pt modelId="{388D98CD-3B33-4A17-9D55-8342E0CC6CFF}" type="sibTrans" cxnId="{D48314BC-D2BC-44CD-AAF5-BAC4669C93DA}">
      <dgm:prSet/>
      <dgm:spPr/>
      <dgm:t>
        <a:bodyPr/>
        <a:lstStyle/>
        <a:p>
          <a:endParaRPr lang="en-US"/>
        </a:p>
      </dgm:t>
    </dgm:pt>
    <dgm:pt modelId="{8F10F4EB-79D0-400B-8BFE-48A767575714}" type="pres">
      <dgm:prSet presAssocID="{8354771E-BDF9-4BA7-8369-932DEE3BCC9A}" presName="Name0" presStyleCnt="0">
        <dgm:presLayoutVars>
          <dgm:chMax val="7"/>
          <dgm:chPref val="7"/>
          <dgm:dir/>
        </dgm:presLayoutVars>
      </dgm:prSet>
      <dgm:spPr/>
    </dgm:pt>
    <dgm:pt modelId="{9190A81D-1A53-4E57-9278-398609E53DE3}" type="pres">
      <dgm:prSet presAssocID="{8354771E-BDF9-4BA7-8369-932DEE3BCC9A}" presName="Name1" presStyleCnt="0"/>
      <dgm:spPr/>
    </dgm:pt>
    <dgm:pt modelId="{2477A5B0-E34C-4565-9BDA-1210B0C013B8}" type="pres">
      <dgm:prSet presAssocID="{8354771E-BDF9-4BA7-8369-932DEE3BCC9A}" presName="cycle" presStyleCnt="0"/>
      <dgm:spPr/>
    </dgm:pt>
    <dgm:pt modelId="{E278EA13-C0D2-4F93-8732-E90378FFE8D1}" type="pres">
      <dgm:prSet presAssocID="{8354771E-BDF9-4BA7-8369-932DEE3BCC9A}" presName="srcNode" presStyleLbl="node1" presStyleIdx="0" presStyleCnt="5"/>
      <dgm:spPr/>
    </dgm:pt>
    <dgm:pt modelId="{9585859F-8F3B-432B-9581-188186C2EDC1}" type="pres">
      <dgm:prSet presAssocID="{8354771E-BDF9-4BA7-8369-932DEE3BCC9A}" presName="conn" presStyleLbl="parChTrans1D2" presStyleIdx="0" presStyleCnt="1"/>
      <dgm:spPr/>
    </dgm:pt>
    <dgm:pt modelId="{5C9AE406-4F66-4904-9AA1-C63A52C3DAA0}" type="pres">
      <dgm:prSet presAssocID="{8354771E-BDF9-4BA7-8369-932DEE3BCC9A}" presName="extraNode" presStyleLbl="node1" presStyleIdx="0" presStyleCnt="5"/>
      <dgm:spPr/>
    </dgm:pt>
    <dgm:pt modelId="{7E0B7283-1804-43C0-B12B-21BA77193FFA}" type="pres">
      <dgm:prSet presAssocID="{8354771E-BDF9-4BA7-8369-932DEE3BCC9A}" presName="dstNode" presStyleLbl="node1" presStyleIdx="0" presStyleCnt="5"/>
      <dgm:spPr/>
    </dgm:pt>
    <dgm:pt modelId="{1061C63B-86EB-4659-9EE0-CB8F62AA2ADB}" type="pres">
      <dgm:prSet presAssocID="{02E69187-7C10-4FEC-8161-82D437D72BEA}" presName="text_1" presStyleLbl="node1" presStyleIdx="0" presStyleCnt="5">
        <dgm:presLayoutVars>
          <dgm:bulletEnabled val="1"/>
        </dgm:presLayoutVars>
      </dgm:prSet>
      <dgm:spPr/>
    </dgm:pt>
    <dgm:pt modelId="{59027F7C-BDC1-4061-A46F-6D9C68DA8763}" type="pres">
      <dgm:prSet presAssocID="{02E69187-7C10-4FEC-8161-82D437D72BEA}" presName="accent_1" presStyleCnt="0"/>
      <dgm:spPr/>
    </dgm:pt>
    <dgm:pt modelId="{FA83DCB4-C1A3-4BB6-9C5F-794F81E8D153}" type="pres">
      <dgm:prSet presAssocID="{02E69187-7C10-4FEC-8161-82D437D72BEA}" presName="accentRepeatNode" presStyleLbl="solidFgAcc1" presStyleIdx="0" presStyleCnt="5"/>
      <dgm:spPr/>
    </dgm:pt>
    <dgm:pt modelId="{A5B68C71-EE88-45D9-9700-B644FB8C95D7}" type="pres">
      <dgm:prSet presAssocID="{C5025FE3-E2C7-46C7-BF91-DAB8357CC6F1}" presName="text_2" presStyleLbl="node1" presStyleIdx="1" presStyleCnt="5">
        <dgm:presLayoutVars>
          <dgm:bulletEnabled val="1"/>
        </dgm:presLayoutVars>
      </dgm:prSet>
      <dgm:spPr/>
    </dgm:pt>
    <dgm:pt modelId="{D10EB04F-60AC-4DB0-8BDB-FB03ADCA34FC}" type="pres">
      <dgm:prSet presAssocID="{C5025FE3-E2C7-46C7-BF91-DAB8357CC6F1}" presName="accent_2" presStyleCnt="0"/>
      <dgm:spPr/>
    </dgm:pt>
    <dgm:pt modelId="{55B27376-226B-430A-BFF0-BEAC4FF3DB44}" type="pres">
      <dgm:prSet presAssocID="{C5025FE3-E2C7-46C7-BF91-DAB8357CC6F1}" presName="accentRepeatNode" presStyleLbl="solidFgAcc1" presStyleIdx="1" presStyleCnt="5"/>
      <dgm:spPr/>
    </dgm:pt>
    <dgm:pt modelId="{0B60B618-A210-4CB0-AAD3-89A1F7C80858}" type="pres">
      <dgm:prSet presAssocID="{7D1D34B8-0D8E-4133-987E-4AE0ABD24DAC}" presName="text_3" presStyleLbl="node1" presStyleIdx="2" presStyleCnt="5">
        <dgm:presLayoutVars>
          <dgm:bulletEnabled val="1"/>
        </dgm:presLayoutVars>
      </dgm:prSet>
      <dgm:spPr/>
    </dgm:pt>
    <dgm:pt modelId="{A49DF0C5-B2BE-4491-95AF-29D5CB766F0E}" type="pres">
      <dgm:prSet presAssocID="{7D1D34B8-0D8E-4133-987E-4AE0ABD24DAC}" presName="accent_3" presStyleCnt="0"/>
      <dgm:spPr/>
    </dgm:pt>
    <dgm:pt modelId="{911B2FD1-7447-4B42-A21D-A5DE8DDF1A5C}" type="pres">
      <dgm:prSet presAssocID="{7D1D34B8-0D8E-4133-987E-4AE0ABD24DAC}" presName="accentRepeatNode" presStyleLbl="solidFgAcc1" presStyleIdx="2" presStyleCnt="5"/>
      <dgm:spPr/>
    </dgm:pt>
    <dgm:pt modelId="{B831BED2-D9FA-4061-9709-5715F39ACEA7}" type="pres">
      <dgm:prSet presAssocID="{DAD2B1F2-63D7-463A-87A9-42E0578C3C60}" presName="text_4" presStyleLbl="node1" presStyleIdx="3" presStyleCnt="5">
        <dgm:presLayoutVars>
          <dgm:bulletEnabled val="1"/>
        </dgm:presLayoutVars>
      </dgm:prSet>
      <dgm:spPr/>
    </dgm:pt>
    <dgm:pt modelId="{19C2E42D-96AF-4CCC-AA28-B49B0933B2E0}" type="pres">
      <dgm:prSet presAssocID="{DAD2B1F2-63D7-463A-87A9-42E0578C3C60}" presName="accent_4" presStyleCnt="0"/>
      <dgm:spPr/>
    </dgm:pt>
    <dgm:pt modelId="{76FA12CC-0F30-4B61-B321-AB5A52F00EED}" type="pres">
      <dgm:prSet presAssocID="{DAD2B1F2-63D7-463A-87A9-42E0578C3C60}" presName="accentRepeatNode" presStyleLbl="solidFgAcc1" presStyleIdx="3" presStyleCnt="5"/>
      <dgm:spPr/>
    </dgm:pt>
    <dgm:pt modelId="{E80C6E01-141F-4C69-9A42-D988FFBB1974}" type="pres">
      <dgm:prSet presAssocID="{1F19DB0E-1A0A-44A8-8E57-469B7702D1DE}" presName="text_5" presStyleLbl="node1" presStyleIdx="4" presStyleCnt="5">
        <dgm:presLayoutVars>
          <dgm:bulletEnabled val="1"/>
        </dgm:presLayoutVars>
      </dgm:prSet>
      <dgm:spPr/>
    </dgm:pt>
    <dgm:pt modelId="{F18D605F-F425-41A5-A72B-9F48529D60AF}" type="pres">
      <dgm:prSet presAssocID="{1F19DB0E-1A0A-44A8-8E57-469B7702D1DE}" presName="accent_5" presStyleCnt="0"/>
      <dgm:spPr/>
    </dgm:pt>
    <dgm:pt modelId="{8A9B9CD2-4B94-465B-9634-D48363E58C4B}" type="pres">
      <dgm:prSet presAssocID="{1F19DB0E-1A0A-44A8-8E57-469B7702D1DE}" presName="accentRepeatNode" presStyleLbl="solidFgAcc1" presStyleIdx="4" presStyleCnt="5"/>
      <dgm:spPr/>
    </dgm:pt>
  </dgm:ptLst>
  <dgm:cxnLst>
    <dgm:cxn modelId="{C27F3403-E3B4-4BD6-842B-C52F4E1DAAE8}" srcId="{8354771E-BDF9-4BA7-8369-932DEE3BCC9A}" destId="{DAD2B1F2-63D7-463A-87A9-42E0578C3C60}" srcOrd="3" destOrd="0" parTransId="{601080D7-E31F-45B3-8338-F321EB183AB2}" sibTransId="{A57C12FD-B2F3-4F1E-9FC3-273BB8776C84}"/>
    <dgm:cxn modelId="{65F4302C-75DE-4C73-94E0-8C83F9878F7F}" srcId="{8354771E-BDF9-4BA7-8369-932DEE3BCC9A}" destId="{02E69187-7C10-4FEC-8161-82D437D72BEA}" srcOrd="0" destOrd="0" parTransId="{C1536AC1-3FCB-4C1D-9BE8-DE2C1A5E8923}" sibTransId="{BFC64A11-7933-45CC-9B3E-6CB706FC0725}"/>
    <dgm:cxn modelId="{45871069-C2E5-4A7E-ACD5-84326A117238}" srcId="{8354771E-BDF9-4BA7-8369-932DEE3BCC9A}" destId="{7D1D34B8-0D8E-4133-987E-4AE0ABD24DAC}" srcOrd="2" destOrd="0" parTransId="{532375D7-2E88-4E5D-928C-1353DDC14C68}" sibTransId="{0DC1A69D-7F7B-4EBB-AD54-E513FDE4A887}"/>
    <dgm:cxn modelId="{9E63AF54-1D24-4AD7-93AD-34AB8EEC0082}" type="presOf" srcId="{7D1D34B8-0D8E-4133-987E-4AE0ABD24DAC}" destId="{0B60B618-A210-4CB0-AAD3-89A1F7C80858}" srcOrd="0" destOrd="0" presId="urn:microsoft.com/office/officeart/2008/layout/VerticalCurvedList"/>
    <dgm:cxn modelId="{D256AB56-0E4E-429A-ADBF-416B816D88D9}" srcId="{8354771E-BDF9-4BA7-8369-932DEE3BCC9A}" destId="{C5025FE3-E2C7-46C7-BF91-DAB8357CC6F1}" srcOrd="1" destOrd="0" parTransId="{B46243BF-C0CB-4E75-81FF-24819BA5082D}" sibTransId="{06B06749-C3A3-4422-A909-E59C03F78A78}"/>
    <dgm:cxn modelId="{4AB4C57F-2BD3-4055-A9B8-FF7C376782FD}" type="presOf" srcId="{1F19DB0E-1A0A-44A8-8E57-469B7702D1DE}" destId="{E80C6E01-141F-4C69-9A42-D988FFBB1974}" srcOrd="0" destOrd="0" presId="urn:microsoft.com/office/officeart/2008/layout/VerticalCurvedList"/>
    <dgm:cxn modelId="{1A470F84-1388-4A66-A558-BCCE2C89DBF7}" type="presOf" srcId="{BFC64A11-7933-45CC-9B3E-6CB706FC0725}" destId="{9585859F-8F3B-432B-9581-188186C2EDC1}" srcOrd="0" destOrd="0" presId="urn:microsoft.com/office/officeart/2008/layout/VerticalCurvedList"/>
    <dgm:cxn modelId="{FCB2ECAE-6CF8-40FD-BC59-121329F4421E}" type="presOf" srcId="{C5025FE3-E2C7-46C7-BF91-DAB8357CC6F1}" destId="{A5B68C71-EE88-45D9-9700-B644FB8C95D7}" srcOrd="0" destOrd="0" presId="urn:microsoft.com/office/officeart/2008/layout/VerticalCurvedList"/>
    <dgm:cxn modelId="{3EA912B2-EA5D-4D31-BCD7-9D22C8F0BE77}" type="presOf" srcId="{DAD2B1F2-63D7-463A-87A9-42E0578C3C60}" destId="{B831BED2-D9FA-4061-9709-5715F39ACEA7}" srcOrd="0" destOrd="0" presId="urn:microsoft.com/office/officeart/2008/layout/VerticalCurvedList"/>
    <dgm:cxn modelId="{A80EF0B5-BB5F-44C7-85E9-2C177176A327}" type="presOf" srcId="{8354771E-BDF9-4BA7-8369-932DEE3BCC9A}" destId="{8F10F4EB-79D0-400B-8BFE-48A767575714}" srcOrd="0" destOrd="0" presId="urn:microsoft.com/office/officeart/2008/layout/VerticalCurvedList"/>
    <dgm:cxn modelId="{D48314BC-D2BC-44CD-AAF5-BAC4669C93DA}" srcId="{8354771E-BDF9-4BA7-8369-932DEE3BCC9A}" destId="{1F19DB0E-1A0A-44A8-8E57-469B7702D1DE}" srcOrd="4" destOrd="0" parTransId="{216C2E0E-2C58-48C7-859D-46BE29ED04AF}" sibTransId="{388D98CD-3B33-4A17-9D55-8342E0CC6CFF}"/>
    <dgm:cxn modelId="{FCB051EF-9CEE-4636-9267-E4A83F9A37E0}" type="presOf" srcId="{02E69187-7C10-4FEC-8161-82D437D72BEA}" destId="{1061C63B-86EB-4659-9EE0-CB8F62AA2ADB}" srcOrd="0" destOrd="0" presId="urn:microsoft.com/office/officeart/2008/layout/VerticalCurvedList"/>
    <dgm:cxn modelId="{4450B36B-E8F5-42AD-9518-66E29AA878A9}" type="presParOf" srcId="{8F10F4EB-79D0-400B-8BFE-48A767575714}" destId="{9190A81D-1A53-4E57-9278-398609E53DE3}" srcOrd="0" destOrd="0" presId="urn:microsoft.com/office/officeart/2008/layout/VerticalCurvedList"/>
    <dgm:cxn modelId="{3626D049-AE4F-45F3-A16D-431DD509148F}" type="presParOf" srcId="{9190A81D-1A53-4E57-9278-398609E53DE3}" destId="{2477A5B0-E34C-4565-9BDA-1210B0C013B8}" srcOrd="0" destOrd="0" presId="urn:microsoft.com/office/officeart/2008/layout/VerticalCurvedList"/>
    <dgm:cxn modelId="{9BD6E563-9B92-41DE-9790-47EDFA80DB9F}" type="presParOf" srcId="{2477A5B0-E34C-4565-9BDA-1210B0C013B8}" destId="{E278EA13-C0D2-4F93-8732-E90378FFE8D1}" srcOrd="0" destOrd="0" presId="urn:microsoft.com/office/officeart/2008/layout/VerticalCurvedList"/>
    <dgm:cxn modelId="{9E7AE428-D004-418F-8FC3-8434E111BA43}" type="presParOf" srcId="{2477A5B0-E34C-4565-9BDA-1210B0C013B8}" destId="{9585859F-8F3B-432B-9581-188186C2EDC1}" srcOrd="1" destOrd="0" presId="urn:microsoft.com/office/officeart/2008/layout/VerticalCurvedList"/>
    <dgm:cxn modelId="{7ACD1E29-F5DF-48D0-BF75-30AF7872A282}" type="presParOf" srcId="{2477A5B0-E34C-4565-9BDA-1210B0C013B8}" destId="{5C9AE406-4F66-4904-9AA1-C63A52C3DAA0}" srcOrd="2" destOrd="0" presId="urn:microsoft.com/office/officeart/2008/layout/VerticalCurvedList"/>
    <dgm:cxn modelId="{80AC530E-A872-4CF6-AAE7-2D76C3E23FB1}" type="presParOf" srcId="{2477A5B0-E34C-4565-9BDA-1210B0C013B8}" destId="{7E0B7283-1804-43C0-B12B-21BA77193FFA}" srcOrd="3" destOrd="0" presId="urn:microsoft.com/office/officeart/2008/layout/VerticalCurvedList"/>
    <dgm:cxn modelId="{E2E8DF7B-A859-419A-8CF6-71918639A275}" type="presParOf" srcId="{9190A81D-1A53-4E57-9278-398609E53DE3}" destId="{1061C63B-86EB-4659-9EE0-CB8F62AA2ADB}" srcOrd="1" destOrd="0" presId="urn:microsoft.com/office/officeart/2008/layout/VerticalCurvedList"/>
    <dgm:cxn modelId="{F2DA6BD2-25B1-4343-982A-9F92080627C9}" type="presParOf" srcId="{9190A81D-1A53-4E57-9278-398609E53DE3}" destId="{59027F7C-BDC1-4061-A46F-6D9C68DA8763}" srcOrd="2" destOrd="0" presId="urn:microsoft.com/office/officeart/2008/layout/VerticalCurvedList"/>
    <dgm:cxn modelId="{E978DD02-9DB2-4A93-8965-6D5B4450AD98}" type="presParOf" srcId="{59027F7C-BDC1-4061-A46F-6D9C68DA8763}" destId="{FA83DCB4-C1A3-4BB6-9C5F-794F81E8D153}" srcOrd="0" destOrd="0" presId="urn:microsoft.com/office/officeart/2008/layout/VerticalCurvedList"/>
    <dgm:cxn modelId="{FE01F2AD-F404-4E0E-9EA7-2CB977C66323}" type="presParOf" srcId="{9190A81D-1A53-4E57-9278-398609E53DE3}" destId="{A5B68C71-EE88-45D9-9700-B644FB8C95D7}" srcOrd="3" destOrd="0" presId="urn:microsoft.com/office/officeart/2008/layout/VerticalCurvedList"/>
    <dgm:cxn modelId="{8C76CF5A-49C9-4094-B866-F2E7538A0565}" type="presParOf" srcId="{9190A81D-1A53-4E57-9278-398609E53DE3}" destId="{D10EB04F-60AC-4DB0-8BDB-FB03ADCA34FC}" srcOrd="4" destOrd="0" presId="urn:microsoft.com/office/officeart/2008/layout/VerticalCurvedList"/>
    <dgm:cxn modelId="{C807D2D6-0BF0-4E6B-AC70-5DC27F8A9A6B}" type="presParOf" srcId="{D10EB04F-60AC-4DB0-8BDB-FB03ADCA34FC}" destId="{55B27376-226B-430A-BFF0-BEAC4FF3DB44}" srcOrd="0" destOrd="0" presId="urn:microsoft.com/office/officeart/2008/layout/VerticalCurvedList"/>
    <dgm:cxn modelId="{71B20BB7-BE5A-4750-9570-43A334BAFEC5}" type="presParOf" srcId="{9190A81D-1A53-4E57-9278-398609E53DE3}" destId="{0B60B618-A210-4CB0-AAD3-89A1F7C80858}" srcOrd="5" destOrd="0" presId="urn:microsoft.com/office/officeart/2008/layout/VerticalCurvedList"/>
    <dgm:cxn modelId="{03C6CD2C-E971-4133-989D-DCD161384C43}" type="presParOf" srcId="{9190A81D-1A53-4E57-9278-398609E53DE3}" destId="{A49DF0C5-B2BE-4491-95AF-29D5CB766F0E}" srcOrd="6" destOrd="0" presId="urn:microsoft.com/office/officeart/2008/layout/VerticalCurvedList"/>
    <dgm:cxn modelId="{33F95FD2-CD5F-4C05-8F48-E4E2141CEE40}" type="presParOf" srcId="{A49DF0C5-B2BE-4491-95AF-29D5CB766F0E}" destId="{911B2FD1-7447-4B42-A21D-A5DE8DDF1A5C}" srcOrd="0" destOrd="0" presId="urn:microsoft.com/office/officeart/2008/layout/VerticalCurvedList"/>
    <dgm:cxn modelId="{A4F69303-5AE4-47AD-A608-5DE6C0B6F12F}" type="presParOf" srcId="{9190A81D-1A53-4E57-9278-398609E53DE3}" destId="{B831BED2-D9FA-4061-9709-5715F39ACEA7}" srcOrd="7" destOrd="0" presId="urn:microsoft.com/office/officeart/2008/layout/VerticalCurvedList"/>
    <dgm:cxn modelId="{D1B74372-3785-41CE-8678-CD9B4C2064FE}" type="presParOf" srcId="{9190A81D-1A53-4E57-9278-398609E53DE3}" destId="{19C2E42D-96AF-4CCC-AA28-B49B0933B2E0}" srcOrd="8" destOrd="0" presId="urn:microsoft.com/office/officeart/2008/layout/VerticalCurvedList"/>
    <dgm:cxn modelId="{B1D743E9-617F-48B3-BFA1-2C3D5DFFD0DE}" type="presParOf" srcId="{19C2E42D-96AF-4CCC-AA28-B49B0933B2E0}" destId="{76FA12CC-0F30-4B61-B321-AB5A52F00EED}" srcOrd="0" destOrd="0" presId="urn:microsoft.com/office/officeart/2008/layout/VerticalCurvedList"/>
    <dgm:cxn modelId="{59AB3E1C-A248-4FB0-9046-B9D4CAD014E8}" type="presParOf" srcId="{9190A81D-1A53-4E57-9278-398609E53DE3}" destId="{E80C6E01-141F-4C69-9A42-D988FFBB1974}" srcOrd="9" destOrd="0" presId="urn:microsoft.com/office/officeart/2008/layout/VerticalCurvedList"/>
    <dgm:cxn modelId="{C9E47C19-3F1D-48C6-987F-E59563836F0D}" type="presParOf" srcId="{9190A81D-1A53-4E57-9278-398609E53DE3}" destId="{F18D605F-F425-41A5-A72B-9F48529D60AF}" srcOrd="10" destOrd="0" presId="urn:microsoft.com/office/officeart/2008/layout/VerticalCurvedList"/>
    <dgm:cxn modelId="{FADA162D-810B-48D9-BB38-26B6137696CC}" type="presParOf" srcId="{F18D605F-F425-41A5-A72B-9F48529D60AF}" destId="{8A9B9CD2-4B94-465B-9634-D48363E58C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81EEC-549E-4127-AF93-CE8635BE03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C3C90CD-C1F5-4FFD-ADFA-32A88901F926}">
      <dgm:prSet/>
      <dgm:spPr/>
      <dgm:t>
        <a:bodyPr/>
        <a:lstStyle/>
        <a:p>
          <a:r>
            <a:rPr lang="en-US" b="0" i="0" dirty="0">
              <a:latin typeface="Calibri" panose="020F0502020204030204" pitchFamily="34" charset="0"/>
              <a:cs typeface="Calibri" panose="020F0502020204030204" pitchFamily="34" charset="0"/>
            </a:rPr>
            <a:t>Alignment with the science of reading</a:t>
          </a:r>
          <a:endParaRPr lang="en-US" dirty="0">
            <a:latin typeface="Calibri" panose="020F0502020204030204" pitchFamily="34" charset="0"/>
            <a:cs typeface="Calibri" panose="020F0502020204030204" pitchFamily="34" charset="0"/>
          </a:endParaRPr>
        </a:p>
      </dgm:t>
    </dgm:pt>
    <dgm:pt modelId="{CE6D26CD-0884-4706-813F-6FE77CC1E036}" type="parTrans" cxnId="{B8A7DFC4-B0BD-4510-A8C0-1C8636F53FB0}">
      <dgm:prSet/>
      <dgm:spPr/>
      <dgm:t>
        <a:bodyPr/>
        <a:lstStyle/>
        <a:p>
          <a:endParaRPr lang="en-US"/>
        </a:p>
      </dgm:t>
    </dgm:pt>
    <dgm:pt modelId="{97628C46-E1E8-4662-8F08-F4D245B0257E}" type="sibTrans" cxnId="{B8A7DFC4-B0BD-4510-A8C0-1C8636F53FB0}">
      <dgm:prSet/>
      <dgm:spPr/>
      <dgm:t>
        <a:bodyPr/>
        <a:lstStyle/>
        <a:p>
          <a:endParaRPr lang="en-US"/>
        </a:p>
      </dgm:t>
    </dgm:pt>
    <dgm:pt modelId="{6172A996-A6C3-4539-A60D-1A6B6A47CCEE}">
      <dgm:prSet/>
      <dgm:spPr/>
      <dgm:t>
        <a:bodyPr/>
        <a:lstStyle/>
        <a:p>
          <a:r>
            <a:rPr lang="en-US" b="0" i="0" dirty="0">
              <a:latin typeface="Calibri" panose="020F0502020204030204" pitchFamily="34" charset="0"/>
              <a:cs typeface="Calibri" panose="020F0502020204030204" pitchFamily="34" charset="0"/>
            </a:rPr>
            <a:t>Program strengths</a:t>
          </a:r>
          <a:endParaRPr lang="en-US" dirty="0">
            <a:latin typeface="Calibri" panose="020F0502020204030204" pitchFamily="34" charset="0"/>
            <a:cs typeface="Calibri" panose="020F0502020204030204" pitchFamily="34" charset="0"/>
          </a:endParaRPr>
        </a:p>
      </dgm:t>
    </dgm:pt>
    <dgm:pt modelId="{0FF00264-7505-4CB9-845A-6EF45CCDAB80}" type="parTrans" cxnId="{9BCF23F5-EF80-4108-94E7-496BA3D4C25E}">
      <dgm:prSet/>
      <dgm:spPr/>
      <dgm:t>
        <a:bodyPr/>
        <a:lstStyle/>
        <a:p>
          <a:endParaRPr lang="en-US"/>
        </a:p>
      </dgm:t>
    </dgm:pt>
    <dgm:pt modelId="{452367F2-5116-4CA1-94A2-3C4C6AFC71C1}" type="sibTrans" cxnId="{9BCF23F5-EF80-4108-94E7-496BA3D4C25E}">
      <dgm:prSet/>
      <dgm:spPr/>
      <dgm:t>
        <a:bodyPr/>
        <a:lstStyle/>
        <a:p>
          <a:endParaRPr lang="en-US"/>
        </a:p>
      </dgm:t>
    </dgm:pt>
    <dgm:pt modelId="{FBD8F3CC-E5FD-4BC0-AADB-0E793556F27C}">
      <dgm:prSet/>
      <dgm:spPr/>
      <dgm:t>
        <a:bodyPr/>
        <a:lstStyle/>
        <a:p>
          <a:r>
            <a:rPr lang="en-US" b="0" i="0" dirty="0">
              <a:latin typeface="Calibri" panose="020F0502020204030204" pitchFamily="34" charset="0"/>
              <a:cs typeface="Calibri" panose="020F0502020204030204" pitchFamily="34" charset="0"/>
            </a:rPr>
            <a:t>Program weaknesses</a:t>
          </a:r>
          <a:endParaRPr lang="en-US" dirty="0">
            <a:latin typeface="Calibri" panose="020F0502020204030204" pitchFamily="34" charset="0"/>
            <a:cs typeface="Calibri" panose="020F0502020204030204" pitchFamily="34" charset="0"/>
          </a:endParaRPr>
        </a:p>
      </dgm:t>
    </dgm:pt>
    <dgm:pt modelId="{EE106313-D205-40E6-AB36-7FBD03DE1413}" type="parTrans" cxnId="{68021228-C47C-428F-8C0E-ECFBEEFE8CAE}">
      <dgm:prSet/>
      <dgm:spPr/>
      <dgm:t>
        <a:bodyPr/>
        <a:lstStyle/>
        <a:p>
          <a:endParaRPr lang="en-US"/>
        </a:p>
      </dgm:t>
    </dgm:pt>
    <dgm:pt modelId="{B8F26862-8371-47EE-BFBA-82398E6A8BF6}" type="sibTrans" cxnId="{68021228-C47C-428F-8C0E-ECFBEEFE8CAE}">
      <dgm:prSet/>
      <dgm:spPr/>
      <dgm:t>
        <a:bodyPr/>
        <a:lstStyle/>
        <a:p>
          <a:endParaRPr lang="en-US"/>
        </a:p>
      </dgm:t>
    </dgm:pt>
    <dgm:pt modelId="{62D8CEA2-C7D3-4C52-B323-A8728DFE8425}" type="pres">
      <dgm:prSet presAssocID="{73F81EEC-549E-4127-AF93-CE8635BE03A9}" presName="vert0" presStyleCnt="0">
        <dgm:presLayoutVars>
          <dgm:dir/>
          <dgm:animOne val="branch"/>
          <dgm:animLvl val="lvl"/>
        </dgm:presLayoutVars>
      </dgm:prSet>
      <dgm:spPr/>
    </dgm:pt>
    <dgm:pt modelId="{48CC9281-E633-4E8F-B1D5-ACC9009B13E6}" type="pres">
      <dgm:prSet presAssocID="{9C3C90CD-C1F5-4FFD-ADFA-32A88901F926}" presName="thickLine" presStyleLbl="alignNode1" presStyleIdx="0" presStyleCnt="3"/>
      <dgm:spPr/>
    </dgm:pt>
    <dgm:pt modelId="{FAE7035B-A98B-4557-87CA-F550DF521032}" type="pres">
      <dgm:prSet presAssocID="{9C3C90CD-C1F5-4FFD-ADFA-32A88901F926}" presName="horz1" presStyleCnt="0"/>
      <dgm:spPr/>
    </dgm:pt>
    <dgm:pt modelId="{30D981F1-9547-416B-9ABB-D8BB9B786C79}" type="pres">
      <dgm:prSet presAssocID="{9C3C90CD-C1F5-4FFD-ADFA-32A88901F926}" presName="tx1" presStyleLbl="revTx" presStyleIdx="0" presStyleCnt="3"/>
      <dgm:spPr/>
    </dgm:pt>
    <dgm:pt modelId="{48A98844-D7B5-4D93-A1F6-A45F1E51A7CD}" type="pres">
      <dgm:prSet presAssocID="{9C3C90CD-C1F5-4FFD-ADFA-32A88901F926}" presName="vert1" presStyleCnt="0"/>
      <dgm:spPr/>
    </dgm:pt>
    <dgm:pt modelId="{268B6A78-A590-4F02-BFAF-B838F0F11EAA}" type="pres">
      <dgm:prSet presAssocID="{6172A996-A6C3-4539-A60D-1A6B6A47CCEE}" presName="thickLine" presStyleLbl="alignNode1" presStyleIdx="1" presStyleCnt="3"/>
      <dgm:spPr/>
    </dgm:pt>
    <dgm:pt modelId="{52DAE751-F94B-4CB3-8C3F-543C46F78CC5}" type="pres">
      <dgm:prSet presAssocID="{6172A996-A6C3-4539-A60D-1A6B6A47CCEE}" presName="horz1" presStyleCnt="0"/>
      <dgm:spPr/>
    </dgm:pt>
    <dgm:pt modelId="{12A3808A-6A5F-44F7-9921-54CA57D78FF9}" type="pres">
      <dgm:prSet presAssocID="{6172A996-A6C3-4539-A60D-1A6B6A47CCEE}" presName="tx1" presStyleLbl="revTx" presStyleIdx="1" presStyleCnt="3"/>
      <dgm:spPr/>
    </dgm:pt>
    <dgm:pt modelId="{05620660-201A-4C6A-8C01-100DAD9BEB2D}" type="pres">
      <dgm:prSet presAssocID="{6172A996-A6C3-4539-A60D-1A6B6A47CCEE}" presName="vert1" presStyleCnt="0"/>
      <dgm:spPr/>
    </dgm:pt>
    <dgm:pt modelId="{028EEE58-4313-4B25-AC81-AAF994FC27C9}" type="pres">
      <dgm:prSet presAssocID="{FBD8F3CC-E5FD-4BC0-AADB-0E793556F27C}" presName="thickLine" presStyleLbl="alignNode1" presStyleIdx="2" presStyleCnt="3"/>
      <dgm:spPr/>
    </dgm:pt>
    <dgm:pt modelId="{3F52836D-250D-4356-971B-6DF4D0BA4DA2}" type="pres">
      <dgm:prSet presAssocID="{FBD8F3CC-E5FD-4BC0-AADB-0E793556F27C}" presName="horz1" presStyleCnt="0"/>
      <dgm:spPr/>
    </dgm:pt>
    <dgm:pt modelId="{C5DBF51C-6122-4AE3-A59C-0DFC3AE1BABF}" type="pres">
      <dgm:prSet presAssocID="{FBD8F3CC-E5FD-4BC0-AADB-0E793556F27C}" presName="tx1" presStyleLbl="revTx" presStyleIdx="2" presStyleCnt="3"/>
      <dgm:spPr/>
    </dgm:pt>
    <dgm:pt modelId="{D205201B-A020-417E-81A4-2D03A8244C09}" type="pres">
      <dgm:prSet presAssocID="{FBD8F3CC-E5FD-4BC0-AADB-0E793556F27C}" presName="vert1" presStyleCnt="0"/>
      <dgm:spPr/>
    </dgm:pt>
  </dgm:ptLst>
  <dgm:cxnLst>
    <dgm:cxn modelId="{68021228-C47C-428F-8C0E-ECFBEEFE8CAE}" srcId="{73F81EEC-549E-4127-AF93-CE8635BE03A9}" destId="{FBD8F3CC-E5FD-4BC0-AADB-0E793556F27C}" srcOrd="2" destOrd="0" parTransId="{EE106313-D205-40E6-AB36-7FBD03DE1413}" sibTransId="{B8F26862-8371-47EE-BFBA-82398E6A8BF6}"/>
    <dgm:cxn modelId="{62B4DE74-2D2D-4F3E-A6F5-881EB9EB4EAE}" type="presOf" srcId="{6172A996-A6C3-4539-A60D-1A6B6A47CCEE}" destId="{12A3808A-6A5F-44F7-9921-54CA57D78FF9}" srcOrd="0" destOrd="0" presId="urn:microsoft.com/office/officeart/2008/layout/LinedList"/>
    <dgm:cxn modelId="{1FB6DFA4-FE35-4208-965E-4908D66AFAE8}" type="presOf" srcId="{73F81EEC-549E-4127-AF93-CE8635BE03A9}" destId="{62D8CEA2-C7D3-4C52-B323-A8728DFE8425}" srcOrd="0" destOrd="0" presId="urn:microsoft.com/office/officeart/2008/layout/LinedList"/>
    <dgm:cxn modelId="{786CAAB5-44D6-4C66-854D-B8ED3ED49CF9}" type="presOf" srcId="{9C3C90CD-C1F5-4FFD-ADFA-32A88901F926}" destId="{30D981F1-9547-416B-9ABB-D8BB9B786C79}" srcOrd="0" destOrd="0" presId="urn:microsoft.com/office/officeart/2008/layout/LinedList"/>
    <dgm:cxn modelId="{B8A7DFC4-B0BD-4510-A8C0-1C8636F53FB0}" srcId="{73F81EEC-549E-4127-AF93-CE8635BE03A9}" destId="{9C3C90CD-C1F5-4FFD-ADFA-32A88901F926}" srcOrd="0" destOrd="0" parTransId="{CE6D26CD-0884-4706-813F-6FE77CC1E036}" sibTransId="{97628C46-E1E8-4662-8F08-F4D245B0257E}"/>
    <dgm:cxn modelId="{2AA213C5-6ECC-4130-9E38-4EBDCD8E1DA7}" type="presOf" srcId="{FBD8F3CC-E5FD-4BC0-AADB-0E793556F27C}" destId="{C5DBF51C-6122-4AE3-A59C-0DFC3AE1BABF}" srcOrd="0" destOrd="0" presId="urn:microsoft.com/office/officeart/2008/layout/LinedList"/>
    <dgm:cxn modelId="{9BCF23F5-EF80-4108-94E7-496BA3D4C25E}" srcId="{73F81EEC-549E-4127-AF93-CE8635BE03A9}" destId="{6172A996-A6C3-4539-A60D-1A6B6A47CCEE}" srcOrd="1" destOrd="0" parTransId="{0FF00264-7505-4CB9-845A-6EF45CCDAB80}" sibTransId="{452367F2-5116-4CA1-94A2-3C4C6AFC71C1}"/>
    <dgm:cxn modelId="{C06A8C8F-62D7-4440-9B3B-9477D94B17F6}" type="presParOf" srcId="{62D8CEA2-C7D3-4C52-B323-A8728DFE8425}" destId="{48CC9281-E633-4E8F-B1D5-ACC9009B13E6}" srcOrd="0" destOrd="0" presId="urn:microsoft.com/office/officeart/2008/layout/LinedList"/>
    <dgm:cxn modelId="{DF7ED014-93B2-42B5-B3D3-61E0EDAF5F7D}" type="presParOf" srcId="{62D8CEA2-C7D3-4C52-B323-A8728DFE8425}" destId="{FAE7035B-A98B-4557-87CA-F550DF521032}" srcOrd="1" destOrd="0" presId="urn:microsoft.com/office/officeart/2008/layout/LinedList"/>
    <dgm:cxn modelId="{617B880E-764B-40D5-AF1E-14A45F4EC7AB}" type="presParOf" srcId="{FAE7035B-A98B-4557-87CA-F550DF521032}" destId="{30D981F1-9547-416B-9ABB-D8BB9B786C79}" srcOrd="0" destOrd="0" presId="urn:microsoft.com/office/officeart/2008/layout/LinedList"/>
    <dgm:cxn modelId="{C321BC96-7A57-4DC5-BDE0-7E7DEC8175E8}" type="presParOf" srcId="{FAE7035B-A98B-4557-87CA-F550DF521032}" destId="{48A98844-D7B5-4D93-A1F6-A45F1E51A7CD}" srcOrd="1" destOrd="0" presId="urn:microsoft.com/office/officeart/2008/layout/LinedList"/>
    <dgm:cxn modelId="{B0029A0D-6269-471E-BC2E-F5DB181635A0}" type="presParOf" srcId="{62D8CEA2-C7D3-4C52-B323-A8728DFE8425}" destId="{268B6A78-A590-4F02-BFAF-B838F0F11EAA}" srcOrd="2" destOrd="0" presId="urn:microsoft.com/office/officeart/2008/layout/LinedList"/>
    <dgm:cxn modelId="{C9AF939D-3E3E-4F07-91BF-408D06BD536E}" type="presParOf" srcId="{62D8CEA2-C7D3-4C52-B323-A8728DFE8425}" destId="{52DAE751-F94B-4CB3-8C3F-543C46F78CC5}" srcOrd="3" destOrd="0" presId="urn:microsoft.com/office/officeart/2008/layout/LinedList"/>
    <dgm:cxn modelId="{19756422-6A79-4AB8-B27C-0A70389A6427}" type="presParOf" srcId="{52DAE751-F94B-4CB3-8C3F-543C46F78CC5}" destId="{12A3808A-6A5F-44F7-9921-54CA57D78FF9}" srcOrd="0" destOrd="0" presId="urn:microsoft.com/office/officeart/2008/layout/LinedList"/>
    <dgm:cxn modelId="{95CB8EF7-97F1-49FC-ADC2-C9B24A94AF35}" type="presParOf" srcId="{52DAE751-F94B-4CB3-8C3F-543C46F78CC5}" destId="{05620660-201A-4C6A-8C01-100DAD9BEB2D}" srcOrd="1" destOrd="0" presId="urn:microsoft.com/office/officeart/2008/layout/LinedList"/>
    <dgm:cxn modelId="{F74A13AF-9C31-49B3-877B-091D4441F569}" type="presParOf" srcId="{62D8CEA2-C7D3-4C52-B323-A8728DFE8425}" destId="{028EEE58-4313-4B25-AC81-AAF994FC27C9}" srcOrd="4" destOrd="0" presId="urn:microsoft.com/office/officeart/2008/layout/LinedList"/>
    <dgm:cxn modelId="{93359CDE-06B9-4405-8574-CC066524F49E}" type="presParOf" srcId="{62D8CEA2-C7D3-4C52-B323-A8728DFE8425}" destId="{3F52836D-250D-4356-971B-6DF4D0BA4DA2}" srcOrd="5" destOrd="0" presId="urn:microsoft.com/office/officeart/2008/layout/LinedList"/>
    <dgm:cxn modelId="{639B58EA-BEB1-4AD0-BF9C-3A253FD63D82}" type="presParOf" srcId="{3F52836D-250D-4356-971B-6DF4D0BA4DA2}" destId="{C5DBF51C-6122-4AE3-A59C-0DFC3AE1BABF}" srcOrd="0" destOrd="0" presId="urn:microsoft.com/office/officeart/2008/layout/LinedList"/>
    <dgm:cxn modelId="{AE735DC5-B1EA-4501-9810-7AF60BF2209C}" type="presParOf" srcId="{3F52836D-250D-4356-971B-6DF4D0BA4DA2}" destId="{D205201B-A020-417E-81A4-2D03A8244C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C1F40-8D26-44F4-8E27-0AA3BADD6B91}">
      <dsp:nvSpPr>
        <dsp:cNvPr id="0" name=""/>
        <dsp:cNvSpPr/>
      </dsp:nvSpPr>
      <dsp:spPr>
        <a:xfrm>
          <a:off x="0" y="0"/>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Research Alignment</a:t>
          </a:r>
        </a:p>
      </dsp:txBody>
      <dsp:txXfrm>
        <a:off x="2430749" y="0"/>
        <a:ext cx="9306821" cy="832348"/>
      </dsp:txXfrm>
    </dsp:sp>
    <dsp:sp modelId="{AE34DD62-8D36-4C3D-B2A6-FCD69E93A6F6}">
      <dsp:nvSpPr>
        <dsp:cNvPr id="0" name=""/>
        <dsp:cNvSpPr/>
      </dsp:nvSpPr>
      <dsp:spPr>
        <a:xfrm>
          <a:off x="83234" y="83234"/>
          <a:ext cx="2347514" cy="6658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8000" b="-4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5936DC9-8E92-499B-9653-4FE9E59921C4}">
      <dsp:nvSpPr>
        <dsp:cNvPr id="0" name=""/>
        <dsp:cNvSpPr/>
      </dsp:nvSpPr>
      <dsp:spPr>
        <a:xfrm>
          <a:off x="0" y="915583"/>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Explicit Instruction</a:t>
          </a:r>
        </a:p>
      </dsp:txBody>
      <dsp:txXfrm>
        <a:off x="2430749" y="915583"/>
        <a:ext cx="9306821" cy="832348"/>
      </dsp:txXfrm>
    </dsp:sp>
    <dsp:sp modelId="{6A7B8871-B6F2-476A-9612-EB03026F740A}">
      <dsp:nvSpPr>
        <dsp:cNvPr id="0" name=""/>
        <dsp:cNvSpPr/>
      </dsp:nvSpPr>
      <dsp:spPr>
        <a:xfrm>
          <a:off x="83234" y="998817"/>
          <a:ext cx="2347514" cy="66587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2000" b="-4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5E27D8F-C1D7-4F34-9D63-B7168075A3DD}">
      <dsp:nvSpPr>
        <dsp:cNvPr id="0" name=""/>
        <dsp:cNvSpPr/>
      </dsp:nvSpPr>
      <dsp:spPr>
        <a:xfrm>
          <a:off x="0" y="1831166"/>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Sequential Instruction</a:t>
          </a:r>
        </a:p>
      </dsp:txBody>
      <dsp:txXfrm>
        <a:off x="2430749" y="1831166"/>
        <a:ext cx="9306821" cy="832348"/>
      </dsp:txXfrm>
    </dsp:sp>
    <dsp:sp modelId="{E29120FA-20A9-4E60-9258-BAAD880E8DAE}">
      <dsp:nvSpPr>
        <dsp:cNvPr id="0" name=""/>
        <dsp:cNvSpPr/>
      </dsp:nvSpPr>
      <dsp:spPr>
        <a:xfrm>
          <a:off x="83234" y="1914401"/>
          <a:ext cx="2347514" cy="6658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A1D721-C521-4A4B-8689-C9E2D1DD84B4}">
      <dsp:nvSpPr>
        <dsp:cNvPr id="0" name=""/>
        <dsp:cNvSpPr/>
      </dsp:nvSpPr>
      <dsp:spPr>
        <a:xfrm>
          <a:off x="0" y="2746749"/>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Systematic &amp; Cumulative Instruction</a:t>
          </a:r>
        </a:p>
      </dsp:txBody>
      <dsp:txXfrm>
        <a:off x="2430749" y="2746749"/>
        <a:ext cx="9306821" cy="832348"/>
      </dsp:txXfrm>
    </dsp:sp>
    <dsp:sp modelId="{C3AF12F4-BCD1-46C8-9CE3-EA317DBCECB8}">
      <dsp:nvSpPr>
        <dsp:cNvPr id="0" name=""/>
        <dsp:cNvSpPr/>
      </dsp:nvSpPr>
      <dsp:spPr>
        <a:xfrm>
          <a:off x="83234" y="2829984"/>
          <a:ext cx="2347514" cy="66587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3000" b="-3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7FD21BD-ACCC-45DB-A581-F78A7A432113}">
      <dsp:nvSpPr>
        <dsp:cNvPr id="0" name=""/>
        <dsp:cNvSpPr/>
      </dsp:nvSpPr>
      <dsp:spPr>
        <a:xfrm>
          <a:off x="0" y="3662332"/>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Coordinated Components</a:t>
          </a:r>
        </a:p>
      </dsp:txBody>
      <dsp:txXfrm>
        <a:off x="2430749" y="3662332"/>
        <a:ext cx="9306821" cy="832348"/>
      </dsp:txXfrm>
    </dsp:sp>
    <dsp:sp modelId="{560AA6B2-29D7-4525-AFE2-F18F95881C26}">
      <dsp:nvSpPr>
        <dsp:cNvPr id="0" name=""/>
        <dsp:cNvSpPr/>
      </dsp:nvSpPr>
      <dsp:spPr>
        <a:xfrm>
          <a:off x="83234" y="3745567"/>
          <a:ext cx="2347514" cy="6658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71B2A6A-53F4-42DC-84BC-BE42F6F00E3D}">
      <dsp:nvSpPr>
        <dsp:cNvPr id="0" name=""/>
        <dsp:cNvSpPr/>
      </dsp:nvSpPr>
      <dsp:spPr>
        <a:xfrm>
          <a:off x="0" y="4577915"/>
          <a:ext cx="11737571" cy="83234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Related Elements</a:t>
          </a:r>
        </a:p>
      </dsp:txBody>
      <dsp:txXfrm>
        <a:off x="2430749" y="4577915"/>
        <a:ext cx="9306821" cy="832348"/>
      </dsp:txXfrm>
    </dsp:sp>
    <dsp:sp modelId="{928C980A-C695-48BF-8F0A-F455B1E95023}">
      <dsp:nvSpPr>
        <dsp:cNvPr id="0" name=""/>
        <dsp:cNvSpPr/>
      </dsp:nvSpPr>
      <dsp:spPr>
        <a:xfrm>
          <a:off x="83234" y="4661150"/>
          <a:ext cx="2347514" cy="66587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0" b="-40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859F-8F3B-432B-9581-188186C2EDC1}">
      <dsp:nvSpPr>
        <dsp:cNvPr id="0" name=""/>
        <dsp:cNvSpPr/>
      </dsp:nvSpPr>
      <dsp:spPr>
        <a:xfrm>
          <a:off x="-5934202" y="-908103"/>
          <a:ext cx="7064481" cy="7064481"/>
        </a:xfrm>
        <a:prstGeom prst="blockArc">
          <a:avLst>
            <a:gd name="adj1" fmla="val 18900000"/>
            <a:gd name="adj2" fmla="val 2700000"/>
            <a:gd name="adj3" fmla="val 30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1C63B-86EB-4659-9EE0-CB8F62AA2ADB}">
      <dsp:nvSpPr>
        <dsp:cNvPr id="0" name=""/>
        <dsp:cNvSpPr/>
      </dsp:nvSpPr>
      <dsp:spPr>
        <a:xfrm>
          <a:off x="493972" y="327912"/>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Phonological and Phonemic Awareness</a:t>
          </a:r>
        </a:p>
      </dsp:txBody>
      <dsp:txXfrm>
        <a:off x="493972" y="327912"/>
        <a:ext cx="11309811" cy="656244"/>
      </dsp:txXfrm>
    </dsp:sp>
    <dsp:sp modelId="{FA83DCB4-C1A3-4BB6-9C5F-794F81E8D153}">
      <dsp:nvSpPr>
        <dsp:cNvPr id="0" name=""/>
        <dsp:cNvSpPr/>
      </dsp:nvSpPr>
      <dsp:spPr>
        <a:xfrm>
          <a:off x="83819" y="245881"/>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68C71-EE88-45D9-9700-B644FB8C95D7}">
      <dsp:nvSpPr>
        <dsp:cNvPr id="0" name=""/>
        <dsp:cNvSpPr/>
      </dsp:nvSpPr>
      <dsp:spPr>
        <a:xfrm>
          <a:off x="964217" y="1311963"/>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Phonics and Word Study</a:t>
          </a:r>
        </a:p>
      </dsp:txBody>
      <dsp:txXfrm>
        <a:off x="964217" y="1311963"/>
        <a:ext cx="10839566" cy="656244"/>
      </dsp:txXfrm>
    </dsp:sp>
    <dsp:sp modelId="{55B27376-226B-430A-BFF0-BEAC4FF3DB44}">
      <dsp:nvSpPr>
        <dsp:cNvPr id="0" name=""/>
        <dsp:cNvSpPr/>
      </dsp:nvSpPr>
      <dsp:spPr>
        <a:xfrm>
          <a:off x="554065" y="1229933"/>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0B618-A210-4CB0-AAD3-89A1F7C80858}">
      <dsp:nvSpPr>
        <dsp:cNvPr id="0" name=""/>
        <dsp:cNvSpPr/>
      </dsp:nvSpPr>
      <dsp:spPr>
        <a:xfrm>
          <a:off x="1108545" y="2296015"/>
          <a:ext cx="10695238"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Vocabulary </a:t>
          </a:r>
        </a:p>
      </dsp:txBody>
      <dsp:txXfrm>
        <a:off x="1108545" y="2296015"/>
        <a:ext cx="10695238" cy="656244"/>
      </dsp:txXfrm>
    </dsp:sp>
    <dsp:sp modelId="{911B2FD1-7447-4B42-A21D-A5DE8DDF1A5C}">
      <dsp:nvSpPr>
        <dsp:cNvPr id="0" name=""/>
        <dsp:cNvSpPr/>
      </dsp:nvSpPr>
      <dsp:spPr>
        <a:xfrm>
          <a:off x="698392" y="2213984"/>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1BED2-D9FA-4061-9709-5715F39ACEA7}">
      <dsp:nvSpPr>
        <dsp:cNvPr id="0" name=""/>
        <dsp:cNvSpPr/>
      </dsp:nvSpPr>
      <dsp:spPr>
        <a:xfrm>
          <a:off x="964217" y="3280066"/>
          <a:ext cx="10839566"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Text Reading and Fluency</a:t>
          </a:r>
        </a:p>
      </dsp:txBody>
      <dsp:txXfrm>
        <a:off x="964217" y="3280066"/>
        <a:ext cx="10839566" cy="656244"/>
      </dsp:txXfrm>
    </dsp:sp>
    <dsp:sp modelId="{76FA12CC-0F30-4B61-B321-AB5A52F00EED}">
      <dsp:nvSpPr>
        <dsp:cNvPr id="0" name=""/>
        <dsp:cNvSpPr/>
      </dsp:nvSpPr>
      <dsp:spPr>
        <a:xfrm>
          <a:off x="554065" y="3198036"/>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C6E01-141F-4C69-9A42-D988FFBB1974}">
      <dsp:nvSpPr>
        <dsp:cNvPr id="0" name=""/>
        <dsp:cNvSpPr/>
      </dsp:nvSpPr>
      <dsp:spPr>
        <a:xfrm>
          <a:off x="493972" y="4264118"/>
          <a:ext cx="11309811" cy="65624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894"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Listening and Reading Comprehension</a:t>
          </a:r>
        </a:p>
      </dsp:txBody>
      <dsp:txXfrm>
        <a:off x="493972" y="4264118"/>
        <a:ext cx="11309811" cy="656244"/>
      </dsp:txXfrm>
    </dsp:sp>
    <dsp:sp modelId="{8A9B9CD2-4B94-465B-9634-D48363E58C4B}">
      <dsp:nvSpPr>
        <dsp:cNvPr id="0" name=""/>
        <dsp:cNvSpPr/>
      </dsp:nvSpPr>
      <dsp:spPr>
        <a:xfrm>
          <a:off x="83819" y="4182087"/>
          <a:ext cx="820305" cy="82030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C9281-E633-4E8F-B1D5-ACC9009B13E6}">
      <dsp:nvSpPr>
        <dsp:cNvPr id="0" name=""/>
        <dsp:cNvSpPr/>
      </dsp:nvSpPr>
      <dsp:spPr>
        <a:xfrm>
          <a:off x="0" y="161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D981F1-9547-416B-9ABB-D8BB9B786C79}">
      <dsp:nvSpPr>
        <dsp:cNvPr id="0" name=""/>
        <dsp:cNvSpPr/>
      </dsp:nvSpPr>
      <dsp:spPr>
        <a:xfrm>
          <a:off x="0" y="161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Alignment with the science of reading</a:t>
          </a:r>
          <a:endParaRPr lang="en-US" sz="3100" kern="1200" dirty="0">
            <a:latin typeface="Calibri" panose="020F0502020204030204" pitchFamily="34" charset="0"/>
            <a:cs typeface="Calibri" panose="020F0502020204030204" pitchFamily="34" charset="0"/>
          </a:endParaRPr>
        </a:p>
      </dsp:txBody>
      <dsp:txXfrm>
        <a:off x="0" y="1616"/>
        <a:ext cx="5985725" cy="1102410"/>
      </dsp:txXfrm>
    </dsp:sp>
    <dsp:sp modelId="{268B6A78-A590-4F02-BFAF-B838F0F11EAA}">
      <dsp:nvSpPr>
        <dsp:cNvPr id="0" name=""/>
        <dsp:cNvSpPr/>
      </dsp:nvSpPr>
      <dsp:spPr>
        <a:xfrm>
          <a:off x="0" y="1104026"/>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3808A-6A5F-44F7-9921-54CA57D78FF9}">
      <dsp:nvSpPr>
        <dsp:cNvPr id="0" name=""/>
        <dsp:cNvSpPr/>
      </dsp:nvSpPr>
      <dsp:spPr>
        <a:xfrm>
          <a:off x="0" y="1104026"/>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strengths</a:t>
          </a:r>
          <a:endParaRPr lang="en-US" sz="3100" kern="1200" dirty="0">
            <a:latin typeface="Calibri" panose="020F0502020204030204" pitchFamily="34" charset="0"/>
            <a:cs typeface="Calibri" panose="020F0502020204030204" pitchFamily="34" charset="0"/>
          </a:endParaRPr>
        </a:p>
      </dsp:txBody>
      <dsp:txXfrm>
        <a:off x="0" y="1104026"/>
        <a:ext cx="5985725" cy="1102410"/>
      </dsp:txXfrm>
    </dsp:sp>
    <dsp:sp modelId="{028EEE58-4313-4B25-AC81-AAF994FC27C9}">
      <dsp:nvSpPr>
        <dsp:cNvPr id="0" name=""/>
        <dsp:cNvSpPr/>
      </dsp:nvSpPr>
      <dsp:spPr>
        <a:xfrm>
          <a:off x="0" y="2206437"/>
          <a:ext cx="59857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BF51C-6122-4AE3-A59C-0DFC3AE1BABF}">
      <dsp:nvSpPr>
        <dsp:cNvPr id="0" name=""/>
        <dsp:cNvSpPr/>
      </dsp:nvSpPr>
      <dsp:spPr>
        <a:xfrm>
          <a:off x="0" y="2206437"/>
          <a:ext cx="5985725" cy="11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latin typeface="Calibri" panose="020F0502020204030204" pitchFamily="34" charset="0"/>
              <a:cs typeface="Calibri" panose="020F0502020204030204" pitchFamily="34" charset="0"/>
            </a:rPr>
            <a:t>Program weaknesses</a:t>
          </a:r>
          <a:endParaRPr lang="en-US" sz="3100" kern="1200" dirty="0">
            <a:latin typeface="Calibri" panose="020F0502020204030204" pitchFamily="34" charset="0"/>
            <a:cs typeface="Calibri" panose="020F0502020204030204" pitchFamily="34" charset="0"/>
          </a:endParaRPr>
        </a:p>
      </dsp:txBody>
      <dsp:txXfrm>
        <a:off x="0" y="2206437"/>
        <a:ext cx="5985725" cy="110241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8A793-7110-4430-B93C-685733E469C9}" type="datetimeFigureOut">
              <a:rPr lang="en-US" smtClean="0"/>
              <a:t>8/2/2024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56D48-3407-40C3-AD8E-0929B045EB47}" type="slidenum">
              <a:rPr lang="en-US" smtClean="0"/>
              <a:t>‹#›</a:t>
            </a:fld>
            <a:endParaRPr lang="en-US" dirty="0"/>
          </a:p>
        </p:txBody>
      </p:sp>
    </p:spTree>
    <p:extLst>
      <p:ext uri="{BB962C8B-B14F-4D97-AF65-F5344CB8AC3E}">
        <p14:creationId xmlns:p14="http://schemas.microsoft.com/office/powerpoint/2010/main" val="314172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Welcome. This training on Selecting an Instructional Program is presented to you by Colorado Department of Education’s Literacy Team. All districts and schools in Colorado are required to use curricula that is scientifically and evidence-based. We share common goals and responsibility in ensuring that our students are confident and skillful readers. In working towards these shared goals, selecting an instructional program can be an important step. In this training, we will go through some high-level information on scientifically and evidence-based reading instruction and walk through two tools that can be used to help in this decision-making process</a:t>
            </a:r>
            <a:endParaRPr dirty="0"/>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are: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only attends to larger units of phonological awareness (syllables, rhyme, onset-rime) without moving to the phoneme level (an example of this could be teaching blends such as ‘tr’ as a unit where they are kept intact rather than having students notice their individual sounds).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does not include more advanced manipulation tasks.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Phoneme awareness instruction discontinues after K-1.</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implicitly and briefly.</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phonemes are immediately connected to graphemes (printed letters).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Phonological and phoneme awareness are not assessed and monitored regularly.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additional red flags identified through use of the CDE core programming rubric are: having no clear progression of easier to more difficult skills, Phonological and phonemic awareness lessons are incidental or driven only by the mistakes students make while reading, phonemic awareness lessons work only at the syllable or word level, and also lessons don't include manipulatives or movement.</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10</a:t>
            </a:fld>
            <a:endParaRPr lang="en-US" dirty="0"/>
          </a:p>
        </p:txBody>
      </p:sp>
    </p:spTree>
    <p:extLst>
      <p:ext uri="{BB962C8B-B14F-4D97-AF65-F5344CB8AC3E}">
        <p14:creationId xmlns:p14="http://schemas.microsoft.com/office/powerpoint/2010/main" val="1531161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subcomponent to review is phonics instruction found on page 3 of the Curriculum evaluation tool.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11</a:t>
            </a:fld>
            <a:endParaRPr lang="en-US" dirty="0"/>
          </a:p>
        </p:txBody>
      </p:sp>
    </p:spTree>
    <p:extLst>
      <p:ext uri="{BB962C8B-B14F-4D97-AF65-F5344CB8AC3E}">
        <p14:creationId xmlns:p14="http://schemas.microsoft.com/office/powerpoint/2010/main" val="323763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again we will be looking for green flags or practices that are aligned with science of reading and watching out for red flags or those practices which are not aligned.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12</a:t>
            </a:fld>
            <a:endParaRPr lang="en-US" dirty="0"/>
          </a:p>
        </p:txBody>
      </p:sp>
    </p:spTree>
    <p:extLst>
      <p:ext uri="{BB962C8B-B14F-4D97-AF65-F5344CB8AC3E}">
        <p14:creationId xmlns:p14="http://schemas.microsoft.com/office/powerpoint/2010/main" val="49558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aligned with the science of reading will include: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taught in an explicit, systematic, and sequential fashion, from simple to complex.</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that is robust with explicit instruction, cumulative review, and application in reading and writing.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includes a mixture of short vowels and consonants.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taught explicitly and practiced regularly, in both decoding and encoding.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Explicit instruction directs students’ attention to the structure of the word with emphasis on phonic decoding.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letter sounds correspondences, syllable types, word families, word analysis skills for multisyllabic words, and morphemes.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by drawing attention to both the regular and irregular sounds within the word.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provides Opportunities to practice decoding words in isolation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should always include recursive or frequent, cumulative review of phonics/encoding skills.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skills are practiced by applying letter-sound knowledge in decodable texts that match the phonics elements taught, securing phonic decoding.</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CDE Core programming rubric has many additional details by grade level in what to look for in the phonic component. Some highlights to look for are explicit routines apparent in lessons, frequent distributed practice that results in automaticity, programs include decodable text that matches the phonics scope and sequence, and program materials direct teachers to use assessments to create and change groups based on skill.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13</a:t>
            </a:fld>
            <a:endParaRPr lang="en-US" dirty="0"/>
          </a:p>
        </p:txBody>
      </p:sp>
    </p:spTree>
    <p:extLst>
      <p:ext uri="{BB962C8B-B14F-4D97-AF65-F5344CB8AC3E}">
        <p14:creationId xmlns:p14="http://schemas.microsoft.com/office/powerpoint/2010/main" val="106710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red flags will hinder students from being able to read the words on the page in an efficient and automatic manner.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 out for instruction where: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Letter-sound correspondences are taught opportunistically or implicitly during text reading.</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Phonics instruction takes place in short “mini-lessons.”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initial instructional sequence introduces a large number of (or all) consonants before a vowel is introduced, or vowels are all taught in rapid succession.</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Segmenting and blending are not explicitly taught nor practiced.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encourages students to memorize whole words, guess at words in context, or use picture clues.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 phonics ends once letter sounds correspondences are taught.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Irregular high-frequency words are taught as whole-word units, often as stand-alone “sight words” to be memorized.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opportunities for word-level decoding practice are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is typically “one and done”; phonics/encoding skills are introduced but with very little or very short-term review.</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Early text is predominantly predictable, leveled texts which includes phonic elements that have not been taught and encourages memorizing patterns and using picture clues rather than phonic decoding.</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programming rubric identifies specific details by grade level of what you would like to see as part of a phonic routine. We encourage you to avoid any program that prompts students to guess at the word, has students draw an outline around the word, utilizes memorization as a primary strategy, or focuses on features such as the size of the letters. Students should be using their phonics skills and knowledge as their primary strategy for decoding words.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14</a:t>
            </a:fld>
            <a:endParaRPr lang="en-US" dirty="0"/>
          </a:p>
        </p:txBody>
      </p:sp>
    </p:spTree>
    <p:extLst>
      <p:ext uri="{BB962C8B-B14F-4D97-AF65-F5344CB8AC3E}">
        <p14:creationId xmlns:p14="http://schemas.microsoft.com/office/powerpoint/2010/main" val="277624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In the previous two sections we talked about phonological awareness and phonics which are areas focused on word recognition skills in the simple view of reading model. As we move towards focusing more on language comprehension, we are going to talk about fluency which bridges these two skill areas.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15</a:t>
            </a:fld>
            <a:endParaRPr lang="en-US" dirty="0"/>
          </a:p>
        </p:txBody>
      </p:sp>
    </p:spTree>
    <p:extLst>
      <p:ext uri="{BB962C8B-B14F-4D97-AF65-F5344CB8AC3E}">
        <p14:creationId xmlns:p14="http://schemas.microsoft.com/office/powerpoint/2010/main" val="429447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following along with your two tools, you should be on page 4 in the curriculum evaluation tool and looking at the criteria for Text Reading and Fluency in first through third grade in the CDE Core Programming Rubric.</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16</a:t>
            </a:fld>
            <a:endParaRPr lang="en-US" dirty="0"/>
          </a:p>
        </p:txBody>
      </p:sp>
    </p:spTree>
    <p:extLst>
      <p:ext uri="{BB962C8B-B14F-4D97-AF65-F5344CB8AC3E}">
        <p14:creationId xmlns:p14="http://schemas.microsoft.com/office/powerpoint/2010/main" val="5939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Aspects of fluency instruction to look for in an effective program are: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Instruction includes teacher-led modeling, oral reading by students, and immediate feedback.</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accuracy and automaticity are emphasized.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Word-level fluency practice is provided.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practiced in a variety of texts (like narrative, informational texts, poetry, or lists).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Fluency is measured using a normed Oral Reading Fluency assessment.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CDE’s core programming rubric guides us to look for some additional items including that the text used for practicing to automaticity and fluency follows the phonics scope and sequence, a sufficient number of controlled decodable text that align with that scope and sequence, and materials available for teachers to read aloud for the purpose of modeling fluent reading which of course serves other purposes as well such as building vocabulary and background knowledge. Navigate to the Text Reading and Fluency section in the rubric in each grade level for more specific criteria to identify.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17</a:t>
            </a:fld>
            <a:endParaRPr lang="en-US" dirty="0"/>
          </a:p>
        </p:txBody>
      </p:sp>
    </p:spTree>
    <p:extLst>
      <p:ext uri="{BB962C8B-B14F-4D97-AF65-F5344CB8AC3E}">
        <p14:creationId xmlns:p14="http://schemas.microsoft.com/office/powerpoint/2010/main" val="3288300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red flags to watch out for are: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which focuses primarily on student silent reading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rate is emphasized over accuracy or where attention is given to students reading words quickly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do not include word-level fluency practice and where fluency is only viewed as text-reading fluency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which only use narrative text or with repeated reading of patterned text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any assessment that accepts incorrectly decoded words if they are close in meaning to the target word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red flags are all indicators that the chosen program does not align with the science of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18</a:t>
            </a:fld>
            <a:endParaRPr lang="en-US" dirty="0"/>
          </a:p>
        </p:txBody>
      </p:sp>
    </p:spTree>
    <p:extLst>
      <p:ext uri="{BB962C8B-B14F-4D97-AF65-F5344CB8AC3E}">
        <p14:creationId xmlns:p14="http://schemas.microsoft.com/office/powerpoint/2010/main" val="1053158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we will begin to focus more on the language comprehension side of the simple view equation. We will begin by looking at background knowledge and vocabulary.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19</a:t>
            </a:fld>
            <a:endParaRPr lang="en-US" dirty="0"/>
          </a:p>
        </p:txBody>
      </p:sp>
    </p:spTree>
    <p:extLst>
      <p:ext uri="{BB962C8B-B14F-4D97-AF65-F5344CB8AC3E}">
        <p14:creationId xmlns:p14="http://schemas.microsoft.com/office/powerpoint/2010/main" val="427082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6d80a4c9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6d80a4c9c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We will begin with grounding ourselves in scientifically based theoretical models in how we learn to read. The first is The Simple View of Reading. This model organizes the skills needed to become a proficient and successful reader into two categories: word recognition and language comprehension. The Simple View of Reading is a basic formula for reading comprehension. It says this: Reading Comprehension is the product of word recognition skills and language comprehension skills. We need both sides of the equation for students to become skilled, proficient readers. Students need efficient word recognition or decoding skills where they are accurately and automatically reading the words on the page without aid of context clues or pictures. They also need fully developed language comprehension skills which references the ability to understand language. In order for a student to understand text, they need to decode the words on the page and then make meaning of the words, sentences, and overall text.</a:t>
            </a:r>
            <a:endParaRPr dirty="0"/>
          </a:p>
        </p:txBody>
      </p:sp>
      <p:sp>
        <p:nvSpPr>
          <p:cNvPr id="579" name="Google Shape;579;g86d80a4c9c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Locate these components in the evaluation tool starting on p. 5 and in the rubric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20</a:t>
            </a:fld>
            <a:endParaRPr lang="en-US" dirty="0"/>
          </a:p>
        </p:txBody>
      </p:sp>
    </p:spTree>
    <p:extLst>
      <p:ext uri="{BB962C8B-B14F-4D97-AF65-F5344CB8AC3E}">
        <p14:creationId xmlns:p14="http://schemas.microsoft.com/office/powerpoint/2010/main" val="77451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background knowledge look for programs where read aloud opportunities feature a variety of complex texts to develop background knowledge and vocabulary in a range of subject areas. Look for places where connections are made between new words and concepts and previously learned words and concepts.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vocabulary instruction, look for materials that include robust conversations to support understanding of literal and inferential comprehension of word knowledge within the text. Explicit instruction of vocabulary for tier 2 and tier 3 words should be evident as well as instruction in the context of texts. In tier 2 word instruction, words should be taught explicitly with students being taught to use these words in speech, see them in print, and when appropriate also use the words in writing. In building vocabulary skills and knowledge, explicit instruction in morphology should be provided.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CDE rubric, we encourage you to look for a cumulative review and practice of previously learned words. Look for activities and materials designed to elicit high levels of responding and engagement. See the core programming rubric to find additional items to look for by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21</a:t>
            </a:fld>
            <a:endParaRPr lang="en-US" dirty="0"/>
          </a:p>
        </p:txBody>
      </p:sp>
    </p:spTree>
    <p:extLst>
      <p:ext uri="{BB962C8B-B14F-4D97-AF65-F5344CB8AC3E}">
        <p14:creationId xmlns:p14="http://schemas.microsoft.com/office/powerpoint/2010/main" val="43505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for instruction on background knowledge would be having read aloud materials that only focus on stories or narrative texts or where read aloud text is not sufficiently complex. Another red flag would be one where new knowledge is not bridged with existing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vocabulary component, stay away from programs that do not include opportunities for rich conversations and programs that rely on worksheets or activity sheets.  Beware of instruction that includes memorization of isolated words and definitions out of context or where tier 2 words are not taught deeply to students.  The final red flag would be for programs which do not explicitly teach morphology.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 to our next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22</a:t>
            </a:fld>
            <a:endParaRPr lang="en-US" dirty="0"/>
          </a:p>
        </p:txBody>
      </p:sp>
    </p:spTree>
    <p:extLst>
      <p:ext uri="{BB962C8B-B14F-4D97-AF65-F5344CB8AC3E}">
        <p14:creationId xmlns:p14="http://schemas.microsoft.com/office/powerpoint/2010/main" val="295533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next section we will be looking at knowledge of language structures, verbal reasoning, and literacy knowledge.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23</a:t>
            </a:fld>
            <a:endParaRPr lang="en-US" dirty="0"/>
          </a:p>
        </p:txBody>
      </p:sp>
    </p:spTree>
    <p:extLst>
      <p:ext uri="{BB962C8B-B14F-4D97-AF65-F5344CB8AC3E}">
        <p14:creationId xmlns:p14="http://schemas.microsoft.com/office/powerpoint/2010/main" val="428848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for green and red flags for these subcomponents are found on page 7 in the curriculum evaluation tool and in the listening and reading comprehension sections of the core programming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24</a:t>
            </a:fld>
            <a:endParaRPr lang="en-US" dirty="0"/>
          </a:p>
        </p:txBody>
      </p:sp>
    </p:spTree>
    <p:extLst>
      <p:ext uri="{BB962C8B-B14F-4D97-AF65-F5344CB8AC3E}">
        <p14:creationId xmlns:p14="http://schemas.microsoft.com/office/powerpoint/2010/main" val="232509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with our other components, look for a clear scope and sequence for instruction on language structures. These would include conventions of print, grammar, and syntax in reading and writing. Instruction should include time for discussion, teacher modeling of conversational conventions, instruction on appropriate tone and rate, and how to develop full ideas and complete sentences.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verbal reasoning, inferencing needs to be explicitly taught within text. Students should be taught metacognition strategies and use of background knowledge.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onto literacy knowledge, look for explicit instruction in genres types and features. The rubric includes some more details of what to look for in this area such as: features of informational texts like titles, headings, graphs, and charts. Review the grade level details for these subcomponents using the rubric and score accordingly.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25</a:t>
            </a:fld>
            <a:endParaRPr lang="en-US" dirty="0"/>
          </a:p>
        </p:txBody>
      </p:sp>
    </p:spTree>
    <p:extLst>
      <p:ext uri="{BB962C8B-B14F-4D97-AF65-F5344CB8AC3E}">
        <p14:creationId xmlns:p14="http://schemas.microsoft.com/office/powerpoint/2010/main" val="271272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flip side red flags would be programs that do not have a clear scope and sequence for explicitly teaching language structure or programs that do not include sufficient opportunities for instruction or teacher modeling.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 flags in verbal reasoning would be programs that rely on picture walking or using only picture clues to teach inferencing.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in literacy knowledge, be watchful for programs that do not explicitly teach genre types and features.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26</a:t>
            </a:fld>
            <a:endParaRPr lang="en-US" dirty="0"/>
          </a:p>
        </p:txBody>
      </p:sp>
    </p:spTree>
    <p:extLst>
      <p:ext uri="{BB962C8B-B14F-4D97-AF65-F5344CB8AC3E}">
        <p14:creationId xmlns:p14="http://schemas.microsoft.com/office/powerpoint/2010/main" val="3051893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our next component, we will discuss comprehension.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27</a:t>
            </a:fld>
            <a:endParaRPr lang="en-US" dirty="0"/>
          </a:p>
        </p:txBody>
      </p:sp>
    </p:spTree>
    <p:extLst>
      <p:ext uri="{BB962C8B-B14F-4D97-AF65-F5344CB8AC3E}">
        <p14:creationId xmlns:p14="http://schemas.microsoft.com/office/powerpoint/2010/main" val="3373434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Following along with the curriculum evaluation tool and core programming rubric, you will be on p. 8 in the evaluation tool and in the listening and reading comprehension sections of the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28</a:t>
            </a:fld>
            <a:endParaRPr lang="en-US" dirty="0"/>
          </a:p>
        </p:txBody>
      </p:sp>
    </p:spTree>
    <p:extLst>
      <p:ext uri="{BB962C8B-B14F-4D97-AF65-F5344CB8AC3E}">
        <p14:creationId xmlns:p14="http://schemas.microsoft.com/office/powerpoint/2010/main" val="73550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identified for comprehension instruction 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where the foundation for reading comprehension are built through rich read aloud experience before children are able to read independently. Programs which directly teach comprehension strategies using a gradual release of responsibility.  And where comprehension instruction utilizes complex literary and informational texts.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additional criterion provided in the core programming rubric is for programs to have the specific content knowledge throughout the year clearly stated, mapped out across the year, and preparing students for later grades. See the rubric for additional items to look for in a high-quality, research-based program.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29</a:t>
            </a:fld>
            <a:endParaRPr lang="en-US" dirty="0"/>
          </a:p>
        </p:txBody>
      </p:sp>
    </p:spTree>
    <p:extLst>
      <p:ext uri="{BB962C8B-B14F-4D97-AF65-F5344CB8AC3E}">
        <p14:creationId xmlns:p14="http://schemas.microsoft.com/office/powerpoint/2010/main" val="395498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Reading is the most studied aspect of human learning and through decades of research several important findings have been made.  The first is that learning to read is not a natural process.  Human brains are naturally wired to speak; they are not naturally wired to read and write. Reading and writing systems are man-made. Reading doesn’t happen by osmosis from being read to or being in a literacy or print rich environment – it needs to be explicitly taught.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conclusion from research is every child learns to read in the same way. Each reader must master the same set of skills in order to comprehend text. There is a known pathway for skilled reading—some students may acquire the pathway more easily while some readers will need more repetitions.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brings us to our next conclusion that nearly all students can learn to read. With the right instruction even students with reading disabilities can learn to read. All students benefit from explicit and systematic, research-based instruction in the skills that form the reading pathway.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Teaching reading is complex and may be challenging—it requires considerable knowledge and skill. Teaching reading is a job for an expert. No instructional program can replace teacher knowledge and skill. Choosing an instructional program that aligns with the science of reading provides a framework – there is no perfect program, every program has strengths and weaknesses – expert knowledge is needed to identify gaps in skills and knowledge in students and also gaps or weaknesses in programs and then how to remediate or supplement what has been identified.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a:t>
            </a:fld>
            <a:endParaRPr lang="en-US" dirty="0"/>
          </a:p>
        </p:txBody>
      </p:sp>
    </p:spTree>
    <p:extLst>
      <p:ext uri="{BB962C8B-B14F-4D97-AF65-F5344CB8AC3E}">
        <p14:creationId xmlns:p14="http://schemas.microsoft.com/office/powerpoint/2010/main" val="105105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emphasize strategy instruction before students can read independently are not aligned with the science of reading. Be on the lookout for programs that emphasize independent reading and book choice and where there is no evidence of direct instruction of comprehension strategies. And finally, programs that provide predominantly leveled or repetitive, patterned texts for comprehension instruction will also be in opposition of quality practice informed by research.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30</a:t>
            </a:fld>
            <a:endParaRPr lang="en-US" dirty="0"/>
          </a:p>
        </p:txBody>
      </p:sp>
    </p:spTree>
    <p:extLst>
      <p:ext uri="{BB962C8B-B14F-4D97-AF65-F5344CB8AC3E}">
        <p14:creationId xmlns:p14="http://schemas.microsoft.com/office/powerpoint/2010/main" val="52882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area we will focus on is writing instruction. Reading and writing draw upon the same body of skills and knowledge. Teaching writing can help students become better readers as well as writers.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31</a:t>
            </a:fld>
            <a:endParaRPr lang="en-US" dirty="0"/>
          </a:p>
        </p:txBody>
      </p:sp>
    </p:spTree>
    <p:extLst>
      <p:ext uri="{BB962C8B-B14F-4D97-AF65-F5344CB8AC3E}">
        <p14:creationId xmlns:p14="http://schemas.microsoft.com/office/powerpoint/2010/main" val="3848626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and red flags are found on p. 9 in the evaluation tool and cover handwriting, spelling, and composition.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32</a:t>
            </a:fld>
            <a:endParaRPr lang="en-US" dirty="0"/>
          </a:p>
        </p:txBody>
      </p:sp>
    </p:spTree>
    <p:extLst>
      <p:ext uri="{BB962C8B-B14F-4D97-AF65-F5344CB8AC3E}">
        <p14:creationId xmlns:p14="http://schemas.microsoft.com/office/powerpoint/2010/main" val="875432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handwriting, we are looking for programs that are explicitly teaching letter formation and providing many opportunities for practice and mastery. This instruction should be integrated in the reading and writing instructional blocks and should follow the sequence of letter learning.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area of spelling, spelling instruction should be included as part of phonics instruction and aligned with that scope and sequence- so that patterns that are taught for decoding are also practiced in spelling.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composition, look for lessons where writing instruction is taught through a gradual release of responsibility, where models are provided, and graphic organizers are used to help support composition and organizing thoughts.  Conventions of print, grammar, and syntax should be taught explicitly in the context of writing. And lastly, writing instruction should include a variety of text types.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33</a:t>
            </a:fld>
            <a:endParaRPr lang="en-US" dirty="0"/>
          </a:p>
        </p:txBody>
      </p:sp>
    </p:spTree>
    <p:extLst>
      <p:ext uri="{BB962C8B-B14F-4D97-AF65-F5344CB8AC3E}">
        <p14:creationId xmlns:p14="http://schemas.microsoft.com/office/powerpoint/2010/main" val="2849857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Refrain from using programs that do not include this instruction, programs that do not include direct, explicit instruction or programs that treat the areas of handwriting, spelling, and composition as separate, isolated skills.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Weekly spelling lists or quizzes that are separate from and unrelated to the phonics lesson or phonics scope and sequence are a red flag. Decoding and encoding are reciprocal skills and should be treated as such.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that introduce composition in an unstructured way with little modeling or planning should be avoided.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34</a:t>
            </a:fld>
            <a:endParaRPr lang="en-US" dirty="0"/>
          </a:p>
        </p:txBody>
      </p:sp>
    </p:spTree>
    <p:extLst>
      <p:ext uri="{BB962C8B-B14F-4D97-AF65-F5344CB8AC3E}">
        <p14:creationId xmlns:p14="http://schemas.microsoft.com/office/powerpoint/2010/main" val="4210317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next component in the evaluation tool is assessment. Reading assessment is essential for supporting effective reading instruction. Data from assessments provides teachers with important information to guide their instructional decisions. Assessment data can also aid and guide school leadership in making reading curriculum decisions.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35</a:t>
            </a:fld>
            <a:endParaRPr lang="en-US" dirty="0"/>
          </a:p>
        </p:txBody>
      </p:sp>
    </p:spTree>
    <p:extLst>
      <p:ext uri="{BB962C8B-B14F-4D97-AF65-F5344CB8AC3E}">
        <p14:creationId xmlns:p14="http://schemas.microsoft.com/office/powerpoint/2010/main" val="2578896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and red flags are found on p.10 in the evaluation tool. Criteria for assessment are found within the rubric under each section in each grade level.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36</a:t>
            </a:fld>
            <a:endParaRPr lang="en-US" dirty="0"/>
          </a:p>
        </p:txBody>
      </p:sp>
    </p:spTree>
    <p:extLst>
      <p:ext uri="{BB962C8B-B14F-4D97-AF65-F5344CB8AC3E}">
        <p14:creationId xmlns:p14="http://schemas.microsoft.com/office/powerpoint/2010/main" val="3039717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 for programs where assessments include screening, diagnostic, and progress monitoring. Where foundational skills assessments identify students’ instructional needs. We want our assessments to pinpoint where further instruction is needed. In assessing phonics skills both real and nonsense words should be used to assure that students are grasping the concepts learned. And finally programs should be using normed oral reading fluency assessments to see how students perform compared to other students doing the same task.</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37</a:t>
            </a:fld>
            <a:endParaRPr lang="en-US" dirty="0"/>
          </a:p>
        </p:txBody>
      </p:sp>
    </p:spTree>
    <p:extLst>
      <p:ext uri="{BB962C8B-B14F-4D97-AF65-F5344CB8AC3E}">
        <p14:creationId xmlns:p14="http://schemas.microsoft.com/office/powerpoint/2010/main" val="1488399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 not use programs that use assessments that result in benchmarks according to a leveled text systems. Running records or similar assessments that focus on assessment of high frequency words that can be read by looking at the first letter and can be confirmed by picture supports are not in alignment with the science of reading. These assessments also do not give information that identifies a student’s instructional need. Assessments where only real words are used are a red flag as they may not as accurately identify some students with word reading deficits. And finally, avoid programs that do not used normed oral reading fluency assessments.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38</a:t>
            </a:fld>
            <a:endParaRPr lang="en-US" dirty="0"/>
          </a:p>
        </p:txBody>
      </p:sp>
    </p:spTree>
    <p:extLst>
      <p:ext uri="{BB962C8B-B14F-4D97-AF65-F5344CB8AC3E}">
        <p14:creationId xmlns:p14="http://schemas.microsoft.com/office/powerpoint/2010/main" val="1275188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 covered all of our main components found in the reading rope model, but we also need to look at a programs overall design. If a program has all the components we are looking for, we would also like to make sure that it will be easy for teachers to use</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39</a:t>
            </a:fld>
            <a:endParaRPr lang="en-US" dirty="0"/>
          </a:p>
        </p:txBody>
      </p:sp>
    </p:spTree>
    <p:extLst>
      <p:ext uri="{BB962C8B-B14F-4D97-AF65-F5344CB8AC3E}">
        <p14:creationId xmlns:p14="http://schemas.microsoft.com/office/powerpoint/2010/main" val="307947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going to walk through some tools that can be used to help you make these instructional decisions as well as evaluate your current instructional programs. We will be looking through The Reading League’s Curriculum Evaluation Tool which identifies green flags for instructional practices that align with the science of reading and red flags for practices that do not. And then we will look through CDE’s rubric for core instructional programming. These tools are based on what rigorous research indicates is the most effective way to teach reading.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a:t>
            </a:fld>
            <a:endParaRPr lang="en-US" dirty="0"/>
          </a:p>
        </p:txBody>
      </p:sp>
    </p:spTree>
    <p:extLst>
      <p:ext uri="{BB962C8B-B14F-4D97-AF65-F5344CB8AC3E}">
        <p14:creationId xmlns:p14="http://schemas.microsoft.com/office/powerpoint/2010/main" val="4084995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Green and red flags are found in the evaluation tool on p. 11 and in the core programming rubric in the Usability and professional development tab.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40</a:t>
            </a:fld>
            <a:endParaRPr lang="en-US" dirty="0"/>
          </a:p>
        </p:txBody>
      </p:sp>
    </p:spTree>
    <p:extLst>
      <p:ext uri="{BB962C8B-B14F-4D97-AF65-F5344CB8AC3E}">
        <p14:creationId xmlns:p14="http://schemas.microsoft.com/office/powerpoint/2010/main" val="2913286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When looking at the overall design look for programs where there is a clear and consistent instructional framework, featuring a comprehensive scope and sequence where skills are taught in an explicit manner. The system should feature application of taught skills in reading and writing.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Items listed for usability in the core programming rubric include materials that are well organized and easy to locate, teacher editions are concise and easy to manage with clear connections between resources. Reading selections should be a central focus of the materials. The content should fit within a school year reasonably with guidance on pacing and the amount of time for tasks within lessons.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41</a:t>
            </a:fld>
            <a:endParaRPr lang="en-US" dirty="0"/>
          </a:p>
        </p:txBody>
      </p:sp>
    </p:spTree>
    <p:extLst>
      <p:ext uri="{BB962C8B-B14F-4D97-AF65-F5344CB8AC3E}">
        <p14:creationId xmlns:p14="http://schemas.microsoft.com/office/powerpoint/2010/main" val="1153352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use programs where the framework is primarily a workshop approach. Programs which  emphasize student choice and where teaching of foundational skills is implicit, incidental, or embedded should be avoided.</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42</a:t>
            </a:fld>
            <a:endParaRPr lang="en-US" dirty="0"/>
          </a:p>
        </p:txBody>
      </p:sp>
    </p:spTree>
    <p:extLst>
      <p:ext uri="{BB962C8B-B14F-4D97-AF65-F5344CB8AC3E}">
        <p14:creationId xmlns:p14="http://schemas.microsoft.com/office/powerpoint/2010/main" val="644968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going through the curriculum evaluation tool, we’ve added some details from the core programming rubric and where to find aligning criteria within the rubric. The Core programming rubric contains far too much detail to go through it line by line in this training. We encourage you to use these two tools together to most effectively evaluate and select instructional programs.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43</a:t>
            </a:fld>
            <a:endParaRPr lang="en-US" dirty="0"/>
          </a:p>
        </p:txBody>
      </p:sp>
    </p:spTree>
    <p:extLst>
      <p:ext uri="{BB962C8B-B14F-4D97-AF65-F5344CB8AC3E}">
        <p14:creationId xmlns:p14="http://schemas.microsoft.com/office/powerpoint/2010/main" val="1394014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now go through some additional suggestions and best practices for using the core instructional program rubric.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44</a:t>
            </a:fld>
            <a:endParaRPr lang="en-US" dirty="0"/>
          </a:p>
        </p:txBody>
      </p:sp>
    </p:spTree>
    <p:extLst>
      <p:ext uri="{BB962C8B-B14F-4D97-AF65-F5344CB8AC3E}">
        <p14:creationId xmlns:p14="http://schemas.microsoft.com/office/powerpoint/2010/main" val="1258271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a few considerations to take into account when using this rubric as a tool. Because the value of the ratings depends on the judgements of the review team, it is important that members of the team have knowledge of the science of reading and instructional design. When reviewing a reading program thoroughly, it is not sufficient to examine only a sample of lessons. In order to determine whether a program is aligned with current reading research, it is essential to review all the teacher and student materials. This process may take more time than anticipated, so be sure that reviewers have adequate time to complete this process.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recommended that each set of instructional materials be assigned to at least two different reviewers to determine inter rater reliability and agreement among the reviewers. Keeping notes in the evidence/feedback column will be helpful in making final decisions on criterion where raters have disagreed.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45</a:t>
            </a:fld>
            <a:endParaRPr lang="en-US" dirty="0"/>
          </a:p>
        </p:txBody>
      </p:sp>
    </p:spTree>
    <p:extLst>
      <p:ext uri="{BB962C8B-B14F-4D97-AF65-F5344CB8AC3E}">
        <p14:creationId xmlns:p14="http://schemas.microsoft.com/office/powerpoint/2010/main" val="18793876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86d80a4c9c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86d80a4c9c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rubric has two phases- if a program meets the basic criteria mandated by legislation for scientifically and evidence-based core instruction, it will move to phase two where it will be reviewed by content area for each grade level kindergarten through third grade. In phase 1, we are looking for evidence of research alignment, explicit instruction, sequential instruction, systematic and cumulative instruction, coordinated components and related elements that are optimal for delivering effective instruction. Rating for the criteria in phase one is either Met or Not Met. If the program meets the minimum threshold of 20 out of 25 points, it will move onto phase 2. A program may appear to meet these phase 1 requirements but on further, more detailed review in phase 2, reviewers may find evidence might be contrary to the initial, cursory review.</a:t>
            </a:r>
          </a:p>
          <a:p>
            <a:pPr marL="0" lvl="0" indent="0" algn="l" rtl="0">
              <a:spcBef>
                <a:spcPts val="0"/>
              </a:spcBef>
              <a:spcAft>
                <a:spcPts val="0"/>
              </a:spcAft>
              <a:buNone/>
            </a:pPr>
            <a:endParaRPr dirty="0"/>
          </a:p>
        </p:txBody>
      </p:sp>
      <p:sp>
        <p:nvSpPr>
          <p:cNvPr id="651" name="Google Shape;651;g86d80a4c9c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phase two reviewers will thoroughly review phonological and phonemic awareness, phonics and word study, vocabulary, text reading and fluency, and listening and reading comprehension by grade level. Ratings in this section are fully met for 2 points, partially met for one point and not met for zero points.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47</a:t>
            </a:fld>
            <a:endParaRPr lang="en-US" dirty="0"/>
          </a:p>
        </p:txBody>
      </p:sp>
    </p:spTree>
    <p:extLst>
      <p:ext uri="{BB962C8B-B14F-4D97-AF65-F5344CB8AC3E}">
        <p14:creationId xmlns:p14="http://schemas.microsoft.com/office/powerpoint/2010/main" val="1974341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Program Rating Summary tab will tally the point total for each section and identify if that section meets expectations, partially meets expectations, or does not meet expectations. For a grade level to be rated as Meets Expectations, all but one section must be rated as meets expectations.   If any one section is rated as Doesn’t Meet Expectations, the grade level does not meet expectations.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48</a:t>
            </a:fld>
            <a:endParaRPr lang="en-US" dirty="0"/>
          </a:p>
        </p:txBody>
      </p:sp>
    </p:spTree>
    <p:extLst>
      <p:ext uri="{BB962C8B-B14F-4D97-AF65-F5344CB8AC3E}">
        <p14:creationId xmlns:p14="http://schemas.microsoft.com/office/powerpoint/2010/main" val="2033841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your review is complete using both the Curriculum Evaluation Tool and the Core Programming Rubric, you should have adequate information on whether the program aligns with the science of reading, program strengths, and program weaknesses.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free to contact the READ Act email,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readact@cde.state.co.us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rubric requests or questions related to instructional program review.</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49</a:t>
            </a:fld>
            <a:endParaRPr lang="en-US" dirty="0"/>
          </a:p>
        </p:txBody>
      </p:sp>
    </p:spTree>
    <p:extLst>
      <p:ext uri="{BB962C8B-B14F-4D97-AF65-F5344CB8AC3E}">
        <p14:creationId xmlns:p14="http://schemas.microsoft.com/office/powerpoint/2010/main" val="36800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First let’s look at the Curriculum Evaluation Tool. This resource is linked on our website for you to follow along, but can also be found on the Reading League’s Website under Frequently Requested Resources</a:t>
            </a:r>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5</a:t>
            </a:fld>
            <a:endParaRPr lang="en-US" dirty="0"/>
          </a:p>
        </p:txBody>
      </p:sp>
    </p:spTree>
    <p:extLst>
      <p:ext uri="{BB962C8B-B14F-4D97-AF65-F5344CB8AC3E}">
        <p14:creationId xmlns:p14="http://schemas.microsoft.com/office/powerpoint/2010/main" val="32693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components in the Curriculum evaluation tool align with the simple view of reading and the reading rope. Word recognition and language comprehension are broken down into the subcomponents: phonological awareness, phonics, fluency, background knowledge, vocabulary, language structure, verbal reasoning, and literacy knowledge. Writing, spelling, assessment, and overall design are also evaluated.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go through the parts of the evaluation tool in the presentation. You may follow along with a printed or electronic version of this tool linked on our website or on the Reading Leagues website.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6</a:t>
            </a:fld>
            <a:endParaRPr lang="en-US" dirty="0"/>
          </a:p>
        </p:txBody>
      </p:sp>
    </p:spTree>
    <p:extLst>
      <p:ext uri="{BB962C8B-B14F-4D97-AF65-F5344CB8AC3E}">
        <p14:creationId xmlns:p14="http://schemas.microsoft.com/office/powerpoint/2010/main" val="356209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strong curriculum is an important step in delivering effective literacy instruction but does not substitute for deep educator knowledge about scientifically evidence-based reading instruction. Using the following tools will help determine how well a curriculum may be aligned with the science of reading, but high-quality professional development is imperative to reap the benefits of implementation.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7</a:t>
            </a:fld>
            <a:endParaRPr lang="en-US" dirty="0"/>
          </a:p>
        </p:txBody>
      </p:sp>
    </p:spTree>
    <p:extLst>
      <p:ext uri="{BB962C8B-B14F-4D97-AF65-F5344CB8AC3E}">
        <p14:creationId xmlns:p14="http://schemas.microsoft.com/office/powerpoint/2010/main" val="289946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begin with the first subcomponent in word recognition skills which is Phonological and phonemic awareness. This is found on page 2 of the evaluation tool. Green Flags indicate instructional practices that are aligned with the science of reading. Red Flags indicate instructional practices that are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curriculum you are evaluating features a particular Red Flag, place an X in the adjacent red box. If many/most of the red boxes are checked for a particular component, it is likely that the program is not aligned with the Science of Reading.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the green flags or what we are looking for in the phonological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8</a:t>
            </a:fld>
            <a:endParaRPr lang="en-US" dirty="0"/>
          </a:p>
        </p:txBody>
      </p:sp>
    </p:spTree>
    <p:extLst>
      <p:ext uri="{BB962C8B-B14F-4D97-AF65-F5344CB8AC3E}">
        <p14:creationId xmlns:p14="http://schemas.microsoft.com/office/powerpoint/2010/main" val="127074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Green flags indicating features that we are looking for are: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larger units of phonological awareness (syllable, rhyme, onset-rime) as well as the phoneme level.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Instruction includes all phoneme awareness tasks including those that feature advanced manipulation (isolating, blending, segmenting, deletion, substitution, reversal).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Advanced phoneme proficiency instruction is evident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beyond </a:t>
            </a:r>
            <a:r>
              <a:rPr lang="en-US" sz="1800" dirty="0">
                <a:effectLst/>
                <a:latin typeface="Calibri" panose="020F0502020204030204" pitchFamily="34" charset="0"/>
                <a:ea typeface="Calibri" panose="020F0502020204030204" pitchFamily="34" charset="0"/>
                <a:cs typeface="Times New Roman" panose="02020603050405020304" pitchFamily="18" charset="0"/>
              </a:rPr>
              <a:t>K-1; students are both accurate and automatic with these skills.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Phonemic awareness is taught directly, explicitly, and systematically.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phoneme awareness is taught, awareness of individual phonemes is established prior to introduction of corresponding graphemes.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levels of phonological and phoneme awareness are assessed and monitored regularly.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criteria to look for are included in our other tool, the CDE core programming rubric, found in Phase 2 for kindergarten and first grade. Some notable things to look for are: a detailed scope and sequence for phonological awareness skills from easier to more difficult, lessons support students to produce the sounds themselves, there are high levels of engagement and opportunities to respond, and the program materials provide a suggestion for how to group students so that students in the small group have the same phonemic need.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move onto red flags in the phonological and phonemic awareness component. </a:t>
            </a:r>
          </a:p>
          <a:p>
            <a:endParaRPr lang="en-US" dirty="0"/>
          </a:p>
        </p:txBody>
      </p:sp>
      <p:sp>
        <p:nvSpPr>
          <p:cNvPr id="4" name="Slide Number Placeholder 3"/>
          <p:cNvSpPr>
            <a:spLocks noGrp="1"/>
          </p:cNvSpPr>
          <p:nvPr>
            <p:ph type="sldNum" sz="quarter" idx="5"/>
          </p:nvPr>
        </p:nvSpPr>
        <p:spPr/>
        <p:txBody>
          <a:bodyPr/>
          <a:lstStyle/>
          <a:p>
            <a:fld id="{B2556D48-3407-40C3-AD8E-0929B045EB47}" type="slidenum">
              <a:rPr lang="en-US" smtClean="0"/>
              <a:t>9</a:t>
            </a:fld>
            <a:endParaRPr lang="en-US" dirty="0"/>
          </a:p>
        </p:txBody>
      </p:sp>
    </p:spTree>
    <p:extLst>
      <p:ext uri="{BB962C8B-B14F-4D97-AF65-F5344CB8AC3E}">
        <p14:creationId xmlns:p14="http://schemas.microsoft.com/office/powerpoint/2010/main" val="2130237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0"/>
        <p:cNvGrpSpPr/>
        <p:nvPr/>
      </p:nvGrpSpPr>
      <p:grpSpPr>
        <a:xfrm>
          <a:off x="0" y="0"/>
          <a:ext cx="0" cy="0"/>
          <a:chOff x="0" y="0"/>
          <a:chExt cx="0" cy="0"/>
        </a:xfrm>
      </p:grpSpPr>
      <p:sp>
        <p:nvSpPr>
          <p:cNvPr id="311" name="Google Shape;311;p59"/>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4" name="Google Shape;314;p5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15" name="Google Shape;315;p59"/>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16" name="Google Shape;316;p59"/>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294967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32295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8"/>
        <p:cNvGrpSpPr/>
        <p:nvPr/>
      </p:nvGrpSpPr>
      <p:grpSpPr>
        <a:xfrm>
          <a:off x="0" y="0"/>
          <a:ext cx="0" cy="0"/>
          <a:chOff x="0" y="0"/>
          <a:chExt cx="0" cy="0"/>
        </a:xfrm>
      </p:grpSpPr>
      <p:pic>
        <p:nvPicPr>
          <p:cNvPr id="409" name="Google Shape;409;p7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0" name="Google Shape;410;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11" name="Google Shape;411;p7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2" name="Google Shape;412;p76"/>
          <p:cNvPicPr preferRelativeResize="0"/>
          <p:nvPr/>
        </p:nvPicPr>
        <p:blipFill rotWithShape="1">
          <a:blip r:embed="rId3">
            <a:alphaModFix/>
          </a:blip>
          <a:srcRect/>
          <a:stretch/>
        </p:blipFill>
        <p:spPr>
          <a:xfrm>
            <a:off x="10376333" y="5990306"/>
            <a:ext cx="1560267" cy="731149"/>
          </a:xfrm>
          <a:prstGeom prst="rect">
            <a:avLst/>
          </a:prstGeom>
          <a:noFill/>
          <a:ln>
            <a:noFill/>
          </a:ln>
        </p:spPr>
      </p:pic>
    </p:spTree>
    <p:extLst>
      <p:ext uri="{BB962C8B-B14F-4D97-AF65-F5344CB8AC3E}">
        <p14:creationId xmlns:p14="http://schemas.microsoft.com/office/powerpoint/2010/main" val="40215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9"/>
        <p:cNvGrpSpPr/>
        <p:nvPr/>
      </p:nvGrpSpPr>
      <p:grpSpPr>
        <a:xfrm>
          <a:off x="0" y="0"/>
          <a:ext cx="0" cy="0"/>
          <a:chOff x="0" y="0"/>
          <a:chExt cx="0" cy="0"/>
        </a:xfrm>
      </p:grpSpPr>
      <p:pic>
        <p:nvPicPr>
          <p:cNvPr id="420" name="Google Shape;420;p78"/>
          <p:cNvPicPr preferRelativeResize="0"/>
          <p:nvPr/>
        </p:nvPicPr>
        <p:blipFill rotWithShape="1">
          <a:blip r:embed="rId2">
            <a:alphaModFix/>
          </a:blip>
          <a:srcRect/>
          <a:stretch/>
        </p:blipFill>
        <p:spPr>
          <a:xfrm>
            <a:off x="0" y="-26850"/>
            <a:ext cx="12192000" cy="6858000"/>
          </a:xfrm>
          <a:prstGeom prst="rect">
            <a:avLst/>
          </a:prstGeom>
          <a:noFill/>
          <a:ln>
            <a:noFill/>
          </a:ln>
        </p:spPr>
      </p:pic>
      <p:sp>
        <p:nvSpPr>
          <p:cNvPr id="421" name="Google Shape;421;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22" name="Google Shape;422;p78"/>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78"/>
          <p:cNvPicPr preferRelativeResize="0"/>
          <p:nvPr/>
        </p:nvPicPr>
        <p:blipFill rotWithShape="1">
          <a:blip r:embed="rId3">
            <a:alphaModFix/>
          </a:blip>
          <a:srcRect/>
          <a:stretch/>
        </p:blipFill>
        <p:spPr>
          <a:xfrm>
            <a:off x="10360701" y="6003802"/>
            <a:ext cx="1531465" cy="717650"/>
          </a:xfrm>
          <a:prstGeom prst="rect">
            <a:avLst/>
          </a:prstGeom>
          <a:noFill/>
          <a:ln>
            <a:noFill/>
          </a:ln>
        </p:spPr>
      </p:pic>
    </p:spTree>
    <p:extLst>
      <p:ext uri="{BB962C8B-B14F-4D97-AF65-F5344CB8AC3E}">
        <p14:creationId xmlns:p14="http://schemas.microsoft.com/office/powerpoint/2010/main" val="404126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4"/>
        <p:cNvGrpSpPr/>
        <p:nvPr/>
      </p:nvGrpSpPr>
      <p:grpSpPr>
        <a:xfrm>
          <a:off x="0" y="0"/>
          <a:ext cx="0" cy="0"/>
          <a:chOff x="0" y="0"/>
          <a:chExt cx="0" cy="0"/>
        </a:xfrm>
      </p:grpSpPr>
      <p:pic>
        <p:nvPicPr>
          <p:cNvPr id="425" name="Google Shape;425;p79"/>
          <p:cNvPicPr preferRelativeResize="0"/>
          <p:nvPr/>
        </p:nvPicPr>
        <p:blipFill rotWithShape="1">
          <a:blip r:embed="rId2">
            <a:alphaModFix/>
          </a:blip>
          <a:srcRect/>
          <a:stretch/>
        </p:blipFill>
        <p:spPr>
          <a:xfrm>
            <a:off x="0" y="0"/>
            <a:ext cx="12192000" cy="1371600"/>
          </a:xfrm>
          <a:prstGeom prst="rect">
            <a:avLst/>
          </a:prstGeom>
          <a:noFill/>
          <a:ln>
            <a:noFill/>
          </a:ln>
        </p:spPr>
      </p:pic>
      <p:sp>
        <p:nvSpPr>
          <p:cNvPr id="426" name="Google Shape;426;p79"/>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28" name="Google Shape;428;p79"/>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9" name="Google Shape;429;p79"/>
          <p:cNvPicPr preferRelativeResize="0"/>
          <p:nvPr/>
        </p:nvPicPr>
        <p:blipFill rotWithShape="1">
          <a:blip r:embed="rId3">
            <a:alphaModFix/>
          </a:blip>
          <a:srcRect/>
          <a:stretch/>
        </p:blipFill>
        <p:spPr>
          <a:xfrm>
            <a:off x="10505897" y="320865"/>
            <a:ext cx="1573699" cy="737450"/>
          </a:xfrm>
          <a:prstGeom prst="rect">
            <a:avLst/>
          </a:prstGeom>
          <a:noFill/>
          <a:ln>
            <a:noFill/>
          </a:ln>
        </p:spPr>
      </p:pic>
    </p:spTree>
    <p:extLst>
      <p:ext uri="{BB962C8B-B14F-4D97-AF65-F5344CB8AC3E}">
        <p14:creationId xmlns:p14="http://schemas.microsoft.com/office/powerpoint/2010/main" val="191745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30"/>
        <p:cNvGrpSpPr/>
        <p:nvPr/>
      </p:nvGrpSpPr>
      <p:grpSpPr>
        <a:xfrm>
          <a:off x="0" y="0"/>
          <a:ext cx="0" cy="0"/>
          <a:chOff x="0" y="0"/>
          <a:chExt cx="0" cy="0"/>
        </a:xfrm>
      </p:grpSpPr>
      <p:pic>
        <p:nvPicPr>
          <p:cNvPr id="431" name="Google Shape;431;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2" name="Google Shape;432;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33" name="Google Shape;433;p8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4" name="Google Shape;434;p80"/>
          <p:cNvPicPr preferRelativeResize="0"/>
          <p:nvPr/>
        </p:nvPicPr>
        <p:blipFill rotWithShape="1">
          <a:blip r:embed="rId3">
            <a:alphaModFix/>
          </a:blip>
          <a:srcRect/>
          <a:stretch/>
        </p:blipFill>
        <p:spPr>
          <a:xfrm>
            <a:off x="10150569" y="5778735"/>
            <a:ext cx="1861567" cy="872349"/>
          </a:xfrm>
          <a:prstGeom prst="rect">
            <a:avLst/>
          </a:prstGeom>
          <a:noFill/>
          <a:ln>
            <a:noFill/>
          </a:ln>
        </p:spPr>
      </p:pic>
    </p:spTree>
    <p:extLst>
      <p:ext uri="{BB962C8B-B14F-4D97-AF65-F5344CB8AC3E}">
        <p14:creationId xmlns:p14="http://schemas.microsoft.com/office/powerpoint/2010/main" val="318380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41"/>
        <p:cNvGrpSpPr/>
        <p:nvPr/>
      </p:nvGrpSpPr>
      <p:grpSpPr>
        <a:xfrm>
          <a:off x="0" y="0"/>
          <a:ext cx="0" cy="0"/>
          <a:chOff x="0" y="0"/>
          <a:chExt cx="0" cy="0"/>
        </a:xfrm>
      </p:grpSpPr>
      <p:pic>
        <p:nvPicPr>
          <p:cNvPr id="442" name="Google Shape;442;p8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3" name="Google Shape;443;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44" name="Google Shape;444;p82"/>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5" name="Google Shape;445;p82"/>
          <p:cNvPicPr preferRelativeResize="0"/>
          <p:nvPr/>
        </p:nvPicPr>
        <p:blipFill rotWithShape="1">
          <a:blip r:embed="rId3">
            <a:alphaModFix/>
          </a:blip>
          <a:srcRect/>
          <a:stretch/>
        </p:blipFill>
        <p:spPr>
          <a:xfrm>
            <a:off x="10383170" y="6000835"/>
            <a:ext cx="1471535" cy="689574"/>
          </a:xfrm>
          <a:prstGeom prst="rect">
            <a:avLst/>
          </a:prstGeom>
          <a:noFill/>
          <a:ln>
            <a:noFill/>
          </a:ln>
        </p:spPr>
      </p:pic>
    </p:spTree>
    <p:extLst>
      <p:ext uri="{BB962C8B-B14F-4D97-AF65-F5344CB8AC3E}">
        <p14:creationId xmlns:p14="http://schemas.microsoft.com/office/powerpoint/2010/main" val="2906070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46"/>
        <p:cNvGrpSpPr/>
        <p:nvPr/>
      </p:nvGrpSpPr>
      <p:grpSpPr>
        <a:xfrm>
          <a:off x="0" y="0"/>
          <a:ext cx="0" cy="0"/>
          <a:chOff x="0" y="0"/>
          <a:chExt cx="0" cy="0"/>
        </a:xfrm>
      </p:grpSpPr>
      <p:pic>
        <p:nvPicPr>
          <p:cNvPr id="447" name="Google Shape;447;p83"/>
          <p:cNvPicPr preferRelativeResize="0"/>
          <p:nvPr/>
        </p:nvPicPr>
        <p:blipFill rotWithShape="1">
          <a:blip r:embed="rId2">
            <a:alphaModFix/>
          </a:blip>
          <a:srcRect/>
          <a:stretch/>
        </p:blipFill>
        <p:spPr>
          <a:xfrm>
            <a:off x="8" y="0"/>
            <a:ext cx="12191985" cy="1371598"/>
          </a:xfrm>
          <a:prstGeom prst="rect">
            <a:avLst/>
          </a:prstGeom>
          <a:noFill/>
          <a:ln>
            <a:noFill/>
          </a:ln>
        </p:spPr>
      </p:pic>
      <p:sp>
        <p:nvSpPr>
          <p:cNvPr id="448" name="Google Shape;448;p83"/>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83"/>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endParaRPr lang="en-US" dirty="0"/>
          </a:p>
        </p:txBody>
      </p:sp>
      <p:pic>
        <p:nvPicPr>
          <p:cNvPr id="451" name="Google Shape;451;p83"/>
          <p:cNvPicPr preferRelativeResize="0"/>
          <p:nvPr/>
        </p:nvPicPr>
        <p:blipFill rotWithShape="1">
          <a:blip r:embed="rId3">
            <a:alphaModFix/>
          </a:blip>
          <a:srcRect/>
          <a:stretch/>
        </p:blipFill>
        <p:spPr>
          <a:xfrm>
            <a:off x="10381457" y="381192"/>
            <a:ext cx="1705612" cy="799276"/>
          </a:xfrm>
          <a:prstGeom prst="rect">
            <a:avLst/>
          </a:prstGeom>
          <a:noFill/>
          <a:ln>
            <a:noFill/>
          </a:ln>
        </p:spPr>
      </p:pic>
    </p:spTree>
    <p:extLst>
      <p:ext uri="{BB962C8B-B14F-4D97-AF65-F5344CB8AC3E}">
        <p14:creationId xmlns:p14="http://schemas.microsoft.com/office/powerpoint/2010/main" val="6921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53"/>
        <p:cNvGrpSpPr/>
        <p:nvPr/>
      </p:nvGrpSpPr>
      <p:grpSpPr>
        <a:xfrm>
          <a:off x="0" y="0"/>
          <a:ext cx="0" cy="0"/>
          <a:chOff x="0" y="0"/>
          <a:chExt cx="0" cy="0"/>
        </a:xfrm>
      </p:grpSpPr>
      <p:sp>
        <p:nvSpPr>
          <p:cNvPr id="454" name="Google Shape;454;p8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7277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5"/>
        <p:cNvGrpSpPr/>
        <p:nvPr/>
      </p:nvGrpSpPr>
      <p:grpSpPr>
        <a:xfrm>
          <a:off x="0" y="0"/>
          <a:ext cx="0" cy="0"/>
          <a:chOff x="0" y="0"/>
          <a:chExt cx="0" cy="0"/>
        </a:xfrm>
      </p:grpSpPr>
      <p:pic>
        <p:nvPicPr>
          <p:cNvPr id="456" name="Google Shape;456;p8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7" name="Google Shape;457;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endParaRPr lang="en-US" dirty="0"/>
          </a:p>
        </p:txBody>
      </p:sp>
      <p:sp>
        <p:nvSpPr>
          <p:cNvPr id="458" name="Google Shape;458;p86"/>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9" name="Google Shape;459;p86"/>
          <p:cNvPicPr preferRelativeResize="0"/>
          <p:nvPr/>
        </p:nvPicPr>
        <p:blipFill rotWithShape="1">
          <a:blip r:embed="rId3">
            <a:alphaModFix/>
          </a:blip>
          <a:srcRect/>
          <a:stretch/>
        </p:blipFill>
        <p:spPr>
          <a:xfrm>
            <a:off x="10399503" y="6085210"/>
            <a:ext cx="1357735" cy="636250"/>
          </a:xfrm>
          <a:prstGeom prst="rect">
            <a:avLst/>
          </a:prstGeom>
          <a:noFill/>
          <a:ln>
            <a:noFill/>
          </a:ln>
        </p:spPr>
      </p:pic>
    </p:spTree>
    <p:extLst>
      <p:ext uri="{BB962C8B-B14F-4D97-AF65-F5344CB8AC3E}">
        <p14:creationId xmlns:p14="http://schemas.microsoft.com/office/powerpoint/2010/main" val="76454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0"/>
        <p:cNvGrpSpPr/>
        <p:nvPr/>
      </p:nvGrpSpPr>
      <p:grpSpPr>
        <a:xfrm>
          <a:off x="0" y="0"/>
          <a:ext cx="0" cy="0"/>
          <a:chOff x="0" y="0"/>
          <a:chExt cx="0" cy="0"/>
        </a:xfrm>
      </p:grpSpPr>
      <p:pic>
        <p:nvPicPr>
          <p:cNvPr id="461" name="Google Shape;461;p87"/>
          <p:cNvPicPr preferRelativeResize="0"/>
          <p:nvPr/>
        </p:nvPicPr>
        <p:blipFill rotWithShape="1">
          <a:blip r:embed="rId2">
            <a:alphaModFix/>
          </a:blip>
          <a:srcRect/>
          <a:stretch/>
        </p:blipFill>
        <p:spPr>
          <a:xfrm>
            <a:off x="3" y="1"/>
            <a:ext cx="12191995" cy="1371599"/>
          </a:xfrm>
          <a:prstGeom prst="rect">
            <a:avLst/>
          </a:prstGeom>
          <a:noFill/>
          <a:ln>
            <a:noFill/>
          </a:ln>
        </p:spPr>
      </p:pic>
      <p:sp>
        <p:nvSpPr>
          <p:cNvPr id="462" name="Google Shape;462;p8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64" name="Google Shape;464;p87"/>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5" name="Google Shape;465;p87"/>
          <p:cNvPicPr preferRelativeResize="0"/>
          <p:nvPr/>
        </p:nvPicPr>
        <p:blipFill rotWithShape="1">
          <a:blip r:embed="rId3">
            <a:alphaModFix/>
          </a:blip>
          <a:srcRect/>
          <a:stretch/>
        </p:blipFill>
        <p:spPr>
          <a:xfrm>
            <a:off x="10418935" y="381192"/>
            <a:ext cx="1645668" cy="771176"/>
          </a:xfrm>
          <a:prstGeom prst="rect">
            <a:avLst/>
          </a:prstGeom>
          <a:noFill/>
          <a:ln>
            <a:noFill/>
          </a:ln>
        </p:spPr>
      </p:pic>
    </p:spTree>
    <p:extLst>
      <p:ext uri="{BB962C8B-B14F-4D97-AF65-F5344CB8AC3E}">
        <p14:creationId xmlns:p14="http://schemas.microsoft.com/office/powerpoint/2010/main" val="21107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10782273" y="6172202"/>
            <a:ext cx="1143055" cy="364738"/>
          </a:xfrm>
          <a:prstGeom prst="rect">
            <a:avLst/>
          </a:prstGeom>
          <a:noFill/>
          <a:ln>
            <a:noFill/>
          </a:ln>
        </p:spPr>
      </p:pic>
      <p:sp>
        <p:nvSpPr>
          <p:cNvPr id="331" name="Google Shape;331;p62"/>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32" name="Google Shape;332;p62"/>
          <p:cNvPicPr preferRelativeResize="0"/>
          <p:nvPr/>
        </p:nvPicPr>
        <p:blipFill rotWithShape="1">
          <a:blip r:embed="rId3">
            <a:alphaModFix/>
          </a:blip>
          <a:srcRect/>
          <a:stretch/>
        </p:blipFill>
        <p:spPr>
          <a:xfrm>
            <a:off x="7" y="1"/>
            <a:ext cx="12191987" cy="914399"/>
          </a:xfrm>
          <a:prstGeom prst="rect">
            <a:avLst/>
          </a:prstGeom>
          <a:noFill/>
          <a:ln>
            <a:noFill/>
          </a:ln>
        </p:spPr>
      </p:pic>
      <p:sp>
        <p:nvSpPr>
          <p:cNvPr id="333" name="Google Shape;333;p62"/>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3070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7"/>
        <p:cNvGrpSpPr/>
        <p:nvPr/>
      </p:nvGrpSpPr>
      <p:grpSpPr>
        <a:xfrm>
          <a:off x="0" y="0"/>
          <a:ext cx="0" cy="0"/>
          <a:chOff x="0" y="0"/>
          <a:chExt cx="0" cy="0"/>
        </a:xfrm>
      </p:grpSpPr>
      <p:pic>
        <p:nvPicPr>
          <p:cNvPr id="478" name="Google Shape;478;p9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9" name="Google Shape;479;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480" name="Google Shape;480;p90"/>
          <p:cNvSpPr txBox="1">
            <a:spLocks noGrp="1"/>
          </p:cNvSpPr>
          <p:nvPr>
            <p:ph type="title"/>
          </p:nvPr>
        </p:nvSpPr>
        <p:spPr>
          <a:xfrm>
            <a:off x="0" y="2387450"/>
            <a:ext cx="12192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1" name="Google Shape;481;p90"/>
          <p:cNvPicPr preferRelativeResize="0"/>
          <p:nvPr/>
        </p:nvPicPr>
        <p:blipFill rotWithShape="1">
          <a:blip r:embed="rId3">
            <a:alphaModFix/>
          </a:blip>
          <a:srcRect/>
          <a:stretch/>
        </p:blipFill>
        <p:spPr>
          <a:xfrm>
            <a:off x="10015935" y="5738084"/>
            <a:ext cx="1936232" cy="907350"/>
          </a:xfrm>
          <a:prstGeom prst="rect">
            <a:avLst/>
          </a:prstGeom>
          <a:noFill/>
          <a:ln>
            <a:noFill/>
          </a:ln>
        </p:spPr>
      </p:pic>
    </p:spTree>
    <p:extLst>
      <p:ext uri="{BB962C8B-B14F-4D97-AF65-F5344CB8AC3E}">
        <p14:creationId xmlns:p14="http://schemas.microsoft.com/office/powerpoint/2010/main" val="4018586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82"/>
        <p:cNvGrpSpPr/>
        <p:nvPr/>
      </p:nvGrpSpPr>
      <p:grpSpPr>
        <a:xfrm>
          <a:off x="0" y="0"/>
          <a:ext cx="0" cy="0"/>
          <a:chOff x="0" y="0"/>
          <a:chExt cx="0" cy="0"/>
        </a:xfrm>
      </p:grpSpPr>
      <p:pic>
        <p:nvPicPr>
          <p:cNvPr id="483" name="Google Shape;483;p91"/>
          <p:cNvPicPr preferRelativeResize="0"/>
          <p:nvPr/>
        </p:nvPicPr>
        <p:blipFill rotWithShape="1">
          <a:blip r:embed="rId2">
            <a:alphaModFix/>
          </a:blip>
          <a:srcRect/>
          <a:stretch/>
        </p:blipFill>
        <p:spPr>
          <a:xfrm>
            <a:off x="15" y="0"/>
            <a:ext cx="12191967" cy="1371596"/>
          </a:xfrm>
          <a:prstGeom prst="rect">
            <a:avLst/>
          </a:prstGeom>
          <a:noFill/>
          <a:ln>
            <a:noFill/>
          </a:ln>
        </p:spPr>
      </p:pic>
      <p:sp>
        <p:nvSpPr>
          <p:cNvPr id="484" name="Google Shape;484;p91"/>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91"/>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487" name="Google Shape;487;p91"/>
          <p:cNvPicPr preferRelativeResize="0"/>
          <p:nvPr/>
        </p:nvPicPr>
        <p:blipFill rotWithShape="1">
          <a:blip r:embed="rId3">
            <a:alphaModFix/>
          </a:blip>
          <a:srcRect/>
          <a:stretch/>
        </p:blipFill>
        <p:spPr>
          <a:xfrm>
            <a:off x="10550267" y="415979"/>
            <a:ext cx="1536803" cy="720175"/>
          </a:xfrm>
          <a:prstGeom prst="rect">
            <a:avLst/>
          </a:prstGeom>
          <a:noFill/>
          <a:ln>
            <a:noFill/>
          </a:ln>
        </p:spPr>
      </p:pic>
    </p:spTree>
    <p:extLst>
      <p:ext uri="{BB962C8B-B14F-4D97-AF65-F5344CB8AC3E}">
        <p14:creationId xmlns:p14="http://schemas.microsoft.com/office/powerpoint/2010/main" val="391265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8"/>
        <p:cNvGrpSpPr/>
        <p:nvPr/>
      </p:nvGrpSpPr>
      <p:grpSpPr>
        <a:xfrm>
          <a:off x="0" y="0"/>
          <a:ext cx="0" cy="0"/>
          <a:chOff x="0" y="0"/>
          <a:chExt cx="0" cy="0"/>
        </a:xfrm>
      </p:grpSpPr>
      <p:pic>
        <p:nvPicPr>
          <p:cNvPr id="489" name="Google Shape;489;p92"/>
          <p:cNvPicPr preferRelativeResize="0"/>
          <p:nvPr/>
        </p:nvPicPr>
        <p:blipFill rotWithShape="1">
          <a:blip r:embed="rId2">
            <a:alphaModFix/>
          </a:blip>
          <a:srcRect/>
          <a:stretch/>
        </p:blipFill>
        <p:spPr>
          <a:xfrm>
            <a:off x="1629605" y="110954"/>
            <a:ext cx="8932791" cy="6636090"/>
          </a:xfrm>
          <a:prstGeom prst="rect">
            <a:avLst/>
          </a:prstGeom>
          <a:noFill/>
          <a:ln>
            <a:noFill/>
          </a:ln>
        </p:spPr>
      </p:pic>
    </p:spTree>
    <p:extLst>
      <p:ext uri="{BB962C8B-B14F-4D97-AF65-F5344CB8AC3E}">
        <p14:creationId xmlns:p14="http://schemas.microsoft.com/office/powerpoint/2010/main" val="309330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0"/>
        <p:cNvGrpSpPr/>
        <p:nvPr/>
      </p:nvGrpSpPr>
      <p:grpSpPr>
        <a:xfrm>
          <a:off x="0" y="0"/>
          <a:ext cx="0" cy="0"/>
          <a:chOff x="0" y="0"/>
          <a:chExt cx="0" cy="0"/>
        </a:xfrm>
      </p:grpSpPr>
      <p:sp>
        <p:nvSpPr>
          <p:cNvPr id="491" name="Google Shape;491;p93"/>
          <p:cNvSpPr txBox="1">
            <a:spLocks noGrp="1"/>
          </p:cNvSpPr>
          <p:nvPr>
            <p:ph type="title"/>
          </p:nvPr>
        </p:nvSpPr>
        <p:spPr>
          <a:xfrm>
            <a:off x="609601" y="273050"/>
            <a:ext cx="4011200" cy="1161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4DB8A"/>
              </a:buClr>
              <a:buSzPts val="2200"/>
              <a:buFont typeface="Lucida Sans"/>
              <a:buNone/>
              <a:defRPr sz="2200" b="0">
                <a:solidFill>
                  <a:srgbClr val="F4DB8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93"/>
          <p:cNvSpPr txBox="1">
            <a:spLocks noGrp="1"/>
          </p:cNvSpPr>
          <p:nvPr>
            <p:ph type="body" idx="1"/>
          </p:nvPr>
        </p:nvSpPr>
        <p:spPr>
          <a:xfrm>
            <a:off x="609601" y="1524001"/>
            <a:ext cx="4011200" cy="4602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80"/>
              </a:spcBef>
              <a:spcAft>
                <a:spcPts val="0"/>
              </a:spcAft>
              <a:buSzPts val="910"/>
              <a:buNone/>
              <a:defRPr sz="1400"/>
            </a:lvl1pPr>
            <a:lvl2pPr marL="914400" lvl="1" indent="-228600" algn="l">
              <a:lnSpc>
                <a:spcPct val="90000"/>
              </a:lnSpc>
              <a:spcBef>
                <a:spcPts val="240"/>
              </a:spcBef>
              <a:spcAft>
                <a:spcPts val="0"/>
              </a:spcAft>
              <a:buSzPts val="960"/>
              <a:buNone/>
              <a:defRPr sz="1200"/>
            </a:lvl2pPr>
            <a:lvl3pPr marL="1371600" lvl="2" indent="-228600" algn="l">
              <a:lnSpc>
                <a:spcPct val="90000"/>
              </a:lnSpc>
              <a:spcBef>
                <a:spcPts val="200"/>
              </a:spcBef>
              <a:spcAft>
                <a:spcPts val="0"/>
              </a:spcAft>
              <a:buSzPts val="950"/>
              <a:buNone/>
              <a:defRPr sz="1000"/>
            </a:lvl3pPr>
            <a:lvl4pPr marL="1828800" lvl="3" indent="-228600" algn="l">
              <a:lnSpc>
                <a:spcPct val="90000"/>
              </a:lnSpc>
              <a:spcBef>
                <a:spcPts val="180"/>
              </a:spcBef>
              <a:spcAft>
                <a:spcPts val="0"/>
              </a:spcAft>
              <a:buSzPts val="900"/>
              <a:buNone/>
              <a:defRPr sz="900"/>
            </a:lvl4pPr>
            <a:lvl5pPr marL="2286000" lvl="4" indent="-228600" algn="l">
              <a:lnSpc>
                <a:spcPct val="90000"/>
              </a:lnSpc>
              <a:spcBef>
                <a:spcPts val="180"/>
              </a:spcBef>
              <a:spcAft>
                <a:spcPts val="0"/>
              </a:spcAft>
              <a:buSzPts val="900"/>
              <a:buNone/>
              <a:defRPr sz="9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3" name="Google Shape;493;p93"/>
          <p:cNvSpPr txBox="1">
            <a:spLocks noGrp="1"/>
          </p:cNvSpPr>
          <p:nvPr>
            <p:ph type="body" idx="2"/>
          </p:nvPr>
        </p:nvSpPr>
        <p:spPr>
          <a:xfrm>
            <a:off x="4766733" y="273051"/>
            <a:ext cx="6815600" cy="5853000"/>
          </a:xfrm>
          <a:prstGeom prst="rect">
            <a:avLst/>
          </a:prstGeom>
          <a:noFill/>
          <a:ln>
            <a:noFill/>
          </a:ln>
        </p:spPr>
        <p:txBody>
          <a:bodyPr spcFirstLastPara="1" wrap="square" lIns="91425" tIns="45700" rIns="91425" bIns="45700" anchor="t" anchorCtr="0">
            <a:noAutofit/>
          </a:bodyPr>
          <a:lstStyle>
            <a:lvl1pPr marL="457200" lvl="0" indent="-335915" algn="l">
              <a:lnSpc>
                <a:spcPct val="90000"/>
              </a:lnSpc>
              <a:spcBef>
                <a:spcPts val="520"/>
              </a:spcBef>
              <a:spcAft>
                <a:spcPts val="0"/>
              </a:spcAft>
              <a:buSzPts val="1690"/>
              <a:buChar char="•"/>
              <a:defRPr sz="2600"/>
            </a:lvl1pPr>
            <a:lvl2pPr marL="914400" lvl="1" indent="-350519" algn="l">
              <a:lnSpc>
                <a:spcPct val="90000"/>
              </a:lnSpc>
              <a:spcBef>
                <a:spcPts val="480"/>
              </a:spcBef>
              <a:spcAft>
                <a:spcPts val="0"/>
              </a:spcAft>
              <a:buSzPts val="1920"/>
              <a:buChar char="•"/>
              <a:defRPr sz="2400"/>
            </a:lvl2pPr>
            <a:lvl3pPr marL="1371600" lvl="2" indent="-361314" algn="l">
              <a:lnSpc>
                <a:spcPct val="90000"/>
              </a:lnSpc>
              <a:spcBef>
                <a:spcPts val="440"/>
              </a:spcBef>
              <a:spcAft>
                <a:spcPts val="0"/>
              </a:spcAft>
              <a:buSzPts val="2090"/>
              <a:buChar char="•"/>
              <a:defRPr sz="2200"/>
            </a:lvl3pPr>
            <a:lvl4pPr marL="1828800" lvl="3" indent="-355600" algn="l">
              <a:lnSpc>
                <a:spcPct val="90000"/>
              </a:lnSpc>
              <a:spcBef>
                <a:spcPts val="400"/>
              </a:spcBef>
              <a:spcAft>
                <a:spcPts val="0"/>
              </a:spcAft>
              <a:buSzPts val="2000"/>
              <a:buChar char="•"/>
              <a:defRPr sz="2000"/>
            </a:lvl4pPr>
            <a:lvl5pPr marL="2286000" lvl="4" indent="-342900" algn="l">
              <a:lnSpc>
                <a:spcPct val="90000"/>
              </a:lnSpc>
              <a:spcBef>
                <a:spcPts val="360"/>
              </a:spcBef>
              <a:spcAft>
                <a:spcPts val="0"/>
              </a:spcAft>
              <a:buSzPts val="1800"/>
              <a:buChar char="•"/>
              <a:defRPr sz="1800"/>
            </a:lvl5pPr>
            <a:lvl6pPr marL="2743200" lvl="5" indent="-342900" algn="l">
              <a:lnSpc>
                <a:spcPct val="90000"/>
              </a:lnSpc>
              <a:spcBef>
                <a:spcPts val="360"/>
              </a:spcBef>
              <a:spcAft>
                <a:spcPts val="0"/>
              </a:spcAft>
              <a:buSzPts val="1800"/>
              <a:buChar char="•"/>
              <a:defRPr/>
            </a:lvl6pPr>
            <a:lvl7pPr marL="3200400" lvl="6" indent="-342900" algn="l">
              <a:lnSpc>
                <a:spcPct val="90000"/>
              </a:lnSpc>
              <a:spcBef>
                <a:spcPts val="360"/>
              </a:spcBef>
              <a:spcAft>
                <a:spcPts val="0"/>
              </a:spcAft>
              <a:buSzPts val="1800"/>
              <a:buChar char="•"/>
              <a:defRPr/>
            </a:lvl7pPr>
            <a:lvl8pPr marL="3657600" lvl="7" indent="-342900" algn="l">
              <a:lnSpc>
                <a:spcPct val="90000"/>
              </a:lnSpc>
              <a:spcBef>
                <a:spcPts val="360"/>
              </a:spcBef>
              <a:spcAft>
                <a:spcPts val="0"/>
              </a:spcAft>
              <a:buSzPts val="1800"/>
              <a:buChar char="•"/>
              <a:defRPr/>
            </a:lvl8pPr>
            <a:lvl9pPr marL="4114800" lvl="8" indent="-342900" algn="l">
              <a:lnSpc>
                <a:spcPct val="90000"/>
              </a:lnSpc>
              <a:spcBef>
                <a:spcPts val="360"/>
              </a:spcBef>
              <a:spcAft>
                <a:spcPts val="0"/>
              </a:spcAft>
              <a:buSzPts val="1800"/>
              <a:buChar char="•"/>
              <a:defRPr/>
            </a:lvl9pPr>
          </a:lstStyle>
          <a:p>
            <a:endParaRPr/>
          </a:p>
        </p:txBody>
      </p:sp>
      <p:sp>
        <p:nvSpPr>
          <p:cNvPr id="494" name="Google Shape;494;p93"/>
          <p:cNvSpPr txBox="1">
            <a:spLocks noGrp="1"/>
          </p:cNvSpPr>
          <p:nvPr>
            <p:ph type="dt" idx="10"/>
          </p:nvPr>
        </p:nvSpPr>
        <p:spPr>
          <a:xfrm>
            <a:off x="609600" y="6416676"/>
            <a:ext cx="2844800" cy="36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5" name="Google Shape;495;p93"/>
          <p:cNvSpPr txBox="1">
            <a:spLocks noGrp="1"/>
          </p:cNvSpPr>
          <p:nvPr>
            <p:ph type="ftr" idx="11"/>
          </p:nvPr>
        </p:nvSpPr>
        <p:spPr>
          <a:xfrm>
            <a:off x="4165600" y="6416676"/>
            <a:ext cx="3860800" cy="3651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6" name="Google Shape;496;p93"/>
          <p:cNvSpPr txBox="1">
            <a:spLocks noGrp="1"/>
          </p:cNvSpPr>
          <p:nvPr>
            <p:ph type="sldNum" idx="12"/>
          </p:nvPr>
        </p:nvSpPr>
        <p:spPr>
          <a:xfrm>
            <a:off x="10566400" y="6416676"/>
            <a:ext cx="1016000" cy="365100"/>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BABABA"/>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23476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7"/>
        <p:cNvGrpSpPr/>
        <p:nvPr/>
      </p:nvGrpSpPr>
      <p:grpSpPr>
        <a:xfrm>
          <a:off x="0" y="0"/>
          <a:ext cx="0" cy="0"/>
          <a:chOff x="0" y="0"/>
          <a:chExt cx="0" cy="0"/>
        </a:xfrm>
      </p:grpSpPr>
      <p:sp>
        <p:nvSpPr>
          <p:cNvPr id="498" name="Google Shape;498;p94"/>
          <p:cNvSpPr txBox="1">
            <a:spLocks noGrp="1"/>
          </p:cNvSpPr>
          <p:nvPr>
            <p:ph type="body" idx="1"/>
          </p:nvPr>
        </p:nvSpPr>
        <p:spPr>
          <a:xfrm>
            <a:off x="365760"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9" name="Google Shape;499;p94" title="Header graphic"/>
          <p:cNvPicPr preferRelativeResize="0"/>
          <p:nvPr/>
        </p:nvPicPr>
        <p:blipFill rotWithShape="1">
          <a:blip r:embed="rId2">
            <a:alphaModFix/>
          </a:blip>
          <a:srcRect/>
          <a:stretch/>
        </p:blipFill>
        <p:spPr>
          <a:xfrm>
            <a:off x="0" y="0"/>
            <a:ext cx="12192000" cy="1257300"/>
          </a:xfrm>
          <a:prstGeom prst="rect">
            <a:avLst/>
          </a:prstGeom>
          <a:noFill/>
          <a:ln>
            <a:noFill/>
          </a:ln>
        </p:spPr>
      </p:pic>
      <p:sp>
        <p:nvSpPr>
          <p:cNvPr id="500" name="Google Shape;500;p94"/>
          <p:cNvSpPr txBox="1">
            <a:spLocks noGrp="1"/>
          </p:cNvSpPr>
          <p:nvPr>
            <p:ph type="title"/>
          </p:nvPr>
        </p:nvSpPr>
        <p:spPr>
          <a:xfrm>
            <a:off x="365760" y="274320"/>
            <a:ext cx="10515600" cy="710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3600"/>
              <a:buNone/>
              <a:defRPr sz="36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94"/>
          <p:cNvSpPr txBox="1">
            <a:spLocks noGrp="1"/>
          </p:cNvSpPr>
          <p:nvPr>
            <p:ph type="sldNum" idx="12"/>
          </p:nvPr>
        </p:nvSpPr>
        <p:spPr>
          <a:xfrm>
            <a:off x="365760" y="6356351"/>
            <a:ext cx="6236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02" name="Google Shape;502;p94"/>
          <p:cNvSpPr txBox="1">
            <a:spLocks noGrp="1"/>
          </p:cNvSpPr>
          <p:nvPr>
            <p:ph type="body" idx="2"/>
          </p:nvPr>
        </p:nvSpPr>
        <p:spPr>
          <a:xfrm>
            <a:off x="6315005" y="1463040"/>
            <a:ext cx="5348000" cy="43512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2400"/>
              <a:buNone/>
              <a:defRPr sz="2400"/>
            </a:lvl1pPr>
            <a:lvl2pPr marL="914400" lvl="1" indent="-355600" algn="l">
              <a:lnSpc>
                <a:spcPct val="10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94" title="CDE logo"/>
          <p:cNvPicPr preferRelativeResize="0"/>
          <p:nvPr/>
        </p:nvPicPr>
        <p:blipFill rotWithShape="1">
          <a:blip r:embed="rId3">
            <a:alphaModFix/>
          </a:blip>
          <a:srcRect/>
          <a:stretch/>
        </p:blipFill>
        <p:spPr>
          <a:xfrm>
            <a:off x="10667965" y="6225631"/>
            <a:ext cx="1371671" cy="558829"/>
          </a:xfrm>
          <a:prstGeom prst="rect">
            <a:avLst/>
          </a:prstGeom>
          <a:noFill/>
          <a:ln>
            <a:noFill/>
          </a:ln>
        </p:spPr>
      </p:pic>
    </p:spTree>
    <p:extLst>
      <p:ext uri="{BB962C8B-B14F-4D97-AF65-F5344CB8AC3E}">
        <p14:creationId xmlns:p14="http://schemas.microsoft.com/office/powerpoint/2010/main" val="1802361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1">
    <p:spTree>
      <p:nvGrpSpPr>
        <p:cNvPr id="1" name="Shape 504"/>
        <p:cNvGrpSpPr/>
        <p:nvPr/>
      </p:nvGrpSpPr>
      <p:grpSpPr>
        <a:xfrm>
          <a:off x="0" y="0"/>
          <a:ext cx="0" cy="0"/>
          <a:chOff x="0" y="0"/>
          <a:chExt cx="0" cy="0"/>
        </a:xfrm>
      </p:grpSpPr>
      <p:pic>
        <p:nvPicPr>
          <p:cNvPr id="505" name="Google Shape;505;p95"/>
          <p:cNvPicPr preferRelativeResize="0"/>
          <p:nvPr/>
        </p:nvPicPr>
        <p:blipFill rotWithShape="1">
          <a:blip r:embed="rId2">
            <a:alphaModFix/>
          </a:blip>
          <a:srcRect/>
          <a:stretch/>
        </p:blipFill>
        <p:spPr>
          <a:xfrm>
            <a:off x="3" y="0"/>
            <a:ext cx="12191995" cy="1371598"/>
          </a:xfrm>
          <a:prstGeom prst="rect">
            <a:avLst/>
          </a:prstGeom>
          <a:noFill/>
          <a:ln>
            <a:noFill/>
          </a:ln>
        </p:spPr>
      </p:pic>
      <p:sp>
        <p:nvSpPr>
          <p:cNvPr id="506" name="Google Shape;506;p9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marR="0" lvl="0" algn="l">
              <a:lnSpc>
                <a:spcPct val="90000"/>
              </a:lnSpc>
              <a:spcBef>
                <a:spcPts val="0"/>
              </a:spcBef>
              <a:spcAft>
                <a:spcPts val="0"/>
              </a:spcAft>
              <a:buClr>
                <a:schemeClr val="lt1"/>
              </a:buClr>
              <a:buSzPts val="3600"/>
              <a:buNone/>
              <a:defRPr sz="36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7" name="Google Shape;507;p9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509" name="Google Shape;509;p95"/>
          <p:cNvPicPr preferRelativeResize="0"/>
          <p:nvPr/>
        </p:nvPicPr>
        <p:blipFill rotWithShape="1">
          <a:blip r:embed="rId3">
            <a:alphaModFix/>
          </a:blip>
          <a:srcRect/>
          <a:stretch/>
        </p:blipFill>
        <p:spPr>
          <a:xfrm>
            <a:off x="10428167" y="291851"/>
            <a:ext cx="1681367" cy="787901"/>
          </a:xfrm>
          <a:prstGeom prst="rect">
            <a:avLst/>
          </a:prstGeom>
          <a:noFill/>
          <a:ln>
            <a:noFill/>
          </a:ln>
        </p:spPr>
      </p:pic>
    </p:spTree>
    <p:extLst>
      <p:ext uri="{BB962C8B-B14F-4D97-AF65-F5344CB8AC3E}">
        <p14:creationId xmlns:p14="http://schemas.microsoft.com/office/powerpoint/2010/main" val="2088354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39"/>
        <p:cNvGrpSpPr/>
        <p:nvPr/>
      </p:nvGrpSpPr>
      <p:grpSpPr>
        <a:xfrm>
          <a:off x="0" y="0"/>
          <a:ext cx="0" cy="0"/>
          <a:chOff x="0" y="0"/>
          <a:chExt cx="0" cy="0"/>
        </a:xfrm>
      </p:grpSpPr>
      <p:pic>
        <p:nvPicPr>
          <p:cNvPr id="240" name="Google Shape;240;p45"/>
          <p:cNvPicPr preferRelativeResize="0"/>
          <p:nvPr/>
        </p:nvPicPr>
        <p:blipFill rotWithShape="1">
          <a:blip r:embed="rId2">
            <a:alphaModFix/>
          </a:blip>
          <a:srcRect/>
          <a:stretch/>
        </p:blipFill>
        <p:spPr>
          <a:xfrm>
            <a:off x="8" y="1"/>
            <a:ext cx="12191985" cy="1371597"/>
          </a:xfrm>
          <a:prstGeom prst="rect">
            <a:avLst/>
          </a:prstGeom>
          <a:noFill/>
          <a:ln>
            <a:noFill/>
          </a:ln>
        </p:spPr>
      </p:pic>
      <p:sp>
        <p:nvSpPr>
          <p:cNvPr id="241" name="Google Shape;241;p45"/>
          <p:cNvSpPr txBox="1">
            <a:spLocks noGrp="1"/>
          </p:cNvSpPr>
          <p:nvPr>
            <p:ph type="title"/>
          </p:nvPr>
        </p:nvSpPr>
        <p:spPr>
          <a:xfrm>
            <a:off x="297425" y="320883"/>
            <a:ext cx="89344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endParaRPr lang="en-US" dirty="0"/>
          </a:p>
        </p:txBody>
      </p:sp>
      <p:pic>
        <p:nvPicPr>
          <p:cNvPr id="244" name="Google Shape;244;p45"/>
          <p:cNvPicPr preferRelativeResize="0"/>
          <p:nvPr/>
        </p:nvPicPr>
        <p:blipFill>
          <a:blip r:embed="rId3">
            <a:alphaModFix/>
          </a:blip>
          <a:stretch>
            <a:fillRect/>
          </a:stretch>
        </p:blipFill>
        <p:spPr>
          <a:xfrm>
            <a:off x="10511968" y="432824"/>
            <a:ext cx="1477665" cy="692450"/>
          </a:xfrm>
          <a:prstGeom prst="rect">
            <a:avLst/>
          </a:prstGeom>
          <a:noFill/>
          <a:ln>
            <a:noFill/>
          </a:ln>
        </p:spPr>
      </p:pic>
    </p:spTree>
    <p:extLst>
      <p:ext uri="{BB962C8B-B14F-4D97-AF65-F5344CB8AC3E}">
        <p14:creationId xmlns:p14="http://schemas.microsoft.com/office/powerpoint/2010/main" val="277441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7061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47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575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1" y="3"/>
            <a:ext cx="12191999" cy="5143498"/>
          </a:xfrm>
          <a:prstGeom prst="rect">
            <a:avLst/>
          </a:prstGeom>
          <a:noFill/>
          <a:ln>
            <a:noFill/>
          </a:ln>
        </p:spPr>
      </p:pic>
      <p:sp>
        <p:nvSpPr>
          <p:cNvPr id="337" name="Google Shape;337;p6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227916" y="6427022"/>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9880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00747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14285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53910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61925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6656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0744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83694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63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2"/>
            <a:ext cx="12192000" cy="2182761"/>
          </a:xfrm>
          <a:prstGeom prst="rect">
            <a:avLst/>
          </a:prstGeom>
          <a:gradFill>
            <a:gsLst>
              <a:gs pos="0">
                <a:schemeClr val="lt1"/>
              </a:gs>
              <a:gs pos="100000">
                <a:srgbClr val="488BC9">
                  <a:alpha val="2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914402"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914402" y="4675241"/>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3" name="Google Shape;343;p65"/>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44" name="Google Shape;344;p65"/>
          <p:cNvPicPr preferRelativeResize="0"/>
          <p:nvPr/>
        </p:nvPicPr>
        <p:blipFill rotWithShape="1">
          <a:blip r:embed="rId2">
            <a:alphaModFix/>
          </a:blip>
          <a:srcRect/>
          <a:stretch/>
        </p:blipFill>
        <p:spPr>
          <a:xfrm>
            <a:off x="4682995" y="632708"/>
            <a:ext cx="2822307" cy="1321787"/>
          </a:xfrm>
          <a:prstGeom prst="rect">
            <a:avLst/>
          </a:prstGeom>
          <a:noFill/>
          <a:ln>
            <a:noFill/>
          </a:ln>
        </p:spPr>
      </p:pic>
      <p:cxnSp>
        <p:nvCxnSpPr>
          <p:cNvPr id="345" name="Google Shape;345;p65"/>
          <p:cNvCxnSpPr/>
          <p:nvPr/>
        </p:nvCxnSpPr>
        <p:spPr>
          <a:xfrm>
            <a:off x="914402" y="2772696"/>
            <a:ext cx="10402529" cy="0"/>
          </a:xfrm>
          <a:prstGeom prst="straightConnector1">
            <a:avLst/>
          </a:prstGeom>
          <a:noFill/>
          <a:ln w="19050" cap="flat" cmpd="sng">
            <a:solidFill>
              <a:srgbClr val="488BC9"/>
            </a:solidFill>
            <a:prstDash val="solid"/>
            <a:miter lim="800000"/>
            <a:headEnd type="none" w="sm" len="sm"/>
            <a:tailEnd type="none" w="sm" len="sm"/>
          </a:ln>
        </p:spPr>
      </p:cxnSp>
    </p:spTree>
    <p:extLst>
      <p:ext uri="{BB962C8B-B14F-4D97-AF65-F5344CB8AC3E}">
        <p14:creationId xmlns:p14="http://schemas.microsoft.com/office/powerpoint/2010/main" val="14551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pic>
        <p:nvPicPr>
          <p:cNvPr id="347" name="Google Shape;347;p66"/>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48" name="Google Shape;348;p66"/>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6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0" name="Google Shape;350;p66"/>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1" name="Google Shape;351;p66"/>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2" name="Google Shape;352;p66"/>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105508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55" name="Google Shape;355;p67"/>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58" name="Google Shape;358;p67"/>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59" name="Google Shape;359;p67"/>
          <p:cNvPicPr preferRelativeResize="0"/>
          <p:nvPr/>
        </p:nvPicPr>
        <p:blipFill rotWithShape="1">
          <a:blip r:embed="rId4">
            <a:alphaModFix/>
          </a:blip>
          <a:srcRect/>
          <a:stretch/>
        </p:blipFill>
        <p:spPr>
          <a:xfrm>
            <a:off x="171280" y="18289"/>
            <a:ext cx="965179" cy="827775"/>
          </a:xfrm>
          <a:prstGeom prst="rect">
            <a:avLst/>
          </a:prstGeom>
          <a:noFill/>
          <a:ln>
            <a:noFill/>
          </a:ln>
        </p:spPr>
      </p:pic>
    </p:spTree>
    <p:extLst>
      <p:ext uri="{BB962C8B-B14F-4D97-AF65-F5344CB8AC3E}">
        <p14:creationId xmlns:p14="http://schemas.microsoft.com/office/powerpoint/2010/main" val="394665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2" name="Google Shape;362;p68"/>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65" name="Google Shape;365;p68"/>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66" name="Google Shape;366;p68"/>
          <p:cNvPicPr preferRelativeResize="0"/>
          <p:nvPr/>
        </p:nvPicPr>
        <p:blipFill rotWithShape="1">
          <a:blip r:embed="rId4">
            <a:alphaModFix/>
          </a:blip>
          <a:srcRect/>
          <a:stretch/>
        </p:blipFill>
        <p:spPr>
          <a:xfrm>
            <a:off x="171280" y="18290"/>
            <a:ext cx="965179" cy="827773"/>
          </a:xfrm>
          <a:prstGeom prst="rect">
            <a:avLst/>
          </a:prstGeom>
          <a:noFill/>
          <a:ln>
            <a:noFill/>
          </a:ln>
        </p:spPr>
      </p:pic>
    </p:spTree>
    <p:extLst>
      <p:ext uri="{BB962C8B-B14F-4D97-AF65-F5344CB8AC3E}">
        <p14:creationId xmlns:p14="http://schemas.microsoft.com/office/powerpoint/2010/main" val="294031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69" name="Google Shape;369;p69"/>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2" name="Google Shape;372;p69"/>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73" name="Google Shape;373;p69"/>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249319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1"/>
            <a:ext cx="12191987" cy="914399"/>
          </a:xfrm>
          <a:prstGeom prst="rect">
            <a:avLst/>
          </a:prstGeom>
          <a:noFill/>
          <a:ln>
            <a:noFill/>
          </a:ln>
        </p:spPr>
      </p:pic>
      <p:sp>
        <p:nvSpPr>
          <p:cNvPr id="376" name="Google Shape;376;p70"/>
          <p:cNvSpPr txBox="1">
            <a:spLocks noGrp="1"/>
          </p:cNvSpPr>
          <p:nvPr>
            <p:ph type="title"/>
          </p:nvPr>
        </p:nvSpPr>
        <p:spPr>
          <a:xfrm>
            <a:off x="1307738"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10782273" y="6172202"/>
            <a:ext cx="1143055" cy="364738"/>
          </a:xfrm>
          <a:prstGeom prst="rect">
            <a:avLst/>
          </a:prstGeom>
          <a:noFill/>
          <a:ln>
            <a:noFill/>
          </a:ln>
        </p:spPr>
      </p:pic>
      <p:sp>
        <p:nvSpPr>
          <p:cNvPr id="379" name="Google Shape;379;p70"/>
          <p:cNvSpPr txBox="1">
            <a:spLocks noGrp="1"/>
          </p:cNvSpPr>
          <p:nvPr>
            <p:ph type="sldNum" idx="12"/>
          </p:nvPr>
        </p:nvSpPr>
        <p:spPr>
          <a:xfrm>
            <a:off x="332873" y="635635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380" name="Google Shape;380;p70"/>
          <p:cNvPicPr preferRelativeResize="0"/>
          <p:nvPr/>
        </p:nvPicPr>
        <p:blipFill rotWithShape="1">
          <a:blip r:embed="rId4">
            <a:alphaModFix/>
          </a:blip>
          <a:srcRect/>
          <a:stretch/>
        </p:blipFill>
        <p:spPr>
          <a:xfrm>
            <a:off x="171281" y="18290"/>
            <a:ext cx="965177" cy="827773"/>
          </a:xfrm>
          <a:prstGeom prst="rect">
            <a:avLst/>
          </a:prstGeom>
          <a:noFill/>
          <a:ln>
            <a:noFill/>
          </a:ln>
        </p:spPr>
      </p:pic>
    </p:spTree>
    <p:extLst>
      <p:ext uri="{BB962C8B-B14F-4D97-AF65-F5344CB8AC3E}">
        <p14:creationId xmlns:p14="http://schemas.microsoft.com/office/powerpoint/2010/main" val="38257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8" name="Google Shape;308;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9" name="Google Shape;309;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9017234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7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Roboto Slab"/>
              <a:buNone/>
              <a:defRPr sz="4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3" name="Google Shape;393;p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7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5" name="Google Shape;395;p7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96" name="Google Shape;396;p7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93548797"/>
      </p:ext>
    </p:extLst>
  </p:cSld>
  <p:clrMap bg1="lt1" tx1="dk1" bg2="dk2" tx2="lt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4" r:id="rId5"/>
    <p:sldLayoutId id="2147483685" r:id="rId6"/>
    <p:sldLayoutId id="2147483687" r:id="rId7"/>
    <p:sldLayoutId id="2147483688" r:id="rId8"/>
    <p:sldLayoutId id="2147483689" r:id="rId9"/>
    <p:sldLayoutId id="2147483692" r:id="rId10"/>
    <p:sldLayoutId id="2147483693" r:id="rId11"/>
    <p:sldLayoutId id="2147483694" r:id="rId12"/>
    <p:sldLayoutId id="2147483695" r:id="rId13"/>
    <p:sldLayoutId id="2147483696" r:id="rId14"/>
    <p:sldLayoutId id="2147483697" r:id="rId15"/>
    <p:sldLayoutId id="214748371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9568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35.svg"/><Relationship Id="rId5" Type="http://schemas.openxmlformats.org/officeDocument/2006/relationships/image" Target="../media/image34.png"/><Relationship Id="rId10" Type="http://schemas.microsoft.com/office/2007/relationships/hdphoto" Target="../media/hdphoto1.wdp"/><Relationship Id="rId4" Type="http://schemas.openxmlformats.org/officeDocument/2006/relationships/image" Target="../media/image33.svg"/><Relationship Id="rId9" Type="http://schemas.openxmlformats.org/officeDocument/2006/relationships/image" Target="../media/image38.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224376" y="2952695"/>
            <a:ext cx="9772649" cy="1419280"/>
          </a:xfrm>
          <a:prstGeom prst="rect">
            <a:avLst/>
          </a:prstGeom>
        </p:spPr>
        <p:txBody>
          <a:bodyPr spcFirstLastPara="1" wrap="square" lIns="0" tIns="0" rIns="0" bIns="0" anchor="t" anchorCtr="0">
            <a:noAutofit/>
          </a:bodyPr>
          <a:lstStyle/>
          <a:p>
            <a:r>
              <a:rPr lang="en-US" dirty="0">
                <a:solidFill>
                  <a:schemeClr val="tx1"/>
                </a:solidFill>
                <a:latin typeface="Museo Slab 500" panose="02000000000000000000" pitchFamily="50" charset="0"/>
              </a:rPr>
              <a:t>Selecting an Instructional Program</a:t>
            </a:r>
            <a:endParaRPr dirty="0">
              <a:solidFill>
                <a:schemeClr val="tx1"/>
              </a:solidFill>
              <a:latin typeface="Museo Slab 500" panose="02000000000000000000" pitchFamily="50" charset="0"/>
            </a:endParaRPr>
          </a:p>
        </p:txBody>
      </p:sp>
      <p:pic>
        <p:nvPicPr>
          <p:cNvPr id="4" name="Picture 2">
            <a:extLst>
              <a:ext uri="{FF2B5EF4-FFF2-40B4-BE49-F238E27FC236}">
                <a16:creationId xmlns:a16="http://schemas.microsoft.com/office/drawing/2014/main" id="{ACC5A215-C00C-4C14-B115-2F4A424DCC6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365" t="-1381" r="17985" b="69744"/>
          <a:stretch/>
        </p:blipFill>
        <p:spPr>
          <a:xfrm>
            <a:off x="-71439" y="4581525"/>
            <a:ext cx="12364277" cy="3224833"/>
          </a:xfrm>
          <a:prstGeom prst="rect">
            <a:avLst/>
          </a:prstGeom>
        </p:spPr>
      </p:pic>
      <p:pic>
        <p:nvPicPr>
          <p:cNvPr id="7" name="Picture 4">
            <a:extLst>
              <a:ext uri="{FF2B5EF4-FFF2-40B4-BE49-F238E27FC236}">
                <a16:creationId xmlns:a16="http://schemas.microsoft.com/office/drawing/2014/main" id="{F2DC8E90-BBF6-40D7-B300-80F7B898742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4467"/>
          <a:stretch/>
        </p:blipFill>
        <p:spPr>
          <a:xfrm>
            <a:off x="9535730" y="3662335"/>
            <a:ext cx="2757108" cy="3312882"/>
          </a:xfrm>
          <a:prstGeom prst="rect">
            <a:avLst/>
          </a:prstGeom>
        </p:spPr>
      </p:pic>
      <p:pic>
        <p:nvPicPr>
          <p:cNvPr id="8" name="Picture 3">
            <a:extLst>
              <a:ext uri="{FF2B5EF4-FFF2-40B4-BE49-F238E27FC236}">
                <a16:creationId xmlns:a16="http://schemas.microsoft.com/office/drawing/2014/main" id="{E69CCA24-EC81-419A-8B67-DF6D31BB0C3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2543" y="3270893"/>
            <a:ext cx="1529503" cy="3490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39800"/>
    </mc:Choice>
    <mc:Fallback xmlns="">
      <p:transition advClick="0" advTm="39800"/>
    </mc:Fallback>
  </mc:AlternateContent>
  <p:extLst>
    <p:ext uri="{E180D4A7-C9FB-4DFB-919C-405C955672EB}">
      <p14:showEvtLst xmlns:p14="http://schemas.microsoft.com/office/powerpoint/2010/main">
        <p14:playEvt time="13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18576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only attends to larger units of phonological awareness (syllables, rhyme, onset-rime) without moving to the phoneme level (e.g., blends such as ‘tr’ are kept intact rather than having students notice their individual sounds).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does not include more advanced manipulation tasks.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Phoneme awareness instruction discontinues after K-1.</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Phonemic awareness is taught implicitly and briefly.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When phoneme awareness is taught, phonemes are immediately connected to graphemes (printed letters).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Phonological and phoneme awareness are not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7">
            <a:extLst>
              <a:ext uri="{FF2B5EF4-FFF2-40B4-BE49-F238E27FC236}">
                <a16:creationId xmlns:a16="http://schemas.microsoft.com/office/drawing/2014/main" id="{43096886-3E84-4CAF-AE7F-49A69B4A7F2E}"/>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269887">
            <a:off x="10343823" y="4796844"/>
            <a:ext cx="1239731" cy="1534479"/>
          </a:xfrm>
          <a:prstGeom prst="rect">
            <a:avLst/>
          </a:prstGeom>
        </p:spPr>
      </p:pic>
    </p:spTree>
    <p:extLst>
      <p:ext uri="{BB962C8B-B14F-4D97-AF65-F5344CB8AC3E}">
        <p14:creationId xmlns:p14="http://schemas.microsoft.com/office/powerpoint/2010/main" val="419572758"/>
      </p:ext>
    </p:extLst>
  </p:cSld>
  <p:clrMapOvr>
    <a:masterClrMapping/>
  </p:clrMapOvr>
  <mc:AlternateContent xmlns:mc="http://schemas.openxmlformats.org/markup-compatibility/2006" xmlns:p14="http://schemas.microsoft.com/office/powerpoint/2010/main">
    <mc:Choice Requires="p14">
      <p:transition spd="slow" p14:dur="2000" advClick="0" advTm="76313"/>
    </mc:Choice>
    <mc:Fallback xmlns="">
      <p:transition spd="slow" advClick="0" advTm="7631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8860187">
            <a:off x="3052891" y="565960"/>
            <a:ext cx="5884030" cy="5694946"/>
            <a:chOff x="3621638" y="828048"/>
            <a:chExt cx="4976889" cy="5020733"/>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2739813">
              <a:off x="5051431" y="3552758"/>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2739813">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39813">
              <a:off x="5562030" y="274077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46795" y="328588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39813">
              <a:off x="3897891" y="175805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859668101"/>
      </p:ext>
    </p:extLst>
  </p:cSld>
  <p:clrMapOvr>
    <a:masterClrMapping/>
  </p:clrMapOvr>
  <mc:AlternateContent xmlns:mc="http://schemas.openxmlformats.org/markup-compatibility/2006" xmlns:p14="http://schemas.microsoft.com/office/powerpoint/2010/main">
    <mc:Choice Requires="p14">
      <p:transition spd="slow" p14:dur="3400" advClick="0" advTm="3757">
        <p14:reveal/>
      </p:transition>
    </mc:Choice>
    <mc:Fallback xmlns="">
      <p:transition spd="slow" advClick="0" advTm="375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390735"/>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PHONICS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descr="Green flags indicate instructional practices that are aligned with the science of reading. ">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27208442"/>
      </p:ext>
    </p:extLst>
  </p:cSld>
  <p:clrMapOvr>
    <a:masterClrMapping/>
  </p:clrMapOvr>
  <mc:AlternateContent xmlns:mc="http://schemas.openxmlformats.org/markup-compatibility/2006" xmlns:p14="http://schemas.microsoft.com/office/powerpoint/2010/main">
    <mc:Choice Requires="p14">
      <p:transition spd="slow" p14:dur="2000" advClick="0" advTm="10952"/>
    </mc:Choice>
    <mc:Fallback xmlns="">
      <p:transition spd="slow" advClick="0" advTm="109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ics."/>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54972"/>
            <a:ext cx="10896600" cy="5124480"/>
          </a:xfrm>
          <a:prstGeom prst="rect">
            <a:avLst/>
          </a:prstGeom>
          <a:noFill/>
        </p:spPr>
        <p:txBody>
          <a:bodyPr wrap="square" rtlCol="0">
            <a:spAutoFit/>
          </a:bodyPr>
          <a:lstStyle/>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in an explicit, systematic, and sequential fashion, from simple to complex.</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is robust with explicit instruction, cumulative review, and application in reading and writing.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 initial instructional sequence includes a mixture of short vowels and consonants.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Segmenting and blending are taught explicitly and practiced regularly, in both decoding and encoding.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Explicit instruction directs students’ attention to the structure of the word; the emphasis is on phonic decoding.</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letter sounds correspondences, syllable types, word families, word analysis skills for multisyllabic words, and morphemes.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by drawing attention to both regular and irregular sounds.</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Opportunities to practice decoding words in isolation are provided.</a:t>
            </a:r>
            <a:endParaRPr lang="en-US" b="0" i="0" u="none" strike="noStrike" dirty="0">
              <a:effectLst/>
            </a:endParaRPr>
          </a:p>
          <a:p>
            <a:pPr marL="342900" marR="0" indent="-34290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includes recursive review of phonics/encoding skills. </a:t>
            </a:r>
            <a:endParaRPr lang="en-US" b="0" i="0" u="none" strike="noStrike" dirty="0">
              <a:effectLst/>
            </a:endParaRPr>
          </a:p>
          <a:p>
            <a:pPr marL="342900" marR="0" indent="-342900" algn="l" rtl="0" fontAlgn="t">
              <a:spcBef>
                <a:spcPts val="0"/>
              </a:spcBef>
              <a:spcAft>
                <a:spcPts val="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skills are practiced by applying letter-sound knowledge in decodable texts that match the phonics elements taught, securing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162787124"/>
      </p:ext>
    </p:extLst>
  </p:cSld>
  <p:clrMapOvr>
    <a:masterClrMapping/>
  </p:clrMapOvr>
  <mc:AlternateContent xmlns:mc="http://schemas.openxmlformats.org/markup-compatibility/2006" xmlns:p14="http://schemas.microsoft.com/office/powerpoint/2010/main">
    <mc:Choice Requires="p14">
      <p:transition spd="slow" p14:dur="2000" advClick="0" advTm="101205"/>
    </mc:Choice>
    <mc:Fallback xmlns="">
      <p:transition spd="slow" advClick="0" advTm="1012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phonic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03258"/>
            <a:ext cx="10896600" cy="5401479"/>
          </a:xfrm>
          <a:prstGeom prst="rect">
            <a:avLst/>
          </a:prstGeom>
          <a:noFill/>
        </p:spPr>
        <p:txBody>
          <a:bodyPr wrap="square" rtlCol="0">
            <a:spAutoFit/>
          </a:bodyPr>
          <a:lstStyle/>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Letter-sound correspondences are taught opportunistically or implicitly during text reading.</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Phonics instruction takes place in short “mini-lessons.”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The initial instructional sequence introduces a large number of (or all) consonants before a vowel is introduced, or vowels are all taught in rapid succession.</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Segmenting and blending are not explicitly taught nor practiced.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encourages students to memorize whole words, guess at words in context, or use picture clues.</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Instruction in phonics ends once letter sounds correspondences are taught.</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Irregular high-frequency words are taught as whole-word units, often as stand-alone “sight words” to be memorized.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No opportunities for word-level decoding practice are provided.</a:t>
            </a:r>
            <a:endParaRPr lang="en-US" b="0" i="0" u="none" strike="noStrike" dirty="0">
              <a:effectLst/>
            </a:endParaRPr>
          </a:p>
          <a:p>
            <a:pPr marL="285750" marR="0" indent="-285750" algn="l" rtl="0" fontAlgn="t">
              <a:spcBef>
                <a:spcPts val="0"/>
              </a:spcBef>
              <a:spcAft>
                <a:spcPts val="1000"/>
              </a:spcAft>
              <a:buFont typeface="Arial" panose="020B0604020202020204" pitchFamily="34" charset="0"/>
              <a:buChar char="•"/>
            </a:pPr>
            <a:r>
              <a:rPr lang="en-US" b="0" i="0" u="none" strike="noStrike" dirty="0">
                <a:solidFill>
                  <a:srgbClr val="000000"/>
                </a:solidFill>
                <a:effectLst/>
                <a:cs typeface="Calibri" panose="020F0502020204030204" pitchFamily="34" charset="0"/>
              </a:rPr>
              <a:t>Instruction is typically “one and done”; phonics/encoding skills are introduced but with very little or very short-term review.</a:t>
            </a:r>
            <a:endParaRPr lang="en-US"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Early text is predominantly predictable, </a:t>
            </a:r>
            <a:r>
              <a:rPr lang="en-US" b="1" i="0" u="none" strike="noStrike" baseline="0" dirty="0">
                <a:solidFill>
                  <a:srgbClr val="000000"/>
                </a:solidFill>
                <a:effectLst/>
                <a:cs typeface="Calibri" panose="020F0502020204030204" pitchFamily="34" charset="0"/>
              </a:rPr>
              <a:t>leveled texts </a:t>
            </a:r>
            <a:r>
              <a:rPr lang="en-US" b="0" i="0" u="none" strike="noStrike" baseline="0" dirty="0">
                <a:solidFill>
                  <a:srgbClr val="000000"/>
                </a:solidFill>
                <a:effectLst/>
                <a:cs typeface="Calibri" panose="020F0502020204030204" pitchFamily="34" charset="0"/>
              </a:rPr>
              <a:t>which includes phonic elements that have not been taught and </a:t>
            </a:r>
            <a:r>
              <a:rPr lang="en-US" b="1" i="0" u="none" strike="noStrike" baseline="0" dirty="0">
                <a:solidFill>
                  <a:srgbClr val="000000"/>
                </a:solidFill>
                <a:effectLst/>
                <a:cs typeface="Calibri" panose="020F0502020204030204" pitchFamily="34" charset="0"/>
              </a:rPr>
              <a:t>encourages memorizing patterns</a:t>
            </a:r>
            <a:r>
              <a:rPr lang="en-US" b="0" i="0" u="none" strike="noStrike" baseline="0" dirty="0">
                <a:solidFill>
                  <a:srgbClr val="000000"/>
                </a:solidFill>
                <a:effectLst/>
                <a:cs typeface="Calibri" panose="020F0502020204030204" pitchFamily="34" charset="0"/>
              </a:rPr>
              <a:t> and </a:t>
            </a:r>
            <a:r>
              <a:rPr lang="en-US" b="1" i="0" u="none" strike="noStrike" baseline="0" dirty="0">
                <a:solidFill>
                  <a:srgbClr val="000000"/>
                </a:solidFill>
                <a:effectLst/>
                <a:cs typeface="Calibri" panose="020F0502020204030204" pitchFamily="34" charset="0"/>
              </a:rPr>
              <a:t>using picture clues </a:t>
            </a:r>
            <a:r>
              <a:rPr lang="en-US" b="0" i="0" u="none" strike="noStrike" baseline="0" dirty="0">
                <a:solidFill>
                  <a:srgbClr val="000000"/>
                </a:solidFill>
                <a:effectLst/>
                <a:cs typeface="Calibri" panose="020F0502020204030204" pitchFamily="34" charset="0"/>
              </a:rPr>
              <a:t>rather than phonic decoding.</a:t>
            </a:r>
            <a:endParaRPr lang="en-US"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134181415"/>
      </p:ext>
    </p:extLst>
  </p:cSld>
  <p:clrMapOvr>
    <a:masterClrMapping/>
  </p:clrMapOvr>
  <mc:AlternateContent xmlns:mc="http://schemas.openxmlformats.org/markup-compatibility/2006" xmlns:p14="http://schemas.microsoft.com/office/powerpoint/2010/main">
    <mc:Choice Requires="p14">
      <p:transition spd="slow" p14:dur="2000" advClick="0" advTm="104391"/>
    </mc:Choice>
    <mc:Fallback xmlns="">
      <p:transition spd="slow" advClick="0" advTm="10439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6200000">
            <a:off x="3022096" y="435035"/>
            <a:ext cx="5884030" cy="5956798"/>
            <a:chOff x="3621638" y="685473"/>
            <a:chExt cx="4976889" cy="525158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57653"/>
              <a:chOff x="0" y="1"/>
              <a:chExt cx="7078240"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5400000">
              <a:off x="4893355" y="3291247"/>
              <a:ext cx="1623342"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5400000">
              <a:off x="5558477" y="1021397"/>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5400000">
              <a:off x="5364004" y="4956434"/>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5400000">
              <a:off x="5623290" y="2963952"/>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000622">
              <a:off x="3796516" y="1622821"/>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484331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299">
        <p15:prstTrans prst="prestige"/>
      </p:transition>
    </mc:Choice>
    <mc:Fallback xmlns="">
      <p:transition spd="slow" advClick="0" advTm="1629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latin typeface="Museo Slab 500" panose="02000000000000000000" pitchFamily="50" charset="0"/>
              </a:rPr>
              <a:t>FLUENCY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458524673"/>
      </p:ext>
    </p:extLst>
  </p:cSld>
  <p:clrMapOvr>
    <a:masterClrMapping/>
  </p:clrMapOvr>
  <mc:AlternateContent xmlns:mc="http://schemas.openxmlformats.org/markup-compatibility/2006" xmlns:p14="http://schemas.microsoft.com/office/powerpoint/2010/main">
    <mc:Choice Requires="p14">
      <p:transition spd="slow" p14:dur="2000" advClick="0" advTm="14607"/>
    </mc:Choice>
    <mc:Fallback xmlns="">
      <p:transition spd="slow" advClick="0" advTm="146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fluenc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451827"/>
            <a:ext cx="10896600" cy="3144451"/>
          </a:xfrm>
          <a:prstGeom prst="rect">
            <a:avLst/>
          </a:prstGeom>
          <a:noFill/>
        </p:spPr>
        <p:txBody>
          <a:bodyPr wrap="square" rtlCol="0">
            <a:spAutoFit/>
          </a:bodyPr>
          <a:lstStyle/>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teacher-led modeling, oral reading by students, and immediate feedback.</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Reading accuracy and automaticity are emphasized.</a:t>
            </a:r>
          </a:p>
          <a:p>
            <a:pPr marL="342900" marR="0" indent="-342900" algn="l" rtl="0" fontAlgn="t">
              <a:spcBef>
                <a:spcPts val="0"/>
              </a:spcBef>
              <a:spcAft>
                <a:spcPts val="1200"/>
              </a:spcAft>
              <a:buFont typeface="Arial" panose="020B0604020202020204" pitchFamily="34" charset="0"/>
              <a:buChar char="•"/>
            </a:pPr>
            <a:r>
              <a:rPr lang="en-US" sz="2200" b="0" i="0" u="none" strike="noStrike" baseline="0" dirty="0"/>
              <a:t>Word-level fluency practice is provided.</a:t>
            </a:r>
          </a:p>
          <a:p>
            <a:pPr marL="342900" marR="0" indent="-342900" algn="l" rtl="0" fontAlgn="t">
              <a:spcBef>
                <a:spcPts val="0"/>
              </a:spcBef>
              <a:spcAft>
                <a:spcPts val="1200"/>
              </a:spcAft>
              <a:buFont typeface="Arial" panose="020B0604020202020204" pitchFamily="34" charset="0"/>
              <a:buChar char="•"/>
            </a:pPr>
            <a:r>
              <a:rPr lang="en-US" sz="2200" b="0" i="0" u="none" strike="noStrike" dirty="0">
                <a:effectLst/>
              </a:rPr>
              <a:t>Fluency is practiced in a variety of texts (narrative, informational, poetry, lists, etc.).</a:t>
            </a:r>
          </a:p>
          <a:p>
            <a:pPr marL="342900" marR="0" indent="-342900" algn="l" rtl="0" fontAlgn="t">
              <a:spcBef>
                <a:spcPts val="0"/>
              </a:spcBef>
              <a:spcAft>
                <a:spcPts val="1000"/>
              </a:spcAft>
              <a:buFont typeface="Arial" panose="020B0604020202020204" pitchFamily="34" charset="0"/>
              <a:buChar char="•"/>
            </a:pPr>
            <a:r>
              <a:rPr lang="en-US" sz="2200" b="0" i="0" u="none" strike="noStrike" dirty="0">
                <a:effectLst/>
              </a:rPr>
              <a:t>Fluency is measured using a normed Oral Reading Fluency assessment.</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CBFAE16D-10DF-41E7-9A85-7FB0AE8375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07945" y="4318503"/>
            <a:ext cx="2131800" cy="1761242"/>
          </a:xfrm>
          <a:prstGeom prst="rect">
            <a:avLst/>
          </a:prstGeom>
        </p:spPr>
      </p:pic>
    </p:spTree>
    <p:extLst>
      <p:ext uri="{BB962C8B-B14F-4D97-AF65-F5344CB8AC3E}">
        <p14:creationId xmlns:p14="http://schemas.microsoft.com/office/powerpoint/2010/main" val="3888702672"/>
      </p:ext>
    </p:extLst>
  </p:cSld>
  <p:clrMapOvr>
    <a:masterClrMapping/>
  </p:clrMapOvr>
  <mc:AlternateContent xmlns:mc="http://schemas.openxmlformats.org/markup-compatibility/2006" xmlns:p14="http://schemas.microsoft.com/office/powerpoint/2010/main">
    <mc:Choice Requires="p14">
      <p:transition spd="slow" p14:dur="2000" advTm="65421"/>
    </mc:Choice>
    <mc:Fallback xmlns="">
      <p:transition spd="slow" advTm="6542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fluency."/>
          <p:cNvGrpSpPr/>
          <p:nvPr/>
        </p:nvGrpSpPr>
        <p:grpSpPr>
          <a:xfrm>
            <a:off x="200024" y="119879"/>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77362"/>
            <a:ext cx="10896600" cy="3144451"/>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focuses primarily on student silent reading.</a:t>
            </a:r>
          </a:p>
          <a:p>
            <a:pPr marL="285750" marR="0" indent="-285750" algn="l" rtl="0" fontAlgn="t">
              <a:spcBef>
                <a:spcPts val="0"/>
              </a:spcBef>
              <a:spcAft>
                <a:spcPts val="1200"/>
              </a:spcAft>
              <a:buFont typeface="Arial" panose="020B0604020202020204" pitchFamily="34" charset="0"/>
              <a:buChar char="•"/>
            </a:pPr>
            <a:r>
              <a:rPr lang="en-US" sz="2200" dirty="0"/>
              <a:t>Rate is emphasized over accuracy; attention is given to students reading words quickly.</a:t>
            </a:r>
          </a:p>
          <a:p>
            <a:pPr marL="285750" marR="0" indent="-285750" algn="l" rtl="0" fontAlgn="t">
              <a:spcBef>
                <a:spcPts val="0"/>
              </a:spcBef>
              <a:spcAft>
                <a:spcPts val="1200"/>
              </a:spcAft>
              <a:buFont typeface="Arial" panose="020B0604020202020204" pitchFamily="34" charset="0"/>
              <a:buChar char="•"/>
            </a:pPr>
            <a:r>
              <a:rPr lang="en-US" sz="2200" dirty="0"/>
              <a:t>Word-level fluency practice is not provided. Fluency is viewed only as text-reading fluency.</a:t>
            </a:r>
          </a:p>
          <a:p>
            <a:pPr marL="285750" marR="0" indent="-285750" algn="l" rtl="0" fontAlgn="t">
              <a:spcBef>
                <a:spcPts val="0"/>
              </a:spcBef>
              <a:spcAft>
                <a:spcPts val="1200"/>
              </a:spcAft>
              <a:buFont typeface="Arial" panose="020B0604020202020204" pitchFamily="34" charset="0"/>
              <a:buChar char="•"/>
            </a:pPr>
            <a:r>
              <a:rPr lang="en-US" sz="2200" dirty="0"/>
              <a:t>Fluency is practiced only in narrative text or with repeated readings of patterned text.</a:t>
            </a:r>
          </a:p>
          <a:p>
            <a:pPr marL="285750" marR="0" indent="-285750" algn="l" rtl="0" fontAlgn="t">
              <a:spcBef>
                <a:spcPts val="0"/>
              </a:spcBef>
              <a:spcAft>
                <a:spcPts val="1000"/>
              </a:spcAft>
              <a:buFont typeface="Arial" panose="020B0604020202020204" pitchFamily="34" charset="0"/>
              <a:buChar char="•"/>
            </a:pPr>
            <a:r>
              <a:rPr lang="en-US" sz="2200" dirty="0"/>
              <a:t>Fluency assessment allows teachers acceptance of incorrectly decoded words if they are close in meaning to the target word.</a:t>
            </a:r>
          </a:p>
          <a:p>
            <a:pPr marL="285750" marR="0" indent="-285750" algn="l" rtl="0" fontAlgn="t">
              <a:spcBef>
                <a:spcPts val="0"/>
              </a:spcBef>
              <a:spcAft>
                <a:spcPts val="1000"/>
              </a:spcAft>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9052C077-F725-4754-8D61-E204D689C4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39018" y="4256816"/>
            <a:ext cx="2172879" cy="1643984"/>
          </a:xfrm>
          <a:prstGeom prst="rect">
            <a:avLst/>
          </a:prstGeom>
        </p:spPr>
      </p:pic>
    </p:spTree>
    <p:extLst>
      <p:ext uri="{BB962C8B-B14F-4D97-AF65-F5344CB8AC3E}">
        <p14:creationId xmlns:p14="http://schemas.microsoft.com/office/powerpoint/2010/main" val="1765806987"/>
      </p:ext>
    </p:extLst>
  </p:cSld>
  <p:clrMapOvr>
    <a:masterClrMapping/>
  </p:clrMapOvr>
  <mc:AlternateContent xmlns:mc="http://schemas.openxmlformats.org/markup-compatibility/2006" xmlns:p14="http://schemas.microsoft.com/office/powerpoint/2010/main">
    <mc:Choice Requires="p14">
      <p:transition spd="slow" p14:dur="2000" advClick="0" advTm="39250"/>
    </mc:Choice>
    <mc:Fallback xmlns="">
      <p:transition spd="slow" advClick="0" advTm="3925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3497591">
            <a:off x="3032560" y="571469"/>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8102409">
              <a:off x="5073810" y="3016827"/>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8102409">
              <a:off x="7133659" y="1693077"/>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5488727">
              <a:off x="7921300" y="3219340"/>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661994">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8102409">
              <a:off x="5600125" y="3175378"/>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8102409">
              <a:off x="4195300" y="4656768"/>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5346406">
              <a:off x="3431805" y="3219381"/>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60877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974">
        <p15:prstTrans prst="drape"/>
      </p:transition>
    </mc:Choice>
    <mc:Fallback xmlns="">
      <p:transition spd="slow" advTm="1397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12" name="Title 11">
            <a:extLst>
              <a:ext uri="{FF2B5EF4-FFF2-40B4-BE49-F238E27FC236}">
                <a16:creationId xmlns:a16="http://schemas.microsoft.com/office/drawing/2014/main" id="{C97E788B-06D5-4260-959E-10AE10E4D5A0}"/>
              </a:ext>
            </a:extLst>
          </p:cNvPr>
          <p:cNvSpPr txBox="1">
            <a:spLocks noGrp="1"/>
          </p:cNvSpPr>
          <p:nvPr>
            <p:ph type="title" idx="4294967295"/>
          </p:nvPr>
        </p:nvSpPr>
        <p:spPr>
          <a:xfrm>
            <a:off x="11050" y="844084"/>
            <a:ext cx="12192000" cy="914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1" i="0" u="none" strike="noStrike" kern="1200" cap="none" spc="0" normalizeH="0" baseline="0" noProof="0" dirty="0">
                <a:ln>
                  <a:noFill/>
                </a:ln>
                <a:solidFill>
                  <a:srgbClr val="454699"/>
                </a:solidFill>
                <a:effectLst>
                  <a:outerShdw blurRad="50800" dist="38100" dir="2700000" algn="tl" rotWithShape="0">
                    <a:prstClr val="black">
                      <a:alpha val="40000"/>
                    </a:prstClr>
                  </a:outerShdw>
                </a:effectLst>
                <a:uLnTx/>
                <a:uFillTx/>
                <a:latin typeface="Museo Slab 500" panose="02000000000000000000" pitchFamily="50" charset="0"/>
                <a:ea typeface="+mn-ea"/>
                <a:cs typeface="+mn-cs"/>
              </a:rPr>
              <a:t>THE SIMPLE VIEW OF READING</a:t>
            </a:r>
          </a:p>
        </p:txBody>
      </p:sp>
      <p:grpSp>
        <p:nvGrpSpPr>
          <p:cNvPr id="15" name="Group 14" descr="The Simple View of Reading. Word Recognition and Language Comprehension equal Reading Comprehension. ">
            <a:extLst>
              <a:ext uri="{FF2B5EF4-FFF2-40B4-BE49-F238E27FC236}">
                <a16:creationId xmlns:a16="http://schemas.microsoft.com/office/drawing/2014/main" id="{020364D2-D098-4FEA-A4E5-264978E72630}"/>
              </a:ext>
            </a:extLst>
          </p:cNvPr>
          <p:cNvGrpSpPr/>
          <p:nvPr/>
        </p:nvGrpSpPr>
        <p:grpSpPr>
          <a:xfrm>
            <a:off x="260784" y="2654441"/>
            <a:ext cx="11692531" cy="2585641"/>
            <a:chOff x="260784" y="2654441"/>
            <a:chExt cx="11692531" cy="2585641"/>
          </a:xfrm>
        </p:grpSpPr>
        <p:sp>
          <p:nvSpPr>
            <p:cNvPr id="9" name="TextBox 9">
              <a:extLst>
                <a:ext uri="{FF2B5EF4-FFF2-40B4-BE49-F238E27FC236}">
                  <a16:creationId xmlns:a16="http://schemas.microsoft.com/office/drawing/2014/main" id="{B9551F76-E642-45F2-BDDD-E0BAFF83AAF1}"/>
                </a:ext>
              </a:extLst>
            </p:cNvPr>
            <p:cNvSpPr txBox="1"/>
            <p:nvPr/>
          </p:nvSpPr>
          <p:spPr>
            <a:xfrm>
              <a:off x="3573594" y="3702370"/>
              <a:ext cx="957355"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 x </a:t>
              </a:r>
            </a:p>
          </p:txBody>
        </p:sp>
        <p:sp>
          <p:nvSpPr>
            <p:cNvPr id="10" name="TextBox 10">
              <a:extLst>
                <a:ext uri="{FF2B5EF4-FFF2-40B4-BE49-F238E27FC236}">
                  <a16:creationId xmlns:a16="http://schemas.microsoft.com/office/drawing/2014/main" id="{722BE26F-70C3-4CBF-8F28-C273FDF7B896}"/>
                </a:ext>
              </a:extLst>
            </p:cNvPr>
            <p:cNvSpPr txBox="1"/>
            <p:nvPr/>
          </p:nvSpPr>
          <p:spPr>
            <a:xfrm>
              <a:off x="7919717" y="3702370"/>
              <a:ext cx="627767" cy="944105"/>
            </a:xfrm>
            <a:prstGeom prst="rect">
              <a:avLst/>
            </a:prstGeom>
          </p:spPr>
          <p:txBody>
            <a:bodyPr lIns="0" tIns="0" rIns="0" bIns="0" rtlCol="0" anchor="t">
              <a:spAutoFit/>
            </a:bodyPr>
            <a:lstStyle/>
            <a:p>
              <a:pPr defTabSz="609630">
                <a:lnSpc>
                  <a:spcPts val="7040"/>
                </a:lnSpc>
              </a:pPr>
              <a:r>
                <a:rPr lang="en-US" sz="8000" spc="119" dirty="0">
                  <a:solidFill>
                    <a:srgbClr val="000000"/>
                  </a:solidFill>
                  <a:latin typeface="Fredoka One"/>
                </a:rPr>
                <a:t>=</a:t>
              </a:r>
            </a:p>
          </p:txBody>
        </p:sp>
        <p:grpSp>
          <p:nvGrpSpPr>
            <p:cNvPr id="11" name="Group 10">
              <a:extLst>
                <a:ext uri="{FF2B5EF4-FFF2-40B4-BE49-F238E27FC236}">
                  <a16:creationId xmlns:a16="http://schemas.microsoft.com/office/drawing/2014/main" id="{83BD57B0-A0D5-44C9-B528-5F3DFC10CFC5}"/>
                </a:ext>
              </a:extLst>
            </p:cNvPr>
            <p:cNvGrpSpPr/>
            <p:nvPr/>
          </p:nvGrpSpPr>
          <p:grpSpPr>
            <a:xfrm>
              <a:off x="260784" y="2654441"/>
              <a:ext cx="11692531" cy="2585641"/>
              <a:chOff x="264972" y="2857641"/>
              <a:chExt cx="11692531" cy="2585641"/>
            </a:xfrm>
          </p:grpSpPr>
          <p:grpSp>
            <p:nvGrpSpPr>
              <p:cNvPr id="16" name="Group 15">
                <a:extLst>
                  <a:ext uri="{FF2B5EF4-FFF2-40B4-BE49-F238E27FC236}">
                    <a16:creationId xmlns:a16="http://schemas.microsoft.com/office/drawing/2014/main" id="{EACD69D6-891D-448F-B703-4BBD547BF420}"/>
                  </a:ext>
                </a:extLst>
              </p:cNvPr>
              <p:cNvGrpSpPr/>
              <p:nvPr/>
            </p:nvGrpSpPr>
            <p:grpSpPr>
              <a:xfrm>
                <a:off x="264972" y="2899509"/>
                <a:ext cx="3481790" cy="2543773"/>
                <a:chOff x="256598" y="2857641"/>
                <a:chExt cx="3481790" cy="2543773"/>
              </a:xfrm>
            </p:grpSpPr>
            <p:grpSp>
              <p:nvGrpSpPr>
                <p:cNvPr id="3" name="Group 2">
                  <a:extLst>
                    <a:ext uri="{FF2B5EF4-FFF2-40B4-BE49-F238E27FC236}">
                      <a16:creationId xmlns:a16="http://schemas.microsoft.com/office/drawing/2014/main" id="{B47A06CB-BBAB-47F9-A45A-B50C2176EBD7}"/>
                    </a:ext>
                  </a:extLst>
                </p:cNvPr>
                <p:cNvGrpSpPr/>
                <p:nvPr/>
              </p:nvGrpSpPr>
              <p:grpSpPr>
                <a:xfrm rot="10800000">
                  <a:off x="256598" y="2857641"/>
                  <a:ext cx="3481790" cy="2543773"/>
                  <a:chOff x="0" y="0"/>
                  <a:chExt cx="1511537" cy="1104319"/>
                </a:xfrm>
              </p:grpSpPr>
              <p:sp>
                <p:nvSpPr>
                  <p:cNvPr id="4" name="Freeform 3">
                    <a:extLst>
                      <a:ext uri="{FF2B5EF4-FFF2-40B4-BE49-F238E27FC236}">
                        <a16:creationId xmlns:a16="http://schemas.microsoft.com/office/drawing/2014/main" id="{A2F54ADB-6860-4BB9-B6B9-F4B11A685146}"/>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7B99"/>
                  </a:solidFill>
                  <a:scene3d>
                    <a:camera prst="orthographicFront"/>
                    <a:lightRig rig="threePt" dir="t"/>
                  </a:scene3d>
                  <a:sp3d>
                    <a:bevelT/>
                  </a:sp3d>
                </p:spPr>
                <p:txBody>
                  <a:bodyPr/>
                  <a:lstStyle/>
                  <a:p>
                    <a:endParaRPr lang="en-US"/>
                  </a:p>
                </p:txBody>
              </p:sp>
            </p:grpSp>
            <p:sp>
              <p:nvSpPr>
                <p:cNvPr id="2" name="TextBox 1">
                  <a:extLst>
                    <a:ext uri="{FF2B5EF4-FFF2-40B4-BE49-F238E27FC236}">
                      <a16:creationId xmlns:a16="http://schemas.microsoft.com/office/drawing/2014/main" id="{DFFD2AF4-208D-4783-A874-6C11358CE04E}"/>
                    </a:ext>
                  </a:extLst>
                </p:cNvPr>
                <p:cNvSpPr txBox="1"/>
                <p:nvPr/>
              </p:nvSpPr>
              <p:spPr>
                <a:xfrm>
                  <a:off x="527881" y="3630654"/>
                  <a:ext cx="2870418"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Word Recognition</a:t>
                  </a:r>
                </a:p>
              </p:txBody>
            </p:sp>
          </p:grpSp>
          <p:grpSp>
            <p:nvGrpSpPr>
              <p:cNvPr id="17" name="Group 16">
                <a:extLst>
                  <a:ext uri="{FF2B5EF4-FFF2-40B4-BE49-F238E27FC236}">
                    <a16:creationId xmlns:a16="http://schemas.microsoft.com/office/drawing/2014/main" id="{17834F2E-0940-4D39-BD30-37F97F82CF5B}"/>
                  </a:ext>
                </a:extLst>
              </p:cNvPr>
              <p:cNvGrpSpPr/>
              <p:nvPr/>
            </p:nvGrpSpPr>
            <p:grpSpPr>
              <a:xfrm>
                <a:off x="4366156" y="2857641"/>
                <a:ext cx="3481790" cy="2543773"/>
                <a:chOff x="4366156" y="2857641"/>
                <a:chExt cx="3481790" cy="2543773"/>
              </a:xfrm>
            </p:grpSpPr>
            <p:grpSp>
              <p:nvGrpSpPr>
                <p:cNvPr id="7" name="Group 7">
                  <a:extLst>
                    <a:ext uri="{FF2B5EF4-FFF2-40B4-BE49-F238E27FC236}">
                      <a16:creationId xmlns:a16="http://schemas.microsoft.com/office/drawing/2014/main" id="{37875941-8525-4261-960F-F39C321CC843}"/>
                    </a:ext>
                  </a:extLst>
                </p:cNvPr>
                <p:cNvGrpSpPr/>
                <p:nvPr/>
              </p:nvGrpSpPr>
              <p:grpSpPr>
                <a:xfrm rot="10800000">
                  <a:off x="4366156" y="2857641"/>
                  <a:ext cx="3481790" cy="2543773"/>
                  <a:chOff x="0" y="0"/>
                  <a:chExt cx="1511537" cy="1104319"/>
                </a:xfrm>
              </p:grpSpPr>
              <p:sp>
                <p:nvSpPr>
                  <p:cNvPr id="8" name="Freeform 8">
                    <a:extLst>
                      <a:ext uri="{FF2B5EF4-FFF2-40B4-BE49-F238E27FC236}">
                        <a16:creationId xmlns:a16="http://schemas.microsoft.com/office/drawing/2014/main" id="{CCD53ABB-48F6-4B8D-B342-CA263F084C09}"/>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6799"/>
                  </a:solidFill>
                  <a:scene3d>
                    <a:camera prst="orthographicFront"/>
                    <a:lightRig rig="threePt" dir="t"/>
                  </a:scene3d>
                  <a:sp3d>
                    <a:bevelT/>
                  </a:sp3d>
                </p:spPr>
                <p:txBody>
                  <a:bodyPr/>
                  <a:lstStyle/>
                  <a:p>
                    <a:endParaRPr lang="en-US"/>
                  </a:p>
                </p:txBody>
              </p:sp>
            </p:grpSp>
            <p:sp>
              <p:nvSpPr>
                <p:cNvPr id="13" name="TextBox 12">
                  <a:extLst>
                    <a:ext uri="{FF2B5EF4-FFF2-40B4-BE49-F238E27FC236}">
                      <a16:creationId xmlns:a16="http://schemas.microsoft.com/office/drawing/2014/main" id="{BA47E0CB-6183-4D30-AD1B-F7AA4953B28C}"/>
                    </a:ext>
                  </a:extLst>
                </p:cNvPr>
                <p:cNvSpPr txBox="1"/>
                <p:nvPr/>
              </p:nvSpPr>
              <p:spPr>
                <a:xfrm>
                  <a:off x="4570419" y="3611605"/>
                  <a:ext cx="3073263" cy="954107"/>
                </a:xfrm>
                <a:prstGeom prst="rect">
                  <a:avLst/>
                </a:prstGeom>
                <a:noFill/>
              </p:spPr>
              <p:txBody>
                <a:bodyPr wrap="square" rtlCol="0">
                  <a:spAutoFit/>
                </a:bodyPr>
                <a:lstStyle/>
                <a:p>
                  <a:pPr algn="ctr"/>
                  <a:r>
                    <a:rPr lang="en-US" sz="2800" dirty="0">
                      <a:solidFill>
                        <a:schemeClr val="bg1"/>
                      </a:solidFill>
                      <a:latin typeface="Museo Slab 500" panose="02000000000000000000" pitchFamily="50" charset="0"/>
                    </a:rPr>
                    <a:t>Language</a:t>
                  </a:r>
                </a:p>
                <a:p>
                  <a:pPr algn="ctr"/>
                  <a:r>
                    <a:rPr lang="en-US" sz="2800" dirty="0">
                      <a:solidFill>
                        <a:schemeClr val="bg1"/>
                      </a:solidFill>
                      <a:latin typeface="Museo Slab 500" panose="02000000000000000000" pitchFamily="50" charset="0"/>
                    </a:rPr>
                    <a:t>Comprehension</a:t>
                  </a:r>
                </a:p>
              </p:txBody>
            </p:sp>
          </p:grpSp>
          <p:grpSp>
            <p:nvGrpSpPr>
              <p:cNvPr id="18" name="Group 17">
                <a:extLst>
                  <a:ext uri="{FF2B5EF4-FFF2-40B4-BE49-F238E27FC236}">
                    <a16:creationId xmlns:a16="http://schemas.microsoft.com/office/drawing/2014/main" id="{FEFDE266-0F38-4B07-AE4A-C68F0BE947B4}"/>
                  </a:ext>
                </a:extLst>
              </p:cNvPr>
              <p:cNvGrpSpPr/>
              <p:nvPr/>
            </p:nvGrpSpPr>
            <p:grpSpPr>
              <a:xfrm>
                <a:off x="8475713" y="2857641"/>
                <a:ext cx="3481790" cy="2543773"/>
                <a:chOff x="8475713" y="2857641"/>
                <a:chExt cx="3481790" cy="2543773"/>
              </a:xfrm>
            </p:grpSpPr>
            <p:grpSp>
              <p:nvGrpSpPr>
                <p:cNvPr id="5" name="Group 5">
                  <a:extLst>
                    <a:ext uri="{FF2B5EF4-FFF2-40B4-BE49-F238E27FC236}">
                      <a16:creationId xmlns:a16="http://schemas.microsoft.com/office/drawing/2014/main" id="{458CBFD9-8956-4D79-B35A-CD9F94B05A15}"/>
                    </a:ext>
                  </a:extLst>
                </p:cNvPr>
                <p:cNvGrpSpPr/>
                <p:nvPr/>
              </p:nvGrpSpPr>
              <p:grpSpPr>
                <a:xfrm rot="10800000">
                  <a:off x="8475713" y="2857641"/>
                  <a:ext cx="3481790" cy="2543773"/>
                  <a:chOff x="0" y="0"/>
                  <a:chExt cx="1511537" cy="1104319"/>
                </a:xfrm>
              </p:grpSpPr>
              <p:sp>
                <p:nvSpPr>
                  <p:cNvPr id="6" name="Freeform 6">
                    <a:extLst>
                      <a:ext uri="{FF2B5EF4-FFF2-40B4-BE49-F238E27FC236}">
                        <a16:creationId xmlns:a16="http://schemas.microsoft.com/office/drawing/2014/main" id="{0C117D3D-0B2E-4BC1-8946-28404BC7E4C7}"/>
                      </a:ext>
                    </a:extLst>
                  </p:cNvPr>
                  <p:cNvSpPr/>
                  <p:nvPr/>
                </p:nvSpPr>
                <p:spPr>
                  <a:xfrm>
                    <a:off x="0" y="0"/>
                    <a:ext cx="1511537" cy="1104319"/>
                  </a:xfrm>
                  <a:custGeom>
                    <a:avLst/>
                    <a:gdLst/>
                    <a:ahLst/>
                    <a:cxnLst/>
                    <a:rect l="l" t="t" r="r" b="b"/>
                    <a:pathLst>
                      <a:path w="1511537" h="1104319">
                        <a:moveTo>
                          <a:pt x="1387077" y="1104319"/>
                        </a:moveTo>
                        <a:lnTo>
                          <a:pt x="124460" y="1104319"/>
                        </a:lnTo>
                        <a:cubicBezTo>
                          <a:pt x="55880" y="1104319"/>
                          <a:pt x="0" y="1048439"/>
                          <a:pt x="0" y="979859"/>
                        </a:cubicBezTo>
                        <a:lnTo>
                          <a:pt x="0" y="124460"/>
                        </a:lnTo>
                        <a:cubicBezTo>
                          <a:pt x="0" y="55880"/>
                          <a:pt x="55880" y="0"/>
                          <a:pt x="124460" y="0"/>
                        </a:cubicBezTo>
                        <a:lnTo>
                          <a:pt x="1387077" y="0"/>
                        </a:lnTo>
                        <a:cubicBezTo>
                          <a:pt x="1455657" y="0"/>
                          <a:pt x="1511537" y="55880"/>
                          <a:pt x="1511537" y="124460"/>
                        </a:cubicBezTo>
                        <a:lnTo>
                          <a:pt x="1511537" y="979859"/>
                        </a:lnTo>
                        <a:cubicBezTo>
                          <a:pt x="1511537" y="1048439"/>
                          <a:pt x="1455657" y="1104319"/>
                          <a:pt x="1387077" y="1104319"/>
                        </a:cubicBezTo>
                        <a:close/>
                      </a:path>
                    </a:pathLst>
                  </a:custGeom>
                  <a:solidFill>
                    <a:srgbClr val="454699"/>
                  </a:solidFill>
                  <a:scene3d>
                    <a:camera prst="orthographicFront"/>
                    <a:lightRig rig="threePt" dir="t"/>
                  </a:scene3d>
                  <a:sp3d>
                    <a:bevelT/>
                  </a:sp3d>
                </p:spPr>
                <p:txBody>
                  <a:bodyPr/>
                  <a:lstStyle/>
                  <a:p>
                    <a:endParaRPr lang="en-US"/>
                  </a:p>
                </p:txBody>
              </p:sp>
            </p:grpSp>
            <p:sp>
              <p:nvSpPr>
                <p:cNvPr id="14" name="TextBox 13">
                  <a:extLst>
                    <a:ext uri="{FF2B5EF4-FFF2-40B4-BE49-F238E27FC236}">
                      <a16:creationId xmlns:a16="http://schemas.microsoft.com/office/drawing/2014/main" id="{1CB1192A-9BF6-40E7-AADC-07D074E4412F}"/>
                    </a:ext>
                  </a:extLst>
                </p:cNvPr>
                <p:cNvSpPr txBox="1"/>
                <p:nvPr/>
              </p:nvSpPr>
              <p:spPr>
                <a:xfrm>
                  <a:off x="8679976" y="3565372"/>
                  <a:ext cx="3073263" cy="954107"/>
                </a:xfrm>
                <a:prstGeom prst="rect">
                  <a:avLst/>
                </a:prstGeom>
                <a:noFill/>
              </p:spPr>
              <p:txBody>
                <a:bodyPr wrap="square" rtlCol="0">
                  <a:spAutoFit/>
                </a:bodyPr>
                <a:lstStyle/>
                <a:p>
                  <a:pPr algn="ctr"/>
                  <a:r>
                    <a:rPr lang="en-US" sz="2800" dirty="0">
                      <a:solidFill>
                        <a:srgbClr val="FFFF00"/>
                      </a:solidFill>
                      <a:latin typeface="Museo Slab 500" panose="02000000000000000000" pitchFamily="50" charset="0"/>
                    </a:rPr>
                    <a:t>Reading</a:t>
                  </a:r>
                </a:p>
                <a:p>
                  <a:pPr algn="ctr"/>
                  <a:r>
                    <a:rPr lang="en-US" sz="2800" dirty="0">
                      <a:solidFill>
                        <a:srgbClr val="FFFF00"/>
                      </a:solidFill>
                      <a:latin typeface="Museo Slab 500" panose="02000000000000000000" pitchFamily="50" charset="0"/>
                    </a:rPr>
                    <a:t>Comprehension</a:t>
                  </a: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advTm="56000"/>
    </mc:Choice>
    <mc:Fallback xmlns="">
      <p:transition advTm="5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241902"/>
            <a:ext cx="8934400" cy="527100"/>
          </a:xfrm>
        </p:spPr>
        <p:txBody>
          <a:bodyPr/>
          <a:lstStyle/>
          <a:p>
            <a:pPr algn="ctr"/>
            <a:r>
              <a:rPr lang="en-US" sz="4000" dirty="0">
                <a:solidFill>
                  <a:schemeClr val="accent1">
                    <a:lumMod val="75000"/>
                  </a:schemeClr>
                </a:solidFill>
                <a:latin typeface="Museo Slab 500" panose="02000000000000000000" pitchFamily="50" charset="0"/>
              </a:rPr>
              <a:t>BACKGROUND KNOWLEDGE &amp;</a:t>
            </a:r>
            <a:br>
              <a:rPr lang="en-US" sz="4000" dirty="0">
                <a:solidFill>
                  <a:schemeClr val="accent1">
                    <a:lumMod val="75000"/>
                  </a:schemeClr>
                </a:solidFill>
                <a:latin typeface="Museo Slab 500" panose="02000000000000000000" pitchFamily="50" charset="0"/>
              </a:rPr>
            </a:br>
            <a:r>
              <a:rPr lang="en-US" sz="4000" dirty="0">
                <a:solidFill>
                  <a:schemeClr val="accent1">
                    <a:lumMod val="75000"/>
                  </a:schemeClr>
                </a:solidFill>
                <a:latin typeface="Museo Slab 500" panose="02000000000000000000" pitchFamily="50" charset="0"/>
              </a:rPr>
              <a:t>VOCABULARY</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427251536"/>
      </p:ext>
    </p:extLst>
  </p:cSld>
  <p:clrMapOvr>
    <a:masterClrMapping/>
  </p:clrMapOvr>
  <mc:AlternateContent xmlns:mc="http://schemas.openxmlformats.org/markup-compatibility/2006" xmlns:p14="http://schemas.microsoft.com/office/powerpoint/2010/main">
    <mc:Choice Requires="p14">
      <p:transition spd="slow" p14:dur="2000" advTm="7429"/>
    </mc:Choice>
    <mc:Fallback xmlns="">
      <p:transition spd="slow" advTm="742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162574"/>
            <a:ext cx="10896600" cy="5447645"/>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feature a variety of complex texts (narrative and expository texts above grade-level) to develop background knowledge and vocabulary in a variety of subject areas.</a:t>
            </a:r>
            <a:endParaRPr lang="en-US" sz="2000" b="0" i="0" u="none" strike="noStrike" dirty="0">
              <a:effectLst/>
            </a:endParaRP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t>Opportunities are provided to make connections between a new word or concept and other known words or concepts, relating ideas to experiences.</a:t>
            </a:r>
            <a:endParaRPr lang="en-US" sz="2000" b="0" i="0" u="none" strike="noStrike" dirty="0">
              <a:effectLst/>
            </a:endParaRP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includes robust conversations in order to support an understanding of literal and inferential comprehension of word knowledge within text.</a:t>
            </a:r>
          </a:p>
          <a:p>
            <a:pPr marL="342900" indent="-342900">
              <a:spcAft>
                <a:spcPts val="1200"/>
              </a:spcAft>
              <a:buFont typeface="Arial" panose="020B0604020202020204" pitchFamily="34" charset="0"/>
              <a:buChar char="•"/>
            </a:pPr>
            <a:r>
              <a:rPr lang="en-US" sz="2000" dirty="0"/>
              <a:t>Explicit instruction in vocabulary for Tier 2 and 3 words is evident, as well as instruction in the context of texts (most Tier 1 words).</a:t>
            </a:r>
          </a:p>
          <a:p>
            <a:pPr marL="342900" indent="-342900">
              <a:spcAft>
                <a:spcPts val="1200"/>
              </a:spcAft>
              <a:buFont typeface="Arial" panose="020B0604020202020204" pitchFamily="34" charset="0"/>
              <a:buChar char="•"/>
            </a:pPr>
            <a:r>
              <a:rPr lang="en-US" sz="2000" dirty="0"/>
              <a:t>Tier 2 words are taught explicitly, with students taught to use these words in their speech, see them in print, and use them in writing (when appropriate).</a:t>
            </a:r>
          </a:p>
          <a:p>
            <a:pPr marL="342900" indent="-342900">
              <a:buFont typeface="Arial" panose="020B0604020202020204" pitchFamily="34" charset="0"/>
              <a:buChar char="•"/>
            </a:pPr>
            <a:r>
              <a:rPr lang="en-US" sz="2000" dirty="0"/>
              <a:t>Explicit instruction in morphology is provided.</a:t>
            </a: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24541898"/>
      </p:ext>
    </p:extLst>
  </p:cSld>
  <p:clrMapOvr>
    <a:masterClrMapping/>
  </p:clrMapOvr>
  <mc:AlternateContent xmlns:mc="http://schemas.openxmlformats.org/markup-compatibility/2006" xmlns:p14="http://schemas.microsoft.com/office/powerpoint/2010/main">
    <mc:Choice Requires="p14">
      <p:transition spd="slow" p14:dur="2000" advTm="63961"/>
    </mc:Choice>
    <mc:Fallback xmlns="">
      <p:transition spd="slow" advTm="639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background knowledge and vocabulary."/>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1" name="TextBox 10">
            <a:extLst>
              <a:ext uri="{FF2B5EF4-FFF2-40B4-BE49-F238E27FC236}">
                <a16:creationId xmlns:a16="http://schemas.microsoft.com/office/drawing/2014/main" id="{21D9AE80-A62B-41C4-8FC0-1F2AA41E7620}"/>
              </a:ext>
            </a:extLst>
          </p:cNvPr>
          <p:cNvSpPr txBox="1"/>
          <p:nvPr/>
        </p:nvSpPr>
        <p:spPr>
          <a:xfrm>
            <a:off x="647699" y="1302537"/>
            <a:ext cx="10896600" cy="4247317"/>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Background Knowledge</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Read-aloud opportunities emphasize stories or narrative texts. Read-aloud text is not sufficiently complex.</a:t>
            </a:r>
          </a:p>
          <a:p>
            <a:pPr marL="342900" marR="0" indent="-342900" algn="l" rtl="0" fontAlgn="t">
              <a:spcBef>
                <a:spcPts val="0"/>
              </a:spcBef>
              <a:spcAft>
                <a:spcPts val="1200"/>
              </a:spcAft>
              <a:buFont typeface="Arial" panose="020B0604020202020204" pitchFamily="34" charset="0"/>
              <a:buChar char="•"/>
            </a:pPr>
            <a:r>
              <a:rPr lang="en-US" sz="2000" b="0" i="0" u="none" strike="noStrike" dirty="0">
                <a:effectLst/>
              </a:rPr>
              <a:t>Opportunities to bridge existing knowledge to new knowledge is not apparent in instruction.</a:t>
            </a:r>
          </a:p>
          <a:p>
            <a:pPr>
              <a:spcAft>
                <a:spcPts val="1200"/>
              </a:spcAft>
            </a:pPr>
            <a:r>
              <a:rPr lang="en-US" sz="2000" b="1" dirty="0"/>
              <a:t>Vocabulary</a:t>
            </a:r>
          </a:p>
          <a:p>
            <a:pPr marL="342900" indent="-342900">
              <a:spcAft>
                <a:spcPts val="1200"/>
              </a:spcAft>
              <a:buFont typeface="Arial" panose="020B0604020202020204" pitchFamily="34" charset="0"/>
              <a:buChar char="•"/>
            </a:pPr>
            <a:r>
              <a:rPr lang="en-US" sz="2000" dirty="0"/>
              <a:t>Vocabulary instruction does not include opportunities for rich conversations; worksheets or activity sheets are used instead.</a:t>
            </a:r>
          </a:p>
          <a:p>
            <a:pPr marL="342900" indent="-342900">
              <a:spcAft>
                <a:spcPts val="1200"/>
              </a:spcAft>
              <a:buFont typeface="Arial" panose="020B0604020202020204" pitchFamily="34" charset="0"/>
              <a:buChar char="•"/>
            </a:pPr>
            <a:r>
              <a:rPr lang="en-US" sz="2000" dirty="0"/>
              <a:t>Instruction includes memorization of isolated words and definitions out of context</a:t>
            </a:r>
            <a:r>
              <a:rPr lang="en-US" dirty="0"/>
              <a:t>.</a:t>
            </a:r>
          </a:p>
          <a:p>
            <a:pPr marL="342900" indent="-342900">
              <a:spcAft>
                <a:spcPts val="1200"/>
              </a:spcAft>
              <a:buFont typeface="Arial" panose="020B0604020202020204" pitchFamily="34" charset="0"/>
              <a:buChar char="•"/>
            </a:pPr>
            <a:r>
              <a:rPr lang="en-US" sz="2000" dirty="0"/>
              <a:t>Tier 2 words are not taught deeply.</a:t>
            </a:r>
          </a:p>
          <a:p>
            <a:pPr marL="342900" indent="-342900">
              <a:spcAft>
                <a:spcPts val="1200"/>
              </a:spcAft>
              <a:buFont typeface="Arial" panose="020B0604020202020204" pitchFamily="34" charset="0"/>
              <a:buChar char="•"/>
            </a:pPr>
            <a:r>
              <a:rPr lang="en-US" sz="2000" dirty="0"/>
              <a:t>Explicit instruction in morphology is not apparent.</a:t>
            </a:r>
          </a:p>
        </p:txBody>
      </p:sp>
    </p:spTree>
    <p:extLst>
      <p:ext uri="{BB962C8B-B14F-4D97-AF65-F5344CB8AC3E}">
        <p14:creationId xmlns:p14="http://schemas.microsoft.com/office/powerpoint/2010/main" val="1965615622"/>
      </p:ext>
    </p:extLst>
  </p:cSld>
  <p:clrMapOvr>
    <a:masterClrMapping/>
  </p:clrMapOvr>
  <mc:AlternateContent xmlns:mc="http://schemas.openxmlformats.org/markup-compatibility/2006" xmlns:p14="http://schemas.microsoft.com/office/powerpoint/2010/main">
    <mc:Choice Requires="p14">
      <p:transition spd="slow" p14:dur="2000" advTm="42082"/>
    </mc:Choice>
    <mc:Fallback xmlns="">
      <p:transition spd="slow" advTm="420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10800000">
            <a:off x="2910586" y="571469"/>
            <a:ext cx="6123271" cy="5662974"/>
            <a:chOff x="3522450" y="828048"/>
            <a:chExt cx="5179246"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0800000">
              <a:off x="5315016" y="2917286"/>
              <a:ext cx="1557456"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0800000">
              <a:off x="7937465" y="321519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8058460">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0800000">
              <a:off x="5340583" y="3292626"/>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0800000">
              <a:off x="3522450" y="3215195"/>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8102409">
              <a:off x="3827746" y="1618678"/>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917555488"/>
      </p:ext>
    </p:extLst>
  </p:cSld>
  <p:clrMapOvr>
    <a:masterClrMapping/>
  </p:clrMapOvr>
  <mc:AlternateContent xmlns:mc="http://schemas.openxmlformats.org/markup-compatibility/2006" xmlns:p14="http://schemas.microsoft.com/office/powerpoint/2010/main">
    <mc:Choice Requires="p14">
      <p:transition spd="slow" p14:dur="1250" advTm="5585">
        <p14:switch dir="r"/>
      </p:transition>
    </mc:Choice>
    <mc:Fallback xmlns="">
      <p:transition spd="slow" advTm="5585">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233264" y="223240"/>
            <a:ext cx="10283282" cy="527100"/>
          </a:xfrm>
        </p:spPr>
        <p:txBody>
          <a:bodyPr/>
          <a:lstStyle/>
          <a:p>
            <a:pPr algn="ctr"/>
            <a:r>
              <a:rPr lang="en-US" sz="3200" dirty="0">
                <a:solidFill>
                  <a:schemeClr val="accent1">
                    <a:lumMod val="75000"/>
                  </a:schemeClr>
                </a:solidFill>
                <a:latin typeface="Museo Slab 500" panose="02000000000000000000" pitchFamily="50" charset="0"/>
              </a:rPr>
              <a:t>KNOWLEDGE OF LANGUAGE STRUCTURES, VERBAL REASONING, &amp; LITERACY KNOWLEDGE</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descr="Red flags indicate instructional practices that are not aligned with the science of reading. ">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3883627007"/>
      </p:ext>
    </p:extLst>
  </p:cSld>
  <p:clrMapOvr>
    <a:masterClrMapping/>
  </p:clrMapOvr>
  <mc:AlternateContent xmlns:mc="http://schemas.openxmlformats.org/markup-compatibility/2006" xmlns:p14="http://schemas.microsoft.com/office/powerpoint/2010/main">
    <mc:Choice Requires="p14">
      <p:transition spd="slow" p14:dur="2000" advTm="11817"/>
    </mc:Choice>
    <mc:Fallback xmlns="">
      <p:transition spd="slow" advTm="1181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a clear scope and sequence for teaching conventions of print, grammar, and syntax (sentence structure) in reading and writing.</a:t>
            </a:r>
          </a:p>
          <a:p>
            <a:pPr marL="342900" marR="0" indent="-342900" algn="l" rtl="0" fontAlgn="t">
              <a:spcBef>
                <a:spcPts val="0"/>
              </a:spcBef>
              <a:spcAft>
                <a:spcPts val="1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Instruction includes sufficient time for discussion, including teacher modeling of conversational conventions, appropriate tone and rate, and development of full ideas and complete sentences.</a:t>
            </a:r>
          </a:p>
          <a:p>
            <a:pPr>
              <a:spcAft>
                <a:spcPts val="1200"/>
              </a:spcAft>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explicitly taught within text, including opportunities for metacognition and use of appropriate/accurate background knowledge.</a:t>
            </a:r>
          </a:p>
          <a:p>
            <a:pPr>
              <a:spcAft>
                <a:spcPts val="1200"/>
              </a:spcAft>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Appropriate genre types and features are explicitly taught.</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extLst>
      <p:ext uri="{BB962C8B-B14F-4D97-AF65-F5344CB8AC3E}">
        <p14:creationId xmlns:p14="http://schemas.microsoft.com/office/powerpoint/2010/main" val="2841843104"/>
      </p:ext>
    </p:extLst>
  </p:cSld>
  <p:clrMapOvr>
    <a:masterClrMapping/>
  </p:clrMapOvr>
  <mc:AlternateContent xmlns:mc="http://schemas.openxmlformats.org/markup-compatibility/2006" xmlns:p14="http://schemas.microsoft.com/office/powerpoint/2010/main">
    <mc:Choice Requires="p14">
      <p:transition spd="slow" p14:dur="2000" advTm="52268"/>
    </mc:Choice>
    <mc:Fallback xmlns="">
      <p:transition spd="slow" advTm="5226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knowledge of language structures, verbal reasoning, and literacy knowledge."/>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12" name="TextBox 11">
            <a:extLst>
              <a:ext uri="{FF2B5EF4-FFF2-40B4-BE49-F238E27FC236}">
                <a16:creationId xmlns:a16="http://schemas.microsoft.com/office/drawing/2014/main" id="{5F5E3974-2015-49E7-AB52-4245B7C73B97}"/>
              </a:ext>
            </a:extLst>
          </p:cNvPr>
          <p:cNvSpPr txBox="1"/>
          <p:nvPr/>
        </p:nvSpPr>
        <p:spPr>
          <a:xfrm>
            <a:off x="647699" y="1267349"/>
            <a:ext cx="10896600" cy="4708981"/>
          </a:xfrm>
          <a:prstGeom prst="rect">
            <a:avLst/>
          </a:prstGeom>
          <a:noFill/>
        </p:spPr>
        <p:txBody>
          <a:bodyPr wrap="square" rtlCol="0">
            <a:spAutoFit/>
          </a:bodyPr>
          <a:lstStyle/>
          <a:p>
            <a:pPr marR="0" algn="l" rtl="0" fontAlgn="t">
              <a:spcBef>
                <a:spcPts val="0"/>
              </a:spcBef>
              <a:spcAft>
                <a:spcPts val="1200"/>
              </a:spcAft>
            </a:pPr>
            <a:r>
              <a:rPr lang="en-US" sz="2000" b="1" i="0" u="none" strike="noStrike" baseline="0" dirty="0">
                <a:solidFill>
                  <a:srgbClr val="000000"/>
                </a:solidFill>
                <a:effectLst/>
                <a:cs typeface="Calibri" panose="020F0502020204030204" pitchFamily="34" charset="0"/>
              </a:rPr>
              <a:t>Knowledge of Language Structures</a:t>
            </a:r>
          </a:p>
          <a:p>
            <a:pPr marL="342900" marR="0" indent="-342900" algn="l" rtl="0" fontAlgn="t">
              <a:spcBef>
                <a:spcPts val="0"/>
              </a:spcBef>
              <a:spcAft>
                <a:spcPts val="1200"/>
              </a:spcAft>
              <a:buFont typeface="Arial" panose="020B0604020202020204" pitchFamily="34" charset="0"/>
              <a:buChar char="•"/>
            </a:pPr>
            <a:r>
              <a:rPr lang="en-US" sz="2000" dirty="0"/>
              <a:t>There is not a clear scope and sequence for teaching; conventions of print, grammar, and syntax are taught implicitly or opportunistically.</a:t>
            </a:r>
          </a:p>
          <a:p>
            <a:pPr marL="342900" marR="0" indent="-342900" algn="l" rtl="0" fontAlgn="t">
              <a:spcBef>
                <a:spcPts val="0"/>
              </a:spcBef>
              <a:spcAft>
                <a:spcPts val="1200"/>
              </a:spcAft>
              <a:buFont typeface="Arial" panose="020B0604020202020204" pitchFamily="34" charset="0"/>
              <a:buChar char="•"/>
            </a:pPr>
            <a:r>
              <a:rPr lang="en-US" sz="2000" dirty="0"/>
              <a:t>Instruction does not include sufficient opportunities for discussion. Teacher modeling is not apparent.</a:t>
            </a:r>
          </a:p>
          <a:p>
            <a:pPr marL="342900" marR="0" indent="-342900" algn="l" rtl="0" fontAlgn="t">
              <a:spcBef>
                <a:spcPts val="0"/>
              </a:spcBef>
              <a:spcAft>
                <a:spcPts val="1200"/>
              </a:spcAft>
              <a:buFont typeface="Arial" panose="020B0604020202020204" pitchFamily="34" charset="0"/>
              <a:buChar char="•"/>
            </a:pPr>
            <a:endParaRPr lang="en-US" sz="1000" b="1" dirty="0"/>
          </a:p>
          <a:p>
            <a:pPr>
              <a:spcAft>
                <a:spcPts val="1200"/>
              </a:spcAft>
            </a:pPr>
            <a:r>
              <a:rPr lang="en-US" sz="2000" b="1" dirty="0"/>
              <a:t>Verbal Reasoning</a:t>
            </a:r>
          </a:p>
          <a:p>
            <a:pPr marL="342900" indent="-342900">
              <a:spcAft>
                <a:spcPts val="1200"/>
              </a:spcAft>
              <a:buFont typeface="Arial" panose="020B0604020202020204" pitchFamily="34" charset="0"/>
              <a:buChar char="•"/>
            </a:pPr>
            <a:r>
              <a:rPr lang="en-US" sz="2000" dirty="0"/>
              <a:t>Inferencing is not taught explicitly and may be based only on picture clues and not text (“picture walking”).</a:t>
            </a:r>
          </a:p>
          <a:p>
            <a:pPr marL="342900" indent="-342900">
              <a:spcAft>
                <a:spcPts val="1200"/>
              </a:spcAft>
              <a:buFont typeface="Arial" panose="020B0604020202020204" pitchFamily="34" charset="0"/>
              <a:buChar char="•"/>
            </a:pPr>
            <a:endParaRPr lang="en-US" sz="1000" b="1" dirty="0"/>
          </a:p>
          <a:p>
            <a:pPr>
              <a:spcAft>
                <a:spcPts val="1200"/>
              </a:spcAft>
            </a:pPr>
            <a:r>
              <a:rPr lang="en-US" sz="2000" b="1" dirty="0"/>
              <a:t>Literacy Knowledge</a:t>
            </a:r>
          </a:p>
          <a:p>
            <a:pPr marL="285750" indent="-285750">
              <a:buFont typeface="Arial" panose="020B0604020202020204" pitchFamily="34" charset="0"/>
              <a:buChar char="•"/>
            </a:pPr>
            <a:r>
              <a:rPr lang="en-US" sz="2000" dirty="0"/>
              <a:t>Genre types and features are not explicitly taught.</a:t>
            </a:r>
          </a:p>
        </p:txBody>
      </p:sp>
    </p:spTree>
    <p:extLst>
      <p:ext uri="{BB962C8B-B14F-4D97-AF65-F5344CB8AC3E}">
        <p14:creationId xmlns:p14="http://schemas.microsoft.com/office/powerpoint/2010/main" val="362154397"/>
      </p:ext>
    </p:extLst>
  </p:cSld>
  <p:clrMapOvr>
    <a:masterClrMapping/>
  </p:clrMapOvr>
  <mc:AlternateContent xmlns:mc="http://schemas.openxmlformats.org/markup-compatibility/2006" xmlns:p14="http://schemas.microsoft.com/office/powerpoint/2010/main">
    <mc:Choice Requires="p14">
      <p:transition spd="slow" p14:dur="2000" advTm="27784"/>
    </mc:Choice>
    <mc:Fallback xmlns="">
      <p:transition spd="slow" advTm="2778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8076195">
            <a:off x="3031859" y="569793"/>
            <a:ext cx="5884030" cy="5662974"/>
            <a:chOff x="3621638" y="828048"/>
            <a:chExt cx="4976889" cy="499254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3523805">
              <a:off x="5506123" y="3004018"/>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067279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3523805">
              <a:off x="6819820" y="4538943"/>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0800000">
              <a:off x="5480128" y="501820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3523805">
              <a:off x="5037857" y="3169104"/>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3523805">
              <a:off x="3935331" y="1810813"/>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385674533"/>
      </p:ext>
    </p:extLst>
  </p:cSld>
  <p:clrMapOvr>
    <a:masterClrMapping/>
  </p:clrMapOvr>
  <mc:AlternateContent xmlns:mc="http://schemas.openxmlformats.org/markup-compatibility/2006" xmlns:p14="http://schemas.microsoft.com/office/powerpoint/2010/main">
    <mc:Choice Requires="p14">
      <p:transition spd="med" p14:dur="700" advTm="2955">
        <p:fade/>
      </p:transition>
    </mc:Choice>
    <mc:Fallback xmlns="">
      <p:transition spd="med" advTm="2955">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423148"/>
            <a:ext cx="10283282" cy="527100"/>
          </a:xfrm>
        </p:spPr>
        <p:txBody>
          <a:bodyPr/>
          <a:lstStyle/>
          <a:p>
            <a:pPr algn="ctr"/>
            <a:r>
              <a:rPr lang="en-US" sz="4000" dirty="0">
                <a:solidFill>
                  <a:schemeClr val="accent1">
                    <a:lumMod val="75000"/>
                  </a:schemeClr>
                </a:solidFill>
                <a:latin typeface="Museo Slab 500" panose="02000000000000000000" pitchFamily="50" charset="0"/>
              </a:rPr>
              <a:t>COMPREHENSION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734982419"/>
      </p:ext>
    </p:extLst>
  </p:cSld>
  <p:clrMapOvr>
    <a:masterClrMapping/>
  </p:clrMapOvr>
  <mc:AlternateContent xmlns:mc="http://schemas.openxmlformats.org/markup-compatibility/2006" xmlns:p14="http://schemas.microsoft.com/office/powerpoint/2010/main">
    <mc:Choice Requires="p14">
      <p:transition spd="slow" p14:dur="2000" advTm="9702"/>
    </mc:Choice>
    <mc:Fallback xmlns="">
      <p:transition spd="slow" advTm="97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comprehensio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E103A10D-66D3-490E-A302-CC8A7A1998A4}"/>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is built through rich read aloud</a:t>
            </a:r>
            <a:r>
              <a:rPr lang="en-US" sz="2400" dirty="0"/>
              <a:t> </a:t>
            </a:r>
            <a:r>
              <a:rPr lang="en-US" sz="2400" b="0" i="0" u="none" strike="noStrike" baseline="0" dirty="0"/>
              <a:t>experiences before children are able to read independently.</a:t>
            </a:r>
            <a:endParaRPr lang="en-US" sz="2400" b="0" i="0" u="none" strike="noStrike" baseline="0" dirty="0">
              <a:solidFill>
                <a:srgbClr val="000000"/>
              </a:solidFill>
              <a:effectLst/>
              <a:cs typeface="Calibri" panose="020F0502020204030204" pitchFamily="34" charset="0"/>
            </a:endParaRP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direct teaching of comprehension strategies via gradual release of responsibility (I do, we do, you do) using appropriate instructional text.</a:t>
            </a:r>
          </a:p>
          <a:p>
            <a:pPr marL="342900" indent="-342900" algn="l">
              <a:buFont typeface="Arial" panose="020B0604020202020204" pitchFamily="34" charset="0"/>
              <a:buChar char="•"/>
            </a:pPr>
            <a:r>
              <a:rPr lang="en-US" sz="2400" b="0" i="0" u="none" strike="noStrike" baseline="0" dirty="0">
                <a:latin typeface="Neutraface2Text-Book"/>
              </a:rPr>
              <a:t>Materials for comprehension instruction include sufficiently complex literary and informational texts.</a:t>
            </a:r>
            <a:endParaRPr lang="en-US" sz="2400" dirty="0"/>
          </a:p>
        </p:txBody>
      </p:sp>
      <p:pic>
        <p:nvPicPr>
          <p:cNvPr id="11" name="Picture 4">
            <a:extLst>
              <a:ext uri="{FF2B5EF4-FFF2-40B4-BE49-F238E27FC236}">
                <a16:creationId xmlns:a16="http://schemas.microsoft.com/office/drawing/2014/main" id="{C4723113-C067-470E-B48B-77ABA2035F1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919" t="-63313" r="-21348" b="-4647"/>
          <a:stretch/>
        </p:blipFill>
        <p:spPr>
          <a:xfrm>
            <a:off x="7344790" y="3090008"/>
            <a:ext cx="4589575" cy="3312882"/>
          </a:xfrm>
          <a:prstGeom prst="rect">
            <a:avLst/>
          </a:prstGeom>
        </p:spPr>
      </p:pic>
    </p:spTree>
    <p:extLst>
      <p:ext uri="{BB962C8B-B14F-4D97-AF65-F5344CB8AC3E}">
        <p14:creationId xmlns:p14="http://schemas.microsoft.com/office/powerpoint/2010/main" val="723227029"/>
      </p:ext>
    </p:extLst>
  </p:cSld>
  <p:clrMapOvr>
    <a:masterClrMapping/>
  </p:clrMapOvr>
  <mc:AlternateContent xmlns:mc="http://schemas.openxmlformats.org/markup-compatibility/2006" xmlns:p14="http://schemas.microsoft.com/office/powerpoint/2010/main">
    <mc:Choice Requires="p14">
      <p:transition spd="slow" p14:dur="2000" advTm="41440"/>
    </mc:Choice>
    <mc:Fallback xmlns="">
      <p:transition spd="slow" advTm="414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ey takeaways from reading research. Learning to read is not natural."/>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3836"/>
            <a:ext cx="12191999" cy="6925671"/>
          </a:xfrm>
          <a:prstGeom prst="rect">
            <a:avLst/>
          </a:prstGeom>
        </p:spPr>
      </p:pic>
      <p:sp>
        <p:nvSpPr>
          <p:cNvPr id="4" name="TextBox 4"/>
          <p:cNvSpPr txBox="1"/>
          <p:nvPr/>
        </p:nvSpPr>
        <p:spPr>
          <a:xfrm>
            <a:off x="1139778" y="5059771"/>
            <a:ext cx="10366422"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There is no one curriculum or intervention program that can replace teacher knowledge and effective practices.</a:t>
            </a: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5255" y="2980245"/>
            <a:ext cx="1885307" cy="1720771"/>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20629" y="1432669"/>
            <a:ext cx="1901755" cy="1442094"/>
          </a:xfrm>
          <a:prstGeom prst="rect">
            <a:avLst/>
          </a:prstGeom>
        </p:spPr>
      </p:pic>
      <p:sp>
        <p:nvSpPr>
          <p:cNvPr id="8" name="TextBox 8"/>
          <p:cNvSpPr txBox="1">
            <a:spLocks noGrp="1"/>
          </p:cNvSpPr>
          <p:nvPr>
            <p:ph type="title" idx="4294967295"/>
          </p:nvPr>
        </p:nvSpPr>
        <p:spPr>
          <a:xfrm>
            <a:off x="685800" y="492534"/>
            <a:ext cx="10820400" cy="5720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667"/>
              </a:lnSpc>
              <a:spcBef>
                <a:spcPts val="0"/>
              </a:spcBef>
              <a:spcAft>
                <a:spcPts val="0"/>
              </a:spcAft>
              <a:buClrTx/>
              <a:buSzTx/>
              <a:buFontTx/>
              <a:buNone/>
              <a:tabLst/>
              <a:defRPr/>
            </a:pPr>
            <a:r>
              <a:rPr kumimoji="0" lang="en-US" sz="3600" b="1" i="0" u="none" strike="noStrike" kern="1200" cap="none" spc="0" normalizeH="0" baseline="0" noProof="0" dirty="0">
                <a:ln>
                  <a:solidFill>
                    <a:srgbClr val="001970"/>
                  </a:solidFill>
                </a:ln>
                <a:solidFill>
                  <a:srgbClr val="00953A"/>
                </a:solidFill>
                <a:effectLst>
                  <a:outerShdw blurRad="38100" dist="38100" dir="2700000" algn="tl">
                    <a:srgbClr val="000000">
                      <a:alpha val="43137"/>
                    </a:srgbClr>
                  </a:outerShdw>
                </a:effectLst>
                <a:uLnTx/>
                <a:uFillTx/>
                <a:latin typeface="Museo Slab 500" panose="02000000000000000000" pitchFamily="50" charset="0"/>
                <a:ea typeface="+mn-ea"/>
                <a:cs typeface="+mn-cs"/>
              </a:rPr>
              <a:t>KEY TAKEAWAYS FROM READING RESEARCH</a:t>
            </a:r>
          </a:p>
        </p:txBody>
      </p:sp>
      <p:sp>
        <p:nvSpPr>
          <p:cNvPr id="10" name="TextBox 10"/>
          <p:cNvSpPr txBox="1"/>
          <p:nvPr/>
        </p:nvSpPr>
        <p:spPr>
          <a:xfrm>
            <a:off x="899101" y="1186943"/>
            <a:ext cx="5963652" cy="505523"/>
          </a:xfrm>
          <a:prstGeom prst="rect">
            <a:avLst/>
          </a:prstGeom>
        </p:spPr>
        <p:txBody>
          <a:bodyPr wrap="square" lIns="0" tIns="0" rIns="0" bIns="0" rtlCol="0" anchor="t">
            <a:spAutoFit/>
          </a:bodyPr>
          <a:lstStyle/>
          <a:p>
            <a:pPr marL="457200" indent="-457200" algn="ctr" defTabSz="609630">
              <a:lnSpc>
                <a:spcPts val="4200"/>
              </a:lnSpc>
              <a:buFont typeface="Arial" panose="020B0604020202020204" pitchFamily="34" charset="0"/>
              <a:buChar char="•"/>
            </a:pPr>
            <a:r>
              <a:rPr lang="en-US" sz="3000" dirty="0">
                <a:solidFill>
                  <a:srgbClr val="101E8E"/>
                </a:solidFill>
              </a:rPr>
              <a:t>Learning to read is NOT natural. </a:t>
            </a:r>
          </a:p>
        </p:txBody>
      </p:sp>
      <p:sp>
        <p:nvSpPr>
          <p:cNvPr id="13" name="TextBox 13"/>
          <p:cNvSpPr txBox="1"/>
          <p:nvPr/>
        </p:nvSpPr>
        <p:spPr>
          <a:xfrm>
            <a:off x="2710559" y="4360870"/>
            <a:ext cx="8482820" cy="505523"/>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Teaching reading is complex and challenging.        </a:t>
            </a:r>
          </a:p>
        </p:txBody>
      </p:sp>
      <p:sp>
        <p:nvSpPr>
          <p:cNvPr id="15" name="TextBox 10">
            <a:extLst>
              <a:ext uri="{FF2B5EF4-FFF2-40B4-BE49-F238E27FC236}">
                <a16:creationId xmlns:a16="http://schemas.microsoft.com/office/drawing/2014/main" id="{A6C0CB45-650E-46CE-8B84-7187B430D03C}"/>
              </a:ext>
            </a:extLst>
          </p:cNvPr>
          <p:cNvSpPr txBox="1"/>
          <p:nvPr/>
        </p:nvSpPr>
        <p:spPr>
          <a:xfrm>
            <a:off x="1498355" y="1885846"/>
            <a:ext cx="8220378"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Each reader must master the same set of skills in    </a:t>
            </a:r>
          </a:p>
          <a:p>
            <a:pPr defTabSz="609630">
              <a:lnSpc>
                <a:spcPts val="4200"/>
              </a:lnSpc>
            </a:pPr>
            <a:r>
              <a:rPr lang="en-US" sz="3000" dirty="0">
                <a:solidFill>
                  <a:srgbClr val="101E8E"/>
                </a:solidFill>
              </a:rPr>
              <a:t>       order to comprehend text.</a:t>
            </a:r>
          </a:p>
        </p:txBody>
      </p:sp>
      <p:sp>
        <p:nvSpPr>
          <p:cNvPr id="16" name="TextBox 10">
            <a:extLst>
              <a:ext uri="{FF2B5EF4-FFF2-40B4-BE49-F238E27FC236}">
                <a16:creationId xmlns:a16="http://schemas.microsoft.com/office/drawing/2014/main" id="{B626690A-1A19-426D-9E42-303D6CECD89C}"/>
              </a:ext>
            </a:extLst>
          </p:cNvPr>
          <p:cNvSpPr txBox="1"/>
          <p:nvPr/>
        </p:nvSpPr>
        <p:spPr>
          <a:xfrm>
            <a:off x="2571107" y="3123358"/>
            <a:ext cx="8825865" cy="1044132"/>
          </a:xfrm>
          <a:prstGeom prst="rect">
            <a:avLst/>
          </a:prstGeom>
        </p:spPr>
        <p:txBody>
          <a:bodyPr wrap="square" lIns="0" tIns="0" rIns="0" bIns="0" rtlCol="0" anchor="t">
            <a:spAutoFit/>
          </a:bodyPr>
          <a:lstStyle/>
          <a:p>
            <a:pPr marL="457200" indent="-457200" defTabSz="609630">
              <a:lnSpc>
                <a:spcPts val="4200"/>
              </a:lnSpc>
              <a:buFont typeface="Arial" panose="020B0604020202020204" pitchFamily="34" charset="0"/>
              <a:buChar char="•"/>
            </a:pPr>
            <a:r>
              <a:rPr lang="en-US" sz="3000" dirty="0">
                <a:solidFill>
                  <a:srgbClr val="101E8E"/>
                </a:solidFill>
              </a:rPr>
              <a:t>Nearly all students can learn to read — if they are taught the right way. </a:t>
            </a:r>
          </a:p>
        </p:txBody>
      </p:sp>
      <p:pic>
        <p:nvPicPr>
          <p:cNvPr id="18" name="Picture 17" descr="CDE logo">
            <a:extLst>
              <a:ext uri="{FF2B5EF4-FFF2-40B4-BE49-F238E27FC236}">
                <a16:creationId xmlns:a16="http://schemas.microsoft.com/office/drawing/2014/main" id="{C4D4C28E-8BEB-44E6-92B8-62B2BC274F8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63529" y1="30088" x2="64118" y2="35398"/>
                        <a14:foregroundMark x1="71176" y1="50442" x2="63529" y2="49558"/>
                        <a14:foregroundMark x1="68824" y1="77876" x2="68824" y2="32743"/>
                        <a14:foregroundMark x1="68824" y1="32743" x2="84118" y2="28319"/>
                        <a14:foregroundMark x1="67647" y1="64602" x2="62941" y2="57522"/>
                        <a14:foregroundMark x1="66471" y1="65487" x2="66471" y2="61947"/>
                        <a14:foregroundMark x1="64118" y1="64602" x2="63529" y2="61062"/>
                      </a14:backgroundRemoval>
                    </a14:imgEffect>
                  </a14:imgLayer>
                </a14:imgProps>
              </a:ext>
            </a:extLst>
          </a:blip>
          <a:stretch>
            <a:fillRect/>
          </a:stretch>
        </p:blipFill>
        <p:spPr>
          <a:xfrm>
            <a:off x="10504449" y="5704434"/>
            <a:ext cx="1201941" cy="7989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90500"/>
    </mc:Choice>
    <mc:Fallback xmlns="">
      <p:transition advClick="0" advTm="905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comprehension. "/>
          <p:cNvGrpSpPr/>
          <p:nvPr/>
        </p:nvGrpSpPr>
        <p:grpSpPr>
          <a:xfrm>
            <a:off x="200024" y="168103"/>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BCD6D948-FC04-4799-8B07-56E759D49B0B}"/>
              </a:ext>
            </a:extLst>
          </p:cNvPr>
          <p:cNvSpPr txBox="1"/>
          <p:nvPr/>
        </p:nvSpPr>
        <p:spPr>
          <a:xfrm>
            <a:off x="647699" y="1451827"/>
            <a:ext cx="10896600" cy="2616101"/>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The foundation for reading comprehension </a:t>
            </a:r>
            <a:r>
              <a:rPr lang="en-US" sz="2400" b="0" i="0" u="none" strike="noStrike" baseline="0" dirty="0">
                <a:latin typeface="Neutraface2Text-Book"/>
              </a:rPr>
              <a:t>emphasizes strategy instruction in text before children are able to read independently.</a:t>
            </a:r>
          </a:p>
          <a:p>
            <a:pPr marL="342900" indent="-342900" algn="l">
              <a:spcAft>
                <a:spcPts val="1200"/>
              </a:spcAft>
              <a:buFont typeface="Arial" panose="020B0604020202020204" pitchFamily="34" charset="0"/>
              <a:buChar char="•"/>
            </a:pPr>
            <a:r>
              <a:rPr lang="en-US" sz="2400" b="0" i="0" u="none" strike="noStrike" baseline="0" dirty="0">
                <a:latin typeface="Neutraface2Text-Book"/>
              </a:rPr>
              <a:t>Emphasis on independent reading and book choice; no evidence of direct teaching of comprehension strategies.</a:t>
            </a:r>
          </a:p>
          <a:p>
            <a:pPr marL="342900" indent="-342900" algn="l">
              <a:buFont typeface="Arial" panose="020B0604020202020204" pitchFamily="34" charset="0"/>
              <a:buChar char="•"/>
            </a:pPr>
            <a:r>
              <a:rPr lang="en-US" sz="2400" dirty="0"/>
              <a:t>Materials for comprehension instruction are predominantly leveled texts and repetitive patterned texts.</a:t>
            </a:r>
          </a:p>
        </p:txBody>
      </p:sp>
      <p:pic>
        <p:nvPicPr>
          <p:cNvPr id="11" name="Picture 10">
            <a:extLst>
              <a:ext uri="{FF2B5EF4-FFF2-40B4-BE49-F238E27FC236}">
                <a16:creationId xmlns:a16="http://schemas.microsoft.com/office/drawing/2014/main" id="{BFD8A61A-D7B3-4067-85C6-51B66DCF2C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5846" y="3979176"/>
            <a:ext cx="2532207" cy="2177453"/>
          </a:xfrm>
          <a:prstGeom prst="rect">
            <a:avLst/>
          </a:prstGeom>
        </p:spPr>
      </p:pic>
    </p:spTree>
    <p:extLst>
      <p:ext uri="{BB962C8B-B14F-4D97-AF65-F5344CB8AC3E}">
        <p14:creationId xmlns:p14="http://schemas.microsoft.com/office/powerpoint/2010/main" val="2781983734"/>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5400000">
            <a:off x="2981673" y="410565"/>
            <a:ext cx="5884030" cy="5981432"/>
            <a:chOff x="3621638" y="731915"/>
            <a:chExt cx="4976889" cy="5273301"/>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5042927"/>
              <a:chOff x="0" y="1"/>
              <a:chExt cx="7078240" cy="7172164"/>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8" y="4495066"/>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2"/>
                <a:ext cx="3717002" cy="3875232"/>
                <a:chOff x="14168" y="0"/>
                <a:chExt cx="6321664" cy="6590773"/>
              </a:xfrm>
            </p:grpSpPr>
            <p:sp>
              <p:nvSpPr>
                <p:cNvPr id="48" name="Freeform 12">
                  <a:extLst>
                    <a:ext uri="{FF2B5EF4-FFF2-40B4-BE49-F238E27FC236}">
                      <a16:creationId xmlns:a16="http://schemas.microsoft.com/office/drawing/2014/main" id="{D2AF3C45-864E-447B-9336-BE7CD53FC926}"/>
                    </a:ext>
                  </a:extLst>
                </p:cNvPr>
                <p:cNvSpPr/>
                <p:nvPr/>
              </p:nvSpPr>
              <p:spPr>
                <a:xfrm>
                  <a:off x="14168" y="0"/>
                  <a:ext cx="6321664" cy="659077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56492" y="2152437"/>
              <a:ext cx="2524686" cy="262803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rot="16200000">
              <a:off x="5662993" y="3301819"/>
              <a:ext cx="1623343" cy="254904"/>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16200000">
              <a:off x="5557018" y="1067839"/>
              <a:ext cx="1076880" cy="40503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3380575">
              <a:off x="7149444" y="1643718"/>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849033">
              <a:off x="6875579" y="4581488"/>
              <a:ext cx="1538968" cy="6084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16200000">
              <a:off x="5526299" y="5024593"/>
              <a:ext cx="1287872" cy="673373"/>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6200000">
              <a:off x="4966186" y="2906567"/>
              <a:ext cx="1545655" cy="927174"/>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3443976">
              <a:off x="4005734" y="4863735"/>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864700">
              <a:off x="3767388" y="1612404"/>
              <a:ext cx="1538968"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4121915474"/>
      </p:ext>
    </p:extLst>
  </p:cSld>
  <p:clrMapOvr>
    <a:masterClrMapping/>
  </p:clrMapOvr>
  <p:transition spd="med" advTm="9831">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60689"/>
            <a:ext cx="10283282" cy="527100"/>
          </a:xfrm>
        </p:spPr>
        <p:txBody>
          <a:bodyPr/>
          <a:lstStyle/>
          <a:p>
            <a:pPr algn="ctr"/>
            <a:r>
              <a:rPr lang="en-US" sz="4000" dirty="0">
                <a:solidFill>
                  <a:schemeClr val="accent1">
                    <a:lumMod val="75000"/>
                  </a:schemeClr>
                </a:solidFill>
                <a:latin typeface="Museo Slab 500" panose="02000000000000000000" pitchFamily="50" charset="0"/>
              </a:rPr>
              <a:t>WRITING</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160523686"/>
      </p:ext>
    </p:extLst>
  </p:cSld>
  <p:clrMapOvr>
    <a:masterClrMapping/>
  </p:clrMapOvr>
  <mc:AlternateContent xmlns:mc="http://schemas.openxmlformats.org/markup-compatibility/2006" xmlns:p14="http://schemas.microsoft.com/office/powerpoint/2010/main">
    <mc:Choice Requires="p14">
      <p:transition spd="slow" p14:dur="2000" advTm="7440"/>
    </mc:Choice>
    <mc:Fallback xmlns="">
      <p:transition spd="slow" advTm="744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8CFE1266-6CF8-4112-B9F6-5FE62ADCD82E}"/>
              </a:ext>
            </a:extLst>
          </p:cNvPr>
          <p:cNvSpPr txBox="1"/>
          <p:nvPr/>
        </p:nvSpPr>
        <p:spPr>
          <a:xfrm>
            <a:off x="647699" y="1180950"/>
            <a:ext cx="10896600" cy="5068054"/>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b="0" i="0" u="none" strike="noStrike" baseline="0" dirty="0">
                <a:solidFill>
                  <a:srgbClr val="000000"/>
                </a:solidFill>
                <a:effectLst/>
                <a:cs typeface="Calibri" panose="020F0502020204030204" pitchFamily="34" charset="0"/>
              </a:rPr>
              <a:t>There is explicit instruction related to letter formation, posture, grip, and opportunities for cumulative practice.</a:t>
            </a:r>
          </a:p>
          <a:p>
            <a:pPr marL="342900" marR="0" indent="-342900" algn="l" rtl="0" fontAlgn="t">
              <a:spcAft>
                <a:spcPts val="200"/>
              </a:spcAft>
              <a:buFont typeface="Arial" panose="020B0604020202020204" pitchFamily="34" charset="0"/>
              <a:buChar char="•"/>
            </a:pPr>
            <a:r>
              <a:rPr lang="en-US" b="0" i="0" u="none" strike="noStrike" baseline="0" dirty="0"/>
              <a:t>Handwriting instruction utilizes lined paper that guides letters formation.</a:t>
            </a:r>
          </a:p>
          <a:p>
            <a:pPr marL="342900" indent="-342900" algn="l">
              <a:spcAft>
                <a:spcPts val="200"/>
              </a:spcAft>
              <a:buFont typeface="Arial" panose="020B0604020202020204" pitchFamily="34" charset="0"/>
              <a:buChar char="•"/>
            </a:pPr>
            <a:r>
              <a:rPr lang="en-US" b="0" i="0" u="none" strike="noStrike" baseline="0" dirty="0"/>
              <a:t>Handwriting instruction is integrated into core reading and writing instruction and follows the sequence of letter learning.</a:t>
            </a:r>
            <a:endParaRPr lang="en-US" b="1" dirty="0"/>
          </a:p>
          <a:p>
            <a:pPr>
              <a:spcAft>
                <a:spcPts val="600"/>
              </a:spcAft>
            </a:pPr>
            <a:r>
              <a:rPr lang="en-US" sz="2000" b="1" dirty="0"/>
              <a:t>Spelling</a:t>
            </a:r>
          </a:p>
          <a:p>
            <a:pPr marL="342900" indent="-342900" algn="l">
              <a:spcAft>
                <a:spcPts val="200"/>
              </a:spcAft>
              <a:buFont typeface="Arial" panose="020B0604020202020204" pitchFamily="34" charset="0"/>
              <a:buChar char="•"/>
            </a:pPr>
            <a:r>
              <a:rPr lang="en-US" b="0" i="0" u="none" strike="noStrike" baseline="0" dirty="0"/>
              <a:t>There is a clear scope and sequence for explicit spelling instruction, closely aligned with the phonics </a:t>
            </a:r>
            <a:r>
              <a:rPr lang="en-US" b="0" i="0" u="none" strike="noStrike" baseline="0" dirty="0">
                <a:cs typeface="Calibri" panose="020F0502020204030204" pitchFamily="34" charset="0"/>
              </a:rPr>
              <a:t>scope and sequence in K-1.</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Patterns taught for decoding are also practiced in encoding/spelling lessons</a:t>
            </a:r>
            <a:r>
              <a:rPr lang="en-US" b="0" i="0" u="none" strike="noStrike" baseline="0" dirty="0"/>
              <a:t>.</a:t>
            </a:r>
            <a:endParaRPr lang="en-US" dirty="0"/>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1900" b="0" i="0" u="none" strike="noStrike" baseline="0" dirty="0"/>
              <a:t>W</a:t>
            </a:r>
            <a:r>
              <a:rPr lang="en-US" b="0" i="0" u="none" strike="noStrike" baseline="0" dirty="0"/>
              <a:t>riting is taught through a gradual release of responsibility (I do, we do, you do) and includes </a:t>
            </a:r>
            <a:r>
              <a:rPr lang="en-US" b="0" i="0" u="none" strike="noStrike" baseline="0" dirty="0">
                <a:cs typeface="Calibri" panose="020F0502020204030204" pitchFamily="34" charset="0"/>
              </a:rPr>
              <a:t>sufficient time for modeling, planning, and brainstorming ideas before drafting.</a:t>
            </a:r>
          </a:p>
          <a:p>
            <a:pPr marL="342900" indent="-342900" algn="l">
              <a:spcAft>
                <a:spcPts val="200"/>
              </a:spcAft>
              <a:buFont typeface="Arial" panose="020B0604020202020204" pitchFamily="34" charset="0"/>
              <a:buChar char="•"/>
            </a:pPr>
            <a:r>
              <a:rPr lang="en-US" b="0" i="0" u="none" strike="noStrike" baseline="0" dirty="0">
                <a:cs typeface="Calibri" panose="020F0502020204030204" pitchFamily="34" charset="0"/>
              </a:rPr>
              <a:t>Writing is structured; models and graphic organizers are provided to support composition and promote executive functioning</a:t>
            </a:r>
            <a:r>
              <a:rPr lang="en-US" b="0" i="0" u="none" strike="noStrike" baseline="0" dirty="0"/>
              <a:t>.</a:t>
            </a:r>
          </a:p>
          <a:p>
            <a:pPr marL="342900" indent="-342900" algn="l">
              <a:spcAft>
                <a:spcPts val="200"/>
              </a:spcAft>
              <a:buFont typeface="Arial" panose="020B0604020202020204" pitchFamily="34" charset="0"/>
              <a:buChar char="•"/>
            </a:pPr>
            <a:r>
              <a:rPr lang="en-US" dirty="0"/>
              <a:t>Conventions of print, grammar, and syntax (sentence structure) are taught explicitly in the context of writing.</a:t>
            </a:r>
          </a:p>
          <a:p>
            <a:pPr marL="342900" indent="-342900" algn="l">
              <a:spcAft>
                <a:spcPts val="200"/>
              </a:spcAft>
              <a:buFont typeface="Arial" panose="020B0604020202020204" pitchFamily="34" charset="0"/>
              <a:buChar char="•"/>
            </a:pPr>
            <a:r>
              <a:rPr lang="en-US" dirty="0"/>
              <a:t>Writing instruction includes a variety of text types (narrative, informational, persuasive).</a:t>
            </a:r>
          </a:p>
        </p:txBody>
      </p:sp>
    </p:spTree>
    <p:extLst>
      <p:ext uri="{BB962C8B-B14F-4D97-AF65-F5344CB8AC3E}">
        <p14:creationId xmlns:p14="http://schemas.microsoft.com/office/powerpoint/2010/main" val="185567065"/>
      </p:ext>
    </p:extLst>
  </p:cSld>
  <p:clrMapOvr>
    <a:masterClrMapping/>
  </p:clrMapOvr>
  <mc:AlternateContent xmlns:mc="http://schemas.openxmlformats.org/markup-compatibility/2006" xmlns:p14="http://schemas.microsoft.com/office/powerpoint/2010/main">
    <mc:Choice Requires="p14">
      <p:transition spd="slow" p14:dur="2000" advTm="53433"/>
    </mc:Choice>
    <mc:Fallback xmlns="">
      <p:transition spd="slow" advTm="5343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writing.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C9BCFED5-7F56-4178-9656-5D67011B615E}"/>
              </a:ext>
            </a:extLst>
          </p:cNvPr>
          <p:cNvSpPr txBox="1"/>
          <p:nvPr/>
        </p:nvSpPr>
        <p:spPr>
          <a:xfrm>
            <a:off x="647699" y="1180950"/>
            <a:ext cx="10896600" cy="4914166"/>
          </a:xfrm>
          <a:prstGeom prst="rect">
            <a:avLst/>
          </a:prstGeom>
          <a:noFill/>
        </p:spPr>
        <p:txBody>
          <a:bodyPr wrap="square" rtlCol="0">
            <a:spAutoFit/>
          </a:bodyPr>
          <a:lstStyle/>
          <a:p>
            <a:pPr marR="0" algn="l" rtl="0" fontAlgn="t">
              <a:spcBef>
                <a:spcPts val="0"/>
              </a:spcBef>
              <a:spcAft>
                <a:spcPts val="600"/>
              </a:spcAft>
            </a:pPr>
            <a:r>
              <a:rPr lang="en-US" sz="2000" b="1" i="0" u="none" strike="noStrike" baseline="0" dirty="0">
                <a:solidFill>
                  <a:srgbClr val="000000"/>
                </a:solidFill>
                <a:effectLst/>
                <a:cs typeface="Calibri" panose="020F0502020204030204" pitchFamily="34" charset="0"/>
              </a:rPr>
              <a:t>Handwriting</a:t>
            </a:r>
          </a:p>
          <a:p>
            <a:pPr marL="342900" marR="0" indent="-342900" algn="l" rtl="0" fontAlgn="t">
              <a:spcAft>
                <a:spcPts val="200"/>
              </a:spcAft>
              <a:buFont typeface="Arial" panose="020B0604020202020204" pitchFamily="34" charset="0"/>
              <a:buChar char="•"/>
            </a:pPr>
            <a:r>
              <a:rPr lang="en-US" sz="2000" b="0" i="0" u="none" strike="noStrike" baseline="0" dirty="0">
                <a:solidFill>
                  <a:srgbClr val="000000"/>
                </a:solidFill>
                <a:effectLst/>
                <a:cs typeface="Calibri" panose="020F0502020204030204" pitchFamily="34" charset="0"/>
              </a:rPr>
              <a:t>There is no direct instruction in handwriting.</a:t>
            </a:r>
          </a:p>
          <a:p>
            <a:pPr marL="342900" marR="0" indent="-342900" algn="l" rtl="0" fontAlgn="t">
              <a:spcAft>
                <a:spcPts val="200"/>
              </a:spcAft>
              <a:buFont typeface="Arial" panose="020B0604020202020204" pitchFamily="34" charset="0"/>
              <a:buChar char="•"/>
            </a:pPr>
            <a:r>
              <a:rPr lang="en-US" sz="2000" b="0" i="0" u="none" strike="noStrike" baseline="0" dirty="0"/>
              <a:t>Unlined paper and picture paper are featured.</a:t>
            </a:r>
          </a:p>
          <a:p>
            <a:pPr marL="342900" marR="0" indent="-342900" algn="l" rtl="0" fontAlgn="t">
              <a:spcAft>
                <a:spcPts val="200"/>
              </a:spcAft>
              <a:buFont typeface="Arial" panose="020B0604020202020204" pitchFamily="34" charset="0"/>
              <a:buChar char="•"/>
            </a:pPr>
            <a:r>
              <a:rPr lang="en-US" sz="2000" b="0" i="0" u="none" strike="noStrike" baseline="0" dirty="0"/>
              <a:t>Handwriting instruction is treated as an isolated add-on.</a:t>
            </a:r>
          </a:p>
          <a:p>
            <a:pPr>
              <a:spcBef>
                <a:spcPts val="600"/>
              </a:spcBef>
              <a:spcAft>
                <a:spcPts val="600"/>
              </a:spcAft>
            </a:pPr>
            <a:r>
              <a:rPr lang="en-US" sz="2000" b="1" dirty="0"/>
              <a:t>Spelling</a:t>
            </a:r>
          </a:p>
          <a:p>
            <a:pPr marL="342900" indent="-342900" algn="l">
              <a:spcAft>
                <a:spcPts val="200"/>
              </a:spcAft>
              <a:buFont typeface="Arial" panose="020B0604020202020204" pitchFamily="34" charset="0"/>
              <a:buChar char="•"/>
            </a:pPr>
            <a:r>
              <a:rPr lang="en-US" sz="2000" b="0" i="0" u="none" strike="noStrike" baseline="0" dirty="0"/>
              <a:t>No evidence of explicit spelling instruction; scope and sequence is not aligned with any other aspect of instruction.</a:t>
            </a:r>
          </a:p>
          <a:p>
            <a:pPr marL="342900" indent="-342900" algn="l">
              <a:spcAft>
                <a:spcPts val="200"/>
              </a:spcAft>
              <a:buFont typeface="Arial" panose="020B0604020202020204" pitchFamily="34" charset="0"/>
              <a:buChar char="•"/>
            </a:pPr>
            <a:r>
              <a:rPr lang="en-US" sz="2000" dirty="0"/>
              <a:t>Patterns in decoding are not featured in encoding/spelling; spelling lists are relatively random</a:t>
            </a:r>
            <a:r>
              <a:rPr lang="en-US" dirty="0"/>
              <a:t>.</a:t>
            </a:r>
          </a:p>
          <a:p>
            <a:pPr>
              <a:spcAft>
                <a:spcPts val="600"/>
              </a:spcAft>
            </a:pPr>
            <a:r>
              <a:rPr lang="en-US" sz="2000" b="1" dirty="0"/>
              <a:t>Composition</a:t>
            </a:r>
          </a:p>
          <a:p>
            <a:pPr marL="342900" indent="-342900" algn="l">
              <a:spcAft>
                <a:spcPts val="200"/>
              </a:spcAft>
              <a:buFont typeface="Arial" panose="020B0604020202020204" pitchFamily="34" charset="0"/>
              <a:buChar char="•"/>
            </a:pPr>
            <a:r>
              <a:rPr lang="en-US" sz="2000" b="0" i="0" u="none" strike="noStrike" baseline="0" dirty="0"/>
              <a:t>Writing prompts are provided with little time for modeling, planning, and brainstorming ideas.</a:t>
            </a:r>
            <a:r>
              <a:rPr lang="en-US" sz="2000" b="0" i="0" u="none" strike="noStrike" baseline="0" dirty="0">
                <a:cs typeface="Calibri" panose="020F0502020204030204" pitchFamily="34" charset="0"/>
              </a:rPr>
              <a:t> </a:t>
            </a:r>
          </a:p>
          <a:p>
            <a:pPr marL="342900" indent="-342900" algn="l">
              <a:spcAft>
                <a:spcPts val="200"/>
              </a:spcAft>
              <a:buFont typeface="Arial" panose="020B0604020202020204" pitchFamily="34" charset="0"/>
              <a:buChar char="•"/>
            </a:pPr>
            <a:r>
              <a:rPr lang="en-US" sz="2000" dirty="0"/>
              <a:t>Writing is primarily unstructured, with few models or graphic organizers.</a:t>
            </a:r>
          </a:p>
          <a:p>
            <a:pPr marL="342900" indent="-342900" algn="l">
              <a:spcAft>
                <a:spcPts val="200"/>
              </a:spcAft>
              <a:buFont typeface="Arial" panose="020B0604020202020204" pitchFamily="34" charset="0"/>
              <a:buChar char="•"/>
            </a:pPr>
            <a:r>
              <a:rPr lang="en-US" sz="2000" dirty="0"/>
              <a:t>Conventions, grammar and sentence structure are not taught or are taught implicitly or opportunistically.</a:t>
            </a:r>
          </a:p>
          <a:p>
            <a:pPr marL="342900" indent="-342900" algn="l">
              <a:spcAft>
                <a:spcPts val="200"/>
              </a:spcAft>
              <a:buFont typeface="Arial" panose="020B0604020202020204" pitchFamily="34" charset="0"/>
              <a:buChar char="•"/>
            </a:pPr>
            <a:r>
              <a:rPr lang="en-US" sz="2000" dirty="0"/>
              <a:t>Writing instruction is primarily narrative or unstructured choice</a:t>
            </a:r>
            <a:r>
              <a:rPr lang="en-US" dirty="0"/>
              <a:t>.</a:t>
            </a:r>
          </a:p>
        </p:txBody>
      </p:sp>
    </p:spTree>
    <p:extLst>
      <p:ext uri="{BB962C8B-B14F-4D97-AF65-F5344CB8AC3E}">
        <p14:creationId xmlns:p14="http://schemas.microsoft.com/office/powerpoint/2010/main" val="1475232900"/>
      </p:ext>
    </p:extLst>
  </p:cSld>
  <p:clrMapOvr>
    <a:masterClrMapping/>
  </p:clrMapOvr>
  <mc:AlternateContent xmlns:mc="http://schemas.openxmlformats.org/markup-compatibility/2006" xmlns:p14="http://schemas.microsoft.com/office/powerpoint/2010/main">
    <mc:Choice Requires="p14">
      <p:transition spd="slow" p14:dur="2000" advTm="34891"/>
    </mc:Choice>
    <mc:Fallback xmlns="">
      <p:transition spd="slow" advTm="348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rot="2633594">
            <a:off x="3153985" y="551585"/>
            <a:ext cx="5884030" cy="5754830"/>
            <a:chOff x="3621638" y="828048"/>
            <a:chExt cx="4976889" cy="5073525"/>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8"/>
              <a:ext cx="4976889" cy="4992545"/>
              <a:chOff x="0" y="1"/>
              <a:chExt cx="7078240" cy="7100507"/>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7"/>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1749986" y="4423409"/>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87947" y="1819601"/>
                <a:ext cx="3717002" cy="3875231"/>
                <a:chOff x="14167" y="-1"/>
                <a:chExt cx="6321664" cy="6590771"/>
              </a:xfrm>
            </p:grpSpPr>
            <p:sp>
              <p:nvSpPr>
                <p:cNvPr id="48" name="Freeform 12">
                  <a:extLst>
                    <a:ext uri="{FF2B5EF4-FFF2-40B4-BE49-F238E27FC236}">
                      <a16:creationId xmlns:a16="http://schemas.microsoft.com/office/drawing/2014/main" id="{D2AF3C45-864E-447B-9336-BE7CD53FC926}"/>
                    </a:ext>
                  </a:extLst>
                </p:cNvPr>
                <p:cNvSpPr/>
                <p:nvPr/>
              </p:nvSpPr>
              <p:spPr>
                <a:xfrm>
                  <a:off x="14167" y="-1"/>
                  <a:ext cx="6321664" cy="65907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sp>
          <p:nvSpPr>
            <p:cNvPr id="29" name="TextBox 14">
              <a:extLst>
                <a:ext uri="{FF2B5EF4-FFF2-40B4-BE49-F238E27FC236}">
                  <a16:creationId xmlns:a16="http://schemas.microsoft.com/office/drawing/2014/main" id="{91A81251-A5BF-4FCA-8F97-603962A72AAB}"/>
                </a:ext>
              </a:extLst>
            </p:cNvPr>
            <p:cNvSpPr txBox="1"/>
            <p:nvPr/>
          </p:nvSpPr>
          <p:spPr>
            <a:xfrm rot="18966406">
              <a:off x="5477794" y="3523952"/>
              <a:ext cx="1557457" cy="265688"/>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rot="21591777">
              <a:off x="5580356" y="977929"/>
              <a:ext cx="1033173" cy="42216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18966406">
              <a:off x="7067879" y="1725510"/>
              <a:ext cx="991240" cy="206580"/>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rot="15925429">
              <a:off x="7921300" y="3219339"/>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66406">
              <a:off x="6851051" y="4526073"/>
              <a:ext cx="1476506"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rot="40367">
              <a:off x="5516788" y="5199714"/>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18966406">
              <a:off x="5131956" y="2622155"/>
              <a:ext cx="1482922" cy="966397"/>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18966406">
              <a:off x="4236832" y="4631991"/>
              <a:ext cx="991240" cy="203706"/>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rot="16089841">
              <a:off x="3506285" y="3219338"/>
              <a:ext cx="796561" cy="195872"/>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18966406">
              <a:off x="3809620" y="1636641"/>
              <a:ext cx="1476506"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pic>
          <p:nvPicPr>
            <p:cNvPr id="28" name="Picture 13">
              <a:extLst>
                <a:ext uri="{FF2B5EF4-FFF2-40B4-BE49-F238E27FC236}">
                  <a16:creationId xmlns:a16="http://schemas.microsoft.com/office/drawing/2014/main" id="{7252637A-8F63-4C5A-B171-5C2C34C8CF0A}"/>
                </a:ext>
              </a:extLst>
            </p:cNvPr>
            <p:cNvPicPr>
              <a:picLocks/>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49186" y="2156099"/>
              <a:ext cx="2524686" cy="2628035"/>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68082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501">
        <p15:prstTrans prst="fallOver"/>
      </p:transition>
    </mc:Choice>
    <mc:Fallback xmlns="">
      <p:transition spd="slow" advTm="17501">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94026"/>
            <a:ext cx="10283282" cy="527100"/>
          </a:xfrm>
        </p:spPr>
        <p:txBody>
          <a:bodyPr/>
          <a:lstStyle/>
          <a:p>
            <a:pPr algn="ctr"/>
            <a:r>
              <a:rPr lang="en-US" sz="4000" dirty="0">
                <a:solidFill>
                  <a:schemeClr val="accent1">
                    <a:lumMod val="75000"/>
                  </a:schemeClr>
                </a:solidFill>
                <a:latin typeface="Museo Slab 500" panose="02000000000000000000" pitchFamily="50" charset="0"/>
              </a:rPr>
              <a:t>ASSESSMENT</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581584570"/>
      </p:ext>
    </p:extLst>
  </p:cSld>
  <p:clrMapOvr>
    <a:masterClrMapping/>
  </p:clrMapOvr>
  <mc:AlternateContent xmlns:mc="http://schemas.openxmlformats.org/markup-compatibility/2006" xmlns:p14="http://schemas.microsoft.com/office/powerpoint/2010/main">
    <mc:Choice Requires="p14">
      <p:transition spd="slow" p14:dur="2000" advTm="10392"/>
    </mc:Choice>
    <mc:Fallback xmlns="">
      <p:transition spd="slow" advTm="1039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assessment."/>
          <p:cNvGrpSpPr/>
          <p:nvPr/>
        </p:nvGrpSpPr>
        <p:grpSpPr>
          <a:xfrm>
            <a:off x="266700" y="195262"/>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FCBB791C-E134-49BE-BBD7-C1E83FA42FCA}"/>
              </a:ext>
            </a:extLst>
          </p:cNvPr>
          <p:cNvSpPr txBox="1"/>
          <p:nvPr/>
        </p:nvSpPr>
        <p:spPr>
          <a:xfrm>
            <a:off x="647699" y="1451827"/>
            <a:ext cx="10896600" cy="2400657"/>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include screening, diagnostic, and progress monitoring.</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identify students’ instructional needs.</a:t>
            </a:r>
          </a:p>
          <a:p>
            <a:pPr marL="342900" indent="-342900" algn="l">
              <a:spcAft>
                <a:spcPts val="1200"/>
              </a:spcAft>
              <a:buFont typeface="Arial" panose="020B0604020202020204" pitchFamily="34" charset="0"/>
              <a:buChar char="•"/>
            </a:pPr>
            <a:r>
              <a:rPr lang="en-US" sz="2400" b="0" i="0" u="none" strike="noStrike" baseline="0" dirty="0">
                <a:latin typeface="Neutraface2Text-Book"/>
              </a:rPr>
              <a:t>Phonics skills are assessed using both real and nonsense words in all syllable patterns.</a:t>
            </a:r>
          </a:p>
          <a:p>
            <a:pPr marL="342900" indent="-342900" algn="l">
              <a:spcAft>
                <a:spcPts val="1200"/>
              </a:spcAft>
              <a:buFont typeface="Arial" panose="020B0604020202020204" pitchFamily="34" charset="0"/>
              <a:buChar char="•"/>
            </a:pPr>
            <a:r>
              <a:rPr lang="en-US" sz="2400" dirty="0"/>
              <a:t>Normed ORF (Oral Reading Fluency) assessments are used.</a:t>
            </a:r>
          </a:p>
        </p:txBody>
      </p:sp>
      <p:pic>
        <p:nvPicPr>
          <p:cNvPr id="11" name="Picture 10">
            <a:extLst>
              <a:ext uri="{FF2B5EF4-FFF2-40B4-BE49-F238E27FC236}">
                <a16:creationId xmlns:a16="http://schemas.microsoft.com/office/drawing/2014/main" id="{D73C22BC-4832-48D4-929C-10F3FD0B81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29917" y="3852484"/>
            <a:ext cx="2392253" cy="2205623"/>
          </a:xfrm>
          <a:prstGeom prst="rect">
            <a:avLst/>
          </a:prstGeom>
        </p:spPr>
      </p:pic>
    </p:spTree>
    <p:extLst>
      <p:ext uri="{BB962C8B-B14F-4D97-AF65-F5344CB8AC3E}">
        <p14:creationId xmlns:p14="http://schemas.microsoft.com/office/powerpoint/2010/main" val="1530259528"/>
      </p:ext>
    </p:extLst>
  </p:cSld>
  <p:clrMapOvr>
    <a:masterClrMapping/>
  </p:clrMapOvr>
  <mc:AlternateContent xmlns:mc="http://schemas.openxmlformats.org/markup-compatibility/2006" xmlns:p14="http://schemas.microsoft.com/office/powerpoint/2010/main">
    <mc:Choice Requires="p14">
      <p:transition spd="slow" p14:dur="2000" advTm="31289"/>
    </mc:Choice>
    <mc:Fallback xmlns="">
      <p:transition spd="slow" advTm="3128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assessment."/>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
        <p:nvSpPr>
          <p:cNvPr id="9" name="TextBox 8">
            <a:extLst>
              <a:ext uri="{FF2B5EF4-FFF2-40B4-BE49-F238E27FC236}">
                <a16:creationId xmlns:a16="http://schemas.microsoft.com/office/drawing/2014/main" id="{00BA51EE-BFB0-4707-8A1C-43BF733489F3}"/>
              </a:ext>
            </a:extLst>
          </p:cNvPr>
          <p:cNvSpPr txBox="1"/>
          <p:nvPr/>
        </p:nvSpPr>
        <p:spPr>
          <a:xfrm>
            <a:off x="647699" y="1451827"/>
            <a:ext cx="10896600" cy="2769989"/>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400" b="0" i="0" u="none" strike="noStrike" baseline="0" dirty="0"/>
              <a:t>Assessments result in benchmarks according to a leveled text gradient.</a:t>
            </a:r>
          </a:p>
          <a:p>
            <a:pPr marL="342900" indent="-342900" algn="l">
              <a:spcAft>
                <a:spcPts val="1200"/>
              </a:spcAft>
              <a:buFont typeface="Arial" panose="020B0604020202020204" pitchFamily="34" charset="0"/>
              <a:buChar char="•"/>
            </a:pPr>
            <a:r>
              <a:rPr lang="en-US" sz="2400" b="0" i="0" u="none" strike="noStrike" baseline="0" dirty="0">
                <a:latin typeface="Neutraface2Text-Book"/>
              </a:rPr>
              <a:t>Foundational skills assessments are primarily running records (or similar assessments that focus on assessment of high frequency words and can be read by looking at the first letter or blend and confirming with picture support). </a:t>
            </a:r>
          </a:p>
          <a:p>
            <a:pPr marL="342900" indent="-342900" algn="l">
              <a:spcAft>
                <a:spcPts val="1200"/>
              </a:spcAft>
              <a:buFont typeface="Arial" panose="020B0604020202020204" pitchFamily="34" charset="0"/>
              <a:buChar char="•"/>
            </a:pPr>
            <a:r>
              <a:rPr lang="en-US" sz="2400" dirty="0"/>
              <a:t>Phonics skills are assessed using real words only.</a:t>
            </a:r>
          </a:p>
          <a:p>
            <a:pPr marL="342900" indent="-342900" algn="l">
              <a:spcAft>
                <a:spcPts val="1200"/>
              </a:spcAft>
              <a:buFont typeface="Arial" panose="020B0604020202020204" pitchFamily="34" charset="0"/>
              <a:buChar char="•"/>
            </a:pPr>
            <a:r>
              <a:rPr lang="en-US" sz="2400" dirty="0"/>
              <a:t>Normed ORF assessments are not available.</a:t>
            </a:r>
          </a:p>
        </p:txBody>
      </p:sp>
      <p:pic>
        <p:nvPicPr>
          <p:cNvPr id="11" name="Picture 10">
            <a:extLst>
              <a:ext uri="{FF2B5EF4-FFF2-40B4-BE49-F238E27FC236}">
                <a16:creationId xmlns:a16="http://schemas.microsoft.com/office/drawing/2014/main" id="{AF293433-CE38-48CB-B5AE-69DA021653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81950" y="3568999"/>
            <a:ext cx="3041851" cy="2283161"/>
          </a:xfrm>
          <a:prstGeom prst="rect">
            <a:avLst/>
          </a:prstGeom>
        </p:spPr>
      </p:pic>
    </p:spTree>
    <p:extLst>
      <p:ext uri="{BB962C8B-B14F-4D97-AF65-F5344CB8AC3E}">
        <p14:creationId xmlns:p14="http://schemas.microsoft.com/office/powerpoint/2010/main" val="4102306396"/>
      </p:ext>
    </p:extLst>
  </p:cSld>
  <p:clrMapOvr>
    <a:masterClrMapping/>
  </p:clrMapOvr>
  <mc:AlternateContent xmlns:mc="http://schemas.openxmlformats.org/markup-compatibility/2006" xmlns:p14="http://schemas.microsoft.com/office/powerpoint/2010/main">
    <mc:Choice Requires="p14">
      <p:transition spd="slow" p14:dur="2000" advTm="39737"/>
    </mc:Choice>
    <mc:Fallback xmlns="">
      <p:transition spd="slow" advTm="3973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1" descr="The Reading League's Curriculum Evaluation Tool section on overall design. ">
            <a:extLst>
              <a:ext uri="{FF2B5EF4-FFF2-40B4-BE49-F238E27FC236}">
                <a16:creationId xmlns:a16="http://schemas.microsoft.com/office/drawing/2014/main" id="{847401D9-152E-4180-889B-B8CEDE0BF768}"/>
              </a:ext>
            </a:extLst>
          </p:cNvPr>
          <p:cNvGrpSpPr/>
          <p:nvPr/>
        </p:nvGrpSpPr>
        <p:grpSpPr>
          <a:xfrm rot="8103231">
            <a:off x="3372817" y="711933"/>
            <a:ext cx="5483400" cy="5486400"/>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pic>
        <p:nvPicPr>
          <p:cNvPr id="28" name="Picture 13" descr="The Reading League's Curriculum Evaluation Tool section for evaluating overall design.">
            <a:extLst>
              <a:ext uri="{FF2B5EF4-FFF2-40B4-BE49-F238E27FC236}">
                <a16:creationId xmlns:a16="http://schemas.microsoft.com/office/drawing/2014/main" id="{7252637A-8F63-4C5A-B171-5C2C34C8C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3231">
            <a:off x="3477824" y="816998"/>
            <a:ext cx="5273387" cy="5276270"/>
          </a:xfrm>
          <a:prstGeom prst="rect">
            <a:avLst/>
          </a:prstGeom>
        </p:spPr>
      </p:pic>
      <p:grpSp>
        <p:nvGrpSpPr>
          <p:cNvPr id="2" name="Group 1">
            <a:extLst>
              <a:ext uri="{FF2B5EF4-FFF2-40B4-BE49-F238E27FC236}">
                <a16:creationId xmlns:a16="http://schemas.microsoft.com/office/drawing/2014/main" id="{E8C89940-2CC5-400B-AB29-383EB5574223}"/>
              </a:ext>
              <a:ext uri="{C183D7F6-B498-43B3-948B-1728B52AA6E4}">
                <adec:decorative xmlns:adec="http://schemas.microsoft.com/office/drawing/2017/decorative" val="1"/>
              </a:ext>
            </a:extLst>
          </p:cNvPr>
          <p:cNvGrpSpPr/>
          <p:nvPr/>
        </p:nvGrpSpPr>
        <p:grpSpPr>
          <a:xfrm>
            <a:off x="4418228" y="1722596"/>
            <a:ext cx="3392579" cy="2625006"/>
            <a:chOff x="4418228" y="1722596"/>
            <a:chExt cx="3392579" cy="2625006"/>
          </a:xfrm>
        </p:grpSpPr>
        <p:sp>
          <p:nvSpPr>
            <p:cNvPr id="29" name="TextBox 14">
              <a:extLst>
                <a:ext uri="{FF2B5EF4-FFF2-40B4-BE49-F238E27FC236}">
                  <a16:creationId xmlns:a16="http://schemas.microsoft.com/office/drawing/2014/main" id="{91A81251-A5BF-4FCA-8F97-603962A72AAB}"/>
                </a:ext>
              </a:extLst>
            </p:cNvPr>
            <p:cNvSpPr txBox="1"/>
            <p:nvPr/>
          </p:nvSpPr>
          <p:spPr>
            <a:xfrm rot="27036">
              <a:off x="4418228" y="4012382"/>
              <a:ext cx="3392579" cy="335220"/>
            </a:xfrm>
            <a:prstGeom prst="rect">
              <a:avLst/>
            </a:prstGeom>
          </p:spPr>
          <p:txBody>
            <a:bodyPr wrap="square" lIns="0" tIns="0" rIns="0" bIns="0" rtlCol="0" anchor="t">
              <a:spAutoFit/>
            </a:bodyPr>
            <a:lstStyle/>
            <a:p>
              <a:pPr algn="ctr" defTabSz="857250">
                <a:lnSpc>
                  <a:spcPts val="2543"/>
                </a:lnSpc>
              </a:pPr>
              <a:r>
                <a:rPr lang="en-US" sz="2800" dirty="0">
                  <a:latin typeface="Calibri"/>
                </a:rPr>
                <a:t>Overall Design</a:t>
              </a: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rot="27036">
              <a:off x="4499407" y="1722596"/>
              <a:ext cx="3230221" cy="1936616"/>
            </a:xfrm>
            <a:prstGeom prst="rect">
              <a:avLst/>
            </a:prstGeom>
          </p:spPr>
        </p:pic>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3755368794"/>
      </p:ext>
    </p:extLst>
  </p:cSld>
  <p:clrMapOvr>
    <a:masterClrMapping/>
  </p:clrMapOvr>
  <mc:AlternateContent xmlns:mc="http://schemas.openxmlformats.org/markup-compatibility/2006" xmlns:p14="http://schemas.microsoft.com/office/powerpoint/2010/main">
    <mc:Choice Requires="p14">
      <p:transition spd="slow" p14:dur="1500" advTm="12372">
        <p:split orient="vert"/>
      </p:transition>
    </mc:Choice>
    <mc:Fallback xmlns="">
      <p:transition spd="slow" advTm="12372">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3" name="Rectangle 2">
            <a:extLst>
              <a:ext uri="{FF2B5EF4-FFF2-40B4-BE49-F238E27FC236}">
                <a16:creationId xmlns:a16="http://schemas.microsoft.com/office/drawing/2014/main" id="{641B0828-477F-2C94-3F4F-F8BAC17A155F}"/>
              </a:ext>
              <a:ext uri="{C183D7F6-B498-43B3-948B-1728B52AA6E4}">
                <adec:decorative xmlns:adec="http://schemas.microsoft.com/office/drawing/2017/decorative" val="1"/>
              </a:ext>
            </a:extLst>
          </p:cNvPr>
          <p:cNvSpPr/>
          <p:nvPr/>
        </p:nvSpPr>
        <p:spPr>
          <a:xfrm>
            <a:off x="3103362" y="3363684"/>
            <a:ext cx="1897846" cy="1170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23722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954359" y="375603"/>
            <a:ext cx="10283282" cy="527100"/>
          </a:xfrm>
        </p:spPr>
        <p:txBody>
          <a:bodyPr/>
          <a:lstStyle/>
          <a:p>
            <a:pPr algn="ctr"/>
            <a:r>
              <a:rPr lang="en-US" sz="4000" dirty="0">
                <a:solidFill>
                  <a:schemeClr val="accent1">
                    <a:lumMod val="75000"/>
                  </a:schemeClr>
                </a:solidFill>
                <a:latin typeface="Museo Slab 500" panose="02000000000000000000" pitchFamily="50" charset="0"/>
              </a:rPr>
              <a:t>OVERALL DESIGN</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832205893"/>
      </p:ext>
    </p:extLst>
  </p:cSld>
  <p:clrMapOvr>
    <a:masterClrMapping/>
  </p:clrMapOvr>
  <mc:AlternateContent xmlns:mc="http://schemas.openxmlformats.org/markup-compatibility/2006" xmlns:p14="http://schemas.microsoft.com/office/powerpoint/2010/main">
    <mc:Choice Requires="p14">
      <p:transition spd="slow" p14:dur="2000" advTm="9830"/>
    </mc:Choice>
    <mc:Fallback xmlns="">
      <p:transition spd="slow" advTm="983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 for overall design."/>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11" name="Picture 10">
            <a:extLst>
              <a:ext uri="{FF2B5EF4-FFF2-40B4-BE49-F238E27FC236}">
                <a16:creationId xmlns:a16="http://schemas.microsoft.com/office/drawing/2014/main" id="{0830B48F-E181-4E61-80FF-358B8A8076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12898" y="4017355"/>
            <a:ext cx="2711262" cy="2240496"/>
          </a:xfrm>
          <a:prstGeom prst="rect">
            <a:avLst/>
          </a:prstGeom>
        </p:spPr>
      </p:pic>
      <p:sp>
        <p:nvSpPr>
          <p:cNvPr id="7" name="TextBox 6">
            <a:extLst>
              <a:ext uri="{FF2B5EF4-FFF2-40B4-BE49-F238E27FC236}">
                <a16:creationId xmlns:a16="http://schemas.microsoft.com/office/drawing/2014/main" id="{0AA79158-995B-4D8F-B679-6614CB4BEB08}"/>
              </a:ext>
            </a:extLst>
          </p:cNvPr>
          <p:cNvSpPr txBox="1"/>
          <p:nvPr/>
        </p:nvSpPr>
        <p:spPr>
          <a:xfrm>
            <a:off x="847018" y="1588115"/>
            <a:ext cx="10380707" cy="2862322"/>
          </a:xfrm>
          <a:prstGeom prst="rect">
            <a:avLst/>
          </a:prstGeom>
          <a:noFill/>
        </p:spPr>
        <p:txBody>
          <a:bodyPr wrap="square" rtlCol="0">
            <a:spAutoFit/>
          </a:bodyPr>
          <a:lstStyle/>
          <a:p>
            <a:r>
              <a:rPr lang="en-US" sz="3600" dirty="0"/>
              <a:t>There is a clear and consistent instructional framework, featuring a comprehensive scope and sequence of foundational skills taught in an explicit system. The system features application of taught skills in real reading and writing.</a:t>
            </a:r>
          </a:p>
        </p:txBody>
      </p:sp>
    </p:spTree>
    <p:extLst>
      <p:ext uri="{BB962C8B-B14F-4D97-AF65-F5344CB8AC3E}">
        <p14:creationId xmlns:p14="http://schemas.microsoft.com/office/powerpoint/2010/main" val="914111247"/>
      </p:ext>
    </p:extLst>
  </p:cSld>
  <p:clrMapOvr>
    <a:masterClrMapping/>
  </p:clrMapOvr>
  <mc:AlternateContent xmlns:mc="http://schemas.openxmlformats.org/markup-compatibility/2006" xmlns:p14="http://schemas.microsoft.com/office/powerpoint/2010/main">
    <mc:Choice Requires="p14">
      <p:transition spd="slow" p14:dur="2000" advTm="44066"/>
    </mc:Choice>
    <mc:Fallback xmlns="">
      <p:transition spd="slow" advTm="4406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Red flags for overall design.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C00000"/>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C3002F"/>
                </a:solidFill>
                <a:effectLst/>
                <a:uLnTx/>
                <a:uFillTx/>
                <a:latin typeface="Museo Slab 500" panose="02000000000000000000" pitchFamily="50" charset="0"/>
                <a:ea typeface="+mn-ea"/>
                <a:cs typeface="+mn-cs"/>
              </a:rPr>
              <a:t>Red Flags</a:t>
            </a:r>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pic>
        <p:nvPicPr>
          <p:cNvPr id="9" name="Picture 8">
            <a:extLst>
              <a:ext uri="{FF2B5EF4-FFF2-40B4-BE49-F238E27FC236}">
                <a16:creationId xmlns:a16="http://schemas.microsoft.com/office/drawing/2014/main" id="{BF13CC86-3AA7-442D-8D12-2DC057B927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5608" y="3514404"/>
            <a:ext cx="2859578" cy="2742309"/>
          </a:xfrm>
          <a:prstGeom prst="rect">
            <a:avLst/>
          </a:prstGeom>
        </p:spPr>
      </p:pic>
      <p:sp>
        <p:nvSpPr>
          <p:cNvPr id="11" name="TextBox 10">
            <a:extLst>
              <a:ext uri="{FF2B5EF4-FFF2-40B4-BE49-F238E27FC236}">
                <a16:creationId xmlns:a16="http://schemas.microsoft.com/office/drawing/2014/main" id="{3F07B506-B9BD-4BDA-A29A-19CE6580919C}"/>
              </a:ext>
            </a:extLst>
          </p:cNvPr>
          <p:cNvSpPr txBox="1"/>
          <p:nvPr/>
        </p:nvSpPr>
        <p:spPr>
          <a:xfrm>
            <a:off x="836815" y="1809697"/>
            <a:ext cx="10518370" cy="1754326"/>
          </a:xfrm>
          <a:prstGeom prst="rect">
            <a:avLst/>
          </a:prstGeom>
          <a:noFill/>
        </p:spPr>
        <p:txBody>
          <a:bodyPr wrap="square" rtlCol="0">
            <a:spAutoFit/>
          </a:bodyPr>
          <a:lstStyle/>
          <a:p>
            <a:pPr algn="l"/>
            <a:r>
              <a:rPr lang="en-US" sz="3600" b="0" i="0" u="none" strike="noStrike" baseline="0" dirty="0"/>
              <a:t>The instructional framework is primarily a workshop approach, emphasizing student choice and implicit, incidental, or embedded teaching of foundational skills.</a:t>
            </a:r>
            <a:endParaRPr lang="en-US" sz="3600" dirty="0"/>
          </a:p>
        </p:txBody>
      </p:sp>
    </p:spTree>
    <p:extLst>
      <p:ext uri="{BB962C8B-B14F-4D97-AF65-F5344CB8AC3E}">
        <p14:creationId xmlns:p14="http://schemas.microsoft.com/office/powerpoint/2010/main" val="2117746843"/>
      </p:ext>
    </p:extLst>
  </p:cSld>
  <p:clrMapOvr>
    <a:masterClrMapping/>
  </p:clrMapOvr>
  <mc:AlternateContent xmlns:mc="http://schemas.openxmlformats.org/markup-compatibility/2006" xmlns:p14="http://schemas.microsoft.com/office/powerpoint/2010/main">
    <mc:Choice Requires="p14">
      <p:transition spd="slow" p14:dur="2000" advTm="12756"/>
    </mc:Choice>
    <mc:Fallback xmlns="">
      <p:transition spd="slow" advTm="1275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747555" y="1232920"/>
            <a:ext cx="4776945" cy="3631754"/>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1657514" y="4978749"/>
            <a:ext cx="2957028"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The Reading League’s </a:t>
            </a:r>
          </a:p>
          <a:p>
            <a:r>
              <a:rPr lang="en-US" dirty="0">
                <a:solidFill>
                  <a:schemeClr val="bg1"/>
                </a:solidFill>
                <a:latin typeface="Trebuchet MS" panose="020B0603020202020204" pitchFamily="34" charset="0"/>
              </a:rPr>
              <a:t>Curriculum Evaluation Tool</a:t>
            </a:r>
          </a:p>
        </p:txBody>
      </p:sp>
      <p:sp>
        <p:nvSpPr>
          <p:cNvPr id="10" name="TextBox 9">
            <a:extLst>
              <a:ext uri="{FF2B5EF4-FFF2-40B4-BE49-F238E27FC236}">
                <a16:creationId xmlns:a16="http://schemas.microsoft.com/office/drawing/2014/main" id="{7FF139DD-C1D6-4B2A-AF8D-90B13B8EABE6}"/>
              </a:ext>
            </a:extLst>
          </p:cNvPr>
          <p:cNvSpPr txBox="1"/>
          <p:nvPr/>
        </p:nvSpPr>
        <p:spPr>
          <a:xfrm>
            <a:off x="6953248" y="4978748"/>
            <a:ext cx="4172937" cy="646331"/>
          </a:xfrm>
          <a:prstGeom prst="rect">
            <a:avLst/>
          </a:prstGeom>
          <a:noFill/>
        </p:spPr>
        <p:txBody>
          <a:bodyPr wrap="none" rtlCol="0">
            <a:spAutoFit/>
          </a:bodyPr>
          <a:lstStyle/>
          <a:p>
            <a:pPr algn="ctr"/>
            <a:r>
              <a:rPr lang="en-US" dirty="0">
                <a:solidFill>
                  <a:schemeClr val="bg1"/>
                </a:solidFill>
                <a:latin typeface="Trebuchet MS" panose="020B0603020202020204" pitchFamily="34" charset="0"/>
              </a:rPr>
              <a:t>Colorado Department of Education’s</a:t>
            </a:r>
          </a:p>
          <a:p>
            <a:r>
              <a:rPr lang="en-US" dirty="0">
                <a:solidFill>
                  <a:schemeClr val="bg1"/>
                </a:solidFill>
                <a:latin typeface="Trebuchet MS" panose="020B0603020202020204" pitchFamily="34" charset="0"/>
              </a:rPr>
              <a:t>Core Instructional Programming Rubric</a:t>
            </a:r>
          </a:p>
        </p:txBody>
      </p:sp>
      <p:pic>
        <p:nvPicPr>
          <p:cNvPr id="7" name="Picture 6" descr="Picture of the Colorado Department of Education's Core Instructional Programming Rubric.">
            <a:extLst>
              <a:ext uri="{FF2B5EF4-FFF2-40B4-BE49-F238E27FC236}">
                <a16:creationId xmlns:a16="http://schemas.microsoft.com/office/drawing/2014/main" id="{3C506A0B-8F98-47C7-BF53-9A2513324D5F}"/>
              </a:ext>
            </a:extLst>
          </p:cNvPr>
          <p:cNvPicPr>
            <a:picLocks noChangeAspect="1"/>
          </p:cNvPicPr>
          <p:nvPr/>
        </p:nvPicPr>
        <p:blipFill rotWithShape="1">
          <a:blip r:embed="rId4">
            <a:extLst>
              <a:ext uri="{28A0092B-C50C-407E-A947-70E740481C1C}">
                <a14:useLocalDpi xmlns:a14="http://schemas.microsoft.com/office/drawing/2010/main" val="0"/>
              </a:ext>
            </a:extLst>
          </a:blip>
          <a:srcRect l="13582" t="5861" r="15593" b="11558"/>
          <a:stretch/>
        </p:blipFill>
        <p:spPr>
          <a:xfrm>
            <a:off x="6671277" y="1232921"/>
            <a:ext cx="4773168" cy="3631753"/>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3" name="Rectangle 2">
            <a:extLst>
              <a:ext uri="{FF2B5EF4-FFF2-40B4-BE49-F238E27FC236}">
                <a16:creationId xmlns:a16="http://schemas.microsoft.com/office/drawing/2014/main" id="{B49C04A0-5FBD-7126-E066-E99AA4604A72}"/>
              </a:ext>
              <a:ext uri="{C183D7F6-B498-43B3-948B-1728B52AA6E4}">
                <adec:decorative xmlns:adec="http://schemas.microsoft.com/office/drawing/2017/decorative" val="1"/>
              </a:ext>
            </a:extLst>
          </p:cNvPr>
          <p:cNvSpPr/>
          <p:nvPr/>
        </p:nvSpPr>
        <p:spPr>
          <a:xfrm>
            <a:off x="3116426" y="3363685"/>
            <a:ext cx="1866122" cy="11803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843061"/>
      </p:ext>
    </p:extLst>
  </p:cSld>
  <p:clrMapOvr>
    <a:masterClrMapping/>
  </p:clrMapOvr>
  <mc:AlternateContent xmlns:mc="http://schemas.openxmlformats.org/markup-compatibility/2006" xmlns:p14="http://schemas.microsoft.com/office/powerpoint/2010/main">
    <mc:Choice Requires="p14">
      <p:transition spd="slow" p14:dur="2000" advTm="21778"/>
    </mc:Choice>
    <mc:Fallback xmlns="">
      <p:transition spd="slow" advTm="21778"/>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CDE’s Core Instructional Programming Rubric</a:t>
            </a:r>
          </a:p>
        </p:txBody>
      </p:sp>
      <p:pic>
        <p:nvPicPr>
          <p:cNvPr id="5" name="Picture 4" descr="Picture of the Colorado Department of Education's Core Instructional Programming Rubric.">
            <a:extLst>
              <a:ext uri="{FF2B5EF4-FFF2-40B4-BE49-F238E27FC236}">
                <a16:creationId xmlns:a16="http://schemas.microsoft.com/office/drawing/2014/main" id="{FEE43EC1-06B4-4C9A-891E-76D5E8D0E896}"/>
              </a:ext>
            </a:extLst>
          </p:cNvPr>
          <p:cNvPicPr>
            <a:picLocks noChangeAspect="1"/>
          </p:cNvPicPr>
          <p:nvPr/>
        </p:nvPicPr>
        <p:blipFill rotWithShape="1">
          <a:blip r:embed="rId3">
            <a:extLst>
              <a:ext uri="{28A0092B-C50C-407E-A947-70E740481C1C}">
                <a14:useLocalDpi xmlns:a14="http://schemas.microsoft.com/office/drawing/2010/main" val="0"/>
              </a:ext>
            </a:extLst>
          </a:blip>
          <a:srcRect l="13582" t="5861" r="15593" b="11558"/>
          <a:stretch/>
        </p:blipFill>
        <p:spPr>
          <a:xfrm>
            <a:off x="2986132" y="1062801"/>
            <a:ext cx="6219731" cy="4732398"/>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Tree>
    <p:extLst>
      <p:ext uri="{BB962C8B-B14F-4D97-AF65-F5344CB8AC3E}">
        <p14:creationId xmlns:p14="http://schemas.microsoft.com/office/powerpoint/2010/main" val="628354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95">
        <p159:morph option="byObject"/>
      </p:transition>
    </mc:Choice>
    <mc:Fallback xmlns="">
      <p:transition spd="slow" advTm="4595">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st of considerations for use of the Colorado Department of Education's Core Instructional Program review rubric.">
            <a:extLst>
              <a:ext uri="{FF2B5EF4-FFF2-40B4-BE49-F238E27FC236}">
                <a16:creationId xmlns:a16="http://schemas.microsoft.com/office/drawing/2014/main" id="{A140256A-86AF-4874-8096-90ED84C95B1D}"/>
              </a:ext>
            </a:extLst>
          </p:cNvPr>
          <p:cNvPicPr>
            <a:picLocks noChangeAspect="1"/>
          </p:cNvPicPr>
          <p:nvPr/>
        </p:nvPicPr>
        <p:blipFill>
          <a:blip r:embed="rId3"/>
          <a:stretch>
            <a:fillRect/>
          </a:stretch>
        </p:blipFill>
        <p:spPr>
          <a:xfrm>
            <a:off x="212600" y="1626564"/>
            <a:ext cx="11766800" cy="4910761"/>
          </a:xfrm>
          <a:prstGeom prst="rect">
            <a:avLst/>
          </a:prstGeom>
        </p:spPr>
      </p:pic>
      <p:sp>
        <p:nvSpPr>
          <p:cNvPr id="3" name="Text Placeholder 2">
            <a:extLst>
              <a:ext uri="{FF2B5EF4-FFF2-40B4-BE49-F238E27FC236}">
                <a16:creationId xmlns:a16="http://schemas.microsoft.com/office/drawing/2014/main" id="{9F56C68D-95FE-41E8-B143-21AE58C32651}"/>
              </a:ext>
            </a:extLst>
          </p:cNvPr>
          <p:cNvSpPr>
            <a:spLocks noGrp="1"/>
          </p:cNvSpPr>
          <p:nvPr>
            <p:ph type="body" idx="1"/>
          </p:nvPr>
        </p:nvSpPr>
        <p:spPr>
          <a:xfrm>
            <a:off x="838200" y="2145700"/>
            <a:ext cx="10515600" cy="4147499"/>
          </a:xfrm>
        </p:spPr>
        <p:txBody>
          <a:bodyPr/>
          <a:lstStyle/>
          <a:p>
            <a:pPr>
              <a:spcAft>
                <a:spcPts val="1200"/>
              </a:spcAft>
            </a:pPr>
            <a:r>
              <a:rPr lang="en-US" dirty="0"/>
              <a:t>Members of the team have knowledge in science of                   reading and instructional design</a:t>
            </a:r>
          </a:p>
          <a:p>
            <a:pPr>
              <a:spcAft>
                <a:spcPts val="1200"/>
              </a:spcAft>
            </a:pPr>
            <a:r>
              <a:rPr lang="en-US" dirty="0"/>
              <a:t>Review all the teacher and student materials, not just sample                         lessons</a:t>
            </a:r>
          </a:p>
          <a:p>
            <a:pPr>
              <a:spcAft>
                <a:spcPts val="1200"/>
              </a:spcAft>
            </a:pPr>
            <a:r>
              <a:rPr lang="en-US" dirty="0"/>
              <a:t>Allow reviews adequate time to complete the process</a:t>
            </a:r>
          </a:p>
          <a:p>
            <a:pPr>
              <a:spcAft>
                <a:spcPts val="1200"/>
              </a:spcAft>
            </a:pPr>
            <a:r>
              <a:rPr lang="en-US" dirty="0"/>
              <a:t>Multiple reviewers are necessary</a:t>
            </a:r>
          </a:p>
          <a:p>
            <a:r>
              <a:rPr lang="en-US" dirty="0"/>
              <a:t>Keep notes in the evidence/feedback column of rubric</a:t>
            </a:r>
          </a:p>
        </p:txBody>
      </p:sp>
      <p:sp>
        <p:nvSpPr>
          <p:cNvPr id="4" name="Google Shape;653;p116">
            <a:extLst>
              <a:ext uri="{FF2B5EF4-FFF2-40B4-BE49-F238E27FC236}">
                <a16:creationId xmlns:a16="http://schemas.microsoft.com/office/drawing/2014/main" id="{9E179881-1BEC-457C-B290-484799CC5B45}"/>
              </a:ext>
            </a:extLst>
          </p:cNvPr>
          <p:cNvSpPr txBox="1">
            <a:spLocks noGrp="1"/>
          </p:cNvSpPr>
          <p:nvPr>
            <p:ph type="title"/>
          </p:nvPr>
        </p:nvSpPr>
        <p:spPr>
          <a:xfrm>
            <a:off x="838200" y="564337"/>
            <a:ext cx="8934450" cy="52705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CONSIDERATIONS FOR USE</a:t>
            </a:r>
            <a:endParaRPr sz="4000" dirty="0">
              <a:latin typeface="Museo Slab 500" panose="02000000000000000000" pitchFamily="50" charset="0"/>
            </a:endParaRPr>
          </a:p>
        </p:txBody>
      </p:sp>
    </p:spTree>
    <p:extLst>
      <p:ext uri="{BB962C8B-B14F-4D97-AF65-F5344CB8AC3E}">
        <p14:creationId xmlns:p14="http://schemas.microsoft.com/office/powerpoint/2010/main" val="2451073485"/>
      </p:ext>
    </p:extLst>
  </p:cSld>
  <p:clrMapOvr>
    <a:masterClrMapping/>
  </p:clrMapOvr>
  <p:transition spd="slow" advTm="52852">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16"/>
          <p:cNvSpPr txBox="1">
            <a:spLocks noGrp="1"/>
          </p:cNvSpPr>
          <p:nvPr>
            <p:ph type="title"/>
          </p:nvPr>
        </p:nvSpPr>
        <p:spPr>
          <a:xfrm>
            <a:off x="2745600" y="417625"/>
            <a:ext cx="6700800" cy="527100"/>
          </a:xfrm>
          <a:prstGeom prst="rect">
            <a:avLst/>
          </a:prstGeom>
        </p:spPr>
        <p:txBody>
          <a:bodyPr spcFirstLastPara="1" wrap="square" lIns="0" tIns="0" rIns="0" bIns="0" anchor="t" anchorCtr="0">
            <a:noAutofit/>
          </a:bodyPr>
          <a:lstStyle/>
          <a:p>
            <a:pPr algn="ctr"/>
            <a:r>
              <a:rPr lang="en-US" sz="4000" dirty="0">
                <a:latin typeface="Museo Slab 500" panose="02000000000000000000" pitchFamily="50" charset="0"/>
              </a:rPr>
              <a:t>PHASE 1</a:t>
            </a:r>
            <a:endParaRPr sz="4000" dirty="0">
              <a:latin typeface="Museo Slab 500" panose="02000000000000000000" pitchFamily="50" charset="0"/>
            </a:endParaRPr>
          </a:p>
        </p:txBody>
      </p:sp>
      <p:graphicFrame>
        <p:nvGraphicFramePr>
          <p:cNvPr id="2" name="Diagram 1" descr="Description of the sections in phase one of the Colorado Department of Education Core Instructional Program rubric. ">
            <a:extLst>
              <a:ext uri="{FF2B5EF4-FFF2-40B4-BE49-F238E27FC236}">
                <a16:creationId xmlns:a16="http://schemas.microsoft.com/office/drawing/2014/main" id="{6FB20CBE-D3DD-4EED-9102-8A043CE0601D}"/>
              </a:ext>
            </a:extLst>
          </p:cNvPr>
          <p:cNvGraphicFramePr/>
          <p:nvPr>
            <p:extLst>
              <p:ext uri="{D42A27DB-BD31-4B8C-83A1-F6EECF244321}">
                <p14:modId xmlns:p14="http://schemas.microsoft.com/office/powerpoint/2010/main" val="2511366906"/>
              </p:ext>
            </p:extLst>
          </p:nvPr>
        </p:nvGraphicFramePr>
        <p:xfrm>
          <a:off x="227214" y="1413164"/>
          <a:ext cx="11737571" cy="541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2206">
        <p15:prstTrans prst="fallOver"/>
      </p:transition>
    </mc:Choice>
    <mc:Fallback xmlns="">
      <p:transition spd="slow" advTm="52206">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674F-4427-4F91-A326-CD1A32890D49}"/>
              </a:ext>
            </a:extLst>
          </p:cNvPr>
          <p:cNvSpPr>
            <a:spLocks noGrp="1"/>
          </p:cNvSpPr>
          <p:nvPr>
            <p:ph type="title"/>
          </p:nvPr>
        </p:nvSpPr>
        <p:spPr>
          <a:xfrm>
            <a:off x="1628800" y="417625"/>
            <a:ext cx="8934400" cy="527100"/>
          </a:xfrm>
        </p:spPr>
        <p:txBody>
          <a:bodyPr/>
          <a:lstStyle/>
          <a:p>
            <a:pPr algn="ctr"/>
            <a:r>
              <a:rPr lang="en-US" sz="4000" dirty="0">
                <a:latin typeface="Museo Slab 500" panose="02000000000000000000" pitchFamily="50" charset="0"/>
                <a:cs typeface="Calibri" panose="020F0502020204030204" pitchFamily="34" charset="0"/>
              </a:rPr>
              <a:t>PHASE 2</a:t>
            </a:r>
          </a:p>
        </p:txBody>
      </p:sp>
      <p:graphicFrame>
        <p:nvGraphicFramePr>
          <p:cNvPr id="4" name="Diagram 3" descr="Description of the sections in phase two of the Colorado Department of Education Core Instructional Program rubric. ">
            <a:extLst>
              <a:ext uri="{FF2B5EF4-FFF2-40B4-BE49-F238E27FC236}">
                <a16:creationId xmlns:a16="http://schemas.microsoft.com/office/drawing/2014/main" id="{CB30EABC-6B90-46A1-9183-5CFE2C5EBBAB}"/>
              </a:ext>
            </a:extLst>
          </p:cNvPr>
          <p:cNvGraphicFramePr/>
          <p:nvPr>
            <p:extLst>
              <p:ext uri="{D42A27DB-BD31-4B8C-83A1-F6EECF244321}">
                <p14:modId xmlns:p14="http://schemas.microsoft.com/office/powerpoint/2010/main" val="4202952606"/>
              </p:ext>
            </p:extLst>
          </p:nvPr>
        </p:nvGraphicFramePr>
        <p:xfrm>
          <a:off x="133350" y="1466850"/>
          <a:ext cx="118776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883376"/>
      </p:ext>
    </p:extLst>
  </p:cSld>
  <p:clrMapOvr>
    <a:masterClrMapping/>
  </p:clrMapOvr>
  <mc:AlternateContent xmlns:mc="http://schemas.openxmlformats.org/markup-compatibility/2006" xmlns:p14="http://schemas.microsoft.com/office/powerpoint/2010/main">
    <mc:Choice Requires="p14">
      <p:transition spd="slow" p14:dur="3400" advTm="17316">
        <p14:reveal/>
      </p:transition>
    </mc:Choice>
    <mc:Fallback xmlns="">
      <p:transition spd="slow" advTm="17316">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or a grade level to be rated as meets expectations, all but one sections must be rated as meets expectations. ">
            <a:extLst>
              <a:ext uri="{FF2B5EF4-FFF2-40B4-BE49-F238E27FC236}">
                <a16:creationId xmlns:a16="http://schemas.microsoft.com/office/drawing/2014/main" id="{1DE12131-DB6D-4C41-8ED5-BDDE081B717D}"/>
              </a:ext>
            </a:extLst>
          </p:cNvPr>
          <p:cNvGrpSpPr/>
          <p:nvPr/>
        </p:nvGrpSpPr>
        <p:grpSpPr>
          <a:xfrm>
            <a:off x="299258" y="665018"/>
            <a:ext cx="5480464" cy="5838257"/>
            <a:chOff x="539557" y="1504798"/>
            <a:chExt cx="5240165" cy="4998477"/>
          </a:xfrm>
        </p:grpSpPr>
        <p:grpSp>
          <p:nvGrpSpPr>
            <p:cNvPr id="5" name="Group 2">
              <a:extLst>
                <a:ext uri="{FF2B5EF4-FFF2-40B4-BE49-F238E27FC236}">
                  <a16:creationId xmlns:a16="http://schemas.microsoft.com/office/drawing/2014/main" id="{7E462512-05E0-44B4-B7EE-C004325C7EBA}"/>
                </a:ext>
              </a:extLst>
            </p:cNvPr>
            <p:cNvGrpSpPr/>
            <p:nvPr/>
          </p:nvGrpSpPr>
          <p:grpSpPr>
            <a:xfrm>
              <a:off x="539557" y="1504798"/>
              <a:ext cx="5240165" cy="4998477"/>
              <a:chOff x="0" y="0"/>
              <a:chExt cx="10480331" cy="9996954"/>
            </a:xfrm>
          </p:grpSpPr>
          <p:grpSp>
            <p:nvGrpSpPr>
              <p:cNvPr id="8" name="Group 3">
                <a:extLst>
                  <a:ext uri="{FF2B5EF4-FFF2-40B4-BE49-F238E27FC236}">
                    <a16:creationId xmlns:a16="http://schemas.microsoft.com/office/drawing/2014/main" id="{9AA0D94A-B564-41BF-900A-EF193BF9E44C}"/>
                  </a:ext>
                </a:extLst>
              </p:cNvPr>
              <p:cNvGrpSpPr/>
              <p:nvPr/>
            </p:nvGrpSpPr>
            <p:grpSpPr>
              <a:xfrm>
                <a:off x="0" y="0"/>
                <a:ext cx="10480331" cy="9996954"/>
                <a:chOff x="0" y="0"/>
                <a:chExt cx="2274894" cy="2169971"/>
              </a:xfrm>
            </p:grpSpPr>
            <p:sp>
              <p:nvSpPr>
                <p:cNvPr id="11" name="Freeform 4">
                  <a:extLst>
                    <a:ext uri="{FF2B5EF4-FFF2-40B4-BE49-F238E27FC236}">
                      <a16:creationId xmlns:a16="http://schemas.microsoft.com/office/drawing/2014/main" id="{03E95A9B-9B04-40E0-B2E1-F592F8B32631}"/>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9" name="Group 8">
                <a:extLst>
                  <a:ext uri="{FF2B5EF4-FFF2-40B4-BE49-F238E27FC236}">
                    <a16:creationId xmlns:a16="http://schemas.microsoft.com/office/drawing/2014/main" id="{AC7633C1-E832-47E5-9A30-1002985D21A5}"/>
                  </a:ext>
                </a:extLst>
              </p:cNvPr>
              <p:cNvGrpSpPr/>
              <p:nvPr/>
            </p:nvGrpSpPr>
            <p:grpSpPr>
              <a:xfrm>
                <a:off x="316033" y="301457"/>
                <a:ext cx="9848265" cy="9394041"/>
                <a:chOff x="0" y="0"/>
                <a:chExt cx="2274894" cy="2169971"/>
              </a:xfrm>
            </p:grpSpPr>
            <p:sp>
              <p:nvSpPr>
                <p:cNvPr id="10" name="Freeform 6">
                  <a:extLst>
                    <a:ext uri="{FF2B5EF4-FFF2-40B4-BE49-F238E27FC236}">
                      <a16:creationId xmlns:a16="http://schemas.microsoft.com/office/drawing/2014/main" id="{098ABF05-783A-430D-A62F-7080F51F74BC}"/>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6" name="TextBox 5">
              <a:extLst>
                <a:ext uri="{FF2B5EF4-FFF2-40B4-BE49-F238E27FC236}">
                  <a16:creationId xmlns:a16="http://schemas.microsoft.com/office/drawing/2014/main" id="{600079ED-A86B-46E5-B3D0-41A6B5BB479B}"/>
                </a:ext>
              </a:extLst>
            </p:cNvPr>
            <p:cNvSpPr txBox="1"/>
            <p:nvPr/>
          </p:nvSpPr>
          <p:spPr>
            <a:xfrm>
              <a:off x="697576" y="1883108"/>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Meets </a:t>
              </a:r>
            </a:p>
            <a:p>
              <a:pPr algn="ctr" defTabSz="609630">
                <a:lnSpc>
                  <a:spcPts val="5200"/>
                </a:lnSpc>
                <a:spcBef>
                  <a:spcPct val="0"/>
                </a:spcBef>
              </a:pPr>
              <a:r>
                <a:rPr lang="en-US" sz="4000" spc="-39" dirty="0">
                  <a:solidFill>
                    <a:srgbClr val="00953A"/>
                  </a:solidFill>
                  <a:latin typeface="Museo Slab 500" panose="02000000000000000000" pitchFamily="50" charset="0"/>
                </a:rPr>
                <a:t>Expectations</a:t>
              </a:r>
            </a:p>
          </p:txBody>
        </p:sp>
        <p:sp>
          <p:nvSpPr>
            <p:cNvPr id="7" name="TextBox 6">
              <a:extLst>
                <a:ext uri="{FF2B5EF4-FFF2-40B4-BE49-F238E27FC236}">
                  <a16:creationId xmlns:a16="http://schemas.microsoft.com/office/drawing/2014/main" id="{F3B04FC3-1C5F-409E-8B04-25AD385CCC55}"/>
                </a:ext>
              </a:extLst>
            </p:cNvPr>
            <p:cNvSpPr txBox="1"/>
            <p:nvPr/>
          </p:nvSpPr>
          <p:spPr>
            <a:xfrm>
              <a:off x="875299"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For a grade level to be rated as </a:t>
              </a:r>
              <a:r>
                <a:rPr kumimoji="0" lang="en-US" sz="2400" b="1" i="0" u="none" strike="noStrike" kern="1200" cap="none" spc="0" normalizeH="0" baseline="0" noProof="0" dirty="0">
                  <a:ln>
                    <a:noFill/>
                  </a:ln>
                  <a:solidFill>
                    <a:srgbClr val="00953A"/>
                  </a:solidFill>
                  <a:effectLst/>
                  <a:uLnTx/>
                  <a:uFillTx/>
                  <a:latin typeface="Calibri"/>
                  <a:ea typeface="+mn-ea"/>
                  <a:cs typeface="+mn-cs"/>
                </a:rPr>
                <a:t>Meets Expectations</a:t>
              </a:r>
              <a:r>
                <a:rPr kumimoji="0" lang="en-US" sz="2400" b="0" i="0" u="none" strike="noStrike" kern="1200" cap="none" spc="0" normalizeH="0" baseline="0" noProof="0" dirty="0">
                  <a:ln>
                    <a:noFill/>
                  </a:ln>
                  <a:solidFill>
                    <a:srgbClr val="00953A"/>
                  </a:solidFill>
                  <a:effectLst/>
                  <a:uLnTx/>
                  <a:uFillTx/>
                  <a:latin typeface="Calibri"/>
                  <a:ea typeface="+mn-ea"/>
                  <a:cs typeface="+mn-cs"/>
                </a:rPr>
                <a:t>, all but one section must be rated as meets expectations. </a:t>
              </a:r>
            </a:p>
          </p:txBody>
        </p:sp>
      </p:grpSp>
      <p:grpSp>
        <p:nvGrpSpPr>
          <p:cNvPr id="12" name="Group 11" descr="If any one section is rated as doesn't meet expectations, the grade level does not meet expectations. ">
            <a:extLst>
              <a:ext uri="{FF2B5EF4-FFF2-40B4-BE49-F238E27FC236}">
                <a16:creationId xmlns:a16="http://schemas.microsoft.com/office/drawing/2014/main" id="{33C4E7E5-D83D-4F41-B41D-F2BE3A7EEFC9}"/>
              </a:ext>
            </a:extLst>
          </p:cNvPr>
          <p:cNvGrpSpPr/>
          <p:nvPr/>
        </p:nvGrpSpPr>
        <p:grpSpPr>
          <a:xfrm>
            <a:off x="6537738" y="665018"/>
            <a:ext cx="5355003" cy="5838257"/>
            <a:chOff x="6412278" y="1504798"/>
            <a:chExt cx="5240165" cy="4998477"/>
          </a:xfrm>
        </p:grpSpPr>
        <p:grpSp>
          <p:nvGrpSpPr>
            <p:cNvPr id="13" name="Group 7">
              <a:extLst>
                <a:ext uri="{FF2B5EF4-FFF2-40B4-BE49-F238E27FC236}">
                  <a16:creationId xmlns:a16="http://schemas.microsoft.com/office/drawing/2014/main" id="{620B6CA1-5BAB-4ABE-95ED-7D31B4FCF563}"/>
                </a:ext>
              </a:extLst>
            </p:cNvPr>
            <p:cNvGrpSpPr/>
            <p:nvPr/>
          </p:nvGrpSpPr>
          <p:grpSpPr>
            <a:xfrm>
              <a:off x="6412278" y="1504798"/>
              <a:ext cx="5240165" cy="4998477"/>
              <a:chOff x="0" y="0"/>
              <a:chExt cx="10480331" cy="9996954"/>
            </a:xfrm>
          </p:grpSpPr>
          <p:grpSp>
            <p:nvGrpSpPr>
              <p:cNvPr id="16" name="Group 8">
                <a:extLst>
                  <a:ext uri="{FF2B5EF4-FFF2-40B4-BE49-F238E27FC236}">
                    <a16:creationId xmlns:a16="http://schemas.microsoft.com/office/drawing/2014/main" id="{A6C4FACD-DF45-4FB8-879D-CB4975325928}"/>
                  </a:ext>
                </a:extLst>
              </p:cNvPr>
              <p:cNvGrpSpPr/>
              <p:nvPr/>
            </p:nvGrpSpPr>
            <p:grpSpPr>
              <a:xfrm>
                <a:off x="0" y="0"/>
                <a:ext cx="10480331" cy="9996954"/>
                <a:chOff x="0" y="0"/>
                <a:chExt cx="2274894" cy="2169971"/>
              </a:xfrm>
            </p:grpSpPr>
            <p:sp>
              <p:nvSpPr>
                <p:cNvPr id="19" name="Freeform 9">
                  <a:extLst>
                    <a:ext uri="{FF2B5EF4-FFF2-40B4-BE49-F238E27FC236}">
                      <a16:creationId xmlns:a16="http://schemas.microsoft.com/office/drawing/2014/main" id="{0F4790E4-5467-437E-9672-85C7F32C475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7" name="Group 16">
                <a:extLst>
                  <a:ext uri="{FF2B5EF4-FFF2-40B4-BE49-F238E27FC236}">
                    <a16:creationId xmlns:a16="http://schemas.microsoft.com/office/drawing/2014/main" id="{245D7D3D-9D45-4D9F-AA71-04F11742D3D6}"/>
                  </a:ext>
                </a:extLst>
              </p:cNvPr>
              <p:cNvGrpSpPr/>
              <p:nvPr/>
            </p:nvGrpSpPr>
            <p:grpSpPr>
              <a:xfrm>
                <a:off x="316033" y="301457"/>
                <a:ext cx="9848265" cy="9394041"/>
                <a:chOff x="0" y="0"/>
                <a:chExt cx="2274894" cy="2169971"/>
              </a:xfrm>
            </p:grpSpPr>
            <p:sp>
              <p:nvSpPr>
                <p:cNvPr id="18" name="Freeform 11">
                  <a:extLst>
                    <a:ext uri="{FF2B5EF4-FFF2-40B4-BE49-F238E27FC236}">
                      <a16:creationId xmlns:a16="http://schemas.microsoft.com/office/drawing/2014/main" id="{EC3628E8-2385-4652-B2C5-E865B15E1E55}"/>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891CE2D6-6DCC-4F99-9BA9-38237605C305}"/>
                </a:ext>
              </a:extLst>
            </p:cNvPr>
            <p:cNvSpPr txBox="1"/>
            <p:nvPr/>
          </p:nvSpPr>
          <p:spPr>
            <a:xfrm>
              <a:off x="6532192" y="1816433"/>
              <a:ext cx="4924134" cy="1192363"/>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Doesn’t Meet</a:t>
              </a:r>
            </a:p>
            <a:p>
              <a:pPr algn="ctr" defTabSz="609630">
                <a:lnSpc>
                  <a:spcPts val="5200"/>
                </a:lnSpc>
                <a:spcBef>
                  <a:spcPct val="0"/>
                </a:spcBef>
              </a:pPr>
              <a:r>
                <a:rPr lang="en-US" sz="4000" spc="-39" dirty="0">
                  <a:solidFill>
                    <a:srgbClr val="C00000"/>
                  </a:solidFill>
                  <a:latin typeface="Museo Slab 500" panose="02000000000000000000" pitchFamily="50" charset="0"/>
                </a:rPr>
                <a:t>Expectations</a:t>
              </a:r>
            </a:p>
          </p:txBody>
        </p:sp>
        <p:sp>
          <p:nvSpPr>
            <p:cNvPr id="15" name="TextBox 14">
              <a:extLst>
                <a:ext uri="{FF2B5EF4-FFF2-40B4-BE49-F238E27FC236}">
                  <a16:creationId xmlns:a16="http://schemas.microsoft.com/office/drawing/2014/main" id="{26584C80-9745-4F1C-90DB-6A12D84FE50A}"/>
                </a:ext>
              </a:extLst>
            </p:cNvPr>
            <p:cNvSpPr txBox="1"/>
            <p:nvPr/>
          </p:nvSpPr>
          <p:spPr>
            <a:xfrm>
              <a:off x="6903376" y="3825778"/>
              <a:ext cx="4552950" cy="1383789"/>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If any one section is rated as </a:t>
              </a:r>
              <a:r>
                <a:rPr kumimoji="0" lang="en-US" sz="2400" b="1" i="0" u="none" strike="noStrike" kern="1200" cap="none" spc="0" normalizeH="0" baseline="0" noProof="0" dirty="0">
                  <a:ln>
                    <a:noFill/>
                  </a:ln>
                  <a:solidFill>
                    <a:srgbClr val="C3002F"/>
                  </a:solidFill>
                  <a:effectLst/>
                  <a:uLnTx/>
                  <a:uFillTx/>
                  <a:latin typeface="Calibri"/>
                  <a:ea typeface="+mn-ea"/>
                  <a:cs typeface="+mn-cs"/>
                </a:rPr>
                <a:t>Doesn’t Meet Expectations</a:t>
              </a:r>
              <a:r>
                <a:rPr kumimoji="0" lang="en-US" sz="2400" b="0" i="0" u="none" strike="noStrike" kern="1200" cap="none" spc="0" normalizeH="0" baseline="0" noProof="0" dirty="0">
                  <a:ln>
                    <a:noFill/>
                  </a:ln>
                  <a:solidFill>
                    <a:srgbClr val="C3002F"/>
                  </a:solidFill>
                  <a:effectLst/>
                  <a:uLnTx/>
                  <a:uFillTx/>
                  <a:latin typeface="Calibri"/>
                  <a:ea typeface="+mn-ea"/>
                  <a:cs typeface="+mn-cs"/>
                </a:rPr>
                <a:t>, the grade level does not meet expectations. </a:t>
              </a:r>
            </a:p>
          </p:txBody>
        </p:sp>
      </p:grpSp>
      <p:sp>
        <p:nvSpPr>
          <p:cNvPr id="2" name="Title 1">
            <a:extLst>
              <a:ext uri="{FF2B5EF4-FFF2-40B4-BE49-F238E27FC236}">
                <a16:creationId xmlns:a16="http://schemas.microsoft.com/office/drawing/2014/main" id="{718CF444-52DC-7971-314F-F5F7BD75022D}"/>
              </a:ext>
            </a:extLst>
          </p:cNvPr>
          <p:cNvSpPr>
            <a:spLocks noGrp="1"/>
          </p:cNvSpPr>
          <p:nvPr>
            <p:ph type="title" idx="4294967295"/>
          </p:nvPr>
        </p:nvSpPr>
        <p:spPr>
          <a:xfrm>
            <a:off x="838200" y="-1325700"/>
            <a:ext cx="10515600" cy="1325700"/>
          </a:xfrm>
        </p:spPr>
        <p:txBody>
          <a:bodyPr spcFirstLastPara="1" wrap="square" lIns="91425" tIns="45700" rIns="91425" bIns="45700" anchor="b" anchorCtr="0">
            <a:noAutofit/>
          </a:bodyPr>
          <a:lstStyle/>
          <a:p>
            <a:r>
              <a:rPr lang="en-US" dirty="0"/>
              <a:t>The Core Program Summary </a:t>
            </a:r>
            <a:r>
              <a:rPr lang="en-US"/>
              <a:t>Tab Ratings</a:t>
            </a:r>
            <a:endParaRPr lang="en-US" dirty="0"/>
          </a:p>
        </p:txBody>
      </p:sp>
    </p:spTree>
    <p:extLst>
      <p:ext uri="{BB962C8B-B14F-4D97-AF65-F5344CB8AC3E}">
        <p14:creationId xmlns:p14="http://schemas.microsoft.com/office/powerpoint/2010/main" val="3898794198"/>
      </p:ext>
    </p:extLst>
  </p:cSld>
  <p:clrMapOvr>
    <a:masterClrMapping/>
  </p:clrMapOvr>
  <mc:AlternateContent xmlns:mc="http://schemas.openxmlformats.org/markup-compatibility/2006" xmlns:p14="http://schemas.microsoft.com/office/powerpoint/2010/main">
    <mc:Choice Requires="p14">
      <p:transition p14:dur="100" advTm="29266">
        <p:cut/>
      </p:transition>
    </mc:Choice>
    <mc:Fallback xmlns="">
      <p:transition advTm="29266">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Diagram summarizing the steps when a review is complete. Includes alignment with the science of reading, identifying a programs strengths and its weaknesses.">
            <a:extLst>
              <a:ext uri="{FF2B5EF4-FFF2-40B4-BE49-F238E27FC236}">
                <a16:creationId xmlns:a16="http://schemas.microsoft.com/office/drawing/2014/main" id="{567527B1-C97D-4580-B9A4-A3FB7E36B373}"/>
              </a:ext>
            </a:extLst>
          </p:cNvPr>
          <p:cNvGraphicFramePr/>
          <p:nvPr>
            <p:extLst>
              <p:ext uri="{D42A27DB-BD31-4B8C-83A1-F6EECF244321}">
                <p14:modId xmlns:p14="http://schemas.microsoft.com/office/powerpoint/2010/main" val="2746785184"/>
              </p:ext>
            </p:extLst>
          </p:nvPr>
        </p:nvGraphicFramePr>
        <p:xfrm>
          <a:off x="5369459" y="2310938"/>
          <a:ext cx="5985726" cy="331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BF92748-CED8-4D21-B542-544ADD4222AC}"/>
              </a:ext>
              <a:ext uri="{C183D7F6-B498-43B3-948B-1728B52AA6E4}">
                <adec:decorative xmlns:adec="http://schemas.microsoft.com/office/drawing/2017/decorative" val="1"/>
              </a:ext>
            </a:extLst>
          </p:cNvPr>
          <p:cNvSpPr/>
          <p:nvPr/>
        </p:nvSpPr>
        <p:spPr>
          <a:xfrm>
            <a:off x="-1" y="-37782"/>
            <a:ext cx="12192000" cy="128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BBCB026-6839-45F3-AE1D-D8A04E757E5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0" y="-33251"/>
            <a:ext cx="5009427" cy="6891251"/>
          </a:xfrm>
          <a:prstGeom prst="rect">
            <a:avLst/>
          </a:prstGeom>
        </p:spPr>
      </p:pic>
      <p:pic>
        <p:nvPicPr>
          <p:cNvPr id="6" name="Picture 5">
            <a:extLst>
              <a:ext uri="{FF2B5EF4-FFF2-40B4-BE49-F238E27FC236}">
                <a16:creationId xmlns:a16="http://schemas.microsoft.com/office/drawing/2014/main" id="{BF901AA7-26D5-4043-9253-25A0BF1387B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594234" y="-138785"/>
            <a:ext cx="3597765" cy="2181933"/>
          </a:xfrm>
          <a:prstGeom prst="rect">
            <a:avLst/>
          </a:prstGeom>
        </p:spPr>
      </p:pic>
      <p:sp>
        <p:nvSpPr>
          <p:cNvPr id="8" name="Title 7">
            <a:extLst>
              <a:ext uri="{FF2B5EF4-FFF2-40B4-BE49-F238E27FC236}">
                <a16:creationId xmlns:a16="http://schemas.microsoft.com/office/drawing/2014/main" id="{7BCA5A5B-E936-4A95-A2FD-2DF4F3783C67}"/>
              </a:ext>
            </a:extLst>
          </p:cNvPr>
          <p:cNvSpPr txBox="1">
            <a:spLocks noGrp="1"/>
          </p:cNvSpPr>
          <p:nvPr>
            <p:ph type="title" idx="4294967295"/>
          </p:nvPr>
        </p:nvSpPr>
        <p:spPr>
          <a:xfrm>
            <a:off x="2693324" y="405433"/>
            <a:ext cx="61347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REVIEW COMPLETE</a:t>
            </a:r>
          </a:p>
        </p:txBody>
      </p:sp>
      <p:sp>
        <p:nvSpPr>
          <p:cNvPr id="10" name="TextBox 9">
            <a:extLst>
              <a:ext uri="{FF2B5EF4-FFF2-40B4-BE49-F238E27FC236}">
                <a16:creationId xmlns:a16="http://schemas.microsoft.com/office/drawing/2014/main" id="{0BBECFBE-6625-47AF-BC64-E883F4C4129F}"/>
              </a:ext>
            </a:extLst>
          </p:cNvPr>
          <p:cNvSpPr txBox="1"/>
          <p:nvPr/>
        </p:nvSpPr>
        <p:spPr>
          <a:xfrm>
            <a:off x="2078439" y="5421339"/>
            <a:ext cx="9276745" cy="1384995"/>
          </a:xfrm>
          <a:prstGeom prst="rect">
            <a:avLst/>
          </a:prstGeom>
          <a:noFill/>
        </p:spPr>
        <p:txBody>
          <a:bodyPr wrap="square" rtlCol="0">
            <a:spAutoFit/>
          </a:bodyPr>
          <a:lstStyle/>
          <a:p>
            <a:pPr lvl="0"/>
            <a:endParaRPr lang="en-US" b="0" i="0" dirty="0"/>
          </a:p>
          <a:p>
            <a:pPr lvl="0"/>
            <a:r>
              <a:rPr lang="en-US" sz="2400" b="0" i="0" dirty="0">
                <a:latin typeface="Calibri" panose="020F0502020204030204" pitchFamily="34" charset="0"/>
                <a:cs typeface="Calibri" panose="020F0502020204030204" pitchFamily="34" charset="0"/>
              </a:rPr>
              <a:t>Feel free to contact the READ Act email, </a:t>
            </a:r>
            <a:r>
              <a:rPr lang="en-US" sz="2400" b="1" i="0" dirty="0">
                <a:latin typeface="Calibri" panose="020F0502020204030204" pitchFamily="34" charset="0"/>
                <a:cs typeface="Calibri" panose="020F0502020204030204" pitchFamily="34" charset="0"/>
              </a:rPr>
              <a:t>readact@cde.state.co.us</a:t>
            </a:r>
            <a:r>
              <a:rPr lang="en-US" sz="2400" b="0" i="0" dirty="0">
                <a:latin typeface="Calibri" panose="020F0502020204030204" pitchFamily="34" charset="0"/>
                <a:cs typeface="Calibri" panose="020F0502020204030204" pitchFamily="34" charset="0"/>
              </a:rPr>
              <a:t>, with rubric requests or questions related to instructional program review.</a:t>
            </a:r>
            <a:endParaRPr lang="en-US" sz="24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6669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352">
        <p15:prstTrans prst="prestige"/>
      </p:transition>
    </mc:Choice>
    <mc:Fallback xmlns="">
      <p:transition spd="slow" advTm="3035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562-1ABC-4BF8-8D54-7CA0A0934CC4}"/>
              </a:ext>
            </a:extLst>
          </p:cNvPr>
          <p:cNvSpPr>
            <a:spLocks noGrp="1"/>
          </p:cNvSpPr>
          <p:nvPr>
            <p:ph type="title"/>
          </p:nvPr>
        </p:nvSpPr>
        <p:spPr>
          <a:xfrm>
            <a:off x="0" y="278120"/>
            <a:ext cx="12192000" cy="769630"/>
          </a:xfrm>
        </p:spPr>
        <p:txBody>
          <a:bodyPr/>
          <a:lstStyle/>
          <a:p>
            <a:r>
              <a:rPr lang="en-US" dirty="0">
                <a:ln>
                  <a:solidFill>
                    <a:srgbClr val="F98536"/>
                  </a:solidFill>
                </a:ln>
                <a:solidFill>
                  <a:schemeClr val="bg1"/>
                </a:solidFill>
                <a:effectLst>
                  <a:outerShdw blurRad="38100" dist="38100" dir="2700000" algn="tl">
                    <a:srgbClr val="000000">
                      <a:alpha val="43137"/>
                    </a:srgbClr>
                  </a:outerShdw>
                </a:effectLst>
                <a:latin typeface="Museo Slab 500" panose="02000000000000000000" pitchFamily="50" charset="0"/>
              </a:rPr>
              <a:t>Tools for Selecting a Program</a:t>
            </a:r>
          </a:p>
        </p:txBody>
      </p:sp>
      <p:pic>
        <p:nvPicPr>
          <p:cNvPr id="4" name="Picture 3" descr="Picture of webpage housing The Reading League's Curriculum Evaluation tool. ">
            <a:extLst>
              <a:ext uri="{FF2B5EF4-FFF2-40B4-BE49-F238E27FC236}">
                <a16:creationId xmlns:a16="http://schemas.microsoft.com/office/drawing/2014/main" id="{715A5E5C-FCC5-499A-ABC6-AAC6D13F6C7E}"/>
              </a:ext>
            </a:extLst>
          </p:cNvPr>
          <p:cNvPicPr>
            <a:picLocks noChangeAspect="1"/>
          </p:cNvPicPr>
          <p:nvPr/>
        </p:nvPicPr>
        <p:blipFill>
          <a:blip r:embed="rId3"/>
          <a:stretch>
            <a:fillRect/>
          </a:stretch>
        </p:blipFill>
        <p:spPr>
          <a:xfrm>
            <a:off x="3026519" y="1095375"/>
            <a:ext cx="6138961" cy="466725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p:spPr>
      </p:pic>
      <p:sp>
        <p:nvSpPr>
          <p:cNvPr id="9" name="TextBox 8">
            <a:extLst>
              <a:ext uri="{FF2B5EF4-FFF2-40B4-BE49-F238E27FC236}">
                <a16:creationId xmlns:a16="http://schemas.microsoft.com/office/drawing/2014/main" id="{808D2FB5-D66B-4DDB-B23F-9D06C9FCAEC0}"/>
              </a:ext>
            </a:extLst>
          </p:cNvPr>
          <p:cNvSpPr txBox="1"/>
          <p:nvPr/>
        </p:nvSpPr>
        <p:spPr>
          <a:xfrm>
            <a:off x="3530857" y="5952599"/>
            <a:ext cx="5130283" cy="830997"/>
          </a:xfrm>
          <a:prstGeom prst="rect">
            <a:avLst/>
          </a:prstGeom>
          <a:noFill/>
        </p:spPr>
        <p:txBody>
          <a:bodyPr wrap="square" rtlCol="0">
            <a:spAutoFit/>
          </a:bodyPr>
          <a:lstStyle/>
          <a:p>
            <a:pPr algn="ctr"/>
            <a:r>
              <a:rPr lang="en-US" sz="2400" dirty="0">
                <a:solidFill>
                  <a:schemeClr val="bg1"/>
                </a:solidFill>
                <a:latin typeface="Trebuchet MS" panose="020B0603020202020204" pitchFamily="34" charset="0"/>
              </a:rPr>
              <a:t>The Reading League’s </a:t>
            </a:r>
          </a:p>
          <a:p>
            <a:pPr algn="ctr"/>
            <a:r>
              <a:rPr lang="en-US" sz="2400" dirty="0">
                <a:solidFill>
                  <a:schemeClr val="bg1"/>
                </a:solidFill>
                <a:latin typeface="Trebuchet MS" panose="020B0603020202020204" pitchFamily="34" charset="0"/>
              </a:rPr>
              <a:t>Curriculum Evaluation Tool</a:t>
            </a:r>
          </a:p>
        </p:txBody>
      </p:sp>
      <p:sp>
        <p:nvSpPr>
          <p:cNvPr id="3" name="Rectangle 2">
            <a:extLst>
              <a:ext uri="{FF2B5EF4-FFF2-40B4-BE49-F238E27FC236}">
                <a16:creationId xmlns:a16="http://schemas.microsoft.com/office/drawing/2014/main" id="{5D1C2C67-E9EE-B295-BF32-4C301C64DF0E}"/>
              </a:ext>
              <a:ext uri="{C183D7F6-B498-43B3-948B-1728B52AA6E4}">
                <adec:decorative xmlns:adec="http://schemas.microsoft.com/office/drawing/2017/decorative" val="1"/>
              </a:ext>
            </a:extLst>
          </p:cNvPr>
          <p:cNvSpPr/>
          <p:nvPr/>
        </p:nvSpPr>
        <p:spPr>
          <a:xfrm>
            <a:off x="6095998" y="3853543"/>
            <a:ext cx="2432182" cy="14649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317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113">
        <p159:morph option="byObject"/>
      </p:transition>
    </mc:Choice>
    <mc:Fallback xmlns="">
      <p:transition spd="slow" advClick="0" advTm="1011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descr="Graphic depicting the elements addressed in The Reading League's Curriculum Evaluation Tool. ">
            <a:extLst>
              <a:ext uri="{FF2B5EF4-FFF2-40B4-BE49-F238E27FC236}">
                <a16:creationId xmlns:a16="http://schemas.microsoft.com/office/drawing/2014/main" id="{61C866B3-4F9B-43BF-92CC-2117CDEAA9C5}"/>
              </a:ext>
            </a:extLst>
          </p:cNvPr>
          <p:cNvGrpSpPr/>
          <p:nvPr/>
        </p:nvGrpSpPr>
        <p:grpSpPr>
          <a:xfrm>
            <a:off x="3015916" y="561474"/>
            <a:ext cx="5927558" cy="5694947"/>
            <a:chOff x="3584820" y="828047"/>
            <a:chExt cx="5013706" cy="5020734"/>
          </a:xfrm>
          <a:effectLst>
            <a:glow rad="228600">
              <a:schemeClr val="accent4">
                <a:satMod val="175000"/>
                <a:alpha val="40000"/>
              </a:schemeClr>
            </a:glow>
          </a:effectLst>
        </p:grpSpPr>
        <p:grpSp>
          <p:nvGrpSpPr>
            <p:cNvPr id="27" name="Group 2">
              <a:extLst>
                <a:ext uri="{FF2B5EF4-FFF2-40B4-BE49-F238E27FC236}">
                  <a16:creationId xmlns:a16="http://schemas.microsoft.com/office/drawing/2014/main" id="{B7EB4DBC-EF41-4D44-A093-486D724F3E36}"/>
                </a:ext>
              </a:extLst>
            </p:cNvPr>
            <p:cNvGrpSpPr/>
            <p:nvPr/>
          </p:nvGrpSpPr>
          <p:grpSpPr>
            <a:xfrm>
              <a:off x="3621638" y="828047"/>
              <a:ext cx="4976888" cy="4957653"/>
              <a:chOff x="0" y="0"/>
              <a:chExt cx="7078239" cy="7050883"/>
            </a:xfrm>
          </p:grpSpPr>
          <p:pic>
            <p:nvPicPr>
              <p:cNvPr id="39" name="Picture 3">
                <a:extLst>
                  <a:ext uri="{FF2B5EF4-FFF2-40B4-BE49-F238E27FC236}">
                    <a16:creationId xmlns:a16="http://schemas.microsoft.com/office/drawing/2014/main" id="{C0C8FE80-E0A4-4AC1-8045-811D3150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645989"/>
                <a:ext cx="3531792" cy="1822405"/>
              </a:xfrm>
              <a:prstGeom prst="rect">
                <a:avLst/>
              </a:prstGeom>
            </p:spPr>
          </p:pic>
          <p:pic>
            <p:nvPicPr>
              <p:cNvPr id="40" name="Picture 4">
                <a:extLst>
                  <a:ext uri="{FF2B5EF4-FFF2-40B4-BE49-F238E27FC236}">
                    <a16:creationId xmlns:a16="http://schemas.microsoft.com/office/drawing/2014/main" id="{812D8BD6-7F4D-4097-B424-15AD43EBD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546448" y="2645989"/>
                <a:ext cx="3531792" cy="1822405"/>
              </a:xfrm>
              <a:prstGeom prst="rect">
                <a:avLst/>
              </a:prstGeom>
            </p:spPr>
          </p:pic>
          <p:pic>
            <p:nvPicPr>
              <p:cNvPr id="41" name="Picture 5">
                <a:extLst>
                  <a:ext uri="{FF2B5EF4-FFF2-40B4-BE49-F238E27FC236}">
                    <a16:creationId xmlns:a16="http://schemas.microsoft.com/office/drawing/2014/main" id="{25C8F89C-6EBB-4594-9947-F0C6B5FB0D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765896" y="854694"/>
                <a:ext cx="3531792" cy="1822405"/>
              </a:xfrm>
              <a:prstGeom prst="rect">
                <a:avLst/>
              </a:prstGeom>
            </p:spPr>
          </p:pic>
          <p:pic>
            <p:nvPicPr>
              <p:cNvPr id="42" name="Picture 6">
                <a:extLst>
                  <a:ext uri="{FF2B5EF4-FFF2-40B4-BE49-F238E27FC236}">
                    <a16:creationId xmlns:a16="http://schemas.microsoft.com/office/drawing/2014/main" id="{D0E73240-FF7E-47BC-88DB-44B641CDC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765896" y="4373785"/>
                <a:ext cx="3531792" cy="1822405"/>
              </a:xfrm>
              <a:prstGeom prst="rect">
                <a:avLst/>
              </a:prstGeom>
            </p:spPr>
          </p:pic>
          <p:pic>
            <p:nvPicPr>
              <p:cNvPr id="43" name="Picture 7">
                <a:extLst>
                  <a:ext uri="{FF2B5EF4-FFF2-40B4-BE49-F238E27FC236}">
                    <a16:creationId xmlns:a16="http://schemas.microsoft.com/office/drawing/2014/main" id="{6777A6E8-B884-4BFA-86A2-8E442F936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08239" y="1401111"/>
                <a:ext cx="3531792" cy="1822405"/>
              </a:xfrm>
              <a:prstGeom prst="rect">
                <a:avLst/>
              </a:prstGeom>
            </p:spPr>
          </p:pic>
          <p:pic>
            <p:nvPicPr>
              <p:cNvPr id="44" name="Picture 8">
                <a:extLst>
                  <a:ext uri="{FF2B5EF4-FFF2-40B4-BE49-F238E27FC236}">
                    <a16:creationId xmlns:a16="http://schemas.microsoft.com/office/drawing/2014/main" id="{A28178E6-4C84-4A22-B6BF-598E8809E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15956" y="3908828"/>
                <a:ext cx="3531792" cy="1822405"/>
              </a:xfrm>
              <a:prstGeom prst="rect">
                <a:avLst/>
              </a:prstGeom>
            </p:spPr>
          </p:pic>
          <p:pic>
            <p:nvPicPr>
              <p:cNvPr id="45" name="Picture 9">
                <a:extLst>
                  <a:ext uri="{FF2B5EF4-FFF2-40B4-BE49-F238E27FC236}">
                    <a16:creationId xmlns:a16="http://schemas.microsoft.com/office/drawing/2014/main" id="{0E2FE68C-2462-4297-9059-78C9D492A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3023553" y="1383151"/>
                <a:ext cx="3531792" cy="1822405"/>
              </a:xfrm>
              <a:prstGeom prst="rect">
                <a:avLst/>
              </a:prstGeom>
            </p:spPr>
          </p:pic>
          <p:pic>
            <p:nvPicPr>
              <p:cNvPr id="46" name="Picture 10">
                <a:extLst>
                  <a:ext uri="{FF2B5EF4-FFF2-40B4-BE49-F238E27FC236}">
                    <a16:creationId xmlns:a16="http://schemas.microsoft.com/office/drawing/2014/main" id="{E5E8EEF1-EED1-47F7-B078-1E6BE1E4B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535179" y="3871524"/>
                <a:ext cx="3531792" cy="1822405"/>
              </a:xfrm>
              <a:prstGeom prst="rect">
                <a:avLst/>
              </a:prstGeom>
            </p:spPr>
          </p:pic>
          <p:grpSp>
            <p:nvGrpSpPr>
              <p:cNvPr id="47" name="Group 11">
                <a:extLst>
                  <a:ext uri="{FF2B5EF4-FFF2-40B4-BE49-F238E27FC236}">
                    <a16:creationId xmlns:a16="http://schemas.microsoft.com/office/drawing/2014/main" id="{847401D9-152E-4180-889B-B8CEDE0BF768}"/>
                  </a:ext>
                </a:extLst>
              </p:cNvPr>
              <p:cNvGrpSpPr/>
              <p:nvPr/>
            </p:nvGrpSpPr>
            <p:grpSpPr>
              <a:xfrm>
                <a:off x="1679617" y="1819602"/>
                <a:ext cx="3733663" cy="3733663"/>
                <a:chOff x="0" y="0"/>
                <a:chExt cx="6350000" cy="6350000"/>
              </a:xfrm>
            </p:grpSpPr>
            <p:sp>
              <p:nvSpPr>
                <p:cNvPr id="48" name="Freeform 12">
                  <a:extLst>
                    <a:ext uri="{FF2B5EF4-FFF2-40B4-BE49-F238E27FC236}">
                      <a16:creationId xmlns:a16="http://schemas.microsoft.com/office/drawing/2014/main" id="{D2AF3C45-864E-447B-9336-BE7CD53FC9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pic>
          <p:nvPicPr>
            <p:cNvPr id="28" name="Picture 13">
              <a:extLst>
                <a:ext uri="{FF2B5EF4-FFF2-40B4-BE49-F238E27FC236}">
                  <a16:creationId xmlns:a16="http://schemas.microsoft.com/office/drawing/2014/main" id="{7252637A-8F63-4C5A-B171-5C2C34C8CF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38810" y="2166657"/>
              <a:ext cx="2524686" cy="2524686"/>
            </a:xfrm>
            <a:prstGeom prst="rect">
              <a:avLst/>
            </a:prstGeom>
          </p:spPr>
        </p:pic>
        <p:sp>
          <p:nvSpPr>
            <p:cNvPr id="29" name="TextBox 14">
              <a:extLst>
                <a:ext uri="{FF2B5EF4-FFF2-40B4-BE49-F238E27FC236}">
                  <a16:creationId xmlns:a16="http://schemas.microsoft.com/office/drawing/2014/main" id="{91A81251-A5BF-4FCA-8F97-603962A72AAB}"/>
                </a:ext>
              </a:extLst>
            </p:cNvPr>
            <p:cNvSpPr txBox="1"/>
            <p:nvPr/>
          </p:nvSpPr>
          <p:spPr>
            <a:xfrm>
              <a:off x="5340285" y="3677705"/>
              <a:ext cx="1557455" cy="265687"/>
            </a:xfrm>
            <a:prstGeom prst="rect">
              <a:avLst/>
            </a:prstGeom>
          </p:spPr>
          <p:txBody>
            <a:bodyPr lIns="0" tIns="0" rIns="0" bIns="0" rtlCol="0" anchor="t">
              <a:spAutoFit/>
            </a:bodyPr>
            <a:lstStyle/>
            <a:p>
              <a:pPr algn="ctr" defTabSz="857250">
                <a:lnSpc>
                  <a:spcPts val="2543"/>
                </a:lnSpc>
              </a:pPr>
              <a:r>
                <a:rPr lang="en-US" dirty="0">
                  <a:latin typeface="Calibri"/>
                </a:rPr>
                <a:t>Overall Design</a:t>
              </a:r>
            </a:p>
          </p:txBody>
        </p:sp>
        <p:sp>
          <p:nvSpPr>
            <p:cNvPr id="30" name="TextBox 15">
              <a:extLst>
                <a:ext uri="{FF2B5EF4-FFF2-40B4-BE49-F238E27FC236}">
                  <a16:creationId xmlns:a16="http://schemas.microsoft.com/office/drawing/2014/main" id="{5D11D1B3-A644-45BA-A59E-F9A59D0DAC19}"/>
                </a:ext>
              </a:extLst>
            </p:cNvPr>
            <p:cNvSpPr txBox="1"/>
            <p:nvPr/>
          </p:nvSpPr>
          <p:spPr>
            <a:xfrm>
              <a:off x="5579414" y="941411"/>
              <a:ext cx="1033173" cy="422167"/>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Phonological</a:t>
              </a:r>
            </a:p>
            <a:p>
              <a:pPr algn="ctr" defTabSz="857250">
                <a:lnSpc>
                  <a:spcPts val="1673"/>
                </a:lnSpc>
              </a:pPr>
              <a:r>
                <a:rPr lang="en-US" sz="1200" dirty="0">
                  <a:solidFill>
                    <a:srgbClr val="000000"/>
                  </a:solidFill>
                  <a:latin typeface="Calibri"/>
                </a:rPr>
                <a:t>Awareness</a:t>
              </a:r>
            </a:p>
          </p:txBody>
        </p:sp>
        <p:sp>
          <p:nvSpPr>
            <p:cNvPr id="31" name="TextBox 16">
              <a:extLst>
                <a:ext uri="{FF2B5EF4-FFF2-40B4-BE49-F238E27FC236}">
                  <a16:creationId xmlns:a16="http://schemas.microsoft.com/office/drawing/2014/main" id="{D7A6EF75-E923-4D9A-AE28-038C845D5789}"/>
                </a:ext>
              </a:extLst>
            </p:cNvPr>
            <p:cNvSpPr txBox="1"/>
            <p:nvPr/>
          </p:nvSpPr>
          <p:spPr>
            <a:xfrm rot="2700000">
              <a:off x="7171016" y="1630926"/>
              <a:ext cx="1033173" cy="198196"/>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Open Sans"/>
                </a:rPr>
                <a:t>Phonics</a:t>
              </a:r>
            </a:p>
          </p:txBody>
        </p:sp>
        <p:sp>
          <p:nvSpPr>
            <p:cNvPr id="32" name="TextBox 17">
              <a:extLst>
                <a:ext uri="{FF2B5EF4-FFF2-40B4-BE49-F238E27FC236}">
                  <a16:creationId xmlns:a16="http://schemas.microsoft.com/office/drawing/2014/main" id="{EC94D90F-764D-439E-8E3A-7F928CF3683A}"/>
                </a:ext>
              </a:extLst>
            </p:cNvPr>
            <p:cNvSpPr txBox="1"/>
            <p:nvPr/>
          </p:nvSpPr>
          <p:spPr>
            <a:xfrm>
              <a:off x="7825365" y="317748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Fluency</a:t>
              </a:r>
            </a:p>
          </p:txBody>
        </p:sp>
        <p:sp>
          <p:nvSpPr>
            <p:cNvPr id="33" name="TextBox 18">
              <a:extLst>
                <a:ext uri="{FF2B5EF4-FFF2-40B4-BE49-F238E27FC236}">
                  <a16:creationId xmlns:a16="http://schemas.microsoft.com/office/drawing/2014/main" id="{09C8DD4B-2826-479A-83B8-0FF23F2A14F4}"/>
                </a:ext>
              </a:extLst>
            </p:cNvPr>
            <p:cNvSpPr txBox="1"/>
            <p:nvPr/>
          </p:nvSpPr>
          <p:spPr>
            <a:xfrm rot="18900000">
              <a:off x="6851051" y="4526072"/>
              <a:ext cx="1476505" cy="634213"/>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Background </a:t>
              </a:r>
            </a:p>
            <a:p>
              <a:pPr algn="ctr" defTabSz="857250">
                <a:lnSpc>
                  <a:spcPts val="1673"/>
                </a:lnSpc>
              </a:pPr>
              <a:r>
                <a:rPr lang="en-US" sz="1200" dirty="0">
                  <a:solidFill>
                    <a:srgbClr val="000000"/>
                  </a:solidFill>
                  <a:latin typeface="Calibri"/>
                </a:rPr>
                <a:t>Knowledge </a:t>
              </a:r>
            </a:p>
            <a:p>
              <a:pPr algn="ctr" defTabSz="857250">
                <a:lnSpc>
                  <a:spcPts val="1673"/>
                </a:lnSpc>
              </a:pPr>
              <a:r>
                <a:rPr lang="en-US" sz="1200" dirty="0">
                  <a:solidFill>
                    <a:srgbClr val="000000"/>
                  </a:solidFill>
                  <a:latin typeface="Calibri"/>
                </a:rPr>
                <a:t>&amp; Vocab</a:t>
              </a:r>
            </a:p>
          </p:txBody>
        </p:sp>
        <p:sp>
          <p:nvSpPr>
            <p:cNvPr id="34" name="TextBox 19">
              <a:extLst>
                <a:ext uri="{FF2B5EF4-FFF2-40B4-BE49-F238E27FC236}">
                  <a16:creationId xmlns:a16="http://schemas.microsoft.com/office/drawing/2014/main" id="{D7F28745-5AF9-4B45-8E25-247CD36CBFE6}"/>
                </a:ext>
              </a:extLst>
            </p:cNvPr>
            <p:cNvSpPr txBox="1"/>
            <p:nvPr/>
          </p:nvSpPr>
          <p:spPr>
            <a:xfrm>
              <a:off x="5492890" y="5146922"/>
              <a:ext cx="1235601" cy="701859"/>
            </a:xfrm>
            <a:prstGeom prst="rect">
              <a:avLst/>
            </a:prstGeom>
          </p:spPr>
          <p:txBody>
            <a:bodyPr lIns="0" tIns="0" rIns="0" bIns="0" rtlCol="0" anchor="t">
              <a:spAutoFit/>
            </a:bodyPr>
            <a:lstStyle/>
            <a:p>
              <a:pPr algn="ctr" defTabSz="857250">
                <a:lnSpc>
                  <a:spcPts val="1378"/>
                </a:lnSpc>
              </a:pPr>
              <a:r>
                <a:rPr lang="en-US" sz="1100" dirty="0">
                  <a:solidFill>
                    <a:srgbClr val="000000"/>
                  </a:solidFill>
                  <a:latin typeface="Calibri"/>
                </a:rPr>
                <a:t>Language &amp; Text </a:t>
              </a:r>
            </a:p>
            <a:p>
              <a:pPr algn="ctr" defTabSz="857250">
                <a:lnSpc>
                  <a:spcPts val="1378"/>
                </a:lnSpc>
              </a:pPr>
              <a:r>
                <a:rPr lang="en-US" sz="1100" dirty="0">
                  <a:solidFill>
                    <a:srgbClr val="000000"/>
                  </a:solidFill>
                  <a:latin typeface="Calibri"/>
                </a:rPr>
                <a:t>Structure, </a:t>
              </a:r>
            </a:p>
            <a:p>
              <a:pPr algn="ctr" defTabSz="857250">
                <a:lnSpc>
                  <a:spcPts val="1378"/>
                </a:lnSpc>
              </a:pPr>
              <a:r>
                <a:rPr lang="en-US" sz="1100" dirty="0">
                  <a:solidFill>
                    <a:srgbClr val="000000"/>
                  </a:solidFill>
                  <a:latin typeface="Calibri"/>
                </a:rPr>
                <a:t>Verbal Reasoning</a:t>
              </a:r>
            </a:p>
            <a:p>
              <a:pPr algn="ctr" defTabSz="857250">
                <a:lnSpc>
                  <a:spcPts val="1400"/>
                </a:lnSpc>
              </a:pPr>
              <a:endParaRPr lang="en-US" sz="984" dirty="0">
                <a:solidFill>
                  <a:srgbClr val="000000"/>
                </a:solidFill>
                <a:latin typeface="Open Sans"/>
              </a:endParaRPr>
            </a:p>
          </p:txBody>
        </p:sp>
        <p:pic>
          <p:nvPicPr>
            <p:cNvPr id="35" name="Picture 34">
              <a:extLst>
                <a:ext uri="{FF2B5EF4-FFF2-40B4-BE49-F238E27FC236}">
                  <a16:creationId xmlns:a16="http://schemas.microsoft.com/office/drawing/2014/main" id="{54612C5D-AB95-4FEF-8F37-5B79D07ECA3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7464" y1="83005" x2="65490" y2="78571"/>
                          <a14:foregroundMark x1="65490" y1="78571" x2="67095" y2="76355"/>
                          <a14:foregroundMark x1="72392" y1="82020" x2="72392" y2="82020"/>
                          <a14:foregroundMark x1="51846" y1="84483" x2="51846" y2="84483"/>
                          <a14:foregroundMark x1="42857" y1="79557" x2="42857" y2="79557"/>
                          <a14:foregroundMark x1="35795" y1="54433" x2="35795" y2="54433"/>
                          <a14:foregroundMark x1="34992" y1="54433" x2="44944" y2="47291"/>
                          <a14:foregroundMark x1="55859" y1="40394" x2="56180" y2="41133"/>
                        </a14:backgroundRemoval>
                      </a14:imgEffect>
                    </a14:imgLayer>
                  </a14:imgProps>
                </a:ext>
              </a:extLst>
            </a:blip>
            <a:stretch>
              <a:fillRect/>
            </a:stretch>
          </p:blipFill>
          <p:spPr>
            <a:xfrm>
              <a:off x="5369231" y="2685079"/>
              <a:ext cx="1482921" cy="966398"/>
            </a:xfrm>
            <a:prstGeom prst="rect">
              <a:avLst/>
            </a:prstGeom>
          </p:spPr>
        </p:pic>
        <p:sp>
          <p:nvSpPr>
            <p:cNvPr id="36" name="TextBox 16">
              <a:extLst>
                <a:ext uri="{FF2B5EF4-FFF2-40B4-BE49-F238E27FC236}">
                  <a16:creationId xmlns:a16="http://schemas.microsoft.com/office/drawing/2014/main" id="{3169877A-1DDE-48CF-BCBD-85D7CD56BE9C}"/>
                </a:ext>
              </a:extLst>
            </p:cNvPr>
            <p:cNvSpPr txBox="1"/>
            <p:nvPr/>
          </p:nvSpPr>
          <p:spPr>
            <a:xfrm rot="2700000">
              <a:off x="4049414" y="4780666"/>
              <a:ext cx="1033173" cy="195438"/>
            </a:xfrm>
            <a:prstGeom prst="rect">
              <a:avLst/>
            </a:prstGeom>
          </p:spPr>
          <p:txBody>
            <a:bodyPr lIns="0" tIns="0" rIns="0" bIns="0" rtlCol="0" anchor="t">
              <a:spAutoFit/>
            </a:bodyPr>
            <a:lstStyle/>
            <a:p>
              <a:pPr algn="ctr" defTabSz="857250">
                <a:lnSpc>
                  <a:spcPts val="1673"/>
                </a:lnSpc>
              </a:pPr>
              <a:r>
                <a:rPr lang="en-US" sz="1100" dirty="0">
                  <a:solidFill>
                    <a:srgbClr val="000000"/>
                  </a:solidFill>
                  <a:latin typeface="Open Sans"/>
                </a:rPr>
                <a:t>Comprehension</a:t>
              </a:r>
            </a:p>
          </p:txBody>
        </p:sp>
        <p:sp>
          <p:nvSpPr>
            <p:cNvPr id="37" name="TextBox 17">
              <a:extLst>
                <a:ext uri="{FF2B5EF4-FFF2-40B4-BE49-F238E27FC236}">
                  <a16:creationId xmlns:a16="http://schemas.microsoft.com/office/drawing/2014/main" id="{875D7E0B-913F-4CC4-A84B-4327DF3DB776}"/>
                </a:ext>
              </a:extLst>
            </p:cNvPr>
            <p:cNvSpPr txBox="1"/>
            <p:nvPr/>
          </p:nvSpPr>
          <p:spPr>
            <a:xfrm>
              <a:off x="3584820" y="3178846"/>
              <a:ext cx="764231"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Writing</a:t>
              </a:r>
            </a:p>
          </p:txBody>
        </p:sp>
        <p:sp>
          <p:nvSpPr>
            <p:cNvPr id="38" name="TextBox 18">
              <a:extLst>
                <a:ext uri="{FF2B5EF4-FFF2-40B4-BE49-F238E27FC236}">
                  <a16:creationId xmlns:a16="http://schemas.microsoft.com/office/drawing/2014/main" id="{AF018B0A-BE2F-4F72-9565-1CD9F6126B96}"/>
                </a:ext>
              </a:extLst>
            </p:cNvPr>
            <p:cNvSpPr txBox="1"/>
            <p:nvPr/>
          </p:nvSpPr>
          <p:spPr>
            <a:xfrm rot="-2700000">
              <a:off x="3739502" y="1624616"/>
              <a:ext cx="1476505" cy="204158"/>
            </a:xfrm>
            <a:prstGeom prst="rect">
              <a:avLst/>
            </a:prstGeom>
          </p:spPr>
          <p:txBody>
            <a:bodyPr lIns="0" tIns="0" rIns="0" bIns="0" rtlCol="0" anchor="t">
              <a:spAutoFit/>
            </a:bodyPr>
            <a:lstStyle/>
            <a:p>
              <a:pPr algn="ctr" defTabSz="857250">
                <a:lnSpc>
                  <a:spcPts val="1673"/>
                </a:lnSpc>
              </a:pPr>
              <a:r>
                <a:rPr lang="en-US" sz="1200" dirty="0">
                  <a:solidFill>
                    <a:srgbClr val="000000"/>
                  </a:solidFill>
                  <a:latin typeface="Calibri"/>
                </a:rPr>
                <a:t>Assessment</a:t>
              </a:r>
            </a:p>
          </p:txBody>
        </p:sp>
      </p:grpSp>
      <p:sp>
        <p:nvSpPr>
          <p:cNvPr id="25" name="Title 24">
            <a:extLst>
              <a:ext uri="{FF2B5EF4-FFF2-40B4-BE49-F238E27FC236}">
                <a16:creationId xmlns:a16="http://schemas.microsoft.com/office/drawing/2014/main" id="{3D1C754B-5053-441D-9E42-65F811A21C2C}"/>
              </a:ext>
            </a:extLst>
          </p:cNvPr>
          <p:cNvSpPr txBox="1">
            <a:spLocks noGrp="1"/>
          </p:cNvSpPr>
          <p:nvPr>
            <p:ph type="title" idx="4294967295"/>
          </p:nvPr>
        </p:nvSpPr>
        <p:spPr>
          <a:xfrm>
            <a:off x="-442207" y="204090"/>
            <a:ext cx="526645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The Reading League’s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mn-ea"/>
                <a:cs typeface="+mn-cs"/>
              </a:rPr>
              <a:t>Curriculum Evaluation Tool</a:t>
            </a:r>
          </a:p>
        </p:txBody>
      </p:sp>
    </p:spTree>
    <p:extLst>
      <p:ext uri="{BB962C8B-B14F-4D97-AF65-F5344CB8AC3E}">
        <p14:creationId xmlns:p14="http://schemas.microsoft.com/office/powerpoint/2010/main" val="110503628"/>
      </p:ext>
    </p:extLst>
  </p:cSld>
  <p:clrMapOvr>
    <a:masterClrMapping/>
  </p:clrMapOvr>
  <mc:AlternateContent xmlns:mc="http://schemas.openxmlformats.org/markup-compatibility/2006" xmlns:p14="http://schemas.microsoft.com/office/powerpoint/2010/main">
    <mc:Choice Requires="p14">
      <p:transition p14:dur="10" advClick="0" advTm="37378"/>
    </mc:Choice>
    <mc:Fallback xmlns="">
      <p:transition advClick="0" advTm="373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C846"/>
        </a:solidFill>
        <a:effectLst/>
      </p:bgPr>
    </p:bg>
    <p:spTree>
      <p:nvGrpSpPr>
        <p:cNvPr id="1" name=""/>
        <p:cNvGrpSpPr/>
        <p:nvPr/>
      </p:nvGrpSpPr>
      <p:grpSpPr>
        <a:xfrm>
          <a:off x="0" y="0"/>
          <a:ext cx="0" cy="0"/>
          <a:chOff x="0" y="0"/>
          <a:chExt cx="0" cy="0"/>
        </a:xfrm>
      </p:grpSpPr>
      <p:grpSp>
        <p:nvGrpSpPr>
          <p:cNvPr id="2" name="Group 2" descr="Green flags indicate instructional practices that are aligned with the science of reading. "/>
          <p:cNvGrpSpPr/>
          <p:nvPr/>
        </p:nvGrpSpPr>
        <p:grpSpPr>
          <a:xfrm>
            <a:off x="685800" y="3429000"/>
            <a:ext cx="5240165" cy="2543773"/>
            <a:chOff x="0" y="0"/>
            <a:chExt cx="2274894" cy="1104319"/>
          </a:xfrm>
        </p:grpSpPr>
        <p:sp>
          <p:nvSpPr>
            <p:cNvPr id="3" name="Freeform 3"/>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F8F4EB"/>
            </a:solidFill>
          </p:spPr>
          <p:txBody>
            <a:bodyPr/>
            <a:lstStyle/>
            <a:p>
              <a:endParaRPr lang="en-US"/>
            </a:p>
          </p:txBody>
        </p:sp>
      </p:grpSp>
      <p:grpSp>
        <p:nvGrpSpPr>
          <p:cNvPr id="4" name="Group 4" descr="Red flags indicate instructional practices that are not aligned with the science of reading. "/>
          <p:cNvGrpSpPr/>
          <p:nvPr/>
        </p:nvGrpSpPr>
        <p:grpSpPr>
          <a:xfrm>
            <a:off x="6266035" y="3456417"/>
            <a:ext cx="5240165" cy="2543773"/>
            <a:chOff x="0" y="0"/>
            <a:chExt cx="2274894" cy="1104319"/>
          </a:xfrm>
        </p:grpSpPr>
        <p:sp>
          <p:nvSpPr>
            <p:cNvPr id="5" name="Freeform 5"/>
            <p:cNvSpPr/>
            <p:nvPr/>
          </p:nvSpPr>
          <p:spPr>
            <a:xfrm>
              <a:off x="0" y="0"/>
              <a:ext cx="2274895" cy="1104319"/>
            </a:xfrm>
            <a:custGeom>
              <a:avLst/>
              <a:gdLst/>
              <a:ahLst/>
              <a:cxnLst/>
              <a:rect l="l" t="t" r="r" b="b"/>
              <a:pathLst>
                <a:path w="2274895" h="1104319">
                  <a:moveTo>
                    <a:pt x="2150434" y="1104319"/>
                  </a:moveTo>
                  <a:lnTo>
                    <a:pt x="124460" y="1104319"/>
                  </a:lnTo>
                  <a:cubicBezTo>
                    <a:pt x="55880" y="1104319"/>
                    <a:pt x="0" y="1048439"/>
                    <a:pt x="0" y="979859"/>
                  </a:cubicBezTo>
                  <a:lnTo>
                    <a:pt x="0" y="124460"/>
                  </a:lnTo>
                  <a:cubicBezTo>
                    <a:pt x="0" y="55880"/>
                    <a:pt x="55880" y="0"/>
                    <a:pt x="124460" y="0"/>
                  </a:cubicBezTo>
                  <a:lnTo>
                    <a:pt x="2150435" y="0"/>
                  </a:lnTo>
                  <a:cubicBezTo>
                    <a:pt x="2219015" y="0"/>
                    <a:pt x="2274895" y="55880"/>
                    <a:pt x="2274895" y="124460"/>
                  </a:cubicBezTo>
                  <a:lnTo>
                    <a:pt x="2274895" y="979859"/>
                  </a:lnTo>
                  <a:cubicBezTo>
                    <a:pt x="2274895" y="1048439"/>
                    <a:pt x="2219015" y="1104319"/>
                    <a:pt x="2150435" y="1104319"/>
                  </a:cubicBezTo>
                  <a:close/>
                </a:path>
              </a:pathLst>
            </a:custGeom>
            <a:solidFill>
              <a:srgbClr val="C3002F"/>
            </a:solidFill>
          </p:spPr>
          <p:txBody>
            <a:bodyPr/>
            <a:lstStyle/>
            <a:p>
              <a:endParaRPr lang="en-US"/>
            </a:p>
          </p:txBody>
        </p:sp>
      </p:gr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rot="-765638">
            <a:off x="181852" y="240222"/>
            <a:ext cx="1304397" cy="1289723"/>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rot="269887">
            <a:off x="10796598" y="117845"/>
            <a:ext cx="1239731" cy="1534479"/>
          </a:xfrm>
          <a:prstGeom prst="rect">
            <a:avLst/>
          </a:prstGeom>
        </p:spPr>
      </p:pic>
      <p:sp>
        <p:nvSpPr>
          <p:cNvPr id="9" name="TextBox 9"/>
          <p:cNvSpPr txBox="1"/>
          <p:nvPr/>
        </p:nvSpPr>
        <p:spPr>
          <a:xfrm>
            <a:off x="794558" y="2007339"/>
            <a:ext cx="10602884" cy="976421"/>
          </a:xfrm>
          <a:prstGeom prst="rect">
            <a:avLst/>
          </a:prstGeom>
        </p:spPr>
        <p:txBody>
          <a:bodyPr lIns="0" tIns="0" rIns="0" bIns="0" rtlCol="0" anchor="t">
            <a:spAutoFit/>
          </a:bodyPr>
          <a:lstStyle/>
          <a:p>
            <a:pPr algn="ctr" defTabSz="609630">
              <a:lnSpc>
                <a:spcPts val="2461"/>
              </a:lnSpc>
              <a:spcBef>
                <a:spcPct val="0"/>
              </a:spcBef>
            </a:pPr>
            <a:r>
              <a:rPr lang="en-US" sz="2800" dirty="0">
                <a:solidFill>
                  <a:srgbClr val="454699"/>
                </a:solidFill>
              </a:rPr>
              <a:t>Strong curriculum is important but does not substitute for deep educator knowledge about scientifically evidence-based reading instruction. </a:t>
            </a:r>
          </a:p>
        </p:txBody>
      </p:sp>
      <p:sp>
        <p:nvSpPr>
          <p:cNvPr id="10" name="TextBox 10"/>
          <p:cNvSpPr txBox="1">
            <a:spLocks noGrp="1"/>
          </p:cNvSpPr>
          <p:nvPr>
            <p:ph type="title" idx="4294967295"/>
          </p:nvPr>
        </p:nvSpPr>
        <p:spPr>
          <a:xfrm>
            <a:off x="794558" y="1067463"/>
            <a:ext cx="10602884" cy="824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6720"/>
              </a:lnSpc>
              <a:spcBef>
                <a:spcPct val="0"/>
              </a:spcBef>
              <a:spcAft>
                <a:spcPts val="0"/>
              </a:spcAft>
              <a:buClrTx/>
              <a:buSzTx/>
              <a:buFontTx/>
              <a:buNone/>
              <a:tabLst/>
              <a:defRPr/>
            </a:pPr>
            <a:r>
              <a:rPr kumimoji="0" lang="en-US" sz="5334" b="0" i="0" u="none" strike="noStrike" kern="1200" cap="none" spc="0" normalizeH="0" baseline="0" noProof="0" dirty="0">
                <a:ln>
                  <a:noFill/>
                </a:ln>
                <a:solidFill>
                  <a:schemeClr val="accent1">
                    <a:lumMod val="75000"/>
                  </a:schemeClr>
                </a:solidFill>
                <a:effectLst/>
                <a:uLnTx/>
                <a:uFillTx/>
                <a:latin typeface="Museo Slab 500" panose="02000000000000000000" pitchFamily="50" charset="0"/>
                <a:ea typeface="+mn-ea"/>
                <a:cs typeface="+mn-cs"/>
              </a:rPr>
              <a:t>CHOOSING</a:t>
            </a:r>
            <a:r>
              <a:rPr kumimoji="0" lang="en-US" sz="5334" b="0" i="0" u="none" strike="noStrike" kern="1200" cap="none" spc="0" normalizeH="0" baseline="0" noProof="0" dirty="0">
                <a:ln>
                  <a:noFill/>
                </a:ln>
                <a:solidFill>
                  <a:srgbClr val="454699"/>
                </a:solidFill>
                <a:effectLst/>
                <a:uLnTx/>
                <a:uFillTx/>
                <a:latin typeface="Museo Slab 500" panose="02000000000000000000" pitchFamily="50" charset="0"/>
                <a:ea typeface="+mn-ea"/>
                <a:cs typeface="+mn-cs"/>
              </a:rPr>
              <a:t> A PROGRAM</a:t>
            </a:r>
          </a:p>
        </p:txBody>
      </p:sp>
      <p:sp>
        <p:nvSpPr>
          <p:cNvPr id="11" name="TextBox 11"/>
          <p:cNvSpPr txBox="1"/>
          <p:nvPr/>
        </p:nvSpPr>
        <p:spPr>
          <a:xfrm>
            <a:off x="1082237" y="4699963"/>
            <a:ext cx="4384493" cy="1139223"/>
          </a:xfrm>
          <a:prstGeom prst="rect">
            <a:avLst/>
          </a:prstGeom>
        </p:spPr>
        <p:txBody>
          <a:bodyPr lIns="0" tIns="0" rIns="0" bIns="0" rtlCol="0" anchor="t">
            <a:spAutoFit/>
          </a:bodyPr>
          <a:lstStyle/>
          <a:p>
            <a:pPr defTabSz="609630">
              <a:lnSpc>
                <a:spcPts val="3029"/>
              </a:lnSpc>
            </a:pPr>
            <a:r>
              <a:rPr lang="en-US" sz="2400" dirty="0">
                <a:solidFill>
                  <a:srgbClr val="00953A"/>
                </a:solidFill>
              </a:rPr>
              <a:t>Green Flags indicate instructional practices that are aligned with the science of reading.</a:t>
            </a:r>
          </a:p>
        </p:txBody>
      </p:sp>
      <p:sp>
        <p:nvSpPr>
          <p:cNvPr id="12" name="TextBox 12"/>
          <p:cNvSpPr txBox="1"/>
          <p:nvPr/>
        </p:nvSpPr>
        <p:spPr>
          <a:xfrm>
            <a:off x="6662472" y="4671153"/>
            <a:ext cx="4384493" cy="1139223"/>
          </a:xfrm>
          <a:prstGeom prst="rect">
            <a:avLst/>
          </a:prstGeom>
        </p:spPr>
        <p:txBody>
          <a:bodyPr lIns="0" tIns="0" rIns="0" bIns="0" rtlCol="0" anchor="t">
            <a:spAutoFit/>
          </a:bodyPr>
          <a:lstStyle/>
          <a:p>
            <a:pPr defTabSz="609630">
              <a:lnSpc>
                <a:spcPts val="3029"/>
              </a:lnSpc>
            </a:pPr>
            <a:r>
              <a:rPr lang="en-US" sz="2400" dirty="0">
                <a:solidFill>
                  <a:srgbClr val="F8F4EB"/>
                </a:solidFill>
              </a:rPr>
              <a:t>Red Flags indicate instructional practices that are </a:t>
            </a:r>
            <a:r>
              <a:rPr lang="en-US" sz="2400" i="1" dirty="0">
                <a:solidFill>
                  <a:srgbClr val="F8F4EB"/>
                </a:solidFill>
              </a:rPr>
              <a:t>not aligned </a:t>
            </a:r>
            <a:r>
              <a:rPr lang="en-US" sz="2400" dirty="0">
                <a:solidFill>
                  <a:srgbClr val="F8F4EB"/>
                </a:solidFill>
              </a:rPr>
              <a:t>with the science of reading.</a:t>
            </a:r>
          </a:p>
        </p:txBody>
      </p:sp>
      <p:sp>
        <p:nvSpPr>
          <p:cNvPr id="13" name="TextBox 13"/>
          <p:cNvSpPr txBox="1"/>
          <p:nvPr/>
        </p:nvSpPr>
        <p:spPr>
          <a:xfrm>
            <a:off x="1082237" y="3783455"/>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4" name="TextBox 14"/>
          <p:cNvSpPr txBox="1"/>
          <p:nvPr/>
        </p:nvSpPr>
        <p:spPr>
          <a:xfrm>
            <a:off x="6662472" y="3783454"/>
            <a:ext cx="4447292" cy="635559"/>
          </a:xfrm>
          <a:prstGeom prst="rect">
            <a:avLst/>
          </a:prstGeom>
        </p:spPr>
        <p:txBody>
          <a:bodyPr lIns="0" tIns="0" rIns="0" bIns="0" rtlCol="0" anchor="t">
            <a:spAutoFit/>
          </a:bodyPr>
          <a:lstStyle/>
          <a:p>
            <a:pPr defTabSz="609630">
              <a:lnSpc>
                <a:spcPts val="5200"/>
              </a:lnSpc>
              <a:spcBef>
                <a:spcPct val="0"/>
              </a:spcBef>
            </a:pPr>
            <a:r>
              <a:rPr lang="en-US" sz="4000" spc="-39" dirty="0">
                <a:solidFill>
                  <a:srgbClr val="F8F4EB"/>
                </a:solidFill>
                <a:latin typeface="Museo Slab 500" panose="02000000000000000000" pitchFamily="50" charset="0"/>
              </a:rPr>
              <a:t>Red Flags</a:t>
            </a:r>
          </a:p>
        </p:txBody>
      </p:sp>
    </p:spTree>
  </p:cSld>
  <p:clrMapOvr>
    <a:masterClrMapping/>
  </p:clrMapOvr>
  <mc:AlternateContent xmlns:mc="http://schemas.openxmlformats.org/markup-compatibility/2006" xmlns:p14="http://schemas.microsoft.com/office/powerpoint/2010/main">
    <mc:Choice Requires="p14">
      <p:transition p14:dur="10" advClick="0" advTm="20210"/>
    </mc:Choice>
    <mc:Fallback xmlns="">
      <p:transition advClick="0" advTm="202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5DC5-3EA2-4260-8457-B1E91185F660}"/>
              </a:ext>
            </a:extLst>
          </p:cNvPr>
          <p:cNvSpPr>
            <a:spLocks noGrp="1"/>
          </p:cNvSpPr>
          <p:nvPr>
            <p:ph type="title"/>
          </p:nvPr>
        </p:nvSpPr>
        <p:spPr>
          <a:xfrm>
            <a:off x="1628800" y="416813"/>
            <a:ext cx="8934400" cy="527100"/>
          </a:xfrm>
        </p:spPr>
        <p:txBody>
          <a:bodyPr/>
          <a:lstStyle/>
          <a:p>
            <a:pPr algn="ctr"/>
            <a:r>
              <a:rPr lang="en-US" sz="4000" dirty="0">
                <a:solidFill>
                  <a:schemeClr val="accent1">
                    <a:lumMod val="75000"/>
                  </a:schemeClr>
                </a:solidFill>
                <a:effectLst>
                  <a:outerShdw blurRad="38100" dist="38100" dir="2700000" algn="tl">
                    <a:srgbClr val="000000">
                      <a:alpha val="43137"/>
                    </a:srgbClr>
                  </a:outerShdw>
                </a:effectLst>
                <a:latin typeface="Museo Slab 500" panose="02000000000000000000" pitchFamily="50" charset="0"/>
              </a:rPr>
              <a:t>PHONOLOGICAL AWARENESS</a:t>
            </a:r>
          </a:p>
        </p:txBody>
      </p:sp>
      <p:sp>
        <p:nvSpPr>
          <p:cNvPr id="16" name="TextBox 15">
            <a:extLst>
              <a:ext uri="{FF2B5EF4-FFF2-40B4-BE49-F238E27FC236}">
                <a16:creationId xmlns:a16="http://schemas.microsoft.com/office/drawing/2014/main" id="{EF78D813-5F5C-4D05-9437-7054316F0496}"/>
              </a:ext>
            </a:extLst>
          </p:cNvPr>
          <p:cNvSpPr txBox="1"/>
          <p:nvPr/>
        </p:nvSpPr>
        <p:spPr>
          <a:xfrm>
            <a:off x="133350" y="656830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grpSp>
        <p:nvGrpSpPr>
          <p:cNvPr id="19" name="Group 18" descr="Green flags indicate instructional practices that are aligned with the science of reading. ">
            <a:extLst>
              <a:ext uri="{FF2B5EF4-FFF2-40B4-BE49-F238E27FC236}">
                <a16:creationId xmlns:a16="http://schemas.microsoft.com/office/drawing/2014/main" id="{F2D6664D-23F6-4DA9-87F4-1CF896937EB6}"/>
              </a:ext>
            </a:extLst>
          </p:cNvPr>
          <p:cNvGrpSpPr/>
          <p:nvPr/>
        </p:nvGrpSpPr>
        <p:grpSpPr>
          <a:xfrm>
            <a:off x="539557" y="1504798"/>
            <a:ext cx="5240165" cy="4998477"/>
            <a:chOff x="539557" y="1504798"/>
            <a:chExt cx="5240165" cy="4998477"/>
          </a:xfrm>
        </p:grpSpPr>
        <p:grpSp>
          <p:nvGrpSpPr>
            <p:cNvPr id="4" name="Group 2">
              <a:extLst>
                <a:ext uri="{FF2B5EF4-FFF2-40B4-BE49-F238E27FC236}">
                  <a16:creationId xmlns:a16="http://schemas.microsoft.com/office/drawing/2014/main" id="{7111ED88-48A5-4FBF-9780-C73F6B1F2AB8}"/>
                </a:ext>
              </a:extLst>
            </p:cNvPr>
            <p:cNvGrpSpPr/>
            <p:nvPr/>
          </p:nvGrpSpPr>
          <p:grpSpPr>
            <a:xfrm>
              <a:off x="539557" y="1504798"/>
              <a:ext cx="5240165" cy="4998477"/>
              <a:chOff x="0" y="0"/>
              <a:chExt cx="10480331" cy="9996954"/>
            </a:xfrm>
          </p:grpSpPr>
          <p:grpSp>
            <p:nvGrpSpPr>
              <p:cNvPr id="5" name="Group 3">
                <a:extLst>
                  <a:ext uri="{FF2B5EF4-FFF2-40B4-BE49-F238E27FC236}">
                    <a16:creationId xmlns:a16="http://schemas.microsoft.com/office/drawing/2014/main" id="{AB2AA4CD-C5EF-4F1D-90F9-4136BAF9A6FC}"/>
                  </a:ext>
                </a:extLst>
              </p:cNvPr>
              <p:cNvGrpSpPr/>
              <p:nvPr/>
            </p:nvGrpSpPr>
            <p:grpSpPr>
              <a:xfrm>
                <a:off x="0" y="0"/>
                <a:ext cx="10480331" cy="9996954"/>
                <a:chOff x="0" y="0"/>
                <a:chExt cx="2274894" cy="2169971"/>
              </a:xfrm>
            </p:grpSpPr>
            <p:sp>
              <p:nvSpPr>
                <p:cNvPr id="8" name="Freeform 4">
                  <a:extLst>
                    <a:ext uri="{FF2B5EF4-FFF2-40B4-BE49-F238E27FC236}">
                      <a16:creationId xmlns:a16="http://schemas.microsoft.com/office/drawing/2014/main" id="{77CEB54C-5D21-46BD-9EC5-BBF9D7F939E7}"/>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00953A"/>
                </a:solidFill>
              </p:spPr>
              <p:txBody>
                <a:bodyPr/>
                <a:lstStyle/>
                <a:p>
                  <a:endParaRPr lang="en-US"/>
                </a:p>
              </p:txBody>
            </p:sp>
          </p:grpSp>
          <p:grpSp>
            <p:nvGrpSpPr>
              <p:cNvPr id="6" name="Group 5">
                <a:extLst>
                  <a:ext uri="{FF2B5EF4-FFF2-40B4-BE49-F238E27FC236}">
                    <a16:creationId xmlns:a16="http://schemas.microsoft.com/office/drawing/2014/main" id="{2C5DB5B2-945A-4EE7-B73B-2ED9176F32BD}"/>
                  </a:ext>
                </a:extLst>
              </p:cNvPr>
              <p:cNvGrpSpPr/>
              <p:nvPr/>
            </p:nvGrpSpPr>
            <p:grpSpPr>
              <a:xfrm>
                <a:off x="316033" y="301457"/>
                <a:ext cx="9848265" cy="9394041"/>
                <a:chOff x="0" y="0"/>
                <a:chExt cx="2274894" cy="2169971"/>
              </a:xfrm>
            </p:grpSpPr>
            <p:sp>
              <p:nvSpPr>
                <p:cNvPr id="7" name="Freeform 6">
                  <a:extLst>
                    <a:ext uri="{FF2B5EF4-FFF2-40B4-BE49-F238E27FC236}">
                      <a16:creationId xmlns:a16="http://schemas.microsoft.com/office/drawing/2014/main" id="{25237D5C-6A74-4DEA-963B-AD16022E588B}"/>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4" name="TextBox 13">
              <a:extLst>
                <a:ext uri="{FF2B5EF4-FFF2-40B4-BE49-F238E27FC236}">
                  <a16:creationId xmlns:a16="http://schemas.microsoft.com/office/drawing/2014/main" id="{40B12F92-9F4C-40DC-8BCC-C606D41F7578}"/>
                </a:ext>
              </a:extLst>
            </p:cNvPr>
            <p:cNvSpPr txBox="1"/>
            <p:nvPr/>
          </p:nvSpPr>
          <p:spPr>
            <a:xfrm>
              <a:off x="697576" y="1883108"/>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00953A"/>
                  </a:solidFill>
                  <a:latin typeface="Museo Slab 500" panose="02000000000000000000" pitchFamily="50" charset="0"/>
                </a:rPr>
                <a:t>Green Flags</a:t>
              </a:r>
            </a:p>
          </p:txBody>
        </p:sp>
        <p:sp>
          <p:nvSpPr>
            <p:cNvPr id="17" name="TextBox 16">
              <a:extLst>
                <a:ext uri="{FF2B5EF4-FFF2-40B4-BE49-F238E27FC236}">
                  <a16:creationId xmlns:a16="http://schemas.microsoft.com/office/drawing/2014/main" id="{F6FD7AC2-D9A5-4E1D-AB2F-8F496DBF9E0E}"/>
                </a:ext>
              </a:extLst>
            </p:cNvPr>
            <p:cNvSpPr txBox="1"/>
            <p:nvPr/>
          </p:nvSpPr>
          <p:spPr>
            <a:xfrm>
              <a:off x="883165"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53A"/>
                  </a:solidFill>
                  <a:effectLst/>
                  <a:uLnTx/>
                  <a:uFillTx/>
                  <a:latin typeface="Calibri"/>
                  <a:ea typeface="+mn-ea"/>
                  <a:cs typeface="+mn-cs"/>
                </a:rPr>
                <a:t>Green Flags indicate instructional practices that are </a:t>
              </a:r>
              <a:r>
                <a:rPr kumimoji="0" lang="en-US" sz="2400" b="1" i="1" u="none" strike="noStrike" kern="1200" cap="none" spc="0" normalizeH="0" baseline="0" noProof="0" dirty="0">
                  <a:ln>
                    <a:noFill/>
                  </a:ln>
                  <a:solidFill>
                    <a:srgbClr val="00953A"/>
                  </a:solidFill>
                  <a:effectLst/>
                  <a:uLnTx/>
                  <a:uFillTx/>
                  <a:latin typeface="Calibri"/>
                  <a:ea typeface="+mn-ea"/>
                  <a:cs typeface="+mn-cs"/>
                </a:rPr>
                <a:t>aligned </a:t>
              </a:r>
              <a:r>
                <a:rPr kumimoji="0" lang="en-US" sz="2400" b="0" i="0" u="none" strike="noStrike" kern="1200" cap="none" spc="0" normalizeH="0" baseline="0" noProof="0" dirty="0">
                  <a:ln>
                    <a:noFill/>
                  </a:ln>
                  <a:solidFill>
                    <a:srgbClr val="00953A"/>
                  </a:solidFill>
                  <a:effectLst/>
                  <a:uLnTx/>
                  <a:uFillTx/>
                  <a:latin typeface="Calibri"/>
                  <a:ea typeface="+mn-ea"/>
                  <a:cs typeface="+mn-cs"/>
                </a:rPr>
                <a:t>with the science of reading.</a:t>
              </a:r>
            </a:p>
          </p:txBody>
        </p:sp>
      </p:grpSp>
      <p:grpSp>
        <p:nvGrpSpPr>
          <p:cNvPr id="22" name="Group 21" descr="Red flags indicate instructional practices that are not aligned with the science of reading. ">
            <a:extLst>
              <a:ext uri="{FF2B5EF4-FFF2-40B4-BE49-F238E27FC236}">
                <a16:creationId xmlns:a16="http://schemas.microsoft.com/office/drawing/2014/main" id="{99568A2A-8E44-4F3F-BAB3-B310DD76A428}"/>
              </a:ext>
            </a:extLst>
          </p:cNvPr>
          <p:cNvGrpSpPr/>
          <p:nvPr/>
        </p:nvGrpSpPr>
        <p:grpSpPr>
          <a:xfrm>
            <a:off x="6412278" y="1504798"/>
            <a:ext cx="5240165" cy="4998477"/>
            <a:chOff x="6412278" y="1504798"/>
            <a:chExt cx="5240165" cy="4998477"/>
          </a:xfrm>
        </p:grpSpPr>
        <p:grpSp>
          <p:nvGrpSpPr>
            <p:cNvPr id="9" name="Group 7">
              <a:extLst>
                <a:ext uri="{FF2B5EF4-FFF2-40B4-BE49-F238E27FC236}">
                  <a16:creationId xmlns:a16="http://schemas.microsoft.com/office/drawing/2014/main" id="{8233EBEF-58D3-4782-A839-430F5DF0A1A2}"/>
                </a:ext>
              </a:extLst>
            </p:cNvPr>
            <p:cNvGrpSpPr/>
            <p:nvPr/>
          </p:nvGrpSpPr>
          <p:grpSpPr>
            <a:xfrm>
              <a:off x="6412278" y="1504798"/>
              <a:ext cx="5240165" cy="4998477"/>
              <a:chOff x="0" y="0"/>
              <a:chExt cx="10480331" cy="9996954"/>
            </a:xfrm>
          </p:grpSpPr>
          <p:grpSp>
            <p:nvGrpSpPr>
              <p:cNvPr id="10" name="Group 8">
                <a:extLst>
                  <a:ext uri="{FF2B5EF4-FFF2-40B4-BE49-F238E27FC236}">
                    <a16:creationId xmlns:a16="http://schemas.microsoft.com/office/drawing/2014/main" id="{B9849CD4-A339-4DDA-9408-53CDE74F4002}"/>
                  </a:ext>
                </a:extLst>
              </p:cNvPr>
              <p:cNvGrpSpPr/>
              <p:nvPr/>
            </p:nvGrpSpPr>
            <p:grpSpPr>
              <a:xfrm>
                <a:off x="0" y="0"/>
                <a:ext cx="10480331" cy="9996954"/>
                <a:chOff x="0" y="0"/>
                <a:chExt cx="2274894" cy="2169971"/>
              </a:xfrm>
            </p:grpSpPr>
            <p:sp>
              <p:nvSpPr>
                <p:cNvPr id="13" name="Freeform 9">
                  <a:extLst>
                    <a:ext uri="{FF2B5EF4-FFF2-40B4-BE49-F238E27FC236}">
                      <a16:creationId xmlns:a16="http://schemas.microsoft.com/office/drawing/2014/main" id="{0C2F7D5B-9A0D-4B47-8BAD-6253829D55D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C3002F"/>
                </a:solidFill>
              </p:spPr>
              <p:txBody>
                <a:bodyPr/>
                <a:lstStyle/>
                <a:p>
                  <a:endParaRPr lang="en-US"/>
                </a:p>
              </p:txBody>
            </p:sp>
          </p:grpSp>
          <p:grpSp>
            <p:nvGrpSpPr>
              <p:cNvPr id="11" name="Group 10">
                <a:extLst>
                  <a:ext uri="{FF2B5EF4-FFF2-40B4-BE49-F238E27FC236}">
                    <a16:creationId xmlns:a16="http://schemas.microsoft.com/office/drawing/2014/main" id="{A91F10E9-A1A2-4328-AB76-ADA08A70D6F1}"/>
                  </a:ext>
                </a:extLst>
              </p:cNvPr>
              <p:cNvGrpSpPr/>
              <p:nvPr/>
            </p:nvGrpSpPr>
            <p:grpSpPr>
              <a:xfrm>
                <a:off x="316033" y="301457"/>
                <a:ext cx="9848265" cy="9394041"/>
                <a:chOff x="0" y="0"/>
                <a:chExt cx="2274894" cy="2169971"/>
              </a:xfrm>
            </p:grpSpPr>
            <p:sp>
              <p:nvSpPr>
                <p:cNvPr id="12" name="Freeform 11">
                  <a:extLst>
                    <a:ext uri="{FF2B5EF4-FFF2-40B4-BE49-F238E27FC236}">
                      <a16:creationId xmlns:a16="http://schemas.microsoft.com/office/drawing/2014/main" id="{0E23F805-DA7B-4D82-9A0C-A6AE91DC4079}"/>
                    </a:ext>
                  </a:extLst>
                </p:cNvPr>
                <p:cNvSpPr/>
                <p:nvPr/>
              </p:nvSpPr>
              <p:spPr>
                <a:xfrm>
                  <a:off x="0" y="0"/>
                  <a:ext cx="2274895" cy="2169971"/>
                </a:xfrm>
                <a:custGeom>
                  <a:avLst/>
                  <a:gdLst/>
                  <a:ahLst/>
                  <a:cxnLst/>
                  <a:rect l="l" t="t" r="r" b="b"/>
                  <a:pathLst>
                    <a:path w="2274895" h="2169971">
                      <a:moveTo>
                        <a:pt x="2150434" y="2169971"/>
                      </a:moveTo>
                      <a:lnTo>
                        <a:pt x="124460" y="2169971"/>
                      </a:lnTo>
                      <a:cubicBezTo>
                        <a:pt x="55880" y="2169971"/>
                        <a:pt x="0" y="2114091"/>
                        <a:pt x="0" y="2045511"/>
                      </a:cubicBezTo>
                      <a:lnTo>
                        <a:pt x="0" y="124460"/>
                      </a:lnTo>
                      <a:cubicBezTo>
                        <a:pt x="0" y="55880"/>
                        <a:pt x="55880" y="0"/>
                        <a:pt x="124460" y="0"/>
                      </a:cubicBezTo>
                      <a:lnTo>
                        <a:pt x="2150435" y="0"/>
                      </a:lnTo>
                      <a:cubicBezTo>
                        <a:pt x="2219015" y="0"/>
                        <a:pt x="2274895" y="55880"/>
                        <a:pt x="2274895" y="124460"/>
                      </a:cubicBezTo>
                      <a:lnTo>
                        <a:pt x="2274895" y="2045511"/>
                      </a:lnTo>
                      <a:cubicBezTo>
                        <a:pt x="2274895" y="2114091"/>
                        <a:pt x="2219015" y="2169971"/>
                        <a:pt x="2150435" y="2169971"/>
                      </a:cubicBezTo>
                      <a:close/>
                    </a:path>
                  </a:pathLst>
                </a:custGeom>
                <a:solidFill>
                  <a:srgbClr val="FFFFFF"/>
                </a:solidFill>
              </p:spPr>
              <p:txBody>
                <a:bodyPr/>
                <a:lstStyle/>
                <a:p>
                  <a:endParaRPr lang="en-US"/>
                </a:p>
              </p:txBody>
            </p:sp>
          </p:grpSp>
        </p:grpSp>
        <p:sp>
          <p:nvSpPr>
            <p:cNvPr id="15" name="TextBox 14">
              <a:extLst>
                <a:ext uri="{FF2B5EF4-FFF2-40B4-BE49-F238E27FC236}">
                  <a16:creationId xmlns:a16="http://schemas.microsoft.com/office/drawing/2014/main" id="{360ACAB6-B533-494A-9077-D1E2C5250439}"/>
                </a:ext>
              </a:extLst>
            </p:cNvPr>
            <p:cNvSpPr txBox="1"/>
            <p:nvPr/>
          </p:nvSpPr>
          <p:spPr>
            <a:xfrm>
              <a:off x="6532192" y="1816433"/>
              <a:ext cx="4924134" cy="725840"/>
            </a:xfrm>
            <a:prstGeom prst="rect">
              <a:avLst/>
            </a:prstGeom>
            <a:noFill/>
          </p:spPr>
          <p:txBody>
            <a:bodyPr wrap="square">
              <a:spAutoFit/>
            </a:bodyPr>
            <a:lstStyle/>
            <a:p>
              <a:pPr algn="ctr" defTabSz="609630">
                <a:lnSpc>
                  <a:spcPts val="5200"/>
                </a:lnSpc>
                <a:spcBef>
                  <a:spcPct val="0"/>
                </a:spcBef>
              </a:pPr>
              <a:r>
                <a:rPr lang="en-US" sz="4000" spc="-39" dirty="0">
                  <a:solidFill>
                    <a:srgbClr val="C00000"/>
                  </a:solidFill>
                  <a:latin typeface="Museo Slab 500" panose="02000000000000000000" pitchFamily="50" charset="0"/>
                </a:rPr>
                <a:t>Red Flags</a:t>
              </a:r>
            </a:p>
          </p:txBody>
        </p:sp>
        <p:sp>
          <p:nvSpPr>
            <p:cNvPr id="18" name="TextBox 17">
              <a:extLst>
                <a:ext uri="{FF2B5EF4-FFF2-40B4-BE49-F238E27FC236}">
                  <a16:creationId xmlns:a16="http://schemas.microsoft.com/office/drawing/2014/main" id="{A18CF73D-42A1-48B5-859F-087A6105C371}"/>
                </a:ext>
              </a:extLst>
            </p:cNvPr>
            <p:cNvSpPr txBox="1"/>
            <p:nvPr/>
          </p:nvSpPr>
          <p:spPr>
            <a:xfrm>
              <a:off x="6755886" y="3249192"/>
              <a:ext cx="4552950" cy="1231556"/>
            </a:xfrm>
            <a:prstGeom prst="rect">
              <a:avLst/>
            </a:prstGeom>
            <a:noFill/>
          </p:spPr>
          <p:txBody>
            <a:bodyPr wrap="square" rtlCol="0">
              <a:spAutoFit/>
            </a:bodyPr>
            <a:lstStyle/>
            <a:p>
              <a:pPr marL="0" marR="0" lvl="0" indent="0" algn="l" defTabSz="609630" rtl="0" eaLnBrk="1" fontAlgn="auto" latinLnBrk="0" hangingPunct="1">
                <a:lnSpc>
                  <a:spcPts val="302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3002F"/>
                  </a:solidFill>
                  <a:effectLst/>
                  <a:uLnTx/>
                  <a:uFillTx/>
                  <a:latin typeface="Calibri"/>
                  <a:ea typeface="+mn-ea"/>
                  <a:cs typeface="+mn-cs"/>
                </a:rPr>
                <a:t>Red Flags indicate instructional practices that are </a:t>
              </a:r>
              <a:r>
                <a:rPr kumimoji="0" lang="en-US" sz="2400" b="1" i="1" u="none" strike="noStrike" kern="1200" cap="none" spc="0" normalizeH="0" baseline="0" noProof="0" dirty="0">
                  <a:ln>
                    <a:noFill/>
                  </a:ln>
                  <a:solidFill>
                    <a:srgbClr val="C3002F"/>
                  </a:solidFill>
                  <a:effectLst/>
                  <a:uLnTx/>
                  <a:uFillTx/>
                  <a:latin typeface="Calibri"/>
                  <a:ea typeface="+mn-ea"/>
                  <a:cs typeface="+mn-cs"/>
                </a:rPr>
                <a:t>not aligned </a:t>
              </a:r>
              <a:r>
                <a:rPr kumimoji="0" lang="en-US" sz="2400" b="0" i="0" u="none" strike="noStrike" kern="1200" cap="none" spc="0" normalizeH="0" baseline="0" noProof="0" dirty="0">
                  <a:ln>
                    <a:noFill/>
                  </a:ln>
                  <a:solidFill>
                    <a:srgbClr val="C3002F"/>
                  </a:solidFill>
                  <a:effectLst/>
                  <a:uLnTx/>
                  <a:uFillTx/>
                  <a:latin typeface="Calibri"/>
                  <a:ea typeface="+mn-ea"/>
                  <a:cs typeface="+mn-cs"/>
                </a:rPr>
                <a:t>with the science of reading.</a:t>
              </a:r>
            </a:p>
          </p:txBody>
        </p:sp>
      </p:grpSp>
    </p:spTree>
    <p:extLst>
      <p:ext uri="{BB962C8B-B14F-4D97-AF65-F5344CB8AC3E}">
        <p14:creationId xmlns:p14="http://schemas.microsoft.com/office/powerpoint/2010/main" val="2296925609"/>
      </p:ext>
    </p:extLst>
  </p:cSld>
  <p:clrMapOvr>
    <a:masterClrMapping/>
  </p:clrMapOvr>
  <mc:AlternateContent xmlns:mc="http://schemas.openxmlformats.org/markup-compatibility/2006" xmlns:p14="http://schemas.microsoft.com/office/powerpoint/2010/main">
    <mc:Choice Requires="p14">
      <p:transition p14:dur="10" advClick="0" advTm="35414"/>
    </mc:Choice>
    <mc:Fallback xmlns="">
      <p:transition advClick="0" advTm="354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Green flags for phonological awareness. "/>
          <p:cNvGrpSpPr/>
          <p:nvPr/>
        </p:nvGrpSpPr>
        <p:grpSpPr>
          <a:xfrm>
            <a:off x="200025" y="180975"/>
            <a:ext cx="11791950" cy="6467475"/>
            <a:chOff x="0" y="0"/>
            <a:chExt cx="22200282" cy="11483325"/>
          </a:xfrm>
        </p:grpSpPr>
        <p:grpSp>
          <p:nvGrpSpPr>
            <p:cNvPr id="3" name="Group 3"/>
            <p:cNvGrpSpPr/>
            <p:nvPr/>
          </p:nvGrpSpPr>
          <p:grpSpPr>
            <a:xfrm>
              <a:off x="0" y="0"/>
              <a:ext cx="22200282" cy="11483325"/>
              <a:chOff x="0" y="0"/>
              <a:chExt cx="16893144" cy="8738153"/>
            </a:xfrm>
          </p:grpSpPr>
          <p:sp>
            <p:nvSpPr>
              <p:cNvPr id="4" name="Freeform 4"/>
              <p:cNvSpPr/>
              <p:nvPr/>
            </p:nvSpPr>
            <p:spPr>
              <a:xfrm>
                <a:off x="0" y="0"/>
                <a:ext cx="16893144" cy="8738153"/>
              </a:xfrm>
              <a:custGeom>
                <a:avLst/>
                <a:gdLst/>
                <a:ahLst/>
                <a:cxnLst/>
                <a:rect l="l" t="t" r="r" b="b"/>
                <a:pathLst>
                  <a:path w="16893144" h="8738153">
                    <a:moveTo>
                      <a:pt x="16588344" y="0"/>
                    </a:moveTo>
                    <a:lnTo>
                      <a:pt x="304800" y="0"/>
                    </a:lnTo>
                    <a:cubicBezTo>
                      <a:pt x="135890" y="0"/>
                      <a:pt x="0" y="135890"/>
                      <a:pt x="0" y="304800"/>
                    </a:cubicBezTo>
                    <a:lnTo>
                      <a:pt x="0" y="8433353"/>
                    </a:lnTo>
                    <a:cubicBezTo>
                      <a:pt x="0" y="8602263"/>
                      <a:pt x="135890" y="8738153"/>
                      <a:pt x="304800" y="8738153"/>
                    </a:cubicBezTo>
                    <a:lnTo>
                      <a:pt x="16588344" y="8738153"/>
                    </a:lnTo>
                    <a:cubicBezTo>
                      <a:pt x="16757253" y="8738153"/>
                      <a:pt x="16893144" y="8602263"/>
                      <a:pt x="16893144" y="8433353"/>
                    </a:cubicBezTo>
                    <a:lnTo>
                      <a:pt x="16893144" y="304800"/>
                    </a:lnTo>
                    <a:cubicBezTo>
                      <a:pt x="16893144" y="135890"/>
                      <a:pt x="16757253" y="0"/>
                      <a:pt x="16588344" y="0"/>
                    </a:cubicBezTo>
                    <a:close/>
                  </a:path>
                </a:pathLst>
              </a:custGeom>
              <a:solidFill>
                <a:srgbClr val="00953A"/>
              </a:solidFill>
            </p:spPr>
            <p:txBody>
              <a:bodyPr/>
              <a:lstStyle/>
              <a:p>
                <a:endParaRPr lang="en-US"/>
              </a:p>
            </p:txBody>
          </p:sp>
        </p:grpSp>
        <p:grpSp>
          <p:nvGrpSpPr>
            <p:cNvPr id="5" name="Group 5"/>
            <p:cNvGrpSpPr/>
            <p:nvPr/>
          </p:nvGrpSpPr>
          <p:grpSpPr>
            <a:xfrm>
              <a:off x="475639" y="480955"/>
              <a:ext cx="21249004" cy="10521415"/>
              <a:chOff x="0" y="0"/>
              <a:chExt cx="16893144" cy="8364617"/>
            </a:xfrm>
          </p:grpSpPr>
          <p:sp>
            <p:nvSpPr>
              <p:cNvPr id="6" name="Freeform 6"/>
              <p:cNvSpPr/>
              <p:nvPr/>
            </p:nvSpPr>
            <p:spPr>
              <a:xfrm>
                <a:off x="0" y="0"/>
                <a:ext cx="16893144" cy="8364617"/>
              </a:xfrm>
              <a:custGeom>
                <a:avLst/>
                <a:gdLst/>
                <a:ahLst/>
                <a:cxnLst/>
                <a:rect l="l" t="t" r="r" b="b"/>
                <a:pathLst>
                  <a:path w="16893144" h="8364617">
                    <a:moveTo>
                      <a:pt x="16588344" y="0"/>
                    </a:moveTo>
                    <a:lnTo>
                      <a:pt x="304800" y="0"/>
                    </a:lnTo>
                    <a:cubicBezTo>
                      <a:pt x="135890" y="0"/>
                      <a:pt x="0" y="135890"/>
                      <a:pt x="0" y="304800"/>
                    </a:cubicBezTo>
                    <a:lnTo>
                      <a:pt x="0" y="8059817"/>
                    </a:lnTo>
                    <a:cubicBezTo>
                      <a:pt x="0" y="8228727"/>
                      <a:pt x="135890" y="8364617"/>
                      <a:pt x="304800" y="8364617"/>
                    </a:cubicBezTo>
                    <a:lnTo>
                      <a:pt x="16588344" y="8364617"/>
                    </a:lnTo>
                    <a:cubicBezTo>
                      <a:pt x="16757253" y="8364617"/>
                      <a:pt x="16893144" y="8228727"/>
                      <a:pt x="16893144" y="8059817"/>
                    </a:cubicBezTo>
                    <a:lnTo>
                      <a:pt x="16893144" y="304800"/>
                    </a:lnTo>
                    <a:cubicBezTo>
                      <a:pt x="16893144" y="135890"/>
                      <a:pt x="16757253" y="0"/>
                      <a:pt x="16588344" y="0"/>
                    </a:cubicBezTo>
                    <a:close/>
                  </a:path>
                </a:pathLst>
              </a:custGeom>
              <a:solidFill>
                <a:srgbClr val="FFFFFF"/>
              </a:solidFill>
            </p:spPr>
            <p:txBody>
              <a:bodyPr/>
              <a:lstStyle/>
              <a:p>
                <a:endParaRPr lang="en-US"/>
              </a:p>
            </p:txBody>
          </p:sp>
        </p:grpSp>
      </p:grpSp>
      <p:sp>
        <p:nvSpPr>
          <p:cNvPr id="8" name="Title 7">
            <a:extLst>
              <a:ext uri="{FF2B5EF4-FFF2-40B4-BE49-F238E27FC236}">
                <a16:creationId xmlns:a16="http://schemas.microsoft.com/office/drawing/2014/main" id="{29B3EE31-3EB4-42D3-B788-ACC9F490AB89}"/>
              </a:ext>
            </a:extLst>
          </p:cNvPr>
          <p:cNvSpPr txBox="1">
            <a:spLocks noGrp="1"/>
          </p:cNvSpPr>
          <p:nvPr>
            <p:ph type="title" idx="4294967295"/>
          </p:nvPr>
        </p:nvSpPr>
        <p:spPr>
          <a:xfrm>
            <a:off x="2908129" y="455110"/>
            <a:ext cx="6096000" cy="725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5200"/>
              </a:lnSpc>
              <a:spcBef>
                <a:spcPct val="0"/>
              </a:spcBef>
              <a:spcAft>
                <a:spcPts val="0"/>
              </a:spcAft>
              <a:buClrTx/>
              <a:buSzTx/>
              <a:buFontTx/>
              <a:buNone/>
              <a:tabLst/>
              <a:defRPr/>
            </a:pPr>
            <a:r>
              <a:rPr kumimoji="0" lang="en-US" sz="4000" b="0" i="0" u="none" strike="noStrike" kern="1200" cap="none" spc="-39" normalizeH="0" baseline="0" noProof="0" dirty="0">
                <a:ln>
                  <a:noFill/>
                </a:ln>
                <a:solidFill>
                  <a:srgbClr val="00953A"/>
                </a:solidFill>
                <a:effectLst/>
                <a:uLnTx/>
                <a:uFillTx/>
                <a:latin typeface="Museo Slab 500" panose="02000000000000000000" pitchFamily="50" charset="0"/>
                <a:ea typeface="+mn-ea"/>
                <a:cs typeface="+mn-cs"/>
              </a:rPr>
              <a:t>Green Flags</a:t>
            </a:r>
          </a:p>
        </p:txBody>
      </p:sp>
      <p:sp>
        <p:nvSpPr>
          <p:cNvPr id="9" name="TextBox 8">
            <a:extLst>
              <a:ext uri="{FF2B5EF4-FFF2-40B4-BE49-F238E27FC236}">
                <a16:creationId xmlns:a16="http://schemas.microsoft.com/office/drawing/2014/main" id="{151DDB77-7BF5-4910-A5ED-FF6FBE59AD4A}"/>
              </a:ext>
            </a:extLst>
          </p:cNvPr>
          <p:cNvSpPr txBox="1"/>
          <p:nvPr/>
        </p:nvSpPr>
        <p:spPr>
          <a:xfrm>
            <a:off x="647699" y="1365183"/>
            <a:ext cx="10896600" cy="4524315"/>
          </a:xfrm>
          <a:prstGeom prst="rect">
            <a:avLst/>
          </a:prstGeom>
          <a:noFill/>
        </p:spPr>
        <p:txBody>
          <a:bodyPr wrap="square" rtlCol="0">
            <a:spAutoFit/>
          </a:bodyPr>
          <a:lstStyle/>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Instruction includes larger units of phonological awareness (syllable, rhyme, onset-rime) as well as the phoneme level.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Instruction includes all phoneme awareness tasks including those that feature advanced manipulation (isolating, blending, segmenting, deletion, substitution, reversal).</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Advanced phoneme proficiency instruction is evident </a:t>
            </a:r>
            <a:r>
              <a:rPr lang="en-US" sz="2200" b="0" i="1" u="none" strike="noStrike" baseline="0" dirty="0">
                <a:solidFill>
                  <a:srgbClr val="000000"/>
                </a:solidFill>
                <a:effectLst/>
                <a:cs typeface="Calibri" panose="020F0502020204030204" pitchFamily="34" charset="0"/>
              </a:rPr>
              <a:t>beyond </a:t>
            </a:r>
            <a:r>
              <a:rPr lang="en-US" sz="2200" b="0" i="0" u="none" strike="noStrike" baseline="0" dirty="0">
                <a:solidFill>
                  <a:srgbClr val="000000"/>
                </a:solidFill>
                <a:effectLst/>
                <a:cs typeface="Calibri" panose="020F0502020204030204" pitchFamily="34" charset="0"/>
              </a:rPr>
              <a:t>K-1; students are both accurate and automatic with these skills.</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Phonemic awareness is taught directly, explicitly, and systematically.</a:t>
            </a:r>
            <a:endParaRPr lang="en-US" sz="2200" b="0" i="0" u="none" strike="noStrike" dirty="0">
              <a:effectLst/>
            </a:endParaRPr>
          </a:p>
          <a:p>
            <a:pPr marL="285750" marR="0" indent="-285750" algn="l" rtl="0" fontAlgn="t">
              <a:spcBef>
                <a:spcPts val="0"/>
              </a:spcBef>
              <a:spcAft>
                <a:spcPts val="1200"/>
              </a:spcAft>
              <a:buFont typeface="Arial" panose="020B0604020202020204" pitchFamily="34" charset="0"/>
              <a:buChar char="•"/>
            </a:pPr>
            <a:r>
              <a:rPr lang="en-US" sz="2200" b="0" i="0" u="none" strike="noStrike" baseline="0" dirty="0">
                <a:solidFill>
                  <a:srgbClr val="000000"/>
                </a:solidFill>
                <a:effectLst/>
                <a:cs typeface="Calibri" panose="020F0502020204030204" pitchFamily="34" charset="0"/>
              </a:rPr>
              <a:t>When phoneme awareness is taught, awareness of individual phonemes is established prior to introduction of corresponding graphemes.</a:t>
            </a:r>
            <a:endParaRPr lang="en-US" sz="2200" b="0" i="0" u="none" strike="noStrike" dirty="0">
              <a:effectLst/>
            </a:endParaRPr>
          </a:p>
          <a:p>
            <a:pPr marL="285750" marR="0" indent="-285750" algn="l" rtl="0" fontAlgn="t">
              <a:spcBef>
                <a:spcPts val="0"/>
              </a:spcBef>
              <a:spcAft>
                <a:spcPts val="0"/>
              </a:spcAft>
              <a:buFont typeface="Arial" panose="020B0604020202020204" pitchFamily="34" charset="0"/>
              <a:buChar char="•"/>
            </a:pPr>
            <a:r>
              <a:rPr lang="en-US" sz="2200" b="0" i="0" u="none" strike="noStrike" dirty="0">
                <a:solidFill>
                  <a:srgbClr val="000000"/>
                </a:solidFill>
                <a:effectLst/>
                <a:cs typeface="Calibri" panose="020F0502020204030204" pitchFamily="34" charset="0"/>
              </a:rPr>
              <a:t>All levels of phonological and phoneme awareness are assessed and monitored regularly.</a:t>
            </a:r>
            <a:endParaRPr lang="en-US" sz="2200" b="0" i="0" u="none" strike="noStrike" dirty="0">
              <a:effectLst/>
            </a:endParaRPr>
          </a:p>
          <a:p>
            <a:endParaRPr lang="en-US" dirty="0"/>
          </a:p>
        </p:txBody>
      </p:sp>
      <p:sp>
        <p:nvSpPr>
          <p:cNvPr id="10" name="TextBox 9">
            <a:extLst>
              <a:ext uri="{FF2B5EF4-FFF2-40B4-BE49-F238E27FC236}">
                <a16:creationId xmlns:a16="http://schemas.microsoft.com/office/drawing/2014/main" id="{B4D538B3-9383-49C6-8EB1-84E4DD0D1CBD}"/>
              </a:ext>
            </a:extLst>
          </p:cNvPr>
          <p:cNvSpPr txBox="1"/>
          <p:nvPr/>
        </p:nvSpPr>
        <p:spPr>
          <a:xfrm>
            <a:off x="133350" y="6587354"/>
            <a:ext cx="7848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Adapted from The Reading League. </a:t>
            </a:r>
            <a:r>
              <a:rPr kumimoji="0" lang="en-US" sz="1400" b="0" i="1" u="none" strike="noStrike" kern="0" cap="none" spc="0" normalizeH="0" baseline="0" noProof="0" dirty="0">
                <a:ln>
                  <a:noFill/>
                </a:ln>
                <a:solidFill>
                  <a:srgbClr val="000000"/>
                </a:solidFill>
                <a:effectLst/>
                <a:uLnTx/>
                <a:uFillTx/>
                <a:latin typeface="Arial"/>
                <a:ea typeface="+mn-ea"/>
                <a:cs typeface="+mn-cs"/>
                <a:sym typeface="Arial"/>
              </a:rPr>
              <a:t>Curriculum Evaluation Tool. January 2021. </a:t>
            </a:r>
          </a:p>
        </p:txBody>
      </p:sp>
    </p:spTree>
  </p:cSld>
  <p:clrMapOvr>
    <a:masterClrMapping/>
  </p:clrMapOvr>
  <mc:AlternateContent xmlns:mc="http://schemas.openxmlformats.org/markup-compatibility/2006" xmlns:p14="http://schemas.microsoft.com/office/powerpoint/2010/main">
    <mc:Choice Requires="p14">
      <p:transition spd="slow" p14:dur="2000" advClick="0" advTm="92150"/>
    </mc:Choice>
    <mc:Fallback xmlns="">
      <p:transition spd="slow" advClick="0" advTm="9215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5|2.3|1.5"/>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7" ma:contentTypeDescription="Create a new document." ma:contentTypeScope="" ma:versionID="6aad9f7da46a2571717247b45579019b">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4bfd690394e878aea9b09b10e2e6b918"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92AFD-F967-45D6-B2D8-8AFC588883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89b0c-06ed-427f-8343-b7314193c483"/>
    <ds:schemaRef ds:uri="a8a5022a-f7c3-44ce-84b2-af1b9b0e2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1D2ED2-B917-41A0-861B-37CC29EF6698}">
  <ds:schemaRefs>
    <ds:schemaRef ds:uri="http://purl.org/dc/dcmitype/"/>
    <ds:schemaRef ds:uri="http://schemas.microsoft.com/office/2006/documentManagement/types"/>
    <ds:schemaRef ds:uri="http://purl.org/dc/terms/"/>
    <ds:schemaRef ds:uri="a8a5022a-f7c3-44ce-84b2-af1b9b0e209b"/>
    <ds:schemaRef ds:uri="http://schemas.microsoft.com/office/infopath/2007/PartnerControls"/>
    <ds:schemaRef ds:uri="http://purl.org/dc/elements/1.1/"/>
    <ds:schemaRef ds:uri="http://www.w3.org/XML/1998/namespace"/>
    <ds:schemaRef ds:uri="http://schemas.openxmlformats.org/package/2006/metadata/core-properties"/>
    <ds:schemaRef ds:uri="ca089b0c-06ed-427f-8343-b7314193c483"/>
    <ds:schemaRef ds:uri="http://schemas.microsoft.com/office/2006/metadata/properties"/>
  </ds:schemaRefs>
</ds:datastoreItem>
</file>

<file path=customXml/itemProps3.xml><?xml version="1.0" encoding="utf-8"?>
<ds:datastoreItem xmlns:ds="http://schemas.openxmlformats.org/officeDocument/2006/customXml" ds:itemID="{5099A2B7-9FB7-4EC0-9D95-A1127100E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10264</TotalTime>
  <Words>7661</Words>
  <Application>Microsoft Office PowerPoint</Application>
  <PresentationFormat>Widescreen</PresentationFormat>
  <Paragraphs>607</Paragraphs>
  <Slides>49</Slides>
  <Notes>49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49</vt:i4>
      </vt:variant>
    </vt:vector>
  </HeadingPairs>
  <TitlesOfParts>
    <vt:vector size="63" baseType="lpstr">
      <vt:lpstr>Arial</vt:lpstr>
      <vt:lpstr>Calibri</vt:lpstr>
      <vt:lpstr>Fredoka One</vt:lpstr>
      <vt:lpstr>Lucida Sans</vt:lpstr>
      <vt:lpstr>Museo Slab 500</vt:lpstr>
      <vt:lpstr>Neutraface2Text-Book</vt:lpstr>
      <vt:lpstr>Open Sans</vt:lpstr>
      <vt:lpstr>Roboto Slab</vt:lpstr>
      <vt:lpstr>Symbol</vt:lpstr>
      <vt:lpstr>Times New Roman</vt:lpstr>
      <vt:lpstr>Trebuchet MS</vt:lpstr>
      <vt:lpstr>1_Office Theme</vt:lpstr>
      <vt:lpstr>2_Office Theme</vt:lpstr>
      <vt:lpstr>3_Office Theme</vt:lpstr>
      <vt:lpstr>Selecting an Instructional Program</vt:lpstr>
      <vt:lpstr>THE SIMPLE VIEW OF READING</vt:lpstr>
      <vt:lpstr>KEY TAKEAWAYS FROM READING RESEARCH</vt:lpstr>
      <vt:lpstr>Tools for Selecting a Program</vt:lpstr>
      <vt:lpstr>Tools for Selecting a Program</vt:lpstr>
      <vt:lpstr>The Reading League’s  Curriculum Evaluation Tool</vt:lpstr>
      <vt:lpstr>CHOOSING A PROGRAM</vt:lpstr>
      <vt:lpstr>PHONOLOGICAL AWARENESS</vt:lpstr>
      <vt:lpstr>Green Flags</vt:lpstr>
      <vt:lpstr>Red Flags</vt:lpstr>
      <vt:lpstr>The Reading League’s  Curriculum Evaluation Tool</vt:lpstr>
      <vt:lpstr>PHONICS</vt:lpstr>
      <vt:lpstr>Green Flags</vt:lpstr>
      <vt:lpstr>Red Flags</vt:lpstr>
      <vt:lpstr>The Reading League’s  Curriculum Evaluation Tool</vt:lpstr>
      <vt:lpstr>FLUENCY</vt:lpstr>
      <vt:lpstr>Green Flags</vt:lpstr>
      <vt:lpstr>Red Flags</vt:lpstr>
      <vt:lpstr>The Reading League’s  Curriculum Evaluation Tool</vt:lpstr>
      <vt:lpstr>BACKGROUND KNOWLEDGE &amp; VOCABULARY</vt:lpstr>
      <vt:lpstr>Green Flags</vt:lpstr>
      <vt:lpstr>Red Flags</vt:lpstr>
      <vt:lpstr>The Reading League’s  Curriculum Evaluation Tool</vt:lpstr>
      <vt:lpstr>KNOWLEDGE OF LANGUAGE STRUCTURES, VERBAL REASONING, &amp; LITERACY KNOWLEDGE</vt:lpstr>
      <vt:lpstr>Green Flags</vt:lpstr>
      <vt:lpstr>Red Flags</vt:lpstr>
      <vt:lpstr>The Reading League’s  Curriculum Evaluation Tool</vt:lpstr>
      <vt:lpstr>COMPREHENSION</vt:lpstr>
      <vt:lpstr>Green Flags</vt:lpstr>
      <vt:lpstr>Red Flags</vt:lpstr>
      <vt:lpstr>The Reading League’s  Curriculum Evaluation Tool</vt:lpstr>
      <vt:lpstr>WRITING</vt:lpstr>
      <vt:lpstr>Green Flags</vt:lpstr>
      <vt:lpstr>Red Flags</vt:lpstr>
      <vt:lpstr>The Reading League’s  Curriculum Evaluation Tool</vt:lpstr>
      <vt:lpstr>ASSESSMENT</vt:lpstr>
      <vt:lpstr>Green Flags</vt:lpstr>
      <vt:lpstr>Red Flags</vt:lpstr>
      <vt:lpstr>The Reading League’s  Curriculum Evaluation Tool</vt:lpstr>
      <vt:lpstr>OVERALL DESIGN</vt:lpstr>
      <vt:lpstr>Green Flags</vt:lpstr>
      <vt:lpstr>Red Flags</vt:lpstr>
      <vt:lpstr>Tools for Selecting a Program</vt:lpstr>
      <vt:lpstr>Tools for Selecting a Program</vt:lpstr>
      <vt:lpstr>CONSIDERATIONS FOR USE</vt:lpstr>
      <vt:lpstr>PHASE 1</vt:lpstr>
      <vt:lpstr>PHASE 2</vt:lpstr>
      <vt:lpstr>The Core Program Summary Tab Ratings</vt:lpstr>
      <vt:lpstr>REVIEW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Lay</dc:creator>
  <cp:lastModifiedBy>Fickling, Caitlin</cp:lastModifiedBy>
  <cp:revision>34</cp:revision>
  <dcterms:created xsi:type="dcterms:W3CDTF">2021-03-11T20:20:36Z</dcterms:created>
  <dcterms:modified xsi:type="dcterms:W3CDTF">2024-08-02T16:20:54Z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