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63" r:id="rId2"/>
    <p:sldId id="264" r:id="rId3"/>
    <p:sldId id="266" r:id="rId4"/>
    <p:sldId id="271" r:id="rId5"/>
    <p:sldId id="272" r:id="rId6"/>
    <p:sldId id="267" r:id="rId7"/>
    <p:sldId id="273" r:id="rId8"/>
    <p:sldId id="274" r:id="rId9"/>
    <p:sldId id="275" r:id="rId10"/>
    <p:sldId id="276" r:id="rId11"/>
    <p:sldId id="277" r:id="rId12"/>
    <p:sldId id="279" r:id="rId13"/>
    <p:sldId id="278"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C4E7"/>
    <a:srgbClr val="33CCFF"/>
    <a:srgbClr val="000000"/>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664" autoAdjust="0"/>
  </p:normalViewPr>
  <p:slideViewPr>
    <p:cSldViewPr snapToGrid="0">
      <p:cViewPr varScale="1">
        <p:scale>
          <a:sx n="102" d="100"/>
          <a:sy n="102" d="100"/>
        </p:scale>
        <p:origin x="1866"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8A90B-6A6C-4B8C-BBC5-69E411D14EAD}" type="doc">
      <dgm:prSet loTypeId="urn:microsoft.com/office/officeart/2005/8/layout/chevron2" loCatId="list" qsTypeId="urn:microsoft.com/office/officeart/2005/8/quickstyle/simple1" qsCatId="simple" csTypeId="urn:microsoft.com/office/officeart/2005/8/colors/accent2_1" csCatId="accent2" phldr="1"/>
      <dgm:spPr/>
      <dgm:t>
        <a:bodyPr/>
        <a:lstStyle/>
        <a:p>
          <a:endParaRPr lang="en-US"/>
        </a:p>
      </dgm:t>
    </dgm:pt>
    <dgm:pt modelId="{5948D5A2-51A5-4741-ABCA-9B9469F3E3C6}">
      <dgm:prSet phldrT="[Text]" custT="1"/>
      <dgm:spPr/>
      <dgm:t>
        <a:bodyPr/>
        <a:lstStyle/>
        <a:p>
          <a:pPr algn="ctr"/>
          <a:r>
            <a:rPr lang="en-US" sz="2000" dirty="0" smtClean="0"/>
            <a:t>Step 1</a:t>
          </a:r>
          <a:endParaRPr lang="en-US" sz="2000" dirty="0"/>
        </a:p>
      </dgm:t>
    </dgm:pt>
    <dgm:pt modelId="{DC3D4CA8-B4B5-4E43-A723-2A48798A54E2}" type="parTrans" cxnId="{36A27327-17CF-43E0-90AC-90439E85C943}">
      <dgm:prSet/>
      <dgm:spPr/>
      <dgm:t>
        <a:bodyPr/>
        <a:lstStyle/>
        <a:p>
          <a:pPr algn="l"/>
          <a:endParaRPr lang="en-US"/>
        </a:p>
      </dgm:t>
    </dgm:pt>
    <dgm:pt modelId="{E8A17592-5B76-4370-92B6-CA17C4ED616D}" type="sibTrans" cxnId="{36A27327-17CF-43E0-90AC-90439E85C943}">
      <dgm:prSet/>
      <dgm:spPr/>
      <dgm:t>
        <a:bodyPr/>
        <a:lstStyle/>
        <a:p>
          <a:pPr algn="l"/>
          <a:endParaRPr lang="en-US"/>
        </a:p>
      </dgm:t>
    </dgm:pt>
    <dgm:pt modelId="{6F521A16-7F56-45D1-AE73-44446A67EB26}">
      <dgm:prSet phldrT="[Text]" custT="1"/>
      <dgm:spPr/>
      <dgm:t>
        <a:bodyPr/>
        <a:lstStyle/>
        <a:p>
          <a:pPr algn="l"/>
          <a:r>
            <a:rPr lang="en-US" sz="1400" dirty="0" smtClean="0"/>
            <a:t>Run the “Student extract of 4-12</a:t>
          </a:r>
          <a:r>
            <a:rPr lang="en-US" sz="1400" baseline="30000" dirty="0" smtClean="0"/>
            <a:t>th</a:t>
          </a:r>
          <a:r>
            <a:rPr lang="en-US" sz="1400" dirty="0" smtClean="0"/>
            <a:t> Graders with a Significant Reading Deficiency in the Prior Year” Report in </a:t>
          </a:r>
          <a:r>
            <a:rPr lang="en-US" sz="1400" dirty="0" err="1" smtClean="0"/>
            <a:t>Cognos</a:t>
          </a:r>
          <a:r>
            <a:rPr lang="en-US" sz="1400" dirty="0" smtClean="0"/>
            <a:t> </a:t>
          </a:r>
          <a:endParaRPr lang="en-US" sz="1400" dirty="0"/>
        </a:p>
      </dgm:t>
    </dgm:pt>
    <dgm:pt modelId="{5A9EBB04-033D-42F4-8904-6C8EE02450BE}" type="parTrans" cxnId="{15E3E867-B727-48FE-A9D1-27A2C6AEA636}">
      <dgm:prSet/>
      <dgm:spPr/>
      <dgm:t>
        <a:bodyPr/>
        <a:lstStyle/>
        <a:p>
          <a:pPr algn="l"/>
          <a:endParaRPr lang="en-US"/>
        </a:p>
      </dgm:t>
    </dgm:pt>
    <dgm:pt modelId="{DF68FF66-B76E-4CD4-A742-AED436338A88}" type="sibTrans" cxnId="{15E3E867-B727-48FE-A9D1-27A2C6AEA636}">
      <dgm:prSet/>
      <dgm:spPr/>
      <dgm:t>
        <a:bodyPr/>
        <a:lstStyle/>
        <a:p>
          <a:pPr algn="l"/>
          <a:endParaRPr lang="en-US"/>
        </a:p>
      </dgm:t>
    </dgm:pt>
    <dgm:pt modelId="{E722E5F4-0AEC-44E8-87DF-7A2F45F77B66}">
      <dgm:prSet phldrT="[Text]" custT="1"/>
      <dgm:spPr/>
      <dgm:t>
        <a:bodyPr/>
        <a:lstStyle/>
        <a:p>
          <a:pPr algn="ctr"/>
          <a:r>
            <a:rPr lang="en-US" sz="2000" dirty="0" smtClean="0"/>
            <a:t>Step 2</a:t>
          </a:r>
          <a:endParaRPr lang="en-US" sz="2000" dirty="0"/>
        </a:p>
      </dgm:t>
    </dgm:pt>
    <dgm:pt modelId="{1D42ADB5-F786-4DEF-B291-FCAE885D7270}" type="parTrans" cxnId="{5B939B1A-E31A-4EBB-9435-C65AE5A4857A}">
      <dgm:prSet/>
      <dgm:spPr/>
      <dgm:t>
        <a:bodyPr/>
        <a:lstStyle/>
        <a:p>
          <a:pPr algn="l"/>
          <a:endParaRPr lang="en-US"/>
        </a:p>
      </dgm:t>
    </dgm:pt>
    <dgm:pt modelId="{4385E68F-ABAB-4062-B81B-7CAD2CA4428E}" type="sibTrans" cxnId="{5B939B1A-E31A-4EBB-9435-C65AE5A4857A}">
      <dgm:prSet/>
      <dgm:spPr/>
      <dgm:t>
        <a:bodyPr/>
        <a:lstStyle/>
        <a:p>
          <a:pPr algn="l"/>
          <a:endParaRPr lang="en-US"/>
        </a:p>
      </dgm:t>
    </dgm:pt>
    <dgm:pt modelId="{636BB6BA-9AFE-422D-B6C5-A4345C118840}">
      <dgm:prSet phldrT="[Text]" custT="1"/>
      <dgm:spPr/>
      <dgm:t>
        <a:bodyPr/>
        <a:lstStyle/>
        <a:p>
          <a:pPr algn="l"/>
          <a:r>
            <a:rPr lang="en-US" sz="1400" dirty="0" smtClean="0"/>
            <a:t>Run this report for the current school year (</a:t>
          </a:r>
          <a:r>
            <a:rPr lang="en-US" sz="1400" dirty="0" smtClean="0"/>
            <a:t>2018-19). </a:t>
          </a:r>
          <a:r>
            <a:rPr lang="en-US" sz="1400" dirty="0" smtClean="0"/>
            <a:t>Districts will be able to download an excel file pre-loaded with all READ fields for the 4-12</a:t>
          </a:r>
          <a:r>
            <a:rPr lang="en-US" sz="1400" baseline="30000" dirty="0" smtClean="0"/>
            <a:t>th</a:t>
          </a:r>
          <a:r>
            <a:rPr lang="en-US" sz="1400" dirty="0" smtClean="0"/>
            <a:t> graders except for the READ plan field</a:t>
          </a:r>
          <a:r>
            <a:rPr lang="en-US" sz="1200" dirty="0" smtClean="0"/>
            <a:t>.</a:t>
          </a:r>
          <a:endParaRPr lang="en-US" sz="1200" dirty="0"/>
        </a:p>
      </dgm:t>
    </dgm:pt>
    <dgm:pt modelId="{57EACF22-1CB5-4384-B8DF-285A9AB0E35A}" type="parTrans" cxnId="{5D29C3B5-48BA-4F35-B061-1B7E40E6A586}">
      <dgm:prSet/>
      <dgm:spPr/>
      <dgm:t>
        <a:bodyPr/>
        <a:lstStyle/>
        <a:p>
          <a:pPr algn="l"/>
          <a:endParaRPr lang="en-US"/>
        </a:p>
      </dgm:t>
    </dgm:pt>
    <dgm:pt modelId="{030C7A99-4313-4275-8CDC-8D90916DC043}" type="sibTrans" cxnId="{5D29C3B5-48BA-4F35-B061-1B7E40E6A586}">
      <dgm:prSet/>
      <dgm:spPr/>
      <dgm:t>
        <a:bodyPr/>
        <a:lstStyle/>
        <a:p>
          <a:pPr algn="l"/>
          <a:endParaRPr lang="en-US"/>
        </a:p>
      </dgm:t>
    </dgm:pt>
    <dgm:pt modelId="{B1DE882F-C724-4B0B-B925-84FD85C03913}">
      <dgm:prSet phldrT="[Text]" custT="1"/>
      <dgm:spPr/>
      <dgm:t>
        <a:bodyPr/>
        <a:lstStyle/>
        <a:p>
          <a:pPr algn="ctr"/>
          <a:r>
            <a:rPr lang="en-US" sz="2000" dirty="0" smtClean="0"/>
            <a:t>Step 3</a:t>
          </a:r>
          <a:endParaRPr lang="en-US" sz="2000" dirty="0"/>
        </a:p>
      </dgm:t>
    </dgm:pt>
    <dgm:pt modelId="{DB27685E-E10D-4D78-AF0A-80B176C2EC93}" type="parTrans" cxnId="{94701044-7C2F-4C31-8F0D-9B65F3DA1817}">
      <dgm:prSet/>
      <dgm:spPr/>
      <dgm:t>
        <a:bodyPr/>
        <a:lstStyle/>
        <a:p>
          <a:pPr algn="l"/>
          <a:endParaRPr lang="en-US"/>
        </a:p>
      </dgm:t>
    </dgm:pt>
    <dgm:pt modelId="{87BA89AF-A153-42A9-8F50-0AF6B901A092}" type="sibTrans" cxnId="{94701044-7C2F-4C31-8F0D-9B65F3DA1817}">
      <dgm:prSet/>
      <dgm:spPr/>
      <dgm:t>
        <a:bodyPr/>
        <a:lstStyle/>
        <a:p>
          <a:pPr algn="l"/>
          <a:endParaRPr lang="en-US"/>
        </a:p>
      </dgm:t>
    </dgm:pt>
    <dgm:pt modelId="{6523F0CE-00DC-480D-839C-7A175BE213B2}">
      <dgm:prSet phldrT="[Text]" custT="1"/>
      <dgm:spPr/>
      <dgm:t>
        <a:bodyPr/>
        <a:lstStyle/>
        <a:p>
          <a:pPr algn="l"/>
          <a:r>
            <a:rPr lang="en-US" sz="1400" dirty="0" smtClean="0"/>
            <a:t>Districts must add the value of READ plan (0 or 1) to indicate if the cohort student remains in the cohort or if they have exited from the cohort based on READ plan (0 – No or 1 – Yes)</a:t>
          </a:r>
          <a:endParaRPr lang="en-US" sz="1400" dirty="0"/>
        </a:p>
      </dgm:t>
    </dgm:pt>
    <dgm:pt modelId="{508B7AC6-4AF0-40E7-A2AD-834784DE88D4}" type="parTrans" cxnId="{AF0219F1-01DE-482E-BC4B-2391A7BC7647}">
      <dgm:prSet/>
      <dgm:spPr/>
      <dgm:t>
        <a:bodyPr/>
        <a:lstStyle/>
        <a:p>
          <a:pPr algn="l"/>
          <a:endParaRPr lang="en-US"/>
        </a:p>
      </dgm:t>
    </dgm:pt>
    <dgm:pt modelId="{16EF366A-1186-427A-8DF8-0A449E126529}" type="sibTrans" cxnId="{AF0219F1-01DE-482E-BC4B-2391A7BC7647}">
      <dgm:prSet/>
      <dgm:spPr/>
      <dgm:t>
        <a:bodyPr/>
        <a:lstStyle/>
        <a:p>
          <a:pPr algn="l"/>
          <a:endParaRPr lang="en-US"/>
        </a:p>
      </dgm:t>
    </dgm:pt>
    <dgm:pt modelId="{A3E20C8E-926D-4C8C-B85E-A4AA683860AA}">
      <dgm:prSet custT="1"/>
      <dgm:spPr/>
      <dgm:t>
        <a:bodyPr/>
        <a:lstStyle/>
        <a:p>
          <a:pPr algn="ctr"/>
          <a:r>
            <a:rPr lang="en-US" sz="2000" dirty="0" smtClean="0"/>
            <a:t>Step 4</a:t>
          </a:r>
          <a:endParaRPr lang="en-US" sz="2000" dirty="0"/>
        </a:p>
      </dgm:t>
    </dgm:pt>
    <dgm:pt modelId="{37AC0AE1-A500-4FEF-AE62-2309605A1A69}" type="parTrans" cxnId="{A8A86EC0-8E92-4C1F-B2A2-7A13B642B27A}">
      <dgm:prSet/>
      <dgm:spPr/>
      <dgm:t>
        <a:bodyPr/>
        <a:lstStyle/>
        <a:p>
          <a:pPr algn="l"/>
          <a:endParaRPr lang="en-US"/>
        </a:p>
      </dgm:t>
    </dgm:pt>
    <dgm:pt modelId="{3AF44A38-7397-4D2F-951F-81DBC44636D1}" type="sibTrans" cxnId="{A8A86EC0-8E92-4C1F-B2A2-7A13B642B27A}">
      <dgm:prSet/>
      <dgm:spPr/>
      <dgm:t>
        <a:bodyPr/>
        <a:lstStyle/>
        <a:p>
          <a:pPr algn="l"/>
          <a:endParaRPr lang="en-US"/>
        </a:p>
      </dgm:t>
    </dgm:pt>
    <dgm:pt modelId="{0BC1B9E6-B301-46C7-8012-97F2F9E35D7B}">
      <dgm:prSet custT="1"/>
      <dgm:spPr/>
      <dgm:t>
        <a:bodyPr/>
        <a:lstStyle/>
        <a:p>
          <a:pPr algn="l"/>
          <a:r>
            <a:rPr lang="en-US" sz="1400" dirty="0" smtClean="0"/>
            <a:t>Districts will then copy and paste this information into their READ file before submitting data </a:t>
          </a:r>
          <a:endParaRPr lang="en-US" sz="1400" dirty="0"/>
        </a:p>
      </dgm:t>
    </dgm:pt>
    <dgm:pt modelId="{5100AF17-7EE2-4082-A523-6185C90F058A}" type="parTrans" cxnId="{F6AA6D3A-1846-47D1-96E6-53F28E39EA29}">
      <dgm:prSet/>
      <dgm:spPr/>
      <dgm:t>
        <a:bodyPr/>
        <a:lstStyle/>
        <a:p>
          <a:pPr algn="l"/>
          <a:endParaRPr lang="en-US"/>
        </a:p>
      </dgm:t>
    </dgm:pt>
    <dgm:pt modelId="{1745D347-9172-4D71-A00C-1320B477B0DD}" type="sibTrans" cxnId="{F6AA6D3A-1846-47D1-96E6-53F28E39EA29}">
      <dgm:prSet/>
      <dgm:spPr/>
      <dgm:t>
        <a:bodyPr/>
        <a:lstStyle/>
        <a:p>
          <a:pPr algn="l"/>
          <a:endParaRPr lang="en-US"/>
        </a:p>
      </dgm:t>
    </dgm:pt>
    <dgm:pt modelId="{BE417DC8-E392-40AA-B752-68A9C04A53BA}" type="pres">
      <dgm:prSet presAssocID="{78E8A90B-6A6C-4B8C-BBC5-69E411D14EAD}" presName="linearFlow" presStyleCnt="0">
        <dgm:presLayoutVars>
          <dgm:dir/>
          <dgm:animLvl val="lvl"/>
          <dgm:resizeHandles val="exact"/>
        </dgm:presLayoutVars>
      </dgm:prSet>
      <dgm:spPr/>
      <dgm:t>
        <a:bodyPr/>
        <a:lstStyle/>
        <a:p>
          <a:endParaRPr lang="en-US"/>
        </a:p>
      </dgm:t>
    </dgm:pt>
    <dgm:pt modelId="{15ED6D45-4310-475E-95A6-EF8D519652FC}" type="pres">
      <dgm:prSet presAssocID="{5948D5A2-51A5-4741-ABCA-9B9469F3E3C6}" presName="composite" presStyleCnt="0"/>
      <dgm:spPr/>
    </dgm:pt>
    <dgm:pt modelId="{05F63C69-064F-46D2-AA9B-D96267CDF09E}" type="pres">
      <dgm:prSet presAssocID="{5948D5A2-51A5-4741-ABCA-9B9469F3E3C6}" presName="parentText" presStyleLbl="alignNode1" presStyleIdx="0" presStyleCnt="4" custLinFactNeighborY="-4102">
        <dgm:presLayoutVars>
          <dgm:chMax val="1"/>
          <dgm:bulletEnabled val="1"/>
        </dgm:presLayoutVars>
      </dgm:prSet>
      <dgm:spPr/>
      <dgm:t>
        <a:bodyPr/>
        <a:lstStyle/>
        <a:p>
          <a:endParaRPr lang="en-US"/>
        </a:p>
      </dgm:t>
    </dgm:pt>
    <dgm:pt modelId="{E3F4F6FB-C96D-47A6-A713-6E7B5DB845FF}" type="pres">
      <dgm:prSet presAssocID="{5948D5A2-51A5-4741-ABCA-9B9469F3E3C6}" presName="descendantText" presStyleLbl="alignAcc1" presStyleIdx="0" presStyleCnt="4" custScaleX="102323" custScaleY="112586">
        <dgm:presLayoutVars>
          <dgm:bulletEnabled val="1"/>
        </dgm:presLayoutVars>
      </dgm:prSet>
      <dgm:spPr/>
      <dgm:t>
        <a:bodyPr/>
        <a:lstStyle/>
        <a:p>
          <a:endParaRPr lang="en-US"/>
        </a:p>
      </dgm:t>
    </dgm:pt>
    <dgm:pt modelId="{1F49227E-21FF-4D1C-A5FB-C06215AEA0C0}" type="pres">
      <dgm:prSet presAssocID="{E8A17592-5B76-4370-92B6-CA17C4ED616D}" presName="sp" presStyleCnt="0"/>
      <dgm:spPr/>
    </dgm:pt>
    <dgm:pt modelId="{2CA7250D-062F-419A-B252-FD88A036CE10}" type="pres">
      <dgm:prSet presAssocID="{E722E5F4-0AEC-44E8-87DF-7A2F45F77B66}" presName="composite" presStyleCnt="0"/>
      <dgm:spPr/>
    </dgm:pt>
    <dgm:pt modelId="{9610938C-5A18-4584-AC4B-F7362B9DCD8E}" type="pres">
      <dgm:prSet presAssocID="{E722E5F4-0AEC-44E8-87DF-7A2F45F77B66}" presName="parentText" presStyleLbl="alignNode1" presStyleIdx="1" presStyleCnt="4" custLinFactNeighborX="-950" custLinFactNeighborY="-8055">
        <dgm:presLayoutVars>
          <dgm:chMax val="1"/>
          <dgm:bulletEnabled val="1"/>
        </dgm:presLayoutVars>
      </dgm:prSet>
      <dgm:spPr/>
      <dgm:t>
        <a:bodyPr/>
        <a:lstStyle/>
        <a:p>
          <a:endParaRPr lang="en-US"/>
        </a:p>
      </dgm:t>
    </dgm:pt>
    <dgm:pt modelId="{01B5CD7A-3A01-464D-86E0-68B7C4EB8E77}" type="pres">
      <dgm:prSet presAssocID="{E722E5F4-0AEC-44E8-87DF-7A2F45F77B66}" presName="descendantText" presStyleLbl="alignAcc1" presStyleIdx="1" presStyleCnt="4" custScaleY="124933">
        <dgm:presLayoutVars>
          <dgm:bulletEnabled val="1"/>
        </dgm:presLayoutVars>
      </dgm:prSet>
      <dgm:spPr/>
      <dgm:t>
        <a:bodyPr/>
        <a:lstStyle/>
        <a:p>
          <a:endParaRPr lang="en-US"/>
        </a:p>
      </dgm:t>
    </dgm:pt>
    <dgm:pt modelId="{D0A9540C-2092-411C-B4CA-D8067BEEB77B}" type="pres">
      <dgm:prSet presAssocID="{4385E68F-ABAB-4062-B81B-7CAD2CA4428E}" presName="sp" presStyleCnt="0"/>
      <dgm:spPr/>
    </dgm:pt>
    <dgm:pt modelId="{97359BFF-BD72-45A9-ACF0-FD614320FB98}" type="pres">
      <dgm:prSet presAssocID="{B1DE882F-C724-4B0B-B925-84FD85C03913}" presName="composite" presStyleCnt="0"/>
      <dgm:spPr/>
    </dgm:pt>
    <dgm:pt modelId="{3200A6FD-65B4-4F0E-B4E7-E266D51F83E3}" type="pres">
      <dgm:prSet presAssocID="{B1DE882F-C724-4B0B-B925-84FD85C03913}" presName="parentText" presStyleLbl="alignNode1" presStyleIdx="2" presStyleCnt="4" custLinFactNeighborX="-6733" custLinFactNeighborY="-7406">
        <dgm:presLayoutVars>
          <dgm:chMax val="1"/>
          <dgm:bulletEnabled val="1"/>
        </dgm:presLayoutVars>
      </dgm:prSet>
      <dgm:spPr/>
      <dgm:t>
        <a:bodyPr/>
        <a:lstStyle/>
        <a:p>
          <a:endParaRPr lang="en-US"/>
        </a:p>
      </dgm:t>
    </dgm:pt>
    <dgm:pt modelId="{CAB63FA2-4745-4B42-9967-F422BCD7052A}" type="pres">
      <dgm:prSet presAssocID="{B1DE882F-C724-4B0B-B925-84FD85C03913}" presName="descendantText" presStyleLbl="alignAcc1" presStyleIdx="2" presStyleCnt="4" custScaleX="100223" custScaleY="120135">
        <dgm:presLayoutVars>
          <dgm:bulletEnabled val="1"/>
        </dgm:presLayoutVars>
      </dgm:prSet>
      <dgm:spPr/>
      <dgm:t>
        <a:bodyPr/>
        <a:lstStyle/>
        <a:p>
          <a:endParaRPr lang="en-US"/>
        </a:p>
      </dgm:t>
    </dgm:pt>
    <dgm:pt modelId="{8C3226CD-E1B7-4C9F-9517-701A26CCB222}" type="pres">
      <dgm:prSet presAssocID="{87BA89AF-A153-42A9-8F50-0AF6B901A092}" presName="sp" presStyleCnt="0"/>
      <dgm:spPr/>
    </dgm:pt>
    <dgm:pt modelId="{5EE3B3EA-A7B4-43F0-AB03-CA240279A210}" type="pres">
      <dgm:prSet presAssocID="{A3E20C8E-926D-4C8C-B85E-A4AA683860AA}" presName="composite" presStyleCnt="0"/>
      <dgm:spPr/>
    </dgm:pt>
    <dgm:pt modelId="{4FAA2ED2-672C-4CB5-852F-A0F7C20431F3}" type="pres">
      <dgm:prSet presAssocID="{A3E20C8E-926D-4C8C-B85E-A4AA683860AA}" presName="parentText" presStyleLbl="alignNode1" presStyleIdx="3" presStyleCnt="4">
        <dgm:presLayoutVars>
          <dgm:chMax val="1"/>
          <dgm:bulletEnabled val="1"/>
        </dgm:presLayoutVars>
      </dgm:prSet>
      <dgm:spPr/>
      <dgm:t>
        <a:bodyPr/>
        <a:lstStyle/>
        <a:p>
          <a:endParaRPr lang="en-US"/>
        </a:p>
      </dgm:t>
    </dgm:pt>
    <dgm:pt modelId="{BEEAABBA-E4D1-4EAB-B74C-0F9C762CB6E8}" type="pres">
      <dgm:prSet presAssocID="{A3E20C8E-926D-4C8C-B85E-A4AA683860AA}" presName="descendantText" presStyleLbl="alignAcc1" presStyleIdx="3" presStyleCnt="4">
        <dgm:presLayoutVars>
          <dgm:bulletEnabled val="1"/>
        </dgm:presLayoutVars>
      </dgm:prSet>
      <dgm:spPr/>
      <dgm:t>
        <a:bodyPr/>
        <a:lstStyle/>
        <a:p>
          <a:endParaRPr lang="en-US"/>
        </a:p>
      </dgm:t>
    </dgm:pt>
  </dgm:ptLst>
  <dgm:cxnLst>
    <dgm:cxn modelId="{AF0219F1-01DE-482E-BC4B-2391A7BC7647}" srcId="{B1DE882F-C724-4B0B-B925-84FD85C03913}" destId="{6523F0CE-00DC-480D-839C-7A175BE213B2}" srcOrd="0" destOrd="0" parTransId="{508B7AC6-4AF0-40E7-A2AD-834784DE88D4}" sibTransId="{16EF366A-1186-427A-8DF8-0A449E126529}"/>
    <dgm:cxn modelId="{6C257359-0510-44BD-B6E4-17424F4A95EB}" type="presOf" srcId="{E722E5F4-0AEC-44E8-87DF-7A2F45F77B66}" destId="{9610938C-5A18-4584-AC4B-F7362B9DCD8E}" srcOrd="0" destOrd="0" presId="urn:microsoft.com/office/officeart/2005/8/layout/chevron2"/>
    <dgm:cxn modelId="{5B939B1A-E31A-4EBB-9435-C65AE5A4857A}" srcId="{78E8A90B-6A6C-4B8C-BBC5-69E411D14EAD}" destId="{E722E5F4-0AEC-44E8-87DF-7A2F45F77B66}" srcOrd="1" destOrd="0" parTransId="{1D42ADB5-F786-4DEF-B291-FCAE885D7270}" sibTransId="{4385E68F-ABAB-4062-B81B-7CAD2CA4428E}"/>
    <dgm:cxn modelId="{1F334C7B-867C-443E-8EA9-60AEA9532A72}" type="presOf" srcId="{78E8A90B-6A6C-4B8C-BBC5-69E411D14EAD}" destId="{BE417DC8-E392-40AA-B752-68A9C04A53BA}" srcOrd="0" destOrd="0" presId="urn:microsoft.com/office/officeart/2005/8/layout/chevron2"/>
    <dgm:cxn modelId="{F6AA6D3A-1846-47D1-96E6-53F28E39EA29}" srcId="{A3E20C8E-926D-4C8C-B85E-A4AA683860AA}" destId="{0BC1B9E6-B301-46C7-8012-97F2F9E35D7B}" srcOrd="0" destOrd="0" parTransId="{5100AF17-7EE2-4082-A523-6185C90F058A}" sibTransId="{1745D347-9172-4D71-A00C-1320B477B0DD}"/>
    <dgm:cxn modelId="{A1D89891-C322-42C1-B5D8-BA9F79791F3A}" type="presOf" srcId="{0BC1B9E6-B301-46C7-8012-97F2F9E35D7B}" destId="{BEEAABBA-E4D1-4EAB-B74C-0F9C762CB6E8}" srcOrd="0" destOrd="0" presId="urn:microsoft.com/office/officeart/2005/8/layout/chevron2"/>
    <dgm:cxn modelId="{3A187719-15FF-4061-8550-B322F1CAB5E3}" type="presOf" srcId="{B1DE882F-C724-4B0B-B925-84FD85C03913}" destId="{3200A6FD-65B4-4F0E-B4E7-E266D51F83E3}" srcOrd="0" destOrd="0" presId="urn:microsoft.com/office/officeart/2005/8/layout/chevron2"/>
    <dgm:cxn modelId="{8B94D43E-0462-43C9-835D-4FCD7F7DD46D}" type="presOf" srcId="{6523F0CE-00DC-480D-839C-7A175BE213B2}" destId="{CAB63FA2-4745-4B42-9967-F422BCD7052A}" srcOrd="0" destOrd="0" presId="urn:microsoft.com/office/officeart/2005/8/layout/chevron2"/>
    <dgm:cxn modelId="{172CA612-2B3D-4F74-9AF8-DCD9C8F25CF8}" type="presOf" srcId="{A3E20C8E-926D-4C8C-B85E-A4AA683860AA}" destId="{4FAA2ED2-672C-4CB5-852F-A0F7C20431F3}" srcOrd="0" destOrd="0" presId="urn:microsoft.com/office/officeart/2005/8/layout/chevron2"/>
    <dgm:cxn modelId="{DC8B0EB4-A736-494B-99AC-8100ECE515AA}" type="presOf" srcId="{6F521A16-7F56-45D1-AE73-44446A67EB26}" destId="{E3F4F6FB-C96D-47A6-A713-6E7B5DB845FF}" srcOrd="0" destOrd="0" presId="urn:microsoft.com/office/officeart/2005/8/layout/chevron2"/>
    <dgm:cxn modelId="{A4D38A50-8FCD-449F-834D-41E671E0B510}" type="presOf" srcId="{636BB6BA-9AFE-422D-B6C5-A4345C118840}" destId="{01B5CD7A-3A01-464D-86E0-68B7C4EB8E77}" srcOrd="0" destOrd="0" presId="urn:microsoft.com/office/officeart/2005/8/layout/chevron2"/>
    <dgm:cxn modelId="{36A27327-17CF-43E0-90AC-90439E85C943}" srcId="{78E8A90B-6A6C-4B8C-BBC5-69E411D14EAD}" destId="{5948D5A2-51A5-4741-ABCA-9B9469F3E3C6}" srcOrd="0" destOrd="0" parTransId="{DC3D4CA8-B4B5-4E43-A723-2A48798A54E2}" sibTransId="{E8A17592-5B76-4370-92B6-CA17C4ED616D}"/>
    <dgm:cxn modelId="{E361D8FD-DC10-4F8E-BB40-8EB20FB7C011}" type="presOf" srcId="{5948D5A2-51A5-4741-ABCA-9B9469F3E3C6}" destId="{05F63C69-064F-46D2-AA9B-D96267CDF09E}" srcOrd="0" destOrd="0" presId="urn:microsoft.com/office/officeart/2005/8/layout/chevron2"/>
    <dgm:cxn modelId="{5D29C3B5-48BA-4F35-B061-1B7E40E6A586}" srcId="{E722E5F4-0AEC-44E8-87DF-7A2F45F77B66}" destId="{636BB6BA-9AFE-422D-B6C5-A4345C118840}" srcOrd="0" destOrd="0" parTransId="{57EACF22-1CB5-4384-B8DF-285A9AB0E35A}" sibTransId="{030C7A99-4313-4275-8CDC-8D90916DC043}"/>
    <dgm:cxn modelId="{94701044-7C2F-4C31-8F0D-9B65F3DA1817}" srcId="{78E8A90B-6A6C-4B8C-BBC5-69E411D14EAD}" destId="{B1DE882F-C724-4B0B-B925-84FD85C03913}" srcOrd="2" destOrd="0" parTransId="{DB27685E-E10D-4D78-AF0A-80B176C2EC93}" sibTransId="{87BA89AF-A153-42A9-8F50-0AF6B901A092}"/>
    <dgm:cxn modelId="{A8A86EC0-8E92-4C1F-B2A2-7A13B642B27A}" srcId="{78E8A90B-6A6C-4B8C-BBC5-69E411D14EAD}" destId="{A3E20C8E-926D-4C8C-B85E-A4AA683860AA}" srcOrd="3" destOrd="0" parTransId="{37AC0AE1-A500-4FEF-AE62-2309605A1A69}" sibTransId="{3AF44A38-7397-4D2F-951F-81DBC44636D1}"/>
    <dgm:cxn modelId="{15E3E867-B727-48FE-A9D1-27A2C6AEA636}" srcId="{5948D5A2-51A5-4741-ABCA-9B9469F3E3C6}" destId="{6F521A16-7F56-45D1-AE73-44446A67EB26}" srcOrd="0" destOrd="0" parTransId="{5A9EBB04-033D-42F4-8904-6C8EE02450BE}" sibTransId="{DF68FF66-B76E-4CD4-A742-AED436338A88}"/>
    <dgm:cxn modelId="{A75F2C95-A903-4600-8F3A-8A3A6DEB8342}" type="presParOf" srcId="{BE417DC8-E392-40AA-B752-68A9C04A53BA}" destId="{15ED6D45-4310-475E-95A6-EF8D519652FC}" srcOrd="0" destOrd="0" presId="urn:microsoft.com/office/officeart/2005/8/layout/chevron2"/>
    <dgm:cxn modelId="{5CCDB923-14BB-4ECE-A889-0585CDE9AB63}" type="presParOf" srcId="{15ED6D45-4310-475E-95A6-EF8D519652FC}" destId="{05F63C69-064F-46D2-AA9B-D96267CDF09E}" srcOrd="0" destOrd="0" presId="urn:microsoft.com/office/officeart/2005/8/layout/chevron2"/>
    <dgm:cxn modelId="{42387910-8086-4571-8469-ED875F823980}" type="presParOf" srcId="{15ED6D45-4310-475E-95A6-EF8D519652FC}" destId="{E3F4F6FB-C96D-47A6-A713-6E7B5DB845FF}" srcOrd="1" destOrd="0" presId="urn:microsoft.com/office/officeart/2005/8/layout/chevron2"/>
    <dgm:cxn modelId="{8BECF381-53B4-4A50-99B6-EEDEC8A72BC6}" type="presParOf" srcId="{BE417DC8-E392-40AA-B752-68A9C04A53BA}" destId="{1F49227E-21FF-4D1C-A5FB-C06215AEA0C0}" srcOrd="1" destOrd="0" presId="urn:microsoft.com/office/officeart/2005/8/layout/chevron2"/>
    <dgm:cxn modelId="{C70EECD0-8D06-4930-A779-0B8D46568474}" type="presParOf" srcId="{BE417DC8-E392-40AA-B752-68A9C04A53BA}" destId="{2CA7250D-062F-419A-B252-FD88A036CE10}" srcOrd="2" destOrd="0" presId="urn:microsoft.com/office/officeart/2005/8/layout/chevron2"/>
    <dgm:cxn modelId="{15FA7072-C7F8-4EFE-BE5F-3131644E3B36}" type="presParOf" srcId="{2CA7250D-062F-419A-B252-FD88A036CE10}" destId="{9610938C-5A18-4584-AC4B-F7362B9DCD8E}" srcOrd="0" destOrd="0" presId="urn:microsoft.com/office/officeart/2005/8/layout/chevron2"/>
    <dgm:cxn modelId="{36A708AA-A441-48F0-BCFD-4221BB90C259}" type="presParOf" srcId="{2CA7250D-062F-419A-B252-FD88A036CE10}" destId="{01B5CD7A-3A01-464D-86E0-68B7C4EB8E77}" srcOrd="1" destOrd="0" presId="urn:microsoft.com/office/officeart/2005/8/layout/chevron2"/>
    <dgm:cxn modelId="{19D3AC4D-E813-4F79-AE3B-461066C9582A}" type="presParOf" srcId="{BE417DC8-E392-40AA-B752-68A9C04A53BA}" destId="{D0A9540C-2092-411C-B4CA-D8067BEEB77B}" srcOrd="3" destOrd="0" presId="urn:microsoft.com/office/officeart/2005/8/layout/chevron2"/>
    <dgm:cxn modelId="{B0F8F30B-6B0E-4B03-9C5B-DB4CF3656639}" type="presParOf" srcId="{BE417DC8-E392-40AA-B752-68A9C04A53BA}" destId="{97359BFF-BD72-45A9-ACF0-FD614320FB98}" srcOrd="4" destOrd="0" presId="urn:microsoft.com/office/officeart/2005/8/layout/chevron2"/>
    <dgm:cxn modelId="{CAB57681-FB36-4BBF-A37C-7593B1055C91}" type="presParOf" srcId="{97359BFF-BD72-45A9-ACF0-FD614320FB98}" destId="{3200A6FD-65B4-4F0E-B4E7-E266D51F83E3}" srcOrd="0" destOrd="0" presId="urn:microsoft.com/office/officeart/2005/8/layout/chevron2"/>
    <dgm:cxn modelId="{B968AEB7-8DA1-4357-87DF-C59A60B85B7F}" type="presParOf" srcId="{97359BFF-BD72-45A9-ACF0-FD614320FB98}" destId="{CAB63FA2-4745-4B42-9967-F422BCD7052A}" srcOrd="1" destOrd="0" presId="urn:microsoft.com/office/officeart/2005/8/layout/chevron2"/>
    <dgm:cxn modelId="{D0DFFA69-6713-4B51-849F-478767683061}" type="presParOf" srcId="{BE417DC8-E392-40AA-B752-68A9C04A53BA}" destId="{8C3226CD-E1B7-4C9F-9517-701A26CCB222}" srcOrd="5" destOrd="0" presId="urn:microsoft.com/office/officeart/2005/8/layout/chevron2"/>
    <dgm:cxn modelId="{F54C3AFB-D05B-4090-9827-F3E90C32A5B2}" type="presParOf" srcId="{BE417DC8-E392-40AA-B752-68A9C04A53BA}" destId="{5EE3B3EA-A7B4-43F0-AB03-CA240279A210}" srcOrd="6" destOrd="0" presId="urn:microsoft.com/office/officeart/2005/8/layout/chevron2"/>
    <dgm:cxn modelId="{64705BBA-CBF9-4B44-89FC-3D58C22026F0}" type="presParOf" srcId="{5EE3B3EA-A7B4-43F0-AB03-CA240279A210}" destId="{4FAA2ED2-672C-4CB5-852F-A0F7C20431F3}" srcOrd="0" destOrd="0" presId="urn:microsoft.com/office/officeart/2005/8/layout/chevron2"/>
    <dgm:cxn modelId="{3B4B6647-1E66-4DB4-AA8A-243E9F2A1B04}" type="presParOf" srcId="{5EE3B3EA-A7B4-43F0-AB03-CA240279A210}" destId="{BEEAABBA-E4D1-4EAB-B74C-0F9C762CB6E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63C69-064F-46D2-AA9B-D96267CDF09E}">
      <dsp:nvSpPr>
        <dsp:cNvPr id="0" name=""/>
        <dsp:cNvSpPr/>
      </dsp:nvSpPr>
      <dsp:spPr>
        <a:xfrm rot="5400000">
          <a:off x="-211834" y="174266"/>
          <a:ext cx="1137714" cy="796400"/>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Step 1</a:t>
          </a:r>
          <a:endParaRPr lang="en-US" sz="2000" kern="1200" dirty="0"/>
        </a:p>
      </dsp:txBody>
      <dsp:txXfrm rot="-5400000">
        <a:off x="-41177" y="401809"/>
        <a:ext cx="796400" cy="341314"/>
      </dsp:txXfrm>
    </dsp:sp>
    <dsp:sp modelId="{E3F4F6FB-C96D-47A6-A713-6E7B5DB845FF}">
      <dsp:nvSpPr>
        <dsp:cNvPr id="0" name=""/>
        <dsp:cNvSpPr/>
      </dsp:nvSpPr>
      <dsp:spPr>
        <a:xfrm rot="5400000">
          <a:off x="3884078" y="-3207468"/>
          <a:ext cx="832589" cy="7255007"/>
        </a:xfrm>
        <a:prstGeom prst="round2Same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Run the “Student extract of 4-12</a:t>
          </a:r>
          <a:r>
            <a:rPr lang="en-US" sz="1400" kern="1200" baseline="30000" dirty="0" smtClean="0"/>
            <a:t>th</a:t>
          </a:r>
          <a:r>
            <a:rPr lang="en-US" sz="1400" kern="1200" dirty="0" smtClean="0"/>
            <a:t> Graders with a Significant Reading Deficiency in the Prior Year” Report in </a:t>
          </a:r>
          <a:r>
            <a:rPr lang="en-US" sz="1400" kern="1200" dirty="0" err="1" smtClean="0"/>
            <a:t>Cognos</a:t>
          </a:r>
          <a:r>
            <a:rPr lang="en-US" sz="1400" kern="1200" dirty="0" smtClean="0"/>
            <a:t> </a:t>
          </a:r>
          <a:endParaRPr lang="en-US" sz="1400" kern="1200" dirty="0"/>
        </a:p>
      </dsp:txBody>
      <dsp:txXfrm rot="-5400000">
        <a:off x="672869" y="44385"/>
        <a:ext cx="7214363" cy="751301"/>
      </dsp:txXfrm>
    </dsp:sp>
    <dsp:sp modelId="{9610938C-5A18-4584-AC4B-F7362B9DCD8E}">
      <dsp:nvSpPr>
        <dsp:cNvPr id="0" name=""/>
        <dsp:cNvSpPr/>
      </dsp:nvSpPr>
      <dsp:spPr>
        <a:xfrm rot="5400000">
          <a:off x="-211834" y="1219138"/>
          <a:ext cx="1137714" cy="796400"/>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Step 2</a:t>
          </a:r>
          <a:endParaRPr lang="en-US" sz="2000" kern="1200" dirty="0"/>
        </a:p>
      </dsp:txBody>
      <dsp:txXfrm rot="-5400000">
        <a:off x="-41177" y="1446681"/>
        <a:ext cx="796400" cy="341314"/>
      </dsp:txXfrm>
    </dsp:sp>
    <dsp:sp modelId="{01B5CD7A-3A01-464D-86E0-68B7C4EB8E77}">
      <dsp:nvSpPr>
        <dsp:cNvPr id="0" name=""/>
        <dsp:cNvSpPr/>
      </dsp:nvSpPr>
      <dsp:spPr>
        <a:xfrm rot="5400000">
          <a:off x="3838424" y="-2035268"/>
          <a:ext cx="923897" cy="7090299"/>
        </a:xfrm>
        <a:prstGeom prst="round2Same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Run this report for the current school year (</a:t>
          </a:r>
          <a:r>
            <a:rPr lang="en-US" sz="1400" kern="1200" dirty="0" smtClean="0"/>
            <a:t>2018-19). </a:t>
          </a:r>
          <a:r>
            <a:rPr lang="en-US" sz="1400" kern="1200" dirty="0" smtClean="0"/>
            <a:t>Districts will be able to download an excel file pre-loaded with all READ fields for the 4-12</a:t>
          </a:r>
          <a:r>
            <a:rPr lang="en-US" sz="1400" kern="1200" baseline="30000" dirty="0" smtClean="0"/>
            <a:t>th</a:t>
          </a:r>
          <a:r>
            <a:rPr lang="en-US" sz="1400" kern="1200" dirty="0" smtClean="0"/>
            <a:t> graders except for the READ plan field</a:t>
          </a:r>
          <a:r>
            <a:rPr lang="en-US" sz="1200" kern="1200" dirty="0" smtClean="0"/>
            <a:t>.</a:t>
          </a:r>
          <a:endParaRPr lang="en-US" sz="1200" kern="1200" dirty="0"/>
        </a:p>
      </dsp:txBody>
      <dsp:txXfrm rot="-5400000">
        <a:off x="755224" y="1093033"/>
        <a:ext cx="7045198" cy="833695"/>
      </dsp:txXfrm>
    </dsp:sp>
    <dsp:sp modelId="{3200A6FD-65B4-4F0E-B4E7-E266D51F83E3}">
      <dsp:nvSpPr>
        <dsp:cNvPr id="0" name=""/>
        <dsp:cNvSpPr/>
      </dsp:nvSpPr>
      <dsp:spPr>
        <a:xfrm rot="5400000">
          <a:off x="-211834" y="2298626"/>
          <a:ext cx="1137714" cy="796400"/>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Step 3</a:t>
          </a:r>
          <a:endParaRPr lang="en-US" sz="2000" kern="1200" dirty="0"/>
        </a:p>
      </dsp:txBody>
      <dsp:txXfrm rot="-5400000">
        <a:off x="-41177" y="2526169"/>
        <a:ext cx="796400" cy="341314"/>
      </dsp:txXfrm>
    </dsp:sp>
    <dsp:sp modelId="{CAB63FA2-4745-4B42-9967-F422BCD7052A}">
      <dsp:nvSpPr>
        <dsp:cNvPr id="0" name=""/>
        <dsp:cNvSpPr/>
      </dsp:nvSpPr>
      <dsp:spPr>
        <a:xfrm rot="5400000">
          <a:off x="3856165" y="-971069"/>
          <a:ext cx="888415" cy="7106111"/>
        </a:xfrm>
        <a:prstGeom prst="round2Same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Districts must add the value of READ plan (0 or 1) to indicate if the cohort student remains in the cohort or if they have exited from the cohort based on READ plan (0 – No or 1 – Yes)</a:t>
          </a:r>
          <a:endParaRPr lang="en-US" sz="1400" kern="1200" dirty="0"/>
        </a:p>
      </dsp:txBody>
      <dsp:txXfrm rot="-5400000">
        <a:off x="747318" y="2181147"/>
        <a:ext cx="7062742" cy="801677"/>
      </dsp:txXfrm>
    </dsp:sp>
    <dsp:sp modelId="{4FAA2ED2-672C-4CB5-852F-A0F7C20431F3}">
      <dsp:nvSpPr>
        <dsp:cNvPr id="0" name=""/>
        <dsp:cNvSpPr/>
      </dsp:nvSpPr>
      <dsp:spPr>
        <a:xfrm rot="5400000">
          <a:off x="-211834" y="3380539"/>
          <a:ext cx="1137714" cy="796400"/>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Step 4</a:t>
          </a:r>
          <a:endParaRPr lang="en-US" sz="2000" kern="1200" dirty="0"/>
        </a:p>
      </dsp:txBody>
      <dsp:txXfrm rot="-5400000">
        <a:off x="-41177" y="3608082"/>
        <a:ext cx="796400" cy="341314"/>
      </dsp:txXfrm>
    </dsp:sp>
    <dsp:sp modelId="{BEEAABBA-E4D1-4EAB-B74C-0F9C762CB6E8}">
      <dsp:nvSpPr>
        <dsp:cNvPr id="0" name=""/>
        <dsp:cNvSpPr/>
      </dsp:nvSpPr>
      <dsp:spPr>
        <a:xfrm rot="5400000">
          <a:off x="3930615" y="34490"/>
          <a:ext cx="739514" cy="7090299"/>
        </a:xfrm>
        <a:prstGeom prst="round2Same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Districts will then copy and paste this information into their READ file before submitting data </a:t>
          </a:r>
          <a:endParaRPr lang="en-US" sz="1400" kern="1200" dirty="0"/>
        </a:p>
      </dsp:txBody>
      <dsp:txXfrm rot="-5400000">
        <a:off x="755223" y="3245982"/>
        <a:ext cx="7054199" cy="6673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71C41A5-5806-4D8C-9101-87111F98DC19}" type="datetimeFigureOut">
              <a:rPr lang="en-US" smtClean="0"/>
              <a:t>2/20/2019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1727174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10</a:t>
            </a:fld>
            <a:endParaRPr lang="en-US"/>
          </a:p>
        </p:txBody>
      </p:sp>
    </p:spTree>
    <p:extLst>
      <p:ext uri="{BB962C8B-B14F-4D97-AF65-F5344CB8AC3E}">
        <p14:creationId xmlns:p14="http://schemas.microsoft.com/office/powerpoint/2010/main" val="381991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11</a:t>
            </a:fld>
            <a:endParaRPr lang="en-US"/>
          </a:p>
        </p:txBody>
      </p:sp>
    </p:spTree>
    <p:extLst>
      <p:ext uri="{BB962C8B-B14F-4D97-AF65-F5344CB8AC3E}">
        <p14:creationId xmlns:p14="http://schemas.microsoft.com/office/powerpoint/2010/main" val="2548682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12</a:t>
            </a:fld>
            <a:endParaRPr lang="en-US"/>
          </a:p>
        </p:txBody>
      </p:sp>
    </p:spTree>
    <p:extLst>
      <p:ext uri="{BB962C8B-B14F-4D97-AF65-F5344CB8AC3E}">
        <p14:creationId xmlns:p14="http://schemas.microsoft.com/office/powerpoint/2010/main" val="2433407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13</a:t>
            </a:fld>
            <a:endParaRPr lang="en-US"/>
          </a:p>
        </p:txBody>
      </p:sp>
    </p:spTree>
    <p:extLst>
      <p:ext uri="{BB962C8B-B14F-4D97-AF65-F5344CB8AC3E}">
        <p14:creationId xmlns:p14="http://schemas.microsoft.com/office/powerpoint/2010/main" val="279399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14</a:t>
            </a:fld>
            <a:endParaRPr lang="en-US"/>
          </a:p>
        </p:txBody>
      </p:sp>
    </p:spTree>
    <p:extLst>
      <p:ext uri="{BB962C8B-B14F-4D97-AF65-F5344CB8AC3E}">
        <p14:creationId xmlns:p14="http://schemas.microsoft.com/office/powerpoint/2010/main" val="66770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15</a:t>
            </a:fld>
            <a:endParaRPr lang="en-US"/>
          </a:p>
        </p:txBody>
      </p:sp>
    </p:spTree>
    <p:extLst>
      <p:ext uri="{BB962C8B-B14F-4D97-AF65-F5344CB8AC3E}">
        <p14:creationId xmlns:p14="http://schemas.microsoft.com/office/powerpoint/2010/main" val="1880205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16</a:t>
            </a:fld>
            <a:endParaRPr lang="en-US"/>
          </a:p>
        </p:txBody>
      </p:sp>
    </p:spTree>
    <p:extLst>
      <p:ext uri="{BB962C8B-B14F-4D97-AF65-F5344CB8AC3E}">
        <p14:creationId xmlns:p14="http://schemas.microsoft.com/office/powerpoint/2010/main" val="1405985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17</a:t>
            </a:fld>
            <a:endParaRPr lang="en-US"/>
          </a:p>
        </p:txBody>
      </p:sp>
    </p:spTree>
    <p:extLst>
      <p:ext uri="{BB962C8B-B14F-4D97-AF65-F5344CB8AC3E}">
        <p14:creationId xmlns:p14="http://schemas.microsoft.com/office/powerpoint/2010/main" val="3615253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18</a:t>
            </a:fld>
            <a:endParaRPr lang="en-US"/>
          </a:p>
        </p:txBody>
      </p:sp>
    </p:spTree>
    <p:extLst>
      <p:ext uri="{BB962C8B-B14F-4D97-AF65-F5344CB8AC3E}">
        <p14:creationId xmlns:p14="http://schemas.microsoft.com/office/powerpoint/2010/main" val="597285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19</a:t>
            </a:fld>
            <a:endParaRPr lang="en-US"/>
          </a:p>
        </p:txBody>
      </p:sp>
    </p:spTree>
    <p:extLst>
      <p:ext uri="{BB962C8B-B14F-4D97-AF65-F5344CB8AC3E}">
        <p14:creationId xmlns:p14="http://schemas.microsoft.com/office/powerpoint/2010/main" val="3799939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2</a:t>
            </a:fld>
            <a:endParaRPr lang="en-US"/>
          </a:p>
        </p:txBody>
      </p:sp>
    </p:spTree>
    <p:extLst>
      <p:ext uri="{BB962C8B-B14F-4D97-AF65-F5344CB8AC3E}">
        <p14:creationId xmlns:p14="http://schemas.microsoft.com/office/powerpoint/2010/main" val="291583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20</a:t>
            </a:fld>
            <a:endParaRPr lang="en-US"/>
          </a:p>
        </p:txBody>
      </p:sp>
    </p:spTree>
    <p:extLst>
      <p:ext uri="{BB962C8B-B14F-4D97-AF65-F5344CB8AC3E}">
        <p14:creationId xmlns:p14="http://schemas.microsoft.com/office/powerpoint/2010/main" val="2808593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21</a:t>
            </a:fld>
            <a:endParaRPr lang="en-US"/>
          </a:p>
        </p:txBody>
      </p:sp>
    </p:spTree>
    <p:extLst>
      <p:ext uri="{BB962C8B-B14F-4D97-AF65-F5344CB8AC3E}">
        <p14:creationId xmlns:p14="http://schemas.microsoft.com/office/powerpoint/2010/main" val="1988798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22</a:t>
            </a:fld>
            <a:endParaRPr lang="en-US"/>
          </a:p>
        </p:txBody>
      </p:sp>
    </p:spTree>
    <p:extLst>
      <p:ext uri="{BB962C8B-B14F-4D97-AF65-F5344CB8AC3E}">
        <p14:creationId xmlns:p14="http://schemas.microsoft.com/office/powerpoint/2010/main" val="2373749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23</a:t>
            </a:fld>
            <a:endParaRPr lang="en-US"/>
          </a:p>
        </p:txBody>
      </p:sp>
    </p:spTree>
    <p:extLst>
      <p:ext uri="{BB962C8B-B14F-4D97-AF65-F5344CB8AC3E}">
        <p14:creationId xmlns:p14="http://schemas.microsoft.com/office/powerpoint/2010/main" val="2475883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24</a:t>
            </a:fld>
            <a:endParaRPr lang="en-US"/>
          </a:p>
        </p:txBody>
      </p:sp>
    </p:spTree>
    <p:extLst>
      <p:ext uri="{BB962C8B-B14F-4D97-AF65-F5344CB8AC3E}">
        <p14:creationId xmlns:p14="http://schemas.microsoft.com/office/powerpoint/2010/main" val="3094673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25</a:t>
            </a:fld>
            <a:endParaRPr lang="en-US"/>
          </a:p>
        </p:txBody>
      </p:sp>
    </p:spTree>
    <p:extLst>
      <p:ext uri="{BB962C8B-B14F-4D97-AF65-F5344CB8AC3E}">
        <p14:creationId xmlns:p14="http://schemas.microsoft.com/office/powerpoint/2010/main" val="915643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26</a:t>
            </a:fld>
            <a:endParaRPr lang="en-US"/>
          </a:p>
        </p:txBody>
      </p:sp>
    </p:spTree>
    <p:extLst>
      <p:ext uri="{BB962C8B-B14F-4D97-AF65-F5344CB8AC3E}">
        <p14:creationId xmlns:p14="http://schemas.microsoft.com/office/powerpoint/2010/main" val="2384076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27</a:t>
            </a:fld>
            <a:endParaRPr lang="en-US"/>
          </a:p>
        </p:txBody>
      </p:sp>
    </p:spTree>
    <p:extLst>
      <p:ext uri="{BB962C8B-B14F-4D97-AF65-F5344CB8AC3E}">
        <p14:creationId xmlns:p14="http://schemas.microsoft.com/office/powerpoint/2010/main" val="877041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28</a:t>
            </a:fld>
            <a:endParaRPr lang="en-US"/>
          </a:p>
        </p:txBody>
      </p:sp>
    </p:spTree>
    <p:extLst>
      <p:ext uri="{BB962C8B-B14F-4D97-AF65-F5344CB8AC3E}">
        <p14:creationId xmlns:p14="http://schemas.microsoft.com/office/powerpoint/2010/main" val="1821673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29</a:t>
            </a:fld>
            <a:endParaRPr lang="en-US"/>
          </a:p>
        </p:txBody>
      </p:sp>
    </p:spTree>
    <p:extLst>
      <p:ext uri="{BB962C8B-B14F-4D97-AF65-F5344CB8AC3E}">
        <p14:creationId xmlns:p14="http://schemas.microsoft.com/office/powerpoint/2010/main" val="173638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a:t>
            </a:fld>
            <a:endParaRPr lang="en-US"/>
          </a:p>
        </p:txBody>
      </p:sp>
    </p:spTree>
    <p:extLst>
      <p:ext uri="{BB962C8B-B14F-4D97-AF65-F5344CB8AC3E}">
        <p14:creationId xmlns:p14="http://schemas.microsoft.com/office/powerpoint/2010/main" val="3788119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30</a:t>
            </a:fld>
            <a:endParaRPr lang="en-US"/>
          </a:p>
        </p:txBody>
      </p:sp>
    </p:spTree>
    <p:extLst>
      <p:ext uri="{BB962C8B-B14F-4D97-AF65-F5344CB8AC3E}">
        <p14:creationId xmlns:p14="http://schemas.microsoft.com/office/powerpoint/2010/main" val="703308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31</a:t>
            </a:fld>
            <a:endParaRPr lang="en-US"/>
          </a:p>
        </p:txBody>
      </p:sp>
    </p:spTree>
    <p:extLst>
      <p:ext uri="{BB962C8B-B14F-4D97-AF65-F5344CB8AC3E}">
        <p14:creationId xmlns:p14="http://schemas.microsoft.com/office/powerpoint/2010/main" val="3828054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32</a:t>
            </a:fld>
            <a:endParaRPr lang="en-US"/>
          </a:p>
        </p:txBody>
      </p:sp>
    </p:spTree>
    <p:extLst>
      <p:ext uri="{BB962C8B-B14F-4D97-AF65-F5344CB8AC3E}">
        <p14:creationId xmlns:p14="http://schemas.microsoft.com/office/powerpoint/2010/main" val="891984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33</a:t>
            </a:fld>
            <a:endParaRPr lang="en-US"/>
          </a:p>
        </p:txBody>
      </p:sp>
    </p:spTree>
    <p:extLst>
      <p:ext uri="{BB962C8B-B14F-4D97-AF65-F5344CB8AC3E}">
        <p14:creationId xmlns:p14="http://schemas.microsoft.com/office/powerpoint/2010/main" val="3542575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34</a:t>
            </a:fld>
            <a:endParaRPr lang="en-US"/>
          </a:p>
        </p:txBody>
      </p:sp>
    </p:spTree>
    <p:extLst>
      <p:ext uri="{BB962C8B-B14F-4D97-AF65-F5344CB8AC3E}">
        <p14:creationId xmlns:p14="http://schemas.microsoft.com/office/powerpoint/2010/main" val="37379048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35</a:t>
            </a:fld>
            <a:endParaRPr lang="en-US"/>
          </a:p>
        </p:txBody>
      </p:sp>
    </p:spTree>
    <p:extLst>
      <p:ext uri="{BB962C8B-B14F-4D97-AF65-F5344CB8AC3E}">
        <p14:creationId xmlns:p14="http://schemas.microsoft.com/office/powerpoint/2010/main" val="385127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36</a:t>
            </a:fld>
            <a:endParaRPr lang="en-US"/>
          </a:p>
        </p:txBody>
      </p:sp>
    </p:spTree>
    <p:extLst>
      <p:ext uri="{BB962C8B-B14F-4D97-AF65-F5344CB8AC3E}">
        <p14:creationId xmlns:p14="http://schemas.microsoft.com/office/powerpoint/2010/main" val="1831958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37</a:t>
            </a:fld>
            <a:endParaRPr lang="en-US"/>
          </a:p>
        </p:txBody>
      </p:sp>
    </p:spTree>
    <p:extLst>
      <p:ext uri="{BB962C8B-B14F-4D97-AF65-F5344CB8AC3E}">
        <p14:creationId xmlns:p14="http://schemas.microsoft.com/office/powerpoint/2010/main" val="2847154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38</a:t>
            </a:fld>
            <a:endParaRPr lang="en-US"/>
          </a:p>
        </p:txBody>
      </p:sp>
    </p:spTree>
    <p:extLst>
      <p:ext uri="{BB962C8B-B14F-4D97-AF65-F5344CB8AC3E}">
        <p14:creationId xmlns:p14="http://schemas.microsoft.com/office/powerpoint/2010/main" val="1995502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39</a:t>
            </a:fld>
            <a:endParaRPr lang="en-US"/>
          </a:p>
        </p:txBody>
      </p:sp>
    </p:spTree>
    <p:extLst>
      <p:ext uri="{BB962C8B-B14F-4D97-AF65-F5344CB8AC3E}">
        <p14:creationId xmlns:p14="http://schemas.microsoft.com/office/powerpoint/2010/main" val="1017958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4</a:t>
            </a:fld>
            <a:endParaRPr lang="en-US"/>
          </a:p>
        </p:txBody>
      </p:sp>
    </p:spTree>
    <p:extLst>
      <p:ext uri="{BB962C8B-B14F-4D97-AF65-F5344CB8AC3E}">
        <p14:creationId xmlns:p14="http://schemas.microsoft.com/office/powerpoint/2010/main" val="2905431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a:t>
            </a:fld>
            <a:endParaRPr lang="en-US"/>
          </a:p>
        </p:txBody>
      </p:sp>
    </p:spTree>
    <p:extLst>
      <p:ext uri="{BB962C8B-B14F-4D97-AF65-F5344CB8AC3E}">
        <p14:creationId xmlns:p14="http://schemas.microsoft.com/office/powerpoint/2010/main" val="876389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6</a:t>
            </a:fld>
            <a:endParaRPr lang="en-US"/>
          </a:p>
        </p:txBody>
      </p:sp>
    </p:spTree>
    <p:extLst>
      <p:ext uri="{BB962C8B-B14F-4D97-AF65-F5344CB8AC3E}">
        <p14:creationId xmlns:p14="http://schemas.microsoft.com/office/powerpoint/2010/main" val="3286726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7</a:t>
            </a:fld>
            <a:endParaRPr lang="en-US"/>
          </a:p>
        </p:txBody>
      </p:sp>
    </p:spTree>
    <p:extLst>
      <p:ext uri="{BB962C8B-B14F-4D97-AF65-F5344CB8AC3E}">
        <p14:creationId xmlns:p14="http://schemas.microsoft.com/office/powerpoint/2010/main" val="415171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8</a:t>
            </a:fld>
            <a:endParaRPr lang="en-US"/>
          </a:p>
        </p:txBody>
      </p:sp>
    </p:spTree>
    <p:extLst>
      <p:ext uri="{BB962C8B-B14F-4D97-AF65-F5344CB8AC3E}">
        <p14:creationId xmlns:p14="http://schemas.microsoft.com/office/powerpoint/2010/main" val="1187774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9</a:t>
            </a:fld>
            <a:endParaRPr lang="en-US"/>
          </a:p>
        </p:txBody>
      </p:sp>
    </p:spTree>
    <p:extLst>
      <p:ext uri="{BB962C8B-B14F-4D97-AF65-F5344CB8AC3E}">
        <p14:creationId xmlns:p14="http://schemas.microsoft.com/office/powerpoint/2010/main" val="553345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20292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9"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13"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9"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10"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de.state.co.us/coloradoliteracy/readbudgetplanningsurveytemplat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cde.state.co.us/datapipeline/convertcsvtoexce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de.state.co.us/coloradoliteracy/readdatapipelin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mailto:Hutton_W@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dataprivacyandsecuri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datapipeline/syncplicit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Spring 2019 READ Act Data Collection</a:t>
            </a:r>
            <a:endParaRPr lang="en-US" dirty="0"/>
          </a:p>
        </p:txBody>
      </p:sp>
      <p:sp>
        <p:nvSpPr>
          <p:cNvPr id="3" name="Subtitle 2"/>
          <p:cNvSpPr>
            <a:spLocks noGrp="1"/>
          </p:cNvSpPr>
          <p:nvPr>
            <p:ph type="subTitle" idx="1"/>
          </p:nvPr>
        </p:nvSpPr>
        <p:spPr/>
        <p:txBody>
          <a:bodyPr/>
          <a:lstStyle/>
          <a:p>
            <a:r>
              <a:rPr lang="en-US" dirty="0" smtClean="0"/>
              <a:t>Thanks for joining us!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1</a:t>
            </a:fld>
            <a:endParaRPr lang="en-US" dirty="0"/>
          </a:p>
        </p:txBody>
      </p:sp>
    </p:spTree>
    <p:extLst>
      <p:ext uri="{BB962C8B-B14F-4D97-AF65-F5344CB8AC3E}">
        <p14:creationId xmlns:p14="http://schemas.microsoft.com/office/powerpoint/2010/main" val="119675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7726FA2-3EC9-4717-AD62-D8C823692DD3}" type="slidenum">
              <a:rPr lang="en-US" smtClean="0"/>
              <a:pPr/>
              <a:t>10</a:t>
            </a:fld>
            <a:endParaRPr lang="en-US" dirty="0"/>
          </a:p>
        </p:txBody>
      </p:sp>
      <p:sp>
        <p:nvSpPr>
          <p:cNvPr id="4" name="Title 2"/>
          <p:cNvSpPr>
            <a:spLocks noGrp="1"/>
          </p:cNvSpPr>
          <p:nvPr>
            <p:ph type="ctrTitle"/>
          </p:nvPr>
        </p:nvSpPr>
        <p:spPr>
          <a:xfrm>
            <a:off x="685800" y="2062163"/>
            <a:ext cx="7772400" cy="2387600"/>
          </a:xfrm>
        </p:spPr>
        <p:txBody>
          <a:bodyPr>
            <a:normAutofit/>
          </a:bodyPr>
          <a:lstStyle/>
          <a:p>
            <a:r>
              <a:rPr lang="en-US" dirty="0" smtClean="0"/>
              <a:t>READ Collection Timeline</a:t>
            </a:r>
            <a:endParaRPr lang="en-US" dirty="0"/>
          </a:p>
        </p:txBody>
      </p:sp>
    </p:spTree>
    <p:extLst>
      <p:ext uri="{BB962C8B-B14F-4D97-AF65-F5344CB8AC3E}">
        <p14:creationId xmlns:p14="http://schemas.microsoft.com/office/powerpoint/2010/main" val="3078771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2018-19 READ Collection Timeline  </a:t>
            </a:r>
            <a:endParaRPr lang="en-US" dirty="0"/>
          </a:p>
        </p:txBody>
      </p:sp>
      <p:sp>
        <p:nvSpPr>
          <p:cNvPr id="3" name="Content Placeholder 2"/>
          <p:cNvSpPr>
            <a:spLocks noGrp="1"/>
          </p:cNvSpPr>
          <p:nvPr>
            <p:ph idx="1"/>
          </p:nvPr>
        </p:nvSpPr>
        <p:spPr/>
        <p:txBody>
          <a:bodyPr>
            <a:normAutofit fontScale="62500" lnSpcReduction="20000"/>
          </a:bodyPr>
          <a:lstStyle/>
          <a:p>
            <a:pPr marL="342900" indent="-342900">
              <a:buFont typeface="Arial" panose="020B0604020202020204" pitchFamily="34" charset="0"/>
              <a:buChar char="•"/>
            </a:pPr>
            <a:r>
              <a:rPr lang="en-US" sz="2600" dirty="0" smtClean="0"/>
              <a:t>March 1: READ collection &amp; budget survey soft open – districts can submit beginning READ files and budget planning surveys </a:t>
            </a:r>
          </a:p>
          <a:p>
            <a:pPr marL="342900" indent="-342900">
              <a:buFont typeface="Arial" panose="020B0604020202020204" pitchFamily="34" charset="0"/>
              <a:buChar char="•"/>
            </a:pPr>
            <a:r>
              <a:rPr lang="en-US" sz="2600" dirty="0" smtClean="0"/>
              <a:t>April 1: READ collection opens</a:t>
            </a:r>
          </a:p>
          <a:p>
            <a:pPr marL="342900" indent="-342900">
              <a:buFont typeface="Arial" panose="020B0604020202020204" pitchFamily="34" charset="0"/>
              <a:buChar char="•"/>
            </a:pPr>
            <a:r>
              <a:rPr lang="en-US" sz="2600" dirty="0" smtClean="0"/>
              <a:t>May 17: Target – first upload of READ file </a:t>
            </a:r>
          </a:p>
          <a:p>
            <a:pPr marL="342900" indent="-342900">
              <a:buFont typeface="Arial" panose="020B0604020202020204" pitchFamily="34" charset="0"/>
              <a:buChar char="•"/>
            </a:pPr>
            <a:r>
              <a:rPr lang="en-US" sz="2600" b="1" dirty="0" smtClean="0"/>
              <a:t>June 14: Deadline to submit READ data file &amp; budget planning survey to CDE – all submissions are finalized and locked </a:t>
            </a:r>
          </a:p>
          <a:p>
            <a:pPr marL="342900" indent="-342900">
              <a:buFont typeface="Arial" panose="020B0604020202020204" pitchFamily="34" charset="0"/>
              <a:buChar char="•"/>
            </a:pPr>
            <a:r>
              <a:rPr lang="en-US" sz="2600" dirty="0" smtClean="0"/>
              <a:t>June 21 – July 1: Districts work with each other to clear duplicate </a:t>
            </a:r>
            <a:r>
              <a:rPr lang="en-US" sz="2600" dirty="0" err="1" smtClean="0"/>
              <a:t>sasids</a:t>
            </a:r>
            <a:endParaRPr lang="en-US" sz="2600" dirty="0" smtClean="0"/>
          </a:p>
          <a:p>
            <a:pPr marL="342900" indent="-342900">
              <a:buFont typeface="Arial" panose="020B0604020202020204" pitchFamily="34" charset="0"/>
              <a:buChar char="•"/>
            </a:pPr>
            <a:r>
              <a:rPr lang="en-US" sz="2600" b="1" dirty="0" smtClean="0"/>
              <a:t>July 1: Deadline to resubmit data files with duplicate </a:t>
            </a:r>
            <a:r>
              <a:rPr lang="en-US" sz="2600" b="1" dirty="0" err="1" smtClean="0"/>
              <a:t>sasids</a:t>
            </a:r>
            <a:r>
              <a:rPr lang="en-US" sz="2600" b="1" dirty="0" smtClean="0"/>
              <a:t> removed and READ collection closes </a:t>
            </a:r>
          </a:p>
          <a:p>
            <a:pPr marL="1028700" lvl="1" indent="-342900"/>
            <a:r>
              <a:rPr lang="en-US" sz="2600" b="1" dirty="0" smtClean="0"/>
              <a:t>READ Data Verification forms due by July 5 signed by superintendent </a:t>
            </a:r>
          </a:p>
          <a:p>
            <a:pPr marL="342900" indent="-342900">
              <a:buFont typeface="Arial" panose="020B0604020202020204" pitchFamily="34" charset="0"/>
              <a:buChar char="•"/>
            </a:pPr>
            <a:r>
              <a:rPr lang="en-US" sz="2600" dirty="0" smtClean="0"/>
              <a:t>July 22: Emails sent to READ data respondents and superintendents with final SRD numbers submitted through Data Pipeline for district confirmation </a:t>
            </a:r>
          </a:p>
          <a:p>
            <a:pPr marL="342900" indent="-342900">
              <a:buFont typeface="Arial" panose="020B0604020202020204" pitchFamily="34" charset="0"/>
              <a:buChar char="•"/>
            </a:pPr>
            <a:r>
              <a:rPr lang="en-US" sz="2600" dirty="0" smtClean="0"/>
              <a:t>August 5: Final SRD numbers and funding amounts emailed to district READ respondents and superintendents</a:t>
            </a:r>
          </a:p>
          <a:p>
            <a:pPr marL="342900" indent="-342900">
              <a:buFont typeface="Arial" panose="020B0604020202020204" pitchFamily="34" charset="0"/>
              <a:buChar char="•"/>
            </a:pPr>
            <a:r>
              <a:rPr lang="en-US" sz="2600" dirty="0" smtClean="0"/>
              <a:t>Week of August 12: Distribution of READ funds to districts </a:t>
            </a:r>
          </a:p>
          <a:p>
            <a:pPr marL="342900" indent="-342900">
              <a:buFont typeface="Arial" panose="020B0604020202020204" pitchFamily="34" charset="0"/>
              <a:buChar char="•"/>
            </a:pPr>
            <a:endParaRPr lang="en-US" dirty="0" smtClean="0"/>
          </a:p>
        </p:txBody>
      </p:sp>
      <p:sp>
        <p:nvSpPr>
          <p:cNvPr id="4" name="Slide Number Placeholder 3"/>
          <p:cNvSpPr>
            <a:spLocks noGrp="1"/>
          </p:cNvSpPr>
          <p:nvPr>
            <p:ph type="sldNum" sz="quarter" idx="4"/>
          </p:nvPr>
        </p:nvSpPr>
        <p:spPr/>
        <p:txBody>
          <a:bodyPr/>
          <a:lstStyle/>
          <a:p>
            <a:fld id="{67726FA2-3EC9-4717-AD62-D8C823692DD3}" type="slidenum">
              <a:rPr lang="en-US" smtClean="0"/>
              <a:pPr/>
              <a:t>11</a:t>
            </a:fld>
            <a:endParaRPr lang="en-US" dirty="0"/>
          </a:p>
        </p:txBody>
      </p:sp>
    </p:spTree>
    <p:extLst>
      <p:ext uri="{BB962C8B-B14F-4D97-AF65-F5344CB8AC3E}">
        <p14:creationId xmlns:p14="http://schemas.microsoft.com/office/powerpoint/2010/main" val="4221205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7726FA2-3EC9-4717-AD62-D8C823692DD3}" type="slidenum">
              <a:rPr lang="en-US" smtClean="0"/>
              <a:pPr/>
              <a:t>12</a:t>
            </a:fld>
            <a:endParaRPr lang="en-US" dirty="0"/>
          </a:p>
        </p:txBody>
      </p:sp>
      <p:sp>
        <p:nvSpPr>
          <p:cNvPr id="4" name="Title 2"/>
          <p:cNvSpPr>
            <a:spLocks noGrp="1"/>
          </p:cNvSpPr>
          <p:nvPr>
            <p:ph type="ctrTitle"/>
          </p:nvPr>
        </p:nvSpPr>
        <p:spPr>
          <a:xfrm>
            <a:off x="685800" y="2062163"/>
            <a:ext cx="7772400" cy="2387600"/>
          </a:xfrm>
        </p:spPr>
        <p:txBody>
          <a:bodyPr>
            <a:normAutofit/>
          </a:bodyPr>
          <a:lstStyle/>
          <a:p>
            <a:r>
              <a:rPr lang="en-US" dirty="0" smtClean="0"/>
              <a:t>2018-19 READ Collection Data Elements</a:t>
            </a:r>
            <a:endParaRPr lang="en-US" dirty="0"/>
          </a:p>
        </p:txBody>
      </p:sp>
    </p:spTree>
    <p:extLst>
      <p:ext uri="{BB962C8B-B14F-4D97-AF65-F5344CB8AC3E}">
        <p14:creationId xmlns:p14="http://schemas.microsoft.com/office/powerpoint/2010/main" val="4068391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READ 4-12</a:t>
            </a:r>
            <a:r>
              <a:rPr lang="en-US" baseline="30000" dirty="0" smtClean="0"/>
              <a:t>th</a:t>
            </a:r>
            <a:r>
              <a:rPr lang="en-US" dirty="0" smtClean="0"/>
              <a:t> Grade Cohort </a:t>
            </a:r>
            <a:endParaRPr lang="en-US" dirty="0"/>
          </a:p>
        </p:txBody>
      </p:sp>
      <p:sp>
        <p:nvSpPr>
          <p:cNvPr id="3" name="Content Placeholder 2"/>
          <p:cNvSpPr>
            <a:spLocks noGrp="1"/>
          </p:cNvSpPr>
          <p:nvPr>
            <p:ph idx="1"/>
          </p:nvPr>
        </p:nvSpPr>
        <p:spPr>
          <a:xfrm>
            <a:off x="0" y="1463040"/>
            <a:ext cx="8515350" cy="5084064"/>
          </a:xfrm>
        </p:spPr>
        <p:txBody>
          <a:bodyPr>
            <a:normAutofit fontScale="47500" lnSpcReduction="20000"/>
          </a:bodyPr>
          <a:lstStyle/>
          <a:p>
            <a:pPr marL="342900" indent="-342900">
              <a:buFont typeface="Arial" panose="020B0604020202020204" pitchFamily="34" charset="0"/>
              <a:buChar char="•"/>
            </a:pPr>
            <a:r>
              <a:rPr lang="en-US" sz="2900" dirty="0" smtClean="0"/>
              <a:t>For the 2018-19 collection you will include all K-3 students enrolled at the time of data submission </a:t>
            </a:r>
            <a:r>
              <a:rPr lang="en-US" sz="2900" i="1" u="sng" dirty="0" smtClean="0"/>
              <a:t>and</a:t>
            </a:r>
            <a:r>
              <a:rPr lang="en-US" sz="2900" dirty="0" smtClean="0"/>
              <a:t> 4-9</a:t>
            </a:r>
            <a:r>
              <a:rPr lang="en-US" sz="2900" baseline="30000" dirty="0" smtClean="0"/>
              <a:t>th</a:t>
            </a:r>
            <a:r>
              <a:rPr lang="en-US" sz="2900" dirty="0" smtClean="0"/>
              <a:t> grade cohort students</a:t>
            </a:r>
          </a:p>
          <a:p>
            <a:pPr marL="342900" indent="-342900">
              <a:buFont typeface="Arial" panose="020B0604020202020204" pitchFamily="34" charset="0"/>
              <a:buChar char="•"/>
            </a:pPr>
            <a:r>
              <a:rPr lang="en-US" sz="2900" dirty="0" smtClean="0"/>
              <a:t>Why do we report 4-12</a:t>
            </a:r>
            <a:r>
              <a:rPr lang="en-US" sz="2900" baseline="30000" dirty="0" smtClean="0"/>
              <a:t>th</a:t>
            </a:r>
            <a:r>
              <a:rPr lang="en-US" sz="2900" dirty="0" smtClean="0"/>
              <a:t> grade cohort students?</a:t>
            </a:r>
          </a:p>
          <a:p>
            <a:pPr marL="1028700" lvl="1" indent="-342900"/>
            <a:r>
              <a:rPr lang="en-US" sz="2900" dirty="0"/>
              <a:t>Once a student has been identified as having an SRD they are put on an individual READ plan. Their READ plan remains in place until they attain reading competency, regardless of grade </a:t>
            </a:r>
            <a:r>
              <a:rPr lang="en-US" sz="2900" dirty="0" smtClean="0"/>
              <a:t>level</a:t>
            </a:r>
          </a:p>
          <a:p>
            <a:pPr marL="342900" indent="-342900">
              <a:buFont typeface="Arial" panose="020B0604020202020204" pitchFamily="34" charset="0"/>
              <a:buChar char="•"/>
            </a:pPr>
            <a:r>
              <a:rPr lang="en-US" sz="2900" dirty="0" smtClean="0"/>
              <a:t>Who is included in the 4-12</a:t>
            </a:r>
            <a:r>
              <a:rPr lang="en-US" sz="2900" baseline="30000" dirty="0" smtClean="0"/>
              <a:t>th</a:t>
            </a:r>
            <a:r>
              <a:rPr lang="en-US" sz="2900" dirty="0" smtClean="0"/>
              <a:t> grade cohort?</a:t>
            </a:r>
          </a:p>
          <a:p>
            <a:pPr marL="1028700" lvl="1" indent="-342900"/>
            <a:r>
              <a:rPr lang="en-US" sz="2900" dirty="0" smtClean="0"/>
              <a:t>Students who exited 3</a:t>
            </a:r>
            <a:r>
              <a:rPr lang="en-US" sz="2900" baseline="30000" dirty="0" smtClean="0"/>
              <a:t>rd</a:t>
            </a:r>
            <a:r>
              <a:rPr lang="en-US" sz="2900" dirty="0" smtClean="0"/>
              <a:t> grade identified as having an SRD in the spring of 2013 collection became the first group of cohort students. Those 3</a:t>
            </a:r>
            <a:r>
              <a:rPr lang="en-US" sz="2900" baseline="30000" dirty="0" smtClean="0"/>
              <a:t>rd</a:t>
            </a:r>
            <a:r>
              <a:rPr lang="en-US" sz="2900" dirty="0" smtClean="0"/>
              <a:t> graders identified with an SRD in spring of 2013 are now 9</a:t>
            </a:r>
            <a:r>
              <a:rPr lang="en-US" sz="2900" baseline="30000" dirty="0" smtClean="0"/>
              <a:t>th</a:t>
            </a:r>
            <a:r>
              <a:rPr lang="en-US" sz="2900" dirty="0" smtClean="0"/>
              <a:t> graders in spring of 2019. The cohort will continue to increase each year (next year will be 4-9</a:t>
            </a:r>
            <a:r>
              <a:rPr lang="en-US" sz="2900" baseline="30000" dirty="0" smtClean="0"/>
              <a:t>th</a:t>
            </a:r>
            <a:r>
              <a:rPr lang="en-US" sz="2900" dirty="0" smtClean="0"/>
              <a:t> graders) until students reach 12</a:t>
            </a:r>
            <a:r>
              <a:rPr lang="en-US" sz="2900" baseline="30000" dirty="0" smtClean="0"/>
              <a:t>th</a:t>
            </a:r>
            <a:r>
              <a:rPr lang="en-US" sz="2900" dirty="0" smtClean="0"/>
              <a:t> grade</a:t>
            </a:r>
          </a:p>
          <a:p>
            <a:pPr marL="1028700" lvl="1" indent="-342900"/>
            <a:r>
              <a:rPr lang="en-US" sz="2900" dirty="0" smtClean="0"/>
              <a:t>Students who exit 3</a:t>
            </a:r>
            <a:r>
              <a:rPr lang="en-US" sz="2900" baseline="30000" dirty="0" smtClean="0"/>
              <a:t>rd</a:t>
            </a:r>
            <a:r>
              <a:rPr lang="en-US" sz="2900" dirty="0" smtClean="0"/>
              <a:t> grade identified with an SRD (READ Status = 2) and/or remain on a READ plan at the end of third grade are calculated into the READ cohort group</a:t>
            </a:r>
          </a:p>
          <a:p>
            <a:pPr marL="1028700" lvl="1" indent="-342900"/>
            <a:endParaRPr lang="en-US" sz="2900" dirty="0" smtClean="0"/>
          </a:p>
          <a:p>
            <a:pPr marL="342900" indent="-342900">
              <a:buFont typeface="Arial" panose="020B0604020202020204" pitchFamily="34" charset="0"/>
              <a:buChar char="•"/>
            </a:pPr>
            <a:endParaRPr lang="en-US" sz="2900" dirty="0" smtClean="0"/>
          </a:p>
          <a:p>
            <a:endParaRPr lang="en-US" sz="2900" dirty="0" smtClean="0"/>
          </a:p>
          <a:p>
            <a:endParaRPr lang="en-US" sz="2900" dirty="0" smtClean="0"/>
          </a:p>
          <a:p>
            <a:endParaRPr lang="en-US" sz="2900" dirty="0" smtClean="0"/>
          </a:p>
          <a:p>
            <a:pPr marL="342900" indent="-342900">
              <a:buFont typeface="Arial" panose="020B0604020202020204" pitchFamily="34" charset="0"/>
              <a:buChar char="•"/>
            </a:pPr>
            <a:r>
              <a:rPr lang="en-US" sz="2900" dirty="0" smtClean="0"/>
              <a:t>When does a student exit the cohort?</a:t>
            </a:r>
          </a:p>
          <a:p>
            <a:pPr marL="1028700" lvl="1" indent="-342900"/>
            <a:r>
              <a:rPr lang="en-US" sz="2900" dirty="0" smtClean="0"/>
              <a:t>Once a student has reached reading competency (determined locally) they are removed from their READ plan and will be coded as READ plan  = 0 (No) which will remove them from the cohort group</a:t>
            </a:r>
          </a:p>
          <a:p>
            <a:pPr marL="342900" indent="-342900">
              <a:buFont typeface="Arial" panose="020B0604020202020204" pitchFamily="34" charset="0"/>
              <a:buChar char="•"/>
            </a:pPr>
            <a:endParaRPr lang="en-US" sz="2600" dirty="0" smtClean="0"/>
          </a:p>
          <a:p>
            <a:pPr marL="342900" indent="-342900">
              <a:buFont typeface="Arial" panose="020B0604020202020204" pitchFamily="34" charset="0"/>
              <a:buChar char="•"/>
            </a:pPr>
            <a:endParaRPr lang="en-US" dirty="0" smtClean="0"/>
          </a:p>
        </p:txBody>
      </p:sp>
      <p:sp>
        <p:nvSpPr>
          <p:cNvPr id="4" name="Slide Number Placeholder 3"/>
          <p:cNvSpPr>
            <a:spLocks noGrp="1"/>
          </p:cNvSpPr>
          <p:nvPr>
            <p:ph type="sldNum" sz="quarter" idx="4"/>
          </p:nvPr>
        </p:nvSpPr>
        <p:spPr/>
        <p:txBody>
          <a:bodyPr/>
          <a:lstStyle/>
          <a:p>
            <a:fld id="{67726FA2-3EC9-4717-AD62-D8C823692DD3}" type="slidenum">
              <a:rPr lang="en-US" smtClean="0"/>
              <a:pPr/>
              <a:t>13</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03" y="4021565"/>
            <a:ext cx="6203062" cy="12185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30766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a:t>
            </a:r>
            <a:r>
              <a:rPr lang="en-US" dirty="0" smtClean="0"/>
              <a:t>Identify your 4-12</a:t>
            </a:r>
            <a:r>
              <a:rPr lang="en-US" baseline="30000" dirty="0" smtClean="0"/>
              <a:t>th</a:t>
            </a:r>
            <a:r>
              <a:rPr lang="en-US" dirty="0" smtClean="0"/>
              <a:t> Grade Cohort Students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14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2974193"/>
              </p:ext>
            </p:extLst>
          </p:nvPr>
        </p:nvGraphicFramePr>
        <p:xfrm>
          <a:off x="628650" y="146367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4393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2018-19 READ Data Elements </a:t>
            </a:r>
            <a:endParaRPr lang="en-US" dirty="0"/>
          </a:p>
        </p:txBody>
      </p:sp>
      <p:pic>
        <p:nvPicPr>
          <p:cNvPr id="5" name="Content Placeholder 4"/>
          <p:cNvPicPr>
            <a:picLocks noGrp="1" noChangeAspect="1"/>
          </p:cNvPicPr>
          <p:nvPr>
            <p:ph idx="1"/>
          </p:nvPr>
        </p:nvPicPr>
        <p:blipFill>
          <a:blip r:embed="rId3"/>
          <a:stretch>
            <a:fillRect/>
          </a:stretch>
        </p:blipFill>
        <p:spPr>
          <a:xfrm>
            <a:off x="938784" y="1306785"/>
            <a:ext cx="6957424" cy="5551215"/>
          </a:xfrm>
          <a:prstGeom prst="rect">
            <a:avLst/>
          </a:prstGeom>
        </p:spPr>
      </p:pic>
      <p:sp>
        <p:nvSpPr>
          <p:cNvPr id="4" name="Slide Number Placeholder 3"/>
          <p:cNvSpPr>
            <a:spLocks noGrp="1"/>
          </p:cNvSpPr>
          <p:nvPr>
            <p:ph type="sldNum" sz="quarter" idx="4"/>
          </p:nvPr>
        </p:nvSpPr>
        <p:spPr/>
        <p:txBody>
          <a:bodyPr/>
          <a:lstStyle/>
          <a:p>
            <a:fld id="{67726FA2-3EC9-4717-AD62-D8C823692DD3}" type="slidenum">
              <a:rPr lang="en-US" smtClean="0"/>
              <a:pPr/>
              <a:t>15</a:t>
            </a:fld>
            <a:endParaRPr lang="en-US" dirty="0"/>
          </a:p>
        </p:txBody>
      </p:sp>
    </p:spTree>
    <p:extLst>
      <p:ext uri="{BB962C8B-B14F-4D97-AF65-F5344CB8AC3E}">
        <p14:creationId xmlns:p14="http://schemas.microsoft.com/office/powerpoint/2010/main" val="3713924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2018-19 READ Data Elements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16</a:t>
            </a:fld>
            <a:endParaRPr lang="en-US" dirty="0"/>
          </a:p>
        </p:txBody>
      </p:sp>
      <p:sp>
        <p:nvSpPr>
          <p:cNvPr id="3" name="Content Placeholder 2"/>
          <p:cNvSpPr>
            <a:spLocks noGrp="1"/>
          </p:cNvSpPr>
          <p:nvPr>
            <p:ph idx="1"/>
          </p:nvPr>
        </p:nvSpPr>
        <p:spPr/>
        <p:txBody>
          <a:bodyPr/>
          <a:lstStyle/>
          <a:p>
            <a:r>
              <a:rPr lang="en-US" dirty="0" smtClean="0"/>
              <a:t>How to use the READ Plan field </a:t>
            </a:r>
          </a:p>
          <a:p>
            <a:endParaRPr lang="en-US" dirty="0"/>
          </a:p>
        </p:txBody>
      </p:sp>
      <p:pic>
        <p:nvPicPr>
          <p:cNvPr id="6" name="Picture 5"/>
          <p:cNvPicPr>
            <a:picLocks noChangeAspect="1"/>
          </p:cNvPicPr>
          <p:nvPr/>
        </p:nvPicPr>
        <p:blipFill>
          <a:blip r:embed="rId3"/>
          <a:stretch>
            <a:fillRect/>
          </a:stretch>
        </p:blipFill>
        <p:spPr>
          <a:xfrm>
            <a:off x="461836" y="1921746"/>
            <a:ext cx="8053514" cy="4371211"/>
          </a:xfrm>
          <a:prstGeom prst="rect">
            <a:avLst/>
          </a:prstGeom>
        </p:spPr>
      </p:pic>
    </p:spTree>
    <p:extLst>
      <p:ext uri="{BB962C8B-B14F-4D97-AF65-F5344CB8AC3E}">
        <p14:creationId xmlns:p14="http://schemas.microsoft.com/office/powerpoint/2010/main" val="2102796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2018-19 READ Data Elements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17</a:t>
            </a:fld>
            <a:endParaRPr lang="en-US" dirty="0"/>
          </a:p>
        </p:txBody>
      </p:sp>
      <p:pic>
        <p:nvPicPr>
          <p:cNvPr id="5" name="Content Placeholder 4"/>
          <p:cNvPicPr>
            <a:picLocks noGrp="1" noChangeAspect="1"/>
          </p:cNvPicPr>
          <p:nvPr>
            <p:ph idx="1"/>
          </p:nvPr>
        </p:nvPicPr>
        <p:blipFill>
          <a:blip r:embed="rId3"/>
          <a:stretch>
            <a:fillRect/>
          </a:stretch>
        </p:blipFill>
        <p:spPr>
          <a:xfrm>
            <a:off x="853440" y="1463674"/>
            <a:ext cx="6473952" cy="5386830"/>
          </a:xfrm>
          <a:prstGeom prst="rect">
            <a:avLst/>
          </a:prstGeom>
        </p:spPr>
      </p:pic>
    </p:spTree>
    <p:extLst>
      <p:ext uri="{BB962C8B-B14F-4D97-AF65-F5344CB8AC3E}">
        <p14:creationId xmlns:p14="http://schemas.microsoft.com/office/powerpoint/2010/main" val="1194183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2018-19 READ Data Elements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18</a:t>
            </a:fld>
            <a:endParaRPr lang="en-US" dirty="0"/>
          </a:p>
        </p:txBody>
      </p:sp>
      <p:pic>
        <p:nvPicPr>
          <p:cNvPr id="6" name="Content Placeholder 5"/>
          <p:cNvPicPr>
            <a:picLocks noGrp="1" noChangeAspect="1"/>
          </p:cNvPicPr>
          <p:nvPr>
            <p:ph idx="1"/>
          </p:nvPr>
        </p:nvPicPr>
        <p:blipFill>
          <a:blip r:embed="rId3"/>
          <a:stretch>
            <a:fillRect/>
          </a:stretch>
        </p:blipFill>
        <p:spPr>
          <a:xfrm>
            <a:off x="742103" y="1463674"/>
            <a:ext cx="6433847" cy="5375649"/>
          </a:xfrm>
          <a:prstGeom prst="rect">
            <a:avLst/>
          </a:prstGeom>
        </p:spPr>
      </p:pic>
    </p:spTree>
    <p:extLst>
      <p:ext uri="{BB962C8B-B14F-4D97-AF65-F5344CB8AC3E}">
        <p14:creationId xmlns:p14="http://schemas.microsoft.com/office/powerpoint/2010/main" val="1899266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2018-19 READ Data Elements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19</a:t>
            </a:fld>
            <a:endParaRPr lang="en-US" dirty="0"/>
          </a:p>
        </p:txBody>
      </p:sp>
      <p:pic>
        <p:nvPicPr>
          <p:cNvPr id="8" name="Content Placeholder 7"/>
          <p:cNvPicPr>
            <a:picLocks noGrp="1" noChangeAspect="1"/>
          </p:cNvPicPr>
          <p:nvPr>
            <p:ph idx="1"/>
          </p:nvPr>
        </p:nvPicPr>
        <p:blipFill>
          <a:blip r:embed="rId3"/>
          <a:stretch>
            <a:fillRect/>
          </a:stretch>
        </p:blipFill>
        <p:spPr>
          <a:xfrm>
            <a:off x="274320" y="1463674"/>
            <a:ext cx="7832226" cy="4821081"/>
          </a:xfrm>
          <a:prstGeom prst="rect">
            <a:avLst/>
          </a:prstGeom>
        </p:spPr>
      </p:pic>
    </p:spTree>
    <p:extLst>
      <p:ext uri="{BB962C8B-B14F-4D97-AF65-F5344CB8AC3E}">
        <p14:creationId xmlns:p14="http://schemas.microsoft.com/office/powerpoint/2010/main" val="118799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 </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Data privacy and security </a:t>
            </a:r>
          </a:p>
          <a:p>
            <a:pPr marL="342900" indent="-342900">
              <a:buFont typeface="Arial" panose="020B0604020202020204" pitchFamily="34" charset="0"/>
              <a:buChar char="•"/>
            </a:pPr>
            <a:r>
              <a:rPr lang="en-US" dirty="0" smtClean="0"/>
              <a:t>Purpose of the READ data collection</a:t>
            </a:r>
          </a:p>
          <a:p>
            <a:pPr marL="342900" indent="-342900">
              <a:buFont typeface="Arial" panose="020B0604020202020204" pitchFamily="34" charset="0"/>
              <a:buChar char="•"/>
            </a:pPr>
            <a:r>
              <a:rPr lang="en-US" dirty="0" smtClean="0"/>
              <a:t>READ collection timeline </a:t>
            </a:r>
          </a:p>
          <a:p>
            <a:pPr marL="342900" indent="-342900">
              <a:buFont typeface="Arial" panose="020B0604020202020204" pitchFamily="34" charset="0"/>
              <a:buChar char="•"/>
            </a:pPr>
            <a:r>
              <a:rPr lang="en-US" dirty="0" smtClean="0"/>
              <a:t>2018-19 data elements </a:t>
            </a:r>
          </a:p>
          <a:p>
            <a:pPr marL="342900" indent="-342900">
              <a:buFont typeface="Arial" panose="020B0604020202020204" pitchFamily="34" charset="0"/>
              <a:buChar char="•"/>
            </a:pPr>
            <a:r>
              <a:rPr lang="en-US" dirty="0" smtClean="0"/>
              <a:t>Review the budget planning survey</a:t>
            </a:r>
          </a:p>
          <a:p>
            <a:pPr marL="342900" indent="-342900">
              <a:buFont typeface="Arial" panose="020B0604020202020204" pitchFamily="34" charset="0"/>
              <a:buChar char="•"/>
            </a:pPr>
            <a:r>
              <a:rPr lang="en-US" dirty="0" smtClean="0"/>
              <a:t>Summary of process in Data Pipeline </a:t>
            </a:r>
          </a:p>
          <a:p>
            <a:pPr marL="342900" indent="-342900">
              <a:buFont typeface="Arial" panose="020B0604020202020204" pitchFamily="34" charset="0"/>
              <a:buChar char="•"/>
            </a:pPr>
            <a:r>
              <a:rPr lang="en-US" dirty="0" smtClean="0"/>
              <a:t>Common problems and questions </a:t>
            </a:r>
          </a:p>
          <a:p>
            <a:pPr marL="342900" indent="-342900">
              <a:buFont typeface="Arial" panose="020B0604020202020204" pitchFamily="34" charset="0"/>
              <a:buChar char="•"/>
            </a:pPr>
            <a:r>
              <a:rPr lang="en-US" dirty="0" smtClean="0"/>
              <a:t>Q&amp;A session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3640771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2018-19 READ Data Elements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20</a:t>
            </a:fld>
            <a:endParaRPr lang="en-US" dirty="0"/>
          </a:p>
        </p:txBody>
      </p:sp>
      <p:pic>
        <p:nvPicPr>
          <p:cNvPr id="5" name="Content Placeholder 4"/>
          <p:cNvPicPr>
            <a:picLocks noGrp="1" noChangeAspect="1"/>
          </p:cNvPicPr>
          <p:nvPr>
            <p:ph idx="1"/>
          </p:nvPr>
        </p:nvPicPr>
        <p:blipFill>
          <a:blip r:embed="rId3"/>
          <a:stretch>
            <a:fillRect/>
          </a:stretch>
        </p:blipFill>
        <p:spPr>
          <a:xfrm>
            <a:off x="487680" y="1463674"/>
            <a:ext cx="7340619" cy="4904573"/>
          </a:xfrm>
          <a:prstGeom prst="rect">
            <a:avLst/>
          </a:prstGeom>
        </p:spPr>
      </p:pic>
    </p:spTree>
    <p:extLst>
      <p:ext uri="{BB962C8B-B14F-4D97-AF65-F5344CB8AC3E}">
        <p14:creationId xmlns:p14="http://schemas.microsoft.com/office/powerpoint/2010/main" val="1387886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7726FA2-3EC9-4717-AD62-D8C823692DD3}" type="slidenum">
              <a:rPr lang="en-US" smtClean="0"/>
              <a:pPr/>
              <a:t>21</a:t>
            </a:fld>
            <a:endParaRPr lang="en-US" dirty="0"/>
          </a:p>
        </p:txBody>
      </p:sp>
      <p:sp>
        <p:nvSpPr>
          <p:cNvPr id="4" name="Title 2"/>
          <p:cNvSpPr>
            <a:spLocks noGrp="1"/>
          </p:cNvSpPr>
          <p:nvPr>
            <p:ph type="ctrTitle"/>
          </p:nvPr>
        </p:nvSpPr>
        <p:spPr>
          <a:xfrm>
            <a:off x="685800" y="2062163"/>
            <a:ext cx="7772400" cy="2387600"/>
          </a:xfrm>
        </p:spPr>
        <p:txBody>
          <a:bodyPr>
            <a:normAutofit/>
          </a:bodyPr>
          <a:lstStyle/>
          <a:p>
            <a:r>
              <a:rPr lang="en-US" dirty="0" smtClean="0"/>
              <a:t>Summary of Process</a:t>
            </a:r>
            <a:endParaRPr lang="en-US" dirty="0"/>
          </a:p>
        </p:txBody>
      </p:sp>
    </p:spTree>
    <p:extLst>
      <p:ext uri="{BB962C8B-B14F-4D97-AF65-F5344CB8AC3E}">
        <p14:creationId xmlns:p14="http://schemas.microsoft.com/office/powerpoint/2010/main" val="1257964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Process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22</a:t>
            </a:fld>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Upload Student Interchange files, Student Profile (or Demographics/DEM) and Student School Association (SSA) file </a:t>
            </a:r>
          </a:p>
          <a:p>
            <a:pPr marL="342900" indent="-342900">
              <a:buFont typeface="Arial" panose="020B0604020202020204" pitchFamily="34" charset="0"/>
              <a:buChar char="•"/>
            </a:pPr>
            <a:endParaRPr lang="en-US" dirty="0" smtClean="0"/>
          </a:p>
          <a:p>
            <a:endParaRPr lang="en-US" dirty="0"/>
          </a:p>
        </p:txBody>
      </p:sp>
      <p:pic>
        <p:nvPicPr>
          <p:cNvPr id="7" name="Picture 6"/>
          <p:cNvPicPr>
            <a:picLocks noChangeAspect="1"/>
          </p:cNvPicPr>
          <p:nvPr/>
        </p:nvPicPr>
        <p:blipFill>
          <a:blip r:embed="rId3"/>
          <a:stretch>
            <a:fillRect/>
          </a:stretch>
        </p:blipFill>
        <p:spPr>
          <a:xfrm>
            <a:off x="628650" y="2597257"/>
            <a:ext cx="7705725" cy="3695700"/>
          </a:xfrm>
          <a:prstGeom prst="rect">
            <a:avLst/>
          </a:prstGeom>
        </p:spPr>
      </p:pic>
      <p:sp>
        <p:nvSpPr>
          <p:cNvPr id="8" name="Right Arrow 7"/>
          <p:cNvSpPr/>
          <p:nvPr/>
        </p:nvSpPr>
        <p:spPr>
          <a:xfrm rot="7607412">
            <a:off x="1694507" y="3111690"/>
            <a:ext cx="638979" cy="3415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55793" y="2898798"/>
            <a:ext cx="2566930" cy="338554"/>
          </a:xfrm>
          <a:prstGeom prst="rect">
            <a:avLst/>
          </a:prstGeom>
          <a:noFill/>
        </p:spPr>
        <p:txBody>
          <a:bodyPr wrap="square" rtlCol="0">
            <a:spAutoFit/>
          </a:bodyPr>
          <a:lstStyle/>
          <a:p>
            <a:r>
              <a:rPr lang="en-US" sz="1600" dirty="0" smtClean="0"/>
              <a:t>1. Select Data File Upload </a:t>
            </a:r>
            <a:endParaRPr lang="en-US" sz="1600" dirty="0"/>
          </a:p>
        </p:txBody>
      </p:sp>
      <p:sp>
        <p:nvSpPr>
          <p:cNvPr id="10" name="Right Arrow 9"/>
          <p:cNvSpPr/>
          <p:nvPr/>
        </p:nvSpPr>
        <p:spPr>
          <a:xfrm rot="7607412">
            <a:off x="6895970" y="4445398"/>
            <a:ext cx="638979" cy="3415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87370" y="4025363"/>
            <a:ext cx="2566930" cy="338554"/>
          </a:xfrm>
          <a:prstGeom prst="rect">
            <a:avLst/>
          </a:prstGeom>
          <a:noFill/>
        </p:spPr>
        <p:txBody>
          <a:bodyPr wrap="square" rtlCol="0">
            <a:spAutoFit/>
          </a:bodyPr>
          <a:lstStyle/>
          <a:p>
            <a:r>
              <a:rPr lang="en-US" sz="1600" dirty="0"/>
              <a:t>2</a:t>
            </a:r>
            <a:r>
              <a:rPr lang="en-US" sz="1600" dirty="0" smtClean="0"/>
              <a:t>. Select your district</a:t>
            </a:r>
            <a:endParaRPr lang="en-US" sz="1600" dirty="0"/>
          </a:p>
        </p:txBody>
      </p:sp>
      <p:sp>
        <p:nvSpPr>
          <p:cNvPr id="12" name="Right Arrow 11"/>
          <p:cNvSpPr/>
          <p:nvPr/>
        </p:nvSpPr>
        <p:spPr>
          <a:xfrm rot="10800000">
            <a:off x="6514469" y="5143318"/>
            <a:ext cx="694062" cy="330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17287" y="5337567"/>
            <a:ext cx="2526713" cy="338554"/>
          </a:xfrm>
          <a:prstGeom prst="rect">
            <a:avLst/>
          </a:prstGeom>
          <a:noFill/>
        </p:spPr>
        <p:txBody>
          <a:bodyPr wrap="square" rtlCol="0">
            <a:spAutoFit/>
          </a:bodyPr>
          <a:lstStyle/>
          <a:p>
            <a:r>
              <a:rPr lang="en-US" sz="1600" dirty="0"/>
              <a:t>3</a:t>
            </a:r>
            <a:r>
              <a:rPr lang="en-US" sz="1600" dirty="0" smtClean="0"/>
              <a:t>. Browse and load your file </a:t>
            </a:r>
            <a:endParaRPr lang="en-US" sz="1600" dirty="0"/>
          </a:p>
        </p:txBody>
      </p:sp>
      <p:sp>
        <p:nvSpPr>
          <p:cNvPr id="14" name="TextBox 13"/>
          <p:cNvSpPr txBox="1"/>
          <p:nvPr/>
        </p:nvSpPr>
        <p:spPr>
          <a:xfrm>
            <a:off x="194154" y="5101860"/>
            <a:ext cx="2368626" cy="1323439"/>
          </a:xfrm>
          <a:prstGeom prst="rect">
            <a:avLst/>
          </a:prstGeom>
          <a:noFill/>
        </p:spPr>
        <p:txBody>
          <a:bodyPr wrap="square" rtlCol="0">
            <a:spAutoFit/>
          </a:bodyPr>
          <a:lstStyle/>
          <a:p>
            <a:r>
              <a:rPr lang="en-US" sz="1600" dirty="0"/>
              <a:t>4</a:t>
            </a:r>
            <a:r>
              <a:rPr lang="en-US" sz="1600" dirty="0" smtClean="0"/>
              <a:t>. When you are resubmitting your file to fix errors please remember to choose “Replace”</a:t>
            </a:r>
            <a:endParaRPr lang="en-US" sz="1600" dirty="0"/>
          </a:p>
        </p:txBody>
      </p:sp>
      <p:sp>
        <p:nvSpPr>
          <p:cNvPr id="15" name="Right Arrow 14"/>
          <p:cNvSpPr/>
          <p:nvPr/>
        </p:nvSpPr>
        <p:spPr>
          <a:xfrm rot="20330171">
            <a:off x="2973355" y="5563275"/>
            <a:ext cx="638979" cy="3415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800000">
            <a:off x="4986333" y="5756613"/>
            <a:ext cx="694062" cy="330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10238" y="5734035"/>
            <a:ext cx="2302525" cy="338554"/>
          </a:xfrm>
          <a:prstGeom prst="rect">
            <a:avLst/>
          </a:prstGeom>
          <a:noFill/>
        </p:spPr>
        <p:txBody>
          <a:bodyPr wrap="square" rtlCol="0">
            <a:spAutoFit/>
          </a:bodyPr>
          <a:lstStyle/>
          <a:p>
            <a:r>
              <a:rPr lang="en-US" sz="1600" dirty="0"/>
              <a:t>5</a:t>
            </a:r>
            <a:r>
              <a:rPr lang="en-US" sz="1600" dirty="0" smtClean="0"/>
              <a:t>. Submit your data </a:t>
            </a:r>
            <a:endParaRPr lang="en-US" sz="1600" dirty="0"/>
          </a:p>
        </p:txBody>
      </p:sp>
    </p:spTree>
    <p:extLst>
      <p:ext uri="{BB962C8B-B14F-4D97-AF65-F5344CB8AC3E}">
        <p14:creationId xmlns:p14="http://schemas.microsoft.com/office/powerpoint/2010/main" val="9025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80">
                                          <p:stCondLst>
                                            <p:cond delay="0"/>
                                          </p:stCondLst>
                                        </p:cTn>
                                        <p:tgtEl>
                                          <p:spTgt spid="14"/>
                                        </p:tgtEl>
                                      </p:cBhvr>
                                    </p:animEffect>
                                    <p:anim calcmode="lin" valueType="num">
                                      <p:cBhvr>
                                        <p:cTn id="6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7" dur="26">
                                          <p:stCondLst>
                                            <p:cond delay="650"/>
                                          </p:stCondLst>
                                        </p:cTn>
                                        <p:tgtEl>
                                          <p:spTgt spid="14"/>
                                        </p:tgtEl>
                                      </p:cBhvr>
                                      <p:to x="100000" y="60000"/>
                                    </p:animScale>
                                    <p:animScale>
                                      <p:cBhvr>
                                        <p:cTn id="68" dur="166" decel="50000">
                                          <p:stCondLst>
                                            <p:cond delay="676"/>
                                          </p:stCondLst>
                                        </p:cTn>
                                        <p:tgtEl>
                                          <p:spTgt spid="14"/>
                                        </p:tgtEl>
                                      </p:cBhvr>
                                      <p:to x="100000" y="100000"/>
                                    </p:animScale>
                                    <p:animScale>
                                      <p:cBhvr>
                                        <p:cTn id="69" dur="26">
                                          <p:stCondLst>
                                            <p:cond delay="1312"/>
                                          </p:stCondLst>
                                        </p:cTn>
                                        <p:tgtEl>
                                          <p:spTgt spid="14"/>
                                        </p:tgtEl>
                                      </p:cBhvr>
                                      <p:to x="100000" y="80000"/>
                                    </p:animScale>
                                    <p:animScale>
                                      <p:cBhvr>
                                        <p:cTn id="70" dur="166" decel="50000">
                                          <p:stCondLst>
                                            <p:cond delay="1338"/>
                                          </p:stCondLst>
                                        </p:cTn>
                                        <p:tgtEl>
                                          <p:spTgt spid="14"/>
                                        </p:tgtEl>
                                      </p:cBhvr>
                                      <p:to x="100000" y="100000"/>
                                    </p:animScale>
                                    <p:animScale>
                                      <p:cBhvr>
                                        <p:cTn id="71" dur="26">
                                          <p:stCondLst>
                                            <p:cond delay="1642"/>
                                          </p:stCondLst>
                                        </p:cTn>
                                        <p:tgtEl>
                                          <p:spTgt spid="14"/>
                                        </p:tgtEl>
                                      </p:cBhvr>
                                      <p:to x="100000" y="90000"/>
                                    </p:animScale>
                                    <p:animScale>
                                      <p:cBhvr>
                                        <p:cTn id="72" dur="166" decel="50000">
                                          <p:stCondLst>
                                            <p:cond delay="1668"/>
                                          </p:stCondLst>
                                        </p:cTn>
                                        <p:tgtEl>
                                          <p:spTgt spid="14"/>
                                        </p:tgtEl>
                                      </p:cBhvr>
                                      <p:to x="100000" y="100000"/>
                                    </p:animScale>
                                    <p:animScale>
                                      <p:cBhvr>
                                        <p:cTn id="73" dur="26">
                                          <p:stCondLst>
                                            <p:cond delay="1808"/>
                                          </p:stCondLst>
                                        </p:cTn>
                                        <p:tgtEl>
                                          <p:spTgt spid="14"/>
                                        </p:tgtEl>
                                      </p:cBhvr>
                                      <p:to x="100000" y="95000"/>
                                    </p:animScale>
                                    <p:animScale>
                                      <p:cBhvr>
                                        <p:cTn id="74" dur="166" decel="50000">
                                          <p:stCondLst>
                                            <p:cond delay="1834"/>
                                          </p:stCondLst>
                                        </p:cTn>
                                        <p:tgtEl>
                                          <p:spTgt spid="14"/>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80">
                                          <p:stCondLst>
                                            <p:cond delay="0"/>
                                          </p:stCondLst>
                                        </p:cTn>
                                        <p:tgtEl>
                                          <p:spTgt spid="17"/>
                                        </p:tgtEl>
                                      </p:cBhvr>
                                    </p:animEffect>
                                    <p:anim calcmode="lin" valueType="num">
                                      <p:cBhvr>
                                        <p:cTn id="8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5" dur="26">
                                          <p:stCondLst>
                                            <p:cond delay="650"/>
                                          </p:stCondLst>
                                        </p:cTn>
                                        <p:tgtEl>
                                          <p:spTgt spid="17"/>
                                        </p:tgtEl>
                                      </p:cBhvr>
                                      <p:to x="100000" y="60000"/>
                                    </p:animScale>
                                    <p:animScale>
                                      <p:cBhvr>
                                        <p:cTn id="86" dur="166" decel="50000">
                                          <p:stCondLst>
                                            <p:cond delay="676"/>
                                          </p:stCondLst>
                                        </p:cTn>
                                        <p:tgtEl>
                                          <p:spTgt spid="17"/>
                                        </p:tgtEl>
                                      </p:cBhvr>
                                      <p:to x="100000" y="100000"/>
                                    </p:animScale>
                                    <p:animScale>
                                      <p:cBhvr>
                                        <p:cTn id="87" dur="26">
                                          <p:stCondLst>
                                            <p:cond delay="1312"/>
                                          </p:stCondLst>
                                        </p:cTn>
                                        <p:tgtEl>
                                          <p:spTgt spid="17"/>
                                        </p:tgtEl>
                                      </p:cBhvr>
                                      <p:to x="100000" y="80000"/>
                                    </p:animScale>
                                    <p:animScale>
                                      <p:cBhvr>
                                        <p:cTn id="88" dur="166" decel="50000">
                                          <p:stCondLst>
                                            <p:cond delay="1338"/>
                                          </p:stCondLst>
                                        </p:cTn>
                                        <p:tgtEl>
                                          <p:spTgt spid="17"/>
                                        </p:tgtEl>
                                      </p:cBhvr>
                                      <p:to x="100000" y="100000"/>
                                    </p:animScale>
                                    <p:animScale>
                                      <p:cBhvr>
                                        <p:cTn id="89" dur="26">
                                          <p:stCondLst>
                                            <p:cond delay="1642"/>
                                          </p:stCondLst>
                                        </p:cTn>
                                        <p:tgtEl>
                                          <p:spTgt spid="17"/>
                                        </p:tgtEl>
                                      </p:cBhvr>
                                      <p:to x="100000" y="90000"/>
                                    </p:animScale>
                                    <p:animScale>
                                      <p:cBhvr>
                                        <p:cTn id="90" dur="166" decel="50000">
                                          <p:stCondLst>
                                            <p:cond delay="1668"/>
                                          </p:stCondLst>
                                        </p:cTn>
                                        <p:tgtEl>
                                          <p:spTgt spid="17"/>
                                        </p:tgtEl>
                                      </p:cBhvr>
                                      <p:to x="100000" y="100000"/>
                                    </p:animScale>
                                    <p:animScale>
                                      <p:cBhvr>
                                        <p:cTn id="91" dur="26">
                                          <p:stCondLst>
                                            <p:cond delay="1808"/>
                                          </p:stCondLst>
                                        </p:cTn>
                                        <p:tgtEl>
                                          <p:spTgt spid="17"/>
                                        </p:tgtEl>
                                      </p:cBhvr>
                                      <p:to x="100000" y="95000"/>
                                    </p:animScale>
                                    <p:animScale>
                                      <p:cBhvr>
                                        <p:cTn id="92"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Process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23</a:t>
            </a:fld>
            <a:endParaRPr lang="en-US" dirty="0"/>
          </a:p>
        </p:txBody>
      </p:sp>
      <p:pic>
        <p:nvPicPr>
          <p:cNvPr id="6" name="Picture 3"/>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15480" y="1494524"/>
            <a:ext cx="53625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736947" y="1340260"/>
            <a:ext cx="1268232" cy="523220"/>
          </a:xfrm>
          <a:prstGeom prst="rect">
            <a:avLst/>
          </a:prstGeom>
          <a:noFill/>
        </p:spPr>
        <p:txBody>
          <a:bodyPr wrap="square" rtlCol="0">
            <a:spAutoFit/>
          </a:bodyPr>
          <a:lstStyle/>
          <a:p>
            <a:r>
              <a:rPr lang="en-US" sz="2800" b="1" dirty="0" smtClean="0"/>
              <a:t>1st</a:t>
            </a:r>
            <a:endParaRPr lang="en-US" sz="2800" b="1" dirty="0"/>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767" y="2482783"/>
            <a:ext cx="370522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161830" y="2048454"/>
            <a:ext cx="752129" cy="523220"/>
          </a:xfrm>
          <a:prstGeom prst="rect">
            <a:avLst/>
          </a:prstGeom>
        </p:spPr>
        <p:txBody>
          <a:bodyPr wrap="none">
            <a:spAutoFit/>
          </a:bodyPr>
          <a:lstStyle/>
          <a:p>
            <a:r>
              <a:rPr lang="en-US" sz="2800" b="1" dirty="0" smtClean="0"/>
              <a:t>2nd</a:t>
            </a:r>
            <a:endParaRPr lang="en-US" sz="2800" b="1" dirty="0"/>
          </a:p>
        </p:txBody>
      </p:sp>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0179" y="3299819"/>
            <a:ext cx="283845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188486" y="2787509"/>
            <a:ext cx="683649" cy="523220"/>
          </a:xfrm>
          <a:prstGeom prst="rect">
            <a:avLst/>
          </a:prstGeom>
        </p:spPr>
        <p:txBody>
          <a:bodyPr wrap="none">
            <a:spAutoFit/>
          </a:bodyPr>
          <a:lstStyle/>
          <a:p>
            <a:r>
              <a:rPr lang="en-US" sz="2800" b="1" dirty="0" smtClean="0"/>
              <a:t>3rd</a:t>
            </a:r>
            <a:endParaRPr lang="en-US" sz="2800" b="1" dirty="0"/>
          </a:p>
        </p:txBody>
      </p:sp>
      <p:sp>
        <p:nvSpPr>
          <p:cNvPr id="12" name="Right Arrow 11"/>
          <p:cNvSpPr/>
          <p:nvPr/>
        </p:nvSpPr>
        <p:spPr>
          <a:xfrm rot="10800000">
            <a:off x="7403224" y="5035855"/>
            <a:ext cx="638979" cy="3415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799317" y="4089544"/>
            <a:ext cx="1498021" cy="1077218"/>
          </a:xfrm>
          <a:prstGeom prst="rect">
            <a:avLst/>
          </a:prstGeom>
          <a:noFill/>
        </p:spPr>
        <p:txBody>
          <a:bodyPr wrap="square" rtlCol="0">
            <a:spAutoFit/>
          </a:bodyPr>
          <a:lstStyle/>
          <a:p>
            <a:r>
              <a:rPr lang="en-US" sz="1600" dirty="0" smtClean="0"/>
              <a:t>This will give you record by record where the errors are. </a:t>
            </a:r>
            <a:endParaRPr lang="en-US" sz="1600" dirty="0"/>
          </a:p>
        </p:txBody>
      </p:sp>
      <p:sp>
        <p:nvSpPr>
          <p:cNvPr id="14" name="Right Arrow 13"/>
          <p:cNvSpPr/>
          <p:nvPr/>
        </p:nvSpPr>
        <p:spPr>
          <a:xfrm>
            <a:off x="4781200" y="5269706"/>
            <a:ext cx="638979" cy="3415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87267" y="4806883"/>
            <a:ext cx="1816321" cy="1815882"/>
          </a:xfrm>
          <a:prstGeom prst="rect">
            <a:avLst/>
          </a:prstGeom>
          <a:noFill/>
        </p:spPr>
        <p:txBody>
          <a:bodyPr wrap="square" rtlCol="0">
            <a:spAutoFit/>
          </a:bodyPr>
          <a:lstStyle/>
          <a:p>
            <a:r>
              <a:rPr lang="en-US" sz="1600" dirty="0" smtClean="0"/>
              <a:t>This report will give the error code and the error summary. This will help you understand the logic behind the error. </a:t>
            </a:r>
            <a:endParaRPr lang="en-US" sz="1600" dirty="0"/>
          </a:p>
        </p:txBody>
      </p:sp>
    </p:spTree>
    <p:extLst>
      <p:ext uri="{BB962C8B-B14F-4D97-AF65-F5344CB8AC3E}">
        <p14:creationId xmlns:p14="http://schemas.microsoft.com/office/powerpoint/2010/main" val="277724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80">
                                          <p:stCondLst>
                                            <p:cond delay="0"/>
                                          </p:stCondLst>
                                        </p:cTn>
                                        <p:tgtEl>
                                          <p:spTgt spid="13"/>
                                        </p:tgtEl>
                                      </p:cBhvr>
                                    </p:animEffect>
                                    <p:anim calcmode="lin" valueType="num">
                                      <p:cBhvr>
                                        <p:cTn id="1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 dur="26">
                                          <p:stCondLst>
                                            <p:cond delay="650"/>
                                          </p:stCondLst>
                                        </p:cTn>
                                        <p:tgtEl>
                                          <p:spTgt spid="13"/>
                                        </p:tgtEl>
                                      </p:cBhvr>
                                      <p:to x="100000" y="60000"/>
                                    </p:animScale>
                                    <p:animScale>
                                      <p:cBhvr>
                                        <p:cTn id="21" dur="166" decel="50000">
                                          <p:stCondLst>
                                            <p:cond delay="67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80">
                                          <p:stCondLst>
                                            <p:cond delay="0"/>
                                          </p:stCondLst>
                                        </p:cTn>
                                        <p:tgtEl>
                                          <p:spTgt spid="15"/>
                                        </p:tgtEl>
                                      </p:cBhvr>
                                    </p:animEffect>
                                    <p:anim calcmode="lin" valueType="num">
                                      <p:cBhvr>
                                        <p:cTn id="4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5" dur="26">
                                          <p:stCondLst>
                                            <p:cond delay="650"/>
                                          </p:stCondLst>
                                        </p:cTn>
                                        <p:tgtEl>
                                          <p:spTgt spid="15"/>
                                        </p:tgtEl>
                                      </p:cBhvr>
                                      <p:to x="100000" y="60000"/>
                                    </p:animScale>
                                    <p:animScale>
                                      <p:cBhvr>
                                        <p:cTn id="46" dur="166" decel="50000">
                                          <p:stCondLst>
                                            <p:cond delay="676"/>
                                          </p:stCondLst>
                                        </p:cTn>
                                        <p:tgtEl>
                                          <p:spTgt spid="15"/>
                                        </p:tgtEl>
                                      </p:cBhvr>
                                      <p:to x="100000" y="100000"/>
                                    </p:animScale>
                                    <p:animScale>
                                      <p:cBhvr>
                                        <p:cTn id="47" dur="26">
                                          <p:stCondLst>
                                            <p:cond delay="1312"/>
                                          </p:stCondLst>
                                        </p:cTn>
                                        <p:tgtEl>
                                          <p:spTgt spid="15"/>
                                        </p:tgtEl>
                                      </p:cBhvr>
                                      <p:to x="100000" y="80000"/>
                                    </p:animScale>
                                    <p:animScale>
                                      <p:cBhvr>
                                        <p:cTn id="48" dur="166" decel="50000">
                                          <p:stCondLst>
                                            <p:cond delay="1338"/>
                                          </p:stCondLst>
                                        </p:cTn>
                                        <p:tgtEl>
                                          <p:spTgt spid="15"/>
                                        </p:tgtEl>
                                      </p:cBhvr>
                                      <p:to x="100000" y="100000"/>
                                    </p:animScale>
                                    <p:animScale>
                                      <p:cBhvr>
                                        <p:cTn id="49" dur="26">
                                          <p:stCondLst>
                                            <p:cond delay="1642"/>
                                          </p:stCondLst>
                                        </p:cTn>
                                        <p:tgtEl>
                                          <p:spTgt spid="15"/>
                                        </p:tgtEl>
                                      </p:cBhvr>
                                      <p:to x="100000" y="90000"/>
                                    </p:animScale>
                                    <p:animScale>
                                      <p:cBhvr>
                                        <p:cTn id="50" dur="166" decel="50000">
                                          <p:stCondLst>
                                            <p:cond delay="1668"/>
                                          </p:stCondLst>
                                        </p:cTn>
                                        <p:tgtEl>
                                          <p:spTgt spid="15"/>
                                        </p:tgtEl>
                                      </p:cBhvr>
                                      <p:to x="100000" y="100000"/>
                                    </p:animScale>
                                    <p:animScale>
                                      <p:cBhvr>
                                        <p:cTn id="51" dur="26">
                                          <p:stCondLst>
                                            <p:cond delay="1808"/>
                                          </p:stCondLst>
                                        </p:cTn>
                                        <p:tgtEl>
                                          <p:spTgt spid="15"/>
                                        </p:tgtEl>
                                      </p:cBhvr>
                                      <p:to x="100000" y="95000"/>
                                    </p:animScale>
                                    <p:animScale>
                                      <p:cBhvr>
                                        <p:cTn id="52"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Process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24</a:t>
            </a:fld>
            <a:endParaRPr lang="en-US" dirty="0"/>
          </a:p>
        </p:txBody>
      </p:sp>
      <p:pic>
        <p:nvPicPr>
          <p:cNvPr id="5" name="Picture 4"/>
          <p:cNvPicPr>
            <a:picLocks noChangeAspect="1"/>
          </p:cNvPicPr>
          <p:nvPr/>
        </p:nvPicPr>
        <p:blipFill>
          <a:blip r:embed="rId3"/>
          <a:stretch>
            <a:fillRect/>
          </a:stretch>
        </p:blipFill>
        <p:spPr>
          <a:xfrm>
            <a:off x="598473" y="2097447"/>
            <a:ext cx="7238393" cy="3145917"/>
          </a:xfrm>
          <a:prstGeom prst="rect">
            <a:avLst/>
          </a:prstGeom>
        </p:spPr>
      </p:pic>
      <p:sp>
        <p:nvSpPr>
          <p:cNvPr id="6" name="Right Arrow 5"/>
          <p:cNvSpPr/>
          <p:nvPr/>
        </p:nvSpPr>
        <p:spPr>
          <a:xfrm rot="10800000">
            <a:off x="2305545" y="2874352"/>
            <a:ext cx="825347" cy="20381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11055" y="2837759"/>
            <a:ext cx="4072056" cy="276999"/>
          </a:xfrm>
          <a:prstGeom prst="rect">
            <a:avLst/>
          </a:prstGeom>
          <a:ln w="19050">
            <a:solidFill>
              <a:srgbClr val="00B050"/>
            </a:solidFill>
          </a:ln>
        </p:spPr>
        <p:txBody>
          <a:bodyPr wrap="square">
            <a:spAutoFit/>
          </a:bodyPr>
          <a:lstStyle/>
          <a:p>
            <a:r>
              <a:rPr lang="en-US" sz="1200" dirty="0"/>
              <a:t>Shows all records submitted in your file </a:t>
            </a:r>
            <a:r>
              <a:rPr lang="en-US" sz="1200" i="1" dirty="0"/>
              <a:t>and</a:t>
            </a:r>
            <a:r>
              <a:rPr lang="en-US" sz="1200" dirty="0"/>
              <a:t> grade level</a:t>
            </a:r>
          </a:p>
        </p:txBody>
      </p:sp>
      <p:sp>
        <p:nvSpPr>
          <p:cNvPr id="8" name="Right Arrow 7"/>
          <p:cNvSpPr/>
          <p:nvPr/>
        </p:nvSpPr>
        <p:spPr>
          <a:xfrm rot="10800000">
            <a:off x="3391404" y="3873343"/>
            <a:ext cx="826265" cy="2038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51648" y="3717395"/>
            <a:ext cx="4072056" cy="461665"/>
          </a:xfrm>
          <a:prstGeom prst="rect">
            <a:avLst/>
          </a:prstGeom>
          <a:ln w="19050">
            <a:solidFill>
              <a:srgbClr val="00B050"/>
            </a:solidFill>
          </a:ln>
        </p:spPr>
        <p:txBody>
          <a:bodyPr wrap="square">
            <a:spAutoFit/>
          </a:bodyPr>
          <a:lstStyle/>
          <a:p>
            <a:r>
              <a:rPr lang="en-US" sz="1200" dirty="0"/>
              <a:t>Shows </a:t>
            </a:r>
            <a:r>
              <a:rPr lang="en-US" sz="1200" dirty="0" smtClean="0"/>
              <a:t>the number of students identified with SRDs by school and grade level </a:t>
            </a:r>
            <a:endParaRPr lang="en-US" sz="1200" dirty="0"/>
          </a:p>
        </p:txBody>
      </p:sp>
      <p:cxnSp>
        <p:nvCxnSpPr>
          <p:cNvPr id="10" name="Straight Arrow Connector 9"/>
          <p:cNvCxnSpPr/>
          <p:nvPr/>
        </p:nvCxnSpPr>
        <p:spPr>
          <a:xfrm>
            <a:off x="6644927" y="4762976"/>
            <a:ext cx="574159" cy="292387"/>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058229" y="5107360"/>
            <a:ext cx="4072056" cy="461665"/>
          </a:xfrm>
          <a:prstGeom prst="rect">
            <a:avLst/>
          </a:prstGeom>
          <a:ln w="19050">
            <a:solidFill>
              <a:srgbClr val="00B050"/>
            </a:solidFill>
          </a:ln>
        </p:spPr>
        <p:txBody>
          <a:bodyPr wrap="square">
            <a:spAutoFit/>
          </a:bodyPr>
          <a:lstStyle/>
          <a:p>
            <a:r>
              <a:rPr lang="en-US" sz="1200" dirty="0" smtClean="0"/>
              <a:t>Pre-populated report that identifies your </a:t>
            </a:r>
            <a:r>
              <a:rPr lang="en-US" sz="1200" dirty="0" smtClean="0"/>
              <a:t>4-9</a:t>
            </a:r>
            <a:r>
              <a:rPr lang="en-US" sz="1200" baseline="30000" dirty="0" smtClean="0"/>
              <a:t>th</a:t>
            </a:r>
            <a:r>
              <a:rPr lang="en-US" sz="1200" dirty="0" smtClean="0"/>
              <a:t> </a:t>
            </a:r>
            <a:r>
              <a:rPr lang="en-US" sz="1200" dirty="0" smtClean="0"/>
              <a:t>grade cohort students</a:t>
            </a:r>
            <a:endParaRPr lang="en-US" sz="1200" dirty="0"/>
          </a:p>
        </p:txBody>
      </p:sp>
      <p:cxnSp>
        <p:nvCxnSpPr>
          <p:cNvPr id="12" name="Straight Arrow Connector 11"/>
          <p:cNvCxnSpPr/>
          <p:nvPr/>
        </p:nvCxnSpPr>
        <p:spPr>
          <a:xfrm>
            <a:off x="1450036" y="5191998"/>
            <a:ext cx="574159" cy="292387"/>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08211" y="5635542"/>
            <a:ext cx="4072056" cy="461665"/>
          </a:xfrm>
          <a:prstGeom prst="rect">
            <a:avLst/>
          </a:prstGeom>
          <a:ln w="19050">
            <a:solidFill>
              <a:srgbClr val="00B050"/>
            </a:solidFill>
          </a:ln>
        </p:spPr>
        <p:txBody>
          <a:bodyPr wrap="square">
            <a:spAutoFit/>
          </a:bodyPr>
          <a:lstStyle/>
          <a:p>
            <a:r>
              <a:rPr lang="en-US" sz="1200" dirty="0" smtClean="0"/>
              <a:t>Report districts can pull to identify students reported by another district </a:t>
            </a:r>
            <a:endParaRPr lang="en-US" sz="1200" dirty="0"/>
          </a:p>
        </p:txBody>
      </p:sp>
    </p:spTree>
    <p:extLst>
      <p:ext uri="{BB962C8B-B14F-4D97-AF65-F5344CB8AC3E}">
        <p14:creationId xmlns:p14="http://schemas.microsoft.com/office/powerpoint/2010/main" val="1632251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Process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25</a:t>
            </a:fld>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Once you have verified data, submit READ file to CDE </a:t>
            </a:r>
          </a:p>
          <a:p>
            <a:pPr marL="1028700" lvl="1" indent="-342900"/>
            <a:r>
              <a:rPr lang="en-US" dirty="0" smtClean="0"/>
              <a:t>Within pipeline &gt; READ &gt; Status Dashboard and click ‘Submit to CDE’ </a:t>
            </a:r>
          </a:p>
          <a:p>
            <a:pPr marL="1028700" lvl="1" indent="-342900"/>
            <a:r>
              <a:rPr lang="en-US" dirty="0" smtClean="0"/>
              <a:t>Must have REDLEAAPPROVER role in IDM to complete this step </a:t>
            </a:r>
          </a:p>
          <a:p>
            <a:pPr marL="342900" indent="-342900">
              <a:buFont typeface="Arial" panose="020B0604020202020204" pitchFamily="34" charset="0"/>
              <a:buChar char="•"/>
            </a:pPr>
            <a:r>
              <a:rPr lang="en-US" dirty="0" smtClean="0"/>
              <a:t>Once all districts have submitted READ files then the duplicate SASID process runs to identify students reported by multiple districts </a:t>
            </a:r>
          </a:p>
          <a:p>
            <a:pPr marL="342900" indent="-342900">
              <a:buFont typeface="Arial" panose="020B0604020202020204" pitchFamily="34" charset="0"/>
              <a:buChar char="•"/>
            </a:pPr>
            <a:r>
              <a:rPr lang="en-US" dirty="0" smtClean="0"/>
              <a:t>Districts resubmit files with duplicates removed by July 1, close of business </a:t>
            </a:r>
            <a:endParaRPr lang="en-US" dirty="0"/>
          </a:p>
        </p:txBody>
      </p:sp>
    </p:spTree>
    <p:extLst>
      <p:ext uri="{BB962C8B-B14F-4D97-AF65-F5344CB8AC3E}">
        <p14:creationId xmlns:p14="http://schemas.microsoft.com/office/powerpoint/2010/main" val="518073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Budget Plannin</a:t>
            </a:r>
            <a:r>
              <a:rPr lang="en-US" dirty="0" smtClean="0"/>
              <a:t>g Survey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26</a:t>
            </a:fld>
            <a:endParaRPr lang="en-US" dirty="0"/>
          </a:p>
        </p:txBody>
      </p:sp>
      <p:sp>
        <p:nvSpPr>
          <p:cNvPr id="3" name="Content Placeholder 2"/>
          <p:cNvSpPr>
            <a:spLocks noGrp="1"/>
          </p:cNvSpPr>
          <p:nvPr>
            <p:ph idx="1"/>
          </p:nvPr>
        </p:nvSpPr>
        <p:spPr/>
        <p:txBody>
          <a:bodyPr/>
          <a:lstStyle/>
          <a:p>
            <a:r>
              <a:rPr lang="en-US" dirty="0"/>
              <a:t>Budget Planning Survey </a:t>
            </a:r>
          </a:p>
          <a:p>
            <a:pPr lvl="1"/>
            <a:r>
              <a:rPr lang="en-US" dirty="0"/>
              <a:t>Districts will be required to submit budget planning information to CDE prior to the distribution of funds </a:t>
            </a:r>
          </a:p>
          <a:p>
            <a:pPr lvl="1"/>
            <a:r>
              <a:rPr lang="en-US" dirty="0"/>
              <a:t>Click </a:t>
            </a:r>
            <a:r>
              <a:rPr lang="en-US" dirty="0">
                <a:hlinkClick r:id="rId3"/>
              </a:rPr>
              <a:t>here</a:t>
            </a:r>
            <a:r>
              <a:rPr lang="en-US" dirty="0"/>
              <a:t> to view the guidance document on completing the Budget Planning Survey </a:t>
            </a:r>
          </a:p>
          <a:p>
            <a:r>
              <a:rPr lang="en-US" dirty="0"/>
              <a:t>CDE is required per statute to review fund usage for the following services: </a:t>
            </a:r>
          </a:p>
          <a:p>
            <a:pPr lvl="1"/>
            <a:r>
              <a:rPr lang="en-US" dirty="0"/>
              <a:t>Summer school literacy programs</a:t>
            </a:r>
          </a:p>
          <a:p>
            <a:pPr lvl="1"/>
            <a:r>
              <a:rPr lang="en-US" dirty="0"/>
              <a:t>Targeted, scientifically or evidence-based intervention services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4552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Budget Planning Survey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27</a:t>
            </a:fld>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000" dirty="0"/>
              <a:t>The READ Budget Planning Survey will consist of five, Yes or No questions that will be collected at a district level and submitted in addition to the LEP’s READ data file</a:t>
            </a:r>
          </a:p>
          <a:p>
            <a:pPr marL="342900" indent="-342900">
              <a:buFont typeface="Arial" panose="020B0604020202020204" pitchFamily="34" charset="0"/>
              <a:buChar char="•"/>
            </a:pPr>
            <a:r>
              <a:rPr lang="en-US" sz="2000" dirty="0"/>
              <a:t>To access the survey:  </a:t>
            </a:r>
          </a:p>
          <a:p>
            <a:pPr lvl="1"/>
            <a:r>
              <a:rPr lang="en-US" dirty="0"/>
              <a:t>User will select “READ Budget Planning Survey” on the initial Pipeline screen for READ </a:t>
            </a:r>
          </a:p>
          <a:p>
            <a:pPr lvl="1"/>
            <a:r>
              <a:rPr lang="en-US" dirty="0"/>
              <a:t>User will select current school year and district </a:t>
            </a:r>
          </a:p>
          <a:p>
            <a:pPr marL="342900" indent="-342900">
              <a:buFont typeface="Arial" panose="020B0604020202020204" pitchFamily="34" charset="0"/>
              <a:buChar char="•"/>
            </a:pP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886613"/>
            <a:ext cx="7296150" cy="2652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7433077">
            <a:off x="942006" y="4137315"/>
            <a:ext cx="435836" cy="2410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7433077">
            <a:off x="1163561" y="4937550"/>
            <a:ext cx="435836" cy="2410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17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Budget Plannin</a:t>
            </a:r>
            <a:r>
              <a:rPr lang="en-US" dirty="0" smtClean="0"/>
              <a:t>g Survey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28</a:t>
            </a:fld>
            <a:endParaRPr lang="en-US" dirty="0"/>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a:t>The survey can be submitted at any time throughout the collection; however, it is encouraged that LEPs submit this survey as soon as possible even if READ data file is not finalized </a:t>
            </a:r>
          </a:p>
          <a:p>
            <a:pPr marL="342900" indent="-342900">
              <a:buFont typeface="Arial" panose="020B0604020202020204" pitchFamily="34" charset="0"/>
              <a:buChar char="•"/>
            </a:pPr>
            <a:r>
              <a:rPr lang="en-US" dirty="0"/>
              <a:t>Survey may not have blank questions, but users will be able to save the survey questions already answered and come back to survey at a later time to complete</a:t>
            </a:r>
          </a:p>
          <a:p>
            <a:pPr marL="342900" indent="-342900">
              <a:buFont typeface="Arial" panose="020B0604020202020204" pitchFamily="34" charset="0"/>
              <a:buChar char="•"/>
            </a:pPr>
            <a:r>
              <a:rPr lang="en-US" dirty="0"/>
              <a:t>User must have </a:t>
            </a:r>
            <a:r>
              <a:rPr lang="en-US" b="1" dirty="0"/>
              <a:t>REDLEAUSER</a:t>
            </a:r>
            <a:r>
              <a:rPr lang="en-US" dirty="0"/>
              <a:t> user role for completing and editing the survey and the </a:t>
            </a:r>
            <a:r>
              <a:rPr lang="en-US" b="1" dirty="0"/>
              <a:t>REDLEAAPPROVER</a:t>
            </a:r>
            <a:r>
              <a:rPr lang="en-US" dirty="0"/>
              <a:t> role to finalize and submit the survey to CDE </a:t>
            </a:r>
          </a:p>
          <a:p>
            <a:pPr marL="342900" indent="-342900">
              <a:buFont typeface="Arial" panose="020B0604020202020204" pitchFamily="34" charset="0"/>
              <a:buChar char="•"/>
            </a:pPr>
            <a:r>
              <a:rPr lang="en-US" dirty="0"/>
              <a:t>If the LEP does not have any students identified as having an SRD for the upcoming budget year, submission of the budget planning survey is not required</a:t>
            </a:r>
            <a:endParaRPr lang="en-US" sz="18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339375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Budget Plannin</a:t>
            </a:r>
            <a:r>
              <a:rPr lang="en-US" dirty="0" smtClean="0"/>
              <a:t>g Survey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29</a:t>
            </a:fld>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smtClean="0"/>
              <a:t>The READ Budget Planning survey will include the following questions: </a:t>
            </a:r>
          </a:p>
          <a:p>
            <a:endParaRPr lang="en-US" dirty="0"/>
          </a:p>
        </p:txBody>
      </p:sp>
      <p:pic>
        <p:nvPicPr>
          <p:cNvPr id="5" name="Picture 4"/>
          <p:cNvPicPr>
            <a:picLocks noChangeAspect="1"/>
          </p:cNvPicPr>
          <p:nvPr/>
        </p:nvPicPr>
        <p:blipFill>
          <a:blip r:embed="rId3"/>
          <a:stretch>
            <a:fillRect/>
          </a:stretch>
        </p:blipFill>
        <p:spPr>
          <a:xfrm>
            <a:off x="893445" y="2298701"/>
            <a:ext cx="6648450" cy="4057650"/>
          </a:xfrm>
          <a:prstGeom prst="rect">
            <a:avLst/>
          </a:prstGeom>
        </p:spPr>
      </p:pic>
      <p:sp>
        <p:nvSpPr>
          <p:cNvPr id="6" name="Rounded Rectangular Callout 5"/>
          <p:cNvSpPr/>
          <p:nvPr/>
        </p:nvSpPr>
        <p:spPr>
          <a:xfrm>
            <a:off x="5547130" y="2643499"/>
            <a:ext cx="1777527" cy="1204957"/>
          </a:xfrm>
          <a:prstGeom prst="wedgeRoundRectCallout">
            <a:avLst/>
          </a:prstGeom>
          <a:solidFill>
            <a:schemeClr val="accent4">
              <a:lumMod val="20000"/>
              <a:lumOff val="80000"/>
            </a:schemeClr>
          </a:solidFill>
          <a:ln>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An error message will be presented if user tries to submit the survey without agreeing to both assurances</a:t>
            </a:r>
            <a:endParaRPr lang="en-US" sz="1200" dirty="0">
              <a:solidFill>
                <a:schemeClr val="tx1"/>
              </a:solidFill>
            </a:endParaRPr>
          </a:p>
        </p:txBody>
      </p:sp>
    </p:spTree>
    <p:extLst>
      <p:ext uri="{BB962C8B-B14F-4D97-AF65-F5344CB8AC3E}">
        <p14:creationId xmlns:p14="http://schemas.microsoft.com/office/powerpoint/2010/main" val="3698066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7726FA2-3EC9-4717-AD62-D8C823692DD3}" type="slidenum">
              <a:rPr lang="en-US" smtClean="0"/>
              <a:pPr/>
              <a:t>3</a:t>
            </a:fld>
            <a:endParaRPr lang="en-US" dirty="0"/>
          </a:p>
        </p:txBody>
      </p:sp>
      <p:sp>
        <p:nvSpPr>
          <p:cNvPr id="4" name="Title 2"/>
          <p:cNvSpPr>
            <a:spLocks noGrp="1"/>
          </p:cNvSpPr>
          <p:nvPr>
            <p:ph type="ctrTitle"/>
          </p:nvPr>
        </p:nvSpPr>
        <p:spPr>
          <a:xfrm>
            <a:off x="685800" y="2062163"/>
            <a:ext cx="7772400" cy="2387600"/>
          </a:xfrm>
        </p:spPr>
        <p:txBody>
          <a:bodyPr>
            <a:normAutofit/>
          </a:bodyPr>
          <a:lstStyle/>
          <a:p>
            <a:r>
              <a:rPr lang="en-US" dirty="0" smtClean="0"/>
              <a:t>Data Privacy and Security </a:t>
            </a:r>
            <a:endParaRPr lang="en-US" dirty="0"/>
          </a:p>
        </p:txBody>
      </p:sp>
    </p:spTree>
    <p:extLst>
      <p:ext uri="{BB962C8B-B14F-4D97-AF65-F5344CB8AC3E}">
        <p14:creationId xmlns:p14="http://schemas.microsoft.com/office/powerpoint/2010/main" val="27588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Budget Plannin</a:t>
            </a:r>
            <a:r>
              <a:rPr lang="en-US" dirty="0" smtClean="0"/>
              <a:t>g Survey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30</a:t>
            </a:fld>
            <a:endParaRPr lang="en-US" dirty="0"/>
          </a:p>
        </p:txBody>
      </p:sp>
      <p:pic>
        <p:nvPicPr>
          <p:cNvPr id="6" name="Content Placeholder 5"/>
          <p:cNvPicPr>
            <a:picLocks noGrp="1" noChangeAspect="1"/>
          </p:cNvPicPr>
          <p:nvPr>
            <p:ph idx="1"/>
          </p:nvPr>
        </p:nvPicPr>
        <p:blipFill>
          <a:blip r:embed="rId3"/>
          <a:stretch>
            <a:fillRect/>
          </a:stretch>
        </p:blipFill>
        <p:spPr>
          <a:xfrm>
            <a:off x="841248" y="1463674"/>
            <a:ext cx="6897006" cy="4739229"/>
          </a:xfrm>
          <a:prstGeom prst="rect">
            <a:avLst/>
          </a:prstGeom>
        </p:spPr>
      </p:pic>
    </p:spTree>
    <p:extLst>
      <p:ext uri="{BB962C8B-B14F-4D97-AF65-F5344CB8AC3E}">
        <p14:creationId xmlns:p14="http://schemas.microsoft.com/office/powerpoint/2010/main" val="442079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Budget Plannin</a:t>
            </a:r>
            <a:r>
              <a:rPr lang="en-US" dirty="0" smtClean="0"/>
              <a:t>g Survey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31</a:t>
            </a:fld>
            <a:endParaRPr lang="en-US" dirty="0"/>
          </a:p>
        </p:txBody>
      </p:sp>
      <p:pic>
        <p:nvPicPr>
          <p:cNvPr id="8" name="Content Placeholder 7"/>
          <p:cNvPicPr>
            <a:picLocks noGrp="1" noChangeAspect="1"/>
          </p:cNvPicPr>
          <p:nvPr>
            <p:ph idx="1"/>
          </p:nvPr>
        </p:nvPicPr>
        <p:blipFill>
          <a:blip r:embed="rId3"/>
          <a:stretch>
            <a:fillRect/>
          </a:stretch>
        </p:blipFill>
        <p:spPr>
          <a:xfrm>
            <a:off x="834199" y="1737773"/>
            <a:ext cx="6524625" cy="2876550"/>
          </a:xfrm>
          <a:prstGeom prst="rect">
            <a:avLst/>
          </a:prstGeom>
        </p:spPr>
      </p:pic>
    </p:spTree>
    <p:extLst>
      <p:ext uri="{BB962C8B-B14F-4D97-AF65-F5344CB8AC3E}">
        <p14:creationId xmlns:p14="http://schemas.microsoft.com/office/powerpoint/2010/main" val="4000164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Planning Survey </a:t>
            </a:r>
          </a:p>
        </p:txBody>
      </p:sp>
      <p:pic>
        <p:nvPicPr>
          <p:cNvPr id="5" name="Content Placeholder 4"/>
          <p:cNvPicPr>
            <a:picLocks noGrp="1" noChangeAspect="1"/>
          </p:cNvPicPr>
          <p:nvPr>
            <p:ph idx="1"/>
          </p:nvPr>
        </p:nvPicPr>
        <p:blipFill>
          <a:blip r:embed="rId3"/>
          <a:stretch>
            <a:fillRect/>
          </a:stretch>
        </p:blipFill>
        <p:spPr>
          <a:xfrm>
            <a:off x="841248" y="1463674"/>
            <a:ext cx="6715378" cy="4895233"/>
          </a:xfrm>
          <a:prstGeom prst="rect">
            <a:avLst/>
          </a:prstGeom>
        </p:spPr>
      </p:pic>
      <p:sp>
        <p:nvSpPr>
          <p:cNvPr id="4" name="Slide Number Placeholder 3"/>
          <p:cNvSpPr>
            <a:spLocks noGrp="1"/>
          </p:cNvSpPr>
          <p:nvPr>
            <p:ph type="sldNum" sz="quarter" idx="4"/>
          </p:nvPr>
        </p:nvSpPr>
        <p:spPr/>
        <p:txBody>
          <a:bodyPr/>
          <a:lstStyle/>
          <a:p>
            <a:fld id="{67726FA2-3EC9-4717-AD62-D8C823692DD3}" type="slidenum">
              <a:rPr lang="en-US" smtClean="0"/>
              <a:pPr/>
              <a:t>32</a:t>
            </a:fld>
            <a:endParaRPr lang="en-US" dirty="0"/>
          </a:p>
        </p:txBody>
      </p:sp>
    </p:spTree>
    <p:extLst>
      <p:ext uri="{BB962C8B-B14F-4D97-AF65-F5344CB8AC3E}">
        <p14:creationId xmlns:p14="http://schemas.microsoft.com/office/powerpoint/2010/main" val="2258859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Common Problems &amp; Questions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33</a:t>
            </a:fld>
            <a:endParaRPr lang="en-US" dirty="0"/>
          </a:p>
        </p:txBody>
      </p:sp>
    </p:spTree>
    <p:extLst>
      <p:ext uri="{BB962C8B-B14F-4D97-AF65-F5344CB8AC3E}">
        <p14:creationId xmlns:p14="http://schemas.microsoft.com/office/powerpoint/2010/main" val="1099690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Common Problems &amp; Questions </a:t>
            </a:r>
            <a:endParaRPr lang="en-US" dirty="0"/>
          </a:p>
        </p:txBody>
      </p:sp>
      <p:sp>
        <p:nvSpPr>
          <p:cNvPr id="5" name="Content Placeholder 4"/>
          <p:cNvSpPr>
            <a:spLocks noGrp="1"/>
          </p:cNvSpPr>
          <p:nvPr>
            <p:ph idx="1"/>
          </p:nvPr>
        </p:nvSpPr>
        <p:spPr/>
        <p:txBody>
          <a:bodyPr/>
          <a:lstStyle/>
          <a:p>
            <a:r>
              <a:rPr lang="en-US" dirty="0"/>
              <a:t>Warnings</a:t>
            </a:r>
          </a:p>
          <a:p>
            <a:pPr lvl="1"/>
            <a:r>
              <a:rPr lang="en-US" dirty="0"/>
              <a:t>Do not require exceptions </a:t>
            </a:r>
          </a:p>
          <a:p>
            <a:pPr lvl="1"/>
            <a:r>
              <a:rPr lang="en-US" dirty="0"/>
              <a:t>Do not prevent students from being included in the READ file or from submitting the file </a:t>
            </a:r>
          </a:p>
          <a:p>
            <a:pPr lvl="1"/>
            <a:r>
              <a:rPr lang="en-US" dirty="0"/>
              <a:t>They’re for informational purposes or that there is a possible data issue </a:t>
            </a:r>
          </a:p>
          <a:p>
            <a:r>
              <a:rPr lang="en-US" dirty="0"/>
              <a:t>Losing Leading Zeros </a:t>
            </a:r>
          </a:p>
          <a:p>
            <a:pPr lvl="1"/>
            <a:r>
              <a:rPr lang="en-US" dirty="0"/>
              <a:t>Opening a file in excel and format is not already set to ‘text’</a:t>
            </a:r>
          </a:p>
          <a:p>
            <a:pPr lvl="1"/>
            <a:r>
              <a:rPr lang="en-US" dirty="0"/>
              <a:t>Files will not upload properly and will create errors </a:t>
            </a:r>
          </a:p>
          <a:p>
            <a:pPr lvl="1"/>
            <a:r>
              <a:rPr lang="en-US" dirty="0"/>
              <a:t>CDE has a guide to keeping leading zeros </a:t>
            </a:r>
            <a:r>
              <a:rPr lang="en-US" dirty="0">
                <a:hlinkClick r:id="rId3"/>
              </a:rPr>
              <a:t>here</a:t>
            </a:r>
            <a:endParaRPr lang="en-US" dirty="0"/>
          </a:p>
          <a:p>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34</a:t>
            </a:fld>
            <a:endParaRPr lang="en-US" dirty="0"/>
          </a:p>
        </p:txBody>
      </p:sp>
    </p:spTree>
    <p:extLst>
      <p:ext uri="{BB962C8B-B14F-4D97-AF65-F5344CB8AC3E}">
        <p14:creationId xmlns:p14="http://schemas.microsoft.com/office/powerpoint/2010/main" val="3081472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Common Problems &amp; Questions </a:t>
            </a:r>
            <a:endParaRPr lang="en-US" dirty="0"/>
          </a:p>
        </p:txBody>
      </p:sp>
      <p:sp>
        <p:nvSpPr>
          <p:cNvPr id="5" name="Content Placeholder 4"/>
          <p:cNvSpPr>
            <a:spLocks noGrp="1"/>
          </p:cNvSpPr>
          <p:nvPr>
            <p:ph idx="1"/>
          </p:nvPr>
        </p:nvSpPr>
        <p:spPr/>
        <p:txBody>
          <a:bodyPr/>
          <a:lstStyle/>
          <a:p>
            <a:r>
              <a:rPr lang="en-US" sz="1800" dirty="0"/>
              <a:t>An English Language Learner in our district was tested because she is </a:t>
            </a:r>
            <a:r>
              <a:rPr lang="en-US" sz="1800" u="sng" dirty="0"/>
              <a:t>not</a:t>
            </a:r>
            <a:r>
              <a:rPr lang="en-US" sz="1800" dirty="0"/>
              <a:t> NEP and she is beyond her first year in a US school. She received a score low enough on PALS to qualify as having a significant reading deficiency. We don’t believe the score accurately reflects SRD because we have a body of evidence that says she can read fluently in her first language.</a:t>
            </a:r>
          </a:p>
          <a:p>
            <a:pPr lvl="1"/>
            <a:r>
              <a:rPr lang="en-US" sz="1800" dirty="0"/>
              <a:t>READ Plan = 2 (NA because student was not identified with a SRD) </a:t>
            </a:r>
          </a:p>
          <a:p>
            <a:pPr lvl="1"/>
            <a:r>
              <a:rPr lang="en-US" sz="1800" dirty="0"/>
              <a:t>READ Status = 4</a:t>
            </a:r>
          </a:p>
          <a:p>
            <a:pPr lvl="1"/>
            <a:r>
              <a:rPr lang="en-US" sz="1800" dirty="0"/>
              <a:t>READ Test = 07</a:t>
            </a:r>
          </a:p>
          <a:p>
            <a:pPr lvl="1"/>
            <a:r>
              <a:rPr lang="en-US" sz="1800" dirty="0"/>
              <a:t>READ Score = 0170</a:t>
            </a:r>
          </a:p>
          <a:p>
            <a:pPr lvl="1"/>
            <a:r>
              <a:rPr lang="en-US" sz="1800" dirty="0"/>
              <a:t>READ Testing Date = </a:t>
            </a:r>
            <a:r>
              <a:rPr lang="en-US" sz="1800" dirty="0" smtClean="0"/>
              <a:t>05202019 </a:t>
            </a:r>
            <a:endParaRPr lang="en-US" sz="1800" dirty="0"/>
          </a:p>
          <a:p>
            <a:pPr lvl="1"/>
            <a:r>
              <a:rPr lang="en-US" sz="1800" dirty="0"/>
              <a:t>Recommended Retention = 2</a:t>
            </a:r>
          </a:p>
          <a:p>
            <a:pPr lvl="1"/>
            <a:r>
              <a:rPr lang="en-US" sz="1800" dirty="0"/>
              <a:t>Retained = 2</a:t>
            </a:r>
          </a:p>
          <a:p>
            <a:pPr lvl="1"/>
            <a:r>
              <a:rPr lang="en-US" sz="1800" dirty="0"/>
              <a:t>READ Plan Support = </a:t>
            </a:r>
            <a:r>
              <a:rPr lang="en-US" dirty="0"/>
              <a:t>0 for each </a:t>
            </a:r>
          </a:p>
          <a:p>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35</a:t>
            </a:fld>
            <a:endParaRPr lang="en-US" dirty="0"/>
          </a:p>
        </p:txBody>
      </p:sp>
    </p:spTree>
    <p:extLst>
      <p:ext uri="{BB962C8B-B14F-4D97-AF65-F5344CB8AC3E}">
        <p14:creationId xmlns:p14="http://schemas.microsoft.com/office/powerpoint/2010/main" val="18197124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Common Problems &amp; Questions </a:t>
            </a:r>
            <a:endParaRPr lang="en-US" dirty="0"/>
          </a:p>
        </p:txBody>
      </p:sp>
      <p:sp>
        <p:nvSpPr>
          <p:cNvPr id="5" name="Content Placeholder 4"/>
          <p:cNvSpPr>
            <a:spLocks noGrp="1"/>
          </p:cNvSpPr>
          <p:nvPr>
            <p:ph idx="1"/>
          </p:nvPr>
        </p:nvSpPr>
        <p:spPr/>
        <p:txBody>
          <a:bodyPr/>
          <a:lstStyle/>
          <a:p>
            <a:r>
              <a:rPr lang="en-US" sz="1800" dirty="0"/>
              <a:t>A student in my district was unable to be tested due to excessive absences, but the child was enrolled during the period for testing and has a READ Plan in place</a:t>
            </a:r>
          </a:p>
          <a:p>
            <a:pPr lvl="1"/>
            <a:r>
              <a:rPr lang="en-US" sz="1800" dirty="0"/>
              <a:t>READ Plan = 1</a:t>
            </a:r>
          </a:p>
          <a:p>
            <a:pPr lvl="1"/>
            <a:r>
              <a:rPr lang="en-US" sz="1800" dirty="0"/>
              <a:t>READ Status = 0</a:t>
            </a:r>
          </a:p>
          <a:p>
            <a:pPr lvl="1"/>
            <a:r>
              <a:rPr lang="en-US" sz="1800" dirty="0"/>
              <a:t>READ Test = 06</a:t>
            </a:r>
          </a:p>
          <a:p>
            <a:pPr lvl="1"/>
            <a:r>
              <a:rPr lang="en-US" sz="1800" dirty="0"/>
              <a:t>READ Score = 9999</a:t>
            </a:r>
          </a:p>
          <a:p>
            <a:pPr lvl="1"/>
            <a:r>
              <a:rPr lang="en-US" sz="1800" dirty="0"/>
              <a:t>READ Testing Date = </a:t>
            </a:r>
            <a:r>
              <a:rPr lang="en-US" sz="1800" dirty="0" smtClean="0"/>
              <a:t>05202019</a:t>
            </a:r>
            <a:endParaRPr lang="en-US" sz="1800" dirty="0"/>
          </a:p>
          <a:p>
            <a:pPr lvl="1"/>
            <a:r>
              <a:rPr lang="en-US" sz="1800" dirty="0"/>
              <a:t>Recommended Retention = 2</a:t>
            </a:r>
          </a:p>
          <a:p>
            <a:pPr lvl="1"/>
            <a:r>
              <a:rPr lang="en-US" sz="1800" dirty="0"/>
              <a:t>Retained = 2</a:t>
            </a:r>
          </a:p>
          <a:p>
            <a:pPr lvl="1"/>
            <a:r>
              <a:rPr lang="en-US" sz="1800" dirty="0"/>
              <a:t>READ Plan Support = </a:t>
            </a:r>
            <a:r>
              <a:rPr lang="en-US" dirty="0"/>
              <a:t>Indicate the supports the student received  </a:t>
            </a:r>
          </a:p>
          <a:p>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36</a:t>
            </a:fld>
            <a:endParaRPr lang="en-US" dirty="0"/>
          </a:p>
        </p:txBody>
      </p:sp>
    </p:spTree>
    <p:extLst>
      <p:ext uri="{BB962C8B-B14F-4D97-AF65-F5344CB8AC3E}">
        <p14:creationId xmlns:p14="http://schemas.microsoft.com/office/powerpoint/2010/main" val="924080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Common Problems &amp; Questions </a:t>
            </a:r>
            <a:endParaRPr lang="en-US" dirty="0"/>
          </a:p>
        </p:txBody>
      </p:sp>
      <p:sp>
        <p:nvSpPr>
          <p:cNvPr id="5" name="Content Placeholder 4"/>
          <p:cNvSpPr>
            <a:spLocks noGrp="1"/>
          </p:cNvSpPr>
          <p:nvPr>
            <p:ph idx="1"/>
          </p:nvPr>
        </p:nvSpPr>
        <p:spPr/>
        <p:txBody>
          <a:bodyPr/>
          <a:lstStyle/>
          <a:p>
            <a:r>
              <a:rPr lang="en-US" sz="1800" dirty="0"/>
              <a:t>An English Language Learner in our district wasn’t tested because he is Non-English Proficient (NEP) and in his first year in a US school. </a:t>
            </a:r>
          </a:p>
          <a:p>
            <a:pPr lvl="1"/>
            <a:r>
              <a:rPr lang="en-US" sz="1800" dirty="0"/>
              <a:t>READ Plan = 2</a:t>
            </a:r>
          </a:p>
          <a:p>
            <a:pPr lvl="1"/>
            <a:r>
              <a:rPr lang="en-US" sz="1800" dirty="0"/>
              <a:t>READ Status = 0</a:t>
            </a:r>
          </a:p>
          <a:p>
            <a:pPr lvl="1"/>
            <a:r>
              <a:rPr lang="en-US" sz="1800" dirty="0"/>
              <a:t>READ Test = 04</a:t>
            </a:r>
          </a:p>
          <a:p>
            <a:pPr lvl="1"/>
            <a:r>
              <a:rPr lang="en-US" sz="1800" dirty="0"/>
              <a:t>READ Score = 9999</a:t>
            </a:r>
          </a:p>
          <a:p>
            <a:pPr lvl="1"/>
            <a:r>
              <a:rPr lang="en-US" sz="1800" dirty="0"/>
              <a:t>READ Testing Date = 05202019</a:t>
            </a:r>
          </a:p>
          <a:p>
            <a:pPr lvl="1"/>
            <a:r>
              <a:rPr lang="en-US" sz="1800" dirty="0"/>
              <a:t>Recommended Retention = 2</a:t>
            </a:r>
          </a:p>
          <a:p>
            <a:pPr lvl="1"/>
            <a:r>
              <a:rPr lang="en-US" sz="1800" dirty="0"/>
              <a:t>Retained = 2</a:t>
            </a:r>
          </a:p>
          <a:p>
            <a:pPr lvl="1"/>
            <a:r>
              <a:rPr lang="en-US" sz="1800" dirty="0"/>
              <a:t>READ Plan Support = </a:t>
            </a:r>
            <a:r>
              <a:rPr lang="en-US" dirty="0"/>
              <a:t>0 for each</a:t>
            </a:r>
          </a:p>
          <a:p>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37</a:t>
            </a:fld>
            <a:endParaRPr lang="en-US" dirty="0"/>
          </a:p>
        </p:txBody>
      </p:sp>
    </p:spTree>
    <p:extLst>
      <p:ext uri="{BB962C8B-B14F-4D97-AF65-F5344CB8AC3E}">
        <p14:creationId xmlns:p14="http://schemas.microsoft.com/office/powerpoint/2010/main" val="8167938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Common Problems &amp; Questions </a:t>
            </a:r>
            <a:endParaRPr lang="en-US" dirty="0"/>
          </a:p>
        </p:txBody>
      </p:sp>
      <p:sp>
        <p:nvSpPr>
          <p:cNvPr id="5" name="Content Placeholder 4"/>
          <p:cNvSpPr>
            <a:spLocks noGrp="1"/>
          </p:cNvSpPr>
          <p:nvPr>
            <p:ph idx="1"/>
          </p:nvPr>
        </p:nvSpPr>
        <p:spPr/>
        <p:txBody>
          <a:bodyPr/>
          <a:lstStyle/>
          <a:p>
            <a:r>
              <a:rPr lang="en-US" sz="1800" dirty="0"/>
              <a:t>A 1</a:t>
            </a:r>
            <a:r>
              <a:rPr lang="en-US" sz="1800" baseline="30000" dirty="0"/>
              <a:t>st</a:t>
            </a:r>
            <a:r>
              <a:rPr lang="en-US" sz="1800" dirty="0"/>
              <a:t> grade student in our district was placed on a READ plan earlier this year. The Spring DIBELS score is </a:t>
            </a:r>
            <a:r>
              <a:rPr lang="en-US" sz="1800" u="sng" dirty="0"/>
              <a:t>above the cut score </a:t>
            </a:r>
            <a:r>
              <a:rPr lang="en-US" sz="1800" dirty="0"/>
              <a:t>so she is </a:t>
            </a:r>
            <a:r>
              <a:rPr lang="en-US" sz="1800" u="sng" dirty="0"/>
              <a:t>no longer identified as having a significant reading deficiency</a:t>
            </a:r>
            <a:r>
              <a:rPr lang="en-US" sz="1800" dirty="0"/>
              <a:t>. However, the body of evidence doesn’t demonstrate she is at grade level yet. We will keep her on a READ plan. </a:t>
            </a:r>
          </a:p>
          <a:p>
            <a:pPr lvl="1"/>
            <a:r>
              <a:rPr lang="en-US" sz="1800" dirty="0"/>
              <a:t>READ Plan = 1</a:t>
            </a:r>
          </a:p>
          <a:p>
            <a:pPr lvl="1"/>
            <a:r>
              <a:rPr lang="en-US" sz="1800" dirty="0"/>
              <a:t>READ Status = 1</a:t>
            </a:r>
          </a:p>
          <a:p>
            <a:pPr lvl="1"/>
            <a:r>
              <a:rPr lang="en-US" sz="1800" dirty="0"/>
              <a:t>READ Test = 07</a:t>
            </a:r>
          </a:p>
          <a:p>
            <a:pPr lvl="1"/>
            <a:r>
              <a:rPr lang="en-US" sz="1800" dirty="0"/>
              <a:t>READ Score = 0812</a:t>
            </a:r>
          </a:p>
          <a:p>
            <a:pPr lvl="1"/>
            <a:r>
              <a:rPr lang="en-US" sz="1800" dirty="0"/>
              <a:t>READ Testing Date = 05202019</a:t>
            </a:r>
          </a:p>
          <a:p>
            <a:pPr lvl="1"/>
            <a:r>
              <a:rPr lang="en-US" sz="1800" dirty="0"/>
              <a:t>Recommended Retention = 2</a:t>
            </a:r>
          </a:p>
          <a:p>
            <a:pPr lvl="1"/>
            <a:r>
              <a:rPr lang="en-US" sz="1800" dirty="0"/>
              <a:t>Retained = 2</a:t>
            </a:r>
          </a:p>
          <a:p>
            <a:pPr lvl="1"/>
            <a:r>
              <a:rPr lang="en-US" sz="1800" dirty="0"/>
              <a:t>READ Plan Support = </a:t>
            </a:r>
            <a:r>
              <a:rPr lang="en-US" dirty="0"/>
              <a:t>0 for each</a:t>
            </a:r>
          </a:p>
          <a:p>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38</a:t>
            </a:fld>
            <a:endParaRPr lang="en-US" dirty="0"/>
          </a:p>
        </p:txBody>
      </p:sp>
    </p:spTree>
    <p:extLst>
      <p:ext uri="{BB962C8B-B14F-4D97-AF65-F5344CB8AC3E}">
        <p14:creationId xmlns:p14="http://schemas.microsoft.com/office/powerpoint/2010/main" val="32899252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 Resources </a:t>
            </a:r>
            <a:endParaRPr lang="en-US" dirty="0"/>
          </a:p>
        </p:txBody>
      </p:sp>
      <p:sp>
        <p:nvSpPr>
          <p:cNvPr id="5" name="Content Placeholder 4"/>
          <p:cNvSpPr>
            <a:spLocks noGrp="1"/>
          </p:cNvSpPr>
          <p:nvPr>
            <p:ph idx="1"/>
          </p:nvPr>
        </p:nvSpPr>
        <p:spPr/>
        <p:txBody>
          <a:bodyPr>
            <a:normAutofit fontScale="92500" lnSpcReduction="20000"/>
          </a:bodyPr>
          <a:lstStyle/>
          <a:p>
            <a:r>
              <a:rPr lang="en-US" dirty="0"/>
              <a:t>READ Collection resources can be found at: </a:t>
            </a:r>
            <a:r>
              <a:rPr lang="en-US" sz="2200" dirty="0">
                <a:hlinkClick r:id="rId3"/>
              </a:rPr>
              <a:t>http://www.cde.state.co.us/coloradoliteracy/readdatapipeline</a:t>
            </a:r>
            <a:endParaRPr lang="en-US" sz="2200" dirty="0"/>
          </a:p>
          <a:p>
            <a:pPr lvl="1"/>
            <a:r>
              <a:rPr lang="en-US" dirty="0"/>
              <a:t>Upcoming webinars </a:t>
            </a:r>
          </a:p>
          <a:p>
            <a:pPr lvl="1"/>
            <a:r>
              <a:rPr lang="en-US" dirty="0"/>
              <a:t>Data collection timeline </a:t>
            </a:r>
          </a:p>
          <a:p>
            <a:pPr lvl="1"/>
            <a:r>
              <a:rPr lang="en-US" dirty="0"/>
              <a:t>Data elements &amp; definitions </a:t>
            </a:r>
          </a:p>
          <a:p>
            <a:pPr lvl="1"/>
            <a:r>
              <a:rPr lang="en-US" dirty="0"/>
              <a:t>File layout </a:t>
            </a:r>
          </a:p>
          <a:p>
            <a:pPr lvl="1"/>
            <a:r>
              <a:rPr lang="en-US" dirty="0"/>
              <a:t>Business Rules </a:t>
            </a:r>
          </a:p>
          <a:p>
            <a:pPr lvl="1"/>
            <a:r>
              <a:rPr lang="en-US" dirty="0"/>
              <a:t>Additional resources such as FAQ document, assessment cut scores, template for submitting budget planning survey, etc.</a:t>
            </a:r>
          </a:p>
          <a:p>
            <a:pPr lvl="1"/>
            <a:endParaRPr lang="en-US" dirty="0"/>
          </a:p>
          <a:p>
            <a:r>
              <a:rPr lang="en-US" sz="2300" dirty="0"/>
              <a:t>Questions?   </a:t>
            </a:r>
          </a:p>
          <a:p>
            <a:r>
              <a:rPr lang="en-US" sz="2300" dirty="0"/>
              <a:t>Contact Whitney </a:t>
            </a:r>
            <a:r>
              <a:rPr lang="en-US" sz="2300" dirty="0" smtClean="0"/>
              <a:t>Hutton</a:t>
            </a:r>
            <a:r>
              <a:rPr lang="en-US" sz="2300" dirty="0"/>
              <a:t>, READ Data Collection Manager</a:t>
            </a:r>
          </a:p>
          <a:p>
            <a:pPr lvl="1"/>
            <a:r>
              <a:rPr lang="en-US" dirty="0"/>
              <a:t>Email: </a:t>
            </a:r>
            <a:r>
              <a:rPr lang="en-US" dirty="0">
                <a:hlinkClick r:id="rId4"/>
              </a:rPr>
              <a:t>Hutton_W@cde.state.co.us</a:t>
            </a:r>
            <a:r>
              <a:rPr lang="en-US" dirty="0"/>
              <a:t> </a:t>
            </a:r>
          </a:p>
          <a:p>
            <a:pPr lvl="1"/>
            <a:r>
              <a:rPr lang="en-US" dirty="0"/>
              <a:t>Phone: 303-866-6421</a:t>
            </a:r>
          </a:p>
          <a:p>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39</a:t>
            </a:fld>
            <a:endParaRPr lang="en-US" dirty="0"/>
          </a:p>
        </p:txBody>
      </p:sp>
    </p:spTree>
    <p:extLst>
      <p:ext uri="{BB962C8B-B14F-4D97-AF65-F5344CB8AC3E}">
        <p14:creationId xmlns:p14="http://schemas.microsoft.com/office/powerpoint/2010/main" val="191959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PII?</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Student Personally Identifiable Information (PII) is defined by state and federal laws as information that, alone or in combination, personally identifies an individual </a:t>
            </a:r>
          </a:p>
          <a:p>
            <a:pPr marL="1028700" lvl="1" indent="-342900"/>
            <a:r>
              <a:rPr lang="en-US" dirty="0" smtClean="0"/>
              <a:t>This includes direct identifiers (i.e. name, SASID, </a:t>
            </a:r>
            <a:r>
              <a:rPr lang="en-US" dirty="0" err="1" smtClean="0"/>
              <a:t>etc</a:t>
            </a:r>
            <a:r>
              <a:rPr lang="en-US" dirty="0" smtClean="0"/>
              <a:t>) </a:t>
            </a:r>
          </a:p>
          <a:p>
            <a:pPr marL="1028700" lvl="1" indent="-342900"/>
            <a:r>
              <a:rPr lang="en-US" dirty="0" smtClean="0"/>
              <a:t>Includes information that when combined is identifiable</a:t>
            </a:r>
          </a:p>
          <a:p>
            <a:r>
              <a:rPr lang="en-US" dirty="0" smtClean="0"/>
              <a:t>Colorado’s Student Data Transparency and Security Act introduces a number of new requirements for how student PII is collected, used and shared </a:t>
            </a:r>
            <a:endParaRPr lang="en-US" dirty="0"/>
          </a:p>
          <a:p>
            <a:pPr lvl="1" indent="0">
              <a:buNone/>
            </a:pPr>
            <a:endParaRPr lang="en-US" dirty="0"/>
          </a:p>
          <a:p>
            <a:r>
              <a:rPr lang="en-US" dirty="0" smtClean="0"/>
              <a:t>CDE has prepared guidance on how to comply with this and other privacy laws which can be found here: </a:t>
            </a:r>
          </a:p>
          <a:p>
            <a:r>
              <a:rPr lang="en-US" dirty="0">
                <a:hlinkClick r:id="rId3"/>
              </a:rPr>
              <a:t>http://www.cde.state.co.us/dataprivacyandsecurity</a:t>
            </a:r>
            <a:endParaRPr lang="en-US" dirty="0" smtClean="0"/>
          </a:p>
        </p:txBody>
      </p:sp>
      <p:sp>
        <p:nvSpPr>
          <p:cNvPr id="4" name="Slide Number Placeholder 3"/>
          <p:cNvSpPr>
            <a:spLocks noGrp="1"/>
          </p:cNvSpPr>
          <p:nvPr>
            <p:ph type="sldNum" sz="quarter" idx="4"/>
          </p:nvPr>
        </p:nvSpPr>
        <p:spPr/>
        <p:txBody>
          <a:bodyPr/>
          <a:lstStyle/>
          <a:p>
            <a:fld id="{67726FA2-3EC9-4717-AD62-D8C823692DD3}" type="slidenum">
              <a:rPr lang="en-US" smtClean="0"/>
              <a:pPr/>
              <a:t>4</a:t>
            </a:fld>
            <a:endParaRPr lang="en-US" dirty="0"/>
          </a:p>
        </p:txBody>
      </p:sp>
    </p:spTree>
    <p:extLst>
      <p:ext uri="{BB962C8B-B14F-4D97-AF65-F5344CB8AC3E}">
        <p14:creationId xmlns:p14="http://schemas.microsoft.com/office/powerpoint/2010/main" val="1394764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Share Data </a:t>
            </a:r>
            <a:endParaRPr lang="en-US" dirty="0"/>
          </a:p>
        </p:txBody>
      </p:sp>
      <p:sp>
        <p:nvSpPr>
          <p:cNvPr id="3" name="Content Placeholder 2"/>
          <p:cNvSpPr>
            <a:spLocks noGrp="1"/>
          </p:cNvSpPr>
          <p:nvPr>
            <p:ph idx="1"/>
          </p:nvPr>
        </p:nvSpPr>
        <p:spPr/>
        <p:txBody>
          <a:bodyPr>
            <a:normAutofit fontScale="92500" lnSpcReduction="20000"/>
          </a:bodyPr>
          <a:lstStyle/>
          <a:p>
            <a:pPr>
              <a:buClr>
                <a:srgbClr val="00B050"/>
              </a:buClr>
              <a:buFont typeface="Wingdings" panose="05000000000000000000" pitchFamily="2" charset="2"/>
              <a:buChar char="ü"/>
            </a:pPr>
            <a:r>
              <a:rPr lang="en-US" dirty="0"/>
              <a:t>Check local policies for restrictions, requirements, etc.</a:t>
            </a:r>
          </a:p>
          <a:p>
            <a:pPr>
              <a:buClr>
                <a:srgbClr val="00B050"/>
              </a:buClr>
              <a:buFont typeface="Wingdings" panose="05000000000000000000" pitchFamily="2" charset="2"/>
              <a:buChar char="ü"/>
            </a:pPr>
            <a:r>
              <a:rPr lang="en-US" dirty="0"/>
              <a:t>Ensure that you are following local policies when transmitting PII to any third party</a:t>
            </a:r>
          </a:p>
          <a:p>
            <a:pPr>
              <a:buClr>
                <a:srgbClr val="00B050"/>
              </a:buClr>
              <a:buFont typeface="Wingdings" panose="05000000000000000000" pitchFamily="2" charset="2"/>
              <a:buChar char="ü"/>
            </a:pPr>
            <a:r>
              <a:rPr lang="en-US" dirty="0"/>
              <a:t>Use secure methods to transfer any PII to CDE</a:t>
            </a:r>
          </a:p>
          <a:p>
            <a:pPr lvl="1">
              <a:buClr>
                <a:srgbClr val="00B050"/>
              </a:buClr>
              <a:buFont typeface="Wingdings" panose="05000000000000000000" pitchFamily="2" charset="2"/>
              <a:buChar char="ü"/>
            </a:pPr>
            <a:r>
              <a:rPr lang="en-US" dirty="0"/>
              <a:t>Call CDE (303-866-6395) with questions about how to transmit PII securely</a:t>
            </a:r>
          </a:p>
          <a:p>
            <a:pPr lvl="1">
              <a:buClr>
                <a:srgbClr val="00B050"/>
              </a:buClr>
              <a:buFont typeface="Wingdings" panose="05000000000000000000" pitchFamily="2" charset="2"/>
              <a:buChar char="ü"/>
            </a:pPr>
            <a:r>
              <a:rPr lang="en-US" dirty="0"/>
              <a:t>Use </a:t>
            </a:r>
            <a:r>
              <a:rPr lang="en-US" dirty="0" err="1">
                <a:hlinkClick r:id="rId3"/>
              </a:rPr>
              <a:t>Syncplicity</a:t>
            </a:r>
            <a:r>
              <a:rPr lang="en-US" dirty="0"/>
              <a:t> to encrypt emails to CDE</a:t>
            </a:r>
          </a:p>
          <a:p>
            <a:pPr>
              <a:buClr>
                <a:srgbClr val="00B050"/>
              </a:buClr>
              <a:buFont typeface="Wingdings" panose="05000000000000000000" pitchFamily="2" charset="2"/>
              <a:buChar char="ü"/>
            </a:pPr>
            <a:r>
              <a:rPr lang="en-US" dirty="0"/>
              <a:t>Avoid sending PII via unencrypted email or to unsecured faxes when sharing data between or within districts</a:t>
            </a:r>
          </a:p>
          <a:p>
            <a:pPr marL="45720"/>
            <a:endParaRPr lang="en-US" sz="1600" dirty="0"/>
          </a:p>
          <a:p>
            <a:pPr>
              <a:buClr>
                <a:srgbClr val="FF0000"/>
              </a:buClr>
              <a:buFont typeface="Calibri" panose="020F0502020204030204" pitchFamily="34" charset="0"/>
              <a:buChar char="X"/>
            </a:pPr>
            <a:r>
              <a:rPr lang="en-US" u="sng" dirty="0"/>
              <a:t>Do not</a:t>
            </a:r>
            <a:r>
              <a:rPr lang="en-US" dirty="0"/>
              <a:t> use PII in trainings, presentations, etc.</a:t>
            </a:r>
          </a:p>
          <a:p>
            <a:pPr>
              <a:buClr>
                <a:srgbClr val="FF0000"/>
              </a:buClr>
              <a:buFont typeface="Calibri" panose="020F0502020204030204" pitchFamily="34" charset="0"/>
              <a:buChar char="X"/>
            </a:pPr>
            <a:r>
              <a:rPr lang="en-US" u="sng" dirty="0"/>
              <a:t>Do not</a:t>
            </a:r>
            <a:r>
              <a:rPr lang="en-US" dirty="0"/>
              <a:t> share PII with unauthorized individuals</a:t>
            </a:r>
          </a:p>
          <a:p>
            <a:pPr>
              <a:buClr>
                <a:srgbClr val="FF0000"/>
              </a:buClr>
              <a:buFont typeface="Calibri" panose="020F0502020204030204" pitchFamily="34" charset="0"/>
              <a:buChar char="X"/>
            </a:pPr>
            <a:r>
              <a:rPr lang="en-US" u="sng" dirty="0"/>
              <a:t>Do not</a:t>
            </a:r>
            <a:r>
              <a:rPr lang="en-US" dirty="0"/>
              <a:t> share passwords</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5</a:t>
            </a:fld>
            <a:endParaRPr lang="en-US" dirty="0"/>
          </a:p>
        </p:txBody>
      </p:sp>
    </p:spTree>
    <p:extLst>
      <p:ext uri="{BB962C8B-B14F-4D97-AF65-F5344CB8AC3E}">
        <p14:creationId xmlns:p14="http://schemas.microsoft.com/office/powerpoint/2010/main" val="3008404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7726FA2-3EC9-4717-AD62-D8C823692DD3}" type="slidenum">
              <a:rPr lang="en-US" smtClean="0"/>
              <a:pPr/>
              <a:t>6</a:t>
            </a:fld>
            <a:endParaRPr lang="en-US" dirty="0"/>
          </a:p>
        </p:txBody>
      </p:sp>
      <p:sp>
        <p:nvSpPr>
          <p:cNvPr id="4" name="Title 2"/>
          <p:cNvSpPr>
            <a:spLocks noGrp="1"/>
          </p:cNvSpPr>
          <p:nvPr>
            <p:ph type="ctrTitle"/>
          </p:nvPr>
        </p:nvSpPr>
        <p:spPr>
          <a:xfrm>
            <a:off x="685800" y="2062163"/>
            <a:ext cx="7772400" cy="2387600"/>
          </a:xfrm>
        </p:spPr>
        <p:txBody>
          <a:bodyPr>
            <a:normAutofit/>
          </a:bodyPr>
          <a:lstStyle/>
          <a:p>
            <a:r>
              <a:rPr lang="en-US" dirty="0" smtClean="0"/>
              <a:t>Purpose of the READ Data Collection</a:t>
            </a:r>
            <a:endParaRPr lang="en-US" dirty="0"/>
          </a:p>
        </p:txBody>
      </p:sp>
    </p:spTree>
    <p:extLst>
      <p:ext uri="{BB962C8B-B14F-4D97-AF65-F5344CB8AC3E}">
        <p14:creationId xmlns:p14="http://schemas.microsoft.com/office/powerpoint/2010/main" val="2088498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 of the READ Collection </a:t>
            </a: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smtClean="0"/>
              <a:t>The purpose of the READ collection is to collect student level data needed to fulfill statutory requirements for the annual legislative report on the implementation on the READ Act </a:t>
            </a:r>
          </a:p>
          <a:p>
            <a:pPr marL="342900" indent="-342900">
              <a:buFont typeface="Arial" panose="020B0604020202020204" pitchFamily="34" charset="0"/>
              <a:buChar char="•"/>
            </a:pPr>
            <a:r>
              <a:rPr lang="en-US" dirty="0" smtClean="0"/>
              <a:t>Data collected in READ is also used to determine distribution of per-pupil intervention funds for students identified as having significant reading deficiencies (SRD) </a:t>
            </a:r>
          </a:p>
          <a:p>
            <a:pPr marL="1028700" lvl="1" indent="-342900"/>
            <a:r>
              <a:rPr lang="en-US" dirty="0" smtClean="0"/>
              <a:t>The Early Literacy Fund provides districts with per-pupil intervention funds to help support programs to meet the needs of students with SRDs who received services </a:t>
            </a:r>
          </a:p>
          <a:p>
            <a:pPr marL="342900" indent="-342900">
              <a:buFont typeface="Arial" panose="020B0604020202020204" pitchFamily="34" charset="0"/>
              <a:buChar char="•"/>
            </a:pPr>
            <a:r>
              <a:rPr lang="en-US" dirty="0" smtClean="0"/>
              <a:t>Data from the READ collection is also used for reports, grants, news articles and official decision making about schools, districts and the state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7</a:t>
            </a:fld>
            <a:endParaRPr lang="en-US" dirty="0"/>
          </a:p>
        </p:txBody>
      </p:sp>
    </p:spTree>
    <p:extLst>
      <p:ext uri="{BB962C8B-B14F-4D97-AF65-F5344CB8AC3E}">
        <p14:creationId xmlns:p14="http://schemas.microsoft.com/office/powerpoint/2010/main" val="91779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 of the READ Collection </a:t>
            </a:r>
            <a:endParaRPr lang="en-US" dirty="0"/>
          </a:p>
        </p:txBody>
      </p:sp>
      <p:sp>
        <p:nvSpPr>
          <p:cNvPr id="3" name="Content Placeholder 2"/>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dirty="0" smtClean="0"/>
              <a:t>Accurate data is the primary goal of the collection </a:t>
            </a:r>
          </a:p>
          <a:p>
            <a:pPr marL="1028700" lvl="1" indent="-342900"/>
            <a:r>
              <a:rPr lang="en-US" dirty="0" smtClean="0"/>
              <a:t>CDE wants to make sure that districts receive the correct amount of funding </a:t>
            </a:r>
          </a:p>
          <a:p>
            <a:pPr marL="342900" indent="-342900">
              <a:buFont typeface="Arial" panose="020B0604020202020204" pitchFamily="34" charset="0"/>
              <a:buChar char="•"/>
            </a:pPr>
            <a:r>
              <a:rPr lang="en-US" dirty="0" smtClean="0"/>
              <a:t>How to ensure your data is accurate? </a:t>
            </a:r>
          </a:p>
          <a:p>
            <a:pPr marL="1028700" lvl="1" indent="-342900"/>
            <a:r>
              <a:rPr lang="en-US" dirty="0" smtClean="0"/>
              <a:t>Complete the basics of the collection early!</a:t>
            </a:r>
          </a:p>
          <a:p>
            <a:pPr marL="1485900" lvl="2" indent="-342900"/>
            <a:r>
              <a:rPr lang="en-US" dirty="0" smtClean="0"/>
              <a:t>Get files error free by early June </a:t>
            </a:r>
          </a:p>
          <a:p>
            <a:pPr marL="1485900" lvl="2" indent="-342900"/>
            <a:r>
              <a:rPr lang="en-US" dirty="0" smtClean="0"/>
              <a:t>An error free file does not guarantee accurately reported data</a:t>
            </a:r>
          </a:p>
          <a:p>
            <a:pPr marL="1485900" lvl="2" indent="-342900"/>
            <a:r>
              <a:rPr lang="en-US" dirty="0" smtClean="0"/>
              <a:t>Thoroughly review your data </a:t>
            </a:r>
          </a:p>
          <a:p>
            <a:pPr marL="1485900" lvl="2" indent="-342900"/>
            <a:r>
              <a:rPr lang="en-US" dirty="0" smtClean="0"/>
              <a:t>Ask your district’s READ lead or other content area experts to assist in verifying data </a:t>
            </a:r>
          </a:p>
          <a:p>
            <a:pPr marL="1485900" lvl="2" indent="-342900"/>
            <a:r>
              <a:rPr lang="en-US" dirty="0" smtClean="0"/>
              <a:t>Use </a:t>
            </a:r>
            <a:r>
              <a:rPr lang="en-US" dirty="0" err="1" smtClean="0"/>
              <a:t>Cognos</a:t>
            </a:r>
            <a:r>
              <a:rPr lang="en-US" dirty="0" smtClean="0"/>
              <a:t> reports available through Data Pipeline to assist in data verification </a:t>
            </a:r>
          </a:p>
          <a:p>
            <a:pPr marL="342900" indent="-342900">
              <a:buFont typeface="Arial" panose="020B0604020202020204" pitchFamily="34" charset="0"/>
              <a:buChar char="•"/>
            </a:pPr>
            <a:r>
              <a:rPr lang="en-US" dirty="0" smtClean="0"/>
              <a:t>Do NOT report inaccurate data to avoid errors</a:t>
            </a:r>
          </a:p>
          <a:p>
            <a:pPr marL="1028700" lvl="1" indent="-342900"/>
            <a:r>
              <a:rPr lang="en-US" dirty="0" smtClean="0"/>
              <a:t>If a student is generating errors please call Whitney to find out how to properly code the student</a:t>
            </a:r>
          </a:p>
        </p:txBody>
      </p:sp>
      <p:sp>
        <p:nvSpPr>
          <p:cNvPr id="4" name="Slide Number Placeholder 3"/>
          <p:cNvSpPr>
            <a:spLocks noGrp="1"/>
          </p:cNvSpPr>
          <p:nvPr>
            <p:ph type="sldNum" sz="quarter" idx="4"/>
          </p:nvPr>
        </p:nvSpPr>
        <p:spPr/>
        <p:txBody>
          <a:bodyPr/>
          <a:lstStyle/>
          <a:p>
            <a:fld id="{67726FA2-3EC9-4717-AD62-D8C823692DD3}" type="slidenum">
              <a:rPr lang="en-US" smtClean="0"/>
              <a:pPr/>
              <a:t>8</a:t>
            </a:fld>
            <a:endParaRPr lang="en-US" dirty="0"/>
          </a:p>
        </p:txBody>
      </p:sp>
    </p:spTree>
    <p:extLst>
      <p:ext uri="{BB962C8B-B14F-4D97-AF65-F5344CB8AC3E}">
        <p14:creationId xmlns:p14="http://schemas.microsoft.com/office/powerpoint/2010/main" val="896397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Criteria </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smtClean="0"/>
              <a:t>Each spring districts create and submit records for all K-3</a:t>
            </a:r>
            <a:r>
              <a:rPr lang="en-US" baseline="30000" dirty="0" smtClean="0"/>
              <a:t>rd</a:t>
            </a:r>
            <a:r>
              <a:rPr lang="en-US" dirty="0" smtClean="0"/>
              <a:t> grade students enrolled at the time of data submission and 4-12</a:t>
            </a:r>
            <a:r>
              <a:rPr lang="en-US" baseline="30000" dirty="0" smtClean="0"/>
              <a:t>th</a:t>
            </a:r>
            <a:r>
              <a:rPr lang="en-US" dirty="0" smtClean="0"/>
              <a:t> grade students who are included in the READ 4-12</a:t>
            </a:r>
            <a:r>
              <a:rPr lang="en-US" baseline="30000" dirty="0" smtClean="0"/>
              <a:t>th</a:t>
            </a:r>
            <a:r>
              <a:rPr lang="en-US" dirty="0" smtClean="0"/>
              <a:t> grade cohort from any district AND;</a:t>
            </a:r>
          </a:p>
          <a:p>
            <a:pPr marL="342900" indent="-342900">
              <a:buFont typeface="Arial" panose="020B0604020202020204" pitchFamily="34" charset="0"/>
              <a:buChar char="•"/>
            </a:pPr>
            <a:r>
              <a:rPr lang="en-US" dirty="0" smtClean="0"/>
              <a:t>The Budget Planning Survey in Pipeline that asks districts to identify which of the five statutory intervention categories they intend to use in the coming budget year to support students identified as having an SRD</a:t>
            </a:r>
          </a:p>
        </p:txBody>
      </p:sp>
      <p:sp>
        <p:nvSpPr>
          <p:cNvPr id="4" name="Slide Number Placeholder 3"/>
          <p:cNvSpPr>
            <a:spLocks noGrp="1"/>
          </p:cNvSpPr>
          <p:nvPr>
            <p:ph type="sldNum" sz="quarter" idx="4"/>
          </p:nvPr>
        </p:nvSpPr>
        <p:spPr/>
        <p:txBody>
          <a:bodyPr/>
          <a:lstStyle/>
          <a:p>
            <a:fld id="{67726FA2-3EC9-4717-AD62-D8C823692DD3}" type="slidenum">
              <a:rPr lang="en-US" smtClean="0"/>
              <a:pPr/>
              <a:t>9</a:t>
            </a:fld>
            <a:endParaRPr lang="en-US" dirty="0"/>
          </a:p>
        </p:txBody>
      </p:sp>
    </p:spTree>
    <p:extLst>
      <p:ext uri="{BB962C8B-B14F-4D97-AF65-F5344CB8AC3E}">
        <p14:creationId xmlns:p14="http://schemas.microsoft.com/office/powerpoint/2010/main" val="3411633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1140</TotalTime>
  <Words>2184</Words>
  <Application>Microsoft Office PowerPoint</Application>
  <PresentationFormat>On-screen Show (4:3)</PresentationFormat>
  <Paragraphs>284</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Museo Slab 500</vt:lpstr>
      <vt:lpstr>Trebuchet MS</vt:lpstr>
      <vt:lpstr>Wingdings</vt:lpstr>
      <vt:lpstr>Light Blue to Green Theme</vt:lpstr>
      <vt:lpstr>Spring 2019 READ Act Data Collection</vt:lpstr>
      <vt:lpstr>Objectives </vt:lpstr>
      <vt:lpstr>Data Privacy and Security </vt:lpstr>
      <vt:lpstr>What is PII?</vt:lpstr>
      <vt:lpstr>How to Share Data </vt:lpstr>
      <vt:lpstr>Purpose of the READ Data Collection</vt:lpstr>
      <vt:lpstr>Purpose of the READ Collection </vt:lpstr>
      <vt:lpstr>Purpose of the READ Collection </vt:lpstr>
      <vt:lpstr>Criteria </vt:lpstr>
      <vt:lpstr>READ Collection Timeline</vt:lpstr>
      <vt:lpstr>2018-19 READ Collection Timeline  </vt:lpstr>
      <vt:lpstr>2018-19 READ Collection Data Elements</vt:lpstr>
      <vt:lpstr>READ 4-12th Grade Cohort </vt:lpstr>
      <vt:lpstr>How to Identify your 4-12th Grade Cohort Students </vt:lpstr>
      <vt:lpstr>2018-19 READ Data Elements </vt:lpstr>
      <vt:lpstr>2018-19 READ Data Elements </vt:lpstr>
      <vt:lpstr>2018-19 READ Data Elements </vt:lpstr>
      <vt:lpstr>2018-19 READ Data Elements </vt:lpstr>
      <vt:lpstr>2018-19 READ Data Elements </vt:lpstr>
      <vt:lpstr>2018-19 READ Data Elements </vt:lpstr>
      <vt:lpstr>Summary of Process</vt:lpstr>
      <vt:lpstr>Summary of Process </vt:lpstr>
      <vt:lpstr>Summary of Process </vt:lpstr>
      <vt:lpstr>Summary of Process</vt:lpstr>
      <vt:lpstr>Summary of Process </vt:lpstr>
      <vt:lpstr>Budget Planning Survey </vt:lpstr>
      <vt:lpstr>Budget Planning Survey </vt:lpstr>
      <vt:lpstr>Budget Planning Survey </vt:lpstr>
      <vt:lpstr>Budget Planning Survey </vt:lpstr>
      <vt:lpstr>Budget Planning Survey </vt:lpstr>
      <vt:lpstr>Budget Planning Survey </vt:lpstr>
      <vt:lpstr>Budget Planning Survey </vt:lpstr>
      <vt:lpstr>Common Problems &amp; Questions </vt:lpstr>
      <vt:lpstr>Common Problems &amp; Questions </vt:lpstr>
      <vt:lpstr>Common Problems &amp; Questions </vt:lpstr>
      <vt:lpstr>Common Problems &amp; Questions </vt:lpstr>
      <vt:lpstr>Common Problems &amp; Questions </vt:lpstr>
      <vt:lpstr>Common Problems &amp; Questions </vt:lpstr>
      <vt:lpstr>READ Resources </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Westgaard, Whitney</cp:lastModifiedBy>
  <cp:revision>185</cp:revision>
  <cp:lastPrinted>2019-02-20T22:18:49Z</cp:lastPrinted>
  <dcterms:created xsi:type="dcterms:W3CDTF">2018-01-08T21:58:16Z</dcterms:created>
  <dcterms:modified xsi:type="dcterms:W3CDTF">2019-02-20T22:29:01Z</dcterms:modified>
</cp:coreProperties>
</file>