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0"/>
  </p:notesMasterIdLst>
  <p:sldIdLst>
    <p:sldId id="272" r:id="rId2"/>
    <p:sldId id="273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9" r:id="rId13"/>
    <p:sldId id="290" r:id="rId14"/>
    <p:sldId id="288" r:id="rId15"/>
    <p:sldId id="293" r:id="rId16"/>
    <p:sldId id="291" r:id="rId17"/>
    <p:sldId id="292" r:id="rId18"/>
    <p:sldId id="2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3A"/>
    <a:srgbClr val="EF7521"/>
    <a:srgbClr val="488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3" autoAdjust="0"/>
    <p:restoredTop sz="88200" autoAdjust="0"/>
  </p:normalViewPr>
  <p:slideViewPr>
    <p:cSldViewPr snapToGrid="0">
      <p:cViewPr varScale="1">
        <p:scale>
          <a:sx n="65" d="100"/>
          <a:sy n="65" d="100"/>
        </p:scale>
        <p:origin x="148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-2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ers, Megan" userId="d2188972-20d4-4cc6-8ee7-e84bb8052254" providerId="ADAL" clId="{8B0E2558-862D-4355-B9B3-3C0C95B40DFD}"/>
    <pc:docChg chg="undo redo custSel modSld">
      <pc:chgData name="Rogers, Megan" userId="d2188972-20d4-4cc6-8ee7-e84bb8052254" providerId="ADAL" clId="{8B0E2558-862D-4355-B9B3-3C0C95B40DFD}" dt="2025-02-20T17:36:04.561" v="257" actId="20577"/>
      <pc:docMkLst>
        <pc:docMk/>
      </pc:docMkLst>
      <pc:sldChg chg="modSp mod modNotesTx">
        <pc:chgData name="Rogers, Megan" userId="d2188972-20d4-4cc6-8ee7-e84bb8052254" providerId="ADAL" clId="{8B0E2558-862D-4355-B9B3-3C0C95B40DFD}" dt="2025-02-20T17:35:35.631" v="243" actId="20577"/>
        <pc:sldMkLst>
          <pc:docMk/>
          <pc:sldMk cId="1196755195" sldId="272"/>
        </pc:sldMkLst>
        <pc:spChg chg="mod">
          <ac:chgData name="Rogers, Megan" userId="d2188972-20d4-4cc6-8ee7-e84bb8052254" providerId="ADAL" clId="{8B0E2558-862D-4355-B9B3-3C0C95B40DFD}" dt="2025-02-20T17:33:02.813" v="241" actId="962"/>
          <ac:spMkLst>
            <pc:docMk/>
            <pc:sldMk cId="1196755195" sldId="272"/>
            <ac:spMk id="2" creationId="{00000000-0000-0000-0000-000000000000}"/>
          </ac:spMkLst>
        </pc:spChg>
        <pc:spChg chg="ord">
          <ac:chgData name="Rogers, Megan" userId="d2188972-20d4-4cc6-8ee7-e84bb8052254" providerId="ADAL" clId="{8B0E2558-862D-4355-B9B3-3C0C95B40DFD}" dt="2025-02-20T17:33:15.024" v="242" actId="13244"/>
          <ac:spMkLst>
            <pc:docMk/>
            <pc:sldMk cId="1196755195" sldId="272"/>
            <ac:spMk id="4" creationId="{00000000-0000-0000-0000-000000000000}"/>
          </ac:spMkLst>
        </pc:spChg>
        <pc:spChg chg="mod">
          <ac:chgData name="Rogers, Megan" userId="d2188972-20d4-4cc6-8ee7-e84bb8052254" providerId="ADAL" clId="{8B0E2558-862D-4355-B9B3-3C0C95B40DFD}" dt="2025-02-19T18:04:19.504" v="29" actId="20577"/>
          <ac:spMkLst>
            <pc:docMk/>
            <pc:sldMk cId="1196755195" sldId="272"/>
            <ac:spMk id="7" creationId="{14FB9FAB-8619-DF71-D958-B52BD57B4BFB}"/>
          </ac:spMkLst>
        </pc:spChg>
      </pc:sldChg>
      <pc:sldChg chg="modSp mod">
        <pc:chgData name="Rogers, Megan" userId="d2188972-20d4-4cc6-8ee7-e84bb8052254" providerId="ADAL" clId="{8B0E2558-862D-4355-B9B3-3C0C95B40DFD}" dt="2025-02-19T18:05:45.196" v="44" actId="20577"/>
        <pc:sldMkLst>
          <pc:docMk/>
          <pc:sldMk cId="1660878694" sldId="279"/>
        </pc:sldMkLst>
        <pc:spChg chg="mod">
          <ac:chgData name="Rogers, Megan" userId="d2188972-20d4-4cc6-8ee7-e84bb8052254" providerId="ADAL" clId="{8B0E2558-862D-4355-B9B3-3C0C95B40DFD}" dt="2025-02-19T18:05:45.196" v="44" actId="20577"/>
          <ac:spMkLst>
            <pc:docMk/>
            <pc:sldMk cId="1660878694" sldId="279"/>
            <ac:spMk id="3" creationId="{00000000-0000-0000-0000-000000000000}"/>
          </ac:spMkLst>
        </pc:spChg>
      </pc:sldChg>
      <pc:sldChg chg="modSp mod">
        <pc:chgData name="Rogers, Megan" userId="d2188972-20d4-4cc6-8ee7-e84bb8052254" providerId="ADAL" clId="{8B0E2558-862D-4355-B9B3-3C0C95B40DFD}" dt="2025-02-20T17:31:54.027" v="215" actId="20577"/>
        <pc:sldMkLst>
          <pc:docMk/>
          <pc:sldMk cId="1230684999" sldId="280"/>
        </pc:sldMkLst>
        <pc:spChg chg="mod">
          <ac:chgData name="Rogers, Megan" userId="d2188972-20d4-4cc6-8ee7-e84bb8052254" providerId="ADAL" clId="{8B0E2558-862D-4355-B9B3-3C0C95B40DFD}" dt="2025-02-20T17:31:54.027" v="215" actId="20577"/>
          <ac:spMkLst>
            <pc:docMk/>
            <pc:sldMk cId="1230684999" sldId="280"/>
            <ac:spMk id="2" creationId="{00000000-0000-0000-0000-000000000000}"/>
          </ac:spMkLst>
        </pc:spChg>
      </pc:sldChg>
      <pc:sldChg chg="modSp mod">
        <pc:chgData name="Rogers, Megan" userId="d2188972-20d4-4cc6-8ee7-e84bb8052254" providerId="ADAL" clId="{8B0E2558-862D-4355-B9B3-3C0C95B40DFD}" dt="2025-02-19T18:32:25.926" v="152" actId="20577"/>
        <pc:sldMkLst>
          <pc:docMk/>
          <pc:sldMk cId="1896852892" sldId="281"/>
        </pc:sldMkLst>
        <pc:spChg chg="mod">
          <ac:chgData name="Rogers, Megan" userId="d2188972-20d4-4cc6-8ee7-e84bb8052254" providerId="ADAL" clId="{8B0E2558-862D-4355-B9B3-3C0C95B40DFD}" dt="2025-02-19T18:32:25.926" v="152" actId="20577"/>
          <ac:spMkLst>
            <pc:docMk/>
            <pc:sldMk cId="1896852892" sldId="281"/>
            <ac:spMk id="3" creationId="{00000000-0000-0000-0000-000000000000}"/>
          </ac:spMkLst>
        </pc:spChg>
      </pc:sldChg>
      <pc:sldChg chg="modSp mod">
        <pc:chgData name="Rogers, Megan" userId="d2188972-20d4-4cc6-8ee7-e84bb8052254" providerId="ADAL" clId="{8B0E2558-862D-4355-B9B3-3C0C95B40DFD}" dt="2025-02-20T14:56:36.515" v="185" actId="20577"/>
        <pc:sldMkLst>
          <pc:docMk/>
          <pc:sldMk cId="1697687250" sldId="283"/>
        </pc:sldMkLst>
        <pc:spChg chg="mod">
          <ac:chgData name="Rogers, Megan" userId="d2188972-20d4-4cc6-8ee7-e84bb8052254" providerId="ADAL" clId="{8B0E2558-862D-4355-B9B3-3C0C95B40DFD}" dt="2025-02-20T14:56:36.515" v="185" actId="20577"/>
          <ac:spMkLst>
            <pc:docMk/>
            <pc:sldMk cId="1697687250" sldId="283"/>
            <ac:spMk id="3" creationId="{00000000-0000-0000-0000-000000000000}"/>
          </ac:spMkLst>
        </pc:spChg>
      </pc:sldChg>
      <pc:sldChg chg="modSp mod">
        <pc:chgData name="Rogers, Megan" userId="d2188972-20d4-4cc6-8ee7-e84bb8052254" providerId="ADAL" clId="{8B0E2558-862D-4355-B9B3-3C0C95B40DFD}" dt="2025-02-20T14:57:14.664" v="187" actId="20577"/>
        <pc:sldMkLst>
          <pc:docMk/>
          <pc:sldMk cId="436083901" sldId="284"/>
        </pc:sldMkLst>
        <pc:spChg chg="mod">
          <ac:chgData name="Rogers, Megan" userId="d2188972-20d4-4cc6-8ee7-e84bb8052254" providerId="ADAL" clId="{8B0E2558-862D-4355-B9B3-3C0C95B40DFD}" dt="2025-02-20T14:57:14.664" v="187" actId="20577"/>
          <ac:spMkLst>
            <pc:docMk/>
            <pc:sldMk cId="436083901" sldId="284"/>
            <ac:spMk id="3" creationId="{00000000-0000-0000-0000-000000000000}"/>
          </ac:spMkLst>
        </pc:spChg>
      </pc:sldChg>
      <pc:sldChg chg="modNotesTx">
        <pc:chgData name="Rogers, Megan" userId="d2188972-20d4-4cc6-8ee7-e84bb8052254" providerId="ADAL" clId="{8B0E2558-862D-4355-B9B3-3C0C95B40DFD}" dt="2025-02-20T17:36:04.561" v="257" actId="20577"/>
        <pc:sldMkLst>
          <pc:docMk/>
          <pc:sldMk cId="72860982" sldId="285"/>
        </pc:sldMkLst>
      </pc:sldChg>
      <pc:sldChg chg="modSp mod modNotesTx">
        <pc:chgData name="Rogers, Megan" userId="d2188972-20d4-4cc6-8ee7-e84bb8052254" providerId="ADAL" clId="{8B0E2558-862D-4355-B9B3-3C0C95B40DFD}" dt="2025-02-20T15:03:32.738" v="191" actId="113"/>
        <pc:sldMkLst>
          <pc:docMk/>
          <pc:sldMk cId="1791257243" sldId="288"/>
        </pc:sldMkLst>
        <pc:spChg chg="mod">
          <ac:chgData name="Rogers, Megan" userId="d2188972-20d4-4cc6-8ee7-e84bb8052254" providerId="ADAL" clId="{8B0E2558-862D-4355-B9B3-3C0C95B40DFD}" dt="2025-02-20T15:03:32.738" v="191" actId="113"/>
          <ac:spMkLst>
            <pc:docMk/>
            <pc:sldMk cId="1791257243" sldId="288"/>
            <ac:spMk id="3" creationId="{00000000-0000-0000-0000-000000000000}"/>
          </ac:spMkLst>
        </pc:spChg>
      </pc:sldChg>
      <pc:sldChg chg="modNotesTx">
        <pc:chgData name="Rogers, Megan" userId="d2188972-20d4-4cc6-8ee7-e84bb8052254" providerId="ADAL" clId="{8B0E2558-862D-4355-B9B3-3C0C95B40DFD}" dt="2025-02-19T18:22:38.114" v="123" actId="20577"/>
        <pc:sldMkLst>
          <pc:docMk/>
          <pc:sldMk cId="4086927542" sldId="289"/>
        </pc:sldMkLst>
      </pc:sldChg>
      <pc:sldChg chg="modSp mod">
        <pc:chgData name="Rogers, Megan" userId="d2188972-20d4-4cc6-8ee7-e84bb8052254" providerId="ADAL" clId="{8B0E2558-862D-4355-B9B3-3C0C95B40DFD}" dt="2025-02-19T18:11:20.247" v="60" actId="20577"/>
        <pc:sldMkLst>
          <pc:docMk/>
          <pc:sldMk cId="770531482" sldId="290"/>
        </pc:sldMkLst>
        <pc:spChg chg="mod">
          <ac:chgData name="Rogers, Megan" userId="d2188972-20d4-4cc6-8ee7-e84bb8052254" providerId="ADAL" clId="{8B0E2558-862D-4355-B9B3-3C0C95B40DFD}" dt="2025-02-19T18:11:20.247" v="60" actId="20577"/>
          <ac:spMkLst>
            <pc:docMk/>
            <pc:sldMk cId="770531482" sldId="290"/>
            <ac:spMk id="3" creationId="{00000000-0000-0000-0000-000000000000}"/>
          </ac:spMkLst>
        </pc:spChg>
      </pc:sldChg>
      <pc:sldChg chg="modSp mod">
        <pc:chgData name="Rogers, Megan" userId="d2188972-20d4-4cc6-8ee7-e84bb8052254" providerId="ADAL" clId="{8B0E2558-862D-4355-B9B3-3C0C95B40DFD}" dt="2025-02-19T18:17:27.753" v="113" actId="20577"/>
        <pc:sldMkLst>
          <pc:docMk/>
          <pc:sldMk cId="1798503760" sldId="291"/>
        </pc:sldMkLst>
        <pc:spChg chg="mod">
          <ac:chgData name="Rogers, Megan" userId="d2188972-20d4-4cc6-8ee7-e84bb8052254" providerId="ADAL" clId="{8B0E2558-862D-4355-B9B3-3C0C95B40DFD}" dt="2025-02-19T18:17:27.753" v="113" actId="20577"/>
          <ac:spMkLst>
            <pc:docMk/>
            <pc:sldMk cId="1798503760" sldId="291"/>
            <ac:spMk id="3" creationId="{00000000-0000-0000-0000-000000000000}"/>
          </ac:spMkLst>
        </pc:spChg>
      </pc:sldChg>
      <pc:sldChg chg="modNotesTx">
        <pc:chgData name="Rogers, Megan" userId="d2188972-20d4-4cc6-8ee7-e84bb8052254" providerId="ADAL" clId="{8B0E2558-862D-4355-B9B3-3C0C95B40DFD}" dt="2025-02-19T18:55:42.455" v="183" actId="20577"/>
        <pc:sldMkLst>
          <pc:docMk/>
          <pc:sldMk cId="572648751" sldId="292"/>
        </pc:sldMkLst>
      </pc:sldChg>
      <pc:sldChg chg="modSp mod">
        <pc:chgData name="Rogers, Megan" userId="d2188972-20d4-4cc6-8ee7-e84bb8052254" providerId="ADAL" clId="{8B0E2558-862D-4355-B9B3-3C0C95B40DFD}" dt="2025-02-20T17:32:39.389" v="238" actId="20577"/>
        <pc:sldMkLst>
          <pc:docMk/>
          <pc:sldMk cId="1497517357" sldId="293"/>
        </pc:sldMkLst>
        <pc:spChg chg="mod">
          <ac:chgData name="Rogers, Megan" userId="d2188972-20d4-4cc6-8ee7-e84bb8052254" providerId="ADAL" clId="{8B0E2558-862D-4355-B9B3-3C0C95B40DFD}" dt="2025-02-20T17:32:39.389" v="238" actId="20577"/>
          <ac:spMkLst>
            <pc:docMk/>
            <pc:sldMk cId="1497517357" sldId="293"/>
            <ac:spMk id="4" creationId="{AF2DE36C-1D40-A9BB-CA0B-D949F6CDB0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coloradoliteracy/readactell_assessment-guidance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coloradoliteracy/elatapplicationprocess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plify.com/assessment/devices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  <a:p>
            <a:r>
              <a:rPr lang="en-US" dirty="0"/>
              <a:t>Welcome and good morning.</a:t>
            </a:r>
          </a:p>
          <a:p>
            <a:endParaRPr lang="en-US" dirty="0"/>
          </a:p>
          <a:p>
            <a:r>
              <a:rPr lang="en-US" dirty="0"/>
              <a:t>As we begin today’s webinar, please note the resources available to you: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RFA for SY 25-26: https://www.cde.state.co.us/coloradoliteracy/elatrfa2526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Please feel free to use this resource as we walk through the application process today.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If you have questions throughout the webinar, please use the Q&amp;A on your zoom screen. We will answer questions periodically throughout the webinar and at the end.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This session will be recorded and posted on the ELAT webpages.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Thank you for attending the 2025-2026 Early Literacy Assessment Tool Project Application Information Webinar.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42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91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984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Pg.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36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614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Pg. 5</a:t>
            </a:r>
          </a:p>
          <a:p>
            <a:r>
              <a:rPr lang="en-US" b="1" dirty="0"/>
              <a:t>Codes: </a:t>
            </a:r>
            <a:r>
              <a:rPr lang="en-US" dirty="0"/>
              <a:t>https://cedar.cde.state.co.us/edulibdir/School%20Building%20Codes-en-us.xlsx</a:t>
            </a:r>
          </a:p>
          <a:p>
            <a:r>
              <a:rPr lang="en-US" b="1" dirty="0"/>
              <a:t>Guidance: </a:t>
            </a:r>
            <a:r>
              <a:rPr lang="en-US" dirty="0">
                <a:hlinkClick r:id="rId3"/>
              </a:rPr>
              <a:t>https://www.cde.state.co.us/coloradoliteracy/readactell_assessment-guidance</a:t>
            </a:r>
            <a:endParaRPr lang="en-US" dirty="0"/>
          </a:p>
          <a:p>
            <a:r>
              <a:rPr lang="en-US" b="1" dirty="0"/>
              <a:t>Guidance: https://www.cde.state.co.us/coloradoliteracy/readandel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235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Guidelines on the assurance and release forms.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036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link to the online form is available within the RFA</a:t>
            </a:r>
          </a:p>
          <a:p>
            <a:endParaRPr lang="en-US" dirty="0"/>
          </a:p>
          <a:p>
            <a:r>
              <a:rPr lang="en-US" dirty="0"/>
              <a:t>Application: https://app.smartsheet.com/b/form/0896903b9c3b4c6998361361da229df7 </a:t>
            </a:r>
          </a:p>
          <a:p>
            <a:r>
              <a:rPr lang="en-US" sz="1800" u="none" kern="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ELAT Application Process webpage</a:t>
            </a:r>
            <a:r>
              <a:rPr lang="en-US" sz="1800" u="none" kern="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u="sng" kern="8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http://www.cde.state.co.us/coloradoliteracy/elatapplicationprocess</a:t>
            </a:r>
          </a:p>
          <a:p>
            <a:endParaRPr lang="en-US" sz="1800" u="sng" kern="800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u="none" kern="800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639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for your time today. We look forward to partnering with you in the new school </a:t>
            </a:r>
            <a:r>
              <a:rPr lang="en-US"/>
              <a:t>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65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first section, we will walk through the Request for Applications, then we will walk through the online application</a:t>
            </a:r>
          </a:p>
          <a:p>
            <a:endParaRPr lang="en-US" dirty="0"/>
          </a:p>
          <a:p>
            <a:r>
              <a:rPr lang="en-US" dirty="0"/>
              <a:t>Please feel free to open and follow along in the RFA.</a:t>
            </a:r>
          </a:p>
          <a:p>
            <a:endParaRPr lang="en-US" dirty="0"/>
          </a:p>
          <a:p>
            <a:r>
              <a:rPr lang="en-US" dirty="0"/>
              <a:t>Application materials are available on the ELAT application process webpage noted on your screen.</a:t>
            </a:r>
          </a:p>
          <a:p>
            <a:r>
              <a:rPr lang="en-US" dirty="0"/>
              <a:t>https://www.cde.state.co.us/coloradoliteracy/elatapplicationprocess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68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Pg.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89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sng" dirty="0">
                <a:hlinkClick r:id="rId3"/>
              </a:rPr>
              <a:t>www.amplify.com/assessment/devices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78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Pg.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74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92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88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Pg.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59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Ongoing training is required to stay up to speed on the platform uses and functionality; and to stay calibrated with the assessment tool to ensure valid and reliable assessment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5EF9D-2794-47AA-B87D-5B45645656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0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953A">
                  <a:alpha val="5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675240"/>
            <a:ext cx="10402529" cy="582559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0095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627" cy="6858352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3420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918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0"/>
            <a:ext cx="12191996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80" r:id="rId9"/>
    <p:sldLayoutId id="2147483682" r:id="rId10"/>
    <p:sldLayoutId id="2147483689" r:id="rId11"/>
    <p:sldLayoutId id="214748366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plify.com/assessment/devic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3208670"/>
            <a:ext cx="10402529" cy="973464"/>
          </a:xfrm>
        </p:spPr>
        <p:txBody>
          <a:bodyPr>
            <a:noAutofit/>
          </a:bodyPr>
          <a:lstStyle/>
          <a:p>
            <a:r>
              <a:rPr lang="en-US" dirty="0"/>
              <a:t>2025-2026 Early Literacy Assessment Tool (ELAT) Project Application Information Webinar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4FB9FAB-8619-DF71-D958-B52BD57B4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5291256"/>
            <a:ext cx="10402529" cy="582559"/>
          </a:xfrm>
        </p:spPr>
        <p:txBody>
          <a:bodyPr>
            <a:noAutofit/>
          </a:bodyPr>
          <a:lstStyle/>
          <a:p>
            <a:r>
              <a:rPr lang="en-US" i="1" dirty="0"/>
              <a:t>February 20, 2025</a:t>
            </a:r>
          </a:p>
          <a:p>
            <a:r>
              <a:rPr lang="en-US" i="1" dirty="0"/>
              <a:t>Pursuant to C.R.S. 22-2-141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55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Required Activities—New Participants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Additional requirements for new participants (new to mCLASS and/or new to the ELAT Project):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Char char="•"/>
            </a:pP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Attendance by K-3 teachers or designated local trainers at face-to-face trainings and webinar trainings to support first- and second-year implementation and platform upgrade(s);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Char char="•"/>
            </a:pP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Assurance that local trainers have training time with their teachers to implement what they have been trained on; and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Char char="•"/>
            </a:pP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Attendance by principals at any scheduled instructional leader trainings and/or webinars.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569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Provided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LEPs will receive the following items upon application approval:</a:t>
            </a:r>
            <a:b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welcome email from Amplify with step-by-step enrollment instructions to continue or get started;</a:t>
            </a:r>
            <a:b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kern="800" dirty="0">
              <a:solidFill>
                <a:srgbClr val="26262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Amplify DIBELS 8</a:t>
            </a:r>
            <a:r>
              <a:rPr lang="en-US" sz="2000" kern="800" baseline="300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Edition and/or </a:t>
            </a:r>
            <a:r>
              <a:rPr lang="en-US" sz="2000" kern="800" dirty="0" err="1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Lectura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licenses for K-3 students; and</a:t>
            </a:r>
            <a:b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kern="800" dirty="0">
              <a:solidFill>
                <a:srgbClr val="26262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kit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grade level, K-3,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new school of DIBELS 8</a:t>
            </a:r>
            <a:r>
              <a:rPr lang="en-US" sz="2000" kern="800" baseline="300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Edition assessment materials and/or </a:t>
            </a:r>
            <a:r>
              <a:rPr lang="en-US" sz="2000" b="1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kit per grade level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K-3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per new school of </a:t>
            </a:r>
            <a:r>
              <a:rPr lang="en-US" sz="2000" kern="800" dirty="0" err="1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mCLASS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800" dirty="0" err="1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Lectura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assessment materials.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7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Evaluation and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980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 agree to share all data collected using the provided software. These data will be shared with Amplify and CDE.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000" kern="800" dirty="0">
                <a:latin typeface="Calibri" panose="020F0502020204030204" pitchFamily="34" charset="0"/>
                <a:cs typeface="Times New Roman" panose="02020603050405020304" pitchFamily="18" charset="0"/>
              </a:rPr>
              <a:t>Data include: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8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identifier information: name, grade, date of birth, state, school, school district, classroom association(s), student email, 10-digit State Assigned Student ID (SASID), gender, ethnicity, English language status, and eligibility for special education services and section 504;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8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identifier information: name and staff email address; and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8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outcomes: records and/or scores for the assessments listed as part of the assessment.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Districts are still required to submit READ Act data through the Data Pipeline.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collected are solely used by Amplify and CDE for the scope of successful project implementation: evaluating implementation fidelity and achievement/ growth results and directing professional development.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kern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the </a:t>
            </a:r>
            <a:r>
              <a:rPr lang="en-US" sz="2000" i="1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Assurances and Authorization for Release of Personally Identifiable Information </a:t>
            </a:r>
            <a:r>
              <a:rPr lang="en-US" sz="20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additional information.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927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Project Assurances and Release of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Applicants must obtain signature approval from the appropriate representatives on both the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Project Assurances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form and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Authorization for Release of Personally Identifiable Information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These forms do not need to be submitted to CDE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; however, they must be kept on file through December 31, 2027, and be available for verification by CDE program staff.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531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Application Resources and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i="0" u="sng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2024-2025 List of Colorado School Codes  (XLSX) </a:t>
            </a:r>
            <a:endParaRPr lang="en-US" i="0" u="none" strike="noStrike" baseline="0" dirty="0">
              <a:solidFill>
                <a:srgbClr val="0562C1"/>
              </a:solidFill>
              <a:latin typeface="Calibri" panose="020F0502020204030204" pitchFamily="34" charset="0"/>
            </a:endParaRPr>
          </a:p>
          <a:p>
            <a:r>
              <a:rPr lang="en-US" i="0" u="sng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READ Act and English Learners: Guidance for Assessment and Determination of a Significant Reading Deficiency in Grades K-3: </a:t>
            </a:r>
          </a:p>
          <a:p>
            <a:pPr lvl="1"/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Assessment guidance and consideration for multilingual students to inform requests of DIBELS 8</a:t>
            </a:r>
            <a:r>
              <a:rPr lang="en-US" b="0" i="0" u="none" strike="noStrike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th 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Edition and/or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mCLASS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Lectura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licenses. </a:t>
            </a:r>
          </a:p>
          <a:p>
            <a:r>
              <a:rPr lang="en-US" i="0" u="sng" strike="noStrike" baseline="0" dirty="0">
                <a:solidFill>
                  <a:srgbClr val="0562C1"/>
                </a:solidFill>
                <a:latin typeface="Calibri" panose="020F0502020204030204" pitchFamily="34" charset="0"/>
              </a:rPr>
              <a:t>READ Act Guidance and READ Plan Resources for English Learners (ELs) </a:t>
            </a:r>
          </a:p>
          <a:p>
            <a:pPr marL="0" indent="0">
              <a:buNone/>
            </a:pPr>
            <a:r>
              <a:rPr lang="en-US" b="1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 guidelines for multiple schools applying in a single application: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Licenses and data of all schools submitted in a district, CSI, or BOCES application will be under the district, CSI, or BOCES umbrella license.</a:t>
            </a:r>
          </a:p>
          <a:p>
            <a:pPr>
              <a:spcBef>
                <a:spcPts val="0"/>
              </a:spcBef>
            </a:pP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Charter schools who manage enrollment separate from their authorizer will need to apply to ELAT individually and </a:t>
            </a:r>
            <a:r>
              <a:rPr lang="en-US" sz="2000" i="1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included in the district or CSI application. With </a:t>
            </a:r>
            <a:r>
              <a:rPr lang="en-US" sz="2000" kern="800" dirty="0" err="1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Amplify’s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support, charter schools can be linked to their district authorizer’s </a:t>
            </a:r>
            <a:r>
              <a:rPr lang="en-US" sz="2000" kern="800" dirty="0" err="1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mCLASS</a:t>
            </a:r>
            <a:r>
              <a:rPr lang="en-US" sz="2000" kern="8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account for districts requesting access to charter school’s data.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257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2DE36C-1D40-A9BB-CA0B-D949F6CDB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Guidelines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8BCDC5-D8FE-39AA-7EB4-BAD4C3A08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Signature guidelines for applicants applying as a single school: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named LEP will be the school’s authorizer, either the local district, CSI, or BOCES.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authorized representative should be a representative from the district/CSI/BOCES and </a:t>
            </a:r>
            <a:r>
              <a:rPr lang="en-US" sz="2400" u="sng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4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school-level representative.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representatives from the LEP, not the school, should provide the signatures for both the </a:t>
            </a:r>
            <a:r>
              <a:rPr lang="en-US" sz="2400" i="1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Assurances </a:t>
            </a:r>
            <a:r>
              <a:rPr lang="en-US" sz="24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400" i="1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Amplify Authorization for Release of Information</a:t>
            </a:r>
            <a:r>
              <a:rPr lang="en-US" sz="2400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68D83-A3BD-6829-C828-2C6264DFF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517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Submission Process and Deadline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Applications are due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Wednesday, April </a:t>
            </a:r>
            <a:r>
              <a:rPr lang="en-US" b="1" dirty="0"/>
              <a:t>16, 2025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online application is linked in the RFA.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RFA </a:t>
            </a:r>
            <a:r>
              <a:rPr lang="en-US" dirty="0"/>
              <a:t>contains a worksheet that will help you gather the necessary information.</a:t>
            </a:r>
          </a:p>
          <a:p>
            <a:pPr marL="800100" lvl="1" indent="-342900"/>
            <a:r>
              <a:rPr lang="en-US" dirty="0">
                <a:solidFill>
                  <a:schemeClr val="tx1"/>
                </a:solidFill>
                <a:latin typeface="+mn-lt"/>
              </a:rPr>
              <a:t>The application form does not save work in progress.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application must be completed online using the online form.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 or incomplete applications may not be accepted based on the number of complete applications submitted by the due date.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Once submitted, your application will be reviewed by CDE staff to ensure it is complete.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person who submits the application will receive an email notification confirming receipt. 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03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Online Application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48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14516-E4C9-95DE-8536-F463C5BE40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Q&amp;A</a:t>
            </a:r>
            <a:br>
              <a:rPr lang="en-US" dirty="0"/>
            </a:br>
            <a:r>
              <a:rPr lang="en-US" dirty="0"/>
              <a:t>ELAT@cde.state.co.us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AA92E7-69EA-A6A6-E082-6185D9F5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26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Project Overview</a:t>
            </a:r>
            <a:br>
              <a:rPr lang="en-US" sz="5400" dirty="0"/>
            </a:br>
            <a:r>
              <a:rPr lang="en-US" sz="3200" dirty="0"/>
              <a:t>https://www.cde.state.co.us/coloradoliteracy/elatapplicationprocess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515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2012 School Finance Act required CDE to select a contractor to supply an early literacy assessment tool for teachers to obtain real-time assessment of K-3 students’ reading skill levels.</a:t>
            </a:r>
          </a:p>
          <a:p>
            <a:pPr marL="342900" indent="-342900"/>
            <a:r>
              <a:rPr lang="en-US" dirty="0">
                <a:solidFill>
                  <a:schemeClr val="tx1"/>
                </a:solidFill>
                <a:latin typeface="+mn-lt"/>
              </a:rPr>
              <a:t>The ELAT Project supports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state purchase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of software that provides individualized assessments with immediate results, stores and analyzes those results, and recommends activities. </a:t>
            </a:r>
          </a:p>
          <a:p>
            <a:pPr marL="342900" indent="-342900"/>
            <a:r>
              <a:rPr lang="en-US" baseline="0" dirty="0"/>
              <a:t>Districts do NOT receive funds directly; CDE manages the funds and pays for the licensing at the state level.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In 2023, through a </a:t>
            </a:r>
            <a:r>
              <a:rPr lang="en-US" dirty="0"/>
              <a:t>competitive process, CDE awarded the ELAT Project contract to Amplify for mCLASS DIBELS 8</a:t>
            </a:r>
            <a:r>
              <a:rPr lang="en-US" baseline="30000" dirty="0"/>
              <a:t>th</a:t>
            </a:r>
            <a:r>
              <a:rPr lang="en-US" dirty="0"/>
              <a:t> Edition and mCLASS Lectura.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Pending legislative approval, CDE will offer the ELAT Project for the 2025-2026 school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87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Introduction,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ELAT participants will receive the online tool mCLASS to support the assessments DIBELS 8</a:t>
            </a:r>
            <a:r>
              <a:rPr lang="en-US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Edition and, if applicable,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mCLASS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Lectura for Spanish-speaking students.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ELAT participants will receive software licenses to use the assessment(s). The tool mCLASS will store and analyze the results and recommend school and home activities based on those results.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Hardware is not included. Applicants will be responsible for providing their own hardware. A list of devices that support mCLASS is available here:</a:t>
            </a:r>
            <a:r>
              <a:rPr lang="en-US" dirty="0"/>
              <a:t> </a:t>
            </a:r>
            <a:r>
              <a:rPr lang="en-US" u="sng" dirty="0">
                <a:hlinkClick r:id="rId3"/>
              </a:rPr>
              <a:t>www.amplify.com/assessment/devices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84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early literacy assessment tool (ELAT) project is intended to help teachers meet the assessment requirements of the READ Act. The tool allows teachers to obtain real-time assessment of K-3 students’ reading skill levels and, based on the results, generate intervention and materials.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assessment platform,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mCLASS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800100" lvl="1" indent="-342900"/>
            <a:r>
              <a:rPr lang="en-US" dirty="0">
                <a:latin typeface="+mn-lt"/>
              </a:rPr>
              <a:t>Provides individualized assessments with immediate results;</a:t>
            </a:r>
          </a:p>
          <a:p>
            <a:pPr marL="800100" lvl="1" indent="-342900"/>
            <a:r>
              <a:rPr lang="en-US" dirty="0">
                <a:latin typeface="+mn-lt"/>
              </a:rPr>
              <a:t>Stores and analyzes assessment results, recommends activities, assists in tracking student performance, and assists in identifying strategies to improve student performance;</a:t>
            </a:r>
          </a:p>
          <a:p>
            <a:pPr marL="800100" lvl="1" indent="-342900"/>
            <a:r>
              <a:rPr lang="en-US" dirty="0">
                <a:latin typeface="+mn-lt"/>
              </a:rPr>
              <a:t>Provides student grouping recommendations; and </a:t>
            </a:r>
          </a:p>
          <a:p>
            <a:pPr marL="800100" lvl="1" indent="-342900"/>
            <a:r>
              <a:rPr lang="en-US" dirty="0">
                <a:latin typeface="+mn-lt"/>
              </a:rPr>
              <a:t>Assists in generating and populating individualized plans to improve students’ reading skills.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852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Eligible Applicants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342900"/>
            <a:r>
              <a:rPr lang="en-US" dirty="0"/>
              <a:t>All local education providers (LEPs) are eligible to apply.</a:t>
            </a:r>
          </a:p>
          <a:p>
            <a:pPr marL="571500" indent="-342900"/>
            <a:r>
              <a:rPr lang="en-US" dirty="0"/>
              <a:t>LEP means a:</a:t>
            </a:r>
          </a:p>
          <a:p>
            <a:pPr marL="1485900" lvl="2" indent="-342900"/>
            <a:r>
              <a:rPr lang="en-US" sz="2000" dirty="0"/>
              <a:t>School district;</a:t>
            </a:r>
          </a:p>
          <a:p>
            <a:pPr marL="1485900" lvl="2" indent="-342900"/>
            <a:r>
              <a:rPr lang="en-US" sz="2000" dirty="0"/>
              <a:t>Charter school authorized through a district or the CSI;</a:t>
            </a:r>
          </a:p>
          <a:p>
            <a:pPr marL="1485900" lvl="2" indent="-342900"/>
            <a:r>
              <a:rPr lang="en-US" sz="2000" dirty="0"/>
              <a:t>Public school within a district applying as a stand-alone applicant; or </a:t>
            </a:r>
          </a:p>
          <a:p>
            <a:pPr marL="1485900" lvl="2" indent="-342900"/>
            <a:r>
              <a:rPr lang="en-US" sz="2000" dirty="0"/>
              <a:t>Public school operated by a BOCES.</a:t>
            </a:r>
          </a:p>
          <a:p>
            <a:pPr marL="571500" indent="-342900"/>
            <a:r>
              <a:rPr lang="en-US" dirty="0"/>
              <a:t>The applicant must enroll students in </a:t>
            </a:r>
            <a:r>
              <a:rPr lang="en-US" b="1" dirty="0"/>
              <a:t>kindergarten, first, second,</a:t>
            </a:r>
            <a:r>
              <a:rPr lang="en-US" dirty="0"/>
              <a:t> and/or </a:t>
            </a:r>
            <a:r>
              <a:rPr lang="en-US" b="1" dirty="0"/>
              <a:t>third</a:t>
            </a:r>
            <a:r>
              <a:rPr lang="en-US" dirty="0"/>
              <a:t> grades.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01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Priority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+mn-lt"/>
              </a:rPr>
              <a:t>CDE is accepting applications from new and renewal applicants. If the number of applicants exceeds the number of available licenses, prioritization will reflect C.R.S. 22-2-14.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First preference will be given to LEPs renewing their ELAT participation from the 2024-25 school year; then new applicants will be accepted.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If there needs to be a selection process for new LEPs, it will be based on highest percentages of K-3 students reading below grade level; and LEPs with the highest percentages of schools that are eligible to receive money under Title 1 of the federal Elementary and Secondary Education Act of 1965.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87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Duration of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The current RFA will apply to the </a:t>
            </a:r>
            <a:r>
              <a:rPr lang="en-US" dirty="0"/>
              <a:t>20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25-2026 school year (Year 13).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  <a:latin typeface="+mn-lt"/>
              </a:rPr>
              <a:t>Participation in subsequent years is dependent upon appropriations and available licenses. </a:t>
            </a:r>
          </a:p>
          <a:p>
            <a:pPr marL="457200" indent="-457200">
              <a:buAutoNum type="arabicPeriod"/>
            </a:pPr>
            <a:r>
              <a:rPr lang="en-US" dirty="0"/>
              <a:t>Anyone, new or renewal, who wants to participate in the 2025-26 school year must apply.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083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Required Activities—School- and district-level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980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Complete and submit ELAT Project application.</a:t>
            </a:r>
          </a:p>
          <a:p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Obtain supported devices to assess all K-3 students on the approved interim assessment. (Hardware purchase is the LEP’s responsibility.)</a:t>
            </a:r>
          </a:p>
          <a:p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Collect and submit staff and student roster data to Amplify:</a:t>
            </a:r>
          </a:p>
          <a:p>
            <a:pPr marL="800100" lvl="1" indent="-342900"/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information: name, grade, date of birth, 10-digit State Assigned Student ID (SASID), state, school district, school, classroom association(s), student email, gender, ethnicity, English language status, and eligibility for special education services and section 504.</a:t>
            </a:r>
          </a:p>
          <a:p>
            <a:pPr marL="800100" lvl="1" indent="-342900"/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information: name and staff email address</a:t>
            </a:r>
          </a:p>
          <a:p>
            <a:pPr marL="342900" indent="-342900"/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Assess all K-3 students at the three designated benchmark periods.</a:t>
            </a:r>
          </a:p>
          <a:p>
            <a:pPr marL="342900" indent="-342900"/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 monitor students:</a:t>
            </a:r>
          </a:p>
          <a:p>
            <a:pPr marL="800100" lvl="1" indent="-342900"/>
            <a:r>
              <a:rPr lang="en-US" kern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coring Well Below Benchmark every 7-10 instructional days</a:t>
            </a:r>
          </a:p>
          <a:p>
            <a:pPr marL="800100" lvl="1" indent="-342900"/>
            <a:r>
              <a:rPr lang="en-US" kern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Scoring Below Benchmark every 10-12 instructional days</a:t>
            </a:r>
          </a:p>
          <a:p>
            <a:pPr marL="342900" indent="-342900"/>
            <a:r>
              <a:rPr lang="en-US" kern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Attendance at required training and onboarding webinars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726FA2-3EC9-4717-AD62-D8C823692DD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0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1176</TotalTime>
  <Words>1906</Words>
  <Application>Microsoft Office PowerPoint</Application>
  <PresentationFormat>Widescreen</PresentationFormat>
  <Paragraphs>167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Museo Slab 500</vt:lpstr>
      <vt:lpstr>Symbol</vt:lpstr>
      <vt:lpstr>Office Theme</vt:lpstr>
      <vt:lpstr>2025-2026 Early Literacy Assessment Tool (ELAT) Project Application Information Webinar</vt:lpstr>
      <vt:lpstr>Project Overview https://www.cde.state.co.us/coloradoliteracy/elatapplicationprocess</vt:lpstr>
      <vt:lpstr>Introduction</vt:lpstr>
      <vt:lpstr>Introduction, cont.</vt:lpstr>
      <vt:lpstr>Purpose</vt:lpstr>
      <vt:lpstr>Eligible Applicants</vt:lpstr>
      <vt:lpstr>Priority</vt:lpstr>
      <vt:lpstr>Duration of Program</vt:lpstr>
      <vt:lpstr>Required Activities—School- and district-level activities</vt:lpstr>
      <vt:lpstr>Required Activities—New Participants</vt:lpstr>
      <vt:lpstr>Provided Resources</vt:lpstr>
      <vt:lpstr>Evaluation and Reporting</vt:lpstr>
      <vt:lpstr>Project Assurances and Release of Information</vt:lpstr>
      <vt:lpstr>Application Resources and Guidelines</vt:lpstr>
      <vt:lpstr>Additional Guidelines</vt:lpstr>
      <vt:lpstr>Submission Process and Deadline</vt:lpstr>
      <vt:lpstr>Online Application</vt:lpstr>
      <vt:lpstr>Q&amp;A ELAT@cde.state.co.us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Rogers, Megan</cp:lastModifiedBy>
  <cp:revision>33</cp:revision>
  <dcterms:created xsi:type="dcterms:W3CDTF">2019-06-25T17:30:52Z</dcterms:created>
  <dcterms:modified xsi:type="dcterms:W3CDTF">2025-02-20T17:36:11Z</dcterms:modified>
</cp:coreProperties>
</file>