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4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53"/>
  </p:notesMasterIdLst>
  <p:sldIdLst>
    <p:sldId id="256" r:id="rId2"/>
    <p:sldId id="264" r:id="rId3"/>
    <p:sldId id="270" r:id="rId4"/>
    <p:sldId id="300" r:id="rId5"/>
    <p:sldId id="305" r:id="rId6"/>
    <p:sldId id="278" r:id="rId7"/>
    <p:sldId id="301" r:id="rId8"/>
    <p:sldId id="343" r:id="rId9"/>
    <p:sldId id="286" r:id="rId10"/>
    <p:sldId id="330" r:id="rId11"/>
    <p:sldId id="329" r:id="rId12"/>
    <p:sldId id="308" r:id="rId13"/>
    <p:sldId id="338" r:id="rId14"/>
    <p:sldId id="331" r:id="rId15"/>
    <p:sldId id="324" r:id="rId16"/>
    <p:sldId id="333" r:id="rId17"/>
    <p:sldId id="289" r:id="rId18"/>
    <p:sldId id="332" r:id="rId19"/>
    <p:sldId id="335" r:id="rId20"/>
    <p:sldId id="312" r:id="rId21"/>
    <p:sldId id="334" r:id="rId22"/>
    <p:sldId id="325" r:id="rId23"/>
    <p:sldId id="336" r:id="rId24"/>
    <p:sldId id="341" r:id="rId25"/>
    <p:sldId id="337" r:id="rId26"/>
    <p:sldId id="326" r:id="rId27"/>
    <p:sldId id="340" r:id="rId28"/>
    <p:sldId id="344" r:id="rId29"/>
    <p:sldId id="345" r:id="rId30"/>
    <p:sldId id="346" r:id="rId31"/>
    <p:sldId id="310" r:id="rId32"/>
    <p:sldId id="280" r:id="rId33"/>
    <p:sldId id="279" r:id="rId34"/>
    <p:sldId id="313" r:id="rId35"/>
    <p:sldId id="306" r:id="rId36"/>
    <p:sldId id="320" r:id="rId37"/>
    <p:sldId id="321" r:id="rId38"/>
    <p:sldId id="290" r:id="rId39"/>
    <p:sldId id="303" r:id="rId40"/>
    <p:sldId id="283" r:id="rId41"/>
    <p:sldId id="277" r:id="rId42"/>
    <p:sldId id="342" r:id="rId43"/>
    <p:sldId id="309" r:id="rId44"/>
    <p:sldId id="293" r:id="rId45"/>
    <p:sldId id="294" r:id="rId46"/>
    <p:sldId id="322" r:id="rId47"/>
    <p:sldId id="295" r:id="rId48"/>
    <p:sldId id="296" r:id="rId49"/>
    <p:sldId id="347" r:id="rId50"/>
    <p:sldId id="297" r:id="rId51"/>
    <p:sldId id="29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rosko, Gloria" initials="DG" lastIdx="1" clrIdx="0">
    <p:extLst>
      <p:ext uri="{19B8F6BF-5375-455C-9EA6-DF929625EA0E}">
        <p15:presenceInfo xmlns:p15="http://schemas.microsoft.com/office/powerpoint/2012/main" userId="S::Durosko_G@cde.state.co.us::dac2277f-53de-4896-a82b-6317b97bf4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89" autoAdjust="0"/>
    <p:restoredTop sz="86375" autoAdjust="0"/>
  </p:normalViewPr>
  <p:slideViewPr>
    <p:cSldViewPr snapToGrid="0">
      <p:cViewPr varScale="1">
        <p:scale>
          <a:sx n="117" d="100"/>
          <a:sy n="117" d="100"/>
        </p:scale>
        <p:origin x="120" y="192"/>
      </p:cViewPr>
      <p:guideLst/>
    </p:cSldViewPr>
  </p:slideViewPr>
  <p:outlineViewPr>
    <p:cViewPr>
      <p:scale>
        <a:sx n="33" d="100"/>
        <a:sy n="33" d="100"/>
      </p:scale>
      <p:origin x="0" y="-37068"/>
    </p:cViewPr>
  </p:outlineViewPr>
  <p:notesTextViewPr>
    <p:cViewPr>
      <p:scale>
        <a:sx n="1" d="1"/>
        <a:sy n="1" d="1"/>
      </p:scale>
      <p:origin x="0" y="0"/>
    </p:cViewPr>
  </p:notesTextViewPr>
  <p:sorterViewPr>
    <p:cViewPr>
      <p:scale>
        <a:sx n="100" d="100"/>
        <a:sy n="100" d="100"/>
      </p:scale>
      <p:origin x="0" y="-4050"/>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address your concerns about the challenge of having so many IEPs that are written in the Spring, we are expanding the dates for active IEPs to include those written between May 2023 and May 2024. </a:t>
            </a: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280431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403998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sample size is not doubled if the AU has unusual population (e.g., ,limited or no early childhood, extremely small SPED population). In that case, the sampling is tailored for that AU, so the AU really needs to look at this guidance document.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38731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sample size is not doubled if the AU has unusual population (e.g., ,limited or no early childhood, extremely small SPED population). In that case, the sampling is tailored for that AU, so the AU really needs to look at this guidance document.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52556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Export your student list and document the date of the current IEP – you will be reviewing IEPs dated between April 1, 2023 and May 1, 2024.</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373281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90017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4265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3342127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14401" y="3324170"/>
            <a:ext cx="10402529" cy="973464"/>
          </a:xfrm>
        </p:spPr>
        <p:txBody>
          <a:bodyPr lIns="0" tIns="0" rIns="0" bIns="0" anchor="t" anchorCtr="0">
            <a:normAutofit/>
          </a:bodyPr>
          <a:lstStyle>
            <a:lvl1pPr algn="ctr">
              <a:defRPr sz="3600">
                <a:latin typeface="Museo Slab 500" panose="02000000000000000000" pitchFamily="50" charset="0"/>
              </a:defRPr>
            </a:lvl1pPr>
          </a:lstStyle>
          <a:p>
            <a:r>
              <a:rPr lang="en-US" spc="-10" dirty="0">
                <a:latin typeface="Museo Slab 500"/>
                <a:cs typeface="Museo Slab 500"/>
              </a:rPr>
              <a:t>Indicator </a:t>
            </a:r>
            <a:r>
              <a:rPr lang="en-US" dirty="0">
                <a:latin typeface="Museo Slab 500"/>
                <a:cs typeface="Museo Slab 500"/>
              </a:rPr>
              <a:t>13, </a:t>
            </a:r>
            <a:r>
              <a:rPr lang="en-US" spc="-5" dirty="0">
                <a:latin typeface="Museo Slab 500"/>
                <a:cs typeface="Museo Slab 500"/>
              </a:rPr>
              <a:t>Secondary  </a:t>
            </a:r>
            <a:r>
              <a:rPr lang="en-US" spc="-10" dirty="0">
                <a:latin typeface="Museo Slab 500"/>
                <a:cs typeface="Museo Slab 500"/>
              </a:rPr>
              <a:t>Transition </a:t>
            </a:r>
            <a:r>
              <a:rPr lang="en-US" dirty="0">
                <a:latin typeface="Museo Slab 500"/>
                <a:cs typeface="Museo Slab 500"/>
              </a:rPr>
              <a:t>IEP </a:t>
            </a:r>
            <a:r>
              <a:rPr lang="en-US" spc="-10" dirty="0">
                <a:latin typeface="Museo Slab 500"/>
                <a:cs typeface="Museo Slab 500"/>
              </a:rPr>
              <a:t>Record</a:t>
            </a:r>
            <a:r>
              <a:rPr lang="en-US" spc="-70" dirty="0">
                <a:latin typeface="Museo Slab 500"/>
                <a:cs typeface="Museo Slab 500"/>
              </a:rPr>
              <a:t> </a:t>
            </a:r>
            <a:r>
              <a:rPr lang="en-US" spc="-10" dirty="0">
                <a:latin typeface="Museo Slab 500"/>
                <a:cs typeface="Museo Slab 500"/>
              </a:rPr>
              <a:t>Reviews</a:t>
            </a:r>
            <a:endParaRPr lang="en-US" dirty="0"/>
          </a:p>
        </p:txBody>
      </p:sp>
      <p:sp>
        <p:nvSpPr>
          <p:cNvPr id="3" name="Subtitle 2"/>
          <p:cNvSpPr>
            <a:spLocks noGrp="1"/>
          </p:cNvSpPr>
          <p:nvPr>
            <p:ph type="subTitle" idx="1" hasCustomPrompt="1"/>
          </p:nvPr>
        </p:nvSpPr>
        <p:spPr>
          <a:xfrm>
            <a:off x="914401" y="4675240"/>
            <a:ext cx="10402529" cy="582559"/>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What’s New, Review Process and Data Submission SY2019-2020 </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Agenda</a:t>
            </a:r>
          </a:p>
        </p:txBody>
      </p:sp>
      <p:sp>
        <p:nvSpPr>
          <p:cNvPr id="3" name="Content Placeholder 2"/>
          <p:cNvSpPr>
            <a:spLocks noGrp="1"/>
          </p:cNvSpPr>
          <p:nvPr>
            <p:ph idx="1" hasCustomPrompt="1"/>
          </p:nvPr>
        </p:nvSpPr>
        <p:spPr>
          <a:xfrm>
            <a:off x="838200" y="1554480"/>
            <a:ext cx="10515600" cy="4351338"/>
          </a:xfrm>
        </p:spPr>
        <p:txBody>
          <a:bodyPr lIns="0" tIns="0" rIns="0" bIns="0"/>
          <a:lstStyle>
            <a:lvl1pPr>
              <a:defRPr sz="2400" baseline="0"/>
            </a:lvl1pPr>
            <a:lvl2pPr>
              <a:defRPr sz="2000" baseline="0"/>
            </a:lvl2pPr>
            <a:lvl3pPr>
              <a:defRPr sz="1800"/>
            </a:lvl3pPr>
          </a:lstStyle>
          <a:p>
            <a:pPr lvl="0"/>
            <a:r>
              <a:rPr lang="en-US" dirty="0"/>
              <a:t>What’s New – Demonstrating Correction of Noncompliance</a:t>
            </a:r>
          </a:p>
          <a:p>
            <a:pPr lvl="0"/>
            <a:r>
              <a:rPr lang="en-US" dirty="0"/>
              <a:t>File Review Process</a:t>
            </a:r>
          </a:p>
          <a:p>
            <a:pPr lvl="0"/>
            <a:r>
              <a:rPr lang="en-US" dirty="0"/>
              <a:t>Data Submission</a:t>
            </a:r>
          </a:p>
          <a:p>
            <a:pPr lvl="0"/>
            <a:r>
              <a:rPr lang="en-US" dirty="0"/>
              <a:t>Levels of Support</a:t>
            </a:r>
          </a:p>
          <a:p>
            <a:pPr lvl="0"/>
            <a:r>
              <a:rPr lang="en-US" dirty="0"/>
              <a:t>Reporting</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8/16/2023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Fails_j@cde.state.co.us"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pls.ascenddms.co/tutorials/special-education/au-standard-records-review?cat=au" TargetMode="Externa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http://www.cde.state.co.us/cdesped/gensup"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openclipart.org/detail/3040/fwd__bubble_hand_drawn-by-rejon-177666" TargetMode="External"/><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hyperlink" Target="https://creativecommons.org/licenses/by/3.0/" TargetMode="External"/><Relationship Id="rId5" Type="http://schemas.openxmlformats.org/officeDocument/2006/relationships/hyperlink" Target="https://cvc.edu/faculty-resources/professional-development/" TargetMode="Externa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de.state.co.us/cdesped/gensup" TargetMode="Externa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hyperlink" Target="http://www.cde.state.co.us/cdesped/transition" TargetMode="External"/><Relationship Id="rId4" Type="http://schemas.openxmlformats.org/officeDocument/2006/relationships/hyperlink" Target="http://www.cde.state.co.us/cdesped/transition_indicator13"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cde.state.co.us/cdesped/gensup"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hyperlink" Target="mailto:Durosko_g@cde.state.co.us"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idm/essu-data"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Standard Record Reviews (SRR) and</a:t>
            </a:r>
            <a:br>
              <a:rPr lang="en-US" dirty="0"/>
            </a:br>
            <a:r>
              <a:rPr lang="en-US" dirty="0"/>
              <a:t>Transition Age File Reviews: Indicator 13 (I 13)</a:t>
            </a:r>
            <a:br>
              <a:rPr lang="en-US" dirty="0"/>
            </a:br>
            <a:r>
              <a:rPr lang="en-US" dirty="0"/>
              <a:t>SY2023-2024</a:t>
            </a:r>
          </a:p>
        </p:txBody>
      </p:sp>
      <p:sp>
        <p:nvSpPr>
          <p:cNvPr id="3" name="Subtitle 2"/>
          <p:cNvSpPr>
            <a:spLocks noGrp="1"/>
          </p:cNvSpPr>
          <p:nvPr>
            <p:ph type="subTitle" idx="1"/>
          </p:nvPr>
        </p:nvSpPr>
        <p:spPr>
          <a:xfrm>
            <a:off x="914401" y="5132440"/>
            <a:ext cx="10402529" cy="582559"/>
          </a:xfrm>
        </p:spPr>
        <p:txBody>
          <a:bodyPr>
            <a:normAutofit/>
          </a:bodyPr>
          <a:lstStyle/>
          <a:p>
            <a:r>
              <a:rPr lang="en-US" dirty="0"/>
              <a:t>Overview, Review Process, Data Submission, and Levels of Support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Where to Find Number of Files to Review</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838200" y="1505527"/>
            <a:ext cx="10515600" cy="4501399"/>
          </a:xfrm>
        </p:spPr>
        <p:txBody>
          <a:bodyPr/>
          <a:lstStyle/>
          <a:p>
            <a:pPr marL="0" indent="0">
              <a:buNone/>
            </a:pPr>
            <a:r>
              <a:rPr lang="en-US" sz="1800" dirty="0"/>
              <a:t>CDE uploaded a document to the DMS Documents section that identifies the </a:t>
            </a:r>
            <a:r>
              <a:rPr lang="en-US" sz="1800" u="sng" dirty="0"/>
              <a:t>required </a:t>
            </a:r>
            <a:r>
              <a:rPr lang="en-US" sz="1800" dirty="0"/>
              <a:t>number of reviews and the </a:t>
            </a:r>
            <a:r>
              <a:rPr lang="en-US" sz="1800" u="sng" dirty="0"/>
              <a:t>doubled number</a:t>
            </a:r>
            <a:r>
              <a:rPr lang="en-US" sz="1800" dirty="0"/>
              <a:t> for each age category.  Once logged in the DMS, click “Documents” on the left, change the year to 2023-24, and click the “Search” blue colored button on the right.  </a:t>
            </a:r>
          </a:p>
          <a:p>
            <a:endParaRPr lang="en-US" dirty="0"/>
          </a:p>
        </p:txBody>
      </p:sp>
      <p:pic>
        <p:nvPicPr>
          <p:cNvPr id="6" name="Picture 5" descr="Ascend menu, select Documents">
            <a:extLst>
              <a:ext uri="{FF2B5EF4-FFF2-40B4-BE49-F238E27FC236}">
                <a16:creationId xmlns:a16="http://schemas.microsoft.com/office/drawing/2014/main" id="{7D206459-CA20-9106-D39F-8AD849DF1608}"/>
              </a:ext>
            </a:extLst>
          </p:cNvPr>
          <p:cNvPicPr>
            <a:picLocks noChangeAspect="1"/>
          </p:cNvPicPr>
          <p:nvPr/>
        </p:nvPicPr>
        <p:blipFill rotWithShape="1">
          <a:blip r:embed="rId3"/>
          <a:srcRect b="7134"/>
          <a:stretch/>
        </p:blipFill>
        <p:spPr>
          <a:xfrm>
            <a:off x="1689346" y="2430903"/>
            <a:ext cx="4873596" cy="4290572"/>
          </a:xfrm>
          <a:prstGeom prst="rect">
            <a:avLst/>
          </a:prstGeom>
        </p:spPr>
      </p:pic>
      <p:cxnSp>
        <p:nvCxnSpPr>
          <p:cNvPr id="21" name="Straight Arrow Connector 20">
            <a:extLst>
              <a:ext uri="{FF2B5EF4-FFF2-40B4-BE49-F238E27FC236}">
                <a16:creationId xmlns:a16="http://schemas.microsoft.com/office/drawing/2014/main" id="{79263B01-CB4D-D2FA-24B7-022E0E7BE23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4434254" y="4233670"/>
            <a:ext cx="1368669" cy="215789"/>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CB1760B-EBD4-574F-3F5C-0A868776662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2559208" y="4923692"/>
            <a:ext cx="1326992" cy="31432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scend documents, select Search">
            <a:extLst>
              <a:ext uri="{FF2B5EF4-FFF2-40B4-BE49-F238E27FC236}">
                <a16:creationId xmlns:a16="http://schemas.microsoft.com/office/drawing/2014/main" id="{7562A9BA-50EE-8EC7-2AD8-6E347578AF3F}"/>
              </a:ext>
            </a:extLst>
          </p:cNvPr>
          <p:cNvPicPr>
            <a:picLocks noChangeAspect="1"/>
          </p:cNvPicPr>
          <p:nvPr/>
        </p:nvPicPr>
        <p:blipFill>
          <a:blip r:embed="rId4"/>
          <a:stretch>
            <a:fillRect/>
          </a:stretch>
        </p:blipFill>
        <p:spPr>
          <a:xfrm>
            <a:off x="8021223" y="2839916"/>
            <a:ext cx="1937749" cy="2398098"/>
          </a:xfrm>
          <a:prstGeom prst="rect">
            <a:avLst/>
          </a:prstGeom>
          <a:ln>
            <a:solidFill>
              <a:schemeClr val="accent1">
                <a:lumMod val="50000"/>
              </a:schemeClr>
            </a:solidFill>
          </a:ln>
        </p:spPr>
      </p:pic>
      <p:cxnSp>
        <p:nvCxnSpPr>
          <p:cNvPr id="20" name="Straight Arrow Connector 19">
            <a:extLst>
              <a:ext uri="{FF2B5EF4-FFF2-40B4-BE49-F238E27FC236}">
                <a16:creationId xmlns:a16="http://schemas.microsoft.com/office/drawing/2014/main" id="{05C0BA20-6950-E60C-2D1B-53014B60CEFB}"/>
              </a:ext>
              <a:ext uri="{C183D7F6-B498-43B3-948B-1728B52AA6E4}">
                <adec:decorative xmlns:adec="http://schemas.microsoft.com/office/drawing/2017/decorative" val="1"/>
              </a:ext>
            </a:extLst>
          </p:cNvPr>
          <p:cNvCxnSpPr>
            <a:cxnSpLocks/>
          </p:cNvCxnSpPr>
          <p:nvPr/>
        </p:nvCxnSpPr>
        <p:spPr>
          <a:xfrm flipH="1">
            <a:off x="9816854" y="4233670"/>
            <a:ext cx="1371600" cy="17012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389586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Trebuchet MS" panose="020B0603020202020204" pitchFamily="34" charset="0"/>
              </a:rPr>
              <a:t>How many files do I have to review?</a:t>
            </a:r>
            <a:br>
              <a:rPr lang="en-US" dirty="0">
                <a:latin typeface="Trebuchet MS" panose="020B0603020202020204" pitchFamily="34" charset="0"/>
              </a:rPr>
            </a:br>
            <a:endParaRPr lang="en-US" dirty="0"/>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838200" y="1655588"/>
            <a:ext cx="10515600" cy="567848"/>
          </a:xfrm>
        </p:spPr>
        <p:txBody>
          <a:bodyPr>
            <a:normAutofit/>
          </a:bodyPr>
          <a:lstStyle/>
          <a:p>
            <a:pPr marL="0" indent="0">
              <a:buNone/>
            </a:pPr>
            <a:r>
              <a:rPr lang="en-US" sz="2000" dirty="0"/>
              <a:t>Click on the document “</a:t>
            </a:r>
            <a:r>
              <a:rPr lang="en-US" sz="2000" dirty="0" err="1"/>
              <a:t>AUCode_AUName_IEPRecordReview</a:t>
            </a:r>
            <a:r>
              <a:rPr lang="en-US" sz="2000" dirty="0"/>
              <a:t> 2023-2024”.  </a:t>
            </a:r>
          </a:p>
        </p:txBody>
      </p:sp>
      <p:pic>
        <p:nvPicPr>
          <p:cNvPr id="11" name="Picture 10" descr="link to 2023-2024 IEP Record Reviews Letter">
            <a:extLst>
              <a:ext uri="{FF2B5EF4-FFF2-40B4-BE49-F238E27FC236}">
                <a16:creationId xmlns:a16="http://schemas.microsoft.com/office/drawing/2014/main" id="{CFF5BAE1-F92E-A7A8-FD06-FF14BDF82C9C}"/>
              </a:ext>
            </a:extLst>
          </p:cNvPr>
          <p:cNvPicPr>
            <a:picLocks noChangeAspect="1"/>
          </p:cNvPicPr>
          <p:nvPr/>
        </p:nvPicPr>
        <p:blipFill>
          <a:blip r:embed="rId3"/>
          <a:stretch>
            <a:fillRect/>
          </a:stretch>
        </p:blipFill>
        <p:spPr>
          <a:xfrm>
            <a:off x="653562" y="2561821"/>
            <a:ext cx="5507061" cy="1057356"/>
          </a:xfrm>
          <a:prstGeom prst="rect">
            <a:avLst/>
          </a:prstGeom>
        </p:spPr>
      </p:pic>
      <p:sp>
        <p:nvSpPr>
          <p:cNvPr id="13" name="Speech Bubble: Rectangle with Corners Rounded 12">
            <a:extLst>
              <a:ext uri="{FF2B5EF4-FFF2-40B4-BE49-F238E27FC236}">
                <a16:creationId xmlns:a16="http://schemas.microsoft.com/office/drawing/2014/main" id="{18123D3D-68B9-4F14-87C0-6435E492426E}"/>
              </a:ext>
            </a:extLst>
          </p:cNvPr>
          <p:cNvSpPr/>
          <p:nvPr/>
        </p:nvSpPr>
        <p:spPr>
          <a:xfrm>
            <a:off x="7166568" y="3532672"/>
            <a:ext cx="3404585" cy="238007"/>
          </a:xfrm>
          <a:prstGeom prst="wedgeRoundRectCallout">
            <a:avLst>
              <a:gd name="adj1" fmla="val 5653"/>
              <a:gd name="adj2" fmla="val 30826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lumMod val="95000"/>
                    <a:lumOff val="5000"/>
                  </a:schemeClr>
                </a:solidFill>
              </a:rPr>
              <a:t>Required number of reviews</a:t>
            </a:r>
          </a:p>
        </p:txBody>
      </p:sp>
      <p:pic>
        <p:nvPicPr>
          <p:cNvPr id="8" name="Picture 7" descr="Example of IEP review counts in the IEP Review Memo. You will have access to double the number that you need to review.">
            <a:extLst>
              <a:ext uri="{FF2B5EF4-FFF2-40B4-BE49-F238E27FC236}">
                <a16:creationId xmlns:a16="http://schemas.microsoft.com/office/drawing/2014/main" id="{602C5A0C-A800-E886-79D8-856CB536A96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652055" y="4322567"/>
            <a:ext cx="7398132" cy="1858425"/>
          </a:xfrm>
          <a:prstGeom prst="rect">
            <a:avLst/>
          </a:prstGeom>
        </p:spPr>
      </p:pic>
      <p:sp>
        <p:nvSpPr>
          <p:cNvPr id="15" name="Arrow: Right 14">
            <a:extLst>
              <a:ext uri="{FF2B5EF4-FFF2-40B4-BE49-F238E27FC236}">
                <a16:creationId xmlns:a16="http://schemas.microsoft.com/office/drawing/2014/main" id="{169159BE-6763-48B4-84F9-62714574F690}"/>
              </a:ext>
              <a:ext uri="{C183D7F6-B498-43B3-948B-1728B52AA6E4}">
                <adec:decorative xmlns:adec="http://schemas.microsoft.com/office/drawing/2017/decorative" val="1"/>
              </a:ext>
            </a:extLst>
          </p:cNvPr>
          <p:cNvSpPr/>
          <p:nvPr/>
        </p:nvSpPr>
        <p:spPr>
          <a:xfrm>
            <a:off x="3158705" y="5608901"/>
            <a:ext cx="1971719" cy="4850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Doubled number</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cxnSp>
        <p:nvCxnSpPr>
          <p:cNvPr id="5" name="Straight Arrow Connector 4">
            <a:extLst>
              <a:ext uri="{FF2B5EF4-FFF2-40B4-BE49-F238E27FC236}">
                <a16:creationId xmlns:a16="http://schemas.microsoft.com/office/drawing/2014/main" id="{8BA9F221-75D5-98B5-56B9-066AA96A3977}"/>
              </a:ext>
              <a:ext uri="{C183D7F6-B498-43B3-948B-1728B52AA6E4}">
                <adec:decorative xmlns:adec="http://schemas.microsoft.com/office/drawing/2017/decorative" val="1"/>
              </a:ext>
            </a:extLst>
          </p:cNvPr>
          <p:cNvCxnSpPr>
            <a:cxnSpLocks/>
          </p:cNvCxnSpPr>
          <p:nvPr/>
        </p:nvCxnSpPr>
        <p:spPr>
          <a:xfrm>
            <a:off x="2395957" y="2076660"/>
            <a:ext cx="902213" cy="1057356"/>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176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B706-FD78-4F95-B870-013D7F49780B}"/>
              </a:ext>
            </a:extLst>
          </p:cNvPr>
          <p:cNvSpPr>
            <a:spLocks noGrp="1"/>
          </p:cNvSpPr>
          <p:nvPr>
            <p:ph type="title"/>
          </p:nvPr>
        </p:nvSpPr>
        <p:spPr/>
        <p:txBody>
          <a:bodyPr/>
          <a:lstStyle/>
          <a:p>
            <a:r>
              <a:rPr lang="en-US" dirty="0"/>
              <a:t>Finding the Reviews</a:t>
            </a:r>
          </a:p>
        </p:txBody>
      </p:sp>
      <p:sp>
        <p:nvSpPr>
          <p:cNvPr id="3" name="Content Placeholder 2">
            <a:extLst>
              <a:ext uri="{FF2B5EF4-FFF2-40B4-BE49-F238E27FC236}">
                <a16:creationId xmlns:a16="http://schemas.microsoft.com/office/drawing/2014/main" id="{510432CA-B432-45E8-A032-523956DAEE79}"/>
              </a:ext>
            </a:extLst>
          </p:cNvPr>
          <p:cNvSpPr>
            <a:spLocks noGrp="1"/>
          </p:cNvSpPr>
          <p:nvPr>
            <p:ph idx="1"/>
          </p:nvPr>
        </p:nvSpPr>
        <p:spPr>
          <a:xfrm>
            <a:off x="571500" y="1554356"/>
            <a:ext cx="11214100" cy="4351338"/>
          </a:xfrm>
        </p:spPr>
        <p:txBody>
          <a:bodyPr/>
          <a:lstStyle/>
          <a:p>
            <a:pPr fontAlgn="base">
              <a:lnSpc>
                <a:spcPct val="100000"/>
              </a:lnSpc>
              <a:spcBef>
                <a:spcPts val="600"/>
              </a:spcBef>
              <a:spcAft>
                <a:spcPts val="600"/>
              </a:spcAft>
            </a:pPr>
            <a:r>
              <a:rPr lang="en-US" sz="1800" dirty="0"/>
              <a:t>Make sure the school year on your AU Tasks Dashboard shows 2023-24 </a:t>
            </a:r>
          </a:p>
          <a:p>
            <a:pPr fontAlgn="base">
              <a:lnSpc>
                <a:spcPct val="100000"/>
              </a:lnSpc>
              <a:spcBef>
                <a:spcPts val="600"/>
              </a:spcBef>
              <a:spcAft>
                <a:spcPts val="600"/>
              </a:spcAft>
            </a:pPr>
            <a:r>
              <a:rPr lang="en-US" sz="1800" dirty="0"/>
              <a:t>Click “AU Tasks” on the left of the page.</a:t>
            </a:r>
          </a:p>
          <a:p>
            <a:pPr fontAlgn="base">
              <a:lnSpc>
                <a:spcPct val="100000"/>
              </a:lnSpc>
              <a:spcBef>
                <a:spcPts val="600"/>
              </a:spcBef>
              <a:spcAft>
                <a:spcPts val="600"/>
              </a:spcAft>
            </a:pPr>
            <a:r>
              <a:rPr lang="en-US" sz="1800" dirty="0"/>
              <a:t>Click on the “Data Entry” button in the Standard Records Review Tile.</a:t>
            </a:r>
          </a:p>
          <a:p>
            <a:pPr>
              <a:lnSpc>
                <a:spcPct val="100000"/>
              </a:lnSpc>
              <a:spcBef>
                <a:spcPts val="600"/>
              </a:spcBef>
              <a:spcAft>
                <a:spcPts val="600"/>
              </a:spcAft>
            </a:pPr>
            <a:endParaRPr lang="en-US" dirty="0"/>
          </a:p>
          <a:p>
            <a:endParaRPr lang="en-US" dirty="0"/>
          </a:p>
        </p:txBody>
      </p:sp>
      <p:pic>
        <p:nvPicPr>
          <p:cNvPr id="1032" name="Picture 8" descr="Ascend AU Tasks Dashboard&#10;Select &quot;Data Entry&quot; for the Standard Record Review">
            <a:extLst>
              <a:ext uri="{FF2B5EF4-FFF2-40B4-BE49-F238E27FC236}">
                <a16:creationId xmlns:a16="http://schemas.microsoft.com/office/drawing/2014/main" id="{B0B1ED77-C6F7-2F42-7DC6-E664E586D23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07737" y="2732493"/>
            <a:ext cx="9188553" cy="3870438"/>
          </a:xfrm>
          <a:prstGeom prst="rect">
            <a:avLst/>
          </a:prstGeom>
          <a:noFill/>
          <a:ln>
            <a:solidFill>
              <a:schemeClr val="accent1"/>
            </a:solidFill>
          </a:ln>
        </p:spPr>
      </p:pic>
      <p:sp>
        <p:nvSpPr>
          <p:cNvPr id="4" name="Slide Number Placeholder 3">
            <a:extLst>
              <a:ext uri="{FF2B5EF4-FFF2-40B4-BE49-F238E27FC236}">
                <a16:creationId xmlns:a16="http://schemas.microsoft.com/office/drawing/2014/main" id="{1D69403A-BA6C-4EAA-BAFE-CAE99E68E8FE}"/>
              </a:ext>
            </a:extLst>
          </p:cNvPr>
          <p:cNvSpPr>
            <a:spLocks noGrp="1"/>
          </p:cNvSpPr>
          <p:nvPr>
            <p:ph type="sldNum" sz="quarter" idx="12"/>
          </p:nvPr>
        </p:nvSpPr>
        <p:spPr/>
        <p:txBody>
          <a:bodyPr/>
          <a:lstStyle/>
          <a:p>
            <a:fld id="{C479D5F6-EDCB-402A-AC08-4943A1820E8F}" type="slidenum">
              <a:rPr lang="en-US" smtClean="0"/>
              <a:pPr/>
              <a:t>12</a:t>
            </a:fld>
            <a:endParaRPr lang="en-US" dirty="0"/>
          </a:p>
        </p:txBody>
      </p:sp>
      <p:pic>
        <p:nvPicPr>
          <p:cNvPr id="6" name="Picture 5" descr="AU Tasks, standard record review, select Data Entry">
            <a:extLst>
              <a:ext uri="{FF2B5EF4-FFF2-40B4-BE49-F238E27FC236}">
                <a16:creationId xmlns:a16="http://schemas.microsoft.com/office/drawing/2014/main" id="{43F9221E-8F26-2D41-F530-1BA85416080D}"/>
              </a:ext>
            </a:extLst>
          </p:cNvPr>
          <p:cNvPicPr>
            <a:picLocks noGrp="1" noRot="1" noChangeAspect="1" noMove="1" noResize="1" noEditPoints="1" noAdjustHandles="1" noChangeArrowheads="1" noChangeShapeType="1" noCrop="1"/>
          </p:cNvPicPr>
          <p:nvPr/>
        </p:nvPicPr>
        <p:blipFill>
          <a:blip r:embed="rId3"/>
          <a:stretch>
            <a:fillRect/>
          </a:stretch>
        </p:blipFill>
        <p:spPr>
          <a:xfrm>
            <a:off x="2990065" y="2971800"/>
            <a:ext cx="3140353" cy="604755"/>
          </a:xfrm>
          <a:prstGeom prst="rect">
            <a:avLst/>
          </a:prstGeom>
        </p:spPr>
      </p:pic>
    </p:spTree>
    <p:extLst>
      <p:ext uri="{BB962C8B-B14F-4D97-AF65-F5344CB8AC3E}">
        <p14:creationId xmlns:p14="http://schemas.microsoft.com/office/powerpoint/2010/main" val="1073411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4FEB-025F-65D1-3548-D13D2EF54FA3}"/>
              </a:ext>
            </a:extLst>
          </p:cNvPr>
          <p:cNvSpPr>
            <a:spLocks noGrp="1"/>
          </p:cNvSpPr>
          <p:nvPr>
            <p:ph type="title"/>
          </p:nvPr>
        </p:nvSpPr>
        <p:spPr>
          <a:xfrm>
            <a:off x="1359988" y="328156"/>
            <a:ext cx="7200996" cy="557356"/>
          </a:xfrm>
        </p:spPr>
        <p:txBody>
          <a:bodyPr/>
          <a:lstStyle/>
          <a:p>
            <a:r>
              <a:rPr lang="en-US" dirty="0"/>
              <a:t>Review Status and Export Student Lists</a:t>
            </a:r>
          </a:p>
        </p:txBody>
      </p:sp>
      <p:pic>
        <p:nvPicPr>
          <p:cNvPr id="9" name="Content Placeholder 8" descr="Standard Record Review Dashboard">
            <a:extLst>
              <a:ext uri="{FF2B5EF4-FFF2-40B4-BE49-F238E27FC236}">
                <a16:creationId xmlns:a16="http://schemas.microsoft.com/office/drawing/2014/main" id="{7548E082-E95C-63CA-C5F7-290E3BAB94A1}"/>
              </a:ext>
            </a:extLst>
          </p:cNvPr>
          <p:cNvPicPr>
            <a:picLocks noGrp="1" noChangeAspect="1"/>
          </p:cNvPicPr>
          <p:nvPr>
            <p:ph idx="1"/>
          </p:nvPr>
        </p:nvPicPr>
        <p:blipFill>
          <a:blip r:embed="rId3"/>
          <a:stretch>
            <a:fillRect/>
          </a:stretch>
        </p:blipFill>
        <p:spPr>
          <a:xfrm>
            <a:off x="1187718" y="1272725"/>
            <a:ext cx="10501592" cy="5448750"/>
          </a:xfrm>
        </p:spPr>
      </p:pic>
      <p:sp>
        <p:nvSpPr>
          <p:cNvPr id="3" name="Arrow: Down 2" descr="Status shows how many are &quot;Not started, In Progress, Submitted, and Total.&quot;">
            <a:extLst>
              <a:ext uri="{FF2B5EF4-FFF2-40B4-BE49-F238E27FC236}">
                <a16:creationId xmlns:a16="http://schemas.microsoft.com/office/drawing/2014/main" id="{01D5CB69-D66B-78EE-9C5E-E7A402E437ED}"/>
              </a:ext>
            </a:extLst>
          </p:cNvPr>
          <p:cNvSpPr/>
          <p:nvPr/>
        </p:nvSpPr>
        <p:spPr>
          <a:xfrm rot="2728899">
            <a:off x="6595652" y="788468"/>
            <a:ext cx="484632" cy="1805663"/>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Status</a:t>
            </a:r>
          </a:p>
        </p:txBody>
      </p:sp>
      <p:sp>
        <p:nvSpPr>
          <p:cNvPr id="10" name="Arrow: Down 9" descr="There are 2 export options.  The student list and the survey data. ">
            <a:extLst>
              <a:ext uri="{FF2B5EF4-FFF2-40B4-BE49-F238E27FC236}">
                <a16:creationId xmlns:a16="http://schemas.microsoft.com/office/drawing/2014/main" id="{0216707B-96B5-DB49-39FE-7F7AC40E48EE}"/>
              </a:ext>
            </a:extLst>
          </p:cNvPr>
          <p:cNvSpPr/>
          <p:nvPr/>
        </p:nvSpPr>
        <p:spPr>
          <a:xfrm rot="19409821">
            <a:off x="8925185" y="2787942"/>
            <a:ext cx="484632" cy="1805663"/>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Export</a:t>
            </a:r>
          </a:p>
        </p:txBody>
      </p:sp>
      <p:sp>
        <p:nvSpPr>
          <p:cNvPr id="11" name="Speech Bubble: Rectangle with Corners Rounded 10" descr="You can select all or by school. ">
            <a:extLst>
              <a:ext uri="{FF2B5EF4-FFF2-40B4-BE49-F238E27FC236}">
                <a16:creationId xmlns:a16="http://schemas.microsoft.com/office/drawing/2014/main" id="{D712AF26-4859-2D5F-E87E-C549D7548133}"/>
              </a:ext>
            </a:extLst>
          </p:cNvPr>
          <p:cNvSpPr/>
          <p:nvPr/>
        </p:nvSpPr>
        <p:spPr>
          <a:xfrm>
            <a:off x="502690" y="3690776"/>
            <a:ext cx="3393803" cy="612648"/>
          </a:xfrm>
          <a:prstGeom prst="wedgeRoundRectCallout">
            <a:avLst>
              <a:gd name="adj1" fmla="val -26418"/>
              <a:gd name="adj2" fmla="val 136416"/>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“All Survey Groups” or </a:t>
            </a:r>
          </a:p>
          <a:p>
            <a:pPr algn="ctr"/>
            <a:r>
              <a:rPr lang="en-US" dirty="0"/>
              <a:t>Select by age category</a:t>
            </a:r>
          </a:p>
        </p:txBody>
      </p:sp>
      <p:sp>
        <p:nvSpPr>
          <p:cNvPr id="4" name="Slide Number Placeholder 3">
            <a:extLst>
              <a:ext uri="{FF2B5EF4-FFF2-40B4-BE49-F238E27FC236}">
                <a16:creationId xmlns:a16="http://schemas.microsoft.com/office/drawing/2014/main" id="{12871EB2-6962-B257-624A-16C46950A491}"/>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72938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401E9-8244-F4F8-271D-77BA48825DD2}"/>
              </a:ext>
            </a:extLst>
          </p:cNvPr>
          <p:cNvSpPr>
            <a:spLocks noGrp="1"/>
          </p:cNvSpPr>
          <p:nvPr>
            <p:ph type="title"/>
          </p:nvPr>
        </p:nvSpPr>
        <p:spPr>
          <a:xfrm>
            <a:off x="1307736" y="356616"/>
            <a:ext cx="9244439" cy="747084"/>
          </a:xfrm>
        </p:spPr>
        <p:txBody>
          <a:bodyPr>
            <a:normAutofit/>
          </a:bodyPr>
          <a:lstStyle/>
          <a:p>
            <a:r>
              <a:rPr lang="en-US" dirty="0"/>
              <a:t>Collection Dashboard &amp; Opening an Age Group Sample</a:t>
            </a:r>
          </a:p>
        </p:txBody>
      </p:sp>
      <p:sp>
        <p:nvSpPr>
          <p:cNvPr id="3" name="Content Placeholder 2">
            <a:extLst>
              <a:ext uri="{FF2B5EF4-FFF2-40B4-BE49-F238E27FC236}">
                <a16:creationId xmlns:a16="http://schemas.microsoft.com/office/drawing/2014/main" id="{15A77DD4-8B53-31E8-7BDD-369618D838E9}"/>
              </a:ext>
            </a:extLst>
          </p:cNvPr>
          <p:cNvSpPr>
            <a:spLocks noGrp="1"/>
          </p:cNvSpPr>
          <p:nvPr>
            <p:ph idx="1"/>
          </p:nvPr>
        </p:nvSpPr>
        <p:spPr>
          <a:xfrm>
            <a:off x="480294" y="1468582"/>
            <a:ext cx="1722976" cy="4437236"/>
          </a:xfrm>
        </p:spPr>
        <p:txBody>
          <a:bodyPr>
            <a:normAutofit/>
          </a:bodyPr>
          <a:lstStyle/>
          <a:p>
            <a:pPr rtl="0" fontAlgn="base">
              <a:lnSpc>
                <a:spcPct val="100000"/>
              </a:lnSpc>
              <a:spcBef>
                <a:spcPts val="600"/>
              </a:spcBef>
              <a:spcAft>
                <a:spcPts val="600"/>
              </a:spcAft>
              <a:buFont typeface="Arial" panose="020B0604020202020204" pitchFamily="34" charset="0"/>
              <a:buChar char="•"/>
            </a:pPr>
            <a:endParaRPr lang="en-US" sz="1800" b="0" i="0" u="none" strike="noStrike" dirty="0">
              <a:effectLst/>
            </a:endParaRPr>
          </a:p>
          <a:p>
            <a:pPr rtl="0" fontAlgn="base">
              <a:lnSpc>
                <a:spcPct val="100000"/>
              </a:lnSpc>
              <a:spcBef>
                <a:spcPts val="600"/>
              </a:spcBef>
              <a:spcAft>
                <a:spcPts val="600"/>
              </a:spcAft>
              <a:buFont typeface="Arial" panose="020B0604020202020204" pitchFamily="34" charset="0"/>
              <a:buChar char="•"/>
            </a:pPr>
            <a:endParaRPr lang="en-US" sz="1800" dirty="0"/>
          </a:p>
          <a:p>
            <a:pPr rtl="0" fontAlgn="base">
              <a:lnSpc>
                <a:spcPct val="100000"/>
              </a:lnSpc>
              <a:spcBef>
                <a:spcPts val="600"/>
              </a:spcBef>
              <a:spcAft>
                <a:spcPts val="600"/>
              </a:spcAft>
              <a:buFont typeface="Arial" panose="020B0604020202020204" pitchFamily="34" charset="0"/>
              <a:buChar char="•"/>
            </a:pPr>
            <a:r>
              <a:rPr lang="en-US" sz="1800" b="0" i="0" u="none" strike="noStrike" dirty="0">
                <a:effectLst/>
              </a:rPr>
              <a:t>Record review status.</a:t>
            </a:r>
          </a:p>
          <a:p>
            <a:pPr fontAlgn="base">
              <a:lnSpc>
                <a:spcPct val="100000"/>
              </a:lnSpc>
              <a:spcBef>
                <a:spcPts val="600"/>
              </a:spcBef>
              <a:spcAft>
                <a:spcPts val="600"/>
              </a:spcAft>
            </a:pPr>
            <a:endParaRPr lang="en-US" sz="1800" dirty="0"/>
          </a:p>
          <a:p>
            <a:pPr fontAlgn="base">
              <a:lnSpc>
                <a:spcPct val="100000"/>
              </a:lnSpc>
              <a:spcBef>
                <a:spcPts val="600"/>
              </a:spcBef>
              <a:spcAft>
                <a:spcPts val="600"/>
              </a:spcAft>
            </a:pPr>
            <a:endParaRPr lang="en-US" sz="1800" dirty="0"/>
          </a:p>
          <a:p>
            <a:pPr fontAlgn="base">
              <a:lnSpc>
                <a:spcPct val="100000"/>
              </a:lnSpc>
              <a:spcBef>
                <a:spcPts val="600"/>
              </a:spcBef>
              <a:spcAft>
                <a:spcPts val="600"/>
              </a:spcAft>
            </a:pPr>
            <a:r>
              <a:rPr lang="en-US" sz="1800" dirty="0"/>
              <a:t>Click on an Age Group in the </a:t>
            </a:r>
            <a:r>
              <a:rPr lang="en-US" sz="1800" b="1" dirty="0"/>
              <a:t>Group</a:t>
            </a:r>
            <a:r>
              <a:rPr lang="en-US" sz="1800" dirty="0"/>
              <a:t> column to view the list of students.</a:t>
            </a:r>
          </a:p>
          <a:p>
            <a:pPr marL="0" indent="0">
              <a:buNone/>
            </a:pPr>
            <a:endParaRPr lang="en-US" dirty="0"/>
          </a:p>
        </p:txBody>
      </p:sp>
      <p:pic>
        <p:nvPicPr>
          <p:cNvPr id="10" name="Picture 9" descr="Standard Record Review Dashboard after the reviews are complete. ">
            <a:extLst>
              <a:ext uri="{FF2B5EF4-FFF2-40B4-BE49-F238E27FC236}">
                <a16:creationId xmlns:a16="http://schemas.microsoft.com/office/drawing/2014/main" id="{82D2BA50-6D07-FA14-F09A-3FDC96E17D77}"/>
              </a:ext>
            </a:extLst>
          </p:cNvPr>
          <p:cNvPicPr>
            <a:picLocks noChangeAspect="1"/>
          </p:cNvPicPr>
          <p:nvPr/>
        </p:nvPicPr>
        <p:blipFill>
          <a:blip r:embed="rId3"/>
          <a:stretch>
            <a:fillRect/>
          </a:stretch>
        </p:blipFill>
        <p:spPr>
          <a:xfrm>
            <a:off x="2375495" y="1235391"/>
            <a:ext cx="9688266" cy="5417957"/>
          </a:xfrm>
          <a:prstGeom prst="rect">
            <a:avLst/>
          </a:prstGeom>
          <a:ln>
            <a:solidFill>
              <a:schemeClr val="accent1"/>
            </a:solidFill>
          </a:ln>
        </p:spPr>
      </p:pic>
      <p:pic>
        <p:nvPicPr>
          <p:cNvPr id="16" name="Picture 15" descr="All should show status &quot;submitted&quot;">
            <a:extLst>
              <a:ext uri="{FF2B5EF4-FFF2-40B4-BE49-F238E27FC236}">
                <a16:creationId xmlns:a16="http://schemas.microsoft.com/office/drawing/2014/main" id="{FBE742EE-8906-627F-9D99-790213876E7D}"/>
              </a:ext>
            </a:extLst>
          </p:cNvPr>
          <p:cNvPicPr>
            <a:picLocks noChangeAspect="1"/>
          </p:cNvPicPr>
          <p:nvPr/>
        </p:nvPicPr>
        <p:blipFill>
          <a:blip r:embed="rId4"/>
          <a:stretch>
            <a:fillRect/>
          </a:stretch>
        </p:blipFill>
        <p:spPr>
          <a:xfrm>
            <a:off x="2551611" y="2438764"/>
            <a:ext cx="882602" cy="990236"/>
          </a:xfrm>
          <a:prstGeom prst="rect">
            <a:avLst/>
          </a:prstGeom>
          <a:ln w="25400">
            <a:solidFill>
              <a:schemeClr val="accent1"/>
            </a:solidFill>
          </a:ln>
        </p:spPr>
      </p:pic>
      <p:sp>
        <p:nvSpPr>
          <p:cNvPr id="4" name="Slide Number Placeholder 3">
            <a:extLst>
              <a:ext uri="{FF2B5EF4-FFF2-40B4-BE49-F238E27FC236}">
                <a16:creationId xmlns:a16="http://schemas.microsoft.com/office/drawing/2014/main" id="{A53BCDC1-CD67-A3E7-E96E-BC3D5A2B4AAF}"/>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771837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2DDA-BC34-DAE3-8760-4ADBE1E44B82}"/>
              </a:ext>
            </a:extLst>
          </p:cNvPr>
          <p:cNvSpPr>
            <a:spLocks noGrp="1"/>
          </p:cNvSpPr>
          <p:nvPr>
            <p:ph type="title"/>
          </p:nvPr>
        </p:nvSpPr>
        <p:spPr/>
        <p:txBody>
          <a:bodyPr/>
          <a:lstStyle/>
          <a:p>
            <a:r>
              <a:rPr lang="en-US" dirty="0"/>
              <a:t>Requesting Alternate Students</a:t>
            </a:r>
          </a:p>
        </p:txBody>
      </p:sp>
      <p:sp>
        <p:nvSpPr>
          <p:cNvPr id="3" name="Content Placeholder 2">
            <a:extLst>
              <a:ext uri="{FF2B5EF4-FFF2-40B4-BE49-F238E27FC236}">
                <a16:creationId xmlns:a16="http://schemas.microsoft.com/office/drawing/2014/main" id="{7E0FAF1E-7FDE-0B04-021A-6FCD2F9A0F3D}"/>
              </a:ext>
            </a:extLst>
          </p:cNvPr>
          <p:cNvSpPr>
            <a:spLocks noGrp="1"/>
          </p:cNvSpPr>
          <p:nvPr>
            <p:ph idx="1"/>
          </p:nvPr>
        </p:nvSpPr>
        <p:spPr>
          <a:xfrm>
            <a:off x="838200" y="1419726"/>
            <a:ext cx="10515600" cy="1905599"/>
          </a:xfrm>
        </p:spPr>
        <p:txBody>
          <a:bodyPr>
            <a:normAutofit/>
          </a:bodyPr>
          <a:lstStyle/>
          <a:p>
            <a:pPr rtl="0" fontAlgn="base">
              <a:spcBef>
                <a:spcPts val="0"/>
              </a:spcBef>
              <a:spcAft>
                <a:spcPts val="1000"/>
              </a:spcAft>
              <a:buFont typeface="Arial" panose="020B0604020202020204" pitchFamily="34" charset="0"/>
              <a:buChar char="•"/>
            </a:pPr>
            <a:r>
              <a:rPr lang="en-US" sz="1600" b="0" i="0" u="none" strike="noStrike" dirty="0">
                <a:effectLst/>
              </a:rPr>
              <a:t>You can replace a student with an alternate student for one of four CDE-approved reasons:</a:t>
            </a:r>
          </a:p>
          <a:p>
            <a:pPr marL="742950" lvl="1" indent="-285750" rtl="0" fontAlgn="base">
              <a:lnSpc>
                <a:spcPct val="100000"/>
              </a:lnSpc>
              <a:spcBef>
                <a:spcPts val="0"/>
              </a:spcBef>
              <a:spcAft>
                <a:spcPts val="600"/>
              </a:spcAft>
              <a:buFont typeface="Arial" panose="020B0604020202020204" pitchFamily="34" charset="0"/>
              <a:buChar char="•"/>
            </a:pPr>
            <a:r>
              <a:rPr lang="en-US" sz="1400" b="0" i="0" u="none" strike="noStrike" dirty="0">
                <a:effectLst/>
              </a:rPr>
              <a:t>Student is no longer in the AU’s jurisdiction</a:t>
            </a:r>
          </a:p>
          <a:p>
            <a:pPr marL="742950" lvl="1" indent="-285750" rtl="0" fontAlgn="base">
              <a:lnSpc>
                <a:spcPct val="100000"/>
              </a:lnSpc>
              <a:spcBef>
                <a:spcPts val="0"/>
              </a:spcBef>
              <a:spcAft>
                <a:spcPts val="600"/>
              </a:spcAft>
              <a:buFont typeface="Arial" panose="020B0604020202020204" pitchFamily="34" charset="0"/>
              <a:buChar char="•"/>
            </a:pPr>
            <a:r>
              <a:rPr lang="en-US" sz="1400" b="0" i="0" u="none" strike="noStrike" dirty="0">
                <a:effectLst/>
              </a:rPr>
              <a:t>Student is no longer receiving special education services</a:t>
            </a:r>
          </a:p>
          <a:p>
            <a:pPr marL="742950" lvl="1" indent="-285750" rtl="0" fontAlgn="base">
              <a:lnSpc>
                <a:spcPct val="100000"/>
              </a:lnSpc>
              <a:spcBef>
                <a:spcPts val="0"/>
              </a:spcBef>
              <a:spcAft>
                <a:spcPts val="600"/>
              </a:spcAft>
              <a:buFont typeface="Arial" panose="020B0604020202020204" pitchFamily="34" charset="0"/>
              <a:buChar char="•"/>
            </a:pPr>
            <a:r>
              <a:rPr lang="en-US" sz="1400" b="0" i="0" u="none" strike="noStrike" dirty="0">
                <a:effectLst/>
              </a:rPr>
              <a:t>The IEP meeting will be held after May 1, 2024</a:t>
            </a:r>
          </a:p>
          <a:p>
            <a:pPr marL="742950" lvl="1" indent="-285750" rtl="0" fontAlgn="base">
              <a:lnSpc>
                <a:spcPct val="100000"/>
              </a:lnSpc>
              <a:spcBef>
                <a:spcPts val="0"/>
              </a:spcBef>
              <a:spcAft>
                <a:spcPts val="600"/>
              </a:spcAft>
              <a:buFont typeface="Arial" panose="020B0604020202020204" pitchFamily="34" charset="0"/>
              <a:buChar char="•"/>
            </a:pPr>
            <a:r>
              <a:rPr lang="en-US" sz="1400" dirty="0"/>
              <a:t>Student no longer has an Early Childhood IEP</a:t>
            </a:r>
            <a:endParaRPr lang="en-US" sz="1400" b="0" i="0" u="none" strike="noStrike" dirty="0">
              <a:effectLst/>
            </a:endParaRPr>
          </a:p>
          <a:p>
            <a:pPr rtl="0" fontAlgn="base">
              <a:spcBef>
                <a:spcPts val="600"/>
              </a:spcBef>
              <a:spcAft>
                <a:spcPts val="1000"/>
              </a:spcAft>
              <a:buFont typeface="Arial" panose="020B0604020202020204" pitchFamily="34" charset="0"/>
              <a:buChar char="•"/>
            </a:pPr>
            <a:r>
              <a:rPr lang="en-US" sz="1600" b="0" i="0" u="none" strike="noStrike" dirty="0">
                <a:effectLst/>
              </a:rPr>
              <a:t>Click on the “</a:t>
            </a:r>
            <a:r>
              <a:rPr lang="en-US" sz="1600" b="1" i="0" u="none" strike="noStrike" dirty="0">
                <a:effectLst/>
              </a:rPr>
              <a:t>Alternate</a:t>
            </a:r>
            <a:r>
              <a:rPr lang="en-US" sz="1600" b="0" i="0" u="none" strike="noStrike" dirty="0">
                <a:effectLst/>
              </a:rPr>
              <a:t>” button in the row of the student you wish to replace.</a:t>
            </a:r>
          </a:p>
        </p:txBody>
      </p:sp>
      <p:pic>
        <p:nvPicPr>
          <p:cNvPr id="6" name="Picture 5" descr="Shows to select the Alternate button on the right side of the row of student you wish to alternate.">
            <a:extLst>
              <a:ext uri="{FF2B5EF4-FFF2-40B4-BE49-F238E27FC236}">
                <a16:creationId xmlns:a16="http://schemas.microsoft.com/office/drawing/2014/main" id="{9355B7B9-F26F-873A-9DD0-AF3EA4FAFAFE}"/>
              </a:ext>
            </a:extLst>
          </p:cNvPr>
          <p:cNvPicPr>
            <a:picLocks noChangeAspect="1"/>
          </p:cNvPicPr>
          <p:nvPr/>
        </p:nvPicPr>
        <p:blipFill rotWithShape="1">
          <a:blip r:embed="rId3">
            <a:extLst>
              <a:ext uri="{28A0092B-C50C-407E-A947-70E740481C1C}">
                <a14:useLocalDpi xmlns:a14="http://schemas.microsoft.com/office/drawing/2010/main" val="0"/>
              </a:ext>
            </a:extLst>
          </a:blip>
          <a:srcRect t="40556" b="3982"/>
          <a:stretch/>
        </p:blipFill>
        <p:spPr>
          <a:xfrm>
            <a:off x="539015" y="3325325"/>
            <a:ext cx="10953549" cy="2805968"/>
          </a:xfrm>
          <a:prstGeom prst="rect">
            <a:avLst/>
          </a:prstGeom>
        </p:spPr>
      </p:pic>
      <p:sp>
        <p:nvSpPr>
          <p:cNvPr id="4" name="Slide Number Placeholder 3">
            <a:extLst>
              <a:ext uri="{FF2B5EF4-FFF2-40B4-BE49-F238E27FC236}">
                <a16:creationId xmlns:a16="http://schemas.microsoft.com/office/drawing/2014/main" id="{3A56B191-647B-C1C9-F84E-C157C6CF4151}"/>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50570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4DFC-B4E1-3F31-F8EC-EEF2B7F0880C}"/>
              </a:ext>
            </a:extLst>
          </p:cNvPr>
          <p:cNvSpPr>
            <a:spLocks noGrp="1"/>
          </p:cNvSpPr>
          <p:nvPr>
            <p:ph type="title"/>
          </p:nvPr>
        </p:nvSpPr>
        <p:spPr/>
        <p:txBody>
          <a:bodyPr/>
          <a:lstStyle/>
          <a:p>
            <a:r>
              <a:rPr lang="en-US" dirty="0"/>
              <a:t>Selecting Alternate Students continued</a:t>
            </a:r>
          </a:p>
        </p:txBody>
      </p:sp>
      <p:sp>
        <p:nvSpPr>
          <p:cNvPr id="3" name="Content Placeholder 2">
            <a:extLst>
              <a:ext uri="{FF2B5EF4-FFF2-40B4-BE49-F238E27FC236}">
                <a16:creationId xmlns:a16="http://schemas.microsoft.com/office/drawing/2014/main" id="{69CE4F9C-3115-E1BD-F664-EFB1DF9DB9C8}"/>
              </a:ext>
            </a:extLst>
          </p:cNvPr>
          <p:cNvSpPr>
            <a:spLocks noGrp="1"/>
          </p:cNvSpPr>
          <p:nvPr>
            <p:ph idx="1"/>
          </p:nvPr>
        </p:nvSpPr>
        <p:spPr>
          <a:xfrm>
            <a:off x="838200" y="1505527"/>
            <a:ext cx="10515600" cy="4400291"/>
          </a:xfrm>
        </p:spPr>
        <p:txBody>
          <a:bodyPr/>
          <a:lstStyle/>
          <a:p>
            <a:pPr rtl="0">
              <a:lnSpc>
                <a:spcPct val="100000"/>
              </a:lnSpc>
              <a:spcBef>
                <a:spcPts val="0"/>
              </a:spcBef>
              <a:spcAft>
                <a:spcPts val="600"/>
              </a:spcAft>
            </a:pPr>
            <a:r>
              <a:rPr lang="en-US" sz="1800" b="0" i="0" u="none" strike="noStrike" dirty="0">
                <a:effectLst/>
              </a:rPr>
              <a:t>A </a:t>
            </a:r>
            <a:r>
              <a:rPr lang="en-US" sz="1800" b="1" i="0" u="none" strike="noStrike" dirty="0">
                <a:effectLst/>
              </a:rPr>
              <a:t>Select Reason for Alternate</a:t>
            </a:r>
            <a:r>
              <a:rPr lang="en-US" sz="1800" b="0" i="0" u="none" strike="noStrike" dirty="0">
                <a:effectLst/>
              </a:rPr>
              <a:t> pop-up window will appear. </a:t>
            </a:r>
            <a:endParaRPr lang="en-US" dirty="0">
              <a:effectLst/>
            </a:endParaRPr>
          </a:p>
          <a:p>
            <a:pPr rtl="0" fontAlgn="base">
              <a:lnSpc>
                <a:spcPct val="100000"/>
              </a:lnSpc>
              <a:spcBef>
                <a:spcPts val="0"/>
              </a:spcBef>
              <a:spcAft>
                <a:spcPts val="600"/>
              </a:spcAft>
              <a:buFont typeface="Arial" panose="020B0604020202020204" pitchFamily="34" charset="0"/>
              <a:buChar char="•"/>
            </a:pPr>
            <a:r>
              <a:rPr lang="en-US" sz="1800" b="0" i="0" u="none" strike="noStrike" dirty="0">
                <a:effectLst/>
              </a:rPr>
              <a:t>Click in the Reason field to select the reason</a:t>
            </a:r>
          </a:p>
          <a:p>
            <a:pPr rtl="0" fontAlgn="base">
              <a:lnSpc>
                <a:spcPct val="100000"/>
              </a:lnSpc>
              <a:spcBef>
                <a:spcPts val="0"/>
              </a:spcBef>
              <a:spcAft>
                <a:spcPts val="600"/>
              </a:spcAft>
              <a:buFont typeface="Arial" panose="020B0604020202020204" pitchFamily="34" charset="0"/>
              <a:buChar char="•"/>
            </a:pPr>
            <a:r>
              <a:rPr lang="en-US" sz="1800" b="0" i="0" u="none" strike="noStrike" dirty="0">
                <a:effectLst/>
              </a:rPr>
              <a:t>Click the blue “</a:t>
            </a:r>
            <a:r>
              <a:rPr lang="en-US" sz="1800" b="1" i="0" u="none" strike="noStrike" dirty="0">
                <a:effectLst/>
              </a:rPr>
              <a:t>Submit</a:t>
            </a:r>
            <a:r>
              <a:rPr lang="en-US" sz="1800" b="0" i="0" u="none" strike="noStrike" dirty="0">
                <a:effectLst/>
              </a:rPr>
              <a:t>” button. </a:t>
            </a:r>
          </a:p>
          <a:p>
            <a:pPr rtl="0">
              <a:lnSpc>
                <a:spcPct val="100000"/>
              </a:lnSpc>
              <a:spcBef>
                <a:spcPts val="0"/>
              </a:spcBef>
              <a:spcAft>
                <a:spcPts val="600"/>
              </a:spcAft>
            </a:pPr>
            <a:r>
              <a:rPr lang="en-US" sz="1800" b="0" i="0" u="none" strike="noStrike" dirty="0">
                <a:effectLst/>
              </a:rPr>
              <a:t>The student will be replaced with a random student from the sample pool.</a:t>
            </a:r>
            <a:endParaRPr lang="en-US" dirty="0">
              <a:effectLst/>
            </a:endParaRPr>
          </a:p>
          <a:p>
            <a:pPr rtl="0">
              <a:lnSpc>
                <a:spcPct val="100000"/>
              </a:lnSpc>
              <a:spcBef>
                <a:spcPts val="0"/>
              </a:spcBef>
              <a:spcAft>
                <a:spcPts val="600"/>
              </a:spcAft>
            </a:pPr>
            <a:r>
              <a:rPr lang="en-US" sz="1800" b="0" i="0" u="none" strike="noStrike" dirty="0">
                <a:effectLst/>
              </a:rPr>
              <a:t>If an AU has used all the alternates available for their assigned sample, the system will prompt the user to contact CDE to request additional students be added to their sample. </a:t>
            </a:r>
            <a:r>
              <a:rPr lang="en-US" sz="1800" b="0" i="0" u="none" strike="noStrike" dirty="0">
                <a:effectLst/>
                <a:hlinkClick r:id="rId2"/>
              </a:rPr>
              <a:t>Fails_j@cde.state.co.us</a:t>
            </a:r>
            <a:endParaRPr lang="en-US" sz="1800" b="0" i="0" u="none" strike="noStrike" dirty="0">
              <a:effectLst/>
            </a:endParaRPr>
          </a:p>
          <a:p>
            <a:pPr rtl="0">
              <a:lnSpc>
                <a:spcPct val="100000"/>
              </a:lnSpc>
              <a:spcBef>
                <a:spcPts val="0"/>
              </a:spcBef>
              <a:spcAft>
                <a:spcPts val="600"/>
              </a:spcAft>
            </a:pPr>
            <a:endParaRPr lang="en-US" sz="1800" b="0" i="0" u="none" strike="noStrike" dirty="0">
              <a:effectLst/>
            </a:endParaRPr>
          </a:p>
          <a:p>
            <a:pPr rtl="0">
              <a:lnSpc>
                <a:spcPct val="100000"/>
              </a:lnSpc>
              <a:spcBef>
                <a:spcPts val="0"/>
              </a:spcBef>
              <a:spcAft>
                <a:spcPts val="600"/>
              </a:spcAft>
            </a:pPr>
            <a:endParaRPr lang="en-US" dirty="0">
              <a:effectLst/>
            </a:endParaRPr>
          </a:p>
          <a:p>
            <a:endParaRPr lang="en-US" dirty="0"/>
          </a:p>
        </p:txBody>
      </p:sp>
      <p:pic>
        <p:nvPicPr>
          <p:cNvPr id="6146" name="Picture 2" descr="You must select the reason for the alternate. ">
            <a:extLst>
              <a:ext uri="{FF2B5EF4-FFF2-40B4-BE49-F238E27FC236}">
                <a16:creationId xmlns:a16="http://schemas.microsoft.com/office/drawing/2014/main" id="{2DEAF386-C83D-C8D9-B8BB-6E49EA6D1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093" y="3815526"/>
            <a:ext cx="3729274" cy="2540824"/>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7348973-7350-E3F3-BFCA-BB82811DE4B8}"/>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531614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7" y="356616"/>
            <a:ext cx="8824554" cy="747084"/>
          </a:xfrm>
        </p:spPr>
        <p:txBody>
          <a:bodyPr>
            <a:normAutofit/>
          </a:bodyPr>
          <a:lstStyle/>
          <a:p>
            <a:r>
              <a:rPr lang="en-US" sz="2600" dirty="0"/>
              <a:t>Opening a </a:t>
            </a:r>
            <a:r>
              <a:rPr lang="en-US" dirty="0"/>
              <a:t>Student’s</a:t>
            </a:r>
            <a:r>
              <a:rPr lang="en-US" sz="2600" dirty="0"/>
              <a:t> Record for Review</a:t>
            </a:r>
          </a:p>
        </p:txBody>
      </p:sp>
      <p:sp>
        <p:nvSpPr>
          <p:cNvPr id="3" name="Content Placeholder 2"/>
          <p:cNvSpPr>
            <a:spLocks noGrp="1"/>
          </p:cNvSpPr>
          <p:nvPr>
            <p:ph idx="1"/>
          </p:nvPr>
        </p:nvSpPr>
        <p:spPr>
          <a:xfrm>
            <a:off x="468997" y="1731957"/>
            <a:ext cx="11288894" cy="4368217"/>
          </a:xfrm>
        </p:spPr>
        <p:txBody>
          <a:bodyPr/>
          <a:lstStyle/>
          <a:p>
            <a:pPr rtl="0" fontAlgn="base">
              <a:spcBef>
                <a:spcPts val="600"/>
              </a:spcBef>
              <a:spcAft>
                <a:spcPts val="1000"/>
              </a:spcAft>
              <a:buFont typeface="Arial" panose="020B0604020202020204" pitchFamily="34" charset="0"/>
              <a:buChar char="•"/>
            </a:pPr>
            <a:r>
              <a:rPr lang="en-US" sz="1800" b="0" i="0" u="none" strike="noStrike" dirty="0">
                <a:effectLst/>
              </a:rPr>
              <a:t>Click on the Student’s Name in the </a:t>
            </a:r>
            <a:r>
              <a:rPr lang="en-US" sz="1800" b="1" i="0" u="none" strike="noStrike" dirty="0">
                <a:effectLst/>
              </a:rPr>
              <a:t>Name</a:t>
            </a:r>
            <a:r>
              <a:rPr lang="en-US" sz="1800" b="0" i="0" u="none" strike="noStrike" dirty="0">
                <a:effectLst/>
              </a:rPr>
              <a:t> column to open that student’s record.</a:t>
            </a:r>
          </a:p>
          <a:p>
            <a:pPr rtl="0">
              <a:spcBef>
                <a:spcPts val="0"/>
              </a:spcBef>
              <a:spcAft>
                <a:spcPts val="1200"/>
              </a:spcAft>
            </a:pPr>
            <a:r>
              <a:rPr lang="en-US" sz="1800" b="0" i="0" u="none" strike="noStrike" dirty="0">
                <a:effectLst/>
              </a:rPr>
              <a:t>The Standard Records Review protocol for the selected student will open. </a:t>
            </a:r>
            <a:endParaRPr lang="en-US" dirty="0">
              <a:effectLst/>
            </a:endParaRPr>
          </a:p>
          <a:p>
            <a:endParaRPr lang="en-US" dirty="0"/>
          </a:p>
        </p:txBody>
      </p:sp>
      <p:pic>
        <p:nvPicPr>
          <p:cNvPr id="3076" name="Picture 4" descr="The student's name appears in the second column of information. ">
            <a:extLst>
              <a:ext uri="{FF2B5EF4-FFF2-40B4-BE49-F238E27FC236}">
                <a16:creationId xmlns:a16="http://schemas.microsoft.com/office/drawing/2014/main" id="{8C35BE48-D994-8644-9BE5-A7AE52EE7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23" y="2877812"/>
            <a:ext cx="10699757" cy="2723702"/>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763629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49B1-E3AD-A9B8-30EB-9ACC595561A1}"/>
              </a:ext>
            </a:extLst>
          </p:cNvPr>
          <p:cNvSpPr>
            <a:spLocks noGrp="1"/>
          </p:cNvSpPr>
          <p:nvPr>
            <p:ph type="title"/>
          </p:nvPr>
        </p:nvSpPr>
        <p:spPr>
          <a:xfrm>
            <a:off x="1307737" y="356616"/>
            <a:ext cx="8271692" cy="747084"/>
          </a:xfrm>
        </p:spPr>
        <p:txBody>
          <a:bodyPr>
            <a:normAutofit fontScale="90000"/>
          </a:bodyPr>
          <a:lstStyle/>
          <a:p>
            <a:r>
              <a:rPr lang="en-US" dirty="0"/>
              <a:t>Accessing the Record Review Protocol within a Student Record</a:t>
            </a:r>
          </a:p>
        </p:txBody>
      </p:sp>
      <p:sp>
        <p:nvSpPr>
          <p:cNvPr id="3" name="Content Placeholder 2">
            <a:extLst>
              <a:ext uri="{FF2B5EF4-FFF2-40B4-BE49-F238E27FC236}">
                <a16:creationId xmlns:a16="http://schemas.microsoft.com/office/drawing/2014/main" id="{141328B2-CA69-EF65-D91D-87A21A0D1BA2}"/>
              </a:ext>
            </a:extLst>
          </p:cNvPr>
          <p:cNvSpPr>
            <a:spLocks noGrp="1"/>
          </p:cNvSpPr>
          <p:nvPr>
            <p:ph idx="1"/>
          </p:nvPr>
        </p:nvSpPr>
        <p:spPr/>
        <p:txBody>
          <a:bodyPr/>
          <a:lstStyle/>
          <a:p>
            <a:pPr rtl="0">
              <a:spcBef>
                <a:spcPts val="0"/>
              </a:spcBef>
              <a:spcAft>
                <a:spcPts val="1200"/>
              </a:spcAft>
            </a:pPr>
            <a:r>
              <a:rPr lang="en-US" sz="2000" b="0" i="0" u="none" strike="noStrike" dirty="0">
                <a:effectLst/>
              </a:rPr>
              <a:t>Clicking the green “Expand All Sections” button on the left side of the page will open all sections. </a:t>
            </a:r>
            <a:endParaRPr lang="en-US" sz="2000" dirty="0">
              <a:effectLst/>
            </a:endParaRPr>
          </a:p>
          <a:p>
            <a:pPr rtl="0">
              <a:spcBef>
                <a:spcPts val="0"/>
              </a:spcBef>
              <a:spcAft>
                <a:spcPts val="1200"/>
              </a:spcAft>
            </a:pPr>
            <a:r>
              <a:rPr lang="en-US" sz="2000" b="0" i="0" u="none" strike="noStrike" dirty="0">
                <a:effectLst/>
              </a:rPr>
              <a:t>Clicking on a caret to the right of the section topic header will open that specific section.</a:t>
            </a:r>
            <a:endParaRPr lang="en-US" sz="2000" dirty="0">
              <a:effectLst/>
            </a:endParaRPr>
          </a:p>
          <a:p>
            <a:endParaRPr lang="en-US" dirty="0"/>
          </a:p>
        </p:txBody>
      </p:sp>
      <p:pic>
        <p:nvPicPr>
          <p:cNvPr id="6" name="Picture 5" descr="In the SRR itself, you will find a heading for each section. These sections can be expanded or collapsed one at a time or all at once. ">
            <a:extLst>
              <a:ext uri="{FF2B5EF4-FFF2-40B4-BE49-F238E27FC236}">
                <a16:creationId xmlns:a16="http://schemas.microsoft.com/office/drawing/2014/main" id="{F6717AD0-8924-7CE3-2F6A-1531C86E4FBC}"/>
              </a:ext>
            </a:extLst>
          </p:cNvPr>
          <p:cNvPicPr>
            <a:picLocks noChangeAspect="1"/>
          </p:cNvPicPr>
          <p:nvPr/>
        </p:nvPicPr>
        <p:blipFill>
          <a:blip r:embed="rId2"/>
          <a:stretch>
            <a:fillRect/>
          </a:stretch>
        </p:blipFill>
        <p:spPr>
          <a:xfrm>
            <a:off x="3274736" y="2575886"/>
            <a:ext cx="5233998" cy="3925498"/>
          </a:xfrm>
          <a:prstGeom prst="rect">
            <a:avLst/>
          </a:prstGeom>
          <a:ln>
            <a:solidFill>
              <a:schemeClr val="accent1"/>
            </a:solidFill>
          </a:ln>
        </p:spPr>
      </p:pic>
      <p:sp>
        <p:nvSpPr>
          <p:cNvPr id="4" name="Slide Number Placeholder 3">
            <a:extLst>
              <a:ext uri="{FF2B5EF4-FFF2-40B4-BE49-F238E27FC236}">
                <a16:creationId xmlns:a16="http://schemas.microsoft.com/office/drawing/2014/main" id="{E39D6887-E846-80CE-15D1-5A01CE407396}"/>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65666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894B-ADF2-D5E7-CE00-C34DE9031385}"/>
              </a:ext>
            </a:extLst>
          </p:cNvPr>
          <p:cNvSpPr>
            <a:spLocks noGrp="1"/>
          </p:cNvSpPr>
          <p:nvPr>
            <p:ph type="title"/>
          </p:nvPr>
        </p:nvSpPr>
        <p:spPr/>
        <p:txBody>
          <a:bodyPr>
            <a:normAutofit/>
          </a:bodyPr>
          <a:lstStyle/>
          <a:p>
            <a:r>
              <a:rPr lang="en-US" dirty="0"/>
              <a:t>Early Childhood and Transition Questions</a:t>
            </a:r>
          </a:p>
        </p:txBody>
      </p:sp>
      <p:sp>
        <p:nvSpPr>
          <p:cNvPr id="3" name="Content Placeholder 2">
            <a:extLst>
              <a:ext uri="{FF2B5EF4-FFF2-40B4-BE49-F238E27FC236}">
                <a16:creationId xmlns:a16="http://schemas.microsoft.com/office/drawing/2014/main" id="{4ED15702-1197-2F41-94AF-9EDC6AD08424}"/>
              </a:ext>
            </a:extLst>
          </p:cNvPr>
          <p:cNvSpPr>
            <a:spLocks noGrp="1"/>
          </p:cNvSpPr>
          <p:nvPr>
            <p:ph idx="1"/>
          </p:nvPr>
        </p:nvSpPr>
        <p:spPr>
          <a:xfrm>
            <a:off x="475488" y="1357163"/>
            <a:ext cx="4532447" cy="4416316"/>
          </a:xfrm>
        </p:spPr>
        <p:txBody>
          <a:bodyPr>
            <a:normAutofit/>
          </a:bodyPr>
          <a:lstStyle/>
          <a:p>
            <a:pPr marL="0" indent="0" fontAlgn="base">
              <a:lnSpc>
                <a:spcPct val="100000"/>
              </a:lnSpc>
              <a:spcBef>
                <a:spcPts val="600"/>
              </a:spcBef>
              <a:spcAft>
                <a:spcPts val="600"/>
              </a:spcAft>
              <a:buNone/>
            </a:pPr>
            <a:endParaRPr lang="en-US" sz="2000" dirty="0"/>
          </a:p>
          <a:p>
            <a:pPr fontAlgn="base">
              <a:lnSpc>
                <a:spcPct val="100000"/>
              </a:lnSpc>
              <a:spcBef>
                <a:spcPts val="600"/>
              </a:spcBef>
              <a:spcAft>
                <a:spcPts val="600"/>
              </a:spcAft>
            </a:pPr>
            <a:r>
              <a:rPr lang="en-US" sz="2000" dirty="0"/>
              <a:t>Answer the first two questions about Early Childhood and Transition-age students to ensure the required questions for those age groups display. </a:t>
            </a:r>
          </a:p>
          <a:p>
            <a:pPr fontAlgn="base">
              <a:lnSpc>
                <a:spcPct val="100000"/>
              </a:lnSpc>
              <a:spcBef>
                <a:spcPts val="600"/>
              </a:spcBef>
              <a:spcAft>
                <a:spcPts val="600"/>
              </a:spcAft>
            </a:pPr>
            <a:r>
              <a:rPr lang="en-US" sz="2000" dirty="0"/>
              <a:t>While </a:t>
            </a:r>
            <a:r>
              <a:rPr lang="en-US" sz="2000" b="0" i="0" u="none" strike="noStrike" dirty="0">
                <a:effectLst/>
              </a:rPr>
              <a:t>previewing the uploaded document, complete the survey in the left </a:t>
            </a:r>
            <a:r>
              <a:rPr lang="en-US" sz="2000" dirty="0"/>
              <a:t>side of the screen</a:t>
            </a:r>
            <a:r>
              <a:rPr lang="en-US" sz="2000" b="0" i="0" u="none" strike="noStrike" dirty="0">
                <a:effectLst/>
              </a:rPr>
              <a:t>. </a:t>
            </a:r>
          </a:p>
          <a:p>
            <a:pPr fontAlgn="base">
              <a:lnSpc>
                <a:spcPct val="100000"/>
              </a:lnSpc>
              <a:spcBef>
                <a:spcPts val="600"/>
              </a:spcBef>
              <a:spcAft>
                <a:spcPts val="600"/>
              </a:spcAft>
            </a:pPr>
            <a:r>
              <a:rPr lang="en-US" sz="2000" b="0" i="0" u="none" strike="noStrike" dirty="0">
                <a:effectLst/>
              </a:rPr>
              <a:t>Use the vertical scroll bar on the right side of the page. </a:t>
            </a:r>
          </a:p>
          <a:p>
            <a:pPr marL="0" indent="0" rtl="0" fontAlgn="base">
              <a:lnSpc>
                <a:spcPct val="100000"/>
              </a:lnSpc>
              <a:spcBef>
                <a:spcPts val="600"/>
              </a:spcBef>
              <a:spcAft>
                <a:spcPts val="600"/>
              </a:spcAft>
              <a:buNone/>
            </a:pPr>
            <a:r>
              <a:rPr lang="en-US" sz="1800" b="0" i="0" u="none" strike="noStrike" dirty="0">
                <a:effectLst/>
              </a:rPr>
              <a:t> </a:t>
            </a:r>
            <a:endParaRPr lang="en-US" dirty="0"/>
          </a:p>
        </p:txBody>
      </p:sp>
      <p:pic>
        <p:nvPicPr>
          <p:cNvPr id="9" name="Picture 8" descr="In the first section, the PLAAFP, you will find instructions and your first questions.  Some questions, like those for early childhood and transition, will open additional questions. ">
            <a:extLst>
              <a:ext uri="{FF2B5EF4-FFF2-40B4-BE49-F238E27FC236}">
                <a16:creationId xmlns:a16="http://schemas.microsoft.com/office/drawing/2014/main" id="{8A274CA9-7463-BA3B-8BF3-897333B62275}"/>
              </a:ext>
            </a:extLst>
          </p:cNvPr>
          <p:cNvPicPr>
            <a:picLocks noChangeAspect="1"/>
          </p:cNvPicPr>
          <p:nvPr/>
        </p:nvPicPr>
        <p:blipFill>
          <a:blip r:embed="rId2"/>
          <a:stretch>
            <a:fillRect/>
          </a:stretch>
        </p:blipFill>
        <p:spPr>
          <a:xfrm>
            <a:off x="5183426" y="1469107"/>
            <a:ext cx="4836409" cy="5252368"/>
          </a:xfrm>
          <a:prstGeom prst="rect">
            <a:avLst/>
          </a:prstGeom>
          <a:ln>
            <a:solidFill>
              <a:schemeClr val="accent1"/>
            </a:solidFill>
          </a:ln>
        </p:spPr>
      </p:pic>
      <p:sp>
        <p:nvSpPr>
          <p:cNvPr id="4" name="Slide Number Placeholder 3">
            <a:extLst>
              <a:ext uri="{FF2B5EF4-FFF2-40B4-BE49-F238E27FC236}">
                <a16:creationId xmlns:a16="http://schemas.microsoft.com/office/drawing/2014/main" id="{4306313C-E279-2AB2-2C78-E8FE2170D97F}"/>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35182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Plan</a:t>
            </a:r>
          </a:p>
        </p:txBody>
      </p:sp>
      <p:sp>
        <p:nvSpPr>
          <p:cNvPr id="3" name="Content Placeholder 2"/>
          <p:cNvSpPr>
            <a:spLocks noGrp="1"/>
          </p:cNvSpPr>
          <p:nvPr>
            <p:ph idx="1"/>
          </p:nvPr>
        </p:nvSpPr>
        <p:spPr/>
        <p:txBody>
          <a:bodyPr/>
          <a:lstStyle/>
          <a:p>
            <a:r>
              <a:rPr lang="en-US" dirty="0"/>
              <a:t>Overview </a:t>
            </a:r>
          </a:p>
          <a:p>
            <a:r>
              <a:rPr lang="en-US" dirty="0"/>
              <a:t>File review process </a:t>
            </a:r>
          </a:p>
          <a:p>
            <a:r>
              <a:rPr lang="en-US" dirty="0"/>
              <a:t>Data submission &amp; reporting</a:t>
            </a:r>
          </a:p>
          <a:p>
            <a:r>
              <a:rPr lang="en-US" dirty="0"/>
              <a:t>Correction of Indicator 13 noncompliance process</a:t>
            </a:r>
          </a:p>
          <a:p>
            <a:r>
              <a:rPr lang="en-US" dirty="0"/>
              <a:t>Levels of support for Indicator 13</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401448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C0AD-192A-4082-887F-E12AE88A9747}"/>
              </a:ext>
            </a:extLst>
          </p:cNvPr>
          <p:cNvSpPr>
            <a:spLocks noGrp="1"/>
          </p:cNvSpPr>
          <p:nvPr>
            <p:ph type="title"/>
          </p:nvPr>
        </p:nvSpPr>
        <p:spPr/>
        <p:txBody>
          <a:bodyPr>
            <a:normAutofit/>
          </a:bodyPr>
          <a:lstStyle/>
          <a:p>
            <a:r>
              <a:rPr lang="en-US" dirty="0"/>
              <a:t>Uploading documents to the Student Record</a:t>
            </a:r>
          </a:p>
        </p:txBody>
      </p:sp>
      <p:sp>
        <p:nvSpPr>
          <p:cNvPr id="3" name="Content Placeholder 2">
            <a:extLst>
              <a:ext uri="{FF2B5EF4-FFF2-40B4-BE49-F238E27FC236}">
                <a16:creationId xmlns:a16="http://schemas.microsoft.com/office/drawing/2014/main" id="{08ABB145-4AAB-46AA-9164-7BF6FEF7BFCE}"/>
              </a:ext>
            </a:extLst>
          </p:cNvPr>
          <p:cNvSpPr>
            <a:spLocks noGrp="1"/>
          </p:cNvSpPr>
          <p:nvPr>
            <p:ph idx="1"/>
          </p:nvPr>
        </p:nvSpPr>
        <p:spPr>
          <a:xfrm>
            <a:off x="612648" y="1554480"/>
            <a:ext cx="11082528" cy="4636008"/>
          </a:xfrm>
        </p:spPr>
        <p:txBody>
          <a:bodyPr>
            <a:normAutofit/>
          </a:bodyPr>
          <a:lstStyle/>
          <a:p>
            <a:r>
              <a:rPr lang="en-US" sz="1800" dirty="0"/>
              <a:t>Upload the IEP documents for the selected students, including the Notice(s) of Meeting, to the DMS. </a:t>
            </a:r>
          </a:p>
          <a:p>
            <a:r>
              <a:rPr lang="en-US" sz="1800" b="0" i="0" u="none" strike="noStrike" dirty="0">
                <a:effectLst/>
              </a:rPr>
              <a:t>To upload the required documentation, click the green </a:t>
            </a:r>
            <a:r>
              <a:rPr lang="en-US" sz="1800" b="0" i="1" u="none" strike="noStrike" dirty="0">
                <a:effectLst/>
              </a:rPr>
              <a:t>Browse for file</a:t>
            </a:r>
            <a:r>
              <a:rPr lang="en-US" sz="1800" b="0" i="0" u="none" strike="noStrike" dirty="0">
                <a:effectLst/>
              </a:rPr>
              <a:t> button OR you can drag and drop files from the computer to the </a:t>
            </a:r>
            <a:r>
              <a:rPr lang="en-US" sz="1800" b="0" i="1" u="none" strike="noStrike" dirty="0">
                <a:effectLst/>
              </a:rPr>
              <a:t>Drag and drop file here</a:t>
            </a:r>
            <a:r>
              <a:rPr lang="en-US" sz="1800" b="0" i="0" u="none" strike="noStrike" dirty="0">
                <a:effectLst/>
              </a:rPr>
              <a:t> box. </a:t>
            </a:r>
          </a:p>
          <a:p>
            <a:endParaRPr lang="en-US" dirty="0"/>
          </a:p>
          <a:p>
            <a:endParaRPr lang="en-US" dirty="0"/>
          </a:p>
          <a:p>
            <a:endParaRPr lang="en-US" dirty="0"/>
          </a:p>
          <a:p>
            <a:endParaRPr lang="en-US" dirty="0"/>
          </a:p>
          <a:p>
            <a:pPr marL="0" indent="0">
              <a:buNone/>
            </a:pPr>
            <a:endParaRPr lang="en-US" sz="2000" dirty="0"/>
          </a:p>
          <a:p>
            <a:pPr marL="0" indent="0">
              <a:buNone/>
            </a:pPr>
            <a:endParaRPr lang="en-US" sz="2000" dirty="0"/>
          </a:p>
          <a:p>
            <a:pPr marL="0" indent="0">
              <a:buNone/>
            </a:pPr>
            <a:endParaRPr lang="en-US" sz="1800" dirty="0"/>
          </a:p>
          <a:p>
            <a:endParaRPr lang="en-US" dirty="0"/>
          </a:p>
        </p:txBody>
      </p:sp>
      <p:sp>
        <p:nvSpPr>
          <p:cNvPr id="5" name="Star: 7 Points 4" descr="Enhanced drag and drop feature&#10;">
            <a:extLst>
              <a:ext uri="{FF2B5EF4-FFF2-40B4-BE49-F238E27FC236}">
                <a16:creationId xmlns:a16="http://schemas.microsoft.com/office/drawing/2014/main" id="{984B068E-583F-D25B-08A6-2B2FEE55F358}"/>
              </a:ext>
            </a:extLst>
          </p:cNvPr>
          <p:cNvSpPr/>
          <p:nvPr/>
        </p:nvSpPr>
        <p:spPr>
          <a:xfrm>
            <a:off x="1210491" y="3100251"/>
            <a:ext cx="2438400" cy="2029098"/>
          </a:xfrm>
          <a:prstGeom prst="star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Enhanced drag and drop feature</a:t>
            </a:r>
          </a:p>
        </p:txBody>
      </p:sp>
      <p:sp>
        <p:nvSpPr>
          <p:cNvPr id="4" name="Slide Number Placeholder 3">
            <a:extLst>
              <a:ext uri="{FF2B5EF4-FFF2-40B4-BE49-F238E27FC236}">
                <a16:creationId xmlns:a16="http://schemas.microsoft.com/office/drawing/2014/main" id="{3A8802ED-A665-4AC6-A9F8-2ECD0EE64225}"/>
              </a:ext>
            </a:extLst>
          </p:cNvPr>
          <p:cNvSpPr>
            <a:spLocks noGrp="1"/>
          </p:cNvSpPr>
          <p:nvPr>
            <p:ph type="sldNum" sz="quarter" idx="12"/>
          </p:nvPr>
        </p:nvSpPr>
        <p:spPr/>
        <p:txBody>
          <a:bodyPr/>
          <a:lstStyle/>
          <a:p>
            <a:fld id="{C479D5F6-EDCB-402A-AC08-4943A1820E8F}" type="slidenum">
              <a:rPr lang="en-US" smtClean="0"/>
              <a:pPr/>
              <a:t>20</a:t>
            </a:fld>
            <a:endParaRPr lang="en-US" dirty="0"/>
          </a:p>
        </p:txBody>
      </p:sp>
      <p:pic>
        <p:nvPicPr>
          <p:cNvPr id="7" name="Picture 6" descr="When you are in the student's record you can upload files by browsing or you can simply drag and drop them onto the drag and drop field. ">
            <a:extLst>
              <a:ext uri="{FF2B5EF4-FFF2-40B4-BE49-F238E27FC236}">
                <a16:creationId xmlns:a16="http://schemas.microsoft.com/office/drawing/2014/main" id="{EA9E980C-5E69-BCB9-63B0-F2471DA98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7062" y="2623935"/>
            <a:ext cx="4913738" cy="3877449"/>
          </a:xfrm>
          <a:prstGeom prst="rect">
            <a:avLst/>
          </a:prstGeom>
        </p:spPr>
      </p:pic>
    </p:spTree>
    <p:extLst>
      <p:ext uri="{BB962C8B-B14F-4D97-AF65-F5344CB8AC3E}">
        <p14:creationId xmlns:p14="http://schemas.microsoft.com/office/powerpoint/2010/main" val="329155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9DC5-B111-4511-1D1F-C2206DB343C3}"/>
              </a:ext>
            </a:extLst>
          </p:cNvPr>
          <p:cNvSpPr>
            <a:spLocks noGrp="1"/>
          </p:cNvSpPr>
          <p:nvPr>
            <p:ph type="title"/>
          </p:nvPr>
        </p:nvSpPr>
        <p:spPr>
          <a:xfrm>
            <a:off x="1307737" y="356864"/>
            <a:ext cx="10046063" cy="747084"/>
          </a:xfrm>
        </p:spPr>
        <p:txBody>
          <a:bodyPr/>
          <a:lstStyle/>
          <a:p>
            <a:r>
              <a:rPr lang="en-US" dirty="0"/>
              <a:t>Uploading documents to the Student Record continued</a:t>
            </a:r>
          </a:p>
        </p:txBody>
      </p:sp>
      <p:sp>
        <p:nvSpPr>
          <p:cNvPr id="3" name="Content Placeholder 2">
            <a:extLst>
              <a:ext uri="{FF2B5EF4-FFF2-40B4-BE49-F238E27FC236}">
                <a16:creationId xmlns:a16="http://schemas.microsoft.com/office/drawing/2014/main" id="{C2B143C8-7B44-1837-C37F-F690EE9ACD81}"/>
              </a:ext>
            </a:extLst>
          </p:cNvPr>
          <p:cNvSpPr>
            <a:spLocks noGrp="1"/>
          </p:cNvSpPr>
          <p:nvPr>
            <p:ph idx="1"/>
          </p:nvPr>
        </p:nvSpPr>
        <p:spPr>
          <a:xfrm>
            <a:off x="553915" y="1644161"/>
            <a:ext cx="5154158" cy="4510453"/>
          </a:xfrm>
        </p:spPr>
        <p:txBody>
          <a:bodyPr>
            <a:normAutofit fontScale="25000" lnSpcReduction="20000"/>
          </a:bodyPr>
          <a:lstStyle/>
          <a:p>
            <a:pPr>
              <a:lnSpc>
                <a:spcPct val="120000"/>
              </a:lnSpc>
              <a:spcBef>
                <a:spcPts val="600"/>
              </a:spcBef>
              <a:spcAft>
                <a:spcPts val="600"/>
              </a:spcAft>
            </a:pPr>
            <a:r>
              <a:rPr lang="en-US" sz="7200" b="0" i="0" u="none" strike="noStrike" dirty="0">
                <a:effectLst/>
              </a:rPr>
              <a:t>At least one document must be uploaded to submit the survey as complete</a:t>
            </a:r>
            <a:r>
              <a:rPr lang="en-US" sz="7200" dirty="0"/>
              <a:t>.</a:t>
            </a:r>
          </a:p>
          <a:p>
            <a:pPr lvl="1">
              <a:lnSpc>
                <a:spcPct val="120000"/>
              </a:lnSpc>
              <a:spcBef>
                <a:spcPts val="600"/>
              </a:spcBef>
              <a:spcAft>
                <a:spcPts val="600"/>
              </a:spcAft>
            </a:pPr>
            <a:r>
              <a:rPr lang="en-US" sz="6400" b="0" i="0" u="none" strike="noStrike" dirty="0">
                <a:effectLst/>
              </a:rPr>
              <a:t>For Transition Age IEPs, you must upload the Notice of Meeting (NOM) and include the NOM to the student. </a:t>
            </a:r>
          </a:p>
          <a:p>
            <a:pPr rtl="0">
              <a:lnSpc>
                <a:spcPct val="120000"/>
              </a:lnSpc>
              <a:spcBef>
                <a:spcPts val="600"/>
              </a:spcBef>
              <a:spcAft>
                <a:spcPts val="600"/>
              </a:spcAft>
            </a:pPr>
            <a:r>
              <a:rPr lang="en-US" sz="7200" b="0" i="0" u="none" strike="noStrike" dirty="0">
                <a:effectLst/>
              </a:rPr>
              <a:t>The uploaded document will appear in the list of documents table in the </a:t>
            </a:r>
            <a:r>
              <a:rPr lang="en-US" sz="7200" b="1" i="0" u="none" strike="noStrike" dirty="0">
                <a:effectLst/>
              </a:rPr>
              <a:t>Upload Student Files</a:t>
            </a:r>
            <a:r>
              <a:rPr lang="en-US" sz="7200" b="0" i="0" u="none" strike="noStrike" dirty="0">
                <a:effectLst/>
              </a:rPr>
              <a:t> section on right side of the page. </a:t>
            </a:r>
            <a:endParaRPr lang="en-US" sz="17600" dirty="0">
              <a:effectLst/>
            </a:endParaRPr>
          </a:p>
          <a:p>
            <a:pPr rtl="0" fontAlgn="base">
              <a:lnSpc>
                <a:spcPct val="120000"/>
              </a:lnSpc>
              <a:spcBef>
                <a:spcPts val="600"/>
              </a:spcBef>
              <a:spcAft>
                <a:spcPts val="600"/>
              </a:spcAft>
              <a:buFont typeface="Arial" panose="020B0604020202020204" pitchFamily="34" charset="0"/>
              <a:buChar char="•"/>
            </a:pPr>
            <a:r>
              <a:rPr lang="en-US" sz="7200" b="1" i="0" u="none" strike="noStrike" dirty="0">
                <a:effectLst/>
              </a:rPr>
              <a:t>PDF</a:t>
            </a:r>
            <a:r>
              <a:rPr lang="en-US" sz="7200" b="0" i="0" u="none" strike="noStrike" dirty="0">
                <a:effectLst/>
              </a:rPr>
              <a:t> documents will show in the </a:t>
            </a:r>
            <a:r>
              <a:rPr lang="en-US" sz="7200" b="1" i="0" u="none" strike="noStrike" dirty="0">
                <a:effectLst/>
              </a:rPr>
              <a:t>Document Preview</a:t>
            </a:r>
            <a:r>
              <a:rPr lang="en-US" sz="7200" b="0" i="0" u="none" strike="noStrike" dirty="0">
                <a:effectLst/>
              </a:rPr>
              <a:t> section when the green </a:t>
            </a:r>
            <a:r>
              <a:rPr lang="en-US" sz="7200" b="0" i="1" u="none" strike="noStrike" dirty="0">
                <a:effectLst/>
              </a:rPr>
              <a:t>Preview</a:t>
            </a:r>
            <a:r>
              <a:rPr lang="en-US" sz="7200" b="0" i="0" u="none" strike="noStrike" dirty="0">
                <a:effectLst/>
              </a:rPr>
              <a:t> button is clicked. </a:t>
            </a:r>
          </a:p>
          <a:p>
            <a:pPr rtl="0" fontAlgn="base">
              <a:lnSpc>
                <a:spcPct val="120000"/>
              </a:lnSpc>
              <a:spcBef>
                <a:spcPts val="600"/>
              </a:spcBef>
              <a:spcAft>
                <a:spcPts val="600"/>
              </a:spcAft>
              <a:buFont typeface="Arial" panose="020B0604020202020204" pitchFamily="34" charset="0"/>
              <a:buChar char="•"/>
            </a:pPr>
            <a:r>
              <a:rPr lang="en-US" sz="7200" b="0" i="0" u="none" strike="noStrike" dirty="0">
                <a:effectLst/>
              </a:rPr>
              <a:t>Non-PDF documents will automatically download in your browser to be saved locally on the computer.</a:t>
            </a:r>
          </a:p>
          <a:p>
            <a:endParaRPr lang="en-US" dirty="0"/>
          </a:p>
        </p:txBody>
      </p:sp>
      <p:sp>
        <p:nvSpPr>
          <p:cNvPr id="4" name="Slide Number Placeholder 3">
            <a:extLst>
              <a:ext uri="{FF2B5EF4-FFF2-40B4-BE49-F238E27FC236}">
                <a16:creationId xmlns:a16="http://schemas.microsoft.com/office/drawing/2014/main" id="{86AA46FC-0711-2EC4-6557-56F1065EB480}"/>
              </a:ext>
            </a:extLst>
          </p:cNvPr>
          <p:cNvSpPr>
            <a:spLocks noGrp="1"/>
          </p:cNvSpPr>
          <p:nvPr>
            <p:ph type="sldNum" sz="quarter" idx="12"/>
          </p:nvPr>
        </p:nvSpPr>
        <p:spPr/>
        <p:txBody>
          <a:bodyPr/>
          <a:lstStyle/>
          <a:p>
            <a:fld id="{C479D5F6-EDCB-402A-AC08-4943A1820E8F}" type="slidenum">
              <a:rPr lang="en-US" smtClean="0"/>
              <a:pPr/>
              <a:t>21</a:t>
            </a:fld>
            <a:endParaRPr lang="en-US" dirty="0"/>
          </a:p>
        </p:txBody>
      </p:sp>
      <p:pic>
        <p:nvPicPr>
          <p:cNvPr id="19" name="Picture 18" descr="After uploading, you can preview your documents in the app">
            <a:extLst>
              <a:ext uri="{FF2B5EF4-FFF2-40B4-BE49-F238E27FC236}">
                <a16:creationId xmlns:a16="http://schemas.microsoft.com/office/drawing/2014/main" id="{64F831E0-47C8-FD96-0111-46200E84BC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1174" y="1446260"/>
            <a:ext cx="4594167" cy="4990407"/>
          </a:xfrm>
          <a:prstGeom prst="rect">
            <a:avLst/>
          </a:prstGeom>
        </p:spPr>
      </p:pic>
    </p:spTree>
    <p:extLst>
      <p:ext uri="{BB962C8B-B14F-4D97-AF65-F5344CB8AC3E}">
        <p14:creationId xmlns:p14="http://schemas.microsoft.com/office/powerpoint/2010/main" val="177690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FE0EB-FFB5-97FF-1034-2B4385D57D7B}"/>
              </a:ext>
            </a:extLst>
          </p:cNvPr>
          <p:cNvSpPr>
            <a:spLocks noGrp="1"/>
          </p:cNvSpPr>
          <p:nvPr>
            <p:ph type="title"/>
          </p:nvPr>
        </p:nvSpPr>
        <p:spPr/>
        <p:txBody>
          <a:bodyPr/>
          <a:lstStyle/>
          <a:p>
            <a:r>
              <a:rPr lang="en-US" dirty="0"/>
              <a:t>Completing Review</a:t>
            </a:r>
          </a:p>
        </p:txBody>
      </p:sp>
      <p:sp>
        <p:nvSpPr>
          <p:cNvPr id="3" name="Content Placeholder 2">
            <a:extLst>
              <a:ext uri="{FF2B5EF4-FFF2-40B4-BE49-F238E27FC236}">
                <a16:creationId xmlns:a16="http://schemas.microsoft.com/office/drawing/2014/main" id="{9707E43A-DF11-94F4-E3E4-4DB95D9C0DF6}"/>
              </a:ext>
            </a:extLst>
          </p:cNvPr>
          <p:cNvSpPr>
            <a:spLocks noGrp="1"/>
          </p:cNvSpPr>
          <p:nvPr>
            <p:ph idx="1"/>
          </p:nvPr>
        </p:nvSpPr>
        <p:spPr>
          <a:xfrm>
            <a:off x="621792" y="2404872"/>
            <a:ext cx="5295373" cy="2496312"/>
          </a:xfrm>
        </p:spPr>
        <p:txBody>
          <a:bodyPr>
            <a:normAutofit fontScale="92500" lnSpcReduction="20000"/>
          </a:bodyPr>
          <a:lstStyle/>
          <a:p>
            <a:pPr rtl="0">
              <a:spcBef>
                <a:spcPts val="600"/>
              </a:spcBef>
              <a:spcAft>
                <a:spcPts val="600"/>
              </a:spcAft>
            </a:pPr>
            <a:r>
              <a:rPr lang="en-US" b="0" i="0" u="none" strike="noStrike" dirty="0">
                <a:solidFill>
                  <a:srgbClr val="1A2827"/>
                </a:solidFill>
                <a:effectLst/>
              </a:rPr>
              <a:t>At the end of the survey, there are four appendix sections to be filled out (if applicable). </a:t>
            </a:r>
            <a:endParaRPr lang="en-US" sz="3200" dirty="0">
              <a:effectLst/>
            </a:endParaRPr>
          </a:p>
          <a:p>
            <a:pPr rtl="0" fontAlgn="base">
              <a:spcBef>
                <a:spcPts val="600"/>
              </a:spcBef>
              <a:spcAft>
                <a:spcPts val="1000"/>
              </a:spcAft>
              <a:buFont typeface="Arial" panose="020B0604020202020204" pitchFamily="34" charset="0"/>
              <a:buChar char="•"/>
            </a:pPr>
            <a:r>
              <a:rPr lang="en-US" b="0" i="0" u="none" strike="noStrike" dirty="0">
                <a:solidFill>
                  <a:srgbClr val="1A2827"/>
                </a:solidFill>
                <a:effectLst/>
              </a:rPr>
              <a:t>To expand a section, click the caret located to the right of each </a:t>
            </a:r>
            <a:r>
              <a:rPr lang="en-US" b="1" i="0" u="none" strike="noStrike" dirty="0">
                <a:solidFill>
                  <a:srgbClr val="1A2827"/>
                </a:solidFill>
                <a:effectLst/>
              </a:rPr>
              <a:t>Appendix</a:t>
            </a:r>
            <a:r>
              <a:rPr lang="en-US" b="0" i="0" u="none" strike="noStrike" dirty="0">
                <a:solidFill>
                  <a:srgbClr val="1A2827"/>
                </a:solidFill>
                <a:effectLst/>
              </a:rPr>
              <a:t> section header.</a:t>
            </a:r>
          </a:p>
          <a:p>
            <a:pPr rtl="0" fontAlgn="base">
              <a:spcBef>
                <a:spcPts val="600"/>
              </a:spcBef>
              <a:spcAft>
                <a:spcPts val="1000"/>
              </a:spcAft>
              <a:buFont typeface="Arial" panose="020B0604020202020204" pitchFamily="34" charset="0"/>
              <a:buChar char="•"/>
            </a:pPr>
            <a:r>
              <a:rPr lang="en-US" b="0" i="0" u="none" strike="noStrike" dirty="0">
                <a:solidFill>
                  <a:srgbClr val="1A2827"/>
                </a:solidFill>
                <a:effectLst/>
              </a:rPr>
              <a:t>Click the “</a:t>
            </a:r>
            <a:r>
              <a:rPr lang="en-US" b="1" i="0" u="none" strike="noStrike" dirty="0">
                <a:solidFill>
                  <a:srgbClr val="1A2827"/>
                </a:solidFill>
                <a:effectLst/>
              </a:rPr>
              <a:t>Complete (Survey Completed)</a:t>
            </a:r>
            <a:r>
              <a:rPr lang="en-US" b="0" i="0" u="none" strike="noStrike" dirty="0">
                <a:solidFill>
                  <a:srgbClr val="1A2827"/>
                </a:solidFill>
                <a:effectLst/>
              </a:rPr>
              <a:t>” button to submit the survey.</a:t>
            </a:r>
          </a:p>
          <a:p>
            <a:endParaRPr lang="en-US" dirty="0"/>
          </a:p>
        </p:txBody>
      </p:sp>
      <p:pic>
        <p:nvPicPr>
          <p:cNvPr id="8198" name="Picture 6" descr="4 appendix sections">
            <a:extLst>
              <a:ext uri="{FF2B5EF4-FFF2-40B4-BE49-F238E27FC236}">
                <a16:creationId xmlns:a16="http://schemas.microsoft.com/office/drawing/2014/main" id="{A83CB043-3CCE-82B0-8D99-8E4CEB210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837" y="1610087"/>
            <a:ext cx="5576471" cy="4085881"/>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B179177-7846-370F-8FFD-EA03BE636BCB}"/>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222864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8C509-F5D2-29D2-87C3-0C4E1FBC01FB}"/>
              </a:ext>
            </a:extLst>
          </p:cNvPr>
          <p:cNvSpPr>
            <a:spLocks noGrp="1"/>
          </p:cNvSpPr>
          <p:nvPr>
            <p:ph type="title"/>
          </p:nvPr>
        </p:nvSpPr>
        <p:spPr/>
        <p:txBody>
          <a:bodyPr/>
          <a:lstStyle/>
          <a:p>
            <a:r>
              <a:rPr lang="en-US" dirty="0"/>
              <a:t>Error Message – Incomplete Review</a:t>
            </a:r>
          </a:p>
        </p:txBody>
      </p:sp>
      <p:sp>
        <p:nvSpPr>
          <p:cNvPr id="3" name="Content Placeholder 2">
            <a:extLst>
              <a:ext uri="{FF2B5EF4-FFF2-40B4-BE49-F238E27FC236}">
                <a16:creationId xmlns:a16="http://schemas.microsoft.com/office/drawing/2014/main" id="{32513946-1567-613E-8FB3-930F7F6114FA}"/>
              </a:ext>
            </a:extLst>
          </p:cNvPr>
          <p:cNvSpPr>
            <a:spLocks noGrp="1"/>
          </p:cNvSpPr>
          <p:nvPr>
            <p:ph idx="1"/>
          </p:nvPr>
        </p:nvSpPr>
        <p:spPr>
          <a:xfrm>
            <a:off x="379630" y="1791016"/>
            <a:ext cx="5568387" cy="3557015"/>
          </a:xfrm>
        </p:spPr>
        <p:txBody>
          <a:bodyPr/>
          <a:lstStyle/>
          <a:p>
            <a:pPr rtl="0">
              <a:spcBef>
                <a:spcPts val="600"/>
              </a:spcBef>
              <a:spcAft>
                <a:spcPts val="600"/>
              </a:spcAft>
            </a:pPr>
            <a:r>
              <a:rPr lang="en-US" sz="1800" b="0" i="0" u="none" strike="noStrike" dirty="0">
                <a:solidFill>
                  <a:srgbClr val="1A2827"/>
                </a:solidFill>
                <a:effectLst/>
              </a:rPr>
              <a:t>If the green “</a:t>
            </a:r>
            <a:r>
              <a:rPr lang="en-US" sz="1800" b="1" i="0" u="none" strike="noStrike" dirty="0">
                <a:solidFill>
                  <a:srgbClr val="1A2827"/>
                </a:solidFill>
                <a:effectLst/>
              </a:rPr>
              <a:t>Submit</a:t>
            </a:r>
            <a:r>
              <a:rPr lang="en-US" sz="1800" b="0" i="0" u="none" strike="noStrike" dirty="0">
                <a:solidFill>
                  <a:srgbClr val="1A2827"/>
                </a:solidFill>
                <a:effectLst/>
              </a:rPr>
              <a:t>” button at the bottom of the survey  is clicked and a required question has not been answered, a </a:t>
            </a:r>
            <a:r>
              <a:rPr lang="en-US" sz="1800" b="1" i="0" u="none" strike="noStrike" dirty="0">
                <a:solidFill>
                  <a:srgbClr val="1A2827"/>
                </a:solidFill>
                <a:effectLst/>
              </a:rPr>
              <a:t>Submit Not Allowed</a:t>
            </a:r>
            <a:r>
              <a:rPr lang="en-US" sz="1800" b="0" i="0" u="none" strike="noStrike" dirty="0">
                <a:solidFill>
                  <a:srgbClr val="1A2827"/>
                </a:solidFill>
                <a:effectLst/>
              </a:rPr>
              <a:t> warning box will display. </a:t>
            </a:r>
            <a:endParaRPr lang="en-US" sz="1800" dirty="0">
              <a:effectLst/>
            </a:endParaRPr>
          </a:p>
          <a:p>
            <a:pPr rtl="0" fontAlgn="base">
              <a:spcBef>
                <a:spcPts val="600"/>
              </a:spcBef>
              <a:spcAft>
                <a:spcPts val="600"/>
              </a:spcAft>
              <a:buFont typeface="Arial" panose="020B0604020202020204" pitchFamily="34" charset="0"/>
              <a:buChar char="•"/>
            </a:pPr>
            <a:r>
              <a:rPr lang="en-US" sz="1800" b="0" i="0" u="none" strike="noStrike" dirty="0">
                <a:solidFill>
                  <a:srgbClr val="1A2827"/>
                </a:solidFill>
                <a:effectLst/>
              </a:rPr>
              <a:t>Click the green </a:t>
            </a:r>
            <a:r>
              <a:rPr lang="en-US" sz="1800" b="0" i="1" u="none" strike="noStrike" dirty="0">
                <a:solidFill>
                  <a:srgbClr val="1A2827"/>
                </a:solidFill>
                <a:effectLst/>
              </a:rPr>
              <a:t>Ok</a:t>
            </a:r>
            <a:r>
              <a:rPr lang="en-US" sz="1800" b="0" i="0" u="none" strike="noStrike" dirty="0">
                <a:solidFill>
                  <a:srgbClr val="1A2827"/>
                </a:solidFill>
                <a:effectLst/>
              </a:rPr>
              <a:t> button to close the </a:t>
            </a:r>
            <a:r>
              <a:rPr lang="en-US" sz="1800" b="1" i="0" u="none" strike="noStrike" dirty="0">
                <a:solidFill>
                  <a:srgbClr val="1A2827"/>
                </a:solidFill>
                <a:effectLst/>
              </a:rPr>
              <a:t>Submit Not Allowed </a:t>
            </a:r>
            <a:r>
              <a:rPr lang="en-US" sz="1800" b="0" i="0" u="none" strike="noStrike" dirty="0">
                <a:solidFill>
                  <a:srgbClr val="1A2827"/>
                </a:solidFill>
                <a:effectLst/>
              </a:rPr>
              <a:t>warning and return to the survey to address incomplete questions. The unanswered question(s) will be highlighted in red. </a:t>
            </a:r>
          </a:p>
          <a:p>
            <a:pPr rtl="0">
              <a:spcBef>
                <a:spcPts val="600"/>
              </a:spcBef>
              <a:spcAft>
                <a:spcPts val="600"/>
              </a:spcAft>
            </a:pPr>
            <a:r>
              <a:rPr lang="en-US" sz="1800" b="0" i="0" u="none" strike="noStrike" dirty="0">
                <a:solidFill>
                  <a:srgbClr val="1A2827"/>
                </a:solidFill>
                <a:effectLst/>
              </a:rPr>
              <a:t>After submitting the survey, the status will show as Submitted. Click “Go Back” to return to the </a:t>
            </a:r>
            <a:r>
              <a:rPr lang="en-US" sz="1800" b="1" i="0" u="none" strike="noStrike" dirty="0">
                <a:solidFill>
                  <a:srgbClr val="1A2827"/>
                </a:solidFill>
                <a:effectLst/>
              </a:rPr>
              <a:t>Standard Record Review Collection Dashboard</a:t>
            </a:r>
            <a:r>
              <a:rPr lang="en-US" sz="1800" b="0" i="0" u="none" strike="noStrike" dirty="0">
                <a:solidFill>
                  <a:srgbClr val="1A2827"/>
                </a:solidFill>
                <a:effectLst/>
              </a:rPr>
              <a:t> page.</a:t>
            </a:r>
            <a:endParaRPr lang="en-US" sz="1800" dirty="0">
              <a:effectLst/>
            </a:endParaRPr>
          </a:p>
          <a:p>
            <a:endParaRPr lang="en-US" dirty="0"/>
          </a:p>
        </p:txBody>
      </p:sp>
      <p:pic>
        <p:nvPicPr>
          <p:cNvPr id="5" name="Picture 8" descr="If you receive the message &quot;Submit not allowed&quot; you have missed at least one question. This question will be highlighted in red above. ">
            <a:extLst>
              <a:ext uri="{FF2B5EF4-FFF2-40B4-BE49-F238E27FC236}">
                <a16:creationId xmlns:a16="http://schemas.microsoft.com/office/drawing/2014/main" id="{D1F0B074-EC43-04EB-CB85-A7C57616D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189" y="1791016"/>
            <a:ext cx="5568387" cy="3717639"/>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6" name="Star: 7 Points 5" descr="Enhanced feature &#10;">
            <a:extLst>
              <a:ext uri="{FF2B5EF4-FFF2-40B4-BE49-F238E27FC236}">
                <a16:creationId xmlns:a16="http://schemas.microsoft.com/office/drawing/2014/main" id="{FF10BFFF-119B-3F24-7217-E420931E7C97}"/>
              </a:ext>
            </a:extLst>
          </p:cNvPr>
          <p:cNvSpPr/>
          <p:nvPr/>
        </p:nvSpPr>
        <p:spPr>
          <a:xfrm>
            <a:off x="2978329" y="4990012"/>
            <a:ext cx="2029099" cy="1541418"/>
          </a:xfrm>
          <a:prstGeom prst="star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Enhanced feature </a:t>
            </a:r>
          </a:p>
        </p:txBody>
      </p:sp>
      <p:sp>
        <p:nvSpPr>
          <p:cNvPr id="4" name="Slide Number Placeholder 3">
            <a:extLst>
              <a:ext uri="{FF2B5EF4-FFF2-40B4-BE49-F238E27FC236}">
                <a16:creationId xmlns:a16="http://schemas.microsoft.com/office/drawing/2014/main" id="{FB08CB1B-A6D6-B5F5-DE00-4CC04E794B13}"/>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124514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8E202-935F-BE9A-8E04-93345722E6C8}"/>
              </a:ext>
            </a:extLst>
          </p:cNvPr>
          <p:cNvSpPr>
            <a:spLocks noGrp="1"/>
          </p:cNvSpPr>
          <p:nvPr>
            <p:ph type="title"/>
          </p:nvPr>
        </p:nvSpPr>
        <p:spPr>
          <a:xfrm>
            <a:off x="1307737" y="356616"/>
            <a:ext cx="10161452" cy="747084"/>
          </a:xfrm>
        </p:spPr>
        <p:txBody>
          <a:bodyPr>
            <a:normAutofit/>
          </a:bodyPr>
          <a:lstStyle/>
          <a:p>
            <a:r>
              <a:rPr lang="en-US" dirty="0"/>
              <a:t>Notice of Noncompliant Indicator 13 Elements for Transition Age IEPs</a:t>
            </a:r>
          </a:p>
        </p:txBody>
      </p:sp>
      <p:sp>
        <p:nvSpPr>
          <p:cNvPr id="7" name="TextBox 6">
            <a:extLst>
              <a:ext uri="{FF2B5EF4-FFF2-40B4-BE49-F238E27FC236}">
                <a16:creationId xmlns:a16="http://schemas.microsoft.com/office/drawing/2014/main" id="{0253519C-5462-8207-2486-D97A1398E3FD}"/>
              </a:ext>
            </a:extLst>
          </p:cNvPr>
          <p:cNvSpPr txBox="1"/>
          <p:nvPr/>
        </p:nvSpPr>
        <p:spPr>
          <a:xfrm>
            <a:off x="186356" y="1498831"/>
            <a:ext cx="2889717" cy="3447098"/>
          </a:xfrm>
          <a:prstGeom prst="rect">
            <a:avLst/>
          </a:prstGeom>
          <a:noFill/>
        </p:spPr>
        <p:txBody>
          <a:bodyPr wrap="square">
            <a:spAutoFit/>
          </a:bodyPr>
          <a:lstStyle/>
          <a:p>
            <a:pPr rtl="0">
              <a:lnSpc>
                <a:spcPct val="100000"/>
              </a:lnSpc>
              <a:spcBef>
                <a:spcPts val="600"/>
              </a:spcBef>
              <a:spcAft>
                <a:spcPts val="600"/>
              </a:spcAft>
            </a:pPr>
            <a:r>
              <a:rPr lang="en-US" sz="1800" b="0" i="0" u="none" strike="noStrike" dirty="0">
                <a:effectLst/>
              </a:rPr>
              <a:t>If there are noncompliant </a:t>
            </a:r>
            <a:r>
              <a:rPr lang="en-US" dirty="0"/>
              <a:t>elements for Indicator 13</a:t>
            </a:r>
            <a:r>
              <a:rPr lang="en-US" sz="1800" b="0" i="0" u="none" strike="noStrike" dirty="0">
                <a:effectLst/>
              </a:rPr>
              <a:t>, a </a:t>
            </a:r>
            <a:r>
              <a:rPr lang="en-US" sz="1800" b="1" i="0" u="none" strike="noStrike" dirty="0">
                <a:effectLst/>
              </a:rPr>
              <a:t>Notice</a:t>
            </a:r>
            <a:r>
              <a:rPr lang="en-US" sz="1800" b="0" i="0" u="none" strike="noStrike" dirty="0">
                <a:effectLst/>
              </a:rPr>
              <a:t> warning box will appear displaying the number of noncompliant answers. </a:t>
            </a:r>
          </a:p>
          <a:p>
            <a:pPr rtl="0">
              <a:lnSpc>
                <a:spcPct val="100000"/>
              </a:lnSpc>
              <a:spcBef>
                <a:spcPts val="600"/>
              </a:spcBef>
              <a:spcAft>
                <a:spcPts val="600"/>
              </a:spcAft>
            </a:pPr>
            <a:endParaRPr lang="en-US" dirty="0"/>
          </a:p>
          <a:p>
            <a:pPr rtl="0">
              <a:lnSpc>
                <a:spcPct val="100000"/>
              </a:lnSpc>
              <a:spcBef>
                <a:spcPts val="600"/>
              </a:spcBef>
              <a:spcAft>
                <a:spcPts val="600"/>
              </a:spcAft>
            </a:pPr>
            <a:r>
              <a:rPr lang="en-US" sz="1800" b="0" i="0" u="none" strike="noStrike" dirty="0">
                <a:effectLst/>
              </a:rPr>
              <a:t>To check the noncompliant </a:t>
            </a:r>
            <a:r>
              <a:rPr lang="en-US" dirty="0"/>
              <a:t>answers</a:t>
            </a:r>
            <a:r>
              <a:rPr lang="en-US" sz="1800" b="0" i="0" u="none" strike="noStrike" dirty="0">
                <a:effectLst/>
              </a:rPr>
              <a:t>, click the “</a:t>
            </a:r>
            <a:r>
              <a:rPr lang="en-US" sz="1800" b="1" i="0" u="none" strike="noStrike" dirty="0">
                <a:effectLst/>
              </a:rPr>
              <a:t>Cancel</a:t>
            </a:r>
            <a:r>
              <a:rPr lang="en-US" sz="1800" b="0" i="0" u="none" strike="noStrike" dirty="0">
                <a:effectLst/>
              </a:rPr>
              <a:t>” button in the bottom right corner of the warning box.</a:t>
            </a:r>
          </a:p>
        </p:txBody>
      </p:sp>
      <p:sp>
        <p:nvSpPr>
          <p:cNvPr id="3" name="Star: 7 Points 2" descr="Enhanced feature &#10;">
            <a:extLst>
              <a:ext uri="{FF2B5EF4-FFF2-40B4-BE49-F238E27FC236}">
                <a16:creationId xmlns:a16="http://schemas.microsoft.com/office/drawing/2014/main" id="{1F9BF3F3-DAB7-68AF-C21D-4B2046FCC39E}"/>
              </a:ext>
            </a:extLst>
          </p:cNvPr>
          <p:cNvSpPr/>
          <p:nvPr/>
        </p:nvSpPr>
        <p:spPr>
          <a:xfrm>
            <a:off x="1325604" y="4971687"/>
            <a:ext cx="1994264" cy="1529697"/>
          </a:xfrm>
          <a:prstGeom prst="star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Enhanced feature </a:t>
            </a:r>
          </a:p>
        </p:txBody>
      </p:sp>
      <p:pic>
        <p:nvPicPr>
          <p:cNvPr id="5" name="Content Placeholder 4" descr="You will receive a warning if you have answers that contain items of non-compliance before you submit. ">
            <a:extLst>
              <a:ext uri="{FF2B5EF4-FFF2-40B4-BE49-F238E27FC236}">
                <a16:creationId xmlns:a16="http://schemas.microsoft.com/office/drawing/2014/main" id="{2220CC6F-4614-473B-BEC9-5671B9C1D3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662" y="1741714"/>
            <a:ext cx="7757023" cy="3739993"/>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3057263-9E8C-637A-193E-2F2CA2F28A1A}"/>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49064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F5CC-1344-E3DE-142B-F7C2667FB739}"/>
              </a:ext>
            </a:extLst>
          </p:cNvPr>
          <p:cNvSpPr>
            <a:spLocks noGrp="1"/>
          </p:cNvSpPr>
          <p:nvPr>
            <p:ph type="title"/>
          </p:nvPr>
        </p:nvSpPr>
        <p:spPr>
          <a:xfrm>
            <a:off x="1307736" y="356616"/>
            <a:ext cx="7790543" cy="747084"/>
          </a:xfrm>
        </p:spPr>
        <p:txBody>
          <a:bodyPr>
            <a:normAutofit/>
          </a:bodyPr>
          <a:lstStyle/>
          <a:p>
            <a:r>
              <a:rPr lang="en-US" dirty="0"/>
              <a:t>Checking Indicator 13 Noncompliance </a:t>
            </a:r>
          </a:p>
        </p:txBody>
      </p:sp>
      <p:sp>
        <p:nvSpPr>
          <p:cNvPr id="3" name="Content Placeholder 2">
            <a:extLst>
              <a:ext uri="{FF2B5EF4-FFF2-40B4-BE49-F238E27FC236}">
                <a16:creationId xmlns:a16="http://schemas.microsoft.com/office/drawing/2014/main" id="{F05AE3D4-76BA-28EE-8AA2-2D649A8A355F}"/>
              </a:ext>
            </a:extLst>
          </p:cNvPr>
          <p:cNvSpPr>
            <a:spLocks noGrp="1"/>
          </p:cNvSpPr>
          <p:nvPr>
            <p:ph idx="1"/>
          </p:nvPr>
        </p:nvSpPr>
        <p:spPr>
          <a:xfrm>
            <a:off x="493776" y="1554480"/>
            <a:ext cx="4037118" cy="4351338"/>
          </a:xfrm>
        </p:spPr>
        <p:txBody>
          <a:bodyPr>
            <a:normAutofit fontScale="92500"/>
          </a:bodyPr>
          <a:lstStyle/>
          <a:p>
            <a:pPr rtl="0">
              <a:lnSpc>
                <a:spcPct val="100000"/>
              </a:lnSpc>
              <a:spcBef>
                <a:spcPts val="600"/>
              </a:spcBef>
              <a:spcAft>
                <a:spcPts val="600"/>
              </a:spcAft>
            </a:pPr>
            <a:r>
              <a:rPr lang="en-US" sz="1900" b="0" i="0" u="none" strike="noStrike" dirty="0">
                <a:effectLst/>
              </a:rPr>
              <a:t>In the </a:t>
            </a:r>
            <a:r>
              <a:rPr lang="en-US" sz="1900" b="1" i="0" u="none" strike="noStrike" dirty="0">
                <a:effectLst/>
              </a:rPr>
              <a:t>Group</a:t>
            </a:r>
            <a:r>
              <a:rPr lang="en-US" sz="1900" b="0" i="0" u="none" strike="noStrike" dirty="0">
                <a:effectLst/>
              </a:rPr>
              <a:t> column, click on </a:t>
            </a:r>
            <a:r>
              <a:rPr lang="en-US" sz="1900" b="1" i="0" u="none" strike="noStrike" dirty="0">
                <a:effectLst/>
              </a:rPr>
              <a:t>Transition.</a:t>
            </a:r>
            <a:r>
              <a:rPr lang="en-US" sz="1900" b="0" i="0" u="none" strike="noStrike" dirty="0">
                <a:effectLst/>
              </a:rPr>
              <a:t> </a:t>
            </a:r>
            <a:endParaRPr lang="en-US" sz="1900" dirty="0">
              <a:effectLst/>
            </a:endParaRPr>
          </a:p>
          <a:p>
            <a:pPr rtl="0">
              <a:lnSpc>
                <a:spcPct val="100000"/>
              </a:lnSpc>
              <a:spcBef>
                <a:spcPts val="600"/>
              </a:spcBef>
              <a:spcAft>
                <a:spcPts val="600"/>
              </a:spcAft>
            </a:pPr>
            <a:r>
              <a:rPr lang="en-US" sz="1900" b="0" i="0" u="none" strike="noStrike" dirty="0">
                <a:effectLst/>
              </a:rPr>
              <a:t>The </a:t>
            </a:r>
            <a:r>
              <a:rPr lang="en-US" sz="1900" b="1" i="0" u="none" strike="noStrike" dirty="0">
                <a:effectLst/>
              </a:rPr>
              <a:t>School Survey List - Standard Record Review Transition</a:t>
            </a:r>
            <a:r>
              <a:rPr lang="en-US" sz="1900" b="0" i="0" u="none" strike="noStrike" dirty="0">
                <a:effectLst/>
              </a:rPr>
              <a:t> page will open. Students with noncompliant record reviews will display the question numbers that were marked “No” under the </a:t>
            </a:r>
            <a:r>
              <a:rPr lang="en-US" sz="1900" b="1" i="0" u="none" strike="noStrike" dirty="0">
                <a:effectLst/>
              </a:rPr>
              <a:t>Noncompliant Questions</a:t>
            </a:r>
            <a:r>
              <a:rPr lang="en-US" sz="1900" b="0" i="0" u="none" strike="noStrike" dirty="0">
                <a:effectLst/>
              </a:rPr>
              <a:t> column.</a:t>
            </a:r>
          </a:p>
          <a:p>
            <a:pPr rtl="0">
              <a:lnSpc>
                <a:spcPct val="100000"/>
              </a:lnSpc>
              <a:spcBef>
                <a:spcPts val="600"/>
              </a:spcBef>
              <a:spcAft>
                <a:spcPts val="600"/>
              </a:spcAft>
            </a:pPr>
            <a:r>
              <a:rPr lang="en-US" sz="1900" b="0" i="0" u="none" strike="noStrike" dirty="0">
                <a:effectLst/>
              </a:rPr>
              <a:t> Record Reviews can be edited up until the user submits the collection to CDE.</a:t>
            </a:r>
            <a:endParaRPr lang="en-US" sz="1900" dirty="0">
              <a:effectLst/>
            </a:endParaRPr>
          </a:p>
          <a:p>
            <a:pPr rtl="0">
              <a:lnSpc>
                <a:spcPct val="100000"/>
              </a:lnSpc>
              <a:spcBef>
                <a:spcPts val="600"/>
              </a:spcBef>
              <a:spcAft>
                <a:spcPts val="600"/>
              </a:spcAft>
            </a:pPr>
            <a:r>
              <a:rPr lang="en-US" sz="1900" b="0" i="0" u="none" strike="noStrike" dirty="0">
                <a:effectLst/>
              </a:rPr>
              <a:t>Once CDE has approved a collection with noncompliant records for Transition Age youth, those records will </a:t>
            </a:r>
            <a:r>
              <a:rPr lang="en-US" sz="1900" dirty="0"/>
              <a:t>require c</a:t>
            </a:r>
            <a:r>
              <a:rPr lang="en-US" sz="1900" b="0" i="0" u="none" strike="noStrike" dirty="0">
                <a:effectLst/>
              </a:rPr>
              <a:t>orrections.</a:t>
            </a:r>
            <a:endParaRPr lang="en-US" sz="1900" dirty="0">
              <a:effectLst/>
            </a:endParaRPr>
          </a:p>
        </p:txBody>
      </p:sp>
      <p:pic>
        <p:nvPicPr>
          <p:cNvPr id="11266" name="Picture 2" descr="Students are organized by group.  When checking transition non-compliance from the SRR dashboard, select the Transition group. ">
            <a:extLst>
              <a:ext uri="{FF2B5EF4-FFF2-40B4-BE49-F238E27FC236}">
                <a16:creationId xmlns:a16="http://schemas.microsoft.com/office/drawing/2014/main" id="{B82FBB73-555F-7473-C1DE-A9A90158F2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195"/>
          <a:stretch/>
        </p:blipFill>
        <p:spPr bwMode="auto">
          <a:xfrm>
            <a:off x="4769861" y="1344162"/>
            <a:ext cx="7367450" cy="3521897"/>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pic>
        <p:nvPicPr>
          <p:cNvPr id="11268" name="Picture 4" descr="From the student list, non-compliant questions will appear in the 7th column.">
            <a:extLst>
              <a:ext uri="{FF2B5EF4-FFF2-40B4-BE49-F238E27FC236}">
                <a16:creationId xmlns:a16="http://schemas.microsoft.com/office/drawing/2014/main" id="{72EBFE2D-726F-FEEE-D966-6380D6CD52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9860" y="4885309"/>
            <a:ext cx="7367451" cy="1785316"/>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A7E6FADD-5480-E483-DF52-1C9692714083}"/>
              </a:ext>
              <a:ext uri="{C183D7F6-B498-43B3-948B-1728B52AA6E4}">
                <adec:decorative xmlns:adec="http://schemas.microsoft.com/office/drawing/2017/decorative" val="1"/>
              </a:ext>
            </a:extLst>
          </p:cNvPr>
          <p:cNvCxnSpPr>
            <a:cxnSpLocks/>
          </p:cNvCxnSpPr>
          <p:nvPr/>
        </p:nvCxnSpPr>
        <p:spPr>
          <a:xfrm>
            <a:off x="8961121" y="4885309"/>
            <a:ext cx="557272" cy="59428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C9823F3-A09D-6D0A-0FF5-EB1914155D69}"/>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1879250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EF5C-20D3-7941-AA70-85521CFE9AC6}"/>
              </a:ext>
            </a:extLst>
          </p:cNvPr>
          <p:cNvSpPr>
            <a:spLocks noGrp="1"/>
          </p:cNvSpPr>
          <p:nvPr>
            <p:ph type="title"/>
          </p:nvPr>
        </p:nvSpPr>
        <p:spPr/>
        <p:txBody>
          <a:bodyPr/>
          <a:lstStyle/>
          <a:p>
            <a:r>
              <a:rPr lang="en-US" dirty="0"/>
              <a:t>Submitting the Record Review Collection</a:t>
            </a:r>
          </a:p>
        </p:txBody>
      </p:sp>
      <p:sp>
        <p:nvSpPr>
          <p:cNvPr id="3" name="Content Placeholder 2">
            <a:extLst>
              <a:ext uri="{FF2B5EF4-FFF2-40B4-BE49-F238E27FC236}">
                <a16:creationId xmlns:a16="http://schemas.microsoft.com/office/drawing/2014/main" id="{41C8D9C7-4A5B-ECD6-D6F7-02BFB69852C4}"/>
              </a:ext>
            </a:extLst>
          </p:cNvPr>
          <p:cNvSpPr>
            <a:spLocks noGrp="1"/>
          </p:cNvSpPr>
          <p:nvPr>
            <p:ph idx="1"/>
          </p:nvPr>
        </p:nvSpPr>
        <p:spPr>
          <a:xfrm>
            <a:off x="498355" y="1467394"/>
            <a:ext cx="2237872" cy="4351338"/>
          </a:xfrm>
        </p:spPr>
        <p:txBody>
          <a:bodyPr>
            <a:normAutofit/>
          </a:bodyPr>
          <a:lstStyle/>
          <a:p>
            <a:pPr marL="0" indent="0">
              <a:lnSpc>
                <a:spcPct val="100000"/>
              </a:lnSpc>
              <a:spcBef>
                <a:spcPts val="600"/>
              </a:spcBef>
              <a:spcAft>
                <a:spcPts val="600"/>
              </a:spcAft>
              <a:buNone/>
            </a:pPr>
            <a:r>
              <a:rPr lang="en-US" sz="1800" b="0" i="0" u="none" strike="noStrike" dirty="0">
                <a:effectLst/>
              </a:rPr>
              <a:t>Once all IEP Record Reviews for all age categories have been completed, click the green “</a:t>
            </a:r>
            <a:r>
              <a:rPr lang="en-US" sz="1800" b="1" i="0" u="none" strike="noStrike" dirty="0">
                <a:effectLst/>
              </a:rPr>
              <a:t>Submit Collection</a:t>
            </a:r>
            <a:r>
              <a:rPr lang="en-US" sz="1800" b="0" i="0" u="none" strike="noStrike" dirty="0">
                <a:effectLst/>
              </a:rPr>
              <a:t>” button on the right side of the </a:t>
            </a:r>
            <a:r>
              <a:rPr lang="en-US" sz="1800" b="1" dirty="0"/>
              <a:t>Standard Record Review Collection Dashboard</a:t>
            </a:r>
            <a:r>
              <a:rPr lang="en-US" sz="1800" dirty="0"/>
              <a:t> page</a:t>
            </a:r>
            <a:endParaRPr lang="en-US" sz="1800" b="0" i="0" u="none" strike="noStrike" dirty="0">
              <a:effectLst/>
            </a:endParaRPr>
          </a:p>
          <a:p>
            <a:pPr rtl="0">
              <a:lnSpc>
                <a:spcPct val="100000"/>
              </a:lnSpc>
              <a:spcBef>
                <a:spcPts val="600"/>
              </a:spcBef>
              <a:spcAft>
                <a:spcPts val="600"/>
              </a:spcAft>
            </a:pPr>
            <a:endParaRPr lang="en-US" sz="1800" dirty="0"/>
          </a:p>
          <a:p>
            <a:pPr rtl="0">
              <a:spcBef>
                <a:spcPts val="600"/>
              </a:spcBef>
              <a:spcAft>
                <a:spcPts val="7600"/>
              </a:spcAft>
            </a:pPr>
            <a:endParaRPr lang="en-US" dirty="0"/>
          </a:p>
        </p:txBody>
      </p:sp>
      <p:pic>
        <p:nvPicPr>
          <p:cNvPr id="7" name="Picture 6" descr="The &quot;Submit Collection&quot; button is on the right side of the SRR dashboard. ">
            <a:extLst>
              <a:ext uri="{FF2B5EF4-FFF2-40B4-BE49-F238E27FC236}">
                <a16:creationId xmlns:a16="http://schemas.microsoft.com/office/drawing/2014/main" id="{D7331037-82BC-F599-7850-73E372CC896C}"/>
              </a:ext>
            </a:extLst>
          </p:cNvPr>
          <p:cNvPicPr>
            <a:picLocks noChangeAspect="1"/>
          </p:cNvPicPr>
          <p:nvPr/>
        </p:nvPicPr>
        <p:blipFill>
          <a:blip r:embed="rId2"/>
          <a:stretch>
            <a:fillRect/>
          </a:stretch>
        </p:blipFill>
        <p:spPr>
          <a:xfrm>
            <a:off x="2746211" y="1226883"/>
            <a:ext cx="9112916" cy="5052541"/>
          </a:xfrm>
          <a:prstGeom prst="rect">
            <a:avLst/>
          </a:prstGeom>
          <a:ln>
            <a:solidFill>
              <a:schemeClr val="accent1"/>
            </a:solidFill>
          </a:ln>
        </p:spPr>
      </p:pic>
      <p:sp>
        <p:nvSpPr>
          <p:cNvPr id="4" name="Slide Number Placeholder 3">
            <a:extLst>
              <a:ext uri="{FF2B5EF4-FFF2-40B4-BE49-F238E27FC236}">
                <a16:creationId xmlns:a16="http://schemas.microsoft.com/office/drawing/2014/main" id="{1B16C6A6-1452-1CF7-4F33-BDACE34AEFAD}"/>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3318908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Submission Deadline and Reporting	</a:t>
            </a:r>
          </a:p>
        </p:txBody>
      </p:sp>
      <p:sp>
        <p:nvSpPr>
          <p:cNvPr id="3" name="Content Placeholder 2"/>
          <p:cNvSpPr>
            <a:spLocks noGrp="1"/>
          </p:cNvSpPr>
          <p:nvPr>
            <p:ph idx="1"/>
          </p:nvPr>
        </p:nvSpPr>
        <p:spPr/>
        <p:txBody>
          <a:bodyPr>
            <a:normAutofit/>
          </a:bodyPr>
          <a:lstStyle/>
          <a:p>
            <a:pPr marL="0" indent="0">
              <a:buNone/>
            </a:pPr>
            <a:r>
              <a:rPr lang="en-US" sz="2600" dirty="0"/>
              <a:t>At 5:00 PM on May 1, 2024, the data submission window closes and your access to these files in the DMS will be locked. </a:t>
            </a:r>
          </a:p>
          <a:p>
            <a:pPr marL="0" indent="0" algn="ctr">
              <a:buNone/>
            </a:pPr>
            <a:r>
              <a:rPr lang="en-US" sz="2600" dirty="0"/>
              <a:t>Important: Requests to reopen the files after the deadline will result in one point lost for Accurate and Timely Submission of Data on the Compliance Matrix for 2025 AU Determination. </a:t>
            </a:r>
          </a:p>
          <a:p>
            <a:pPr marL="12700" marR="163830" indent="0">
              <a:buNone/>
              <a:tabLst>
                <a:tab pos="241300" algn="l"/>
              </a:tabLst>
            </a:pPr>
            <a:endParaRPr lang="en-US" sz="2000" spc="-5" dirty="0">
              <a:cs typeface="Trebuchet MS"/>
            </a:endParaRPr>
          </a:p>
          <a:p>
            <a:pPr marL="12700" marR="163830" indent="0">
              <a:buNone/>
              <a:tabLst>
                <a:tab pos="241300" algn="l"/>
              </a:tabLst>
            </a:pPr>
            <a:r>
              <a:rPr lang="en-US" sz="2000" spc="-5" dirty="0">
                <a:cs typeface="Trebuchet MS"/>
              </a:rPr>
              <a:t>August 2024: CDE will notify AUs that the I 13 results </a:t>
            </a:r>
            <a:r>
              <a:rPr lang="en-US" sz="2000" dirty="0">
                <a:cs typeface="Trebuchet MS"/>
              </a:rPr>
              <a:t>letter is available in the Attachment section of the DMS Compliance tab</a:t>
            </a:r>
            <a:endParaRPr lang="en-US" sz="2000" spc="-5" dirty="0">
              <a:cs typeface="Trebuchet MS"/>
            </a:endParaRPr>
          </a:p>
          <a:p>
            <a:pPr marL="12700" marR="5080" indent="0">
              <a:spcBef>
                <a:spcPts val="994"/>
              </a:spcBef>
              <a:buNone/>
              <a:tabLst>
                <a:tab pos="241300" algn="l"/>
              </a:tabLst>
            </a:pPr>
            <a:r>
              <a:rPr lang="en-US" sz="2000" spc="-5" dirty="0">
                <a:cs typeface="Trebuchet MS"/>
              </a:rPr>
              <a:t>February 2025: The CDE reports state-wide Indicator </a:t>
            </a:r>
            <a:r>
              <a:rPr lang="en-US" sz="2000" dirty="0">
                <a:cs typeface="Trebuchet MS"/>
              </a:rPr>
              <a:t>13 </a:t>
            </a:r>
            <a:r>
              <a:rPr lang="en-US" sz="2000" spc="-5" dirty="0">
                <a:cs typeface="Trebuchet MS"/>
              </a:rPr>
              <a:t>compliance data and evidence to demonstrate correction of any noncompliance to OSEP in the SPP/APR.</a:t>
            </a:r>
            <a:endParaRPr lang="en-US" sz="2800" dirty="0"/>
          </a:p>
          <a:p>
            <a:pPr marL="12700" marR="5080" indent="0">
              <a:spcBef>
                <a:spcPts val="994"/>
              </a:spcBef>
              <a:buNone/>
              <a:tabLst>
                <a:tab pos="241300" algn="l"/>
              </a:tabLst>
            </a:pPr>
            <a:r>
              <a:rPr lang="en-US" sz="2000" spc="-5" dirty="0">
                <a:cs typeface="Trebuchet MS"/>
              </a:rPr>
              <a:t>Spring 2025: </a:t>
            </a:r>
            <a:r>
              <a:rPr lang="en-US" sz="2000" dirty="0">
                <a:cs typeface="Trebuchet MS"/>
              </a:rPr>
              <a:t>Indicator 13 </a:t>
            </a:r>
            <a:r>
              <a:rPr lang="en-US" sz="2000" spc="-5" dirty="0">
                <a:cs typeface="Trebuchet MS"/>
              </a:rPr>
              <a:t>compliance percentage included in the Compliance Matrix of each AU’s Determination</a:t>
            </a:r>
            <a:endParaRPr lang="en-US" sz="2000" dirty="0">
              <a:cs typeface="Trebuchet MS"/>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676374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D92D-9F7D-C363-DCDD-52864D7D6FA3}"/>
              </a:ext>
            </a:extLst>
          </p:cNvPr>
          <p:cNvSpPr>
            <a:spLocks noGrp="1"/>
          </p:cNvSpPr>
          <p:nvPr>
            <p:ph type="title"/>
          </p:nvPr>
        </p:nvSpPr>
        <p:spPr/>
        <p:txBody>
          <a:bodyPr/>
          <a:lstStyle/>
          <a:p>
            <a:r>
              <a:rPr lang="en-US" dirty="0"/>
              <a:t>Where can I get help?</a:t>
            </a:r>
          </a:p>
        </p:txBody>
      </p:sp>
      <p:sp>
        <p:nvSpPr>
          <p:cNvPr id="3" name="Content Placeholder 2">
            <a:extLst>
              <a:ext uri="{FF2B5EF4-FFF2-40B4-BE49-F238E27FC236}">
                <a16:creationId xmlns:a16="http://schemas.microsoft.com/office/drawing/2014/main" id="{83FEC2DC-8A7E-D312-322C-D65C4AE4BB5F}"/>
              </a:ext>
            </a:extLst>
          </p:cNvPr>
          <p:cNvSpPr>
            <a:spLocks noGrp="1"/>
          </p:cNvSpPr>
          <p:nvPr>
            <p:ph idx="1"/>
          </p:nvPr>
        </p:nvSpPr>
        <p:spPr/>
        <p:txBody>
          <a:bodyPr/>
          <a:lstStyle/>
          <a:p>
            <a:pPr marL="0" indent="0">
              <a:buNone/>
            </a:pPr>
            <a:r>
              <a:rPr lang="en-US" dirty="0">
                <a:hlinkClick r:id="rId2"/>
              </a:rPr>
              <a:t>Online tutorial is available in the DMS</a:t>
            </a:r>
            <a:endParaRPr lang="en-US" dirty="0"/>
          </a:p>
        </p:txBody>
      </p:sp>
      <p:pic>
        <p:nvPicPr>
          <p:cNvPr id="6" name="Picture 5" descr="Select &quot;Help&quot; from the main Ascend Dashboard">
            <a:extLst>
              <a:ext uri="{FF2B5EF4-FFF2-40B4-BE49-F238E27FC236}">
                <a16:creationId xmlns:a16="http://schemas.microsoft.com/office/drawing/2014/main" id="{982DCD67-E3B6-AA65-B740-9A46724D7372}"/>
              </a:ext>
            </a:extLst>
          </p:cNvPr>
          <p:cNvPicPr>
            <a:picLocks noChangeAspect="1"/>
          </p:cNvPicPr>
          <p:nvPr/>
        </p:nvPicPr>
        <p:blipFill>
          <a:blip r:embed="rId3"/>
          <a:stretch>
            <a:fillRect/>
          </a:stretch>
        </p:blipFill>
        <p:spPr>
          <a:xfrm>
            <a:off x="1215993" y="2011952"/>
            <a:ext cx="1220234" cy="4119131"/>
          </a:xfrm>
          <a:prstGeom prst="rect">
            <a:avLst/>
          </a:prstGeom>
        </p:spPr>
      </p:pic>
      <p:pic>
        <p:nvPicPr>
          <p:cNvPr id="8" name="Picture 7" descr="Select &quot;Professional Learning System&quot;">
            <a:extLst>
              <a:ext uri="{FF2B5EF4-FFF2-40B4-BE49-F238E27FC236}">
                <a16:creationId xmlns:a16="http://schemas.microsoft.com/office/drawing/2014/main" id="{1224FDED-9A90-EC3E-288F-E4A2E0C05A2A}"/>
              </a:ext>
            </a:extLst>
          </p:cNvPr>
          <p:cNvPicPr>
            <a:picLocks noChangeAspect="1"/>
          </p:cNvPicPr>
          <p:nvPr/>
        </p:nvPicPr>
        <p:blipFill>
          <a:blip r:embed="rId4"/>
          <a:stretch>
            <a:fillRect/>
          </a:stretch>
        </p:blipFill>
        <p:spPr>
          <a:xfrm>
            <a:off x="3595945" y="2242892"/>
            <a:ext cx="1482894" cy="3657250"/>
          </a:xfrm>
          <a:prstGeom prst="rect">
            <a:avLst/>
          </a:prstGeom>
        </p:spPr>
      </p:pic>
      <p:pic>
        <p:nvPicPr>
          <p:cNvPr id="10" name="Picture 9" descr="Select &quot;AU User Tutorials&quot;">
            <a:extLst>
              <a:ext uri="{FF2B5EF4-FFF2-40B4-BE49-F238E27FC236}">
                <a16:creationId xmlns:a16="http://schemas.microsoft.com/office/drawing/2014/main" id="{CAA91045-C383-B3CD-B61E-21DE95DAD589}"/>
              </a:ext>
            </a:extLst>
          </p:cNvPr>
          <p:cNvPicPr>
            <a:picLocks noChangeAspect="1"/>
          </p:cNvPicPr>
          <p:nvPr/>
        </p:nvPicPr>
        <p:blipFill>
          <a:blip r:embed="rId5"/>
          <a:stretch>
            <a:fillRect/>
          </a:stretch>
        </p:blipFill>
        <p:spPr>
          <a:xfrm>
            <a:off x="5405255" y="3639379"/>
            <a:ext cx="2946265" cy="964232"/>
          </a:xfrm>
          <a:prstGeom prst="rect">
            <a:avLst/>
          </a:prstGeom>
        </p:spPr>
      </p:pic>
      <p:pic>
        <p:nvPicPr>
          <p:cNvPr id="12" name="Picture 11" descr="Select &quot;Standard Record Review&quot;">
            <a:extLst>
              <a:ext uri="{FF2B5EF4-FFF2-40B4-BE49-F238E27FC236}">
                <a16:creationId xmlns:a16="http://schemas.microsoft.com/office/drawing/2014/main" id="{2E7E97EA-B97E-0B18-E352-8988FA6F0422}"/>
              </a:ext>
            </a:extLst>
          </p:cNvPr>
          <p:cNvPicPr>
            <a:picLocks noChangeAspect="1"/>
          </p:cNvPicPr>
          <p:nvPr/>
        </p:nvPicPr>
        <p:blipFill>
          <a:blip r:embed="rId6"/>
          <a:stretch>
            <a:fillRect/>
          </a:stretch>
        </p:blipFill>
        <p:spPr>
          <a:xfrm>
            <a:off x="8997877" y="1730534"/>
            <a:ext cx="2381250" cy="4400550"/>
          </a:xfrm>
          <a:prstGeom prst="rect">
            <a:avLst/>
          </a:prstGeom>
        </p:spPr>
      </p:pic>
      <p:sp>
        <p:nvSpPr>
          <p:cNvPr id="13" name="Arrow: Right 12">
            <a:extLst>
              <a:ext uri="{FF2B5EF4-FFF2-40B4-BE49-F238E27FC236}">
                <a16:creationId xmlns:a16="http://schemas.microsoft.com/office/drawing/2014/main" id="{34E7ADC0-E466-0C96-A0EB-28CC545691E2}"/>
              </a:ext>
              <a:ext uri="{C183D7F6-B498-43B3-948B-1728B52AA6E4}">
                <adec:decorative xmlns:adec="http://schemas.microsoft.com/office/drawing/2017/decorative" val="1"/>
              </a:ext>
            </a:extLst>
          </p:cNvPr>
          <p:cNvSpPr/>
          <p:nvPr/>
        </p:nvSpPr>
        <p:spPr>
          <a:xfrm>
            <a:off x="146930" y="5781850"/>
            <a:ext cx="978408"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C23045DE-416B-F2DA-82C8-F63BA12230F1}"/>
              </a:ext>
              <a:ext uri="{C183D7F6-B498-43B3-948B-1728B52AA6E4}">
                <adec:decorative xmlns:adec="http://schemas.microsoft.com/office/drawing/2017/decorative" val="1"/>
              </a:ext>
            </a:extLst>
          </p:cNvPr>
          <p:cNvSpPr/>
          <p:nvPr/>
        </p:nvSpPr>
        <p:spPr>
          <a:xfrm>
            <a:off x="2526882" y="5599287"/>
            <a:ext cx="978408"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A11A24B-2D77-CDAB-3062-9A3077653B3D}"/>
              </a:ext>
              <a:ext uri="{C183D7F6-B498-43B3-948B-1728B52AA6E4}">
                <adec:decorative xmlns:adec="http://schemas.microsoft.com/office/drawing/2017/decorative" val="1"/>
              </a:ext>
            </a:extLst>
          </p:cNvPr>
          <p:cNvSpPr/>
          <p:nvPr/>
        </p:nvSpPr>
        <p:spPr>
          <a:xfrm rot="18670297">
            <a:off x="5137104" y="4966914"/>
            <a:ext cx="1172839"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A16FE3EF-4886-2F8C-18C1-3D423D2D1983}"/>
              </a:ext>
              <a:ext uri="{C183D7F6-B498-43B3-948B-1728B52AA6E4}">
                <adec:decorative xmlns:adec="http://schemas.microsoft.com/office/drawing/2017/decorative" val="1"/>
              </a:ext>
            </a:extLst>
          </p:cNvPr>
          <p:cNvSpPr/>
          <p:nvPr/>
        </p:nvSpPr>
        <p:spPr>
          <a:xfrm rot="20009702">
            <a:off x="8185495" y="3748247"/>
            <a:ext cx="978408"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E2162E2-973B-362A-35CA-F9AFDC589F2B}"/>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244173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7668623" cy="747084"/>
          </a:xfrm>
        </p:spPr>
        <p:txBody>
          <a:bodyPr>
            <a:normAutofit/>
          </a:bodyPr>
          <a:lstStyle/>
          <a:p>
            <a:r>
              <a:rPr lang="en-US" dirty="0"/>
              <a:t>Checklist </a:t>
            </a:r>
          </a:p>
        </p:txBody>
      </p:sp>
      <p:sp>
        <p:nvSpPr>
          <p:cNvPr id="3" name="Content Placeholder 2"/>
          <p:cNvSpPr>
            <a:spLocks noGrp="1"/>
          </p:cNvSpPr>
          <p:nvPr>
            <p:ph idx="1"/>
          </p:nvPr>
        </p:nvSpPr>
        <p:spPr/>
        <p:txBody>
          <a:bodyPr>
            <a:normAutofit fontScale="77500" lnSpcReduction="20000"/>
          </a:bodyPr>
          <a:lstStyle/>
          <a:p>
            <a:pPr lvl="0">
              <a:buFont typeface="Wingdings" panose="05000000000000000000" pitchFamily="2" charset="2"/>
              <a:buChar char="ü"/>
            </a:pPr>
            <a:r>
              <a:rPr lang="en-US" dirty="0"/>
              <a:t>Sign in to the DMS and select SY 2023-24</a:t>
            </a:r>
          </a:p>
          <a:p>
            <a:pPr lvl="0">
              <a:buFont typeface="Wingdings" panose="05000000000000000000" pitchFamily="2" charset="2"/>
              <a:buChar char="ü"/>
            </a:pPr>
            <a:r>
              <a:rPr lang="en-US" dirty="0"/>
              <a:t>Review the 2023-24 IEP Record Reviews Letter from the Documents section</a:t>
            </a:r>
          </a:p>
          <a:p>
            <a:pPr lvl="0">
              <a:buFont typeface="Wingdings" panose="05000000000000000000" pitchFamily="2" charset="2"/>
              <a:buChar char="ü"/>
            </a:pPr>
            <a:r>
              <a:rPr lang="en-US" dirty="0"/>
              <a:t>Select IEPs to review – must be active and dated between April 1, 2023 – May 1, 2024</a:t>
            </a:r>
          </a:p>
          <a:p>
            <a:pPr lvl="0">
              <a:buFont typeface="Wingdings" panose="05000000000000000000" pitchFamily="2" charset="2"/>
              <a:buChar char="ü"/>
            </a:pPr>
            <a:r>
              <a:rPr lang="en-US" dirty="0"/>
              <a:t>In the DMS, request alternate students for those that:</a:t>
            </a:r>
          </a:p>
          <a:p>
            <a:pPr lvl="1">
              <a:buFont typeface="Wingdings" panose="05000000000000000000" pitchFamily="2" charset="2"/>
              <a:buChar char="ü"/>
            </a:pPr>
            <a:r>
              <a:rPr lang="en-US" dirty="0"/>
              <a:t>Are no longer in the AU’s jurisdiction</a:t>
            </a:r>
          </a:p>
          <a:p>
            <a:pPr lvl="1">
              <a:buFont typeface="Wingdings" panose="05000000000000000000" pitchFamily="2" charset="2"/>
              <a:buChar char="ü"/>
            </a:pPr>
            <a:r>
              <a:rPr lang="en-US" dirty="0"/>
              <a:t>Are no longer receiving special education services</a:t>
            </a:r>
          </a:p>
          <a:p>
            <a:pPr lvl="1">
              <a:buFont typeface="Wingdings" panose="05000000000000000000" pitchFamily="2" charset="2"/>
              <a:buChar char="ü"/>
            </a:pPr>
            <a:r>
              <a:rPr lang="en-US" dirty="0"/>
              <a:t>Have an IEP meeting that will be held after May 1, 2024</a:t>
            </a:r>
          </a:p>
          <a:p>
            <a:pPr lvl="1">
              <a:buFont typeface="Wingdings" panose="05000000000000000000" pitchFamily="2" charset="2"/>
              <a:buChar char="ü"/>
            </a:pPr>
            <a:r>
              <a:rPr lang="en-US" dirty="0"/>
              <a:t>Student no longer has an Early Childhood IEP</a:t>
            </a:r>
          </a:p>
          <a:p>
            <a:pPr lvl="0">
              <a:buFont typeface="Wingdings" panose="05000000000000000000" pitchFamily="2" charset="2"/>
              <a:buChar char="ü"/>
            </a:pPr>
            <a:r>
              <a:rPr lang="en-US" dirty="0"/>
              <a:t>Select AU Tasks</a:t>
            </a:r>
          </a:p>
          <a:p>
            <a:pPr lvl="0">
              <a:buFont typeface="Wingdings" panose="05000000000000000000" pitchFamily="2" charset="2"/>
              <a:buChar char="ü"/>
            </a:pPr>
            <a:r>
              <a:rPr lang="en-US" dirty="0"/>
              <a:t>Select Standard Record Reviews – Data Entry</a:t>
            </a:r>
          </a:p>
          <a:p>
            <a:pPr lvl="0">
              <a:buFont typeface="Wingdings" panose="05000000000000000000" pitchFamily="2" charset="2"/>
              <a:buChar char="ü"/>
            </a:pPr>
            <a:r>
              <a:rPr lang="en-US" dirty="0"/>
              <a:t>Upload documents for the selected IEPs to the DMS </a:t>
            </a:r>
          </a:p>
          <a:p>
            <a:pPr lvl="0">
              <a:buFont typeface="Wingdings" panose="05000000000000000000" pitchFamily="2" charset="2"/>
              <a:buChar char="ü"/>
            </a:pPr>
            <a:r>
              <a:rPr lang="en-US" dirty="0"/>
              <a:t>Complete full record review in the DMS</a:t>
            </a:r>
          </a:p>
          <a:p>
            <a:pPr lvl="0">
              <a:buFont typeface="Wingdings" panose="05000000000000000000" pitchFamily="2" charset="2"/>
              <a:buChar char="ü"/>
            </a:pPr>
            <a:r>
              <a:rPr lang="en-US" dirty="0"/>
              <a:t>Correct any non-compliant Indicator 13(I 13) elements prior to the May 1</a:t>
            </a:r>
            <a:r>
              <a:rPr lang="en-US" baseline="30000" dirty="0"/>
              <a:t>st</a:t>
            </a:r>
            <a:r>
              <a:rPr lang="en-US" dirty="0"/>
              <a:t> deadline. Update section in the protocol and upload new IEPs/amendments to the student record by May 1, 2024.</a:t>
            </a:r>
          </a:p>
          <a:p>
            <a:pPr lvl="0">
              <a:buFont typeface="Wingdings" panose="05000000000000000000" pitchFamily="2" charset="2"/>
              <a:buChar char="ü"/>
            </a:pPr>
            <a:r>
              <a:rPr lang="en-US" dirty="0"/>
              <a:t>Submit your collection by May 1, 2024</a:t>
            </a:r>
          </a:p>
          <a:p>
            <a:pPr lvl="0">
              <a:buFont typeface="Wingdings" panose="05000000000000000000" pitchFamily="2" charset="2"/>
              <a:buChar char="ü"/>
            </a:pPr>
            <a:endParaRPr lang="en-US" sz="2000"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244541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IEP Record Reviews</a:t>
            </a:r>
          </a:p>
        </p:txBody>
      </p:sp>
      <p:sp>
        <p:nvSpPr>
          <p:cNvPr id="3" name="Content Placeholder 2"/>
          <p:cNvSpPr>
            <a:spLocks noGrp="1"/>
          </p:cNvSpPr>
          <p:nvPr>
            <p:ph idx="1"/>
          </p:nvPr>
        </p:nvSpPr>
        <p:spPr/>
        <p:txBody>
          <a:bodyPr>
            <a:normAutofit lnSpcReduction="10000"/>
          </a:bodyPr>
          <a:lstStyle/>
          <a:p>
            <a:pPr marL="0" indent="0">
              <a:buNone/>
            </a:pPr>
            <a:r>
              <a:rPr lang="en-US" sz="2600" dirty="0"/>
              <a:t>Guide school teams through the examination and comparison of specific components of an IEP to determine if the IEP is reasonably calculated to enable the student to make progress and receive educational benefit. </a:t>
            </a:r>
          </a:p>
          <a:p>
            <a:pPr marL="0" indent="0">
              <a:buNone/>
            </a:pPr>
            <a:r>
              <a:rPr lang="en-US" sz="2600" dirty="0"/>
              <a:t>Outcomes:</a:t>
            </a:r>
          </a:p>
          <a:p>
            <a:pPr marL="514350" indent="-514350">
              <a:buFont typeface="+mj-lt"/>
              <a:buAutoNum type="arabicPeriod"/>
            </a:pPr>
            <a:r>
              <a:rPr lang="en-US" sz="2600" dirty="0"/>
              <a:t>Improvement in academic achievement, career and college readiness, and post school outcomes for students with disabilities</a:t>
            </a:r>
          </a:p>
          <a:p>
            <a:pPr marL="514350" indent="-514350">
              <a:buFont typeface="+mj-lt"/>
              <a:buAutoNum type="arabicPeriod"/>
            </a:pPr>
            <a:r>
              <a:rPr lang="en-US" sz="2600" dirty="0"/>
              <a:t>Informed decisions about professional development and technical assistance needs in IEP development and implementation</a:t>
            </a:r>
          </a:p>
          <a:p>
            <a:pPr marL="514350" indent="-514350">
              <a:buFont typeface="+mj-lt"/>
              <a:buAutoNum type="arabicPeriod"/>
            </a:pPr>
            <a:r>
              <a:rPr lang="en-US" sz="2600" dirty="0"/>
              <a:t>To gather statewide data required for the Colorado State Performance Plan/Annual Performance Review (SPP/APR) submitted annually to the Office of Special Education Programs (OSEP)</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812090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C8FA-FE38-DC7B-6B89-07F712967356}"/>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D4F046D7-109F-BBD0-899F-0CC826A20141}"/>
              </a:ext>
            </a:extLst>
          </p:cNvPr>
          <p:cNvSpPr>
            <a:spLocks noGrp="1"/>
          </p:cNvSpPr>
          <p:nvPr>
            <p:ph idx="1"/>
          </p:nvPr>
        </p:nvSpPr>
        <p:spPr/>
        <p:txBody>
          <a:bodyPr/>
          <a:lstStyle/>
          <a:p>
            <a:pPr marL="0" lvl="0" indent="0">
              <a:buNone/>
            </a:pPr>
            <a:r>
              <a:rPr lang="en-US" dirty="0"/>
              <a:t>Resources will be posted on the </a:t>
            </a:r>
            <a:r>
              <a:rPr lang="en-US" dirty="0">
                <a:hlinkClick r:id="rId2"/>
              </a:rPr>
              <a:t>General Supervision and Monitoring webpage</a:t>
            </a:r>
            <a:r>
              <a:rPr lang="en-US" dirty="0"/>
              <a:t>:</a:t>
            </a:r>
          </a:p>
          <a:p>
            <a:pPr lvl="0"/>
            <a:r>
              <a:rPr lang="en-US" dirty="0"/>
              <a:t>This recorded training </a:t>
            </a:r>
          </a:p>
          <a:p>
            <a:pPr lvl="0"/>
            <a:r>
              <a:rPr lang="en-US" dirty="0"/>
              <a:t>The training PowerPoint </a:t>
            </a:r>
          </a:p>
          <a:p>
            <a:pPr lvl="0"/>
            <a:r>
              <a:rPr lang="en-US" dirty="0"/>
              <a:t>A one-page checklist for completing IEP record reviews</a:t>
            </a:r>
          </a:p>
          <a:p>
            <a:pPr lvl="0"/>
            <a:r>
              <a:rPr lang="en-US" dirty="0"/>
              <a:t>The record review protocol and corresponding record review instruction document</a:t>
            </a:r>
          </a:p>
          <a:p>
            <a:endParaRPr lang="en-US" dirty="0"/>
          </a:p>
        </p:txBody>
      </p:sp>
      <p:sp>
        <p:nvSpPr>
          <p:cNvPr id="4" name="Slide Number Placeholder 3">
            <a:extLst>
              <a:ext uri="{FF2B5EF4-FFF2-40B4-BE49-F238E27FC236}">
                <a16:creationId xmlns:a16="http://schemas.microsoft.com/office/drawing/2014/main" id="{6A98E2EF-6F13-D974-04F5-2FA862CBDF1D}"/>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3570027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Indicator 13 </a:t>
            </a:r>
            <a:br>
              <a:rPr lang="en-US" dirty="0"/>
            </a:br>
            <a:r>
              <a:rPr lang="en-US" dirty="0"/>
              <a:t>Transition Age IEP Reviews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301591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368" y="290954"/>
            <a:ext cx="6019672" cy="430887"/>
          </a:xfrm>
        </p:spPr>
        <p:txBody>
          <a:bodyPr>
            <a:noAutofit/>
          </a:bodyPr>
          <a:lstStyle/>
          <a:p>
            <a:r>
              <a:rPr lang="en-US" sz="3200" dirty="0"/>
              <a:t>Calculating % Compliance for I 13</a:t>
            </a:r>
          </a:p>
        </p:txBody>
      </p:sp>
      <p:sp>
        <p:nvSpPr>
          <p:cNvPr id="3" name="Text Placeholder 2"/>
          <p:cNvSpPr>
            <a:spLocks noGrp="1"/>
          </p:cNvSpPr>
          <p:nvPr>
            <p:ph type="body" idx="1"/>
          </p:nvPr>
        </p:nvSpPr>
        <p:spPr>
          <a:xfrm>
            <a:off x="1104900" y="1472935"/>
            <a:ext cx="9578339" cy="4893647"/>
          </a:xfrm>
        </p:spPr>
        <p:txBody>
          <a:bodyPr>
            <a:normAutofit/>
          </a:bodyPr>
          <a:lstStyle/>
          <a:p>
            <a:r>
              <a:rPr lang="en-US" dirty="0"/>
              <a:t>Target for Indicator 13 = 100% compliance </a:t>
            </a:r>
          </a:p>
          <a:p>
            <a:r>
              <a:rPr lang="en-US" dirty="0"/>
              <a:t>Indicator 13 is an “all or nothing” indicator - a Transition IEP is considered compliant when </a:t>
            </a:r>
            <a:r>
              <a:rPr lang="en-US" u="sng" dirty="0"/>
              <a:t>ALL 8</a:t>
            </a:r>
            <a:r>
              <a:rPr lang="en-US" dirty="0"/>
              <a:t> required components are evident in the document.</a:t>
            </a:r>
          </a:p>
          <a:p>
            <a:r>
              <a:rPr lang="en-US" dirty="0"/>
              <a:t>Calculation: % Compliant = (Number of youth age 15 and above with IEPs that contain each of the required components for secondary transition/required number of reviews) * 100.</a:t>
            </a:r>
          </a:p>
          <a:p>
            <a:pPr marL="0" indent="0">
              <a:buNone/>
            </a:pPr>
            <a:r>
              <a:rPr lang="en-US" dirty="0"/>
              <a:t>Example:</a:t>
            </a:r>
          </a:p>
          <a:p>
            <a:pPr lvl="1"/>
            <a:r>
              <a:rPr lang="en-US" sz="2400" dirty="0"/>
              <a:t>Required number of file reviews = 5</a:t>
            </a:r>
          </a:p>
          <a:p>
            <a:pPr lvl="1"/>
            <a:r>
              <a:rPr lang="en-US" sz="2400" dirty="0"/>
              <a:t>Compliant IEPs = 4</a:t>
            </a:r>
          </a:p>
          <a:p>
            <a:pPr lvl="1"/>
            <a:r>
              <a:rPr lang="en-US" sz="2400" dirty="0"/>
              <a:t>% Compliant:  4/5 = 0.8 x 100 = 80%</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812387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 13 Compliance </a:t>
            </a:r>
            <a:r>
              <a:rPr lang="en-US" dirty="0"/>
              <a:t>Components</a:t>
            </a:r>
          </a:p>
        </p:txBody>
      </p:sp>
      <p:sp>
        <p:nvSpPr>
          <p:cNvPr id="3" name="Content Placeholder 2"/>
          <p:cNvSpPr>
            <a:spLocks noGrp="1"/>
          </p:cNvSpPr>
          <p:nvPr>
            <p:ph idx="1"/>
          </p:nvPr>
        </p:nvSpPr>
        <p:spPr/>
        <p:txBody>
          <a:bodyPr>
            <a:normAutofit fontScale="92500" lnSpcReduction="20000"/>
          </a:bodyPr>
          <a:lstStyle/>
          <a:p>
            <a:pPr marL="0" lvl="0" indent="0" algn="ctr">
              <a:buNone/>
            </a:pPr>
            <a:endParaRPr lang="en-US" sz="900" dirty="0"/>
          </a:p>
          <a:p>
            <a:pPr marL="342900" indent="-342900">
              <a:buAutoNum type="arabicPeriod"/>
            </a:pPr>
            <a:r>
              <a:rPr lang="en-US" sz="2200" dirty="0"/>
              <a:t>Appropriate measurable postsecondary goals (PSGs) in education/training, career/employment, and, where appropriate, independent living skills </a:t>
            </a:r>
          </a:p>
          <a:p>
            <a:pPr marL="342900" indent="-342900">
              <a:buAutoNum type="arabicPeriod"/>
            </a:pPr>
            <a:r>
              <a:rPr lang="en-US" sz="2200" dirty="0"/>
              <a:t>PSGs are updated annually (N/A option if you are reviewing the first Transition Age IEP for the student at age 15)</a:t>
            </a:r>
          </a:p>
          <a:p>
            <a:pPr marL="342900" indent="-342900">
              <a:buAutoNum type="arabicPeriod"/>
            </a:pPr>
            <a:r>
              <a:rPr lang="en-US" sz="2200" dirty="0"/>
              <a:t>Age-appropriate transition assessments</a:t>
            </a:r>
          </a:p>
          <a:p>
            <a:pPr marL="342900" indent="-342900">
              <a:buAutoNum type="arabicPeriod"/>
            </a:pPr>
            <a:r>
              <a:rPr lang="en-US" sz="2200" dirty="0"/>
              <a:t>Courses of study that will assist the student in reaching the PSGs</a:t>
            </a:r>
          </a:p>
          <a:p>
            <a:pPr marL="342900" indent="-342900">
              <a:buAutoNum type="arabicPeriod"/>
            </a:pPr>
            <a:r>
              <a:rPr lang="en-US" sz="2200" dirty="0"/>
              <a:t>Transition services that will reasonably enable the student to meet his or her PSGs</a:t>
            </a:r>
          </a:p>
          <a:p>
            <a:pPr marL="342900" indent="-342900">
              <a:buAutoNum type="arabicPeriod"/>
            </a:pPr>
            <a:r>
              <a:rPr lang="en-US" sz="2200" dirty="0"/>
              <a:t>Annual goals related to the student’s transition services</a:t>
            </a:r>
          </a:p>
          <a:p>
            <a:pPr marL="342900" indent="-342900">
              <a:buAutoNum type="arabicPeriod"/>
            </a:pPr>
            <a:r>
              <a:rPr lang="en-US" sz="2200" dirty="0"/>
              <a:t>Documentation of student invitation to the IEP</a:t>
            </a:r>
          </a:p>
          <a:p>
            <a:pPr marL="342900" indent="-342900">
              <a:buAutoNum type="arabicPeriod"/>
            </a:pPr>
            <a:r>
              <a:rPr lang="en-US" sz="2200" dirty="0">
                <a:effectLst/>
                <a:ea typeface="Calibri" panose="020F0502020204030204" pitchFamily="34" charset="0"/>
                <a:cs typeface="Times New Roman" panose="02020603050405020304" pitchFamily="18" charset="0"/>
              </a:rPr>
              <a:t>Prior consent of the parent to invite a representative of any participating agency that is likely to be responsible for providing or paying for transition services. </a:t>
            </a:r>
            <a:r>
              <a:rPr lang="en-US" sz="2200" dirty="0"/>
              <a:t>(N/A is okay)</a:t>
            </a:r>
          </a:p>
          <a:p>
            <a:pPr marL="0" indent="0">
              <a:buNone/>
            </a:pPr>
            <a:r>
              <a:rPr lang="en-US" sz="2200" dirty="0"/>
              <a:t>Notice of Meeting must indicate that a purpose of the meeting will be the consideration of the postsecondary goals and transition services (IDEA required but not part of the I 13 measure)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4809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Indicator 13 Compliance  </a:t>
            </a:r>
          </a:p>
        </p:txBody>
      </p:sp>
      <p:sp>
        <p:nvSpPr>
          <p:cNvPr id="3" name="Content Placeholder 2"/>
          <p:cNvSpPr>
            <a:spLocks noGrp="1"/>
          </p:cNvSpPr>
          <p:nvPr>
            <p:ph idx="1"/>
          </p:nvPr>
        </p:nvSpPr>
        <p:spPr/>
        <p:txBody>
          <a:bodyPr/>
          <a:lstStyle/>
          <a:p>
            <a:pPr marL="0" indent="0" algn="ctr">
              <a:lnSpc>
                <a:spcPct val="100000"/>
              </a:lnSpc>
              <a:buNone/>
            </a:pPr>
            <a:r>
              <a:rPr lang="en-US" dirty="0"/>
              <a:t>Office of Special Education Programs (OSEP) clarification to </a:t>
            </a:r>
          </a:p>
          <a:p>
            <a:pPr marL="0" indent="0" algn="ctr">
              <a:lnSpc>
                <a:spcPct val="100000"/>
              </a:lnSpc>
              <a:buNone/>
            </a:pPr>
            <a:r>
              <a:rPr lang="en-US" dirty="0"/>
              <a:t>State Education Agencies (SEAs) 12/16/19</a:t>
            </a:r>
          </a:p>
          <a:p>
            <a:pPr marL="0" indent="0" algn="ctr">
              <a:buNone/>
            </a:pPr>
            <a:endParaRPr lang="en-US" sz="2800" dirty="0"/>
          </a:p>
          <a:p>
            <a:r>
              <a:rPr lang="en-US" dirty="0"/>
              <a:t>“while the SEA may provide an LEA the opportunity to correct noncompliance prior to the issuance of a written finding, the percentage reported in the APR must reflect the AU’s actual level of compliance </a:t>
            </a:r>
            <a:r>
              <a:rPr lang="en-US" b="1" i="1" dirty="0"/>
              <a:t>prior to the opportunity to correct any noncompliance</a:t>
            </a:r>
            <a:r>
              <a:rPr lang="en-US" dirty="0"/>
              <a:t>.” </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2435024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does this mean for CDE/AU reporting?</a:t>
            </a:r>
          </a:p>
        </p:txBody>
      </p:sp>
      <p:sp>
        <p:nvSpPr>
          <p:cNvPr id="3" name="Content Placeholder 2"/>
          <p:cNvSpPr>
            <a:spLocks noGrp="1"/>
          </p:cNvSpPr>
          <p:nvPr>
            <p:ph idx="1"/>
          </p:nvPr>
        </p:nvSpPr>
        <p:spPr/>
        <p:txBody>
          <a:bodyPr/>
          <a:lstStyle/>
          <a:p>
            <a:r>
              <a:rPr lang="en-US" sz="2800" dirty="0"/>
              <a:t>Once CDE reviews a transition IEP (has eyes on it), and </a:t>
            </a:r>
          </a:p>
          <a:p>
            <a:r>
              <a:rPr lang="en-US" sz="2800" dirty="0"/>
              <a:t>finds noncompliance in one or more elements required for I 13, then </a:t>
            </a:r>
          </a:p>
          <a:p>
            <a:r>
              <a:rPr lang="en-US" sz="2800" dirty="0"/>
              <a:t>the IEP must be considered noncompliant for I 13 reporting purposes.</a:t>
            </a:r>
          </a:p>
          <a:p>
            <a:pPr lvl="1"/>
            <a:r>
              <a:rPr lang="en-US" sz="1800" dirty="0"/>
              <a:t>Individual corrections of noncompliance are still required to be completed. </a:t>
            </a:r>
          </a:p>
          <a:p>
            <a:endParaRPr lang="en-US" sz="2800"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4074" y="3368687"/>
            <a:ext cx="2345315" cy="2987663"/>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4182377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8057243" cy="747084"/>
          </a:xfrm>
        </p:spPr>
        <p:txBody>
          <a:bodyPr>
            <a:normAutofit fontScale="90000"/>
          </a:bodyPr>
          <a:lstStyle/>
          <a:p>
            <a:r>
              <a:rPr lang="en-US" spc="-10" dirty="0"/>
              <a:t>What this means for AUs that participate in CDE/AU collaborative IEP reviews </a:t>
            </a:r>
            <a:endParaRPr lang="en-US" dirty="0"/>
          </a:p>
        </p:txBody>
      </p:sp>
      <p:sp>
        <p:nvSpPr>
          <p:cNvPr id="3" name="Content Placeholder 2"/>
          <p:cNvSpPr>
            <a:spLocks noGrp="1"/>
          </p:cNvSpPr>
          <p:nvPr>
            <p:ph idx="1"/>
          </p:nvPr>
        </p:nvSpPr>
        <p:spPr/>
        <p:txBody>
          <a:bodyPr>
            <a:normAutofit fontScale="85000" lnSpcReduction="20000"/>
          </a:bodyPr>
          <a:lstStyle/>
          <a:p>
            <a:pPr marL="457200" lvl="1" indent="0">
              <a:buNone/>
            </a:pPr>
            <a:endParaRPr lang="en-US" sz="2400" b="1" i="1" dirty="0"/>
          </a:p>
          <a:p>
            <a:pPr marL="457200" lvl="1" indent="0">
              <a:buNone/>
            </a:pPr>
            <a:r>
              <a:rPr lang="en-US" sz="2400" b="1" i="1" dirty="0"/>
              <a:t>The AUs reported compliance percentage for Indicator 13 is based on results of the side-by-side file reviews </a:t>
            </a:r>
            <a:r>
              <a:rPr lang="en-US" sz="2400" b="1" i="1" dirty="0">
                <a:solidFill>
                  <a:srgbClr val="FF0000"/>
                </a:solidFill>
              </a:rPr>
              <a:t>prior to any corrections</a:t>
            </a:r>
            <a:r>
              <a:rPr lang="en-US" sz="2400" b="1" i="1" dirty="0"/>
              <a:t>. </a:t>
            </a:r>
          </a:p>
          <a:p>
            <a:pPr marL="457200" lvl="1" indent="0">
              <a:buNone/>
            </a:pPr>
            <a:endParaRPr lang="en-US" sz="2400" dirty="0"/>
          </a:p>
          <a:p>
            <a:pPr marL="457200" lvl="1" indent="0">
              <a:buNone/>
            </a:pPr>
            <a:r>
              <a:rPr lang="en-US" sz="2400" dirty="0"/>
              <a:t>Example: 5 IEPs are reviewed, 1 IEP is determined to be noncompliant, the AU’s Indicator 13 compliance percentage is reported as 80%, 4 out of 5 IEPs compliant. </a:t>
            </a:r>
          </a:p>
          <a:p>
            <a:pPr marL="457200" lvl="1" indent="0">
              <a:buNone/>
            </a:pPr>
            <a:endParaRPr lang="en-US" sz="2400" dirty="0"/>
          </a:p>
          <a:p>
            <a:pPr marL="457200" lvl="1" indent="0">
              <a:buNone/>
            </a:pPr>
            <a:endParaRPr lang="en-US" sz="2400" dirty="0"/>
          </a:p>
          <a:p>
            <a:pPr marL="457200" lvl="1" indent="0">
              <a:buNone/>
            </a:pPr>
            <a:r>
              <a:rPr lang="en-US" sz="2400" dirty="0"/>
              <a:t>Correction process remains unchanged:</a:t>
            </a:r>
            <a:endParaRPr lang="en-US" sz="2400" b="1" i="1" dirty="0"/>
          </a:p>
          <a:p>
            <a:pPr lvl="1"/>
            <a:r>
              <a:rPr lang="en-US" sz="2400" dirty="0"/>
              <a:t>At the end of these meetings, the Director has access to a list of any individual corrections of noncompliance.</a:t>
            </a:r>
          </a:p>
          <a:p>
            <a:pPr lvl="1"/>
            <a:r>
              <a:rPr lang="en-US" sz="2400" dirty="0"/>
              <a:t>AUs have 45 days following the date of the record reviews to complete any corrections of noncompliance, upload new documents to the DMS, and notify CDE of the completed corrections. </a:t>
            </a:r>
          </a:p>
          <a:p>
            <a:pPr lvl="1"/>
            <a:r>
              <a:rPr lang="en-US" sz="2400" dirty="0"/>
              <a:t>The CDE team reviews the corrections for compliance and advises the Director of the status of the corrections. </a:t>
            </a:r>
            <a:endParaRPr lang="en-US" sz="2800" b="1" i="1"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2562551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Suggestions</a:t>
            </a:r>
          </a:p>
        </p:txBody>
      </p:sp>
      <p:sp>
        <p:nvSpPr>
          <p:cNvPr id="3" name="Content Placeholder 2"/>
          <p:cNvSpPr>
            <a:spLocks noGrp="1"/>
          </p:cNvSpPr>
          <p:nvPr>
            <p:ph idx="1"/>
          </p:nvPr>
        </p:nvSpPr>
        <p:spPr/>
        <p:txBody>
          <a:bodyPr>
            <a:normAutofit fontScale="92500"/>
          </a:bodyPr>
          <a:lstStyle/>
          <a:p>
            <a:pPr marL="0" indent="0">
              <a:buNone/>
            </a:pPr>
            <a:r>
              <a:rPr lang="en-US" sz="2600" dirty="0"/>
              <a:t>Suggestions to lessen the likelihood of noncompliance when the data window closes:</a:t>
            </a:r>
          </a:p>
          <a:p>
            <a:r>
              <a:rPr lang="en-US" sz="2600" dirty="0"/>
              <a:t>Provide training on the DMS record review process to staff conducting file reviews</a:t>
            </a:r>
          </a:p>
          <a:p>
            <a:r>
              <a:rPr lang="en-US" sz="2600" dirty="0"/>
              <a:t>Review files for compliance on a regular basis: monthly, bi-monthly, quarterly</a:t>
            </a:r>
          </a:p>
          <a:p>
            <a:r>
              <a:rPr lang="en-US" sz="2600" dirty="0"/>
              <a:t>Review files prior to a side-by-side collaborative review with CDE</a:t>
            </a:r>
          </a:p>
          <a:p>
            <a:r>
              <a:rPr lang="en-US" sz="2600" dirty="0"/>
              <a:t>Establish a systemic accountability check procedure</a:t>
            </a:r>
          </a:p>
          <a:p>
            <a:pPr marL="0" indent="0">
              <a:buNone/>
            </a:pPr>
            <a:r>
              <a:rPr lang="en-US" sz="2600" dirty="0"/>
              <a:t> </a:t>
            </a:r>
          </a:p>
          <a:p>
            <a:endParaRPr lang="en-US" b="1" dirty="0">
              <a:solidFill>
                <a:schemeClr val="accent6">
                  <a:lumMod val="75000"/>
                </a:schemeClr>
              </a:solidFill>
            </a:endParaRPr>
          </a:p>
          <a:p>
            <a:pPr marL="0" indent="0">
              <a:buNone/>
            </a:pPr>
            <a:r>
              <a:rPr lang="en-US" sz="3200" b="1" dirty="0">
                <a:solidFill>
                  <a:schemeClr val="accent6">
                    <a:lumMod val="75000"/>
                  </a:schemeClr>
                </a:solidFill>
              </a:rPr>
              <a:t>Important: </a:t>
            </a:r>
          </a:p>
          <a:p>
            <a:pPr marL="0" indent="0">
              <a:buNone/>
            </a:pPr>
            <a:r>
              <a:rPr lang="en-US" sz="3200" b="1" dirty="0">
                <a:solidFill>
                  <a:schemeClr val="accent6">
                    <a:lumMod val="75000"/>
                  </a:schemeClr>
                </a:solidFill>
              </a:rPr>
              <a:t>Don’t wait until April to review IEPs</a:t>
            </a:r>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7020" y="3730149"/>
            <a:ext cx="2678785" cy="2080578"/>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3377072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Submission Deadline and Reporting.	</a:t>
            </a:r>
          </a:p>
        </p:txBody>
      </p:sp>
      <p:sp>
        <p:nvSpPr>
          <p:cNvPr id="3" name="Content Placeholder 2"/>
          <p:cNvSpPr>
            <a:spLocks noGrp="1"/>
          </p:cNvSpPr>
          <p:nvPr>
            <p:ph idx="1"/>
          </p:nvPr>
        </p:nvSpPr>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At 5:00 PM on May 1, 2024, the data submission window closes and your access to these files in the DMS will be locked.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Important: Requests to reopen the files after the deadline will result in one point lost for Accurate and Timely Submission of Data on the Compliance Matrix for 2025 AU Determination. </a:t>
            </a:r>
          </a:p>
          <a:p>
            <a:pPr marL="12700" marR="16383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41300" algn="l"/>
              </a:tabLst>
              <a:defRPr/>
            </a:pPr>
            <a:endParaRPr kumimoji="0" lang="en-US" sz="2000" b="0" i="0" u="none" strike="noStrike" kern="1200" cap="none" spc="-5" normalizeH="0" baseline="0" noProof="0" dirty="0">
              <a:ln>
                <a:noFill/>
              </a:ln>
              <a:solidFill>
                <a:prstClr val="black"/>
              </a:solidFill>
              <a:effectLst/>
              <a:uLnTx/>
              <a:uFillTx/>
              <a:latin typeface="Calibri" panose="020F0502020204030204"/>
              <a:ea typeface="+mn-ea"/>
              <a:cs typeface="Trebuchet MS"/>
            </a:endParaRPr>
          </a:p>
          <a:p>
            <a:pPr marL="12700" marR="16383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241300" algn="l"/>
              </a:tabLst>
              <a:defRPr/>
            </a:pPr>
            <a:r>
              <a:rPr kumimoji="0" lang="en-US" sz="2000" b="0" i="0" u="none" strike="noStrike" kern="1200" cap="none" spc="-5" normalizeH="0" baseline="0" noProof="0" dirty="0">
                <a:ln>
                  <a:noFill/>
                </a:ln>
                <a:solidFill>
                  <a:prstClr val="black"/>
                </a:solidFill>
                <a:effectLst/>
                <a:uLnTx/>
                <a:uFillTx/>
                <a:latin typeface="Calibri" panose="020F0502020204030204"/>
                <a:ea typeface="+mn-ea"/>
                <a:cs typeface="Trebuchet MS"/>
              </a:rPr>
              <a:t>August 2024: CDE will notify AUs that the I 13 results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Trebuchet MS"/>
              </a:rPr>
              <a:t>letter is available in the Document section of the DMS</a:t>
            </a:r>
            <a:endParaRPr kumimoji="0" lang="en-US" sz="2000" b="0" i="0" u="none" strike="noStrike" kern="1200" cap="none" spc="-5" normalizeH="0" baseline="0" noProof="0" dirty="0">
              <a:ln>
                <a:noFill/>
              </a:ln>
              <a:solidFill>
                <a:prstClr val="black"/>
              </a:solidFill>
              <a:effectLst/>
              <a:uLnTx/>
              <a:uFillTx/>
              <a:latin typeface="Calibri" panose="020F0502020204030204"/>
              <a:ea typeface="+mn-ea"/>
              <a:cs typeface="Trebuchet MS"/>
            </a:endParaRPr>
          </a:p>
          <a:p>
            <a:pPr marL="12700" marR="5080" lvl="0" indent="0" algn="l" defTabSz="914400" rtl="0" eaLnBrk="1" fontAlgn="auto" latinLnBrk="0" hangingPunct="1">
              <a:lnSpc>
                <a:spcPct val="90000"/>
              </a:lnSpc>
              <a:spcBef>
                <a:spcPts val="994"/>
              </a:spcBef>
              <a:spcAft>
                <a:spcPts val="0"/>
              </a:spcAft>
              <a:buClrTx/>
              <a:buSzTx/>
              <a:buFont typeface="Arial" panose="020B0604020202020204" pitchFamily="34" charset="0"/>
              <a:buNone/>
              <a:tabLst>
                <a:tab pos="241300" algn="l"/>
              </a:tabLst>
              <a:defRPr/>
            </a:pPr>
            <a:r>
              <a:rPr kumimoji="0" lang="en-US" sz="2000" b="0" i="0" u="none" strike="noStrike" kern="1200" cap="none" spc="-5" normalizeH="0" baseline="0" noProof="0" dirty="0">
                <a:ln>
                  <a:noFill/>
                </a:ln>
                <a:solidFill>
                  <a:prstClr val="black"/>
                </a:solidFill>
                <a:effectLst/>
                <a:uLnTx/>
                <a:uFillTx/>
                <a:latin typeface="Calibri" panose="020F0502020204030204"/>
                <a:ea typeface="+mn-ea"/>
                <a:cs typeface="Trebuchet MS"/>
              </a:rPr>
              <a:t>February 2025: The CDE reports state-wide Indicator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Trebuchet MS"/>
              </a:rPr>
              <a:t>13 </a:t>
            </a:r>
            <a:r>
              <a:rPr kumimoji="0" lang="en-US" sz="2000" b="0" i="0" u="none" strike="noStrike" kern="1200" cap="none" spc="-5" normalizeH="0" baseline="0" noProof="0" dirty="0">
                <a:ln>
                  <a:noFill/>
                </a:ln>
                <a:solidFill>
                  <a:prstClr val="black"/>
                </a:solidFill>
                <a:effectLst/>
                <a:uLnTx/>
                <a:uFillTx/>
                <a:latin typeface="Calibri" panose="020F0502020204030204"/>
                <a:ea typeface="+mn-ea"/>
                <a:cs typeface="Trebuchet MS"/>
              </a:rPr>
              <a:t>compliance data and evidence to demonstrate correction of any noncompliance to OSEP in the SPP/APR.</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700" marR="5080" lvl="0" indent="0" algn="l" defTabSz="914400" rtl="0" eaLnBrk="1" fontAlgn="auto" latinLnBrk="0" hangingPunct="1">
              <a:lnSpc>
                <a:spcPct val="90000"/>
              </a:lnSpc>
              <a:spcBef>
                <a:spcPts val="994"/>
              </a:spcBef>
              <a:spcAft>
                <a:spcPts val="0"/>
              </a:spcAft>
              <a:buClrTx/>
              <a:buSzTx/>
              <a:buFont typeface="Arial" panose="020B0604020202020204" pitchFamily="34" charset="0"/>
              <a:buNone/>
              <a:tabLst>
                <a:tab pos="241300" algn="l"/>
              </a:tabLst>
              <a:defRPr/>
            </a:pPr>
            <a:r>
              <a:rPr kumimoji="0" lang="en-US" sz="2000" b="0" i="0" u="none" strike="noStrike" kern="1200" cap="none" spc="-5" normalizeH="0" baseline="0" noProof="0" dirty="0">
                <a:ln>
                  <a:noFill/>
                </a:ln>
                <a:solidFill>
                  <a:prstClr val="black"/>
                </a:solidFill>
                <a:effectLst/>
                <a:uLnTx/>
                <a:uFillTx/>
                <a:latin typeface="Calibri" panose="020F0502020204030204"/>
                <a:ea typeface="+mn-ea"/>
                <a:cs typeface="Trebuchet MS"/>
              </a:rPr>
              <a:t>Spring 2025: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Trebuchet MS"/>
              </a:rPr>
              <a:t>Indicator 13 </a:t>
            </a:r>
            <a:r>
              <a:rPr kumimoji="0" lang="en-US" sz="2000" b="0" i="0" u="none" strike="noStrike" kern="1200" cap="none" spc="-5" normalizeH="0" baseline="0" noProof="0" dirty="0">
                <a:ln>
                  <a:noFill/>
                </a:ln>
                <a:solidFill>
                  <a:prstClr val="black"/>
                </a:solidFill>
                <a:effectLst/>
                <a:uLnTx/>
                <a:uFillTx/>
                <a:latin typeface="Calibri" panose="020F0502020204030204"/>
                <a:ea typeface="+mn-ea"/>
                <a:cs typeface="Trebuchet MS"/>
              </a:rPr>
              <a:t>compliance percentage included in the Compliance Matrix of each AU’s Determination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Trebuchet MS"/>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3723483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Correction of Noncompliance for I 13</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242727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511957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7848963" cy="747084"/>
          </a:xfrm>
        </p:spPr>
        <p:txBody>
          <a:bodyPr>
            <a:noAutofit/>
          </a:bodyPr>
          <a:lstStyle/>
          <a:p>
            <a:r>
              <a:rPr lang="en-US" dirty="0"/>
              <a:t>Correction of Noncompliance for I 13 Overview</a:t>
            </a:r>
          </a:p>
        </p:txBody>
      </p:sp>
      <p:sp>
        <p:nvSpPr>
          <p:cNvPr id="3" name="Content Placeholder 2"/>
          <p:cNvSpPr>
            <a:spLocks noGrp="1"/>
          </p:cNvSpPr>
          <p:nvPr>
            <p:ph idx="1"/>
          </p:nvPr>
        </p:nvSpPr>
        <p:spPr/>
        <p:txBody>
          <a:bodyPr/>
          <a:lstStyle/>
          <a:p>
            <a:pPr marL="0" indent="0" algn="ctr">
              <a:lnSpc>
                <a:spcPct val="100000"/>
              </a:lnSpc>
              <a:spcBef>
                <a:spcPts val="0"/>
              </a:spcBef>
              <a:buNone/>
            </a:pPr>
            <a:r>
              <a:rPr lang="en-US" sz="2800" dirty="0"/>
              <a:t>Demonstrating Correction of Noncompliance for I 13</a:t>
            </a:r>
          </a:p>
          <a:p>
            <a:r>
              <a:rPr lang="en-US" dirty="0"/>
              <a:t>Indicator 13 Compliance Target = 100%</a:t>
            </a:r>
          </a:p>
          <a:p>
            <a:r>
              <a:rPr lang="en-US" dirty="0"/>
              <a:t>Reported to OSEP every February in the Colorado State Performance Plan (SPP)/Annual Performance Report (APR) </a:t>
            </a:r>
          </a:p>
          <a:p>
            <a:r>
              <a:rPr lang="en-US" dirty="0"/>
              <a:t>If Colorado reports less than 100% </a:t>
            </a:r>
          </a:p>
          <a:p>
            <a:pPr marL="0" indent="0">
              <a:buNone/>
            </a:pPr>
            <a:r>
              <a:rPr lang="en-US" dirty="0"/>
              <a:t>Then,</a:t>
            </a:r>
          </a:p>
          <a:p>
            <a:pPr marL="0" indent="0">
              <a:buNone/>
            </a:pPr>
            <a:r>
              <a:rPr lang="en-US" dirty="0"/>
              <a:t>The CDE must demonstrate correction of noncompliance for each noncompliant IEP in every AU with less than 100% compliance</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1097945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15" y="205098"/>
            <a:ext cx="7200996" cy="747084"/>
          </a:xfrm>
        </p:spPr>
        <p:txBody>
          <a:bodyPr>
            <a:normAutofit/>
          </a:bodyPr>
          <a:lstStyle/>
          <a:p>
            <a:r>
              <a:rPr lang="en-US" dirty="0"/>
              <a:t>Demonstrating correction of noncompliance </a:t>
            </a:r>
          </a:p>
        </p:txBody>
      </p:sp>
      <p:sp>
        <p:nvSpPr>
          <p:cNvPr id="3" name="Content Placeholder 2"/>
          <p:cNvSpPr>
            <a:spLocks noGrp="1"/>
          </p:cNvSpPr>
          <p:nvPr>
            <p:ph idx="1"/>
          </p:nvPr>
        </p:nvSpPr>
        <p:spPr/>
        <p:txBody>
          <a:bodyPr>
            <a:normAutofit lnSpcReduction="10000"/>
          </a:bodyPr>
          <a:lstStyle/>
          <a:p>
            <a:pPr marL="0" indent="0" algn="ctr">
              <a:buNone/>
            </a:pPr>
            <a:r>
              <a:rPr lang="en-US" sz="2800" dirty="0"/>
              <a:t>Demonstrating Correction of Noncompliance (2 prong process)</a:t>
            </a:r>
          </a:p>
          <a:p>
            <a:r>
              <a:rPr lang="en-US" sz="2800" dirty="0"/>
              <a:t>Prong 1 “Individual Correction”</a:t>
            </a:r>
          </a:p>
          <a:p>
            <a:pPr lvl="1"/>
            <a:r>
              <a:rPr lang="en-US" sz="2400" dirty="0"/>
              <a:t>The CDE must ensure that each AU has corrected all individual cases of noncompliance unless the child is no longer within the jurisdiction of the AU, and the AU must identify the root cause of the noncompliance.</a:t>
            </a:r>
          </a:p>
          <a:p>
            <a:pPr lvl="2"/>
            <a:r>
              <a:rPr lang="en-US" sz="2400" dirty="0"/>
              <a:t>DMS reported data – AUs must correct all individual IEPs that contain noncompliance for Indicator 13 requirements </a:t>
            </a:r>
          </a:p>
          <a:p>
            <a:r>
              <a:rPr lang="en-US" sz="2800" dirty="0"/>
              <a:t>Prong 2 “Review of Updated Data”</a:t>
            </a:r>
          </a:p>
          <a:p>
            <a:pPr lvl="1"/>
            <a:r>
              <a:rPr lang="en-US" sz="2400" dirty="0"/>
              <a:t>The CDE must review updated data to determine that the AU is correctly implementing the specific regulatory requirements related to Indicator 13.</a:t>
            </a:r>
          </a:p>
          <a:p>
            <a:pPr lvl="2"/>
            <a:r>
              <a:rPr lang="en-US" sz="2200" dirty="0"/>
              <a:t>CDE/AU collaborative side-by-side reviews of the required number of IEP reviews for secondary transition age youth for the following school year</a:t>
            </a:r>
          </a:p>
          <a:p>
            <a:pPr marL="0" indent="0">
              <a:buNone/>
            </a:pPr>
            <a:endParaRPr lang="en-US" sz="3000"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1411536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3">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6B610E1-C4A3-269A-7E81-9E76AFA297F7}"/>
              </a:ext>
            </a:extLst>
          </p:cNvPr>
          <p:cNvSpPr>
            <a:spLocks noGrp="1"/>
          </p:cNvSpPr>
          <p:nvPr>
            <p:ph type="title"/>
          </p:nvPr>
        </p:nvSpPr>
        <p:spPr>
          <a:xfrm>
            <a:off x="964760" y="804328"/>
            <a:ext cx="6091312" cy="1205821"/>
          </a:xfrm>
        </p:spPr>
        <p:txBody>
          <a:bodyPr>
            <a:normAutofit/>
          </a:bodyPr>
          <a:lstStyle/>
          <a:p>
            <a:r>
              <a:rPr lang="en-US" sz="4000">
                <a:solidFill>
                  <a:srgbClr val="FEFFFF"/>
                </a:solidFill>
              </a:rPr>
              <a:t>Correction of Noncompliance	</a:t>
            </a:r>
          </a:p>
        </p:txBody>
      </p:sp>
      <p:sp>
        <p:nvSpPr>
          <p:cNvPr id="3" name="Content Placeholder 2">
            <a:extLst>
              <a:ext uri="{FF2B5EF4-FFF2-40B4-BE49-F238E27FC236}">
                <a16:creationId xmlns:a16="http://schemas.microsoft.com/office/drawing/2014/main" id="{BD8D2363-856D-0DF0-704D-F38C5A5610F1}"/>
              </a:ext>
            </a:extLst>
          </p:cNvPr>
          <p:cNvSpPr>
            <a:spLocks noGrp="1"/>
          </p:cNvSpPr>
          <p:nvPr>
            <p:ph idx="1"/>
          </p:nvPr>
        </p:nvSpPr>
        <p:spPr>
          <a:xfrm>
            <a:off x="1282189" y="2494450"/>
            <a:ext cx="5773883" cy="3563159"/>
          </a:xfrm>
        </p:spPr>
        <p:txBody>
          <a:bodyPr>
            <a:normAutofit/>
          </a:bodyPr>
          <a:lstStyle/>
          <a:p>
            <a:pPr marL="0" indent="0">
              <a:buNone/>
            </a:pPr>
            <a:r>
              <a:rPr lang="en-US" dirty="0"/>
              <a:t>August 2024</a:t>
            </a:r>
          </a:p>
          <a:p>
            <a:r>
              <a:rPr lang="en-US" dirty="0"/>
              <a:t>AUs who submit noncompliant Transition Age IEPs will be contacted by the ESSU and provided training and information about the correction process</a:t>
            </a:r>
          </a:p>
        </p:txBody>
      </p:sp>
      <p:pic>
        <p:nvPicPr>
          <p:cNvPr id="6" name="Picture 5" descr="You will be contacted by Email">
            <a:extLst>
              <a:ext uri="{FF2B5EF4-FFF2-40B4-BE49-F238E27FC236}">
                <a16:creationId xmlns:a16="http://schemas.microsoft.com/office/drawing/2014/main" id="{A1DE3FDA-174A-0E15-3241-796FD070AD9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24706" y="808617"/>
            <a:ext cx="3343407" cy="2357101"/>
          </a:xfrm>
          <a:prstGeom prst="rect">
            <a:avLst/>
          </a:prstGeom>
        </p:spPr>
      </p:pic>
      <p:pic>
        <p:nvPicPr>
          <p:cNvPr id="8" name="Picture 7" descr="Training is typically online">
            <a:extLst>
              <a:ext uri="{FF2B5EF4-FFF2-40B4-BE49-F238E27FC236}">
                <a16:creationId xmlns:a16="http://schemas.microsoft.com/office/drawing/2014/main" id="{E0B45E43-0AD3-C353-812F-E4C70999DE6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16150" y="3511296"/>
            <a:ext cx="2757470" cy="2757470"/>
          </a:xfrm>
          <a:prstGeom prst="rect">
            <a:avLst/>
          </a:prstGeom>
        </p:spPr>
      </p:pic>
      <p:sp>
        <p:nvSpPr>
          <p:cNvPr id="9" name="TextBox 8">
            <a:extLst>
              <a:ext uri="{FF2B5EF4-FFF2-40B4-BE49-F238E27FC236}">
                <a16:creationId xmlns:a16="http://schemas.microsoft.com/office/drawing/2014/main" id="{7D581BB9-C072-BEFE-610E-68AD60477FAA}"/>
              </a:ext>
            </a:extLst>
          </p:cNvPr>
          <p:cNvSpPr txBox="1"/>
          <p:nvPr/>
        </p:nvSpPr>
        <p:spPr>
          <a:xfrm>
            <a:off x="8886803" y="6068711"/>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cvc.edu/faculty-resources/professional-developmen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4" name="Slide Number Placeholder 3">
            <a:extLst>
              <a:ext uri="{FF2B5EF4-FFF2-40B4-BE49-F238E27FC236}">
                <a16:creationId xmlns:a16="http://schemas.microsoft.com/office/drawing/2014/main" id="{8C1B97F7-0CEE-44CF-35C9-A6372986AE99}"/>
              </a:ext>
            </a:extLst>
          </p:cNvPr>
          <p:cNvSpPr>
            <a:spLocks noGrp="1"/>
          </p:cNvSpPr>
          <p:nvPr>
            <p:ph type="sldNum" sz="quarter" idx="12"/>
          </p:nvPr>
        </p:nvSpPr>
        <p:spPr>
          <a:xfrm>
            <a:off x="10707624" y="6382512"/>
            <a:ext cx="685800" cy="320040"/>
          </a:xfrm>
        </p:spPr>
        <p:txBody>
          <a:bodyPr>
            <a:normAutofit/>
          </a:bodyPr>
          <a:lstStyle/>
          <a:p>
            <a:pPr>
              <a:spcAft>
                <a:spcPts val="600"/>
              </a:spcAft>
            </a:pPr>
            <a:fld id="{C479D5F6-EDCB-402A-AC08-4943A1820E8F}" type="slidenum">
              <a:rPr lang="en-US" sz="1000"/>
              <a:pPr>
                <a:spcAft>
                  <a:spcPts val="600"/>
                </a:spcAft>
              </a:pPr>
              <a:t>42</a:t>
            </a:fld>
            <a:endParaRPr lang="en-US" sz="1000"/>
          </a:p>
        </p:txBody>
      </p:sp>
    </p:spTree>
    <p:extLst>
      <p:ext uri="{BB962C8B-B14F-4D97-AF65-F5344CB8AC3E}">
        <p14:creationId xmlns:p14="http://schemas.microsoft.com/office/powerpoint/2010/main" val="748398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Levels of Support</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648041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10540" y="262957"/>
            <a:ext cx="8808720" cy="492443"/>
          </a:xfrm>
          <a:prstGeom prst="rect">
            <a:avLst/>
          </a:prstGeom>
        </p:spPr>
        <p:txBody>
          <a:bodyPr vert="horz" wrap="square" lIns="0" tIns="0" rIns="0" bIns="0" rtlCol="0" anchor="t" anchorCtr="0">
            <a:spAutoFit/>
          </a:bodyPr>
          <a:lstStyle/>
          <a:p>
            <a:pPr marL="12700">
              <a:lnSpc>
                <a:spcPct val="100000"/>
              </a:lnSpc>
            </a:pPr>
            <a:r>
              <a:rPr sz="3200" spc="-10" dirty="0"/>
              <a:t>Levels of</a:t>
            </a:r>
            <a:r>
              <a:rPr sz="3200" spc="-15" dirty="0"/>
              <a:t> </a:t>
            </a:r>
            <a:r>
              <a:rPr sz="3200" spc="-10" dirty="0"/>
              <a:t>Suppor</a:t>
            </a:r>
            <a:r>
              <a:rPr lang="en-US" sz="3200" spc="-10" dirty="0"/>
              <a:t>t – 3 Levels </a:t>
            </a:r>
            <a:endParaRPr sz="3200" spc="-10" dirty="0"/>
          </a:p>
        </p:txBody>
      </p:sp>
      <p:pic>
        <p:nvPicPr>
          <p:cNvPr id="8" name="Picture 7" descr="Green Box: Universal Support &#10;Yellow Box: Targeted Support&#10;Red Box: Intensive Support" title="3 Levels of Suppor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885" y="2833271"/>
            <a:ext cx="10478037" cy="1949744"/>
          </a:xfrm>
          <a:prstGeom prst="rect">
            <a:avLst/>
          </a:prstGeom>
          <a:noFill/>
        </p:spPr>
      </p:pic>
    </p:spTree>
    <p:extLst>
      <p:ext uri="{BB962C8B-B14F-4D97-AF65-F5344CB8AC3E}">
        <p14:creationId xmlns:p14="http://schemas.microsoft.com/office/powerpoint/2010/main" val="1422030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388" y="216813"/>
            <a:ext cx="4973555" cy="430887"/>
          </a:xfrm>
        </p:spPr>
        <p:txBody>
          <a:bodyPr>
            <a:noAutofit/>
          </a:bodyPr>
          <a:lstStyle/>
          <a:p>
            <a:r>
              <a:rPr lang="en-US" sz="3200" spc="-10" dirty="0"/>
              <a:t>Level of</a:t>
            </a:r>
            <a:r>
              <a:rPr lang="en-US" sz="3200" spc="-15" dirty="0"/>
              <a:t> </a:t>
            </a:r>
            <a:r>
              <a:rPr lang="en-US" sz="3200" spc="-10" dirty="0"/>
              <a:t>Support - Universal</a:t>
            </a:r>
            <a:endParaRPr lang="en-US" sz="3200" dirty="0"/>
          </a:p>
        </p:txBody>
      </p:sp>
      <p:pic>
        <p:nvPicPr>
          <p:cNvPr id="4" name="Picture 3" descr="Universal Support means All transition IEPs are complieant" title="Box with text"/>
          <p:cNvPicPr/>
          <p:nvPr/>
        </p:nvPicPr>
        <p:blipFill rotWithShape="1">
          <a:blip r:embed="rId2">
            <a:extLst>
              <a:ext uri="{28A0092B-C50C-407E-A947-70E740481C1C}">
                <a14:useLocalDpi xmlns:a14="http://schemas.microsoft.com/office/drawing/2010/main" val="0"/>
              </a:ext>
            </a:extLst>
          </a:blip>
          <a:srcRect t="-1818" r="71951"/>
          <a:stretch/>
        </p:blipFill>
        <p:spPr bwMode="auto">
          <a:xfrm>
            <a:off x="8121937" y="490124"/>
            <a:ext cx="2035808" cy="1295400"/>
          </a:xfrm>
          <a:prstGeom prst="rect">
            <a:avLst/>
          </a:prstGeom>
          <a:noFill/>
        </p:spPr>
      </p:pic>
      <p:sp>
        <p:nvSpPr>
          <p:cNvPr id="3" name="Text Placeholder 2"/>
          <p:cNvSpPr>
            <a:spLocks noGrp="1"/>
          </p:cNvSpPr>
          <p:nvPr>
            <p:ph type="body" idx="1"/>
          </p:nvPr>
        </p:nvSpPr>
        <p:spPr>
          <a:xfrm>
            <a:off x="731520" y="1355726"/>
            <a:ext cx="10408920" cy="5365749"/>
          </a:xfrm>
        </p:spPr>
        <p:txBody>
          <a:bodyPr>
            <a:normAutofit/>
          </a:bodyPr>
          <a:lstStyle/>
          <a:p>
            <a:pPr marL="0" lvl="0" indent="0" algn="ctr">
              <a:buNone/>
            </a:pPr>
            <a:r>
              <a:rPr lang="en-US" b="1" dirty="0"/>
              <a:t>Universal Support</a:t>
            </a:r>
          </a:p>
          <a:p>
            <a:pPr marL="0" indent="0">
              <a:buNone/>
            </a:pPr>
            <a:endParaRPr lang="en-US" sz="2000" dirty="0">
              <a:latin typeface="Trebuchet MS" panose="020B0603020202020204" pitchFamily="34" charset="0"/>
            </a:endParaRPr>
          </a:p>
          <a:p>
            <a:pPr marL="0" lvl="0" indent="0">
              <a:buNone/>
            </a:pPr>
            <a:r>
              <a:rPr lang="en-US" dirty="0"/>
              <a:t>Resources can be found on the </a:t>
            </a:r>
            <a:r>
              <a:rPr lang="en-US" dirty="0">
                <a:hlinkClick r:id="rId3"/>
              </a:rPr>
              <a:t>General Supervision and Monitoring webpage</a:t>
            </a:r>
            <a:r>
              <a:rPr lang="en-US" dirty="0"/>
              <a:t>:</a:t>
            </a:r>
          </a:p>
          <a:p>
            <a:pPr lvl="0"/>
            <a:r>
              <a:rPr lang="en-US" dirty="0"/>
              <a:t>This recorded training </a:t>
            </a:r>
          </a:p>
          <a:p>
            <a:pPr lvl="0"/>
            <a:r>
              <a:rPr lang="en-US" dirty="0"/>
              <a:t>The training PowerPoint </a:t>
            </a:r>
          </a:p>
          <a:p>
            <a:pPr lvl="0"/>
            <a:r>
              <a:rPr lang="en-US" dirty="0"/>
              <a:t>A one-page checklist for completing IEP record reviews</a:t>
            </a:r>
          </a:p>
          <a:p>
            <a:pPr lvl="0"/>
            <a:endParaRPr lang="en-US" dirty="0"/>
          </a:p>
          <a:p>
            <a:pPr marL="0" lvl="0" indent="0">
              <a:buNone/>
            </a:pPr>
            <a:r>
              <a:rPr lang="en-US" dirty="0"/>
              <a:t>Various training resources in writing quality Secondary Transition IEPs are on the </a:t>
            </a:r>
            <a:r>
              <a:rPr lang="en-US" dirty="0">
                <a:hlinkClick r:id="rId4"/>
              </a:rPr>
              <a:t>Secondary Transition webpage</a:t>
            </a:r>
            <a:r>
              <a:rPr lang="en-US" dirty="0"/>
              <a:t>. </a:t>
            </a:r>
          </a:p>
          <a:p>
            <a:pPr marL="0" indent="0">
              <a:buNone/>
            </a:pPr>
            <a:endParaRPr lang="en-US" sz="800" b="1" u="sng" dirty="0">
              <a:latin typeface="Trebuchet MS" panose="020B0603020202020204" pitchFamily="34" charset="0"/>
              <a:hlinkClick r:id="rId5"/>
            </a:endParaRPr>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1695314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07" y="237556"/>
            <a:ext cx="6736129" cy="430887"/>
          </a:xfrm>
        </p:spPr>
        <p:txBody>
          <a:bodyPr>
            <a:noAutofit/>
          </a:bodyPr>
          <a:lstStyle/>
          <a:p>
            <a:r>
              <a:rPr lang="en-US" sz="3200" spc="-10" dirty="0"/>
              <a:t>Level of</a:t>
            </a:r>
            <a:r>
              <a:rPr lang="en-US" sz="3200" spc="-15" dirty="0"/>
              <a:t> </a:t>
            </a:r>
            <a:r>
              <a:rPr lang="en-US" sz="3200" spc="-10" dirty="0"/>
              <a:t>Support – New AUs</a:t>
            </a:r>
            <a:endParaRPr lang="en-US" sz="32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46</a:t>
            </a:fld>
            <a:endParaRPr lang="en-US" dirty="0"/>
          </a:p>
        </p:txBody>
      </p:sp>
      <p:sp>
        <p:nvSpPr>
          <p:cNvPr id="11" name="Text Placeholder 2">
            <a:extLst>
              <a:ext uri="{FF2B5EF4-FFF2-40B4-BE49-F238E27FC236}">
                <a16:creationId xmlns:a16="http://schemas.microsoft.com/office/drawing/2014/main" id="{6A233152-7B6F-CA86-D9AE-53DA74CBC1A9}"/>
              </a:ext>
            </a:extLst>
          </p:cNvPr>
          <p:cNvSpPr txBox="1">
            <a:spLocks/>
          </p:cNvSpPr>
          <p:nvPr/>
        </p:nvSpPr>
        <p:spPr>
          <a:xfrm>
            <a:off x="525908" y="1470563"/>
            <a:ext cx="10507979" cy="451875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a:t>Targeted Support - Includes all element of Universal Support plus:</a:t>
            </a:r>
          </a:p>
          <a:p>
            <a:r>
              <a:rPr lang="en-US"/>
              <a:t>Collaborative side-by-side record reviews</a:t>
            </a:r>
          </a:p>
          <a:p>
            <a:pPr lvl="1"/>
            <a:r>
              <a:rPr lang="en-US"/>
              <a:t>August 2024 - AUs will be contacted to set up collaborative record review meetings, either in person or virtually, to be completed by February 15, 2025. </a:t>
            </a:r>
          </a:p>
          <a:p>
            <a:pPr lvl="1"/>
            <a:r>
              <a:rPr lang="en-US"/>
              <a:t>At the end of this meeting, the Director will have access to a list of any individual corrections that need to be made in the DMS. </a:t>
            </a:r>
          </a:p>
          <a:p>
            <a:pPr lvl="1"/>
            <a:r>
              <a:rPr lang="en-US"/>
              <a:t>AUs will have 45 days following the record reviews to complete the corrections, upload them to the DMS and notify CDE of the completed corrections. </a:t>
            </a:r>
          </a:p>
          <a:p>
            <a:pPr lvl="1"/>
            <a:r>
              <a:rPr lang="en-US"/>
              <a:t>The CDE team will review the corrections for compliance and advise the Director of the status of the corrections.</a:t>
            </a:r>
          </a:p>
          <a:p>
            <a:pPr marL="0" indent="0" algn="ctr">
              <a:buFont typeface="Arial" panose="020B0604020202020204" pitchFamily="34" charset="0"/>
              <a:buNone/>
            </a:pPr>
            <a:endParaRPr lang="en-US" b="1">
              <a:latin typeface="Trebuchet MS" panose="020B0603020202020204" pitchFamily="34" charset="0"/>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622132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08" y="229789"/>
            <a:ext cx="4781030" cy="430887"/>
          </a:xfrm>
        </p:spPr>
        <p:txBody>
          <a:bodyPr>
            <a:noAutofit/>
          </a:bodyPr>
          <a:lstStyle/>
          <a:p>
            <a:r>
              <a:rPr lang="en-US" sz="3200" spc="-10" dirty="0"/>
              <a:t>Level of</a:t>
            </a:r>
            <a:r>
              <a:rPr lang="en-US" sz="3200" spc="-15" dirty="0"/>
              <a:t> </a:t>
            </a:r>
            <a:r>
              <a:rPr lang="en-US" sz="3200" spc="-10" dirty="0"/>
              <a:t>Support - Targeted</a:t>
            </a:r>
            <a:endParaRPr lang="en-US" sz="3200" dirty="0"/>
          </a:p>
        </p:txBody>
      </p:sp>
      <p:pic>
        <p:nvPicPr>
          <p:cNvPr id="5" name="Picture 4" descr="Targeted Support means one or more noncompliant IEPs for the first year" title="Graphic Box with text"/>
          <p:cNvPicPr/>
          <p:nvPr/>
        </p:nvPicPr>
        <p:blipFill rotWithShape="1">
          <a:blip r:embed="rId2">
            <a:extLst>
              <a:ext uri="{28A0092B-C50C-407E-A947-70E740481C1C}">
                <a14:useLocalDpi xmlns:a14="http://schemas.microsoft.com/office/drawing/2010/main" val="0"/>
              </a:ext>
            </a:extLst>
          </a:blip>
          <a:srcRect l="36586" t="1" r="35366" b="-1"/>
          <a:stretch/>
        </p:blipFill>
        <p:spPr bwMode="auto">
          <a:xfrm>
            <a:off x="6713220" y="0"/>
            <a:ext cx="2324100" cy="1321352"/>
          </a:xfrm>
          <a:prstGeom prst="rect">
            <a:avLst/>
          </a:prstGeom>
          <a:noFill/>
        </p:spPr>
      </p:pic>
      <p:sp>
        <p:nvSpPr>
          <p:cNvPr id="8" name="Text Placeholder 2">
            <a:extLst>
              <a:ext uri="{FF2B5EF4-FFF2-40B4-BE49-F238E27FC236}">
                <a16:creationId xmlns:a16="http://schemas.microsoft.com/office/drawing/2014/main" id="{D627A061-AE46-FBEB-8509-C3EB0DFE0D9B}"/>
              </a:ext>
            </a:extLst>
          </p:cNvPr>
          <p:cNvSpPr txBox="1">
            <a:spLocks/>
          </p:cNvSpPr>
          <p:nvPr/>
        </p:nvSpPr>
        <p:spPr>
          <a:xfrm>
            <a:off x="525908" y="1682319"/>
            <a:ext cx="10507979" cy="4518757"/>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b="1"/>
              <a:t>Targeted Support - Includes all element of Universal Support plus</a:t>
            </a:r>
          </a:p>
          <a:p>
            <a:pPr marL="0" indent="0" algn="ctr">
              <a:buFont typeface="Arial" panose="020B0604020202020204" pitchFamily="34" charset="0"/>
              <a:buNone/>
            </a:pPr>
            <a:r>
              <a:rPr lang="en-US" sz="2800" b="1"/>
              <a:t>Demonstration of Correction:</a:t>
            </a:r>
            <a:endParaRPr lang="en-US"/>
          </a:p>
          <a:p>
            <a:r>
              <a:rPr lang="en-US"/>
              <a:t>Prong 1:  Individual Correction - AUs must correct the noncompliant section(s) of the individual student’s most recent IEP by November 1, 2024, and identify the root cause of the noncompliance. </a:t>
            </a:r>
          </a:p>
          <a:p>
            <a:pPr lvl="1"/>
            <a:r>
              <a:rPr lang="en-US"/>
              <a:t>AUs will receive a letter with details about training on this process in August 2024. </a:t>
            </a:r>
          </a:p>
          <a:p>
            <a:endParaRPr lang="en-US"/>
          </a:p>
          <a:p>
            <a:r>
              <a:rPr lang="en-US"/>
              <a:t>Prong 2: Review of Updated Data - Collaborative side-by-side record reviews</a:t>
            </a:r>
          </a:p>
          <a:p>
            <a:pPr lvl="1"/>
            <a:r>
              <a:rPr lang="en-US"/>
              <a:t>August 2024 - AUs will be contacted to set up collaborative record review meetings, either in person or virtually, to be completed by February 15, 2025. </a:t>
            </a:r>
          </a:p>
          <a:p>
            <a:pPr lvl="1"/>
            <a:r>
              <a:rPr lang="en-US"/>
              <a:t>At the end of this meeting, the Director will have access to a list of any individual corrections that need to be made in the DMS. </a:t>
            </a:r>
          </a:p>
          <a:p>
            <a:pPr lvl="1"/>
            <a:r>
              <a:rPr lang="en-US"/>
              <a:t>AUs will have 45 days following the record reviews to complete the corrections, upload them to the DMS and notify CDE of the completed corrections. </a:t>
            </a:r>
          </a:p>
          <a:p>
            <a:pPr lvl="1"/>
            <a:r>
              <a:rPr lang="en-US"/>
              <a:t>The CDE team will review the corrections for compliance and advise the Director of the status of the corrections.</a:t>
            </a:r>
          </a:p>
          <a:p>
            <a:pPr marL="0" indent="0" algn="ctr">
              <a:buFont typeface="Arial" panose="020B0604020202020204" pitchFamily="34" charset="0"/>
              <a:buNone/>
            </a:pPr>
            <a:endParaRPr lang="en-US" b="1">
              <a:latin typeface="Trebuchet MS" panose="020B0603020202020204"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3738803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73" y="214300"/>
            <a:ext cx="4788607" cy="430887"/>
          </a:xfrm>
        </p:spPr>
        <p:txBody>
          <a:bodyPr>
            <a:noAutofit/>
          </a:bodyPr>
          <a:lstStyle/>
          <a:p>
            <a:r>
              <a:rPr lang="en-US" sz="3200" spc="-10" dirty="0"/>
              <a:t>Level of</a:t>
            </a:r>
            <a:r>
              <a:rPr lang="en-US" sz="3200" spc="-15" dirty="0"/>
              <a:t> </a:t>
            </a:r>
            <a:r>
              <a:rPr lang="en-US" sz="3200" spc="-10" dirty="0"/>
              <a:t>Support - Intensive</a:t>
            </a:r>
            <a:endParaRPr lang="en-US" sz="3200" dirty="0"/>
          </a:p>
        </p:txBody>
      </p:sp>
      <p:pic>
        <p:nvPicPr>
          <p:cNvPr id="6" name="Picture 5" descr="Intensive Support means one or more noncompliant IEPs for the 2nd consecutive year" title="Graphic Box with text"/>
          <p:cNvPicPr/>
          <p:nvPr/>
        </p:nvPicPr>
        <p:blipFill rotWithShape="1">
          <a:blip r:embed="rId2">
            <a:extLst>
              <a:ext uri="{28A0092B-C50C-407E-A947-70E740481C1C}">
                <a14:useLocalDpi xmlns:a14="http://schemas.microsoft.com/office/drawing/2010/main" val="0"/>
              </a:ext>
            </a:extLst>
          </a:blip>
          <a:srcRect l="73171" t="-1818"/>
          <a:stretch/>
        </p:blipFill>
        <p:spPr bwMode="auto">
          <a:xfrm>
            <a:off x="6266906" y="68893"/>
            <a:ext cx="2251943" cy="1481611"/>
          </a:xfrm>
          <a:prstGeom prst="rect">
            <a:avLst/>
          </a:prstGeom>
          <a:noFill/>
        </p:spPr>
      </p:pic>
      <p:sp>
        <p:nvSpPr>
          <p:cNvPr id="3" name="Text Placeholder 2"/>
          <p:cNvSpPr>
            <a:spLocks noGrp="1"/>
          </p:cNvSpPr>
          <p:nvPr>
            <p:ph type="body" idx="1"/>
          </p:nvPr>
        </p:nvSpPr>
        <p:spPr>
          <a:xfrm>
            <a:off x="723900" y="1386503"/>
            <a:ext cx="10165079" cy="4663777"/>
          </a:xfrm>
        </p:spPr>
        <p:txBody>
          <a:bodyPr>
            <a:normAutofit/>
          </a:bodyPr>
          <a:lstStyle/>
          <a:p>
            <a:pPr marL="0" indent="0" algn="ctr">
              <a:buNone/>
            </a:pPr>
            <a:endParaRPr lang="en-US" b="1" u="sng" dirty="0"/>
          </a:p>
          <a:p>
            <a:pPr marL="0" indent="0" algn="ctr">
              <a:buNone/>
            </a:pPr>
            <a:r>
              <a:rPr lang="en-US" b="1" dirty="0"/>
              <a:t>Intensive Support – Includes all elements of Universal and Targeted Support plus:</a:t>
            </a:r>
            <a:endParaRPr lang="en-US" dirty="0"/>
          </a:p>
          <a:p>
            <a:endParaRPr lang="en-US" dirty="0"/>
          </a:p>
          <a:p>
            <a:r>
              <a:rPr lang="en-US" dirty="0"/>
              <a:t>The CDE will provide required individualized professional development in the area(s) of Secondary Transition IEP development based on the AU’s need. </a:t>
            </a:r>
          </a:p>
          <a:p>
            <a:r>
              <a:rPr lang="en-US" dirty="0"/>
              <a:t>The CDE will conduct a second check of IEPs written 2-3 months after the required professional development.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3154041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C8FA-FE38-DC7B-6B89-07F712967356}"/>
              </a:ext>
            </a:extLst>
          </p:cNvPr>
          <p:cNvSpPr>
            <a:spLocks noGrp="1"/>
          </p:cNvSpPr>
          <p:nvPr>
            <p:ph type="title"/>
          </p:nvPr>
        </p:nvSpPr>
        <p:spPr/>
        <p:txBody>
          <a:bodyPr/>
          <a:lstStyle/>
          <a:p>
            <a:r>
              <a:rPr lang="en-US" dirty="0"/>
              <a:t> Resources </a:t>
            </a:r>
          </a:p>
        </p:txBody>
      </p:sp>
      <p:sp>
        <p:nvSpPr>
          <p:cNvPr id="3" name="Content Placeholder 2">
            <a:extLst>
              <a:ext uri="{FF2B5EF4-FFF2-40B4-BE49-F238E27FC236}">
                <a16:creationId xmlns:a16="http://schemas.microsoft.com/office/drawing/2014/main" id="{D4F046D7-109F-BBD0-899F-0CC826A20141}"/>
              </a:ext>
            </a:extLst>
          </p:cNvPr>
          <p:cNvSpPr>
            <a:spLocks noGrp="1"/>
          </p:cNvSpPr>
          <p:nvPr>
            <p:ph idx="1"/>
          </p:nvPr>
        </p:nvSpPr>
        <p:spPr/>
        <p:txBody>
          <a:bodyPr/>
          <a:lstStyle/>
          <a:p>
            <a:pPr marL="0" lvl="0" indent="0">
              <a:buNone/>
            </a:pPr>
            <a:r>
              <a:rPr lang="en-US" dirty="0"/>
              <a:t>Resources will be posted on the </a:t>
            </a:r>
            <a:r>
              <a:rPr lang="en-US" dirty="0">
                <a:hlinkClick r:id="rId2"/>
              </a:rPr>
              <a:t>General Supervision and Monitoring webpage</a:t>
            </a:r>
            <a:r>
              <a:rPr lang="en-US" dirty="0"/>
              <a:t>:</a:t>
            </a:r>
          </a:p>
          <a:p>
            <a:pPr lvl="0"/>
            <a:r>
              <a:rPr lang="en-US" dirty="0"/>
              <a:t>This recorded training </a:t>
            </a:r>
          </a:p>
          <a:p>
            <a:pPr lvl="0"/>
            <a:r>
              <a:rPr lang="en-US" dirty="0"/>
              <a:t>The training PowerPoint </a:t>
            </a:r>
          </a:p>
          <a:p>
            <a:pPr lvl="0"/>
            <a:r>
              <a:rPr lang="en-US" dirty="0"/>
              <a:t>A one-page checklist for completing IEP record reviews</a:t>
            </a:r>
          </a:p>
          <a:p>
            <a:pPr lvl="0"/>
            <a:r>
              <a:rPr lang="en-US" dirty="0"/>
              <a:t>The record review protocol and corresponding record review instruction document</a:t>
            </a:r>
          </a:p>
          <a:p>
            <a:pPr lvl="0"/>
            <a:r>
              <a:rPr lang="en-US" dirty="0"/>
              <a:t>Indicator 13: Overview, Data Collection Process, and Levels of </a:t>
            </a:r>
            <a:r>
              <a:rPr lang="en-US"/>
              <a:t>Support document</a:t>
            </a:r>
            <a:endParaRPr lang="en-US" dirty="0"/>
          </a:p>
          <a:p>
            <a:endParaRPr lang="en-US" dirty="0"/>
          </a:p>
        </p:txBody>
      </p:sp>
      <p:sp>
        <p:nvSpPr>
          <p:cNvPr id="4" name="Slide Number Placeholder 3">
            <a:extLst>
              <a:ext uri="{FF2B5EF4-FFF2-40B4-BE49-F238E27FC236}">
                <a16:creationId xmlns:a16="http://schemas.microsoft.com/office/drawing/2014/main" id="{6A98E2EF-6F13-D974-04F5-2FA862CBDF1D}"/>
              </a:ext>
            </a:extLst>
          </p:cNvPr>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3478554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52D7-5922-4712-9615-AE39E22BFA89}"/>
              </a:ext>
            </a:extLst>
          </p:cNvPr>
          <p:cNvSpPr>
            <a:spLocks noGrp="1"/>
          </p:cNvSpPr>
          <p:nvPr>
            <p:ph type="title"/>
          </p:nvPr>
        </p:nvSpPr>
        <p:spPr/>
        <p:txBody>
          <a:bodyPr>
            <a:normAutofit/>
          </a:bodyPr>
          <a:lstStyle/>
          <a:p>
            <a:r>
              <a:rPr lang="en-US" dirty="0"/>
              <a:t>Timeline and samples</a:t>
            </a:r>
          </a:p>
        </p:txBody>
      </p:sp>
      <p:sp>
        <p:nvSpPr>
          <p:cNvPr id="3" name="Content Placeholder 2">
            <a:extLst>
              <a:ext uri="{FF2B5EF4-FFF2-40B4-BE49-F238E27FC236}">
                <a16:creationId xmlns:a16="http://schemas.microsoft.com/office/drawing/2014/main" id="{B8F8510E-AD8B-4AB3-8574-3954435C0C33}"/>
              </a:ext>
            </a:extLst>
          </p:cNvPr>
          <p:cNvSpPr>
            <a:spLocks noGrp="1"/>
          </p:cNvSpPr>
          <p:nvPr>
            <p:ph idx="1"/>
          </p:nvPr>
        </p:nvSpPr>
        <p:spPr/>
        <p:txBody>
          <a:bodyPr>
            <a:normAutofit/>
          </a:bodyPr>
          <a:lstStyle/>
          <a:p>
            <a:r>
              <a:rPr lang="en-US" dirty="0"/>
              <a:t>Timeline: </a:t>
            </a:r>
          </a:p>
          <a:p>
            <a:pPr lvl="1"/>
            <a:r>
              <a:rPr lang="en-US" dirty="0"/>
              <a:t>Samples are open in the Data Management System (DMS) August 1, 2023 – May 1, 2024</a:t>
            </a:r>
          </a:p>
          <a:p>
            <a:r>
              <a:rPr lang="en-US" dirty="0"/>
              <a:t>Samples pulled from the 2022 December Count data</a:t>
            </a:r>
          </a:p>
          <a:p>
            <a:r>
              <a:rPr lang="en-US" dirty="0"/>
              <a:t>Random samples ensure that students in each age group are adequately represented </a:t>
            </a:r>
          </a:p>
          <a:p>
            <a:r>
              <a:rPr lang="en-US" dirty="0"/>
              <a:t>Sample stratified in 3 age categories: </a:t>
            </a:r>
          </a:p>
          <a:p>
            <a:pPr lvl="1"/>
            <a:r>
              <a:rPr lang="en-US" dirty="0"/>
              <a:t>Preschool: 3- and 4-year-olds</a:t>
            </a:r>
          </a:p>
          <a:p>
            <a:pPr lvl="1"/>
            <a:r>
              <a:rPr lang="en-US" dirty="0"/>
              <a:t>School age: 5- to 14-year-olds</a:t>
            </a:r>
          </a:p>
          <a:p>
            <a:pPr lvl="1"/>
            <a:r>
              <a:rPr lang="en-US" dirty="0"/>
              <a:t>Secondary transition:  15- to 21-year-olds</a:t>
            </a:r>
          </a:p>
          <a:p>
            <a:r>
              <a:rPr lang="en-US" dirty="0"/>
              <a:t>Sample Size - double the required number – provides flexibility in file selection for students who meet certain criteria</a:t>
            </a:r>
          </a:p>
          <a:p>
            <a:endParaRPr lang="en-US" dirty="0"/>
          </a:p>
        </p:txBody>
      </p:sp>
      <p:sp>
        <p:nvSpPr>
          <p:cNvPr id="4" name="Slide Number Placeholder 3">
            <a:extLst>
              <a:ext uri="{FF2B5EF4-FFF2-40B4-BE49-F238E27FC236}">
                <a16:creationId xmlns:a16="http://schemas.microsoft.com/office/drawing/2014/main" id="{AC83DC39-A640-401C-B450-D9FD4C5F567C}"/>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075983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1940" y="196089"/>
            <a:ext cx="2135505" cy="430887"/>
          </a:xfrm>
          <a:prstGeom prst="rect">
            <a:avLst/>
          </a:prstGeom>
        </p:spPr>
        <p:txBody>
          <a:bodyPr vert="horz" wrap="square" lIns="0" tIns="0" rIns="0" bIns="0" rtlCol="0" anchor="t" anchorCtr="0">
            <a:spAutoFit/>
          </a:bodyPr>
          <a:lstStyle/>
          <a:p>
            <a:pPr marL="12700">
              <a:lnSpc>
                <a:spcPct val="100000"/>
              </a:lnSpc>
            </a:pPr>
            <a:r>
              <a:rPr spc="-10" dirty="0"/>
              <a:t>Questions??</a:t>
            </a:r>
          </a:p>
        </p:txBody>
      </p:sp>
      <p:sp>
        <p:nvSpPr>
          <p:cNvPr id="3" name="object 3" descr="hands holding question marks" title="Graphic image"/>
          <p:cNvSpPr/>
          <p:nvPr/>
        </p:nvSpPr>
        <p:spPr>
          <a:xfrm>
            <a:off x="2738628" y="910590"/>
            <a:ext cx="6714743" cy="5036819"/>
          </a:xfrm>
          <a:prstGeom prst="rect">
            <a:avLst/>
          </a:prstGeom>
          <a:blipFill>
            <a:blip r:embed="rId2" cstate="print"/>
            <a:stretch>
              <a:fillRect/>
            </a:stretch>
          </a:blipFill>
        </p:spPr>
        <p:txBody>
          <a:bodyPr wrap="square" lIns="0" tIns="0" rIns="0" bIns="0" rtlCol="0"/>
          <a:lstStyle/>
          <a:p>
            <a:endParaRPr/>
          </a:p>
        </p:txBody>
      </p:sp>
      <p:sp>
        <p:nvSpPr>
          <p:cNvPr id="6" name="Slide Number Placeholder 5"/>
          <p:cNvSpPr>
            <a:spLocks noGrp="1"/>
          </p:cNvSpPr>
          <p:nvPr>
            <p:ph type="sldNum" sz="quarter" idx="12"/>
          </p:nvPr>
        </p:nvSpPr>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2723348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90618"/>
            <a:ext cx="12192627" cy="2337620"/>
          </a:xfrm>
        </p:spPr>
        <p:txBody>
          <a:bodyPr>
            <a:normAutofit fontScale="90000"/>
          </a:bodyPr>
          <a:lstStyle/>
          <a:p>
            <a:r>
              <a:rPr lang="en-US" dirty="0"/>
              <a:t>Contact Information</a:t>
            </a:r>
            <a:br>
              <a:rPr lang="en-US" dirty="0"/>
            </a:br>
            <a:r>
              <a:rPr lang="en-US" dirty="0"/>
              <a:t>Gloria Durosko, Supervisor Data and Monitoring Liaison</a:t>
            </a:r>
            <a:br>
              <a:rPr lang="en-US" dirty="0"/>
            </a:br>
            <a:r>
              <a:rPr lang="en-US" dirty="0"/>
              <a:t>Exceptional Student Services Unit</a:t>
            </a:r>
            <a:br>
              <a:rPr lang="en-US" dirty="0"/>
            </a:br>
            <a:r>
              <a:rPr lang="en-US" dirty="0">
                <a:hlinkClick r:id="rId2"/>
              </a:rPr>
              <a:t>Durosko_g@cde.state.co.us</a:t>
            </a:r>
            <a:br>
              <a:rPr lang="en-US" dirty="0"/>
            </a:br>
            <a:r>
              <a:rPr lang="en-US" dirty="0"/>
              <a:t>720-822-5102</a:t>
            </a:r>
          </a:p>
        </p:txBody>
      </p:sp>
      <p:sp>
        <p:nvSpPr>
          <p:cNvPr id="3" name="Slide Number Placeholder 2"/>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61237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a:t>
            </a:r>
            <a:r>
              <a:rPr lang="en-US"/>
              <a:t>of reviews</a:t>
            </a:r>
            <a:endParaRPr lang="en-US" dirty="0"/>
          </a:p>
        </p:txBody>
      </p:sp>
      <p:sp>
        <p:nvSpPr>
          <p:cNvPr id="3" name="Content Placeholder 2"/>
          <p:cNvSpPr>
            <a:spLocks noGrp="1"/>
          </p:cNvSpPr>
          <p:nvPr>
            <p:ph idx="1"/>
          </p:nvPr>
        </p:nvSpPr>
        <p:spPr/>
        <p:txBody>
          <a:bodyPr/>
          <a:lstStyle/>
          <a:p>
            <a:r>
              <a:rPr lang="en-US" dirty="0"/>
              <a:t>Maximum number of total reviews is 30 (reduced from 50 in SY2020-2021)</a:t>
            </a:r>
          </a:p>
          <a:p>
            <a:pPr lvl="1"/>
            <a:r>
              <a:rPr lang="en-US" dirty="0"/>
              <a:t>Minimum 10</a:t>
            </a:r>
          </a:p>
          <a:p>
            <a:pPr lvl="1"/>
            <a:r>
              <a:rPr lang="en-US" dirty="0"/>
              <a:t>Maximum 30 </a:t>
            </a:r>
          </a:p>
          <a:p>
            <a:r>
              <a:rPr lang="en-US" dirty="0"/>
              <a:t>Transition IEP reviews – used for reporting Colorado’s Indicator 13 data</a:t>
            </a:r>
          </a:p>
          <a:p>
            <a:pPr lvl="1"/>
            <a:r>
              <a:rPr lang="en-US" dirty="0"/>
              <a:t>Minimum 5</a:t>
            </a:r>
          </a:p>
          <a:p>
            <a:pPr lvl="1"/>
            <a:r>
              <a:rPr lang="en-US" dirty="0"/>
              <a:t>Maximum 10</a:t>
            </a:r>
          </a:p>
          <a:p>
            <a:r>
              <a:rPr lang="en-US" dirty="0"/>
              <a:t>Review </a:t>
            </a:r>
            <a:r>
              <a:rPr lang="en-US" u="sng" dirty="0"/>
              <a:t>active IEPs </a:t>
            </a:r>
            <a:r>
              <a:rPr lang="en-US" dirty="0"/>
              <a:t>dated between </a:t>
            </a:r>
            <a:r>
              <a:rPr lang="en-US" dirty="0">
                <a:highlight>
                  <a:srgbClr val="FFFF00"/>
                </a:highlight>
              </a:rPr>
              <a:t>April 1, 2023 – May 1, 2024 </a:t>
            </a:r>
          </a:p>
          <a:p>
            <a:r>
              <a:rPr lang="en-US" dirty="0"/>
              <a:t>Full record reviews – protocol is built in to the DMS</a:t>
            </a:r>
          </a:p>
          <a:p>
            <a:r>
              <a:rPr lang="en-US" dirty="0"/>
              <a:t>May 1, 2024 – data collection window closes and DMS files locked</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
        <p:nvSpPr>
          <p:cNvPr id="5" name="Star: 7 Points 4" descr="Enhanced feature &#10;">
            <a:extLst>
              <a:ext uri="{FF2B5EF4-FFF2-40B4-BE49-F238E27FC236}">
                <a16:creationId xmlns:a16="http://schemas.microsoft.com/office/drawing/2014/main" id="{8414032C-4033-240E-ABD7-77A757AF8A18}"/>
              </a:ext>
            </a:extLst>
          </p:cNvPr>
          <p:cNvSpPr/>
          <p:nvPr/>
        </p:nvSpPr>
        <p:spPr>
          <a:xfrm>
            <a:off x="9098004" y="3125302"/>
            <a:ext cx="1994264" cy="1529697"/>
          </a:xfrm>
          <a:prstGeom prst="star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New this year</a:t>
            </a:r>
          </a:p>
        </p:txBody>
      </p:sp>
    </p:spTree>
    <p:extLst>
      <p:ext uri="{BB962C8B-B14F-4D97-AF65-F5344CB8AC3E}">
        <p14:creationId xmlns:p14="http://schemas.microsoft.com/office/powerpoint/2010/main" val="222969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Record Review Process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04901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5268-0717-6120-6154-BE167E9D4655}"/>
              </a:ext>
            </a:extLst>
          </p:cNvPr>
          <p:cNvSpPr>
            <a:spLocks noGrp="1"/>
          </p:cNvSpPr>
          <p:nvPr>
            <p:ph type="title"/>
          </p:nvPr>
        </p:nvSpPr>
        <p:spPr/>
        <p:txBody>
          <a:bodyPr/>
          <a:lstStyle/>
          <a:p>
            <a:r>
              <a:rPr lang="en-US" dirty="0"/>
              <a:t>ESSU Data Management System (DMS)</a:t>
            </a:r>
          </a:p>
        </p:txBody>
      </p:sp>
      <p:pic>
        <p:nvPicPr>
          <p:cNvPr id="6" name="Content Placeholder 5" descr="ESSU Data Management System Log in screen &#10;https://www.cde.state.co.us/idm/essu-data&#10;">
            <a:extLst>
              <a:ext uri="{FF2B5EF4-FFF2-40B4-BE49-F238E27FC236}">
                <a16:creationId xmlns:a16="http://schemas.microsoft.com/office/drawing/2014/main" id="{A5D00BF9-4E34-D28C-A669-417A32D69581}"/>
              </a:ext>
            </a:extLst>
          </p:cNvPr>
          <p:cNvPicPr>
            <a:picLocks noGrp="1" noChangeAspect="1"/>
          </p:cNvPicPr>
          <p:nvPr>
            <p:ph idx="1"/>
          </p:nvPr>
        </p:nvPicPr>
        <p:blipFill>
          <a:blip r:embed="rId2"/>
          <a:stretch>
            <a:fillRect/>
          </a:stretch>
        </p:blipFill>
        <p:spPr>
          <a:xfrm>
            <a:off x="1307736" y="1274636"/>
            <a:ext cx="9459275" cy="4490437"/>
          </a:xfrm>
        </p:spPr>
      </p:pic>
      <p:sp>
        <p:nvSpPr>
          <p:cNvPr id="8" name="TextBox 7">
            <a:extLst>
              <a:ext uri="{FF2B5EF4-FFF2-40B4-BE49-F238E27FC236}">
                <a16:creationId xmlns:a16="http://schemas.microsoft.com/office/drawing/2014/main" id="{31F9EBD3-A425-B70F-C668-DF49311AF1AC}"/>
              </a:ext>
            </a:extLst>
          </p:cNvPr>
          <p:cNvSpPr txBox="1"/>
          <p:nvPr/>
        </p:nvSpPr>
        <p:spPr>
          <a:xfrm>
            <a:off x="798781" y="6185413"/>
            <a:ext cx="4554584" cy="369332"/>
          </a:xfrm>
          <a:prstGeom prst="rect">
            <a:avLst/>
          </a:prstGeom>
          <a:noFill/>
        </p:spPr>
        <p:txBody>
          <a:bodyPr wrap="square">
            <a:spAutoFit/>
          </a:bodyPr>
          <a:lstStyle/>
          <a:p>
            <a:r>
              <a:rPr lang="en-US" sz="1800" dirty="0">
                <a:hlinkClick r:id="rId3"/>
              </a:rPr>
              <a:t>https://www.cde.state.co.us/idm/essu-data</a:t>
            </a:r>
            <a:r>
              <a:rPr lang="en-US" sz="1800" dirty="0"/>
              <a:t>   </a:t>
            </a:r>
          </a:p>
        </p:txBody>
      </p:sp>
      <p:sp>
        <p:nvSpPr>
          <p:cNvPr id="4" name="Slide Number Placeholder 3">
            <a:extLst>
              <a:ext uri="{FF2B5EF4-FFF2-40B4-BE49-F238E27FC236}">
                <a16:creationId xmlns:a16="http://schemas.microsoft.com/office/drawing/2014/main" id="{E33ED5AF-0F4A-C22F-5FA3-0ECB54ACC770}"/>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94208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Access to the Ascend DMS</a:t>
            </a:r>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838200" y="1533236"/>
            <a:ext cx="10515600" cy="4562764"/>
          </a:xfrm>
        </p:spPr>
        <p:txBody>
          <a:bodyPr>
            <a:normAutofit/>
          </a:bodyPr>
          <a:lstStyle/>
          <a:p>
            <a:r>
              <a:rPr lang="en-US" sz="2000" dirty="0"/>
              <a:t>If you do not have access to the new DMS, contact your AU LAM (Local Access Manager). </a:t>
            </a:r>
          </a:p>
          <a:p>
            <a:r>
              <a:rPr lang="en-US" sz="2000" dirty="0"/>
              <a:t>If you forget your password, there is a “Forgot Password” reset option on the log in page.</a:t>
            </a:r>
          </a:p>
          <a:p>
            <a:r>
              <a:rPr lang="en-US" sz="2000" dirty="0"/>
              <a:t>The new CDE DMS application in Access Management is </a:t>
            </a:r>
            <a:r>
              <a:rPr lang="en-US" sz="2000" b="1" dirty="0"/>
              <a:t>ASCDMS</a:t>
            </a:r>
            <a:r>
              <a:rPr lang="en-US" sz="2000" dirty="0"/>
              <a:t>.  Currently there are 2 roles that grant access to Record Reviews in the DMS:</a:t>
            </a:r>
          </a:p>
          <a:p>
            <a:pPr lvl="1"/>
            <a:r>
              <a:rPr lang="en-US" sz="1900" b="1" dirty="0"/>
              <a:t>MD</a:t>
            </a:r>
            <a:r>
              <a:rPr lang="en-US" sz="1900" dirty="0"/>
              <a:t> – For Directors, all access.</a:t>
            </a:r>
          </a:p>
          <a:p>
            <a:pPr lvl="1"/>
            <a:r>
              <a:rPr lang="en-US" sz="1900" b="1" dirty="0"/>
              <a:t>MRR</a:t>
            </a:r>
            <a:r>
              <a:rPr lang="en-US" sz="1900" dirty="0"/>
              <a:t> – For Record Review access.</a:t>
            </a:r>
          </a:p>
          <a:p>
            <a:r>
              <a:rPr lang="en-US" sz="2000" dirty="0"/>
              <a:t>Only one role can be assigned per user.  If more than one role is assigned, you may not be able to log in.</a:t>
            </a:r>
          </a:p>
          <a:p>
            <a:r>
              <a:rPr lang="en-US" sz="2000" dirty="0"/>
              <a:t>If you get a security error message when logging in, have your IT person mark the page as safe, updates to Firewall security may block the page. </a:t>
            </a:r>
          </a:p>
          <a:p>
            <a:endParaRPr lang="en-US" dirty="0"/>
          </a:p>
          <a:p>
            <a:pPr marL="0" indent="0">
              <a:buNone/>
            </a:pPr>
            <a:r>
              <a:rPr lang="en-US" sz="2000" dirty="0"/>
              <a:t>	</a:t>
            </a:r>
            <a:r>
              <a:rPr lang="en-US" sz="2000" i="1" dirty="0"/>
              <a:t>Questions about logging in or roles contact </a:t>
            </a:r>
            <a:r>
              <a:rPr lang="en-US" sz="2000" b="1" dirty="0"/>
              <a:t>Josh Fails at </a:t>
            </a:r>
            <a:r>
              <a:rPr lang="en-US" sz="2000" b="1" dirty="0">
                <a:hlinkClick r:id="rId3"/>
              </a:rPr>
              <a:t>fails_j@cde.state.co.us</a:t>
            </a:r>
            <a:endParaRPr lang="en-US" sz="2000" b="1" dirty="0"/>
          </a:p>
          <a:p>
            <a:pPr marL="0" indent="0">
              <a:buNone/>
            </a:pPr>
            <a:endParaRPr lang="en-US" sz="2000" dirty="0">
              <a:solidFill>
                <a:srgbClr val="0070C0"/>
              </a:solidFill>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19629182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4441</TotalTime>
  <Words>3579</Words>
  <Application>Microsoft Office PowerPoint</Application>
  <PresentationFormat>Widescreen</PresentationFormat>
  <Paragraphs>350</Paragraphs>
  <Slides>51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Calibri Light</vt:lpstr>
      <vt:lpstr>Museo Slab 500</vt:lpstr>
      <vt:lpstr>Segoe UI</vt:lpstr>
      <vt:lpstr>Trebuchet MS</vt:lpstr>
      <vt:lpstr>Wingdings</vt:lpstr>
      <vt:lpstr>Office Theme</vt:lpstr>
      <vt:lpstr>Standard Record Reviews (SRR) and Transition Age File Reviews: Indicator 13 (I 13) SY2023-2024</vt:lpstr>
      <vt:lpstr>Today’s Plan</vt:lpstr>
      <vt:lpstr>Purpose of IEP Record Reviews</vt:lpstr>
      <vt:lpstr>Overview</vt:lpstr>
      <vt:lpstr>Timeline and samples</vt:lpstr>
      <vt:lpstr>Number of reviews</vt:lpstr>
      <vt:lpstr>Record Review Process</vt:lpstr>
      <vt:lpstr>ESSU Data Management System (DMS)</vt:lpstr>
      <vt:lpstr>Access to the Ascend DMS</vt:lpstr>
      <vt:lpstr>Where to Find Number of Files to Review</vt:lpstr>
      <vt:lpstr>How many files do I have to review? </vt:lpstr>
      <vt:lpstr>Finding the Reviews</vt:lpstr>
      <vt:lpstr>Review Status and Export Student Lists</vt:lpstr>
      <vt:lpstr>Collection Dashboard &amp; Opening an Age Group Sample</vt:lpstr>
      <vt:lpstr>Requesting Alternate Students</vt:lpstr>
      <vt:lpstr>Selecting Alternate Students continued</vt:lpstr>
      <vt:lpstr>Opening a Student’s Record for Review</vt:lpstr>
      <vt:lpstr>Accessing the Record Review Protocol within a Student Record</vt:lpstr>
      <vt:lpstr>Early Childhood and Transition Questions</vt:lpstr>
      <vt:lpstr>Uploading documents to the Student Record</vt:lpstr>
      <vt:lpstr>Uploading documents to the Student Record continued</vt:lpstr>
      <vt:lpstr>Completing Review</vt:lpstr>
      <vt:lpstr>Error Message – Incomplete Review</vt:lpstr>
      <vt:lpstr>Notice of Noncompliant Indicator 13 Elements for Transition Age IEPs</vt:lpstr>
      <vt:lpstr>Checking Indicator 13 Noncompliance </vt:lpstr>
      <vt:lpstr>Submitting the Record Review Collection</vt:lpstr>
      <vt:lpstr>Data Submission Deadline and Reporting </vt:lpstr>
      <vt:lpstr>Where can I get help?</vt:lpstr>
      <vt:lpstr>Checklist </vt:lpstr>
      <vt:lpstr>Resources </vt:lpstr>
      <vt:lpstr> Indicator 13  Transition Age IEP Reviews</vt:lpstr>
      <vt:lpstr>Calculating % Compliance for I 13</vt:lpstr>
      <vt:lpstr>I 13 Compliance Components</vt:lpstr>
      <vt:lpstr>Reporting Indicator 13 Compliance  </vt:lpstr>
      <vt:lpstr>What does this mean for CDE/AU reporting?</vt:lpstr>
      <vt:lpstr>What this means for AUs that participate in CDE/AU collaborative IEP reviews </vt:lpstr>
      <vt:lpstr>Suggestions</vt:lpstr>
      <vt:lpstr>Data Submission Deadline and Reporting. </vt:lpstr>
      <vt:lpstr>Correction of Noncompliance for I 13</vt:lpstr>
      <vt:lpstr>Correction of Noncompliance for I 13 Overview</vt:lpstr>
      <vt:lpstr>Demonstrating correction of noncompliance </vt:lpstr>
      <vt:lpstr>Correction of Noncompliance </vt:lpstr>
      <vt:lpstr>Levels of Support</vt:lpstr>
      <vt:lpstr>Levels of Support – 3 Levels </vt:lpstr>
      <vt:lpstr>Level of Support - Universal</vt:lpstr>
      <vt:lpstr>Level of Support – New AUs</vt:lpstr>
      <vt:lpstr>Level of Support - Targeted</vt:lpstr>
      <vt:lpstr>Level of Support - Intensive</vt:lpstr>
      <vt:lpstr> Resources </vt:lpstr>
      <vt:lpstr>Questions??</vt:lpstr>
      <vt:lpstr>Contact Information Gloria Durosko, Supervisor Data and Monitoring Liaison Exceptional Student Services Unit Durosko_g@cde.state.co.us 720-822-5102</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Fails, Josh</cp:lastModifiedBy>
  <cp:revision>267</cp:revision>
  <dcterms:created xsi:type="dcterms:W3CDTF">2019-06-25T17:30:52Z</dcterms:created>
  <dcterms:modified xsi:type="dcterms:W3CDTF">2023-08-16T22:51:23Z</dcterms:modified>
</cp:coreProperties>
</file>