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0" r:id="rId2"/>
    <p:sldId id="268" r:id="rId3"/>
    <p:sldId id="269" r:id="rId4"/>
    <p:sldId id="270" r:id="rId5"/>
    <p:sldId id="271" r:id="rId6"/>
    <p:sldId id="276" r:id="rId7"/>
    <p:sldId id="277" r:id="rId8"/>
    <p:sldId id="278" r:id="rId9"/>
    <p:sldId id="257" r:id="rId10"/>
    <p:sldId id="273" r:id="rId11"/>
    <p:sldId id="275" r:id="rId12"/>
    <p:sldId id="266" r:id="rId13"/>
    <p:sldId id="267" r:id="rId14"/>
  </p:sldIdLst>
  <p:sldSz cx="9144000" cy="6858000" type="screen4x3"/>
  <p:notesSz cx="9144000" cy="6858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p:cViewPr varScale="1">
        <p:scale>
          <a:sx n="53" d="100"/>
          <a:sy n="53" d="100"/>
        </p:scale>
        <p:origin x="48" y="12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9288164-036B-46C9-9F34-003B342F7EB9}" type="datetimeFigureOut">
              <a:rPr lang="en-US" smtClean="0"/>
              <a:t>8/31/2021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5E1F5BA-28E4-4960-9237-07B827E6B6F0}" type="slidenum">
              <a:rPr lang="en-US" smtClean="0"/>
              <a:t>‹#›</a:t>
            </a:fld>
            <a:endParaRPr lang="en-US"/>
          </a:p>
        </p:txBody>
      </p:sp>
    </p:spTree>
    <p:extLst>
      <p:ext uri="{BB962C8B-B14F-4D97-AF65-F5344CB8AC3E}">
        <p14:creationId xmlns:p14="http://schemas.microsoft.com/office/powerpoint/2010/main" val="1066524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1F5BA-28E4-4960-9237-07B827E6B6F0}" type="slidenum">
              <a:rPr lang="en-US" smtClean="0"/>
              <a:t>2</a:t>
            </a:fld>
            <a:endParaRPr lang="en-US"/>
          </a:p>
        </p:txBody>
      </p:sp>
    </p:spTree>
    <p:extLst>
      <p:ext uri="{BB962C8B-B14F-4D97-AF65-F5344CB8AC3E}">
        <p14:creationId xmlns:p14="http://schemas.microsoft.com/office/powerpoint/2010/main" val="465679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6" name="Holder 6"/>
          <p:cNvSpPr>
            <a:spLocks noGrp="1"/>
          </p:cNvSpPr>
          <p:nvPr>
            <p:ph type="sldNum" sz="quarter" idx="7"/>
          </p:nvPr>
        </p:nvSpPr>
        <p:spPr/>
        <p:txBody>
          <a:bodyPr lIns="0" tIns="0" rIns="0" bIns="0"/>
          <a:lstStyle>
            <a:lvl1pPr>
              <a:defRPr sz="1600" b="0" i="0">
                <a:solidFill>
                  <a:schemeClr val="bg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Museo Slab 500"/>
                <a:cs typeface="Museo Slab 500"/>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6" name="Holder 6"/>
          <p:cNvSpPr>
            <a:spLocks noGrp="1"/>
          </p:cNvSpPr>
          <p:nvPr>
            <p:ph type="sldNum" sz="quarter" idx="7"/>
          </p:nvPr>
        </p:nvSpPr>
        <p:spPr/>
        <p:txBody>
          <a:bodyPr lIns="0" tIns="0" rIns="0" bIns="0"/>
          <a:lstStyle>
            <a:lvl1pPr>
              <a:defRPr sz="1600" b="0" i="0">
                <a:solidFill>
                  <a:schemeClr val="bg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Museo Slab 500"/>
                <a:cs typeface="Museo Slab 500"/>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7" name="Holder 7"/>
          <p:cNvSpPr>
            <a:spLocks noGrp="1"/>
          </p:cNvSpPr>
          <p:nvPr>
            <p:ph type="sldNum" sz="quarter" idx="7"/>
          </p:nvPr>
        </p:nvSpPr>
        <p:spPr/>
        <p:txBody>
          <a:bodyPr lIns="0" tIns="0" rIns="0" bIns="0"/>
          <a:lstStyle>
            <a:lvl1pPr>
              <a:defRPr sz="1600" b="0" i="0">
                <a:solidFill>
                  <a:schemeClr val="bg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a:solidFill>
                  <a:schemeClr val="tx1"/>
                </a:solidFill>
                <a:latin typeface="Museo Slab 500"/>
                <a:cs typeface="Museo Slab 500"/>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5" name="Holder 5"/>
          <p:cNvSpPr>
            <a:spLocks noGrp="1"/>
          </p:cNvSpPr>
          <p:nvPr>
            <p:ph type="sldNum" sz="quarter" idx="7"/>
          </p:nvPr>
        </p:nvSpPr>
        <p:spPr/>
        <p:txBody>
          <a:bodyPr lIns="0" tIns="0" rIns="0" bIns="0"/>
          <a:lstStyle>
            <a:lvl1pPr>
              <a:defRPr sz="1600" b="0" i="0">
                <a:solidFill>
                  <a:schemeClr val="bg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4" name="Holder 4"/>
          <p:cNvSpPr>
            <a:spLocks noGrp="1"/>
          </p:cNvSpPr>
          <p:nvPr>
            <p:ph type="sldNum" sz="quarter" idx="7"/>
          </p:nvPr>
        </p:nvSpPr>
        <p:spPr/>
        <p:txBody>
          <a:bodyPr lIns="0" tIns="0" rIns="0" bIns="0"/>
          <a:lstStyle>
            <a:lvl1pPr>
              <a:defRPr sz="1600" b="0" i="0">
                <a:solidFill>
                  <a:schemeClr val="bg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35459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1219199"/>
          </a:xfrm>
          <a:prstGeom prst="rect">
            <a:avLst/>
          </a:prstGeom>
          <a:blipFill>
            <a:blip r:embed="rId8" cstate="print"/>
            <a:stretch>
              <a:fillRect/>
            </a:stretch>
          </a:blipFill>
        </p:spPr>
        <p:txBody>
          <a:bodyPr wrap="square" lIns="0" tIns="0" rIns="0" bIns="0" rtlCol="0"/>
          <a:lstStyle/>
          <a:p>
            <a:endParaRPr/>
          </a:p>
        </p:txBody>
      </p:sp>
      <p:sp>
        <p:nvSpPr>
          <p:cNvPr id="17" name="bk object 17"/>
          <p:cNvSpPr/>
          <p:nvPr/>
        </p:nvSpPr>
        <p:spPr>
          <a:xfrm>
            <a:off x="7772400" y="6172200"/>
            <a:ext cx="1142999" cy="486155"/>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1013282" y="2615020"/>
            <a:ext cx="7117435" cy="1334770"/>
          </a:xfrm>
          <a:prstGeom prst="rect">
            <a:avLst/>
          </a:prstGeom>
        </p:spPr>
        <p:txBody>
          <a:bodyPr wrap="square" lIns="0" tIns="0" rIns="0" bIns="0">
            <a:spAutoFit/>
          </a:bodyPr>
          <a:lstStyle>
            <a:lvl1pPr>
              <a:defRPr sz="4800" b="0" i="0">
                <a:solidFill>
                  <a:schemeClr val="tx1"/>
                </a:solidFill>
                <a:latin typeface="Museo Slab 500"/>
                <a:cs typeface="Museo Slab 500"/>
              </a:defRPr>
            </a:lvl1pPr>
          </a:lstStyle>
          <a:p>
            <a:endParaRPr/>
          </a:p>
        </p:txBody>
      </p:sp>
      <p:sp>
        <p:nvSpPr>
          <p:cNvPr id="3" name="Holder 3"/>
          <p:cNvSpPr>
            <a:spLocks noGrp="1"/>
          </p:cNvSpPr>
          <p:nvPr>
            <p:ph type="body" idx="1"/>
          </p:nvPr>
        </p:nvSpPr>
        <p:spPr>
          <a:xfrm>
            <a:off x="1344326" y="3193916"/>
            <a:ext cx="6455346" cy="343915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6" name="Holder 6"/>
          <p:cNvSpPr>
            <a:spLocks noGrp="1"/>
          </p:cNvSpPr>
          <p:nvPr>
            <p:ph type="sldNum" sz="quarter" idx="7"/>
          </p:nvPr>
        </p:nvSpPr>
        <p:spPr>
          <a:xfrm>
            <a:off x="281736" y="6498518"/>
            <a:ext cx="222884" cy="228600"/>
          </a:xfrm>
          <a:prstGeom prst="rect">
            <a:avLst/>
          </a:prstGeom>
        </p:spPr>
        <p:txBody>
          <a:bodyPr wrap="square" lIns="0" tIns="0" rIns="0" bIns="0">
            <a:spAutoFit/>
          </a:bodyPr>
          <a:lstStyle>
            <a:lvl1pPr>
              <a:defRPr sz="1600" b="0" i="0">
                <a:solidFill>
                  <a:schemeClr val="bg1"/>
                </a:solidFill>
                <a:latin typeface="Calibri"/>
                <a:cs typeface="Calibri"/>
              </a:defRPr>
            </a:lvl1pPr>
          </a:lstStyle>
          <a:p>
            <a:pPr marL="25400">
              <a:lnSpc>
                <a:spcPts val="1614"/>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state.co.us/cdesped/dm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whitmore_k@cde.state.co.us"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de.state.co.us/cdesped/ascend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upport@ascendiep.co" TargetMode="External"/><Relationship Id="rId2" Type="http://schemas.openxmlformats.org/officeDocument/2006/relationships/hyperlink" Target="mailto:seienrichsupport@frontlineed.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o.ascendsuite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spc="-10" dirty="0">
                <a:latin typeface="Museo Slab 500"/>
                <a:cs typeface="Museo Slab 500"/>
              </a:rPr>
              <a:t>State-Sponsored IEP and DMS Systems </a:t>
            </a:r>
            <a:br>
              <a:rPr lang="en-US" sz="3600" dirty="0">
                <a:latin typeface="Museo Slab 500"/>
                <a:cs typeface="Museo Slab 500"/>
              </a:rPr>
            </a:br>
            <a:endParaRPr lang="en-US" dirty="0"/>
          </a:p>
        </p:txBody>
      </p:sp>
      <p:sp>
        <p:nvSpPr>
          <p:cNvPr id="4" name="Slide Number Placeholder 3"/>
          <p:cNvSpPr>
            <a:spLocks noGrp="1"/>
          </p:cNvSpPr>
          <p:nvPr>
            <p:ph type="sldNum" sz="quarter" idx="12"/>
          </p:nvPr>
        </p:nvSpPr>
        <p:spPr>
          <a:xfrm>
            <a:off x="223071" y="6427018"/>
            <a:ext cx="234129" cy="246221"/>
          </a:xfrm>
        </p:spPr>
        <p:txBody>
          <a:bodyPr/>
          <a:lstStyle/>
          <a:p>
            <a:fld id="{C479D5F6-EDCB-402A-AC08-4943A1820E8F}" type="slidenum">
              <a:rPr lang="en-US" smtClean="0">
                <a:solidFill>
                  <a:schemeClr val="tx1"/>
                </a:solidFill>
              </a:rPr>
              <a:pPr/>
              <a:t>1</a:t>
            </a:fld>
            <a:endParaRPr lang="en-US" dirty="0">
              <a:solidFill>
                <a:schemeClr val="tx1"/>
              </a:solidFill>
            </a:endParaRPr>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dirty="0"/>
              <a:t>Data Management System</a:t>
            </a:r>
            <a:endParaRPr sz="4000" dirty="0"/>
          </a:p>
        </p:txBody>
      </p:sp>
      <p:sp>
        <p:nvSpPr>
          <p:cNvPr id="4" name="object 4"/>
          <p:cNvSpPr txBox="1">
            <a:spLocks noGrp="1"/>
          </p:cNvSpPr>
          <p:nvPr>
            <p:ph type="sldNum" sz="quarter" idx="7"/>
          </p:nvPr>
        </p:nvSpPr>
        <p:spPr>
          <a:xfrm>
            <a:off x="281736" y="6498518"/>
            <a:ext cx="32786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10</a:t>
            </a:fld>
            <a:endParaRPr spc="-5" dirty="0">
              <a:solidFill>
                <a:schemeClr val="tx1"/>
              </a:solidFill>
            </a:endParaRPr>
          </a:p>
        </p:txBody>
      </p:sp>
      <p:sp>
        <p:nvSpPr>
          <p:cNvPr id="3" name="object 3"/>
          <p:cNvSpPr txBox="1"/>
          <p:nvPr/>
        </p:nvSpPr>
        <p:spPr>
          <a:xfrm>
            <a:off x="1069975" y="1828800"/>
            <a:ext cx="7004050" cy="4062651"/>
          </a:xfrm>
          <a:prstGeom prst="rect">
            <a:avLst/>
          </a:prstGeom>
        </p:spPr>
        <p:txBody>
          <a:bodyPr vert="horz" wrap="square" lIns="0" tIns="0" rIns="0" bIns="0" rtlCol="0">
            <a:spAutoFit/>
          </a:bodyPr>
          <a:lstStyle/>
          <a:p>
            <a:pPr marL="12700">
              <a:lnSpc>
                <a:spcPct val="100000"/>
              </a:lnSpc>
              <a:tabLst>
                <a:tab pos="241300" algn="l"/>
              </a:tabLst>
            </a:pPr>
            <a:r>
              <a:rPr lang="en-US" sz="2400" spc="-20" dirty="0">
                <a:latin typeface="Calibri"/>
                <a:cs typeface="Calibri"/>
              </a:rPr>
              <a:t>The </a:t>
            </a:r>
            <a:r>
              <a:rPr lang="en-US" sz="2400" spc="-20" dirty="0">
                <a:latin typeface="Calibri"/>
                <a:cs typeface="Calibri"/>
                <a:hlinkClick r:id="rId2"/>
              </a:rPr>
              <a:t>Data Management System (DMS) </a:t>
            </a:r>
            <a:r>
              <a:rPr lang="en-US" sz="2400" spc="-20" dirty="0">
                <a:latin typeface="Calibri"/>
                <a:cs typeface="Calibri"/>
              </a:rPr>
              <a:t>is a single sign- on system that assists AUs in meeting monitoring and accountability requirements. </a:t>
            </a:r>
          </a:p>
          <a:p>
            <a:pPr marL="12700">
              <a:lnSpc>
                <a:spcPct val="100000"/>
              </a:lnSpc>
              <a:tabLst>
                <a:tab pos="241300" algn="l"/>
              </a:tabLst>
            </a:pPr>
            <a:endParaRPr lang="en-US" sz="2400" spc="-20" dirty="0">
              <a:latin typeface="Calibri"/>
              <a:cs typeface="Calibri"/>
            </a:endParaRPr>
          </a:p>
          <a:p>
            <a:pPr marL="12700">
              <a:lnSpc>
                <a:spcPct val="100000"/>
              </a:lnSpc>
              <a:tabLst>
                <a:tab pos="241300" algn="l"/>
              </a:tabLst>
            </a:pPr>
            <a:r>
              <a:rPr lang="en-US" sz="2400" spc="-20" dirty="0">
                <a:latin typeface="Calibri"/>
                <a:cs typeface="Calibri"/>
              </a:rPr>
              <a:t>Examples:</a:t>
            </a:r>
          </a:p>
          <a:p>
            <a:pPr marL="812800" lvl="1" indent="-342900">
              <a:buFont typeface="Wingdings" panose="05000000000000000000" pitchFamily="2" charset="2"/>
              <a:buChar char="Ø"/>
              <a:tabLst>
                <a:tab pos="241300" algn="l"/>
              </a:tabLst>
            </a:pPr>
            <a:r>
              <a:rPr lang="en-US" sz="2400" spc="-20" dirty="0">
                <a:latin typeface="Calibri"/>
                <a:cs typeface="Calibri"/>
              </a:rPr>
              <a:t>AU Determinations</a:t>
            </a:r>
          </a:p>
          <a:p>
            <a:pPr marL="812800" lvl="1" indent="-342900">
              <a:buFont typeface="Wingdings" panose="05000000000000000000" pitchFamily="2" charset="2"/>
              <a:buChar char="Ø"/>
              <a:tabLst>
                <a:tab pos="241300" algn="l"/>
              </a:tabLst>
            </a:pPr>
            <a:r>
              <a:rPr lang="en-US" sz="2400" spc="-20" dirty="0">
                <a:latin typeface="Calibri"/>
                <a:cs typeface="Calibri"/>
              </a:rPr>
              <a:t>Dispute Resolution (State Complaints)</a:t>
            </a:r>
          </a:p>
          <a:p>
            <a:pPr marL="812800" lvl="1" indent="-342900">
              <a:buFont typeface="Wingdings" panose="05000000000000000000" pitchFamily="2" charset="2"/>
              <a:buChar char="Ø"/>
              <a:tabLst>
                <a:tab pos="241300" algn="l"/>
              </a:tabLst>
            </a:pPr>
            <a:r>
              <a:rPr lang="en-US" sz="2400" spc="-20" dirty="0">
                <a:latin typeface="Calibri"/>
                <a:cs typeface="Calibri"/>
              </a:rPr>
              <a:t>Standard Record Reviews (SRR)</a:t>
            </a:r>
          </a:p>
          <a:p>
            <a:pPr marL="812800" lvl="1" indent="-342900">
              <a:buFont typeface="Wingdings" panose="05000000000000000000" pitchFamily="2" charset="2"/>
              <a:buChar char="Ø"/>
              <a:tabLst>
                <a:tab pos="241300" algn="l"/>
              </a:tabLst>
            </a:pPr>
            <a:r>
              <a:rPr lang="en-US" sz="2400" spc="-20" dirty="0">
                <a:latin typeface="Calibri"/>
                <a:cs typeface="Calibri"/>
              </a:rPr>
              <a:t>Indicator 11, 12, 13 monitoring </a:t>
            </a:r>
          </a:p>
          <a:p>
            <a:pPr marL="812800" lvl="1" indent="-342900">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p:txBody>
      </p:sp>
    </p:spTree>
    <p:extLst>
      <p:ext uri="{BB962C8B-B14F-4D97-AF65-F5344CB8AC3E}">
        <p14:creationId xmlns:p14="http://schemas.microsoft.com/office/powerpoint/2010/main" val="3829079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8759108" cy="615553"/>
          </a:xfrm>
          <a:prstGeom prst="rect">
            <a:avLst/>
          </a:prstGeom>
        </p:spPr>
        <p:txBody>
          <a:bodyPr vert="horz" wrap="square" lIns="0" tIns="0" rIns="0" bIns="0" rtlCol="0">
            <a:spAutoFit/>
          </a:bodyPr>
          <a:lstStyle/>
          <a:p>
            <a:pPr marL="12700">
              <a:lnSpc>
                <a:spcPct val="100000"/>
              </a:lnSpc>
            </a:pPr>
            <a:r>
              <a:rPr lang="en-US" sz="4000" dirty="0"/>
              <a:t>Data Management System </a:t>
            </a:r>
            <a:r>
              <a:rPr lang="en-US" sz="2400" dirty="0"/>
              <a:t>(continued)</a:t>
            </a:r>
            <a:endParaRPr sz="2400" dirty="0"/>
          </a:p>
        </p:txBody>
      </p:sp>
      <p:sp>
        <p:nvSpPr>
          <p:cNvPr id="4" name="object 4"/>
          <p:cNvSpPr txBox="1">
            <a:spLocks noGrp="1"/>
          </p:cNvSpPr>
          <p:nvPr>
            <p:ph type="sldNum" sz="quarter" idx="7"/>
          </p:nvPr>
        </p:nvSpPr>
        <p:spPr>
          <a:xfrm>
            <a:off x="281736" y="6498518"/>
            <a:ext cx="32786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11</a:t>
            </a:fld>
            <a:endParaRPr spc="-5" dirty="0">
              <a:solidFill>
                <a:schemeClr val="tx1"/>
              </a:solidFill>
            </a:endParaRPr>
          </a:p>
        </p:txBody>
      </p:sp>
      <p:sp>
        <p:nvSpPr>
          <p:cNvPr id="3" name="object 3"/>
          <p:cNvSpPr txBox="1"/>
          <p:nvPr/>
        </p:nvSpPr>
        <p:spPr>
          <a:xfrm>
            <a:off x="838200" y="1894120"/>
            <a:ext cx="7004050" cy="4801314"/>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Secure repository for data and documents</a:t>
            </a:r>
          </a:p>
          <a:p>
            <a:pPr marL="12700">
              <a:lnSpc>
                <a:spcPct val="100000"/>
              </a:lnSpc>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Frontline hosts the program, but it is not directly connected to</a:t>
            </a:r>
            <a:r>
              <a:rPr lang="en-US" sz="2400" i="1" spc="-20" dirty="0">
                <a:latin typeface="Calibri"/>
                <a:cs typeface="Calibri"/>
              </a:rPr>
              <a:t> Enrich</a:t>
            </a:r>
          </a:p>
          <a:p>
            <a:pPr marL="12700">
              <a:lnSpc>
                <a:spcPct val="100000"/>
              </a:lnSpc>
              <a:tabLst>
                <a:tab pos="241300" algn="l"/>
              </a:tabLst>
            </a:pPr>
            <a:endParaRPr lang="en-US" sz="2400" i="1" spc="-20" dirty="0">
              <a:latin typeface="Calibri"/>
              <a:cs typeface="Calibri"/>
            </a:endParaRPr>
          </a:p>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July 1, 2022, the DMS will be hosted by AnLar (platform will look different)</a:t>
            </a:r>
          </a:p>
          <a:p>
            <a:pPr marL="355600" indent="-342900">
              <a:lnSpc>
                <a:spcPct val="100000"/>
              </a:lnSpc>
              <a:buFont typeface="Wingdings" panose="05000000000000000000" pitchFamily="2" charset="2"/>
              <a:buChar char="Ø"/>
              <a:tabLst>
                <a:tab pos="241300" algn="l"/>
              </a:tabLst>
            </a:pPr>
            <a:endParaRPr lang="en-US" sz="2400" i="1" spc="-20" dirty="0">
              <a:latin typeface="Calibri"/>
              <a:cs typeface="Calibri"/>
            </a:endParaRP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a:p>
            <a:pPr marL="812800" lvl="1" indent="-342900">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p:txBody>
      </p:sp>
    </p:spTree>
    <p:custDataLst>
      <p:tags r:id="rId1"/>
    </p:custDataLst>
    <p:extLst>
      <p:ext uri="{BB962C8B-B14F-4D97-AF65-F5344CB8AC3E}">
        <p14:creationId xmlns:p14="http://schemas.microsoft.com/office/powerpoint/2010/main" val="158343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3462" y="2531708"/>
            <a:ext cx="3515360" cy="759460"/>
          </a:xfrm>
          <a:prstGeom prst="rect">
            <a:avLst/>
          </a:prstGeom>
        </p:spPr>
        <p:txBody>
          <a:bodyPr vert="horz" wrap="square" lIns="0" tIns="0" rIns="0" bIns="0" rtlCol="0">
            <a:spAutoFit/>
          </a:bodyPr>
          <a:lstStyle/>
          <a:p>
            <a:pPr marL="12700">
              <a:lnSpc>
                <a:spcPct val="100000"/>
              </a:lnSpc>
            </a:pPr>
            <a:r>
              <a:rPr spc="-10" dirty="0"/>
              <a:t>Questions</a:t>
            </a:r>
            <a:r>
              <a:rPr spc="-85" dirty="0"/>
              <a:t> </a:t>
            </a:r>
            <a:r>
              <a:rPr dirty="0"/>
              <a:t>?</a:t>
            </a:r>
          </a:p>
        </p:txBody>
      </p:sp>
      <p:sp>
        <p:nvSpPr>
          <p:cNvPr id="3" name="object 3"/>
          <p:cNvSpPr txBox="1"/>
          <p:nvPr/>
        </p:nvSpPr>
        <p:spPr>
          <a:xfrm>
            <a:off x="289110" y="6498518"/>
            <a:ext cx="255270" cy="208006"/>
          </a:xfrm>
          <a:prstGeom prst="rect">
            <a:avLst/>
          </a:prstGeom>
        </p:spPr>
        <p:txBody>
          <a:bodyPr vert="horz" wrap="square" lIns="0" tIns="0" rIns="0" bIns="0" rtlCol="0">
            <a:spAutoFit/>
          </a:bodyPr>
          <a:lstStyle/>
          <a:p>
            <a:pPr marL="25400">
              <a:lnSpc>
                <a:spcPts val="1614"/>
              </a:lnSpc>
            </a:pPr>
            <a:fld id="{81D60167-4931-47E6-BA6A-407CBD079E47}" type="slidenum">
              <a:rPr sz="1600" spc="-5" dirty="0">
                <a:latin typeface="Calibri"/>
                <a:cs typeface="Calibri"/>
              </a:rPr>
              <a:t>12</a:t>
            </a:fld>
            <a:endParaRPr sz="16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3999"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69023" y="1905000"/>
            <a:ext cx="2404745" cy="641201"/>
          </a:xfrm>
          <a:prstGeom prst="rect">
            <a:avLst/>
          </a:prstGeom>
        </p:spPr>
        <p:txBody>
          <a:bodyPr vert="horz" wrap="square" lIns="0" tIns="0" rIns="0" bIns="0" rtlCol="0">
            <a:spAutoFit/>
          </a:bodyPr>
          <a:lstStyle/>
          <a:p>
            <a:pPr marL="12700">
              <a:lnSpc>
                <a:spcPts val="4965"/>
              </a:lnSpc>
            </a:pPr>
            <a:r>
              <a:rPr sz="4300" spc="-10" dirty="0"/>
              <a:t>C</a:t>
            </a:r>
            <a:r>
              <a:rPr sz="4300" spc="-20" dirty="0"/>
              <a:t>o</a:t>
            </a:r>
            <a:r>
              <a:rPr sz="4300" spc="-25" dirty="0"/>
              <a:t>n</a:t>
            </a:r>
            <a:r>
              <a:rPr sz="4300" spc="-5" dirty="0"/>
              <a:t>tact</a:t>
            </a:r>
            <a:endParaRPr sz="4300" dirty="0"/>
          </a:p>
        </p:txBody>
      </p:sp>
      <p:sp>
        <p:nvSpPr>
          <p:cNvPr id="5" name="object 5"/>
          <p:cNvSpPr txBox="1"/>
          <p:nvPr/>
        </p:nvSpPr>
        <p:spPr>
          <a:xfrm>
            <a:off x="289110" y="6498518"/>
            <a:ext cx="255270" cy="208006"/>
          </a:xfrm>
          <a:prstGeom prst="rect">
            <a:avLst/>
          </a:prstGeom>
        </p:spPr>
        <p:txBody>
          <a:bodyPr vert="horz" wrap="square" lIns="0" tIns="0" rIns="0" bIns="0" rtlCol="0">
            <a:spAutoFit/>
          </a:bodyPr>
          <a:lstStyle/>
          <a:p>
            <a:pPr marL="25400">
              <a:lnSpc>
                <a:spcPts val="1614"/>
              </a:lnSpc>
            </a:pPr>
            <a:fld id="{81D60167-4931-47E6-BA6A-407CBD079E47}" type="slidenum">
              <a:rPr sz="1600" spc="-5" dirty="0">
                <a:latin typeface="Calibri"/>
                <a:cs typeface="Calibri"/>
              </a:rPr>
              <a:t>13</a:t>
            </a:fld>
            <a:endParaRPr sz="1600" dirty="0">
              <a:latin typeface="Calibri"/>
              <a:cs typeface="Calibri"/>
            </a:endParaRPr>
          </a:p>
        </p:txBody>
      </p:sp>
      <p:sp>
        <p:nvSpPr>
          <p:cNvPr id="4" name="object 4"/>
          <p:cNvSpPr txBox="1"/>
          <p:nvPr/>
        </p:nvSpPr>
        <p:spPr>
          <a:xfrm>
            <a:off x="1344325" y="2590800"/>
            <a:ext cx="6454140" cy="2164695"/>
          </a:xfrm>
          <a:prstGeom prst="rect">
            <a:avLst/>
          </a:prstGeom>
        </p:spPr>
        <p:txBody>
          <a:bodyPr vert="horz" wrap="square" lIns="0" tIns="0" rIns="0" bIns="0" rtlCol="0">
            <a:spAutoFit/>
          </a:bodyPr>
          <a:lstStyle/>
          <a:p>
            <a:pPr>
              <a:lnSpc>
                <a:spcPct val="100000"/>
              </a:lnSpc>
              <a:spcBef>
                <a:spcPts val="30"/>
              </a:spcBef>
            </a:pPr>
            <a:endParaRPr sz="2900" dirty="0">
              <a:latin typeface="Times New Roman"/>
              <a:cs typeface="Times New Roman"/>
            </a:endParaRPr>
          </a:p>
          <a:p>
            <a:pPr algn="ctr">
              <a:lnSpc>
                <a:spcPts val="4175"/>
              </a:lnSpc>
            </a:pPr>
            <a:r>
              <a:rPr sz="3600" spc="-20" dirty="0">
                <a:latin typeface="Museo Slab 500"/>
                <a:cs typeface="Museo Slab 500"/>
              </a:rPr>
              <a:t>Kerry</a:t>
            </a:r>
            <a:r>
              <a:rPr sz="3600" spc="-90" dirty="0">
                <a:latin typeface="Museo Slab 500"/>
                <a:cs typeface="Museo Slab 500"/>
              </a:rPr>
              <a:t> </a:t>
            </a:r>
            <a:r>
              <a:rPr sz="3600" spc="-5" dirty="0">
                <a:latin typeface="Museo Slab 500"/>
                <a:cs typeface="Museo Slab 500"/>
              </a:rPr>
              <a:t>Whitmore</a:t>
            </a:r>
            <a:endParaRPr sz="3600" dirty="0">
              <a:latin typeface="Museo Slab 500"/>
              <a:cs typeface="Museo Slab 500"/>
            </a:endParaRPr>
          </a:p>
          <a:p>
            <a:pPr marL="47625" marR="38100" indent="-2540" algn="ctr">
              <a:lnSpc>
                <a:spcPts val="3020"/>
              </a:lnSpc>
              <a:spcBef>
                <a:spcPts val="235"/>
              </a:spcBef>
            </a:pPr>
            <a:r>
              <a:rPr sz="2800" u="heavy" spc="-10" dirty="0">
                <a:solidFill>
                  <a:srgbClr val="0563C1"/>
                </a:solidFill>
                <a:latin typeface="Museo Slab 500"/>
                <a:cs typeface="Museo Slab 500"/>
                <a:hlinkClick r:id="rId3"/>
              </a:rPr>
              <a:t>whitmore_k@cde.state.co.us </a:t>
            </a:r>
            <a:r>
              <a:rPr sz="2800" u="heavy" spc="-10" dirty="0">
                <a:solidFill>
                  <a:srgbClr val="0563C1"/>
                </a:solidFill>
                <a:latin typeface="Museo Slab 500"/>
                <a:cs typeface="Museo Slab 500"/>
              </a:rPr>
              <a:t> </a:t>
            </a:r>
            <a:r>
              <a:rPr sz="2800" spc="-10" dirty="0">
                <a:latin typeface="Museo Slab 500"/>
                <a:cs typeface="Museo Slab 500"/>
              </a:rPr>
              <a:t>Supervisor, General Supervision </a:t>
            </a:r>
            <a:r>
              <a:rPr sz="2800" spc="-5" dirty="0">
                <a:latin typeface="Museo Slab 500"/>
                <a:cs typeface="Museo Slab 500"/>
              </a:rPr>
              <a:t>and  </a:t>
            </a:r>
            <a:r>
              <a:rPr sz="2800" spc="-10" dirty="0">
                <a:latin typeface="Museo Slab 500"/>
                <a:cs typeface="Museo Slab 500"/>
              </a:rPr>
              <a:t>Monitoring</a:t>
            </a:r>
            <a:endParaRPr sz="2800" dirty="0">
              <a:latin typeface="Museo Slab 500"/>
              <a:cs typeface="Museo Slab 50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spc="-20" dirty="0"/>
              <a:t>Looking Back</a:t>
            </a:r>
            <a:endParaRPr sz="40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2</a:t>
            </a:fld>
            <a:endParaRPr spc="-5" dirty="0">
              <a:solidFill>
                <a:schemeClr val="tx1"/>
              </a:solidFill>
            </a:endParaRPr>
          </a:p>
        </p:txBody>
      </p:sp>
      <p:sp>
        <p:nvSpPr>
          <p:cNvPr id="3" name="object 3"/>
          <p:cNvSpPr txBox="1"/>
          <p:nvPr/>
        </p:nvSpPr>
        <p:spPr>
          <a:xfrm>
            <a:off x="1069975" y="2133600"/>
            <a:ext cx="7004050" cy="3323987"/>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CDE entered into a contract with Frontline (formerly </a:t>
            </a:r>
            <a:r>
              <a:rPr lang="en-US" sz="2400" spc="-20" dirty="0" err="1">
                <a:latin typeface="Calibri"/>
                <a:cs typeface="Calibri"/>
              </a:rPr>
              <a:t>Excent</a:t>
            </a:r>
            <a:r>
              <a:rPr lang="en-US" sz="2400" spc="-20" dirty="0">
                <a:latin typeface="Calibri"/>
                <a:cs typeface="Calibri"/>
              </a:rPr>
              <a:t>) to provide the first state-sponsored (free to Administrative Units) IEP software program, </a:t>
            </a:r>
            <a:r>
              <a:rPr lang="en-US" sz="2400" i="1" spc="-20" dirty="0">
                <a:latin typeface="Calibri"/>
                <a:cs typeface="Calibri"/>
              </a:rPr>
              <a:t>Enrich</a:t>
            </a:r>
            <a:r>
              <a:rPr lang="en-US" sz="2400" spc="-20" dirty="0">
                <a:latin typeface="Calibri"/>
                <a:cs typeface="Calibri"/>
              </a:rPr>
              <a:t>.</a:t>
            </a: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It is up to each Administrative Unit (AU) to decide if they will use the free, state system, or purchase their own IEP software program.</a:t>
            </a:r>
          </a:p>
          <a:p>
            <a:pPr marL="469900" lvl="1">
              <a:tabLst>
                <a:tab pos="241300" algn="l"/>
              </a:tabLst>
            </a:pPr>
            <a:endParaRPr lang="en-US" sz="2400" spc="-20" dirty="0">
              <a:latin typeface="Calibri"/>
              <a:cs typeface="Calibri"/>
            </a:endParaRPr>
          </a:p>
          <a:p>
            <a:pPr marL="355600" indent="-342900">
              <a:lnSpc>
                <a:spcPct val="100000"/>
              </a:lnSpc>
              <a:buFontTx/>
              <a:buChar char="-"/>
              <a:tabLst>
                <a:tab pos="241300" algn="l"/>
              </a:tabLst>
            </a:pPr>
            <a:endParaRPr sz="2400" dirty="0">
              <a:latin typeface="Calibri"/>
              <a:cs typeface="Calibri"/>
            </a:endParaRPr>
          </a:p>
        </p:txBody>
      </p:sp>
    </p:spTree>
    <p:extLst>
      <p:ext uri="{BB962C8B-B14F-4D97-AF65-F5344CB8AC3E}">
        <p14:creationId xmlns:p14="http://schemas.microsoft.com/office/powerpoint/2010/main" val="245495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spc="-20" dirty="0"/>
              <a:t>Looking Back </a:t>
            </a:r>
            <a:r>
              <a:rPr lang="en-US" sz="2400" spc="-20" dirty="0"/>
              <a:t>(continued)</a:t>
            </a:r>
            <a:endParaRPr sz="24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3</a:t>
            </a:fld>
            <a:endParaRPr spc="-5" dirty="0">
              <a:solidFill>
                <a:schemeClr val="tx1"/>
              </a:solidFill>
            </a:endParaRPr>
          </a:p>
        </p:txBody>
      </p:sp>
      <p:sp>
        <p:nvSpPr>
          <p:cNvPr id="3" name="object 3"/>
          <p:cNvSpPr txBox="1"/>
          <p:nvPr/>
        </p:nvSpPr>
        <p:spPr>
          <a:xfrm>
            <a:off x="1069975" y="1828800"/>
            <a:ext cx="7004050" cy="4062651"/>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Due to state procurement rules, the CDE was required to request new bids (RFP) in 2019-2020, as Frontline’s contract was coming to an end on June 30, 2021.</a:t>
            </a:r>
          </a:p>
          <a:p>
            <a:pPr marL="355600" indent="-342900">
              <a:lnSpc>
                <a:spcPct val="100000"/>
              </a:lnSpc>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In 2020, the new contract was awarded to AnLar, LLC.</a:t>
            </a:r>
          </a:p>
          <a:p>
            <a:pPr marL="812800" lvl="1" indent="-342900">
              <a:buFont typeface="Wingdings" panose="05000000000000000000" pitchFamily="2" charset="2"/>
              <a:buChar char="Ø"/>
              <a:tabLst>
                <a:tab pos="241300" algn="l"/>
              </a:tabLst>
            </a:pPr>
            <a:r>
              <a:rPr lang="en-US" sz="2400" spc="-20" dirty="0">
                <a:latin typeface="Calibri"/>
                <a:cs typeface="Calibri"/>
              </a:rPr>
              <a:t>With input from stakeholders across Colorado, AnLar custom-built the IEP software program, </a:t>
            </a:r>
            <a:r>
              <a:rPr lang="en-US" sz="2400" i="1" spc="-20" dirty="0">
                <a:latin typeface="Calibri"/>
                <a:cs typeface="Calibri"/>
              </a:rPr>
              <a:t>Ascend</a:t>
            </a:r>
            <a:r>
              <a:rPr lang="en-US" sz="2400" spc="-20" dirty="0">
                <a:latin typeface="Calibri"/>
                <a:cs typeface="Calibri"/>
              </a:rPr>
              <a:t>, during the 2020-2021 school year.</a:t>
            </a:r>
          </a:p>
          <a:p>
            <a:pPr marL="812800" lvl="1" indent="-342900">
              <a:buFont typeface="Wingdings" panose="05000000000000000000" pitchFamily="2" charset="2"/>
              <a:buChar char="Ø"/>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r>
              <a:rPr lang="en-US" sz="2400" i="1" dirty="0">
                <a:latin typeface="Calibri"/>
                <a:cs typeface="Calibri"/>
              </a:rPr>
              <a:t>Ascend</a:t>
            </a:r>
            <a:r>
              <a:rPr lang="en-US" sz="2400" dirty="0">
                <a:latin typeface="Calibri"/>
                <a:cs typeface="Calibri"/>
              </a:rPr>
              <a:t> went live on July 1, 2021.</a:t>
            </a:r>
          </a:p>
          <a:p>
            <a:pPr marL="355600" indent="-342900">
              <a:lnSpc>
                <a:spcPct val="100000"/>
              </a:lnSpc>
              <a:buFontTx/>
              <a:buChar char="-"/>
              <a:tabLst>
                <a:tab pos="241300" algn="l"/>
              </a:tabLst>
            </a:pPr>
            <a:endParaRPr sz="2400" dirty="0">
              <a:latin typeface="Calibri"/>
              <a:cs typeface="Calibri"/>
            </a:endParaRPr>
          </a:p>
        </p:txBody>
      </p:sp>
    </p:spTree>
    <p:custDataLst>
      <p:tags r:id="rId1"/>
    </p:custDataLst>
    <p:extLst>
      <p:ext uri="{BB962C8B-B14F-4D97-AF65-F5344CB8AC3E}">
        <p14:creationId xmlns:p14="http://schemas.microsoft.com/office/powerpoint/2010/main" val="93720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spc="-20" dirty="0"/>
              <a:t>Two Paths</a:t>
            </a:r>
            <a:endParaRPr sz="40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4</a:t>
            </a:fld>
            <a:endParaRPr spc="-5" dirty="0">
              <a:solidFill>
                <a:schemeClr val="tx1"/>
              </a:solidFill>
            </a:endParaRPr>
          </a:p>
        </p:txBody>
      </p:sp>
      <p:sp>
        <p:nvSpPr>
          <p:cNvPr id="3" name="object 3"/>
          <p:cNvSpPr txBox="1"/>
          <p:nvPr/>
        </p:nvSpPr>
        <p:spPr>
          <a:xfrm>
            <a:off x="1295400" y="2819400"/>
            <a:ext cx="7004050" cy="1846659"/>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Due to the pandemic, CDE received special permission from the Office of Special Education Programs (OSEP) to extend the contract with Frontline for one year (through June 2022) for existing customers.</a:t>
            </a:r>
          </a:p>
          <a:p>
            <a:pPr marL="12700">
              <a:lnSpc>
                <a:spcPct val="100000"/>
              </a:lnSpc>
              <a:tabLst>
                <a:tab pos="241300" algn="l"/>
              </a:tabLst>
            </a:pPr>
            <a:endParaRPr lang="en-US" sz="2400" spc="-20" dirty="0">
              <a:latin typeface="Calibri"/>
              <a:cs typeface="Calibri"/>
            </a:endParaRPr>
          </a:p>
        </p:txBody>
      </p:sp>
    </p:spTree>
    <p:extLst>
      <p:ext uri="{BB962C8B-B14F-4D97-AF65-F5344CB8AC3E}">
        <p14:creationId xmlns:p14="http://schemas.microsoft.com/office/powerpoint/2010/main" val="359235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spc="-20" dirty="0"/>
              <a:t>Looking Forward</a:t>
            </a:r>
            <a:endParaRPr sz="40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5</a:t>
            </a:fld>
            <a:endParaRPr spc="-5" dirty="0">
              <a:solidFill>
                <a:schemeClr val="tx1"/>
              </a:solidFill>
            </a:endParaRPr>
          </a:p>
        </p:txBody>
      </p:sp>
      <p:sp>
        <p:nvSpPr>
          <p:cNvPr id="3" name="object 3"/>
          <p:cNvSpPr txBox="1"/>
          <p:nvPr/>
        </p:nvSpPr>
        <p:spPr>
          <a:xfrm>
            <a:off x="1069975" y="3397188"/>
            <a:ext cx="7004050" cy="1107996"/>
          </a:xfrm>
          <a:prstGeom prst="rect">
            <a:avLst/>
          </a:prstGeom>
        </p:spPr>
        <p:txBody>
          <a:bodyPr vert="horz" wrap="square" lIns="0" tIns="0" rIns="0" bIns="0" rtlCol="0">
            <a:spAutoFit/>
          </a:bodyPr>
          <a:lstStyle/>
          <a:p>
            <a:pPr marL="12700" algn="ctr">
              <a:lnSpc>
                <a:spcPct val="100000"/>
              </a:lnSpc>
              <a:tabLst>
                <a:tab pos="241300" algn="l"/>
              </a:tabLst>
            </a:pPr>
            <a:r>
              <a:rPr lang="en-US" sz="2400" spc="-20" dirty="0">
                <a:latin typeface="Calibri"/>
                <a:cs typeface="Calibri"/>
              </a:rPr>
              <a:t>As of July 1, 2022, </a:t>
            </a:r>
            <a:r>
              <a:rPr lang="en-US" sz="2400" spc="-20" dirty="0" err="1">
                <a:latin typeface="Calibri"/>
                <a:cs typeface="Calibri"/>
                <a:hlinkClick r:id="rId2"/>
              </a:rPr>
              <a:t>AnLar’s</a:t>
            </a:r>
            <a:r>
              <a:rPr lang="en-US" sz="2400" spc="-20" dirty="0">
                <a:latin typeface="Calibri"/>
                <a:cs typeface="Calibri"/>
                <a:hlinkClick r:id="rId2"/>
              </a:rPr>
              <a:t> </a:t>
            </a:r>
            <a:r>
              <a:rPr lang="en-US" sz="2400" i="1" u="sng" spc="-20" dirty="0">
                <a:latin typeface="Calibri"/>
                <a:cs typeface="Calibri"/>
                <a:hlinkClick r:id="rId2"/>
              </a:rPr>
              <a:t>Ascend</a:t>
            </a:r>
            <a:r>
              <a:rPr lang="en-US" sz="2400" spc="-20" dirty="0">
                <a:latin typeface="Calibri"/>
                <a:cs typeface="Calibri"/>
                <a:hlinkClick r:id="rId2"/>
              </a:rPr>
              <a:t> IEP Program </a:t>
            </a:r>
            <a:r>
              <a:rPr lang="en-US" sz="2400" spc="-20" dirty="0">
                <a:latin typeface="Calibri"/>
                <a:cs typeface="Calibri"/>
              </a:rPr>
              <a:t>will be the only state-sponsored (free to AUs) IEP software system option.</a:t>
            </a:r>
            <a:endParaRPr sz="2400" dirty="0">
              <a:latin typeface="Calibri"/>
              <a:cs typeface="Calibri"/>
            </a:endParaRPr>
          </a:p>
        </p:txBody>
      </p:sp>
    </p:spTree>
    <p:extLst>
      <p:ext uri="{BB962C8B-B14F-4D97-AF65-F5344CB8AC3E}">
        <p14:creationId xmlns:p14="http://schemas.microsoft.com/office/powerpoint/2010/main" val="267578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spc="-20" dirty="0"/>
              <a:t>Privacy</a:t>
            </a:r>
            <a:endParaRPr sz="40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6</a:t>
            </a:fld>
            <a:endParaRPr spc="-5" dirty="0">
              <a:solidFill>
                <a:schemeClr val="tx1"/>
              </a:solidFill>
            </a:endParaRPr>
          </a:p>
        </p:txBody>
      </p:sp>
      <p:sp>
        <p:nvSpPr>
          <p:cNvPr id="3" name="object 3"/>
          <p:cNvSpPr txBox="1"/>
          <p:nvPr/>
        </p:nvSpPr>
        <p:spPr>
          <a:xfrm>
            <a:off x="990600" y="3268986"/>
            <a:ext cx="7004050" cy="738664"/>
          </a:xfrm>
          <a:prstGeom prst="rect">
            <a:avLst/>
          </a:prstGeom>
        </p:spPr>
        <p:txBody>
          <a:bodyPr vert="horz" wrap="square" lIns="0" tIns="0" rIns="0" bIns="0" rtlCol="0">
            <a:spAutoFit/>
          </a:bodyPr>
          <a:lstStyle/>
          <a:p>
            <a:pPr marL="12700" algn="ctr">
              <a:lnSpc>
                <a:spcPct val="100000"/>
              </a:lnSpc>
              <a:tabLst>
                <a:tab pos="241300" algn="l"/>
              </a:tabLst>
            </a:pPr>
            <a:r>
              <a:rPr lang="en-US" sz="2400" spc="-20" dirty="0">
                <a:latin typeface="Calibri"/>
                <a:cs typeface="Calibri"/>
              </a:rPr>
              <a:t>Regardless of which IEP software program you use, CDE cannot access your system.</a:t>
            </a:r>
          </a:p>
        </p:txBody>
      </p:sp>
    </p:spTree>
    <p:extLst>
      <p:ext uri="{BB962C8B-B14F-4D97-AF65-F5344CB8AC3E}">
        <p14:creationId xmlns:p14="http://schemas.microsoft.com/office/powerpoint/2010/main" val="291643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nSpc>
                <a:spcPct val="100000"/>
              </a:lnSpc>
            </a:pPr>
            <a:r>
              <a:rPr lang="en-US" sz="4000" spc="-20" dirty="0"/>
              <a:t>Need Help?</a:t>
            </a:r>
            <a:endParaRPr sz="40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7</a:t>
            </a:fld>
            <a:endParaRPr spc="-5" dirty="0">
              <a:solidFill>
                <a:schemeClr val="tx1"/>
              </a:solidFill>
            </a:endParaRPr>
          </a:p>
        </p:txBody>
      </p:sp>
      <p:sp>
        <p:nvSpPr>
          <p:cNvPr id="3" name="object 3"/>
          <p:cNvSpPr txBox="1"/>
          <p:nvPr/>
        </p:nvSpPr>
        <p:spPr>
          <a:xfrm>
            <a:off x="685800" y="1981200"/>
            <a:ext cx="7004050" cy="3693319"/>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Ø"/>
              <a:tabLst>
                <a:tab pos="241300" algn="l"/>
              </a:tabLst>
            </a:pPr>
            <a:r>
              <a:rPr lang="en-US" sz="2400" spc="-20" dirty="0">
                <a:latin typeface="Calibri"/>
                <a:cs typeface="Calibri"/>
              </a:rPr>
              <a:t>Frontline’s </a:t>
            </a:r>
            <a:r>
              <a:rPr lang="en-US" sz="2400" i="1" spc="-20" dirty="0">
                <a:latin typeface="Calibri"/>
                <a:cs typeface="Calibri"/>
              </a:rPr>
              <a:t>Enrich</a:t>
            </a:r>
          </a:p>
          <a:p>
            <a:pPr marL="812800" lvl="1" indent="-342900">
              <a:buFont typeface="Wingdings" panose="05000000000000000000" pitchFamily="2" charset="2"/>
              <a:buChar char="Ø"/>
              <a:tabLst>
                <a:tab pos="241300" algn="l"/>
              </a:tabLst>
            </a:pPr>
            <a:r>
              <a:rPr lang="en-US" sz="2400" b="0" i="0" dirty="0">
                <a:solidFill>
                  <a:srgbClr val="000000"/>
                </a:solidFill>
                <a:effectLst/>
                <a:latin typeface="SourceSansProRegular"/>
              </a:rPr>
              <a:t>As of July 1, 2021, </a:t>
            </a:r>
            <a:r>
              <a:rPr lang="en-US" sz="2400" dirty="0">
                <a:solidFill>
                  <a:srgbClr val="000000"/>
                </a:solidFill>
                <a:latin typeface="SourceSansProRegular"/>
              </a:rPr>
              <a:t>a</a:t>
            </a:r>
            <a:r>
              <a:rPr lang="en-US" sz="2400" b="0" i="0" dirty="0">
                <a:solidFill>
                  <a:srgbClr val="000000"/>
                </a:solidFill>
                <a:effectLst/>
                <a:latin typeface="SourceSansProRegular"/>
              </a:rPr>
              <a:t>ll Enrich system questions (Help Desk Tickets) should go to </a:t>
            </a:r>
            <a:r>
              <a:rPr lang="en-US" sz="2400" b="0" i="0" u="sng" dirty="0">
                <a:solidFill>
                  <a:srgbClr val="403F3B"/>
                </a:solidFill>
                <a:effectLst/>
                <a:latin typeface="SourceSansProRegular"/>
                <a:hlinkClick r:id="rId2"/>
              </a:rPr>
              <a:t>seienrichsupport@frontlineed.com</a:t>
            </a:r>
            <a:r>
              <a:rPr lang="en-US" sz="2400" b="0" i="0" dirty="0">
                <a:solidFill>
                  <a:srgbClr val="000000"/>
                </a:solidFill>
                <a:effectLst/>
                <a:latin typeface="SourceSansProRegular"/>
              </a:rPr>
              <a:t>. </a:t>
            </a:r>
          </a:p>
          <a:p>
            <a:pPr marL="469900" lvl="1">
              <a:tabLst>
                <a:tab pos="241300" algn="l"/>
              </a:tabLst>
            </a:pPr>
            <a:endParaRPr lang="en-US" sz="2400" spc="-20" dirty="0">
              <a:latin typeface="Calibri"/>
              <a:cs typeface="Calibri"/>
            </a:endParaRPr>
          </a:p>
          <a:p>
            <a:pPr marL="355600" indent="-342900">
              <a:lnSpc>
                <a:spcPct val="100000"/>
              </a:lnSpc>
              <a:buFont typeface="Wingdings" panose="05000000000000000000" pitchFamily="2" charset="2"/>
              <a:buChar char="Ø"/>
              <a:tabLst>
                <a:tab pos="241300" algn="l"/>
              </a:tabLst>
            </a:pPr>
            <a:r>
              <a:rPr lang="en-US" sz="2400" spc="-20" dirty="0" err="1">
                <a:latin typeface="Calibri"/>
                <a:cs typeface="Calibri"/>
              </a:rPr>
              <a:t>AnLar’s</a:t>
            </a:r>
            <a:r>
              <a:rPr lang="en-US" sz="2400" spc="-20" dirty="0">
                <a:latin typeface="Calibri"/>
                <a:cs typeface="Calibri"/>
              </a:rPr>
              <a:t> </a:t>
            </a:r>
            <a:r>
              <a:rPr lang="en-US" sz="2400" i="1" spc="-20" dirty="0">
                <a:latin typeface="Calibri"/>
                <a:cs typeface="Calibri"/>
              </a:rPr>
              <a:t>Ascend</a:t>
            </a:r>
          </a:p>
          <a:p>
            <a:pPr marL="812800" lvl="1" indent="-342900">
              <a:buFont typeface="Wingdings" panose="05000000000000000000" pitchFamily="2" charset="2"/>
              <a:buChar char="Ø"/>
              <a:tabLst>
                <a:tab pos="241300" algn="l"/>
              </a:tabLst>
            </a:pPr>
            <a:r>
              <a:rPr lang="en-US" sz="2400" spc="-20" dirty="0">
                <a:latin typeface="Calibri"/>
                <a:cs typeface="Calibri"/>
              </a:rPr>
              <a:t>If you are a </a:t>
            </a:r>
            <a:r>
              <a:rPr lang="en-US" sz="2400" b="1" u="sng" spc="-20" dirty="0">
                <a:latin typeface="Calibri"/>
                <a:cs typeface="Calibri"/>
              </a:rPr>
              <a:t>current user </a:t>
            </a:r>
            <a:r>
              <a:rPr lang="en-US" sz="2400" spc="-20" dirty="0">
                <a:latin typeface="Calibri"/>
                <a:cs typeface="Calibri"/>
              </a:rPr>
              <a:t>of the state-sponsored IEP system and have system questions (Help Desk Tickets) please go to </a:t>
            </a:r>
            <a:r>
              <a:rPr lang="en-US" sz="2400" spc="-20" dirty="0">
                <a:latin typeface="Calibri"/>
                <a:cs typeface="Calibri"/>
                <a:hlinkClick r:id="rId3"/>
              </a:rPr>
              <a:t>support@ascendiep.co</a:t>
            </a:r>
            <a:r>
              <a:rPr lang="en-US" sz="2400" spc="-20" dirty="0">
                <a:latin typeface="Calibri"/>
                <a:cs typeface="Calibri"/>
              </a:rPr>
              <a:t> or call 303-265-7011.</a:t>
            </a:r>
          </a:p>
        </p:txBody>
      </p:sp>
    </p:spTree>
    <p:extLst>
      <p:ext uri="{BB962C8B-B14F-4D97-AF65-F5344CB8AC3E}">
        <p14:creationId xmlns:p14="http://schemas.microsoft.com/office/powerpoint/2010/main" val="898469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62566"/>
            <a:ext cx="7082708" cy="615553"/>
          </a:xfrm>
          <a:prstGeom prst="rect">
            <a:avLst/>
          </a:prstGeom>
        </p:spPr>
        <p:txBody>
          <a:bodyPr vert="horz" wrap="square" lIns="0" tIns="0" rIns="0" bIns="0" rtlCol="0">
            <a:spAutoFit/>
          </a:bodyPr>
          <a:lstStyle/>
          <a:p>
            <a:pPr marL="12700" algn="l">
              <a:lnSpc>
                <a:spcPct val="100000"/>
              </a:lnSpc>
            </a:pPr>
            <a:r>
              <a:rPr lang="en-US" sz="4000" spc="-20" dirty="0"/>
              <a:t>Learn</a:t>
            </a:r>
            <a:endParaRPr sz="4000" dirty="0"/>
          </a:p>
        </p:txBody>
      </p:sp>
      <p:sp>
        <p:nvSpPr>
          <p:cNvPr id="4" name="object 4"/>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8</a:t>
            </a:fld>
            <a:endParaRPr spc="-5" dirty="0">
              <a:solidFill>
                <a:schemeClr val="tx1"/>
              </a:solidFill>
            </a:endParaRPr>
          </a:p>
        </p:txBody>
      </p:sp>
      <p:sp>
        <p:nvSpPr>
          <p:cNvPr id="3" name="object 3"/>
          <p:cNvSpPr txBox="1"/>
          <p:nvPr/>
        </p:nvSpPr>
        <p:spPr>
          <a:xfrm>
            <a:off x="685800" y="1981200"/>
            <a:ext cx="7004050" cy="2954655"/>
          </a:xfrm>
          <a:prstGeom prst="rect">
            <a:avLst/>
          </a:prstGeom>
        </p:spPr>
        <p:txBody>
          <a:bodyPr vert="horz" wrap="square" lIns="0" tIns="0" rIns="0" bIns="0" rtlCol="0">
            <a:spAutoFit/>
          </a:bodyPr>
          <a:lstStyle/>
          <a:p>
            <a:pPr marL="12700">
              <a:lnSpc>
                <a:spcPct val="100000"/>
              </a:lnSpc>
              <a:tabLst>
                <a:tab pos="241300" algn="l"/>
              </a:tabLst>
            </a:pPr>
            <a:r>
              <a:rPr lang="en-US" sz="2400" spc="-20" dirty="0">
                <a:latin typeface="Calibri"/>
                <a:cs typeface="Calibri"/>
              </a:rPr>
              <a:t>If you would like to learn more about AnLar, and their </a:t>
            </a:r>
            <a:r>
              <a:rPr lang="en-US" sz="2400" i="1" spc="-20" dirty="0">
                <a:latin typeface="Calibri"/>
                <a:cs typeface="Calibri"/>
              </a:rPr>
              <a:t>Ascend</a:t>
            </a:r>
            <a:r>
              <a:rPr lang="en-US" sz="2400" spc="-20" dirty="0">
                <a:latin typeface="Calibri"/>
                <a:cs typeface="Calibri"/>
              </a:rPr>
              <a:t> IEP Program…</a:t>
            </a:r>
          </a:p>
          <a:p>
            <a:pPr marL="12700">
              <a:lnSpc>
                <a:spcPct val="100000"/>
              </a:lnSpc>
              <a:tabLst>
                <a:tab pos="241300" algn="l"/>
              </a:tabLst>
            </a:pPr>
            <a:endParaRPr lang="en-US" sz="2400" spc="-20" dirty="0">
              <a:latin typeface="Calibri"/>
              <a:cs typeface="Calibri"/>
            </a:endParaRPr>
          </a:p>
          <a:p>
            <a:pPr marL="812800" lvl="1" indent="-342900">
              <a:buFont typeface="Wingdings" panose="05000000000000000000" pitchFamily="2" charset="2"/>
              <a:buChar char="Ø"/>
              <a:tabLst>
                <a:tab pos="241300" algn="l"/>
              </a:tabLst>
            </a:pPr>
            <a:r>
              <a:rPr lang="en-US" sz="2400" spc="-20" dirty="0">
                <a:latin typeface="Calibri"/>
                <a:cs typeface="Calibri"/>
              </a:rPr>
              <a:t>Attend the Special Education Directors’ Meeting in October</a:t>
            </a:r>
          </a:p>
          <a:p>
            <a:pPr marL="812800" lvl="1" indent="-342900">
              <a:buFont typeface="Wingdings" panose="05000000000000000000" pitchFamily="2" charset="2"/>
              <a:buChar char="Ø"/>
              <a:tabLst>
                <a:tab pos="241300" algn="l"/>
              </a:tabLst>
            </a:pPr>
            <a:r>
              <a:rPr lang="en-US" sz="2400" spc="-20" dirty="0">
                <a:latin typeface="Calibri"/>
                <a:cs typeface="Calibri"/>
              </a:rPr>
              <a:t>Check out the AnLar Ascend Website </a:t>
            </a:r>
          </a:p>
          <a:p>
            <a:pPr marL="1270000" lvl="2" indent="-342900">
              <a:buFont typeface="Wingdings" panose="05000000000000000000" pitchFamily="2" charset="2"/>
              <a:buChar char="Ø"/>
              <a:tabLst>
                <a:tab pos="241300" algn="l"/>
              </a:tabLst>
            </a:pPr>
            <a:r>
              <a:rPr lang="en-US" sz="2400" spc="-20" dirty="0">
                <a:latin typeface="Calibri"/>
                <a:cs typeface="Calibri"/>
                <a:hlinkClick r:id="rId2"/>
              </a:rPr>
              <a:t>https://co.ascendsuites.com/</a:t>
            </a:r>
            <a:r>
              <a:rPr lang="en-US" sz="2400" spc="-20" dirty="0">
                <a:latin typeface="Calibri"/>
                <a:cs typeface="Calibri"/>
              </a:rPr>
              <a:t> </a:t>
            </a:r>
          </a:p>
          <a:p>
            <a:pPr marL="469900" lvl="1">
              <a:tabLst>
                <a:tab pos="241300" algn="l"/>
              </a:tabLst>
            </a:pPr>
            <a:endParaRPr lang="en-US" sz="2400" i="1" spc="-20" dirty="0">
              <a:latin typeface="Calibri"/>
              <a:cs typeface="Calibri"/>
            </a:endParaRPr>
          </a:p>
        </p:txBody>
      </p:sp>
    </p:spTree>
    <p:extLst>
      <p:ext uri="{BB962C8B-B14F-4D97-AF65-F5344CB8AC3E}">
        <p14:creationId xmlns:p14="http://schemas.microsoft.com/office/powerpoint/2010/main" val="46173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449787" y="2615020"/>
            <a:ext cx="6242685" cy="666849"/>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2700" marR="5080" lvl="0" indent="1270" algn="ctr" defTabSz="914400" rtl="0" eaLnBrk="1" fontAlgn="auto" latinLnBrk="0" hangingPunct="1">
              <a:lnSpc>
                <a:spcPts val="5180"/>
              </a:lnSpc>
              <a:spcBef>
                <a:spcPts val="0"/>
              </a:spcBef>
              <a:spcAft>
                <a:spcPts val="0"/>
              </a:spcAft>
              <a:buClrTx/>
              <a:buSzTx/>
              <a:buFontTx/>
              <a:buNone/>
              <a:tabLst/>
              <a:defRPr/>
            </a:pPr>
            <a:r>
              <a:rPr kumimoji="0" lang="en-US" sz="4800" b="0" i="0" u="none" strike="noStrike" kern="1200" cap="none" spc="-10" normalizeH="0" baseline="0" noProof="0" dirty="0">
                <a:ln>
                  <a:noFill/>
                </a:ln>
                <a:solidFill>
                  <a:schemeClr val="tx1"/>
                </a:solidFill>
                <a:effectLst/>
                <a:uLnTx/>
                <a:uFillTx/>
                <a:latin typeface="Museo Slab 500"/>
                <a:ea typeface="+mn-ea"/>
                <a:cs typeface="Museo Slab 500"/>
              </a:rPr>
              <a:t>What is the DMS?</a:t>
            </a:r>
          </a:p>
        </p:txBody>
      </p:sp>
      <p:sp>
        <p:nvSpPr>
          <p:cNvPr id="3" name="object 3"/>
          <p:cNvSpPr txBox="1">
            <a:spLocks noGrp="1"/>
          </p:cNvSpPr>
          <p:nvPr>
            <p:ph type="sldNum" sz="quarter" idx="7"/>
          </p:nvPr>
        </p:nvSpPr>
        <p:spPr>
          <a:xfrm>
            <a:off x="281736" y="6498518"/>
            <a:ext cx="222884" cy="208006"/>
          </a:xfrm>
          <a:prstGeom prst="rect">
            <a:avLst/>
          </a:prstGeom>
        </p:spPr>
        <p:txBody>
          <a:bodyPr vert="horz" wrap="square" lIns="0" tIns="0" rIns="0" bIns="0" rtlCol="0">
            <a:spAutoFit/>
          </a:bodyPr>
          <a:lstStyle/>
          <a:p>
            <a:pPr marL="25400">
              <a:lnSpc>
                <a:spcPts val="1614"/>
              </a:lnSpc>
            </a:pPr>
            <a:fld id="{81D60167-4931-47E6-BA6A-407CBD079E47}" type="slidenum">
              <a:rPr spc="-5" dirty="0">
                <a:solidFill>
                  <a:schemeClr val="tx1"/>
                </a:solidFill>
              </a:rPr>
              <a:t>9</a:t>
            </a:fld>
            <a:endParaRPr spc="-5" dirty="0">
              <a:solidFill>
                <a:schemeClr val="tx1"/>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469</Words>
  <Application>Microsoft Office PowerPoint</Application>
  <PresentationFormat>On-screen Show (4:3)</PresentationFormat>
  <Paragraphs>68</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Museo Slab 500</vt:lpstr>
      <vt:lpstr>SourceSansProRegular</vt:lpstr>
      <vt:lpstr>Times New Roman</vt:lpstr>
      <vt:lpstr>Wingdings</vt:lpstr>
      <vt:lpstr>Office Theme</vt:lpstr>
      <vt:lpstr>State-Sponsored IEP and DMS Systems  </vt:lpstr>
      <vt:lpstr>Looking Back</vt:lpstr>
      <vt:lpstr>Looking Back (continued)</vt:lpstr>
      <vt:lpstr>Two Paths</vt:lpstr>
      <vt:lpstr>Looking Forward</vt:lpstr>
      <vt:lpstr>Privacy</vt:lpstr>
      <vt:lpstr>Need Help?</vt:lpstr>
      <vt:lpstr>Learn</vt:lpstr>
      <vt:lpstr>What is the DMS?</vt:lpstr>
      <vt:lpstr>Data Management System</vt:lpstr>
      <vt:lpstr>Data Management System (continued)</vt:lpstr>
      <vt:lpstr>Questions ?</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Timmerman, Amanda</cp:lastModifiedBy>
  <cp:revision>10</cp:revision>
  <dcterms:created xsi:type="dcterms:W3CDTF">2021-07-28T16:44:43Z</dcterms:created>
  <dcterms:modified xsi:type="dcterms:W3CDTF">2021-08-31T15:10:04Z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2020-08-12T00:00:00Z</vt:filetime>
  </property>
  <property fmtid="{D5CDD505-2E9C-101B-9397-08002B2CF9AE}" pid="3" name="Creator">
    <vt:lpwstr>Acrobat PDFMaker 15 for PowerPoint</vt:lpwstr>
  </property>
  <property fmtid="{D5CDD505-2E9C-101B-9397-08002B2CF9AE}" pid="4" name="LastSaved">
    <vt:filetime>2021-07-28T00:00:00Z</vt:filetime>
  </property>
  <property fmtid="{D5CDD505-2E9C-101B-9397-08002B2CF9AE}" pid="5" name="ArticulateGUID">
    <vt:lpwstr>CDCACFE9-DF64-45DC-901D-A4BCA738EF5D</vt:lpwstr>
  </property>
  <property fmtid="{D5CDD505-2E9C-101B-9397-08002B2CF9AE}" pid="6" name="ArticulatePath">
    <vt:lpwstr>Kerry Whitmore, POST AFTER MEETING, NDO 2021 - AnLar - Accessible 08022021</vt:lpwstr>
  </property>
</Properties>
</file>