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handoutMasterIdLst>
    <p:handoutMasterId r:id="rId97"/>
  </p:handoutMasterIdLst>
  <p:sldIdLst>
    <p:sldId id="256" r:id="rId2"/>
    <p:sldId id="300" r:id="rId3"/>
    <p:sldId id="325" r:id="rId4"/>
    <p:sldId id="330" r:id="rId5"/>
    <p:sldId id="345" r:id="rId6"/>
    <p:sldId id="344" r:id="rId7"/>
    <p:sldId id="343" r:id="rId8"/>
    <p:sldId id="342" r:id="rId9"/>
    <p:sldId id="341" r:id="rId10"/>
    <p:sldId id="350" r:id="rId11"/>
    <p:sldId id="349" r:id="rId12"/>
    <p:sldId id="348" r:id="rId13"/>
    <p:sldId id="351" r:id="rId14"/>
    <p:sldId id="340" r:id="rId15"/>
    <p:sldId id="339" r:id="rId16"/>
    <p:sldId id="346" r:id="rId17"/>
    <p:sldId id="331" r:id="rId18"/>
    <p:sldId id="332" r:id="rId19"/>
    <p:sldId id="333" r:id="rId20"/>
    <p:sldId id="334" r:id="rId21"/>
    <p:sldId id="335" r:id="rId22"/>
    <p:sldId id="336" r:id="rId23"/>
    <p:sldId id="337" r:id="rId24"/>
    <p:sldId id="338" r:id="rId25"/>
    <p:sldId id="269" r:id="rId26"/>
    <p:sldId id="262" r:id="rId27"/>
    <p:sldId id="294" r:id="rId28"/>
    <p:sldId id="290" r:id="rId29"/>
    <p:sldId id="257" r:id="rId30"/>
    <p:sldId id="291" r:id="rId31"/>
    <p:sldId id="292" r:id="rId32"/>
    <p:sldId id="278" r:id="rId33"/>
    <p:sldId id="273" r:id="rId34"/>
    <p:sldId id="299" r:id="rId35"/>
    <p:sldId id="298" r:id="rId36"/>
    <p:sldId id="297" r:id="rId37"/>
    <p:sldId id="296" r:id="rId38"/>
    <p:sldId id="295" r:id="rId39"/>
    <p:sldId id="279" r:id="rId40"/>
    <p:sldId id="274" r:id="rId41"/>
    <p:sldId id="320" r:id="rId42"/>
    <p:sldId id="307" r:id="rId43"/>
    <p:sldId id="322" r:id="rId44"/>
    <p:sldId id="306" r:id="rId45"/>
    <p:sldId id="305" r:id="rId46"/>
    <p:sldId id="321" r:id="rId47"/>
    <p:sldId id="304" r:id="rId48"/>
    <p:sldId id="356" r:id="rId49"/>
    <p:sldId id="371" r:id="rId50"/>
    <p:sldId id="370" r:id="rId51"/>
    <p:sldId id="369" r:id="rId52"/>
    <p:sldId id="368" r:id="rId53"/>
    <p:sldId id="367" r:id="rId54"/>
    <p:sldId id="366" r:id="rId55"/>
    <p:sldId id="365" r:id="rId56"/>
    <p:sldId id="364" r:id="rId57"/>
    <p:sldId id="363" r:id="rId58"/>
    <p:sldId id="361" r:id="rId59"/>
    <p:sldId id="375" r:id="rId60"/>
    <p:sldId id="374" r:id="rId61"/>
    <p:sldId id="373" r:id="rId62"/>
    <p:sldId id="376" r:id="rId63"/>
    <p:sldId id="379" r:id="rId64"/>
    <p:sldId id="378" r:id="rId65"/>
    <p:sldId id="362" r:id="rId66"/>
    <p:sldId id="389" r:id="rId67"/>
    <p:sldId id="390" r:id="rId68"/>
    <p:sldId id="372" r:id="rId69"/>
    <p:sldId id="381" r:id="rId70"/>
    <p:sldId id="380" r:id="rId71"/>
    <p:sldId id="388" r:id="rId72"/>
    <p:sldId id="387" r:id="rId73"/>
    <p:sldId id="386" r:id="rId74"/>
    <p:sldId id="385" r:id="rId75"/>
    <p:sldId id="384" r:id="rId76"/>
    <p:sldId id="398" r:id="rId77"/>
    <p:sldId id="397" r:id="rId78"/>
    <p:sldId id="396" r:id="rId79"/>
    <p:sldId id="395" r:id="rId80"/>
    <p:sldId id="394" r:id="rId81"/>
    <p:sldId id="393" r:id="rId82"/>
    <p:sldId id="392" r:id="rId83"/>
    <p:sldId id="391" r:id="rId84"/>
    <p:sldId id="403" r:id="rId85"/>
    <p:sldId id="402" r:id="rId86"/>
    <p:sldId id="401" r:id="rId87"/>
    <p:sldId id="400" r:id="rId88"/>
    <p:sldId id="382" r:id="rId89"/>
    <p:sldId id="383" r:id="rId90"/>
    <p:sldId id="404" r:id="rId91"/>
    <p:sldId id="352" r:id="rId92"/>
    <p:sldId id="354" r:id="rId93"/>
    <p:sldId id="324" r:id="rId94"/>
    <p:sldId id="275" r:id="rId95"/>
  </p:sldIdLst>
  <p:sldSz cx="9144000" cy="6858000" type="screen4x3"/>
  <p:notesSz cx="7023100" cy="9309100"/>
  <p:custDataLst>
    <p:tags r:id="rId9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53A"/>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autoAdjust="0"/>
  </p:normalViewPr>
  <p:slideViewPr>
    <p:cSldViewPr snapToGrid="0">
      <p:cViewPr varScale="1">
        <p:scale>
          <a:sx n="123" d="100"/>
          <a:sy n="123" d="100"/>
        </p:scale>
        <p:origin x="40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3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2DF59876-C79D-410F-806C-0759DECD4F94}" type="datetimeFigureOut">
              <a:rPr lang="en-US" smtClean="0"/>
              <a:t>12/16/2019</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1C11A706-A5E0-4152-8C35-F7957F34D644}" type="slidenum">
              <a:rPr lang="en-US" smtClean="0"/>
              <a:t>‹#›</a:t>
            </a:fld>
            <a:endParaRPr lang="en-US"/>
          </a:p>
        </p:txBody>
      </p:sp>
    </p:spTree>
    <p:extLst>
      <p:ext uri="{BB962C8B-B14F-4D97-AF65-F5344CB8AC3E}">
        <p14:creationId xmlns:p14="http://schemas.microsoft.com/office/powerpoint/2010/main" val="667992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872E894-E0CE-40CF-8CA0-23F05C6E40C6}" type="datetimeFigureOut">
              <a:rPr lang="en-US" smtClean="0"/>
              <a:t>12/16/2019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93.pn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16.png"/></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20.png"/></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hyperlink" Target="https://www.cde.state.co.us/datapipeline/inter_sped-iep" TargetMode="External"/><Relationship Id="rId7" Type="http://schemas.openxmlformats.org/officeDocument/2006/relationships/hyperlink" Target="mailto:chaffin_m@cde.state.co.us" TargetMode="External"/><Relationship Id="rId2" Type="http://schemas.openxmlformats.org/officeDocument/2006/relationships/hyperlink" Target="http://www.cde.state.co.us/datapipeline" TargetMode="External"/><Relationship Id="rId1" Type="http://schemas.openxmlformats.org/officeDocument/2006/relationships/slideLayout" Target="../slideLayouts/slideLayout2.xml"/><Relationship Id="rId6" Type="http://schemas.openxmlformats.org/officeDocument/2006/relationships/hyperlink" Target="mailto:bolger_o@cde.state.co.us" TargetMode="External"/><Relationship Id="rId5" Type="http://schemas.openxmlformats.org/officeDocument/2006/relationships/hyperlink" Target="https://www.cde.state.co.us/datapipeline/snap_sped-eoy" TargetMode="External"/><Relationship Id="rId4" Type="http://schemas.openxmlformats.org/officeDocument/2006/relationships/hyperlink" Target="https://www.cde.state.co.us/datapipeline/snap_sped-decemb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
        <p:nvSpPr>
          <p:cNvPr id="2" name="Title 1"/>
          <p:cNvSpPr>
            <a:spLocks noGrp="1"/>
          </p:cNvSpPr>
          <p:nvPr>
            <p:ph type="ctrTitle"/>
          </p:nvPr>
        </p:nvSpPr>
        <p:spPr/>
        <p:txBody>
          <a:bodyPr>
            <a:normAutofit fontScale="90000"/>
          </a:bodyPr>
          <a:lstStyle/>
          <a:p>
            <a:r>
              <a:rPr lang="en-US" dirty="0" smtClean="0"/>
              <a:t>State Reporting from Enrich</a:t>
            </a:r>
            <a:br>
              <a:rPr lang="en-US" dirty="0" smtClean="0"/>
            </a:br>
            <a:r>
              <a:rPr lang="en-US" dirty="0" smtClean="0"/>
              <a:t/>
            </a:r>
            <a:br>
              <a:rPr lang="en-US" dirty="0" smtClean="0"/>
            </a:br>
            <a:r>
              <a:rPr lang="en-US" dirty="0" smtClean="0"/>
              <a:t>Child File and Participation File</a:t>
            </a:r>
            <a:br>
              <a:rPr lang="en-US" dirty="0" smtClean="0"/>
            </a:br>
            <a:r>
              <a:rPr lang="en-US" dirty="0" smtClean="0"/>
              <a:t/>
            </a:r>
            <a:br>
              <a:rPr lang="en-US" dirty="0" smtClean="0"/>
            </a:b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44915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10</a:t>
            </a:fld>
            <a:endParaRPr lang="en-US" dirty="0"/>
          </a:p>
        </p:txBody>
      </p:sp>
      <p:sp>
        <p:nvSpPr>
          <p:cNvPr id="2" name="Title 1"/>
          <p:cNvSpPr>
            <a:spLocks noGrp="1"/>
          </p:cNvSpPr>
          <p:nvPr>
            <p:ph type="title"/>
          </p:nvPr>
        </p:nvSpPr>
        <p:spPr/>
        <p:txBody>
          <a:bodyPr/>
          <a:lstStyle/>
          <a:p>
            <a:r>
              <a:rPr lang="en-US" dirty="0" smtClean="0"/>
              <a:t>Collecting Data and Sending to the CDE Data Pipeline – View Record</a:t>
            </a:r>
            <a:endParaRPr lang="en-US" dirty="0"/>
          </a:p>
        </p:txBody>
      </p:sp>
      <p:sp>
        <p:nvSpPr>
          <p:cNvPr id="3" name="Content Placeholder 2"/>
          <p:cNvSpPr>
            <a:spLocks noGrp="1"/>
          </p:cNvSpPr>
          <p:nvPr>
            <p:ph idx="1"/>
          </p:nvPr>
        </p:nvSpPr>
        <p:spPr/>
        <p:txBody>
          <a:bodyPr/>
          <a:lstStyle/>
          <a:p>
            <a:r>
              <a:rPr lang="en-US" dirty="0" smtClean="0"/>
              <a:t>When you View the record it will look like this showing all the data fields in that file</a:t>
            </a:r>
            <a:endParaRPr lang="en-US" dirty="0"/>
          </a:p>
        </p:txBody>
      </p:sp>
      <p:pic>
        <p:nvPicPr>
          <p:cNvPr id="5" name="Picture 4" descr="View record shows all the data in the file and offers the option to Override the values for this file only. Clicking to Override Values will bring up a popup asking you to confirm, click OK.&#10;" title="Picture of View Record screen"/>
          <p:cNvPicPr/>
          <p:nvPr/>
        </p:nvPicPr>
        <p:blipFill rotWithShape="1">
          <a:blip r:embed="rId3"/>
          <a:srcRect l="22996" t="10220" r="25525" b="16289"/>
          <a:stretch/>
        </p:blipFill>
        <p:spPr bwMode="auto">
          <a:xfrm>
            <a:off x="3163792" y="2242367"/>
            <a:ext cx="5569227" cy="340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7" name="Rounded Rectangular Callout 6"/>
          <p:cNvSpPr/>
          <p:nvPr/>
        </p:nvSpPr>
        <p:spPr>
          <a:xfrm>
            <a:off x="361996" y="2368727"/>
            <a:ext cx="2577147" cy="807721"/>
          </a:xfrm>
          <a:prstGeom prst="wedgeRoundRectCallout">
            <a:avLst>
              <a:gd name="adj1" fmla="val 40350"/>
              <a:gd name="adj2" fmla="val 6834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Clicking to Override Values will bring up a popup asking you to confirm, click OK</a:t>
            </a:r>
            <a:endParaRPr lang="en-US" sz="1100" dirty="0">
              <a:effectLst/>
              <a:ea typeface="Calibri"/>
              <a:cs typeface="Times New Roman"/>
            </a:endParaRPr>
          </a:p>
        </p:txBody>
      </p:sp>
      <p:pic>
        <p:nvPicPr>
          <p:cNvPr id="6" name="Picture 5" title="Popup box to confirm Override Values"/>
          <p:cNvPicPr/>
          <p:nvPr/>
        </p:nvPicPr>
        <p:blipFill rotWithShape="1">
          <a:blip r:embed="rId4"/>
          <a:srcRect l="37196" t="36768" r="38401" b="34064"/>
          <a:stretch/>
        </p:blipFill>
        <p:spPr bwMode="auto">
          <a:xfrm>
            <a:off x="361996" y="3514091"/>
            <a:ext cx="2639695" cy="1772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058254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11</a:t>
            </a:fld>
            <a:endParaRPr lang="en-US" dirty="0"/>
          </a:p>
        </p:txBody>
      </p:sp>
      <p:sp>
        <p:nvSpPr>
          <p:cNvPr id="2" name="Title 1"/>
          <p:cNvSpPr>
            <a:spLocks noGrp="1"/>
          </p:cNvSpPr>
          <p:nvPr>
            <p:ph type="title"/>
          </p:nvPr>
        </p:nvSpPr>
        <p:spPr/>
        <p:txBody>
          <a:bodyPr/>
          <a:lstStyle/>
          <a:p>
            <a:r>
              <a:rPr lang="en-US" dirty="0" smtClean="0"/>
              <a:t>Collecting Data and Sending to the CDE Data Pipeline – Override Screen</a:t>
            </a:r>
            <a:endParaRPr lang="en-US" dirty="0"/>
          </a:p>
        </p:txBody>
      </p:sp>
      <p:sp>
        <p:nvSpPr>
          <p:cNvPr id="3" name="Content Placeholder 2"/>
          <p:cNvSpPr>
            <a:spLocks noGrp="1"/>
          </p:cNvSpPr>
          <p:nvPr>
            <p:ph idx="1"/>
          </p:nvPr>
        </p:nvSpPr>
        <p:spPr/>
        <p:txBody>
          <a:bodyPr/>
          <a:lstStyle/>
          <a:p>
            <a:r>
              <a:rPr lang="en-US" dirty="0" smtClean="0"/>
              <a:t>Once a record has been overridden, it can only be changed in this screen until you Restore Link. These changes are for this file only.</a:t>
            </a:r>
            <a:endParaRPr lang="en-US" dirty="0"/>
          </a:p>
        </p:txBody>
      </p:sp>
      <p:pic>
        <p:nvPicPr>
          <p:cNvPr id="5" name="Picture 4" title="Picture of edit record screen showing that the record is overridden"/>
          <p:cNvPicPr/>
          <p:nvPr/>
        </p:nvPicPr>
        <p:blipFill rotWithShape="1">
          <a:blip r:embed="rId3"/>
          <a:srcRect l="24465" t="18514" r="23396" b="9209"/>
          <a:stretch/>
        </p:blipFill>
        <p:spPr bwMode="auto">
          <a:xfrm>
            <a:off x="2090510" y="2294163"/>
            <a:ext cx="5632450" cy="439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058254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12</a:t>
            </a:fld>
            <a:endParaRPr lang="en-US" dirty="0"/>
          </a:p>
        </p:txBody>
      </p:sp>
      <p:sp>
        <p:nvSpPr>
          <p:cNvPr id="2" name="Title 1"/>
          <p:cNvSpPr>
            <a:spLocks noGrp="1"/>
          </p:cNvSpPr>
          <p:nvPr>
            <p:ph type="title"/>
          </p:nvPr>
        </p:nvSpPr>
        <p:spPr/>
        <p:txBody>
          <a:bodyPr/>
          <a:lstStyle/>
          <a:p>
            <a:r>
              <a:rPr lang="en-US" dirty="0" smtClean="0"/>
              <a:t>Collecting Data and Sending to the CDE Data Pipeline –Student Profile Page</a:t>
            </a:r>
            <a:endParaRPr lang="en-US" dirty="0"/>
          </a:p>
        </p:txBody>
      </p:sp>
      <p:sp>
        <p:nvSpPr>
          <p:cNvPr id="3" name="Content Placeholder 2"/>
          <p:cNvSpPr>
            <a:spLocks noGrp="1"/>
          </p:cNvSpPr>
          <p:nvPr>
            <p:ph idx="1"/>
          </p:nvPr>
        </p:nvSpPr>
        <p:spPr/>
        <p:txBody>
          <a:bodyPr/>
          <a:lstStyle/>
          <a:p>
            <a:r>
              <a:rPr lang="en-US" dirty="0" smtClean="0"/>
              <a:t>If you had clicked on the Name instead of View you would be taken to the student’s Profile page</a:t>
            </a:r>
            <a:endParaRPr lang="en-US" dirty="0"/>
          </a:p>
        </p:txBody>
      </p:sp>
      <p:pic>
        <p:nvPicPr>
          <p:cNvPr id="5" name="Picture 4" title="Picture of a student's Profile page"/>
          <p:cNvPicPr/>
          <p:nvPr/>
        </p:nvPicPr>
        <p:blipFill rotWithShape="1">
          <a:blip r:embed="rId2"/>
          <a:srcRect l="22193" t="10457" r="22994" b="22520"/>
          <a:stretch/>
        </p:blipFill>
        <p:spPr bwMode="auto">
          <a:xfrm>
            <a:off x="2017621" y="2124800"/>
            <a:ext cx="5925185" cy="4077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7" name="Rounded Rectangular Callout 6" descr="Select Edit Student Record to update the data field permanently and not just for that one file extract.&#10;"/>
          <p:cNvSpPr/>
          <p:nvPr/>
        </p:nvSpPr>
        <p:spPr>
          <a:xfrm>
            <a:off x="197984" y="2754539"/>
            <a:ext cx="1083810" cy="1735817"/>
          </a:xfrm>
          <a:prstGeom prst="wedgeRoundRectCallout">
            <a:avLst>
              <a:gd name="adj1" fmla="val 104680"/>
              <a:gd name="adj2" fmla="val -2124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Edit Student Record to update the data field permanently and not just for that one file extract</a:t>
            </a:r>
            <a:endParaRPr lang="en-US" sz="1100" dirty="0">
              <a:effectLst/>
              <a:ea typeface="Calibri"/>
              <a:cs typeface="Times New Roman"/>
            </a:endParaRPr>
          </a:p>
        </p:txBody>
      </p:sp>
    </p:spTree>
    <p:extLst>
      <p:ext uri="{BB962C8B-B14F-4D97-AF65-F5344CB8AC3E}">
        <p14:creationId xmlns:p14="http://schemas.microsoft.com/office/powerpoint/2010/main" val="2058254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13</a:t>
            </a:fld>
            <a:endParaRPr lang="en-US" dirty="0"/>
          </a:p>
        </p:txBody>
      </p:sp>
      <p:sp>
        <p:nvSpPr>
          <p:cNvPr id="2" name="Title 1"/>
          <p:cNvSpPr>
            <a:spLocks noGrp="1"/>
          </p:cNvSpPr>
          <p:nvPr>
            <p:ph type="title"/>
          </p:nvPr>
        </p:nvSpPr>
        <p:spPr/>
        <p:txBody>
          <a:bodyPr/>
          <a:lstStyle/>
          <a:p>
            <a:r>
              <a:rPr lang="en-US" dirty="0" smtClean="0"/>
              <a:t>Collecting Data and Sending to the CDE Data Pipeline – Edit Student Record</a:t>
            </a:r>
            <a:endParaRPr lang="en-US" dirty="0"/>
          </a:p>
        </p:txBody>
      </p:sp>
      <p:sp>
        <p:nvSpPr>
          <p:cNvPr id="3" name="Content Placeholder 2"/>
          <p:cNvSpPr>
            <a:spLocks noGrp="1"/>
          </p:cNvSpPr>
          <p:nvPr>
            <p:ph idx="1"/>
          </p:nvPr>
        </p:nvSpPr>
        <p:spPr/>
        <p:txBody>
          <a:bodyPr/>
          <a:lstStyle/>
          <a:p>
            <a:r>
              <a:rPr lang="en-US" dirty="0" smtClean="0"/>
              <a:t>Update the data field needed, then scroll down and Save the change</a:t>
            </a:r>
            <a:endParaRPr lang="en-US" dirty="0"/>
          </a:p>
        </p:txBody>
      </p:sp>
      <p:pic>
        <p:nvPicPr>
          <p:cNvPr id="5" name="Picture 4" descr="Seeing Edit Student at the top Indicates you are Editing the record. Please note that data changes made to a Student’s Profile page may be overwritten by nightly SIS imports if it’s a data field that pulls through from your SIS.  Please be sure to update the SIS source as well. Changes made to the collected file on the Override screen will not be affected by SIS imports. &#10;&#10;" title="Picture of a student Profile page"/>
          <p:cNvPicPr/>
          <p:nvPr/>
        </p:nvPicPr>
        <p:blipFill rotWithShape="1">
          <a:blip r:embed="rId3"/>
          <a:srcRect l="19786" t="8794" r="29270" b="32125"/>
          <a:stretch/>
        </p:blipFill>
        <p:spPr bwMode="auto">
          <a:xfrm>
            <a:off x="2467103" y="1949058"/>
            <a:ext cx="5500054" cy="3589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538842" y="2703061"/>
            <a:ext cx="1387929" cy="674459"/>
          </a:xfrm>
          <a:prstGeom prst="wedgeRoundRectCallout">
            <a:avLst>
              <a:gd name="adj1" fmla="val 77561"/>
              <a:gd name="adj2" fmla="val -7635"/>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Edit Student Indicates you are Editing the record</a:t>
            </a:r>
            <a:endParaRPr lang="en-US" sz="1100" dirty="0">
              <a:effectLst/>
              <a:ea typeface="Calibri"/>
              <a:cs typeface="Times New Roman"/>
            </a:endParaRPr>
          </a:p>
        </p:txBody>
      </p:sp>
      <p:sp>
        <p:nvSpPr>
          <p:cNvPr id="7" name="Rounded Rectangular Callout 6"/>
          <p:cNvSpPr/>
          <p:nvPr/>
        </p:nvSpPr>
        <p:spPr>
          <a:xfrm>
            <a:off x="538842" y="5752028"/>
            <a:ext cx="6751865" cy="861044"/>
          </a:xfrm>
          <a:prstGeom prst="wedgeRoundRectCallout">
            <a:avLst>
              <a:gd name="adj1" fmla="val -3162"/>
              <a:gd name="adj2" fmla="val -65408"/>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smtClean="0">
                <a:effectLst/>
                <a:ea typeface="Calibri"/>
                <a:cs typeface="Times New Roman"/>
              </a:rPr>
              <a:t>Please note that data changes made to a Student’s Profile page may be overwritten by nightly SIS imports if it’s a data field that pulls through from your SIS.  Please be sure to update the SIS source as well. Changes made to the collected file on the Override screen will not be affected by SIS imports. </a:t>
            </a:r>
            <a:endParaRPr lang="en-US" sz="1200" dirty="0">
              <a:effectLst/>
              <a:ea typeface="Calibri"/>
              <a:cs typeface="Times New Roman"/>
            </a:endParaRPr>
          </a:p>
        </p:txBody>
      </p:sp>
    </p:spTree>
    <p:custDataLst>
      <p:tags r:id="rId1"/>
    </p:custDataLst>
    <p:extLst>
      <p:ext uri="{BB962C8B-B14F-4D97-AF65-F5344CB8AC3E}">
        <p14:creationId xmlns:p14="http://schemas.microsoft.com/office/powerpoint/2010/main" val="3404363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14</a:t>
            </a:fld>
            <a:endParaRPr lang="en-US" dirty="0"/>
          </a:p>
        </p:txBody>
      </p:sp>
      <p:sp>
        <p:nvSpPr>
          <p:cNvPr id="2" name="Title 1"/>
          <p:cNvSpPr>
            <a:spLocks noGrp="1"/>
          </p:cNvSpPr>
          <p:nvPr>
            <p:ph type="title"/>
          </p:nvPr>
        </p:nvSpPr>
        <p:spPr/>
        <p:txBody>
          <a:bodyPr/>
          <a:lstStyle/>
          <a:p>
            <a:r>
              <a:rPr lang="en-US" dirty="0" smtClean="0"/>
              <a:t>Collecting Data and Sending to the CDE Data Pipeline – Recollect the Data</a:t>
            </a:r>
            <a:endParaRPr lang="en-US" dirty="0"/>
          </a:p>
        </p:txBody>
      </p:sp>
      <p:sp>
        <p:nvSpPr>
          <p:cNvPr id="3" name="Content Placeholder 2"/>
          <p:cNvSpPr>
            <a:spLocks noGrp="1"/>
          </p:cNvSpPr>
          <p:nvPr>
            <p:ph idx="1"/>
          </p:nvPr>
        </p:nvSpPr>
        <p:spPr/>
        <p:txBody>
          <a:bodyPr/>
          <a:lstStyle/>
          <a:p>
            <a:r>
              <a:rPr lang="en-US" dirty="0" smtClean="0"/>
              <a:t>Once you have completed the changes in the actual Student records, you will need to collect the data again</a:t>
            </a:r>
            <a:endParaRPr lang="en-US" dirty="0"/>
          </a:p>
        </p:txBody>
      </p:sp>
      <p:sp>
        <p:nvSpPr>
          <p:cNvPr id="6" name="Rounded Rectangular Callout 5"/>
          <p:cNvSpPr/>
          <p:nvPr/>
        </p:nvSpPr>
        <p:spPr>
          <a:xfrm>
            <a:off x="222476" y="3056619"/>
            <a:ext cx="1083810" cy="609146"/>
          </a:xfrm>
          <a:prstGeom prst="wedgeRoundRectCallout">
            <a:avLst>
              <a:gd name="adj1" fmla="val 82834"/>
              <a:gd name="adj2" fmla="val -361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Collect Data here</a:t>
            </a:r>
            <a:endParaRPr lang="en-US" sz="1100" dirty="0">
              <a:effectLst/>
              <a:ea typeface="Calibri"/>
              <a:cs typeface="Times New Roman"/>
            </a:endParaRPr>
          </a:p>
        </p:txBody>
      </p:sp>
      <p:pic>
        <p:nvPicPr>
          <p:cNvPr id="5" name="Picture 4" descr="Collect the data by clicking the Collect Data button" title="Picture of the Data Collection page where you collect the data"/>
          <p:cNvPicPr/>
          <p:nvPr/>
        </p:nvPicPr>
        <p:blipFill rotWithShape="1">
          <a:blip r:embed="rId3"/>
          <a:srcRect l="21791" t="7131" r="23931" b="22757"/>
          <a:stretch/>
        </p:blipFill>
        <p:spPr bwMode="auto">
          <a:xfrm>
            <a:off x="1837418" y="2155825"/>
            <a:ext cx="5861050" cy="426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95859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15</a:t>
            </a:fld>
            <a:endParaRPr lang="en-US" dirty="0"/>
          </a:p>
        </p:txBody>
      </p:sp>
      <p:sp>
        <p:nvSpPr>
          <p:cNvPr id="2" name="Title 1"/>
          <p:cNvSpPr>
            <a:spLocks noGrp="1"/>
          </p:cNvSpPr>
          <p:nvPr>
            <p:ph type="title"/>
          </p:nvPr>
        </p:nvSpPr>
        <p:spPr/>
        <p:txBody>
          <a:bodyPr/>
          <a:lstStyle/>
          <a:p>
            <a:r>
              <a:rPr lang="en-US" dirty="0" smtClean="0"/>
              <a:t>Collecting Data and Sending to the CDE Data Pipeline – Send to Data Pipeline</a:t>
            </a:r>
            <a:endParaRPr lang="en-US" dirty="0"/>
          </a:p>
        </p:txBody>
      </p:sp>
      <p:sp>
        <p:nvSpPr>
          <p:cNvPr id="3" name="Content Placeholder 2"/>
          <p:cNvSpPr>
            <a:spLocks noGrp="1"/>
          </p:cNvSpPr>
          <p:nvPr>
            <p:ph idx="1"/>
          </p:nvPr>
        </p:nvSpPr>
        <p:spPr/>
        <p:txBody>
          <a:bodyPr/>
          <a:lstStyle/>
          <a:p>
            <a:r>
              <a:rPr lang="en-US" dirty="0" smtClean="0"/>
              <a:t>Once you are ready choose Send to CDE Data Pipeline and a popup will ask for your </a:t>
            </a:r>
            <a:r>
              <a:rPr lang="en-US" dirty="0" err="1" smtClean="0"/>
              <a:t>IdM</a:t>
            </a:r>
            <a:r>
              <a:rPr lang="en-US" dirty="0" smtClean="0"/>
              <a:t> login info</a:t>
            </a:r>
            <a:endParaRPr lang="en-US" dirty="0"/>
          </a:p>
        </p:txBody>
      </p:sp>
      <p:pic>
        <p:nvPicPr>
          <p:cNvPr id="5" name="Picture 4" title="Picture of data collection page and popup of Send to CDE Data Pipeline"/>
          <p:cNvPicPr/>
          <p:nvPr/>
        </p:nvPicPr>
        <p:blipFill rotWithShape="1">
          <a:blip r:embed="rId2"/>
          <a:srcRect l="23087" t="16637" r="23691" b="22994"/>
          <a:stretch/>
        </p:blipFill>
        <p:spPr bwMode="auto">
          <a:xfrm>
            <a:off x="1620383" y="2269897"/>
            <a:ext cx="5756275" cy="3673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7" name="Oval 6" title="Oval highlight the Send to CDE Data Pipeline link"/>
          <p:cNvSpPr/>
          <p:nvPr/>
        </p:nvSpPr>
        <p:spPr>
          <a:xfrm>
            <a:off x="3016703" y="2726871"/>
            <a:ext cx="1236890" cy="228600"/>
          </a:xfrm>
          <a:prstGeom prst="ellipse">
            <a:avLst/>
          </a:prstGeom>
          <a:solidFill>
            <a:schemeClr val="accent6">
              <a:lumMod val="20000"/>
              <a:lumOff val="80000"/>
              <a:alpha val="2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59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16</a:t>
            </a:fld>
            <a:endParaRPr lang="en-US" dirty="0"/>
          </a:p>
        </p:txBody>
      </p:sp>
      <p:sp>
        <p:nvSpPr>
          <p:cNvPr id="2" name="Title 1"/>
          <p:cNvSpPr>
            <a:spLocks noGrp="1"/>
          </p:cNvSpPr>
          <p:nvPr>
            <p:ph type="title"/>
          </p:nvPr>
        </p:nvSpPr>
        <p:spPr/>
        <p:txBody>
          <a:bodyPr/>
          <a:lstStyle/>
          <a:p>
            <a:r>
              <a:rPr lang="en-US" dirty="0" smtClean="0"/>
              <a:t>Collecting Data and Sending to the CDE Data Pipeline – Download Sent Files</a:t>
            </a:r>
            <a:endParaRPr lang="en-US" dirty="0"/>
          </a:p>
        </p:txBody>
      </p:sp>
      <p:sp>
        <p:nvSpPr>
          <p:cNvPr id="3" name="Content Placeholder 2"/>
          <p:cNvSpPr>
            <a:spLocks noGrp="1"/>
          </p:cNvSpPr>
          <p:nvPr>
            <p:ph idx="1"/>
          </p:nvPr>
        </p:nvSpPr>
        <p:spPr/>
        <p:txBody>
          <a:bodyPr/>
          <a:lstStyle/>
          <a:p>
            <a:r>
              <a:rPr lang="en-US" dirty="0" smtClean="0"/>
              <a:t>If you would like to download a copy of the collected files you may do so by clicking Download Files</a:t>
            </a:r>
            <a:endParaRPr lang="en-US" dirty="0"/>
          </a:p>
        </p:txBody>
      </p:sp>
      <p:sp>
        <p:nvSpPr>
          <p:cNvPr id="6" name="Oval 5" title="oval to highlight the Download Files botton"/>
          <p:cNvSpPr/>
          <p:nvPr/>
        </p:nvSpPr>
        <p:spPr>
          <a:xfrm>
            <a:off x="3896405" y="2841171"/>
            <a:ext cx="1236890" cy="228600"/>
          </a:xfrm>
          <a:prstGeom prst="ellipse">
            <a:avLst/>
          </a:prstGeom>
          <a:solidFill>
            <a:schemeClr val="accent6">
              <a:lumMod val="20000"/>
              <a:lumOff val="80000"/>
              <a:alpha val="2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les may be downloaded as Fixed Width or CSV" title="Picture of where to download the files"/>
          <p:cNvPicPr/>
          <p:nvPr/>
        </p:nvPicPr>
        <p:blipFill rotWithShape="1">
          <a:blip r:embed="rId3"/>
          <a:srcRect l="22995" t="17351" r="24464" b="23470"/>
          <a:stretch/>
        </p:blipFill>
        <p:spPr bwMode="auto">
          <a:xfrm>
            <a:off x="1671320" y="2403430"/>
            <a:ext cx="5687060" cy="3602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097462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17</a:t>
            </a:fld>
            <a:endParaRPr lang="en-US" dirty="0"/>
          </a:p>
        </p:txBody>
      </p:sp>
      <p:sp>
        <p:nvSpPr>
          <p:cNvPr id="2" name="Title 1"/>
          <p:cNvSpPr>
            <a:spLocks noGrp="1"/>
          </p:cNvSpPr>
          <p:nvPr>
            <p:ph type="ctrTitle"/>
          </p:nvPr>
        </p:nvSpPr>
        <p:spPr/>
        <p:txBody>
          <a:bodyPr/>
          <a:lstStyle/>
          <a:p>
            <a:r>
              <a:rPr lang="en-US" dirty="0" smtClean="0"/>
              <a:t>Administrative Edit to Change Data in the Enrich Record Permanently</a:t>
            </a:r>
            <a:endParaRPr lang="en-US" dirty="0"/>
          </a:p>
        </p:txBody>
      </p:sp>
    </p:spTree>
    <p:extLst>
      <p:ext uri="{BB962C8B-B14F-4D97-AF65-F5344CB8AC3E}">
        <p14:creationId xmlns:p14="http://schemas.microsoft.com/office/powerpoint/2010/main" val="3270530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18</a:t>
            </a:fld>
            <a:endParaRPr lang="en-US" dirty="0"/>
          </a:p>
        </p:txBody>
      </p:sp>
      <p:sp>
        <p:nvSpPr>
          <p:cNvPr id="2" name="Title 1"/>
          <p:cNvSpPr>
            <a:spLocks noGrp="1"/>
          </p:cNvSpPr>
          <p:nvPr>
            <p:ph type="title"/>
          </p:nvPr>
        </p:nvSpPr>
        <p:spPr/>
        <p:txBody>
          <a:bodyPr/>
          <a:lstStyle/>
          <a:p>
            <a:r>
              <a:rPr lang="en-US" dirty="0" smtClean="0"/>
              <a:t>Administrative Edit to Change Data – Programs History</a:t>
            </a:r>
            <a:endParaRPr lang="en-US" dirty="0"/>
          </a:p>
        </p:txBody>
      </p:sp>
      <p:sp>
        <p:nvSpPr>
          <p:cNvPr id="3" name="Content Placeholder 2"/>
          <p:cNvSpPr>
            <a:spLocks noGrp="1"/>
          </p:cNvSpPr>
          <p:nvPr>
            <p:ph idx="1"/>
          </p:nvPr>
        </p:nvSpPr>
        <p:spPr/>
        <p:txBody>
          <a:bodyPr>
            <a:normAutofit/>
          </a:bodyPr>
          <a:lstStyle/>
          <a:p>
            <a:r>
              <a:rPr lang="en-US" sz="1800" dirty="0" smtClean="0"/>
              <a:t>Search for the student you need to edit, you can search for the student by name or </a:t>
            </a:r>
            <a:r>
              <a:rPr lang="en-US" sz="1800" dirty="0" err="1" smtClean="0"/>
              <a:t>sasid</a:t>
            </a:r>
            <a:r>
              <a:rPr lang="en-US" sz="1800" dirty="0" smtClean="0"/>
              <a:t> in the Search box at the top right. Once you have the student page, </a:t>
            </a:r>
            <a:r>
              <a:rPr lang="en-US" sz="1800" dirty="0"/>
              <a:t>click on the Programs tab, then click View History. From the Program History screen you can click on the Item/Event you need to </a:t>
            </a:r>
            <a:r>
              <a:rPr lang="en-US" sz="1800" dirty="0" smtClean="0"/>
              <a:t>edit and pull </a:t>
            </a:r>
            <a:r>
              <a:rPr lang="en-US" sz="1800" dirty="0"/>
              <a:t>up the data associated with </a:t>
            </a:r>
            <a:r>
              <a:rPr lang="en-US" sz="1800" dirty="0" smtClean="0"/>
              <a:t>that event.</a:t>
            </a:r>
            <a:endParaRPr lang="en-US" sz="1800" dirty="0"/>
          </a:p>
        </p:txBody>
      </p:sp>
      <p:pic>
        <p:nvPicPr>
          <p:cNvPr id="5" name="Picture 4" title="Picture of a student's Program History page"/>
          <p:cNvPicPr/>
          <p:nvPr/>
        </p:nvPicPr>
        <p:blipFill rotWithShape="1">
          <a:blip r:embed="rId3"/>
          <a:srcRect l="23468" t="8202" r="24399" b="36746"/>
          <a:stretch/>
        </p:blipFill>
        <p:spPr bwMode="auto">
          <a:xfrm>
            <a:off x="1541416" y="2869028"/>
            <a:ext cx="5798721" cy="3445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191958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19</a:t>
            </a:fld>
            <a:endParaRPr lang="en-US" dirty="0"/>
          </a:p>
        </p:txBody>
      </p:sp>
      <p:sp>
        <p:nvSpPr>
          <p:cNvPr id="2" name="Title 1"/>
          <p:cNvSpPr>
            <a:spLocks noGrp="1"/>
          </p:cNvSpPr>
          <p:nvPr>
            <p:ph type="title"/>
          </p:nvPr>
        </p:nvSpPr>
        <p:spPr/>
        <p:txBody>
          <a:bodyPr/>
          <a:lstStyle/>
          <a:p>
            <a:r>
              <a:rPr lang="en-US" dirty="0" smtClean="0"/>
              <a:t>Administrative Edit to Change Data – Administrative Edit Button</a:t>
            </a:r>
            <a:endParaRPr lang="en-US" dirty="0"/>
          </a:p>
        </p:txBody>
      </p:sp>
      <p:sp>
        <p:nvSpPr>
          <p:cNvPr id="3" name="Content Placeholder 2"/>
          <p:cNvSpPr>
            <a:spLocks noGrp="1"/>
          </p:cNvSpPr>
          <p:nvPr>
            <p:ph idx="1"/>
          </p:nvPr>
        </p:nvSpPr>
        <p:spPr/>
        <p:txBody>
          <a:bodyPr>
            <a:normAutofit/>
          </a:bodyPr>
          <a:lstStyle/>
          <a:p>
            <a:r>
              <a:rPr lang="en-US" sz="1800" dirty="0"/>
              <a:t>Once you have clicked into the </a:t>
            </a:r>
            <a:r>
              <a:rPr lang="en-US" sz="1800" dirty="0" smtClean="0"/>
              <a:t>Item/Event you want to edit, </a:t>
            </a:r>
            <a:r>
              <a:rPr lang="en-US" sz="1800" dirty="0"/>
              <a:t>you will want to click </a:t>
            </a:r>
            <a:r>
              <a:rPr lang="en-US" sz="1800" dirty="0" smtClean="0"/>
              <a:t>on Administrative </a:t>
            </a:r>
            <a:r>
              <a:rPr lang="en-US" sz="1800" dirty="0"/>
              <a:t>Edit, which has a little pencil next to it and is above the padlock </a:t>
            </a:r>
            <a:r>
              <a:rPr lang="en-US" sz="1800" dirty="0" smtClean="0"/>
              <a:t>image.</a:t>
            </a:r>
            <a:endParaRPr lang="en-US" sz="1800" dirty="0"/>
          </a:p>
        </p:txBody>
      </p:sp>
      <p:pic>
        <p:nvPicPr>
          <p:cNvPr id="5" name="Picture 4" descr="The padlock symbol indicates the referral is completed" title="Picture of a student program event from Program History"/>
          <p:cNvPicPr/>
          <p:nvPr/>
        </p:nvPicPr>
        <p:blipFill rotWithShape="1">
          <a:blip r:embed="rId3"/>
          <a:srcRect l="23129" t="8727" r="23129" b="38295"/>
          <a:stretch/>
        </p:blipFill>
        <p:spPr bwMode="auto">
          <a:xfrm>
            <a:off x="1573936" y="2596242"/>
            <a:ext cx="5979795" cy="331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52809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2</a:t>
            </a:fld>
            <a:endParaRPr lang="en-US" dirty="0"/>
          </a:p>
        </p:txBody>
      </p:sp>
      <p:sp>
        <p:nvSpPr>
          <p:cNvPr id="2" name="Title 1"/>
          <p:cNvSpPr>
            <a:spLocks noGrp="1"/>
          </p:cNvSpPr>
          <p:nvPr>
            <p:ph type="ctrTitle"/>
          </p:nvPr>
        </p:nvSpPr>
        <p:spPr/>
        <p:txBody>
          <a:bodyPr/>
          <a:lstStyle/>
          <a:p>
            <a:r>
              <a:rPr lang="en-US" dirty="0" smtClean="0"/>
              <a:t>All students and student data shown in this presentation is from the CDE Sandbox and is not real. </a:t>
            </a:r>
            <a:endParaRPr lang="en-US" dirty="0"/>
          </a:p>
        </p:txBody>
      </p:sp>
    </p:spTree>
    <p:custDataLst>
      <p:tags r:id="rId1"/>
    </p:custDataLst>
    <p:extLst>
      <p:ext uri="{BB962C8B-B14F-4D97-AF65-F5344CB8AC3E}">
        <p14:creationId xmlns:p14="http://schemas.microsoft.com/office/powerpoint/2010/main" val="2907879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20</a:t>
            </a:fld>
            <a:endParaRPr lang="en-US" dirty="0"/>
          </a:p>
        </p:txBody>
      </p:sp>
      <p:sp>
        <p:nvSpPr>
          <p:cNvPr id="2" name="Title 1"/>
          <p:cNvSpPr>
            <a:spLocks noGrp="1"/>
          </p:cNvSpPr>
          <p:nvPr>
            <p:ph type="title"/>
          </p:nvPr>
        </p:nvSpPr>
        <p:spPr/>
        <p:txBody>
          <a:bodyPr/>
          <a:lstStyle/>
          <a:p>
            <a:r>
              <a:rPr lang="en-US" dirty="0" smtClean="0"/>
              <a:t>Administrative Edit to Change Data – Confirm Administrative Edit</a:t>
            </a:r>
            <a:endParaRPr lang="en-US" dirty="0"/>
          </a:p>
        </p:txBody>
      </p:sp>
      <p:sp>
        <p:nvSpPr>
          <p:cNvPr id="3" name="Content Placeholder 2"/>
          <p:cNvSpPr>
            <a:spLocks noGrp="1"/>
          </p:cNvSpPr>
          <p:nvPr>
            <p:ph idx="1"/>
          </p:nvPr>
        </p:nvSpPr>
        <p:spPr/>
        <p:txBody>
          <a:bodyPr>
            <a:normAutofit/>
          </a:bodyPr>
          <a:lstStyle/>
          <a:p>
            <a:r>
              <a:rPr lang="en-US" sz="1800" dirty="0" smtClean="0"/>
              <a:t>Once you click Administrative Edit you will get a popup asking you to Click </a:t>
            </a:r>
            <a:r>
              <a:rPr lang="en-US" sz="1800" dirty="0"/>
              <a:t>Continue to confirm you want to make changes.</a:t>
            </a:r>
          </a:p>
          <a:p>
            <a:endParaRPr lang="en-US" sz="1800" dirty="0"/>
          </a:p>
        </p:txBody>
      </p:sp>
      <p:pic>
        <p:nvPicPr>
          <p:cNvPr id="5" name="Picture 4" title="Picture of popup to confirm administrative edt"/>
          <p:cNvPicPr/>
          <p:nvPr/>
        </p:nvPicPr>
        <p:blipFill rotWithShape="1">
          <a:blip r:embed="rId2"/>
          <a:srcRect l="36024" t="37368" r="37379" b="33051"/>
          <a:stretch/>
        </p:blipFill>
        <p:spPr bwMode="auto">
          <a:xfrm>
            <a:off x="3095307" y="2505710"/>
            <a:ext cx="2953385" cy="1846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903036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21</a:t>
            </a:fld>
            <a:endParaRPr lang="en-US" dirty="0"/>
          </a:p>
        </p:txBody>
      </p:sp>
      <p:sp>
        <p:nvSpPr>
          <p:cNvPr id="2" name="Title 1"/>
          <p:cNvSpPr>
            <a:spLocks noGrp="1"/>
          </p:cNvSpPr>
          <p:nvPr>
            <p:ph type="title"/>
          </p:nvPr>
        </p:nvSpPr>
        <p:spPr/>
        <p:txBody>
          <a:bodyPr/>
          <a:lstStyle/>
          <a:p>
            <a:r>
              <a:rPr lang="en-US" dirty="0" smtClean="0"/>
              <a:t>Administrative Edit to Change Data – Save Edited Data</a:t>
            </a:r>
            <a:endParaRPr lang="en-US" dirty="0"/>
          </a:p>
        </p:txBody>
      </p:sp>
      <p:sp>
        <p:nvSpPr>
          <p:cNvPr id="3" name="Content Placeholder 2"/>
          <p:cNvSpPr>
            <a:spLocks noGrp="1"/>
          </p:cNvSpPr>
          <p:nvPr>
            <p:ph idx="1"/>
          </p:nvPr>
        </p:nvSpPr>
        <p:spPr/>
        <p:txBody>
          <a:bodyPr>
            <a:normAutofit/>
          </a:bodyPr>
          <a:lstStyle/>
          <a:p>
            <a:r>
              <a:rPr lang="en-US" sz="1800" dirty="0"/>
              <a:t>Change </a:t>
            </a:r>
            <a:r>
              <a:rPr lang="en-US" sz="1800" dirty="0" smtClean="0"/>
              <a:t>the data </a:t>
            </a:r>
            <a:r>
              <a:rPr lang="en-US" sz="1800" dirty="0"/>
              <a:t>you need to, then click the purple Save button in the lower right.</a:t>
            </a:r>
          </a:p>
          <a:p>
            <a:endParaRPr lang="en-US" sz="1800" dirty="0"/>
          </a:p>
        </p:txBody>
      </p:sp>
      <p:pic>
        <p:nvPicPr>
          <p:cNvPr id="5" name="Picture 4" title="Picture of the edited event and the save button at the bottom of the screen"/>
          <p:cNvPicPr/>
          <p:nvPr/>
        </p:nvPicPr>
        <p:blipFill rotWithShape="1">
          <a:blip r:embed="rId3"/>
          <a:srcRect l="34430" t="46186" r="21625" b="-935"/>
          <a:stretch/>
        </p:blipFill>
        <p:spPr bwMode="auto">
          <a:xfrm>
            <a:off x="2064685" y="2318657"/>
            <a:ext cx="4928235" cy="3410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331784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22</a:t>
            </a:fld>
            <a:endParaRPr lang="en-US" dirty="0"/>
          </a:p>
        </p:txBody>
      </p:sp>
      <p:sp>
        <p:nvSpPr>
          <p:cNvPr id="2" name="Title 1"/>
          <p:cNvSpPr>
            <a:spLocks noGrp="1"/>
          </p:cNvSpPr>
          <p:nvPr>
            <p:ph type="title"/>
          </p:nvPr>
        </p:nvSpPr>
        <p:spPr/>
        <p:txBody>
          <a:bodyPr/>
          <a:lstStyle/>
          <a:p>
            <a:r>
              <a:rPr lang="en-US" dirty="0" smtClean="0"/>
              <a:t>Administrative Edit to Change Data – Confirm Save of Edited Data</a:t>
            </a:r>
            <a:endParaRPr lang="en-US" dirty="0"/>
          </a:p>
        </p:txBody>
      </p:sp>
      <p:sp>
        <p:nvSpPr>
          <p:cNvPr id="3" name="Content Placeholder 2"/>
          <p:cNvSpPr>
            <a:spLocks noGrp="1"/>
          </p:cNvSpPr>
          <p:nvPr>
            <p:ph idx="1"/>
          </p:nvPr>
        </p:nvSpPr>
        <p:spPr/>
        <p:txBody>
          <a:bodyPr>
            <a:normAutofit/>
          </a:bodyPr>
          <a:lstStyle/>
          <a:p>
            <a:r>
              <a:rPr lang="en-US" sz="1800" dirty="0"/>
              <a:t>You will get a popup asking you to confirm your </a:t>
            </a:r>
            <a:r>
              <a:rPr lang="en-US" sz="1800" dirty="0" smtClean="0"/>
              <a:t>Save</a:t>
            </a:r>
            <a:r>
              <a:rPr lang="en-US" sz="1800" dirty="0"/>
              <a:t> </a:t>
            </a:r>
            <a:r>
              <a:rPr lang="en-US" sz="1800" dirty="0" smtClean="0"/>
              <a:t>by clicking the Save button. </a:t>
            </a:r>
            <a:endParaRPr lang="en-US" sz="1800" dirty="0"/>
          </a:p>
          <a:p>
            <a:endParaRPr lang="en-US" sz="1800" dirty="0"/>
          </a:p>
        </p:txBody>
      </p:sp>
      <p:pic>
        <p:nvPicPr>
          <p:cNvPr id="5" name="Picture 4" title="Picture of the popup asking you to confirm saving the edited event"/>
          <p:cNvPicPr/>
          <p:nvPr/>
        </p:nvPicPr>
        <p:blipFill rotWithShape="1">
          <a:blip r:embed="rId3"/>
          <a:srcRect l="26513" t="28662" r="29240" b="30573"/>
          <a:stretch/>
        </p:blipFill>
        <p:spPr bwMode="auto">
          <a:xfrm>
            <a:off x="2112327" y="2153602"/>
            <a:ext cx="4919345" cy="2550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675811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23</a:t>
            </a:fld>
            <a:endParaRPr lang="en-US" dirty="0"/>
          </a:p>
        </p:txBody>
      </p:sp>
      <p:sp>
        <p:nvSpPr>
          <p:cNvPr id="2" name="Title 1"/>
          <p:cNvSpPr>
            <a:spLocks noGrp="1"/>
          </p:cNvSpPr>
          <p:nvPr>
            <p:ph type="title"/>
          </p:nvPr>
        </p:nvSpPr>
        <p:spPr/>
        <p:txBody>
          <a:bodyPr/>
          <a:lstStyle/>
          <a:p>
            <a:r>
              <a:rPr lang="en-US" dirty="0" smtClean="0"/>
              <a:t>Administrative Edit to Change Data –Administrative Edit Completed</a:t>
            </a:r>
            <a:endParaRPr lang="en-US" dirty="0"/>
          </a:p>
        </p:txBody>
      </p:sp>
      <p:sp>
        <p:nvSpPr>
          <p:cNvPr id="3" name="Content Placeholder 2"/>
          <p:cNvSpPr>
            <a:spLocks noGrp="1"/>
          </p:cNvSpPr>
          <p:nvPr>
            <p:ph idx="1"/>
          </p:nvPr>
        </p:nvSpPr>
        <p:spPr/>
        <p:txBody>
          <a:bodyPr>
            <a:normAutofit/>
          </a:bodyPr>
          <a:lstStyle/>
          <a:p>
            <a:r>
              <a:rPr lang="en-US" sz="1800" dirty="0"/>
              <a:t>You will get </a:t>
            </a:r>
            <a:r>
              <a:rPr lang="en-US" sz="1800" dirty="0" smtClean="0"/>
              <a:t>another </a:t>
            </a:r>
            <a:r>
              <a:rPr lang="en-US" sz="1800" dirty="0"/>
              <a:t>popup letting you know the Administrative Edit is </a:t>
            </a:r>
            <a:r>
              <a:rPr lang="en-US" sz="1800" dirty="0" smtClean="0"/>
              <a:t>complete and you will click the Close button.</a:t>
            </a:r>
            <a:endParaRPr lang="en-US" sz="1800" dirty="0"/>
          </a:p>
          <a:p>
            <a:endParaRPr lang="en-US" sz="1800" dirty="0"/>
          </a:p>
        </p:txBody>
      </p:sp>
      <p:pic>
        <p:nvPicPr>
          <p:cNvPr id="5" name="Picture 4" title="Picture of popup confirming the administrative edit is complete"/>
          <p:cNvPicPr/>
          <p:nvPr/>
        </p:nvPicPr>
        <p:blipFill rotWithShape="1">
          <a:blip r:embed="rId2"/>
          <a:srcRect l="29314" t="39331" r="31563" b="34527"/>
          <a:stretch/>
        </p:blipFill>
        <p:spPr bwMode="auto">
          <a:xfrm>
            <a:off x="2424430" y="2620962"/>
            <a:ext cx="4295140" cy="1616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923168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24</a:t>
            </a:fld>
            <a:endParaRPr lang="en-US" dirty="0"/>
          </a:p>
        </p:txBody>
      </p:sp>
      <p:sp>
        <p:nvSpPr>
          <p:cNvPr id="2" name="Title 1"/>
          <p:cNvSpPr>
            <a:spLocks noGrp="1"/>
          </p:cNvSpPr>
          <p:nvPr>
            <p:ph type="title"/>
          </p:nvPr>
        </p:nvSpPr>
        <p:spPr/>
        <p:txBody>
          <a:bodyPr/>
          <a:lstStyle/>
          <a:p>
            <a:r>
              <a:rPr lang="en-US" dirty="0" smtClean="0"/>
              <a:t>Administrative Edit to Change Data – Close the Record</a:t>
            </a:r>
            <a:endParaRPr lang="en-US" dirty="0"/>
          </a:p>
        </p:txBody>
      </p:sp>
      <p:sp>
        <p:nvSpPr>
          <p:cNvPr id="3" name="Content Placeholder 2"/>
          <p:cNvSpPr>
            <a:spLocks noGrp="1"/>
          </p:cNvSpPr>
          <p:nvPr>
            <p:ph idx="1"/>
          </p:nvPr>
        </p:nvSpPr>
        <p:spPr/>
        <p:txBody>
          <a:bodyPr>
            <a:normAutofit/>
          </a:bodyPr>
          <a:lstStyle/>
          <a:p>
            <a:r>
              <a:rPr lang="en-US" sz="1800" dirty="0" smtClean="0"/>
              <a:t>Finally, click </a:t>
            </a:r>
            <a:r>
              <a:rPr lang="en-US" sz="1800" dirty="0"/>
              <a:t>the blue Close button at the lower right</a:t>
            </a:r>
            <a:r>
              <a:rPr lang="en-US" sz="1800" dirty="0" smtClean="0"/>
              <a:t>. Your data changes have been saved to the source data and will pull into the Participation file. Notice how the purple save button now has a check-mark and says Saved.</a:t>
            </a:r>
            <a:endParaRPr lang="en-US" sz="1800" dirty="0"/>
          </a:p>
          <a:p>
            <a:endParaRPr lang="en-US" sz="1800" dirty="0"/>
          </a:p>
        </p:txBody>
      </p:sp>
      <p:pic>
        <p:nvPicPr>
          <p:cNvPr id="5" name="Picture 4" title="Picture of  the saved record and blue close button"/>
          <p:cNvPicPr/>
          <p:nvPr/>
        </p:nvPicPr>
        <p:blipFill rotWithShape="1">
          <a:blip r:embed="rId2"/>
          <a:srcRect l="26970" t="35299" r="21037" b="2550"/>
          <a:stretch/>
        </p:blipFill>
        <p:spPr bwMode="auto">
          <a:xfrm>
            <a:off x="1485900" y="2392135"/>
            <a:ext cx="5788479" cy="3862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784008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25</a:t>
            </a:fld>
            <a:endParaRPr lang="en-US" dirty="0"/>
          </a:p>
        </p:txBody>
      </p:sp>
      <p:sp>
        <p:nvSpPr>
          <p:cNvPr id="2" name="Title 1"/>
          <p:cNvSpPr>
            <a:spLocks noGrp="1"/>
          </p:cNvSpPr>
          <p:nvPr>
            <p:ph type="ctrTitle"/>
          </p:nvPr>
        </p:nvSpPr>
        <p:spPr/>
        <p:txBody>
          <a:bodyPr/>
          <a:lstStyle/>
          <a:p>
            <a:r>
              <a:rPr lang="en-US" dirty="0"/>
              <a:t>Which fields </a:t>
            </a:r>
            <a:r>
              <a:rPr lang="en-US" dirty="0" smtClean="0"/>
              <a:t>in Enrich pull </a:t>
            </a:r>
            <a:r>
              <a:rPr lang="en-US" dirty="0"/>
              <a:t>into the </a:t>
            </a:r>
            <a:r>
              <a:rPr lang="en-US" dirty="0" smtClean="0"/>
              <a:t>Paths in the</a:t>
            </a:r>
            <a:r>
              <a:rPr lang="en-US" dirty="0"/>
              <a:t/>
            </a:r>
            <a:br>
              <a:rPr lang="en-US" dirty="0"/>
            </a:br>
            <a:r>
              <a:rPr lang="en-US" dirty="0"/>
              <a:t>Participation File?</a:t>
            </a:r>
          </a:p>
        </p:txBody>
      </p:sp>
    </p:spTree>
    <p:custDataLst>
      <p:tags r:id="rId1"/>
    </p:custDataLst>
    <p:extLst>
      <p:ext uri="{BB962C8B-B14F-4D97-AF65-F5344CB8AC3E}">
        <p14:creationId xmlns:p14="http://schemas.microsoft.com/office/powerpoint/2010/main" val="16618940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26</a:t>
            </a:fld>
            <a:endParaRPr lang="en-US" dirty="0"/>
          </a:p>
        </p:txBody>
      </p:sp>
      <p:sp>
        <p:nvSpPr>
          <p:cNvPr id="2" name="Title 1"/>
          <p:cNvSpPr>
            <a:spLocks noGrp="1"/>
          </p:cNvSpPr>
          <p:nvPr>
            <p:ph type="ctrTitle"/>
          </p:nvPr>
        </p:nvSpPr>
        <p:spPr/>
        <p:txBody>
          <a:bodyPr/>
          <a:lstStyle/>
          <a:p>
            <a:r>
              <a:rPr lang="en-US" dirty="0" smtClean="0"/>
              <a:t>Path 1: Part C Evaluation Data for the Participation File</a:t>
            </a:r>
            <a:endParaRPr lang="en-US" dirty="0"/>
          </a:p>
        </p:txBody>
      </p:sp>
    </p:spTree>
    <p:custDataLst>
      <p:tags r:id="rId1"/>
    </p:custDataLst>
    <p:extLst>
      <p:ext uri="{BB962C8B-B14F-4D97-AF65-F5344CB8AC3E}">
        <p14:creationId xmlns:p14="http://schemas.microsoft.com/office/powerpoint/2010/main" val="16647825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27</a:t>
            </a:fld>
            <a:endParaRPr lang="en-US" dirty="0"/>
          </a:p>
        </p:txBody>
      </p:sp>
      <p:sp>
        <p:nvSpPr>
          <p:cNvPr id="2" name="Title 1"/>
          <p:cNvSpPr>
            <a:spLocks noGrp="1"/>
          </p:cNvSpPr>
          <p:nvPr>
            <p:ph type="title"/>
          </p:nvPr>
        </p:nvSpPr>
        <p:spPr/>
        <p:txBody>
          <a:bodyPr/>
          <a:lstStyle/>
          <a:p>
            <a:r>
              <a:rPr lang="en-US" dirty="0" smtClean="0"/>
              <a:t>Path 1: Part C Evaluation – Create Referral</a:t>
            </a:r>
            <a:endParaRPr lang="en-US" dirty="0"/>
          </a:p>
        </p:txBody>
      </p:sp>
      <p:sp>
        <p:nvSpPr>
          <p:cNvPr id="3" name="Content Placeholder 2"/>
          <p:cNvSpPr>
            <a:spLocks noGrp="1"/>
          </p:cNvSpPr>
          <p:nvPr>
            <p:ph idx="1"/>
          </p:nvPr>
        </p:nvSpPr>
        <p:spPr/>
        <p:txBody>
          <a:bodyPr>
            <a:normAutofit/>
          </a:bodyPr>
          <a:lstStyle/>
          <a:p>
            <a:r>
              <a:rPr lang="en-US" sz="1800" dirty="0" smtClean="0"/>
              <a:t>Create Part C Referral </a:t>
            </a:r>
            <a:endParaRPr lang="en-US" sz="1800" dirty="0"/>
          </a:p>
        </p:txBody>
      </p:sp>
      <p:pic>
        <p:nvPicPr>
          <p:cNvPr id="5" name="Content Placeholder 4" descr="The Outcome End Date is the data field for Path 1 – Date Referred for Part C Evaluation&#10;" title="Picture of page Create Part C Referral"/>
          <p:cNvPicPr>
            <a:picLocks/>
          </p:cNvPicPr>
          <p:nvPr/>
        </p:nvPicPr>
        <p:blipFill rotWithShape="1">
          <a:blip r:embed="rId2"/>
          <a:srcRect l="22034" r="22045"/>
          <a:stretch/>
        </p:blipFill>
        <p:spPr bwMode="auto">
          <a:xfrm>
            <a:off x="1375532" y="1790246"/>
            <a:ext cx="4613122" cy="4640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066008" y="4456295"/>
            <a:ext cx="1690370" cy="998855"/>
          </a:xfrm>
          <a:prstGeom prst="wedgeRoundRectCallout">
            <a:avLst>
              <a:gd name="adj1" fmla="val -102854"/>
              <a:gd name="adj2" fmla="val 2206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Outcome End Date is the Path </a:t>
            </a:r>
            <a:r>
              <a:rPr lang="en-US" sz="1200" b="1" dirty="0">
                <a:effectLst/>
                <a:ea typeface="Calibri"/>
                <a:cs typeface="Times New Roman"/>
              </a:rPr>
              <a:t>1 – Date Referred for Part C Evaluation</a:t>
            </a:r>
            <a:endParaRPr lang="en-US" sz="1100" dirty="0">
              <a:effectLst/>
              <a:ea typeface="Calibri"/>
              <a:cs typeface="Times New Roman"/>
            </a:endParaRPr>
          </a:p>
        </p:txBody>
      </p:sp>
    </p:spTree>
    <p:extLst>
      <p:ext uri="{BB962C8B-B14F-4D97-AF65-F5344CB8AC3E}">
        <p14:creationId xmlns:p14="http://schemas.microsoft.com/office/powerpoint/2010/main" val="4268709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28</a:t>
            </a:fld>
            <a:endParaRPr lang="en-US" dirty="0"/>
          </a:p>
        </p:txBody>
      </p:sp>
      <p:sp>
        <p:nvSpPr>
          <p:cNvPr id="2" name="Title 1"/>
          <p:cNvSpPr>
            <a:spLocks noGrp="1"/>
          </p:cNvSpPr>
          <p:nvPr>
            <p:ph type="title"/>
          </p:nvPr>
        </p:nvSpPr>
        <p:spPr/>
        <p:txBody>
          <a:bodyPr/>
          <a:lstStyle/>
          <a:p>
            <a:r>
              <a:rPr lang="en-US" dirty="0" smtClean="0"/>
              <a:t>Path 1: Part C Evaluation – Create  Evaluation</a:t>
            </a:r>
            <a:endParaRPr lang="en-US" dirty="0"/>
          </a:p>
        </p:txBody>
      </p:sp>
      <p:sp>
        <p:nvSpPr>
          <p:cNvPr id="3" name="Content Placeholder 2"/>
          <p:cNvSpPr>
            <a:spLocks noGrp="1"/>
          </p:cNvSpPr>
          <p:nvPr>
            <p:ph idx="1"/>
          </p:nvPr>
        </p:nvSpPr>
        <p:spPr/>
        <p:txBody>
          <a:bodyPr>
            <a:normAutofit/>
          </a:bodyPr>
          <a:lstStyle/>
          <a:p>
            <a:r>
              <a:rPr lang="en-US" sz="1800" dirty="0" smtClean="0"/>
              <a:t>Create Evaluation</a:t>
            </a:r>
            <a:endParaRPr lang="en-US" sz="1800" dirty="0"/>
          </a:p>
        </p:txBody>
      </p:sp>
      <p:pic>
        <p:nvPicPr>
          <p:cNvPr id="5" name="Picture 4" descr="The Date parental consent was provided to the Community Centered Board (CCB) is the data field for Path 1 – Date of Parental Consent to Evaluate Part C&#10;" title="picture of screen to create part C evaluation"/>
          <p:cNvPicPr/>
          <p:nvPr/>
        </p:nvPicPr>
        <p:blipFill rotWithShape="1">
          <a:blip r:embed="rId3"/>
          <a:srcRect l="21677" r="20820" b="31491"/>
          <a:stretch/>
        </p:blipFill>
        <p:spPr bwMode="auto">
          <a:xfrm>
            <a:off x="563336" y="1856559"/>
            <a:ext cx="6400800" cy="4291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368086" y="3567792"/>
            <a:ext cx="1690370" cy="2065565"/>
          </a:xfrm>
          <a:prstGeom prst="wedgeRoundRectCallout">
            <a:avLst>
              <a:gd name="adj1" fmla="val -67889"/>
              <a:gd name="adj2" fmla="val -2187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Date </a:t>
            </a:r>
            <a:r>
              <a:rPr lang="en-US" sz="1200" b="1" dirty="0" smtClean="0">
                <a:ea typeface="Calibri"/>
                <a:cs typeface="Times New Roman"/>
              </a:rPr>
              <a:t>parental consent was provided to the Community Centered Board (CCB) is the </a:t>
            </a:r>
            <a:r>
              <a:rPr lang="en-US" sz="1200" b="1" dirty="0" smtClean="0">
                <a:effectLst/>
                <a:ea typeface="Calibri"/>
                <a:cs typeface="Times New Roman"/>
              </a:rPr>
              <a:t>Path </a:t>
            </a:r>
            <a:r>
              <a:rPr lang="en-US" sz="1200" b="1" dirty="0">
                <a:effectLst/>
                <a:ea typeface="Calibri"/>
                <a:cs typeface="Times New Roman"/>
              </a:rPr>
              <a:t>1 – Date of Parental Consent to Evaluate Part C</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2649510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29</a:t>
            </a:fld>
            <a:endParaRPr lang="en-US" dirty="0"/>
          </a:p>
        </p:txBody>
      </p:sp>
      <p:sp>
        <p:nvSpPr>
          <p:cNvPr id="2" name="Title 1"/>
          <p:cNvSpPr>
            <a:spLocks noGrp="1"/>
          </p:cNvSpPr>
          <p:nvPr>
            <p:ph type="title"/>
          </p:nvPr>
        </p:nvSpPr>
        <p:spPr/>
        <p:txBody>
          <a:bodyPr/>
          <a:lstStyle/>
          <a:p>
            <a:r>
              <a:rPr lang="en-US" dirty="0" smtClean="0"/>
              <a:t>Path 1: Part C Evaluation – Evaluation Sections</a:t>
            </a:r>
            <a:endParaRPr lang="en-US" dirty="0"/>
          </a:p>
        </p:txBody>
      </p:sp>
      <p:sp>
        <p:nvSpPr>
          <p:cNvPr id="9" name="Content Placeholder 8"/>
          <p:cNvSpPr>
            <a:spLocks noGrp="1"/>
          </p:cNvSpPr>
          <p:nvPr>
            <p:ph idx="1"/>
          </p:nvPr>
        </p:nvSpPr>
        <p:spPr/>
        <p:txBody>
          <a:bodyPr>
            <a:normAutofit/>
          </a:bodyPr>
          <a:lstStyle/>
          <a:p>
            <a:r>
              <a:rPr lang="en-US" sz="1800" dirty="0" smtClean="0"/>
              <a:t>Scroll down beyond the assessment details sections, our next data field for Path 1 is below these…</a:t>
            </a:r>
            <a:endParaRPr lang="en-US" sz="1800" dirty="0"/>
          </a:p>
        </p:txBody>
      </p:sp>
      <p:pic>
        <p:nvPicPr>
          <p:cNvPr id="10" name="Picture 9" title="picture 1 of the evaluation fields"/>
          <p:cNvPicPr/>
          <p:nvPr/>
        </p:nvPicPr>
        <p:blipFill rotWithShape="1">
          <a:blip r:embed="rId2"/>
          <a:srcRect l="36949" t="53" r="35554" b="10599"/>
          <a:stretch/>
        </p:blipFill>
        <p:spPr bwMode="auto">
          <a:xfrm>
            <a:off x="816429" y="1954530"/>
            <a:ext cx="3193423" cy="4136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1" name="Picture 10" title="picture 2 of the evaluation fields"/>
          <p:cNvPicPr/>
          <p:nvPr/>
        </p:nvPicPr>
        <p:blipFill rotWithShape="1">
          <a:blip r:embed="rId3"/>
          <a:srcRect l="37025" t="10636" r="34505" b="10114"/>
          <a:stretch/>
        </p:blipFill>
        <p:spPr bwMode="auto">
          <a:xfrm>
            <a:off x="4457701" y="1954528"/>
            <a:ext cx="3167743" cy="4239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638276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3</a:t>
            </a:fld>
            <a:endParaRPr lang="en-US" dirty="0"/>
          </a:p>
        </p:txBody>
      </p:sp>
      <p:sp>
        <p:nvSpPr>
          <p:cNvPr id="2" name="Title 1"/>
          <p:cNvSpPr>
            <a:spLocks noGrp="1"/>
          </p:cNvSpPr>
          <p:nvPr>
            <p:ph type="ctrTitle"/>
          </p:nvPr>
        </p:nvSpPr>
        <p:spPr/>
        <p:txBody>
          <a:bodyPr/>
          <a:lstStyle/>
          <a:p>
            <a:r>
              <a:rPr lang="en-US" dirty="0" smtClean="0"/>
              <a:t>Collecting Data and Sending to the CDE Data Pipeline</a:t>
            </a:r>
            <a:endParaRPr lang="en-US" dirty="0"/>
          </a:p>
        </p:txBody>
      </p:sp>
    </p:spTree>
    <p:custDataLst>
      <p:tags r:id="rId1"/>
    </p:custDataLst>
    <p:extLst>
      <p:ext uri="{BB962C8B-B14F-4D97-AF65-F5344CB8AC3E}">
        <p14:creationId xmlns:p14="http://schemas.microsoft.com/office/powerpoint/2010/main" val="38193141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30</a:t>
            </a:fld>
            <a:endParaRPr lang="en-US" dirty="0"/>
          </a:p>
        </p:txBody>
      </p:sp>
      <p:sp>
        <p:nvSpPr>
          <p:cNvPr id="2" name="Title 1"/>
          <p:cNvSpPr>
            <a:spLocks noGrp="1"/>
          </p:cNvSpPr>
          <p:nvPr>
            <p:ph type="title"/>
          </p:nvPr>
        </p:nvSpPr>
        <p:spPr/>
        <p:txBody>
          <a:bodyPr/>
          <a:lstStyle/>
          <a:p>
            <a:r>
              <a:rPr lang="en-US" dirty="0" smtClean="0"/>
              <a:t>Path 1: Part C Evaluation – Compliance Checks</a:t>
            </a:r>
            <a:endParaRPr lang="en-US" dirty="0"/>
          </a:p>
        </p:txBody>
      </p:sp>
      <p:sp>
        <p:nvSpPr>
          <p:cNvPr id="3" name="Content Placeholder 2"/>
          <p:cNvSpPr>
            <a:spLocks noGrp="1"/>
          </p:cNvSpPr>
          <p:nvPr>
            <p:ph idx="1"/>
          </p:nvPr>
        </p:nvSpPr>
        <p:spPr>
          <a:xfrm>
            <a:off x="628650" y="1298121"/>
            <a:ext cx="7886700" cy="4805593"/>
          </a:xfrm>
        </p:spPr>
        <p:txBody>
          <a:bodyPr>
            <a:normAutofit/>
          </a:bodyPr>
          <a:lstStyle/>
          <a:p>
            <a:r>
              <a:rPr lang="en-US" sz="1800" dirty="0" smtClean="0"/>
              <a:t>In the Compliance Checks section you will find the date the evaluation was completed in the Outcome End Date</a:t>
            </a:r>
            <a:endParaRPr lang="en-US" sz="1800" dirty="0"/>
          </a:p>
        </p:txBody>
      </p:sp>
      <p:pic>
        <p:nvPicPr>
          <p:cNvPr id="5" name="Picture 4" descr="The Outcome End Date is the data field for Path 1 – Date Evaluation Completed Part C.  If the Outcome End Date is more than 45 days from referral, a dialog box will appear after you click Finalize to enter the delay reason that will populate the Path 1 – Reason for Delay in Completing the Evaluation Part C.  If the evaluation is NOT completed at all Outcome recommendations is where you will indicate why. Selecting one of these delay reasons should result in Path 1: Eligibility and Services being 00.&#10;&#10;&#10;" title="Picture of Compliance Checks and Outcome sections"/>
          <p:cNvPicPr/>
          <p:nvPr/>
        </p:nvPicPr>
        <p:blipFill rotWithShape="1">
          <a:blip r:embed="rId3"/>
          <a:srcRect l="24318" t="7181" r="24995" b="37599"/>
          <a:stretch/>
        </p:blipFill>
        <p:spPr bwMode="auto">
          <a:xfrm>
            <a:off x="843445" y="1869621"/>
            <a:ext cx="5638996" cy="3453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7" name="Rounded Rectangular Callout 6"/>
          <p:cNvSpPr/>
          <p:nvPr/>
        </p:nvSpPr>
        <p:spPr>
          <a:xfrm>
            <a:off x="7090863" y="2597512"/>
            <a:ext cx="1690370" cy="998855"/>
          </a:xfrm>
          <a:prstGeom prst="wedgeRoundRectCallout">
            <a:avLst>
              <a:gd name="adj1" fmla="val -79187"/>
              <a:gd name="adj2" fmla="val 7273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Outcome End Date is the Path </a:t>
            </a:r>
            <a:r>
              <a:rPr lang="en-US" sz="1200" b="1" dirty="0">
                <a:effectLst/>
                <a:ea typeface="Calibri"/>
                <a:cs typeface="Times New Roman"/>
              </a:rPr>
              <a:t>1 – Date Evaluation Completed Part C</a:t>
            </a:r>
            <a:endParaRPr lang="en-US" sz="1100" dirty="0">
              <a:effectLst/>
              <a:ea typeface="Calibri"/>
              <a:cs typeface="Times New Roman"/>
            </a:endParaRPr>
          </a:p>
        </p:txBody>
      </p:sp>
      <p:sp>
        <p:nvSpPr>
          <p:cNvPr id="6" name="Rounded Rectangular Callout 5"/>
          <p:cNvSpPr/>
          <p:nvPr/>
        </p:nvSpPr>
        <p:spPr>
          <a:xfrm>
            <a:off x="6800849" y="3902529"/>
            <a:ext cx="1891361" cy="2208437"/>
          </a:xfrm>
          <a:prstGeom prst="wedgeRoundRectCallout">
            <a:avLst>
              <a:gd name="adj1" fmla="val -60225"/>
              <a:gd name="adj2" fmla="val -48865"/>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b="1" dirty="0">
                <a:effectLst/>
                <a:ea typeface="Calibri"/>
                <a:cs typeface="Times New Roman"/>
              </a:rPr>
              <a:t>If </a:t>
            </a:r>
            <a:r>
              <a:rPr lang="en-US" sz="1100" b="1" dirty="0" smtClean="0">
                <a:effectLst/>
                <a:ea typeface="Calibri"/>
                <a:cs typeface="Times New Roman"/>
              </a:rPr>
              <a:t>the Outcome End Date </a:t>
            </a:r>
            <a:r>
              <a:rPr lang="en-US" sz="1100" b="1" dirty="0">
                <a:effectLst/>
                <a:ea typeface="Calibri"/>
                <a:cs typeface="Times New Roman"/>
              </a:rPr>
              <a:t>is more than 45 days from </a:t>
            </a:r>
            <a:r>
              <a:rPr lang="en-US" sz="1100" b="1" dirty="0" smtClean="0">
                <a:effectLst/>
                <a:ea typeface="Calibri"/>
                <a:cs typeface="Times New Roman"/>
              </a:rPr>
              <a:t>referral, </a:t>
            </a:r>
            <a:r>
              <a:rPr lang="en-US" sz="1100" b="1" dirty="0">
                <a:effectLst/>
                <a:ea typeface="Calibri"/>
                <a:cs typeface="Times New Roman"/>
              </a:rPr>
              <a:t>a dialog box will appear after you </a:t>
            </a:r>
            <a:r>
              <a:rPr lang="en-US" sz="1100" b="1" dirty="0" smtClean="0">
                <a:effectLst/>
                <a:ea typeface="Calibri"/>
                <a:cs typeface="Times New Roman"/>
              </a:rPr>
              <a:t>click Finalize </a:t>
            </a:r>
            <a:r>
              <a:rPr lang="en-US" sz="1100" b="1" dirty="0">
                <a:effectLst/>
                <a:ea typeface="Calibri"/>
                <a:cs typeface="Times New Roman"/>
              </a:rPr>
              <a:t>to enter the delay reason that will populate the Path 1 – Reason for Delay in Completing the Evaluation Part C</a:t>
            </a:r>
            <a:endParaRPr lang="en-US" sz="1100" dirty="0">
              <a:effectLst/>
              <a:ea typeface="Calibri"/>
              <a:cs typeface="Times New Roman"/>
            </a:endParaRPr>
          </a:p>
        </p:txBody>
      </p:sp>
      <p:sp>
        <p:nvSpPr>
          <p:cNvPr id="8" name="Rounded Rectangular Callout 7"/>
          <p:cNvSpPr/>
          <p:nvPr/>
        </p:nvSpPr>
        <p:spPr>
          <a:xfrm>
            <a:off x="1494061" y="5617028"/>
            <a:ext cx="3739245" cy="987879"/>
          </a:xfrm>
          <a:prstGeom prst="wedgeRoundRectCallout">
            <a:avLst>
              <a:gd name="adj1" fmla="val 12294"/>
              <a:gd name="adj2" fmla="val -6989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a:effectLst/>
                <a:ea typeface="Calibri"/>
                <a:cs typeface="Times New Roman"/>
              </a:rPr>
              <a:t>If the evaluation is NOT completed </a:t>
            </a:r>
            <a:r>
              <a:rPr lang="en-US" sz="1200" b="1" dirty="0" smtClean="0">
                <a:effectLst/>
                <a:ea typeface="Calibri"/>
                <a:cs typeface="Times New Roman"/>
              </a:rPr>
              <a:t>at all this </a:t>
            </a:r>
            <a:r>
              <a:rPr lang="en-US" sz="1200" b="1" dirty="0">
                <a:effectLst/>
                <a:ea typeface="Calibri"/>
                <a:cs typeface="Times New Roman"/>
              </a:rPr>
              <a:t>is where you will indicate </a:t>
            </a:r>
            <a:r>
              <a:rPr lang="en-US" sz="1200" b="1" dirty="0" smtClean="0">
                <a:effectLst/>
                <a:ea typeface="Calibri"/>
                <a:cs typeface="Times New Roman"/>
              </a:rPr>
              <a:t>why. Selecting one of these should result in Path 1: Eligibility and Services being 00.</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2649510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31</a:t>
            </a:fld>
            <a:endParaRPr lang="en-US" dirty="0"/>
          </a:p>
        </p:txBody>
      </p:sp>
      <p:sp>
        <p:nvSpPr>
          <p:cNvPr id="2" name="Title 1"/>
          <p:cNvSpPr>
            <a:spLocks noGrp="1"/>
          </p:cNvSpPr>
          <p:nvPr>
            <p:ph type="title"/>
          </p:nvPr>
        </p:nvSpPr>
        <p:spPr/>
        <p:txBody>
          <a:bodyPr/>
          <a:lstStyle/>
          <a:p>
            <a:r>
              <a:rPr lang="en-US" dirty="0" smtClean="0"/>
              <a:t>Path 1: Part C Evaluation – Create Documentation of Eligibility</a:t>
            </a:r>
            <a:endParaRPr lang="en-US" dirty="0"/>
          </a:p>
        </p:txBody>
      </p:sp>
      <p:sp>
        <p:nvSpPr>
          <p:cNvPr id="3" name="Content Placeholder 2"/>
          <p:cNvSpPr>
            <a:spLocks noGrp="1"/>
          </p:cNvSpPr>
          <p:nvPr>
            <p:ph idx="1"/>
          </p:nvPr>
        </p:nvSpPr>
        <p:spPr/>
        <p:txBody>
          <a:bodyPr>
            <a:normAutofit/>
          </a:bodyPr>
          <a:lstStyle/>
          <a:p>
            <a:r>
              <a:rPr lang="en-US" sz="1800" dirty="0" smtClean="0"/>
              <a:t>Create Documentation of Eligibility</a:t>
            </a:r>
            <a:endParaRPr lang="en-US" sz="1800" dirty="0"/>
          </a:p>
        </p:txBody>
      </p:sp>
      <p:pic>
        <p:nvPicPr>
          <p:cNvPr id="5" name="Picture 4" descr="The Eligibility Yes/No is the data field for Path 1 – Eligibility and Services&#10;" title="Picture of the create documentation of eligiblity sections"/>
          <p:cNvPicPr/>
          <p:nvPr/>
        </p:nvPicPr>
        <p:blipFill rotWithShape="1">
          <a:blip r:embed="rId2"/>
          <a:srcRect l="24270" t="7767" r="23235" b="3468"/>
          <a:stretch/>
        </p:blipFill>
        <p:spPr bwMode="auto">
          <a:xfrm>
            <a:off x="685800" y="1877786"/>
            <a:ext cx="5845628" cy="4565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000691" y="2895509"/>
            <a:ext cx="1751421" cy="998855"/>
          </a:xfrm>
          <a:prstGeom prst="wedgeRoundRectCallout">
            <a:avLst>
              <a:gd name="adj1" fmla="val -69036"/>
              <a:gd name="adj2" fmla="val -9362"/>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The Eligibility Yes/No is the Path </a:t>
            </a:r>
            <a:r>
              <a:rPr lang="en-US" sz="1200" b="1" dirty="0">
                <a:effectLst/>
                <a:ea typeface="Calibri"/>
                <a:cs typeface="Times New Roman"/>
              </a:rPr>
              <a:t>1 – Eligibility and </a:t>
            </a:r>
            <a:r>
              <a:rPr lang="en-US" sz="1200" b="1" dirty="0" smtClean="0">
                <a:effectLst/>
                <a:ea typeface="Calibri"/>
                <a:cs typeface="Times New Roman"/>
              </a:rPr>
              <a:t>Services</a:t>
            </a:r>
          </a:p>
        </p:txBody>
      </p:sp>
    </p:spTree>
    <p:extLst>
      <p:ext uri="{BB962C8B-B14F-4D97-AF65-F5344CB8AC3E}">
        <p14:creationId xmlns:p14="http://schemas.microsoft.com/office/powerpoint/2010/main" val="2649510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32</a:t>
            </a:fld>
            <a:endParaRPr lang="en-US" dirty="0"/>
          </a:p>
        </p:txBody>
      </p:sp>
      <p:sp>
        <p:nvSpPr>
          <p:cNvPr id="2" name="Title 1"/>
          <p:cNvSpPr>
            <a:spLocks noGrp="1"/>
          </p:cNvSpPr>
          <p:nvPr>
            <p:ph type="ctrTitle"/>
          </p:nvPr>
        </p:nvSpPr>
        <p:spPr/>
        <p:txBody>
          <a:bodyPr/>
          <a:lstStyle/>
          <a:p>
            <a:r>
              <a:rPr lang="en-US" dirty="0" smtClean="0"/>
              <a:t>Path 2: Part C to Part B Transition Data for the Participation File</a:t>
            </a:r>
            <a:endParaRPr lang="en-US" dirty="0"/>
          </a:p>
        </p:txBody>
      </p:sp>
    </p:spTree>
    <p:extLst>
      <p:ext uri="{BB962C8B-B14F-4D97-AF65-F5344CB8AC3E}">
        <p14:creationId xmlns:p14="http://schemas.microsoft.com/office/powerpoint/2010/main" val="4047497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33</a:t>
            </a:fld>
            <a:endParaRPr lang="en-US" dirty="0"/>
          </a:p>
        </p:txBody>
      </p:sp>
      <p:sp>
        <p:nvSpPr>
          <p:cNvPr id="2" name="Title 1"/>
          <p:cNvSpPr>
            <a:spLocks noGrp="1"/>
          </p:cNvSpPr>
          <p:nvPr>
            <p:ph type="title"/>
          </p:nvPr>
        </p:nvSpPr>
        <p:spPr/>
        <p:txBody>
          <a:bodyPr/>
          <a:lstStyle/>
          <a:p>
            <a:r>
              <a:rPr lang="en-US" dirty="0" smtClean="0"/>
              <a:t>Path 2: Part C to Part B Transition – Referral Information</a:t>
            </a:r>
            <a:endParaRPr lang="en-US" dirty="0"/>
          </a:p>
        </p:txBody>
      </p:sp>
      <p:sp>
        <p:nvSpPr>
          <p:cNvPr id="3" name="Content Placeholder 2"/>
          <p:cNvSpPr>
            <a:spLocks noGrp="1"/>
          </p:cNvSpPr>
          <p:nvPr>
            <p:ph idx="1"/>
          </p:nvPr>
        </p:nvSpPr>
        <p:spPr/>
        <p:txBody>
          <a:bodyPr/>
          <a:lstStyle/>
          <a:p>
            <a:r>
              <a:rPr lang="en-US" dirty="0" smtClean="0"/>
              <a:t>Part C to Part B Referral</a:t>
            </a:r>
            <a:endParaRPr lang="en-US" dirty="0"/>
          </a:p>
        </p:txBody>
      </p:sp>
      <p:pic>
        <p:nvPicPr>
          <p:cNvPr id="5" name="Picture 4" descr="The Date Child Found Eligible for Part C is the data field for Path 2 – Date Child is Found Eligible for Part C Services.  &#10;The Date of Referral to the Administrative Unit from the Community Centered Board for Part B is the data field for Path 2 – Date of Referral to the AU from the Local CCB.&#10;&#10;&#10;" title="Picture of Part C to Part B Referral information"/>
          <p:cNvPicPr/>
          <p:nvPr/>
        </p:nvPicPr>
        <p:blipFill rotWithShape="1">
          <a:blip r:embed="rId2"/>
          <a:srcRect l="38002" t="27479" r="23686" b="15636"/>
          <a:stretch/>
        </p:blipFill>
        <p:spPr bwMode="auto">
          <a:xfrm>
            <a:off x="3306536" y="2041070"/>
            <a:ext cx="4262346" cy="3559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606877" y="3484743"/>
            <a:ext cx="1690370" cy="998855"/>
          </a:xfrm>
          <a:prstGeom prst="wedgeRoundRectCallout">
            <a:avLst>
              <a:gd name="adj1" fmla="val 99708"/>
              <a:gd name="adj2" fmla="val 50439"/>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a:effectLst/>
                <a:ea typeface="Calibri"/>
                <a:cs typeface="Times New Roman"/>
              </a:rPr>
              <a:t>Path </a:t>
            </a:r>
            <a:r>
              <a:rPr lang="en-US" sz="1200" b="1" dirty="0" smtClean="0">
                <a:effectLst/>
                <a:ea typeface="Calibri"/>
                <a:cs typeface="Times New Roman"/>
              </a:rPr>
              <a:t>2 </a:t>
            </a:r>
            <a:r>
              <a:rPr lang="en-US" sz="1200" b="1" dirty="0">
                <a:effectLst/>
                <a:ea typeface="Calibri"/>
                <a:cs typeface="Times New Roman"/>
              </a:rPr>
              <a:t>– Date </a:t>
            </a:r>
            <a:r>
              <a:rPr lang="en-US" sz="1200" b="1" dirty="0" smtClean="0">
                <a:effectLst/>
                <a:ea typeface="Calibri"/>
                <a:cs typeface="Times New Roman"/>
              </a:rPr>
              <a:t>Child is Found Eligible for Part C Services</a:t>
            </a:r>
            <a:endParaRPr lang="en-US" sz="1100" dirty="0">
              <a:effectLst/>
              <a:ea typeface="Calibri"/>
              <a:cs typeface="Times New Roman"/>
            </a:endParaRPr>
          </a:p>
        </p:txBody>
      </p:sp>
      <p:sp>
        <p:nvSpPr>
          <p:cNvPr id="7" name="Rounded Rectangular Callout 6"/>
          <p:cNvSpPr/>
          <p:nvPr/>
        </p:nvSpPr>
        <p:spPr>
          <a:xfrm>
            <a:off x="580843" y="4908049"/>
            <a:ext cx="1690370" cy="998855"/>
          </a:xfrm>
          <a:prstGeom prst="wedgeRoundRectCallout">
            <a:avLst>
              <a:gd name="adj1" fmla="val 100674"/>
              <a:gd name="adj2" fmla="val -3865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a:effectLst/>
                <a:ea typeface="Calibri"/>
                <a:cs typeface="Times New Roman"/>
              </a:rPr>
              <a:t>Path </a:t>
            </a:r>
            <a:r>
              <a:rPr lang="en-US" sz="1200" b="1" dirty="0" smtClean="0">
                <a:effectLst/>
                <a:ea typeface="Calibri"/>
                <a:cs typeface="Times New Roman"/>
              </a:rPr>
              <a:t>2 </a:t>
            </a:r>
            <a:r>
              <a:rPr lang="en-US" sz="1200" b="1" dirty="0">
                <a:effectLst/>
                <a:ea typeface="Calibri"/>
                <a:cs typeface="Times New Roman"/>
              </a:rPr>
              <a:t>– Date </a:t>
            </a:r>
            <a:r>
              <a:rPr lang="en-US" sz="1200" b="1" dirty="0" smtClean="0">
                <a:effectLst/>
                <a:ea typeface="Calibri"/>
                <a:cs typeface="Times New Roman"/>
              </a:rPr>
              <a:t>of Referral to the AU from the Local CCB</a:t>
            </a:r>
            <a:endParaRPr lang="en-US" sz="1100" dirty="0">
              <a:effectLst/>
              <a:ea typeface="Calibri"/>
              <a:cs typeface="Times New Roman"/>
            </a:endParaRPr>
          </a:p>
        </p:txBody>
      </p:sp>
    </p:spTree>
    <p:extLst>
      <p:ext uri="{BB962C8B-B14F-4D97-AF65-F5344CB8AC3E}">
        <p14:creationId xmlns:p14="http://schemas.microsoft.com/office/powerpoint/2010/main" val="1286429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34</a:t>
            </a:fld>
            <a:endParaRPr lang="en-US" dirty="0"/>
          </a:p>
        </p:txBody>
      </p:sp>
      <p:sp>
        <p:nvSpPr>
          <p:cNvPr id="2" name="Title 1"/>
          <p:cNvSpPr>
            <a:spLocks noGrp="1"/>
          </p:cNvSpPr>
          <p:nvPr>
            <p:ph type="title"/>
          </p:nvPr>
        </p:nvSpPr>
        <p:spPr/>
        <p:txBody>
          <a:bodyPr/>
          <a:lstStyle/>
          <a:p>
            <a:r>
              <a:rPr lang="en-US" dirty="0" smtClean="0"/>
              <a:t>Path 2: Part C to Part B Transition – Consent to Evaluate</a:t>
            </a:r>
            <a:endParaRPr lang="en-US" dirty="0"/>
          </a:p>
        </p:txBody>
      </p:sp>
      <p:sp>
        <p:nvSpPr>
          <p:cNvPr id="3" name="Content Placeholder 2"/>
          <p:cNvSpPr>
            <a:spLocks noGrp="1"/>
          </p:cNvSpPr>
          <p:nvPr>
            <p:ph idx="1"/>
          </p:nvPr>
        </p:nvSpPr>
        <p:spPr/>
        <p:txBody>
          <a:bodyPr/>
          <a:lstStyle/>
          <a:p>
            <a:r>
              <a:rPr lang="en-US" dirty="0" smtClean="0"/>
              <a:t>Consent for Initial Evaluation</a:t>
            </a:r>
            <a:endParaRPr lang="en-US" dirty="0"/>
          </a:p>
        </p:txBody>
      </p:sp>
      <p:pic>
        <p:nvPicPr>
          <p:cNvPr id="5" name="Picture 4" descr="The Consent to Evaluate Date Response Received is the data field for Path 2 – Date of Parental Consent to Evaluate C to B&#10;" title="Picture of Consent to Evaluate sections"/>
          <p:cNvPicPr/>
          <p:nvPr/>
        </p:nvPicPr>
        <p:blipFill rotWithShape="1">
          <a:blip r:embed="rId2"/>
          <a:srcRect l="24332" t="14588" r="24332" b="27035"/>
          <a:stretch/>
        </p:blipFill>
        <p:spPr bwMode="auto">
          <a:xfrm>
            <a:off x="490764" y="2277834"/>
            <a:ext cx="5549900" cy="3548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6785701" y="3182254"/>
            <a:ext cx="1690370" cy="1739358"/>
          </a:xfrm>
          <a:prstGeom prst="wedgeRoundRectCallout">
            <a:avLst>
              <a:gd name="adj1" fmla="val -86725"/>
              <a:gd name="adj2" fmla="val -2943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Consent to Evaluate Date Response Received is the Path 2 </a:t>
            </a:r>
            <a:r>
              <a:rPr lang="en-US" sz="1200" b="1" dirty="0">
                <a:effectLst/>
                <a:ea typeface="Calibri"/>
                <a:cs typeface="Times New Roman"/>
              </a:rPr>
              <a:t>– Date </a:t>
            </a:r>
            <a:r>
              <a:rPr lang="en-US" sz="1200" b="1" dirty="0" smtClean="0">
                <a:effectLst/>
                <a:ea typeface="Calibri"/>
                <a:cs typeface="Times New Roman"/>
              </a:rPr>
              <a:t>of Parental Consent to Evaluate C to B</a:t>
            </a:r>
            <a:endParaRPr lang="en-US" sz="1100" dirty="0">
              <a:effectLst/>
              <a:ea typeface="Calibri"/>
              <a:cs typeface="Times New Roman"/>
            </a:endParaRPr>
          </a:p>
        </p:txBody>
      </p:sp>
    </p:spTree>
    <p:extLst>
      <p:ext uri="{BB962C8B-B14F-4D97-AF65-F5344CB8AC3E}">
        <p14:creationId xmlns:p14="http://schemas.microsoft.com/office/powerpoint/2010/main" val="3030745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35</a:t>
            </a:fld>
            <a:endParaRPr lang="en-US" dirty="0"/>
          </a:p>
        </p:txBody>
      </p:sp>
      <p:sp>
        <p:nvSpPr>
          <p:cNvPr id="2" name="Title 1"/>
          <p:cNvSpPr>
            <a:spLocks noGrp="1"/>
          </p:cNvSpPr>
          <p:nvPr>
            <p:ph type="title"/>
          </p:nvPr>
        </p:nvSpPr>
        <p:spPr/>
        <p:txBody>
          <a:bodyPr/>
          <a:lstStyle/>
          <a:p>
            <a:r>
              <a:rPr lang="en-US" dirty="0" smtClean="0"/>
              <a:t>Path 2: Part C to Part B Transition – Evaluation Outcome</a:t>
            </a:r>
            <a:endParaRPr lang="en-US" dirty="0"/>
          </a:p>
        </p:txBody>
      </p:sp>
      <p:sp>
        <p:nvSpPr>
          <p:cNvPr id="3" name="Content Placeholder 2"/>
          <p:cNvSpPr>
            <a:spLocks noGrp="1"/>
          </p:cNvSpPr>
          <p:nvPr>
            <p:ph idx="1"/>
          </p:nvPr>
        </p:nvSpPr>
        <p:spPr/>
        <p:txBody>
          <a:bodyPr/>
          <a:lstStyle/>
          <a:p>
            <a:r>
              <a:rPr lang="en-US" dirty="0" smtClean="0"/>
              <a:t>Initial Evaluation or Reevaluation Outcome and Compliance Checks sections</a:t>
            </a:r>
            <a:endParaRPr lang="en-US" dirty="0"/>
          </a:p>
        </p:txBody>
      </p:sp>
      <p:pic>
        <p:nvPicPr>
          <p:cNvPr id="5" name="Picture 4" descr="Initial Evaluation or Reevaluation Outcome End Date is the data field for Path 2 – Date Evaluation Completed C to B. If the Outcome End Date is beyond the 60 day timeline a popup will appear where you will select the Reason for the Delay in Completing the evaluation C to B.&#10; &#10;" title="Picture of Initial Evaluation or Reevaluation Outcome and Compliance Checks sections"/>
          <p:cNvPicPr/>
          <p:nvPr/>
        </p:nvPicPr>
        <p:blipFill rotWithShape="1">
          <a:blip r:embed="rId2"/>
          <a:srcRect l="23396" t="24802" r="23930" b="12599"/>
          <a:stretch/>
        </p:blipFill>
        <p:spPr bwMode="auto">
          <a:xfrm>
            <a:off x="569142" y="2296886"/>
            <a:ext cx="5687060" cy="3804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6991940" y="3226203"/>
            <a:ext cx="1690370" cy="998855"/>
          </a:xfrm>
          <a:prstGeom prst="wedgeRoundRectCallout">
            <a:avLst>
              <a:gd name="adj1" fmla="val -87690"/>
              <a:gd name="adj2" fmla="val 9539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Outcome End Date is the Path 2 </a:t>
            </a:r>
            <a:r>
              <a:rPr lang="en-US" sz="1200" b="1" dirty="0">
                <a:effectLst/>
                <a:ea typeface="Calibri"/>
                <a:cs typeface="Times New Roman"/>
              </a:rPr>
              <a:t>– Date </a:t>
            </a:r>
            <a:r>
              <a:rPr lang="en-US" sz="1200" b="1" dirty="0" smtClean="0">
                <a:effectLst/>
                <a:ea typeface="Calibri"/>
                <a:cs typeface="Times New Roman"/>
              </a:rPr>
              <a:t>Evaluation Completed C to B</a:t>
            </a:r>
            <a:endParaRPr lang="en-US" sz="1100" dirty="0">
              <a:effectLst/>
              <a:ea typeface="Calibri"/>
              <a:cs typeface="Times New Roman"/>
            </a:endParaRPr>
          </a:p>
        </p:txBody>
      </p:sp>
      <p:sp>
        <p:nvSpPr>
          <p:cNvPr id="7" name="Rounded Rectangular Callout 6"/>
          <p:cNvSpPr/>
          <p:nvPr/>
        </p:nvSpPr>
        <p:spPr>
          <a:xfrm>
            <a:off x="6906986" y="4441371"/>
            <a:ext cx="1860278" cy="1660072"/>
          </a:xfrm>
          <a:prstGeom prst="wedgeRoundRectCallout">
            <a:avLst>
              <a:gd name="adj1" fmla="val -81924"/>
              <a:gd name="adj2" fmla="val -803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If the Outcome End Date is beyond the 60 day timeline a popup will appear where you will select the Reason for the Delay in Completing the evaluation C to B</a:t>
            </a:r>
            <a:endParaRPr lang="en-US" sz="1100" dirty="0">
              <a:effectLst/>
              <a:ea typeface="Calibri"/>
              <a:cs typeface="Times New Roman"/>
            </a:endParaRPr>
          </a:p>
        </p:txBody>
      </p:sp>
    </p:spTree>
    <p:extLst>
      <p:ext uri="{BB962C8B-B14F-4D97-AF65-F5344CB8AC3E}">
        <p14:creationId xmlns:p14="http://schemas.microsoft.com/office/powerpoint/2010/main" val="3030745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36</a:t>
            </a:fld>
            <a:endParaRPr lang="en-US" dirty="0"/>
          </a:p>
        </p:txBody>
      </p:sp>
      <p:sp>
        <p:nvSpPr>
          <p:cNvPr id="2" name="Title 1"/>
          <p:cNvSpPr>
            <a:spLocks noGrp="1"/>
          </p:cNvSpPr>
          <p:nvPr>
            <p:ph type="title"/>
          </p:nvPr>
        </p:nvSpPr>
        <p:spPr/>
        <p:txBody>
          <a:bodyPr/>
          <a:lstStyle/>
          <a:p>
            <a:r>
              <a:rPr lang="en-US" dirty="0" smtClean="0"/>
              <a:t>Path 2: Part C to Part B Transition – Eligibility Meeting</a:t>
            </a:r>
            <a:endParaRPr lang="en-US" dirty="0"/>
          </a:p>
        </p:txBody>
      </p:sp>
      <p:sp>
        <p:nvSpPr>
          <p:cNvPr id="3" name="Content Placeholder 2"/>
          <p:cNvSpPr>
            <a:spLocks noGrp="1"/>
          </p:cNvSpPr>
          <p:nvPr>
            <p:ph idx="1"/>
          </p:nvPr>
        </p:nvSpPr>
        <p:spPr/>
        <p:txBody>
          <a:bodyPr/>
          <a:lstStyle/>
          <a:p>
            <a:r>
              <a:rPr lang="en-US" dirty="0" smtClean="0"/>
              <a:t>Eligibility Meeting sections</a:t>
            </a:r>
            <a:endParaRPr lang="en-US" dirty="0"/>
          </a:p>
        </p:txBody>
      </p:sp>
      <p:pic>
        <p:nvPicPr>
          <p:cNvPr id="5" name="Picture 4" descr="Eligibility Meeting Date and Time is the data field for Path 2 – Date of Initial Eligibility Meeting C to B. If this date is on or after the third birthday, a popup will appear where you will select the Reason for the Delay in Initial Eligibility Meeting C to B.&#10;&#10;" title="Picture of the Eligibility Meeting sections"/>
          <p:cNvPicPr/>
          <p:nvPr/>
        </p:nvPicPr>
        <p:blipFill rotWithShape="1">
          <a:blip r:embed="rId3"/>
          <a:srcRect l="24331" t="17706" r="22593" b="20095"/>
          <a:stretch/>
        </p:blipFill>
        <p:spPr bwMode="auto">
          <a:xfrm>
            <a:off x="546282" y="2081892"/>
            <a:ext cx="5732780" cy="3780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225393" y="1835559"/>
            <a:ext cx="1420586" cy="915806"/>
          </a:xfrm>
          <a:prstGeom prst="wedgeRoundRectCallout">
            <a:avLst>
              <a:gd name="adj1" fmla="val -105330"/>
              <a:gd name="adj2" fmla="val 137081"/>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Path 2 </a:t>
            </a:r>
            <a:r>
              <a:rPr lang="en-US" sz="1200" b="1" dirty="0">
                <a:effectLst/>
                <a:ea typeface="Calibri"/>
                <a:cs typeface="Times New Roman"/>
              </a:rPr>
              <a:t>– Date </a:t>
            </a:r>
            <a:r>
              <a:rPr lang="en-US" sz="1200" b="1" dirty="0" smtClean="0">
                <a:effectLst/>
                <a:ea typeface="Calibri"/>
                <a:cs typeface="Times New Roman"/>
              </a:rPr>
              <a:t>of Initial Eligibility Meeting C to B</a:t>
            </a:r>
            <a:endParaRPr lang="en-US" sz="1100" dirty="0">
              <a:effectLst/>
              <a:ea typeface="Calibri"/>
              <a:cs typeface="Times New Roman"/>
            </a:endParaRPr>
          </a:p>
        </p:txBody>
      </p:sp>
      <p:sp>
        <p:nvSpPr>
          <p:cNvPr id="7" name="Rounded Rectangular Callout 6"/>
          <p:cNvSpPr/>
          <p:nvPr/>
        </p:nvSpPr>
        <p:spPr>
          <a:xfrm>
            <a:off x="7225393" y="3413983"/>
            <a:ext cx="1690370" cy="1917295"/>
          </a:xfrm>
          <a:prstGeom prst="wedgeRoundRectCallout">
            <a:avLst>
              <a:gd name="adj1" fmla="val -97834"/>
              <a:gd name="adj2" fmla="val -37312"/>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If this date is on or after the third birthday, a popup will appear where you will select the Reason for the Delay in Initial Eligibility Meeting C to B</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030745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37</a:t>
            </a:fld>
            <a:endParaRPr lang="en-US" dirty="0"/>
          </a:p>
        </p:txBody>
      </p:sp>
      <p:sp>
        <p:nvSpPr>
          <p:cNvPr id="2" name="Title 1"/>
          <p:cNvSpPr>
            <a:spLocks noGrp="1"/>
          </p:cNvSpPr>
          <p:nvPr>
            <p:ph type="title"/>
          </p:nvPr>
        </p:nvSpPr>
        <p:spPr/>
        <p:txBody>
          <a:bodyPr/>
          <a:lstStyle/>
          <a:p>
            <a:r>
              <a:rPr lang="en-US" dirty="0" smtClean="0"/>
              <a:t>Path 2: Part C to Part B Transition – IEP Early Childhood</a:t>
            </a:r>
            <a:endParaRPr lang="en-US" dirty="0"/>
          </a:p>
        </p:txBody>
      </p:sp>
      <p:sp>
        <p:nvSpPr>
          <p:cNvPr id="3" name="Content Placeholder 2"/>
          <p:cNvSpPr>
            <a:spLocks noGrp="1"/>
          </p:cNvSpPr>
          <p:nvPr>
            <p:ph idx="1"/>
          </p:nvPr>
        </p:nvSpPr>
        <p:spPr/>
        <p:txBody>
          <a:bodyPr/>
          <a:lstStyle/>
          <a:p>
            <a:r>
              <a:rPr lang="en-US" dirty="0" smtClean="0"/>
              <a:t>IEP Early Childhood (3-5)</a:t>
            </a:r>
            <a:endParaRPr lang="en-US" dirty="0"/>
          </a:p>
        </p:txBody>
      </p:sp>
      <p:pic>
        <p:nvPicPr>
          <p:cNvPr id="6" name="Picture 5" descr="Start Date in the Dates section is the data field for the Path 2 – Date IEP Implemented C to B.&#10;" title="Picture of IEP Early Childhood Dates section"/>
          <p:cNvPicPr/>
          <p:nvPr/>
        </p:nvPicPr>
        <p:blipFill rotWithShape="1">
          <a:blip r:embed="rId2"/>
          <a:srcRect l="24064" t="44525" r="23930" b="8734"/>
          <a:stretch/>
        </p:blipFill>
        <p:spPr bwMode="auto">
          <a:xfrm>
            <a:off x="690699" y="2352625"/>
            <a:ext cx="5623560" cy="2844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7" name="Rounded Rectangular Callout 6"/>
          <p:cNvSpPr/>
          <p:nvPr/>
        </p:nvSpPr>
        <p:spPr>
          <a:xfrm>
            <a:off x="6858001" y="2710448"/>
            <a:ext cx="1560920" cy="998855"/>
          </a:xfrm>
          <a:prstGeom prst="wedgeRoundRectCallout">
            <a:avLst>
              <a:gd name="adj1" fmla="val -75627"/>
              <a:gd name="adj2" fmla="val 2019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Start Date is the Path 2 </a:t>
            </a:r>
            <a:r>
              <a:rPr lang="en-US" sz="1200" b="1" dirty="0">
                <a:effectLst/>
                <a:ea typeface="Calibri"/>
                <a:cs typeface="Times New Roman"/>
              </a:rPr>
              <a:t>– Date </a:t>
            </a:r>
            <a:r>
              <a:rPr lang="en-US" sz="1200" b="1" dirty="0" smtClean="0">
                <a:ea typeface="Calibri"/>
                <a:cs typeface="Times New Roman"/>
              </a:rPr>
              <a:t>IEP Implemented </a:t>
            </a:r>
            <a:r>
              <a:rPr lang="en-US" sz="1200" b="1" dirty="0" smtClean="0">
                <a:effectLst/>
                <a:ea typeface="Calibri"/>
                <a:cs typeface="Times New Roman"/>
              </a:rPr>
              <a:t>C to B</a:t>
            </a:r>
            <a:endParaRPr lang="en-US" sz="1100" dirty="0">
              <a:effectLst/>
              <a:ea typeface="Calibri"/>
              <a:cs typeface="Times New Roman"/>
            </a:endParaRPr>
          </a:p>
        </p:txBody>
      </p:sp>
    </p:spTree>
    <p:extLst>
      <p:ext uri="{BB962C8B-B14F-4D97-AF65-F5344CB8AC3E}">
        <p14:creationId xmlns:p14="http://schemas.microsoft.com/office/powerpoint/2010/main" val="30307458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38</a:t>
            </a:fld>
            <a:endParaRPr lang="en-US" dirty="0"/>
          </a:p>
        </p:txBody>
      </p:sp>
      <p:sp>
        <p:nvSpPr>
          <p:cNvPr id="2" name="Title 1"/>
          <p:cNvSpPr>
            <a:spLocks noGrp="1"/>
          </p:cNvSpPr>
          <p:nvPr>
            <p:ph type="title"/>
          </p:nvPr>
        </p:nvSpPr>
        <p:spPr/>
        <p:txBody>
          <a:bodyPr/>
          <a:lstStyle/>
          <a:p>
            <a:r>
              <a:rPr lang="en-US" dirty="0" smtClean="0"/>
              <a:t>Path 2: Part C to Part B Transition – Eligibility Outcome</a:t>
            </a:r>
            <a:endParaRPr lang="en-US" dirty="0"/>
          </a:p>
        </p:txBody>
      </p:sp>
      <p:sp>
        <p:nvSpPr>
          <p:cNvPr id="3" name="Content Placeholder 2"/>
          <p:cNvSpPr>
            <a:spLocks noGrp="1"/>
          </p:cNvSpPr>
          <p:nvPr>
            <p:ph idx="1"/>
          </p:nvPr>
        </p:nvSpPr>
        <p:spPr/>
        <p:txBody>
          <a:bodyPr/>
          <a:lstStyle/>
          <a:p>
            <a:r>
              <a:rPr lang="en-US" dirty="0" smtClean="0"/>
              <a:t>Eligibility Determination</a:t>
            </a:r>
            <a:endParaRPr lang="en-US" dirty="0"/>
          </a:p>
        </p:txBody>
      </p:sp>
      <p:pic>
        <p:nvPicPr>
          <p:cNvPr id="5" name="Picture 4" descr="Eligibility Outcome End Date is the data field for Path 2 – Eligibility and Services&#10;" title="Picture of Eligibility Outcome section"/>
          <p:cNvPicPr/>
          <p:nvPr/>
        </p:nvPicPr>
        <p:blipFill rotWithShape="1">
          <a:blip r:embed="rId3"/>
          <a:srcRect l="24198" t="31142" r="23663" b="21331"/>
          <a:stretch/>
        </p:blipFill>
        <p:spPr bwMode="auto">
          <a:xfrm>
            <a:off x="639791" y="2267743"/>
            <a:ext cx="5632450" cy="2889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103968" y="3499435"/>
            <a:ext cx="1560920" cy="998855"/>
          </a:xfrm>
          <a:prstGeom prst="wedgeRoundRectCallout">
            <a:avLst>
              <a:gd name="adj1" fmla="val -94258"/>
              <a:gd name="adj2" fmla="val 20495"/>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Outcome End Date is the Path 2 </a:t>
            </a:r>
            <a:r>
              <a:rPr lang="en-US" sz="1200" b="1" dirty="0">
                <a:effectLst/>
                <a:ea typeface="Calibri"/>
                <a:cs typeface="Times New Roman"/>
              </a:rPr>
              <a:t>– </a:t>
            </a:r>
            <a:r>
              <a:rPr lang="en-US" sz="1200" b="1" dirty="0" smtClean="0">
                <a:effectLst/>
                <a:ea typeface="Calibri"/>
                <a:cs typeface="Times New Roman"/>
              </a:rPr>
              <a:t>Eligibility and Services</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030745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39</a:t>
            </a:fld>
            <a:endParaRPr lang="en-US" dirty="0"/>
          </a:p>
        </p:txBody>
      </p:sp>
      <p:sp>
        <p:nvSpPr>
          <p:cNvPr id="2" name="Title 1"/>
          <p:cNvSpPr>
            <a:spLocks noGrp="1"/>
          </p:cNvSpPr>
          <p:nvPr>
            <p:ph type="ctrTitle"/>
          </p:nvPr>
        </p:nvSpPr>
        <p:spPr/>
        <p:txBody>
          <a:bodyPr/>
          <a:lstStyle/>
          <a:p>
            <a:r>
              <a:rPr lang="en-US" dirty="0" smtClean="0"/>
              <a:t>Path 3: Part B Initial Evaluation Data for the Participation File</a:t>
            </a:r>
            <a:endParaRPr lang="en-US" dirty="0"/>
          </a:p>
        </p:txBody>
      </p:sp>
    </p:spTree>
    <p:custDataLst>
      <p:tags r:id="rId1"/>
    </p:custDataLst>
    <p:extLst>
      <p:ext uri="{BB962C8B-B14F-4D97-AF65-F5344CB8AC3E}">
        <p14:creationId xmlns:p14="http://schemas.microsoft.com/office/powerpoint/2010/main" val="4047497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a:t>
            </a:fld>
            <a:endParaRPr lang="en-US" dirty="0"/>
          </a:p>
        </p:txBody>
      </p:sp>
      <p:sp>
        <p:nvSpPr>
          <p:cNvPr id="2" name="Title 1"/>
          <p:cNvSpPr>
            <a:spLocks noGrp="1"/>
          </p:cNvSpPr>
          <p:nvPr>
            <p:ph type="title"/>
          </p:nvPr>
        </p:nvSpPr>
        <p:spPr/>
        <p:txBody>
          <a:bodyPr/>
          <a:lstStyle/>
          <a:p>
            <a:r>
              <a:rPr lang="en-US" dirty="0" smtClean="0"/>
              <a:t>Collecting Data and Sending to the CDE Data Pipeline – Home Page </a:t>
            </a:r>
            <a:endParaRPr lang="en-US" dirty="0"/>
          </a:p>
        </p:txBody>
      </p:sp>
      <p:sp>
        <p:nvSpPr>
          <p:cNvPr id="3" name="Content Placeholder 2"/>
          <p:cNvSpPr>
            <a:spLocks noGrp="1"/>
          </p:cNvSpPr>
          <p:nvPr>
            <p:ph idx="1"/>
          </p:nvPr>
        </p:nvSpPr>
        <p:spPr/>
        <p:txBody>
          <a:bodyPr/>
          <a:lstStyle/>
          <a:p>
            <a:r>
              <a:rPr lang="en-US" dirty="0" smtClean="0"/>
              <a:t>You can access the data collections from the Home page near the bottom of the screen: CDE Data Pipeline in the Special Education Section</a:t>
            </a:r>
            <a:endParaRPr lang="en-US" dirty="0"/>
          </a:p>
        </p:txBody>
      </p:sp>
      <p:sp>
        <p:nvSpPr>
          <p:cNvPr id="6" name="Rounded Rectangular Callout 5"/>
          <p:cNvSpPr/>
          <p:nvPr/>
        </p:nvSpPr>
        <p:spPr>
          <a:xfrm>
            <a:off x="6641463" y="4104526"/>
            <a:ext cx="1833063" cy="1373005"/>
          </a:xfrm>
          <a:prstGeom prst="wedgeRoundRectCallout">
            <a:avLst>
              <a:gd name="adj1" fmla="val -126994"/>
              <a:gd name="adj2" fmla="val 45545"/>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Both the December Count Child Count and End of Year files can be generated from CDE Data Pipeline</a:t>
            </a:r>
            <a:endParaRPr lang="en-US" sz="1100" dirty="0">
              <a:effectLst/>
              <a:ea typeface="Calibri"/>
              <a:cs typeface="Times New Roman"/>
            </a:endParaRPr>
          </a:p>
        </p:txBody>
      </p:sp>
      <p:pic>
        <p:nvPicPr>
          <p:cNvPr id="5" name="Picture 4" descr="Both the December Count Child Count and End of Year files can be generated from CDE Data Pipeline&#10;" title="Picture of the Enrich home page after loggin in"/>
          <p:cNvPicPr/>
          <p:nvPr/>
        </p:nvPicPr>
        <p:blipFill rotWithShape="1">
          <a:blip r:embed="rId3"/>
          <a:srcRect l="20990" t="4278" r="42774" b="43379"/>
          <a:stretch/>
        </p:blipFill>
        <p:spPr bwMode="auto">
          <a:xfrm>
            <a:off x="1146858" y="2628141"/>
            <a:ext cx="3912328" cy="3180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7000183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40</a:t>
            </a:fld>
            <a:endParaRPr lang="en-US" dirty="0"/>
          </a:p>
        </p:txBody>
      </p:sp>
      <p:sp>
        <p:nvSpPr>
          <p:cNvPr id="2" name="Title 1"/>
          <p:cNvSpPr>
            <a:spLocks noGrp="1"/>
          </p:cNvSpPr>
          <p:nvPr>
            <p:ph type="title"/>
          </p:nvPr>
        </p:nvSpPr>
        <p:spPr/>
        <p:txBody>
          <a:bodyPr/>
          <a:lstStyle/>
          <a:p>
            <a:r>
              <a:rPr lang="en-US" dirty="0" smtClean="0"/>
              <a:t>Path 3: Part B Initial Evaluation – Program View History</a:t>
            </a:r>
            <a:endParaRPr lang="en-US" dirty="0"/>
          </a:p>
        </p:txBody>
      </p:sp>
      <p:sp>
        <p:nvSpPr>
          <p:cNvPr id="3" name="Content Placeholder 2" title="Picture of a Programs History screen"/>
          <p:cNvSpPr>
            <a:spLocks noGrp="1"/>
          </p:cNvSpPr>
          <p:nvPr>
            <p:ph idx="1"/>
          </p:nvPr>
        </p:nvSpPr>
        <p:spPr/>
        <p:txBody>
          <a:bodyPr/>
          <a:lstStyle/>
          <a:p>
            <a:r>
              <a:rPr lang="en-US" dirty="0" smtClean="0"/>
              <a:t>Programs -&gt; View History</a:t>
            </a:r>
            <a:endParaRPr lang="en-US" dirty="0"/>
          </a:p>
        </p:txBody>
      </p:sp>
      <p:pic>
        <p:nvPicPr>
          <p:cNvPr id="7" name="Picture 6" descr="You can view all the the events and dates that have ocurred for this student. Also, note that you can perform Administrative Edits on most data fields by clicking into that Item/Event and selecting Administrative Edit&#10;" title="Picture of Programs View History"/>
          <p:cNvPicPr/>
          <p:nvPr/>
        </p:nvPicPr>
        <p:blipFill rotWithShape="1">
          <a:blip r:embed="rId2"/>
          <a:srcRect l="22995" t="23608" r="23395" b="7541"/>
          <a:stretch/>
        </p:blipFill>
        <p:spPr bwMode="auto">
          <a:xfrm>
            <a:off x="685663" y="2008414"/>
            <a:ext cx="5796915" cy="4184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Rounded Rectangular Callout 7"/>
          <p:cNvSpPr/>
          <p:nvPr/>
        </p:nvSpPr>
        <p:spPr>
          <a:xfrm>
            <a:off x="7199358" y="3071083"/>
            <a:ext cx="1690370" cy="2692901"/>
          </a:xfrm>
          <a:prstGeom prst="wedgeRoundRectCallout">
            <a:avLst>
              <a:gd name="adj1" fmla="val -84292"/>
              <a:gd name="adj2" fmla="val -4646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Also, note that you can perform Administrative Edits on most data fields by clicking into that Item/Event and selecting Administrative Edit</a:t>
            </a:r>
            <a:endParaRPr lang="en-US" sz="1100" dirty="0">
              <a:effectLst/>
              <a:ea typeface="Calibri"/>
              <a:cs typeface="Times New Roman"/>
            </a:endParaRPr>
          </a:p>
        </p:txBody>
      </p:sp>
    </p:spTree>
    <p:extLst>
      <p:ext uri="{BB962C8B-B14F-4D97-AF65-F5344CB8AC3E}">
        <p14:creationId xmlns:p14="http://schemas.microsoft.com/office/powerpoint/2010/main" val="1286429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41</a:t>
            </a:fld>
            <a:endParaRPr lang="en-US" dirty="0"/>
          </a:p>
        </p:txBody>
      </p:sp>
      <p:sp>
        <p:nvSpPr>
          <p:cNvPr id="2" name="Title 1"/>
          <p:cNvSpPr>
            <a:spLocks noGrp="1"/>
          </p:cNvSpPr>
          <p:nvPr>
            <p:ph type="title"/>
          </p:nvPr>
        </p:nvSpPr>
        <p:spPr/>
        <p:txBody>
          <a:bodyPr/>
          <a:lstStyle/>
          <a:p>
            <a:r>
              <a:rPr lang="en-US" dirty="0" smtClean="0"/>
              <a:t>Path 3: Part B Initial Evaluation – Consent for Evaluation</a:t>
            </a:r>
            <a:endParaRPr lang="en-US" dirty="0"/>
          </a:p>
        </p:txBody>
      </p:sp>
      <p:sp>
        <p:nvSpPr>
          <p:cNvPr id="3" name="Content Placeholder 2"/>
          <p:cNvSpPr>
            <a:spLocks noGrp="1"/>
          </p:cNvSpPr>
          <p:nvPr>
            <p:ph idx="1"/>
          </p:nvPr>
        </p:nvSpPr>
        <p:spPr/>
        <p:txBody>
          <a:bodyPr/>
          <a:lstStyle/>
          <a:p>
            <a:r>
              <a:rPr lang="en-US" dirty="0" smtClean="0"/>
              <a:t>Consent for Initial Evaluation</a:t>
            </a:r>
            <a:endParaRPr lang="en-US" dirty="0"/>
          </a:p>
        </p:txBody>
      </p:sp>
      <p:pic>
        <p:nvPicPr>
          <p:cNvPr id="5" name="Picture 4" descr="The Consent to Evaluate Date Response Received is the data field for Path 3 – Date of Parental Consent to Evaluate Part B&#10;" title="Picture of Part B consent for initial evaluation"/>
          <p:cNvPicPr/>
          <p:nvPr/>
        </p:nvPicPr>
        <p:blipFill rotWithShape="1">
          <a:blip r:embed="rId3"/>
          <a:srcRect l="23529" t="13550" r="21524" b="13487"/>
          <a:stretch/>
        </p:blipFill>
        <p:spPr bwMode="auto">
          <a:xfrm>
            <a:off x="1077685" y="1967592"/>
            <a:ext cx="5943600" cy="4436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519307" y="3322862"/>
            <a:ext cx="1510395" cy="1428749"/>
          </a:xfrm>
          <a:prstGeom prst="wedgeRoundRectCallout">
            <a:avLst>
              <a:gd name="adj1" fmla="val -74625"/>
              <a:gd name="adj2" fmla="val -1419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Date Response Received is the Path 3 – Date of Parental Consent to Evaluate Part B</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8009015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42</a:t>
            </a:fld>
            <a:endParaRPr lang="en-US" dirty="0"/>
          </a:p>
        </p:txBody>
      </p:sp>
      <p:sp>
        <p:nvSpPr>
          <p:cNvPr id="2" name="Title 1"/>
          <p:cNvSpPr>
            <a:spLocks noGrp="1"/>
          </p:cNvSpPr>
          <p:nvPr>
            <p:ph type="title"/>
          </p:nvPr>
        </p:nvSpPr>
        <p:spPr/>
        <p:txBody>
          <a:bodyPr/>
          <a:lstStyle/>
          <a:p>
            <a:r>
              <a:rPr lang="en-US" dirty="0" smtClean="0"/>
              <a:t>Path 3: Part B Initial Evaluation – Evaluation Outcome</a:t>
            </a:r>
            <a:endParaRPr lang="en-US" dirty="0"/>
          </a:p>
        </p:txBody>
      </p:sp>
      <p:sp>
        <p:nvSpPr>
          <p:cNvPr id="3" name="Content Placeholder 2"/>
          <p:cNvSpPr>
            <a:spLocks noGrp="1"/>
          </p:cNvSpPr>
          <p:nvPr>
            <p:ph idx="1"/>
          </p:nvPr>
        </p:nvSpPr>
        <p:spPr/>
        <p:txBody>
          <a:bodyPr/>
          <a:lstStyle/>
          <a:p>
            <a:r>
              <a:rPr lang="en-US" dirty="0" smtClean="0"/>
              <a:t>Initial Evaluation or Reevaluation</a:t>
            </a:r>
            <a:endParaRPr lang="en-US" dirty="0"/>
          </a:p>
        </p:txBody>
      </p:sp>
      <p:pic>
        <p:nvPicPr>
          <p:cNvPr id="5" name="Picture 4" descr="The Evaluation Outcome End Date is the data field for Path 3 – Date Evaluation Completed Part B.  If this date is beyond the 60 day timeline the Reason for the Delay in Completing the Evaluation Part B should be noted.&#10;&#10;&#10;" title="Picture of Part B Evaluation Outcome section"/>
          <p:cNvPicPr/>
          <p:nvPr/>
        </p:nvPicPr>
        <p:blipFill rotWithShape="1">
          <a:blip r:embed="rId3"/>
          <a:srcRect l="23262" t="21392" r="23663" b="18241"/>
          <a:stretch/>
        </p:blipFill>
        <p:spPr bwMode="auto">
          <a:xfrm>
            <a:off x="546281" y="2139042"/>
            <a:ext cx="5732780" cy="3669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427959" y="2650942"/>
            <a:ext cx="1503769" cy="1428749"/>
          </a:xfrm>
          <a:prstGeom prst="wedgeRoundRectCallout">
            <a:avLst>
              <a:gd name="adj1" fmla="val -116533"/>
              <a:gd name="adj2" fmla="val 66375"/>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Outcome End Date is the Path 3 – Date Evaluation Completed Part B</a:t>
            </a:r>
            <a:endParaRPr lang="en-US" sz="1100" dirty="0">
              <a:effectLst/>
              <a:ea typeface="Calibri"/>
              <a:cs typeface="Times New Roman"/>
            </a:endParaRPr>
          </a:p>
        </p:txBody>
      </p:sp>
      <p:sp>
        <p:nvSpPr>
          <p:cNvPr id="7" name="Rounded Rectangular Callout 6"/>
          <p:cNvSpPr/>
          <p:nvPr/>
        </p:nvSpPr>
        <p:spPr>
          <a:xfrm>
            <a:off x="7241358" y="4426673"/>
            <a:ext cx="1690370" cy="1577116"/>
          </a:xfrm>
          <a:prstGeom prst="wedgeRoundRectCallout">
            <a:avLst>
              <a:gd name="adj1" fmla="val -98316"/>
              <a:gd name="adj2" fmla="val -4892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If this date is beyond the 60 day timeline a Reason for the Delay in Completing the Evaluation Part B should be noted</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5916100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43</a:t>
            </a:fld>
            <a:endParaRPr lang="en-US" dirty="0"/>
          </a:p>
        </p:txBody>
      </p:sp>
      <p:sp>
        <p:nvSpPr>
          <p:cNvPr id="2" name="Title 1"/>
          <p:cNvSpPr>
            <a:spLocks noGrp="1"/>
          </p:cNvSpPr>
          <p:nvPr>
            <p:ph type="title"/>
          </p:nvPr>
        </p:nvSpPr>
        <p:spPr/>
        <p:txBody>
          <a:bodyPr/>
          <a:lstStyle/>
          <a:p>
            <a:r>
              <a:rPr lang="en-US" dirty="0" smtClean="0"/>
              <a:t>Path 3: Part B Initial Evaluation – Evaluation Compliance Checks</a:t>
            </a:r>
            <a:endParaRPr lang="en-US" dirty="0"/>
          </a:p>
        </p:txBody>
      </p:sp>
      <p:sp>
        <p:nvSpPr>
          <p:cNvPr id="3" name="Content Placeholder 2"/>
          <p:cNvSpPr>
            <a:spLocks noGrp="1"/>
          </p:cNvSpPr>
          <p:nvPr>
            <p:ph idx="1"/>
          </p:nvPr>
        </p:nvSpPr>
        <p:spPr/>
        <p:txBody>
          <a:bodyPr/>
          <a:lstStyle/>
          <a:p>
            <a:r>
              <a:rPr lang="en-US" dirty="0" smtClean="0"/>
              <a:t>Here is an example of a Compliance Check popup where you select a Reason for Delay</a:t>
            </a:r>
            <a:endParaRPr lang="en-US" dirty="0"/>
          </a:p>
        </p:txBody>
      </p:sp>
      <p:pic>
        <p:nvPicPr>
          <p:cNvPr id="9" name="Picture 8" descr="In a compliance check popup you select the reason for the delay and may provide additional coments" title="Picture of a compliance check popup"/>
          <p:cNvPicPr/>
          <p:nvPr/>
        </p:nvPicPr>
        <p:blipFill rotWithShape="1">
          <a:blip r:embed="rId2"/>
          <a:srcRect l="27675" t="33683" r="28983" b="17686"/>
          <a:stretch/>
        </p:blipFill>
        <p:spPr bwMode="auto">
          <a:xfrm>
            <a:off x="2475865" y="2678565"/>
            <a:ext cx="4420870" cy="2790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995081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44</a:t>
            </a:fld>
            <a:endParaRPr lang="en-US" dirty="0"/>
          </a:p>
        </p:txBody>
      </p:sp>
      <p:sp>
        <p:nvSpPr>
          <p:cNvPr id="2" name="Title 1"/>
          <p:cNvSpPr>
            <a:spLocks noGrp="1"/>
          </p:cNvSpPr>
          <p:nvPr>
            <p:ph type="title"/>
          </p:nvPr>
        </p:nvSpPr>
        <p:spPr/>
        <p:txBody>
          <a:bodyPr/>
          <a:lstStyle/>
          <a:p>
            <a:r>
              <a:rPr lang="en-US" dirty="0" smtClean="0"/>
              <a:t>Path 3: Part B Initial Evaluation – Eligibility Meeting</a:t>
            </a:r>
            <a:endParaRPr lang="en-US" dirty="0"/>
          </a:p>
        </p:txBody>
      </p:sp>
      <p:sp>
        <p:nvSpPr>
          <p:cNvPr id="3" name="Content Placeholder 2"/>
          <p:cNvSpPr>
            <a:spLocks noGrp="1"/>
          </p:cNvSpPr>
          <p:nvPr>
            <p:ph idx="1"/>
          </p:nvPr>
        </p:nvSpPr>
        <p:spPr/>
        <p:txBody>
          <a:bodyPr/>
          <a:lstStyle/>
          <a:p>
            <a:r>
              <a:rPr lang="en-US" dirty="0" smtClean="0"/>
              <a:t>Eligibility Determination</a:t>
            </a:r>
            <a:endParaRPr lang="en-US" dirty="0"/>
          </a:p>
        </p:txBody>
      </p:sp>
      <p:pic>
        <p:nvPicPr>
          <p:cNvPr id="5" name="Picture 4" descr="Eligibility Meeting Date and Time is the data field for Path 3 – Date of Initial Eligibility Meeting Part B&#10;" title="Picture of Part B eligibility determination meeting section"/>
          <p:cNvPicPr/>
          <p:nvPr/>
        </p:nvPicPr>
        <p:blipFill rotWithShape="1">
          <a:blip r:embed="rId2"/>
          <a:srcRect l="23796" t="19252" r="22460" b="10160"/>
          <a:stretch/>
        </p:blipFill>
        <p:spPr bwMode="auto">
          <a:xfrm>
            <a:off x="925830" y="1872751"/>
            <a:ext cx="5806440" cy="4288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187838" y="3302453"/>
            <a:ext cx="1503769" cy="1428749"/>
          </a:xfrm>
          <a:prstGeom prst="wedgeRoundRectCallout">
            <a:avLst>
              <a:gd name="adj1" fmla="val -72557"/>
              <a:gd name="adj2" fmla="val -619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Path 3 – Date of Initial Eligibility Meeting Part B</a:t>
            </a:r>
            <a:endParaRPr lang="en-US" sz="1100" dirty="0">
              <a:effectLst/>
              <a:ea typeface="Calibri"/>
              <a:cs typeface="Times New Roman"/>
            </a:endParaRPr>
          </a:p>
        </p:txBody>
      </p:sp>
    </p:spTree>
    <p:extLst>
      <p:ext uri="{BB962C8B-B14F-4D97-AF65-F5344CB8AC3E}">
        <p14:creationId xmlns:p14="http://schemas.microsoft.com/office/powerpoint/2010/main" val="591610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45</a:t>
            </a:fld>
            <a:endParaRPr lang="en-US" dirty="0"/>
          </a:p>
        </p:txBody>
      </p:sp>
      <p:sp>
        <p:nvSpPr>
          <p:cNvPr id="2" name="Title 1"/>
          <p:cNvSpPr>
            <a:spLocks noGrp="1"/>
          </p:cNvSpPr>
          <p:nvPr>
            <p:ph type="title"/>
          </p:nvPr>
        </p:nvSpPr>
        <p:spPr/>
        <p:txBody>
          <a:bodyPr/>
          <a:lstStyle/>
          <a:p>
            <a:r>
              <a:rPr lang="en-US" dirty="0" smtClean="0"/>
              <a:t>Path 3: Part B Initial Evaluation – IEP Meeting</a:t>
            </a:r>
            <a:endParaRPr lang="en-US" dirty="0"/>
          </a:p>
        </p:txBody>
      </p:sp>
      <p:sp>
        <p:nvSpPr>
          <p:cNvPr id="3" name="Content Placeholder 2"/>
          <p:cNvSpPr>
            <a:spLocks noGrp="1"/>
          </p:cNvSpPr>
          <p:nvPr>
            <p:ph idx="1"/>
          </p:nvPr>
        </p:nvSpPr>
        <p:spPr/>
        <p:txBody>
          <a:bodyPr/>
          <a:lstStyle/>
          <a:p>
            <a:r>
              <a:rPr lang="en-US" dirty="0" smtClean="0"/>
              <a:t>IEP School Age (6-14) </a:t>
            </a:r>
            <a:r>
              <a:rPr lang="en-US" sz="1600" i="1" dirty="0" smtClean="0"/>
              <a:t>for younger or older students the age range will vary</a:t>
            </a:r>
            <a:endParaRPr lang="en-US" sz="1600" i="1" dirty="0"/>
          </a:p>
        </p:txBody>
      </p:sp>
      <p:pic>
        <p:nvPicPr>
          <p:cNvPr id="5" name="Picture 4" descr="IEP Meeting Date and Time is the data field for Path 3 – Date Initial IEP was Finalized Part B.  If this date is beyond the 90 day timeline a Reason for the Delay in Finalizing the Initial IEP Part B should be noted.&#10;&#10;" title="Picture of school age IEP meeting sections"/>
          <p:cNvPicPr/>
          <p:nvPr/>
        </p:nvPicPr>
        <p:blipFill rotWithShape="1">
          <a:blip r:embed="rId2"/>
          <a:srcRect l="23663" t="14260" r="23128" b="8734"/>
          <a:stretch/>
        </p:blipFill>
        <p:spPr bwMode="auto">
          <a:xfrm>
            <a:off x="847316" y="1896654"/>
            <a:ext cx="5751195" cy="4681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106194" y="2134958"/>
            <a:ext cx="1503769" cy="1428749"/>
          </a:xfrm>
          <a:prstGeom prst="wedgeRoundRectCallout">
            <a:avLst>
              <a:gd name="adj1" fmla="val -75815"/>
              <a:gd name="adj2" fmla="val 24089"/>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Path 3 – Date Initial IEP was Finalized Part B</a:t>
            </a:r>
            <a:endParaRPr lang="en-US" sz="1100" dirty="0">
              <a:effectLst/>
              <a:ea typeface="Calibri"/>
              <a:cs typeface="Times New Roman"/>
            </a:endParaRPr>
          </a:p>
        </p:txBody>
      </p:sp>
      <p:sp>
        <p:nvSpPr>
          <p:cNvPr id="7" name="Rounded Rectangular Callout 6"/>
          <p:cNvSpPr/>
          <p:nvPr/>
        </p:nvSpPr>
        <p:spPr>
          <a:xfrm>
            <a:off x="7191195" y="4220935"/>
            <a:ext cx="1690370" cy="1577116"/>
          </a:xfrm>
          <a:prstGeom prst="wedgeRoundRectCallout">
            <a:avLst>
              <a:gd name="adj1" fmla="val -78030"/>
              <a:gd name="adj2" fmla="val -107423"/>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If this date is beyond the 90 day timeline a Reason for the Delay in Finalizing the Initial IEP Part B should be noted</a:t>
            </a:r>
            <a:endParaRPr lang="en-US" sz="1100" dirty="0">
              <a:effectLst/>
              <a:ea typeface="Calibri"/>
              <a:cs typeface="Times New Roman"/>
            </a:endParaRPr>
          </a:p>
        </p:txBody>
      </p:sp>
    </p:spTree>
    <p:extLst>
      <p:ext uri="{BB962C8B-B14F-4D97-AF65-F5344CB8AC3E}">
        <p14:creationId xmlns:p14="http://schemas.microsoft.com/office/powerpoint/2010/main" val="5916100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46</a:t>
            </a:fld>
            <a:endParaRPr lang="en-US" dirty="0"/>
          </a:p>
        </p:txBody>
      </p:sp>
      <p:sp>
        <p:nvSpPr>
          <p:cNvPr id="2" name="Title 1"/>
          <p:cNvSpPr>
            <a:spLocks noGrp="1"/>
          </p:cNvSpPr>
          <p:nvPr>
            <p:ph type="title"/>
          </p:nvPr>
        </p:nvSpPr>
        <p:spPr/>
        <p:txBody>
          <a:bodyPr/>
          <a:lstStyle/>
          <a:p>
            <a:r>
              <a:rPr lang="en-US" dirty="0" smtClean="0"/>
              <a:t>Path 3: Part B Initial Evaluation – IEP School Age</a:t>
            </a:r>
            <a:endParaRPr lang="en-US" dirty="0"/>
          </a:p>
        </p:txBody>
      </p:sp>
      <p:sp>
        <p:nvSpPr>
          <p:cNvPr id="3" name="Content Placeholder 2"/>
          <p:cNvSpPr>
            <a:spLocks noGrp="1"/>
          </p:cNvSpPr>
          <p:nvPr>
            <p:ph idx="1"/>
          </p:nvPr>
        </p:nvSpPr>
        <p:spPr/>
        <p:txBody>
          <a:bodyPr/>
          <a:lstStyle/>
          <a:p>
            <a:r>
              <a:rPr lang="en-US" dirty="0" smtClean="0"/>
              <a:t>IEP School Age (6-14) </a:t>
            </a:r>
            <a:r>
              <a:rPr lang="en-US" sz="1600" i="1" dirty="0" smtClean="0"/>
              <a:t>for younger or older students the age range will vary</a:t>
            </a:r>
            <a:endParaRPr lang="en-US" sz="1600" i="1" dirty="0"/>
          </a:p>
        </p:txBody>
      </p:sp>
      <p:pic>
        <p:nvPicPr>
          <p:cNvPr id="8" name="Picture 7" descr="Initiating Meeting Date is the data field for Path 3 – Date Initial IEP was Finalized Part B. Start Date is thedata field for Path 3 – Date IEP was Implemented Part B.&#10;&#10;&#10;&#10;" title="Picture of the School Age IEP dates"/>
          <p:cNvPicPr/>
          <p:nvPr/>
        </p:nvPicPr>
        <p:blipFill rotWithShape="1">
          <a:blip r:embed="rId3"/>
          <a:srcRect l="22727" t="10951" r="25879" b="21047"/>
          <a:stretch/>
        </p:blipFill>
        <p:spPr bwMode="auto">
          <a:xfrm>
            <a:off x="1217249" y="2035467"/>
            <a:ext cx="5556750" cy="4134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Rounded Rectangular Callout 8"/>
          <p:cNvSpPr/>
          <p:nvPr/>
        </p:nvSpPr>
        <p:spPr>
          <a:xfrm>
            <a:off x="7164115" y="2035467"/>
            <a:ext cx="1563506" cy="1428749"/>
          </a:xfrm>
          <a:prstGeom prst="wedgeRoundRectCallout">
            <a:avLst>
              <a:gd name="adj1" fmla="val -68214"/>
              <a:gd name="adj2" fmla="val -15339"/>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Initiating Meeting Date is the Path 3 – Date Initial IEP was Finalized Part B</a:t>
            </a:r>
            <a:endParaRPr lang="en-US" sz="1100" dirty="0">
              <a:effectLst/>
              <a:ea typeface="Calibri"/>
              <a:cs typeface="Times New Roman"/>
            </a:endParaRPr>
          </a:p>
        </p:txBody>
      </p:sp>
      <p:sp>
        <p:nvSpPr>
          <p:cNvPr id="6" name="Rounded Rectangular Callout 5"/>
          <p:cNvSpPr/>
          <p:nvPr/>
        </p:nvSpPr>
        <p:spPr>
          <a:xfrm>
            <a:off x="7135587" y="4102551"/>
            <a:ext cx="1503769" cy="1428749"/>
          </a:xfrm>
          <a:prstGeom prst="wedgeRoundRectCallout">
            <a:avLst>
              <a:gd name="adj1" fmla="val -66585"/>
              <a:gd name="adj2" fmla="val -128482"/>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Start Date is the Path 3 – Date IEP was Implemented Part B</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5251649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47</a:t>
            </a:fld>
            <a:endParaRPr lang="en-US" dirty="0"/>
          </a:p>
        </p:txBody>
      </p:sp>
      <p:sp>
        <p:nvSpPr>
          <p:cNvPr id="2" name="Title 1"/>
          <p:cNvSpPr>
            <a:spLocks noGrp="1"/>
          </p:cNvSpPr>
          <p:nvPr>
            <p:ph type="title"/>
          </p:nvPr>
        </p:nvSpPr>
        <p:spPr/>
        <p:txBody>
          <a:bodyPr/>
          <a:lstStyle/>
          <a:p>
            <a:r>
              <a:rPr lang="en-US" dirty="0" smtClean="0"/>
              <a:t>Path 3: Part B Initial Evaluation – Eligibility Outcome</a:t>
            </a:r>
            <a:endParaRPr lang="en-US" dirty="0"/>
          </a:p>
        </p:txBody>
      </p:sp>
      <p:sp>
        <p:nvSpPr>
          <p:cNvPr id="3" name="Content Placeholder 2"/>
          <p:cNvSpPr>
            <a:spLocks noGrp="1"/>
          </p:cNvSpPr>
          <p:nvPr>
            <p:ph idx="1"/>
          </p:nvPr>
        </p:nvSpPr>
        <p:spPr/>
        <p:txBody>
          <a:bodyPr/>
          <a:lstStyle/>
          <a:p>
            <a:r>
              <a:rPr lang="en-US" dirty="0" smtClean="0"/>
              <a:t>Eligibility Determination</a:t>
            </a:r>
            <a:endParaRPr lang="en-US" dirty="0"/>
          </a:p>
        </p:txBody>
      </p:sp>
      <p:pic>
        <p:nvPicPr>
          <p:cNvPr id="5" name="Picture 4" descr="The Outcome Recommendation is the data field for Path 3 – Eligibility and Services&#10;" title="Picture of the Part B eligibility outcome section"/>
          <p:cNvPicPr/>
          <p:nvPr/>
        </p:nvPicPr>
        <p:blipFill rotWithShape="1">
          <a:blip r:embed="rId3"/>
          <a:srcRect l="21524" t="9281" r="25900" b="22786"/>
          <a:stretch/>
        </p:blipFill>
        <p:spPr bwMode="auto">
          <a:xfrm>
            <a:off x="808128" y="1951264"/>
            <a:ext cx="5682480" cy="4131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7127421" y="4335236"/>
            <a:ext cx="1503769" cy="1428749"/>
          </a:xfrm>
          <a:prstGeom prst="wedgeRoundRectCallout">
            <a:avLst>
              <a:gd name="adj1" fmla="val -86672"/>
              <a:gd name="adj2" fmla="val 45231"/>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Outcome </a:t>
            </a:r>
            <a:r>
              <a:rPr lang="en-US" sz="1200" b="1" dirty="0" smtClean="0">
                <a:ea typeface="Calibri"/>
                <a:cs typeface="Times New Roman"/>
              </a:rPr>
              <a:t>Recommendation is the </a:t>
            </a:r>
            <a:r>
              <a:rPr lang="en-US" sz="1200" b="1" dirty="0" smtClean="0">
                <a:effectLst/>
                <a:ea typeface="Calibri"/>
                <a:cs typeface="Times New Roman"/>
              </a:rPr>
              <a:t>Path 3 – Eligibility and Services</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5916100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48</a:t>
            </a:fld>
            <a:endParaRPr lang="en-US" dirty="0"/>
          </a:p>
        </p:txBody>
      </p:sp>
      <p:sp>
        <p:nvSpPr>
          <p:cNvPr id="2" name="Title 1"/>
          <p:cNvSpPr>
            <a:spLocks noGrp="1"/>
          </p:cNvSpPr>
          <p:nvPr>
            <p:ph type="ctrTitle"/>
          </p:nvPr>
        </p:nvSpPr>
        <p:spPr/>
        <p:txBody>
          <a:bodyPr/>
          <a:lstStyle/>
          <a:p>
            <a:r>
              <a:rPr lang="en-US" dirty="0" smtClean="0"/>
              <a:t/>
            </a:r>
            <a:br>
              <a:rPr lang="en-US" dirty="0" smtClean="0"/>
            </a:br>
            <a:r>
              <a:rPr lang="en-US" dirty="0" smtClean="0"/>
              <a:t>How to Enter Path 1 Part C Evaluations into Enrich</a:t>
            </a:r>
            <a:endParaRPr lang="en-US" dirty="0"/>
          </a:p>
        </p:txBody>
      </p:sp>
    </p:spTree>
    <p:custDataLst>
      <p:tags r:id="rId1"/>
    </p:custDataLst>
    <p:extLst>
      <p:ext uri="{BB962C8B-B14F-4D97-AF65-F5344CB8AC3E}">
        <p14:creationId xmlns:p14="http://schemas.microsoft.com/office/powerpoint/2010/main" val="1258516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49</a:t>
            </a:fld>
            <a:endParaRPr lang="en-US" dirty="0"/>
          </a:p>
        </p:txBody>
      </p:sp>
      <p:sp>
        <p:nvSpPr>
          <p:cNvPr id="2" name="Title 1"/>
          <p:cNvSpPr>
            <a:spLocks noGrp="1"/>
          </p:cNvSpPr>
          <p:nvPr>
            <p:ph type="title"/>
          </p:nvPr>
        </p:nvSpPr>
        <p:spPr/>
        <p:txBody>
          <a:bodyPr>
            <a:normAutofit fontScale="90000"/>
          </a:bodyPr>
          <a:lstStyle/>
          <a:p>
            <a:r>
              <a:rPr lang="en-US" dirty="0" smtClean="0"/>
              <a:t>How to Enter Path 1 Part C Evaluations into Enrich – Adding Schools and Students</a:t>
            </a:r>
            <a:endParaRPr lang="en-US" dirty="0"/>
          </a:p>
        </p:txBody>
      </p:sp>
      <p:sp>
        <p:nvSpPr>
          <p:cNvPr id="3" name="Content Placeholder 2"/>
          <p:cNvSpPr>
            <a:spLocks noGrp="1"/>
          </p:cNvSpPr>
          <p:nvPr>
            <p:ph idx="1"/>
          </p:nvPr>
        </p:nvSpPr>
        <p:spPr/>
        <p:txBody>
          <a:bodyPr/>
          <a:lstStyle/>
          <a:p>
            <a:r>
              <a:rPr lang="en-US" dirty="0" smtClean="0"/>
              <a:t>If not already there, you will want to create a placeholder school to assign the Part C records to, such as “Child Find” or “Part C </a:t>
            </a:r>
            <a:r>
              <a:rPr lang="en-US" dirty="0" err="1" smtClean="0"/>
              <a:t>Evals</a:t>
            </a:r>
            <a:r>
              <a:rPr lang="en-US" dirty="0" smtClean="0"/>
              <a:t> Sped EOY”</a:t>
            </a:r>
          </a:p>
          <a:p>
            <a:r>
              <a:rPr lang="en-US" dirty="0" smtClean="0"/>
              <a:t>If you are a </a:t>
            </a:r>
            <a:r>
              <a:rPr lang="en-US" dirty="0" err="1" smtClean="0"/>
              <a:t>Boces</a:t>
            </a:r>
            <a:r>
              <a:rPr lang="en-US" dirty="0" smtClean="0"/>
              <a:t> with more than one member district you will need to create a school within each district</a:t>
            </a:r>
          </a:p>
          <a:p>
            <a:r>
              <a:rPr lang="en-US" dirty="0" smtClean="0"/>
              <a:t>Give this placeholder school a 4-digit school code of 0000</a:t>
            </a:r>
          </a:p>
          <a:p>
            <a:r>
              <a:rPr lang="en-US" dirty="0" smtClean="0"/>
              <a:t>Add the students</a:t>
            </a:r>
          </a:p>
          <a:p>
            <a:r>
              <a:rPr lang="en-US" dirty="0" smtClean="0"/>
              <a:t>Add the Part C events for each student</a:t>
            </a:r>
            <a:endParaRPr lang="en-US" dirty="0"/>
          </a:p>
        </p:txBody>
      </p:sp>
    </p:spTree>
    <p:extLst>
      <p:ext uri="{BB962C8B-B14F-4D97-AF65-F5344CB8AC3E}">
        <p14:creationId xmlns:p14="http://schemas.microsoft.com/office/powerpoint/2010/main" val="1786559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a:t>
            </a:fld>
            <a:endParaRPr lang="en-US" dirty="0"/>
          </a:p>
        </p:txBody>
      </p:sp>
      <p:sp>
        <p:nvSpPr>
          <p:cNvPr id="2" name="Title 1"/>
          <p:cNvSpPr>
            <a:spLocks noGrp="1"/>
          </p:cNvSpPr>
          <p:nvPr>
            <p:ph type="title"/>
          </p:nvPr>
        </p:nvSpPr>
        <p:spPr>
          <a:xfrm>
            <a:off x="245193" y="254514"/>
            <a:ext cx="6449521" cy="756418"/>
          </a:xfrm>
        </p:spPr>
        <p:txBody>
          <a:bodyPr>
            <a:normAutofit fontScale="90000"/>
          </a:bodyPr>
          <a:lstStyle/>
          <a:p>
            <a:r>
              <a:rPr lang="en-US" dirty="0" smtClean="0"/>
              <a:t>Collecting Data and Sending to the CDE Data Pipeline – Select School Year and Collection</a:t>
            </a:r>
            <a:endParaRPr lang="en-US" dirty="0"/>
          </a:p>
        </p:txBody>
      </p:sp>
      <p:sp>
        <p:nvSpPr>
          <p:cNvPr id="3" name="Content Placeholder 2"/>
          <p:cNvSpPr>
            <a:spLocks noGrp="1"/>
          </p:cNvSpPr>
          <p:nvPr>
            <p:ph idx="1"/>
          </p:nvPr>
        </p:nvSpPr>
        <p:spPr/>
        <p:txBody>
          <a:bodyPr/>
          <a:lstStyle/>
          <a:p>
            <a:r>
              <a:rPr lang="en-US" dirty="0" smtClean="0"/>
              <a:t>Data files for December Count Child Count and End of Year are collected separately for each school year. Choose the school year and collection you want here</a:t>
            </a:r>
            <a:endParaRPr lang="en-US" dirty="0"/>
          </a:p>
        </p:txBody>
      </p:sp>
      <p:sp>
        <p:nvSpPr>
          <p:cNvPr id="6" name="Rounded Rectangular Callout 5"/>
          <p:cNvSpPr/>
          <p:nvPr/>
        </p:nvSpPr>
        <p:spPr>
          <a:xfrm>
            <a:off x="220436" y="3384389"/>
            <a:ext cx="1453243" cy="1758131"/>
          </a:xfrm>
          <a:prstGeom prst="wedgeRoundRectCallout">
            <a:avLst>
              <a:gd name="adj1" fmla="val 67412"/>
              <a:gd name="adj2" fmla="val 6631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Choose the Year and Collection you want to work on</a:t>
            </a:r>
            <a:endParaRPr lang="en-US" sz="1100" dirty="0">
              <a:effectLst/>
              <a:ea typeface="Calibri"/>
              <a:cs typeface="Times New Roman"/>
            </a:endParaRPr>
          </a:p>
        </p:txBody>
      </p:sp>
      <p:pic>
        <p:nvPicPr>
          <p:cNvPr id="5" name="Picture 4" descr="This is the screen where you select the data file set you would like to run. Choose the Year and Collection you want to work on.&#10;" title="Picture of CDE Data Pipeline Screen"/>
          <p:cNvPicPr/>
          <p:nvPr/>
        </p:nvPicPr>
        <p:blipFill rotWithShape="1">
          <a:blip r:embed="rId3"/>
          <a:srcRect l="20187" t="6232" r="26222" b="32501"/>
          <a:stretch/>
        </p:blipFill>
        <p:spPr bwMode="auto">
          <a:xfrm>
            <a:off x="1935546" y="2571748"/>
            <a:ext cx="5797368" cy="3726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958594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50</a:t>
            </a:fld>
            <a:endParaRPr lang="en-US" dirty="0"/>
          </a:p>
        </p:txBody>
      </p:sp>
      <p:sp>
        <p:nvSpPr>
          <p:cNvPr id="2" name="Title 1"/>
          <p:cNvSpPr>
            <a:spLocks noGrp="1"/>
          </p:cNvSpPr>
          <p:nvPr>
            <p:ph type="title"/>
          </p:nvPr>
        </p:nvSpPr>
        <p:spPr/>
        <p:txBody>
          <a:bodyPr/>
          <a:lstStyle/>
          <a:p>
            <a:r>
              <a:rPr lang="en-US" dirty="0" smtClean="0"/>
              <a:t>How to Enter Path 1 Part C Evaluations into Enrich – Adding Schools</a:t>
            </a:r>
            <a:endParaRPr lang="en-US" dirty="0"/>
          </a:p>
        </p:txBody>
      </p:sp>
      <p:pic>
        <p:nvPicPr>
          <p:cNvPr id="5" name="Content Placeholder 4" descr="First, click into the Administration screen" title="Picture of Administration button on the Home page"/>
          <p:cNvPicPr>
            <a:picLocks noGrp="1"/>
          </p:cNvPicPr>
          <p:nvPr>
            <p:ph idx="1"/>
          </p:nvPr>
        </p:nvPicPr>
        <p:blipFill rotWithShape="1">
          <a:blip r:embed="rId2"/>
          <a:srcRect l="50093" t="5413" r="22116" b="76354"/>
          <a:stretch/>
        </p:blipFill>
        <p:spPr bwMode="auto">
          <a:xfrm>
            <a:off x="1220560" y="1534305"/>
            <a:ext cx="3918858" cy="1446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Rounded Rectangular Callout 7"/>
          <p:cNvSpPr/>
          <p:nvPr/>
        </p:nvSpPr>
        <p:spPr>
          <a:xfrm>
            <a:off x="5931532" y="1755320"/>
            <a:ext cx="1543050" cy="1004207"/>
          </a:xfrm>
          <a:prstGeom prst="wedgeRoundRectCallout">
            <a:avLst>
              <a:gd name="adj1" fmla="val -248390"/>
              <a:gd name="adj2" fmla="val 202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First, click into the Administration screen</a:t>
            </a:r>
            <a:endParaRPr lang="en-US" sz="1100" dirty="0">
              <a:effectLst/>
              <a:ea typeface="Calibri"/>
              <a:cs typeface="Times New Roman"/>
            </a:endParaRPr>
          </a:p>
        </p:txBody>
      </p:sp>
      <p:pic>
        <p:nvPicPr>
          <p:cNvPr id="6" name="Picture 5" descr="Second, click into Manage Districts and Schools" title="Picture of select Manage Districts and Schools"/>
          <p:cNvPicPr/>
          <p:nvPr/>
        </p:nvPicPr>
        <p:blipFill rotWithShape="1">
          <a:blip r:embed="rId3"/>
          <a:srcRect l="20351" t="49432" r="57687" b="20797"/>
          <a:stretch/>
        </p:blipFill>
        <p:spPr bwMode="auto">
          <a:xfrm>
            <a:off x="1353911" y="3669179"/>
            <a:ext cx="2647950" cy="201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Rounded Rectangular Callout 8"/>
          <p:cNvSpPr/>
          <p:nvPr/>
        </p:nvSpPr>
        <p:spPr>
          <a:xfrm>
            <a:off x="261939" y="3669179"/>
            <a:ext cx="1484538" cy="919842"/>
          </a:xfrm>
          <a:prstGeom prst="wedgeRoundRectCallout">
            <a:avLst>
              <a:gd name="adj1" fmla="val 60569"/>
              <a:gd name="adj2" fmla="val 102392"/>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Second, click Manage Districts &amp; Schools</a:t>
            </a:r>
            <a:endParaRPr lang="en-US" sz="1100" dirty="0">
              <a:effectLst/>
              <a:ea typeface="Calibri"/>
              <a:cs typeface="Times New Roman"/>
            </a:endParaRPr>
          </a:p>
        </p:txBody>
      </p:sp>
      <p:pic>
        <p:nvPicPr>
          <p:cNvPr id="7" name="Picture 6" descr="Third, click Add School for each district you need to" title="Picture of Add School"/>
          <p:cNvPicPr/>
          <p:nvPr/>
        </p:nvPicPr>
        <p:blipFill rotWithShape="1">
          <a:blip r:embed="rId4"/>
          <a:srcRect l="19391" t="37294" r="61775" b="21938"/>
          <a:stretch/>
        </p:blipFill>
        <p:spPr bwMode="auto">
          <a:xfrm>
            <a:off x="5735250" y="3465072"/>
            <a:ext cx="2205037" cy="2685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0" name="Rounded Rectangular Callout 9"/>
          <p:cNvSpPr/>
          <p:nvPr/>
        </p:nvSpPr>
        <p:spPr>
          <a:xfrm>
            <a:off x="4171950" y="3535136"/>
            <a:ext cx="1480458" cy="939586"/>
          </a:xfrm>
          <a:prstGeom prst="wedgeRoundRectCallout">
            <a:avLst>
              <a:gd name="adj1" fmla="val 100011"/>
              <a:gd name="adj2" fmla="val 4152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Third, click Add School for each district you need to</a:t>
            </a:r>
            <a:endParaRPr lang="en-US" sz="1100" dirty="0">
              <a:effectLst/>
              <a:ea typeface="Calibri"/>
              <a:cs typeface="Times New Roman"/>
            </a:endParaRPr>
          </a:p>
        </p:txBody>
      </p:sp>
    </p:spTree>
    <p:extLst>
      <p:ext uri="{BB962C8B-B14F-4D97-AF65-F5344CB8AC3E}">
        <p14:creationId xmlns:p14="http://schemas.microsoft.com/office/powerpoint/2010/main" val="1786559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51</a:t>
            </a:fld>
            <a:endParaRPr lang="en-US" dirty="0"/>
          </a:p>
        </p:txBody>
      </p:sp>
      <p:sp>
        <p:nvSpPr>
          <p:cNvPr id="2" name="Title 1"/>
          <p:cNvSpPr>
            <a:spLocks noGrp="1"/>
          </p:cNvSpPr>
          <p:nvPr>
            <p:ph type="title"/>
          </p:nvPr>
        </p:nvSpPr>
        <p:spPr/>
        <p:txBody>
          <a:bodyPr/>
          <a:lstStyle/>
          <a:p>
            <a:r>
              <a:rPr lang="en-US" dirty="0" smtClean="0"/>
              <a:t>How to Enter Path 1 Part C Evaluations into Enrich – Save the Added School</a:t>
            </a:r>
            <a:endParaRPr lang="en-US" dirty="0"/>
          </a:p>
        </p:txBody>
      </p:sp>
      <p:pic>
        <p:nvPicPr>
          <p:cNvPr id="5" name="Picture 4" descr="Click Save after you enter the school information.&#10;" title="Picture of how to enter and save a school"/>
          <p:cNvPicPr/>
          <p:nvPr/>
        </p:nvPicPr>
        <p:blipFill rotWithShape="1">
          <a:blip r:embed="rId2"/>
          <a:srcRect l="35198" t="31473" r="35940" b="31997"/>
          <a:stretch/>
        </p:blipFill>
        <p:spPr bwMode="auto">
          <a:xfrm>
            <a:off x="416378" y="1294583"/>
            <a:ext cx="3469822" cy="2472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Rounded Rectangular Callout 7"/>
          <p:cNvSpPr/>
          <p:nvPr/>
        </p:nvSpPr>
        <p:spPr>
          <a:xfrm>
            <a:off x="4921340" y="1670140"/>
            <a:ext cx="1543050" cy="1004207"/>
          </a:xfrm>
          <a:prstGeom prst="wedgeRoundRectCallout">
            <a:avLst>
              <a:gd name="adj1" fmla="val -220876"/>
              <a:gd name="adj2" fmla="val 15324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a typeface="Calibri"/>
                <a:cs typeface="Times New Roman"/>
              </a:rPr>
              <a:t>Click Save after you enter the school information</a:t>
            </a:r>
            <a:endParaRPr lang="en-US" sz="1100" dirty="0">
              <a:effectLst/>
              <a:ea typeface="Calibri"/>
              <a:cs typeface="Times New Roman"/>
            </a:endParaRPr>
          </a:p>
        </p:txBody>
      </p:sp>
      <p:pic>
        <p:nvPicPr>
          <p:cNvPr id="6" name="Picture 5" descr="After entering and saving a school, then you will see it appear in the School list for that district.&#10;" title="Picture of the school lists in the district"/>
          <p:cNvPicPr/>
          <p:nvPr/>
        </p:nvPicPr>
        <p:blipFill rotWithShape="1">
          <a:blip r:embed="rId3"/>
          <a:srcRect l="23077" t="6212" r="24993" b="61190"/>
          <a:stretch/>
        </p:blipFill>
        <p:spPr bwMode="auto">
          <a:xfrm>
            <a:off x="1445284" y="4058783"/>
            <a:ext cx="6257290" cy="2210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7" name="Rounded Rectangular Callout 6"/>
          <p:cNvSpPr/>
          <p:nvPr/>
        </p:nvSpPr>
        <p:spPr>
          <a:xfrm>
            <a:off x="3608616" y="4159703"/>
            <a:ext cx="1543050" cy="1004207"/>
          </a:xfrm>
          <a:prstGeom prst="wedgeRoundRectCallout">
            <a:avLst>
              <a:gd name="adj1" fmla="val -71141"/>
              <a:gd name="adj2" fmla="val 80888"/>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Then you will see it appear in the School list for that district</a:t>
            </a:r>
            <a:endParaRPr lang="en-US" sz="1100" dirty="0">
              <a:effectLst/>
              <a:ea typeface="Calibri"/>
              <a:cs typeface="Times New Roman"/>
            </a:endParaRPr>
          </a:p>
        </p:txBody>
      </p:sp>
    </p:spTree>
    <p:extLst>
      <p:ext uri="{BB962C8B-B14F-4D97-AF65-F5344CB8AC3E}">
        <p14:creationId xmlns:p14="http://schemas.microsoft.com/office/powerpoint/2010/main" val="1786559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52</a:t>
            </a:fld>
            <a:endParaRPr lang="en-US" dirty="0"/>
          </a:p>
        </p:txBody>
      </p:sp>
      <p:sp>
        <p:nvSpPr>
          <p:cNvPr id="2" name="Title 1"/>
          <p:cNvSpPr>
            <a:spLocks noGrp="1"/>
          </p:cNvSpPr>
          <p:nvPr>
            <p:ph type="title"/>
          </p:nvPr>
        </p:nvSpPr>
        <p:spPr/>
        <p:txBody>
          <a:bodyPr/>
          <a:lstStyle/>
          <a:p>
            <a:r>
              <a:rPr lang="en-US" dirty="0" smtClean="0"/>
              <a:t>How to Enter Path 1 Part C Evaluations into Enrich – Adding Students</a:t>
            </a:r>
            <a:endParaRPr lang="en-US" dirty="0"/>
          </a:p>
        </p:txBody>
      </p:sp>
      <p:pic>
        <p:nvPicPr>
          <p:cNvPr id="5" name="Picture 4" descr="Next we will Add New Student to create a record for each student. Your SIS import already does this step for school-age students, but Part C evaluation children are not enrolled in school and likely do not have an SIS record yet. If these students are already in your SIS system and populate into Enrich automatically you can skip this " title="Picture of where to click to Add a new student"/>
          <p:cNvPicPr/>
          <p:nvPr/>
        </p:nvPicPr>
        <p:blipFill rotWithShape="1">
          <a:blip r:embed="rId2"/>
          <a:srcRect l="22276" t="42165" r="28787" b="21937"/>
          <a:stretch/>
        </p:blipFill>
        <p:spPr bwMode="auto">
          <a:xfrm>
            <a:off x="2331142" y="1593388"/>
            <a:ext cx="5916567" cy="2440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616405" y="4392385"/>
            <a:ext cx="3694338" cy="2073729"/>
          </a:xfrm>
          <a:prstGeom prst="wedgeRoundRectCallout">
            <a:avLst>
              <a:gd name="adj1" fmla="val -2265"/>
              <a:gd name="adj2" fmla="val -9666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Next we will Add New Student to create a record for each student. Your SIS import already does this step for school-age students, but Part C evaluation children are not enrolled in school and likely do not have an SIS record yet. If these students are already in your SIS system and populate into Enrich automatically you can skip this step.</a:t>
            </a:r>
            <a:endParaRPr lang="en-US" sz="1100" dirty="0">
              <a:effectLst/>
              <a:ea typeface="Calibri"/>
              <a:cs typeface="Times New Roman"/>
            </a:endParaRPr>
          </a:p>
        </p:txBody>
      </p:sp>
    </p:spTree>
    <p:extLst>
      <p:ext uri="{BB962C8B-B14F-4D97-AF65-F5344CB8AC3E}">
        <p14:creationId xmlns:p14="http://schemas.microsoft.com/office/powerpoint/2010/main" val="178655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53</a:t>
            </a:fld>
            <a:endParaRPr lang="en-US" dirty="0"/>
          </a:p>
        </p:txBody>
      </p:sp>
      <p:sp>
        <p:nvSpPr>
          <p:cNvPr id="2" name="Title 1"/>
          <p:cNvSpPr>
            <a:spLocks noGrp="1"/>
          </p:cNvSpPr>
          <p:nvPr>
            <p:ph type="title"/>
          </p:nvPr>
        </p:nvSpPr>
        <p:spPr/>
        <p:txBody>
          <a:bodyPr/>
          <a:lstStyle/>
          <a:p>
            <a:r>
              <a:rPr lang="en-US" dirty="0" smtClean="0"/>
              <a:t>How to Enter Path 1 Part C Evaluations into Enrich – Enter Student Contact Info</a:t>
            </a:r>
            <a:endParaRPr lang="en-US" dirty="0"/>
          </a:p>
        </p:txBody>
      </p:sp>
      <p:sp>
        <p:nvSpPr>
          <p:cNvPr id="6" name="Rounded Rectangular Callout 5"/>
          <p:cNvSpPr/>
          <p:nvPr/>
        </p:nvSpPr>
        <p:spPr>
          <a:xfrm>
            <a:off x="7331527" y="3137124"/>
            <a:ext cx="1657351" cy="536803"/>
          </a:xfrm>
          <a:prstGeom prst="wedgeRoundRectCallout">
            <a:avLst>
              <a:gd name="adj1" fmla="val -72573"/>
              <a:gd name="adj2" fmla="val 1331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Add all of the student’s info.</a:t>
            </a:r>
            <a:endParaRPr lang="en-US" sz="1100" dirty="0">
              <a:effectLst/>
              <a:ea typeface="Calibri"/>
              <a:cs typeface="Times New Roman"/>
            </a:endParaRPr>
          </a:p>
        </p:txBody>
      </p:sp>
      <p:pic>
        <p:nvPicPr>
          <p:cNvPr id="5" name="Picture 4" descr="Add all of the student’s information.&#10;" title="Picture of screen where you Add Student info"/>
          <p:cNvPicPr/>
          <p:nvPr/>
        </p:nvPicPr>
        <p:blipFill rotWithShape="1">
          <a:blip r:embed="rId3"/>
          <a:srcRect l="21954" t="5983" r="24589" b="41310"/>
          <a:stretch/>
        </p:blipFill>
        <p:spPr bwMode="auto">
          <a:xfrm>
            <a:off x="364671" y="1887990"/>
            <a:ext cx="6438900" cy="3571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7865592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54</a:t>
            </a:fld>
            <a:endParaRPr lang="en-US" dirty="0"/>
          </a:p>
        </p:txBody>
      </p:sp>
      <p:sp>
        <p:nvSpPr>
          <p:cNvPr id="2" name="Title 1"/>
          <p:cNvSpPr>
            <a:spLocks noGrp="1"/>
          </p:cNvSpPr>
          <p:nvPr>
            <p:ph type="title"/>
          </p:nvPr>
        </p:nvSpPr>
        <p:spPr/>
        <p:txBody>
          <a:bodyPr>
            <a:normAutofit fontScale="90000"/>
          </a:bodyPr>
          <a:lstStyle/>
          <a:p>
            <a:r>
              <a:rPr lang="en-US" dirty="0" smtClean="0"/>
              <a:t>How to Enter Path 1 Part C Evaluations into Enrich – Enter Student Personal Info</a:t>
            </a:r>
            <a:endParaRPr lang="en-US" dirty="0"/>
          </a:p>
        </p:txBody>
      </p:sp>
      <p:pic>
        <p:nvPicPr>
          <p:cNvPr id="5" name="Picture 4" descr="Personal section and other informaiton section." title="Picture 1 of student info screen"/>
          <p:cNvPicPr/>
          <p:nvPr/>
        </p:nvPicPr>
        <p:blipFill rotWithShape="1">
          <a:blip r:embed="rId3"/>
          <a:srcRect l="23280" t="12001" r="55466" b="6552"/>
          <a:stretch/>
        </p:blipFill>
        <p:spPr bwMode="auto">
          <a:xfrm>
            <a:off x="208961" y="1371601"/>
            <a:ext cx="2488565" cy="4608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6" name="Picture 5" descr="Pther information section." title="Picture 2 of student info screen"/>
          <p:cNvPicPr/>
          <p:nvPr/>
        </p:nvPicPr>
        <p:blipFill rotWithShape="1">
          <a:blip r:embed="rId4"/>
          <a:srcRect l="22790" t="4516" r="61725" b="3506"/>
          <a:stretch/>
        </p:blipFill>
        <p:spPr bwMode="auto">
          <a:xfrm>
            <a:off x="2980054" y="1292180"/>
            <a:ext cx="1812290" cy="5203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Enrollment status section. Be sure to assign a school and a grade level to each student." title="Picture 3 of student info screen"/>
          <p:cNvPicPr/>
          <p:nvPr/>
        </p:nvPicPr>
        <p:blipFill rotWithShape="1">
          <a:blip r:embed="rId5"/>
          <a:srcRect l="23129" t="7132" r="46635" b="28007"/>
          <a:stretch/>
        </p:blipFill>
        <p:spPr bwMode="auto">
          <a:xfrm>
            <a:off x="5013854" y="1652865"/>
            <a:ext cx="3543210" cy="3669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Rounded Rectangular Callout 7"/>
          <p:cNvSpPr/>
          <p:nvPr/>
        </p:nvSpPr>
        <p:spPr>
          <a:xfrm>
            <a:off x="6572249" y="5571681"/>
            <a:ext cx="2245179" cy="518432"/>
          </a:xfrm>
          <a:prstGeom prst="wedgeRoundRectCallout">
            <a:avLst>
              <a:gd name="adj1" fmla="val -66848"/>
              <a:gd name="adj2" fmla="val -7895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Be sure to assign a School and a Grade Level.</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7865592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55</a:t>
            </a:fld>
            <a:endParaRPr lang="en-US" dirty="0"/>
          </a:p>
        </p:txBody>
      </p:sp>
      <p:sp>
        <p:nvSpPr>
          <p:cNvPr id="2" name="Title 1"/>
          <p:cNvSpPr>
            <a:spLocks noGrp="1"/>
          </p:cNvSpPr>
          <p:nvPr>
            <p:ph type="title"/>
          </p:nvPr>
        </p:nvSpPr>
        <p:spPr/>
        <p:txBody>
          <a:bodyPr/>
          <a:lstStyle/>
          <a:p>
            <a:r>
              <a:rPr lang="en-US" dirty="0" smtClean="0"/>
              <a:t>How to Enter Path 1 Part C Evaluations into Enrich – Start Program</a:t>
            </a:r>
            <a:endParaRPr lang="en-US" dirty="0"/>
          </a:p>
        </p:txBody>
      </p:sp>
      <p:pic>
        <p:nvPicPr>
          <p:cNvPr id="5" name="Picture 4" descr="To begin entering the Part C event dates and info, click Start Program.&#10;" title="Picture of where to click Start Program for a Part C referral"/>
          <p:cNvPicPr/>
          <p:nvPr/>
        </p:nvPicPr>
        <p:blipFill rotWithShape="1">
          <a:blip r:embed="rId2"/>
          <a:srcRect l="21524" t="6892" r="22327" b="65776"/>
          <a:stretch/>
        </p:blipFill>
        <p:spPr bwMode="auto">
          <a:xfrm>
            <a:off x="3258092" y="1375998"/>
            <a:ext cx="5636895" cy="1542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Rounded Rectangular Callout 7"/>
          <p:cNvSpPr/>
          <p:nvPr/>
        </p:nvSpPr>
        <p:spPr>
          <a:xfrm>
            <a:off x="179613" y="1461406"/>
            <a:ext cx="2245179" cy="1036864"/>
          </a:xfrm>
          <a:prstGeom prst="wedgeRoundRectCallout">
            <a:avLst>
              <a:gd name="adj1" fmla="val 94607"/>
              <a:gd name="adj2" fmla="val 61995"/>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To begin entering the Part C event dates and info, click Start Program.</a:t>
            </a:r>
            <a:endParaRPr lang="en-US" sz="1100" dirty="0">
              <a:effectLst/>
              <a:ea typeface="Calibri"/>
              <a:cs typeface="Times New Roman"/>
            </a:endParaRPr>
          </a:p>
        </p:txBody>
      </p:sp>
      <p:sp>
        <p:nvSpPr>
          <p:cNvPr id="9" name="Rounded Rectangular Callout 8"/>
          <p:cNvSpPr/>
          <p:nvPr/>
        </p:nvSpPr>
        <p:spPr>
          <a:xfrm>
            <a:off x="2506977" y="5502863"/>
            <a:ext cx="2245179" cy="1036864"/>
          </a:xfrm>
          <a:prstGeom prst="wedgeRoundRectCallout">
            <a:avLst>
              <a:gd name="adj1" fmla="val 23335"/>
              <a:gd name="adj2" fmla="val -94698"/>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Select Part C Child Find in the Program drop down menu, then click Next.</a:t>
            </a:r>
            <a:endParaRPr lang="en-US" sz="1100" dirty="0">
              <a:effectLst/>
              <a:ea typeface="Calibri"/>
              <a:cs typeface="Times New Roman"/>
            </a:endParaRPr>
          </a:p>
        </p:txBody>
      </p:sp>
      <p:pic>
        <p:nvPicPr>
          <p:cNvPr id="6" name="Picture 5" descr="Select Part C Child Find in the Program drop down menu, then click Next.&#10;" title="Picture of Add Item dropdown where you select Part C Child Find"/>
          <p:cNvPicPr/>
          <p:nvPr/>
        </p:nvPicPr>
        <p:blipFill rotWithShape="1">
          <a:blip r:embed="rId3"/>
          <a:srcRect l="35703" t="33911" r="36137" b="45066"/>
          <a:stretch/>
        </p:blipFill>
        <p:spPr bwMode="auto">
          <a:xfrm>
            <a:off x="615587" y="3352937"/>
            <a:ext cx="3291840" cy="1382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Content Placeholder 6" title="Picture of Add Item dialong box after you selected Part C Child Find"/>
          <p:cNvPicPr>
            <a:picLocks noGrp="1"/>
          </p:cNvPicPr>
          <p:nvPr>
            <p:ph idx="1"/>
          </p:nvPr>
        </p:nvPicPr>
        <p:blipFill rotWithShape="1">
          <a:blip r:embed="rId4"/>
          <a:srcRect l="34358" t="33176" r="36000" b="42731"/>
          <a:stretch/>
        </p:blipFill>
        <p:spPr bwMode="auto">
          <a:xfrm>
            <a:off x="4621064" y="3597865"/>
            <a:ext cx="3523604" cy="1610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786559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56</a:t>
            </a:fld>
            <a:endParaRPr lang="en-US" dirty="0"/>
          </a:p>
        </p:txBody>
      </p:sp>
      <p:sp>
        <p:nvSpPr>
          <p:cNvPr id="2" name="Title 1"/>
          <p:cNvSpPr>
            <a:spLocks noGrp="1"/>
          </p:cNvSpPr>
          <p:nvPr>
            <p:ph type="title"/>
          </p:nvPr>
        </p:nvSpPr>
        <p:spPr/>
        <p:txBody>
          <a:bodyPr/>
          <a:lstStyle/>
          <a:p>
            <a:r>
              <a:rPr lang="en-US" dirty="0" smtClean="0"/>
              <a:t>How to Enter Path 1 Part C Evaluations into Enrich – Create Part C Referral</a:t>
            </a:r>
            <a:endParaRPr lang="en-US" dirty="0"/>
          </a:p>
        </p:txBody>
      </p:sp>
      <p:sp>
        <p:nvSpPr>
          <p:cNvPr id="8" name="Rounded Rectangular Callout 7"/>
          <p:cNvSpPr/>
          <p:nvPr/>
        </p:nvSpPr>
        <p:spPr>
          <a:xfrm>
            <a:off x="5931351" y="1326029"/>
            <a:ext cx="2494192" cy="1392678"/>
          </a:xfrm>
          <a:prstGeom prst="wedgeRoundRectCallout">
            <a:avLst>
              <a:gd name="adj1" fmla="val -82082"/>
              <a:gd name="adj2" fmla="val 4581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28600" marR="0" indent="-228600" algn="ctr">
              <a:lnSpc>
                <a:spcPct val="115000"/>
              </a:lnSpc>
              <a:spcBef>
                <a:spcPts val="0"/>
              </a:spcBef>
              <a:spcAft>
                <a:spcPts val="1000"/>
              </a:spcAft>
              <a:buAutoNum type="arabicPeriod"/>
            </a:pPr>
            <a:r>
              <a:rPr lang="en-US" sz="1200" b="1" dirty="0" smtClean="0">
                <a:effectLst/>
                <a:ea typeface="Calibri"/>
                <a:cs typeface="Times New Roman"/>
              </a:rPr>
              <a:t>Create Part C Referral (Date Referred for Part C Evaluation)</a:t>
            </a:r>
          </a:p>
          <a:p>
            <a:pPr marL="228600" marR="0" indent="-228600" algn="ctr">
              <a:lnSpc>
                <a:spcPct val="115000"/>
              </a:lnSpc>
              <a:spcBef>
                <a:spcPts val="0"/>
              </a:spcBef>
              <a:spcAft>
                <a:spcPts val="1000"/>
              </a:spcAft>
              <a:buAutoNum type="arabicPeriod"/>
            </a:pPr>
            <a:r>
              <a:rPr lang="en-US" sz="1200" b="1" dirty="0" smtClean="0">
                <a:ea typeface="Calibri"/>
                <a:cs typeface="Times New Roman"/>
              </a:rPr>
              <a:t>Finalize Part C Referral</a:t>
            </a:r>
          </a:p>
          <a:p>
            <a:pPr marL="228600" marR="0" indent="-228600" algn="ctr">
              <a:lnSpc>
                <a:spcPct val="115000"/>
              </a:lnSpc>
              <a:spcBef>
                <a:spcPts val="0"/>
              </a:spcBef>
              <a:spcAft>
                <a:spcPts val="1000"/>
              </a:spcAft>
              <a:buAutoNum type="arabicPeriod"/>
            </a:pPr>
            <a:r>
              <a:rPr lang="en-US" sz="1200" b="1" dirty="0" smtClean="0">
                <a:effectLst/>
                <a:ea typeface="Calibri"/>
                <a:cs typeface="Times New Roman"/>
              </a:rPr>
              <a:t>Close Part C Referral</a:t>
            </a:r>
            <a:endParaRPr lang="en-US" sz="1100" dirty="0">
              <a:effectLst/>
              <a:ea typeface="Calibri"/>
              <a:cs typeface="Times New Roman"/>
            </a:endParaRPr>
          </a:p>
        </p:txBody>
      </p:sp>
      <p:pic>
        <p:nvPicPr>
          <p:cNvPr id="5" name="Picture 4" descr="First, Create Part C Referral (Date Referred for Part C Evaluation). Second, Finalize Part C Referral. Third, Close Part C Referral. &#10;" title="Picture of screen where you Create the Part C Referral"/>
          <p:cNvPicPr/>
          <p:nvPr/>
        </p:nvPicPr>
        <p:blipFill rotWithShape="1">
          <a:blip r:embed="rId3"/>
          <a:srcRect l="37463" t="8944" r="25097" b="16578"/>
          <a:stretch/>
        </p:blipFill>
        <p:spPr bwMode="auto">
          <a:xfrm>
            <a:off x="411450" y="1415836"/>
            <a:ext cx="4380865" cy="4903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6" name="Picture 5" title="Picture of the popup to finalize the Part C referral"/>
          <p:cNvPicPr/>
          <p:nvPr/>
        </p:nvPicPr>
        <p:blipFill rotWithShape="1">
          <a:blip r:embed="rId4"/>
          <a:srcRect l="32934" t="39394" r="33912" b="36030"/>
          <a:stretch/>
        </p:blipFill>
        <p:spPr bwMode="auto">
          <a:xfrm>
            <a:off x="4973092" y="2890896"/>
            <a:ext cx="3888105" cy="1621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title="Picture of the popup indicating Part C referral is finalized and to close it"/>
          <p:cNvPicPr/>
          <p:nvPr/>
        </p:nvPicPr>
        <p:blipFill rotWithShape="1">
          <a:blip r:embed="rId5"/>
          <a:srcRect l="33182" t="41286" r="33513" b="38614"/>
          <a:stretch/>
        </p:blipFill>
        <p:spPr bwMode="auto">
          <a:xfrm>
            <a:off x="4973092" y="4716372"/>
            <a:ext cx="3911600" cy="1327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786559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57</a:t>
            </a:fld>
            <a:endParaRPr lang="en-US" dirty="0"/>
          </a:p>
        </p:txBody>
      </p:sp>
      <p:sp>
        <p:nvSpPr>
          <p:cNvPr id="2" name="Title 1"/>
          <p:cNvSpPr>
            <a:spLocks noGrp="1"/>
          </p:cNvSpPr>
          <p:nvPr>
            <p:ph type="title"/>
          </p:nvPr>
        </p:nvSpPr>
        <p:spPr/>
        <p:txBody>
          <a:bodyPr/>
          <a:lstStyle/>
          <a:p>
            <a:r>
              <a:rPr lang="en-US" dirty="0" smtClean="0"/>
              <a:t>How to Enter Path 1 Part C Evaluations into Enrich – Add Evaluation</a:t>
            </a:r>
            <a:endParaRPr lang="en-US" dirty="0"/>
          </a:p>
        </p:txBody>
      </p:sp>
      <p:pic>
        <p:nvPicPr>
          <p:cNvPr id="5" name="Picture 4" descr="Click to Create the Pending: Evaluation and then click Next.&#10;" title="Picture of the Part C Child Find cheverons that show a Pending Evaluation"/>
          <p:cNvPicPr/>
          <p:nvPr/>
        </p:nvPicPr>
        <p:blipFill rotWithShape="1">
          <a:blip r:embed="rId2"/>
          <a:srcRect l="22460" t="6892" r="24267" b="43344"/>
          <a:stretch/>
        </p:blipFill>
        <p:spPr bwMode="auto">
          <a:xfrm>
            <a:off x="222295" y="1366792"/>
            <a:ext cx="6233795" cy="3275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7" name="Rounded Rectangular Callout 6"/>
          <p:cNvSpPr/>
          <p:nvPr/>
        </p:nvSpPr>
        <p:spPr>
          <a:xfrm>
            <a:off x="6456090" y="2673136"/>
            <a:ext cx="2245179" cy="1036864"/>
          </a:xfrm>
          <a:prstGeom prst="wedgeRoundRectCallout">
            <a:avLst>
              <a:gd name="adj1" fmla="val -123211"/>
              <a:gd name="adj2" fmla="val 7459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Click to Create the Pending: Evaluation and then click Next</a:t>
            </a:r>
            <a:endParaRPr lang="en-US" sz="1100" dirty="0">
              <a:effectLst/>
              <a:ea typeface="Calibri"/>
              <a:cs typeface="Times New Roman"/>
            </a:endParaRPr>
          </a:p>
        </p:txBody>
      </p:sp>
      <p:pic>
        <p:nvPicPr>
          <p:cNvPr id="6" name="Picture 5" descr="Click Next to add the evaluation." title="Picture of the Add Evaluation popup where you click Next"/>
          <p:cNvPicPr/>
          <p:nvPr/>
        </p:nvPicPr>
        <p:blipFill rotWithShape="1">
          <a:blip r:embed="rId3"/>
          <a:srcRect l="38945" t="38121" r="40010" b="34803"/>
          <a:stretch/>
        </p:blipFill>
        <p:spPr bwMode="auto">
          <a:xfrm>
            <a:off x="4980803" y="4707436"/>
            <a:ext cx="2464435" cy="1780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786559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58</a:t>
            </a:fld>
            <a:endParaRPr lang="en-US" dirty="0"/>
          </a:p>
        </p:txBody>
      </p:sp>
      <p:sp>
        <p:nvSpPr>
          <p:cNvPr id="2" name="Title 1"/>
          <p:cNvSpPr>
            <a:spLocks noGrp="1"/>
          </p:cNvSpPr>
          <p:nvPr>
            <p:ph type="title"/>
          </p:nvPr>
        </p:nvSpPr>
        <p:spPr/>
        <p:txBody>
          <a:bodyPr/>
          <a:lstStyle/>
          <a:p>
            <a:r>
              <a:rPr lang="en-US" dirty="0" smtClean="0"/>
              <a:t>How to Enter Path 1 Part C Evaluations into Enrich – Create Evaluation</a:t>
            </a:r>
            <a:endParaRPr lang="en-US" dirty="0"/>
          </a:p>
        </p:txBody>
      </p:sp>
      <p:sp>
        <p:nvSpPr>
          <p:cNvPr id="6" name="Rounded Rectangular Callout 5"/>
          <p:cNvSpPr/>
          <p:nvPr/>
        </p:nvSpPr>
        <p:spPr>
          <a:xfrm>
            <a:off x="6578554" y="1905694"/>
            <a:ext cx="2245179" cy="1036864"/>
          </a:xfrm>
          <a:prstGeom prst="wedgeRoundRectCallout">
            <a:avLst>
              <a:gd name="adj1" fmla="val -63211"/>
              <a:gd name="adj2" fmla="val 29712"/>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Complete the consent date,  other evaluation dates and results</a:t>
            </a:r>
            <a:endParaRPr lang="en-US" sz="1100" dirty="0">
              <a:effectLst/>
              <a:ea typeface="Calibri"/>
              <a:cs typeface="Times New Roman"/>
            </a:endParaRPr>
          </a:p>
        </p:txBody>
      </p:sp>
      <p:pic>
        <p:nvPicPr>
          <p:cNvPr id="5" name="Picture 4" descr="Complete the consent date,  other evaluation dates and results.&#10;" title="Picture of the Create Evaluation sections"/>
          <p:cNvPicPr/>
          <p:nvPr/>
        </p:nvPicPr>
        <p:blipFill rotWithShape="1">
          <a:blip r:embed="rId3"/>
          <a:srcRect l="34893" t="11408" r="22326" b="5645"/>
          <a:stretch/>
        </p:blipFill>
        <p:spPr bwMode="auto">
          <a:xfrm>
            <a:off x="1233850" y="1062399"/>
            <a:ext cx="5010785" cy="5467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0989892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59</a:t>
            </a:fld>
            <a:endParaRPr lang="en-US" dirty="0"/>
          </a:p>
        </p:txBody>
      </p:sp>
      <p:sp>
        <p:nvSpPr>
          <p:cNvPr id="2" name="Title 1"/>
          <p:cNvSpPr>
            <a:spLocks noGrp="1"/>
          </p:cNvSpPr>
          <p:nvPr>
            <p:ph type="title"/>
          </p:nvPr>
        </p:nvSpPr>
        <p:spPr/>
        <p:txBody>
          <a:bodyPr/>
          <a:lstStyle/>
          <a:p>
            <a:r>
              <a:rPr lang="en-US" dirty="0" smtClean="0"/>
              <a:t>How to Enter Path 1 Part C Evaluations into Enrich – Evaluation Outcome</a:t>
            </a:r>
            <a:endParaRPr lang="en-US" dirty="0"/>
          </a:p>
        </p:txBody>
      </p:sp>
      <p:pic>
        <p:nvPicPr>
          <p:cNvPr id="6" name="Picture 5" descr="In the Outcome section fill in the End Date for the evaluation completed date, or if it was not completed at all, please provide  the reason why in recommendation.&#10;" title="Picture of the Evaluation Outcome section"/>
          <p:cNvPicPr/>
          <p:nvPr/>
        </p:nvPicPr>
        <p:blipFill rotWithShape="1">
          <a:blip r:embed="rId3"/>
          <a:srcRect l="31830" t="11504" r="22944" b="12537"/>
          <a:stretch/>
        </p:blipFill>
        <p:spPr bwMode="auto">
          <a:xfrm>
            <a:off x="712697" y="1295763"/>
            <a:ext cx="5334635" cy="5001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447925" y="3649437"/>
            <a:ext cx="2245179" cy="1453242"/>
          </a:xfrm>
          <a:prstGeom prst="wedgeRoundRectCallout">
            <a:avLst>
              <a:gd name="adj1" fmla="val -90120"/>
              <a:gd name="adj2" fmla="val 14132"/>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In the Outcome section fill in the End Date for the evaluation completed date, or if it was not completed at all, please provide  the reason why</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180249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a:t>
            </a:fld>
            <a:endParaRPr lang="en-US" dirty="0"/>
          </a:p>
        </p:txBody>
      </p:sp>
      <p:sp>
        <p:nvSpPr>
          <p:cNvPr id="2" name="Title 1"/>
          <p:cNvSpPr>
            <a:spLocks noGrp="1"/>
          </p:cNvSpPr>
          <p:nvPr>
            <p:ph type="title"/>
          </p:nvPr>
        </p:nvSpPr>
        <p:spPr/>
        <p:txBody>
          <a:bodyPr/>
          <a:lstStyle/>
          <a:p>
            <a:r>
              <a:rPr lang="en-US" dirty="0" smtClean="0"/>
              <a:t>Collecting Data and Sending to the CDE Data Pipeline – Collect the Data</a:t>
            </a:r>
            <a:endParaRPr lang="en-US" dirty="0"/>
          </a:p>
        </p:txBody>
      </p:sp>
      <p:sp>
        <p:nvSpPr>
          <p:cNvPr id="3" name="Content Placeholder 2"/>
          <p:cNvSpPr>
            <a:spLocks noGrp="1"/>
          </p:cNvSpPr>
          <p:nvPr>
            <p:ph idx="1"/>
          </p:nvPr>
        </p:nvSpPr>
        <p:spPr/>
        <p:txBody>
          <a:bodyPr/>
          <a:lstStyle/>
          <a:p>
            <a:r>
              <a:rPr lang="en-US" dirty="0" smtClean="0"/>
              <a:t>To run the files for the selected data collection select Collect Data, then Collect Only in the popup box </a:t>
            </a:r>
            <a:endParaRPr lang="en-US" dirty="0"/>
          </a:p>
        </p:txBody>
      </p:sp>
      <p:sp>
        <p:nvSpPr>
          <p:cNvPr id="6" name="Rounded Rectangular Callout 5"/>
          <p:cNvSpPr/>
          <p:nvPr/>
        </p:nvSpPr>
        <p:spPr>
          <a:xfrm>
            <a:off x="106135" y="3095692"/>
            <a:ext cx="702129" cy="999217"/>
          </a:xfrm>
          <a:prstGeom prst="wedgeRoundRectCallout">
            <a:avLst>
              <a:gd name="adj1" fmla="val 44940"/>
              <a:gd name="adj2" fmla="val -60705"/>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Collect the data here</a:t>
            </a:r>
            <a:endParaRPr lang="en-US" sz="1100" dirty="0">
              <a:effectLst/>
              <a:ea typeface="Calibri"/>
              <a:cs typeface="Times New Roman"/>
            </a:endParaRPr>
          </a:p>
        </p:txBody>
      </p:sp>
      <p:pic>
        <p:nvPicPr>
          <p:cNvPr id="5" name="Picture 4" descr="On this screen you collect the data, review errors, view the records and submit to the Data Pipeline. &#10;Once the files have been collected you can see the number of records and validation errors in the Details section.&#10;The Errors you see here mirror the validation errors you would receive in Data Pipeline IEP Interchange level, except the RITS or other edits that rely on CDE databases not linked with Enrich.&#10;&#10;&#10; " title="Picture of one of the data collection file sets screen"/>
          <p:cNvPicPr/>
          <p:nvPr/>
        </p:nvPicPr>
        <p:blipFill rotWithShape="1">
          <a:blip r:embed="rId3"/>
          <a:srcRect l="24105" t="15686" r="27749" b="33839"/>
          <a:stretch/>
        </p:blipFill>
        <p:spPr bwMode="auto">
          <a:xfrm>
            <a:off x="899554" y="2343557"/>
            <a:ext cx="5207330" cy="3068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Rounded Rectangular Callout 8"/>
          <p:cNvSpPr/>
          <p:nvPr/>
        </p:nvSpPr>
        <p:spPr>
          <a:xfrm>
            <a:off x="7029450" y="1853293"/>
            <a:ext cx="1787975" cy="718864"/>
          </a:xfrm>
          <a:prstGeom prst="wedgeRoundRectCallout">
            <a:avLst>
              <a:gd name="adj1" fmla="val -54188"/>
              <a:gd name="adj2" fmla="val 7252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Select Collect Only to collect the data but not submit to Data Pipeline yet</a:t>
            </a:r>
            <a:endParaRPr lang="en-US" sz="1100" dirty="0">
              <a:effectLst/>
              <a:ea typeface="Calibri"/>
              <a:cs typeface="Times New Roman"/>
            </a:endParaRPr>
          </a:p>
        </p:txBody>
      </p:sp>
      <p:pic>
        <p:nvPicPr>
          <p:cNvPr id="8" name="Picture 7" descr="Select Collect Only to collect the data but not submit to Data Pipeline yet&#10;" title="Popup box where you select to Collect the data"/>
          <p:cNvPicPr/>
          <p:nvPr/>
        </p:nvPicPr>
        <p:blipFill rotWithShape="1">
          <a:blip r:embed="rId4"/>
          <a:srcRect l="38755" t="40630" r="39321" b="38351"/>
          <a:stretch/>
        </p:blipFill>
        <p:spPr bwMode="auto">
          <a:xfrm>
            <a:off x="6336227" y="2814155"/>
            <a:ext cx="2375063" cy="1280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0" name="Rounded Rectangular Callout 9"/>
          <p:cNvSpPr/>
          <p:nvPr/>
        </p:nvSpPr>
        <p:spPr>
          <a:xfrm>
            <a:off x="1283946" y="5755413"/>
            <a:ext cx="2788512" cy="898480"/>
          </a:xfrm>
          <a:prstGeom prst="wedgeRoundRectCallout">
            <a:avLst>
              <a:gd name="adj1" fmla="val 67936"/>
              <a:gd name="adj2" fmla="val -73089"/>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Once the files have been collected you can see the number of records and validation errors in the Details section</a:t>
            </a:r>
            <a:endParaRPr lang="en-US" sz="1100" dirty="0">
              <a:effectLst/>
              <a:ea typeface="Calibri"/>
              <a:cs typeface="Times New Roman"/>
            </a:endParaRPr>
          </a:p>
        </p:txBody>
      </p:sp>
      <p:sp>
        <p:nvSpPr>
          <p:cNvPr id="11" name="Rounded Rectangular Callout 10"/>
          <p:cNvSpPr/>
          <p:nvPr/>
        </p:nvSpPr>
        <p:spPr>
          <a:xfrm>
            <a:off x="6947805" y="4531178"/>
            <a:ext cx="1951264" cy="1518557"/>
          </a:xfrm>
          <a:prstGeom prst="wedgeRoundRectCallout">
            <a:avLst>
              <a:gd name="adj1" fmla="val -85213"/>
              <a:gd name="adj2" fmla="val -11338"/>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The Errors you see here mirror the validation errors you would receive in Data Pipeline IEP Interchange level, except the RITS or other edits that rely on CDE databases not linked with Enrich</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958594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60</a:t>
            </a:fld>
            <a:endParaRPr lang="en-US" dirty="0"/>
          </a:p>
        </p:txBody>
      </p:sp>
      <p:sp>
        <p:nvSpPr>
          <p:cNvPr id="2" name="Title 1"/>
          <p:cNvSpPr>
            <a:spLocks noGrp="1"/>
          </p:cNvSpPr>
          <p:nvPr>
            <p:ph type="title"/>
          </p:nvPr>
        </p:nvSpPr>
        <p:spPr/>
        <p:txBody>
          <a:bodyPr/>
          <a:lstStyle/>
          <a:p>
            <a:r>
              <a:rPr lang="en-US" dirty="0" smtClean="0"/>
              <a:t>How to Enter Path 1 Part C Evaluations into Enrich – Finalize Evaluation</a:t>
            </a:r>
            <a:endParaRPr lang="en-US" dirty="0"/>
          </a:p>
        </p:txBody>
      </p:sp>
      <p:pic>
        <p:nvPicPr>
          <p:cNvPr id="5" name="Picture 4" descr="Click the Finalize button." title="Picture of the Finalize Evaluation popup"/>
          <p:cNvPicPr/>
          <p:nvPr/>
        </p:nvPicPr>
        <p:blipFill rotWithShape="1">
          <a:blip r:embed="rId2"/>
          <a:srcRect l="25669" t="13073" r="27407" b="10160"/>
          <a:stretch/>
        </p:blipFill>
        <p:spPr bwMode="auto">
          <a:xfrm>
            <a:off x="558891" y="1292632"/>
            <a:ext cx="5495290" cy="5056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title="Finalize the evaluation in the popup"/>
          <p:cNvSpPr/>
          <p:nvPr/>
        </p:nvSpPr>
        <p:spPr>
          <a:xfrm>
            <a:off x="6634162" y="3713333"/>
            <a:ext cx="2018438" cy="772193"/>
          </a:xfrm>
          <a:prstGeom prst="wedgeRoundRectCallout">
            <a:avLst>
              <a:gd name="adj1" fmla="val -211963"/>
              <a:gd name="adj2" fmla="val 19915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Finalize the evaluation in the popup</a:t>
            </a:r>
            <a:endParaRPr lang="en-US" sz="1100" dirty="0">
              <a:effectLst/>
              <a:ea typeface="Calibri"/>
              <a:cs typeface="Times New Roman"/>
            </a:endParaRPr>
          </a:p>
        </p:txBody>
      </p:sp>
    </p:spTree>
    <p:extLst>
      <p:ext uri="{BB962C8B-B14F-4D97-AF65-F5344CB8AC3E}">
        <p14:creationId xmlns:p14="http://schemas.microsoft.com/office/powerpoint/2010/main" val="11802498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61</a:t>
            </a:fld>
            <a:endParaRPr lang="en-US" dirty="0"/>
          </a:p>
        </p:txBody>
      </p:sp>
      <p:sp>
        <p:nvSpPr>
          <p:cNvPr id="2" name="Title 1"/>
          <p:cNvSpPr>
            <a:spLocks noGrp="1"/>
          </p:cNvSpPr>
          <p:nvPr>
            <p:ph type="title"/>
          </p:nvPr>
        </p:nvSpPr>
        <p:spPr/>
        <p:txBody>
          <a:bodyPr/>
          <a:lstStyle/>
          <a:p>
            <a:r>
              <a:rPr lang="en-US" dirty="0" smtClean="0"/>
              <a:t>How to Enter Path 1 Part C Evaluations into Enrich – Compliance Checks</a:t>
            </a:r>
            <a:endParaRPr lang="en-US" dirty="0"/>
          </a:p>
        </p:txBody>
      </p:sp>
      <p:pic>
        <p:nvPicPr>
          <p:cNvPr id="5" name="Picture 4" title="Picture of Compliance Checks popup to select the Reason for Delay"/>
          <p:cNvPicPr/>
          <p:nvPr/>
        </p:nvPicPr>
        <p:blipFill rotWithShape="1">
          <a:blip r:embed="rId3"/>
          <a:srcRect l="30367" t="42451" r="31110" b="22074"/>
          <a:stretch/>
        </p:blipFill>
        <p:spPr bwMode="auto">
          <a:xfrm>
            <a:off x="460647" y="1590810"/>
            <a:ext cx="4516120" cy="2337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7" name="Rounded Rectangular Callout 6" descr="If the Part C evaluation was completed more than 45 days after parental consent a Compliance Check popup will ask for the delay reason&#10;" title="Compliance check popup"/>
          <p:cNvSpPr/>
          <p:nvPr/>
        </p:nvSpPr>
        <p:spPr>
          <a:xfrm>
            <a:off x="6259217" y="1460182"/>
            <a:ext cx="2108245" cy="1462633"/>
          </a:xfrm>
          <a:prstGeom prst="wedgeRoundRectCallout">
            <a:avLst>
              <a:gd name="adj1" fmla="val -119643"/>
              <a:gd name="adj2" fmla="val 40309"/>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If the Part C evaluation was completed more than 45 days after parental consent a Compliance Check popup will ask for the delay reason</a:t>
            </a:r>
            <a:endParaRPr lang="en-US" sz="1100" dirty="0">
              <a:effectLst/>
              <a:ea typeface="Calibri"/>
              <a:cs typeface="Times New Roman"/>
            </a:endParaRPr>
          </a:p>
        </p:txBody>
      </p:sp>
      <p:pic>
        <p:nvPicPr>
          <p:cNvPr id="6" name="Picture 5" title="Picture of the Compliance Checks Finalization Complete popup"/>
          <p:cNvPicPr/>
          <p:nvPr/>
        </p:nvPicPr>
        <p:blipFill rotWithShape="1">
          <a:blip r:embed="rId4"/>
          <a:srcRect l="32583" t="35365" r="33789" b="32194"/>
          <a:stretch/>
        </p:blipFill>
        <p:spPr bwMode="auto">
          <a:xfrm>
            <a:off x="3571648" y="4315051"/>
            <a:ext cx="3927475" cy="2130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Rounded Rectangular Callout 7" title="Close the evaluation once the delay reson is saved"/>
          <p:cNvSpPr/>
          <p:nvPr/>
        </p:nvSpPr>
        <p:spPr>
          <a:xfrm>
            <a:off x="859904" y="4584382"/>
            <a:ext cx="1858803" cy="1122453"/>
          </a:xfrm>
          <a:prstGeom prst="wedgeRoundRectCallout">
            <a:avLst>
              <a:gd name="adj1" fmla="val 107806"/>
              <a:gd name="adj2" fmla="val 84373"/>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Once the delay reason is saved you may Close Evaluation</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180249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62</a:t>
            </a:fld>
            <a:endParaRPr lang="en-US" dirty="0"/>
          </a:p>
        </p:txBody>
      </p:sp>
      <p:sp>
        <p:nvSpPr>
          <p:cNvPr id="2" name="Title 1"/>
          <p:cNvSpPr>
            <a:spLocks noGrp="1"/>
          </p:cNvSpPr>
          <p:nvPr>
            <p:ph type="title"/>
          </p:nvPr>
        </p:nvSpPr>
        <p:spPr/>
        <p:txBody>
          <a:bodyPr>
            <a:normAutofit fontScale="90000"/>
          </a:bodyPr>
          <a:lstStyle/>
          <a:p>
            <a:r>
              <a:rPr lang="en-US" dirty="0" smtClean="0"/>
              <a:t>How to Enter Path 1 Part C Evaluations into Enrich – Documentation of Eligibility</a:t>
            </a:r>
            <a:endParaRPr lang="en-US" dirty="0"/>
          </a:p>
        </p:txBody>
      </p:sp>
      <p:pic>
        <p:nvPicPr>
          <p:cNvPr id="7" name="Picture 6" title="Picture of chevron ribbon to create documentation of eligibility"/>
          <p:cNvPicPr/>
          <p:nvPr/>
        </p:nvPicPr>
        <p:blipFill rotWithShape="1">
          <a:blip r:embed="rId2"/>
          <a:srcRect l="23369" t="7131" r="24757" b="40630"/>
          <a:stretch/>
        </p:blipFill>
        <p:spPr bwMode="auto">
          <a:xfrm>
            <a:off x="408123" y="1430246"/>
            <a:ext cx="6074410" cy="3442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title="Click Create for the Pending Documentation of Eligibility"/>
          <p:cNvSpPr/>
          <p:nvPr/>
        </p:nvSpPr>
        <p:spPr>
          <a:xfrm>
            <a:off x="6766334" y="1587285"/>
            <a:ext cx="2018438" cy="772193"/>
          </a:xfrm>
          <a:prstGeom prst="wedgeRoundRectCallout">
            <a:avLst>
              <a:gd name="adj1" fmla="val -144317"/>
              <a:gd name="adj2" fmla="val 253881"/>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Next Create the Pending: Documentation of Eligibility</a:t>
            </a:r>
            <a:endParaRPr lang="en-US" sz="1100" dirty="0">
              <a:effectLst/>
              <a:ea typeface="Calibri"/>
              <a:cs typeface="Times New Roman"/>
            </a:endParaRPr>
          </a:p>
        </p:txBody>
      </p:sp>
      <p:pic>
        <p:nvPicPr>
          <p:cNvPr id="8" name="Picture 7" title="Picture of popup to Add Documentation of Eligibility"/>
          <p:cNvPicPr/>
          <p:nvPr/>
        </p:nvPicPr>
        <p:blipFill rotWithShape="1">
          <a:blip r:embed="rId3"/>
          <a:srcRect l="38934" t="36064" r="40075" b="32678"/>
          <a:stretch/>
        </p:blipFill>
        <p:spPr bwMode="auto">
          <a:xfrm>
            <a:off x="5172392" y="4399597"/>
            <a:ext cx="2456815" cy="2059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Rounded Rectangular Callout 8" title="Click Next in Add Documentation of Eligibility"/>
          <p:cNvSpPr/>
          <p:nvPr/>
        </p:nvSpPr>
        <p:spPr>
          <a:xfrm>
            <a:off x="2865665" y="5350502"/>
            <a:ext cx="1442358" cy="614698"/>
          </a:xfrm>
          <a:prstGeom prst="wedgeRoundRectCallout">
            <a:avLst>
              <a:gd name="adj1" fmla="val 149650"/>
              <a:gd name="adj2" fmla="val 13501"/>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Click Next</a:t>
            </a:r>
            <a:endParaRPr lang="en-US" sz="1100" dirty="0">
              <a:effectLst/>
              <a:ea typeface="Calibri"/>
              <a:cs typeface="Times New Roman"/>
            </a:endParaRPr>
          </a:p>
        </p:txBody>
      </p:sp>
    </p:spTree>
    <p:extLst>
      <p:ext uri="{BB962C8B-B14F-4D97-AF65-F5344CB8AC3E}">
        <p14:creationId xmlns:p14="http://schemas.microsoft.com/office/powerpoint/2010/main" val="4214749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63</a:t>
            </a:fld>
            <a:endParaRPr lang="en-US" dirty="0"/>
          </a:p>
        </p:txBody>
      </p:sp>
      <p:sp>
        <p:nvSpPr>
          <p:cNvPr id="2" name="Title 1"/>
          <p:cNvSpPr>
            <a:spLocks noGrp="1"/>
          </p:cNvSpPr>
          <p:nvPr>
            <p:ph type="title"/>
          </p:nvPr>
        </p:nvSpPr>
        <p:spPr/>
        <p:txBody>
          <a:bodyPr>
            <a:normAutofit fontScale="90000"/>
          </a:bodyPr>
          <a:lstStyle/>
          <a:p>
            <a:r>
              <a:rPr lang="en-US" dirty="0" smtClean="0"/>
              <a:t>How to Enter Path 1 Part C Evaluations into Enrich – Finalize Documentation of Eligibility</a:t>
            </a:r>
            <a:endParaRPr lang="en-US" dirty="0"/>
          </a:p>
        </p:txBody>
      </p:sp>
      <p:pic>
        <p:nvPicPr>
          <p:cNvPr id="5" name="Picture 4" title="Picture of Create Documentation of Eligibility sections"/>
          <p:cNvPicPr/>
          <p:nvPr/>
        </p:nvPicPr>
        <p:blipFill rotWithShape="1">
          <a:blip r:embed="rId2"/>
          <a:srcRect l="38101" t="4516" r="24284" b="20395"/>
          <a:stretch/>
        </p:blipFill>
        <p:spPr bwMode="auto">
          <a:xfrm>
            <a:off x="540702" y="1323703"/>
            <a:ext cx="4404995" cy="4945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descr="Complete the eligibility information, these dates are likely the same as the evaluation dates&#10;" title="Create the documentation of eligiblity "/>
          <p:cNvSpPr/>
          <p:nvPr/>
        </p:nvSpPr>
        <p:spPr>
          <a:xfrm>
            <a:off x="5534457" y="1323703"/>
            <a:ext cx="2255202" cy="1109254"/>
          </a:xfrm>
          <a:prstGeom prst="wedgeRoundRectCallout">
            <a:avLst>
              <a:gd name="adj1" fmla="val -99365"/>
              <a:gd name="adj2" fmla="val 6182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Complete the eligibility information, these dates are likely the same as the evaluation dates</a:t>
            </a:r>
            <a:endParaRPr lang="en-US" sz="1100" dirty="0">
              <a:effectLst/>
              <a:ea typeface="Calibri"/>
              <a:cs typeface="Times New Roman"/>
            </a:endParaRPr>
          </a:p>
        </p:txBody>
      </p:sp>
      <p:pic>
        <p:nvPicPr>
          <p:cNvPr id="7" name="Picture 6" title="Picture of the Finalize Documentation of Eligiblity popup 1"/>
          <p:cNvPicPr/>
          <p:nvPr/>
        </p:nvPicPr>
        <p:blipFill rotWithShape="1">
          <a:blip r:embed="rId3"/>
          <a:srcRect l="33051" t="39635" r="33917" b="36844"/>
          <a:stretch/>
        </p:blipFill>
        <p:spPr bwMode="auto">
          <a:xfrm>
            <a:off x="5028021" y="2653982"/>
            <a:ext cx="3872230" cy="1550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8" name="Picture 7" title="Picture of the Finalize Documentation of Eligiblity popup 2"/>
          <p:cNvPicPr/>
          <p:nvPr/>
        </p:nvPicPr>
        <p:blipFill rotWithShape="1">
          <a:blip r:embed="rId4"/>
          <a:srcRect l="33209" t="42288" r="34064" b="39116"/>
          <a:stretch/>
        </p:blipFill>
        <p:spPr bwMode="auto">
          <a:xfrm>
            <a:off x="5048023" y="4310925"/>
            <a:ext cx="3832225" cy="1224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Rounded Rectangular Callout 8" descr="Click to Finalize the Documentation of Eligibility and then to Close Documentation of Eligibility&#10;" title="Finalize Documentation of Eligiblity popups steps"/>
          <p:cNvSpPr/>
          <p:nvPr/>
        </p:nvSpPr>
        <p:spPr>
          <a:xfrm>
            <a:off x="5272269" y="5832021"/>
            <a:ext cx="2140903" cy="874123"/>
          </a:xfrm>
          <a:prstGeom prst="wedgeRoundRectCallout">
            <a:avLst>
              <a:gd name="adj1" fmla="val -35240"/>
              <a:gd name="adj2" fmla="val -70062"/>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Click to Finalize and then to Close Documentation of Eligibility</a:t>
            </a:r>
            <a:endParaRPr lang="en-US" sz="1100" dirty="0">
              <a:effectLst/>
              <a:ea typeface="Calibri"/>
              <a:cs typeface="Times New Roman"/>
            </a:endParaRPr>
          </a:p>
        </p:txBody>
      </p:sp>
    </p:spTree>
    <p:extLst>
      <p:ext uri="{BB962C8B-B14F-4D97-AF65-F5344CB8AC3E}">
        <p14:creationId xmlns:p14="http://schemas.microsoft.com/office/powerpoint/2010/main" val="300777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64</a:t>
            </a:fld>
            <a:endParaRPr lang="en-US" dirty="0"/>
          </a:p>
        </p:txBody>
      </p:sp>
      <p:sp>
        <p:nvSpPr>
          <p:cNvPr id="2" name="Title 1"/>
          <p:cNvSpPr>
            <a:spLocks noGrp="1"/>
          </p:cNvSpPr>
          <p:nvPr>
            <p:ph type="title"/>
          </p:nvPr>
        </p:nvSpPr>
        <p:spPr/>
        <p:txBody>
          <a:bodyPr/>
          <a:lstStyle/>
          <a:p>
            <a:r>
              <a:rPr lang="en-US" dirty="0" smtClean="0"/>
              <a:t>How to Enter Path 1 Part C Evaluations into Enrich – View History</a:t>
            </a:r>
            <a:endParaRPr lang="en-US" dirty="0"/>
          </a:p>
        </p:txBody>
      </p:sp>
      <p:pic>
        <p:nvPicPr>
          <p:cNvPr id="5" name="Picture 4" title="Picture of the Active Programs screen for a student"/>
          <p:cNvPicPr/>
          <p:nvPr/>
        </p:nvPicPr>
        <p:blipFill rotWithShape="1">
          <a:blip r:embed="rId3"/>
          <a:srcRect l="22684" t="13309" r="24226" b="44765"/>
          <a:stretch/>
        </p:blipFill>
        <p:spPr bwMode="auto">
          <a:xfrm>
            <a:off x="295548" y="1396320"/>
            <a:ext cx="6217920" cy="2759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title="Picture of the Programs History screen for a student"/>
          <p:cNvPicPr/>
          <p:nvPr/>
        </p:nvPicPr>
        <p:blipFill rotWithShape="1">
          <a:blip r:embed="rId4"/>
          <a:srcRect l="23418" t="15212" r="24626" b="34937"/>
          <a:stretch/>
        </p:blipFill>
        <p:spPr bwMode="auto">
          <a:xfrm>
            <a:off x="1775596" y="3279666"/>
            <a:ext cx="6082665" cy="3283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descr="Under Programs click to View History to see the Part C Path 1 events and dates that you just entered. Changes can be made via Administrative Edit by clicking into the event you would like to edit.&#10;" title="Picture of Active Programs View History for a student"/>
          <p:cNvSpPr/>
          <p:nvPr/>
        </p:nvSpPr>
        <p:spPr>
          <a:xfrm>
            <a:off x="6766334" y="1396321"/>
            <a:ext cx="2018438" cy="1779586"/>
          </a:xfrm>
          <a:prstGeom prst="wedgeRoundRectCallout">
            <a:avLst>
              <a:gd name="adj1" fmla="val -293572"/>
              <a:gd name="adj2" fmla="val 10018"/>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Under Programs click to View History to see the Part C Path 1 events and dates. Changes can be made via Administrative Edit by clicking into the event you would like to edit.</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00777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65</a:t>
            </a:fld>
            <a:endParaRPr lang="en-US" dirty="0"/>
          </a:p>
        </p:txBody>
      </p:sp>
      <p:sp>
        <p:nvSpPr>
          <p:cNvPr id="2" name="Title 1"/>
          <p:cNvSpPr>
            <a:spLocks noGrp="1"/>
          </p:cNvSpPr>
          <p:nvPr>
            <p:ph type="ctrTitle"/>
          </p:nvPr>
        </p:nvSpPr>
        <p:spPr/>
        <p:txBody>
          <a:bodyPr/>
          <a:lstStyle/>
          <a:p>
            <a:r>
              <a:rPr lang="en-US" dirty="0" smtClean="0"/>
              <a:t>How to Enter Path 2 Part C to Part B Transition Evaluations into Enrich</a:t>
            </a:r>
            <a:endParaRPr lang="en-US" dirty="0"/>
          </a:p>
        </p:txBody>
      </p:sp>
    </p:spTree>
    <p:custDataLst>
      <p:tags r:id="rId1"/>
    </p:custDataLst>
    <p:extLst>
      <p:ext uri="{BB962C8B-B14F-4D97-AF65-F5344CB8AC3E}">
        <p14:creationId xmlns:p14="http://schemas.microsoft.com/office/powerpoint/2010/main" val="32516421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66</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Add Schools and Students</a:t>
            </a:r>
            <a:endParaRPr lang="en-US" dirty="0"/>
          </a:p>
        </p:txBody>
      </p:sp>
      <p:sp>
        <p:nvSpPr>
          <p:cNvPr id="3" name="Content Placeholder 2"/>
          <p:cNvSpPr>
            <a:spLocks noGrp="1"/>
          </p:cNvSpPr>
          <p:nvPr>
            <p:ph idx="1"/>
          </p:nvPr>
        </p:nvSpPr>
        <p:spPr/>
        <p:txBody>
          <a:bodyPr/>
          <a:lstStyle/>
          <a:p>
            <a:r>
              <a:rPr lang="en-US" dirty="0" smtClean="0"/>
              <a:t>Depending upon how your AU tracks C to B Transition students, you may want to create a placeholder school to assign the records to, such as “Child Find” or “Part C to B </a:t>
            </a:r>
            <a:r>
              <a:rPr lang="en-US" dirty="0" err="1" smtClean="0"/>
              <a:t>Evals</a:t>
            </a:r>
            <a:r>
              <a:rPr lang="en-US" dirty="0" smtClean="0"/>
              <a:t> Sped EOY”</a:t>
            </a:r>
          </a:p>
          <a:p>
            <a:r>
              <a:rPr lang="en-US" dirty="0" smtClean="0"/>
              <a:t>If you are a </a:t>
            </a:r>
            <a:r>
              <a:rPr lang="en-US" dirty="0" err="1" smtClean="0"/>
              <a:t>Boces</a:t>
            </a:r>
            <a:r>
              <a:rPr lang="en-US" dirty="0" smtClean="0"/>
              <a:t> and use place holder schools for C to B students, you will need to create a school within each district</a:t>
            </a:r>
          </a:p>
          <a:p>
            <a:r>
              <a:rPr lang="en-US" dirty="0" smtClean="0"/>
              <a:t>Give this placeholder school a 4-digit school code of 0000</a:t>
            </a:r>
          </a:p>
          <a:p>
            <a:r>
              <a:rPr lang="en-US" dirty="0" smtClean="0"/>
              <a:t>Add the students</a:t>
            </a:r>
          </a:p>
          <a:p>
            <a:r>
              <a:rPr lang="en-US" dirty="0" smtClean="0"/>
              <a:t>Add the Part C events for each student</a:t>
            </a:r>
            <a:endParaRPr lang="en-US" dirty="0"/>
          </a:p>
        </p:txBody>
      </p:sp>
    </p:spTree>
    <p:custDataLst>
      <p:tags r:id="rId1"/>
    </p:custDataLst>
    <p:extLst>
      <p:ext uri="{BB962C8B-B14F-4D97-AF65-F5344CB8AC3E}">
        <p14:creationId xmlns:p14="http://schemas.microsoft.com/office/powerpoint/2010/main" val="23345430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67</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Add Schools</a:t>
            </a:r>
            <a:endParaRPr lang="en-US" dirty="0"/>
          </a:p>
        </p:txBody>
      </p:sp>
      <p:pic>
        <p:nvPicPr>
          <p:cNvPr id="5" name="Content Placeholder 4" title="Picture of the Administration button"/>
          <p:cNvPicPr>
            <a:picLocks noGrp="1"/>
          </p:cNvPicPr>
          <p:nvPr>
            <p:ph idx="1"/>
          </p:nvPr>
        </p:nvPicPr>
        <p:blipFill rotWithShape="1">
          <a:blip r:embed="rId3"/>
          <a:srcRect l="21955" t="5413" r="22116" b="76354"/>
          <a:stretch/>
        </p:blipFill>
        <p:spPr bwMode="auto">
          <a:xfrm>
            <a:off x="538844" y="1664597"/>
            <a:ext cx="7886700" cy="1446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Rounded Rectangular Callout 7" title="First, click into the Administration screen"/>
          <p:cNvSpPr/>
          <p:nvPr/>
        </p:nvSpPr>
        <p:spPr>
          <a:xfrm>
            <a:off x="996044" y="1755321"/>
            <a:ext cx="1543050" cy="1004207"/>
          </a:xfrm>
          <a:prstGeom prst="wedgeRoundRectCallout">
            <a:avLst>
              <a:gd name="adj1" fmla="val 217748"/>
              <a:gd name="adj2" fmla="val 771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First, click into the Administration screen</a:t>
            </a:r>
            <a:endParaRPr lang="en-US" sz="1100" dirty="0">
              <a:effectLst/>
              <a:ea typeface="Calibri"/>
              <a:cs typeface="Times New Roman"/>
            </a:endParaRPr>
          </a:p>
        </p:txBody>
      </p:sp>
      <p:pic>
        <p:nvPicPr>
          <p:cNvPr id="6" name="Picture 5" title="Picture of the Manage District and Schools link"/>
          <p:cNvPicPr/>
          <p:nvPr/>
        </p:nvPicPr>
        <p:blipFill rotWithShape="1">
          <a:blip r:embed="rId4"/>
          <a:srcRect l="20351" t="49432" r="57687" b="20797"/>
          <a:stretch/>
        </p:blipFill>
        <p:spPr bwMode="auto">
          <a:xfrm>
            <a:off x="774246" y="3465072"/>
            <a:ext cx="2647950" cy="201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Rounded Rectangular Callout 8" title="Second, click Manage Districts &amp; Schools"/>
          <p:cNvSpPr/>
          <p:nvPr/>
        </p:nvSpPr>
        <p:spPr>
          <a:xfrm>
            <a:off x="253775" y="3350772"/>
            <a:ext cx="1484538" cy="919842"/>
          </a:xfrm>
          <a:prstGeom prst="wedgeRoundRectCallout">
            <a:avLst>
              <a:gd name="adj1" fmla="val 33621"/>
              <a:gd name="adj2" fmla="val 10771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Second, click Manage Districts &amp; Schools</a:t>
            </a:r>
            <a:endParaRPr lang="en-US" sz="1100" dirty="0">
              <a:effectLst/>
              <a:ea typeface="Calibri"/>
              <a:cs typeface="Times New Roman"/>
            </a:endParaRPr>
          </a:p>
        </p:txBody>
      </p:sp>
      <p:pic>
        <p:nvPicPr>
          <p:cNvPr id="7" name="Picture 6" title="Picture of the Add School button"/>
          <p:cNvPicPr/>
          <p:nvPr/>
        </p:nvPicPr>
        <p:blipFill rotWithShape="1">
          <a:blip r:embed="rId5"/>
          <a:srcRect l="19391" t="37294" r="61775" b="21938"/>
          <a:stretch/>
        </p:blipFill>
        <p:spPr bwMode="auto">
          <a:xfrm>
            <a:off x="4829014" y="3465072"/>
            <a:ext cx="2205037" cy="2685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0" name="Rounded Rectangular Callout 9" title="Third, click Add School for each district you need to"/>
          <p:cNvSpPr/>
          <p:nvPr/>
        </p:nvSpPr>
        <p:spPr>
          <a:xfrm>
            <a:off x="3682093" y="3535136"/>
            <a:ext cx="1480458" cy="939586"/>
          </a:xfrm>
          <a:prstGeom prst="wedgeRoundRectCallout">
            <a:avLst>
              <a:gd name="adj1" fmla="val 80710"/>
              <a:gd name="adj2" fmla="val 46741"/>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Third, click Add School for each district you need to</a:t>
            </a:r>
            <a:endParaRPr lang="en-US" sz="1100" dirty="0">
              <a:effectLst/>
              <a:ea typeface="Calibri"/>
              <a:cs typeface="Times New Roman"/>
            </a:endParaRPr>
          </a:p>
        </p:txBody>
      </p:sp>
      <p:sp>
        <p:nvSpPr>
          <p:cNvPr id="11" name="Rounded Rectangular Callout 10" title="Finally, Save the school info once you have entered it"/>
          <p:cNvSpPr/>
          <p:nvPr/>
        </p:nvSpPr>
        <p:spPr>
          <a:xfrm>
            <a:off x="7402286" y="4544786"/>
            <a:ext cx="1480458" cy="939586"/>
          </a:xfrm>
          <a:prstGeom prst="wedgeRoundRectCallout">
            <a:avLst>
              <a:gd name="adj1" fmla="val 38247"/>
              <a:gd name="adj2" fmla="val 6933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effectLst/>
                <a:ea typeface="Calibri"/>
                <a:cs typeface="Times New Roman"/>
              </a:rPr>
              <a:t>Finally, Save the school info once you have entered it</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8208090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68</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Add Students</a:t>
            </a:r>
            <a:endParaRPr lang="en-US" dirty="0"/>
          </a:p>
        </p:txBody>
      </p:sp>
      <p:sp>
        <p:nvSpPr>
          <p:cNvPr id="3" name="Content Placeholder 2"/>
          <p:cNvSpPr>
            <a:spLocks noGrp="1"/>
          </p:cNvSpPr>
          <p:nvPr>
            <p:ph idx="1"/>
          </p:nvPr>
        </p:nvSpPr>
        <p:spPr/>
        <p:txBody>
          <a:bodyPr/>
          <a:lstStyle/>
          <a:p>
            <a:r>
              <a:rPr lang="en-US" dirty="0" smtClean="0"/>
              <a:t>If the Part C to Part B children are not in your SIS imports, then you will need to add them manually</a:t>
            </a:r>
            <a:endParaRPr lang="en-US" dirty="0"/>
          </a:p>
        </p:txBody>
      </p:sp>
      <p:pic>
        <p:nvPicPr>
          <p:cNvPr id="7" name="Picture 6" title="Picture of the Add New Student link"/>
          <p:cNvPicPr/>
          <p:nvPr/>
        </p:nvPicPr>
        <p:blipFill rotWithShape="1">
          <a:blip r:embed="rId2"/>
          <a:srcRect l="23685" t="57080" r="58182" b="21019"/>
          <a:stretch/>
        </p:blipFill>
        <p:spPr bwMode="auto">
          <a:xfrm>
            <a:off x="617591" y="2147971"/>
            <a:ext cx="2190552" cy="1486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title="Click to Add New Student"/>
          <p:cNvSpPr/>
          <p:nvPr/>
        </p:nvSpPr>
        <p:spPr>
          <a:xfrm>
            <a:off x="3908834" y="2306651"/>
            <a:ext cx="1944958" cy="501864"/>
          </a:xfrm>
          <a:prstGeom prst="wedgeRoundRectCallout">
            <a:avLst>
              <a:gd name="adj1" fmla="val -163328"/>
              <a:gd name="adj2" fmla="val 43481"/>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Click to Add New Student</a:t>
            </a:r>
            <a:endParaRPr lang="en-US" sz="1100" dirty="0">
              <a:effectLst/>
              <a:ea typeface="Calibri"/>
              <a:cs typeface="Times New Roman"/>
            </a:endParaRPr>
          </a:p>
        </p:txBody>
      </p:sp>
      <p:pic>
        <p:nvPicPr>
          <p:cNvPr id="6" name="Picture 5" title="Picture of a student screen where you add student information "/>
          <p:cNvPicPr/>
          <p:nvPr/>
        </p:nvPicPr>
        <p:blipFill rotWithShape="1">
          <a:blip r:embed="rId3"/>
          <a:srcRect l="23020" t="3559" r="23932" b="44650"/>
          <a:stretch/>
        </p:blipFill>
        <p:spPr bwMode="auto">
          <a:xfrm>
            <a:off x="1712867" y="3152322"/>
            <a:ext cx="5897880" cy="3240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55835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69</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Enter Student Info</a:t>
            </a:r>
            <a:endParaRPr lang="en-US" dirty="0"/>
          </a:p>
        </p:txBody>
      </p:sp>
      <p:pic>
        <p:nvPicPr>
          <p:cNvPr id="6" name="Picture 5" title="Picture of the Enrollment Status section for a student"/>
          <p:cNvPicPr/>
          <p:nvPr/>
        </p:nvPicPr>
        <p:blipFill rotWithShape="1">
          <a:blip r:embed="rId3"/>
          <a:srcRect l="22019" t="6405" r="22331" b="13524"/>
          <a:stretch/>
        </p:blipFill>
        <p:spPr bwMode="auto">
          <a:xfrm>
            <a:off x="342175" y="1299164"/>
            <a:ext cx="6189980" cy="501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descr="Be sure to populate the School and Grade Level sections&#10;" title="Enrollment Status instructions"/>
          <p:cNvSpPr/>
          <p:nvPr/>
        </p:nvSpPr>
        <p:spPr>
          <a:xfrm>
            <a:off x="6532155" y="3081348"/>
            <a:ext cx="2018438" cy="772193"/>
          </a:xfrm>
          <a:prstGeom prst="wedgeRoundRectCallout">
            <a:avLst>
              <a:gd name="adj1" fmla="val -59780"/>
              <a:gd name="adj2" fmla="val 78372"/>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Be sure to populate the School and Grade Level sections</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38927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a:t>
            </a:fld>
            <a:endParaRPr lang="en-US" dirty="0"/>
          </a:p>
        </p:txBody>
      </p:sp>
      <p:sp>
        <p:nvSpPr>
          <p:cNvPr id="2" name="Title 1"/>
          <p:cNvSpPr>
            <a:spLocks noGrp="1"/>
          </p:cNvSpPr>
          <p:nvPr>
            <p:ph type="title"/>
          </p:nvPr>
        </p:nvSpPr>
        <p:spPr/>
        <p:txBody>
          <a:bodyPr>
            <a:normAutofit/>
          </a:bodyPr>
          <a:lstStyle/>
          <a:p>
            <a:r>
              <a:rPr lang="en-US" dirty="0" smtClean="0"/>
              <a:t>Collecting Data and Sending to the CDE Data Pipeline – Errors and Records </a:t>
            </a:r>
            <a:endParaRPr lang="en-US" dirty="0"/>
          </a:p>
        </p:txBody>
      </p:sp>
      <p:sp>
        <p:nvSpPr>
          <p:cNvPr id="3" name="Content Placeholder 2"/>
          <p:cNvSpPr>
            <a:spLocks noGrp="1"/>
          </p:cNvSpPr>
          <p:nvPr>
            <p:ph idx="1"/>
          </p:nvPr>
        </p:nvSpPr>
        <p:spPr/>
        <p:txBody>
          <a:bodyPr/>
          <a:lstStyle/>
          <a:p>
            <a:r>
              <a:rPr lang="en-US" dirty="0" smtClean="0"/>
              <a:t>Errors can be corrected in an override screen or the actual student record screens</a:t>
            </a:r>
            <a:endParaRPr lang="en-US" dirty="0"/>
          </a:p>
        </p:txBody>
      </p:sp>
      <p:pic>
        <p:nvPicPr>
          <p:cNvPr id="5" name="Picture 4" descr="Select Collect Data to collect the data, adjust date ranges for the file in Settings, View the records that were collected by clicking on the number in the column called Records, see the errors by clicking on the number in the column called Errors. &#10;If there are no errors showing here in Enrich but there are errors in Data Pipeline, you can still get to the affected records by clicking into the records of the file in the Records column..&#10;" title="Picture of the data collection screen"/>
          <p:cNvPicPr/>
          <p:nvPr/>
        </p:nvPicPr>
        <p:blipFill rotWithShape="1">
          <a:blip r:embed="rId3"/>
          <a:srcRect l="21435" t="14735" r="24065" b="30009"/>
          <a:stretch/>
        </p:blipFill>
        <p:spPr bwMode="auto">
          <a:xfrm>
            <a:off x="838699" y="2175877"/>
            <a:ext cx="6062345" cy="345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Rounded Rectangular Callout 7"/>
          <p:cNvSpPr/>
          <p:nvPr/>
        </p:nvSpPr>
        <p:spPr>
          <a:xfrm>
            <a:off x="7562351" y="2084537"/>
            <a:ext cx="1230581" cy="727275"/>
          </a:xfrm>
          <a:prstGeom prst="wedgeRoundRectCallout">
            <a:avLst>
              <a:gd name="adj1" fmla="val -93477"/>
              <a:gd name="adj2" fmla="val 1801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File date ranges can be altered in Settings</a:t>
            </a:r>
            <a:endParaRPr lang="en-US" sz="1100" dirty="0">
              <a:effectLst/>
              <a:ea typeface="Calibri"/>
              <a:cs typeface="Times New Roman"/>
            </a:endParaRPr>
          </a:p>
        </p:txBody>
      </p:sp>
      <p:sp>
        <p:nvSpPr>
          <p:cNvPr id="6" name="Rounded Rectangular Callout 5"/>
          <p:cNvSpPr/>
          <p:nvPr/>
        </p:nvSpPr>
        <p:spPr>
          <a:xfrm>
            <a:off x="5626301" y="5894366"/>
            <a:ext cx="2007306" cy="637064"/>
          </a:xfrm>
          <a:prstGeom prst="wedgeRoundRectCallout">
            <a:avLst>
              <a:gd name="adj1" fmla="val -38626"/>
              <a:gd name="adj2" fmla="val -7187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See the errors and a link to the affected records here</a:t>
            </a:r>
            <a:endParaRPr lang="en-US" sz="1100" dirty="0">
              <a:effectLst/>
              <a:ea typeface="Calibri"/>
              <a:cs typeface="Times New Roman"/>
            </a:endParaRPr>
          </a:p>
        </p:txBody>
      </p:sp>
      <p:sp>
        <p:nvSpPr>
          <p:cNvPr id="7" name="Rounded Rectangular Callout 6"/>
          <p:cNvSpPr/>
          <p:nvPr/>
        </p:nvSpPr>
        <p:spPr>
          <a:xfrm>
            <a:off x="838699" y="5998074"/>
            <a:ext cx="3929244" cy="610280"/>
          </a:xfrm>
          <a:prstGeom prst="wedgeRoundRectCallout">
            <a:avLst>
              <a:gd name="adj1" fmla="val 43820"/>
              <a:gd name="adj2" fmla="val -9394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If there are no errors showing here in Enrich but there are errors in Data Pipeline, you can still get to the affected records by clicking into the records of the file here</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958594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70</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Start Program </a:t>
            </a:r>
            <a:endParaRPr lang="en-US" dirty="0"/>
          </a:p>
        </p:txBody>
      </p:sp>
      <p:pic>
        <p:nvPicPr>
          <p:cNvPr id="6" name="Picture 5" descr="To begin adding a Part C to Part B program for a student select Start Program" title="Picture of the Programs tab for a student"/>
          <p:cNvPicPr/>
          <p:nvPr/>
        </p:nvPicPr>
        <p:blipFill rotWithShape="1">
          <a:blip r:embed="rId3"/>
          <a:srcRect l="23498" t="5843" r="21789" b="67560"/>
          <a:stretch/>
        </p:blipFill>
        <p:spPr bwMode="auto">
          <a:xfrm>
            <a:off x="2302329" y="1413457"/>
            <a:ext cx="6477000" cy="1769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title="Click the Programs tab, then Start Program. "/>
          <p:cNvSpPr/>
          <p:nvPr/>
        </p:nvSpPr>
        <p:spPr>
          <a:xfrm>
            <a:off x="310243" y="1543049"/>
            <a:ext cx="1649186" cy="840921"/>
          </a:xfrm>
          <a:prstGeom prst="wedgeRoundRectCallout">
            <a:avLst>
              <a:gd name="adj1" fmla="val 56307"/>
              <a:gd name="adj2" fmla="val 121721"/>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Click the Programs tab, then Start Program. </a:t>
            </a:r>
            <a:endParaRPr lang="en-US" sz="1100" dirty="0">
              <a:effectLst/>
              <a:ea typeface="Calibri"/>
              <a:cs typeface="Times New Roman"/>
            </a:endParaRPr>
          </a:p>
        </p:txBody>
      </p:sp>
      <p:pic>
        <p:nvPicPr>
          <p:cNvPr id="7" name="Content Placeholder 6" descr="select program special education" title="Add Item popup select Program"/>
          <p:cNvPicPr>
            <a:picLocks noGrp="1"/>
          </p:cNvPicPr>
          <p:nvPr>
            <p:ph idx="1"/>
          </p:nvPr>
        </p:nvPicPr>
        <p:blipFill rotWithShape="1">
          <a:blip r:embed="rId4"/>
          <a:srcRect l="36394" t="35112" r="37221" b="32279"/>
          <a:stretch/>
        </p:blipFill>
        <p:spPr bwMode="auto">
          <a:xfrm>
            <a:off x="398191" y="3309475"/>
            <a:ext cx="2653909" cy="1844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8" name="Picture 7" descr="select Part C to Part B Referral" title="Add Item popup select Item"/>
          <p:cNvPicPr/>
          <p:nvPr/>
        </p:nvPicPr>
        <p:blipFill rotWithShape="1">
          <a:blip r:embed="rId5"/>
          <a:srcRect l="36246" t="34341" r="37012" b="32106"/>
          <a:stretch/>
        </p:blipFill>
        <p:spPr bwMode="auto">
          <a:xfrm>
            <a:off x="2367643" y="3612471"/>
            <a:ext cx="2973705" cy="2098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descr="Click next after you have selected the Program and Item you are adding: Special Education Part C to Part B Referral" title="Add Item popup click Next"/>
          <p:cNvPicPr/>
          <p:nvPr/>
        </p:nvPicPr>
        <p:blipFill rotWithShape="1">
          <a:blip r:embed="rId6"/>
          <a:srcRect l="36403" t="34697" r="37238" b="43161"/>
          <a:stretch/>
        </p:blipFill>
        <p:spPr bwMode="auto">
          <a:xfrm>
            <a:off x="5146766" y="4661808"/>
            <a:ext cx="2933700" cy="1385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389278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71</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Create Referral</a:t>
            </a:r>
            <a:endParaRPr lang="en-US" dirty="0"/>
          </a:p>
        </p:txBody>
      </p:sp>
      <p:pic>
        <p:nvPicPr>
          <p:cNvPr id="6" name="Picture 5" descr="Populate the dates in the Create Part C to Part B Referral , then click to Finalize and Close&#10;" title="Picture of Create Part C to Part B Referral screen"/>
          <p:cNvPicPr/>
          <p:nvPr/>
        </p:nvPicPr>
        <p:blipFill rotWithShape="1">
          <a:blip r:embed="rId3"/>
          <a:srcRect l="35781" t="6789" r="24025" b="4270"/>
          <a:stretch/>
        </p:blipFill>
        <p:spPr bwMode="auto">
          <a:xfrm>
            <a:off x="753880" y="1197247"/>
            <a:ext cx="4468495" cy="555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5900921" y="1437952"/>
            <a:ext cx="2181722" cy="1199112"/>
          </a:xfrm>
          <a:prstGeom prst="wedgeRoundRectCallout">
            <a:avLst>
              <a:gd name="adj1" fmla="val -66020"/>
              <a:gd name="adj2" fmla="val 66083"/>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Populate the dates in the Create Part C to Part B Referral , then click to Finalize and Close</a:t>
            </a:r>
            <a:endParaRPr lang="en-US" sz="1100" dirty="0">
              <a:effectLst/>
              <a:ea typeface="Calibri"/>
              <a:cs typeface="Times New Roman"/>
            </a:endParaRPr>
          </a:p>
        </p:txBody>
      </p:sp>
      <p:pic>
        <p:nvPicPr>
          <p:cNvPr id="7" name="Content Placeholder 6" title="Picture of the Finalize Part C to Part B Referral popup click Finalize"/>
          <p:cNvPicPr>
            <a:picLocks noGrp="1"/>
          </p:cNvPicPr>
          <p:nvPr>
            <p:ph idx="1"/>
          </p:nvPr>
        </p:nvPicPr>
        <p:blipFill rotWithShape="1">
          <a:blip r:embed="rId4"/>
          <a:srcRect l="33477" t="40807" r="34386" b="37683"/>
          <a:stretch/>
        </p:blipFill>
        <p:spPr bwMode="auto">
          <a:xfrm>
            <a:off x="5370242" y="3251373"/>
            <a:ext cx="2938608" cy="1106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8" name="Picture 7" title="Picture of Finalize Part C to Part B Referral popup click Close"/>
          <p:cNvPicPr/>
          <p:nvPr/>
        </p:nvPicPr>
        <p:blipFill rotWithShape="1">
          <a:blip r:embed="rId5"/>
          <a:srcRect l="33726" t="42670" r="34438" b="39697"/>
          <a:stretch/>
        </p:blipFill>
        <p:spPr bwMode="auto">
          <a:xfrm>
            <a:off x="5598842" y="4648200"/>
            <a:ext cx="3202192" cy="997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9618718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72</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Create Consent for Initial Evaluation</a:t>
            </a:r>
            <a:endParaRPr lang="en-US" dirty="0"/>
          </a:p>
        </p:txBody>
      </p:sp>
      <p:pic>
        <p:nvPicPr>
          <p:cNvPr id="6" name="Picture 5" descr="Click the creat button to create consent for initial evaluation, then click next" title="Picture of chevron ribbon showing Pending Consent for Initial Evaluation"/>
          <p:cNvPicPr/>
          <p:nvPr/>
        </p:nvPicPr>
        <p:blipFill rotWithShape="1">
          <a:blip r:embed="rId3"/>
          <a:srcRect l="22220" t="7473" r="23732" b="38434"/>
          <a:stretch/>
        </p:blipFill>
        <p:spPr bwMode="auto">
          <a:xfrm>
            <a:off x="286657" y="1337310"/>
            <a:ext cx="6007100" cy="338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click next" title="Picture of popup for Add COnsent for Initial Evaluation"/>
          <p:cNvPicPr/>
          <p:nvPr/>
        </p:nvPicPr>
        <p:blipFill rotWithShape="1">
          <a:blip r:embed="rId4"/>
          <a:srcRect l="40704" t="38728" r="41287" b="39358"/>
          <a:stretch/>
        </p:blipFill>
        <p:spPr bwMode="auto">
          <a:xfrm>
            <a:off x="5569585" y="4517072"/>
            <a:ext cx="1995170" cy="1367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567170" y="2642853"/>
            <a:ext cx="2018438" cy="772193"/>
          </a:xfrm>
          <a:prstGeom prst="wedgeRoundRectCallout">
            <a:avLst>
              <a:gd name="adj1" fmla="val -45623"/>
              <a:gd name="adj2" fmla="val 9846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Create Consent for Initial Evaluation, then click Next</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9618718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73</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Finalize Consent </a:t>
            </a:r>
            <a:endParaRPr lang="en-US" dirty="0"/>
          </a:p>
        </p:txBody>
      </p:sp>
      <p:pic>
        <p:nvPicPr>
          <p:cNvPr id="9" name="Content Placeholder 8" descr="Populate the dates and other fields in Create Consent for Initial Evaluation, then click Finalize " title="Picture of the Create Consent for Initial Evaluation sections"/>
          <p:cNvPicPr>
            <a:picLocks noGrp="1"/>
          </p:cNvPicPr>
          <p:nvPr>
            <p:ph idx="1"/>
          </p:nvPr>
        </p:nvPicPr>
        <p:blipFill rotWithShape="1">
          <a:blip r:embed="rId3"/>
          <a:srcRect l="22620" t="5339" r="23532" b="8541"/>
          <a:stretch/>
        </p:blipFill>
        <p:spPr bwMode="auto">
          <a:xfrm>
            <a:off x="335624" y="1391342"/>
            <a:ext cx="5158051" cy="4640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8" name="Picture 7" descr="Click teh finalize button once all dates and other fields have been completed" title="Picture showing the bottom on the screen to Create Consent"/>
          <p:cNvPicPr/>
          <p:nvPr/>
        </p:nvPicPr>
        <p:blipFill rotWithShape="1">
          <a:blip r:embed="rId4"/>
          <a:srcRect l="36863" t="14110" r="24982" b="3694"/>
          <a:stretch/>
        </p:blipFill>
        <p:spPr bwMode="auto">
          <a:xfrm>
            <a:off x="4140144" y="2518013"/>
            <a:ext cx="3488893" cy="4227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415269" y="1391342"/>
            <a:ext cx="2157230" cy="1000794"/>
          </a:xfrm>
          <a:prstGeom prst="wedgeRoundRectCallout">
            <a:avLst>
              <a:gd name="adj1" fmla="val -71358"/>
              <a:gd name="adj2" fmla="val 56713"/>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Populate the dates and other fields  in Create Consent for Initial Evaluation, then click Finalize</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9618718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74</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Finalize and Close Consent</a:t>
            </a:r>
            <a:endParaRPr lang="en-US" dirty="0"/>
          </a:p>
        </p:txBody>
      </p:sp>
      <p:pic>
        <p:nvPicPr>
          <p:cNvPr id="6" name="Picture 5" descr="Confirm the finalization by clicking the Finalize button" title="Picture of the Finalize Consent for Initial Evaluation form"/>
          <p:cNvPicPr/>
          <p:nvPr/>
        </p:nvPicPr>
        <p:blipFill rotWithShape="1">
          <a:blip r:embed="rId3"/>
          <a:srcRect l="29341" t="16856" r="29310" b="17764"/>
          <a:stretch/>
        </p:blipFill>
        <p:spPr bwMode="auto">
          <a:xfrm>
            <a:off x="347480" y="1442720"/>
            <a:ext cx="4595495" cy="4086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Click close consent for Initial Evaluation, you can also print the document from here if you want" title="Picture of the popup for Finalize Consent for Initial Evaluation"/>
          <p:cNvPicPr/>
          <p:nvPr/>
        </p:nvPicPr>
        <p:blipFill rotWithShape="1">
          <a:blip r:embed="rId4"/>
          <a:srcRect l="33501" t="36503" r="34243" b="33361"/>
          <a:stretch/>
        </p:blipFill>
        <p:spPr bwMode="auto">
          <a:xfrm>
            <a:off x="4509905" y="3703456"/>
            <a:ext cx="3585845" cy="1884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5807891" y="1944137"/>
            <a:ext cx="2018438" cy="772193"/>
          </a:xfrm>
          <a:prstGeom prst="wedgeRoundRectCallout">
            <a:avLst>
              <a:gd name="adj1" fmla="val -72319"/>
              <a:gd name="adj2" fmla="val 13969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Confirm the Finalize  and Close Consent for Initial Evaluation</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9618718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75</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Create Initial Evaluation</a:t>
            </a:r>
            <a:endParaRPr lang="en-US" dirty="0"/>
          </a:p>
        </p:txBody>
      </p:sp>
      <p:pic>
        <p:nvPicPr>
          <p:cNvPr id="6" name="Picture 5" descr="After finalizing the consent, create Initial Evaluation or Reevaluation" title="Picture of the chevrons showing pending steps to be done"/>
          <p:cNvPicPr/>
          <p:nvPr/>
        </p:nvPicPr>
        <p:blipFill rotWithShape="1">
          <a:blip r:embed="rId3"/>
          <a:srcRect l="23578" t="7117" r="26469" b="24501"/>
          <a:stretch/>
        </p:blipFill>
        <p:spPr bwMode="auto">
          <a:xfrm>
            <a:off x="307340" y="1388927"/>
            <a:ext cx="5557520" cy="4276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Content Placeholder 6" descr="Select the reason for the evaluation and click next" title="Picture of the Popup for Add Initial Evaluation or Reevaluation"/>
          <p:cNvPicPr>
            <a:picLocks noGrp="1"/>
          </p:cNvPicPr>
          <p:nvPr>
            <p:ph idx="1"/>
          </p:nvPr>
        </p:nvPicPr>
        <p:blipFill rotWithShape="1">
          <a:blip r:embed="rId4"/>
          <a:srcRect l="39151" t="36529" r="39744" b="34103"/>
          <a:stretch/>
        </p:blipFill>
        <p:spPr bwMode="auto">
          <a:xfrm>
            <a:off x="5608429" y="4191870"/>
            <a:ext cx="2315809" cy="1812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390776" y="2359478"/>
            <a:ext cx="2018438" cy="772193"/>
          </a:xfrm>
          <a:prstGeom prst="wedgeRoundRectCallout">
            <a:avLst>
              <a:gd name="adj1" fmla="val -45623"/>
              <a:gd name="adj2" fmla="val 9846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After finalizing the consent, Create Initial Evaluation or Reevaluation</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9618718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76</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Complete Initial Evaluation </a:t>
            </a:r>
            <a:endParaRPr lang="en-US" dirty="0"/>
          </a:p>
        </p:txBody>
      </p:sp>
      <p:pic>
        <p:nvPicPr>
          <p:cNvPr id="6" name="Picture 5" descr="Complete all the dates and fields in the Create Initial Evaluation or Reevaluation, then Finalize." title="Picture of the Create Initial Evaluation or Reevaluation sections"/>
          <p:cNvPicPr/>
          <p:nvPr/>
        </p:nvPicPr>
        <p:blipFill rotWithShape="1">
          <a:blip r:embed="rId3"/>
          <a:srcRect l="24422" t="3559" r="24132" b="3559"/>
          <a:stretch/>
        </p:blipFill>
        <p:spPr bwMode="auto">
          <a:xfrm>
            <a:off x="297634" y="1362256"/>
            <a:ext cx="4704222" cy="4777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Complete the Outcome section then click Finalize" title="Picture of the Compliance Checks and Outcome sections"/>
          <p:cNvPicPr/>
          <p:nvPr/>
        </p:nvPicPr>
        <p:blipFill rotWithShape="1">
          <a:blip r:embed="rId4"/>
          <a:srcRect l="36810" t="29337" r="24949" b="11032"/>
          <a:stretch/>
        </p:blipFill>
        <p:spPr bwMode="auto">
          <a:xfrm>
            <a:off x="3747316" y="2529613"/>
            <a:ext cx="4245610" cy="3725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154010" y="1302730"/>
            <a:ext cx="2157231" cy="1007763"/>
          </a:xfrm>
          <a:prstGeom prst="wedgeRoundRectCallout">
            <a:avLst>
              <a:gd name="adj1" fmla="val -88953"/>
              <a:gd name="adj2" fmla="val 4743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Complete the dates and fields in the Create Initial Evaluation or Reevaluation, then Finalize</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7525830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77</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Finalize Initial Evaluation</a:t>
            </a:r>
            <a:endParaRPr lang="en-US" dirty="0"/>
          </a:p>
        </p:txBody>
      </p:sp>
      <p:pic>
        <p:nvPicPr>
          <p:cNvPr id="6" name="Picture 5" descr="Click to FInalize and Close the Initial Evaluation or Reevaluation" title="Picture of Evaluation Report to Finalize Initial Evaluation or Reevaluation "/>
          <p:cNvPicPr/>
          <p:nvPr/>
        </p:nvPicPr>
        <p:blipFill rotWithShape="1">
          <a:blip r:embed="rId3"/>
          <a:srcRect l="28328" t="16014" r="29280" b="17928"/>
          <a:stretch/>
        </p:blipFill>
        <p:spPr bwMode="auto">
          <a:xfrm>
            <a:off x="389890" y="1529170"/>
            <a:ext cx="4706620" cy="4126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Click Close Initial Evalaution or Reevaluation. You may also print the evaluation report at this step if you want." title="Picture of Finalization Complete popup"/>
          <p:cNvPicPr/>
          <p:nvPr/>
        </p:nvPicPr>
        <p:blipFill rotWithShape="1">
          <a:blip r:embed="rId4"/>
          <a:srcRect l="33631" t="36631" r="34372" b="33454"/>
          <a:stretch/>
        </p:blipFill>
        <p:spPr bwMode="auto">
          <a:xfrm>
            <a:off x="4661806" y="4062458"/>
            <a:ext cx="3554095" cy="1868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5757115" y="1913857"/>
            <a:ext cx="2018438" cy="772193"/>
          </a:xfrm>
          <a:prstGeom prst="wedgeRoundRectCallout">
            <a:avLst>
              <a:gd name="adj1" fmla="val -45623"/>
              <a:gd name="adj2" fmla="val 9846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Finalize and Close Initial Evaluation or Reevaluation</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7525830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78</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Create Eligibility Determination</a:t>
            </a:r>
            <a:endParaRPr lang="en-US" dirty="0"/>
          </a:p>
        </p:txBody>
      </p:sp>
      <p:pic>
        <p:nvPicPr>
          <p:cNvPr id="6" name="Picture 5" descr="When you click to create eligibility determination a opup will appear to Add Eligibility Determination and you will select the Reason as Initial Eligiblity Determination, then click Next." title="Picture of Create Eligibility Determination"/>
          <p:cNvPicPr/>
          <p:nvPr/>
        </p:nvPicPr>
        <p:blipFill rotWithShape="1">
          <a:blip r:embed="rId2"/>
          <a:srcRect l="19942" t="15639" r="20974" b="17704"/>
          <a:stretch/>
        </p:blipFill>
        <p:spPr bwMode="auto">
          <a:xfrm>
            <a:off x="442595" y="1587285"/>
            <a:ext cx="7115810" cy="4516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766334" y="2664971"/>
            <a:ext cx="2018438" cy="772193"/>
          </a:xfrm>
          <a:prstGeom prst="wedgeRoundRectCallout">
            <a:avLst>
              <a:gd name="adj1" fmla="val -115195"/>
              <a:gd name="adj2" fmla="val 159782"/>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Create Eligibility Determination</a:t>
            </a:r>
            <a:endParaRPr lang="en-US" sz="1100" dirty="0">
              <a:effectLst/>
              <a:ea typeface="Calibri"/>
              <a:cs typeface="Times New Roman"/>
            </a:endParaRPr>
          </a:p>
        </p:txBody>
      </p:sp>
    </p:spTree>
    <p:extLst>
      <p:ext uri="{BB962C8B-B14F-4D97-AF65-F5344CB8AC3E}">
        <p14:creationId xmlns:p14="http://schemas.microsoft.com/office/powerpoint/2010/main" val="17525830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79</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Create Eligibility Meeting</a:t>
            </a:r>
            <a:endParaRPr lang="en-US" dirty="0"/>
          </a:p>
        </p:txBody>
      </p:sp>
      <p:pic>
        <p:nvPicPr>
          <p:cNvPr id="6" name="Picture 5" descr="You will also need to create a new meeting  in the section called Eligibility Meeting" title="Picture of Create Eligiblity Determination screen"/>
          <p:cNvPicPr/>
          <p:nvPr/>
        </p:nvPicPr>
        <p:blipFill rotWithShape="1">
          <a:blip r:embed="rId3"/>
          <a:srcRect l="23621" t="6050" r="22531" b="11032"/>
          <a:stretch/>
        </p:blipFill>
        <p:spPr bwMode="auto">
          <a:xfrm>
            <a:off x="499655" y="1228816"/>
            <a:ext cx="5989320" cy="5184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Complete the eligiblity meeting details and notice of meeting" title="Pipcture of the Eligibility Meeting popup"/>
          <p:cNvPicPr/>
          <p:nvPr/>
        </p:nvPicPr>
        <p:blipFill rotWithShape="1">
          <a:blip r:embed="rId4"/>
          <a:srcRect l="37160" t="41640" r="24279" b="8185"/>
          <a:stretch/>
        </p:blipFill>
        <p:spPr bwMode="auto">
          <a:xfrm>
            <a:off x="4176057" y="4087495"/>
            <a:ext cx="3526018" cy="2580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692856" y="2371057"/>
            <a:ext cx="2018438" cy="1090601"/>
          </a:xfrm>
          <a:prstGeom prst="wedgeRoundRectCallout">
            <a:avLst>
              <a:gd name="adj1" fmla="val -226832"/>
              <a:gd name="adj2" fmla="val 7899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In the Create Eligibility Determination you will also need to Create a new meeting for this Eligibility Determination</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752583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a:t>
            </a:fld>
            <a:endParaRPr lang="en-US" dirty="0"/>
          </a:p>
        </p:txBody>
      </p:sp>
      <p:sp>
        <p:nvSpPr>
          <p:cNvPr id="2" name="Title 1"/>
          <p:cNvSpPr>
            <a:spLocks noGrp="1"/>
          </p:cNvSpPr>
          <p:nvPr>
            <p:ph type="title"/>
          </p:nvPr>
        </p:nvSpPr>
        <p:spPr/>
        <p:txBody>
          <a:bodyPr/>
          <a:lstStyle/>
          <a:p>
            <a:r>
              <a:rPr lang="en-US" dirty="0" smtClean="0"/>
              <a:t>Collecting Data and Sending to the CDE Data Pipeline – Error Validation Report </a:t>
            </a:r>
            <a:endParaRPr lang="en-US" dirty="0"/>
          </a:p>
        </p:txBody>
      </p:sp>
      <p:sp>
        <p:nvSpPr>
          <p:cNvPr id="3" name="Content Placeholder 2"/>
          <p:cNvSpPr>
            <a:spLocks noGrp="1"/>
          </p:cNvSpPr>
          <p:nvPr>
            <p:ph idx="1"/>
          </p:nvPr>
        </p:nvSpPr>
        <p:spPr>
          <a:xfrm>
            <a:off x="628650" y="1463040"/>
            <a:ext cx="7886700" cy="1443446"/>
          </a:xfrm>
        </p:spPr>
        <p:txBody>
          <a:bodyPr/>
          <a:lstStyle/>
          <a:p>
            <a:r>
              <a:rPr lang="en-US" dirty="0" smtClean="0"/>
              <a:t>Click into the Errors of either the Child or Participation file for the detailed error messages</a:t>
            </a:r>
            <a:endParaRPr lang="en-US" dirty="0"/>
          </a:p>
        </p:txBody>
      </p:sp>
      <p:pic>
        <p:nvPicPr>
          <p:cNvPr id="5" name="Picture 4" descr="The Validation Report lists all the errors received and the count of records that received that error. Click on the number in the Count column to see the records with that error. " title="Picture of Validation report"/>
          <p:cNvPicPr/>
          <p:nvPr/>
        </p:nvPicPr>
        <p:blipFill rotWithShape="1">
          <a:blip r:embed="rId2"/>
          <a:srcRect l="21514" t="17365" r="22826" b="36411"/>
          <a:stretch/>
        </p:blipFill>
        <p:spPr bwMode="auto">
          <a:xfrm>
            <a:off x="1354274" y="2335893"/>
            <a:ext cx="6010910" cy="280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2620736" y="5575302"/>
            <a:ext cx="1881870" cy="727527"/>
          </a:xfrm>
          <a:prstGeom prst="wedgeRoundRectCallout">
            <a:avLst>
              <a:gd name="adj1" fmla="val 23976"/>
              <a:gd name="adj2" fmla="val -9059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See the errors and a link to the affected records here</a:t>
            </a:r>
            <a:endParaRPr lang="en-US" sz="1100" dirty="0">
              <a:effectLst/>
              <a:ea typeface="Calibri"/>
              <a:cs typeface="Times New Roman"/>
            </a:endParaRPr>
          </a:p>
        </p:txBody>
      </p:sp>
      <p:sp>
        <p:nvSpPr>
          <p:cNvPr id="8" name="Rounded Rectangular Callout 7"/>
          <p:cNvSpPr/>
          <p:nvPr/>
        </p:nvSpPr>
        <p:spPr>
          <a:xfrm>
            <a:off x="7806056" y="4424135"/>
            <a:ext cx="1207316" cy="1069976"/>
          </a:xfrm>
          <a:prstGeom prst="wedgeRoundRectCallout">
            <a:avLst>
              <a:gd name="adj1" fmla="val -77459"/>
              <a:gd name="adj2" fmla="val -6541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See the details of each error by clicking on the number in the Count column</a:t>
            </a:r>
            <a:endParaRPr lang="en-US" sz="1100" dirty="0">
              <a:effectLst/>
              <a:ea typeface="Calibri"/>
              <a:cs typeface="Times New Roman"/>
            </a:endParaRPr>
          </a:p>
        </p:txBody>
      </p:sp>
    </p:spTree>
    <p:extLst>
      <p:ext uri="{BB962C8B-B14F-4D97-AF65-F5344CB8AC3E}">
        <p14:creationId xmlns:p14="http://schemas.microsoft.com/office/powerpoint/2010/main" val="3958594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80</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Eligibility Outcome</a:t>
            </a:r>
            <a:endParaRPr lang="en-US" dirty="0"/>
          </a:p>
        </p:txBody>
      </p:sp>
      <p:pic>
        <p:nvPicPr>
          <p:cNvPr id="6" name="Content Placeholder 5" descr="Complete the dates and fields in the eligiblity determination screen all the way down through the Outcome and click to FInalize" title="Picture of the eligiblity outcome and compliance checks sections"/>
          <p:cNvPicPr>
            <a:picLocks noGrp="1"/>
          </p:cNvPicPr>
          <p:nvPr>
            <p:ph idx="1"/>
          </p:nvPr>
        </p:nvPicPr>
        <p:blipFill rotWithShape="1">
          <a:blip r:embed="rId3"/>
          <a:srcRect l="23821" t="4626" r="24132" b="32741"/>
          <a:stretch/>
        </p:blipFill>
        <p:spPr bwMode="auto">
          <a:xfrm>
            <a:off x="311703" y="1439182"/>
            <a:ext cx="6855079" cy="4640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251985" y="2387385"/>
            <a:ext cx="2018438" cy="1286544"/>
          </a:xfrm>
          <a:prstGeom prst="wedgeRoundRectCallout">
            <a:avLst>
              <a:gd name="adj1" fmla="val -47645"/>
              <a:gd name="adj2" fmla="val 195553"/>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Complete the dates and fields all the way down through Outcome and then click Finalize</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7525830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81</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Finalize Eligibility Determination</a:t>
            </a:r>
            <a:endParaRPr lang="en-US" dirty="0"/>
          </a:p>
        </p:txBody>
      </p:sp>
      <p:pic>
        <p:nvPicPr>
          <p:cNvPr id="6" name="Picture 5" descr="Confirm the finalization by clicking Finalize " title="Picture of the Finalize Eligibility Detemrination screen"/>
          <p:cNvPicPr/>
          <p:nvPr/>
        </p:nvPicPr>
        <p:blipFill rotWithShape="1">
          <a:blip r:embed="rId3"/>
          <a:srcRect l="29194" t="16570" r="29724" b="18537"/>
          <a:stretch/>
        </p:blipFill>
        <p:spPr bwMode="auto">
          <a:xfrm>
            <a:off x="440871" y="1397635"/>
            <a:ext cx="4572000" cy="4062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The popup will confirm the finalization is complete. In the popup please click close eligibility determination. You can also print the finalized document from the popup if wanted." title="Picture of the Finalize Eligibility Determination popup"/>
          <p:cNvPicPr/>
          <p:nvPr/>
        </p:nvPicPr>
        <p:blipFill rotWithShape="1">
          <a:blip r:embed="rId4"/>
          <a:srcRect l="34202" t="37720" r="34694" b="34467"/>
          <a:stretch/>
        </p:blipFill>
        <p:spPr bwMode="auto">
          <a:xfrm>
            <a:off x="4572000" y="4068808"/>
            <a:ext cx="3458210" cy="1741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011772" y="1973381"/>
            <a:ext cx="2018438" cy="772193"/>
          </a:xfrm>
          <a:prstGeom prst="wedgeRoundRectCallout">
            <a:avLst>
              <a:gd name="adj1" fmla="val -74746"/>
              <a:gd name="adj2" fmla="val 191501"/>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Finalize then Close Eligibility Determination</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7525830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82</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Create Consent for Services</a:t>
            </a:r>
            <a:endParaRPr lang="en-US" dirty="0"/>
          </a:p>
        </p:txBody>
      </p:sp>
      <p:pic>
        <p:nvPicPr>
          <p:cNvPr id="6" name="Picture 5" descr="Click the create button to add consent for initial provision of special education and related services" title="Picture of the cheverons and Create button for Consent Initial Provision of Special Ed and Related Services"/>
          <p:cNvPicPr/>
          <p:nvPr/>
        </p:nvPicPr>
        <p:blipFill rotWithShape="1">
          <a:blip r:embed="rId3"/>
          <a:srcRect l="23221" t="6405" r="24132" b="14947"/>
          <a:stretch/>
        </p:blipFill>
        <p:spPr bwMode="auto">
          <a:xfrm>
            <a:off x="135527" y="1304062"/>
            <a:ext cx="5852160" cy="4919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title="Picture of Picture of the popup for Add Consent Initial Provision of Special Educaiton and Related Services"/>
          <p:cNvPicPr/>
          <p:nvPr/>
        </p:nvPicPr>
        <p:blipFill rotWithShape="1">
          <a:blip r:embed="rId4"/>
          <a:srcRect l="39756" t="38112" r="40664" b="35142"/>
          <a:stretch/>
        </p:blipFill>
        <p:spPr bwMode="auto">
          <a:xfrm>
            <a:off x="5681119" y="3957728"/>
            <a:ext cx="2170430" cy="1669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766334" y="1587285"/>
            <a:ext cx="2018438" cy="772193"/>
          </a:xfrm>
          <a:prstGeom prst="wedgeRoundRectCallout">
            <a:avLst>
              <a:gd name="adj1" fmla="val -167373"/>
              <a:gd name="adj2" fmla="val 391328"/>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Create Consent – </a:t>
            </a:r>
            <a:r>
              <a:rPr lang="en-US" sz="1200" b="1" dirty="0" err="1" smtClean="0">
                <a:effectLst/>
                <a:ea typeface="Calibri"/>
                <a:cs typeface="Times New Roman"/>
              </a:rPr>
              <a:t>Init</a:t>
            </a:r>
            <a:r>
              <a:rPr lang="en-US" sz="1200" b="1" dirty="0" smtClean="0">
                <a:effectLst/>
                <a:ea typeface="Calibri"/>
                <a:cs typeface="Times New Roman"/>
              </a:rPr>
              <a:t> Provision of Spec Ed and Related </a:t>
            </a:r>
            <a:r>
              <a:rPr lang="en-US" sz="1200" b="1" dirty="0" err="1" smtClean="0">
                <a:effectLst/>
                <a:ea typeface="Calibri"/>
                <a:cs typeface="Times New Roman"/>
              </a:rPr>
              <a:t>Svcs</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7525830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83</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Consent for Initial Placement</a:t>
            </a:r>
            <a:endParaRPr lang="en-US" dirty="0"/>
          </a:p>
        </p:txBody>
      </p:sp>
      <p:pic>
        <p:nvPicPr>
          <p:cNvPr id="6" name="Picture 5" descr="Complete the dates and fields all the way down through the Outcome, the click FInalize" title="Picture of Consent for Initial Placement sections"/>
          <p:cNvPicPr/>
          <p:nvPr/>
        </p:nvPicPr>
        <p:blipFill rotWithShape="1">
          <a:blip r:embed="rId3"/>
          <a:srcRect l="24422" t="4270" r="23932" b="14946"/>
          <a:stretch/>
        </p:blipFill>
        <p:spPr bwMode="auto">
          <a:xfrm>
            <a:off x="606833" y="1292632"/>
            <a:ext cx="5742305" cy="5056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807156" y="2142457"/>
            <a:ext cx="2018438" cy="878329"/>
          </a:xfrm>
          <a:prstGeom prst="wedgeRoundRectCallout">
            <a:avLst>
              <a:gd name="adj1" fmla="val -59780"/>
              <a:gd name="adj2" fmla="val 275069"/>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a typeface="Calibri"/>
                <a:cs typeface="Times New Roman"/>
              </a:rPr>
              <a:t>Complete the dates and fields all the way down through Outcome, then click Finalize</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17525830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84</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Finalize Consent for Services</a:t>
            </a:r>
            <a:endParaRPr lang="en-US" dirty="0"/>
          </a:p>
        </p:txBody>
      </p:sp>
      <p:pic>
        <p:nvPicPr>
          <p:cNvPr id="6" name="Picture 5" descr="Click Finalize to confirm the finalization of the consent for services." title="Picture of FInalize Consent for Initial Provision of Special Ed and Related Services"/>
          <p:cNvPicPr/>
          <p:nvPr/>
        </p:nvPicPr>
        <p:blipFill rotWithShape="1">
          <a:blip r:embed="rId3"/>
          <a:srcRect l="29025" t="16116" r="29093" b="16248"/>
          <a:stretch/>
        </p:blipFill>
        <p:spPr bwMode="auto">
          <a:xfrm>
            <a:off x="544330" y="1587285"/>
            <a:ext cx="4658995" cy="4229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Click to close consent initial provision of special educaiton and related services. You may also print the document form this popup as well if desired. " title="Picture of the popup confirming the Finalization is complete"/>
          <p:cNvPicPr/>
          <p:nvPr/>
        </p:nvPicPr>
        <p:blipFill rotWithShape="1">
          <a:blip r:embed="rId4"/>
          <a:srcRect l="33559" t="35514" r="34400" b="32797"/>
          <a:stretch/>
        </p:blipFill>
        <p:spPr bwMode="auto">
          <a:xfrm>
            <a:off x="5382373" y="3925251"/>
            <a:ext cx="3561715" cy="1979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154012" y="2093470"/>
            <a:ext cx="2018438" cy="772193"/>
          </a:xfrm>
          <a:prstGeom prst="wedgeRoundRectCallout">
            <a:avLst>
              <a:gd name="adj1" fmla="val -66252"/>
              <a:gd name="adj2" fmla="val 16189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Finalize and Close Consent – </a:t>
            </a:r>
            <a:r>
              <a:rPr lang="en-US" sz="1200" b="1" dirty="0" err="1" smtClean="0">
                <a:effectLst/>
                <a:ea typeface="Calibri"/>
                <a:cs typeface="Times New Roman"/>
              </a:rPr>
              <a:t>Init</a:t>
            </a:r>
            <a:r>
              <a:rPr lang="en-US" sz="1200" b="1" dirty="0" smtClean="0">
                <a:effectLst/>
                <a:ea typeface="Calibri"/>
                <a:cs typeface="Times New Roman"/>
              </a:rPr>
              <a:t> Provision of Spec Ed &amp; Related </a:t>
            </a:r>
            <a:r>
              <a:rPr lang="en-US" sz="1200" b="1" dirty="0" err="1" smtClean="0">
                <a:effectLst/>
                <a:ea typeface="Calibri"/>
                <a:cs typeface="Times New Roman"/>
              </a:rPr>
              <a:t>Svcs</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6829250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85</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Create IEP</a:t>
            </a:r>
            <a:endParaRPr lang="en-US" dirty="0"/>
          </a:p>
        </p:txBody>
      </p:sp>
      <p:pic>
        <p:nvPicPr>
          <p:cNvPr id="6" name="Content Placeholder 5" descr="Click the create button for Pending IEP." title="Picture of the chevrons showing Pending IEP and create button"/>
          <p:cNvPicPr>
            <a:picLocks noGrp="1"/>
          </p:cNvPicPr>
          <p:nvPr>
            <p:ph idx="1"/>
          </p:nvPr>
        </p:nvPicPr>
        <p:blipFill rotWithShape="1">
          <a:blip r:embed="rId3"/>
          <a:srcRect l="22020" t="12811" r="23532" b="20284"/>
          <a:stretch/>
        </p:blipFill>
        <p:spPr bwMode="auto">
          <a:xfrm>
            <a:off x="309057" y="1512660"/>
            <a:ext cx="6713414" cy="4640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Select the IEP that is needed, early childhood or school age then click Next." title="Picture of the Add Special Educaiton IEP popup"/>
          <p:cNvPicPr/>
          <p:nvPr/>
        </p:nvPicPr>
        <p:blipFill rotWithShape="1">
          <a:blip r:embed="rId4"/>
          <a:srcRect l="39566" t="38594" r="40364" b="35659"/>
          <a:stretch/>
        </p:blipFill>
        <p:spPr bwMode="auto">
          <a:xfrm>
            <a:off x="5549243" y="4650785"/>
            <a:ext cx="2226310" cy="1605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880634" y="2591492"/>
            <a:ext cx="2018438" cy="772193"/>
          </a:xfrm>
          <a:prstGeom prst="wedgeRoundRectCallout">
            <a:avLst>
              <a:gd name="adj1" fmla="val -136632"/>
              <a:gd name="adj2" fmla="val 270798"/>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Create IEP</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6829250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86</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Create IEP Meeting</a:t>
            </a:r>
            <a:endParaRPr lang="en-US" dirty="0"/>
          </a:p>
        </p:txBody>
      </p:sp>
      <p:pic>
        <p:nvPicPr>
          <p:cNvPr id="6" name="Picture 5" descr="Create the IEP meeting by clicking create a new meeting" title="Picture of the Create IEP sections"/>
          <p:cNvPicPr/>
          <p:nvPr/>
        </p:nvPicPr>
        <p:blipFill rotWithShape="1">
          <a:blip r:embed="rId3"/>
          <a:srcRect l="24021" t="3559" r="24951" b="58405"/>
          <a:stretch/>
        </p:blipFill>
        <p:spPr bwMode="auto">
          <a:xfrm>
            <a:off x="254000" y="1400629"/>
            <a:ext cx="5664200" cy="2374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317298" y="1693421"/>
            <a:ext cx="2018438" cy="772193"/>
          </a:xfrm>
          <a:prstGeom prst="wedgeRoundRectCallout">
            <a:avLst>
              <a:gd name="adj1" fmla="val -45623"/>
              <a:gd name="adj2" fmla="val 9846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Create IEP Meeting</a:t>
            </a:r>
            <a:endParaRPr lang="en-US" sz="1100" dirty="0">
              <a:effectLst/>
              <a:ea typeface="Calibri"/>
              <a:cs typeface="Times New Roman"/>
            </a:endParaRPr>
          </a:p>
        </p:txBody>
      </p:sp>
      <p:pic>
        <p:nvPicPr>
          <p:cNvPr id="7" name="Picture 6" descr="In addition to creating the meeting, also complete the various sections of the IEP, any sections needing to be filled out will highlight red when you try to finalize and not let you finalize until all needed sections are completed and click finalize.&#10;" title="Picture of the IEP Meeting sections"/>
          <p:cNvPicPr/>
          <p:nvPr/>
        </p:nvPicPr>
        <p:blipFill rotWithShape="1">
          <a:blip r:embed="rId4"/>
          <a:srcRect l="23621" t="5694" r="24333" b="45288"/>
          <a:stretch/>
        </p:blipFill>
        <p:spPr bwMode="auto">
          <a:xfrm>
            <a:off x="2118155" y="3344998"/>
            <a:ext cx="5788025" cy="3063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Rounded Rectangular Callout 7"/>
          <p:cNvSpPr/>
          <p:nvPr/>
        </p:nvSpPr>
        <p:spPr>
          <a:xfrm>
            <a:off x="254000" y="4030781"/>
            <a:ext cx="1547631" cy="2163535"/>
          </a:xfrm>
          <a:prstGeom prst="wedgeRoundRectCallout">
            <a:avLst>
              <a:gd name="adj1" fmla="val 58829"/>
              <a:gd name="adj2" fmla="val 314"/>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100" b="1" dirty="0"/>
              <a:t>Complete the various </a:t>
            </a:r>
            <a:r>
              <a:rPr lang="en-US" sz="1100" b="1" dirty="0" smtClean="0"/>
              <a:t>sections of the IEP, any </a:t>
            </a:r>
            <a:r>
              <a:rPr lang="en-US" sz="1100" b="1" dirty="0"/>
              <a:t>sections </a:t>
            </a:r>
            <a:r>
              <a:rPr lang="en-US" sz="1100" b="1" dirty="0" smtClean="0"/>
              <a:t>needing </a:t>
            </a:r>
            <a:r>
              <a:rPr lang="en-US" sz="1100" b="1" dirty="0"/>
              <a:t>to be filled out </a:t>
            </a:r>
            <a:r>
              <a:rPr lang="en-US" sz="1100" b="1" dirty="0" smtClean="0"/>
              <a:t>will </a:t>
            </a:r>
            <a:r>
              <a:rPr lang="en-US" sz="1100" b="1" dirty="0"/>
              <a:t>highlight red when you try to finalize and not let you finalize until all needed sections are </a:t>
            </a:r>
            <a:r>
              <a:rPr lang="en-US" sz="1100" b="1" dirty="0" smtClean="0"/>
              <a:t>completed.</a:t>
            </a:r>
            <a:endParaRPr lang="en-US" sz="1100" b="1" dirty="0"/>
          </a:p>
        </p:txBody>
      </p:sp>
    </p:spTree>
    <p:custDataLst>
      <p:tags r:id="rId1"/>
    </p:custDataLst>
    <p:extLst>
      <p:ext uri="{BB962C8B-B14F-4D97-AF65-F5344CB8AC3E}">
        <p14:creationId xmlns:p14="http://schemas.microsoft.com/office/powerpoint/2010/main" val="6829250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87</a:t>
            </a:fld>
            <a:endParaRPr lang="en-US" dirty="0"/>
          </a:p>
        </p:txBody>
      </p:sp>
      <p:sp>
        <p:nvSpPr>
          <p:cNvPr id="2" name="Title 1"/>
          <p:cNvSpPr>
            <a:spLocks noGrp="1"/>
          </p:cNvSpPr>
          <p:nvPr>
            <p:ph type="title"/>
          </p:nvPr>
        </p:nvSpPr>
        <p:spPr/>
        <p:txBody>
          <a:bodyPr>
            <a:normAutofit fontScale="90000"/>
          </a:bodyPr>
          <a:lstStyle/>
          <a:p>
            <a:r>
              <a:rPr lang="en-US" dirty="0" smtClean="0"/>
              <a:t>How to Enter Path 2 Part C to Part B Transition Evaluations into Enrich – Finalize IEP</a:t>
            </a:r>
            <a:endParaRPr lang="en-US" dirty="0"/>
          </a:p>
        </p:txBody>
      </p:sp>
      <p:pic>
        <p:nvPicPr>
          <p:cNvPr id="6" name="Picture 5" descr="To confirm the finalization click I agree, finalize the IEP" title="Picture of Finalize IEP popup"/>
          <p:cNvPicPr/>
          <p:nvPr/>
        </p:nvPicPr>
        <p:blipFill rotWithShape="1">
          <a:blip r:embed="rId2"/>
          <a:srcRect l="27597" t="15233" r="28946" b="11816"/>
          <a:stretch/>
        </p:blipFill>
        <p:spPr bwMode="auto">
          <a:xfrm>
            <a:off x="383857" y="1402124"/>
            <a:ext cx="4832985" cy="4559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Click close IEP, you may also print documents from this popup if needed" title="Picture of the Finalization Complete popup"/>
          <p:cNvPicPr/>
          <p:nvPr/>
        </p:nvPicPr>
        <p:blipFill rotWithShape="1">
          <a:blip r:embed="rId3"/>
          <a:srcRect l="32801" t="34188" r="33783" b="31270"/>
          <a:stretch/>
        </p:blipFill>
        <p:spPr bwMode="auto">
          <a:xfrm>
            <a:off x="4566965" y="3682091"/>
            <a:ext cx="3716655" cy="2160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137684" y="1881199"/>
            <a:ext cx="2018438" cy="772193"/>
          </a:xfrm>
          <a:prstGeom prst="wedgeRoundRectCallout">
            <a:avLst>
              <a:gd name="adj1" fmla="val -45623"/>
              <a:gd name="adj2" fmla="val 9846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Agree, Finalize the IEP and the Close IEP</a:t>
            </a:r>
            <a:endParaRPr lang="en-US" sz="1100" dirty="0">
              <a:effectLst/>
              <a:ea typeface="Calibri"/>
              <a:cs typeface="Times New Roman"/>
            </a:endParaRPr>
          </a:p>
        </p:txBody>
      </p:sp>
    </p:spTree>
    <p:extLst>
      <p:ext uri="{BB962C8B-B14F-4D97-AF65-F5344CB8AC3E}">
        <p14:creationId xmlns:p14="http://schemas.microsoft.com/office/powerpoint/2010/main" val="6829250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88</a:t>
            </a:fld>
            <a:endParaRPr lang="en-US" dirty="0"/>
          </a:p>
        </p:txBody>
      </p:sp>
      <p:sp>
        <p:nvSpPr>
          <p:cNvPr id="2" name="Title 1"/>
          <p:cNvSpPr>
            <a:spLocks noGrp="1"/>
          </p:cNvSpPr>
          <p:nvPr>
            <p:ph type="ctrTitle"/>
          </p:nvPr>
        </p:nvSpPr>
        <p:spPr/>
        <p:txBody>
          <a:bodyPr/>
          <a:lstStyle/>
          <a:p>
            <a:r>
              <a:rPr lang="en-US" dirty="0" smtClean="0"/>
              <a:t>How to Enter Path 3 Part B Initial Evaluations into Enrich</a:t>
            </a:r>
            <a:endParaRPr lang="en-US" dirty="0"/>
          </a:p>
        </p:txBody>
      </p:sp>
    </p:spTree>
    <p:extLst>
      <p:ext uri="{BB962C8B-B14F-4D97-AF65-F5344CB8AC3E}">
        <p14:creationId xmlns:p14="http://schemas.microsoft.com/office/powerpoint/2010/main" val="9761882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89</a:t>
            </a:fld>
            <a:endParaRPr lang="en-US" dirty="0"/>
          </a:p>
        </p:txBody>
      </p:sp>
      <p:sp>
        <p:nvSpPr>
          <p:cNvPr id="2" name="Title 1"/>
          <p:cNvSpPr>
            <a:spLocks noGrp="1"/>
          </p:cNvSpPr>
          <p:nvPr>
            <p:ph type="title"/>
          </p:nvPr>
        </p:nvSpPr>
        <p:spPr/>
        <p:txBody>
          <a:bodyPr/>
          <a:lstStyle/>
          <a:p>
            <a:r>
              <a:rPr lang="en-US" dirty="0" smtClean="0"/>
              <a:t>How to Enter Path 3 Part B Initial Evaluations into Enrich </a:t>
            </a:r>
            <a:endParaRPr lang="en-US" dirty="0"/>
          </a:p>
        </p:txBody>
      </p:sp>
      <p:sp>
        <p:nvSpPr>
          <p:cNvPr id="3" name="Content Placeholder 2"/>
          <p:cNvSpPr>
            <a:spLocks noGrp="1"/>
          </p:cNvSpPr>
          <p:nvPr>
            <p:ph idx="1"/>
          </p:nvPr>
        </p:nvSpPr>
        <p:spPr/>
        <p:txBody>
          <a:bodyPr/>
          <a:lstStyle/>
          <a:p>
            <a:r>
              <a:rPr lang="en-US" dirty="0" smtClean="0"/>
              <a:t>Path 3 Initial Part B Evaluations will complete most of the same actions and documents that were completed for a C to B</a:t>
            </a:r>
          </a:p>
          <a:p>
            <a:r>
              <a:rPr lang="en-US" dirty="0" smtClean="0"/>
              <a:t>The only difference is in the first few clicks of starting a program – select Consider Eligibility for Special Education</a:t>
            </a:r>
          </a:p>
          <a:p>
            <a:r>
              <a:rPr lang="en-US" dirty="0" smtClean="0"/>
              <a:t>Then continue through the same steps as for a C to B – consent, evaluation, consider eligibility, consent for services and IEP</a:t>
            </a:r>
            <a:endParaRPr lang="en-US" dirty="0"/>
          </a:p>
        </p:txBody>
      </p:sp>
    </p:spTree>
    <p:extLst>
      <p:ext uri="{BB962C8B-B14F-4D97-AF65-F5344CB8AC3E}">
        <p14:creationId xmlns:p14="http://schemas.microsoft.com/office/powerpoint/2010/main" val="2234794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9</a:t>
            </a:fld>
            <a:endParaRPr lang="en-US" dirty="0"/>
          </a:p>
        </p:txBody>
      </p:sp>
      <p:sp>
        <p:nvSpPr>
          <p:cNvPr id="2" name="Title 1"/>
          <p:cNvSpPr>
            <a:spLocks noGrp="1"/>
          </p:cNvSpPr>
          <p:nvPr>
            <p:ph type="title"/>
          </p:nvPr>
        </p:nvSpPr>
        <p:spPr/>
        <p:txBody>
          <a:bodyPr/>
          <a:lstStyle/>
          <a:p>
            <a:r>
              <a:rPr lang="en-US" dirty="0" smtClean="0"/>
              <a:t>Collecting Data and Sending to the CDE Data Pipeline – Error Details</a:t>
            </a:r>
            <a:endParaRPr lang="en-US" dirty="0"/>
          </a:p>
        </p:txBody>
      </p:sp>
      <p:sp>
        <p:nvSpPr>
          <p:cNvPr id="3" name="Content Placeholder 2"/>
          <p:cNvSpPr>
            <a:spLocks noGrp="1"/>
          </p:cNvSpPr>
          <p:nvPr>
            <p:ph idx="1"/>
          </p:nvPr>
        </p:nvSpPr>
        <p:spPr/>
        <p:txBody>
          <a:bodyPr/>
          <a:lstStyle/>
          <a:p>
            <a:r>
              <a:rPr lang="en-US" dirty="0" smtClean="0"/>
              <a:t>Details of SE005 on the Child file</a:t>
            </a:r>
            <a:endParaRPr lang="en-US" dirty="0"/>
          </a:p>
        </p:txBody>
      </p:sp>
      <p:pic>
        <p:nvPicPr>
          <p:cNvPr id="5" name="Picture 4" descr="View records for a specific error shows the error code and description and lists the exact records that received the error. Click the student's name to go to their profile page or click View in the detail column to get to the override screen for that record.&#10;If you ever need to manually remove a record from your file submission you can click the X, be sure to remove it from both Child and Participation files.&#10;  " title="Picture of an error and the records that received the error"/>
          <p:cNvPicPr/>
          <p:nvPr/>
        </p:nvPicPr>
        <p:blipFill rotWithShape="1">
          <a:blip r:embed="rId3"/>
          <a:srcRect l="21657" t="14023" r="25274" b="36975"/>
          <a:stretch/>
        </p:blipFill>
        <p:spPr bwMode="auto">
          <a:xfrm>
            <a:off x="2036535" y="1822333"/>
            <a:ext cx="5740400" cy="298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ular Callout 5"/>
          <p:cNvSpPr/>
          <p:nvPr/>
        </p:nvSpPr>
        <p:spPr>
          <a:xfrm>
            <a:off x="138788" y="2692511"/>
            <a:ext cx="1412421" cy="1624694"/>
          </a:xfrm>
          <a:prstGeom prst="wedgeRoundRectCallout">
            <a:avLst>
              <a:gd name="adj1" fmla="val 79467"/>
              <a:gd name="adj2" fmla="val 2474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Clicking on the </a:t>
            </a:r>
            <a:r>
              <a:rPr lang="en-US" sz="1100" b="1" dirty="0" smtClean="0">
                <a:effectLst/>
                <a:ea typeface="Calibri"/>
                <a:cs typeface="Times New Roman"/>
              </a:rPr>
              <a:t>name</a:t>
            </a:r>
            <a:r>
              <a:rPr lang="en-US" sz="1100" dirty="0" smtClean="0">
                <a:effectLst/>
                <a:ea typeface="Calibri"/>
                <a:cs typeface="Times New Roman"/>
              </a:rPr>
              <a:t> will bring you to that Student’s actual record where you can Edit the permanent record</a:t>
            </a:r>
            <a:endParaRPr lang="en-US" sz="1100" dirty="0">
              <a:effectLst/>
              <a:ea typeface="Calibri"/>
              <a:cs typeface="Times New Roman"/>
            </a:endParaRPr>
          </a:p>
        </p:txBody>
      </p:sp>
      <p:sp>
        <p:nvSpPr>
          <p:cNvPr id="8" name="Rounded Rectangular Callout 7"/>
          <p:cNvSpPr/>
          <p:nvPr/>
        </p:nvSpPr>
        <p:spPr>
          <a:xfrm>
            <a:off x="555173" y="5295218"/>
            <a:ext cx="2220685" cy="1056596"/>
          </a:xfrm>
          <a:prstGeom prst="wedgeRoundRectCallout">
            <a:avLst>
              <a:gd name="adj1" fmla="val 30290"/>
              <a:gd name="adj2" fmla="val -85020"/>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a typeface="Calibri"/>
                <a:cs typeface="Times New Roman"/>
              </a:rPr>
              <a:t>If you ever need to manually remove a record from your file submission you can click the X, be sure to remove it from both Child and Participation files</a:t>
            </a:r>
            <a:endParaRPr lang="en-US" sz="1100" dirty="0">
              <a:effectLst/>
              <a:ea typeface="Calibri"/>
              <a:cs typeface="Times New Roman"/>
            </a:endParaRPr>
          </a:p>
        </p:txBody>
      </p:sp>
      <p:sp>
        <p:nvSpPr>
          <p:cNvPr id="7" name="Rounded Rectangular Callout 6"/>
          <p:cNvSpPr/>
          <p:nvPr/>
        </p:nvSpPr>
        <p:spPr>
          <a:xfrm>
            <a:off x="4831920" y="5135704"/>
            <a:ext cx="2574475" cy="937191"/>
          </a:xfrm>
          <a:prstGeom prst="wedgeRoundRectCallout">
            <a:avLst>
              <a:gd name="adj1" fmla="val -110846"/>
              <a:gd name="adj2" fmla="val -68598"/>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dirty="0" smtClean="0">
                <a:effectLst/>
                <a:ea typeface="Calibri"/>
                <a:cs typeface="Times New Roman"/>
              </a:rPr>
              <a:t>Clicking on </a:t>
            </a:r>
            <a:r>
              <a:rPr lang="en-US" sz="1100" b="1" dirty="0" smtClean="0">
                <a:effectLst/>
                <a:ea typeface="Calibri"/>
                <a:cs typeface="Times New Roman"/>
              </a:rPr>
              <a:t>View</a:t>
            </a:r>
            <a:r>
              <a:rPr lang="en-US" sz="1100" dirty="0" smtClean="0">
                <a:effectLst/>
                <a:ea typeface="Calibri"/>
                <a:cs typeface="Times New Roman"/>
              </a:rPr>
              <a:t> will bring up just the data in this file on an Override screen where you can change it in this file only</a:t>
            </a:r>
            <a:endParaRPr lang="en-US" sz="1100" dirty="0">
              <a:effectLst/>
              <a:ea typeface="Calibri"/>
              <a:cs typeface="Times New Roman"/>
            </a:endParaRPr>
          </a:p>
        </p:txBody>
      </p:sp>
    </p:spTree>
    <p:custDataLst>
      <p:tags r:id="rId1"/>
    </p:custDataLst>
    <p:extLst>
      <p:ext uri="{BB962C8B-B14F-4D97-AF65-F5344CB8AC3E}">
        <p14:creationId xmlns:p14="http://schemas.microsoft.com/office/powerpoint/2010/main" val="3958594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90</a:t>
            </a:fld>
            <a:endParaRPr lang="en-US" dirty="0"/>
          </a:p>
        </p:txBody>
      </p:sp>
      <p:sp>
        <p:nvSpPr>
          <p:cNvPr id="2" name="Title 1"/>
          <p:cNvSpPr>
            <a:spLocks noGrp="1"/>
          </p:cNvSpPr>
          <p:nvPr>
            <p:ph type="title"/>
          </p:nvPr>
        </p:nvSpPr>
        <p:spPr/>
        <p:txBody>
          <a:bodyPr/>
          <a:lstStyle/>
          <a:p>
            <a:r>
              <a:rPr lang="en-US" dirty="0" smtClean="0"/>
              <a:t>How to Enter Path 3 Part B Initial Evaluations into Enrich – Start Program</a:t>
            </a:r>
            <a:endParaRPr lang="en-US" dirty="0"/>
          </a:p>
        </p:txBody>
      </p:sp>
      <p:pic>
        <p:nvPicPr>
          <p:cNvPr id="6" name="Picture 5" descr="In Add Item select Special Education" title="Picture of the Start Program Add Item popup"/>
          <p:cNvPicPr/>
          <p:nvPr/>
        </p:nvPicPr>
        <p:blipFill rotWithShape="1">
          <a:blip r:embed="rId2"/>
          <a:srcRect l="21390" t="8081" r="21524" b="26797"/>
          <a:stretch/>
        </p:blipFill>
        <p:spPr bwMode="auto">
          <a:xfrm>
            <a:off x="272551" y="1418227"/>
            <a:ext cx="5659755" cy="3629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descr="Select Item Consider Eligiblity for Special Educaiton for a Part B referral" title="Picture of the Add Item popup select Item"/>
          <p:cNvPicPr/>
          <p:nvPr/>
        </p:nvPicPr>
        <p:blipFill rotWithShape="1">
          <a:blip r:embed="rId3"/>
          <a:srcRect l="35830" t="34225" r="36497" b="30600"/>
          <a:stretch/>
        </p:blipFill>
        <p:spPr bwMode="auto">
          <a:xfrm>
            <a:off x="3963396" y="3442970"/>
            <a:ext cx="2752090" cy="1965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8" name="Picture 7" descr="Selected already for Program Special Educaiton and Item Consider Eligiblity for Special Education, then click Next. The remianing steps for entering a Part B referral are the same as entering a  Part C to Part B referral and IEP. &#10;" title="Picture of the Add Item popup with Program and Item selcted"/>
          <p:cNvPicPr/>
          <p:nvPr/>
        </p:nvPicPr>
        <p:blipFill rotWithShape="1">
          <a:blip r:embed="rId4"/>
          <a:srcRect l="35962" t="34462" r="36765" b="43119"/>
          <a:stretch/>
        </p:blipFill>
        <p:spPr bwMode="auto">
          <a:xfrm>
            <a:off x="6092914" y="4784816"/>
            <a:ext cx="2697480" cy="1248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5" name="Rounded Rectangular Callout 4"/>
          <p:cNvSpPr/>
          <p:nvPr/>
        </p:nvSpPr>
        <p:spPr>
          <a:xfrm>
            <a:off x="6603048" y="1724742"/>
            <a:ext cx="2018438" cy="1736915"/>
          </a:xfrm>
          <a:prstGeom prst="wedgeRoundRectCallout">
            <a:avLst>
              <a:gd name="adj1" fmla="val -48859"/>
              <a:gd name="adj2" fmla="val 71197"/>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Start Program</a:t>
            </a:r>
          </a:p>
          <a:p>
            <a:pPr marR="0" algn="ctr">
              <a:lnSpc>
                <a:spcPct val="115000"/>
              </a:lnSpc>
              <a:spcBef>
                <a:spcPts val="0"/>
              </a:spcBef>
              <a:spcAft>
                <a:spcPts val="1000"/>
              </a:spcAft>
            </a:pPr>
            <a:r>
              <a:rPr lang="en-US" sz="1200" b="1" dirty="0" smtClean="0">
                <a:ea typeface="Calibri"/>
                <a:cs typeface="Times New Roman"/>
              </a:rPr>
              <a:t>Special Education</a:t>
            </a:r>
          </a:p>
          <a:p>
            <a:pPr marR="0" algn="ctr">
              <a:lnSpc>
                <a:spcPct val="115000"/>
              </a:lnSpc>
              <a:spcBef>
                <a:spcPts val="0"/>
              </a:spcBef>
              <a:spcAft>
                <a:spcPts val="1000"/>
              </a:spcAft>
            </a:pPr>
            <a:r>
              <a:rPr lang="en-US" sz="1200" b="1" dirty="0" smtClean="0">
                <a:effectLst/>
                <a:ea typeface="Calibri"/>
                <a:cs typeface="Times New Roman"/>
              </a:rPr>
              <a:t>Consider Eligibility for Special Education</a:t>
            </a:r>
          </a:p>
          <a:p>
            <a:pPr marR="0" algn="ctr">
              <a:lnSpc>
                <a:spcPct val="115000"/>
              </a:lnSpc>
              <a:spcBef>
                <a:spcPts val="0"/>
              </a:spcBef>
              <a:spcAft>
                <a:spcPts val="1000"/>
              </a:spcAft>
            </a:pPr>
            <a:r>
              <a:rPr lang="en-US" sz="1200" b="1" dirty="0" smtClean="0">
                <a:ea typeface="Calibri"/>
                <a:cs typeface="Times New Roman"/>
              </a:rPr>
              <a:t>Click Next</a:t>
            </a:r>
            <a:endParaRPr lang="en-US" sz="1100" dirty="0">
              <a:effectLst/>
              <a:ea typeface="Calibri"/>
              <a:cs typeface="Times New Roman"/>
            </a:endParaRPr>
          </a:p>
        </p:txBody>
      </p:sp>
      <p:sp>
        <p:nvSpPr>
          <p:cNvPr id="12" name="Rounded Rectangular Callout 11"/>
          <p:cNvSpPr/>
          <p:nvPr/>
        </p:nvSpPr>
        <p:spPr>
          <a:xfrm>
            <a:off x="1252719" y="5408931"/>
            <a:ext cx="1849709" cy="961407"/>
          </a:xfrm>
          <a:prstGeom prst="wedgeRoundRectCallout">
            <a:avLst>
              <a:gd name="adj1" fmla="val 93454"/>
              <a:gd name="adj2" fmla="val 8356"/>
              <a:gd name="adj3" fmla="val 16667"/>
            </a:avLst>
          </a:prstGeom>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a:lnSpc>
                <a:spcPct val="115000"/>
              </a:lnSpc>
              <a:spcBef>
                <a:spcPts val="0"/>
              </a:spcBef>
              <a:spcAft>
                <a:spcPts val="1000"/>
              </a:spcAft>
            </a:pPr>
            <a:r>
              <a:rPr lang="en-US" sz="1200" b="1" dirty="0" smtClean="0">
                <a:effectLst/>
                <a:ea typeface="Calibri"/>
                <a:cs typeface="Times New Roman"/>
              </a:rPr>
              <a:t>See the slides from Path 2 to see the next steps after starting the program </a:t>
            </a:r>
            <a:endParaRPr lang="en-US" sz="1100" dirty="0">
              <a:effectLst/>
              <a:ea typeface="Calibri"/>
              <a:cs typeface="Times New Roman"/>
            </a:endParaRPr>
          </a:p>
        </p:txBody>
      </p:sp>
    </p:spTree>
    <p:extLst>
      <p:ext uri="{BB962C8B-B14F-4D97-AF65-F5344CB8AC3E}">
        <p14:creationId xmlns:p14="http://schemas.microsoft.com/office/powerpoint/2010/main" val="36766313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91</a:t>
            </a:fld>
            <a:endParaRPr lang="en-US" dirty="0"/>
          </a:p>
        </p:txBody>
      </p:sp>
      <p:sp>
        <p:nvSpPr>
          <p:cNvPr id="2" name="Title 1"/>
          <p:cNvSpPr>
            <a:spLocks noGrp="1"/>
          </p:cNvSpPr>
          <p:nvPr>
            <p:ph type="ctrTitle"/>
          </p:nvPr>
        </p:nvSpPr>
        <p:spPr/>
        <p:txBody>
          <a:bodyPr/>
          <a:lstStyle/>
          <a:p>
            <a:r>
              <a:rPr lang="en-US" dirty="0" smtClean="0"/>
              <a:t/>
            </a:r>
            <a:br>
              <a:rPr lang="en-US" dirty="0" smtClean="0"/>
            </a:br>
            <a:r>
              <a:rPr lang="en-US" dirty="0" smtClean="0"/>
              <a:t>Records Missing from Child File or Participation File</a:t>
            </a:r>
            <a:endParaRPr lang="en-US" dirty="0"/>
          </a:p>
        </p:txBody>
      </p:sp>
    </p:spTree>
    <p:extLst>
      <p:ext uri="{BB962C8B-B14F-4D97-AF65-F5344CB8AC3E}">
        <p14:creationId xmlns:p14="http://schemas.microsoft.com/office/powerpoint/2010/main" val="29564666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92</a:t>
            </a:fld>
            <a:endParaRPr lang="en-US" dirty="0"/>
          </a:p>
        </p:txBody>
      </p:sp>
      <p:sp>
        <p:nvSpPr>
          <p:cNvPr id="2" name="Title 1"/>
          <p:cNvSpPr>
            <a:spLocks noGrp="1"/>
          </p:cNvSpPr>
          <p:nvPr>
            <p:ph type="title"/>
          </p:nvPr>
        </p:nvSpPr>
        <p:spPr/>
        <p:txBody>
          <a:bodyPr/>
          <a:lstStyle/>
          <a:p>
            <a:r>
              <a:rPr lang="en-US" dirty="0" smtClean="0"/>
              <a:t>Records Missing From Child and Participation</a:t>
            </a:r>
            <a:endParaRPr lang="en-US" dirty="0"/>
          </a:p>
        </p:txBody>
      </p:sp>
      <p:sp>
        <p:nvSpPr>
          <p:cNvPr id="3" name="Content Placeholder 2"/>
          <p:cNvSpPr>
            <a:spLocks noGrp="1"/>
          </p:cNvSpPr>
          <p:nvPr>
            <p:ph idx="1"/>
          </p:nvPr>
        </p:nvSpPr>
        <p:spPr/>
        <p:txBody>
          <a:bodyPr>
            <a:normAutofit/>
          </a:bodyPr>
          <a:lstStyle/>
          <a:p>
            <a:r>
              <a:rPr lang="en-US" dirty="0" smtClean="0"/>
              <a:t>Verify the date range of the file you are collecting</a:t>
            </a:r>
          </a:p>
          <a:p>
            <a:pPr lvl="1"/>
            <a:r>
              <a:rPr lang="en-US" dirty="0" smtClean="0"/>
              <a:t>December Count Child  Count  7/1 to 12/1</a:t>
            </a:r>
          </a:p>
          <a:p>
            <a:pPr lvl="1"/>
            <a:r>
              <a:rPr lang="en-US" dirty="0" smtClean="0"/>
              <a:t>End of Year 7/1 to 6/30</a:t>
            </a:r>
          </a:p>
          <a:p>
            <a:r>
              <a:rPr lang="en-US" dirty="0" smtClean="0"/>
              <a:t>If you see the record in Enrich but not in the collected file</a:t>
            </a:r>
          </a:p>
          <a:p>
            <a:pPr lvl="1"/>
            <a:r>
              <a:rPr lang="en-US" dirty="0" smtClean="0"/>
              <a:t>Is there a school and grade level assigned?</a:t>
            </a:r>
          </a:p>
          <a:p>
            <a:pPr lvl="1"/>
            <a:r>
              <a:rPr lang="en-US" dirty="0" smtClean="0"/>
              <a:t>If an Initial Evaluation, are all the data fields needed to populate the Path completed?</a:t>
            </a:r>
          </a:p>
          <a:p>
            <a:r>
              <a:rPr lang="en-US" dirty="0" smtClean="0"/>
              <a:t>If all else fails you can manually add the record after you collect the data file</a:t>
            </a:r>
          </a:p>
          <a:p>
            <a:endParaRPr lang="en-US" dirty="0" smtClean="0"/>
          </a:p>
        </p:txBody>
      </p:sp>
    </p:spTree>
    <p:extLst>
      <p:ext uri="{BB962C8B-B14F-4D97-AF65-F5344CB8AC3E}">
        <p14:creationId xmlns:p14="http://schemas.microsoft.com/office/powerpoint/2010/main" val="714096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4843" y="6427018"/>
            <a:ext cx="2057400" cy="365125"/>
          </a:xfrm>
        </p:spPr>
        <p:txBody>
          <a:bodyPr/>
          <a:lstStyle/>
          <a:p>
            <a:fld id="{C479D5F6-EDCB-402A-AC08-4943A1820E8F}" type="slidenum">
              <a:rPr lang="en-US" smtClean="0"/>
              <a:pPr/>
              <a:t>93</a:t>
            </a:fld>
            <a:endParaRPr lang="en-US" dirty="0"/>
          </a:p>
        </p:txBody>
      </p:sp>
      <p:sp>
        <p:nvSpPr>
          <p:cNvPr id="2" name="Title 1"/>
          <p:cNvSpPr>
            <a:spLocks noGrp="1"/>
          </p:cNvSpPr>
          <p:nvPr>
            <p:ph type="ctrTitle"/>
          </p:nvPr>
        </p:nvSpPr>
        <p:spPr/>
        <p:txBody>
          <a:bodyPr>
            <a:normAutofit/>
          </a:bodyPr>
          <a:lstStyle/>
          <a:p>
            <a:r>
              <a:rPr lang="en-US" dirty="0" smtClean="0"/>
              <a:t/>
            </a:r>
            <a:br>
              <a:rPr lang="en-US" dirty="0" smtClean="0"/>
            </a:br>
            <a:r>
              <a:rPr lang="en-US" dirty="0" smtClean="0"/>
              <a:t>CDE </a:t>
            </a:r>
            <a:r>
              <a:rPr lang="en-US" dirty="0"/>
              <a:t>Data </a:t>
            </a:r>
            <a:r>
              <a:rPr lang="en-US" dirty="0" smtClean="0"/>
              <a:t>Pipeline</a:t>
            </a:r>
            <a:br>
              <a:rPr lang="en-US" dirty="0" smtClean="0"/>
            </a:br>
            <a:r>
              <a:rPr lang="en-US" dirty="0"/>
              <a:t/>
            </a:r>
            <a:br>
              <a:rPr lang="en-US" dirty="0"/>
            </a:br>
            <a:endParaRPr lang="en-US" dirty="0"/>
          </a:p>
        </p:txBody>
      </p:sp>
    </p:spTree>
    <p:extLst>
      <p:ext uri="{BB962C8B-B14F-4D97-AF65-F5344CB8AC3E}">
        <p14:creationId xmlns:p14="http://schemas.microsoft.com/office/powerpoint/2010/main" val="36116774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79D5F6-EDCB-402A-AC08-4943A1820E8F}" type="slidenum">
              <a:rPr lang="en-US" smtClean="0"/>
              <a:pPr/>
              <a:t>94</a:t>
            </a:fld>
            <a:endParaRPr lang="en-US" dirty="0"/>
          </a:p>
        </p:txBody>
      </p:sp>
      <p:sp>
        <p:nvSpPr>
          <p:cNvPr id="2" name="Title 1"/>
          <p:cNvSpPr>
            <a:spLocks noGrp="1"/>
          </p:cNvSpPr>
          <p:nvPr>
            <p:ph type="title"/>
          </p:nvPr>
        </p:nvSpPr>
        <p:spPr/>
        <p:txBody>
          <a:bodyPr/>
          <a:lstStyle/>
          <a:p>
            <a:r>
              <a:rPr lang="en-US" dirty="0" smtClean="0"/>
              <a:t>CDE Data Pipeline</a:t>
            </a:r>
            <a:endParaRPr lang="en-US" dirty="0"/>
          </a:p>
        </p:txBody>
      </p:sp>
      <p:sp>
        <p:nvSpPr>
          <p:cNvPr id="3" name="Content Placeholder 2"/>
          <p:cNvSpPr>
            <a:spLocks noGrp="1"/>
          </p:cNvSpPr>
          <p:nvPr>
            <p:ph idx="1"/>
          </p:nvPr>
        </p:nvSpPr>
        <p:spPr/>
        <p:txBody>
          <a:bodyPr/>
          <a:lstStyle/>
          <a:p>
            <a:r>
              <a:rPr lang="en-US" dirty="0" smtClean="0"/>
              <a:t>Please refer to the </a:t>
            </a:r>
            <a:r>
              <a:rPr lang="en-US" dirty="0" smtClean="0">
                <a:hlinkClick r:id="rId2"/>
              </a:rPr>
              <a:t>CDE Data Pipeline </a:t>
            </a:r>
            <a:r>
              <a:rPr lang="en-US" dirty="0" smtClean="0"/>
              <a:t>webpages for Special Education IEP Interchange, December Count and Sped EOY for collection specific guidance and training for the Data Pipeline side of the data collections</a:t>
            </a:r>
          </a:p>
          <a:p>
            <a:r>
              <a:rPr lang="en-US" dirty="0" smtClean="0">
                <a:hlinkClick r:id="rId3"/>
              </a:rPr>
              <a:t>Data Pipeline Special Education IEP Interchange</a:t>
            </a:r>
            <a:endParaRPr lang="en-US" dirty="0" smtClean="0"/>
          </a:p>
          <a:p>
            <a:r>
              <a:rPr lang="en-US" dirty="0" smtClean="0">
                <a:hlinkClick r:id="rId4"/>
              </a:rPr>
              <a:t>Data Pipeline Special Education December Count</a:t>
            </a:r>
            <a:endParaRPr lang="en-US" dirty="0" smtClean="0"/>
          </a:p>
          <a:p>
            <a:r>
              <a:rPr lang="en-US" dirty="0" smtClean="0">
                <a:hlinkClick r:id="rId5"/>
              </a:rPr>
              <a:t>Data Pipeline Special Education End of Year</a:t>
            </a:r>
            <a:endParaRPr lang="en-US" dirty="0" smtClean="0"/>
          </a:p>
          <a:p>
            <a:endParaRPr lang="en-US" dirty="0" smtClean="0"/>
          </a:p>
          <a:p>
            <a:r>
              <a:rPr lang="en-US" dirty="0" smtClean="0"/>
              <a:t>For help with Enrich please contact:</a:t>
            </a:r>
          </a:p>
          <a:p>
            <a:pPr lvl="1"/>
            <a:r>
              <a:rPr lang="en-US" dirty="0" smtClean="0"/>
              <a:t>Orla Bolger  - </a:t>
            </a:r>
            <a:r>
              <a:rPr lang="en-US" dirty="0" smtClean="0">
                <a:hlinkClick r:id="rId6"/>
              </a:rPr>
              <a:t>bolger_o@cde.state.co.us</a:t>
            </a:r>
            <a:r>
              <a:rPr lang="en-US" dirty="0" smtClean="0"/>
              <a:t> 303-866-6896</a:t>
            </a:r>
          </a:p>
          <a:p>
            <a:pPr lvl="1"/>
            <a:r>
              <a:rPr lang="en-US" dirty="0" smtClean="0"/>
              <a:t>Melissa Chaffin – </a:t>
            </a:r>
            <a:r>
              <a:rPr lang="en-US" dirty="0" smtClean="0">
                <a:hlinkClick r:id="rId7"/>
              </a:rPr>
              <a:t>chaffin_m@cde.state.co.us</a:t>
            </a:r>
            <a:r>
              <a:rPr lang="en-US" dirty="0" smtClean="0"/>
              <a:t> 303-866-6819</a:t>
            </a:r>
            <a:endParaRPr lang="en-US" dirty="0"/>
          </a:p>
        </p:txBody>
      </p:sp>
    </p:spTree>
    <p:extLst>
      <p:ext uri="{BB962C8B-B14F-4D97-AF65-F5344CB8AC3E}">
        <p14:creationId xmlns:p14="http://schemas.microsoft.com/office/powerpoint/2010/main" val="12864295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2634</TotalTime>
  <Words>3767</Words>
  <Application>Microsoft Office PowerPoint</Application>
  <PresentationFormat>On-screen Show (4:3)</PresentationFormat>
  <Paragraphs>354</Paragraphs>
  <Slides>94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Arial</vt:lpstr>
      <vt:lpstr>Calibri</vt:lpstr>
      <vt:lpstr>Calibri Light</vt:lpstr>
      <vt:lpstr>Museo Slab 500</vt:lpstr>
      <vt:lpstr>Times New Roman</vt:lpstr>
      <vt:lpstr>Office Theme</vt:lpstr>
      <vt:lpstr>State Reporting from Enrich  Child File and Participation File  </vt:lpstr>
      <vt:lpstr>All students and student data shown in this presentation is from the CDE Sandbox and is not real. </vt:lpstr>
      <vt:lpstr>Collecting Data and Sending to the CDE Data Pipeline</vt:lpstr>
      <vt:lpstr>Collecting Data and Sending to the CDE Data Pipeline – Home Page </vt:lpstr>
      <vt:lpstr>Collecting Data and Sending to the CDE Data Pipeline – Select School Year and Collection</vt:lpstr>
      <vt:lpstr>Collecting Data and Sending to the CDE Data Pipeline – Collect the Data</vt:lpstr>
      <vt:lpstr>Collecting Data and Sending to the CDE Data Pipeline – Errors and Records </vt:lpstr>
      <vt:lpstr>Collecting Data and Sending to the CDE Data Pipeline – Error Validation Report </vt:lpstr>
      <vt:lpstr>Collecting Data and Sending to the CDE Data Pipeline – Error Details</vt:lpstr>
      <vt:lpstr>Collecting Data and Sending to the CDE Data Pipeline – View Record</vt:lpstr>
      <vt:lpstr>Collecting Data and Sending to the CDE Data Pipeline – Override Screen</vt:lpstr>
      <vt:lpstr>Collecting Data and Sending to the CDE Data Pipeline –Student Profile Page</vt:lpstr>
      <vt:lpstr>Collecting Data and Sending to the CDE Data Pipeline – Edit Student Record</vt:lpstr>
      <vt:lpstr>Collecting Data and Sending to the CDE Data Pipeline – Recollect the Data</vt:lpstr>
      <vt:lpstr>Collecting Data and Sending to the CDE Data Pipeline – Send to Data Pipeline</vt:lpstr>
      <vt:lpstr>Collecting Data and Sending to the CDE Data Pipeline – Download Sent Files</vt:lpstr>
      <vt:lpstr>Administrative Edit to Change Data in the Enrich Record Permanently</vt:lpstr>
      <vt:lpstr>Administrative Edit to Change Data – Programs History</vt:lpstr>
      <vt:lpstr>Administrative Edit to Change Data – Administrative Edit Button</vt:lpstr>
      <vt:lpstr>Administrative Edit to Change Data – Confirm Administrative Edit</vt:lpstr>
      <vt:lpstr>Administrative Edit to Change Data – Save Edited Data</vt:lpstr>
      <vt:lpstr>Administrative Edit to Change Data – Confirm Save of Edited Data</vt:lpstr>
      <vt:lpstr>Administrative Edit to Change Data –Administrative Edit Completed</vt:lpstr>
      <vt:lpstr>Administrative Edit to Change Data – Close the Record</vt:lpstr>
      <vt:lpstr>Which fields in Enrich pull into the Paths in the Participation File?</vt:lpstr>
      <vt:lpstr>Path 1: Part C Evaluation Data for the Participation File</vt:lpstr>
      <vt:lpstr>Path 1: Part C Evaluation – Create Referral</vt:lpstr>
      <vt:lpstr>Path 1: Part C Evaluation – Create  Evaluation</vt:lpstr>
      <vt:lpstr>Path 1: Part C Evaluation – Evaluation Sections</vt:lpstr>
      <vt:lpstr>Path 1: Part C Evaluation – Compliance Checks</vt:lpstr>
      <vt:lpstr>Path 1: Part C Evaluation – Create Documentation of Eligibility</vt:lpstr>
      <vt:lpstr>Path 2: Part C to Part B Transition Data for the Participation File</vt:lpstr>
      <vt:lpstr>Path 2: Part C to Part B Transition – Referral Information</vt:lpstr>
      <vt:lpstr>Path 2: Part C to Part B Transition – Consent to Evaluate</vt:lpstr>
      <vt:lpstr>Path 2: Part C to Part B Transition – Evaluation Outcome</vt:lpstr>
      <vt:lpstr>Path 2: Part C to Part B Transition – Eligibility Meeting</vt:lpstr>
      <vt:lpstr>Path 2: Part C to Part B Transition – IEP Early Childhood</vt:lpstr>
      <vt:lpstr>Path 2: Part C to Part B Transition – Eligibility Outcome</vt:lpstr>
      <vt:lpstr>Path 3: Part B Initial Evaluation Data for the Participation File</vt:lpstr>
      <vt:lpstr>Path 3: Part B Initial Evaluation – Program View History</vt:lpstr>
      <vt:lpstr>Path 3: Part B Initial Evaluation – Consent for Evaluation</vt:lpstr>
      <vt:lpstr>Path 3: Part B Initial Evaluation – Evaluation Outcome</vt:lpstr>
      <vt:lpstr>Path 3: Part B Initial Evaluation – Evaluation Compliance Checks</vt:lpstr>
      <vt:lpstr>Path 3: Part B Initial Evaluation – Eligibility Meeting</vt:lpstr>
      <vt:lpstr>Path 3: Part B Initial Evaluation – IEP Meeting</vt:lpstr>
      <vt:lpstr>Path 3: Part B Initial Evaluation – IEP School Age</vt:lpstr>
      <vt:lpstr>Path 3: Part B Initial Evaluation – Eligibility Outcome</vt:lpstr>
      <vt:lpstr> How to Enter Path 1 Part C Evaluations into Enrich</vt:lpstr>
      <vt:lpstr>How to Enter Path 1 Part C Evaluations into Enrich – Adding Schools and Students</vt:lpstr>
      <vt:lpstr>How to Enter Path 1 Part C Evaluations into Enrich – Adding Schools</vt:lpstr>
      <vt:lpstr>How to Enter Path 1 Part C Evaluations into Enrich – Save the Added School</vt:lpstr>
      <vt:lpstr>How to Enter Path 1 Part C Evaluations into Enrich – Adding Students</vt:lpstr>
      <vt:lpstr>How to Enter Path 1 Part C Evaluations into Enrich – Enter Student Contact Info</vt:lpstr>
      <vt:lpstr>How to Enter Path 1 Part C Evaluations into Enrich – Enter Student Personal Info</vt:lpstr>
      <vt:lpstr>How to Enter Path 1 Part C Evaluations into Enrich – Start Program</vt:lpstr>
      <vt:lpstr>How to Enter Path 1 Part C Evaluations into Enrich – Create Part C Referral</vt:lpstr>
      <vt:lpstr>How to Enter Path 1 Part C Evaluations into Enrich – Add Evaluation</vt:lpstr>
      <vt:lpstr>How to Enter Path 1 Part C Evaluations into Enrich – Create Evaluation</vt:lpstr>
      <vt:lpstr>How to Enter Path 1 Part C Evaluations into Enrich – Evaluation Outcome</vt:lpstr>
      <vt:lpstr>How to Enter Path 1 Part C Evaluations into Enrich – Finalize Evaluation</vt:lpstr>
      <vt:lpstr>How to Enter Path 1 Part C Evaluations into Enrich – Compliance Checks</vt:lpstr>
      <vt:lpstr>How to Enter Path 1 Part C Evaluations into Enrich – Documentation of Eligibility</vt:lpstr>
      <vt:lpstr>How to Enter Path 1 Part C Evaluations into Enrich – Finalize Documentation of Eligibility</vt:lpstr>
      <vt:lpstr>How to Enter Path 1 Part C Evaluations into Enrich – View History</vt:lpstr>
      <vt:lpstr>How to Enter Path 2 Part C to Part B Transition Evaluations into Enrich</vt:lpstr>
      <vt:lpstr>How to Enter Path 2 Part C to Part B Transition Evaluations into Enrich – Add Schools and Students</vt:lpstr>
      <vt:lpstr>How to Enter Path 2 Part C to Part B Transition Evaluations into Enrich – Add Schools</vt:lpstr>
      <vt:lpstr>How to Enter Path 2 Part C to Part B Transition Evaluations into Enrich – Add Students</vt:lpstr>
      <vt:lpstr>How to Enter Path 2 Part C to Part B Transition Evaluations into Enrich – Enter Student Info</vt:lpstr>
      <vt:lpstr>How to Enter Path 2 Part C to Part B Transition Evaluations into Enrich – Start Program </vt:lpstr>
      <vt:lpstr>How to Enter Path 2 Part C to Part B Transition Evaluations into Enrich – Create Referral</vt:lpstr>
      <vt:lpstr>How to Enter Path 2 Part C to Part B Transition Evaluations into Enrich – Create Consent for Initial Evaluation</vt:lpstr>
      <vt:lpstr>How to Enter Path 2 Part C to Part B Transition Evaluations into Enrich – Finalize Consent </vt:lpstr>
      <vt:lpstr>How to Enter Path 2 Part C to Part B Transition Evaluations into Enrich – Finalize and Close Consent</vt:lpstr>
      <vt:lpstr>How to Enter Path 2 Part C to Part B Transition Evaluations into Enrich – Create Initial Evaluation</vt:lpstr>
      <vt:lpstr>How to Enter Path 2 Part C to Part B Transition Evaluations into Enrich – Complete Initial Evaluation </vt:lpstr>
      <vt:lpstr>How to Enter Path 2 Part C to Part B Transition Evaluations into Enrich – Finalize Initial Evaluation</vt:lpstr>
      <vt:lpstr>How to Enter Path 2 Part C to Part B Transition Evaluations into Enrich – Create Eligibility Determination</vt:lpstr>
      <vt:lpstr>How to Enter Path 2 Part C to Part B Transition Evaluations into Enrich – Create Eligibility Meeting</vt:lpstr>
      <vt:lpstr>How to Enter Path 2 Part C to Part B Transition Evaluations into Enrich – Eligibility Outcome</vt:lpstr>
      <vt:lpstr>How to Enter Path 2 Part C to Part B Transition Evaluations into Enrich – Finalize Eligibility Determination</vt:lpstr>
      <vt:lpstr>How to Enter Path 2 Part C to Part B Transition Evaluations into Enrich – Create Consent for Services</vt:lpstr>
      <vt:lpstr>How to Enter Path 2 Part C to Part B Transition Evaluations into Enrich – Consent for Initial Placement</vt:lpstr>
      <vt:lpstr>How to Enter Path 2 Part C to Part B Transition Evaluations into Enrich – Finalize Consent for Services</vt:lpstr>
      <vt:lpstr>How to Enter Path 2 Part C to Part B Transition Evaluations into Enrich – Create IEP</vt:lpstr>
      <vt:lpstr>How to Enter Path 2 Part C to Part B Transition Evaluations into Enrich – Create IEP Meeting</vt:lpstr>
      <vt:lpstr>How to Enter Path 2 Part C to Part B Transition Evaluations into Enrich – Finalize IEP</vt:lpstr>
      <vt:lpstr>How to Enter Path 3 Part B Initial Evaluations into Enrich</vt:lpstr>
      <vt:lpstr>How to Enter Path 3 Part B Initial Evaluations into Enrich </vt:lpstr>
      <vt:lpstr>How to Enter Path 3 Part B Initial Evaluations into Enrich – Start Program</vt:lpstr>
      <vt:lpstr> Records Missing from Child File or Participation File</vt:lpstr>
      <vt:lpstr>Records Missing From Child and Participation</vt:lpstr>
      <vt:lpstr> CDE Data Pipeline  </vt:lpstr>
      <vt:lpstr>CDE Data Pipeline</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Timmerman, Amanda</cp:lastModifiedBy>
  <cp:revision>219</cp:revision>
  <cp:lastPrinted>2019-12-09T17:23:41Z</cp:lastPrinted>
  <dcterms:created xsi:type="dcterms:W3CDTF">2019-06-25T17:30:52Z</dcterms:created>
  <dcterms:modified xsi:type="dcterms:W3CDTF">2019-12-16T21:20:33Z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B727AD83-0262-4C65-8193-8BA09D04431C</vt:lpwstr>
  </property>
  <property fmtid="{D5CDD505-2E9C-101B-9397-08002B2CF9AE}" pid="3" name="ArticulatePath">
    <vt:lpwstr>EnrichtoDataPipelineandPathData</vt:lpwstr>
  </property>
</Properties>
</file>