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B1050F-15D1-79F1-E2D4-E82637CDF132}" name="Fails, Josh" initials="FJ" userId="S::Fails_j@cde.state.co.us::2e84c9c2-4598-4b74-b16d-c420f0f1d0e9" providerId="AD"/>
  <p188:author id="{C5862BD4-9E43-1382-382D-0BF9733EC1FE}" name="Ohleyer, Alyssa" initials="OA" userId="S::Ohleyer_A@cde.state.co.us::9f515119-a6af-44c8-9bec-87839faa4e8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1E722A-952E-4426-AA6B-E2B1EF280791}" v="207" dt="2023-08-24T16:48:40.80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92373" autoAdjust="0"/>
  </p:normalViewPr>
  <p:slideViewPr>
    <p:cSldViewPr>
      <p:cViewPr varScale="1">
        <p:scale>
          <a:sx n="148" d="100"/>
          <a:sy n="148" d="100"/>
        </p:scale>
        <p:origin x="132" y="50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ls, Josh" userId="2e84c9c2-4598-4b74-b16d-c420f0f1d0e9" providerId="ADAL" clId="{0B1E722A-952E-4426-AA6B-E2B1EF280791}"/>
    <pc:docChg chg="custSel modSld">
      <pc:chgData name="Fails, Josh" userId="2e84c9c2-4598-4b74-b16d-c420f0f1d0e9" providerId="ADAL" clId="{0B1E722A-952E-4426-AA6B-E2B1EF280791}" dt="2023-08-24T16:49:46.122" v="1514" actId="13244"/>
      <pc:docMkLst>
        <pc:docMk/>
      </pc:docMkLst>
      <pc:sldChg chg="modSp mod">
        <pc:chgData name="Fails, Josh" userId="2e84c9c2-4598-4b74-b16d-c420f0f1d0e9" providerId="ADAL" clId="{0B1E722A-952E-4426-AA6B-E2B1EF280791}" dt="2023-08-24T16:48:50.820" v="1508" actId="13244"/>
        <pc:sldMkLst>
          <pc:docMk/>
          <pc:sldMk cId="0" sldId="259"/>
        </pc:sldMkLst>
        <pc:spChg chg="ord">
          <ac:chgData name="Fails, Josh" userId="2e84c9c2-4598-4b74-b16d-c420f0f1d0e9" providerId="ADAL" clId="{0B1E722A-952E-4426-AA6B-E2B1EF280791}" dt="2023-08-24T16:48:28.064" v="1505" actId="13244"/>
          <ac:spMkLst>
            <pc:docMk/>
            <pc:sldMk cId="0" sldId="259"/>
            <ac:spMk id="7" creationId="{00000000-0000-0000-0000-000000000000}"/>
          </ac:spMkLst>
        </pc:spChg>
        <pc:spChg chg="ord">
          <ac:chgData name="Fails, Josh" userId="2e84c9c2-4598-4b74-b16d-c420f0f1d0e9" providerId="ADAL" clId="{0B1E722A-952E-4426-AA6B-E2B1EF280791}" dt="2023-08-24T16:48:33.087" v="1506" actId="13244"/>
          <ac:spMkLst>
            <pc:docMk/>
            <pc:sldMk cId="0" sldId="259"/>
            <ac:spMk id="17" creationId="{00000000-0000-0000-0000-000000000000}"/>
          </ac:spMkLst>
        </pc:spChg>
        <pc:picChg chg="mod ord">
          <ac:chgData name="Fails, Josh" userId="2e84c9c2-4598-4b74-b16d-c420f0f1d0e9" providerId="ADAL" clId="{0B1E722A-952E-4426-AA6B-E2B1EF280791}" dt="2023-08-24T16:48:50.820" v="1508" actId="13244"/>
          <ac:picMkLst>
            <pc:docMk/>
            <pc:sldMk cId="0" sldId="259"/>
            <ac:picMk id="24" creationId="{A4DD73CF-E997-4B41-AF25-BA8FC1A1774E}"/>
          </ac:picMkLst>
        </pc:picChg>
        <pc:picChg chg="mod">
          <ac:chgData name="Fails, Josh" userId="2e84c9c2-4598-4b74-b16d-c420f0f1d0e9" providerId="ADAL" clId="{0B1E722A-952E-4426-AA6B-E2B1EF280791}" dt="2023-08-24T16:48:40.800" v="1507" actId="13244"/>
          <ac:picMkLst>
            <pc:docMk/>
            <pc:sldMk cId="0" sldId="259"/>
            <ac:picMk id="1026" creationId="{E1070237-405E-28EB-C669-1D9BC31AD240}"/>
          </ac:picMkLst>
        </pc:picChg>
      </pc:sldChg>
      <pc:sldChg chg="modSp mod">
        <pc:chgData name="Fails, Josh" userId="2e84c9c2-4598-4b74-b16d-c420f0f1d0e9" providerId="ADAL" clId="{0B1E722A-952E-4426-AA6B-E2B1EF280791}" dt="2023-08-24T16:40:24.492" v="713" actId="962"/>
        <pc:sldMkLst>
          <pc:docMk/>
          <pc:sldMk cId="0" sldId="260"/>
        </pc:sldMkLst>
        <pc:spChg chg="mod">
          <ac:chgData name="Fails, Josh" userId="2e84c9c2-4598-4b74-b16d-c420f0f1d0e9" providerId="ADAL" clId="{0B1E722A-952E-4426-AA6B-E2B1EF280791}" dt="2023-08-24T15:13:53.417" v="515" actId="20577"/>
          <ac:spMkLst>
            <pc:docMk/>
            <pc:sldMk cId="0" sldId="260"/>
            <ac:spMk id="3" creationId="{00000000-0000-0000-0000-000000000000}"/>
          </ac:spMkLst>
        </pc:spChg>
        <pc:spChg chg="mod">
          <ac:chgData name="Fails, Josh" userId="2e84c9c2-4598-4b74-b16d-c420f0f1d0e9" providerId="ADAL" clId="{0B1E722A-952E-4426-AA6B-E2B1EF280791}" dt="2023-08-24T16:40:22.128" v="712" actId="962"/>
          <ac:spMkLst>
            <pc:docMk/>
            <pc:sldMk cId="0" sldId="260"/>
            <ac:spMk id="13" creationId="{B4189996-B99D-2592-8909-A818C1696AD1}"/>
          </ac:spMkLst>
        </pc:spChg>
        <pc:spChg chg="mod">
          <ac:chgData name="Fails, Josh" userId="2e84c9c2-4598-4b74-b16d-c420f0f1d0e9" providerId="ADAL" clId="{0B1E722A-952E-4426-AA6B-E2B1EF280791}" dt="2023-08-24T16:40:24.492" v="713" actId="962"/>
          <ac:spMkLst>
            <pc:docMk/>
            <pc:sldMk cId="0" sldId="260"/>
            <ac:spMk id="17" creationId="{1C9D6794-0860-8FA4-9585-BD8967C0CF65}"/>
          </ac:spMkLst>
        </pc:spChg>
        <pc:picChg chg="mod">
          <ac:chgData name="Fails, Josh" userId="2e84c9c2-4598-4b74-b16d-c420f0f1d0e9" providerId="ADAL" clId="{0B1E722A-952E-4426-AA6B-E2B1EF280791}" dt="2023-08-24T16:40:14.828" v="711" actId="962"/>
          <ac:picMkLst>
            <pc:docMk/>
            <pc:sldMk cId="0" sldId="260"/>
            <ac:picMk id="11" creationId="{9121095B-B8F4-2563-447D-807D42DE3441}"/>
          </ac:picMkLst>
        </pc:picChg>
      </pc:sldChg>
      <pc:sldChg chg="modSp mod">
        <pc:chgData name="Fails, Josh" userId="2e84c9c2-4598-4b74-b16d-c420f0f1d0e9" providerId="ADAL" clId="{0B1E722A-952E-4426-AA6B-E2B1EF280791}" dt="2023-08-24T16:44:52.932" v="917" actId="962"/>
        <pc:sldMkLst>
          <pc:docMk/>
          <pc:sldMk cId="0" sldId="262"/>
        </pc:sldMkLst>
        <pc:grpChg chg="mod">
          <ac:chgData name="Fails, Josh" userId="2e84c9c2-4598-4b74-b16d-c420f0f1d0e9" providerId="ADAL" clId="{0B1E722A-952E-4426-AA6B-E2B1EF280791}" dt="2023-08-24T16:44:52.932" v="917" actId="962"/>
          <ac:grpSpMkLst>
            <pc:docMk/>
            <pc:sldMk cId="0" sldId="262"/>
            <ac:grpSpMk id="12" creationId="{61AB8BB3-56A5-3766-2B3A-85AF1DDD5A9D}"/>
          </ac:grpSpMkLst>
        </pc:grpChg>
      </pc:sldChg>
      <pc:sldChg chg="modSp mod">
        <pc:chgData name="Fails, Josh" userId="2e84c9c2-4598-4b74-b16d-c420f0f1d0e9" providerId="ADAL" clId="{0B1E722A-952E-4426-AA6B-E2B1EF280791}" dt="2023-08-24T16:49:14.341" v="1510" actId="13244"/>
        <pc:sldMkLst>
          <pc:docMk/>
          <pc:sldMk cId="0" sldId="263"/>
        </pc:sldMkLst>
        <pc:spChg chg="ord">
          <ac:chgData name="Fails, Josh" userId="2e84c9c2-4598-4b74-b16d-c420f0f1d0e9" providerId="ADAL" clId="{0B1E722A-952E-4426-AA6B-E2B1EF280791}" dt="2023-08-24T16:49:14.341" v="1510" actId="13244"/>
          <ac:spMkLst>
            <pc:docMk/>
            <pc:sldMk cId="0" sldId="263"/>
            <ac:spMk id="10" creationId="{00000000-0000-0000-0000-000000000000}"/>
          </ac:spMkLst>
        </pc:spChg>
        <pc:grpChg chg="mod">
          <ac:chgData name="Fails, Josh" userId="2e84c9c2-4598-4b74-b16d-c420f0f1d0e9" providerId="ADAL" clId="{0B1E722A-952E-4426-AA6B-E2B1EF280791}" dt="2023-08-24T16:46:24.353" v="1109" actId="962"/>
          <ac:grpSpMkLst>
            <pc:docMk/>
            <pc:sldMk cId="0" sldId="263"/>
            <ac:grpSpMk id="15" creationId="{92CAEFD2-F0C8-0D4E-95BB-306C0E6EFF62}"/>
          </ac:grpSpMkLst>
        </pc:grpChg>
        <pc:grpChg chg="mod">
          <ac:chgData name="Fails, Josh" userId="2e84c9c2-4598-4b74-b16d-c420f0f1d0e9" providerId="ADAL" clId="{0B1E722A-952E-4426-AA6B-E2B1EF280791}" dt="2023-08-24T16:46:56.707" v="1225" actId="962"/>
          <ac:grpSpMkLst>
            <pc:docMk/>
            <pc:sldMk cId="0" sldId="263"/>
            <ac:grpSpMk id="16" creationId="{C7AF6E3F-E7B7-A506-80C8-D24CAE9A33CD}"/>
          </ac:grpSpMkLst>
        </pc:grpChg>
      </pc:sldChg>
      <pc:sldChg chg="modSp mod">
        <pc:chgData name="Fails, Josh" userId="2e84c9c2-4598-4b74-b16d-c420f0f1d0e9" providerId="ADAL" clId="{0B1E722A-952E-4426-AA6B-E2B1EF280791}" dt="2023-08-24T16:49:31.963" v="1512" actId="13244"/>
        <pc:sldMkLst>
          <pc:docMk/>
          <pc:sldMk cId="0" sldId="264"/>
        </pc:sldMkLst>
        <pc:spChg chg="ord">
          <ac:chgData name="Fails, Josh" userId="2e84c9c2-4598-4b74-b16d-c420f0f1d0e9" providerId="ADAL" clId="{0B1E722A-952E-4426-AA6B-E2B1EF280791}" dt="2023-08-24T16:49:24.276" v="1511" actId="13244"/>
          <ac:spMkLst>
            <pc:docMk/>
            <pc:sldMk cId="0" sldId="264"/>
            <ac:spMk id="11" creationId="{00000000-0000-0000-0000-000000000000}"/>
          </ac:spMkLst>
        </pc:spChg>
        <pc:grpChg chg="mod ord">
          <ac:chgData name="Fails, Josh" userId="2e84c9c2-4598-4b74-b16d-c420f0f1d0e9" providerId="ADAL" clId="{0B1E722A-952E-4426-AA6B-E2B1EF280791}" dt="2023-08-24T16:49:31.963" v="1512" actId="13244"/>
          <ac:grpSpMkLst>
            <pc:docMk/>
            <pc:sldMk cId="0" sldId="264"/>
            <ac:grpSpMk id="15" creationId="{F19CB408-3D38-34AB-E272-2B546DEA0083}"/>
          </ac:grpSpMkLst>
        </pc:grpChg>
        <pc:grpChg chg="mod">
          <ac:chgData name="Fails, Josh" userId="2e84c9c2-4598-4b74-b16d-c420f0f1d0e9" providerId="ADAL" clId="{0B1E722A-952E-4426-AA6B-E2B1EF280791}" dt="2023-08-24T16:47:38.657" v="1421" actId="962"/>
          <ac:grpSpMkLst>
            <pc:docMk/>
            <pc:sldMk cId="0" sldId="264"/>
            <ac:grpSpMk id="16" creationId="{227CB8DF-C370-815F-8EA9-A2034E898CF6}"/>
          </ac:grpSpMkLst>
        </pc:grpChg>
      </pc:sldChg>
      <pc:sldChg chg="modSp mod">
        <pc:chgData name="Fails, Josh" userId="2e84c9c2-4598-4b74-b16d-c420f0f1d0e9" providerId="ADAL" clId="{0B1E722A-952E-4426-AA6B-E2B1EF280791}" dt="2023-08-24T16:49:46.122" v="1514" actId="13244"/>
        <pc:sldMkLst>
          <pc:docMk/>
          <pc:sldMk cId="0" sldId="265"/>
        </pc:sldMkLst>
        <pc:spChg chg="mod ord">
          <ac:chgData name="Fails, Josh" userId="2e84c9c2-4598-4b74-b16d-c420f0f1d0e9" providerId="ADAL" clId="{0B1E722A-952E-4426-AA6B-E2B1EF280791}" dt="2023-08-24T16:49:46.122" v="1514" actId="13244"/>
          <ac:spMkLst>
            <pc:docMk/>
            <pc:sldMk cId="0" sldId="265"/>
            <ac:spMk id="14" creationId="{4F4DD071-A944-DE0C-B597-8D312273D98D}"/>
          </ac:spMkLst>
        </pc:spChg>
        <pc:picChg chg="mod ord">
          <ac:chgData name="Fails, Josh" userId="2e84c9c2-4598-4b74-b16d-c420f0f1d0e9" providerId="ADAL" clId="{0B1E722A-952E-4426-AA6B-E2B1EF280791}" dt="2023-08-24T16:49:44.732" v="1513" actId="13244"/>
          <ac:picMkLst>
            <pc:docMk/>
            <pc:sldMk cId="0" sldId="265"/>
            <ac:picMk id="10" creationId="{E712DA60-E617-E676-9F5F-FD76B8652DA6}"/>
          </ac:picMkLst>
        </pc:picChg>
      </pc:sldChg>
      <pc:sldChg chg="delCm">
        <pc:chgData name="Fails, Josh" userId="2e84c9c2-4598-4b74-b16d-c420f0f1d0e9" providerId="ADAL" clId="{0B1E722A-952E-4426-AA6B-E2B1EF280791}" dt="2023-08-23T20:40:19.012" v="0"/>
        <pc:sldMkLst>
          <pc:docMk/>
          <pc:sldMk cId="0" sldId="2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Fails, Josh" userId="2e84c9c2-4598-4b74-b16d-c420f0f1d0e9" providerId="ADAL" clId="{0B1E722A-952E-4426-AA6B-E2B1EF280791}" dt="2023-08-23T20:40:19.012" v="0"/>
              <pc2:cmMkLst xmlns:pc2="http://schemas.microsoft.com/office/powerpoint/2019/9/main/command">
                <pc:docMk/>
                <pc:sldMk cId="0" sldId="268"/>
                <pc2:cmMk id="{8E84EB12-AF1C-4D12-B69C-FAB6ADF11229}"/>
              </pc2:cmMkLst>
            </pc226:cmChg>
          </p:ext>
        </pc:extLst>
      </pc:sldChg>
      <pc:sldChg chg="modSp mod">
        <pc:chgData name="Fails, Josh" userId="2e84c9c2-4598-4b74-b16d-c420f0f1d0e9" providerId="ADAL" clId="{0B1E722A-952E-4426-AA6B-E2B1EF280791}" dt="2023-08-24T16:49:05.853" v="1509" actId="13244"/>
        <pc:sldMkLst>
          <pc:docMk/>
          <pc:sldMk cId="3066172480" sldId="269"/>
        </pc:sldMkLst>
        <pc:spChg chg="mod">
          <ac:chgData name="Fails, Josh" userId="2e84c9c2-4598-4b74-b16d-c420f0f1d0e9" providerId="ADAL" clId="{0B1E722A-952E-4426-AA6B-E2B1EF280791}" dt="2023-08-24T16:38:30.481" v="537" actId="14100"/>
          <ac:spMkLst>
            <pc:docMk/>
            <pc:sldMk cId="3066172480" sldId="269"/>
            <ac:spMk id="2" creationId="{00000000-0000-0000-0000-000000000000}"/>
          </ac:spMkLst>
        </pc:spChg>
        <pc:picChg chg="mod ord">
          <ac:chgData name="Fails, Josh" userId="2e84c9c2-4598-4b74-b16d-c420f0f1d0e9" providerId="ADAL" clId="{0B1E722A-952E-4426-AA6B-E2B1EF280791}" dt="2023-08-24T16:49:05.853" v="1509" actId="13244"/>
          <ac:picMkLst>
            <pc:docMk/>
            <pc:sldMk cId="3066172480" sldId="269"/>
            <ac:picMk id="11" creationId="{2D9CEA30-8DE8-9337-E464-361FE34E779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4C8E1-4875-451C-944B-47B9E3F9D4B5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9E928-E4E4-4781-9795-C104AF48BF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6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958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958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6074" y="1346206"/>
            <a:ext cx="4084320" cy="342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57325" y="1934581"/>
            <a:ext cx="3799204" cy="2728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958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958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0" y="0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0" y="0"/>
                </a:moveTo>
                <a:lnTo>
                  <a:pt x="4571999" y="0"/>
                </a:lnTo>
                <a:lnTo>
                  <a:pt x="4571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958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1074" y="1718286"/>
            <a:ext cx="3001850" cy="690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8825" y="4778067"/>
            <a:ext cx="192404" cy="167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958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pls.ascenddms.co/tutorials?cat=a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dx.cde.state.co.us/passwordmanagement/CDEPasswordApplication.html#/" TargetMode="External"/><Relationship Id="rId2" Type="http://schemas.openxmlformats.org/officeDocument/2006/relationships/hyperlink" Target="mailto:support@ascenddms.c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MS_support@cde.state.co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pple.com/en-us/HT204416" TargetMode="External"/><Relationship Id="rId2" Type="http://schemas.openxmlformats.org/officeDocument/2006/relationships/hyperlink" Target="https://support.google.com/chrome/answer/95414?hl=en&amp;amp;co=GENIE.Platform%3DDesktop&amp;amp;oco=0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upport.microsoft.com/en-gb/microsoft-edge/find-out-which-version-of-microsoft-edge-you-have-c726bee8-c42e-e472-e954-4cf5123497eb" TargetMode="External"/><Relationship Id="rId4" Type="http://schemas.openxmlformats.org/officeDocument/2006/relationships/hyperlink" Target="https://support.mozilla.org/en-US/kb/update-firefox-latest-releas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cde.state.co.us/cdesped/dm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dx.cde.state.co.us/passwordmanagement/CDEPasswordApplication.html#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0" y="0"/>
                </a:moveTo>
                <a:lnTo>
                  <a:pt x="4571999" y="0"/>
                </a:lnTo>
                <a:lnTo>
                  <a:pt x="4571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2104" y="509778"/>
            <a:ext cx="2830195" cy="1280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5780" marR="5080" indent="-513715">
              <a:lnSpc>
                <a:spcPct val="100000"/>
              </a:lnSpc>
            </a:pPr>
            <a:r>
              <a:rPr sz="4200" spc="-15" dirty="0"/>
              <a:t>Welcome</a:t>
            </a:r>
            <a:r>
              <a:rPr sz="4200" spc="-80" dirty="0"/>
              <a:t> </a:t>
            </a:r>
            <a:r>
              <a:rPr sz="4200" spc="-5" dirty="0"/>
              <a:t>to  Ascend</a:t>
            </a:r>
            <a:endParaRPr sz="4200" dirty="0"/>
          </a:p>
        </p:txBody>
      </p:sp>
      <p:sp>
        <p:nvSpPr>
          <p:cNvPr id="4" name="object 4"/>
          <p:cNvSpPr txBox="1"/>
          <p:nvPr/>
        </p:nvSpPr>
        <p:spPr>
          <a:xfrm>
            <a:off x="414148" y="1972057"/>
            <a:ext cx="3665854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2100" spc="-5" dirty="0">
                <a:solidFill>
                  <a:srgbClr val="595959"/>
                </a:solidFill>
                <a:latin typeface="Arial"/>
                <a:cs typeface="Arial"/>
              </a:rPr>
              <a:t>Colorado Department of  Education’s Data</a:t>
            </a:r>
            <a:r>
              <a:rPr sz="21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595959"/>
                </a:solidFill>
                <a:latin typeface="Arial"/>
                <a:cs typeface="Arial"/>
              </a:rPr>
              <a:t>Management  System</a:t>
            </a:r>
            <a:r>
              <a:rPr sz="21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595959"/>
                </a:solidFill>
                <a:latin typeface="Arial"/>
                <a:cs typeface="Arial"/>
              </a:rPr>
              <a:t>(DMS)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35774" y="1233175"/>
            <a:ext cx="3991149" cy="2756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925" y="3337524"/>
            <a:ext cx="4458875" cy="1168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1</a:t>
            </a:fld>
            <a:endParaRPr spc="-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249" y="219838"/>
            <a:ext cx="2639060" cy="39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10" dirty="0"/>
              <a:t>Ascend DMS</a:t>
            </a:r>
            <a:r>
              <a:rPr sz="2500" spc="-80" dirty="0"/>
              <a:t> </a:t>
            </a:r>
            <a:r>
              <a:rPr sz="2500" spc="5" dirty="0"/>
              <a:t>Help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384725" y="977128"/>
            <a:ext cx="2515235" cy="1051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50"/>
              </a:lnSpc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For Help with Ascend  DMS, click on the</a:t>
            </a:r>
            <a:r>
              <a:rPr sz="18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“</a:t>
            </a:r>
            <a:r>
              <a:rPr sz="1800" b="1" dirty="0">
                <a:solidFill>
                  <a:srgbClr val="595959"/>
                </a:solidFill>
                <a:latin typeface="Arial"/>
                <a:cs typeface="Arial"/>
              </a:rPr>
              <a:t>Help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” 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label in the left  navigation</a:t>
            </a:r>
            <a:r>
              <a:rPr sz="18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pane.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5" name="Group 14" descr="Red arrow showing Help is on bottom left of screen">
            <a:extLst>
              <a:ext uri="{FF2B5EF4-FFF2-40B4-BE49-F238E27FC236}">
                <a16:creationId xmlns:a16="http://schemas.microsoft.com/office/drawing/2014/main" id="{F19CB408-3D38-34AB-E272-2B546DEA0083}"/>
              </a:ext>
            </a:extLst>
          </p:cNvPr>
          <p:cNvGrpSpPr/>
          <p:nvPr/>
        </p:nvGrpSpPr>
        <p:grpSpPr>
          <a:xfrm>
            <a:off x="3626408" y="44118"/>
            <a:ext cx="5557024" cy="2312074"/>
            <a:chOff x="3626408" y="44118"/>
            <a:chExt cx="5557024" cy="2312074"/>
          </a:xfrm>
        </p:grpSpPr>
        <p:sp>
          <p:nvSpPr>
            <p:cNvPr id="5" name="object 5" descr="Screenshot &quot;Help&quot; button location"/>
            <p:cNvSpPr/>
            <p:nvPr/>
          </p:nvSpPr>
          <p:spPr>
            <a:xfrm>
              <a:off x="3626408" y="44118"/>
              <a:ext cx="5557024" cy="23120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841AE56-20E4-9B3C-7412-AA82A44EF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60036" y="169692"/>
              <a:ext cx="647294" cy="2047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4" name="object 4"/>
          <p:cNvSpPr txBox="1"/>
          <p:nvPr/>
        </p:nvSpPr>
        <p:spPr>
          <a:xfrm>
            <a:off x="384725" y="2984744"/>
            <a:ext cx="2489200" cy="1051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50"/>
              </a:lnSpc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Help contact information  will appear in the left  navigation pane below  the “</a:t>
            </a:r>
            <a:r>
              <a:rPr sz="1800" b="1" spc="-5" dirty="0">
                <a:solidFill>
                  <a:srgbClr val="595959"/>
                </a:solidFill>
                <a:latin typeface="Arial"/>
                <a:cs typeface="Arial"/>
              </a:rPr>
              <a:t>Help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”</a:t>
            </a:r>
            <a:r>
              <a:rPr sz="18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label.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6" name="Group 15" descr="Red circle around help options available. ">
            <a:extLst>
              <a:ext uri="{FF2B5EF4-FFF2-40B4-BE49-F238E27FC236}">
                <a16:creationId xmlns:a16="http://schemas.microsoft.com/office/drawing/2014/main" id="{227CB8DF-C370-815F-8EA9-A2034E898CF6}"/>
              </a:ext>
            </a:extLst>
          </p:cNvPr>
          <p:cNvGrpSpPr/>
          <p:nvPr/>
        </p:nvGrpSpPr>
        <p:grpSpPr>
          <a:xfrm>
            <a:off x="3586976" y="2496651"/>
            <a:ext cx="5557024" cy="2596974"/>
            <a:chOff x="3586976" y="2496651"/>
            <a:chExt cx="5557024" cy="2596974"/>
          </a:xfrm>
        </p:grpSpPr>
        <p:sp>
          <p:nvSpPr>
            <p:cNvPr id="8" name="object 8" descr="Screenshot &quot;Help&quot; button location"/>
            <p:cNvSpPr/>
            <p:nvPr/>
          </p:nvSpPr>
          <p:spPr>
            <a:xfrm>
              <a:off x="3586976" y="2496651"/>
              <a:ext cx="5557024" cy="25969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3E06BF9-A42A-C71F-86B6-04D99A511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3156" y="2629491"/>
              <a:ext cx="405496" cy="1282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525" y="239638"/>
            <a:ext cx="3829685" cy="39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500" spc="10" dirty="0"/>
              <a:t>AU Tutorials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416449" y="1352550"/>
            <a:ext cx="3505835" cy="1795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marR="5080">
              <a:lnSpc>
                <a:spcPts val="1630"/>
              </a:lnSpc>
            </a:pPr>
            <a:r>
              <a:rPr sz="1500" spc="5" dirty="0">
                <a:solidFill>
                  <a:srgbClr val="595959"/>
                </a:solidFill>
                <a:latin typeface="Arial"/>
                <a:cs typeface="Arial"/>
              </a:rPr>
              <a:t>For Help with navigating and using  Ascend DMS (including</a:t>
            </a:r>
            <a:r>
              <a:rPr sz="1500" spc="-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595959"/>
                </a:solidFill>
                <a:latin typeface="Arial"/>
                <a:cs typeface="Arial"/>
              </a:rPr>
              <a:t>troubleshooting):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endParaRPr lang="en-US" sz="1500" spc="5" dirty="0">
              <a:solidFill>
                <a:srgbClr val="595959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endParaRPr lang="en-US" sz="1500" spc="5" dirty="0">
              <a:solidFill>
                <a:srgbClr val="595959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lang="en-US" sz="1500" spc="5" dirty="0">
                <a:solidFill>
                  <a:srgbClr val="595959"/>
                </a:solidFill>
                <a:latin typeface="Arial"/>
                <a:cs typeface="Arial"/>
              </a:rPr>
              <a:t>Visit </a:t>
            </a:r>
            <a:r>
              <a:rPr sz="1500" spc="5" dirty="0">
                <a:solidFill>
                  <a:srgbClr val="595959"/>
                </a:solidFill>
                <a:latin typeface="Arial"/>
                <a:cs typeface="Arial"/>
              </a:rPr>
              <a:t>the </a:t>
            </a:r>
            <a:r>
              <a:rPr sz="1500" u="heavy" spc="5" dirty="0">
                <a:solidFill>
                  <a:srgbClr val="0097A7"/>
                </a:solidFill>
                <a:latin typeface="Arial"/>
                <a:cs typeface="Arial"/>
                <a:hlinkClick r:id="rId2"/>
              </a:rPr>
              <a:t>Professional Learning  System</a:t>
            </a:r>
            <a:r>
              <a:rPr lang="en-US" sz="1500" u="heavy" spc="5" dirty="0">
                <a:solidFill>
                  <a:srgbClr val="0097A7"/>
                </a:solidFill>
                <a:latin typeface="Arial"/>
                <a:cs typeface="Arial"/>
                <a:hlinkClick r:id="rId2"/>
              </a:rPr>
              <a:t> AU User Tutorials</a:t>
            </a:r>
            <a:r>
              <a:rPr sz="1500" u="heavy" spc="5" dirty="0">
                <a:solidFill>
                  <a:srgbClr val="0097A7"/>
                </a:solidFill>
                <a:latin typeface="Arial"/>
                <a:cs typeface="Arial"/>
                <a:hlinkClick r:id="rId2"/>
              </a:rPr>
              <a:t> </a:t>
            </a:r>
            <a:r>
              <a:rPr sz="1500" spc="5" dirty="0">
                <a:solidFill>
                  <a:srgbClr val="595959"/>
                </a:solidFill>
                <a:latin typeface="Arial"/>
                <a:cs typeface="Arial"/>
              </a:rPr>
              <a:t>Online self-paced</a:t>
            </a:r>
            <a:r>
              <a:rPr sz="1500" spc="-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595959"/>
                </a:solidFill>
                <a:latin typeface="Arial"/>
                <a:cs typeface="Arial"/>
              </a:rPr>
              <a:t>guide</a:t>
            </a:r>
            <a:endParaRPr sz="1500" dirty="0">
              <a:latin typeface="Arial"/>
              <a:cs typeface="Arial"/>
            </a:endParaRPr>
          </a:p>
        </p:txBody>
      </p:sp>
      <p:pic>
        <p:nvPicPr>
          <p:cNvPr id="10" name="Picture 9" descr="AU user tutorials have many help topics">
            <a:extLst>
              <a:ext uri="{FF2B5EF4-FFF2-40B4-BE49-F238E27FC236}">
                <a16:creationId xmlns:a16="http://schemas.microsoft.com/office/drawing/2014/main" id="{E712DA60-E617-E676-9F5F-FD76B8652D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40"/>
          <a:stretch/>
        </p:blipFill>
        <p:spPr>
          <a:xfrm>
            <a:off x="4404060" y="16480"/>
            <a:ext cx="4206539" cy="5095613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4F4DD071-A944-DE0C-B597-8D312273D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487662" flipH="1">
            <a:off x="5884600" y="723601"/>
            <a:ext cx="58957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bject 6"/>
          <p:cNvSpPr txBox="1"/>
          <p:nvPr/>
        </p:nvSpPr>
        <p:spPr>
          <a:xfrm>
            <a:off x="8781525" y="4778736"/>
            <a:ext cx="1670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595959"/>
                </a:solidFill>
                <a:latin typeface="Arial"/>
                <a:cs typeface="Arial"/>
              </a:rPr>
              <a:t>10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925" y="182913"/>
            <a:ext cx="34937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500" spc="10" dirty="0"/>
              <a:t>Correspondence Search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196980" y="1314138"/>
            <a:ext cx="3696970" cy="2690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1400" spc="-85" dirty="0">
                <a:solidFill>
                  <a:srgbClr val="595959"/>
                </a:solidFill>
                <a:latin typeface="Arial"/>
                <a:cs typeface="Arial"/>
              </a:rPr>
              <a:t>To </a:t>
            </a:r>
            <a:r>
              <a:rPr lang="en-US" sz="1400" b="1" spc="-5" dirty="0">
                <a:solidFill>
                  <a:srgbClr val="595959"/>
                </a:solidFill>
                <a:latin typeface="Arial"/>
                <a:cs typeface="Arial"/>
              </a:rPr>
              <a:t>search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for </a:t>
            </a:r>
            <a:r>
              <a:rPr lang="en-US" sz="1400" spc="-5" dirty="0">
                <a:solidFill>
                  <a:srgbClr val="595959"/>
                </a:solidFill>
                <a:latin typeface="Arial"/>
                <a:cs typeface="Arial"/>
              </a:rPr>
              <a:t>specific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documents:</a:t>
            </a:r>
            <a:br>
              <a:rPr lang="en-US" sz="1400" spc="-5" dirty="0">
                <a:solidFill>
                  <a:srgbClr val="595959"/>
                </a:solidFill>
                <a:latin typeface="Arial"/>
                <a:cs typeface="Arial"/>
              </a:rPr>
            </a:br>
            <a:endParaRPr lang="en-US"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Use the filter fields (</a:t>
            </a:r>
            <a:r>
              <a:rPr sz="1400" b="1" spc="-5" dirty="0">
                <a:solidFill>
                  <a:srgbClr val="595959"/>
                </a:solidFill>
                <a:latin typeface="Arial"/>
                <a:cs typeface="Arial"/>
              </a:rPr>
              <a:t>School </a:t>
            </a:r>
            <a:r>
              <a:rPr sz="1400" b="1" spc="-20" dirty="0">
                <a:solidFill>
                  <a:srgbClr val="595959"/>
                </a:solidFill>
                <a:latin typeface="Arial"/>
                <a:cs typeface="Arial"/>
              </a:rPr>
              <a:t>Year</a:t>
            </a:r>
            <a:r>
              <a:rPr sz="1400" spc="-20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sz="1400" b="1" spc="-25" dirty="0">
                <a:solidFill>
                  <a:srgbClr val="595959"/>
                </a:solidFill>
                <a:latin typeface="Arial"/>
                <a:cs typeface="Arial"/>
              </a:rPr>
              <a:t>Type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sz="1400" b="1" spc="-5" dirty="0">
                <a:solidFill>
                  <a:srgbClr val="595959"/>
                </a:solidFill>
                <a:latin typeface="Arial"/>
                <a:cs typeface="Arial"/>
              </a:rPr>
              <a:t>Date  Range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) at the top of the </a:t>
            </a:r>
            <a:r>
              <a:rPr lang="en-US" sz="1400" spc="-5" dirty="0">
                <a:solidFill>
                  <a:srgbClr val="595959"/>
                </a:solidFill>
                <a:latin typeface="Arial"/>
                <a:cs typeface="Arial"/>
              </a:rPr>
              <a:t>page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. Select from the drop-down list that</a:t>
            </a:r>
            <a:r>
              <a:rPr sz="14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opens.</a:t>
            </a:r>
            <a:br>
              <a:rPr lang="en-US" sz="1400" spc="-5" dirty="0">
                <a:solidFill>
                  <a:srgbClr val="595959"/>
                </a:solidFill>
                <a:latin typeface="Arial"/>
                <a:cs typeface="Arial"/>
              </a:rPr>
            </a:br>
            <a:endParaRPr sz="1400" dirty="0">
              <a:latin typeface="Arial"/>
              <a:cs typeface="Arial"/>
            </a:endParaRPr>
          </a:p>
          <a:p>
            <a:pPr marL="12700" marR="50800">
              <a:lnSpc>
                <a:spcPts val="1590"/>
              </a:lnSpc>
              <a:spcBef>
                <a:spcPts val="1000"/>
              </a:spcBef>
            </a:pP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Click on the </a:t>
            </a:r>
            <a:r>
              <a:rPr lang="en-US" sz="1400" spc="-5" dirty="0">
                <a:solidFill>
                  <a:srgbClr val="595959"/>
                </a:solidFill>
                <a:latin typeface="Arial"/>
                <a:cs typeface="Arial"/>
              </a:rPr>
              <a:t>category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 (</a:t>
            </a:r>
            <a:r>
              <a:rPr sz="1400" b="1" spc="-5" dirty="0">
                <a:solidFill>
                  <a:srgbClr val="595959"/>
                </a:solidFill>
                <a:latin typeface="Arial"/>
                <a:cs typeface="Arial"/>
              </a:rPr>
              <a:t>Data Collections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,  </a:t>
            </a:r>
            <a:r>
              <a:rPr sz="1400" b="1" spc="-5" dirty="0">
                <a:solidFill>
                  <a:srgbClr val="595959"/>
                </a:solidFill>
                <a:latin typeface="Arial"/>
                <a:cs typeface="Arial"/>
              </a:rPr>
              <a:t>Fiscal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sz="1400" b="1" spc="-5" dirty="0">
                <a:solidFill>
                  <a:srgbClr val="595959"/>
                </a:solidFill>
                <a:latin typeface="Arial"/>
                <a:cs typeface="Arial"/>
              </a:rPr>
              <a:t>Compliance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n-US" sz="1400" b="1" spc="-5" dirty="0">
                <a:solidFill>
                  <a:srgbClr val="595959"/>
                </a:solidFill>
                <a:latin typeface="Arial"/>
                <a:cs typeface="Arial"/>
              </a:rPr>
              <a:t>etc.</a:t>
            </a:r>
            <a:r>
              <a:rPr lang="en-US" sz="1400" spc="-5" dirty="0">
                <a:solidFill>
                  <a:srgbClr val="595959"/>
                </a:solidFill>
                <a:latin typeface="Arial"/>
                <a:cs typeface="Arial"/>
              </a:rPr>
              <a:t>)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to </a:t>
            </a:r>
            <a:r>
              <a:rPr lang="en-US" sz="1400" spc="-5" dirty="0">
                <a:solidFill>
                  <a:srgbClr val="595959"/>
                </a:solidFill>
                <a:latin typeface="Arial"/>
                <a:cs typeface="Arial"/>
              </a:rPr>
              <a:t>select the desired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filter tag</a:t>
            </a:r>
            <a:r>
              <a:rPr lang="en-US" sz="1400" spc="-5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br>
              <a:rPr lang="en-US" sz="1400" spc="-5" dirty="0">
                <a:solidFill>
                  <a:srgbClr val="595959"/>
                </a:solidFill>
                <a:latin typeface="Arial"/>
                <a:cs typeface="Arial"/>
              </a:rPr>
            </a:br>
            <a:endParaRPr lang="en-US" sz="1400" spc="-5" dirty="0">
              <a:solidFill>
                <a:srgbClr val="595959"/>
              </a:solidFill>
              <a:latin typeface="Arial"/>
              <a:cs typeface="Arial"/>
            </a:endParaRPr>
          </a:p>
          <a:p>
            <a:pPr marL="12700" marR="50800">
              <a:lnSpc>
                <a:spcPts val="1590"/>
              </a:lnSpc>
              <a:spcBef>
                <a:spcPts val="1000"/>
              </a:spcBef>
            </a:pP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Click the blue </a:t>
            </a:r>
            <a:r>
              <a:rPr sz="1400" b="1" spc="-5" dirty="0">
                <a:solidFill>
                  <a:srgbClr val="595959"/>
                </a:solidFill>
                <a:latin typeface="Arial"/>
                <a:cs typeface="Arial"/>
              </a:rPr>
              <a:t>Search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button</a:t>
            </a:r>
            <a:r>
              <a:rPr lang="en-US" sz="1400" spc="-5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 descr="Screenshot various search methods"/>
          <p:cNvSpPr/>
          <p:nvPr/>
        </p:nvSpPr>
        <p:spPr>
          <a:xfrm>
            <a:off x="4035999" y="939529"/>
            <a:ext cx="4934632" cy="1816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 descr="Screenshot various search methods"/>
          <p:cNvSpPr/>
          <p:nvPr/>
        </p:nvSpPr>
        <p:spPr>
          <a:xfrm>
            <a:off x="3926947" y="2724150"/>
            <a:ext cx="5043684" cy="1850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361950"/>
            <a:ext cx="53339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495" algn="ctr">
              <a:lnSpc>
                <a:spcPct val="100000"/>
              </a:lnSpc>
            </a:pPr>
            <a:r>
              <a:rPr lang="en-US" spc="5" dirty="0"/>
              <a:t>Contacts</a:t>
            </a:r>
            <a:endParaRPr spc="5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F15FCC-1969-0A1E-B580-3C0D6FA95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23987"/>
          </a:xfrm>
        </p:spPr>
        <p:txBody>
          <a:bodyPr/>
          <a:lstStyle/>
          <a:p>
            <a:pPr algn="l"/>
            <a:r>
              <a:rPr lang="en-US" sz="1800" b="1" i="0" dirty="0">
                <a:solidFill>
                  <a:srgbClr val="403F3B"/>
                </a:solidFill>
                <a:effectLst/>
                <a:latin typeface="SourceSansProRegular"/>
              </a:rPr>
              <a:t>Ascend Help Desk 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SourceSansProRegular"/>
              </a:rPr>
              <a:t>Contact Ascend: 303-265-7011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SourceSansProRegular"/>
              </a:rPr>
              <a:t>Email Ascend: </a:t>
            </a:r>
            <a:r>
              <a:rPr lang="en-US" b="0" i="0" u="sng" dirty="0">
                <a:solidFill>
                  <a:srgbClr val="403F3B"/>
                </a:solidFill>
                <a:effectLst/>
                <a:latin typeface="SourceSansProRegular"/>
                <a:hlinkClick r:id="rId2"/>
              </a:rPr>
              <a:t>support@ascenddms.co</a:t>
            </a:r>
            <a:r>
              <a:rPr lang="en-US" b="0" i="0" dirty="0">
                <a:solidFill>
                  <a:srgbClr val="000000"/>
                </a:solidFill>
                <a:effectLst/>
                <a:latin typeface="SourceSansProRegular"/>
              </a:rPr>
              <a:t> 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SourceSansProRegular"/>
            </a:endParaRPr>
          </a:p>
          <a:p>
            <a:pPr algn="l"/>
            <a:r>
              <a:rPr lang="en-US" sz="1800" b="1" i="0" dirty="0">
                <a:solidFill>
                  <a:srgbClr val="403F3B"/>
                </a:solidFill>
                <a:effectLst/>
                <a:latin typeface="SourceSansProRegular"/>
              </a:rPr>
              <a:t>Forgot/Reset Password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SourceSansProRegular"/>
              </a:rPr>
              <a:t>Username: Full Email Address</a:t>
            </a:r>
            <a:br>
              <a:rPr lang="en-US" b="0" i="0" dirty="0">
                <a:solidFill>
                  <a:srgbClr val="000000"/>
                </a:solidFill>
                <a:effectLst/>
                <a:latin typeface="SourceSansProRegular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SourceSansProRegular"/>
              </a:rPr>
              <a:t>Forgot Password: </a:t>
            </a:r>
            <a:r>
              <a:rPr lang="en-US" b="0" i="0" u="sng" dirty="0">
                <a:solidFill>
                  <a:srgbClr val="403F3B"/>
                </a:solidFill>
                <a:effectLst/>
                <a:latin typeface="SourceSansProRegular"/>
                <a:hlinkClick r:id="rId3"/>
              </a:rPr>
              <a:t>Reset and generate a temporary password</a:t>
            </a:r>
            <a:endParaRPr lang="en-US" b="0" i="0" u="sng" dirty="0">
              <a:solidFill>
                <a:srgbClr val="403F3B"/>
              </a:solidFill>
              <a:effectLst/>
              <a:latin typeface="SourceSansProRegular"/>
            </a:endParaRP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SourceSansProRegular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SourceSansProRegular"/>
              </a:rPr>
              <a:t>If you continue to have difficulties logging on to the DMS, please contact your AU LAM (Local Access Manager)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SourceSansProRegular"/>
              </a:rPr>
              <a:t>	For all other DMS questions, </a:t>
            </a:r>
            <a:r>
              <a:rPr lang="en-US" b="0" i="0" u="sng" dirty="0">
                <a:solidFill>
                  <a:srgbClr val="403F3B"/>
                </a:solidFill>
                <a:effectLst/>
                <a:latin typeface="SourceSansProRegular"/>
                <a:hlinkClick r:id="rId4"/>
              </a:rPr>
              <a:t>Email DMS</a:t>
            </a:r>
            <a:endParaRPr lang="en-US" b="0" i="0" dirty="0">
              <a:solidFill>
                <a:srgbClr val="000000"/>
              </a:solidFill>
              <a:effectLst/>
              <a:latin typeface="SourceSansProRegular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516A81-35BB-7365-A605-459C34D734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-781050"/>
            <a:ext cx="4856475" cy="67710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Topics Covered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648201" y="773217"/>
            <a:ext cx="4495799" cy="330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4335" indent="-381635">
              <a:lnSpc>
                <a:spcPct val="100000"/>
              </a:lnSpc>
              <a:buChar char="●"/>
              <a:tabLst>
                <a:tab pos="394335" algn="l"/>
                <a:tab pos="394970" algn="l"/>
              </a:tabLst>
            </a:pPr>
            <a:r>
              <a:rPr sz="2000" spc="-5" dirty="0">
                <a:solidFill>
                  <a:srgbClr val="595959"/>
                </a:solidFill>
                <a:latin typeface="Arial"/>
                <a:cs typeface="Arial"/>
              </a:rPr>
              <a:t>System</a:t>
            </a:r>
            <a:r>
              <a:rPr sz="20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Arial"/>
                <a:cs typeface="Arial"/>
              </a:rPr>
              <a:t>Requirements</a:t>
            </a:r>
            <a:endParaRPr sz="2000" dirty="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1120"/>
              </a:spcBef>
              <a:buChar char="●"/>
              <a:tabLst>
                <a:tab pos="394335" algn="l"/>
                <a:tab pos="394970" algn="l"/>
              </a:tabLst>
            </a:pPr>
            <a:r>
              <a:rPr sz="2000" spc="-5" dirty="0">
                <a:solidFill>
                  <a:srgbClr val="595959"/>
                </a:solidFill>
                <a:latin typeface="Arial"/>
                <a:cs typeface="Arial"/>
              </a:rPr>
              <a:t>System</a:t>
            </a:r>
            <a:r>
              <a:rPr sz="20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Arial"/>
                <a:cs typeface="Arial"/>
              </a:rPr>
              <a:t>Features</a:t>
            </a:r>
            <a:endParaRPr sz="2000" dirty="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1120"/>
              </a:spcBef>
              <a:buChar char="●"/>
              <a:tabLst>
                <a:tab pos="394335" algn="l"/>
                <a:tab pos="394970" algn="l"/>
              </a:tabLst>
            </a:pPr>
            <a:r>
              <a:rPr sz="2000" spc="-5" dirty="0">
                <a:solidFill>
                  <a:srgbClr val="595959"/>
                </a:solidFill>
                <a:latin typeface="Arial"/>
                <a:cs typeface="Arial"/>
              </a:rPr>
              <a:t>Login</a:t>
            </a:r>
            <a:endParaRPr lang="en-US" sz="2000" spc="-5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94335" indent="-381635">
              <a:spcBef>
                <a:spcPts val="1120"/>
              </a:spcBef>
              <a:buFontTx/>
              <a:buChar char="●"/>
              <a:tabLst>
                <a:tab pos="394335" algn="l"/>
                <a:tab pos="394970" algn="l"/>
              </a:tabLst>
            </a:pPr>
            <a:r>
              <a:rPr lang="en-US" sz="2000" spc="-5" dirty="0">
                <a:solidFill>
                  <a:srgbClr val="595959"/>
                </a:solidFill>
                <a:latin typeface="Arial"/>
                <a:cs typeface="Arial"/>
              </a:rPr>
              <a:t>Dashboard &amp; Left Navigation Pane</a:t>
            </a:r>
            <a:endParaRPr sz="2000" dirty="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1120"/>
              </a:spcBef>
              <a:buChar char="●"/>
              <a:tabLst>
                <a:tab pos="394335" algn="l"/>
                <a:tab pos="394970" algn="l"/>
              </a:tabLst>
            </a:pPr>
            <a:r>
              <a:rPr lang="en-US" sz="2000" spc="-5" dirty="0">
                <a:solidFill>
                  <a:srgbClr val="595959"/>
                </a:solidFill>
                <a:latin typeface="Arial"/>
                <a:cs typeface="Arial"/>
              </a:rPr>
              <a:t>Help</a:t>
            </a:r>
            <a:r>
              <a:rPr lang="en-US" sz="20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2000" spc="-5" dirty="0">
                <a:solidFill>
                  <a:srgbClr val="595959"/>
                </a:solidFill>
                <a:latin typeface="Arial"/>
                <a:cs typeface="Arial"/>
              </a:rPr>
              <a:t>Options</a:t>
            </a:r>
            <a:endParaRPr sz="2000" dirty="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1120"/>
              </a:spcBef>
              <a:buChar char="●"/>
              <a:tabLst>
                <a:tab pos="394335" algn="l"/>
                <a:tab pos="394970" algn="l"/>
              </a:tabLst>
            </a:pPr>
            <a:r>
              <a:rPr lang="en-US" sz="2000" spc="-5" dirty="0">
                <a:solidFill>
                  <a:srgbClr val="595959"/>
                </a:solidFill>
                <a:latin typeface="Arial"/>
                <a:cs typeface="Arial"/>
              </a:rPr>
              <a:t>AU Tutorials - </a:t>
            </a:r>
            <a:r>
              <a:rPr sz="2000" spc="-5" dirty="0">
                <a:solidFill>
                  <a:srgbClr val="595959"/>
                </a:solidFill>
                <a:latin typeface="Arial"/>
                <a:cs typeface="Arial"/>
              </a:rPr>
              <a:t>Professional Learning</a:t>
            </a:r>
            <a:r>
              <a:rPr sz="2000" spc="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Arial"/>
                <a:cs typeface="Arial"/>
              </a:rPr>
              <a:t>System</a:t>
            </a:r>
            <a:endParaRPr sz="2000" dirty="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1120"/>
              </a:spcBef>
              <a:buChar char="●"/>
              <a:tabLst>
                <a:tab pos="394335" algn="l"/>
                <a:tab pos="394970" algn="l"/>
              </a:tabLst>
            </a:pPr>
            <a:r>
              <a:rPr sz="2000" spc="-5" dirty="0">
                <a:solidFill>
                  <a:srgbClr val="595959"/>
                </a:solidFill>
                <a:latin typeface="Arial"/>
                <a:cs typeface="Arial"/>
              </a:rPr>
              <a:t>Correspondence</a:t>
            </a:r>
            <a:r>
              <a:rPr sz="20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Arial"/>
                <a:cs typeface="Arial"/>
              </a:rPr>
              <a:t>Search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725" y="846850"/>
            <a:ext cx="4280101" cy="2955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268690"/>
            <a:ext cx="3047365" cy="785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800"/>
              </a:lnSpc>
            </a:pPr>
            <a:r>
              <a:rPr sz="2500" spc="10" dirty="0"/>
              <a:t>Ascend DMS</a:t>
            </a:r>
            <a:r>
              <a:rPr sz="2500" spc="-95" dirty="0"/>
              <a:t> </a:t>
            </a:r>
            <a:r>
              <a:rPr sz="2500" spc="10" dirty="0"/>
              <a:t>System  Requirements</a:t>
            </a:r>
            <a:endParaRPr sz="2500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95">
              <a:lnSpc>
                <a:spcPct val="100000"/>
              </a:lnSpc>
            </a:pPr>
            <a:r>
              <a:rPr spc="-5" dirty="0"/>
              <a:t>System</a:t>
            </a:r>
            <a:r>
              <a:rPr spc="-20" dirty="0"/>
              <a:t> </a:t>
            </a:r>
            <a:r>
              <a:rPr spc="-5" dirty="0"/>
              <a:t>Requirements:</a:t>
            </a:r>
          </a:p>
          <a:p>
            <a:pPr marL="264795" marR="536575" indent="-252095">
              <a:lnSpc>
                <a:spcPct val="114999"/>
              </a:lnSpc>
              <a:spcBef>
                <a:spcPts val="1200"/>
              </a:spcBef>
              <a:buChar char="●"/>
              <a:tabLst>
                <a:tab pos="265430" algn="l"/>
              </a:tabLst>
            </a:pPr>
            <a:r>
              <a:rPr spc="-5" dirty="0"/>
              <a:t>Most current versions of Google  Chrome, Apple Safari, Firefox,</a:t>
            </a:r>
            <a:r>
              <a:rPr spc="-85" dirty="0"/>
              <a:t> </a:t>
            </a:r>
            <a:r>
              <a:rPr spc="-5" dirty="0"/>
              <a:t>&amp;  Microsoft Edge. Check that your  browser is updated to the latest  version.</a:t>
            </a:r>
          </a:p>
          <a:p>
            <a:pPr marL="264795" marR="898525" indent="-252095">
              <a:lnSpc>
                <a:spcPct val="114999"/>
              </a:lnSpc>
              <a:spcBef>
                <a:spcPts val="1000"/>
              </a:spcBef>
              <a:buChar char="●"/>
              <a:tabLst>
                <a:tab pos="265430" algn="l"/>
              </a:tabLst>
            </a:pPr>
            <a:r>
              <a:rPr spc="-45" dirty="0"/>
              <a:t>Your </a:t>
            </a:r>
            <a:r>
              <a:rPr spc="-5" dirty="0"/>
              <a:t>pop-up blocker must be  disabled.</a:t>
            </a:r>
          </a:p>
          <a:p>
            <a:pPr marL="36195" marR="5080">
              <a:lnSpc>
                <a:spcPct val="114999"/>
              </a:lnSpc>
              <a:spcBef>
                <a:spcPts val="645"/>
              </a:spcBef>
            </a:pPr>
            <a:r>
              <a:rPr sz="1600" spc="-40" dirty="0"/>
              <a:t>*You </a:t>
            </a:r>
            <a:r>
              <a:rPr sz="1600" dirty="0"/>
              <a:t>may </a:t>
            </a:r>
            <a:r>
              <a:rPr sz="1600" spc="-5" dirty="0"/>
              <a:t>experience better functionality with  Google</a:t>
            </a:r>
            <a:r>
              <a:rPr sz="1600" spc="-45" dirty="0"/>
              <a:t> </a:t>
            </a:r>
            <a:r>
              <a:rPr sz="1600" spc="-5" dirty="0"/>
              <a:t>Chrome.</a:t>
            </a:r>
            <a:endParaRPr sz="1600" dirty="0"/>
          </a:p>
        </p:txBody>
      </p:sp>
      <p:sp>
        <p:nvSpPr>
          <p:cNvPr id="4" name="object 4" descr="Instructions for checking different browser versions with links"/>
          <p:cNvSpPr/>
          <p:nvPr/>
        </p:nvSpPr>
        <p:spPr>
          <a:xfrm>
            <a:off x="4984300" y="424425"/>
            <a:ext cx="3970020" cy="4371340"/>
          </a:xfrm>
          <a:custGeom>
            <a:avLst/>
            <a:gdLst/>
            <a:ahLst/>
            <a:cxnLst/>
            <a:rect l="l" t="t" r="r" b="b"/>
            <a:pathLst>
              <a:path w="3970020" h="4371340">
                <a:moveTo>
                  <a:pt x="0" y="0"/>
                </a:moveTo>
                <a:lnTo>
                  <a:pt x="3969899" y="0"/>
                </a:lnTo>
                <a:lnTo>
                  <a:pt x="3969899" y="4371299"/>
                </a:lnTo>
                <a:lnTo>
                  <a:pt x="0" y="43712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057325" y="349622"/>
            <a:ext cx="3778250" cy="144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90905">
              <a:lnSpc>
                <a:spcPct val="162500"/>
              </a:lnSpc>
            </a:pPr>
            <a:r>
              <a:rPr sz="1600" spc="-5" dirty="0">
                <a:latin typeface="Arial"/>
                <a:cs typeface="Arial"/>
              </a:rPr>
              <a:t>How to </a:t>
            </a:r>
            <a:r>
              <a:rPr sz="1600" dirty="0">
                <a:latin typeface="Arial"/>
                <a:cs typeface="Arial"/>
              </a:rPr>
              <a:t>check </a:t>
            </a:r>
            <a:r>
              <a:rPr sz="1600" spc="-5" dirty="0">
                <a:latin typeface="Arial"/>
                <a:cs typeface="Arial"/>
              </a:rPr>
              <a:t>browser versions:  Chrome:</a:t>
            </a:r>
            <a:endParaRPr sz="16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400" u="heavy" spc="-5" dirty="0">
                <a:solidFill>
                  <a:srgbClr val="0097A7"/>
                </a:solidFill>
                <a:latin typeface="Arial"/>
                <a:cs typeface="Arial"/>
                <a:hlinkClick r:id="rId2"/>
              </a:rPr>
              <a:t>https://support.google.com/chrome/answer/954 </a:t>
            </a:r>
            <a:r>
              <a:rPr sz="1400" u="heavy" spc="-5" dirty="0">
                <a:solidFill>
                  <a:srgbClr val="0097A7"/>
                </a:solidFill>
                <a:latin typeface="Arial"/>
                <a:cs typeface="Arial"/>
              </a:rPr>
              <a:t> </a:t>
            </a:r>
            <a:r>
              <a:rPr sz="1400" u="heavy" spc="-5" dirty="0">
                <a:solidFill>
                  <a:srgbClr val="0097A7"/>
                </a:solidFill>
                <a:latin typeface="Arial"/>
                <a:cs typeface="Arial"/>
                <a:hlinkClick r:id="rId2"/>
              </a:rPr>
              <a:t>14?hl=en&amp;co=GENIE.Platform%3DDesktop&amp;oc </a:t>
            </a:r>
            <a:r>
              <a:rPr sz="1400" u="heavy" spc="-5" dirty="0">
                <a:solidFill>
                  <a:srgbClr val="0097A7"/>
                </a:solidFill>
                <a:latin typeface="Arial"/>
                <a:cs typeface="Arial"/>
              </a:rPr>
              <a:t> </a:t>
            </a:r>
            <a:r>
              <a:rPr sz="1400" u="heavy" spc="-5" dirty="0">
                <a:solidFill>
                  <a:srgbClr val="0097A7"/>
                </a:solidFill>
                <a:latin typeface="Arial"/>
                <a:cs typeface="Arial"/>
                <a:hlinkClick r:id="rId2"/>
              </a:rPr>
              <a:t>o=0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Safari: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u="heavy" spc="-5" dirty="0">
                <a:solidFill>
                  <a:srgbClr val="0097A7"/>
                </a:solidFill>
                <a:hlinkClick r:id="rId3"/>
              </a:rPr>
              <a:t>https://support.apple.com/en-us/HT204416</a:t>
            </a:r>
            <a:endParaRPr sz="1400" dirty="0"/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pc="-5" dirty="0"/>
              <a:t>Firefox:</a:t>
            </a:r>
          </a:p>
          <a:p>
            <a:pPr marL="12700" marR="5715">
              <a:lnSpc>
                <a:spcPct val="100000"/>
              </a:lnSpc>
              <a:spcBef>
                <a:spcPts val="5"/>
              </a:spcBef>
            </a:pPr>
            <a:r>
              <a:rPr sz="1400" u="heavy" spc="-5" dirty="0">
                <a:solidFill>
                  <a:srgbClr val="0097A7"/>
                </a:solidFill>
                <a:hlinkClick r:id="rId4"/>
              </a:rPr>
              <a:t>https://support.mozilla.org/en-US/kb/update-firef </a:t>
            </a:r>
            <a:r>
              <a:rPr sz="1400" u="heavy" spc="-5" dirty="0">
                <a:solidFill>
                  <a:srgbClr val="0097A7"/>
                </a:solidFill>
              </a:rPr>
              <a:t> </a:t>
            </a:r>
            <a:r>
              <a:rPr sz="1400" u="heavy" spc="-5" dirty="0">
                <a:solidFill>
                  <a:srgbClr val="0097A7"/>
                </a:solidFill>
                <a:hlinkClick r:id="rId4"/>
              </a:rPr>
              <a:t>ox-latest-release</a:t>
            </a:r>
            <a:endParaRPr sz="1400" dirty="0"/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pc="-5" dirty="0"/>
              <a:t>Microsoft Edge:  </a:t>
            </a:r>
            <a:r>
              <a:rPr sz="1400" u="heavy" spc="-5" dirty="0">
                <a:solidFill>
                  <a:srgbClr val="0097A7"/>
                </a:solidFill>
                <a:hlinkClick r:id="rId5"/>
              </a:rPr>
              <a:t>https://support.microsoft.com/en-gb/microsoft-e </a:t>
            </a:r>
            <a:r>
              <a:rPr sz="1400" u="heavy" spc="-5" dirty="0">
                <a:solidFill>
                  <a:srgbClr val="0097A7"/>
                </a:solidFill>
              </a:rPr>
              <a:t> </a:t>
            </a:r>
            <a:r>
              <a:rPr sz="1400" u="heavy" spc="-5" dirty="0">
                <a:solidFill>
                  <a:srgbClr val="0097A7"/>
                </a:solidFill>
                <a:hlinkClick r:id="rId5"/>
              </a:rPr>
              <a:t>dge/find-out-which-version-of-microsoft-edge-yo </a:t>
            </a:r>
            <a:r>
              <a:rPr sz="1400" u="heavy" spc="-5" dirty="0">
                <a:solidFill>
                  <a:srgbClr val="0097A7"/>
                </a:solidFill>
              </a:rPr>
              <a:t> </a:t>
            </a:r>
            <a:r>
              <a:rPr sz="1400" u="heavy" spc="-5" dirty="0">
                <a:solidFill>
                  <a:srgbClr val="0097A7"/>
                </a:solidFill>
                <a:hlinkClick r:id="rId5"/>
              </a:rPr>
              <a:t>u-have-c726bee8-c42e-e472-e954-4cf5123497 </a:t>
            </a:r>
            <a:r>
              <a:rPr sz="1400" u="heavy" spc="-5" dirty="0">
                <a:solidFill>
                  <a:srgbClr val="0097A7"/>
                </a:solidFill>
              </a:rPr>
              <a:t> </a:t>
            </a:r>
            <a:r>
              <a:rPr sz="1400" u="heavy" spc="-5" dirty="0">
                <a:solidFill>
                  <a:srgbClr val="0097A7"/>
                </a:solidFill>
                <a:hlinkClick r:id="rId5"/>
              </a:rPr>
              <a:t>eb</a:t>
            </a:r>
            <a:endParaRPr sz="140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170488"/>
            <a:ext cx="25673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10" dirty="0"/>
              <a:t>Ascend DMS</a:t>
            </a:r>
            <a:r>
              <a:rPr sz="2500" spc="-145" dirty="0"/>
              <a:t> </a:t>
            </a:r>
            <a:r>
              <a:rPr sz="2500" spc="-15" dirty="0"/>
              <a:t>Tips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177500" y="679936"/>
            <a:ext cx="4713605" cy="4221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595959"/>
                </a:solidFill>
                <a:latin typeface="Arial"/>
                <a:cs typeface="Arial"/>
              </a:rPr>
              <a:t>System</a:t>
            </a:r>
            <a:r>
              <a:rPr sz="15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595959"/>
                </a:solidFill>
                <a:latin typeface="Arial"/>
                <a:cs typeface="Arial"/>
              </a:rPr>
              <a:t>Features:</a:t>
            </a:r>
            <a:endParaRPr sz="1500" dirty="0">
              <a:latin typeface="Arial"/>
              <a:cs typeface="Arial"/>
            </a:endParaRPr>
          </a:p>
          <a:p>
            <a:pPr marL="184150" marR="142240" indent="-156845" algn="just">
              <a:lnSpc>
                <a:spcPts val="1330"/>
              </a:lnSpc>
              <a:spcBef>
                <a:spcPts val="1235"/>
              </a:spcBef>
              <a:buFont typeface="Arial"/>
              <a:buChar char="●"/>
              <a:tabLst>
                <a:tab pos="184150" algn="l"/>
              </a:tabLst>
            </a:pPr>
            <a:r>
              <a:rPr sz="1300" b="1" spc="-5" dirty="0">
                <a:solidFill>
                  <a:srgbClr val="595959"/>
                </a:solidFill>
                <a:latin typeface="Arial"/>
                <a:cs typeface="Arial"/>
              </a:rPr>
              <a:t>Caret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= an open or filled arrowhead. Clicking on a caret will  open hidden information. Re-clicking on a caret will hide the  revealed</a:t>
            </a:r>
            <a:r>
              <a:rPr sz="13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information.</a:t>
            </a:r>
            <a:endParaRPr sz="1300" dirty="0">
              <a:latin typeface="Arial"/>
              <a:cs typeface="Arial"/>
            </a:endParaRPr>
          </a:p>
          <a:p>
            <a:pPr marL="184150" marR="110489" indent="-156845">
              <a:lnSpc>
                <a:spcPts val="1330"/>
              </a:lnSpc>
              <a:spcBef>
                <a:spcPts val="990"/>
              </a:spcBef>
              <a:buFont typeface="Arial"/>
              <a:buChar char="●"/>
              <a:tabLst>
                <a:tab pos="184150" algn="l"/>
              </a:tabLst>
            </a:pPr>
            <a:r>
              <a:rPr sz="1300" b="1" spc="-5" dirty="0">
                <a:solidFill>
                  <a:srgbClr val="595959"/>
                </a:solidFill>
                <a:latin typeface="Arial"/>
                <a:cs typeface="Arial"/>
              </a:rPr>
              <a:t>Quick Access Menu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(a.k.a. Hamburger Menu) = 3 short  stacked horizontal lines. Clicking on a Quick Access icon will  reveal hidden</a:t>
            </a:r>
            <a:r>
              <a:rPr sz="13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information/options.</a:t>
            </a:r>
            <a:endParaRPr sz="1300" dirty="0">
              <a:latin typeface="Arial"/>
              <a:cs typeface="Arial"/>
            </a:endParaRPr>
          </a:p>
          <a:p>
            <a:pPr marL="184150" marR="132715" indent="-156845">
              <a:lnSpc>
                <a:spcPts val="1330"/>
              </a:lnSpc>
              <a:spcBef>
                <a:spcPts val="990"/>
              </a:spcBef>
              <a:buFont typeface="Arial"/>
              <a:buChar char="●"/>
              <a:tabLst>
                <a:tab pos="184150" algn="l"/>
              </a:tabLst>
            </a:pPr>
            <a:r>
              <a:rPr sz="1300" b="1" spc="-5" dirty="0">
                <a:solidFill>
                  <a:srgbClr val="595959"/>
                </a:solidFill>
                <a:latin typeface="Arial"/>
                <a:cs typeface="Arial"/>
              </a:rPr>
              <a:t>Modals, pop-ups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, and </a:t>
            </a:r>
            <a:r>
              <a:rPr sz="1300" b="1" spc="-5" dirty="0">
                <a:solidFill>
                  <a:srgbClr val="595959"/>
                </a:solidFill>
                <a:latin typeface="Arial"/>
                <a:cs typeface="Arial"/>
              </a:rPr>
              <a:t>new tabs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= 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may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appear as you 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click 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on buttons and links. A modal is a text message that will  appear on the screen to indicate 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success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or failure on an  action.</a:t>
            </a:r>
            <a:endParaRPr sz="1300" dirty="0">
              <a:latin typeface="Arial"/>
              <a:cs typeface="Arial"/>
            </a:endParaRPr>
          </a:p>
          <a:p>
            <a:pPr marL="184150" marR="5080" indent="-156845">
              <a:lnSpc>
                <a:spcPts val="1330"/>
              </a:lnSpc>
              <a:spcBef>
                <a:spcPts val="990"/>
              </a:spcBef>
              <a:buFont typeface="Arial"/>
              <a:buChar char="●"/>
              <a:tabLst>
                <a:tab pos="184150" algn="l"/>
              </a:tabLst>
            </a:pPr>
            <a:r>
              <a:rPr sz="1300" b="1" spc="-10" dirty="0">
                <a:solidFill>
                  <a:srgbClr val="595959"/>
                </a:solidFill>
                <a:latin typeface="Arial"/>
                <a:cs typeface="Arial"/>
              </a:rPr>
              <a:t>Vertical </a:t>
            </a:r>
            <a:r>
              <a:rPr sz="1300" b="1" spc="-5" dirty="0">
                <a:solidFill>
                  <a:srgbClr val="595959"/>
                </a:solidFill>
                <a:latin typeface="Arial"/>
                <a:cs typeface="Arial"/>
              </a:rPr>
              <a:t>and Horizontal Scroll Bars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= Be sure to 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check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if the  sides and top and bottom of the page, or if any sections or  pop-up boxes have these scroll bars used to reveal more  information.</a:t>
            </a:r>
            <a:endParaRPr sz="1300" dirty="0">
              <a:latin typeface="Arial"/>
              <a:cs typeface="Arial"/>
            </a:endParaRPr>
          </a:p>
          <a:p>
            <a:pPr marL="184150" marR="196850" indent="-156845">
              <a:lnSpc>
                <a:spcPts val="1330"/>
              </a:lnSpc>
              <a:spcBef>
                <a:spcPts val="990"/>
              </a:spcBef>
              <a:buFont typeface="Arial"/>
              <a:buChar char="●"/>
              <a:tabLst>
                <a:tab pos="184150" algn="l"/>
              </a:tabLst>
            </a:pPr>
            <a:r>
              <a:rPr sz="1300" b="1" spc="-5" dirty="0">
                <a:solidFill>
                  <a:srgbClr val="595959"/>
                </a:solidFill>
                <a:latin typeface="Arial"/>
                <a:cs typeface="Arial"/>
              </a:rPr>
              <a:t># of items per page and page over arrows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= 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may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exist at  the bottom of the page. </a:t>
            </a:r>
            <a:r>
              <a:rPr sz="1300" spc="-45" dirty="0">
                <a:solidFill>
                  <a:srgbClr val="595959"/>
                </a:solidFill>
                <a:latin typeface="Arial"/>
                <a:cs typeface="Arial"/>
              </a:rPr>
              <a:t>You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can change the # of items  displayed or page over to reveal more</a:t>
            </a:r>
            <a:r>
              <a:rPr sz="1300" spc="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information.</a:t>
            </a:r>
            <a:endParaRPr sz="1300" dirty="0">
              <a:latin typeface="Arial"/>
              <a:cs typeface="Arial"/>
            </a:endParaRPr>
          </a:p>
          <a:p>
            <a:pPr marL="184150" marR="59690" indent="-156845">
              <a:lnSpc>
                <a:spcPts val="1330"/>
              </a:lnSpc>
              <a:spcBef>
                <a:spcPts val="990"/>
              </a:spcBef>
              <a:buFont typeface="Arial"/>
              <a:buChar char="●"/>
              <a:tabLst>
                <a:tab pos="184150" algn="l"/>
              </a:tabLst>
            </a:pPr>
            <a:r>
              <a:rPr sz="1300" b="1" spc="-5" dirty="0">
                <a:solidFill>
                  <a:srgbClr val="595959"/>
                </a:solidFill>
                <a:latin typeface="Arial"/>
                <a:cs typeface="Arial"/>
              </a:rPr>
              <a:t>Auto-save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= Ascend DMS automatically 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saves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when you are  working in the</a:t>
            </a:r>
            <a:r>
              <a:rPr sz="13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Arial"/>
                <a:cs typeface="Arial"/>
              </a:rPr>
              <a:t>system.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02767" y="360988"/>
            <a:ext cx="578079" cy="492280"/>
          </a:xfrm>
          <a:prstGeom prst="rect">
            <a:avLst/>
          </a:prstGeom>
          <a:blipFill>
            <a:blip r:embed="rId2" cstate="print"/>
            <a:stretch>
              <a:fillRect r="-8478" b="-6154"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43470" y="351048"/>
            <a:ext cx="494906" cy="492282"/>
          </a:xfrm>
          <a:prstGeom prst="rect">
            <a:avLst/>
          </a:prstGeom>
          <a:blipFill>
            <a:blip r:embed="rId3" cstate="print"/>
            <a:stretch>
              <a:fillRect l="-1" r="-10868" b="-6154"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1000" y="351048"/>
            <a:ext cx="459187" cy="492282"/>
          </a:xfrm>
          <a:prstGeom prst="rect">
            <a:avLst/>
          </a:prstGeom>
          <a:blipFill>
            <a:blip r:embed="rId4" cstate="print"/>
            <a:stretch>
              <a:fillRect l="1038" t="-10290" r="-20531" b="-6046"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26" name="Picture 1" descr="Example of a Modal with text stating Unable to submit collection.">
            <a:extLst>
              <a:ext uri="{FF2B5EF4-FFF2-40B4-BE49-F238E27FC236}">
                <a16:creationId xmlns:a16="http://schemas.microsoft.com/office/drawing/2014/main" id="{E1070237-405E-28EB-C669-1D9BC31AD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 t="22366" r="1591" b="12961"/>
          <a:stretch/>
        </p:blipFill>
        <p:spPr bwMode="auto">
          <a:xfrm>
            <a:off x="5465025" y="1123950"/>
            <a:ext cx="3288387" cy="49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Indicates a single page with multiple sections that have their own scroll bars on the right sides.">
            <a:extLst>
              <a:ext uri="{FF2B5EF4-FFF2-40B4-BE49-F238E27FC236}">
                <a16:creationId xmlns:a16="http://schemas.microsoft.com/office/drawing/2014/main" id="{A4DD73CF-E997-4B41-AF25-BA8FC1A177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75" t="2573" r="149" b="281"/>
          <a:stretch/>
        </p:blipFill>
        <p:spPr>
          <a:xfrm>
            <a:off x="5462550" y="1821141"/>
            <a:ext cx="3283649" cy="18043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object 15" descr="Horizontal scroll bar visual"/>
          <p:cNvSpPr/>
          <p:nvPr/>
        </p:nvSpPr>
        <p:spPr>
          <a:xfrm>
            <a:off x="5465025" y="3782138"/>
            <a:ext cx="3283649" cy="313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 descr="Screenshot of # items per page and page over arrows icons"/>
          <p:cNvSpPr/>
          <p:nvPr/>
        </p:nvSpPr>
        <p:spPr>
          <a:xfrm>
            <a:off x="4989671" y="4252373"/>
            <a:ext cx="4042424" cy="3935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908279" y="4818886"/>
            <a:ext cx="9652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595959"/>
                </a:solidFill>
                <a:latin typeface="Arial"/>
                <a:cs typeface="Arial"/>
              </a:rPr>
              <a:t>4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325" y="143338"/>
            <a:ext cx="19640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500" spc="10" dirty="0"/>
              <a:t>Ascend</a:t>
            </a:r>
            <a:r>
              <a:rPr lang="en-US" sz="2500" spc="-75" dirty="0"/>
              <a:t> </a:t>
            </a:r>
            <a:r>
              <a:rPr lang="en-US" sz="2500" spc="5" dirty="0"/>
              <a:t>Login</a:t>
            </a:r>
            <a:endParaRPr lang="en-US"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760927"/>
            <a:ext cx="4343400" cy="309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554" marR="36830" indent="-236854">
              <a:lnSpc>
                <a:spcPct val="114999"/>
              </a:lnSpc>
              <a:buAutoNum type="arabicPeriod"/>
              <a:tabLst>
                <a:tab pos="250190" algn="l"/>
              </a:tabLst>
            </a:pPr>
            <a:r>
              <a:rPr lang="en-US" sz="1700" spc="-5" dirty="0">
                <a:solidFill>
                  <a:srgbClr val="595959"/>
                </a:solidFill>
                <a:latin typeface="Arial"/>
                <a:cs typeface="Arial"/>
              </a:rPr>
              <a:t>Go to </a:t>
            </a:r>
            <a:r>
              <a:rPr lang="en-US" sz="1700" spc="-10" dirty="0">
                <a:solidFill>
                  <a:srgbClr val="595959"/>
                </a:solidFill>
                <a:latin typeface="Arial"/>
                <a:cs typeface="Arial"/>
              </a:rPr>
              <a:t>CDE’s Webpage </a:t>
            </a:r>
            <a:r>
              <a:rPr lang="en-US" sz="1700" spc="-5" dirty="0">
                <a:solidFill>
                  <a:srgbClr val="595959"/>
                </a:solidFill>
                <a:latin typeface="Arial"/>
                <a:cs typeface="Arial"/>
              </a:rPr>
              <a:t>at: </a:t>
            </a:r>
            <a:r>
              <a:rPr lang="en-US" sz="1700" u="heavy" spc="-5" dirty="0">
                <a:solidFill>
                  <a:srgbClr val="0097A7"/>
                </a:solidFill>
                <a:latin typeface="Arial"/>
                <a:cs typeface="Arial"/>
                <a:hlinkClick r:id="rId2"/>
              </a:rPr>
              <a:t>ESSU  Data Management System  (DMS) | CDE  </a:t>
            </a:r>
            <a:r>
              <a:rPr lang="en-US" sz="1700" spc="-5" dirty="0">
                <a:solidFill>
                  <a:srgbClr val="595959"/>
                </a:solidFill>
                <a:latin typeface="Arial"/>
                <a:cs typeface="Arial"/>
              </a:rPr>
              <a:t>(</a:t>
            </a:r>
            <a:r>
              <a:rPr lang="en-US" sz="1700" u="heavy" spc="-5" dirty="0">
                <a:solidFill>
                  <a:srgbClr val="0097A7"/>
                </a:solidFill>
                <a:latin typeface="Arial"/>
                <a:cs typeface="Arial"/>
                <a:hlinkClick r:id="rId2"/>
              </a:rPr>
              <a:t>https://www.cde.state.co.us/cde  sped/dms</a:t>
            </a:r>
            <a:r>
              <a:rPr lang="en-US" sz="1700" spc="-5" dirty="0">
                <a:solidFill>
                  <a:srgbClr val="595959"/>
                </a:solidFill>
                <a:latin typeface="Arial"/>
                <a:cs typeface="Arial"/>
              </a:rPr>
              <a:t>).</a:t>
            </a:r>
            <a:endParaRPr lang="en-US" sz="1700" dirty="0">
              <a:latin typeface="Arial"/>
              <a:cs typeface="Arial"/>
            </a:endParaRPr>
          </a:p>
          <a:p>
            <a:pPr marL="249554" marR="5080" indent="-236854">
              <a:lnSpc>
                <a:spcPct val="114999"/>
              </a:lnSpc>
              <a:spcBef>
                <a:spcPts val="1600"/>
              </a:spcBef>
              <a:buAutoNum type="arabicPeriod"/>
              <a:tabLst>
                <a:tab pos="250190" algn="l"/>
              </a:tabLst>
            </a:pPr>
            <a:r>
              <a:rPr lang="en-US" sz="1700" spc="-5" dirty="0">
                <a:solidFill>
                  <a:srgbClr val="595959"/>
                </a:solidFill>
                <a:latin typeface="Arial"/>
                <a:cs typeface="Arial"/>
              </a:rPr>
              <a:t>Look for the blue button labeled:  “</a:t>
            </a:r>
            <a:r>
              <a:rPr lang="en-US" sz="1700" b="1" spc="-5" dirty="0">
                <a:solidFill>
                  <a:srgbClr val="595959"/>
                </a:solidFill>
                <a:latin typeface="Arial"/>
                <a:cs typeface="Arial"/>
              </a:rPr>
              <a:t>Log in to ESSU Ascend </a:t>
            </a:r>
            <a:r>
              <a:rPr lang="en-US" sz="1700" b="1" dirty="0">
                <a:solidFill>
                  <a:srgbClr val="595959"/>
                </a:solidFill>
                <a:latin typeface="Arial"/>
                <a:cs typeface="Arial"/>
              </a:rPr>
              <a:t>DMS</a:t>
            </a:r>
            <a:r>
              <a:rPr lang="en-US" sz="1700" dirty="0">
                <a:solidFill>
                  <a:srgbClr val="595959"/>
                </a:solidFill>
                <a:latin typeface="Arial"/>
                <a:cs typeface="Arial"/>
              </a:rPr>
              <a:t>”  </a:t>
            </a:r>
            <a:r>
              <a:rPr lang="en-US" sz="1700" spc="-5" dirty="0">
                <a:solidFill>
                  <a:srgbClr val="595959"/>
                </a:solidFill>
                <a:latin typeface="Arial"/>
                <a:cs typeface="Arial"/>
              </a:rPr>
              <a:t>located on the  left side of the</a:t>
            </a:r>
            <a:r>
              <a:rPr lang="en-US" sz="17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700" spc="-5" dirty="0">
                <a:solidFill>
                  <a:srgbClr val="595959"/>
                </a:solidFill>
                <a:latin typeface="Arial"/>
                <a:cs typeface="Arial"/>
              </a:rPr>
              <a:t>webpage.</a:t>
            </a:r>
            <a:endParaRPr lang="en-US" sz="1700" dirty="0">
              <a:latin typeface="Arial"/>
              <a:cs typeface="Arial"/>
            </a:endParaRPr>
          </a:p>
          <a:p>
            <a:pPr marL="249554" marR="342900" indent="-236854">
              <a:lnSpc>
                <a:spcPct val="114999"/>
              </a:lnSpc>
              <a:spcBef>
                <a:spcPts val="1600"/>
              </a:spcBef>
              <a:buAutoNum type="arabicPeriod"/>
              <a:tabLst>
                <a:tab pos="250190" algn="l"/>
              </a:tabLst>
            </a:pPr>
            <a:r>
              <a:rPr lang="en-US" sz="1700" spc="-5" dirty="0">
                <a:solidFill>
                  <a:srgbClr val="595959"/>
                </a:solidFill>
                <a:latin typeface="Arial"/>
                <a:cs typeface="Arial"/>
              </a:rPr>
              <a:t>Click on the “</a:t>
            </a:r>
            <a:r>
              <a:rPr lang="en-US" sz="1700" b="1" spc="-5" dirty="0">
                <a:solidFill>
                  <a:srgbClr val="595959"/>
                </a:solidFill>
                <a:latin typeface="Arial"/>
                <a:cs typeface="Arial"/>
              </a:rPr>
              <a:t>Log in to ESSU  Ascend DMS</a:t>
            </a:r>
            <a:r>
              <a:rPr lang="en-US" sz="1700" spc="-5" dirty="0">
                <a:solidFill>
                  <a:srgbClr val="595959"/>
                </a:solidFill>
                <a:latin typeface="Arial"/>
                <a:cs typeface="Arial"/>
              </a:rPr>
              <a:t>” blue</a:t>
            </a:r>
            <a:r>
              <a:rPr lang="en-US" sz="17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700" spc="-5" dirty="0">
                <a:solidFill>
                  <a:srgbClr val="595959"/>
                </a:solidFill>
                <a:latin typeface="Arial"/>
                <a:cs typeface="Arial"/>
              </a:rPr>
              <a:t>button.</a:t>
            </a:r>
            <a:endParaRPr lang="en-US" sz="17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52123" y="4859856"/>
            <a:ext cx="192404" cy="16763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pc="-5" smtClean="0"/>
              <a:t>5</a:t>
            </a:fld>
            <a:endParaRPr lang="en-US" spc="-5" dirty="0"/>
          </a:p>
        </p:txBody>
      </p:sp>
      <p:pic>
        <p:nvPicPr>
          <p:cNvPr id="11" name="Picture 10" descr="DMS login page with blue Log in to ESSU Ascend DMS button">
            <a:extLst>
              <a:ext uri="{FF2B5EF4-FFF2-40B4-BE49-F238E27FC236}">
                <a16:creationId xmlns:a16="http://schemas.microsoft.com/office/drawing/2014/main" id="{9121095B-B8F4-2563-447D-807D42DE3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856" y="0"/>
            <a:ext cx="3961144" cy="51435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4189996-B99D-2592-8909-A818C1696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38800" y="57150"/>
            <a:ext cx="2133600" cy="5334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C9D6794-0860-8FA4-9585-BD8967C0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9200" y="2876550"/>
            <a:ext cx="2133600" cy="609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475" y="171475"/>
            <a:ext cx="243586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Single-Sign-On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52400" y="1962150"/>
            <a:ext cx="3962399" cy="1461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32105">
              <a:lnSpc>
                <a:spcPts val="1939"/>
              </a:lnSpc>
            </a:pPr>
            <a:r>
              <a:rPr sz="1700" spc="-5" dirty="0">
                <a:solidFill>
                  <a:srgbClr val="595959"/>
                </a:solidFill>
                <a:latin typeface="Arial"/>
                <a:cs typeface="Arial"/>
              </a:rPr>
              <a:t>In the gray “</a:t>
            </a:r>
            <a:r>
              <a:rPr sz="1700" b="1" spc="-5" dirty="0">
                <a:solidFill>
                  <a:srgbClr val="595959"/>
                </a:solidFill>
                <a:latin typeface="Arial"/>
                <a:cs typeface="Arial"/>
              </a:rPr>
              <a:t>Welcome</a:t>
            </a:r>
            <a:r>
              <a:rPr sz="1700" spc="-5" dirty="0">
                <a:solidFill>
                  <a:srgbClr val="595959"/>
                </a:solidFill>
                <a:latin typeface="Arial"/>
                <a:cs typeface="Arial"/>
              </a:rPr>
              <a:t>” box on the  right side of the webpage, type in  your </a:t>
            </a:r>
            <a:r>
              <a:rPr sz="1700" b="1" spc="-5" dirty="0">
                <a:solidFill>
                  <a:srgbClr val="595959"/>
                </a:solidFill>
                <a:latin typeface="Arial"/>
                <a:cs typeface="Arial"/>
              </a:rPr>
              <a:t>Username </a:t>
            </a:r>
            <a:r>
              <a:rPr sz="1700" spc="-5" dirty="0">
                <a:solidFill>
                  <a:srgbClr val="595959"/>
                </a:solidFill>
                <a:latin typeface="Arial"/>
                <a:cs typeface="Arial"/>
              </a:rPr>
              <a:t>(this is your full  email address) and</a:t>
            </a:r>
            <a:r>
              <a:rPr sz="1700" spc="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595959"/>
                </a:solidFill>
                <a:latin typeface="Arial"/>
                <a:cs typeface="Arial"/>
              </a:rPr>
              <a:t>Password</a:t>
            </a:r>
            <a:r>
              <a:rPr sz="1700" spc="-5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lang="en-US" sz="1700" spc="-5" dirty="0">
              <a:solidFill>
                <a:srgbClr val="595959"/>
              </a:solidFill>
              <a:latin typeface="Arial"/>
              <a:cs typeface="Arial"/>
            </a:endParaRPr>
          </a:p>
          <a:p>
            <a:pPr marL="12700" marR="332105">
              <a:lnSpc>
                <a:spcPts val="1939"/>
              </a:lnSpc>
            </a:pPr>
            <a:endParaRPr lang="en-US" sz="1700" dirty="0">
              <a:latin typeface="Arial"/>
              <a:cs typeface="Arial"/>
            </a:endParaRPr>
          </a:p>
          <a:p>
            <a:pPr marL="12700" marR="332105">
              <a:lnSpc>
                <a:spcPts val="1939"/>
              </a:lnSpc>
            </a:pPr>
            <a:endParaRPr lang="en-US" sz="17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4" name="object 4" descr="Log in window screenshot">
            <a:extLst>
              <a:ext uri="{FF2B5EF4-FFF2-40B4-BE49-F238E27FC236}">
                <a16:creationId xmlns:a16="http://schemas.microsoft.com/office/drawing/2014/main" id="{F36668BF-BCE7-2847-BE49-1019F1B6FADD}"/>
              </a:ext>
            </a:extLst>
          </p:cNvPr>
          <p:cNvSpPr/>
          <p:nvPr/>
        </p:nvSpPr>
        <p:spPr>
          <a:xfrm>
            <a:off x="3524890" y="1276350"/>
            <a:ext cx="5340137" cy="2919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474" y="171475"/>
            <a:ext cx="602012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Single-Sign-On</a:t>
            </a:r>
            <a:r>
              <a:rPr lang="en-US" sz="2800" spc="-5" dirty="0"/>
              <a:t> – Forgot Password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304475" y="1428750"/>
            <a:ext cx="3962399" cy="234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32105">
              <a:lnSpc>
                <a:spcPts val="1939"/>
              </a:lnSpc>
            </a:pPr>
            <a:r>
              <a:rPr sz="1700" b="1" spc="-5" dirty="0">
                <a:solidFill>
                  <a:srgbClr val="403E3B"/>
                </a:solidFill>
                <a:latin typeface="Arial"/>
                <a:cs typeface="Arial"/>
              </a:rPr>
              <a:t>Forgot your Password? Go to:  </a:t>
            </a:r>
            <a:r>
              <a:rPr sz="1700" u="heavy" spc="-5" dirty="0">
                <a:solidFill>
                  <a:srgbClr val="3988DD"/>
                </a:solidFill>
                <a:latin typeface="Arial"/>
                <a:cs typeface="Arial"/>
                <a:hlinkClick r:id="rId2"/>
              </a:rPr>
              <a:t>Reset and generate temporary  password  </a:t>
            </a:r>
            <a:r>
              <a:rPr sz="1700" u="heavy" spc="-5" dirty="0">
                <a:solidFill>
                  <a:srgbClr val="403E3B"/>
                </a:solidFill>
                <a:latin typeface="Arial"/>
                <a:cs typeface="Arial"/>
              </a:rPr>
              <a:t>(</a:t>
            </a:r>
            <a:r>
              <a:rPr lang="en-US" sz="1700" u="heavy" spc="-5" dirty="0">
                <a:solidFill>
                  <a:srgbClr val="0097A7"/>
                </a:solidFill>
                <a:latin typeface="Arial"/>
                <a:cs typeface="Arial"/>
                <a:hlinkClick r:id="rId2"/>
              </a:rPr>
              <a:t>https://edx.cde.state.co.us/passwordmanagement/CDEPasswordApplication.html#/</a:t>
            </a:r>
            <a:r>
              <a:rPr sz="1700" spc="-5" dirty="0">
                <a:solidFill>
                  <a:srgbClr val="595959"/>
                </a:solidFill>
                <a:latin typeface="Arial"/>
                <a:cs typeface="Arial"/>
              </a:rPr>
              <a:t>).</a:t>
            </a:r>
            <a:endParaRPr sz="1700" dirty="0">
              <a:latin typeface="Arial"/>
              <a:cs typeface="Arial"/>
            </a:endParaRPr>
          </a:p>
          <a:p>
            <a:pPr marL="12700" marR="148590">
              <a:lnSpc>
                <a:spcPts val="1939"/>
              </a:lnSpc>
              <a:spcBef>
                <a:spcPts val="1240"/>
              </a:spcBef>
            </a:pPr>
            <a:r>
              <a:rPr sz="1700" spc="-5" dirty="0">
                <a:latin typeface="Arial"/>
                <a:cs typeface="Arial"/>
              </a:rPr>
              <a:t>If you continue to have difficulties  logging on to the DMS, please  contact your AU LAM (Local</a:t>
            </a:r>
            <a:r>
              <a:rPr sz="1700" spc="-16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Access  Manager).</a:t>
            </a:r>
            <a:endParaRPr sz="1700" dirty="0">
              <a:latin typeface="Arial"/>
              <a:cs typeface="Arial"/>
            </a:endParaRPr>
          </a:p>
        </p:txBody>
      </p:sp>
      <p:pic>
        <p:nvPicPr>
          <p:cNvPr id="11" name="Picture 10" descr="Reset your CDE Password">
            <a:extLst>
              <a:ext uri="{FF2B5EF4-FFF2-40B4-BE49-F238E27FC236}">
                <a16:creationId xmlns:a16="http://schemas.microsoft.com/office/drawing/2014/main" id="{2D9CEA30-8DE8-9337-E464-361FE34E77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10" b="5255"/>
          <a:stretch/>
        </p:blipFill>
        <p:spPr>
          <a:xfrm>
            <a:off x="4553755" y="1200149"/>
            <a:ext cx="4215070" cy="29272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066172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050" y="275588"/>
            <a:ext cx="35458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10" dirty="0"/>
              <a:t>Ascend DMS</a:t>
            </a:r>
            <a:r>
              <a:rPr sz="2500" spc="-95" dirty="0"/>
              <a:t> </a:t>
            </a:r>
            <a:r>
              <a:rPr sz="2500" spc="10" dirty="0"/>
              <a:t>Dashboard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251475" y="839499"/>
            <a:ext cx="3152140" cy="416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" marR="38735">
              <a:lnSpc>
                <a:spcPct val="105000"/>
              </a:lnSpc>
            </a:pPr>
            <a:r>
              <a:rPr sz="1500" spc="-5" dirty="0">
                <a:solidFill>
                  <a:srgbClr val="595959"/>
                </a:solidFill>
                <a:latin typeface="Arial"/>
                <a:cs typeface="Arial"/>
              </a:rPr>
              <a:t>Upon logging into Ascend DMS,</a:t>
            </a:r>
            <a:r>
              <a:rPr sz="15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595959"/>
                </a:solidFill>
                <a:latin typeface="Arial"/>
                <a:cs typeface="Arial"/>
              </a:rPr>
              <a:t>you  will land on the </a:t>
            </a:r>
            <a:r>
              <a:rPr sz="1500" dirty="0">
                <a:solidFill>
                  <a:srgbClr val="595959"/>
                </a:solidFill>
                <a:latin typeface="Arial"/>
                <a:cs typeface="Arial"/>
              </a:rPr>
              <a:t>“</a:t>
            </a:r>
            <a:r>
              <a:rPr sz="1500" b="1" dirty="0">
                <a:solidFill>
                  <a:srgbClr val="595959"/>
                </a:solidFill>
                <a:latin typeface="Arial"/>
                <a:cs typeface="Arial"/>
              </a:rPr>
              <a:t>My </a:t>
            </a:r>
            <a:r>
              <a:rPr sz="1500" b="1" spc="-5" dirty="0">
                <a:solidFill>
                  <a:srgbClr val="595959"/>
                </a:solidFill>
                <a:latin typeface="Arial"/>
                <a:cs typeface="Arial"/>
              </a:rPr>
              <a:t>Dashboard</a:t>
            </a:r>
            <a:r>
              <a:rPr sz="1500" spc="-5" dirty="0">
                <a:solidFill>
                  <a:srgbClr val="595959"/>
                </a:solidFill>
                <a:latin typeface="Arial"/>
                <a:cs typeface="Arial"/>
              </a:rPr>
              <a:t>”  page. Along the top right side of the  screen, you will see 3 drop-down  fields:</a:t>
            </a:r>
            <a:endParaRPr sz="1500" dirty="0">
              <a:latin typeface="Arial"/>
              <a:cs typeface="Arial"/>
            </a:endParaRPr>
          </a:p>
          <a:p>
            <a:pPr marL="228600" marR="261620" indent="-215900">
              <a:lnSpc>
                <a:spcPct val="105000"/>
              </a:lnSpc>
              <a:spcBef>
                <a:spcPts val="1200"/>
              </a:spcBef>
              <a:buAutoNum type="arabicPeriod"/>
              <a:tabLst>
                <a:tab pos="229235" algn="l"/>
              </a:tabLst>
            </a:pPr>
            <a:r>
              <a:rPr sz="1500" b="1" spc="-5" dirty="0">
                <a:solidFill>
                  <a:srgbClr val="595959"/>
                </a:solidFill>
                <a:latin typeface="Arial"/>
                <a:cs typeface="Arial"/>
              </a:rPr>
              <a:t>Select School </a:t>
            </a:r>
            <a:r>
              <a:rPr sz="1500" b="1" spc="-25" dirty="0">
                <a:solidFill>
                  <a:srgbClr val="595959"/>
                </a:solidFill>
                <a:latin typeface="Arial"/>
                <a:cs typeface="Arial"/>
              </a:rPr>
              <a:t>Year </a:t>
            </a:r>
            <a:r>
              <a:rPr sz="1500" spc="-5" dirty="0">
                <a:solidFill>
                  <a:srgbClr val="595959"/>
                </a:solidFill>
                <a:latin typeface="Arial"/>
                <a:cs typeface="Arial"/>
              </a:rPr>
              <a:t>(*default is  current school</a:t>
            </a:r>
            <a:r>
              <a:rPr sz="15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595959"/>
                </a:solidFill>
                <a:latin typeface="Arial"/>
                <a:cs typeface="Arial"/>
              </a:rPr>
              <a:t>year)</a:t>
            </a:r>
            <a:endParaRPr sz="1500" dirty="0">
              <a:latin typeface="Arial"/>
              <a:cs typeface="Arial"/>
            </a:endParaRPr>
          </a:p>
          <a:p>
            <a:pPr marL="228600" indent="-215900">
              <a:lnSpc>
                <a:spcPct val="100000"/>
              </a:lnSpc>
              <a:spcBef>
                <a:spcPts val="90"/>
              </a:spcBef>
              <a:buAutoNum type="arabicPeriod"/>
              <a:tabLst>
                <a:tab pos="229235" algn="l"/>
              </a:tabLst>
            </a:pPr>
            <a:r>
              <a:rPr sz="1500" b="1" spc="-5" dirty="0">
                <a:solidFill>
                  <a:srgbClr val="595959"/>
                </a:solidFill>
                <a:latin typeface="Arial"/>
                <a:cs typeface="Arial"/>
              </a:rPr>
              <a:t>District/AU </a:t>
            </a:r>
            <a:r>
              <a:rPr sz="1500" spc="-5" dirty="0">
                <a:solidFill>
                  <a:srgbClr val="595959"/>
                </a:solidFill>
                <a:latin typeface="Arial"/>
                <a:cs typeface="Arial"/>
              </a:rPr>
              <a:t>(*only shows your</a:t>
            </a:r>
            <a:r>
              <a:rPr sz="15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595959"/>
                </a:solidFill>
                <a:latin typeface="Arial"/>
                <a:cs typeface="Arial"/>
              </a:rPr>
              <a:t>AU)</a:t>
            </a:r>
            <a:endParaRPr sz="1500" dirty="0">
              <a:latin typeface="Arial"/>
              <a:cs typeface="Arial"/>
            </a:endParaRPr>
          </a:p>
          <a:p>
            <a:pPr marL="228600" indent="-215900">
              <a:lnSpc>
                <a:spcPct val="100000"/>
              </a:lnSpc>
              <a:spcBef>
                <a:spcPts val="90"/>
              </a:spcBef>
              <a:buAutoNum type="arabicPeriod"/>
              <a:tabLst>
                <a:tab pos="229235" algn="l"/>
              </a:tabLst>
            </a:pPr>
            <a:r>
              <a:rPr sz="1500" b="1" spc="-5" dirty="0">
                <a:solidFill>
                  <a:srgbClr val="595959"/>
                </a:solidFill>
                <a:latin typeface="Arial"/>
                <a:cs typeface="Arial"/>
              </a:rPr>
              <a:t>Username</a:t>
            </a:r>
            <a:endParaRPr sz="1500" dirty="0">
              <a:latin typeface="Arial"/>
              <a:cs typeface="Arial"/>
            </a:endParaRPr>
          </a:p>
          <a:p>
            <a:pPr marL="57150">
              <a:lnSpc>
                <a:spcPct val="100000"/>
              </a:lnSpc>
              <a:spcBef>
                <a:spcPts val="1290"/>
              </a:spcBef>
            </a:pPr>
            <a:r>
              <a:rPr sz="1500" spc="-5" dirty="0">
                <a:solidFill>
                  <a:srgbClr val="595959"/>
                </a:solidFill>
                <a:latin typeface="Arial"/>
                <a:cs typeface="Arial"/>
              </a:rPr>
              <a:t>Clicking on the shaded</a:t>
            </a:r>
            <a:r>
              <a:rPr sz="1500" spc="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595959"/>
                </a:solidFill>
                <a:latin typeface="Arial"/>
                <a:cs typeface="Arial"/>
              </a:rPr>
              <a:t>caret</a:t>
            </a:r>
            <a:endParaRPr sz="1500" dirty="0">
              <a:latin typeface="Arial"/>
              <a:cs typeface="Arial"/>
            </a:endParaRPr>
          </a:p>
          <a:p>
            <a:pPr marL="57150" marR="82550">
              <a:lnSpc>
                <a:spcPct val="105000"/>
              </a:lnSpc>
            </a:pPr>
            <a:r>
              <a:rPr sz="1500" spc="-5" dirty="0">
                <a:solidFill>
                  <a:srgbClr val="595959"/>
                </a:solidFill>
                <a:latin typeface="Arial"/>
                <a:cs typeface="Arial"/>
              </a:rPr>
              <a:t>(down-pointing arrow) to the right of  these fields will reveal options</a:t>
            </a:r>
            <a:r>
              <a:rPr sz="1500" spc="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595959"/>
                </a:solidFill>
                <a:latin typeface="Arial"/>
                <a:cs typeface="Arial"/>
              </a:rPr>
              <a:t>to:</a:t>
            </a:r>
            <a:endParaRPr sz="1500" dirty="0">
              <a:latin typeface="Arial"/>
              <a:cs typeface="Arial"/>
            </a:endParaRPr>
          </a:p>
          <a:p>
            <a:pPr marL="514350" lvl="1" indent="-292100">
              <a:lnSpc>
                <a:spcPct val="100000"/>
              </a:lnSpc>
              <a:spcBef>
                <a:spcPts val="90"/>
              </a:spcBef>
              <a:buChar char="-"/>
              <a:tabLst>
                <a:tab pos="514350" algn="l"/>
                <a:tab pos="514984" algn="l"/>
              </a:tabLst>
            </a:pPr>
            <a:r>
              <a:rPr sz="1500" spc="-5" dirty="0">
                <a:solidFill>
                  <a:srgbClr val="595959"/>
                </a:solidFill>
                <a:latin typeface="Arial"/>
                <a:cs typeface="Arial"/>
              </a:rPr>
              <a:t>Select the school</a:t>
            </a:r>
            <a:r>
              <a:rPr sz="15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595959"/>
                </a:solidFill>
                <a:latin typeface="Arial"/>
                <a:cs typeface="Arial"/>
              </a:rPr>
              <a:t>year;</a:t>
            </a:r>
            <a:endParaRPr sz="1500" dirty="0">
              <a:latin typeface="Arial"/>
              <a:cs typeface="Arial"/>
            </a:endParaRPr>
          </a:p>
          <a:p>
            <a:pPr marL="514350" lvl="1" indent="-292100">
              <a:lnSpc>
                <a:spcPct val="100000"/>
              </a:lnSpc>
              <a:spcBef>
                <a:spcPts val="90"/>
              </a:spcBef>
              <a:buChar char="-"/>
              <a:tabLst>
                <a:tab pos="514350" algn="l"/>
                <a:tab pos="514984" algn="l"/>
              </a:tabLst>
            </a:pPr>
            <a:r>
              <a:rPr sz="1500" spc="-5" dirty="0">
                <a:solidFill>
                  <a:srgbClr val="595959"/>
                </a:solidFill>
                <a:latin typeface="Arial"/>
                <a:cs typeface="Arial"/>
              </a:rPr>
              <a:t>Show your</a:t>
            </a:r>
            <a:r>
              <a:rPr sz="15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595959"/>
                </a:solidFill>
                <a:latin typeface="Arial"/>
                <a:cs typeface="Arial"/>
              </a:rPr>
              <a:t>District/AU;</a:t>
            </a:r>
            <a:endParaRPr sz="1500" dirty="0">
              <a:latin typeface="Arial"/>
              <a:cs typeface="Arial"/>
            </a:endParaRPr>
          </a:p>
          <a:p>
            <a:pPr marL="514350" marR="26670" lvl="1" indent="-292100">
              <a:lnSpc>
                <a:spcPct val="105000"/>
              </a:lnSpc>
              <a:buChar char="-"/>
              <a:tabLst>
                <a:tab pos="514350" algn="l"/>
                <a:tab pos="514984" algn="l"/>
              </a:tabLst>
            </a:pPr>
            <a:r>
              <a:rPr sz="1500" spc="-5" dirty="0">
                <a:solidFill>
                  <a:srgbClr val="595959"/>
                </a:solidFill>
                <a:latin typeface="Arial"/>
                <a:cs typeface="Arial"/>
              </a:rPr>
              <a:t>Adjust your settings or sign out  of the</a:t>
            </a:r>
            <a:r>
              <a:rPr sz="15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595959"/>
                </a:solidFill>
                <a:latin typeface="Arial"/>
                <a:cs typeface="Arial"/>
              </a:rPr>
              <a:t>system.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52129" y="4778736"/>
            <a:ext cx="9652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595959"/>
                </a:solidFill>
                <a:latin typeface="Arial"/>
                <a:cs typeface="Arial"/>
              </a:rPr>
              <a:t>7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12" name="Group 11" descr="Dashboard shows your AU name and school year selected. ">
            <a:extLst>
              <a:ext uri="{FF2B5EF4-FFF2-40B4-BE49-F238E27FC236}">
                <a16:creationId xmlns:a16="http://schemas.microsoft.com/office/drawing/2014/main" id="{61AB8BB3-56A5-3766-2B3A-85AF1DDD5A9D}"/>
              </a:ext>
            </a:extLst>
          </p:cNvPr>
          <p:cNvGrpSpPr/>
          <p:nvPr/>
        </p:nvGrpSpPr>
        <p:grpSpPr>
          <a:xfrm>
            <a:off x="3657600" y="1276350"/>
            <a:ext cx="5370823" cy="2055275"/>
            <a:chOff x="3701025" y="1603400"/>
            <a:chExt cx="5370823" cy="2055275"/>
          </a:xfrm>
        </p:grpSpPr>
        <p:sp>
          <p:nvSpPr>
            <p:cNvPr id="4" name="object 4" descr="Screenshot of page"/>
            <p:cNvSpPr/>
            <p:nvPr/>
          </p:nvSpPr>
          <p:spPr>
            <a:xfrm>
              <a:off x="3701025" y="1603400"/>
              <a:ext cx="5370823" cy="20552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CB0662C-1B07-8F5E-2F08-1AB257B89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1200" y="1742882"/>
              <a:ext cx="452279" cy="14306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573988" y="159494"/>
            <a:ext cx="2055412" cy="791706"/>
          </a:xfrm>
          <a:prstGeom prst="wedgeRoundRectCallout">
            <a:avLst>
              <a:gd name="adj1" fmla="val 24428"/>
              <a:gd name="adj2" fmla="val 93634"/>
              <a:gd name="adj3" fmla="val 16667"/>
            </a:avLst>
          </a:prstGeom>
          <a:solidFill>
            <a:srgbClr val="FFFFFF"/>
          </a:solidFill>
          <a:ln w="19049">
            <a:solidFill>
              <a:srgbClr val="FF0000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76200" marR="273685">
              <a:lnSpc>
                <a:spcPct val="100000"/>
              </a:lnSpc>
              <a:spcBef>
                <a:spcPts val="540"/>
              </a:spcBef>
            </a:pPr>
            <a:r>
              <a:rPr sz="1400" spc="-5" dirty="0">
                <a:latin typeface="Arial"/>
                <a:cs typeface="Arial"/>
              </a:rPr>
              <a:t>System always  defaults to  current school  year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375" y="204515"/>
            <a:ext cx="2513965" cy="768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800"/>
              </a:lnSpc>
            </a:pPr>
            <a:r>
              <a:rPr sz="2500" spc="10" dirty="0"/>
              <a:t>Ascend DMS</a:t>
            </a:r>
            <a:r>
              <a:rPr sz="2500" spc="-90" dirty="0"/>
              <a:t> </a:t>
            </a:r>
            <a:r>
              <a:rPr sz="2500" spc="5" dirty="0"/>
              <a:t>Left  Navigation</a:t>
            </a:r>
            <a:r>
              <a:rPr sz="2500" spc="-60" dirty="0"/>
              <a:t> </a:t>
            </a:r>
            <a:r>
              <a:rPr sz="2500" spc="10" dirty="0"/>
              <a:t>Pane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262996" y="1200531"/>
            <a:ext cx="2745105" cy="348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105" marR="167640">
              <a:lnSpc>
                <a:spcPts val="1820"/>
              </a:lnSpc>
            </a:pP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Ascend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may 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open with the  left navigation pane closed.  The left navigation pane  contains the links to the  various module pages such  as </a:t>
            </a:r>
            <a:r>
              <a:rPr sz="1600" b="1" spc="-5" dirty="0">
                <a:solidFill>
                  <a:srgbClr val="595959"/>
                </a:solidFill>
                <a:latin typeface="Arial"/>
                <a:cs typeface="Arial"/>
              </a:rPr>
              <a:t>AU </a:t>
            </a:r>
            <a:r>
              <a:rPr sz="1600" b="1" spc="-25" dirty="0">
                <a:solidFill>
                  <a:srgbClr val="595959"/>
                </a:solidFill>
                <a:latin typeface="Arial"/>
                <a:cs typeface="Arial"/>
              </a:rPr>
              <a:t>Tasks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sz="1600" b="1" spc="-5" dirty="0">
                <a:solidFill>
                  <a:srgbClr val="595959"/>
                </a:solidFill>
                <a:latin typeface="Arial"/>
                <a:cs typeface="Arial"/>
              </a:rPr>
              <a:t>Corrections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,  </a:t>
            </a:r>
            <a:r>
              <a:rPr sz="1600" b="1" spc="-5" dirty="0">
                <a:solidFill>
                  <a:srgbClr val="595959"/>
                </a:solidFill>
                <a:latin typeface="Arial"/>
                <a:cs typeface="Arial"/>
              </a:rPr>
              <a:t>Documents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, and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595959"/>
                </a:solidFill>
                <a:latin typeface="Arial"/>
                <a:cs typeface="Arial"/>
              </a:rPr>
              <a:t>Help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78105" marR="287655">
              <a:lnSpc>
                <a:spcPts val="1820"/>
              </a:lnSpc>
              <a:spcBef>
                <a:spcPts val="600"/>
              </a:spcBef>
            </a:pPr>
            <a:r>
              <a:rPr sz="1600" spc="-95" dirty="0">
                <a:solidFill>
                  <a:srgbClr val="595959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open the left navigation  pane:</a:t>
            </a:r>
            <a:endParaRPr sz="1600" dirty="0">
              <a:latin typeface="Arial"/>
              <a:cs typeface="Arial"/>
            </a:endParaRPr>
          </a:p>
          <a:p>
            <a:pPr marL="192405" marR="5080" indent="-179705">
              <a:lnSpc>
                <a:spcPts val="1630"/>
              </a:lnSpc>
              <a:spcBef>
                <a:spcPts val="595"/>
              </a:spcBef>
              <a:buChar char="●"/>
              <a:tabLst>
                <a:tab pos="193040" algn="l"/>
              </a:tabLst>
            </a:pP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Click on the </a:t>
            </a:r>
            <a:r>
              <a:rPr sz="1600" b="1" spc="-5" dirty="0">
                <a:solidFill>
                  <a:srgbClr val="595959"/>
                </a:solidFill>
                <a:latin typeface="Arial"/>
                <a:cs typeface="Arial"/>
              </a:rPr>
              <a:t>Quick Access  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menu (3 horizontal lines  icon) located to the right of  the ASCEND logo located</a:t>
            </a:r>
            <a:r>
              <a:rPr sz="16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in  the upper left corner of the  screen.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5" name="Group 14" descr="Red arrow pointing at 3 horizontal lines by Ascend logo that open left navigation pane">
            <a:extLst>
              <a:ext uri="{FF2B5EF4-FFF2-40B4-BE49-F238E27FC236}">
                <a16:creationId xmlns:a16="http://schemas.microsoft.com/office/drawing/2014/main" id="{92CAEFD2-F0C8-0D4E-95BB-306C0E6EFF62}"/>
              </a:ext>
            </a:extLst>
          </p:cNvPr>
          <p:cNvGrpSpPr/>
          <p:nvPr/>
        </p:nvGrpSpPr>
        <p:grpSpPr>
          <a:xfrm>
            <a:off x="3398365" y="132097"/>
            <a:ext cx="5745634" cy="2264249"/>
            <a:chOff x="3398365" y="132097"/>
            <a:chExt cx="5745634" cy="2264249"/>
          </a:xfrm>
        </p:grpSpPr>
        <p:sp>
          <p:nvSpPr>
            <p:cNvPr id="4" name="object 4" descr="Screenshot left navigation pane"/>
            <p:cNvSpPr/>
            <p:nvPr/>
          </p:nvSpPr>
          <p:spPr>
            <a:xfrm>
              <a:off x="3398365" y="132097"/>
              <a:ext cx="5745634" cy="22642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77F2B3B-46F4-BC99-965E-9A9E36F29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800" y="285750"/>
              <a:ext cx="476380" cy="150692"/>
            </a:xfrm>
            <a:prstGeom prst="rect">
              <a:avLst/>
            </a:prstGeom>
          </p:spPr>
        </p:pic>
      </p:grpSp>
      <p:grpSp>
        <p:nvGrpSpPr>
          <p:cNvPr id="16" name="Group 15" descr="Red arrow showing left navigation pane opening">
            <a:extLst>
              <a:ext uri="{FF2B5EF4-FFF2-40B4-BE49-F238E27FC236}">
                <a16:creationId xmlns:a16="http://schemas.microsoft.com/office/drawing/2014/main" id="{C7AF6E3F-E7B7-A506-80C8-D24CAE9A33CD}"/>
              </a:ext>
            </a:extLst>
          </p:cNvPr>
          <p:cNvGrpSpPr/>
          <p:nvPr/>
        </p:nvGrpSpPr>
        <p:grpSpPr>
          <a:xfrm>
            <a:off x="3398374" y="3006926"/>
            <a:ext cx="5745625" cy="1907008"/>
            <a:chOff x="3398374" y="3006926"/>
            <a:chExt cx="5745625" cy="1907008"/>
          </a:xfrm>
        </p:grpSpPr>
        <p:sp>
          <p:nvSpPr>
            <p:cNvPr id="7" name="object 7" descr="Screenshot left navigation pane"/>
            <p:cNvSpPr/>
            <p:nvPr/>
          </p:nvSpPr>
          <p:spPr>
            <a:xfrm>
              <a:off x="3398374" y="3006926"/>
              <a:ext cx="5745625" cy="19070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00903ED-8C9E-010D-5846-539B5B8F1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0696" y="3137046"/>
              <a:ext cx="457118" cy="15069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10575</TotalTime>
  <Words>917</Words>
  <Application>Microsoft Office PowerPoint</Application>
  <PresentationFormat>On-screen Show (16:9)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SourceSansProRegular</vt:lpstr>
      <vt:lpstr>Times New Roman</vt:lpstr>
      <vt:lpstr>Office Theme</vt:lpstr>
      <vt:lpstr>Welcome to  Ascend</vt:lpstr>
      <vt:lpstr>Topics Covered</vt:lpstr>
      <vt:lpstr>Ascend DMS System  Requirements</vt:lpstr>
      <vt:lpstr>Ascend DMS Tips</vt:lpstr>
      <vt:lpstr>Ascend Login</vt:lpstr>
      <vt:lpstr>Single-Sign-On</vt:lpstr>
      <vt:lpstr>Single-Sign-On – Forgot Password</vt:lpstr>
      <vt:lpstr>Ascend DMS Dashboard</vt:lpstr>
      <vt:lpstr>Ascend DMS Left  Navigation Pane</vt:lpstr>
      <vt:lpstr>Ascend DMS Help</vt:lpstr>
      <vt:lpstr>AU Tutorials</vt:lpstr>
      <vt:lpstr>Correspondence Search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Ascend DMS Getting Started Overview slides</dc:title>
  <dc:creator>Ohleyer, Alyssa</dc:creator>
  <cp:lastModifiedBy>Fails, Josh</cp:lastModifiedBy>
  <cp:revision>7</cp:revision>
  <dcterms:created xsi:type="dcterms:W3CDTF">2022-08-01T13:42:17Z</dcterms:created>
  <dcterms:modified xsi:type="dcterms:W3CDTF">2023-08-24T16:49:53Z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