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6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2286" autoAdjust="0"/>
    <p:restoredTop sz="94737" autoAdjust="0"/>
  </p:normalViewPr>
  <p:slideViewPr>
    <p:cSldViewPr snapToGrid="0" snapToObjects="1">
      <p:cViewPr>
        <p:scale>
          <a:sx n="66" d="100"/>
          <a:sy n="66" d="100"/>
        </p:scale>
        <p:origin x="-97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2080"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5D5D7-ABC3-684F-B9B6-3FDB7DDAD7C9}" type="datetime1">
              <a:rPr lang="en-US" smtClean="0"/>
              <a:t>7/3/16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539AA-4A19-9645-938E-0E44B64F3E7E}" type="datetime1">
              <a:rPr lang="en-US" smtClean="0"/>
              <a:t>7/3/16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Key Points:</a:t>
            </a:r>
          </a:p>
          <a:p>
            <a:r>
              <a:rPr lang="en-US" sz="1100" dirty="0"/>
              <a:t>This activity can be done individually or in groups, as part of training or individual study</a:t>
            </a:r>
            <a:r>
              <a:rPr lang="en-US" sz="1100"/>
              <a:t>. </a:t>
            </a:r>
            <a:endParaRPr lang="en-US" sz="1100" dirty="0"/>
          </a:p>
          <a:p>
            <a:r>
              <a:rPr lang="en-US" sz="1100" b="1" dirty="0"/>
              <a:t>Materials: </a:t>
            </a:r>
            <a:r>
              <a:rPr lang="en-US" sz="1100" dirty="0"/>
              <a:t>Existing data from family, school, and community partnering activities, events, surveys, teams, individuals; data tools such as found in the </a:t>
            </a:r>
            <a:r>
              <a:rPr lang="en-US" sz="1100" i="1" dirty="0"/>
              <a:t>MTSS FSCP Partnering Implementation Guide</a:t>
            </a:r>
            <a:r>
              <a:rPr lang="en-US" sz="1100" dirty="0"/>
              <a:t>: Key Measures; Universal – Surveys, Feedback and Planning, Tracking; Targeted and Intensive Tiers and the Special Education Process</a:t>
            </a:r>
          </a:p>
          <a:p>
            <a:r>
              <a:rPr lang="en-US" sz="1100" dirty="0"/>
              <a:t> </a:t>
            </a:r>
          </a:p>
          <a:p>
            <a:r>
              <a:rPr lang="en-US" sz="1100" b="1" dirty="0"/>
              <a:t>Outcome:</a:t>
            </a:r>
            <a:r>
              <a:rPr lang="en-US" sz="1100" dirty="0"/>
              <a:t> Participants will access data sources to use in action planning. They will analyze existing data and any collected data from individual or group completion as to strengths and concerns, then suggest possible tiered actions. </a:t>
            </a:r>
          </a:p>
          <a:p>
            <a:r>
              <a:rPr lang="en-US" sz="1100" dirty="0"/>
              <a:t> </a:t>
            </a:r>
          </a:p>
          <a:p>
            <a:r>
              <a:rPr lang="en-US" sz="1100" b="1" dirty="0"/>
              <a:t>Instructions:</a:t>
            </a:r>
            <a:r>
              <a:rPr lang="en-US" sz="1100" dirty="0"/>
              <a:t> (These can be varied to fit audiences.) Please review any existing data about current individual and/or team and/or organization and/or school partnering practices. It is suggested that participants complete two of the three Key Measures: </a:t>
            </a:r>
            <a:r>
              <a:rPr lang="en-US" sz="1100" i="1" dirty="0"/>
              <a:t>Challenges and Solutions; MTSS Personal Partnering Beliefs, Practices and Needs Assessment; Multi-Tiered Family, School, and Community Partnering (FSCP) Supports Checklist. </a:t>
            </a:r>
            <a:r>
              <a:rPr lang="en-US" sz="1100" dirty="0"/>
              <a:t>And then see if additional information or data would be helpful. It is also suggested that data be summarized and prioritized in a systematic way for use and ongoing reference, evidence of process, and as performance artifact if needed. The </a:t>
            </a:r>
            <a:r>
              <a:rPr lang="en-US" sz="1100" i="1" dirty="0"/>
              <a:t>Individual </a:t>
            </a:r>
            <a:r>
              <a:rPr lang="en-US" sz="1100" dirty="0"/>
              <a:t>or </a:t>
            </a:r>
            <a:r>
              <a:rPr lang="en-US" sz="1100" i="1" dirty="0"/>
              <a:t>Team Data Summary </a:t>
            </a:r>
            <a:r>
              <a:rPr lang="en-US" sz="1100" dirty="0"/>
              <a:t>templates are an example of a summary process. </a:t>
            </a:r>
          </a:p>
          <a:p>
            <a:r>
              <a:rPr lang="en-US" sz="1100" dirty="0"/>
              <a:t> </a:t>
            </a:r>
          </a:p>
          <a:p>
            <a:r>
              <a:rPr lang="en-US" sz="1100" b="1" dirty="0"/>
              <a:t>Conclusion: </a:t>
            </a:r>
            <a:r>
              <a:rPr lang="en-US" sz="1100" dirty="0"/>
              <a:t>Individual, team or organization gathers, analyzes and summarizes data to use in action planning.</a:t>
            </a:r>
          </a:p>
          <a:p>
            <a:r>
              <a:rPr lang="en-US" sz="1100" b="1" dirty="0"/>
              <a:t> </a:t>
            </a:r>
            <a:endParaRPr lang="en-US" sz="1100" dirty="0"/>
          </a:p>
          <a:p>
            <a:r>
              <a:rPr lang="en-US" sz="1100" b="1" dirty="0"/>
              <a:t> </a:t>
            </a:r>
            <a:endParaRPr lang="en-US" sz="1100" dirty="0"/>
          </a:p>
          <a:p>
            <a:endParaRPr lang="en-US" sz="1100" dirty="0"/>
          </a:p>
          <a:p>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3F7242FB-F25E-544B-B72F-E0B5A499AB48}" type="slidenum">
              <a:rPr lang="en-US" smtClean="0"/>
              <a:t>1</a:t>
            </a:fld>
            <a:endParaRPr lang="en-US"/>
          </a:p>
        </p:txBody>
      </p:sp>
    </p:spTree>
    <p:extLst>
      <p:ext uri="{BB962C8B-B14F-4D97-AF65-F5344CB8AC3E}">
        <p14:creationId xmlns:p14="http://schemas.microsoft.com/office/powerpoint/2010/main" val="119339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1551025"/>
              </p:ext>
            </p:extLst>
          </p:nvPr>
        </p:nvGraphicFramePr>
        <p:xfrm>
          <a:off x="3594" y="2195071"/>
          <a:ext cx="9140407" cy="4622085"/>
        </p:xfrm>
        <a:graphic>
          <a:graphicData uri="http://schemas.openxmlformats.org/drawingml/2006/table">
            <a:tbl>
              <a:tblPr firstRow="1" bandRow="1">
                <a:tableStyleId>{5C22544A-7EE6-4342-B048-85BDC9FD1C3A}</a:tableStyleId>
              </a:tblPr>
              <a:tblGrid>
                <a:gridCol w="2235317"/>
                <a:gridCol w="2235317"/>
                <a:gridCol w="2235317"/>
                <a:gridCol w="2434456"/>
              </a:tblGrid>
              <a:tr h="1150186">
                <a:tc>
                  <a:txBody>
                    <a:bodyPr/>
                    <a:lstStyle/>
                    <a:p>
                      <a:pPr algn="ctr"/>
                      <a:r>
                        <a:rPr lang="en-US" sz="2000" b="1" dirty="0" smtClean="0"/>
                        <a:t>DATA</a:t>
                      </a:r>
                      <a:r>
                        <a:rPr lang="en-US" sz="2000" b="1" baseline="0" dirty="0" smtClean="0"/>
                        <a:t> SOURCE</a:t>
                      </a:r>
                      <a:endParaRPr lang="en-US" sz="2000" b="1" dirty="0" smtClean="0"/>
                    </a:p>
                  </a:txBody>
                  <a:tcPr/>
                </a:tc>
                <a:tc>
                  <a:txBody>
                    <a:bodyPr/>
                    <a:lstStyle/>
                    <a:p>
                      <a:pPr algn="ctr"/>
                      <a:r>
                        <a:rPr lang="en-US" dirty="0" smtClean="0"/>
                        <a:t>DATE</a:t>
                      </a:r>
                      <a:endParaRPr lang="en-US" dirty="0"/>
                    </a:p>
                  </a:txBody>
                  <a:tcPr/>
                </a:tc>
                <a:tc>
                  <a:txBody>
                    <a:bodyPr/>
                    <a:lstStyle/>
                    <a:p>
                      <a:pPr algn="l"/>
                      <a:r>
                        <a:rPr lang="en-US" dirty="0" smtClean="0"/>
                        <a:t>RELEVANT</a:t>
                      </a:r>
                      <a:r>
                        <a:rPr lang="en-US" baseline="0" dirty="0" smtClean="0"/>
                        <a:t> FINDINGS</a:t>
                      </a:r>
                    </a:p>
                  </a:txBody>
                  <a:tcPr/>
                </a:tc>
                <a:tc>
                  <a:txBody>
                    <a:bodyPr/>
                    <a:lstStyle/>
                    <a:p>
                      <a:pPr algn="ctr"/>
                      <a:r>
                        <a:rPr lang="en-US" baseline="0" dirty="0" smtClean="0"/>
                        <a:t>PRIORITIES AND  </a:t>
                      </a:r>
                    </a:p>
                    <a:p>
                      <a:pPr algn="ctr"/>
                      <a:r>
                        <a:rPr lang="en-US" dirty="0" smtClean="0"/>
                        <a:t>POSSIBLE ACTIONS</a:t>
                      </a:r>
                      <a:endParaRPr lang="en-US" dirty="0"/>
                    </a:p>
                  </a:txBody>
                  <a:tcPr/>
                </a:tc>
              </a:tr>
              <a:tr h="1171527">
                <a:tc>
                  <a:txBody>
                    <a:bodyPr/>
                    <a:lstStyle/>
                    <a:p>
                      <a:r>
                        <a:rPr lang="en-US" sz="2400" b="1" dirty="0" smtClean="0"/>
                        <a:t>Existing Data</a:t>
                      </a:r>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r>
                        <a:rPr lang="en-US" sz="1400" b="1" dirty="0" smtClean="0"/>
                        <a:t>STRENGTHS:</a:t>
                      </a:r>
                      <a:r>
                        <a:rPr lang="en-US" sz="1400" b="1" baseline="0" dirty="0" smtClean="0"/>
                        <a:t> </a:t>
                      </a:r>
                    </a:p>
                    <a:p>
                      <a:endParaRPr lang="en-US" sz="1400" b="1" baseline="0" dirty="0" smtClean="0"/>
                    </a:p>
                    <a:p>
                      <a:r>
                        <a:rPr lang="en-US" sz="1400" b="1" dirty="0" smtClean="0"/>
                        <a:t>CONCERNS:</a:t>
                      </a:r>
                      <a:endParaRPr lang="en-US" sz="1400" b="1"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r h="1150186">
                <a:tc>
                  <a:txBody>
                    <a:bodyPr/>
                    <a:lstStyle/>
                    <a:p>
                      <a:r>
                        <a:rPr lang="en-US" sz="2400" b="1" dirty="0" smtClean="0"/>
                        <a:t>Key Measures</a:t>
                      </a:r>
                    </a:p>
                  </a:txBody>
                  <a:tcPr>
                    <a:solidFill>
                      <a:schemeClr val="tx2">
                        <a:lumMod val="20000"/>
                        <a:lumOff val="80000"/>
                      </a:schemeClr>
                    </a:solidFill>
                  </a:tcPr>
                </a:tc>
                <a:tc>
                  <a:txBody>
                    <a:bodyPr/>
                    <a:lstStyle/>
                    <a:p>
                      <a:endParaRPr lang="en-US" dirty="0"/>
                    </a:p>
                  </a:txBody>
                  <a:tcPr>
                    <a:solidFill>
                      <a:schemeClr val="tx2">
                        <a:lumMod val="20000"/>
                        <a:lumOff val="80000"/>
                      </a:schemeClr>
                    </a:solidFill>
                  </a:tcPr>
                </a:tc>
                <a:tc>
                  <a:txBody>
                    <a:bodyPr/>
                    <a:lstStyle/>
                    <a:p>
                      <a:r>
                        <a:rPr lang="en-US" sz="1400" b="1" dirty="0" smtClean="0"/>
                        <a:t>STRENGTHS:</a:t>
                      </a:r>
                    </a:p>
                    <a:p>
                      <a:endParaRPr lang="en-US" sz="1400" b="1" dirty="0"/>
                    </a:p>
                    <a:p>
                      <a:r>
                        <a:rPr lang="en-US" sz="1400" b="1" dirty="0" smtClean="0"/>
                        <a:t>CONCERNS:</a:t>
                      </a:r>
                    </a:p>
                    <a:p>
                      <a:endParaRPr lang="en-US" sz="1400" b="1" dirty="0"/>
                    </a:p>
                  </a:txBody>
                  <a:tcPr>
                    <a:solidFill>
                      <a:schemeClr val="tx2">
                        <a:lumMod val="20000"/>
                        <a:lumOff val="80000"/>
                      </a:schemeClr>
                    </a:solidFill>
                  </a:tcPr>
                </a:tc>
                <a:tc>
                  <a:txBody>
                    <a:bodyPr/>
                    <a:lstStyle/>
                    <a:p>
                      <a:endParaRPr lang="en-US" dirty="0"/>
                    </a:p>
                  </a:txBody>
                  <a:tcPr>
                    <a:solidFill>
                      <a:schemeClr val="tx2">
                        <a:lumMod val="20000"/>
                        <a:lumOff val="80000"/>
                      </a:schemeClr>
                    </a:solidFill>
                  </a:tcPr>
                </a:tc>
              </a:tr>
              <a:tr h="1150186">
                <a:tc>
                  <a:txBody>
                    <a:bodyPr/>
                    <a:lstStyle/>
                    <a:p>
                      <a:r>
                        <a:rPr lang="en-US" sz="2400" b="1" dirty="0" smtClean="0"/>
                        <a:t>Additional </a:t>
                      </a:r>
                    </a:p>
                    <a:p>
                      <a:r>
                        <a:rPr lang="en-US" sz="2400" b="1" dirty="0" smtClean="0"/>
                        <a:t>Instruments</a:t>
                      </a:r>
                    </a:p>
                    <a:p>
                      <a:endParaRPr lang="en-US" dirty="0" smtClean="0"/>
                    </a:p>
                  </a:txBody>
                  <a:tcPr>
                    <a:solidFill>
                      <a:schemeClr val="tx2">
                        <a:lumMod val="40000"/>
                        <a:lumOff val="60000"/>
                      </a:schemeClr>
                    </a:solidFill>
                  </a:tcPr>
                </a:tc>
                <a:tc>
                  <a:txBody>
                    <a:bodyPr/>
                    <a:lstStyle/>
                    <a:p>
                      <a:endParaRPr lang="en-US" dirty="0"/>
                    </a:p>
                  </a:txBody>
                  <a:tcPr>
                    <a:solidFill>
                      <a:schemeClr val="tx2">
                        <a:lumMod val="40000"/>
                        <a:lumOff val="60000"/>
                      </a:schemeClr>
                    </a:solidFill>
                  </a:tcPr>
                </a:tc>
                <a:tc>
                  <a:txBody>
                    <a:bodyPr/>
                    <a:lstStyle/>
                    <a:p>
                      <a:r>
                        <a:rPr lang="en-US" sz="1400" b="1" dirty="0" smtClean="0"/>
                        <a:t>STRENGTHS:</a:t>
                      </a:r>
                    </a:p>
                    <a:p>
                      <a:endParaRPr lang="en-US" sz="1400" b="1" dirty="0"/>
                    </a:p>
                    <a:p>
                      <a:r>
                        <a:rPr lang="en-US" sz="1400" b="1" dirty="0" smtClean="0"/>
                        <a:t>CONCERNS:</a:t>
                      </a:r>
                      <a:r>
                        <a:rPr lang="en-US" sz="1400" b="1" baseline="0" dirty="0" smtClean="0"/>
                        <a:t> </a:t>
                      </a:r>
                      <a:endParaRPr lang="en-US" sz="1400" b="1" dirty="0"/>
                    </a:p>
                  </a:txBody>
                  <a:tcPr>
                    <a:solidFill>
                      <a:schemeClr val="tx2">
                        <a:lumMod val="40000"/>
                        <a:lumOff val="60000"/>
                      </a:schemeClr>
                    </a:solidFill>
                  </a:tcPr>
                </a:tc>
                <a:tc>
                  <a:txBody>
                    <a:bodyPr/>
                    <a:lstStyle/>
                    <a:p>
                      <a:endParaRPr lang="en-US" dirty="0"/>
                    </a:p>
                  </a:txBody>
                  <a:tcPr>
                    <a:solidFill>
                      <a:schemeClr val="tx2">
                        <a:lumMod val="40000"/>
                        <a:lumOff val="60000"/>
                      </a:schemeClr>
                    </a:solidFill>
                  </a:tcPr>
                </a:tc>
              </a:tr>
            </a:tbl>
          </a:graphicData>
        </a:graphic>
      </p:graphicFrame>
      <p:sp>
        <p:nvSpPr>
          <p:cNvPr id="3" name="Title 2"/>
          <p:cNvSpPr>
            <a:spLocks noGrp="1"/>
          </p:cNvSpPr>
          <p:nvPr>
            <p:ph type="title"/>
          </p:nvPr>
        </p:nvSpPr>
        <p:spPr>
          <a:xfrm>
            <a:off x="381000" y="-307900"/>
            <a:ext cx="8381260" cy="1718141"/>
          </a:xfrm>
        </p:spPr>
        <p:txBody>
          <a:bodyPr/>
          <a:lstStyle/>
          <a:p>
            <a:r>
              <a:rPr lang="en-US" sz="1800" dirty="0" smtClean="0">
                <a:solidFill>
                  <a:srgbClr val="FFFFFF"/>
                </a:solidFill>
              </a:rPr>
              <a:t>Step Two: Activity #1</a:t>
            </a:r>
            <a:r>
              <a:rPr lang="en-US" dirty="0" smtClean="0">
                <a:solidFill>
                  <a:srgbClr val="FFFFFF"/>
                </a:solidFill>
              </a:rPr>
              <a:t/>
            </a:r>
            <a:br>
              <a:rPr lang="en-US" dirty="0" smtClean="0">
                <a:solidFill>
                  <a:srgbClr val="FFFFFF"/>
                </a:solidFill>
              </a:rPr>
            </a:br>
            <a:r>
              <a:rPr lang="en-US" dirty="0" smtClean="0">
                <a:solidFill>
                  <a:srgbClr val="FFFFFF"/>
                </a:solidFill>
              </a:rPr>
              <a:t>COLLECT </a:t>
            </a:r>
            <a:r>
              <a:rPr lang="en-US" dirty="0">
                <a:solidFill>
                  <a:srgbClr val="FFFFFF"/>
                </a:solidFill>
              </a:rPr>
              <a:t>AND SUMMARIZE DATA</a:t>
            </a:r>
            <a:endParaRPr lang="en-US" dirty="0">
              <a:solidFill>
                <a:schemeClr val="bg2">
                  <a:lumMod val="40000"/>
                  <a:lumOff val="60000"/>
                </a:schemeClr>
              </a:solidFill>
            </a:endParaRPr>
          </a:p>
        </p:txBody>
      </p:sp>
      <p:sp>
        <p:nvSpPr>
          <p:cNvPr id="5" name="TextBox 4"/>
          <p:cNvSpPr txBox="1"/>
          <p:nvPr/>
        </p:nvSpPr>
        <p:spPr>
          <a:xfrm>
            <a:off x="477202" y="1671851"/>
            <a:ext cx="8017431" cy="523220"/>
          </a:xfrm>
          <a:prstGeom prst="rect">
            <a:avLst/>
          </a:prstGeom>
          <a:noFill/>
        </p:spPr>
        <p:txBody>
          <a:bodyPr wrap="square" rtlCol="0">
            <a:spAutoFit/>
          </a:bodyPr>
          <a:lstStyle/>
          <a:p>
            <a:pPr algn="ctr"/>
            <a:r>
              <a:rPr lang="en-US" sz="2800" b="1" dirty="0" smtClean="0"/>
              <a:t>Data Summary Sample Template</a:t>
            </a:r>
            <a:endParaRPr lang="en-US" sz="2800" b="1" dirty="0"/>
          </a:p>
        </p:txBody>
      </p:sp>
      <p:sp>
        <p:nvSpPr>
          <p:cNvPr id="2" name="TextBox 1"/>
          <p:cNvSpPr txBox="1"/>
          <p:nvPr/>
        </p:nvSpPr>
        <p:spPr>
          <a:xfrm>
            <a:off x="10139691" y="321371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28152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12138</TotalTime>
  <Words>116</Words>
  <Application>Microsoft Macintosh PowerPoint</Application>
  <PresentationFormat>On-screen Show (4:3)</PresentationFormat>
  <Paragraphs>33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CDE THEME</vt:lpstr>
      <vt:lpstr>Step Two: Activity #1 COLLECT AND SUMMARIZE DATA</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Cathy Lines</cp:lastModifiedBy>
  <cp:revision>348</cp:revision>
  <cp:lastPrinted>2015-11-29T21:43:42Z</cp:lastPrinted>
  <dcterms:created xsi:type="dcterms:W3CDTF">2012-07-16T02:29:43Z</dcterms:created>
  <dcterms:modified xsi:type="dcterms:W3CDTF">2016-07-03T14:53:59Z</dcterms:modified>
</cp:coreProperties>
</file>