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96" r:id="rId4"/>
    <p:sldId id="297" r:id="rId5"/>
    <p:sldId id="298" r:id="rId6"/>
    <p:sldId id="299" r:id="rId7"/>
    <p:sldId id="300" r:id="rId8"/>
    <p:sldId id="302" r:id="rId9"/>
    <p:sldId id="301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0" roundtripDataSignature="AMtx7mjFsuU1oUHq6lJfJYqwQ+UDZq3S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50" Type="http://customschemas.google.com/relationships/presentationmetadata" Target="meta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5345d66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5345d663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f5345d6636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5345d66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5345d663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f5345d6636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4324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5345d66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5345d663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f5345d6636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5583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5345d66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5345d663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f5345d6636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7014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5345d66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5345d663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f5345d6636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8814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5345d66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5345d663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f5345d6636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07773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5345d663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5345d663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f5345d6636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626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f7c815001a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f7c815001a_2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gf7c815001a_2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4436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0"/>
          <p:cNvSpPr txBox="1"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0"/>
          <p:cNvSpPr txBox="1">
            <a:spLocks noGrp="1"/>
          </p:cNvSpPr>
          <p:nvPr>
            <p:ph type="sldNum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9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3886200" cy="458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39"/>
          <p:cNvSpPr txBox="1">
            <a:spLocks noGrp="1"/>
          </p:cNvSpPr>
          <p:nvPr>
            <p:ph type="body" idx="2"/>
          </p:nvPr>
        </p:nvSpPr>
        <p:spPr>
          <a:xfrm>
            <a:off x="4629150" y="1463040"/>
            <a:ext cx="3886200" cy="458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5" name="Google Shape;75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39"/>
          <p:cNvSpPr txBox="1"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7" name="Google Shape;77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39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1" name="Google Shape;81;p40"/>
          <p:cNvSpPr txBox="1"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1"/>
          <p:cNvSpPr txBox="1"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42"/>
          <p:cNvSpPr txBox="1"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42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1"/>
          <p:cNvSpPr txBox="1"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1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" name="Google Shape;21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1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2"/>
          <p:cNvSpPr/>
          <p:nvPr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lt1"/>
              </a:gs>
              <a:gs pos="100000">
                <a:srgbClr val="00953A">
                  <a:alpha val="4941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2"/>
          <p:cNvSpPr txBox="1"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2"/>
          <p:cNvSpPr txBox="1"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27" name="Google Shape;27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65737" y="632706"/>
            <a:ext cx="2821173" cy="17627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" name="Google Shape;28;p32"/>
          <p:cNvCxnSpPr/>
          <p:nvPr/>
        </p:nvCxnSpPr>
        <p:spPr>
          <a:xfrm>
            <a:off x="685800" y="2772696"/>
            <a:ext cx="7801897" cy="0"/>
          </a:xfrm>
          <a:prstGeom prst="straightConnector1">
            <a:avLst/>
          </a:prstGeom>
          <a:noFill/>
          <a:ln w="19050" cap="flat" cmpd="sng">
            <a:solidFill>
              <a:srgbClr val="00953A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" name="Google Shape;29;p32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33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3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4" name="Google Shape;34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33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6" name="Google Shape;36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34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4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1" name="Google Shape;41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34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3" name="Google Shape;43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35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5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5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0" name="Google Shape;50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36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6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5" name="Google Shape;55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36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7" name="Google Shape;57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37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7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2" name="Google Shape;62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37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4" name="Google Shape;64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0"/>
            <a:ext cx="9143997" cy="1219199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38"/>
          <p:cNvSpPr txBox="1"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8"/>
          <p:cNvSpPr txBox="1">
            <a:spLocks noGrp="1"/>
          </p:cNvSpPr>
          <p:nvPr>
            <p:ph type="body" idx="1"/>
          </p:nvPr>
        </p:nvSpPr>
        <p:spPr>
          <a:xfrm>
            <a:off x="628650" y="1463040"/>
            <a:ext cx="7886700" cy="4640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9" name="Google Shape;69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172200"/>
            <a:ext cx="1143000" cy="485919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38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1" name="Google Shape;71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7219" y="41458"/>
            <a:ext cx="934373" cy="10684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9"/>
          <p:cNvSpPr txBox="1">
            <a:spLocks noGrp="1"/>
          </p:cNvSpPr>
          <p:nvPr>
            <p:ph type="sldNum" idx="12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chrome-extension://efaidnbmnnnibpcajpcglclefindmkaj/http:/www.cde.state.co.us/cdefisgrant/cderefcrepr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hrome-extension://efaidnbmnnnibpcajpcglclefindmkaj/http:/www.cde.state.co.us/cdefisgrant/cderefcrepro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hrome-extension://efaidnbmnnnibpcajpcglclefindmkaj/http:/www.cde.state.co.us/esserconstructionguidanc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fr.gov/current/title-2/subtitle-A/chapter-II/part-200?toc=1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arsley_b@cde.state.co.u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agemann_w@cde.state.co.us" TargetMode="External"/><Relationship Id="rId5" Type="http://schemas.openxmlformats.org/officeDocument/2006/relationships/hyperlink" Target="mailto:Jones_Kristina@cde.state.co.us" TargetMode="External"/><Relationship Id="rId4" Type="http://schemas.openxmlformats.org/officeDocument/2006/relationships/hyperlink" Target="mailto:Morris_h@cde.state.co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ctrTitle"/>
          </p:nvPr>
        </p:nvSpPr>
        <p:spPr>
          <a:xfrm>
            <a:off x="394700" y="1943925"/>
            <a:ext cx="8594700" cy="34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4500" dirty="0">
                <a:latin typeface="Calibri"/>
                <a:ea typeface="Calibri"/>
                <a:cs typeface="Calibri"/>
                <a:sym typeface="Calibri"/>
              </a:rPr>
              <a:t>Federally Compliant Fiscal Documentation</a:t>
            </a:r>
            <a:br>
              <a:rPr lang="en-US" sz="4500" dirty="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4500" dirty="0">
                <a:latin typeface="Calibri"/>
                <a:ea typeface="Calibri"/>
                <a:cs typeface="Calibri"/>
                <a:sym typeface="Calibri"/>
              </a:rPr>
            </a:br>
            <a:endParaRPr sz="34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3400" dirty="0">
                <a:latin typeface="Calibri"/>
                <a:ea typeface="Calibri"/>
                <a:cs typeface="Calibri"/>
                <a:sym typeface="Calibri"/>
              </a:rPr>
              <a:t>September 22, 2022</a:t>
            </a:r>
            <a:endParaRPr sz="3400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endParaRPr dirty="0"/>
          </a:p>
        </p:txBody>
      </p:sp>
      <p:sp>
        <p:nvSpPr>
          <p:cNvPr id="93" name="Google Shape;93;p2"/>
          <p:cNvSpPr txBox="1">
            <a:spLocks noGrp="1"/>
          </p:cNvSpPr>
          <p:nvPr>
            <p:ph type="sldNum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5345d6636_0_0"/>
          <p:cNvSpPr txBox="1">
            <a:spLocks noGrp="1"/>
          </p:cNvSpPr>
          <p:nvPr>
            <p:ph type="title"/>
          </p:nvPr>
        </p:nvSpPr>
        <p:spPr>
          <a:xfrm>
            <a:off x="1656493" y="383464"/>
            <a:ext cx="60819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CDE Fiscal Monitoring of LEAs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f5345d6636_0_0"/>
          <p:cNvSpPr txBox="1">
            <a:spLocks noGrp="1"/>
          </p:cNvSpPr>
          <p:nvPr>
            <p:ph type="body" idx="1"/>
          </p:nvPr>
        </p:nvSpPr>
        <p:spPr>
          <a:xfrm>
            <a:off x="628650" y="1463051"/>
            <a:ext cx="7886700" cy="49641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rmAutofit fontScale="25000" lnSpcReduction="20000"/>
          </a:bodyPr>
          <a:lstStyle/>
          <a:p>
            <a:pPr marL="457200" lvl="0" indent="-369972" algn="l" rtl="0">
              <a:spcAft>
                <a:spcPts val="0"/>
              </a:spcAft>
              <a:buSzPct val="100000"/>
              <a:buChar char="•"/>
            </a:pPr>
            <a:r>
              <a:rPr lang="en-US" sz="8905" dirty="0"/>
              <a:t>CDE has the obligation to monitor all grant allocations that pass-through our office</a:t>
            </a:r>
          </a:p>
          <a:p>
            <a:pPr lvl="1" indent="-369972">
              <a:spcBef>
                <a:spcPts val="1000"/>
              </a:spcBef>
              <a:buSzPct val="100000"/>
            </a:pPr>
            <a:r>
              <a:rPr lang="en-US" sz="8505" dirty="0"/>
              <a:t>Review is typically at the LEA (district) level as the awards are distributed to the districts and not to schools directly</a:t>
            </a:r>
          </a:p>
          <a:p>
            <a:pPr lvl="1" indent="-369972">
              <a:spcBef>
                <a:spcPts val="1000"/>
              </a:spcBef>
              <a:buSzPct val="100000"/>
            </a:pPr>
            <a:r>
              <a:rPr lang="en-US" sz="8505" dirty="0"/>
              <a:t>Fiscal review and program review are collaborative but tend to be at varying depths at any given FY</a:t>
            </a:r>
          </a:p>
          <a:p>
            <a:pPr indent="-369972">
              <a:buSzPct val="100000"/>
            </a:pPr>
            <a:r>
              <a:rPr lang="en-US" sz="8800" dirty="0"/>
              <a:t>Fiscal monitoring process typically focused on having compliant policies and procedures but will look at actual expenditures as well</a:t>
            </a:r>
          </a:p>
          <a:p>
            <a:pPr lvl="1" indent="-369972">
              <a:spcBef>
                <a:spcPts val="1000"/>
              </a:spcBef>
              <a:buSzPct val="100000"/>
            </a:pPr>
            <a:r>
              <a:rPr lang="en-US" sz="8400" dirty="0"/>
              <a:t>Main goal is to provide technical assistance and help LEAs ensure they are in compliance</a:t>
            </a:r>
          </a:p>
          <a:p>
            <a:pPr marL="457200" marR="0" lvl="0" indent="-369972" algn="l" rtl="0">
              <a:lnSpc>
                <a:spcPct val="90000"/>
              </a:lnSpc>
              <a:spcAft>
                <a:spcPts val="0"/>
              </a:spcAft>
              <a:buSzPct val="100000"/>
              <a:buChar char="•"/>
            </a:pPr>
            <a:r>
              <a:rPr lang="en-US" sz="8905" dirty="0"/>
              <a:t>Fiscal compliance is based on the Uniform Grant Guidance (UGG)</a:t>
            </a:r>
          </a:p>
          <a:p>
            <a:pPr lvl="1" indent="-369972">
              <a:spcBef>
                <a:spcPts val="1000"/>
              </a:spcBef>
              <a:buSzPct val="100000"/>
            </a:pPr>
            <a:r>
              <a:rPr lang="en-US" sz="8505" dirty="0"/>
              <a:t>Look to your compliant procedures under other federal awards as a guide</a:t>
            </a:r>
          </a:p>
          <a:p>
            <a:pPr marL="914400" marR="0" lvl="1" indent="-36997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8905" dirty="0"/>
              <a:t>Fiscal compliance is generally consistent across all federal funds</a:t>
            </a:r>
          </a:p>
        </p:txBody>
      </p:sp>
      <p:sp>
        <p:nvSpPr>
          <p:cNvPr id="101" name="Google Shape;101;gf5345d6636_0_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5345d6636_0_0"/>
          <p:cNvSpPr txBox="1">
            <a:spLocks noGrp="1"/>
          </p:cNvSpPr>
          <p:nvPr>
            <p:ph type="title"/>
          </p:nvPr>
        </p:nvSpPr>
        <p:spPr>
          <a:xfrm>
            <a:off x="1656493" y="383464"/>
            <a:ext cx="60819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Main Areas for Compliance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f5345d6636_0_0"/>
          <p:cNvSpPr txBox="1">
            <a:spLocks noGrp="1"/>
          </p:cNvSpPr>
          <p:nvPr>
            <p:ph type="body" idx="1"/>
          </p:nvPr>
        </p:nvSpPr>
        <p:spPr>
          <a:xfrm>
            <a:off x="628650" y="1463051"/>
            <a:ext cx="7886700" cy="49641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rmAutofit fontScale="25000" lnSpcReduction="20000"/>
          </a:bodyPr>
          <a:lstStyle/>
          <a:p>
            <a:pPr marL="457200" lvl="0" indent="-369972" algn="l" rtl="0">
              <a:spcAft>
                <a:spcPts val="0"/>
              </a:spcAft>
              <a:buSzPct val="100000"/>
              <a:buChar char="•"/>
            </a:pPr>
            <a:r>
              <a:rPr lang="en-US" sz="8905" dirty="0"/>
              <a:t>CDE will review an LEA’s compliance in four main areas</a:t>
            </a:r>
          </a:p>
          <a:p>
            <a:pPr lvl="1" indent="-369972">
              <a:spcBef>
                <a:spcPts val="1000"/>
              </a:spcBef>
              <a:buSzPct val="100000"/>
            </a:pPr>
            <a:r>
              <a:rPr lang="en-US" sz="8505" dirty="0"/>
              <a:t>Time and Effort</a:t>
            </a:r>
          </a:p>
          <a:p>
            <a:pPr lvl="1" indent="-369972">
              <a:spcBef>
                <a:spcPts val="1000"/>
              </a:spcBef>
              <a:buSzPct val="100000"/>
            </a:pPr>
            <a:r>
              <a:rPr lang="en-US" sz="8505" dirty="0"/>
              <a:t>Procurement</a:t>
            </a:r>
          </a:p>
          <a:p>
            <a:pPr lvl="1" indent="-369972">
              <a:spcBef>
                <a:spcPts val="1000"/>
              </a:spcBef>
              <a:buSzPct val="100000"/>
            </a:pPr>
            <a:r>
              <a:rPr lang="en-US" sz="8505" dirty="0"/>
              <a:t>Capital Property and Equipment</a:t>
            </a:r>
          </a:p>
          <a:p>
            <a:pPr lvl="1" indent="-369972">
              <a:spcBef>
                <a:spcPts val="1000"/>
              </a:spcBef>
              <a:buSzPct val="100000"/>
            </a:pPr>
            <a:r>
              <a:rPr lang="en-US" sz="8505" dirty="0"/>
              <a:t>Construction</a:t>
            </a:r>
          </a:p>
          <a:p>
            <a:pPr indent="-369972">
              <a:buSzPct val="100000"/>
            </a:pPr>
            <a:r>
              <a:rPr lang="en-US" sz="8905" dirty="0"/>
              <a:t>Review looks at polices, procedures and transactions across these four areas</a:t>
            </a:r>
          </a:p>
          <a:p>
            <a:pPr indent="-369972">
              <a:buSzPct val="100000"/>
            </a:pPr>
            <a:r>
              <a:rPr lang="en-US" sz="8905" dirty="0"/>
              <a:t>Focus is solely on monitoring those areas with actual expenditures during the most recent completed fiscal year</a:t>
            </a:r>
          </a:p>
          <a:p>
            <a:pPr lvl="1" indent="-369972">
              <a:buSzPct val="100000"/>
            </a:pPr>
            <a:r>
              <a:rPr lang="en-US" sz="8505" dirty="0"/>
              <a:t>For example, during this upcoming 2022-2023 monitoring year, the fiscal review will focus on actual expenditures during FY22</a:t>
            </a:r>
          </a:p>
          <a:p>
            <a:pPr indent="-369972">
              <a:buSzPct val="100000"/>
            </a:pPr>
            <a:r>
              <a:rPr lang="en-US" sz="8905" dirty="0"/>
              <a:t>Note any entity receiving federal funds must comply with the UGG independent of any monitoring</a:t>
            </a:r>
          </a:p>
        </p:txBody>
      </p:sp>
      <p:sp>
        <p:nvSpPr>
          <p:cNvPr id="101" name="Google Shape;101;gf5345d6636_0_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9626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5345d6636_0_0"/>
          <p:cNvSpPr txBox="1">
            <a:spLocks noGrp="1"/>
          </p:cNvSpPr>
          <p:nvPr>
            <p:ph type="title"/>
          </p:nvPr>
        </p:nvSpPr>
        <p:spPr>
          <a:xfrm>
            <a:off x="1656493" y="383464"/>
            <a:ext cx="60819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Time and Effort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f5345d6636_0_0"/>
          <p:cNvSpPr txBox="1">
            <a:spLocks noGrp="1"/>
          </p:cNvSpPr>
          <p:nvPr>
            <p:ph type="body" idx="1"/>
          </p:nvPr>
        </p:nvSpPr>
        <p:spPr>
          <a:xfrm>
            <a:off x="628650" y="1463051"/>
            <a:ext cx="7886700" cy="49641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rmAutofit fontScale="25000" lnSpcReduction="20000"/>
          </a:bodyPr>
          <a:lstStyle/>
          <a:p>
            <a:pPr indent="-369972">
              <a:buSzPct val="100000"/>
            </a:pPr>
            <a:r>
              <a:rPr lang="en-US" sz="8905" dirty="0"/>
              <a:t>Compensation for all employees paid even partially with federal funds must be supported by time and effort</a:t>
            </a:r>
          </a:p>
          <a:p>
            <a:pPr indent="-369972">
              <a:buSzPct val="100000"/>
            </a:pPr>
            <a:r>
              <a:rPr lang="en-US" sz="8905" dirty="0"/>
              <a:t>Must reflect an after-the-fact distribution of actual activity (not based on budgeted amounts)</a:t>
            </a:r>
          </a:p>
          <a:p>
            <a:pPr indent="-369972">
              <a:buSzPct val="100000"/>
            </a:pPr>
            <a:r>
              <a:rPr lang="en-US" sz="8905" dirty="0"/>
              <a:t>Support the distribution of the employee's salary or wages among specific activities or cost objectives</a:t>
            </a:r>
          </a:p>
          <a:p>
            <a:pPr lvl="1" indent="-369972">
              <a:buSzPct val="100000"/>
            </a:pPr>
            <a:r>
              <a:rPr lang="en-US" sz="8505" dirty="0"/>
              <a:t>Cost objective means a program, function or activity for which cost data are desired (e.g. – Title I Admin, Title I Parent and Family Engagement, ESSER I Supplemental, </a:t>
            </a:r>
            <a:r>
              <a:rPr lang="en-US" sz="8505" dirty="0" err="1"/>
              <a:t>etc</a:t>
            </a:r>
            <a:r>
              <a:rPr lang="en-US" sz="8505" dirty="0"/>
              <a:t>…)</a:t>
            </a:r>
          </a:p>
          <a:p>
            <a:pPr indent="-369972">
              <a:buSzPct val="100000"/>
            </a:pPr>
            <a:r>
              <a:rPr lang="en-US" sz="8905" dirty="0"/>
              <a:t>Must be incorporated into the official records</a:t>
            </a:r>
          </a:p>
          <a:p>
            <a:pPr lvl="1" indent="-369972">
              <a:buSzPct val="100000"/>
            </a:pPr>
            <a:r>
              <a:rPr lang="en-US" sz="8505" dirty="0"/>
              <a:t>Traditionally two main types</a:t>
            </a:r>
          </a:p>
          <a:p>
            <a:pPr lvl="2" indent="-369972">
              <a:buSzPct val="100000"/>
            </a:pPr>
            <a:r>
              <a:rPr lang="en-US" sz="8400" dirty="0"/>
              <a:t>Semi-annual Certifications - used when an employee works solely on a single Federal award or cost objective</a:t>
            </a:r>
          </a:p>
          <a:p>
            <a:pPr lvl="2" indent="-369972">
              <a:buSzPct val="100000"/>
            </a:pPr>
            <a:r>
              <a:rPr lang="en-US" sz="8400" dirty="0"/>
              <a:t>Personnel Activity Reports - most commonly called timesheets. These are used when an employee works on multiple activities or cost objectives</a:t>
            </a:r>
          </a:p>
        </p:txBody>
      </p:sp>
      <p:sp>
        <p:nvSpPr>
          <p:cNvPr id="101" name="Google Shape;101;gf5345d6636_0_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5216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5345d6636_0_0"/>
          <p:cNvSpPr txBox="1">
            <a:spLocks noGrp="1"/>
          </p:cNvSpPr>
          <p:nvPr>
            <p:ph type="title"/>
          </p:nvPr>
        </p:nvSpPr>
        <p:spPr>
          <a:xfrm>
            <a:off x="1656493" y="383464"/>
            <a:ext cx="60819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Procurement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f5345d6636_0_0"/>
          <p:cNvSpPr txBox="1">
            <a:spLocks noGrp="1"/>
          </p:cNvSpPr>
          <p:nvPr>
            <p:ph type="body" idx="1"/>
          </p:nvPr>
        </p:nvSpPr>
        <p:spPr>
          <a:xfrm>
            <a:off x="628650" y="1463051"/>
            <a:ext cx="7886700" cy="49641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rmAutofit fontScale="25000" lnSpcReduction="20000"/>
          </a:bodyPr>
          <a:lstStyle/>
          <a:p>
            <a:pPr indent="-369972">
              <a:buSzPct val="100000"/>
            </a:pPr>
            <a:r>
              <a:rPr lang="en-US" sz="8905" dirty="0"/>
              <a:t>Documented Procedures – purchase cycle</a:t>
            </a:r>
          </a:p>
          <a:p>
            <a:pPr lvl="1" indent="-369972">
              <a:buSzPct val="100000"/>
            </a:pPr>
            <a:r>
              <a:rPr lang="en-US" sz="8505" dirty="0"/>
              <a:t>Federal guidance has specific requirements (e.g., purchase thresholds, segregation of duties, approvals, etc..)</a:t>
            </a:r>
          </a:p>
          <a:p>
            <a:pPr lvl="1" indent="-369972">
              <a:buSzPct val="100000"/>
            </a:pPr>
            <a:r>
              <a:rPr lang="en-US" sz="8505" dirty="0"/>
              <a:t>CDE has prepared a helpful </a:t>
            </a:r>
            <a:r>
              <a:rPr lang="en-US" sz="8505" dirty="0">
                <a:hlinkClick r:id="rId3"/>
              </a:rPr>
              <a:t>resource</a:t>
            </a:r>
            <a:endParaRPr lang="en-US" sz="8505" dirty="0"/>
          </a:p>
          <a:p>
            <a:pPr lvl="1"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r>
              <a:rPr lang="en-US" sz="8905" dirty="0"/>
              <a:t>Typical support for transactions (specific to school)</a:t>
            </a:r>
          </a:p>
          <a:p>
            <a:pPr lvl="1" indent="-369972">
              <a:buSzPct val="100000"/>
            </a:pPr>
            <a:r>
              <a:rPr lang="en-US" sz="8400" dirty="0"/>
              <a:t>Should follow the school’s internal policy/procedures. Some typical items may include:</a:t>
            </a:r>
          </a:p>
          <a:p>
            <a:pPr lvl="2" indent="-369972">
              <a:buSzPct val="100000"/>
            </a:pPr>
            <a:r>
              <a:rPr lang="en-US" sz="8400" dirty="0"/>
              <a:t>Purchase Orders – based on dollar amounts</a:t>
            </a:r>
          </a:p>
          <a:p>
            <a:pPr lvl="2" indent="-369972">
              <a:buSzPct val="100000"/>
            </a:pPr>
            <a:r>
              <a:rPr lang="en-US" sz="8400" dirty="0"/>
              <a:t>Approvals – departments, dollar levels</a:t>
            </a:r>
          </a:p>
          <a:p>
            <a:pPr lvl="2" indent="-369972">
              <a:buSzPct val="100000"/>
            </a:pPr>
            <a:r>
              <a:rPr lang="en-US" sz="8400" dirty="0"/>
              <a:t>Invoices – approvals to pay, specific cost objective(s)</a:t>
            </a:r>
          </a:p>
          <a:p>
            <a:pPr lvl="2" indent="-369972">
              <a:buSzPct val="100000"/>
            </a:pPr>
            <a:r>
              <a:rPr lang="en-US" sz="8400" dirty="0"/>
              <a:t>Receiving documents – any tagging required</a:t>
            </a:r>
          </a:p>
          <a:p>
            <a:pPr lvl="1" indent="-369972">
              <a:buSzPct val="100000"/>
            </a:pPr>
            <a:r>
              <a:rPr lang="en-US" sz="8400" dirty="0"/>
              <a:t>Supported by strong internal controls</a:t>
            </a:r>
          </a:p>
          <a:p>
            <a:pPr lvl="1" indent="-369972">
              <a:buSzPct val="100000"/>
            </a:pPr>
            <a:r>
              <a:rPr lang="en-US" sz="8400" dirty="0"/>
              <a:t>Document any allowed exceptions to internal rules</a:t>
            </a:r>
            <a:br>
              <a:rPr lang="en-US" sz="8400" dirty="0"/>
            </a:br>
            <a:endParaRPr lang="en-US" sz="8400" dirty="0"/>
          </a:p>
          <a:p>
            <a:pPr indent="-369972">
              <a:buSzPct val="100000"/>
            </a:pPr>
            <a:endParaRPr lang="en-US" sz="8905" dirty="0"/>
          </a:p>
        </p:txBody>
      </p:sp>
      <p:sp>
        <p:nvSpPr>
          <p:cNvPr id="101" name="Google Shape;101;gf5345d6636_0_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989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5345d6636_0_0"/>
          <p:cNvSpPr txBox="1">
            <a:spLocks noGrp="1"/>
          </p:cNvSpPr>
          <p:nvPr>
            <p:ph type="title"/>
          </p:nvPr>
        </p:nvSpPr>
        <p:spPr>
          <a:xfrm>
            <a:off x="1656493" y="383464"/>
            <a:ext cx="60819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Capital Property and Equipment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f5345d6636_0_0"/>
          <p:cNvSpPr txBox="1">
            <a:spLocks noGrp="1"/>
          </p:cNvSpPr>
          <p:nvPr>
            <p:ph type="body" idx="1"/>
          </p:nvPr>
        </p:nvSpPr>
        <p:spPr>
          <a:xfrm>
            <a:off x="628650" y="1463051"/>
            <a:ext cx="7886700" cy="49641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rmAutofit fontScale="25000" lnSpcReduction="20000"/>
          </a:bodyPr>
          <a:lstStyle/>
          <a:p>
            <a:pPr indent="-369972">
              <a:buSzPct val="100000"/>
            </a:pPr>
            <a:r>
              <a:rPr lang="en-US" sz="8905" dirty="0"/>
              <a:t>Documented Procedures – receiving and inventory cycle</a:t>
            </a:r>
          </a:p>
          <a:p>
            <a:pPr lvl="1" indent="-369972">
              <a:buSzPct val="100000"/>
            </a:pPr>
            <a:r>
              <a:rPr lang="en-US" sz="8505" dirty="0"/>
              <a:t>Federal guidance has specific requirements (e.g., capital threshold defined, receiving and inventory process, any required tagging, adjustment to records, etc.)</a:t>
            </a:r>
          </a:p>
          <a:p>
            <a:pPr lvl="1" indent="-369972">
              <a:buSzPct val="100000"/>
            </a:pPr>
            <a:r>
              <a:rPr lang="en-US" sz="8505" dirty="0"/>
              <a:t>CDE has prepared a helpful </a:t>
            </a:r>
            <a:r>
              <a:rPr lang="en-US" sz="8505" dirty="0">
                <a:hlinkClick r:id="rId3"/>
              </a:rPr>
              <a:t>resource</a:t>
            </a:r>
            <a:endParaRPr lang="en-US" sz="8505" dirty="0"/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r>
              <a:rPr lang="en-US" sz="8800" dirty="0"/>
              <a:t>Physical inventory conducted at least every two years </a:t>
            </a:r>
          </a:p>
          <a:p>
            <a:pPr lvl="1" indent="-369972">
              <a:buSzPct val="100000"/>
            </a:pPr>
            <a:r>
              <a:rPr lang="en-US" sz="8400" dirty="0"/>
              <a:t>Results reconciled to property records</a:t>
            </a:r>
          </a:p>
          <a:p>
            <a:pPr lvl="1" indent="-369972">
              <a:buSzPct val="100000"/>
            </a:pPr>
            <a:endParaRPr lang="en-US" sz="8400" dirty="0"/>
          </a:p>
          <a:p>
            <a:pPr indent="-369972">
              <a:buSzPct val="100000"/>
            </a:pPr>
            <a:r>
              <a:rPr lang="en-US" sz="8800" dirty="0"/>
              <a:t>Specific items required by federal guidance for tracking</a:t>
            </a:r>
          </a:p>
          <a:p>
            <a:pPr lvl="1" indent="-369972">
              <a:buSzPct val="100000"/>
            </a:pPr>
            <a:r>
              <a:rPr lang="en-US" sz="8400" dirty="0"/>
              <a:t>Description and serial number or other identification number</a:t>
            </a:r>
          </a:p>
          <a:p>
            <a:pPr lvl="1" indent="-369972">
              <a:buSzPct val="100000"/>
            </a:pPr>
            <a:r>
              <a:rPr lang="en-US" sz="8400" dirty="0"/>
              <a:t>S</a:t>
            </a:r>
            <a:r>
              <a:rPr lang="en-US" sz="8000" dirty="0"/>
              <a:t>ource of funding for the property, including FAIN# (Federal Award Identification Number); and CFDA#</a:t>
            </a:r>
          </a:p>
          <a:p>
            <a:pPr lvl="1" indent="-369972">
              <a:buSzPct val="100000"/>
            </a:pPr>
            <a:r>
              <a:rPr lang="en-US" sz="8000" dirty="0"/>
              <a:t>Title owner/holder, acquisition date &amp; cost, % for federal program</a:t>
            </a:r>
          </a:p>
          <a:p>
            <a:pPr lvl="1" indent="-369972">
              <a:buSzPct val="100000"/>
            </a:pPr>
            <a:r>
              <a:rPr lang="en-US" sz="8000" dirty="0"/>
              <a:t>Location, use and condition of property</a:t>
            </a:r>
          </a:p>
          <a:p>
            <a:pPr lvl="1" indent="-369972">
              <a:buSzPct val="100000"/>
            </a:pPr>
            <a:r>
              <a:rPr lang="en-US" sz="8000" dirty="0"/>
              <a:t>Disposition data including the date of disposal and sale price of the property, federal release of title/approval to dispose.</a:t>
            </a:r>
          </a:p>
          <a:p>
            <a:pPr lvl="1" indent="-369972">
              <a:buSzPct val="100000"/>
            </a:pPr>
            <a:endParaRPr lang="en-US" sz="8000" dirty="0"/>
          </a:p>
          <a:p>
            <a:pPr lvl="1" indent="-369972">
              <a:buSzPct val="100000"/>
            </a:pPr>
            <a:endParaRPr lang="en-US" sz="8000" dirty="0"/>
          </a:p>
          <a:p>
            <a:pPr lvl="1" indent="-369972">
              <a:buSzPct val="100000"/>
            </a:pPr>
            <a:endParaRPr lang="en-US" sz="8000" dirty="0"/>
          </a:p>
          <a:p>
            <a:pPr lvl="1" indent="-369972">
              <a:buSzPct val="100000"/>
            </a:pPr>
            <a:endParaRPr lang="en-US" sz="8400" dirty="0"/>
          </a:p>
          <a:p>
            <a:pPr lvl="1" indent="-369972">
              <a:buSzPct val="100000"/>
            </a:pPr>
            <a:endParaRPr lang="en-US" sz="8400" dirty="0"/>
          </a:p>
          <a:p>
            <a:pPr lvl="1" indent="-369972">
              <a:buSzPct val="100000"/>
            </a:pPr>
            <a:endParaRPr lang="en-US" sz="8400" dirty="0"/>
          </a:p>
        </p:txBody>
      </p:sp>
      <p:sp>
        <p:nvSpPr>
          <p:cNvPr id="101" name="Google Shape;101;gf5345d6636_0_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572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5345d6636_0_0"/>
          <p:cNvSpPr txBox="1">
            <a:spLocks noGrp="1"/>
          </p:cNvSpPr>
          <p:nvPr>
            <p:ph type="title"/>
          </p:nvPr>
        </p:nvSpPr>
        <p:spPr>
          <a:xfrm>
            <a:off x="1656493" y="383464"/>
            <a:ext cx="60819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Construction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f5345d6636_0_0"/>
          <p:cNvSpPr txBox="1">
            <a:spLocks noGrp="1"/>
          </p:cNvSpPr>
          <p:nvPr>
            <p:ph type="body" idx="1"/>
          </p:nvPr>
        </p:nvSpPr>
        <p:spPr>
          <a:xfrm>
            <a:off x="628650" y="1463051"/>
            <a:ext cx="7886700" cy="49641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rmAutofit fontScale="25000" lnSpcReduction="20000"/>
          </a:bodyPr>
          <a:lstStyle/>
          <a:p>
            <a:pPr indent="-369972">
              <a:buSzPct val="100000"/>
            </a:pPr>
            <a:r>
              <a:rPr lang="en-US" sz="8905" dirty="0"/>
              <a:t>Alteration, new construction vs. maintenance, repair</a:t>
            </a:r>
          </a:p>
          <a:p>
            <a:pPr lvl="1" indent="-369972">
              <a:buSzPct val="100000"/>
            </a:pPr>
            <a:r>
              <a:rPr lang="en-US" sz="8505" dirty="0"/>
              <a:t>Maintenance and repair not subject to federal construction requirements</a:t>
            </a:r>
          </a:p>
          <a:p>
            <a:pPr lvl="1" indent="-369972">
              <a:buSzPct val="100000"/>
            </a:pPr>
            <a:endParaRPr lang="en-US" sz="8505" dirty="0"/>
          </a:p>
          <a:p>
            <a:pPr indent="-369972">
              <a:buSzPct val="100000"/>
            </a:pPr>
            <a:r>
              <a:rPr lang="en-US" sz="8905" dirty="0"/>
              <a:t>As with most federal funding, prior approval is required before obligating any funds</a:t>
            </a:r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r>
              <a:rPr lang="en-US" sz="8905" dirty="0"/>
              <a:t>Contractors must follow requirements of the Davis Bacon and Related Acts and Build America, Buy America Act</a:t>
            </a:r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r>
              <a:rPr lang="en-US" sz="8905" dirty="0"/>
              <a:t>Real property reporting requirements</a:t>
            </a:r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r>
              <a:rPr lang="en-US" sz="8905" dirty="0"/>
              <a:t>CDE has a helpful </a:t>
            </a:r>
            <a:r>
              <a:rPr lang="en-US" sz="8905" dirty="0">
                <a:hlinkClick r:id="rId3"/>
              </a:rPr>
              <a:t>construction resource</a:t>
            </a:r>
            <a:endParaRPr lang="en-US" sz="8905" dirty="0"/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endParaRPr lang="en-US" sz="8905" dirty="0"/>
          </a:p>
        </p:txBody>
      </p:sp>
      <p:sp>
        <p:nvSpPr>
          <p:cNvPr id="101" name="Google Shape;101;gf5345d6636_0_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8923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5345d6636_0_0"/>
          <p:cNvSpPr txBox="1">
            <a:spLocks noGrp="1"/>
          </p:cNvSpPr>
          <p:nvPr>
            <p:ph type="title"/>
          </p:nvPr>
        </p:nvSpPr>
        <p:spPr>
          <a:xfrm>
            <a:off x="1656493" y="383464"/>
            <a:ext cx="60819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What Does This Mean for You?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f5345d6636_0_0"/>
          <p:cNvSpPr txBox="1">
            <a:spLocks noGrp="1"/>
          </p:cNvSpPr>
          <p:nvPr>
            <p:ph type="body" idx="1"/>
          </p:nvPr>
        </p:nvSpPr>
        <p:spPr>
          <a:xfrm>
            <a:off x="628650" y="1463051"/>
            <a:ext cx="7886700" cy="49641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rmAutofit fontScale="25000" lnSpcReduction="20000"/>
          </a:bodyPr>
          <a:lstStyle/>
          <a:p>
            <a:pPr indent="-369972">
              <a:buSzPct val="100000"/>
            </a:pPr>
            <a:r>
              <a:rPr lang="en-US" sz="8905" dirty="0"/>
              <a:t>As CDE monitoring is conducted at the district level, schools will not typically hear from the monitoring team directly</a:t>
            </a:r>
          </a:p>
          <a:p>
            <a:pPr indent="-369972">
              <a:buSzPct val="100000"/>
            </a:pPr>
            <a:endParaRPr lang="en-US" sz="8905" dirty="0"/>
          </a:p>
          <a:p>
            <a:pPr indent="-369972">
              <a:buSzPct val="100000"/>
            </a:pPr>
            <a:r>
              <a:rPr lang="en-US" sz="8905" dirty="0"/>
              <a:t>Requests for supporting documentation may funnel down to schools depending on the items purchased</a:t>
            </a:r>
          </a:p>
          <a:p>
            <a:pPr marL="87228" indent="0">
              <a:buSzPct val="100000"/>
              <a:buNone/>
            </a:pPr>
            <a:endParaRPr lang="en-US" sz="8905" dirty="0"/>
          </a:p>
          <a:p>
            <a:pPr indent="-369972">
              <a:buSzPct val="100000"/>
            </a:pPr>
            <a:r>
              <a:rPr lang="en-US" sz="8905" dirty="0"/>
              <a:t>All of the rules mentioned are federal rules and not award specific</a:t>
            </a:r>
          </a:p>
          <a:p>
            <a:pPr lvl="1" indent="-369972">
              <a:buSzPct val="100000"/>
            </a:pPr>
            <a:r>
              <a:rPr lang="en-US" sz="8505" dirty="0"/>
              <a:t>Applicable to any federal funds a school may receive</a:t>
            </a:r>
          </a:p>
          <a:p>
            <a:pPr lvl="1" indent="-369972">
              <a:buSzPct val="100000"/>
            </a:pPr>
            <a:endParaRPr lang="en-US" sz="8505" dirty="0"/>
          </a:p>
          <a:p>
            <a:pPr indent="-369972">
              <a:buSzPct val="100000"/>
            </a:pPr>
            <a:r>
              <a:rPr lang="en-US" sz="8905" dirty="0">
                <a:hlinkClick r:id="rId3"/>
              </a:rPr>
              <a:t>Online</a:t>
            </a:r>
            <a:r>
              <a:rPr lang="en-US" sz="8905" dirty="0"/>
              <a:t> version of the Uniform Grant Guidance </a:t>
            </a:r>
          </a:p>
        </p:txBody>
      </p:sp>
      <p:sp>
        <p:nvSpPr>
          <p:cNvPr id="101" name="Google Shape;101;gf5345d6636_0_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2042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f7c815001a_2_0"/>
          <p:cNvSpPr txBox="1">
            <a:spLocks noGrp="1"/>
          </p:cNvSpPr>
          <p:nvPr>
            <p:ph type="title"/>
          </p:nvPr>
        </p:nvSpPr>
        <p:spPr>
          <a:xfrm>
            <a:off x="245203" y="254525"/>
            <a:ext cx="8694900" cy="756300"/>
          </a:xfrm>
          <a:prstGeom prst="rect">
            <a:avLst/>
          </a:prstGeom>
        </p:spPr>
        <p:txBody>
          <a:bodyPr spcFirstLastPara="1" wrap="square" lIns="0" tIns="0" rIns="0" bIns="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CDE Fiscal Contacts</a:t>
            </a:r>
            <a:r>
              <a:rPr lang="en-US" dirty="0"/>
              <a:t>	</a:t>
            </a:r>
            <a:endParaRPr dirty="0"/>
          </a:p>
        </p:txBody>
      </p:sp>
      <p:sp>
        <p:nvSpPr>
          <p:cNvPr id="409" name="Google Shape;409;gf7c815001a_2_0"/>
          <p:cNvSpPr txBox="1">
            <a:spLocks noGrp="1"/>
          </p:cNvSpPr>
          <p:nvPr>
            <p:ph type="body" idx="1"/>
          </p:nvPr>
        </p:nvSpPr>
        <p:spPr>
          <a:xfrm>
            <a:off x="628649" y="1463050"/>
            <a:ext cx="3570501" cy="44067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/>
              <a:t>Bill Parsley</a:t>
            </a:r>
            <a:endParaRPr sz="17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/>
              <a:t>ESSER Fiscal Monitoring Supervisor</a:t>
            </a:r>
            <a:endParaRPr sz="14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/>
              <a:t>Office of Grants Fiscal Management</a:t>
            </a:r>
            <a:endParaRPr sz="14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/>
              <a:t>EMAIL: </a:t>
            </a:r>
            <a:r>
              <a:rPr lang="en-US" sz="1400" u="sng" dirty="0">
                <a:solidFill>
                  <a:schemeClr val="hlink"/>
                </a:solidFill>
                <a:hlinkClick r:id="rId3"/>
              </a:rPr>
              <a:t>Parsley_b@cde.state.co.us</a:t>
            </a:r>
            <a:r>
              <a:rPr lang="en-US" sz="1400" dirty="0"/>
              <a:t> </a:t>
            </a:r>
            <a:endParaRPr sz="17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7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700" dirty="0"/>
              <a:t>Hilery Morris </a:t>
            </a:r>
            <a:endParaRPr sz="17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Fiscal Monitoring Specialist</a:t>
            </a:r>
            <a:endParaRPr sz="14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Office of Grants Fiscal Management</a:t>
            </a:r>
            <a:endParaRPr sz="14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Email: </a:t>
            </a:r>
            <a:r>
              <a:rPr lang="en-US" sz="1400" u="sng" dirty="0">
                <a:solidFill>
                  <a:schemeClr val="hlink"/>
                </a:solidFill>
                <a:hlinkClick r:id="rId4"/>
              </a:rPr>
              <a:t>Morris_h@cde.state.co.us</a:t>
            </a:r>
            <a:r>
              <a:rPr lang="en-US" sz="1400" dirty="0"/>
              <a:t> </a:t>
            </a:r>
            <a:endParaRPr sz="14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US" sz="11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700" dirty="0"/>
              <a:t>Kristina Jones</a:t>
            </a:r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Federal Fiscal Monitoring &amp; Reporting Specialist</a:t>
            </a:r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Office of Grants Fiscal Management</a:t>
            </a:r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Email: </a:t>
            </a:r>
            <a:r>
              <a:rPr lang="en-US" sz="1400" u="sng" dirty="0">
                <a:solidFill>
                  <a:schemeClr val="hlink"/>
                </a:solidFill>
                <a:hlinkClick r:id="rId5"/>
              </a:rPr>
              <a:t>Jones_Kristina@cde.state.co.us</a:t>
            </a:r>
            <a:endParaRPr lang="en-US" sz="1400" u="sng" dirty="0">
              <a:solidFill>
                <a:schemeClr val="hlink"/>
              </a:solidFill>
            </a:endParaRPr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410" name="Google Shape;410;gf7c815001a_2_0"/>
          <p:cNvSpPr txBox="1">
            <a:spLocks noGrp="1"/>
          </p:cNvSpPr>
          <p:nvPr>
            <p:ph type="sldNum" idx="12"/>
          </p:nvPr>
        </p:nvSpPr>
        <p:spPr>
          <a:xfrm>
            <a:off x="223071" y="6427018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411" name="Google Shape;411;gf7c815001a_2_0"/>
          <p:cNvSpPr txBox="1">
            <a:spLocks noGrp="1"/>
          </p:cNvSpPr>
          <p:nvPr>
            <p:ph type="body" idx="1"/>
          </p:nvPr>
        </p:nvSpPr>
        <p:spPr>
          <a:xfrm>
            <a:off x="4944850" y="1463050"/>
            <a:ext cx="2973900" cy="4406700"/>
          </a:xfrm>
          <a:prstGeom prst="rect">
            <a:avLst/>
          </a:prstGeom>
        </p:spPr>
        <p:txBody>
          <a:bodyPr spcFirstLastPara="1" wrap="square" lIns="0" tIns="0" rIns="0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700" dirty="0"/>
              <a:t>Werner Hagemann</a:t>
            </a:r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ESSER Fiscal Monitoring Specialist</a:t>
            </a:r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Office of Grants Fiscal Management</a:t>
            </a:r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Email: </a:t>
            </a:r>
            <a:r>
              <a:rPr lang="en-US" sz="1400" u="sng" dirty="0">
                <a:solidFill>
                  <a:schemeClr val="hlink"/>
                </a:solidFill>
                <a:hlinkClick r:id="rId6"/>
              </a:rPr>
              <a:t>Hagemann_w@cde.state.co.us</a:t>
            </a:r>
            <a:endParaRPr lang="en-US" sz="1400" u="sng" dirty="0">
              <a:solidFill>
                <a:schemeClr val="hlink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US" sz="17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 dirty="0"/>
              <a:t>Robert Hawkins</a:t>
            </a:r>
            <a:endParaRPr sz="17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/>
              <a:t>Lead Grants Fiscal Analyst</a:t>
            </a:r>
            <a:endParaRPr sz="14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 dirty="0"/>
              <a:t>Office of Grants Fiscal Management</a:t>
            </a:r>
            <a:endParaRPr sz="14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Email: </a:t>
            </a:r>
            <a:r>
              <a:rPr lang="en-US" sz="1400" u="sng" dirty="0">
                <a:solidFill>
                  <a:schemeClr val="hlink"/>
                </a:solidFill>
              </a:rPr>
              <a:t>Hawkins_r</a:t>
            </a:r>
            <a:r>
              <a:rPr lang="en-US" sz="1400" u="sng" dirty="0">
                <a:solidFill>
                  <a:schemeClr val="hlink"/>
                </a:solidFill>
                <a:hlinkClick r:id="rId4"/>
              </a:rPr>
              <a:t>@cde.state.co.us</a:t>
            </a:r>
            <a:r>
              <a:rPr lang="en-US" sz="1400" dirty="0"/>
              <a:t> </a:t>
            </a:r>
            <a:endParaRPr sz="14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700" dirty="0"/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700" dirty="0"/>
              <a:t>Steven Kaleda</a:t>
            </a:r>
            <a:endParaRPr sz="17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Grants Fiscal Analyst</a:t>
            </a:r>
            <a:endParaRPr sz="14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Office of Grants Fiscal Management</a:t>
            </a:r>
            <a:endParaRPr sz="14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400" dirty="0"/>
              <a:t>Email: </a:t>
            </a:r>
            <a:r>
              <a:rPr lang="en-US" sz="1400" u="sng" dirty="0">
                <a:solidFill>
                  <a:schemeClr val="hlink"/>
                </a:solidFill>
              </a:rPr>
              <a:t>Kaleda_s</a:t>
            </a:r>
            <a:r>
              <a:rPr lang="en-US" sz="1400" u="sng" dirty="0">
                <a:solidFill>
                  <a:schemeClr val="hlink"/>
                </a:solidFill>
                <a:hlinkClick r:id="rId3"/>
              </a:rPr>
              <a:t>@cde.state.co.us</a:t>
            </a:r>
            <a:r>
              <a:rPr lang="en-US" sz="1400" dirty="0"/>
              <a:t> </a:t>
            </a:r>
            <a:endParaRPr sz="17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100" dirty="0"/>
          </a:p>
        </p:txBody>
      </p:sp>
    </p:spTree>
    <p:extLst>
      <p:ext uri="{BB962C8B-B14F-4D97-AF65-F5344CB8AC3E}">
        <p14:creationId xmlns:p14="http://schemas.microsoft.com/office/powerpoint/2010/main" val="4176136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895</Words>
  <Application>Microsoft Office PowerPoint</Application>
  <PresentationFormat>On-screen Show (4:3)</PresentationFormat>
  <Paragraphs>131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Federally Compliant Fiscal Documentation   September 22, 2022 </vt:lpstr>
      <vt:lpstr>CDE Fiscal Monitoring of LEAs</vt:lpstr>
      <vt:lpstr>Main Areas for Compliance</vt:lpstr>
      <vt:lpstr>Time and Effort</vt:lpstr>
      <vt:lpstr>Procurement</vt:lpstr>
      <vt:lpstr>Capital Property and Equipment</vt:lpstr>
      <vt:lpstr>Construction</vt:lpstr>
      <vt:lpstr>What Does This Mean for You?</vt:lpstr>
      <vt:lpstr>CDE Fiscal Contacts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Indicators Training Session  FY22 Monitoring of FY20 and FY21 Activity  October 14, 2021</dc:title>
  <dc:creator>Mohajeri-Nelson, Nazanin</dc:creator>
  <cp:lastModifiedBy>Parsley, Bill</cp:lastModifiedBy>
  <cp:revision>5</cp:revision>
  <dcterms:created xsi:type="dcterms:W3CDTF">2021-01-07T04:42:16Z</dcterms:created>
  <dcterms:modified xsi:type="dcterms:W3CDTF">2023-01-04T23:42:40Z</dcterms:modified>
</cp:coreProperties>
</file>