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Lst>
  <p:sldSz cy="6858000" cx="9144000"/>
  <p:notesSz cx="6858000" cy="9144000"/>
  <p:embeddedFontLst>
    <p:embeddedFont>
      <p:font typeface="Roboto"/>
      <p:regular r:id="rId45"/>
      <p:bold r:id="rId46"/>
      <p:italic r:id="rId47"/>
      <p:boldItalic r:id="rId48"/>
    </p:embeddedFont>
    <p:embeddedFont>
      <p:font typeface="Proxima Nova"/>
      <p:regular r:id="rId49"/>
      <p:bold r:id="rId50"/>
      <p:italic r:id="rId51"/>
      <p:boldItalic r:id="rId52"/>
    </p:embeddedFont>
    <p:embeddedFont>
      <p:font typeface="Open Sans"/>
      <p:regular r:id="rId53"/>
      <p:bold r:id="rId54"/>
      <p:italic r:id="rId55"/>
      <p:boldItalic r:id="rId5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57" roundtripDataSignature="AMtx7mie/FPGY3P3CiWft1jOUYkhNStXf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D2DD6EFC-B5B4-41D2-BF00-EC52923A3C20}">
  <a:tblStyle styleId="{D2DD6EFC-B5B4-41D2-BF00-EC52923A3C20}" styleName="Table_0">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font" Target="fonts/Roboto-bold.fntdata"/><Relationship Id="rId45" Type="http://schemas.openxmlformats.org/officeDocument/2006/relationships/font" Target="fonts/Roboto-regular.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Roboto-boldItalic.fntdata"/><Relationship Id="rId47" Type="http://schemas.openxmlformats.org/officeDocument/2006/relationships/font" Target="fonts/Roboto-italic.fntdata"/><Relationship Id="rId49" Type="http://schemas.openxmlformats.org/officeDocument/2006/relationships/font" Target="fonts/ProximaNova-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ProximaNova-italic.fntdata"/><Relationship Id="rId50" Type="http://schemas.openxmlformats.org/officeDocument/2006/relationships/font" Target="fonts/ProximaNova-bold.fntdata"/><Relationship Id="rId53" Type="http://schemas.openxmlformats.org/officeDocument/2006/relationships/font" Target="fonts/OpenSans-regular.fntdata"/><Relationship Id="rId52" Type="http://schemas.openxmlformats.org/officeDocument/2006/relationships/font" Target="fonts/ProximaNova-boldItalic.fntdata"/><Relationship Id="rId11" Type="http://schemas.openxmlformats.org/officeDocument/2006/relationships/slide" Target="slides/slide6.xml"/><Relationship Id="rId55" Type="http://schemas.openxmlformats.org/officeDocument/2006/relationships/font" Target="fonts/OpenSans-italic.fntdata"/><Relationship Id="rId10" Type="http://schemas.openxmlformats.org/officeDocument/2006/relationships/slide" Target="slides/slide5.xml"/><Relationship Id="rId54" Type="http://schemas.openxmlformats.org/officeDocument/2006/relationships/font" Target="fonts/OpenSans-bold.fntdata"/><Relationship Id="rId13" Type="http://schemas.openxmlformats.org/officeDocument/2006/relationships/slide" Target="slides/slide8.xml"/><Relationship Id="rId57" Type="http://customschemas.google.com/relationships/presentationmetadata" Target="metadata"/><Relationship Id="rId12" Type="http://schemas.openxmlformats.org/officeDocument/2006/relationships/slide" Target="slides/slide7.xml"/><Relationship Id="rId56" Type="http://schemas.openxmlformats.org/officeDocument/2006/relationships/font" Target="fonts/OpenSans-boldItalic.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20edf125095_0_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 name="Google Shape;91;g20edf125095_0_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2" name="Google Shape;92;g20edf125095_0_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JEn Make a distinction on travel between the travel costs, and the conference fees, etc which can be posted as of the purchase date</a:t>
            </a:r>
            <a:endParaRPr/>
          </a:p>
        </p:txBody>
      </p:sp>
      <p:sp>
        <p:nvSpPr>
          <p:cNvPr id="200" name="Google Shape;200;p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290ba07e073_0_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Sondra: This is the fundamentals of CDE Chart of Accounts and required reporting levels. Districts have the option of using fund 10 or fund 22 for grant projects. Anything with the X would be a required field. Bolded accounts within the CDE COA are required and there are sublevels that will roll to the bold allowing districts to further isolate accounts. </a:t>
            </a:r>
            <a:endParaRPr/>
          </a:p>
        </p:txBody>
      </p:sp>
      <p:sp>
        <p:nvSpPr>
          <p:cNvPr id="208" name="Google Shape;208;g290ba07e073_0_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Sondra: The coding for grants is important because if there is a problem in the coding it will flag on the data pipeline. State grants passed through CDE will have a project code in the range of 3000 to 3949. Any state funding that is received must have a corresponding source code of 3000, which is state revenue from CDE. 3950-3999 are state grants codes that are available for district use. These codes would be for state grants outside of CDE and must be used with a corresponding source code of 3010. The charter school will need to utilize flow through coding and the corresponding source codes for the charters. Federal grant codes must be assigned by CDE to stay in compliance with </a:t>
            </a:r>
            <a:r>
              <a:rPr lang="en-US"/>
              <a:t>Uniform</a:t>
            </a:r>
            <a:r>
              <a:rPr lang="en-US"/>
              <a:t> Grant Guidance (UGG). Federal grants from CDE must be used with the corresponding source code 4000, which is federal revenue from CDE. Federal source code 4010 is for federal revenue outside of CDE. </a:t>
            </a:r>
            <a:endParaRPr/>
          </a:p>
        </p:txBody>
      </p:sp>
      <p:sp>
        <p:nvSpPr>
          <p:cNvPr id="216" name="Google Shape;216;p1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3" name="Google Shape;223;p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rtl="0" algn="l">
              <a:lnSpc>
                <a:spcPct val="100000"/>
              </a:lnSpc>
              <a:spcBef>
                <a:spcPts val="0"/>
              </a:spcBef>
              <a:spcAft>
                <a:spcPts val="0"/>
              </a:spcAft>
              <a:buSzPts val="1400"/>
              <a:buNone/>
            </a:pPr>
            <a:r>
              <a:rPr lang="en-US"/>
              <a:t>These can be applied to all funding sources</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26e8674b709_0_1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1" name="Google Shape;231;g26e8674b709_0_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rPr lang="en-US"/>
              <a:t>Sondra: Note that it doesn’t have to be a paper timesheet, but there must be a system of internal controls and of RECORD indicating that the allocable % of time applied to a federal award is directly related to the effort (activity) the individual had on the award. This must also be incorporated into their records and auditable.</a:t>
            </a:r>
            <a:endParaRPr/>
          </a:p>
          <a:p>
            <a:pPr indent="-228600" lvl="0" marL="457200" marR="0" rtl="0" algn="l">
              <a:lnSpc>
                <a:spcPct val="100000"/>
              </a:lnSpc>
              <a:spcBef>
                <a:spcPts val="0"/>
              </a:spcBef>
              <a:spcAft>
                <a:spcPts val="0"/>
              </a:spcAft>
              <a:buClr>
                <a:srgbClr val="000000"/>
              </a:buClr>
              <a:buSzPts val="1400"/>
              <a:buFont typeface="Arial"/>
              <a:buNone/>
            </a:pPr>
            <a:r>
              <a:rPr lang="en-US"/>
              <a:t>Personal Activity Form - PAR can be used for someone working 100% on an award meaning one cost objective, which would be done semi annually. A contract can be used but there should be a corresponding job description that documents their activity.</a:t>
            </a:r>
            <a:endParaRPr/>
          </a:p>
          <a:p>
            <a:pPr indent="-228600" lvl="0" marL="457200" marR="0" rtl="0" algn="l">
              <a:lnSpc>
                <a:spcPct val="100000"/>
              </a:lnSpc>
              <a:spcBef>
                <a:spcPts val="0"/>
              </a:spcBef>
              <a:spcAft>
                <a:spcPts val="0"/>
              </a:spcAft>
              <a:buClr>
                <a:srgbClr val="000000"/>
              </a:buClr>
              <a:buSzPts val="1400"/>
              <a:buFont typeface="Arial"/>
              <a:buNone/>
            </a:pPr>
            <a:r>
              <a:rPr lang="en-US"/>
              <a:t>Extra duty pay should be above and beyond their duties outside of their regular contract. </a:t>
            </a:r>
            <a:endParaRPr/>
          </a:p>
          <a:p>
            <a:pPr indent="-228600" lvl="0" marL="457200" marR="0" rtl="0" algn="l">
              <a:lnSpc>
                <a:spcPct val="100000"/>
              </a:lnSpc>
              <a:spcBef>
                <a:spcPts val="0"/>
              </a:spcBef>
              <a:spcAft>
                <a:spcPts val="0"/>
              </a:spcAft>
              <a:buClr>
                <a:srgbClr val="000000"/>
              </a:buClr>
              <a:buSzPts val="1400"/>
              <a:buFont typeface="Arial"/>
              <a:buNone/>
            </a:pPr>
            <a:r>
              <a:rPr lang="en-US"/>
              <a:t>Split funded employees need a system in place to track 100 percent of their effort. You cannot base the distribution/allocation on a budget but you can true up actuals through the award period. </a:t>
            </a:r>
            <a:endParaRPr/>
          </a:p>
        </p:txBody>
      </p:sp>
      <p:sp>
        <p:nvSpPr>
          <p:cNvPr id="232" name="Google Shape;232;g26e8674b709_0_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26ef90f54db_0_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9" name="Google Shape;239;g26ef90f54db_0_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25400" rtl="0" algn="l">
              <a:lnSpc>
                <a:spcPct val="90000"/>
              </a:lnSpc>
              <a:spcBef>
                <a:spcPts val="500"/>
              </a:spcBef>
              <a:spcAft>
                <a:spcPts val="0"/>
              </a:spcAft>
              <a:buClr>
                <a:schemeClr val="dk1"/>
              </a:buClr>
              <a:buSzPts val="1100"/>
              <a:buFont typeface="Arial"/>
              <a:buNone/>
            </a:pPr>
            <a:r>
              <a:rPr lang="en-US" sz="1000">
                <a:latin typeface="Arial"/>
                <a:ea typeface="Arial"/>
                <a:cs typeface="Arial"/>
                <a:sym typeface="Arial"/>
              </a:rPr>
              <a:t>Sondra: </a:t>
            </a:r>
            <a:endParaRPr sz="1000">
              <a:latin typeface="Arial"/>
              <a:ea typeface="Arial"/>
              <a:cs typeface="Arial"/>
              <a:sym typeface="Arial"/>
            </a:endParaRPr>
          </a:p>
          <a:p>
            <a:pPr indent="0" lvl="0" marL="25400" rtl="0" algn="l">
              <a:lnSpc>
                <a:spcPct val="90000"/>
              </a:lnSpc>
              <a:spcBef>
                <a:spcPts val="500"/>
              </a:spcBef>
              <a:spcAft>
                <a:spcPts val="0"/>
              </a:spcAft>
              <a:buClr>
                <a:schemeClr val="dk1"/>
              </a:buClr>
              <a:buSzPts val="1100"/>
              <a:buFont typeface="Arial"/>
              <a:buNone/>
            </a:pPr>
            <a:r>
              <a:rPr lang="en-US"/>
              <a:t>You want to ensure you are reconciling your payroll ledger, to supporting documentation, and ensuring the correct people are charged to your grant. During this process you want to verify payroll expenditures versus the budget to ensure you do not need to submit a budget revision on your award. </a:t>
            </a:r>
            <a:endParaRPr/>
          </a:p>
          <a:p>
            <a:pPr indent="0" lvl="0" marL="25400" rtl="0" algn="l">
              <a:lnSpc>
                <a:spcPct val="90000"/>
              </a:lnSpc>
              <a:spcBef>
                <a:spcPts val="500"/>
              </a:spcBef>
              <a:spcAft>
                <a:spcPts val="0"/>
              </a:spcAft>
              <a:buClr>
                <a:schemeClr val="dk1"/>
              </a:buClr>
              <a:buSzPts val="1100"/>
              <a:buFont typeface="Arial"/>
              <a:buNone/>
            </a:pPr>
            <a:r>
              <a:rPr lang="en-US"/>
              <a:t>Ensure your contracts/pars are being reviewing and reflect of the actual activity. </a:t>
            </a:r>
            <a:endParaRPr/>
          </a:p>
          <a:p>
            <a:pPr indent="0" lvl="0" marL="25400" rtl="0" algn="l">
              <a:lnSpc>
                <a:spcPct val="90000"/>
              </a:lnSpc>
              <a:spcBef>
                <a:spcPts val="500"/>
              </a:spcBef>
              <a:spcAft>
                <a:spcPts val="0"/>
              </a:spcAft>
              <a:buClr>
                <a:schemeClr val="dk1"/>
              </a:buClr>
              <a:buSzPts val="1100"/>
              <a:buFont typeface="Arial"/>
              <a:buNone/>
            </a:pPr>
            <a:r>
              <a:rPr lang="en-US"/>
              <a:t>During</a:t>
            </a:r>
            <a:r>
              <a:rPr lang="en-US"/>
              <a:t> monitoring they will review methodology, internal controls, documentation ties to the allocation in the financial system. Also, make sure that your practices are following your internal procedures or policies. </a:t>
            </a:r>
            <a:endParaRPr/>
          </a:p>
          <a:p>
            <a:pPr indent="0" lvl="0" marL="25400" rtl="0" algn="l">
              <a:lnSpc>
                <a:spcPct val="90000"/>
              </a:lnSpc>
              <a:spcBef>
                <a:spcPts val="500"/>
              </a:spcBef>
              <a:spcAft>
                <a:spcPts val="0"/>
              </a:spcAft>
              <a:buClr>
                <a:schemeClr val="dk1"/>
              </a:buClr>
              <a:buSzPts val="1100"/>
              <a:buFont typeface="Arial"/>
              <a:buNone/>
            </a:pPr>
            <a:r>
              <a:t/>
            </a:r>
            <a:endParaRPr/>
          </a:p>
          <a:p>
            <a:pPr indent="0" lvl="0" marL="0" rtl="0" algn="l">
              <a:lnSpc>
                <a:spcPct val="90000"/>
              </a:lnSpc>
              <a:spcBef>
                <a:spcPts val="500"/>
              </a:spcBef>
              <a:spcAft>
                <a:spcPts val="0"/>
              </a:spcAft>
              <a:buClr>
                <a:schemeClr val="dk1"/>
              </a:buClr>
              <a:buSzPts val="1100"/>
              <a:buFont typeface="Arial"/>
              <a:buNone/>
            </a:pPr>
            <a:r>
              <a:rPr lang="en-US"/>
              <a:t>Note, </a:t>
            </a:r>
            <a:r>
              <a:rPr lang="en-US">
                <a:solidFill>
                  <a:srgbClr val="444746"/>
                </a:solidFill>
                <a:highlight>
                  <a:srgbClr val="FFFFFF"/>
                </a:highlight>
              </a:rPr>
              <a:t>if implemented properly, timesheets and semi-annual certifications from the days of old (OMB circular) will always meet the requirements</a:t>
            </a:r>
            <a:endParaRPr/>
          </a:p>
        </p:txBody>
      </p:sp>
      <p:sp>
        <p:nvSpPr>
          <p:cNvPr id="240" name="Google Shape;240;g26ef90f54db_0_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26e8674b709_0_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7" name="Google Shape;247;g26e8674b709_0_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rPr lang="en-US"/>
              <a:t>Sondra:  Reasonableness - how much input/work does LEA actually require for Charters?</a:t>
            </a:r>
            <a:endParaRPr/>
          </a:p>
          <a:p>
            <a:pPr indent="-228600" lvl="0" marL="457200" marR="0" rtl="0" algn="l">
              <a:lnSpc>
                <a:spcPct val="100000"/>
              </a:lnSpc>
              <a:spcBef>
                <a:spcPts val="0"/>
              </a:spcBef>
              <a:spcAft>
                <a:spcPts val="0"/>
              </a:spcAft>
              <a:buClr>
                <a:srgbClr val="000000"/>
              </a:buClr>
              <a:buSzPts val="1400"/>
              <a:buFont typeface="Arial"/>
              <a:buNone/>
            </a:pPr>
            <a:r>
              <a:t/>
            </a:r>
            <a:endParaRPr/>
          </a:p>
          <a:p>
            <a:pPr indent="-228600" lvl="0" marL="457200" marR="0" rtl="0" algn="l">
              <a:lnSpc>
                <a:spcPct val="100000"/>
              </a:lnSpc>
              <a:spcBef>
                <a:spcPts val="0"/>
              </a:spcBef>
              <a:spcAft>
                <a:spcPts val="0"/>
              </a:spcAft>
              <a:buClr>
                <a:srgbClr val="000000"/>
              </a:buClr>
              <a:buSzPts val="1400"/>
              <a:buFont typeface="Arial"/>
              <a:buNone/>
            </a:pPr>
            <a:r>
              <a:rPr lang="en-US"/>
              <a:t>Indirect cost rates are determined based of the data pipeline. CDE releases preliminary indirect costs and then they will issue the final indirect costs. </a:t>
            </a:r>
            <a:endParaRPr/>
          </a:p>
          <a:p>
            <a:pPr indent="-228600" lvl="0" marL="457200" marR="0" rtl="0" algn="l">
              <a:lnSpc>
                <a:spcPct val="100000"/>
              </a:lnSpc>
              <a:spcBef>
                <a:spcPts val="0"/>
              </a:spcBef>
              <a:spcAft>
                <a:spcPts val="0"/>
              </a:spcAft>
              <a:buClr>
                <a:srgbClr val="000000"/>
              </a:buClr>
              <a:buSzPts val="1400"/>
              <a:buFont typeface="Arial"/>
              <a:buNone/>
            </a:pPr>
            <a:r>
              <a:t/>
            </a:r>
            <a:endParaRPr/>
          </a:p>
          <a:p>
            <a:pPr indent="-228600" lvl="0" marL="457200" marR="0" rtl="0" algn="l">
              <a:lnSpc>
                <a:spcPct val="100000"/>
              </a:lnSpc>
              <a:spcBef>
                <a:spcPts val="0"/>
              </a:spcBef>
              <a:spcAft>
                <a:spcPts val="0"/>
              </a:spcAft>
              <a:buClr>
                <a:srgbClr val="000000"/>
              </a:buClr>
              <a:buSzPts val="1400"/>
              <a:buFont typeface="Arial"/>
              <a:buNone/>
            </a:pPr>
            <a:r>
              <a:rPr lang="en-US"/>
              <a:t>The indirect cost rate (ICR) represents the ratio between the total indirect costs and benefiting direct costs after excluding unallowable costs and distorting expenditures. USDE caps ICR for training grants at 8%. </a:t>
            </a:r>
            <a:endParaRPr/>
          </a:p>
          <a:p>
            <a:pPr indent="-228600" lvl="0" marL="457200" marR="0" rtl="0" algn="l">
              <a:lnSpc>
                <a:spcPct val="100000"/>
              </a:lnSpc>
              <a:spcBef>
                <a:spcPts val="0"/>
              </a:spcBef>
              <a:spcAft>
                <a:spcPts val="0"/>
              </a:spcAft>
              <a:buClr>
                <a:srgbClr val="000000"/>
              </a:buClr>
              <a:buSzPts val="1400"/>
              <a:buFont typeface="Arial"/>
              <a:buNone/>
            </a:pPr>
            <a:r>
              <a:t/>
            </a:r>
            <a:endParaRPr/>
          </a:p>
          <a:p>
            <a:pPr indent="-228600" lvl="0" marL="457200" marR="0" rtl="0" algn="l">
              <a:lnSpc>
                <a:spcPct val="100000"/>
              </a:lnSpc>
              <a:spcBef>
                <a:spcPts val="0"/>
              </a:spcBef>
              <a:spcAft>
                <a:spcPts val="0"/>
              </a:spcAft>
              <a:buClr>
                <a:srgbClr val="000000"/>
              </a:buClr>
              <a:buSzPts val="1400"/>
              <a:buFont typeface="Arial"/>
              <a:buNone/>
            </a:pPr>
            <a:r>
              <a:rPr lang="en-US"/>
              <a:t>When booking your indirect costs you must exclude capital expenditures and only charge to the first 25k of professional service contracts. This will increase to 50k under the revised guidance. You will have to determine which set of guidance applies to the grants you have prior to booking indirects. </a:t>
            </a:r>
            <a:endParaRPr/>
          </a:p>
          <a:p>
            <a:pPr indent="-228600" lvl="0" marL="457200" marR="0" rtl="0" algn="l">
              <a:lnSpc>
                <a:spcPct val="100000"/>
              </a:lnSpc>
              <a:spcBef>
                <a:spcPts val="0"/>
              </a:spcBef>
              <a:spcAft>
                <a:spcPts val="0"/>
              </a:spcAft>
              <a:buClr>
                <a:srgbClr val="000000"/>
              </a:buClr>
              <a:buSzPts val="1400"/>
              <a:buFont typeface="Arial"/>
              <a:buNone/>
            </a:pPr>
            <a:r>
              <a:t/>
            </a:r>
            <a:endParaRPr/>
          </a:p>
          <a:p>
            <a:pPr indent="0" lvl="0" marL="228600" marR="0" rtl="0" algn="l">
              <a:lnSpc>
                <a:spcPct val="100000"/>
              </a:lnSpc>
              <a:spcBef>
                <a:spcPts val="0"/>
              </a:spcBef>
              <a:spcAft>
                <a:spcPts val="0"/>
              </a:spcAft>
              <a:buClr>
                <a:srgbClr val="000000"/>
              </a:buClr>
              <a:buSzPts val="1400"/>
              <a:buFont typeface="Arial"/>
              <a:buNone/>
            </a:pPr>
            <a:r>
              <a:rPr lang="en-US"/>
              <a:t>You can book indirects on full contract amounts if it is a service contracted to augment the staffing positions that would normally be a staff member. </a:t>
            </a:r>
            <a:r>
              <a:rPr lang="en-US" sz="1050">
                <a:solidFill>
                  <a:srgbClr val="444746"/>
                </a:solidFill>
                <a:latin typeface="Roboto"/>
                <a:ea typeface="Roboto"/>
                <a:cs typeface="Roboto"/>
                <a:sym typeface="Roboto"/>
              </a:rPr>
              <a:t>Threshold has increased to $50K for all awards starting on or after 10/1/24.</a:t>
            </a:r>
            <a:endParaRPr/>
          </a:p>
          <a:p>
            <a:pPr indent="0" lvl="0" marL="228600" marR="0" rtl="0" algn="l">
              <a:lnSpc>
                <a:spcPct val="100000"/>
              </a:lnSpc>
              <a:spcBef>
                <a:spcPts val="0"/>
              </a:spcBef>
              <a:spcAft>
                <a:spcPts val="0"/>
              </a:spcAft>
              <a:buClr>
                <a:srgbClr val="000000"/>
              </a:buClr>
              <a:buSzPts val="1400"/>
              <a:buFont typeface="Arial"/>
              <a:buNone/>
            </a:pPr>
            <a:r>
              <a:t/>
            </a:r>
            <a:endParaRPr/>
          </a:p>
          <a:p>
            <a:pPr indent="0" lvl="0" marL="228600" marR="0" rtl="0" algn="l">
              <a:lnSpc>
                <a:spcPct val="100000"/>
              </a:lnSpc>
              <a:spcBef>
                <a:spcPts val="0"/>
              </a:spcBef>
              <a:spcAft>
                <a:spcPts val="0"/>
              </a:spcAft>
              <a:buClr>
                <a:srgbClr val="000000"/>
              </a:buClr>
              <a:buSzPts val="1400"/>
              <a:buFont typeface="Arial"/>
              <a:buNone/>
            </a:pPr>
            <a:r>
              <a:rPr lang="en-US"/>
              <a:t>State awards do not have indirect costs. </a:t>
            </a:r>
            <a:endParaRPr/>
          </a:p>
          <a:p>
            <a:pPr indent="0" lvl="0" marL="228600" marR="0" rtl="0" algn="l">
              <a:lnSpc>
                <a:spcPct val="100000"/>
              </a:lnSpc>
              <a:spcBef>
                <a:spcPts val="0"/>
              </a:spcBef>
              <a:spcAft>
                <a:spcPts val="0"/>
              </a:spcAft>
              <a:buClr>
                <a:srgbClr val="000000"/>
              </a:buClr>
              <a:buSzPts val="1400"/>
              <a:buFont typeface="Arial"/>
              <a:buNone/>
            </a:pPr>
            <a:r>
              <a:t/>
            </a:r>
            <a:endParaRPr/>
          </a:p>
          <a:p>
            <a:pPr indent="0" lvl="0" marL="228600" marR="0" rtl="0" algn="l">
              <a:lnSpc>
                <a:spcPct val="100000"/>
              </a:lnSpc>
              <a:spcBef>
                <a:spcPts val="0"/>
              </a:spcBef>
              <a:spcAft>
                <a:spcPts val="0"/>
              </a:spcAft>
              <a:buClr>
                <a:srgbClr val="000000"/>
              </a:buClr>
              <a:buSzPts val="1400"/>
              <a:buFont typeface="Arial"/>
              <a:buNone/>
            </a:pPr>
            <a:r>
              <a:rPr lang="en-US"/>
              <a:t>The best practice would be to review, reconcile, and book indirects at minimum quarterly. </a:t>
            </a:r>
            <a:endParaRPr/>
          </a:p>
          <a:p>
            <a:pPr indent="0" lvl="0" marL="228600" marR="0" rtl="0" algn="l">
              <a:lnSpc>
                <a:spcPct val="100000"/>
              </a:lnSpc>
              <a:spcBef>
                <a:spcPts val="0"/>
              </a:spcBef>
              <a:spcAft>
                <a:spcPts val="0"/>
              </a:spcAft>
              <a:buClr>
                <a:srgbClr val="000000"/>
              </a:buClr>
              <a:buSzPts val="1400"/>
              <a:buFont typeface="Arial"/>
              <a:buNone/>
            </a:pPr>
            <a:r>
              <a:t/>
            </a:r>
            <a:endParaRPr/>
          </a:p>
          <a:p>
            <a:pPr indent="0" lvl="0" marL="228600" marR="0" rtl="0" algn="l">
              <a:lnSpc>
                <a:spcPct val="100000"/>
              </a:lnSpc>
              <a:spcBef>
                <a:spcPts val="0"/>
              </a:spcBef>
              <a:spcAft>
                <a:spcPts val="0"/>
              </a:spcAft>
              <a:buClr>
                <a:srgbClr val="000000"/>
              </a:buClr>
              <a:buSzPts val="1400"/>
              <a:buFont typeface="Arial"/>
              <a:buNone/>
            </a:pPr>
            <a:r>
              <a:rPr lang="en-US"/>
              <a:t>There are two methods listed in the chart of accounts to book indirects, one is the expenditure/revenue method and the other is the abatement method which can be found in appendix G of the chart of accounts. </a:t>
            </a:r>
            <a:endParaRPr/>
          </a:p>
          <a:p>
            <a:pPr indent="0" lvl="0" marL="228600" marR="0" rtl="0" algn="l">
              <a:lnSpc>
                <a:spcPct val="100000"/>
              </a:lnSpc>
              <a:spcBef>
                <a:spcPts val="0"/>
              </a:spcBef>
              <a:spcAft>
                <a:spcPts val="0"/>
              </a:spcAft>
              <a:buClr>
                <a:srgbClr val="000000"/>
              </a:buClr>
              <a:buSzPts val="1400"/>
              <a:buFont typeface="Arial"/>
              <a:buNone/>
            </a:pPr>
            <a:r>
              <a:t/>
            </a:r>
            <a:endParaRPr/>
          </a:p>
          <a:p>
            <a:pPr indent="0" lvl="0" marL="228600" marR="0" rtl="0" algn="l">
              <a:lnSpc>
                <a:spcPct val="100000"/>
              </a:lnSpc>
              <a:spcBef>
                <a:spcPts val="0"/>
              </a:spcBef>
              <a:spcAft>
                <a:spcPts val="0"/>
              </a:spcAft>
              <a:buClr>
                <a:srgbClr val="000000"/>
              </a:buClr>
              <a:buSzPts val="1400"/>
              <a:buFont typeface="Arial"/>
              <a:buNone/>
            </a:pPr>
            <a:r>
              <a:rPr lang="en-US"/>
              <a:t>Charters - indirects can be charged on charters, however the LEA is responsible for ensuring the above practices are applied at the charter level as well.</a:t>
            </a:r>
            <a:endParaRPr/>
          </a:p>
          <a:p>
            <a:pPr indent="0" lvl="0" marL="228600" marR="0" rtl="0" algn="l">
              <a:lnSpc>
                <a:spcPct val="100000"/>
              </a:lnSpc>
              <a:spcBef>
                <a:spcPts val="0"/>
              </a:spcBef>
              <a:spcAft>
                <a:spcPts val="0"/>
              </a:spcAft>
              <a:buClr>
                <a:srgbClr val="000000"/>
              </a:buClr>
              <a:buSzPts val="1400"/>
              <a:buFont typeface="Arial"/>
              <a:buNone/>
            </a:pPr>
            <a:r>
              <a:t/>
            </a:r>
            <a:endParaRPr/>
          </a:p>
        </p:txBody>
      </p:sp>
      <p:sp>
        <p:nvSpPr>
          <p:cNvPr id="248" name="Google Shape;248;g26e8674b709_0_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p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5" name="Google Shape;255;p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rPr lang="en-US"/>
              <a:t>Jen Internal process and thresholds should support the federal thresholds for federal award.  In procurement process there must be a segregation of duties, authorization, etc defined. For federal awards, subrecipient needs to make sure that the federal procurement contract additions are included in the PO or contract.</a:t>
            </a:r>
            <a:endParaRPr/>
          </a:p>
          <a:p>
            <a:pPr indent="-228600" lvl="0" marL="457200" marR="0" rtl="0" algn="l">
              <a:lnSpc>
                <a:spcPct val="100000"/>
              </a:lnSpc>
              <a:spcBef>
                <a:spcPts val="0"/>
              </a:spcBef>
              <a:spcAft>
                <a:spcPts val="0"/>
              </a:spcAft>
              <a:buClr>
                <a:srgbClr val="000000"/>
              </a:buClr>
              <a:buSzPts val="1400"/>
              <a:buFont typeface="Arial"/>
              <a:buNone/>
            </a:pPr>
            <a:r>
              <a:t/>
            </a:r>
            <a:endParaRPr/>
          </a:p>
          <a:p>
            <a:pPr indent="-228600" lvl="0" marL="457200" marR="0" rtl="0" algn="l">
              <a:lnSpc>
                <a:spcPct val="100000"/>
              </a:lnSpc>
              <a:spcBef>
                <a:spcPts val="0"/>
              </a:spcBef>
              <a:spcAft>
                <a:spcPts val="0"/>
              </a:spcAft>
              <a:buClr>
                <a:srgbClr val="000000"/>
              </a:buClr>
              <a:buSzPts val="1400"/>
              <a:buFont typeface="Arial"/>
              <a:buNone/>
            </a:pPr>
            <a:r>
              <a:rPr lang="en-US"/>
              <a:t>Note, the </a:t>
            </a:r>
            <a:r>
              <a:rPr lang="en-US" sz="1500"/>
              <a:t>CDE Procurement Guidance document is in the process of getting updated.</a:t>
            </a:r>
            <a:endParaRPr/>
          </a:p>
        </p:txBody>
      </p:sp>
      <p:sp>
        <p:nvSpPr>
          <p:cNvPr id="256" name="Google Shape;256;p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p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3" name="Google Shape;263;p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rPr lang="en-US"/>
              <a:t>JEN</a:t>
            </a:r>
            <a:endParaRPr/>
          </a:p>
        </p:txBody>
      </p:sp>
      <p:sp>
        <p:nvSpPr>
          <p:cNvPr id="264" name="Google Shape;264;p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26fc455d808_1_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1" name="Google Shape;271;g26fc455d808_1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rPr lang="en-US"/>
              <a:t>JEn:  mention OSC is working on State fiscal monitoring requirements</a:t>
            </a:r>
            <a:endParaRPr/>
          </a:p>
        </p:txBody>
      </p:sp>
      <p:sp>
        <p:nvSpPr>
          <p:cNvPr id="272" name="Google Shape;272;g26fc455d808_1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209946bb8d2_0_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JEN: Think about it this way:  preaward is everything you do up until you receive a notice of award and your GAL, when you do, that is the AWARD phase (get your staff and books ready).  Post is everything from the date you receive your GAL through CLOSEOUT.</a:t>
            </a:r>
            <a:endParaRPr/>
          </a:p>
        </p:txBody>
      </p:sp>
      <p:sp>
        <p:nvSpPr>
          <p:cNvPr id="100" name="Google Shape;100;g209946bb8d2_0_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26ef90f54db_0_1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9" name="Google Shape;279;g26ef90f54db_0_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79400" lvl="0" marL="857250" rtl="0" algn="l">
              <a:lnSpc>
                <a:spcPct val="100000"/>
              </a:lnSpc>
              <a:spcBef>
                <a:spcPts val="1000"/>
              </a:spcBef>
              <a:spcAft>
                <a:spcPts val="0"/>
              </a:spcAft>
              <a:buClr>
                <a:schemeClr val="dk1"/>
              </a:buClr>
              <a:buSzPts val="800"/>
              <a:buAutoNum type="arabicPeriod"/>
            </a:pPr>
            <a:r>
              <a:rPr lang="en-US" sz="800"/>
              <a:t>JEN</a:t>
            </a:r>
            <a:endParaRPr sz="800"/>
          </a:p>
          <a:p>
            <a:pPr indent="-279400" lvl="0" marL="857250" rtl="0" algn="l">
              <a:lnSpc>
                <a:spcPct val="100000"/>
              </a:lnSpc>
              <a:spcBef>
                <a:spcPts val="0"/>
              </a:spcBef>
              <a:spcAft>
                <a:spcPts val="0"/>
              </a:spcAft>
              <a:buClr>
                <a:schemeClr val="dk1"/>
              </a:buClr>
              <a:buSzPts val="800"/>
              <a:buAutoNum type="arabicPeriod"/>
            </a:pPr>
            <a:r>
              <a:rPr lang="en-US" sz="800"/>
              <a:t>Federally funded (in whole or in part)</a:t>
            </a:r>
            <a:endParaRPr sz="800"/>
          </a:p>
          <a:p>
            <a:pPr indent="-279400" lvl="0" marL="857250" rtl="0" algn="l">
              <a:lnSpc>
                <a:spcPct val="100000"/>
              </a:lnSpc>
              <a:spcBef>
                <a:spcPts val="0"/>
              </a:spcBef>
              <a:spcAft>
                <a:spcPts val="0"/>
              </a:spcAft>
              <a:buClr>
                <a:schemeClr val="dk1"/>
              </a:buClr>
              <a:buSzPts val="800"/>
              <a:buAutoNum type="arabicPeriod"/>
            </a:pPr>
            <a:r>
              <a:rPr lang="en-US" sz="800"/>
              <a:t>Exceed $2,000 (see last bullet regarding federally funded equipment)</a:t>
            </a:r>
            <a:endParaRPr sz="800"/>
          </a:p>
          <a:p>
            <a:pPr indent="-279400" lvl="0" marL="857250" rtl="0" algn="l">
              <a:lnSpc>
                <a:spcPct val="100000"/>
              </a:lnSpc>
              <a:spcBef>
                <a:spcPts val="0"/>
              </a:spcBef>
              <a:spcAft>
                <a:spcPts val="0"/>
              </a:spcAft>
              <a:buClr>
                <a:schemeClr val="dk1"/>
              </a:buClr>
              <a:buSzPts val="800"/>
              <a:buAutoNum type="arabicPeriod"/>
            </a:pPr>
            <a:r>
              <a:rPr lang="en-US" sz="800"/>
              <a:t>Are for the construction, alteration, or repair (including painting and decorating) of public buildings and public works, and</a:t>
            </a:r>
            <a:endParaRPr sz="800"/>
          </a:p>
          <a:p>
            <a:pPr indent="-279400" lvl="0" marL="857250" rtl="0" algn="l">
              <a:lnSpc>
                <a:spcPct val="100000"/>
              </a:lnSpc>
              <a:spcBef>
                <a:spcPts val="0"/>
              </a:spcBef>
              <a:spcAft>
                <a:spcPts val="0"/>
              </a:spcAft>
              <a:buClr>
                <a:schemeClr val="dk1"/>
              </a:buClr>
              <a:buSzPts val="800"/>
              <a:buAutoNum type="arabicPeriod"/>
            </a:pPr>
            <a:r>
              <a:rPr lang="en-US" sz="800"/>
              <a:t>Include employment of laborers or mechanics (work is manual or physical in nature as distinguished from mental or managerial duties)</a:t>
            </a:r>
            <a:endParaRPr sz="800"/>
          </a:p>
          <a:p>
            <a:pPr indent="0" lvl="0" marL="0" rtl="0" algn="l">
              <a:lnSpc>
                <a:spcPct val="100000"/>
              </a:lnSpc>
              <a:spcBef>
                <a:spcPts val="0"/>
              </a:spcBef>
              <a:spcAft>
                <a:spcPts val="0"/>
              </a:spcAft>
              <a:buNone/>
            </a:pPr>
            <a:r>
              <a:t/>
            </a:r>
            <a:endParaRPr sz="800"/>
          </a:p>
          <a:p>
            <a:pPr indent="0" lvl="0" marL="0" rtl="0" algn="l">
              <a:lnSpc>
                <a:spcPct val="100000"/>
              </a:lnSpc>
              <a:spcBef>
                <a:spcPts val="0"/>
              </a:spcBef>
              <a:spcAft>
                <a:spcPts val="0"/>
              </a:spcAft>
              <a:buNone/>
            </a:pPr>
            <a:r>
              <a:rPr lang="en-US" sz="800"/>
              <a:t>Note, guidance above may affect BEST funded projects if there is an </a:t>
            </a:r>
            <a:r>
              <a:rPr lang="en-US" sz="800"/>
              <a:t>associated</a:t>
            </a:r>
            <a:r>
              <a:rPr lang="en-US" sz="800"/>
              <a:t> federal funding (e.g. - ESSER used for match)</a:t>
            </a:r>
            <a:endParaRPr sz="800"/>
          </a:p>
        </p:txBody>
      </p:sp>
      <p:sp>
        <p:nvSpPr>
          <p:cNvPr id="280" name="Google Shape;280;g26ef90f54db_0_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26f0dd38ec3_0_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7" name="Google Shape;287;g26f0dd38ec3_0_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rPr lang="en-US"/>
              <a:t>JEN - every expenditure must meet these three pillars of criteria, but in addition the expenditures must NOT conflict with internal rules and requirements and most especially the GRANT agreement, intent or rules also.</a:t>
            </a:r>
            <a:endParaRPr/>
          </a:p>
        </p:txBody>
      </p:sp>
      <p:sp>
        <p:nvSpPr>
          <p:cNvPr id="288" name="Google Shape;288;g26f0dd38ec3_0_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26ef90f54db_0_1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5" name="Google Shape;295;g26ef90f54db_0_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rPr lang="en-US"/>
              <a:t>JEN - not many grants from CDE require cost share/match.  You will  be informed first on the grant application and subsequently upon receipt of award.  COST SHARE/MATCH needs to be tracked separately, as it will be required ot be reported on.  And CANNOT provide the match $$ from another federal source.</a:t>
            </a:r>
            <a:endParaRPr/>
          </a:p>
          <a:p>
            <a:pPr indent="-228600" lvl="0" marL="457200" marR="0" rtl="0" algn="l">
              <a:lnSpc>
                <a:spcPct val="100000"/>
              </a:lnSpc>
              <a:spcBef>
                <a:spcPts val="0"/>
              </a:spcBef>
              <a:spcAft>
                <a:spcPts val="0"/>
              </a:spcAft>
              <a:buClr>
                <a:srgbClr val="000000"/>
              </a:buClr>
              <a:buSzPts val="1400"/>
              <a:buFont typeface="Arial"/>
              <a:buNone/>
            </a:pPr>
            <a:r>
              <a:rPr lang="en-US"/>
              <a:t>Program income when the awardee ‘makes $’ on the program the award is supporting (paying for).  All awards are the deduction method, unless a prior approval from the Feds is received for addition method.</a:t>
            </a:r>
            <a:endParaRPr/>
          </a:p>
          <a:p>
            <a:pPr indent="-228600" lvl="0" marL="457200" marR="0" rtl="0" algn="l">
              <a:lnSpc>
                <a:spcPct val="100000"/>
              </a:lnSpc>
              <a:spcBef>
                <a:spcPts val="0"/>
              </a:spcBef>
              <a:spcAft>
                <a:spcPts val="0"/>
              </a:spcAft>
              <a:buClr>
                <a:srgbClr val="000000"/>
              </a:buClr>
              <a:buSzPts val="1400"/>
              <a:buFont typeface="Arial"/>
              <a:buNone/>
            </a:pPr>
            <a:r>
              <a:rPr lang="en-US"/>
              <a:t>Explain 2 methods.</a:t>
            </a:r>
            <a:endParaRPr/>
          </a:p>
          <a:p>
            <a:pPr indent="-228600" lvl="0" marL="457200" marR="0" rtl="0" algn="l">
              <a:lnSpc>
                <a:spcPct val="100000"/>
              </a:lnSpc>
              <a:spcBef>
                <a:spcPts val="0"/>
              </a:spcBef>
              <a:spcAft>
                <a:spcPts val="0"/>
              </a:spcAft>
              <a:buClr>
                <a:srgbClr val="000000"/>
              </a:buClr>
              <a:buSzPts val="1400"/>
              <a:buFont typeface="Arial"/>
              <a:buNone/>
            </a:pPr>
            <a:r>
              <a:rPr lang="en-US"/>
              <a:t>Tracked separately, be prepared </a:t>
            </a:r>
            <a:r>
              <a:rPr lang="en-US"/>
              <a:t>to</a:t>
            </a:r>
            <a:r>
              <a:rPr lang="en-US"/>
              <a:t> report on and $$ earned must be in the support of the grant</a:t>
            </a:r>
            <a:endParaRPr/>
          </a:p>
        </p:txBody>
      </p:sp>
      <p:sp>
        <p:nvSpPr>
          <p:cNvPr id="296" name="Google Shape;296;g26ef90f54db_0_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26f0dd38ec3_0_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4" name="Google Shape;304;g26f0dd38ec3_0_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rPr lang="en-US"/>
              <a:t>JEN - this is what, during a monitoring and in some audit level activities, the awardee are ‘tested against’</a:t>
            </a:r>
            <a:endParaRPr/>
          </a:p>
        </p:txBody>
      </p:sp>
      <p:sp>
        <p:nvSpPr>
          <p:cNvPr id="305" name="Google Shape;305;g26f0dd38ec3_0_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2ce5053a938_3_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2" name="Google Shape;312;g2ce5053a938_3_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rPr lang="en-US"/>
              <a:t>JEN</a:t>
            </a:r>
            <a:endParaRPr/>
          </a:p>
        </p:txBody>
      </p:sp>
      <p:sp>
        <p:nvSpPr>
          <p:cNvPr id="313" name="Google Shape;313;g2ce5053a938_3_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20edf125095_0_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2" name="Google Shape;322;g20edf125095_0_1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rtl="0" algn="l">
              <a:lnSpc>
                <a:spcPct val="100000"/>
              </a:lnSpc>
              <a:spcBef>
                <a:spcPts val="0"/>
              </a:spcBef>
              <a:spcAft>
                <a:spcPts val="0"/>
              </a:spcAft>
              <a:buSzPts val="1400"/>
              <a:buNone/>
            </a:pPr>
            <a:r>
              <a:rPr lang="en-US"/>
              <a:t>These can be applied to all funding sources</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222353bb88c_0_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0" name="Google Shape;330;g222353bb88c_0_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Sondra:</a:t>
            </a:r>
            <a:endParaRPr/>
          </a:p>
          <a:p>
            <a:pPr indent="0" lvl="0" marL="0" rtl="0" algn="l">
              <a:lnSpc>
                <a:spcPct val="100000"/>
              </a:lnSpc>
              <a:spcBef>
                <a:spcPts val="0"/>
              </a:spcBef>
              <a:spcAft>
                <a:spcPts val="0"/>
              </a:spcAft>
              <a:buClr>
                <a:schemeClr val="dk1"/>
              </a:buClr>
              <a:buSzPts val="1400"/>
              <a:buFont typeface="Arial"/>
              <a:buNone/>
            </a:pPr>
            <a:r>
              <a:t/>
            </a:r>
            <a:endParaRPr/>
          </a:p>
          <a:p>
            <a:pPr indent="0" lvl="0" marL="0" rtl="0" algn="l">
              <a:lnSpc>
                <a:spcPct val="100000"/>
              </a:lnSpc>
              <a:spcBef>
                <a:spcPts val="0"/>
              </a:spcBef>
              <a:spcAft>
                <a:spcPts val="0"/>
              </a:spcAft>
              <a:buClr>
                <a:schemeClr val="dk1"/>
              </a:buClr>
              <a:buSzPts val="1400"/>
              <a:buFont typeface="Arial"/>
              <a:buNone/>
            </a:pPr>
            <a:r>
              <a:rPr lang="en-US"/>
              <a:t>Communication is key whether it is internal or external. The communication with stakeholders should begin way before implementation. </a:t>
            </a:r>
            <a:endParaRPr/>
          </a:p>
          <a:p>
            <a:pPr indent="0" lvl="0" marL="0" rtl="0" algn="l">
              <a:lnSpc>
                <a:spcPct val="100000"/>
              </a:lnSpc>
              <a:spcBef>
                <a:spcPts val="0"/>
              </a:spcBef>
              <a:spcAft>
                <a:spcPts val="0"/>
              </a:spcAft>
              <a:buClr>
                <a:schemeClr val="dk1"/>
              </a:buClr>
              <a:buSzPts val="1400"/>
              <a:buFont typeface="Arial"/>
              <a:buNone/>
            </a:pPr>
            <a:r>
              <a:t/>
            </a:r>
            <a:endParaRPr/>
          </a:p>
          <a:p>
            <a:pPr indent="0" lvl="0" marL="0" rtl="0" algn="l">
              <a:lnSpc>
                <a:spcPct val="100000"/>
              </a:lnSpc>
              <a:spcBef>
                <a:spcPts val="0"/>
              </a:spcBef>
              <a:spcAft>
                <a:spcPts val="0"/>
              </a:spcAft>
              <a:buClr>
                <a:schemeClr val="dk1"/>
              </a:buClr>
              <a:buSzPts val="1400"/>
              <a:buFont typeface="Arial"/>
              <a:buNone/>
            </a:pPr>
            <a:r>
              <a:rPr lang="en-US"/>
              <a:t>Grant lists - with employee turnover consider what practices you can implement to make things easy. A grant list, with CDE project codes, when are programmatic and fiscal reports due, does the grant allow indirects, what rate was budgeted, when are request for funds due? </a:t>
            </a:r>
            <a:endParaRPr/>
          </a:p>
          <a:p>
            <a:pPr indent="0" lvl="0" marL="0" rtl="0" algn="l">
              <a:lnSpc>
                <a:spcPct val="100000"/>
              </a:lnSpc>
              <a:spcBef>
                <a:spcPts val="0"/>
              </a:spcBef>
              <a:spcAft>
                <a:spcPts val="0"/>
              </a:spcAft>
              <a:buClr>
                <a:schemeClr val="dk1"/>
              </a:buClr>
              <a:buSzPts val="1400"/>
              <a:buFont typeface="Arial"/>
              <a:buNone/>
            </a:pPr>
            <a:r>
              <a:t/>
            </a:r>
            <a:endParaRPr/>
          </a:p>
          <a:p>
            <a:pPr indent="0" lvl="0" marL="0" rtl="0" algn="l">
              <a:lnSpc>
                <a:spcPct val="100000"/>
              </a:lnSpc>
              <a:spcBef>
                <a:spcPts val="0"/>
              </a:spcBef>
              <a:spcAft>
                <a:spcPts val="0"/>
              </a:spcAft>
              <a:buClr>
                <a:schemeClr val="dk1"/>
              </a:buClr>
              <a:buSzPts val="1400"/>
              <a:buFont typeface="Arial"/>
              <a:buNone/>
            </a:pPr>
            <a:r>
              <a:rPr lang="en-US"/>
              <a:t>Documentation virtual or hard copies</a:t>
            </a:r>
            <a:endParaRPr/>
          </a:p>
          <a:p>
            <a:pPr indent="0" lvl="0" marL="0" rtl="0" algn="l">
              <a:lnSpc>
                <a:spcPct val="100000"/>
              </a:lnSpc>
              <a:spcBef>
                <a:spcPts val="0"/>
              </a:spcBef>
              <a:spcAft>
                <a:spcPts val="0"/>
              </a:spcAft>
              <a:buClr>
                <a:schemeClr val="dk1"/>
              </a:buClr>
              <a:buSzPts val="1400"/>
              <a:buFont typeface="Arial"/>
              <a:buNone/>
            </a:pPr>
            <a:r>
              <a:t/>
            </a:r>
            <a:endParaRPr/>
          </a:p>
          <a:p>
            <a:pPr indent="0" lvl="0" marL="0" rtl="0" algn="l">
              <a:lnSpc>
                <a:spcPct val="100000"/>
              </a:lnSpc>
              <a:spcBef>
                <a:spcPts val="0"/>
              </a:spcBef>
              <a:spcAft>
                <a:spcPts val="0"/>
              </a:spcAft>
              <a:buClr>
                <a:schemeClr val="dk1"/>
              </a:buClr>
              <a:buSzPts val="1400"/>
              <a:buFont typeface="Arial"/>
              <a:buNone/>
            </a:pPr>
            <a:r>
              <a:rPr lang="en-US"/>
              <a:t>Budget to actual spreadsheet - a lot of financial systems do not let you encumber payroll. On the CDE website there is a budget to actual spreadsheet available. This spreadsheet should be reconciled back monthly or quarterly depending on activity to the general ledger. </a:t>
            </a:r>
            <a:endParaRPr/>
          </a:p>
          <a:p>
            <a:pPr indent="0" lvl="0" marL="0" rtl="0" algn="l">
              <a:lnSpc>
                <a:spcPct val="100000"/>
              </a:lnSpc>
              <a:spcBef>
                <a:spcPts val="0"/>
              </a:spcBef>
              <a:spcAft>
                <a:spcPts val="0"/>
              </a:spcAft>
              <a:buClr>
                <a:schemeClr val="dk1"/>
              </a:buClr>
              <a:buSzPts val="1400"/>
              <a:buFont typeface="Arial"/>
              <a:buNone/>
            </a:pPr>
            <a:r>
              <a:t/>
            </a:r>
            <a:endParaRPr/>
          </a:p>
          <a:p>
            <a:pPr indent="0" lvl="0" marL="0" rtl="0" algn="l">
              <a:lnSpc>
                <a:spcPct val="100000"/>
              </a:lnSpc>
              <a:spcBef>
                <a:spcPts val="0"/>
              </a:spcBef>
              <a:spcAft>
                <a:spcPts val="0"/>
              </a:spcAft>
              <a:buClr>
                <a:schemeClr val="dk1"/>
              </a:buClr>
              <a:buSzPts val="1400"/>
              <a:buFont typeface="Arial"/>
              <a:buNone/>
            </a:pPr>
            <a:r>
              <a:rPr lang="en-US"/>
              <a:t>Keeping a process for your indirects. </a:t>
            </a:r>
            <a:endParaRPr/>
          </a:p>
          <a:p>
            <a:pPr indent="0" lvl="0" marL="0" rtl="0" algn="l">
              <a:lnSpc>
                <a:spcPct val="100000"/>
              </a:lnSpc>
              <a:spcBef>
                <a:spcPts val="0"/>
              </a:spcBef>
              <a:spcAft>
                <a:spcPts val="0"/>
              </a:spcAft>
              <a:buClr>
                <a:schemeClr val="dk1"/>
              </a:buClr>
              <a:buSzPts val="1400"/>
              <a:buFont typeface="Arial"/>
              <a:buNone/>
            </a:pPr>
            <a:r>
              <a:rPr lang="en-US"/>
              <a:t>	When do you calculate and book indirects? </a:t>
            </a:r>
            <a:endParaRPr/>
          </a:p>
          <a:p>
            <a:pPr indent="0" lvl="0" marL="0" rtl="0" algn="l">
              <a:lnSpc>
                <a:spcPct val="100000"/>
              </a:lnSpc>
              <a:spcBef>
                <a:spcPts val="0"/>
              </a:spcBef>
              <a:spcAft>
                <a:spcPts val="0"/>
              </a:spcAft>
              <a:buClr>
                <a:schemeClr val="dk1"/>
              </a:buClr>
              <a:buSzPts val="1400"/>
              <a:buFont typeface="Arial"/>
              <a:buNone/>
            </a:pPr>
            <a:r>
              <a:rPr lang="en-US"/>
              <a:t>	How do you ensure the right cost categories - especially when you have the 25k which will soon be 50k</a:t>
            </a:r>
            <a:endParaRPr/>
          </a:p>
          <a:p>
            <a:pPr indent="0" lvl="0" marL="0" rtl="0" algn="l">
              <a:lnSpc>
                <a:spcPct val="100000"/>
              </a:lnSpc>
              <a:spcBef>
                <a:spcPts val="0"/>
              </a:spcBef>
              <a:spcAft>
                <a:spcPts val="0"/>
              </a:spcAft>
              <a:buClr>
                <a:schemeClr val="dk1"/>
              </a:buClr>
              <a:buSzPts val="1400"/>
              <a:buFont typeface="Arial"/>
              <a:buNone/>
            </a:pPr>
            <a:r>
              <a:t/>
            </a:r>
            <a:endParaRPr/>
          </a:p>
          <a:p>
            <a:pPr indent="0" lvl="0" marL="0" rtl="0" algn="l">
              <a:lnSpc>
                <a:spcPct val="100000"/>
              </a:lnSpc>
              <a:spcBef>
                <a:spcPts val="0"/>
              </a:spcBef>
              <a:spcAft>
                <a:spcPts val="0"/>
              </a:spcAft>
              <a:buClr>
                <a:schemeClr val="dk1"/>
              </a:buClr>
              <a:buSzPts val="1400"/>
              <a:buFont typeface="Arial"/>
              <a:buNone/>
            </a:pPr>
            <a:r>
              <a:rPr lang="en-US"/>
              <a:t>Have quarterly check ins with stakeholders, have a process to close of grants, and reconcile. </a:t>
            </a:r>
            <a:endParaRPr/>
          </a:p>
          <a:p>
            <a:pPr indent="0" lvl="0" marL="0" rtl="0" algn="l">
              <a:lnSpc>
                <a:spcPct val="100000"/>
              </a:lnSpc>
              <a:spcBef>
                <a:spcPts val="0"/>
              </a:spcBef>
              <a:spcAft>
                <a:spcPts val="0"/>
              </a:spcAft>
              <a:buClr>
                <a:schemeClr val="dk1"/>
              </a:buClr>
              <a:buSzPts val="1400"/>
              <a:buFont typeface="Arial"/>
              <a:buNone/>
            </a:pPr>
            <a:r>
              <a:t/>
            </a:r>
            <a:endParaRPr/>
          </a:p>
        </p:txBody>
      </p:sp>
      <p:sp>
        <p:nvSpPr>
          <p:cNvPr id="331" name="Google Shape;331;g222353bb88c_0_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p2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8" name="Google Shape;338;p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Sondra:</a:t>
            </a:r>
            <a:endParaRPr/>
          </a:p>
          <a:p>
            <a:pPr indent="0" lvl="0" marL="0" rtl="0" algn="l">
              <a:lnSpc>
                <a:spcPct val="100000"/>
              </a:lnSpc>
              <a:spcBef>
                <a:spcPts val="0"/>
              </a:spcBef>
              <a:spcAft>
                <a:spcPts val="0"/>
              </a:spcAft>
              <a:buClr>
                <a:schemeClr val="dk1"/>
              </a:buClr>
              <a:buSzPts val="1400"/>
              <a:buFont typeface="Arial"/>
              <a:buNone/>
            </a:pPr>
            <a:r>
              <a:t/>
            </a:r>
            <a:endParaRPr/>
          </a:p>
          <a:p>
            <a:pPr indent="0" lvl="0" marL="0" rtl="0" algn="l">
              <a:lnSpc>
                <a:spcPct val="100000"/>
              </a:lnSpc>
              <a:spcBef>
                <a:spcPts val="0"/>
              </a:spcBef>
              <a:spcAft>
                <a:spcPts val="0"/>
              </a:spcAft>
              <a:buClr>
                <a:schemeClr val="dk1"/>
              </a:buClr>
              <a:buSzPts val="1400"/>
              <a:buFont typeface="Arial"/>
              <a:buNone/>
            </a:pPr>
            <a:r>
              <a:rPr lang="en-US"/>
              <a:t>These items are things you need to know about your grant and should any of these items be included on a grants list that anyone could walk in and understand? </a:t>
            </a:r>
            <a:endParaRPr/>
          </a:p>
          <a:p>
            <a:pPr indent="0" lvl="0" marL="0" rtl="0" algn="l">
              <a:lnSpc>
                <a:spcPct val="100000"/>
              </a:lnSpc>
              <a:spcBef>
                <a:spcPts val="0"/>
              </a:spcBef>
              <a:spcAft>
                <a:spcPts val="0"/>
              </a:spcAft>
              <a:buClr>
                <a:schemeClr val="dk1"/>
              </a:buClr>
              <a:buSzPts val="1400"/>
              <a:buFont typeface="Arial"/>
              <a:buNone/>
            </a:pPr>
            <a:r>
              <a:t/>
            </a:r>
            <a:endParaRPr/>
          </a:p>
          <a:p>
            <a:pPr indent="-242823" lvl="0" marL="342900" rtl="0" algn="l">
              <a:lnSpc>
                <a:spcPct val="90000"/>
              </a:lnSpc>
              <a:spcBef>
                <a:spcPts val="1000"/>
              </a:spcBef>
              <a:spcAft>
                <a:spcPts val="0"/>
              </a:spcAft>
              <a:buClr>
                <a:schemeClr val="dk1"/>
              </a:buClr>
              <a:buSzPts val="500"/>
              <a:buChar char="•"/>
            </a:pPr>
            <a:r>
              <a:rPr lang="en-US" sz="800">
                <a:highlight>
                  <a:schemeClr val="lt1"/>
                </a:highlight>
              </a:rPr>
              <a:t>Name of Grant and Fund Type</a:t>
            </a:r>
            <a:endParaRPr sz="800"/>
          </a:p>
          <a:p>
            <a:pPr indent="-242823" lvl="0" marL="342900" rtl="0" algn="l">
              <a:lnSpc>
                <a:spcPct val="90000"/>
              </a:lnSpc>
              <a:spcBef>
                <a:spcPts val="1000"/>
              </a:spcBef>
              <a:spcAft>
                <a:spcPts val="0"/>
              </a:spcAft>
              <a:buClr>
                <a:schemeClr val="dk1"/>
              </a:buClr>
              <a:buSzPts val="500"/>
              <a:buChar char="•"/>
            </a:pPr>
            <a:r>
              <a:rPr lang="en-US" sz="800">
                <a:highlight>
                  <a:schemeClr val="lt1"/>
                </a:highlight>
              </a:rPr>
              <a:t>Performance Period</a:t>
            </a:r>
            <a:endParaRPr sz="800"/>
          </a:p>
          <a:p>
            <a:pPr indent="-242823" lvl="0" marL="342900" rtl="0" algn="l">
              <a:lnSpc>
                <a:spcPct val="90000"/>
              </a:lnSpc>
              <a:spcBef>
                <a:spcPts val="1000"/>
              </a:spcBef>
              <a:spcAft>
                <a:spcPts val="0"/>
              </a:spcAft>
              <a:buClr>
                <a:schemeClr val="dk1"/>
              </a:buClr>
              <a:buSzPts val="500"/>
              <a:buChar char="•"/>
            </a:pPr>
            <a:r>
              <a:rPr lang="en-US" sz="800">
                <a:highlight>
                  <a:schemeClr val="lt1"/>
                </a:highlight>
              </a:rPr>
              <a:t>Project Code</a:t>
            </a:r>
            <a:endParaRPr sz="800"/>
          </a:p>
          <a:p>
            <a:pPr indent="-242823" lvl="0" marL="342900" rtl="0" algn="l">
              <a:lnSpc>
                <a:spcPct val="90000"/>
              </a:lnSpc>
              <a:spcBef>
                <a:spcPts val="1000"/>
              </a:spcBef>
              <a:spcAft>
                <a:spcPts val="0"/>
              </a:spcAft>
              <a:buClr>
                <a:schemeClr val="dk1"/>
              </a:buClr>
              <a:buSzPts val="500"/>
              <a:buChar char="•"/>
            </a:pPr>
            <a:r>
              <a:rPr lang="en-US" sz="800">
                <a:highlight>
                  <a:schemeClr val="lt1"/>
                </a:highlight>
              </a:rPr>
              <a:t>What is required to submit an RFF (GAINS)</a:t>
            </a:r>
            <a:endParaRPr sz="800"/>
          </a:p>
          <a:p>
            <a:pPr indent="-242823" lvl="0" marL="342900" rtl="0" algn="l">
              <a:lnSpc>
                <a:spcPct val="90000"/>
              </a:lnSpc>
              <a:spcBef>
                <a:spcPts val="1000"/>
              </a:spcBef>
              <a:spcAft>
                <a:spcPts val="0"/>
              </a:spcAft>
              <a:buClr>
                <a:schemeClr val="dk1"/>
              </a:buClr>
              <a:buSzPts val="500"/>
              <a:buChar char="•"/>
            </a:pPr>
            <a:r>
              <a:rPr lang="en-US" sz="800">
                <a:highlight>
                  <a:schemeClr val="lt1"/>
                </a:highlight>
              </a:rPr>
              <a:t>Last day to request funds or how often (do you know the REQUIREMENT in your Terms and Conditions?) - EXHIBIT A has a ton of useful information</a:t>
            </a:r>
            <a:endParaRPr sz="800"/>
          </a:p>
          <a:p>
            <a:pPr indent="-242823" lvl="0" marL="342900" rtl="0" algn="l">
              <a:lnSpc>
                <a:spcPct val="90000"/>
              </a:lnSpc>
              <a:spcBef>
                <a:spcPts val="1000"/>
              </a:spcBef>
              <a:spcAft>
                <a:spcPts val="0"/>
              </a:spcAft>
              <a:buClr>
                <a:schemeClr val="dk1"/>
              </a:buClr>
              <a:buSzPts val="500"/>
              <a:buChar char="•"/>
            </a:pPr>
            <a:r>
              <a:rPr lang="en-US" sz="800">
                <a:highlight>
                  <a:schemeClr val="lt1"/>
                </a:highlight>
              </a:rPr>
              <a:t>Know the Closeout Process</a:t>
            </a:r>
            <a:endParaRPr sz="800"/>
          </a:p>
          <a:p>
            <a:pPr indent="-242823" lvl="0" marL="342900" rtl="0" algn="l">
              <a:lnSpc>
                <a:spcPct val="90000"/>
              </a:lnSpc>
              <a:spcBef>
                <a:spcPts val="1000"/>
              </a:spcBef>
              <a:spcAft>
                <a:spcPts val="0"/>
              </a:spcAft>
              <a:buClr>
                <a:schemeClr val="dk1"/>
              </a:buClr>
              <a:buSzPts val="500"/>
              <a:buChar char="•"/>
            </a:pPr>
            <a:r>
              <a:rPr lang="en-US" sz="800">
                <a:highlight>
                  <a:schemeClr val="lt1"/>
                </a:highlight>
              </a:rPr>
              <a:t>Understand when/how to do a budget revision</a:t>
            </a:r>
            <a:endParaRPr sz="800"/>
          </a:p>
          <a:p>
            <a:pPr indent="-242823" lvl="0" marL="342900" rtl="0" algn="l">
              <a:lnSpc>
                <a:spcPct val="90000"/>
              </a:lnSpc>
              <a:spcBef>
                <a:spcPts val="1000"/>
              </a:spcBef>
              <a:spcAft>
                <a:spcPts val="0"/>
              </a:spcAft>
              <a:buClr>
                <a:schemeClr val="dk1"/>
              </a:buClr>
              <a:buSzPts val="500"/>
              <a:buChar char="•"/>
            </a:pPr>
            <a:r>
              <a:rPr lang="en-US" sz="800">
                <a:highlight>
                  <a:schemeClr val="lt1"/>
                </a:highlight>
              </a:rPr>
              <a:t>What grant has indirect (not on state grants) </a:t>
            </a:r>
            <a:endParaRPr sz="800"/>
          </a:p>
          <a:p>
            <a:pPr indent="-242823" lvl="0" marL="342900" rtl="0" algn="l">
              <a:lnSpc>
                <a:spcPct val="90000"/>
              </a:lnSpc>
              <a:spcBef>
                <a:spcPts val="1000"/>
              </a:spcBef>
              <a:spcAft>
                <a:spcPts val="0"/>
              </a:spcAft>
              <a:buClr>
                <a:schemeClr val="dk1"/>
              </a:buClr>
              <a:buSzPts val="500"/>
              <a:buChar char="•"/>
            </a:pPr>
            <a:r>
              <a:rPr lang="en-US" sz="800">
                <a:highlight>
                  <a:schemeClr val="lt1"/>
                </a:highlight>
              </a:rPr>
              <a:t>Grant Contacts (funder, program person, fiscal)</a:t>
            </a:r>
            <a:endParaRPr sz="500"/>
          </a:p>
        </p:txBody>
      </p:sp>
      <p:sp>
        <p:nvSpPr>
          <p:cNvPr id="339" name="Google Shape;339;p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222353bb88c_0_1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6" name="Google Shape;346;g222353bb88c_0_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Sondra:</a:t>
            </a:r>
            <a:endParaRPr/>
          </a:p>
          <a:p>
            <a:pPr indent="0" lvl="0" marL="0" rtl="0" algn="l">
              <a:lnSpc>
                <a:spcPct val="100000"/>
              </a:lnSpc>
              <a:spcBef>
                <a:spcPts val="0"/>
              </a:spcBef>
              <a:spcAft>
                <a:spcPts val="0"/>
              </a:spcAft>
              <a:buClr>
                <a:schemeClr val="dk1"/>
              </a:buClr>
              <a:buSzPts val="1400"/>
              <a:buFont typeface="Arial"/>
              <a:buNone/>
            </a:pPr>
            <a:r>
              <a:t/>
            </a:r>
            <a:endParaRPr/>
          </a:p>
          <a:p>
            <a:pPr indent="0" lvl="0" marL="0" rtl="0" algn="l">
              <a:lnSpc>
                <a:spcPct val="100000"/>
              </a:lnSpc>
              <a:spcBef>
                <a:spcPts val="0"/>
              </a:spcBef>
              <a:spcAft>
                <a:spcPts val="0"/>
              </a:spcAft>
              <a:buClr>
                <a:schemeClr val="dk1"/>
              </a:buClr>
              <a:buSzPts val="1400"/>
              <a:buFont typeface="Arial"/>
              <a:buNone/>
            </a:pPr>
            <a:r>
              <a:rPr lang="en-US"/>
              <a:t>We talked about time and effort but we wanted to list some source documentation items and record retention requirements. </a:t>
            </a:r>
            <a:endParaRPr/>
          </a:p>
          <a:p>
            <a:pPr indent="0" lvl="0" marL="0" rtl="0" algn="l">
              <a:lnSpc>
                <a:spcPct val="100000"/>
              </a:lnSpc>
              <a:spcBef>
                <a:spcPts val="0"/>
              </a:spcBef>
              <a:spcAft>
                <a:spcPts val="0"/>
              </a:spcAft>
              <a:buClr>
                <a:schemeClr val="dk1"/>
              </a:buClr>
              <a:buSzPts val="1400"/>
              <a:buFont typeface="Arial"/>
              <a:buNone/>
            </a:pPr>
            <a:r>
              <a:t/>
            </a:r>
            <a:endParaRPr/>
          </a:p>
          <a:p>
            <a:pPr indent="-297244" lvl="0" marL="342900" rtl="0" algn="l">
              <a:lnSpc>
                <a:spcPct val="90000"/>
              </a:lnSpc>
              <a:spcBef>
                <a:spcPts val="1000"/>
              </a:spcBef>
              <a:spcAft>
                <a:spcPts val="0"/>
              </a:spcAft>
              <a:buClr>
                <a:schemeClr val="dk1"/>
              </a:buClr>
              <a:buSzPts val="1435"/>
              <a:buChar char="•"/>
            </a:pPr>
            <a:r>
              <a:rPr lang="en-US" sz="1759">
                <a:highlight>
                  <a:schemeClr val="lt1"/>
                </a:highlight>
              </a:rPr>
              <a:t>Time and effort (must meet criteria at 200.430(g))</a:t>
            </a:r>
            <a:endParaRPr sz="1759">
              <a:highlight>
                <a:schemeClr val="lt1"/>
              </a:highlight>
            </a:endParaRPr>
          </a:p>
          <a:p>
            <a:pPr indent="-323878" lvl="1" marL="914400" rtl="0" algn="l">
              <a:lnSpc>
                <a:spcPct val="90000"/>
              </a:lnSpc>
              <a:spcBef>
                <a:spcPts val="1000"/>
              </a:spcBef>
              <a:spcAft>
                <a:spcPts val="0"/>
              </a:spcAft>
              <a:buClr>
                <a:schemeClr val="dk1"/>
              </a:buClr>
              <a:buSzPts val="1759"/>
              <a:buChar char="•"/>
            </a:pPr>
            <a:r>
              <a:rPr lang="en-US" sz="1759">
                <a:highlight>
                  <a:schemeClr val="lt1"/>
                </a:highlight>
              </a:rPr>
              <a:t>Requirements triggered once federal funds used for compensation to </a:t>
            </a:r>
            <a:r>
              <a:rPr lang="en-US" sz="1759" u="sng">
                <a:highlight>
                  <a:schemeClr val="lt1"/>
                </a:highlight>
              </a:rPr>
              <a:t>any degree</a:t>
            </a:r>
            <a:endParaRPr sz="1759" u="sng">
              <a:highlight>
                <a:schemeClr val="lt1"/>
              </a:highlight>
            </a:endParaRPr>
          </a:p>
          <a:p>
            <a:pPr indent="-323878" lvl="1" marL="914400" rtl="0" algn="l">
              <a:lnSpc>
                <a:spcPct val="90000"/>
              </a:lnSpc>
              <a:spcBef>
                <a:spcPts val="1000"/>
              </a:spcBef>
              <a:spcAft>
                <a:spcPts val="0"/>
              </a:spcAft>
              <a:buClr>
                <a:schemeClr val="dk1"/>
              </a:buClr>
              <a:buSzPts val="1759"/>
              <a:buChar char="•"/>
            </a:pPr>
            <a:r>
              <a:rPr lang="en-US" sz="1759" u="sng">
                <a:highlight>
                  <a:schemeClr val="lt1"/>
                </a:highlight>
              </a:rPr>
              <a:t>If you use a PAR for 100% funded people or time and effort for split funded employees make sure you are retaining the documentation. </a:t>
            </a:r>
            <a:endParaRPr sz="1759" u="sng">
              <a:highlight>
                <a:schemeClr val="lt1"/>
              </a:highlight>
            </a:endParaRPr>
          </a:p>
          <a:p>
            <a:pPr indent="-297243" lvl="0" marL="342900" rtl="0" algn="l">
              <a:lnSpc>
                <a:spcPct val="90000"/>
              </a:lnSpc>
              <a:spcBef>
                <a:spcPts val="1000"/>
              </a:spcBef>
              <a:spcAft>
                <a:spcPts val="0"/>
              </a:spcAft>
              <a:buClr>
                <a:schemeClr val="dk1"/>
              </a:buClr>
              <a:buSzPts val="1435"/>
              <a:buChar char="•"/>
            </a:pPr>
            <a:r>
              <a:rPr lang="en-US" sz="1759">
                <a:highlight>
                  <a:schemeClr val="lt1"/>
                </a:highlight>
              </a:rPr>
              <a:t>Personnel Contracts</a:t>
            </a:r>
            <a:endParaRPr sz="1759"/>
          </a:p>
          <a:p>
            <a:pPr indent="-297243" lvl="0" marL="342900" rtl="0" algn="l">
              <a:lnSpc>
                <a:spcPct val="90000"/>
              </a:lnSpc>
              <a:spcBef>
                <a:spcPts val="1000"/>
              </a:spcBef>
              <a:spcAft>
                <a:spcPts val="0"/>
              </a:spcAft>
              <a:buClr>
                <a:schemeClr val="dk1"/>
              </a:buClr>
              <a:buSzPts val="1435"/>
              <a:buChar char="•"/>
            </a:pPr>
            <a:r>
              <a:rPr lang="en-US" sz="1759">
                <a:highlight>
                  <a:schemeClr val="lt1"/>
                </a:highlight>
              </a:rPr>
              <a:t>Extra Pay Timesheets</a:t>
            </a:r>
            <a:endParaRPr sz="1759">
              <a:highlight>
                <a:schemeClr val="lt1"/>
              </a:highlight>
            </a:endParaRPr>
          </a:p>
          <a:p>
            <a:pPr indent="-297243" lvl="0" marL="342900" rtl="0" algn="l">
              <a:lnSpc>
                <a:spcPct val="90000"/>
              </a:lnSpc>
              <a:spcBef>
                <a:spcPts val="1000"/>
              </a:spcBef>
              <a:spcAft>
                <a:spcPts val="0"/>
              </a:spcAft>
              <a:buClr>
                <a:schemeClr val="dk1"/>
              </a:buClr>
              <a:buSzPts val="1435"/>
              <a:buChar char="•"/>
            </a:pPr>
            <a:r>
              <a:rPr lang="en-US" sz="1759">
                <a:highlight>
                  <a:schemeClr val="lt1"/>
                </a:highlight>
              </a:rPr>
              <a:t>Stipend Memos</a:t>
            </a:r>
            <a:endParaRPr sz="1759"/>
          </a:p>
          <a:p>
            <a:pPr indent="-297243" lvl="0" marL="342900" rtl="0" algn="l">
              <a:lnSpc>
                <a:spcPct val="90000"/>
              </a:lnSpc>
              <a:spcBef>
                <a:spcPts val="1000"/>
              </a:spcBef>
              <a:spcAft>
                <a:spcPts val="0"/>
              </a:spcAft>
              <a:buClr>
                <a:schemeClr val="dk1"/>
              </a:buClr>
              <a:buSzPts val="1435"/>
              <a:buChar char="•"/>
            </a:pPr>
            <a:r>
              <a:rPr lang="en-US" sz="1759">
                <a:highlight>
                  <a:schemeClr val="lt1"/>
                </a:highlight>
              </a:rPr>
              <a:t>Purchase Orders/Receiving - what are your procurement policies? </a:t>
            </a:r>
            <a:endParaRPr sz="1759"/>
          </a:p>
          <a:p>
            <a:pPr indent="-297243" lvl="0" marL="342900" rtl="0" algn="l">
              <a:lnSpc>
                <a:spcPct val="90000"/>
              </a:lnSpc>
              <a:spcBef>
                <a:spcPts val="1000"/>
              </a:spcBef>
              <a:spcAft>
                <a:spcPts val="0"/>
              </a:spcAft>
              <a:buClr>
                <a:schemeClr val="dk1"/>
              </a:buClr>
              <a:buSzPts val="1435"/>
              <a:buChar char="•"/>
            </a:pPr>
            <a:r>
              <a:rPr lang="en-US" sz="1759">
                <a:highlight>
                  <a:schemeClr val="lt1"/>
                </a:highlight>
              </a:rPr>
              <a:t>Contracts</a:t>
            </a:r>
            <a:endParaRPr sz="1759"/>
          </a:p>
          <a:p>
            <a:pPr indent="-297243" lvl="0" marL="342900" rtl="0" algn="l">
              <a:lnSpc>
                <a:spcPct val="90000"/>
              </a:lnSpc>
              <a:spcBef>
                <a:spcPts val="1000"/>
              </a:spcBef>
              <a:spcAft>
                <a:spcPts val="0"/>
              </a:spcAft>
              <a:buClr>
                <a:schemeClr val="dk1"/>
              </a:buClr>
              <a:buSzPts val="1435"/>
              <a:buChar char="•"/>
            </a:pPr>
            <a:r>
              <a:rPr lang="en-US" sz="1759">
                <a:highlight>
                  <a:schemeClr val="lt1"/>
                </a:highlight>
              </a:rPr>
              <a:t>Pcard Statements</a:t>
            </a:r>
            <a:endParaRPr sz="1759">
              <a:highlight>
                <a:schemeClr val="lt1"/>
              </a:highlight>
            </a:endParaRPr>
          </a:p>
          <a:p>
            <a:pPr indent="-317837" lvl="0" marL="342900" rtl="0" algn="l">
              <a:lnSpc>
                <a:spcPct val="90000"/>
              </a:lnSpc>
              <a:spcBef>
                <a:spcPts val="1000"/>
              </a:spcBef>
              <a:spcAft>
                <a:spcPts val="0"/>
              </a:spcAft>
              <a:buClr>
                <a:schemeClr val="dk1"/>
              </a:buClr>
              <a:buSzPts val="1759"/>
              <a:buChar char="•"/>
            </a:pPr>
            <a:r>
              <a:rPr lang="en-US" sz="1759">
                <a:highlight>
                  <a:schemeClr val="lt1"/>
                </a:highlight>
              </a:rPr>
              <a:t>Invoices</a:t>
            </a:r>
            <a:endParaRPr sz="1759">
              <a:highlight>
                <a:schemeClr val="lt1"/>
              </a:highlight>
            </a:endParaRPr>
          </a:p>
          <a:p>
            <a:pPr indent="-297243" lvl="0" marL="342900" rtl="0" algn="l">
              <a:lnSpc>
                <a:spcPct val="90000"/>
              </a:lnSpc>
              <a:spcBef>
                <a:spcPts val="1000"/>
              </a:spcBef>
              <a:spcAft>
                <a:spcPts val="0"/>
              </a:spcAft>
              <a:buClr>
                <a:schemeClr val="dk1"/>
              </a:buClr>
              <a:buSzPts val="1435"/>
              <a:buChar char="•"/>
            </a:pPr>
            <a:r>
              <a:rPr lang="en-US" sz="1759">
                <a:highlight>
                  <a:schemeClr val="lt1"/>
                </a:highlight>
              </a:rPr>
              <a:t>Travel Reimbursement Forms - is there a policy for travel? </a:t>
            </a:r>
            <a:endParaRPr sz="1759"/>
          </a:p>
          <a:p>
            <a:pPr indent="-297244" lvl="1" marL="800100" rtl="0" algn="l">
              <a:lnSpc>
                <a:spcPct val="90000"/>
              </a:lnSpc>
              <a:spcBef>
                <a:spcPts val="500"/>
              </a:spcBef>
              <a:spcAft>
                <a:spcPts val="0"/>
              </a:spcAft>
              <a:buClr>
                <a:schemeClr val="dk1"/>
              </a:buClr>
              <a:buSzPts val="1089"/>
              <a:buChar char="•"/>
            </a:pPr>
            <a:r>
              <a:rPr lang="en-US" sz="1359">
                <a:highlight>
                  <a:schemeClr val="lt1"/>
                </a:highlight>
              </a:rPr>
              <a:t>For indicating the purpose for travel</a:t>
            </a:r>
            <a:endParaRPr sz="1359"/>
          </a:p>
          <a:p>
            <a:pPr indent="-297244" lvl="1" marL="800100" rtl="0" algn="l">
              <a:lnSpc>
                <a:spcPct val="90000"/>
              </a:lnSpc>
              <a:spcBef>
                <a:spcPts val="500"/>
              </a:spcBef>
              <a:spcAft>
                <a:spcPts val="0"/>
              </a:spcAft>
              <a:buClr>
                <a:schemeClr val="dk1"/>
              </a:buClr>
              <a:buSzPts val="1089"/>
              <a:buChar char="•"/>
            </a:pPr>
            <a:r>
              <a:rPr lang="en-US" sz="1359">
                <a:highlight>
                  <a:schemeClr val="lt1"/>
                </a:highlight>
              </a:rPr>
              <a:t>Per Diem Rates</a:t>
            </a:r>
            <a:endParaRPr sz="1359"/>
          </a:p>
          <a:p>
            <a:pPr indent="-297244" lvl="1" marL="800100" rtl="0" algn="l">
              <a:lnSpc>
                <a:spcPct val="90000"/>
              </a:lnSpc>
              <a:spcBef>
                <a:spcPts val="500"/>
              </a:spcBef>
              <a:spcAft>
                <a:spcPts val="0"/>
              </a:spcAft>
              <a:buClr>
                <a:schemeClr val="dk1"/>
              </a:buClr>
              <a:buSzPts val="1089"/>
              <a:buChar char="•"/>
            </a:pPr>
            <a:r>
              <a:rPr lang="en-US" sz="1359">
                <a:highlight>
                  <a:schemeClr val="lt1"/>
                </a:highlight>
              </a:rPr>
              <a:t>Hotel Confirmations</a:t>
            </a:r>
            <a:endParaRPr sz="1359"/>
          </a:p>
          <a:p>
            <a:pPr indent="-297244" lvl="1" marL="800100" rtl="0" algn="l">
              <a:lnSpc>
                <a:spcPct val="90000"/>
              </a:lnSpc>
              <a:spcBef>
                <a:spcPts val="500"/>
              </a:spcBef>
              <a:spcAft>
                <a:spcPts val="0"/>
              </a:spcAft>
              <a:buClr>
                <a:schemeClr val="dk1"/>
              </a:buClr>
              <a:buSzPts val="1089"/>
              <a:buChar char="•"/>
            </a:pPr>
            <a:r>
              <a:rPr lang="en-US" sz="1359">
                <a:highlight>
                  <a:schemeClr val="lt1"/>
                </a:highlight>
              </a:rPr>
              <a:t>MapQuest or Google Maps for Mileage</a:t>
            </a:r>
            <a:endParaRPr sz="1359">
              <a:highlight>
                <a:schemeClr val="lt1"/>
              </a:highlight>
            </a:endParaRPr>
          </a:p>
          <a:p>
            <a:pPr indent="-297244" lvl="1" marL="800100" rtl="0" algn="l">
              <a:lnSpc>
                <a:spcPct val="90000"/>
              </a:lnSpc>
              <a:spcBef>
                <a:spcPts val="500"/>
              </a:spcBef>
              <a:spcAft>
                <a:spcPts val="0"/>
              </a:spcAft>
              <a:buClr>
                <a:schemeClr val="dk1"/>
              </a:buClr>
              <a:buSzPts val="1089"/>
              <a:buChar char="•"/>
            </a:pPr>
            <a:r>
              <a:rPr lang="en-US" sz="1359">
                <a:highlight>
                  <a:schemeClr val="lt1"/>
                </a:highlight>
              </a:rPr>
              <a:t>Uber Receipts</a:t>
            </a:r>
            <a:endParaRPr sz="1359">
              <a:highlight>
                <a:schemeClr val="lt1"/>
              </a:highlight>
            </a:endParaRPr>
          </a:p>
          <a:p>
            <a:pPr indent="-297244" lvl="1" marL="800100" rtl="0" algn="l">
              <a:lnSpc>
                <a:spcPct val="90000"/>
              </a:lnSpc>
              <a:spcBef>
                <a:spcPts val="500"/>
              </a:spcBef>
              <a:spcAft>
                <a:spcPts val="0"/>
              </a:spcAft>
              <a:buClr>
                <a:schemeClr val="dk1"/>
              </a:buClr>
              <a:buSzPts val="1089"/>
              <a:buChar char="•"/>
            </a:pPr>
            <a:r>
              <a:rPr lang="en-US" sz="1359">
                <a:highlight>
                  <a:schemeClr val="lt1"/>
                </a:highlight>
              </a:rPr>
              <a:t>Car Rental Receipts</a:t>
            </a:r>
            <a:endParaRPr sz="1359">
              <a:highlight>
                <a:schemeClr val="lt1"/>
              </a:highlight>
            </a:endParaRPr>
          </a:p>
          <a:p>
            <a:pPr indent="-333375" lvl="0" marL="457200" rtl="0" algn="l">
              <a:lnSpc>
                <a:spcPct val="90000"/>
              </a:lnSpc>
              <a:spcBef>
                <a:spcPts val="500"/>
              </a:spcBef>
              <a:spcAft>
                <a:spcPts val="0"/>
              </a:spcAft>
              <a:buClr>
                <a:schemeClr val="dk1"/>
              </a:buClr>
              <a:buSzPts val="1650"/>
              <a:buChar char="•"/>
            </a:pPr>
            <a:r>
              <a:rPr lang="en-US" sz="1650">
                <a:highlight>
                  <a:schemeClr val="lt1"/>
                </a:highlight>
              </a:rPr>
              <a:t>Record Retention</a:t>
            </a:r>
            <a:endParaRPr sz="1650">
              <a:highlight>
                <a:schemeClr val="lt1"/>
              </a:highlight>
            </a:endParaRPr>
          </a:p>
          <a:p>
            <a:pPr indent="-405193" lvl="1" marL="800100" rtl="0" algn="l">
              <a:lnSpc>
                <a:spcPct val="90000"/>
              </a:lnSpc>
              <a:spcBef>
                <a:spcPts val="500"/>
              </a:spcBef>
              <a:spcAft>
                <a:spcPts val="0"/>
              </a:spcAft>
              <a:buClr>
                <a:schemeClr val="dk1"/>
              </a:buClr>
              <a:buSzPts val="2789"/>
              <a:buChar char="•"/>
            </a:pPr>
            <a:r>
              <a:rPr lang="en-US" sz="1359">
                <a:highlight>
                  <a:schemeClr val="lt1"/>
                </a:highlight>
              </a:rPr>
              <a:t>Federal Awards:  Records should be retained for a minimum of 3 years beyond the final financial disposition of the award</a:t>
            </a:r>
            <a:r>
              <a:rPr lang="en-US" sz="100"/>
              <a:t>.</a:t>
            </a:r>
            <a:endParaRPr sz="100"/>
          </a:p>
        </p:txBody>
      </p:sp>
      <p:sp>
        <p:nvSpPr>
          <p:cNvPr id="347" name="Google Shape;347;g222353bb88c_0_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24df29004a1_5_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Sondra:   distinction of GAINs and Formsite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CDE is rolling all grants over into a new platform. The request for funds process will be slightly different depending on the system. Formsite is basically revenue (payments requested) minus expenditures then you get the total amount of what should be requested. This should match your GL.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extLst>
                  <a:ext uri="http://customooxmlschemas.google.com/">
                    <go:slidesCustomData xmlns:go="http://customooxmlschemas.google.com/" textRoundtripDataId="67"/>
                  </a:ext>
                </a:extLst>
              </a:rPr>
              <a:t>In GAINs you will be requesting by expense line and you will only be able to go over the object code by 10%. When you reach that 10% you will not be able to request and you will have to do a post award revision.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You still need to follow the terms and conditions of your GAL and make sure you are requesting on time in either system so that you are not out of compliance.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Also, failure to request funds can result in cash flow issues. Larger LEAs have the ability to float grants, where other entities need to reimburse their bank accounts. Please keep this in consideration. It is best to request monthly and at minimum quarterly. </a:t>
            </a:r>
            <a:endParaRPr/>
          </a:p>
        </p:txBody>
      </p:sp>
      <p:sp>
        <p:nvSpPr>
          <p:cNvPr id="355" name="Google Shape;355;g24df29004a1_5_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JEN: FAR - Federal Acquisition Reporting </a:t>
            </a:r>
            <a:endParaRPr/>
          </a:p>
          <a:p>
            <a:pPr indent="0" lvl="0" marL="0" rtl="0" algn="l">
              <a:lnSpc>
                <a:spcPct val="100000"/>
              </a:lnSpc>
              <a:spcBef>
                <a:spcPts val="0"/>
              </a:spcBef>
              <a:spcAft>
                <a:spcPts val="0"/>
              </a:spcAft>
              <a:buSzPts val="1400"/>
              <a:buNone/>
            </a:pPr>
            <a:r>
              <a:rPr lang="en-US"/>
              <a:t>FFATA - Federal Funding Accountability and Transparency Act 	</a:t>
            </a:r>
            <a:endParaRPr/>
          </a:p>
        </p:txBody>
      </p:sp>
      <p:sp>
        <p:nvSpPr>
          <p:cNvPr id="114" name="Google Shape;114;p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Sondra:</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We wanted to give you some example of common audit findings. The first finding was directly related to a staff members time being allocable to the grant. Remember the charge to the grant needs to represent the actual effort worked on the grant. If you have a system that is set up to distribute a split portion of salary then you need to review the actual effort the employee has been working on the grant.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The second finding is based on allocability. You want to make sure you are spending in the appropriate performance period. </a:t>
            </a:r>
            <a:endParaRPr/>
          </a:p>
        </p:txBody>
      </p:sp>
      <p:sp>
        <p:nvSpPr>
          <p:cNvPr id="363" name="Google Shape;363;p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1" name="Google Shape;371;p2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Sondra: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The top is the equation required for things to be allowable under the regs. Remember just because a cost is allocable does not mean it is allowable. Each piece of the equation must be met before it is considered allowable.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Is it reasonable? Would a prudent person consider the cost and nature of the item to be ordinary and necessary.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It it necessary to complete the objective of the award?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Is it allocable to the award? Cost assigned is in accordance with the benefits.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There are factors that should be considered with in regard to reasonableness but you need to be able to justify your decision. Was the cost higher because you needed it by a certain time? Things like that play into what a prudent person would consider reasonable.  </a:t>
            </a:r>
            <a:endParaRPr/>
          </a:p>
        </p:txBody>
      </p:sp>
      <p:sp>
        <p:nvSpPr>
          <p:cNvPr id="378" name="Google Shape;378;p2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28c18f60022_0_1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8" name="Google Shape;388;g28c18f60022_0_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Sondra: </a:t>
            </a:r>
            <a:br>
              <a:rPr lang="en-US"/>
            </a:br>
            <a:endParaRPr/>
          </a:p>
          <a:p>
            <a:pPr indent="0" lvl="0" marL="0" rtl="0" algn="l">
              <a:lnSpc>
                <a:spcPct val="100000"/>
              </a:lnSpc>
              <a:spcBef>
                <a:spcPts val="0"/>
              </a:spcBef>
              <a:spcAft>
                <a:spcPts val="0"/>
              </a:spcAft>
              <a:buSzPts val="1400"/>
              <a:buNone/>
            </a:pPr>
            <a:r>
              <a:rPr lang="en-US"/>
              <a:t>There are various scenarios when it comes to food and what is considered an allowable use of funds. Please review them because typically there needs to be justification.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Taxes always use your tax exempt status when available. There are sometimes when it is not, however the regs read if it is available it must be used.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Obviously no swag but also be careful with purchases like these and justification.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Make sure policies are consistent and that they do not conflict with one another. </a:t>
            </a:r>
            <a:endParaRPr/>
          </a:p>
        </p:txBody>
      </p:sp>
      <p:sp>
        <p:nvSpPr>
          <p:cNvPr id="389" name="Google Shape;389;g28c18f60022_0_1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24df29004a1_1_9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6" name="Google Shape;396;g24df29004a1_1_9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extLst>
                  <a:ext uri="http://customooxmlschemas.google.com/">
                    <go:slidesCustomData xmlns:go="http://customooxmlschemas.google.com/" textRoundtripDataId="71"/>
                  </a:ext>
                </a:extLst>
              </a:rPr>
              <a:t>Jen in the absence of a policy, a procedure is acceptable</a:t>
            </a:r>
            <a:r>
              <a:rPr lang="en-US"/>
              <a:t>.  Will be tested against. Note, a policy alone (e.g. - CASB policies) is typically insufficient as a fully documented process</a:t>
            </a:r>
            <a:endParaRPr/>
          </a:p>
        </p:txBody>
      </p:sp>
      <p:sp>
        <p:nvSpPr>
          <p:cNvPr id="397" name="Google Shape;397;g24df29004a1_1_9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29014327c3b_0_2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3" name="Google Shape;403;g29014327c3b_0_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Sondra: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Clr>
                <a:schemeClr val="dk1"/>
              </a:buClr>
              <a:buSzPts val="2400"/>
              <a:buFont typeface="Arial"/>
              <a:buNone/>
            </a:pPr>
            <a:r>
              <a:rPr lang="en-US" sz="1300"/>
              <a:t>Documented Processes + Proper Allowability Considerations = Compliant Financial Management (200.302)</a:t>
            </a:r>
            <a:endParaRPr sz="1300"/>
          </a:p>
          <a:p>
            <a:pPr indent="-311150" lvl="0" marL="457200" rtl="0" algn="l">
              <a:lnSpc>
                <a:spcPct val="100000"/>
              </a:lnSpc>
              <a:spcBef>
                <a:spcPts val="1200"/>
              </a:spcBef>
              <a:spcAft>
                <a:spcPts val="0"/>
              </a:spcAft>
              <a:buClr>
                <a:schemeClr val="dk1"/>
              </a:buClr>
              <a:buSzPts val="1300"/>
              <a:buFont typeface="Calibri"/>
              <a:buChar char="•"/>
            </a:pPr>
            <a:r>
              <a:rPr lang="en-US" sz="1300"/>
              <a:t>Financial systems sufficient to show expenditures used in accordance with UGG and the award</a:t>
            </a:r>
            <a:endParaRPr sz="1300"/>
          </a:p>
          <a:p>
            <a:pPr indent="-311150" lvl="0" marL="457200" rtl="0" algn="l">
              <a:lnSpc>
                <a:spcPct val="100000"/>
              </a:lnSpc>
              <a:spcBef>
                <a:spcPts val="1200"/>
              </a:spcBef>
              <a:spcAft>
                <a:spcPts val="0"/>
              </a:spcAft>
              <a:buClr>
                <a:schemeClr val="dk1"/>
              </a:buClr>
              <a:buSzPts val="1300"/>
              <a:buFont typeface="Calibri"/>
              <a:buChar char="•"/>
            </a:pPr>
            <a:r>
              <a:rPr lang="en-US" sz="1300"/>
              <a:t>Awards identified in accounting system to a level showing, at a minimum; ALN number and title, Federal award number and year, name of Federal agency, and name of pass-thru entity (accomplished through the proper use of the CDE Chart of Accounts) </a:t>
            </a:r>
            <a:endParaRPr sz="1300"/>
          </a:p>
          <a:p>
            <a:pPr indent="-311150" lvl="0" marL="457200" rtl="0" algn="l">
              <a:lnSpc>
                <a:spcPct val="100000"/>
              </a:lnSpc>
              <a:spcBef>
                <a:spcPts val="1200"/>
              </a:spcBef>
              <a:spcAft>
                <a:spcPts val="0"/>
              </a:spcAft>
              <a:buClr>
                <a:schemeClr val="dk1"/>
              </a:buClr>
              <a:buSzPts val="1300"/>
              <a:buFont typeface="Calibri"/>
              <a:buChar char="•"/>
            </a:pPr>
            <a:r>
              <a:rPr lang="en-US" sz="1300"/>
              <a:t>Effective control and accountability over all expenditures posted to the award</a:t>
            </a:r>
            <a:endParaRPr sz="1300"/>
          </a:p>
          <a:p>
            <a:pPr indent="-311150" lvl="0" marL="457200" rtl="0" algn="l">
              <a:lnSpc>
                <a:spcPct val="100000"/>
              </a:lnSpc>
              <a:spcBef>
                <a:spcPts val="1200"/>
              </a:spcBef>
              <a:spcAft>
                <a:spcPts val="0"/>
              </a:spcAft>
              <a:buClr>
                <a:schemeClr val="dk1"/>
              </a:buClr>
              <a:buSzPts val="1300"/>
              <a:buFont typeface="Calibri"/>
              <a:buChar char="•"/>
            </a:pPr>
            <a:r>
              <a:rPr lang="en-US" sz="1300"/>
              <a:t>Ability to show comparison of budgeted expenditures to actual</a:t>
            </a:r>
            <a:endParaRPr sz="1300"/>
          </a:p>
          <a:p>
            <a:pPr indent="-311150" lvl="0" marL="457200" rtl="0" algn="l">
              <a:lnSpc>
                <a:spcPct val="100000"/>
              </a:lnSpc>
              <a:spcBef>
                <a:spcPts val="1200"/>
              </a:spcBef>
              <a:spcAft>
                <a:spcPts val="0"/>
              </a:spcAft>
              <a:buClr>
                <a:schemeClr val="dk1"/>
              </a:buClr>
              <a:buSzPts val="1300"/>
              <a:buFont typeface="Calibri"/>
              <a:buChar char="•"/>
            </a:pPr>
            <a:r>
              <a:rPr lang="en-US" sz="1300"/>
              <a:t>Adequate source documentation</a:t>
            </a:r>
            <a:endParaRPr sz="1300"/>
          </a:p>
          <a:p>
            <a:pPr indent="-311150" lvl="0" marL="457200" rtl="0" algn="l">
              <a:lnSpc>
                <a:spcPct val="100000"/>
              </a:lnSpc>
              <a:spcBef>
                <a:spcPts val="1200"/>
              </a:spcBef>
              <a:spcAft>
                <a:spcPts val="1200"/>
              </a:spcAft>
              <a:buClr>
                <a:schemeClr val="dk1"/>
              </a:buClr>
              <a:buSzPts val="1300"/>
              <a:buFont typeface="Calibri"/>
              <a:buChar char="•"/>
            </a:pPr>
            <a:r>
              <a:rPr lang="en-US" sz="1300"/>
              <a:t>Follow established and documented process</a:t>
            </a:r>
            <a:endParaRPr sz="700"/>
          </a:p>
        </p:txBody>
      </p:sp>
      <p:sp>
        <p:nvSpPr>
          <p:cNvPr id="404" name="Google Shape;404;g29014327c3b_0_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SONDRA</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Finding on procedures</a:t>
            </a:r>
            <a:endParaRPr/>
          </a:p>
          <a:p>
            <a:pPr indent="0" lvl="0" marL="0" rtl="0" algn="l">
              <a:lnSpc>
                <a:spcPct val="100000"/>
              </a:lnSpc>
              <a:spcBef>
                <a:spcPts val="0"/>
              </a:spcBef>
              <a:spcAft>
                <a:spcPts val="0"/>
              </a:spcAft>
              <a:buSzPts val="1400"/>
              <a:buNone/>
            </a:pPr>
            <a:r>
              <a:t/>
            </a:r>
            <a:endParaRPr/>
          </a:p>
          <a:p>
            <a:pPr indent="-317500" lvl="0" marL="457200" rtl="0" algn="l">
              <a:lnSpc>
                <a:spcPct val="100000"/>
              </a:lnSpc>
              <a:spcBef>
                <a:spcPts val="0"/>
              </a:spcBef>
              <a:spcAft>
                <a:spcPts val="0"/>
              </a:spcAft>
              <a:buSzPts val="1400"/>
              <a:buAutoNum type="arabicPeriod"/>
            </a:pPr>
            <a:r>
              <a:rPr lang="en-US"/>
              <a:t>not reconciling there are not fiscal monitoring tools - training, monitoring desk audits</a:t>
            </a:r>
            <a:endParaRPr/>
          </a:p>
          <a:p>
            <a:pPr indent="-317500" lvl="0" marL="457200" rtl="0" algn="l">
              <a:lnSpc>
                <a:spcPct val="100000"/>
              </a:lnSpc>
              <a:spcBef>
                <a:spcPts val="0"/>
              </a:spcBef>
              <a:spcAft>
                <a:spcPts val="0"/>
              </a:spcAft>
              <a:buSzPts val="1400"/>
              <a:buAutoNum type="arabicPeriod"/>
            </a:pPr>
            <a:r>
              <a:rPr lang="en-US"/>
              <a:t>Reconciling to the system if you use the tools ad cde and recon to the system. </a:t>
            </a:r>
            <a:endParaRPr/>
          </a:p>
        </p:txBody>
      </p:sp>
      <p:sp>
        <p:nvSpPr>
          <p:cNvPr id="410" name="Google Shape;410;p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p4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050">
                <a:solidFill>
                  <a:srgbClr val="444746"/>
                </a:solidFill>
                <a:highlight>
                  <a:srgbClr val="FFFFFF"/>
                </a:highlight>
                <a:latin typeface="Roboto"/>
                <a:ea typeface="Roboto"/>
                <a:cs typeface="Roboto"/>
                <a:sym typeface="Roboto"/>
              </a:rPr>
              <a:t>Sondra: , while the SNS philosophy is the same, the specific tests may vary across the awards. Note, ESSER does not have SNS but most other ED grants do.</a:t>
            </a:r>
            <a:endParaRPr/>
          </a:p>
        </p:txBody>
      </p:sp>
      <p:sp>
        <p:nvSpPr>
          <p:cNvPr id="418" name="Google Shape;418;p4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p4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27" name="Google Shape;427;p4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6" name="Google Shape;436;p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26f88699507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JEN: SBE-state board of education</a:t>
            </a:r>
            <a:endParaRPr/>
          </a:p>
          <a:p>
            <a:pPr indent="0" lvl="0" marL="0" rtl="0" algn="l">
              <a:lnSpc>
                <a:spcPct val="100000"/>
              </a:lnSpc>
              <a:spcBef>
                <a:spcPts val="0"/>
              </a:spcBef>
              <a:spcAft>
                <a:spcPts val="0"/>
              </a:spcAft>
              <a:buSzPts val="1400"/>
              <a:buNone/>
            </a:pPr>
            <a:r>
              <a:rPr lang="en-US"/>
              <a:t>GAL-grant award letter</a:t>
            </a:r>
            <a:endParaRPr/>
          </a:p>
          <a:p>
            <a:pPr indent="0" lvl="0" marL="0" rtl="0" algn="l">
              <a:lnSpc>
                <a:spcPct val="100000"/>
              </a:lnSpc>
              <a:spcBef>
                <a:spcPts val="0"/>
              </a:spcBef>
              <a:spcAft>
                <a:spcPts val="0"/>
              </a:spcAft>
              <a:buSzPts val="1400"/>
              <a:buNone/>
            </a:pPr>
            <a:r>
              <a:rPr lang="en-US"/>
              <a:t>GAAP/GASB:  generally accepted accounting principles or governmental accounting standards board</a:t>
            </a:r>
            <a:endParaRPr/>
          </a:p>
          <a:p>
            <a:pPr indent="0" lvl="0" marL="0" rtl="0" algn="l">
              <a:lnSpc>
                <a:spcPct val="100000"/>
              </a:lnSpc>
              <a:spcBef>
                <a:spcPts val="0"/>
              </a:spcBef>
              <a:spcAft>
                <a:spcPts val="0"/>
              </a:spcAft>
              <a:buSzPts val="1400"/>
              <a:buNone/>
            </a:pPr>
            <a:r>
              <a:rPr lang="en-US"/>
              <a:t>BEst Practice - treat state as you would federal - be safe</a:t>
            </a:r>
            <a:endParaRPr/>
          </a:p>
        </p:txBody>
      </p:sp>
      <p:sp>
        <p:nvSpPr>
          <p:cNvPr id="133" name="Google Shape;133;g26f88699507_0_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21ea565f2ab_0_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2" name="Google Shape;152;g21ea565f2ab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JEN: Highlight - CDE DOES NOT ALLOW subawarding of any funds CDE awards.  NEVER HAS</a:t>
            </a:r>
            <a:endParaRPr/>
          </a:p>
          <a:p>
            <a:pPr indent="-317500" lvl="0" marL="457200" rtl="0" algn="l">
              <a:lnSpc>
                <a:spcPct val="100000"/>
              </a:lnSpc>
              <a:spcBef>
                <a:spcPts val="0"/>
              </a:spcBef>
              <a:spcAft>
                <a:spcPts val="0"/>
              </a:spcAft>
              <a:buSzPts val="1400"/>
              <a:buChar char="●"/>
            </a:pPr>
            <a:r>
              <a:rPr lang="en-US"/>
              <a:t>Admin - instead of receiving ICR, any admin function, per program rules, are budgeted as direct costs.  Some STate award (as do federal) have a CAP on the amount of Admin in relation to overall award</a:t>
            </a:r>
            <a:endParaRPr/>
          </a:p>
          <a:p>
            <a:pPr indent="-317500" lvl="0" marL="457200" rtl="0" algn="l">
              <a:lnSpc>
                <a:spcPct val="100000"/>
              </a:lnSpc>
              <a:spcBef>
                <a:spcPts val="0"/>
              </a:spcBef>
              <a:spcAft>
                <a:spcPts val="0"/>
              </a:spcAft>
              <a:buSzPts val="1400"/>
              <a:buChar char="●"/>
            </a:pPr>
            <a:r>
              <a:rPr lang="en-US"/>
              <a:t>Process/policy is being developed at the OSC begin monitoring State awards, more to come</a:t>
            </a:r>
            <a:endParaRPr/>
          </a:p>
        </p:txBody>
      </p:sp>
      <p:sp>
        <p:nvSpPr>
          <p:cNvPr id="153" name="Google Shape;153;g21ea565f2ab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Jen: This is the bible for federal awards.  This should be followed, wherever practicable for state awards.  It gets very difficult handling awards in different ways and can result in mistakes, it isn’t worth it and it is just the best practice.</a:t>
            </a:r>
            <a:endParaRPr/>
          </a:p>
          <a:p>
            <a:pPr indent="0" lvl="0" marL="0" rtl="0" algn="l">
              <a:lnSpc>
                <a:spcPct val="100000"/>
              </a:lnSpc>
              <a:spcBef>
                <a:spcPts val="0"/>
              </a:spcBef>
              <a:spcAft>
                <a:spcPts val="0"/>
              </a:spcAft>
              <a:buSzPts val="1400"/>
              <a:buNone/>
            </a:pPr>
            <a:r>
              <a:rPr lang="en-US"/>
              <a:t>CDE must also comply with 34 PART 75, 76, 81 (EDGAR) where applicable, and may of its’ provisions flow down.  Most are related to eligibility, how the STATE must handle direct grants, or how the State requires state administered grant programs to be handled.  Good to review.</a:t>
            </a:r>
            <a:endParaRPr/>
          </a:p>
          <a:p>
            <a:pPr indent="0" lvl="0" marL="0" rtl="0" algn="l">
              <a:lnSpc>
                <a:spcPct val="100000"/>
              </a:lnSpc>
              <a:spcBef>
                <a:spcPts val="0"/>
              </a:spcBef>
              <a:spcAft>
                <a:spcPts val="0"/>
              </a:spcAft>
              <a:buSzPts val="1400"/>
              <a:buNone/>
            </a:pPr>
            <a:r>
              <a:rPr lang="en-US"/>
              <a:t>GEPA is part of EDGAR as well, and should be reviewed ( 34.81)</a:t>
            </a:r>
            <a:endParaRPr/>
          </a:p>
        </p:txBody>
      </p:sp>
      <p:sp>
        <p:nvSpPr>
          <p:cNvPr id="163" name="Google Shape;163;p1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JEN this is interesting in terms of what the bill actually intends, however, most times it does leave some room for programs to make decisions on how to carry out the program etc.  Always rely on the RFA, the program rules and requirements, etc.</a:t>
            </a:r>
            <a:endParaRPr/>
          </a:p>
        </p:txBody>
      </p:sp>
      <p:sp>
        <p:nvSpPr>
          <p:cNvPr id="171" name="Google Shape;171;p1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222353bb88c_0_2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9" name="Google Shape;179;g222353bb88c_0_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jen</a:t>
            </a:r>
            <a:endParaRPr/>
          </a:p>
        </p:txBody>
      </p:sp>
      <p:sp>
        <p:nvSpPr>
          <p:cNvPr id="180" name="Google Shape;180;g222353bb88c_0_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21ea565f2ab_0_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9" name="Google Shape;189;g21ea565f2ab_0_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JEN Just showing some of the highlights of the GAL. Reach out if you have any specific questions on your GAL.</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Federa award period - GAN to us</a:t>
            </a:r>
            <a:endParaRPr/>
          </a:p>
          <a:p>
            <a:pPr indent="0" lvl="0" marL="0" rtl="0" algn="l">
              <a:lnSpc>
                <a:spcPct val="100000"/>
              </a:lnSpc>
              <a:spcBef>
                <a:spcPts val="0"/>
              </a:spcBef>
              <a:spcAft>
                <a:spcPts val="0"/>
              </a:spcAft>
              <a:buSzPts val="1400"/>
              <a:buNone/>
            </a:pPr>
            <a:r>
              <a:rPr lang="en-US"/>
              <a:t>Performance period - GAL spending terms within the performance period - allocability discussed on the other slide</a:t>
            </a:r>
            <a:endParaRPr/>
          </a:p>
          <a:p>
            <a:pPr indent="0" lvl="0" marL="0" rtl="0" algn="l">
              <a:lnSpc>
                <a:spcPct val="100000"/>
              </a:lnSpc>
              <a:spcBef>
                <a:spcPts val="0"/>
              </a:spcBef>
              <a:spcAft>
                <a:spcPts val="0"/>
              </a:spcAft>
              <a:buSzPts val="1400"/>
              <a:buNone/>
            </a:pPr>
            <a:r>
              <a:rPr lang="en-US"/>
              <a:t>Unique Entity Identifier &amp; its expiration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190" name="Google Shape;190;g21ea565f2ab_0_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4.png"/><Relationship Id="rId4"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4.png"/><Relationship Id="rId4" Type="http://schemas.openxmlformats.org/officeDocument/2006/relationships/image" Target="../media/image9.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 Id="rId3" Type="http://schemas.openxmlformats.org/officeDocument/2006/relationships/image" Target="../media/image1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4.png"/><Relationship Id="rId4" Type="http://schemas.openxmlformats.org/officeDocument/2006/relationships/image" Target="../media/image1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4.png"/><Relationship Id="rId4"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4.png"/><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4.png"/><Relationship Id="rId4" Type="http://schemas.openxmlformats.org/officeDocument/2006/relationships/image" Target="../media/image15.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p:cSld name="1_Blank">
    <p:spTree>
      <p:nvGrpSpPr>
        <p:cNvPr id="13" name="Shape 13"/>
        <p:cNvGrpSpPr/>
        <p:nvPr/>
      </p:nvGrpSpPr>
      <p:grpSpPr>
        <a:xfrm>
          <a:off x="0" y="0"/>
          <a:ext cx="0" cy="0"/>
          <a:chOff x="0" y="0"/>
          <a:chExt cx="0" cy="0"/>
        </a:xfrm>
      </p:grpSpPr>
      <p:pic>
        <p:nvPicPr>
          <p:cNvPr id="14" name="Google Shape;14;p30"/>
          <p:cNvPicPr preferRelativeResize="0"/>
          <p:nvPr/>
        </p:nvPicPr>
        <p:blipFill rotWithShape="1">
          <a:blip r:embed="rId2">
            <a:alphaModFix/>
          </a:blip>
          <a:srcRect b="0" l="0" r="0" t="0"/>
          <a:stretch/>
        </p:blipFill>
        <p:spPr>
          <a:xfrm>
            <a:off x="0" y="0"/>
            <a:ext cx="9144000" cy="6857999"/>
          </a:xfrm>
          <a:prstGeom prst="rect">
            <a:avLst/>
          </a:prstGeom>
          <a:noFill/>
          <a:ln>
            <a:noFill/>
          </a:ln>
        </p:spPr>
      </p:pic>
      <p:sp>
        <p:nvSpPr>
          <p:cNvPr id="15" name="Google Shape;15;p30"/>
          <p:cNvSpPr txBox="1"/>
          <p:nvPr>
            <p:ph type="ctrTitle"/>
          </p:nvPr>
        </p:nvSpPr>
        <p:spPr>
          <a:xfrm>
            <a:off x="685800" y="2595716"/>
            <a:ext cx="7772400" cy="2337620"/>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0"/>
              </a:spcBef>
              <a:spcAft>
                <a:spcPts val="0"/>
              </a:spcAft>
              <a:buClr>
                <a:schemeClr val="lt1"/>
              </a:buClr>
              <a:buSzPts val="4000"/>
              <a:buFont typeface="Arial"/>
              <a:buNone/>
              <a:defRPr sz="40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 name="Google Shape;16;p30"/>
          <p:cNvSpPr txBox="1"/>
          <p:nvPr>
            <p:ph idx="12" type="sldNum"/>
          </p:nvPr>
        </p:nvSpPr>
        <p:spPr>
          <a:xfrm>
            <a:off x="215697" y="6427018"/>
            <a:ext cx="2057400" cy="365125"/>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000000"/>
              </a:buClr>
              <a:buSzPts val="1600"/>
              <a:buFont typeface="Arial"/>
              <a:buNone/>
              <a:defRPr b="0" i="0" sz="1600" u="none" cap="none" strike="noStrike">
                <a:solidFill>
                  <a:schemeClr val="lt1"/>
                </a:solidFill>
                <a:latin typeface="Calibri"/>
                <a:ea typeface="Calibri"/>
                <a:cs typeface="Calibri"/>
                <a:sym typeface="Calibri"/>
              </a:defRPr>
            </a:lvl1pPr>
            <a:lvl2pPr indent="0" lvl="1" marL="0" marR="0" algn="l">
              <a:lnSpc>
                <a:spcPct val="100000"/>
              </a:lnSpc>
              <a:spcBef>
                <a:spcPts val="0"/>
              </a:spcBef>
              <a:spcAft>
                <a:spcPts val="0"/>
              </a:spcAft>
              <a:buClr>
                <a:srgbClr val="000000"/>
              </a:buClr>
              <a:buSzPts val="1600"/>
              <a:buFont typeface="Arial"/>
              <a:buNone/>
              <a:defRPr b="0" i="0" sz="1600" u="none" cap="none" strike="noStrike">
                <a:solidFill>
                  <a:schemeClr val="lt1"/>
                </a:solidFill>
                <a:latin typeface="Calibri"/>
                <a:ea typeface="Calibri"/>
                <a:cs typeface="Calibri"/>
                <a:sym typeface="Calibri"/>
              </a:defRPr>
            </a:lvl2pPr>
            <a:lvl3pPr indent="0" lvl="2" marL="0" marR="0" algn="l">
              <a:lnSpc>
                <a:spcPct val="100000"/>
              </a:lnSpc>
              <a:spcBef>
                <a:spcPts val="0"/>
              </a:spcBef>
              <a:spcAft>
                <a:spcPts val="0"/>
              </a:spcAft>
              <a:buClr>
                <a:srgbClr val="000000"/>
              </a:buClr>
              <a:buSzPts val="1600"/>
              <a:buFont typeface="Arial"/>
              <a:buNone/>
              <a:defRPr b="0" i="0" sz="1600" u="none" cap="none" strike="noStrike">
                <a:solidFill>
                  <a:schemeClr val="lt1"/>
                </a:solidFill>
                <a:latin typeface="Calibri"/>
                <a:ea typeface="Calibri"/>
                <a:cs typeface="Calibri"/>
                <a:sym typeface="Calibri"/>
              </a:defRPr>
            </a:lvl3pPr>
            <a:lvl4pPr indent="0" lvl="3" marL="0" marR="0" algn="l">
              <a:lnSpc>
                <a:spcPct val="100000"/>
              </a:lnSpc>
              <a:spcBef>
                <a:spcPts val="0"/>
              </a:spcBef>
              <a:spcAft>
                <a:spcPts val="0"/>
              </a:spcAft>
              <a:buClr>
                <a:srgbClr val="000000"/>
              </a:buClr>
              <a:buSzPts val="1600"/>
              <a:buFont typeface="Arial"/>
              <a:buNone/>
              <a:defRPr b="0" i="0" sz="1600" u="none" cap="none" strike="noStrike">
                <a:solidFill>
                  <a:schemeClr val="lt1"/>
                </a:solidFill>
                <a:latin typeface="Calibri"/>
                <a:ea typeface="Calibri"/>
                <a:cs typeface="Calibri"/>
                <a:sym typeface="Calibri"/>
              </a:defRPr>
            </a:lvl4pPr>
            <a:lvl5pPr indent="0" lvl="4" marL="0" marR="0" algn="l">
              <a:lnSpc>
                <a:spcPct val="100000"/>
              </a:lnSpc>
              <a:spcBef>
                <a:spcPts val="0"/>
              </a:spcBef>
              <a:spcAft>
                <a:spcPts val="0"/>
              </a:spcAft>
              <a:buClr>
                <a:srgbClr val="000000"/>
              </a:buClr>
              <a:buSzPts val="1600"/>
              <a:buFont typeface="Arial"/>
              <a:buNone/>
              <a:defRPr b="0" i="0" sz="1600" u="none" cap="none" strike="noStrike">
                <a:solidFill>
                  <a:schemeClr val="lt1"/>
                </a:solidFill>
                <a:latin typeface="Calibri"/>
                <a:ea typeface="Calibri"/>
                <a:cs typeface="Calibri"/>
                <a:sym typeface="Calibri"/>
              </a:defRPr>
            </a:lvl5pPr>
            <a:lvl6pPr indent="0" lvl="5" marL="0" marR="0" algn="l">
              <a:lnSpc>
                <a:spcPct val="100000"/>
              </a:lnSpc>
              <a:spcBef>
                <a:spcPts val="0"/>
              </a:spcBef>
              <a:spcAft>
                <a:spcPts val="0"/>
              </a:spcAft>
              <a:buClr>
                <a:srgbClr val="000000"/>
              </a:buClr>
              <a:buSzPts val="1600"/>
              <a:buFont typeface="Arial"/>
              <a:buNone/>
              <a:defRPr b="0" i="0" sz="1600" u="none" cap="none" strike="noStrike">
                <a:solidFill>
                  <a:schemeClr val="lt1"/>
                </a:solidFill>
                <a:latin typeface="Calibri"/>
                <a:ea typeface="Calibri"/>
                <a:cs typeface="Calibri"/>
                <a:sym typeface="Calibri"/>
              </a:defRPr>
            </a:lvl6pPr>
            <a:lvl7pPr indent="0" lvl="6" marL="0" marR="0" algn="l">
              <a:lnSpc>
                <a:spcPct val="100000"/>
              </a:lnSpc>
              <a:spcBef>
                <a:spcPts val="0"/>
              </a:spcBef>
              <a:spcAft>
                <a:spcPts val="0"/>
              </a:spcAft>
              <a:buClr>
                <a:srgbClr val="000000"/>
              </a:buClr>
              <a:buSzPts val="1600"/>
              <a:buFont typeface="Arial"/>
              <a:buNone/>
              <a:defRPr b="0" i="0" sz="1600" u="none" cap="none" strike="noStrike">
                <a:solidFill>
                  <a:schemeClr val="lt1"/>
                </a:solidFill>
                <a:latin typeface="Calibri"/>
                <a:ea typeface="Calibri"/>
                <a:cs typeface="Calibri"/>
                <a:sym typeface="Calibri"/>
              </a:defRPr>
            </a:lvl7pPr>
            <a:lvl8pPr indent="0" lvl="7" marL="0" marR="0" algn="l">
              <a:lnSpc>
                <a:spcPct val="100000"/>
              </a:lnSpc>
              <a:spcBef>
                <a:spcPts val="0"/>
              </a:spcBef>
              <a:spcAft>
                <a:spcPts val="0"/>
              </a:spcAft>
              <a:buClr>
                <a:srgbClr val="000000"/>
              </a:buClr>
              <a:buSzPts val="1600"/>
              <a:buFont typeface="Arial"/>
              <a:buNone/>
              <a:defRPr b="0" i="0" sz="1600" u="none" cap="none" strike="noStrike">
                <a:solidFill>
                  <a:schemeClr val="lt1"/>
                </a:solidFill>
                <a:latin typeface="Calibri"/>
                <a:ea typeface="Calibri"/>
                <a:cs typeface="Calibri"/>
                <a:sym typeface="Calibri"/>
              </a:defRPr>
            </a:lvl8pPr>
            <a:lvl9pPr indent="0" lvl="8" marL="0" marR="0" algn="l">
              <a:lnSpc>
                <a:spcPct val="100000"/>
              </a:lnSpc>
              <a:spcBef>
                <a:spcPts val="0"/>
              </a:spcBef>
              <a:spcAft>
                <a:spcPts val="0"/>
              </a:spcAft>
              <a:buClr>
                <a:srgbClr val="000000"/>
              </a:buClr>
              <a:buSzPts val="1600"/>
              <a:buFont typeface="Arial"/>
              <a:buNone/>
              <a:defRPr b="0" i="0" sz="1600" u="none" cap="none" strike="noStrike">
                <a:solidFill>
                  <a:schemeClr val="lt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and Content">
  <p:cSld name="5_Title and Content">
    <p:spTree>
      <p:nvGrpSpPr>
        <p:cNvPr id="62" name="Shape 62"/>
        <p:cNvGrpSpPr/>
        <p:nvPr/>
      </p:nvGrpSpPr>
      <p:grpSpPr>
        <a:xfrm>
          <a:off x="0" y="0"/>
          <a:ext cx="0" cy="0"/>
          <a:chOff x="0" y="0"/>
          <a:chExt cx="0" cy="0"/>
        </a:xfrm>
      </p:grpSpPr>
      <p:pic>
        <p:nvPicPr>
          <p:cNvPr id="63" name="Google Shape;63;p37"/>
          <p:cNvPicPr preferRelativeResize="0"/>
          <p:nvPr/>
        </p:nvPicPr>
        <p:blipFill rotWithShape="1">
          <a:blip r:embed="rId2">
            <a:alphaModFix/>
          </a:blip>
          <a:srcRect b="0" l="0" r="0" t="0"/>
          <a:stretch/>
        </p:blipFill>
        <p:spPr>
          <a:xfrm>
            <a:off x="1" y="0"/>
            <a:ext cx="9143997" cy="1219199"/>
          </a:xfrm>
          <a:prstGeom prst="rect">
            <a:avLst/>
          </a:prstGeom>
          <a:noFill/>
          <a:ln>
            <a:noFill/>
          </a:ln>
        </p:spPr>
      </p:pic>
      <p:sp>
        <p:nvSpPr>
          <p:cNvPr id="64" name="Google Shape;64;p37"/>
          <p:cNvSpPr txBox="1"/>
          <p:nvPr>
            <p:ph type="title"/>
          </p:nvPr>
        </p:nvSpPr>
        <p:spPr>
          <a:xfrm>
            <a:off x="1168811" y="420328"/>
            <a:ext cx="5158247" cy="590603"/>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lt1"/>
              </a:buClr>
              <a:buSzPts val="2400"/>
              <a:buFont typeface="Arial"/>
              <a:buNone/>
              <a:defRPr sz="24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37"/>
          <p:cNvSpPr txBox="1"/>
          <p:nvPr>
            <p:ph idx="1" type="body"/>
          </p:nvPr>
        </p:nvSpPr>
        <p:spPr>
          <a:xfrm>
            <a:off x="628650" y="1463040"/>
            <a:ext cx="7886700" cy="4640674"/>
          </a:xfrm>
          <a:prstGeom prst="rect">
            <a:avLst/>
          </a:prstGeom>
          <a:noFill/>
          <a:ln>
            <a:noFill/>
          </a:ln>
        </p:spPr>
        <p:txBody>
          <a:bodyPr anchorCtr="0" anchor="t" bIns="45700" lIns="0" spcFirstLastPara="1" rIns="0" wrap="square" tIns="0">
            <a:normAutofit/>
          </a:bodyPr>
          <a:lstStyle>
            <a:lvl1pPr indent="-381000" lvl="0" marL="457200" algn="l">
              <a:lnSpc>
                <a:spcPct val="90000"/>
              </a:lnSpc>
              <a:spcBef>
                <a:spcPts val="1000"/>
              </a:spcBef>
              <a:spcAft>
                <a:spcPts val="0"/>
              </a:spcAft>
              <a:buClr>
                <a:schemeClr val="dk1"/>
              </a:buClr>
              <a:buSzPts val="2400"/>
              <a:buChar char="•"/>
              <a:defRPr sz="2400"/>
            </a:lvl1pPr>
            <a:lvl2pPr indent="-355600" lvl="1" marL="914400" algn="l">
              <a:lnSpc>
                <a:spcPct val="90000"/>
              </a:lnSpc>
              <a:spcBef>
                <a:spcPts val="500"/>
              </a:spcBef>
              <a:spcAft>
                <a:spcPts val="0"/>
              </a:spcAft>
              <a:buClr>
                <a:schemeClr val="dk1"/>
              </a:buClr>
              <a:buSzPts val="2000"/>
              <a:buChar char="•"/>
              <a:defRPr sz="2000"/>
            </a:lvl2pPr>
            <a:lvl3pPr indent="-342900" lvl="2" marL="1371600" algn="l">
              <a:lnSpc>
                <a:spcPct val="90000"/>
              </a:lnSpc>
              <a:spcBef>
                <a:spcPts val="500"/>
              </a:spcBef>
              <a:spcAft>
                <a:spcPts val="0"/>
              </a:spcAft>
              <a:buClr>
                <a:schemeClr val="dk1"/>
              </a:buClr>
              <a:buSzPts val="1800"/>
              <a:buChar char="•"/>
              <a:defRPr sz="18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66" name="Google Shape;66;p37"/>
          <p:cNvPicPr preferRelativeResize="0"/>
          <p:nvPr/>
        </p:nvPicPr>
        <p:blipFill rotWithShape="1">
          <a:blip r:embed="rId3">
            <a:alphaModFix/>
          </a:blip>
          <a:srcRect b="0" l="0" r="0" t="0"/>
          <a:stretch/>
        </p:blipFill>
        <p:spPr>
          <a:xfrm>
            <a:off x="7772400" y="6172200"/>
            <a:ext cx="1143000" cy="485919"/>
          </a:xfrm>
          <a:prstGeom prst="rect">
            <a:avLst/>
          </a:prstGeom>
          <a:noFill/>
          <a:ln>
            <a:noFill/>
          </a:ln>
        </p:spPr>
      </p:pic>
      <p:sp>
        <p:nvSpPr>
          <p:cNvPr id="67" name="Google Shape;67;p37"/>
          <p:cNvSpPr txBox="1"/>
          <p:nvPr>
            <p:ph idx="12" type="sldNum"/>
          </p:nvPr>
        </p:nvSpPr>
        <p:spPr>
          <a:xfrm>
            <a:off x="223071" y="6427018"/>
            <a:ext cx="2057400" cy="365125"/>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000000"/>
              </a:buClr>
              <a:buSzPts val="1600"/>
              <a:buFont typeface="Arial"/>
              <a:buNone/>
              <a:defRPr b="0" i="0" sz="1600" u="none" cap="none" strike="noStrike">
                <a:solidFill>
                  <a:srgbClr val="7F7F7F"/>
                </a:solidFill>
                <a:latin typeface="Calibri"/>
                <a:ea typeface="Calibri"/>
                <a:cs typeface="Calibri"/>
                <a:sym typeface="Calibri"/>
              </a:defRPr>
            </a:lvl1pPr>
            <a:lvl2pPr indent="0" lvl="1" marL="0" marR="0" algn="l">
              <a:lnSpc>
                <a:spcPct val="100000"/>
              </a:lnSpc>
              <a:spcBef>
                <a:spcPts val="0"/>
              </a:spcBef>
              <a:spcAft>
                <a:spcPts val="0"/>
              </a:spcAft>
              <a:buClr>
                <a:srgbClr val="000000"/>
              </a:buClr>
              <a:buSzPts val="1600"/>
              <a:buFont typeface="Arial"/>
              <a:buNone/>
              <a:defRPr b="0" i="0" sz="1600" u="none" cap="none" strike="noStrike">
                <a:solidFill>
                  <a:srgbClr val="7F7F7F"/>
                </a:solidFill>
                <a:latin typeface="Calibri"/>
                <a:ea typeface="Calibri"/>
                <a:cs typeface="Calibri"/>
                <a:sym typeface="Calibri"/>
              </a:defRPr>
            </a:lvl2pPr>
            <a:lvl3pPr indent="0" lvl="2" marL="0" marR="0" algn="l">
              <a:lnSpc>
                <a:spcPct val="100000"/>
              </a:lnSpc>
              <a:spcBef>
                <a:spcPts val="0"/>
              </a:spcBef>
              <a:spcAft>
                <a:spcPts val="0"/>
              </a:spcAft>
              <a:buClr>
                <a:srgbClr val="000000"/>
              </a:buClr>
              <a:buSzPts val="1600"/>
              <a:buFont typeface="Arial"/>
              <a:buNone/>
              <a:defRPr b="0" i="0" sz="1600" u="none" cap="none" strike="noStrike">
                <a:solidFill>
                  <a:srgbClr val="7F7F7F"/>
                </a:solidFill>
                <a:latin typeface="Calibri"/>
                <a:ea typeface="Calibri"/>
                <a:cs typeface="Calibri"/>
                <a:sym typeface="Calibri"/>
              </a:defRPr>
            </a:lvl3pPr>
            <a:lvl4pPr indent="0" lvl="3" marL="0" marR="0" algn="l">
              <a:lnSpc>
                <a:spcPct val="100000"/>
              </a:lnSpc>
              <a:spcBef>
                <a:spcPts val="0"/>
              </a:spcBef>
              <a:spcAft>
                <a:spcPts val="0"/>
              </a:spcAft>
              <a:buClr>
                <a:srgbClr val="000000"/>
              </a:buClr>
              <a:buSzPts val="1600"/>
              <a:buFont typeface="Arial"/>
              <a:buNone/>
              <a:defRPr b="0" i="0" sz="1600" u="none" cap="none" strike="noStrike">
                <a:solidFill>
                  <a:srgbClr val="7F7F7F"/>
                </a:solidFill>
                <a:latin typeface="Calibri"/>
                <a:ea typeface="Calibri"/>
                <a:cs typeface="Calibri"/>
                <a:sym typeface="Calibri"/>
              </a:defRPr>
            </a:lvl4pPr>
            <a:lvl5pPr indent="0" lvl="4" marL="0" marR="0" algn="l">
              <a:lnSpc>
                <a:spcPct val="100000"/>
              </a:lnSpc>
              <a:spcBef>
                <a:spcPts val="0"/>
              </a:spcBef>
              <a:spcAft>
                <a:spcPts val="0"/>
              </a:spcAft>
              <a:buClr>
                <a:srgbClr val="000000"/>
              </a:buClr>
              <a:buSzPts val="1600"/>
              <a:buFont typeface="Arial"/>
              <a:buNone/>
              <a:defRPr b="0" i="0" sz="1600" u="none" cap="none" strike="noStrike">
                <a:solidFill>
                  <a:srgbClr val="7F7F7F"/>
                </a:solidFill>
                <a:latin typeface="Calibri"/>
                <a:ea typeface="Calibri"/>
                <a:cs typeface="Calibri"/>
                <a:sym typeface="Calibri"/>
              </a:defRPr>
            </a:lvl5pPr>
            <a:lvl6pPr indent="0" lvl="5" marL="0" marR="0" algn="l">
              <a:lnSpc>
                <a:spcPct val="100000"/>
              </a:lnSpc>
              <a:spcBef>
                <a:spcPts val="0"/>
              </a:spcBef>
              <a:spcAft>
                <a:spcPts val="0"/>
              </a:spcAft>
              <a:buClr>
                <a:srgbClr val="000000"/>
              </a:buClr>
              <a:buSzPts val="1600"/>
              <a:buFont typeface="Arial"/>
              <a:buNone/>
              <a:defRPr b="0" i="0" sz="1600" u="none" cap="none" strike="noStrike">
                <a:solidFill>
                  <a:srgbClr val="7F7F7F"/>
                </a:solidFill>
                <a:latin typeface="Calibri"/>
                <a:ea typeface="Calibri"/>
                <a:cs typeface="Calibri"/>
                <a:sym typeface="Calibri"/>
              </a:defRPr>
            </a:lvl6pPr>
            <a:lvl7pPr indent="0" lvl="6" marL="0" marR="0" algn="l">
              <a:lnSpc>
                <a:spcPct val="100000"/>
              </a:lnSpc>
              <a:spcBef>
                <a:spcPts val="0"/>
              </a:spcBef>
              <a:spcAft>
                <a:spcPts val="0"/>
              </a:spcAft>
              <a:buClr>
                <a:srgbClr val="000000"/>
              </a:buClr>
              <a:buSzPts val="1600"/>
              <a:buFont typeface="Arial"/>
              <a:buNone/>
              <a:defRPr b="0" i="0" sz="1600" u="none" cap="none" strike="noStrike">
                <a:solidFill>
                  <a:srgbClr val="7F7F7F"/>
                </a:solidFill>
                <a:latin typeface="Calibri"/>
                <a:ea typeface="Calibri"/>
                <a:cs typeface="Calibri"/>
                <a:sym typeface="Calibri"/>
              </a:defRPr>
            </a:lvl7pPr>
            <a:lvl8pPr indent="0" lvl="7" marL="0" marR="0" algn="l">
              <a:lnSpc>
                <a:spcPct val="100000"/>
              </a:lnSpc>
              <a:spcBef>
                <a:spcPts val="0"/>
              </a:spcBef>
              <a:spcAft>
                <a:spcPts val="0"/>
              </a:spcAft>
              <a:buClr>
                <a:srgbClr val="000000"/>
              </a:buClr>
              <a:buSzPts val="1600"/>
              <a:buFont typeface="Arial"/>
              <a:buNone/>
              <a:defRPr b="0" i="0" sz="1600" u="none" cap="none" strike="noStrike">
                <a:solidFill>
                  <a:srgbClr val="7F7F7F"/>
                </a:solidFill>
                <a:latin typeface="Calibri"/>
                <a:ea typeface="Calibri"/>
                <a:cs typeface="Calibri"/>
                <a:sym typeface="Calibri"/>
              </a:defRPr>
            </a:lvl8pPr>
            <a:lvl9pPr indent="0" lvl="8" marL="0" marR="0" algn="l">
              <a:lnSpc>
                <a:spcPct val="100000"/>
              </a:lnSpc>
              <a:spcBef>
                <a:spcPts val="0"/>
              </a:spcBef>
              <a:spcAft>
                <a:spcPts val="0"/>
              </a:spcAft>
              <a:buClr>
                <a:srgbClr val="000000"/>
              </a:buClr>
              <a:buSzPts val="1600"/>
              <a:buFont typeface="Arial"/>
              <a:buNone/>
              <a:defRPr b="0" i="0" sz="1600" u="none" cap="none" strike="noStrike">
                <a:solidFill>
                  <a:srgbClr val="7F7F7F"/>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pic>
        <p:nvPicPr>
          <p:cNvPr id="68" name="Google Shape;68;p37"/>
          <p:cNvPicPr preferRelativeResize="0"/>
          <p:nvPr/>
        </p:nvPicPr>
        <p:blipFill rotWithShape="1">
          <a:blip r:embed="rId4">
            <a:alphaModFix/>
          </a:blip>
          <a:srcRect b="0" l="0" r="0" t="0"/>
          <a:stretch/>
        </p:blipFill>
        <p:spPr>
          <a:xfrm>
            <a:off x="117219" y="41458"/>
            <a:ext cx="934373" cy="1068472"/>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itle and Content">
  <p:cSld name="6_Title and Content">
    <p:spTree>
      <p:nvGrpSpPr>
        <p:cNvPr id="69" name="Shape 69"/>
        <p:cNvGrpSpPr/>
        <p:nvPr/>
      </p:nvGrpSpPr>
      <p:grpSpPr>
        <a:xfrm>
          <a:off x="0" y="0"/>
          <a:ext cx="0" cy="0"/>
          <a:chOff x="0" y="0"/>
          <a:chExt cx="0" cy="0"/>
        </a:xfrm>
      </p:grpSpPr>
      <p:pic>
        <p:nvPicPr>
          <p:cNvPr id="70" name="Google Shape;70;p38"/>
          <p:cNvPicPr preferRelativeResize="0"/>
          <p:nvPr/>
        </p:nvPicPr>
        <p:blipFill rotWithShape="1">
          <a:blip r:embed="rId2">
            <a:alphaModFix/>
          </a:blip>
          <a:srcRect b="0" l="0" r="0" t="0"/>
          <a:stretch/>
        </p:blipFill>
        <p:spPr>
          <a:xfrm>
            <a:off x="1" y="0"/>
            <a:ext cx="9143997" cy="1219199"/>
          </a:xfrm>
          <a:prstGeom prst="rect">
            <a:avLst/>
          </a:prstGeom>
          <a:noFill/>
          <a:ln>
            <a:noFill/>
          </a:ln>
        </p:spPr>
      </p:pic>
      <p:sp>
        <p:nvSpPr>
          <p:cNvPr id="71" name="Google Shape;71;p38"/>
          <p:cNvSpPr txBox="1"/>
          <p:nvPr>
            <p:ph type="title"/>
          </p:nvPr>
        </p:nvSpPr>
        <p:spPr>
          <a:xfrm>
            <a:off x="1168811" y="420328"/>
            <a:ext cx="5158247" cy="590603"/>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lt1"/>
              </a:buClr>
              <a:buSzPts val="2400"/>
              <a:buFont typeface="Arial"/>
              <a:buNone/>
              <a:defRPr sz="24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38"/>
          <p:cNvSpPr txBox="1"/>
          <p:nvPr>
            <p:ph idx="1" type="body"/>
          </p:nvPr>
        </p:nvSpPr>
        <p:spPr>
          <a:xfrm>
            <a:off x="628650" y="1463040"/>
            <a:ext cx="7886700" cy="4640674"/>
          </a:xfrm>
          <a:prstGeom prst="rect">
            <a:avLst/>
          </a:prstGeom>
          <a:noFill/>
          <a:ln>
            <a:noFill/>
          </a:ln>
        </p:spPr>
        <p:txBody>
          <a:bodyPr anchorCtr="0" anchor="t" bIns="45700" lIns="0" spcFirstLastPara="1" rIns="0" wrap="square" tIns="0">
            <a:normAutofit/>
          </a:bodyPr>
          <a:lstStyle>
            <a:lvl1pPr indent="-381000" lvl="0" marL="457200" algn="l">
              <a:lnSpc>
                <a:spcPct val="90000"/>
              </a:lnSpc>
              <a:spcBef>
                <a:spcPts val="1000"/>
              </a:spcBef>
              <a:spcAft>
                <a:spcPts val="0"/>
              </a:spcAft>
              <a:buClr>
                <a:schemeClr val="dk1"/>
              </a:buClr>
              <a:buSzPts val="2400"/>
              <a:buChar char="•"/>
              <a:defRPr sz="2400"/>
            </a:lvl1pPr>
            <a:lvl2pPr indent="-355600" lvl="1" marL="914400" algn="l">
              <a:lnSpc>
                <a:spcPct val="90000"/>
              </a:lnSpc>
              <a:spcBef>
                <a:spcPts val="500"/>
              </a:spcBef>
              <a:spcAft>
                <a:spcPts val="0"/>
              </a:spcAft>
              <a:buClr>
                <a:schemeClr val="dk1"/>
              </a:buClr>
              <a:buSzPts val="2000"/>
              <a:buChar char="•"/>
              <a:defRPr sz="2000"/>
            </a:lvl2pPr>
            <a:lvl3pPr indent="-342900" lvl="2" marL="1371600" algn="l">
              <a:lnSpc>
                <a:spcPct val="90000"/>
              </a:lnSpc>
              <a:spcBef>
                <a:spcPts val="500"/>
              </a:spcBef>
              <a:spcAft>
                <a:spcPts val="0"/>
              </a:spcAft>
              <a:buClr>
                <a:schemeClr val="dk1"/>
              </a:buClr>
              <a:buSzPts val="1800"/>
              <a:buChar char="•"/>
              <a:defRPr sz="18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73" name="Google Shape;73;p38"/>
          <p:cNvPicPr preferRelativeResize="0"/>
          <p:nvPr/>
        </p:nvPicPr>
        <p:blipFill rotWithShape="1">
          <a:blip r:embed="rId3">
            <a:alphaModFix/>
          </a:blip>
          <a:srcRect b="0" l="0" r="0" t="0"/>
          <a:stretch/>
        </p:blipFill>
        <p:spPr>
          <a:xfrm>
            <a:off x="7772400" y="6172200"/>
            <a:ext cx="1143000" cy="485919"/>
          </a:xfrm>
          <a:prstGeom prst="rect">
            <a:avLst/>
          </a:prstGeom>
          <a:noFill/>
          <a:ln>
            <a:noFill/>
          </a:ln>
        </p:spPr>
      </p:pic>
      <p:sp>
        <p:nvSpPr>
          <p:cNvPr id="74" name="Google Shape;74;p38"/>
          <p:cNvSpPr txBox="1"/>
          <p:nvPr>
            <p:ph idx="12" type="sldNum"/>
          </p:nvPr>
        </p:nvSpPr>
        <p:spPr>
          <a:xfrm>
            <a:off x="223071" y="6427018"/>
            <a:ext cx="2057400" cy="365125"/>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000000"/>
              </a:buClr>
              <a:buSzPts val="1600"/>
              <a:buFont typeface="Arial"/>
              <a:buNone/>
              <a:defRPr b="0" i="0" sz="1600" u="none" cap="none" strike="noStrike">
                <a:solidFill>
                  <a:srgbClr val="7F7F7F"/>
                </a:solidFill>
                <a:latin typeface="Calibri"/>
                <a:ea typeface="Calibri"/>
                <a:cs typeface="Calibri"/>
                <a:sym typeface="Calibri"/>
              </a:defRPr>
            </a:lvl1pPr>
            <a:lvl2pPr indent="0" lvl="1" marL="0" marR="0" algn="l">
              <a:lnSpc>
                <a:spcPct val="100000"/>
              </a:lnSpc>
              <a:spcBef>
                <a:spcPts val="0"/>
              </a:spcBef>
              <a:spcAft>
                <a:spcPts val="0"/>
              </a:spcAft>
              <a:buClr>
                <a:srgbClr val="000000"/>
              </a:buClr>
              <a:buSzPts val="1600"/>
              <a:buFont typeface="Arial"/>
              <a:buNone/>
              <a:defRPr b="0" i="0" sz="1600" u="none" cap="none" strike="noStrike">
                <a:solidFill>
                  <a:srgbClr val="7F7F7F"/>
                </a:solidFill>
                <a:latin typeface="Calibri"/>
                <a:ea typeface="Calibri"/>
                <a:cs typeface="Calibri"/>
                <a:sym typeface="Calibri"/>
              </a:defRPr>
            </a:lvl2pPr>
            <a:lvl3pPr indent="0" lvl="2" marL="0" marR="0" algn="l">
              <a:lnSpc>
                <a:spcPct val="100000"/>
              </a:lnSpc>
              <a:spcBef>
                <a:spcPts val="0"/>
              </a:spcBef>
              <a:spcAft>
                <a:spcPts val="0"/>
              </a:spcAft>
              <a:buClr>
                <a:srgbClr val="000000"/>
              </a:buClr>
              <a:buSzPts val="1600"/>
              <a:buFont typeface="Arial"/>
              <a:buNone/>
              <a:defRPr b="0" i="0" sz="1600" u="none" cap="none" strike="noStrike">
                <a:solidFill>
                  <a:srgbClr val="7F7F7F"/>
                </a:solidFill>
                <a:latin typeface="Calibri"/>
                <a:ea typeface="Calibri"/>
                <a:cs typeface="Calibri"/>
                <a:sym typeface="Calibri"/>
              </a:defRPr>
            </a:lvl3pPr>
            <a:lvl4pPr indent="0" lvl="3" marL="0" marR="0" algn="l">
              <a:lnSpc>
                <a:spcPct val="100000"/>
              </a:lnSpc>
              <a:spcBef>
                <a:spcPts val="0"/>
              </a:spcBef>
              <a:spcAft>
                <a:spcPts val="0"/>
              </a:spcAft>
              <a:buClr>
                <a:srgbClr val="000000"/>
              </a:buClr>
              <a:buSzPts val="1600"/>
              <a:buFont typeface="Arial"/>
              <a:buNone/>
              <a:defRPr b="0" i="0" sz="1600" u="none" cap="none" strike="noStrike">
                <a:solidFill>
                  <a:srgbClr val="7F7F7F"/>
                </a:solidFill>
                <a:latin typeface="Calibri"/>
                <a:ea typeface="Calibri"/>
                <a:cs typeface="Calibri"/>
                <a:sym typeface="Calibri"/>
              </a:defRPr>
            </a:lvl4pPr>
            <a:lvl5pPr indent="0" lvl="4" marL="0" marR="0" algn="l">
              <a:lnSpc>
                <a:spcPct val="100000"/>
              </a:lnSpc>
              <a:spcBef>
                <a:spcPts val="0"/>
              </a:spcBef>
              <a:spcAft>
                <a:spcPts val="0"/>
              </a:spcAft>
              <a:buClr>
                <a:srgbClr val="000000"/>
              </a:buClr>
              <a:buSzPts val="1600"/>
              <a:buFont typeface="Arial"/>
              <a:buNone/>
              <a:defRPr b="0" i="0" sz="1600" u="none" cap="none" strike="noStrike">
                <a:solidFill>
                  <a:srgbClr val="7F7F7F"/>
                </a:solidFill>
                <a:latin typeface="Calibri"/>
                <a:ea typeface="Calibri"/>
                <a:cs typeface="Calibri"/>
                <a:sym typeface="Calibri"/>
              </a:defRPr>
            </a:lvl5pPr>
            <a:lvl6pPr indent="0" lvl="5" marL="0" marR="0" algn="l">
              <a:lnSpc>
                <a:spcPct val="100000"/>
              </a:lnSpc>
              <a:spcBef>
                <a:spcPts val="0"/>
              </a:spcBef>
              <a:spcAft>
                <a:spcPts val="0"/>
              </a:spcAft>
              <a:buClr>
                <a:srgbClr val="000000"/>
              </a:buClr>
              <a:buSzPts val="1600"/>
              <a:buFont typeface="Arial"/>
              <a:buNone/>
              <a:defRPr b="0" i="0" sz="1600" u="none" cap="none" strike="noStrike">
                <a:solidFill>
                  <a:srgbClr val="7F7F7F"/>
                </a:solidFill>
                <a:latin typeface="Calibri"/>
                <a:ea typeface="Calibri"/>
                <a:cs typeface="Calibri"/>
                <a:sym typeface="Calibri"/>
              </a:defRPr>
            </a:lvl6pPr>
            <a:lvl7pPr indent="0" lvl="6" marL="0" marR="0" algn="l">
              <a:lnSpc>
                <a:spcPct val="100000"/>
              </a:lnSpc>
              <a:spcBef>
                <a:spcPts val="0"/>
              </a:spcBef>
              <a:spcAft>
                <a:spcPts val="0"/>
              </a:spcAft>
              <a:buClr>
                <a:srgbClr val="000000"/>
              </a:buClr>
              <a:buSzPts val="1600"/>
              <a:buFont typeface="Arial"/>
              <a:buNone/>
              <a:defRPr b="0" i="0" sz="1600" u="none" cap="none" strike="noStrike">
                <a:solidFill>
                  <a:srgbClr val="7F7F7F"/>
                </a:solidFill>
                <a:latin typeface="Calibri"/>
                <a:ea typeface="Calibri"/>
                <a:cs typeface="Calibri"/>
                <a:sym typeface="Calibri"/>
              </a:defRPr>
            </a:lvl7pPr>
            <a:lvl8pPr indent="0" lvl="7" marL="0" marR="0" algn="l">
              <a:lnSpc>
                <a:spcPct val="100000"/>
              </a:lnSpc>
              <a:spcBef>
                <a:spcPts val="0"/>
              </a:spcBef>
              <a:spcAft>
                <a:spcPts val="0"/>
              </a:spcAft>
              <a:buClr>
                <a:srgbClr val="000000"/>
              </a:buClr>
              <a:buSzPts val="1600"/>
              <a:buFont typeface="Arial"/>
              <a:buNone/>
              <a:defRPr b="0" i="0" sz="1600" u="none" cap="none" strike="noStrike">
                <a:solidFill>
                  <a:srgbClr val="7F7F7F"/>
                </a:solidFill>
                <a:latin typeface="Calibri"/>
                <a:ea typeface="Calibri"/>
                <a:cs typeface="Calibri"/>
                <a:sym typeface="Calibri"/>
              </a:defRPr>
            </a:lvl8pPr>
            <a:lvl9pPr indent="0" lvl="8" marL="0" marR="0" algn="l">
              <a:lnSpc>
                <a:spcPct val="100000"/>
              </a:lnSpc>
              <a:spcBef>
                <a:spcPts val="0"/>
              </a:spcBef>
              <a:spcAft>
                <a:spcPts val="0"/>
              </a:spcAft>
              <a:buClr>
                <a:srgbClr val="000000"/>
              </a:buClr>
              <a:buSzPts val="1600"/>
              <a:buFont typeface="Arial"/>
              <a:buNone/>
              <a:defRPr b="0" i="0" sz="1600" u="none" cap="none" strike="noStrike">
                <a:solidFill>
                  <a:srgbClr val="7F7F7F"/>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pic>
        <p:nvPicPr>
          <p:cNvPr id="75" name="Google Shape;75;p38"/>
          <p:cNvPicPr preferRelativeResize="0"/>
          <p:nvPr/>
        </p:nvPicPr>
        <p:blipFill rotWithShape="1">
          <a:blip r:embed="rId4">
            <a:alphaModFix/>
          </a:blip>
          <a:srcRect b="0" l="0" r="0" t="0"/>
          <a:stretch/>
        </p:blipFill>
        <p:spPr>
          <a:xfrm>
            <a:off x="117219" y="41458"/>
            <a:ext cx="934373" cy="1068472"/>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76" name="Shape 76"/>
        <p:cNvGrpSpPr/>
        <p:nvPr/>
      </p:nvGrpSpPr>
      <p:grpSpPr>
        <a:xfrm>
          <a:off x="0" y="0"/>
          <a:ext cx="0" cy="0"/>
          <a:chOff x="0" y="0"/>
          <a:chExt cx="0" cy="0"/>
        </a:xfrm>
      </p:grpSpPr>
      <p:sp>
        <p:nvSpPr>
          <p:cNvPr id="77" name="Google Shape;77;p40"/>
          <p:cNvSpPr txBox="1"/>
          <p:nvPr>
            <p:ph idx="12" type="sldNum"/>
          </p:nvPr>
        </p:nvSpPr>
        <p:spPr>
          <a:xfrm>
            <a:off x="223071" y="6427018"/>
            <a:ext cx="2057400" cy="365125"/>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000000"/>
              </a:buClr>
              <a:buSzPts val="1600"/>
              <a:buFont typeface="Arial"/>
              <a:buNone/>
              <a:defRPr b="0" i="0" sz="1600" u="none" cap="none" strike="noStrike">
                <a:solidFill>
                  <a:srgbClr val="7F7F7F"/>
                </a:solidFill>
                <a:latin typeface="Calibri"/>
                <a:ea typeface="Calibri"/>
                <a:cs typeface="Calibri"/>
                <a:sym typeface="Calibri"/>
              </a:defRPr>
            </a:lvl1pPr>
            <a:lvl2pPr indent="0" lvl="1" marL="0" marR="0" algn="l">
              <a:lnSpc>
                <a:spcPct val="100000"/>
              </a:lnSpc>
              <a:spcBef>
                <a:spcPts val="0"/>
              </a:spcBef>
              <a:spcAft>
                <a:spcPts val="0"/>
              </a:spcAft>
              <a:buClr>
                <a:srgbClr val="000000"/>
              </a:buClr>
              <a:buSzPts val="1600"/>
              <a:buFont typeface="Arial"/>
              <a:buNone/>
              <a:defRPr b="0" i="0" sz="1600" u="none" cap="none" strike="noStrike">
                <a:solidFill>
                  <a:srgbClr val="7F7F7F"/>
                </a:solidFill>
                <a:latin typeface="Calibri"/>
                <a:ea typeface="Calibri"/>
                <a:cs typeface="Calibri"/>
                <a:sym typeface="Calibri"/>
              </a:defRPr>
            </a:lvl2pPr>
            <a:lvl3pPr indent="0" lvl="2" marL="0" marR="0" algn="l">
              <a:lnSpc>
                <a:spcPct val="100000"/>
              </a:lnSpc>
              <a:spcBef>
                <a:spcPts val="0"/>
              </a:spcBef>
              <a:spcAft>
                <a:spcPts val="0"/>
              </a:spcAft>
              <a:buClr>
                <a:srgbClr val="000000"/>
              </a:buClr>
              <a:buSzPts val="1600"/>
              <a:buFont typeface="Arial"/>
              <a:buNone/>
              <a:defRPr b="0" i="0" sz="1600" u="none" cap="none" strike="noStrike">
                <a:solidFill>
                  <a:srgbClr val="7F7F7F"/>
                </a:solidFill>
                <a:latin typeface="Calibri"/>
                <a:ea typeface="Calibri"/>
                <a:cs typeface="Calibri"/>
                <a:sym typeface="Calibri"/>
              </a:defRPr>
            </a:lvl3pPr>
            <a:lvl4pPr indent="0" lvl="3" marL="0" marR="0" algn="l">
              <a:lnSpc>
                <a:spcPct val="100000"/>
              </a:lnSpc>
              <a:spcBef>
                <a:spcPts val="0"/>
              </a:spcBef>
              <a:spcAft>
                <a:spcPts val="0"/>
              </a:spcAft>
              <a:buClr>
                <a:srgbClr val="000000"/>
              </a:buClr>
              <a:buSzPts val="1600"/>
              <a:buFont typeface="Arial"/>
              <a:buNone/>
              <a:defRPr b="0" i="0" sz="1600" u="none" cap="none" strike="noStrike">
                <a:solidFill>
                  <a:srgbClr val="7F7F7F"/>
                </a:solidFill>
                <a:latin typeface="Calibri"/>
                <a:ea typeface="Calibri"/>
                <a:cs typeface="Calibri"/>
                <a:sym typeface="Calibri"/>
              </a:defRPr>
            </a:lvl4pPr>
            <a:lvl5pPr indent="0" lvl="4" marL="0" marR="0" algn="l">
              <a:lnSpc>
                <a:spcPct val="100000"/>
              </a:lnSpc>
              <a:spcBef>
                <a:spcPts val="0"/>
              </a:spcBef>
              <a:spcAft>
                <a:spcPts val="0"/>
              </a:spcAft>
              <a:buClr>
                <a:srgbClr val="000000"/>
              </a:buClr>
              <a:buSzPts val="1600"/>
              <a:buFont typeface="Arial"/>
              <a:buNone/>
              <a:defRPr b="0" i="0" sz="1600" u="none" cap="none" strike="noStrike">
                <a:solidFill>
                  <a:srgbClr val="7F7F7F"/>
                </a:solidFill>
                <a:latin typeface="Calibri"/>
                <a:ea typeface="Calibri"/>
                <a:cs typeface="Calibri"/>
                <a:sym typeface="Calibri"/>
              </a:defRPr>
            </a:lvl5pPr>
            <a:lvl6pPr indent="0" lvl="5" marL="0" marR="0" algn="l">
              <a:lnSpc>
                <a:spcPct val="100000"/>
              </a:lnSpc>
              <a:spcBef>
                <a:spcPts val="0"/>
              </a:spcBef>
              <a:spcAft>
                <a:spcPts val="0"/>
              </a:spcAft>
              <a:buClr>
                <a:srgbClr val="000000"/>
              </a:buClr>
              <a:buSzPts val="1600"/>
              <a:buFont typeface="Arial"/>
              <a:buNone/>
              <a:defRPr b="0" i="0" sz="1600" u="none" cap="none" strike="noStrike">
                <a:solidFill>
                  <a:srgbClr val="7F7F7F"/>
                </a:solidFill>
                <a:latin typeface="Calibri"/>
                <a:ea typeface="Calibri"/>
                <a:cs typeface="Calibri"/>
                <a:sym typeface="Calibri"/>
              </a:defRPr>
            </a:lvl6pPr>
            <a:lvl7pPr indent="0" lvl="6" marL="0" marR="0" algn="l">
              <a:lnSpc>
                <a:spcPct val="100000"/>
              </a:lnSpc>
              <a:spcBef>
                <a:spcPts val="0"/>
              </a:spcBef>
              <a:spcAft>
                <a:spcPts val="0"/>
              </a:spcAft>
              <a:buClr>
                <a:srgbClr val="000000"/>
              </a:buClr>
              <a:buSzPts val="1600"/>
              <a:buFont typeface="Arial"/>
              <a:buNone/>
              <a:defRPr b="0" i="0" sz="1600" u="none" cap="none" strike="noStrike">
                <a:solidFill>
                  <a:srgbClr val="7F7F7F"/>
                </a:solidFill>
                <a:latin typeface="Calibri"/>
                <a:ea typeface="Calibri"/>
                <a:cs typeface="Calibri"/>
                <a:sym typeface="Calibri"/>
              </a:defRPr>
            </a:lvl7pPr>
            <a:lvl8pPr indent="0" lvl="7" marL="0" marR="0" algn="l">
              <a:lnSpc>
                <a:spcPct val="100000"/>
              </a:lnSpc>
              <a:spcBef>
                <a:spcPts val="0"/>
              </a:spcBef>
              <a:spcAft>
                <a:spcPts val="0"/>
              </a:spcAft>
              <a:buClr>
                <a:srgbClr val="000000"/>
              </a:buClr>
              <a:buSzPts val="1600"/>
              <a:buFont typeface="Arial"/>
              <a:buNone/>
              <a:defRPr b="0" i="0" sz="1600" u="none" cap="none" strike="noStrike">
                <a:solidFill>
                  <a:srgbClr val="7F7F7F"/>
                </a:solidFill>
                <a:latin typeface="Calibri"/>
                <a:ea typeface="Calibri"/>
                <a:cs typeface="Calibri"/>
                <a:sym typeface="Calibri"/>
              </a:defRPr>
            </a:lvl8pPr>
            <a:lvl9pPr indent="0" lvl="8" marL="0" marR="0" algn="l">
              <a:lnSpc>
                <a:spcPct val="100000"/>
              </a:lnSpc>
              <a:spcBef>
                <a:spcPts val="0"/>
              </a:spcBef>
              <a:spcAft>
                <a:spcPts val="0"/>
              </a:spcAft>
              <a:buClr>
                <a:srgbClr val="000000"/>
              </a:buClr>
              <a:buSzPts val="1600"/>
              <a:buFont typeface="Arial"/>
              <a:buNone/>
              <a:defRPr b="0" i="0" sz="1600" u="none" cap="none" strike="noStrike">
                <a:solidFill>
                  <a:srgbClr val="7F7F7F"/>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
        <p:nvSpPr>
          <p:cNvPr id="78" name="Google Shape;78;p40"/>
          <p:cNvSpPr txBox="1"/>
          <p:nvPr>
            <p:ph type="title"/>
          </p:nvPr>
        </p:nvSpPr>
        <p:spPr>
          <a:xfrm>
            <a:off x="245193" y="254514"/>
            <a:ext cx="6081865" cy="756418"/>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dk1"/>
              </a:buClr>
              <a:buSzPts val="2400"/>
              <a:buFont typeface="Arial"/>
              <a:buNone/>
              <a:defRPr sz="2400">
                <a:solidFill>
                  <a:schemeClr val="dk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lank">
  <p:cSld name="2_Blank">
    <p:spTree>
      <p:nvGrpSpPr>
        <p:cNvPr id="79" name="Shape 79"/>
        <p:cNvGrpSpPr/>
        <p:nvPr/>
      </p:nvGrpSpPr>
      <p:grpSpPr>
        <a:xfrm>
          <a:off x="0" y="0"/>
          <a:ext cx="0" cy="0"/>
          <a:chOff x="0" y="0"/>
          <a:chExt cx="0" cy="0"/>
        </a:xfrm>
      </p:grpSpPr>
      <p:pic>
        <p:nvPicPr>
          <p:cNvPr id="80" name="Google Shape;80;p42"/>
          <p:cNvPicPr preferRelativeResize="0"/>
          <p:nvPr/>
        </p:nvPicPr>
        <p:blipFill rotWithShape="1">
          <a:blip r:embed="rId2">
            <a:alphaModFix/>
          </a:blip>
          <a:srcRect b="0" l="0" r="0" t="0"/>
          <a:stretch/>
        </p:blipFill>
        <p:spPr>
          <a:xfrm>
            <a:off x="0" y="0"/>
            <a:ext cx="9143999" cy="6857999"/>
          </a:xfrm>
          <a:prstGeom prst="rect">
            <a:avLst/>
          </a:prstGeom>
          <a:noFill/>
          <a:ln>
            <a:noFill/>
          </a:ln>
        </p:spPr>
      </p:pic>
      <p:sp>
        <p:nvSpPr>
          <p:cNvPr id="81" name="Google Shape;81;p42"/>
          <p:cNvSpPr txBox="1"/>
          <p:nvPr>
            <p:ph type="ctrTitle"/>
          </p:nvPr>
        </p:nvSpPr>
        <p:spPr>
          <a:xfrm>
            <a:off x="685800" y="2595716"/>
            <a:ext cx="7772400" cy="2337620"/>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0"/>
              </a:spcBef>
              <a:spcAft>
                <a:spcPts val="0"/>
              </a:spcAft>
              <a:buClr>
                <a:schemeClr val="lt1"/>
              </a:buClr>
              <a:buSzPts val="4000"/>
              <a:buFont typeface="Arial"/>
              <a:buNone/>
              <a:defRPr sz="40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42"/>
          <p:cNvSpPr txBox="1"/>
          <p:nvPr>
            <p:ph idx="12" type="sldNum"/>
          </p:nvPr>
        </p:nvSpPr>
        <p:spPr>
          <a:xfrm>
            <a:off x="223071" y="6427018"/>
            <a:ext cx="2057400" cy="365125"/>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000000"/>
              </a:buClr>
              <a:buSzPts val="1600"/>
              <a:buFont typeface="Arial"/>
              <a:buNone/>
              <a:defRPr b="0" i="0" sz="1600" u="none" cap="none" strike="noStrike">
                <a:solidFill>
                  <a:schemeClr val="lt1"/>
                </a:solidFill>
                <a:latin typeface="Calibri"/>
                <a:ea typeface="Calibri"/>
                <a:cs typeface="Calibri"/>
                <a:sym typeface="Calibri"/>
              </a:defRPr>
            </a:lvl1pPr>
            <a:lvl2pPr indent="0" lvl="1" marL="0" marR="0" algn="l">
              <a:lnSpc>
                <a:spcPct val="100000"/>
              </a:lnSpc>
              <a:spcBef>
                <a:spcPts val="0"/>
              </a:spcBef>
              <a:spcAft>
                <a:spcPts val="0"/>
              </a:spcAft>
              <a:buClr>
                <a:srgbClr val="000000"/>
              </a:buClr>
              <a:buSzPts val="1600"/>
              <a:buFont typeface="Arial"/>
              <a:buNone/>
              <a:defRPr b="0" i="0" sz="1600" u="none" cap="none" strike="noStrike">
                <a:solidFill>
                  <a:schemeClr val="lt1"/>
                </a:solidFill>
                <a:latin typeface="Calibri"/>
                <a:ea typeface="Calibri"/>
                <a:cs typeface="Calibri"/>
                <a:sym typeface="Calibri"/>
              </a:defRPr>
            </a:lvl2pPr>
            <a:lvl3pPr indent="0" lvl="2" marL="0" marR="0" algn="l">
              <a:lnSpc>
                <a:spcPct val="100000"/>
              </a:lnSpc>
              <a:spcBef>
                <a:spcPts val="0"/>
              </a:spcBef>
              <a:spcAft>
                <a:spcPts val="0"/>
              </a:spcAft>
              <a:buClr>
                <a:srgbClr val="000000"/>
              </a:buClr>
              <a:buSzPts val="1600"/>
              <a:buFont typeface="Arial"/>
              <a:buNone/>
              <a:defRPr b="0" i="0" sz="1600" u="none" cap="none" strike="noStrike">
                <a:solidFill>
                  <a:schemeClr val="lt1"/>
                </a:solidFill>
                <a:latin typeface="Calibri"/>
                <a:ea typeface="Calibri"/>
                <a:cs typeface="Calibri"/>
                <a:sym typeface="Calibri"/>
              </a:defRPr>
            </a:lvl3pPr>
            <a:lvl4pPr indent="0" lvl="3" marL="0" marR="0" algn="l">
              <a:lnSpc>
                <a:spcPct val="100000"/>
              </a:lnSpc>
              <a:spcBef>
                <a:spcPts val="0"/>
              </a:spcBef>
              <a:spcAft>
                <a:spcPts val="0"/>
              </a:spcAft>
              <a:buClr>
                <a:srgbClr val="000000"/>
              </a:buClr>
              <a:buSzPts val="1600"/>
              <a:buFont typeface="Arial"/>
              <a:buNone/>
              <a:defRPr b="0" i="0" sz="1600" u="none" cap="none" strike="noStrike">
                <a:solidFill>
                  <a:schemeClr val="lt1"/>
                </a:solidFill>
                <a:latin typeface="Calibri"/>
                <a:ea typeface="Calibri"/>
                <a:cs typeface="Calibri"/>
                <a:sym typeface="Calibri"/>
              </a:defRPr>
            </a:lvl4pPr>
            <a:lvl5pPr indent="0" lvl="4" marL="0" marR="0" algn="l">
              <a:lnSpc>
                <a:spcPct val="100000"/>
              </a:lnSpc>
              <a:spcBef>
                <a:spcPts val="0"/>
              </a:spcBef>
              <a:spcAft>
                <a:spcPts val="0"/>
              </a:spcAft>
              <a:buClr>
                <a:srgbClr val="000000"/>
              </a:buClr>
              <a:buSzPts val="1600"/>
              <a:buFont typeface="Arial"/>
              <a:buNone/>
              <a:defRPr b="0" i="0" sz="1600" u="none" cap="none" strike="noStrike">
                <a:solidFill>
                  <a:schemeClr val="lt1"/>
                </a:solidFill>
                <a:latin typeface="Calibri"/>
                <a:ea typeface="Calibri"/>
                <a:cs typeface="Calibri"/>
                <a:sym typeface="Calibri"/>
              </a:defRPr>
            </a:lvl5pPr>
            <a:lvl6pPr indent="0" lvl="5" marL="0" marR="0" algn="l">
              <a:lnSpc>
                <a:spcPct val="100000"/>
              </a:lnSpc>
              <a:spcBef>
                <a:spcPts val="0"/>
              </a:spcBef>
              <a:spcAft>
                <a:spcPts val="0"/>
              </a:spcAft>
              <a:buClr>
                <a:srgbClr val="000000"/>
              </a:buClr>
              <a:buSzPts val="1600"/>
              <a:buFont typeface="Arial"/>
              <a:buNone/>
              <a:defRPr b="0" i="0" sz="1600" u="none" cap="none" strike="noStrike">
                <a:solidFill>
                  <a:schemeClr val="lt1"/>
                </a:solidFill>
                <a:latin typeface="Calibri"/>
                <a:ea typeface="Calibri"/>
                <a:cs typeface="Calibri"/>
                <a:sym typeface="Calibri"/>
              </a:defRPr>
            </a:lvl6pPr>
            <a:lvl7pPr indent="0" lvl="6" marL="0" marR="0" algn="l">
              <a:lnSpc>
                <a:spcPct val="100000"/>
              </a:lnSpc>
              <a:spcBef>
                <a:spcPts val="0"/>
              </a:spcBef>
              <a:spcAft>
                <a:spcPts val="0"/>
              </a:spcAft>
              <a:buClr>
                <a:srgbClr val="000000"/>
              </a:buClr>
              <a:buSzPts val="1600"/>
              <a:buFont typeface="Arial"/>
              <a:buNone/>
              <a:defRPr b="0" i="0" sz="1600" u="none" cap="none" strike="noStrike">
                <a:solidFill>
                  <a:schemeClr val="lt1"/>
                </a:solidFill>
                <a:latin typeface="Calibri"/>
                <a:ea typeface="Calibri"/>
                <a:cs typeface="Calibri"/>
                <a:sym typeface="Calibri"/>
              </a:defRPr>
            </a:lvl7pPr>
            <a:lvl8pPr indent="0" lvl="7" marL="0" marR="0" algn="l">
              <a:lnSpc>
                <a:spcPct val="100000"/>
              </a:lnSpc>
              <a:spcBef>
                <a:spcPts val="0"/>
              </a:spcBef>
              <a:spcAft>
                <a:spcPts val="0"/>
              </a:spcAft>
              <a:buClr>
                <a:srgbClr val="000000"/>
              </a:buClr>
              <a:buSzPts val="1600"/>
              <a:buFont typeface="Arial"/>
              <a:buNone/>
              <a:defRPr b="0" i="0" sz="1600" u="none" cap="none" strike="noStrike">
                <a:solidFill>
                  <a:schemeClr val="lt1"/>
                </a:solidFill>
                <a:latin typeface="Calibri"/>
                <a:ea typeface="Calibri"/>
                <a:cs typeface="Calibri"/>
                <a:sym typeface="Calibri"/>
              </a:defRPr>
            </a:lvl8pPr>
            <a:lvl9pPr indent="0" lvl="8" marL="0" marR="0" algn="l">
              <a:lnSpc>
                <a:spcPct val="100000"/>
              </a:lnSpc>
              <a:spcBef>
                <a:spcPts val="0"/>
              </a:spcBef>
              <a:spcAft>
                <a:spcPts val="0"/>
              </a:spcAft>
              <a:buClr>
                <a:srgbClr val="000000"/>
              </a:buClr>
              <a:buSzPts val="1600"/>
              <a:buFont typeface="Arial"/>
              <a:buNone/>
              <a:defRPr b="0" i="0" sz="1600" u="none" cap="none" strike="noStrike">
                <a:solidFill>
                  <a:schemeClr val="lt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83" name="Shape 83"/>
        <p:cNvGrpSpPr/>
        <p:nvPr/>
      </p:nvGrpSpPr>
      <p:grpSpPr>
        <a:xfrm>
          <a:off x="0" y="0"/>
          <a:ext cx="0" cy="0"/>
          <a:chOff x="0" y="0"/>
          <a:chExt cx="0" cy="0"/>
        </a:xfrm>
      </p:grpSpPr>
      <p:sp>
        <p:nvSpPr>
          <p:cNvPr id="84" name="Google Shape;84;gdb21c2fae3_0_137"/>
          <p:cNvSpPr txBox="1"/>
          <p:nvPr>
            <p:ph type="title"/>
          </p:nvPr>
        </p:nvSpPr>
        <p:spPr>
          <a:xfrm>
            <a:off x="274325" y="1517888"/>
            <a:ext cx="8520600" cy="4557600"/>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SzPts val="2200"/>
              <a:buFont typeface="Calibri"/>
              <a:buNone/>
              <a:defRPr sz="2200">
                <a:latin typeface="Calibri"/>
                <a:ea typeface="Calibri"/>
                <a:cs typeface="Calibri"/>
                <a:sym typeface="Calibri"/>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85" name="Google Shape;85;gdb21c2fae3_0_137"/>
          <p:cNvSpPr txBox="1"/>
          <p:nvPr>
            <p:ph idx="12" type="sldNum"/>
          </p:nvPr>
        </p:nvSpPr>
        <p:spPr>
          <a:xfrm>
            <a:off x="193733" y="6217622"/>
            <a:ext cx="548700" cy="524700"/>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1pPr>
            <a:lvl2pPr indent="0" lvl="1"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2pPr>
            <a:lvl3pPr indent="0" lvl="2"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3pPr>
            <a:lvl4pPr indent="0" lvl="3"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4pPr>
            <a:lvl5pPr indent="0" lvl="4"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5pPr>
            <a:lvl6pPr indent="0" lvl="5"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6pPr>
            <a:lvl7pPr indent="0" lvl="6"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7pPr>
            <a:lvl8pPr indent="0" lvl="7"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8pPr>
            <a:lvl9pPr indent="0" lvl="8"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pic>
        <p:nvPicPr>
          <p:cNvPr id="86" name="Google Shape;86;gdb21c2fae3_0_137"/>
          <p:cNvPicPr preferRelativeResize="0"/>
          <p:nvPr/>
        </p:nvPicPr>
        <p:blipFill rotWithShape="1">
          <a:blip r:embed="rId2">
            <a:alphaModFix/>
          </a:blip>
          <a:srcRect b="0" l="0" r="0" t="0"/>
          <a:stretch/>
        </p:blipFill>
        <p:spPr>
          <a:xfrm>
            <a:off x="7826650" y="6118275"/>
            <a:ext cx="1143000" cy="571500"/>
          </a:xfrm>
          <a:prstGeom prst="rect">
            <a:avLst/>
          </a:prstGeom>
          <a:noFill/>
          <a:ln>
            <a:noFill/>
          </a:ln>
        </p:spPr>
      </p:pic>
      <p:pic>
        <p:nvPicPr>
          <p:cNvPr id="87" name="Google Shape;87;gdb21c2fae3_0_137"/>
          <p:cNvPicPr preferRelativeResize="0"/>
          <p:nvPr/>
        </p:nvPicPr>
        <p:blipFill rotWithShape="1">
          <a:blip r:embed="rId3">
            <a:alphaModFix/>
          </a:blip>
          <a:srcRect b="0" l="0" r="0" t="0"/>
          <a:stretch/>
        </p:blipFill>
        <p:spPr>
          <a:xfrm>
            <a:off x="-9144" y="0"/>
            <a:ext cx="9171432" cy="1192286"/>
          </a:xfrm>
          <a:prstGeom prst="rect">
            <a:avLst/>
          </a:prstGeom>
          <a:noFill/>
          <a:ln>
            <a:noFill/>
          </a:ln>
        </p:spPr>
      </p:pic>
      <p:sp>
        <p:nvSpPr>
          <p:cNvPr id="88" name="Google Shape;88;gdb21c2fae3_0_137"/>
          <p:cNvSpPr txBox="1"/>
          <p:nvPr>
            <p:ph idx="2" type="title"/>
          </p:nvPr>
        </p:nvSpPr>
        <p:spPr>
          <a:xfrm>
            <a:off x="274320" y="0"/>
            <a:ext cx="8388300" cy="1122300"/>
          </a:xfrm>
          <a:prstGeom prst="rect">
            <a:avLst/>
          </a:prstGeom>
          <a:noFill/>
          <a:ln>
            <a:noFill/>
          </a:ln>
        </p:spPr>
        <p:txBody>
          <a:bodyPr anchorCtr="0" anchor="ctr" bIns="0" lIns="0" spcFirstLastPara="1" rIns="0" wrap="square" tIns="0">
            <a:normAutofit/>
          </a:bodyPr>
          <a:lstStyle>
            <a:lvl1pPr lvl="0" algn="l">
              <a:lnSpc>
                <a:spcPct val="90000"/>
              </a:lnSpc>
              <a:spcBef>
                <a:spcPts val="0"/>
              </a:spcBef>
              <a:spcAft>
                <a:spcPts val="0"/>
              </a:spcAft>
              <a:buClr>
                <a:srgbClr val="FFFFFF"/>
              </a:buClr>
              <a:buSzPts val="2400"/>
              <a:buFont typeface="Rockwell"/>
              <a:buNone/>
              <a:defRPr sz="2400">
                <a:solidFill>
                  <a:srgbClr val="FFFFFF"/>
                </a:solidFill>
                <a:latin typeface="Rockwell"/>
                <a:ea typeface="Rockwell"/>
                <a:cs typeface="Rockwell"/>
                <a:sym typeface="Rockwell"/>
              </a:defRPr>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7" name="Shape 17"/>
        <p:cNvGrpSpPr/>
        <p:nvPr/>
      </p:nvGrpSpPr>
      <p:grpSpPr>
        <a:xfrm>
          <a:off x="0" y="0"/>
          <a:ext cx="0" cy="0"/>
          <a:chOff x="0" y="0"/>
          <a:chExt cx="0" cy="0"/>
        </a:xfrm>
      </p:grpSpPr>
      <p:pic>
        <p:nvPicPr>
          <p:cNvPr id="18" name="Google Shape;18;p31"/>
          <p:cNvPicPr preferRelativeResize="0"/>
          <p:nvPr/>
        </p:nvPicPr>
        <p:blipFill rotWithShape="1">
          <a:blip r:embed="rId2">
            <a:alphaModFix/>
          </a:blip>
          <a:srcRect b="0" l="0" r="0" t="0"/>
          <a:stretch/>
        </p:blipFill>
        <p:spPr>
          <a:xfrm>
            <a:off x="1" y="0"/>
            <a:ext cx="9143997" cy="1219200"/>
          </a:xfrm>
          <a:prstGeom prst="rect">
            <a:avLst/>
          </a:prstGeom>
          <a:noFill/>
          <a:ln>
            <a:noFill/>
          </a:ln>
        </p:spPr>
      </p:pic>
      <p:sp>
        <p:nvSpPr>
          <p:cNvPr id="19" name="Google Shape;19;p31"/>
          <p:cNvSpPr txBox="1"/>
          <p:nvPr>
            <p:ph type="title"/>
          </p:nvPr>
        </p:nvSpPr>
        <p:spPr>
          <a:xfrm>
            <a:off x="245193" y="254514"/>
            <a:ext cx="6081865" cy="756418"/>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lt1"/>
              </a:buClr>
              <a:buSzPts val="2400"/>
              <a:buFont typeface="Arial"/>
              <a:buNone/>
              <a:defRPr sz="24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31"/>
          <p:cNvSpPr txBox="1"/>
          <p:nvPr>
            <p:ph idx="1" type="body"/>
          </p:nvPr>
        </p:nvSpPr>
        <p:spPr>
          <a:xfrm>
            <a:off x="628650" y="1463040"/>
            <a:ext cx="7886700" cy="4640674"/>
          </a:xfrm>
          <a:prstGeom prst="rect">
            <a:avLst/>
          </a:prstGeom>
          <a:noFill/>
          <a:ln>
            <a:noFill/>
          </a:ln>
        </p:spPr>
        <p:txBody>
          <a:bodyPr anchorCtr="0" anchor="t" bIns="45700" lIns="0" spcFirstLastPara="1" rIns="0" wrap="square" tIns="0">
            <a:normAutofit/>
          </a:bodyPr>
          <a:lstStyle>
            <a:lvl1pPr indent="-381000" lvl="0" marL="457200" algn="l">
              <a:lnSpc>
                <a:spcPct val="90000"/>
              </a:lnSpc>
              <a:spcBef>
                <a:spcPts val="1000"/>
              </a:spcBef>
              <a:spcAft>
                <a:spcPts val="0"/>
              </a:spcAft>
              <a:buClr>
                <a:schemeClr val="dk1"/>
              </a:buClr>
              <a:buSzPts val="2400"/>
              <a:buChar char="•"/>
              <a:defRPr sz="2400"/>
            </a:lvl1pPr>
            <a:lvl2pPr indent="-355600" lvl="1" marL="914400" algn="l">
              <a:lnSpc>
                <a:spcPct val="90000"/>
              </a:lnSpc>
              <a:spcBef>
                <a:spcPts val="500"/>
              </a:spcBef>
              <a:spcAft>
                <a:spcPts val="0"/>
              </a:spcAft>
              <a:buClr>
                <a:schemeClr val="dk1"/>
              </a:buClr>
              <a:buSzPts val="2000"/>
              <a:buChar char="•"/>
              <a:defRPr sz="2000"/>
            </a:lvl2pPr>
            <a:lvl3pPr indent="-342900" lvl="2" marL="1371600" algn="l">
              <a:lnSpc>
                <a:spcPct val="90000"/>
              </a:lnSpc>
              <a:spcBef>
                <a:spcPts val="500"/>
              </a:spcBef>
              <a:spcAft>
                <a:spcPts val="0"/>
              </a:spcAft>
              <a:buClr>
                <a:schemeClr val="dk1"/>
              </a:buClr>
              <a:buSzPts val="1800"/>
              <a:buChar char="•"/>
              <a:defRPr sz="18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21" name="Google Shape;21;p31"/>
          <p:cNvPicPr preferRelativeResize="0"/>
          <p:nvPr/>
        </p:nvPicPr>
        <p:blipFill rotWithShape="1">
          <a:blip r:embed="rId3">
            <a:alphaModFix/>
          </a:blip>
          <a:srcRect b="0" l="0" r="0" t="0"/>
          <a:stretch/>
        </p:blipFill>
        <p:spPr>
          <a:xfrm>
            <a:off x="7772400" y="6172200"/>
            <a:ext cx="1143000" cy="485919"/>
          </a:xfrm>
          <a:prstGeom prst="rect">
            <a:avLst/>
          </a:prstGeom>
          <a:noFill/>
          <a:ln>
            <a:noFill/>
          </a:ln>
        </p:spPr>
      </p:pic>
      <p:sp>
        <p:nvSpPr>
          <p:cNvPr id="22" name="Google Shape;22;p31"/>
          <p:cNvSpPr txBox="1"/>
          <p:nvPr>
            <p:ph idx="12" type="sldNum"/>
          </p:nvPr>
        </p:nvSpPr>
        <p:spPr>
          <a:xfrm>
            <a:off x="223071" y="6427018"/>
            <a:ext cx="2057400" cy="365125"/>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000000"/>
              </a:buClr>
              <a:buSzPts val="1600"/>
              <a:buFont typeface="Arial"/>
              <a:buNone/>
              <a:defRPr b="0" i="0" sz="1600" u="none" cap="none" strike="noStrike">
                <a:solidFill>
                  <a:srgbClr val="7F7F7F"/>
                </a:solidFill>
                <a:latin typeface="Calibri"/>
                <a:ea typeface="Calibri"/>
                <a:cs typeface="Calibri"/>
                <a:sym typeface="Calibri"/>
              </a:defRPr>
            </a:lvl1pPr>
            <a:lvl2pPr indent="0" lvl="1" marL="0" marR="0" algn="l">
              <a:lnSpc>
                <a:spcPct val="100000"/>
              </a:lnSpc>
              <a:spcBef>
                <a:spcPts val="0"/>
              </a:spcBef>
              <a:spcAft>
                <a:spcPts val="0"/>
              </a:spcAft>
              <a:buClr>
                <a:srgbClr val="000000"/>
              </a:buClr>
              <a:buSzPts val="1600"/>
              <a:buFont typeface="Arial"/>
              <a:buNone/>
              <a:defRPr b="0" i="0" sz="1600" u="none" cap="none" strike="noStrike">
                <a:solidFill>
                  <a:srgbClr val="7F7F7F"/>
                </a:solidFill>
                <a:latin typeface="Calibri"/>
                <a:ea typeface="Calibri"/>
                <a:cs typeface="Calibri"/>
                <a:sym typeface="Calibri"/>
              </a:defRPr>
            </a:lvl2pPr>
            <a:lvl3pPr indent="0" lvl="2" marL="0" marR="0" algn="l">
              <a:lnSpc>
                <a:spcPct val="100000"/>
              </a:lnSpc>
              <a:spcBef>
                <a:spcPts val="0"/>
              </a:spcBef>
              <a:spcAft>
                <a:spcPts val="0"/>
              </a:spcAft>
              <a:buClr>
                <a:srgbClr val="000000"/>
              </a:buClr>
              <a:buSzPts val="1600"/>
              <a:buFont typeface="Arial"/>
              <a:buNone/>
              <a:defRPr b="0" i="0" sz="1600" u="none" cap="none" strike="noStrike">
                <a:solidFill>
                  <a:srgbClr val="7F7F7F"/>
                </a:solidFill>
                <a:latin typeface="Calibri"/>
                <a:ea typeface="Calibri"/>
                <a:cs typeface="Calibri"/>
                <a:sym typeface="Calibri"/>
              </a:defRPr>
            </a:lvl3pPr>
            <a:lvl4pPr indent="0" lvl="3" marL="0" marR="0" algn="l">
              <a:lnSpc>
                <a:spcPct val="100000"/>
              </a:lnSpc>
              <a:spcBef>
                <a:spcPts val="0"/>
              </a:spcBef>
              <a:spcAft>
                <a:spcPts val="0"/>
              </a:spcAft>
              <a:buClr>
                <a:srgbClr val="000000"/>
              </a:buClr>
              <a:buSzPts val="1600"/>
              <a:buFont typeface="Arial"/>
              <a:buNone/>
              <a:defRPr b="0" i="0" sz="1600" u="none" cap="none" strike="noStrike">
                <a:solidFill>
                  <a:srgbClr val="7F7F7F"/>
                </a:solidFill>
                <a:latin typeface="Calibri"/>
                <a:ea typeface="Calibri"/>
                <a:cs typeface="Calibri"/>
                <a:sym typeface="Calibri"/>
              </a:defRPr>
            </a:lvl4pPr>
            <a:lvl5pPr indent="0" lvl="4" marL="0" marR="0" algn="l">
              <a:lnSpc>
                <a:spcPct val="100000"/>
              </a:lnSpc>
              <a:spcBef>
                <a:spcPts val="0"/>
              </a:spcBef>
              <a:spcAft>
                <a:spcPts val="0"/>
              </a:spcAft>
              <a:buClr>
                <a:srgbClr val="000000"/>
              </a:buClr>
              <a:buSzPts val="1600"/>
              <a:buFont typeface="Arial"/>
              <a:buNone/>
              <a:defRPr b="0" i="0" sz="1600" u="none" cap="none" strike="noStrike">
                <a:solidFill>
                  <a:srgbClr val="7F7F7F"/>
                </a:solidFill>
                <a:latin typeface="Calibri"/>
                <a:ea typeface="Calibri"/>
                <a:cs typeface="Calibri"/>
                <a:sym typeface="Calibri"/>
              </a:defRPr>
            </a:lvl5pPr>
            <a:lvl6pPr indent="0" lvl="5" marL="0" marR="0" algn="l">
              <a:lnSpc>
                <a:spcPct val="100000"/>
              </a:lnSpc>
              <a:spcBef>
                <a:spcPts val="0"/>
              </a:spcBef>
              <a:spcAft>
                <a:spcPts val="0"/>
              </a:spcAft>
              <a:buClr>
                <a:srgbClr val="000000"/>
              </a:buClr>
              <a:buSzPts val="1600"/>
              <a:buFont typeface="Arial"/>
              <a:buNone/>
              <a:defRPr b="0" i="0" sz="1600" u="none" cap="none" strike="noStrike">
                <a:solidFill>
                  <a:srgbClr val="7F7F7F"/>
                </a:solidFill>
                <a:latin typeface="Calibri"/>
                <a:ea typeface="Calibri"/>
                <a:cs typeface="Calibri"/>
                <a:sym typeface="Calibri"/>
              </a:defRPr>
            </a:lvl6pPr>
            <a:lvl7pPr indent="0" lvl="6" marL="0" marR="0" algn="l">
              <a:lnSpc>
                <a:spcPct val="100000"/>
              </a:lnSpc>
              <a:spcBef>
                <a:spcPts val="0"/>
              </a:spcBef>
              <a:spcAft>
                <a:spcPts val="0"/>
              </a:spcAft>
              <a:buClr>
                <a:srgbClr val="000000"/>
              </a:buClr>
              <a:buSzPts val="1600"/>
              <a:buFont typeface="Arial"/>
              <a:buNone/>
              <a:defRPr b="0" i="0" sz="1600" u="none" cap="none" strike="noStrike">
                <a:solidFill>
                  <a:srgbClr val="7F7F7F"/>
                </a:solidFill>
                <a:latin typeface="Calibri"/>
                <a:ea typeface="Calibri"/>
                <a:cs typeface="Calibri"/>
                <a:sym typeface="Calibri"/>
              </a:defRPr>
            </a:lvl7pPr>
            <a:lvl8pPr indent="0" lvl="7" marL="0" marR="0" algn="l">
              <a:lnSpc>
                <a:spcPct val="100000"/>
              </a:lnSpc>
              <a:spcBef>
                <a:spcPts val="0"/>
              </a:spcBef>
              <a:spcAft>
                <a:spcPts val="0"/>
              </a:spcAft>
              <a:buClr>
                <a:srgbClr val="000000"/>
              </a:buClr>
              <a:buSzPts val="1600"/>
              <a:buFont typeface="Arial"/>
              <a:buNone/>
              <a:defRPr b="0" i="0" sz="1600" u="none" cap="none" strike="noStrike">
                <a:solidFill>
                  <a:srgbClr val="7F7F7F"/>
                </a:solidFill>
                <a:latin typeface="Calibri"/>
                <a:ea typeface="Calibri"/>
                <a:cs typeface="Calibri"/>
                <a:sym typeface="Calibri"/>
              </a:defRPr>
            </a:lvl8pPr>
            <a:lvl9pPr indent="0" lvl="8" marL="0" marR="0" algn="l">
              <a:lnSpc>
                <a:spcPct val="100000"/>
              </a:lnSpc>
              <a:spcBef>
                <a:spcPts val="0"/>
              </a:spcBef>
              <a:spcAft>
                <a:spcPts val="0"/>
              </a:spcAft>
              <a:buClr>
                <a:srgbClr val="000000"/>
              </a:buClr>
              <a:buSzPts val="1600"/>
              <a:buFont typeface="Arial"/>
              <a:buNone/>
              <a:defRPr b="0" i="0" sz="1600" u="none" cap="none" strike="noStrike">
                <a:solidFill>
                  <a:srgbClr val="7F7F7F"/>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_1">
    <p:spTree>
      <p:nvGrpSpPr>
        <p:cNvPr id="23" name="Shape 23"/>
        <p:cNvGrpSpPr/>
        <p:nvPr/>
      </p:nvGrpSpPr>
      <p:grpSpPr>
        <a:xfrm>
          <a:off x="0" y="0"/>
          <a:ext cx="0" cy="0"/>
          <a:chOff x="0" y="0"/>
          <a:chExt cx="0" cy="0"/>
        </a:xfrm>
      </p:grpSpPr>
      <p:sp>
        <p:nvSpPr>
          <p:cNvPr id="24" name="Google Shape;24;g20edf125095_0_145"/>
          <p:cNvSpPr txBox="1"/>
          <p:nvPr>
            <p:ph idx="12" type="sldNum"/>
          </p:nvPr>
        </p:nvSpPr>
        <p:spPr>
          <a:xfrm>
            <a:off x="193733" y="6217622"/>
            <a:ext cx="548700" cy="524700"/>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1pPr>
            <a:lvl2pPr indent="0" lvl="1"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2pPr>
            <a:lvl3pPr indent="0" lvl="2"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3pPr>
            <a:lvl4pPr indent="0" lvl="3"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4pPr>
            <a:lvl5pPr indent="0" lvl="4"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5pPr>
            <a:lvl6pPr indent="0" lvl="5"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6pPr>
            <a:lvl7pPr indent="0" lvl="6"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7pPr>
            <a:lvl8pPr indent="0" lvl="7"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8pPr>
            <a:lvl9pPr indent="0" lvl="8"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25" name="Shape 25"/>
        <p:cNvGrpSpPr/>
        <p:nvPr/>
      </p:nvGrpSpPr>
      <p:grpSpPr>
        <a:xfrm>
          <a:off x="0" y="0"/>
          <a:ext cx="0" cy="0"/>
          <a:chOff x="0" y="0"/>
          <a:chExt cx="0" cy="0"/>
        </a:xfrm>
      </p:grpSpPr>
      <p:sp>
        <p:nvSpPr>
          <p:cNvPr id="26" name="Google Shape;26;p41"/>
          <p:cNvSpPr txBox="1"/>
          <p:nvPr>
            <p:ph type="title"/>
          </p:nvPr>
        </p:nvSpPr>
        <p:spPr>
          <a:xfrm>
            <a:off x="245193" y="254514"/>
            <a:ext cx="6081865" cy="756418"/>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dk1"/>
              </a:buClr>
              <a:buSzPts val="2400"/>
              <a:buFont typeface="Arial"/>
              <a:buNone/>
              <a:defRPr sz="2400">
                <a:solidFill>
                  <a:schemeClr val="dk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7" name="Shape 27"/>
        <p:cNvGrpSpPr/>
        <p:nvPr/>
      </p:nvGrpSpPr>
      <p:grpSpPr>
        <a:xfrm>
          <a:off x="0" y="0"/>
          <a:ext cx="0" cy="0"/>
          <a:chOff x="0" y="0"/>
          <a:chExt cx="0" cy="0"/>
        </a:xfrm>
      </p:grpSpPr>
      <p:sp>
        <p:nvSpPr>
          <p:cNvPr id="28" name="Google Shape;28;p32"/>
          <p:cNvSpPr/>
          <p:nvPr/>
        </p:nvSpPr>
        <p:spPr>
          <a:xfrm>
            <a:off x="0" y="4675238"/>
            <a:ext cx="9144000" cy="2182761"/>
          </a:xfrm>
          <a:prstGeom prst="rect">
            <a:avLst/>
          </a:prstGeom>
          <a:gradFill>
            <a:gsLst>
              <a:gs pos="0">
                <a:schemeClr val="lt1"/>
              </a:gs>
              <a:gs pos="100000">
                <a:srgbClr val="00953A">
                  <a:alpha val="40000"/>
                </a:srgbClr>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9" name="Google Shape;29;p32"/>
          <p:cNvSpPr txBox="1"/>
          <p:nvPr>
            <p:ph type="ctrTitle"/>
          </p:nvPr>
        </p:nvSpPr>
        <p:spPr>
          <a:xfrm>
            <a:off x="685800" y="3236239"/>
            <a:ext cx="7772400" cy="1216589"/>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0"/>
              </a:spcBef>
              <a:spcAft>
                <a:spcPts val="0"/>
              </a:spcAft>
              <a:buClr>
                <a:schemeClr val="dk1"/>
              </a:buClr>
              <a:buSzPts val="3600"/>
              <a:buFont typeface="Arial"/>
              <a:buNone/>
              <a:defRPr sz="36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32"/>
          <p:cNvSpPr txBox="1"/>
          <p:nvPr>
            <p:ph idx="1" type="subTitle"/>
          </p:nvPr>
        </p:nvSpPr>
        <p:spPr>
          <a:xfrm>
            <a:off x="685800" y="5073444"/>
            <a:ext cx="7772400" cy="1065925"/>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000"/>
              <a:buNone/>
              <a:defRPr sz="20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id="31" name="Google Shape;31;p32"/>
          <p:cNvPicPr preferRelativeResize="0"/>
          <p:nvPr/>
        </p:nvPicPr>
        <p:blipFill rotWithShape="1">
          <a:blip r:embed="rId2">
            <a:alphaModFix/>
          </a:blip>
          <a:srcRect b="0" l="0" r="0" t="0"/>
          <a:stretch/>
        </p:blipFill>
        <p:spPr>
          <a:xfrm>
            <a:off x="3165737" y="632706"/>
            <a:ext cx="2821173" cy="1762730"/>
          </a:xfrm>
          <a:prstGeom prst="rect">
            <a:avLst/>
          </a:prstGeom>
          <a:noFill/>
          <a:ln>
            <a:noFill/>
          </a:ln>
        </p:spPr>
      </p:pic>
      <p:cxnSp>
        <p:nvCxnSpPr>
          <p:cNvPr id="32" name="Google Shape;32;p32"/>
          <p:cNvCxnSpPr/>
          <p:nvPr/>
        </p:nvCxnSpPr>
        <p:spPr>
          <a:xfrm>
            <a:off x="685800" y="2772696"/>
            <a:ext cx="7801897" cy="0"/>
          </a:xfrm>
          <a:prstGeom prst="straightConnector1">
            <a:avLst/>
          </a:prstGeom>
          <a:noFill/>
          <a:ln cap="flat" cmpd="sng" w="19050">
            <a:solidFill>
              <a:srgbClr val="00953A"/>
            </a:solidFill>
            <a:prstDash val="solid"/>
            <a:miter lim="800000"/>
            <a:headEnd len="sm" w="sm" type="none"/>
            <a:tailEnd len="sm" w="sm" type="none"/>
          </a:ln>
        </p:spPr>
      </p:cxnSp>
      <p:sp>
        <p:nvSpPr>
          <p:cNvPr id="33" name="Google Shape;33;p32"/>
          <p:cNvSpPr txBox="1"/>
          <p:nvPr>
            <p:ph idx="12" type="sldNum"/>
          </p:nvPr>
        </p:nvSpPr>
        <p:spPr>
          <a:xfrm>
            <a:off x="223071" y="6427018"/>
            <a:ext cx="2057400" cy="365125"/>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000000"/>
              </a:buClr>
              <a:buSzPts val="1600"/>
              <a:buFont typeface="Arial"/>
              <a:buNone/>
              <a:defRPr b="0" i="0" sz="1600" u="none" cap="none" strike="noStrike">
                <a:solidFill>
                  <a:schemeClr val="lt1"/>
                </a:solidFill>
                <a:latin typeface="Calibri"/>
                <a:ea typeface="Calibri"/>
                <a:cs typeface="Calibri"/>
                <a:sym typeface="Calibri"/>
              </a:defRPr>
            </a:lvl1pPr>
            <a:lvl2pPr indent="0" lvl="1" marL="0" marR="0" algn="l">
              <a:lnSpc>
                <a:spcPct val="100000"/>
              </a:lnSpc>
              <a:spcBef>
                <a:spcPts val="0"/>
              </a:spcBef>
              <a:spcAft>
                <a:spcPts val="0"/>
              </a:spcAft>
              <a:buClr>
                <a:srgbClr val="000000"/>
              </a:buClr>
              <a:buSzPts val="1600"/>
              <a:buFont typeface="Arial"/>
              <a:buNone/>
              <a:defRPr b="0" i="0" sz="1600" u="none" cap="none" strike="noStrike">
                <a:solidFill>
                  <a:schemeClr val="lt1"/>
                </a:solidFill>
                <a:latin typeface="Calibri"/>
                <a:ea typeface="Calibri"/>
                <a:cs typeface="Calibri"/>
                <a:sym typeface="Calibri"/>
              </a:defRPr>
            </a:lvl2pPr>
            <a:lvl3pPr indent="0" lvl="2" marL="0" marR="0" algn="l">
              <a:lnSpc>
                <a:spcPct val="100000"/>
              </a:lnSpc>
              <a:spcBef>
                <a:spcPts val="0"/>
              </a:spcBef>
              <a:spcAft>
                <a:spcPts val="0"/>
              </a:spcAft>
              <a:buClr>
                <a:srgbClr val="000000"/>
              </a:buClr>
              <a:buSzPts val="1600"/>
              <a:buFont typeface="Arial"/>
              <a:buNone/>
              <a:defRPr b="0" i="0" sz="1600" u="none" cap="none" strike="noStrike">
                <a:solidFill>
                  <a:schemeClr val="lt1"/>
                </a:solidFill>
                <a:latin typeface="Calibri"/>
                <a:ea typeface="Calibri"/>
                <a:cs typeface="Calibri"/>
                <a:sym typeface="Calibri"/>
              </a:defRPr>
            </a:lvl3pPr>
            <a:lvl4pPr indent="0" lvl="3" marL="0" marR="0" algn="l">
              <a:lnSpc>
                <a:spcPct val="100000"/>
              </a:lnSpc>
              <a:spcBef>
                <a:spcPts val="0"/>
              </a:spcBef>
              <a:spcAft>
                <a:spcPts val="0"/>
              </a:spcAft>
              <a:buClr>
                <a:srgbClr val="000000"/>
              </a:buClr>
              <a:buSzPts val="1600"/>
              <a:buFont typeface="Arial"/>
              <a:buNone/>
              <a:defRPr b="0" i="0" sz="1600" u="none" cap="none" strike="noStrike">
                <a:solidFill>
                  <a:schemeClr val="lt1"/>
                </a:solidFill>
                <a:latin typeface="Calibri"/>
                <a:ea typeface="Calibri"/>
                <a:cs typeface="Calibri"/>
                <a:sym typeface="Calibri"/>
              </a:defRPr>
            </a:lvl4pPr>
            <a:lvl5pPr indent="0" lvl="4" marL="0" marR="0" algn="l">
              <a:lnSpc>
                <a:spcPct val="100000"/>
              </a:lnSpc>
              <a:spcBef>
                <a:spcPts val="0"/>
              </a:spcBef>
              <a:spcAft>
                <a:spcPts val="0"/>
              </a:spcAft>
              <a:buClr>
                <a:srgbClr val="000000"/>
              </a:buClr>
              <a:buSzPts val="1600"/>
              <a:buFont typeface="Arial"/>
              <a:buNone/>
              <a:defRPr b="0" i="0" sz="1600" u="none" cap="none" strike="noStrike">
                <a:solidFill>
                  <a:schemeClr val="lt1"/>
                </a:solidFill>
                <a:latin typeface="Calibri"/>
                <a:ea typeface="Calibri"/>
                <a:cs typeface="Calibri"/>
                <a:sym typeface="Calibri"/>
              </a:defRPr>
            </a:lvl5pPr>
            <a:lvl6pPr indent="0" lvl="5" marL="0" marR="0" algn="l">
              <a:lnSpc>
                <a:spcPct val="100000"/>
              </a:lnSpc>
              <a:spcBef>
                <a:spcPts val="0"/>
              </a:spcBef>
              <a:spcAft>
                <a:spcPts val="0"/>
              </a:spcAft>
              <a:buClr>
                <a:srgbClr val="000000"/>
              </a:buClr>
              <a:buSzPts val="1600"/>
              <a:buFont typeface="Arial"/>
              <a:buNone/>
              <a:defRPr b="0" i="0" sz="1600" u="none" cap="none" strike="noStrike">
                <a:solidFill>
                  <a:schemeClr val="lt1"/>
                </a:solidFill>
                <a:latin typeface="Calibri"/>
                <a:ea typeface="Calibri"/>
                <a:cs typeface="Calibri"/>
                <a:sym typeface="Calibri"/>
              </a:defRPr>
            </a:lvl6pPr>
            <a:lvl7pPr indent="0" lvl="6" marL="0" marR="0" algn="l">
              <a:lnSpc>
                <a:spcPct val="100000"/>
              </a:lnSpc>
              <a:spcBef>
                <a:spcPts val="0"/>
              </a:spcBef>
              <a:spcAft>
                <a:spcPts val="0"/>
              </a:spcAft>
              <a:buClr>
                <a:srgbClr val="000000"/>
              </a:buClr>
              <a:buSzPts val="1600"/>
              <a:buFont typeface="Arial"/>
              <a:buNone/>
              <a:defRPr b="0" i="0" sz="1600" u="none" cap="none" strike="noStrike">
                <a:solidFill>
                  <a:schemeClr val="lt1"/>
                </a:solidFill>
                <a:latin typeface="Calibri"/>
                <a:ea typeface="Calibri"/>
                <a:cs typeface="Calibri"/>
                <a:sym typeface="Calibri"/>
              </a:defRPr>
            </a:lvl7pPr>
            <a:lvl8pPr indent="0" lvl="7" marL="0" marR="0" algn="l">
              <a:lnSpc>
                <a:spcPct val="100000"/>
              </a:lnSpc>
              <a:spcBef>
                <a:spcPts val="0"/>
              </a:spcBef>
              <a:spcAft>
                <a:spcPts val="0"/>
              </a:spcAft>
              <a:buClr>
                <a:srgbClr val="000000"/>
              </a:buClr>
              <a:buSzPts val="1600"/>
              <a:buFont typeface="Arial"/>
              <a:buNone/>
              <a:defRPr b="0" i="0" sz="1600" u="none" cap="none" strike="noStrike">
                <a:solidFill>
                  <a:schemeClr val="lt1"/>
                </a:solidFill>
                <a:latin typeface="Calibri"/>
                <a:ea typeface="Calibri"/>
                <a:cs typeface="Calibri"/>
                <a:sym typeface="Calibri"/>
              </a:defRPr>
            </a:lvl8pPr>
            <a:lvl9pPr indent="0" lvl="8" marL="0" marR="0" algn="l">
              <a:lnSpc>
                <a:spcPct val="100000"/>
              </a:lnSpc>
              <a:spcBef>
                <a:spcPts val="0"/>
              </a:spcBef>
              <a:spcAft>
                <a:spcPts val="0"/>
              </a:spcAft>
              <a:buClr>
                <a:srgbClr val="000000"/>
              </a:buClr>
              <a:buSzPts val="1600"/>
              <a:buFont typeface="Arial"/>
              <a:buNone/>
              <a:defRPr b="0" i="0" sz="1600" u="none" cap="none" strike="noStrike">
                <a:solidFill>
                  <a:schemeClr val="lt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34" name="Shape 34"/>
        <p:cNvGrpSpPr/>
        <p:nvPr/>
      </p:nvGrpSpPr>
      <p:grpSpPr>
        <a:xfrm>
          <a:off x="0" y="0"/>
          <a:ext cx="0" cy="0"/>
          <a:chOff x="0" y="0"/>
          <a:chExt cx="0" cy="0"/>
        </a:xfrm>
      </p:grpSpPr>
      <p:pic>
        <p:nvPicPr>
          <p:cNvPr id="35" name="Google Shape;35;p33"/>
          <p:cNvPicPr preferRelativeResize="0"/>
          <p:nvPr/>
        </p:nvPicPr>
        <p:blipFill rotWithShape="1">
          <a:blip r:embed="rId2">
            <a:alphaModFix/>
          </a:blip>
          <a:srcRect b="0" l="0" r="0" t="0"/>
          <a:stretch/>
        </p:blipFill>
        <p:spPr>
          <a:xfrm>
            <a:off x="1" y="0"/>
            <a:ext cx="9143997" cy="1219200"/>
          </a:xfrm>
          <a:prstGeom prst="rect">
            <a:avLst/>
          </a:prstGeom>
          <a:noFill/>
          <a:ln>
            <a:noFill/>
          </a:ln>
        </p:spPr>
      </p:pic>
      <p:sp>
        <p:nvSpPr>
          <p:cNvPr id="36" name="Google Shape;36;p33"/>
          <p:cNvSpPr txBox="1"/>
          <p:nvPr>
            <p:ph type="title"/>
          </p:nvPr>
        </p:nvSpPr>
        <p:spPr>
          <a:xfrm>
            <a:off x="1168811" y="420328"/>
            <a:ext cx="5158247" cy="590603"/>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lt1"/>
              </a:buClr>
              <a:buSzPts val="2400"/>
              <a:buFont typeface="Arial"/>
              <a:buNone/>
              <a:defRPr sz="24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33"/>
          <p:cNvSpPr txBox="1"/>
          <p:nvPr>
            <p:ph idx="1" type="body"/>
          </p:nvPr>
        </p:nvSpPr>
        <p:spPr>
          <a:xfrm>
            <a:off x="628650" y="1463040"/>
            <a:ext cx="7886700" cy="4640674"/>
          </a:xfrm>
          <a:prstGeom prst="rect">
            <a:avLst/>
          </a:prstGeom>
          <a:noFill/>
          <a:ln>
            <a:noFill/>
          </a:ln>
        </p:spPr>
        <p:txBody>
          <a:bodyPr anchorCtr="0" anchor="t" bIns="45700" lIns="0" spcFirstLastPara="1" rIns="0" wrap="square" tIns="0">
            <a:normAutofit/>
          </a:bodyPr>
          <a:lstStyle>
            <a:lvl1pPr indent="-381000" lvl="0" marL="457200" algn="l">
              <a:lnSpc>
                <a:spcPct val="90000"/>
              </a:lnSpc>
              <a:spcBef>
                <a:spcPts val="1000"/>
              </a:spcBef>
              <a:spcAft>
                <a:spcPts val="0"/>
              </a:spcAft>
              <a:buClr>
                <a:schemeClr val="dk1"/>
              </a:buClr>
              <a:buSzPts val="2400"/>
              <a:buChar char="•"/>
              <a:defRPr sz="2400"/>
            </a:lvl1pPr>
            <a:lvl2pPr indent="-355600" lvl="1" marL="914400" algn="l">
              <a:lnSpc>
                <a:spcPct val="90000"/>
              </a:lnSpc>
              <a:spcBef>
                <a:spcPts val="500"/>
              </a:spcBef>
              <a:spcAft>
                <a:spcPts val="0"/>
              </a:spcAft>
              <a:buClr>
                <a:schemeClr val="dk1"/>
              </a:buClr>
              <a:buSzPts val="2000"/>
              <a:buChar char="•"/>
              <a:defRPr sz="2000"/>
            </a:lvl2pPr>
            <a:lvl3pPr indent="-342900" lvl="2" marL="1371600" algn="l">
              <a:lnSpc>
                <a:spcPct val="90000"/>
              </a:lnSpc>
              <a:spcBef>
                <a:spcPts val="500"/>
              </a:spcBef>
              <a:spcAft>
                <a:spcPts val="0"/>
              </a:spcAft>
              <a:buClr>
                <a:schemeClr val="dk1"/>
              </a:buClr>
              <a:buSzPts val="1800"/>
              <a:buChar char="•"/>
              <a:defRPr sz="18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38" name="Google Shape;38;p33"/>
          <p:cNvPicPr preferRelativeResize="0"/>
          <p:nvPr/>
        </p:nvPicPr>
        <p:blipFill rotWithShape="1">
          <a:blip r:embed="rId3">
            <a:alphaModFix/>
          </a:blip>
          <a:srcRect b="0" l="0" r="0" t="0"/>
          <a:stretch/>
        </p:blipFill>
        <p:spPr>
          <a:xfrm>
            <a:off x="7772400" y="6172200"/>
            <a:ext cx="1143000" cy="485919"/>
          </a:xfrm>
          <a:prstGeom prst="rect">
            <a:avLst/>
          </a:prstGeom>
          <a:noFill/>
          <a:ln>
            <a:noFill/>
          </a:ln>
        </p:spPr>
      </p:pic>
      <p:sp>
        <p:nvSpPr>
          <p:cNvPr id="39" name="Google Shape;39;p33"/>
          <p:cNvSpPr txBox="1"/>
          <p:nvPr>
            <p:ph idx="12" type="sldNum"/>
          </p:nvPr>
        </p:nvSpPr>
        <p:spPr>
          <a:xfrm>
            <a:off x="223071" y="6427018"/>
            <a:ext cx="2057400" cy="365125"/>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000000"/>
              </a:buClr>
              <a:buSzPts val="1600"/>
              <a:buFont typeface="Arial"/>
              <a:buNone/>
              <a:defRPr b="0" i="0" sz="1600" u="none" cap="none" strike="noStrike">
                <a:solidFill>
                  <a:srgbClr val="7F7F7F"/>
                </a:solidFill>
                <a:latin typeface="Calibri"/>
                <a:ea typeface="Calibri"/>
                <a:cs typeface="Calibri"/>
                <a:sym typeface="Calibri"/>
              </a:defRPr>
            </a:lvl1pPr>
            <a:lvl2pPr indent="0" lvl="1" marL="0" marR="0" algn="l">
              <a:lnSpc>
                <a:spcPct val="100000"/>
              </a:lnSpc>
              <a:spcBef>
                <a:spcPts val="0"/>
              </a:spcBef>
              <a:spcAft>
                <a:spcPts val="0"/>
              </a:spcAft>
              <a:buClr>
                <a:srgbClr val="000000"/>
              </a:buClr>
              <a:buSzPts val="1600"/>
              <a:buFont typeface="Arial"/>
              <a:buNone/>
              <a:defRPr b="0" i="0" sz="1600" u="none" cap="none" strike="noStrike">
                <a:solidFill>
                  <a:srgbClr val="7F7F7F"/>
                </a:solidFill>
                <a:latin typeface="Calibri"/>
                <a:ea typeface="Calibri"/>
                <a:cs typeface="Calibri"/>
                <a:sym typeface="Calibri"/>
              </a:defRPr>
            </a:lvl2pPr>
            <a:lvl3pPr indent="0" lvl="2" marL="0" marR="0" algn="l">
              <a:lnSpc>
                <a:spcPct val="100000"/>
              </a:lnSpc>
              <a:spcBef>
                <a:spcPts val="0"/>
              </a:spcBef>
              <a:spcAft>
                <a:spcPts val="0"/>
              </a:spcAft>
              <a:buClr>
                <a:srgbClr val="000000"/>
              </a:buClr>
              <a:buSzPts val="1600"/>
              <a:buFont typeface="Arial"/>
              <a:buNone/>
              <a:defRPr b="0" i="0" sz="1600" u="none" cap="none" strike="noStrike">
                <a:solidFill>
                  <a:srgbClr val="7F7F7F"/>
                </a:solidFill>
                <a:latin typeface="Calibri"/>
                <a:ea typeface="Calibri"/>
                <a:cs typeface="Calibri"/>
                <a:sym typeface="Calibri"/>
              </a:defRPr>
            </a:lvl3pPr>
            <a:lvl4pPr indent="0" lvl="3" marL="0" marR="0" algn="l">
              <a:lnSpc>
                <a:spcPct val="100000"/>
              </a:lnSpc>
              <a:spcBef>
                <a:spcPts val="0"/>
              </a:spcBef>
              <a:spcAft>
                <a:spcPts val="0"/>
              </a:spcAft>
              <a:buClr>
                <a:srgbClr val="000000"/>
              </a:buClr>
              <a:buSzPts val="1600"/>
              <a:buFont typeface="Arial"/>
              <a:buNone/>
              <a:defRPr b="0" i="0" sz="1600" u="none" cap="none" strike="noStrike">
                <a:solidFill>
                  <a:srgbClr val="7F7F7F"/>
                </a:solidFill>
                <a:latin typeface="Calibri"/>
                <a:ea typeface="Calibri"/>
                <a:cs typeface="Calibri"/>
                <a:sym typeface="Calibri"/>
              </a:defRPr>
            </a:lvl4pPr>
            <a:lvl5pPr indent="0" lvl="4" marL="0" marR="0" algn="l">
              <a:lnSpc>
                <a:spcPct val="100000"/>
              </a:lnSpc>
              <a:spcBef>
                <a:spcPts val="0"/>
              </a:spcBef>
              <a:spcAft>
                <a:spcPts val="0"/>
              </a:spcAft>
              <a:buClr>
                <a:srgbClr val="000000"/>
              </a:buClr>
              <a:buSzPts val="1600"/>
              <a:buFont typeface="Arial"/>
              <a:buNone/>
              <a:defRPr b="0" i="0" sz="1600" u="none" cap="none" strike="noStrike">
                <a:solidFill>
                  <a:srgbClr val="7F7F7F"/>
                </a:solidFill>
                <a:latin typeface="Calibri"/>
                <a:ea typeface="Calibri"/>
                <a:cs typeface="Calibri"/>
                <a:sym typeface="Calibri"/>
              </a:defRPr>
            </a:lvl5pPr>
            <a:lvl6pPr indent="0" lvl="5" marL="0" marR="0" algn="l">
              <a:lnSpc>
                <a:spcPct val="100000"/>
              </a:lnSpc>
              <a:spcBef>
                <a:spcPts val="0"/>
              </a:spcBef>
              <a:spcAft>
                <a:spcPts val="0"/>
              </a:spcAft>
              <a:buClr>
                <a:srgbClr val="000000"/>
              </a:buClr>
              <a:buSzPts val="1600"/>
              <a:buFont typeface="Arial"/>
              <a:buNone/>
              <a:defRPr b="0" i="0" sz="1600" u="none" cap="none" strike="noStrike">
                <a:solidFill>
                  <a:srgbClr val="7F7F7F"/>
                </a:solidFill>
                <a:latin typeface="Calibri"/>
                <a:ea typeface="Calibri"/>
                <a:cs typeface="Calibri"/>
                <a:sym typeface="Calibri"/>
              </a:defRPr>
            </a:lvl6pPr>
            <a:lvl7pPr indent="0" lvl="6" marL="0" marR="0" algn="l">
              <a:lnSpc>
                <a:spcPct val="100000"/>
              </a:lnSpc>
              <a:spcBef>
                <a:spcPts val="0"/>
              </a:spcBef>
              <a:spcAft>
                <a:spcPts val="0"/>
              </a:spcAft>
              <a:buClr>
                <a:srgbClr val="000000"/>
              </a:buClr>
              <a:buSzPts val="1600"/>
              <a:buFont typeface="Arial"/>
              <a:buNone/>
              <a:defRPr b="0" i="0" sz="1600" u="none" cap="none" strike="noStrike">
                <a:solidFill>
                  <a:srgbClr val="7F7F7F"/>
                </a:solidFill>
                <a:latin typeface="Calibri"/>
                <a:ea typeface="Calibri"/>
                <a:cs typeface="Calibri"/>
                <a:sym typeface="Calibri"/>
              </a:defRPr>
            </a:lvl7pPr>
            <a:lvl8pPr indent="0" lvl="7" marL="0" marR="0" algn="l">
              <a:lnSpc>
                <a:spcPct val="100000"/>
              </a:lnSpc>
              <a:spcBef>
                <a:spcPts val="0"/>
              </a:spcBef>
              <a:spcAft>
                <a:spcPts val="0"/>
              </a:spcAft>
              <a:buClr>
                <a:srgbClr val="000000"/>
              </a:buClr>
              <a:buSzPts val="1600"/>
              <a:buFont typeface="Arial"/>
              <a:buNone/>
              <a:defRPr b="0" i="0" sz="1600" u="none" cap="none" strike="noStrike">
                <a:solidFill>
                  <a:srgbClr val="7F7F7F"/>
                </a:solidFill>
                <a:latin typeface="Calibri"/>
                <a:ea typeface="Calibri"/>
                <a:cs typeface="Calibri"/>
                <a:sym typeface="Calibri"/>
              </a:defRPr>
            </a:lvl8pPr>
            <a:lvl9pPr indent="0" lvl="8" marL="0" marR="0" algn="l">
              <a:lnSpc>
                <a:spcPct val="100000"/>
              </a:lnSpc>
              <a:spcBef>
                <a:spcPts val="0"/>
              </a:spcBef>
              <a:spcAft>
                <a:spcPts val="0"/>
              </a:spcAft>
              <a:buClr>
                <a:srgbClr val="000000"/>
              </a:buClr>
              <a:buSzPts val="1600"/>
              <a:buFont typeface="Arial"/>
              <a:buNone/>
              <a:defRPr b="0" i="0" sz="1600" u="none" cap="none" strike="noStrike">
                <a:solidFill>
                  <a:srgbClr val="7F7F7F"/>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pic>
        <p:nvPicPr>
          <p:cNvPr id="40" name="Google Shape;40;p33"/>
          <p:cNvPicPr preferRelativeResize="0"/>
          <p:nvPr/>
        </p:nvPicPr>
        <p:blipFill rotWithShape="1">
          <a:blip r:embed="rId4">
            <a:alphaModFix/>
          </a:blip>
          <a:srcRect b="0" l="0" r="0" t="0"/>
          <a:stretch/>
        </p:blipFill>
        <p:spPr>
          <a:xfrm>
            <a:off x="117219" y="41458"/>
            <a:ext cx="934373" cy="1068472"/>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p:cSld name="2_Title and Content">
    <p:spTree>
      <p:nvGrpSpPr>
        <p:cNvPr id="41" name="Shape 41"/>
        <p:cNvGrpSpPr/>
        <p:nvPr/>
      </p:nvGrpSpPr>
      <p:grpSpPr>
        <a:xfrm>
          <a:off x="0" y="0"/>
          <a:ext cx="0" cy="0"/>
          <a:chOff x="0" y="0"/>
          <a:chExt cx="0" cy="0"/>
        </a:xfrm>
      </p:grpSpPr>
      <p:pic>
        <p:nvPicPr>
          <p:cNvPr id="42" name="Google Shape;42;p34"/>
          <p:cNvPicPr preferRelativeResize="0"/>
          <p:nvPr/>
        </p:nvPicPr>
        <p:blipFill rotWithShape="1">
          <a:blip r:embed="rId2">
            <a:alphaModFix/>
          </a:blip>
          <a:srcRect b="0" l="0" r="0" t="0"/>
          <a:stretch/>
        </p:blipFill>
        <p:spPr>
          <a:xfrm>
            <a:off x="1" y="0"/>
            <a:ext cx="9143997" cy="1219199"/>
          </a:xfrm>
          <a:prstGeom prst="rect">
            <a:avLst/>
          </a:prstGeom>
          <a:noFill/>
          <a:ln>
            <a:noFill/>
          </a:ln>
        </p:spPr>
      </p:pic>
      <p:sp>
        <p:nvSpPr>
          <p:cNvPr id="43" name="Google Shape;43;p34"/>
          <p:cNvSpPr txBox="1"/>
          <p:nvPr>
            <p:ph type="title"/>
          </p:nvPr>
        </p:nvSpPr>
        <p:spPr>
          <a:xfrm>
            <a:off x="1168811" y="420328"/>
            <a:ext cx="5158247" cy="590603"/>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lt1"/>
              </a:buClr>
              <a:buSzPts val="2400"/>
              <a:buFont typeface="Arial"/>
              <a:buNone/>
              <a:defRPr sz="24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34"/>
          <p:cNvSpPr txBox="1"/>
          <p:nvPr>
            <p:ph idx="1" type="body"/>
          </p:nvPr>
        </p:nvSpPr>
        <p:spPr>
          <a:xfrm>
            <a:off x="628650" y="1463040"/>
            <a:ext cx="7886700" cy="4640674"/>
          </a:xfrm>
          <a:prstGeom prst="rect">
            <a:avLst/>
          </a:prstGeom>
          <a:noFill/>
          <a:ln>
            <a:noFill/>
          </a:ln>
        </p:spPr>
        <p:txBody>
          <a:bodyPr anchorCtr="0" anchor="t" bIns="45700" lIns="0" spcFirstLastPara="1" rIns="0" wrap="square" tIns="0">
            <a:normAutofit/>
          </a:bodyPr>
          <a:lstStyle>
            <a:lvl1pPr indent="-381000" lvl="0" marL="457200" algn="l">
              <a:lnSpc>
                <a:spcPct val="90000"/>
              </a:lnSpc>
              <a:spcBef>
                <a:spcPts val="1000"/>
              </a:spcBef>
              <a:spcAft>
                <a:spcPts val="0"/>
              </a:spcAft>
              <a:buClr>
                <a:schemeClr val="dk1"/>
              </a:buClr>
              <a:buSzPts val="2400"/>
              <a:buChar char="•"/>
              <a:defRPr sz="2400"/>
            </a:lvl1pPr>
            <a:lvl2pPr indent="-355600" lvl="1" marL="914400" algn="l">
              <a:lnSpc>
                <a:spcPct val="90000"/>
              </a:lnSpc>
              <a:spcBef>
                <a:spcPts val="500"/>
              </a:spcBef>
              <a:spcAft>
                <a:spcPts val="0"/>
              </a:spcAft>
              <a:buClr>
                <a:schemeClr val="dk1"/>
              </a:buClr>
              <a:buSzPts val="2000"/>
              <a:buChar char="•"/>
              <a:defRPr sz="2000"/>
            </a:lvl2pPr>
            <a:lvl3pPr indent="-342900" lvl="2" marL="1371600" algn="l">
              <a:lnSpc>
                <a:spcPct val="90000"/>
              </a:lnSpc>
              <a:spcBef>
                <a:spcPts val="500"/>
              </a:spcBef>
              <a:spcAft>
                <a:spcPts val="0"/>
              </a:spcAft>
              <a:buClr>
                <a:schemeClr val="dk1"/>
              </a:buClr>
              <a:buSzPts val="1800"/>
              <a:buChar char="•"/>
              <a:defRPr sz="18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45" name="Google Shape;45;p34"/>
          <p:cNvPicPr preferRelativeResize="0"/>
          <p:nvPr/>
        </p:nvPicPr>
        <p:blipFill rotWithShape="1">
          <a:blip r:embed="rId3">
            <a:alphaModFix/>
          </a:blip>
          <a:srcRect b="0" l="0" r="0" t="0"/>
          <a:stretch/>
        </p:blipFill>
        <p:spPr>
          <a:xfrm>
            <a:off x="7772400" y="6172200"/>
            <a:ext cx="1143000" cy="485919"/>
          </a:xfrm>
          <a:prstGeom prst="rect">
            <a:avLst/>
          </a:prstGeom>
          <a:noFill/>
          <a:ln>
            <a:noFill/>
          </a:ln>
        </p:spPr>
      </p:pic>
      <p:sp>
        <p:nvSpPr>
          <p:cNvPr id="46" name="Google Shape;46;p34"/>
          <p:cNvSpPr txBox="1"/>
          <p:nvPr>
            <p:ph idx="12" type="sldNum"/>
          </p:nvPr>
        </p:nvSpPr>
        <p:spPr>
          <a:xfrm>
            <a:off x="223071" y="6427018"/>
            <a:ext cx="2057400" cy="365125"/>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000000"/>
              </a:buClr>
              <a:buSzPts val="1600"/>
              <a:buFont typeface="Arial"/>
              <a:buNone/>
              <a:defRPr b="0" i="0" sz="1600" u="none" cap="none" strike="noStrike">
                <a:solidFill>
                  <a:srgbClr val="7F7F7F"/>
                </a:solidFill>
                <a:latin typeface="Calibri"/>
                <a:ea typeface="Calibri"/>
                <a:cs typeface="Calibri"/>
                <a:sym typeface="Calibri"/>
              </a:defRPr>
            </a:lvl1pPr>
            <a:lvl2pPr indent="0" lvl="1" marL="0" marR="0" algn="l">
              <a:lnSpc>
                <a:spcPct val="100000"/>
              </a:lnSpc>
              <a:spcBef>
                <a:spcPts val="0"/>
              </a:spcBef>
              <a:spcAft>
                <a:spcPts val="0"/>
              </a:spcAft>
              <a:buClr>
                <a:srgbClr val="000000"/>
              </a:buClr>
              <a:buSzPts val="1600"/>
              <a:buFont typeface="Arial"/>
              <a:buNone/>
              <a:defRPr b="0" i="0" sz="1600" u="none" cap="none" strike="noStrike">
                <a:solidFill>
                  <a:srgbClr val="7F7F7F"/>
                </a:solidFill>
                <a:latin typeface="Calibri"/>
                <a:ea typeface="Calibri"/>
                <a:cs typeface="Calibri"/>
                <a:sym typeface="Calibri"/>
              </a:defRPr>
            </a:lvl2pPr>
            <a:lvl3pPr indent="0" lvl="2" marL="0" marR="0" algn="l">
              <a:lnSpc>
                <a:spcPct val="100000"/>
              </a:lnSpc>
              <a:spcBef>
                <a:spcPts val="0"/>
              </a:spcBef>
              <a:spcAft>
                <a:spcPts val="0"/>
              </a:spcAft>
              <a:buClr>
                <a:srgbClr val="000000"/>
              </a:buClr>
              <a:buSzPts val="1600"/>
              <a:buFont typeface="Arial"/>
              <a:buNone/>
              <a:defRPr b="0" i="0" sz="1600" u="none" cap="none" strike="noStrike">
                <a:solidFill>
                  <a:srgbClr val="7F7F7F"/>
                </a:solidFill>
                <a:latin typeface="Calibri"/>
                <a:ea typeface="Calibri"/>
                <a:cs typeface="Calibri"/>
                <a:sym typeface="Calibri"/>
              </a:defRPr>
            </a:lvl3pPr>
            <a:lvl4pPr indent="0" lvl="3" marL="0" marR="0" algn="l">
              <a:lnSpc>
                <a:spcPct val="100000"/>
              </a:lnSpc>
              <a:spcBef>
                <a:spcPts val="0"/>
              </a:spcBef>
              <a:spcAft>
                <a:spcPts val="0"/>
              </a:spcAft>
              <a:buClr>
                <a:srgbClr val="000000"/>
              </a:buClr>
              <a:buSzPts val="1600"/>
              <a:buFont typeface="Arial"/>
              <a:buNone/>
              <a:defRPr b="0" i="0" sz="1600" u="none" cap="none" strike="noStrike">
                <a:solidFill>
                  <a:srgbClr val="7F7F7F"/>
                </a:solidFill>
                <a:latin typeface="Calibri"/>
                <a:ea typeface="Calibri"/>
                <a:cs typeface="Calibri"/>
                <a:sym typeface="Calibri"/>
              </a:defRPr>
            </a:lvl4pPr>
            <a:lvl5pPr indent="0" lvl="4" marL="0" marR="0" algn="l">
              <a:lnSpc>
                <a:spcPct val="100000"/>
              </a:lnSpc>
              <a:spcBef>
                <a:spcPts val="0"/>
              </a:spcBef>
              <a:spcAft>
                <a:spcPts val="0"/>
              </a:spcAft>
              <a:buClr>
                <a:srgbClr val="000000"/>
              </a:buClr>
              <a:buSzPts val="1600"/>
              <a:buFont typeface="Arial"/>
              <a:buNone/>
              <a:defRPr b="0" i="0" sz="1600" u="none" cap="none" strike="noStrike">
                <a:solidFill>
                  <a:srgbClr val="7F7F7F"/>
                </a:solidFill>
                <a:latin typeface="Calibri"/>
                <a:ea typeface="Calibri"/>
                <a:cs typeface="Calibri"/>
                <a:sym typeface="Calibri"/>
              </a:defRPr>
            </a:lvl5pPr>
            <a:lvl6pPr indent="0" lvl="5" marL="0" marR="0" algn="l">
              <a:lnSpc>
                <a:spcPct val="100000"/>
              </a:lnSpc>
              <a:spcBef>
                <a:spcPts val="0"/>
              </a:spcBef>
              <a:spcAft>
                <a:spcPts val="0"/>
              </a:spcAft>
              <a:buClr>
                <a:srgbClr val="000000"/>
              </a:buClr>
              <a:buSzPts val="1600"/>
              <a:buFont typeface="Arial"/>
              <a:buNone/>
              <a:defRPr b="0" i="0" sz="1600" u="none" cap="none" strike="noStrike">
                <a:solidFill>
                  <a:srgbClr val="7F7F7F"/>
                </a:solidFill>
                <a:latin typeface="Calibri"/>
                <a:ea typeface="Calibri"/>
                <a:cs typeface="Calibri"/>
                <a:sym typeface="Calibri"/>
              </a:defRPr>
            </a:lvl6pPr>
            <a:lvl7pPr indent="0" lvl="6" marL="0" marR="0" algn="l">
              <a:lnSpc>
                <a:spcPct val="100000"/>
              </a:lnSpc>
              <a:spcBef>
                <a:spcPts val="0"/>
              </a:spcBef>
              <a:spcAft>
                <a:spcPts val="0"/>
              </a:spcAft>
              <a:buClr>
                <a:srgbClr val="000000"/>
              </a:buClr>
              <a:buSzPts val="1600"/>
              <a:buFont typeface="Arial"/>
              <a:buNone/>
              <a:defRPr b="0" i="0" sz="1600" u="none" cap="none" strike="noStrike">
                <a:solidFill>
                  <a:srgbClr val="7F7F7F"/>
                </a:solidFill>
                <a:latin typeface="Calibri"/>
                <a:ea typeface="Calibri"/>
                <a:cs typeface="Calibri"/>
                <a:sym typeface="Calibri"/>
              </a:defRPr>
            </a:lvl7pPr>
            <a:lvl8pPr indent="0" lvl="7" marL="0" marR="0" algn="l">
              <a:lnSpc>
                <a:spcPct val="100000"/>
              </a:lnSpc>
              <a:spcBef>
                <a:spcPts val="0"/>
              </a:spcBef>
              <a:spcAft>
                <a:spcPts val="0"/>
              </a:spcAft>
              <a:buClr>
                <a:srgbClr val="000000"/>
              </a:buClr>
              <a:buSzPts val="1600"/>
              <a:buFont typeface="Arial"/>
              <a:buNone/>
              <a:defRPr b="0" i="0" sz="1600" u="none" cap="none" strike="noStrike">
                <a:solidFill>
                  <a:srgbClr val="7F7F7F"/>
                </a:solidFill>
                <a:latin typeface="Calibri"/>
                <a:ea typeface="Calibri"/>
                <a:cs typeface="Calibri"/>
                <a:sym typeface="Calibri"/>
              </a:defRPr>
            </a:lvl8pPr>
            <a:lvl9pPr indent="0" lvl="8" marL="0" marR="0" algn="l">
              <a:lnSpc>
                <a:spcPct val="100000"/>
              </a:lnSpc>
              <a:spcBef>
                <a:spcPts val="0"/>
              </a:spcBef>
              <a:spcAft>
                <a:spcPts val="0"/>
              </a:spcAft>
              <a:buClr>
                <a:srgbClr val="000000"/>
              </a:buClr>
              <a:buSzPts val="1600"/>
              <a:buFont typeface="Arial"/>
              <a:buNone/>
              <a:defRPr b="0" i="0" sz="1600" u="none" cap="none" strike="noStrike">
                <a:solidFill>
                  <a:srgbClr val="7F7F7F"/>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pic>
        <p:nvPicPr>
          <p:cNvPr id="47" name="Google Shape;47;p34"/>
          <p:cNvPicPr preferRelativeResize="0"/>
          <p:nvPr/>
        </p:nvPicPr>
        <p:blipFill rotWithShape="1">
          <a:blip r:embed="rId4">
            <a:alphaModFix/>
          </a:blip>
          <a:srcRect b="0" l="0" r="0" t="0"/>
          <a:stretch/>
        </p:blipFill>
        <p:spPr>
          <a:xfrm>
            <a:off x="117219" y="41458"/>
            <a:ext cx="934373" cy="1068472"/>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and Content">
  <p:cSld name="3_Title and Content">
    <p:spTree>
      <p:nvGrpSpPr>
        <p:cNvPr id="48" name="Shape 48"/>
        <p:cNvGrpSpPr/>
        <p:nvPr/>
      </p:nvGrpSpPr>
      <p:grpSpPr>
        <a:xfrm>
          <a:off x="0" y="0"/>
          <a:ext cx="0" cy="0"/>
          <a:chOff x="0" y="0"/>
          <a:chExt cx="0" cy="0"/>
        </a:xfrm>
      </p:grpSpPr>
      <p:pic>
        <p:nvPicPr>
          <p:cNvPr id="49" name="Google Shape;49;p35"/>
          <p:cNvPicPr preferRelativeResize="0"/>
          <p:nvPr/>
        </p:nvPicPr>
        <p:blipFill rotWithShape="1">
          <a:blip r:embed="rId2">
            <a:alphaModFix/>
          </a:blip>
          <a:srcRect b="0" l="0" r="0" t="0"/>
          <a:stretch/>
        </p:blipFill>
        <p:spPr>
          <a:xfrm>
            <a:off x="1" y="0"/>
            <a:ext cx="9143997" cy="1219199"/>
          </a:xfrm>
          <a:prstGeom prst="rect">
            <a:avLst/>
          </a:prstGeom>
          <a:noFill/>
          <a:ln>
            <a:noFill/>
          </a:ln>
        </p:spPr>
      </p:pic>
      <p:sp>
        <p:nvSpPr>
          <p:cNvPr id="50" name="Google Shape;50;p35"/>
          <p:cNvSpPr txBox="1"/>
          <p:nvPr>
            <p:ph type="title"/>
          </p:nvPr>
        </p:nvSpPr>
        <p:spPr>
          <a:xfrm>
            <a:off x="1168811" y="420328"/>
            <a:ext cx="5158247" cy="590603"/>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lt1"/>
              </a:buClr>
              <a:buSzPts val="2400"/>
              <a:buFont typeface="Arial"/>
              <a:buNone/>
              <a:defRPr sz="24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35"/>
          <p:cNvSpPr txBox="1"/>
          <p:nvPr>
            <p:ph idx="1" type="body"/>
          </p:nvPr>
        </p:nvSpPr>
        <p:spPr>
          <a:xfrm>
            <a:off x="628650" y="1463040"/>
            <a:ext cx="7886700" cy="4640674"/>
          </a:xfrm>
          <a:prstGeom prst="rect">
            <a:avLst/>
          </a:prstGeom>
          <a:noFill/>
          <a:ln>
            <a:noFill/>
          </a:ln>
        </p:spPr>
        <p:txBody>
          <a:bodyPr anchorCtr="0" anchor="t" bIns="45700" lIns="0" spcFirstLastPara="1" rIns="0" wrap="square" tIns="0">
            <a:normAutofit/>
          </a:bodyPr>
          <a:lstStyle>
            <a:lvl1pPr indent="-381000" lvl="0" marL="457200" algn="l">
              <a:lnSpc>
                <a:spcPct val="90000"/>
              </a:lnSpc>
              <a:spcBef>
                <a:spcPts val="1000"/>
              </a:spcBef>
              <a:spcAft>
                <a:spcPts val="0"/>
              </a:spcAft>
              <a:buClr>
                <a:schemeClr val="dk1"/>
              </a:buClr>
              <a:buSzPts val="2400"/>
              <a:buChar char="•"/>
              <a:defRPr sz="2400"/>
            </a:lvl1pPr>
            <a:lvl2pPr indent="-355600" lvl="1" marL="914400" algn="l">
              <a:lnSpc>
                <a:spcPct val="90000"/>
              </a:lnSpc>
              <a:spcBef>
                <a:spcPts val="500"/>
              </a:spcBef>
              <a:spcAft>
                <a:spcPts val="0"/>
              </a:spcAft>
              <a:buClr>
                <a:schemeClr val="dk1"/>
              </a:buClr>
              <a:buSzPts val="2000"/>
              <a:buChar char="•"/>
              <a:defRPr sz="2000"/>
            </a:lvl2pPr>
            <a:lvl3pPr indent="-342900" lvl="2" marL="1371600" algn="l">
              <a:lnSpc>
                <a:spcPct val="90000"/>
              </a:lnSpc>
              <a:spcBef>
                <a:spcPts val="500"/>
              </a:spcBef>
              <a:spcAft>
                <a:spcPts val="0"/>
              </a:spcAft>
              <a:buClr>
                <a:schemeClr val="dk1"/>
              </a:buClr>
              <a:buSzPts val="1800"/>
              <a:buChar char="•"/>
              <a:defRPr sz="18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52" name="Google Shape;52;p35"/>
          <p:cNvPicPr preferRelativeResize="0"/>
          <p:nvPr/>
        </p:nvPicPr>
        <p:blipFill rotWithShape="1">
          <a:blip r:embed="rId3">
            <a:alphaModFix/>
          </a:blip>
          <a:srcRect b="0" l="0" r="0" t="0"/>
          <a:stretch/>
        </p:blipFill>
        <p:spPr>
          <a:xfrm>
            <a:off x="7772400" y="6172200"/>
            <a:ext cx="1143000" cy="485919"/>
          </a:xfrm>
          <a:prstGeom prst="rect">
            <a:avLst/>
          </a:prstGeom>
          <a:noFill/>
          <a:ln>
            <a:noFill/>
          </a:ln>
        </p:spPr>
      </p:pic>
      <p:sp>
        <p:nvSpPr>
          <p:cNvPr id="53" name="Google Shape;53;p35"/>
          <p:cNvSpPr txBox="1"/>
          <p:nvPr>
            <p:ph idx="12" type="sldNum"/>
          </p:nvPr>
        </p:nvSpPr>
        <p:spPr>
          <a:xfrm>
            <a:off x="223071" y="6427018"/>
            <a:ext cx="2057400" cy="365125"/>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000000"/>
              </a:buClr>
              <a:buSzPts val="1600"/>
              <a:buFont typeface="Arial"/>
              <a:buNone/>
              <a:defRPr b="0" i="0" sz="1600" u="none" cap="none" strike="noStrike">
                <a:solidFill>
                  <a:srgbClr val="7F7F7F"/>
                </a:solidFill>
                <a:latin typeface="Calibri"/>
                <a:ea typeface="Calibri"/>
                <a:cs typeface="Calibri"/>
                <a:sym typeface="Calibri"/>
              </a:defRPr>
            </a:lvl1pPr>
            <a:lvl2pPr indent="0" lvl="1" marL="0" marR="0" algn="l">
              <a:lnSpc>
                <a:spcPct val="100000"/>
              </a:lnSpc>
              <a:spcBef>
                <a:spcPts val="0"/>
              </a:spcBef>
              <a:spcAft>
                <a:spcPts val="0"/>
              </a:spcAft>
              <a:buClr>
                <a:srgbClr val="000000"/>
              </a:buClr>
              <a:buSzPts val="1600"/>
              <a:buFont typeface="Arial"/>
              <a:buNone/>
              <a:defRPr b="0" i="0" sz="1600" u="none" cap="none" strike="noStrike">
                <a:solidFill>
                  <a:srgbClr val="7F7F7F"/>
                </a:solidFill>
                <a:latin typeface="Calibri"/>
                <a:ea typeface="Calibri"/>
                <a:cs typeface="Calibri"/>
                <a:sym typeface="Calibri"/>
              </a:defRPr>
            </a:lvl2pPr>
            <a:lvl3pPr indent="0" lvl="2" marL="0" marR="0" algn="l">
              <a:lnSpc>
                <a:spcPct val="100000"/>
              </a:lnSpc>
              <a:spcBef>
                <a:spcPts val="0"/>
              </a:spcBef>
              <a:spcAft>
                <a:spcPts val="0"/>
              </a:spcAft>
              <a:buClr>
                <a:srgbClr val="000000"/>
              </a:buClr>
              <a:buSzPts val="1600"/>
              <a:buFont typeface="Arial"/>
              <a:buNone/>
              <a:defRPr b="0" i="0" sz="1600" u="none" cap="none" strike="noStrike">
                <a:solidFill>
                  <a:srgbClr val="7F7F7F"/>
                </a:solidFill>
                <a:latin typeface="Calibri"/>
                <a:ea typeface="Calibri"/>
                <a:cs typeface="Calibri"/>
                <a:sym typeface="Calibri"/>
              </a:defRPr>
            </a:lvl3pPr>
            <a:lvl4pPr indent="0" lvl="3" marL="0" marR="0" algn="l">
              <a:lnSpc>
                <a:spcPct val="100000"/>
              </a:lnSpc>
              <a:spcBef>
                <a:spcPts val="0"/>
              </a:spcBef>
              <a:spcAft>
                <a:spcPts val="0"/>
              </a:spcAft>
              <a:buClr>
                <a:srgbClr val="000000"/>
              </a:buClr>
              <a:buSzPts val="1600"/>
              <a:buFont typeface="Arial"/>
              <a:buNone/>
              <a:defRPr b="0" i="0" sz="1600" u="none" cap="none" strike="noStrike">
                <a:solidFill>
                  <a:srgbClr val="7F7F7F"/>
                </a:solidFill>
                <a:latin typeface="Calibri"/>
                <a:ea typeface="Calibri"/>
                <a:cs typeface="Calibri"/>
                <a:sym typeface="Calibri"/>
              </a:defRPr>
            </a:lvl4pPr>
            <a:lvl5pPr indent="0" lvl="4" marL="0" marR="0" algn="l">
              <a:lnSpc>
                <a:spcPct val="100000"/>
              </a:lnSpc>
              <a:spcBef>
                <a:spcPts val="0"/>
              </a:spcBef>
              <a:spcAft>
                <a:spcPts val="0"/>
              </a:spcAft>
              <a:buClr>
                <a:srgbClr val="000000"/>
              </a:buClr>
              <a:buSzPts val="1600"/>
              <a:buFont typeface="Arial"/>
              <a:buNone/>
              <a:defRPr b="0" i="0" sz="1600" u="none" cap="none" strike="noStrike">
                <a:solidFill>
                  <a:srgbClr val="7F7F7F"/>
                </a:solidFill>
                <a:latin typeface="Calibri"/>
                <a:ea typeface="Calibri"/>
                <a:cs typeface="Calibri"/>
                <a:sym typeface="Calibri"/>
              </a:defRPr>
            </a:lvl5pPr>
            <a:lvl6pPr indent="0" lvl="5" marL="0" marR="0" algn="l">
              <a:lnSpc>
                <a:spcPct val="100000"/>
              </a:lnSpc>
              <a:spcBef>
                <a:spcPts val="0"/>
              </a:spcBef>
              <a:spcAft>
                <a:spcPts val="0"/>
              </a:spcAft>
              <a:buClr>
                <a:srgbClr val="000000"/>
              </a:buClr>
              <a:buSzPts val="1600"/>
              <a:buFont typeface="Arial"/>
              <a:buNone/>
              <a:defRPr b="0" i="0" sz="1600" u="none" cap="none" strike="noStrike">
                <a:solidFill>
                  <a:srgbClr val="7F7F7F"/>
                </a:solidFill>
                <a:latin typeface="Calibri"/>
                <a:ea typeface="Calibri"/>
                <a:cs typeface="Calibri"/>
                <a:sym typeface="Calibri"/>
              </a:defRPr>
            </a:lvl6pPr>
            <a:lvl7pPr indent="0" lvl="6" marL="0" marR="0" algn="l">
              <a:lnSpc>
                <a:spcPct val="100000"/>
              </a:lnSpc>
              <a:spcBef>
                <a:spcPts val="0"/>
              </a:spcBef>
              <a:spcAft>
                <a:spcPts val="0"/>
              </a:spcAft>
              <a:buClr>
                <a:srgbClr val="000000"/>
              </a:buClr>
              <a:buSzPts val="1600"/>
              <a:buFont typeface="Arial"/>
              <a:buNone/>
              <a:defRPr b="0" i="0" sz="1600" u="none" cap="none" strike="noStrike">
                <a:solidFill>
                  <a:srgbClr val="7F7F7F"/>
                </a:solidFill>
                <a:latin typeface="Calibri"/>
                <a:ea typeface="Calibri"/>
                <a:cs typeface="Calibri"/>
                <a:sym typeface="Calibri"/>
              </a:defRPr>
            </a:lvl7pPr>
            <a:lvl8pPr indent="0" lvl="7" marL="0" marR="0" algn="l">
              <a:lnSpc>
                <a:spcPct val="100000"/>
              </a:lnSpc>
              <a:spcBef>
                <a:spcPts val="0"/>
              </a:spcBef>
              <a:spcAft>
                <a:spcPts val="0"/>
              </a:spcAft>
              <a:buClr>
                <a:srgbClr val="000000"/>
              </a:buClr>
              <a:buSzPts val="1600"/>
              <a:buFont typeface="Arial"/>
              <a:buNone/>
              <a:defRPr b="0" i="0" sz="1600" u="none" cap="none" strike="noStrike">
                <a:solidFill>
                  <a:srgbClr val="7F7F7F"/>
                </a:solidFill>
                <a:latin typeface="Calibri"/>
                <a:ea typeface="Calibri"/>
                <a:cs typeface="Calibri"/>
                <a:sym typeface="Calibri"/>
              </a:defRPr>
            </a:lvl8pPr>
            <a:lvl9pPr indent="0" lvl="8" marL="0" marR="0" algn="l">
              <a:lnSpc>
                <a:spcPct val="100000"/>
              </a:lnSpc>
              <a:spcBef>
                <a:spcPts val="0"/>
              </a:spcBef>
              <a:spcAft>
                <a:spcPts val="0"/>
              </a:spcAft>
              <a:buClr>
                <a:srgbClr val="000000"/>
              </a:buClr>
              <a:buSzPts val="1600"/>
              <a:buFont typeface="Arial"/>
              <a:buNone/>
              <a:defRPr b="0" i="0" sz="1600" u="none" cap="none" strike="noStrike">
                <a:solidFill>
                  <a:srgbClr val="7F7F7F"/>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pic>
        <p:nvPicPr>
          <p:cNvPr id="54" name="Google Shape;54;p35"/>
          <p:cNvPicPr preferRelativeResize="0"/>
          <p:nvPr/>
        </p:nvPicPr>
        <p:blipFill rotWithShape="1">
          <a:blip r:embed="rId4">
            <a:alphaModFix/>
          </a:blip>
          <a:srcRect b="0" l="0" r="0" t="0"/>
          <a:stretch/>
        </p:blipFill>
        <p:spPr>
          <a:xfrm>
            <a:off x="117219" y="41458"/>
            <a:ext cx="934373" cy="1068472"/>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and Content">
  <p:cSld name="4_Title and Content">
    <p:spTree>
      <p:nvGrpSpPr>
        <p:cNvPr id="55" name="Shape 55"/>
        <p:cNvGrpSpPr/>
        <p:nvPr/>
      </p:nvGrpSpPr>
      <p:grpSpPr>
        <a:xfrm>
          <a:off x="0" y="0"/>
          <a:ext cx="0" cy="0"/>
          <a:chOff x="0" y="0"/>
          <a:chExt cx="0" cy="0"/>
        </a:xfrm>
      </p:grpSpPr>
      <p:pic>
        <p:nvPicPr>
          <p:cNvPr id="56" name="Google Shape;56;p36"/>
          <p:cNvPicPr preferRelativeResize="0"/>
          <p:nvPr/>
        </p:nvPicPr>
        <p:blipFill rotWithShape="1">
          <a:blip r:embed="rId2">
            <a:alphaModFix/>
          </a:blip>
          <a:srcRect b="0" l="0" r="0" t="0"/>
          <a:stretch/>
        </p:blipFill>
        <p:spPr>
          <a:xfrm>
            <a:off x="1" y="0"/>
            <a:ext cx="9143997" cy="1219199"/>
          </a:xfrm>
          <a:prstGeom prst="rect">
            <a:avLst/>
          </a:prstGeom>
          <a:noFill/>
          <a:ln>
            <a:noFill/>
          </a:ln>
        </p:spPr>
      </p:pic>
      <p:sp>
        <p:nvSpPr>
          <p:cNvPr id="57" name="Google Shape;57;p36"/>
          <p:cNvSpPr txBox="1"/>
          <p:nvPr>
            <p:ph type="title"/>
          </p:nvPr>
        </p:nvSpPr>
        <p:spPr>
          <a:xfrm>
            <a:off x="1168811" y="420328"/>
            <a:ext cx="5158247" cy="590603"/>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lt1"/>
              </a:buClr>
              <a:buSzPts val="2400"/>
              <a:buFont typeface="Arial"/>
              <a:buNone/>
              <a:defRPr sz="24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36"/>
          <p:cNvSpPr txBox="1"/>
          <p:nvPr>
            <p:ph idx="1" type="body"/>
          </p:nvPr>
        </p:nvSpPr>
        <p:spPr>
          <a:xfrm>
            <a:off x="628650" y="1463040"/>
            <a:ext cx="7886700" cy="4640674"/>
          </a:xfrm>
          <a:prstGeom prst="rect">
            <a:avLst/>
          </a:prstGeom>
          <a:noFill/>
          <a:ln>
            <a:noFill/>
          </a:ln>
        </p:spPr>
        <p:txBody>
          <a:bodyPr anchorCtr="0" anchor="t" bIns="45700" lIns="0" spcFirstLastPara="1" rIns="0" wrap="square" tIns="0">
            <a:normAutofit/>
          </a:bodyPr>
          <a:lstStyle>
            <a:lvl1pPr indent="-381000" lvl="0" marL="457200" algn="l">
              <a:lnSpc>
                <a:spcPct val="90000"/>
              </a:lnSpc>
              <a:spcBef>
                <a:spcPts val="1000"/>
              </a:spcBef>
              <a:spcAft>
                <a:spcPts val="0"/>
              </a:spcAft>
              <a:buClr>
                <a:schemeClr val="dk1"/>
              </a:buClr>
              <a:buSzPts val="2400"/>
              <a:buChar char="•"/>
              <a:defRPr sz="2400"/>
            </a:lvl1pPr>
            <a:lvl2pPr indent="-355600" lvl="1" marL="914400" algn="l">
              <a:lnSpc>
                <a:spcPct val="90000"/>
              </a:lnSpc>
              <a:spcBef>
                <a:spcPts val="500"/>
              </a:spcBef>
              <a:spcAft>
                <a:spcPts val="0"/>
              </a:spcAft>
              <a:buClr>
                <a:schemeClr val="dk1"/>
              </a:buClr>
              <a:buSzPts val="2000"/>
              <a:buChar char="•"/>
              <a:defRPr sz="2000"/>
            </a:lvl2pPr>
            <a:lvl3pPr indent="-342900" lvl="2" marL="1371600" algn="l">
              <a:lnSpc>
                <a:spcPct val="90000"/>
              </a:lnSpc>
              <a:spcBef>
                <a:spcPts val="500"/>
              </a:spcBef>
              <a:spcAft>
                <a:spcPts val="0"/>
              </a:spcAft>
              <a:buClr>
                <a:schemeClr val="dk1"/>
              </a:buClr>
              <a:buSzPts val="1800"/>
              <a:buChar char="•"/>
              <a:defRPr sz="18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59" name="Google Shape;59;p36"/>
          <p:cNvPicPr preferRelativeResize="0"/>
          <p:nvPr/>
        </p:nvPicPr>
        <p:blipFill rotWithShape="1">
          <a:blip r:embed="rId3">
            <a:alphaModFix/>
          </a:blip>
          <a:srcRect b="0" l="0" r="0" t="0"/>
          <a:stretch/>
        </p:blipFill>
        <p:spPr>
          <a:xfrm>
            <a:off x="7772400" y="6172200"/>
            <a:ext cx="1143000" cy="485919"/>
          </a:xfrm>
          <a:prstGeom prst="rect">
            <a:avLst/>
          </a:prstGeom>
          <a:noFill/>
          <a:ln>
            <a:noFill/>
          </a:ln>
        </p:spPr>
      </p:pic>
      <p:sp>
        <p:nvSpPr>
          <p:cNvPr id="60" name="Google Shape;60;p36"/>
          <p:cNvSpPr txBox="1"/>
          <p:nvPr>
            <p:ph idx="12" type="sldNum"/>
          </p:nvPr>
        </p:nvSpPr>
        <p:spPr>
          <a:xfrm>
            <a:off x="223071" y="6427018"/>
            <a:ext cx="2057400" cy="365125"/>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000000"/>
              </a:buClr>
              <a:buSzPts val="1600"/>
              <a:buFont typeface="Arial"/>
              <a:buNone/>
              <a:defRPr b="0" i="0" sz="1600" u="none" cap="none" strike="noStrike">
                <a:solidFill>
                  <a:srgbClr val="7F7F7F"/>
                </a:solidFill>
                <a:latin typeface="Calibri"/>
                <a:ea typeface="Calibri"/>
                <a:cs typeface="Calibri"/>
                <a:sym typeface="Calibri"/>
              </a:defRPr>
            </a:lvl1pPr>
            <a:lvl2pPr indent="0" lvl="1" marL="0" marR="0" algn="l">
              <a:lnSpc>
                <a:spcPct val="100000"/>
              </a:lnSpc>
              <a:spcBef>
                <a:spcPts val="0"/>
              </a:spcBef>
              <a:spcAft>
                <a:spcPts val="0"/>
              </a:spcAft>
              <a:buClr>
                <a:srgbClr val="000000"/>
              </a:buClr>
              <a:buSzPts val="1600"/>
              <a:buFont typeface="Arial"/>
              <a:buNone/>
              <a:defRPr b="0" i="0" sz="1600" u="none" cap="none" strike="noStrike">
                <a:solidFill>
                  <a:srgbClr val="7F7F7F"/>
                </a:solidFill>
                <a:latin typeface="Calibri"/>
                <a:ea typeface="Calibri"/>
                <a:cs typeface="Calibri"/>
                <a:sym typeface="Calibri"/>
              </a:defRPr>
            </a:lvl2pPr>
            <a:lvl3pPr indent="0" lvl="2" marL="0" marR="0" algn="l">
              <a:lnSpc>
                <a:spcPct val="100000"/>
              </a:lnSpc>
              <a:spcBef>
                <a:spcPts val="0"/>
              </a:spcBef>
              <a:spcAft>
                <a:spcPts val="0"/>
              </a:spcAft>
              <a:buClr>
                <a:srgbClr val="000000"/>
              </a:buClr>
              <a:buSzPts val="1600"/>
              <a:buFont typeface="Arial"/>
              <a:buNone/>
              <a:defRPr b="0" i="0" sz="1600" u="none" cap="none" strike="noStrike">
                <a:solidFill>
                  <a:srgbClr val="7F7F7F"/>
                </a:solidFill>
                <a:latin typeface="Calibri"/>
                <a:ea typeface="Calibri"/>
                <a:cs typeface="Calibri"/>
                <a:sym typeface="Calibri"/>
              </a:defRPr>
            </a:lvl3pPr>
            <a:lvl4pPr indent="0" lvl="3" marL="0" marR="0" algn="l">
              <a:lnSpc>
                <a:spcPct val="100000"/>
              </a:lnSpc>
              <a:spcBef>
                <a:spcPts val="0"/>
              </a:spcBef>
              <a:spcAft>
                <a:spcPts val="0"/>
              </a:spcAft>
              <a:buClr>
                <a:srgbClr val="000000"/>
              </a:buClr>
              <a:buSzPts val="1600"/>
              <a:buFont typeface="Arial"/>
              <a:buNone/>
              <a:defRPr b="0" i="0" sz="1600" u="none" cap="none" strike="noStrike">
                <a:solidFill>
                  <a:srgbClr val="7F7F7F"/>
                </a:solidFill>
                <a:latin typeface="Calibri"/>
                <a:ea typeface="Calibri"/>
                <a:cs typeface="Calibri"/>
                <a:sym typeface="Calibri"/>
              </a:defRPr>
            </a:lvl4pPr>
            <a:lvl5pPr indent="0" lvl="4" marL="0" marR="0" algn="l">
              <a:lnSpc>
                <a:spcPct val="100000"/>
              </a:lnSpc>
              <a:spcBef>
                <a:spcPts val="0"/>
              </a:spcBef>
              <a:spcAft>
                <a:spcPts val="0"/>
              </a:spcAft>
              <a:buClr>
                <a:srgbClr val="000000"/>
              </a:buClr>
              <a:buSzPts val="1600"/>
              <a:buFont typeface="Arial"/>
              <a:buNone/>
              <a:defRPr b="0" i="0" sz="1600" u="none" cap="none" strike="noStrike">
                <a:solidFill>
                  <a:srgbClr val="7F7F7F"/>
                </a:solidFill>
                <a:latin typeface="Calibri"/>
                <a:ea typeface="Calibri"/>
                <a:cs typeface="Calibri"/>
                <a:sym typeface="Calibri"/>
              </a:defRPr>
            </a:lvl5pPr>
            <a:lvl6pPr indent="0" lvl="5" marL="0" marR="0" algn="l">
              <a:lnSpc>
                <a:spcPct val="100000"/>
              </a:lnSpc>
              <a:spcBef>
                <a:spcPts val="0"/>
              </a:spcBef>
              <a:spcAft>
                <a:spcPts val="0"/>
              </a:spcAft>
              <a:buClr>
                <a:srgbClr val="000000"/>
              </a:buClr>
              <a:buSzPts val="1600"/>
              <a:buFont typeface="Arial"/>
              <a:buNone/>
              <a:defRPr b="0" i="0" sz="1600" u="none" cap="none" strike="noStrike">
                <a:solidFill>
                  <a:srgbClr val="7F7F7F"/>
                </a:solidFill>
                <a:latin typeface="Calibri"/>
                <a:ea typeface="Calibri"/>
                <a:cs typeface="Calibri"/>
                <a:sym typeface="Calibri"/>
              </a:defRPr>
            </a:lvl6pPr>
            <a:lvl7pPr indent="0" lvl="6" marL="0" marR="0" algn="l">
              <a:lnSpc>
                <a:spcPct val="100000"/>
              </a:lnSpc>
              <a:spcBef>
                <a:spcPts val="0"/>
              </a:spcBef>
              <a:spcAft>
                <a:spcPts val="0"/>
              </a:spcAft>
              <a:buClr>
                <a:srgbClr val="000000"/>
              </a:buClr>
              <a:buSzPts val="1600"/>
              <a:buFont typeface="Arial"/>
              <a:buNone/>
              <a:defRPr b="0" i="0" sz="1600" u="none" cap="none" strike="noStrike">
                <a:solidFill>
                  <a:srgbClr val="7F7F7F"/>
                </a:solidFill>
                <a:latin typeface="Calibri"/>
                <a:ea typeface="Calibri"/>
                <a:cs typeface="Calibri"/>
                <a:sym typeface="Calibri"/>
              </a:defRPr>
            </a:lvl7pPr>
            <a:lvl8pPr indent="0" lvl="7" marL="0" marR="0" algn="l">
              <a:lnSpc>
                <a:spcPct val="100000"/>
              </a:lnSpc>
              <a:spcBef>
                <a:spcPts val="0"/>
              </a:spcBef>
              <a:spcAft>
                <a:spcPts val="0"/>
              </a:spcAft>
              <a:buClr>
                <a:srgbClr val="000000"/>
              </a:buClr>
              <a:buSzPts val="1600"/>
              <a:buFont typeface="Arial"/>
              <a:buNone/>
              <a:defRPr b="0" i="0" sz="1600" u="none" cap="none" strike="noStrike">
                <a:solidFill>
                  <a:srgbClr val="7F7F7F"/>
                </a:solidFill>
                <a:latin typeface="Calibri"/>
                <a:ea typeface="Calibri"/>
                <a:cs typeface="Calibri"/>
                <a:sym typeface="Calibri"/>
              </a:defRPr>
            </a:lvl8pPr>
            <a:lvl9pPr indent="0" lvl="8" marL="0" marR="0" algn="l">
              <a:lnSpc>
                <a:spcPct val="100000"/>
              </a:lnSpc>
              <a:spcBef>
                <a:spcPts val="0"/>
              </a:spcBef>
              <a:spcAft>
                <a:spcPts val="0"/>
              </a:spcAft>
              <a:buClr>
                <a:srgbClr val="000000"/>
              </a:buClr>
              <a:buSzPts val="1600"/>
              <a:buFont typeface="Arial"/>
              <a:buNone/>
              <a:defRPr b="0" i="0" sz="1600" u="none" cap="none" strike="noStrike">
                <a:solidFill>
                  <a:srgbClr val="7F7F7F"/>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pic>
        <p:nvPicPr>
          <p:cNvPr id="61" name="Google Shape;61;p36"/>
          <p:cNvPicPr preferRelativeResize="0"/>
          <p:nvPr/>
        </p:nvPicPr>
        <p:blipFill rotWithShape="1">
          <a:blip r:embed="rId4">
            <a:alphaModFix/>
          </a:blip>
          <a:srcRect b="0" l="0" r="0" t="0"/>
          <a:stretch/>
        </p:blipFill>
        <p:spPr>
          <a:xfrm>
            <a:off x="117219" y="41458"/>
            <a:ext cx="934373" cy="1068472"/>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theme" Target="../theme/theme2.xml"/><Relationship Id="rId14" Type="http://schemas.openxmlformats.org/officeDocument/2006/relationships/slideLayout" Target="../slideLayouts/slideLayout1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9"/>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29"/>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29"/>
          <p:cNvSpPr txBox="1"/>
          <p:nvPr>
            <p:ph idx="12" type="sldNum"/>
          </p:nvPr>
        </p:nvSpPr>
        <p:spPr>
          <a:xfrm>
            <a:off x="245193" y="6360652"/>
            <a:ext cx="20574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hyperlink" Target="https://www.ecfr.gov/current/title-2/subtitle-A/chapter-II/part-200?toc=1" TargetMode="External"/><Relationship Id="rId4" Type="http://schemas.openxmlformats.org/officeDocument/2006/relationships/hyperlink" Target="https://www.law.cornell.edu/cfr/text/34/76.707" TargetMode="External"/><Relationship Id="rId5" Type="http://schemas.openxmlformats.org/officeDocument/2006/relationships/hyperlink" Target="https://www.ecfr.gov/current/title-34/section-300.717"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0.png"/><Relationship Id="rId4" Type="http://schemas.openxmlformats.org/officeDocument/2006/relationships/hyperlink" Target="https://www.cde.state.co.us/cdefinance/sfcoa" TargetMode="External"/><Relationship Id="rId5" Type="http://schemas.openxmlformats.org/officeDocument/2006/relationships/hyperlink" Target="https://www.cde.state.co.us/cdefinance/sfcoa"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hyperlink" Target="https://www.ecfr.gov/current/title-2/section-200.430" TargetMode="External"/><Relationship Id="rId4" Type="http://schemas.openxmlformats.org/officeDocument/2006/relationships/hyperlink" Target="https://www.cde.state.co.us/cdefisgrant/faq"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hyperlink" Target="https://www.cde.state.co.us/cdefinance/coa_fy2024" TargetMode="External"/><Relationship Id="rId4" Type="http://schemas.openxmlformats.org/officeDocument/2006/relationships/hyperlink" Target="https://www.cde.state.co.us/cdefisgrant/idcusesrequirements" TargetMode="External"/><Relationship Id="rId5" Type="http://schemas.openxmlformats.org/officeDocument/2006/relationships/hyperlink" Target="https://www.cde.state.co.us/cdefisgrant/idcusesrequirements" TargetMode="External"/><Relationship Id="rId6" Type="http://schemas.openxmlformats.org/officeDocument/2006/relationships/hyperlink" Target="https://www.cde.state.co.us/cdefisgrant/idcusesrequirements"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hyperlink" Target="https://www.ecfr.gov/current/title-2/section-200.318" TargetMode="External"/><Relationship Id="rId4" Type="http://schemas.openxmlformats.org/officeDocument/2006/relationships/hyperlink" Target="https://www.ecfr.gov/current/title-2/section-200.319" TargetMode="External"/><Relationship Id="rId5" Type="http://schemas.openxmlformats.org/officeDocument/2006/relationships/hyperlink" Target="https://www.ecfr.gov/current/title-2/section-200.320" TargetMode="External"/><Relationship Id="rId6" Type="http://schemas.openxmlformats.org/officeDocument/2006/relationships/hyperlink" Target="https://www.ecfr.gov/current/title-2/part-200/appendix-Appendix" TargetMode="External"/><Relationship Id="rId7" Type="http://schemas.openxmlformats.org/officeDocument/2006/relationships/hyperlink" Target="https://www.cde.state.co.us/cdefisgrant/gfmufpg1223"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hyperlink" Target="https://www.ecfr.gov/current/title-2/part-200/section-200.332#p-200.332(b)" TargetMode="External"/><Relationship Id="rId4" Type="http://schemas.openxmlformats.org/officeDocument/2006/relationships/hyperlink" Target="https://oese.ed.gov/offices/american-rescue-plan/performance-and-reporting/" TargetMode="External"/><Relationship Id="rId5" Type="http://schemas.openxmlformats.org/officeDocument/2006/relationships/hyperlink" Target="https://drive.google.com/a/state.co.us/file/d/17V8fm5Ykz9agdHTe-xsgqJyYPkkVAIcO/view?usp=sharing"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hyperlink" Target="https://docs.google.com/presentation/d/1r7dmMqFw-uaFQl9skx0eahyOJYGw0qsZtt4jCaiLx-8/edit#slide=id.g288704def8f_1_106" TargetMode="External"/><Relationship Id="rId4" Type="http://schemas.openxmlformats.org/officeDocument/2006/relationships/hyperlink" Target="https://www.cde.state.co.us/fedprograms/resourcesandtechnicalassistance" TargetMode="External"/><Relationship Id="rId5" Type="http://schemas.openxmlformats.org/officeDocument/2006/relationships/hyperlink" Target="https://www.cde.state.co.us/cdefisgrant/webinarstrainingsguidance"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hyperlink" Target="https://www.ecfr.gov/current/title-2/section-200.313" TargetMode="External"/><Relationship Id="rId4" Type="http://schemas.openxmlformats.org/officeDocument/2006/relationships/hyperlink" Target="https://www.ecfr.gov/current/title-2/subtitle-A/chapter-II/part-200/appendix-Appendix%20II%20to%20Part%20200" TargetMode="External"/><Relationship Id="rId5" Type="http://schemas.openxmlformats.org/officeDocument/2006/relationships/hyperlink" Target="https://www.ecfr.gov/current/title-34/subtitle-A/part-75/subpart-E?toc=1" TargetMode="External"/><Relationship Id="rId6" Type="http://schemas.openxmlformats.org/officeDocument/2006/relationships/hyperlink" Target="https://www.ecfr.gov/current/title-34/subtitle-A/part-75/subpart-E/section-75.601" TargetMode="External"/><Relationship Id="rId7" Type="http://schemas.openxmlformats.org/officeDocument/2006/relationships/hyperlink" Target="https://www.ecfr.gov/current/title-34/subtitle-A/part-75/subpart-E/section-75.605" TargetMode="External"/><Relationship Id="rId8" Type="http://schemas.openxmlformats.org/officeDocument/2006/relationships/hyperlink" Target="https://www.dol.gov/agencies/whd/government-contracts/construction"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hyperlink" Target="https://www.ecfr.gov/current/title-2/section-200.403" TargetMode="External"/><Relationship Id="rId4" Type="http://schemas.openxmlformats.org/officeDocument/2006/relationships/hyperlink" Target="https://www.ecfr.gov/current/title-2/section-200.404" TargetMode="External"/><Relationship Id="rId5" Type="http://schemas.openxmlformats.org/officeDocument/2006/relationships/hyperlink" Target="https://www.ecfr.gov/current/title-2/section-200.405"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hyperlink" Target="https://www.ecfr.gov/current/title-2/section-200.306" TargetMode="External"/><Relationship Id="rId4" Type="http://schemas.openxmlformats.org/officeDocument/2006/relationships/hyperlink" Target="https://www.ecfr.gov/current/title-2/section-200.307"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hyperlink" Target="https://www.cde.state.co.us/cdefisgrant/cderefcrepro"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hyperlink" Target="https://www.cde.state.co.us/cdefisgrant/requestforfundsforms" TargetMode="Externa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13.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hyperlink" Target="https://www2.ed.gov/policy/fund/guid/gposbul/faqs-grantee-conferences.doc"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hyperlink" Target="http://www.cde.state.co.us/cdefisgrant/cderefcrepro"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23.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20.png"/><Relationship Id="rId4" Type="http://schemas.openxmlformats.org/officeDocument/2006/relationships/image" Target="../media/image24.png"/></Relationships>
</file>

<file path=ppt/slides/_rels/slide39.xml.rels><?xml version="1.0" encoding="UTF-8" standalone="yes"?><Relationships xmlns="http://schemas.openxmlformats.org/package/2006/relationships"><Relationship Id="rId20" Type="http://schemas.openxmlformats.org/officeDocument/2006/relationships/hyperlink" Target="mailto:parsley_b@cde.state.co.us" TargetMode="External"/><Relationship Id="rId11" Type="http://schemas.openxmlformats.org/officeDocument/2006/relationships/hyperlink" Target="https://leg.colorado.gov/agencies/office-legislative-legal-services/colorado-revised-statutes" TargetMode="External"/><Relationship Id="rId10" Type="http://schemas.openxmlformats.org/officeDocument/2006/relationships/hyperlink" Target="https://www.managementconcepts.com/" TargetMode="External"/><Relationship Id="rId13" Type="http://schemas.openxmlformats.org/officeDocument/2006/relationships/hyperlink" Target="https://www.cde.state.co.us/cdefisgrant/webinarstrainingsguidance" TargetMode="External"/><Relationship Id="rId12" Type="http://schemas.openxmlformats.org/officeDocument/2006/relationships/hyperlink" Target="https://osc.colorado.gov/financial-operations/fiscal-rules-procedures/fiscal-rules" TargetMode="External"/><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hyperlink" Target="http://www.cde.state.co.us/cdefinance/sfcoa" TargetMode="External"/><Relationship Id="rId4" Type="http://schemas.openxmlformats.org/officeDocument/2006/relationships/hyperlink" Target="https://www.cde.state.co.us/cdefisgrant" TargetMode="External"/><Relationship Id="rId9" Type="http://schemas.openxmlformats.org/officeDocument/2006/relationships/hyperlink" Target="http://www.cde.state.co.us/cdefinance/upcomingschoolfinancetownhallsandtrainings" TargetMode="External"/><Relationship Id="rId15" Type="http://schemas.openxmlformats.org/officeDocument/2006/relationships/hyperlink" Target="https://www.cde.state.co.us/cdefisgrant/idcusesrequirements" TargetMode="External"/><Relationship Id="rId14" Type="http://schemas.openxmlformats.org/officeDocument/2006/relationships/hyperlink" Target="https://www.cde.state.co.us/idm/gains" TargetMode="External"/><Relationship Id="rId17" Type="http://schemas.openxmlformats.org/officeDocument/2006/relationships/hyperlink" Target="http://www.cde.state.co.us/cdefisgrant/federalattachments" TargetMode="External"/><Relationship Id="rId16" Type="http://schemas.openxmlformats.org/officeDocument/2006/relationships/hyperlink" Target="https://www.ecfr.gov/current/title-2/part-200/section-200.1#p-200.1(Modified%20Total%20Direct%20Cost%20(MTDC))" TargetMode="External"/><Relationship Id="rId5" Type="http://schemas.openxmlformats.org/officeDocument/2006/relationships/hyperlink" Target="https://www.cde.state.co.us/cdefinance/icrc" TargetMode="External"/><Relationship Id="rId19" Type="http://schemas.openxmlformats.org/officeDocument/2006/relationships/hyperlink" Target="mailto:Morris_h@cde.state.co.us" TargetMode="External"/><Relationship Id="rId6" Type="http://schemas.openxmlformats.org/officeDocument/2006/relationships/hyperlink" Target="https://www.cde.state.co.us/cdefisgrant/requestforfundsforms" TargetMode="External"/><Relationship Id="rId18" Type="http://schemas.openxmlformats.org/officeDocument/2006/relationships/hyperlink" Target="mailto:austin_j@cde.state.co.us" TargetMode="External"/><Relationship Id="rId7" Type="http://schemas.openxmlformats.org/officeDocument/2006/relationships/hyperlink" Target="https://www.ecfr.gov/current/title-2/subtitle-A/chapter-II/part-200?toc=1" TargetMode="External"/><Relationship Id="rId8" Type="http://schemas.openxmlformats.org/officeDocument/2006/relationships/hyperlink" Target="https://www.ecfr.gov/current/title-34"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hyperlink" Target="https://www.ecfr.gov/current/title-34/section-75.562"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sp>
        <p:nvSpPr>
          <p:cNvPr id="94" name="Google Shape;94;g20edf125095_0_1"/>
          <p:cNvSpPr txBox="1"/>
          <p:nvPr>
            <p:ph type="ctrTitle"/>
          </p:nvPr>
        </p:nvSpPr>
        <p:spPr>
          <a:xfrm>
            <a:off x="685800" y="2595716"/>
            <a:ext cx="7772400" cy="23376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SzPts val="4000"/>
              <a:buNone/>
            </a:pPr>
            <a:r>
              <a:t/>
            </a:r>
            <a:endParaRPr/>
          </a:p>
        </p:txBody>
      </p:sp>
      <p:sp>
        <p:nvSpPr>
          <p:cNvPr id="95" name="Google Shape;95;g20edf125095_0_1"/>
          <p:cNvSpPr txBox="1"/>
          <p:nvPr>
            <p:ph idx="12" type="sldNum"/>
          </p:nvPr>
        </p:nvSpPr>
        <p:spPr>
          <a:xfrm>
            <a:off x="215697" y="6427018"/>
            <a:ext cx="2057400" cy="365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600"/>
              <a:buFont typeface="Arial"/>
              <a:buNone/>
            </a:pPr>
            <a:fld id="{00000000-1234-1234-1234-123412341234}" type="slidenum">
              <a:rPr lang="en-US"/>
              <a:t>‹#›</a:t>
            </a:fld>
            <a:endParaRPr/>
          </a:p>
        </p:txBody>
      </p:sp>
      <p:pic>
        <p:nvPicPr>
          <p:cNvPr id="96" name="Google Shape;96;g20edf125095_0_1"/>
          <p:cNvPicPr preferRelativeResize="0"/>
          <p:nvPr/>
        </p:nvPicPr>
        <p:blipFill rotWithShape="1">
          <a:blip r:embed="rId3">
            <a:alphaModFix/>
          </a:blip>
          <a:srcRect b="0" l="0" r="0" t="0"/>
          <a:stretch/>
        </p:blipFill>
        <p:spPr>
          <a:xfrm>
            <a:off x="0" y="0"/>
            <a:ext cx="9144003" cy="6852031"/>
          </a:xfrm>
          <a:prstGeom prst="rect">
            <a:avLst/>
          </a:prstGeom>
          <a:noFill/>
          <a:ln>
            <a:noFill/>
          </a:ln>
        </p:spPr>
      </p:pic>
      <p:sp>
        <p:nvSpPr>
          <p:cNvPr id="97" name="Google Shape;97;g20edf125095_0_1"/>
          <p:cNvSpPr txBox="1"/>
          <p:nvPr/>
        </p:nvSpPr>
        <p:spPr>
          <a:xfrm>
            <a:off x="739525" y="440800"/>
            <a:ext cx="3779700" cy="3841800"/>
          </a:xfrm>
          <a:prstGeom prst="rect">
            <a:avLst/>
          </a:prstGeom>
          <a:noFill/>
          <a:ln>
            <a:noFill/>
          </a:ln>
        </p:spPr>
        <p:txBody>
          <a:bodyPr anchorCtr="0" anchor="t" bIns="91425" lIns="91425" spcFirstLastPara="1" rIns="91425" wrap="square" tIns="91425">
            <a:spAutoFit/>
          </a:bodyPr>
          <a:lstStyle/>
          <a:p>
            <a:pPr indent="0" lvl="0" marL="0" marR="0" rtl="0" algn="ctr">
              <a:lnSpc>
                <a:spcPct val="90000"/>
              </a:lnSpc>
              <a:spcBef>
                <a:spcPts val="0"/>
              </a:spcBef>
              <a:spcAft>
                <a:spcPts val="0"/>
              </a:spcAft>
              <a:buClr>
                <a:srgbClr val="000000"/>
              </a:buClr>
              <a:buSzPts val="2500"/>
              <a:buFont typeface="Arial"/>
              <a:buNone/>
            </a:pPr>
            <a:r>
              <a:t/>
            </a:r>
            <a:endParaRPr b="0" i="0" sz="2500" u="none" cap="none" strike="noStrike">
              <a:solidFill>
                <a:schemeClr val="lt1"/>
              </a:solidFill>
              <a:latin typeface="Rockwell"/>
              <a:ea typeface="Rockwell"/>
              <a:cs typeface="Rockwell"/>
              <a:sym typeface="Rockwell"/>
            </a:endParaRPr>
          </a:p>
          <a:p>
            <a:pPr indent="0" lvl="0" marL="0" marR="0" rtl="0" algn="ctr">
              <a:lnSpc>
                <a:spcPct val="90000"/>
              </a:lnSpc>
              <a:spcBef>
                <a:spcPts val="0"/>
              </a:spcBef>
              <a:spcAft>
                <a:spcPts val="0"/>
              </a:spcAft>
              <a:buClr>
                <a:srgbClr val="000000"/>
              </a:buClr>
              <a:buSzPts val="4000"/>
              <a:buFont typeface="Arial"/>
              <a:buNone/>
            </a:pPr>
            <a:r>
              <a:rPr b="0" i="0" lang="en-US" sz="4000" u="none" cap="none" strike="noStrike">
                <a:solidFill>
                  <a:schemeClr val="lt1"/>
                </a:solidFill>
                <a:latin typeface="Calibri"/>
                <a:ea typeface="Calibri"/>
                <a:cs typeface="Calibri"/>
                <a:sym typeface="Calibri"/>
              </a:rPr>
              <a:t>Grants Management 101 </a:t>
            </a:r>
            <a:endParaRPr b="0" i="0" sz="4000" u="none" cap="none" strike="noStrike">
              <a:solidFill>
                <a:schemeClr val="lt1"/>
              </a:solidFill>
              <a:latin typeface="Calibri"/>
              <a:ea typeface="Calibri"/>
              <a:cs typeface="Calibri"/>
              <a:sym typeface="Calibri"/>
            </a:endParaRPr>
          </a:p>
          <a:p>
            <a:pPr indent="0" lvl="0" marL="0" marR="0" rtl="0" algn="ctr">
              <a:lnSpc>
                <a:spcPct val="90000"/>
              </a:lnSpc>
              <a:spcBef>
                <a:spcPts val="0"/>
              </a:spcBef>
              <a:spcAft>
                <a:spcPts val="0"/>
              </a:spcAft>
              <a:buClr>
                <a:srgbClr val="000000"/>
              </a:buClr>
              <a:buSzPts val="2500"/>
              <a:buFont typeface="Arial"/>
              <a:buNone/>
            </a:pPr>
            <a:r>
              <a:t/>
            </a:r>
            <a:endParaRPr b="0" i="0" sz="2500" u="none" cap="none" strike="noStrike">
              <a:solidFill>
                <a:schemeClr val="lt1"/>
              </a:solidFill>
              <a:latin typeface="Calibri"/>
              <a:ea typeface="Calibri"/>
              <a:cs typeface="Calibri"/>
              <a:sym typeface="Calibri"/>
            </a:endParaRPr>
          </a:p>
          <a:p>
            <a:pPr indent="0" lvl="0" marL="0" marR="0" rtl="0" algn="ctr">
              <a:lnSpc>
                <a:spcPct val="90000"/>
              </a:lnSpc>
              <a:spcBef>
                <a:spcPts val="0"/>
              </a:spcBef>
              <a:spcAft>
                <a:spcPts val="0"/>
              </a:spcAft>
              <a:buClr>
                <a:srgbClr val="000000"/>
              </a:buClr>
              <a:buSzPts val="4000"/>
              <a:buFont typeface="Arial"/>
              <a:buNone/>
            </a:pPr>
            <a:r>
              <a:t/>
            </a:r>
            <a:endParaRPr b="0" i="0" sz="4000" u="none" cap="none" strike="noStrike">
              <a:solidFill>
                <a:schemeClr val="lt1"/>
              </a:solidFill>
              <a:latin typeface="Calibri"/>
              <a:ea typeface="Calibri"/>
              <a:cs typeface="Calibri"/>
              <a:sym typeface="Calibri"/>
            </a:endParaRPr>
          </a:p>
          <a:p>
            <a:pPr indent="0" lvl="0" marL="0" marR="0" rtl="0" algn="ctr">
              <a:lnSpc>
                <a:spcPct val="90000"/>
              </a:lnSpc>
              <a:spcBef>
                <a:spcPts val="0"/>
              </a:spcBef>
              <a:spcAft>
                <a:spcPts val="0"/>
              </a:spcAft>
              <a:buClr>
                <a:srgbClr val="000000"/>
              </a:buClr>
              <a:buSzPts val="4000"/>
              <a:buFont typeface="Arial"/>
              <a:buNone/>
            </a:pPr>
            <a:r>
              <a:t/>
            </a:r>
            <a:endParaRPr b="0" i="0" sz="4000" u="none" cap="none" strike="noStrike">
              <a:solidFill>
                <a:schemeClr val="lt1"/>
              </a:solidFill>
              <a:latin typeface="Calibri"/>
              <a:ea typeface="Calibri"/>
              <a:cs typeface="Calibri"/>
              <a:sym typeface="Calibri"/>
            </a:endParaRPr>
          </a:p>
          <a:p>
            <a:pPr indent="0" lvl="0" marL="0" marR="0" rtl="0" algn="ctr">
              <a:lnSpc>
                <a:spcPct val="90000"/>
              </a:lnSpc>
              <a:spcBef>
                <a:spcPts val="0"/>
              </a:spcBef>
              <a:spcAft>
                <a:spcPts val="0"/>
              </a:spcAft>
              <a:buClr>
                <a:srgbClr val="000000"/>
              </a:buClr>
              <a:buSzPts val="26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2"/>
          <p:cNvSpPr txBox="1"/>
          <p:nvPr>
            <p:ph type="title"/>
          </p:nvPr>
        </p:nvSpPr>
        <p:spPr>
          <a:xfrm>
            <a:off x="245193" y="254514"/>
            <a:ext cx="6081865" cy="756418"/>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Clr>
                <a:schemeClr val="lt1"/>
              </a:buClr>
              <a:buSzPts val="2400"/>
              <a:buFont typeface="Arial"/>
              <a:buNone/>
            </a:pPr>
            <a:r>
              <a:rPr lang="en-US"/>
              <a:t>Obligations</a:t>
            </a:r>
            <a:endParaRPr/>
          </a:p>
        </p:txBody>
      </p:sp>
      <p:sp>
        <p:nvSpPr>
          <p:cNvPr id="203" name="Google Shape;203;p2"/>
          <p:cNvSpPr txBox="1"/>
          <p:nvPr>
            <p:ph idx="12" type="sldNum"/>
          </p:nvPr>
        </p:nvSpPr>
        <p:spPr>
          <a:xfrm>
            <a:off x="223071" y="6427018"/>
            <a:ext cx="2057400" cy="36512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600"/>
              <a:buNone/>
            </a:pPr>
            <a:fld id="{00000000-1234-1234-1234-123412341234}" type="slidenum">
              <a:rPr lang="en-US"/>
              <a:t>‹#›</a:t>
            </a:fld>
            <a:endParaRPr/>
          </a:p>
        </p:txBody>
      </p:sp>
      <p:graphicFrame>
        <p:nvGraphicFramePr>
          <p:cNvPr id="204" name="Google Shape;204;p2"/>
          <p:cNvGraphicFramePr/>
          <p:nvPr/>
        </p:nvGraphicFramePr>
        <p:xfrm>
          <a:off x="1022536" y="1895188"/>
          <a:ext cx="3000000" cy="3000000"/>
        </p:xfrm>
        <a:graphic>
          <a:graphicData uri="http://schemas.openxmlformats.org/drawingml/2006/table">
            <a:tbl>
              <a:tblPr>
                <a:noFill/>
                <a:tableStyleId>{D2DD6EFC-B5B4-41D2-BF00-EC52923A3C20}</a:tableStyleId>
              </a:tblPr>
              <a:tblGrid>
                <a:gridCol w="3190875"/>
                <a:gridCol w="3190875"/>
              </a:tblGrid>
              <a:tr h="152400">
                <a:tc>
                  <a:txBody>
                    <a:bodyPr/>
                    <a:lstStyle/>
                    <a:p>
                      <a:pPr indent="0" lvl="0" marL="0" marR="0" rtl="0" algn="l">
                        <a:lnSpc>
                          <a:spcPct val="107000"/>
                        </a:lnSpc>
                        <a:spcBef>
                          <a:spcPts val="0"/>
                        </a:spcBef>
                        <a:spcAft>
                          <a:spcPts val="0"/>
                        </a:spcAft>
                        <a:buClr>
                          <a:srgbClr val="000000"/>
                        </a:buClr>
                        <a:buSzPts val="1200"/>
                        <a:buFont typeface="Arial"/>
                        <a:buNone/>
                      </a:pPr>
                      <a:r>
                        <a:rPr lang="en-US" sz="1200" u="none" cap="none" strike="noStrike">
                          <a:solidFill>
                            <a:srgbClr val="FFFFFF"/>
                          </a:solidFill>
                          <a:latin typeface="Open Sans"/>
                          <a:ea typeface="Open Sans"/>
                          <a:cs typeface="Open Sans"/>
                          <a:sym typeface="Open Sans"/>
                        </a:rPr>
                        <a:t>If the obligation is for -</a:t>
                      </a:r>
                      <a:endParaRPr sz="1100" u="none" cap="none" strike="noStrike">
                        <a:latin typeface="Calibri"/>
                        <a:ea typeface="Calibri"/>
                        <a:cs typeface="Calibri"/>
                        <a:sym typeface="Calibri"/>
                      </a:endParaRPr>
                    </a:p>
                  </a:txBody>
                  <a:tcPr marT="76200" marB="76200" marR="76200" marL="76200" anchor="ctr">
                    <a:lnL cap="flat" cmpd="sng" w="12700">
                      <a:solidFill>
                        <a:srgbClr val="FFFFFF"/>
                      </a:solidFill>
                      <a:prstDash val="solid"/>
                      <a:round/>
                      <a:headEnd len="sm" w="sm" type="none"/>
                      <a:tailEnd len="sm" w="sm" type="none"/>
                    </a:lnL>
                    <a:lnR cap="flat" cmpd="sng" w="12700">
                      <a:solidFill>
                        <a:srgbClr val="95B3D7"/>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95B3D7"/>
                      </a:solidFill>
                      <a:prstDash val="solid"/>
                      <a:round/>
                      <a:headEnd len="sm" w="sm" type="none"/>
                      <a:tailEnd len="sm" w="sm" type="none"/>
                    </a:lnB>
                    <a:solidFill>
                      <a:srgbClr val="0E0D0E"/>
                    </a:solidFill>
                  </a:tcPr>
                </a:tc>
                <a:tc>
                  <a:txBody>
                    <a:bodyPr/>
                    <a:lstStyle/>
                    <a:p>
                      <a:pPr indent="0" lvl="0" marL="0" marR="0" rtl="0" algn="l">
                        <a:lnSpc>
                          <a:spcPct val="107000"/>
                        </a:lnSpc>
                        <a:spcBef>
                          <a:spcPts val="0"/>
                        </a:spcBef>
                        <a:spcAft>
                          <a:spcPts val="0"/>
                        </a:spcAft>
                        <a:buClr>
                          <a:srgbClr val="000000"/>
                        </a:buClr>
                        <a:buSzPts val="1200"/>
                        <a:buFont typeface="Arial"/>
                        <a:buNone/>
                      </a:pPr>
                      <a:r>
                        <a:rPr lang="en-US" sz="1200" u="none" cap="none" strike="noStrike">
                          <a:solidFill>
                            <a:srgbClr val="FFFFFF"/>
                          </a:solidFill>
                          <a:latin typeface="Open Sans"/>
                          <a:ea typeface="Open Sans"/>
                          <a:cs typeface="Open Sans"/>
                          <a:sym typeface="Open Sans"/>
                        </a:rPr>
                        <a:t>The obligation is made -</a:t>
                      </a:r>
                      <a:endParaRPr sz="1100" u="none" cap="none" strike="noStrike">
                        <a:latin typeface="Calibri"/>
                        <a:ea typeface="Calibri"/>
                        <a:cs typeface="Calibri"/>
                        <a:sym typeface="Calibri"/>
                      </a:endParaRPr>
                    </a:p>
                  </a:txBody>
                  <a:tcPr marT="76200" marB="76200" marR="76200" marL="76200" anchor="ctr">
                    <a:lnL cap="flat" cmpd="sng" w="12700">
                      <a:solidFill>
                        <a:srgbClr val="95B3D7"/>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95B3D7"/>
                      </a:solidFill>
                      <a:prstDash val="solid"/>
                      <a:round/>
                      <a:headEnd len="sm" w="sm" type="none"/>
                      <a:tailEnd len="sm" w="sm" type="none"/>
                    </a:lnB>
                    <a:solidFill>
                      <a:srgbClr val="0E0D0E"/>
                    </a:solidFill>
                  </a:tcPr>
                </a:tc>
              </a:tr>
              <a:tr h="152400">
                <a:tc>
                  <a:txBody>
                    <a:bodyPr/>
                    <a:lstStyle/>
                    <a:p>
                      <a:pPr indent="0" lvl="0" marL="0" marR="0" rtl="0" algn="l">
                        <a:lnSpc>
                          <a:spcPct val="107000"/>
                        </a:lnSpc>
                        <a:spcBef>
                          <a:spcPts val="0"/>
                        </a:spcBef>
                        <a:spcAft>
                          <a:spcPts val="0"/>
                        </a:spcAft>
                        <a:buClr>
                          <a:srgbClr val="000000"/>
                        </a:buClr>
                        <a:buSzPts val="1200"/>
                        <a:buFont typeface="Arial"/>
                        <a:buNone/>
                      </a:pPr>
                      <a:r>
                        <a:rPr lang="en-US" sz="1200" u="none" cap="none" strike="noStrike">
                          <a:solidFill>
                            <a:srgbClr val="FFFFFF"/>
                          </a:solidFill>
                          <a:latin typeface="Open Sans"/>
                          <a:ea typeface="Open Sans"/>
                          <a:cs typeface="Open Sans"/>
                          <a:sym typeface="Open Sans"/>
                        </a:rPr>
                        <a:t>(a) Acquisition of real or personal property</a:t>
                      </a:r>
                      <a:endParaRPr sz="1100" u="none" cap="none" strike="noStrike">
                        <a:latin typeface="Calibri"/>
                        <a:ea typeface="Calibri"/>
                        <a:cs typeface="Calibri"/>
                        <a:sym typeface="Calibri"/>
                      </a:endParaRPr>
                    </a:p>
                  </a:txBody>
                  <a:tcPr marT="9525" marB="9525" marR="9525" marL="9525" anchor="ctr">
                    <a:lnL cap="flat" cmpd="sng" w="12700">
                      <a:solidFill>
                        <a:srgbClr val="FFFFFF"/>
                      </a:solidFill>
                      <a:prstDash val="solid"/>
                      <a:round/>
                      <a:headEnd len="sm" w="sm" type="none"/>
                      <a:tailEnd len="sm" w="sm" type="none"/>
                    </a:lnL>
                    <a:lnR cap="flat" cmpd="sng" w="12700">
                      <a:solidFill>
                        <a:srgbClr val="95B3D7"/>
                      </a:solidFill>
                      <a:prstDash val="solid"/>
                      <a:round/>
                      <a:headEnd len="sm" w="sm" type="none"/>
                      <a:tailEnd len="sm" w="sm" type="none"/>
                    </a:lnR>
                    <a:lnT cap="flat" cmpd="sng" w="12700">
                      <a:solidFill>
                        <a:srgbClr val="95B3D7"/>
                      </a:solidFill>
                      <a:prstDash val="solid"/>
                      <a:round/>
                      <a:headEnd len="sm" w="sm" type="none"/>
                      <a:tailEnd len="sm" w="sm" type="none"/>
                    </a:lnT>
                    <a:lnB cap="flat" cmpd="sng" w="12700">
                      <a:solidFill>
                        <a:srgbClr val="FFFFFF"/>
                      </a:solidFill>
                      <a:prstDash val="solid"/>
                      <a:round/>
                      <a:headEnd len="sm" w="sm" type="none"/>
                      <a:tailEnd len="sm" w="sm" type="none"/>
                    </a:lnB>
                    <a:solidFill>
                      <a:srgbClr val="0E0D0E"/>
                    </a:solidFill>
                  </a:tcPr>
                </a:tc>
                <a:tc>
                  <a:txBody>
                    <a:bodyPr/>
                    <a:lstStyle/>
                    <a:p>
                      <a:pPr indent="0" lvl="0" marL="0" marR="0" rtl="0" algn="l">
                        <a:lnSpc>
                          <a:spcPct val="125000"/>
                        </a:lnSpc>
                        <a:spcBef>
                          <a:spcPts val="0"/>
                        </a:spcBef>
                        <a:spcAft>
                          <a:spcPts val="0"/>
                        </a:spcAft>
                        <a:buClr>
                          <a:srgbClr val="000000"/>
                        </a:buClr>
                        <a:buSzPts val="1200"/>
                        <a:buFont typeface="Arial"/>
                        <a:buNone/>
                      </a:pPr>
                      <a:r>
                        <a:rPr lang="en-US" sz="1200" u="none" cap="none" strike="noStrike">
                          <a:solidFill>
                            <a:srgbClr val="0E0D0E"/>
                          </a:solidFill>
                          <a:latin typeface="Open Sans"/>
                          <a:ea typeface="Open Sans"/>
                          <a:cs typeface="Open Sans"/>
                          <a:sym typeface="Open Sans"/>
                        </a:rPr>
                        <a:t>On the date on which the State or subgrantee makes a binding written commitment to acquire the property.</a:t>
                      </a:r>
                      <a:endParaRPr sz="1100" u="none" cap="none" strike="noStrike">
                        <a:latin typeface="Calibri"/>
                        <a:ea typeface="Calibri"/>
                        <a:cs typeface="Calibri"/>
                        <a:sym typeface="Calibri"/>
                      </a:endParaRPr>
                    </a:p>
                  </a:txBody>
                  <a:tcPr marT="9525" marB="9525" marR="9525" marL="9525" anchor="ctr">
                    <a:lnL cap="flat" cmpd="sng" w="12700">
                      <a:solidFill>
                        <a:srgbClr val="95B3D7"/>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95B3D7"/>
                      </a:solidFill>
                      <a:prstDash val="solid"/>
                      <a:round/>
                      <a:headEnd len="sm" w="sm" type="none"/>
                      <a:tailEnd len="sm" w="sm" type="none"/>
                    </a:lnT>
                    <a:lnB cap="flat" cmpd="sng" w="12700">
                      <a:solidFill>
                        <a:srgbClr val="0E0D0E"/>
                      </a:solidFill>
                      <a:prstDash val="solid"/>
                      <a:round/>
                      <a:headEnd len="sm" w="sm" type="none"/>
                      <a:tailEnd len="sm" w="sm" type="none"/>
                    </a:lnB>
                    <a:solidFill>
                      <a:srgbClr val="FFFFFF"/>
                    </a:solidFill>
                  </a:tcPr>
                </a:tc>
              </a:tr>
              <a:tr h="152400">
                <a:tc>
                  <a:txBody>
                    <a:bodyPr/>
                    <a:lstStyle/>
                    <a:p>
                      <a:pPr indent="0" lvl="0" marL="0" marR="0" rtl="0" algn="l">
                        <a:lnSpc>
                          <a:spcPct val="107000"/>
                        </a:lnSpc>
                        <a:spcBef>
                          <a:spcPts val="0"/>
                        </a:spcBef>
                        <a:spcAft>
                          <a:spcPts val="0"/>
                        </a:spcAft>
                        <a:buClr>
                          <a:srgbClr val="000000"/>
                        </a:buClr>
                        <a:buSzPts val="1200"/>
                        <a:buFont typeface="Arial"/>
                        <a:buNone/>
                      </a:pPr>
                      <a:r>
                        <a:rPr lang="en-US" sz="1200" u="none" cap="none" strike="noStrike">
                          <a:solidFill>
                            <a:srgbClr val="FFFFFF"/>
                          </a:solidFill>
                          <a:latin typeface="Open Sans"/>
                          <a:ea typeface="Open Sans"/>
                          <a:cs typeface="Open Sans"/>
                          <a:sym typeface="Open Sans"/>
                        </a:rPr>
                        <a:t>(b) Personal services by an employee of the State or subgrantee</a:t>
                      </a:r>
                      <a:endParaRPr sz="1100" u="none" cap="none" strike="noStrike">
                        <a:latin typeface="Calibri"/>
                        <a:ea typeface="Calibri"/>
                        <a:cs typeface="Calibri"/>
                        <a:sym typeface="Calibri"/>
                      </a:endParaRPr>
                    </a:p>
                  </a:txBody>
                  <a:tcPr marT="9525" marB="9525" marR="9525" marL="9525" anchor="ctr">
                    <a:lnL cap="flat" cmpd="sng" w="12700">
                      <a:solidFill>
                        <a:srgbClr val="FFFFFF"/>
                      </a:solidFill>
                      <a:prstDash val="solid"/>
                      <a:round/>
                      <a:headEnd len="sm" w="sm" type="none"/>
                      <a:tailEnd len="sm" w="sm" type="none"/>
                    </a:lnL>
                    <a:lnR cap="flat" cmpd="sng" w="12700">
                      <a:solidFill>
                        <a:srgbClr val="95B3D7"/>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E0D0E"/>
                    </a:solidFill>
                  </a:tcPr>
                </a:tc>
                <a:tc>
                  <a:txBody>
                    <a:bodyPr/>
                    <a:lstStyle/>
                    <a:p>
                      <a:pPr indent="0" lvl="0" marL="0" marR="0" rtl="0" algn="l">
                        <a:lnSpc>
                          <a:spcPct val="125000"/>
                        </a:lnSpc>
                        <a:spcBef>
                          <a:spcPts val="0"/>
                        </a:spcBef>
                        <a:spcAft>
                          <a:spcPts val="0"/>
                        </a:spcAft>
                        <a:buClr>
                          <a:srgbClr val="000000"/>
                        </a:buClr>
                        <a:buSzPts val="1200"/>
                        <a:buFont typeface="Arial"/>
                        <a:buNone/>
                      </a:pPr>
                      <a:r>
                        <a:rPr lang="en-US" sz="1200" u="none" cap="none" strike="noStrike">
                          <a:solidFill>
                            <a:srgbClr val="0E0D0E"/>
                          </a:solidFill>
                          <a:latin typeface="Open Sans"/>
                          <a:ea typeface="Open Sans"/>
                          <a:cs typeface="Open Sans"/>
                          <a:sym typeface="Open Sans"/>
                        </a:rPr>
                        <a:t>When the services are performed.</a:t>
                      </a:r>
                      <a:endParaRPr sz="1100" u="none" cap="none" strike="noStrike">
                        <a:latin typeface="Calibri"/>
                        <a:ea typeface="Calibri"/>
                        <a:cs typeface="Calibri"/>
                        <a:sym typeface="Calibri"/>
                      </a:endParaRPr>
                    </a:p>
                  </a:txBody>
                  <a:tcPr marT="9525" marB="9525" marR="9525" marL="9525" anchor="ctr">
                    <a:lnL cap="flat" cmpd="sng" w="12700">
                      <a:solidFill>
                        <a:srgbClr val="95B3D7"/>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E0D0E"/>
                      </a:solidFill>
                      <a:prstDash val="solid"/>
                      <a:round/>
                      <a:headEnd len="sm" w="sm" type="none"/>
                      <a:tailEnd len="sm" w="sm" type="none"/>
                    </a:lnT>
                    <a:lnB cap="flat" cmpd="sng" w="12700">
                      <a:solidFill>
                        <a:srgbClr val="0E0D0E"/>
                      </a:solidFill>
                      <a:prstDash val="solid"/>
                      <a:round/>
                      <a:headEnd len="sm" w="sm" type="none"/>
                      <a:tailEnd len="sm" w="sm" type="none"/>
                    </a:lnB>
                    <a:solidFill>
                      <a:srgbClr val="F4F4F4"/>
                    </a:solidFill>
                  </a:tcPr>
                </a:tc>
              </a:tr>
              <a:tr h="152400">
                <a:tc>
                  <a:txBody>
                    <a:bodyPr/>
                    <a:lstStyle/>
                    <a:p>
                      <a:pPr indent="0" lvl="0" marL="0" marR="0" rtl="0" algn="l">
                        <a:lnSpc>
                          <a:spcPct val="107000"/>
                        </a:lnSpc>
                        <a:spcBef>
                          <a:spcPts val="0"/>
                        </a:spcBef>
                        <a:spcAft>
                          <a:spcPts val="0"/>
                        </a:spcAft>
                        <a:buClr>
                          <a:srgbClr val="000000"/>
                        </a:buClr>
                        <a:buSzPts val="1200"/>
                        <a:buFont typeface="Arial"/>
                        <a:buNone/>
                      </a:pPr>
                      <a:r>
                        <a:rPr lang="en-US" sz="1200" u="none" cap="none" strike="noStrike">
                          <a:solidFill>
                            <a:srgbClr val="FFFFFF"/>
                          </a:solidFill>
                          <a:latin typeface="Open Sans"/>
                          <a:ea typeface="Open Sans"/>
                          <a:cs typeface="Open Sans"/>
                          <a:sym typeface="Open Sans"/>
                        </a:rPr>
                        <a:t>(c) Personal services by a contractor who is not an employee of the State or subgrantee</a:t>
                      </a:r>
                      <a:endParaRPr sz="1100" u="none" cap="none" strike="noStrike">
                        <a:latin typeface="Calibri"/>
                        <a:ea typeface="Calibri"/>
                        <a:cs typeface="Calibri"/>
                        <a:sym typeface="Calibri"/>
                      </a:endParaRPr>
                    </a:p>
                  </a:txBody>
                  <a:tcPr marT="9525" marB="9525" marR="9525" marL="9525" anchor="ctr">
                    <a:lnL cap="flat" cmpd="sng" w="12700">
                      <a:solidFill>
                        <a:srgbClr val="FFFFFF"/>
                      </a:solidFill>
                      <a:prstDash val="solid"/>
                      <a:round/>
                      <a:headEnd len="sm" w="sm" type="none"/>
                      <a:tailEnd len="sm" w="sm" type="none"/>
                    </a:lnL>
                    <a:lnR cap="flat" cmpd="sng" w="12700">
                      <a:solidFill>
                        <a:srgbClr val="95B3D7"/>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E0D0E"/>
                    </a:solidFill>
                  </a:tcPr>
                </a:tc>
                <a:tc>
                  <a:txBody>
                    <a:bodyPr/>
                    <a:lstStyle/>
                    <a:p>
                      <a:pPr indent="0" lvl="0" marL="0" marR="0" rtl="0" algn="l">
                        <a:lnSpc>
                          <a:spcPct val="125000"/>
                        </a:lnSpc>
                        <a:spcBef>
                          <a:spcPts val="0"/>
                        </a:spcBef>
                        <a:spcAft>
                          <a:spcPts val="0"/>
                        </a:spcAft>
                        <a:buClr>
                          <a:srgbClr val="000000"/>
                        </a:buClr>
                        <a:buSzPts val="1200"/>
                        <a:buFont typeface="Arial"/>
                        <a:buNone/>
                      </a:pPr>
                      <a:r>
                        <a:rPr lang="en-US" sz="1200" u="none" cap="none" strike="noStrike">
                          <a:solidFill>
                            <a:srgbClr val="0E0D0E"/>
                          </a:solidFill>
                          <a:latin typeface="Open Sans"/>
                          <a:ea typeface="Open Sans"/>
                          <a:cs typeface="Open Sans"/>
                          <a:sym typeface="Open Sans"/>
                        </a:rPr>
                        <a:t>On the date on which the State or subgrantee makes a binding written commitment to obtain the services.</a:t>
                      </a:r>
                      <a:endParaRPr sz="1100" u="none" cap="none" strike="noStrike">
                        <a:latin typeface="Calibri"/>
                        <a:ea typeface="Calibri"/>
                        <a:cs typeface="Calibri"/>
                        <a:sym typeface="Calibri"/>
                      </a:endParaRPr>
                    </a:p>
                  </a:txBody>
                  <a:tcPr marT="9525" marB="9525" marR="9525" marL="9525" anchor="ctr">
                    <a:lnL cap="flat" cmpd="sng" w="12700">
                      <a:solidFill>
                        <a:srgbClr val="95B3D7"/>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E0D0E"/>
                      </a:solidFill>
                      <a:prstDash val="solid"/>
                      <a:round/>
                      <a:headEnd len="sm" w="sm" type="none"/>
                      <a:tailEnd len="sm" w="sm" type="none"/>
                    </a:lnT>
                    <a:lnB cap="flat" cmpd="sng" w="12700">
                      <a:solidFill>
                        <a:srgbClr val="0E0D0E"/>
                      </a:solidFill>
                      <a:prstDash val="solid"/>
                      <a:round/>
                      <a:headEnd len="sm" w="sm" type="none"/>
                      <a:tailEnd len="sm" w="sm" type="none"/>
                    </a:lnB>
                    <a:solidFill>
                      <a:srgbClr val="FFFFFF"/>
                    </a:solidFill>
                  </a:tcPr>
                </a:tc>
              </a:tr>
              <a:tr h="152400">
                <a:tc>
                  <a:txBody>
                    <a:bodyPr/>
                    <a:lstStyle/>
                    <a:p>
                      <a:pPr indent="0" lvl="0" marL="0" marR="0" rtl="0" algn="l">
                        <a:lnSpc>
                          <a:spcPct val="107000"/>
                        </a:lnSpc>
                        <a:spcBef>
                          <a:spcPts val="0"/>
                        </a:spcBef>
                        <a:spcAft>
                          <a:spcPts val="0"/>
                        </a:spcAft>
                        <a:buClr>
                          <a:srgbClr val="000000"/>
                        </a:buClr>
                        <a:buSzPts val="1200"/>
                        <a:buFont typeface="Arial"/>
                        <a:buNone/>
                      </a:pPr>
                      <a:r>
                        <a:rPr lang="en-US" sz="1200" u="none" cap="none" strike="noStrike">
                          <a:solidFill>
                            <a:srgbClr val="FFFFFF"/>
                          </a:solidFill>
                          <a:latin typeface="Open Sans"/>
                          <a:ea typeface="Open Sans"/>
                          <a:cs typeface="Open Sans"/>
                          <a:sym typeface="Open Sans"/>
                        </a:rPr>
                        <a:t>(d) Performance of work other than personal services</a:t>
                      </a:r>
                      <a:endParaRPr sz="1100" u="none" cap="none" strike="noStrike">
                        <a:latin typeface="Calibri"/>
                        <a:ea typeface="Calibri"/>
                        <a:cs typeface="Calibri"/>
                        <a:sym typeface="Calibri"/>
                      </a:endParaRPr>
                    </a:p>
                  </a:txBody>
                  <a:tcPr marT="9525" marB="9525" marR="9525" marL="9525" anchor="ctr">
                    <a:lnL cap="flat" cmpd="sng" w="12700">
                      <a:solidFill>
                        <a:srgbClr val="FFFFFF"/>
                      </a:solidFill>
                      <a:prstDash val="solid"/>
                      <a:round/>
                      <a:headEnd len="sm" w="sm" type="none"/>
                      <a:tailEnd len="sm" w="sm" type="none"/>
                    </a:lnL>
                    <a:lnR cap="flat" cmpd="sng" w="12700">
                      <a:solidFill>
                        <a:srgbClr val="95B3D7"/>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E0D0E"/>
                    </a:solidFill>
                  </a:tcPr>
                </a:tc>
                <a:tc>
                  <a:txBody>
                    <a:bodyPr/>
                    <a:lstStyle/>
                    <a:p>
                      <a:pPr indent="0" lvl="0" marL="0" marR="0" rtl="0" algn="l">
                        <a:lnSpc>
                          <a:spcPct val="125000"/>
                        </a:lnSpc>
                        <a:spcBef>
                          <a:spcPts val="0"/>
                        </a:spcBef>
                        <a:spcAft>
                          <a:spcPts val="0"/>
                        </a:spcAft>
                        <a:buClr>
                          <a:srgbClr val="000000"/>
                        </a:buClr>
                        <a:buSzPts val="1200"/>
                        <a:buFont typeface="Arial"/>
                        <a:buNone/>
                      </a:pPr>
                      <a:r>
                        <a:rPr lang="en-US" sz="1200" u="none" cap="none" strike="noStrike">
                          <a:solidFill>
                            <a:srgbClr val="0E0D0E"/>
                          </a:solidFill>
                          <a:latin typeface="Open Sans"/>
                          <a:ea typeface="Open Sans"/>
                          <a:cs typeface="Open Sans"/>
                          <a:sym typeface="Open Sans"/>
                        </a:rPr>
                        <a:t>On the date on which the State or subgrantee makes a binding written commitment to obtain the work.</a:t>
                      </a:r>
                      <a:endParaRPr sz="1100" u="none" cap="none" strike="noStrike">
                        <a:latin typeface="Calibri"/>
                        <a:ea typeface="Calibri"/>
                        <a:cs typeface="Calibri"/>
                        <a:sym typeface="Calibri"/>
                      </a:endParaRPr>
                    </a:p>
                  </a:txBody>
                  <a:tcPr marT="9525" marB="9525" marR="9525" marL="9525" anchor="ctr">
                    <a:lnL cap="flat" cmpd="sng" w="12700">
                      <a:solidFill>
                        <a:srgbClr val="95B3D7"/>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E0D0E"/>
                      </a:solidFill>
                      <a:prstDash val="solid"/>
                      <a:round/>
                      <a:headEnd len="sm" w="sm" type="none"/>
                      <a:tailEnd len="sm" w="sm" type="none"/>
                    </a:lnT>
                    <a:lnB cap="flat" cmpd="sng" w="12700">
                      <a:solidFill>
                        <a:srgbClr val="0E0D0E"/>
                      </a:solidFill>
                      <a:prstDash val="solid"/>
                      <a:round/>
                      <a:headEnd len="sm" w="sm" type="none"/>
                      <a:tailEnd len="sm" w="sm" type="none"/>
                    </a:lnB>
                    <a:solidFill>
                      <a:srgbClr val="F4F4F4"/>
                    </a:solidFill>
                  </a:tcPr>
                </a:tc>
              </a:tr>
              <a:tr h="152400">
                <a:tc>
                  <a:txBody>
                    <a:bodyPr/>
                    <a:lstStyle/>
                    <a:p>
                      <a:pPr indent="0" lvl="0" marL="0" marR="0" rtl="0" algn="l">
                        <a:lnSpc>
                          <a:spcPct val="107000"/>
                        </a:lnSpc>
                        <a:spcBef>
                          <a:spcPts val="0"/>
                        </a:spcBef>
                        <a:spcAft>
                          <a:spcPts val="0"/>
                        </a:spcAft>
                        <a:buClr>
                          <a:srgbClr val="000000"/>
                        </a:buClr>
                        <a:buSzPts val="1200"/>
                        <a:buFont typeface="Arial"/>
                        <a:buNone/>
                      </a:pPr>
                      <a:r>
                        <a:rPr lang="en-US" sz="1200" u="none" cap="none" strike="noStrike">
                          <a:solidFill>
                            <a:srgbClr val="FFFFFF"/>
                          </a:solidFill>
                          <a:latin typeface="Open Sans"/>
                          <a:ea typeface="Open Sans"/>
                          <a:cs typeface="Open Sans"/>
                          <a:sym typeface="Open Sans"/>
                        </a:rPr>
                        <a:t>(e) Public utility services</a:t>
                      </a:r>
                      <a:endParaRPr sz="1100" u="none" cap="none" strike="noStrike">
                        <a:latin typeface="Calibri"/>
                        <a:ea typeface="Calibri"/>
                        <a:cs typeface="Calibri"/>
                        <a:sym typeface="Calibri"/>
                      </a:endParaRPr>
                    </a:p>
                  </a:txBody>
                  <a:tcPr marT="9525" marB="9525" marR="9525" marL="9525" anchor="ctr">
                    <a:lnL cap="flat" cmpd="sng" w="12700">
                      <a:solidFill>
                        <a:srgbClr val="FFFFFF"/>
                      </a:solidFill>
                      <a:prstDash val="solid"/>
                      <a:round/>
                      <a:headEnd len="sm" w="sm" type="none"/>
                      <a:tailEnd len="sm" w="sm" type="none"/>
                    </a:lnL>
                    <a:lnR cap="flat" cmpd="sng" w="12700">
                      <a:solidFill>
                        <a:srgbClr val="95B3D7"/>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E0D0E"/>
                    </a:solidFill>
                  </a:tcPr>
                </a:tc>
                <a:tc>
                  <a:txBody>
                    <a:bodyPr/>
                    <a:lstStyle/>
                    <a:p>
                      <a:pPr indent="0" lvl="0" marL="0" marR="0" rtl="0" algn="l">
                        <a:lnSpc>
                          <a:spcPct val="125000"/>
                        </a:lnSpc>
                        <a:spcBef>
                          <a:spcPts val="0"/>
                        </a:spcBef>
                        <a:spcAft>
                          <a:spcPts val="0"/>
                        </a:spcAft>
                        <a:buClr>
                          <a:srgbClr val="000000"/>
                        </a:buClr>
                        <a:buSzPts val="1200"/>
                        <a:buFont typeface="Arial"/>
                        <a:buNone/>
                      </a:pPr>
                      <a:r>
                        <a:rPr lang="en-US" sz="1200" u="none" cap="none" strike="noStrike">
                          <a:solidFill>
                            <a:srgbClr val="0E0D0E"/>
                          </a:solidFill>
                          <a:latin typeface="Open Sans"/>
                          <a:ea typeface="Open Sans"/>
                          <a:cs typeface="Open Sans"/>
                          <a:sym typeface="Open Sans"/>
                        </a:rPr>
                        <a:t>When the State or subgrantee receives the services.</a:t>
                      </a:r>
                      <a:endParaRPr sz="1100" u="none" cap="none" strike="noStrike">
                        <a:latin typeface="Calibri"/>
                        <a:ea typeface="Calibri"/>
                        <a:cs typeface="Calibri"/>
                        <a:sym typeface="Calibri"/>
                      </a:endParaRPr>
                    </a:p>
                  </a:txBody>
                  <a:tcPr marT="9525" marB="9525" marR="9525" marL="9525" anchor="ctr">
                    <a:lnL cap="flat" cmpd="sng" w="12700">
                      <a:solidFill>
                        <a:srgbClr val="95B3D7"/>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E0D0E"/>
                      </a:solidFill>
                      <a:prstDash val="solid"/>
                      <a:round/>
                      <a:headEnd len="sm" w="sm" type="none"/>
                      <a:tailEnd len="sm" w="sm" type="none"/>
                    </a:lnT>
                    <a:lnB cap="flat" cmpd="sng" w="12700">
                      <a:solidFill>
                        <a:srgbClr val="0E0D0E"/>
                      </a:solidFill>
                      <a:prstDash val="solid"/>
                      <a:round/>
                      <a:headEnd len="sm" w="sm" type="none"/>
                      <a:tailEnd len="sm" w="sm" type="none"/>
                    </a:lnB>
                    <a:solidFill>
                      <a:srgbClr val="FFFFFF"/>
                    </a:solidFill>
                  </a:tcPr>
                </a:tc>
              </a:tr>
              <a:tr h="152400">
                <a:tc>
                  <a:txBody>
                    <a:bodyPr/>
                    <a:lstStyle/>
                    <a:p>
                      <a:pPr indent="0" lvl="0" marL="0" marR="0" rtl="0" algn="l">
                        <a:lnSpc>
                          <a:spcPct val="107000"/>
                        </a:lnSpc>
                        <a:spcBef>
                          <a:spcPts val="0"/>
                        </a:spcBef>
                        <a:spcAft>
                          <a:spcPts val="0"/>
                        </a:spcAft>
                        <a:buClr>
                          <a:srgbClr val="000000"/>
                        </a:buClr>
                        <a:buSzPts val="1200"/>
                        <a:buFont typeface="Arial"/>
                        <a:buNone/>
                      </a:pPr>
                      <a:r>
                        <a:rPr lang="en-US" sz="1200" u="none" cap="none" strike="noStrike">
                          <a:solidFill>
                            <a:srgbClr val="FFFFFF"/>
                          </a:solidFill>
                          <a:latin typeface="Open Sans"/>
                          <a:ea typeface="Open Sans"/>
                          <a:cs typeface="Open Sans"/>
                          <a:sym typeface="Open Sans"/>
                        </a:rPr>
                        <a:t>(f) Travel</a:t>
                      </a:r>
                      <a:endParaRPr sz="1100" u="none" cap="none" strike="noStrike">
                        <a:latin typeface="Calibri"/>
                        <a:ea typeface="Calibri"/>
                        <a:cs typeface="Calibri"/>
                        <a:sym typeface="Calibri"/>
                      </a:endParaRPr>
                    </a:p>
                  </a:txBody>
                  <a:tcPr marT="9525" marB="9525" marR="9525" marL="9525" anchor="ctr">
                    <a:lnL cap="flat" cmpd="sng" w="12700">
                      <a:solidFill>
                        <a:srgbClr val="FFFFFF"/>
                      </a:solidFill>
                      <a:prstDash val="solid"/>
                      <a:round/>
                      <a:headEnd len="sm" w="sm" type="none"/>
                      <a:tailEnd len="sm" w="sm" type="none"/>
                    </a:lnL>
                    <a:lnR cap="flat" cmpd="sng" w="12700">
                      <a:solidFill>
                        <a:srgbClr val="95B3D7"/>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E0D0E"/>
                    </a:solidFill>
                  </a:tcPr>
                </a:tc>
                <a:tc>
                  <a:txBody>
                    <a:bodyPr/>
                    <a:lstStyle/>
                    <a:p>
                      <a:pPr indent="0" lvl="0" marL="0" marR="0" rtl="0" algn="l">
                        <a:lnSpc>
                          <a:spcPct val="125000"/>
                        </a:lnSpc>
                        <a:spcBef>
                          <a:spcPts val="0"/>
                        </a:spcBef>
                        <a:spcAft>
                          <a:spcPts val="0"/>
                        </a:spcAft>
                        <a:buClr>
                          <a:srgbClr val="000000"/>
                        </a:buClr>
                        <a:buSzPts val="1200"/>
                        <a:buFont typeface="Arial"/>
                        <a:buNone/>
                      </a:pPr>
                      <a:r>
                        <a:rPr lang="en-US" sz="1200" u="none" cap="none" strike="noStrike">
                          <a:solidFill>
                            <a:srgbClr val="0E0D0E"/>
                          </a:solidFill>
                          <a:latin typeface="Open Sans"/>
                          <a:ea typeface="Open Sans"/>
                          <a:cs typeface="Open Sans"/>
                          <a:sym typeface="Open Sans"/>
                        </a:rPr>
                        <a:t>When the travel is taken.</a:t>
                      </a:r>
                      <a:endParaRPr sz="1100" u="none" cap="none" strike="noStrike">
                        <a:latin typeface="Calibri"/>
                        <a:ea typeface="Calibri"/>
                        <a:cs typeface="Calibri"/>
                        <a:sym typeface="Calibri"/>
                      </a:endParaRPr>
                    </a:p>
                  </a:txBody>
                  <a:tcPr marT="9525" marB="9525" marR="9525" marL="9525" anchor="ctr">
                    <a:lnL cap="flat" cmpd="sng" w="12700">
                      <a:solidFill>
                        <a:srgbClr val="95B3D7"/>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E0D0E"/>
                      </a:solidFill>
                      <a:prstDash val="solid"/>
                      <a:round/>
                      <a:headEnd len="sm" w="sm" type="none"/>
                      <a:tailEnd len="sm" w="sm" type="none"/>
                    </a:lnT>
                    <a:lnB cap="flat" cmpd="sng" w="12700">
                      <a:solidFill>
                        <a:srgbClr val="0E0D0E"/>
                      </a:solidFill>
                      <a:prstDash val="solid"/>
                      <a:round/>
                      <a:headEnd len="sm" w="sm" type="none"/>
                      <a:tailEnd len="sm" w="sm" type="none"/>
                    </a:lnB>
                    <a:solidFill>
                      <a:srgbClr val="F4F4F4"/>
                    </a:solidFill>
                  </a:tcPr>
                </a:tc>
              </a:tr>
              <a:tr h="152400">
                <a:tc>
                  <a:txBody>
                    <a:bodyPr/>
                    <a:lstStyle/>
                    <a:p>
                      <a:pPr indent="0" lvl="0" marL="0" marR="0" rtl="0" algn="l">
                        <a:lnSpc>
                          <a:spcPct val="107000"/>
                        </a:lnSpc>
                        <a:spcBef>
                          <a:spcPts val="0"/>
                        </a:spcBef>
                        <a:spcAft>
                          <a:spcPts val="0"/>
                        </a:spcAft>
                        <a:buClr>
                          <a:srgbClr val="000000"/>
                        </a:buClr>
                        <a:buSzPts val="1200"/>
                        <a:buFont typeface="Arial"/>
                        <a:buNone/>
                      </a:pPr>
                      <a:r>
                        <a:rPr lang="en-US" sz="1200" u="none" cap="none" strike="noStrike">
                          <a:solidFill>
                            <a:srgbClr val="FFFFFF"/>
                          </a:solidFill>
                          <a:latin typeface="Open Sans"/>
                          <a:ea typeface="Open Sans"/>
                          <a:cs typeface="Open Sans"/>
                          <a:sym typeface="Open Sans"/>
                        </a:rPr>
                        <a:t>(g) Rental of real or personal property</a:t>
                      </a:r>
                      <a:endParaRPr sz="1100" u="none" cap="none" strike="noStrike">
                        <a:latin typeface="Calibri"/>
                        <a:ea typeface="Calibri"/>
                        <a:cs typeface="Calibri"/>
                        <a:sym typeface="Calibri"/>
                      </a:endParaRPr>
                    </a:p>
                  </a:txBody>
                  <a:tcPr marT="9525" marB="9525" marR="9525" marL="9525" anchor="ctr">
                    <a:lnL cap="flat" cmpd="sng" w="12700">
                      <a:solidFill>
                        <a:srgbClr val="FFFFFF"/>
                      </a:solidFill>
                      <a:prstDash val="solid"/>
                      <a:round/>
                      <a:headEnd len="sm" w="sm" type="none"/>
                      <a:tailEnd len="sm" w="sm" type="none"/>
                    </a:lnL>
                    <a:lnR cap="flat" cmpd="sng" w="12700">
                      <a:solidFill>
                        <a:srgbClr val="95B3D7"/>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E0D0E"/>
                    </a:solidFill>
                  </a:tcPr>
                </a:tc>
                <a:tc>
                  <a:txBody>
                    <a:bodyPr/>
                    <a:lstStyle/>
                    <a:p>
                      <a:pPr indent="0" lvl="0" marL="0" marR="0" rtl="0" algn="l">
                        <a:lnSpc>
                          <a:spcPct val="125000"/>
                        </a:lnSpc>
                        <a:spcBef>
                          <a:spcPts val="0"/>
                        </a:spcBef>
                        <a:spcAft>
                          <a:spcPts val="0"/>
                        </a:spcAft>
                        <a:buClr>
                          <a:srgbClr val="000000"/>
                        </a:buClr>
                        <a:buSzPts val="1200"/>
                        <a:buFont typeface="Arial"/>
                        <a:buNone/>
                      </a:pPr>
                      <a:r>
                        <a:rPr lang="en-US" sz="1200" u="none" cap="none" strike="noStrike">
                          <a:solidFill>
                            <a:srgbClr val="0E0D0E"/>
                          </a:solidFill>
                          <a:latin typeface="Open Sans"/>
                          <a:ea typeface="Open Sans"/>
                          <a:cs typeface="Open Sans"/>
                          <a:sym typeface="Open Sans"/>
                        </a:rPr>
                        <a:t>When the State or subgrantee uses the property.</a:t>
                      </a:r>
                      <a:endParaRPr sz="1100" u="none" cap="none" strike="noStrike">
                        <a:latin typeface="Calibri"/>
                        <a:ea typeface="Calibri"/>
                        <a:cs typeface="Calibri"/>
                        <a:sym typeface="Calibri"/>
                      </a:endParaRPr>
                    </a:p>
                  </a:txBody>
                  <a:tcPr marT="9525" marB="9525" marR="9525" marL="9525" anchor="ctr">
                    <a:lnL cap="flat" cmpd="sng" w="12700">
                      <a:solidFill>
                        <a:srgbClr val="95B3D7"/>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E0D0E"/>
                      </a:solidFill>
                      <a:prstDash val="solid"/>
                      <a:round/>
                      <a:headEnd len="sm" w="sm" type="none"/>
                      <a:tailEnd len="sm" w="sm" type="none"/>
                    </a:lnT>
                    <a:lnB cap="flat" cmpd="sng" w="12700">
                      <a:solidFill>
                        <a:srgbClr val="0E0D0E"/>
                      </a:solidFill>
                      <a:prstDash val="solid"/>
                      <a:round/>
                      <a:headEnd len="sm" w="sm" type="none"/>
                      <a:tailEnd len="sm" w="sm" type="none"/>
                    </a:lnB>
                    <a:solidFill>
                      <a:srgbClr val="FFFFFF"/>
                    </a:solidFill>
                  </a:tcPr>
                </a:tc>
              </a:tr>
              <a:tr h="152400">
                <a:tc>
                  <a:txBody>
                    <a:bodyPr/>
                    <a:lstStyle/>
                    <a:p>
                      <a:pPr indent="0" lvl="0" marL="0" marR="0" rtl="0" algn="l">
                        <a:lnSpc>
                          <a:spcPct val="107000"/>
                        </a:lnSpc>
                        <a:spcBef>
                          <a:spcPts val="0"/>
                        </a:spcBef>
                        <a:spcAft>
                          <a:spcPts val="0"/>
                        </a:spcAft>
                        <a:buClr>
                          <a:srgbClr val="000000"/>
                        </a:buClr>
                        <a:buSzPts val="1200"/>
                        <a:buFont typeface="Arial"/>
                        <a:buNone/>
                      </a:pPr>
                      <a:r>
                        <a:rPr lang="en-US" sz="1200" u="none" cap="none" strike="noStrike">
                          <a:solidFill>
                            <a:srgbClr val="FFFFFF"/>
                          </a:solidFill>
                          <a:latin typeface="Open Sans"/>
                          <a:ea typeface="Open Sans"/>
                          <a:cs typeface="Open Sans"/>
                          <a:sym typeface="Open Sans"/>
                        </a:rPr>
                        <a:t>(h) A pre-agreement cost that was properly approved by the Secretary under the cost principles in </a:t>
                      </a:r>
                      <a:r>
                        <a:rPr lang="en-US" sz="1200" u="sng" cap="none" strike="noStrike">
                          <a:solidFill>
                            <a:schemeClr val="hlink"/>
                          </a:solidFill>
                          <a:latin typeface="Open Sans"/>
                          <a:ea typeface="Open Sans"/>
                          <a:cs typeface="Open Sans"/>
                          <a:sym typeface="Open Sans"/>
                          <a:hlinkClick r:id="rId3"/>
                        </a:rPr>
                        <a:t>2 CFR part 200</a:t>
                      </a:r>
                      <a:r>
                        <a:rPr lang="en-US" sz="1200" u="none" cap="none" strike="noStrike">
                          <a:solidFill>
                            <a:srgbClr val="FFFFFF"/>
                          </a:solidFill>
                          <a:latin typeface="Open Sans"/>
                          <a:ea typeface="Open Sans"/>
                          <a:cs typeface="Open Sans"/>
                          <a:sym typeface="Open Sans"/>
                        </a:rPr>
                        <a:t>, Subpart E - Cost Principles</a:t>
                      </a:r>
                      <a:endParaRPr sz="1100" u="none" cap="none" strike="noStrike">
                        <a:latin typeface="Calibri"/>
                        <a:ea typeface="Calibri"/>
                        <a:cs typeface="Calibri"/>
                        <a:sym typeface="Calibri"/>
                      </a:endParaRPr>
                    </a:p>
                  </a:txBody>
                  <a:tcPr marT="9525" marB="9525" marR="9525" marL="9525" anchor="ctr">
                    <a:lnL cap="flat" cmpd="sng" w="12700">
                      <a:solidFill>
                        <a:srgbClr val="FFFFFF"/>
                      </a:solidFill>
                      <a:prstDash val="solid"/>
                      <a:round/>
                      <a:headEnd len="sm" w="sm" type="none"/>
                      <a:tailEnd len="sm" w="sm" type="none"/>
                    </a:lnL>
                    <a:lnR cap="flat" cmpd="sng" w="12700">
                      <a:solidFill>
                        <a:srgbClr val="95B3D7"/>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E0D0E"/>
                    </a:solidFill>
                  </a:tcPr>
                </a:tc>
                <a:tc>
                  <a:txBody>
                    <a:bodyPr/>
                    <a:lstStyle/>
                    <a:p>
                      <a:pPr indent="0" lvl="0" marL="0" marR="0" rtl="0" algn="l">
                        <a:lnSpc>
                          <a:spcPct val="125000"/>
                        </a:lnSpc>
                        <a:spcBef>
                          <a:spcPts val="0"/>
                        </a:spcBef>
                        <a:spcAft>
                          <a:spcPts val="0"/>
                        </a:spcAft>
                        <a:buClr>
                          <a:srgbClr val="000000"/>
                        </a:buClr>
                        <a:buSzPts val="1200"/>
                        <a:buFont typeface="Arial"/>
                        <a:buNone/>
                      </a:pPr>
                      <a:r>
                        <a:rPr lang="en-US" sz="1200" u="none" cap="none" strike="noStrike">
                          <a:solidFill>
                            <a:srgbClr val="0E0D0E"/>
                          </a:solidFill>
                          <a:latin typeface="Open Sans"/>
                          <a:ea typeface="Open Sans"/>
                          <a:cs typeface="Open Sans"/>
                          <a:sym typeface="Open Sans"/>
                        </a:rPr>
                        <a:t>On the first day of the grant or subgrant performance period.</a:t>
                      </a:r>
                      <a:endParaRPr sz="1100" u="none" cap="none" strike="noStrike">
                        <a:latin typeface="Calibri"/>
                        <a:ea typeface="Calibri"/>
                        <a:cs typeface="Calibri"/>
                        <a:sym typeface="Calibri"/>
                      </a:endParaRPr>
                    </a:p>
                  </a:txBody>
                  <a:tcPr marT="9525" marB="9525" marR="9525" marL="9525" anchor="ctr">
                    <a:lnL cap="flat" cmpd="sng" w="12700">
                      <a:solidFill>
                        <a:srgbClr val="95B3D7"/>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E0D0E"/>
                      </a:solidFill>
                      <a:prstDash val="solid"/>
                      <a:round/>
                      <a:headEnd len="sm" w="sm" type="none"/>
                      <a:tailEnd len="sm" w="sm" type="none"/>
                    </a:lnT>
                    <a:lnB cap="flat" cmpd="sng" w="12700">
                      <a:solidFill>
                        <a:srgbClr val="0E0D0E"/>
                      </a:solidFill>
                      <a:prstDash val="solid"/>
                      <a:round/>
                      <a:headEnd len="sm" w="sm" type="none"/>
                      <a:tailEnd len="sm" w="sm" type="none"/>
                    </a:lnB>
                    <a:solidFill>
                      <a:srgbClr val="F4F4F4"/>
                    </a:solidFill>
                  </a:tcPr>
                </a:tc>
              </a:tr>
            </a:tbl>
          </a:graphicData>
        </a:graphic>
      </p:graphicFrame>
      <p:sp>
        <p:nvSpPr>
          <p:cNvPr id="205" name="Google Shape;205;p2"/>
          <p:cNvSpPr txBox="1"/>
          <p:nvPr/>
        </p:nvSpPr>
        <p:spPr>
          <a:xfrm>
            <a:off x="322729" y="1353508"/>
            <a:ext cx="8497800" cy="515700"/>
          </a:xfrm>
          <a:prstGeom prst="rect">
            <a:avLst/>
          </a:prstGeom>
          <a:no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Clr>
                <a:srgbClr val="000000"/>
              </a:buClr>
              <a:buSzPts val="1450"/>
              <a:buFont typeface="Arial"/>
              <a:buNone/>
            </a:pPr>
            <a:r>
              <a:rPr b="1" i="0" lang="en-US" sz="1450" u="sng" cap="none" strike="noStrike">
                <a:solidFill>
                  <a:srgbClr val="000000"/>
                </a:solidFill>
                <a:latin typeface="Open Sans"/>
                <a:ea typeface="Open Sans"/>
                <a:cs typeface="Open Sans"/>
                <a:sym typeface="Open Sans"/>
                <a:hlinkClick r:id="rId4">
                  <a:extLst>
                    <a:ext uri="{A12FA001-AC4F-418D-AE19-62706E023703}">
                      <ahyp:hlinkClr val="tx"/>
                    </a:ext>
                  </a:extLst>
                </a:hlinkClick>
              </a:rPr>
              <a:t>§ 76.707 When obligations are made.</a:t>
            </a:r>
            <a:endParaRPr b="0" i="0" sz="1100" u="none" cap="none" strike="noStrike">
              <a:solidFill>
                <a:srgbClr val="000000"/>
              </a:solidFill>
              <a:latin typeface="Calibri"/>
              <a:ea typeface="Calibri"/>
              <a:cs typeface="Calibri"/>
              <a:sym typeface="Calibri"/>
            </a:endParaRPr>
          </a:p>
          <a:p>
            <a:pPr indent="0" lvl="0" marL="0" marR="0" rtl="0" algn="l">
              <a:lnSpc>
                <a:spcPct val="107000"/>
              </a:lnSpc>
              <a:spcBef>
                <a:spcPts val="0"/>
              </a:spcBef>
              <a:spcAft>
                <a:spcPts val="0"/>
              </a:spcAft>
              <a:buClr>
                <a:srgbClr val="000000"/>
              </a:buClr>
              <a:buSzPts val="1200"/>
              <a:buFont typeface="Arial"/>
              <a:buNone/>
            </a:pPr>
            <a:r>
              <a:rPr b="0" i="0" lang="en-US" sz="1200" u="none" cap="none" strike="noStrike">
                <a:solidFill>
                  <a:srgbClr val="333333"/>
                </a:solidFill>
                <a:latin typeface="Open Sans"/>
                <a:ea typeface="Open Sans"/>
                <a:cs typeface="Open Sans"/>
                <a:sym typeface="Open Sans"/>
              </a:rPr>
              <a:t>The following table shows when a </a:t>
            </a:r>
            <a:r>
              <a:rPr b="0" i="0" lang="en-US" sz="1200" u="sng" cap="none" strike="noStrike">
                <a:solidFill>
                  <a:schemeClr val="hlink"/>
                </a:solidFill>
                <a:latin typeface="Open Sans"/>
                <a:ea typeface="Open Sans"/>
                <a:cs typeface="Open Sans"/>
                <a:sym typeface="Open Sans"/>
                <a:hlinkClick r:id="rId5"/>
              </a:rPr>
              <a:t>State</a:t>
            </a:r>
            <a:r>
              <a:rPr b="0" i="0" lang="en-US" sz="1200" u="none" cap="none" strike="noStrike">
                <a:solidFill>
                  <a:srgbClr val="333333"/>
                </a:solidFill>
                <a:latin typeface="Open Sans"/>
                <a:ea typeface="Open Sans"/>
                <a:cs typeface="Open Sans"/>
                <a:sym typeface="Open Sans"/>
              </a:rPr>
              <a:t> or a subgrantee makes obligations for various kinds of property and services.</a:t>
            </a:r>
            <a:endParaRPr b="0" i="0" sz="1100" u="none" cap="none" strike="noStrike">
              <a:solidFill>
                <a:srgbClr val="000000"/>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g290ba07e073_0_1"/>
          <p:cNvSpPr txBox="1"/>
          <p:nvPr>
            <p:ph type="title"/>
          </p:nvPr>
        </p:nvSpPr>
        <p:spPr>
          <a:xfrm>
            <a:off x="245193" y="254514"/>
            <a:ext cx="6081900" cy="756300"/>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Clr>
                <a:schemeClr val="lt1"/>
              </a:buClr>
              <a:buSzPts val="2400"/>
              <a:buFont typeface="Arial"/>
              <a:buNone/>
            </a:pPr>
            <a:r>
              <a:rPr lang="en-US">
                <a:latin typeface="Calibri"/>
                <a:ea typeface="Calibri"/>
                <a:cs typeface="Calibri"/>
                <a:sym typeface="Calibri"/>
              </a:rPr>
              <a:t>Chart of Accounts (COA) Chart Fields </a:t>
            </a:r>
            <a:endParaRPr/>
          </a:p>
        </p:txBody>
      </p:sp>
      <p:sp>
        <p:nvSpPr>
          <p:cNvPr id="211" name="Google Shape;211;g290ba07e073_0_1"/>
          <p:cNvSpPr txBox="1"/>
          <p:nvPr>
            <p:ph idx="12" type="sldNum"/>
          </p:nvPr>
        </p:nvSpPr>
        <p:spPr>
          <a:xfrm>
            <a:off x="223071" y="6427018"/>
            <a:ext cx="2057400" cy="365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600"/>
              <a:buNone/>
            </a:pPr>
            <a:fld id="{00000000-1234-1234-1234-123412341234}" type="slidenum">
              <a:rPr lang="en-US"/>
              <a:t>‹#›</a:t>
            </a:fld>
            <a:endParaRPr/>
          </a:p>
        </p:txBody>
      </p:sp>
      <p:pic>
        <p:nvPicPr>
          <p:cNvPr id="212" name="Google Shape;212;g290ba07e073_0_1"/>
          <p:cNvPicPr preferRelativeResize="0"/>
          <p:nvPr/>
        </p:nvPicPr>
        <p:blipFill rotWithShape="1">
          <a:blip r:embed="rId3">
            <a:alphaModFix/>
          </a:blip>
          <a:srcRect b="0" l="0" r="0" t="0"/>
          <a:stretch/>
        </p:blipFill>
        <p:spPr>
          <a:xfrm>
            <a:off x="153005" y="1398437"/>
            <a:ext cx="8902475" cy="2030563"/>
          </a:xfrm>
          <a:prstGeom prst="rect">
            <a:avLst/>
          </a:prstGeom>
          <a:noFill/>
          <a:ln>
            <a:noFill/>
          </a:ln>
        </p:spPr>
      </p:pic>
      <p:sp>
        <p:nvSpPr>
          <p:cNvPr id="213" name="Google Shape;213;g290ba07e073_0_1"/>
          <p:cNvSpPr txBox="1"/>
          <p:nvPr/>
        </p:nvSpPr>
        <p:spPr>
          <a:xfrm>
            <a:off x="245193" y="3429000"/>
            <a:ext cx="8463600" cy="120028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400"/>
              <a:buFont typeface="Arial"/>
              <a:buNone/>
            </a:pPr>
            <a:r>
              <a:rPr b="0" i="0" lang="en-US" sz="1800" u="none" cap="none" strike="noStrike">
                <a:solidFill>
                  <a:schemeClr val="dk1"/>
                </a:solidFill>
                <a:latin typeface="Calibri"/>
                <a:ea typeface="Calibri"/>
                <a:cs typeface="Calibri"/>
                <a:sym typeface="Calibri"/>
              </a:rPr>
              <a:t>See </a:t>
            </a:r>
            <a:r>
              <a:rPr b="0" i="1" lang="en-US" sz="1800" u="sng" cap="none" strike="noStrike">
                <a:solidFill>
                  <a:schemeClr val="hlink"/>
                </a:solidFill>
                <a:latin typeface="Calibri"/>
                <a:ea typeface="Calibri"/>
                <a:cs typeface="Calibri"/>
                <a:sym typeface="Calibri"/>
                <a:hlinkClick r:id="rId4"/>
              </a:rPr>
              <a:t>CDE Chart of Accounts</a:t>
            </a:r>
            <a:r>
              <a:rPr b="0" i="1" lang="en-US" sz="1800" u="none" cap="none" strike="noStrike">
                <a:solidFill>
                  <a:schemeClr val="dk1"/>
                </a:solidFill>
                <a:latin typeface="Calibri"/>
                <a:ea typeface="Calibri"/>
                <a:cs typeface="Calibri"/>
                <a:sym typeface="Calibri"/>
              </a:rPr>
              <a:t> - Appendix A: Required Reporting Levels </a:t>
            </a:r>
            <a:r>
              <a:rPr b="0" i="0" lang="en-US" sz="1800" u="none" cap="none" strike="noStrike">
                <a:solidFill>
                  <a:schemeClr val="dk1"/>
                </a:solidFill>
                <a:latin typeface="Calibri"/>
                <a:ea typeface="Calibri"/>
                <a:cs typeface="Calibri"/>
                <a:sym typeface="Calibri"/>
              </a:rPr>
              <a:t>for a detailed listing of all the required codes (the “bold” codes).</a:t>
            </a:r>
            <a:endParaRPr b="0" i="0" sz="1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en-US" sz="1800" u="none" cap="none" strike="noStrike">
                <a:solidFill>
                  <a:srgbClr val="000000"/>
                </a:solidFill>
                <a:latin typeface="Calibri"/>
                <a:ea typeface="Calibri"/>
                <a:cs typeface="Calibri"/>
                <a:sym typeface="Calibri"/>
              </a:rPr>
              <a:t>See </a:t>
            </a:r>
            <a:r>
              <a:rPr b="0" i="1" lang="en-US" sz="1800" u="sng" cap="none" strike="noStrike">
                <a:solidFill>
                  <a:schemeClr val="hlink"/>
                </a:solidFill>
                <a:latin typeface="Calibri"/>
                <a:ea typeface="Calibri"/>
                <a:cs typeface="Calibri"/>
                <a:sym typeface="Calibri"/>
                <a:hlinkClick r:id="rId5"/>
              </a:rPr>
              <a:t>CDE Chart of Accounts</a:t>
            </a:r>
            <a:r>
              <a:rPr b="0" i="1" lang="en-US" sz="1800" u="none" cap="none" strike="noStrike">
                <a:solidFill>
                  <a:srgbClr val="000000"/>
                </a:solidFill>
                <a:latin typeface="Calibri"/>
                <a:ea typeface="Calibri"/>
                <a:cs typeface="Calibri"/>
                <a:sym typeface="Calibri"/>
              </a:rPr>
              <a:t> - Appendix N: Rolling to the Bold </a:t>
            </a:r>
            <a:r>
              <a:rPr b="0" i="0" lang="en-US" sz="1800" u="none" cap="none" strike="noStrike">
                <a:solidFill>
                  <a:srgbClr val="000000"/>
                </a:solidFill>
                <a:latin typeface="Calibri"/>
                <a:ea typeface="Calibri"/>
                <a:cs typeface="Calibri"/>
                <a:sym typeface="Calibri"/>
              </a:rPr>
              <a:t>for a discussion on the roll to the bold concept.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15"/>
          <p:cNvSpPr txBox="1"/>
          <p:nvPr>
            <p:ph type="title"/>
          </p:nvPr>
        </p:nvSpPr>
        <p:spPr>
          <a:xfrm>
            <a:off x="245201" y="254525"/>
            <a:ext cx="6602100" cy="756300"/>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Clr>
                <a:schemeClr val="lt1"/>
              </a:buClr>
              <a:buSzPts val="2400"/>
              <a:buFont typeface="Arial"/>
              <a:buNone/>
            </a:pPr>
            <a:r>
              <a:rPr lang="en-US"/>
              <a:t>Chart of Accounts – Deciphering Grant Codes</a:t>
            </a:r>
            <a:endParaRPr/>
          </a:p>
        </p:txBody>
      </p:sp>
      <p:sp>
        <p:nvSpPr>
          <p:cNvPr id="219" name="Google Shape;219;p15"/>
          <p:cNvSpPr txBox="1"/>
          <p:nvPr>
            <p:ph idx="12" type="sldNum"/>
          </p:nvPr>
        </p:nvSpPr>
        <p:spPr>
          <a:xfrm>
            <a:off x="223071" y="6427018"/>
            <a:ext cx="2057400" cy="36512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600"/>
              <a:buNone/>
            </a:pPr>
            <a:fld id="{00000000-1234-1234-1234-123412341234}" type="slidenum">
              <a:rPr lang="en-US"/>
              <a:t>‹#›</a:t>
            </a:fld>
            <a:endParaRPr/>
          </a:p>
        </p:txBody>
      </p:sp>
      <p:pic>
        <p:nvPicPr>
          <p:cNvPr id="220" name="Google Shape;220;p15"/>
          <p:cNvPicPr preferRelativeResize="0"/>
          <p:nvPr/>
        </p:nvPicPr>
        <p:blipFill rotWithShape="1">
          <a:blip r:embed="rId3">
            <a:alphaModFix/>
          </a:blip>
          <a:srcRect b="0" l="0" r="0" t="0"/>
          <a:stretch/>
        </p:blipFill>
        <p:spPr>
          <a:xfrm>
            <a:off x="371750" y="1594650"/>
            <a:ext cx="8403749" cy="38679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pic>
        <p:nvPicPr>
          <p:cNvPr id="225" name="Google Shape;225;p6"/>
          <p:cNvPicPr preferRelativeResize="0"/>
          <p:nvPr/>
        </p:nvPicPr>
        <p:blipFill rotWithShape="1">
          <a:blip r:embed="rId3">
            <a:alphaModFix/>
          </a:blip>
          <a:srcRect b="0" l="0" r="0" t="0"/>
          <a:stretch/>
        </p:blipFill>
        <p:spPr>
          <a:xfrm>
            <a:off x="0" y="63750"/>
            <a:ext cx="9144003" cy="6858002"/>
          </a:xfrm>
          <a:prstGeom prst="rect">
            <a:avLst/>
          </a:prstGeom>
          <a:noFill/>
          <a:ln>
            <a:noFill/>
          </a:ln>
        </p:spPr>
      </p:pic>
      <p:cxnSp>
        <p:nvCxnSpPr>
          <p:cNvPr id="226" name="Google Shape;226;p6"/>
          <p:cNvCxnSpPr/>
          <p:nvPr/>
        </p:nvCxnSpPr>
        <p:spPr>
          <a:xfrm>
            <a:off x="11965025" y="4999050"/>
            <a:ext cx="0" cy="803100"/>
          </a:xfrm>
          <a:prstGeom prst="straightConnector1">
            <a:avLst/>
          </a:prstGeom>
          <a:noFill/>
          <a:ln cap="flat" cmpd="sng" w="9525">
            <a:solidFill>
              <a:schemeClr val="lt1"/>
            </a:solidFill>
            <a:prstDash val="solid"/>
            <a:round/>
            <a:headEnd len="sm" w="sm" type="none"/>
            <a:tailEnd len="sm" w="sm" type="none"/>
          </a:ln>
        </p:spPr>
      </p:cxnSp>
      <p:sp>
        <p:nvSpPr>
          <p:cNvPr id="227" name="Google Shape;227;p6"/>
          <p:cNvSpPr txBox="1"/>
          <p:nvPr>
            <p:ph idx="4294967295" type="ctrTitle"/>
          </p:nvPr>
        </p:nvSpPr>
        <p:spPr>
          <a:xfrm>
            <a:off x="518250" y="2647800"/>
            <a:ext cx="4361100" cy="1562400"/>
          </a:xfrm>
          <a:prstGeom prst="rect">
            <a:avLst/>
          </a:prstGeom>
          <a:noFill/>
          <a:ln>
            <a:noFill/>
          </a:ln>
        </p:spPr>
        <p:txBody>
          <a:bodyPr anchorCtr="0" anchor="t" bIns="91425" lIns="91425" spcFirstLastPara="1" rIns="91425" wrap="square" tIns="0">
            <a:normAutofit fontScale="90000"/>
          </a:bodyPr>
          <a:lstStyle/>
          <a:p>
            <a:pPr indent="0" lvl="0" marL="0" marR="0" rtl="0" algn="ctr">
              <a:lnSpc>
                <a:spcPct val="90000"/>
              </a:lnSpc>
              <a:spcBef>
                <a:spcPts val="0"/>
              </a:spcBef>
              <a:spcAft>
                <a:spcPts val="0"/>
              </a:spcAft>
              <a:buClr>
                <a:schemeClr val="dk1"/>
              </a:buClr>
              <a:buSzPct val="122222"/>
              <a:buFont typeface="Calibri"/>
              <a:buNone/>
            </a:pPr>
            <a:r>
              <a:rPr b="0" i="0" lang="en-US" sz="4000" u="none" cap="none" strike="noStrike">
                <a:solidFill>
                  <a:schemeClr val="lt1"/>
                </a:solidFill>
                <a:latin typeface="Calibri"/>
                <a:ea typeface="Calibri"/>
                <a:cs typeface="Calibri"/>
                <a:sym typeface="Calibri"/>
              </a:rPr>
              <a:t>Important Requirements and Distinctions</a:t>
            </a:r>
            <a:br>
              <a:rPr b="0" i="0" lang="en-US" sz="4000" u="none" cap="none" strike="noStrike">
                <a:solidFill>
                  <a:schemeClr val="lt1"/>
                </a:solidFill>
                <a:latin typeface="Calibri"/>
                <a:ea typeface="Calibri"/>
                <a:cs typeface="Calibri"/>
                <a:sym typeface="Calibri"/>
              </a:rPr>
            </a:br>
            <a:endParaRPr b="0" i="0" sz="4000" u="none" cap="none" strike="noStrike">
              <a:solidFill>
                <a:schemeClr val="lt1"/>
              </a:solidFill>
              <a:latin typeface="Calibri"/>
              <a:ea typeface="Calibri"/>
              <a:cs typeface="Calibri"/>
              <a:sym typeface="Calibri"/>
            </a:endParaRPr>
          </a:p>
        </p:txBody>
      </p:sp>
      <p:sp>
        <p:nvSpPr>
          <p:cNvPr id="228" name="Google Shape;228;p6"/>
          <p:cNvSpPr txBox="1"/>
          <p:nvPr>
            <p:ph idx="12" type="sldNum"/>
          </p:nvPr>
        </p:nvSpPr>
        <p:spPr>
          <a:xfrm>
            <a:off x="233383" y="6196097"/>
            <a:ext cx="548700" cy="5247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800"/>
              <a:buNone/>
            </a:pPr>
            <a:fld id="{00000000-1234-1234-1234-123412341234}" type="slidenum">
              <a:rPr lang="en-US" sz="1000">
                <a:solidFill>
                  <a:schemeClr val="lt1"/>
                </a:solidFill>
                <a:latin typeface="Arial"/>
                <a:ea typeface="Arial"/>
                <a:cs typeface="Arial"/>
                <a:sym typeface="Arial"/>
              </a:rPr>
              <a:t>‹#›</a:t>
            </a:fld>
            <a:endParaRPr sz="1000">
              <a:solidFill>
                <a:schemeClr val="lt1"/>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g26e8674b709_0_13"/>
          <p:cNvSpPr txBox="1"/>
          <p:nvPr>
            <p:ph type="title"/>
          </p:nvPr>
        </p:nvSpPr>
        <p:spPr>
          <a:xfrm>
            <a:off x="245193" y="254514"/>
            <a:ext cx="6081900" cy="756300"/>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Clr>
                <a:schemeClr val="lt1"/>
              </a:buClr>
              <a:buSzPts val="2400"/>
              <a:buFont typeface="Arial"/>
              <a:buNone/>
            </a:pPr>
            <a:r>
              <a:rPr lang="en-US"/>
              <a:t>Time and Effort</a:t>
            </a:r>
            <a:endParaRPr/>
          </a:p>
          <a:p>
            <a:pPr indent="0" lvl="0" marL="0" rtl="0" algn="l">
              <a:lnSpc>
                <a:spcPct val="90000"/>
              </a:lnSpc>
              <a:spcBef>
                <a:spcPts val="0"/>
              </a:spcBef>
              <a:spcAft>
                <a:spcPts val="0"/>
              </a:spcAft>
              <a:buClr>
                <a:schemeClr val="lt1"/>
              </a:buClr>
              <a:buSzPts val="2400"/>
              <a:buFont typeface="Arial"/>
              <a:buNone/>
            </a:pPr>
            <a:r>
              <a:rPr lang="en-US"/>
              <a:t>Support and Documentation Requirements</a:t>
            </a:r>
            <a:endParaRPr/>
          </a:p>
        </p:txBody>
      </p:sp>
      <p:sp>
        <p:nvSpPr>
          <p:cNvPr id="235" name="Google Shape;235;g26e8674b709_0_13"/>
          <p:cNvSpPr txBox="1"/>
          <p:nvPr>
            <p:ph idx="1" type="body"/>
          </p:nvPr>
        </p:nvSpPr>
        <p:spPr>
          <a:xfrm>
            <a:off x="245200" y="1268025"/>
            <a:ext cx="8467200" cy="4945800"/>
          </a:xfrm>
          <a:prstGeom prst="rect">
            <a:avLst/>
          </a:prstGeom>
          <a:noFill/>
          <a:ln>
            <a:noFill/>
          </a:ln>
        </p:spPr>
        <p:txBody>
          <a:bodyPr anchorCtr="0" anchor="t" bIns="45700" lIns="0" spcFirstLastPara="1" rIns="0" wrap="square" tIns="0">
            <a:normAutofit lnSpcReduction="20000"/>
          </a:bodyPr>
          <a:lstStyle/>
          <a:p>
            <a:pPr indent="0" lvl="2" marL="0" rtl="0" algn="l">
              <a:lnSpc>
                <a:spcPct val="90000"/>
              </a:lnSpc>
              <a:spcBef>
                <a:spcPts val="500"/>
              </a:spcBef>
              <a:spcAft>
                <a:spcPts val="0"/>
              </a:spcAft>
              <a:buSzPts val="1800"/>
              <a:buNone/>
            </a:pPr>
            <a:r>
              <a:rPr b="1" lang="en-US" sz="2000"/>
              <a:t>Tracking time and EFFORT is required on any federal award. (State Best Practice)</a:t>
            </a:r>
            <a:endParaRPr b="1" sz="2000"/>
          </a:p>
          <a:p>
            <a:pPr indent="-342900" lvl="0" marL="457200" rtl="0" algn="l">
              <a:lnSpc>
                <a:spcPct val="90000"/>
              </a:lnSpc>
              <a:spcBef>
                <a:spcPts val="500"/>
              </a:spcBef>
              <a:spcAft>
                <a:spcPts val="0"/>
              </a:spcAft>
              <a:buSzPts val="1800"/>
              <a:buChar char="•"/>
            </a:pPr>
            <a:r>
              <a:rPr lang="en-US" sz="1800"/>
              <a:t>Who needs to track time (in some way)?</a:t>
            </a:r>
            <a:endParaRPr sz="1800"/>
          </a:p>
          <a:p>
            <a:pPr indent="-342900" lvl="1" marL="914400" rtl="0" algn="l">
              <a:lnSpc>
                <a:spcPct val="90000"/>
              </a:lnSpc>
              <a:spcBef>
                <a:spcPts val="1000"/>
              </a:spcBef>
              <a:spcAft>
                <a:spcPts val="0"/>
              </a:spcAft>
              <a:buSzPts val="1800"/>
              <a:buChar char="•"/>
            </a:pPr>
            <a:r>
              <a:rPr lang="en-US" sz="1800"/>
              <a:t>Anyone charging ANY portion of their time to any federal award.</a:t>
            </a:r>
            <a:endParaRPr sz="1800"/>
          </a:p>
          <a:p>
            <a:pPr indent="-368300" lvl="0" marL="457200" rtl="0" algn="l">
              <a:lnSpc>
                <a:spcPct val="90000"/>
              </a:lnSpc>
              <a:spcBef>
                <a:spcPts val="1000"/>
              </a:spcBef>
              <a:spcAft>
                <a:spcPts val="0"/>
              </a:spcAft>
              <a:buSzPts val="2200"/>
              <a:buChar char="•"/>
            </a:pPr>
            <a:r>
              <a:rPr lang="en-US" sz="1800"/>
              <a:t>How should time be tracked?</a:t>
            </a:r>
            <a:endParaRPr sz="1800"/>
          </a:p>
          <a:p>
            <a:pPr indent="-342900" lvl="1" marL="914400" rtl="0" algn="l">
              <a:lnSpc>
                <a:spcPct val="90000"/>
              </a:lnSpc>
              <a:spcBef>
                <a:spcPts val="1000"/>
              </a:spcBef>
              <a:spcAft>
                <a:spcPts val="0"/>
              </a:spcAft>
              <a:buSzPts val="1800"/>
              <a:buChar char="•"/>
            </a:pPr>
            <a:r>
              <a:rPr lang="en-US" sz="1800"/>
              <a:t>Guidance indicates</a:t>
            </a:r>
            <a:r>
              <a:rPr lang="en-US" sz="1800"/>
              <a:t>:  </a:t>
            </a:r>
            <a:endParaRPr sz="1800"/>
          </a:p>
          <a:p>
            <a:pPr indent="-342900" lvl="1" marL="914400" rtl="0" algn="l">
              <a:lnSpc>
                <a:spcPct val="90000"/>
              </a:lnSpc>
              <a:spcBef>
                <a:spcPts val="1000"/>
              </a:spcBef>
              <a:spcAft>
                <a:spcPts val="0"/>
              </a:spcAft>
              <a:buSzPts val="1800"/>
              <a:buChar char="•"/>
            </a:pPr>
            <a:r>
              <a:rPr lang="en-US" sz="1800">
                <a:extLst>
                  <a:ext uri="http://customooxmlschemas.google.com/">
                    <go:slidesCustomData xmlns:go="http://customooxmlschemas.google.com/" textRoundtripDataId="31"/>
                  </a:ext>
                </a:extLst>
              </a:rPr>
              <a:t>If an individual is 100% chargeable to a federal award, awardee should have documentation to support their effort is 100% applicable to the award.  Could be a semi-annual Personal Activity Report (PAR) or contract </a:t>
            </a:r>
            <a:r>
              <a:rPr lang="en-US" sz="1800"/>
              <a:t>documenting their activity.</a:t>
            </a:r>
            <a:endParaRPr sz="1800"/>
          </a:p>
          <a:p>
            <a:pPr indent="-342900" lvl="1" marL="914400" rtl="0" algn="l">
              <a:lnSpc>
                <a:spcPct val="90000"/>
              </a:lnSpc>
              <a:spcBef>
                <a:spcPts val="1000"/>
              </a:spcBef>
              <a:spcAft>
                <a:spcPts val="0"/>
              </a:spcAft>
              <a:buSzPts val="1800"/>
              <a:buChar char="•"/>
            </a:pPr>
            <a:r>
              <a:rPr lang="en-US" sz="1800"/>
              <a:t>Their activity on the award should be represented in their job description/contract. (Effort)</a:t>
            </a:r>
            <a:endParaRPr sz="1800"/>
          </a:p>
          <a:p>
            <a:pPr indent="-342900" lvl="1" marL="914400" rtl="0" algn="l">
              <a:lnSpc>
                <a:spcPct val="90000"/>
              </a:lnSpc>
              <a:spcBef>
                <a:spcPts val="1000"/>
              </a:spcBef>
              <a:spcAft>
                <a:spcPts val="0"/>
              </a:spcAft>
              <a:buSzPts val="1800"/>
              <a:buChar char="•"/>
            </a:pPr>
            <a:r>
              <a:rPr lang="en-US" sz="1800"/>
              <a:t>Extra duty pay should be reflective of additional hours ABOVE their regular duties for the activity and should be documented, and handled in the same manner for all staff, not just federally funded staff. </a:t>
            </a:r>
            <a:endParaRPr sz="1800"/>
          </a:p>
          <a:p>
            <a:pPr indent="-342900" lvl="1" marL="914400" rtl="0" algn="l">
              <a:lnSpc>
                <a:spcPct val="90000"/>
              </a:lnSpc>
              <a:spcBef>
                <a:spcPts val="1000"/>
              </a:spcBef>
              <a:spcAft>
                <a:spcPts val="0"/>
              </a:spcAft>
              <a:buSzPts val="1800"/>
              <a:buChar char="•"/>
            </a:pPr>
            <a:r>
              <a:rPr lang="en-US" sz="1800"/>
              <a:t>If an individual is split funded on any other funding streams, then entity must have a system in place to track and allocate appropriate percentage of time worked on each funding stream and should be documentable and supportable.</a:t>
            </a:r>
            <a:endParaRPr sz="1800"/>
          </a:p>
          <a:p>
            <a:pPr indent="-342900" lvl="1" marL="914400" rtl="0" algn="l">
              <a:lnSpc>
                <a:spcPct val="90000"/>
              </a:lnSpc>
              <a:spcBef>
                <a:spcPts val="1000"/>
              </a:spcBef>
              <a:spcAft>
                <a:spcPts val="1000"/>
              </a:spcAft>
              <a:buSzPts val="1800"/>
              <a:buChar char="•"/>
            </a:pPr>
            <a:r>
              <a:rPr lang="en-US" sz="1800"/>
              <a:t>For split funded individuals, the allocation of expenses may NOT be based on a budget, but are allowed to be ‘trued up’ throughout the award period.</a:t>
            </a:r>
            <a:endParaRPr sz="1800"/>
          </a:p>
        </p:txBody>
      </p:sp>
      <p:sp>
        <p:nvSpPr>
          <p:cNvPr id="236" name="Google Shape;236;g26e8674b709_0_13"/>
          <p:cNvSpPr txBox="1"/>
          <p:nvPr>
            <p:ph idx="12" type="sldNum"/>
          </p:nvPr>
        </p:nvSpPr>
        <p:spPr>
          <a:xfrm>
            <a:off x="223071" y="6427018"/>
            <a:ext cx="2057400" cy="365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600"/>
              <a:buNone/>
            </a:pPr>
            <a:fld id="{00000000-1234-1234-1234-123412341234}" type="slidenum">
              <a:rPr lang="en-US"/>
              <a:t>‹#›</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g26ef90f54db_0_2"/>
          <p:cNvSpPr txBox="1"/>
          <p:nvPr>
            <p:ph type="title"/>
          </p:nvPr>
        </p:nvSpPr>
        <p:spPr>
          <a:xfrm>
            <a:off x="245193" y="254514"/>
            <a:ext cx="6081900" cy="756300"/>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Clr>
                <a:schemeClr val="lt1"/>
              </a:buClr>
              <a:buSzPts val="2400"/>
              <a:buFont typeface="Arial"/>
              <a:buNone/>
            </a:pPr>
            <a:r>
              <a:rPr lang="en-US"/>
              <a:t>Time and Effort</a:t>
            </a:r>
            <a:endParaRPr/>
          </a:p>
          <a:p>
            <a:pPr indent="0" lvl="0" marL="0" rtl="0" algn="l">
              <a:lnSpc>
                <a:spcPct val="90000"/>
              </a:lnSpc>
              <a:spcBef>
                <a:spcPts val="0"/>
              </a:spcBef>
              <a:spcAft>
                <a:spcPts val="0"/>
              </a:spcAft>
              <a:buClr>
                <a:schemeClr val="lt1"/>
              </a:buClr>
              <a:buSzPts val="2400"/>
              <a:buFont typeface="Arial"/>
              <a:buNone/>
            </a:pPr>
            <a:r>
              <a:rPr lang="en-US"/>
              <a:t>Support and Documentation Requirements</a:t>
            </a:r>
            <a:endParaRPr/>
          </a:p>
        </p:txBody>
      </p:sp>
      <p:sp>
        <p:nvSpPr>
          <p:cNvPr id="243" name="Google Shape;243;g26ef90f54db_0_2"/>
          <p:cNvSpPr txBox="1"/>
          <p:nvPr>
            <p:ph idx="1" type="body"/>
          </p:nvPr>
        </p:nvSpPr>
        <p:spPr>
          <a:xfrm>
            <a:off x="245200" y="1268025"/>
            <a:ext cx="8467200" cy="5420400"/>
          </a:xfrm>
          <a:prstGeom prst="rect">
            <a:avLst/>
          </a:prstGeom>
          <a:noFill/>
          <a:ln>
            <a:noFill/>
          </a:ln>
        </p:spPr>
        <p:txBody>
          <a:bodyPr anchorCtr="0" anchor="t" bIns="45700" lIns="0" spcFirstLastPara="1" rIns="0" wrap="square" tIns="0">
            <a:normAutofit/>
          </a:bodyPr>
          <a:lstStyle/>
          <a:p>
            <a:pPr indent="0" lvl="2" marL="0" rtl="0" algn="l">
              <a:lnSpc>
                <a:spcPct val="90000"/>
              </a:lnSpc>
              <a:spcBef>
                <a:spcPts val="500"/>
              </a:spcBef>
              <a:spcAft>
                <a:spcPts val="0"/>
              </a:spcAft>
              <a:buSzPts val="1800"/>
              <a:buNone/>
            </a:pPr>
            <a:r>
              <a:rPr b="1" lang="en-US" sz="2000"/>
              <a:t>Tracking Time and Effort - Supporting Documentation</a:t>
            </a:r>
            <a:endParaRPr b="1" sz="2000"/>
          </a:p>
          <a:p>
            <a:pPr indent="-355600" lvl="0" marL="457200" rtl="0" algn="l">
              <a:lnSpc>
                <a:spcPct val="90000"/>
              </a:lnSpc>
              <a:spcBef>
                <a:spcPts val="500"/>
              </a:spcBef>
              <a:spcAft>
                <a:spcPts val="0"/>
              </a:spcAft>
              <a:buSzPts val="2000"/>
              <a:buChar char="•"/>
            </a:pPr>
            <a:r>
              <a:rPr lang="en-US" sz="2000"/>
              <a:t>Always review and reconcile your labor costs against your budget, in case there are budget revisions or unintended individuals charging to the award.</a:t>
            </a:r>
            <a:endParaRPr sz="2000"/>
          </a:p>
          <a:p>
            <a:pPr indent="-355600" lvl="0" marL="457200" rtl="0" algn="l">
              <a:lnSpc>
                <a:spcPct val="90000"/>
              </a:lnSpc>
              <a:spcBef>
                <a:spcPts val="0"/>
              </a:spcBef>
              <a:spcAft>
                <a:spcPts val="0"/>
              </a:spcAft>
              <a:buSzPts val="2000"/>
              <a:buChar char="•"/>
            </a:pPr>
            <a:r>
              <a:rPr lang="en-US" sz="2000">
                <a:extLst>
                  <a:ext uri="http://customooxmlschemas.google.com/">
                    <go:slidesCustomData xmlns:go="http://customooxmlschemas.google.com/" textRoundtripDataId="32"/>
                  </a:ext>
                </a:extLst>
              </a:rPr>
              <a:t>Contracts and PARs should be reviewed and reflective of the actual activity performed as compared to budget line.  Budget revision may be necessary.</a:t>
            </a:r>
            <a:endParaRPr sz="2000"/>
          </a:p>
          <a:p>
            <a:pPr indent="-355600" lvl="0" marL="457200" rtl="0" algn="l">
              <a:lnSpc>
                <a:spcPct val="90000"/>
              </a:lnSpc>
              <a:spcBef>
                <a:spcPts val="0"/>
              </a:spcBef>
              <a:spcAft>
                <a:spcPts val="0"/>
              </a:spcAft>
              <a:buSzPts val="2000"/>
              <a:buChar char="•"/>
            </a:pPr>
            <a:r>
              <a:rPr lang="en-US" sz="2000"/>
              <a:t>During monitoring, labor costs will be reviewed and supporting allocation methodologies and internal controls will be reviewed. </a:t>
            </a:r>
            <a:endParaRPr sz="2000"/>
          </a:p>
          <a:p>
            <a:pPr indent="-355600" lvl="0" marL="457200" rtl="0" algn="l">
              <a:lnSpc>
                <a:spcPct val="90000"/>
              </a:lnSpc>
              <a:spcBef>
                <a:spcPts val="0"/>
              </a:spcBef>
              <a:spcAft>
                <a:spcPts val="0"/>
              </a:spcAft>
              <a:buSzPts val="2000"/>
              <a:buChar char="•"/>
            </a:pPr>
            <a:r>
              <a:rPr lang="en-US" sz="2000"/>
              <a:t>For split funded individuals, a review/calculation will be done on 100% of individuals’ labor costs/time allocation  to ensure that time and effort records for ALL funding streams tie and the appropriate allocable percentage of work is allocated to federal award.</a:t>
            </a:r>
            <a:endParaRPr sz="2000"/>
          </a:p>
          <a:p>
            <a:pPr indent="-355600" lvl="0" marL="457200" rtl="0" algn="l">
              <a:lnSpc>
                <a:spcPct val="90000"/>
              </a:lnSpc>
              <a:spcBef>
                <a:spcPts val="0"/>
              </a:spcBef>
              <a:spcAft>
                <a:spcPts val="0"/>
              </a:spcAft>
              <a:buSzPts val="2000"/>
              <a:buChar char="•"/>
            </a:pPr>
            <a:r>
              <a:rPr lang="en-US" sz="2000"/>
              <a:t>The </a:t>
            </a:r>
            <a:r>
              <a:rPr lang="en-US" sz="2000">
                <a:extLst>
                  <a:ext uri="http://customooxmlschemas.google.com/">
                    <go:slidesCustomData xmlns:go="http://customooxmlschemas.google.com/" textRoundtripDataId="33"/>
                  </a:ext>
                </a:extLst>
              </a:rPr>
              <a:t>recording method</a:t>
            </a:r>
            <a:r>
              <a:rPr lang="en-US" sz="2000"/>
              <a:t> for time and effort can vary.  However, it must comply with your internal procedures, reflect internal controls and provide a reasonable assurance of accurac</a:t>
            </a:r>
            <a:r>
              <a:rPr lang="en-US" sz="2000"/>
              <a:t>y. (2 CFR 200.430(g))</a:t>
            </a:r>
            <a:endParaRPr sz="2000"/>
          </a:p>
          <a:p>
            <a:pPr indent="0" lvl="2" marL="0" rtl="0" algn="l">
              <a:lnSpc>
                <a:spcPct val="90000"/>
              </a:lnSpc>
              <a:spcBef>
                <a:spcPts val="500"/>
              </a:spcBef>
              <a:spcAft>
                <a:spcPts val="0"/>
              </a:spcAft>
              <a:buSzPts val="1800"/>
              <a:buNone/>
            </a:pPr>
            <a:r>
              <a:t/>
            </a:r>
            <a:endParaRPr sz="1100"/>
          </a:p>
          <a:p>
            <a:pPr indent="0" lvl="0" marL="0" rtl="0" algn="l">
              <a:lnSpc>
                <a:spcPct val="90000"/>
              </a:lnSpc>
              <a:spcBef>
                <a:spcPts val="500"/>
              </a:spcBef>
              <a:spcAft>
                <a:spcPts val="0"/>
              </a:spcAft>
              <a:buSzPts val="2400"/>
              <a:buNone/>
            </a:pPr>
            <a:r>
              <a:rPr lang="en-US" sz="1300" u="sng">
                <a:solidFill>
                  <a:schemeClr val="hlink"/>
                </a:solidFill>
                <a:highlight>
                  <a:srgbClr val="FFFFFF"/>
                </a:highlight>
                <a:latin typeface="Roboto"/>
                <a:ea typeface="Roboto"/>
                <a:cs typeface="Roboto"/>
                <a:sym typeface="Roboto"/>
                <a:hlinkClick r:id="rId3"/>
              </a:rPr>
              <a:t>https://www.ecfr.gov/current/title-2/section-200.430</a:t>
            </a:r>
            <a:endParaRPr sz="1300"/>
          </a:p>
          <a:p>
            <a:pPr indent="0" lvl="0" marL="0" rtl="0" algn="l">
              <a:lnSpc>
                <a:spcPct val="90000"/>
              </a:lnSpc>
              <a:spcBef>
                <a:spcPts val="500"/>
              </a:spcBef>
              <a:spcAft>
                <a:spcPts val="0"/>
              </a:spcAft>
              <a:buSzPts val="2400"/>
              <a:buNone/>
            </a:pPr>
            <a:r>
              <a:rPr lang="en-US" sz="1300" u="sng">
                <a:solidFill>
                  <a:schemeClr val="hlink"/>
                </a:solidFill>
                <a:hlinkClick r:id="rId4"/>
              </a:rPr>
              <a:t>https://www.cde.state.co.us/cdefisgrant/faq</a:t>
            </a:r>
            <a:endParaRPr sz="1300"/>
          </a:p>
        </p:txBody>
      </p:sp>
      <p:sp>
        <p:nvSpPr>
          <p:cNvPr id="244" name="Google Shape;244;g26ef90f54db_0_2"/>
          <p:cNvSpPr txBox="1"/>
          <p:nvPr>
            <p:ph idx="12" type="sldNum"/>
          </p:nvPr>
        </p:nvSpPr>
        <p:spPr>
          <a:xfrm>
            <a:off x="223071" y="6427018"/>
            <a:ext cx="2057400" cy="365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600"/>
              <a:buNone/>
            </a:pPr>
            <a:fld id="{00000000-1234-1234-1234-123412341234}" type="slidenum">
              <a:rPr lang="en-US"/>
              <a:t>‹#›</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g26e8674b709_0_6"/>
          <p:cNvSpPr txBox="1"/>
          <p:nvPr>
            <p:ph type="title"/>
          </p:nvPr>
        </p:nvSpPr>
        <p:spPr>
          <a:xfrm>
            <a:off x="245193" y="254514"/>
            <a:ext cx="6081900" cy="756300"/>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Clr>
                <a:schemeClr val="lt1"/>
              </a:buClr>
              <a:buSzPts val="2400"/>
              <a:buFont typeface="Arial"/>
              <a:buNone/>
            </a:pPr>
            <a:r>
              <a:rPr lang="en-US"/>
              <a:t>Indirect Cost Guidance</a:t>
            </a:r>
            <a:endParaRPr/>
          </a:p>
        </p:txBody>
      </p:sp>
      <p:sp>
        <p:nvSpPr>
          <p:cNvPr id="251" name="Google Shape;251;g26e8674b709_0_6"/>
          <p:cNvSpPr txBox="1"/>
          <p:nvPr>
            <p:ph idx="1" type="body"/>
          </p:nvPr>
        </p:nvSpPr>
        <p:spPr>
          <a:xfrm>
            <a:off x="245200" y="1289475"/>
            <a:ext cx="8585400" cy="5502900"/>
          </a:xfrm>
          <a:prstGeom prst="rect">
            <a:avLst/>
          </a:prstGeom>
          <a:noFill/>
          <a:ln>
            <a:noFill/>
          </a:ln>
        </p:spPr>
        <p:txBody>
          <a:bodyPr anchorCtr="0" anchor="t" bIns="45700" lIns="0" spcFirstLastPara="1" rIns="0" wrap="square" tIns="0">
            <a:normAutofit fontScale="32500"/>
          </a:bodyPr>
          <a:lstStyle/>
          <a:p>
            <a:pPr indent="-319010" lvl="0" marL="457200" rtl="0" algn="l">
              <a:lnSpc>
                <a:spcPct val="115000"/>
              </a:lnSpc>
              <a:spcBef>
                <a:spcPts val="500"/>
              </a:spcBef>
              <a:spcAft>
                <a:spcPts val="0"/>
              </a:spcAft>
              <a:buSzPct val="100000"/>
              <a:buChar char="●"/>
            </a:pPr>
            <a:r>
              <a:rPr lang="en-US" sz="4379"/>
              <a:t>The indirect cost rate (ICR) is calculated by CDE based on financial dat</a:t>
            </a:r>
            <a:r>
              <a:rPr lang="en-US" sz="4379">
                <a:extLst>
                  <a:ext uri="http://customooxmlschemas.google.com/">
                    <go:slidesCustomData xmlns:go="http://customooxmlschemas.google.com/" textRoundtripDataId="34"/>
                  </a:ext>
                </a:extLst>
              </a:rPr>
              <a:t>a pi</a:t>
            </a:r>
            <a:r>
              <a:rPr lang="en-US" sz="4379"/>
              <a:t>peline.</a:t>
            </a:r>
            <a:endParaRPr sz="4379"/>
          </a:p>
          <a:p>
            <a:pPr indent="-319010" lvl="0" marL="457200" rtl="0" algn="l">
              <a:lnSpc>
                <a:spcPct val="115000"/>
              </a:lnSpc>
              <a:spcBef>
                <a:spcPts val="0"/>
              </a:spcBef>
              <a:spcAft>
                <a:spcPts val="0"/>
              </a:spcAft>
              <a:buSzPct val="100000"/>
              <a:buChar char="●"/>
            </a:pPr>
            <a:r>
              <a:rPr lang="en-US" sz="4379"/>
              <a:t>The ICR represents the ratio between the total indirect costs and benefiting direct costs, after excluding and or reclassifying unallowable costs, and extraordinary or distorting expenditures (i.e., capital expenditures and major contracts and subgrants).</a:t>
            </a:r>
            <a:endParaRPr sz="4379"/>
          </a:p>
          <a:p>
            <a:pPr indent="-319010" lvl="0" marL="457200" rtl="0" algn="l">
              <a:lnSpc>
                <a:spcPct val="115000"/>
              </a:lnSpc>
              <a:spcBef>
                <a:spcPts val="0"/>
              </a:spcBef>
              <a:spcAft>
                <a:spcPts val="0"/>
              </a:spcAft>
              <a:buSzPct val="100000"/>
              <a:buChar char="●"/>
            </a:pPr>
            <a:r>
              <a:rPr lang="en-US" sz="4379"/>
              <a:t>USDE federal grants specific to training cap ICR at 8%.</a:t>
            </a:r>
            <a:endParaRPr sz="4379"/>
          </a:p>
          <a:p>
            <a:pPr indent="-319010" lvl="0" marL="457200" rtl="0" algn="l">
              <a:lnSpc>
                <a:spcPct val="115000"/>
              </a:lnSpc>
              <a:spcBef>
                <a:spcPts val="0"/>
              </a:spcBef>
              <a:spcAft>
                <a:spcPts val="0"/>
              </a:spcAft>
              <a:buSzPct val="100000"/>
              <a:buChar char="●"/>
            </a:pPr>
            <a:r>
              <a:rPr lang="en-US" sz="4379"/>
              <a:t>Cannot be charged to a grant UNTIL th</a:t>
            </a:r>
            <a:r>
              <a:rPr lang="en-US" sz="4379">
                <a:extLst>
                  <a:ext uri="http://customooxmlschemas.google.com/">
                    <go:slidesCustomData xmlns:go="http://customooxmlschemas.google.com/" textRoundtripDataId="35"/>
                  </a:ext>
                </a:extLst>
              </a:rPr>
              <a:t>e direct e</a:t>
            </a:r>
            <a:r>
              <a:rPr lang="en-US" sz="4379"/>
              <a:t>xpenditures are incurred.</a:t>
            </a:r>
            <a:endParaRPr sz="4379"/>
          </a:p>
          <a:p>
            <a:pPr indent="-319010" lvl="0" marL="457200" rtl="0" algn="l">
              <a:lnSpc>
                <a:spcPct val="115000"/>
              </a:lnSpc>
              <a:spcBef>
                <a:spcPts val="0"/>
              </a:spcBef>
              <a:spcAft>
                <a:spcPts val="0"/>
              </a:spcAft>
              <a:buSzPct val="100000"/>
              <a:buChar char="●"/>
            </a:pPr>
            <a:r>
              <a:rPr lang="en-US" sz="4379"/>
              <a:t>May not collect ICR on </a:t>
            </a:r>
            <a:r>
              <a:rPr lang="en-US" sz="4379">
                <a:extLst>
                  <a:ext uri="http://customooxmlschemas.google.com/">
                    <go:slidesCustomData xmlns:go="http://customooxmlschemas.google.com/" textRoundtripDataId="36"/>
                  </a:ext>
                </a:extLst>
              </a:rPr>
              <a:t>equipment</a:t>
            </a:r>
            <a:r>
              <a:rPr lang="en-US" sz="4379"/>
              <a:t> and capital expenditures, or the amount ABOVE the first $25k of </a:t>
            </a:r>
            <a:r>
              <a:rPr lang="en-US" sz="4379"/>
              <a:t>professi</a:t>
            </a:r>
            <a:r>
              <a:rPr lang="en-US" sz="4379"/>
              <a:t>onal service contracts.  Threshold has increased</a:t>
            </a:r>
            <a:r>
              <a:rPr lang="en-US" sz="4379">
                <a:extLst>
                  <a:ext uri="http://customooxmlschemas.google.com/">
                    <go:slidesCustomData xmlns:go="http://customooxmlschemas.google.com/" textRoundtripDataId="37"/>
                  </a:ext>
                </a:extLst>
              </a:rPr>
              <a:t> to $50k for all awards </a:t>
            </a:r>
            <a:r>
              <a:rPr lang="en-US" sz="4379">
                <a:extLst>
                  <a:ext uri="http://customooxmlschemas.google.com/">
                    <go:slidesCustomData xmlns:go="http://customooxmlschemas.google.com/" textRoundtripDataId="38"/>
                  </a:ext>
                </a:extLst>
              </a:rPr>
              <a:t>starting</a:t>
            </a:r>
            <a:r>
              <a:rPr lang="en-US" sz="4379">
                <a:extLst>
                  <a:ext uri="http://customooxmlschemas.google.com/">
                    <go:slidesCustomData xmlns:go="http://customooxmlschemas.google.com/" textRoundtripDataId="39"/>
                  </a:ext>
                </a:extLst>
              </a:rPr>
              <a:t> on or after 10/1/24.</a:t>
            </a:r>
            <a:endParaRPr sz="4379"/>
          </a:p>
          <a:p>
            <a:pPr indent="-319010" lvl="0" marL="457200" rtl="0" algn="l">
              <a:lnSpc>
                <a:spcPct val="115000"/>
              </a:lnSpc>
              <a:spcBef>
                <a:spcPts val="0"/>
              </a:spcBef>
              <a:spcAft>
                <a:spcPts val="0"/>
              </a:spcAft>
              <a:buSzPct val="100000"/>
              <a:buChar char="●"/>
            </a:pPr>
            <a:r>
              <a:rPr lang="en-US" sz="4379"/>
              <a:t>IS ALLOWED on full contract amount for services contracted </a:t>
            </a:r>
            <a:r>
              <a:rPr lang="en-US" sz="4379">
                <a:extLst>
                  <a:ext uri="http://customooxmlschemas.google.com/">
                    <go:slidesCustomData xmlns:go="http://customooxmlschemas.google.com/" textRoundtripDataId="40"/>
                  </a:ext>
                </a:extLst>
              </a:rPr>
              <a:t>to AUGMENT staffing positions that would normally be a staff member (e.g., lack of available skill set in community).</a:t>
            </a:r>
            <a:endParaRPr sz="4379"/>
          </a:p>
          <a:p>
            <a:pPr indent="-319010" lvl="0" marL="457200" rtl="0" algn="l">
              <a:lnSpc>
                <a:spcPct val="115000"/>
              </a:lnSpc>
              <a:spcBef>
                <a:spcPts val="0"/>
              </a:spcBef>
              <a:spcAft>
                <a:spcPts val="0"/>
              </a:spcAft>
              <a:buSzPct val="100000"/>
              <a:buChar char="●"/>
            </a:pPr>
            <a:r>
              <a:rPr lang="en-US" sz="4379"/>
              <a:t>NO ICR allowed on ANY state award.</a:t>
            </a:r>
            <a:endParaRPr sz="4379"/>
          </a:p>
          <a:p>
            <a:pPr indent="-319010" lvl="0" marL="457200" rtl="0" algn="l">
              <a:lnSpc>
                <a:spcPct val="115000"/>
              </a:lnSpc>
              <a:spcBef>
                <a:spcPts val="0"/>
              </a:spcBef>
              <a:spcAft>
                <a:spcPts val="0"/>
              </a:spcAft>
              <a:buSzPct val="100000"/>
              <a:buChar char="●"/>
            </a:pPr>
            <a:r>
              <a:rPr lang="en-US" sz="4379"/>
              <a:t>ICR lo</a:t>
            </a:r>
            <a:r>
              <a:rPr lang="en-US" sz="4379"/>
              <a:t>ses its ‘strings’ when reimbursed.  Once the LEA receives reimbursement for its indirect costs, those funds can be used for any propose; they do not have to be spent on the award on which they were earned.</a:t>
            </a:r>
            <a:endParaRPr sz="4379"/>
          </a:p>
          <a:p>
            <a:pPr indent="-319010" lvl="0" marL="457200" rtl="0" algn="l">
              <a:lnSpc>
                <a:spcPct val="115000"/>
              </a:lnSpc>
              <a:spcBef>
                <a:spcPts val="0"/>
              </a:spcBef>
              <a:spcAft>
                <a:spcPts val="0"/>
              </a:spcAft>
              <a:buSzPct val="100000"/>
              <a:buChar char="●"/>
            </a:pPr>
            <a:r>
              <a:rPr lang="en-US" sz="4379"/>
              <a:t>Should be reviewed and reconciled quarterly.</a:t>
            </a:r>
            <a:endParaRPr sz="4379"/>
          </a:p>
          <a:p>
            <a:pPr indent="-319010" lvl="0" marL="457200" rtl="0" algn="l">
              <a:lnSpc>
                <a:spcPct val="90000"/>
              </a:lnSpc>
              <a:spcBef>
                <a:spcPts val="1000"/>
              </a:spcBef>
              <a:spcAft>
                <a:spcPts val="0"/>
              </a:spcAft>
              <a:buSzPct val="100000"/>
              <a:buChar char="●"/>
            </a:pPr>
            <a:r>
              <a:rPr lang="en-US" sz="4379"/>
              <a:t>Booking Indirects – </a:t>
            </a:r>
            <a:r>
              <a:rPr lang="en-US" sz="4379">
                <a:solidFill>
                  <a:schemeClr val="hlink"/>
                </a:solidFill>
                <a:uFill>
                  <a:noFill/>
                </a:uFill>
                <a:hlinkClick r:id="rId3"/>
                <a:extLst>
                  <a:ext uri="http://customooxmlschemas.google.com/">
                    <go:slidesCustomData xmlns:go="http://customooxmlschemas.google.com/" textRoundtripDataId="41"/>
                  </a:ext>
                </a:extLst>
              </a:rPr>
              <a:t>Appendix G</a:t>
            </a:r>
            <a:r>
              <a:rPr lang="en-US" sz="4379"/>
              <a:t> in the chart of accounts</a:t>
            </a:r>
            <a:endParaRPr sz="4379"/>
          </a:p>
          <a:p>
            <a:pPr indent="-319010" lvl="1" marL="914400" rtl="0" algn="l">
              <a:lnSpc>
                <a:spcPct val="90000"/>
              </a:lnSpc>
              <a:spcBef>
                <a:spcPts val="500"/>
              </a:spcBef>
              <a:spcAft>
                <a:spcPts val="0"/>
              </a:spcAft>
              <a:buSzPct val="100000"/>
              <a:buChar char="○"/>
            </a:pPr>
            <a:r>
              <a:rPr lang="en-US" sz="4379"/>
              <a:t>Expenditure/Revenue Method</a:t>
            </a:r>
            <a:endParaRPr sz="4379"/>
          </a:p>
          <a:p>
            <a:pPr indent="-319010" lvl="1" marL="914400" rtl="0" algn="l">
              <a:lnSpc>
                <a:spcPct val="90000"/>
              </a:lnSpc>
              <a:spcBef>
                <a:spcPts val="500"/>
              </a:spcBef>
              <a:spcAft>
                <a:spcPts val="0"/>
              </a:spcAft>
              <a:buSzPct val="100000"/>
              <a:buChar char="○"/>
            </a:pPr>
            <a:r>
              <a:rPr lang="en-US" sz="4379"/>
              <a:t>Abatement Method </a:t>
            </a:r>
            <a:endParaRPr sz="4379"/>
          </a:p>
          <a:p>
            <a:pPr indent="0" lvl="2" marL="0" rtl="0" algn="l">
              <a:lnSpc>
                <a:spcPct val="90000"/>
              </a:lnSpc>
              <a:spcBef>
                <a:spcPts val="500"/>
              </a:spcBef>
              <a:spcAft>
                <a:spcPts val="0"/>
              </a:spcAft>
              <a:buSzPct val="100000"/>
              <a:buNone/>
            </a:pPr>
            <a:r>
              <a:t/>
            </a:r>
            <a:endParaRPr/>
          </a:p>
          <a:p>
            <a:pPr indent="0" lvl="2" marL="0" rtl="0" algn="l">
              <a:lnSpc>
                <a:spcPct val="90000"/>
              </a:lnSpc>
              <a:spcBef>
                <a:spcPts val="500"/>
              </a:spcBef>
              <a:spcAft>
                <a:spcPts val="0"/>
              </a:spcAft>
              <a:buSzPct val="49367"/>
              <a:buNone/>
            </a:pPr>
            <a:r>
              <a:rPr lang="en-US" sz="3646" u="sng">
                <a:solidFill>
                  <a:schemeClr val="hlink"/>
                </a:solidFill>
                <a:hlinkClick r:id="rId4"/>
              </a:rPr>
              <a:t>https://www.cde.state.co.us/cdefisgrant/</a:t>
            </a:r>
            <a:r>
              <a:rPr lang="en-US" sz="3646" u="sng">
                <a:solidFill>
                  <a:schemeClr val="hlink"/>
                </a:solidFill>
                <a:hlinkClick r:id="rId5"/>
                <a:extLst>
                  <a:ext uri="http://customooxmlschemas.google.com/">
                    <go:slidesCustomData xmlns:go="http://customooxmlschemas.google.com/" textRoundtripDataId="42"/>
                  </a:ext>
                </a:extLst>
              </a:rPr>
              <a:t>idcusesrequirements</a:t>
            </a:r>
            <a:endParaRPr sz="3646"/>
          </a:p>
          <a:p>
            <a:pPr indent="0" lvl="2" marL="0" rtl="0" algn="l">
              <a:lnSpc>
                <a:spcPct val="90000"/>
              </a:lnSpc>
              <a:spcBef>
                <a:spcPts val="500"/>
              </a:spcBef>
              <a:spcAft>
                <a:spcPts val="0"/>
              </a:spcAft>
              <a:buSzPct val="100000"/>
              <a:buNone/>
            </a:pPr>
            <a:r>
              <a:t/>
            </a:r>
            <a:endParaRPr/>
          </a:p>
        </p:txBody>
      </p:sp>
      <p:sp>
        <p:nvSpPr>
          <p:cNvPr id="252" name="Google Shape;252;g26e8674b709_0_6">
            <a:hlinkClick r:id="rId6"/>
          </p:cNvPr>
          <p:cNvSpPr txBox="1"/>
          <p:nvPr>
            <p:ph idx="12" type="sldNum"/>
          </p:nvPr>
        </p:nvSpPr>
        <p:spPr>
          <a:xfrm>
            <a:off x="223071" y="6427018"/>
            <a:ext cx="2057400" cy="365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600"/>
              <a:buNone/>
            </a:pPr>
            <a:fld id="{00000000-1234-1234-1234-123412341234}" type="slidenum">
              <a:rPr lang="en-US"/>
              <a:t>‹#›</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7"/>
          <p:cNvSpPr txBox="1"/>
          <p:nvPr>
            <p:ph type="title"/>
          </p:nvPr>
        </p:nvSpPr>
        <p:spPr>
          <a:xfrm>
            <a:off x="245193" y="254514"/>
            <a:ext cx="6081900" cy="756300"/>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Clr>
                <a:schemeClr val="lt1"/>
              </a:buClr>
              <a:buSzPts val="2400"/>
              <a:buFont typeface="Arial"/>
              <a:buNone/>
            </a:pPr>
            <a:r>
              <a:rPr lang="en-US"/>
              <a:t>Procurement Requirements</a:t>
            </a:r>
            <a:endParaRPr/>
          </a:p>
        </p:txBody>
      </p:sp>
      <p:sp>
        <p:nvSpPr>
          <p:cNvPr id="259" name="Google Shape;259;p7"/>
          <p:cNvSpPr txBox="1"/>
          <p:nvPr>
            <p:ph idx="1" type="body"/>
          </p:nvPr>
        </p:nvSpPr>
        <p:spPr>
          <a:xfrm>
            <a:off x="172725" y="1222125"/>
            <a:ext cx="8753100" cy="5259900"/>
          </a:xfrm>
          <a:prstGeom prst="rect">
            <a:avLst/>
          </a:prstGeom>
          <a:noFill/>
          <a:ln>
            <a:noFill/>
          </a:ln>
        </p:spPr>
        <p:txBody>
          <a:bodyPr anchorCtr="0" anchor="t" bIns="45700" lIns="0" spcFirstLastPara="1" rIns="0" wrap="square" tIns="0">
            <a:normAutofit fontScale="85000" lnSpcReduction="20000"/>
          </a:bodyPr>
          <a:lstStyle/>
          <a:p>
            <a:pPr indent="0" lvl="2" marL="0" rtl="0" algn="l">
              <a:lnSpc>
                <a:spcPct val="90000"/>
              </a:lnSpc>
              <a:spcBef>
                <a:spcPts val="500"/>
              </a:spcBef>
              <a:spcAft>
                <a:spcPts val="0"/>
              </a:spcAft>
              <a:buSzPct val="75000"/>
              <a:buNone/>
            </a:pPr>
            <a:r>
              <a:rPr lang="en-US" sz="2400"/>
              <a:t>Procurement regulations required to be followed for Federal Funds: </a:t>
            </a:r>
            <a:endParaRPr sz="2400"/>
          </a:p>
          <a:p>
            <a:pPr indent="0" lvl="2" marL="0" rtl="0" algn="ctr">
              <a:lnSpc>
                <a:spcPct val="90000"/>
              </a:lnSpc>
              <a:spcBef>
                <a:spcPts val="500"/>
              </a:spcBef>
              <a:spcAft>
                <a:spcPts val="0"/>
              </a:spcAft>
              <a:buSzPct val="75000"/>
              <a:buNone/>
            </a:pPr>
            <a:r>
              <a:rPr b="1" lang="en-US" sz="2400"/>
              <a:t> </a:t>
            </a:r>
            <a:r>
              <a:rPr b="1" lang="en-US" sz="1800"/>
              <a:t>Ensure your internal procurement policy reflects the minimum requirements of federal procurement competition and thresholds.</a:t>
            </a:r>
            <a:endParaRPr b="1" sz="1800"/>
          </a:p>
          <a:p>
            <a:pPr indent="0" lvl="2" marL="0" rtl="0" algn="ctr">
              <a:lnSpc>
                <a:spcPct val="90000"/>
              </a:lnSpc>
              <a:spcBef>
                <a:spcPts val="500"/>
              </a:spcBef>
              <a:spcAft>
                <a:spcPts val="0"/>
              </a:spcAft>
              <a:buSzPct val="100000"/>
              <a:buNone/>
            </a:pPr>
            <a:r>
              <a:t/>
            </a:r>
            <a:endParaRPr b="1"/>
          </a:p>
          <a:p>
            <a:pPr indent="-325755" lvl="0" marL="457200" rtl="0" algn="l">
              <a:lnSpc>
                <a:spcPct val="90000"/>
              </a:lnSpc>
              <a:spcBef>
                <a:spcPts val="0"/>
              </a:spcBef>
              <a:spcAft>
                <a:spcPts val="0"/>
              </a:spcAft>
              <a:buSzPct val="100000"/>
              <a:buChar char="•"/>
            </a:pPr>
            <a:r>
              <a:rPr lang="en-US" sz="1800"/>
              <a:t>Take great care of any capital equipment and/or contracted projects. (</a:t>
            </a:r>
            <a:r>
              <a:rPr lang="en-US" sz="1800">
                <a:extLst>
                  <a:ext uri="http://customooxmlschemas.google.com/">
                    <go:slidesCustomData xmlns:go="http://customooxmlschemas.google.com/" textRoundtripDataId="43"/>
                  </a:ext>
                </a:extLst>
              </a:rPr>
              <a:t>see </a:t>
            </a:r>
            <a:r>
              <a:rPr lang="en-US" sz="1800">
                <a:extLst>
                  <a:ext uri="http://customooxmlschemas.google.com/">
                    <go:slidesCustomData xmlns:go="http://customooxmlschemas.google.com/" textRoundtripDataId="44"/>
                  </a:ext>
                </a:extLst>
              </a:rPr>
              <a:t>Capital</a:t>
            </a:r>
            <a:r>
              <a:rPr lang="en-US" sz="1800">
                <a:extLst>
                  <a:ext uri="http://customooxmlschemas.google.com/">
                    <go:slidesCustomData xmlns:go="http://customooxmlschemas.google.com/" textRoundtripDataId="45"/>
                  </a:ext>
                </a:extLst>
              </a:rPr>
              <a:t> Equipment and Contracted Projects slide</a:t>
            </a:r>
            <a:r>
              <a:rPr lang="en-US" sz="1800"/>
              <a:t>).</a:t>
            </a:r>
            <a:endParaRPr sz="1800"/>
          </a:p>
          <a:p>
            <a:pPr indent="-325755" lvl="0" marL="457200" rtl="0" algn="l">
              <a:lnSpc>
                <a:spcPct val="90000"/>
              </a:lnSpc>
              <a:spcBef>
                <a:spcPts val="1000"/>
              </a:spcBef>
              <a:spcAft>
                <a:spcPts val="0"/>
              </a:spcAft>
              <a:buSzPct val="100000"/>
              <a:buChar char="•"/>
            </a:pPr>
            <a:r>
              <a:rPr lang="en-US" sz="1800"/>
              <a:t>Follow the 2 CFR 200 Procurement Standards: </a:t>
            </a:r>
            <a:endParaRPr sz="1800"/>
          </a:p>
          <a:p>
            <a:pPr indent="-325755" lvl="1" marL="914400" rtl="0" algn="l">
              <a:lnSpc>
                <a:spcPct val="90000"/>
              </a:lnSpc>
              <a:spcBef>
                <a:spcPts val="1000"/>
              </a:spcBef>
              <a:spcAft>
                <a:spcPts val="0"/>
              </a:spcAft>
              <a:buSzPct val="100000"/>
              <a:buChar char="•"/>
            </a:pPr>
            <a:r>
              <a:rPr lang="en-US" sz="1800"/>
              <a:t>Requirement for Conflict of Interest</a:t>
            </a:r>
            <a:endParaRPr sz="1800"/>
          </a:p>
          <a:p>
            <a:pPr indent="-325755" lvl="1" marL="914400" rtl="0" algn="l">
              <a:lnSpc>
                <a:spcPct val="90000"/>
              </a:lnSpc>
              <a:spcBef>
                <a:spcPts val="1000"/>
              </a:spcBef>
              <a:spcAft>
                <a:spcPts val="0"/>
              </a:spcAft>
              <a:buSzPct val="100000"/>
              <a:buChar char="•"/>
            </a:pPr>
            <a:r>
              <a:rPr lang="en-US" sz="1800"/>
              <a:t>Requirement for Competition at certain thresholds (FAR for simplified acquisition threshold)</a:t>
            </a:r>
            <a:endParaRPr sz="1800"/>
          </a:p>
          <a:p>
            <a:pPr indent="-325755" lvl="1" marL="914400" rtl="0" algn="l">
              <a:lnSpc>
                <a:spcPct val="90000"/>
              </a:lnSpc>
              <a:spcBef>
                <a:spcPts val="1000"/>
              </a:spcBef>
              <a:spcAft>
                <a:spcPts val="0"/>
              </a:spcAft>
              <a:buSzPct val="100000"/>
              <a:buChar char="•"/>
            </a:pPr>
            <a:r>
              <a:rPr lang="en-US" sz="1800"/>
              <a:t>SAM.gov check should be done for exclusions</a:t>
            </a:r>
            <a:endParaRPr sz="1800">
              <a:solidFill>
                <a:srgbClr val="333333"/>
              </a:solidFill>
              <a:highlight>
                <a:srgbClr val="FFFFFF"/>
              </a:highlight>
              <a:latin typeface="Roboto"/>
              <a:ea typeface="Roboto"/>
              <a:cs typeface="Roboto"/>
              <a:sym typeface="Roboto"/>
            </a:endParaRPr>
          </a:p>
          <a:p>
            <a:pPr indent="0" lvl="0" marL="914400" rtl="0" algn="l">
              <a:lnSpc>
                <a:spcPct val="90000"/>
              </a:lnSpc>
              <a:spcBef>
                <a:spcPts val="1000"/>
              </a:spcBef>
              <a:spcAft>
                <a:spcPts val="0"/>
              </a:spcAft>
              <a:buSzPct val="156862"/>
              <a:buNone/>
            </a:pPr>
            <a:r>
              <a:rPr lang="en-US" sz="1800" u="sng">
                <a:solidFill>
                  <a:schemeClr val="hlink"/>
                </a:solidFill>
                <a:highlight>
                  <a:srgbClr val="FFFFFF"/>
                </a:highlight>
                <a:latin typeface="Roboto"/>
                <a:ea typeface="Roboto"/>
                <a:cs typeface="Roboto"/>
                <a:sym typeface="Roboto"/>
                <a:hlinkClick r:id="rId3"/>
              </a:rPr>
              <a:t>https://www.ecfr.gov/current/title-2/section-200.318</a:t>
            </a:r>
            <a:endParaRPr sz="1800">
              <a:solidFill>
                <a:srgbClr val="333333"/>
              </a:solidFill>
              <a:highlight>
                <a:srgbClr val="FFFFFF"/>
              </a:highlight>
              <a:latin typeface="Roboto"/>
              <a:ea typeface="Roboto"/>
              <a:cs typeface="Roboto"/>
              <a:sym typeface="Roboto"/>
            </a:endParaRPr>
          </a:p>
          <a:p>
            <a:pPr indent="-325755" lvl="0" marL="457200" rtl="0" algn="l">
              <a:lnSpc>
                <a:spcPct val="90000"/>
              </a:lnSpc>
              <a:spcBef>
                <a:spcPts val="1000"/>
              </a:spcBef>
              <a:spcAft>
                <a:spcPts val="0"/>
              </a:spcAft>
              <a:buSzPct val="100000"/>
              <a:buChar char="•"/>
            </a:pPr>
            <a:r>
              <a:rPr lang="en-US" sz="1800"/>
              <a:t>Follow the 2 CFR 200 Competition Standards: </a:t>
            </a:r>
            <a:endParaRPr sz="1800"/>
          </a:p>
          <a:p>
            <a:pPr indent="0" lvl="0" marL="914400" rtl="0" algn="l">
              <a:lnSpc>
                <a:spcPct val="90000"/>
              </a:lnSpc>
              <a:spcBef>
                <a:spcPts val="1000"/>
              </a:spcBef>
              <a:spcAft>
                <a:spcPts val="0"/>
              </a:spcAft>
              <a:buSzPct val="156862"/>
              <a:buNone/>
            </a:pPr>
            <a:r>
              <a:rPr lang="en-US" sz="1800" u="sng">
                <a:solidFill>
                  <a:schemeClr val="hlink"/>
                </a:solidFill>
                <a:highlight>
                  <a:srgbClr val="FFFFFF"/>
                </a:highlight>
                <a:latin typeface="Roboto"/>
                <a:ea typeface="Roboto"/>
                <a:cs typeface="Roboto"/>
                <a:sym typeface="Roboto"/>
                <a:hlinkClick r:id="rId4"/>
              </a:rPr>
              <a:t>https://www.ecfr.gov/current/title-2/section-200.319</a:t>
            </a:r>
            <a:endParaRPr sz="1800"/>
          </a:p>
          <a:p>
            <a:pPr indent="-325755" lvl="0" marL="457200" rtl="0" algn="l">
              <a:lnSpc>
                <a:spcPct val="90000"/>
              </a:lnSpc>
              <a:spcBef>
                <a:spcPts val="1000"/>
              </a:spcBef>
              <a:spcAft>
                <a:spcPts val="0"/>
              </a:spcAft>
              <a:buSzPct val="100000"/>
              <a:buChar char="•"/>
            </a:pPr>
            <a:r>
              <a:rPr lang="en-US" sz="1800"/>
              <a:t>Ensure your internal policy around Federal Funds reflects at a minimum:</a:t>
            </a:r>
            <a:endParaRPr sz="1800"/>
          </a:p>
          <a:p>
            <a:pPr indent="-325755" lvl="1" marL="914400" rtl="0" algn="l">
              <a:lnSpc>
                <a:spcPct val="90000"/>
              </a:lnSpc>
              <a:spcBef>
                <a:spcPts val="1000"/>
              </a:spcBef>
              <a:spcAft>
                <a:spcPts val="0"/>
              </a:spcAft>
              <a:buSzPct val="100000"/>
              <a:buChar char="•"/>
            </a:pPr>
            <a:r>
              <a:rPr lang="en-US" sz="1800"/>
              <a:t>2 CFR 200</a:t>
            </a:r>
            <a:r>
              <a:rPr lang="en-US" sz="1800"/>
              <a:t>.320 Methods of Procurement</a:t>
            </a:r>
            <a:endParaRPr sz="1800"/>
          </a:p>
          <a:p>
            <a:pPr indent="0" lvl="0" marL="914400" rtl="0" algn="l">
              <a:lnSpc>
                <a:spcPct val="90000"/>
              </a:lnSpc>
              <a:spcBef>
                <a:spcPts val="1000"/>
              </a:spcBef>
              <a:spcAft>
                <a:spcPts val="0"/>
              </a:spcAft>
              <a:buSzPct val="156862"/>
              <a:buNone/>
            </a:pPr>
            <a:r>
              <a:rPr lang="en-US" sz="1800" u="sng">
                <a:solidFill>
                  <a:schemeClr val="hlink"/>
                </a:solidFill>
                <a:highlight>
                  <a:srgbClr val="FFFFFF"/>
                </a:highlight>
                <a:latin typeface="Roboto"/>
                <a:ea typeface="Roboto"/>
                <a:cs typeface="Roboto"/>
                <a:sym typeface="Roboto"/>
                <a:hlinkClick r:id="rId5"/>
              </a:rPr>
              <a:t>https://www.ecfr.gov/current/title-2/section-200.320</a:t>
            </a:r>
            <a:endParaRPr sz="1800"/>
          </a:p>
          <a:p>
            <a:pPr indent="-325755" lvl="0" marL="457200" marR="0" rtl="0" algn="l">
              <a:lnSpc>
                <a:spcPct val="90000"/>
              </a:lnSpc>
              <a:spcBef>
                <a:spcPts val="1000"/>
              </a:spcBef>
              <a:spcAft>
                <a:spcPts val="0"/>
              </a:spcAft>
              <a:buSzPct val="100000"/>
              <a:buChar char="•"/>
            </a:pPr>
            <a:r>
              <a:rPr lang="en-US" sz="1800"/>
              <a:t>Requirements to include on Contracts/POs with Federal Funds:</a:t>
            </a:r>
            <a:endParaRPr sz="1800"/>
          </a:p>
          <a:p>
            <a:pPr indent="-325755" lvl="1" marL="914400" marR="0" rtl="0" algn="l">
              <a:lnSpc>
                <a:spcPct val="90000"/>
              </a:lnSpc>
              <a:spcBef>
                <a:spcPts val="1000"/>
              </a:spcBef>
              <a:spcAft>
                <a:spcPts val="0"/>
              </a:spcAft>
              <a:buSzPct val="100000"/>
              <a:buChar char="•"/>
            </a:pPr>
            <a:r>
              <a:rPr lang="en-US" sz="1800" u="sng">
                <a:solidFill>
                  <a:schemeClr val="hlink"/>
                </a:solidFill>
                <a:hlinkClick r:id="rId6"/>
              </a:rPr>
              <a:t>https://www.ecfr.gov/current/title-2/part-200/appendix-Appendix II to Part 200</a:t>
            </a:r>
            <a:endParaRPr sz="1800"/>
          </a:p>
          <a:p>
            <a:pPr indent="0" lvl="2" marL="0" rtl="0" algn="ctr">
              <a:lnSpc>
                <a:spcPct val="90000"/>
              </a:lnSpc>
              <a:spcBef>
                <a:spcPts val="1000"/>
              </a:spcBef>
              <a:spcAft>
                <a:spcPts val="1000"/>
              </a:spcAft>
              <a:buSzPct val="120000"/>
              <a:buNone/>
            </a:pPr>
            <a:r>
              <a:rPr lang="en-US" sz="1500"/>
              <a:t>CDE Procurement Guidance </a:t>
            </a:r>
            <a:r>
              <a:rPr lang="en-US" sz="1500">
                <a:extLst>
                  <a:ext uri="http://customooxmlschemas.google.com/">
                    <go:slidesCustomData xmlns:go="http://customooxmlschemas.google.com/" textRoundtripDataId="46"/>
                  </a:ext>
                </a:extLst>
              </a:rPr>
              <a:t>Summarizing these requirements</a:t>
            </a:r>
            <a:r>
              <a:rPr lang="en-US" sz="1500"/>
              <a:t> can be found here:  </a:t>
            </a:r>
            <a:r>
              <a:rPr lang="en-US" sz="1500" u="sng">
                <a:solidFill>
                  <a:schemeClr val="hlink"/>
                </a:solidFill>
                <a:hlinkClick r:id="rId7"/>
              </a:rPr>
              <a:t>https://www.cde.state.co.us/cdefisgrant/gfmufpg1223</a:t>
            </a:r>
            <a:endParaRPr sz="1500"/>
          </a:p>
        </p:txBody>
      </p:sp>
      <p:sp>
        <p:nvSpPr>
          <p:cNvPr id="260" name="Google Shape;260;p7"/>
          <p:cNvSpPr txBox="1"/>
          <p:nvPr>
            <p:ph idx="12" type="sldNum"/>
          </p:nvPr>
        </p:nvSpPr>
        <p:spPr>
          <a:xfrm>
            <a:off x="223071" y="6427018"/>
            <a:ext cx="2057400" cy="365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600"/>
              <a:buNone/>
            </a:pPr>
            <a:fld id="{00000000-1234-1234-1234-123412341234}" type="slidenum">
              <a:rPr lang="en-US"/>
              <a:t>‹#›</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9"/>
          <p:cNvSpPr txBox="1"/>
          <p:nvPr>
            <p:ph type="title"/>
          </p:nvPr>
        </p:nvSpPr>
        <p:spPr>
          <a:xfrm>
            <a:off x="245193" y="254514"/>
            <a:ext cx="6081900" cy="756300"/>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Clr>
                <a:schemeClr val="lt1"/>
              </a:buClr>
              <a:buSzPts val="2400"/>
              <a:buFont typeface="Arial"/>
              <a:buNone/>
            </a:pPr>
            <a:r>
              <a:rPr lang="en-US">
                <a:extLst>
                  <a:ext uri="http://customooxmlschemas.google.com/">
                    <go:slidesCustomData xmlns:go="http://customooxmlschemas.google.com/" textRoundtripDataId="47"/>
                  </a:ext>
                </a:extLst>
              </a:rPr>
              <a:t>Monitoring</a:t>
            </a:r>
            <a:endParaRPr/>
          </a:p>
        </p:txBody>
      </p:sp>
      <p:sp>
        <p:nvSpPr>
          <p:cNvPr id="267" name="Google Shape;267;p9"/>
          <p:cNvSpPr txBox="1"/>
          <p:nvPr>
            <p:ph idx="1" type="body"/>
          </p:nvPr>
        </p:nvSpPr>
        <p:spPr>
          <a:xfrm>
            <a:off x="245200" y="1318550"/>
            <a:ext cx="8701800" cy="5108700"/>
          </a:xfrm>
          <a:prstGeom prst="rect">
            <a:avLst/>
          </a:prstGeom>
          <a:noFill/>
          <a:ln>
            <a:noFill/>
          </a:ln>
        </p:spPr>
        <p:txBody>
          <a:bodyPr anchorCtr="0" anchor="t" bIns="45700" lIns="0" spcFirstLastPara="1" rIns="0" wrap="square" tIns="0">
            <a:noAutofit/>
          </a:bodyPr>
          <a:lstStyle/>
          <a:p>
            <a:pPr indent="0" lvl="0" marL="0" rtl="0" algn="l">
              <a:lnSpc>
                <a:spcPct val="105000"/>
              </a:lnSpc>
              <a:spcBef>
                <a:spcPts val="0"/>
              </a:spcBef>
              <a:spcAft>
                <a:spcPts val="0"/>
              </a:spcAft>
              <a:buClr>
                <a:schemeClr val="dk1"/>
              </a:buClr>
              <a:buSzPts val="1100"/>
              <a:buFont typeface="Arial"/>
              <a:buNone/>
            </a:pPr>
            <a:r>
              <a:rPr b="1" lang="en-US" sz="2000" u="sng"/>
              <a:t>WHY </a:t>
            </a:r>
            <a:r>
              <a:rPr lang="en-US" sz="2000"/>
              <a:t>- CDE must monitor all of our grant award subrecipients. The </a:t>
            </a:r>
            <a:r>
              <a:rPr lang="en-US" sz="2000" u="sng">
                <a:solidFill>
                  <a:srgbClr val="1155CC"/>
                </a:solidFill>
                <a:hlinkClick r:id="rId3">
                  <a:extLst>
                    <a:ext uri="{A12FA001-AC4F-418D-AE19-62706E023703}">
                      <ahyp:hlinkClr val="tx"/>
                    </a:ext>
                  </a:extLst>
                </a:hlinkClick>
              </a:rPr>
              <a:t>UGG</a:t>
            </a:r>
            <a:r>
              <a:rPr lang="en-US" sz="2000"/>
              <a:t>, the </a:t>
            </a:r>
            <a:r>
              <a:rPr lang="en-US" sz="2000" u="sng">
                <a:solidFill>
                  <a:schemeClr val="hlink"/>
                </a:solidFill>
                <a:hlinkClick r:id="rId4"/>
              </a:rPr>
              <a:t>US Department of Education</a:t>
            </a:r>
            <a:r>
              <a:rPr lang="en-US" sz="2000"/>
              <a:t> and the </a:t>
            </a:r>
            <a:r>
              <a:rPr lang="en-US" sz="2000" u="sng">
                <a:solidFill>
                  <a:srgbClr val="1155CC"/>
                </a:solidFill>
                <a:hlinkClick r:id="rId5">
                  <a:extLst>
                    <a:ext uri="{A12FA001-AC4F-418D-AE19-62706E023703}">
                      <ahyp:hlinkClr val="tx"/>
                    </a:ext>
                  </a:extLst>
                </a:hlinkClick>
              </a:rPr>
              <a:t>Office of the State Controller</a:t>
            </a:r>
            <a:r>
              <a:rPr lang="en-US" sz="2000"/>
              <a:t> all have authoritative guidance as well as helpful guidelines around implementing this requirement.</a:t>
            </a:r>
            <a:endParaRPr sz="2000"/>
          </a:p>
          <a:p>
            <a:pPr indent="0" lvl="0" marL="0" rtl="0" algn="l">
              <a:lnSpc>
                <a:spcPct val="105000"/>
              </a:lnSpc>
              <a:spcBef>
                <a:spcPts val="0"/>
              </a:spcBef>
              <a:spcAft>
                <a:spcPts val="0"/>
              </a:spcAft>
              <a:buClr>
                <a:schemeClr val="dk1"/>
              </a:buClr>
              <a:buSzPts val="1100"/>
              <a:buFont typeface="Arial"/>
              <a:buNone/>
            </a:pPr>
            <a:r>
              <a:t/>
            </a:r>
            <a:endParaRPr sz="2000"/>
          </a:p>
          <a:p>
            <a:pPr indent="0" lvl="0" marL="0" rtl="0" algn="l">
              <a:lnSpc>
                <a:spcPct val="105000"/>
              </a:lnSpc>
              <a:spcBef>
                <a:spcPts val="0"/>
              </a:spcBef>
              <a:spcAft>
                <a:spcPts val="0"/>
              </a:spcAft>
              <a:buClr>
                <a:schemeClr val="dk1"/>
              </a:buClr>
              <a:buSzPts val="1100"/>
              <a:buFont typeface="Arial"/>
              <a:buNone/>
            </a:pPr>
            <a:r>
              <a:rPr b="1" lang="en-US" sz="2000" u="sng"/>
              <a:t>WHAT</a:t>
            </a:r>
            <a:r>
              <a:rPr lang="en-US" sz="2000"/>
              <a:t> - A tiered review for compliance with general fiscal requirements required when accepting any federal funds as well as award specific requirements around allowability.</a:t>
            </a:r>
            <a:endParaRPr b="1" sz="2000" u="sng"/>
          </a:p>
          <a:p>
            <a:pPr indent="0" lvl="0" marL="0" rtl="0" algn="l">
              <a:lnSpc>
                <a:spcPct val="105000"/>
              </a:lnSpc>
              <a:spcBef>
                <a:spcPts val="0"/>
              </a:spcBef>
              <a:spcAft>
                <a:spcPts val="0"/>
              </a:spcAft>
              <a:buClr>
                <a:schemeClr val="dk1"/>
              </a:buClr>
              <a:buSzPts val="1100"/>
              <a:buFont typeface="Arial"/>
              <a:buNone/>
            </a:pPr>
            <a:r>
              <a:t/>
            </a:r>
            <a:endParaRPr b="1" sz="2000" u="sng"/>
          </a:p>
          <a:p>
            <a:pPr indent="0" lvl="0" marL="0" rtl="0" algn="l">
              <a:lnSpc>
                <a:spcPct val="105000"/>
              </a:lnSpc>
              <a:spcBef>
                <a:spcPts val="0"/>
              </a:spcBef>
              <a:spcAft>
                <a:spcPts val="0"/>
              </a:spcAft>
              <a:buClr>
                <a:schemeClr val="dk1"/>
              </a:buClr>
              <a:buSzPts val="1100"/>
              <a:buFont typeface="Arial"/>
              <a:buNone/>
            </a:pPr>
            <a:r>
              <a:rPr b="1" lang="en-US" sz="2000" u="sng"/>
              <a:t>WHO</a:t>
            </a:r>
            <a:r>
              <a:rPr lang="en-US" sz="2000"/>
              <a:t> - Fiscal monitoring is managed by the CDE Fiscal Monitoring Team as part of GFMU and in collaboration with various program units across CDE.</a:t>
            </a:r>
            <a:endParaRPr sz="2000"/>
          </a:p>
          <a:p>
            <a:pPr indent="0" lvl="0" marL="0" rtl="0" algn="l">
              <a:lnSpc>
                <a:spcPct val="105000"/>
              </a:lnSpc>
              <a:spcBef>
                <a:spcPts val="0"/>
              </a:spcBef>
              <a:spcAft>
                <a:spcPts val="0"/>
              </a:spcAft>
              <a:buClr>
                <a:schemeClr val="dk1"/>
              </a:buClr>
              <a:buSzPts val="1100"/>
              <a:buFont typeface="Arial"/>
              <a:buNone/>
            </a:pPr>
            <a:r>
              <a:t/>
            </a:r>
            <a:endParaRPr sz="2000"/>
          </a:p>
          <a:p>
            <a:pPr indent="0" lvl="0" marL="0" rtl="0" algn="l">
              <a:lnSpc>
                <a:spcPct val="105000"/>
              </a:lnSpc>
              <a:spcBef>
                <a:spcPts val="0"/>
              </a:spcBef>
              <a:spcAft>
                <a:spcPts val="0"/>
              </a:spcAft>
              <a:buClr>
                <a:schemeClr val="dk1"/>
              </a:buClr>
              <a:buSzPts val="1100"/>
              <a:buFont typeface="Arial"/>
              <a:buNone/>
            </a:pPr>
            <a:r>
              <a:rPr b="1" lang="en-US" sz="2000" u="sng">
                <a:extLst>
                  <a:ext uri="http://customooxmlschemas.google.com/">
                    <go:slidesCustomData xmlns:go="http://customooxmlschemas.google.com/" textRoundtripDataId="48"/>
                  </a:ext>
                </a:extLst>
              </a:rPr>
              <a:t>WHEN</a:t>
            </a:r>
            <a:r>
              <a:rPr lang="en-US" sz="2000">
                <a:extLst>
                  <a:ext uri="http://customooxmlschemas.google.com/">
                    <go:slidesCustomData xmlns:go="http://customooxmlschemas.google.com/" textRoundtripDataId="49"/>
                  </a:ext>
                </a:extLst>
              </a:rPr>
              <a:t> - Fiscal monitoring is conducted each fiscal year (looking at the prior fiscal year’s data) on a subset of LEAs. As monitoring is on a cyclical basis, different LEAs are typically monitored each year until the entire population has been reviewed at which point the cycle starts over.</a:t>
            </a:r>
            <a:endParaRPr sz="2000"/>
          </a:p>
        </p:txBody>
      </p:sp>
      <p:sp>
        <p:nvSpPr>
          <p:cNvPr id="268" name="Google Shape;268;p9"/>
          <p:cNvSpPr txBox="1"/>
          <p:nvPr>
            <p:ph idx="12" type="sldNum"/>
          </p:nvPr>
        </p:nvSpPr>
        <p:spPr>
          <a:xfrm>
            <a:off x="223071" y="6427018"/>
            <a:ext cx="2057400" cy="365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600"/>
              <a:buNone/>
            </a:pPr>
            <a:fld id="{00000000-1234-1234-1234-123412341234}" type="slidenum">
              <a:rPr lang="en-US"/>
              <a:t>‹#›</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g26fc455d808_1_0"/>
          <p:cNvSpPr txBox="1"/>
          <p:nvPr>
            <p:ph type="title"/>
          </p:nvPr>
        </p:nvSpPr>
        <p:spPr>
          <a:xfrm>
            <a:off x="245193" y="254514"/>
            <a:ext cx="6081900" cy="756300"/>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Clr>
                <a:schemeClr val="lt1"/>
              </a:buClr>
              <a:buSzPts val="2400"/>
              <a:buFont typeface="Arial"/>
              <a:buNone/>
            </a:pPr>
            <a:r>
              <a:rPr lang="en-US">
                <a:extLst>
                  <a:ext uri="http://customooxmlschemas.google.com/">
                    <go:slidesCustomData xmlns:go="http://customooxmlschemas.google.com/" textRoundtripDataId="50"/>
                  </a:ext>
                </a:extLst>
              </a:rPr>
              <a:t>Monitoring</a:t>
            </a:r>
            <a:r>
              <a:rPr lang="en-US"/>
              <a:t> Cont’d</a:t>
            </a:r>
            <a:endParaRPr/>
          </a:p>
        </p:txBody>
      </p:sp>
      <p:sp>
        <p:nvSpPr>
          <p:cNvPr id="275" name="Google Shape;275;g26fc455d808_1_0"/>
          <p:cNvSpPr txBox="1"/>
          <p:nvPr>
            <p:ph idx="1" type="body"/>
          </p:nvPr>
        </p:nvSpPr>
        <p:spPr>
          <a:xfrm>
            <a:off x="245200" y="1293250"/>
            <a:ext cx="8752500" cy="5314200"/>
          </a:xfrm>
          <a:prstGeom prst="rect">
            <a:avLst/>
          </a:prstGeom>
          <a:noFill/>
          <a:ln>
            <a:noFill/>
          </a:ln>
        </p:spPr>
        <p:txBody>
          <a:bodyPr anchorCtr="0" anchor="t" bIns="45700" lIns="0" spcFirstLastPara="1" rIns="0" wrap="square" tIns="0">
            <a:noAutofit/>
          </a:bodyPr>
          <a:lstStyle/>
          <a:p>
            <a:pPr indent="0" lvl="0" marL="0" rtl="0" algn="l">
              <a:lnSpc>
                <a:spcPct val="105000"/>
              </a:lnSpc>
              <a:spcBef>
                <a:spcPts val="0"/>
              </a:spcBef>
              <a:spcAft>
                <a:spcPts val="0"/>
              </a:spcAft>
              <a:buClr>
                <a:schemeClr val="dk1"/>
              </a:buClr>
              <a:buSzPts val="1100"/>
              <a:buFont typeface="Arial"/>
              <a:buNone/>
            </a:pPr>
            <a:r>
              <a:t/>
            </a:r>
            <a:endParaRPr sz="800"/>
          </a:p>
          <a:p>
            <a:pPr indent="0" lvl="0" marL="0" rtl="0" algn="l">
              <a:lnSpc>
                <a:spcPct val="100000"/>
              </a:lnSpc>
              <a:spcBef>
                <a:spcPts val="0"/>
              </a:spcBef>
              <a:spcAft>
                <a:spcPts val="0"/>
              </a:spcAft>
              <a:buClr>
                <a:schemeClr val="dk1"/>
              </a:buClr>
              <a:buSzPts val="1100"/>
              <a:buFont typeface="Arial"/>
              <a:buNone/>
            </a:pPr>
            <a:r>
              <a:rPr b="1" lang="en-US" sz="2000" u="sng"/>
              <a:t>WHERE</a:t>
            </a:r>
            <a:r>
              <a:rPr lang="en-US" sz="2000"/>
              <a:t> - Fiscal monitoring is currently conducted as desk reviews utilizing email communications, web based document submission dashboards (Syncplicity) and Teams meetings.</a:t>
            </a:r>
            <a:endParaRPr sz="2000"/>
          </a:p>
          <a:p>
            <a:pPr indent="0" lvl="0" marL="0" rtl="0" algn="l">
              <a:lnSpc>
                <a:spcPct val="100000"/>
              </a:lnSpc>
              <a:spcBef>
                <a:spcPts val="0"/>
              </a:spcBef>
              <a:spcAft>
                <a:spcPts val="0"/>
              </a:spcAft>
              <a:buClr>
                <a:schemeClr val="dk1"/>
              </a:buClr>
              <a:buSzPts val="1100"/>
              <a:buFont typeface="Arial"/>
              <a:buNone/>
            </a:pPr>
            <a:r>
              <a:t/>
            </a:r>
            <a:endParaRPr sz="2000"/>
          </a:p>
          <a:p>
            <a:pPr indent="0" lvl="0" marL="0" rtl="0" algn="l">
              <a:lnSpc>
                <a:spcPct val="105000"/>
              </a:lnSpc>
              <a:spcBef>
                <a:spcPts val="0"/>
              </a:spcBef>
              <a:spcAft>
                <a:spcPts val="0"/>
              </a:spcAft>
              <a:buClr>
                <a:schemeClr val="dk1"/>
              </a:buClr>
              <a:buSzPts val="1100"/>
              <a:buFont typeface="Arial"/>
              <a:buNone/>
            </a:pPr>
            <a:r>
              <a:rPr b="1" lang="en-US" sz="2000" u="sng"/>
              <a:t>HOW</a:t>
            </a:r>
            <a:r>
              <a:rPr lang="en-US" sz="2000"/>
              <a:t> - The Fiscal Monitoring Team has a </a:t>
            </a:r>
            <a:r>
              <a:rPr lang="en-US" sz="2000" u="sng">
                <a:solidFill>
                  <a:srgbClr val="1155CC"/>
                </a:solidFill>
                <a:hlinkClick r:id="rId3">
                  <a:extLst>
                    <a:ext uri="{A12FA001-AC4F-418D-AE19-62706E023703}">
                      <ahyp:hlinkClr val="tx"/>
                    </a:ext>
                  </a:extLst>
                </a:hlinkClick>
              </a:rPr>
              <a:t>defined process</a:t>
            </a:r>
            <a:r>
              <a:rPr lang="en-US" sz="2000"/>
              <a:t> including:</a:t>
            </a:r>
            <a:endParaRPr sz="2000"/>
          </a:p>
          <a:p>
            <a:pPr indent="-355600" lvl="0" marL="457200" rtl="0" algn="l">
              <a:lnSpc>
                <a:spcPct val="100000"/>
              </a:lnSpc>
              <a:spcBef>
                <a:spcPts val="0"/>
              </a:spcBef>
              <a:spcAft>
                <a:spcPts val="0"/>
              </a:spcAft>
              <a:buSzPts val="2000"/>
              <a:buFont typeface="Calibri"/>
              <a:buChar char="●"/>
            </a:pPr>
            <a:r>
              <a:rPr lang="en-US" sz="2000"/>
              <a:t>A risk assessment to separate the subset of LEAs into tiers.</a:t>
            </a:r>
            <a:endParaRPr sz="2000"/>
          </a:p>
          <a:p>
            <a:pPr indent="-355600" lvl="0" marL="457200" rtl="0" algn="l">
              <a:lnSpc>
                <a:spcPct val="100000"/>
              </a:lnSpc>
              <a:spcBef>
                <a:spcPts val="0"/>
              </a:spcBef>
              <a:spcAft>
                <a:spcPts val="0"/>
              </a:spcAft>
              <a:buSzPts val="2000"/>
              <a:buFont typeface="Calibri"/>
              <a:buChar char="●"/>
            </a:pPr>
            <a:r>
              <a:rPr lang="en-US" sz="2000"/>
              <a:t>Monitoring questionnaires aimed at gathering an initial set of data.</a:t>
            </a:r>
            <a:endParaRPr sz="2000"/>
          </a:p>
          <a:p>
            <a:pPr indent="-355600" lvl="0" marL="457200" rtl="0" algn="l">
              <a:lnSpc>
                <a:spcPct val="100000"/>
              </a:lnSpc>
              <a:spcBef>
                <a:spcPts val="0"/>
              </a:spcBef>
              <a:spcAft>
                <a:spcPts val="0"/>
              </a:spcAft>
              <a:buSzPts val="2000"/>
              <a:buFont typeface="Calibri"/>
              <a:buChar char="●"/>
            </a:pPr>
            <a:r>
              <a:rPr lang="en-US" sz="2000"/>
              <a:t>A review of the policies and procedures provided by the LEA which serves as a roadmap to their specific process.</a:t>
            </a:r>
            <a:endParaRPr sz="2000"/>
          </a:p>
          <a:p>
            <a:pPr indent="-355600" lvl="0" marL="457200" rtl="0" algn="l">
              <a:lnSpc>
                <a:spcPct val="100000"/>
              </a:lnSpc>
              <a:spcBef>
                <a:spcPts val="0"/>
              </a:spcBef>
              <a:spcAft>
                <a:spcPts val="0"/>
              </a:spcAft>
              <a:buSzPts val="2000"/>
              <a:buFont typeface="Calibri"/>
              <a:buChar char="●"/>
            </a:pPr>
            <a:r>
              <a:rPr lang="en-US" sz="2000"/>
              <a:t>A sample selection of actual expenditures that help CDE document the effectiveness of an LEA’s process.</a:t>
            </a:r>
            <a:endParaRPr sz="2000"/>
          </a:p>
          <a:p>
            <a:pPr indent="-355600" lvl="0" marL="457200" rtl="0" algn="l">
              <a:lnSpc>
                <a:spcPct val="100000"/>
              </a:lnSpc>
              <a:spcBef>
                <a:spcPts val="0"/>
              </a:spcBef>
              <a:spcAft>
                <a:spcPts val="0"/>
              </a:spcAft>
              <a:buSzPts val="2000"/>
              <a:buFont typeface="Calibri"/>
              <a:buChar char="●"/>
            </a:pPr>
            <a:r>
              <a:rPr lang="en-US" sz="2000"/>
              <a:t>A final report detailing noncompliant items as well as CDE recommendations.</a:t>
            </a:r>
            <a:endParaRPr sz="2000"/>
          </a:p>
          <a:p>
            <a:pPr indent="-355600" lvl="0" marL="457200" rtl="0" algn="l">
              <a:lnSpc>
                <a:spcPct val="100000"/>
              </a:lnSpc>
              <a:spcBef>
                <a:spcPts val="0"/>
              </a:spcBef>
              <a:spcAft>
                <a:spcPts val="0"/>
              </a:spcAft>
              <a:buSzPts val="2000"/>
              <a:buFont typeface="Calibri"/>
              <a:buChar char="●"/>
            </a:pPr>
            <a:r>
              <a:rPr lang="en-US" sz="2000"/>
              <a:t>Ongoing </a:t>
            </a:r>
            <a:r>
              <a:rPr lang="en-US" sz="2000" u="sng">
                <a:solidFill>
                  <a:srgbClr val="1155CC"/>
                </a:solidFill>
                <a:hlinkClick r:id="rId4">
                  <a:extLst>
                    <a:ext uri="{A12FA001-AC4F-418D-AE19-62706E023703}">
                      <ahyp:hlinkClr val="tx"/>
                    </a:ext>
                  </a:extLst>
                </a:hlinkClick>
              </a:rPr>
              <a:t>technical assistance</a:t>
            </a:r>
            <a:r>
              <a:rPr lang="en-US" sz="2000"/>
              <a:t> in collaboration with other CDE units throughout the year as well as helpful resources posted to the GFMU </a:t>
            </a:r>
            <a:r>
              <a:rPr lang="en-US" sz="2000" u="sng">
                <a:solidFill>
                  <a:srgbClr val="1155CC"/>
                </a:solidFill>
                <a:hlinkClick r:id="rId5">
                  <a:extLst>
                    <a:ext uri="{A12FA001-AC4F-418D-AE19-62706E023703}">
                      <ahyp:hlinkClr val="tx"/>
                    </a:ext>
                  </a:extLst>
                </a:hlinkClick>
              </a:rPr>
              <a:t>website. </a:t>
            </a:r>
            <a:endParaRPr sz="2000"/>
          </a:p>
        </p:txBody>
      </p:sp>
      <p:sp>
        <p:nvSpPr>
          <p:cNvPr id="276" name="Google Shape;276;g26fc455d808_1_0"/>
          <p:cNvSpPr txBox="1"/>
          <p:nvPr>
            <p:ph idx="12" type="sldNum"/>
          </p:nvPr>
        </p:nvSpPr>
        <p:spPr>
          <a:xfrm>
            <a:off x="223071" y="6427018"/>
            <a:ext cx="2057400" cy="365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600"/>
              <a:buNone/>
            </a:pPr>
            <a:fld id="{00000000-1234-1234-1234-123412341234}" type="slidenum">
              <a:rPr lang="en-US"/>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g209946bb8d2_0_2"/>
          <p:cNvSpPr txBox="1"/>
          <p:nvPr>
            <p:ph type="title"/>
          </p:nvPr>
        </p:nvSpPr>
        <p:spPr>
          <a:xfrm>
            <a:off x="245193" y="254514"/>
            <a:ext cx="6081900" cy="756300"/>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2667"/>
              <a:buNone/>
            </a:pPr>
            <a:r>
              <a:rPr lang="en-US">
                <a:latin typeface="Calibri"/>
                <a:ea typeface="Calibri"/>
                <a:cs typeface="Calibri"/>
                <a:sym typeface="Calibri"/>
              </a:rPr>
              <a:t>Grant Life Cycle </a:t>
            </a:r>
            <a:br>
              <a:rPr lang="en-US"/>
            </a:br>
            <a:endParaRPr/>
          </a:p>
        </p:txBody>
      </p:sp>
      <p:sp>
        <p:nvSpPr>
          <p:cNvPr id="103" name="Google Shape;103;g209946bb8d2_0_2"/>
          <p:cNvSpPr txBox="1"/>
          <p:nvPr>
            <p:ph idx="12" type="sldNum"/>
          </p:nvPr>
        </p:nvSpPr>
        <p:spPr>
          <a:xfrm>
            <a:off x="223071" y="6427018"/>
            <a:ext cx="2057400" cy="365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600"/>
              <a:buNone/>
            </a:pPr>
            <a:fld id="{00000000-1234-1234-1234-123412341234}" type="slidenum">
              <a:rPr lang="en-US"/>
              <a:t>‹#›</a:t>
            </a:fld>
            <a:endParaRPr/>
          </a:p>
        </p:txBody>
      </p:sp>
      <p:sp>
        <p:nvSpPr>
          <p:cNvPr id="104" name="Google Shape;104;g209946bb8d2_0_2"/>
          <p:cNvSpPr/>
          <p:nvPr/>
        </p:nvSpPr>
        <p:spPr>
          <a:xfrm>
            <a:off x="555375" y="2451900"/>
            <a:ext cx="2345100" cy="23451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Pre-Award</a:t>
            </a:r>
            <a:endParaRPr b="1" i="0" sz="14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Calibri"/>
                <a:ea typeface="Calibri"/>
                <a:cs typeface="Calibri"/>
                <a:sym typeface="Calibri"/>
              </a:rPr>
              <a:t>Request for Application (RFA), Planning and development of program, budget, final approval</a:t>
            </a:r>
            <a:endParaRPr b="0" i="0" sz="1400" u="none" cap="none" strike="noStrike">
              <a:solidFill>
                <a:srgbClr val="000000"/>
              </a:solidFill>
              <a:latin typeface="Calibri"/>
              <a:ea typeface="Calibri"/>
              <a:cs typeface="Calibri"/>
              <a:sym typeface="Calibri"/>
            </a:endParaRPr>
          </a:p>
        </p:txBody>
      </p:sp>
      <p:sp>
        <p:nvSpPr>
          <p:cNvPr id="105" name="Google Shape;105;g209946bb8d2_0_2"/>
          <p:cNvSpPr/>
          <p:nvPr/>
        </p:nvSpPr>
        <p:spPr>
          <a:xfrm>
            <a:off x="3399450" y="2451900"/>
            <a:ext cx="2345100" cy="23451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Award</a:t>
            </a:r>
            <a:endParaRPr b="1" i="0" sz="14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Calibri"/>
                <a:ea typeface="Calibri"/>
                <a:cs typeface="Calibri"/>
                <a:sym typeface="Calibri"/>
              </a:rPr>
              <a:t>Award</a:t>
            </a:r>
            <a:endParaRPr b="0" i="0" sz="14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Calibri"/>
                <a:ea typeface="Calibri"/>
                <a:cs typeface="Calibri"/>
                <a:sym typeface="Calibri"/>
              </a:rPr>
              <a:t>Grant Award Letter (GAL), Terms and Conditions</a:t>
            </a:r>
            <a:endParaRPr b="0" i="0" sz="1400" u="none" cap="none" strike="noStrike">
              <a:solidFill>
                <a:srgbClr val="000000"/>
              </a:solidFill>
              <a:latin typeface="Calibri"/>
              <a:ea typeface="Calibri"/>
              <a:cs typeface="Calibri"/>
              <a:sym typeface="Calibri"/>
            </a:endParaRPr>
          </a:p>
        </p:txBody>
      </p:sp>
      <p:sp>
        <p:nvSpPr>
          <p:cNvPr id="106" name="Google Shape;106;g209946bb8d2_0_2"/>
          <p:cNvSpPr/>
          <p:nvPr/>
        </p:nvSpPr>
        <p:spPr>
          <a:xfrm>
            <a:off x="6243525" y="2451900"/>
            <a:ext cx="2345100" cy="23451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Post Award</a:t>
            </a:r>
            <a:endParaRPr b="1" i="0" sz="14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Calibri"/>
                <a:ea typeface="Calibri"/>
                <a:cs typeface="Calibri"/>
                <a:sym typeface="Calibri"/>
              </a:rPr>
              <a:t>Grant Management,</a:t>
            </a:r>
            <a:endParaRPr b="0" i="0" sz="14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Calibri"/>
                <a:ea typeface="Calibri"/>
                <a:cs typeface="Calibri"/>
                <a:sym typeface="Calibri"/>
              </a:rPr>
              <a:t>Monitoring, Reporting, Closeout</a:t>
            </a:r>
            <a:endParaRPr b="0" i="0" sz="1400" u="none" cap="none" strike="noStrike">
              <a:solidFill>
                <a:srgbClr val="000000"/>
              </a:solidFill>
              <a:latin typeface="Calibri"/>
              <a:ea typeface="Calibri"/>
              <a:cs typeface="Calibri"/>
              <a:sym typeface="Calibri"/>
            </a:endParaRPr>
          </a:p>
        </p:txBody>
      </p:sp>
      <p:cxnSp>
        <p:nvCxnSpPr>
          <p:cNvPr id="107" name="Google Shape;107;g209946bb8d2_0_2"/>
          <p:cNvCxnSpPr/>
          <p:nvPr/>
        </p:nvCxnSpPr>
        <p:spPr>
          <a:xfrm rot="10800000">
            <a:off x="4609425" y="4487000"/>
            <a:ext cx="1180200" cy="946500"/>
          </a:xfrm>
          <a:prstGeom prst="straightConnector1">
            <a:avLst/>
          </a:prstGeom>
          <a:noFill/>
          <a:ln cap="flat" cmpd="sng" w="28575">
            <a:solidFill>
              <a:srgbClr val="FF0000"/>
            </a:solidFill>
            <a:prstDash val="solid"/>
            <a:round/>
            <a:headEnd len="sm" w="sm" type="none"/>
            <a:tailEnd len="med" w="med" type="triangle"/>
          </a:ln>
        </p:spPr>
      </p:cxnSp>
      <p:cxnSp>
        <p:nvCxnSpPr>
          <p:cNvPr id="108" name="Google Shape;108;g209946bb8d2_0_2"/>
          <p:cNvCxnSpPr/>
          <p:nvPr/>
        </p:nvCxnSpPr>
        <p:spPr>
          <a:xfrm flipH="1" rot="10800000">
            <a:off x="6125400" y="4374825"/>
            <a:ext cx="1230900" cy="1048500"/>
          </a:xfrm>
          <a:prstGeom prst="straightConnector1">
            <a:avLst/>
          </a:prstGeom>
          <a:noFill/>
          <a:ln cap="flat" cmpd="sng" w="28575">
            <a:solidFill>
              <a:srgbClr val="FF0000"/>
            </a:solidFill>
            <a:prstDash val="solid"/>
            <a:round/>
            <a:headEnd len="sm" w="sm" type="none"/>
            <a:tailEnd len="med" w="med" type="triangle"/>
          </a:ln>
        </p:spPr>
      </p:cxnSp>
      <p:cxnSp>
        <p:nvCxnSpPr>
          <p:cNvPr id="109" name="Google Shape;109;g209946bb8d2_0_2"/>
          <p:cNvCxnSpPr/>
          <p:nvPr/>
        </p:nvCxnSpPr>
        <p:spPr>
          <a:xfrm flipH="1">
            <a:off x="1851950" y="1973975"/>
            <a:ext cx="1068300" cy="803700"/>
          </a:xfrm>
          <a:prstGeom prst="straightConnector1">
            <a:avLst/>
          </a:prstGeom>
          <a:noFill/>
          <a:ln cap="flat" cmpd="sng" w="28575">
            <a:solidFill>
              <a:srgbClr val="FF0000"/>
            </a:solidFill>
            <a:prstDash val="solid"/>
            <a:round/>
            <a:headEnd len="sm" w="sm" type="none"/>
            <a:tailEnd len="med" w="med" type="triangle"/>
          </a:ln>
        </p:spPr>
      </p:cxnSp>
      <p:sp>
        <p:nvSpPr>
          <p:cNvPr id="110" name="Google Shape;110;g209946bb8d2_0_2"/>
          <p:cNvSpPr txBox="1"/>
          <p:nvPr/>
        </p:nvSpPr>
        <p:spPr>
          <a:xfrm>
            <a:off x="2859200" y="1383800"/>
            <a:ext cx="5280900" cy="693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These items are a collaboration across several units at CDE and are not the focus of this training.</a:t>
            </a:r>
            <a:endParaRPr b="0" i="0" sz="1800" u="none" cap="none" strike="noStrike">
              <a:solidFill>
                <a:srgbClr val="000000"/>
              </a:solidFill>
              <a:latin typeface="Calibri"/>
              <a:ea typeface="Calibri"/>
              <a:cs typeface="Calibri"/>
              <a:sym typeface="Calibri"/>
            </a:endParaRPr>
          </a:p>
        </p:txBody>
      </p:sp>
      <p:sp>
        <p:nvSpPr>
          <p:cNvPr id="111" name="Google Shape;111;g209946bb8d2_0_2"/>
          <p:cNvSpPr txBox="1"/>
          <p:nvPr/>
        </p:nvSpPr>
        <p:spPr>
          <a:xfrm>
            <a:off x="4008750" y="5351850"/>
            <a:ext cx="4039800" cy="488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These items are the focus of this training.</a:t>
            </a:r>
            <a:endParaRPr b="0" i="0" sz="1800" u="none" cap="none" strike="noStrike">
              <a:solidFill>
                <a:srgbClr val="000000"/>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g26ef90f54db_0_19"/>
          <p:cNvSpPr txBox="1"/>
          <p:nvPr>
            <p:ph type="title"/>
          </p:nvPr>
        </p:nvSpPr>
        <p:spPr>
          <a:xfrm>
            <a:off x="245193" y="254514"/>
            <a:ext cx="6081900" cy="756300"/>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Clr>
                <a:schemeClr val="lt1"/>
              </a:buClr>
              <a:buSzPts val="2400"/>
              <a:buFont typeface="Arial"/>
              <a:buNone/>
            </a:pPr>
            <a:r>
              <a:rPr lang="en-US"/>
              <a:t>Capital </a:t>
            </a:r>
            <a:r>
              <a:rPr lang="en-US">
                <a:extLst>
                  <a:ext uri="http://customooxmlschemas.google.com/">
                    <go:slidesCustomData xmlns:go="http://customooxmlschemas.google.com/" textRoundtripDataId="51"/>
                  </a:ext>
                </a:extLst>
              </a:rPr>
              <a:t>Equipment and Contracted Projects</a:t>
            </a:r>
            <a:endParaRPr/>
          </a:p>
        </p:txBody>
      </p:sp>
      <p:sp>
        <p:nvSpPr>
          <p:cNvPr id="283" name="Google Shape;283;g26ef90f54db_0_19"/>
          <p:cNvSpPr txBox="1"/>
          <p:nvPr>
            <p:ph idx="1" type="body"/>
          </p:nvPr>
        </p:nvSpPr>
        <p:spPr>
          <a:xfrm>
            <a:off x="64550" y="1267950"/>
            <a:ext cx="9009000" cy="5524200"/>
          </a:xfrm>
          <a:prstGeom prst="rect">
            <a:avLst/>
          </a:prstGeom>
          <a:noFill/>
          <a:ln>
            <a:noFill/>
          </a:ln>
        </p:spPr>
        <p:txBody>
          <a:bodyPr anchorCtr="0" anchor="t" bIns="45700" lIns="0" spcFirstLastPara="1" rIns="0" wrap="square" tIns="0">
            <a:normAutofit lnSpcReduction="10000"/>
          </a:bodyPr>
          <a:lstStyle/>
          <a:p>
            <a:pPr indent="0" lvl="2" marL="114300" rtl="0" algn="l">
              <a:lnSpc>
                <a:spcPct val="90000"/>
              </a:lnSpc>
              <a:spcBef>
                <a:spcPts val="500"/>
              </a:spcBef>
              <a:spcAft>
                <a:spcPts val="0"/>
              </a:spcAft>
              <a:buSzPts val="1800"/>
              <a:buNone/>
            </a:pPr>
            <a:r>
              <a:rPr b="1" lang="en-US" sz="2000"/>
              <a:t>Equipment (</a:t>
            </a:r>
            <a:r>
              <a:rPr b="1" lang="en-US" sz="2000" u="sng">
                <a:solidFill>
                  <a:schemeClr val="hlink"/>
                </a:solidFill>
                <a:hlinkClick r:id="rId3"/>
              </a:rPr>
              <a:t>2 CFR 200.313</a:t>
            </a:r>
            <a:r>
              <a:rPr b="1" lang="en-US" sz="2000"/>
              <a:t>)</a:t>
            </a:r>
            <a:endParaRPr b="1" sz="2000"/>
          </a:p>
          <a:p>
            <a:pPr indent="-355600" lvl="0" marL="457200" rtl="0" algn="l">
              <a:lnSpc>
                <a:spcPct val="80000"/>
              </a:lnSpc>
              <a:spcBef>
                <a:spcPts val="500"/>
              </a:spcBef>
              <a:spcAft>
                <a:spcPts val="0"/>
              </a:spcAft>
              <a:buSzPts val="2000"/>
              <a:buChar char="•"/>
            </a:pPr>
            <a:r>
              <a:rPr lang="en-US" sz="2000"/>
              <a:t>Documented procedures to manage/track equipment (e.g., equipment definition, who tags equipment, who adjusts records for disposals, etc.)</a:t>
            </a:r>
            <a:endParaRPr sz="2000"/>
          </a:p>
          <a:p>
            <a:pPr indent="-355600" lvl="0" marL="457200" rtl="0" algn="l">
              <a:lnSpc>
                <a:spcPct val="80000"/>
              </a:lnSpc>
              <a:spcBef>
                <a:spcPts val="500"/>
              </a:spcBef>
              <a:spcAft>
                <a:spcPts val="0"/>
              </a:spcAft>
              <a:buSzPts val="2000"/>
              <a:buChar char="•"/>
            </a:pPr>
            <a:r>
              <a:rPr lang="en-US" sz="2000"/>
              <a:t>Property records must include information such as equipment identification number, FAIN#, and federal ownership percentage</a:t>
            </a:r>
            <a:endParaRPr sz="2000"/>
          </a:p>
          <a:p>
            <a:pPr indent="-355600" lvl="0" marL="457200" rtl="0" algn="l">
              <a:lnSpc>
                <a:spcPct val="100000"/>
              </a:lnSpc>
              <a:spcBef>
                <a:spcPts val="500"/>
              </a:spcBef>
              <a:spcAft>
                <a:spcPts val="0"/>
              </a:spcAft>
              <a:buSzPts val="2000"/>
              <a:buChar char="•"/>
            </a:pPr>
            <a:r>
              <a:rPr lang="en-US" sz="2000"/>
              <a:t>Physical inventory and reconciliation at least every two years</a:t>
            </a:r>
            <a:endParaRPr/>
          </a:p>
          <a:p>
            <a:pPr indent="0" lvl="2" marL="114300" rtl="0" algn="l">
              <a:lnSpc>
                <a:spcPct val="90000"/>
              </a:lnSpc>
              <a:spcBef>
                <a:spcPts val="1000"/>
              </a:spcBef>
              <a:spcAft>
                <a:spcPts val="0"/>
              </a:spcAft>
              <a:buSzPts val="1800"/>
              <a:buNone/>
            </a:pPr>
            <a:r>
              <a:rPr b="1" lang="en-US" sz="2000"/>
              <a:t>Contracted Projects</a:t>
            </a:r>
            <a:endParaRPr b="1" sz="2000"/>
          </a:p>
          <a:p>
            <a:pPr indent="-355600" lvl="0" marL="457200" rtl="0" algn="l">
              <a:lnSpc>
                <a:spcPct val="80000"/>
              </a:lnSpc>
              <a:spcBef>
                <a:spcPts val="500"/>
              </a:spcBef>
              <a:spcAft>
                <a:spcPts val="0"/>
              </a:spcAft>
              <a:buSzPts val="2000"/>
              <a:buChar char="•"/>
            </a:pPr>
            <a:r>
              <a:rPr lang="en-US" sz="2000"/>
              <a:t>Federal contracts - review </a:t>
            </a:r>
            <a:r>
              <a:rPr lang="en-US" sz="2000" u="sng">
                <a:solidFill>
                  <a:schemeClr val="hlink"/>
                </a:solidFill>
                <a:hlinkClick r:id="rId4"/>
              </a:rPr>
              <a:t>2 CFR 200, Appendix II</a:t>
            </a:r>
            <a:r>
              <a:rPr lang="en-US" sz="2000"/>
              <a:t> for applicable provisions</a:t>
            </a:r>
            <a:endParaRPr sz="2000"/>
          </a:p>
          <a:p>
            <a:pPr indent="-355600" lvl="0" marL="457200" rtl="0" algn="l">
              <a:lnSpc>
                <a:spcPct val="80000"/>
              </a:lnSpc>
              <a:spcBef>
                <a:spcPts val="500"/>
              </a:spcBef>
              <a:spcAft>
                <a:spcPts val="0"/>
              </a:spcAft>
              <a:buSzPts val="2000"/>
              <a:buChar char="•"/>
            </a:pPr>
            <a:r>
              <a:rPr lang="en-US" sz="2000">
                <a:extLst>
                  <a:ext uri="http://customooxmlschemas.google.com/">
                    <go:slidesCustomData xmlns:go="http://customooxmlschemas.google.com/" textRoundtripDataId="52"/>
                  </a:ext>
                </a:extLst>
              </a:rPr>
              <a:t>ESSER-funded </a:t>
            </a:r>
            <a:r>
              <a:rPr b="1" i="1" lang="en-US" sz="2000">
                <a:extLst>
                  <a:ext uri="http://customooxmlschemas.google.com/">
                    <go:slidesCustomData xmlns:go="http://customooxmlschemas.google.com/" textRoundtripDataId="53"/>
                  </a:ext>
                </a:extLst>
              </a:rPr>
              <a:t>construction</a:t>
            </a:r>
            <a:r>
              <a:rPr lang="en-US" sz="2000">
                <a:extLst>
                  <a:ext uri="http://customooxmlschemas.google.com/">
                    <go:slidesCustomData xmlns:go="http://customooxmlschemas.google.com/" textRoundtripDataId="54"/>
                  </a:ext>
                </a:extLst>
              </a:rPr>
              <a:t> subject to requirements of </a:t>
            </a:r>
            <a:r>
              <a:rPr lang="en-US" sz="2000" u="sng">
                <a:solidFill>
                  <a:schemeClr val="hlink"/>
                </a:solidFill>
                <a:hlinkClick r:id="rId5"/>
                <a:extLst>
                  <a:ext uri="http://customooxmlschemas.google.com/">
                    <go:slidesCustomData xmlns:go="http://customooxmlschemas.google.com/" textRoundtripDataId="55"/>
                  </a:ext>
                </a:extLst>
              </a:rPr>
              <a:t>34 CFR 75.600-617</a:t>
            </a:r>
            <a:r>
              <a:rPr lang="en-US" sz="2000">
                <a:extLst>
                  <a:ext uri="http://customooxmlschemas.google.com/">
                    <go:slidesCustomData xmlns:go="http://customooxmlschemas.google.com/" textRoundtripDataId="56"/>
                  </a:ext>
                </a:extLst>
              </a:rPr>
              <a:t> (except </a:t>
            </a:r>
            <a:r>
              <a:rPr lang="en-US" sz="2000" u="sng">
                <a:solidFill>
                  <a:schemeClr val="hlink"/>
                </a:solidFill>
                <a:hlinkClick r:id="rId6"/>
                <a:extLst>
                  <a:ext uri="http://customooxmlschemas.google.com/">
                    <go:slidesCustomData xmlns:go="http://customooxmlschemas.google.com/" textRoundtripDataId="57"/>
                  </a:ext>
                </a:extLst>
              </a:rPr>
              <a:t>75.601</a:t>
            </a:r>
            <a:r>
              <a:rPr lang="en-US" sz="2000">
                <a:extLst>
                  <a:ext uri="http://customooxmlschemas.google.com/">
                    <go:slidesCustomData xmlns:go="http://customooxmlschemas.google.com/" textRoundtripDataId="58"/>
                  </a:ext>
                </a:extLst>
              </a:rPr>
              <a:t> and </a:t>
            </a:r>
            <a:r>
              <a:rPr lang="en-US" sz="2000" u="sng">
                <a:solidFill>
                  <a:schemeClr val="hlink"/>
                </a:solidFill>
                <a:hlinkClick r:id="rId7"/>
                <a:extLst>
                  <a:ext uri="http://customooxmlschemas.google.com/">
                    <go:slidesCustomData xmlns:go="http://customooxmlschemas.google.com/" textRoundtripDataId="59"/>
                  </a:ext>
                </a:extLst>
              </a:rPr>
              <a:t>75.605</a:t>
            </a:r>
            <a:r>
              <a:rPr lang="en-US" sz="2000">
                <a:extLst>
                  <a:ext uri="http://customooxmlschemas.google.com/">
                    <go:slidesCustomData xmlns:go="http://customooxmlschemas.google.com/" textRoundtripDataId="60"/>
                  </a:ext>
                </a:extLst>
              </a:rPr>
              <a:t>) including filing a notice of federal interest (ED’s $1M filing threshold)</a:t>
            </a:r>
            <a:endParaRPr sz="2000"/>
          </a:p>
          <a:p>
            <a:pPr indent="-355600" lvl="0" marL="457200" rtl="0" algn="l">
              <a:lnSpc>
                <a:spcPct val="80000"/>
              </a:lnSpc>
              <a:spcBef>
                <a:spcPts val="500"/>
              </a:spcBef>
              <a:spcAft>
                <a:spcPts val="0"/>
              </a:spcAft>
              <a:buSzPts val="2000"/>
              <a:buChar char="•"/>
            </a:pPr>
            <a:r>
              <a:rPr lang="en-US" sz="2000" u="sng">
                <a:solidFill>
                  <a:schemeClr val="hlink"/>
                </a:solidFill>
                <a:hlinkClick r:id="rId8"/>
              </a:rPr>
              <a:t>Davis-Bacon and Related Acts (DBRA)</a:t>
            </a:r>
            <a:r>
              <a:rPr lang="en-US" sz="2000"/>
              <a:t> </a:t>
            </a:r>
            <a:endParaRPr sz="2000"/>
          </a:p>
          <a:p>
            <a:pPr indent="-381000" lvl="1" marL="914400" rtl="0" algn="l">
              <a:lnSpc>
                <a:spcPct val="80000"/>
              </a:lnSpc>
              <a:spcBef>
                <a:spcPts val="500"/>
              </a:spcBef>
              <a:spcAft>
                <a:spcPts val="0"/>
              </a:spcAft>
              <a:buSzPts val="2400"/>
              <a:buFont typeface="Proxima Nova"/>
              <a:buChar char="•"/>
            </a:pPr>
            <a:r>
              <a:rPr lang="en-US"/>
              <a:t>Four DBRA criteria </a:t>
            </a:r>
            <a:endParaRPr/>
          </a:p>
          <a:p>
            <a:pPr indent="-355600" lvl="2" marL="1371600" rtl="0" algn="l">
              <a:lnSpc>
                <a:spcPct val="80000"/>
              </a:lnSpc>
              <a:spcBef>
                <a:spcPts val="500"/>
              </a:spcBef>
              <a:spcAft>
                <a:spcPts val="0"/>
              </a:spcAft>
              <a:buSzPts val="2000"/>
              <a:buFont typeface="Proxima Nova"/>
              <a:buChar char="•"/>
            </a:pPr>
            <a:r>
              <a:rPr lang="en-US" sz="2000"/>
              <a:t>Exceptions (e.g., employees, sole proprietors, and maintenance)</a:t>
            </a:r>
            <a:endParaRPr sz="2000"/>
          </a:p>
          <a:p>
            <a:pPr indent="-355600" lvl="2" marL="1371600" rtl="0" algn="l">
              <a:lnSpc>
                <a:spcPct val="80000"/>
              </a:lnSpc>
              <a:spcBef>
                <a:spcPts val="500"/>
              </a:spcBef>
              <a:spcAft>
                <a:spcPts val="0"/>
              </a:spcAft>
              <a:buSzPts val="2000"/>
              <a:buChar char="•"/>
            </a:pPr>
            <a:r>
              <a:rPr lang="en-US" sz="2000"/>
              <a:t>Equipment installation costs need to be included in $2,000 threshold assessment (equipment + installation costs regardless of installation funding source). Note, this is also applicable to BEST projects.</a:t>
            </a:r>
            <a:endParaRPr sz="2000"/>
          </a:p>
          <a:p>
            <a:pPr indent="-381000" lvl="1" marL="914400" rtl="0" algn="l">
              <a:lnSpc>
                <a:spcPct val="80000"/>
              </a:lnSpc>
              <a:spcBef>
                <a:spcPts val="500"/>
              </a:spcBef>
              <a:spcAft>
                <a:spcPts val="0"/>
              </a:spcAft>
              <a:buSzPts val="2400"/>
              <a:buFont typeface="Proxima Nova"/>
              <a:buChar char="•"/>
            </a:pPr>
            <a:r>
              <a:rPr lang="en-US" sz="2000"/>
              <a:t>Requirements include contract provisions, review of certified payrolls for prevailing wages, job site visits to ensure DBRA posters and wage determinations are visible</a:t>
            </a:r>
            <a:endParaRPr sz="2000"/>
          </a:p>
        </p:txBody>
      </p:sp>
      <p:sp>
        <p:nvSpPr>
          <p:cNvPr id="284" name="Google Shape;284;g26ef90f54db_0_19"/>
          <p:cNvSpPr txBox="1"/>
          <p:nvPr>
            <p:ph idx="12" type="sldNum"/>
          </p:nvPr>
        </p:nvSpPr>
        <p:spPr>
          <a:xfrm>
            <a:off x="223071" y="6427018"/>
            <a:ext cx="2057400" cy="365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600"/>
              <a:buNone/>
            </a:pPr>
            <a:fld id="{00000000-1234-1234-1234-123412341234}" type="slidenum">
              <a:rPr lang="en-US"/>
              <a:t>‹#›</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g26f0dd38ec3_0_1"/>
          <p:cNvSpPr txBox="1"/>
          <p:nvPr>
            <p:ph type="title"/>
          </p:nvPr>
        </p:nvSpPr>
        <p:spPr>
          <a:xfrm>
            <a:off x="245193" y="254514"/>
            <a:ext cx="6081900" cy="756300"/>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Clr>
                <a:schemeClr val="lt1"/>
              </a:buClr>
              <a:buSzPts val="2400"/>
              <a:buFont typeface="Arial"/>
              <a:buNone/>
            </a:pPr>
            <a:r>
              <a:rPr lang="en-US"/>
              <a:t>Determination of Allowable Costs</a:t>
            </a:r>
            <a:endParaRPr/>
          </a:p>
          <a:p>
            <a:pPr indent="0" lvl="0" marL="0" rtl="0" algn="l">
              <a:lnSpc>
                <a:spcPct val="90000"/>
              </a:lnSpc>
              <a:spcBef>
                <a:spcPts val="0"/>
              </a:spcBef>
              <a:spcAft>
                <a:spcPts val="0"/>
              </a:spcAft>
              <a:buClr>
                <a:schemeClr val="lt1"/>
              </a:buClr>
              <a:buSzPts val="2400"/>
              <a:buFont typeface="Arial"/>
              <a:buNone/>
            </a:pPr>
            <a:r>
              <a:rPr i="1" lang="en-US" sz="1800"/>
              <a:t>Applies to State AND Federal Awards</a:t>
            </a:r>
            <a:endParaRPr i="1" sz="1800"/>
          </a:p>
        </p:txBody>
      </p:sp>
      <p:sp>
        <p:nvSpPr>
          <p:cNvPr id="291" name="Google Shape;291;g26f0dd38ec3_0_1"/>
          <p:cNvSpPr txBox="1"/>
          <p:nvPr>
            <p:ph idx="1" type="body"/>
          </p:nvPr>
        </p:nvSpPr>
        <p:spPr>
          <a:xfrm>
            <a:off x="309700" y="1256675"/>
            <a:ext cx="8663400" cy="5280000"/>
          </a:xfrm>
          <a:prstGeom prst="rect">
            <a:avLst/>
          </a:prstGeom>
          <a:noFill/>
          <a:ln>
            <a:noFill/>
          </a:ln>
        </p:spPr>
        <p:txBody>
          <a:bodyPr anchorCtr="0" anchor="t" bIns="45700" lIns="0" spcFirstLastPara="1" rIns="0" wrap="square" tIns="0">
            <a:normAutofit/>
          </a:bodyPr>
          <a:lstStyle/>
          <a:p>
            <a:pPr indent="0" lvl="2" marL="0" rtl="0" algn="l">
              <a:lnSpc>
                <a:spcPct val="90000"/>
              </a:lnSpc>
              <a:spcBef>
                <a:spcPts val="500"/>
              </a:spcBef>
              <a:spcAft>
                <a:spcPts val="0"/>
              </a:spcAft>
              <a:buSzPts val="1800"/>
              <a:buNone/>
            </a:pPr>
            <a:r>
              <a:rPr lang="en-US"/>
              <a:t>ANY dollar of </a:t>
            </a:r>
            <a:r>
              <a:rPr lang="en-US">
                <a:extLst>
                  <a:ext uri="http://customooxmlschemas.google.com/">
                    <go:slidesCustomData xmlns:go="http://customooxmlschemas.google.com/" textRoundtripDataId="61"/>
                  </a:ext>
                </a:extLst>
              </a:rPr>
              <a:t>state (best practice) </a:t>
            </a:r>
            <a:r>
              <a:rPr lang="en-US"/>
              <a:t>or federal funds MUST meet the following requirements:</a:t>
            </a:r>
            <a:endParaRPr/>
          </a:p>
          <a:p>
            <a:pPr indent="-317500" lvl="0" marL="457200" rtl="0" algn="l">
              <a:lnSpc>
                <a:spcPct val="100000"/>
              </a:lnSpc>
              <a:spcBef>
                <a:spcPts val="0"/>
              </a:spcBef>
              <a:spcAft>
                <a:spcPts val="0"/>
              </a:spcAft>
              <a:buSzPts val="1400"/>
              <a:buChar char="●"/>
            </a:pPr>
            <a:r>
              <a:rPr lang="en-US" sz="1400"/>
              <a:t>Is it Allowable (</a:t>
            </a:r>
            <a:r>
              <a:rPr lang="en-US" sz="1400" u="sng">
                <a:solidFill>
                  <a:schemeClr val="hlink"/>
                </a:solidFill>
                <a:hlinkClick r:id="rId3"/>
              </a:rPr>
              <a:t>200.403</a:t>
            </a:r>
            <a:r>
              <a:rPr lang="en-US" sz="1400"/>
              <a:t>)</a:t>
            </a:r>
            <a:endParaRPr sz="1400"/>
          </a:p>
          <a:p>
            <a:pPr indent="-317500" lvl="1" marL="914400" rtl="0" algn="l">
              <a:lnSpc>
                <a:spcPct val="100000"/>
              </a:lnSpc>
              <a:spcBef>
                <a:spcPts val="0"/>
              </a:spcBef>
              <a:spcAft>
                <a:spcPts val="0"/>
              </a:spcAft>
              <a:buSzPts val="1400"/>
              <a:buChar char="○"/>
            </a:pPr>
            <a:r>
              <a:rPr lang="en-US" sz="1400"/>
              <a:t>Necessary and reasonable for the performance of the award.</a:t>
            </a:r>
            <a:endParaRPr sz="1400"/>
          </a:p>
          <a:p>
            <a:pPr indent="-317500" lvl="1" marL="914400" rtl="0" algn="l">
              <a:lnSpc>
                <a:spcPct val="100000"/>
              </a:lnSpc>
              <a:spcBef>
                <a:spcPts val="0"/>
              </a:spcBef>
              <a:spcAft>
                <a:spcPts val="0"/>
              </a:spcAft>
              <a:buSzPts val="1400"/>
              <a:buChar char="○"/>
            </a:pPr>
            <a:r>
              <a:rPr lang="en-US" sz="1400"/>
              <a:t>Conform to specific exclusions or limitations (award specific as well).</a:t>
            </a:r>
            <a:endParaRPr sz="1400"/>
          </a:p>
          <a:p>
            <a:pPr indent="-317500" lvl="1" marL="914400" rtl="0" algn="l">
              <a:lnSpc>
                <a:spcPct val="100000"/>
              </a:lnSpc>
              <a:spcBef>
                <a:spcPts val="0"/>
              </a:spcBef>
              <a:spcAft>
                <a:spcPts val="0"/>
              </a:spcAft>
              <a:buSzPts val="1400"/>
              <a:buChar char="○"/>
            </a:pPr>
            <a:r>
              <a:rPr lang="en-US" sz="1400"/>
              <a:t>Consistent treatment in process (federal and nonfederal) and application (direct or indirect).</a:t>
            </a:r>
            <a:endParaRPr sz="1400"/>
          </a:p>
          <a:p>
            <a:pPr indent="-317500" lvl="1" marL="914400" rtl="0" algn="l">
              <a:lnSpc>
                <a:spcPct val="100000"/>
              </a:lnSpc>
              <a:spcBef>
                <a:spcPts val="0"/>
              </a:spcBef>
              <a:spcAft>
                <a:spcPts val="0"/>
              </a:spcAft>
              <a:buSzPts val="1400"/>
              <a:buChar char="○"/>
            </a:pPr>
            <a:r>
              <a:rPr lang="en-US" sz="1400"/>
              <a:t>Conform to GAAP/GASB.</a:t>
            </a:r>
            <a:endParaRPr sz="1400"/>
          </a:p>
          <a:p>
            <a:pPr indent="-317500" lvl="1" marL="914400" rtl="0" algn="l">
              <a:lnSpc>
                <a:spcPct val="100000"/>
              </a:lnSpc>
              <a:spcBef>
                <a:spcPts val="0"/>
              </a:spcBef>
              <a:spcAft>
                <a:spcPts val="0"/>
              </a:spcAft>
              <a:buSzPts val="1400"/>
              <a:buChar char="○"/>
            </a:pPr>
            <a:r>
              <a:rPr lang="en-US" sz="1400"/>
              <a:t>Not used as cost share or match for another federal award OR duplication of reimbursement (no double dipping).</a:t>
            </a:r>
            <a:endParaRPr sz="1400"/>
          </a:p>
          <a:p>
            <a:pPr indent="-317500" lvl="1" marL="914400" rtl="0" algn="l">
              <a:lnSpc>
                <a:spcPct val="100000"/>
              </a:lnSpc>
              <a:spcBef>
                <a:spcPts val="0"/>
              </a:spcBef>
              <a:spcAft>
                <a:spcPts val="0"/>
              </a:spcAft>
              <a:buSzPts val="1400"/>
              <a:buChar char="○"/>
            </a:pPr>
            <a:r>
              <a:rPr lang="en-US" sz="1400"/>
              <a:t>Adequately documented.</a:t>
            </a:r>
            <a:endParaRPr sz="1400"/>
          </a:p>
          <a:p>
            <a:pPr indent="-317500" lvl="1" marL="914400" rtl="0" algn="l">
              <a:lnSpc>
                <a:spcPct val="100000"/>
              </a:lnSpc>
              <a:spcBef>
                <a:spcPts val="0"/>
              </a:spcBef>
              <a:spcAft>
                <a:spcPts val="0"/>
              </a:spcAft>
              <a:buSzPts val="1400"/>
              <a:buChar char="○"/>
            </a:pPr>
            <a:r>
              <a:rPr lang="en-US" sz="1400"/>
              <a:t>Incurred during approved budget period (obligation).</a:t>
            </a:r>
            <a:endParaRPr sz="1400"/>
          </a:p>
          <a:p>
            <a:pPr indent="-317500" lvl="0" marL="457200" rtl="0" algn="l">
              <a:lnSpc>
                <a:spcPct val="100000"/>
              </a:lnSpc>
              <a:spcBef>
                <a:spcPts val="0"/>
              </a:spcBef>
              <a:spcAft>
                <a:spcPts val="0"/>
              </a:spcAft>
              <a:buSzPts val="1400"/>
              <a:buChar char="●"/>
            </a:pPr>
            <a:r>
              <a:rPr lang="en-US" sz="1400"/>
              <a:t>Is it Reasonable AND Necessary  </a:t>
            </a:r>
            <a:r>
              <a:rPr lang="en-US" sz="1400" u="sng">
                <a:solidFill>
                  <a:schemeClr val="hlink"/>
                </a:solidFill>
                <a:hlinkClick r:id="rId4"/>
              </a:rPr>
              <a:t>(200.404)</a:t>
            </a:r>
            <a:endParaRPr sz="1400"/>
          </a:p>
          <a:p>
            <a:pPr indent="-317500" lvl="1" marL="914400" rtl="0" algn="l">
              <a:lnSpc>
                <a:spcPct val="100000"/>
              </a:lnSpc>
              <a:spcBef>
                <a:spcPts val="0"/>
              </a:spcBef>
              <a:spcAft>
                <a:spcPts val="0"/>
              </a:spcAft>
              <a:buSzPts val="1400"/>
              <a:buChar char="○"/>
            </a:pPr>
            <a:r>
              <a:rPr lang="en-US" sz="1400"/>
              <a:t>The cost does NOT exceed that which the entity would NORMALLY pay for the service/product.</a:t>
            </a:r>
            <a:endParaRPr sz="1400"/>
          </a:p>
          <a:p>
            <a:pPr indent="-317500" lvl="1" marL="914400" rtl="0" algn="l">
              <a:lnSpc>
                <a:spcPct val="100000"/>
              </a:lnSpc>
              <a:spcBef>
                <a:spcPts val="0"/>
              </a:spcBef>
              <a:spcAft>
                <a:spcPts val="0"/>
              </a:spcAft>
              <a:buSzPts val="1400"/>
              <a:buChar char="○"/>
            </a:pPr>
            <a:r>
              <a:rPr lang="en-US" sz="1400"/>
              <a:t>Is necessary for the delivery of services under the specific project.</a:t>
            </a:r>
            <a:endParaRPr sz="1400"/>
          </a:p>
          <a:p>
            <a:pPr indent="-317500" lvl="1" marL="914400" rtl="0" algn="l">
              <a:lnSpc>
                <a:spcPct val="100000"/>
              </a:lnSpc>
              <a:spcBef>
                <a:spcPts val="0"/>
              </a:spcBef>
              <a:spcAft>
                <a:spcPts val="0"/>
              </a:spcAft>
              <a:buSzPts val="1400"/>
              <a:buChar char="○"/>
            </a:pPr>
            <a:r>
              <a:rPr lang="en-US" sz="1400"/>
              <a:t>Complies with requirements and restraints of the award, state law, and INTERNAL POLICY!</a:t>
            </a:r>
            <a:endParaRPr sz="1400"/>
          </a:p>
          <a:p>
            <a:pPr indent="-317500" lvl="0" marL="457200" rtl="0" algn="l">
              <a:lnSpc>
                <a:spcPct val="100000"/>
              </a:lnSpc>
              <a:spcBef>
                <a:spcPts val="0"/>
              </a:spcBef>
              <a:spcAft>
                <a:spcPts val="0"/>
              </a:spcAft>
              <a:buSzPts val="1400"/>
              <a:buChar char="●"/>
            </a:pPr>
            <a:r>
              <a:rPr lang="en-US" sz="1400"/>
              <a:t>Is it Allocable </a:t>
            </a:r>
            <a:r>
              <a:rPr lang="en-US" sz="1400" u="sng">
                <a:solidFill>
                  <a:schemeClr val="hlink"/>
                </a:solidFill>
                <a:hlinkClick r:id="rId5"/>
              </a:rPr>
              <a:t>(200.405)</a:t>
            </a:r>
            <a:endParaRPr sz="1400"/>
          </a:p>
          <a:p>
            <a:pPr indent="-317500" lvl="1" marL="914400" rtl="0" algn="l">
              <a:lnSpc>
                <a:spcPct val="100000"/>
              </a:lnSpc>
              <a:spcBef>
                <a:spcPts val="0"/>
              </a:spcBef>
              <a:spcAft>
                <a:spcPts val="0"/>
              </a:spcAft>
              <a:buSzPts val="1400"/>
              <a:buChar char="○"/>
            </a:pPr>
            <a:r>
              <a:rPr lang="en-US" sz="1400"/>
              <a:t>Example - Labor Costs!</a:t>
            </a:r>
            <a:endParaRPr sz="1400"/>
          </a:p>
          <a:p>
            <a:pPr indent="-317500" lvl="1" marL="914400" rtl="0" algn="l">
              <a:lnSpc>
                <a:spcPct val="100000"/>
              </a:lnSpc>
              <a:spcBef>
                <a:spcPts val="0"/>
              </a:spcBef>
              <a:spcAft>
                <a:spcPts val="0"/>
              </a:spcAft>
              <a:buSzPts val="1400"/>
              <a:buChar char="○"/>
            </a:pPr>
            <a:r>
              <a:rPr lang="en-US" sz="1400"/>
              <a:t>Incurred for the particular project and is necessary to carry out the project.</a:t>
            </a:r>
            <a:endParaRPr sz="1400"/>
          </a:p>
          <a:p>
            <a:pPr indent="-317500" lvl="1" marL="914400" rtl="0" algn="l">
              <a:lnSpc>
                <a:spcPct val="100000"/>
              </a:lnSpc>
              <a:spcBef>
                <a:spcPts val="0"/>
              </a:spcBef>
              <a:spcAft>
                <a:spcPts val="0"/>
              </a:spcAft>
              <a:buSzPts val="1400"/>
              <a:buChar char="○"/>
            </a:pPr>
            <a:r>
              <a:rPr lang="en-US" sz="1400"/>
              <a:t>Expense is NOT part of the indirect cost base being claimed.</a:t>
            </a:r>
            <a:endParaRPr sz="1400"/>
          </a:p>
          <a:p>
            <a:pPr indent="-317500" lvl="1" marL="914400" rtl="0" algn="l">
              <a:lnSpc>
                <a:spcPct val="100000"/>
              </a:lnSpc>
              <a:spcBef>
                <a:spcPts val="0"/>
              </a:spcBef>
              <a:spcAft>
                <a:spcPts val="0"/>
              </a:spcAft>
              <a:buSzPts val="1400"/>
              <a:buChar char="○"/>
            </a:pPr>
            <a:r>
              <a:rPr lang="en-US" sz="1400"/>
              <a:t>If labor costs (activity benefit more than one program, entity can apply costs proportionally and documented.</a:t>
            </a:r>
            <a:endParaRPr sz="1400"/>
          </a:p>
          <a:p>
            <a:pPr indent="0" lvl="0" marL="914400" rtl="0" algn="l">
              <a:lnSpc>
                <a:spcPct val="100000"/>
              </a:lnSpc>
              <a:spcBef>
                <a:spcPts val="0"/>
              </a:spcBef>
              <a:spcAft>
                <a:spcPts val="0"/>
              </a:spcAft>
              <a:buSzPts val="2400"/>
              <a:buNone/>
            </a:pPr>
            <a:r>
              <a:t/>
            </a:r>
            <a:endParaRPr sz="1400"/>
          </a:p>
          <a:p>
            <a:pPr indent="0" lvl="0" marL="457200" rtl="0" algn="ctr">
              <a:lnSpc>
                <a:spcPct val="100000"/>
              </a:lnSpc>
              <a:spcBef>
                <a:spcPts val="0"/>
              </a:spcBef>
              <a:spcAft>
                <a:spcPts val="0"/>
              </a:spcAft>
              <a:buSzPts val="2400"/>
              <a:buNone/>
            </a:pPr>
            <a:r>
              <a:rPr b="1" lang="en-US" sz="1400"/>
              <a:t>ALL EXPENSES CHARGED TO A STATE OR FEDERAL AWARD, ARE REQUIRED TO BE NET OF ANY CREDITS.</a:t>
            </a:r>
            <a:endParaRPr b="1" sz="1400"/>
          </a:p>
          <a:p>
            <a:pPr indent="0" lvl="0" marL="457200" rtl="0" algn="ctr">
              <a:lnSpc>
                <a:spcPct val="100000"/>
              </a:lnSpc>
              <a:spcBef>
                <a:spcPts val="0"/>
              </a:spcBef>
              <a:spcAft>
                <a:spcPts val="0"/>
              </a:spcAft>
              <a:buSzPts val="2400"/>
              <a:buNone/>
            </a:pPr>
            <a:r>
              <a:rPr b="1" lang="en-US" sz="1400"/>
              <a:t>These requirements are applicable to Cost Share/Matching expenses as well!</a:t>
            </a:r>
            <a:endParaRPr b="1" sz="1400"/>
          </a:p>
        </p:txBody>
      </p:sp>
      <p:sp>
        <p:nvSpPr>
          <p:cNvPr id="292" name="Google Shape;292;g26f0dd38ec3_0_1"/>
          <p:cNvSpPr txBox="1"/>
          <p:nvPr>
            <p:ph idx="12" type="sldNum"/>
          </p:nvPr>
        </p:nvSpPr>
        <p:spPr>
          <a:xfrm>
            <a:off x="223071" y="6427018"/>
            <a:ext cx="2057400" cy="365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600"/>
              <a:buNone/>
            </a:pPr>
            <a:fld id="{00000000-1234-1234-1234-123412341234}" type="slidenum">
              <a:rPr lang="en-US"/>
              <a:t>‹#›</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g26ef90f54db_0_12"/>
          <p:cNvSpPr txBox="1"/>
          <p:nvPr>
            <p:ph type="title"/>
          </p:nvPr>
        </p:nvSpPr>
        <p:spPr>
          <a:xfrm>
            <a:off x="245193" y="254514"/>
            <a:ext cx="6081900" cy="756300"/>
          </a:xfrm>
          <a:prstGeom prst="rect">
            <a:avLst/>
          </a:prstGeom>
          <a:noFill/>
          <a:ln>
            <a:noFill/>
          </a:ln>
        </p:spPr>
        <p:txBody>
          <a:bodyPr anchorCtr="0" anchor="t" bIns="0" lIns="0" spcFirstLastPara="1" rIns="0" wrap="square" tIns="0">
            <a:normAutofit fontScale="90000"/>
          </a:bodyPr>
          <a:lstStyle/>
          <a:p>
            <a:pPr indent="0" lvl="0" marL="0" rtl="0" algn="l">
              <a:lnSpc>
                <a:spcPct val="90000"/>
              </a:lnSpc>
              <a:spcBef>
                <a:spcPts val="0"/>
              </a:spcBef>
              <a:spcAft>
                <a:spcPts val="0"/>
              </a:spcAft>
              <a:buClr>
                <a:schemeClr val="lt1"/>
              </a:buClr>
              <a:buSzPct val="100000"/>
              <a:buFont typeface="Arial"/>
              <a:buNone/>
            </a:pPr>
            <a:r>
              <a:rPr lang="en-US"/>
              <a:t>Cost Share, Cost Matching and Program Income</a:t>
            </a:r>
            <a:endParaRPr/>
          </a:p>
          <a:p>
            <a:pPr indent="0" lvl="0" marL="0" rtl="0" algn="l">
              <a:lnSpc>
                <a:spcPct val="115000"/>
              </a:lnSpc>
              <a:spcBef>
                <a:spcPts val="1200"/>
              </a:spcBef>
              <a:spcAft>
                <a:spcPts val="0"/>
              </a:spcAft>
              <a:buClr>
                <a:schemeClr val="dk1"/>
              </a:buClr>
              <a:buSzPct val="100000"/>
              <a:buFont typeface="Arial"/>
              <a:buNone/>
            </a:pPr>
            <a:r>
              <a:t/>
            </a:r>
            <a:endParaRPr sz="1100">
              <a:solidFill>
                <a:srgbClr val="333333"/>
              </a:solidFill>
              <a:highlight>
                <a:srgbClr val="FFFFFF"/>
              </a:highlight>
              <a:latin typeface="Roboto"/>
              <a:ea typeface="Roboto"/>
              <a:cs typeface="Roboto"/>
              <a:sym typeface="Roboto"/>
            </a:endParaRPr>
          </a:p>
          <a:p>
            <a:pPr indent="0" lvl="0" marL="0" rtl="0" algn="l">
              <a:lnSpc>
                <a:spcPct val="90000"/>
              </a:lnSpc>
              <a:spcBef>
                <a:spcPts val="1200"/>
              </a:spcBef>
              <a:spcAft>
                <a:spcPts val="0"/>
              </a:spcAft>
              <a:buClr>
                <a:schemeClr val="lt1"/>
              </a:buClr>
              <a:buSzPct val="100000"/>
              <a:buFont typeface="Arial"/>
              <a:buNone/>
            </a:pPr>
            <a:r>
              <a:t/>
            </a:r>
            <a:endParaRPr/>
          </a:p>
          <a:p>
            <a:pPr indent="0" lvl="0" marL="0" rtl="0" algn="l">
              <a:lnSpc>
                <a:spcPct val="90000"/>
              </a:lnSpc>
              <a:spcBef>
                <a:spcPts val="0"/>
              </a:spcBef>
              <a:spcAft>
                <a:spcPts val="0"/>
              </a:spcAft>
              <a:buClr>
                <a:schemeClr val="lt1"/>
              </a:buClr>
              <a:buSzPct val="100000"/>
              <a:buFont typeface="Arial"/>
              <a:buNone/>
            </a:pPr>
            <a:r>
              <a:t/>
            </a:r>
            <a:endParaRPr/>
          </a:p>
        </p:txBody>
      </p:sp>
      <p:sp>
        <p:nvSpPr>
          <p:cNvPr id="299" name="Google Shape;299;g26ef90f54db_0_12"/>
          <p:cNvSpPr txBox="1"/>
          <p:nvPr>
            <p:ph idx="12" type="sldNum"/>
          </p:nvPr>
        </p:nvSpPr>
        <p:spPr>
          <a:xfrm>
            <a:off x="223071" y="6427018"/>
            <a:ext cx="2057400" cy="365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600"/>
              <a:buNone/>
            </a:pPr>
            <a:fld id="{00000000-1234-1234-1234-123412341234}" type="slidenum">
              <a:rPr lang="en-US"/>
              <a:t>‹#›</a:t>
            </a:fld>
            <a:endParaRPr/>
          </a:p>
        </p:txBody>
      </p:sp>
      <p:sp>
        <p:nvSpPr>
          <p:cNvPr id="300" name="Google Shape;300;g26ef90f54db_0_12"/>
          <p:cNvSpPr txBox="1"/>
          <p:nvPr/>
        </p:nvSpPr>
        <p:spPr>
          <a:xfrm>
            <a:off x="150475" y="1274850"/>
            <a:ext cx="4382700" cy="5397000"/>
          </a:xfrm>
          <a:prstGeom prst="rect">
            <a:avLst/>
          </a:prstGeom>
          <a:noFill/>
          <a:ln>
            <a:noFill/>
          </a:ln>
        </p:spPr>
        <p:txBody>
          <a:bodyPr anchorCtr="0" anchor="t" bIns="91425" lIns="91425" spcFirstLastPara="1" rIns="91425" wrap="square" tIns="91425">
            <a:noAutofit/>
          </a:bodyPr>
          <a:lstStyle/>
          <a:p>
            <a:pPr indent="0" lvl="2" marL="0" marR="0" rtl="0" algn="l">
              <a:lnSpc>
                <a:spcPct val="90000"/>
              </a:lnSpc>
              <a:spcBef>
                <a:spcPts val="500"/>
              </a:spcBef>
              <a:spcAft>
                <a:spcPts val="0"/>
              </a:spcAft>
              <a:buClr>
                <a:schemeClr val="dk1"/>
              </a:buClr>
              <a:buSzPts val="1800"/>
              <a:buFont typeface="Arial"/>
              <a:buNone/>
            </a:pPr>
            <a:r>
              <a:rPr b="1" i="0" lang="en-US" sz="1700" u="sng" cap="none" strike="noStrike">
                <a:solidFill>
                  <a:schemeClr val="hlink"/>
                </a:solidFill>
                <a:latin typeface="Calibri"/>
                <a:ea typeface="Calibri"/>
                <a:cs typeface="Calibri"/>
                <a:sym typeface="Calibri"/>
                <a:hlinkClick r:id="rId3"/>
                <a:extLst>
                  <a:ext uri="http://customooxmlschemas.google.com/">
                    <go:slidesCustomData xmlns:go="http://customooxmlschemas.google.com/" textRoundtripDataId="62"/>
                  </a:ext>
                </a:extLst>
              </a:rPr>
              <a:t>Cost Matching or Cost Sharing</a:t>
            </a:r>
            <a:r>
              <a:rPr b="0" i="0" lang="en-US" sz="1700" u="none" cap="none" strike="noStrike">
                <a:solidFill>
                  <a:schemeClr val="dk1"/>
                </a:solidFill>
                <a:latin typeface="Calibri"/>
                <a:ea typeface="Calibri"/>
                <a:cs typeface="Calibri"/>
                <a:sym typeface="Calibri"/>
              </a:rPr>
              <a:t> - Funds required from other awardee sources (non-federal) to Match, $1 for $1 of grant funding received, in the delivery of project services and requirements (matching) or up to a specific dollar amount (cost share).</a:t>
            </a:r>
            <a:endParaRPr b="0" i="0" sz="1700" u="none" cap="none" strike="noStrike">
              <a:solidFill>
                <a:schemeClr val="dk1"/>
              </a:solidFill>
              <a:latin typeface="Calibri"/>
              <a:ea typeface="Calibri"/>
              <a:cs typeface="Calibri"/>
              <a:sym typeface="Calibri"/>
            </a:endParaRPr>
          </a:p>
          <a:p>
            <a:pPr indent="-330200" lvl="0" marL="457200" marR="0" rtl="0" algn="l">
              <a:lnSpc>
                <a:spcPct val="90000"/>
              </a:lnSpc>
              <a:spcBef>
                <a:spcPts val="1000"/>
              </a:spcBef>
              <a:spcAft>
                <a:spcPts val="0"/>
              </a:spcAft>
              <a:buClr>
                <a:schemeClr val="dk1"/>
              </a:buClr>
              <a:buSzPts val="1600"/>
              <a:buFont typeface="Arial"/>
              <a:buChar char="•"/>
            </a:pPr>
            <a:r>
              <a:rPr b="0" i="0" lang="en-US" sz="1600" u="none" cap="none" strike="noStrike">
                <a:solidFill>
                  <a:schemeClr val="dk1"/>
                </a:solidFill>
                <a:latin typeface="Calibri"/>
                <a:ea typeface="Calibri"/>
                <a:cs typeface="Calibri"/>
                <a:sym typeface="Calibri"/>
              </a:rPr>
              <a:t>Will be identified in the RFF and Terms and Conditions of GAL if required.</a:t>
            </a:r>
            <a:endParaRPr b="0" i="0" sz="1600" u="none" cap="none" strike="noStrike">
              <a:solidFill>
                <a:schemeClr val="dk1"/>
              </a:solidFill>
              <a:latin typeface="Calibri"/>
              <a:ea typeface="Calibri"/>
              <a:cs typeface="Calibri"/>
              <a:sym typeface="Calibri"/>
            </a:endParaRPr>
          </a:p>
          <a:p>
            <a:pPr indent="-330200" lvl="0" marL="457200" marR="0" rtl="0" algn="l">
              <a:lnSpc>
                <a:spcPct val="90000"/>
              </a:lnSpc>
              <a:spcBef>
                <a:spcPts val="1000"/>
              </a:spcBef>
              <a:spcAft>
                <a:spcPts val="0"/>
              </a:spcAft>
              <a:buClr>
                <a:schemeClr val="dk1"/>
              </a:buClr>
              <a:buSzPts val="1600"/>
              <a:buFont typeface="Arial"/>
              <a:buChar char="•"/>
            </a:pPr>
            <a:r>
              <a:rPr b="0" i="0" lang="en-US" sz="1600" u="none" cap="none" strike="noStrike">
                <a:solidFill>
                  <a:schemeClr val="dk1"/>
                </a:solidFill>
                <a:latin typeface="Calibri"/>
                <a:ea typeface="Calibri"/>
                <a:cs typeface="Calibri"/>
                <a:sym typeface="Calibri"/>
              </a:rPr>
              <a:t>May not be funds or contributions </a:t>
            </a:r>
            <a:r>
              <a:rPr b="0" i="0" lang="en-US" sz="1600" u="none" cap="none" strike="noStrike">
                <a:solidFill>
                  <a:schemeClr val="dk1"/>
                </a:solidFill>
                <a:latin typeface="Calibri"/>
                <a:ea typeface="Calibri"/>
                <a:cs typeface="Calibri"/>
                <a:sym typeface="Calibri"/>
                <a:extLst>
                  <a:ext uri="http://customooxmlschemas.google.com/">
                    <go:slidesCustomData xmlns:go="http://customooxmlschemas.google.com/" textRoundtripDataId="63"/>
                  </a:ext>
                </a:extLst>
              </a:rPr>
              <a:t>from any other federal award</a:t>
            </a:r>
            <a:r>
              <a:rPr b="0" i="0" lang="en-US" sz="1600" u="none" cap="none" strike="noStrike">
                <a:solidFill>
                  <a:schemeClr val="dk1"/>
                </a:solidFill>
                <a:latin typeface="Calibri"/>
                <a:ea typeface="Calibri"/>
                <a:cs typeface="Calibri"/>
                <a:sym typeface="Calibri"/>
              </a:rPr>
              <a:t>. (except ESSER)</a:t>
            </a:r>
            <a:endParaRPr b="0" i="0" sz="1600" u="none" cap="none" strike="noStrike">
              <a:solidFill>
                <a:schemeClr val="dk1"/>
              </a:solidFill>
              <a:latin typeface="Calibri"/>
              <a:ea typeface="Calibri"/>
              <a:cs typeface="Calibri"/>
              <a:sym typeface="Calibri"/>
            </a:endParaRPr>
          </a:p>
          <a:p>
            <a:pPr indent="-330200" lvl="0" marL="457200" marR="0" rtl="0" algn="l">
              <a:lnSpc>
                <a:spcPct val="90000"/>
              </a:lnSpc>
              <a:spcBef>
                <a:spcPts val="1000"/>
              </a:spcBef>
              <a:spcAft>
                <a:spcPts val="0"/>
              </a:spcAft>
              <a:buClr>
                <a:schemeClr val="dk1"/>
              </a:buClr>
              <a:buSzPts val="1600"/>
              <a:buFont typeface="Arial"/>
              <a:buChar char="•"/>
            </a:pPr>
            <a:r>
              <a:rPr b="0" i="0" lang="en-US" sz="1600" u="none" cap="none" strike="noStrike">
                <a:solidFill>
                  <a:schemeClr val="dk1"/>
                </a:solidFill>
                <a:latin typeface="Calibri"/>
                <a:ea typeface="Calibri"/>
                <a:cs typeface="Calibri"/>
                <a:sym typeface="Calibri"/>
              </a:rPr>
              <a:t>Must be funds used in the accomplishment of the specific project and during the specific performance period.</a:t>
            </a:r>
            <a:endParaRPr b="0" i="0" sz="1600" u="none" cap="none" strike="noStrike">
              <a:solidFill>
                <a:schemeClr val="dk1"/>
              </a:solidFill>
              <a:latin typeface="Calibri"/>
              <a:ea typeface="Calibri"/>
              <a:cs typeface="Calibri"/>
              <a:sym typeface="Calibri"/>
            </a:endParaRPr>
          </a:p>
          <a:p>
            <a:pPr indent="-330200" lvl="0" marL="457200" marR="0" rtl="0" algn="l">
              <a:lnSpc>
                <a:spcPct val="90000"/>
              </a:lnSpc>
              <a:spcBef>
                <a:spcPts val="1000"/>
              </a:spcBef>
              <a:spcAft>
                <a:spcPts val="0"/>
              </a:spcAft>
              <a:buClr>
                <a:schemeClr val="dk1"/>
              </a:buClr>
              <a:buSzPts val="1600"/>
              <a:buFont typeface="Arial"/>
              <a:buChar char="•"/>
            </a:pPr>
            <a:r>
              <a:rPr b="0" i="0" lang="en-US" sz="1600" u="none" cap="none" strike="noStrike">
                <a:solidFill>
                  <a:schemeClr val="dk1"/>
                </a:solidFill>
                <a:latin typeface="Calibri"/>
                <a:ea typeface="Calibri"/>
                <a:cs typeface="Calibri"/>
                <a:sym typeface="Calibri"/>
              </a:rPr>
              <a:t>Are allowable, reasonable, allocable and consistent application within entities business practices.</a:t>
            </a:r>
            <a:endParaRPr b="0" i="0" sz="1600" u="none" cap="none" strike="noStrike">
              <a:solidFill>
                <a:schemeClr val="dk1"/>
              </a:solidFill>
              <a:latin typeface="Calibri"/>
              <a:ea typeface="Calibri"/>
              <a:cs typeface="Calibri"/>
              <a:sym typeface="Calibri"/>
            </a:endParaRPr>
          </a:p>
          <a:p>
            <a:pPr indent="-330200" lvl="0" marL="457200" marR="0" rtl="0" algn="l">
              <a:lnSpc>
                <a:spcPct val="90000"/>
              </a:lnSpc>
              <a:spcBef>
                <a:spcPts val="1000"/>
              </a:spcBef>
              <a:spcAft>
                <a:spcPts val="0"/>
              </a:spcAft>
              <a:buClr>
                <a:schemeClr val="dk1"/>
              </a:buClr>
              <a:buSzPts val="1600"/>
              <a:buFont typeface="Arial"/>
              <a:buChar char="•"/>
            </a:pPr>
            <a:r>
              <a:rPr b="0" i="0" lang="en-US" sz="1600" u="none" cap="none" strike="noStrike">
                <a:solidFill>
                  <a:schemeClr val="dk1"/>
                </a:solidFill>
                <a:latin typeface="Calibri"/>
                <a:ea typeface="Calibri"/>
                <a:cs typeface="Calibri"/>
                <a:sym typeface="Calibri"/>
              </a:rPr>
              <a:t>Be documented/tracked, SEPARATELY of all other general and/or grant funds.</a:t>
            </a:r>
            <a:endParaRPr b="0" i="0" sz="1600" u="none" cap="none" strike="noStrike">
              <a:solidFill>
                <a:schemeClr val="dk1"/>
              </a:solidFill>
              <a:latin typeface="Calibri"/>
              <a:ea typeface="Calibri"/>
              <a:cs typeface="Calibri"/>
              <a:sym typeface="Calibri"/>
            </a:endParaRPr>
          </a:p>
          <a:p>
            <a:pPr indent="-330200" lvl="0" marL="457200" marR="0" rtl="0" algn="l">
              <a:lnSpc>
                <a:spcPct val="90000"/>
              </a:lnSpc>
              <a:spcBef>
                <a:spcPts val="1000"/>
              </a:spcBef>
              <a:spcAft>
                <a:spcPts val="1000"/>
              </a:spcAft>
              <a:buClr>
                <a:schemeClr val="dk1"/>
              </a:buClr>
              <a:buSzPts val="1600"/>
              <a:buFont typeface="Arial"/>
              <a:buChar char="•"/>
            </a:pPr>
            <a:r>
              <a:rPr b="0" i="0" lang="en-US" sz="1600" u="none" cap="none" strike="noStrike">
                <a:solidFill>
                  <a:schemeClr val="dk1"/>
                </a:solidFill>
                <a:latin typeface="Calibri"/>
                <a:ea typeface="Calibri"/>
                <a:cs typeface="Calibri"/>
                <a:sym typeface="Calibri"/>
              </a:rPr>
              <a:t>ICR Recovery may be utilized, depending on program allowability.</a:t>
            </a:r>
            <a:endParaRPr b="0" i="0" sz="1600" u="none" cap="none" strike="noStrike">
              <a:solidFill>
                <a:schemeClr val="dk1"/>
              </a:solidFill>
              <a:latin typeface="Calibri"/>
              <a:ea typeface="Calibri"/>
              <a:cs typeface="Calibri"/>
              <a:sym typeface="Calibri"/>
            </a:endParaRPr>
          </a:p>
        </p:txBody>
      </p:sp>
      <p:sp>
        <p:nvSpPr>
          <p:cNvPr id="301" name="Google Shape;301;g26ef90f54db_0_12"/>
          <p:cNvSpPr txBox="1"/>
          <p:nvPr/>
        </p:nvSpPr>
        <p:spPr>
          <a:xfrm>
            <a:off x="4533175" y="1274850"/>
            <a:ext cx="4554600" cy="55173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500"/>
              </a:spcBef>
              <a:spcAft>
                <a:spcPts val="0"/>
              </a:spcAft>
              <a:buClr>
                <a:srgbClr val="000000"/>
              </a:buClr>
              <a:buSzPts val="1700"/>
              <a:buFont typeface="Arial"/>
              <a:buNone/>
            </a:pPr>
            <a:r>
              <a:rPr b="1" i="0" lang="en-US" sz="1700" u="sng" cap="none" strike="noStrike">
                <a:solidFill>
                  <a:schemeClr val="hlink"/>
                </a:solidFill>
                <a:latin typeface="Calibri"/>
                <a:ea typeface="Calibri"/>
                <a:cs typeface="Calibri"/>
                <a:sym typeface="Calibri"/>
                <a:hlinkClick r:id="rId4"/>
              </a:rPr>
              <a:t>Program Income</a:t>
            </a:r>
            <a:r>
              <a:rPr b="0" i="0" lang="en-US" sz="1700" u="none" cap="none" strike="noStrike">
                <a:solidFill>
                  <a:schemeClr val="dk1"/>
                </a:solidFill>
                <a:latin typeface="Calibri"/>
                <a:ea typeface="Calibri"/>
                <a:cs typeface="Calibri"/>
                <a:sym typeface="Calibri"/>
              </a:rPr>
              <a:t>: Income earned by awardee directly generated from a supported program or activity, or earned as a result of the federal award, during the performance period.</a:t>
            </a:r>
            <a:endParaRPr b="0" i="0" sz="1700" u="none" cap="none" strike="noStrike">
              <a:solidFill>
                <a:schemeClr val="dk1"/>
              </a:solidFill>
              <a:latin typeface="Calibri"/>
              <a:ea typeface="Calibri"/>
              <a:cs typeface="Calibri"/>
              <a:sym typeface="Calibri"/>
            </a:endParaRPr>
          </a:p>
          <a:p>
            <a:pPr indent="-336550" lvl="0" marL="457200" marR="0" rtl="0" algn="l">
              <a:lnSpc>
                <a:spcPct val="90000"/>
              </a:lnSpc>
              <a:spcBef>
                <a:spcPts val="1000"/>
              </a:spcBef>
              <a:spcAft>
                <a:spcPts val="0"/>
              </a:spcAft>
              <a:buClr>
                <a:schemeClr val="dk1"/>
              </a:buClr>
              <a:buSzPts val="1700"/>
              <a:buFont typeface="Arial"/>
              <a:buChar char="•"/>
            </a:pPr>
            <a:r>
              <a:rPr b="0" i="0" lang="en-US" sz="1700" u="none" cap="none" strike="noStrike">
                <a:solidFill>
                  <a:schemeClr val="dk1"/>
                </a:solidFill>
                <a:latin typeface="Calibri"/>
                <a:ea typeface="Calibri"/>
                <a:cs typeface="Calibri"/>
                <a:sym typeface="Calibri"/>
              </a:rPr>
              <a:t>Must be funds used in the accomplishment of the specific project and during the specific performance period.</a:t>
            </a:r>
            <a:endParaRPr b="0" i="0" sz="1700" u="none" cap="none" strike="noStrike">
              <a:solidFill>
                <a:schemeClr val="dk1"/>
              </a:solidFill>
              <a:latin typeface="Calibri"/>
              <a:ea typeface="Calibri"/>
              <a:cs typeface="Calibri"/>
              <a:sym typeface="Calibri"/>
            </a:endParaRPr>
          </a:p>
          <a:p>
            <a:pPr indent="-336550" lvl="0" marL="457200" marR="0" rtl="0" algn="l">
              <a:lnSpc>
                <a:spcPct val="90000"/>
              </a:lnSpc>
              <a:spcBef>
                <a:spcPts val="1000"/>
              </a:spcBef>
              <a:spcAft>
                <a:spcPts val="0"/>
              </a:spcAft>
              <a:buClr>
                <a:schemeClr val="dk1"/>
              </a:buClr>
              <a:buSzPts val="1700"/>
              <a:buFont typeface="Arial"/>
              <a:buChar char="•"/>
            </a:pPr>
            <a:r>
              <a:rPr b="0" i="0" lang="en-US" sz="1700" u="none" cap="none" strike="noStrike">
                <a:solidFill>
                  <a:schemeClr val="dk1"/>
                </a:solidFill>
                <a:latin typeface="Calibri"/>
                <a:ea typeface="Calibri"/>
                <a:cs typeface="Calibri"/>
                <a:sym typeface="Calibri"/>
              </a:rPr>
              <a:t>Two Methods:  Addition and Deduction (should be identified in the Program Guidance or GAL)</a:t>
            </a:r>
            <a:endParaRPr b="0" i="0" sz="1700" u="none" cap="none" strike="noStrike">
              <a:solidFill>
                <a:schemeClr val="dk1"/>
              </a:solidFill>
              <a:latin typeface="Calibri"/>
              <a:ea typeface="Calibri"/>
              <a:cs typeface="Calibri"/>
              <a:sym typeface="Calibri"/>
            </a:endParaRPr>
          </a:p>
          <a:p>
            <a:pPr indent="-336550" lvl="1" marL="914400" marR="0" rtl="0" algn="l">
              <a:lnSpc>
                <a:spcPct val="90000"/>
              </a:lnSpc>
              <a:spcBef>
                <a:spcPts val="1000"/>
              </a:spcBef>
              <a:spcAft>
                <a:spcPts val="0"/>
              </a:spcAft>
              <a:buClr>
                <a:schemeClr val="dk1"/>
              </a:buClr>
              <a:buSzPts val="1700"/>
              <a:buFont typeface="Arial"/>
              <a:buChar char="•"/>
            </a:pPr>
            <a:r>
              <a:rPr b="0" i="0" lang="en-US" sz="1700" u="none" cap="none" strike="noStrike">
                <a:solidFill>
                  <a:schemeClr val="dk1"/>
                </a:solidFill>
                <a:latin typeface="Calibri"/>
                <a:ea typeface="Calibri"/>
                <a:cs typeface="Calibri"/>
                <a:sym typeface="Calibri"/>
              </a:rPr>
              <a:t>Deduction-income earned should be reduced from the Federal Program Costs, not to increase total program cost. Always used unless the USDE provides guidance.</a:t>
            </a:r>
            <a:endParaRPr b="0" i="0" sz="1700" u="none" cap="none" strike="noStrike">
              <a:solidFill>
                <a:schemeClr val="dk1"/>
              </a:solidFill>
              <a:latin typeface="Calibri"/>
              <a:ea typeface="Calibri"/>
              <a:cs typeface="Calibri"/>
              <a:sym typeface="Calibri"/>
            </a:endParaRPr>
          </a:p>
          <a:p>
            <a:pPr indent="-336550" lvl="1" marL="914400" marR="0" rtl="0" algn="l">
              <a:lnSpc>
                <a:spcPct val="90000"/>
              </a:lnSpc>
              <a:spcBef>
                <a:spcPts val="1000"/>
              </a:spcBef>
              <a:spcAft>
                <a:spcPts val="1000"/>
              </a:spcAft>
              <a:buClr>
                <a:schemeClr val="dk1"/>
              </a:buClr>
              <a:buSzPts val="1700"/>
              <a:buFont typeface="Arial"/>
              <a:buChar char="•"/>
            </a:pPr>
            <a:r>
              <a:rPr b="0" i="0" lang="en-US" sz="1700" u="none" cap="none" strike="noStrike">
                <a:solidFill>
                  <a:schemeClr val="dk1"/>
                </a:solidFill>
                <a:latin typeface="Calibri"/>
                <a:ea typeface="Calibri"/>
                <a:cs typeface="Calibri"/>
                <a:sym typeface="Calibri"/>
              </a:rPr>
              <a:t>Addition-With Prior Approval - program income earned can be ADDED TO the total federal award in the delivery of program                  objectives.  </a:t>
            </a:r>
            <a:endParaRPr b="1" i="0" sz="17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g26f0dd38ec3_0_8"/>
          <p:cNvSpPr txBox="1"/>
          <p:nvPr>
            <p:ph type="title"/>
          </p:nvPr>
        </p:nvSpPr>
        <p:spPr>
          <a:xfrm>
            <a:off x="245193" y="254514"/>
            <a:ext cx="6081900" cy="756300"/>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Clr>
                <a:schemeClr val="lt1"/>
              </a:buClr>
              <a:buSzPts val="2400"/>
              <a:buFont typeface="Arial"/>
              <a:buNone/>
            </a:pPr>
            <a:r>
              <a:rPr lang="en-US"/>
              <a:t>Internal Processes and Procedures</a:t>
            </a:r>
            <a:endParaRPr/>
          </a:p>
        </p:txBody>
      </p:sp>
      <p:sp>
        <p:nvSpPr>
          <p:cNvPr id="308" name="Google Shape;308;g26f0dd38ec3_0_8"/>
          <p:cNvSpPr txBox="1"/>
          <p:nvPr>
            <p:ph idx="1" type="body"/>
          </p:nvPr>
        </p:nvSpPr>
        <p:spPr>
          <a:xfrm>
            <a:off x="245200" y="1293225"/>
            <a:ext cx="8625600" cy="5230500"/>
          </a:xfrm>
          <a:prstGeom prst="rect">
            <a:avLst/>
          </a:prstGeom>
          <a:noFill/>
          <a:ln>
            <a:noFill/>
          </a:ln>
        </p:spPr>
        <p:txBody>
          <a:bodyPr anchorCtr="0" anchor="t" bIns="45700" lIns="0" spcFirstLastPara="1" rIns="0" wrap="square" tIns="0">
            <a:normAutofit lnSpcReduction="20000"/>
          </a:bodyPr>
          <a:lstStyle/>
          <a:p>
            <a:pPr indent="-361971" lvl="0" marL="457200" rtl="0" algn="l">
              <a:lnSpc>
                <a:spcPct val="90000"/>
              </a:lnSpc>
              <a:spcBef>
                <a:spcPts val="1000"/>
              </a:spcBef>
              <a:spcAft>
                <a:spcPts val="0"/>
              </a:spcAft>
              <a:buSzPts val="2100"/>
              <a:buChar char="•"/>
            </a:pPr>
            <a:r>
              <a:rPr lang="en-US" sz="2100"/>
              <a:t>Federal fiscal compliance is based mainly on the requirements outlined in the Uniform Grant Guidance (UGG)</a:t>
            </a:r>
            <a:endParaRPr sz="2100"/>
          </a:p>
          <a:p>
            <a:pPr indent="-361950" lvl="1" marL="914400" rtl="0" algn="l">
              <a:lnSpc>
                <a:spcPct val="90000"/>
              </a:lnSpc>
              <a:spcBef>
                <a:spcPts val="1000"/>
              </a:spcBef>
              <a:spcAft>
                <a:spcPts val="0"/>
              </a:spcAft>
              <a:buSzPts val="2100"/>
              <a:buChar char="•"/>
            </a:pPr>
            <a:r>
              <a:rPr lang="en-US" sz="2100"/>
              <a:t>Fiscal compliance is generally consistent across all federal funds</a:t>
            </a:r>
            <a:endParaRPr sz="2100"/>
          </a:p>
          <a:p>
            <a:pPr indent="-361950" lvl="1" marL="914400" rtl="0" algn="l">
              <a:lnSpc>
                <a:spcPct val="90000"/>
              </a:lnSpc>
              <a:spcBef>
                <a:spcPts val="1000"/>
              </a:spcBef>
              <a:spcAft>
                <a:spcPts val="0"/>
              </a:spcAft>
              <a:buSzPts val="2100"/>
              <a:buChar char="•"/>
            </a:pPr>
            <a:r>
              <a:rPr lang="en-US" sz="2100"/>
              <a:t>Fiscally compliant procedures under one federal award are typically compliant under most federal awards</a:t>
            </a:r>
            <a:endParaRPr sz="2100"/>
          </a:p>
          <a:p>
            <a:pPr indent="-361950" lvl="0" marL="457200" rtl="0" algn="l">
              <a:lnSpc>
                <a:spcPct val="90000"/>
              </a:lnSpc>
              <a:spcBef>
                <a:spcPts val="1000"/>
              </a:spcBef>
              <a:spcAft>
                <a:spcPts val="0"/>
              </a:spcAft>
              <a:buSzPts val="2100"/>
              <a:buChar char="•"/>
            </a:pPr>
            <a:r>
              <a:rPr lang="en-US" sz="2100"/>
              <a:t>Start with documenting how a process works at your LEA</a:t>
            </a:r>
            <a:endParaRPr sz="2100"/>
          </a:p>
          <a:p>
            <a:pPr indent="-361950" lvl="1" marL="914400" rtl="0" algn="l">
              <a:lnSpc>
                <a:spcPct val="90000"/>
              </a:lnSpc>
              <a:spcBef>
                <a:spcPts val="1000"/>
              </a:spcBef>
              <a:spcAft>
                <a:spcPts val="0"/>
              </a:spcAft>
              <a:buSzPts val="2100"/>
              <a:buChar char="•"/>
            </a:pPr>
            <a:r>
              <a:rPr lang="en-US" sz="2100"/>
              <a:t>Handbook for the recently employed</a:t>
            </a:r>
            <a:endParaRPr sz="2100"/>
          </a:p>
          <a:p>
            <a:pPr indent="-361950" lvl="1" marL="914400" rtl="0" algn="l">
              <a:lnSpc>
                <a:spcPct val="90000"/>
              </a:lnSpc>
              <a:spcBef>
                <a:spcPts val="1000"/>
              </a:spcBef>
              <a:spcAft>
                <a:spcPts val="0"/>
              </a:spcAft>
              <a:buSzPts val="2100"/>
              <a:buChar char="•"/>
            </a:pPr>
            <a:r>
              <a:rPr lang="en-US" sz="2100"/>
              <a:t>Satisfy the </a:t>
            </a:r>
            <a:r>
              <a:rPr i="1" lang="en-US" sz="2100"/>
              <a:t>Must</a:t>
            </a:r>
            <a:r>
              <a:rPr lang="en-US" sz="2100"/>
              <a:t>’s and </a:t>
            </a:r>
            <a:r>
              <a:rPr i="1" lang="en-US" sz="2100"/>
              <a:t>Should</a:t>
            </a:r>
            <a:r>
              <a:rPr lang="en-US" sz="2100"/>
              <a:t>’s on the next slide</a:t>
            </a:r>
            <a:endParaRPr sz="2100"/>
          </a:p>
          <a:p>
            <a:pPr indent="-361950" lvl="1" marL="914400" rtl="0" algn="l">
              <a:lnSpc>
                <a:spcPct val="90000"/>
              </a:lnSpc>
              <a:spcBef>
                <a:spcPts val="1000"/>
              </a:spcBef>
              <a:spcAft>
                <a:spcPts val="0"/>
              </a:spcAft>
              <a:buSzPts val="2100"/>
              <a:buChar char="•"/>
            </a:pPr>
            <a:r>
              <a:rPr lang="en-US" sz="2100"/>
              <a:t>Internal processes and procedures MUST be documented and require at a minimum, the federal UGG requirements (e.g., time and effort, procurement, etc)</a:t>
            </a:r>
            <a:endParaRPr sz="2100"/>
          </a:p>
          <a:p>
            <a:pPr indent="-361950" lvl="0" marL="457200" rtl="0" algn="l">
              <a:lnSpc>
                <a:spcPct val="90000"/>
              </a:lnSpc>
              <a:spcBef>
                <a:spcPts val="1000"/>
              </a:spcBef>
              <a:spcAft>
                <a:spcPts val="0"/>
              </a:spcAft>
              <a:buSzPts val="2100"/>
              <a:buChar char="•"/>
            </a:pPr>
            <a:r>
              <a:rPr lang="en-US" sz="2100"/>
              <a:t>Monitors and auditors look to how things are done as part of the review</a:t>
            </a:r>
            <a:endParaRPr sz="2100"/>
          </a:p>
          <a:p>
            <a:pPr indent="-361950" lvl="1" marL="914400" rtl="0" algn="l">
              <a:lnSpc>
                <a:spcPct val="90000"/>
              </a:lnSpc>
              <a:spcBef>
                <a:spcPts val="1000"/>
              </a:spcBef>
              <a:spcAft>
                <a:spcPts val="0"/>
              </a:spcAft>
              <a:buSzPts val="2100"/>
              <a:buChar char="•"/>
            </a:pPr>
            <a:r>
              <a:rPr lang="en-US" sz="2100">
                <a:extLst>
                  <a:ext uri="http://customooxmlschemas.google.com/">
                    <go:slidesCustomData xmlns:go="http://customooxmlschemas.google.com/" textRoundtripDataId="64"/>
                  </a:ext>
                </a:extLst>
              </a:rPr>
              <a:t>CDE fiscal monitoring will look at process around four main areas of activity: time and effort, procurement, capital property &amp; equipment, and contracted projects </a:t>
            </a:r>
            <a:endParaRPr sz="2100"/>
          </a:p>
          <a:p>
            <a:pPr indent="-361950" lvl="0" marL="457200" rtl="0" algn="l">
              <a:lnSpc>
                <a:spcPct val="90000"/>
              </a:lnSpc>
              <a:spcBef>
                <a:spcPts val="1000"/>
              </a:spcBef>
              <a:spcAft>
                <a:spcPts val="0"/>
              </a:spcAft>
              <a:buSzPts val="2100"/>
              <a:buChar char="•"/>
            </a:pPr>
            <a:r>
              <a:rPr lang="en-US" sz="2100"/>
              <a:t>CDE Guidance on creating internal process regarding Federal funds</a:t>
            </a:r>
            <a:endParaRPr sz="2100"/>
          </a:p>
          <a:p>
            <a:pPr indent="-361950" lvl="1" marL="914400" rtl="0" algn="l">
              <a:lnSpc>
                <a:spcPct val="90000"/>
              </a:lnSpc>
              <a:spcBef>
                <a:spcPts val="1000"/>
              </a:spcBef>
              <a:spcAft>
                <a:spcPts val="1000"/>
              </a:spcAft>
              <a:buSzPts val="2100"/>
              <a:buChar char="•"/>
            </a:pPr>
            <a:r>
              <a:rPr lang="en-US" sz="2100" u="sng">
                <a:solidFill>
                  <a:schemeClr val="hlink"/>
                </a:solidFill>
                <a:hlinkClick r:id="rId3"/>
              </a:rPr>
              <a:t>https://www.cde.state.co.us/cdefisgrant/cderefcrepro</a:t>
            </a:r>
            <a:endParaRPr sz="2100"/>
          </a:p>
        </p:txBody>
      </p:sp>
      <p:sp>
        <p:nvSpPr>
          <p:cNvPr id="309" name="Google Shape;309;g26f0dd38ec3_0_8"/>
          <p:cNvSpPr txBox="1"/>
          <p:nvPr>
            <p:ph idx="12" type="sldNum"/>
          </p:nvPr>
        </p:nvSpPr>
        <p:spPr>
          <a:xfrm>
            <a:off x="223071" y="6427018"/>
            <a:ext cx="2057400" cy="365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600"/>
              <a:buNone/>
            </a:pPr>
            <a:fld id="{00000000-1234-1234-1234-123412341234}" type="slidenum">
              <a:rPr lang="en-US"/>
              <a:t>‹#›</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g2ce5053a938_3_3"/>
          <p:cNvSpPr txBox="1"/>
          <p:nvPr>
            <p:ph type="title"/>
          </p:nvPr>
        </p:nvSpPr>
        <p:spPr>
          <a:xfrm>
            <a:off x="245201" y="254525"/>
            <a:ext cx="7089300" cy="756300"/>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Clr>
                <a:schemeClr val="lt1"/>
              </a:buClr>
              <a:buSzPts val="2400"/>
              <a:buFont typeface="Arial"/>
              <a:buNone/>
            </a:pPr>
            <a:r>
              <a:rPr lang="en-US"/>
              <a:t>Internal Processes and Procedures-continued</a:t>
            </a:r>
            <a:endParaRPr/>
          </a:p>
        </p:txBody>
      </p:sp>
      <p:sp>
        <p:nvSpPr>
          <p:cNvPr id="316" name="Google Shape;316;g2ce5053a938_3_3"/>
          <p:cNvSpPr txBox="1"/>
          <p:nvPr>
            <p:ph idx="1" type="body"/>
          </p:nvPr>
        </p:nvSpPr>
        <p:spPr>
          <a:xfrm>
            <a:off x="245200" y="1320600"/>
            <a:ext cx="3812100" cy="5270100"/>
          </a:xfrm>
          <a:prstGeom prst="rect">
            <a:avLst/>
          </a:prstGeom>
          <a:noFill/>
          <a:ln>
            <a:noFill/>
          </a:ln>
        </p:spPr>
        <p:txBody>
          <a:bodyPr anchorCtr="0" anchor="t" bIns="45700" lIns="0" spcFirstLastPara="1" rIns="0" wrap="square" tIns="0">
            <a:normAutofit fontScale="55000"/>
          </a:bodyPr>
          <a:lstStyle/>
          <a:p>
            <a:pPr indent="0" lvl="0" marL="0" rtl="0" algn="l">
              <a:lnSpc>
                <a:spcPct val="100000"/>
              </a:lnSpc>
              <a:spcBef>
                <a:spcPts val="1000"/>
              </a:spcBef>
              <a:spcAft>
                <a:spcPts val="0"/>
              </a:spcAft>
              <a:buSzPct val="145454"/>
              <a:buNone/>
            </a:pPr>
            <a:r>
              <a:rPr b="1" lang="en-US" sz="3000">
                <a:solidFill>
                  <a:srgbClr val="000000"/>
                </a:solidFill>
                <a:latin typeface="Arial"/>
                <a:ea typeface="Arial"/>
                <a:cs typeface="Arial"/>
                <a:sym typeface="Arial"/>
                <a:extLst>
                  <a:ext uri="http://customooxmlschemas.google.com/">
                    <go:slidesCustomData xmlns:go="http://customooxmlschemas.google.com/" textRoundtripDataId="65"/>
                  </a:ext>
                </a:extLst>
              </a:rPr>
              <a:t>Must (required in UGG)</a:t>
            </a:r>
            <a:endParaRPr b="1" sz="3000">
              <a:solidFill>
                <a:srgbClr val="000000"/>
              </a:solidFill>
              <a:latin typeface="Arial"/>
              <a:ea typeface="Arial"/>
              <a:cs typeface="Arial"/>
              <a:sym typeface="Arial"/>
            </a:endParaRPr>
          </a:p>
          <a:p>
            <a:pPr indent="-326563" lvl="0" marL="457200" rtl="0" algn="l">
              <a:lnSpc>
                <a:spcPct val="100000"/>
              </a:lnSpc>
              <a:spcBef>
                <a:spcPts val="1000"/>
              </a:spcBef>
              <a:spcAft>
                <a:spcPts val="0"/>
              </a:spcAft>
              <a:buClr>
                <a:srgbClr val="000000"/>
              </a:buClr>
              <a:buSzPct val="100000"/>
              <a:buChar char="•"/>
            </a:pPr>
            <a:r>
              <a:rPr lang="en-US" sz="2803">
                <a:solidFill>
                  <a:srgbClr val="000000"/>
                </a:solidFill>
                <a:latin typeface="Arial"/>
                <a:ea typeface="Arial"/>
                <a:cs typeface="Arial"/>
                <a:sym typeface="Arial"/>
              </a:rPr>
              <a:t>Time and effort (200.430)</a:t>
            </a:r>
            <a:endParaRPr sz="2803">
              <a:solidFill>
                <a:srgbClr val="000000"/>
              </a:solidFill>
              <a:latin typeface="Arial"/>
              <a:ea typeface="Arial"/>
              <a:cs typeface="Arial"/>
              <a:sym typeface="Arial"/>
            </a:endParaRPr>
          </a:p>
          <a:p>
            <a:pPr indent="-326563" lvl="0" marL="457200" rtl="0" algn="l">
              <a:lnSpc>
                <a:spcPct val="100000"/>
              </a:lnSpc>
              <a:spcBef>
                <a:spcPts val="1000"/>
              </a:spcBef>
              <a:spcAft>
                <a:spcPts val="0"/>
              </a:spcAft>
              <a:buClr>
                <a:srgbClr val="000000"/>
              </a:buClr>
              <a:buSzPct val="100000"/>
              <a:buChar char="•"/>
            </a:pPr>
            <a:r>
              <a:rPr lang="en-US" sz="2803">
                <a:solidFill>
                  <a:srgbClr val="000000"/>
                </a:solidFill>
                <a:latin typeface="Arial"/>
                <a:ea typeface="Arial"/>
                <a:cs typeface="Arial"/>
                <a:sym typeface="Arial"/>
              </a:rPr>
              <a:t>Employee benefits (200.431)</a:t>
            </a:r>
            <a:endParaRPr sz="2803">
              <a:solidFill>
                <a:srgbClr val="000000"/>
              </a:solidFill>
              <a:latin typeface="Arial"/>
              <a:ea typeface="Arial"/>
              <a:cs typeface="Arial"/>
              <a:sym typeface="Arial"/>
            </a:endParaRPr>
          </a:p>
          <a:p>
            <a:pPr indent="-326563" lvl="0" marL="457200" rtl="0" algn="l">
              <a:lnSpc>
                <a:spcPct val="100000"/>
              </a:lnSpc>
              <a:spcBef>
                <a:spcPts val="1000"/>
              </a:spcBef>
              <a:spcAft>
                <a:spcPts val="0"/>
              </a:spcAft>
              <a:buClr>
                <a:srgbClr val="000000"/>
              </a:buClr>
              <a:buSzPct val="100000"/>
              <a:buChar char="•"/>
            </a:pPr>
            <a:r>
              <a:rPr lang="en-US" sz="2803">
                <a:solidFill>
                  <a:srgbClr val="000000"/>
                </a:solidFill>
                <a:latin typeface="Arial"/>
                <a:ea typeface="Arial"/>
                <a:cs typeface="Arial"/>
                <a:sym typeface="Arial"/>
              </a:rPr>
              <a:t>Procurement (200.318-320)</a:t>
            </a:r>
            <a:endParaRPr sz="2803">
              <a:solidFill>
                <a:srgbClr val="000000"/>
              </a:solidFill>
              <a:latin typeface="Arial"/>
              <a:ea typeface="Arial"/>
              <a:cs typeface="Arial"/>
              <a:sym typeface="Arial"/>
            </a:endParaRPr>
          </a:p>
          <a:p>
            <a:pPr indent="-326563" lvl="0" marL="457200" rtl="0" algn="l">
              <a:lnSpc>
                <a:spcPct val="100000"/>
              </a:lnSpc>
              <a:spcBef>
                <a:spcPts val="1000"/>
              </a:spcBef>
              <a:spcAft>
                <a:spcPts val="0"/>
              </a:spcAft>
              <a:buClr>
                <a:srgbClr val="000000"/>
              </a:buClr>
              <a:buSzPct val="100000"/>
              <a:buChar char="•"/>
            </a:pPr>
            <a:r>
              <a:rPr lang="en-US" sz="2803">
                <a:solidFill>
                  <a:srgbClr val="000000"/>
                </a:solidFill>
                <a:latin typeface="Arial"/>
                <a:ea typeface="Arial"/>
                <a:cs typeface="Arial"/>
                <a:sym typeface="Arial"/>
              </a:rPr>
              <a:t>Equipment management (200.313)</a:t>
            </a:r>
            <a:endParaRPr sz="2803">
              <a:solidFill>
                <a:srgbClr val="000000"/>
              </a:solidFill>
              <a:latin typeface="Arial"/>
              <a:ea typeface="Arial"/>
              <a:cs typeface="Arial"/>
              <a:sym typeface="Arial"/>
            </a:endParaRPr>
          </a:p>
          <a:p>
            <a:pPr indent="-326563" lvl="0" marL="457200" rtl="0" algn="l">
              <a:lnSpc>
                <a:spcPct val="100000"/>
              </a:lnSpc>
              <a:spcBef>
                <a:spcPts val="1000"/>
              </a:spcBef>
              <a:spcAft>
                <a:spcPts val="0"/>
              </a:spcAft>
              <a:buClr>
                <a:srgbClr val="000000"/>
              </a:buClr>
              <a:buSzPct val="100000"/>
              <a:buChar char="•"/>
            </a:pPr>
            <a:r>
              <a:rPr lang="en-US" sz="2803">
                <a:solidFill>
                  <a:srgbClr val="000000"/>
                </a:solidFill>
                <a:latin typeface="Arial"/>
                <a:ea typeface="Arial"/>
                <a:cs typeface="Arial"/>
                <a:sym typeface="Arial"/>
              </a:rPr>
              <a:t>Cost Allowability (200.403-405)</a:t>
            </a:r>
            <a:endParaRPr sz="2803">
              <a:solidFill>
                <a:srgbClr val="000000"/>
              </a:solidFill>
              <a:latin typeface="Arial"/>
              <a:ea typeface="Arial"/>
              <a:cs typeface="Arial"/>
              <a:sym typeface="Arial"/>
            </a:endParaRPr>
          </a:p>
          <a:p>
            <a:pPr indent="-326563" lvl="0" marL="457200" rtl="0" algn="l">
              <a:lnSpc>
                <a:spcPct val="100000"/>
              </a:lnSpc>
              <a:spcBef>
                <a:spcPts val="1000"/>
              </a:spcBef>
              <a:spcAft>
                <a:spcPts val="0"/>
              </a:spcAft>
              <a:buClr>
                <a:srgbClr val="000000"/>
              </a:buClr>
              <a:buSzPct val="100000"/>
              <a:buChar char="•"/>
            </a:pPr>
            <a:r>
              <a:rPr lang="en-US" sz="2803">
                <a:solidFill>
                  <a:srgbClr val="000000"/>
                </a:solidFill>
                <a:latin typeface="Arial"/>
                <a:ea typeface="Arial"/>
                <a:cs typeface="Arial"/>
                <a:sym typeface="Arial"/>
              </a:rPr>
              <a:t>Cash management &amp; Internal Controls (200.302, 303 and 200.305)</a:t>
            </a:r>
            <a:endParaRPr sz="2803">
              <a:solidFill>
                <a:srgbClr val="000000"/>
              </a:solidFill>
              <a:latin typeface="Arial"/>
              <a:ea typeface="Arial"/>
              <a:cs typeface="Arial"/>
              <a:sym typeface="Arial"/>
            </a:endParaRPr>
          </a:p>
          <a:p>
            <a:pPr indent="-326563" lvl="0" marL="457200" rtl="0" algn="l">
              <a:lnSpc>
                <a:spcPct val="100000"/>
              </a:lnSpc>
              <a:spcBef>
                <a:spcPts val="1000"/>
              </a:spcBef>
              <a:spcAft>
                <a:spcPts val="0"/>
              </a:spcAft>
              <a:buClr>
                <a:srgbClr val="000000"/>
              </a:buClr>
              <a:buSzPct val="100000"/>
              <a:buFont typeface="Arial"/>
              <a:buChar char="•"/>
            </a:pPr>
            <a:r>
              <a:rPr lang="en-US" sz="2803">
                <a:solidFill>
                  <a:srgbClr val="000000"/>
                </a:solidFill>
                <a:latin typeface="Arial"/>
                <a:ea typeface="Arial"/>
                <a:cs typeface="Arial"/>
                <a:sym typeface="Arial"/>
              </a:rPr>
              <a:t>Fraud Waste and Abuse (200.113)</a:t>
            </a:r>
            <a:endParaRPr sz="2803">
              <a:solidFill>
                <a:srgbClr val="000000"/>
              </a:solidFill>
              <a:latin typeface="Arial"/>
              <a:ea typeface="Arial"/>
              <a:cs typeface="Arial"/>
              <a:sym typeface="Arial"/>
            </a:endParaRPr>
          </a:p>
          <a:p>
            <a:pPr indent="-326563" lvl="0" marL="457200" rtl="0" algn="l">
              <a:lnSpc>
                <a:spcPct val="100000"/>
              </a:lnSpc>
              <a:spcBef>
                <a:spcPts val="1000"/>
              </a:spcBef>
              <a:spcAft>
                <a:spcPts val="0"/>
              </a:spcAft>
              <a:buClr>
                <a:srgbClr val="000000"/>
              </a:buClr>
              <a:buSzPct val="100000"/>
              <a:buChar char="•"/>
            </a:pPr>
            <a:r>
              <a:rPr lang="en-US" sz="2803">
                <a:solidFill>
                  <a:srgbClr val="000000"/>
                </a:solidFill>
                <a:latin typeface="Arial"/>
                <a:ea typeface="Arial"/>
                <a:cs typeface="Arial"/>
                <a:sym typeface="Arial"/>
              </a:rPr>
              <a:t>Travel (200.475)</a:t>
            </a:r>
            <a:endParaRPr sz="2803">
              <a:solidFill>
                <a:srgbClr val="000000"/>
              </a:solidFill>
              <a:latin typeface="Arial"/>
              <a:ea typeface="Arial"/>
              <a:cs typeface="Arial"/>
              <a:sym typeface="Arial"/>
            </a:endParaRPr>
          </a:p>
          <a:p>
            <a:pPr indent="-326563" lvl="0" marL="457200" rtl="0" algn="l">
              <a:lnSpc>
                <a:spcPct val="100000"/>
              </a:lnSpc>
              <a:spcBef>
                <a:spcPts val="1000"/>
              </a:spcBef>
              <a:spcAft>
                <a:spcPts val="0"/>
              </a:spcAft>
              <a:buClr>
                <a:srgbClr val="000000"/>
              </a:buClr>
              <a:buSzPct val="100000"/>
              <a:buChar char="•"/>
            </a:pPr>
            <a:r>
              <a:rPr lang="en-US" sz="2803">
                <a:solidFill>
                  <a:srgbClr val="000000"/>
                </a:solidFill>
                <a:latin typeface="Arial"/>
                <a:ea typeface="Arial"/>
                <a:cs typeface="Arial"/>
                <a:sym typeface="Arial"/>
              </a:rPr>
              <a:t>Conflicts of interest (200.318(c)),  (200.112)</a:t>
            </a:r>
            <a:endParaRPr sz="2803">
              <a:solidFill>
                <a:srgbClr val="000000"/>
              </a:solidFill>
              <a:latin typeface="Arial"/>
              <a:ea typeface="Arial"/>
              <a:cs typeface="Arial"/>
              <a:sym typeface="Arial"/>
            </a:endParaRPr>
          </a:p>
          <a:p>
            <a:pPr indent="-326563" lvl="0" marL="457200" rtl="0" algn="l">
              <a:lnSpc>
                <a:spcPct val="100000"/>
              </a:lnSpc>
              <a:spcBef>
                <a:spcPts val="1000"/>
              </a:spcBef>
              <a:spcAft>
                <a:spcPts val="0"/>
              </a:spcAft>
              <a:buClr>
                <a:srgbClr val="000000"/>
              </a:buClr>
              <a:buSzPct val="100000"/>
              <a:buFont typeface="Arial"/>
              <a:buChar char="•"/>
            </a:pPr>
            <a:r>
              <a:rPr lang="en-US" sz="2803">
                <a:solidFill>
                  <a:srgbClr val="000000"/>
                </a:solidFill>
                <a:latin typeface="Arial"/>
                <a:ea typeface="Arial"/>
                <a:cs typeface="Arial"/>
                <a:sym typeface="Arial"/>
              </a:rPr>
              <a:t>Accounting Policies (200.400(a)),  (200.302, 303) </a:t>
            </a:r>
            <a:endParaRPr sz="2803">
              <a:solidFill>
                <a:srgbClr val="000000"/>
              </a:solidFill>
              <a:latin typeface="Arial"/>
              <a:ea typeface="Arial"/>
              <a:cs typeface="Arial"/>
              <a:sym typeface="Arial"/>
            </a:endParaRPr>
          </a:p>
          <a:p>
            <a:pPr indent="0" lvl="0" marL="0" rtl="0" algn="l">
              <a:lnSpc>
                <a:spcPct val="100000"/>
              </a:lnSpc>
              <a:spcBef>
                <a:spcPts val="1000"/>
              </a:spcBef>
              <a:spcAft>
                <a:spcPts val="0"/>
              </a:spcAft>
              <a:buSzPct val="181818"/>
              <a:buNone/>
            </a:pPr>
            <a:r>
              <a:t/>
            </a:r>
            <a:endParaRPr/>
          </a:p>
        </p:txBody>
      </p:sp>
      <p:sp>
        <p:nvSpPr>
          <p:cNvPr id="317" name="Google Shape;317;g2ce5053a938_3_3"/>
          <p:cNvSpPr txBox="1"/>
          <p:nvPr>
            <p:ph idx="12" type="sldNum"/>
          </p:nvPr>
        </p:nvSpPr>
        <p:spPr>
          <a:xfrm>
            <a:off x="223071" y="6427018"/>
            <a:ext cx="2057400" cy="365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600"/>
              <a:buNone/>
            </a:pPr>
            <a:fld id="{00000000-1234-1234-1234-123412341234}" type="slidenum">
              <a:rPr lang="en-US"/>
              <a:t>‹#›</a:t>
            </a:fld>
            <a:endParaRPr/>
          </a:p>
        </p:txBody>
      </p:sp>
      <p:sp>
        <p:nvSpPr>
          <p:cNvPr id="318" name="Google Shape;318;g2ce5053a938_3_3"/>
          <p:cNvSpPr txBox="1"/>
          <p:nvPr>
            <p:ph idx="1" type="body"/>
          </p:nvPr>
        </p:nvSpPr>
        <p:spPr>
          <a:xfrm>
            <a:off x="4560125" y="1234150"/>
            <a:ext cx="4369200" cy="3747000"/>
          </a:xfrm>
          <a:prstGeom prst="rect">
            <a:avLst/>
          </a:prstGeom>
          <a:noFill/>
          <a:ln>
            <a:noFill/>
          </a:ln>
        </p:spPr>
        <p:txBody>
          <a:bodyPr anchorCtr="0" anchor="t" bIns="45700" lIns="0" spcFirstLastPara="1" rIns="0" wrap="square" tIns="0">
            <a:normAutofit/>
          </a:bodyPr>
          <a:lstStyle/>
          <a:p>
            <a:pPr indent="0" lvl="0" marL="0" marR="0" rtl="0" algn="l">
              <a:lnSpc>
                <a:spcPct val="100000"/>
              </a:lnSpc>
              <a:spcBef>
                <a:spcPts val="1000"/>
              </a:spcBef>
              <a:spcAft>
                <a:spcPts val="0"/>
              </a:spcAft>
              <a:buSzPts val="2400"/>
              <a:buNone/>
            </a:pPr>
            <a:r>
              <a:rPr b="1" lang="en-US" sz="1900"/>
              <a:t>Should (best practice)</a:t>
            </a:r>
            <a:endParaRPr b="1" sz="1900"/>
          </a:p>
          <a:p>
            <a:pPr indent="-336550" lvl="0" marL="457200" marR="0" rtl="0" algn="l">
              <a:lnSpc>
                <a:spcPct val="100000"/>
              </a:lnSpc>
              <a:spcBef>
                <a:spcPts val="1000"/>
              </a:spcBef>
              <a:spcAft>
                <a:spcPts val="0"/>
              </a:spcAft>
              <a:buClr>
                <a:srgbClr val="000000"/>
              </a:buClr>
              <a:buSzPts val="1700"/>
              <a:buChar char="•"/>
            </a:pPr>
            <a:r>
              <a:rPr lang="en-US" sz="1700">
                <a:solidFill>
                  <a:srgbClr val="000000"/>
                </a:solidFill>
                <a:latin typeface="Arial"/>
                <a:ea typeface="Arial"/>
                <a:cs typeface="Arial"/>
                <a:sym typeface="Arial"/>
              </a:rPr>
              <a:t>Record retention (200.334)</a:t>
            </a:r>
            <a:endParaRPr sz="1700">
              <a:solidFill>
                <a:srgbClr val="000000"/>
              </a:solidFill>
              <a:latin typeface="Arial"/>
              <a:ea typeface="Arial"/>
              <a:cs typeface="Arial"/>
              <a:sym typeface="Arial"/>
            </a:endParaRPr>
          </a:p>
          <a:p>
            <a:pPr indent="-336550" lvl="0" marL="457200" marR="0" rtl="0" algn="l">
              <a:lnSpc>
                <a:spcPct val="100000"/>
              </a:lnSpc>
              <a:spcBef>
                <a:spcPts val="1000"/>
              </a:spcBef>
              <a:spcAft>
                <a:spcPts val="0"/>
              </a:spcAft>
              <a:buClr>
                <a:srgbClr val="000000"/>
              </a:buClr>
              <a:buSzPts val="1700"/>
              <a:buChar char="•"/>
            </a:pPr>
            <a:r>
              <a:rPr lang="en-US" sz="1700">
                <a:solidFill>
                  <a:srgbClr val="000000"/>
                </a:solidFill>
                <a:latin typeface="Arial"/>
                <a:ea typeface="Arial"/>
                <a:cs typeface="Arial"/>
                <a:sym typeface="Arial"/>
              </a:rPr>
              <a:t>Internal monitoring (e.g., risk assessments, sub-recipient review, etc.)</a:t>
            </a:r>
            <a:endParaRPr sz="1700">
              <a:solidFill>
                <a:srgbClr val="000000"/>
              </a:solidFill>
              <a:latin typeface="Arial"/>
              <a:ea typeface="Arial"/>
              <a:cs typeface="Arial"/>
              <a:sym typeface="Arial"/>
            </a:endParaRPr>
          </a:p>
          <a:p>
            <a:pPr indent="-336550" lvl="0" marL="457200" marR="0" rtl="0" algn="l">
              <a:lnSpc>
                <a:spcPct val="100000"/>
              </a:lnSpc>
              <a:spcBef>
                <a:spcPts val="1000"/>
              </a:spcBef>
              <a:spcAft>
                <a:spcPts val="0"/>
              </a:spcAft>
              <a:buClr>
                <a:srgbClr val="000000"/>
              </a:buClr>
              <a:buSzPts val="1700"/>
              <a:buChar char="•"/>
            </a:pPr>
            <a:r>
              <a:rPr lang="en-US" sz="1700">
                <a:solidFill>
                  <a:srgbClr val="000000"/>
                </a:solidFill>
                <a:latin typeface="Arial"/>
                <a:ea typeface="Arial"/>
                <a:cs typeface="Arial"/>
                <a:sym typeface="Arial"/>
              </a:rPr>
              <a:t>Program specific requirements (e.g., eligibility, matching, etc.)</a:t>
            </a:r>
            <a:endParaRPr sz="1700"/>
          </a:p>
        </p:txBody>
      </p:sp>
      <p:sp>
        <p:nvSpPr>
          <p:cNvPr id="319" name="Google Shape;319;g2ce5053a938_3_3"/>
          <p:cNvSpPr txBox="1"/>
          <p:nvPr/>
        </p:nvSpPr>
        <p:spPr>
          <a:xfrm>
            <a:off x="4798175" y="4189775"/>
            <a:ext cx="3893100" cy="1410900"/>
          </a:xfrm>
          <a:prstGeom prst="rect">
            <a:avLst/>
          </a:pr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FF0000"/>
                </a:solidFill>
                <a:latin typeface="Calibri"/>
                <a:ea typeface="Calibri"/>
                <a:cs typeface="Calibri"/>
                <a:sym typeface="Calibri"/>
              </a:rPr>
              <a:t>I</a:t>
            </a:r>
            <a:r>
              <a:rPr b="1" i="0" lang="en-US" sz="1500" u="none" cap="none" strike="noStrike">
                <a:solidFill>
                  <a:srgbClr val="FF0000"/>
                </a:solidFill>
                <a:latin typeface="Calibri"/>
                <a:ea typeface="Calibri"/>
                <a:cs typeface="Calibri"/>
                <a:sym typeface="Calibri"/>
              </a:rPr>
              <a:t>nternal processes and policies will be reviewed during monitoring to ensure that they reflect federal requirements AND that the entity </a:t>
            </a:r>
            <a:r>
              <a:rPr b="1" i="0" lang="en-US" sz="1500" u="none" cap="none" strike="noStrike">
                <a:solidFill>
                  <a:srgbClr val="FF0000"/>
                </a:solidFill>
                <a:latin typeface="Calibri"/>
                <a:ea typeface="Calibri"/>
                <a:cs typeface="Calibri"/>
                <a:sym typeface="Calibri"/>
                <a:extLst>
                  <a:ext uri="http://customooxmlschemas.google.com/">
                    <go:slidesCustomData xmlns:go="http://customooxmlschemas.google.com/" textRoundtripDataId="66"/>
                  </a:ext>
                </a:extLst>
              </a:rPr>
              <a:t>is </a:t>
            </a:r>
            <a:r>
              <a:rPr b="1" i="0" lang="en-US" sz="1500" u="none" cap="none" strike="noStrike">
                <a:solidFill>
                  <a:srgbClr val="FF0000"/>
                </a:solidFill>
                <a:latin typeface="Calibri"/>
                <a:ea typeface="Calibri"/>
                <a:cs typeface="Calibri"/>
                <a:sym typeface="Calibri"/>
              </a:rPr>
              <a:t>following its internal policies and/or procedures.</a:t>
            </a:r>
            <a:endParaRPr b="1" i="0" sz="1500" u="none" cap="none" strike="noStrike">
              <a:solidFill>
                <a:srgbClr val="FF0000"/>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pic>
        <p:nvPicPr>
          <p:cNvPr id="324" name="Google Shape;324;g20edf125095_0_17"/>
          <p:cNvPicPr preferRelativeResize="0"/>
          <p:nvPr/>
        </p:nvPicPr>
        <p:blipFill rotWithShape="1">
          <a:blip r:embed="rId3">
            <a:alphaModFix/>
          </a:blip>
          <a:srcRect b="0" l="0" r="0" t="0"/>
          <a:stretch/>
        </p:blipFill>
        <p:spPr>
          <a:xfrm>
            <a:off x="0" y="63750"/>
            <a:ext cx="9144003" cy="6858002"/>
          </a:xfrm>
          <a:prstGeom prst="rect">
            <a:avLst/>
          </a:prstGeom>
          <a:noFill/>
          <a:ln>
            <a:noFill/>
          </a:ln>
        </p:spPr>
      </p:pic>
      <p:cxnSp>
        <p:nvCxnSpPr>
          <p:cNvPr id="325" name="Google Shape;325;g20edf125095_0_17"/>
          <p:cNvCxnSpPr/>
          <p:nvPr/>
        </p:nvCxnSpPr>
        <p:spPr>
          <a:xfrm>
            <a:off x="11965025" y="4999050"/>
            <a:ext cx="0" cy="803100"/>
          </a:xfrm>
          <a:prstGeom prst="straightConnector1">
            <a:avLst/>
          </a:prstGeom>
          <a:noFill/>
          <a:ln cap="flat" cmpd="sng" w="9525">
            <a:solidFill>
              <a:schemeClr val="lt1"/>
            </a:solidFill>
            <a:prstDash val="solid"/>
            <a:round/>
            <a:headEnd len="sm" w="sm" type="none"/>
            <a:tailEnd len="sm" w="sm" type="none"/>
          </a:ln>
        </p:spPr>
      </p:cxnSp>
      <p:sp>
        <p:nvSpPr>
          <p:cNvPr id="326" name="Google Shape;326;g20edf125095_0_17"/>
          <p:cNvSpPr txBox="1"/>
          <p:nvPr>
            <p:ph idx="4294967295" type="ctrTitle"/>
          </p:nvPr>
        </p:nvSpPr>
        <p:spPr>
          <a:xfrm>
            <a:off x="518250" y="2647800"/>
            <a:ext cx="4361100" cy="1562400"/>
          </a:xfrm>
          <a:prstGeom prst="rect">
            <a:avLst/>
          </a:prstGeom>
          <a:noFill/>
          <a:ln>
            <a:noFill/>
          </a:ln>
        </p:spPr>
        <p:txBody>
          <a:bodyPr anchorCtr="0" anchor="t" bIns="91425" lIns="91425" spcFirstLastPara="1" rIns="91425" wrap="square" tIns="0">
            <a:normAutofit/>
          </a:bodyPr>
          <a:lstStyle/>
          <a:p>
            <a:pPr indent="0" lvl="0" marL="0" marR="0" rtl="0" algn="ctr">
              <a:lnSpc>
                <a:spcPct val="90000"/>
              </a:lnSpc>
              <a:spcBef>
                <a:spcPts val="0"/>
              </a:spcBef>
              <a:spcAft>
                <a:spcPts val="0"/>
              </a:spcAft>
              <a:buClr>
                <a:schemeClr val="dk1"/>
              </a:buClr>
              <a:buSzPts val="4400"/>
              <a:buFont typeface="Calibri"/>
              <a:buNone/>
            </a:pPr>
            <a:r>
              <a:rPr b="0" i="0" lang="en-US" sz="4000" u="none" cap="none" strike="noStrike">
                <a:solidFill>
                  <a:schemeClr val="lt1"/>
                </a:solidFill>
                <a:latin typeface="Calibri"/>
                <a:ea typeface="Calibri"/>
                <a:cs typeface="Calibri"/>
                <a:sym typeface="Calibri"/>
              </a:rPr>
              <a:t>Best Practices</a:t>
            </a:r>
            <a:br>
              <a:rPr b="0" i="0" lang="en-US" sz="4000" u="none" cap="none" strike="noStrike">
                <a:solidFill>
                  <a:schemeClr val="lt1"/>
                </a:solidFill>
                <a:latin typeface="Calibri"/>
                <a:ea typeface="Calibri"/>
                <a:cs typeface="Calibri"/>
                <a:sym typeface="Calibri"/>
              </a:rPr>
            </a:br>
            <a:endParaRPr b="0" i="0" sz="4000" u="none" cap="none" strike="noStrike">
              <a:solidFill>
                <a:schemeClr val="lt1"/>
              </a:solidFill>
              <a:latin typeface="Calibri"/>
              <a:ea typeface="Calibri"/>
              <a:cs typeface="Calibri"/>
              <a:sym typeface="Calibri"/>
            </a:endParaRPr>
          </a:p>
        </p:txBody>
      </p:sp>
      <p:sp>
        <p:nvSpPr>
          <p:cNvPr id="327" name="Google Shape;327;g20edf125095_0_17"/>
          <p:cNvSpPr txBox="1"/>
          <p:nvPr>
            <p:ph idx="12" type="sldNum"/>
          </p:nvPr>
        </p:nvSpPr>
        <p:spPr>
          <a:xfrm>
            <a:off x="233383" y="6196097"/>
            <a:ext cx="548700" cy="5247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800"/>
              <a:buNone/>
            </a:pPr>
            <a:fld id="{00000000-1234-1234-1234-123412341234}" type="slidenum">
              <a:rPr lang="en-US" sz="1000">
                <a:solidFill>
                  <a:schemeClr val="lt1"/>
                </a:solidFill>
                <a:latin typeface="Arial"/>
                <a:ea typeface="Arial"/>
                <a:cs typeface="Arial"/>
                <a:sym typeface="Arial"/>
              </a:rPr>
              <a:t>‹#›</a:t>
            </a:fld>
            <a:endParaRPr sz="1000">
              <a:solidFill>
                <a:schemeClr val="lt1"/>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g222353bb88c_0_7"/>
          <p:cNvSpPr txBox="1"/>
          <p:nvPr>
            <p:ph type="title"/>
          </p:nvPr>
        </p:nvSpPr>
        <p:spPr>
          <a:xfrm>
            <a:off x="223075" y="236200"/>
            <a:ext cx="8643000" cy="858900"/>
          </a:xfrm>
          <a:prstGeom prst="rect">
            <a:avLst/>
          </a:prstGeom>
          <a:noFill/>
          <a:ln>
            <a:noFill/>
          </a:ln>
        </p:spPr>
        <p:txBody>
          <a:bodyPr anchorCtr="0" anchor="t" bIns="0" lIns="0" spcFirstLastPara="1" rIns="0" wrap="square" tIns="0">
            <a:normAutofit fontScale="90000"/>
          </a:bodyPr>
          <a:lstStyle/>
          <a:p>
            <a:pPr indent="0" lvl="0" marL="0" rtl="0" algn="l">
              <a:lnSpc>
                <a:spcPct val="90000"/>
              </a:lnSpc>
              <a:spcBef>
                <a:spcPts val="0"/>
              </a:spcBef>
              <a:spcAft>
                <a:spcPts val="0"/>
              </a:spcAft>
              <a:buClr>
                <a:schemeClr val="dk1"/>
              </a:buClr>
              <a:buSzPct val="74074"/>
              <a:buFont typeface="Arial"/>
              <a:buNone/>
            </a:pPr>
            <a:r>
              <a:rPr lang="en-US" sz="3600">
                <a:latin typeface="Calibri"/>
                <a:ea typeface="Calibri"/>
                <a:cs typeface="Calibri"/>
                <a:sym typeface="Calibri"/>
              </a:rPr>
              <a:t>Best Practices and </a:t>
            </a:r>
            <a:br>
              <a:rPr lang="en-US" sz="3600">
                <a:latin typeface="Calibri"/>
                <a:ea typeface="Calibri"/>
                <a:cs typeface="Calibri"/>
                <a:sym typeface="Calibri"/>
              </a:rPr>
            </a:br>
            <a:r>
              <a:rPr lang="en-US" sz="3600">
                <a:latin typeface="Calibri"/>
                <a:ea typeface="Calibri"/>
                <a:cs typeface="Calibri"/>
                <a:sym typeface="Calibri"/>
              </a:rPr>
              <a:t>Some Useful Tools</a:t>
            </a:r>
            <a:br>
              <a:rPr lang="en-US" sz="3600">
                <a:latin typeface="Calibri"/>
                <a:ea typeface="Calibri"/>
                <a:cs typeface="Calibri"/>
                <a:sym typeface="Calibri"/>
              </a:rPr>
            </a:br>
            <a:br>
              <a:rPr lang="en-US" sz="3600">
                <a:latin typeface="Calibri"/>
                <a:ea typeface="Calibri"/>
                <a:cs typeface="Calibri"/>
                <a:sym typeface="Calibri"/>
              </a:rPr>
            </a:br>
            <a:br>
              <a:rPr lang="en-US" sz="3600">
                <a:latin typeface="Calibri"/>
                <a:ea typeface="Calibri"/>
                <a:cs typeface="Calibri"/>
                <a:sym typeface="Calibri"/>
              </a:rPr>
            </a:br>
            <a:endParaRPr>
              <a:latin typeface="Calibri"/>
              <a:ea typeface="Calibri"/>
              <a:cs typeface="Calibri"/>
              <a:sym typeface="Calibri"/>
            </a:endParaRPr>
          </a:p>
        </p:txBody>
      </p:sp>
      <p:sp>
        <p:nvSpPr>
          <p:cNvPr id="334" name="Google Shape;334;g222353bb88c_0_7"/>
          <p:cNvSpPr txBox="1"/>
          <p:nvPr>
            <p:ph idx="1" type="body"/>
          </p:nvPr>
        </p:nvSpPr>
        <p:spPr>
          <a:xfrm>
            <a:off x="333975" y="1328126"/>
            <a:ext cx="8437200" cy="5005200"/>
          </a:xfrm>
          <a:prstGeom prst="rect">
            <a:avLst/>
          </a:prstGeom>
          <a:noFill/>
          <a:ln>
            <a:noFill/>
          </a:ln>
        </p:spPr>
        <p:txBody>
          <a:bodyPr anchorCtr="0" anchor="t" bIns="45700" lIns="0" spcFirstLastPara="1" rIns="0" wrap="square" tIns="0">
            <a:normAutofit fontScale="77500" lnSpcReduction="20000"/>
          </a:bodyPr>
          <a:lstStyle/>
          <a:p>
            <a:pPr indent="-420132" lvl="0" marL="914400" rtl="0" algn="l">
              <a:lnSpc>
                <a:spcPct val="115000"/>
              </a:lnSpc>
              <a:spcBef>
                <a:spcPts val="0"/>
              </a:spcBef>
              <a:spcAft>
                <a:spcPts val="0"/>
              </a:spcAft>
              <a:buSzPct val="88355"/>
              <a:buChar char="•"/>
            </a:pPr>
            <a:r>
              <a:rPr lang="en-US" sz="2937">
                <a:highlight>
                  <a:schemeClr val="lt1"/>
                </a:highlight>
              </a:rPr>
              <a:t>Communication (internal and external)</a:t>
            </a:r>
            <a:endParaRPr/>
          </a:p>
          <a:p>
            <a:pPr indent="-420132" lvl="0" marL="914400" rtl="0" algn="l">
              <a:lnSpc>
                <a:spcPct val="115000"/>
              </a:lnSpc>
              <a:spcBef>
                <a:spcPts val="0"/>
              </a:spcBef>
              <a:spcAft>
                <a:spcPts val="0"/>
              </a:spcAft>
              <a:buSzPct val="88355"/>
              <a:buChar char="•"/>
            </a:pPr>
            <a:r>
              <a:rPr lang="en-US" sz="2937">
                <a:highlight>
                  <a:schemeClr val="lt1"/>
                </a:highlight>
              </a:rPr>
              <a:t>Current grant list with project codes</a:t>
            </a:r>
            <a:endParaRPr/>
          </a:p>
          <a:p>
            <a:pPr indent="-420132" lvl="0" marL="914400" rtl="0" algn="l">
              <a:lnSpc>
                <a:spcPct val="115000"/>
              </a:lnSpc>
              <a:spcBef>
                <a:spcPts val="0"/>
              </a:spcBef>
              <a:spcAft>
                <a:spcPts val="0"/>
              </a:spcAft>
              <a:buSzPct val="88355"/>
              <a:buChar char="•"/>
            </a:pPr>
            <a:r>
              <a:rPr lang="en-US" sz="2937">
                <a:highlight>
                  <a:schemeClr val="lt1"/>
                </a:highlight>
              </a:rPr>
              <a:t>Overall Grant Tracking - Virtual or Hard Copy</a:t>
            </a:r>
            <a:endParaRPr/>
          </a:p>
          <a:p>
            <a:pPr indent="-420132" lvl="0" marL="914400" rtl="0" algn="l">
              <a:lnSpc>
                <a:spcPct val="115000"/>
              </a:lnSpc>
              <a:spcBef>
                <a:spcPts val="0"/>
              </a:spcBef>
              <a:spcAft>
                <a:spcPts val="0"/>
              </a:spcAft>
              <a:buSzPct val="88355"/>
              <a:buChar char="•"/>
            </a:pPr>
            <a:r>
              <a:rPr lang="en-US" sz="2937">
                <a:highlight>
                  <a:schemeClr val="lt1"/>
                </a:highlight>
              </a:rPr>
              <a:t>Budget to Actual Spreadsheet</a:t>
            </a:r>
            <a:endParaRPr sz="2937">
              <a:highlight>
                <a:schemeClr val="lt1"/>
              </a:highlight>
            </a:endParaRPr>
          </a:p>
          <a:p>
            <a:pPr indent="-436965" lvl="0" marL="914400" rtl="0" algn="l">
              <a:lnSpc>
                <a:spcPct val="115000"/>
              </a:lnSpc>
              <a:spcBef>
                <a:spcPts val="0"/>
              </a:spcBef>
              <a:spcAft>
                <a:spcPts val="0"/>
              </a:spcAft>
              <a:buSzPct val="100000"/>
              <a:buChar char="•"/>
            </a:pPr>
            <a:r>
              <a:rPr lang="en-US" sz="2937">
                <a:highlight>
                  <a:schemeClr val="lt1"/>
                </a:highlight>
              </a:rPr>
              <a:t>Review your expenditures monthly</a:t>
            </a:r>
            <a:endParaRPr sz="2937">
              <a:highlight>
                <a:schemeClr val="lt1"/>
              </a:highlight>
            </a:endParaRPr>
          </a:p>
          <a:p>
            <a:pPr indent="-420132" lvl="0" marL="914400" rtl="0" algn="l">
              <a:lnSpc>
                <a:spcPct val="115000"/>
              </a:lnSpc>
              <a:spcBef>
                <a:spcPts val="0"/>
              </a:spcBef>
              <a:spcAft>
                <a:spcPts val="0"/>
              </a:spcAft>
              <a:buSzPct val="88355"/>
              <a:buChar char="•"/>
            </a:pPr>
            <a:r>
              <a:rPr lang="en-US" sz="2937">
                <a:highlight>
                  <a:schemeClr val="lt1"/>
                </a:highlight>
              </a:rPr>
              <a:t>Indirects (Process)</a:t>
            </a:r>
            <a:endParaRPr sz="2937">
              <a:highlight>
                <a:schemeClr val="lt1"/>
              </a:highlight>
            </a:endParaRPr>
          </a:p>
          <a:p>
            <a:pPr indent="-373148" lvl="2" marL="1371600" rtl="0" algn="l">
              <a:lnSpc>
                <a:spcPct val="115000"/>
              </a:lnSpc>
              <a:spcBef>
                <a:spcPts val="0"/>
              </a:spcBef>
              <a:spcAft>
                <a:spcPts val="0"/>
              </a:spcAft>
              <a:buSzPct val="100000"/>
              <a:buChar char="•"/>
            </a:pPr>
            <a:r>
              <a:rPr lang="en-US" sz="2937">
                <a:highlight>
                  <a:schemeClr val="lt1"/>
                </a:highlight>
              </a:rPr>
              <a:t>Calculate your indirects (if allowed) monthly or at least quarterly</a:t>
            </a:r>
            <a:endParaRPr sz="2937">
              <a:highlight>
                <a:schemeClr val="lt1"/>
              </a:highlight>
            </a:endParaRPr>
          </a:p>
          <a:p>
            <a:pPr indent="-373148" lvl="2" marL="1371600" rtl="0" algn="l">
              <a:lnSpc>
                <a:spcPct val="115000"/>
              </a:lnSpc>
              <a:spcBef>
                <a:spcPts val="0"/>
              </a:spcBef>
              <a:spcAft>
                <a:spcPts val="0"/>
              </a:spcAft>
              <a:buSzPct val="100000"/>
              <a:buChar char="•"/>
            </a:pPr>
            <a:r>
              <a:rPr lang="en-US" sz="2937">
                <a:highlight>
                  <a:schemeClr val="lt1"/>
                </a:highlight>
              </a:rPr>
              <a:t>Make sure indirects are calculated on the correct expenditure categories</a:t>
            </a:r>
            <a:endParaRPr sz="2937">
              <a:highlight>
                <a:schemeClr val="lt1"/>
              </a:highlight>
            </a:endParaRPr>
          </a:p>
          <a:p>
            <a:pPr indent="-420132" lvl="0" marL="914400" rtl="0" algn="l">
              <a:lnSpc>
                <a:spcPct val="115000"/>
              </a:lnSpc>
              <a:spcBef>
                <a:spcPts val="0"/>
              </a:spcBef>
              <a:spcAft>
                <a:spcPts val="0"/>
              </a:spcAft>
              <a:buSzPct val="88355"/>
              <a:buChar char="•"/>
            </a:pPr>
            <a:r>
              <a:rPr lang="en-US" sz="2937">
                <a:highlight>
                  <a:schemeClr val="lt1"/>
                </a:highlight>
              </a:rPr>
              <a:t>Request for Funds</a:t>
            </a:r>
            <a:endParaRPr sz="2937">
              <a:highlight>
                <a:schemeClr val="lt1"/>
              </a:highlight>
            </a:endParaRPr>
          </a:p>
          <a:p>
            <a:pPr indent="-436965" lvl="0" marL="914400" rtl="0" algn="l">
              <a:lnSpc>
                <a:spcPct val="115000"/>
              </a:lnSpc>
              <a:spcBef>
                <a:spcPts val="0"/>
              </a:spcBef>
              <a:spcAft>
                <a:spcPts val="0"/>
              </a:spcAft>
              <a:buSzPct val="100000"/>
              <a:buChar char="•"/>
            </a:pPr>
            <a:r>
              <a:rPr lang="en-US" sz="2937">
                <a:highlight>
                  <a:schemeClr val="lt1"/>
                </a:highlight>
              </a:rPr>
              <a:t>Quarterly Check Ins</a:t>
            </a:r>
            <a:endParaRPr sz="2937">
              <a:highlight>
                <a:schemeClr val="lt1"/>
              </a:highlight>
            </a:endParaRPr>
          </a:p>
          <a:p>
            <a:pPr indent="-436965" lvl="0" marL="914400" rtl="0" algn="l">
              <a:lnSpc>
                <a:spcPct val="115000"/>
              </a:lnSpc>
              <a:spcBef>
                <a:spcPts val="0"/>
              </a:spcBef>
              <a:spcAft>
                <a:spcPts val="0"/>
              </a:spcAft>
              <a:buSzPct val="100000"/>
              <a:buChar char="•"/>
            </a:pPr>
            <a:r>
              <a:rPr lang="en-US" sz="2937">
                <a:highlight>
                  <a:schemeClr val="lt1"/>
                </a:highlight>
              </a:rPr>
              <a:t>End of Year Grant Closeout Process</a:t>
            </a:r>
            <a:endParaRPr sz="2937">
              <a:highlight>
                <a:schemeClr val="lt1"/>
              </a:highlight>
            </a:endParaRPr>
          </a:p>
          <a:p>
            <a:pPr indent="-436965" lvl="0" marL="914400" rtl="0" algn="l">
              <a:lnSpc>
                <a:spcPct val="115000"/>
              </a:lnSpc>
              <a:spcBef>
                <a:spcPts val="0"/>
              </a:spcBef>
              <a:spcAft>
                <a:spcPts val="0"/>
              </a:spcAft>
              <a:buSzPct val="100000"/>
              <a:buChar char="•"/>
            </a:pPr>
            <a:r>
              <a:rPr lang="en-US" sz="2937">
                <a:highlight>
                  <a:schemeClr val="lt1"/>
                </a:highlight>
              </a:rPr>
              <a:t>RECONCILE!</a:t>
            </a:r>
            <a:endParaRPr sz="2937">
              <a:highlight>
                <a:schemeClr val="lt1"/>
              </a:highlight>
            </a:endParaRPr>
          </a:p>
          <a:p>
            <a:pPr indent="0" lvl="0" marL="621955" rtl="0" algn="l">
              <a:lnSpc>
                <a:spcPct val="115000"/>
              </a:lnSpc>
              <a:spcBef>
                <a:spcPts val="0"/>
              </a:spcBef>
              <a:spcAft>
                <a:spcPts val="0"/>
              </a:spcAft>
              <a:buSzPct val="88355"/>
              <a:buNone/>
            </a:pPr>
            <a:r>
              <a:t/>
            </a:r>
            <a:endParaRPr sz="2937">
              <a:highlight>
                <a:schemeClr val="lt1"/>
              </a:highlight>
            </a:endParaRPr>
          </a:p>
        </p:txBody>
      </p:sp>
      <p:sp>
        <p:nvSpPr>
          <p:cNvPr id="335" name="Google Shape;335;g222353bb88c_0_7"/>
          <p:cNvSpPr txBox="1"/>
          <p:nvPr>
            <p:ph idx="12" type="sldNum"/>
          </p:nvPr>
        </p:nvSpPr>
        <p:spPr>
          <a:xfrm>
            <a:off x="223071" y="6427018"/>
            <a:ext cx="2057400" cy="365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600"/>
              <a:buFont typeface="Arial"/>
              <a:buNone/>
            </a:pPr>
            <a:fld id="{00000000-1234-1234-1234-123412341234}" type="slidenum">
              <a:rPr lang="en-US"/>
              <a:t>‹#›</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
        <p:nvSpPr>
          <p:cNvPr id="341" name="Google Shape;341;p21"/>
          <p:cNvSpPr txBox="1"/>
          <p:nvPr>
            <p:ph type="title"/>
          </p:nvPr>
        </p:nvSpPr>
        <p:spPr>
          <a:xfrm>
            <a:off x="334730" y="231525"/>
            <a:ext cx="6932100" cy="756300"/>
          </a:xfrm>
          <a:prstGeom prst="rect">
            <a:avLst/>
          </a:prstGeom>
          <a:noFill/>
          <a:ln>
            <a:noFill/>
          </a:ln>
        </p:spPr>
        <p:txBody>
          <a:bodyPr anchorCtr="0" anchor="t" bIns="0" lIns="0" spcFirstLastPara="1" rIns="0" wrap="square" tIns="0">
            <a:normAutofit fontScale="90000"/>
          </a:bodyPr>
          <a:lstStyle/>
          <a:p>
            <a:pPr indent="0" lvl="0" marL="0" rtl="0" algn="l">
              <a:lnSpc>
                <a:spcPct val="90000"/>
              </a:lnSpc>
              <a:spcBef>
                <a:spcPts val="0"/>
              </a:spcBef>
              <a:spcAft>
                <a:spcPts val="0"/>
              </a:spcAft>
              <a:buClr>
                <a:schemeClr val="dk1"/>
              </a:buClr>
              <a:buSzPct val="66666"/>
              <a:buFont typeface="Arial"/>
              <a:buNone/>
            </a:pPr>
            <a:r>
              <a:rPr lang="en-US" sz="3600">
                <a:latin typeface="Calibri"/>
                <a:ea typeface="Calibri"/>
                <a:cs typeface="Calibri"/>
                <a:sym typeface="Calibri"/>
              </a:rPr>
              <a:t>Best Practices – Things to Know</a:t>
            </a:r>
            <a:endParaRPr sz="3600">
              <a:latin typeface="Calibri"/>
              <a:ea typeface="Calibri"/>
              <a:cs typeface="Calibri"/>
              <a:sym typeface="Calibri"/>
            </a:endParaRPr>
          </a:p>
          <a:p>
            <a:pPr indent="0" lvl="0" marL="0" rtl="0" algn="l">
              <a:lnSpc>
                <a:spcPct val="90000"/>
              </a:lnSpc>
              <a:spcBef>
                <a:spcPts val="0"/>
              </a:spcBef>
              <a:spcAft>
                <a:spcPts val="0"/>
              </a:spcAft>
              <a:buSzPct val="66666"/>
              <a:buNone/>
            </a:pPr>
            <a:r>
              <a:rPr lang="en-US" sz="3600">
                <a:latin typeface="Rockwell"/>
                <a:ea typeface="Rockwell"/>
                <a:cs typeface="Rockwell"/>
                <a:sym typeface="Rockwell"/>
              </a:rPr>
              <a:t> </a:t>
            </a:r>
            <a:endParaRPr>
              <a:latin typeface="Rockwell"/>
              <a:ea typeface="Rockwell"/>
              <a:cs typeface="Rockwell"/>
              <a:sym typeface="Rockwell"/>
            </a:endParaRPr>
          </a:p>
        </p:txBody>
      </p:sp>
      <p:sp>
        <p:nvSpPr>
          <p:cNvPr id="342" name="Google Shape;342;p21"/>
          <p:cNvSpPr txBox="1"/>
          <p:nvPr>
            <p:ph idx="1" type="body"/>
          </p:nvPr>
        </p:nvSpPr>
        <p:spPr>
          <a:xfrm>
            <a:off x="628650" y="1243125"/>
            <a:ext cx="7886700" cy="5005200"/>
          </a:xfrm>
          <a:prstGeom prst="rect">
            <a:avLst/>
          </a:prstGeom>
          <a:noFill/>
          <a:ln>
            <a:noFill/>
          </a:ln>
        </p:spPr>
        <p:txBody>
          <a:bodyPr anchorCtr="0" anchor="t" bIns="45700" lIns="0" spcFirstLastPara="1" rIns="0" wrap="square" tIns="0">
            <a:normAutofit/>
          </a:bodyPr>
          <a:lstStyle/>
          <a:p>
            <a:pPr indent="-342900" lvl="0" marL="342900" rtl="0" algn="l">
              <a:lnSpc>
                <a:spcPct val="90000"/>
              </a:lnSpc>
              <a:spcBef>
                <a:spcPts val="1000"/>
              </a:spcBef>
              <a:spcAft>
                <a:spcPts val="0"/>
              </a:spcAft>
              <a:buSzPts val="2076"/>
              <a:buChar char="•"/>
            </a:pPr>
            <a:r>
              <a:rPr lang="en-US">
                <a:highlight>
                  <a:srgbClr val="FFFFFF"/>
                </a:highlight>
              </a:rPr>
              <a:t>Name of Grant and Fund Type</a:t>
            </a:r>
            <a:endParaRPr/>
          </a:p>
          <a:p>
            <a:pPr indent="-342900" lvl="0" marL="342900" rtl="0" algn="l">
              <a:lnSpc>
                <a:spcPct val="90000"/>
              </a:lnSpc>
              <a:spcBef>
                <a:spcPts val="1000"/>
              </a:spcBef>
              <a:spcAft>
                <a:spcPts val="0"/>
              </a:spcAft>
              <a:buSzPts val="2076"/>
              <a:buChar char="•"/>
            </a:pPr>
            <a:r>
              <a:rPr lang="en-US">
                <a:highlight>
                  <a:srgbClr val="FFFFFF"/>
                </a:highlight>
                <a:latin typeface="Calibri"/>
                <a:ea typeface="Calibri"/>
                <a:cs typeface="Calibri"/>
                <a:sym typeface="Calibri"/>
              </a:rPr>
              <a:t>Performance Period</a:t>
            </a:r>
            <a:endParaRPr/>
          </a:p>
          <a:p>
            <a:pPr indent="-342900" lvl="0" marL="342900" rtl="0" algn="l">
              <a:lnSpc>
                <a:spcPct val="90000"/>
              </a:lnSpc>
              <a:spcBef>
                <a:spcPts val="1000"/>
              </a:spcBef>
              <a:spcAft>
                <a:spcPts val="0"/>
              </a:spcAft>
              <a:buSzPts val="2076"/>
              <a:buChar char="•"/>
            </a:pPr>
            <a:r>
              <a:rPr lang="en-US">
                <a:highlight>
                  <a:srgbClr val="FFFFFF"/>
                </a:highlight>
              </a:rPr>
              <a:t>Project Code</a:t>
            </a:r>
            <a:endParaRPr/>
          </a:p>
          <a:p>
            <a:pPr indent="-342900" lvl="0" marL="342900" rtl="0" algn="l">
              <a:lnSpc>
                <a:spcPct val="90000"/>
              </a:lnSpc>
              <a:spcBef>
                <a:spcPts val="1000"/>
              </a:spcBef>
              <a:spcAft>
                <a:spcPts val="0"/>
              </a:spcAft>
              <a:buSzPts val="2076"/>
              <a:buChar char="•"/>
            </a:pPr>
            <a:r>
              <a:rPr lang="en-US">
                <a:highlight>
                  <a:srgbClr val="FFFFFF"/>
                </a:highlight>
              </a:rPr>
              <a:t>What is required to submit an RFF (GAINS)</a:t>
            </a:r>
            <a:endParaRPr/>
          </a:p>
          <a:p>
            <a:pPr indent="-342900" lvl="0" marL="342900" rtl="0" algn="l">
              <a:lnSpc>
                <a:spcPct val="90000"/>
              </a:lnSpc>
              <a:spcBef>
                <a:spcPts val="1000"/>
              </a:spcBef>
              <a:spcAft>
                <a:spcPts val="0"/>
              </a:spcAft>
              <a:buSzPts val="2076"/>
              <a:buChar char="•"/>
            </a:pPr>
            <a:r>
              <a:rPr lang="en-US">
                <a:highlight>
                  <a:srgbClr val="FFFFFF"/>
                </a:highlight>
              </a:rPr>
              <a:t>Last day to request funds or how often (do you know the REQUIREMENT in your Terms and Conditions?)</a:t>
            </a:r>
            <a:endParaRPr/>
          </a:p>
          <a:p>
            <a:pPr indent="-342900" lvl="0" marL="342900" rtl="0" algn="l">
              <a:lnSpc>
                <a:spcPct val="90000"/>
              </a:lnSpc>
              <a:spcBef>
                <a:spcPts val="1000"/>
              </a:spcBef>
              <a:spcAft>
                <a:spcPts val="0"/>
              </a:spcAft>
              <a:buSzPts val="2076"/>
              <a:buChar char="•"/>
            </a:pPr>
            <a:r>
              <a:rPr lang="en-US">
                <a:highlight>
                  <a:srgbClr val="FFFFFF"/>
                </a:highlight>
              </a:rPr>
              <a:t>Know the Closeout Process</a:t>
            </a:r>
            <a:endParaRPr/>
          </a:p>
          <a:p>
            <a:pPr indent="-342900" lvl="0" marL="342900" rtl="0" algn="l">
              <a:lnSpc>
                <a:spcPct val="90000"/>
              </a:lnSpc>
              <a:spcBef>
                <a:spcPts val="1000"/>
              </a:spcBef>
              <a:spcAft>
                <a:spcPts val="0"/>
              </a:spcAft>
              <a:buSzPts val="2076"/>
              <a:buChar char="•"/>
            </a:pPr>
            <a:r>
              <a:rPr lang="en-US">
                <a:highlight>
                  <a:srgbClr val="FFFFFF"/>
                </a:highlight>
              </a:rPr>
              <a:t>Understand when/how to do a budget revision</a:t>
            </a:r>
            <a:endParaRPr/>
          </a:p>
          <a:p>
            <a:pPr indent="-342900" lvl="0" marL="342900" rtl="0" algn="l">
              <a:lnSpc>
                <a:spcPct val="90000"/>
              </a:lnSpc>
              <a:spcBef>
                <a:spcPts val="1000"/>
              </a:spcBef>
              <a:spcAft>
                <a:spcPts val="0"/>
              </a:spcAft>
              <a:buSzPts val="2076"/>
              <a:buChar char="•"/>
            </a:pPr>
            <a:r>
              <a:rPr lang="en-US">
                <a:highlight>
                  <a:srgbClr val="FFFFFF"/>
                </a:highlight>
              </a:rPr>
              <a:t>What grant has indirect (not on state grants) </a:t>
            </a:r>
            <a:endParaRPr/>
          </a:p>
          <a:p>
            <a:pPr indent="-342900" lvl="0" marL="342900" rtl="0" algn="l">
              <a:lnSpc>
                <a:spcPct val="90000"/>
              </a:lnSpc>
              <a:spcBef>
                <a:spcPts val="1000"/>
              </a:spcBef>
              <a:spcAft>
                <a:spcPts val="0"/>
              </a:spcAft>
              <a:buSzPts val="2076"/>
              <a:buChar char="•"/>
            </a:pPr>
            <a:r>
              <a:rPr lang="en-US">
                <a:highlight>
                  <a:srgbClr val="FFFFFF"/>
                </a:highlight>
              </a:rPr>
              <a:t>Grant Contacts (funder, program person, fiscal)</a:t>
            </a:r>
            <a:endParaRPr/>
          </a:p>
        </p:txBody>
      </p:sp>
      <p:sp>
        <p:nvSpPr>
          <p:cNvPr id="343" name="Google Shape;343;p21"/>
          <p:cNvSpPr txBox="1"/>
          <p:nvPr>
            <p:ph idx="12" type="sldNum"/>
          </p:nvPr>
        </p:nvSpPr>
        <p:spPr>
          <a:xfrm>
            <a:off x="223071" y="6427018"/>
            <a:ext cx="2057400" cy="365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600"/>
              <a:buFont typeface="Arial"/>
              <a:buNone/>
            </a:pPr>
            <a:fld id="{00000000-1234-1234-1234-123412341234}" type="slidenum">
              <a:rPr lang="en-US"/>
              <a:t>‹#›</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id="349" name="Google Shape;349;g222353bb88c_0_14"/>
          <p:cNvSpPr txBox="1"/>
          <p:nvPr>
            <p:ph type="title"/>
          </p:nvPr>
        </p:nvSpPr>
        <p:spPr>
          <a:xfrm>
            <a:off x="223071" y="231525"/>
            <a:ext cx="6932100" cy="756300"/>
          </a:xfrm>
          <a:prstGeom prst="rect">
            <a:avLst/>
          </a:prstGeom>
          <a:noFill/>
          <a:ln>
            <a:noFill/>
          </a:ln>
        </p:spPr>
        <p:txBody>
          <a:bodyPr anchorCtr="0" anchor="t" bIns="0" lIns="0" spcFirstLastPara="1" rIns="0" wrap="square" tIns="0">
            <a:normAutofit fontScale="90000"/>
          </a:bodyPr>
          <a:lstStyle/>
          <a:p>
            <a:pPr indent="0" lvl="0" marL="0" rtl="0" algn="l">
              <a:lnSpc>
                <a:spcPct val="90000"/>
              </a:lnSpc>
              <a:spcBef>
                <a:spcPts val="0"/>
              </a:spcBef>
              <a:spcAft>
                <a:spcPts val="0"/>
              </a:spcAft>
              <a:buClr>
                <a:schemeClr val="dk1"/>
              </a:buClr>
              <a:buSzPct val="66666"/>
              <a:buFont typeface="Arial"/>
              <a:buNone/>
            </a:pPr>
            <a:r>
              <a:rPr lang="en-US" sz="3600">
                <a:latin typeface="Calibri"/>
                <a:ea typeface="Calibri"/>
                <a:cs typeface="Calibri"/>
                <a:sym typeface="Calibri"/>
              </a:rPr>
              <a:t>Best Practices - Source Documentation</a:t>
            </a:r>
            <a:endParaRPr sz="3600">
              <a:latin typeface="Calibri"/>
              <a:ea typeface="Calibri"/>
              <a:cs typeface="Calibri"/>
              <a:sym typeface="Calibri"/>
            </a:endParaRPr>
          </a:p>
          <a:p>
            <a:pPr indent="0" lvl="0" marL="0" rtl="0" algn="l">
              <a:lnSpc>
                <a:spcPct val="90000"/>
              </a:lnSpc>
              <a:spcBef>
                <a:spcPts val="0"/>
              </a:spcBef>
              <a:spcAft>
                <a:spcPts val="0"/>
              </a:spcAft>
              <a:buSzPct val="66666"/>
              <a:buNone/>
            </a:pPr>
            <a:r>
              <a:rPr lang="en-US" sz="3600">
                <a:latin typeface="Rockwell"/>
                <a:ea typeface="Rockwell"/>
                <a:cs typeface="Rockwell"/>
                <a:sym typeface="Rockwell"/>
              </a:rPr>
              <a:t> </a:t>
            </a:r>
            <a:endParaRPr>
              <a:latin typeface="Rockwell"/>
              <a:ea typeface="Rockwell"/>
              <a:cs typeface="Rockwell"/>
              <a:sym typeface="Rockwell"/>
            </a:endParaRPr>
          </a:p>
        </p:txBody>
      </p:sp>
      <p:sp>
        <p:nvSpPr>
          <p:cNvPr id="350" name="Google Shape;350;g222353bb88c_0_14"/>
          <p:cNvSpPr txBox="1"/>
          <p:nvPr>
            <p:ph idx="1" type="body"/>
          </p:nvPr>
        </p:nvSpPr>
        <p:spPr>
          <a:xfrm>
            <a:off x="223075" y="1352850"/>
            <a:ext cx="8292300" cy="5211600"/>
          </a:xfrm>
          <a:prstGeom prst="rect">
            <a:avLst/>
          </a:prstGeom>
          <a:noFill/>
          <a:ln>
            <a:noFill/>
          </a:ln>
        </p:spPr>
        <p:txBody>
          <a:bodyPr anchorCtr="0" anchor="t" bIns="45700" lIns="0" spcFirstLastPara="1" rIns="0" wrap="square" tIns="0">
            <a:normAutofit fontScale="47500" lnSpcReduction="20000"/>
          </a:bodyPr>
          <a:lstStyle/>
          <a:p>
            <a:pPr indent="-300693" lvl="0" marL="342900" rtl="0" algn="l">
              <a:lnSpc>
                <a:spcPct val="90000"/>
              </a:lnSpc>
              <a:spcBef>
                <a:spcPts val="1000"/>
              </a:spcBef>
              <a:spcAft>
                <a:spcPts val="0"/>
              </a:spcAft>
              <a:buSzPct val="90623"/>
              <a:buChar char="•"/>
            </a:pPr>
            <a:r>
              <a:rPr lang="en-US" sz="3459">
                <a:highlight>
                  <a:srgbClr val="FFFFFF"/>
                </a:highlight>
                <a:latin typeface="Calibri"/>
                <a:ea typeface="Calibri"/>
                <a:cs typeface="Calibri"/>
                <a:sym typeface="Calibri"/>
              </a:rPr>
              <a:t>Time and effort (must meet criteria at 200.430(</a:t>
            </a:r>
            <a:r>
              <a:rPr lang="en-US" sz="3459">
                <a:highlight>
                  <a:srgbClr val="FFFFFF"/>
                </a:highlight>
              </a:rPr>
              <a:t>g</a:t>
            </a:r>
            <a:r>
              <a:rPr lang="en-US" sz="3459">
                <a:highlight>
                  <a:srgbClr val="FFFFFF"/>
                </a:highlight>
                <a:latin typeface="Calibri"/>
                <a:ea typeface="Calibri"/>
                <a:cs typeface="Calibri"/>
                <a:sym typeface="Calibri"/>
              </a:rPr>
              <a:t>))</a:t>
            </a:r>
            <a:endParaRPr sz="3459">
              <a:highlight>
                <a:srgbClr val="FFFFFF"/>
              </a:highlight>
              <a:latin typeface="Calibri"/>
              <a:ea typeface="Calibri"/>
              <a:cs typeface="Calibri"/>
              <a:sym typeface="Calibri"/>
            </a:endParaRPr>
          </a:p>
          <a:p>
            <a:pPr indent="-316516" lvl="1" marL="914400" rtl="0" algn="l">
              <a:lnSpc>
                <a:spcPct val="90000"/>
              </a:lnSpc>
              <a:spcBef>
                <a:spcPts val="1000"/>
              </a:spcBef>
              <a:spcAft>
                <a:spcPts val="0"/>
              </a:spcAft>
              <a:buSzPct val="100000"/>
              <a:buChar char="•"/>
            </a:pPr>
            <a:r>
              <a:rPr lang="en-US" sz="3459">
                <a:highlight>
                  <a:srgbClr val="FFFFFF"/>
                </a:highlight>
              </a:rPr>
              <a:t>Requirements triggered once federal funds used for compensation to </a:t>
            </a:r>
            <a:r>
              <a:rPr lang="en-US" sz="3459" u="sng">
                <a:highlight>
                  <a:srgbClr val="FFFFFF"/>
                </a:highlight>
              </a:rPr>
              <a:t>any degree</a:t>
            </a:r>
            <a:endParaRPr sz="3459" u="sng">
              <a:highlight>
                <a:srgbClr val="FFFFFF"/>
              </a:highlight>
            </a:endParaRPr>
          </a:p>
          <a:p>
            <a:pPr indent="-300691" lvl="0" marL="342900" rtl="0" algn="l">
              <a:lnSpc>
                <a:spcPct val="90000"/>
              </a:lnSpc>
              <a:spcBef>
                <a:spcPts val="1000"/>
              </a:spcBef>
              <a:spcAft>
                <a:spcPts val="0"/>
              </a:spcAft>
              <a:buSzPct val="90624"/>
              <a:buChar char="•"/>
            </a:pPr>
            <a:r>
              <a:rPr lang="en-US" sz="3459">
                <a:highlight>
                  <a:srgbClr val="FFFFFF"/>
                </a:highlight>
              </a:rPr>
              <a:t>Personnel Contracts</a:t>
            </a:r>
            <a:endParaRPr sz="3459"/>
          </a:p>
          <a:p>
            <a:pPr indent="-300691" lvl="0" marL="342900" rtl="0" algn="l">
              <a:lnSpc>
                <a:spcPct val="90000"/>
              </a:lnSpc>
              <a:spcBef>
                <a:spcPts val="1000"/>
              </a:spcBef>
              <a:spcAft>
                <a:spcPts val="0"/>
              </a:spcAft>
              <a:buSzPct val="90624"/>
              <a:buChar char="•"/>
            </a:pPr>
            <a:r>
              <a:rPr lang="en-US" sz="3459">
                <a:highlight>
                  <a:srgbClr val="FFFFFF"/>
                </a:highlight>
              </a:rPr>
              <a:t>Extra Pay Timesheets</a:t>
            </a:r>
            <a:endParaRPr sz="3459">
              <a:highlight>
                <a:srgbClr val="FFFFFF"/>
              </a:highlight>
              <a:latin typeface="Calibri"/>
              <a:ea typeface="Calibri"/>
              <a:cs typeface="Calibri"/>
              <a:sym typeface="Calibri"/>
            </a:endParaRPr>
          </a:p>
          <a:p>
            <a:pPr indent="-300691" lvl="0" marL="342900" rtl="0" algn="l">
              <a:lnSpc>
                <a:spcPct val="90000"/>
              </a:lnSpc>
              <a:spcBef>
                <a:spcPts val="1000"/>
              </a:spcBef>
              <a:spcAft>
                <a:spcPts val="0"/>
              </a:spcAft>
              <a:buSzPct val="90624"/>
              <a:buChar char="•"/>
            </a:pPr>
            <a:r>
              <a:rPr lang="en-US" sz="3459">
                <a:highlight>
                  <a:srgbClr val="FFFFFF"/>
                </a:highlight>
              </a:rPr>
              <a:t>Stipend Memos</a:t>
            </a:r>
            <a:endParaRPr sz="3459"/>
          </a:p>
          <a:p>
            <a:pPr indent="-300691" lvl="0" marL="342900" rtl="0" algn="l">
              <a:lnSpc>
                <a:spcPct val="90000"/>
              </a:lnSpc>
              <a:spcBef>
                <a:spcPts val="1000"/>
              </a:spcBef>
              <a:spcAft>
                <a:spcPts val="0"/>
              </a:spcAft>
              <a:buSzPct val="90624"/>
              <a:buChar char="•"/>
            </a:pPr>
            <a:r>
              <a:rPr lang="en-US" sz="3459">
                <a:highlight>
                  <a:srgbClr val="FFFFFF"/>
                </a:highlight>
                <a:latin typeface="Calibri"/>
                <a:ea typeface="Calibri"/>
                <a:cs typeface="Calibri"/>
                <a:sym typeface="Calibri"/>
              </a:rPr>
              <a:t>Purchase Orders/Receivin</a:t>
            </a:r>
            <a:r>
              <a:rPr lang="en-US" sz="3459">
                <a:highlight>
                  <a:srgbClr val="FFFFFF"/>
                </a:highlight>
              </a:rPr>
              <a:t>g</a:t>
            </a:r>
            <a:endParaRPr sz="3459"/>
          </a:p>
          <a:p>
            <a:pPr indent="-300691" lvl="0" marL="342900" rtl="0" algn="l">
              <a:lnSpc>
                <a:spcPct val="90000"/>
              </a:lnSpc>
              <a:spcBef>
                <a:spcPts val="1000"/>
              </a:spcBef>
              <a:spcAft>
                <a:spcPts val="0"/>
              </a:spcAft>
              <a:buSzPct val="90624"/>
              <a:buChar char="•"/>
            </a:pPr>
            <a:r>
              <a:rPr lang="en-US" sz="3459">
                <a:highlight>
                  <a:srgbClr val="FFFFFF"/>
                </a:highlight>
              </a:rPr>
              <a:t>Contracts</a:t>
            </a:r>
            <a:endParaRPr sz="3459"/>
          </a:p>
          <a:p>
            <a:pPr indent="-300692" lvl="0" marL="342900" rtl="0" algn="l">
              <a:lnSpc>
                <a:spcPct val="90000"/>
              </a:lnSpc>
              <a:spcBef>
                <a:spcPts val="1000"/>
              </a:spcBef>
              <a:spcAft>
                <a:spcPts val="0"/>
              </a:spcAft>
              <a:buSzPct val="90623"/>
              <a:buChar char="•"/>
            </a:pPr>
            <a:r>
              <a:rPr lang="en-US" sz="3459">
                <a:highlight>
                  <a:srgbClr val="FFFFFF"/>
                </a:highlight>
              </a:rPr>
              <a:t>Pcard Statements</a:t>
            </a:r>
            <a:endParaRPr sz="3459">
              <a:highlight>
                <a:srgbClr val="FFFFFF"/>
              </a:highlight>
            </a:endParaRPr>
          </a:p>
          <a:p>
            <a:pPr indent="-310474" lvl="0" marL="342900" rtl="0" algn="l">
              <a:lnSpc>
                <a:spcPct val="90000"/>
              </a:lnSpc>
              <a:spcBef>
                <a:spcPts val="1000"/>
              </a:spcBef>
              <a:spcAft>
                <a:spcPts val="0"/>
              </a:spcAft>
              <a:buSzPct val="100000"/>
              <a:buChar char="•"/>
            </a:pPr>
            <a:r>
              <a:rPr lang="en-US" sz="3459">
                <a:highlight>
                  <a:srgbClr val="FFFFFF"/>
                </a:highlight>
              </a:rPr>
              <a:t>Invoices</a:t>
            </a:r>
            <a:endParaRPr sz="3459">
              <a:highlight>
                <a:srgbClr val="FFFFFF"/>
              </a:highlight>
            </a:endParaRPr>
          </a:p>
          <a:p>
            <a:pPr indent="-300691" lvl="0" marL="342900" rtl="0" algn="l">
              <a:lnSpc>
                <a:spcPct val="90000"/>
              </a:lnSpc>
              <a:spcBef>
                <a:spcPts val="1000"/>
              </a:spcBef>
              <a:spcAft>
                <a:spcPts val="0"/>
              </a:spcAft>
              <a:buSzPct val="90624"/>
              <a:buChar char="•"/>
            </a:pPr>
            <a:r>
              <a:rPr lang="en-US" sz="3459">
                <a:highlight>
                  <a:srgbClr val="FFFFFF"/>
                </a:highlight>
              </a:rPr>
              <a:t>Travel Reimbursement Forms</a:t>
            </a:r>
            <a:endParaRPr sz="3459"/>
          </a:p>
          <a:p>
            <a:pPr indent="-312226" lvl="1" marL="800100" rtl="0" algn="l">
              <a:lnSpc>
                <a:spcPct val="90000"/>
              </a:lnSpc>
              <a:spcBef>
                <a:spcPts val="500"/>
              </a:spcBef>
              <a:spcAft>
                <a:spcPts val="0"/>
              </a:spcAft>
              <a:buSzPct val="91165"/>
              <a:buChar char="•"/>
            </a:pPr>
            <a:r>
              <a:rPr lang="en-US" sz="3059">
                <a:highlight>
                  <a:srgbClr val="FFFFFF"/>
                </a:highlight>
              </a:rPr>
              <a:t>For indicating the purpose for travel</a:t>
            </a:r>
            <a:endParaRPr sz="3059"/>
          </a:p>
          <a:p>
            <a:pPr indent="-312226" lvl="1" marL="800100" rtl="0" algn="l">
              <a:lnSpc>
                <a:spcPct val="90000"/>
              </a:lnSpc>
              <a:spcBef>
                <a:spcPts val="500"/>
              </a:spcBef>
              <a:spcAft>
                <a:spcPts val="0"/>
              </a:spcAft>
              <a:buSzPct val="91165"/>
              <a:buChar char="•"/>
            </a:pPr>
            <a:r>
              <a:rPr lang="en-US" sz="3059">
                <a:highlight>
                  <a:srgbClr val="FFFFFF"/>
                </a:highlight>
              </a:rPr>
              <a:t>Per Diem Rates</a:t>
            </a:r>
            <a:endParaRPr sz="3059"/>
          </a:p>
          <a:p>
            <a:pPr indent="-312226" lvl="1" marL="800100" rtl="0" algn="l">
              <a:lnSpc>
                <a:spcPct val="90000"/>
              </a:lnSpc>
              <a:spcBef>
                <a:spcPts val="500"/>
              </a:spcBef>
              <a:spcAft>
                <a:spcPts val="0"/>
              </a:spcAft>
              <a:buSzPct val="91165"/>
              <a:buChar char="•"/>
            </a:pPr>
            <a:r>
              <a:rPr lang="en-US" sz="3059">
                <a:highlight>
                  <a:srgbClr val="FFFFFF"/>
                </a:highlight>
              </a:rPr>
              <a:t>Hotel Confirmations</a:t>
            </a:r>
            <a:endParaRPr sz="3059"/>
          </a:p>
          <a:p>
            <a:pPr indent="-312226" lvl="1" marL="800100" marR="0" rtl="0" algn="l">
              <a:lnSpc>
                <a:spcPct val="90000"/>
              </a:lnSpc>
              <a:spcBef>
                <a:spcPts val="500"/>
              </a:spcBef>
              <a:spcAft>
                <a:spcPts val="0"/>
              </a:spcAft>
              <a:buSzPct val="91165"/>
              <a:buChar char="•"/>
            </a:pPr>
            <a:r>
              <a:rPr lang="en-US" sz="3059">
                <a:highlight>
                  <a:srgbClr val="FFFFFF"/>
                </a:highlight>
              </a:rPr>
              <a:t>MapQuest or Google Maps for Mileage</a:t>
            </a:r>
            <a:endParaRPr sz="3059">
              <a:highlight>
                <a:srgbClr val="FFFFFF"/>
              </a:highlight>
            </a:endParaRPr>
          </a:p>
          <a:p>
            <a:pPr indent="-312226" lvl="1" marL="800100" marR="0" rtl="0" algn="l">
              <a:lnSpc>
                <a:spcPct val="90000"/>
              </a:lnSpc>
              <a:spcBef>
                <a:spcPts val="500"/>
              </a:spcBef>
              <a:spcAft>
                <a:spcPts val="0"/>
              </a:spcAft>
              <a:buSzPct val="91165"/>
              <a:buChar char="•"/>
            </a:pPr>
            <a:r>
              <a:rPr lang="en-US" sz="3059">
                <a:highlight>
                  <a:srgbClr val="FFFFFF"/>
                </a:highlight>
              </a:rPr>
              <a:t>Uber Receipts</a:t>
            </a:r>
            <a:endParaRPr sz="3059">
              <a:highlight>
                <a:srgbClr val="FFFFFF"/>
              </a:highlight>
            </a:endParaRPr>
          </a:p>
          <a:p>
            <a:pPr indent="-312226" lvl="1" marL="800100" marR="0" rtl="0" algn="l">
              <a:lnSpc>
                <a:spcPct val="90000"/>
              </a:lnSpc>
              <a:spcBef>
                <a:spcPts val="500"/>
              </a:spcBef>
              <a:spcAft>
                <a:spcPts val="0"/>
              </a:spcAft>
              <a:buSzPct val="91165"/>
              <a:buChar char="•"/>
            </a:pPr>
            <a:r>
              <a:rPr lang="en-US" sz="3059">
                <a:highlight>
                  <a:srgbClr val="FFFFFF"/>
                </a:highlight>
              </a:rPr>
              <a:t>Car Rental Receipts</a:t>
            </a:r>
            <a:endParaRPr sz="3059">
              <a:highlight>
                <a:srgbClr val="FFFFFF"/>
              </a:highlight>
            </a:endParaRPr>
          </a:p>
          <a:p>
            <a:pPr indent="-329659" lvl="0" marL="457200" marR="0" rtl="0" algn="l">
              <a:lnSpc>
                <a:spcPct val="90000"/>
              </a:lnSpc>
              <a:spcBef>
                <a:spcPts val="500"/>
              </a:spcBef>
              <a:spcAft>
                <a:spcPts val="0"/>
              </a:spcAft>
              <a:buSzPct val="100000"/>
              <a:buChar char="•"/>
            </a:pPr>
            <a:r>
              <a:rPr lang="en-US" sz="3350">
                <a:highlight>
                  <a:srgbClr val="FFFFFF"/>
                </a:highlight>
              </a:rPr>
              <a:t>Record Retention</a:t>
            </a:r>
            <a:endParaRPr sz="3350">
              <a:highlight>
                <a:srgbClr val="FFFFFF"/>
              </a:highlight>
            </a:endParaRPr>
          </a:p>
          <a:p>
            <a:pPr indent="-312226" lvl="1" marL="800100" marR="0" rtl="0" algn="l">
              <a:lnSpc>
                <a:spcPct val="90000"/>
              </a:lnSpc>
              <a:spcBef>
                <a:spcPts val="500"/>
              </a:spcBef>
              <a:spcAft>
                <a:spcPts val="0"/>
              </a:spcAft>
              <a:buSzPct val="91165"/>
              <a:buChar char="•"/>
            </a:pPr>
            <a:r>
              <a:rPr lang="en-US" sz="3059">
                <a:highlight>
                  <a:srgbClr val="FFFFFF"/>
                </a:highlight>
              </a:rPr>
              <a:t>Federal Awards:  Records should be retained for a minimum of 3 years beyond the final financial disposition of the award</a:t>
            </a:r>
            <a:r>
              <a:rPr lang="en-US" sz="1181"/>
              <a:t>.</a:t>
            </a:r>
            <a:endParaRPr>
              <a:highlight>
                <a:srgbClr val="FFFFFF"/>
              </a:highlight>
              <a:latin typeface="Calibri"/>
              <a:ea typeface="Calibri"/>
              <a:cs typeface="Calibri"/>
              <a:sym typeface="Calibri"/>
            </a:endParaRPr>
          </a:p>
        </p:txBody>
      </p:sp>
      <p:sp>
        <p:nvSpPr>
          <p:cNvPr id="351" name="Google Shape;351;g222353bb88c_0_14"/>
          <p:cNvSpPr txBox="1"/>
          <p:nvPr>
            <p:ph idx="12" type="sldNum"/>
          </p:nvPr>
        </p:nvSpPr>
        <p:spPr>
          <a:xfrm>
            <a:off x="223071" y="6427018"/>
            <a:ext cx="2057400" cy="365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600"/>
              <a:buFont typeface="Arial"/>
              <a:buNone/>
            </a:pPr>
            <a:fld id="{00000000-1234-1234-1234-123412341234}" type="slidenum">
              <a:rPr lang="en-US"/>
              <a:t>‹#›</a:t>
            </a:fld>
            <a:endParaRPr/>
          </a:p>
        </p:txBody>
      </p:sp>
      <p:pic>
        <p:nvPicPr>
          <p:cNvPr id="352" name="Google Shape;352;g222353bb88c_0_14"/>
          <p:cNvPicPr preferRelativeResize="0"/>
          <p:nvPr/>
        </p:nvPicPr>
        <p:blipFill rotWithShape="1">
          <a:blip r:embed="rId3">
            <a:alphaModFix/>
          </a:blip>
          <a:srcRect b="0" l="0" r="0" t="0"/>
          <a:stretch/>
        </p:blipFill>
        <p:spPr>
          <a:xfrm>
            <a:off x="5169800" y="2069600"/>
            <a:ext cx="3501325" cy="3139374"/>
          </a:xfrm>
          <a:prstGeom prst="rect">
            <a:avLst/>
          </a:prstGeom>
          <a:noFill/>
          <a:ln cap="flat" cmpd="sng" w="25400">
            <a:solidFill>
              <a:srgbClr val="264159"/>
            </a:solidFill>
            <a:prstDash val="solid"/>
            <a:round/>
            <a:headEnd len="sm" w="sm" type="none"/>
            <a:tailEnd len="sm" w="sm" type="none"/>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sp>
        <p:nvSpPr>
          <p:cNvPr id="357" name="Google Shape;357;g24df29004a1_5_3"/>
          <p:cNvSpPr txBox="1"/>
          <p:nvPr>
            <p:ph type="title"/>
          </p:nvPr>
        </p:nvSpPr>
        <p:spPr>
          <a:xfrm>
            <a:off x="245193" y="254514"/>
            <a:ext cx="6081900" cy="756300"/>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Clr>
                <a:schemeClr val="lt1"/>
              </a:buClr>
              <a:buSzPts val="2400"/>
              <a:buFont typeface="Arial"/>
              <a:buNone/>
            </a:pPr>
            <a:r>
              <a:rPr lang="en-US"/>
              <a:t>Best Practices - Request for Funds  </a:t>
            </a:r>
            <a:endParaRPr/>
          </a:p>
        </p:txBody>
      </p:sp>
      <p:sp>
        <p:nvSpPr>
          <p:cNvPr id="358" name="Google Shape;358;g24df29004a1_5_3"/>
          <p:cNvSpPr txBox="1"/>
          <p:nvPr>
            <p:ph idx="1" type="body"/>
          </p:nvPr>
        </p:nvSpPr>
        <p:spPr>
          <a:xfrm>
            <a:off x="628650" y="1388425"/>
            <a:ext cx="7886700" cy="5193000"/>
          </a:xfrm>
          <a:prstGeom prst="rect">
            <a:avLst/>
          </a:prstGeom>
          <a:noFill/>
          <a:ln>
            <a:noFill/>
          </a:ln>
        </p:spPr>
        <p:txBody>
          <a:bodyPr anchorCtr="0" anchor="t" bIns="45700" lIns="0" spcFirstLastPara="1" rIns="0" wrap="square" tIns="0">
            <a:noAutofit/>
          </a:bodyPr>
          <a:lstStyle/>
          <a:p>
            <a:pPr indent="-355882" lvl="0" marL="457200" rtl="0" algn="l">
              <a:lnSpc>
                <a:spcPct val="90000"/>
              </a:lnSpc>
              <a:spcBef>
                <a:spcPts val="500"/>
              </a:spcBef>
              <a:spcAft>
                <a:spcPts val="0"/>
              </a:spcAft>
              <a:buSzPts val="2004"/>
              <a:buChar char="•"/>
            </a:pPr>
            <a:r>
              <a:rPr lang="en-US" sz="2004"/>
              <a:t>Request for Funds should be done monthly, at a minimum they are required to be done quarterly per the terms and conditions in the GAL. </a:t>
            </a:r>
            <a:endParaRPr sz="2004"/>
          </a:p>
          <a:p>
            <a:pPr indent="0" lvl="0" marL="0" rtl="0" algn="l">
              <a:lnSpc>
                <a:spcPct val="90000"/>
              </a:lnSpc>
              <a:spcBef>
                <a:spcPts val="500"/>
              </a:spcBef>
              <a:spcAft>
                <a:spcPts val="0"/>
              </a:spcAft>
              <a:buSzPts val="275"/>
              <a:buNone/>
            </a:pPr>
            <a:r>
              <a:t/>
            </a:r>
            <a:endParaRPr sz="1200"/>
          </a:p>
          <a:p>
            <a:pPr indent="-355882" lvl="0" marL="457200" rtl="0" algn="l">
              <a:lnSpc>
                <a:spcPct val="90000"/>
              </a:lnSpc>
              <a:spcBef>
                <a:spcPts val="500"/>
              </a:spcBef>
              <a:spcAft>
                <a:spcPts val="0"/>
              </a:spcAft>
              <a:buSzPts val="2004"/>
              <a:buChar char="•"/>
            </a:pPr>
            <a:r>
              <a:rPr lang="en-US" sz="2004"/>
              <a:t>There are various trainings and where to request funds at the link below. (This is for the Formsite System, </a:t>
            </a:r>
            <a:r>
              <a:rPr lang="en-US" sz="2004">
                <a:extLst>
                  <a:ext uri="http://customooxmlschemas.google.com/">
                    <go:slidesCustomData xmlns:go="http://customooxmlschemas.google.com/" textRoundtripDataId="68"/>
                  </a:ext>
                </a:extLst>
              </a:rPr>
              <a:t>GAINS is coming soon!</a:t>
            </a:r>
            <a:r>
              <a:rPr lang="en-US" sz="2004"/>
              <a:t>)</a:t>
            </a:r>
            <a:endParaRPr sz="2004"/>
          </a:p>
          <a:p>
            <a:pPr indent="0" lvl="0" marL="0" rtl="0" algn="l">
              <a:lnSpc>
                <a:spcPct val="90000"/>
              </a:lnSpc>
              <a:spcBef>
                <a:spcPts val="500"/>
              </a:spcBef>
              <a:spcAft>
                <a:spcPts val="0"/>
              </a:spcAft>
              <a:buSzPts val="275"/>
              <a:buNone/>
            </a:pPr>
            <a:r>
              <a:t/>
            </a:r>
            <a:endParaRPr sz="400"/>
          </a:p>
          <a:p>
            <a:pPr indent="-355882" lvl="0" marL="457200" rtl="0" algn="l">
              <a:lnSpc>
                <a:spcPct val="90000"/>
              </a:lnSpc>
              <a:spcBef>
                <a:spcPts val="500"/>
              </a:spcBef>
              <a:spcAft>
                <a:spcPts val="0"/>
              </a:spcAft>
              <a:buSzPts val="2004"/>
              <a:buChar char="•"/>
            </a:pPr>
            <a:r>
              <a:rPr lang="en-US" sz="2004"/>
              <a:t>Failure to draw funds down per the terms and conditions can risk your award.  Risk assessment for </a:t>
            </a:r>
            <a:r>
              <a:rPr lang="en-US" sz="2004">
                <a:extLst>
                  <a:ext uri="http://customooxmlschemas.google.com/">
                    <go:slidesCustomData xmlns:go="http://customooxmlschemas.google.com/" textRoundtripDataId="69"/>
                  </a:ext>
                </a:extLst>
              </a:rPr>
              <a:t>monitoring may look at drawdown frequency</a:t>
            </a:r>
            <a:r>
              <a:rPr lang="en-US" sz="2004"/>
              <a:t> when developing risk scores.</a:t>
            </a:r>
            <a:endParaRPr sz="2004"/>
          </a:p>
          <a:p>
            <a:pPr indent="0" lvl="1" marL="0" rtl="0" algn="l">
              <a:lnSpc>
                <a:spcPct val="90000"/>
              </a:lnSpc>
              <a:spcBef>
                <a:spcPts val="500"/>
              </a:spcBef>
              <a:spcAft>
                <a:spcPts val="0"/>
              </a:spcAft>
              <a:buSzPts val="500"/>
              <a:buNone/>
            </a:pPr>
            <a:r>
              <a:t/>
            </a:r>
            <a:endParaRPr sz="400"/>
          </a:p>
          <a:p>
            <a:pPr indent="0" lvl="1" marL="0" rtl="0" algn="l">
              <a:lnSpc>
                <a:spcPct val="90000"/>
              </a:lnSpc>
              <a:spcBef>
                <a:spcPts val="500"/>
              </a:spcBef>
              <a:spcAft>
                <a:spcPts val="0"/>
              </a:spcAft>
              <a:buSzPts val="500"/>
              <a:buNone/>
            </a:pPr>
            <a:r>
              <a:rPr lang="en-US" sz="2004" u="sng">
                <a:solidFill>
                  <a:schemeClr val="hlink"/>
                </a:solidFill>
                <a:hlinkClick r:id="rId3"/>
              </a:rPr>
              <a:t>https://www.cde.state.co.us/cdefisgrant/requestforfundsforms</a:t>
            </a:r>
            <a:endParaRPr sz="2004"/>
          </a:p>
          <a:p>
            <a:pPr indent="-228600" lvl="1" marL="914400" rtl="0" algn="l">
              <a:lnSpc>
                <a:spcPct val="90000"/>
              </a:lnSpc>
              <a:spcBef>
                <a:spcPts val="500"/>
              </a:spcBef>
              <a:spcAft>
                <a:spcPts val="0"/>
              </a:spcAft>
              <a:buSzPts val="500"/>
              <a:buNone/>
            </a:pPr>
            <a:r>
              <a:t/>
            </a:r>
            <a:endParaRPr sz="500"/>
          </a:p>
        </p:txBody>
      </p:sp>
      <p:sp>
        <p:nvSpPr>
          <p:cNvPr id="359" name="Google Shape;359;g24df29004a1_5_3"/>
          <p:cNvSpPr txBox="1"/>
          <p:nvPr>
            <p:ph idx="12" type="sldNum"/>
          </p:nvPr>
        </p:nvSpPr>
        <p:spPr>
          <a:xfrm>
            <a:off x="223071" y="6427018"/>
            <a:ext cx="2057400" cy="365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600"/>
              <a:buNone/>
            </a:pPr>
            <a:fld id="{00000000-1234-1234-1234-123412341234}" type="slidenum">
              <a:rPr lang="en-US"/>
              <a:t>‹#›</a:t>
            </a:fld>
            <a:endParaRPr/>
          </a:p>
        </p:txBody>
      </p:sp>
      <p:pic>
        <p:nvPicPr>
          <p:cNvPr id="360" name="Google Shape;360;g24df29004a1_5_3"/>
          <p:cNvPicPr preferRelativeResize="0"/>
          <p:nvPr/>
        </p:nvPicPr>
        <p:blipFill rotWithShape="1">
          <a:blip r:embed="rId4">
            <a:alphaModFix/>
          </a:blip>
          <a:srcRect b="0" l="0" r="0" t="0"/>
          <a:stretch/>
        </p:blipFill>
        <p:spPr>
          <a:xfrm>
            <a:off x="1377225" y="4225288"/>
            <a:ext cx="6562725" cy="21050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1"/>
          <p:cNvSpPr txBox="1"/>
          <p:nvPr>
            <p:ph type="title"/>
          </p:nvPr>
        </p:nvSpPr>
        <p:spPr>
          <a:xfrm>
            <a:off x="245193" y="254514"/>
            <a:ext cx="6081865" cy="756418"/>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Clr>
                <a:schemeClr val="lt1"/>
              </a:buClr>
              <a:buSzPts val="2400"/>
              <a:buFont typeface="Arial"/>
              <a:buNone/>
            </a:pPr>
            <a:r>
              <a:rPr lang="en-US" sz="2100">
                <a:solidFill>
                  <a:srgbClr val="FFFFFF"/>
                </a:solidFill>
              </a:rPr>
              <a:t>FEDERAL </a:t>
            </a:r>
            <a:r>
              <a:rPr b="0" i="0" lang="en-US" sz="2100" u="none" cap="none" strike="noStrike">
                <a:solidFill>
                  <a:srgbClr val="FFFFFF"/>
                </a:solidFill>
                <a:latin typeface="Arial"/>
                <a:ea typeface="Arial"/>
                <a:cs typeface="Arial"/>
                <a:sym typeface="Arial"/>
              </a:rPr>
              <a:t>Applicable Requirements and Order of Precedence </a:t>
            </a:r>
            <a:endParaRPr/>
          </a:p>
        </p:txBody>
      </p:sp>
      <p:sp>
        <p:nvSpPr>
          <p:cNvPr id="117" name="Google Shape;117;p1"/>
          <p:cNvSpPr txBox="1"/>
          <p:nvPr>
            <p:ph idx="1" type="body"/>
          </p:nvPr>
        </p:nvSpPr>
        <p:spPr>
          <a:xfrm>
            <a:off x="223075" y="1358275"/>
            <a:ext cx="4936500" cy="5426400"/>
          </a:xfrm>
          <a:prstGeom prst="rect">
            <a:avLst/>
          </a:prstGeom>
          <a:noFill/>
          <a:ln>
            <a:noFill/>
          </a:ln>
        </p:spPr>
        <p:txBody>
          <a:bodyPr anchorCtr="0" anchor="t" bIns="45700" lIns="0" spcFirstLastPara="1" rIns="0" wrap="square" tIns="0">
            <a:normAutofit fontScale="85000" lnSpcReduction="10000"/>
          </a:bodyPr>
          <a:lstStyle/>
          <a:p>
            <a:pPr indent="-262255" lvl="0" marL="342900" marR="0" rtl="0" algn="l">
              <a:lnSpc>
                <a:spcPct val="90000"/>
              </a:lnSpc>
              <a:spcBef>
                <a:spcPts val="800"/>
              </a:spcBef>
              <a:spcAft>
                <a:spcPts val="0"/>
              </a:spcAft>
              <a:buClr>
                <a:srgbClr val="000000"/>
              </a:buClr>
              <a:buSzPct val="100000"/>
              <a:buFont typeface="Arial"/>
              <a:buChar char="•"/>
            </a:pPr>
            <a:r>
              <a:rPr b="1" lang="en-US" sz="1800">
                <a:solidFill>
                  <a:srgbClr val="000000"/>
                </a:solidFill>
                <a:latin typeface="Arial"/>
                <a:ea typeface="Arial"/>
                <a:cs typeface="Arial"/>
                <a:sym typeface="Arial"/>
              </a:rPr>
              <a:t>Authorizing Statute</a:t>
            </a:r>
            <a:r>
              <a:rPr lang="en-US" sz="1800">
                <a:solidFill>
                  <a:srgbClr val="000000"/>
                </a:solidFill>
                <a:latin typeface="Arial"/>
                <a:ea typeface="Arial"/>
                <a:cs typeface="Arial"/>
                <a:sym typeface="Arial"/>
              </a:rPr>
              <a:t> - </a:t>
            </a:r>
            <a:r>
              <a:rPr b="0" i="0" lang="en-US" sz="1800" u="none" cap="none" strike="noStrike">
                <a:solidFill>
                  <a:srgbClr val="000000"/>
                </a:solidFill>
                <a:latin typeface="Arial"/>
                <a:ea typeface="Arial"/>
                <a:cs typeface="Arial"/>
                <a:sym typeface="Arial"/>
              </a:rPr>
              <a:t>The federal statute </a:t>
            </a:r>
            <a:r>
              <a:rPr lang="en-US" sz="1800">
                <a:solidFill>
                  <a:srgbClr val="000000"/>
                </a:solidFill>
                <a:latin typeface="Arial"/>
                <a:ea typeface="Arial"/>
                <a:cs typeface="Arial"/>
                <a:sym typeface="Arial"/>
              </a:rPr>
              <a:t>authorizing</a:t>
            </a:r>
            <a:r>
              <a:rPr b="0" i="0" lang="en-US" sz="1800" u="none" cap="none" strike="noStrike">
                <a:solidFill>
                  <a:srgbClr val="000000"/>
                </a:solidFill>
                <a:latin typeface="Arial"/>
                <a:ea typeface="Arial"/>
                <a:cs typeface="Arial"/>
                <a:sym typeface="Arial"/>
              </a:rPr>
              <a:t> the grant program and any other federal statute directly affecting performance of the award</a:t>
            </a:r>
            <a:r>
              <a:rPr lang="en-US" sz="1800">
                <a:solidFill>
                  <a:srgbClr val="000000"/>
                </a:solidFill>
                <a:latin typeface="Arial"/>
                <a:ea typeface="Arial"/>
                <a:cs typeface="Arial"/>
                <a:sym typeface="Arial"/>
              </a:rPr>
              <a:t>.</a:t>
            </a:r>
            <a:endParaRPr/>
          </a:p>
          <a:p>
            <a:pPr indent="-262255" lvl="0" marL="342900" marR="0" rtl="0" algn="l">
              <a:lnSpc>
                <a:spcPct val="90000"/>
              </a:lnSpc>
              <a:spcBef>
                <a:spcPts val="800"/>
              </a:spcBef>
              <a:spcAft>
                <a:spcPts val="0"/>
              </a:spcAft>
              <a:buClr>
                <a:srgbClr val="000000"/>
              </a:buClr>
              <a:buSzPct val="100000"/>
              <a:buChar char="•"/>
            </a:pPr>
            <a:r>
              <a:rPr b="1" i="0" lang="en-US" sz="1800" u="none" cap="none" strike="noStrike">
                <a:solidFill>
                  <a:srgbClr val="000000"/>
                </a:solidFill>
                <a:latin typeface="Arial"/>
                <a:ea typeface="Arial"/>
                <a:cs typeface="Arial"/>
                <a:sym typeface="Arial"/>
              </a:rPr>
              <a:t>Program </a:t>
            </a:r>
            <a:r>
              <a:rPr b="1" lang="en-US" sz="1800">
                <a:solidFill>
                  <a:srgbClr val="000000"/>
                </a:solidFill>
                <a:latin typeface="Arial"/>
                <a:ea typeface="Arial"/>
                <a:cs typeface="Arial"/>
                <a:sym typeface="Arial"/>
              </a:rPr>
              <a:t>R</a:t>
            </a:r>
            <a:r>
              <a:rPr b="1" i="0" lang="en-US" sz="1800" u="none" cap="none" strike="noStrike">
                <a:solidFill>
                  <a:srgbClr val="000000"/>
                </a:solidFill>
                <a:latin typeface="Arial"/>
                <a:ea typeface="Arial"/>
                <a:cs typeface="Arial"/>
                <a:sym typeface="Arial"/>
              </a:rPr>
              <a:t>egulations </a:t>
            </a:r>
            <a:r>
              <a:rPr lang="en-US" sz="1800">
                <a:solidFill>
                  <a:srgbClr val="000000"/>
                </a:solidFill>
                <a:latin typeface="Arial"/>
                <a:ea typeface="Arial"/>
                <a:cs typeface="Arial"/>
                <a:sym typeface="Arial"/>
              </a:rPr>
              <a:t>- Federal program specific guidance related to the specific program under which the funds were awarded.</a:t>
            </a:r>
            <a:endParaRPr>
              <a:latin typeface="Arial"/>
              <a:ea typeface="Arial"/>
              <a:cs typeface="Arial"/>
              <a:sym typeface="Arial"/>
            </a:endParaRPr>
          </a:p>
          <a:p>
            <a:pPr indent="-262255" lvl="0" marL="342900" marR="0" rtl="0" algn="l">
              <a:lnSpc>
                <a:spcPct val="90000"/>
              </a:lnSpc>
              <a:spcBef>
                <a:spcPts val="800"/>
              </a:spcBef>
              <a:spcAft>
                <a:spcPts val="0"/>
              </a:spcAft>
              <a:buClr>
                <a:srgbClr val="000000"/>
              </a:buClr>
              <a:buSzPct val="100000"/>
              <a:buChar char="•"/>
            </a:pPr>
            <a:r>
              <a:rPr b="1" i="0" lang="en-US" sz="1800" u="none" cap="none" strike="noStrike">
                <a:solidFill>
                  <a:srgbClr val="000000"/>
                </a:solidFill>
                <a:latin typeface="Arial"/>
                <a:ea typeface="Arial"/>
                <a:cs typeface="Arial"/>
                <a:sym typeface="Arial"/>
              </a:rPr>
              <a:t>National </a:t>
            </a:r>
            <a:r>
              <a:rPr b="1" lang="en-US" sz="1800">
                <a:solidFill>
                  <a:srgbClr val="000000"/>
                </a:solidFill>
                <a:latin typeface="Arial"/>
                <a:ea typeface="Arial"/>
                <a:cs typeface="Arial"/>
                <a:sym typeface="Arial"/>
              </a:rPr>
              <a:t>P</a:t>
            </a:r>
            <a:r>
              <a:rPr b="1" i="0" lang="en-US" sz="1800" u="none" cap="none" strike="noStrike">
                <a:solidFill>
                  <a:srgbClr val="000000"/>
                </a:solidFill>
                <a:latin typeface="Arial"/>
                <a:ea typeface="Arial"/>
                <a:cs typeface="Arial"/>
                <a:sym typeface="Arial"/>
              </a:rPr>
              <a:t>olicy </a:t>
            </a:r>
            <a:r>
              <a:rPr b="1" lang="en-US" sz="1800">
                <a:solidFill>
                  <a:srgbClr val="000000"/>
                </a:solidFill>
                <a:latin typeface="Arial"/>
                <a:ea typeface="Arial"/>
                <a:cs typeface="Arial"/>
                <a:sym typeface="Arial"/>
              </a:rPr>
              <a:t>R</a:t>
            </a:r>
            <a:r>
              <a:rPr b="1" i="0" lang="en-US" sz="1800" u="none" cap="none" strike="noStrike">
                <a:solidFill>
                  <a:srgbClr val="000000"/>
                </a:solidFill>
                <a:latin typeface="Arial"/>
                <a:ea typeface="Arial"/>
                <a:cs typeface="Arial"/>
                <a:sym typeface="Arial"/>
              </a:rPr>
              <a:t>equirements </a:t>
            </a:r>
            <a:r>
              <a:rPr lang="en-US" sz="1800">
                <a:solidFill>
                  <a:srgbClr val="000000"/>
                </a:solidFill>
                <a:latin typeface="Arial"/>
                <a:ea typeface="Arial"/>
                <a:cs typeface="Arial"/>
                <a:sym typeface="Arial"/>
              </a:rPr>
              <a:t>- additional requirements, i.e., FAR, FFATA </a:t>
            </a:r>
            <a:endParaRPr>
              <a:latin typeface="Arial"/>
              <a:ea typeface="Arial"/>
              <a:cs typeface="Arial"/>
              <a:sym typeface="Arial"/>
            </a:endParaRPr>
          </a:p>
          <a:p>
            <a:pPr indent="-262255" lvl="0" marL="342900" marR="0" rtl="0" algn="l">
              <a:lnSpc>
                <a:spcPct val="90000"/>
              </a:lnSpc>
              <a:spcBef>
                <a:spcPts val="800"/>
              </a:spcBef>
              <a:spcAft>
                <a:spcPts val="0"/>
              </a:spcAft>
              <a:buClr>
                <a:srgbClr val="000000"/>
              </a:buClr>
              <a:buSzPct val="100000"/>
              <a:buFont typeface="Arial"/>
              <a:buChar char="•"/>
            </a:pPr>
            <a:r>
              <a:rPr b="1" i="0" lang="en-US" sz="1800" u="none" cap="none" strike="noStrike">
                <a:solidFill>
                  <a:srgbClr val="000000"/>
                </a:solidFill>
                <a:latin typeface="Arial"/>
                <a:ea typeface="Arial"/>
                <a:cs typeface="Arial"/>
                <a:sym typeface="Arial"/>
              </a:rPr>
              <a:t>Administrative </a:t>
            </a:r>
            <a:r>
              <a:rPr b="1" lang="en-US" sz="1800">
                <a:solidFill>
                  <a:srgbClr val="000000"/>
                </a:solidFill>
                <a:latin typeface="Arial"/>
                <a:ea typeface="Arial"/>
                <a:cs typeface="Arial"/>
                <a:sym typeface="Arial"/>
              </a:rPr>
              <a:t>R</a:t>
            </a:r>
            <a:r>
              <a:rPr b="1" i="0" lang="en-US" sz="1800" u="none" cap="none" strike="noStrike">
                <a:solidFill>
                  <a:srgbClr val="000000"/>
                </a:solidFill>
                <a:latin typeface="Arial"/>
                <a:ea typeface="Arial"/>
                <a:cs typeface="Arial"/>
                <a:sym typeface="Arial"/>
              </a:rPr>
              <a:t>egulations</a:t>
            </a:r>
            <a:r>
              <a:rPr b="0" i="0" lang="en-US" sz="1800" u="none" cap="none" strike="noStrike">
                <a:solidFill>
                  <a:srgbClr val="000000"/>
                </a:solidFill>
                <a:latin typeface="Arial"/>
                <a:ea typeface="Arial"/>
                <a:cs typeface="Arial"/>
                <a:sym typeface="Arial"/>
              </a:rPr>
              <a:t> - cost principles, and audit requirements, e.g., agency implementation of </a:t>
            </a:r>
            <a:r>
              <a:rPr lang="en-US" sz="1800">
                <a:solidFill>
                  <a:srgbClr val="000000"/>
                </a:solidFill>
                <a:latin typeface="Arial"/>
                <a:ea typeface="Arial"/>
                <a:cs typeface="Arial"/>
                <a:sym typeface="Arial"/>
              </a:rPr>
              <a:t>the Uniform Grant Guidance (UGG - which includes 2CFR200)</a:t>
            </a:r>
            <a:endParaRPr/>
          </a:p>
          <a:p>
            <a:pPr indent="-262255" lvl="0" marL="342900" marR="0" rtl="0" algn="l">
              <a:lnSpc>
                <a:spcPct val="90000"/>
              </a:lnSpc>
              <a:spcBef>
                <a:spcPts val="800"/>
              </a:spcBef>
              <a:spcAft>
                <a:spcPts val="0"/>
              </a:spcAft>
              <a:buClr>
                <a:srgbClr val="000000"/>
              </a:buClr>
              <a:buSzPct val="100000"/>
              <a:buFont typeface="Arial"/>
              <a:buChar char="•"/>
            </a:pPr>
            <a:r>
              <a:rPr b="1" i="0" lang="en-US" sz="1800" u="none" cap="none" strike="noStrike">
                <a:solidFill>
                  <a:srgbClr val="000000"/>
                </a:solidFill>
                <a:latin typeface="Arial"/>
                <a:ea typeface="Arial"/>
                <a:cs typeface="Arial"/>
                <a:sym typeface="Arial"/>
              </a:rPr>
              <a:t>Pass-through Requirements</a:t>
            </a:r>
            <a:r>
              <a:rPr b="0" i="0" lang="en-US" sz="1800" u="none" cap="none" strike="noStrike">
                <a:solidFill>
                  <a:srgbClr val="000000"/>
                </a:solidFill>
                <a:latin typeface="Arial"/>
                <a:ea typeface="Arial"/>
                <a:cs typeface="Arial"/>
                <a:sym typeface="Arial"/>
              </a:rPr>
              <a:t> – Pass </a:t>
            </a:r>
            <a:r>
              <a:rPr lang="en-US" sz="1800">
                <a:solidFill>
                  <a:srgbClr val="000000"/>
                </a:solidFill>
                <a:latin typeface="Arial"/>
                <a:ea typeface="Arial"/>
                <a:cs typeface="Arial"/>
                <a:sym typeface="Arial"/>
              </a:rPr>
              <a:t>through </a:t>
            </a:r>
            <a:r>
              <a:rPr b="0" i="0" lang="en-US" sz="1800" u="none" cap="none" strike="noStrike">
                <a:solidFill>
                  <a:srgbClr val="000000"/>
                </a:solidFill>
                <a:latin typeface="Arial"/>
                <a:ea typeface="Arial"/>
                <a:cs typeface="Arial"/>
                <a:sym typeface="Arial"/>
              </a:rPr>
              <a:t>entity's applicable laws and/or regulations that are not in conflict with federal law. </a:t>
            </a:r>
            <a:endParaRPr b="0" i="0" sz="1800" u="none" cap="none" strike="noStrike">
              <a:solidFill>
                <a:srgbClr val="000000"/>
              </a:solidFill>
              <a:latin typeface="Arial"/>
              <a:ea typeface="Arial"/>
              <a:cs typeface="Arial"/>
              <a:sym typeface="Arial"/>
            </a:endParaRPr>
          </a:p>
          <a:p>
            <a:pPr indent="0" lvl="0" marL="457200" marR="0" rtl="0" algn="l">
              <a:lnSpc>
                <a:spcPct val="90000"/>
              </a:lnSpc>
              <a:spcBef>
                <a:spcPts val="800"/>
              </a:spcBef>
              <a:spcAft>
                <a:spcPts val="0"/>
              </a:spcAft>
              <a:buSzPct val="156862"/>
              <a:buNone/>
            </a:pPr>
            <a:r>
              <a:t/>
            </a:r>
            <a:endParaRPr sz="1800">
              <a:solidFill>
                <a:srgbClr val="000000"/>
              </a:solidFill>
              <a:latin typeface="Arial"/>
              <a:ea typeface="Arial"/>
              <a:cs typeface="Arial"/>
              <a:sym typeface="Arial"/>
            </a:endParaRPr>
          </a:p>
          <a:p>
            <a:pPr indent="0" lvl="0" marL="0" marR="0" rtl="0" algn="ctr">
              <a:lnSpc>
                <a:spcPct val="115000"/>
              </a:lnSpc>
              <a:spcBef>
                <a:spcPts val="0"/>
              </a:spcBef>
              <a:spcAft>
                <a:spcPts val="0"/>
              </a:spcAft>
              <a:buSzPct val="156862"/>
              <a:buNone/>
            </a:pPr>
            <a:r>
              <a:rPr b="1" lang="en-US" sz="1800">
                <a:solidFill>
                  <a:srgbClr val="A61C00"/>
                </a:solidFill>
                <a:latin typeface="Arial"/>
                <a:ea typeface="Arial"/>
                <a:cs typeface="Arial"/>
                <a:sym typeface="Arial"/>
              </a:rPr>
              <a:t>Note</a:t>
            </a:r>
            <a:r>
              <a:rPr b="1" lang="en-US" sz="1800">
                <a:solidFill>
                  <a:srgbClr val="A61C00"/>
                </a:solidFill>
                <a:latin typeface="Arial"/>
                <a:ea typeface="Arial"/>
                <a:cs typeface="Arial"/>
                <a:sym typeface="Arial"/>
                <a:extLst>
                  <a:ext uri="http://customooxmlschemas.google.com/">
                    <go:slidesCustomData xmlns:go="http://customooxmlschemas.google.com/" textRoundtripDataId="0"/>
                  </a:ext>
                </a:extLst>
              </a:rPr>
              <a:t>, the awardee's internal policies or procedures cannot conflict with the guidance above and must be followed even if they are MORE restrictive than that guidance.</a:t>
            </a:r>
            <a:r>
              <a:rPr b="1" lang="en-US" sz="1800">
                <a:solidFill>
                  <a:srgbClr val="A61C00"/>
                </a:solidFill>
                <a:latin typeface="Arial"/>
                <a:ea typeface="Arial"/>
                <a:cs typeface="Arial"/>
                <a:sym typeface="Arial"/>
                <a:extLst>
                  <a:ext uri="http://customooxmlschemas.google.com/">
                    <go:slidesCustomData xmlns:go="http://customooxmlschemas.google.com/" textRoundtripDataId="1"/>
                  </a:ext>
                </a:extLst>
              </a:rPr>
              <a:t> </a:t>
            </a:r>
            <a:r>
              <a:rPr b="1" lang="en-US" sz="1800">
                <a:solidFill>
                  <a:srgbClr val="A61C00"/>
                </a:solidFill>
                <a:latin typeface="Arial"/>
                <a:ea typeface="Arial"/>
                <a:cs typeface="Arial"/>
                <a:sym typeface="Arial"/>
                <a:extLst>
                  <a:ext uri="http://customooxmlschemas.google.com/">
                    <go:slidesCustomData xmlns:go="http://customooxmlschemas.google.com/" textRoundtripDataId="2"/>
                  </a:ext>
                </a:extLst>
              </a:rPr>
              <a:t>During monitoring, activity and internal controls are tested against Federal Regulation AND the awardee’s internal policy.</a:t>
            </a:r>
            <a:endParaRPr b="1" sz="1800">
              <a:solidFill>
                <a:srgbClr val="A61C00"/>
              </a:solidFill>
              <a:latin typeface="Arial"/>
              <a:ea typeface="Arial"/>
              <a:cs typeface="Arial"/>
              <a:sym typeface="Arial"/>
            </a:endParaRPr>
          </a:p>
          <a:p>
            <a:pPr indent="-228600" lvl="0" marL="457200" rtl="0" algn="l">
              <a:lnSpc>
                <a:spcPct val="90000"/>
              </a:lnSpc>
              <a:spcBef>
                <a:spcPts val="1000"/>
              </a:spcBef>
              <a:spcAft>
                <a:spcPts val="0"/>
              </a:spcAft>
              <a:buClr>
                <a:schemeClr val="dk1"/>
              </a:buClr>
              <a:buSzPct val="100000"/>
              <a:buNone/>
            </a:pPr>
            <a:r>
              <a:t/>
            </a:r>
            <a:endParaRPr/>
          </a:p>
        </p:txBody>
      </p:sp>
      <p:sp>
        <p:nvSpPr>
          <p:cNvPr id="118" name="Google Shape;118;p1"/>
          <p:cNvSpPr txBox="1"/>
          <p:nvPr>
            <p:ph idx="12" type="sldNum"/>
          </p:nvPr>
        </p:nvSpPr>
        <p:spPr>
          <a:xfrm>
            <a:off x="223071" y="6427018"/>
            <a:ext cx="2057400" cy="36512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600"/>
              <a:buNone/>
            </a:pPr>
            <a:fld id="{00000000-1234-1234-1234-123412341234}" type="slidenum">
              <a:rPr lang="en-US"/>
              <a:t>‹#›</a:t>
            </a:fld>
            <a:endParaRPr/>
          </a:p>
        </p:txBody>
      </p:sp>
      <p:sp>
        <p:nvSpPr>
          <p:cNvPr id="119" name="Google Shape;119;p1"/>
          <p:cNvSpPr txBox="1"/>
          <p:nvPr/>
        </p:nvSpPr>
        <p:spPr>
          <a:xfrm rot="3741277">
            <a:off x="6290712" y="2707055"/>
            <a:ext cx="3700232" cy="489789"/>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FF0000"/>
                </a:solidFill>
                <a:latin typeface="Calibri"/>
                <a:ea typeface="Calibri"/>
                <a:cs typeface="Calibri"/>
                <a:sym typeface="Calibri"/>
              </a:rPr>
              <a:t>ALWAYS follow what is MOST restrictive, even if that is State Fiscal Policy or Awardee Internal Policy</a:t>
            </a:r>
            <a:endParaRPr b="1" i="0" sz="1200" u="none" cap="none" strike="noStrike">
              <a:solidFill>
                <a:srgbClr val="FF0000"/>
              </a:solidFill>
              <a:latin typeface="Calibri"/>
              <a:ea typeface="Calibri"/>
              <a:cs typeface="Calibri"/>
              <a:sym typeface="Calibri"/>
            </a:endParaRPr>
          </a:p>
        </p:txBody>
      </p:sp>
      <p:grpSp>
        <p:nvGrpSpPr>
          <p:cNvPr id="120" name="Google Shape;120;p1"/>
          <p:cNvGrpSpPr/>
          <p:nvPr/>
        </p:nvGrpSpPr>
        <p:grpSpPr>
          <a:xfrm>
            <a:off x="5159638" y="1270530"/>
            <a:ext cx="3630256" cy="3594985"/>
            <a:chOff x="-73216" y="-240970"/>
            <a:chExt cx="6213000" cy="6258679"/>
          </a:xfrm>
        </p:grpSpPr>
        <p:sp>
          <p:nvSpPr>
            <p:cNvPr id="121" name="Google Shape;121;p1"/>
            <p:cNvSpPr/>
            <p:nvPr/>
          </p:nvSpPr>
          <p:spPr>
            <a:xfrm>
              <a:off x="2290176" y="-240928"/>
              <a:ext cx="1504500" cy="1444500"/>
            </a:xfrm>
            <a:prstGeom prst="trapezoid">
              <a:avLst>
                <a:gd fmla="val 50048" name="adj"/>
              </a:avLst>
            </a:prstGeom>
            <a:solidFill>
              <a:srgbClr val="126082"/>
            </a:solidFill>
            <a:ln cap="flat" cmpd="sng" w="1905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Arial"/>
                <a:ea typeface="Arial"/>
                <a:cs typeface="Arial"/>
                <a:sym typeface="Arial"/>
              </a:endParaRPr>
            </a:p>
          </p:txBody>
        </p:sp>
        <p:sp>
          <p:nvSpPr>
            <p:cNvPr id="122" name="Google Shape;122;p1"/>
            <p:cNvSpPr txBox="1"/>
            <p:nvPr/>
          </p:nvSpPr>
          <p:spPr>
            <a:xfrm>
              <a:off x="2488182" y="-240970"/>
              <a:ext cx="1108500" cy="1444500"/>
            </a:xfrm>
            <a:prstGeom prst="rect">
              <a:avLst/>
            </a:prstGeom>
            <a:noFill/>
            <a:ln>
              <a:noFill/>
            </a:ln>
          </p:spPr>
          <p:txBody>
            <a:bodyPr anchorCtr="0" anchor="ctr" bIns="17150" lIns="17150" spcFirstLastPara="1" rIns="17150" wrap="square" tIns="17150">
              <a:noAutofit/>
            </a:bodyPr>
            <a:lstStyle/>
            <a:p>
              <a:pPr indent="0" lvl="0" marL="0" marR="0" rtl="0" algn="ctr">
                <a:lnSpc>
                  <a:spcPct val="90000"/>
                </a:lnSpc>
                <a:spcBef>
                  <a:spcPts val="0"/>
                </a:spcBef>
                <a:spcAft>
                  <a:spcPts val="0"/>
                </a:spcAft>
                <a:buClr>
                  <a:schemeClr val="dk1"/>
                </a:buClr>
                <a:buSzPts val="1400"/>
                <a:buFont typeface="Arial"/>
                <a:buNone/>
              </a:pPr>
              <a:r>
                <a:t/>
              </a:r>
              <a:endParaRPr b="0" i="0" sz="1300" u="none" cap="none" strike="noStrike">
                <a:solidFill>
                  <a:schemeClr val="lt1"/>
                </a:solidFill>
                <a:latin typeface="Arial"/>
                <a:ea typeface="Arial"/>
                <a:cs typeface="Arial"/>
                <a:sym typeface="Arial"/>
              </a:endParaRPr>
            </a:p>
            <a:p>
              <a:pPr indent="0" lvl="0" marL="0" marR="0" rtl="0" algn="ctr">
                <a:lnSpc>
                  <a:spcPct val="90000"/>
                </a:lnSpc>
                <a:spcBef>
                  <a:spcPts val="500"/>
                </a:spcBef>
                <a:spcAft>
                  <a:spcPts val="0"/>
                </a:spcAft>
                <a:buClr>
                  <a:schemeClr val="dk1"/>
                </a:buClr>
                <a:buSzPts val="1400"/>
                <a:buFont typeface="Arial"/>
                <a:buNone/>
              </a:pPr>
              <a:r>
                <a:t/>
              </a:r>
              <a:endParaRPr b="0" i="0" sz="1300" u="none" cap="none" strike="noStrike">
                <a:solidFill>
                  <a:schemeClr val="lt1"/>
                </a:solidFill>
                <a:latin typeface="Arial"/>
                <a:ea typeface="Arial"/>
                <a:cs typeface="Arial"/>
                <a:sym typeface="Arial"/>
              </a:endParaRPr>
            </a:p>
            <a:p>
              <a:pPr indent="0" lvl="0" marL="0" marR="0" rtl="0" algn="ctr">
                <a:lnSpc>
                  <a:spcPct val="90000"/>
                </a:lnSpc>
                <a:spcBef>
                  <a:spcPts val="500"/>
                </a:spcBef>
                <a:spcAft>
                  <a:spcPts val="0"/>
                </a:spcAft>
                <a:buClr>
                  <a:schemeClr val="lt1"/>
                </a:buClr>
                <a:buSzPts val="1400"/>
                <a:buFont typeface="Arial"/>
                <a:buNone/>
              </a:pPr>
              <a:r>
                <a:rPr b="0" i="0" lang="en-US" sz="800" u="none" cap="none" strike="noStrike">
                  <a:solidFill>
                    <a:schemeClr val="lt1"/>
                  </a:solidFill>
                  <a:latin typeface="Arial"/>
                  <a:ea typeface="Arial"/>
                  <a:cs typeface="Arial"/>
                  <a:sym typeface="Arial"/>
                </a:rPr>
                <a:t>Authorizing Statute</a:t>
              </a:r>
              <a:endParaRPr b="0" i="0" sz="500" u="none" cap="none" strike="noStrike">
                <a:solidFill>
                  <a:srgbClr val="000000"/>
                </a:solidFill>
                <a:latin typeface="Arial"/>
                <a:ea typeface="Arial"/>
                <a:cs typeface="Arial"/>
                <a:sym typeface="Arial"/>
              </a:endParaRPr>
            </a:p>
          </p:txBody>
        </p:sp>
        <p:sp>
          <p:nvSpPr>
            <p:cNvPr id="123" name="Google Shape;123;p1"/>
            <p:cNvSpPr/>
            <p:nvPr/>
          </p:nvSpPr>
          <p:spPr>
            <a:xfrm>
              <a:off x="1681066" y="1203530"/>
              <a:ext cx="2741100" cy="1203600"/>
            </a:xfrm>
            <a:prstGeom prst="trapezoid">
              <a:avLst>
                <a:gd fmla="val 50048" name="adj"/>
              </a:avLst>
            </a:prstGeom>
            <a:solidFill>
              <a:srgbClr val="126082"/>
            </a:solidFill>
            <a:ln cap="flat" cmpd="sng" w="1905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Arial"/>
                <a:ea typeface="Arial"/>
                <a:cs typeface="Arial"/>
                <a:sym typeface="Arial"/>
              </a:endParaRPr>
            </a:p>
          </p:txBody>
        </p:sp>
        <p:sp>
          <p:nvSpPr>
            <p:cNvPr id="124" name="Google Shape;124;p1"/>
            <p:cNvSpPr txBox="1"/>
            <p:nvPr/>
          </p:nvSpPr>
          <p:spPr>
            <a:xfrm>
              <a:off x="2228668" y="1203524"/>
              <a:ext cx="1566000" cy="1203600"/>
            </a:xfrm>
            <a:prstGeom prst="rect">
              <a:avLst/>
            </a:prstGeom>
            <a:noFill/>
            <a:ln>
              <a:noFill/>
            </a:ln>
          </p:spPr>
          <p:txBody>
            <a:bodyPr anchorCtr="0" anchor="ctr" bIns="21900" lIns="21900" spcFirstLastPara="1" rIns="21900" wrap="square" tIns="21900">
              <a:noAutofit/>
            </a:bodyPr>
            <a:lstStyle/>
            <a:p>
              <a:pPr indent="0" lvl="0" marL="0" marR="0" rtl="0" algn="ctr">
                <a:lnSpc>
                  <a:spcPct val="90000"/>
                </a:lnSpc>
                <a:spcBef>
                  <a:spcPts val="0"/>
                </a:spcBef>
                <a:spcAft>
                  <a:spcPts val="0"/>
                </a:spcAft>
                <a:buClr>
                  <a:schemeClr val="lt1"/>
                </a:buClr>
                <a:buSzPts val="1700"/>
                <a:buFont typeface="Arial"/>
                <a:buNone/>
              </a:pPr>
              <a:r>
                <a:rPr b="0" i="0" lang="en-US" sz="1200" u="none" cap="none" strike="noStrike">
                  <a:solidFill>
                    <a:schemeClr val="lt1"/>
                  </a:solidFill>
                  <a:latin typeface="Arial"/>
                  <a:ea typeface="Arial"/>
                  <a:cs typeface="Arial"/>
                  <a:sym typeface="Arial"/>
                </a:rPr>
                <a:t>Program Regulations</a:t>
              </a:r>
              <a:endParaRPr b="0" i="0" sz="600" u="none" cap="none" strike="noStrike">
                <a:solidFill>
                  <a:srgbClr val="000000"/>
                </a:solidFill>
                <a:latin typeface="Arial"/>
                <a:ea typeface="Arial"/>
                <a:cs typeface="Arial"/>
                <a:sym typeface="Arial"/>
              </a:endParaRPr>
            </a:p>
          </p:txBody>
        </p:sp>
        <p:sp>
          <p:nvSpPr>
            <p:cNvPr id="125" name="Google Shape;125;p1"/>
            <p:cNvSpPr/>
            <p:nvPr/>
          </p:nvSpPr>
          <p:spPr>
            <a:xfrm>
              <a:off x="1054114" y="2407028"/>
              <a:ext cx="3915300" cy="1203600"/>
            </a:xfrm>
            <a:prstGeom prst="trapezoid">
              <a:avLst>
                <a:gd fmla="val 50048" name="adj"/>
              </a:avLst>
            </a:prstGeom>
            <a:solidFill>
              <a:srgbClr val="126082"/>
            </a:solidFill>
            <a:ln cap="flat" cmpd="sng" w="1905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Arial"/>
                <a:ea typeface="Arial"/>
                <a:cs typeface="Arial"/>
                <a:sym typeface="Arial"/>
              </a:endParaRPr>
            </a:p>
          </p:txBody>
        </p:sp>
        <p:sp>
          <p:nvSpPr>
            <p:cNvPr id="126" name="Google Shape;126;p1"/>
            <p:cNvSpPr txBox="1"/>
            <p:nvPr/>
          </p:nvSpPr>
          <p:spPr>
            <a:xfrm>
              <a:off x="1837145" y="2407049"/>
              <a:ext cx="2349000" cy="1203600"/>
            </a:xfrm>
            <a:prstGeom prst="rect">
              <a:avLst/>
            </a:prstGeom>
            <a:noFill/>
            <a:ln>
              <a:noFill/>
            </a:ln>
          </p:spPr>
          <p:txBody>
            <a:bodyPr anchorCtr="0" anchor="ctr" bIns="21900" lIns="21900" spcFirstLastPara="1" rIns="21900" wrap="square" tIns="21900">
              <a:noAutofit/>
            </a:bodyPr>
            <a:lstStyle/>
            <a:p>
              <a:pPr indent="0" lvl="0" marL="0" marR="0" rtl="0" algn="ctr">
                <a:lnSpc>
                  <a:spcPct val="90000"/>
                </a:lnSpc>
                <a:spcBef>
                  <a:spcPts val="0"/>
                </a:spcBef>
                <a:spcAft>
                  <a:spcPts val="0"/>
                </a:spcAft>
                <a:buClr>
                  <a:schemeClr val="lt1"/>
                </a:buClr>
                <a:buSzPts val="1700"/>
                <a:buFont typeface="Arial"/>
                <a:buNone/>
              </a:pPr>
              <a:r>
                <a:rPr b="0" i="0" lang="en-US" sz="1600" u="none" cap="none" strike="noStrike">
                  <a:solidFill>
                    <a:schemeClr val="lt1"/>
                  </a:solidFill>
                  <a:latin typeface="Arial"/>
                  <a:ea typeface="Arial"/>
                  <a:cs typeface="Arial"/>
                  <a:sym typeface="Arial"/>
                </a:rPr>
                <a:t>National policy requirements</a:t>
              </a:r>
              <a:endParaRPr b="0" i="0" sz="1000" u="none" cap="none" strike="noStrike">
                <a:solidFill>
                  <a:srgbClr val="000000"/>
                </a:solidFill>
                <a:latin typeface="Arial"/>
                <a:ea typeface="Arial"/>
                <a:cs typeface="Arial"/>
                <a:sym typeface="Arial"/>
              </a:endParaRPr>
            </a:p>
          </p:txBody>
        </p:sp>
        <p:sp>
          <p:nvSpPr>
            <p:cNvPr id="127" name="Google Shape;127;p1"/>
            <p:cNvSpPr/>
            <p:nvPr/>
          </p:nvSpPr>
          <p:spPr>
            <a:xfrm>
              <a:off x="487196" y="3584458"/>
              <a:ext cx="5067900" cy="1203600"/>
            </a:xfrm>
            <a:prstGeom prst="trapezoid">
              <a:avLst>
                <a:gd fmla="val 50048" name="adj"/>
              </a:avLst>
            </a:prstGeom>
            <a:solidFill>
              <a:srgbClr val="126082"/>
            </a:solidFill>
            <a:ln cap="flat" cmpd="sng" w="1905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Arial"/>
                <a:ea typeface="Arial"/>
                <a:cs typeface="Arial"/>
                <a:sym typeface="Arial"/>
              </a:endParaRPr>
            </a:p>
          </p:txBody>
        </p:sp>
        <p:sp>
          <p:nvSpPr>
            <p:cNvPr id="128" name="Google Shape;128;p1"/>
            <p:cNvSpPr txBox="1"/>
            <p:nvPr/>
          </p:nvSpPr>
          <p:spPr>
            <a:xfrm>
              <a:off x="1419505" y="3584445"/>
              <a:ext cx="3132300" cy="1203600"/>
            </a:xfrm>
            <a:prstGeom prst="rect">
              <a:avLst/>
            </a:prstGeom>
            <a:noFill/>
            <a:ln>
              <a:noFill/>
            </a:ln>
          </p:spPr>
          <p:txBody>
            <a:bodyPr anchorCtr="0" anchor="ctr" bIns="21900" lIns="21900" spcFirstLastPara="1" rIns="21900" wrap="square" tIns="21900">
              <a:noAutofit/>
            </a:bodyPr>
            <a:lstStyle/>
            <a:p>
              <a:pPr indent="0" lvl="0" marL="0" marR="0" rtl="0" algn="ctr">
                <a:lnSpc>
                  <a:spcPct val="90000"/>
                </a:lnSpc>
                <a:spcBef>
                  <a:spcPts val="0"/>
                </a:spcBef>
                <a:spcAft>
                  <a:spcPts val="0"/>
                </a:spcAft>
                <a:buClr>
                  <a:schemeClr val="lt1"/>
                </a:buClr>
                <a:buSzPts val="1700"/>
                <a:buFont typeface="Arial"/>
                <a:buNone/>
              </a:pPr>
              <a:r>
                <a:rPr b="0" i="0" lang="en-US" sz="1600" u="none" cap="none" strike="noStrike">
                  <a:solidFill>
                    <a:schemeClr val="lt1"/>
                  </a:solidFill>
                  <a:latin typeface="Arial"/>
                  <a:ea typeface="Arial"/>
                  <a:cs typeface="Arial"/>
                  <a:sym typeface="Arial"/>
                </a:rPr>
                <a:t>Administrative regulations</a:t>
              </a:r>
              <a:endParaRPr b="0" i="0" sz="1000" u="none" cap="none" strike="noStrike">
                <a:solidFill>
                  <a:srgbClr val="000000"/>
                </a:solidFill>
                <a:latin typeface="Arial"/>
                <a:ea typeface="Arial"/>
                <a:cs typeface="Arial"/>
                <a:sym typeface="Arial"/>
              </a:endParaRPr>
            </a:p>
          </p:txBody>
        </p:sp>
        <p:sp>
          <p:nvSpPr>
            <p:cNvPr id="129" name="Google Shape;129;p1"/>
            <p:cNvSpPr/>
            <p:nvPr/>
          </p:nvSpPr>
          <p:spPr>
            <a:xfrm>
              <a:off x="-73216" y="4814109"/>
              <a:ext cx="6213000" cy="1203600"/>
            </a:xfrm>
            <a:prstGeom prst="trapezoid">
              <a:avLst>
                <a:gd fmla="val 50048" name="adj"/>
              </a:avLst>
            </a:prstGeom>
            <a:solidFill>
              <a:srgbClr val="126082"/>
            </a:solidFill>
            <a:ln cap="flat" cmpd="sng" w="1905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Arial"/>
                <a:ea typeface="Arial"/>
                <a:cs typeface="Arial"/>
                <a:sym typeface="Arial"/>
              </a:endParaRPr>
            </a:p>
          </p:txBody>
        </p:sp>
        <p:sp>
          <p:nvSpPr>
            <p:cNvPr id="130" name="Google Shape;130;p1"/>
            <p:cNvSpPr txBox="1"/>
            <p:nvPr/>
          </p:nvSpPr>
          <p:spPr>
            <a:xfrm>
              <a:off x="1054100" y="4814098"/>
              <a:ext cx="3915300" cy="1203600"/>
            </a:xfrm>
            <a:prstGeom prst="rect">
              <a:avLst/>
            </a:prstGeom>
            <a:noFill/>
            <a:ln>
              <a:noFill/>
            </a:ln>
          </p:spPr>
          <p:txBody>
            <a:bodyPr anchorCtr="0" anchor="ctr" bIns="21900" lIns="21900" spcFirstLastPara="1" rIns="21900" wrap="square" tIns="21900">
              <a:noAutofit/>
            </a:bodyPr>
            <a:lstStyle/>
            <a:p>
              <a:pPr indent="0" lvl="0" marL="0" marR="0" rtl="0" algn="ctr">
                <a:lnSpc>
                  <a:spcPct val="90000"/>
                </a:lnSpc>
                <a:spcBef>
                  <a:spcPts val="0"/>
                </a:spcBef>
                <a:spcAft>
                  <a:spcPts val="0"/>
                </a:spcAft>
                <a:buClr>
                  <a:schemeClr val="lt1"/>
                </a:buClr>
                <a:buSzPts val="1700"/>
                <a:buFont typeface="Arial"/>
                <a:buNone/>
              </a:pPr>
              <a:r>
                <a:rPr b="0" i="0" lang="en-US" sz="1600" u="none" cap="none" strike="noStrike">
                  <a:solidFill>
                    <a:schemeClr val="lt1"/>
                  </a:solidFill>
                  <a:latin typeface="Arial"/>
                  <a:ea typeface="Arial"/>
                  <a:cs typeface="Arial"/>
                  <a:sym typeface="Arial"/>
                </a:rPr>
                <a:t>Pass-through entities laws, regulations, and policies</a:t>
              </a:r>
              <a:endParaRPr b="0" i="0" sz="1000" u="none" cap="none" strike="noStrike">
                <a:solidFill>
                  <a:srgbClr val="000000"/>
                </a:solidFill>
                <a:latin typeface="Arial"/>
                <a:ea typeface="Arial"/>
                <a:cs typeface="Arial"/>
                <a:sym typeface="Arial"/>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p4"/>
          <p:cNvSpPr txBox="1"/>
          <p:nvPr>
            <p:ph type="title"/>
          </p:nvPr>
        </p:nvSpPr>
        <p:spPr>
          <a:xfrm>
            <a:off x="245193" y="254514"/>
            <a:ext cx="6081865" cy="756418"/>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Clr>
                <a:schemeClr val="lt1"/>
              </a:buClr>
              <a:buSzPts val="2400"/>
              <a:buFont typeface="Arial"/>
              <a:buNone/>
            </a:pPr>
            <a:r>
              <a:rPr lang="en-US"/>
              <a:t>Common Audit Findings – Allocability </a:t>
            </a:r>
            <a:endParaRPr/>
          </a:p>
        </p:txBody>
      </p:sp>
      <p:sp>
        <p:nvSpPr>
          <p:cNvPr id="366" name="Google Shape;366;p4"/>
          <p:cNvSpPr txBox="1"/>
          <p:nvPr>
            <p:ph idx="12" type="sldNum"/>
          </p:nvPr>
        </p:nvSpPr>
        <p:spPr>
          <a:xfrm>
            <a:off x="223071" y="6427018"/>
            <a:ext cx="2057400" cy="36512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600"/>
              <a:buNone/>
            </a:pPr>
            <a:fld id="{00000000-1234-1234-1234-123412341234}" type="slidenum">
              <a:rPr lang="en-US"/>
              <a:t>‹#›</a:t>
            </a:fld>
            <a:endParaRPr/>
          </a:p>
        </p:txBody>
      </p:sp>
      <p:graphicFrame>
        <p:nvGraphicFramePr>
          <p:cNvPr id="367" name="Google Shape;367;p4"/>
          <p:cNvGraphicFramePr/>
          <p:nvPr/>
        </p:nvGraphicFramePr>
        <p:xfrm>
          <a:off x="740148" y="1658032"/>
          <a:ext cx="3000000" cy="3000000"/>
        </p:xfrm>
        <a:graphic>
          <a:graphicData uri="http://schemas.openxmlformats.org/drawingml/2006/table">
            <a:tbl>
              <a:tblPr>
                <a:noFill/>
                <a:tableStyleId>{D2DD6EFC-B5B4-41D2-BF00-EC52923A3C20}</a:tableStyleId>
              </a:tblPr>
              <a:tblGrid>
                <a:gridCol w="3771900"/>
                <a:gridCol w="3371850"/>
              </a:tblGrid>
              <a:tr h="2125350">
                <a:tc>
                  <a:txBody>
                    <a:bodyPr/>
                    <a:lstStyle/>
                    <a:p>
                      <a:pPr indent="0" lvl="0" marL="0" marR="0" rtl="0" algn="l">
                        <a:lnSpc>
                          <a:spcPct val="100000"/>
                        </a:lnSpc>
                        <a:spcBef>
                          <a:spcPts val="0"/>
                        </a:spcBef>
                        <a:spcAft>
                          <a:spcPts val="0"/>
                        </a:spcAft>
                        <a:buClr>
                          <a:srgbClr val="000000"/>
                        </a:buClr>
                        <a:buSzPts val="1200"/>
                        <a:buFont typeface="Arial"/>
                        <a:buNone/>
                      </a:pPr>
                      <a:r>
                        <a:rPr b="1" lang="en-US" sz="1200" u="none" cap="none" strike="noStrike">
                          <a:latin typeface="Calibri"/>
                          <a:ea typeface="Calibri"/>
                          <a:cs typeface="Calibri"/>
                          <a:sym typeface="Calibri"/>
                        </a:rPr>
                        <a:t>FINDING:  </a:t>
                      </a:r>
                      <a:r>
                        <a:rPr lang="en-US" sz="1200" u="none" cap="none" strike="noStrike">
                          <a:latin typeface="Calibri"/>
                          <a:ea typeface="Calibri"/>
                          <a:cs typeface="Calibri"/>
                          <a:sym typeface="Calibri"/>
                        </a:rPr>
                        <a:t>Grantees/sub-recipients charge salaries to a grant based on budgeted amounts instead of actual after-the-fact time reported on personnel activity reports.  For example, the grantee budgets for 20% of a staff member, claims</a:t>
                      </a:r>
                      <a:r>
                        <a:rPr lang="en-US" sz="1200" u="none" cap="none" strike="noStrike">
                          <a:latin typeface="Calibri"/>
                          <a:ea typeface="Calibri"/>
                          <a:cs typeface="Calibri"/>
                          <a:sym typeface="Calibri"/>
                          <a:extLst>
                            <a:ext uri="http://customooxmlschemas.google.com/">
                              <go:slidesCustomData xmlns:go="http://customooxmlschemas.google.com/" textRoundtripDataId="70"/>
                            </a:ext>
                          </a:extLst>
                        </a:rPr>
                        <a:t> 20% of the staff time, but effort supported only 18%.  The audito</a:t>
                      </a:r>
                      <a:r>
                        <a:rPr lang="en-US" sz="1200" u="none" cap="none" strike="noStrike">
                          <a:latin typeface="Calibri"/>
                          <a:ea typeface="Calibri"/>
                          <a:cs typeface="Calibri"/>
                          <a:sym typeface="Calibri"/>
                        </a:rPr>
                        <a:t>rs question the entire claimed salary for all staff.  During audit resolution, the grantee has to go back and recalculate time spent for all staff based on the timesheets.  Some disallowances will occur if the claimed costs are not supported by the timesheets.</a:t>
                      </a:r>
                      <a:endParaRPr sz="1200" u="none" cap="none" strike="noStrike">
                        <a:latin typeface="Times New Roman"/>
                        <a:ea typeface="Times New Roman"/>
                        <a:cs typeface="Times New Roman"/>
                        <a:sym typeface="Times New Roman"/>
                      </a:endParaRPr>
                    </a:p>
                  </a:txBody>
                  <a:tcPr marT="0" marB="0" marR="73025" marL="730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b="1" lang="en-US" sz="1200" u="none" cap="none" strike="noStrike">
                          <a:latin typeface="Calibri"/>
                          <a:ea typeface="Calibri"/>
                          <a:cs typeface="Calibri"/>
                          <a:sym typeface="Calibri"/>
                        </a:rPr>
                        <a:t>CORRECTIVE ACTION: </a:t>
                      </a:r>
                      <a:r>
                        <a:rPr lang="en-US" sz="1200" u="none" cap="none" strike="noStrike">
                          <a:latin typeface="Calibri"/>
                          <a:ea typeface="Calibri"/>
                          <a:cs typeface="Calibri"/>
                          <a:sym typeface="Calibri"/>
                        </a:rPr>
                        <a:t> Ensure accounting staff are reporting payroll expenditures based on actual hours or percentages by grant or activity and not using budgeted time entered into the accounting system at the beginning of the year as the allocation method when completing expenditure reports.  Develop a system to compare actual time against budgeted time and document the process in writing.</a:t>
                      </a:r>
                      <a:endParaRPr sz="1200" u="none" cap="none" strike="noStrike">
                        <a:latin typeface="Times New Roman"/>
                        <a:ea typeface="Times New Roman"/>
                        <a:cs typeface="Times New Roman"/>
                        <a:sym typeface="Times New Roman"/>
                      </a:endParaRPr>
                    </a:p>
                  </a:txBody>
                  <a:tcPr marT="0" marB="0" marR="73025" marL="730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graphicFrame>
        <p:nvGraphicFramePr>
          <p:cNvPr id="368" name="Google Shape;368;p4"/>
          <p:cNvGraphicFramePr/>
          <p:nvPr/>
        </p:nvGraphicFramePr>
        <p:xfrm>
          <a:off x="740148" y="3783377"/>
          <a:ext cx="3000000" cy="3000000"/>
        </p:xfrm>
        <a:graphic>
          <a:graphicData uri="http://schemas.openxmlformats.org/drawingml/2006/table">
            <a:tbl>
              <a:tblPr>
                <a:noFill/>
                <a:tableStyleId>{D2DD6EFC-B5B4-41D2-BF00-EC52923A3C20}</a:tableStyleId>
              </a:tblPr>
              <a:tblGrid>
                <a:gridCol w="3771900"/>
                <a:gridCol w="3371850"/>
              </a:tblGrid>
              <a:tr h="2121525">
                <a:tc>
                  <a:txBody>
                    <a:bodyPr/>
                    <a:lstStyle/>
                    <a:p>
                      <a:pPr indent="0" lvl="0" marL="0" marR="0" rtl="0" algn="l">
                        <a:lnSpc>
                          <a:spcPct val="100000"/>
                        </a:lnSpc>
                        <a:spcBef>
                          <a:spcPts val="0"/>
                        </a:spcBef>
                        <a:spcAft>
                          <a:spcPts val="0"/>
                        </a:spcAft>
                        <a:buClr>
                          <a:srgbClr val="000000"/>
                        </a:buClr>
                        <a:buSzPts val="1200"/>
                        <a:buFont typeface="Arial"/>
                        <a:buNone/>
                      </a:pPr>
                      <a:r>
                        <a:rPr b="1" lang="en-US" sz="1200" u="none" cap="none" strike="noStrike">
                          <a:latin typeface="Calibri"/>
                          <a:ea typeface="Calibri"/>
                          <a:cs typeface="Calibri"/>
                          <a:sym typeface="Calibri"/>
                        </a:rPr>
                        <a:t>FINDING:</a:t>
                      </a:r>
                      <a:r>
                        <a:rPr lang="en-US" sz="1200" u="none" cap="none" strike="noStrike">
                          <a:latin typeface="Calibri"/>
                          <a:ea typeface="Calibri"/>
                          <a:cs typeface="Calibri"/>
                          <a:sym typeface="Calibri"/>
                        </a:rPr>
                        <a:t>  Grantees charge costs in one grant that are actually carried out in a succeeding budget period in a new grant.  For example, a grantee issues a contract late in the budget year for activities the contractor will complete in the succeeding year under a new grant.  Contractor payments span both grants.  Auditors question the costs as unallocable to the grant and the Federal agency would typically disallow them during audit resolution.</a:t>
                      </a:r>
                      <a:endParaRPr sz="1200" u="none" cap="none" strike="noStrike">
                        <a:latin typeface="Times New Roman"/>
                        <a:ea typeface="Times New Roman"/>
                        <a:cs typeface="Times New Roman"/>
                        <a:sym typeface="Times New Roman"/>
                      </a:endParaRPr>
                    </a:p>
                  </a:txBody>
                  <a:tcPr marT="0" marB="0" marR="73025" marL="730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b="1" lang="en-US" sz="1200" u="none" cap="none" strike="noStrike">
                          <a:latin typeface="Calibri"/>
                          <a:ea typeface="Calibri"/>
                          <a:cs typeface="Calibri"/>
                          <a:sym typeface="Calibri"/>
                        </a:rPr>
                        <a:t>CORRECTIVE ACTION:</a:t>
                      </a:r>
                      <a:r>
                        <a:rPr lang="en-US" sz="1200" u="none" cap="none" strike="noStrike">
                          <a:latin typeface="Calibri"/>
                          <a:ea typeface="Calibri"/>
                          <a:cs typeface="Calibri"/>
                          <a:sym typeface="Calibri"/>
                        </a:rPr>
                        <a:t>  Review budget to actual expenditures on a monthly basis.  Ensure you charge the costs to the correct grant or budget period.  Ensure you seek approval from the Federal agency to use funds from a previous budget period in the succeeding new grant budget period or through a no-cost extension.  Do not assume the Federal agency will approve the request.  In many cases, it may not be approved.</a:t>
                      </a:r>
                      <a:endParaRPr sz="1200" u="none" cap="none" strike="noStrike">
                        <a:latin typeface="Times New Roman"/>
                        <a:ea typeface="Times New Roman"/>
                        <a:cs typeface="Times New Roman"/>
                        <a:sym typeface="Times New Roman"/>
                      </a:endParaRPr>
                    </a:p>
                  </a:txBody>
                  <a:tcPr marT="0" marB="0" marR="73025" marL="730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p26"/>
          <p:cNvSpPr txBox="1"/>
          <p:nvPr>
            <p:ph type="title"/>
          </p:nvPr>
        </p:nvSpPr>
        <p:spPr>
          <a:xfrm>
            <a:off x="245193" y="254514"/>
            <a:ext cx="6081865" cy="756418"/>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Clr>
                <a:schemeClr val="lt1"/>
              </a:buClr>
              <a:buSzPts val="2400"/>
              <a:buFont typeface="Arial"/>
              <a:buNone/>
            </a:pPr>
            <a:r>
              <a:rPr lang="en-US"/>
              <a:t>Compliance  - Review and Resources</a:t>
            </a:r>
            <a:endParaRPr/>
          </a:p>
        </p:txBody>
      </p:sp>
      <p:sp>
        <p:nvSpPr>
          <p:cNvPr id="374" name="Google Shape;374;p26"/>
          <p:cNvSpPr txBox="1"/>
          <p:nvPr>
            <p:ph idx="12" type="sldNum"/>
          </p:nvPr>
        </p:nvSpPr>
        <p:spPr>
          <a:xfrm>
            <a:off x="223071" y="6427018"/>
            <a:ext cx="2057400" cy="36512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600"/>
              <a:buNone/>
            </a:pPr>
            <a:fld id="{00000000-1234-1234-1234-123412341234}" type="slidenum">
              <a:rPr lang="en-US"/>
              <a:t>‹#›</a:t>
            </a:fld>
            <a:endParaRPr/>
          </a:p>
        </p:txBody>
      </p:sp>
      <p:pic>
        <p:nvPicPr>
          <p:cNvPr descr="Understanding Federal Grant Compliance | GrantStation" id="375" name="Google Shape;375;p26"/>
          <p:cNvPicPr preferRelativeResize="0"/>
          <p:nvPr/>
        </p:nvPicPr>
        <p:blipFill rotWithShape="1">
          <a:blip r:embed="rId3">
            <a:alphaModFix/>
          </a:blip>
          <a:srcRect b="0" l="0" r="0" t="0"/>
          <a:stretch/>
        </p:blipFill>
        <p:spPr>
          <a:xfrm>
            <a:off x="1747496" y="1307839"/>
            <a:ext cx="5839308" cy="4974226"/>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p27"/>
          <p:cNvSpPr txBox="1"/>
          <p:nvPr>
            <p:ph type="title"/>
          </p:nvPr>
        </p:nvSpPr>
        <p:spPr>
          <a:xfrm>
            <a:off x="245200" y="254525"/>
            <a:ext cx="6867300" cy="756300"/>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Clr>
                <a:schemeClr val="lt1"/>
              </a:buClr>
              <a:buSzPts val="2400"/>
              <a:buFont typeface="Arial"/>
              <a:buNone/>
            </a:pPr>
            <a:r>
              <a:rPr lang="en-US"/>
              <a:t>Compliance - Allowability, an Equation</a:t>
            </a:r>
            <a:endParaRPr/>
          </a:p>
        </p:txBody>
      </p:sp>
      <p:sp>
        <p:nvSpPr>
          <p:cNvPr id="381" name="Google Shape;381;p27"/>
          <p:cNvSpPr txBox="1"/>
          <p:nvPr>
            <p:ph idx="1" type="body"/>
          </p:nvPr>
        </p:nvSpPr>
        <p:spPr>
          <a:xfrm>
            <a:off x="628649" y="1347448"/>
            <a:ext cx="7886700" cy="4640700"/>
          </a:xfrm>
          <a:prstGeom prst="rect">
            <a:avLst/>
          </a:prstGeom>
          <a:noFill/>
          <a:ln>
            <a:noFill/>
          </a:ln>
        </p:spPr>
        <p:txBody>
          <a:bodyPr anchorCtr="0" anchor="t" bIns="45700" lIns="0" spcFirstLastPara="1" rIns="0" wrap="square" tIns="0">
            <a:normAutofit/>
          </a:bodyPr>
          <a:lstStyle/>
          <a:p>
            <a:pPr indent="0" lvl="0" marL="0" rtl="0" algn="l">
              <a:lnSpc>
                <a:spcPct val="90000"/>
              </a:lnSpc>
              <a:spcBef>
                <a:spcPts val="1000"/>
              </a:spcBef>
              <a:spcAft>
                <a:spcPts val="0"/>
              </a:spcAft>
              <a:buSzPts val="2400"/>
              <a:buNone/>
            </a:pPr>
            <a:r>
              <a:rPr lang="en-US"/>
              <a:t>Allowable = reasonable + necessary + allocable</a:t>
            </a:r>
            <a:endParaRPr/>
          </a:p>
          <a:p>
            <a:pPr indent="0" lvl="0" marL="76200" rtl="0" algn="l">
              <a:lnSpc>
                <a:spcPct val="90000"/>
              </a:lnSpc>
              <a:spcBef>
                <a:spcPts val="1000"/>
              </a:spcBef>
              <a:spcAft>
                <a:spcPts val="0"/>
              </a:spcAft>
              <a:buSzPts val="2400"/>
              <a:buNone/>
            </a:pPr>
            <a:r>
              <a:t/>
            </a:r>
            <a:endParaRPr/>
          </a:p>
        </p:txBody>
      </p:sp>
      <p:sp>
        <p:nvSpPr>
          <p:cNvPr id="382" name="Google Shape;382;p27"/>
          <p:cNvSpPr txBox="1"/>
          <p:nvPr>
            <p:ph idx="12" type="sldNum"/>
          </p:nvPr>
        </p:nvSpPr>
        <p:spPr>
          <a:xfrm>
            <a:off x="223071" y="6427018"/>
            <a:ext cx="2057400" cy="36512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600"/>
              <a:buNone/>
            </a:pPr>
            <a:fld id="{00000000-1234-1234-1234-123412341234}" type="slidenum">
              <a:rPr lang="en-US"/>
              <a:t>‹#›</a:t>
            </a:fld>
            <a:endParaRPr/>
          </a:p>
        </p:txBody>
      </p:sp>
      <p:sp>
        <p:nvSpPr>
          <p:cNvPr id="383" name="Google Shape;383;p27"/>
          <p:cNvSpPr/>
          <p:nvPr/>
        </p:nvSpPr>
        <p:spPr>
          <a:xfrm>
            <a:off x="730399" y="1990000"/>
            <a:ext cx="3084300" cy="2004900"/>
          </a:xfrm>
          <a:prstGeom prst="ellipse">
            <a:avLst/>
          </a:prstGeom>
          <a:solidFill>
            <a:schemeClr val="accent1"/>
          </a:solidFill>
          <a:ln cap="flat" cmpd="sng" w="25400">
            <a:solidFill>
              <a:srgbClr val="26415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chemeClr val="dk1"/>
                </a:solidFill>
                <a:latin typeface="Arial"/>
                <a:ea typeface="Arial"/>
                <a:cs typeface="Arial"/>
                <a:sym typeface="Arial"/>
              </a:rPr>
              <a:t>Reasonable (200.404)</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Arial"/>
                <a:ea typeface="Arial"/>
                <a:cs typeface="Arial"/>
                <a:sym typeface="Arial"/>
              </a:rPr>
              <a:t>Would a prudent person consider the cost and nature of the item to be ordinary and necessary? </a:t>
            </a:r>
            <a:endParaRPr b="0" i="0" sz="1400" u="none" cap="none" strike="noStrike">
              <a:solidFill>
                <a:srgbClr val="000000"/>
              </a:solidFill>
              <a:latin typeface="Arial"/>
              <a:ea typeface="Arial"/>
              <a:cs typeface="Arial"/>
              <a:sym typeface="Arial"/>
            </a:endParaRPr>
          </a:p>
        </p:txBody>
      </p:sp>
      <p:sp>
        <p:nvSpPr>
          <p:cNvPr id="384" name="Google Shape;384;p27"/>
          <p:cNvSpPr/>
          <p:nvPr/>
        </p:nvSpPr>
        <p:spPr>
          <a:xfrm>
            <a:off x="3183720" y="4124814"/>
            <a:ext cx="3160500" cy="1958400"/>
          </a:xfrm>
          <a:prstGeom prst="ellipse">
            <a:avLst/>
          </a:prstGeom>
          <a:solidFill>
            <a:schemeClr val="accent1"/>
          </a:solidFill>
          <a:ln cap="flat" cmpd="sng" w="25400">
            <a:solidFill>
              <a:srgbClr val="26415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chemeClr val="dk1"/>
                </a:solidFill>
                <a:latin typeface="Arial"/>
                <a:ea typeface="Arial"/>
                <a:cs typeface="Arial"/>
                <a:sym typeface="Arial"/>
              </a:rPr>
              <a:t>Allocable (200.405)</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Arial"/>
                <a:ea typeface="Arial"/>
                <a:cs typeface="Arial"/>
                <a:sym typeface="Arial"/>
              </a:rPr>
              <a:t>Cost assignable in accordance with relative benefit received</a:t>
            </a:r>
            <a:endParaRPr b="0" i="0" sz="1400" u="none" cap="none" strike="noStrike">
              <a:solidFill>
                <a:srgbClr val="000000"/>
              </a:solidFill>
              <a:latin typeface="Arial"/>
              <a:ea typeface="Arial"/>
              <a:cs typeface="Arial"/>
              <a:sym typeface="Arial"/>
            </a:endParaRPr>
          </a:p>
          <a:p>
            <a:pPr indent="-196850" lvl="0" marL="28575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85" name="Google Shape;385;p27"/>
          <p:cNvSpPr/>
          <p:nvPr/>
        </p:nvSpPr>
        <p:spPr>
          <a:xfrm>
            <a:off x="5643407" y="1795676"/>
            <a:ext cx="2975687" cy="2051478"/>
          </a:xfrm>
          <a:prstGeom prst="ellipse">
            <a:avLst/>
          </a:prstGeom>
          <a:solidFill>
            <a:schemeClr val="accent1"/>
          </a:solidFill>
          <a:ln cap="flat" cmpd="sng" w="25400">
            <a:solidFill>
              <a:srgbClr val="26415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chemeClr val="dk1"/>
                </a:solidFill>
                <a:latin typeface="Arial"/>
                <a:ea typeface="Arial"/>
                <a:cs typeface="Arial"/>
                <a:sym typeface="Arial"/>
              </a:rPr>
              <a:t>Necessary</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Arial"/>
                <a:ea typeface="Arial"/>
                <a:cs typeface="Arial"/>
                <a:sym typeface="Arial"/>
              </a:rPr>
              <a:t>Required for the proper performance of the award</a:t>
            </a:r>
            <a:endParaRPr b="0" i="0" sz="1400" u="none" cap="none" strike="noStrike">
              <a:solidFill>
                <a:srgbClr val="000000"/>
              </a:solidFill>
              <a:latin typeface="Arial"/>
              <a:ea typeface="Arial"/>
              <a:cs typeface="Arial"/>
              <a:sym typeface="Arial"/>
            </a:endParaRPr>
          </a:p>
          <a:p>
            <a:pPr indent="-196850" lvl="0" marL="285750" marR="0" rtl="0" algn="ctr">
              <a:lnSpc>
                <a:spcPct val="100000"/>
              </a:lnSpc>
              <a:spcBef>
                <a:spcPts val="0"/>
              </a:spcBef>
              <a:spcAft>
                <a:spcPts val="0"/>
              </a:spcAft>
              <a:buClr>
                <a:srgbClr val="000000"/>
              </a:buClr>
              <a:buSzPts val="1400"/>
              <a:buFont typeface="Arial"/>
              <a:buNone/>
            </a:pPr>
            <a:r>
              <a:t/>
            </a:r>
            <a:endParaRPr b="1" i="0" sz="14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sp>
        <p:nvSpPr>
          <p:cNvPr id="391" name="Google Shape;391;g28c18f60022_0_15"/>
          <p:cNvSpPr txBox="1"/>
          <p:nvPr>
            <p:ph type="title"/>
          </p:nvPr>
        </p:nvSpPr>
        <p:spPr>
          <a:xfrm>
            <a:off x="245202" y="254525"/>
            <a:ext cx="8270100" cy="7563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1200"/>
              </a:spcBef>
              <a:spcAft>
                <a:spcPts val="0"/>
              </a:spcAft>
              <a:buSzPts val="2400"/>
              <a:buNone/>
            </a:pPr>
            <a:r>
              <a:rPr lang="en-US"/>
              <a:t>Compliance - Common Issues Related to Allowable Costs</a:t>
            </a:r>
            <a:endParaRPr sz="2400">
              <a:solidFill>
                <a:schemeClr val="lt1"/>
              </a:solidFill>
            </a:endParaRPr>
          </a:p>
        </p:txBody>
      </p:sp>
      <p:sp>
        <p:nvSpPr>
          <p:cNvPr id="392" name="Google Shape;392;g28c18f60022_0_15"/>
          <p:cNvSpPr txBox="1"/>
          <p:nvPr>
            <p:ph idx="1" type="body"/>
          </p:nvPr>
        </p:nvSpPr>
        <p:spPr>
          <a:xfrm>
            <a:off x="628650" y="1463040"/>
            <a:ext cx="7886700" cy="4640700"/>
          </a:xfrm>
          <a:prstGeom prst="rect">
            <a:avLst/>
          </a:prstGeom>
          <a:noFill/>
          <a:ln>
            <a:noFill/>
          </a:ln>
        </p:spPr>
        <p:txBody>
          <a:bodyPr anchorCtr="0" anchor="t" bIns="45700" lIns="0" spcFirstLastPara="1" rIns="0" wrap="square" tIns="0">
            <a:normAutofit/>
          </a:bodyPr>
          <a:lstStyle/>
          <a:p>
            <a:pPr indent="-381000" lvl="0" marL="457200" rtl="0" algn="l">
              <a:lnSpc>
                <a:spcPct val="90000"/>
              </a:lnSpc>
              <a:spcBef>
                <a:spcPts val="1200"/>
              </a:spcBef>
              <a:spcAft>
                <a:spcPts val="0"/>
              </a:spcAft>
              <a:buSzPts val="2400"/>
              <a:buChar char="•"/>
            </a:pPr>
            <a:r>
              <a:rPr lang="en-US"/>
              <a:t>Food - very </a:t>
            </a:r>
            <a:r>
              <a:rPr lang="en-US" u="sng">
                <a:solidFill>
                  <a:schemeClr val="hlink"/>
                </a:solidFill>
                <a:hlinkClick r:id="rId3"/>
              </a:rPr>
              <a:t>specific scenarios</a:t>
            </a:r>
            <a:r>
              <a:rPr lang="en-US"/>
              <a:t> in which ED sees food as an allowable use of federal funds</a:t>
            </a:r>
            <a:endParaRPr/>
          </a:p>
          <a:p>
            <a:pPr indent="0" lvl="0" marL="0" rtl="0" algn="l">
              <a:lnSpc>
                <a:spcPct val="90000"/>
              </a:lnSpc>
              <a:spcBef>
                <a:spcPts val="1200"/>
              </a:spcBef>
              <a:spcAft>
                <a:spcPts val="0"/>
              </a:spcAft>
              <a:buSzPts val="2400"/>
              <a:buNone/>
            </a:pPr>
            <a:r>
              <a:t/>
            </a:r>
            <a:endParaRPr/>
          </a:p>
          <a:p>
            <a:pPr indent="-381000" lvl="0" marL="457200" rtl="0" algn="l">
              <a:lnSpc>
                <a:spcPct val="90000"/>
              </a:lnSpc>
              <a:spcBef>
                <a:spcPts val="1200"/>
              </a:spcBef>
              <a:spcAft>
                <a:spcPts val="0"/>
              </a:spcAft>
              <a:buSzPts val="2400"/>
              <a:buChar char="•"/>
            </a:pPr>
            <a:r>
              <a:rPr lang="en-US"/>
              <a:t>Taxes - make use of available tax exemptions (200.470)</a:t>
            </a:r>
            <a:endParaRPr/>
          </a:p>
          <a:p>
            <a:pPr indent="0" lvl="0" marL="0" rtl="0" algn="l">
              <a:lnSpc>
                <a:spcPct val="90000"/>
              </a:lnSpc>
              <a:spcBef>
                <a:spcPts val="1200"/>
              </a:spcBef>
              <a:spcAft>
                <a:spcPts val="0"/>
              </a:spcAft>
              <a:buSzPts val="2400"/>
              <a:buNone/>
            </a:pPr>
            <a:r>
              <a:t/>
            </a:r>
            <a:endParaRPr/>
          </a:p>
          <a:p>
            <a:pPr indent="-381000" lvl="0" marL="457200" rtl="0" algn="l">
              <a:lnSpc>
                <a:spcPct val="90000"/>
              </a:lnSpc>
              <a:spcBef>
                <a:spcPts val="1200"/>
              </a:spcBef>
              <a:spcAft>
                <a:spcPts val="0"/>
              </a:spcAft>
              <a:buSzPts val="2400"/>
              <a:buChar char="•"/>
            </a:pPr>
            <a:r>
              <a:rPr lang="en-US"/>
              <a:t>Personal benefit - be careful with perceived benefits (e.g., incentives/gifts)</a:t>
            </a:r>
            <a:endParaRPr/>
          </a:p>
          <a:p>
            <a:pPr indent="0" lvl="0" marL="0" rtl="0" algn="l">
              <a:lnSpc>
                <a:spcPct val="90000"/>
              </a:lnSpc>
              <a:spcBef>
                <a:spcPts val="1200"/>
              </a:spcBef>
              <a:spcAft>
                <a:spcPts val="0"/>
              </a:spcAft>
              <a:buSzPts val="2400"/>
              <a:buNone/>
            </a:pPr>
            <a:r>
              <a:t/>
            </a:r>
            <a:endParaRPr/>
          </a:p>
          <a:p>
            <a:pPr indent="-381000" lvl="0" marL="457200" rtl="0" algn="l">
              <a:lnSpc>
                <a:spcPct val="90000"/>
              </a:lnSpc>
              <a:spcBef>
                <a:spcPts val="1200"/>
              </a:spcBef>
              <a:spcAft>
                <a:spcPts val="0"/>
              </a:spcAft>
              <a:buSzPts val="2400"/>
              <a:buChar char="•"/>
            </a:pPr>
            <a:r>
              <a:rPr lang="en-US"/>
              <a:t>Conflict with internal policies (e.g., travel normally charged to non federal funds?)</a:t>
            </a:r>
            <a:endParaRPr/>
          </a:p>
        </p:txBody>
      </p:sp>
      <p:sp>
        <p:nvSpPr>
          <p:cNvPr id="393" name="Google Shape;393;g28c18f60022_0_15"/>
          <p:cNvSpPr txBox="1"/>
          <p:nvPr>
            <p:ph idx="12" type="sldNum"/>
          </p:nvPr>
        </p:nvSpPr>
        <p:spPr>
          <a:xfrm>
            <a:off x="223071" y="6427018"/>
            <a:ext cx="2057400" cy="365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600"/>
              <a:buNone/>
            </a:pPr>
            <a:fld id="{00000000-1234-1234-1234-123412341234}" type="slidenum">
              <a:rPr lang="en-US"/>
              <a:t>‹#›</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id="399" name="Google Shape;399;g24df29004a1_1_91"/>
          <p:cNvSpPr txBox="1"/>
          <p:nvPr>
            <p:ph type="title"/>
          </p:nvPr>
        </p:nvSpPr>
        <p:spPr>
          <a:xfrm>
            <a:off x="245202" y="254525"/>
            <a:ext cx="7956000" cy="756300"/>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2400"/>
              <a:buNone/>
            </a:pPr>
            <a:r>
              <a:rPr lang="en-US"/>
              <a:t>Compliance - What Needs to Be Documented?</a:t>
            </a:r>
            <a:endParaRPr/>
          </a:p>
        </p:txBody>
      </p:sp>
      <p:sp>
        <p:nvSpPr>
          <p:cNvPr id="400" name="Google Shape;400;g24df29004a1_1_91"/>
          <p:cNvSpPr txBox="1"/>
          <p:nvPr>
            <p:ph idx="1" type="body"/>
          </p:nvPr>
        </p:nvSpPr>
        <p:spPr>
          <a:xfrm>
            <a:off x="223075" y="1480150"/>
            <a:ext cx="8776500" cy="4980900"/>
          </a:xfrm>
          <a:prstGeom prst="rect">
            <a:avLst/>
          </a:prstGeom>
          <a:noFill/>
          <a:ln>
            <a:noFill/>
          </a:ln>
        </p:spPr>
        <p:txBody>
          <a:bodyPr anchorCtr="0" anchor="t" bIns="45700" lIns="0" spcFirstLastPara="1" rIns="0" wrap="square" tIns="0">
            <a:noAutofit/>
          </a:bodyPr>
          <a:lstStyle/>
          <a:p>
            <a:pPr indent="0" lvl="0" marL="0" marR="0" rtl="0" algn="l">
              <a:lnSpc>
                <a:spcPct val="100000"/>
              </a:lnSpc>
              <a:spcBef>
                <a:spcPts val="0"/>
              </a:spcBef>
              <a:spcAft>
                <a:spcPts val="0"/>
              </a:spcAft>
              <a:buSzPts val="2400"/>
              <a:buNone/>
            </a:pPr>
            <a:r>
              <a:rPr lang="en-US" sz="1700">
                <a:latin typeface="Arial"/>
                <a:ea typeface="Arial"/>
                <a:cs typeface="Arial"/>
                <a:sym typeface="Arial"/>
              </a:rPr>
              <a:t>How does the process work? What are the steps from start to finish to accomplish a task? Most likely a combination of policy and procedure.</a:t>
            </a:r>
            <a:endParaRPr sz="1700">
              <a:latin typeface="Arial"/>
              <a:ea typeface="Arial"/>
              <a:cs typeface="Arial"/>
              <a:sym typeface="Arial"/>
            </a:endParaRPr>
          </a:p>
          <a:p>
            <a:pPr indent="0" lvl="0" marL="0" marR="0" rtl="0" algn="l">
              <a:lnSpc>
                <a:spcPct val="100000"/>
              </a:lnSpc>
              <a:spcBef>
                <a:spcPts val="0"/>
              </a:spcBef>
              <a:spcAft>
                <a:spcPts val="0"/>
              </a:spcAft>
              <a:buSzPts val="2400"/>
              <a:buNone/>
            </a:pPr>
            <a:r>
              <a:t/>
            </a:r>
            <a:endParaRPr sz="1700">
              <a:latin typeface="Arial"/>
              <a:ea typeface="Arial"/>
              <a:cs typeface="Arial"/>
              <a:sym typeface="Arial"/>
            </a:endParaRPr>
          </a:p>
          <a:p>
            <a:pPr indent="0" lvl="0" marL="457200" rtl="0" algn="l">
              <a:lnSpc>
                <a:spcPct val="100000"/>
              </a:lnSpc>
              <a:spcBef>
                <a:spcPts val="0"/>
              </a:spcBef>
              <a:spcAft>
                <a:spcPts val="0"/>
              </a:spcAft>
              <a:buSzPts val="2400"/>
              <a:buNone/>
            </a:pPr>
            <a:r>
              <a:rPr lang="en-US" sz="1700" u="sng">
                <a:latin typeface="Arial"/>
                <a:ea typeface="Arial"/>
                <a:cs typeface="Arial"/>
                <a:sym typeface="Arial"/>
              </a:rPr>
              <a:t>Policy</a:t>
            </a:r>
            <a:endParaRPr sz="1700" u="sng">
              <a:latin typeface="Arial"/>
              <a:ea typeface="Arial"/>
              <a:cs typeface="Arial"/>
              <a:sym typeface="Arial"/>
            </a:endParaRPr>
          </a:p>
          <a:p>
            <a:pPr indent="0" lvl="0" marL="457200" rtl="0" algn="l">
              <a:lnSpc>
                <a:spcPct val="100000"/>
              </a:lnSpc>
              <a:spcBef>
                <a:spcPts val="0"/>
              </a:spcBef>
              <a:spcAft>
                <a:spcPts val="0"/>
              </a:spcAft>
              <a:buSzPts val="2400"/>
              <a:buNone/>
            </a:pPr>
            <a:r>
              <a:rPr lang="en-US" sz="1700">
                <a:latin typeface="Arial"/>
                <a:ea typeface="Arial"/>
                <a:cs typeface="Arial"/>
                <a:sym typeface="Arial"/>
              </a:rPr>
              <a:t>A guiding principle used to set direction in an organization.</a:t>
            </a:r>
            <a:endParaRPr sz="1700">
              <a:latin typeface="Arial"/>
              <a:ea typeface="Arial"/>
              <a:cs typeface="Arial"/>
              <a:sym typeface="Arial"/>
            </a:endParaRPr>
          </a:p>
          <a:p>
            <a:pPr indent="-336550" lvl="0" marL="914400" marR="0" rtl="0" algn="l">
              <a:lnSpc>
                <a:spcPct val="100000"/>
              </a:lnSpc>
              <a:spcBef>
                <a:spcPts val="0"/>
              </a:spcBef>
              <a:spcAft>
                <a:spcPts val="0"/>
              </a:spcAft>
              <a:buSzPts val="1700"/>
              <a:buChar char="●"/>
            </a:pPr>
            <a:r>
              <a:rPr lang="en-US" sz="1700">
                <a:latin typeface="Arial"/>
                <a:ea typeface="Arial"/>
                <a:cs typeface="Arial"/>
                <a:sym typeface="Arial"/>
                <a:extLst>
                  <a:ext uri="http://customooxmlschemas.google.com/">
                    <go:slidesCustomData xmlns:go="http://customooxmlschemas.google.com/" textRoundtripDataId="72"/>
                  </a:ext>
                </a:extLst>
              </a:rPr>
              <a:t>Changes infrequently</a:t>
            </a:r>
            <a:r>
              <a:rPr lang="en-US" sz="1700">
                <a:latin typeface="Arial"/>
                <a:ea typeface="Arial"/>
                <a:cs typeface="Arial"/>
                <a:sym typeface="Arial"/>
              </a:rPr>
              <a:t> </a:t>
            </a:r>
            <a:endParaRPr sz="1700">
              <a:latin typeface="Arial"/>
              <a:ea typeface="Arial"/>
              <a:cs typeface="Arial"/>
              <a:sym typeface="Arial"/>
            </a:endParaRPr>
          </a:p>
          <a:p>
            <a:pPr indent="-336550" lvl="0" marL="914400" marR="0" rtl="0" algn="l">
              <a:lnSpc>
                <a:spcPct val="100000"/>
              </a:lnSpc>
              <a:spcBef>
                <a:spcPts val="0"/>
              </a:spcBef>
              <a:spcAft>
                <a:spcPts val="0"/>
              </a:spcAft>
              <a:buSzPts val="1700"/>
              <a:buChar char="●"/>
            </a:pPr>
            <a:r>
              <a:rPr lang="en-US" sz="1700">
                <a:latin typeface="Arial"/>
                <a:ea typeface="Arial"/>
                <a:cs typeface="Arial"/>
                <a:sym typeface="Arial"/>
              </a:rPr>
              <a:t>States generally who, what, when, or why</a:t>
            </a:r>
            <a:endParaRPr sz="1700">
              <a:latin typeface="Arial"/>
              <a:ea typeface="Arial"/>
              <a:cs typeface="Arial"/>
              <a:sym typeface="Arial"/>
            </a:endParaRPr>
          </a:p>
          <a:p>
            <a:pPr indent="-336550" lvl="0" marL="914400" marR="0" rtl="0" algn="l">
              <a:lnSpc>
                <a:spcPct val="100000"/>
              </a:lnSpc>
              <a:spcBef>
                <a:spcPts val="0"/>
              </a:spcBef>
              <a:spcAft>
                <a:spcPts val="0"/>
              </a:spcAft>
              <a:buSzPts val="1700"/>
              <a:buChar char="●"/>
            </a:pPr>
            <a:r>
              <a:rPr lang="en-US" sz="1700">
                <a:latin typeface="Arial"/>
                <a:ea typeface="Arial"/>
                <a:cs typeface="Arial"/>
                <a:sym typeface="Arial"/>
              </a:rPr>
              <a:t>Is broad and general</a:t>
            </a:r>
            <a:endParaRPr sz="1700">
              <a:latin typeface="Arial"/>
              <a:ea typeface="Arial"/>
              <a:cs typeface="Arial"/>
              <a:sym typeface="Arial"/>
            </a:endParaRPr>
          </a:p>
          <a:p>
            <a:pPr indent="-336550" lvl="0" marL="914400" marR="0" rtl="0" algn="l">
              <a:lnSpc>
                <a:spcPct val="100000"/>
              </a:lnSpc>
              <a:spcBef>
                <a:spcPts val="0"/>
              </a:spcBef>
              <a:spcAft>
                <a:spcPts val="0"/>
              </a:spcAft>
              <a:buSzPts val="1700"/>
              <a:buChar char="●"/>
            </a:pPr>
            <a:r>
              <a:rPr lang="en-US" sz="1700">
                <a:latin typeface="Arial"/>
                <a:ea typeface="Arial"/>
                <a:cs typeface="Arial"/>
                <a:sym typeface="Arial"/>
              </a:rPr>
              <a:t>CDE has compiled some </a:t>
            </a:r>
            <a:r>
              <a:rPr lang="en-US" sz="1700">
                <a:solidFill>
                  <a:schemeClr val="hlink"/>
                </a:solidFill>
                <a:uFill>
                  <a:noFill/>
                </a:uFill>
                <a:latin typeface="Arial"/>
                <a:ea typeface="Arial"/>
                <a:cs typeface="Arial"/>
                <a:sym typeface="Arial"/>
                <a:hlinkClick r:id="rId3"/>
              </a:rPr>
              <a:t>rules and guidance</a:t>
            </a:r>
            <a:endParaRPr sz="1700">
              <a:latin typeface="Arial"/>
              <a:ea typeface="Arial"/>
              <a:cs typeface="Arial"/>
              <a:sym typeface="Arial"/>
            </a:endParaRPr>
          </a:p>
          <a:p>
            <a:pPr indent="0" lvl="0" marL="457200" rtl="0" algn="l">
              <a:lnSpc>
                <a:spcPct val="100000"/>
              </a:lnSpc>
              <a:spcBef>
                <a:spcPts val="0"/>
              </a:spcBef>
              <a:spcAft>
                <a:spcPts val="0"/>
              </a:spcAft>
              <a:buSzPts val="2400"/>
              <a:buNone/>
            </a:pPr>
            <a:r>
              <a:t/>
            </a:r>
            <a:endParaRPr sz="1700">
              <a:latin typeface="Arial"/>
              <a:ea typeface="Arial"/>
              <a:cs typeface="Arial"/>
              <a:sym typeface="Arial"/>
            </a:endParaRPr>
          </a:p>
          <a:p>
            <a:pPr indent="0" lvl="0" marL="457200" rtl="0" algn="l">
              <a:lnSpc>
                <a:spcPct val="100000"/>
              </a:lnSpc>
              <a:spcBef>
                <a:spcPts val="0"/>
              </a:spcBef>
              <a:spcAft>
                <a:spcPts val="0"/>
              </a:spcAft>
              <a:buSzPts val="2400"/>
              <a:buNone/>
            </a:pPr>
            <a:r>
              <a:rPr lang="en-US" sz="1700" u="sng">
                <a:latin typeface="Arial"/>
                <a:ea typeface="Arial"/>
                <a:cs typeface="Arial"/>
                <a:sym typeface="Arial"/>
              </a:rPr>
              <a:t>Procedure</a:t>
            </a:r>
            <a:endParaRPr sz="1700" u="sng">
              <a:latin typeface="Arial"/>
              <a:ea typeface="Arial"/>
              <a:cs typeface="Arial"/>
              <a:sym typeface="Arial"/>
            </a:endParaRPr>
          </a:p>
          <a:p>
            <a:pPr indent="0" lvl="0" marL="457200" rtl="0" algn="l">
              <a:lnSpc>
                <a:spcPct val="100000"/>
              </a:lnSpc>
              <a:spcBef>
                <a:spcPts val="0"/>
              </a:spcBef>
              <a:spcAft>
                <a:spcPts val="0"/>
              </a:spcAft>
              <a:buSzPts val="2400"/>
              <a:buNone/>
            </a:pPr>
            <a:r>
              <a:rPr lang="en-US" sz="1700">
                <a:latin typeface="Arial"/>
                <a:ea typeface="Arial"/>
                <a:cs typeface="Arial"/>
                <a:sym typeface="Arial"/>
              </a:rPr>
              <a:t>A series of steps to be followed as a consistent and repetitive approach to accomplish a result.</a:t>
            </a:r>
            <a:endParaRPr sz="1700">
              <a:latin typeface="Arial"/>
              <a:ea typeface="Arial"/>
              <a:cs typeface="Arial"/>
              <a:sym typeface="Arial"/>
            </a:endParaRPr>
          </a:p>
          <a:p>
            <a:pPr indent="-336550" lvl="0" marL="914400" rtl="0" algn="l">
              <a:lnSpc>
                <a:spcPct val="100000"/>
              </a:lnSpc>
              <a:spcBef>
                <a:spcPts val="0"/>
              </a:spcBef>
              <a:spcAft>
                <a:spcPts val="0"/>
              </a:spcAft>
              <a:buSzPts val="1700"/>
              <a:buChar char="●"/>
            </a:pPr>
            <a:r>
              <a:rPr lang="en-US" sz="1700">
                <a:latin typeface="Arial"/>
                <a:ea typeface="Arial"/>
                <a:cs typeface="Arial"/>
                <a:sym typeface="Arial"/>
              </a:rPr>
              <a:t>Continuously changes and improves</a:t>
            </a:r>
            <a:endParaRPr sz="1700">
              <a:latin typeface="Arial"/>
              <a:ea typeface="Arial"/>
              <a:cs typeface="Arial"/>
              <a:sym typeface="Arial"/>
            </a:endParaRPr>
          </a:p>
          <a:p>
            <a:pPr indent="-336550" lvl="0" marL="914400" rtl="0" algn="l">
              <a:lnSpc>
                <a:spcPct val="100000"/>
              </a:lnSpc>
              <a:spcBef>
                <a:spcPts val="0"/>
              </a:spcBef>
              <a:spcAft>
                <a:spcPts val="0"/>
              </a:spcAft>
              <a:buSzPts val="1700"/>
              <a:buChar char="●"/>
            </a:pPr>
            <a:r>
              <a:rPr lang="en-US" sz="1700">
                <a:latin typeface="Arial"/>
                <a:ea typeface="Arial"/>
                <a:cs typeface="Arial"/>
                <a:sym typeface="Arial"/>
              </a:rPr>
              <a:t>States specifically who, what, when, and how</a:t>
            </a:r>
            <a:endParaRPr sz="1700">
              <a:latin typeface="Arial"/>
              <a:ea typeface="Arial"/>
              <a:cs typeface="Arial"/>
              <a:sym typeface="Arial"/>
            </a:endParaRPr>
          </a:p>
          <a:p>
            <a:pPr indent="-336550" lvl="1" marL="1371600" rtl="0" algn="l">
              <a:lnSpc>
                <a:spcPct val="100000"/>
              </a:lnSpc>
              <a:spcBef>
                <a:spcPts val="0"/>
              </a:spcBef>
              <a:spcAft>
                <a:spcPts val="0"/>
              </a:spcAft>
              <a:buSzPts val="1700"/>
              <a:buChar char="○"/>
            </a:pPr>
            <a:r>
              <a:rPr lang="en-US" sz="1700">
                <a:latin typeface="Arial"/>
                <a:ea typeface="Arial"/>
                <a:cs typeface="Arial"/>
                <a:sym typeface="Arial"/>
              </a:rPr>
              <a:t>CDE recommends using titles rather than names when documenting the “Who”</a:t>
            </a:r>
            <a:endParaRPr sz="1700">
              <a:latin typeface="Arial"/>
              <a:ea typeface="Arial"/>
              <a:cs typeface="Arial"/>
              <a:sym typeface="Arial"/>
            </a:endParaRPr>
          </a:p>
          <a:p>
            <a:pPr indent="-336550" lvl="0" marL="914400" rtl="0" algn="l">
              <a:lnSpc>
                <a:spcPct val="100000"/>
              </a:lnSpc>
              <a:spcBef>
                <a:spcPts val="0"/>
              </a:spcBef>
              <a:spcAft>
                <a:spcPts val="0"/>
              </a:spcAft>
              <a:buSzPts val="1700"/>
              <a:buChar char="●"/>
            </a:pPr>
            <a:r>
              <a:rPr lang="en-US" sz="1700">
                <a:latin typeface="Arial"/>
                <a:ea typeface="Arial"/>
                <a:cs typeface="Arial"/>
                <a:sym typeface="Arial"/>
              </a:rPr>
              <a:t>Offers a detailed description of activities</a:t>
            </a:r>
            <a:endParaRPr sz="1800">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sp>
        <p:nvSpPr>
          <p:cNvPr id="406" name="Google Shape;406;g29014327c3b_0_22"/>
          <p:cNvSpPr txBox="1"/>
          <p:nvPr>
            <p:ph type="title"/>
          </p:nvPr>
        </p:nvSpPr>
        <p:spPr>
          <a:xfrm>
            <a:off x="245200" y="254525"/>
            <a:ext cx="8556300" cy="756300"/>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Clr>
                <a:schemeClr val="lt1"/>
              </a:buClr>
              <a:buSzPts val="2400"/>
              <a:buFont typeface="Arial"/>
              <a:buNone/>
            </a:pPr>
            <a:r>
              <a:rPr lang="en-US"/>
              <a:t>Compliance - Overall Financial Management</a:t>
            </a:r>
            <a:endParaRPr/>
          </a:p>
        </p:txBody>
      </p:sp>
      <p:sp>
        <p:nvSpPr>
          <p:cNvPr id="407" name="Google Shape;407;g29014327c3b_0_22"/>
          <p:cNvSpPr txBox="1"/>
          <p:nvPr>
            <p:ph idx="1" type="body"/>
          </p:nvPr>
        </p:nvSpPr>
        <p:spPr>
          <a:xfrm>
            <a:off x="223075" y="1480150"/>
            <a:ext cx="8674200" cy="4706400"/>
          </a:xfrm>
          <a:prstGeom prst="rect">
            <a:avLst/>
          </a:prstGeom>
          <a:noFill/>
          <a:ln>
            <a:noFill/>
          </a:ln>
        </p:spPr>
        <p:txBody>
          <a:bodyPr anchorCtr="0" anchor="t" bIns="45700" lIns="0" spcFirstLastPara="1" rIns="0" wrap="square" tIns="0">
            <a:noAutofit/>
          </a:bodyPr>
          <a:lstStyle/>
          <a:p>
            <a:pPr indent="0" lvl="0" marL="0" rtl="0" algn="l">
              <a:lnSpc>
                <a:spcPct val="100000"/>
              </a:lnSpc>
              <a:spcBef>
                <a:spcPts val="0"/>
              </a:spcBef>
              <a:spcAft>
                <a:spcPts val="0"/>
              </a:spcAft>
              <a:buSzPts val="2400"/>
              <a:buNone/>
            </a:pPr>
            <a:r>
              <a:rPr lang="en-US" sz="1800"/>
              <a:t>Documented Processes + Proper Allowability Considerations = Compliant Financial Management (200.302)</a:t>
            </a:r>
            <a:endParaRPr sz="1800"/>
          </a:p>
          <a:p>
            <a:pPr indent="-342900" lvl="0" marL="457200" rtl="0" algn="l">
              <a:lnSpc>
                <a:spcPct val="100000"/>
              </a:lnSpc>
              <a:spcBef>
                <a:spcPts val="1200"/>
              </a:spcBef>
              <a:spcAft>
                <a:spcPts val="0"/>
              </a:spcAft>
              <a:buSzPts val="1800"/>
              <a:buFont typeface="Calibri"/>
              <a:buChar char="•"/>
            </a:pPr>
            <a:r>
              <a:rPr lang="en-US" sz="1800"/>
              <a:t>Financial systems sufficient to show expenditures used in accordance with UGG and the award</a:t>
            </a:r>
            <a:endParaRPr sz="1800"/>
          </a:p>
          <a:p>
            <a:pPr indent="-342900" lvl="0" marL="457200" rtl="0" algn="l">
              <a:lnSpc>
                <a:spcPct val="100000"/>
              </a:lnSpc>
              <a:spcBef>
                <a:spcPts val="1200"/>
              </a:spcBef>
              <a:spcAft>
                <a:spcPts val="0"/>
              </a:spcAft>
              <a:buSzPts val="1800"/>
              <a:buFont typeface="Calibri"/>
              <a:buChar char="•"/>
            </a:pPr>
            <a:r>
              <a:rPr lang="en-US" sz="1800"/>
              <a:t>Awards identified in accounting system to a level showing, at a minimum; ALN number and title, Federal award number and year, name of Federal agency, and name of pass-thru entity (accomplished through the proper use of the CDE Chart of Accounts) </a:t>
            </a:r>
            <a:endParaRPr sz="1800"/>
          </a:p>
          <a:p>
            <a:pPr indent="-342900" lvl="0" marL="457200" rtl="0" algn="l">
              <a:lnSpc>
                <a:spcPct val="100000"/>
              </a:lnSpc>
              <a:spcBef>
                <a:spcPts val="1200"/>
              </a:spcBef>
              <a:spcAft>
                <a:spcPts val="0"/>
              </a:spcAft>
              <a:buSzPts val="1800"/>
              <a:buFont typeface="Calibri"/>
              <a:buChar char="•"/>
            </a:pPr>
            <a:r>
              <a:rPr lang="en-US" sz="1800"/>
              <a:t>Effective control and accountability over all expenditures posted to the award</a:t>
            </a:r>
            <a:endParaRPr sz="1800"/>
          </a:p>
          <a:p>
            <a:pPr indent="-342900" lvl="0" marL="457200" rtl="0" algn="l">
              <a:lnSpc>
                <a:spcPct val="100000"/>
              </a:lnSpc>
              <a:spcBef>
                <a:spcPts val="1200"/>
              </a:spcBef>
              <a:spcAft>
                <a:spcPts val="0"/>
              </a:spcAft>
              <a:buSzPts val="1800"/>
              <a:buFont typeface="Calibri"/>
              <a:buChar char="•"/>
            </a:pPr>
            <a:r>
              <a:rPr lang="en-US" sz="1800"/>
              <a:t>Ability to show comparison of budgeted expenditures to actual</a:t>
            </a:r>
            <a:endParaRPr sz="1800"/>
          </a:p>
          <a:p>
            <a:pPr indent="-342900" lvl="0" marL="457200" rtl="0" algn="l">
              <a:lnSpc>
                <a:spcPct val="100000"/>
              </a:lnSpc>
              <a:spcBef>
                <a:spcPts val="1200"/>
              </a:spcBef>
              <a:spcAft>
                <a:spcPts val="0"/>
              </a:spcAft>
              <a:buSzPts val="1800"/>
              <a:buFont typeface="Calibri"/>
              <a:buChar char="•"/>
            </a:pPr>
            <a:r>
              <a:rPr lang="en-US" sz="1800"/>
              <a:t>Adequate source documentation (must tell the story and not complex)</a:t>
            </a:r>
            <a:endParaRPr sz="1800"/>
          </a:p>
          <a:p>
            <a:pPr indent="-342900" lvl="0" marL="457200" rtl="0" algn="l">
              <a:lnSpc>
                <a:spcPct val="100000"/>
              </a:lnSpc>
              <a:spcBef>
                <a:spcPts val="1200"/>
              </a:spcBef>
              <a:spcAft>
                <a:spcPts val="1200"/>
              </a:spcAft>
              <a:buSzPts val="1800"/>
              <a:buFont typeface="Calibri"/>
              <a:buChar char="•"/>
            </a:pPr>
            <a:r>
              <a:rPr lang="en-US" sz="1800"/>
              <a:t>Follow established and documented process</a:t>
            </a:r>
            <a:endParaRPr sz="1800"/>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sp>
        <p:nvSpPr>
          <p:cNvPr id="412" name="Google Shape;412;p5"/>
          <p:cNvSpPr txBox="1"/>
          <p:nvPr>
            <p:ph type="title"/>
          </p:nvPr>
        </p:nvSpPr>
        <p:spPr>
          <a:xfrm>
            <a:off x="245193" y="254514"/>
            <a:ext cx="8369889" cy="756418"/>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Clr>
                <a:schemeClr val="lt1"/>
              </a:buClr>
              <a:buSzPts val="2400"/>
              <a:buFont typeface="Arial"/>
              <a:buNone/>
            </a:pPr>
            <a:r>
              <a:rPr b="0" i="0" lang="en-US" sz="2400" u="none" cap="none" strike="noStrike">
                <a:solidFill>
                  <a:srgbClr val="FFFFFF"/>
                </a:solidFill>
                <a:latin typeface="Arial"/>
                <a:ea typeface="Arial"/>
                <a:cs typeface="Arial"/>
                <a:sym typeface="Arial"/>
              </a:rPr>
              <a:t>Common Audit Findings – Financial Management / Policies / Procedures </a:t>
            </a:r>
            <a:endParaRPr/>
          </a:p>
        </p:txBody>
      </p:sp>
      <p:sp>
        <p:nvSpPr>
          <p:cNvPr id="413" name="Google Shape;413;p5"/>
          <p:cNvSpPr txBox="1"/>
          <p:nvPr>
            <p:ph idx="12" type="sldNum"/>
          </p:nvPr>
        </p:nvSpPr>
        <p:spPr>
          <a:xfrm>
            <a:off x="223071" y="6427018"/>
            <a:ext cx="2057400" cy="36512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600"/>
              <a:buNone/>
            </a:pPr>
            <a:fld id="{00000000-1234-1234-1234-123412341234}" type="slidenum">
              <a:rPr lang="en-US"/>
              <a:t>‹#›</a:t>
            </a:fld>
            <a:endParaRPr/>
          </a:p>
        </p:txBody>
      </p:sp>
      <p:graphicFrame>
        <p:nvGraphicFramePr>
          <p:cNvPr id="414" name="Google Shape;414;p5"/>
          <p:cNvGraphicFramePr/>
          <p:nvPr/>
        </p:nvGraphicFramePr>
        <p:xfrm>
          <a:off x="858262" y="1597439"/>
          <a:ext cx="3000000" cy="3000000"/>
        </p:xfrm>
        <a:graphic>
          <a:graphicData uri="http://schemas.openxmlformats.org/drawingml/2006/table">
            <a:tbl>
              <a:tblPr>
                <a:noFill/>
                <a:tableStyleId>{D2DD6EFC-B5B4-41D2-BF00-EC52923A3C20}</a:tableStyleId>
              </a:tblPr>
              <a:tblGrid>
                <a:gridCol w="3771900"/>
                <a:gridCol w="3371850"/>
              </a:tblGrid>
              <a:tr h="2121525">
                <a:tc>
                  <a:txBody>
                    <a:bodyPr/>
                    <a:lstStyle/>
                    <a:p>
                      <a:pPr indent="0" lvl="0" marL="0" marR="0" rtl="0" algn="l">
                        <a:lnSpc>
                          <a:spcPct val="100000"/>
                        </a:lnSpc>
                        <a:spcBef>
                          <a:spcPts val="0"/>
                        </a:spcBef>
                        <a:spcAft>
                          <a:spcPts val="0"/>
                        </a:spcAft>
                        <a:buClr>
                          <a:srgbClr val="000000"/>
                        </a:buClr>
                        <a:buSzPts val="1200"/>
                        <a:buFont typeface="Arial"/>
                        <a:buNone/>
                      </a:pPr>
                      <a:r>
                        <a:rPr b="1" lang="en-US" sz="1200" u="none" cap="none" strike="noStrike">
                          <a:latin typeface="Calibri"/>
                          <a:ea typeface="Calibri"/>
                          <a:cs typeface="Calibri"/>
                          <a:sym typeface="Calibri"/>
                        </a:rPr>
                        <a:t>FINDING:</a:t>
                      </a:r>
                      <a:r>
                        <a:rPr lang="en-US" sz="1200" u="none" cap="none" strike="noStrike">
                          <a:latin typeface="Calibri"/>
                          <a:ea typeface="Calibri"/>
                          <a:cs typeface="Calibri"/>
                          <a:sym typeface="Calibri"/>
                        </a:rPr>
                        <a:t>  Grantees do not have good fiscal monitoring policies and procedures in place to ensure </a:t>
                      </a:r>
                      <a:r>
                        <a:rPr lang="en-US" sz="1200">
                          <a:latin typeface="Calibri"/>
                          <a:ea typeface="Calibri"/>
                          <a:cs typeface="Calibri"/>
                          <a:sym typeface="Calibri"/>
                        </a:rPr>
                        <a:t>subrecipient</a:t>
                      </a:r>
                      <a:r>
                        <a:rPr lang="en-US" sz="1200" u="none" cap="none" strike="noStrike">
                          <a:latin typeface="Calibri"/>
                          <a:ea typeface="Calibri"/>
                          <a:cs typeface="Calibri"/>
                          <a:sym typeface="Calibri"/>
                        </a:rPr>
                        <a:t> financial systems are set up to manage Federal funds.  For example, the grantee fiscal monitoring tool does not include a process to check amounts recorded in the accounting system to amounts claimed on expense reports.</a:t>
                      </a:r>
                      <a:endParaRPr sz="1200" u="none" cap="none" strike="noStrike">
                        <a:latin typeface="Times New Roman"/>
                        <a:ea typeface="Times New Roman"/>
                        <a:cs typeface="Times New Roman"/>
                        <a:sym typeface="Times New Roman"/>
                      </a:endParaRPr>
                    </a:p>
                  </a:txBody>
                  <a:tcPr marT="0" marB="0" marR="73025" marL="730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b="1" lang="en-US" sz="1200" u="none" cap="none" strike="noStrike">
                          <a:latin typeface="Calibri"/>
                          <a:ea typeface="Calibri"/>
                          <a:cs typeface="Calibri"/>
                          <a:sym typeface="Calibri"/>
                        </a:rPr>
                        <a:t>CORRECTIVE ACTION: </a:t>
                      </a:r>
                      <a:r>
                        <a:rPr lang="en-US" sz="1200" u="none" cap="none" strike="noStrike">
                          <a:latin typeface="Calibri"/>
                          <a:ea typeface="Calibri"/>
                          <a:cs typeface="Calibri"/>
                          <a:sym typeface="Calibri"/>
                        </a:rPr>
                        <a:t> Review and strengthen fiscal monitoring policies and procedures of subrecipient's financial systems.  Develop a written tool, and set-up regular on-site or desk monitoring visits.</a:t>
                      </a:r>
                      <a:endParaRPr sz="1200" u="none" cap="none" strike="noStrike">
                        <a:latin typeface="Times New Roman"/>
                        <a:ea typeface="Times New Roman"/>
                        <a:cs typeface="Times New Roman"/>
                        <a:sym typeface="Times New Roman"/>
                      </a:endParaRPr>
                    </a:p>
                  </a:txBody>
                  <a:tcPr marT="0" marB="0" marR="73025" marL="730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graphicFrame>
        <p:nvGraphicFramePr>
          <p:cNvPr id="415" name="Google Shape;415;p5"/>
          <p:cNvGraphicFramePr/>
          <p:nvPr/>
        </p:nvGraphicFramePr>
        <p:xfrm>
          <a:off x="858262" y="3718974"/>
          <a:ext cx="3000000" cy="3000000"/>
        </p:xfrm>
        <a:graphic>
          <a:graphicData uri="http://schemas.openxmlformats.org/drawingml/2006/table">
            <a:tbl>
              <a:tblPr>
                <a:noFill/>
                <a:tableStyleId>{D2DD6EFC-B5B4-41D2-BF00-EC52923A3C20}</a:tableStyleId>
              </a:tblPr>
              <a:tblGrid>
                <a:gridCol w="3771900"/>
                <a:gridCol w="3371850"/>
              </a:tblGrid>
              <a:tr h="2121525">
                <a:tc>
                  <a:txBody>
                    <a:bodyPr/>
                    <a:lstStyle/>
                    <a:p>
                      <a:pPr indent="0" lvl="0" marL="0" marR="0" rtl="0" algn="l">
                        <a:lnSpc>
                          <a:spcPct val="100000"/>
                        </a:lnSpc>
                        <a:spcBef>
                          <a:spcPts val="0"/>
                        </a:spcBef>
                        <a:spcAft>
                          <a:spcPts val="0"/>
                        </a:spcAft>
                        <a:buClr>
                          <a:srgbClr val="000000"/>
                        </a:buClr>
                        <a:buSzPts val="1200"/>
                        <a:buFont typeface="Arial"/>
                        <a:buNone/>
                      </a:pPr>
                      <a:r>
                        <a:rPr b="1" lang="en-US" sz="1200" u="none" cap="none" strike="noStrike">
                          <a:latin typeface="Calibri"/>
                          <a:ea typeface="Calibri"/>
                          <a:cs typeface="Calibri"/>
                          <a:sym typeface="Calibri"/>
                        </a:rPr>
                        <a:t>FINDING:</a:t>
                      </a:r>
                      <a:r>
                        <a:rPr lang="en-US" sz="1200" u="none" cap="none" strike="noStrike">
                          <a:latin typeface="Calibri"/>
                          <a:ea typeface="Calibri"/>
                          <a:cs typeface="Calibri"/>
                          <a:sym typeface="Calibri"/>
                        </a:rPr>
                        <a:t>  Grantees/subrecipients are not reconciling expenditures in their accounting systems/general ledger to amounts claimed on their Federal Financial Reports (FFR).  The amount claimed on the FFR does not match the accounting records.  Auditors question the difference between what the account system demonstrates as expended and what the FFR reports.  The Federal agency must disallow the cost if the grantee cannot reconcile the difference.</a:t>
                      </a:r>
                      <a:endParaRPr sz="1200" u="none" cap="none" strike="noStrike">
                        <a:latin typeface="Times New Roman"/>
                        <a:ea typeface="Times New Roman"/>
                        <a:cs typeface="Times New Roman"/>
                        <a:sym typeface="Times New Roman"/>
                      </a:endParaRPr>
                    </a:p>
                  </a:txBody>
                  <a:tcPr marT="0" marB="0" marR="73025" marL="730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b="1" lang="en-US" sz="1200" u="none" cap="none" strike="noStrike">
                          <a:latin typeface="Calibri"/>
                          <a:ea typeface="Calibri"/>
                          <a:cs typeface="Calibri"/>
                          <a:sym typeface="Calibri"/>
                        </a:rPr>
                        <a:t>CORRECTIVE ACTION: </a:t>
                      </a:r>
                      <a:r>
                        <a:rPr lang="en-US" sz="1200" u="none" cap="none" strike="noStrike">
                          <a:latin typeface="Calibri"/>
                          <a:ea typeface="Calibri"/>
                          <a:cs typeface="Calibri"/>
                          <a:sym typeface="Calibri"/>
                        </a:rPr>
                        <a:t> Create and implement procedures to conduct a regular reconciliation between the new FFR and the accounting system and document the process in written procedures.  If different offices or individuals prepare the reports, ensure they communicate with one another and reconcile differences.</a:t>
                      </a:r>
                      <a:endParaRPr sz="1200" u="none" cap="none" strike="noStrike">
                        <a:latin typeface="Times New Roman"/>
                        <a:ea typeface="Times New Roman"/>
                        <a:cs typeface="Times New Roman"/>
                        <a:sym typeface="Times New Roman"/>
                      </a:endParaRPr>
                    </a:p>
                  </a:txBody>
                  <a:tcPr marT="0" marB="0" marR="73025" marL="730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sp>
        <p:nvSpPr>
          <p:cNvPr id="420" name="Google Shape;420;p45"/>
          <p:cNvSpPr txBox="1"/>
          <p:nvPr>
            <p:ph type="title"/>
          </p:nvPr>
        </p:nvSpPr>
        <p:spPr>
          <a:xfrm>
            <a:off x="245193" y="254514"/>
            <a:ext cx="6081865" cy="756418"/>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Clr>
                <a:schemeClr val="lt1"/>
              </a:buClr>
              <a:buSzPts val="2400"/>
              <a:buFont typeface="Arial"/>
              <a:buNone/>
            </a:pPr>
            <a:r>
              <a:rPr lang="en-US">
                <a:extLst>
                  <a:ext uri="http://customooxmlschemas.google.com/">
                    <go:slidesCustomData xmlns:go="http://customooxmlschemas.google.com/" textRoundtripDataId="73"/>
                  </a:ext>
                </a:extLst>
              </a:rPr>
              <a:t>Supplement, Not Supplant </a:t>
            </a:r>
            <a:endParaRPr/>
          </a:p>
        </p:txBody>
      </p:sp>
      <p:sp>
        <p:nvSpPr>
          <p:cNvPr id="421" name="Google Shape;421;p45"/>
          <p:cNvSpPr txBox="1"/>
          <p:nvPr>
            <p:ph idx="1" type="body"/>
          </p:nvPr>
        </p:nvSpPr>
        <p:spPr>
          <a:xfrm>
            <a:off x="628650" y="1463040"/>
            <a:ext cx="7886700" cy="4640674"/>
          </a:xfrm>
          <a:prstGeom prst="rect">
            <a:avLst/>
          </a:prstGeom>
          <a:noFill/>
          <a:ln>
            <a:noFill/>
          </a:ln>
        </p:spPr>
        <p:txBody>
          <a:bodyPr anchorCtr="0" anchor="t" bIns="45700" lIns="0" spcFirstLastPara="1" rIns="0" wrap="square" tIns="0">
            <a:normAutofit/>
          </a:bodyPr>
          <a:lstStyle/>
          <a:p>
            <a:pPr indent="-381000" lvl="0" marL="457200" rtl="0" algn="l">
              <a:lnSpc>
                <a:spcPct val="90000"/>
              </a:lnSpc>
              <a:spcBef>
                <a:spcPts val="1000"/>
              </a:spcBef>
              <a:spcAft>
                <a:spcPts val="0"/>
              </a:spcAft>
              <a:buClr>
                <a:schemeClr val="dk1"/>
              </a:buClr>
              <a:buSzPts val="2400"/>
              <a:buChar char="•"/>
            </a:pPr>
            <a:r>
              <a:rPr b="0" lang="en-US"/>
              <a:t>    </a:t>
            </a:r>
            <a:endParaRPr/>
          </a:p>
        </p:txBody>
      </p:sp>
      <p:sp>
        <p:nvSpPr>
          <p:cNvPr id="422" name="Google Shape;422;p45"/>
          <p:cNvSpPr txBox="1"/>
          <p:nvPr>
            <p:ph idx="12" type="sldNum"/>
          </p:nvPr>
        </p:nvSpPr>
        <p:spPr>
          <a:xfrm>
            <a:off x="223071" y="6427018"/>
            <a:ext cx="2057400" cy="36512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600"/>
              <a:buNone/>
            </a:pPr>
            <a:fld id="{00000000-1234-1234-1234-123412341234}" type="slidenum">
              <a:rPr lang="en-US"/>
              <a:t>‹#›</a:t>
            </a:fld>
            <a:endParaRPr/>
          </a:p>
        </p:txBody>
      </p:sp>
      <p:pic>
        <p:nvPicPr>
          <p:cNvPr descr="Diagram&#10;&#10;Description automatically generated" id="423" name="Google Shape;423;p45"/>
          <p:cNvPicPr preferRelativeResize="0"/>
          <p:nvPr/>
        </p:nvPicPr>
        <p:blipFill rotWithShape="1">
          <a:blip r:embed="rId3">
            <a:alphaModFix/>
          </a:blip>
          <a:srcRect b="0" l="0" r="0" t="0"/>
          <a:stretch/>
        </p:blipFill>
        <p:spPr>
          <a:xfrm>
            <a:off x="257528" y="1257327"/>
            <a:ext cx="8257822" cy="4923296"/>
          </a:xfrm>
          <a:prstGeom prst="rect">
            <a:avLst/>
          </a:prstGeom>
          <a:noFill/>
          <a:ln>
            <a:noFill/>
          </a:ln>
        </p:spPr>
      </p:pic>
      <p:sp>
        <p:nvSpPr>
          <p:cNvPr id="424" name="Google Shape;424;p45"/>
          <p:cNvSpPr txBox="1"/>
          <p:nvPr/>
        </p:nvSpPr>
        <p:spPr>
          <a:xfrm>
            <a:off x="4803925" y="242950"/>
            <a:ext cx="4019700" cy="651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sp>
        <p:nvSpPr>
          <p:cNvPr id="429" name="Google Shape;429;p46"/>
          <p:cNvSpPr txBox="1"/>
          <p:nvPr>
            <p:ph type="title"/>
          </p:nvPr>
        </p:nvSpPr>
        <p:spPr>
          <a:xfrm>
            <a:off x="245193" y="254514"/>
            <a:ext cx="6081865" cy="756418"/>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Clr>
                <a:schemeClr val="lt1"/>
              </a:buClr>
              <a:buSzPts val="2400"/>
              <a:buFont typeface="Arial"/>
              <a:buNone/>
            </a:pPr>
            <a:r>
              <a:rPr lang="en-US"/>
              <a:t>Question</a:t>
            </a:r>
            <a:endParaRPr/>
          </a:p>
        </p:txBody>
      </p:sp>
      <p:sp>
        <p:nvSpPr>
          <p:cNvPr id="430" name="Google Shape;430;p46"/>
          <p:cNvSpPr txBox="1"/>
          <p:nvPr>
            <p:ph idx="1" type="body"/>
          </p:nvPr>
        </p:nvSpPr>
        <p:spPr>
          <a:xfrm>
            <a:off x="628650" y="1463040"/>
            <a:ext cx="7886700" cy="4640674"/>
          </a:xfrm>
          <a:prstGeom prst="rect">
            <a:avLst/>
          </a:prstGeom>
          <a:noFill/>
          <a:ln>
            <a:noFill/>
          </a:ln>
        </p:spPr>
        <p:txBody>
          <a:bodyPr anchorCtr="0" anchor="t" bIns="45700" lIns="0" spcFirstLastPara="1" rIns="0" wrap="square" tIns="0">
            <a:normAutofit/>
          </a:bodyPr>
          <a:lstStyle/>
          <a:p>
            <a:pPr indent="-381000" lvl="0" marL="457200" rtl="0" algn="l">
              <a:lnSpc>
                <a:spcPct val="90000"/>
              </a:lnSpc>
              <a:spcBef>
                <a:spcPts val="1000"/>
              </a:spcBef>
              <a:spcAft>
                <a:spcPts val="0"/>
              </a:spcAft>
              <a:buClr>
                <a:schemeClr val="dk1"/>
              </a:buClr>
              <a:buSzPts val="2400"/>
              <a:buChar char="•"/>
            </a:pPr>
            <a:r>
              <a:rPr lang="en-US"/>
              <a:t>Are there any questions?</a:t>
            </a:r>
            <a:endParaRPr/>
          </a:p>
          <a:p>
            <a:pPr indent="-228600" lvl="0" marL="457200" rtl="0" algn="l">
              <a:lnSpc>
                <a:spcPct val="90000"/>
              </a:lnSpc>
              <a:spcBef>
                <a:spcPts val="1000"/>
              </a:spcBef>
              <a:spcAft>
                <a:spcPts val="0"/>
              </a:spcAft>
              <a:buClr>
                <a:schemeClr val="dk1"/>
              </a:buClr>
              <a:buSzPts val="2400"/>
              <a:buNone/>
            </a:pPr>
            <a:r>
              <a:t/>
            </a:r>
            <a:endParaRPr/>
          </a:p>
        </p:txBody>
      </p:sp>
      <p:sp>
        <p:nvSpPr>
          <p:cNvPr id="431" name="Google Shape;431;p46"/>
          <p:cNvSpPr txBox="1"/>
          <p:nvPr>
            <p:ph idx="12" type="sldNum"/>
          </p:nvPr>
        </p:nvSpPr>
        <p:spPr>
          <a:xfrm>
            <a:off x="223071" y="6427018"/>
            <a:ext cx="2057400" cy="36512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600"/>
              <a:buNone/>
            </a:pPr>
            <a:fld id="{00000000-1234-1234-1234-123412341234}" type="slidenum">
              <a:rPr lang="en-US"/>
              <a:t>‹#›</a:t>
            </a:fld>
            <a:endParaRPr/>
          </a:p>
        </p:txBody>
      </p:sp>
      <p:pic>
        <p:nvPicPr>
          <p:cNvPr descr="Question Mark with solid fill" id="432" name="Google Shape;432;p46"/>
          <p:cNvPicPr preferRelativeResize="0"/>
          <p:nvPr/>
        </p:nvPicPr>
        <p:blipFill rotWithShape="1">
          <a:blip r:embed="rId3">
            <a:alphaModFix/>
          </a:blip>
          <a:srcRect b="0" l="0" r="0" t="0"/>
          <a:stretch/>
        </p:blipFill>
        <p:spPr>
          <a:xfrm>
            <a:off x="581484" y="2241471"/>
            <a:ext cx="3800474" cy="3800474"/>
          </a:xfrm>
          <a:prstGeom prst="rect">
            <a:avLst/>
          </a:prstGeom>
          <a:noFill/>
          <a:ln>
            <a:noFill/>
          </a:ln>
        </p:spPr>
      </p:pic>
      <p:pic>
        <p:nvPicPr>
          <p:cNvPr id="433" name="Google Shape;433;p46"/>
          <p:cNvPicPr preferRelativeResize="0"/>
          <p:nvPr/>
        </p:nvPicPr>
        <p:blipFill>
          <a:blip r:embed="rId4">
            <a:alphaModFix/>
          </a:blip>
          <a:stretch>
            <a:fillRect/>
          </a:stretch>
        </p:blipFill>
        <p:spPr>
          <a:xfrm>
            <a:off x="4313795" y="2939700"/>
            <a:ext cx="3690225" cy="1577019"/>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sp>
        <p:nvSpPr>
          <p:cNvPr id="438" name="Google Shape;438;p3"/>
          <p:cNvSpPr txBox="1"/>
          <p:nvPr>
            <p:ph type="title"/>
          </p:nvPr>
        </p:nvSpPr>
        <p:spPr>
          <a:xfrm>
            <a:off x="245193" y="254514"/>
            <a:ext cx="6081900" cy="756300"/>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Clr>
                <a:schemeClr val="lt1"/>
              </a:buClr>
              <a:buSzPts val="2667"/>
              <a:buFont typeface="Arial"/>
              <a:buNone/>
            </a:pPr>
            <a:r>
              <a:rPr lang="en-US">
                <a:latin typeface="Calibri"/>
                <a:ea typeface="Calibri"/>
                <a:cs typeface="Calibri"/>
                <a:sym typeface="Calibri"/>
              </a:rPr>
              <a:t>Additional Grant Resources</a:t>
            </a:r>
            <a:br>
              <a:rPr lang="en-US">
                <a:latin typeface="Calibri"/>
                <a:ea typeface="Calibri"/>
                <a:cs typeface="Calibri"/>
                <a:sym typeface="Calibri"/>
              </a:rPr>
            </a:br>
            <a:endParaRPr/>
          </a:p>
        </p:txBody>
      </p:sp>
      <p:sp>
        <p:nvSpPr>
          <p:cNvPr id="439" name="Google Shape;439;p3"/>
          <p:cNvSpPr txBox="1"/>
          <p:nvPr>
            <p:ph idx="1" type="body"/>
          </p:nvPr>
        </p:nvSpPr>
        <p:spPr>
          <a:xfrm>
            <a:off x="245200" y="1247525"/>
            <a:ext cx="8722500" cy="5478900"/>
          </a:xfrm>
          <a:prstGeom prst="rect">
            <a:avLst/>
          </a:prstGeom>
          <a:noFill/>
          <a:ln>
            <a:noFill/>
          </a:ln>
        </p:spPr>
        <p:txBody>
          <a:bodyPr anchorCtr="0" anchor="t" bIns="45700" lIns="0" spcFirstLastPara="1" rIns="0" wrap="square" tIns="0">
            <a:normAutofit fontScale="62500" lnSpcReduction="20000"/>
          </a:bodyPr>
          <a:lstStyle/>
          <a:p>
            <a:pPr indent="-313975" lvl="0" marL="457200" rtl="0" algn="l">
              <a:lnSpc>
                <a:spcPct val="90000"/>
              </a:lnSpc>
              <a:spcBef>
                <a:spcPts val="1000"/>
              </a:spcBef>
              <a:spcAft>
                <a:spcPts val="0"/>
              </a:spcAft>
              <a:buSzPct val="100000"/>
              <a:buChar char="•"/>
            </a:pPr>
            <a:r>
              <a:rPr lang="en-US" sz="2150">
                <a:latin typeface="Calibri"/>
                <a:ea typeface="Calibri"/>
                <a:cs typeface="Calibri"/>
                <a:sym typeface="Calibri"/>
              </a:rPr>
              <a:t>Chart of Accounts: </a:t>
            </a:r>
            <a:r>
              <a:rPr lang="en-US" sz="2150" u="sng">
                <a:solidFill>
                  <a:schemeClr val="hlink"/>
                </a:solidFill>
                <a:latin typeface="Calibri"/>
                <a:ea typeface="Calibri"/>
                <a:cs typeface="Calibri"/>
                <a:sym typeface="Calibri"/>
                <a:hlinkClick r:id="rId3"/>
              </a:rPr>
              <a:t>http://www.cde.state.co.us/cdefinance/sfcoa</a:t>
            </a:r>
            <a:endParaRPr sz="2150" u="sng">
              <a:solidFill>
                <a:schemeClr val="hlink"/>
              </a:solidFill>
              <a:latin typeface="Calibri"/>
              <a:ea typeface="Calibri"/>
              <a:cs typeface="Calibri"/>
              <a:sym typeface="Calibri"/>
            </a:endParaRPr>
          </a:p>
          <a:p>
            <a:pPr indent="-313975" lvl="0" marL="457200" rtl="0" algn="l">
              <a:lnSpc>
                <a:spcPct val="90000"/>
              </a:lnSpc>
              <a:spcBef>
                <a:spcPts val="1000"/>
              </a:spcBef>
              <a:spcAft>
                <a:spcPts val="0"/>
              </a:spcAft>
              <a:buSzPct val="100000"/>
              <a:buChar char="•"/>
            </a:pPr>
            <a:r>
              <a:rPr lang="en-US" sz="2150">
                <a:latin typeface="Calibri"/>
                <a:ea typeface="Calibri"/>
                <a:cs typeface="Calibri"/>
                <a:sym typeface="Calibri"/>
              </a:rPr>
              <a:t>Grants Fiscal: </a:t>
            </a:r>
            <a:r>
              <a:rPr lang="en-US" sz="2150" u="sng">
                <a:solidFill>
                  <a:schemeClr val="hlink"/>
                </a:solidFill>
                <a:hlinkClick r:id="rId4"/>
              </a:rPr>
              <a:t>https://www.cde.state.co.us/cdefisgrant</a:t>
            </a:r>
            <a:endParaRPr sz="2150"/>
          </a:p>
          <a:p>
            <a:pPr indent="-313975" lvl="0" marL="457200" rtl="0" algn="l">
              <a:lnSpc>
                <a:spcPct val="90000"/>
              </a:lnSpc>
              <a:spcBef>
                <a:spcPts val="1000"/>
              </a:spcBef>
              <a:spcAft>
                <a:spcPts val="0"/>
              </a:spcAft>
              <a:buSzPct val="100000"/>
              <a:buChar char="•"/>
            </a:pPr>
            <a:r>
              <a:rPr lang="en-US" sz="2150"/>
              <a:t>Indirect Rates: </a:t>
            </a:r>
            <a:r>
              <a:rPr lang="en-US" sz="2150" u="sng">
                <a:solidFill>
                  <a:schemeClr val="hlink"/>
                </a:solidFill>
                <a:hlinkClick r:id="rId5"/>
              </a:rPr>
              <a:t>https://www.cde.state.co.us/cdefinance/icrc</a:t>
            </a:r>
            <a:endParaRPr sz="2150"/>
          </a:p>
          <a:p>
            <a:pPr indent="-313975" lvl="0" marL="457200" rtl="0" algn="l">
              <a:lnSpc>
                <a:spcPct val="90000"/>
              </a:lnSpc>
              <a:spcBef>
                <a:spcPts val="1000"/>
              </a:spcBef>
              <a:spcAft>
                <a:spcPts val="0"/>
              </a:spcAft>
              <a:buSzPct val="100000"/>
              <a:buChar char="•"/>
            </a:pPr>
            <a:r>
              <a:rPr lang="en-US" sz="2150"/>
              <a:t>Request for Funds: </a:t>
            </a:r>
            <a:r>
              <a:rPr lang="en-US" sz="2150" u="sng">
                <a:solidFill>
                  <a:schemeClr val="hlink"/>
                </a:solidFill>
                <a:hlinkClick r:id="rId6"/>
              </a:rPr>
              <a:t>https://www.cde.state.co.us/cdefisgrant/requestforfundsforms</a:t>
            </a:r>
            <a:r>
              <a:rPr lang="en-US" sz="2150"/>
              <a:t> (GAINS coming soon)</a:t>
            </a:r>
            <a:endParaRPr sz="2150"/>
          </a:p>
          <a:p>
            <a:pPr indent="-313975" lvl="0" marL="457200" rtl="0" algn="l">
              <a:lnSpc>
                <a:spcPct val="90000"/>
              </a:lnSpc>
              <a:spcBef>
                <a:spcPts val="1000"/>
              </a:spcBef>
              <a:spcAft>
                <a:spcPts val="0"/>
              </a:spcAft>
              <a:buSzPct val="100000"/>
              <a:buChar char="•"/>
            </a:pPr>
            <a:r>
              <a:rPr lang="en-US" sz="2150">
                <a:latin typeface="Calibri"/>
                <a:ea typeface="Calibri"/>
                <a:cs typeface="Calibri"/>
                <a:sym typeface="Calibri"/>
              </a:rPr>
              <a:t>Federal Regulation </a:t>
            </a:r>
            <a:r>
              <a:rPr lang="en-US" sz="2150"/>
              <a:t>2 CFR 200</a:t>
            </a:r>
            <a:r>
              <a:rPr lang="en-US" sz="2150">
                <a:latin typeface="Calibri"/>
                <a:ea typeface="Calibri"/>
                <a:cs typeface="Calibri"/>
                <a:sym typeface="Calibri"/>
              </a:rPr>
              <a:t>: </a:t>
            </a:r>
            <a:r>
              <a:rPr lang="en-US" sz="2150" u="sng">
                <a:solidFill>
                  <a:schemeClr val="hlink"/>
                </a:solidFill>
                <a:latin typeface="Calibri"/>
                <a:ea typeface="Calibri"/>
                <a:cs typeface="Calibri"/>
                <a:sym typeface="Calibri"/>
                <a:hlinkClick r:id="rId7"/>
              </a:rPr>
              <a:t>https://www.ecfr.gov/current/title-2/subtitle-A/chapter-II/part-200?toc=1</a:t>
            </a:r>
            <a:endParaRPr sz="2150"/>
          </a:p>
          <a:p>
            <a:pPr indent="-313975" lvl="0" marL="457200" rtl="0" algn="l">
              <a:lnSpc>
                <a:spcPct val="90000"/>
              </a:lnSpc>
              <a:spcBef>
                <a:spcPts val="1000"/>
              </a:spcBef>
              <a:spcAft>
                <a:spcPts val="0"/>
              </a:spcAft>
              <a:buSzPct val="100000"/>
              <a:buChar char="•"/>
            </a:pPr>
            <a:r>
              <a:rPr lang="en-US" sz="2150"/>
              <a:t>EDGAR Regulation: </a:t>
            </a:r>
            <a:r>
              <a:rPr lang="en-US" sz="2150" u="sng">
                <a:solidFill>
                  <a:schemeClr val="hlink"/>
                </a:solidFill>
                <a:hlinkClick r:id="rId8"/>
              </a:rPr>
              <a:t>https://www.ecfr.gov/current/title-34</a:t>
            </a:r>
            <a:endParaRPr sz="2150"/>
          </a:p>
          <a:p>
            <a:pPr indent="-313975" lvl="0" marL="457200" rtl="0" algn="l">
              <a:lnSpc>
                <a:spcPct val="90000"/>
              </a:lnSpc>
              <a:spcBef>
                <a:spcPts val="1000"/>
              </a:spcBef>
              <a:spcAft>
                <a:spcPts val="0"/>
              </a:spcAft>
              <a:buSzPct val="100000"/>
              <a:buChar char="•"/>
            </a:pPr>
            <a:r>
              <a:rPr lang="en-US" sz="2150">
                <a:latin typeface="Calibri"/>
                <a:ea typeface="Calibri"/>
                <a:cs typeface="Calibri"/>
                <a:sym typeface="Calibri"/>
              </a:rPr>
              <a:t>Related School Finance Trainings: </a:t>
            </a:r>
            <a:r>
              <a:rPr lang="en-US" sz="2150" u="sng">
                <a:solidFill>
                  <a:schemeClr val="hlink"/>
                </a:solidFill>
                <a:latin typeface="Calibri"/>
                <a:ea typeface="Calibri"/>
                <a:cs typeface="Calibri"/>
                <a:sym typeface="Calibri"/>
                <a:hlinkClick r:id="rId9"/>
              </a:rPr>
              <a:t>http://www.cde.state.co.us/cdefinance/upcomingschoolfinancetownhallsandtrainings</a:t>
            </a:r>
            <a:endParaRPr sz="2150">
              <a:latin typeface="Calibri"/>
              <a:ea typeface="Calibri"/>
              <a:cs typeface="Calibri"/>
              <a:sym typeface="Calibri"/>
            </a:endParaRPr>
          </a:p>
          <a:p>
            <a:pPr indent="-313975" lvl="0" marL="457200" rtl="0" algn="l">
              <a:lnSpc>
                <a:spcPct val="90000"/>
              </a:lnSpc>
              <a:spcBef>
                <a:spcPts val="1000"/>
              </a:spcBef>
              <a:spcAft>
                <a:spcPts val="0"/>
              </a:spcAft>
              <a:buSzPct val="100000"/>
              <a:buChar char="•"/>
            </a:pPr>
            <a:r>
              <a:rPr lang="en-US" sz="2150"/>
              <a:t>Management Concepts: </a:t>
            </a:r>
            <a:r>
              <a:rPr lang="en-US" sz="2150" u="sng">
                <a:solidFill>
                  <a:schemeClr val="hlink"/>
                </a:solidFill>
                <a:hlinkClick r:id="rId10"/>
              </a:rPr>
              <a:t>https://www.managementconcepts.com/</a:t>
            </a:r>
            <a:r>
              <a:rPr lang="en-US" sz="2150"/>
              <a:t> (for additional staff training if necessary)</a:t>
            </a:r>
            <a:endParaRPr sz="2150"/>
          </a:p>
          <a:p>
            <a:pPr indent="-313975" lvl="0" marL="457200" rtl="0" algn="l">
              <a:lnSpc>
                <a:spcPct val="90000"/>
              </a:lnSpc>
              <a:spcBef>
                <a:spcPts val="1000"/>
              </a:spcBef>
              <a:spcAft>
                <a:spcPts val="0"/>
              </a:spcAft>
              <a:buSzPct val="100000"/>
              <a:buChar char="•"/>
            </a:pPr>
            <a:r>
              <a:rPr lang="en-US" sz="2150"/>
              <a:t>Colorado Revised Statutes: </a:t>
            </a:r>
            <a:r>
              <a:rPr lang="en-US" sz="2150" u="sng">
                <a:solidFill>
                  <a:schemeClr val="hlink"/>
                </a:solidFill>
                <a:hlinkClick r:id="rId11"/>
              </a:rPr>
              <a:t>https://leg.colorado.gov/agencies/office-legislative-legal-services/colorado-revised-statutes</a:t>
            </a:r>
            <a:endParaRPr sz="2150"/>
          </a:p>
          <a:p>
            <a:pPr indent="-313975" lvl="0" marL="457200" rtl="0" algn="l">
              <a:lnSpc>
                <a:spcPct val="90000"/>
              </a:lnSpc>
              <a:spcBef>
                <a:spcPts val="1000"/>
              </a:spcBef>
              <a:spcAft>
                <a:spcPts val="0"/>
              </a:spcAft>
              <a:buSzPct val="100000"/>
              <a:buChar char="•"/>
            </a:pPr>
            <a:r>
              <a:rPr lang="en-US" sz="2150"/>
              <a:t>Colorado Office of the State Controller Fiscal Rules: </a:t>
            </a:r>
            <a:r>
              <a:rPr lang="en-US" sz="2150" u="sng">
                <a:solidFill>
                  <a:schemeClr val="hlink"/>
                </a:solidFill>
                <a:hlinkClick r:id="rId12"/>
              </a:rPr>
              <a:t>https://osc.colorado.gov/financial-operations/fiscal-rules-procedures/fiscal-rules</a:t>
            </a:r>
            <a:endParaRPr sz="2150"/>
          </a:p>
          <a:p>
            <a:pPr indent="-313975" lvl="0" marL="457200" rtl="0" algn="l">
              <a:lnSpc>
                <a:spcPct val="90000"/>
              </a:lnSpc>
              <a:spcBef>
                <a:spcPts val="1000"/>
              </a:spcBef>
              <a:spcAft>
                <a:spcPts val="0"/>
              </a:spcAft>
              <a:buSzPct val="100000"/>
              <a:buChar char="•"/>
            </a:pPr>
            <a:r>
              <a:rPr lang="en-US" sz="2150"/>
              <a:t>CDE Grants Fiscal Resources: </a:t>
            </a:r>
            <a:r>
              <a:rPr lang="en-US" sz="2150" u="sng">
                <a:solidFill>
                  <a:schemeClr val="hlink"/>
                </a:solidFill>
                <a:hlinkClick r:id="rId13"/>
              </a:rPr>
              <a:t>https://www.cde.state.co.us/cdefisgrant/webinarstrainingsguidance</a:t>
            </a:r>
            <a:endParaRPr sz="2150"/>
          </a:p>
          <a:p>
            <a:pPr indent="-313975" lvl="0" marL="457200" rtl="0" algn="l">
              <a:lnSpc>
                <a:spcPct val="90000"/>
              </a:lnSpc>
              <a:spcBef>
                <a:spcPts val="1000"/>
              </a:spcBef>
              <a:spcAft>
                <a:spcPts val="0"/>
              </a:spcAft>
              <a:buSzPct val="100000"/>
              <a:buChar char="•"/>
            </a:pPr>
            <a:r>
              <a:rPr lang="en-US" sz="2150"/>
              <a:t>GAINS:  </a:t>
            </a:r>
            <a:r>
              <a:rPr lang="en-US" sz="2150" u="sng">
                <a:solidFill>
                  <a:schemeClr val="hlink"/>
                </a:solidFill>
                <a:hlinkClick r:id="rId14"/>
              </a:rPr>
              <a:t>https://www.cde.state.co.us/idm/gains</a:t>
            </a:r>
            <a:endParaRPr sz="2150"/>
          </a:p>
          <a:p>
            <a:pPr indent="-313975" lvl="0" marL="457200" rtl="0" algn="l">
              <a:lnSpc>
                <a:spcPct val="90000"/>
              </a:lnSpc>
              <a:spcBef>
                <a:spcPts val="1000"/>
              </a:spcBef>
              <a:spcAft>
                <a:spcPts val="0"/>
              </a:spcAft>
              <a:buSzPct val="100000"/>
              <a:buChar char="•"/>
            </a:pPr>
            <a:r>
              <a:rPr lang="en-US" sz="2150"/>
              <a:t>Indirect Cost Guidance:  </a:t>
            </a:r>
            <a:r>
              <a:rPr lang="en-US" sz="2150" u="sng">
                <a:solidFill>
                  <a:srgbClr val="1C3AA9"/>
                </a:solidFill>
                <a:latin typeface="Proxima Nova"/>
                <a:ea typeface="Proxima Nova"/>
                <a:cs typeface="Proxima Nova"/>
                <a:sym typeface="Proxima Nova"/>
                <a:hlinkClick r:id="rId15">
                  <a:extLst>
                    <a:ext uri="{A12FA001-AC4F-418D-AE19-62706E023703}">
                      <ahyp:hlinkClr val="tx"/>
                    </a:ext>
                  </a:extLst>
                </a:hlinkClick>
              </a:rPr>
              <a:t>https://www.cde.state.co.us/cdefisgrant/idcusesrequirements</a:t>
            </a:r>
            <a:r>
              <a:rPr lang="en-US" sz="2150"/>
              <a:t> an</a:t>
            </a:r>
            <a:r>
              <a:rPr lang="en-US" sz="2150"/>
              <a:t>d </a:t>
            </a:r>
            <a:r>
              <a:rPr lang="en-US" sz="2150" u="sng">
                <a:solidFill>
                  <a:schemeClr val="hlink"/>
                </a:solidFill>
                <a:highlight>
                  <a:srgbClr val="FFFFFF"/>
                </a:highlight>
                <a:hlinkClick r:id="rId16"/>
              </a:rPr>
              <a:t>2 CFR 200.1 Modified Total Direct Cost (MTDC)</a:t>
            </a:r>
            <a:endParaRPr sz="2150"/>
          </a:p>
          <a:p>
            <a:pPr indent="-313975" lvl="0" marL="457200" rtl="0" algn="l">
              <a:lnSpc>
                <a:spcPct val="90000"/>
              </a:lnSpc>
              <a:spcBef>
                <a:spcPts val="1000"/>
              </a:spcBef>
              <a:spcAft>
                <a:spcPts val="0"/>
              </a:spcAft>
              <a:buSzPct val="100000"/>
              <a:buChar char="•"/>
            </a:pPr>
            <a:r>
              <a:rPr lang="en-US" sz="2150"/>
              <a:t>Federal GAL Additional Regulations to review: </a:t>
            </a:r>
            <a:r>
              <a:rPr lang="en-US" sz="2150" u="sng">
                <a:solidFill>
                  <a:schemeClr val="hlink"/>
                </a:solidFill>
                <a:hlinkClick r:id="rId17"/>
              </a:rPr>
              <a:t>http://www.cde.state.co.us/cdefisgrant/federalattachments</a:t>
            </a:r>
            <a:endParaRPr sz="2150"/>
          </a:p>
          <a:p>
            <a:pPr indent="0" lvl="0" marL="0" rtl="0" algn="l">
              <a:lnSpc>
                <a:spcPct val="90000"/>
              </a:lnSpc>
              <a:spcBef>
                <a:spcPts val="1000"/>
              </a:spcBef>
              <a:spcAft>
                <a:spcPts val="0"/>
              </a:spcAft>
              <a:buSzPct val="160000"/>
              <a:buNone/>
            </a:pPr>
            <a:r>
              <a:t/>
            </a:r>
            <a:endParaRPr/>
          </a:p>
          <a:p>
            <a:pPr indent="0" lvl="0" marL="0" rtl="0" algn="ctr">
              <a:lnSpc>
                <a:spcPct val="100000"/>
              </a:lnSpc>
              <a:spcBef>
                <a:spcPts val="0"/>
              </a:spcBef>
              <a:spcAft>
                <a:spcPts val="0"/>
              </a:spcAft>
              <a:buSzPct val="160000"/>
              <a:buNone/>
            </a:pPr>
            <a:r>
              <a:rPr b="1" lang="en-US">
                <a:solidFill>
                  <a:srgbClr val="FF0000"/>
                </a:solidFill>
              </a:rPr>
              <a:t>Jennifer Austin, Director of Grants Fiscal Management (CDE):  </a:t>
            </a:r>
            <a:r>
              <a:rPr b="1" lang="en-US">
                <a:solidFill>
                  <a:srgbClr val="FF0000"/>
                </a:solidFill>
                <a:uFill>
                  <a:noFill/>
                </a:uFill>
                <a:hlinkClick r:id="rId18">
                  <a:extLst>
                    <a:ext uri="{A12FA001-AC4F-418D-AE19-62706E023703}">
                      <ahyp:hlinkClr val="tx"/>
                    </a:ext>
                  </a:extLst>
                </a:hlinkClick>
              </a:rPr>
              <a:t>austin_j@cde.state.co.us</a:t>
            </a:r>
            <a:endParaRPr b="1">
              <a:solidFill>
                <a:srgbClr val="FF0000"/>
              </a:solidFill>
            </a:endParaRPr>
          </a:p>
          <a:p>
            <a:pPr indent="0" lvl="0" marL="0" rtl="0" algn="ctr">
              <a:lnSpc>
                <a:spcPct val="100000"/>
              </a:lnSpc>
              <a:spcBef>
                <a:spcPts val="0"/>
              </a:spcBef>
              <a:spcAft>
                <a:spcPts val="0"/>
              </a:spcAft>
              <a:buSzPct val="160000"/>
              <a:buNone/>
            </a:pPr>
            <a:r>
              <a:rPr b="1" lang="en-US">
                <a:solidFill>
                  <a:srgbClr val="FF0000"/>
                </a:solidFill>
              </a:rPr>
              <a:t>Hilery Morris</a:t>
            </a:r>
            <a:r>
              <a:rPr b="1" lang="en-US">
                <a:solidFill>
                  <a:srgbClr val="FF0000"/>
                </a:solidFill>
                <a:extLst>
                  <a:ext uri="http://customooxmlschemas.google.com/">
                    <go:slidesCustomData xmlns:go="http://customooxmlschemas.google.com/" textRoundtripDataId="74"/>
                  </a:ext>
                </a:extLst>
              </a:rPr>
              <a:t>, Fiscal Monitor (CDE): </a:t>
            </a:r>
            <a:r>
              <a:rPr b="1" lang="en-US">
                <a:solidFill>
                  <a:srgbClr val="FF0000"/>
                </a:solidFill>
                <a:extLst>
                  <a:ext uri="http://customooxmlschemas.google.com/">
                    <go:slidesCustomData xmlns:go="http://customooxmlschemas.google.com/" textRoundtripDataId="75"/>
                  </a:ext>
                </a:extLst>
              </a:rPr>
              <a:t> </a:t>
            </a:r>
            <a:r>
              <a:rPr b="1" lang="en-US">
                <a:solidFill>
                  <a:srgbClr val="FF0000"/>
                </a:solidFill>
                <a:uFill>
                  <a:noFill/>
                </a:uFill>
                <a:hlinkClick r:id="rId19">
                  <a:extLst>
                    <a:ext uri="{A12FA001-AC4F-418D-AE19-62706E023703}">
                      <ahyp:hlinkClr val="tx"/>
                    </a:ext>
                  </a:extLst>
                </a:hlinkClick>
                <a:extLst>
                  <a:ext uri="http://customooxmlschemas.google.com/">
                    <go:slidesCustomData xmlns:go="http://customooxmlschemas.google.com/" textRoundtripDataId="76"/>
                  </a:ext>
                </a:extLst>
              </a:rPr>
              <a:t>morris_h@cde.state.co.us</a:t>
            </a:r>
            <a:endParaRPr b="1">
              <a:solidFill>
                <a:srgbClr val="FF0000"/>
              </a:solidFill>
            </a:endParaRPr>
          </a:p>
          <a:p>
            <a:pPr indent="0" lvl="0" marL="0" rtl="0" algn="ctr">
              <a:lnSpc>
                <a:spcPct val="100000"/>
              </a:lnSpc>
              <a:spcBef>
                <a:spcPts val="0"/>
              </a:spcBef>
              <a:spcAft>
                <a:spcPts val="0"/>
              </a:spcAft>
              <a:buSzPct val="160000"/>
              <a:buNone/>
            </a:pPr>
            <a:r>
              <a:rPr b="1" lang="en-US">
                <a:solidFill>
                  <a:srgbClr val="FF0000"/>
                </a:solidFill>
                <a:uFill>
                  <a:noFill/>
                </a:uFill>
                <a:hlinkClick r:id="rId20">
                  <a:extLst>
                    <a:ext uri="{A12FA001-AC4F-418D-AE19-62706E023703}">
                      <ahyp:hlinkClr val="tx"/>
                    </a:ext>
                  </a:extLst>
                </a:hlinkClick>
              </a:rPr>
              <a:t>Bill Parsley, Monitoring Supervisor (CDE):  parsley_b@cde.state.co.us</a:t>
            </a:r>
            <a:endParaRPr b="1">
              <a:solidFill>
                <a:srgbClr val="FF0000"/>
              </a:solidFill>
            </a:endParaRPr>
          </a:p>
        </p:txBody>
      </p:sp>
      <p:sp>
        <p:nvSpPr>
          <p:cNvPr id="440" name="Google Shape;440;p3"/>
          <p:cNvSpPr txBox="1"/>
          <p:nvPr>
            <p:ph idx="12" type="sldNum"/>
          </p:nvPr>
        </p:nvSpPr>
        <p:spPr>
          <a:xfrm>
            <a:off x="223071" y="6427018"/>
            <a:ext cx="2057400" cy="365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600"/>
              <a:buNone/>
            </a:pPr>
            <a:fld id="{00000000-1234-1234-1234-123412341234}" type="slidenum">
              <a:rPr lang="en-US"/>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g26f88699507_0_0"/>
          <p:cNvSpPr txBox="1"/>
          <p:nvPr>
            <p:ph type="title"/>
          </p:nvPr>
        </p:nvSpPr>
        <p:spPr>
          <a:xfrm>
            <a:off x="245193" y="254514"/>
            <a:ext cx="6081900" cy="756300"/>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Clr>
                <a:schemeClr val="lt1"/>
              </a:buClr>
              <a:buSzPts val="2400"/>
              <a:buFont typeface="Arial"/>
              <a:buNone/>
            </a:pPr>
            <a:r>
              <a:rPr lang="en-US" sz="2100">
                <a:solidFill>
                  <a:srgbClr val="FFFFFF"/>
                </a:solidFill>
              </a:rPr>
              <a:t>STATE </a:t>
            </a:r>
            <a:r>
              <a:rPr b="0" i="0" lang="en-US" sz="2100" u="none" cap="none" strike="noStrike">
                <a:solidFill>
                  <a:srgbClr val="FFFFFF"/>
                </a:solidFill>
                <a:latin typeface="Arial"/>
                <a:ea typeface="Arial"/>
                <a:cs typeface="Arial"/>
                <a:sym typeface="Arial"/>
              </a:rPr>
              <a:t>Applicable Requirements </a:t>
            </a:r>
            <a:r>
              <a:rPr b="0" i="0" lang="en-US" sz="2100" u="none" cap="none" strike="noStrike">
                <a:solidFill>
                  <a:srgbClr val="FFFFFF"/>
                </a:solidFill>
                <a:latin typeface="Arial"/>
                <a:ea typeface="Arial"/>
                <a:cs typeface="Arial"/>
                <a:sym typeface="Arial"/>
                <a:extLst>
                  <a:ext uri="http://customooxmlschemas.google.com/">
                    <go:slidesCustomData xmlns:go="http://customooxmlschemas.google.com/" textRoundtripDataId="3"/>
                  </a:ext>
                </a:extLst>
              </a:rPr>
              <a:t>and Order of </a:t>
            </a:r>
            <a:r>
              <a:rPr b="0" i="0" lang="en-US" sz="2100" u="none" cap="none" strike="noStrike">
                <a:solidFill>
                  <a:srgbClr val="FFFFFF"/>
                </a:solidFill>
                <a:latin typeface="Arial"/>
                <a:ea typeface="Arial"/>
                <a:cs typeface="Arial"/>
                <a:sym typeface="Arial"/>
              </a:rPr>
              <a:t>Precedence </a:t>
            </a:r>
            <a:endParaRPr/>
          </a:p>
        </p:txBody>
      </p:sp>
      <p:sp>
        <p:nvSpPr>
          <p:cNvPr id="136" name="Google Shape;136;g26f88699507_0_0"/>
          <p:cNvSpPr txBox="1"/>
          <p:nvPr>
            <p:ph idx="1" type="body"/>
          </p:nvPr>
        </p:nvSpPr>
        <p:spPr>
          <a:xfrm>
            <a:off x="223075" y="1365600"/>
            <a:ext cx="4316400" cy="5426400"/>
          </a:xfrm>
          <a:prstGeom prst="rect">
            <a:avLst/>
          </a:prstGeom>
          <a:noFill/>
          <a:ln>
            <a:noFill/>
          </a:ln>
        </p:spPr>
        <p:txBody>
          <a:bodyPr anchorCtr="0" anchor="t" bIns="45700" lIns="0" spcFirstLastPara="1" rIns="0" wrap="square" tIns="0">
            <a:normAutofit fontScale="77500" lnSpcReduction="10000"/>
          </a:bodyPr>
          <a:lstStyle/>
          <a:p>
            <a:pPr indent="-253682" lvl="0" marL="342900" marR="0" rtl="0" algn="l">
              <a:lnSpc>
                <a:spcPct val="90000"/>
              </a:lnSpc>
              <a:spcBef>
                <a:spcPts val="800"/>
              </a:spcBef>
              <a:spcAft>
                <a:spcPts val="0"/>
              </a:spcAft>
              <a:buClr>
                <a:srgbClr val="000000"/>
              </a:buClr>
              <a:buSzPct val="100000"/>
              <a:buFont typeface="Arial"/>
              <a:buChar char="•"/>
            </a:pPr>
            <a:r>
              <a:rPr b="1" lang="en-US" sz="1800">
                <a:solidFill>
                  <a:srgbClr val="000000"/>
                </a:solidFill>
                <a:latin typeface="Arial"/>
                <a:ea typeface="Arial"/>
                <a:cs typeface="Arial"/>
                <a:sym typeface="Arial"/>
              </a:rPr>
              <a:t>Authorizing Statute/Bill</a:t>
            </a:r>
            <a:r>
              <a:rPr lang="en-US" sz="1800">
                <a:solidFill>
                  <a:srgbClr val="000000"/>
                </a:solidFill>
                <a:latin typeface="Arial"/>
                <a:ea typeface="Arial"/>
                <a:cs typeface="Arial"/>
                <a:sym typeface="Arial"/>
              </a:rPr>
              <a:t> - </a:t>
            </a:r>
            <a:r>
              <a:rPr b="0" i="0" lang="en-US" sz="1800" u="none" cap="none" strike="noStrike">
                <a:solidFill>
                  <a:srgbClr val="000000"/>
                </a:solidFill>
                <a:latin typeface="Arial"/>
                <a:ea typeface="Arial"/>
                <a:cs typeface="Arial"/>
                <a:sym typeface="Arial"/>
              </a:rPr>
              <a:t>The </a:t>
            </a:r>
            <a:r>
              <a:rPr lang="en-US" sz="1800">
                <a:solidFill>
                  <a:srgbClr val="000000"/>
                </a:solidFill>
                <a:latin typeface="Arial"/>
                <a:ea typeface="Arial"/>
                <a:cs typeface="Arial"/>
                <a:sym typeface="Arial"/>
              </a:rPr>
              <a:t>state</a:t>
            </a:r>
            <a:r>
              <a:rPr b="0" i="0" lang="en-US" sz="1800" u="none" cap="none" strike="noStrike">
                <a:solidFill>
                  <a:srgbClr val="000000"/>
                </a:solidFill>
                <a:latin typeface="Arial"/>
                <a:ea typeface="Arial"/>
                <a:cs typeface="Arial"/>
                <a:sym typeface="Arial"/>
              </a:rPr>
              <a:t> statute or bill </a:t>
            </a:r>
            <a:r>
              <a:rPr lang="en-US" sz="1800">
                <a:solidFill>
                  <a:srgbClr val="000000"/>
                </a:solidFill>
                <a:latin typeface="Arial"/>
                <a:ea typeface="Arial"/>
                <a:cs typeface="Arial"/>
                <a:sym typeface="Arial"/>
              </a:rPr>
              <a:t>authorizing</a:t>
            </a:r>
            <a:r>
              <a:rPr b="0" i="0" lang="en-US" sz="1800" u="none" cap="none" strike="noStrike">
                <a:solidFill>
                  <a:srgbClr val="000000"/>
                </a:solidFill>
                <a:latin typeface="Arial"/>
                <a:ea typeface="Arial"/>
                <a:cs typeface="Arial"/>
                <a:sym typeface="Arial"/>
              </a:rPr>
              <a:t> the grant program and any other statute directly affecting performance of the award</a:t>
            </a:r>
            <a:r>
              <a:rPr lang="en-US" sz="1800">
                <a:solidFill>
                  <a:srgbClr val="000000"/>
                </a:solidFill>
                <a:latin typeface="Arial"/>
                <a:ea typeface="Arial"/>
                <a:cs typeface="Arial"/>
                <a:sym typeface="Arial"/>
              </a:rPr>
              <a:t>.</a:t>
            </a:r>
            <a:endParaRPr/>
          </a:p>
          <a:p>
            <a:pPr indent="-253682" lvl="0" marL="342900" marR="0" rtl="0" algn="l">
              <a:lnSpc>
                <a:spcPct val="90000"/>
              </a:lnSpc>
              <a:spcBef>
                <a:spcPts val="800"/>
              </a:spcBef>
              <a:spcAft>
                <a:spcPts val="0"/>
              </a:spcAft>
              <a:buClr>
                <a:srgbClr val="000000"/>
              </a:buClr>
              <a:buSzPct val="100000"/>
              <a:buChar char="•"/>
            </a:pPr>
            <a:r>
              <a:rPr b="1" i="0" lang="en-US" sz="1800" u="none" cap="none" strike="noStrike">
                <a:solidFill>
                  <a:srgbClr val="000000"/>
                </a:solidFill>
                <a:latin typeface="Arial"/>
                <a:ea typeface="Arial"/>
                <a:cs typeface="Arial"/>
                <a:sym typeface="Arial"/>
              </a:rPr>
              <a:t>Program </a:t>
            </a:r>
            <a:r>
              <a:rPr b="1" lang="en-US" sz="1800">
                <a:solidFill>
                  <a:srgbClr val="000000"/>
                </a:solidFill>
                <a:latin typeface="Arial"/>
                <a:ea typeface="Arial"/>
                <a:cs typeface="Arial"/>
                <a:sym typeface="Arial"/>
              </a:rPr>
              <a:t>Rule</a:t>
            </a:r>
            <a:r>
              <a:rPr b="1" i="0" lang="en-US" sz="1800" u="none" cap="none" strike="noStrike">
                <a:solidFill>
                  <a:srgbClr val="000000"/>
                </a:solidFill>
                <a:latin typeface="Arial"/>
                <a:ea typeface="Arial"/>
                <a:cs typeface="Arial"/>
                <a:sym typeface="Arial"/>
              </a:rPr>
              <a:t> </a:t>
            </a:r>
            <a:r>
              <a:rPr lang="en-US" sz="1800">
                <a:solidFill>
                  <a:srgbClr val="000000"/>
                </a:solidFill>
                <a:latin typeface="Arial"/>
                <a:ea typeface="Arial"/>
                <a:cs typeface="Arial"/>
                <a:sym typeface="Arial"/>
              </a:rPr>
              <a:t>- Rule as approved by program or SBE, program rules as defined in the RFA.</a:t>
            </a:r>
            <a:endParaRPr>
              <a:latin typeface="Arial"/>
              <a:ea typeface="Arial"/>
              <a:cs typeface="Arial"/>
              <a:sym typeface="Arial"/>
            </a:endParaRPr>
          </a:p>
          <a:p>
            <a:pPr indent="-253682" lvl="0" marL="342900" marR="0" rtl="0" algn="l">
              <a:lnSpc>
                <a:spcPct val="90000"/>
              </a:lnSpc>
              <a:spcBef>
                <a:spcPts val="800"/>
              </a:spcBef>
              <a:spcAft>
                <a:spcPts val="0"/>
              </a:spcAft>
              <a:buClr>
                <a:srgbClr val="000000"/>
              </a:buClr>
              <a:buSzPct val="100000"/>
              <a:buChar char="•"/>
            </a:pPr>
            <a:r>
              <a:rPr b="1" lang="en-US" sz="1800">
                <a:solidFill>
                  <a:srgbClr val="000000"/>
                </a:solidFill>
                <a:latin typeface="Arial"/>
                <a:ea typeface="Arial"/>
                <a:cs typeface="Arial"/>
                <a:sym typeface="Arial"/>
              </a:rPr>
              <a:t>GAAP/GASB Requirements</a:t>
            </a:r>
            <a:r>
              <a:rPr lang="en-US" sz="1800">
                <a:solidFill>
                  <a:srgbClr val="000000"/>
                </a:solidFill>
                <a:latin typeface="Arial"/>
                <a:ea typeface="Arial"/>
                <a:cs typeface="Arial"/>
                <a:sym typeface="Arial"/>
              </a:rPr>
              <a:t> - requirements related to standard accounting and internal control practices. </a:t>
            </a:r>
            <a:endParaRPr sz="1800">
              <a:solidFill>
                <a:srgbClr val="000000"/>
              </a:solidFill>
              <a:latin typeface="Arial"/>
              <a:ea typeface="Arial"/>
              <a:cs typeface="Arial"/>
              <a:sym typeface="Arial"/>
            </a:endParaRPr>
          </a:p>
          <a:p>
            <a:pPr indent="-253682" lvl="0" marL="342900" marR="0" rtl="0" algn="l">
              <a:lnSpc>
                <a:spcPct val="90000"/>
              </a:lnSpc>
              <a:spcBef>
                <a:spcPts val="800"/>
              </a:spcBef>
              <a:spcAft>
                <a:spcPts val="0"/>
              </a:spcAft>
              <a:buClr>
                <a:srgbClr val="000000"/>
              </a:buClr>
              <a:buSzPct val="100000"/>
              <a:buChar char="•"/>
            </a:pPr>
            <a:r>
              <a:rPr b="1" lang="en-US" sz="1800">
                <a:solidFill>
                  <a:srgbClr val="000000"/>
                </a:solidFill>
                <a:latin typeface="Arial"/>
                <a:ea typeface="Arial"/>
                <a:cs typeface="Arial"/>
                <a:sym typeface="Arial"/>
              </a:rPr>
              <a:t>GAL</a:t>
            </a:r>
            <a:r>
              <a:rPr lang="en-US" sz="1800">
                <a:solidFill>
                  <a:srgbClr val="000000"/>
                </a:solidFill>
                <a:latin typeface="Arial"/>
                <a:ea typeface="Arial"/>
                <a:cs typeface="Arial"/>
                <a:sym typeface="Arial"/>
              </a:rPr>
              <a:t>- Terms and Conditions of the CDE Grant Award Letter.</a:t>
            </a:r>
            <a:endParaRPr sz="1800">
              <a:solidFill>
                <a:srgbClr val="000000"/>
              </a:solidFill>
              <a:latin typeface="Arial"/>
              <a:ea typeface="Arial"/>
              <a:cs typeface="Arial"/>
              <a:sym typeface="Arial"/>
            </a:endParaRPr>
          </a:p>
          <a:p>
            <a:pPr indent="-253682" lvl="0" marL="342900" marR="0" rtl="0" algn="l">
              <a:lnSpc>
                <a:spcPct val="90000"/>
              </a:lnSpc>
              <a:spcBef>
                <a:spcPts val="800"/>
              </a:spcBef>
              <a:spcAft>
                <a:spcPts val="0"/>
              </a:spcAft>
              <a:buClr>
                <a:srgbClr val="000000"/>
              </a:buClr>
              <a:buSzPct val="100000"/>
              <a:buChar char="•"/>
            </a:pPr>
            <a:r>
              <a:rPr b="1" lang="en-US" sz="1800">
                <a:solidFill>
                  <a:srgbClr val="000000"/>
                </a:solidFill>
                <a:latin typeface="Arial"/>
                <a:ea typeface="Arial"/>
                <a:cs typeface="Arial"/>
                <a:sym typeface="Arial"/>
              </a:rPr>
              <a:t>Pass-through Requirements</a:t>
            </a:r>
            <a:r>
              <a:rPr lang="en-US" sz="1800">
                <a:solidFill>
                  <a:srgbClr val="000000"/>
                </a:solidFill>
                <a:latin typeface="Arial"/>
                <a:ea typeface="Arial"/>
                <a:cs typeface="Arial"/>
                <a:sym typeface="Arial"/>
              </a:rPr>
              <a:t> – Pass through entity's applicable laws and/or regulations that are not in conflict with federal law. </a:t>
            </a:r>
            <a:endParaRPr sz="1800">
              <a:solidFill>
                <a:srgbClr val="000000"/>
              </a:solidFill>
              <a:latin typeface="Arial"/>
              <a:ea typeface="Arial"/>
              <a:cs typeface="Arial"/>
              <a:sym typeface="Arial"/>
            </a:endParaRPr>
          </a:p>
          <a:p>
            <a:pPr indent="0" lvl="0" marL="0" marR="0" rtl="0" algn="l">
              <a:lnSpc>
                <a:spcPct val="90000"/>
              </a:lnSpc>
              <a:spcBef>
                <a:spcPts val="800"/>
              </a:spcBef>
              <a:spcAft>
                <a:spcPts val="0"/>
              </a:spcAft>
              <a:buSzPct val="172043"/>
              <a:buNone/>
            </a:pPr>
            <a:r>
              <a:t/>
            </a:r>
            <a:endParaRPr b="0" i="0" sz="1800" u="none" cap="none" strike="noStrike">
              <a:solidFill>
                <a:srgbClr val="000000"/>
              </a:solidFill>
              <a:latin typeface="Arial"/>
              <a:ea typeface="Arial"/>
              <a:cs typeface="Arial"/>
              <a:sym typeface="Arial"/>
            </a:endParaRPr>
          </a:p>
          <a:p>
            <a:pPr indent="0" lvl="0" marL="457200" marR="0" rtl="0" algn="l">
              <a:lnSpc>
                <a:spcPct val="90000"/>
              </a:lnSpc>
              <a:spcBef>
                <a:spcPts val="800"/>
              </a:spcBef>
              <a:spcAft>
                <a:spcPts val="0"/>
              </a:spcAft>
              <a:buSzPct val="156862"/>
              <a:buNone/>
            </a:pPr>
            <a:r>
              <a:t/>
            </a:r>
            <a:endParaRPr sz="1800">
              <a:solidFill>
                <a:srgbClr val="000000"/>
              </a:solidFill>
              <a:latin typeface="Arial"/>
              <a:ea typeface="Arial"/>
              <a:cs typeface="Arial"/>
              <a:sym typeface="Arial"/>
            </a:endParaRPr>
          </a:p>
          <a:p>
            <a:pPr indent="0" lvl="0" marL="0" rtl="0" algn="ctr">
              <a:lnSpc>
                <a:spcPct val="115000"/>
              </a:lnSpc>
              <a:spcBef>
                <a:spcPts val="0"/>
              </a:spcBef>
              <a:spcAft>
                <a:spcPts val="0"/>
              </a:spcAft>
              <a:buClr>
                <a:schemeClr val="dk1"/>
              </a:buClr>
              <a:buSzPct val="156862"/>
              <a:buFont typeface="Arial"/>
              <a:buNone/>
            </a:pPr>
            <a:r>
              <a:rPr b="1" lang="en-US" sz="1800">
                <a:solidFill>
                  <a:srgbClr val="A61C00"/>
                </a:solidFill>
                <a:latin typeface="Arial"/>
                <a:ea typeface="Arial"/>
                <a:cs typeface="Arial"/>
                <a:sym typeface="Arial"/>
              </a:rPr>
              <a:t>Note</a:t>
            </a:r>
            <a:r>
              <a:rPr b="1" lang="en-US" sz="1800">
                <a:solidFill>
                  <a:srgbClr val="A61C00"/>
                </a:solidFill>
                <a:latin typeface="Arial"/>
                <a:ea typeface="Arial"/>
                <a:cs typeface="Arial"/>
                <a:sym typeface="Arial"/>
                <a:extLst>
                  <a:ext uri="http://customooxmlschemas.google.com/">
                    <go:slidesCustomData xmlns:go="http://customooxmlschemas.google.com/" textRoundtripDataId="4"/>
                  </a:ext>
                </a:extLst>
              </a:rPr>
              <a:t>, the awardee's internal policies or procedures cannot conflict with the guidance above and must be followed even if they are MORE restrictive than that guidance. </a:t>
            </a:r>
            <a:r>
              <a:rPr b="1" lang="en-US" sz="1800">
                <a:solidFill>
                  <a:srgbClr val="A61C00"/>
                </a:solidFill>
                <a:latin typeface="Arial"/>
                <a:ea typeface="Arial"/>
                <a:cs typeface="Arial"/>
                <a:sym typeface="Arial"/>
                <a:extLst>
                  <a:ext uri="http://customooxmlschemas.google.com/">
                    <go:slidesCustomData xmlns:go="http://customooxmlschemas.google.com/" textRoundtripDataId="5"/>
                  </a:ext>
                </a:extLst>
              </a:rPr>
              <a:t>During monitoring, activity and internal controls are tested against program rules and requirements AND the awardee’s internal policy.</a:t>
            </a:r>
            <a:endParaRPr b="1" sz="1800">
              <a:solidFill>
                <a:srgbClr val="A61C00"/>
              </a:solidFill>
              <a:latin typeface="Arial"/>
              <a:ea typeface="Arial"/>
              <a:cs typeface="Arial"/>
              <a:sym typeface="Arial"/>
            </a:endParaRPr>
          </a:p>
          <a:p>
            <a:pPr indent="-228600" lvl="0" marL="457200" rtl="0" algn="l">
              <a:lnSpc>
                <a:spcPct val="90000"/>
              </a:lnSpc>
              <a:spcBef>
                <a:spcPts val="1000"/>
              </a:spcBef>
              <a:spcAft>
                <a:spcPts val="0"/>
              </a:spcAft>
              <a:buClr>
                <a:schemeClr val="dk1"/>
              </a:buClr>
              <a:buSzPct val="100000"/>
              <a:buNone/>
            </a:pPr>
            <a:r>
              <a:t/>
            </a:r>
            <a:endParaRPr/>
          </a:p>
        </p:txBody>
      </p:sp>
      <p:sp>
        <p:nvSpPr>
          <p:cNvPr id="137" name="Google Shape;137;g26f88699507_0_0"/>
          <p:cNvSpPr txBox="1"/>
          <p:nvPr>
            <p:ph idx="12" type="sldNum"/>
          </p:nvPr>
        </p:nvSpPr>
        <p:spPr>
          <a:xfrm>
            <a:off x="223071" y="6427018"/>
            <a:ext cx="2057400" cy="365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600"/>
              <a:buNone/>
            </a:pPr>
            <a:fld id="{00000000-1234-1234-1234-123412341234}" type="slidenum">
              <a:rPr lang="en-US"/>
              <a:t>‹#›</a:t>
            </a:fld>
            <a:endParaRPr/>
          </a:p>
        </p:txBody>
      </p:sp>
      <p:grpSp>
        <p:nvGrpSpPr>
          <p:cNvPr id="138" name="Google Shape;138;g26f88699507_0_0"/>
          <p:cNvGrpSpPr/>
          <p:nvPr/>
        </p:nvGrpSpPr>
        <p:grpSpPr>
          <a:xfrm>
            <a:off x="4693953" y="1472648"/>
            <a:ext cx="4141586" cy="4447417"/>
            <a:chOff x="-73216" y="-240970"/>
            <a:chExt cx="6213000" cy="6258679"/>
          </a:xfrm>
        </p:grpSpPr>
        <p:sp>
          <p:nvSpPr>
            <p:cNvPr id="139" name="Google Shape;139;g26f88699507_0_0"/>
            <p:cNvSpPr/>
            <p:nvPr/>
          </p:nvSpPr>
          <p:spPr>
            <a:xfrm>
              <a:off x="2290176" y="-240928"/>
              <a:ext cx="1504500" cy="1444500"/>
            </a:xfrm>
            <a:prstGeom prst="trapezoid">
              <a:avLst>
                <a:gd fmla="val 50048" name="adj"/>
              </a:avLst>
            </a:prstGeom>
            <a:solidFill>
              <a:srgbClr val="126082"/>
            </a:solidFill>
            <a:ln cap="flat" cmpd="sng" w="1905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Arial"/>
                <a:ea typeface="Arial"/>
                <a:cs typeface="Arial"/>
                <a:sym typeface="Arial"/>
              </a:endParaRPr>
            </a:p>
          </p:txBody>
        </p:sp>
        <p:sp>
          <p:nvSpPr>
            <p:cNvPr id="140" name="Google Shape;140;g26f88699507_0_0"/>
            <p:cNvSpPr txBox="1"/>
            <p:nvPr/>
          </p:nvSpPr>
          <p:spPr>
            <a:xfrm>
              <a:off x="2488182" y="-240970"/>
              <a:ext cx="1108500" cy="1444500"/>
            </a:xfrm>
            <a:prstGeom prst="rect">
              <a:avLst/>
            </a:prstGeom>
            <a:noFill/>
            <a:ln>
              <a:noFill/>
            </a:ln>
          </p:spPr>
          <p:txBody>
            <a:bodyPr anchorCtr="0" anchor="ctr" bIns="17150" lIns="17150" spcFirstLastPara="1" rIns="17150" wrap="square" tIns="17150">
              <a:noAutofit/>
            </a:bodyPr>
            <a:lstStyle/>
            <a:p>
              <a:pPr indent="0" lvl="0" marL="0" marR="0" rtl="0" algn="ctr">
                <a:lnSpc>
                  <a:spcPct val="90000"/>
                </a:lnSpc>
                <a:spcBef>
                  <a:spcPts val="0"/>
                </a:spcBef>
                <a:spcAft>
                  <a:spcPts val="0"/>
                </a:spcAft>
                <a:buClr>
                  <a:schemeClr val="dk1"/>
                </a:buClr>
                <a:buSzPts val="1400"/>
                <a:buFont typeface="Arial"/>
                <a:buNone/>
              </a:pPr>
              <a:r>
                <a:t/>
              </a:r>
              <a:endParaRPr b="0" i="0" sz="1300" u="none" cap="none" strike="noStrike">
                <a:solidFill>
                  <a:schemeClr val="lt1"/>
                </a:solidFill>
                <a:latin typeface="Arial"/>
                <a:ea typeface="Arial"/>
                <a:cs typeface="Arial"/>
                <a:sym typeface="Arial"/>
              </a:endParaRPr>
            </a:p>
            <a:p>
              <a:pPr indent="0" lvl="0" marL="0" marR="0" rtl="0" algn="ctr">
                <a:lnSpc>
                  <a:spcPct val="90000"/>
                </a:lnSpc>
                <a:spcBef>
                  <a:spcPts val="500"/>
                </a:spcBef>
                <a:spcAft>
                  <a:spcPts val="0"/>
                </a:spcAft>
                <a:buClr>
                  <a:schemeClr val="dk1"/>
                </a:buClr>
                <a:buSzPts val="1400"/>
                <a:buFont typeface="Arial"/>
                <a:buNone/>
              </a:pPr>
              <a:r>
                <a:t/>
              </a:r>
              <a:endParaRPr b="0" i="0" sz="1300" u="none" cap="none" strike="noStrike">
                <a:solidFill>
                  <a:schemeClr val="lt1"/>
                </a:solidFill>
                <a:latin typeface="Arial"/>
                <a:ea typeface="Arial"/>
                <a:cs typeface="Arial"/>
                <a:sym typeface="Arial"/>
              </a:endParaRPr>
            </a:p>
            <a:p>
              <a:pPr indent="0" lvl="0" marL="0" marR="0" rtl="0" algn="ctr">
                <a:lnSpc>
                  <a:spcPct val="90000"/>
                </a:lnSpc>
                <a:spcBef>
                  <a:spcPts val="500"/>
                </a:spcBef>
                <a:spcAft>
                  <a:spcPts val="0"/>
                </a:spcAft>
                <a:buClr>
                  <a:schemeClr val="lt1"/>
                </a:buClr>
                <a:buSzPts val="1400"/>
                <a:buFont typeface="Arial"/>
                <a:buNone/>
              </a:pPr>
              <a:r>
                <a:rPr b="0" i="0" lang="en-US" sz="800" u="none" cap="none" strike="noStrike">
                  <a:solidFill>
                    <a:schemeClr val="lt1"/>
                  </a:solidFill>
                  <a:latin typeface="Arial"/>
                  <a:ea typeface="Arial"/>
                  <a:cs typeface="Arial"/>
                  <a:sym typeface="Arial"/>
                </a:rPr>
                <a:t>Authorizing Statute/Bill</a:t>
              </a:r>
              <a:endParaRPr b="0" i="0" sz="500" u="none" cap="none" strike="noStrike">
                <a:solidFill>
                  <a:srgbClr val="000000"/>
                </a:solidFill>
                <a:latin typeface="Arial"/>
                <a:ea typeface="Arial"/>
                <a:cs typeface="Arial"/>
                <a:sym typeface="Arial"/>
              </a:endParaRPr>
            </a:p>
          </p:txBody>
        </p:sp>
        <p:sp>
          <p:nvSpPr>
            <p:cNvPr id="141" name="Google Shape;141;g26f88699507_0_0"/>
            <p:cNvSpPr/>
            <p:nvPr/>
          </p:nvSpPr>
          <p:spPr>
            <a:xfrm>
              <a:off x="1681066" y="1203530"/>
              <a:ext cx="2741100" cy="1203600"/>
            </a:xfrm>
            <a:prstGeom prst="trapezoid">
              <a:avLst>
                <a:gd fmla="val 50048" name="adj"/>
              </a:avLst>
            </a:prstGeom>
            <a:solidFill>
              <a:srgbClr val="126082"/>
            </a:solidFill>
            <a:ln cap="flat" cmpd="sng" w="1905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Arial"/>
                <a:ea typeface="Arial"/>
                <a:cs typeface="Arial"/>
                <a:sym typeface="Arial"/>
              </a:endParaRPr>
            </a:p>
          </p:txBody>
        </p:sp>
        <p:sp>
          <p:nvSpPr>
            <p:cNvPr id="142" name="Google Shape;142;g26f88699507_0_0"/>
            <p:cNvSpPr txBox="1"/>
            <p:nvPr/>
          </p:nvSpPr>
          <p:spPr>
            <a:xfrm>
              <a:off x="2228668" y="1203524"/>
              <a:ext cx="1566000" cy="1203600"/>
            </a:xfrm>
            <a:prstGeom prst="rect">
              <a:avLst/>
            </a:prstGeom>
            <a:noFill/>
            <a:ln>
              <a:noFill/>
            </a:ln>
          </p:spPr>
          <p:txBody>
            <a:bodyPr anchorCtr="0" anchor="ctr" bIns="21900" lIns="21900" spcFirstLastPara="1" rIns="21900" wrap="square" tIns="21900">
              <a:noAutofit/>
            </a:bodyPr>
            <a:lstStyle/>
            <a:p>
              <a:pPr indent="0" lvl="0" marL="0" marR="0" rtl="0" algn="ctr">
                <a:lnSpc>
                  <a:spcPct val="90000"/>
                </a:lnSpc>
                <a:spcBef>
                  <a:spcPts val="0"/>
                </a:spcBef>
                <a:spcAft>
                  <a:spcPts val="0"/>
                </a:spcAft>
                <a:buClr>
                  <a:schemeClr val="lt1"/>
                </a:buClr>
                <a:buSzPts val="1700"/>
                <a:buFont typeface="Arial"/>
                <a:buNone/>
              </a:pPr>
              <a:r>
                <a:rPr b="0" i="0" lang="en-US" sz="1200" u="none" cap="none" strike="noStrike">
                  <a:solidFill>
                    <a:schemeClr val="lt1"/>
                  </a:solidFill>
                  <a:latin typeface="Arial"/>
                  <a:ea typeface="Arial"/>
                  <a:cs typeface="Arial"/>
                  <a:sym typeface="Arial"/>
                </a:rPr>
                <a:t>Program Rules</a:t>
              </a:r>
              <a:endParaRPr b="0" i="0" sz="600" u="none" cap="none" strike="noStrike">
                <a:solidFill>
                  <a:srgbClr val="000000"/>
                </a:solidFill>
                <a:latin typeface="Arial"/>
                <a:ea typeface="Arial"/>
                <a:cs typeface="Arial"/>
                <a:sym typeface="Arial"/>
              </a:endParaRPr>
            </a:p>
          </p:txBody>
        </p:sp>
        <p:sp>
          <p:nvSpPr>
            <p:cNvPr id="143" name="Google Shape;143;g26f88699507_0_0"/>
            <p:cNvSpPr/>
            <p:nvPr/>
          </p:nvSpPr>
          <p:spPr>
            <a:xfrm>
              <a:off x="1054114" y="2407028"/>
              <a:ext cx="3915300" cy="1203600"/>
            </a:xfrm>
            <a:prstGeom prst="trapezoid">
              <a:avLst>
                <a:gd fmla="val 50048" name="adj"/>
              </a:avLst>
            </a:prstGeom>
            <a:solidFill>
              <a:srgbClr val="126082"/>
            </a:solidFill>
            <a:ln cap="flat" cmpd="sng" w="1905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Arial"/>
                <a:ea typeface="Arial"/>
                <a:cs typeface="Arial"/>
                <a:sym typeface="Arial"/>
              </a:endParaRPr>
            </a:p>
          </p:txBody>
        </p:sp>
        <p:sp>
          <p:nvSpPr>
            <p:cNvPr id="144" name="Google Shape;144;g26f88699507_0_0"/>
            <p:cNvSpPr txBox="1"/>
            <p:nvPr/>
          </p:nvSpPr>
          <p:spPr>
            <a:xfrm>
              <a:off x="1837145" y="2407049"/>
              <a:ext cx="2349000" cy="1203600"/>
            </a:xfrm>
            <a:prstGeom prst="rect">
              <a:avLst/>
            </a:prstGeom>
            <a:noFill/>
            <a:ln>
              <a:noFill/>
            </a:ln>
          </p:spPr>
          <p:txBody>
            <a:bodyPr anchorCtr="0" anchor="ctr" bIns="21900" lIns="21900" spcFirstLastPara="1" rIns="21900" wrap="square" tIns="21900">
              <a:noAutofit/>
            </a:bodyPr>
            <a:lstStyle/>
            <a:p>
              <a:pPr indent="0" lvl="0" marL="0" marR="0" rtl="0" algn="ctr">
                <a:lnSpc>
                  <a:spcPct val="90000"/>
                </a:lnSpc>
                <a:spcBef>
                  <a:spcPts val="0"/>
                </a:spcBef>
                <a:spcAft>
                  <a:spcPts val="0"/>
                </a:spcAft>
                <a:buClr>
                  <a:schemeClr val="lt1"/>
                </a:buClr>
                <a:buSzPts val="1700"/>
                <a:buFont typeface="Arial"/>
                <a:buNone/>
              </a:pPr>
              <a:r>
                <a:rPr b="0" i="0" lang="en-US" sz="1600" u="none" cap="none" strike="noStrike">
                  <a:solidFill>
                    <a:schemeClr val="lt1"/>
                  </a:solidFill>
                  <a:latin typeface="Arial"/>
                  <a:ea typeface="Arial"/>
                  <a:cs typeface="Arial"/>
                  <a:sym typeface="Arial"/>
                </a:rPr>
                <a:t>GAAP/GASB</a:t>
              </a:r>
              <a:endParaRPr b="0" i="0" sz="1000" u="none" cap="none" strike="noStrike">
                <a:solidFill>
                  <a:srgbClr val="000000"/>
                </a:solidFill>
                <a:latin typeface="Arial"/>
                <a:ea typeface="Arial"/>
                <a:cs typeface="Arial"/>
                <a:sym typeface="Arial"/>
              </a:endParaRPr>
            </a:p>
          </p:txBody>
        </p:sp>
        <p:sp>
          <p:nvSpPr>
            <p:cNvPr id="145" name="Google Shape;145;g26f88699507_0_0"/>
            <p:cNvSpPr/>
            <p:nvPr/>
          </p:nvSpPr>
          <p:spPr>
            <a:xfrm>
              <a:off x="487196" y="3584458"/>
              <a:ext cx="5067900" cy="1203600"/>
            </a:xfrm>
            <a:prstGeom prst="trapezoid">
              <a:avLst>
                <a:gd fmla="val 50048" name="adj"/>
              </a:avLst>
            </a:prstGeom>
            <a:solidFill>
              <a:srgbClr val="126082"/>
            </a:solidFill>
            <a:ln cap="flat" cmpd="sng" w="1905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Arial"/>
                <a:ea typeface="Arial"/>
                <a:cs typeface="Arial"/>
                <a:sym typeface="Arial"/>
              </a:endParaRPr>
            </a:p>
          </p:txBody>
        </p:sp>
        <p:sp>
          <p:nvSpPr>
            <p:cNvPr id="146" name="Google Shape;146;g26f88699507_0_0"/>
            <p:cNvSpPr txBox="1"/>
            <p:nvPr/>
          </p:nvSpPr>
          <p:spPr>
            <a:xfrm>
              <a:off x="1419505" y="3584445"/>
              <a:ext cx="3132300" cy="1203600"/>
            </a:xfrm>
            <a:prstGeom prst="rect">
              <a:avLst/>
            </a:prstGeom>
            <a:noFill/>
            <a:ln>
              <a:noFill/>
            </a:ln>
          </p:spPr>
          <p:txBody>
            <a:bodyPr anchorCtr="0" anchor="ctr" bIns="21900" lIns="21900" spcFirstLastPara="1" rIns="21900" wrap="square" tIns="21900">
              <a:noAutofit/>
            </a:bodyPr>
            <a:lstStyle/>
            <a:p>
              <a:pPr indent="0" lvl="0" marL="0" marR="0" rtl="0" algn="ctr">
                <a:lnSpc>
                  <a:spcPct val="90000"/>
                </a:lnSpc>
                <a:spcBef>
                  <a:spcPts val="0"/>
                </a:spcBef>
                <a:spcAft>
                  <a:spcPts val="0"/>
                </a:spcAft>
                <a:buClr>
                  <a:schemeClr val="lt1"/>
                </a:buClr>
                <a:buSzPts val="1700"/>
                <a:buFont typeface="Arial"/>
                <a:buNone/>
              </a:pPr>
              <a:r>
                <a:rPr b="0" i="0" lang="en-US" sz="1600" u="none" cap="none" strike="noStrike">
                  <a:solidFill>
                    <a:schemeClr val="lt1"/>
                  </a:solidFill>
                  <a:latin typeface="Arial"/>
                  <a:ea typeface="Arial"/>
                  <a:cs typeface="Arial"/>
                  <a:sym typeface="Arial"/>
                </a:rPr>
                <a:t>GAL Terms and Conditions</a:t>
              </a:r>
              <a:endParaRPr b="0" i="0" sz="1000" u="none" cap="none" strike="noStrike">
                <a:solidFill>
                  <a:srgbClr val="000000"/>
                </a:solidFill>
                <a:latin typeface="Arial"/>
                <a:ea typeface="Arial"/>
                <a:cs typeface="Arial"/>
                <a:sym typeface="Arial"/>
              </a:endParaRPr>
            </a:p>
          </p:txBody>
        </p:sp>
        <p:sp>
          <p:nvSpPr>
            <p:cNvPr id="147" name="Google Shape;147;g26f88699507_0_0"/>
            <p:cNvSpPr/>
            <p:nvPr/>
          </p:nvSpPr>
          <p:spPr>
            <a:xfrm>
              <a:off x="-73216" y="4814109"/>
              <a:ext cx="6213000" cy="1203600"/>
            </a:xfrm>
            <a:prstGeom prst="trapezoid">
              <a:avLst>
                <a:gd fmla="val 50048" name="adj"/>
              </a:avLst>
            </a:prstGeom>
            <a:solidFill>
              <a:srgbClr val="126082"/>
            </a:solidFill>
            <a:ln cap="flat" cmpd="sng" w="1905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Arial"/>
                <a:ea typeface="Arial"/>
                <a:cs typeface="Arial"/>
                <a:sym typeface="Arial"/>
              </a:endParaRPr>
            </a:p>
          </p:txBody>
        </p:sp>
        <p:sp>
          <p:nvSpPr>
            <p:cNvPr id="148" name="Google Shape;148;g26f88699507_0_0"/>
            <p:cNvSpPr txBox="1"/>
            <p:nvPr/>
          </p:nvSpPr>
          <p:spPr>
            <a:xfrm>
              <a:off x="1054100" y="4814098"/>
              <a:ext cx="3915300" cy="1203600"/>
            </a:xfrm>
            <a:prstGeom prst="rect">
              <a:avLst/>
            </a:prstGeom>
            <a:noFill/>
            <a:ln>
              <a:noFill/>
            </a:ln>
          </p:spPr>
          <p:txBody>
            <a:bodyPr anchorCtr="0" anchor="ctr" bIns="21900" lIns="21900" spcFirstLastPara="1" rIns="21900" wrap="square" tIns="21900">
              <a:noAutofit/>
            </a:bodyPr>
            <a:lstStyle/>
            <a:p>
              <a:pPr indent="0" lvl="0" marL="0" marR="0" rtl="0" algn="ctr">
                <a:lnSpc>
                  <a:spcPct val="90000"/>
                </a:lnSpc>
                <a:spcBef>
                  <a:spcPts val="0"/>
                </a:spcBef>
                <a:spcAft>
                  <a:spcPts val="0"/>
                </a:spcAft>
                <a:buClr>
                  <a:schemeClr val="lt1"/>
                </a:buClr>
                <a:buSzPts val="1700"/>
                <a:buFont typeface="Arial"/>
                <a:buNone/>
              </a:pPr>
              <a:r>
                <a:rPr b="0" i="0" lang="en-US" sz="1600" u="none" cap="none" strike="noStrike">
                  <a:solidFill>
                    <a:schemeClr val="lt1"/>
                  </a:solidFill>
                  <a:latin typeface="Arial"/>
                  <a:ea typeface="Arial"/>
                  <a:cs typeface="Arial"/>
                  <a:sym typeface="Arial"/>
                </a:rPr>
                <a:t>Pass-through entities laws, regulations, and policies/procedures</a:t>
              </a:r>
              <a:endParaRPr b="0" i="0" sz="1000" u="none" cap="none" strike="noStrike">
                <a:solidFill>
                  <a:srgbClr val="000000"/>
                </a:solidFill>
                <a:latin typeface="Arial"/>
                <a:ea typeface="Arial"/>
                <a:cs typeface="Arial"/>
                <a:sym typeface="Arial"/>
              </a:endParaRPr>
            </a:p>
          </p:txBody>
        </p:sp>
      </p:grpSp>
      <p:sp>
        <p:nvSpPr>
          <p:cNvPr id="149" name="Google Shape;149;g26f88699507_0_0"/>
          <p:cNvSpPr txBox="1"/>
          <p:nvPr/>
        </p:nvSpPr>
        <p:spPr>
          <a:xfrm rot="3909401">
            <a:off x="6201472" y="3260729"/>
            <a:ext cx="3733057" cy="474081"/>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FF0000"/>
                </a:solidFill>
                <a:latin typeface="Calibri"/>
                <a:ea typeface="Calibri"/>
                <a:cs typeface="Calibri"/>
                <a:sym typeface="Calibri"/>
              </a:rPr>
              <a:t>ALWAYS follow what is MOST restrictive, even if that is State Fiscal Policy or Awardee Internal Policy</a:t>
            </a:r>
            <a:endParaRPr b="1" i="0" sz="1200" u="none" cap="none" strike="noStrike">
              <a:solidFill>
                <a:srgbClr val="FF0000"/>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g21ea565f2ab_0_0"/>
          <p:cNvSpPr txBox="1"/>
          <p:nvPr>
            <p:ph type="title"/>
          </p:nvPr>
        </p:nvSpPr>
        <p:spPr>
          <a:xfrm>
            <a:off x="245193" y="254514"/>
            <a:ext cx="7121378" cy="756300"/>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2400"/>
              <a:buNone/>
            </a:pPr>
            <a:r>
              <a:rPr lang="en-US" sz="2400">
                <a:extLst>
                  <a:ext uri="http://customooxmlschemas.google.com/">
                    <go:slidesCustomData xmlns:go="http://customooxmlschemas.google.com/" textRoundtripDataId="6"/>
                  </a:ext>
                </a:extLst>
              </a:rPr>
              <a:t>Differences between Federal and State </a:t>
            </a:r>
            <a:r>
              <a:rPr lang="en-US" sz="2400">
                <a:extLst>
                  <a:ext uri="http://customooxmlschemas.google.com/">
                    <go:slidesCustomData xmlns:go="http://customooxmlschemas.google.com/" textRoundtripDataId="7"/>
                  </a:ext>
                </a:extLst>
              </a:rPr>
              <a:t>Grants</a:t>
            </a:r>
            <a:endParaRPr/>
          </a:p>
        </p:txBody>
      </p:sp>
      <p:sp>
        <p:nvSpPr>
          <p:cNvPr id="156" name="Google Shape;156;g21ea565f2ab_0_0"/>
          <p:cNvSpPr txBox="1"/>
          <p:nvPr>
            <p:ph idx="12" type="sldNum"/>
          </p:nvPr>
        </p:nvSpPr>
        <p:spPr>
          <a:xfrm>
            <a:off x="223071" y="6427018"/>
            <a:ext cx="2057400" cy="365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600"/>
              <a:buFont typeface="Arial"/>
              <a:buNone/>
            </a:pPr>
            <a:fld id="{00000000-1234-1234-1234-123412341234}" type="slidenum">
              <a:rPr lang="en-US"/>
              <a:t>‹#›</a:t>
            </a:fld>
            <a:endParaRPr/>
          </a:p>
        </p:txBody>
      </p:sp>
      <p:sp>
        <p:nvSpPr>
          <p:cNvPr id="157" name="Google Shape;157;g21ea565f2ab_0_0"/>
          <p:cNvSpPr txBox="1"/>
          <p:nvPr/>
        </p:nvSpPr>
        <p:spPr>
          <a:xfrm>
            <a:off x="1176575" y="576125"/>
            <a:ext cx="6611700" cy="471000"/>
          </a:xfrm>
          <a:prstGeom prst="rect">
            <a:avLst/>
          </a:prstGeom>
          <a:noFill/>
          <a:ln>
            <a:noFill/>
          </a:ln>
        </p:spPr>
        <p:txBody>
          <a:bodyPr anchorCtr="0" anchor="t" bIns="91425" lIns="91425" spcFirstLastPara="1" rIns="91425" wrap="square" tIns="91425">
            <a:noAutofit/>
          </a:bodyPr>
          <a:lstStyle/>
          <a:p>
            <a:pPr indent="0" lvl="0" marL="0" marR="289560" rtl="0" algn="ctr">
              <a:lnSpc>
                <a:spcPct val="100000"/>
              </a:lnSpc>
              <a:spcBef>
                <a:spcPts val="550"/>
              </a:spcBef>
              <a:spcAft>
                <a:spcPts val="0"/>
              </a:spcAft>
              <a:buClr>
                <a:schemeClr val="dk1"/>
              </a:buClr>
              <a:buSzPts val="1100"/>
              <a:buFont typeface="Arial"/>
              <a:buNone/>
            </a:pPr>
            <a:r>
              <a:rPr b="1" i="0" lang="en-US" sz="1400" u="none" cap="none" strike="noStrike">
                <a:solidFill>
                  <a:srgbClr val="000000"/>
                </a:solidFill>
                <a:latin typeface="Calibri"/>
                <a:ea typeface="Calibri"/>
                <a:cs typeface="Calibri"/>
                <a:sym typeface="Calibri"/>
                <a:extLst>
                  <a:ext uri="http://customooxmlschemas.google.com/">
                    <go:slidesCustomData xmlns:go="http://customooxmlschemas.google.com/" textRoundtripDataId="8"/>
                  </a:ext>
                </a:extLst>
              </a:rPr>
              <a:t>For both State and Federal awards from CDE, subawarding beyond the LEA or BOCES, is </a:t>
            </a:r>
            <a:r>
              <a:rPr b="1" i="1" lang="en-US" sz="1400" u="none" cap="none" strike="noStrike">
                <a:solidFill>
                  <a:srgbClr val="FF0000"/>
                </a:solidFill>
                <a:latin typeface="Calibri"/>
                <a:ea typeface="Calibri"/>
                <a:cs typeface="Calibri"/>
                <a:sym typeface="Calibri"/>
                <a:extLst>
                  <a:ext uri="http://customooxmlschemas.google.com/">
                    <go:slidesCustomData xmlns:go="http://customooxmlschemas.google.com/" textRoundtripDataId="9"/>
                  </a:ext>
                </a:extLst>
              </a:rPr>
              <a:t>unallowable.</a:t>
            </a:r>
            <a:endParaRPr b="0" i="1" sz="2800" u="none" cap="none" strike="noStrike">
              <a:solidFill>
                <a:srgbClr val="FF0000"/>
              </a:solidFill>
              <a:latin typeface="Calibri"/>
              <a:ea typeface="Calibri"/>
              <a:cs typeface="Calibri"/>
              <a:sym typeface="Calibri"/>
            </a:endParaRPr>
          </a:p>
        </p:txBody>
      </p:sp>
      <p:sp>
        <p:nvSpPr>
          <p:cNvPr id="158" name="Google Shape;158;g21ea565f2ab_0_0"/>
          <p:cNvSpPr txBox="1"/>
          <p:nvPr/>
        </p:nvSpPr>
        <p:spPr>
          <a:xfrm>
            <a:off x="123875" y="1109225"/>
            <a:ext cx="4547700" cy="5682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1000"/>
              </a:spcBef>
              <a:spcAft>
                <a:spcPts val="0"/>
              </a:spcAft>
              <a:buClr>
                <a:srgbClr val="000000"/>
              </a:buClr>
              <a:buSzPts val="1700"/>
              <a:buFont typeface="Arial"/>
              <a:buNone/>
            </a:pPr>
            <a:r>
              <a:rPr b="1" i="0" lang="en-US" sz="1700" u="none" cap="none" strike="noStrike">
                <a:solidFill>
                  <a:schemeClr val="dk1"/>
                </a:solidFill>
                <a:latin typeface="Calibri"/>
                <a:ea typeface="Calibri"/>
                <a:cs typeface="Calibri"/>
                <a:sym typeface="Calibri"/>
              </a:rPr>
              <a:t>Federal grants</a:t>
            </a:r>
            <a:endParaRPr b="1" i="0" sz="1700" u="none" cap="none" strike="noStrike">
              <a:solidFill>
                <a:schemeClr val="dk1"/>
              </a:solidFill>
              <a:latin typeface="Calibri"/>
              <a:ea typeface="Calibri"/>
              <a:cs typeface="Calibri"/>
              <a:sym typeface="Calibri"/>
            </a:endParaRPr>
          </a:p>
          <a:p>
            <a:pPr indent="-330200" lvl="0" marL="457200" marR="203200" rtl="0" algn="l">
              <a:lnSpc>
                <a:spcPct val="100000"/>
              </a:lnSpc>
              <a:spcBef>
                <a:spcPts val="555"/>
              </a:spcBef>
              <a:spcAft>
                <a:spcPts val="0"/>
              </a:spcAft>
              <a:buClr>
                <a:schemeClr val="dk1"/>
              </a:buClr>
              <a:buSzPts val="1600"/>
              <a:buFont typeface="Arial"/>
              <a:buChar char="•"/>
            </a:pPr>
            <a:r>
              <a:rPr b="0" i="0" lang="en-US" sz="1600" u="none" cap="none" strike="noStrike">
                <a:solidFill>
                  <a:schemeClr val="dk1"/>
                </a:solidFill>
                <a:latin typeface="Calibri"/>
                <a:ea typeface="Calibri"/>
                <a:cs typeface="Calibri"/>
                <a:sym typeface="Calibri"/>
              </a:rPr>
              <a:t>Created and appropriated through an act of U.S. Congress.</a:t>
            </a:r>
            <a:endParaRPr b="0" i="0" sz="1600" u="none" cap="none" strike="noStrike">
              <a:solidFill>
                <a:schemeClr val="dk1"/>
              </a:solidFill>
              <a:latin typeface="Calibri"/>
              <a:ea typeface="Calibri"/>
              <a:cs typeface="Calibri"/>
              <a:sym typeface="Calibri"/>
            </a:endParaRPr>
          </a:p>
          <a:p>
            <a:pPr indent="-330200" lvl="0" marL="457200" marR="0" rtl="0" algn="l">
              <a:lnSpc>
                <a:spcPct val="100000"/>
              </a:lnSpc>
              <a:spcBef>
                <a:spcPts val="500"/>
              </a:spcBef>
              <a:spcAft>
                <a:spcPts val="0"/>
              </a:spcAft>
              <a:buClr>
                <a:schemeClr val="dk1"/>
              </a:buClr>
              <a:buSzPts val="1600"/>
              <a:buFont typeface="Arial"/>
              <a:buChar char="•"/>
            </a:pPr>
            <a:r>
              <a:rPr b="0" i="0" lang="en-US" sz="1600" u="none" cap="none" strike="noStrike">
                <a:solidFill>
                  <a:schemeClr val="dk1"/>
                </a:solidFill>
                <a:latin typeface="Calibri"/>
                <a:ea typeface="Calibri"/>
                <a:cs typeface="Calibri"/>
                <a:sym typeface="Calibri"/>
              </a:rPr>
              <a:t>Codified in federal law.</a:t>
            </a:r>
            <a:endParaRPr b="0" i="0" sz="1600" u="none" cap="none" strike="noStrike">
              <a:solidFill>
                <a:schemeClr val="dk1"/>
              </a:solidFill>
              <a:latin typeface="Calibri"/>
              <a:ea typeface="Calibri"/>
              <a:cs typeface="Calibri"/>
              <a:sym typeface="Calibri"/>
            </a:endParaRPr>
          </a:p>
          <a:p>
            <a:pPr indent="-330200" lvl="0" marL="457200" marR="5080" rtl="0" algn="l">
              <a:lnSpc>
                <a:spcPct val="100000"/>
              </a:lnSpc>
              <a:spcBef>
                <a:spcPts val="470"/>
              </a:spcBef>
              <a:spcAft>
                <a:spcPts val="0"/>
              </a:spcAft>
              <a:buClr>
                <a:schemeClr val="dk1"/>
              </a:buClr>
              <a:buSzPts val="1600"/>
              <a:buFont typeface="Arial"/>
              <a:buChar char="•"/>
            </a:pPr>
            <a:r>
              <a:rPr b="0" i="0" lang="en-US" sz="1600" u="none" cap="none" strike="noStrike">
                <a:solidFill>
                  <a:schemeClr val="dk1"/>
                </a:solidFill>
                <a:latin typeface="Calibri"/>
                <a:ea typeface="Calibri"/>
                <a:cs typeface="Calibri"/>
                <a:sym typeface="Calibri"/>
              </a:rPr>
              <a:t>Governed by Uniform Grant Guidance (UGG) </a:t>
            </a:r>
            <a:endParaRPr b="0" i="0" sz="1600" u="none" cap="none" strike="noStrike">
              <a:solidFill>
                <a:schemeClr val="dk1"/>
              </a:solidFill>
              <a:latin typeface="Calibri"/>
              <a:ea typeface="Calibri"/>
              <a:cs typeface="Calibri"/>
              <a:sym typeface="Calibri"/>
            </a:endParaRPr>
          </a:p>
          <a:p>
            <a:pPr indent="-330200" lvl="1" marL="914400" marR="5080" rtl="0" algn="l">
              <a:lnSpc>
                <a:spcPct val="100000"/>
              </a:lnSpc>
              <a:spcBef>
                <a:spcPts val="470"/>
              </a:spcBef>
              <a:spcAft>
                <a:spcPts val="0"/>
              </a:spcAft>
              <a:buClr>
                <a:schemeClr val="dk1"/>
              </a:buClr>
              <a:buSzPts val="1600"/>
              <a:buFont typeface="Arial"/>
              <a:buChar char="•"/>
            </a:pPr>
            <a:r>
              <a:rPr b="0" i="0" lang="en-US" sz="1600" u="none" cap="none" strike="noStrike">
                <a:solidFill>
                  <a:schemeClr val="dk1"/>
                </a:solidFill>
                <a:latin typeface="Calibri"/>
                <a:ea typeface="Calibri"/>
                <a:cs typeface="Calibri"/>
                <a:sym typeface="Calibri"/>
              </a:rPr>
              <a:t>2 CFR 200  </a:t>
            </a:r>
            <a:endParaRPr b="0" i="0" sz="1600" u="none" cap="none" strike="noStrike">
              <a:solidFill>
                <a:schemeClr val="dk1"/>
              </a:solidFill>
              <a:latin typeface="Calibri"/>
              <a:ea typeface="Calibri"/>
              <a:cs typeface="Calibri"/>
              <a:sym typeface="Calibri"/>
            </a:endParaRPr>
          </a:p>
          <a:p>
            <a:pPr indent="-330200" lvl="1" marL="914400" marR="5080" rtl="0" algn="l">
              <a:lnSpc>
                <a:spcPct val="100000"/>
              </a:lnSpc>
              <a:spcBef>
                <a:spcPts val="470"/>
              </a:spcBef>
              <a:spcAft>
                <a:spcPts val="0"/>
              </a:spcAft>
              <a:buClr>
                <a:schemeClr val="dk1"/>
              </a:buClr>
              <a:buSzPts val="1600"/>
              <a:buFont typeface="Arial"/>
              <a:buChar char="•"/>
            </a:pPr>
            <a:r>
              <a:rPr b="0" i="0" lang="en-US" sz="1600" u="none" cap="none" strike="noStrike">
                <a:solidFill>
                  <a:schemeClr val="dk1"/>
                </a:solidFill>
                <a:latin typeface="Calibri"/>
                <a:ea typeface="Calibri"/>
                <a:cs typeface="Calibri"/>
                <a:sym typeface="Calibri"/>
              </a:rPr>
              <a:t>Education Department General Administrative Regulations (EDGAR)</a:t>
            </a:r>
            <a:endParaRPr b="0" i="0" sz="1600" u="none" cap="none" strike="noStrike">
              <a:solidFill>
                <a:schemeClr val="dk1"/>
              </a:solidFill>
              <a:latin typeface="Calibri"/>
              <a:ea typeface="Calibri"/>
              <a:cs typeface="Calibri"/>
              <a:sym typeface="Calibri"/>
            </a:endParaRPr>
          </a:p>
          <a:p>
            <a:pPr indent="-330200" lvl="1" marL="914400" marR="5080" rtl="0" algn="l">
              <a:lnSpc>
                <a:spcPct val="100000"/>
              </a:lnSpc>
              <a:spcBef>
                <a:spcPts val="470"/>
              </a:spcBef>
              <a:spcAft>
                <a:spcPts val="0"/>
              </a:spcAft>
              <a:buClr>
                <a:schemeClr val="dk1"/>
              </a:buClr>
              <a:buSzPts val="1600"/>
              <a:buFont typeface="Arial"/>
              <a:buChar char="•"/>
            </a:pPr>
            <a:r>
              <a:rPr b="0" i="0" lang="en-US" sz="1600" u="none" cap="none" strike="noStrike">
                <a:solidFill>
                  <a:schemeClr val="dk1"/>
                </a:solidFill>
                <a:latin typeface="Calibri"/>
                <a:ea typeface="Calibri"/>
                <a:cs typeface="Calibri"/>
                <a:sym typeface="Calibri"/>
              </a:rPr>
              <a:t>Funding Program non-regulatory guidance</a:t>
            </a:r>
            <a:endParaRPr b="0" i="0" sz="1600" u="none" cap="none" strike="noStrike">
              <a:solidFill>
                <a:schemeClr val="dk1"/>
              </a:solidFill>
              <a:latin typeface="Calibri"/>
              <a:ea typeface="Calibri"/>
              <a:cs typeface="Calibri"/>
              <a:sym typeface="Calibri"/>
            </a:endParaRPr>
          </a:p>
          <a:p>
            <a:pPr indent="-330200" lvl="0" marL="457200" marR="5080" rtl="0" algn="l">
              <a:lnSpc>
                <a:spcPct val="100000"/>
              </a:lnSpc>
              <a:spcBef>
                <a:spcPts val="470"/>
              </a:spcBef>
              <a:spcAft>
                <a:spcPts val="0"/>
              </a:spcAft>
              <a:buClr>
                <a:schemeClr val="dk1"/>
              </a:buClr>
              <a:buSzPts val="1600"/>
              <a:buFont typeface="Arial"/>
              <a:buChar char="•"/>
            </a:pPr>
            <a:r>
              <a:rPr b="0" i="0" lang="en-US" sz="1600" u="none" cap="none" strike="noStrike">
                <a:solidFill>
                  <a:schemeClr val="dk1"/>
                </a:solidFill>
                <a:latin typeface="Calibri"/>
                <a:ea typeface="Calibri"/>
                <a:cs typeface="Calibri"/>
                <a:sym typeface="Calibri"/>
              </a:rPr>
              <a:t>Funded via reimbursement (funds provided after expenditures incurred).</a:t>
            </a:r>
            <a:endParaRPr b="0" i="0" sz="1600" u="none" cap="none" strike="noStrike">
              <a:solidFill>
                <a:schemeClr val="dk1"/>
              </a:solidFill>
              <a:latin typeface="Calibri"/>
              <a:ea typeface="Calibri"/>
              <a:cs typeface="Calibri"/>
              <a:sym typeface="Calibri"/>
            </a:endParaRPr>
          </a:p>
          <a:p>
            <a:pPr indent="-330200" lvl="0" marL="457200" marR="5080" rtl="0" algn="l">
              <a:lnSpc>
                <a:spcPct val="100000"/>
              </a:lnSpc>
              <a:spcBef>
                <a:spcPts val="470"/>
              </a:spcBef>
              <a:spcAft>
                <a:spcPts val="0"/>
              </a:spcAft>
              <a:buClr>
                <a:schemeClr val="dk1"/>
              </a:buClr>
              <a:buSzPts val="1600"/>
              <a:buFont typeface="Arial"/>
              <a:buChar char="•"/>
            </a:pPr>
            <a:r>
              <a:rPr b="0" i="0" lang="en-US" sz="1600" u="none" cap="none" strike="noStrike">
                <a:solidFill>
                  <a:schemeClr val="dk1"/>
                </a:solidFill>
                <a:latin typeface="Calibri"/>
                <a:ea typeface="Calibri"/>
                <a:cs typeface="Calibri"/>
                <a:sym typeface="Calibri"/>
              </a:rPr>
              <a:t>Indirect Cost Recovery is allowed dependent upon an approved Indirect Cost Rate and possible </a:t>
            </a:r>
            <a:r>
              <a:rPr b="0" i="0" lang="en-US" sz="1600" u="sng" cap="none" strike="noStrike">
                <a:solidFill>
                  <a:schemeClr val="hlink"/>
                </a:solidFill>
                <a:latin typeface="Calibri"/>
                <a:ea typeface="Calibri"/>
                <a:cs typeface="Calibri"/>
                <a:sym typeface="Calibri"/>
                <a:hlinkClick r:id="rId3"/>
              </a:rPr>
              <a:t>CAP</a:t>
            </a:r>
            <a:r>
              <a:rPr b="0" i="0" lang="en-US" sz="1600" u="none" cap="none" strike="noStrike">
                <a:solidFill>
                  <a:schemeClr val="dk1"/>
                </a:solidFill>
                <a:latin typeface="Calibri"/>
                <a:ea typeface="Calibri"/>
                <a:cs typeface="Calibri"/>
                <a:sym typeface="Calibri"/>
              </a:rPr>
              <a:t> by federal awarding agency (ie training grants).</a:t>
            </a:r>
            <a:endParaRPr b="0" i="0" sz="1600" u="none" cap="none" strike="noStrike">
              <a:solidFill>
                <a:schemeClr val="dk1"/>
              </a:solidFill>
              <a:latin typeface="Calibri"/>
              <a:ea typeface="Calibri"/>
              <a:cs typeface="Calibri"/>
              <a:sym typeface="Calibri"/>
            </a:endParaRPr>
          </a:p>
          <a:p>
            <a:pPr indent="-330200" lvl="0" marL="457200" marR="5080" rtl="0" algn="l">
              <a:lnSpc>
                <a:spcPct val="100000"/>
              </a:lnSpc>
              <a:spcBef>
                <a:spcPts val="470"/>
              </a:spcBef>
              <a:spcAft>
                <a:spcPts val="0"/>
              </a:spcAft>
              <a:buClr>
                <a:schemeClr val="dk1"/>
              </a:buClr>
              <a:buSzPts val="1600"/>
              <a:buFont typeface="Arial"/>
              <a:buChar char="•"/>
            </a:pPr>
            <a:r>
              <a:rPr b="0" i="0" lang="en-US" sz="1600" u="none" cap="none" strike="noStrike">
                <a:solidFill>
                  <a:schemeClr val="dk1"/>
                </a:solidFill>
                <a:latin typeface="Calibri"/>
                <a:ea typeface="Calibri"/>
                <a:cs typeface="Calibri"/>
                <a:sym typeface="Calibri"/>
              </a:rPr>
              <a:t>Subject to monitoring f</a:t>
            </a:r>
            <a:r>
              <a:rPr b="0" i="0" lang="en-US" sz="1600" u="none" cap="none" strike="noStrike">
                <a:solidFill>
                  <a:schemeClr val="dk1"/>
                </a:solidFill>
                <a:latin typeface="Calibri"/>
                <a:ea typeface="Calibri"/>
                <a:cs typeface="Calibri"/>
                <a:sym typeface="Calibri"/>
                <a:extLst>
                  <a:ext uri="http://customooxmlschemas.google.com/">
                    <go:slidesCustomData xmlns:go="http://customooxmlschemas.google.com/" textRoundtripDataId="10"/>
                  </a:ext>
                </a:extLst>
              </a:rPr>
              <a:t>rom CDE</a:t>
            </a:r>
            <a:r>
              <a:rPr b="0" i="0" lang="en-US" sz="1600" u="none" cap="none" strike="noStrike">
                <a:solidFill>
                  <a:schemeClr val="dk1"/>
                </a:solidFill>
                <a:latin typeface="Calibri"/>
                <a:ea typeface="Calibri"/>
                <a:cs typeface="Calibri"/>
                <a:sym typeface="Calibri"/>
              </a:rPr>
              <a:t> as required by the UGG.</a:t>
            </a:r>
            <a:endParaRPr b="0" i="0" sz="16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alibri"/>
              <a:ea typeface="Calibri"/>
              <a:cs typeface="Calibri"/>
              <a:sym typeface="Calibri"/>
            </a:endParaRPr>
          </a:p>
        </p:txBody>
      </p:sp>
      <p:sp>
        <p:nvSpPr>
          <p:cNvPr id="159" name="Google Shape;159;g21ea565f2ab_0_0"/>
          <p:cNvSpPr txBox="1"/>
          <p:nvPr/>
        </p:nvSpPr>
        <p:spPr>
          <a:xfrm>
            <a:off x="4862650" y="1109225"/>
            <a:ext cx="4106100" cy="5821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1000"/>
              </a:spcBef>
              <a:spcAft>
                <a:spcPts val="0"/>
              </a:spcAft>
              <a:buClr>
                <a:srgbClr val="000000"/>
              </a:buClr>
              <a:buSzPts val="1700"/>
              <a:buFont typeface="Arial"/>
              <a:buNone/>
            </a:pPr>
            <a:r>
              <a:rPr b="1" i="0" lang="en-US" sz="1700" u="none" cap="none" strike="noStrike">
                <a:solidFill>
                  <a:schemeClr val="dk1"/>
                </a:solidFill>
                <a:latin typeface="Calibri"/>
                <a:ea typeface="Calibri"/>
                <a:cs typeface="Calibri"/>
                <a:sym typeface="Calibri"/>
              </a:rPr>
              <a:t>State grants</a:t>
            </a:r>
            <a:endParaRPr b="1" i="0" sz="1700" u="none" cap="none" strike="noStrike">
              <a:solidFill>
                <a:schemeClr val="dk1"/>
              </a:solidFill>
              <a:latin typeface="Calibri"/>
              <a:ea typeface="Calibri"/>
              <a:cs typeface="Calibri"/>
              <a:sym typeface="Calibri"/>
            </a:endParaRPr>
          </a:p>
          <a:p>
            <a:pPr indent="-330200" lvl="0" marL="457200" marR="289560" rtl="0" algn="l">
              <a:lnSpc>
                <a:spcPct val="100000"/>
              </a:lnSpc>
              <a:spcBef>
                <a:spcPts val="550"/>
              </a:spcBef>
              <a:spcAft>
                <a:spcPts val="0"/>
              </a:spcAft>
              <a:buClr>
                <a:schemeClr val="dk1"/>
              </a:buClr>
              <a:buSzPts val="1600"/>
              <a:buFont typeface="Arial"/>
              <a:buChar char="•"/>
            </a:pPr>
            <a:r>
              <a:rPr b="0" i="0" lang="en-US" sz="1600" u="none" cap="none" strike="noStrike">
                <a:solidFill>
                  <a:schemeClr val="dk1"/>
                </a:solidFill>
                <a:latin typeface="Calibri"/>
                <a:ea typeface="Calibri"/>
                <a:cs typeface="Calibri"/>
                <a:sym typeface="Calibri"/>
              </a:rPr>
              <a:t>Created and appropriated through an act of state legislation.</a:t>
            </a:r>
            <a:endParaRPr b="0" i="0" sz="1600" u="none" cap="none" strike="noStrike">
              <a:solidFill>
                <a:schemeClr val="dk1"/>
              </a:solidFill>
              <a:latin typeface="Calibri"/>
              <a:ea typeface="Calibri"/>
              <a:cs typeface="Calibri"/>
              <a:sym typeface="Calibri"/>
            </a:endParaRPr>
          </a:p>
          <a:p>
            <a:pPr indent="-330200" lvl="0" marL="457200" marR="5080" rtl="0" algn="l">
              <a:lnSpc>
                <a:spcPct val="100000"/>
              </a:lnSpc>
              <a:spcBef>
                <a:spcPts val="445"/>
              </a:spcBef>
              <a:spcAft>
                <a:spcPts val="0"/>
              </a:spcAft>
              <a:buClr>
                <a:schemeClr val="dk1"/>
              </a:buClr>
              <a:buSzPts val="1600"/>
              <a:buFont typeface="Arial"/>
              <a:buChar char="•"/>
            </a:pPr>
            <a:r>
              <a:rPr b="0" i="0" lang="en-US" sz="1600" u="none" cap="none" strike="noStrike">
                <a:solidFill>
                  <a:schemeClr val="dk1"/>
                </a:solidFill>
                <a:latin typeface="Calibri"/>
                <a:ea typeface="Calibri"/>
                <a:cs typeface="Calibri"/>
                <a:sym typeface="Calibri"/>
                <a:extLst>
                  <a:ext uri="http://customooxmlschemas.google.com/">
                    <go:slidesCustomData xmlns:go="http://customooxmlschemas.google.com/" textRoundtripDataId="11"/>
                  </a:ext>
                </a:extLst>
              </a:rPr>
              <a:t>Codified in Colorado Revised Statutes (C.R.S.).</a:t>
            </a:r>
            <a:endParaRPr b="0" i="0" sz="1600" u="none" cap="none" strike="noStrike">
              <a:solidFill>
                <a:schemeClr val="dk1"/>
              </a:solidFill>
              <a:latin typeface="Calibri"/>
              <a:ea typeface="Calibri"/>
              <a:cs typeface="Calibri"/>
              <a:sym typeface="Calibri"/>
              <a:extLst>
                <a:ext uri="http://customooxmlschemas.google.com/">
                  <go:slidesCustomData xmlns:go="http://customooxmlschemas.google.com/" textRoundtripDataId="12"/>
                </a:ext>
              </a:extLst>
            </a:endParaRPr>
          </a:p>
          <a:p>
            <a:pPr indent="-330200" lvl="0" marL="457200" marR="490855" rtl="0" algn="l">
              <a:lnSpc>
                <a:spcPct val="100000"/>
              </a:lnSpc>
              <a:spcBef>
                <a:spcPts val="445"/>
              </a:spcBef>
              <a:spcAft>
                <a:spcPts val="0"/>
              </a:spcAft>
              <a:buClr>
                <a:schemeClr val="dk1"/>
              </a:buClr>
              <a:buSzPts val="1600"/>
              <a:buFont typeface="Arial"/>
              <a:buChar char="•"/>
            </a:pPr>
            <a:r>
              <a:rPr b="0" i="0" lang="en-US" sz="1600" u="none" cap="none" strike="noStrike">
                <a:solidFill>
                  <a:schemeClr val="dk1"/>
                </a:solidFill>
                <a:latin typeface="Calibri"/>
                <a:ea typeface="Calibri"/>
                <a:cs typeface="Calibri"/>
                <a:sym typeface="Calibri"/>
                <a:extLst>
                  <a:ext uri="http://customooxmlschemas.google.com/">
                    <go:slidesCustomData xmlns:go="http://customooxmlschemas.google.com/" textRoundtripDataId="13"/>
                  </a:ext>
                </a:extLst>
              </a:rPr>
              <a:t>Governed by state fiscal rules</a:t>
            </a:r>
            <a:r>
              <a:rPr b="0" i="0" lang="en-US" sz="1600" u="none" cap="none" strike="noStrike">
                <a:solidFill>
                  <a:schemeClr val="dk1"/>
                </a:solidFill>
                <a:latin typeface="Calibri"/>
                <a:ea typeface="Calibri"/>
                <a:cs typeface="Calibri"/>
                <a:sym typeface="Calibri"/>
              </a:rPr>
              <a:t>, State Board of Ed Rules (if applicable), Program Rules, etc.</a:t>
            </a:r>
            <a:endParaRPr b="0" i="0" sz="1600" u="none" cap="none" strike="noStrike">
              <a:solidFill>
                <a:schemeClr val="dk1"/>
              </a:solidFill>
              <a:latin typeface="Calibri"/>
              <a:ea typeface="Calibri"/>
              <a:cs typeface="Calibri"/>
              <a:sym typeface="Calibri"/>
            </a:endParaRPr>
          </a:p>
          <a:p>
            <a:pPr indent="-330200" lvl="0" marL="457200" marR="289560" rtl="0" algn="l">
              <a:lnSpc>
                <a:spcPct val="100000"/>
              </a:lnSpc>
              <a:spcBef>
                <a:spcPts val="550"/>
              </a:spcBef>
              <a:spcAft>
                <a:spcPts val="0"/>
              </a:spcAft>
              <a:buClr>
                <a:schemeClr val="dk1"/>
              </a:buClr>
              <a:buSzPts val="1600"/>
              <a:buFont typeface="Arial"/>
              <a:buChar char="•"/>
            </a:pPr>
            <a:r>
              <a:rPr b="0" i="0" lang="en-US" sz="1600" u="none" cap="none" strike="noStrike">
                <a:solidFill>
                  <a:schemeClr val="dk1"/>
                </a:solidFill>
                <a:latin typeface="Calibri"/>
                <a:ea typeface="Calibri"/>
                <a:cs typeface="Calibri"/>
                <a:sym typeface="Calibri"/>
              </a:rPr>
              <a:t>Typically funded in advance (forward funded).</a:t>
            </a:r>
            <a:endParaRPr b="0" i="0" sz="1600" u="none" cap="none" strike="noStrike">
              <a:solidFill>
                <a:schemeClr val="dk1"/>
              </a:solidFill>
              <a:latin typeface="Calibri"/>
              <a:ea typeface="Calibri"/>
              <a:cs typeface="Calibri"/>
              <a:sym typeface="Calibri"/>
            </a:endParaRPr>
          </a:p>
          <a:p>
            <a:pPr indent="-330200" lvl="0" marL="457200" marR="289560" rtl="0" algn="l">
              <a:lnSpc>
                <a:spcPct val="100000"/>
              </a:lnSpc>
              <a:spcBef>
                <a:spcPts val="550"/>
              </a:spcBef>
              <a:spcAft>
                <a:spcPts val="0"/>
              </a:spcAft>
              <a:buClr>
                <a:schemeClr val="dk1"/>
              </a:buClr>
              <a:buSzPts val="1600"/>
              <a:buFont typeface="Arial"/>
              <a:buChar char="•"/>
            </a:pPr>
            <a:r>
              <a:rPr b="0" i="0" lang="en-US" sz="1600" u="none" cap="none" strike="noStrike">
                <a:solidFill>
                  <a:schemeClr val="dk1"/>
                </a:solidFill>
                <a:latin typeface="Calibri"/>
                <a:ea typeface="Calibri"/>
                <a:cs typeface="Calibri"/>
                <a:sym typeface="Calibri"/>
              </a:rPr>
              <a:t>Does NOT allow Indirect Cost Recovery (MAY require an admin cap).</a:t>
            </a:r>
            <a:endParaRPr b="0" i="0" sz="1600" u="none" cap="none" strike="noStrike">
              <a:solidFill>
                <a:schemeClr val="dk1"/>
              </a:solidFill>
              <a:latin typeface="Calibri"/>
              <a:ea typeface="Calibri"/>
              <a:cs typeface="Calibri"/>
              <a:sym typeface="Calibri"/>
            </a:endParaRPr>
          </a:p>
          <a:p>
            <a:pPr indent="-330200" lvl="0" marL="457200" marR="289560" rtl="0" algn="l">
              <a:lnSpc>
                <a:spcPct val="100000"/>
              </a:lnSpc>
              <a:spcBef>
                <a:spcPts val="550"/>
              </a:spcBef>
              <a:spcAft>
                <a:spcPts val="0"/>
              </a:spcAft>
              <a:buClr>
                <a:schemeClr val="dk1"/>
              </a:buClr>
              <a:buSzPts val="1600"/>
              <a:buFont typeface="Arial"/>
              <a:buChar char="•"/>
            </a:pPr>
            <a:r>
              <a:rPr b="0" i="0" lang="en-US" sz="1600" u="none" cap="none" strike="noStrike">
                <a:solidFill>
                  <a:schemeClr val="dk1"/>
                </a:solidFill>
                <a:latin typeface="Calibri"/>
                <a:ea typeface="Calibri"/>
                <a:cs typeface="Calibri"/>
                <a:sym typeface="Calibri"/>
              </a:rPr>
              <a:t>May be s</a:t>
            </a:r>
            <a:r>
              <a:rPr b="0" i="0" lang="en-US" sz="1600" u="none" cap="none" strike="noStrike">
                <a:solidFill>
                  <a:schemeClr val="dk1"/>
                </a:solidFill>
                <a:latin typeface="Calibri"/>
                <a:ea typeface="Calibri"/>
                <a:cs typeface="Calibri"/>
                <a:sym typeface="Calibri"/>
                <a:extLst>
                  <a:ext uri="http://customooxmlschemas.google.com/">
                    <go:slidesCustomData xmlns:go="http://customooxmlschemas.google.com/" textRoundtripDataId="14"/>
                  </a:ext>
                </a:extLst>
              </a:rPr>
              <a:t>ubject </a:t>
            </a:r>
            <a:r>
              <a:rPr b="0" i="0" lang="en-US" sz="1600" u="none" cap="none" strike="noStrike">
                <a:solidFill>
                  <a:schemeClr val="dk1"/>
                </a:solidFill>
                <a:latin typeface="Calibri"/>
                <a:ea typeface="Calibri"/>
                <a:cs typeface="Calibri"/>
                <a:sym typeface="Calibri"/>
              </a:rPr>
              <a:t>to monitoring from </a:t>
            </a:r>
            <a:r>
              <a:rPr b="0" i="0" lang="en-US" sz="1600" u="none" cap="none" strike="noStrike">
                <a:solidFill>
                  <a:schemeClr val="dk1"/>
                </a:solidFill>
                <a:latin typeface="Calibri"/>
                <a:ea typeface="Calibri"/>
                <a:cs typeface="Calibri"/>
                <a:sym typeface="Calibri"/>
                <a:extLst>
                  <a:ext uri="http://customooxmlschemas.google.com/">
                    <go:slidesCustomData xmlns:go="http://customooxmlschemas.google.com/" textRoundtripDataId="15"/>
                  </a:ext>
                </a:extLst>
              </a:rPr>
              <a:t>CDE in the future</a:t>
            </a:r>
            <a:r>
              <a:rPr b="0" i="0" lang="en-US" sz="1600" u="none" cap="none" strike="noStrike">
                <a:solidFill>
                  <a:schemeClr val="dk1"/>
                </a:solidFill>
                <a:latin typeface="Calibri"/>
                <a:ea typeface="Calibri"/>
                <a:cs typeface="Calibri"/>
                <a:sym typeface="Calibri"/>
              </a:rPr>
              <a:t>.</a:t>
            </a:r>
            <a:endParaRPr b="0" i="0" sz="1600" u="none" cap="none" strike="noStrike">
              <a:solidFill>
                <a:schemeClr val="dk1"/>
              </a:solidFill>
              <a:latin typeface="Calibri"/>
              <a:ea typeface="Calibri"/>
              <a:cs typeface="Calibri"/>
              <a:sym typeface="Calibri"/>
            </a:endParaRPr>
          </a:p>
          <a:p>
            <a:pPr indent="-330200" lvl="0" marL="457200" marR="289560" rtl="0" algn="l">
              <a:lnSpc>
                <a:spcPct val="100000"/>
              </a:lnSpc>
              <a:spcBef>
                <a:spcPts val="550"/>
              </a:spcBef>
              <a:spcAft>
                <a:spcPts val="0"/>
              </a:spcAft>
              <a:buClr>
                <a:schemeClr val="dk1"/>
              </a:buClr>
              <a:buSzPts val="1600"/>
              <a:buFont typeface="Arial"/>
              <a:buChar char="•"/>
            </a:pPr>
            <a:r>
              <a:rPr b="0" i="0" lang="en-US" sz="1600" u="none" cap="none" strike="noStrike">
                <a:solidFill>
                  <a:schemeClr val="dk1"/>
                </a:solidFill>
                <a:latin typeface="Calibri"/>
                <a:ea typeface="Calibri"/>
                <a:cs typeface="Calibri"/>
                <a:sym typeface="Calibri"/>
              </a:rPr>
              <a:t>Best Practice - ALWAYS treat your state as you would federal awards (internal process, policy, requirements, etc).</a:t>
            </a:r>
            <a:endParaRPr b="0" i="0" sz="1600" u="none" cap="none" strike="noStrike">
              <a:solidFill>
                <a:schemeClr val="dk1"/>
              </a:solidFill>
              <a:latin typeface="Calibri"/>
              <a:ea typeface="Calibri"/>
              <a:cs typeface="Calibri"/>
              <a:sym typeface="Calibri"/>
            </a:endParaRPr>
          </a:p>
          <a:p>
            <a:pPr indent="0" lvl="0" marL="0" marR="5080" rtl="0" algn="l">
              <a:lnSpc>
                <a:spcPct val="100000"/>
              </a:lnSpc>
              <a:spcBef>
                <a:spcPts val="470"/>
              </a:spcBef>
              <a:spcAft>
                <a:spcPts val="0"/>
              </a:spcAft>
              <a:buClr>
                <a:srgbClr val="000000"/>
              </a:buClr>
              <a:buSzPts val="1600"/>
              <a:buFont typeface="Arial"/>
              <a:buNone/>
            </a:pPr>
            <a:r>
              <a:t/>
            </a:r>
            <a:endParaRPr b="0" i="0" sz="16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alibri"/>
              <a:ea typeface="Calibri"/>
              <a:cs typeface="Calibri"/>
              <a:sym typeface="Calibri"/>
            </a:endParaRPr>
          </a:p>
        </p:txBody>
      </p:sp>
      <p:sp>
        <p:nvSpPr>
          <p:cNvPr id="160" name="Google Shape;160;g21ea565f2ab_0_0"/>
          <p:cNvSpPr txBox="1"/>
          <p:nvPr/>
        </p:nvSpPr>
        <p:spPr>
          <a:xfrm>
            <a:off x="512075" y="6187800"/>
            <a:ext cx="7276200" cy="537900"/>
          </a:xfrm>
          <a:prstGeom prst="rect">
            <a:avLst/>
          </a:prstGeom>
          <a:noFill/>
          <a:ln>
            <a:noFill/>
          </a:ln>
        </p:spPr>
        <p:txBody>
          <a:bodyPr anchorCtr="0" anchor="t" bIns="91425" lIns="91425" spcFirstLastPara="1" rIns="91425" wrap="square" tIns="91425">
            <a:noAutofit/>
          </a:bodyPr>
          <a:lstStyle/>
          <a:p>
            <a:pPr indent="0" lvl="0" marL="0" marR="289560" rtl="0" algn="ctr">
              <a:lnSpc>
                <a:spcPct val="100000"/>
              </a:lnSpc>
              <a:spcBef>
                <a:spcPts val="550"/>
              </a:spcBef>
              <a:spcAft>
                <a:spcPts val="0"/>
              </a:spcAft>
              <a:buClr>
                <a:srgbClr val="000000"/>
              </a:buClr>
              <a:buSzPts val="1200"/>
              <a:buFont typeface="Arial"/>
              <a:buNone/>
            </a:pPr>
            <a:r>
              <a:rPr b="1" i="0" lang="en-US" sz="1200" u="none" cap="none" strike="noStrike">
                <a:solidFill>
                  <a:srgbClr val="FF0000"/>
                </a:solidFill>
                <a:latin typeface="Calibri"/>
                <a:ea typeface="Calibri"/>
                <a:cs typeface="Calibri"/>
                <a:sym typeface="Calibri"/>
              </a:rPr>
              <a:t>For both State and Federal awards from CDE, CDE has the authority to be more restrictive if it does not impede the delivery of services or intent and if it does not conflict with any other rule or statute.  </a:t>
            </a:r>
            <a:endParaRPr b="0" i="0" sz="27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12"/>
          <p:cNvSpPr txBox="1"/>
          <p:nvPr>
            <p:ph type="title"/>
          </p:nvPr>
        </p:nvSpPr>
        <p:spPr>
          <a:xfrm>
            <a:off x="245201" y="254525"/>
            <a:ext cx="7169100" cy="756300"/>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Clr>
                <a:schemeClr val="lt1"/>
              </a:buClr>
              <a:buSzPts val="2400"/>
              <a:buFont typeface="Arial"/>
              <a:buNone/>
            </a:pPr>
            <a:r>
              <a:rPr lang="en-US"/>
              <a:t>Navigating The Uniform Grant Guidance (UGG)</a:t>
            </a:r>
            <a:endParaRPr/>
          </a:p>
        </p:txBody>
      </p:sp>
      <p:sp>
        <p:nvSpPr>
          <p:cNvPr id="166" name="Google Shape;166;p12"/>
          <p:cNvSpPr txBox="1"/>
          <p:nvPr>
            <p:ph idx="1" type="body"/>
          </p:nvPr>
        </p:nvSpPr>
        <p:spPr>
          <a:xfrm>
            <a:off x="336800" y="1312025"/>
            <a:ext cx="8430600" cy="5115000"/>
          </a:xfrm>
          <a:prstGeom prst="rect">
            <a:avLst/>
          </a:prstGeom>
          <a:noFill/>
          <a:ln>
            <a:noFill/>
          </a:ln>
        </p:spPr>
        <p:txBody>
          <a:bodyPr anchorCtr="0" anchor="t" bIns="45700" lIns="0" spcFirstLastPara="1" rIns="0" wrap="square" tIns="0">
            <a:normAutofit/>
          </a:bodyPr>
          <a:lstStyle/>
          <a:p>
            <a:pPr indent="0" lvl="0" marL="0" rtl="0" algn="l">
              <a:lnSpc>
                <a:spcPct val="100000"/>
              </a:lnSpc>
              <a:spcBef>
                <a:spcPts val="1000"/>
              </a:spcBef>
              <a:spcAft>
                <a:spcPts val="0"/>
              </a:spcAft>
              <a:buSzPts val="2400"/>
              <a:buNone/>
            </a:pPr>
            <a:r>
              <a:rPr lang="en-US" sz="2400">
                <a:latin typeface="Calibri"/>
                <a:ea typeface="Calibri"/>
                <a:cs typeface="Calibri"/>
                <a:sym typeface="Calibri"/>
              </a:rPr>
              <a:t>Title 2 – Code of Federal Regulations –Part 200 (link </a:t>
            </a:r>
            <a:r>
              <a:rPr lang="en-US"/>
              <a:t>on Additional Grant Resources slide</a:t>
            </a:r>
            <a:r>
              <a:rPr lang="en-US" sz="2400">
                <a:latin typeface="Calibri"/>
                <a:ea typeface="Calibri"/>
                <a:cs typeface="Calibri"/>
                <a:sym typeface="Calibri"/>
              </a:rPr>
              <a:t>)</a:t>
            </a:r>
            <a:endParaRPr sz="2900">
              <a:latin typeface="Times New Roman"/>
              <a:ea typeface="Times New Roman"/>
              <a:cs typeface="Times New Roman"/>
              <a:sym typeface="Times New Roman"/>
            </a:endParaRPr>
          </a:p>
          <a:p>
            <a:pPr indent="-215900" lvl="0" marL="698500" rtl="0" algn="l">
              <a:lnSpc>
                <a:spcPct val="113125"/>
              </a:lnSpc>
              <a:spcBef>
                <a:spcPts val="1000"/>
              </a:spcBef>
              <a:spcAft>
                <a:spcPts val="0"/>
              </a:spcAft>
              <a:buSzPts val="2200"/>
              <a:buFont typeface="Arial"/>
              <a:buChar char="•"/>
            </a:pPr>
            <a:r>
              <a:rPr lang="en-US" sz="2200">
                <a:latin typeface="Calibri"/>
                <a:ea typeface="Calibri"/>
                <a:cs typeface="Calibri"/>
                <a:sym typeface="Calibri"/>
                <a:extLst>
                  <a:ext uri="http://customooxmlschemas.google.com/">
                    <go:slidesCustomData xmlns:go="http://customooxmlschemas.google.com/" textRoundtripDataId="16"/>
                  </a:ext>
                </a:extLst>
              </a:rPr>
              <a:t>Provides and establishes uniform administrative</a:t>
            </a:r>
            <a:r>
              <a:rPr lang="en-US" sz="2200">
                <a:extLst>
                  <a:ext uri="http://customooxmlschemas.google.com/">
                    <go:slidesCustomData xmlns:go="http://customooxmlschemas.google.com/" textRoundtripDataId="17"/>
                  </a:ext>
                </a:extLst>
              </a:rPr>
              <a:t> </a:t>
            </a:r>
            <a:r>
              <a:rPr lang="en-US" sz="2200">
                <a:latin typeface="Calibri"/>
                <a:ea typeface="Calibri"/>
                <a:cs typeface="Calibri"/>
                <a:sym typeface="Calibri"/>
                <a:extLst>
                  <a:ext uri="http://customooxmlschemas.google.com/">
                    <go:slidesCustomData xmlns:go="http://customooxmlschemas.google.com/" textRoundtripDataId="18"/>
                  </a:ext>
                </a:extLst>
              </a:rPr>
              <a:t>requirements, cost principles, and audit requirements.</a:t>
            </a:r>
            <a:endParaRPr sz="2200">
              <a:latin typeface="Calibri"/>
              <a:ea typeface="Calibri"/>
              <a:cs typeface="Calibri"/>
              <a:sym typeface="Calibri"/>
              <a:extLst>
                <a:ext uri="http://customooxmlschemas.google.com/">
                  <go:slidesCustomData xmlns:go="http://customooxmlschemas.google.com/" textRoundtripDataId="19"/>
                </a:ext>
              </a:extLst>
            </a:endParaRPr>
          </a:p>
          <a:p>
            <a:pPr indent="-215900" lvl="0" marL="698500" rtl="0" algn="l">
              <a:lnSpc>
                <a:spcPct val="114791"/>
              </a:lnSpc>
              <a:spcBef>
                <a:spcPts val="725"/>
              </a:spcBef>
              <a:spcAft>
                <a:spcPts val="0"/>
              </a:spcAft>
              <a:buSzPts val="2200"/>
              <a:buFont typeface="Arial"/>
              <a:buChar char="•"/>
            </a:pPr>
            <a:r>
              <a:rPr lang="en-US" sz="2200">
                <a:latin typeface="Calibri"/>
                <a:ea typeface="Calibri"/>
                <a:cs typeface="Calibri"/>
                <a:sym typeface="Calibri"/>
                <a:extLst>
                  <a:ext uri="http://customooxmlschemas.google.com/">
                    <go:slidesCustomData xmlns:go="http://customooxmlschemas.google.com/" textRoundtripDataId="20"/>
                  </a:ext>
                </a:extLst>
              </a:rPr>
              <a:t>IN GENERAL:  if it does not appear as a rule in a specific</a:t>
            </a:r>
            <a:r>
              <a:rPr lang="en-US" sz="2200">
                <a:extLst>
                  <a:ext uri="http://customooxmlschemas.google.com/">
                    <go:slidesCustomData xmlns:go="http://customooxmlschemas.google.com/" textRoundtripDataId="21"/>
                  </a:ext>
                </a:extLst>
              </a:rPr>
              <a:t> </a:t>
            </a:r>
            <a:r>
              <a:rPr lang="en-US" sz="2200">
                <a:latin typeface="Calibri"/>
                <a:ea typeface="Calibri"/>
                <a:cs typeface="Calibri"/>
                <a:sym typeface="Calibri"/>
                <a:extLst>
                  <a:ext uri="http://customooxmlschemas.google.com/">
                    <go:slidesCustomData xmlns:go="http://customooxmlschemas.google.com/" textRoundtripDataId="22"/>
                  </a:ext>
                </a:extLst>
              </a:rPr>
              <a:t>piece of legislation, </a:t>
            </a:r>
            <a:r>
              <a:rPr b="1" lang="en-US" sz="2200">
                <a:latin typeface="Calibri"/>
                <a:ea typeface="Calibri"/>
                <a:cs typeface="Calibri"/>
                <a:sym typeface="Calibri"/>
                <a:extLst>
                  <a:ext uri="http://customooxmlschemas.google.com/">
                    <go:slidesCustomData xmlns:go="http://customooxmlschemas.google.com/" textRoundtripDataId="23"/>
                  </a:ext>
                </a:extLst>
              </a:rPr>
              <a:t>CDE Fiscal rules defer to 2 CFR 200</a:t>
            </a:r>
            <a:r>
              <a:rPr b="1" lang="en-US" sz="2200">
                <a:latin typeface="Calibri"/>
                <a:ea typeface="Calibri"/>
                <a:cs typeface="Calibri"/>
                <a:sym typeface="Calibri"/>
              </a:rPr>
              <a:t> (UGG)</a:t>
            </a:r>
            <a:r>
              <a:rPr b="1" lang="en-US" sz="2200">
                <a:latin typeface="Calibri"/>
                <a:ea typeface="Calibri"/>
                <a:cs typeface="Calibri"/>
                <a:sym typeface="Calibri"/>
              </a:rPr>
              <a:t> &amp; 34 CFR (EDGAR).</a:t>
            </a:r>
            <a:endParaRPr sz="2200">
              <a:latin typeface="Calibri"/>
              <a:ea typeface="Calibri"/>
              <a:cs typeface="Calibri"/>
              <a:sym typeface="Calibri"/>
            </a:endParaRPr>
          </a:p>
          <a:p>
            <a:pPr indent="-228600" lvl="0" marL="457200" rtl="0" algn="l">
              <a:lnSpc>
                <a:spcPct val="90000"/>
              </a:lnSpc>
              <a:spcBef>
                <a:spcPts val="1000"/>
              </a:spcBef>
              <a:spcAft>
                <a:spcPts val="0"/>
              </a:spcAft>
              <a:buClr>
                <a:schemeClr val="dk1"/>
              </a:buClr>
              <a:buSzPts val="2400"/>
              <a:buNone/>
            </a:pPr>
            <a:r>
              <a:t/>
            </a:r>
            <a:endParaRPr/>
          </a:p>
        </p:txBody>
      </p:sp>
      <p:sp>
        <p:nvSpPr>
          <p:cNvPr id="167" name="Google Shape;167;p12"/>
          <p:cNvSpPr txBox="1"/>
          <p:nvPr>
            <p:ph idx="12" type="sldNum"/>
          </p:nvPr>
        </p:nvSpPr>
        <p:spPr>
          <a:xfrm>
            <a:off x="223071" y="6427018"/>
            <a:ext cx="2057400" cy="36512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600"/>
              <a:buNone/>
            </a:pPr>
            <a:fld id="{00000000-1234-1234-1234-123412341234}" type="slidenum">
              <a:rPr lang="en-US"/>
              <a:t>‹#›</a:t>
            </a:fld>
            <a:endParaRPr/>
          </a:p>
        </p:txBody>
      </p:sp>
      <p:sp>
        <p:nvSpPr>
          <p:cNvPr id="168" name="Google Shape;168;p12"/>
          <p:cNvSpPr/>
          <p:nvPr/>
        </p:nvSpPr>
        <p:spPr>
          <a:xfrm>
            <a:off x="2243300" y="3839225"/>
            <a:ext cx="5282100" cy="26868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13"/>
          <p:cNvSpPr txBox="1"/>
          <p:nvPr>
            <p:ph type="title"/>
          </p:nvPr>
        </p:nvSpPr>
        <p:spPr>
          <a:xfrm>
            <a:off x="245193" y="254514"/>
            <a:ext cx="6081865" cy="756418"/>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Clr>
                <a:schemeClr val="lt1"/>
              </a:buClr>
              <a:buSzPts val="2400"/>
              <a:buFont typeface="Arial"/>
              <a:buNone/>
            </a:pPr>
            <a:r>
              <a:rPr lang="en-US"/>
              <a:t>Navigating the Colorado Revised Statutes</a:t>
            </a:r>
            <a:endParaRPr/>
          </a:p>
        </p:txBody>
      </p:sp>
      <p:sp>
        <p:nvSpPr>
          <p:cNvPr id="174" name="Google Shape;174;p13"/>
          <p:cNvSpPr txBox="1"/>
          <p:nvPr>
            <p:ph idx="1" type="body"/>
          </p:nvPr>
        </p:nvSpPr>
        <p:spPr>
          <a:xfrm>
            <a:off x="628650" y="1463051"/>
            <a:ext cx="7886700" cy="4895400"/>
          </a:xfrm>
          <a:prstGeom prst="rect">
            <a:avLst/>
          </a:prstGeom>
          <a:noFill/>
          <a:ln>
            <a:noFill/>
          </a:ln>
        </p:spPr>
        <p:txBody>
          <a:bodyPr anchorCtr="0" anchor="t" bIns="45700" lIns="0" spcFirstLastPara="1" rIns="0" wrap="square" tIns="0">
            <a:normAutofit/>
          </a:bodyPr>
          <a:lstStyle/>
          <a:p>
            <a:pPr indent="-311150" lvl="0" marL="342900" marR="134620" rtl="0" algn="l">
              <a:lnSpc>
                <a:spcPct val="100000"/>
              </a:lnSpc>
              <a:spcBef>
                <a:spcPts val="1000"/>
              </a:spcBef>
              <a:spcAft>
                <a:spcPts val="0"/>
              </a:spcAft>
              <a:buSzPts val="1900"/>
              <a:buChar char="•"/>
            </a:pPr>
            <a:r>
              <a:rPr lang="en-US" sz="1900">
                <a:latin typeface="Calibri"/>
                <a:ea typeface="Calibri"/>
                <a:cs typeface="Calibri"/>
                <a:sym typeface="Calibri"/>
              </a:rPr>
              <a:t>The Colorado Revised Statutes (C.R.S.) are the laws passed by the Colorado General Assembly. Every law is assigned an </a:t>
            </a:r>
            <a:r>
              <a:rPr lang="en-US" sz="1900"/>
              <a:t>alphanumeric</a:t>
            </a:r>
            <a:r>
              <a:rPr lang="en-US" sz="1900">
                <a:latin typeface="Calibri"/>
                <a:ea typeface="Calibri"/>
                <a:cs typeface="Calibri"/>
                <a:sym typeface="Calibri"/>
              </a:rPr>
              <a:t> identifier you can use to </a:t>
            </a:r>
            <a:r>
              <a:rPr lang="en-US" sz="1900">
                <a:extLst>
                  <a:ext uri="http://customooxmlschemas.google.com/">
                    <go:slidesCustomData xmlns:go="http://customooxmlschemas.google.com/" textRoundtripDataId="24"/>
                  </a:ext>
                </a:extLst>
              </a:rPr>
              <a:t>view</a:t>
            </a:r>
            <a:r>
              <a:rPr lang="en-US" sz="1900"/>
              <a:t> the program intent and requirements</a:t>
            </a:r>
            <a:r>
              <a:rPr lang="en-US" sz="1900">
                <a:latin typeface="Calibri"/>
                <a:ea typeface="Calibri"/>
                <a:cs typeface="Calibri"/>
                <a:sym typeface="Calibri"/>
              </a:rPr>
              <a:t>. </a:t>
            </a:r>
            <a:endParaRPr sz="1900"/>
          </a:p>
          <a:p>
            <a:pPr indent="-311150" lvl="0" marL="355600" marR="5080" rtl="0" algn="l">
              <a:lnSpc>
                <a:spcPct val="100000"/>
              </a:lnSpc>
              <a:spcBef>
                <a:spcPts val="1000"/>
              </a:spcBef>
              <a:spcAft>
                <a:spcPts val="0"/>
              </a:spcAft>
              <a:buSzPts val="1900"/>
              <a:buChar char="•"/>
            </a:pPr>
            <a:r>
              <a:rPr lang="en-US" sz="1900">
                <a:latin typeface="Calibri"/>
                <a:ea typeface="Calibri"/>
                <a:cs typeface="Calibri"/>
                <a:sym typeface="Calibri"/>
              </a:rPr>
              <a:t>The C.R.S. can be found on the Colorado General Assembly via LexisNexis in publication or online. </a:t>
            </a:r>
            <a:r>
              <a:rPr lang="en-US" sz="1900"/>
              <a:t>See link at Additional Grant Resources slide.</a:t>
            </a:r>
            <a:endParaRPr sz="1900"/>
          </a:p>
          <a:p>
            <a:pPr indent="-311150" lvl="0" marL="355600" marR="5080" rtl="0" algn="l">
              <a:lnSpc>
                <a:spcPct val="100000"/>
              </a:lnSpc>
              <a:spcBef>
                <a:spcPts val="1000"/>
              </a:spcBef>
              <a:spcAft>
                <a:spcPts val="0"/>
              </a:spcAft>
              <a:buSzPts val="1900"/>
              <a:buChar char="•"/>
            </a:pPr>
            <a:r>
              <a:rPr lang="en-US" sz="1900"/>
              <a:t>This may be useful to review the actual statute or bill for state awards.  Please note, h</a:t>
            </a:r>
            <a:r>
              <a:rPr lang="en-US" sz="1900">
                <a:extLst>
                  <a:ext uri="http://customooxmlschemas.google.com/">
                    <go:slidesCustomData xmlns:go="http://customooxmlschemas.google.com/" textRoundtripDataId="25"/>
                  </a:ext>
                </a:extLst>
              </a:rPr>
              <a:t>owever, CDE defers to those requirements listed in the </a:t>
            </a:r>
            <a:r>
              <a:rPr lang="en-US" sz="1900">
                <a:extLst>
                  <a:ext uri="http://customooxmlschemas.google.com/">
                    <go:slidesCustomData xmlns:go="http://customooxmlschemas.google.com/" textRoundtripDataId="26"/>
                  </a:ext>
                </a:extLst>
              </a:rPr>
              <a:t>RFA</a:t>
            </a:r>
            <a:r>
              <a:rPr lang="en-US" sz="1900">
                <a:extLst>
                  <a:ext uri="http://customooxmlschemas.google.com/">
                    <go:slidesCustomData xmlns:go="http://customooxmlschemas.google.com/" textRoundtripDataId="27"/>
                  </a:ext>
                </a:extLst>
              </a:rPr>
              <a:t> (application) of state awards and has the authority to be more restrictive.</a:t>
            </a:r>
            <a:endParaRPr sz="1900"/>
          </a:p>
          <a:p>
            <a:pPr indent="0" lvl="0" marL="457200" marR="5080" rtl="0" algn="l">
              <a:lnSpc>
                <a:spcPct val="100000"/>
              </a:lnSpc>
              <a:spcBef>
                <a:spcPts val="1000"/>
              </a:spcBef>
              <a:spcAft>
                <a:spcPts val="0"/>
              </a:spcAft>
              <a:buSzPts val="2400"/>
              <a:buNone/>
            </a:pPr>
            <a:r>
              <a:t/>
            </a:r>
            <a:endParaRPr sz="1900"/>
          </a:p>
          <a:p>
            <a:pPr indent="0" lvl="0" marL="0" marR="5080" rtl="0" algn="l">
              <a:lnSpc>
                <a:spcPct val="100000"/>
              </a:lnSpc>
              <a:spcBef>
                <a:spcPts val="1000"/>
              </a:spcBef>
              <a:spcAft>
                <a:spcPts val="0"/>
              </a:spcAft>
              <a:buSzPts val="2400"/>
              <a:buNone/>
            </a:pPr>
            <a:r>
              <a:rPr lang="en-US" sz="1900"/>
              <a:t>     </a:t>
            </a:r>
            <a:endParaRPr sz="1800"/>
          </a:p>
          <a:p>
            <a:pPr indent="-228600" lvl="0" marL="457200" rtl="0" algn="l">
              <a:lnSpc>
                <a:spcPct val="90000"/>
              </a:lnSpc>
              <a:spcBef>
                <a:spcPts val="1000"/>
              </a:spcBef>
              <a:spcAft>
                <a:spcPts val="0"/>
              </a:spcAft>
              <a:buClr>
                <a:schemeClr val="dk1"/>
              </a:buClr>
              <a:buSzPts val="2400"/>
              <a:buNone/>
            </a:pPr>
            <a:r>
              <a:t/>
            </a:r>
            <a:endParaRPr/>
          </a:p>
        </p:txBody>
      </p:sp>
      <p:sp>
        <p:nvSpPr>
          <p:cNvPr id="175" name="Google Shape;175;p13"/>
          <p:cNvSpPr txBox="1"/>
          <p:nvPr>
            <p:ph idx="12" type="sldNum"/>
          </p:nvPr>
        </p:nvSpPr>
        <p:spPr>
          <a:xfrm>
            <a:off x="223071" y="6427018"/>
            <a:ext cx="2057400" cy="36512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600"/>
              <a:buNone/>
            </a:pPr>
            <a:fld id="{00000000-1234-1234-1234-123412341234}" type="slidenum">
              <a:rPr lang="en-US"/>
              <a:t>‹#›</a:t>
            </a:fld>
            <a:endParaRPr/>
          </a:p>
        </p:txBody>
      </p:sp>
      <p:pic>
        <p:nvPicPr>
          <p:cNvPr id="176" name="Google Shape;176;p13"/>
          <p:cNvPicPr preferRelativeResize="0"/>
          <p:nvPr/>
        </p:nvPicPr>
        <p:blipFill rotWithShape="1">
          <a:blip r:embed="rId3">
            <a:alphaModFix/>
          </a:blip>
          <a:srcRect b="0" l="0" r="0" t="0"/>
          <a:stretch/>
        </p:blipFill>
        <p:spPr>
          <a:xfrm>
            <a:off x="1297650" y="4476775"/>
            <a:ext cx="3562350" cy="17716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g222353bb88c_0_21"/>
          <p:cNvSpPr txBox="1"/>
          <p:nvPr>
            <p:ph type="title"/>
          </p:nvPr>
        </p:nvSpPr>
        <p:spPr>
          <a:xfrm>
            <a:off x="54071" y="392250"/>
            <a:ext cx="8106300" cy="365100"/>
          </a:xfrm>
          <a:prstGeom prst="rect">
            <a:avLst/>
          </a:prstGeom>
          <a:noFill/>
          <a:ln>
            <a:noFill/>
          </a:ln>
        </p:spPr>
        <p:txBody>
          <a:bodyPr anchorCtr="0" anchor="t" bIns="0" lIns="0" spcFirstLastPara="1" rIns="0" wrap="square" tIns="0">
            <a:normAutofit/>
          </a:bodyPr>
          <a:lstStyle/>
          <a:p>
            <a:pPr indent="0" lvl="0" marL="0" rtl="0" algn="ctr">
              <a:lnSpc>
                <a:spcPct val="90000"/>
              </a:lnSpc>
              <a:spcBef>
                <a:spcPts val="0"/>
              </a:spcBef>
              <a:spcAft>
                <a:spcPts val="0"/>
              </a:spcAft>
              <a:buSzPts val="1600"/>
              <a:buNone/>
            </a:pPr>
            <a:r>
              <a:rPr lang="en-US">
                <a:latin typeface="Calibri"/>
                <a:ea typeface="Calibri"/>
                <a:cs typeface="Calibri"/>
                <a:sym typeface="Calibri"/>
              </a:rPr>
              <a:t>Federal Grant Award Letter (GAL) - What does it look like?</a:t>
            </a:r>
            <a:endParaRPr>
              <a:latin typeface="Rockwell"/>
              <a:ea typeface="Rockwell"/>
              <a:cs typeface="Rockwell"/>
              <a:sym typeface="Rockwell"/>
            </a:endParaRPr>
          </a:p>
        </p:txBody>
      </p:sp>
      <p:sp>
        <p:nvSpPr>
          <p:cNvPr id="183" name="Google Shape;183;g222353bb88c_0_21"/>
          <p:cNvSpPr txBox="1"/>
          <p:nvPr>
            <p:ph idx="12" type="sldNum"/>
          </p:nvPr>
        </p:nvSpPr>
        <p:spPr>
          <a:xfrm>
            <a:off x="223071" y="6427018"/>
            <a:ext cx="2057400" cy="365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600"/>
              <a:buFont typeface="Arial"/>
              <a:buNone/>
            </a:pPr>
            <a:fld id="{00000000-1234-1234-1234-123412341234}" type="slidenum">
              <a:rPr lang="en-US"/>
              <a:t>‹#›</a:t>
            </a:fld>
            <a:endParaRPr/>
          </a:p>
        </p:txBody>
      </p:sp>
      <p:sp>
        <p:nvSpPr>
          <p:cNvPr id="184" name="Google Shape;184;g222353bb88c_0_21"/>
          <p:cNvSpPr txBox="1"/>
          <p:nvPr/>
        </p:nvSpPr>
        <p:spPr>
          <a:xfrm>
            <a:off x="761291" y="1345089"/>
            <a:ext cx="2169300" cy="277200"/>
          </a:xfrm>
          <a:prstGeom prst="rect">
            <a:avLst/>
          </a:prstGeom>
          <a:noFill/>
          <a:ln>
            <a:noFill/>
          </a:ln>
        </p:spPr>
        <p:txBody>
          <a:bodyPr anchorCtr="0" anchor="t" bIns="0" lIns="0" spcFirstLastPara="1" rIns="0" wrap="square" tIns="0">
            <a:spAutoFit/>
          </a:bodyPr>
          <a:lstStyle/>
          <a:p>
            <a:pPr indent="0" lvl="0" marL="45720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85" name="Google Shape;185;g222353bb88c_0_21"/>
          <p:cNvSpPr txBox="1"/>
          <p:nvPr/>
        </p:nvSpPr>
        <p:spPr>
          <a:xfrm>
            <a:off x="4828479" y="1622289"/>
            <a:ext cx="4000500" cy="4555500"/>
          </a:xfrm>
          <a:prstGeom prst="rect">
            <a:avLst/>
          </a:prstGeom>
          <a:noFill/>
          <a:ln>
            <a:noFill/>
          </a:ln>
        </p:spPr>
        <p:txBody>
          <a:bodyPr anchorCtr="0" anchor="t" bIns="0" lIns="0" spcFirstLastPara="1" rIns="0" wrap="square" tIns="0">
            <a:spAutoFit/>
          </a:bodyPr>
          <a:lstStyle/>
          <a:p>
            <a:pPr indent="-228600" lvl="0" marL="24130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Calibri"/>
                <a:ea typeface="Calibri"/>
                <a:cs typeface="Calibri"/>
                <a:sym typeface="Calibri"/>
              </a:rPr>
              <a:t>Awarding  Agency</a:t>
            </a:r>
            <a:endParaRPr b="0" i="0" sz="1800" u="none" cap="none" strike="noStrike">
              <a:solidFill>
                <a:srgbClr val="000000"/>
              </a:solidFill>
              <a:latin typeface="Calibri"/>
              <a:ea typeface="Calibri"/>
              <a:cs typeface="Calibri"/>
              <a:sym typeface="Calibri"/>
            </a:endParaRPr>
          </a:p>
          <a:p>
            <a:pPr indent="-228600" lvl="0" marL="241300" marR="0" rtl="0" algn="l">
              <a:lnSpc>
                <a:spcPct val="100000"/>
              </a:lnSpc>
              <a:spcBef>
                <a:spcPts val="770"/>
              </a:spcBef>
              <a:spcAft>
                <a:spcPts val="0"/>
              </a:spcAft>
              <a:buClr>
                <a:srgbClr val="000000"/>
              </a:buClr>
              <a:buSzPts val="1800"/>
              <a:buFont typeface="Arial"/>
              <a:buChar char="•"/>
            </a:pPr>
            <a:r>
              <a:rPr b="0" i="0" lang="en-US" sz="1800" u="none" cap="none" strike="noStrike">
                <a:solidFill>
                  <a:srgbClr val="000000"/>
                </a:solidFill>
                <a:latin typeface="Calibri"/>
                <a:ea typeface="Calibri"/>
                <a:cs typeface="Calibri"/>
                <a:sym typeface="Calibri"/>
              </a:rPr>
              <a:t>Action </a:t>
            </a:r>
            <a:endParaRPr b="0" i="0" sz="1800" u="none" cap="none" strike="noStrike">
              <a:solidFill>
                <a:srgbClr val="000000"/>
              </a:solidFill>
              <a:latin typeface="Calibri"/>
              <a:ea typeface="Calibri"/>
              <a:cs typeface="Calibri"/>
              <a:sym typeface="Calibri"/>
            </a:endParaRPr>
          </a:p>
          <a:p>
            <a:pPr indent="-228600" lvl="0" marL="241300" marR="0" rtl="0" algn="l">
              <a:lnSpc>
                <a:spcPct val="100000"/>
              </a:lnSpc>
              <a:spcBef>
                <a:spcPts val="770"/>
              </a:spcBef>
              <a:spcAft>
                <a:spcPts val="0"/>
              </a:spcAft>
              <a:buClr>
                <a:srgbClr val="000000"/>
              </a:buClr>
              <a:buSzPts val="1800"/>
              <a:buFont typeface="Arial"/>
              <a:buChar char="•"/>
            </a:pPr>
            <a:r>
              <a:rPr b="0" i="0" lang="en-US" sz="1800" u="none" cap="none" strike="noStrike">
                <a:solidFill>
                  <a:srgbClr val="000000"/>
                </a:solidFill>
                <a:latin typeface="Calibri"/>
                <a:ea typeface="Calibri"/>
                <a:cs typeface="Calibri"/>
                <a:sym typeface="Calibri"/>
              </a:rPr>
              <a:t>Grantee</a:t>
            </a:r>
            <a:endParaRPr b="0" i="0" sz="1800" u="none" cap="none" strike="noStrike">
              <a:solidFill>
                <a:srgbClr val="000000"/>
              </a:solidFill>
              <a:latin typeface="Calibri"/>
              <a:ea typeface="Calibri"/>
              <a:cs typeface="Calibri"/>
              <a:sym typeface="Calibri"/>
            </a:endParaRPr>
          </a:p>
          <a:p>
            <a:pPr indent="-228600" lvl="0" marL="241300" marR="0" rtl="0" algn="l">
              <a:lnSpc>
                <a:spcPct val="100000"/>
              </a:lnSpc>
              <a:spcBef>
                <a:spcPts val="765"/>
              </a:spcBef>
              <a:spcAft>
                <a:spcPts val="0"/>
              </a:spcAft>
              <a:buClr>
                <a:srgbClr val="000000"/>
              </a:buClr>
              <a:buSzPts val="1800"/>
              <a:buFont typeface="Arial"/>
              <a:buChar char="•"/>
            </a:pPr>
            <a:r>
              <a:rPr b="0" i="0" lang="en-US" sz="1800" u="none" cap="none" strike="noStrike">
                <a:solidFill>
                  <a:srgbClr val="000000"/>
                </a:solidFill>
                <a:latin typeface="Calibri"/>
                <a:ea typeface="Calibri"/>
                <a:cs typeface="Calibri"/>
                <a:sym typeface="Calibri"/>
              </a:rPr>
              <a:t>Award Period</a:t>
            </a:r>
            <a:endParaRPr b="0" i="0" sz="1800" u="none" cap="none" strike="noStrike">
              <a:solidFill>
                <a:srgbClr val="000000"/>
              </a:solidFill>
              <a:latin typeface="Calibri"/>
              <a:ea typeface="Calibri"/>
              <a:cs typeface="Calibri"/>
              <a:sym typeface="Calibri"/>
            </a:endParaRPr>
          </a:p>
          <a:p>
            <a:pPr indent="-228600" lvl="0" marL="241300" marR="0" rtl="0" algn="l">
              <a:lnSpc>
                <a:spcPct val="100000"/>
              </a:lnSpc>
              <a:spcBef>
                <a:spcPts val="840"/>
              </a:spcBef>
              <a:spcAft>
                <a:spcPts val="0"/>
              </a:spcAft>
              <a:buClr>
                <a:srgbClr val="000000"/>
              </a:buClr>
              <a:buSzPts val="1800"/>
              <a:buFont typeface="Arial"/>
              <a:buChar char="•"/>
            </a:pPr>
            <a:r>
              <a:rPr b="0" i="0" lang="en-US" sz="1800" u="none" cap="none" strike="noStrike">
                <a:solidFill>
                  <a:srgbClr val="000000"/>
                </a:solidFill>
                <a:latin typeface="Calibri"/>
                <a:ea typeface="Calibri"/>
                <a:cs typeface="Calibri"/>
                <a:sym typeface="Calibri"/>
              </a:rPr>
              <a:t>Recipient Information</a:t>
            </a:r>
            <a:endParaRPr b="0" i="0" sz="1800" u="none" cap="none" strike="noStrike">
              <a:solidFill>
                <a:srgbClr val="000000"/>
              </a:solidFill>
              <a:latin typeface="Calibri"/>
              <a:ea typeface="Calibri"/>
              <a:cs typeface="Calibri"/>
              <a:sym typeface="Calibri"/>
            </a:endParaRPr>
          </a:p>
          <a:p>
            <a:pPr indent="-228600" lvl="0" marL="241300" marR="0" rtl="0" algn="l">
              <a:lnSpc>
                <a:spcPct val="100000"/>
              </a:lnSpc>
              <a:spcBef>
                <a:spcPts val="765"/>
              </a:spcBef>
              <a:spcAft>
                <a:spcPts val="0"/>
              </a:spcAft>
              <a:buClr>
                <a:srgbClr val="000000"/>
              </a:buClr>
              <a:buSzPts val="1800"/>
              <a:buFont typeface="Arial"/>
              <a:buChar char="•"/>
            </a:pPr>
            <a:r>
              <a:rPr b="0" i="0" lang="en-US" sz="1800" u="none" cap="none" strike="noStrike">
                <a:solidFill>
                  <a:srgbClr val="000000"/>
                </a:solidFill>
                <a:latin typeface="Calibri"/>
                <a:ea typeface="Calibri"/>
                <a:cs typeface="Calibri"/>
                <a:sym typeface="Calibri"/>
              </a:rPr>
              <a:t>Award Information</a:t>
            </a:r>
            <a:endParaRPr b="0" i="0" sz="1800" u="none" cap="none" strike="noStrike">
              <a:solidFill>
                <a:srgbClr val="000000"/>
              </a:solidFill>
              <a:latin typeface="Calibri"/>
              <a:ea typeface="Calibri"/>
              <a:cs typeface="Calibri"/>
              <a:sym typeface="Calibri"/>
            </a:endParaRPr>
          </a:p>
          <a:p>
            <a:pPr indent="-228600" lvl="0" marL="241300" marR="0" rtl="0" algn="l">
              <a:lnSpc>
                <a:spcPct val="100000"/>
              </a:lnSpc>
              <a:spcBef>
                <a:spcPts val="765"/>
              </a:spcBef>
              <a:spcAft>
                <a:spcPts val="0"/>
              </a:spcAft>
              <a:buClr>
                <a:srgbClr val="000000"/>
              </a:buClr>
              <a:buSzPts val="1800"/>
              <a:buFont typeface="Arial"/>
              <a:buChar char="•"/>
            </a:pPr>
            <a:r>
              <a:rPr b="0" i="0" lang="en-US" sz="1800" u="none" cap="none" strike="noStrike">
                <a:solidFill>
                  <a:srgbClr val="000000"/>
                </a:solidFill>
                <a:latin typeface="Calibri"/>
                <a:ea typeface="Calibri"/>
                <a:cs typeface="Calibri"/>
                <a:sym typeface="Calibri"/>
              </a:rPr>
              <a:t>Grant Description</a:t>
            </a:r>
            <a:endParaRPr b="0" i="0" sz="1800" u="none" cap="none" strike="noStrike">
              <a:solidFill>
                <a:srgbClr val="000000"/>
              </a:solidFill>
              <a:latin typeface="Calibri"/>
              <a:ea typeface="Calibri"/>
              <a:cs typeface="Calibri"/>
              <a:sym typeface="Calibri"/>
            </a:endParaRPr>
          </a:p>
          <a:p>
            <a:pPr indent="-228600" lvl="0" marL="241300" marR="0" rtl="0" algn="l">
              <a:lnSpc>
                <a:spcPct val="100000"/>
              </a:lnSpc>
              <a:spcBef>
                <a:spcPts val="765"/>
              </a:spcBef>
              <a:spcAft>
                <a:spcPts val="0"/>
              </a:spcAft>
              <a:buClr>
                <a:srgbClr val="000000"/>
              </a:buClr>
              <a:buSzPts val="1800"/>
              <a:buFont typeface="Arial"/>
              <a:buChar char="•"/>
            </a:pPr>
            <a:r>
              <a:rPr b="0" i="0" lang="en-US" sz="1800" u="none" cap="none" strike="noStrike">
                <a:solidFill>
                  <a:srgbClr val="000000"/>
                </a:solidFill>
                <a:latin typeface="Calibri"/>
                <a:ea typeface="Calibri"/>
                <a:cs typeface="Calibri"/>
                <a:sym typeface="Calibri"/>
              </a:rPr>
              <a:t>Grant Amount</a:t>
            </a:r>
            <a:endParaRPr b="0" i="0" sz="1800" u="none" cap="none" strike="noStrike">
              <a:solidFill>
                <a:srgbClr val="000000"/>
              </a:solidFill>
              <a:latin typeface="Calibri"/>
              <a:ea typeface="Calibri"/>
              <a:cs typeface="Calibri"/>
              <a:sym typeface="Calibri"/>
            </a:endParaRPr>
          </a:p>
          <a:p>
            <a:pPr indent="-228600" lvl="0" marL="241300" marR="66040" rtl="0" algn="l">
              <a:lnSpc>
                <a:spcPct val="108333"/>
              </a:lnSpc>
              <a:spcBef>
                <a:spcPts val="1080"/>
              </a:spcBef>
              <a:spcAft>
                <a:spcPts val="0"/>
              </a:spcAft>
              <a:buClr>
                <a:srgbClr val="000000"/>
              </a:buClr>
              <a:buSzPts val="1800"/>
              <a:buFont typeface="Arial"/>
              <a:buChar char="•"/>
            </a:pPr>
            <a:r>
              <a:rPr b="0" i="0" lang="en-US" sz="1800" u="none" cap="none" strike="noStrike">
                <a:solidFill>
                  <a:srgbClr val="000000"/>
                </a:solidFill>
                <a:latin typeface="Calibri"/>
                <a:ea typeface="Calibri"/>
                <a:cs typeface="Calibri"/>
                <a:sym typeface="Calibri"/>
              </a:rPr>
              <a:t>Exhibits and Order of  Precedence</a:t>
            </a:r>
            <a:endParaRPr b="0" i="0" sz="1800" u="none" cap="none" strike="noStrike">
              <a:solidFill>
                <a:srgbClr val="000000"/>
              </a:solidFill>
              <a:latin typeface="Calibri"/>
              <a:ea typeface="Calibri"/>
              <a:cs typeface="Calibri"/>
              <a:sym typeface="Calibri"/>
            </a:endParaRPr>
          </a:p>
          <a:p>
            <a:pPr indent="-228600" lvl="0" marL="241300" marR="0" rtl="0" algn="l">
              <a:lnSpc>
                <a:spcPct val="100000"/>
              </a:lnSpc>
              <a:spcBef>
                <a:spcPts val="735"/>
              </a:spcBef>
              <a:spcAft>
                <a:spcPts val="0"/>
              </a:spcAft>
              <a:buClr>
                <a:srgbClr val="000000"/>
              </a:buClr>
              <a:buSzPts val="1800"/>
              <a:buFont typeface="Arial"/>
              <a:buChar char="•"/>
            </a:pPr>
            <a:r>
              <a:rPr b="0" i="0" lang="en-US" sz="1800" u="none" cap="none" strike="noStrike">
                <a:solidFill>
                  <a:srgbClr val="000000"/>
                </a:solidFill>
                <a:latin typeface="Calibri"/>
                <a:ea typeface="Calibri"/>
                <a:cs typeface="Calibri"/>
                <a:sym typeface="Calibri"/>
              </a:rPr>
              <a:t>Regulations-link to CDE’s website where all the regulations are posted and are required to be reviewed and adhered to.</a:t>
            </a:r>
            <a:endParaRPr b="0" i="0" sz="1800" u="none" cap="none" strike="noStrike">
              <a:solidFill>
                <a:srgbClr val="000000"/>
              </a:solidFill>
              <a:latin typeface="Calibri"/>
              <a:ea typeface="Calibri"/>
              <a:cs typeface="Calibri"/>
              <a:sym typeface="Calibri"/>
            </a:endParaRPr>
          </a:p>
        </p:txBody>
      </p:sp>
      <p:sp>
        <p:nvSpPr>
          <p:cNvPr id="186" name="Google Shape;186;g222353bb88c_0_21"/>
          <p:cNvSpPr/>
          <p:nvPr/>
        </p:nvSpPr>
        <p:spPr>
          <a:xfrm>
            <a:off x="518625" y="1450299"/>
            <a:ext cx="4000500" cy="48996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g21ea565f2ab_0_9"/>
          <p:cNvSpPr txBox="1"/>
          <p:nvPr>
            <p:ph idx="12" type="sldNum"/>
          </p:nvPr>
        </p:nvSpPr>
        <p:spPr>
          <a:xfrm>
            <a:off x="223071" y="6427018"/>
            <a:ext cx="2057400" cy="365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600"/>
              <a:buFont typeface="Arial"/>
              <a:buNone/>
            </a:pPr>
            <a:fld id="{00000000-1234-1234-1234-123412341234}" type="slidenum">
              <a:rPr lang="en-US"/>
              <a:t>‹#›</a:t>
            </a:fld>
            <a:endParaRPr/>
          </a:p>
        </p:txBody>
      </p:sp>
      <p:sp>
        <p:nvSpPr>
          <p:cNvPr id="193" name="Google Shape;193;g21ea565f2ab_0_9"/>
          <p:cNvSpPr txBox="1"/>
          <p:nvPr/>
        </p:nvSpPr>
        <p:spPr>
          <a:xfrm>
            <a:off x="4738213" y="1347725"/>
            <a:ext cx="3842400" cy="4601100"/>
          </a:xfrm>
          <a:prstGeom prst="rect">
            <a:avLst/>
          </a:prstGeom>
          <a:noFill/>
          <a:ln>
            <a:noFill/>
          </a:ln>
        </p:spPr>
        <p:txBody>
          <a:bodyPr anchorCtr="0" anchor="t" bIns="0" lIns="0" spcFirstLastPara="1" rIns="0" wrap="square" tIns="0">
            <a:spAutoFit/>
          </a:bodyPr>
          <a:lstStyle/>
          <a:p>
            <a:pPr indent="-228600" lvl="0" marL="241300" marR="0" rtl="0" algn="l">
              <a:lnSpc>
                <a:spcPct val="100000"/>
              </a:lnSpc>
              <a:spcBef>
                <a:spcPts val="0"/>
              </a:spcBef>
              <a:spcAft>
                <a:spcPts val="0"/>
              </a:spcAft>
              <a:buClr>
                <a:srgbClr val="000000"/>
              </a:buClr>
              <a:buSzPts val="1500"/>
              <a:buFont typeface="Arial"/>
              <a:buChar char="•"/>
            </a:pPr>
            <a:r>
              <a:rPr b="0" i="0" lang="en-US" sz="1500" u="none" cap="none" strike="noStrike">
                <a:solidFill>
                  <a:srgbClr val="000000"/>
                </a:solidFill>
                <a:latin typeface="Calibri"/>
                <a:ea typeface="Calibri"/>
                <a:cs typeface="Calibri"/>
                <a:sym typeface="Calibri"/>
              </a:rPr>
              <a:t>State A</a:t>
            </a:r>
            <a:r>
              <a:rPr lang="en-US" sz="1500">
                <a:latin typeface="Calibri"/>
                <a:ea typeface="Calibri"/>
                <a:cs typeface="Calibri"/>
                <a:sym typeface="Calibri"/>
              </a:rPr>
              <a:t>gency </a:t>
            </a:r>
            <a:r>
              <a:rPr lang="en-US" sz="1500">
                <a:latin typeface="Calibri"/>
                <a:ea typeface="Calibri"/>
                <a:cs typeface="Calibri"/>
                <a:sym typeface="Calibri"/>
              </a:rPr>
              <a:t>(typically known as the pass through entity)</a:t>
            </a:r>
            <a:endParaRPr sz="1500">
              <a:latin typeface="Calibri"/>
              <a:ea typeface="Calibri"/>
              <a:cs typeface="Calibri"/>
              <a:sym typeface="Calibri"/>
            </a:endParaRPr>
          </a:p>
          <a:p>
            <a:pPr indent="-229233" lvl="1" marL="699135" marR="5080" rtl="0" algn="l">
              <a:lnSpc>
                <a:spcPct val="67800"/>
              </a:lnSpc>
              <a:spcBef>
                <a:spcPts val="540"/>
              </a:spcBef>
              <a:spcAft>
                <a:spcPts val="0"/>
              </a:spcAft>
              <a:buClr>
                <a:srgbClr val="000000"/>
              </a:buClr>
              <a:buSzPts val="1200"/>
              <a:buFont typeface="Arial"/>
              <a:buChar char="•"/>
            </a:pPr>
            <a:r>
              <a:rPr b="0" i="0" lang="en-US" sz="1200" u="none" cap="none" strike="noStrike">
                <a:solidFill>
                  <a:srgbClr val="000000"/>
                </a:solidFill>
                <a:latin typeface="Calibri"/>
                <a:ea typeface="Calibri"/>
                <a:cs typeface="Calibri"/>
                <a:sym typeface="Calibri"/>
              </a:rPr>
              <a:t>CDE indirect cost rate; this is not the rate your  organization uses</a:t>
            </a:r>
            <a:r>
              <a:rPr b="0" i="0" lang="en-US" sz="1200" u="none" cap="none" strike="noStrike">
                <a:solidFill>
                  <a:srgbClr val="000000"/>
                </a:solidFill>
                <a:latin typeface="Calibri"/>
                <a:ea typeface="Calibri"/>
                <a:cs typeface="Calibri"/>
                <a:sym typeface="Calibri"/>
              </a:rPr>
              <a:t> if you are claiming indirect costs.  </a:t>
            </a:r>
            <a:r>
              <a:rPr b="0" i="0" lang="en-US" sz="1200" u="none" cap="none" strike="noStrike">
                <a:solidFill>
                  <a:srgbClr val="000000"/>
                </a:solidFill>
                <a:latin typeface="Calibri"/>
                <a:ea typeface="Calibri"/>
                <a:cs typeface="Calibri"/>
                <a:sym typeface="Calibri"/>
                <a:extLst>
                  <a:ext uri="http://customooxmlschemas.google.com/">
                    <go:slidesCustomData xmlns:go="http://customooxmlschemas.google.com/" textRoundtripDataId="28"/>
                  </a:ext>
                </a:extLst>
              </a:rPr>
              <a:t>Your organization should have its own rate</a:t>
            </a:r>
            <a:r>
              <a:rPr b="0" i="0" lang="en-US" sz="1200" u="none" cap="none" strike="noStrike">
                <a:solidFill>
                  <a:srgbClr val="000000"/>
                </a:solidFill>
                <a:latin typeface="Calibri"/>
                <a:ea typeface="Calibri"/>
                <a:cs typeface="Calibri"/>
                <a:sym typeface="Calibri"/>
              </a:rPr>
              <a:t> (see </a:t>
            </a:r>
            <a:r>
              <a:rPr lang="en-US" sz="1200">
                <a:latin typeface="Calibri"/>
                <a:ea typeface="Calibri"/>
                <a:cs typeface="Calibri"/>
                <a:sym typeface="Calibri"/>
              </a:rPr>
              <a:t>Recipient</a:t>
            </a:r>
            <a:r>
              <a:rPr b="0" i="0" lang="en-US" sz="1200" u="none" cap="none" strike="noStrike">
                <a:solidFill>
                  <a:srgbClr val="000000"/>
                </a:solidFill>
                <a:latin typeface="Calibri"/>
                <a:ea typeface="Calibri"/>
                <a:cs typeface="Calibri"/>
                <a:sym typeface="Calibri"/>
              </a:rPr>
              <a:t> </a:t>
            </a:r>
            <a:r>
              <a:rPr lang="en-US" sz="1200">
                <a:latin typeface="Calibri"/>
                <a:ea typeface="Calibri"/>
                <a:cs typeface="Calibri"/>
                <a:sym typeface="Calibri"/>
              </a:rPr>
              <a:t>Information</a:t>
            </a:r>
            <a:r>
              <a:rPr b="0" i="0" lang="en-US" sz="1200" u="none" cap="none" strike="noStrike">
                <a:solidFill>
                  <a:srgbClr val="000000"/>
                </a:solidFill>
                <a:latin typeface="Calibri"/>
                <a:ea typeface="Calibri"/>
                <a:cs typeface="Calibri"/>
                <a:sym typeface="Calibri"/>
              </a:rPr>
              <a:t> below)</a:t>
            </a:r>
            <a:r>
              <a:rPr b="0" i="0" lang="en-US" sz="1200" u="none" cap="none" strike="noStrike">
                <a:solidFill>
                  <a:srgbClr val="000000"/>
                </a:solidFill>
                <a:latin typeface="Calibri"/>
                <a:ea typeface="Calibri"/>
                <a:cs typeface="Calibri"/>
                <a:sym typeface="Calibri"/>
              </a:rPr>
              <a:t>. </a:t>
            </a:r>
            <a:endParaRPr b="0" i="0" sz="1200" u="none" cap="none" strike="noStrike">
              <a:solidFill>
                <a:srgbClr val="000000"/>
              </a:solidFill>
              <a:latin typeface="Calibri"/>
              <a:ea typeface="Calibri"/>
              <a:cs typeface="Calibri"/>
              <a:sym typeface="Calibri"/>
            </a:endParaRPr>
          </a:p>
          <a:p>
            <a:pPr indent="-228600" lvl="0" marL="241300" marR="0" rtl="0" algn="l">
              <a:lnSpc>
                <a:spcPct val="100000"/>
              </a:lnSpc>
              <a:spcBef>
                <a:spcPts val="0"/>
              </a:spcBef>
              <a:spcAft>
                <a:spcPts val="0"/>
              </a:spcAft>
              <a:buClr>
                <a:srgbClr val="000000"/>
              </a:buClr>
              <a:buSzPts val="1500"/>
              <a:buFont typeface="Arial"/>
              <a:buChar char="•"/>
            </a:pPr>
            <a:r>
              <a:rPr b="0" i="0" lang="en-US" sz="1500" u="none" cap="none" strike="noStrike">
                <a:solidFill>
                  <a:srgbClr val="000000"/>
                </a:solidFill>
                <a:latin typeface="Calibri"/>
                <a:ea typeface="Calibri"/>
                <a:cs typeface="Calibri"/>
                <a:sym typeface="Calibri"/>
              </a:rPr>
              <a:t>Action</a:t>
            </a:r>
            <a:endParaRPr b="0" i="0" sz="1400" u="none" cap="none" strike="noStrike">
              <a:solidFill>
                <a:srgbClr val="000000"/>
              </a:solidFill>
              <a:latin typeface="Arial"/>
              <a:ea typeface="Arial"/>
              <a:cs typeface="Arial"/>
              <a:sym typeface="Arial"/>
            </a:endParaRPr>
          </a:p>
          <a:p>
            <a:pPr indent="-229233" lvl="1" marL="699135" marR="5080" rtl="0" algn="l">
              <a:lnSpc>
                <a:spcPct val="67800"/>
              </a:lnSpc>
              <a:spcBef>
                <a:spcPts val="540"/>
              </a:spcBef>
              <a:spcAft>
                <a:spcPts val="0"/>
              </a:spcAft>
              <a:buClr>
                <a:srgbClr val="000000"/>
              </a:buClr>
              <a:buSzPts val="1200"/>
              <a:buFont typeface="Arial"/>
              <a:buChar char="•"/>
            </a:pPr>
            <a:r>
              <a:rPr b="0" i="0" lang="en-US" sz="1200" u="none" cap="none" strike="noStrike">
                <a:solidFill>
                  <a:srgbClr val="000000"/>
                </a:solidFill>
                <a:latin typeface="Calibri"/>
                <a:ea typeface="Calibri"/>
                <a:cs typeface="Calibri"/>
                <a:sym typeface="Calibri"/>
              </a:rPr>
              <a:t>Initial or supplemental or amendment to award (if the statement of work changes or funding changes)</a:t>
            </a:r>
            <a:endParaRPr b="0" i="0" sz="1400" u="none" cap="none" strike="noStrike">
              <a:solidFill>
                <a:srgbClr val="000000"/>
              </a:solidFill>
              <a:latin typeface="Arial"/>
              <a:ea typeface="Arial"/>
              <a:cs typeface="Arial"/>
              <a:sym typeface="Arial"/>
            </a:endParaRPr>
          </a:p>
          <a:p>
            <a:pPr indent="-228600" lvl="0" marL="241300" marR="0" rtl="0" algn="l">
              <a:lnSpc>
                <a:spcPct val="100000"/>
              </a:lnSpc>
              <a:spcBef>
                <a:spcPts val="0"/>
              </a:spcBef>
              <a:spcAft>
                <a:spcPts val="0"/>
              </a:spcAft>
              <a:buClr>
                <a:srgbClr val="000000"/>
              </a:buClr>
              <a:buSzPts val="1500"/>
              <a:buFont typeface="Arial"/>
              <a:buChar char="•"/>
            </a:pPr>
            <a:r>
              <a:rPr b="0" i="0" lang="en-US" sz="1500" u="none" cap="none" strike="noStrike">
                <a:solidFill>
                  <a:srgbClr val="000000"/>
                </a:solidFill>
                <a:latin typeface="Calibri"/>
                <a:ea typeface="Calibri"/>
                <a:cs typeface="Calibri"/>
                <a:sym typeface="Calibri"/>
              </a:rPr>
              <a:t>Award Information</a:t>
            </a:r>
            <a:endParaRPr b="0" i="0" sz="1400" u="none" cap="none" strike="noStrike">
              <a:solidFill>
                <a:srgbClr val="000000"/>
              </a:solidFill>
              <a:latin typeface="Arial"/>
              <a:ea typeface="Arial"/>
              <a:cs typeface="Arial"/>
              <a:sym typeface="Arial"/>
            </a:endParaRPr>
          </a:p>
          <a:p>
            <a:pPr indent="-229233" lvl="1" marL="699135" marR="5080" rtl="0" algn="l">
              <a:lnSpc>
                <a:spcPct val="67800"/>
              </a:lnSpc>
              <a:spcBef>
                <a:spcPts val="540"/>
              </a:spcBef>
              <a:spcAft>
                <a:spcPts val="0"/>
              </a:spcAft>
              <a:buClr>
                <a:srgbClr val="000000"/>
              </a:buClr>
              <a:buSzPts val="1200"/>
              <a:buFont typeface="Arial"/>
              <a:buChar char="•"/>
            </a:pPr>
            <a:r>
              <a:rPr b="0" i="0" lang="en-US" sz="1200" u="none" cap="none" strike="noStrike">
                <a:solidFill>
                  <a:srgbClr val="000000"/>
                </a:solidFill>
                <a:latin typeface="Calibri"/>
                <a:ea typeface="Calibri"/>
                <a:cs typeface="Calibri"/>
                <a:sym typeface="Calibri"/>
              </a:rPr>
              <a:t>CRS/State Award Name, Federal Program/Grant name</a:t>
            </a:r>
            <a:endParaRPr b="0" i="0" sz="1400" u="none" cap="none" strike="noStrike">
              <a:solidFill>
                <a:srgbClr val="000000"/>
              </a:solidFill>
              <a:latin typeface="Arial"/>
              <a:ea typeface="Arial"/>
              <a:cs typeface="Arial"/>
              <a:sym typeface="Arial"/>
            </a:endParaRPr>
          </a:p>
          <a:p>
            <a:pPr indent="-229233" lvl="1" marL="699135" marR="5080" rtl="0" algn="l">
              <a:lnSpc>
                <a:spcPct val="67800"/>
              </a:lnSpc>
              <a:spcBef>
                <a:spcPts val="540"/>
              </a:spcBef>
              <a:spcAft>
                <a:spcPts val="0"/>
              </a:spcAft>
              <a:buClr>
                <a:srgbClr val="000000"/>
              </a:buClr>
              <a:buSzPts val="1200"/>
              <a:buFont typeface="Arial"/>
              <a:buChar char="•"/>
            </a:pPr>
            <a:r>
              <a:rPr b="0" i="0" lang="en-US" sz="1200" u="none" cap="none" strike="noStrike">
                <a:solidFill>
                  <a:srgbClr val="000000"/>
                </a:solidFill>
                <a:latin typeface="Calibri"/>
                <a:ea typeface="Calibri"/>
                <a:cs typeface="Calibri"/>
                <a:sym typeface="Calibri"/>
              </a:rPr>
              <a:t>Federal SEFA information (ALN, FAIN, etc)</a:t>
            </a:r>
            <a:endParaRPr b="0" i="0" sz="1200" u="none" cap="none" strike="noStrike">
              <a:solidFill>
                <a:srgbClr val="000000"/>
              </a:solidFill>
              <a:latin typeface="Calibri"/>
              <a:ea typeface="Calibri"/>
              <a:cs typeface="Calibri"/>
              <a:sym typeface="Calibri"/>
            </a:endParaRPr>
          </a:p>
          <a:p>
            <a:pPr indent="-229231" lvl="1" marL="699135" marR="5080" rtl="0" algn="l">
              <a:lnSpc>
                <a:spcPct val="67800"/>
              </a:lnSpc>
              <a:spcBef>
                <a:spcPts val="540"/>
              </a:spcBef>
              <a:spcAft>
                <a:spcPts val="0"/>
              </a:spcAft>
              <a:buClr>
                <a:srgbClr val="000000"/>
              </a:buClr>
              <a:buSzPts val="1200"/>
              <a:buFont typeface="Arial"/>
              <a:buChar char="•"/>
            </a:pPr>
            <a:r>
              <a:rPr b="0" i="0" lang="en-US" sz="1200" u="none" cap="none" strike="noStrike">
                <a:solidFill>
                  <a:srgbClr val="000000"/>
                </a:solidFill>
                <a:latin typeface="Calibri"/>
                <a:ea typeface="Calibri"/>
                <a:cs typeface="Calibri"/>
                <a:sym typeface="Calibri"/>
              </a:rPr>
              <a:t>The 4-digit code and name of your organization as </a:t>
            </a:r>
            <a:r>
              <a:rPr b="0" i="0" lang="en-US" sz="1200" u="none" cap="none" strike="noStrike">
                <a:solidFill>
                  <a:srgbClr val="000000"/>
                </a:solidFill>
                <a:latin typeface="Calibri"/>
                <a:ea typeface="Calibri"/>
                <a:cs typeface="Calibri"/>
                <a:sym typeface="Calibri"/>
                <a:extLst>
                  <a:ext uri="http://customooxmlschemas.google.com/">
                    <go:slidesCustomData xmlns:go="http://customooxmlschemas.google.com/" textRoundtripDataId="29"/>
                  </a:ext>
                </a:extLst>
              </a:rPr>
              <a:t>registered for your Unique Entity Identifier (UEI)</a:t>
            </a:r>
            <a:endParaRPr b="0" i="0" sz="1200" u="none" cap="none" strike="noStrike">
              <a:solidFill>
                <a:srgbClr val="000000"/>
              </a:solidFill>
              <a:latin typeface="Calibri"/>
              <a:ea typeface="Calibri"/>
              <a:cs typeface="Calibri"/>
              <a:sym typeface="Calibri"/>
            </a:endParaRPr>
          </a:p>
          <a:p>
            <a:pPr indent="-229233" lvl="1" marL="699135" marR="5080" rtl="0" algn="l">
              <a:lnSpc>
                <a:spcPct val="67800"/>
              </a:lnSpc>
              <a:spcBef>
                <a:spcPts val="540"/>
              </a:spcBef>
              <a:spcAft>
                <a:spcPts val="0"/>
              </a:spcAft>
              <a:buClr>
                <a:srgbClr val="000000"/>
              </a:buClr>
              <a:buSzPts val="1200"/>
              <a:buFont typeface="Arial"/>
              <a:buChar char="•"/>
            </a:pPr>
            <a:r>
              <a:rPr b="0" i="0" lang="en-US" sz="1200" u="none" cap="none" strike="noStrike">
                <a:solidFill>
                  <a:srgbClr val="000000"/>
                </a:solidFill>
                <a:latin typeface="Calibri"/>
                <a:ea typeface="Calibri"/>
                <a:cs typeface="Calibri"/>
                <a:sym typeface="Calibri"/>
              </a:rPr>
              <a:t>Funding Period (period of time in which funds can be expended / drawn down by PTE)</a:t>
            </a:r>
            <a:endParaRPr b="0" i="0" sz="1200" u="none" cap="none" strike="noStrike">
              <a:solidFill>
                <a:srgbClr val="000000"/>
              </a:solidFill>
              <a:latin typeface="Calibri"/>
              <a:ea typeface="Calibri"/>
              <a:cs typeface="Calibri"/>
              <a:sym typeface="Calibri"/>
            </a:endParaRPr>
          </a:p>
          <a:p>
            <a:pPr indent="-229233" lvl="1" marL="699135" marR="5080" rtl="0" algn="l">
              <a:lnSpc>
                <a:spcPct val="67800"/>
              </a:lnSpc>
              <a:spcBef>
                <a:spcPts val="540"/>
              </a:spcBef>
              <a:spcAft>
                <a:spcPts val="0"/>
              </a:spcAft>
              <a:buClr>
                <a:srgbClr val="000000"/>
              </a:buClr>
              <a:buSzPts val="1200"/>
              <a:buFont typeface="Arial"/>
              <a:buChar char="•"/>
            </a:pPr>
            <a:r>
              <a:rPr b="0" i="0" lang="en-US" sz="1200" u="none" cap="none" strike="noStrike">
                <a:solidFill>
                  <a:srgbClr val="000000"/>
                </a:solidFill>
                <a:latin typeface="Calibri"/>
                <a:ea typeface="Calibri"/>
                <a:cs typeface="Calibri"/>
                <a:sym typeface="Calibri"/>
              </a:rPr>
              <a:t>Performance Period (Period  of expenditure and obligation allowed)</a:t>
            </a:r>
            <a:endParaRPr b="0" i="0" sz="1200" u="none" cap="none" strike="noStrike">
              <a:solidFill>
                <a:srgbClr val="000000"/>
              </a:solidFill>
              <a:latin typeface="Calibri"/>
              <a:ea typeface="Calibri"/>
              <a:cs typeface="Calibri"/>
              <a:sym typeface="Calibri"/>
            </a:endParaRPr>
          </a:p>
          <a:p>
            <a:pPr indent="-229233" lvl="1" marL="699135" marR="5080" rtl="0" algn="l">
              <a:lnSpc>
                <a:spcPct val="67800"/>
              </a:lnSpc>
              <a:spcBef>
                <a:spcPts val="540"/>
              </a:spcBef>
              <a:spcAft>
                <a:spcPts val="0"/>
              </a:spcAft>
              <a:buClr>
                <a:srgbClr val="000000"/>
              </a:buClr>
              <a:buSzPts val="1200"/>
              <a:buFont typeface="Arial"/>
              <a:buChar char="•"/>
            </a:pPr>
            <a:r>
              <a:rPr b="0" i="0" lang="en-US" sz="1200" u="none" cap="none" strike="noStrike">
                <a:solidFill>
                  <a:srgbClr val="000000"/>
                </a:solidFill>
                <a:latin typeface="Calibri"/>
                <a:ea typeface="Calibri"/>
                <a:cs typeface="Calibri"/>
                <a:sym typeface="Calibri"/>
              </a:rPr>
              <a:t>Performance period does not commit funding beyond the current approved budget period.</a:t>
            </a:r>
            <a:endParaRPr b="0" i="0" sz="1200" u="none" cap="none" strike="noStrike">
              <a:solidFill>
                <a:srgbClr val="000000"/>
              </a:solidFill>
              <a:latin typeface="Calibri"/>
              <a:ea typeface="Calibri"/>
              <a:cs typeface="Calibri"/>
              <a:sym typeface="Calibri"/>
            </a:endParaRPr>
          </a:p>
          <a:p>
            <a:pPr indent="-228600" lvl="0" marL="241300" marR="0" rtl="0" algn="l">
              <a:lnSpc>
                <a:spcPct val="100000"/>
              </a:lnSpc>
              <a:spcBef>
                <a:spcPts val="414"/>
              </a:spcBef>
              <a:spcAft>
                <a:spcPts val="0"/>
              </a:spcAft>
              <a:buClr>
                <a:srgbClr val="000000"/>
              </a:buClr>
              <a:buSzPts val="1500"/>
              <a:buFont typeface="Arial"/>
              <a:buChar char="•"/>
            </a:pPr>
            <a:r>
              <a:rPr b="0" i="0" lang="en-US" sz="1500" u="none" cap="none" strike="noStrike">
                <a:solidFill>
                  <a:srgbClr val="000000"/>
                </a:solidFill>
                <a:latin typeface="Calibri"/>
                <a:ea typeface="Calibri"/>
                <a:cs typeface="Calibri"/>
                <a:sym typeface="Calibri"/>
              </a:rPr>
              <a:t>Recipient Information:</a:t>
            </a:r>
            <a:endParaRPr b="0" i="0" sz="1500" u="none" cap="none" strike="noStrike">
              <a:solidFill>
                <a:srgbClr val="000000"/>
              </a:solidFill>
              <a:latin typeface="Calibri"/>
              <a:ea typeface="Calibri"/>
              <a:cs typeface="Calibri"/>
              <a:sym typeface="Calibri"/>
            </a:endParaRPr>
          </a:p>
          <a:p>
            <a:pPr indent="-229233" lvl="1" marL="699135" marR="0" rtl="0" algn="l">
              <a:lnSpc>
                <a:spcPct val="103750"/>
              </a:lnSpc>
              <a:spcBef>
                <a:spcPts val="75"/>
              </a:spcBef>
              <a:spcAft>
                <a:spcPts val="0"/>
              </a:spcAft>
              <a:buClr>
                <a:srgbClr val="000000"/>
              </a:buClr>
              <a:buSzPts val="1200"/>
              <a:buFont typeface="Arial"/>
              <a:buChar char="•"/>
            </a:pPr>
            <a:r>
              <a:rPr b="0" i="0" lang="en-US" sz="1200" u="none" cap="none" strike="noStrike">
                <a:solidFill>
                  <a:srgbClr val="000000"/>
                </a:solidFill>
                <a:latin typeface="Calibri"/>
                <a:ea typeface="Calibri"/>
                <a:cs typeface="Calibri"/>
                <a:sym typeface="Calibri"/>
              </a:rPr>
              <a:t>The approved indirect cost rate for your</a:t>
            </a:r>
            <a:endParaRPr b="0" i="0" sz="1200" u="none" cap="none" strike="noStrike">
              <a:solidFill>
                <a:srgbClr val="000000"/>
              </a:solidFill>
              <a:latin typeface="Calibri"/>
              <a:ea typeface="Calibri"/>
              <a:cs typeface="Calibri"/>
              <a:sym typeface="Calibri"/>
            </a:endParaRPr>
          </a:p>
          <a:p>
            <a:pPr indent="0" lvl="0" marL="699135" marR="0" rtl="0" algn="l">
              <a:lnSpc>
                <a:spcPct val="103750"/>
              </a:lnSpc>
              <a:spcBef>
                <a:spcPts val="0"/>
              </a:spcBef>
              <a:spcAft>
                <a:spcPts val="0"/>
              </a:spcAft>
              <a:buClr>
                <a:srgbClr val="000000"/>
              </a:buClr>
              <a:buSzPts val="1200"/>
              <a:buFont typeface="Arial"/>
              <a:buNone/>
            </a:pPr>
            <a:r>
              <a:rPr b="0" i="0" lang="en-US" sz="1200" u="none" cap="none" strike="noStrike">
                <a:solidFill>
                  <a:srgbClr val="000000"/>
                </a:solidFill>
                <a:latin typeface="Calibri"/>
                <a:ea typeface="Calibri"/>
                <a:cs typeface="Calibri"/>
                <a:sym typeface="Calibri"/>
              </a:rPr>
              <a:t>organization</a:t>
            </a:r>
            <a:endParaRPr b="0" i="0" sz="1200" u="none" cap="none" strike="noStrike">
              <a:solidFill>
                <a:srgbClr val="000000"/>
              </a:solidFill>
              <a:latin typeface="Calibri"/>
              <a:ea typeface="Calibri"/>
              <a:cs typeface="Calibri"/>
              <a:sym typeface="Calibri"/>
            </a:endParaRPr>
          </a:p>
          <a:p>
            <a:pPr indent="-229233" lvl="1" marL="699135" marR="0" rtl="0" algn="l">
              <a:lnSpc>
                <a:spcPct val="100000"/>
              </a:lnSpc>
              <a:spcBef>
                <a:spcPts val="60"/>
              </a:spcBef>
              <a:spcAft>
                <a:spcPts val="0"/>
              </a:spcAft>
              <a:buClr>
                <a:srgbClr val="000000"/>
              </a:buClr>
              <a:buSzPts val="1200"/>
              <a:buFont typeface="Arial"/>
              <a:buChar char="•"/>
            </a:pPr>
            <a:r>
              <a:rPr b="0" i="0" lang="en-US" sz="1200" u="none" cap="none" strike="noStrike">
                <a:solidFill>
                  <a:srgbClr val="000000"/>
                </a:solidFill>
                <a:latin typeface="Calibri"/>
                <a:ea typeface="Calibri"/>
                <a:cs typeface="Calibri"/>
                <a:sym typeface="Calibri"/>
              </a:rPr>
              <a:t>Your organization’s UEI</a:t>
            </a:r>
            <a:endParaRPr b="0" i="0" sz="1200" u="none" cap="none" strike="noStrike">
              <a:solidFill>
                <a:srgbClr val="000000"/>
              </a:solidFill>
              <a:latin typeface="Calibri"/>
              <a:ea typeface="Calibri"/>
              <a:cs typeface="Calibri"/>
              <a:sym typeface="Calibri"/>
            </a:endParaRPr>
          </a:p>
        </p:txBody>
      </p:sp>
      <p:sp>
        <p:nvSpPr>
          <p:cNvPr id="194" name="Google Shape;194;g21ea565f2ab_0_9"/>
          <p:cNvSpPr/>
          <p:nvPr/>
        </p:nvSpPr>
        <p:spPr>
          <a:xfrm>
            <a:off x="533025" y="1347725"/>
            <a:ext cx="4000500" cy="5079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 name="Google Shape;195;g21ea565f2ab_0_9"/>
          <p:cNvSpPr txBox="1"/>
          <p:nvPr>
            <p:ph type="title"/>
          </p:nvPr>
        </p:nvSpPr>
        <p:spPr>
          <a:xfrm>
            <a:off x="115399" y="374975"/>
            <a:ext cx="6653400" cy="365100"/>
          </a:xfrm>
          <a:prstGeom prst="rect">
            <a:avLst/>
          </a:prstGeom>
          <a:noFill/>
          <a:ln>
            <a:noFill/>
          </a:ln>
        </p:spPr>
        <p:txBody>
          <a:bodyPr anchorCtr="0" anchor="t" bIns="0" lIns="0" spcFirstLastPara="1" rIns="0" wrap="square" tIns="0">
            <a:normAutofit fontScale="90000"/>
          </a:bodyPr>
          <a:lstStyle/>
          <a:p>
            <a:pPr indent="0" lvl="0" marL="0" rtl="0" algn="ctr">
              <a:lnSpc>
                <a:spcPct val="90000"/>
              </a:lnSpc>
              <a:spcBef>
                <a:spcPts val="0"/>
              </a:spcBef>
              <a:spcAft>
                <a:spcPts val="0"/>
              </a:spcAft>
              <a:buSzPct val="66666"/>
              <a:buNone/>
            </a:pPr>
            <a:r>
              <a:rPr lang="en-US">
                <a:latin typeface="Calibri"/>
                <a:ea typeface="Calibri"/>
                <a:cs typeface="Calibri"/>
                <a:sym typeface="Calibri"/>
              </a:rPr>
              <a:t>Federal Grant Award Letter (GAL) - What does it mean?</a:t>
            </a:r>
            <a:endParaRPr>
              <a:latin typeface="Rockwell"/>
              <a:ea typeface="Rockwell"/>
              <a:cs typeface="Rockwell"/>
              <a:sym typeface="Rockwell"/>
            </a:endParaRPr>
          </a:p>
        </p:txBody>
      </p:sp>
      <p:sp>
        <p:nvSpPr>
          <p:cNvPr id="196" name="Google Shape;196;g21ea565f2ab_0_9"/>
          <p:cNvSpPr/>
          <p:nvPr/>
        </p:nvSpPr>
        <p:spPr>
          <a:xfrm>
            <a:off x="4466900" y="5990525"/>
            <a:ext cx="1380600" cy="3651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97" name="Google Shape;197;g21ea565f2ab_0_9"/>
          <p:cNvSpPr txBox="1"/>
          <p:nvPr/>
        </p:nvSpPr>
        <p:spPr>
          <a:xfrm>
            <a:off x="5847500" y="5808725"/>
            <a:ext cx="2283600" cy="682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rgbClr val="FF0000"/>
                </a:solidFill>
                <a:latin typeface="Calibri"/>
                <a:ea typeface="Calibri"/>
                <a:cs typeface="Calibri"/>
                <a:sym typeface="Calibri"/>
                <a:extLst>
                  <a:ext uri="http://customooxmlschemas.google.com/">
                    <go:slidesCustomData xmlns:go="http://customooxmlschemas.google.com/" textRoundtripDataId="30"/>
                  </a:ext>
                </a:extLst>
              </a:rPr>
              <a:t>PAY ATTENTION AND READ THIS - awardees are bound to these requirements.</a:t>
            </a:r>
            <a:endParaRPr b="1" i="0" sz="1100" u="none" cap="none" strike="noStrike">
              <a:solidFill>
                <a:srgbClr val="FF0000"/>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2021-01-07T04:42:16Z</dcterms:created>
  <dc:creator>Mohajeri-Nelson, Nazanin</dc:creator>
</cp:coreProperties>
</file>