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54"/>
  </p:notesMasterIdLst>
  <p:handoutMasterIdLst>
    <p:handoutMasterId r:id="rId55"/>
  </p:handoutMasterIdLst>
  <p:sldIdLst>
    <p:sldId id="1183" r:id="rId2"/>
    <p:sldId id="1176" r:id="rId3"/>
    <p:sldId id="1177" r:id="rId4"/>
    <p:sldId id="1178" r:id="rId5"/>
    <p:sldId id="1129" r:id="rId6"/>
    <p:sldId id="1130" r:id="rId7"/>
    <p:sldId id="1051" r:id="rId8"/>
    <p:sldId id="1147" r:id="rId9"/>
    <p:sldId id="1180" r:id="rId10"/>
    <p:sldId id="1181" r:id="rId11"/>
    <p:sldId id="1214" r:id="rId12"/>
    <p:sldId id="1215" r:id="rId13"/>
    <p:sldId id="1174" r:id="rId14"/>
    <p:sldId id="1140" r:id="rId15"/>
    <p:sldId id="1094" r:id="rId16"/>
    <p:sldId id="1162" r:id="rId17"/>
    <p:sldId id="1163" r:id="rId18"/>
    <p:sldId id="1167" r:id="rId19"/>
    <p:sldId id="1164" r:id="rId20"/>
    <p:sldId id="1165" r:id="rId21"/>
    <p:sldId id="1184" r:id="rId22"/>
    <p:sldId id="1186" r:id="rId23"/>
    <p:sldId id="1156" r:id="rId24"/>
    <p:sldId id="1187" r:id="rId25"/>
    <p:sldId id="1132" r:id="rId26"/>
    <p:sldId id="1104" r:id="rId27"/>
    <p:sldId id="1188" r:id="rId28"/>
    <p:sldId id="1189" r:id="rId29"/>
    <p:sldId id="1213" r:id="rId30"/>
    <p:sldId id="1212" r:id="rId31"/>
    <p:sldId id="1191" r:id="rId32"/>
    <p:sldId id="1190" r:id="rId33"/>
    <p:sldId id="1192" r:id="rId34"/>
    <p:sldId id="1193" r:id="rId35"/>
    <p:sldId id="1194" r:id="rId36"/>
    <p:sldId id="1195" r:id="rId37"/>
    <p:sldId id="1196" r:id="rId38"/>
    <p:sldId id="1197" r:id="rId39"/>
    <p:sldId id="1198" r:id="rId40"/>
    <p:sldId id="1199" r:id="rId41"/>
    <p:sldId id="1200" r:id="rId42"/>
    <p:sldId id="1205" r:id="rId43"/>
    <p:sldId id="1202" r:id="rId44"/>
    <p:sldId id="1203" r:id="rId45"/>
    <p:sldId id="1204" r:id="rId46"/>
    <p:sldId id="1201" r:id="rId47"/>
    <p:sldId id="1206" r:id="rId48"/>
    <p:sldId id="1207" r:id="rId49"/>
    <p:sldId id="1216" r:id="rId50"/>
    <p:sldId id="1211" r:id="rId51"/>
    <p:sldId id="1217" r:id="rId52"/>
    <p:sldId id="1218" r:id="rId53"/>
  </p:sldIdLst>
  <p:sldSz cx="9144000" cy="6858000" type="screen4x3"/>
  <p:notesSz cx="7010400" cy="9296400"/>
  <p:custDataLst>
    <p:tags r:id="rId56"/>
  </p:custDataLst>
  <p:defaultTextStyle>
    <a:defPPr>
      <a:defRPr lang="en-US"/>
    </a:defPPr>
    <a:lvl1pPr algn="l" rtl="0" fontAlgn="base">
      <a:spcBef>
        <a:spcPct val="0"/>
      </a:spcBef>
      <a:spcAft>
        <a:spcPct val="0"/>
      </a:spcAft>
      <a:defRPr sz="3600" kern="1200">
        <a:solidFill>
          <a:schemeClr val="bg1"/>
        </a:solidFill>
        <a:latin typeface="Arial" charset="0"/>
        <a:ea typeface="+mn-ea"/>
        <a:cs typeface="Arial" charset="0"/>
      </a:defRPr>
    </a:lvl1pPr>
    <a:lvl2pPr marL="457200" algn="l" rtl="0" fontAlgn="base">
      <a:spcBef>
        <a:spcPct val="0"/>
      </a:spcBef>
      <a:spcAft>
        <a:spcPct val="0"/>
      </a:spcAft>
      <a:defRPr sz="3600" kern="1200">
        <a:solidFill>
          <a:schemeClr val="bg1"/>
        </a:solidFill>
        <a:latin typeface="Arial" charset="0"/>
        <a:ea typeface="+mn-ea"/>
        <a:cs typeface="Arial" charset="0"/>
      </a:defRPr>
    </a:lvl2pPr>
    <a:lvl3pPr marL="914400" algn="l" rtl="0" fontAlgn="base">
      <a:spcBef>
        <a:spcPct val="0"/>
      </a:spcBef>
      <a:spcAft>
        <a:spcPct val="0"/>
      </a:spcAft>
      <a:defRPr sz="3600" kern="1200">
        <a:solidFill>
          <a:schemeClr val="bg1"/>
        </a:solidFill>
        <a:latin typeface="Arial" charset="0"/>
        <a:ea typeface="+mn-ea"/>
        <a:cs typeface="Arial" charset="0"/>
      </a:defRPr>
    </a:lvl3pPr>
    <a:lvl4pPr marL="1371600" algn="l" rtl="0" fontAlgn="base">
      <a:spcBef>
        <a:spcPct val="0"/>
      </a:spcBef>
      <a:spcAft>
        <a:spcPct val="0"/>
      </a:spcAft>
      <a:defRPr sz="3600" kern="1200">
        <a:solidFill>
          <a:schemeClr val="bg1"/>
        </a:solidFill>
        <a:latin typeface="Arial" charset="0"/>
        <a:ea typeface="+mn-ea"/>
        <a:cs typeface="Arial" charset="0"/>
      </a:defRPr>
    </a:lvl4pPr>
    <a:lvl5pPr marL="1828800" algn="l" rtl="0" fontAlgn="base">
      <a:spcBef>
        <a:spcPct val="0"/>
      </a:spcBef>
      <a:spcAft>
        <a:spcPct val="0"/>
      </a:spcAft>
      <a:defRPr sz="3600" kern="1200">
        <a:solidFill>
          <a:schemeClr val="bg1"/>
        </a:solidFill>
        <a:latin typeface="Arial" charset="0"/>
        <a:ea typeface="+mn-ea"/>
        <a:cs typeface="Arial" charset="0"/>
      </a:defRPr>
    </a:lvl5pPr>
    <a:lvl6pPr marL="2286000" algn="l" defTabSz="914400" rtl="0" eaLnBrk="1" latinLnBrk="0" hangingPunct="1">
      <a:defRPr sz="3600" kern="1200">
        <a:solidFill>
          <a:schemeClr val="bg1"/>
        </a:solidFill>
        <a:latin typeface="Arial" charset="0"/>
        <a:ea typeface="+mn-ea"/>
        <a:cs typeface="Arial" charset="0"/>
      </a:defRPr>
    </a:lvl6pPr>
    <a:lvl7pPr marL="2743200" algn="l" defTabSz="914400" rtl="0" eaLnBrk="1" latinLnBrk="0" hangingPunct="1">
      <a:defRPr sz="3600" kern="1200">
        <a:solidFill>
          <a:schemeClr val="bg1"/>
        </a:solidFill>
        <a:latin typeface="Arial" charset="0"/>
        <a:ea typeface="+mn-ea"/>
        <a:cs typeface="Arial" charset="0"/>
      </a:defRPr>
    </a:lvl7pPr>
    <a:lvl8pPr marL="3200400" algn="l" defTabSz="914400" rtl="0" eaLnBrk="1" latinLnBrk="0" hangingPunct="1">
      <a:defRPr sz="3600" kern="1200">
        <a:solidFill>
          <a:schemeClr val="bg1"/>
        </a:solidFill>
        <a:latin typeface="Arial" charset="0"/>
        <a:ea typeface="+mn-ea"/>
        <a:cs typeface="Arial" charset="0"/>
      </a:defRPr>
    </a:lvl8pPr>
    <a:lvl9pPr marL="3657600" algn="l" defTabSz="914400" rtl="0" eaLnBrk="1" latinLnBrk="0" hangingPunct="1">
      <a:defRPr sz="36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90462" autoAdjust="0"/>
  </p:normalViewPr>
  <p:slideViewPr>
    <p:cSldViewPr snapToGrid="0">
      <p:cViewPr>
        <p:scale>
          <a:sx n="76" d="100"/>
          <a:sy n="76" d="100"/>
        </p:scale>
        <p:origin x="-990" y="-576"/>
      </p:cViewPr>
      <p:guideLst>
        <p:guide orient="horz" pos="2160"/>
        <p:guide pos="2880"/>
      </p:guideLst>
    </p:cSldViewPr>
  </p:slideViewPr>
  <p:outlineViewPr>
    <p:cViewPr>
      <p:scale>
        <a:sx n="33" d="100"/>
        <a:sy n="33" d="100"/>
      </p:scale>
      <p:origin x="53" y="25608"/>
    </p:cViewPr>
  </p:outlineViewPr>
  <p:notesTextViewPr>
    <p:cViewPr>
      <p:scale>
        <a:sx n="100" d="100"/>
        <a:sy n="100" d="100"/>
      </p:scale>
      <p:origin x="0" y="0"/>
    </p:cViewPr>
  </p:notesTextViewPr>
  <p:sorterViewPr>
    <p:cViewPr>
      <p:scale>
        <a:sx n="66" d="100"/>
        <a:sy n="66" d="100"/>
      </p:scale>
      <p:origin x="0" y="4176"/>
    </p:cViewPr>
  </p:sorterViewPr>
  <p:notesViewPr>
    <p:cSldViewPr snapToGrid="0">
      <p:cViewPr varScale="1">
        <p:scale>
          <a:sx n="85" d="100"/>
          <a:sy n="85" d="100"/>
        </p:scale>
        <p:origin x="-190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5\OMBP$\PSFU\Budget%20-%20CDE\FY2012-13\Comparison%20of%20Total%20Program%20Funding%2007-08%20to%201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m5\OMBP$\PSFU\Workshops%20-%20Training\CASE%20July%202011\Comparison%20of%20Total%20Program%20Funding%2007-08%20to%2010-11%20(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mm_l\Desktop\NCES%20Conference%20Work%20-%20CASE\Comparison%20of%20Total%20Program%20Funding%2007-08%20to%2013-14.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mm_l\Desktop\NCES%20Conference%20Work%20-%20CASE\Comparison%20of%20Total%20Program%20Funding%2007-08%20to%2013-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solidFill>
                  <a:schemeClr val="tx1"/>
                </a:solidFill>
              </a:defRPr>
            </a:pPr>
            <a:r>
              <a:rPr lang="en-US" dirty="0">
                <a:solidFill>
                  <a:schemeClr val="tx1"/>
                </a:solidFill>
              </a:rPr>
              <a:t>State of Colorado </a:t>
            </a:r>
          </a:p>
          <a:p>
            <a:pPr>
              <a:defRPr>
                <a:solidFill>
                  <a:schemeClr val="tx1"/>
                </a:solidFill>
              </a:defRPr>
            </a:pPr>
            <a:r>
              <a:rPr lang="en-US" dirty="0">
                <a:solidFill>
                  <a:schemeClr val="tx1"/>
                </a:solidFill>
              </a:rPr>
              <a:t>General Fund Revenue - </a:t>
            </a:r>
            <a:r>
              <a:rPr lang="en-US" dirty="0" smtClean="0">
                <a:solidFill>
                  <a:schemeClr val="tx1"/>
                </a:solidFill>
              </a:rPr>
              <a:t>$8.45 </a:t>
            </a:r>
            <a:r>
              <a:rPr lang="en-US" dirty="0">
                <a:solidFill>
                  <a:schemeClr val="tx1"/>
                </a:solidFill>
              </a:rPr>
              <a:t>Billion</a:t>
            </a:r>
          </a:p>
          <a:p>
            <a:pPr>
              <a:defRPr>
                <a:solidFill>
                  <a:schemeClr val="tx1"/>
                </a:solidFill>
              </a:defRPr>
            </a:pPr>
            <a:r>
              <a:rPr lang="en-US" dirty="0" smtClean="0">
                <a:solidFill>
                  <a:schemeClr val="tx1"/>
                </a:solidFill>
              </a:rPr>
              <a:t>2013-14</a:t>
            </a:r>
            <a:endParaRPr lang="en-US" dirty="0">
              <a:solidFill>
                <a:schemeClr val="tx1"/>
              </a:solidFill>
            </a:endParaRPr>
          </a:p>
        </c:rich>
      </c:tx>
      <c:layout>
        <c:manualLayout>
          <c:xMode val="edge"/>
          <c:yMode val="edge"/>
          <c:x val="0.26051925935254006"/>
          <c:y val="6.2839603658228303E-3"/>
        </c:manualLayout>
      </c:layout>
      <c:overlay val="0"/>
    </c:title>
    <c:autoTitleDeleted val="0"/>
    <c:plotArea>
      <c:layout>
        <c:manualLayout>
          <c:layoutTarget val="inner"/>
          <c:xMode val="edge"/>
          <c:yMode val="edge"/>
          <c:x val="0.25551268530239535"/>
          <c:y val="0.23188665583795789"/>
          <c:w val="0.49630402295394704"/>
          <c:h val="0.68397104907341422"/>
        </c:manualLayout>
      </c:layout>
      <c:pieChart>
        <c:varyColors val="1"/>
        <c:ser>
          <c:idx val="0"/>
          <c:order val="0"/>
          <c:dLbls>
            <c:dLbl>
              <c:idx val="4"/>
              <c:layout>
                <c:manualLayout>
                  <c:x val="-6.1567875466217385E-2"/>
                  <c:y val="4.0404040404040404E-3"/>
                </c:manualLayout>
              </c:layout>
              <c:dLblPos val="bestFit"/>
              <c:showLegendKey val="0"/>
              <c:showVal val="0"/>
              <c:showCatName val="1"/>
              <c:showSerName val="0"/>
              <c:showPercent val="1"/>
              <c:showBubbleSize val="0"/>
            </c:dLbl>
            <c:dLbl>
              <c:idx val="5"/>
              <c:layout>
                <c:manualLayout>
                  <c:x val="5.4238366482143884E-2"/>
                  <c:y val="9.2591522967421039E-18"/>
                </c:manualLayout>
              </c:layout>
              <c:dLblPos val="bestFit"/>
              <c:showLegendKey val="0"/>
              <c:showVal val="0"/>
              <c:showCatName val="1"/>
              <c:showSerName val="0"/>
              <c:showPercent val="1"/>
              <c:showBubbleSize val="0"/>
            </c:dLbl>
            <c:numFmt formatCode="0%" sourceLinked="0"/>
            <c:txPr>
              <a:bodyPr/>
              <a:lstStyle/>
              <a:p>
                <a:pPr>
                  <a:defRPr sz="1300">
                    <a:solidFill>
                      <a:schemeClr val="tx1"/>
                    </a:solidFill>
                  </a:defRPr>
                </a:pPr>
                <a:endParaRPr lang="en-US"/>
              </a:p>
            </c:txPr>
            <c:dLblPos val="outEnd"/>
            <c:showLegendKey val="0"/>
            <c:showVal val="0"/>
            <c:showCatName val="1"/>
            <c:showSerName val="0"/>
            <c:showPercent val="1"/>
            <c:showBubbleSize val="0"/>
            <c:showLeaderLines val="1"/>
          </c:dLbls>
          <c:cat>
            <c:strRef>
              <c:f>Data!$A$14:$A$16</c:f>
              <c:strCache>
                <c:ptCount val="3"/>
                <c:pt idx="0">
                  <c:v>Excise Taxes</c:v>
                </c:pt>
                <c:pt idx="1">
                  <c:v>Income Taxes</c:v>
                </c:pt>
                <c:pt idx="2">
                  <c:v>Other</c:v>
                </c:pt>
              </c:strCache>
            </c:strRef>
          </c:cat>
          <c:val>
            <c:numRef>
              <c:f>Data!$E$14:$E$16</c:f>
              <c:numCache>
                <c:formatCode>0%</c:formatCode>
                <c:ptCount val="3"/>
                <c:pt idx="0">
                  <c:v>0.31</c:v>
                </c:pt>
                <c:pt idx="1">
                  <c:v>0.66</c:v>
                </c:pt>
                <c:pt idx="2">
                  <c:v>0.03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State of Colorado </a:t>
            </a:r>
          </a:p>
          <a:p>
            <a:pPr>
              <a:defRPr/>
            </a:pPr>
            <a:r>
              <a:rPr lang="en-US" dirty="0"/>
              <a:t>General Fund - $8.094 Billion</a:t>
            </a:r>
          </a:p>
          <a:p>
            <a:pPr>
              <a:defRPr/>
            </a:pPr>
            <a:r>
              <a:rPr lang="en-US" dirty="0"/>
              <a:t>2013-14 - Adopted Budget</a:t>
            </a:r>
          </a:p>
        </c:rich>
      </c:tx>
      <c:layout>
        <c:manualLayout>
          <c:xMode val="edge"/>
          <c:yMode val="edge"/>
          <c:x val="0.37046189411364588"/>
          <c:y val="6.0606060606060623E-3"/>
        </c:manualLayout>
      </c:layout>
      <c:overlay val="0"/>
    </c:title>
    <c:autoTitleDeleted val="0"/>
    <c:plotArea>
      <c:layout>
        <c:manualLayout>
          <c:layoutTarget val="inner"/>
          <c:xMode val="edge"/>
          <c:yMode val="edge"/>
          <c:x val="0.25697858709921373"/>
          <c:y val="0.24076704048357594"/>
          <c:w val="0.49630402295394743"/>
          <c:h val="0.68397104907341466"/>
        </c:manualLayout>
      </c:layout>
      <c:pieChart>
        <c:varyColors val="1"/>
        <c:ser>
          <c:idx val="0"/>
          <c:order val="0"/>
          <c:tx>
            <c:strRef>
              <c:f>Data!$G$1</c:f>
              <c:strCache>
                <c:ptCount val="1"/>
                <c:pt idx="0">
                  <c:v>2013-14 
Adopted
Budget</c:v>
                </c:pt>
              </c:strCache>
            </c:strRef>
          </c:tx>
          <c:dLbls>
            <c:dLbl>
              <c:idx val="4"/>
              <c:layout>
                <c:manualLayout>
                  <c:x val="-4.5452948931101293E-2"/>
                  <c:y val="2.8392949668566529E-2"/>
                </c:manualLayout>
              </c:layout>
              <c:dLblPos val="bestFit"/>
              <c:showLegendKey val="0"/>
              <c:showVal val="1"/>
              <c:showCatName val="1"/>
              <c:showSerName val="0"/>
              <c:showPercent val="0"/>
              <c:showBubbleSize val="0"/>
            </c:dLbl>
            <c:txPr>
              <a:bodyPr/>
              <a:lstStyle/>
              <a:p>
                <a:pPr>
                  <a:defRPr sz="1300"/>
                </a:pPr>
                <a:endParaRPr lang="en-US"/>
              </a:p>
            </c:txPr>
            <c:dLblPos val="outEnd"/>
            <c:showLegendKey val="0"/>
            <c:showVal val="1"/>
            <c:showCatName val="1"/>
            <c:showSerName val="0"/>
            <c:showPercent val="0"/>
            <c:showBubbleSize val="0"/>
            <c:showLeaderLines val="1"/>
          </c:dLbls>
          <c:cat>
            <c:strRef>
              <c:f>Data!$A$2:$A$7</c:f>
              <c:strCache>
                <c:ptCount val="6"/>
                <c:pt idx="0">
                  <c:v>Human Services/Health Care</c:v>
                </c:pt>
                <c:pt idx="1">
                  <c:v>Higher Education</c:v>
                </c:pt>
                <c:pt idx="2">
                  <c:v>Corrections/Judicial</c:v>
                </c:pt>
                <c:pt idx="3">
                  <c:v>Education (K-12)</c:v>
                </c:pt>
                <c:pt idx="4">
                  <c:v>General Government**</c:v>
                </c:pt>
                <c:pt idx="5">
                  <c:v>Other</c:v>
                </c:pt>
              </c:strCache>
            </c:strRef>
          </c:cat>
          <c:val>
            <c:numRef>
              <c:f>Data!$G$2:$G$7</c:f>
              <c:numCache>
                <c:formatCode>0.00%</c:formatCode>
                <c:ptCount val="6"/>
                <c:pt idx="0">
                  <c:v>0.34399999999999997</c:v>
                </c:pt>
                <c:pt idx="1">
                  <c:v>8.1000000000000003E-2</c:v>
                </c:pt>
                <c:pt idx="2">
                  <c:v>0.129</c:v>
                </c:pt>
                <c:pt idx="3">
                  <c:v>0.38300000000000001</c:v>
                </c:pt>
                <c:pt idx="4">
                  <c:v>8.9999999999999993E-3</c:v>
                </c:pt>
                <c:pt idx="5">
                  <c:v>5.2999999999999999E-2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a:t>2012-13  REVISED Budget Request</a:t>
            </a:r>
          </a:p>
          <a:p>
            <a:pPr>
              <a:defRPr/>
            </a:pPr>
            <a:r>
              <a:rPr lang="en-US" dirty="0"/>
              <a:t>Total Program Funding - School Finance Act</a:t>
            </a:r>
          </a:p>
          <a:p>
            <a:pPr>
              <a:defRPr/>
            </a:pPr>
            <a:r>
              <a:rPr lang="en-US" dirty="0"/>
              <a:t>$5,184.0Billion</a:t>
            </a:r>
          </a:p>
        </c:rich>
      </c:tx>
      <c:overlay val="0"/>
    </c:title>
    <c:autoTitleDeleted val="0"/>
    <c:plotArea>
      <c:layout>
        <c:manualLayout>
          <c:layoutTarget val="inner"/>
          <c:xMode val="edge"/>
          <c:yMode val="edge"/>
          <c:x val="0.24085366733424832"/>
          <c:y val="0.22662562634216177"/>
          <c:w val="0.50656533553164429"/>
          <c:h val="0.69811246321482545"/>
        </c:manualLayout>
      </c:layout>
      <c:pieChart>
        <c:varyColors val="1"/>
        <c:dLbls>
          <c:showLegendKey val="0"/>
          <c:showVal val="0"/>
          <c:showCatName val="1"/>
          <c:showSerName val="0"/>
          <c:showPercent val="1"/>
          <c:showBubbleSize val="0"/>
          <c:showLeaderLines val="1"/>
        </c:dLbls>
        <c:firstSliceAng val="140"/>
      </c:pieChart>
    </c:plotArea>
    <c:plotVisOnly val="1"/>
    <c:dispBlanksAs val="zero"/>
    <c:showDLblsOverMax val="0"/>
  </c:chart>
  <c:txPr>
    <a:bodyPr/>
    <a:lstStyle/>
    <a:p>
      <a:pPr>
        <a:defRPr sz="18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2013-14 </a:t>
            </a:r>
          </a:p>
          <a:p>
            <a:pPr>
              <a:defRPr/>
            </a:pPr>
            <a:r>
              <a:rPr lang="en-US" dirty="0"/>
              <a:t>Total Program Funding - School Finance Act - SB13-260</a:t>
            </a:r>
          </a:p>
          <a:p>
            <a:pPr>
              <a:defRPr/>
            </a:pPr>
            <a:r>
              <a:rPr lang="en-US" dirty="0"/>
              <a:t>$5.508 Billion</a:t>
            </a:r>
          </a:p>
        </c:rich>
      </c:tx>
      <c:overlay val="0"/>
    </c:title>
    <c:autoTitleDeleted val="0"/>
    <c:plotArea>
      <c:layout/>
      <c:pieChart>
        <c:varyColors val="1"/>
        <c:ser>
          <c:idx val="0"/>
          <c:order val="0"/>
          <c:dLbls>
            <c:dLbl>
              <c:idx val="1"/>
              <c:layout>
                <c:manualLayout>
                  <c:x val="-0.10847673296428775"/>
                  <c:y val="2.6228068545015769E-2"/>
                </c:manualLayout>
              </c:layout>
              <c:dLblPos val="bestFit"/>
              <c:showLegendKey val="0"/>
              <c:showVal val="1"/>
              <c:showCatName val="1"/>
              <c:showSerName val="0"/>
              <c:showPercent val="1"/>
              <c:showBubbleSize val="0"/>
            </c:dLbl>
            <c:txPr>
              <a:bodyPr/>
              <a:lstStyle/>
              <a:p>
                <a:pPr>
                  <a:defRPr sz="1200"/>
                </a:pPr>
                <a:endParaRPr lang="en-US"/>
              </a:p>
            </c:txPr>
            <c:dLblPos val="outEnd"/>
            <c:showLegendKey val="0"/>
            <c:showVal val="1"/>
            <c:showCatName val="1"/>
            <c:showSerName val="0"/>
            <c:showPercent val="1"/>
            <c:showBubbleSize val="0"/>
            <c:showLeaderLines val="1"/>
          </c:dLbls>
          <c:cat>
            <c:strRef>
              <c:f>Data!$A$35:$A$38</c:f>
              <c:strCache>
                <c:ptCount val="4"/>
                <c:pt idx="0">
                  <c:v>State General Fund</c:v>
                </c:pt>
                <c:pt idx="1">
                  <c:v>Other State Funds</c:v>
                </c:pt>
                <c:pt idx="2">
                  <c:v>Property Tax</c:v>
                </c:pt>
                <c:pt idx="3">
                  <c:v>Specific Ownership</c:v>
                </c:pt>
              </c:strCache>
            </c:strRef>
          </c:cat>
          <c:val>
            <c:numRef>
              <c:f>Data!$V$35:$V$38</c:f>
              <c:numCache>
                <c:formatCode>_("$"* #,##0.00_);_("$"* \(#,##0.00\);_("$"* "-"??_);_(@_)</c:formatCode>
                <c:ptCount val="4"/>
                <c:pt idx="0">
                  <c:v>2933.6737899999998</c:v>
                </c:pt>
                <c:pt idx="1">
                  <c:v>598.98897499999998</c:v>
                </c:pt>
                <c:pt idx="2">
                  <c:v>1844.3280221799998</c:v>
                </c:pt>
                <c:pt idx="3">
                  <c:v>131.39533649999996</c:v>
                </c:pt>
              </c:numCache>
            </c:numRef>
          </c:val>
        </c:ser>
        <c:dLbls>
          <c:showLegendKey val="0"/>
          <c:showVal val="0"/>
          <c:showCatName val="1"/>
          <c:showSerName val="0"/>
          <c:showPercent val="1"/>
          <c:showBubbleSize val="0"/>
          <c:showLeaderLines val="1"/>
        </c:dLbls>
        <c:firstSliceAng val="14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2365409262392758"/>
          <c:y val="2.4016660777774586E-2"/>
          <c:w val="0.75611009428902565"/>
          <c:h val="0.70735810371333496"/>
        </c:manualLayout>
      </c:layout>
      <c:barChart>
        <c:barDir val="col"/>
        <c:grouping val="clustered"/>
        <c:varyColors val="0"/>
        <c:ser>
          <c:idx val="0"/>
          <c:order val="0"/>
          <c:tx>
            <c:strRef>
              <c:f>Sheet1!$A$3</c:f>
              <c:strCache>
                <c:ptCount val="1"/>
                <c:pt idx="0">
                  <c:v>Total Program Prior to Legislative Actions</c:v>
                </c:pt>
              </c:strCache>
            </c:strRef>
          </c:tx>
          <c:invertIfNegative val="0"/>
          <c:cat>
            <c:strRef>
              <c:f>Sheet1!$C$1:$Q$2</c:f>
              <c:strCache>
                <c:ptCount val="6"/>
                <c:pt idx="0">
                  <c:v>2008-09
Actual</c:v>
                </c:pt>
                <c:pt idx="1">
                  <c:v>2009-10
 Actual</c:v>
                </c:pt>
                <c:pt idx="2">
                  <c:v>2010-11
 Actual</c:v>
                </c:pt>
                <c:pt idx="3">
                  <c:v>2011-12
 Actual</c:v>
                </c:pt>
                <c:pt idx="4">
                  <c:v>2012-13
Actual</c:v>
                </c:pt>
                <c:pt idx="5">
                  <c:v>2013-14
Final
Budget</c:v>
                </c:pt>
              </c:strCache>
            </c:strRef>
          </c:cat>
          <c:val>
            <c:numRef>
              <c:f>Sheet1!$B$3:$Q$3</c:f>
              <c:numCache>
                <c:formatCode>"$"#,000.0,,</c:formatCode>
                <c:ptCount val="6"/>
                <c:pt idx="0">
                  <c:v>5354796950.1199961</c:v>
                </c:pt>
                <c:pt idx="1">
                  <c:v>5717292422.8199987</c:v>
                </c:pt>
                <c:pt idx="2">
                  <c:v>5822311211.9100018</c:v>
                </c:pt>
                <c:pt idx="3">
                  <c:v>6006861965.5299988</c:v>
                </c:pt>
                <c:pt idx="4">
                  <c:v>6309364346.3199959</c:v>
                </c:pt>
                <c:pt idx="5">
                  <c:v>6514240500.9699965</c:v>
                </c:pt>
              </c:numCache>
            </c:numRef>
          </c:val>
        </c:ser>
        <c:ser>
          <c:idx val="1"/>
          <c:order val="1"/>
          <c:tx>
            <c:strRef>
              <c:f>Sheet1!$A$5</c:f>
              <c:strCache>
                <c:ptCount val="1"/>
                <c:pt idx="0">
                  <c:v>Total Program Less Rescissions
/Legislative Actions</c:v>
                </c:pt>
              </c:strCache>
            </c:strRef>
          </c:tx>
          <c:invertIfNegative val="0"/>
          <c:cat>
            <c:strRef>
              <c:f>Sheet1!$C$1:$Q$2</c:f>
              <c:strCache>
                <c:ptCount val="6"/>
                <c:pt idx="0">
                  <c:v>2008-09
Actual</c:v>
                </c:pt>
                <c:pt idx="1">
                  <c:v>2009-10
 Actual</c:v>
                </c:pt>
                <c:pt idx="2">
                  <c:v>2010-11
 Actual</c:v>
                </c:pt>
                <c:pt idx="3">
                  <c:v>2011-12
 Actual</c:v>
                </c:pt>
                <c:pt idx="4">
                  <c:v>2012-13
Actual</c:v>
                </c:pt>
                <c:pt idx="5">
                  <c:v>2013-14
Final
Budget</c:v>
                </c:pt>
              </c:strCache>
            </c:strRef>
          </c:cat>
          <c:val>
            <c:numRef>
              <c:f>Sheet1!$B$5:$Q$5</c:f>
              <c:numCache>
                <c:formatCode>"$"#,000.0,,</c:formatCode>
                <c:ptCount val="6"/>
                <c:pt idx="0">
                  <c:v>5347325784.0499992</c:v>
                </c:pt>
                <c:pt idx="1">
                  <c:v>5586087038.7300005</c:v>
                </c:pt>
                <c:pt idx="2">
                  <c:v>5439748515.9700022</c:v>
                </c:pt>
                <c:pt idx="3">
                  <c:v>5232447623.7799988</c:v>
                </c:pt>
                <c:pt idx="4">
                  <c:v>5297963175.7499952</c:v>
                </c:pt>
                <c:pt idx="5">
                  <c:v>5508386123.9886627</c:v>
                </c:pt>
              </c:numCache>
            </c:numRef>
          </c:val>
        </c:ser>
        <c:dLbls>
          <c:showLegendKey val="0"/>
          <c:showVal val="0"/>
          <c:showCatName val="0"/>
          <c:showSerName val="0"/>
          <c:showPercent val="0"/>
          <c:showBubbleSize val="0"/>
        </c:dLbls>
        <c:gapWidth val="150"/>
        <c:axId val="65006976"/>
        <c:axId val="74650752"/>
      </c:barChart>
      <c:catAx>
        <c:axId val="65006976"/>
        <c:scaling>
          <c:orientation val="minMax"/>
        </c:scaling>
        <c:delete val="0"/>
        <c:axPos val="b"/>
        <c:majorTickMark val="none"/>
        <c:minorTickMark val="none"/>
        <c:tickLblPos val="nextTo"/>
        <c:crossAx val="74650752"/>
        <c:crosses val="autoZero"/>
        <c:auto val="1"/>
        <c:lblAlgn val="ctr"/>
        <c:lblOffset val="100"/>
        <c:noMultiLvlLbl val="0"/>
      </c:catAx>
      <c:valAx>
        <c:axId val="74650752"/>
        <c:scaling>
          <c:orientation val="minMax"/>
          <c:max val="6600000000"/>
          <c:min val="0"/>
        </c:scaling>
        <c:delete val="0"/>
        <c:axPos val="l"/>
        <c:majorGridlines/>
        <c:numFmt formatCode="&quot;$&quot;#,000.0,," sourceLinked="1"/>
        <c:majorTickMark val="none"/>
        <c:minorTickMark val="none"/>
        <c:tickLblPos val="nextTo"/>
        <c:crossAx val="65006976"/>
        <c:crosses val="autoZero"/>
        <c:crossBetween val="between"/>
      </c:valAx>
      <c:dTable>
        <c:showHorzBorder val="1"/>
        <c:showVertBorder val="1"/>
        <c:showOutline val="1"/>
        <c:showKeys val="1"/>
        <c:txPr>
          <a:bodyPr/>
          <a:lstStyle/>
          <a:p>
            <a:pPr rtl="0">
              <a:defRPr sz="1000"/>
            </a:pPr>
            <a:endParaRPr lang="en-US"/>
          </a:p>
        </c:txPr>
      </c:dTable>
    </c:plotArea>
    <c:plotVisOnly val="1"/>
    <c:dispBlanksAs val="gap"/>
    <c:showDLblsOverMax val="0"/>
  </c:chart>
  <c:txPr>
    <a:bodyPr/>
    <a:lstStyle/>
    <a:p>
      <a:pPr>
        <a:defRPr sz="12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'Per Pupil Funding'!$A$2</c:f>
              <c:strCache>
                <c:ptCount val="1"/>
                <c:pt idx="0">
                  <c:v>Average Per Pupil Funding Before
 Legislative Actions</c:v>
                </c:pt>
              </c:strCache>
            </c:strRef>
          </c:tx>
          <c:invertIfNegative val="0"/>
          <c:cat>
            <c:strRef>
              <c:f>'Per Pupil Funding'!$C$1:$Q$1</c:f>
              <c:strCache>
                <c:ptCount val="6"/>
                <c:pt idx="0">
                  <c:v>2008-09
Actual</c:v>
                </c:pt>
                <c:pt idx="1">
                  <c:v>2009-10
 Actual</c:v>
                </c:pt>
                <c:pt idx="2">
                  <c:v>2010-11
 Actual</c:v>
                </c:pt>
                <c:pt idx="3">
                  <c:v>2011-12
 Actual</c:v>
                </c:pt>
                <c:pt idx="4">
                  <c:v>2012-13
Actual</c:v>
                </c:pt>
                <c:pt idx="5">
                  <c:v>2013-14
Final
Budget</c:v>
                </c:pt>
              </c:strCache>
            </c:strRef>
          </c:cat>
          <c:val>
            <c:numRef>
              <c:f>'Per Pupil Funding'!$B$2:$Q$2</c:f>
              <c:numCache>
                <c:formatCode>_("$"* #,##0_);_("$"* \(#,##0\);_("$"* "-"??_);_(@_)</c:formatCode>
                <c:ptCount val="6"/>
                <c:pt idx="0">
                  <c:v>6881.5703659476385</c:v>
                </c:pt>
                <c:pt idx="1">
                  <c:v>7241.6935333477068</c:v>
                </c:pt>
                <c:pt idx="2">
                  <c:v>7290.5781263655408</c:v>
                </c:pt>
                <c:pt idx="3">
                  <c:v>7432.45</c:v>
                </c:pt>
                <c:pt idx="4">
                  <c:v>7716.51</c:v>
                </c:pt>
                <c:pt idx="5">
                  <c:v>7867.01</c:v>
                </c:pt>
              </c:numCache>
            </c:numRef>
          </c:val>
        </c:ser>
        <c:ser>
          <c:idx val="1"/>
          <c:order val="1"/>
          <c:tx>
            <c:strRef>
              <c:f>'Per Pupil Funding'!$A$3</c:f>
              <c:strCache>
                <c:ptCount val="1"/>
                <c:pt idx="0">
                  <c:v>Actual Average Per Pupil Funding </c:v>
                </c:pt>
              </c:strCache>
            </c:strRef>
          </c:tx>
          <c:invertIfNegative val="0"/>
          <c:cat>
            <c:strRef>
              <c:f>'Per Pupil Funding'!$C$1:$Q$1</c:f>
              <c:strCache>
                <c:ptCount val="6"/>
                <c:pt idx="0">
                  <c:v>2008-09
Actual</c:v>
                </c:pt>
                <c:pt idx="1">
                  <c:v>2009-10
 Actual</c:v>
                </c:pt>
                <c:pt idx="2">
                  <c:v>2010-11
 Actual</c:v>
                </c:pt>
                <c:pt idx="3">
                  <c:v>2011-12
 Actual</c:v>
                </c:pt>
                <c:pt idx="4">
                  <c:v>2012-13
Actual</c:v>
                </c:pt>
                <c:pt idx="5">
                  <c:v>2013-14
Final
Budget</c:v>
                </c:pt>
              </c:strCache>
            </c:strRef>
          </c:cat>
          <c:val>
            <c:numRef>
              <c:f>'Per Pupil Funding'!$B$3:$Q$3</c:f>
              <c:numCache>
                <c:formatCode>_("$"* #,##0_);_("$"* \(#,##0\);_("$"* "-"??_);_(@_)</c:formatCode>
                <c:ptCount val="6"/>
                <c:pt idx="0">
                  <c:v>6871.9690018800038</c:v>
                </c:pt>
                <c:pt idx="1">
                  <c:v>7075.5048707366232</c:v>
                </c:pt>
                <c:pt idx="2">
                  <c:v>6813.2746708742943</c:v>
                </c:pt>
                <c:pt idx="3">
                  <c:v>6474.2430488947866</c:v>
                </c:pt>
                <c:pt idx="4">
                  <c:v>6479.5420012506665</c:v>
                </c:pt>
                <c:pt idx="5">
                  <c:v>6652.2779061051924</c:v>
                </c:pt>
              </c:numCache>
            </c:numRef>
          </c:val>
        </c:ser>
        <c:dLbls>
          <c:showLegendKey val="0"/>
          <c:showVal val="0"/>
          <c:showCatName val="0"/>
          <c:showSerName val="0"/>
          <c:showPercent val="0"/>
          <c:showBubbleSize val="0"/>
        </c:dLbls>
        <c:gapWidth val="150"/>
        <c:axId val="87818624"/>
        <c:axId val="87820160"/>
      </c:barChart>
      <c:catAx>
        <c:axId val="87818624"/>
        <c:scaling>
          <c:orientation val="minMax"/>
        </c:scaling>
        <c:delete val="0"/>
        <c:axPos val="b"/>
        <c:majorTickMark val="none"/>
        <c:minorTickMark val="none"/>
        <c:tickLblPos val="nextTo"/>
        <c:crossAx val="87820160"/>
        <c:crossesAt val="0"/>
        <c:auto val="1"/>
        <c:lblAlgn val="ctr"/>
        <c:lblOffset val="100"/>
        <c:noMultiLvlLbl val="0"/>
      </c:catAx>
      <c:valAx>
        <c:axId val="87820160"/>
        <c:scaling>
          <c:orientation val="minMax"/>
          <c:max val="8000"/>
        </c:scaling>
        <c:delete val="0"/>
        <c:axPos val="l"/>
        <c:majorGridlines/>
        <c:numFmt formatCode="_(&quot;$&quot;* #,##0_);_(&quot;$&quot;* \(#,##0\);_(&quot;$&quot;* &quot;-&quot;??_);_(@_)" sourceLinked="1"/>
        <c:majorTickMark val="none"/>
        <c:minorTickMark val="none"/>
        <c:tickLblPos val="nextTo"/>
        <c:crossAx val="8781862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r>
            <a:rPr lang="en-US" sz="1200" dirty="0" smtClean="0"/>
            <a:t>Step 1 Take District Per Pupil</a:t>
          </a:r>
          <a:endParaRPr lang="en-US" sz="12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dgm:t>
        <a:bodyPr/>
        <a:lstStyle/>
        <a:p>
          <a:r>
            <a:rPr lang="en-US" dirty="0" smtClean="0"/>
            <a:t>Calculate District Per Pupil Funding by:</a:t>
          </a:r>
          <a:endParaRPr lang="en-US"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dgm:t>
        <a:bodyPr/>
        <a:lstStyle/>
        <a:p>
          <a:r>
            <a:rPr lang="en-US" dirty="0" smtClean="0"/>
            <a:t>Multiplying Statewide Base Per Pupil funding by</a:t>
          </a:r>
          <a:endParaRPr lang="en-US"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en-US" dirty="0" smtClean="0"/>
            <a:t>District Size Factor*</a:t>
          </a:r>
          <a:endParaRPr lang="en-US" dirty="0"/>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70879558-61CA-4CCD-B2D6-5349B01EF337}">
      <dgm:prSet phldrT="[Text]"/>
      <dgm:spPr/>
      <dgm:t>
        <a:bodyPr/>
        <a:lstStyle/>
        <a:p>
          <a:r>
            <a:rPr lang="en-US" dirty="0" smtClean="0"/>
            <a:t>*available only to districts with 4300 or fewer pupils</a:t>
          </a:r>
          <a:endParaRPr lang="en-US" dirty="0"/>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F2881FB1-6580-4F21-A283-BFAA6F91D5D2}">
      <dgm:prSet phldrT="[Text]" custT="1"/>
      <dgm:spPr/>
      <dgm:t>
        <a:bodyPr/>
        <a:lstStyle/>
        <a:p>
          <a:r>
            <a:rPr lang="en-US" sz="1200" dirty="0" smtClean="0"/>
            <a:t>Step 2 Multiply it by Funded Membership</a:t>
          </a:r>
          <a:endParaRPr lang="en-US" sz="12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dgm:t>
        <a:bodyPr/>
        <a:lstStyle/>
        <a:p>
          <a:r>
            <a:rPr lang="en-US" dirty="0" smtClean="0"/>
            <a:t>Based on average daily membership data (ADM)</a:t>
          </a:r>
          <a:endParaRPr lang="en-US"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dgm:t>
        <a:bodyPr/>
        <a:lstStyle/>
        <a:p>
          <a:r>
            <a:rPr lang="en-US" dirty="0" smtClean="0"/>
            <a:t>State will use ADM data for first quarter of current year</a:t>
          </a:r>
          <a:endParaRPr lang="en-US" dirty="0"/>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6352CA33-6755-44BE-808F-400DA4CF80A7}">
      <dgm:prSet phldrT="[Text]" custT="1"/>
      <dgm:spPr/>
      <dgm:t>
        <a:bodyPr/>
        <a:lstStyle/>
        <a:p>
          <a:r>
            <a:rPr lang="en-US" sz="1200" dirty="0" smtClean="0"/>
            <a:t>Step 3 Add supplemental factors</a:t>
          </a:r>
          <a:endParaRPr lang="en-US" sz="12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smtClean="0"/>
            <a:t>At-Risk and ELL funding</a:t>
          </a:r>
          <a:endParaRPr lang="en-US"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smtClean="0"/>
            <a:t>Multi-District On-line and ASCENT Program funding</a:t>
          </a:r>
          <a:endParaRPr lang="en-US" dirty="0"/>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8321AB85-EA8C-4958-B404-B4C118CB3C18}">
      <dgm:prSet phldrT="[Text]"/>
      <dgm:spPr/>
      <dgm:t>
        <a:bodyPr/>
        <a:lstStyle/>
        <a:p>
          <a:r>
            <a:rPr lang="en-US" dirty="0" smtClean="0"/>
            <a:t>As well as the four quarters of ADM data from previous year</a:t>
          </a:r>
          <a:endParaRPr lang="en-US" dirty="0"/>
        </a:p>
      </dgm:t>
    </dgm:pt>
    <dgm:pt modelId="{AA5F76CE-8FD4-4692-8BB1-EF84CF9D365E}" type="sibTrans" cxnId="{129AEA77-5D2A-49D4-956D-99009974B6C5}">
      <dgm:prSet/>
      <dgm:spPr/>
      <dgm:t>
        <a:bodyPr/>
        <a:lstStyle/>
        <a:p>
          <a:endParaRPr lang="en-US"/>
        </a:p>
      </dgm:t>
    </dgm:pt>
    <dgm:pt modelId="{24ABE8B3-7220-436D-9636-F7B4C0B99576}" type="parTrans" cxnId="{129AEA77-5D2A-49D4-956D-99009974B6C5}">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9"/>
      <dgm:spPr/>
      <dgm:t>
        <a:bodyPr/>
        <a:lstStyle/>
        <a:p>
          <a:endParaRPr lang="en-US"/>
        </a:p>
      </dgm:t>
    </dgm:pt>
    <dgm:pt modelId="{187D4E8C-5C91-4D00-870C-2C45D4EA263C}" type="pres">
      <dgm:prSet presAssocID="{B4F1B46E-22B2-4721-950C-8704487586DC}" presName="firstChildTx" presStyleLbl="bgAccFollowNode1" presStyleIdx="0" presStyleCnt="9">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9"/>
      <dgm:spPr/>
      <dgm:t>
        <a:bodyPr/>
        <a:lstStyle/>
        <a:p>
          <a:endParaRPr lang="en-US"/>
        </a:p>
      </dgm:t>
    </dgm:pt>
    <dgm:pt modelId="{4AE7D907-B6F4-4647-AB3F-ABE94C438AE8}" type="pres">
      <dgm:prSet presAssocID="{F9D46839-CD06-4669-AAE4-4D1E9AFEDA78}" presName="childTx" presStyleLbl="bgAccFollowNode1" presStyleIdx="1" presStyleCnt="9">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9" custLinFactNeighborX="1132" custLinFactNeighborY="-18670"/>
      <dgm:spPr/>
      <dgm:t>
        <a:bodyPr/>
        <a:lstStyle/>
        <a:p>
          <a:endParaRPr lang="en-US"/>
        </a:p>
      </dgm:t>
    </dgm:pt>
    <dgm:pt modelId="{D685DD23-B321-4B5E-842F-394CB33239FA}" type="pres">
      <dgm:prSet presAssocID="{7CB6360B-4022-4E96-922B-A12DE0E2A39F}" presName="childTx" presStyleLbl="bgAccFollowNode1" presStyleIdx="2" presStyleCnt="9">
        <dgm:presLayoutVars>
          <dgm:bulletEnabled val="1"/>
        </dgm:presLayoutVars>
      </dgm:prSet>
      <dgm:spPr/>
      <dgm:t>
        <a:bodyPr/>
        <a:lstStyle/>
        <a:p>
          <a:endParaRPr lang="en-US"/>
        </a:p>
      </dgm:t>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9" custLinFactNeighborY="-16973"/>
      <dgm:spPr/>
      <dgm:t>
        <a:bodyPr/>
        <a:lstStyle/>
        <a:p>
          <a:endParaRPr lang="en-US"/>
        </a:p>
      </dgm:t>
    </dgm:pt>
    <dgm:pt modelId="{3EBE42F0-6491-49CC-95DC-985BA00CD458}" type="pres">
      <dgm:prSet presAssocID="{70879558-61CA-4CCD-B2D6-5349B01EF337}" presName="childTx" presStyleLbl="bgAccFollowNode1" presStyleIdx="3" presStyleCnt="9">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custScaleX="143116" custScaleY="139763" custLinFactNeighborX="-30174" custLinFactNeighborY="2446"/>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9"/>
      <dgm:spPr/>
      <dgm:t>
        <a:bodyPr/>
        <a:lstStyle/>
        <a:p>
          <a:endParaRPr lang="en-US"/>
        </a:p>
      </dgm:t>
    </dgm:pt>
    <dgm:pt modelId="{10C9E3CF-3A8F-4100-8ACD-91E2373197A2}" type="pres">
      <dgm:prSet presAssocID="{F2881FB1-6580-4F21-A283-BFAA6F91D5D2}" presName="firstChildTx" presStyleLbl="bgAccFollowNode1" presStyleIdx="4" presStyleCnt="9">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9"/>
      <dgm:spPr/>
      <dgm:t>
        <a:bodyPr/>
        <a:lstStyle/>
        <a:p>
          <a:endParaRPr lang="en-US"/>
        </a:p>
      </dgm:t>
    </dgm:pt>
    <dgm:pt modelId="{B12AEB83-0A64-4B36-BF01-B2F834861BAA}" type="pres">
      <dgm:prSet presAssocID="{29E78340-8EBE-415C-B973-78A91A054B9C}" presName="childTx" presStyleLbl="bgAccFollowNode1" presStyleIdx="5" presStyleCnt="9">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9"/>
      <dgm:spPr/>
      <dgm:t>
        <a:bodyPr/>
        <a:lstStyle/>
        <a:p>
          <a:endParaRPr lang="en-US"/>
        </a:p>
      </dgm:t>
    </dgm:pt>
    <dgm:pt modelId="{E1767793-EDD5-4203-A612-8120A71CA906}" type="pres">
      <dgm:prSet presAssocID="{8321AB85-EA8C-4958-B404-B4C118CB3C18}" presName="childTx" presStyleLbl="bgAccFollowNode1" presStyleIdx="6" presStyleCnt="9">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3" custScaleX="154799" custScaleY="129541" custLinFactNeighborX="-35604" custLinFactNeighborY="2830"/>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9" custLinFactNeighborX="17126" custLinFactNeighborY="-3668"/>
      <dgm:spPr/>
      <dgm:t>
        <a:bodyPr/>
        <a:lstStyle/>
        <a:p>
          <a:endParaRPr lang="en-US"/>
        </a:p>
      </dgm:t>
    </dgm:pt>
    <dgm:pt modelId="{F8977219-728E-448F-AE8B-46B14F4F17DE}" type="pres">
      <dgm:prSet presAssocID="{6352CA33-6755-44BE-808F-400DA4CF80A7}" presName="firstChildTx" presStyleLbl="bgAccFollowNode1" presStyleIdx="7" presStyleCnt="9">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9" custScaleY="121153" custLinFactNeighborX="17124" custLinFactNeighborY="-7336"/>
      <dgm:spPr/>
      <dgm:t>
        <a:bodyPr/>
        <a:lstStyle/>
        <a:p>
          <a:endParaRPr lang="en-US"/>
        </a:p>
      </dgm:t>
    </dgm:pt>
    <dgm:pt modelId="{96624143-7928-48E9-817F-BC4A07250C32}" type="pres">
      <dgm:prSet presAssocID="{3D5CDB25-F8FA-444B-8D4A-1D29D0CBA282}" presName="childTx" presStyleLbl="bgAccFollowNode1" presStyleIdx="8" presStyleCnt="9">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3" custScaleX="158139" custScaleY="132061" custLinFactNeighborX="-15892" custLinFactNeighborY="3305"/>
      <dgm:spPr/>
      <dgm:t>
        <a:bodyPr/>
        <a:lstStyle/>
        <a:p>
          <a:endParaRPr lang="en-US"/>
        </a:p>
      </dgm:t>
    </dgm:pt>
  </dgm:ptLst>
  <dgm:cxnLst>
    <dgm:cxn modelId="{4A25627A-7DD4-4228-8F34-4E7CB46305C0}" type="presOf" srcId="{F9D46839-CD06-4669-AAE4-4D1E9AFEDA78}" destId="{4AE7D907-B6F4-4647-AB3F-ABE94C438AE8}"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129AEA77-5D2A-49D4-956D-99009974B6C5}" srcId="{F2881FB1-6580-4F21-A283-BFAA6F91D5D2}" destId="{8321AB85-EA8C-4958-B404-B4C118CB3C18}" srcOrd="2" destOrd="0" parTransId="{24ABE8B3-7220-436D-9636-F7B4C0B99576}" sibTransId="{AA5F76CE-8FD4-4692-8BB1-EF84CF9D365E}"/>
    <dgm:cxn modelId="{9F21E209-FB3E-4D41-A2BF-211A9988531D}" type="presOf" srcId="{29E78340-8EBE-415C-B973-78A91A054B9C}" destId="{614EBA0E-D12B-447E-B378-B0FA2DEBEA2F}" srcOrd="0" destOrd="0" presId="urn:microsoft.com/office/officeart/2005/8/layout/hList9"/>
    <dgm:cxn modelId="{8FAB4659-6291-457D-941A-93BCD304031A}" srcId="{B4F1B46E-22B2-4721-950C-8704487586DC}" destId="{70879558-61CA-4CCD-B2D6-5349B01EF337}" srcOrd="3" destOrd="0" parTransId="{95F5E6EE-4E8D-49F8-8C9E-8BBFD01B6A0E}" sibTransId="{053E317B-DD3F-4AFF-90D1-A55D37D325DC}"/>
    <dgm:cxn modelId="{B70E87EB-8E4D-44F6-A57B-0602FAD396CC}" type="presOf" srcId="{3D5CDB25-F8FA-444B-8D4A-1D29D0CBA282}" destId="{5314AADB-0AD3-4BAE-9F15-B0FE4F44C802}" srcOrd="0" destOrd="0" presId="urn:microsoft.com/office/officeart/2005/8/layout/hList9"/>
    <dgm:cxn modelId="{4BDA6129-E19A-4828-B538-A99C731D56C7}" type="presOf" srcId="{6352CA33-6755-44BE-808F-400DA4CF80A7}" destId="{89E6DA6E-7A23-44BD-8A99-378091FF741D}" srcOrd="0" destOrd="0" presId="urn:microsoft.com/office/officeart/2005/8/layout/hList9"/>
    <dgm:cxn modelId="{B2991E62-B3E7-46FE-BF26-DFAC9F5C17AE}" type="presOf" srcId="{9D72CDD3-5859-43DB-BD75-0C3C30E3DE62}" destId="{6B08AC4B-4CEC-41E5-AE19-47A4E2720563}" srcOrd="0" destOrd="0" presId="urn:microsoft.com/office/officeart/2005/8/layout/hList9"/>
    <dgm:cxn modelId="{063A1E58-594A-40DF-AF6B-ED351440E262}" type="presOf" srcId="{B4F1B46E-22B2-4721-950C-8704487586DC}" destId="{FC7ED273-8CFD-43C2-9C05-44FADF3E0637}"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3204ED53-15A0-4643-A582-021A785F1BA2}" srcId="{F2881FB1-6580-4F21-A283-BFAA6F91D5D2}" destId="{D5197DDB-D5D2-499F-B255-CF7BB5AE2B43}" srcOrd="0" destOrd="0" parTransId="{B14A4DC9-F40A-4867-ADB8-4BA8A1F83766}" sibTransId="{29F2454A-2FA8-4B3A-AC63-4A0B9FD04A75}"/>
    <dgm:cxn modelId="{4A3EAA70-59FC-484E-A589-1CDBD124F8E2}" type="presOf" srcId="{70879558-61CA-4CCD-B2D6-5349B01EF337}" destId="{3EBE42F0-6491-49CC-95DC-985BA00CD458}" srcOrd="1" destOrd="0" presId="urn:microsoft.com/office/officeart/2005/8/layout/hList9"/>
    <dgm:cxn modelId="{29698C36-0F69-4ACA-9A10-50B00152280F}" type="presOf" srcId="{D5197DDB-D5D2-499F-B255-CF7BB5AE2B43}" destId="{F660F4B9-35DB-4256-A868-A35C6DCCF6B2}" srcOrd="0" destOrd="0" presId="urn:microsoft.com/office/officeart/2005/8/layout/hList9"/>
    <dgm:cxn modelId="{BBD96813-FBA8-4728-8A6F-32C2D4B964FB}" type="presOf" srcId="{9614A323-64B1-4077-A841-022051EC749A}" destId="{AD2806AC-6A03-4F05-9F4D-F72EA0E56FBF}"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2E3C97E6-67D4-4948-B47A-1115C2B2979F}" srcId="{6352CA33-6755-44BE-808F-400DA4CF80A7}" destId="{3D5CDB25-F8FA-444B-8D4A-1D29D0CBA282}" srcOrd="1" destOrd="0" parTransId="{4C229933-AC16-44B7-98EC-4C0F07FABCB0}" sibTransId="{189DA4C5-2A22-4C71-A806-7B4AB57767CC}"/>
    <dgm:cxn modelId="{EF27A60E-C396-48AB-92D4-A0A02B4CD46B}" type="presOf" srcId="{9D72CDD3-5859-43DB-BD75-0C3C30E3DE62}" destId="{187D4E8C-5C91-4D00-870C-2C45D4EA263C}" srcOrd="1" destOrd="0" presId="urn:microsoft.com/office/officeart/2005/8/layout/hList9"/>
    <dgm:cxn modelId="{1A0ECEE9-C473-4AD7-97EB-81044A669945}" type="presOf" srcId="{D5197DDB-D5D2-499F-B255-CF7BB5AE2B43}" destId="{10C9E3CF-3A8F-4100-8ACD-91E2373197A2}" srcOrd="1" destOrd="0" presId="urn:microsoft.com/office/officeart/2005/8/layout/hList9"/>
    <dgm:cxn modelId="{B92BDAD6-FAB0-4A0F-AE3C-4D21BE402F3D}" type="presOf" srcId="{8321AB85-EA8C-4958-B404-B4C118CB3C18}" destId="{68509703-D239-4E1B-8CF0-EF08079E1226}" srcOrd="0" destOrd="0" presId="urn:microsoft.com/office/officeart/2005/8/layout/hList9"/>
    <dgm:cxn modelId="{24E92494-1FE4-4051-9AC3-175C47094DF1}" type="presOf" srcId="{F9D46839-CD06-4669-AAE4-4D1E9AFEDA78}" destId="{59179C9B-8BA4-4AC7-ACB1-A12DE00142E2}" srcOrd="0" destOrd="0" presId="urn:microsoft.com/office/officeart/2005/8/layout/hList9"/>
    <dgm:cxn modelId="{3B0A6EF2-3CEB-4179-8A12-40AEF603C35E}" type="presOf" srcId="{8321AB85-EA8C-4958-B404-B4C118CB3C18}" destId="{E1767793-EDD5-4203-A612-8120A71CA906}" srcOrd="1"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C5F23802-57EA-4F59-8107-CED2EEA4D547}" type="presOf" srcId="{3D5CDB25-F8FA-444B-8D4A-1D29D0CBA282}" destId="{96624143-7928-48E9-817F-BC4A07250C32}" srcOrd="1" destOrd="0" presId="urn:microsoft.com/office/officeart/2005/8/layout/hList9"/>
    <dgm:cxn modelId="{6842C88C-9CE1-479F-972D-3EEFCCF29B6C}" type="presOf" srcId="{7CB6360B-4022-4E96-922B-A12DE0E2A39F}" destId="{D685DD23-B321-4B5E-842F-394CB33239FA}" srcOrd="1"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CD5EFFB3-C9FD-4DAC-8D97-0C2FB02B380B}" srcId="{B4F1B46E-22B2-4721-950C-8704487586DC}" destId="{7CB6360B-4022-4E96-922B-A12DE0E2A39F}" srcOrd="2" destOrd="0" parTransId="{44B2858F-607B-47DF-B44B-EA7D73FDC9F2}" sibTransId="{B35ED9D1-2A17-4034-8D08-4945CA54F6C9}"/>
    <dgm:cxn modelId="{82BAE5DD-3A79-4870-9019-1254385E0650}" srcId="{00C18FBF-3FF5-4C16-97CF-AF03740D7AB6}" destId="{6352CA33-6755-44BE-808F-400DA4CF80A7}" srcOrd="2" destOrd="0" parTransId="{AEB59203-63BA-4A96-BADC-40BAEBD9AA40}" sibTransId="{AAB4CF73-4B9B-4AA0-9074-16C2D2AE00A1}"/>
    <dgm:cxn modelId="{4A31D641-1B5D-46D3-B685-0C4DC6EFE71B}" srcId="{00C18FBF-3FF5-4C16-97CF-AF03740D7AB6}" destId="{F2881FB1-6580-4F21-A283-BFAA6F91D5D2}" srcOrd="1" destOrd="0" parTransId="{2D960FDD-BADA-480D-9043-497C56588AD3}" sibTransId="{A5ABDC17-7AB5-4F0E-992A-F9343F5D74EB}"/>
    <dgm:cxn modelId="{D125C396-1222-46F6-A67D-52982123A556}" type="presOf" srcId="{7CB6360B-4022-4E96-922B-A12DE0E2A39F}" destId="{1877502C-A892-4DC0-ADA6-FA065097BB90}" srcOrd="0" destOrd="0" presId="urn:microsoft.com/office/officeart/2005/8/layout/hList9"/>
    <dgm:cxn modelId="{C5E20BBC-7FB2-486A-9C59-C22BEA9DEA95}" type="presOf" srcId="{F2881FB1-6580-4F21-A283-BFAA6F91D5D2}" destId="{FD776C1E-557E-4553-9447-49B69EEC7907}" srcOrd="0" destOrd="0" presId="urn:microsoft.com/office/officeart/2005/8/layout/hList9"/>
    <dgm:cxn modelId="{67E41A3C-82BA-42D1-B74A-CE97A53861F5}" type="presOf" srcId="{70879558-61CA-4CCD-B2D6-5349B01EF337}" destId="{51F68A05-A560-4C6F-BC90-521AEF3B0907}" srcOrd="0" destOrd="0" presId="urn:microsoft.com/office/officeart/2005/8/layout/hList9"/>
    <dgm:cxn modelId="{C645C2C3-2F49-4DF1-BDE6-22707E945159}" type="presOf" srcId="{29E78340-8EBE-415C-B973-78A91A054B9C}" destId="{B12AEB83-0A64-4B36-BF01-B2F834861BAA}" srcOrd="1" destOrd="0" presId="urn:microsoft.com/office/officeart/2005/8/layout/hList9"/>
    <dgm:cxn modelId="{925586D6-B4D9-4991-A32D-B5C1BE375095}" type="presOf" srcId="{00C18FBF-3FF5-4C16-97CF-AF03740D7AB6}" destId="{0DC7A063-583D-4B0F-88B2-BD54F95D95AF}" srcOrd="0" destOrd="0" presId="urn:microsoft.com/office/officeart/2005/8/layout/hList9"/>
    <dgm:cxn modelId="{0DC3B201-6B9D-4C96-92B0-A4935B2D8977}" type="presOf" srcId="{9614A323-64B1-4077-A841-022051EC749A}" destId="{F8977219-728E-448F-AE8B-46B14F4F17DE}" srcOrd="1" destOrd="0" presId="urn:microsoft.com/office/officeart/2005/8/layout/hList9"/>
    <dgm:cxn modelId="{96979587-03CC-42BA-A3EC-AECBFA9711AE}" type="presParOf" srcId="{0DC7A063-583D-4B0F-88B2-BD54F95D95AF}" destId="{3B23570A-ECC9-4DF8-BCB4-0465C69CBB88}" srcOrd="0" destOrd="0" presId="urn:microsoft.com/office/officeart/2005/8/layout/hList9"/>
    <dgm:cxn modelId="{C2E3DE17-CFC2-470F-B996-D761B16B7464}" type="presParOf" srcId="{0DC7A063-583D-4B0F-88B2-BD54F95D95AF}" destId="{FC66A233-6BBA-46AF-B2F6-28E379B158E2}" srcOrd="1" destOrd="0" presId="urn:microsoft.com/office/officeart/2005/8/layout/hList9"/>
    <dgm:cxn modelId="{4B95DB0E-0435-4483-8A41-DD555F39BC90}" type="presParOf" srcId="{FC66A233-6BBA-46AF-B2F6-28E379B158E2}" destId="{46739A04-1AA3-49C6-8EA7-EB1DE975B900}" srcOrd="0" destOrd="0" presId="urn:microsoft.com/office/officeart/2005/8/layout/hList9"/>
    <dgm:cxn modelId="{ABC50FBF-1707-4309-A6F2-42252CDD3A13}" type="presParOf" srcId="{FC66A233-6BBA-46AF-B2F6-28E379B158E2}" destId="{535C6EC9-8098-42C5-8527-E62FF045E4EB}" srcOrd="1" destOrd="0" presId="urn:microsoft.com/office/officeart/2005/8/layout/hList9"/>
    <dgm:cxn modelId="{88C59CAE-7C9D-4529-81ED-E5578835F496}" type="presParOf" srcId="{535C6EC9-8098-42C5-8527-E62FF045E4EB}" destId="{6B08AC4B-4CEC-41E5-AE19-47A4E2720563}" srcOrd="0" destOrd="0" presId="urn:microsoft.com/office/officeart/2005/8/layout/hList9"/>
    <dgm:cxn modelId="{2C2C821E-D849-47AB-A590-103FD4AFA027}" type="presParOf" srcId="{535C6EC9-8098-42C5-8527-E62FF045E4EB}" destId="{187D4E8C-5C91-4D00-870C-2C45D4EA263C}" srcOrd="1" destOrd="0" presId="urn:microsoft.com/office/officeart/2005/8/layout/hList9"/>
    <dgm:cxn modelId="{944465F8-2D5D-4ABF-9980-2B3999B74B1B}" type="presParOf" srcId="{FC66A233-6BBA-46AF-B2F6-28E379B158E2}" destId="{ADF61BBD-28F4-4815-BC7F-82CF00464E8B}" srcOrd="2" destOrd="0" presId="urn:microsoft.com/office/officeart/2005/8/layout/hList9"/>
    <dgm:cxn modelId="{9421A1BE-1B4D-4862-A3F2-02ED30F78262}" type="presParOf" srcId="{ADF61BBD-28F4-4815-BC7F-82CF00464E8B}" destId="{59179C9B-8BA4-4AC7-ACB1-A12DE00142E2}" srcOrd="0" destOrd="0" presId="urn:microsoft.com/office/officeart/2005/8/layout/hList9"/>
    <dgm:cxn modelId="{96350275-9445-4BED-B390-240F0D7B8529}" type="presParOf" srcId="{ADF61BBD-28F4-4815-BC7F-82CF00464E8B}" destId="{4AE7D907-B6F4-4647-AB3F-ABE94C438AE8}" srcOrd="1" destOrd="0" presId="urn:microsoft.com/office/officeart/2005/8/layout/hList9"/>
    <dgm:cxn modelId="{BE3A53AE-A050-4F6C-9ED5-6FF1B742B198}" type="presParOf" srcId="{FC66A233-6BBA-46AF-B2F6-28E379B158E2}" destId="{E50A9A83-9985-4184-A476-E3402BD8E76E}" srcOrd="3" destOrd="0" presId="urn:microsoft.com/office/officeart/2005/8/layout/hList9"/>
    <dgm:cxn modelId="{964B4125-6A4E-4887-90ED-E74962B59471}" type="presParOf" srcId="{E50A9A83-9985-4184-A476-E3402BD8E76E}" destId="{1877502C-A892-4DC0-ADA6-FA065097BB90}" srcOrd="0" destOrd="0" presId="urn:microsoft.com/office/officeart/2005/8/layout/hList9"/>
    <dgm:cxn modelId="{D28B6E02-ABC5-4E4B-ADD0-B7ED88AEB7A3}" type="presParOf" srcId="{E50A9A83-9985-4184-A476-E3402BD8E76E}" destId="{D685DD23-B321-4B5E-842F-394CB33239FA}" srcOrd="1" destOrd="0" presId="urn:microsoft.com/office/officeart/2005/8/layout/hList9"/>
    <dgm:cxn modelId="{F2DC22AB-05AB-4B24-9477-DB4A0E4C2859}" type="presParOf" srcId="{FC66A233-6BBA-46AF-B2F6-28E379B158E2}" destId="{E5677DE7-299C-4C9C-A4BC-6335CC601D12}" srcOrd="4" destOrd="0" presId="urn:microsoft.com/office/officeart/2005/8/layout/hList9"/>
    <dgm:cxn modelId="{BA366DDF-EA0A-41F9-A1DA-1BD497C520D2}" type="presParOf" srcId="{E5677DE7-299C-4C9C-A4BC-6335CC601D12}" destId="{51F68A05-A560-4C6F-BC90-521AEF3B0907}" srcOrd="0" destOrd="0" presId="urn:microsoft.com/office/officeart/2005/8/layout/hList9"/>
    <dgm:cxn modelId="{8DF395B7-0D8D-4CDC-AF72-6A269DE7821A}" type="presParOf" srcId="{E5677DE7-299C-4C9C-A4BC-6335CC601D12}" destId="{3EBE42F0-6491-49CC-95DC-985BA00CD458}" srcOrd="1" destOrd="0" presId="urn:microsoft.com/office/officeart/2005/8/layout/hList9"/>
    <dgm:cxn modelId="{CDDB3A46-FCBB-436D-B6EA-5FCCF7D01B05}" type="presParOf" srcId="{0DC7A063-583D-4B0F-88B2-BD54F95D95AF}" destId="{3845DB9A-BEF3-4D5D-B9C7-5FC0456401AC}" srcOrd="2" destOrd="0" presId="urn:microsoft.com/office/officeart/2005/8/layout/hList9"/>
    <dgm:cxn modelId="{EBB15D1E-F4E7-45C6-B10D-37CB3578D770}" type="presParOf" srcId="{0DC7A063-583D-4B0F-88B2-BD54F95D95AF}" destId="{FC7ED273-8CFD-43C2-9C05-44FADF3E0637}" srcOrd="3" destOrd="0" presId="urn:microsoft.com/office/officeart/2005/8/layout/hList9"/>
    <dgm:cxn modelId="{6DE39D22-55C9-496A-9471-EF4710380E21}" type="presParOf" srcId="{0DC7A063-583D-4B0F-88B2-BD54F95D95AF}" destId="{13C564B0-C27E-4ABA-AFDA-59E145B256BA}" srcOrd="4" destOrd="0" presId="urn:microsoft.com/office/officeart/2005/8/layout/hList9"/>
    <dgm:cxn modelId="{109B1345-549B-47E0-B18E-5EDE89DF483A}" type="presParOf" srcId="{0DC7A063-583D-4B0F-88B2-BD54F95D95AF}" destId="{6300E233-87DF-4270-9808-160BFEB8A5BE}" srcOrd="5" destOrd="0" presId="urn:microsoft.com/office/officeart/2005/8/layout/hList9"/>
    <dgm:cxn modelId="{6C5FE8C6-A5BD-4440-AADB-69FAE9E27B33}" type="presParOf" srcId="{0DC7A063-583D-4B0F-88B2-BD54F95D95AF}" destId="{6E53DEF7-499E-42EE-802D-59B2F8915392}" srcOrd="6" destOrd="0" presId="urn:microsoft.com/office/officeart/2005/8/layout/hList9"/>
    <dgm:cxn modelId="{D32A3F4D-FB18-46D7-A4D4-94CF45F5B9E5}" type="presParOf" srcId="{6E53DEF7-499E-42EE-802D-59B2F8915392}" destId="{E08C30D1-35EA-4D05-9731-5D01E3FCBD09}" srcOrd="0" destOrd="0" presId="urn:microsoft.com/office/officeart/2005/8/layout/hList9"/>
    <dgm:cxn modelId="{15027E3D-1900-474F-99A2-1CEC040042E8}" type="presParOf" srcId="{6E53DEF7-499E-42EE-802D-59B2F8915392}" destId="{2F3BD88A-9166-4A26-B941-B9BAEE1A11D5}" srcOrd="1" destOrd="0" presId="urn:microsoft.com/office/officeart/2005/8/layout/hList9"/>
    <dgm:cxn modelId="{1BBF8F4A-6316-440B-AED3-D478D6914848}" type="presParOf" srcId="{2F3BD88A-9166-4A26-B941-B9BAEE1A11D5}" destId="{F660F4B9-35DB-4256-A868-A35C6DCCF6B2}" srcOrd="0" destOrd="0" presId="urn:microsoft.com/office/officeart/2005/8/layout/hList9"/>
    <dgm:cxn modelId="{79FBA2B2-64EA-4FA3-B6AB-9CDF8082AB4E}" type="presParOf" srcId="{2F3BD88A-9166-4A26-B941-B9BAEE1A11D5}" destId="{10C9E3CF-3A8F-4100-8ACD-91E2373197A2}" srcOrd="1" destOrd="0" presId="urn:microsoft.com/office/officeart/2005/8/layout/hList9"/>
    <dgm:cxn modelId="{7E59DFED-9A2E-46B0-BF09-EA22562C4D81}" type="presParOf" srcId="{6E53DEF7-499E-42EE-802D-59B2F8915392}" destId="{60887C36-4733-46AC-A452-5444F6BC3B23}" srcOrd="2" destOrd="0" presId="urn:microsoft.com/office/officeart/2005/8/layout/hList9"/>
    <dgm:cxn modelId="{E2639461-0893-4F82-A36C-DBB03AE26808}" type="presParOf" srcId="{60887C36-4733-46AC-A452-5444F6BC3B23}" destId="{614EBA0E-D12B-447E-B378-B0FA2DEBEA2F}" srcOrd="0" destOrd="0" presId="urn:microsoft.com/office/officeart/2005/8/layout/hList9"/>
    <dgm:cxn modelId="{F6A3A543-2DEC-4959-AA5A-0D4972C90270}" type="presParOf" srcId="{60887C36-4733-46AC-A452-5444F6BC3B23}" destId="{B12AEB83-0A64-4B36-BF01-B2F834861BAA}" srcOrd="1" destOrd="0" presId="urn:microsoft.com/office/officeart/2005/8/layout/hList9"/>
    <dgm:cxn modelId="{2820F1AD-723E-4141-942E-A0FB6A068C64}" type="presParOf" srcId="{6E53DEF7-499E-42EE-802D-59B2F8915392}" destId="{3055F178-D8CA-413A-99F2-20C8231C0651}" srcOrd="3" destOrd="0" presId="urn:microsoft.com/office/officeart/2005/8/layout/hList9"/>
    <dgm:cxn modelId="{12B9A4BE-4883-4836-8CF2-B2C5FC270CB3}" type="presParOf" srcId="{3055F178-D8CA-413A-99F2-20C8231C0651}" destId="{68509703-D239-4E1B-8CF0-EF08079E1226}" srcOrd="0" destOrd="0" presId="urn:microsoft.com/office/officeart/2005/8/layout/hList9"/>
    <dgm:cxn modelId="{F3C93CC9-55BE-46E7-A7E0-8C00B74F745A}" type="presParOf" srcId="{3055F178-D8CA-413A-99F2-20C8231C0651}" destId="{E1767793-EDD5-4203-A612-8120A71CA906}" srcOrd="1" destOrd="0" presId="urn:microsoft.com/office/officeart/2005/8/layout/hList9"/>
    <dgm:cxn modelId="{FACAC5E2-0211-4AEF-A25C-59439BD38ACF}" type="presParOf" srcId="{0DC7A063-583D-4B0F-88B2-BD54F95D95AF}" destId="{69136330-53DB-4978-A56B-160862279381}" srcOrd="7" destOrd="0" presId="urn:microsoft.com/office/officeart/2005/8/layout/hList9"/>
    <dgm:cxn modelId="{4F7C6C81-11D0-4235-B287-FB04B3F22A30}" type="presParOf" srcId="{0DC7A063-583D-4B0F-88B2-BD54F95D95AF}" destId="{FD776C1E-557E-4553-9447-49B69EEC7907}" srcOrd="8" destOrd="0" presId="urn:microsoft.com/office/officeart/2005/8/layout/hList9"/>
    <dgm:cxn modelId="{7959AD3C-92A6-444E-8153-BDDF5F2D7B1A}" type="presParOf" srcId="{0DC7A063-583D-4B0F-88B2-BD54F95D95AF}" destId="{FC2522F1-14BB-4B37-B60E-2E8A7E8A6C30}" srcOrd="9" destOrd="0" presId="urn:microsoft.com/office/officeart/2005/8/layout/hList9"/>
    <dgm:cxn modelId="{9C953EC0-47CD-4045-A961-97F7ED5DF7B7}" type="presParOf" srcId="{0DC7A063-583D-4B0F-88B2-BD54F95D95AF}" destId="{2C2F6211-85A7-47FE-9239-DE94DF41A263}" srcOrd="10" destOrd="0" presId="urn:microsoft.com/office/officeart/2005/8/layout/hList9"/>
    <dgm:cxn modelId="{390B6754-C89A-454C-BA01-C55CBA0E0E96}" type="presParOf" srcId="{0DC7A063-583D-4B0F-88B2-BD54F95D95AF}" destId="{7B0C2EAE-70CB-4160-863D-210C3C66D5FD}" srcOrd="11" destOrd="0" presId="urn:microsoft.com/office/officeart/2005/8/layout/hList9"/>
    <dgm:cxn modelId="{5FECD3E2-6075-4828-8607-C392AC3BEB7A}" type="presParOf" srcId="{7B0C2EAE-70CB-4160-863D-210C3C66D5FD}" destId="{5AF3752E-55A6-443C-AD35-C49DF50A4566}" srcOrd="0" destOrd="0" presId="urn:microsoft.com/office/officeart/2005/8/layout/hList9"/>
    <dgm:cxn modelId="{99E7F5D9-7B2F-4C0B-A019-2A186A9D79A1}" type="presParOf" srcId="{7B0C2EAE-70CB-4160-863D-210C3C66D5FD}" destId="{53567A66-F0E9-4EF8-ADA9-764BA36AA6A9}" srcOrd="1" destOrd="0" presId="urn:microsoft.com/office/officeart/2005/8/layout/hList9"/>
    <dgm:cxn modelId="{4801C8B5-0915-4EB1-9DC2-1603A29B1655}" type="presParOf" srcId="{53567A66-F0E9-4EF8-ADA9-764BA36AA6A9}" destId="{AD2806AC-6A03-4F05-9F4D-F72EA0E56FBF}" srcOrd="0" destOrd="0" presId="urn:microsoft.com/office/officeart/2005/8/layout/hList9"/>
    <dgm:cxn modelId="{B740B87D-4EEE-4EE0-B7E5-C0DDE4DBE26A}" type="presParOf" srcId="{53567A66-F0E9-4EF8-ADA9-764BA36AA6A9}" destId="{F8977219-728E-448F-AE8B-46B14F4F17DE}" srcOrd="1" destOrd="0" presId="urn:microsoft.com/office/officeart/2005/8/layout/hList9"/>
    <dgm:cxn modelId="{181FCED0-1315-4B4E-BAF9-B43E30EDC6F4}" type="presParOf" srcId="{7B0C2EAE-70CB-4160-863D-210C3C66D5FD}" destId="{46A8623B-DC64-4ED6-B73D-98FEAB030508}" srcOrd="2" destOrd="0" presId="urn:microsoft.com/office/officeart/2005/8/layout/hList9"/>
    <dgm:cxn modelId="{BBDA4A83-0601-47AC-BAE1-F443866F2A64}" type="presParOf" srcId="{46A8623B-DC64-4ED6-B73D-98FEAB030508}" destId="{5314AADB-0AD3-4BAE-9F15-B0FE4F44C802}" srcOrd="0" destOrd="0" presId="urn:microsoft.com/office/officeart/2005/8/layout/hList9"/>
    <dgm:cxn modelId="{BE60C17B-A7DB-46E1-941D-06BD623F05E1}" type="presParOf" srcId="{46A8623B-DC64-4ED6-B73D-98FEAB030508}" destId="{96624143-7928-48E9-817F-BC4A07250C32}" srcOrd="1" destOrd="0" presId="urn:microsoft.com/office/officeart/2005/8/layout/hList9"/>
    <dgm:cxn modelId="{BBC7CA81-4CD8-4049-9F67-0C877B0A70E8}" type="presParOf" srcId="{0DC7A063-583D-4B0F-88B2-BD54F95D95AF}" destId="{FBCC4E74-37C0-494F-ABC0-7D18132E1437}" srcOrd="12" destOrd="0" presId="urn:microsoft.com/office/officeart/2005/8/layout/hList9"/>
    <dgm:cxn modelId="{7FD3B827-4604-475A-AC36-3B34B67A33F5}" type="presParOf" srcId="{0DC7A063-583D-4B0F-88B2-BD54F95D95AF}" destId="{89E6DA6E-7A23-44BD-8A99-378091FF741D}"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0.04398</cdr:x>
      <cdr:y>0.24111</cdr:y>
    </cdr:from>
    <cdr:to>
      <cdr:x>0.14952</cdr:x>
      <cdr:y>0.38656</cdr:y>
    </cdr:to>
    <cdr:sp macro="" textlink="">
      <cdr:nvSpPr>
        <cdr:cNvPr id="3" name="TextBox 2"/>
        <cdr:cNvSpPr txBox="1"/>
      </cdr:nvSpPr>
      <cdr:spPr>
        <a:xfrm xmlns:a="http://schemas.openxmlformats.org/drawingml/2006/main">
          <a:off x="381000" y="151571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0.01736</cdr:x>
      <cdr:y>0.9154</cdr:y>
    </cdr:from>
    <cdr:to>
      <cdr:x>0.37436</cdr:x>
      <cdr:y>0.96263</cdr:y>
    </cdr:to>
    <cdr:sp macro="" textlink="">
      <cdr:nvSpPr>
        <cdr:cNvPr id="4" name="TextBox 1"/>
        <cdr:cNvSpPr txBox="1"/>
      </cdr:nvSpPr>
      <cdr:spPr>
        <a:xfrm xmlns:a="http://schemas.openxmlformats.org/drawingml/2006/main">
          <a:off x="150427" y="5974923"/>
          <a:ext cx="3092909" cy="30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800" dirty="0" smtClean="0">
              <a:solidFill>
                <a:schemeClr val="tx1"/>
              </a:solidFill>
            </a:rPr>
            <a:t>Source 2013-14  Budget in Brief; Joint Budget Committee</a:t>
          </a:r>
          <a:endParaRPr lang="en-US" sz="8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0.04398</cdr:x>
      <cdr:y>0.24111</cdr:y>
    </cdr:from>
    <cdr:to>
      <cdr:x>0.14952</cdr:x>
      <cdr:y>0.38656</cdr:y>
    </cdr:to>
    <cdr:sp macro="" textlink="">
      <cdr:nvSpPr>
        <cdr:cNvPr id="3" name="TextBox 2"/>
        <cdr:cNvSpPr txBox="1"/>
      </cdr:nvSpPr>
      <cdr:spPr>
        <a:xfrm xmlns:a="http://schemas.openxmlformats.org/drawingml/2006/main">
          <a:off x="381000" y="151571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0.02325</cdr:x>
      <cdr:y>0.95082</cdr:y>
    </cdr:from>
    <cdr:to>
      <cdr:x>0.3806</cdr:x>
      <cdr:y>1</cdr:y>
    </cdr:to>
    <cdr:sp macro="" textlink="">
      <cdr:nvSpPr>
        <cdr:cNvPr id="4" name="TextBox 1"/>
        <cdr:cNvSpPr txBox="1"/>
      </cdr:nvSpPr>
      <cdr:spPr>
        <a:xfrm xmlns:a="http://schemas.openxmlformats.org/drawingml/2006/main">
          <a:off x="201227" y="6025723"/>
          <a:ext cx="3092909" cy="308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solidFill>
                <a:schemeClr val="tx1"/>
              </a:solidFill>
            </a:rPr>
            <a:t>Source 2013-14  Budget in Brief; Joint Budget Committee</a:t>
          </a:r>
          <a:endParaRPr lang="en-US" sz="8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0.02964</cdr:x>
      <cdr:y>0.93676</cdr:y>
    </cdr:from>
    <cdr:to>
      <cdr:x>0.15583</cdr:x>
      <cdr:y>0.98551</cdr:y>
    </cdr:to>
    <cdr:sp macro="" textlink="">
      <cdr:nvSpPr>
        <cdr:cNvPr id="2" name="TextBox 1"/>
        <cdr:cNvSpPr txBox="1"/>
      </cdr:nvSpPr>
      <cdr:spPr>
        <a:xfrm xmlns:a="http://schemas.openxmlformats.org/drawingml/2006/main">
          <a:off x="256761" y="5888933"/>
          <a:ext cx="1093304" cy="306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in millions</a:t>
          </a:r>
        </a:p>
      </cdr:txBody>
    </cdr:sp>
  </cdr:relSizeAnchor>
</c:userShapes>
</file>

<file path=ppt/drawings/drawing4.xml><?xml version="1.0" encoding="utf-8"?>
<c:userShapes xmlns:c="http://schemas.openxmlformats.org/drawingml/2006/chart">
  <cdr:relSizeAnchor xmlns:cdr="http://schemas.openxmlformats.org/drawingml/2006/chartDrawing">
    <cdr:from>
      <cdr:x>0.67449</cdr:x>
      <cdr:y>0.11743</cdr:y>
    </cdr:from>
    <cdr:to>
      <cdr:x>0.71695</cdr:x>
      <cdr:y>0.18532</cdr:y>
    </cdr:to>
    <cdr:sp macro="" textlink="">
      <cdr:nvSpPr>
        <cdr:cNvPr id="7" name="Rectangular Callout 6"/>
        <cdr:cNvSpPr/>
      </cdr:nvSpPr>
      <cdr:spPr bwMode="auto">
        <a:xfrm xmlns:a="http://schemas.openxmlformats.org/drawingml/2006/main">
          <a:off x="5852821" y="688489"/>
          <a:ext cx="368448" cy="398033"/>
        </a:xfrm>
        <a:prstGeom xmlns:a="http://schemas.openxmlformats.org/drawingml/2006/main" prst="wedgeRectCallou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0.67449</cdr:x>
      <cdr:y>0.11743</cdr:y>
    </cdr:from>
    <cdr:to>
      <cdr:x>0.71695</cdr:x>
      <cdr:y>0.18532</cdr:y>
    </cdr:to>
    <cdr:sp macro="" textlink="">
      <cdr:nvSpPr>
        <cdr:cNvPr id="6" name="Rectangular Callout 6"/>
        <cdr:cNvSpPr/>
      </cdr:nvSpPr>
      <cdr:spPr bwMode="auto">
        <a:xfrm xmlns:a="http://schemas.openxmlformats.org/drawingml/2006/main">
          <a:off x="5852821" y="688489"/>
          <a:ext cx="368448" cy="398033"/>
        </a:xfrm>
        <a:prstGeom xmlns:a="http://schemas.openxmlformats.org/drawingml/2006/main" prst="wedgeRectCallou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0.72058</cdr:x>
      <cdr:y>0</cdr:y>
    </cdr:from>
    <cdr:to>
      <cdr:x>0.91316</cdr:x>
      <cdr:y>0.03537</cdr:y>
    </cdr:to>
    <cdr:sp macro="" textlink="">
      <cdr:nvSpPr>
        <cdr:cNvPr id="10" name="Rectangular Callout 9"/>
        <cdr:cNvSpPr/>
      </cdr:nvSpPr>
      <cdr:spPr bwMode="auto">
        <a:xfrm xmlns:a="http://schemas.openxmlformats.org/drawingml/2006/main" flipH="1">
          <a:off x="4884113" y="0"/>
          <a:ext cx="1305292" cy="211835"/>
        </a:xfrm>
        <a:prstGeom xmlns:a="http://schemas.openxmlformats.org/drawingml/2006/main" prst="wedgeRectCallout">
          <a:avLst>
            <a:gd name="adj1" fmla="val -64070"/>
            <a:gd name="adj2" fmla="val 168868"/>
          </a:avLst>
        </a:prstGeom>
        <a:solidFill xmlns:a="http://schemas.openxmlformats.org/drawingml/2006/main">
          <a:srgbClr val="FFFFFF"/>
        </a:solidFill>
        <a:ln xmlns:a="http://schemas.openxmlformats.org/drawingml/2006/main" w="19050" cap="flat" cmpd="sng" algn="ctr">
          <a:solidFill>
            <a:schemeClr val="tx1"/>
          </a:solidFill>
          <a:prstDash val="solid"/>
          <a:headEnd type="none" w="med" len="med"/>
          <a:tailEnd type="none" w="med" len="me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fontAlgn="base">
            <a:spcBef>
              <a:spcPct val="0"/>
            </a:spcBef>
            <a:spcAft>
              <a:spcPct val="0"/>
            </a:spcAft>
            <a:defRPr sz="3600" kern="1200">
              <a:solidFill>
                <a:srgbClr val="000000"/>
              </a:solidFill>
              <a:latin typeface="Arial"/>
            </a:defRPr>
          </a:lvl1pPr>
          <a:lvl2pPr marL="457200" algn="ctr" rtl="0" fontAlgn="base">
            <a:spcBef>
              <a:spcPct val="0"/>
            </a:spcBef>
            <a:spcAft>
              <a:spcPct val="0"/>
            </a:spcAft>
            <a:defRPr sz="3600" kern="1200">
              <a:solidFill>
                <a:srgbClr val="000000"/>
              </a:solidFill>
              <a:latin typeface="Arial"/>
            </a:defRPr>
          </a:lvl2pPr>
          <a:lvl3pPr marL="914400" algn="ctr" rtl="0" fontAlgn="base">
            <a:spcBef>
              <a:spcPct val="0"/>
            </a:spcBef>
            <a:spcAft>
              <a:spcPct val="0"/>
            </a:spcAft>
            <a:defRPr sz="3600" kern="1200">
              <a:solidFill>
                <a:srgbClr val="000000"/>
              </a:solidFill>
              <a:latin typeface="Arial"/>
            </a:defRPr>
          </a:lvl3pPr>
          <a:lvl4pPr marL="1371600" algn="ctr" rtl="0" fontAlgn="base">
            <a:spcBef>
              <a:spcPct val="0"/>
            </a:spcBef>
            <a:spcAft>
              <a:spcPct val="0"/>
            </a:spcAft>
            <a:defRPr sz="3600" kern="1200">
              <a:solidFill>
                <a:srgbClr val="000000"/>
              </a:solidFill>
              <a:latin typeface="Arial"/>
            </a:defRPr>
          </a:lvl4pPr>
          <a:lvl5pPr marL="1828800" algn="ctr" rtl="0" fontAlgn="base">
            <a:spcBef>
              <a:spcPct val="0"/>
            </a:spcBef>
            <a:spcAft>
              <a:spcPct val="0"/>
            </a:spcAft>
            <a:defRPr sz="3600" kern="1200">
              <a:solidFill>
                <a:srgbClr val="000000"/>
              </a:solidFill>
              <a:latin typeface="Arial"/>
            </a:defRPr>
          </a:lvl5pPr>
          <a:lvl6pPr marL="2286000" algn="l" defTabSz="914400" rtl="0" eaLnBrk="1" latinLnBrk="0" hangingPunct="1">
            <a:defRPr sz="3600" kern="1200">
              <a:solidFill>
                <a:srgbClr val="000000"/>
              </a:solidFill>
              <a:latin typeface="Arial"/>
            </a:defRPr>
          </a:lvl6pPr>
          <a:lvl7pPr marL="2743200" algn="l" defTabSz="914400" rtl="0" eaLnBrk="1" latinLnBrk="0" hangingPunct="1">
            <a:defRPr sz="3600" kern="1200">
              <a:solidFill>
                <a:srgbClr val="000000"/>
              </a:solidFill>
              <a:latin typeface="Arial"/>
            </a:defRPr>
          </a:lvl7pPr>
          <a:lvl8pPr marL="3200400" algn="l" defTabSz="914400" rtl="0" eaLnBrk="1" latinLnBrk="0" hangingPunct="1">
            <a:defRPr sz="3600" kern="1200">
              <a:solidFill>
                <a:srgbClr val="000000"/>
              </a:solidFill>
              <a:latin typeface="Arial"/>
            </a:defRPr>
          </a:lvl8pPr>
          <a:lvl9pPr marL="3657600" algn="l" defTabSz="914400" rtl="0" eaLnBrk="1" latinLnBrk="0" hangingPunct="1">
            <a:defRPr sz="3600" kern="1200">
              <a:solidFill>
                <a:srgbClr val="000000"/>
              </a:solidFill>
              <a:latin typeface="Arial"/>
            </a:defRPr>
          </a:lvl9pPr>
        </a:lstStyle>
        <a:p xmlns:a="http://schemas.openxmlformats.org/drawingml/2006/main">
          <a:pPr marL="0" marR="0" indent="0" defTabSz="914400" rtl="0" eaLnBrk="1" fontAlgn="base" latinLnBrk="0" hangingPunct="1">
            <a:lnSpc>
              <a:spcPct val="100000"/>
            </a:lnSpc>
            <a:spcBef>
              <a:spcPct val="0"/>
            </a:spcBef>
            <a:spcAft>
              <a:spcPct val="0"/>
            </a:spcAft>
            <a:buClrTx/>
            <a:buSzTx/>
            <a:buFontTx/>
            <a:buNone/>
            <a:tabLst/>
          </a:pPr>
          <a:r>
            <a:rPr lang="en-US" sz="800" dirty="0" smtClean="0">
              <a:solidFill>
                <a:srgbClr val="000000"/>
              </a:solidFill>
            </a:rPr>
            <a:t>Gap = Negative Factor</a:t>
          </a:r>
          <a:endParaRPr kumimoji="0" lang="en-US" sz="800" b="0" i="0" u="none" strike="noStrike" cap="none" normalizeH="0" baseline="0" dirty="0" smtClean="0">
            <a:ln>
              <a:noFill/>
            </a:ln>
            <a:solidFill>
              <a:srgbClr val="000000"/>
            </a:solidFill>
            <a:effectLst/>
            <a:latin typeface="Arial" charset="0"/>
          </a:endParaRPr>
        </a:p>
      </cdr:txBody>
    </cdr:sp>
  </cdr:relSizeAnchor>
  <cdr:relSizeAnchor xmlns:cdr="http://schemas.openxmlformats.org/drawingml/2006/chartDrawing">
    <cdr:from>
      <cdr:x>0.46698</cdr:x>
      <cdr:y>0.13325</cdr:y>
    </cdr:from>
    <cdr:to>
      <cdr:x>0.94435</cdr:x>
      <cdr:y>0.14088</cdr:y>
    </cdr:to>
    <cdr:sp macro="" textlink="">
      <cdr:nvSpPr>
        <cdr:cNvPr id="8" name="Straight Arrow Connector 7"/>
        <cdr:cNvSpPr/>
      </cdr:nvSpPr>
      <cdr:spPr>
        <a:xfrm xmlns:a="http://schemas.openxmlformats.org/drawingml/2006/main">
          <a:off x="3165208" y="797965"/>
          <a:ext cx="3235607" cy="45719"/>
        </a:xfrm>
        <a:prstGeom xmlns:a="http://schemas.openxmlformats.org/drawingml/2006/main" prst="straightConnector1">
          <a:avLst/>
        </a:prstGeom>
        <a:noFill xmlns:a="http://schemas.openxmlformats.org/drawingml/2006/main"/>
        <a:ln xmlns:a="http://schemas.openxmlformats.org/drawingml/2006/main" w="15875" cap="flat" cmpd="sng" algn="ctr">
          <a:solidFill>
            <a:sysClr val="windowText" lastClr="000000"/>
          </a:solidFill>
          <a:prstDash val="solid"/>
          <a:headEnd type="arrow"/>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cdr:x>
      <cdr:y>0</cdr:y>
    </cdr:from>
    <cdr:to>
      <cdr:x>0.00281</cdr:x>
      <cdr:y>0.00387</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0.00387</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0.37921</cdr:x>
      <cdr:y>0.20465</cdr:y>
    </cdr:from>
    <cdr:to>
      <cdr:x>0.62588</cdr:x>
      <cdr:y>0.24348</cdr:y>
    </cdr:to>
    <cdr:sp macro="" textlink="">
      <cdr:nvSpPr>
        <cdr:cNvPr id="13" name="Rectangular Callout 12"/>
        <cdr:cNvSpPr/>
      </cdr:nvSpPr>
      <cdr:spPr bwMode="auto">
        <a:xfrm xmlns:a="http://schemas.openxmlformats.org/drawingml/2006/main" flipH="1">
          <a:off x="2570291" y="1225596"/>
          <a:ext cx="1671932" cy="232540"/>
        </a:xfrm>
        <a:prstGeom xmlns:a="http://schemas.openxmlformats.org/drawingml/2006/main" prst="wedgeRectCallout">
          <a:avLst>
            <a:gd name="adj1" fmla="val -93670"/>
            <a:gd name="adj2" fmla="val -208072"/>
          </a:avLst>
        </a:prstGeom>
        <a:solidFill xmlns:a="http://schemas.openxmlformats.org/drawingml/2006/main">
          <a:srgbClr val="FFFFFF"/>
        </a:solidFill>
        <a:ln xmlns:a="http://schemas.openxmlformats.org/drawingml/2006/main" w="19050" cap="flat" cmpd="sng" algn="ctr">
          <a:solidFill>
            <a:schemeClr val="tx1"/>
          </a:solidFill>
          <a:prstDash val="solid"/>
          <a:headEnd type="none" w="med" len="med"/>
          <a:tailEnd type="none" w="med" len="me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rtl="0" eaLnBrk="1" fontAlgn="base" latinLnBrk="0" hangingPunct="1">
            <a:lnSpc>
              <a:spcPct val="100000"/>
            </a:lnSpc>
            <a:spcBef>
              <a:spcPct val="0"/>
            </a:spcBef>
            <a:spcAft>
              <a:spcPct val="0"/>
            </a:spcAft>
            <a:buClrTx/>
            <a:buSzTx/>
            <a:buFontTx/>
            <a:buNone/>
            <a:tabLst/>
          </a:pPr>
          <a:r>
            <a:rPr lang="en-US" sz="800" dirty="0" smtClean="0">
              <a:solidFill>
                <a:srgbClr val="000000"/>
              </a:solidFill>
            </a:rPr>
            <a:t>Actual decrease of $78 million</a:t>
          </a:r>
          <a:endParaRPr kumimoji="0" lang="en-US" sz="800" b="0" i="0" u="none" strike="noStrike" cap="none" normalizeH="0" baseline="0" dirty="0" smtClean="0">
            <a:ln>
              <a:noFill/>
            </a:ln>
            <a:solidFill>
              <a:srgbClr val="000000"/>
            </a:solidFill>
            <a:effectLst/>
            <a:latin typeface="Arial"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0.67449</cdr:x>
      <cdr:y>0.11743</cdr:y>
    </cdr:from>
    <cdr:to>
      <cdr:x>0.71695</cdr:x>
      <cdr:y>0.18532</cdr:y>
    </cdr:to>
    <cdr:sp macro="" textlink="">
      <cdr:nvSpPr>
        <cdr:cNvPr id="7" name="Rectangular Callout 6"/>
        <cdr:cNvSpPr/>
      </cdr:nvSpPr>
      <cdr:spPr bwMode="auto">
        <a:xfrm xmlns:a="http://schemas.openxmlformats.org/drawingml/2006/main">
          <a:off x="5852821" y="688489"/>
          <a:ext cx="368448" cy="398033"/>
        </a:xfrm>
        <a:prstGeom xmlns:a="http://schemas.openxmlformats.org/drawingml/2006/main" prst="wedgeRectCallou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0.67449</cdr:x>
      <cdr:y>0.11743</cdr:y>
    </cdr:from>
    <cdr:to>
      <cdr:x>0.71695</cdr:x>
      <cdr:y>0.18532</cdr:y>
    </cdr:to>
    <cdr:sp macro="" textlink="">
      <cdr:nvSpPr>
        <cdr:cNvPr id="6" name="Rectangular Callout 6"/>
        <cdr:cNvSpPr/>
      </cdr:nvSpPr>
      <cdr:spPr bwMode="auto">
        <a:xfrm xmlns:a="http://schemas.openxmlformats.org/drawingml/2006/main">
          <a:off x="5852821" y="688489"/>
          <a:ext cx="368448" cy="398033"/>
        </a:xfrm>
        <a:prstGeom xmlns:a="http://schemas.openxmlformats.org/drawingml/2006/main" prst="wedgeRectCallou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dirty="0">
                <a:solidFill>
                  <a:schemeClr val="tx1"/>
                </a:solidFill>
                <a:cs typeface="+mn-cs"/>
              </a:defRPr>
            </a:lvl1pPr>
          </a:lstStyle>
          <a:p>
            <a:pPr>
              <a:defRPr/>
            </a:pPr>
            <a:endParaRPr lang="en-US" dirty="0"/>
          </a:p>
        </p:txBody>
      </p:sp>
      <p:sp>
        <p:nvSpPr>
          <p:cNvPr id="419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dirty="0">
                <a:solidFill>
                  <a:schemeClr val="tx1"/>
                </a:solidFill>
                <a:cs typeface="+mn-cs"/>
              </a:defRPr>
            </a:lvl1pPr>
          </a:lstStyle>
          <a:p>
            <a:pPr>
              <a:defRPr/>
            </a:pPr>
            <a:endParaRPr lang="en-US" dirty="0"/>
          </a:p>
        </p:txBody>
      </p:sp>
      <p:sp>
        <p:nvSpPr>
          <p:cNvPr id="419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dirty="0">
                <a:solidFill>
                  <a:schemeClr val="tx1"/>
                </a:solidFill>
                <a:cs typeface="+mn-cs"/>
              </a:defRPr>
            </a:lvl1pPr>
          </a:lstStyle>
          <a:p>
            <a:pPr>
              <a:defRPr/>
            </a:pPr>
            <a:endParaRPr lang="en-US" dirty="0"/>
          </a:p>
        </p:txBody>
      </p:sp>
      <p:sp>
        <p:nvSpPr>
          <p:cNvPr id="419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cs typeface="+mn-cs"/>
              </a:defRPr>
            </a:lvl1pPr>
          </a:lstStyle>
          <a:p>
            <a:pPr>
              <a:defRPr/>
            </a:pPr>
            <a:fld id="{F18BD64F-B5EC-4BC3-AC2B-A2B73F35EB2E}" type="slidenum">
              <a:rPr lang="en-US"/>
              <a:pPr>
                <a:defRPr/>
              </a:pPr>
              <a:t>‹#›</a:t>
            </a:fld>
            <a:endParaRPr lang="en-US" dirty="0"/>
          </a:p>
        </p:txBody>
      </p:sp>
    </p:spTree>
    <p:extLst>
      <p:ext uri="{BB962C8B-B14F-4D97-AF65-F5344CB8AC3E}">
        <p14:creationId xmlns:p14="http://schemas.microsoft.com/office/powerpoint/2010/main" val="722605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dirty="0">
                <a:solidFill>
                  <a:schemeClr val="tx1"/>
                </a:solidFill>
                <a:cs typeface="+mn-cs"/>
              </a:defRPr>
            </a:lvl1pPr>
          </a:lstStyle>
          <a:p>
            <a:pPr>
              <a:defRPr/>
            </a:pPr>
            <a:endParaRPr lang="en-US" dirty="0"/>
          </a:p>
        </p:txBody>
      </p:sp>
      <p:sp>
        <p:nvSpPr>
          <p:cNvPr id="1740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dirty="0">
                <a:solidFill>
                  <a:schemeClr val="tx1"/>
                </a:solidFill>
                <a:cs typeface="+mn-cs"/>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dirty="0">
                <a:solidFill>
                  <a:schemeClr val="tx1"/>
                </a:solidFill>
                <a:cs typeface="+mn-cs"/>
              </a:defRPr>
            </a:lvl1pPr>
          </a:lstStyle>
          <a:p>
            <a:pPr>
              <a:defRPr/>
            </a:pPr>
            <a:endParaRPr lang="en-US" dirty="0"/>
          </a:p>
        </p:txBody>
      </p:sp>
      <p:sp>
        <p:nvSpPr>
          <p:cNvPr id="1740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cs typeface="+mn-cs"/>
              </a:defRPr>
            </a:lvl1pPr>
          </a:lstStyle>
          <a:p>
            <a:pPr>
              <a:defRPr/>
            </a:pPr>
            <a:fld id="{C4B2137D-9128-4090-AC9F-52FD092C728A}" type="slidenum">
              <a:rPr lang="en-US"/>
              <a:pPr>
                <a:defRPr/>
              </a:pPr>
              <a:t>‹#›</a:t>
            </a:fld>
            <a:endParaRPr lang="en-US" dirty="0"/>
          </a:p>
        </p:txBody>
      </p:sp>
    </p:spTree>
    <p:extLst>
      <p:ext uri="{BB962C8B-B14F-4D97-AF65-F5344CB8AC3E}">
        <p14:creationId xmlns:p14="http://schemas.microsoft.com/office/powerpoint/2010/main" val="387470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Calibri" pitchFamily="34" charset="0"/>
              </a:rPr>
              <a:t>Note to Speaker….we are leaving these foundational CDE slides in the slide deck in the event that you want to reference them.</a:t>
            </a:r>
          </a:p>
          <a:p>
            <a:pPr eaLnBrk="1" hangingPunct="1">
              <a:spcBef>
                <a:spcPct val="0"/>
              </a:spcBef>
            </a:pPr>
            <a:endParaRPr lang="en-US" dirty="0" smtClean="0">
              <a:latin typeface="Calibri" pitchFamily="34" charset="0"/>
            </a:endParaRP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We</a:t>
            </a:r>
            <a:r>
              <a:rPr lang="ja-JP" altLang="en-US" smtClean="0">
                <a:latin typeface="Calibri" pitchFamily="34" charset="0"/>
              </a:rPr>
              <a:t>’</a:t>
            </a:r>
            <a:r>
              <a:rPr lang="en-US" dirty="0" smtClean="0">
                <a:latin typeface="Calibri" pitchFamily="34" charset="0"/>
              </a:rPr>
              <a:t>re going to start today with some very basic information to help put our work into context.   Let</a:t>
            </a:r>
            <a:r>
              <a:rPr lang="ja-JP" altLang="en-US" smtClean="0">
                <a:latin typeface="Calibri" pitchFamily="34" charset="0"/>
              </a:rPr>
              <a:t>’</a:t>
            </a:r>
            <a:r>
              <a:rPr lang="en-US" dirty="0" smtClean="0">
                <a:latin typeface="Calibri" pitchFamily="34" charset="0"/>
              </a:rPr>
              <a:t>s start with – </a:t>
            </a:r>
            <a:r>
              <a:rPr lang="ja-JP" altLang="en-US" smtClean="0">
                <a:latin typeface="Calibri" pitchFamily="34" charset="0"/>
              </a:rPr>
              <a:t>“</a:t>
            </a:r>
            <a:r>
              <a:rPr lang="en-US" dirty="0" smtClean="0">
                <a:latin typeface="Calibri" pitchFamily="34" charset="0"/>
              </a:rPr>
              <a:t>What is CDE and what do you do?</a:t>
            </a:r>
            <a:r>
              <a:rPr lang="ja-JP" altLang="en-US" smtClean="0">
                <a:latin typeface="Calibri" pitchFamily="34" charset="0"/>
              </a:rPr>
              <a:t>”</a:t>
            </a:r>
            <a:r>
              <a:rPr lang="en-US" dirty="0" smtClean="0">
                <a:latin typeface="Calibri" pitchFamily="34" charset="0"/>
              </a:rPr>
              <a:t>  </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To answer that, we have to look no farther than our Mission and Vision statements.  While you all can read exactly what our Vision and Mission statements are, let</a:t>
            </a:r>
            <a:r>
              <a:rPr lang="ja-JP" altLang="en-US" smtClean="0">
                <a:latin typeface="Calibri" pitchFamily="34" charset="0"/>
              </a:rPr>
              <a:t>’</a:t>
            </a:r>
            <a:r>
              <a:rPr lang="en-US" dirty="0" smtClean="0">
                <a:latin typeface="Calibri" pitchFamily="34" charset="0"/>
              </a:rPr>
              <a:t>s boil it down to its most basic meaning.  </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First, with our vision statement we</a:t>
            </a:r>
            <a:r>
              <a:rPr lang="ja-JP" altLang="en-US" smtClean="0">
                <a:latin typeface="Calibri" pitchFamily="34" charset="0"/>
              </a:rPr>
              <a:t>’</a:t>
            </a:r>
            <a:r>
              <a:rPr lang="en-US" dirty="0" smtClean="0">
                <a:latin typeface="Calibri" pitchFamily="34" charset="0"/>
              </a:rPr>
              <a:t>re telling you about our ultimate goal for why CDE does what it does. We</a:t>
            </a:r>
            <a:r>
              <a:rPr lang="ja-JP" altLang="en-US" smtClean="0">
                <a:latin typeface="Calibri" pitchFamily="34" charset="0"/>
              </a:rPr>
              <a:t>’</a:t>
            </a:r>
            <a:r>
              <a:rPr lang="en-US" dirty="0" smtClean="0">
                <a:latin typeface="Calibri" pitchFamily="34" charset="0"/>
              </a:rPr>
              <a:t>re doing our work so all kids are fully prepared after they leave school.</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Our mission tells you what we</a:t>
            </a:r>
            <a:r>
              <a:rPr lang="ja-JP" altLang="en-US" smtClean="0">
                <a:latin typeface="Calibri" pitchFamily="34" charset="0"/>
              </a:rPr>
              <a:t>’</a:t>
            </a:r>
            <a:r>
              <a:rPr lang="en-US" dirty="0" smtClean="0">
                <a:latin typeface="Calibri" pitchFamily="34" charset="0"/>
              </a:rPr>
              <a:t>re about and in this statement we</a:t>
            </a:r>
            <a:r>
              <a:rPr lang="ja-JP" altLang="en-US" smtClean="0">
                <a:latin typeface="Calibri" pitchFamily="34" charset="0"/>
              </a:rPr>
              <a:t>’</a:t>
            </a:r>
            <a:r>
              <a:rPr lang="en-US" dirty="0" smtClean="0">
                <a:latin typeface="Calibri" pitchFamily="34" charset="0"/>
              </a:rPr>
              <a:t>re essentially explaining that we</a:t>
            </a:r>
            <a:r>
              <a:rPr lang="ja-JP" altLang="en-US" smtClean="0">
                <a:latin typeface="Calibri" pitchFamily="34" charset="0"/>
              </a:rPr>
              <a:t>’</a:t>
            </a:r>
            <a:r>
              <a:rPr lang="en-US" dirty="0" smtClean="0">
                <a:latin typeface="Calibri" pitchFamily="34" charset="0"/>
              </a:rPr>
              <a:t>re the </a:t>
            </a:r>
            <a:r>
              <a:rPr lang="ja-JP" altLang="en-US" smtClean="0">
                <a:latin typeface="Calibri" pitchFamily="34" charset="0"/>
              </a:rPr>
              <a:t>“</a:t>
            </a:r>
            <a:r>
              <a:rPr lang="en-US" dirty="0" smtClean="0">
                <a:latin typeface="Calibri" pitchFamily="34" charset="0"/>
              </a:rPr>
              <a:t>official</a:t>
            </a:r>
            <a:r>
              <a:rPr lang="ja-JP" altLang="en-US" smtClean="0">
                <a:latin typeface="Calibri" pitchFamily="34" charset="0"/>
              </a:rPr>
              <a:t>”</a:t>
            </a:r>
            <a:r>
              <a:rPr lang="en-US" dirty="0" smtClean="0">
                <a:latin typeface="Calibri" pitchFamily="34" charset="0"/>
              </a:rPr>
              <a:t> state level support of schools and what you do for kids.  (That</a:t>
            </a:r>
            <a:r>
              <a:rPr lang="ja-JP" altLang="en-US" smtClean="0">
                <a:latin typeface="Calibri" pitchFamily="34" charset="0"/>
              </a:rPr>
              <a:t>’</a:t>
            </a:r>
            <a:r>
              <a:rPr lang="en-US" dirty="0" smtClean="0">
                <a:latin typeface="Calibri" pitchFamily="34" charset="0"/>
              </a:rPr>
              <a:t>s the broadest explanation of CDE.)</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Those are laymen explanations for what is CDE and why we do what we do.  Those encompass the biggest and most basic picture of what CDE is.</a:t>
            </a:r>
          </a:p>
        </p:txBody>
      </p:sp>
      <p:sp>
        <p:nvSpPr>
          <p:cNvPr id="655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C8BA9E55-9EF7-4FFC-B9DD-6EE3E4C3BB18}" type="datetime1">
              <a:rPr lang="en-US" sz="1200" smtClean="0">
                <a:solidFill>
                  <a:schemeClr val="tx1"/>
                </a:solidFill>
              </a:rPr>
              <a:pPr algn="r" eaLnBrk="1" hangingPunct="1"/>
              <a:t>8/8/2013</a:t>
            </a:fld>
            <a:endParaRPr lang="en-US" sz="1200" dirty="0" smtClean="0">
              <a:solidFill>
                <a:schemeClr val="tx1"/>
              </a:solidFill>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55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A88D44B6-3484-463E-BE86-7C34C6E2D595}" type="slidenum">
              <a:rPr lang="en-US" sz="1200" smtClean="0">
                <a:solidFill>
                  <a:schemeClr val="tx1"/>
                </a:solidFill>
              </a:rPr>
              <a:pPr algn="r" eaLnBrk="1" hangingPunct="1"/>
              <a:t>2</a:t>
            </a:fld>
            <a:endParaRPr lang="en-US" sz="120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2F8BC120-B168-447C-9A13-8C307A54FC42}" type="slidenum">
              <a:rPr lang="en-US" sz="1200" smtClean="0">
                <a:solidFill>
                  <a:schemeClr val="tx1"/>
                </a:solidFill>
              </a:rPr>
              <a:pPr algn="r" eaLnBrk="1" hangingPunct="1"/>
              <a:t>11</a:t>
            </a:fld>
            <a:endParaRPr lang="en-US" sz="1200" dirty="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Source</a:t>
            </a:r>
            <a:r>
              <a:rPr lang="en-US" dirty="0" smtClean="0"/>
              <a:t> State of Colorado: General Fund Revenue - $7.12 Billion, 2011-2012.</a:t>
            </a:r>
            <a:br>
              <a:rPr lang="en-US" dirty="0" smtClean="0"/>
            </a:br>
            <a:r>
              <a:rPr lang="en-US" dirty="0" smtClean="0"/>
              <a:t>     	</a:t>
            </a:r>
            <a:r>
              <a:rPr lang="en-US" i="1" dirty="0" smtClean="0"/>
              <a:t>Budget in Brief</a:t>
            </a:r>
            <a:r>
              <a:rPr lang="en-US" dirty="0" smtClean="0"/>
              <a:t>. Joint Budget Committee, 2011. Web. 29 July 2011. </a:t>
            </a:r>
            <a:br>
              <a:rPr lang="en-US" dirty="0" smtClean="0"/>
            </a:br>
            <a:r>
              <a:rPr lang="en-US" dirty="0" smtClean="0"/>
              <a:t>    	 &lt;http://www.state.co.us/gov_dir/leg_dir/jbc/FY11-12BIB.pdf&gt;.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A9E2A877-2C13-4A24-9F2B-396C5A2340E5}" type="slidenum">
              <a:rPr lang="en-US" sz="1200" smtClean="0">
                <a:solidFill>
                  <a:schemeClr val="tx1"/>
                </a:solidFill>
              </a:rPr>
              <a:pPr algn="r" eaLnBrk="1" hangingPunct="1"/>
              <a:t>15</a:t>
            </a:fld>
            <a:endParaRPr lang="en-US" sz="1200" dirty="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2D8C3409-034A-4661-A0B4-2734146C437E}" type="slidenum">
              <a:rPr lang="en-US" sz="1200" smtClean="0">
                <a:solidFill>
                  <a:schemeClr val="tx1"/>
                </a:solidFill>
              </a:rPr>
              <a:pPr algn="r" eaLnBrk="1" hangingPunct="1"/>
              <a:t>16</a:t>
            </a:fld>
            <a:endParaRPr lang="en-US" sz="1200" dirty="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The School Finance Act is funded with a combination of State General Fund; local funds including property tax and specific ownership tax and other state funds which include the State Education Fund and the Public School Fund.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2D0B0C81-4AF0-4877-968B-0229AFD283E0}" type="slidenum">
              <a:rPr lang="en-US" sz="1200" smtClean="0">
                <a:solidFill>
                  <a:schemeClr val="tx1"/>
                </a:solidFill>
              </a:rPr>
              <a:pPr algn="r" eaLnBrk="1" hangingPunct="1"/>
              <a:t>17</a:t>
            </a:fld>
            <a:endParaRPr lang="en-US" sz="1200" dirty="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CB9DB478-3D8C-4B80-84F4-24D649A94DF8}" type="slidenum">
              <a:rPr lang="en-US" sz="1200" smtClean="0">
                <a:solidFill>
                  <a:schemeClr val="tx1"/>
                </a:solidFill>
              </a:rPr>
              <a:pPr algn="r" eaLnBrk="1" hangingPunct="1"/>
              <a:t>18</a:t>
            </a:fld>
            <a:endParaRPr lang="en-US" sz="1200" dirty="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80239D92-DC05-4794-A4B4-C22172FA5ED2}" type="slidenum">
              <a:rPr lang="en-US" sz="1200" smtClean="0">
                <a:solidFill>
                  <a:schemeClr val="tx1"/>
                </a:solidFill>
              </a:rPr>
              <a:pPr algn="r" eaLnBrk="1" hangingPunct="1"/>
              <a:t>19</a:t>
            </a:fld>
            <a:endParaRPr lang="en-US" sz="1200" dirty="0" smtClean="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100" dirty="0" smtClean="0"/>
              <a:t>Once the base funding has been set, the base has factors applied.  These factors determine the per pupil funding amount by district and each district is different.</a:t>
            </a:r>
          </a:p>
          <a:p>
            <a:pPr>
              <a:lnSpc>
                <a:spcPct val="80000"/>
              </a:lnSpc>
            </a:pPr>
            <a:r>
              <a:rPr lang="en-US" sz="1100" b="1" dirty="0" smtClean="0"/>
              <a:t>Cost of living </a:t>
            </a:r>
            <a:r>
              <a:rPr lang="en-US" sz="1100" dirty="0" smtClean="0"/>
              <a:t>– factor that attempts to reflect the differences between districts for the cost of housing, goods and services. Aspen has a higher cost of living factor than a small rural district.  </a:t>
            </a:r>
            <a:endParaRPr lang="en-US" sz="1100" dirty="0" smtClean="0">
              <a:latin typeface="Calibri" pitchFamily="34" charset="0"/>
            </a:endParaRPr>
          </a:p>
          <a:p>
            <a:pPr>
              <a:lnSpc>
                <a:spcPct val="80000"/>
              </a:lnSpc>
            </a:pPr>
            <a:r>
              <a:rPr lang="en-US" sz="1100" b="1" dirty="0" smtClean="0"/>
              <a:t>Personnel costs factor </a:t>
            </a:r>
            <a:r>
              <a:rPr lang="en-US" sz="1100" dirty="0" smtClean="0"/>
              <a:t>– based on enrollment and incorporates cost of living for personnel.</a:t>
            </a:r>
          </a:p>
          <a:p>
            <a:pPr>
              <a:lnSpc>
                <a:spcPct val="80000"/>
              </a:lnSpc>
            </a:pPr>
            <a:r>
              <a:rPr lang="en-US" sz="1100" b="1" dirty="0" smtClean="0"/>
              <a:t>Size factor </a:t>
            </a:r>
            <a:r>
              <a:rPr lang="en-US" sz="1100" dirty="0" smtClean="0"/>
              <a:t>– driven by enrollment and attempts to reflect purchasing power within districts.  Small districts have greater size factor adjustments.</a:t>
            </a:r>
          </a:p>
          <a:p>
            <a:pPr>
              <a:lnSpc>
                <a:spcPct val="80000"/>
              </a:lnSpc>
            </a:pPr>
            <a:r>
              <a:rPr lang="en-US" sz="1100" b="1" dirty="0" smtClean="0"/>
              <a:t>At-risk funding </a:t>
            </a:r>
            <a:r>
              <a:rPr lang="en-US" sz="1100" dirty="0" smtClean="0"/>
              <a:t>– based on the numbers of students qualifying for free lunches</a:t>
            </a:r>
          </a:p>
          <a:p>
            <a:pPr>
              <a:lnSpc>
                <a:spcPct val="80000"/>
              </a:lnSpc>
            </a:pPr>
            <a:r>
              <a:rPr lang="en-US" sz="1100" b="1" dirty="0" smtClean="0"/>
              <a:t>On-Line funding </a:t>
            </a:r>
            <a:r>
              <a:rPr lang="en-US" sz="1100" dirty="0" smtClean="0"/>
              <a:t>– based on the number of students enrolled in an online program within the district.  There are various rules that make a student eligible to be counted.</a:t>
            </a:r>
          </a:p>
          <a:p>
            <a:pPr>
              <a:lnSpc>
                <a:spcPct val="80000"/>
              </a:lnSpc>
            </a:pPr>
            <a:endParaRPr lang="en-US" sz="1100" dirty="0" smtClean="0"/>
          </a:p>
          <a:p>
            <a:pPr eaLnBrk="1" hangingPunct="1">
              <a:lnSpc>
                <a:spcPct val="80000"/>
              </a:lnSpc>
            </a:pPr>
            <a:r>
              <a:rPr lang="en-US" sz="1100" dirty="0" smtClean="0"/>
              <a:t>Once these factors are applied to the base, a total per pupil funding amount is determined for district.  This amount is then multiplied by the districts funded pupil count to arrive at total program funding.</a:t>
            </a:r>
          </a:p>
          <a:p>
            <a:pPr>
              <a:lnSpc>
                <a:spcPct val="80000"/>
              </a:lnSpc>
            </a:pPr>
            <a:endParaRPr lang="en-US" sz="1100"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F599FEC4-63D0-4747-BAA0-5707D480B99D}" type="slidenum">
              <a:rPr lang="en-US" sz="1200" smtClean="0">
                <a:solidFill>
                  <a:schemeClr val="tx1"/>
                </a:solidFill>
              </a:rPr>
              <a:pPr algn="r" eaLnBrk="1" hangingPunct="1"/>
              <a:t>20</a:t>
            </a:fld>
            <a:endParaRPr lang="en-US" sz="1200" dirty="0"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b="1" dirty="0" smtClean="0"/>
              <a:t>Sources</a:t>
            </a:r>
            <a:r>
              <a:rPr lang="en-US" dirty="0" smtClean="0"/>
              <a:t> </a:t>
            </a:r>
          </a:p>
          <a:p>
            <a:endParaRPr lang="en-US" dirty="0" smtClean="0"/>
          </a:p>
          <a:p>
            <a:r>
              <a:rPr lang="en-US" dirty="0" smtClean="0"/>
              <a:t>Colorado Department of Education</a:t>
            </a:r>
          </a:p>
        </p:txBody>
      </p:sp>
      <p:sp>
        <p:nvSpPr>
          <p:cNvPr id="24580" name="Slide Number Placeholder 3"/>
          <p:cNvSpPr>
            <a:spLocks noGrp="1"/>
          </p:cNvSpPr>
          <p:nvPr>
            <p:ph type="sldNum" sz="quarter" idx="5"/>
          </p:nvPr>
        </p:nvSpPr>
        <p:spPr>
          <a:noFill/>
        </p:spPr>
        <p:txBody>
          <a:bodyPr/>
          <a:lstStyle/>
          <a:p>
            <a:fld id="{2FF364A6-74C1-4F60-AA08-3E7940281738}" type="slidenum">
              <a:rPr lang="en-US" smtClean="0"/>
              <a:pPr/>
              <a:t>21</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b="1" dirty="0" smtClean="0"/>
              <a:t>Sources</a:t>
            </a:r>
            <a:r>
              <a:rPr lang="en-US" dirty="0" smtClean="0"/>
              <a:t> </a:t>
            </a:r>
          </a:p>
          <a:p>
            <a:endParaRPr lang="en-US" dirty="0" smtClean="0"/>
          </a:p>
          <a:p>
            <a:r>
              <a:rPr lang="en-US" dirty="0" smtClean="0"/>
              <a:t>Colorado Department of Education</a:t>
            </a:r>
          </a:p>
        </p:txBody>
      </p:sp>
      <p:sp>
        <p:nvSpPr>
          <p:cNvPr id="24580" name="Slide Number Placeholder 3"/>
          <p:cNvSpPr>
            <a:spLocks noGrp="1"/>
          </p:cNvSpPr>
          <p:nvPr>
            <p:ph type="sldNum" sz="quarter" idx="5"/>
          </p:nvPr>
        </p:nvSpPr>
        <p:spPr>
          <a:noFill/>
        </p:spPr>
        <p:txBody>
          <a:bodyPr/>
          <a:lstStyle/>
          <a:p>
            <a:fld id="{2FF364A6-74C1-4F60-AA08-3E7940281738}" type="slidenum">
              <a:rPr lang="en-US" smtClean="0"/>
              <a:pPr/>
              <a:t>22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3E1E80F7-0EB5-4E94-B812-B3C1E87CFBAE}" type="slidenum">
              <a:rPr lang="en-US" sz="1200" smtClean="0">
                <a:solidFill>
                  <a:schemeClr val="tx1"/>
                </a:solidFill>
              </a:rPr>
              <a:pPr algn="r" eaLnBrk="1" hangingPunct="1"/>
              <a:t>23</a:t>
            </a:fld>
            <a:endParaRPr lang="en-US" sz="1200"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Calibri" pitchFamily="34" charset="0"/>
              </a:rPr>
              <a:t>CDE is prioritizing their work through focused goals at the student level, the educator level, the school and district level, and finally, the state level.</a:t>
            </a:r>
          </a:p>
          <a:p>
            <a:pPr eaLnBrk="1" hangingPunct="1">
              <a:spcBef>
                <a:spcPct val="0"/>
              </a:spcBef>
            </a:pPr>
            <a:endParaRPr lang="en-US" dirty="0" smtClean="0">
              <a:latin typeface="Calibri" pitchFamily="34" charset="0"/>
            </a:endParaRPr>
          </a:p>
          <a:p>
            <a:pPr eaLnBrk="1" hangingPunct="1">
              <a:spcBef>
                <a:spcPct val="0"/>
              </a:spcBef>
            </a:pPr>
            <a:r>
              <a:rPr lang="en-US" dirty="0" smtClean="0">
                <a:latin typeface="Calibri" pitchFamily="34" charset="0"/>
              </a:rPr>
              <a:t>Let</a:t>
            </a:r>
            <a:r>
              <a:rPr lang="ja-JP" altLang="en-US" smtClean="0">
                <a:latin typeface="Calibri" pitchFamily="34" charset="0"/>
              </a:rPr>
              <a:t>’</a:t>
            </a:r>
            <a:r>
              <a:rPr lang="en-US" dirty="0" smtClean="0">
                <a:latin typeface="Calibri" pitchFamily="34" charset="0"/>
              </a:rPr>
              <a:t>s look at CDE as the state education agency. CDE has a strategic plan, all work happening in the organization must be linked to the strategic plan and progress is reported monthly. More than ever, CDE is committed to becoming more of a SUPPORT arm than purely a compliance driven organization.</a:t>
            </a:r>
          </a:p>
          <a:p>
            <a:pPr eaLnBrk="1" hangingPunct="1">
              <a:spcBef>
                <a:spcPct val="0"/>
              </a:spcBef>
            </a:pPr>
            <a:r>
              <a:rPr lang="en-US" dirty="0" smtClean="0">
                <a:latin typeface="Calibri" pitchFamily="34" charset="0"/>
              </a:rPr>
              <a:t> </a:t>
            </a:r>
          </a:p>
          <a:p>
            <a:pPr eaLnBrk="1" hangingPunct="1">
              <a:spcBef>
                <a:spcPct val="0"/>
              </a:spcBef>
            </a:pPr>
            <a:r>
              <a:rPr lang="en-US" dirty="0" smtClean="0">
                <a:latin typeface="Calibri" pitchFamily="34" charset="0"/>
              </a:rPr>
              <a:t>At the school/district level, CDE is supporting districts in the UIP process and working closely with districts and schools to ensure that priority and turnaround schools get the assistance they need to become high-functioning buildings for all the kids they serve. </a:t>
            </a:r>
          </a:p>
          <a:p>
            <a:pPr eaLnBrk="1" hangingPunct="1">
              <a:spcBef>
                <a:spcPct val="0"/>
              </a:spcBef>
            </a:pPr>
            <a:r>
              <a:rPr lang="en-US" dirty="0" smtClean="0">
                <a:latin typeface="Calibri" pitchFamily="34" charset="0"/>
              </a:rPr>
              <a:t> </a:t>
            </a:r>
          </a:p>
          <a:p>
            <a:pPr eaLnBrk="1" hangingPunct="1">
              <a:spcBef>
                <a:spcPct val="0"/>
              </a:spcBef>
            </a:pPr>
            <a:r>
              <a:rPr lang="en-US" dirty="0" smtClean="0">
                <a:latin typeface="Calibri" pitchFamily="34" charset="0"/>
              </a:rPr>
              <a:t>And, at the Educator level, CDE recognizes how complex the teacher and principal roles are and, as they work on implementation of the new educator evaluation requirements, they are focused on supporting educators every step of the way. We know that having great teachers and excellent school leaders are the most important school-based factors in student achievement and CDE is working with educators from across the state to build a Model Evaluation System that is based on professional growth and meaningful feedback for all educators. </a:t>
            </a:r>
          </a:p>
          <a:p>
            <a:pPr eaLnBrk="1" hangingPunct="1">
              <a:spcBef>
                <a:spcPct val="0"/>
              </a:spcBef>
            </a:pPr>
            <a:r>
              <a:rPr lang="en-US" dirty="0" smtClean="0">
                <a:latin typeface="Calibri" pitchFamily="34" charset="0"/>
              </a:rPr>
              <a:t> </a:t>
            </a:r>
          </a:p>
          <a:p>
            <a:pPr eaLnBrk="1" hangingPunct="1">
              <a:spcBef>
                <a:spcPct val="0"/>
              </a:spcBef>
            </a:pPr>
            <a:r>
              <a:rPr lang="en-US" dirty="0" smtClean="0">
                <a:latin typeface="Calibri" pitchFamily="34" charset="0"/>
              </a:rPr>
              <a:t>At the student level, CDE is supporting districts as they implement the new Colorado Academic Standards… building tools and resources for educators which help to simplify implementation and ensure success with students. CDE also works carefully with districts with RTI, interventions and IEP</a:t>
            </a:r>
            <a:r>
              <a:rPr lang="ja-JP" altLang="en-US" smtClean="0">
                <a:latin typeface="Calibri" pitchFamily="34" charset="0"/>
              </a:rPr>
              <a:t>’</a:t>
            </a:r>
            <a:r>
              <a:rPr lang="en-US" dirty="0" smtClean="0">
                <a:latin typeface="Calibri" pitchFamily="34" charset="0"/>
              </a:rPr>
              <a:t>s.</a:t>
            </a:r>
          </a:p>
        </p:txBody>
      </p:sp>
      <p:sp>
        <p:nvSpPr>
          <p:cNvPr id="665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65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9C4164AD-64E5-4E5F-B6E9-0B5C8E6A159B}" type="datetime1">
              <a:rPr lang="en-US" sz="1200" smtClean="0">
                <a:solidFill>
                  <a:schemeClr val="tx1"/>
                </a:solidFill>
              </a:rPr>
              <a:pPr algn="r" eaLnBrk="1" hangingPunct="1"/>
              <a:t>8/8/2013</a:t>
            </a:fld>
            <a:endParaRPr lang="en-US" sz="1200" dirty="0" smtClean="0">
              <a:solidFill>
                <a:schemeClr val="tx1"/>
              </a:solidFill>
            </a:endParaRPr>
          </a:p>
        </p:txBody>
      </p:sp>
      <p:sp>
        <p:nvSpPr>
          <p:cNvPr id="665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65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86A349A3-2AE1-4BAE-8AAF-374EF7D94285}" type="slidenum">
              <a:rPr lang="en-US" sz="1200" smtClean="0">
                <a:solidFill>
                  <a:schemeClr val="tx1"/>
                </a:solidFill>
              </a:rPr>
              <a:pPr algn="r" eaLnBrk="1" hangingPunct="1"/>
              <a:t>3</a:t>
            </a:fld>
            <a:endParaRPr lang="en-US" sz="1200" dirty="0" smtClean="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3E1E80F7-0EB5-4E94-B812-B3C1E87CFBAE}" type="slidenum">
              <a:rPr lang="en-US" sz="1200" smtClean="0">
                <a:solidFill>
                  <a:schemeClr val="tx1"/>
                </a:solidFill>
              </a:rPr>
              <a:pPr algn="r" eaLnBrk="1" hangingPunct="1"/>
              <a:t>24</a:t>
            </a:fld>
            <a:endParaRPr lang="en-US" sz="1200" dirty="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7AF07D2C-E2DD-4084-BB0D-D09C0249F57E}" type="slidenum">
              <a:rPr lang="en-US" sz="1200" smtClean="0">
                <a:solidFill>
                  <a:schemeClr val="tx1"/>
                </a:solidFill>
              </a:rPr>
              <a:pPr algn="r" eaLnBrk="1" hangingPunct="1"/>
              <a:t>26</a:t>
            </a:fld>
            <a:endParaRPr lang="en-US" sz="1200" dirty="0" smtClean="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b="1" dirty="0" smtClean="0"/>
              <a:t>Sources</a:t>
            </a:r>
            <a:r>
              <a:rPr lang="en-US" dirty="0" smtClean="0"/>
              <a:t> </a:t>
            </a:r>
          </a:p>
          <a:p>
            <a:endParaRPr lang="en-US" dirty="0" smtClean="0"/>
          </a:p>
          <a:p>
            <a:r>
              <a:rPr lang="en-US" dirty="0" smtClean="0"/>
              <a:t>Colorado Department of Education</a:t>
            </a:r>
          </a:p>
        </p:txBody>
      </p:sp>
      <p:sp>
        <p:nvSpPr>
          <p:cNvPr id="24580" name="Slide Number Placeholder 3"/>
          <p:cNvSpPr>
            <a:spLocks noGrp="1"/>
          </p:cNvSpPr>
          <p:nvPr>
            <p:ph type="sldNum" sz="quarter" idx="5"/>
          </p:nvPr>
        </p:nvSpPr>
        <p:spPr>
          <a:noFill/>
        </p:spPr>
        <p:txBody>
          <a:bodyPr/>
          <a:lstStyle/>
          <a:p>
            <a:fld id="{2FF364A6-74C1-4F60-AA08-3E7940281738}" type="slidenum">
              <a:rPr lang="en-US" smtClean="0">
                <a:solidFill>
                  <a:prstClr val="white"/>
                </a:solidFill>
              </a:rPr>
              <a:pPr/>
              <a:t>27</a:t>
            </a:fld>
            <a:endParaRPr lang="en-US" dirty="0" smtClean="0">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b="1" dirty="0" smtClean="0"/>
              <a:t>Sources</a:t>
            </a:r>
            <a:r>
              <a:rPr lang="en-US" dirty="0" smtClean="0"/>
              <a:t> </a:t>
            </a:r>
          </a:p>
          <a:p>
            <a:endParaRPr lang="en-US" dirty="0" smtClean="0"/>
          </a:p>
          <a:p>
            <a:r>
              <a:rPr lang="en-US" dirty="0" smtClean="0"/>
              <a:t>Colorado Department of Education</a:t>
            </a:r>
          </a:p>
        </p:txBody>
      </p:sp>
      <p:sp>
        <p:nvSpPr>
          <p:cNvPr id="24580" name="Slide Number Placeholder 3"/>
          <p:cNvSpPr>
            <a:spLocks noGrp="1"/>
          </p:cNvSpPr>
          <p:nvPr>
            <p:ph type="sldNum" sz="quarter" idx="5"/>
          </p:nvPr>
        </p:nvSpPr>
        <p:spPr>
          <a:noFill/>
        </p:spPr>
        <p:txBody>
          <a:bodyPr/>
          <a:lstStyle/>
          <a:p>
            <a:fld id="{2FF364A6-74C1-4F60-AA08-3E7940281738}" type="slidenum">
              <a:rPr lang="en-US" smtClean="0">
                <a:solidFill>
                  <a:prstClr val="white"/>
                </a:solidFill>
              </a:rPr>
              <a:pPr/>
              <a:t>28</a:t>
            </a:fld>
            <a:endParaRPr lang="en-US" dirty="0" smtClean="0">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862D84CF-D72B-4860-B9A6-DF69F72855B7}" type="slidenum">
              <a:rPr lang="en-US" sz="1200" smtClean="0">
                <a:solidFill>
                  <a:schemeClr val="tx1"/>
                </a:solidFill>
              </a:rPr>
              <a:pPr algn="r" eaLnBrk="1" hangingPunct="1"/>
              <a:t>29</a:t>
            </a:fld>
            <a:endParaRPr lang="en-US" sz="1200" dirty="0" smtClean="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Calibri" pitchFamily="34" charset="0"/>
              </a:rPr>
              <a:t>This visual represents what we just discussed.  That the power of Colorado</a:t>
            </a:r>
            <a:r>
              <a:rPr lang="ja-JP" altLang="en-US" smtClean="0">
                <a:latin typeface="Calibri" pitchFamily="34" charset="0"/>
              </a:rPr>
              <a:t>’</a:t>
            </a:r>
            <a:r>
              <a:rPr lang="en-US" dirty="0" smtClean="0">
                <a:latin typeface="Calibri" pitchFamily="34" charset="0"/>
              </a:rPr>
              <a:t>s education improvement efforts lies in the </a:t>
            </a:r>
            <a:r>
              <a:rPr lang="en-US" b="1" dirty="0" smtClean="0">
                <a:latin typeface="Calibri" pitchFamily="34" charset="0"/>
              </a:rPr>
              <a:t>integration and connection </a:t>
            </a:r>
            <a:r>
              <a:rPr lang="en-US" dirty="0" smtClean="0">
                <a:latin typeface="Calibri" pitchFamily="34" charset="0"/>
              </a:rPr>
              <a:t>of key efforts: </a:t>
            </a:r>
          </a:p>
          <a:p>
            <a:pPr eaLnBrk="1" hangingPunct="1">
              <a:spcBef>
                <a:spcPct val="0"/>
              </a:spcBef>
              <a:buFontTx/>
              <a:buChar char="-"/>
            </a:pPr>
            <a:r>
              <a:rPr lang="en-US" b="1" dirty="0" smtClean="0">
                <a:latin typeface="Calibri" pitchFamily="34" charset="0"/>
              </a:rPr>
              <a:t>relevant and rigorous </a:t>
            </a:r>
            <a:r>
              <a:rPr lang="en-US" b="1" u="sng" dirty="0" smtClean="0">
                <a:latin typeface="Calibri" pitchFamily="34" charset="0"/>
              </a:rPr>
              <a:t>standards</a:t>
            </a:r>
            <a:r>
              <a:rPr lang="en-US" b="1" dirty="0" smtClean="0">
                <a:latin typeface="Calibri" pitchFamily="34" charset="0"/>
              </a:rPr>
              <a:t> </a:t>
            </a:r>
          </a:p>
          <a:p>
            <a:pPr eaLnBrk="1" hangingPunct="1">
              <a:spcBef>
                <a:spcPct val="0"/>
              </a:spcBef>
              <a:buFontTx/>
              <a:buChar char="-"/>
            </a:pPr>
            <a:r>
              <a:rPr lang="en-US" b="1" dirty="0" smtClean="0">
                <a:latin typeface="Calibri" pitchFamily="34" charset="0"/>
              </a:rPr>
              <a:t>innovative and engaging learning opportunities</a:t>
            </a:r>
          </a:p>
          <a:p>
            <a:pPr eaLnBrk="1" hangingPunct="1">
              <a:spcBef>
                <a:spcPct val="0"/>
              </a:spcBef>
              <a:buFontTx/>
              <a:buChar char="-"/>
            </a:pPr>
            <a:r>
              <a:rPr lang="en-US" b="1" dirty="0" smtClean="0">
                <a:latin typeface="Calibri" pitchFamily="34" charset="0"/>
              </a:rPr>
              <a:t>excellent </a:t>
            </a:r>
            <a:r>
              <a:rPr lang="en-US" b="1" u="sng" dirty="0" smtClean="0">
                <a:latin typeface="Calibri" pitchFamily="34" charset="0"/>
              </a:rPr>
              <a:t>teachers</a:t>
            </a:r>
            <a:r>
              <a:rPr lang="en-US" b="1" dirty="0" smtClean="0">
                <a:latin typeface="Calibri" pitchFamily="34" charset="0"/>
              </a:rPr>
              <a:t> and school </a:t>
            </a:r>
            <a:r>
              <a:rPr lang="en-US" b="1" u="sng" dirty="0" smtClean="0">
                <a:latin typeface="Calibri" pitchFamily="34" charset="0"/>
              </a:rPr>
              <a:t>leaders</a:t>
            </a:r>
          </a:p>
          <a:p>
            <a:pPr eaLnBrk="1" hangingPunct="1">
              <a:spcBef>
                <a:spcPct val="0"/>
              </a:spcBef>
              <a:buFontTx/>
              <a:buChar char="-"/>
            </a:pPr>
            <a:r>
              <a:rPr lang="en-US" b="1" dirty="0" smtClean="0">
                <a:latin typeface="Calibri" pitchFamily="34" charset="0"/>
              </a:rPr>
              <a:t>aligned and meaningful</a:t>
            </a:r>
            <a:r>
              <a:rPr lang="en-US" dirty="0" smtClean="0">
                <a:latin typeface="Calibri" pitchFamily="34" charset="0"/>
              </a:rPr>
              <a:t> </a:t>
            </a:r>
            <a:r>
              <a:rPr lang="en-US" b="1" u="sng" dirty="0" smtClean="0">
                <a:latin typeface="Calibri" pitchFamily="34" charset="0"/>
              </a:rPr>
              <a:t>assessments</a:t>
            </a:r>
            <a:r>
              <a:rPr lang="en-US" dirty="0" smtClean="0">
                <a:latin typeface="Calibri" pitchFamily="34" charset="0"/>
              </a:rPr>
              <a:t> </a:t>
            </a:r>
          </a:p>
          <a:p>
            <a:pPr eaLnBrk="1" hangingPunct="1">
              <a:spcBef>
                <a:spcPct val="0"/>
              </a:spcBef>
              <a:buFontTx/>
              <a:buChar char="-"/>
            </a:pPr>
            <a:endParaRPr lang="en-US" dirty="0" smtClean="0">
              <a:latin typeface="Calibri" pitchFamily="34" charset="0"/>
            </a:endParaRPr>
          </a:p>
          <a:p>
            <a:pPr eaLnBrk="1" hangingPunct="1">
              <a:spcBef>
                <a:spcPct val="0"/>
              </a:spcBef>
            </a:pPr>
            <a:r>
              <a:rPr lang="en-US" dirty="0" smtClean="0">
                <a:latin typeface="Calibri" pitchFamily="34" charset="0"/>
              </a:rPr>
              <a:t>These elements are all connected and aimed at helping students succeed in a globally competitive workforce.</a:t>
            </a:r>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FEBDB34A-D4C5-4B7D-BF51-43B00F8DABEC}" type="datetime1">
              <a:rPr lang="en-US" sz="1200" smtClean="0">
                <a:solidFill>
                  <a:schemeClr val="tx1"/>
                </a:solidFill>
              </a:rPr>
              <a:pPr algn="r" eaLnBrk="1" hangingPunct="1"/>
              <a:t>8/8/2013</a:t>
            </a:fld>
            <a:endParaRPr lang="en-US" sz="1200" dirty="0" smtClean="0">
              <a:solidFill>
                <a:schemeClr val="tx1"/>
              </a:solidFill>
            </a:endParaRP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l" eaLnBrk="1" hangingPunct="1"/>
            <a:endParaRPr lang="en-US" sz="1200" dirty="0" smtClean="0">
              <a:solidFill>
                <a:schemeClr val="tx1"/>
              </a:solidFill>
            </a:endParaRPr>
          </a:p>
        </p:txBody>
      </p:sp>
      <p:sp>
        <p:nvSpPr>
          <p:cNvPr id="675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E52AAA4F-6D75-4E68-822F-DF29F002ED3A}" type="slidenum">
              <a:rPr lang="en-US" sz="1200" smtClean="0">
                <a:solidFill>
                  <a:schemeClr val="tx1"/>
                </a:solidFill>
              </a:rPr>
              <a:pPr algn="r" eaLnBrk="1" hangingPunct="1"/>
              <a:t>4</a:t>
            </a:fld>
            <a:endParaRPr lang="en-US" sz="1200" dirty="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F0D7022E-C6DE-4CF6-8A3C-525114D7C68A}" type="slidenum">
              <a:rPr lang="en-US" sz="1200" smtClean="0">
                <a:solidFill>
                  <a:schemeClr val="tx1"/>
                </a:solidFill>
              </a:rPr>
              <a:pPr algn="r" eaLnBrk="1" hangingPunct="1"/>
              <a:t>5</a:t>
            </a:fld>
            <a:endParaRPr lang="en-US" sz="1200" dirty="0" smtClean="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DCB083F6-F4C2-403C-863B-75A452125D48}" type="slidenum">
              <a:rPr lang="en-US" sz="1200" smtClean="0">
                <a:solidFill>
                  <a:schemeClr val="tx1"/>
                </a:solidFill>
              </a:rPr>
              <a:pPr algn="r" eaLnBrk="1" hangingPunct="1"/>
              <a:t>6</a:t>
            </a:fld>
            <a:endParaRPr lang="en-US" sz="120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EFC23CFF-2AD3-4DF8-B89D-3202EAAABF46}" type="slidenum">
              <a:rPr lang="en-US" sz="1200" smtClean="0">
                <a:solidFill>
                  <a:schemeClr val="tx1"/>
                </a:solidFill>
              </a:rPr>
              <a:pPr algn="r" eaLnBrk="1" hangingPunct="1"/>
              <a:t>7</a:t>
            </a:fld>
            <a:endParaRPr lang="en-US" sz="1200" dirty="0" smtClean="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eaLnBrk="0" hangingPunct="0">
              <a:defRPr sz="3600">
                <a:solidFill>
                  <a:schemeClr val="bg1"/>
                </a:solidFill>
                <a:latin typeface="Arial" charset="0"/>
              </a:defRPr>
            </a:lvl1pPr>
            <a:lvl2pPr marL="742950" indent="-285750" algn="ctr" defTabSz="931863" eaLnBrk="0" hangingPunct="0">
              <a:defRPr sz="3600">
                <a:solidFill>
                  <a:schemeClr val="bg1"/>
                </a:solidFill>
                <a:latin typeface="Arial" charset="0"/>
              </a:defRPr>
            </a:lvl2pPr>
            <a:lvl3pPr marL="1143000" indent="-228600" algn="ctr" defTabSz="931863" eaLnBrk="0" hangingPunct="0">
              <a:defRPr sz="3600">
                <a:solidFill>
                  <a:schemeClr val="bg1"/>
                </a:solidFill>
                <a:latin typeface="Arial" charset="0"/>
              </a:defRPr>
            </a:lvl3pPr>
            <a:lvl4pPr marL="1600200" indent="-228600" algn="ctr" defTabSz="931863" eaLnBrk="0" hangingPunct="0">
              <a:defRPr sz="3600">
                <a:solidFill>
                  <a:schemeClr val="bg1"/>
                </a:solidFill>
                <a:latin typeface="Arial" charset="0"/>
              </a:defRPr>
            </a:lvl4pPr>
            <a:lvl5pPr marL="2057400" indent="-228600" algn="ctr" defTabSz="931863" eaLnBrk="0" hangingPunct="0">
              <a:defRPr sz="3600">
                <a:solidFill>
                  <a:schemeClr val="bg1"/>
                </a:solidFill>
                <a:latin typeface="Arial" charset="0"/>
              </a:defRPr>
            </a:lvl5pPr>
            <a:lvl6pPr marL="2514600" indent="-228600" algn="ctr" defTabSz="931863" eaLnBrk="0" fontAlgn="base" hangingPunct="0">
              <a:spcBef>
                <a:spcPct val="0"/>
              </a:spcBef>
              <a:spcAft>
                <a:spcPct val="0"/>
              </a:spcAft>
              <a:defRPr sz="3600">
                <a:solidFill>
                  <a:schemeClr val="bg1"/>
                </a:solidFill>
                <a:latin typeface="Arial" charset="0"/>
              </a:defRPr>
            </a:lvl6pPr>
            <a:lvl7pPr marL="2971800" indent="-228600" algn="ctr" defTabSz="931863" eaLnBrk="0" fontAlgn="base" hangingPunct="0">
              <a:spcBef>
                <a:spcPct val="0"/>
              </a:spcBef>
              <a:spcAft>
                <a:spcPct val="0"/>
              </a:spcAft>
              <a:defRPr sz="3600">
                <a:solidFill>
                  <a:schemeClr val="bg1"/>
                </a:solidFill>
                <a:latin typeface="Arial" charset="0"/>
              </a:defRPr>
            </a:lvl7pPr>
            <a:lvl8pPr marL="3429000" indent="-228600" algn="ctr" defTabSz="931863" eaLnBrk="0" fontAlgn="base" hangingPunct="0">
              <a:spcBef>
                <a:spcPct val="0"/>
              </a:spcBef>
              <a:spcAft>
                <a:spcPct val="0"/>
              </a:spcAft>
              <a:defRPr sz="3600">
                <a:solidFill>
                  <a:schemeClr val="bg1"/>
                </a:solidFill>
                <a:latin typeface="Arial" charset="0"/>
              </a:defRPr>
            </a:lvl8pPr>
            <a:lvl9pPr marL="3886200" indent="-228600" algn="ctr" defTabSz="931863" eaLnBrk="0" fontAlgn="base" hangingPunct="0">
              <a:spcBef>
                <a:spcPct val="0"/>
              </a:spcBef>
              <a:spcAft>
                <a:spcPct val="0"/>
              </a:spcAft>
              <a:defRPr sz="3600">
                <a:solidFill>
                  <a:schemeClr val="bg1"/>
                </a:solidFill>
                <a:latin typeface="Arial" charset="0"/>
              </a:defRPr>
            </a:lvl9pPr>
          </a:lstStyle>
          <a:p>
            <a:pPr algn="r" eaLnBrk="1" hangingPunct="1"/>
            <a:fld id="{CB1BCCE3-3BB7-4CF0-B843-455C11C4DFF7}" type="slidenum">
              <a:rPr lang="en-US" sz="1200" smtClean="0">
                <a:solidFill>
                  <a:srgbClr val="FFFFFF"/>
                </a:solidFill>
              </a:rPr>
              <a:pPr algn="r" eaLnBrk="1" hangingPunct="1"/>
              <a:t>8</a:t>
            </a:fld>
            <a:endParaRPr lang="en-US" sz="1200" dirty="0" smtClean="0">
              <a:solidFill>
                <a:srgbClr val="FFFFFF"/>
              </a:solidFill>
            </a:endParaRPr>
          </a:p>
        </p:txBody>
      </p:sp>
      <p:sp>
        <p:nvSpPr>
          <p:cNvPr id="71683"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eaLnBrk="1" hangingPunct="1">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59D757B-CB67-4215-B552-7887F40FAF5A}" type="slidenum">
              <a:rPr lang="en-US" smtClean="0">
                <a:solidFill>
                  <a:prstClr val="white"/>
                </a:solidFill>
              </a:rPr>
              <a:pPr>
                <a:defRPr/>
              </a:pPr>
              <a:t>9</a:t>
            </a:fld>
            <a:endParaRPr lang="en-US" dirty="0">
              <a:solidFill>
                <a:prstClr val="white"/>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17BD05-695E-4AAB-94A5-D3B0ED1493F6}" type="slidenum">
              <a:rPr lang="en-US" smtClean="0">
                <a:solidFill>
                  <a:prstClr val="white"/>
                </a:solidFill>
              </a:rPr>
              <a:pPr>
                <a:defRPr/>
              </a:pPr>
              <a:t>10</a:t>
            </a:fld>
            <a:endParaRPr lang="en-US" dirty="0" smtClean="0">
              <a:solidFill>
                <a:prstClr val="white"/>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smtClean="0"/>
              <a:t>Click to edit Master title style</a:t>
            </a:r>
            <a:endParaRPr lang="en-US" dirty="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5" name="Footer Placeholder 6"/>
          <p:cNvSpPr>
            <a:spLocks noGrp="1"/>
          </p:cNvSpPr>
          <p:nvPr>
            <p:ph type="ftr" sz="quarter" idx="3"/>
          </p:nvPr>
        </p:nvSpPr>
        <p:spPr>
          <a:xfrm>
            <a:off x="380999" y="6068327"/>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r>
              <a:rPr lang="en-US" dirty="0" smtClean="0"/>
              <a:t>Month Day Year</a:t>
            </a:r>
          </a:p>
        </p:txBody>
      </p:sp>
    </p:spTree>
    <p:extLst>
      <p:ext uri="{BB962C8B-B14F-4D97-AF65-F5344CB8AC3E}">
        <p14:creationId xmlns:p14="http://schemas.microsoft.com/office/powerpoint/2010/main" val="118812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2" name="Picture 11"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17304225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842104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8690333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429002105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381583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2609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5" name="Picture 4" descr="CDE LOGO TES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4180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3040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6199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876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98871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smtClean="0"/>
              <a:t>Click to edit Master title style</a:t>
            </a:r>
            <a:endParaRPr lang="en-US" dirty="0"/>
          </a:p>
        </p:txBody>
      </p:sp>
      <p:pic>
        <p:nvPicPr>
          <p:cNvPr id="8" name="Picture 7"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8C8C96">
                    <a:lumMod val="50000"/>
                  </a:srgbClr>
                </a:solidFill>
              </a:rPr>
              <a:pPr/>
              <a:t>‹#›</a:t>
            </a:fld>
            <a:endParaRPr lang="en-US" dirty="0" smtClean="0">
              <a:solidFill>
                <a:srgbClr val="8C8C9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332202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19220066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cs typeface="+mn-cs"/>
              </a:rPr>
              <a:pPr/>
              <a:t>‹#›</a:t>
            </a:fld>
            <a:endParaRPr lang="en-US" dirty="0" smtClean="0">
              <a:cs typeface="+mn-cs"/>
            </a:endParaRPr>
          </a:p>
        </p:txBody>
      </p:sp>
    </p:spTree>
    <p:extLst>
      <p:ext uri="{BB962C8B-B14F-4D97-AF65-F5344CB8AC3E}">
        <p14:creationId xmlns:p14="http://schemas.microsoft.com/office/powerpoint/2010/main" val="7540570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accent6">
              <a:lumMod val="50000"/>
            </a:schemeClr>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accent6">
              <a:lumMod val="50000"/>
            </a:schemeClr>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accent6">
              <a:lumMod val="50000"/>
            </a:schemeClr>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accent6">
              <a:lumMod val="50000"/>
            </a:schemeClr>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index_finance.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de.state.co.us/cdefinance/auditunit.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Christel_M@cde.state.co.us" TargetMode="External"/><Relationship Id="rId2" Type="http://schemas.openxmlformats.org/officeDocument/2006/relationships/hyperlink" Target="mailto:Emm_l@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cdefinance/FinancialReportingFY2012-13.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de.state.co.us/cdefinance/FinancialReportingFY2013-14.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1151" y="3786094"/>
            <a:ext cx="8341851" cy="1645920"/>
          </a:xfrm>
        </p:spPr>
        <p:txBody>
          <a:bodyPr/>
          <a:lstStyle/>
          <a:p>
            <a:r>
              <a:rPr lang="en-US" dirty="0" smtClean="0"/>
              <a:t>Leanne Emm, Associate Commissioner</a:t>
            </a:r>
          </a:p>
          <a:p>
            <a:r>
              <a:rPr lang="en-US" dirty="0" smtClean="0"/>
              <a:t>Public School Finance Division</a:t>
            </a:r>
          </a:p>
          <a:p>
            <a:endParaRPr lang="en-US" dirty="0" smtClean="0"/>
          </a:p>
          <a:p>
            <a:r>
              <a:rPr lang="en-US" dirty="0" smtClean="0"/>
              <a:t>August, 2013</a:t>
            </a:r>
            <a:endParaRPr lang="en-US" dirty="0"/>
          </a:p>
        </p:txBody>
      </p:sp>
      <p:sp>
        <p:nvSpPr>
          <p:cNvPr id="3" name="Title 2"/>
          <p:cNvSpPr>
            <a:spLocks noGrp="1"/>
          </p:cNvSpPr>
          <p:nvPr>
            <p:ph type="title"/>
          </p:nvPr>
        </p:nvSpPr>
        <p:spPr/>
        <p:txBody>
          <a:bodyPr/>
          <a:lstStyle/>
          <a:p>
            <a:r>
              <a:rPr lang="en-US" dirty="0" smtClean="0"/>
              <a:t>School Finance Update</a:t>
            </a:r>
            <a:endParaRPr lang="en-US" dirty="0"/>
          </a:p>
        </p:txBody>
      </p:sp>
    </p:spTree>
    <p:extLst>
      <p:ext uri="{BB962C8B-B14F-4D97-AF65-F5344CB8AC3E}">
        <p14:creationId xmlns:p14="http://schemas.microsoft.com/office/powerpoint/2010/main" val="223067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bwMode="auto">
          <a:xfrm>
            <a:off x="228600" y="1752600"/>
            <a:ext cx="8686800" cy="4221163"/>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400" dirty="0" smtClean="0"/>
              <a:t>Update information within 60 days</a:t>
            </a:r>
          </a:p>
          <a:p>
            <a:pPr marL="857250" lvl="1" indent="-457200">
              <a:spcBef>
                <a:spcPts val="0"/>
              </a:spcBef>
            </a:pPr>
            <a:r>
              <a:rPr lang="en-US" sz="2200" dirty="0" smtClean="0"/>
              <a:t>Completion of report, statements, applicable information</a:t>
            </a:r>
          </a:p>
          <a:p>
            <a:pPr marL="857250" lvl="1" indent="-457200">
              <a:spcBef>
                <a:spcPts val="0"/>
              </a:spcBef>
            </a:pPr>
            <a:endParaRPr lang="en-US" sz="2200" dirty="0" smtClean="0"/>
          </a:p>
          <a:p>
            <a:pPr marL="857250" lvl="1" indent="-457200">
              <a:spcBef>
                <a:spcPts val="0"/>
              </a:spcBef>
            </a:pPr>
            <a:r>
              <a:rPr lang="en-US" sz="2200" dirty="0" smtClean="0"/>
              <a:t>For example</a:t>
            </a:r>
          </a:p>
          <a:p>
            <a:pPr marL="1131570" lvl="2" indent="-457200"/>
            <a:r>
              <a:rPr lang="en-US" sz="2200" dirty="0" smtClean="0"/>
              <a:t>Budget Posted by August 30 if adopted June 30</a:t>
            </a:r>
          </a:p>
          <a:p>
            <a:pPr marL="571500" indent="-571500">
              <a:defRPr/>
            </a:pPr>
            <a:r>
              <a:rPr lang="en-US" sz="2400" dirty="0"/>
              <a:t>Not required to post</a:t>
            </a:r>
          </a:p>
          <a:p>
            <a:pPr marL="731520" lvl="1" indent="-457200">
              <a:buSzPct val="100000"/>
              <a:buFont typeface="Wingdings" pitchFamily="2" charset="2"/>
              <a:buChar char="§"/>
              <a:defRPr/>
            </a:pPr>
            <a:r>
              <a:rPr lang="en-US" sz="2200" dirty="0"/>
              <a:t>personal information relating to payroll</a:t>
            </a:r>
          </a:p>
          <a:p>
            <a:pPr marL="731520" lvl="1" indent="-457200">
              <a:buSzPct val="100000"/>
              <a:buFont typeface="Wingdings" pitchFamily="2" charset="2"/>
              <a:buChar char="§"/>
              <a:defRPr/>
            </a:pPr>
            <a:r>
              <a:rPr lang="en-US" sz="2200" dirty="0"/>
              <a:t>other information that is confidential or protected from public disclosure pursuant to state or federal law</a:t>
            </a:r>
          </a:p>
          <a:p>
            <a:pPr marL="1143000" lvl="2" indent="-342900">
              <a:defRPr/>
            </a:pPr>
            <a:r>
              <a:rPr lang="en-US" sz="2000" dirty="0"/>
              <a:t>Examples: HIPPA; IDEA; Homeless</a:t>
            </a:r>
          </a:p>
          <a:p>
            <a:pPr marL="1131570" lvl="2" indent="-457200"/>
            <a:endParaRPr lang="en-US" sz="2200" dirty="0" smtClean="0"/>
          </a:p>
        </p:txBody>
      </p:sp>
      <p:sp>
        <p:nvSpPr>
          <p:cNvPr id="2" name="Title 1"/>
          <p:cNvSpPr>
            <a:spLocks noGrp="1"/>
          </p:cNvSpPr>
          <p:nvPr>
            <p:ph type="title"/>
          </p:nvPr>
        </p:nvSpPr>
        <p:spPr>
          <a:xfrm>
            <a:off x="137160" y="137160"/>
            <a:ext cx="8915400" cy="1371600"/>
          </a:xfrm>
          <a:ln>
            <a:noFill/>
          </a:ln>
        </p:spPr>
        <p:txBody>
          <a:bodyPr lIns="0" tIns="0" rIns="0" bIns="0" anchor="ctr" anchorCtr="1"/>
          <a:lstStyle/>
          <a:p>
            <a:pPr eaLnBrk="1" hangingPunct="1">
              <a:defRPr/>
            </a:pPr>
            <a:r>
              <a:rPr lang="en-US" dirty="0" smtClean="0">
                <a:solidFill>
                  <a:schemeClr val="bg1"/>
                </a:solidFill>
                <a:latin typeface="Palatino Linotype" pitchFamily="18" charset="0"/>
              </a:rPr>
              <a:t>Compliance Timeline</a:t>
            </a:r>
            <a:endParaRPr lang="en-US" dirty="0">
              <a:solidFill>
                <a:schemeClr val="bg1"/>
              </a:solidFill>
              <a:latin typeface="Palatino Linotype" pitchFamily="18" charset="0"/>
            </a:endParaRPr>
          </a:p>
        </p:txBody>
      </p:sp>
    </p:spTree>
    <p:extLst>
      <p:ext uri="{BB962C8B-B14F-4D97-AF65-F5344CB8AC3E}">
        <p14:creationId xmlns:p14="http://schemas.microsoft.com/office/powerpoint/2010/main" val="353237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bwMode="auto">
          <a:xfrm>
            <a:off x="285750" y="1771650"/>
            <a:ext cx="8534400" cy="4706938"/>
          </a:xfrm>
        </p:spPr>
        <p:txBody>
          <a:bodyPr wrap="square" numCol="1" anchor="t" anchorCtr="0" compatLnSpc="1">
            <a:prstTxWarp prst="textNoShape">
              <a:avLst/>
            </a:prstTxWarp>
          </a:bodyPr>
          <a:lstStyle/>
          <a:p>
            <a:pPr marL="273050">
              <a:buFont typeface="Wingdings" pitchFamily="2" charset="2"/>
              <a:buChar char="§"/>
            </a:pPr>
            <a:r>
              <a:rPr lang="en-US" sz="2200" dirty="0"/>
              <a:t>Pilot program authorized by HB10-1183 to encourage school districts and charter schools to collect data that will be used to compare the effects of alternative school finance funding models with those of the current funding method.</a:t>
            </a:r>
          </a:p>
          <a:p>
            <a:pPr marL="273050">
              <a:buFont typeface="Wingdings" pitchFamily="2" charset="2"/>
              <a:buNone/>
            </a:pPr>
            <a:endParaRPr lang="en-US" sz="2200" dirty="0"/>
          </a:p>
          <a:p>
            <a:pPr marL="273050">
              <a:buFont typeface="Wingdings" pitchFamily="2" charset="2"/>
              <a:buChar char="§"/>
            </a:pPr>
            <a:r>
              <a:rPr lang="en-US" sz="2200" dirty="0"/>
              <a:t>Districts/charter schools apply to participate – applications available in August</a:t>
            </a:r>
          </a:p>
          <a:p>
            <a:pPr marL="273050">
              <a:buFont typeface="Wingdings" pitchFamily="2" charset="2"/>
              <a:buChar char="§"/>
            </a:pPr>
            <a:endParaRPr lang="en-US" sz="2200" dirty="0"/>
          </a:p>
          <a:p>
            <a:pPr marL="273050">
              <a:buFont typeface="Wingdings" pitchFamily="2" charset="2"/>
              <a:buChar char="§"/>
            </a:pPr>
            <a:r>
              <a:rPr lang="en-US" sz="2200" dirty="0"/>
              <a:t>Additional information and the application may be accessed on the </a:t>
            </a:r>
            <a:r>
              <a:rPr lang="en-US" sz="2200" dirty="0" smtClean="0"/>
              <a:t>CDE website:</a:t>
            </a:r>
          </a:p>
          <a:p>
            <a:pPr marL="273050">
              <a:buFont typeface="Wingdings" pitchFamily="2" charset="2"/>
              <a:buNone/>
            </a:pPr>
            <a:r>
              <a:rPr lang="en-US" u="sng" dirty="0" smtClean="0">
                <a:latin typeface="+mj-lt"/>
                <a:hlinkClick r:id="rId3"/>
              </a:rPr>
              <a:t>http://www.cde.state.co.us/index_finance.htm</a:t>
            </a:r>
            <a:endParaRPr lang="en-US" u="sng" dirty="0" smtClean="0">
              <a:latin typeface="+mj-lt"/>
            </a:endParaRPr>
          </a:p>
        </p:txBody>
      </p:sp>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smtClean="0">
                <a:latin typeface="Palatino Linotype" pitchFamily="18" charset="0"/>
                <a:ea typeface="+mj-ea"/>
              </a:rPr>
              <a:t>Alternative School Finance Models</a:t>
            </a:r>
            <a:endParaRPr lang="en-US" dirty="0">
              <a:latin typeface="Palatino Linotype" pitchFamily="18" charset="0"/>
              <a:ea typeface="+mj-ea"/>
            </a:endParaRPr>
          </a:p>
        </p:txBody>
      </p:sp>
    </p:spTree>
    <p:extLst>
      <p:ext uri="{BB962C8B-B14F-4D97-AF65-F5344CB8AC3E}">
        <p14:creationId xmlns:p14="http://schemas.microsoft.com/office/powerpoint/2010/main" val="1201230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bwMode="auto">
          <a:xfrm>
            <a:off x="234950" y="1708150"/>
            <a:ext cx="8672513" cy="4406900"/>
          </a:xfrm>
        </p:spPr>
        <p:txBody>
          <a:bodyPr wrap="square" numCol="1" anchor="t" anchorCtr="0" compatLnSpc="1">
            <a:prstTxWarp prst="textNoShape">
              <a:avLst/>
            </a:prstTxWarp>
          </a:bodyPr>
          <a:lstStyle/>
          <a:p>
            <a:pPr marL="273050">
              <a:buFont typeface="Wingdings" pitchFamily="2" charset="2"/>
              <a:buChar char="§"/>
            </a:pPr>
            <a:r>
              <a:rPr lang="en-US" sz="2400" dirty="0" smtClean="0">
                <a:latin typeface="+mj-lt"/>
              </a:rPr>
              <a:t>Pupil Count Audit Team – </a:t>
            </a:r>
          </a:p>
          <a:p>
            <a:pPr marL="547688" lvl="1" indent="-182563">
              <a:buFont typeface="Wingdings" pitchFamily="2" charset="2"/>
              <a:buChar char="§"/>
            </a:pPr>
            <a:r>
              <a:rPr lang="en-US" sz="2200" dirty="0" smtClean="0">
                <a:latin typeface="+mj-lt"/>
              </a:rPr>
              <a:t>Student October Count Resource Guide</a:t>
            </a:r>
          </a:p>
          <a:p>
            <a:pPr marL="822325" lvl="2" indent="-182563">
              <a:buFont typeface="Wingdings" pitchFamily="2" charset="2"/>
              <a:buChar char="§"/>
            </a:pPr>
            <a:r>
              <a:rPr lang="en-US" sz="2000" dirty="0" smtClean="0">
                <a:latin typeface="+mj-lt"/>
              </a:rPr>
              <a:t>Totally rewritten and updated</a:t>
            </a:r>
          </a:p>
          <a:p>
            <a:pPr marL="822325" lvl="2" indent="-182563">
              <a:buFont typeface="Wingdings" pitchFamily="2" charset="2"/>
              <a:buChar char="§"/>
            </a:pPr>
            <a:r>
              <a:rPr lang="en-US" sz="2000" dirty="0" smtClean="0">
                <a:latin typeface="+mj-lt"/>
              </a:rPr>
              <a:t>Each section includes:</a:t>
            </a:r>
          </a:p>
          <a:p>
            <a:pPr marL="1096963" lvl="3" indent="-182563">
              <a:buFont typeface="Wingdings" pitchFamily="2" charset="2"/>
              <a:buChar char="§"/>
            </a:pPr>
            <a:r>
              <a:rPr lang="en-US" sz="1800" dirty="0" smtClean="0">
                <a:latin typeface="+mj-lt"/>
              </a:rPr>
              <a:t>Audit Documentation Needed</a:t>
            </a:r>
          </a:p>
          <a:p>
            <a:pPr marL="1096963" lvl="3" indent="-182563">
              <a:buFont typeface="Wingdings" pitchFamily="2" charset="2"/>
              <a:buChar char="§"/>
            </a:pPr>
            <a:r>
              <a:rPr lang="en-US" sz="1800" dirty="0" smtClean="0">
                <a:latin typeface="+mj-lt"/>
              </a:rPr>
              <a:t>Helpful Hints</a:t>
            </a:r>
          </a:p>
          <a:p>
            <a:pPr marL="1096963" lvl="3" indent="-182563">
              <a:buFont typeface="Wingdings" pitchFamily="2" charset="2"/>
              <a:buChar char="§"/>
            </a:pPr>
            <a:r>
              <a:rPr lang="en-US" sz="1800" dirty="0" smtClean="0">
                <a:latin typeface="+mj-lt"/>
              </a:rPr>
              <a:t>References – Rules &amp; Statutes</a:t>
            </a:r>
          </a:p>
          <a:p>
            <a:pPr marL="1096963" lvl="3" indent="-182563">
              <a:buFont typeface="Wingdings" pitchFamily="2" charset="2"/>
              <a:buChar char="§"/>
            </a:pPr>
            <a:r>
              <a:rPr lang="en-US" sz="1800" dirty="0" smtClean="0">
                <a:latin typeface="+mj-lt"/>
                <a:hlinkClick r:id="rId2"/>
              </a:rPr>
              <a:t>http://www.cde.state.co.us/cdefinance/auditunit.htm</a:t>
            </a:r>
            <a:endParaRPr lang="en-US" sz="1800" dirty="0" smtClean="0">
              <a:latin typeface="+mj-lt"/>
            </a:endParaRPr>
          </a:p>
        </p:txBody>
      </p:sp>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smtClean="0">
                <a:latin typeface="Palatino Linotype" pitchFamily="18" charset="0"/>
              </a:rPr>
              <a:t>Resource for Pupil Count Audits</a:t>
            </a:r>
            <a:endParaRPr lang="en-US" dirty="0">
              <a:latin typeface="Palatino Linotype" pitchFamily="18" charset="0"/>
            </a:endParaRPr>
          </a:p>
        </p:txBody>
      </p:sp>
    </p:spTree>
    <p:extLst>
      <p:ext uri="{BB962C8B-B14F-4D97-AF65-F5344CB8AC3E}">
        <p14:creationId xmlns:p14="http://schemas.microsoft.com/office/powerpoint/2010/main" val="224692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63775"/>
            <a:ext cx="8342313" cy="1646238"/>
          </a:xfrm>
        </p:spPr>
        <p:txBody>
          <a:bodyPr/>
          <a:lstStyle/>
          <a:p>
            <a:pPr fontAlgn="auto">
              <a:spcAft>
                <a:spcPts val="0"/>
              </a:spcAft>
              <a:defRPr/>
            </a:pPr>
            <a:r>
              <a:rPr lang="en-US" sz="4400" spc="150" dirty="0">
                <a:solidFill>
                  <a:schemeClr val="accent4">
                    <a:lumMod val="50000"/>
                  </a:schemeClr>
                </a:solidFill>
              </a:rPr>
              <a:t>2013 Legislative </a:t>
            </a:r>
            <a:r>
              <a:rPr lang="en-US" sz="4400" spc="150" dirty="0" smtClean="0">
                <a:solidFill>
                  <a:schemeClr val="accent4">
                    <a:lumMod val="50000"/>
                  </a:schemeClr>
                </a:solidFill>
              </a:rPr>
              <a:t>Session &amp; Discussion of Funding Levels</a:t>
            </a:r>
            <a:endParaRPr lang="en-US" sz="4400" spc="15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bwMode="auto">
          <a:xfrm>
            <a:off x="257175" y="1781175"/>
            <a:ext cx="8491538" cy="4270375"/>
          </a:xfrm>
        </p:spPr>
        <p:txBody>
          <a:bodyPr wrap="square" numCol="1" anchor="t" anchorCtr="0" compatLnSpc="1">
            <a:prstTxWarp prst="textNoShape">
              <a:avLst/>
            </a:prstTxWarp>
          </a:bodyPr>
          <a:lstStyle/>
          <a:p>
            <a:pPr marL="547688" lvl="1" indent="-182563">
              <a:buFont typeface="Wingdings" pitchFamily="2" charset="2"/>
              <a:buChar char="§"/>
            </a:pPr>
            <a:r>
              <a:rPr lang="en-US" sz="2400" dirty="0" smtClean="0">
                <a:latin typeface="+mj-lt"/>
              </a:rPr>
              <a:t>Provided funding to fund growth and inflation</a:t>
            </a:r>
          </a:p>
          <a:p>
            <a:pPr marL="547688" lvl="1" indent="-182563">
              <a:buFont typeface="Wingdings" pitchFamily="2" charset="2"/>
              <a:buChar char="§"/>
            </a:pPr>
            <a:r>
              <a:rPr lang="en-US" sz="2400" dirty="0" smtClean="0">
                <a:latin typeface="+mj-lt"/>
              </a:rPr>
              <a:t>Set </a:t>
            </a:r>
            <a:r>
              <a:rPr lang="en-US" sz="2400" dirty="0">
                <a:latin typeface="+mj-lt"/>
              </a:rPr>
              <a:t>the starting point for 2014-15 Budget </a:t>
            </a:r>
          </a:p>
          <a:p>
            <a:pPr marL="822008" lvl="2" indent="-182563">
              <a:buFont typeface="Wingdings" pitchFamily="2" charset="2"/>
              <a:buChar char="§"/>
            </a:pPr>
            <a:r>
              <a:rPr lang="en-US" sz="2200" dirty="0">
                <a:latin typeface="+mj-lt"/>
              </a:rPr>
              <a:t>Statewide average per pupil funding will increase by inflation</a:t>
            </a:r>
          </a:p>
          <a:p>
            <a:pPr marL="547688" lvl="1" indent="-182563">
              <a:buFont typeface="Wingdings" pitchFamily="2" charset="2"/>
              <a:buChar char="§"/>
            </a:pPr>
            <a:r>
              <a:rPr lang="en-US" sz="2400" dirty="0" smtClean="0">
                <a:latin typeface="+mj-lt"/>
              </a:rPr>
              <a:t>Added $1.0 million for charter school capital construction – Total of $7.0 million</a:t>
            </a:r>
          </a:p>
          <a:p>
            <a:pPr marL="547688" lvl="1" indent="-182563">
              <a:buFont typeface="Wingdings" pitchFamily="2" charset="2"/>
              <a:buChar char="§"/>
            </a:pPr>
            <a:r>
              <a:rPr lang="en-US" sz="2400" dirty="0" smtClean="0">
                <a:latin typeface="+mj-lt"/>
              </a:rPr>
              <a:t>Added 3,200 preschool slots</a:t>
            </a:r>
          </a:p>
          <a:p>
            <a:pPr marL="547688" lvl="1" indent="-182563">
              <a:buFont typeface="Wingdings" pitchFamily="2" charset="2"/>
              <a:buChar char="§"/>
            </a:pPr>
            <a:r>
              <a:rPr lang="en-US" sz="2400" dirty="0" smtClean="0">
                <a:latin typeface="+mj-lt"/>
              </a:rPr>
              <a:t>Provided additional $20 million for Special Education – Tier B students</a:t>
            </a:r>
          </a:p>
          <a:p>
            <a:pPr marL="822008" lvl="2" indent="-182563">
              <a:buFont typeface="Wingdings" pitchFamily="2" charset="2"/>
              <a:buChar char="§"/>
            </a:pPr>
            <a:r>
              <a:rPr lang="en-US" sz="2200" dirty="0" smtClean="0">
                <a:latin typeface="+mj-lt"/>
              </a:rPr>
              <a:t>Approximately doubled to funding to almost $2,000 per student</a:t>
            </a:r>
          </a:p>
          <a:p>
            <a:pPr marL="547688" lvl="1" indent="-182563">
              <a:buFont typeface="Wingdings" pitchFamily="2" charset="2"/>
              <a:buChar char="§"/>
            </a:pPr>
            <a:r>
              <a:rPr lang="en-US" sz="2400" dirty="0" smtClean="0">
                <a:latin typeface="+mj-lt"/>
              </a:rPr>
              <a:t>Provides for teacher quality pipeline</a:t>
            </a:r>
          </a:p>
        </p:txBody>
      </p:sp>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smtClean="0">
                <a:latin typeface="Palatino Linotype" pitchFamily="18" charset="0"/>
              </a:rPr>
              <a:t>2013 Legislative Session</a:t>
            </a:r>
            <a:br>
              <a:rPr lang="en-US" dirty="0" smtClean="0">
                <a:latin typeface="Palatino Linotype" pitchFamily="18" charset="0"/>
              </a:rPr>
            </a:br>
            <a:r>
              <a:rPr lang="en-US" dirty="0" smtClean="0">
                <a:latin typeface="Palatino Linotype" pitchFamily="18" charset="0"/>
              </a:rPr>
              <a:t>HB13-260 – Classic School Finance</a:t>
            </a:r>
            <a:endParaRPr lang="en-US" dirty="0">
              <a:latin typeface="Palatino Linotyp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605056500"/>
              </p:ext>
            </p:extLst>
          </p:nvPr>
        </p:nvGraphicFramePr>
        <p:xfrm>
          <a:off x="285350" y="124178"/>
          <a:ext cx="8663609" cy="65270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104503870"/>
              </p:ext>
            </p:extLst>
          </p:nvPr>
        </p:nvGraphicFramePr>
        <p:xfrm>
          <a:off x="244415" y="294736"/>
          <a:ext cx="8655170" cy="6268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759686611"/>
              </p:ext>
            </p:extLst>
          </p:nvPr>
        </p:nvGraphicFramePr>
        <p:xfrm>
          <a:off x="0" y="0"/>
          <a:ext cx="8963765"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3440054668"/>
              </p:ext>
            </p:extLst>
          </p:nvPr>
        </p:nvGraphicFramePr>
        <p:xfrm>
          <a:off x="240195" y="281608"/>
          <a:ext cx="8663609" cy="62947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8" y="1746250"/>
            <a:ext cx="8574087" cy="4359275"/>
          </a:xfrm>
        </p:spPr>
        <p:txBody>
          <a:bodyPr>
            <a:normAutofit/>
          </a:bodyPr>
          <a:lstStyle/>
          <a:p>
            <a:pPr fontAlgn="auto">
              <a:spcAft>
                <a:spcPts val="0"/>
              </a:spcAft>
              <a:buFont typeface="Wingdings" charset="2"/>
              <a:buNone/>
              <a:defRPr/>
            </a:pPr>
            <a:r>
              <a:rPr lang="en-US" sz="2400" dirty="0" smtClean="0">
                <a:solidFill>
                  <a:schemeClr val="accent6">
                    <a:lumMod val="50000"/>
                  </a:schemeClr>
                </a:solidFill>
                <a:latin typeface="+mj-lt"/>
              </a:rPr>
              <a:t>Total Program Funding equals:</a:t>
            </a:r>
          </a:p>
          <a:p>
            <a:pPr fontAlgn="auto">
              <a:spcAft>
                <a:spcPts val="0"/>
              </a:spcAft>
              <a:buFont typeface="Wingdings" charset="2"/>
              <a:buNone/>
              <a:defRPr/>
            </a:pPr>
            <a:endParaRPr lang="en-US" sz="2400" dirty="0" smtClean="0">
              <a:solidFill>
                <a:schemeClr val="accent6">
                  <a:lumMod val="50000"/>
                </a:schemeClr>
              </a:solidFill>
              <a:latin typeface="+mj-lt"/>
            </a:endParaRPr>
          </a:p>
          <a:p>
            <a:pPr fontAlgn="auto">
              <a:spcAft>
                <a:spcPts val="0"/>
              </a:spcAft>
              <a:buFont typeface="Wingdings" charset="2"/>
              <a:buNone/>
              <a:defRPr/>
            </a:pPr>
            <a:r>
              <a:rPr lang="en-US" sz="2400" dirty="0" smtClean="0">
                <a:solidFill>
                  <a:schemeClr val="accent6">
                    <a:lumMod val="50000"/>
                  </a:schemeClr>
                </a:solidFill>
                <a:latin typeface="+mj-lt"/>
              </a:rPr>
              <a:t>=(funded pupil count  x  </a:t>
            </a:r>
          </a:p>
          <a:p>
            <a:pPr fontAlgn="auto">
              <a:spcAft>
                <a:spcPts val="0"/>
              </a:spcAft>
              <a:buFont typeface="Wingdings" charset="2"/>
              <a:buNone/>
              <a:defRPr/>
            </a:pPr>
            <a:r>
              <a:rPr lang="en-US" sz="2400" dirty="0" smtClean="0">
                <a:solidFill>
                  <a:schemeClr val="accent6">
                    <a:lumMod val="50000"/>
                  </a:schemeClr>
                </a:solidFill>
                <a:latin typeface="+mj-lt"/>
              </a:rPr>
              <a:t>			formula per pupil funding)</a:t>
            </a:r>
          </a:p>
          <a:p>
            <a:pPr algn="ctr" fontAlgn="auto">
              <a:spcAft>
                <a:spcPts val="0"/>
              </a:spcAft>
              <a:buFont typeface="Wingdings" charset="2"/>
              <a:buNone/>
              <a:defRPr/>
            </a:pPr>
            <a:r>
              <a:rPr lang="en-US" sz="2400" dirty="0" smtClean="0">
                <a:solidFill>
                  <a:schemeClr val="accent6">
                    <a:lumMod val="50000"/>
                  </a:schemeClr>
                </a:solidFill>
                <a:latin typeface="+mj-lt"/>
              </a:rPr>
              <a:t> + at-risk funding + online &amp; ASCENT funding</a:t>
            </a:r>
          </a:p>
          <a:p>
            <a:pPr fontAlgn="auto">
              <a:spcAft>
                <a:spcPts val="0"/>
              </a:spcAft>
              <a:buFont typeface="Wingdings" charset="2"/>
              <a:buNone/>
              <a:defRPr/>
            </a:pPr>
            <a:endParaRPr lang="en-US" sz="2400" dirty="0" smtClean="0">
              <a:solidFill>
                <a:schemeClr val="accent6">
                  <a:lumMod val="50000"/>
                </a:schemeClr>
              </a:solidFill>
              <a:latin typeface="+mj-lt"/>
            </a:endParaRPr>
          </a:p>
          <a:p>
            <a:pPr fontAlgn="auto">
              <a:spcAft>
                <a:spcPts val="0"/>
              </a:spcAft>
              <a:buFont typeface="Wingdings" charset="2"/>
              <a:buNone/>
              <a:defRPr/>
            </a:pPr>
            <a:endParaRPr lang="en-US" sz="2400" dirty="0" smtClean="0">
              <a:solidFill>
                <a:schemeClr val="accent6">
                  <a:lumMod val="50000"/>
                </a:schemeClr>
              </a:solidFill>
              <a:latin typeface="+mj-lt"/>
            </a:endParaRPr>
          </a:p>
          <a:p>
            <a:pPr fontAlgn="auto">
              <a:spcAft>
                <a:spcPts val="0"/>
              </a:spcAft>
              <a:buFont typeface="Wingdings" charset="2"/>
              <a:buNone/>
              <a:defRPr/>
            </a:pPr>
            <a:r>
              <a:rPr lang="en-US" sz="2400" dirty="0" smtClean="0">
                <a:solidFill>
                  <a:schemeClr val="accent6">
                    <a:lumMod val="50000"/>
                  </a:schemeClr>
                </a:solidFill>
                <a:latin typeface="+mj-lt"/>
              </a:rPr>
              <a:t>After Total Program is calculated, the Negative Factor is Applied</a:t>
            </a:r>
          </a:p>
        </p:txBody>
      </p:sp>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a:latin typeface="Book Antiqua" pitchFamily="18" charset="0"/>
              </a:rPr>
              <a:t>Total Program Funding Formula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25" y="1784350"/>
            <a:ext cx="8686800" cy="4757738"/>
          </a:xfrm>
        </p:spPr>
        <p:txBody>
          <a:bodyPr>
            <a:normAutofit/>
          </a:bodyPr>
          <a:lstStyle/>
          <a:p>
            <a:pPr fontAlgn="auto">
              <a:spcAft>
                <a:spcPts val="0"/>
              </a:spcAft>
              <a:defRPr/>
            </a:pPr>
            <a:r>
              <a:rPr lang="en-US" sz="2400" dirty="0">
                <a:latin typeface="+mj-lt"/>
              </a:rPr>
              <a:t>2012-2013</a:t>
            </a:r>
          </a:p>
          <a:p>
            <a:pPr lvl="1" fontAlgn="auto">
              <a:spcAft>
                <a:spcPts val="0"/>
              </a:spcAft>
              <a:defRPr/>
            </a:pPr>
            <a:r>
              <a:rPr lang="en-US" sz="2200" dirty="0">
                <a:latin typeface="+mj-lt"/>
              </a:rPr>
              <a:t>Base Funding - $5,843.26</a:t>
            </a:r>
          </a:p>
          <a:p>
            <a:pPr lvl="2" fontAlgn="auto">
              <a:spcAft>
                <a:spcPts val="0"/>
              </a:spcAft>
              <a:buClr>
                <a:schemeClr val="accent3"/>
              </a:buClr>
              <a:defRPr/>
            </a:pPr>
            <a:r>
              <a:rPr lang="en-US" sz="2000" dirty="0">
                <a:latin typeface="+mj-lt"/>
              </a:rPr>
              <a:t>Increase of $208.49 from prior year</a:t>
            </a:r>
          </a:p>
          <a:p>
            <a:pPr lvl="2" fontAlgn="auto">
              <a:spcAft>
                <a:spcPts val="0"/>
              </a:spcAft>
              <a:buClr>
                <a:schemeClr val="accent3"/>
              </a:buClr>
              <a:defRPr/>
            </a:pPr>
            <a:r>
              <a:rPr lang="en-US" sz="2000" dirty="0">
                <a:latin typeface="+mj-lt"/>
              </a:rPr>
              <a:t>Inflation of 3.7%</a:t>
            </a:r>
            <a:endParaRPr lang="en-US" sz="2000" dirty="0">
              <a:solidFill>
                <a:schemeClr val="bg1"/>
              </a:solidFill>
              <a:latin typeface="+mj-lt"/>
            </a:endParaRPr>
          </a:p>
          <a:p>
            <a:pPr fontAlgn="auto">
              <a:spcAft>
                <a:spcPts val="0"/>
              </a:spcAft>
              <a:defRPr/>
            </a:pPr>
            <a:endParaRPr lang="en-US" sz="3300" dirty="0" smtClean="0">
              <a:solidFill>
                <a:schemeClr val="accent6">
                  <a:lumMod val="50000"/>
                </a:schemeClr>
              </a:solidFill>
              <a:latin typeface="+mj-lt"/>
            </a:endParaRPr>
          </a:p>
          <a:p>
            <a:pPr>
              <a:defRPr/>
            </a:pPr>
            <a:r>
              <a:rPr lang="en-US" sz="2400" dirty="0">
                <a:latin typeface="+mj-lt"/>
              </a:rPr>
              <a:t>2013-14</a:t>
            </a:r>
          </a:p>
          <a:p>
            <a:pPr lvl="1">
              <a:defRPr/>
            </a:pPr>
            <a:r>
              <a:rPr lang="en-US" sz="2200" dirty="0">
                <a:latin typeface="+mj-lt"/>
              </a:rPr>
              <a:t>Base Funding - $5,954.28</a:t>
            </a:r>
          </a:p>
          <a:p>
            <a:pPr lvl="2">
              <a:buClr>
                <a:schemeClr val="accent3"/>
              </a:buClr>
              <a:defRPr/>
            </a:pPr>
            <a:r>
              <a:rPr lang="en-US" sz="2000" dirty="0">
                <a:latin typeface="+mj-lt"/>
              </a:rPr>
              <a:t>Increase of $111.02 from prior year</a:t>
            </a:r>
          </a:p>
          <a:p>
            <a:pPr lvl="2">
              <a:buClr>
                <a:schemeClr val="accent3"/>
              </a:buClr>
              <a:defRPr/>
            </a:pPr>
            <a:r>
              <a:rPr lang="en-US" sz="2000" dirty="0">
                <a:latin typeface="Palatino Linotype" pitchFamily="18" charset="0"/>
              </a:rPr>
              <a:t>Inflation of 1.9%</a:t>
            </a:r>
          </a:p>
          <a:p>
            <a:pPr lvl="2" fontAlgn="auto">
              <a:spcAft>
                <a:spcPts val="0"/>
              </a:spcAft>
              <a:buClr>
                <a:schemeClr val="accent3"/>
              </a:buClr>
              <a:buFont typeface="Wingdings" charset="2"/>
              <a:buNone/>
              <a:defRPr/>
            </a:pPr>
            <a:endParaRPr lang="en-US" dirty="0" smtClean="0">
              <a:solidFill>
                <a:schemeClr val="bg1"/>
              </a:solidFill>
              <a:latin typeface="Palatino Linotype" pitchFamily="18" charset="0"/>
            </a:endParaRPr>
          </a:p>
        </p:txBody>
      </p:sp>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smtClean="0">
                <a:latin typeface="Book Antiqua" pitchFamily="18" charset="0"/>
              </a:rPr>
              <a:t>Base Per Pupil Funding</a:t>
            </a:r>
            <a:endParaRPr lang="en-US" dirty="0">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e-02.jpg"/>
          <p:cNvPicPr>
            <a:picLocks noChangeAspect="1"/>
          </p:cNvPicPr>
          <p:nvPr/>
        </p:nvPicPr>
        <p:blipFill>
          <a:blip r:embed="rId3" cstate="email">
            <a:duotone>
              <a:schemeClr val="bg2">
                <a:shade val="45000"/>
                <a:satMod val="135000"/>
              </a:schemeClr>
              <a:prstClr val="white"/>
            </a:duotone>
            <a:alphaModFix amt="33000"/>
            <a:extLst>
              <a:ext uri="{28A0092B-C50C-407E-A947-70E740481C1C}">
                <a14:useLocalDpi xmlns:a14="http://schemas.microsoft.com/office/drawing/2010/main" val="0"/>
              </a:ext>
            </a:extLst>
          </a:blip>
          <a:stretch>
            <a:fillRect/>
          </a:stretch>
        </p:blipFill>
        <p:spPr>
          <a:xfrm>
            <a:off x="2113280" y="1509615"/>
            <a:ext cx="4754880" cy="5207360"/>
          </a:xfrm>
          <a:prstGeom prst="rect">
            <a:avLst/>
          </a:prstGeom>
          <a:noFill/>
        </p:spPr>
      </p:pic>
      <p:sp>
        <p:nvSpPr>
          <p:cNvPr id="6" name="Content Placeholder 1"/>
          <p:cNvSpPr>
            <a:spLocks noGrp="1"/>
          </p:cNvSpPr>
          <p:nvPr>
            <p:ph idx="1"/>
          </p:nvPr>
        </p:nvSpPr>
        <p:spPr>
          <a:xfrm>
            <a:off x="1366838" y="2009775"/>
            <a:ext cx="6243637" cy="4406900"/>
          </a:xfrm>
        </p:spPr>
        <p:txBody>
          <a:bodyPr/>
          <a:lstStyle/>
          <a:p>
            <a:pPr marL="0" indent="0" algn="ctr" fontAlgn="auto">
              <a:spcBef>
                <a:spcPts val="1200"/>
              </a:spcBef>
              <a:spcAft>
                <a:spcPts val="0"/>
              </a:spcAft>
              <a:buFont typeface="Wingdings" charset="2"/>
              <a:buNone/>
              <a:defRPr/>
            </a:pPr>
            <a:r>
              <a:rPr lang="en-US" sz="2800" dirty="0">
                <a:solidFill>
                  <a:schemeClr val="accent1">
                    <a:lumMod val="50000"/>
                  </a:schemeClr>
                </a:solidFill>
              </a:rPr>
              <a:t>Vision</a:t>
            </a:r>
          </a:p>
          <a:p>
            <a:pPr marL="0" indent="0" algn="ctr" fontAlgn="auto">
              <a:spcBef>
                <a:spcPts val="1200"/>
              </a:spcBef>
              <a:spcAft>
                <a:spcPts val="0"/>
              </a:spcAft>
              <a:buFont typeface="Wingdings" charset="2"/>
              <a:buNone/>
              <a:defRPr/>
            </a:pPr>
            <a:r>
              <a:rPr lang="en-US" sz="2000" b="0" dirty="0"/>
              <a:t>All students in Colorado will become educated and productive citizens capable of succeeding in a globally competitive workforce.</a:t>
            </a:r>
          </a:p>
          <a:p>
            <a:pPr marL="0" indent="0" algn="ctr" fontAlgn="auto">
              <a:spcBef>
                <a:spcPts val="1200"/>
              </a:spcBef>
              <a:spcAft>
                <a:spcPts val="0"/>
              </a:spcAft>
              <a:buFont typeface="Wingdings" charset="2"/>
              <a:buNone/>
              <a:defRPr/>
            </a:pPr>
            <a:endParaRPr lang="en-US" dirty="0">
              <a:solidFill>
                <a:schemeClr val="accent4">
                  <a:lumMod val="75000"/>
                </a:schemeClr>
              </a:solidFill>
            </a:endParaRPr>
          </a:p>
          <a:p>
            <a:pPr marL="0" indent="0" algn="ctr" fontAlgn="auto">
              <a:spcBef>
                <a:spcPts val="1200"/>
              </a:spcBef>
              <a:spcAft>
                <a:spcPts val="0"/>
              </a:spcAft>
              <a:buFont typeface="Wingdings" charset="2"/>
              <a:buNone/>
              <a:defRPr/>
            </a:pPr>
            <a:r>
              <a:rPr lang="en-US" sz="2800" dirty="0">
                <a:solidFill>
                  <a:schemeClr val="accent1">
                    <a:lumMod val="50000"/>
                  </a:schemeClr>
                </a:solidFill>
              </a:rPr>
              <a:t>Mission</a:t>
            </a:r>
          </a:p>
          <a:p>
            <a:pPr marL="0" indent="0" algn="ctr" fontAlgn="auto">
              <a:spcBef>
                <a:spcPts val="1200"/>
              </a:spcBef>
              <a:spcAft>
                <a:spcPts val="0"/>
              </a:spcAft>
              <a:buFont typeface="Wingdings" charset="2"/>
              <a:buNone/>
              <a:defRPr/>
            </a:pPr>
            <a:r>
              <a:rPr lang="en-US" sz="2000" b="0" dirty="0"/>
              <a:t>The mission of CDE is to shape, support, and safeguard a statewide education system that prepares </a:t>
            </a:r>
            <a:r>
              <a:rPr lang="en-US" sz="2000" b="0" dirty="0" smtClean="0"/>
              <a:t>all students </a:t>
            </a:r>
            <a:br>
              <a:rPr lang="en-US" sz="2000" b="0" dirty="0" smtClean="0"/>
            </a:br>
            <a:r>
              <a:rPr lang="en-US" sz="2000" b="0" dirty="0" smtClean="0"/>
              <a:t>for </a:t>
            </a:r>
            <a:r>
              <a:rPr lang="en-US" sz="2000" b="0" dirty="0"/>
              <a:t>success in a globally competitive world.  </a:t>
            </a:r>
          </a:p>
          <a:p>
            <a:pPr fontAlgn="auto">
              <a:spcAft>
                <a:spcPts val="0"/>
              </a:spcAft>
              <a:defRPr/>
            </a:pPr>
            <a:endParaRPr lang="en-US" dirty="0">
              <a:solidFill>
                <a:schemeClr val="accent6">
                  <a:lumMod val="50000"/>
                </a:schemeClr>
              </a:solidFill>
            </a:endParaRPr>
          </a:p>
        </p:txBody>
      </p:sp>
      <p:sp>
        <p:nvSpPr>
          <p:cNvPr id="3" name="Title 2"/>
          <p:cNvSpPr>
            <a:spLocks noGrp="1"/>
          </p:cNvSpPr>
          <p:nvPr>
            <p:ph type="title"/>
          </p:nvPr>
        </p:nvSpPr>
        <p:spPr/>
        <p:txBody>
          <a:bodyPr/>
          <a:lstStyle/>
          <a:p>
            <a:pPr fontAlgn="auto">
              <a:spcAft>
                <a:spcPts val="0"/>
              </a:spcAft>
              <a:defRPr/>
            </a:pPr>
            <a:r>
              <a:rPr lang="en-US" dirty="0" smtClean="0">
                <a:ea typeface="+mj-ea"/>
              </a:rPr>
              <a:t>Together We Can</a:t>
            </a:r>
            <a:endParaRPr lang="en-US" dirty="0">
              <a:ea typeface="+mj-ea"/>
            </a:endParaRPr>
          </a:p>
        </p:txBody>
      </p:sp>
      <p:sp>
        <p:nvSpPr>
          <p:cNvPr id="16387" name="Footer Placeholder 3"/>
          <p:cNvSpPr>
            <a:spLocks noGrp="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algn="l" eaLnBrk="1" hangingPunct="1"/>
            <a:fld id="{FC02A2F6-654A-47E9-A8A6-02E4570C8795}" type="slidenum">
              <a:rPr lang="en-US" sz="1000">
                <a:solidFill>
                  <a:srgbClr val="45454C"/>
                </a:solidFill>
              </a:rPr>
              <a:pPr algn="l" eaLnBrk="1" hangingPunct="1"/>
              <a:t>2</a:t>
            </a:fld>
            <a:endParaRPr lang="en-US" sz="1000" dirty="0">
              <a:solidFill>
                <a:srgbClr val="45454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bwMode="auto">
          <a:xfrm>
            <a:off x="222250" y="1749425"/>
            <a:ext cx="8594725" cy="4575175"/>
          </a:xfrm>
        </p:spPr>
        <p:txBody>
          <a:bodyPr wrap="square" numCol="1" anchor="t" anchorCtr="0" compatLnSpc="1">
            <a:prstTxWarp prst="textNoShape">
              <a:avLst/>
            </a:prstTxWarp>
          </a:bodyPr>
          <a:lstStyle/>
          <a:p>
            <a:pPr marL="273050">
              <a:buFont typeface="Wingdings" pitchFamily="2" charset="2"/>
              <a:buNone/>
            </a:pPr>
            <a:r>
              <a:rPr lang="en-US" sz="2400" spc="100" dirty="0">
                <a:latin typeface="+mj-lt"/>
              </a:rPr>
              <a:t>Base per pupil funding is adjusted by factors</a:t>
            </a:r>
          </a:p>
          <a:p>
            <a:pPr lvl="1">
              <a:defRPr/>
            </a:pPr>
            <a:r>
              <a:rPr lang="en-US" sz="2200" dirty="0">
                <a:latin typeface="+mj-lt"/>
              </a:rPr>
              <a:t>Cost of Living</a:t>
            </a:r>
          </a:p>
          <a:p>
            <a:pPr lvl="1">
              <a:defRPr/>
            </a:pPr>
            <a:r>
              <a:rPr lang="en-US" sz="2200" dirty="0">
                <a:latin typeface="+mj-lt"/>
              </a:rPr>
              <a:t>Personnel &amp; Non-personnel costs</a:t>
            </a:r>
          </a:p>
          <a:p>
            <a:pPr lvl="1">
              <a:defRPr/>
            </a:pPr>
            <a:r>
              <a:rPr lang="en-US" sz="2200" dirty="0">
                <a:latin typeface="+mj-lt"/>
              </a:rPr>
              <a:t>Size of district</a:t>
            </a:r>
          </a:p>
          <a:p>
            <a:pPr marL="365125" lvl="1" indent="0">
              <a:buNone/>
            </a:pPr>
            <a:r>
              <a:rPr lang="en-US" sz="2200" dirty="0">
                <a:solidFill>
                  <a:schemeClr val="tx1"/>
                </a:solidFill>
                <a:latin typeface="+mj-lt"/>
              </a:rPr>
              <a:t>	</a:t>
            </a:r>
            <a:endParaRPr lang="en-US" sz="2200" dirty="0" smtClean="0">
              <a:solidFill>
                <a:schemeClr val="tx1"/>
              </a:solidFill>
              <a:latin typeface="+mj-lt"/>
            </a:endParaRPr>
          </a:p>
          <a:p>
            <a:pPr marL="90805" indent="0">
              <a:buNone/>
            </a:pPr>
            <a:r>
              <a:rPr lang="en-US" sz="2400" spc="100" dirty="0">
                <a:latin typeface="+mj-lt"/>
              </a:rPr>
              <a:t>Once Total Program is determined, the negative factor is applied</a:t>
            </a:r>
          </a:p>
          <a:p>
            <a:pPr lvl="1">
              <a:defRPr/>
            </a:pPr>
            <a:r>
              <a:rPr lang="en-US" sz="2200" dirty="0">
                <a:latin typeface="+mj-lt"/>
              </a:rPr>
              <a:t>2010-11 – 6.35%</a:t>
            </a:r>
          </a:p>
          <a:p>
            <a:pPr lvl="1">
              <a:defRPr/>
            </a:pPr>
            <a:r>
              <a:rPr lang="en-US" sz="2200" dirty="0">
                <a:latin typeface="+mj-lt"/>
              </a:rPr>
              <a:t>2011-12 – 12.94%</a:t>
            </a:r>
          </a:p>
          <a:p>
            <a:pPr lvl="1">
              <a:defRPr/>
            </a:pPr>
            <a:r>
              <a:rPr lang="en-US" sz="2200" dirty="0">
                <a:latin typeface="+mj-lt"/>
              </a:rPr>
              <a:t>2012-13 – 16.09%</a:t>
            </a:r>
          </a:p>
          <a:p>
            <a:pPr lvl="1">
              <a:defRPr/>
            </a:pPr>
            <a:r>
              <a:rPr lang="en-US" sz="2200" dirty="0">
                <a:latin typeface="+mj-lt"/>
              </a:rPr>
              <a:t>2013-14 – 15.49%</a:t>
            </a:r>
          </a:p>
        </p:txBody>
      </p:sp>
      <p:sp>
        <p:nvSpPr>
          <p:cNvPr id="2" name="Title 1"/>
          <p:cNvSpPr>
            <a:spLocks noGrp="1"/>
          </p:cNvSpPr>
          <p:nvPr>
            <p:ph type="title"/>
          </p:nvPr>
        </p:nvSpPr>
        <p:spPr/>
        <p:txBody>
          <a:bodyPr/>
          <a:lstStyle/>
          <a:p>
            <a:pPr fontAlgn="auto">
              <a:spcAft>
                <a:spcPts val="0"/>
              </a:spcAft>
              <a:defRPr/>
            </a:pPr>
            <a:r>
              <a:rPr lang="en-US" sz="3200" dirty="0" smtClean="0">
                <a:ea typeface="+mj-ea"/>
              </a:rPr>
              <a:t>Formula Per Pupil Funding - Factors</a:t>
            </a:r>
            <a:endParaRPr lang="en-US" sz="3200" dirty="0">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417862"/>
              </p:ext>
            </p:extLst>
          </p:nvPr>
        </p:nvGraphicFramePr>
        <p:xfrm>
          <a:off x="398463" y="1944688"/>
          <a:ext cx="8304212" cy="3000799"/>
        </p:xfrm>
        <a:graphic>
          <a:graphicData uri="http://schemas.openxmlformats.org/drawingml/2006/table">
            <a:tbl>
              <a:tblPr firstRow="1" bandRow="1">
                <a:tableStyleId>{85BE263C-DBD7-4A20-BB59-AAB30ACAA65A}</a:tableStyleId>
              </a:tblPr>
              <a:tblGrid>
                <a:gridCol w="3364156"/>
                <a:gridCol w="2266986"/>
                <a:gridCol w="2673070"/>
              </a:tblGrid>
              <a:tr h="910713">
                <a:tc>
                  <a:txBody>
                    <a:bodyPr/>
                    <a:lstStyle/>
                    <a:p>
                      <a:pPr algn="ctr"/>
                      <a:endParaRPr lang="en-US" sz="2400" b="1" dirty="0"/>
                    </a:p>
                  </a:txBody>
                  <a:tcPr marL="91432" marR="91432" marT="45705" marB="45705"/>
                </a:tc>
                <a:tc>
                  <a:txBody>
                    <a:bodyPr/>
                    <a:lstStyle/>
                    <a:p>
                      <a:pPr algn="ctr"/>
                      <a:r>
                        <a:rPr lang="en-US" sz="2400" dirty="0" smtClean="0">
                          <a:solidFill>
                            <a:schemeClr val="tx1"/>
                          </a:solidFill>
                        </a:rPr>
                        <a:t>Estimated Change</a:t>
                      </a:r>
                      <a:r>
                        <a:rPr lang="en-US" sz="2400" baseline="0" dirty="0" smtClean="0">
                          <a:solidFill>
                            <a:schemeClr val="tx1"/>
                          </a:solidFill>
                        </a:rPr>
                        <a:t> </a:t>
                      </a:r>
                      <a:endParaRPr lang="en-US" sz="2400" b="1" dirty="0">
                        <a:solidFill>
                          <a:schemeClr val="tx1"/>
                        </a:solidFill>
                      </a:endParaRPr>
                    </a:p>
                  </a:txBody>
                  <a:tcPr marL="91432" marR="91432" marT="45705" marB="45705" anchor="ctr"/>
                </a:tc>
                <a:tc>
                  <a:txBody>
                    <a:bodyPr/>
                    <a:lstStyle/>
                    <a:p>
                      <a:pPr algn="ctr"/>
                      <a:r>
                        <a:rPr lang="en-US" sz="2400" dirty="0" smtClean="0">
                          <a:solidFill>
                            <a:schemeClr val="tx1"/>
                          </a:solidFill>
                        </a:rPr>
                        <a:t>Total</a:t>
                      </a:r>
                      <a:endParaRPr lang="en-US" sz="2400" b="1" dirty="0">
                        <a:solidFill>
                          <a:schemeClr val="tx1"/>
                        </a:solidFill>
                      </a:endParaRPr>
                    </a:p>
                  </a:txBody>
                  <a:tcPr marL="91432" marR="91432" marT="45705" marB="45705" anchor="ctr"/>
                </a:tc>
              </a:tr>
              <a:tr h="499969">
                <a:tc>
                  <a:txBody>
                    <a:bodyPr/>
                    <a:lstStyle/>
                    <a:p>
                      <a:pPr algn="l"/>
                      <a:r>
                        <a:rPr lang="en-US" sz="2000" dirty="0" smtClean="0"/>
                        <a:t>Pupil Growth*</a:t>
                      </a:r>
                      <a:endParaRPr lang="en-US" sz="2000" b="0" dirty="0"/>
                    </a:p>
                  </a:txBody>
                  <a:tcPr marL="91432" marR="91432" marT="45705" marB="45705" anchor="ctr"/>
                </a:tc>
                <a:tc>
                  <a:txBody>
                    <a:bodyPr/>
                    <a:lstStyle/>
                    <a:p>
                      <a:pPr algn="ctr"/>
                      <a:r>
                        <a:rPr lang="en-US" sz="2000" b="0" dirty="0" smtClean="0"/>
                        <a:t>10,400</a:t>
                      </a:r>
                      <a:endParaRPr lang="en-US" sz="2000" b="0" dirty="0"/>
                    </a:p>
                  </a:txBody>
                  <a:tcPr marL="91432" marR="91432" marT="45705" marB="45705" anchor="ctr"/>
                </a:tc>
                <a:tc>
                  <a:txBody>
                    <a:bodyPr/>
                    <a:lstStyle/>
                    <a:p>
                      <a:pPr algn="ctr" fontAlgn="b"/>
                      <a:r>
                        <a:rPr lang="en-US" sz="2000" b="0" i="0" u="none" strike="noStrike" kern="1200" dirty="0" smtClean="0">
                          <a:solidFill>
                            <a:srgbClr val="000000"/>
                          </a:solidFill>
                          <a:effectLst/>
                          <a:latin typeface="Calibri"/>
                          <a:ea typeface="+mn-ea"/>
                          <a:cs typeface="+mn-cs"/>
                        </a:rPr>
                        <a:t>828,045</a:t>
                      </a:r>
                      <a:endParaRPr lang="en-US" sz="2000" b="0" kern="1200" dirty="0">
                        <a:solidFill>
                          <a:schemeClr val="dk1"/>
                        </a:solidFill>
                        <a:latin typeface="+mn-lt"/>
                        <a:ea typeface="+mn-ea"/>
                        <a:cs typeface="+mn-cs"/>
                      </a:endParaRPr>
                    </a:p>
                  </a:txBody>
                  <a:tcPr marL="0" marR="0" marT="0" marB="0" anchor="ctr"/>
                </a:tc>
              </a:tr>
              <a:tr h="490218">
                <a:tc>
                  <a:txBody>
                    <a:bodyPr/>
                    <a:lstStyle/>
                    <a:p>
                      <a:pPr algn="l"/>
                      <a:r>
                        <a:rPr lang="en-US" sz="2000" dirty="0" smtClean="0"/>
                        <a:t>At-Risk</a:t>
                      </a:r>
                      <a:r>
                        <a:rPr lang="en-US" sz="2000" baseline="0" dirty="0" smtClean="0"/>
                        <a:t> Growth</a:t>
                      </a:r>
                      <a:endParaRPr lang="en-US" sz="2000" b="0" dirty="0"/>
                    </a:p>
                  </a:txBody>
                  <a:tcPr marL="91432" marR="91432" marT="45705" marB="45705" anchor="ctr"/>
                </a:tc>
                <a:tc>
                  <a:txBody>
                    <a:bodyPr/>
                    <a:lstStyle/>
                    <a:p>
                      <a:pPr algn="ctr"/>
                      <a:r>
                        <a:rPr lang="en-US" sz="2000" dirty="0" smtClean="0"/>
                        <a:t>6,575</a:t>
                      </a:r>
                      <a:endParaRPr lang="en-US" sz="2000" b="0" dirty="0"/>
                    </a:p>
                  </a:txBody>
                  <a:tcPr marL="91432" marR="91432" marT="45705" marB="45705" anchor="ctr"/>
                </a:tc>
                <a:tc>
                  <a:txBody>
                    <a:bodyPr/>
                    <a:lstStyle/>
                    <a:p>
                      <a:pPr algn="ctr"/>
                      <a:r>
                        <a:rPr lang="en-US" sz="2000" dirty="0" smtClean="0"/>
                        <a:t>306,370</a:t>
                      </a:r>
                      <a:endParaRPr lang="en-US" sz="2000" b="0" dirty="0"/>
                    </a:p>
                  </a:txBody>
                  <a:tcPr marL="91432" marR="91432" marT="45705" marB="45705" anchor="ctr"/>
                </a:tc>
              </a:tr>
              <a:tr h="479787">
                <a:tc>
                  <a:txBody>
                    <a:bodyPr/>
                    <a:lstStyle/>
                    <a:p>
                      <a:pPr algn="l"/>
                      <a:r>
                        <a:rPr lang="en-US" sz="2000" dirty="0" smtClean="0"/>
                        <a:t>Inflation Estimate</a:t>
                      </a:r>
                      <a:endParaRPr lang="en-US" sz="2000" b="0" dirty="0"/>
                    </a:p>
                  </a:txBody>
                  <a:tcPr marL="91432" marR="91432" marT="45705" marB="45705" anchor="ctr"/>
                </a:tc>
                <a:tc>
                  <a:txBody>
                    <a:bodyPr/>
                    <a:lstStyle/>
                    <a:p>
                      <a:pPr algn="ctr"/>
                      <a:r>
                        <a:rPr lang="en-US" sz="2000" dirty="0" smtClean="0"/>
                        <a:t>1.9%</a:t>
                      </a:r>
                      <a:endParaRPr lang="en-US" sz="2000" b="0" dirty="0"/>
                    </a:p>
                  </a:txBody>
                  <a:tcPr marL="91432" marR="91432" marT="45705" marB="45705" anchor="ctr"/>
                </a:tc>
                <a:tc>
                  <a:txBody>
                    <a:bodyPr/>
                    <a:lstStyle/>
                    <a:p>
                      <a:pPr algn="ctr"/>
                      <a:r>
                        <a:rPr lang="en-US" sz="2000" dirty="0" smtClean="0"/>
                        <a:t>NA</a:t>
                      </a:r>
                      <a:endParaRPr lang="en-US" sz="2000" b="0" dirty="0"/>
                    </a:p>
                  </a:txBody>
                  <a:tcPr marL="91432" marR="91432" marT="45705" marB="45705" anchor="ctr"/>
                </a:tc>
              </a:tr>
              <a:tr h="620112">
                <a:tc>
                  <a:txBody>
                    <a:bodyPr/>
                    <a:lstStyle/>
                    <a:p>
                      <a:pPr algn="l"/>
                      <a:r>
                        <a:rPr lang="en-US" sz="2000" dirty="0" smtClean="0"/>
                        <a:t>Base Per</a:t>
                      </a:r>
                      <a:r>
                        <a:rPr lang="en-US" sz="2000" baseline="0" dirty="0" smtClean="0"/>
                        <a:t> Pupil Funding</a:t>
                      </a:r>
                      <a:endParaRPr lang="en-US" sz="2000" b="0" dirty="0"/>
                    </a:p>
                  </a:txBody>
                  <a:tcPr marL="91432" marR="91432" marT="45705" marB="45705" anchor="ctr"/>
                </a:tc>
                <a:tc>
                  <a:txBody>
                    <a:bodyPr/>
                    <a:lstStyle/>
                    <a:p>
                      <a:pPr algn="ctr"/>
                      <a:r>
                        <a:rPr lang="en-US" sz="2000" dirty="0" smtClean="0"/>
                        <a:t>$111.02</a:t>
                      </a:r>
                      <a:endParaRPr lang="en-US" sz="2000" b="1" dirty="0"/>
                    </a:p>
                  </a:txBody>
                  <a:tcPr marL="91432" marR="91432" marT="45705" marB="45705" anchor="ctr"/>
                </a:tc>
                <a:tc>
                  <a:txBody>
                    <a:bodyPr/>
                    <a:lstStyle/>
                    <a:p>
                      <a:pPr algn="ctr"/>
                      <a:r>
                        <a:rPr lang="en-US" sz="2000" dirty="0" smtClean="0"/>
                        <a:t>$5,954.28</a:t>
                      </a:r>
                      <a:endParaRPr lang="en-US" sz="2000" b="0" dirty="0"/>
                    </a:p>
                  </a:txBody>
                  <a:tcPr marL="91432" marR="91432" marT="45705" marB="45705" anchor="ctr"/>
                </a:tc>
              </a:tr>
            </a:tbl>
          </a:graphicData>
        </a:graphic>
      </p:graphicFrame>
      <p:sp>
        <p:nvSpPr>
          <p:cNvPr id="8194" name="Title 1"/>
          <p:cNvSpPr>
            <a:spLocks noGrp="1"/>
          </p:cNvSpPr>
          <p:nvPr>
            <p:ph type="title"/>
          </p:nvPr>
        </p:nvSpPr>
        <p:spPr bwMode="auto">
          <a:xfrm>
            <a:off x="137160" y="137160"/>
            <a:ext cx="8915400" cy="1371600"/>
          </a:xfrm>
          <a:noFill/>
          <a:ln>
            <a:miter lim="800000"/>
            <a:headEnd/>
            <a:tailEnd/>
          </a:ln>
        </p:spPr>
        <p:txBody>
          <a:bodyPr vert="horz" wrap="square" lIns="91440" tIns="45720" rIns="91440" bIns="45720" numCol="1" anchor="ctr" anchorCtr="0" compatLnSpc="1">
            <a:prstTxWarp prst="textNoShape">
              <a:avLst/>
            </a:prstTxWarp>
          </a:bodyPr>
          <a:lstStyle/>
          <a:p>
            <a:r>
              <a:rPr lang="en-US" dirty="0" smtClean="0">
                <a:latin typeface="Palatino Linotype" pitchFamily="18" charset="0"/>
              </a:rPr>
              <a:t>Assumptions</a:t>
            </a:r>
            <a:br>
              <a:rPr lang="en-US" dirty="0" smtClean="0">
                <a:latin typeface="Palatino Linotype" pitchFamily="18" charset="0"/>
              </a:rPr>
            </a:br>
            <a:r>
              <a:rPr lang="en-US" dirty="0" smtClean="0">
                <a:latin typeface="Palatino Linotype" pitchFamily="18" charset="0"/>
              </a:rPr>
              <a:t>FY2013-14 Final Budget</a:t>
            </a:r>
          </a:p>
        </p:txBody>
      </p:sp>
      <p:sp>
        <p:nvSpPr>
          <p:cNvPr id="2" name="TextBox 1"/>
          <p:cNvSpPr txBox="1"/>
          <p:nvPr/>
        </p:nvSpPr>
        <p:spPr>
          <a:xfrm>
            <a:off x="425002" y="5495124"/>
            <a:ext cx="4314423" cy="369332"/>
          </a:xfrm>
          <a:prstGeom prst="rect">
            <a:avLst/>
          </a:prstGeom>
          <a:noFill/>
        </p:spPr>
        <p:txBody>
          <a:bodyPr wrap="square" rtlCol="0">
            <a:spAutoFit/>
          </a:bodyPr>
          <a:lstStyle/>
          <a:p>
            <a:r>
              <a:rPr lang="en-US" sz="1800" dirty="0" smtClean="0">
                <a:solidFill>
                  <a:schemeClr val="tx1"/>
                </a:solidFill>
                <a:latin typeface="+mj-lt"/>
              </a:rPr>
              <a:t>*Includes 3,200 additional Preschool Slots</a:t>
            </a:r>
            <a:endParaRPr lang="en-US" sz="1800" dirty="0">
              <a:solidFill>
                <a:schemeClr val="tx1"/>
              </a:solidFill>
              <a:latin typeface="+mj-lt"/>
            </a:endParaRPr>
          </a:p>
        </p:txBody>
      </p:sp>
    </p:spTree>
    <p:extLst>
      <p:ext uri="{BB962C8B-B14F-4D97-AF65-F5344CB8AC3E}">
        <p14:creationId xmlns:p14="http://schemas.microsoft.com/office/powerpoint/2010/main" val="328263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5495289"/>
              </p:ext>
            </p:extLst>
          </p:nvPr>
        </p:nvGraphicFramePr>
        <p:xfrm>
          <a:off x="398463" y="1944688"/>
          <a:ext cx="8304213" cy="4215266"/>
        </p:xfrm>
        <a:graphic>
          <a:graphicData uri="http://schemas.openxmlformats.org/drawingml/2006/table">
            <a:tbl>
              <a:tblPr firstRow="1" bandRow="1">
                <a:tableStyleId>{85BE263C-DBD7-4A20-BB59-AAB30ACAA65A}</a:tableStyleId>
              </a:tblPr>
              <a:tblGrid>
                <a:gridCol w="2447768"/>
                <a:gridCol w="1970468"/>
                <a:gridCol w="2150771"/>
                <a:gridCol w="1735206"/>
              </a:tblGrid>
              <a:tr h="910713">
                <a:tc>
                  <a:txBody>
                    <a:bodyPr/>
                    <a:lstStyle/>
                    <a:p>
                      <a:pPr algn="ctr"/>
                      <a:endParaRPr lang="en-US" sz="2400" b="1" dirty="0"/>
                    </a:p>
                  </a:txBody>
                  <a:tcPr marL="91432" marR="91432" marT="45705" marB="45705"/>
                </a:tc>
                <a:tc>
                  <a:txBody>
                    <a:bodyPr/>
                    <a:lstStyle/>
                    <a:p>
                      <a:pPr algn="ctr"/>
                      <a:r>
                        <a:rPr lang="en-US" sz="2200" b="0" dirty="0" smtClean="0">
                          <a:solidFill>
                            <a:schemeClr val="tx1"/>
                          </a:solidFill>
                        </a:rPr>
                        <a:t>2012-13</a:t>
                      </a:r>
                    </a:p>
                    <a:p>
                      <a:pPr algn="ctr"/>
                      <a:r>
                        <a:rPr lang="en-US" sz="2200" b="0" dirty="0" smtClean="0">
                          <a:solidFill>
                            <a:schemeClr val="tx1"/>
                          </a:solidFill>
                        </a:rPr>
                        <a:t>Actual</a:t>
                      </a:r>
                      <a:endParaRPr lang="en-US" sz="2200" b="0" dirty="0">
                        <a:solidFill>
                          <a:schemeClr val="tx1"/>
                        </a:solidFill>
                      </a:endParaRPr>
                    </a:p>
                  </a:txBody>
                  <a:tcPr marL="91432" marR="91432" marT="45705" marB="45705" anchor="ctr"/>
                </a:tc>
                <a:tc>
                  <a:txBody>
                    <a:bodyPr/>
                    <a:lstStyle/>
                    <a:p>
                      <a:pPr algn="ctr"/>
                      <a:r>
                        <a:rPr lang="en-US" sz="2200" b="0" dirty="0" smtClean="0">
                          <a:solidFill>
                            <a:schemeClr val="tx1"/>
                          </a:solidFill>
                        </a:rPr>
                        <a:t>2013-14</a:t>
                      </a:r>
                    </a:p>
                    <a:p>
                      <a:pPr algn="ctr"/>
                      <a:r>
                        <a:rPr lang="en-US" sz="2200" b="0" dirty="0" smtClean="0">
                          <a:solidFill>
                            <a:schemeClr val="tx1"/>
                          </a:solidFill>
                        </a:rPr>
                        <a:t>Final Budget</a:t>
                      </a:r>
                      <a:endParaRPr lang="en-US" sz="2200" b="0" dirty="0">
                        <a:solidFill>
                          <a:schemeClr val="tx1"/>
                        </a:solidFill>
                      </a:endParaRPr>
                    </a:p>
                  </a:txBody>
                  <a:tcPr marL="91432" marR="91432" marT="45705" marB="45705" anchor="ctr"/>
                </a:tc>
                <a:tc>
                  <a:txBody>
                    <a:bodyPr/>
                    <a:lstStyle/>
                    <a:p>
                      <a:pPr algn="ctr"/>
                      <a:r>
                        <a:rPr lang="en-US" sz="2200" b="0" dirty="0" smtClean="0">
                          <a:solidFill>
                            <a:schemeClr val="tx1"/>
                          </a:solidFill>
                        </a:rPr>
                        <a:t>Change</a:t>
                      </a:r>
                      <a:endParaRPr lang="en-US" sz="2200" b="0" dirty="0">
                        <a:solidFill>
                          <a:schemeClr val="tx1"/>
                        </a:solidFill>
                      </a:endParaRPr>
                    </a:p>
                  </a:txBody>
                  <a:tcPr marL="91432" marR="91432" marT="45705" marB="45705" anchor="ctr"/>
                </a:tc>
              </a:tr>
              <a:tr h="499969">
                <a:tc>
                  <a:txBody>
                    <a:bodyPr/>
                    <a:lstStyle/>
                    <a:p>
                      <a:pPr algn="l" fontAlgn="b"/>
                      <a:r>
                        <a:rPr lang="en-US" sz="1800" u="none" strike="noStrike" dirty="0">
                          <a:ln>
                            <a:noFill/>
                          </a:ln>
                          <a:solidFill>
                            <a:schemeClr val="tx1"/>
                          </a:solidFill>
                          <a:latin typeface="+mj-lt"/>
                        </a:rPr>
                        <a:t>Total Program prior to Negative </a:t>
                      </a:r>
                      <a:r>
                        <a:rPr lang="en-US" sz="1800" u="none" strike="noStrike" dirty="0" smtClean="0">
                          <a:ln>
                            <a:noFill/>
                          </a:ln>
                          <a:solidFill>
                            <a:schemeClr val="tx1"/>
                          </a:solidFill>
                          <a:latin typeface="+mj-lt"/>
                        </a:rPr>
                        <a:t>Factor</a:t>
                      </a:r>
                    </a:p>
                    <a:p>
                      <a:pPr algn="l" fontAlgn="b"/>
                      <a:r>
                        <a:rPr lang="en-US" sz="1800" u="none" strike="noStrike" dirty="0" smtClean="0">
                          <a:ln>
                            <a:noFill/>
                          </a:ln>
                          <a:solidFill>
                            <a:schemeClr val="tx1"/>
                          </a:solidFill>
                          <a:latin typeface="+mj-lt"/>
                        </a:rPr>
                        <a:t>(Growth &amp;</a:t>
                      </a:r>
                      <a:r>
                        <a:rPr lang="en-US" sz="1800" u="none" strike="noStrike" baseline="0" dirty="0" smtClean="0">
                          <a:ln>
                            <a:noFill/>
                          </a:ln>
                          <a:solidFill>
                            <a:schemeClr val="tx1"/>
                          </a:solidFill>
                          <a:latin typeface="+mj-lt"/>
                        </a:rPr>
                        <a:t> Inflation)</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$6,309,364,346</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$6,514,240,501</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$204,876,155</a:t>
                      </a:r>
                      <a:endParaRPr lang="en-US" sz="1800" kern="1200" dirty="0">
                        <a:solidFill>
                          <a:schemeClr val="dk1"/>
                        </a:solidFill>
                        <a:latin typeface="+mn-lt"/>
                        <a:ea typeface="+mn-ea"/>
                        <a:cs typeface="+mn-cs"/>
                      </a:endParaRPr>
                    </a:p>
                  </a:txBody>
                  <a:tcPr marL="0" marR="182880" marT="0" marB="0" anchor="ctr"/>
                </a:tc>
              </a:tr>
              <a:tr h="481515">
                <a:tc>
                  <a:txBody>
                    <a:bodyPr/>
                    <a:lstStyle/>
                    <a:p>
                      <a:pPr algn="l" fontAlgn="b"/>
                      <a:r>
                        <a:rPr lang="en-US" sz="1800" u="none" strike="noStrike" dirty="0">
                          <a:ln>
                            <a:noFill/>
                          </a:ln>
                          <a:solidFill>
                            <a:schemeClr val="tx1"/>
                          </a:solidFill>
                          <a:latin typeface="+mj-lt"/>
                        </a:rPr>
                        <a:t>Negative Factor</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(1,011,401,171)</a:t>
                      </a:r>
                      <a:endParaRPr lang="en-US" sz="1800" kern="1200" dirty="0">
                        <a:solidFill>
                          <a:schemeClr val="dk1"/>
                        </a:solidFill>
                        <a:latin typeface="+mn-lt"/>
                        <a:ea typeface="+mn-ea"/>
                        <a:cs typeface="+mn-cs"/>
                      </a:endParaRPr>
                    </a:p>
                  </a:txBody>
                  <a:tcPr marL="91432" marR="182880" marT="45705" marB="45705"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(1,005,854,377)</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5,546,793</a:t>
                      </a:r>
                      <a:endParaRPr lang="en-US" sz="1800" kern="1200" dirty="0">
                        <a:solidFill>
                          <a:schemeClr val="dk1"/>
                        </a:solidFill>
                        <a:latin typeface="+mn-lt"/>
                        <a:ea typeface="+mn-ea"/>
                        <a:cs typeface="+mn-cs"/>
                      </a:endParaRPr>
                    </a:p>
                  </a:txBody>
                  <a:tcPr marL="0" marR="182880" marT="0" marB="0" anchor="ctr"/>
                </a:tc>
              </a:tr>
              <a:tr h="479787">
                <a:tc>
                  <a:txBody>
                    <a:bodyPr/>
                    <a:lstStyle/>
                    <a:p>
                      <a:pPr algn="l" fontAlgn="b"/>
                      <a:r>
                        <a:rPr lang="en-US" sz="1800" u="none" strike="noStrike" dirty="0">
                          <a:ln>
                            <a:noFill/>
                          </a:ln>
                          <a:solidFill>
                            <a:schemeClr val="tx1"/>
                          </a:solidFill>
                          <a:latin typeface="+mj-lt"/>
                        </a:rPr>
                        <a:t>Revised Total Program</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$5,297,963,176</a:t>
                      </a:r>
                      <a:endParaRPr lang="en-US" sz="1800" kern="1200" dirty="0">
                        <a:solidFill>
                          <a:schemeClr val="dk1"/>
                        </a:solidFill>
                        <a:latin typeface="+mn-lt"/>
                        <a:ea typeface="+mn-ea"/>
                        <a:cs typeface="+mn-cs"/>
                      </a:endParaRPr>
                    </a:p>
                  </a:txBody>
                  <a:tcPr marL="91432" marR="182880" marT="45705" marB="45705"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$5,508,386,124</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$210,422,948</a:t>
                      </a:r>
                      <a:endParaRPr lang="en-US" sz="1800" kern="1200" dirty="0">
                        <a:solidFill>
                          <a:schemeClr val="dk1"/>
                        </a:solidFill>
                        <a:latin typeface="+mn-lt"/>
                        <a:ea typeface="+mn-ea"/>
                        <a:cs typeface="+mn-cs"/>
                      </a:endParaRPr>
                    </a:p>
                  </a:txBody>
                  <a:tcPr marL="0" marR="182880" marT="0" marB="0" anchor="ctr"/>
                </a:tc>
              </a:tr>
              <a:tr h="280067">
                <a:tc>
                  <a:txBody>
                    <a:bodyPr/>
                    <a:lstStyle/>
                    <a:p>
                      <a:pPr algn="l" fontAlgn="b"/>
                      <a:r>
                        <a:rPr lang="en-US" sz="1800" u="none" strike="noStrike" dirty="0">
                          <a:ln>
                            <a:noFill/>
                          </a:ln>
                          <a:solidFill>
                            <a:schemeClr val="tx1"/>
                          </a:solidFill>
                          <a:latin typeface="+mj-lt"/>
                        </a:rPr>
                        <a:t> </a:t>
                      </a:r>
                      <a:endParaRPr lang="en-US" sz="1800" b="1" i="0" u="none" strike="noStrike" dirty="0">
                        <a:ln>
                          <a:noFill/>
                        </a:ln>
                        <a:solidFill>
                          <a:schemeClr val="tx1"/>
                        </a:solidFill>
                        <a:latin typeface="+mj-lt"/>
                      </a:endParaRPr>
                    </a:p>
                  </a:txBody>
                  <a:tcPr marL="0" marR="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r>
              <a:tr h="620112">
                <a:tc>
                  <a:txBody>
                    <a:bodyPr/>
                    <a:lstStyle/>
                    <a:p>
                      <a:pPr algn="l" fontAlgn="b"/>
                      <a:r>
                        <a:rPr lang="en-US" sz="1800" u="none" strike="noStrike" dirty="0">
                          <a:ln>
                            <a:noFill/>
                          </a:ln>
                          <a:solidFill>
                            <a:schemeClr val="tx1"/>
                          </a:solidFill>
                          <a:latin typeface="+mj-lt"/>
                        </a:rPr>
                        <a:t>Negative Factor Percentage</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-16.09%</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-15.49%</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a:t>
                      </a:r>
                      <a:endParaRPr lang="en-US" sz="1800" kern="1200" dirty="0">
                        <a:solidFill>
                          <a:schemeClr val="dk1"/>
                        </a:solidFill>
                        <a:latin typeface="+mn-lt"/>
                        <a:ea typeface="+mn-ea"/>
                        <a:cs typeface="+mn-cs"/>
                      </a:endParaRPr>
                    </a:p>
                  </a:txBody>
                  <a:tcPr marL="0" marR="182880" marT="0" marB="0" anchor="ctr"/>
                </a:tc>
              </a:tr>
              <a:tr h="6201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ln>
                            <a:noFill/>
                          </a:ln>
                          <a:solidFill>
                            <a:schemeClr val="tx1"/>
                          </a:solidFill>
                          <a:latin typeface="+mj-lt"/>
                        </a:rPr>
                        <a:t>Average</a:t>
                      </a:r>
                      <a:r>
                        <a:rPr lang="en-US" sz="1800" u="none" strike="noStrike" kern="1200" baseline="0" dirty="0" smtClean="0">
                          <a:ln>
                            <a:noFill/>
                          </a:ln>
                          <a:solidFill>
                            <a:schemeClr val="tx1"/>
                          </a:solidFill>
                          <a:latin typeface="+mj-lt"/>
                        </a:rPr>
                        <a:t> Per Pupil Funding</a:t>
                      </a:r>
                      <a:endParaRPr lang="en-US" sz="1800" b="1" i="0" u="none" strike="noStrike" dirty="0">
                        <a:ln>
                          <a:noFill/>
                        </a:ln>
                        <a:solidFill>
                          <a:schemeClr val="tx1"/>
                        </a:solidFill>
                        <a:latin typeface="+mj-lt"/>
                      </a:endParaRP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$6,479.54</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$6,652.28</a:t>
                      </a:r>
                      <a:endParaRPr lang="en-US" sz="1800" kern="1200" dirty="0">
                        <a:solidFill>
                          <a:schemeClr val="dk1"/>
                        </a:solidFill>
                        <a:latin typeface="+mn-lt"/>
                        <a:ea typeface="+mn-ea"/>
                        <a:cs typeface="+mn-cs"/>
                      </a:endParaRPr>
                    </a:p>
                  </a:txBody>
                  <a:tcPr marL="0" marR="18288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$172.74</a:t>
                      </a:r>
                      <a:endParaRPr lang="en-US" sz="1800" kern="1200" dirty="0">
                        <a:solidFill>
                          <a:schemeClr val="dk1"/>
                        </a:solidFill>
                        <a:latin typeface="+mn-lt"/>
                        <a:ea typeface="+mn-ea"/>
                        <a:cs typeface="+mn-cs"/>
                      </a:endParaRPr>
                    </a:p>
                  </a:txBody>
                  <a:tcPr marL="0" marR="182880" marT="0" marB="0" anchor="ctr"/>
                </a:tc>
              </a:tr>
            </a:tbl>
          </a:graphicData>
        </a:graphic>
      </p:graphicFrame>
      <p:sp>
        <p:nvSpPr>
          <p:cNvPr id="8194" name="Title 1"/>
          <p:cNvSpPr>
            <a:spLocks noGrp="1"/>
          </p:cNvSpPr>
          <p:nvPr>
            <p:ph type="title"/>
          </p:nvPr>
        </p:nvSpPr>
        <p:spPr bwMode="auto">
          <a:xfrm>
            <a:off x="137160" y="137160"/>
            <a:ext cx="8915400" cy="1371600"/>
          </a:xfrm>
          <a:noFill/>
          <a:ln>
            <a:miter lim="800000"/>
            <a:headEnd/>
            <a:tailEnd/>
          </a:ln>
        </p:spPr>
        <p:txBody>
          <a:bodyPr vert="horz" wrap="square" lIns="91440" tIns="45720" rIns="91440" bIns="45720" numCol="1" anchor="ctr" anchorCtr="0" compatLnSpc="1">
            <a:prstTxWarp prst="textNoShape">
              <a:avLst/>
            </a:prstTxWarp>
          </a:bodyPr>
          <a:lstStyle/>
          <a:p>
            <a:r>
              <a:rPr lang="en-US" dirty="0" smtClean="0">
                <a:latin typeface="Palatino Linotype" pitchFamily="18" charset="0"/>
              </a:rPr>
              <a:t>Assumptions</a:t>
            </a:r>
            <a:br>
              <a:rPr lang="en-US" dirty="0" smtClean="0">
                <a:latin typeface="Palatino Linotype" pitchFamily="18" charset="0"/>
              </a:rPr>
            </a:br>
            <a:r>
              <a:rPr lang="en-US" dirty="0" smtClean="0">
                <a:latin typeface="Palatino Linotype" pitchFamily="18" charset="0"/>
              </a:rPr>
              <a:t>FY2013-14 Final Budget</a:t>
            </a:r>
          </a:p>
        </p:txBody>
      </p:sp>
    </p:spTree>
    <p:extLst>
      <p:ext uri="{BB962C8B-B14F-4D97-AF65-F5344CB8AC3E}">
        <p14:creationId xmlns:p14="http://schemas.microsoft.com/office/powerpoint/2010/main" val="141671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037817970"/>
              </p:ext>
            </p:extLst>
          </p:nvPr>
        </p:nvGraphicFramePr>
        <p:xfrm>
          <a:off x="2120225" y="373487"/>
          <a:ext cx="6778011" cy="59886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half" idx="2"/>
          </p:nvPr>
        </p:nvSpPr>
        <p:spPr/>
        <p:txBody>
          <a:bodyPr/>
          <a:lstStyle/>
          <a:p>
            <a:r>
              <a:rPr lang="en-US" dirty="0" smtClean="0"/>
              <a:t>The gaps in the bars represents the negative factor.  For 2013-14 it is 15.49% or 1.005 Billion.</a:t>
            </a:r>
          </a:p>
          <a:p>
            <a:endParaRPr lang="en-US" dirty="0"/>
          </a:p>
          <a:p>
            <a:r>
              <a:rPr lang="en-US" dirty="0"/>
              <a:t>The actual funded Total Program is about $</a:t>
            </a:r>
            <a:r>
              <a:rPr lang="en-US" dirty="0" smtClean="0"/>
              <a:t>78 </a:t>
            </a:r>
            <a:r>
              <a:rPr lang="en-US" dirty="0"/>
              <a:t>Million less than in 2009-10</a:t>
            </a:r>
            <a:r>
              <a:rPr lang="en-US" dirty="0" smtClean="0"/>
              <a:t>.</a:t>
            </a:r>
          </a:p>
          <a:p>
            <a:endParaRPr lang="en-US" dirty="0"/>
          </a:p>
          <a:p>
            <a:endParaRPr lang="en-US" dirty="0" smtClean="0"/>
          </a:p>
          <a:p>
            <a:r>
              <a:rPr lang="en-US" dirty="0" smtClean="0"/>
              <a:t>In millions</a:t>
            </a:r>
            <a:endParaRPr lang="en-US" dirty="0"/>
          </a:p>
        </p:txBody>
      </p:sp>
      <p:sp>
        <p:nvSpPr>
          <p:cNvPr id="2" name="Title 1"/>
          <p:cNvSpPr>
            <a:spLocks noGrp="1"/>
          </p:cNvSpPr>
          <p:nvPr>
            <p:ph type="title"/>
          </p:nvPr>
        </p:nvSpPr>
        <p:spPr/>
        <p:txBody>
          <a:bodyPr/>
          <a:lstStyle/>
          <a:p>
            <a:r>
              <a:rPr lang="en-US" dirty="0" smtClean="0"/>
              <a:t>State of Colorado</a:t>
            </a:r>
            <a:br>
              <a:rPr lang="en-US" dirty="0" smtClean="0"/>
            </a:br>
            <a:r>
              <a:rPr lang="en-US" dirty="0" smtClean="0"/>
              <a:t>Total Program Funding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solidFill>
                  <a:schemeClr val="bg1"/>
                </a:solidFill>
              </a:rPr>
              <a:t>Similar to Total Program, the gaps in the bars represents the effect of the  negative factor.  </a:t>
            </a:r>
            <a:endParaRPr lang="en-US" dirty="0">
              <a:solidFill>
                <a:schemeClr val="bg1"/>
              </a:solidFill>
            </a:endParaRPr>
          </a:p>
          <a:p>
            <a:endParaRPr lang="en-US" dirty="0" smtClean="0">
              <a:solidFill>
                <a:schemeClr val="bg1"/>
              </a:solidFill>
            </a:endParaRPr>
          </a:p>
          <a:p>
            <a:r>
              <a:rPr lang="en-US" dirty="0" smtClean="0">
                <a:solidFill>
                  <a:schemeClr val="bg1"/>
                </a:solidFill>
              </a:rPr>
              <a:t>For 2013-14, the effect is $1,215 in the statewide average per pupil funding.</a:t>
            </a:r>
          </a:p>
          <a:p>
            <a:endParaRPr lang="en-US" dirty="0">
              <a:solidFill>
                <a:schemeClr val="tx1"/>
              </a:solidFill>
            </a:endParaRPr>
          </a:p>
          <a:p>
            <a:endParaRPr lang="en-US" dirty="0" smtClean="0">
              <a:solidFill>
                <a:schemeClr val="tx1"/>
              </a:solidFill>
            </a:endParaRPr>
          </a:p>
        </p:txBody>
      </p:sp>
      <p:sp>
        <p:nvSpPr>
          <p:cNvPr id="2" name="Title 1"/>
          <p:cNvSpPr>
            <a:spLocks noGrp="1"/>
          </p:cNvSpPr>
          <p:nvPr>
            <p:ph type="title"/>
          </p:nvPr>
        </p:nvSpPr>
        <p:spPr/>
        <p:txBody>
          <a:bodyPr/>
          <a:lstStyle/>
          <a:p>
            <a:r>
              <a:rPr lang="en-US" dirty="0" smtClean="0"/>
              <a:t>State of Colorado</a:t>
            </a:r>
            <a:br>
              <a:rPr lang="en-US" dirty="0" smtClean="0"/>
            </a:br>
            <a:r>
              <a:rPr lang="en-US" dirty="0" smtClean="0"/>
              <a:t>Average Per Pupil Funding</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547169855"/>
              </p:ext>
            </p:extLst>
          </p:nvPr>
        </p:nvGraphicFramePr>
        <p:xfrm>
          <a:off x="2047739" y="0"/>
          <a:ext cx="6890481" cy="6202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738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597025" y="2828925"/>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solidFill>
                  <a:schemeClr val="tx1"/>
                </a:solidFill>
                <a:latin typeface="Palatino Linotype" pitchFamily="18" charset="0"/>
              </a:rPr>
              <a:t>Looking Ahead – </a:t>
            </a:r>
            <a:r>
              <a:rPr lang="en-US" sz="4000" dirty="0" smtClean="0">
                <a:solidFill>
                  <a:schemeClr val="tx1"/>
                </a:solidFill>
                <a:latin typeface="Palatino Linotype" pitchFamily="18" charset="0"/>
              </a:rPr>
              <a:t>2014-15</a:t>
            </a:r>
            <a:endParaRPr lang="en-US" sz="4000" dirty="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bwMode="auto">
          <a:xfrm>
            <a:off x="234950" y="1784350"/>
            <a:ext cx="8674100" cy="4233863"/>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3050" algn="just">
              <a:buFont typeface="Wingdings" pitchFamily="2" charset="2"/>
              <a:buChar char="§"/>
            </a:pPr>
            <a:r>
              <a:rPr lang="en-US" sz="2400" dirty="0" smtClean="0">
                <a:solidFill>
                  <a:schemeClr val="tx1"/>
                </a:solidFill>
                <a:latin typeface="+mj-lt"/>
              </a:rPr>
              <a:t>Senate Bill 13-260 sets starting point for 2014-15 Budget</a:t>
            </a:r>
          </a:p>
          <a:p>
            <a:pPr marL="44450" indent="0" algn="just">
              <a:buNone/>
            </a:pPr>
            <a:endParaRPr lang="en-US" sz="2400" dirty="0" smtClean="0">
              <a:solidFill>
                <a:schemeClr val="tx1"/>
              </a:solidFill>
              <a:latin typeface="+mj-lt"/>
            </a:endParaRPr>
          </a:p>
          <a:p>
            <a:pPr marL="273050" algn="just">
              <a:buFont typeface="Wingdings" pitchFamily="2" charset="2"/>
              <a:buChar char="§"/>
            </a:pPr>
            <a:r>
              <a:rPr lang="en-US" sz="2400" dirty="0" smtClean="0">
                <a:solidFill>
                  <a:schemeClr val="tx1"/>
                </a:solidFill>
                <a:latin typeface="+mj-lt"/>
              </a:rPr>
              <a:t>Provides funding to move statewide average per pupil funding up by inflation</a:t>
            </a:r>
          </a:p>
          <a:p>
            <a:pPr marL="273050" algn="just">
              <a:buFont typeface="Wingdings" pitchFamily="2" charset="2"/>
              <a:buChar char="§"/>
            </a:pPr>
            <a:endParaRPr lang="en-US" sz="2400" dirty="0">
              <a:solidFill>
                <a:schemeClr val="tx1"/>
              </a:solidFill>
              <a:latin typeface="+mj-lt"/>
            </a:endParaRPr>
          </a:p>
          <a:p>
            <a:pPr marL="273050" algn="just">
              <a:buFont typeface="Wingdings" pitchFamily="2" charset="2"/>
              <a:buChar char="§"/>
            </a:pPr>
            <a:r>
              <a:rPr lang="en-US" sz="2400" dirty="0" smtClean="0">
                <a:solidFill>
                  <a:schemeClr val="tx1"/>
                </a:solidFill>
                <a:latin typeface="+mj-lt"/>
              </a:rPr>
              <a:t>Governor can propose adjustments </a:t>
            </a:r>
          </a:p>
          <a:p>
            <a:pPr marL="273050" algn="just">
              <a:buFont typeface="Wingdings" pitchFamily="2" charset="2"/>
              <a:buChar char="§"/>
            </a:pPr>
            <a:endParaRPr lang="en-US" sz="2400" dirty="0" smtClean="0">
              <a:solidFill>
                <a:schemeClr val="tx1"/>
              </a:solidFill>
              <a:latin typeface="+mj-lt"/>
            </a:endParaRPr>
          </a:p>
          <a:p>
            <a:pPr marL="273050" algn="just">
              <a:buFont typeface="Wingdings" pitchFamily="2" charset="2"/>
              <a:buChar char="§"/>
            </a:pPr>
            <a:r>
              <a:rPr lang="en-US" sz="2400" dirty="0" smtClean="0">
                <a:solidFill>
                  <a:schemeClr val="tx1"/>
                </a:solidFill>
                <a:latin typeface="+mj-lt"/>
              </a:rPr>
              <a:t>General Assembly will set final budget</a:t>
            </a:r>
          </a:p>
          <a:p>
            <a:pPr marL="44450" indent="0" algn="just">
              <a:buNone/>
            </a:pPr>
            <a:endParaRPr lang="en-US" sz="3200" spc="200" dirty="0">
              <a:solidFill>
                <a:schemeClr val="bg1"/>
              </a:solidFill>
              <a:latin typeface="Palatino Linotype" pitchFamily="18" charset="0"/>
              <a:ea typeface="+mj-ea"/>
              <a:cs typeface="Book Antiqua"/>
            </a:endParaRPr>
          </a:p>
        </p:txBody>
      </p:sp>
      <p:sp>
        <p:nvSpPr>
          <p:cNvPr id="9218" name="Title 1"/>
          <p:cNvSpPr>
            <a:spLocks noGrp="1"/>
          </p:cNvSpPr>
          <p:nvPr>
            <p:ph type="title"/>
          </p:nvPr>
        </p:nvSpPr>
        <p:spPr bwMode="auto">
          <a:xfrm>
            <a:off x="92075" y="92075"/>
            <a:ext cx="8915400" cy="1371600"/>
          </a:xfrm>
          <a:ln>
            <a:miter lim="800000"/>
            <a:headEnd/>
            <a:tailEnd/>
          </a:ln>
        </p:spPr>
        <p:txBody>
          <a:bodyPr wrap="square" numCol="1" anchorCtr="0" compatLnSpc="1">
            <a:prstTxWarp prst="textNoShape">
              <a:avLst/>
            </a:prstTxWarp>
          </a:bodyPr>
          <a:lstStyle/>
          <a:p>
            <a:pPr fontAlgn="auto">
              <a:spcAft>
                <a:spcPts val="0"/>
              </a:spcAft>
              <a:defRPr/>
            </a:pPr>
            <a:r>
              <a:rPr lang="en-US" dirty="0" smtClean="0">
                <a:latin typeface="Palatino Linotype" pitchFamily="18" charset="0"/>
                <a:ea typeface="+mj-ea"/>
              </a:rPr>
              <a:t>SB13-260 Moving Forward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1971600"/>
              </p:ext>
            </p:extLst>
          </p:nvPr>
        </p:nvGraphicFramePr>
        <p:xfrm>
          <a:off x="398463" y="1944688"/>
          <a:ext cx="8304212" cy="3000799"/>
        </p:xfrm>
        <a:graphic>
          <a:graphicData uri="http://schemas.openxmlformats.org/drawingml/2006/table">
            <a:tbl>
              <a:tblPr firstRow="1" bandRow="1">
                <a:tableStyleId>{85BE263C-DBD7-4A20-BB59-AAB30ACAA65A}</a:tableStyleId>
              </a:tblPr>
              <a:tblGrid>
                <a:gridCol w="3364156"/>
                <a:gridCol w="2266986"/>
                <a:gridCol w="2673070"/>
              </a:tblGrid>
              <a:tr h="910713">
                <a:tc>
                  <a:txBody>
                    <a:bodyPr/>
                    <a:lstStyle/>
                    <a:p>
                      <a:pPr algn="ctr"/>
                      <a:endParaRPr lang="en-US" sz="2400" b="1" dirty="0"/>
                    </a:p>
                  </a:txBody>
                  <a:tcPr marL="91432" marR="91432" marT="45705" marB="45705"/>
                </a:tc>
                <a:tc>
                  <a:txBody>
                    <a:bodyPr/>
                    <a:lstStyle/>
                    <a:p>
                      <a:pPr algn="ctr"/>
                      <a:r>
                        <a:rPr lang="en-US" sz="2400" dirty="0" smtClean="0">
                          <a:solidFill>
                            <a:schemeClr val="tx1"/>
                          </a:solidFill>
                        </a:rPr>
                        <a:t>Estimated Change</a:t>
                      </a:r>
                      <a:r>
                        <a:rPr lang="en-US" sz="2400" baseline="0" dirty="0" smtClean="0">
                          <a:solidFill>
                            <a:schemeClr val="tx1"/>
                          </a:solidFill>
                        </a:rPr>
                        <a:t> </a:t>
                      </a:r>
                      <a:endParaRPr lang="en-US" sz="2400" b="1" dirty="0">
                        <a:solidFill>
                          <a:schemeClr val="tx1"/>
                        </a:solidFill>
                      </a:endParaRPr>
                    </a:p>
                  </a:txBody>
                  <a:tcPr marL="91432" marR="91432" marT="45705" marB="45705" anchor="ctr"/>
                </a:tc>
                <a:tc>
                  <a:txBody>
                    <a:bodyPr/>
                    <a:lstStyle/>
                    <a:p>
                      <a:pPr algn="ctr"/>
                      <a:r>
                        <a:rPr lang="en-US" sz="2400" dirty="0" smtClean="0">
                          <a:solidFill>
                            <a:schemeClr val="tx1"/>
                          </a:solidFill>
                        </a:rPr>
                        <a:t>Total</a:t>
                      </a:r>
                      <a:endParaRPr lang="en-US" sz="2400" b="1" dirty="0">
                        <a:solidFill>
                          <a:schemeClr val="tx1"/>
                        </a:solidFill>
                      </a:endParaRPr>
                    </a:p>
                  </a:txBody>
                  <a:tcPr marL="91432" marR="91432" marT="45705" marB="45705" anchor="ctr"/>
                </a:tc>
              </a:tr>
              <a:tr h="499969">
                <a:tc>
                  <a:txBody>
                    <a:bodyPr/>
                    <a:lstStyle/>
                    <a:p>
                      <a:pPr algn="l"/>
                      <a:r>
                        <a:rPr lang="en-US" sz="2000" dirty="0" smtClean="0"/>
                        <a:t>Pupil Growth*</a:t>
                      </a:r>
                      <a:endParaRPr lang="en-US" sz="2000" b="0" dirty="0"/>
                    </a:p>
                  </a:txBody>
                  <a:tcPr marL="91432" marR="91432" marT="45705" marB="45705" anchor="ctr"/>
                </a:tc>
                <a:tc>
                  <a:txBody>
                    <a:bodyPr/>
                    <a:lstStyle/>
                    <a:p>
                      <a:pPr algn="ctr"/>
                      <a:r>
                        <a:rPr lang="en-US" sz="2000" b="0" dirty="0" smtClean="0"/>
                        <a:t>10,422</a:t>
                      </a:r>
                      <a:endParaRPr lang="en-US" sz="2000" b="0" dirty="0"/>
                    </a:p>
                  </a:txBody>
                  <a:tcPr marL="91432" marR="91432" marT="45705" marB="45705" anchor="ctr"/>
                </a:tc>
                <a:tc>
                  <a:txBody>
                    <a:bodyPr/>
                    <a:lstStyle/>
                    <a:p>
                      <a:pPr algn="ctr" fontAlgn="b"/>
                      <a:r>
                        <a:rPr lang="en-US" sz="2000" b="0" kern="1200" dirty="0" smtClean="0">
                          <a:solidFill>
                            <a:schemeClr val="dk1"/>
                          </a:solidFill>
                          <a:latin typeface="+mn-lt"/>
                          <a:ea typeface="+mn-ea"/>
                          <a:cs typeface="+mn-cs"/>
                        </a:rPr>
                        <a:t>838,467</a:t>
                      </a:r>
                      <a:r>
                        <a:rPr lang="en-US" sz="1200" b="0" i="0" u="none" strike="noStrike" dirty="0" smtClean="0">
                          <a:effectLst/>
                          <a:latin typeface="Arial"/>
                        </a:rPr>
                        <a:t> </a:t>
                      </a:r>
                      <a:endParaRPr lang="en-US" sz="1200" b="0" i="0" u="none" strike="noStrike" dirty="0">
                        <a:effectLst/>
                        <a:latin typeface="Arial"/>
                      </a:endParaRPr>
                    </a:p>
                  </a:txBody>
                  <a:tcPr marL="0" marR="0" marT="0" marB="0" anchor="ctr"/>
                </a:tc>
              </a:tr>
              <a:tr h="490218">
                <a:tc>
                  <a:txBody>
                    <a:bodyPr/>
                    <a:lstStyle/>
                    <a:p>
                      <a:pPr algn="l"/>
                      <a:r>
                        <a:rPr lang="en-US" sz="2000" dirty="0" smtClean="0"/>
                        <a:t>At-Risk</a:t>
                      </a:r>
                      <a:r>
                        <a:rPr lang="en-US" sz="2000" baseline="0" dirty="0" smtClean="0"/>
                        <a:t> Growth</a:t>
                      </a:r>
                      <a:endParaRPr lang="en-US" sz="2000" b="0" dirty="0"/>
                    </a:p>
                  </a:txBody>
                  <a:tcPr marL="91432" marR="91432" marT="45705" marB="45705" anchor="ctr"/>
                </a:tc>
                <a:tc>
                  <a:txBody>
                    <a:bodyPr/>
                    <a:lstStyle/>
                    <a:p>
                      <a:pPr algn="ctr"/>
                      <a:r>
                        <a:rPr lang="en-US" sz="2000" dirty="0" smtClean="0"/>
                        <a:t>6,838 </a:t>
                      </a:r>
                    </a:p>
                  </a:txBody>
                  <a:tcPr marL="91432" marR="91432" marT="45705" marB="45705" anchor="ctr"/>
                </a:tc>
                <a:tc>
                  <a:txBody>
                    <a:bodyPr/>
                    <a:lstStyle/>
                    <a:p>
                      <a:pPr algn="ctr"/>
                      <a:r>
                        <a:rPr lang="en-US" sz="2000" dirty="0" smtClean="0"/>
                        <a:t>313,208</a:t>
                      </a:r>
                    </a:p>
                  </a:txBody>
                  <a:tcPr marL="91432" marR="91432" marT="45705" marB="45705" anchor="ctr"/>
                </a:tc>
              </a:tr>
              <a:tr h="479787">
                <a:tc>
                  <a:txBody>
                    <a:bodyPr/>
                    <a:lstStyle/>
                    <a:p>
                      <a:pPr algn="l"/>
                      <a:r>
                        <a:rPr lang="en-US" sz="2000" dirty="0" smtClean="0"/>
                        <a:t>Inflation Estimate</a:t>
                      </a:r>
                      <a:endParaRPr lang="en-US" sz="2000" b="0" dirty="0"/>
                    </a:p>
                  </a:txBody>
                  <a:tcPr marL="91432" marR="91432" marT="45705" marB="45705" anchor="ctr"/>
                </a:tc>
                <a:tc>
                  <a:txBody>
                    <a:bodyPr/>
                    <a:lstStyle/>
                    <a:p>
                      <a:pPr algn="ctr"/>
                      <a:r>
                        <a:rPr lang="en-US" sz="2000" dirty="0" smtClean="0"/>
                        <a:t>2.2%</a:t>
                      </a:r>
                      <a:endParaRPr lang="en-US" sz="2000" b="0" dirty="0"/>
                    </a:p>
                  </a:txBody>
                  <a:tcPr marL="91432" marR="91432" marT="45705" marB="45705" anchor="ctr"/>
                </a:tc>
                <a:tc>
                  <a:txBody>
                    <a:bodyPr/>
                    <a:lstStyle/>
                    <a:p>
                      <a:pPr algn="ctr"/>
                      <a:r>
                        <a:rPr lang="en-US" sz="2000" dirty="0" smtClean="0"/>
                        <a:t>NA</a:t>
                      </a:r>
                      <a:endParaRPr lang="en-US" sz="2000" b="0" dirty="0"/>
                    </a:p>
                  </a:txBody>
                  <a:tcPr marL="91432" marR="91432" marT="45705" marB="45705" anchor="ctr"/>
                </a:tc>
              </a:tr>
              <a:tr h="620112">
                <a:tc>
                  <a:txBody>
                    <a:bodyPr/>
                    <a:lstStyle/>
                    <a:p>
                      <a:pPr algn="l"/>
                      <a:r>
                        <a:rPr lang="en-US" sz="2000" dirty="0" smtClean="0"/>
                        <a:t>Base Per</a:t>
                      </a:r>
                      <a:r>
                        <a:rPr lang="en-US" sz="2000" baseline="0" dirty="0" smtClean="0"/>
                        <a:t> Pupil Funding</a:t>
                      </a:r>
                      <a:endParaRPr lang="en-US" sz="2000" b="0" dirty="0"/>
                    </a:p>
                  </a:txBody>
                  <a:tcPr marL="91432" marR="91432" marT="45705" marB="45705" anchor="ctr"/>
                </a:tc>
                <a:tc>
                  <a:txBody>
                    <a:bodyPr/>
                    <a:lstStyle/>
                    <a:p>
                      <a:pPr algn="ctr"/>
                      <a:r>
                        <a:rPr lang="en-US" sz="2000" dirty="0" smtClean="0"/>
                        <a:t>$130.99</a:t>
                      </a:r>
                      <a:endParaRPr lang="en-US" sz="2000" b="1" dirty="0"/>
                    </a:p>
                  </a:txBody>
                  <a:tcPr marL="91432" marR="91432" marT="45705" marB="45705" anchor="ctr"/>
                </a:tc>
                <a:tc>
                  <a:txBody>
                    <a:bodyPr/>
                    <a:lstStyle/>
                    <a:p>
                      <a:pPr algn="ctr"/>
                      <a:r>
                        <a:rPr lang="en-US" sz="2000" dirty="0" smtClean="0"/>
                        <a:t>$6,085.27</a:t>
                      </a:r>
                      <a:endParaRPr lang="en-US" sz="2000" b="0" dirty="0"/>
                    </a:p>
                  </a:txBody>
                  <a:tcPr marL="91432" marR="91432" marT="45705" marB="45705" anchor="ctr"/>
                </a:tc>
              </a:tr>
            </a:tbl>
          </a:graphicData>
        </a:graphic>
      </p:graphicFrame>
      <p:sp>
        <p:nvSpPr>
          <p:cNvPr id="8194" name="Title 1"/>
          <p:cNvSpPr>
            <a:spLocks noGrp="1"/>
          </p:cNvSpPr>
          <p:nvPr>
            <p:ph type="title"/>
          </p:nvPr>
        </p:nvSpPr>
        <p:spPr bwMode="auto">
          <a:xfrm>
            <a:off x="137160" y="137160"/>
            <a:ext cx="8915400" cy="1371600"/>
          </a:xfrm>
          <a:noFill/>
          <a:ln>
            <a:miter lim="800000"/>
            <a:headEnd/>
            <a:tailEnd/>
          </a:ln>
        </p:spPr>
        <p:txBody>
          <a:bodyPr vert="horz" wrap="square" lIns="91440" tIns="45720" rIns="91440" bIns="45720" numCol="1" anchor="ctr" anchorCtr="0" compatLnSpc="1">
            <a:prstTxWarp prst="textNoShape">
              <a:avLst/>
            </a:prstTxWarp>
          </a:bodyPr>
          <a:lstStyle/>
          <a:p>
            <a:pPr>
              <a:defRPr/>
            </a:pPr>
            <a:r>
              <a:rPr lang="en-US" dirty="0">
                <a:latin typeface="Palatino Linotype" pitchFamily="18" charset="0"/>
              </a:rPr>
              <a:t>Preliminary Assumptions</a:t>
            </a:r>
            <a:br>
              <a:rPr lang="en-US" dirty="0">
                <a:latin typeface="Palatino Linotype" pitchFamily="18" charset="0"/>
              </a:rPr>
            </a:br>
            <a:r>
              <a:rPr lang="en-US" dirty="0">
                <a:latin typeface="Palatino Linotype" pitchFamily="18" charset="0"/>
              </a:rPr>
              <a:t>FY2014-15</a:t>
            </a:r>
          </a:p>
        </p:txBody>
      </p:sp>
      <p:sp>
        <p:nvSpPr>
          <p:cNvPr id="2" name="TextBox 1"/>
          <p:cNvSpPr txBox="1"/>
          <p:nvPr/>
        </p:nvSpPr>
        <p:spPr>
          <a:xfrm>
            <a:off x="425002" y="5495124"/>
            <a:ext cx="4314423" cy="369332"/>
          </a:xfrm>
          <a:prstGeom prst="rect">
            <a:avLst/>
          </a:prstGeom>
          <a:noFill/>
        </p:spPr>
        <p:txBody>
          <a:bodyPr wrap="square" rtlCol="0">
            <a:spAutoFit/>
          </a:bodyPr>
          <a:lstStyle/>
          <a:p>
            <a:r>
              <a:rPr lang="en-US" sz="1800" dirty="0" smtClean="0">
                <a:solidFill>
                  <a:srgbClr val="000000"/>
                </a:solidFill>
                <a:latin typeface="Calibri"/>
              </a:rPr>
              <a:t>*Estimated by Legislative Council</a:t>
            </a:r>
            <a:endParaRPr lang="en-US" sz="1800" dirty="0">
              <a:solidFill>
                <a:srgbClr val="000000"/>
              </a:solidFill>
              <a:latin typeface="Calibri"/>
            </a:endParaRPr>
          </a:p>
        </p:txBody>
      </p:sp>
    </p:spTree>
    <p:extLst>
      <p:ext uri="{BB962C8B-B14F-4D97-AF65-F5344CB8AC3E}">
        <p14:creationId xmlns:p14="http://schemas.microsoft.com/office/powerpoint/2010/main" val="247709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638682"/>
              </p:ext>
            </p:extLst>
          </p:nvPr>
        </p:nvGraphicFramePr>
        <p:xfrm>
          <a:off x="398463" y="1944688"/>
          <a:ext cx="8304213" cy="4401803"/>
        </p:xfrm>
        <a:graphic>
          <a:graphicData uri="http://schemas.openxmlformats.org/drawingml/2006/table">
            <a:tbl>
              <a:tblPr firstRow="1" bandRow="1">
                <a:tableStyleId>{85BE263C-DBD7-4A20-BB59-AAB30ACAA65A}</a:tableStyleId>
              </a:tblPr>
              <a:tblGrid>
                <a:gridCol w="2447768"/>
                <a:gridCol w="1970468"/>
                <a:gridCol w="2150771"/>
                <a:gridCol w="1735206"/>
              </a:tblGrid>
              <a:tr h="910713">
                <a:tc>
                  <a:txBody>
                    <a:bodyPr/>
                    <a:lstStyle/>
                    <a:p>
                      <a:pPr algn="ctr"/>
                      <a:endParaRPr lang="en-US" sz="2400" b="1" dirty="0"/>
                    </a:p>
                  </a:txBody>
                  <a:tcPr marL="91432" marR="91432" marT="45705" marB="45705"/>
                </a:tc>
                <a:tc>
                  <a:txBody>
                    <a:bodyPr/>
                    <a:lstStyle/>
                    <a:p>
                      <a:pPr algn="ctr"/>
                      <a:r>
                        <a:rPr lang="en-US" sz="2200" b="0" dirty="0" smtClean="0">
                          <a:solidFill>
                            <a:schemeClr val="tx1"/>
                          </a:solidFill>
                        </a:rPr>
                        <a:t>2013-14</a:t>
                      </a:r>
                    </a:p>
                    <a:p>
                      <a:pPr algn="ctr"/>
                      <a:r>
                        <a:rPr lang="en-US" sz="2200" b="0" dirty="0" smtClean="0">
                          <a:solidFill>
                            <a:schemeClr val="tx1"/>
                          </a:solidFill>
                        </a:rPr>
                        <a:t>Final Budget</a:t>
                      </a:r>
                      <a:endParaRPr lang="en-US" sz="2200" b="0" dirty="0">
                        <a:solidFill>
                          <a:schemeClr val="tx1"/>
                        </a:solidFill>
                      </a:endParaRPr>
                    </a:p>
                  </a:txBody>
                  <a:tcPr marL="91432" marR="91432" marT="45705" marB="45705" anchor="ctr"/>
                </a:tc>
                <a:tc>
                  <a:txBody>
                    <a:bodyPr/>
                    <a:lstStyle/>
                    <a:p>
                      <a:pPr algn="ctr"/>
                      <a:r>
                        <a:rPr lang="en-US" sz="2200" b="0" dirty="0" smtClean="0">
                          <a:solidFill>
                            <a:schemeClr val="tx1"/>
                          </a:solidFill>
                        </a:rPr>
                        <a:t>2014-15</a:t>
                      </a:r>
                    </a:p>
                    <a:p>
                      <a:pPr algn="ctr"/>
                      <a:r>
                        <a:rPr lang="en-US" sz="2200" b="0" dirty="0" smtClean="0">
                          <a:solidFill>
                            <a:schemeClr val="tx1"/>
                          </a:solidFill>
                        </a:rPr>
                        <a:t>Preliminary</a:t>
                      </a:r>
                    </a:p>
                    <a:p>
                      <a:pPr algn="ctr"/>
                      <a:r>
                        <a:rPr lang="en-US" sz="2200" b="0" dirty="0" smtClean="0">
                          <a:solidFill>
                            <a:schemeClr val="tx1"/>
                          </a:solidFill>
                        </a:rPr>
                        <a:t>Estimate</a:t>
                      </a:r>
                      <a:endParaRPr lang="en-US" sz="2200" b="0" dirty="0">
                        <a:solidFill>
                          <a:schemeClr val="tx1"/>
                        </a:solidFill>
                      </a:endParaRPr>
                    </a:p>
                  </a:txBody>
                  <a:tcPr marL="91432" marR="91432" marT="45705" marB="45705" anchor="ctr"/>
                </a:tc>
                <a:tc>
                  <a:txBody>
                    <a:bodyPr/>
                    <a:lstStyle/>
                    <a:p>
                      <a:pPr algn="ctr"/>
                      <a:r>
                        <a:rPr lang="en-US" sz="2200" b="0" dirty="0" smtClean="0">
                          <a:solidFill>
                            <a:schemeClr val="tx1"/>
                          </a:solidFill>
                        </a:rPr>
                        <a:t>Change</a:t>
                      </a:r>
                      <a:endParaRPr lang="en-US" sz="2200" b="0" dirty="0">
                        <a:solidFill>
                          <a:schemeClr val="tx1"/>
                        </a:solidFill>
                      </a:endParaRPr>
                    </a:p>
                  </a:txBody>
                  <a:tcPr marL="91432" marR="91432" marT="45705" marB="45705" anchor="ctr"/>
                </a:tc>
              </a:tr>
              <a:tr h="499969">
                <a:tc>
                  <a:txBody>
                    <a:bodyPr/>
                    <a:lstStyle/>
                    <a:p>
                      <a:pPr algn="l" fontAlgn="b"/>
                      <a:r>
                        <a:rPr lang="en-US" sz="1800" u="none" strike="noStrike" dirty="0">
                          <a:ln>
                            <a:noFill/>
                          </a:ln>
                          <a:solidFill>
                            <a:schemeClr val="tx1"/>
                          </a:solidFill>
                          <a:latin typeface="+mj-lt"/>
                        </a:rPr>
                        <a:t>Total Program prior to Negative </a:t>
                      </a:r>
                      <a:r>
                        <a:rPr lang="en-US" sz="1800" u="none" strike="noStrike" dirty="0" smtClean="0">
                          <a:ln>
                            <a:noFill/>
                          </a:ln>
                          <a:solidFill>
                            <a:schemeClr val="tx1"/>
                          </a:solidFill>
                          <a:latin typeface="+mj-lt"/>
                        </a:rPr>
                        <a:t>Factor</a:t>
                      </a:r>
                    </a:p>
                    <a:p>
                      <a:pPr algn="l" fontAlgn="b"/>
                      <a:r>
                        <a:rPr lang="en-US" sz="1800" u="none" strike="noStrike" dirty="0" smtClean="0">
                          <a:ln>
                            <a:noFill/>
                          </a:ln>
                          <a:solidFill>
                            <a:schemeClr val="tx1"/>
                          </a:solidFill>
                          <a:latin typeface="+mj-lt"/>
                        </a:rPr>
                        <a:t>(Growth &amp;</a:t>
                      </a:r>
                      <a:r>
                        <a:rPr lang="en-US" sz="1800" u="none" strike="noStrike" baseline="0" dirty="0" smtClean="0">
                          <a:ln>
                            <a:noFill/>
                          </a:ln>
                          <a:solidFill>
                            <a:schemeClr val="tx1"/>
                          </a:solidFill>
                          <a:latin typeface="+mj-lt"/>
                        </a:rPr>
                        <a:t> Inflation)</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$6,514,240,501</a:t>
                      </a:r>
                      <a:endParaRPr lang="en-US" sz="1800" kern="1200" dirty="0">
                        <a:solidFill>
                          <a:schemeClr val="dk1"/>
                        </a:solidFill>
                        <a:latin typeface="+mn-lt"/>
                        <a:ea typeface="+mn-ea"/>
                        <a:cs typeface="+mn-cs"/>
                      </a:endParaRPr>
                    </a:p>
                  </a:txBody>
                  <a:tcPr marL="0" marR="18288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$6,744,527,660 </a:t>
                      </a:r>
                      <a:endParaRPr lang="en-US" sz="1800"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$230,287,159</a:t>
                      </a:r>
                      <a:endParaRPr lang="en-US" sz="1800" kern="1200" dirty="0">
                        <a:solidFill>
                          <a:schemeClr val="dk1"/>
                        </a:solidFill>
                        <a:latin typeface="+mn-lt"/>
                        <a:ea typeface="+mn-ea"/>
                        <a:cs typeface="+mn-cs"/>
                      </a:endParaRPr>
                    </a:p>
                  </a:txBody>
                  <a:tcPr marL="0" marR="0" marT="0" marB="0" anchor="ctr"/>
                </a:tc>
              </a:tr>
              <a:tr h="481515">
                <a:tc>
                  <a:txBody>
                    <a:bodyPr/>
                    <a:lstStyle/>
                    <a:p>
                      <a:pPr algn="l" fontAlgn="b"/>
                      <a:r>
                        <a:rPr lang="en-US" sz="1800" u="none" strike="noStrike" dirty="0">
                          <a:ln>
                            <a:noFill/>
                          </a:ln>
                          <a:solidFill>
                            <a:schemeClr val="tx1"/>
                          </a:solidFill>
                          <a:latin typeface="+mj-lt"/>
                        </a:rPr>
                        <a:t>Negative Factor</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(1,005,854,377)</a:t>
                      </a:r>
                      <a:endParaRPr lang="en-US" sz="1800" kern="1200" dirty="0">
                        <a:solidFill>
                          <a:schemeClr val="dk1"/>
                        </a:solidFill>
                        <a:latin typeface="+mn-lt"/>
                        <a:ea typeface="+mn-ea"/>
                        <a:cs typeface="+mn-cs"/>
                      </a:endParaRPr>
                    </a:p>
                  </a:txBody>
                  <a:tcPr marL="0" marR="18288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a:t>
                      </a:r>
                      <a:r>
                        <a:rPr lang="en-US" sz="1800" kern="1200" dirty="0" smtClean="0">
                          <a:solidFill>
                            <a:schemeClr val="dk1"/>
                          </a:solidFill>
                          <a:latin typeface="+mn-lt"/>
                          <a:ea typeface="+mn-ea"/>
                          <a:cs typeface="+mn-cs"/>
                        </a:rPr>
                        <a:t>1,044,101,443)</a:t>
                      </a:r>
                      <a:endParaRPr lang="en-US" sz="1800"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    (38,247,066)</a:t>
                      </a:r>
                      <a:endParaRPr lang="en-US" sz="1800" kern="1200" dirty="0">
                        <a:solidFill>
                          <a:schemeClr val="dk1"/>
                        </a:solidFill>
                        <a:latin typeface="+mn-lt"/>
                        <a:ea typeface="+mn-ea"/>
                        <a:cs typeface="+mn-cs"/>
                      </a:endParaRPr>
                    </a:p>
                  </a:txBody>
                  <a:tcPr marL="0" marR="0" marT="0" marB="0" anchor="ctr"/>
                </a:tc>
              </a:tr>
              <a:tr h="479787">
                <a:tc>
                  <a:txBody>
                    <a:bodyPr/>
                    <a:lstStyle/>
                    <a:p>
                      <a:pPr algn="l" fontAlgn="b"/>
                      <a:r>
                        <a:rPr lang="en-US" sz="1800" u="none" strike="noStrike" dirty="0">
                          <a:ln>
                            <a:noFill/>
                          </a:ln>
                          <a:solidFill>
                            <a:schemeClr val="tx1"/>
                          </a:solidFill>
                          <a:latin typeface="+mj-lt"/>
                        </a:rPr>
                        <a:t>Revised Total Program</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$5,508,386,124</a:t>
                      </a:r>
                      <a:endParaRPr lang="en-US" sz="1800" kern="1200" dirty="0">
                        <a:solidFill>
                          <a:schemeClr val="dk1"/>
                        </a:solidFill>
                        <a:latin typeface="+mn-lt"/>
                        <a:ea typeface="+mn-ea"/>
                        <a:cs typeface="+mn-cs"/>
                      </a:endParaRPr>
                    </a:p>
                  </a:txBody>
                  <a:tcPr marL="0" marR="18288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$5,700,426,217 </a:t>
                      </a:r>
                      <a:endParaRPr lang="en-US" sz="1800"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$192,040,093 </a:t>
                      </a:r>
                      <a:endParaRPr lang="en-US" sz="1800" kern="1200" dirty="0">
                        <a:solidFill>
                          <a:schemeClr val="dk1"/>
                        </a:solidFill>
                        <a:latin typeface="+mn-lt"/>
                        <a:ea typeface="+mn-ea"/>
                        <a:cs typeface="+mn-cs"/>
                      </a:endParaRPr>
                    </a:p>
                  </a:txBody>
                  <a:tcPr marL="0" marR="0" marT="0" marB="0" anchor="ctr"/>
                </a:tc>
              </a:tr>
              <a:tr h="280067">
                <a:tc>
                  <a:txBody>
                    <a:bodyPr/>
                    <a:lstStyle/>
                    <a:p>
                      <a:pPr algn="l" fontAlgn="b"/>
                      <a:r>
                        <a:rPr lang="en-US" sz="1800" u="none" strike="noStrike" dirty="0">
                          <a:ln>
                            <a:noFill/>
                          </a:ln>
                          <a:solidFill>
                            <a:schemeClr val="tx1"/>
                          </a:solidFill>
                          <a:latin typeface="+mj-lt"/>
                        </a:rPr>
                        <a:t> </a:t>
                      </a:r>
                      <a:endParaRPr lang="en-US" sz="1800" b="1" i="0" u="none" strike="noStrike" dirty="0">
                        <a:ln>
                          <a:noFill/>
                        </a:ln>
                        <a:solidFill>
                          <a:schemeClr val="tx1"/>
                        </a:solidFill>
                        <a:latin typeface="+mj-lt"/>
                      </a:endParaRPr>
                    </a:p>
                  </a:txBody>
                  <a:tcPr marL="0" marR="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c>
                  <a:txBody>
                    <a:bodyPr/>
                    <a:lstStyle/>
                    <a:p>
                      <a:pPr marL="0" algn="ctr" defTabSz="914400" rtl="0" eaLnBrk="1" fontAlgn="ctr" latinLnBrk="0" hangingPunct="1"/>
                      <a:r>
                        <a:rPr lang="en-US" sz="1800" kern="1200" dirty="0">
                          <a:solidFill>
                            <a:schemeClr val="dk1"/>
                          </a:solidFill>
                          <a:latin typeface="+mn-lt"/>
                          <a:ea typeface="+mn-ea"/>
                          <a:cs typeface="+mn-cs"/>
                        </a:rPr>
                        <a:t> </a:t>
                      </a:r>
                    </a:p>
                  </a:txBody>
                  <a:tcPr marL="0" marR="182880" marT="0" marB="0" anchor="ctr"/>
                </a:tc>
              </a:tr>
              <a:tr h="620112">
                <a:tc>
                  <a:txBody>
                    <a:bodyPr/>
                    <a:lstStyle/>
                    <a:p>
                      <a:pPr algn="l" fontAlgn="b"/>
                      <a:r>
                        <a:rPr lang="en-US" sz="1800" u="none" strike="noStrike" dirty="0">
                          <a:ln>
                            <a:noFill/>
                          </a:ln>
                          <a:solidFill>
                            <a:schemeClr val="tx1"/>
                          </a:solidFill>
                          <a:latin typeface="+mj-lt"/>
                        </a:rPr>
                        <a:t>Negative Factor Percentage</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-15.49%</a:t>
                      </a:r>
                      <a:endParaRPr lang="en-US" sz="1800" kern="1200" dirty="0">
                        <a:solidFill>
                          <a:schemeClr val="dk1"/>
                        </a:solidFill>
                        <a:latin typeface="+mn-lt"/>
                        <a:ea typeface="+mn-ea"/>
                        <a:cs typeface="+mn-cs"/>
                      </a:endParaRPr>
                    </a:p>
                  </a:txBody>
                  <a:tcPr marL="0" marR="18288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-15.53</a:t>
                      </a:r>
                      <a:r>
                        <a:rPr lang="en-US" sz="1800" kern="1200" dirty="0">
                          <a:solidFill>
                            <a:schemeClr val="dk1"/>
                          </a:solidFill>
                          <a:latin typeface="+mn-lt"/>
                          <a:ea typeface="+mn-ea"/>
                          <a:cs typeface="+mn-cs"/>
                        </a:rPr>
                        <a:t>%</a:t>
                      </a:r>
                    </a:p>
                  </a:txBody>
                  <a:tcPr marL="0" marR="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-.04%</a:t>
                      </a:r>
                      <a:endParaRPr lang="en-US" sz="1800" kern="1200" dirty="0">
                        <a:solidFill>
                          <a:schemeClr val="dk1"/>
                        </a:solidFill>
                        <a:latin typeface="+mn-lt"/>
                        <a:ea typeface="+mn-ea"/>
                        <a:cs typeface="+mn-cs"/>
                      </a:endParaRPr>
                    </a:p>
                  </a:txBody>
                  <a:tcPr marL="0" marR="182880" marT="0" marB="0" anchor="ctr"/>
                </a:tc>
              </a:tr>
              <a:tr h="6201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ln>
                            <a:noFill/>
                          </a:ln>
                          <a:solidFill>
                            <a:schemeClr val="tx1"/>
                          </a:solidFill>
                          <a:latin typeface="+mj-lt"/>
                        </a:rPr>
                        <a:t>Average</a:t>
                      </a:r>
                      <a:r>
                        <a:rPr lang="en-US" sz="1800" u="none" strike="noStrike" kern="1200" baseline="0" dirty="0" smtClean="0">
                          <a:ln>
                            <a:noFill/>
                          </a:ln>
                          <a:solidFill>
                            <a:schemeClr val="tx1"/>
                          </a:solidFill>
                          <a:latin typeface="+mj-lt"/>
                        </a:rPr>
                        <a:t> Per Pupil Funding</a:t>
                      </a:r>
                      <a:endParaRPr lang="en-US" sz="1800" b="1" i="0" u="none" strike="noStrike" dirty="0">
                        <a:ln>
                          <a:noFill/>
                        </a:ln>
                        <a:solidFill>
                          <a:schemeClr val="tx1"/>
                        </a:solidFill>
                        <a:latin typeface="+mj-lt"/>
                      </a:endParaRPr>
                    </a:p>
                  </a:txBody>
                  <a:tcPr marL="0" marR="0" marT="0" marB="0" anchor="ctr"/>
                </a:tc>
                <a:tc>
                  <a:txBody>
                    <a:bodyPr/>
                    <a:lstStyle/>
                    <a:p>
                      <a:pPr marL="0" algn="r" defTabSz="914400" rtl="0" eaLnBrk="1" fontAlgn="ctr" latinLnBrk="0" hangingPunct="1"/>
                      <a:r>
                        <a:rPr lang="en-US" sz="1800" kern="1200" dirty="0" smtClean="0">
                          <a:solidFill>
                            <a:schemeClr val="dk1"/>
                          </a:solidFill>
                          <a:latin typeface="+mn-lt"/>
                          <a:ea typeface="+mn-ea"/>
                          <a:cs typeface="+mn-cs"/>
                        </a:rPr>
                        <a:t>$6,652.28</a:t>
                      </a:r>
                      <a:endParaRPr lang="en-US" sz="1800" kern="1200" dirty="0">
                        <a:solidFill>
                          <a:schemeClr val="dk1"/>
                        </a:solidFill>
                        <a:latin typeface="+mn-lt"/>
                        <a:ea typeface="+mn-ea"/>
                        <a:cs typeface="+mn-cs"/>
                      </a:endParaRPr>
                    </a:p>
                  </a:txBody>
                  <a:tcPr marL="0" marR="18288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$6,798.63 </a:t>
                      </a:r>
                      <a:endParaRPr lang="en-US" sz="1800" kern="1200" dirty="0">
                        <a:solidFill>
                          <a:schemeClr val="dk1"/>
                        </a:solidFill>
                        <a:latin typeface="+mn-lt"/>
                        <a:ea typeface="+mn-ea"/>
                        <a:cs typeface="+mn-cs"/>
                      </a:endParaRPr>
                    </a:p>
                  </a:txBody>
                  <a:tcPr marL="0" marR="0" marT="0" marB="0" anchor="ctr"/>
                </a:tc>
                <a:tc>
                  <a:txBody>
                    <a:bodyPr/>
                    <a:lstStyle/>
                    <a:p>
                      <a:pPr marL="0" algn="ctr" defTabSz="914400" rtl="0" eaLnBrk="1" fontAlgn="ctr" latinLnBrk="0" hangingPunct="1"/>
                      <a:r>
                        <a:rPr lang="en-US" sz="1800" kern="1200" dirty="0" smtClean="0">
                          <a:solidFill>
                            <a:schemeClr val="dk1"/>
                          </a:solidFill>
                          <a:latin typeface="+mn-lt"/>
                          <a:ea typeface="+mn-ea"/>
                          <a:cs typeface="+mn-cs"/>
                        </a:rPr>
                        <a:t>$146.35</a:t>
                      </a:r>
                    </a:p>
                    <a:p>
                      <a:pPr marL="0" algn="ctr" defTabSz="914400" rtl="0" eaLnBrk="1" fontAlgn="ctr" latinLnBrk="0" hangingPunct="1"/>
                      <a:r>
                        <a:rPr lang="en-US" sz="1800" kern="1200" dirty="0" smtClean="0">
                          <a:solidFill>
                            <a:schemeClr val="dk1"/>
                          </a:solidFill>
                          <a:latin typeface="+mn-lt"/>
                          <a:ea typeface="+mn-ea"/>
                          <a:cs typeface="+mn-cs"/>
                        </a:rPr>
                        <a:t>2.2%</a:t>
                      </a:r>
                      <a:endParaRPr lang="en-US" sz="1800" kern="1200" dirty="0">
                        <a:solidFill>
                          <a:schemeClr val="dk1"/>
                        </a:solidFill>
                        <a:latin typeface="+mn-lt"/>
                        <a:ea typeface="+mn-ea"/>
                        <a:cs typeface="+mn-cs"/>
                      </a:endParaRPr>
                    </a:p>
                  </a:txBody>
                  <a:tcPr marL="0" marR="182880" marT="0" marB="0" anchor="ctr"/>
                </a:tc>
              </a:tr>
            </a:tbl>
          </a:graphicData>
        </a:graphic>
      </p:graphicFrame>
      <p:sp>
        <p:nvSpPr>
          <p:cNvPr id="8194" name="Title 1"/>
          <p:cNvSpPr>
            <a:spLocks noGrp="1"/>
          </p:cNvSpPr>
          <p:nvPr>
            <p:ph type="title"/>
          </p:nvPr>
        </p:nvSpPr>
        <p:spPr bwMode="auto">
          <a:xfrm>
            <a:off x="137160" y="137160"/>
            <a:ext cx="8915400" cy="1371600"/>
          </a:xfrm>
          <a:noFill/>
          <a:ln>
            <a:miter lim="800000"/>
            <a:headEnd/>
            <a:tailEnd/>
          </a:ln>
        </p:spPr>
        <p:txBody>
          <a:bodyPr vert="horz" wrap="square" lIns="91440" tIns="45720" rIns="91440" bIns="45720" numCol="1" anchor="ctr" anchorCtr="0" compatLnSpc="1">
            <a:prstTxWarp prst="textNoShape">
              <a:avLst/>
            </a:prstTxWarp>
          </a:bodyPr>
          <a:lstStyle/>
          <a:p>
            <a:pPr>
              <a:defRPr/>
            </a:pPr>
            <a:r>
              <a:rPr lang="en-US" dirty="0">
                <a:latin typeface="Palatino Linotype" pitchFamily="18" charset="0"/>
              </a:rPr>
              <a:t>Preliminary Assumptions</a:t>
            </a:r>
            <a:br>
              <a:rPr lang="en-US" dirty="0">
                <a:latin typeface="Palatino Linotype" pitchFamily="18" charset="0"/>
              </a:rPr>
            </a:br>
            <a:r>
              <a:rPr lang="en-US" dirty="0">
                <a:latin typeface="Palatino Linotype" pitchFamily="18" charset="0"/>
              </a:rPr>
              <a:t>FY2014-15</a:t>
            </a:r>
          </a:p>
        </p:txBody>
      </p:sp>
    </p:spTree>
    <p:extLst>
      <p:ext uri="{BB962C8B-B14F-4D97-AF65-F5344CB8AC3E}">
        <p14:creationId xmlns:p14="http://schemas.microsoft.com/office/powerpoint/2010/main" val="2596952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92075"/>
            <a:ext cx="8915400" cy="1371600"/>
          </a:xfrm>
        </p:spPr>
        <p:txBody>
          <a:bodyPr/>
          <a:lstStyle/>
          <a:p>
            <a:pPr fontAlgn="auto">
              <a:spcAft>
                <a:spcPts val="0"/>
              </a:spcAft>
              <a:defRPr/>
            </a:pPr>
            <a:r>
              <a:rPr lang="en-US" dirty="0" smtClean="0">
                <a:latin typeface="Palatino Linotype" pitchFamily="18" charset="0"/>
              </a:rPr>
              <a:t>2014 Legislative Session</a:t>
            </a:r>
            <a:endParaRPr lang="en-US" dirty="0">
              <a:latin typeface="Palatino Linotyp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7089420"/>
              </p:ext>
            </p:extLst>
          </p:nvPr>
        </p:nvGraphicFramePr>
        <p:xfrm>
          <a:off x="185738" y="1670051"/>
          <a:ext cx="8878887" cy="4846420"/>
        </p:xfrm>
        <a:graphic>
          <a:graphicData uri="http://schemas.openxmlformats.org/drawingml/2006/table">
            <a:tbl>
              <a:tblPr firstRow="1" bandRow="1">
                <a:tableStyleId>{5C22544A-7EE6-4342-B048-85BDC9FD1C3A}</a:tableStyleId>
              </a:tblPr>
              <a:tblGrid>
                <a:gridCol w="2272982"/>
                <a:gridCol w="6605905"/>
              </a:tblGrid>
              <a:tr h="623559">
                <a:tc>
                  <a:txBody>
                    <a:bodyPr/>
                    <a:lstStyle/>
                    <a:p>
                      <a:pPr marL="0" algn="l" defTabSz="914400" rtl="0" eaLnBrk="1" latinLnBrk="0" hangingPunct="1"/>
                      <a:r>
                        <a:rPr lang="en-US" sz="1800" b="0" kern="1200" dirty="0" smtClean="0">
                          <a:solidFill>
                            <a:schemeClr val="tx1"/>
                          </a:solidFill>
                          <a:latin typeface="+mn-lt"/>
                          <a:ea typeface="+mn-ea"/>
                          <a:cs typeface="+mn-cs"/>
                        </a:rPr>
                        <a:t>November, 2013</a:t>
                      </a: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0" kern="1200" dirty="0" smtClean="0">
                          <a:solidFill>
                            <a:schemeClr val="tx1"/>
                          </a:solidFill>
                          <a:latin typeface="+mn-lt"/>
                          <a:ea typeface="+mn-ea"/>
                          <a:cs typeface="+mn-cs"/>
                        </a:rPr>
                        <a:t>Governor Submits Budget Request for 2014-15 </a:t>
                      </a:r>
                    </a:p>
                    <a:p>
                      <a:pPr marL="457200" lvl="1" algn="l" defTabSz="914400" rtl="0" eaLnBrk="1" latinLnBrk="0" hangingPunct="1"/>
                      <a:r>
                        <a:rPr lang="en-US" sz="1800" b="0" kern="1200" dirty="0" smtClean="0">
                          <a:solidFill>
                            <a:schemeClr val="tx1"/>
                          </a:solidFill>
                          <a:latin typeface="+mn-lt"/>
                          <a:ea typeface="+mn-ea"/>
                          <a:cs typeface="+mn-cs"/>
                        </a:rPr>
                        <a:t>THIS IS ONLY A PROPOSAL!  </a:t>
                      </a: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0797">
                <a:tc>
                  <a:txBody>
                    <a:bodyPr/>
                    <a:lstStyle/>
                    <a:p>
                      <a:r>
                        <a:rPr lang="en-US" sz="1800" dirty="0" smtClean="0">
                          <a:solidFill>
                            <a:schemeClr val="tx1"/>
                          </a:solidFill>
                        </a:rPr>
                        <a:t>Late November/December 2013</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Joint</a:t>
                      </a:r>
                      <a:r>
                        <a:rPr lang="en-US" sz="1800" baseline="0" dirty="0" smtClean="0">
                          <a:solidFill>
                            <a:schemeClr val="tx1"/>
                          </a:solidFill>
                        </a:rPr>
                        <a:t> </a:t>
                      </a:r>
                      <a:r>
                        <a:rPr lang="en-US" sz="1800" dirty="0" smtClean="0">
                          <a:solidFill>
                            <a:schemeClr val="tx1"/>
                          </a:solidFill>
                        </a:rPr>
                        <a:t>Budget Committee Hearings with</a:t>
                      </a:r>
                      <a:r>
                        <a:rPr lang="en-US" sz="1800" baseline="0" dirty="0" smtClean="0">
                          <a:solidFill>
                            <a:schemeClr val="tx1"/>
                          </a:solidFill>
                        </a:rPr>
                        <a:t> Department</a:t>
                      </a:r>
                      <a:endParaRPr lang="en-US" sz="1800" dirty="0" smtClean="0">
                        <a:solidFill>
                          <a:schemeClr val="tx1"/>
                        </a:solidFill>
                      </a:endParaRPr>
                    </a:p>
                    <a:p>
                      <a:pPr lvl="1"/>
                      <a:r>
                        <a:rPr lang="en-US" sz="1800" dirty="0" smtClean="0">
                          <a:solidFill>
                            <a:schemeClr val="tx1"/>
                          </a:solidFill>
                        </a:rPr>
                        <a:t>The JBC hears about the 2014-15 Budget Request from the Department</a:t>
                      </a:r>
                      <a:r>
                        <a:rPr lang="en-US" sz="1800" baseline="0" dirty="0" smtClean="0">
                          <a:solidFill>
                            <a:schemeClr val="tx1"/>
                          </a:solidFill>
                        </a:rPr>
                        <a:t> and seeks any information</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69943">
                <a:tc>
                  <a:txBody>
                    <a:bodyPr/>
                    <a:lstStyle/>
                    <a:p>
                      <a:r>
                        <a:rPr lang="en-US" sz="1800" dirty="0" smtClean="0">
                          <a:solidFill>
                            <a:schemeClr val="tx1"/>
                          </a:solidFill>
                        </a:rPr>
                        <a:t>January 2014</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Governor Submits </a:t>
                      </a:r>
                      <a:r>
                        <a:rPr lang="en-US" sz="1800" i="1" dirty="0" smtClean="0">
                          <a:solidFill>
                            <a:schemeClr val="tx1"/>
                          </a:solidFill>
                        </a:rPr>
                        <a:t>Supplemental </a:t>
                      </a:r>
                      <a:r>
                        <a:rPr lang="en-US" sz="1800" dirty="0" smtClean="0">
                          <a:solidFill>
                            <a:schemeClr val="tx1"/>
                          </a:solidFill>
                        </a:rPr>
                        <a:t>Budget Request for 2013-14</a:t>
                      </a:r>
                      <a:r>
                        <a:rPr lang="en-US" sz="1800" baseline="0" dirty="0" smtClean="0">
                          <a:solidFill>
                            <a:schemeClr val="tx1"/>
                          </a:solidFill>
                        </a:rPr>
                        <a:t> </a:t>
                      </a:r>
                    </a:p>
                    <a:p>
                      <a:pPr lvl="1"/>
                      <a:r>
                        <a:rPr lang="en-US" sz="1800" baseline="0" dirty="0" smtClean="0">
                          <a:solidFill>
                            <a:schemeClr val="tx1"/>
                          </a:solidFill>
                        </a:rPr>
                        <a:t>Adjusts t</a:t>
                      </a:r>
                      <a:r>
                        <a:rPr lang="en-US" sz="1800" dirty="0" smtClean="0">
                          <a:solidFill>
                            <a:schemeClr val="tx1"/>
                          </a:solidFill>
                        </a:rPr>
                        <a:t>he</a:t>
                      </a:r>
                      <a:r>
                        <a:rPr lang="en-US" sz="1800" baseline="0" dirty="0" smtClean="0">
                          <a:solidFill>
                            <a:schemeClr val="tx1"/>
                          </a:solidFill>
                        </a:rPr>
                        <a:t> Current Year Budget for  actual Pupil Counts, AVs, etc.</a:t>
                      </a:r>
                    </a:p>
                    <a:p>
                      <a:endParaRPr lang="en-US" sz="1800" baseline="0" dirty="0" smtClean="0">
                        <a:solidFill>
                          <a:schemeClr val="tx1"/>
                        </a:solidFill>
                      </a:endParaRPr>
                    </a:p>
                    <a:p>
                      <a:r>
                        <a:rPr lang="en-US" sz="1800" baseline="0" dirty="0" smtClean="0">
                          <a:solidFill>
                            <a:schemeClr val="tx1"/>
                          </a:solidFill>
                        </a:rPr>
                        <a:t>Governor Submits </a:t>
                      </a:r>
                      <a:r>
                        <a:rPr lang="en-US" sz="1800" i="1" baseline="0" dirty="0" smtClean="0">
                          <a:solidFill>
                            <a:schemeClr val="tx1"/>
                          </a:solidFill>
                        </a:rPr>
                        <a:t> Budget Amendments</a:t>
                      </a:r>
                      <a:r>
                        <a:rPr lang="en-US" sz="1800" baseline="0" dirty="0" smtClean="0">
                          <a:solidFill>
                            <a:schemeClr val="tx1"/>
                          </a:solidFill>
                        </a:rPr>
                        <a:t> for next budget year</a:t>
                      </a:r>
                    </a:p>
                    <a:p>
                      <a:pPr lvl="1"/>
                      <a:r>
                        <a:rPr lang="en-US" sz="1800" baseline="0" dirty="0" smtClean="0">
                          <a:solidFill>
                            <a:schemeClr val="tx1"/>
                          </a:solidFill>
                        </a:rPr>
                        <a:t>Revised estimates for next year’s students, AVs, etc based on actual</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442">
                <a:tc>
                  <a:txBody>
                    <a:bodyPr/>
                    <a:lstStyle/>
                    <a:p>
                      <a:r>
                        <a:rPr lang="en-US" sz="1800" dirty="0" smtClean="0">
                          <a:solidFill>
                            <a:schemeClr val="tx1"/>
                          </a:solidFill>
                        </a:rPr>
                        <a:t>Spring 2014</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chemeClr val="tx1"/>
                          </a:solidFill>
                        </a:rPr>
                        <a:t>JBC Develops State Budget – Figure Setting &amp; Long Bill – pass by GA</a:t>
                      </a:r>
                    </a:p>
                    <a:p>
                      <a:pPr lvl="1"/>
                      <a:r>
                        <a:rPr lang="en-US" sz="1800" dirty="0" smtClean="0">
                          <a:solidFill>
                            <a:schemeClr val="tx1"/>
                          </a:solidFill>
                        </a:rPr>
                        <a:t>SB13-260 sets starting point – inflation on statewide average</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559">
                <a:tc>
                  <a:txBody>
                    <a:bodyPr/>
                    <a:lstStyle/>
                    <a:p>
                      <a:r>
                        <a:rPr lang="en-US" sz="1800" dirty="0" smtClean="0">
                          <a:solidFill>
                            <a:schemeClr val="tx1"/>
                          </a:solidFill>
                        </a:rPr>
                        <a:t>Spring 2014</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aseline="0" dirty="0" smtClean="0">
                          <a:solidFill>
                            <a:schemeClr val="tx1"/>
                          </a:solidFill>
                        </a:rPr>
                        <a:t>School Finance Bill Introduced and passed</a:t>
                      </a:r>
                    </a:p>
                    <a:p>
                      <a:pPr lvl="1"/>
                      <a:r>
                        <a:rPr lang="en-US" sz="1800" baseline="0" dirty="0" smtClean="0">
                          <a:solidFill>
                            <a:schemeClr val="tx1"/>
                          </a:solidFill>
                        </a:rPr>
                        <a:t>Adjusts the Long Bill numbers</a:t>
                      </a:r>
                      <a:endParaRPr lang="en-US" sz="1800" dirty="0">
                        <a:solidFill>
                          <a:schemeClr val="tx1"/>
                        </a:solidFill>
                      </a:endParaRPr>
                    </a:p>
                  </a:txBody>
                  <a:tcPr marL="91442" marR="91442"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145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1906588" y="401638"/>
            <a:ext cx="7043737" cy="5848350"/>
          </a:xfrm>
          <a:prstGeom prst="rect">
            <a:avLst/>
          </a:prstGeom>
        </p:spPr>
        <p:txBody>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nSpc>
                <a:spcPct val="90000"/>
              </a:lnSpc>
              <a:buFont typeface="Wingdings" charset="2"/>
              <a:buNone/>
              <a:defRPr/>
            </a:pPr>
            <a:r>
              <a:rPr lang="en-US" b="1" spc="0" dirty="0">
                <a:solidFill>
                  <a:schemeClr val="accent1">
                    <a:lumMod val="75000"/>
                  </a:schemeClr>
                </a:solidFill>
              </a:rPr>
              <a:t>Successful students</a:t>
            </a:r>
          </a:p>
          <a:p>
            <a:pPr marL="45720" indent="0">
              <a:lnSpc>
                <a:spcPct val="90000"/>
              </a:lnSpc>
              <a:buFont typeface="Wingdings" charset="2"/>
              <a:buNone/>
              <a:defRPr/>
            </a:pPr>
            <a:r>
              <a:rPr lang="en-US" sz="1500" b="1" spc="0" dirty="0">
                <a:solidFill>
                  <a:srgbClr val="45454C"/>
                </a:solidFill>
              </a:rPr>
              <a:t>Prepare students to thrive in their education and in a globally competitive workforce.</a:t>
            </a:r>
            <a:endParaRPr lang="en-US" sz="1500" spc="0" dirty="0">
              <a:solidFill>
                <a:srgbClr val="45454C"/>
              </a:solidFill>
            </a:endParaRPr>
          </a:p>
          <a:p>
            <a:pPr>
              <a:lnSpc>
                <a:spcPct val="90000"/>
              </a:lnSpc>
              <a:defRPr/>
            </a:pPr>
            <a:r>
              <a:rPr lang="en-US" sz="1300" spc="0" dirty="0">
                <a:solidFill>
                  <a:srgbClr val="45454C"/>
                </a:solidFill>
              </a:rPr>
              <a:t>Ensure every student is on track to graduate postsecondary </a:t>
            </a:r>
            <a:r>
              <a:rPr lang="en-US" sz="1300" spc="0" dirty="0" smtClean="0">
                <a:solidFill>
                  <a:srgbClr val="45454C"/>
                </a:solidFill>
              </a:rPr>
              <a:t>and </a:t>
            </a:r>
            <a:r>
              <a:rPr lang="en-US" sz="1300" spc="0" dirty="0">
                <a:solidFill>
                  <a:srgbClr val="45454C"/>
                </a:solidFill>
              </a:rPr>
              <a:t>workforce ready.</a:t>
            </a:r>
          </a:p>
          <a:p>
            <a:pPr>
              <a:lnSpc>
                <a:spcPct val="90000"/>
              </a:lnSpc>
              <a:defRPr/>
            </a:pPr>
            <a:r>
              <a:rPr lang="en-US" sz="1300" spc="0" dirty="0">
                <a:solidFill>
                  <a:srgbClr val="45454C"/>
                </a:solidFill>
              </a:rPr>
              <a:t>Increase achievement for all students and close achievement gaps.</a:t>
            </a:r>
          </a:p>
          <a:p>
            <a:pPr>
              <a:lnSpc>
                <a:spcPct val="90000"/>
              </a:lnSpc>
              <a:defRPr/>
            </a:pPr>
            <a:r>
              <a:rPr lang="en-US" sz="1300" spc="0" dirty="0">
                <a:solidFill>
                  <a:srgbClr val="45454C"/>
                </a:solidFill>
              </a:rPr>
              <a:t>Ensure students graduate ready for success in postsecondary education and the workforce.</a:t>
            </a:r>
          </a:p>
          <a:p>
            <a:pPr>
              <a:lnSpc>
                <a:spcPct val="90000"/>
              </a:lnSpc>
              <a:defRPr/>
            </a:pPr>
            <a:r>
              <a:rPr lang="en-US" sz="1300" spc="0" dirty="0">
                <a:solidFill>
                  <a:srgbClr val="45454C"/>
                </a:solidFill>
              </a:rPr>
              <a:t>Increase national and international competitiveness for all students</a:t>
            </a:r>
            <a:r>
              <a:rPr lang="en-US" sz="1300" spc="0" dirty="0" smtClean="0">
                <a:solidFill>
                  <a:srgbClr val="45454C"/>
                </a:solidFill>
              </a:rPr>
              <a:t>.</a:t>
            </a:r>
          </a:p>
          <a:p>
            <a:pPr marL="45720" indent="0">
              <a:lnSpc>
                <a:spcPct val="90000"/>
              </a:lnSpc>
              <a:buFont typeface="Wingdings" charset="2"/>
              <a:buNone/>
              <a:defRPr/>
            </a:pPr>
            <a:endParaRPr lang="en-US" sz="800" b="1" spc="0" dirty="0" smtClean="0">
              <a:solidFill>
                <a:sysClr val="windowText" lastClr="000000">
                  <a:hueOff val="0"/>
                  <a:satOff val="0"/>
                  <a:lumOff val="0"/>
                  <a:alphaOff val="0"/>
                </a:sysClr>
              </a:solidFill>
            </a:endParaRPr>
          </a:p>
          <a:p>
            <a:pPr marL="45720" indent="0">
              <a:lnSpc>
                <a:spcPct val="90000"/>
              </a:lnSpc>
              <a:buFont typeface="Wingdings" charset="2"/>
              <a:buNone/>
              <a:defRPr/>
            </a:pPr>
            <a:r>
              <a:rPr lang="en-US" b="1" spc="0" dirty="0" smtClean="0">
                <a:solidFill>
                  <a:schemeClr val="accent3"/>
                </a:solidFill>
              </a:rPr>
              <a:t>Great </a:t>
            </a:r>
            <a:r>
              <a:rPr lang="en-US" b="1" spc="0" dirty="0">
                <a:solidFill>
                  <a:schemeClr val="accent3"/>
                </a:solidFill>
              </a:rPr>
              <a:t>teachers and leaders</a:t>
            </a:r>
          </a:p>
          <a:p>
            <a:pPr marL="45720" indent="0">
              <a:lnSpc>
                <a:spcPct val="90000"/>
              </a:lnSpc>
              <a:buFont typeface="Wingdings" charset="2"/>
              <a:buNone/>
              <a:defRPr/>
            </a:pPr>
            <a:r>
              <a:rPr lang="en-US" sz="1500" b="1" spc="0" dirty="0">
                <a:solidFill>
                  <a:srgbClr val="45454C"/>
                </a:solidFill>
              </a:rPr>
              <a:t>Ensure effective educators for every student and effective leaders </a:t>
            </a:r>
            <a:r>
              <a:rPr lang="en-US" sz="1500" b="1" spc="0" dirty="0" smtClean="0">
                <a:solidFill>
                  <a:srgbClr val="45454C"/>
                </a:solidFill>
              </a:rPr>
              <a:t/>
            </a:r>
            <a:br>
              <a:rPr lang="en-US" sz="1500" b="1" spc="0" dirty="0" smtClean="0">
                <a:solidFill>
                  <a:srgbClr val="45454C"/>
                </a:solidFill>
              </a:rPr>
            </a:br>
            <a:r>
              <a:rPr lang="en-US" sz="1500" b="1" spc="0" dirty="0" smtClean="0">
                <a:solidFill>
                  <a:srgbClr val="45454C"/>
                </a:solidFill>
              </a:rPr>
              <a:t>for </a:t>
            </a:r>
            <a:r>
              <a:rPr lang="en-US" sz="1500" b="1" spc="0" dirty="0">
                <a:solidFill>
                  <a:srgbClr val="45454C"/>
                </a:solidFill>
              </a:rPr>
              <a:t>every school and district.</a:t>
            </a:r>
            <a:endParaRPr lang="en-US" sz="1500" spc="0" dirty="0">
              <a:solidFill>
                <a:srgbClr val="45454C"/>
              </a:solidFill>
            </a:endParaRPr>
          </a:p>
          <a:p>
            <a:pPr>
              <a:lnSpc>
                <a:spcPct val="90000"/>
              </a:lnSpc>
              <a:defRPr/>
            </a:pPr>
            <a:r>
              <a:rPr lang="en-US" sz="1300" spc="0" dirty="0">
                <a:solidFill>
                  <a:srgbClr val="45454C"/>
                </a:solidFill>
              </a:rPr>
              <a:t>Increase and support the effectiveness of all educators.</a:t>
            </a:r>
          </a:p>
          <a:p>
            <a:pPr>
              <a:lnSpc>
                <a:spcPct val="90000"/>
              </a:lnSpc>
              <a:defRPr/>
            </a:pPr>
            <a:r>
              <a:rPr lang="en-US" sz="1300" spc="0" dirty="0">
                <a:solidFill>
                  <a:srgbClr val="45454C"/>
                </a:solidFill>
              </a:rPr>
              <a:t>Optimize the preparation, retention, and effectiveness </a:t>
            </a:r>
            <a:r>
              <a:rPr lang="en-US" sz="1300" spc="0" dirty="0" smtClean="0">
                <a:solidFill>
                  <a:srgbClr val="45454C"/>
                </a:solidFill>
              </a:rPr>
              <a:t>of </a:t>
            </a:r>
            <a:r>
              <a:rPr lang="en-US" sz="1300" spc="0" dirty="0">
                <a:solidFill>
                  <a:srgbClr val="45454C"/>
                </a:solidFill>
              </a:rPr>
              <a:t>new educators.</a:t>
            </a:r>
          </a:p>
          <a:p>
            <a:pPr>
              <a:lnSpc>
                <a:spcPct val="90000"/>
              </a:lnSpc>
              <a:defRPr/>
            </a:pPr>
            <a:r>
              <a:rPr lang="en-US" sz="1300" spc="0" dirty="0">
                <a:solidFill>
                  <a:srgbClr val="45454C"/>
                </a:solidFill>
              </a:rPr>
              <a:t>Eliminate the educator equity gap.</a:t>
            </a:r>
          </a:p>
          <a:p>
            <a:pPr>
              <a:lnSpc>
                <a:spcPct val="90000"/>
              </a:lnSpc>
              <a:defRPr/>
            </a:pPr>
            <a:endParaRPr lang="en-US" sz="800" spc="0" dirty="0">
              <a:solidFill>
                <a:sysClr val="windowText" lastClr="000000">
                  <a:hueOff val="0"/>
                  <a:satOff val="0"/>
                  <a:lumOff val="0"/>
                  <a:alphaOff val="0"/>
                </a:sysClr>
              </a:solidFill>
            </a:endParaRPr>
          </a:p>
          <a:p>
            <a:pPr marL="45720" indent="0">
              <a:lnSpc>
                <a:spcPct val="90000"/>
              </a:lnSpc>
              <a:buFont typeface="Wingdings" charset="2"/>
              <a:buNone/>
              <a:defRPr/>
            </a:pPr>
            <a:r>
              <a:rPr lang="en-US" b="1" spc="0" dirty="0">
                <a:solidFill>
                  <a:schemeClr val="accent2"/>
                </a:solidFill>
              </a:rPr>
              <a:t>Outstanding schools and districts</a:t>
            </a:r>
          </a:p>
          <a:p>
            <a:pPr marL="45720" indent="0">
              <a:lnSpc>
                <a:spcPct val="90000"/>
              </a:lnSpc>
              <a:buFont typeface="Wingdings" charset="2"/>
              <a:buNone/>
              <a:defRPr/>
            </a:pPr>
            <a:r>
              <a:rPr lang="en-US" sz="1500" b="1" spc="0" dirty="0">
                <a:solidFill>
                  <a:srgbClr val="45454C"/>
                </a:solidFill>
              </a:rPr>
              <a:t>Build the capacity of schools and districts to meet the needs of </a:t>
            </a:r>
            <a:r>
              <a:rPr lang="en-US" sz="1500" b="1" spc="0" dirty="0" smtClean="0">
                <a:solidFill>
                  <a:srgbClr val="45454C"/>
                </a:solidFill>
              </a:rPr>
              <a:t/>
            </a:r>
            <a:br>
              <a:rPr lang="en-US" sz="1500" b="1" spc="0" dirty="0" smtClean="0">
                <a:solidFill>
                  <a:srgbClr val="45454C"/>
                </a:solidFill>
              </a:rPr>
            </a:br>
            <a:r>
              <a:rPr lang="en-US" sz="1500" b="1" spc="0" dirty="0" smtClean="0">
                <a:solidFill>
                  <a:srgbClr val="45454C"/>
                </a:solidFill>
              </a:rPr>
              <a:t>Colorado </a:t>
            </a:r>
            <a:r>
              <a:rPr lang="en-US" sz="1500" b="1" spc="0" dirty="0">
                <a:solidFill>
                  <a:srgbClr val="45454C"/>
                </a:solidFill>
              </a:rPr>
              <a:t>students </a:t>
            </a:r>
            <a:r>
              <a:rPr lang="en-US" sz="1500" b="1" spc="0" dirty="0" smtClean="0">
                <a:solidFill>
                  <a:srgbClr val="45454C"/>
                </a:solidFill>
              </a:rPr>
              <a:t>and </a:t>
            </a:r>
            <a:r>
              <a:rPr lang="en-US" sz="1500" b="1" spc="0" dirty="0">
                <a:solidFill>
                  <a:srgbClr val="45454C"/>
                </a:solidFill>
              </a:rPr>
              <a:t>their families.</a:t>
            </a:r>
            <a:endParaRPr lang="en-US" sz="1500" spc="0" dirty="0">
              <a:solidFill>
                <a:srgbClr val="45454C"/>
              </a:solidFill>
            </a:endParaRPr>
          </a:p>
          <a:p>
            <a:pPr>
              <a:lnSpc>
                <a:spcPct val="90000"/>
              </a:lnSpc>
              <a:defRPr/>
            </a:pPr>
            <a:r>
              <a:rPr lang="en-US" sz="1300" spc="0" dirty="0">
                <a:solidFill>
                  <a:srgbClr val="45454C"/>
                </a:solidFill>
              </a:rPr>
              <a:t>Increase school and district performance</a:t>
            </a:r>
            <a:r>
              <a:rPr lang="en-US" sz="1300" spc="0" dirty="0" smtClean="0">
                <a:solidFill>
                  <a:srgbClr val="45454C"/>
                </a:solidFill>
              </a:rPr>
              <a:t>.</a:t>
            </a:r>
          </a:p>
          <a:p>
            <a:pPr>
              <a:lnSpc>
                <a:spcPct val="90000"/>
              </a:lnSpc>
              <a:defRPr/>
            </a:pPr>
            <a:r>
              <a:rPr lang="en-US" sz="1300" spc="0" dirty="0">
                <a:solidFill>
                  <a:srgbClr val="45454C"/>
                </a:solidFill>
              </a:rPr>
              <a:t>Turnaround the state’s lowest performing districts and schools.</a:t>
            </a:r>
          </a:p>
          <a:p>
            <a:pPr>
              <a:lnSpc>
                <a:spcPct val="90000"/>
              </a:lnSpc>
              <a:defRPr/>
            </a:pPr>
            <a:r>
              <a:rPr lang="en-US" sz="1300" spc="0" dirty="0" smtClean="0">
                <a:solidFill>
                  <a:srgbClr val="45454C"/>
                </a:solidFill>
              </a:rPr>
              <a:t>Foster </a:t>
            </a:r>
            <a:r>
              <a:rPr lang="en-US" sz="1300" spc="0" dirty="0">
                <a:solidFill>
                  <a:srgbClr val="45454C"/>
                </a:solidFill>
              </a:rPr>
              <a:t>innovation and expand access to a rich array </a:t>
            </a:r>
            <a:r>
              <a:rPr lang="en-US" sz="1300" spc="0" dirty="0" smtClean="0">
                <a:solidFill>
                  <a:srgbClr val="45454C"/>
                </a:solidFill>
              </a:rPr>
              <a:t>of </a:t>
            </a:r>
            <a:r>
              <a:rPr lang="en-US" sz="1300" spc="0" dirty="0">
                <a:solidFill>
                  <a:srgbClr val="45454C"/>
                </a:solidFill>
              </a:rPr>
              <a:t>high quality school choices for students.   </a:t>
            </a:r>
          </a:p>
          <a:p>
            <a:pPr>
              <a:lnSpc>
                <a:spcPct val="90000"/>
              </a:lnSpc>
              <a:defRPr/>
            </a:pPr>
            <a:endParaRPr lang="en-US" sz="800" spc="0" dirty="0">
              <a:solidFill>
                <a:sysClr val="windowText" lastClr="000000">
                  <a:hueOff val="0"/>
                  <a:satOff val="0"/>
                  <a:lumOff val="0"/>
                  <a:alphaOff val="0"/>
                </a:sysClr>
              </a:solidFill>
            </a:endParaRPr>
          </a:p>
          <a:p>
            <a:pPr marL="45720" indent="0">
              <a:lnSpc>
                <a:spcPct val="90000"/>
              </a:lnSpc>
              <a:buFont typeface="Wingdings" charset="2"/>
              <a:buNone/>
              <a:defRPr/>
            </a:pPr>
            <a:r>
              <a:rPr lang="en-US" b="1" spc="0" dirty="0">
                <a:solidFill>
                  <a:schemeClr val="accent1">
                    <a:lumMod val="50000"/>
                  </a:schemeClr>
                </a:solidFill>
              </a:rPr>
              <a:t>Best education system in the nation</a:t>
            </a:r>
          </a:p>
          <a:p>
            <a:pPr marL="45720" indent="0">
              <a:lnSpc>
                <a:spcPct val="90000"/>
              </a:lnSpc>
              <a:buFont typeface="Wingdings" charset="2"/>
              <a:buNone/>
              <a:defRPr/>
            </a:pPr>
            <a:r>
              <a:rPr lang="en-US" sz="1500" b="1" spc="0" dirty="0">
                <a:solidFill>
                  <a:srgbClr val="45454C"/>
                </a:solidFill>
              </a:rPr>
              <a:t>Build the best education system in the nation. </a:t>
            </a:r>
            <a:endParaRPr lang="en-US" sz="1500" spc="0" dirty="0">
              <a:solidFill>
                <a:srgbClr val="45454C"/>
              </a:solidFill>
            </a:endParaRPr>
          </a:p>
          <a:p>
            <a:pPr>
              <a:lnSpc>
                <a:spcPct val="90000"/>
              </a:lnSpc>
              <a:defRPr/>
            </a:pPr>
            <a:r>
              <a:rPr lang="en-US" sz="1300" spc="0" dirty="0">
                <a:solidFill>
                  <a:srgbClr val="45454C"/>
                </a:solidFill>
              </a:rPr>
              <a:t>Lead the nation in policy, innovation, and positive </a:t>
            </a:r>
            <a:r>
              <a:rPr lang="en-US" sz="1300" spc="0" dirty="0" smtClean="0">
                <a:solidFill>
                  <a:srgbClr val="45454C"/>
                </a:solidFill>
              </a:rPr>
              <a:t>outcomes for </a:t>
            </a:r>
            <a:r>
              <a:rPr lang="en-US" sz="1300" spc="0" dirty="0">
                <a:solidFill>
                  <a:srgbClr val="45454C"/>
                </a:solidFill>
              </a:rPr>
              <a:t>students.</a:t>
            </a:r>
          </a:p>
          <a:p>
            <a:pPr>
              <a:lnSpc>
                <a:spcPct val="90000"/>
              </a:lnSpc>
              <a:defRPr/>
            </a:pPr>
            <a:r>
              <a:rPr lang="en-US" sz="1300" spc="0" dirty="0">
                <a:solidFill>
                  <a:srgbClr val="45454C"/>
                </a:solidFill>
              </a:rPr>
              <a:t>Operate with excellence, efficiency, and effectiveness to </a:t>
            </a:r>
            <a:r>
              <a:rPr lang="en-US" sz="1300" spc="0" dirty="0" smtClean="0">
                <a:solidFill>
                  <a:srgbClr val="45454C"/>
                </a:solidFill>
              </a:rPr>
              <a:t>become </a:t>
            </a:r>
            <a:r>
              <a:rPr lang="en-US" sz="1300" spc="0" dirty="0">
                <a:solidFill>
                  <a:srgbClr val="45454C"/>
                </a:solidFill>
              </a:rPr>
              <a:t>the best SEA in the nation.</a:t>
            </a:r>
          </a:p>
          <a:p>
            <a:pPr>
              <a:lnSpc>
                <a:spcPct val="90000"/>
              </a:lnSpc>
              <a:defRPr/>
            </a:pPr>
            <a:r>
              <a:rPr lang="en-US" sz="1300" spc="0" dirty="0">
                <a:solidFill>
                  <a:srgbClr val="45454C"/>
                </a:solidFill>
              </a:rPr>
              <a:t>Attract and retain outstanding talent to CDE.   </a:t>
            </a:r>
          </a:p>
          <a:p>
            <a:pPr>
              <a:lnSpc>
                <a:spcPct val="90000"/>
              </a:lnSpc>
              <a:defRPr/>
            </a:pPr>
            <a:endParaRPr lang="en-US" sz="2400" spc="0" dirty="0">
              <a:solidFill>
                <a:sysClr val="windowText" lastClr="000000">
                  <a:hueOff val="0"/>
                  <a:satOff val="0"/>
                  <a:lumOff val="0"/>
                  <a:alphaOff val="0"/>
                </a:sysClr>
              </a:solidFill>
            </a:endParaRPr>
          </a:p>
          <a:p>
            <a:pPr>
              <a:lnSpc>
                <a:spcPct val="90000"/>
              </a:lnSpc>
              <a:defRPr/>
            </a:pPr>
            <a:endParaRPr lang="en-US" sz="2400" spc="0" dirty="0"/>
          </a:p>
          <a:p>
            <a:pPr marL="45720" indent="0">
              <a:lnSpc>
                <a:spcPct val="90000"/>
              </a:lnSpc>
              <a:buFont typeface="Wingdings" charset="2"/>
              <a:buNone/>
              <a:defRPr/>
            </a:pPr>
            <a:endParaRPr lang="en-US" sz="2400" spc="0" dirty="0">
              <a:solidFill>
                <a:srgbClr val="000000"/>
              </a:solidFill>
            </a:endParaRPr>
          </a:p>
        </p:txBody>
      </p:sp>
      <p:sp>
        <p:nvSpPr>
          <p:cNvPr id="4" name="Title 3"/>
          <p:cNvSpPr txBox="1">
            <a:spLocks/>
          </p:cNvSpPr>
          <p:nvPr/>
        </p:nvSpPr>
        <p:spPr>
          <a:xfrm>
            <a:off x="249238" y="200025"/>
            <a:ext cx="1576387" cy="609600"/>
          </a:xfrm>
          <a:prstGeom prst="rect">
            <a:avLst/>
          </a:prstGeom>
        </p:spPr>
        <p:txBody>
          <a:bodyPr/>
          <a:lst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a:lstStyle>
          <a:p>
            <a:pPr>
              <a:defRPr/>
            </a:pPr>
            <a:r>
              <a:rPr lang="en-US" dirty="0" smtClean="0">
                <a:solidFill>
                  <a:schemeClr val="accent6">
                    <a:lumMod val="50000"/>
                  </a:schemeClr>
                </a:solidFill>
              </a:rPr>
              <a:t>Goals</a:t>
            </a:r>
            <a:r>
              <a:rPr lang="en-US" dirty="0" smtClean="0">
                <a:solidFill>
                  <a:schemeClr val="tx1"/>
                </a:solidFill>
              </a:rPr>
              <a:t> </a:t>
            </a:r>
            <a:endParaRPr lang="en-US" dirty="0">
              <a:solidFill>
                <a:schemeClr val="tx1"/>
              </a:solidFill>
            </a:endParaRPr>
          </a:p>
        </p:txBody>
      </p:sp>
      <p:grpSp>
        <p:nvGrpSpPr>
          <p:cNvPr id="17412" name="Group 4"/>
          <p:cNvGrpSpPr>
            <a:grpSpLocks/>
          </p:cNvGrpSpPr>
          <p:nvPr/>
        </p:nvGrpSpPr>
        <p:grpSpPr bwMode="auto">
          <a:xfrm>
            <a:off x="201613" y="835025"/>
            <a:ext cx="1674812" cy="5414963"/>
            <a:chOff x="202318" y="809432"/>
            <a:chExt cx="1673352" cy="5415278"/>
          </a:xfrm>
        </p:grpSpPr>
        <p:sp>
          <p:nvSpPr>
            <p:cNvPr id="6" name="Pentagon 5"/>
            <p:cNvSpPr>
              <a:spLocks noChangeArrowheads="1"/>
            </p:cNvSpPr>
            <p:nvPr/>
          </p:nvSpPr>
          <p:spPr bwMode="auto">
            <a:xfrm rot="16200000">
              <a:off x="118986" y="1014894"/>
              <a:ext cx="1833670" cy="1422747"/>
            </a:xfrm>
            <a:prstGeom prst="homePlate">
              <a:avLst>
                <a:gd name="adj" fmla="val 31099"/>
              </a:avLst>
            </a:prstGeom>
            <a:solidFill>
              <a:schemeClr val="accent1"/>
            </a:solidFill>
            <a:ln>
              <a:noFill/>
            </a:ln>
            <a:effectLst>
              <a:outerShdw blurRad="31750" dist="25400" dir="15660052" rotWithShape="0">
                <a:srgbClr val="000000">
                  <a:alpha val="50000"/>
                </a:srgbClr>
              </a:outerShdw>
            </a:effectLst>
            <a:extLst/>
          </p:spPr>
          <p:txBody>
            <a:bodyPr anchor="ctr"/>
            <a:lstStyle/>
            <a:p>
              <a:pPr algn="ctr">
                <a:defRPr/>
              </a:pPr>
              <a:endParaRPr lang="en-US" b="1" dirty="0">
                <a:solidFill>
                  <a:schemeClr val="accent1">
                    <a:lumMod val="50000"/>
                  </a:schemeClr>
                </a:solidFill>
                <a:latin typeface="+mn-lt"/>
                <a:cs typeface="+mn-cs"/>
              </a:endParaRPr>
            </a:p>
          </p:txBody>
        </p:sp>
        <p:sp>
          <p:nvSpPr>
            <p:cNvPr id="7" name="Pentagon 6"/>
            <p:cNvSpPr>
              <a:spLocks noChangeArrowheads="1"/>
            </p:cNvSpPr>
            <p:nvPr/>
          </p:nvSpPr>
          <p:spPr bwMode="auto">
            <a:xfrm rot="16200000">
              <a:off x="14205" y="2367523"/>
              <a:ext cx="2043232" cy="1422747"/>
            </a:xfrm>
            <a:prstGeom prst="homePlate">
              <a:avLst>
                <a:gd name="adj" fmla="val 31099"/>
              </a:avLst>
            </a:prstGeom>
            <a:solidFill>
              <a:schemeClr val="accent3"/>
            </a:solidFill>
            <a:ln>
              <a:noFill/>
            </a:ln>
            <a:effectLst>
              <a:outerShdw blurRad="31750" dist="25400" dir="15660052" rotWithShape="0">
                <a:srgbClr val="000000">
                  <a:alpha val="50000"/>
                </a:srgbClr>
              </a:outerShdw>
            </a:effectLst>
            <a:extLst/>
          </p:spPr>
          <p:txBody>
            <a:bodyPr anchor="ctr"/>
            <a:lstStyle/>
            <a:p>
              <a:pPr algn="ctr">
                <a:defRPr/>
              </a:pPr>
              <a:endParaRPr lang="en-US" b="1" dirty="0">
                <a:solidFill>
                  <a:schemeClr val="accent1">
                    <a:lumMod val="50000"/>
                  </a:schemeClr>
                </a:solidFill>
                <a:latin typeface="+mn-lt"/>
                <a:cs typeface="+mn-cs"/>
              </a:endParaRPr>
            </a:p>
          </p:txBody>
        </p:sp>
        <p:sp>
          <p:nvSpPr>
            <p:cNvPr id="8" name="Pentagon 7"/>
            <p:cNvSpPr>
              <a:spLocks noChangeArrowheads="1"/>
            </p:cNvSpPr>
            <p:nvPr/>
          </p:nvSpPr>
          <p:spPr bwMode="auto">
            <a:xfrm rot="16200000">
              <a:off x="34050" y="3700306"/>
              <a:ext cx="2003542" cy="1422747"/>
            </a:xfrm>
            <a:prstGeom prst="homePlate">
              <a:avLst>
                <a:gd name="adj" fmla="val 31099"/>
              </a:avLst>
            </a:prstGeom>
            <a:solidFill>
              <a:schemeClr val="accent2"/>
            </a:solidFill>
            <a:ln>
              <a:noFill/>
            </a:ln>
            <a:effectLst>
              <a:outerShdw blurRad="31750" dist="25400" dir="15660052" rotWithShape="0">
                <a:srgbClr val="000000">
                  <a:alpha val="50000"/>
                </a:srgbClr>
              </a:outerShdw>
            </a:effectLst>
            <a:extLst/>
          </p:spPr>
          <p:txBody>
            <a:bodyPr anchor="ctr"/>
            <a:lstStyle/>
            <a:p>
              <a:pPr algn="ctr">
                <a:defRPr/>
              </a:pPr>
              <a:endParaRPr lang="en-US" b="1" dirty="0">
                <a:solidFill>
                  <a:schemeClr val="accent1">
                    <a:lumMod val="50000"/>
                  </a:schemeClr>
                </a:solidFill>
                <a:latin typeface="+mn-lt"/>
                <a:cs typeface="+mn-cs"/>
              </a:endParaRPr>
            </a:p>
          </p:txBody>
        </p:sp>
        <p:sp>
          <p:nvSpPr>
            <p:cNvPr id="9" name="Pentagon 8"/>
            <p:cNvSpPr>
              <a:spLocks noChangeArrowheads="1"/>
            </p:cNvSpPr>
            <p:nvPr/>
          </p:nvSpPr>
          <p:spPr bwMode="auto">
            <a:xfrm rot="16200000">
              <a:off x="335693" y="4813209"/>
              <a:ext cx="1400256" cy="1422747"/>
            </a:xfrm>
            <a:prstGeom prst="homePlate">
              <a:avLst>
                <a:gd name="adj" fmla="val 31093"/>
              </a:avLst>
            </a:prstGeom>
            <a:solidFill>
              <a:schemeClr val="accent1">
                <a:lumMod val="75000"/>
              </a:schemeClr>
            </a:solidFill>
            <a:ln>
              <a:noFill/>
            </a:ln>
            <a:effectLst>
              <a:outerShdw blurRad="31750" dist="25400" dir="15660052" rotWithShape="0">
                <a:srgbClr val="000000">
                  <a:alpha val="50000"/>
                </a:srgbClr>
              </a:outerShdw>
            </a:effectLst>
          </p:spPr>
          <p:txBody>
            <a:bodyPr anchor="ctr"/>
            <a:lstStyle/>
            <a:p>
              <a:pPr algn="ctr">
                <a:defRPr/>
              </a:pPr>
              <a:endParaRPr lang="en-US" b="1" dirty="0">
                <a:solidFill>
                  <a:schemeClr val="accent1">
                    <a:lumMod val="50000"/>
                  </a:schemeClr>
                </a:solidFill>
                <a:latin typeface="+mn-lt"/>
                <a:cs typeface="+mn-cs"/>
              </a:endParaRPr>
            </a:p>
          </p:txBody>
        </p:sp>
        <p:sp>
          <p:nvSpPr>
            <p:cNvPr id="17418" name="Text Placeholder 5"/>
            <p:cNvSpPr txBox="1">
              <a:spLocks/>
            </p:cNvSpPr>
            <p:nvPr/>
          </p:nvSpPr>
          <p:spPr bwMode="auto">
            <a:xfrm>
              <a:off x="202318" y="1262895"/>
              <a:ext cx="1673352" cy="4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eaLnBrk="1" hangingPunct="1">
                <a:spcBef>
                  <a:spcPct val="20000"/>
                </a:spcBef>
                <a:buClr>
                  <a:schemeClr val="accent1"/>
                </a:buClr>
                <a:buSzPct val="110000"/>
                <a:buFont typeface="Wingdings" pitchFamily="2" charset="2"/>
                <a:buNone/>
              </a:pPr>
              <a:r>
                <a:rPr lang="en-US" sz="2200" b="1" dirty="0">
                  <a:solidFill>
                    <a:srgbClr val="45454C"/>
                  </a:solidFill>
                  <a:latin typeface="Calibri" pitchFamily="34" charset="0"/>
                </a:rPr>
                <a:t>Students</a:t>
              </a:r>
            </a:p>
          </p:txBody>
        </p:sp>
        <p:sp>
          <p:nvSpPr>
            <p:cNvPr id="17419" name="Text Placeholder 5"/>
            <p:cNvSpPr txBox="1">
              <a:spLocks/>
            </p:cNvSpPr>
            <p:nvPr/>
          </p:nvSpPr>
          <p:spPr bwMode="auto">
            <a:xfrm>
              <a:off x="202318" y="2633338"/>
              <a:ext cx="1673352" cy="4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44450"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eaLnBrk="1" hangingPunct="1">
                <a:spcBef>
                  <a:spcPct val="20000"/>
                </a:spcBef>
                <a:buClr>
                  <a:schemeClr val="accent1"/>
                </a:buClr>
                <a:buSzPct val="110000"/>
                <a:buFont typeface="Wingdings 2" pitchFamily="18" charset="2"/>
                <a:buNone/>
              </a:pPr>
              <a:r>
                <a:rPr lang="en-US" sz="2200" b="1" dirty="0">
                  <a:solidFill>
                    <a:srgbClr val="45454C"/>
                  </a:solidFill>
                  <a:latin typeface="Calibri" pitchFamily="34" charset="0"/>
                </a:rPr>
                <a:t>Educators</a:t>
              </a:r>
            </a:p>
          </p:txBody>
        </p:sp>
        <p:sp>
          <p:nvSpPr>
            <p:cNvPr id="17420" name="Text Placeholder 5"/>
            <p:cNvSpPr txBox="1">
              <a:spLocks/>
            </p:cNvSpPr>
            <p:nvPr/>
          </p:nvSpPr>
          <p:spPr bwMode="auto">
            <a:xfrm>
              <a:off x="202318" y="3884961"/>
              <a:ext cx="1673352" cy="7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44450"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eaLnBrk="1" hangingPunct="1">
                <a:spcBef>
                  <a:spcPct val="20000"/>
                </a:spcBef>
                <a:buClr>
                  <a:schemeClr val="accent1"/>
                </a:buClr>
                <a:buSzPct val="110000"/>
                <a:buFont typeface="Wingdings 2" pitchFamily="18" charset="2"/>
                <a:buNone/>
              </a:pPr>
              <a:r>
                <a:rPr lang="en-US" sz="2200" b="1" dirty="0">
                  <a:solidFill>
                    <a:srgbClr val="45454C"/>
                  </a:solidFill>
                  <a:latin typeface="Calibri" pitchFamily="34" charset="0"/>
                </a:rPr>
                <a:t>Schools/ Districts</a:t>
              </a:r>
            </a:p>
          </p:txBody>
        </p:sp>
        <p:sp>
          <p:nvSpPr>
            <p:cNvPr id="17421" name="Text Placeholder 5"/>
            <p:cNvSpPr txBox="1">
              <a:spLocks/>
            </p:cNvSpPr>
            <p:nvPr/>
          </p:nvSpPr>
          <p:spPr bwMode="auto">
            <a:xfrm>
              <a:off x="202318" y="5143548"/>
              <a:ext cx="1673352" cy="4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44450"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eaLnBrk="1" hangingPunct="1">
                <a:spcBef>
                  <a:spcPct val="20000"/>
                </a:spcBef>
                <a:buClr>
                  <a:schemeClr val="accent1"/>
                </a:buClr>
                <a:buSzPct val="110000"/>
                <a:buFont typeface="Wingdings 2" pitchFamily="18" charset="2"/>
                <a:buNone/>
              </a:pPr>
              <a:r>
                <a:rPr lang="en-US" sz="2200" b="1" dirty="0">
                  <a:solidFill>
                    <a:srgbClr val="45454C"/>
                  </a:solidFill>
                  <a:latin typeface="Calibri" pitchFamily="34" charset="0"/>
                </a:rPr>
                <a:t>State</a:t>
              </a:r>
            </a:p>
          </p:txBody>
        </p:sp>
      </p:grpSp>
      <p:sp>
        <p:nvSpPr>
          <p:cNvPr id="17413" name="Footer Placeholder 3"/>
          <p:cNvSpPr txBox="1">
            <a:spLocks/>
          </p:cNvSpPr>
          <p:nvPr/>
        </p:nvSpPr>
        <p:spPr bwMode="auto">
          <a:xfrm>
            <a:off x="381000" y="626586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algn="l" eaLnBrk="1" hangingPunct="1"/>
            <a:fld id="{3E3A5E60-DFE3-4697-9691-90674408F067}" type="slidenum">
              <a:rPr lang="en-US" sz="1100" b="1">
                <a:solidFill>
                  <a:srgbClr val="45454C"/>
                </a:solidFill>
                <a:latin typeface="Calibri" pitchFamily="34" charset="0"/>
              </a:rPr>
              <a:pPr algn="l" eaLnBrk="1" hangingPunct="1"/>
              <a:t>3</a:t>
            </a:fld>
            <a:endParaRPr lang="en-US" sz="1100" b="1" dirty="0">
              <a:solidFill>
                <a:srgbClr val="45454C"/>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423" y="2495220"/>
            <a:ext cx="8341851" cy="1645920"/>
          </a:xfrm>
        </p:spPr>
        <p:txBody>
          <a:bodyPr/>
          <a:lstStyle/>
          <a:p>
            <a:r>
              <a:rPr lang="en-US" dirty="0" smtClean="0"/>
              <a:t>Discussion of SB13-213</a:t>
            </a:r>
            <a:br>
              <a:rPr lang="en-US" dirty="0" smtClean="0"/>
            </a:br>
            <a:r>
              <a:rPr lang="en-US" dirty="0" smtClean="0"/>
              <a:t/>
            </a:r>
            <a:br>
              <a:rPr lang="en-US" dirty="0" smtClean="0"/>
            </a:br>
            <a:r>
              <a:rPr lang="en-US" dirty="0" smtClean="0"/>
              <a:t>This is only a brief outline of inclusions in SB13-213</a:t>
            </a:r>
            <a:br>
              <a:rPr lang="en-US" dirty="0" smtClean="0"/>
            </a:br>
            <a:r>
              <a:rPr lang="en-US" dirty="0" smtClean="0"/>
              <a:t/>
            </a:r>
            <a:br>
              <a:rPr lang="en-US" dirty="0" smtClean="0"/>
            </a:br>
            <a:r>
              <a:rPr lang="en-US" dirty="0" smtClean="0"/>
              <a:t>There are many provisions and caveats!</a:t>
            </a:r>
            <a:endParaRPr lang="en-US" dirty="0"/>
          </a:p>
        </p:txBody>
      </p:sp>
    </p:spTree>
    <p:extLst>
      <p:ext uri="{BB962C8B-B14F-4D97-AF65-F5344CB8AC3E}">
        <p14:creationId xmlns:p14="http://schemas.microsoft.com/office/powerpoint/2010/main" val="2265566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655545"/>
            <a:ext cx="8407893" cy="4470934"/>
          </a:xfrm>
        </p:spPr>
        <p:txBody>
          <a:bodyPr/>
          <a:lstStyle/>
          <a:p>
            <a:r>
              <a:rPr lang="en-US" sz="2200" dirty="0" smtClean="0"/>
              <a:t>In order for SB13-213 to go into effect, ballot measure in November must pass</a:t>
            </a:r>
          </a:p>
          <a:p>
            <a:pPr marL="45720" indent="0">
              <a:buNone/>
            </a:pPr>
            <a:endParaRPr lang="en-US" sz="1000" dirty="0" smtClean="0"/>
          </a:p>
          <a:p>
            <a:r>
              <a:rPr lang="en-US" sz="2200" dirty="0" smtClean="0"/>
              <a:t>Initiative - raises </a:t>
            </a:r>
            <a:r>
              <a:rPr lang="en-US" sz="2200" dirty="0"/>
              <a:t>the income tax rates in two </a:t>
            </a:r>
            <a:r>
              <a:rPr lang="en-US" sz="2200" dirty="0" smtClean="0"/>
              <a:t>pieces</a:t>
            </a:r>
          </a:p>
          <a:p>
            <a:pPr lvl="1"/>
            <a:r>
              <a:rPr lang="en-US" sz="2000" dirty="0" smtClean="0"/>
              <a:t>federal </a:t>
            </a:r>
            <a:r>
              <a:rPr lang="en-US" sz="2000" dirty="0"/>
              <a:t>taxable income </a:t>
            </a:r>
            <a:r>
              <a:rPr lang="en-US" sz="2000" dirty="0" smtClean="0"/>
              <a:t>below </a:t>
            </a:r>
            <a:r>
              <a:rPr lang="en-US" sz="2000" dirty="0"/>
              <a:t>$</a:t>
            </a:r>
            <a:r>
              <a:rPr lang="en-US" sz="2000" dirty="0" smtClean="0"/>
              <a:t>75,000 at first tiered rate, and over $75,000 higher rate</a:t>
            </a:r>
          </a:p>
          <a:p>
            <a:pPr marL="45720" indent="0">
              <a:buNone/>
            </a:pPr>
            <a:endParaRPr lang="en-US" sz="1000" dirty="0" smtClean="0"/>
          </a:p>
          <a:p>
            <a:r>
              <a:rPr lang="en-US" sz="2200" dirty="0" smtClean="0"/>
              <a:t>43</a:t>
            </a:r>
            <a:r>
              <a:rPr lang="en-US" sz="2200" dirty="0"/>
              <a:t>% of state excise, sales, and income taxes would be </a:t>
            </a:r>
            <a:r>
              <a:rPr lang="en-US" sz="2200" u="sng" dirty="0"/>
              <a:t>transferred</a:t>
            </a:r>
            <a:r>
              <a:rPr lang="en-US" sz="2200" dirty="0"/>
              <a:t> to the State Education Fund each </a:t>
            </a:r>
            <a:r>
              <a:rPr lang="en-US" sz="2200" dirty="0" smtClean="0"/>
              <a:t>year</a:t>
            </a:r>
          </a:p>
          <a:p>
            <a:pPr lvl="1"/>
            <a:r>
              <a:rPr lang="en-US" sz="2000" dirty="0" smtClean="0"/>
              <a:t>No requirement </a:t>
            </a:r>
            <a:r>
              <a:rPr lang="en-US" sz="2000" dirty="0"/>
              <a:t>for the general assembly to appropriate the entire </a:t>
            </a:r>
            <a:r>
              <a:rPr lang="en-US" sz="2000" dirty="0" smtClean="0"/>
              <a:t>amount</a:t>
            </a:r>
          </a:p>
          <a:p>
            <a:pPr marL="45720" indent="0">
              <a:buNone/>
            </a:pPr>
            <a:endParaRPr lang="en-US" sz="1000" dirty="0" smtClean="0"/>
          </a:p>
          <a:p>
            <a:r>
              <a:rPr lang="en-US" sz="2200" dirty="0" smtClean="0"/>
              <a:t>Removes </a:t>
            </a:r>
            <a:r>
              <a:rPr lang="en-US" sz="2200" dirty="0"/>
              <a:t>the requirement that base per pupil funding and categorical funding increase by the rate of inflation each year</a:t>
            </a:r>
          </a:p>
        </p:txBody>
      </p:sp>
      <p:sp>
        <p:nvSpPr>
          <p:cNvPr id="3" name="Title 2"/>
          <p:cNvSpPr>
            <a:spLocks noGrp="1"/>
          </p:cNvSpPr>
          <p:nvPr>
            <p:ph type="title"/>
          </p:nvPr>
        </p:nvSpPr>
        <p:spPr/>
        <p:txBody>
          <a:bodyPr/>
          <a:lstStyle/>
          <a:p>
            <a:r>
              <a:rPr lang="en-US" dirty="0" smtClean="0"/>
              <a:t>Ballot Initiative for SB13-213</a:t>
            </a:r>
            <a:endParaRPr lang="en-US" dirty="0"/>
          </a:p>
        </p:txBody>
      </p:sp>
    </p:spTree>
    <p:extLst>
      <p:ext uri="{BB962C8B-B14F-4D97-AF65-F5344CB8AC3E}">
        <p14:creationId xmlns:p14="http://schemas.microsoft.com/office/powerpoint/2010/main" val="3403527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Rewrites </a:t>
            </a:r>
            <a:r>
              <a:rPr lang="en-US" sz="2400" dirty="0"/>
              <a:t>how schools are allocated funds.  More emphasis is placed on:</a:t>
            </a:r>
          </a:p>
          <a:p>
            <a:pPr lvl="1"/>
            <a:r>
              <a:rPr lang="en-US" sz="2000" dirty="0"/>
              <a:t>F</a:t>
            </a:r>
            <a:r>
              <a:rPr lang="en-US" sz="2000" dirty="0" smtClean="0"/>
              <a:t>unding </a:t>
            </a:r>
            <a:r>
              <a:rPr lang="en-US" sz="2000" dirty="0"/>
              <a:t>for </a:t>
            </a:r>
            <a:r>
              <a:rPr lang="en-US" sz="2000" dirty="0" smtClean="0"/>
              <a:t>At-Risk </a:t>
            </a:r>
            <a:r>
              <a:rPr lang="en-US" sz="2000" dirty="0"/>
              <a:t>and </a:t>
            </a:r>
            <a:r>
              <a:rPr lang="en-US" sz="2000" dirty="0" smtClean="0"/>
              <a:t>English as a Second Language </a:t>
            </a:r>
            <a:r>
              <a:rPr lang="en-US" sz="2000" dirty="0"/>
              <a:t>students</a:t>
            </a:r>
          </a:p>
          <a:p>
            <a:pPr lvl="1"/>
            <a:r>
              <a:rPr lang="en-US" sz="2000" dirty="0" smtClean="0"/>
              <a:t>Funding </a:t>
            </a:r>
            <a:r>
              <a:rPr lang="en-US" sz="2000" dirty="0"/>
              <a:t>for all 3 &amp; 4 year olds that qualify for preschool using eligibility criteria for the Colorado Preschool Program</a:t>
            </a:r>
          </a:p>
          <a:p>
            <a:pPr lvl="1"/>
            <a:r>
              <a:rPr lang="en-US" sz="2000" dirty="0" smtClean="0"/>
              <a:t>Provides funding for full-day kindergarten and funds </a:t>
            </a:r>
            <a:r>
              <a:rPr lang="en-US" sz="2000" dirty="0"/>
              <a:t>all </a:t>
            </a:r>
            <a:r>
              <a:rPr lang="en-US" sz="2000" dirty="0" smtClean="0"/>
              <a:t>secondary </a:t>
            </a:r>
            <a:r>
              <a:rPr lang="en-US" sz="2000" dirty="0"/>
              <a:t>students as 1 full FTE</a:t>
            </a:r>
          </a:p>
          <a:p>
            <a:pPr lvl="1"/>
            <a:r>
              <a:rPr lang="en-US" sz="2000" dirty="0"/>
              <a:t>I</a:t>
            </a:r>
            <a:r>
              <a:rPr lang="en-US" sz="2000" dirty="0" smtClean="0"/>
              <a:t>ncreases </a:t>
            </a:r>
            <a:r>
              <a:rPr lang="en-US" sz="2000" dirty="0"/>
              <a:t>funding for Special Education and Gifted &amp; Talented</a:t>
            </a:r>
          </a:p>
          <a:p>
            <a:pPr lvl="1"/>
            <a:r>
              <a:rPr lang="en-US" sz="2000" dirty="0"/>
              <a:t>C</a:t>
            </a:r>
            <a:r>
              <a:rPr lang="en-US" sz="2000" dirty="0" smtClean="0"/>
              <a:t>hanges </a:t>
            </a:r>
            <a:r>
              <a:rPr lang="en-US" sz="2000" dirty="0"/>
              <a:t>the way students are counts from the one-day count to Average Daily Membership</a:t>
            </a:r>
          </a:p>
          <a:p>
            <a:pPr lvl="1"/>
            <a:r>
              <a:rPr lang="en-US" sz="2000" dirty="0"/>
              <a:t>C</a:t>
            </a:r>
            <a:r>
              <a:rPr lang="en-US" sz="2000" dirty="0" smtClean="0"/>
              <a:t>hanges </a:t>
            </a:r>
            <a:r>
              <a:rPr lang="en-US" sz="2000" dirty="0"/>
              <a:t>the calculations for the state portion of funding vs. the local share of funding</a:t>
            </a:r>
          </a:p>
          <a:p>
            <a:pPr lvl="1"/>
            <a:r>
              <a:rPr lang="en-US" sz="2000" dirty="0"/>
              <a:t>M</a:t>
            </a:r>
            <a:r>
              <a:rPr lang="en-US" sz="2000" dirty="0" smtClean="0"/>
              <a:t>any </a:t>
            </a:r>
            <a:r>
              <a:rPr lang="en-US" sz="2000" dirty="0"/>
              <a:t>more pieces are included in the bill, however these are some of the major </a:t>
            </a:r>
            <a:r>
              <a:rPr lang="en-US" sz="2000" dirty="0" smtClean="0"/>
              <a:t>changes</a:t>
            </a:r>
            <a:endParaRPr lang="en-US" sz="2000" dirty="0"/>
          </a:p>
          <a:p>
            <a:endParaRPr lang="en-US" dirty="0"/>
          </a:p>
        </p:txBody>
      </p:sp>
      <p:sp>
        <p:nvSpPr>
          <p:cNvPr id="3" name="Title 2"/>
          <p:cNvSpPr>
            <a:spLocks noGrp="1"/>
          </p:cNvSpPr>
          <p:nvPr>
            <p:ph type="title"/>
          </p:nvPr>
        </p:nvSpPr>
        <p:spPr/>
        <p:txBody>
          <a:bodyPr/>
          <a:lstStyle/>
          <a:p>
            <a:r>
              <a:rPr lang="en-US" dirty="0" smtClean="0"/>
              <a:t>SB13-213 – New School Finance Act</a:t>
            </a:r>
            <a:endParaRPr lang="en-US" dirty="0"/>
          </a:p>
        </p:txBody>
      </p:sp>
    </p:spTree>
    <p:extLst>
      <p:ext uri="{BB962C8B-B14F-4D97-AF65-F5344CB8AC3E}">
        <p14:creationId xmlns:p14="http://schemas.microsoft.com/office/powerpoint/2010/main" val="2963182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Total Program Funding – SB13-213</a:t>
            </a:r>
            <a:endParaRPr lang="en-US" dirty="0"/>
          </a:p>
        </p:txBody>
      </p:sp>
      <p:sp>
        <p:nvSpPr>
          <p:cNvPr id="4" name="Content Placeholder 13"/>
          <p:cNvSpPr>
            <a:spLocks noGrp="1"/>
          </p:cNvSpPr>
          <p:nvPr>
            <p:ph idx="1"/>
          </p:nvPr>
        </p:nvSpPr>
        <p:spPr/>
        <p:txBody>
          <a:bodyPr/>
          <a:lstStyle/>
          <a:p>
            <a:r>
              <a:rPr lang="en-US" dirty="0" smtClean="0"/>
              <a:t>Based on a per pupil formula</a:t>
            </a:r>
          </a:p>
          <a:p>
            <a:r>
              <a:rPr lang="en-US" dirty="0" smtClean="0"/>
              <a:t>Supplemented with funding for such factors as at-risk students, English language learners (ELL), multi-district online students, and ASCENT program students</a:t>
            </a:r>
          </a:p>
          <a:p>
            <a:endParaRPr lang="en-US" dirty="0" smtClean="0"/>
          </a:p>
        </p:txBody>
      </p:sp>
      <p:graphicFrame>
        <p:nvGraphicFramePr>
          <p:cNvPr id="5" name="Content Placeholder 3" descr="Stacked List"/>
          <p:cNvGraphicFramePr>
            <a:graphicFrameLocks/>
          </p:cNvGraphicFramePr>
          <p:nvPr>
            <p:extLst>
              <p:ext uri="{D42A27DB-BD31-4B8C-83A1-F6EECF244321}">
                <p14:modId xmlns:p14="http://schemas.microsoft.com/office/powerpoint/2010/main" val="1869923968"/>
              </p:ext>
            </p:extLst>
          </p:nvPr>
        </p:nvGraphicFramePr>
        <p:xfrm>
          <a:off x="475488" y="3209544"/>
          <a:ext cx="8069580" cy="364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14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CDE </a:t>
            </a:r>
            <a:r>
              <a:rPr lang="en-US" sz="2400" dirty="0"/>
              <a:t>will utilize most current valuations in property, median family income, and membership </a:t>
            </a:r>
            <a:r>
              <a:rPr lang="en-US" sz="2400" dirty="0" smtClean="0"/>
              <a:t>calculations</a:t>
            </a:r>
          </a:p>
          <a:p>
            <a:pPr lvl="1"/>
            <a:r>
              <a:rPr lang="en-US" sz="2000" spc="150" dirty="0"/>
              <a:t>1st year by July, 2015</a:t>
            </a:r>
          </a:p>
          <a:p>
            <a:pPr lvl="1"/>
            <a:r>
              <a:rPr lang="en-US" sz="2000" spc="150" dirty="0"/>
              <a:t>Recalculate July, </a:t>
            </a:r>
            <a:r>
              <a:rPr lang="en-US" sz="2000" spc="150" dirty="0" smtClean="0"/>
              <a:t>2020</a:t>
            </a:r>
            <a:endParaRPr lang="en-US" sz="2000" spc="150" dirty="0"/>
          </a:p>
          <a:p>
            <a:pPr lvl="1"/>
            <a:r>
              <a:rPr lang="en-US" sz="2000" spc="150" dirty="0"/>
              <a:t>Every six years after that</a:t>
            </a:r>
          </a:p>
          <a:p>
            <a:endParaRPr lang="en-US" sz="1000" dirty="0" smtClean="0"/>
          </a:p>
          <a:p>
            <a:r>
              <a:rPr lang="en-US" sz="2400" dirty="0" smtClean="0"/>
              <a:t>Based </a:t>
            </a:r>
            <a:r>
              <a:rPr lang="en-US" sz="2400" dirty="0"/>
              <a:t>on these factors, CDE will determine number of mills each district is expected to </a:t>
            </a:r>
            <a:r>
              <a:rPr lang="en-US" sz="2400" dirty="0" smtClean="0"/>
              <a:t>levy</a:t>
            </a:r>
          </a:p>
          <a:p>
            <a:pPr lvl="1"/>
            <a:r>
              <a:rPr lang="en-US" sz="2200" dirty="0" smtClean="0"/>
              <a:t>Total Program Mill Levy</a:t>
            </a:r>
          </a:p>
          <a:p>
            <a:pPr marL="365760" lvl="1" indent="0">
              <a:buNone/>
            </a:pPr>
            <a:endParaRPr lang="en-US" sz="1000" dirty="0"/>
          </a:p>
          <a:p>
            <a:r>
              <a:rPr lang="en-US" sz="2400" dirty="0" smtClean="0"/>
              <a:t>The </a:t>
            </a:r>
            <a:r>
              <a:rPr lang="en-US" sz="2400" dirty="0"/>
              <a:t>target share ratio is local share at 40% and state share at 60%</a:t>
            </a:r>
          </a:p>
          <a:p>
            <a:pPr marL="45720" indent="0">
              <a:buNone/>
            </a:pPr>
            <a:endParaRPr lang="en-US" dirty="0"/>
          </a:p>
        </p:txBody>
      </p:sp>
      <p:sp>
        <p:nvSpPr>
          <p:cNvPr id="3" name="Title 2"/>
          <p:cNvSpPr>
            <a:spLocks noGrp="1"/>
          </p:cNvSpPr>
          <p:nvPr>
            <p:ph type="title"/>
          </p:nvPr>
        </p:nvSpPr>
        <p:spPr/>
        <p:txBody>
          <a:bodyPr/>
          <a:lstStyle/>
          <a:p>
            <a:r>
              <a:rPr lang="en-US" dirty="0" smtClean="0"/>
              <a:t>State &amp; Local Share of Total Program</a:t>
            </a:r>
            <a:endParaRPr lang="en-US" dirty="0"/>
          </a:p>
        </p:txBody>
      </p:sp>
    </p:spTree>
    <p:extLst>
      <p:ext uri="{BB962C8B-B14F-4D97-AF65-F5344CB8AC3E}">
        <p14:creationId xmlns:p14="http://schemas.microsoft.com/office/powerpoint/2010/main" val="3799140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State Share</a:t>
            </a:r>
            <a:endParaRPr lang="en-US" dirty="0"/>
          </a:p>
        </p:txBody>
      </p:sp>
      <p:sp>
        <p:nvSpPr>
          <p:cNvPr id="6" name="Content Placeholder 5"/>
          <p:cNvSpPr>
            <a:spLocks noGrp="1"/>
          </p:cNvSpPr>
          <p:nvPr>
            <p:ph sz="half" idx="2"/>
          </p:nvPr>
        </p:nvSpPr>
        <p:spPr/>
        <p:txBody>
          <a:bodyPr/>
          <a:lstStyle/>
          <a:p>
            <a:r>
              <a:rPr lang="en-US" sz="1800" dirty="0"/>
              <a:t>Calculated by subtracting local share from the cost of total program (TP)</a:t>
            </a:r>
          </a:p>
          <a:p>
            <a:endParaRPr lang="en-US" dirty="0"/>
          </a:p>
          <a:p>
            <a:r>
              <a:rPr lang="en-US" sz="1800" dirty="0"/>
              <a:t>State Share </a:t>
            </a:r>
            <a:r>
              <a:rPr lang="en-US" sz="1800" dirty="0" smtClean="0"/>
              <a:t>=</a:t>
            </a:r>
          </a:p>
          <a:p>
            <a:pPr marL="365760" lvl="1" indent="0">
              <a:buNone/>
            </a:pPr>
            <a:r>
              <a:rPr lang="en-US" sz="1800" dirty="0" smtClean="0"/>
              <a:t> </a:t>
            </a:r>
            <a:r>
              <a:rPr lang="en-US" sz="1800" dirty="0"/>
              <a:t>TP – Local Share</a:t>
            </a:r>
          </a:p>
        </p:txBody>
      </p:sp>
      <p:sp>
        <p:nvSpPr>
          <p:cNvPr id="7" name="Text Placeholder 6"/>
          <p:cNvSpPr>
            <a:spLocks noGrp="1"/>
          </p:cNvSpPr>
          <p:nvPr>
            <p:ph type="body" sz="quarter" idx="3"/>
          </p:nvPr>
        </p:nvSpPr>
        <p:spPr/>
        <p:txBody>
          <a:bodyPr/>
          <a:lstStyle/>
          <a:p>
            <a:r>
              <a:rPr lang="en-US" dirty="0" smtClean="0"/>
              <a:t>Local Share</a:t>
            </a:r>
            <a:endParaRPr lang="en-US" dirty="0"/>
          </a:p>
        </p:txBody>
      </p:sp>
      <p:sp>
        <p:nvSpPr>
          <p:cNvPr id="8" name="Content Placeholder 7"/>
          <p:cNvSpPr>
            <a:spLocks noGrp="1"/>
          </p:cNvSpPr>
          <p:nvPr>
            <p:ph sz="quarter" idx="4"/>
          </p:nvPr>
        </p:nvSpPr>
        <p:spPr/>
        <p:txBody>
          <a:bodyPr/>
          <a:lstStyle/>
          <a:p>
            <a:r>
              <a:rPr lang="en-US" sz="1800" dirty="0"/>
              <a:t>Contribution from local property taxes  </a:t>
            </a:r>
            <a:r>
              <a:rPr lang="en-US" sz="1800" dirty="0" smtClean="0"/>
              <a:t>(total program mill levy) </a:t>
            </a:r>
            <a:r>
              <a:rPr lang="en-US" sz="1800" dirty="0"/>
              <a:t>and specific ownership taxes</a:t>
            </a:r>
          </a:p>
          <a:p>
            <a:endParaRPr lang="en-US" sz="1800" dirty="0" smtClean="0"/>
          </a:p>
          <a:p>
            <a:r>
              <a:rPr lang="en-US" sz="1800" dirty="0" smtClean="0"/>
              <a:t>Based </a:t>
            </a:r>
            <a:r>
              <a:rPr lang="en-US" sz="1800" dirty="0"/>
              <a:t>on a district’s assessed value per pupil and a district’s percentage of at-risk students</a:t>
            </a:r>
          </a:p>
          <a:p>
            <a:endParaRPr lang="en-US" sz="1800" dirty="0"/>
          </a:p>
          <a:p>
            <a:r>
              <a:rPr lang="en-US" sz="1800" dirty="0"/>
              <a:t>Local Share = </a:t>
            </a:r>
            <a:r>
              <a:rPr lang="en-US" sz="1800" dirty="0" smtClean="0"/>
              <a:t>Property tax  </a:t>
            </a:r>
            <a:r>
              <a:rPr lang="en-US" sz="1800" dirty="0"/>
              <a:t>+</a:t>
            </a:r>
          </a:p>
          <a:p>
            <a:pPr marL="0" indent="0">
              <a:buNone/>
            </a:pPr>
            <a:r>
              <a:rPr lang="en-US" sz="1800" dirty="0" smtClean="0"/>
              <a:t>          Specific Ownership tax</a:t>
            </a:r>
            <a:endParaRPr lang="en-US" sz="1800" dirty="0"/>
          </a:p>
          <a:p>
            <a:endParaRPr lang="en-US" dirty="0"/>
          </a:p>
        </p:txBody>
      </p:sp>
      <p:sp>
        <p:nvSpPr>
          <p:cNvPr id="4" name="Title 3"/>
          <p:cNvSpPr>
            <a:spLocks noGrp="1"/>
          </p:cNvSpPr>
          <p:nvPr>
            <p:ph type="title"/>
          </p:nvPr>
        </p:nvSpPr>
        <p:spPr/>
        <p:txBody>
          <a:bodyPr/>
          <a:lstStyle/>
          <a:p>
            <a:r>
              <a:rPr lang="en-US" dirty="0"/>
              <a:t>State &amp; Local Share of Total Program</a:t>
            </a:r>
          </a:p>
        </p:txBody>
      </p:sp>
    </p:spTree>
    <p:extLst>
      <p:ext uri="{BB962C8B-B14F-4D97-AF65-F5344CB8AC3E}">
        <p14:creationId xmlns:p14="http://schemas.microsoft.com/office/powerpoint/2010/main" val="2466713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400" dirty="0" smtClean="0"/>
              <a:t>If a district is expected to raise their mill levy for Total Program, a district may choose not to do this</a:t>
            </a:r>
          </a:p>
          <a:p>
            <a:pPr marL="45720" indent="0">
              <a:buNone/>
            </a:pPr>
            <a:endParaRPr lang="en-US" sz="2400" dirty="0" smtClean="0"/>
          </a:p>
          <a:p>
            <a:r>
              <a:rPr lang="en-US" sz="2400" dirty="0" smtClean="0"/>
              <a:t>By not passing a ballot initiative to increase Total Program mills, a district may not receive the full benefit of the new formula</a:t>
            </a:r>
          </a:p>
          <a:p>
            <a:pPr lvl="1"/>
            <a:r>
              <a:rPr lang="en-US" sz="2200" dirty="0" smtClean="0"/>
              <a:t>Community decisions</a:t>
            </a:r>
          </a:p>
          <a:p>
            <a:pPr marL="45720" indent="0">
              <a:buNone/>
            </a:pPr>
            <a:endParaRPr lang="en-US" sz="2400" dirty="0" smtClean="0"/>
          </a:p>
          <a:p>
            <a:pPr marL="45720" indent="0">
              <a:buNone/>
            </a:pPr>
            <a:endParaRPr lang="en-US" sz="2400" dirty="0"/>
          </a:p>
        </p:txBody>
      </p:sp>
      <p:sp>
        <p:nvSpPr>
          <p:cNvPr id="7" name="Title 6"/>
          <p:cNvSpPr>
            <a:spLocks noGrp="1"/>
          </p:cNvSpPr>
          <p:nvPr>
            <p:ph type="title"/>
          </p:nvPr>
        </p:nvSpPr>
        <p:spPr/>
        <p:txBody>
          <a:bodyPr/>
          <a:lstStyle/>
          <a:p>
            <a:r>
              <a:rPr lang="en-US" dirty="0" smtClean="0"/>
              <a:t>Local Share of Total Program</a:t>
            </a:r>
            <a:endParaRPr lang="en-US" dirty="0"/>
          </a:p>
        </p:txBody>
      </p:sp>
    </p:spTree>
    <p:extLst>
      <p:ext uri="{BB962C8B-B14F-4D97-AF65-F5344CB8AC3E}">
        <p14:creationId xmlns:p14="http://schemas.microsoft.com/office/powerpoint/2010/main" val="35512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There are 4 areas for which a district may seek a mill levy override:</a:t>
            </a:r>
          </a:p>
          <a:p>
            <a:pPr marL="0" indent="0">
              <a:buNone/>
            </a:pPr>
            <a:r>
              <a:rPr lang="en-US" sz="2400" dirty="0"/>
              <a:t>	1. Operating Moneys</a:t>
            </a:r>
          </a:p>
          <a:p>
            <a:pPr marL="0" indent="0">
              <a:buNone/>
            </a:pPr>
            <a:r>
              <a:rPr lang="en-US" sz="2400" dirty="0"/>
              <a:t>	2. Early Childhood Education</a:t>
            </a:r>
          </a:p>
          <a:p>
            <a:pPr marL="0" indent="0">
              <a:buNone/>
            </a:pPr>
            <a:r>
              <a:rPr lang="en-US" sz="2400" dirty="0"/>
              <a:t>	3. Technology &amp; Building Maintenance Operation</a:t>
            </a:r>
          </a:p>
          <a:p>
            <a:pPr marL="0" indent="0">
              <a:buNone/>
            </a:pPr>
            <a:r>
              <a:rPr lang="en-US" sz="2400" dirty="0"/>
              <a:t>	4. Cost of </a:t>
            </a:r>
            <a:r>
              <a:rPr lang="en-US" sz="2400" dirty="0" smtClean="0"/>
              <a:t>Living</a:t>
            </a:r>
          </a:p>
          <a:p>
            <a:pPr marL="0" indent="0">
              <a:buNone/>
            </a:pPr>
            <a:endParaRPr lang="en-US" sz="1000" dirty="0"/>
          </a:p>
          <a:p>
            <a:r>
              <a:rPr lang="en-US" sz="2400" dirty="0"/>
              <a:t>Districts that do not receive per pupil supplemental payments must </a:t>
            </a:r>
            <a:r>
              <a:rPr lang="en-US" sz="2400" dirty="0" smtClean="0"/>
              <a:t>levy the full </a:t>
            </a:r>
            <a:r>
              <a:rPr lang="en-US" sz="2400" dirty="0"/>
              <a:t>Total Program Mill Levy before seeking any additional overrides</a:t>
            </a:r>
          </a:p>
          <a:p>
            <a:pPr lvl="1"/>
            <a:r>
              <a:rPr lang="en-US" sz="2200" dirty="0"/>
              <a:t>(Floor &amp; At-Risk Supplemental)</a:t>
            </a:r>
          </a:p>
          <a:p>
            <a:endParaRPr lang="en-US" dirty="0"/>
          </a:p>
        </p:txBody>
      </p:sp>
      <p:sp>
        <p:nvSpPr>
          <p:cNvPr id="3" name="Title 2"/>
          <p:cNvSpPr>
            <a:spLocks noGrp="1"/>
          </p:cNvSpPr>
          <p:nvPr>
            <p:ph type="title"/>
          </p:nvPr>
        </p:nvSpPr>
        <p:spPr/>
        <p:txBody>
          <a:bodyPr/>
          <a:lstStyle/>
          <a:p>
            <a:r>
              <a:rPr lang="en-US" dirty="0" smtClean="0"/>
              <a:t>Local Mill Levy Overrides</a:t>
            </a:r>
            <a:endParaRPr lang="en-US" dirty="0"/>
          </a:p>
        </p:txBody>
      </p:sp>
    </p:spTree>
    <p:extLst>
      <p:ext uri="{BB962C8B-B14F-4D97-AF65-F5344CB8AC3E}">
        <p14:creationId xmlns:p14="http://schemas.microsoft.com/office/powerpoint/2010/main" val="402892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Operating Mill Levy Overrides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4494957"/>
              </p:ext>
            </p:extLst>
          </p:nvPr>
        </p:nvGraphicFramePr>
        <p:xfrm>
          <a:off x="399288" y="1737549"/>
          <a:ext cx="8407401" cy="3812953"/>
        </p:xfrm>
        <a:graphic>
          <a:graphicData uri="http://schemas.openxmlformats.org/drawingml/2006/table">
            <a:tbl>
              <a:tblPr firstRow="1" bandRow="1">
                <a:tableStyleId>{85BE263C-DBD7-4A20-BB59-AAB30ACAA65A}</a:tableStyleId>
              </a:tblPr>
              <a:tblGrid>
                <a:gridCol w="2161032"/>
                <a:gridCol w="2743200"/>
                <a:gridCol w="3503169"/>
              </a:tblGrid>
              <a:tr h="1252633">
                <a:tc gridSpan="3">
                  <a:txBody>
                    <a:bodyPr/>
                    <a:lstStyle/>
                    <a:p>
                      <a:pPr algn="ctr"/>
                      <a:r>
                        <a:rPr lang="en-US" sz="3000" kern="1200" dirty="0" smtClean="0">
                          <a:effectLst/>
                        </a:rPr>
                        <a:t> Operating Mill Levy Capped at Greater of:</a:t>
                      </a:r>
                    </a:p>
                    <a:p>
                      <a:pPr algn="ctr"/>
                      <a:r>
                        <a:rPr lang="en-US" sz="3000" kern="1200" dirty="0" smtClean="0">
                          <a:effectLst/>
                        </a:rPr>
                        <a:t>(Existing levies count towards cap)</a:t>
                      </a:r>
                      <a:endParaRPr lang="en-US" sz="3000" dirty="0"/>
                    </a:p>
                  </a:txBody>
                  <a:tcPr/>
                </a:tc>
                <a:tc hMerge="1">
                  <a:txBody>
                    <a:bodyPr/>
                    <a:lstStyle/>
                    <a:p>
                      <a:endParaRPr lang="en-US" dirty="0"/>
                    </a:p>
                  </a:txBody>
                  <a:tcPr/>
                </a:tc>
                <a:tc hMerge="1">
                  <a:txBody>
                    <a:bodyPr/>
                    <a:lstStyle/>
                    <a:p>
                      <a:endParaRPr lang="en-US" dirty="0"/>
                    </a:p>
                  </a:txBody>
                  <a:tcPr/>
                </a:tc>
              </a:tr>
              <a:tr h="1252633">
                <a:tc>
                  <a:txBody>
                    <a:bodyPr/>
                    <a:lstStyle/>
                    <a:p>
                      <a:r>
                        <a:rPr lang="en-US" sz="1800" kern="1200" dirty="0" smtClean="0">
                          <a:effectLst/>
                        </a:rPr>
                        <a:t>A)</a:t>
                      </a:r>
                    </a:p>
                    <a:p>
                      <a:r>
                        <a:rPr lang="en-US" sz="1800" kern="1200" dirty="0" smtClean="0">
                          <a:effectLst/>
                        </a:rPr>
                        <a:t>$200,000</a:t>
                      </a:r>
                      <a:endParaRPr lang="en-US" dirty="0"/>
                    </a:p>
                  </a:txBody>
                  <a:tcPr/>
                </a:tc>
                <a:tc>
                  <a:txBody>
                    <a:bodyPr/>
                    <a:lstStyle/>
                    <a:p>
                      <a:r>
                        <a:rPr lang="en-US" sz="1800" kern="1200" dirty="0" smtClean="0">
                          <a:effectLst/>
                        </a:rPr>
                        <a:t>B)</a:t>
                      </a:r>
                    </a:p>
                    <a:p>
                      <a:r>
                        <a:rPr lang="en-US" sz="1800" kern="1200" dirty="0" smtClean="0">
                          <a:effectLst/>
                        </a:rPr>
                        <a:t>25% of total program plus the amount of Investment Moneys the district receives for the applicable budget year</a:t>
                      </a:r>
                      <a:endParaRPr lang="en-US" dirty="0"/>
                    </a:p>
                  </a:txBody>
                  <a:tcPr/>
                </a:tc>
                <a:tc>
                  <a:txBody>
                    <a:bodyPr/>
                    <a:lstStyle/>
                    <a:p>
                      <a:r>
                        <a:rPr lang="en-US" sz="1800" kern="1200" dirty="0" smtClean="0">
                          <a:effectLst/>
                        </a:rPr>
                        <a:t>C)</a:t>
                      </a:r>
                    </a:p>
                    <a:p>
                      <a:r>
                        <a:rPr lang="en-US" sz="1800" kern="1200" dirty="0" smtClean="0">
                          <a:effectLst/>
                        </a:rPr>
                        <a:t>25% of total program for 2014-2015 prior to negative factor, plus supplement payments, plus mill levy override from cost of living adjustment, plus Investment Moneys, plus the amount of district categorical buy-out, plus any state categorical funding</a:t>
                      </a:r>
                      <a:endParaRPr lang="en-US" dirty="0"/>
                    </a:p>
                  </a:txBody>
                  <a:tcPr/>
                </a:tc>
              </a:tr>
            </a:tbl>
          </a:graphicData>
        </a:graphic>
      </p:graphicFrame>
    </p:spTree>
    <p:extLst>
      <p:ext uri="{BB962C8B-B14F-4D97-AF65-F5344CB8AC3E}">
        <p14:creationId xmlns:p14="http://schemas.microsoft.com/office/powerpoint/2010/main" val="301680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Early Childhood </a:t>
            </a:r>
            <a:r>
              <a:rPr lang="en-US" sz="2400" dirty="0" smtClean="0"/>
              <a:t>Education</a:t>
            </a:r>
          </a:p>
          <a:p>
            <a:pPr lvl="1"/>
            <a:r>
              <a:rPr lang="en-US" sz="2200" dirty="0" smtClean="0"/>
              <a:t>No </a:t>
            </a:r>
            <a:r>
              <a:rPr lang="en-US" sz="2200" dirty="0"/>
              <a:t>statutory </a:t>
            </a:r>
            <a:r>
              <a:rPr lang="en-US" sz="2200" dirty="0" smtClean="0"/>
              <a:t>cap</a:t>
            </a:r>
          </a:p>
          <a:p>
            <a:pPr lvl="1"/>
            <a:r>
              <a:rPr lang="en-US" sz="2200" dirty="0"/>
              <a:t>D</a:t>
            </a:r>
            <a:r>
              <a:rPr lang="en-US" sz="2200" dirty="0" smtClean="0"/>
              <a:t>evelop early </a:t>
            </a:r>
            <a:r>
              <a:rPr lang="en-US" sz="2200" dirty="0"/>
              <a:t>childhood education program using evidenced-based </a:t>
            </a:r>
            <a:r>
              <a:rPr lang="en-US" sz="2200" dirty="0" smtClean="0"/>
              <a:t>research </a:t>
            </a:r>
          </a:p>
          <a:p>
            <a:endParaRPr lang="en-US" sz="2600" dirty="0" smtClean="0"/>
          </a:p>
          <a:p>
            <a:r>
              <a:rPr lang="en-US" sz="2400" dirty="0" smtClean="0"/>
              <a:t>Technology </a:t>
            </a:r>
            <a:r>
              <a:rPr lang="en-US" sz="2400" dirty="0"/>
              <a:t>&amp; Building Maintenance &amp; </a:t>
            </a:r>
            <a:r>
              <a:rPr lang="en-US" sz="2400" dirty="0" smtClean="0"/>
              <a:t>Operation</a:t>
            </a:r>
          </a:p>
          <a:p>
            <a:pPr lvl="1"/>
            <a:r>
              <a:rPr lang="en-US" sz="2200" dirty="0" smtClean="0"/>
              <a:t>No statutory cap</a:t>
            </a:r>
          </a:p>
          <a:p>
            <a:pPr lvl="1"/>
            <a:r>
              <a:rPr lang="en-US" sz="2200" dirty="0" smtClean="0"/>
              <a:t>For </a:t>
            </a:r>
            <a:r>
              <a:rPr lang="en-US" sz="2200" dirty="0"/>
              <a:t>technology and the maintenance and operation of </a:t>
            </a:r>
            <a:r>
              <a:rPr lang="en-US" sz="2200" dirty="0" smtClean="0"/>
              <a:t>buildings</a:t>
            </a:r>
            <a:endParaRPr lang="en-US" sz="2200" dirty="0"/>
          </a:p>
          <a:p>
            <a:pPr marL="45720" indent="0">
              <a:buNone/>
            </a:pPr>
            <a:endParaRPr lang="en-US" dirty="0"/>
          </a:p>
        </p:txBody>
      </p:sp>
      <p:sp>
        <p:nvSpPr>
          <p:cNvPr id="3" name="Title 2"/>
          <p:cNvSpPr>
            <a:spLocks noGrp="1"/>
          </p:cNvSpPr>
          <p:nvPr>
            <p:ph type="title"/>
          </p:nvPr>
        </p:nvSpPr>
        <p:spPr/>
        <p:txBody>
          <a:bodyPr/>
          <a:lstStyle/>
          <a:p>
            <a:r>
              <a:rPr lang="en-US" dirty="0" smtClean="0"/>
              <a:t>Other Mill Levy Overrides</a:t>
            </a:r>
            <a:endParaRPr lang="en-US" dirty="0"/>
          </a:p>
        </p:txBody>
      </p:sp>
    </p:spTree>
    <p:extLst>
      <p:ext uri="{BB962C8B-B14F-4D97-AF65-F5344CB8AC3E}">
        <p14:creationId xmlns:p14="http://schemas.microsoft.com/office/powerpoint/2010/main" val="227951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Footer Placeholder 3"/>
          <p:cNvSpPr>
            <a:spLocks noGrp="1"/>
          </p:cNvSpPr>
          <p:nvPr>
            <p:ph type="ftr" sz="quarter" idx="3"/>
          </p:nvPr>
        </p:nvSpPr>
        <p:spPr bwMode="auto">
          <a:xfrm>
            <a:off x="381000" y="626586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600">
                <a:solidFill>
                  <a:schemeClr val="bg1"/>
                </a:solidFill>
                <a:latin typeface="Arial" charset="0"/>
              </a:defRPr>
            </a:lvl1pPr>
            <a:lvl2pPr marL="742950" indent="-285750" algn="ctr" eaLnBrk="0" hangingPunct="0">
              <a:defRPr sz="3600">
                <a:solidFill>
                  <a:schemeClr val="bg1"/>
                </a:solidFill>
                <a:latin typeface="Arial" charset="0"/>
              </a:defRPr>
            </a:lvl2pPr>
            <a:lvl3pPr marL="1143000" indent="-228600" algn="ctr" eaLnBrk="0" hangingPunct="0">
              <a:defRPr sz="3600">
                <a:solidFill>
                  <a:schemeClr val="bg1"/>
                </a:solidFill>
                <a:latin typeface="Arial" charset="0"/>
              </a:defRPr>
            </a:lvl3pPr>
            <a:lvl4pPr marL="1600200" indent="-228600" algn="ctr" eaLnBrk="0" hangingPunct="0">
              <a:defRPr sz="3600">
                <a:solidFill>
                  <a:schemeClr val="bg1"/>
                </a:solidFill>
                <a:latin typeface="Arial" charset="0"/>
              </a:defRPr>
            </a:lvl4pPr>
            <a:lvl5pPr marL="2057400" indent="-228600" algn="ctr" eaLnBrk="0" hangingPunct="0">
              <a:defRPr sz="3600">
                <a:solidFill>
                  <a:schemeClr val="bg1"/>
                </a:solidFill>
                <a:latin typeface="Arial" charset="0"/>
              </a:defRPr>
            </a:lvl5pPr>
            <a:lvl6pPr marL="2514600" indent="-228600" algn="ctr" eaLnBrk="0" fontAlgn="base" hangingPunct="0">
              <a:spcBef>
                <a:spcPct val="0"/>
              </a:spcBef>
              <a:spcAft>
                <a:spcPct val="0"/>
              </a:spcAft>
              <a:defRPr sz="3600">
                <a:solidFill>
                  <a:schemeClr val="bg1"/>
                </a:solidFill>
                <a:latin typeface="Arial" charset="0"/>
              </a:defRPr>
            </a:lvl6pPr>
            <a:lvl7pPr marL="2971800" indent="-228600" algn="ctr" eaLnBrk="0" fontAlgn="base" hangingPunct="0">
              <a:spcBef>
                <a:spcPct val="0"/>
              </a:spcBef>
              <a:spcAft>
                <a:spcPct val="0"/>
              </a:spcAft>
              <a:defRPr sz="3600">
                <a:solidFill>
                  <a:schemeClr val="bg1"/>
                </a:solidFill>
                <a:latin typeface="Arial" charset="0"/>
              </a:defRPr>
            </a:lvl7pPr>
            <a:lvl8pPr marL="3429000" indent="-228600" algn="ctr" eaLnBrk="0" fontAlgn="base" hangingPunct="0">
              <a:spcBef>
                <a:spcPct val="0"/>
              </a:spcBef>
              <a:spcAft>
                <a:spcPct val="0"/>
              </a:spcAft>
              <a:defRPr sz="3600">
                <a:solidFill>
                  <a:schemeClr val="bg1"/>
                </a:solidFill>
                <a:latin typeface="Arial" charset="0"/>
              </a:defRPr>
            </a:lvl8pPr>
            <a:lvl9pPr marL="3886200" indent="-228600" algn="ctr" eaLnBrk="0" fontAlgn="base" hangingPunct="0">
              <a:spcBef>
                <a:spcPct val="0"/>
              </a:spcBef>
              <a:spcAft>
                <a:spcPct val="0"/>
              </a:spcAft>
              <a:defRPr sz="3600">
                <a:solidFill>
                  <a:schemeClr val="bg1"/>
                </a:solidFill>
                <a:latin typeface="Arial" charset="0"/>
              </a:defRPr>
            </a:lvl9pPr>
          </a:lstStyle>
          <a:p>
            <a:pPr algn="l" eaLnBrk="1" hangingPunct="1"/>
            <a:fld id="{A218004E-814E-42B3-80F4-CF3277A504EB}" type="slidenum">
              <a:rPr lang="en-US" sz="1100">
                <a:solidFill>
                  <a:srgbClr val="45454C"/>
                </a:solidFill>
              </a:rPr>
              <a:pPr algn="l" eaLnBrk="1" hangingPunct="1"/>
              <a:t>4</a:t>
            </a:fld>
            <a:endParaRPr lang="en-US" sz="1100" dirty="0">
              <a:solidFill>
                <a:srgbClr val="45454C"/>
              </a:solidFill>
            </a:endParaRPr>
          </a:p>
        </p:txBody>
      </p:sp>
      <p:sp>
        <p:nvSpPr>
          <p:cNvPr id="11" name="Text Placeholder 10"/>
          <p:cNvSpPr>
            <a:spLocks noGrp="1"/>
          </p:cNvSpPr>
          <p:nvPr>
            <p:ph type="body" sz="half" idx="4294967295"/>
          </p:nvPr>
        </p:nvSpPr>
        <p:spPr>
          <a:xfrm>
            <a:off x="4683125" y="2022475"/>
            <a:ext cx="4460875" cy="2133600"/>
          </a:xfrm>
        </p:spPr>
        <p:txBody>
          <a:bodyPr/>
          <a:lstStyle/>
          <a:p>
            <a:pPr marL="45720" indent="0" fontAlgn="auto">
              <a:spcAft>
                <a:spcPts val="0"/>
              </a:spcAft>
              <a:buFont typeface="Wingdings" charset="2"/>
              <a:buNone/>
              <a:defRPr/>
            </a:pPr>
            <a:r>
              <a:rPr lang="en-US" sz="1800" dirty="0" smtClean="0">
                <a:solidFill>
                  <a:srgbClr val="000000"/>
                </a:solidFill>
              </a:rPr>
              <a:t>When </a:t>
            </a:r>
            <a:r>
              <a:rPr lang="en-US" sz="1800" dirty="0">
                <a:solidFill>
                  <a:srgbClr val="000000"/>
                </a:solidFill>
              </a:rPr>
              <a:t>we intentionally </a:t>
            </a:r>
            <a:r>
              <a:rPr lang="en-US" sz="1800" dirty="0" smtClean="0">
                <a:solidFill>
                  <a:srgbClr val="000000"/>
                </a:solidFill>
              </a:rPr>
              <a:t>integrate…</a:t>
            </a:r>
            <a:endParaRPr lang="en-US" sz="1800" dirty="0">
              <a:solidFill>
                <a:srgbClr val="000000"/>
              </a:solidFill>
            </a:endParaRPr>
          </a:p>
          <a:p>
            <a:pPr marL="502920" fontAlgn="auto">
              <a:lnSpc>
                <a:spcPct val="130000"/>
              </a:lnSpc>
              <a:spcAft>
                <a:spcPts val="0"/>
              </a:spcAft>
              <a:buFont typeface="Wingdings" charset="2"/>
              <a:buChar char="§"/>
              <a:defRPr/>
            </a:pPr>
            <a:r>
              <a:rPr lang="en-US" sz="1600" spc="0" dirty="0" smtClean="0">
                <a:solidFill>
                  <a:schemeClr val="tx1"/>
                </a:solidFill>
              </a:rPr>
              <a:t>Coherent </a:t>
            </a:r>
            <a:r>
              <a:rPr lang="en-US" sz="1600" spc="0" dirty="0">
                <a:solidFill>
                  <a:schemeClr val="tx1"/>
                </a:solidFill>
              </a:rPr>
              <a:t>and rigorous academic </a:t>
            </a:r>
            <a:r>
              <a:rPr lang="en-US" sz="1600" spc="0" dirty="0" smtClean="0">
                <a:solidFill>
                  <a:schemeClr val="tx1"/>
                </a:solidFill>
              </a:rPr>
              <a:t>standards</a:t>
            </a:r>
          </a:p>
          <a:p>
            <a:pPr marL="502920" fontAlgn="auto">
              <a:lnSpc>
                <a:spcPct val="130000"/>
              </a:lnSpc>
              <a:spcAft>
                <a:spcPts val="0"/>
              </a:spcAft>
              <a:buFont typeface="Wingdings" charset="2"/>
              <a:buChar char="§"/>
              <a:defRPr/>
            </a:pPr>
            <a:r>
              <a:rPr lang="en-US" sz="1600" spc="0" dirty="0" smtClean="0">
                <a:solidFill>
                  <a:schemeClr val="tx1"/>
                </a:solidFill>
              </a:rPr>
              <a:t>Innovative and engaging learning options</a:t>
            </a:r>
          </a:p>
          <a:p>
            <a:pPr marL="502920" fontAlgn="auto">
              <a:lnSpc>
                <a:spcPct val="130000"/>
              </a:lnSpc>
              <a:spcAft>
                <a:spcPts val="0"/>
              </a:spcAft>
              <a:buFont typeface="Wingdings" charset="2"/>
              <a:buChar char="§"/>
              <a:defRPr/>
            </a:pPr>
            <a:r>
              <a:rPr lang="en-US" sz="1600" spc="0" dirty="0" smtClean="0">
                <a:solidFill>
                  <a:schemeClr val="tx1"/>
                </a:solidFill>
              </a:rPr>
              <a:t>Supported and effective educators</a:t>
            </a:r>
          </a:p>
          <a:p>
            <a:pPr marL="502920" fontAlgn="auto">
              <a:lnSpc>
                <a:spcPct val="130000"/>
              </a:lnSpc>
              <a:spcAft>
                <a:spcPts val="0"/>
              </a:spcAft>
              <a:buFont typeface="Wingdings" charset="2"/>
              <a:buChar char="§"/>
              <a:defRPr/>
            </a:pPr>
            <a:r>
              <a:rPr lang="en-US" sz="1600" spc="0" dirty="0" smtClean="0">
                <a:solidFill>
                  <a:schemeClr val="tx1"/>
                </a:solidFill>
              </a:rPr>
              <a:t>Aligned </a:t>
            </a:r>
            <a:r>
              <a:rPr lang="en-US" sz="1600" spc="0" dirty="0">
                <a:solidFill>
                  <a:schemeClr val="tx1"/>
                </a:solidFill>
              </a:rPr>
              <a:t>and meaningful assessments</a:t>
            </a:r>
          </a:p>
          <a:p>
            <a:pPr marL="502920" fontAlgn="auto">
              <a:lnSpc>
                <a:spcPct val="130000"/>
              </a:lnSpc>
              <a:spcAft>
                <a:spcPts val="0"/>
              </a:spcAft>
              <a:buFont typeface="Wingdings" charset="2"/>
              <a:buChar char="§"/>
              <a:defRPr/>
            </a:pPr>
            <a:r>
              <a:rPr lang="en-US" sz="1600" spc="0" dirty="0" smtClean="0">
                <a:solidFill>
                  <a:schemeClr val="tx1"/>
                </a:solidFill>
              </a:rPr>
              <a:t>Statewide </a:t>
            </a:r>
            <a:r>
              <a:rPr lang="en-US" sz="1600" spc="0" dirty="0">
                <a:solidFill>
                  <a:schemeClr val="tx1"/>
                </a:solidFill>
              </a:rPr>
              <a:t>and district accountability</a:t>
            </a:r>
          </a:p>
          <a:p>
            <a:pPr marL="45720" indent="0" algn="ctr" fontAlgn="auto">
              <a:spcAft>
                <a:spcPts val="0"/>
              </a:spcAft>
              <a:buFont typeface="Wingdings" charset="2"/>
              <a:buNone/>
              <a:defRPr/>
            </a:pPr>
            <a:r>
              <a:rPr lang="en-US" sz="1600" spc="0" dirty="0" smtClean="0">
                <a:solidFill>
                  <a:schemeClr val="tx1"/>
                </a:solidFill>
              </a:rPr>
              <a:t> </a:t>
            </a:r>
            <a:endParaRPr lang="en-US" sz="1600" i="1" spc="0" dirty="0">
              <a:solidFill>
                <a:schemeClr val="tx1"/>
              </a:solidFill>
            </a:endParaRPr>
          </a:p>
        </p:txBody>
      </p:sp>
      <p:sp>
        <p:nvSpPr>
          <p:cNvPr id="9" name="Title 8"/>
          <p:cNvSpPr>
            <a:spLocks noGrp="1"/>
          </p:cNvSpPr>
          <p:nvPr>
            <p:ph type="title" idx="4294967295"/>
          </p:nvPr>
        </p:nvSpPr>
        <p:spPr>
          <a:xfrm>
            <a:off x="0" y="177800"/>
            <a:ext cx="9144000" cy="1081088"/>
          </a:xfrm>
        </p:spPr>
        <p:txBody>
          <a:bodyPr/>
          <a:lstStyle/>
          <a:p>
            <a:pPr fontAlgn="auto">
              <a:spcAft>
                <a:spcPts val="0"/>
              </a:spcAft>
              <a:defRPr/>
            </a:pPr>
            <a:r>
              <a:rPr lang="en-US" dirty="0" smtClean="0">
                <a:solidFill>
                  <a:schemeClr val="accent1">
                    <a:lumMod val="50000"/>
                  </a:schemeClr>
                </a:solidFill>
                <a:ea typeface="+mj-ea"/>
              </a:rPr>
              <a:t>Expanding Student Learning</a:t>
            </a:r>
            <a:endParaRPr lang="en-US" dirty="0">
              <a:solidFill>
                <a:schemeClr val="accent1">
                  <a:lumMod val="50000"/>
                </a:schemeClr>
              </a:solidFill>
              <a:ea typeface="+mj-ea"/>
            </a:endParaRPr>
          </a:p>
        </p:txBody>
      </p:sp>
      <p:sp>
        <p:nvSpPr>
          <p:cNvPr id="3" name="Rectangle 2"/>
          <p:cNvSpPr/>
          <p:nvPr/>
        </p:nvSpPr>
        <p:spPr>
          <a:xfrm>
            <a:off x="4886325" y="4527550"/>
            <a:ext cx="3617913" cy="1166813"/>
          </a:xfrm>
          <a:prstGeom prst="rect">
            <a:avLst/>
          </a:prstGeom>
        </p:spPr>
        <p:txBody>
          <a:bodyPr>
            <a:spAutoFit/>
          </a:bodyPr>
          <a:lstStyle/>
          <a:p>
            <a:pPr marL="45720" algn="ctr">
              <a:lnSpc>
                <a:spcPct val="120000"/>
              </a:lnSpc>
              <a:defRPr/>
            </a:pPr>
            <a:r>
              <a:rPr lang="en-US" sz="2000" i="1" dirty="0">
                <a:solidFill>
                  <a:schemeClr val="accent1">
                    <a:lumMod val="50000"/>
                  </a:schemeClr>
                </a:solidFill>
                <a:cs typeface="+mn-cs"/>
              </a:rPr>
              <a:t>We can personalize learning and ignite the potential of every student.</a:t>
            </a:r>
          </a:p>
        </p:txBody>
      </p:sp>
      <p:pic>
        <p:nvPicPr>
          <p:cNvPr id="18437" name="Picture 6" descr="Student Learning Globe-01.png"/>
          <p:cNvPicPr>
            <a:picLocks noChangeAspect="1"/>
          </p:cNvPicPr>
          <p:nvPr/>
        </p:nvPicPr>
        <p:blipFill>
          <a:blip r:embed="rId3">
            <a:extLst>
              <a:ext uri="{28A0092B-C50C-407E-A947-70E740481C1C}">
                <a14:useLocalDpi xmlns:a14="http://schemas.microsoft.com/office/drawing/2010/main" val="0"/>
              </a:ext>
            </a:extLst>
          </a:blip>
          <a:srcRect b="8296"/>
          <a:stretch>
            <a:fillRect/>
          </a:stretch>
        </p:blipFill>
        <p:spPr bwMode="auto">
          <a:xfrm>
            <a:off x="-461963" y="498475"/>
            <a:ext cx="5949951"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151" y="1627631"/>
            <a:ext cx="8407893" cy="4407408"/>
          </a:xfrm>
        </p:spPr>
        <p:txBody>
          <a:bodyPr/>
          <a:lstStyle/>
          <a:p>
            <a:r>
              <a:rPr lang="en-US" sz="2400" dirty="0"/>
              <a:t>Cost of </a:t>
            </a:r>
            <a:r>
              <a:rPr lang="en-US" sz="2400" dirty="0" smtClean="0"/>
              <a:t>Living</a:t>
            </a:r>
          </a:p>
          <a:p>
            <a:pPr lvl="1"/>
            <a:r>
              <a:rPr lang="en-US" sz="2200" dirty="0"/>
              <a:t>Provides funding for cost of living expenses for district employees</a:t>
            </a:r>
          </a:p>
          <a:p>
            <a:pPr lvl="1"/>
            <a:r>
              <a:rPr lang="en-US" sz="2200" dirty="0" smtClean="0"/>
              <a:t>Cap - </a:t>
            </a:r>
            <a:r>
              <a:rPr lang="en-US" sz="2200" dirty="0"/>
              <a:t>amount equal to the portion of the district’s total program for the 2014-2015 budget year determined by the cost of living factor, calculated before the negative </a:t>
            </a:r>
            <a:r>
              <a:rPr lang="en-US" sz="2200" dirty="0" smtClean="0"/>
              <a:t>factor</a:t>
            </a:r>
          </a:p>
          <a:p>
            <a:pPr lvl="1"/>
            <a:r>
              <a:rPr lang="en-US" sz="2200" dirty="0" smtClean="0"/>
              <a:t>Cap </a:t>
            </a:r>
            <a:r>
              <a:rPr lang="en-US" sz="2200" dirty="0"/>
              <a:t>may increase annually beginning 2016-2017 to account for </a:t>
            </a:r>
            <a:r>
              <a:rPr lang="en-US" sz="2200" dirty="0" smtClean="0"/>
              <a:t>inflation</a:t>
            </a:r>
          </a:p>
        </p:txBody>
      </p:sp>
      <p:sp>
        <p:nvSpPr>
          <p:cNvPr id="3" name="Title 2"/>
          <p:cNvSpPr>
            <a:spLocks noGrp="1"/>
          </p:cNvSpPr>
          <p:nvPr>
            <p:ph type="title"/>
          </p:nvPr>
        </p:nvSpPr>
        <p:spPr/>
        <p:txBody>
          <a:bodyPr/>
          <a:lstStyle/>
          <a:p>
            <a:r>
              <a:rPr lang="en-US" dirty="0" smtClean="0"/>
              <a:t>Other Mill </a:t>
            </a:r>
            <a:r>
              <a:rPr lang="en-US" dirty="0"/>
              <a:t>Levy Overrides</a:t>
            </a:r>
          </a:p>
        </p:txBody>
      </p:sp>
    </p:spTree>
    <p:extLst>
      <p:ext uri="{BB962C8B-B14F-4D97-AF65-F5344CB8AC3E}">
        <p14:creationId xmlns:p14="http://schemas.microsoft.com/office/powerpoint/2010/main" val="4292135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Helps equalize mill levies</a:t>
            </a:r>
          </a:p>
          <a:p>
            <a:r>
              <a:rPr lang="en-US" sz="2400" dirty="0" smtClean="0"/>
              <a:t>Eligible districts:</a:t>
            </a:r>
          </a:p>
          <a:p>
            <a:pPr lvl="1"/>
            <a:r>
              <a:rPr lang="en-US" sz="2200" dirty="0" smtClean="0"/>
              <a:t>10,000 </a:t>
            </a:r>
            <a:r>
              <a:rPr lang="en-US" sz="2200" dirty="0"/>
              <a:t>or fewer </a:t>
            </a:r>
            <a:r>
              <a:rPr lang="en-US" sz="2200" dirty="0" smtClean="0"/>
              <a:t>students</a:t>
            </a:r>
          </a:p>
          <a:p>
            <a:pPr lvl="1"/>
            <a:r>
              <a:rPr lang="en-US" sz="2200" dirty="0" smtClean="0"/>
              <a:t>Passes either Total Program Mill Levy or Override Mill Levy of at least 2.5 mills on or after November 1, 2013</a:t>
            </a:r>
          </a:p>
          <a:p>
            <a:pPr lvl="1"/>
            <a:r>
              <a:rPr lang="en-US" sz="2200" dirty="0" smtClean="0"/>
              <a:t>Ballot question increases mills, not amount</a:t>
            </a:r>
            <a:endParaRPr lang="en-US" sz="2400" dirty="0" smtClean="0"/>
          </a:p>
          <a:p>
            <a:r>
              <a:rPr lang="en-US" sz="2400" dirty="0" smtClean="0"/>
              <a:t>Amount calculated by comparing 2.5 mills on statewide assessed values on per pupil basis to district 2.5 mills on per pupil basis</a:t>
            </a:r>
          </a:p>
          <a:p>
            <a:r>
              <a:rPr lang="en-US" sz="2400" dirty="0" smtClean="0"/>
              <a:t>Apply to Department for the funding on annual basis</a:t>
            </a:r>
          </a:p>
          <a:p>
            <a:pPr lvl="1"/>
            <a:r>
              <a:rPr lang="en-US" sz="2200" dirty="0" smtClean="0"/>
              <a:t>Subject to available appropriations</a:t>
            </a:r>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Mill Levy Equalization Fund</a:t>
            </a:r>
            <a:endParaRPr lang="en-US" dirty="0"/>
          </a:p>
        </p:txBody>
      </p:sp>
    </p:spTree>
    <p:extLst>
      <p:ext uri="{BB962C8B-B14F-4D97-AF65-F5344CB8AC3E}">
        <p14:creationId xmlns:p14="http://schemas.microsoft.com/office/powerpoint/2010/main" val="3415104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Help school districts pay county clerks who charge for the administration of mill levy </a:t>
            </a:r>
            <a:r>
              <a:rPr lang="en-US" sz="2400" dirty="0" smtClean="0"/>
              <a:t>elections</a:t>
            </a:r>
          </a:p>
          <a:p>
            <a:pPr marL="45720" indent="0">
              <a:buNone/>
            </a:pPr>
            <a:endParaRPr lang="en-US" sz="1000" dirty="0" smtClean="0"/>
          </a:p>
          <a:p>
            <a:r>
              <a:rPr lang="en-US" sz="2400" dirty="0" smtClean="0"/>
              <a:t>Reimburses </a:t>
            </a:r>
            <a:r>
              <a:rPr lang="en-US" sz="2400" dirty="0"/>
              <a:t>applicant districts that must pay mill levy election </a:t>
            </a:r>
            <a:r>
              <a:rPr lang="en-US" sz="2400" dirty="0" smtClean="0"/>
              <a:t>costs – apply to Department</a:t>
            </a:r>
          </a:p>
          <a:p>
            <a:pPr marL="45720" indent="0">
              <a:buNone/>
            </a:pPr>
            <a:endParaRPr lang="en-US" sz="1000" dirty="0" smtClean="0"/>
          </a:p>
          <a:p>
            <a:r>
              <a:rPr lang="en-US" sz="2400" dirty="0" smtClean="0"/>
              <a:t>Only applies to levies for Total Program mill levy elections</a:t>
            </a:r>
          </a:p>
          <a:p>
            <a:pPr marL="45720" indent="0">
              <a:buNone/>
            </a:pPr>
            <a:endParaRPr lang="en-US" sz="1000" dirty="0" smtClean="0"/>
          </a:p>
          <a:p>
            <a:r>
              <a:rPr lang="en-US" sz="2400" dirty="0" smtClean="0"/>
              <a:t>Subject to annual appropriation</a:t>
            </a:r>
            <a:endParaRPr lang="en-US" sz="2400" dirty="0"/>
          </a:p>
        </p:txBody>
      </p:sp>
      <p:sp>
        <p:nvSpPr>
          <p:cNvPr id="3" name="Title 2"/>
          <p:cNvSpPr>
            <a:spLocks noGrp="1"/>
          </p:cNvSpPr>
          <p:nvPr>
            <p:ph type="title"/>
          </p:nvPr>
        </p:nvSpPr>
        <p:spPr/>
        <p:txBody>
          <a:bodyPr/>
          <a:lstStyle/>
          <a:p>
            <a:r>
              <a:rPr lang="en-US" dirty="0" smtClean="0"/>
              <a:t>Mill Levy Election Support Fund</a:t>
            </a:r>
            <a:endParaRPr lang="en-US" dirty="0"/>
          </a:p>
        </p:txBody>
      </p:sp>
    </p:spTree>
    <p:extLst>
      <p:ext uri="{BB962C8B-B14F-4D97-AF65-F5344CB8AC3E}">
        <p14:creationId xmlns:p14="http://schemas.microsoft.com/office/powerpoint/2010/main" val="840469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799"/>
            <a:ext cx="8407893" cy="4407408"/>
          </a:xfrm>
        </p:spPr>
        <p:txBody>
          <a:bodyPr/>
          <a:lstStyle/>
          <a:p>
            <a:r>
              <a:rPr lang="en-US" sz="2400" dirty="0"/>
              <a:t>Designed to help districts schools and CSI with the cost of implementing educational </a:t>
            </a:r>
            <a:r>
              <a:rPr lang="en-US" sz="2400" dirty="0" smtClean="0"/>
              <a:t>reforms such as:</a:t>
            </a:r>
            <a:endParaRPr lang="en-US" sz="2400" dirty="0"/>
          </a:p>
          <a:p>
            <a:pPr lvl="1"/>
            <a:r>
              <a:rPr lang="en-US" sz="2200" dirty="0" smtClean="0"/>
              <a:t>implementation </a:t>
            </a:r>
            <a:r>
              <a:rPr lang="en-US" sz="2200" dirty="0"/>
              <a:t>of standards-based instructions and </a:t>
            </a:r>
            <a:r>
              <a:rPr lang="en-US" sz="2200" dirty="0" smtClean="0"/>
              <a:t>assessments</a:t>
            </a:r>
          </a:p>
          <a:p>
            <a:pPr lvl="1"/>
            <a:r>
              <a:rPr lang="en-US" sz="2200" dirty="0"/>
              <a:t>educator performance evaluations</a:t>
            </a:r>
          </a:p>
          <a:p>
            <a:pPr lvl="1"/>
            <a:r>
              <a:rPr lang="en-US" sz="2200" dirty="0"/>
              <a:t>those that eliminate achievement and growth gaps</a:t>
            </a:r>
          </a:p>
          <a:p>
            <a:r>
              <a:rPr lang="en-US" sz="2400" dirty="0"/>
              <a:t>For the 2015-2016 budget year, the amount of funding for each district, each supplemental payment recipient, and each eligible CSI will be $441 per </a:t>
            </a:r>
            <a:r>
              <a:rPr lang="en-US" sz="2400" dirty="0" smtClean="0"/>
              <a:t>pupil</a:t>
            </a:r>
          </a:p>
          <a:p>
            <a:pPr lvl="1"/>
            <a:r>
              <a:rPr lang="en-US" sz="2200" dirty="0" smtClean="0"/>
              <a:t>excludes </a:t>
            </a:r>
            <a:r>
              <a:rPr lang="en-US" sz="2200" dirty="0"/>
              <a:t>on-line and ASCENT Program students</a:t>
            </a:r>
          </a:p>
          <a:p>
            <a:endParaRPr lang="en-US" dirty="0"/>
          </a:p>
        </p:txBody>
      </p:sp>
      <p:sp>
        <p:nvSpPr>
          <p:cNvPr id="3" name="Title 2"/>
          <p:cNvSpPr>
            <a:spLocks noGrp="1"/>
          </p:cNvSpPr>
          <p:nvPr>
            <p:ph type="title"/>
          </p:nvPr>
        </p:nvSpPr>
        <p:spPr/>
        <p:txBody>
          <a:bodyPr/>
          <a:lstStyle/>
          <a:p>
            <a:r>
              <a:rPr lang="en-US" dirty="0" smtClean="0"/>
              <a:t>Investment Moneys</a:t>
            </a:r>
            <a:endParaRPr lang="en-US" dirty="0"/>
          </a:p>
        </p:txBody>
      </p:sp>
    </p:spTree>
    <p:extLst>
      <p:ext uri="{BB962C8B-B14F-4D97-AF65-F5344CB8AC3E}">
        <p14:creationId xmlns:p14="http://schemas.microsoft.com/office/powerpoint/2010/main" val="3005904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Designed to protect districts that receive less in state funding under the new Finance Act, after recalculation of local and state </a:t>
            </a:r>
            <a:r>
              <a:rPr lang="en-US" sz="2400" dirty="0" smtClean="0"/>
              <a:t>shares</a:t>
            </a:r>
          </a:p>
          <a:p>
            <a:pPr lvl="1"/>
            <a:r>
              <a:rPr lang="en-US" sz="2200" dirty="0" smtClean="0"/>
              <a:t>State Funding = State share of Total Program + Investment $</a:t>
            </a:r>
          </a:p>
          <a:p>
            <a:r>
              <a:rPr lang="en-US" sz="2400" dirty="0" smtClean="0"/>
              <a:t>Compares 2014-15 state share (current) to new State Funding</a:t>
            </a:r>
          </a:p>
          <a:p>
            <a:r>
              <a:rPr lang="en-US" sz="2400" dirty="0" smtClean="0"/>
              <a:t>No end date – HOWEVER</a:t>
            </a:r>
          </a:p>
          <a:p>
            <a:pPr lvl="1"/>
            <a:r>
              <a:rPr lang="en-US" sz="2200" dirty="0" smtClean="0"/>
              <a:t>Subject to annual appropriation</a:t>
            </a:r>
          </a:p>
          <a:p>
            <a:pPr lvl="1"/>
            <a:r>
              <a:rPr lang="en-US" sz="2200" dirty="0" smtClean="0"/>
              <a:t>Calculated each year and will be reduced over time</a:t>
            </a:r>
          </a:p>
          <a:p>
            <a:endParaRPr lang="en-US" sz="2400" dirty="0"/>
          </a:p>
          <a:p>
            <a:endParaRPr lang="en-US" sz="2400" dirty="0"/>
          </a:p>
        </p:txBody>
      </p:sp>
      <p:sp>
        <p:nvSpPr>
          <p:cNvPr id="3" name="Title 2"/>
          <p:cNvSpPr>
            <a:spLocks noGrp="1"/>
          </p:cNvSpPr>
          <p:nvPr>
            <p:ph type="title"/>
          </p:nvPr>
        </p:nvSpPr>
        <p:spPr/>
        <p:txBody>
          <a:bodyPr/>
          <a:lstStyle/>
          <a:p>
            <a:r>
              <a:rPr lang="en-US" dirty="0" smtClean="0"/>
              <a:t>Hold Harmless Moneys</a:t>
            </a:r>
            <a:endParaRPr lang="en-US" dirty="0"/>
          </a:p>
        </p:txBody>
      </p:sp>
    </p:spTree>
    <p:extLst>
      <p:ext uri="{BB962C8B-B14F-4D97-AF65-F5344CB8AC3E}">
        <p14:creationId xmlns:p14="http://schemas.microsoft.com/office/powerpoint/2010/main" val="2807288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Ensures that the per pupil revenue (PPR) for each district and CSI is at least 95% of the state average PPR</a:t>
            </a:r>
          </a:p>
          <a:p>
            <a:r>
              <a:rPr lang="en-US" sz="2400" dirty="0"/>
              <a:t>A district or CSI that has a PPR less than 95% of the statewide average will receive supplemental funding to increase PPR to at least 95%</a:t>
            </a:r>
          </a:p>
          <a:p>
            <a:r>
              <a:rPr lang="en-US" sz="2400" dirty="0" smtClean="0"/>
              <a:t>If district receives the Per </a:t>
            </a:r>
            <a:r>
              <a:rPr lang="en-US" sz="2400" dirty="0"/>
              <a:t>Pupil Supplemental payment and have an at-risk pupil percentage equal to or greater than 10 percentage points less than the statewide at-risk pupil percentage</a:t>
            </a:r>
          </a:p>
          <a:p>
            <a:r>
              <a:rPr lang="en-US" sz="2400" dirty="0"/>
              <a:t>Such districts </a:t>
            </a:r>
            <a:r>
              <a:rPr lang="en-US" sz="2400" dirty="0" smtClean="0"/>
              <a:t> receive funding </a:t>
            </a:r>
            <a:r>
              <a:rPr lang="en-US" sz="2400" dirty="0"/>
              <a:t>equal to 23% of the given At-Risk </a:t>
            </a:r>
            <a:r>
              <a:rPr lang="en-US" sz="2400" dirty="0" smtClean="0"/>
              <a:t>funding</a:t>
            </a:r>
          </a:p>
          <a:p>
            <a:r>
              <a:rPr lang="en-US" sz="2400" dirty="0" smtClean="0"/>
              <a:t>Subject to available appropriations</a:t>
            </a:r>
            <a:endParaRPr lang="en-US" sz="2400" dirty="0"/>
          </a:p>
          <a:p>
            <a:endParaRPr lang="en-US" dirty="0"/>
          </a:p>
        </p:txBody>
      </p:sp>
      <p:sp>
        <p:nvSpPr>
          <p:cNvPr id="3" name="Title 2"/>
          <p:cNvSpPr>
            <a:spLocks noGrp="1"/>
          </p:cNvSpPr>
          <p:nvPr>
            <p:ph type="title"/>
          </p:nvPr>
        </p:nvSpPr>
        <p:spPr/>
        <p:txBody>
          <a:bodyPr/>
          <a:lstStyle/>
          <a:p>
            <a:r>
              <a:rPr lang="en-US" dirty="0" smtClean="0"/>
              <a:t>Per Pupil &amp; At-Risk Supplemental</a:t>
            </a:r>
            <a:endParaRPr lang="en-US" dirty="0"/>
          </a:p>
        </p:txBody>
      </p:sp>
    </p:spTree>
    <p:extLst>
      <p:ext uri="{BB962C8B-B14F-4D97-AF65-F5344CB8AC3E}">
        <p14:creationId xmlns:p14="http://schemas.microsoft.com/office/powerpoint/2010/main" val="2754389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400" dirty="0" smtClean="0"/>
              <a:t>22-20-114</a:t>
            </a:r>
          </a:p>
          <a:p>
            <a:pPr lvl="1"/>
            <a:r>
              <a:rPr lang="en-US" dirty="0" smtClean="0"/>
              <a:t>1) </a:t>
            </a:r>
            <a:r>
              <a:rPr lang="en-US" sz="2200" dirty="0" smtClean="0"/>
              <a:t>Growth Tax Revenues – amounts available that are above the amount specified in the ballot</a:t>
            </a:r>
          </a:p>
          <a:p>
            <a:pPr lvl="2"/>
            <a:r>
              <a:rPr lang="en-US" sz="2000" dirty="0" smtClean="0"/>
              <a:t>If growth tax revenues, then may be available to fund Tier A students up to $2,500</a:t>
            </a:r>
          </a:p>
          <a:p>
            <a:pPr lvl="1"/>
            <a:r>
              <a:rPr lang="en-US" sz="2200" dirty="0" smtClean="0"/>
              <a:t>2) Reallocation of categorical funding plus additional amount</a:t>
            </a:r>
          </a:p>
          <a:p>
            <a:pPr lvl="2"/>
            <a:r>
              <a:rPr lang="en-US" sz="2000" dirty="0" smtClean="0"/>
              <a:t>Intent of General Assembly that amounts appropriated for English Language Development Programs and Services for Expelled and at-risk student grant programs prior to 2015-16 be used for Tier B students</a:t>
            </a:r>
          </a:p>
          <a:p>
            <a:pPr lvl="2"/>
            <a:r>
              <a:rPr lang="en-US" sz="2000" dirty="0" smtClean="0"/>
              <a:t>In addition to the above, intent to add at least $80 million to increase funding for Tier B</a:t>
            </a:r>
          </a:p>
          <a:p>
            <a:pPr lvl="3"/>
            <a:r>
              <a:rPr lang="en-US" sz="1600" dirty="0" smtClean="0"/>
              <a:t>This additional funding would be from the initial ballot increase</a:t>
            </a:r>
          </a:p>
          <a:p>
            <a:pPr marL="640080" lvl="2" indent="0">
              <a:buNone/>
            </a:pPr>
            <a:endParaRPr lang="en-US" dirty="0" smtClean="0"/>
          </a:p>
        </p:txBody>
      </p:sp>
      <p:sp>
        <p:nvSpPr>
          <p:cNvPr id="5" name="Title 4"/>
          <p:cNvSpPr>
            <a:spLocks noGrp="1"/>
          </p:cNvSpPr>
          <p:nvPr>
            <p:ph type="title"/>
          </p:nvPr>
        </p:nvSpPr>
        <p:spPr/>
        <p:txBody>
          <a:bodyPr/>
          <a:lstStyle/>
          <a:p>
            <a:r>
              <a:rPr lang="en-US" dirty="0" smtClean="0"/>
              <a:t>Special Education Funding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1904650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Competitive grant program</a:t>
            </a:r>
          </a:p>
          <a:p>
            <a:r>
              <a:rPr lang="en-US" sz="2400" dirty="0"/>
              <a:t>Estimated to be $100 million </a:t>
            </a:r>
          </a:p>
          <a:p>
            <a:r>
              <a:rPr lang="en-US" sz="2400" dirty="0"/>
              <a:t>Intended to allow educators to implement innovative strategies that maximize the educational experience</a:t>
            </a:r>
          </a:p>
          <a:p>
            <a:r>
              <a:rPr lang="en-US" sz="2400" dirty="0" smtClean="0"/>
              <a:t>Preference </a:t>
            </a:r>
            <a:r>
              <a:rPr lang="en-US" sz="2400" dirty="0"/>
              <a:t>given </a:t>
            </a:r>
            <a:r>
              <a:rPr lang="en-US" sz="2400" dirty="0" smtClean="0"/>
              <a:t>to </a:t>
            </a:r>
            <a:r>
              <a:rPr lang="en-US" sz="2400" dirty="0"/>
              <a:t>initiatives that aim to eliminate achievement and growth gaps, reduce dropout rates, increase graduation rates, and ultimately see more student academic growth</a:t>
            </a:r>
          </a:p>
          <a:p>
            <a:r>
              <a:rPr lang="en-US" sz="2400" dirty="0" smtClean="0"/>
              <a:t>Innovation Grant Board to be established</a:t>
            </a:r>
          </a:p>
          <a:p>
            <a:endParaRPr lang="en-US" dirty="0"/>
          </a:p>
        </p:txBody>
      </p:sp>
      <p:sp>
        <p:nvSpPr>
          <p:cNvPr id="3" name="Title 2"/>
          <p:cNvSpPr>
            <a:spLocks noGrp="1"/>
          </p:cNvSpPr>
          <p:nvPr>
            <p:ph type="title"/>
          </p:nvPr>
        </p:nvSpPr>
        <p:spPr/>
        <p:txBody>
          <a:bodyPr/>
          <a:lstStyle/>
          <a:p>
            <a:r>
              <a:rPr lang="en-US" dirty="0" smtClean="0"/>
              <a:t>Education Innovation Grant Program</a:t>
            </a:r>
            <a:endParaRPr lang="en-US" dirty="0"/>
          </a:p>
        </p:txBody>
      </p:sp>
    </p:spTree>
    <p:extLst>
      <p:ext uri="{BB962C8B-B14F-4D97-AF65-F5344CB8AC3E}">
        <p14:creationId xmlns:p14="http://schemas.microsoft.com/office/powerpoint/2010/main" val="4062309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Charter School Institute &amp; Charter Schools</a:t>
            </a:r>
          </a:p>
          <a:p>
            <a:pPr marL="45720" indent="0">
              <a:buNone/>
            </a:pPr>
            <a:endParaRPr lang="en-US" sz="2400" dirty="0" smtClean="0"/>
          </a:p>
          <a:p>
            <a:r>
              <a:rPr lang="en-US" sz="2400" dirty="0" smtClean="0"/>
              <a:t>Reporting</a:t>
            </a:r>
          </a:p>
          <a:p>
            <a:pPr lvl="1"/>
            <a:r>
              <a:rPr lang="en-US" sz="2200" dirty="0" smtClean="0"/>
              <a:t>Will be required to report school level expenditures</a:t>
            </a:r>
          </a:p>
          <a:p>
            <a:pPr marL="45720" indent="0">
              <a:buNone/>
            </a:pPr>
            <a:endParaRPr lang="en-US" sz="2400" dirty="0" smtClean="0"/>
          </a:p>
          <a:p>
            <a:r>
              <a:rPr lang="en-US" sz="2400" dirty="0" smtClean="0"/>
              <a:t>Budgeting for At-Risk &amp; ELL Students</a:t>
            </a:r>
          </a:p>
          <a:p>
            <a:endParaRPr lang="en-US" sz="2400" dirty="0" smtClean="0"/>
          </a:p>
          <a:p>
            <a:r>
              <a:rPr lang="en-US" sz="2400" dirty="0" smtClean="0"/>
              <a:t>Again – many provisions in the bill – this is not all inclusive!</a:t>
            </a:r>
          </a:p>
          <a:p>
            <a:endParaRPr lang="en-US" sz="2400" dirty="0"/>
          </a:p>
        </p:txBody>
      </p:sp>
      <p:sp>
        <p:nvSpPr>
          <p:cNvPr id="2" name="Title 1"/>
          <p:cNvSpPr>
            <a:spLocks noGrp="1"/>
          </p:cNvSpPr>
          <p:nvPr>
            <p:ph type="title"/>
          </p:nvPr>
        </p:nvSpPr>
        <p:spPr/>
        <p:txBody>
          <a:bodyPr/>
          <a:lstStyle/>
          <a:p>
            <a:r>
              <a:rPr lang="en-US" dirty="0" smtClean="0"/>
              <a:t>Other Sections of Interest – SB13-213</a:t>
            </a:r>
            <a:endParaRPr lang="en-US" dirty="0"/>
          </a:p>
        </p:txBody>
      </p:sp>
    </p:spTree>
    <p:extLst>
      <p:ext uri="{BB962C8B-B14F-4D97-AF65-F5344CB8AC3E}">
        <p14:creationId xmlns:p14="http://schemas.microsoft.com/office/powerpoint/2010/main" val="18967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Based on 4 quarters from prior year plus 1</a:t>
            </a:r>
            <a:r>
              <a:rPr lang="en-US" sz="2400" baseline="30000" dirty="0" smtClean="0"/>
              <a:t>st</a:t>
            </a:r>
            <a:r>
              <a:rPr lang="en-US" sz="2400" dirty="0" smtClean="0"/>
              <a:t> quarter of budget year</a:t>
            </a:r>
          </a:p>
          <a:p>
            <a:endParaRPr lang="en-US" sz="2400" dirty="0"/>
          </a:p>
          <a:p>
            <a:endParaRPr lang="en-US" sz="2400" dirty="0"/>
          </a:p>
        </p:txBody>
      </p:sp>
      <p:sp>
        <p:nvSpPr>
          <p:cNvPr id="3" name="Title 2"/>
          <p:cNvSpPr>
            <a:spLocks noGrp="1"/>
          </p:cNvSpPr>
          <p:nvPr>
            <p:ph type="title"/>
          </p:nvPr>
        </p:nvSpPr>
        <p:spPr/>
        <p:txBody>
          <a:bodyPr/>
          <a:lstStyle/>
          <a:p>
            <a:r>
              <a:rPr lang="en-US" dirty="0" smtClean="0"/>
              <a:t>Average Daily Membership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6091127"/>
              </p:ext>
            </p:extLst>
          </p:nvPr>
        </p:nvGraphicFramePr>
        <p:xfrm>
          <a:off x="924449" y="2612852"/>
          <a:ext cx="7164475" cy="3352800"/>
        </p:xfrm>
        <a:graphic>
          <a:graphicData uri="http://schemas.openxmlformats.org/drawingml/2006/table">
            <a:tbl>
              <a:tblPr firstRow="1" bandRow="1">
                <a:tableStyleId>{85BE263C-DBD7-4A20-BB59-AAB30ACAA65A}</a:tableStyleId>
              </a:tblPr>
              <a:tblGrid>
                <a:gridCol w="1432895"/>
                <a:gridCol w="1432895"/>
                <a:gridCol w="1432895"/>
                <a:gridCol w="1432895"/>
                <a:gridCol w="1432895"/>
              </a:tblGrid>
              <a:tr h="370840">
                <a:tc gridSpan="5">
                  <a:txBody>
                    <a:bodyPr/>
                    <a:lstStyle/>
                    <a:p>
                      <a:pPr algn="ctr"/>
                      <a:r>
                        <a:rPr lang="en-US" dirty="0" smtClean="0"/>
                        <a:t>Anticipated Timeline for Implementation of ADM</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pPr algn="ctr"/>
                      <a:r>
                        <a:rPr lang="en-US" sz="1500" dirty="0" smtClean="0"/>
                        <a:t>2013-14</a:t>
                      </a:r>
                      <a:endParaRPr lang="en-US" sz="1500" dirty="0"/>
                    </a:p>
                  </a:txBody>
                  <a:tcPr anchor="ctr"/>
                </a:tc>
                <a:tc>
                  <a:txBody>
                    <a:bodyPr/>
                    <a:lstStyle/>
                    <a:p>
                      <a:pPr algn="ctr"/>
                      <a:r>
                        <a:rPr lang="en-US" sz="1500" dirty="0" smtClean="0"/>
                        <a:t>2014-15</a:t>
                      </a:r>
                      <a:endParaRPr lang="en-US" sz="1500" dirty="0"/>
                    </a:p>
                  </a:txBody>
                  <a:tcPr anchor="ctr"/>
                </a:tc>
                <a:tc>
                  <a:txBody>
                    <a:bodyPr/>
                    <a:lstStyle/>
                    <a:p>
                      <a:pPr algn="ctr"/>
                      <a:r>
                        <a:rPr lang="en-US" sz="1500" dirty="0" smtClean="0"/>
                        <a:t>2015-16</a:t>
                      </a:r>
                      <a:endParaRPr lang="en-US" sz="1500" dirty="0"/>
                    </a:p>
                  </a:txBody>
                  <a:tcPr anchor="ctr"/>
                </a:tc>
                <a:tc>
                  <a:txBody>
                    <a:bodyPr/>
                    <a:lstStyle/>
                    <a:p>
                      <a:pPr algn="ctr"/>
                      <a:r>
                        <a:rPr lang="en-US" sz="1500" dirty="0" smtClean="0"/>
                        <a:t>2016-17</a:t>
                      </a:r>
                      <a:endParaRPr lang="en-US" sz="1500" dirty="0"/>
                    </a:p>
                  </a:txBody>
                  <a:tcPr anchor="ctr"/>
                </a:tc>
                <a:tc>
                  <a:txBody>
                    <a:bodyPr/>
                    <a:lstStyle/>
                    <a:p>
                      <a:pPr algn="ctr"/>
                      <a:r>
                        <a:rPr lang="en-US" sz="1500" dirty="0" smtClean="0"/>
                        <a:t>2017-18</a:t>
                      </a:r>
                      <a:endParaRPr lang="en-US" sz="1500" dirty="0"/>
                    </a:p>
                  </a:txBody>
                  <a:tcPr anchor="ctr"/>
                </a:tc>
              </a:tr>
              <a:tr h="370840">
                <a:tc>
                  <a:txBody>
                    <a:bodyPr/>
                    <a:lstStyle/>
                    <a:p>
                      <a:pPr algn="ctr"/>
                      <a:r>
                        <a:rPr lang="en-US" sz="1500" dirty="0" smtClean="0"/>
                        <a:t>No change</a:t>
                      </a:r>
                      <a:endParaRPr lang="en-US" sz="1500" dirty="0"/>
                    </a:p>
                  </a:txBody>
                  <a:tcPr anchor="ctr"/>
                </a:tc>
                <a:tc>
                  <a:txBody>
                    <a:bodyPr/>
                    <a:lstStyle/>
                    <a:p>
                      <a:pPr algn="ctr"/>
                      <a:r>
                        <a:rPr lang="en-US" sz="1500" dirty="0" smtClean="0"/>
                        <a:t>No change</a:t>
                      </a:r>
                      <a:endParaRPr lang="en-US" sz="1500" dirty="0"/>
                    </a:p>
                  </a:txBody>
                  <a:tcPr anchor="ctr"/>
                </a:tc>
                <a:tc>
                  <a:txBody>
                    <a:bodyPr/>
                    <a:lstStyle/>
                    <a:p>
                      <a:pPr algn="ctr"/>
                      <a:r>
                        <a:rPr lang="en-US" sz="1500" dirty="0" smtClean="0"/>
                        <a:t>New</a:t>
                      </a:r>
                      <a:r>
                        <a:rPr lang="en-US" sz="1500" baseline="0" dirty="0" smtClean="0"/>
                        <a:t> Formula</a:t>
                      </a:r>
                      <a:endParaRPr lang="en-US" sz="15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New</a:t>
                      </a:r>
                      <a:r>
                        <a:rPr lang="en-US" sz="1500" baseline="0" dirty="0" smtClean="0"/>
                        <a:t> Formula</a:t>
                      </a:r>
                      <a:endParaRPr lang="en-US" sz="15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New</a:t>
                      </a:r>
                      <a:r>
                        <a:rPr lang="en-US" sz="1500" baseline="0" dirty="0" smtClean="0"/>
                        <a:t> Formula</a:t>
                      </a:r>
                      <a:endParaRPr lang="en-US" sz="1500" dirty="0"/>
                    </a:p>
                  </a:txBody>
                  <a:tcPr anchor="ctr"/>
                </a:tc>
              </a:tr>
              <a:tr h="370840">
                <a:tc>
                  <a:txBody>
                    <a:bodyPr/>
                    <a:lstStyle/>
                    <a:p>
                      <a:pPr algn="ctr"/>
                      <a:endParaRPr lang="en-US" sz="1500" dirty="0"/>
                    </a:p>
                  </a:txBody>
                  <a:tcPr anchor="ctr"/>
                </a:tc>
                <a:tc>
                  <a:txBody>
                    <a:bodyPr/>
                    <a:lstStyle/>
                    <a:p>
                      <a:pPr algn="ctr"/>
                      <a:endParaRPr lang="en-US" sz="1500" dirty="0"/>
                    </a:p>
                  </a:txBody>
                  <a:tcPr anchor="ctr"/>
                </a:tc>
                <a:tc>
                  <a:txBody>
                    <a:bodyPr/>
                    <a:lstStyle/>
                    <a:p>
                      <a:pPr algn="ctr"/>
                      <a:r>
                        <a:rPr lang="en-US" sz="1500" dirty="0" smtClean="0"/>
                        <a:t>Based on One Day Count</a:t>
                      </a:r>
                      <a:endParaRPr lang="en-US" sz="1500" dirty="0"/>
                    </a:p>
                  </a:txBody>
                  <a:tcPr anchor="ctr"/>
                </a:tc>
                <a:tc>
                  <a:txBody>
                    <a:bodyPr/>
                    <a:lstStyle/>
                    <a:p>
                      <a:pPr algn="ctr"/>
                      <a:r>
                        <a:rPr lang="en-US" sz="1500" dirty="0" smtClean="0"/>
                        <a:t>Based on One Day Count</a:t>
                      </a:r>
                      <a:endParaRPr lang="en-US" sz="1500" dirty="0"/>
                    </a:p>
                  </a:txBody>
                  <a:tcPr anchor="ctr"/>
                </a:tc>
                <a:tc>
                  <a:txBody>
                    <a:bodyPr/>
                    <a:lstStyle/>
                    <a:p>
                      <a:pPr algn="ctr"/>
                      <a:r>
                        <a:rPr lang="en-US" sz="1500" dirty="0" smtClean="0"/>
                        <a:t>Based on ADM</a:t>
                      </a:r>
                      <a:endParaRPr lang="en-US" sz="1500" dirty="0"/>
                    </a:p>
                  </a:txBody>
                  <a:tcPr anchor="ctr"/>
                </a:tc>
              </a:tr>
              <a:tr h="370840">
                <a:tc>
                  <a:txBody>
                    <a:bodyPr/>
                    <a:lstStyle/>
                    <a:p>
                      <a:pPr algn="ctr"/>
                      <a:r>
                        <a:rPr lang="en-US" sz="1500" dirty="0" smtClean="0"/>
                        <a:t>Begin defining membership and system needs</a:t>
                      </a:r>
                      <a:endParaRPr lang="en-US" sz="1500" dirty="0"/>
                    </a:p>
                  </a:txBody>
                  <a:tcPr anchor="ctr"/>
                </a:tc>
                <a:tc>
                  <a:txBody>
                    <a:bodyPr/>
                    <a:lstStyle/>
                    <a:p>
                      <a:pPr algn="ctr"/>
                      <a:r>
                        <a:rPr lang="en-US" sz="1500" dirty="0" smtClean="0"/>
                        <a:t>Continue defining membership and designing</a:t>
                      </a:r>
                      <a:r>
                        <a:rPr lang="en-US" sz="1500" baseline="0" dirty="0" smtClean="0"/>
                        <a:t> new system</a:t>
                      </a:r>
                      <a:endParaRPr lang="en-US" sz="1500" dirty="0"/>
                    </a:p>
                  </a:txBody>
                  <a:tcPr anchor="ctr"/>
                </a:tc>
                <a:tc>
                  <a:txBody>
                    <a:bodyPr/>
                    <a:lstStyle/>
                    <a:p>
                      <a:pPr algn="ctr"/>
                      <a:r>
                        <a:rPr lang="en-US" sz="1500" dirty="0" smtClean="0"/>
                        <a:t>Begin actually building the new system</a:t>
                      </a:r>
                      <a:endParaRPr lang="en-US" sz="1500" dirty="0"/>
                    </a:p>
                  </a:txBody>
                  <a:tcPr anchor="ctr"/>
                </a:tc>
                <a:tc>
                  <a:txBody>
                    <a:bodyPr/>
                    <a:lstStyle/>
                    <a:p>
                      <a:pPr algn="ctr"/>
                      <a:r>
                        <a:rPr lang="en-US" sz="1500" dirty="0" smtClean="0"/>
                        <a:t>Run parallel processes for student counts</a:t>
                      </a:r>
                      <a:endParaRPr lang="en-US" sz="1500" dirty="0"/>
                    </a:p>
                  </a:txBody>
                  <a:tcPr anchor="ctr"/>
                </a:tc>
                <a:tc>
                  <a:txBody>
                    <a:bodyPr/>
                    <a:lstStyle/>
                    <a:p>
                      <a:pPr algn="ctr"/>
                      <a:r>
                        <a:rPr lang="en-US" sz="1500" dirty="0" smtClean="0"/>
                        <a:t>Full Implementation of ADM – 4 quarter from prior year plus 1</a:t>
                      </a:r>
                      <a:r>
                        <a:rPr lang="en-US" sz="1500" baseline="30000" dirty="0" smtClean="0"/>
                        <a:t>st</a:t>
                      </a:r>
                      <a:r>
                        <a:rPr lang="en-US" sz="1500" dirty="0" smtClean="0"/>
                        <a:t> Qtr of current year</a:t>
                      </a:r>
                      <a:endParaRPr lang="en-US" sz="1500" dirty="0"/>
                    </a:p>
                  </a:txBody>
                  <a:tcPr anchor="ctr"/>
                </a:tc>
              </a:tr>
            </a:tbl>
          </a:graphicData>
        </a:graphic>
      </p:graphicFrame>
    </p:spTree>
    <p:extLst>
      <p:ext uri="{BB962C8B-B14F-4D97-AF65-F5344CB8AC3E}">
        <p14:creationId xmlns:p14="http://schemas.microsoft.com/office/powerpoint/2010/main" val="256527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bwMode="auto">
          <a:xfrm>
            <a:off x="285750" y="1862138"/>
            <a:ext cx="8631238" cy="4383087"/>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3050">
              <a:lnSpc>
                <a:spcPct val="150000"/>
              </a:lnSpc>
              <a:buFont typeface="Wingdings" pitchFamily="2" charset="2"/>
              <a:buChar char="§"/>
            </a:pPr>
            <a:r>
              <a:rPr lang="en-US" sz="3200" dirty="0" smtClean="0">
                <a:latin typeface="+mj-lt"/>
              </a:rPr>
              <a:t>Fiscal Health, Accreditation, Transparency &amp; Other Items</a:t>
            </a:r>
          </a:p>
          <a:p>
            <a:pPr marL="273050" algn="just">
              <a:lnSpc>
                <a:spcPct val="150000"/>
              </a:lnSpc>
              <a:buFont typeface="Wingdings" pitchFamily="2" charset="2"/>
              <a:buChar char="§"/>
            </a:pPr>
            <a:r>
              <a:rPr lang="en-US" sz="3200" dirty="0" smtClean="0">
                <a:latin typeface="+mj-lt"/>
              </a:rPr>
              <a:t>2013 Legislative Session &amp; Funding Levels</a:t>
            </a:r>
          </a:p>
          <a:p>
            <a:pPr marL="273050" algn="just">
              <a:lnSpc>
                <a:spcPct val="150000"/>
              </a:lnSpc>
              <a:buFont typeface="Wingdings" pitchFamily="2" charset="2"/>
              <a:buChar char="§"/>
            </a:pPr>
            <a:r>
              <a:rPr lang="en-US" sz="3200" dirty="0" smtClean="0">
                <a:latin typeface="+mj-lt"/>
              </a:rPr>
              <a:t>Looking ahead – 2014-15</a:t>
            </a:r>
          </a:p>
          <a:p>
            <a:pPr marL="273050" algn="just">
              <a:lnSpc>
                <a:spcPct val="150000"/>
              </a:lnSpc>
              <a:buFont typeface="Wingdings" pitchFamily="2" charset="2"/>
              <a:buChar char="§"/>
            </a:pPr>
            <a:r>
              <a:rPr lang="en-US" sz="3200" dirty="0" smtClean="0">
                <a:latin typeface="+mj-lt"/>
              </a:rPr>
              <a:t>SB13-213 – Future School Finance Act</a:t>
            </a:r>
          </a:p>
        </p:txBody>
      </p:sp>
      <p:sp>
        <p:nvSpPr>
          <p:cNvPr id="8194" name="Rectangle 2"/>
          <p:cNvSpPr>
            <a:spLocks noGrp="1" noChangeArrowheads="1"/>
          </p:cNvSpPr>
          <p:nvPr>
            <p:ph type="title"/>
          </p:nvPr>
        </p:nvSpPr>
        <p:spPr bwMode="auto">
          <a:xfrm>
            <a:off x="92075" y="92075"/>
            <a:ext cx="8915400" cy="1371600"/>
          </a:xfrm>
          <a:ln>
            <a:miter lim="800000"/>
            <a:headEnd/>
            <a:tailEnd/>
          </a:ln>
        </p:spPr>
        <p:txBody>
          <a:bodyPr wrap="square" numCol="1" anchorCtr="0" compatLnSpc="1">
            <a:prstTxWarp prst="textNoShape">
              <a:avLst/>
            </a:prstTxWarp>
          </a:bodyPr>
          <a:lstStyle/>
          <a:p>
            <a:pPr fontAlgn="auto">
              <a:spcAft>
                <a:spcPts val="0"/>
              </a:spcAft>
              <a:defRPr/>
            </a:pPr>
            <a:r>
              <a:rPr lang="en-US" dirty="0">
                <a:latin typeface="Palatino Linotype" pitchFamily="18" charset="0"/>
              </a:rPr>
              <a:t>Agenda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Funds as </a:t>
            </a:r>
            <a:br>
              <a:rPr lang="en-US" dirty="0" smtClean="0"/>
            </a:br>
            <a:r>
              <a:rPr lang="en-US" dirty="0" smtClean="0"/>
              <a:t>Result of Ballot Initiative</a:t>
            </a:r>
            <a:endParaRPr lang="en-US" dirty="0"/>
          </a:p>
        </p:txBody>
      </p:sp>
      <p:sp>
        <p:nvSpPr>
          <p:cNvPr id="3" name="Content Placeholder 2"/>
          <p:cNvSpPr>
            <a:spLocks noGrp="1"/>
          </p:cNvSpPr>
          <p:nvPr>
            <p:ph idx="1"/>
          </p:nvPr>
        </p:nvSpPr>
        <p:spPr/>
        <p:txBody>
          <a:bodyPr/>
          <a:lstStyle/>
          <a:p>
            <a:r>
              <a:rPr lang="en-US" dirty="0" smtClean="0"/>
              <a:t>Since tax increase may begin in January 2014, but Act is implemented in July 2015, increase creates one-time funds</a:t>
            </a:r>
          </a:p>
          <a:p>
            <a:r>
              <a:rPr lang="en-US" dirty="0" smtClean="0"/>
              <a:t>Preschool Through Twelfth Grade Education Reserve Fund – 40%</a:t>
            </a:r>
            <a:endParaRPr lang="en-US" dirty="0"/>
          </a:p>
          <a:p>
            <a:r>
              <a:rPr lang="en-US" dirty="0" smtClean="0"/>
              <a:t>Educator Effectiveness Reserve Fund – 15%</a:t>
            </a:r>
          </a:p>
          <a:p>
            <a:pPr lvl="1"/>
            <a:r>
              <a:rPr lang="en-US" dirty="0" smtClean="0"/>
              <a:t>Recruit, prepare, and retain effective educators</a:t>
            </a:r>
          </a:p>
          <a:p>
            <a:r>
              <a:rPr lang="en-US" dirty="0" smtClean="0"/>
              <a:t>Education Technology Fund – 5%</a:t>
            </a:r>
          </a:p>
          <a:p>
            <a:pPr lvl="1"/>
            <a:r>
              <a:rPr lang="en-US" dirty="0" smtClean="0"/>
              <a:t>Assist districts and schools in purchasing and maintaining technology needed to support educational reforms and programmatic enhancements</a:t>
            </a:r>
          </a:p>
          <a:p>
            <a:r>
              <a:rPr lang="en-US" dirty="0" smtClean="0"/>
              <a:t>Capital Construction – BEST – 40%</a:t>
            </a:r>
          </a:p>
          <a:p>
            <a:pPr lvl="1"/>
            <a:r>
              <a:rPr lang="en-US" dirty="0" smtClean="0"/>
              <a:t>Can use up to 50% of funds for expanding Kindergarten &amp; Preschool Facilities</a:t>
            </a:r>
          </a:p>
          <a:p>
            <a:pPr lvl="1"/>
            <a:r>
              <a:rPr lang="en-US" dirty="0" smtClean="0"/>
              <a:t>Still subject to grant application process</a:t>
            </a:r>
            <a:endParaRPr lang="en-US" dirty="0"/>
          </a:p>
        </p:txBody>
      </p:sp>
    </p:spTree>
    <p:extLst>
      <p:ext uri="{BB962C8B-B14F-4D97-AF65-F5344CB8AC3E}">
        <p14:creationId xmlns:p14="http://schemas.microsoft.com/office/powerpoint/2010/main" val="302232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Legislative Council – Illustrations of Impacts of SB213</a:t>
            </a:r>
          </a:p>
          <a:p>
            <a:endParaRPr lang="en-US" sz="2400" dirty="0"/>
          </a:p>
          <a:p>
            <a:r>
              <a:rPr lang="en-US" sz="2400" dirty="0" smtClean="0"/>
              <a:t>CDE – School Finance Page</a:t>
            </a:r>
          </a:p>
          <a:p>
            <a:pPr lvl="1"/>
            <a:r>
              <a:rPr lang="en-US" sz="2200" dirty="0" smtClean="0"/>
              <a:t>Links to Legislative Council Tables</a:t>
            </a:r>
          </a:p>
          <a:p>
            <a:pPr lvl="1"/>
            <a:r>
              <a:rPr lang="en-US" sz="2200" dirty="0" smtClean="0"/>
              <a:t>Detailed Model</a:t>
            </a:r>
            <a:endParaRPr lang="en-US" sz="2200"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368966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80000"/>
              </a:lnSpc>
              <a:buNone/>
              <a:defRPr/>
            </a:pPr>
            <a:endParaRPr lang="en-US" dirty="0" smtClean="0">
              <a:latin typeface="Palatino Linotype" pitchFamily="18" charset="0"/>
            </a:endParaRPr>
          </a:p>
          <a:p>
            <a:pPr algn="ctr">
              <a:lnSpc>
                <a:spcPct val="80000"/>
              </a:lnSpc>
              <a:buNone/>
              <a:defRPr/>
            </a:pPr>
            <a:endParaRPr lang="en-US" dirty="0">
              <a:latin typeface="Palatino Linotype" pitchFamily="18" charset="0"/>
            </a:endParaRPr>
          </a:p>
          <a:p>
            <a:pPr algn="ctr">
              <a:lnSpc>
                <a:spcPct val="80000"/>
              </a:lnSpc>
              <a:buNone/>
              <a:defRPr/>
            </a:pPr>
            <a:r>
              <a:rPr lang="en-US" dirty="0" smtClean="0">
                <a:latin typeface="Palatino Linotype" pitchFamily="18" charset="0"/>
              </a:rPr>
              <a:t>Leanne </a:t>
            </a:r>
            <a:r>
              <a:rPr lang="en-US" dirty="0">
                <a:latin typeface="Palatino Linotype" pitchFamily="18" charset="0"/>
              </a:rPr>
              <a:t>Emm</a:t>
            </a:r>
          </a:p>
          <a:p>
            <a:pPr algn="ctr">
              <a:lnSpc>
                <a:spcPct val="80000"/>
              </a:lnSpc>
              <a:buNone/>
              <a:defRPr/>
            </a:pPr>
            <a:r>
              <a:rPr lang="en-US" dirty="0" smtClean="0">
                <a:latin typeface="Palatino Linotype" pitchFamily="18" charset="0"/>
                <a:hlinkClick r:id="rId2"/>
              </a:rPr>
              <a:t>Emm_L@cde.state.co.us</a:t>
            </a:r>
            <a:endParaRPr lang="en-US" dirty="0">
              <a:latin typeface="Palatino Linotype" pitchFamily="18" charset="0"/>
            </a:endParaRPr>
          </a:p>
          <a:p>
            <a:pPr algn="ctr">
              <a:lnSpc>
                <a:spcPct val="80000"/>
              </a:lnSpc>
              <a:buNone/>
              <a:defRPr/>
            </a:pPr>
            <a:r>
              <a:rPr lang="en-US" dirty="0">
                <a:latin typeface="Palatino Linotype" pitchFamily="18" charset="0"/>
              </a:rPr>
              <a:t>303-866-6202</a:t>
            </a:r>
          </a:p>
          <a:p>
            <a:pPr algn="ctr">
              <a:lnSpc>
                <a:spcPct val="80000"/>
              </a:lnSpc>
              <a:buNone/>
              <a:defRPr/>
            </a:pPr>
            <a:endParaRPr lang="en-US" dirty="0">
              <a:latin typeface="Palatino Linotype" pitchFamily="18" charset="0"/>
            </a:endParaRPr>
          </a:p>
          <a:p>
            <a:pPr algn="ctr">
              <a:lnSpc>
                <a:spcPct val="80000"/>
              </a:lnSpc>
              <a:buNone/>
              <a:defRPr/>
            </a:pPr>
            <a:r>
              <a:rPr lang="en-US" dirty="0">
                <a:latin typeface="Palatino Linotype" pitchFamily="18" charset="0"/>
              </a:rPr>
              <a:t>Mary Lynn Christel</a:t>
            </a:r>
          </a:p>
          <a:p>
            <a:pPr algn="ctr">
              <a:lnSpc>
                <a:spcPct val="80000"/>
              </a:lnSpc>
              <a:buNone/>
              <a:defRPr/>
            </a:pPr>
            <a:r>
              <a:rPr lang="en-US" dirty="0">
                <a:latin typeface="Palatino Linotype" pitchFamily="18" charset="0"/>
                <a:hlinkClick r:id="rId3"/>
              </a:rPr>
              <a:t>Christel_M@cde.state.co.us</a:t>
            </a:r>
            <a:endParaRPr lang="en-US" dirty="0">
              <a:latin typeface="Palatino Linotype" pitchFamily="18" charset="0"/>
            </a:endParaRPr>
          </a:p>
          <a:p>
            <a:pPr algn="ctr">
              <a:lnSpc>
                <a:spcPct val="80000"/>
              </a:lnSpc>
              <a:buNone/>
              <a:defRPr/>
            </a:pPr>
            <a:r>
              <a:rPr lang="en-US" dirty="0">
                <a:latin typeface="Palatino Linotype" pitchFamily="18" charset="0"/>
              </a:rPr>
              <a:t>303-866-6818</a:t>
            </a:r>
          </a:p>
          <a:p>
            <a:pPr marL="45720" indent="0">
              <a:buNone/>
            </a:pPr>
            <a:endParaRPr lang="en-US"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281382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1739900"/>
            <a:ext cx="8342313" cy="1646238"/>
          </a:xfrm>
        </p:spPr>
        <p:txBody>
          <a:bodyPr/>
          <a:lstStyle/>
          <a:p>
            <a:pPr fontAlgn="auto">
              <a:spcAft>
                <a:spcPts val="0"/>
              </a:spcAft>
              <a:defRPr/>
            </a:pPr>
            <a:r>
              <a:rPr lang="en-US" sz="4400" spc="150" dirty="0">
                <a:solidFill>
                  <a:schemeClr val="accent4">
                    <a:lumMod val="50000"/>
                  </a:schemeClr>
                </a:solidFill>
              </a:rPr>
              <a:t>Fiscal Health, Accreditation, Transparency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bwMode="auto">
          <a:xfrm>
            <a:off x="285750" y="1722438"/>
            <a:ext cx="8631238" cy="4719637"/>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3050" algn="just">
              <a:lnSpc>
                <a:spcPct val="80000"/>
              </a:lnSpc>
              <a:buFont typeface="Wingdings" pitchFamily="2" charset="2"/>
              <a:buChar char="§"/>
            </a:pPr>
            <a:endParaRPr lang="en-US" dirty="0" smtClean="0">
              <a:solidFill>
                <a:schemeClr val="bg1"/>
              </a:solidFill>
            </a:endParaRPr>
          </a:p>
          <a:p>
            <a:pPr marL="273050" algn="just">
              <a:lnSpc>
                <a:spcPct val="80000"/>
              </a:lnSpc>
              <a:buFont typeface="Wingdings" pitchFamily="2" charset="2"/>
              <a:buChar char="§"/>
            </a:pPr>
            <a:r>
              <a:rPr lang="en-US" sz="2400" dirty="0" smtClean="0">
                <a:latin typeface="+mj-lt"/>
              </a:rPr>
              <a:t>Produced by the Office of the State Auditor</a:t>
            </a:r>
          </a:p>
          <a:p>
            <a:pPr marL="547370" lvl="1" algn="just">
              <a:lnSpc>
                <a:spcPct val="80000"/>
              </a:lnSpc>
              <a:buFont typeface="Wingdings" pitchFamily="2" charset="2"/>
              <a:buChar char="§"/>
            </a:pPr>
            <a:r>
              <a:rPr lang="en-US" sz="2200" dirty="0" smtClean="0">
                <a:latin typeface="+mj-lt"/>
              </a:rPr>
              <a:t>Presented to Legislative Audit Committee - July 15</a:t>
            </a:r>
          </a:p>
          <a:p>
            <a:pPr marL="273050" algn="just">
              <a:lnSpc>
                <a:spcPct val="80000"/>
              </a:lnSpc>
              <a:buFont typeface="Wingdings" pitchFamily="2" charset="2"/>
              <a:buChar char="§"/>
            </a:pPr>
            <a:endParaRPr lang="en-US" dirty="0" smtClean="0">
              <a:latin typeface="+mj-lt"/>
            </a:endParaRPr>
          </a:p>
          <a:p>
            <a:pPr marL="273050" algn="just">
              <a:lnSpc>
                <a:spcPct val="80000"/>
              </a:lnSpc>
              <a:buFont typeface="Wingdings" pitchFamily="2" charset="2"/>
              <a:buChar char="§"/>
            </a:pPr>
            <a:r>
              <a:rPr lang="en-US" sz="2400" dirty="0" smtClean="0">
                <a:latin typeface="+mj-lt"/>
              </a:rPr>
              <a:t>48 Districts – one or more warning indicators</a:t>
            </a:r>
          </a:p>
          <a:p>
            <a:pPr marL="547370" lvl="1" algn="just">
              <a:lnSpc>
                <a:spcPct val="80000"/>
              </a:lnSpc>
              <a:buFont typeface="Wingdings" pitchFamily="2" charset="2"/>
              <a:buChar char="§"/>
            </a:pPr>
            <a:r>
              <a:rPr lang="en-US" sz="2200" dirty="0" smtClean="0">
                <a:latin typeface="+mj-lt"/>
              </a:rPr>
              <a:t>Up from 19 in 2011</a:t>
            </a:r>
          </a:p>
          <a:p>
            <a:pPr marL="273050" algn="just">
              <a:lnSpc>
                <a:spcPct val="80000"/>
              </a:lnSpc>
              <a:buFont typeface="Wingdings" pitchFamily="2" charset="2"/>
              <a:buChar char="§"/>
            </a:pPr>
            <a:endParaRPr lang="en-US" dirty="0" smtClean="0">
              <a:latin typeface="+mj-lt"/>
            </a:endParaRPr>
          </a:p>
          <a:p>
            <a:pPr marL="273050" algn="just">
              <a:lnSpc>
                <a:spcPct val="80000"/>
              </a:lnSpc>
              <a:buFont typeface="Wingdings" pitchFamily="2" charset="2"/>
              <a:buChar char="§"/>
            </a:pPr>
            <a:r>
              <a:rPr lang="en-US" sz="2400" dirty="0" smtClean="0">
                <a:latin typeface="+mj-lt"/>
              </a:rPr>
              <a:t>Of the increase in districts with two or more indicators, related to expenditures over revenues and spending down of fund balance</a:t>
            </a:r>
          </a:p>
          <a:p>
            <a:pPr marL="273050" algn="just">
              <a:lnSpc>
                <a:spcPct val="80000"/>
              </a:lnSpc>
              <a:buFont typeface="Wingdings" pitchFamily="2" charset="2"/>
              <a:buChar char="§"/>
            </a:pPr>
            <a:endParaRPr lang="en-US" sz="2400" dirty="0" smtClean="0">
              <a:latin typeface="+mj-lt"/>
            </a:endParaRPr>
          </a:p>
          <a:p>
            <a:pPr marL="273050" algn="just">
              <a:lnSpc>
                <a:spcPct val="80000"/>
              </a:lnSpc>
              <a:buFont typeface="Wingdings" pitchFamily="2" charset="2"/>
              <a:buChar char="§"/>
            </a:pPr>
            <a:r>
              <a:rPr lang="en-US" sz="2400" dirty="0" smtClean="0">
                <a:latin typeface="+mj-lt"/>
              </a:rPr>
              <a:t>Districts with two or more indicators are required to respond to the OSA and it is incorporated into report</a:t>
            </a:r>
          </a:p>
          <a:p>
            <a:pPr marL="365125" lvl="1" indent="0" algn="just">
              <a:lnSpc>
                <a:spcPct val="80000"/>
              </a:lnSpc>
              <a:buNone/>
            </a:pPr>
            <a:endParaRPr lang="en-US" sz="2600" dirty="0" smtClean="0">
              <a:latin typeface="+mj-lt"/>
            </a:endParaRPr>
          </a:p>
        </p:txBody>
      </p:sp>
      <p:sp>
        <p:nvSpPr>
          <p:cNvPr id="8194" name="Rectangle 2"/>
          <p:cNvSpPr>
            <a:spLocks noGrp="1" noChangeArrowheads="1"/>
          </p:cNvSpPr>
          <p:nvPr>
            <p:ph type="title"/>
          </p:nvPr>
        </p:nvSpPr>
        <p:spPr bwMode="auto">
          <a:xfrm>
            <a:off x="92075" y="71979"/>
            <a:ext cx="8915400" cy="1371600"/>
          </a:xfrm>
          <a:ln>
            <a:miter lim="800000"/>
            <a:headEnd/>
            <a:tailEnd/>
          </a:ln>
        </p:spPr>
        <p:txBody>
          <a:bodyPr wrap="square" numCol="1" anchorCtr="0" compatLnSpc="1">
            <a:prstTxWarp prst="textNoShape">
              <a:avLst/>
            </a:prstTxWarp>
          </a:bodyPr>
          <a:lstStyle/>
          <a:p>
            <a:pPr fontAlgn="auto">
              <a:spcAft>
                <a:spcPts val="0"/>
              </a:spcAft>
              <a:defRPr/>
            </a:pPr>
            <a:r>
              <a:rPr lang="en-US" dirty="0">
                <a:latin typeface="Palatino Linotype" pitchFamily="18" charset="0"/>
              </a:rPr>
              <a:t>FY2012 Fiscal Health Analysis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bwMode="auto">
          <a:xfrm>
            <a:off x="285750" y="1828800"/>
            <a:ext cx="8407400" cy="4322763"/>
          </a:xfrm>
          <a:ln>
            <a:miter lim="800000"/>
            <a:headEnd/>
            <a:tailEnd/>
          </a:ln>
        </p:spPr>
        <p:txBody>
          <a:bodyPr wrap="square" numCol="1" anchor="t" anchorCtr="0" compatLnSpc="1">
            <a:prstTxWarp prst="textNoShape">
              <a:avLst/>
            </a:prstTxWarp>
          </a:bodyPr>
          <a:lstStyle/>
          <a:p>
            <a:pPr fontAlgn="auto">
              <a:lnSpc>
                <a:spcPct val="80000"/>
              </a:lnSpc>
              <a:spcAft>
                <a:spcPts val="0"/>
              </a:spcAft>
              <a:defRPr/>
            </a:pPr>
            <a:r>
              <a:rPr lang="en-US" sz="2400" dirty="0" smtClean="0">
                <a:latin typeface="+mj-lt"/>
              </a:rPr>
              <a:t>Section deleted on reporting Division of Wildlife Impact Assistant grant funds</a:t>
            </a:r>
          </a:p>
          <a:p>
            <a:pPr marL="45720" indent="0" fontAlgn="auto">
              <a:lnSpc>
                <a:spcPct val="80000"/>
              </a:lnSpc>
              <a:spcAft>
                <a:spcPts val="0"/>
              </a:spcAft>
              <a:buNone/>
              <a:defRPr/>
            </a:pPr>
            <a:endParaRPr lang="en-US" sz="2400" dirty="0" smtClean="0">
              <a:latin typeface="+mj-lt"/>
            </a:endParaRPr>
          </a:p>
          <a:p>
            <a:pPr fontAlgn="auto">
              <a:lnSpc>
                <a:spcPct val="80000"/>
              </a:lnSpc>
              <a:spcAft>
                <a:spcPts val="0"/>
              </a:spcAft>
              <a:defRPr/>
            </a:pPr>
            <a:r>
              <a:rPr lang="en-US" sz="2400" dirty="0" smtClean="0">
                <a:latin typeface="+mj-lt"/>
              </a:rPr>
              <a:t>Added question regarding the usage of the Uniform Budget Summary Sheet </a:t>
            </a:r>
          </a:p>
          <a:p>
            <a:pPr lvl="1">
              <a:lnSpc>
                <a:spcPct val="80000"/>
              </a:lnSpc>
              <a:defRPr/>
            </a:pPr>
            <a:r>
              <a:rPr lang="en-US" sz="2200" dirty="0" smtClean="0">
                <a:latin typeface="+mj-lt"/>
              </a:rPr>
              <a:t>Did the adopted budget for the ensuing fiscal year include a uniform budget summary sheet for each fund administered by the district as required in CRS 22-44-105(1)(d.5)(I-V)?</a:t>
            </a:r>
          </a:p>
          <a:p>
            <a:pPr lvl="1">
              <a:lnSpc>
                <a:spcPct val="80000"/>
              </a:lnSpc>
              <a:defRPr/>
            </a:pPr>
            <a:endParaRPr lang="en-US" sz="1500" dirty="0" smtClean="0">
              <a:hlinkClick r:id="rId3"/>
            </a:endParaRPr>
          </a:p>
          <a:p>
            <a:pPr lvl="1">
              <a:lnSpc>
                <a:spcPct val="80000"/>
              </a:lnSpc>
              <a:defRPr/>
            </a:pPr>
            <a:r>
              <a:rPr lang="en-US" sz="1500" dirty="0" smtClean="0">
                <a:hlinkClick r:id="rId3"/>
              </a:rPr>
              <a:t>http</a:t>
            </a:r>
            <a:r>
              <a:rPr lang="en-US" sz="1500" dirty="0">
                <a:hlinkClick r:id="rId3"/>
              </a:rPr>
              <a:t>://</a:t>
            </a:r>
            <a:r>
              <a:rPr lang="en-US" sz="1500" dirty="0" smtClean="0">
                <a:hlinkClick r:id="rId3"/>
              </a:rPr>
              <a:t>www.cde.state.co.us/cdefinance/FinancialReportingFY2012-13.htm</a:t>
            </a:r>
            <a:endParaRPr lang="en-US" sz="1500" dirty="0" smtClean="0"/>
          </a:p>
          <a:p>
            <a:pPr marL="365760" lvl="1" indent="0">
              <a:lnSpc>
                <a:spcPct val="80000"/>
              </a:lnSpc>
              <a:buNone/>
              <a:defRPr/>
            </a:pPr>
            <a:endParaRPr lang="en-US" sz="1500" dirty="0" smtClean="0"/>
          </a:p>
          <a:p>
            <a:pPr lvl="1">
              <a:lnSpc>
                <a:spcPct val="80000"/>
              </a:lnSpc>
              <a:defRPr/>
            </a:pPr>
            <a:r>
              <a:rPr lang="en-US" sz="1500" dirty="0">
                <a:hlinkClick r:id="rId4"/>
              </a:rPr>
              <a:t>http://</a:t>
            </a:r>
            <a:r>
              <a:rPr lang="en-US" sz="1500" dirty="0" smtClean="0">
                <a:hlinkClick r:id="rId4"/>
              </a:rPr>
              <a:t>www.cde.state.co.us/cdefinance/FinancialReportingFY2013-14.htm</a:t>
            </a:r>
            <a:endParaRPr lang="en-US" sz="1500" dirty="0" smtClean="0"/>
          </a:p>
          <a:p>
            <a:pPr lvl="1">
              <a:lnSpc>
                <a:spcPct val="80000"/>
              </a:lnSpc>
              <a:defRPr/>
            </a:pPr>
            <a:endParaRPr lang="en-US" sz="1500" dirty="0" smtClean="0"/>
          </a:p>
          <a:p>
            <a:pPr marL="365760" lvl="1" indent="0">
              <a:lnSpc>
                <a:spcPct val="80000"/>
              </a:lnSpc>
              <a:buNone/>
              <a:defRPr/>
            </a:pPr>
            <a:endParaRPr lang="en-US" sz="2400" dirty="0"/>
          </a:p>
          <a:p>
            <a:pPr fontAlgn="auto">
              <a:lnSpc>
                <a:spcPct val="80000"/>
              </a:lnSpc>
              <a:spcAft>
                <a:spcPts val="0"/>
              </a:spcAft>
              <a:defRPr/>
            </a:pPr>
            <a:endParaRPr lang="en-US" sz="2800" dirty="0"/>
          </a:p>
          <a:p>
            <a:pPr algn="just" fontAlgn="auto">
              <a:lnSpc>
                <a:spcPct val="80000"/>
              </a:lnSpc>
              <a:spcAft>
                <a:spcPts val="0"/>
              </a:spcAft>
              <a:defRPr/>
            </a:pPr>
            <a:endParaRPr lang="en-US" sz="1400" dirty="0" smtClean="0">
              <a:solidFill>
                <a:schemeClr val="tx1"/>
              </a:solidFill>
              <a:latin typeface="Palatino Linotype" pitchFamily="18" charset="0"/>
            </a:endParaRPr>
          </a:p>
          <a:p>
            <a:pPr algn="just" fontAlgn="auto">
              <a:lnSpc>
                <a:spcPct val="80000"/>
              </a:lnSpc>
              <a:spcAft>
                <a:spcPts val="0"/>
              </a:spcAft>
              <a:buFont typeface="Wingdings" charset="2"/>
              <a:buNone/>
              <a:defRPr/>
            </a:pPr>
            <a:endParaRPr lang="en-US" sz="1400" dirty="0" smtClean="0">
              <a:solidFill>
                <a:schemeClr val="tx1"/>
              </a:solidFill>
              <a:latin typeface="Palatino Linotype" pitchFamily="18" charset="0"/>
            </a:endParaRPr>
          </a:p>
          <a:p>
            <a:pPr algn="just" fontAlgn="auto">
              <a:lnSpc>
                <a:spcPct val="80000"/>
              </a:lnSpc>
              <a:spcAft>
                <a:spcPts val="0"/>
              </a:spcAft>
              <a:buFont typeface="Wingdings" charset="2"/>
              <a:buNone/>
              <a:defRPr/>
            </a:pPr>
            <a:endParaRPr lang="en-US" sz="1050" dirty="0" smtClean="0">
              <a:solidFill>
                <a:schemeClr val="tx1"/>
              </a:solidFill>
              <a:latin typeface="Palatino Linotype" pitchFamily="18" charset="0"/>
            </a:endParaRPr>
          </a:p>
          <a:p>
            <a:pPr lvl="1" algn="just" fontAlgn="auto">
              <a:lnSpc>
                <a:spcPct val="80000"/>
              </a:lnSpc>
              <a:spcAft>
                <a:spcPts val="0"/>
              </a:spcAft>
              <a:defRPr/>
            </a:pPr>
            <a:endParaRPr lang="en-US" sz="1050" dirty="0" smtClean="0">
              <a:solidFill>
                <a:schemeClr val="tx1"/>
              </a:solidFill>
              <a:latin typeface="Palatino Linotype" pitchFamily="18" charset="0"/>
            </a:endParaRPr>
          </a:p>
          <a:p>
            <a:pPr lvl="1" algn="just" fontAlgn="auto">
              <a:lnSpc>
                <a:spcPct val="80000"/>
              </a:lnSpc>
              <a:spcAft>
                <a:spcPts val="0"/>
              </a:spcAft>
              <a:defRPr/>
            </a:pPr>
            <a:endParaRPr lang="en-US" sz="1200" dirty="0" smtClean="0">
              <a:solidFill>
                <a:schemeClr val="tx1"/>
              </a:solidFill>
              <a:latin typeface="Palatino Linotype" pitchFamily="18" charset="0"/>
            </a:endParaRPr>
          </a:p>
          <a:p>
            <a:pPr lvl="1" algn="just" fontAlgn="auto">
              <a:lnSpc>
                <a:spcPct val="80000"/>
              </a:lnSpc>
              <a:spcAft>
                <a:spcPts val="0"/>
              </a:spcAft>
              <a:defRPr/>
            </a:pPr>
            <a:endParaRPr lang="en-US" sz="1200" dirty="0" smtClean="0">
              <a:solidFill>
                <a:schemeClr val="tx1"/>
              </a:solidFill>
              <a:latin typeface="Palatino Linotype" pitchFamily="18" charset="0"/>
            </a:endParaRPr>
          </a:p>
        </p:txBody>
      </p:sp>
      <p:sp>
        <p:nvSpPr>
          <p:cNvPr id="27650" name="Rectangle 2"/>
          <p:cNvSpPr>
            <a:spLocks noGrp="1" noChangeArrowheads="1"/>
          </p:cNvSpPr>
          <p:nvPr>
            <p:ph type="title"/>
          </p:nvPr>
        </p:nvSpPr>
        <p:spPr bwMode="auto">
          <a:xfrm>
            <a:off x="92075" y="92075"/>
            <a:ext cx="8915400" cy="1371600"/>
          </a:xfrm>
          <a:ln>
            <a:miter lim="800000"/>
            <a:headEnd/>
            <a:tailEnd/>
          </a:ln>
        </p:spPr>
        <p:txBody>
          <a:bodyPr wrap="square" numCol="1" anchorCtr="0" compatLnSpc="1">
            <a:prstTxWarp prst="textNoShape">
              <a:avLst/>
            </a:prstTxWarp>
          </a:bodyPr>
          <a:lstStyle/>
          <a:p>
            <a:pPr fontAlgn="auto">
              <a:spcAft>
                <a:spcPts val="0"/>
              </a:spcAft>
              <a:defRPr/>
            </a:pPr>
            <a:r>
              <a:rPr lang="en-US" dirty="0">
                <a:latin typeface="Palatino Linotype" pitchFamily="18" charset="0"/>
              </a:rPr>
              <a:t>FY2012-13 Accreditation Report</a:t>
            </a:r>
            <a:br>
              <a:rPr lang="en-US" dirty="0">
                <a:latin typeface="Palatino Linotype" pitchFamily="18" charset="0"/>
              </a:rPr>
            </a:br>
            <a:r>
              <a:rPr lang="en-US" dirty="0">
                <a:latin typeface="Palatino Linotype" pitchFamily="18" charset="0"/>
              </a:rPr>
              <a:t>Revisions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xfrm>
            <a:off x="228600" y="1752600"/>
            <a:ext cx="86868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Annual Budgets</a:t>
            </a:r>
          </a:p>
          <a:p>
            <a:pPr lvl="1"/>
            <a:r>
              <a:rPr lang="en-US" sz="2200" dirty="0" smtClean="0"/>
              <a:t>District Budget Document</a:t>
            </a:r>
          </a:p>
          <a:p>
            <a:pPr lvl="1"/>
            <a:r>
              <a:rPr lang="en-US" sz="2200" dirty="0" smtClean="0"/>
              <a:t>Uniform Budget Summary Sheet</a:t>
            </a:r>
          </a:p>
          <a:p>
            <a:pPr eaLnBrk="1" hangingPunct="1"/>
            <a:r>
              <a:rPr lang="en-US" sz="2400" dirty="0" smtClean="0"/>
              <a:t>Financial Audit</a:t>
            </a:r>
          </a:p>
          <a:p>
            <a:pPr eaLnBrk="1" hangingPunct="1"/>
            <a:r>
              <a:rPr lang="en-US" sz="2400" dirty="0" smtClean="0"/>
              <a:t>Quarterly Financial Statements</a:t>
            </a:r>
          </a:p>
          <a:p>
            <a:pPr eaLnBrk="1" hangingPunct="1"/>
            <a:r>
              <a:rPr lang="en-US" sz="2400" dirty="0" smtClean="0"/>
              <a:t>Salary Schedules or Policies</a:t>
            </a:r>
          </a:p>
          <a:p>
            <a:r>
              <a:rPr lang="en-US" sz="2400" dirty="0" smtClean="0"/>
              <a:t>Accounts Payable Check Registers</a:t>
            </a:r>
          </a:p>
          <a:p>
            <a:r>
              <a:rPr lang="en-US" sz="2400" dirty="0" smtClean="0"/>
              <a:t>Credit, Debit and Purchase Card Statements</a:t>
            </a:r>
          </a:p>
          <a:p>
            <a:r>
              <a:rPr lang="en-US" sz="2400" dirty="0" smtClean="0"/>
              <a:t>Investment Performance Reports</a:t>
            </a:r>
          </a:p>
          <a:p>
            <a:pPr algn="ctr" eaLnBrk="1" hangingPunct="1">
              <a:buFontTx/>
              <a:buNone/>
            </a:pPr>
            <a:endParaRPr lang="en-US" sz="1800" dirty="0" smtClean="0">
              <a:solidFill>
                <a:schemeClr val="bg1"/>
              </a:solidFill>
            </a:endParaRPr>
          </a:p>
        </p:txBody>
      </p:sp>
      <p:sp>
        <p:nvSpPr>
          <p:cNvPr id="2" name="Title 1"/>
          <p:cNvSpPr>
            <a:spLocks noGrp="1"/>
          </p:cNvSpPr>
          <p:nvPr>
            <p:ph type="title"/>
          </p:nvPr>
        </p:nvSpPr>
        <p:spPr>
          <a:xfrm>
            <a:off x="137160" y="137160"/>
            <a:ext cx="8915400" cy="1371600"/>
          </a:xfrm>
          <a:ln>
            <a:solidFill>
              <a:schemeClr val="accent5"/>
            </a:solidFill>
          </a:ln>
        </p:spPr>
        <p:txBody>
          <a:bodyPr lIns="0" tIns="0" rIns="0" bIns="0" anchor="ctr" anchorCtr="1"/>
          <a:lstStyle/>
          <a:p>
            <a:pPr>
              <a:defRPr/>
            </a:pPr>
            <a:r>
              <a:rPr lang="en-US" dirty="0">
                <a:latin typeface="Palatino Linotype" pitchFamily="18" charset="0"/>
              </a:rPr>
              <a:t>Transparency</a:t>
            </a:r>
            <a:br>
              <a:rPr lang="en-US" dirty="0">
                <a:latin typeface="Palatino Linotype" pitchFamily="18" charset="0"/>
              </a:rPr>
            </a:br>
            <a:r>
              <a:rPr lang="en-US" dirty="0">
                <a:latin typeface="Palatino Linotype" pitchFamily="18" charset="0"/>
              </a:rPr>
              <a:t>Required Documents on Web</a:t>
            </a:r>
          </a:p>
        </p:txBody>
      </p:sp>
    </p:spTree>
    <p:extLst>
      <p:ext uri="{BB962C8B-B14F-4D97-AF65-F5344CB8AC3E}">
        <p14:creationId xmlns:p14="http://schemas.microsoft.com/office/powerpoint/2010/main" val="3315182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heme1">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20307</TotalTime>
  <Words>3321</Words>
  <Application>Microsoft Office PowerPoint</Application>
  <PresentationFormat>On-screen Show (4:3)</PresentationFormat>
  <Paragraphs>595</Paragraphs>
  <Slides>52</Slides>
  <Notes>25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1_Theme1</vt:lpstr>
      <vt:lpstr>School Finance Update</vt:lpstr>
      <vt:lpstr>Together We Can</vt:lpstr>
      <vt:lpstr>PowerPoint Presentation</vt:lpstr>
      <vt:lpstr>Expanding Student Learning</vt:lpstr>
      <vt:lpstr>Agenda</vt:lpstr>
      <vt:lpstr>Fiscal Health, Accreditation, Transparency</vt:lpstr>
      <vt:lpstr>FY2012 Fiscal Health Analysis </vt:lpstr>
      <vt:lpstr>FY2012-13 Accreditation Report Revisions</vt:lpstr>
      <vt:lpstr>Transparency Required Documents on Web</vt:lpstr>
      <vt:lpstr>Compliance Timeline</vt:lpstr>
      <vt:lpstr>Alternative School Finance Models</vt:lpstr>
      <vt:lpstr>Resource for Pupil Count Audits</vt:lpstr>
      <vt:lpstr>2013 Legislative Session &amp; Discussion of Funding Levels</vt:lpstr>
      <vt:lpstr>2013 Legislative Session HB13-260 – Classic School Finance</vt:lpstr>
      <vt:lpstr>PowerPoint Presentation</vt:lpstr>
      <vt:lpstr>PowerPoint Presentation</vt:lpstr>
      <vt:lpstr>PowerPoint Presentation</vt:lpstr>
      <vt:lpstr>Total Program Funding Formula</vt:lpstr>
      <vt:lpstr>Base Per Pupil Funding</vt:lpstr>
      <vt:lpstr>Formula Per Pupil Funding - Factors</vt:lpstr>
      <vt:lpstr>Assumptions FY2013-14 Final Budget</vt:lpstr>
      <vt:lpstr>Assumptions FY2013-14 Final Budget</vt:lpstr>
      <vt:lpstr>State of Colorado Total Program Funding</vt:lpstr>
      <vt:lpstr>State of Colorado Average Per Pupil Funding</vt:lpstr>
      <vt:lpstr>PowerPoint Presentation</vt:lpstr>
      <vt:lpstr>SB13-260 Moving Forward</vt:lpstr>
      <vt:lpstr>Preliminary Assumptions FY2014-15</vt:lpstr>
      <vt:lpstr>Preliminary Assumptions FY2014-15</vt:lpstr>
      <vt:lpstr>2014 Legislative Session</vt:lpstr>
      <vt:lpstr>Discussion of SB13-213  This is only a brief outline of inclusions in SB13-213  There are many provisions and caveats!</vt:lpstr>
      <vt:lpstr>Ballot Initiative for SB13-213</vt:lpstr>
      <vt:lpstr>SB13-213 – New School Finance Act</vt:lpstr>
      <vt:lpstr>Total Program Funding – SB13-213</vt:lpstr>
      <vt:lpstr>State &amp; Local Share of Total Program</vt:lpstr>
      <vt:lpstr>State &amp; Local Share of Total Program</vt:lpstr>
      <vt:lpstr>Local Share of Total Program</vt:lpstr>
      <vt:lpstr>Local Mill Levy Overrides</vt:lpstr>
      <vt:lpstr>Operating Mill Levy Overrides</vt:lpstr>
      <vt:lpstr>Other Mill Levy Overrides</vt:lpstr>
      <vt:lpstr>Other Mill Levy Overrides</vt:lpstr>
      <vt:lpstr>Mill Levy Equalization Fund</vt:lpstr>
      <vt:lpstr>Mill Levy Election Support Fund</vt:lpstr>
      <vt:lpstr>Investment Moneys</vt:lpstr>
      <vt:lpstr>Hold Harmless Moneys</vt:lpstr>
      <vt:lpstr>Per Pupil &amp; At-Risk Supplemental</vt:lpstr>
      <vt:lpstr>Special Education Funding</vt:lpstr>
      <vt:lpstr>Education Innovation Grant Program</vt:lpstr>
      <vt:lpstr>Other Sections of Interest – SB13-213</vt:lpstr>
      <vt:lpstr>Average Daily Membership</vt:lpstr>
      <vt:lpstr>One-Time Funds as  Result of Ballot Initiative</vt:lpstr>
      <vt:lpstr>Resources</vt:lpstr>
      <vt:lpstr>Contact Information</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SCHOOL FINANCE</dc:title>
  <dc:creator>herrmann_v</dc:creator>
  <cp:lastModifiedBy>Christel, Mary Lynn</cp:lastModifiedBy>
  <cp:revision>807</cp:revision>
  <dcterms:created xsi:type="dcterms:W3CDTF">2002-08-06T17:40:24Z</dcterms:created>
  <dcterms:modified xsi:type="dcterms:W3CDTF">2013-08-08T16:44:47Z</dcterms:modified>
</cp:coreProperties>
</file>