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463" r:id="rId2"/>
    <p:sldId id="537" r:id="rId3"/>
    <p:sldId id="530" r:id="rId4"/>
    <p:sldId id="528" r:id="rId5"/>
    <p:sldId id="482" r:id="rId6"/>
    <p:sldId id="480" r:id="rId7"/>
    <p:sldId id="494" r:id="rId8"/>
    <p:sldId id="552" r:id="rId9"/>
    <p:sldId id="553" r:id="rId10"/>
    <p:sldId id="554" r:id="rId11"/>
    <p:sldId id="556" r:id="rId12"/>
    <p:sldId id="557" r:id="rId13"/>
    <p:sldId id="555" r:id="rId14"/>
    <p:sldId id="546" r:id="rId15"/>
    <p:sldId id="504" r:id="rId16"/>
    <p:sldId id="567" r:id="rId17"/>
    <p:sldId id="568" r:id="rId18"/>
    <p:sldId id="545" r:id="rId19"/>
    <p:sldId id="547" r:id="rId20"/>
    <p:sldId id="548" r:id="rId21"/>
    <p:sldId id="549" r:id="rId22"/>
    <p:sldId id="558" r:id="rId23"/>
    <p:sldId id="559" r:id="rId24"/>
    <p:sldId id="570" r:id="rId25"/>
    <p:sldId id="569" r:id="rId26"/>
    <p:sldId id="560" r:id="rId27"/>
    <p:sldId id="561" r:id="rId28"/>
    <p:sldId id="562" r:id="rId29"/>
    <p:sldId id="563" r:id="rId30"/>
    <p:sldId id="564" r:id="rId31"/>
    <p:sldId id="571" r:id="rId32"/>
    <p:sldId id="523" r:id="rId33"/>
    <p:sldId id="565" r:id="rId34"/>
    <p:sldId id="538" r:id="rId35"/>
    <p:sldId id="469" r:id="rId36"/>
    <p:sldId id="566" r:id="rId37"/>
    <p:sldId id="534" r:id="rId38"/>
    <p:sldId id="540" r:id="rId39"/>
    <p:sldId id="541" r:id="rId40"/>
    <p:sldId id="542" r:id="rId41"/>
    <p:sldId id="543"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6B8"/>
    <a:srgbClr val="3E393B"/>
    <a:srgbClr val="F9FAF9"/>
    <a:srgbClr val="474345"/>
    <a:srgbClr val="4D494B"/>
    <a:srgbClr val="A64C24"/>
    <a:srgbClr val="534F51"/>
    <a:srgbClr val="F0BA1B"/>
    <a:srgbClr val="F7F6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8"/>
    <p:restoredTop sz="96327" autoAdjust="0"/>
  </p:normalViewPr>
  <p:slideViewPr>
    <p:cSldViewPr snapToGrid="0" snapToObjects="1" showGuides="1">
      <p:cViewPr varScale="1">
        <p:scale>
          <a:sx n="89" d="100"/>
          <a:sy n="89" d="100"/>
        </p:scale>
        <p:origin x="426"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6" d="100"/>
          <a:sy n="116" d="100"/>
        </p:scale>
        <p:origin x="30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44541506636148E-2"/>
          <c:y val="0.2093667906896253"/>
          <c:w val="0.90473220015221822"/>
          <c:h val="0.53201284375417957"/>
        </c:manualLayout>
      </c:layout>
      <c:barChart>
        <c:barDir val="col"/>
        <c:grouping val="clustered"/>
        <c:varyColors val="0"/>
        <c:ser>
          <c:idx val="0"/>
          <c:order val="0"/>
          <c:tx>
            <c:v>Share AA plus</c:v>
          </c:tx>
          <c:spPr>
            <a:solidFill>
              <a:srgbClr val="1696D2"/>
            </a:solidFill>
            <a:ln>
              <a:noFill/>
            </a:ln>
            <a:effectLst/>
          </c:spPr>
          <c:invertIfNegative val="0"/>
          <c:cat>
            <c:strRef>
              <c:f>ed_hist!$C$51:$C$71</c:f>
              <c:strCache>
                <c:ptCount val="21"/>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missing</c:v>
                </c:pt>
              </c:strCache>
            </c:strRef>
          </c:cat>
          <c:val>
            <c:numRef>
              <c:f>share_aa_plus!$B$2:$B$22</c:f>
              <c:numCache>
                <c:formatCode>0</c:formatCode>
                <c:ptCount val="21"/>
                <c:pt idx="0">
                  <c:v>27</c:v>
                </c:pt>
                <c:pt idx="1">
                  <c:v>48</c:v>
                </c:pt>
                <c:pt idx="2">
                  <c:v>93</c:v>
                </c:pt>
                <c:pt idx="3">
                  <c:v>157</c:v>
                </c:pt>
                <c:pt idx="4">
                  <c:v>208</c:v>
                </c:pt>
                <c:pt idx="5">
                  <c:v>279</c:v>
                </c:pt>
                <c:pt idx="6">
                  <c:v>302</c:v>
                </c:pt>
                <c:pt idx="7">
                  <c:v>312</c:v>
                </c:pt>
                <c:pt idx="8">
                  <c:v>330</c:v>
                </c:pt>
                <c:pt idx="9">
                  <c:v>291</c:v>
                </c:pt>
                <c:pt idx="10">
                  <c:v>307</c:v>
                </c:pt>
                <c:pt idx="11">
                  <c:v>329</c:v>
                </c:pt>
                <c:pt idx="12">
                  <c:v>283</c:v>
                </c:pt>
                <c:pt idx="13">
                  <c:v>266</c:v>
                </c:pt>
                <c:pt idx="14">
                  <c:v>255</c:v>
                </c:pt>
                <c:pt idx="15">
                  <c:v>197</c:v>
                </c:pt>
                <c:pt idx="16">
                  <c:v>181</c:v>
                </c:pt>
                <c:pt idx="17">
                  <c:v>93</c:v>
                </c:pt>
                <c:pt idx="18">
                  <c:v>56</c:v>
                </c:pt>
                <c:pt idx="19">
                  <c:v>13</c:v>
                </c:pt>
                <c:pt idx="20">
                  <c:v>31</c:v>
                </c:pt>
              </c:numCache>
            </c:numRef>
          </c:val>
          <c:extLst>
            <c:ext xmlns:c16="http://schemas.microsoft.com/office/drawing/2014/chart" uri="{C3380CC4-5D6E-409C-BE32-E72D297353CC}">
              <c16:uniqueId val="{00000000-621C-4FA3-933F-6F0BD70480F9}"/>
            </c:ext>
          </c:extLst>
        </c:ser>
        <c:dLbls>
          <c:showLegendKey val="0"/>
          <c:showVal val="0"/>
          <c:showCatName val="0"/>
          <c:showSerName val="0"/>
          <c:showPercent val="0"/>
          <c:showBubbleSize val="0"/>
        </c:dLbls>
        <c:gapWidth val="0"/>
        <c:axId val="2013033376"/>
        <c:axId val="2013032960"/>
      </c:barChart>
      <c:catAx>
        <c:axId val="2013033376"/>
        <c:scaling>
          <c:orientation val="minMax"/>
        </c:scaling>
        <c:delete val="0"/>
        <c:axPos val="b"/>
        <c:numFmt formatCode="General" sourceLinked="1"/>
        <c:majorTickMark val="none"/>
        <c:minorTickMark val="none"/>
        <c:tickLblPos val="nextTo"/>
        <c:spPr>
          <a:noFill/>
          <a:ln w="12700" cap="flat" cmpd="sng" algn="ctr">
            <a:solidFill>
              <a:srgbClr val="000000">
                <a:lumMod val="100000"/>
              </a:srgbClr>
            </a:solidFill>
            <a:round/>
          </a:ln>
          <a:effectLst/>
        </c:spPr>
        <c:txPr>
          <a:bodyPr rot="-3000000" spcFirstLastPara="1" vertOverflow="ellipsis" wrap="square" anchor="ctr" anchorCtr="1"/>
          <a:lstStyle/>
          <a:p>
            <a:pPr>
              <a:defRPr sz="1200" b="0" i="0" u="none" strike="noStrike" kern="1200" baseline="0">
                <a:solidFill>
                  <a:srgbClr val="000000"/>
                </a:solidFill>
                <a:latin typeface="Arial"/>
                <a:ea typeface="Arial"/>
                <a:cs typeface="Arial"/>
              </a:defRPr>
            </a:pPr>
            <a:endParaRPr lang="en-US"/>
          </a:p>
        </c:txPr>
        <c:crossAx val="2013032960"/>
        <c:crosses val="autoZero"/>
        <c:auto val="1"/>
        <c:lblAlgn val="ctr"/>
        <c:lblOffset val="100"/>
        <c:noMultiLvlLbl val="0"/>
      </c:catAx>
      <c:valAx>
        <c:axId val="2013032960"/>
        <c:scaling>
          <c:orientation val="minMax"/>
        </c:scaling>
        <c:delete val="0"/>
        <c:axPos val="l"/>
        <c:majorGridlines>
          <c:spPr>
            <a:ln w="12700" cap="flat" cmpd="sng" algn="ctr">
              <a:solidFill>
                <a:srgbClr val="DDDDDD"/>
              </a:solidFill>
              <a:prstDash val="solid"/>
              <a:round/>
            </a:ln>
            <a:effectLst/>
          </c:spPr>
        </c:majorGridlines>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2013033376"/>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rot="540000"/>
    <a:lstStyle/>
    <a:p>
      <a:pPr>
        <a:defRPr>
          <a:latin typeface="Arial"/>
          <a:ea typeface="Arial"/>
          <a:cs typeface="Aria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68609581190787E-2"/>
          <c:y val="0.18330701550359424"/>
          <c:w val="0.92557783109295655"/>
          <c:h val="0.57789706609197489"/>
        </c:manualLayout>
      </c:layout>
      <c:barChart>
        <c:barDir val="col"/>
        <c:grouping val="clustered"/>
        <c:varyColors val="0"/>
        <c:ser>
          <c:idx val="0"/>
          <c:order val="0"/>
          <c:tx>
            <c:v>Share BA plus</c:v>
          </c:tx>
          <c:spPr>
            <a:solidFill>
              <a:srgbClr val="1696D2"/>
            </a:solidFill>
            <a:ln>
              <a:noFill/>
            </a:ln>
            <a:effectLst/>
          </c:spPr>
          <c:invertIfNegative val="0"/>
          <c:cat>
            <c:strRef>
              <c:f>ed_hist!$D$51:$D$71</c:f>
              <c:strCache>
                <c:ptCount val="21"/>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missing</c:v>
                </c:pt>
              </c:strCache>
            </c:strRef>
          </c:cat>
          <c:val>
            <c:numRef>
              <c:f>share_ba_plus!$B$2:$B$22</c:f>
              <c:numCache>
                <c:formatCode>0</c:formatCode>
                <c:ptCount val="21"/>
                <c:pt idx="0">
                  <c:v>98</c:v>
                </c:pt>
                <c:pt idx="1">
                  <c:v>153</c:v>
                </c:pt>
                <c:pt idx="2">
                  <c:v>232</c:v>
                </c:pt>
                <c:pt idx="3">
                  <c:v>317</c:v>
                </c:pt>
                <c:pt idx="4">
                  <c:v>329</c:v>
                </c:pt>
                <c:pt idx="5">
                  <c:v>313</c:v>
                </c:pt>
                <c:pt idx="6">
                  <c:v>313</c:v>
                </c:pt>
                <c:pt idx="7">
                  <c:v>301</c:v>
                </c:pt>
                <c:pt idx="8">
                  <c:v>295</c:v>
                </c:pt>
                <c:pt idx="9">
                  <c:v>288</c:v>
                </c:pt>
                <c:pt idx="10">
                  <c:v>238</c:v>
                </c:pt>
                <c:pt idx="11">
                  <c:v>238</c:v>
                </c:pt>
                <c:pt idx="12">
                  <c:v>214</c:v>
                </c:pt>
                <c:pt idx="13">
                  <c:v>210</c:v>
                </c:pt>
                <c:pt idx="14">
                  <c:v>164</c:v>
                </c:pt>
                <c:pt idx="15">
                  <c:v>142</c:v>
                </c:pt>
                <c:pt idx="16">
                  <c:v>92</c:v>
                </c:pt>
                <c:pt idx="17">
                  <c:v>54</c:v>
                </c:pt>
                <c:pt idx="18">
                  <c:v>34</c:v>
                </c:pt>
                <c:pt idx="19">
                  <c:v>3</c:v>
                </c:pt>
                <c:pt idx="20">
                  <c:v>30</c:v>
                </c:pt>
              </c:numCache>
            </c:numRef>
          </c:val>
          <c:extLst>
            <c:ext xmlns:c16="http://schemas.microsoft.com/office/drawing/2014/chart" uri="{C3380CC4-5D6E-409C-BE32-E72D297353CC}">
              <c16:uniqueId val="{00000000-1852-43F0-8586-76FDDA0E34EF}"/>
            </c:ext>
          </c:extLst>
        </c:ser>
        <c:dLbls>
          <c:showLegendKey val="0"/>
          <c:showVal val="0"/>
          <c:showCatName val="0"/>
          <c:showSerName val="0"/>
          <c:showPercent val="0"/>
          <c:showBubbleSize val="0"/>
        </c:dLbls>
        <c:gapWidth val="0"/>
        <c:axId val="2013044192"/>
        <c:axId val="2013040864"/>
      </c:barChart>
      <c:catAx>
        <c:axId val="2013044192"/>
        <c:scaling>
          <c:orientation val="minMax"/>
        </c:scaling>
        <c:delete val="0"/>
        <c:axPos val="b"/>
        <c:numFmt formatCode="General" sourceLinked="1"/>
        <c:majorTickMark val="none"/>
        <c:minorTickMark val="none"/>
        <c:tickLblPos val="nextTo"/>
        <c:spPr>
          <a:noFill/>
          <a:ln w="12700" cap="flat" cmpd="sng" algn="ctr">
            <a:solidFill>
              <a:srgbClr val="000000">
                <a:lumMod val="100000"/>
              </a:srgbClr>
            </a:solidFill>
            <a:round/>
          </a:ln>
          <a:effectLst/>
        </c:spPr>
        <c:txPr>
          <a:bodyPr rot="-3360000" spcFirstLastPara="1" vertOverflow="ellipsis" wrap="square" anchor="ctr" anchorCtr="1"/>
          <a:lstStyle/>
          <a:p>
            <a:pPr>
              <a:defRPr sz="1200" b="0" i="0" u="none" strike="noStrike" kern="1200" baseline="0">
                <a:solidFill>
                  <a:srgbClr val="000000"/>
                </a:solidFill>
                <a:latin typeface="Arial"/>
                <a:ea typeface="Arial"/>
                <a:cs typeface="Arial"/>
              </a:defRPr>
            </a:pPr>
            <a:endParaRPr lang="en-US"/>
          </a:p>
        </c:txPr>
        <c:crossAx val="2013040864"/>
        <c:crosses val="autoZero"/>
        <c:auto val="1"/>
        <c:lblAlgn val="ctr"/>
        <c:lblOffset val="100"/>
        <c:noMultiLvlLbl val="0"/>
      </c:catAx>
      <c:valAx>
        <c:axId val="2013040864"/>
        <c:scaling>
          <c:orientation val="minMax"/>
        </c:scaling>
        <c:delete val="0"/>
        <c:axPos val="l"/>
        <c:majorGridlines>
          <c:spPr>
            <a:ln w="12700" cap="flat" cmpd="sng" algn="ctr">
              <a:solidFill>
                <a:srgbClr val="DDDDDD"/>
              </a:solidFill>
              <a:prstDash val="solid"/>
              <a:round/>
            </a:ln>
            <a:effectLst/>
          </c:spPr>
        </c:majorGridlines>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2013044192"/>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latin typeface="Arial"/>
          <a:ea typeface="Arial"/>
          <a:cs typeface="Aria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64916869911162E-2"/>
          <c:y val="0.18228952513275296"/>
          <c:w val="0.90572396739374017"/>
          <c:h val="0.62736812699140987"/>
        </c:manualLayout>
      </c:layout>
      <c:barChart>
        <c:barDir val="col"/>
        <c:grouping val="clustered"/>
        <c:varyColors val="0"/>
        <c:ser>
          <c:idx val="0"/>
          <c:order val="0"/>
          <c:tx>
            <c:strRef>
              <c:f>unemployment_rate!$B$1</c:f>
              <c:strCache>
                <c:ptCount val="1"/>
                <c:pt idx="0">
                  <c:v>observation</c:v>
                </c:pt>
              </c:strCache>
            </c:strRef>
          </c:tx>
          <c:spPr>
            <a:solidFill>
              <a:srgbClr val="1696D2"/>
            </a:solidFill>
            <a:ln>
              <a:noFill/>
            </a:ln>
            <a:effectLst/>
          </c:spPr>
          <c:invertIfNegative val="0"/>
          <c:cat>
            <c:strRef>
              <c:f>unemployment_hist!$A$19:$A$31</c:f>
              <c:strCache>
                <c:ptCount val="13"/>
                <c:pt idx="0">
                  <c:v>0%-5%</c:v>
                </c:pt>
                <c:pt idx="1">
                  <c:v>5%-10%</c:v>
                </c:pt>
                <c:pt idx="2">
                  <c:v>10%-15%</c:v>
                </c:pt>
                <c:pt idx="3">
                  <c:v>15%-20%</c:v>
                </c:pt>
                <c:pt idx="4">
                  <c:v>20%-25%</c:v>
                </c:pt>
                <c:pt idx="5">
                  <c:v>25%-30%</c:v>
                </c:pt>
                <c:pt idx="6">
                  <c:v>30%-35%</c:v>
                </c:pt>
                <c:pt idx="7">
                  <c:v>35%-40%</c:v>
                </c:pt>
                <c:pt idx="8">
                  <c:v>40%-45%</c:v>
                </c:pt>
                <c:pt idx="9">
                  <c:v>45%-50%</c:v>
                </c:pt>
                <c:pt idx="10">
                  <c:v>50%-55%</c:v>
                </c:pt>
                <c:pt idx="11">
                  <c:v>55%-60%</c:v>
                </c:pt>
                <c:pt idx="12">
                  <c:v>missing</c:v>
                </c:pt>
              </c:strCache>
            </c:strRef>
          </c:cat>
          <c:val>
            <c:numRef>
              <c:f>unemployment_rate!$B$2:$B$14</c:f>
              <c:numCache>
                <c:formatCode>0</c:formatCode>
                <c:ptCount val="13"/>
                <c:pt idx="0">
                  <c:v>2598</c:v>
                </c:pt>
                <c:pt idx="1">
                  <c:v>935</c:v>
                </c:pt>
                <c:pt idx="2">
                  <c:v>315</c:v>
                </c:pt>
                <c:pt idx="3">
                  <c:v>94</c:v>
                </c:pt>
                <c:pt idx="4">
                  <c:v>47</c:v>
                </c:pt>
                <c:pt idx="5">
                  <c:v>27</c:v>
                </c:pt>
                <c:pt idx="6">
                  <c:v>6</c:v>
                </c:pt>
                <c:pt idx="7">
                  <c:v>0</c:v>
                </c:pt>
                <c:pt idx="8">
                  <c:v>3</c:v>
                </c:pt>
                <c:pt idx="9">
                  <c:v>1</c:v>
                </c:pt>
                <c:pt idx="10">
                  <c:v>0</c:v>
                </c:pt>
                <c:pt idx="11">
                  <c:v>1</c:v>
                </c:pt>
                <c:pt idx="12">
                  <c:v>31</c:v>
                </c:pt>
              </c:numCache>
            </c:numRef>
          </c:val>
          <c:extLst>
            <c:ext xmlns:c16="http://schemas.microsoft.com/office/drawing/2014/chart" uri="{C3380CC4-5D6E-409C-BE32-E72D297353CC}">
              <c16:uniqueId val="{00000000-C61B-4460-ADDC-361FFA1317DE}"/>
            </c:ext>
          </c:extLst>
        </c:ser>
        <c:dLbls>
          <c:showLegendKey val="0"/>
          <c:showVal val="0"/>
          <c:showCatName val="0"/>
          <c:showSerName val="0"/>
          <c:showPercent val="0"/>
          <c:showBubbleSize val="0"/>
        </c:dLbls>
        <c:gapWidth val="0"/>
        <c:axId val="822943407"/>
        <c:axId val="822950063"/>
      </c:barChart>
      <c:catAx>
        <c:axId val="822943407"/>
        <c:scaling>
          <c:orientation val="minMax"/>
        </c:scaling>
        <c:delete val="0"/>
        <c:axPos val="b"/>
        <c:numFmt formatCode="General" sourceLinked="1"/>
        <c:majorTickMark val="none"/>
        <c:minorTickMark val="none"/>
        <c:tickLblPos val="nextTo"/>
        <c:spPr>
          <a:noFill/>
          <a:ln w="12700" cap="flat" cmpd="sng" algn="ctr">
            <a:solidFill>
              <a:srgbClr val="000000">
                <a:lumMod val="100000"/>
              </a:srgb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822950063"/>
        <c:crosses val="autoZero"/>
        <c:auto val="1"/>
        <c:lblAlgn val="ctr"/>
        <c:lblOffset val="100"/>
        <c:noMultiLvlLbl val="0"/>
      </c:catAx>
      <c:valAx>
        <c:axId val="822950063"/>
        <c:scaling>
          <c:orientation val="minMax"/>
        </c:scaling>
        <c:delete val="0"/>
        <c:axPos val="l"/>
        <c:majorGridlines>
          <c:spPr>
            <a:ln w="12700" cap="flat" cmpd="sng" algn="ctr">
              <a:solidFill>
                <a:srgbClr val="DDDDDD"/>
              </a:solidFill>
              <a:prstDash val="solid"/>
              <a:round/>
            </a:ln>
            <a:effectLst/>
          </c:spPr>
        </c:majorGridlines>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822943407"/>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latin typeface="Arial"/>
          <a:ea typeface="Arial"/>
          <a:cs typeface="Aria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44214068234321E-2"/>
          <c:y val="0.18982426108088568"/>
          <c:w val="0.90332898704616316"/>
          <c:h val="0.57936409181518966"/>
        </c:manualLayout>
      </c:layout>
      <c:barChart>
        <c:barDir val="col"/>
        <c:grouping val="clustered"/>
        <c:varyColors val="0"/>
        <c:ser>
          <c:idx val="0"/>
          <c:order val="0"/>
          <c:tx>
            <c:v>half or more</c:v>
          </c:tx>
          <c:spPr>
            <a:solidFill>
              <a:srgbClr val="1696D2"/>
            </a:solidFill>
            <a:ln>
              <a:noFill/>
            </a:ln>
            <a:effectLst/>
          </c:spPr>
          <c:invertIfNegative val="0"/>
          <c:cat>
            <c:strRef>
              <c:f>occ_per_room!$A$53:$A$71</c:f>
              <c:strCache>
                <c:ptCount val="19"/>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missing</c:v>
                </c:pt>
              </c:strCache>
            </c:strRef>
          </c:cat>
          <c:val>
            <c:numRef>
              <c:f>half_or_more_occ_room!$B$2:$B$20</c:f>
              <c:numCache>
                <c:formatCode>0</c:formatCode>
                <c:ptCount val="19"/>
                <c:pt idx="0">
                  <c:v>233</c:v>
                </c:pt>
                <c:pt idx="1">
                  <c:v>354</c:v>
                </c:pt>
                <c:pt idx="2">
                  <c:v>485</c:v>
                </c:pt>
                <c:pt idx="3">
                  <c:v>538</c:v>
                </c:pt>
                <c:pt idx="4">
                  <c:v>544</c:v>
                </c:pt>
                <c:pt idx="5">
                  <c:v>477</c:v>
                </c:pt>
                <c:pt idx="6">
                  <c:v>438</c:v>
                </c:pt>
                <c:pt idx="7">
                  <c:v>288</c:v>
                </c:pt>
                <c:pt idx="8">
                  <c:v>221</c:v>
                </c:pt>
                <c:pt idx="9">
                  <c:v>156</c:v>
                </c:pt>
                <c:pt idx="10">
                  <c:v>98</c:v>
                </c:pt>
                <c:pt idx="11">
                  <c:v>83</c:v>
                </c:pt>
                <c:pt idx="12">
                  <c:v>34</c:v>
                </c:pt>
                <c:pt idx="13">
                  <c:v>27</c:v>
                </c:pt>
                <c:pt idx="14">
                  <c:v>22</c:v>
                </c:pt>
                <c:pt idx="15">
                  <c:v>8</c:v>
                </c:pt>
                <c:pt idx="16">
                  <c:v>10</c:v>
                </c:pt>
                <c:pt idx="17">
                  <c:v>2</c:v>
                </c:pt>
                <c:pt idx="18">
                  <c:v>40</c:v>
                </c:pt>
              </c:numCache>
            </c:numRef>
          </c:val>
          <c:extLst>
            <c:ext xmlns:c16="http://schemas.microsoft.com/office/drawing/2014/chart" uri="{C3380CC4-5D6E-409C-BE32-E72D297353CC}">
              <c16:uniqueId val="{00000000-7E51-46A3-8339-445317622B6C}"/>
            </c:ext>
          </c:extLst>
        </c:ser>
        <c:dLbls>
          <c:showLegendKey val="0"/>
          <c:showVal val="0"/>
          <c:showCatName val="0"/>
          <c:showSerName val="0"/>
          <c:showPercent val="0"/>
          <c:showBubbleSize val="0"/>
        </c:dLbls>
        <c:gapWidth val="0"/>
        <c:axId val="10320656"/>
        <c:axId val="10314000"/>
      </c:barChart>
      <c:catAx>
        <c:axId val="10320656"/>
        <c:scaling>
          <c:orientation val="minMax"/>
        </c:scaling>
        <c:delete val="0"/>
        <c:axPos val="b"/>
        <c:numFmt formatCode="General" sourceLinked="1"/>
        <c:majorTickMark val="none"/>
        <c:minorTickMark val="none"/>
        <c:tickLblPos val="nextTo"/>
        <c:spPr>
          <a:noFill/>
          <a:ln w="12700" cap="flat" cmpd="sng" algn="ctr">
            <a:solidFill>
              <a:srgbClr val="000000">
                <a:lumMod val="100000"/>
              </a:srgb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0314000"/>
        <c:crosses val="autoZero"/>
        <c:auto val="1"/>
        <c:lblAlgn val="ctr"/>
        <c:lblOffset val="100"/>
        <c:noMultiLvlLbl val="0"/>
      </c:catAx>
      <c:valAx>
        <c:axId val="10314000"/>
        <c:scaling>
          <c:orientation val="minMax"/>
        </c:scaling>
        <c:delete val="0"/>
        <c:axPos val="l"/>
        <c:majorGridlines>
          <c:spPr>
            <a:ln w="12700" cap="flat" cmpd="sng" algn="ctr">
              <a:solidFill>
                <a:srgbClr val="DDDDDD"/>
              </a:solidFill>
              <a:prstDash val="solid"/>
              <a:round/>
            </a:ln>
            <a:effectLst/>
          </c:spPr>
        </c:majorGridlines>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0320656"/>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latin typeface="Arial"/>
          <a:ea typeface="Arial"/>
          <a:cs typeface="Aria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14554002046094E-2"/>
          <c:y val="0.18864233882713538"/>
          <c:w val="0.91637431797145219"/>
          <c:h val="0.59184260377645548"/>
        </c:manualLayout>
      </c:layout>
      <c:barChart>
        <c:barDir val="col"/>
        <c:grouping val="clustered"/>
        <c:varyColors val="0"/>
        <c:ser>
          <c:idx val="0"/>
          <c:order val="0"/>
          <c:tx>
            <c:v>observation</c:v>
          </c:tx>
          <c:spPr>
            <a:solidFill>
              <a:srgbClr val="1696D2"/>
            </a:solidFill>
            <a:ln>
              <a:noFill/>
            </a:ln>
            <a:effectLst/>
          </c:spPr>
          <c:invertIfNegative val="0"/>
          <c:cat>
            <c:strRef>
              <c:f>hh_income!$A$33:$A$59</c:f>
              <c:strCache>
                <c:ptCount val="26"/>
                <c:pt idx="0">
                  <c:v>10k-20k</c:v>
                </c:pt>
                <c:pt idx="1">
                  <c:v>20k-30k</c:v>
                </c:pt>
                <c:pt idx="2">
                  <c:v>30k-40k</c:v>
                </c:pt>
                <c:pt idx="3">
                  <c:v>40k-50k</c:v>
                </c:pt>
                <c:pt idx="4">
                  <c:v>50k-60k</c:v>
                </c:pt>
                <c:pt idx="5">
                  <c:v>60k-70k</c:v>
                </c:pt>
                <c:pt idx="6">
                  <c:v>70k-80k</c:v>
                </c:pt>
                <c:pt idx="7">
                  <c:v>80k-90k</c:v>
                </c:pt>
                <c:pt idx="8">
                  <c:v>90k-100k</c:v>
                </c:pt>
                <c:pt idx="9">
                  <c:v>100k-110k</c:v>
                </c:pt>
                <c:pt idx="10">
                  <c:v>110k-120k</c:v>
                </c:pt>
                <c:pt idx="11">
                  <c:v>120k-130k</c:v>
                </c:pt>
                <c:pt idx="12">
                  <c:v>130k-140k</c:v>
                </c:pt>
                <c:pt idx="13">
                  <c:v>140k-150k</c:v>
                </c:pt>
                <c:pt idx="14">
                  <c:v>150k-160k</c:v>
                </c:pt>
                <c:pt idx="15">
                  <c:v>160k-170k</c:v>
                </c:pt>
                <c:pt idx="16">
                  <c:v>170k-180k</c:v>
                </c:pt>
                <c:pt idx="17">
                  <c:v>180k-190k</c:v>
                </c:pt>
                <c:pt idx="18">
                  <c:v>190k-200k</c:v>
                </c:pt>
                <c:pt idx="19">
                  <c:v>200k-210k</c:v>
                </c:pt>
                <c:pt idx="20">
                  <c:v>210k-220k</c:v>
                </c:pt>
                <c:pt idx="21">
                  <c:v>220k-230k</c:v>
                </c:pt>
                <c:pt idx="22">
                  <c:v>230k-240k</c:v>
                </c:pt>
                <c:pt idx="23">
                  <c:v>240k-250k</c:v>
                </c:pt>
                <c:pt idx="24">
                  <c:v>250k-260k</c:v>
                </c:pt>
                <c:pt idx="25">
                  <c:v>missing</c:v>
                </c:pt>
              </c:strCache>
            </c:strRef>
          </c:cat>
          <c:val>
            <c:numRef>
              <c:f>[1]inc_range!$B$2:$B$27</c:f>
              <c:numCache>
                <c:formatCode>General</c:formatCode>
                <c:ptCount val="26"/>
                <c:pt idx="0">
                  <c:v>23</c:v>
                </c:pt>
                <c:pt idx="1">
                  <c:v>104</c:v>
                </c:pt>
                <c:pt idx="2">
                  <c:v>236</c:v>
                </c:pt>
                <c:pt idx="3">
                  <c:v>379</c:v>
                </c:pt>
                <c:pt idx="4">
                  <c:v>473</c:v>
                </c:pt>
                <c:pt idx="5">
                  <c:v>486</c:v>
                </c:pt>
                <c:pt idx="6">
                  <c:v>437</c:v>
                </c:pt>
                <c:pt idx="7">
                  <c:v>349</c:v>
                </c:pt>
                <c:pt idx="8">
                  <c:v>273</c:v>
                </c:pt>
                <c:pt idx="9">
                  <c:v>273</c:v>
                </c:pt>
                <c:pt idx="10">
                  <c:v>181</c:v>
                </c:pt>
                <c:pt idx="11">
                  <c:v>170</c:v>
                </c:pt>
                <c:pt idx="12">
                  <c:v>136</c:v>
                </c:pt>
                <c:pt idx="13">
                  <c:v>88</c:v>
                </c:pt>
                <c:pt idx="14">
                  <c:v>62</c:v>
                </c:pt>
                <c:pt idx="15">
                  <c:v>65</c:v>
                </c:pt>
                <c:pt idx="16">
                  <c:v>39</c:v>
                </c:pt>
                <c:pt idx="17">
                  <c:v>23</c:v>
                </c:pt>
                <c:pt idx="18">
                  <c:v>13</c:v>
                </c:pt>
                <c:pt idx="19">
                  <c:v>16</c:v>
                </c:pt>
                <c:pt idx="20">
                  <c:v>13</c:v>
                </c:pt>
                <c:pt idx="21">
                  <c:v>6</c:v>
                </c:pt>
                <c:pt idx="22">
                  <c:v>5</c:v>
                </c:pt>
                <c:pt idx="23">
                  <c:v>0</c:v>
                </c:pt>
                <c:pt idx="24">
                  <c:v>16</c:v>
                </c:pt>
                <c:pt idx="25">
                  <c:v>192</c:v>
                </c:pt>
              </c:numCache>
            </c:numRef>
          </c:val>
          <c:extLst>
            <c:ext xmlns:c16="http://schemas.microsoft.com/office/drawing/2014/chart" uri="{C3380CC4-5D6E-409C-BE32-E72D297353CC}">
              <c16:uniqueId val="{00000000-585E-4656-BA84-8F0887405FC0}"/>
            </c:ext>
          </c:extLst>
        </c:ser>
        <c:dLbls>
          <c:showLegendKey val="0"/>
          <c:showVal val="0"/>
          <c:showCatName val="0"/>
          <c:showSerName val="0"/>
          <c:showPercent val="0"/>
          <c:showBubbleSize val="0"/>
        </c:dLbls>
        <c:gapWidth val="0"/>
        <c:axId val="1071003856"/>
        <c:axId val="1071018832"/>
      </c:barChart>
      <c:catAx>
        <c:axId val="1071003856"/>
        <c:scaling>
          <c:orientation val="minMax"/>
        </c:scaling>
        <c:delete val="0"/>
        <c:axPos val="b"/>
        <c:numFmt formatCode="General" sourceLinked="1"/>
        <c:majorTickMark val="none"/>
        <c:minorTickMark val="none"/>
        <c:tickLblPos val="nextTo"/>
        <c:spPr>
          <a:noFill/>
          <a:ln w="12700" cap="flat" cmpd="sng" algn="ctr">
            <a:solidFill>
              <a:srgbClr val="000000">
                <a:lumMod val="100000"/>
              </a:srgbClr>
            </a:solidFill>
            <a:round/>
          </a:ln>
          <a:effectLst/>
        </c:spPr>
        <c:txPr>
          <a:bodyPr rot="-3540000" spcFirstLastPara="1" vertOverflow="ellipsis" wrap="square" anchor="ctr" anchorCtr="1"/>
          <a:lstStyle/>
          <a:p>
            <a:pPr>
              <a:defRPr sz="1200" b="0" i="0" u="none" strike="noStrike" kern="1200" baseline="0">
                <a:solidFill>
                  <a:srgbClr val="000000"/>
                </a:solidFill>
                <a:latin typeface="Arial"/>
                <a:ea typeface="Arial"/>
                <a:cs typeface="Arial"/>
              </a:defRPr>
            </a:pPr>
            <a:endParaRPr lang="en-US"/>
          </a:p>
        </c:txPr>
        <c:crossAx val="1071018832"/>
        <c:crosses val="autoZero"/>
        <c:auto val="1"/>
        <c:lblAlgn val="ctr"/>
        <c:lblOffset val="100"/>
        <c:noMultiLvlLbl val="0"/>
      </c:catAx>
      <c:valAx>
        <c:axId val="1071018832"/>
        <c:scaling>
          <c:orientation val="minMax"/>
        </c:scaling>
        <c:delete val="0"/>
        <c:axPos val="l"/>
        <c:majorGridlines>
          <c:spPr>
            <a:ln w="12700" cap="flat" cmpd="sng" algn="ctr">
              <a:solidFill>
                <a:srgbClr val="DDDDDD"/>
              </a:solidFill>
              <a:prstDash val="solid"/>
              <a:round/>
            </a:ln>
            <a:effectLst/>
          </c:spPr>
        </c:majorGridlines>
        <c:numFmt formatCode="General"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071003856"/>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latin typeface="Arial"/>
          <a:ea typeface="Arial"/>
          <a:cs typeface="Aria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55848624345682E-2"/>
          <c:y val="0.2186244279835898"/>
          <c:w val="0.89535549136190962"/>
          <c:h val="0.54395685112446268"/>
        </c:manualLayout>
      </c:layout>
      <c:barChart>
        <c:barDir val="col"/>
        <c:grouping val="clustered"/>
        <c:varyColors val="0"/>
        <c:ser>
          <c:idx val="0"/>
          <c:order val="0"/>
          <c:tx>
            <c:v>Share same res 1yr</c:v>
          </c:tx>
          <c:spPr>
            <a:solidFill>
              <a:srgbClr val="1696D2"/>
            </a:solidFill>
            <a:ln>
              <a:noFill/>
            </a:ln>
            <a:effectLst/>
          </c:spPr>
          <c:invertIfNegative val="0"/>
          <c:cat>
            <c:strRef>
              <c:f>'hh mobility'!$A$20:$A$40</c:f>
              <c:strCache>
                <c:ptCount val="21"/>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missing</c:v>
                </c:pt>
              </c:strCache>
            </c:strRef>
          </c:cat>
          <c:val>
            <c:numRef>
              <c:f>share_same_res_1_yr!$B$2:$B$22</c:f>
              <c:numCache>
                <c:formatCode>0</c:formatCode>
                <c:ptCount val="21"/>
                <c:pt idx="0">
                  <c:v>2</c:v>
                </c:pt>
                <c:pt idx="1">
                  <c:v>0</c:v>
                </c:pt>
                <c:pt idx="2">
                  <c:v>3</c:v>
                </c:pt>
                <c:pt idx="3">
                  <c:v>6</c:v>
                </c:pt>
                <c:pt idx="4">
                  <c:v>4</c:v>
                </c:pt>
                <c:pt idx="5">
                  <c:v>9</c:v>
                </c:pt>
                <c:pt idx="6">
                  <c:v>18</c:v>
                </c:pt>
                <c:pt idx="7">
                  <c:v>24</c:v>
                </c:pt>
                <c:pt idx="8">
                  <c:v>33</c:v>
                </c:pt>
                <c:pt idx="9">
                  <c:v>42</c:v>
                </c:pt>
                <c:pt idx="10">
                  <c:v>46</c:v>
                </c:pt>
                <c:pt idx="11">
                  <c:v>78</c:v>
                </c:pt>
                <c:pt idx="12">
                  <c:v>140</c:v>
                </c:pt>
                <c:pt idx="13">
                  <c:v>196</c:v>
                </c:pt>
                <c:pt idx="14">
                  <c:v>292</c:v>
                </c:pt>
                <c:pt idx="15">
                  <c:v>441</c:v>
                </c:pt>
                <c:pt idx="16">
                  <c:v>606</c:v>
                </c:pt>
                <c:pt idx="17">
                  <c:v>809</c:v>
                </c:pt>
                <c:pt idx="18">
                  <c:v>766</c:v>
                </c:pt>
                <c:pt idx="19">
                  <c:v>441</c:v>
                </c:pt>
                <c:pt idx="20">
                  <c:v>102</c:v>
                </c:pt>
              </c:numCache>
            </c:numRef>
          </c:val>
          <c:extLst>
            <c:ext xmlns:c16="http://schemas.microsoft.com/office/drawing/2014/chart" uri="{C3380CC4-5D6E-409C-BE32-E72D297353CC}">
              <c16:uniqueId val="{00000000-ED5B-40B0-9819-01801491D121}"/>
            </c:ext>
          </c:extLst>
        </c:ser>
        <c:dLbls>
          <c:showLegendKey val="0"/>
          <c:showVal val="0"/>
          <c:showCatName val="0"/>
          <c:showSerName val="0"/>
          <c:showPercent val="0"/>
          <c:showBubbleSize val="0"/>
        </c:dLbls>
        <c:gapWidth val="0"/>
        <c:axId val="10323152"/>
        <c:axId val="10307344"/>
      </c:barChart>
      <c:catAx>
        <c:axId val="10323152"/>
        <c:scaling>
          <c:orientation val="minMax"/>
        </c:scaling>
        <c:delete val="0"/>
        <c:axPos val="b"/>
        <c:numFmt formatCode="General" sourceLinked="1"/>
        <c:majorTickMark val="none"/>
        <c:minorTickMark val="none"/>
        <c:tickLblPos val="nextTo"/>
        <c:spPr>
          <a:noFill/>
          <a:ln w="12700" cap="flat" cmpd="sng" algn="ctr">
            <a:solidFill>
              <a:srgbClr val="000000">
                <a:lumMod val="100000"/>
              </a:srgb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0307344"/>
        <c:crosses val="autoZero"/>
        <c:auto val="1"/>
        <c:lblAlgn val="ctr"/>
        <c:lblOffset val="100"/>
        <c:noMultiLvlLbl val="0"/>
      </c:catAx>
      <c:valAx>
        <c:axId val="10307344"/>
        <c:scaling>
          <c:orientation val="minMax"/>
        </c:scaling>
        <c:delete val="0"/>
        <c:axPos val="l"/>
        <c:majorGridlines>
          <c:spPr>
            <a:ln w="12700" cap="flat" cmpd="sng" algn="ctr">
              <a:solidFill>
                <a:srgbClr val="DDDDDD"/>
              </a:solidFill>
              <a:prstDash val="solid"/>
              <a:round/>
            </a:ln>
            <a:effectLst/>
          </c:spPr>
        </c:majorGridlines>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0323152"/>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latin typeface="Arial"/>
          <a:ea typeface="Arial"/>
          <a:cs typeface="Aria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35761639539883E-2"/>
          <c:y val="0.18223342160991998"/>
          <c:w val="0.90124855492289491"/>
          <c:h val="0.57058130888532232"/>
        </c:manualLayout>
      </c:layout>
      <c:barChart>
        <c:barDir val="col"/>
        <c:grouping val="clustered"/>
        <c:varyColors val="0"/>
        <c:ser>
          <c:idx val="0"/>
          <c:order val="0"/>
          <c:tx>
            <c:v>Non bio child</c:v>
          </c:tx>
          <c:spPr>
            <a:solidFill>
              <a:srgbClr val="1696D2"/>
            </a:solidFill>
            <a:ln>
              <a:noFill/>
            </a:ln>
            <a:effectLst/>
          </c:spPr>
          <c:invertIfNegative val="0"/>
          <c:cat>
            <c:strRef>
              <c:f>hh_type!$B$37:$B$57</c:f>
              <c:strCache>
                <c:ptCount val="21"/>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missing</c:v>
                </c:pt>
              </c:strCache>
            </c:strRef>
          </c:cat>
          <c:val>
            <c:numRef>
              <c:f>non_bio_child!$B$2:$B$22</c:f>
              <c:numCache>
                <c:formatCode>0</c:formatCode>
                <c:ptCount val="21"/>
                <c:pt idx="0">
                  <c:v>1677</c:v>
                </c:pt>
                <c:pt idx="1">
                  <c:v>579</c:v>
                </c:pt>
                <c:pt idx="2">
                  <c:v>433</c:v>
                </c:pt>
                <c:pt idx="3">
                  <c:v>356</c:v>
                </c:pt>
                <c:pt idx="4">
                  <c:v>234</c:v>
                </c:pt>
                <c:pt idx="5">
                  <c:v>171</c:v>
                </c:pt>
                <c:pt idx="6">
                  <c:v>129</c:v>
                </c:pt>
                <c:pt idx="7">
                  <c:v>104</c:v>
                </c:pt>
                <c:pt idx="8">
                  <c:v>64</c:v>
                </c:pt>
                <c:pt idx="9">
                  <c:v>41</c:v>
                </c:pt>
                <c:pt idx="10">
                  <c:v>31</c:v>
                </c:pt>
                <c:pt idx="11">
                  <c:v>29</c:v>
                </c:pt>
                <c:pt idx="12">
                  <c:v>16</c:v>
                </c:pt>
                <c:pt idx="13">
                  <c:v>19</c:v>
                </c:pt>
                <c:pt idx="14">
                  <c:v>11</c:v>
                </c:pt>
                <c:pt idx="15">
                  <c:v>5</c:v>
                </c:pt>
                <c:pt idx="16">
                  <c:v>3</c:v>
                </c:pt>
                <c:pt idx="17">
                  <c:v>6</c:v>
                </c:pt>
                <c:pt idx="18">
                  <c:v>2</c:v>
                </c:pt>
                <c:pt idx="19">
                  <c:v>1</c:v>
                </c:pt>
                <c:pt idx="20">
                  <c:v>147</c:v>
                </c:pt>
              </c:numCache>
            </c:numRef>
          </c:val>
          <c:extLst>
            <c:ext xmlns:c16="http://schemas.microsoft.com/office/drawing/2014/chart" uri="{C3380CC4-5D6E-409C-BE32-E72D297353CC}">
              <c16:uniqueId val="{00000000-4D90-46BD-BC1D-29BA6C8354A9}"/>
            </c:ext>
          </c:extLst>
        </c:ser>
        <c:dLbls>
          <c:showLegendKey val="0"/>
          <c:showVal val="0"/>
          <c:showCatName val="0"/>
          <c:showSerName val="0"/>
          <c:showPercent val="0"/>
          <c:showBubbleSize val="0"/>
        </c:dLbls>
        <c:gapWidth val="0"/>
        <c:axId val="10306928"/>
        <c:axId val="10300272"/>
      </c:barChart>
      <c:catAx>
        <c:axId val="10306928"/>
        <c:scaling>
          <c:orientation val="minMax"/>
        </c:scaling>
        <c:delete val="0"/>
        <c:axPos val="b"/>
        <c:numFmt formatCode="General" sourceLinked="1"/>
        <c:majorTickMark val="none"/>
        <c:minorTickMark val="none"/>
        <c:tickLblPos val="nextTo"/>
        <c:spPr>
          <a:noFill/>
          <a:ln w="12700" cap="flat" cmpd="sng" algn="ctr">
            <a:solidFill>
              <a:srgbClr val="000000">
                <a:lumMod val="100000"/>
              </a:srgbClr>
            </a:solidFill>
            <a:round/>
          </a:ln>
          <a:effectLst/>
        </c:spPr>
        <c:txPr>
          <a:bodyPr rot="-2820000" spcFirstLastPara="1" vertOverflow="ellipsis" wrap="square" anchor="ctr" anchorCtr="1"/>
          <a:lstStyle/>
          <a:p>
            <a:pPr>
              <a:defRPr sz="1200" b="0" i="0" u="none" strike="noStrike" kern="1200" baseline="0">
                <a:solidFill>
                  <a:srgbClr val="000000"/>
                </a:solidFill>
                <a:latin typeface="Arial"/>
                <a:ea typeface="Arial"/>
                <a:cs typeface="Arial"/>
              </a:defRPr>
            </a:pPr>
            <a:endParaRPr lang="en-US"/>
          </a:p>
        </c:txPr>
        <c:crossAx val="10300272"/>
        <c:crosses val="autoZero"/>
        <c:auto val="1"/>
        <c:lblAlgn val="ctr"/>
        <c:lblOffset val="100"/>
        <c:noMultiLvlLbl val="0"/>
      </c:catAx>
      <c:valAx>
        <c:axId val="10300272"/>
        <c:scaling>
          <c:orientation val="minMax"/>
        </c:scaling>
        <c:delete val="0"/>
        <c:axPos val="l"/>
        <c:majorGridlines>
          <c:spPr>
            <a:ln w="12700" cap="flat" cmpd="sng" algn="ctr">
              <a:solidFill>
                <a:srgbClr val="DDDDDD"/>
              </a:solidFill>
              <a:prstDash val="solid"/>
              <a:round/>
            </a:ln>
            <a:effectLst/>
          </c:spPr>
        </c:majorGridlines>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0306928"/>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latin typeface="Arial"/>
          <a:ea typeface="Arial"/>
          <a:cs typeface="Aria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0.94178</cdr:x>
      <cdr:y>0.11229</cdr:y>
    </cdr:to>
    <cdr:sp macro="" textlink="">
      <cdr:nvSpPr>
        <cdr:cNvPr id="5" name="TitleBox"/>
        <cdr:cNvSpPr txBox="1"/>
      </cdr:nvSpPr>
      <cdr:spPr>
        <a:xfrm xmlns:a="http://schemas.openxmlformats.org/drawingml/2006/main">
          <a:off x="0" y="0"/>
          <a:ext cx="4987551" cy="33655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800" b="1" dirty="0">
              <a:latin typeface="Arial" panose="020B0604020202020204" pitchFamily="34" charset="0"/>
            </a:rPr>
            <a:t>Share</a:t>
          </a:r>
          <a:r>
            <a:rPr lang="en-US" sz="1800" b="1" baseline="0" dirty="0">
              <a:latin typeface="Arial" panose="020B0604020202020204" pitchFamily="34" charset="0"/>
            </a:rPr>
            <a:t> of adults age 25+ with associate degree or higher</a:t>
          </a:r>
          <a:endParaRPr lang="en-US" sz="1800" b="1" dirty="0">
            <a:latin typeface="Arial" panose="020B0604020202020204" pitchFamily="34" charset="0"/>
          </a:endParaRPr>
        </a:p>
      </cdr:txBody>
    </cdr:sp>
  </cdr:relSizeAnchor>
  <cdr:relSizeAnchor xmlns:cdr="http://schemas.openxmlformats.org/drawingml/2006/chartDrawing">
    <cdr:from>
      <cdr:x>1.88825E-7</cdr:x>
      <cdr:y>0.09746</cdr:y>
    </cdr:from>
    <cdr:to>
      <cdr:x>0.53237</cdr:x>
      <cdr:y>0.17143</cdr:y>
    </cdr:to>
    <cdr:sp macro="" textlink="">
      <cdr:nvSpPr>
        <cdr:cNvPr id="7" name="YAxisLabelBox"/>
        <cdr:cNvSpPr txBox="1"/>
      </cdr:nvSpPr>
      <cdr:spPr>
        <a:xfrm xmlns:a="http://schemas.openxmlformats.org/drawingml/2006/main">
          <a:off x="1" y="292100"/>
          <a:ext cx="2819400" cy="221706"/>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200" b="0" i="1" dirty="0">
              <a:latin typeface="Arial" panose="020B0604020202020204" pitchFamily="34" charset="0"/>
            </a:rPr>
            <a:t>Number of </a:t>
          </a:r>
          <a:r>
            <a:rPr lang="en-US" sz="1200" i="1" dirty="0">
              <a:latin typeface="Arial" panose="020B0604020202020204" pitchFamily="34" charset="0"/>
            </a:rPr>
            <a:t>Census Block Groups</a:t>
          </a:r>
          <a:endParaRPr lang="en-US" sz="1200" b="0" i="1" dirty="0">
            <a:latin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0.86387</cdr:x>
      <cdr:y>0.1147</cdr:y>
    </cdr:to>
    <cdr:sp macro="" textlink="">
      <cdr:nvSpPr>
        <cdr:cNvPr id="5" name="TitleBox"/>
        <cdr:cNvSpPr txBox="1"/>
      </cdr:nvSpPr>
      <cdr:spPr>
        <a:xfrm xmlns:a="http://schemas.openxmlformats.org/drawingml/2006/main">
          <a:off x="0" y="0"/>
          <a:ext cx="4191000" cy="34925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800" b="1" dirty="0">
              <a:latin typeface="Arial" panose="020B0604020202020204" pitchFamily="34" charset="0"/>
            </a:rPr>
            <a:t>Share of adults age 25+ with</a:t>
          </a:r>
          <a:r>
            <a:rPr lang="en-US" sz="1800" b="1" baseline="0" dirty="0">
              <a:latin typeface="Arial" panose="020B0604020202020204" pitchFamily="34" charset="0"/>
            </a:rPr>
            <a:t> bachelor degree </a:t>
          </a:r>
          <a:r>
            <a:rPr lang="en-US" sz="1800" b="1" dirty="0">
              <a:latin typeface="Arial" panose="020B0604020202020204" pitchFamily="34" charset="0"/>
            </a:rPr>
            <a:t>or higher</a:t>
          </a:r>
        </a:p>
      </cdr:txBody>
    </cdr:sp>
  </cdr:relSizeAnchor>
  <cdr:relSizeAnchor xmlns:cdr="http://schemas.openxmlformats.org/drawingml/2006/chartDrawing">
    <cdr:from>
      <cdr:x>0</cdr:x>
      <cdr:y>0.10049</cdr:y>
    </cdr:from>
    <cdr:to>
      <cdr:x>0.56846</cdr:x>
      <cdr:y>0.18899</cdr:y>
    </cdr:to>
    <cdr:sp macro="" textlink="">
      <cdr:nvSpPr>
        <cdr:cNvPr id="7" name="YAxisLabelBox"/>
        <cdr:cNvSpPr txBox="1"/>
      </cdr:nvSpPr>
      <cdr:spPr>
        <a:xfrm xmlns:a="http://schemas.openxmlformats.org/drawingml/2006/main">
          <a:off x="0" y="307251"/>
          <a:ext cx="2952750" cy="270599"/>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200" b="0" i="1" dirty="0">
              <a:latin typeface="Arial" panose="020B0604020202020204" pitchFamily="34" charset="0"/>
            </a:rPr>
            <a:t>Number of </a:t>
          </a:r>
          <a:r>
            <a:rPr lang="en-US" sz="1200" i="1" dirty="0">
              <a:latin typeface="Arial" panose="020B0604020202020204" pitchFamily="34" charset="0"/>
            </a:rPr>
            <a:t>Census Block Groups</a:t>
          </a:r>
          <a:endParaRPr lang="en-US" sz="1200" b="0" i="1" dirty="0">
            <a:latin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0.55556</cdr:x>
      <cdr:y>0.09259</cdr:y>
    </cdr:to>
    <cdr:sp macro="" textlink="">
      <cdr:nvSpPr>
        <cdr:cNvPr id="5" name="TitleBox"/>
        <cdr:cNvSpPr txBox="1"/>
      </cdr:nvSpPr>
      <cdr:spPr>
        <a:xfrm xmlns:a="http://schemas.openxmlformats.org/drawingml/2006/main">
          <a:off x="0" y="0"/>
          <a:ext cx="3175000" cy="3175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800" b="1">
              <a:latin typeface="Arial" panose="020B0604020202020204" pitchFamily="34" charset="0"/>
            </a:rPr>
            <a:t>Unemployment</a:t>
          </a:r>
          <a:r>
            <a:rPr lang="en-US" sz="1800" b="1" baseline="0">
              <a:latin typeface="Arial" panose="020B0604020202020204" pitchFamily="34" charset="0"/>
            </a:rPr>
            <a:t> Rate</a:t>
          </a:r>
          <a:endParaRPr lang="en-US" sz="1800" b="1">
            <a:latin typeface="Arial" panose="020B0604020202020204" pitchFamily="34" charset="0"/>
          </a:endParaRPr>
        </a:p>
      </cdr:txBody>
    </cdr:sp>
  </cdr:relSizeAnchor>
  <cdr:relSizeAnchor xmlns:cdr="http://schemas.openxmlformats.org/drawingml/2006/chartDrawing">
    <cdr:from>
      <cdr:x>0</cdr:x>
      <cdr:y>0.09259</cdr:y>
    </cdr:from>
    <cdr:to>
      <cdr:x>0.55556</cdr:x>
      <cdr:y>0.16667</cdr:y>
    </cdr:to>
    <cdr:sp macro="" textlink="">
      <cdr:nvSpPr>
        <cdr:cNvPr id="6" name="SubTitleBox"/>
        <cdr:cNvSpPr txBox="1"/>
      </cdr:nvSpPr>
      <cdr:spPr>
        <a:xfrm xmlns:a="http://schemas.openxmlformats.org/drawingml/2006/main">
          <a:off x="0" y="317500"/>
          <a:ext cx="3175000" cy="2540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400" b="0">
            <a:latin typeface="Arial" panose="020B0604020202020204" pitchFamily="34" charset="0"/>
          </a:endParaRPr>
        </a:p>
      </cdr:txBody>
    </cdr:sp>
  </cdr:relSizeAnchor>
  <cdr:relSizeAnchor xmlns:cdr="http://schemas.openxmlformats.org/drawingml/2006/chartDrawing">
    <cdr:from>
      <cdr:x>0.00376</cdr:x>
      <cdr:y>0.09274</cdr:y>
    </cdr:from>
    <cdr:to>
      <cdr:x>0.55932</cdr:x>
      <cdr:y>0.15941</cdr:y>
    </cdr:to>
    <cdr:sp macro="" textlink="">
      <cdr:nvSpPr>
        <cdr:cNvPr id="7" name="YAxisLabelBox"/>
        <cdr:cNvSpPr txBox="1"/>
      </cdr:nvSpPr>
      <cdr:spPr>
        <a:xfrm xmlns:a="http://schemas.openxmlformats.org/drawingml/2006/main">
          <a:off x="21405" y="320403"/>
          <a:ext cx="3159329" cy="230329"/>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200" b="0" i="1" dirty="0">
              <a:latin typeface="Arial" panose="020B0604020202020204" pitchFamily="34" charset="0"/>
            </a:rPr>
            <a:t>Number</a:t>
          </a:r>
          <a:r>
            <a:rPr lang="en-US" sz="1200" b="0" i="1" baseline="0" dirty="0">
              <a:latin typeface="Arial" panose="020B0604020202020204" pitchFamily="34" charset="0"/>
            </a:rPr>
            <a:t> of Census</a:t>
          </a:r>
          <a:r>
            <a:rPr lang="en-US" sz="1200" b="0" i="1" dirty="0">
              <a:latin typeface="Arial" panose="020B0604020202020204" pitchFamily="34" charset="0"/>
            </a:rPr>
            <a:t> </a:t>
          </a:r>
          <a:r>
            <a:rPr lang="en-US" sz="1200" b="0" i="1" baseline="0" dirty="0">
              <a:latin typeface="Arial" panose="020B0604020202020204" pitchFamily="34" charset="0"/>
            </a:rPr>
            <a:t>Block Groups</a:t>
          </a:r>
          <a:endParaRPr lang="en-US" sz="1200" b="0" i="1" dirty="0">
            <a:latin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0.76597</cdr:x>
      <cdr:y>0.09259</cdr:y>
    </cdr:to>
    <cdr:sp macro="" textlink="">
      <cdr:nvSpPr>
        <cdr:cNvPr id="5" name="TitleBox"/>
        <cdr:cNvSpPr txBox="1"/>
      </cdr:nvSpPr>
      <cdr:spPr>
        <a:xfrm xmlns:a="http://schemas.openxmlformats.org/drawingml/2006/main">
          <a:off x="0" y="0"/>
          <a:ext cx="4405312" cy="331127"/>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800" b="1">
              <a:latin typeface="Arial" panose="020B0604020202020204" pitchFamily="34" charset="0"/>
            </a:rPr>
            <a:t>Half</a:t>
          </a:r>
          <a:r>
            <a:rPr lang="en-US" sz="1800" b="1" baseline="0">
              <a:latin typeface="Arial" panose="020B0604020202020204" pitchFamily="34" charset="0"/>
            </a:rPr>
            <a:t> or more occupants per room </a:t>
          </a:r>
          <a:endParaRPr lang="en-US" sz="1800" b="1">
            <a:latin typeface="Arial" panose="020B0604020202020204" pitchFamily="34" charset="0"/>
          </a:endParaRPr>
        </a:p>
      </cdr:txBody>
    </cdr:sp>
  </cdr:relSizeAnchor>
  <cdr:relSizeAnchor xmlns:cdr="http://schemas.openxmlformats.org/drawingml/2006/chartDrawing">
    <cdr:from>
      <cdr:x>0.00159</cdr:x>
      <cdr:y>0.09381</cdr:y>
    </cdr:from>
    <cdr:to>
      <cdr:x>0.55715</cdr:x>
      <cdr:y>0.16048</cdr:y>
    </cdr:to>
    <cdr:sp macro="" textlink="">
      <cdr:nvSpPr>
        <cdr:cNvPr id="7" name="YAxisLabelBox"/>
        <cdr:cNvSpPr txBox="1"/>
      </cdr:nvSpPr>
      <cdr:spPr>
        <a:xfrm xmlns:a="http://schemas.openxmlformats.org/drawingml/2006/main">
          <a:off x="9158" y="335505"/>
          <a:ext cx="3195175" cy="23843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200" i="1" dirty="0">
              <a:latin typeface="Arial" panose="020B0604020202020204" pitchFamily="34" charset="0"/>
            </a:rPr>
            <a:t>Number of Census Block Groups</a:t>
          </a:r>
          <a:endParaRPr lang="en-US" sz="1200" b="0" i="1" dirty="0">
            <a:latin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0.55556</cdr:x>
      <cdr:y>0.09259</cdr:y>
    </cdr:to>
    <cdr:sp macro="" textlink="">
      <cdr:nvSpPr>
        <cdr:cNvPr id="5" name="TitleBox"/>
        <cdr:cNvSpPr txBox="1"/>
      </cdr:nvSpPr>
      <cdr:spPr>
        <a:xfrm xmlns:a="http://schemas.openxmlformats.org/drawingml/2006/main">
          <a:off x="0" y="0"/>
          <a:ext cx="3175000" cy="3175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800" b="1">
              <a:latin typeface="Arial" panose="020B0604020202020204" pitchFamily="34" charset="0"/>
            </a:rPr>
            <a:t>Median</a:t>
          </a:r>
          <a:r>
            <a:rPr lang="en-US" sz="1800" b="1" baseline="0">
              <a:latin typeface="Arial" panose="020B0604020202020204" pitchFamily="34" charset="0"/>
            </a:rPr>
            <a:t> household income</a:t>
          </a:r>
          <a:endParaRPr lang="en-US" sz="1800" b="1">
            <a:latin typeface="Arial" panose="020B0604020202020204" pitchFamily="34" charset="0"/>
          </a:endParaRPr>
        </a:p>
      </cdr:txBody>
    </cdr:sp>
  </cdr:relSizeAnchor>
  <cdr:relSizeAnchor xmlns:cdr="http://schemas.openxmlformats.org/drawingml/2006/chartDrawing">
    <cdr:from>
      <cdr:x>0.00111</cdr:x>
      <cdr:y>0.1</cdr:y>
    </cdr:from>
    <cdr:to>
      <cdr:x>0.55667</cdr:x>
      <cdr:y>0.16667</cdr:y>
    </cdr:to>
    <cdr:sp macro="" textlink="">
      <cdr:nvSpPr>
        <cdr:cNvPr id="7" name="YAxisLabelBox"/>
        <cdr:cNvSpPr txBox="1"/>
      </cdr:nvSpPr>
      <cdr:spPr>
        <a:xfrm xmlns:a="http://schemas.openxmlformats.org/drawingml/2006/main">
          <a:off x="6350" y="342900"/>
          <a:ext cx="3175000" cy="2286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200" b="0" i="1" dirty="0">
              <a:latin typeface="Arial" panose="020B0604020202020204" pitchFamily="34" charset="0"/>
            </a:rPr>
            <a:t>Number</a:t>
          </a:r>
          <a:r>
            <a:rPr lang="en-US" sz="1200" b="0" i="1" baseline="0" dirty="0">
              <a:latin typeface="Arial" panose="020B0604020202020204" pitchFamily="34" charset="0"/>
            </a:rPr>
            <a:t> of </a:t>
          </a:r>
          <a:r>
            <a:rPr lang="en-US" sz="1200" i="1" dirty="0">
              <a:latin typeface="Arial" panose="020B0604020202020204" pitchFamily="34" charset="0"/>
            </a:rPr>
            <a:t>Census Block Groups</a:t>
          </a:r>
          <a:endParaRPr lang="en-US" sz="1200" b="0" i="1" dirty="0">
            <a:latin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0.02084</cdr:y>
    </cdr:from>
    <cdr:to>
      <cdr:x>0.89833</cdr:x>
      <cdr:y>0.11343</cdr:y>
    </cdr:to>
    <cdr:sp macro="" textlink="">
      <cdr:nvSpPr>
        <cdr:cNvPr id="5" name="TitleBox"/>
        <cdr:cNvSpPr txBox="1"/>
      </cdr:nvSpPr>
      <cdr:spPr>
        <a:xfrm xmlns:a="http://schemas.openxmlformats.org/drawingml/2006/main">
          <a:off x="0" y="81151"/>
          <a:ext cx="6484849" cy="360516"/>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800" b="1" dirty="0">
              <a:latin typeface="Arial" panose="020B0604020202020204" pitchFamily="34" charset="0"/>
            </a:rPr>
            <a:t>Share</a:t>
          </a:r>
          <a:r>
            <a:rPr lang="en-US" sz="1800" b="1" baseline="0" dirty="0">
              <a:latin typeface="Arial" panose="020B0604020202020204" pitchFamily="34" charset="0"/>
            </a:rPr>
            <a:t> of households</a:t>
          </a:r>
          <a:r>
            <a:rPr lang="en-US" sz="1800" b="1" dirty="0">
              <a:latin typeface="Arial" panose="020B0604020202020204" pitchFamily="34" charset="0"/>
            </a:rPr>
            <a:t> </a:t>
          </a:r>
          <a:r>
            <a:rPr lang="en-US" sz="1800" b="1" baseline="0" dirty="0">
              <a:latin typeface="Arial" panose="020B0604020202020204" pitchFamily="34" charset="0"/>
            </a:rPr>
            <a:t>with same residence over 1 year</a:t>
          </a:r>
          <a:endParaRPr lang="en-US" sz="1800" b="1" dirty="0">
            <a:latin typeface="Arial" panose="020B0604020202020204" pitchFamily="34" charset="0"/>
          </a:endParaRPr>
        </a:p>
      </cdr:txBody>
    </cdr:sp>
  </cdr:relSizeAnchor>
  <cdr:relSizeAnchor xmlns:cdr="http://schemas.openxmlformats.org/drawingml/2006/chartDrawing">
    <cdr:from>
      <cdr:x>0</cdr:x>
      <cdr:y>0.12662</cdr:y>
    </cdr:from>
    <cdr:to>
      <cdr:x>0.55556</cdr:x>
      <cdr:y>0.19329</cdr:y>
    </cdr:to>
    <cdr:sp macro="" textlink="">
      <cdr:nvSpPr>
        <cdr:cNvPr id="7" name="YAxisLabelBox"/>
        <cdr:cNvSpPr txBox="1"/>
      </cdr:nvSpPr>
      <cdr:spPr>
        <a:xfrm xmlns:a="http://schemas.openxmlformats.org/drawingml/2006/main">
          <a:off x="0" y="493000"/>
          <a:ext cx="4010467" cy="259592"/>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200" b="0" i="1" dirty="0">
              <a:latin typeface="Arial" panose="020B0604020202020204" pitchFamily="34" charset="0"/>
            </a:rPr>
            <a:t>Number of </a:t>
          </a:r>
          <a:r>
            <a:rPr lang="en-US" sz="1200" i="1" dirty="0">
              <a:latin typeface="Arial" panose="020B0604020202020204" pitchFamily="34" charset="0"/>
            </a:rPr>
            <a:t>Census Block Groups</a:t>
          </a:r>
          <a:endParaRPr lang="en-US" sz="1200" b="0" i="1" dirty="0">
            <a:latin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0.71304</cdr:x>
      <cdr:y>0.18636</cdr:y>
    </cdr:to>
    <cdr:sp macro="" textlink="">
      <cdr:nvSpPr>
        <cdr:cNvPr id="5" name="TitleBox"/>
        <cdr:cNvSpPr txBox="1"/>
      </cdr:nvSpPr>
      <cdr:spPr>
        <a:xfrm xmlns:a="http://schemas.openxmlformats.org/drawingml/2006/main">
          <a:off x="0" y="0"/>
          <a:ext cx="6336405" cy="953036"/>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800" b="1" dirty="0">
              <a:latin typeface="Arial" panose="020B0604020202020204" pitchFamily="34" charset="0"/>
            </a:rPr>
            <a:t>Share</a:t>
          </a:r>
          <a:r>
            <a:rPr lang="en-US" sz="1800" b="1" baseline="0" dirty="0">
              <a:latin typeface="Arial" panose="020B0604020202020204" pitchFamily="34" charset="0"/>
            </a:rPr>
            <a:t> households</a:t>
          </a:r>
          <a:r>
            <a:rPr lang="en-US" sz="1800" b="1" dirty="0">
              <a:latin typeface="Arial" panose="020B0604020202020204" pitchFamily="34" charset="0"/>
            </a:rPr>
            <a:t> with children</a:t>
          </a:r>
          <a:r>
            <a:rPr lang="en-US" sz="1800" b="1" baseline="0" dirty="0">
              <a:latin typeface="Arial" panose="020B0604020202020204" pitchFamily="34" charset="0"/>
            </a:rPr>
            <a:t> raised by </a:t>
          </a:r>
        </a:p>
        <a:p xmlns:a="http://schemas.openxmlformats.org/drawingml/2006/main">
          <a:r>
            <a:rPr lang="en-US" sz="1800" b="1" baseline="0" dirty="0">
              <a:latin typeface="Arial" panose="020B0604020202020204" pitchFamily="34" charset="0"/>
            </a:rPr>
            <a:t>adults other than biological parents </a:t>
          </a:r>
          <a:endParaRPr lang="en-US" sz="1800" b="1" dirty="0">
            <a:latin typeface="Arial" panose="020B0604020202020204" pitchFamily="34" charset="0"/>
          </a:endParaRPr>
        </a:p>
      </cdr:txBody>
    </cdr:sp>
  </cdr:relSizeAnchor>
  <cdr:relSizeAnchor xmlns:cdr="http://schemas.openxmlformats.org/drawingml/2006/chartDrawing">
    <cdr:from>
      <cdr:x>0</cdr:x>
      <cdr:y>0.1115</cdr:y>
    </cdr:from>
    <cdr:to>
      <cdr:x>0.55556</cdr:x>
      <cdr:y>0.17817</cdr:y>
    </cdr:to>
    <cdr:sp macro="" textlink="">
      <cdr:nvSpPr>
        <cdr:cNvPr id="7" name="YAxisLabelBox"/>
        <cdr:cNvSpPr txBox="1"/>
      </cdr:nvSpPr>
      <cdr:spPr>
        <a:xfrm xmlns:a="http://schemas.openxmlformats.org/drawingml/2006/main">
          <a:off x="0" y="570225"/>
          <a:ext cx="4936941" cy="340949"/>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200" b="0" i="1" dirty="0">
              <a:latin typeface="Arial" panose="020B0604020202020204" pitchFamily="34" charset="0"/>
            </a:rPr>
            <a:t>Number of </a:t>
          </a:r>
          <a:r>
            <a:rPr lang="en-US" sz="1200" i="1" dirty="0">
              <a:latin typeface="Arial" panose="020B0604020202020204" pitchFamily="34" charset="0"/>
            </a:rPr>
            <a:t>Census Block Groups</a:t>
          </a:r>
          <a:endParaRPr lang="en-US" sz="1200" b="0" i="1" dirty="0">
            <a:latin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35E4EA1-A99D-B048-BA0C-79C029FED16D}" type="datetimeFigureOut">
              <a:t>9/14/2022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929975D-F705-A745-832F-2C52B7964343}" type="slidenum">
              <a:t>‹#›</a:t>
            </a:fld>
            <a:endParaRPr lang="en-US"/>
          </a:p>
        </p:txBody>
      </p:sp>
    </p:spTree>
    <p:extLst>
      <p:ext uri="{BB962C8B-B14F-4D97-AF65-F5344CB8AC3E}">
        <p14:creationId xmlns:p14="http://schemas.microsoft.com/office/powerpoint/2010/main" val="1670123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341F68-DADF-2547-A6B4-F95624CB91F3}" type="datetimeFigureOut">
              <a:rPr lang="en-US" smtClean="0"/>
              <a:t>9/14/2022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910B79-A433-044A-A8FC-6C2E1104D2AB}" type="slidenum">
              <a:rPr lang="en-US" smtClean="0"/>
              <a:t>‹#›</a:t>
            </a:fld>
            <a:endParaRPr lang="en-US"/>
          </a:p>
        </p:txBody>
      </p:sp>
    </p:spTree>
    <p:extLst>
      <p:ext uri="{BB962C8B-B14F-4D97-AF65-F5344CB8AC3E}">
        <p14:creationId xmlns:p14="http://schemas.microsoft.com/office/powerpoint/2010/main" val="63060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910B79-A433-044A-A8FC-6C2E1104D2AB}" type="slidenum">
              <a:rPr lang="en-US" smtClean="0"/>
              <a:t>1</a:t>
            </a:fld>
            <a:endParaRPr lang="en-US"/>
          </a:p>
        </p:txBody>
      </p:sp>
    </p:spTree>
    <p:extLst>
      <p:ext uri="{BB962C8B-B14F-4D97-AF65-F5344CB8AC3E}">
        <p14:creationId xmlns:p14="http://schemas.microsoft.com/office/powerpoint/2010/main" val="930050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3721608" cy="1007936"/>
          </a:xfrm>
          <a:prstGeom prst="rect">
            <a:avLst/>
          </a:prstGeom>
        </p:spPr>
      </p:pic>
      <p:sp>
        <p:nvSpPr>
          <p:cNvPr id="4" name="TextBox 3"/>
          <p:cNvSpPr txBox="1"/>
          <p:nvPr userDrawn="1"/>
        </p:nvSpPr>
        <p:spPr>
          <a:xfrm>
            <a:off x="265815" y="-496181"/>
            <a:ext cx="158491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a:t>
            </a:r>
            <a:r>
              <a:rPr lang="en-US" sz="1200" b="1" dirty="0">
                <a:solidFill>
                  <a:schemeClr val="accent2"/>
                </a:solidFill>
              </a:rPr>
              <a:t>Cover A</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bg2">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tx1"/>
                </a:solidFill>
                <a:latin typeface="+mj-lt"/>
              </a:defRPr>
            </a:lvl1pPr>
          </a:lstStyle>
          <a:p>
            <a:r>
              <a:rPr lang="en-US"/>
              <a:t>Click to edit Master title style</a:t>
            </a:r>
            <a:endParaRPr lang="en-US" dirty="0"/>
          </a:p>
        </p:txBody>
      </p:sp>
      <p:sp>
        <p:nvSpPr>
          <p:cNvPr id="6" name="TextBox 5"/>
          <p:cNvSpPr txBox="1"/>
          <p:nvPr userDrawn="1"/>
        </p:nvSpPr>
        <p:spPr>
          <a:xfrm>
            <a:off x="265815" y="-496181"/>
            <a:ext cx="1936955"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Light</a:t>
            </a:r>
            <a:endParaRPr lang="en-US" sz="1200" b="1" dirty="0">
              <a:solidFill>
                <a:schemeClr val="accent2"/>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solidFill>
                  <a:schemeClr val="tx1"/>
                </a:solidFill>
              </a:defRPr>
            </a:lvl1pPr>
          </a:lstStyle>
          <a:p>
            <a:fld id="{B68F88C8-0A9A-DA43-95C8-7FE161A05352}" type="slidenum">
              <a:rPr lang="en-US" smtClean="0"/>
              <a:pPr/>
              <a:t>‹#›</a:t>
            </a:fld>
            <a:endParaRPr lang="en-US"/>
          </a:p>
        </p:txBody>
      </p:sp>
      <p:sp>
        <p:nvSpPr>
          <p:cNvPr id="10" name="Title 1"/>
          <p:cNvSpPr>
            <a:spLocks noGrp="1"/>
          </p:cNvSpPr>
          <p:nvPr>
            <p:ph type="title"/>
          </p:nvPr>
        </p:nvSpPr>
        <p:spPr>
          <a:xfrm>
            <a:off x="457200" y="533400"/>
            <a:ext cx="11277600" cy="1157288"/>
          </a:xfrm>
        </p:spPr>
        <p:txBody>
          <a:bodyPr anchor="t" anchorCtr="0">
            <a:noAutofit/>
          </a:bodyPr>
          <a:lstStyle/>
          <a:p>
            <a:r>
              <a:rPr lang="en-US"/>
              <a:t>Click to edit Master title style</a:t>
            </a:r>
            <a:endParaRPr lang="en-US" dirty="0"/>
          </a:p>
        </p:txBody>
      </p:sp>
      <p:sp>
        <p:nvSpPr>
          <p:cNvPr id="12"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5" name="TextBox 4"/>
          <p:cNvSpPr txBox="1"/>
          <p:nvPr userDrawn="1"/>
        </p:nvSpPr>
        <p:spPr>
          <a:xfrm>
            <a:off x="265815" y="-496181"/>
            <a:ext cx="1860156"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Light</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6" name="Title 1"/>
          <p:cNvSpPr>
            <a:spLocks noGrp="1"/>
          </p:cNvSpPr>
          <p:nvPr>
            <p:ph type="title"/>
          </p:nvPr>
        </p:nvSpPr>
        <p:spPr>
          <a:xfrm>
            <a:off x="457200" y="533400"/>
            <a:ext cx="11277600" cy="1157288"/>
          </a:xfrm>
        </p:spPr>
        <p:txBody>
          <a:bodyPr anchor="t" anchorCtr="0">
            <a:noAutofit/>
          </a:bodyPr>
          <a:lstStyle>
            <a:lvl1pPr>
              <a:defRPr>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5"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8" name="TextBox 7"/>
          <p:cNvSpPr txBox="1"/>
          <p:nvPr userDrawn="1"/>
        </p:nvSpPr>
        <p:spPr>
          <a:xfrm>
            <a:off x="265815" y="-496181"/>
            <a:ext cx="1820939"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Dark</a:t>
            </a:r>
            <a:endParaRPr lang="en-US" sz="1200" b="1" dirty="0">
              <a:solidFill>
                <a:schemeClr val="accent2"/>
              </a:solidFill>
            </a:endParaRPr>
          </a:p>
        </p:txBody>
      </p:sp>
      <p:sp>
        <p:nvSpPr>
          <p:cNvPr id="9" name="Oval 8"/>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Oval 9"/>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Oval 12"/>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TextBox 13"/>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F88C8-0A9A-DA43-95C8-7FE161A05352}" type="slidenum">
              <a:rPr lang="en-US" smtClean="0"/>
              <a:t>‹#›</a:t>
            </a:fld>
            <a:endParaRPr lang="en-US"/>
          </a:p>
        </p:txBody>
      </p:sp>
      <p:sp>
        <p:nvSpPr>
          <p:cNvPr id="3" name="TextBox 2"/>
          <p:cNvSpPr txBox="1"/>
          <p:nvPr userDrawn="1"/>
        </p:nvSpPr>
        <p:spPr>
          <a:xfrm>
            <a:off x="265815" y="-496181"/>
            <a:ext cx="1415941"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Blank</a:t>
            </a:r>
            <a:endParaRPr lang="en-US" sz="1200" b="1" dirty="0">
              <a:solidFill>
                <a:schemeClr val="accent2"/>
              </a:solidFill>
            </a:endParaRPr>
          </a:p>
        </p:txBody>
      </p:sp>
    </p:spTree>
    <p:extLst>
      <p:ext uri="{BB962C8B-B14F-4D97-AF65-F5344CB8AC3E}">
        <p14:creationId xmlns:p14="http://schemas.microsoft.com/office/powerpoint/2010/main" val="115299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 y="0"/>
            <a:ext cx="12192000" cy="3300984"/>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r>
              <a:rPr lang="en-US" dirty="0"/>
              <a:t/>
            </a:r>
            <a:br>
              <a:rPr lang="en-US" dirty="0"/>
            </a:br>
            <a:r>
              <a:rPr lang="en-US" dirty="0"/>
              <a:t>Drag picture to placeholder or click icon to add from a file.</a:t>
            </a:r>
            <a:br>
              <a:rPr lang="en-US" dirty="0"/>
            </a:br>
            <a:r>
              <a:rPr lang="en-US" dirty="0"/>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5488944"/>
            <a:ext cx="3721608" cy="1007936"/>
          </a:xfrm>
          <a:prstGeom prst="rect">
            <a:avLst/>
          </a:prstGeom>
        </p:spPr>
      </p:pic>
      <p:sp>
        <p:nvSpPr>
          <p:cNvPr id="6" name="TextBox 5"/>
          <p:cNvSpPr txBox="1"/>
          <p:nvPr userDrawn="1"/>
        </p:nvSpPr>
        <p:spPr>
          <a:xfrm>
            <a:off x="265815" y="-496181"/>
            <a:ext cx="2432059" cy="483989"/>
          </a:xfrm>
          <a:prstGeom prst="round2SameRect">
            <a:avLst/>
          </a:prstGeom>
          <a:solidFill>
            <a:srgbClr val="F9FAF9"/>
          </a:solidFill>
          <a:ln w="6350">
            <a:solidFill>
              <a:schemeClr val="accent2"/>
            </a:solidFill>
            <a:prstDash val="solid"/>
          </a:ln>
        </p:spPr>
        <p:txBody>
          <a:bodyPr wrap="none" lIns="182880" tIns="91440" rIns="182880" bIns="182880" rtlCol="0">
            <a:spAutoFit/>
          </a:bodyPr>
          <a:lstStyle>
            <a:defPPr>
              <a:defRPr lang="en-US"/>
            </a:defPPr>
            <a:lvl1pPr>
              <a:defRPr sz="1200" b="1">
                <a:solidFill>
                  <a:schemeClr val="accent2"/>
                </a:solidFill>
              </a:defRPr>
            </a:lvl1pPr>
          </a:lstStyle>
          <a:p>
            <a:pPr lvl="0"/>
            <a:r>
              <a:rPr lang="en-US" dirty="0"/>
              <a:t>Master: Cover B with image</a:t>
            </a:r>
          </a:p>
        </p:txBody>
      </p:sp>
      <p:sp>
        <p:nvSpPr>
          <p:cNvPr id="7" name="Text Placeholder 4">
            <a:extLst>
              <a:ext uri="{FF2B5EF4-FFF2-40B4-BE49-F238E27FC236}">
                <a16:creationId xmlns:a16="http://schemas.microsoft.com/office/drawing/2014/main" id="{59602185-155F-114D-ABC9-23953F6B44C7}"/>
              </a:ext>
            </a:extLst>
          </p:cNvPr>
          <p:cNvSpPr>
            <a:spLocks noGrp="1"/>
          </p:cNvSpPr>
          <p:nvPr>
            <p:ph type="body" sz="quarter" idx="11" hasCustomPrompt="1"/>
          </p:nvPr>
        </p:nvSpPr>
        <p:spPr>
          <a:xfrm>
            <a:off x="6096000" y="5725684"/>
            <a:ext cx="5638800" cy="417677"/>
          </a:xfrm>
        </p:spPr>
        <p:txBody>
          <a:bodyPr anchor="b">
            <a:normAutofit/>
          </a:bodyPr>
          <a:lstStyle>
            <a:lvl1pPr marL="0" indent="0" algn="r">
              <a:buNone/>
              <a:defRPr sz="1200">
                <a:solidFill>
                  <a:schemeClr val="accent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optional author</a:t>
            </a:r>
          </a:p>
        </p:txBody>
      </p:sp>
    </p:spTree>
  </p:cSld>
  <p:clrMapOvr>
    <a:masterClrMapping/>
  </p:clrMapOvr>
  <p:transition>
    <p:fade/>
  </p:transition>
  <p:extLst>
    <p:ext uri="{DCECCB84-F9BA-43D5-87BE-67443E8EF086}">
      <p15:sldGuideLst xmlns:p15="http://schemas.microsoft.com/office/powerpoint/2012/main">
        <p15:guide id="2" orient="horz" pos="2088" userDrawn="1">
          <p15:clr>
            <a:srgbClr val="FBAE40"/>
          </p15:clr>
        </p15:guide>
        <p15:guide id="3" orient="horz" pos="3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68F88C8-0A9A-DA43-95C8-7FE161A05352}" type="slidenum">
              <a:rPr lang="en-US" smtClean="0"/>
              <a:t>‹#›</a:t>
            </a:fld>
            <a:endParaRPr lang="en-US"/>
          </a:p>
        </p:txBody>
      </p:sp>
      <p:sp>
        <p:nvSpPr>
          <p:cNvPr id="6" name="TextBox 5"/>
          <p:cNvSpPr txBox="1"/>
          <p:nvPr userDrawn="1"/>
        </p:nvSpPr>
        <p:spPr>
          <a:xfrm>
            <a:off x="265815" y="-496181"/>
            <a:ext cx="169067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Only</a:t>
            </a:r>
            <a:endParaRPr lang="en-US" sz="1200" b="1" dirty="0">
              <a:solidFill>
                <a:schemeClr val="accent2"/>
              </a:solidFill>
            </a:endParaRPr>
          </a:p>
        </p:txBody>
      </p:sp>
      <p:sp>
        <p:nvSpPr>
          <p:cNvPr id="7" name="Text Placeholder 2">
            <a:extLst>
              <a:ext uri="{FF2B5EF4-FFF2-40B4-BE49-F238E27FC236}">
                <a16:creationId xmlns:a16="http://schemas.microsoft.com/office/drawing/2014/main" id="{273CC05F-D06D-3140-B072-F1CAE0BC36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3687540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7" name="Title 6"/>
          <p:cNvSpPr>
            <a:spLocks noGrp="1"/>
          </p:cNvSpPr>
          <p:nvPr>
            <p:ph type="title"/>
          </p:nvPr>
        </p:nvSpPr>
        <p:spPr/>
        <p:txBody>
          <a:bodyPr lIns="0" rIns="0" anchor="t" anchorCtr="0">
            <a:noAutofit/>
          </a:bodyPr>
          <a:lstStyle>
            <a:lvl1pPr>
              <a:defRPr b="1"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a:lnSpc>
                <a:spcPct val="108000"/>
              </a:lnSpc>
              <a:spcBef>
                <a:spcPts val="0"/>
              </a:spcBef>
              <a:spcAft>
                <a:spcPts val="1600"/>
              </a:spcAft>
              <a:defRPr baseline="0">
                <a:latin typeface="+mn-lt"/>
              </a:defRPr>
            </a:lvl1pPr>
            <a:lvl2pPr>
              <a:lnSpc>
                <a:spcPct val="108000"/>
              </a:lnSpc>
              <a:spcBef>
                <a:spcPts val="0"/>
              </a:spcBef>
              <a:spcAft>
                <a:spcPts val="1600"/>
              </a:spcAft>
              <a:defRPr>
                <a:latin typeface="+mn-lt"/>
              </a:defRPr>
            </a:lvl2pPr>
            <a:lvl3pPr>
              <a:lnSpc>
                <a:spcPct val="108000"/>
              </a:lnSpc>
              <a:spcBef>
                <a:spcPts val="0"/>
              </a:spcBef>
              <a:spcAft>
                <a:spcPts val="1600"/>
              </a:spcAft>
              <a:defRPr>
                <a:latin typeface="+mn-lt"/>
              </a:defRPr>
            </a:lvl3pPr>
            <a:lvl4pPr>
              <a:lnSpc>
                <a:spcPct val="108000"/>
              </a:lnSpc>
              <a:spcBef>
                <a:spcPts val="0"/>
              </a:spcBef>
              <a:spcAft>
                <a:spcPts val="1600"/>
              </a:spcAft>
              <a:defRPr>
                <a:latin typeface="+mn-lt"/>
              </a:defRPr>
            </a:lvl4pPr>
            <a:lvl5pPr>
              <a:lnSpc>
                <a:spcPct val="108000"/>
              </a:lnSpc>
              <a:spcBef>
                <a:spcPts val="0"/>
              </a:spcBef>
              <a:spcAft>
                <a:spcPts val="1600"/>
              </a:spcAft>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199950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247009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Large Bullets</a:t>
            </a:r>
            <a:endParaRPr lang="en-US" sz="1200" b="1" dirty="0">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with annotation">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57800" y="533400"/>
            <a:ext cx="6477000" cy="55245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57200" y="533400"/>
            <a:ext cx="3829050" cy="5524500"/>
          </a:xfrm>
        </p:spPr>
        <p:txBody>
          <a:bodyPr anchor="ctr">
            <a:normAutofit/>
          </a:bodyPr>
          <a:lstStyle>
            <a:lvl1pPr>
              <a:lnSpc>
                <a:spcPct val="100000"/>
              </a:lnSpc>
              <a:spcAft>
                <a:spcPts val="1200"/>
              </a:spcAft>
              <a:defRPr sz="2200" b="1" i="0" baseline="0">
                <a:latin typeface="+mj-lt"/>
              </a:defRPr>
            </a:lvl1pPr>
          </a:lstStyle>
          <a:p>
            <a:r>
              <a:rPr lang="en-US"/>
              <a:t>Click to edit Master title style</a:t>
            </a:r>
            <a:endParaRPr lang="en-US" dirty="0"/>
          </a:p>
        </p:txBody>
      </p:sp>
      <p:sp>
        <p:nvSpPr>
          <p:cNvPr id="10" name="TextBox 9"/>
          <p:cNvSpPr txBox="1"/>
          <p:nvPr userDrawn="1"/>
        </p:nvSpPr>
        <p:spPr>
          <a:xfrm>
            <a:off x="265815" y="-496181"/>
            <a:ext cx="263881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a:t>
            </a:r>
            <a:endParaRPr lang="en-US" sz="1200" b="1" dirty="0">
              <a:solidFill>
                <a:schemeClr val="accent2"/>
              </a:solidFill>
            </a:endParaRPr>
          </a:p>
        </p:txBody>
      </p:sp>
      <p:sp>
        <p:nvSpPr>
          <p:cNvPr id="3" name="Content Placeholder 2"/>
          <p:cNvSpPr>
            <a:spLocks noGrp="1"/>
          </p:cNvSpPr>
          <p:nvPr>
            <p:ph sz="quarter" idx="10"/>
          </p:nvPr>
        </p:nvSpPr>
        <p:spPr>
          <a:xfrm>
            <a:off x="5257800" y="533400"/>
            <a:ext cx="6477000" cy="5524500"/>
          </a:xfrm>
          <a:noFill/>
        </p:spPr>
        <p:txBody>
          <a:bodyPr vert="horz" lIns="0" tIns="45720" rIns="0" bIns="45720" rtlCol="0">
            <a:normAutofit/>
          </a:bodyPr>
          <a:lstStyle>
            <a:lvl1pPr marL="228600" indent="-228600">
              <a:buNone/>
              <a:defRPr lang="en-US" smtClean="0">
                <a:solidFill>
                  <a:schemeClr val="bg2">
                    <a:lumMod val="75000"/>
                  </a:schemeClr>
                </a:solidFill>
              </a:defRPr>
            </a:lvl1pPr>
            <a:lvl2pPr>
              <a:defRPr lang="en-US" smtClean="0"/>
            </a:lvl2pPr>
            <a:lvl3pPr>
              <a:defRPr lang="en-US" smtClean="0"/>
            </a:lvl3pPr>
            <a:lvl4pPr>
              <a:defRPr lang="en-US" smtClean="0"/>
            </a:lvl4pPr>
            <a:lvl5pPr>
              <a:defRPr lang="en-US"/>
            </a:lvl5pPr>
          </a:lstStyle>
          <a:p>
            <a:pPr marL="0" lvl="0" indent="0" algn="ctr"/>
            <a:r>
              <a:rPr lang="en-US"/>
              <a:t>Edit Master text styles</a:t>
            </a:r>
          </a:p>
          <a:p>
            <a:pPr marL="0" lvl="1" indent="0" algn="ctr"/>
            <a:r>
              <a:rPr lang="en-US"/>
              <a:t>Second level</a:t>
            </a:r>
          </a:p>
        </p:txBody>
      </p:sp>
      <p:sp>
        <p:nvSpPr>
          <p:cNvPr id="8" name="Text Placeholder 2">
            <a:extLst>
              <a:ext uri="{FF2B5EF4-FFF2-40B4-BE49-F238E27FC236}">
                <a16:creationId xmlns:a16="http://schemas.microsoft.com/office/drawing/2014/main" id="{65C98F9E-B192-D84C-A126-928C54F5048C}"/>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gure with bullet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6" name="Title 5"/>
          <p:cNvSpPr>
            <a:spLocks noGrp="1"/>
          </p:cNvSpPr>
          <p:nvPr>
            <p:ph type="title"/>
          </p:nvPr>
        </p:nvSpPr>
        <p:spPr>
          <a:xfrm>
            <a:off x="457200" y="533400"/>
            <a:ext cx="3657600" cy="1711036"/>
          </a:xfrm>
        </p:spPr>
        <p:txBody>
          <a:bodyPr anchor="b">
            <a:noAutofit/>
          </a:bodyPr>
          <a:lstStyle>
            <a:lvl1pPr>
              <a:lnSpc>
                <a:spcPct val="100000"/>
              </a:lnSpc>
              <a:spcAft>
                <a:spcPts val="1200"/>
              </a:spcAft>
              <a:defRPr sz="2200" b="1" i="0" baseline="0">
                <a:latin typeface="+mj-lt"/>
              </a:defRPr>
            </a:lvl1pPr>
          </a:lstStyle>
          <a:p>
            <a:r>
              <a:rPr lang="en-US"/>
              <a:t>Click to edit Master title style</a:t>
            </a:r>
            <a:endParaRPr lang="en-US" dirty="0"/>
          </a:p>
        </p:txBody>
      </p:sp>
      <p:sp>
        <p:nvSpPr>
          <p:cNvPr id="3" name="Text Placeholder 2"/>
          <p:cNvSpPr>
            <a:spLocks noGrp="1"/>
          </p:cNvSpPr>
          <p:nvPr>
            <p:ph type="body" sz="quarter" idx="11"/>
          </p:nvPr>
        </p:nvSpPr>
        <p:spPr>
          <a:xfrm>
            <a:off x="457200" y="2481263"/>
            <a:ext cx="3657600" cy="3254375"/>
          </a:xfrm>
        </p:spPr>
        <p:txBody>
          <a:bodyPr>
            <a:noAutofit/>
          </a:bodyPr>
          <a:lstStyle>
            <a:lvl1pPr>
              <a:defRPr sz="2200" baseline="0">
                <a:solidFill>
                  <a:schemeClr val="tx1"/>
                </a:solidFill>
              </a:defRPr>
            </a:lvl1pPr>
            <a:lvl2pPr>
              <a:defRPr sz="2200" baseline="0">
                <a:solidFill>
                  <a:schemeClr val="tx1"/>
                </a:solidFill>
              </a:defRPr>
            </a:lvl2pPr>
            <a:lvl3pPr>
              <a:defRPr sz="2200" baseline="0">
                <a:solidFill>
                  <a:schemeClr val="tx1"/>
                </a:solidFill>
              </a:defRPr>
            </a:lvl3pPr>
            <a:lvl4pPr>
              <a:defRPr sz="2200" baseline="0">
                <a:solidFill>
                  <a:schemeClr val="tx1"/>
                </a:solidFill>
              </a:defRPr>
            </a:lvl4pPr>
            <a:lvl5pPr>
              <a:defRPr sz="2200" baseline="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265815" y="-496181"/>
            <a:ext cx="331858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 + bullets</a:t>
            </a:r>
            <a:endParaRPr lang="en-US" sz="1200" b="1" dirty="0">
              <a:solidFill>
                <a:schemeClr val="accent2"/>
              </a:solidFill>
            </a:endParaRPr>
          </a:p>
        </p:txBody>
      </p:sp>
      <p:sp>
        <p:nvSpPr>
          <p:cNvPr id="11" name="Content Placeholder 2"/>
          <p:cNvSpPr>
            <a:spLocks noGrp="1"/>
          </p:cNvSpPr>
          <p:nvPr>
            <p:ph sz="quarter" idx="10"/>
          </p:nvPr>
        </p:nvSpPr>
        <p:spPr>
          <a:xfrm>
            <a:off x="5257800" y="533400"/>
            <a:ext cx="6477000" cy="5524500"/>
          </a:xfrm>
          <a:noFill/>
        </p:spPr>
        <p:txBody>
          <a:bodyPr vert="horz" lIns="0" tIns="45720" rIns="0" bIns="45720" rtlCol="0">
            <a:normAutofit/>
          </a:bodyPr>
          <a:lstStyle>
            <a:lvl1pPr marL="228600" indent="-228600">
              <a:buNone/>
              <a:defRPr lang="en-US" smtClean="0">
                <a:solidFill>
                  <a:schemeClr val="accent2">
                    <a:lumMod val="60000"/>
                    <a:lumOff val="40000"/>
                  </a:schemeClr>
                </a:solidFill>
              </a:defRPr>
            </a:lvl1pPr>
            <a:lvl2pPr>
              <a:defRPr lang="en-US" smtClean="0"/>
            </a:lvl2pPr>
            <a:lvl3pPr>
              <a:defRPr lang="en-US" smtClean="0"/>
            </a:lvl3pPr>
            <a:lvl4pPr>
              <a:defRPr lang="en-US" smtClean="0"/>
            </a:lvl4pPr>
            <a:lvl5pPr>
              <a:defRPr lang="en-US"/>
            </a:lvl5pPr>
          </a:lstStyle>
          <a:p>
            <a:pPr marL="0" lvl="0" indent="0" algn="ctr"/>
            <a:r>
              <a:rPr lang="en-US"/>
              <a:t>Edit Master text styles</a:t>
            </a:r>
          </a:p>
          <a:p>
            <a:pPr marL="0" lvl="1" indent="0" algn="ctr"/>
            <a:r>
              <a:rPr lang="en-US"/>
              <a:t>Second level</a:t>
            </a:r>
          </a:p>
        </p:txBody>
      </p:sp>
      <p:sp>
        <p:nvSpPr>
          <p:cNvPr id="8" name="Text Placeholder 2">
            <a:extLst>
              <a:ext uri="{FF2B5EF4-FFF2-40B4-BE49-F238E27FC236}">
                <a16:creationId xmlns:a16="http://schemas.microsoft.com/office/drawing/2014/main" id="{D7D7F6C5-3DA8-6043-843B-8F5B92A0628A}"/>
              </a:ext>
            </a:extLst>
          </p:cNvPr>
          <p:cNvSpPr>
            <a:spLocks noGrp="1"/>
          </p:cNvSpPr>
          <p:nvPr>
            <p:ph type="body" sz="quarter" idx="12"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0">
              <a:schemeClr val="accent1"/>
            </a:gs>
            <a:gs pos="97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hasCustomPrompt="1"/>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dirty="0"/>
              <a:t>Click to add a divider title</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120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a:solidFill>
                  <a:schemeClr val="accent2"/>
                </a:solidFill>
              </a:rPr>
              <a:t>:</a:t>
            </a:r>
            <a:r>
              <a:rPr lang="en-US" sz="1200" b="1" baseline="0">
                <a:solidFill>
                  <a:schemeClr val="accent2"/>
                </a:solidFill>
              </a:rPr>
              <a:t> Divider Blue</a:t>
            </a:r>
            <a:endParaRPr lang="en-US" sz="1200" b="1" dirty="0">
              <a:solidFill>
                <a:schemeClr val="accent2"/>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773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Dark</a:t>
            </a:r>
            <a:endParaRPr lang="en-US" sz="1200" b="1" dirty="0">
              <a:solidFill>
                <a:schemeClr val="accent2"/>
              </a:solidFill>
            </a:endParaRPr>
          </a:p>
        </p:txBody>
      </p:sp>
      <p:sp>
        <p:nvSpPr>
          <p:cNvPr id="8" name="Oval 7"/>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Oval 9"/>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TextBox 12"/>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a:ext>
            </a:extLst>
          </a:blip>
          <a:srcRect l="14990" t="-24944" r="1"/>
          <a:stretch/>
        </p:blipFill>
        <p:spPr>
          <a:xfrm>
            <a:off x="320675" y="6521450"/>
            <a:ext cx="2391113" cy="102824"/>
          </a:xfrm>
          <a:prstGeom prst="rect">
            <a:avLst/>
          </a:prstGeom>
        </p:spPr>
      </p:pic>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
        <p:nvSpPr>
          <p:cNvPr id="13" name="TextBox 12"/>
          <p:cNvSpPr txBox="1"/>
          <p:nvPr userDrawn="1"/>
        </p:nvSpPr>
        <p:spPr>
          <a:xfrm>
            <a:off x="10525186" y="7020156"/>
            <a:ext cx="1697901" cy="246221"/>
          </a:xfrm>
          <a:prstGeom prst="rect">
            <a:avLst/>
          </a:prstGeom>
          <a:noFill/>
        </p:spPr>
        <p:txBody>
          <a:bodyPr vert="horz" wrap="none" rtlCol="0">
            <a:spAutoFit/>
          </a:bodyPr>
          <a:lstStyle/>
          <a:p>
            <a:pPr algn="r"/>
            <a:r>
              <a:rPr lang="en-US" sz="1000" b="1" spc="0" dirty="0">
                <a:solidFill>
                  <a:schemeClr val="tx1">
                    <a:lumMod val="60000"/>
                    <a:lumOff val="40000"/>
                  </a:schemeClr>
                </a:solidFill>
              </a:rPr>
              <a:t>TEMPLATE VERSION 2.2</a:t>
            </a:r>
            <a:endParaRPr lang="en-US" sz="1000" b="1" spc="0" dirty="0">
              <a:solidFill>
                <a:schemeClr val="tx1"/>
              </a:solidFill>
            </a:endParaRPr>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4" r:id="rId3"/>
    <p:sldLayoutId id="2147483658" r:id="rId4"/>
    <p:sldLayoutId id="2147483675" r:id="rId5"/>
    <p:sldLayoutId id="2147483656" r:id="rId6"/>
    <p:sldLayoutId id="2147483677" r:id="rId7"/>
    <p:sldLayoutId id="2147483657" r:id="rId8"/>
    <p:sldLayoutId id="2147483674" r:id="rId9"/>
    <p:sldLayoutId id="2147483676" r:id="rId10"/>
    <p:sldLayoutId id="2147483682" r:id="rId11"/>
    <p:sldLayoutId id="2147483683" r:id="rId12"/>
    <p:sldLayoutId id="2147483655" r:id="rId13"/>
  </p:sldLayoutIdLst>
  <p:transition>
    <p:fade/>
  </p:transition>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census.gov/content/dam/Census/programs-surveys/acs/about/ACS_Information_Guide.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tea.texas.gov/sites/default/files/State%20Comp%20Ed%20HB3%20Powerpoint%20-%20accessible.pdf" TargetMode="External"/><Relationship Id="rId2" Type="http://schemas.openxmlformats.org/officeDocument/2006/relationships/hyperlink" Target="https://tea.texas.gov/sites/default/files/Socioeconomic%20Tiers%20Report%2020180522%20-%20Accessible.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7304"/>
            <a:ext cx="2849217" cy="43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07624862"/>
              </p:ext>
            </p:extLst>
          </p:nvPr>
        </p:nvGraphicFramePr>
        <p:xfrm>
          <a:off x="820717" y="3593372"/>
          <a:ext cx="10523557" cy="1289143"/>
        </p:xfrm>
        <a:graphic>
          <a:graphicData uri="http://schemas.openxmlformats.org/drawingml/2006/table">
            <a:tbl>
              <a:tblPr firstRow="1" bandRow="1">
                <a:tableStyleId>{5C22544A-7EE6-4342-B048-85BDC9FD1C3A}</a:tableStyleId>
              </a:tblPr>
              <a:tblGrid>
                <a:gridCol w="10523557">
                  <a:extLst>
                    <a:ext uri="{9D8B030D-6E8A-4147-A177-3AD203B41FA5}">
                      <a16:colId xmlns:a16="http://schemas.microsoft.com/office/drawing/2014/main" val="20000"/>
                    </a:ext>
                  </a:extLst>
                </a:gridCol>
              </a:tblGrid>
              <a:tr h="128497">
                <a:tc>
                  <a:txBody>
                    <a:bodyPr/>
                    <a:lstStyle/>
                    <a:p>
                      <a:pPr marL="0" marR="0" lvl="0" indent="0" algn="l" defTabSz="914400" rtl="0" eaLnBrk="1" fontAlgn="auto" latinLnBrk="0" hangingPunct="1">
                        <a:lnSpc>
                          <a:spcPct val="100000"/>
                        </a:lnSpc>
                        <a:spcBef>
                          <a:spcPts val="0"/>
                        </a:spcBef>
                        <a:spcAft>
                          <a:spcPts val="1600"/>
                        </a:spcAft>
                        <a:buClr>
                          <a:srgbClr val="139DEC"/>
                        </a:buClr>
                        <a:buSzTx/>
                        <a:buFontTx/>
                        <a:buNone/>
                        <a:tabLst/>
                        <a:defRPr/>
                      </a:pPr>
                      <a:r>
                        <a:rPr kumimoji="0" lang="en-US" sz="1200" b="0" i="0" u="none" strike="noStrike" kern="1200" cap="none" spc="0" normalizeH="0" baseline="0" noProof="0" dirty="0">
                          <a:ln>
                            <a:noFill/>
                          </a:ln>
                          <a:solidFill>
                            <a:srgbClr val="139DEC"/>
                          </a:solidFill>
                          <a:effectLst/>
                          <a:uLnTx/>
                          <a:uFillTx/>
                          <a:latin typeface="+mn-lt"/>
                          <a:ea typeface="+mn-ea"/>
                          <a:cs typeface="+mn-cs"/>
                        </a:rPr>
                        <a:t>Urban Institute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0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94546"/>
                          </a:solidFill>
                          <a:effectLst/>
                          <a:uLnTx/>
                          <a:uFillTx/>
                          <a:latin typeface="Lato"/>
                          <a:ea typeface="+mn-ea"/>
                          <a:cs typeface="+mn-cs"/>
                        </a:rPr>
                        <a:t>Colorado At-Risk Working Group</a:t>
                      </a:r>
                      <a:endParaRPr lang="en-US"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39DEC"/>
                        </a:solidFill>
                        <a:effectLst/>
                        <a:uLnTx/>
                        <a:uFillTx/>
                        <a:latin typeface="+mn-lt"/>
                        <a:ea typeface="+mn-ea"/>
                        <a:cs typeface="+mn-cs"/>
                      </a:endParaRPr>
                    </a:p>
                  </a:txBody>
                  <a:tcPr marL="0" marR="0" marT="9144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 b="24"/>
          <a:stretch>
            <a:fillRect/>
          </a:stretch>
        </p:blipFill>
        <p:spPr/>
      </p:pic>
    </p:spTree>
    <p:extLst>
      <p:ext uri="{BB962C8B-B14F-4D97-AF65-F5344CB8AC3E}">
        <p14:creationId xmlns:p14="http://schemas.microsoft.com/office/powerpoint/2010/main" val="1370550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3C3122-32C7-44C8-91C8-6E7389B177F3}"/>
              </a:ext>
            </a:extLst>
          </p:cNvPr>
          <p:cNvSpPr>
            <a:spLocks noGrp="1"/>
          </p:cNvSpPr>
          <p:nvPr>
            <p:ph type="sldNum" sz="quarter" idx="4"/>
          </p:nvPr>
        </p:nvSpPr>
        <p:spPr/>
        <p:txBody>
          <a:bodyPr/>
          <a:lstStyle/>
          <a:p>
            <a:fld id="{B68F88C8-0A9A-DA43-95C8-7FE161A05352}" type="slidenum">
              <a:rPr lang="en-US" smtClean="0"/>
              <a:pPr/>
              <a:t>10</a:t>
            </a:fld>
            <a:endParaRPr lang="en-US"/>
          </a:p>
        </p:txBody>
      </p:sp>
      <p:sp>
        <p:nvSpPr>
          <p:cNvPr id="3" name="Title 2">
            <a:extLst>
              <a:ext uri="{FF2B5EF4-FFF2-40B4-BE49-F238E27FC236}">
                <a16:creationId xmlns:a16="http://schemas.microsoft.com/office/drawing/2014/main" id="{6DD070E7-AF88-4F3B-881C-9E00FABEF792}"/>
              </a:ext>
            </a:extLst>
          </p:cNvPr>
          <p:cNvSpPr>
            <a:spLocks noGrp="1"/>
          </p:cNvSpPr>
          <p:nvPr>
            <p:ph type="title"/>
          </p:nvPr>
        </p:nvSpPr>
        <p:spPr/>
        <p:txBody>
          <a:bodyPr/>
          <a:lstStyle/>
          <a:p>
            <a:r>
              <a:rPr lang="en-US" dirty="0"/>
              <a:t>Additional Comments</a:t>
            </a:r>
          </a:p>
        </p:txBody>
      </p:sp>
      <p:sp>
        <p:nvSpPr>
          <p:cNvPr id="4" name="Text Placeholder 3">
            <a:extLst>
              <a:ext uri="{FF2B5EF4-FFF2-40B4-BE49-F238E27FC236}">
                <a16:creationId xmlns:a16="http://schemas.microsoft.com/office/drawing/2014/main" id="{A83EDF4C-EAB0-40DD-9B36-0EC933202F6E}"/>
              </a:ext>
            </a:extLst>
          </p:cNvPr>
          <p:cNvSpPr>
            <a:spLocks noGrp="1"/>
          </p:cNvSpPr>
          <p:nvPr>
            <p:ph type="body" sz="quarter" idx="10"/>
          </p:nvPr>
        </p:nvSpPr>
        <p:spPr>
          <a:xfrm>
            <a:off x="457200" y="1459334"/>
            <a:ext cx="11277600" cy="4367212"/>
          </a:xfrm>
        </p:spPr>
        <p:txBody>
          <a:bodyPr/>
          <a:lstStyle/>
          <a:p>
            <a:r>
              <a:rPr lang="en-US" sz="2000" i="1" dirty="0"/>
              <a:t>“For any of the income-based measures, what are the thresholds / cutoffs for eligibility? Same as FRL qualifiers? Are additional funds being added to the at-risk weight or do any hold harmless provisions come at the expense of other factors?”</a:t>
            </a:r>
          </a:p>
          <a:p>
            <a:r>
              <a:rPr lang="en-US" sz="2000" i="1" dirty="0"/>
              <a:t>“Do we have flexibility to adjust the weighting of variables within the SES Neighborhood Index once we see updated modeling on the selected variables? Are there certain variables on the list that seem to be duplicative where a 'pick one or the other' should be determined? For median household income, is there a rationale for using the median vs. using the percentage under a certain cut point? Will this also impact accountability?”</a:t>
            </a:r>
          </a:p>
          <a:p>
            <a:r>
              <a:rPr lang="en-US" sz="2000" i="1" dirty="0"/>
              <a:t>“We touched on this at the first meeting, but I think we need to further discuss how we can capture those who don't have a physical address (i.e. trailer parks, </a:t>
            </a:r>
            <a:r>
              <a:rPr lang="en-US" sz="2000" i="1" dirty="0" err="1"/>
              <a:t>etc</a:t>
            </a:r>
            <a:r>
              <a:rPr lang="en-US" sz="2000" i="1" dirty="0"/>
              <a:t>). Can we build in a way to assign a census block vs. an actual physical address?”</a:t>
            </a:r>
          </a:p>
          <a:p>
            <a:endParaRPr lang="en-US" i="1" dirty="0"/>
          </a:p>
        </p:txBody>
      </p:sp>
      <p:sp>
        <p:nvSpPr>
          <p:cNvPr id="5" name="Text Placeholder 4">
            <a:extLst>
              <a:ext uri="{FF2B5EF4-FFF2-40B4-BE49-F238E27FC236}">
                <a16:creationId xmlns:a16="http://schemas.microsoft.com/office/drawing/2014/main" id="{408FE4A5-DA12-4D93-9F8B-8DE84C96B22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951809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47C2D-EDC2-4F41-ABB8-C514D0F2C68A}"/>
              </a:ext>
            </a:extLst>
          </p:cNvPr>
          <p:cNvSpPr>
            <a:spLocks noGrp="1"/>
          </p:cNvSpPr>
          <p:nvPr>
            <p:ph type="sldNum" sz="quarter" idx="4"/>
          </p:nvPr>
        </p:nvSpPr>
        <p:spPr/>
        <p:txBody>
          <a:bodyPr/>
          <a:lstStyle/>
          <a:p>
            <a:fld id="{B68F88C8-0A9A-DA43-95C8-7FE161A05352}" type="slidenum">
              <a:rPr lang="en-US" smtClean="0"/>
              <a:pPr/>
              <a:t>11</a:t>
            </a:fld>
            <a:endParaRPr lang="en-US"/>
          </a:p>
        </p:txBody>
      </p:sp>
      <p:sp>
        <p:nvSpPr>
          <p:cNvPr id="3" name="Title 2">
            <a:extLst>
              <a:ext uri="{FF2B5EF4-FFF2-40B4-BE49-F238E27FC236}">
                <a16:creationId xmlns:a16="http://schemas.microsoft.com/office/drawing/2014/main" id="{15639E23-613D-457D-9FFA-254134B4DEEE}"/>
              </a:ext>
            </a:extLst>
          </p:cNvPr>
          <p:cNvSpPr>
            <a:spLocks noGrp="1"/>
          </p:cNvSpPr>
          <p:nvPr>
            <p:ph type="title"/>
          </p:nvPr>
        </p:nvSpPr>
        <p:spPr/>
        <p:txBody>
          <a:bodyPr/>
          <a:lstStyle/>
          <a:p>
            <a:r>
              <a:rPr lang="en-US" dirty="0"/>
              <a:t>About American Community Survey</a:t>
            </a:r>
          </a:p>
        </p:txBody>
      </p:sp>
      <p:sp>
        <p:nvSpPr>
          <p:cNvPr id="4" name="Text Placeholder 3">
            <a:extLst>
              <a:ext uri="{FF2B5EF4-FFF2-40B4-BE49-F238E27FC236}">
                <a16:creationId xmlns:a16="http://schemas.microsoft.com/office/drawing/2014/main" id="{7EFE055B-4BAF-4431-AF5D-09A6057EA6C4}"/>
              </a:ext>
            </a:extLst>
          </p:cNvPr>
          <p:cNvSpPr>
            <a:spLocks noGrp="1"/>
          </p:cNvSpPr>
          <p:nvPr>
            <p:ph type="body" sz="quarter" idx="10"/>
          </p:nvPr>
        </p:nvSpPr>
        <p:spPr>
          <a:xfrm>
            <a:off x="457200" y="1432193"/>
            <a:ext cx="10214658" cy="4625707"/>
          </a:xfrm>
        </p:spPr>
        <p:txBody>
          <a:bodyPr/>
          <a:lstStyle/>
          <a:p>
            <a:r>
              <a:rPr lang="en-US" dirty="0"/>
              <a:t>Respondents are contacted by mail and can respond online or by returning the form. After three months of non-response to mail contacts, address is visited for personal interview.</a:t>
            </a:r>
          </a:p>
          <a:p>
            <a:r>
              <a:rPr lang="en-US" dirty="0"/>
              <a:t>The Census Bureau selects a random sample of addresses to be included in the ACS. About 1 in 38 U.S. households per year receives an invitation to participate in the American Community Survey (ACS). </a:t>
            </a:r>
          </a:p>
          <a:p>
            <a:r>
              <a:rPr lang="en-US" dirty="0">
                <a:hlinkClick r:id="rId2"/>
              </a:rPr>
              <a:t>https://www.census.gov/content/dam/Census/programs-surveys/acs/about/ACS_Information_Guide.pdf</a:t>
            </a:r>
            <a:r>
              <a:rPr lang="en-US" dirty="0"/>
              <a:t> </a:t>
            </a:r>
          </a:p>
        </p:txBody>
      </p:sp>
      <p:sp>
        <p:nvSpPr>
          <p:cNvPr id="5" name="Text Placeholder 4">
            <a:extLst>
              <a:ext uri="{FF2B5EF4-FFF2-40B4-BE49-F238E27FC236}">
                <a16:creationId xmlns:a16="http://schemas.microsoft.com/office/drawing/2014/main" id="{801990AE-21BB-4CC5-9633-F3AE8B456F5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108822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08DC2F-E77C-4B9A-BBFF-A2B47C74481A}"/>
              </a:ext>
            </a:extLst>
          </p:cNvPr>
          <p:cNvSpPr>
            <a:spLocks noGrp="1"/>
          </p:cNvSpPr>
          <p:nvPr>
            <p:ph type="sldNum" sz="quarter" idx="4"/>
          </p:nvPr>
        </p:nvSpPr>
        <p:spPr/>
        <p:txBody>
          <a:bodyPr/>
          <a:lstStyle/>
          <a:p>
            <a:fld id="{B68F88C8-0A9A-DA43-95C8-7FE161A05352}" type="slidenum">
              <a:rPr lang="en-US" smtClean="0"/>
              <a:pPr/>
              <a:t>12</a:t>
            </a:fld>
            <a:endParaRPr lang="en-US"/>
          </a:p>
        </p:txBody>
      </p:sp>
      <p:sp>
        <p:nvSpPr>
          <p:cNvPr id="3" name="Title 2">
            <a:extLst>
              <a:ext uri="{FF2B5EF4-FFF2-40B4-BE49-F238E27FC236}">
                <a16:creationId xmlns:a16="http://schemas.microsoft.com/office/drawing/2014/main" id="{EF189BDB-DE95-4D59-A094-98E38211AC97}"/>
              </a:ext>
            </a:extLst>
          </p:cNvPr>
          <p:cNvSpPr>
            <a:spLocks noGrp="1"/>
          </p:cNvSpPr>
          <p:nvPr>
            <p:ph type="title"/>
          </p:nvPr>
        </p:nvSpPr>
        <p:spPr/>
        <p:txBody>
          <a:bodyPr/>
          <a:lstStyle/>
          <a:p>
            <a:r>
              <a:rPr lang="en-US" dirty="0"/>
              <a:t>Guidance From Texas and Chicago Public Schools</a:t>
            </a:r>
          </a:p>
        </p:txBody>
      </p:sp>
      <p:sp>
        <p:nvSpPr>
          <p:cNvPr id="4" name="Text Placeholder 3">
            <a:extLst>
              <a:ext uri="{FF2B5EF4-FFF2-40B4-BE49-F238E27FC236}">
                <a16:creationId xmlns:a16="http://schemas.microsoft.com/office/drawing/2014/main" id="{9A39CB9F-0A8F-47EB-A1D6-EB578AA60EAA}"/>
              </a:ext>
            </a:extLst>
          </p:cNvPr>
          <p:cNvSpPr>
            <a:spLocks noGrp="1"/>
          </p:cNvSpPr>
          <p:nvPr>
            <p:ph type="body" sz="quarter" idx="10"/>
          </p:nvPr>
        </p:nvSpPr>
        <p:spPr>
          <a:xfrm>
            <a:off x="457199" y="1080655"/>
            <a:ext cx="11132545" cy="4655690"/>
          </a:xfrm>
        </p:spPr>
        <p:txBody>
          <a:bodyPr/>
          <a:lstStyle/>
          <a:p>
            <a:r>
              <a:rPr lang="en-US" b="1" dirty="0"/>
              <a:t>Original Chicago model</a:t>
            </a:r>
            <a:r>
              <a:rPr lang="en-US" dirty="0"/>
              <a:t>: </a:t>
            </a:r>
            <a:r>
              <a:rPr lang="en-US" i="1" dirty="0"/>
              <a:t>household income, home ownership, household composition, educational attainment, English proficiency, and school performance. </a:t>
            </a:r>
          </a:p>
          <a:p>
            <a:r>
              <a:rPr lang="en-US" b="1" dirty="0"/>
              <a:t>Texas model</a:t>
            </a:r>
            <a:r>
              <a:rPr lang="en-US" dirty="0"/>
              <a:t>: </a:t>
            </a:r>
            <a:r>
              <a:rPr lang="en-US" i="1" dirty="0"/>
              <a:t>household income, home ownership, household composition, educational attainment (education score, higher attainment=higher weight)</a:t>
            </a:r>
          </a:p>
          <a:p>
            <a:r>
              <a:rPr lang="en-US" dirty="0"/>
              <a:t>Texas creates five SES tiers using Census block group data (each with 20 percent of school-age population), with each variable assigned a 0-100 percentile.</a:t>
            </a:r>
            <a:endParaRPr lang="en-US" i="1" dirty="0"/>
          </a:p>
          <a:p>
            <a:r>
              <a:rPr lang="en-US" dirty="0"/>
              <a:t>If block group cannot be assigned, student is assumed into lowest funded tier. Homeless students are assigned school neighborhood SES. </a:t>
            </a:r>
          </a:p>
          <a:p>
            <a:r>
              <a:rPr lang="en-US" sz="1800" dirty="0">
                <a:hlinkClick r:id="rId2"/>
              </a:rPr>
              <a:t>https://tea.texas.gov/sites/default/files/Socioeconomic%20Tiers%20Report%2020180522%20-%20Accessible.pdf</a:t>
            </a:r>
            <a:r>
              <a:rPr lang="en-US" sz="1800" dirty="0"/>
              <a:t> </a:t>
            </a:r>
          </a:p>
          <a:p>
            <a:r>
              <a:rPr lang="en-US" sz="1800" dirty="0">
                <a:hlinkClick r:id="rId3"/>
              </a:rPr>
              <a:t>https://tea.texas.gov/sites/default/files/State%20Comp%20Ed%20HB3%20Powerpoint%20-%20accessible.pdf</a:t>
            </a:r>
            <a:r>
              <a:rPr lang="en-US" sz="1800" dirty="0"/>
              <a:t> </a:t>
            </a:r>
          </a:p>
        </p:txBody>
      </p:sp>
      <p:sp>
        <p:nvSpPr>
          <p:cNvPr id="5" name="Text Placeholder 4">
            <a:extLst>
              <a:ext uri="{FF2B5EF4-FFF2-40B4-BE49-F238E27FC236}">
                <a16:creationId xmlns:a16="http://schemas.microsoft.com/office/drawing/2014/main" id="{FD0A988C-41F8-4081-B521-2708C38A6B7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641988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3097E-954B-DD42-A0ED-BA8207BA4010}"/>
              </a:ext>
            </a:extLst>
          </p:cNvPr>
          <p:cNvSpPr>
            <a:spLocks noGrp="1"/>
          </p:cNvSpPr>
          <p:nvPr>
            <p:ph type="sldNum" sz="quarter" idx="12"/>
          </p:nvPr>
        </p:nvSpPr>
        <p:spPr/>
        <p:txBody>
          <a:bodyPr/>
          <a:lstStyle/>
          <a:p>
            <a:fld id="{B68F88C8-0A9A-DA43-95C8-7FE161A05352}" type="slidenum">
              <a:rPr lang="en-US" smtClean="0"/>
              <a:pPr/>
              <a:t>13</a:t>
            </a:fld>
            <a:endParaRPr lang="en-US"/>
          </a:p>
        </p:txBody>
      </p:sp>
      <p:sp>
        <p:nvSpPr>
          <p:cNvPr id="3" name="Title 2">
            <a:extLst>
              <a:ext uri="{FF2B5EF4-FFF2-40B4-BE49-F238E27FC236}">
                <a16:creationId xmlns:a16="http://schemas.microsoft.com/office/drawing/2014/main" id="{1DC66225-AD16-3546-9402-2CFB9CADC128}"/>
              </a:ext>
            </a:extLst>
          </p:cNvPr>
          <p:cNvSpPr>
            <a:spLocks noGrp="1"/>
          </p:cNvSpPr>
          <p:nvPr>
            <p:ph type="title"/>
          </p:nvPr>
        </p:nvSpPr>
        <p:spPr/>
        <p:txBody>
          <a:bodyPr/>
          <a:lstStyle/>
          <a:p>
            <a:r>
              <a:rPr lang="en-US" dirty="0"/>
              <a:t>SES Variable Values for Colorado</a:t>
            </a:r>
          </a:p>
        </p:txBody>
      </p:sp>
    </p:spTree>
    <p:extLst>
      <p:ext uri="{BB962C8B-B14F-4D97-AF65-F5344CB8AC3E}">
        <p14:creationId xmlns:p14="http://schemas.microsoft.com/office/powerpoint/2010/main" val="11419571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9282C-9B10-9144-A1C4-64823221AAC5}"/>
              </a:ext>
            </a:extLst>
          </p:cNvPr>
          <p:cNvSpPr>
            <a:spLocks noGrp="1"/>
          </p:cNvSpPr>
          <p:nvPr>
            <p:ph type="sldNum" sz="quarter" idx="4"/>
          </p:nvPr>
        </p:nvSpPr>
        <p:spPr/>
        <p:txBody>
          <a:bodyPr/>
          <a:lstStyle/>
          <a:p>
            <a:fld id="{B68F88C8-0A9A-DA43-95C8-7FE161A05352}" type="slidenum">
              <a:rPr lang="en-US" smtClean="0"/>
              <a:pPr/>
              <a:t>14</a:t>
            </a:fld>
            <a:endParaRPr lang="en-US"/>
          </a:p>
        </p:txBody>
      </p:sp>
      <p:sp>
        <p:nvSpPr>
          <p:cNvPr id="3" name="Title 2">
            <a:extLst>
              <a:ext uri="{FF2B5EF4-FFF2-40B4-BE49-F238E27FC236}">
                <a16:creationId xmlns:a16="http://schemas.microsoft.com/office/drawing/2014/main" id="{DE5A2046-84DC-C642-83EB-131E16D9AF55}"/>
              </a:ext>
            </a:extLst>
          </p:cNvPr>
          <p:cNvSpPr>
            <a:spLocks noGrp="1"/>
          </p:cNvSpPr>
          <p:nvPr>
            <p:ph type="title"/>
          </p:nvPr>
        </p:nvSpPr>
        <p:spPr/>
        <p:txBody>
          <a:bodyPr/>
          <a:lstStyle/>
          <a:p>
            <a:r>
              <a:rPr lang="en-US" dirty="0"/>
              <a:t>Education level/training: Share With Associate’s Or Higher</a:t>
            </a:r>
          </a:p>
        </p:txBody>
      </p:sp>
      <p:graphicFrame>
        <p:nvGraphicFramePr>
          <p:cNvPr id="4" name="Chart 3">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2475045869"/>
              </p:ext>
            </p:extLst>
          </p:nvPr>
        </p:nvGraphicFramePr>
        <p:xfrm>
          <a:off x="2410505" y="1298802"/>
          <a:ext cx="7370990" cy="4852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52440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9282C-9B10-9144-A1C4-64823221AAC5}"/>
              </a:ext>
            </a:extLst>
          </p:cNvPr>
          <p:cNvSpPr>
            <a:spLocks noGrp="1"/>
          </p:cNvSpPr>
          <p:nvPr>
            <p:ph type="sldNum" sz="quarter" idx="4"/>
          </p:nvPr>
        </p:nvSpPr>
        <p:spPr/>
        <p:txBody>
          <a:bodyPr/>
          <a:lstStyle/>
          <a:p>
            <a:fld id="{B68F88C8-0A9A-DA43-95C8-7FE161A05352}" type="slidenum">
              <a:rPr lang="en-US" smtClean="0"/>
              <a:pPr/>
              <a:t>15</a:t>
            </a:fld>
            <a:endParaRPr lang="en-US"/>
          </a:p>
        </p:txBody>
      </p:sp>
      <p:sp>
        <p:nvSpPr>
          <p:cNvPr id="3" name="Title 2">
            <a:extLst>
              <a:ext uri="{FF2B5EF4-FFF2-40B4-BE49-F238E27FC236}">
                <a16:creationId xmlns:a16="http://schemas.microsoft.com/office/drawing/2014/main" id="{DE5A2046-84DC-C642-83EB-131E16D9AF55}"/>
              </a:ext>
            </a:extLst>
          </p:cNvPr>
          <p:cNvSpPr>
            <a:spLocks noGrp="1"/>
          </p:cNvSpPr>
          <p:nvPr>
            <p:ph type="title"/>
          </p:nvPr>
        </p:nvSpPr>
        <p:spPr/>
        <p:txBody>
          <a:bodyPr/>
          <a:lstStyle/>
          <a:p>
            <a:r>
              <a:rPr lang="en-US" dirty="0"/>
              <a:t>Education level/training: Share With Bachelor’s or Higher</a:t>
            </a:r>
          </a:p>
        </p:txBody>
      </p:sp>
      <p:graphicFrame>
        <p:nvGraphicFramePr>
          <p:cNvPr id="4" name="Chart 3">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1217079448"/>
              </p:ext>
            </p:extLst>
          </p:nvPr>
        </p:nvGraphicFramePr>
        <p:xfrm>
          <a:off x="2331810" y="1469572"/>
          <a:ext cx="7528380" cy="4256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88886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9282C-9B10-9144-A1C4-64823221AAC5}"/>
              </a:ext>
            </a:extLst>
          </p:cNvPr>
          <p:cNvSpPr>
            <a:spLocks noGrp="1"/>
          </p:cNvSpPr>
          <p:nvPr>
            <p:ph type="sldNum" sz="quarter" idx="4"/>
          </p:nvPr>
        </p:nvSpPr>
        <p:spPr/>
        <p:txBody>
          <a:bodyPr/>
          <a:lstStyle/>
          <a:p>
            <a:fld id="{B68F88C8-0A9A-DA43-95C8-7FE161A05352}" type="slidenum">
              <a:rPr lang="en-US" smtClean="0"/>
              <a:pPr/>
              <a:t>16</a:t>
            </a:fld>
            <a:endParaRPr lang="en-US"/>
          </a:p>
        </p:txBody>
      </p:sp>
      <p:sp>
        <p:nvSpPr>
          <p:cNvPr id="3" name="Title 2">
            <a:extLst>
              <a:ext uri="{FF2B5EF4-FFF2-40B4-BE49-F238E27FC236}">
                <a16:creationId xmlns:a16="http://schemas.microsoft.com/office/drawing/2014/main" id="{DE5A2046-84DC-C642-83EB-131E16D9AF55}"/>
              </a:ext>
            </a:extLst>
          </p:cNvPr>
          <p:cNvSpPr>
            <a:spLocks noGrp="1"/>
          </p:cNvSpPr>
          <p:nvPr>
            <p:ph type="title"/>
          </p:nvPr>
        </p:nvSpPr>
        <p:spPr/>
        <p:txBody>
          <a:bodyPr/>
          <a:lstStyle/>
          <a:p>
            <a:r>
              <a:rPr lang="en-US" dirty="0"/>
              <a:t>Unemployment rate</a:t>
            </a:r>
          </a:p>
        </p:txBody>
      </p:sp>
      <p:graphicFrame>
        <p:nvGraphicFramePr>
          <p:cNvPr id="5" name="Chart 4">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520001167"/>
              </p:ext>
            </p:extLst>
          </p:nvPr>
        </p:nvGraphicFramePr>
        <p:xfrm>
          <a:off x="2630181" y="1402834"/>
          <a:ext cx="7206837" cy="4324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318731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9282C-9B10-9144-A1C4-64823221AAC5}"/>
              </a:ext>
            </a:extLst>
          </p:cNvPr>
          <p:cNvSpPr>
            <a:spLocks noGrp="1"/>
          </p:cNvSpPr>
          <p:nvPr>
            <p:ph type="sldNum" sz="quarter" idx="4"/>
          </p:nvPr>
        </p:nvSpPr>
        <p:spPr/>
        <p:txBody>
          <a:bodyPr/>
          <a:lstStyle/>
          <a:p>
            <a:fld id="{B68F88C8-0A9A-DA43-95C8-7FE161A05352}" type="slidenum">
              <a:rPr lang="en-US" smtClean="0"/>
              <a:pPr/>
              <a:t>17</a:t>
            </a:fld>
            <a:endParaRPr lang="en-US"/>
          </a:p>
        </p:txBody>
      </p:sp>
      <p:sp>
        <p:nvSpPr>
          <p:cNvPr id="3" name="Title 2">
            <a:extLst>
              <a:ext uri="{FF2B5EF4-FFF2-40B4-BE49-F238E27FC236}">
                <a16:creationId xmlns:a16="http://schemas.microsoft.com/office/drawing/2014/main" id="{DE5A2046-84DC-C642-83EB-131E16D9AF55}"/>
              </a:ext>
            </a:extLst>
          </p:cNvPr>
          <p:cNvSpPr>
            <a:spLocks noGrp="1"/>
          </p:cNvSpPr>
          <p:nvPr>
            <p:ph type="title"/>
          </p:nvPr>
        </p:nvSpPr>
        <p:spPr/>
        <p:txBody>
          <a:bodyPr/>
          <a:lstStyle/>
          <a:p>
            <a:r>
              <a:rPr lang="en-US" dirty="0"/>
              <a:t>Number of occupants per room </a:t>
            </a:r>
          </a:p>
        </p:txBody>
      </p:sp>
      <p:graphicFrame>
        <p:nvGraphicFramePr>
          <p:cNvPr id="4" name="Chart 3">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2107886164"/>
              </p:ext>
            </p:extLst>
          </p:nvPr>
        </p:nvGraphicFramePr>
        <p:xfrm>
          <a:off x="2599980" y="1477235"/>
          <a:ext cx="6992039" cy="4278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17650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9282C-9B10-9144-A1C4-64823221AAC5}"/>
              </a:ext>
            </a:extLst>
          </p:cNvPr>
          <p:cNvSpPr>
            <a:spLocks noGrp="1"/>
          </p:cNvSpPr>
          <p:nvPr>
            <p:ph type="sldNum" sz="quarter" idx="4"/>
          </p:nvPr>
        </p:nvSpPr>
        <p:spPr/>
        <p:txBody>
          <a:bodyPr/>
          <a:lstStyle/>
          <a:p>
            <a:fld id="{B68F88C8-0A9A-DA43-95C8-7FE161A05352}" type="slidenum">
              <a:rPr lang="en-US" smtClean="0"/>
              <a:pPr/>
              <a:t>18</a:t>
            </a:fld>
            <a:endParaRPr lang="en-US"/>
          </a:p>
        </p:txBody>
      </p:sp>
      <p:sp>
        <p:nvSpPr>
          <p:cNvPr id="3" name="Title 2">
            <a:extLst>
              <a:ext uri="{FF2B5EF4-FFF2-40B4-BE49-F238E27FC236}">
                <a16:creationId xmlns:a16="http://schemas.microsoft.com/office/drawing/2014/main" id="{DE5A2046-84DC-C642-83EB-131E16D9AF55}"/>
              </a:ext>
            </a:extLst>
          </p:cNvPr>
          <p:cNvSpPr>
            <a:spLocks noGrp="1"/>
          </p:cNvSpPr>
          <p:nvPr>
            <p:ph type="title"/>
          </p:nvPr>
        </p:nvSpPr>
        <p:spPr/>
        <p:txBody>
          <a:bodyPr/>
          <a:lstStyle/>
          <a:p>
            <a:r>
              <a:rPr lang="en-US" dirty="0"/>
              <a:t>Median household income</a:t>
            </a:r>
          </a:p>
        </p:txBody>
      </p:sp>
      <p:graphicFrame>
        <p:nvGraphicFramePr>
          <p:cNvPr id="6" name="Chart 5"/>
          <p:cNvGraphicFramePr>
            <a:graphicFrameLocks/>
          </p:cNvGraphicFramePr>
          <p:nvPr>
            <p:extLst>
              <p:ext uri="{D42A27DB-BD31-4B8C-83A1-F6EECF244321}">
                <p14:modId xmlns:p14="http://schemas.microsoft.com/office/powerpoint/2010/main" val="756581181"/>
              </p:ext>
            </p:extLst>
          </p:nvPr>
        </p:nvGraphicFramePr>
        <p:xfrm>
          <a:off x="2811680" y="1478933"/>
          <a:ext cx="6568640" cy="4311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69896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9282C-9B10-9144-A1C4-64823221AAC5}"/>
              </a:ext>
            </a:extLst>
          </p:cNvPr>
          <p:cNvSpPr>
            <a:spLocks noGrp="1"/>
          </p:cNvSpPr>
          <p:nvPr>
            <p:ph type="sldNum" sz="quarter" idx="4"/>
          </p:nvPr>
        </p:nvSpPr>
        <p:spPr/>
        <p:txBody>
          <a:bodyPr/>
          <a:lstStyle/>
          <a:p>
            <a:fld id="{B68F88C8-0A9A-DA43-95C8-7FE161A05352}" type="slidenum">
              <a:rPr lang="en-US" smtClean="0"/>
              <a:pPr/>
              <a:t>19</a:t>
            </a:fld>
            <a:endParaRPr lang="en-US"/>
          </a:p>
        </p:txBody>
      </p:sp>
      <p:sp>
        <p:nvSpPr>
          <p:cNvPr id="3" name="Title 2">
            <a:extLst>
              <a:ext uri="{FF2B5EF4-FFF2-40B4-BE49-F238E27FC236}">
                <a16:creationId xmlns:a16="http://schemas.microsoft.com/office/drawing/2014/main" id="{DE5A2046-84DC-C642-83EB-131E16D9AF55}"/>
              </a:ext>
            </a:extLst>
          </p:cNvPr>
          <p:cNvSpPr>
            <a:spLocks noGrp="1"/>
          </p:cNvSpPr>
          <p:nvPr>
            <p:ph type="title"/>
          </p:nvPr>
        </p:nvSpPr>
        <p:spPr/>
        <p:txBody>
          <a:bodyPr/>
          <a:lstStyle/>
          <a:p>
            <a:r>
              <a:rPr lang="en-US" dirty="0"/>
              <a:t>Household mobility: Share Move in Last Year</a:t>
            </a:r>
          </a:p>
        </p:txBody>
      </p:sp>
      <p:graphicFrame>
        <p:nvGraphicFramePr>
          <p:cNvPr id="4" name="Chart 3">
            <a:extLst>
              <a:ext uri="{FF2B5EF4-FFF2-40B4-BE49-F238E27FC236}">
                <a16:creationId xmlns:a16="http://schemas.microsoft.com/office/drawing/2014/main" id="{02BDDDC3-C5BE-4136-8254-B185641C85F5}"/>
              </a:ext>
            </a:extLst>
          </p:cNvPr>
          <p:cNvGraphicFramePr>
            <a:graphicFrameLocks/>
          </p:cNvGraphicFramePr>
          <p:nvPr>
            <p:extLst>
              <p:ext uri="{D42A27DB-BD31-4B8C-83A1-F6EECF244321}">
                <p14:modId xmlns:p14="http://schemas.microsoft.com/office/powerpoint/2010/main" val="2961315690"/>
              </p:ext>
            </p:extLst>
          </p:nvPr>
        </p:nvGraphicFramePr>
        <p:xfrm>
          <a:off x="2556587" y="1690689"/>
          <a:ext cx="7218783" cy="3893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91996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3097E-954B-DD42-A0ED-BA8207BA4010}"/>
              </a:ext>
            </a:extLst>
          </p:cNvPr>
          <p:cNvSpPr>
            <a:spLocks noGrp="1"/>
          </p:cNvSpPr>
          <p:nvPr>
            <p:ph type="sldNum" sz="quarter" idx="12"/>
          </p:nvPr>
        </p:nvSpPr>
        <p:spPr/>
        <p:txBody>
          <a:bodyPr/>
          <a:lstStyle/>
          <a:p>
            <a:fld id="{B68F88C8-0A9A-DA43-95C8-7FE161A05352}" type="slidenum">
              <a:rPr lang="en-US" smtClean="0"/>
              <a:pPr/>
              <a:t>2</a:t>
            </a:fld>
            <a:endParaRPr lang="en-US"/>
          </a:p>
        </p:txBody>
      </p:sp>
      <p:sp>
        <p:nvSpPr>
          <p:cNvPr id="3" name="Title 2">
            <a:extLst>
              <a:ext uri="{FF2B5EF4-FFF2-40B4-BE49-F238E27FC236}">
                <a16:creationId xmlns:a16="http://schemas.microsoft.com/office/drawing/2014/main" id="{1DC66225-AD16-3546-9402-2CFB9CADC128}"/>
              </a:ext>
            </a:extLst>
          </p:cNvPr>
          <p:cNvSpPr>
            <a:spLocks noGrp="1"/>
          </p:cNvSpPr>
          <p:nvPr>
            <p:ph type="title"/>
          </p:nvPr>
        </p:nvSpPr>
        <p:spPr/>
        <p:txBody>
          <a:bodyPr/>
          <a:lstStyle/>
          <a:p>
            <a:r>
              <a:rPr lang="en-US" dirty="0"/>
              <a:t>Introductions</a:t>
            </a:r>
          </a:p>
        </p:txBody>
      </p:sp>
    </p:spTree>
    <p:extLst>
      <p:ext uri="{BB962C8B-B14F-4D97-AF65-F5344CB8AC3E}">
        <p14:creationId xmlns:p14="http://schemas.microsoft.com/office/powerpoint/2010/main" val="4300222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9282C-9B10-9144-A1C4-64823221AAC5}"/>
              </a:ext>
            </a:extLst>
          </p:cNvPr>
          <p:cNvSpPr>
            <a:spLocks noGrp="1"/>
          </p:cNvSpPr>
          <p:nvPr>
            <p:ph type="sldNum" sz="quarter" idx="4"/>
          </p:nvPr>
        </p:nvSpPr>
        <p:spPr/>
        <p:txBody>
          <a:bodyPr/>
          <a:lstStyle/>
          <a:p>
            <a:fld id="{B68F88C8-0A9A-DA43-95C8-7FE161A05352}" type="slidenum">
              <a:rPr lang="en-US" smtClean="0"/>
              <a:pPr/>
              <a:t>20</a:t>
            </a:fld>
            <a:endParaRPr lang="en-US"/>
          </a:p>
        </p:txBody>
      </p:sp>
      <p:sp>
        <p:nvSpPr>
          <p:cNvPr id="3" name="Title 2">
            <a:extLst>
              <a:ext uri="{FF2B5EF4-FFF2-40B4-BE49-F238E27FC236}">
                <a16:creationId xmlns:a16="http://schemas.microsoft.com/office/drawing/2014/main" id="{DE5A2046-84DC-C642-83EB-131E16D9AF55}"/>
              </a:ext>
            </a:extLst>
          </p:cNvPr>
          <p:cNvSpPr>
            <a:spLocks noGrp="1"/>
          </p:cNvSpPr>
          <p:nvPr>
            <p:ph type="title"/>
          </p:nvPr>
        </p:nvSpPr>
        <p:spPr/>
        <p:txBody>
          <a:bodyPr/>
          <a:lstStyle/>
          <a:p>
            <a:r>
              <a:rPr lang="en-US" dirty="0"/>
              <a:t>Share foster children/relatives other than parents</a:t>
            </a:r>
          </a:p>
        </p:txBody>
      </p:sp>
      <p:graphicFrame>
        <p:nvGraphicFramePr>
          <p:cNvPr id="4" name="Chart 3">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1461143736"/>
              </p:ext>
            </p:extLst>
          </p:nvPr>
        </p:nvGraphicFramePr>
        <p:xfrm>
          <a:off x="1365161" y="1120463"/>
          <a:ext cx="8886423" cy="5113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126986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FA692A-5D2E-4D07-B02C-9E15FA52E9B1}"/>
              </a:ext>
            </a:extLst>
          </p:cNvPr>
          <p:cNvSpPr>
            <a:spLocks noGrp="1"/>
          </p:cNvSpPr>
          <p:nvPr>
            <p:ph type="sldNum" sz="quarter" idx="4"/>
          </p:nvPr>
        </p:nvSpPr>
        <p:spPr/>
        <p:txBody>
          <a:bodyPr/>
          <a:lstStyle/>
          <a:p>
            <a:fld id="{B68F88C8-0A9A-DA43-95C8-7FE161A05352}" type="slidenum">
              <a:rPr lang="en-US" smtClean="0"/>
              <a:pPr/>
              <a:t>21</a:t>
            </a:fld>
            <a:endParaRPr lang="en-US"/>
          </a:p>
        </p:txBody>
      </p:sp>
      <p:sp>
        <p:nvSpPr>
          <p:cNvPr id="3" name="Title 2">
            <a:extLst>
              <a:ext uri="{FF2B5EF4-FFF2-40B4-BE49-F238E27FC236}">
                <a16:creationId xmlns:a16="http://schemas.microsoft.com/office/drawing/2014/main" id="{0586EA3A-C875-4FC4-B109-91E40F57E3E6}"/>
              </a:ext>
            </a:extLst>
          </p:cNvPr>
          <p:cNvSpPr>
            <a:spLocks noGrp="1"/>
          </p:cNvSpPr>
          <p:nvPr>
            <p:ph type="title"/>
          </p:nvPr>
        </p:nvSpPr>
        <p:spPr/>
        <p:txBody>
          <a:bodyPr/>
          <a:lstStyle/>
          <a:p>
            <a:r>
              <a:rPr lang="en-US" dirty="0"/>
              <a:t>Occupations</a:t>
            </a:r>
          </a:p>
        </p:txBody>
      </p:sp>
      <p:sp>
        <p:nvSpPr>
          <p:cNvPr id="5" name="Text Placeholder 4">
            <a:extLst>
              <a:ext uri="{FF2B5EF4-FFF2-40B4-BE49-F238E27FC236}">
                <a16:creationId xmlns:a16="http://schemas.microsoft.com/office/drawing/2014/main" id="{23834013-78EB-4517-A282-590BC96A9710}"/>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8CD90A17-3739-4A0B-B259-8F93913F4255}"/>
              </a:ext>
            </a:extLst>
          </p:cNvPr>
          <p:cNvPicPr>
            <a:picLocks noChangeAspect="1"/>
          </p:cNvPicPr>
          <p:nvPr/>
        </p:nvPicPr>
        <p:blipFill>
          <a:blip r:embed="rId2"/>
          <a:stretch>
            <a:fillRect/>
          </a:stretch>
        </p:blipFill>
        <p:spPr>
          <a:xfrm>
            <a:off x="457200" y="2196942"/>
            <a:ext cx="5380258" cy="2666203"/>
          </a:xfrm>
          <a:prstGeom prst="rect">
            <a:avLst/>
          </a:prstGeom>
        </p:spPr>
      </p:pic>
      <p:pic>
        <p:nvPicPr>
          <p:cNvPr id="8" name="Picture 7">
            <a:extLst>
              <a:ext uri="{FF2B5EF4-FFF2-40B4-BE49-F238E27FC236}">
                <a16:creationId xmlns:a16="http://schemas.microsoft.com/office/drawing/2014/main" id="{BBE79413-A873-4F75-A970-6B4DD632FB8C}"/>
              </a:ext>
            </a:extLst>
          </p:cNvPr>
          <p:cNvPicPr>
            <a:picLocks noChangeAspect="1"/>
          </p:cNvPicPr>
          <p:nvPr/>
        </p:nvPicPr>
        <p:blipFill>
          <a:blip r:embed="rId3"/>
          <a:stretch>
            <a:fillRect/>
          </a:stretch>
        </p:blipFill>
        <p:spPr>
          <a:xfrm>
            <a:off x="8586041" y="734061"/>
            <a:ext cx="2467319" cy="2343477"/>
          </a:xfrm>
          <a:prstGeom prst="rect">
            <a:avLst/>
          </a:prstGeom>
        </p:spPr>
      </p:pic>
      <p:sp>
        <p:nvSpPr>
          <p:cNvPr id="9" name="Title 2">
            <a:extLst>
              <a:ext uri="{FF2B5EF4-FFF2-40B4-BE49-F238E27FC236}">
                <a16:creationId xmlns:a16="http://schemas.microsoft.com/office/drawing/2014/main" id="{A223BD48-E50B-4EF2-AEE3-196684772BFE}"/>
              </a:ext>
            </a:extLst>
          </p:cNvPr>
          <p:cNvSpPr txBox="1">
            <a:spLocks/>
          </p:cNvSpPr>
          <p:nvPr/>
        </p:nvSpPr>
        <p:spPr>
          <a:xfrm>
            <a:off x="6096000" y="685800"/>
            <a:ext cx="5791200" cy="1157288"/>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a:lstStyle>
          <a:p>
            <a:r>
              <a:rPr lang="en-US" sz="2000" b="0" dirty="0"/>
              <a:t>Top Quartile HH Income</a:t>
            </a:r>
          </a:p>
        </p:txBody>
      </p:sp>
      <p:sp>
        <p:nvSpPr>
          <p:cNvPr id="10" name="Title 2">
            <a:extLst>
              <a:ext uri="{FF2B5EF4-FFF2-40B4-BE49-F238E27FC236}">
                <a16:creationId xmlns:a16="http://schemas.microsoft.com/office/drawing/2014/main" id="{9957444C-72C2-4509-BB9C-AB1FCB74F362}"/>
              </a:ext>
            </a:extLst>
          </p:cNvPr>
          <p:cNvSpPr txBox="1">
            <a:spLocks/>
          </p:cNvSpPr>
          <p:nvPr/>
        </p:nvSpPr>
        <p:spPr>
          <a:xfrm>
            <a:off x="6096000" y="3705857"/>
            <a:ext cx="5791200" cy="1157288"/>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a:lstStyle>
          <a:p>
            <a:r>
              <a:rPr lang="en-US" sz="2000" b="0" dirty="0"/>
              <a:t>Bottom Quartile HH Income</a:t>
            </a:r>
          </a:p>
        </p:txBody>
      </p:sp>
      <p:pic>
        <p:nvPicPr>
          <p:cNvPr id="12" name="Picture 11">
            <a:extLst>
              <a:ext uri="{FF2B5EF4-FFF2-40B4-BE49-F238E27FC236}">
                <a16:creationId xmlns:a16="http://schemas.microsoft.com/office/drawing/2014/main" id="{86D49481-00D8-4B9A-90E7-61163799BF11}"/>
              </a:ext>
            </a:extLst>
          </p:cNvPr>
          <p:cNvPicPr>
            <a:picLocks noChangeAspect="1"/>
          </p:cNvPicPr>
          <p:nvPr/>
        </p:nvPicPr>
        <p:blipFill>
          <a:blip r:embed="rId4"/>
          <a:stretch>
            <a:fillRect/>
          </a:stretch>
        </p:blipFill>
        <p:spPr>
          <a:xfrm>
            <a:off x="8700357" y="4255956"/>
            <a:ext cx="2353003" cy="2276793"/>
          </a:xfrm>
          <a:prstGeom prst="rect">
            <a:avLst/>
          </a:prstGeom>
        </p:spPr>
      </p:pic>
    </p:spTree>
    <p:extLst>
      <p:ext uri="{BB962C8B-B14F-4D97-AF65-F5344CB8AC3E}">
        <p14:creationId xmlns:p14="http://schemas.microsoft.com/office/powerpoint/2010/main" val="22384355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3097E-954B-DD42-A0ED-BA8207BA4010}"/>
              </a:ext>
            </a:extLst>
          </p:cNvPr>
          <p:cNvSpPr>
            <a:spLocks noGrp="1"/>
          </p:cNvSpPr>
          <p:nvPr>
            <p:ph type="sldNum" sz="quarter" idx="12"/>
          </p:nvPr>
        </p:nvSpPr>
        <p:spPr/>
        <p:txBody>
          <a:bodyPr/>
          <a:lstStyle/>
          <a:p>
            <a:fld id="{B68F88C8-0A9A-DA43-95C8-7FE161A05352}" type="slidenum">
              <a:rPr lang="en-US" smtClean="0"/>
              <a:pPr/>
              <a:t>22</a:t>
            </a:fld>
            <a:endParaRPr lang="en-US"/>
          </a:p>
        </p:txBody>
      </p:sp>
      <p:sp>
        <p:nvSpPr>
          <p:cNvPr id="3" name="Title 2">
            <a:extLst>
              <a:ext uri="{FF2B5EF4-FFF2-40B4-BE49-F238E27FC236}">
                <a16:creationId xmlns:a16="http://schemas.microsoft.com/office/drawing/2014/main" id="{1DC66225-AD16-3546-9402-2CFB9CADC128}"/>
              </a:ext>
            </a:extLst>
          </p:cNvPr>
          <p:cNvSpPr>
            <a:spLocks noGrp="1"/>
          </p:cNvSpPr>
          <p:nvPr>
            <p:ph type="title"/>
          </p:nvPr>
        </p:nvSpPr>
        <p:spPr/>
        <p:txBody>
          <a:bodyPr/>
          <a:lstStyle/>
          <a:p>
            <a:r>
              <a:rPr lang="en-US" dirty="0"/>
              <a:t>Creating a Draft Index Using 2016-2020 Data</a:t>
            </a:r>
          </a:p>
        </p:txBody>
      </p:sp>
    </p:spTree>
    <p:extLst>
      <p:ext uri="{BB962C8B-B14F-4D97-AF65-F5344CB8AC3E}">
        <p14:creationId xmlns:p14="http://schemas.microsoft.com/office/powerpoint/2010/main" val="218958321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FA692A-5D2E-4D07-B02C-9E15FA52E9B1}"/>
              </a:ext>
            </a:extLst>
          </p:cNvPr>
          <p:cNvSpPr>
            <a:spLocks noGrp="1"/>
          </p:cNvSpPr>
          <p:nvPr>
            <p:ph type="sldNum" sz="quarter" idx="4"/>
          </p:nvPr>
        </p:nvSpPr>
        <p:spPr/>
        <p:txBody>
          <a:bodyPr/>
          <a:lstStyle/>
          <a:p>
            <a:fld id="{B68F88C8-0A9A-DA43-95C8-7FE161A05352}" type="slidenum">
              <a:rPr lang="en-US" smtClean="0"/>
              <a:pPr/>
              <a:t>23</a:t>
            </a:fld>
            <a:endParaRPr lang="en-US"/>
          </a:p>
        </p:txBody>
      </p:sp>
      <p:sp>
        <p:nvSpPr>
          <p:cNvPr id="3" name="Title 2">
            <a:extLst>
              <a:ext uri="{FF2B5EF4-FFF2-40B4-BE49-F238E27FC236}">
                <a16:creationId xmlns:a16="http://schemas.microsoft.com/office/drawing/2014/main" id="{0586EA3A-C875-4FC4-B109-91E40F57E3E6}"/>
              </a:ext>
            </a:extLst>
          </p:cNvPr>
          <p:cNvSpPr>
            <a:spLocks noGrp="1"/>
          </p:cNvSpPr>
          <p:nvPr>
            <p:ph type="title"/>
          </p:nvPr>
        </p:nvSpPr>
        <p:spPr/>
        <p:txBody>
          <a:bodyPr/>
          <a:lstStyle/>
          <a:p>
            <a:r>
              <a:rPr lang="en-US" dirty="0"/>
              <a:t>SES Index</a:t>
            </a:r>
          </a:p>
        </p:txBody>
      </p:sp>
      <p:sp>
        <p:nvSpPr>
          <p:cNvPr id="5" name="Text Placeholder 4">
            <a:extLst>
              <a:ext uri="{FF2B5EF4-FFF2-40B4-BE49-F238E27FC236}">
                <a16:creationId xmlns:a16="http://schemas.microsoft.com/office/drawing/2014/main" id="{23834013-78EB-4517-A282-590BC96A9710}"/>
              </a:ext>
            </a:extLst>
          </p:cNvPr>
          <p:cNvSpPr>
            <a:spLocks noGrp="1"/>
          </p:cNvSpPr>
          <p:nvPr>
            <p:ph type="body" sz="quarter" idx="11"/>
          </p:nvPr>
        </p:nvSpPr>
        <p:spPr/>
        <p:txBody>
          <a:bodyPr/>
          <a:lstStyle/>
          <a:p>
            <a:endParaRPr lang="en-US"/>
          </a:p>
        </p:txBody>
      </p:sp>
      <p:graphicFrame>
        <p:nvGraphicFramePr>
          <p:cNvPr id="7" name="Table 6">
            <a:extLst>
              <a:ext uri="{FF2B5EF4-FFF2-40B4-BE49-F238E27FC236}">
                <a16:creationId xmlns:a16="http://schemas.microsoft.com/office/drawing/2014/main" id="{90E831B7-7A9C-48F6-8FBE-DFCBE8587372}"/>
              </a:ext>
            </a:extLst>
          </p:cNvPr>
          <p:cNvGraphicFramePr>
            <a:graphicFrameLocks noGrp="1"/>
          </p:cNvGraphicFramePr>
          <p:nvPr>
            <p:extLst>
              <p:ext uri="{D42A27DB-BD31-4B8C-83A1-F6EECF244321}">
                <p14:modId xmlns:p14="http://schemas.microsoft.com/office/powerpoint/2010/main" val="2046331315"/>
              </p:ext>
            </p:extLst>
          </p:nvPr>
        </p:nvGraphicFramePr>
        <p:xfrm>
          <a:off x="759854" y="1690688"/>
          <a:ext cx="10974946" cy="4128135"/>
        </p:xfrm>
        <a:graphic>
          <a:graphicData uri="http://schemas.openxmlformats.org/drawingml/2006/table">
            <a:tbl>
              <a:tblPr/>
              <a:tblGrid>
                <a:gridCol w="9502416">
                  <a:extLst>
                    <a:ext uri="{9D8B030D-6E8A-4147-A177-3AD203B41FA5}">
                      <a16:colId xmlns:a16="http://schemas.microsoft.com/office/drawing/2014/main" val="1378506367"/>
                    </a:ext>
                  </a:extLst>
                </a:gridCol>
                <a:gridCol w="1472530">
                  <a:extLst>
                    <a:ext uri="{9D8B030D-6E8A-4147-A177-3AD203B41FA5}">
                      <a16:colId xmlns:a16="http://schemas.microsoft.com/office/drawing/2014/main" val="572141604"/>
                    </a:ext>
                  </a:extLst>
                </a:gridCol>
              </a:tblGrid>
              <a:tr h="366553">
                <a:tc gridSpan="2">
                  <a:txBody>
                    <a:bodyPr/>
                    <a:lstStyle/>
                    <a:p>
                      <a:pPr algn="ctr" fontAlgn="b"/>
                      <a:r>
                        <a:rPr lang="en-US" sz="2400" b="1" i="0" u="none" strike="noStrike" dirty="0">
                          <a:solidFill>
                            <a:srgbClr val="000000"/>
                          </a:solidFill>
                          <a:effectLst/>
                          <a:latin typeface="Calibri" panose="020F0502020204030204" pitchFamily="34" charset="0"/>
                        </a:rPr>
                        <a:t>Correlation to Median Household Income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2777055"/>
                  </a:ext>
                </a:extLst>
              </a:tr>
              <a:tr h="366553">
                <a:tc>
                  <a:txBody>
                    <a:bodyPr/>
                    <a:lstStyle/>
                    <a:p>
                      <a:pPr algn="l" fontAlgn="b"/>
                      <a:r>
                        <a:rPr lang="en-US" sz="2400" b="1" i="0" u="none" strike="noStrike" dirty="0">
                          <a:solidFill>
                            <a:srgbClr val="000000"/>
                          </a:solidFill>
                          <a:effectLst/>
                          <a:latin typeface="Calibri" panose="020F0502020204030204" pitchFamily="34" charset="0"/>
                        </a:rPr>
                        <a:t>Share with Bachelors +</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panose="020F0502020204030204" pitchFamily="34" charset="0"/>
                        </a:rPr>
                        <a:t>0.62</a:t>
                      </a:r>
                    </a:p>
                  </a:txBody>
                  <a:tcPr marL="9525" marR="9525" marT="9525" marB="0" anchor="b">
                    <a:lnL>
                      <a:noFill/>
                    </a:lnL>
                    <a:lnR>
                      <a:noFill/>
                    </a:lnR>
                    <a:lnT>
                      <a:noFill/>
                    </a:lnT>
                    <a:lnB>
                      <a:noFill/>
                    </a:lnB>
                  </a:tcPr>
                </a:tc>
                <a:extLst>
                  <a:ext uri="{0D108BD9-81ED-4DB2-BD59-A6C34878D82A}">
                    <a16:rowId xmlns:a16="http://schemas.microsoft.com/office/drawing/2014/main" val="2727204467"/>
                  </a:ext>
                </a:extLst>
              </a:tr>
              <a:tr h="366553">
                <a:tc>
                  <a:txBody>
                    <a:bodyPr/>
                    <a:lstStyle/>
                    <a:p>
                      <a:pPr algn="l" fontAlgn="b"/>
                      <a:r>
                        <a:rPr lang="en-US" sz="2400" b="1" i="0" u="none" strike="noStrike" dirty="0">
                          <a:solidFill>
                            <a:srgbClr val="000000"/>
                          </a:solidFill>
                          <a:effectLst/>
                          <a:latin typeface="Calibri" panose="020F0502020204030204" pitchFamily="34" charset="0"/>
                        </a:rPr>
                        <a:t>Unemployment Rate</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-0.21</a:t>
                      </a:r>
                    </a:p>
                  </a:txBody>
                  <a:tcPr marL="9525" marR="9525" marT="9525" marB="0" anchor="b">
                    <a:lnL>
                      <a:noFill/>
                    </a:lnL>
                    <a:lnR>
                      <a:noFill/>
                    </a:lnR>
                    <a:lnT>
                      <a:noFill/>
                    </a:lnT>
                    <a:lnB>
                      <a:noFill/>
                    </a:lnB>
                  </a:tcPr>
                </a:tc>
                <a:extLst>
                  <a:ext uri="{0D108BD9-81ED-4DB2-BD59-A6C34878D82A}">
                    <a16:rowId xmlns:a16="http://schemas.microsoft.com/office/drawing/2014/main" val="3018857592"/>
                  </a:ext>
                </a:extLst>
              </a:tr>
              <a:tr h="366553">
                <a:tc>
                  <a:txBody>
                    <a:bodyPr/>
                    <a:lstStyle/>
                    <a:p>
                      <a:pPr algn="l" fontAlgn="b"/>
                      <a:r>
                        <a:rPr lang="en-US" sz="2400" b="1" i="0" u="none" strike="noStrike" dirty="0">
                          <a:solidFill>
                            <a:srgbClr val="000000"/>
                          </a:solidFill>
                          <a:effectLst/>
                          <a:latin typeface="Calibri" panose="020F0502020204030204" pitchFamily="34" charset="0"/>
                        </a:rPr>
                        <a:t>Share of Households With Occupancy of 0.5+ Per Room</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-0.35</a:t>
                      </a:r>
                    </a:p>
                  </a:txBody>
                  <a:tcPr marL="9525" marR="9525" marT="9525" marB="0" anchor="b">
                    <a:lnL>
                      <a:noFill/>
                    </a:lnL>
                    <a:lnR>
                      <a:noFill/>
                    </a:lnR>
                    <a:lnT>
                      <a:noFill/>
                    </a:lnT>
                    <a:lnB>
                      <a:noFill/>
                    </a:lnB>
                  </a:tcPr>
                </a:tc>
                <a:extLst>
                  <a:ext uri="{0D108BD9-81ED-4DB2-BD59-A6C34878D82A}">
                    <a16:rowId xmlns:a16="http://schemas.microsoft.com/office/drawing/2014/main" val="2900168699"/>
                  </a:ext>
                </a:extLst>
              </a:tr>
              <a:tr h="366553">
                <a:tc>
                  <a:txBody>
                    <a:bodyPr/>
                    <a:lstStyle/>
                    <a:p>
                      <a:pPr algn="l" fontAlgn="b"/>
                      <a:r>
                        <a:rPr lang="en-US" sz="2400" b="1" i="0" u="none" strike="noStrike" dirty="0">
                          <a:solidFill>
                            <a:srgbClr val="000000"/>
                          </a:solidFill>
                          <a:effectLst/>
                          <a:latin typeface="Calibri" panose="020F0502020204030204" pitchFamily="34" charset="0"/>
                        </a:rPr>
                        <a:t>Share Same Residence Last Year</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panose="020F0502020204030204" pitchFamily="34" charset="0"/>
                        </a:rPr>
                        <a:t>0.24</a:t>
                      </a:r>
                    </a:p>
                  </a:txBody>
                  <a:tcPr marL="9525" marR="9525" marT="9525" marB="0" anchor="b">
                    <a:lnL>
                      <a:noFill/>
                    </a:lnL>
                    <a:lnR>
                      <a:noFill/>
                    </a:lnR>
                    <a:lnT>
                      <a:noFill/>
                    </a:lnT>
                    <a:lnB>
                      <a:noFill/>
                    </a:lnB>
                  </a:tcPr>
                </a:tc>
                <a:extLst>
                  <a:ext uri="{0D108BD9-81ED-4DB2-BD59-A6C34878D82A}">
                    <a16:rowId xmlns:a16="http://schemas.microsoft.com/office/drawing/2014/main" val="2097605328"/>
                  </a:ext>
                </a:extLst>
              </a:tr>
              <a:tr h="366553">
                <a:tc>
                  <a:txBody>
                    <a:bodyPr/>
                    <a:lstStyle/>
                    <a:p>
                      <a:pPr algn="l" fontAlgn="b"/>
                      <a:r>
                        <a:rPr lang="en-US" sz="2400" b="1" i="0" u="none" strike="noStrike" dirty="0">
                          <a:solidFill>
                            <a:srgbClr val="000000"/>
                          </a:solidFill>
                          <a:effectLst/>
                          <a:latin typeface="Calibri" panose="020F0502020204030204" pitchFamily="34" charset="0"/>
                        </a:rPr>
                        <a:t>Share Households With Non-Parental Caregivers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-0.14</a:t>
                      </a:r>
                    </a:p>
                  </a:txBody>
                  <a:tcPr marL="9525" marR="9525" marT="9525" marB="0" anchor="b">
                    <a:lnL>
                      <a:noFill/>
                    </a:lnL>
                    <a:lnR>
                      <a:noFill/>
                    </a:lnR>
                    <a:lnT>
                      <a:noFill/>
                    </a:lnT>
                    <a:lnB>
                      <a:noFill/>
                    </a:lnB>
                  </a:tcPr>
                </a:tc>
                <a:extLst>
                  <a:ext uri="{0D108BD9-81ED-4DB2-BD59-A6C34878D82A}">
                    <a16:rowId xmlns:a16="http://schemas.microsoft.com/office/drawing/2014/main" val="1523074708"/>
                  </a:ext>
                </a:extLst>
              </a:tr>
              <a:tr h="366553">
                <a:tc>
                  <a:txBody>
                    <a:bodyPr/>
                    <a:lstStyle/>
                    <a:p>
                      <a:pPr algn="l" fontAlgn="b"/>
                      <a:r>
                        <a:rPr lang="en-US" sz="2400" b="0" i="0" u="none" strike="noStrike">
                          <a:solidFill>
                            <a:srgbClr val="000000"/>
                          </a:solidFill>
                          <a:effectLst/>
                          <a:latin typeface="Calibri" panose="020F0502020204030204" pitchFamily="34" charset="0"/>
                        </a:rPr>
                        <a:t>Share Management Occupations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0.59</a:t>
                      </a:r>
                    </a:p>
                  </a:txBody>
                  <a:tcPr marL="9525" marR="9525" marT="9525" marB="0" anchor="b">
                    <a:lnL>
                      <a:noFill/>
                    </a:lnL>
                    <a:lnR>
                      <a:noFill/>
                    </a:lnR>
                    <a:lnT>
                      <a:noFill/>
                    </a:lnT>
                    <a:lnB>
                      <a:noFill/>
                    </a:lnB>
                  </a:tcPr>
                </a:tc>
                <a:extLst>
                  <a:ext uri="{0D108BD9-81ED-4DB2-BD59-A6C34878D82A}">
                    <a16:rowId xmlns:a16="http://schemas.microsoft.com/office/drawing/2014/main" val="887255137"/>
                  </a:ext>
                </a:extLst>
              </a:tr>
              <a:tr h="366553">
                <a:tc>
                  <a:txBody>
                    <a:bodyPr/>
                    <a:lstStyle/>
                    <a:p>
                      <a:pPr algn="l" fontAlgn="b"/>
                      <a:r>
                        <a:rPr lang="en-US" sz="2400" b="0" i="0" u="none" strike="noStrike">
                          <a:solidFill>
                            <a:srgbClr val="000000"/>
                          </a:solidFill>
                          <a:effectLst/>
                          <a:latin typeface="Calibri" panose="020F0502020204030204" pitchFamily="34" charset="0"/>
                        </a:rPr>
                        <a:t>Share Service Occupations</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panose="020F0502020204030204" pitchFamily="34" charset="0"/>
                        </a:rPr>
                        <a:t>-0.44</a:t>
                      </a:r>
                    </a:p>
                  </a:txBody>
                  <a:tcPr marL="9525" marR="9525" marT="9525" marB="0" anchor="b">
                    <a:lnL>
                      <a:noFill/>
                    </a:lnL>
                    <a:lnR>
                      <a:noFill/>
                    </a:lnR>
                    <a:lnT>
                      <a:noFill/>
                    </a:lnT>
                    <a:lnB>
                      <a:noFill/>
                    </a:lnB>
                  </a:tcPr>
                </a:tc>
                <a:extLst>
                  <a:ext uri="{0D108BD9-81ED-4DB2-BD59-A6C34878D82A}">
                    <a16:rowId xmlns:a16="http://schemas.microsoft.com/office/drawing/2014/main" val="4288224519"/>
                  </a:ext>
                </a:extLst>
              </a:tr>
              <a:tr h="366553">
                <a:tc>
                  <a:txBody>
                    <a:bodyPr/>
                    <a:lstStyle/>
                    <a:p>
                      <a:pPr algn="l" fontAlgn="b"/>
                      <a:r>
                        <a:rPr lang="en-US" sz="2400" b="0" i="0" u="none" strike="noStrike" dirty="0">
                          <a:solidFill>
                            <a:srgbClr val="000000"/>
                          </a:solidFill>
                          <a:effectLst/>
                          <a:latin typeface="Calibri" panose="020F0502020204030204" pitchFamily="34" charset="0"/>
                        </a:rPr>
                        <a:t>Share Sales Occupations</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panose="020F0502020204030204" pitchFamily="34" charset="0"/>
                        </a:rPr>
                        <a:t>-0.06</a:t>
                      </a:r>
                    </a:p>
                  </a:txBody>
                  <a:tcPr marL="9525" marR="9525" marT="9525" marB="0" anchor="b">
                    <a:lnL>
                      <a:noFill/>
                    </a:lnL>
                    <a:lnR>
                      <a:noFill/>
                    </a:lnR>
                    <a:lnT>
                      <a:noFill/>
                    </a:lnT>
                    <a:lnB>
                      <a:noFill/>
                    </a:lnB>
                  </a:tcPr>
                </a:tc>
                <a:extLst>
                  <a:ext uri="{0D108BD9-81ED-4DB2-BD59-A6C34878D82A}">
                    <a16:rowId xmlns:a16="http://schemas.microsoft.com/office/drawing/2014/main" val="1490969547"/>
                  </a:ext>
                </a:extLst>
              </a:tr>
              <a:tr h="366553">
                <a:tc>
                  <a:txBody>
                    <a:bodyPr/>
                    <a:lstStyle/>
                    <a:p>
                      <a:pPr algn="l" fontAlgn="b"/>
                      <a:r>
                        <a:rPr lang="en-US" sz="2400" b="0" i="0" u="none" strike="noStrike">
                          <a:solidFill>
                            <a:srgbClr val="000000"/>
                          </a:solidFill>
                          <a:effectLst/>
                          <a:latin typeface="Calibri" panose="020F0502020204030204" pitchFamily="34" charset="0"/>
                        </a:rPr>
                        <a:t>Share Natural Resources, Construction, Maintenance Occupations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-0.35</a:t>
                      </a:r>
                    </a:p>
                  </a:txBody>
                  <a:tcPr marL="9525" marR="9525" marT="9525" marB="0" anchor="b">
                    <a:lnL>
                      <a:noFill/>
                    </a:lnL>
                    <a:lnR>
                      <a:noFill/>
                    </a:lnR>
                    <a:lnT>
                      <a:noFill/>
                    </a:lnT>
                    <a:lnB>
                      <a:noFill/>
                    </a:lnB>
                  </a:tcPr>
                </a:tc>
                <a:extLst>
                  <a:ext uri="{0D108BD9-81ED-4DB2-BD59-A6C34878D82A}">
                    <a16:rowId xmlns:a16="http://schemas.microsoft.com/office/drawing/2014/main" val="3538301431"/>
                  </a:ext>
                </a:extLst>
              </a:tr>
              <a:tr h="366553">
                <a:tc>
                  <a:txBody>
                    <a:bodyPr/>
                    <a:lstStyle/>
                    <a:p>
                      <a:pPr algn="l" fontAlgn="b"/>
                      <a:r>
                        <a:rPr lang="en-US" sz="2400" b="0" i="0" u="none" strike="noStrike">
                          <a:solidFill>
                            <a:srgbClr val="000000"/>
                          </a:solidFill>
                          <a:effectLst/>
                          <a:latin typeface="Calibri" panose="020F0502020204030204" pitchFamily="34" charset="0"/>
                        </a:rPr>
                        <a:t>Share Production, Transportation, Material Moving Occupations</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panose="020F0502020204030204" pitchFamily="34" charset="0"/>
                        </a:rPr>
                        <a:t>-0.34</a:t>
                      </a:r>
                    </a:p>
                  </a:txBody>
                  <a:tcPr marL="9525" marR="9525" marT="9525" marB="0" anchor="b">
                    <a:lnL>
                      <a:noFill/>
                    </a:lnL>
                    <a:lnR>
                      <a:noFill/>
                    </a:lnR>
                    <a:lnT>
                      <a:noFill/>
                    </a:lnT>
                    <a:lnB>
                      <a:noFill/>
                    </a:lnB>
                  </a:tcPr>
                </a:tc>
                <a:extLst>
                  <a:ext uri="{0D108BD9-81ED-4DB2-BD59-A6C34878D82A}">
                    <a16:rowId xmlns:a16="http://schemas.microsoft.com/office/drawing/2014/main" val="120061210"/>
                  </a:ext>
                </a:extLst>
              </a:tr>
            </a:tbl>
          </a:graphicData>
        </a:graphic>
      </p:graphicFrame>
    </p:spTree>
    <p:extLst>
      <p:ext uri="{BB962C8B-B14F-4D97-AF65-F5344CB8AC3E}">
        <p14:creationId xmlns:p14="http://schemas.microsoft.com/office/powerpoint/2010/main" val="286852305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733E3F-BB72-46B4-CDCE-9EF5CABD0E4D}"/>
              </a:ext>
            </a:extLst>
          </p:cNvPr>
          <p:cNvSpPr>
            <a:spLocks noGrp="1"/>
          </p:cNvSpPr>
          <p:nvPr>
            <p:ph type="sldNum" sz="quarter" idx="4"/>
          </p:nvPr>
        </p:nvSpPr>
        <p:spPr/>
        <p:txBody>
          <a:bodyPr/>
          <a:lstStyle/>
          <a:p>
            <a:fld id="{B68F88C8-0A9A-DA43-95C8-7FE161A05352}" type="slidenum">
              <a:rPr lang="en-US" smtClean="0"/>
              <a:pPr/>
              <a:t>24</a:t>
            </a:fld>
            <a:endParaRPr lang="en-US"/>
          </a:p>
        </p:txBody>
      </p:sp>
      <p:sp>
        <p:nvSpPr>
          <p:cNvPr id="3" name="Title 2">
            <a:extLst>
              <a:ext uri="{FF2B5EF4-FFF2-40B4-BE49-F238E27FC236}">
                <a16:creationId xmlns:a16="http://schemas.microsoft.com/office/drawing/2014/main" id="{98D9717A-B03C-80FC-822E-B50809AB7180}"/>
              </a:ext>
            </a:extLst>
          </p:cNvPr>
          <p:cNvSpPr>
            <a:spLocks noGrp="1"/>
          </p:cNvSpPr>
          <p:nvPr>
            <p:ph type="title"/>
          </p:nvPr>
        </p:nvSpPr>
        <p:spPr/>
        <p:txBody>
          <a:bodyPr/>
          <a:lstStyle/>
          <a:p>
            <a:r>
              <a:rPr lang="en-US" dirty="0"/>
              <a:t>Occupations and SES Status </a:t>
            </a:r>
          </a:p>
        </p:txBody>
      </p:sp>
      <p:sp>
        <p:nvSpPr>
          <p:cNvPr id="4" name="Text Placeholder 3">
            <a:extLst>
              <a:ext uri="{FF2B5EF4-FFF2-40B4-BE49-F238E27FC236}">
                <a16:creationId xmlns:a16="http://schemas.microsoft.com/office/drawing/2014/main" id="{2C09672F-9E01-D665-1696-F27F1B3772A6}"/>
              </a:ext>
            </a:extLst>
          </p:cNvPr>
          <p:cNvSpPr>
            <a:spLocks noGrp="1"/>
          </p:cNvSpPr>
          <p:nvPr>
            <p:ph type="body" sz="quarter" idx="10"/>
          </p:nvPr>
        </p:nvSpPr>
        <p:spPr/>
        <p:txBody>
          <a:bodyPr/>
          <a:lstStyle/>
          <a:p>
            <a:r>
              <a:rPr lang="en-US" dirty="0"/>
              <a:t>Including occupation data in the SES index would require assigning a value or scale to different occupations. </a:t>
            </a:r>
          </a:p>
          <a:p>
            <a:r>
              <a:rPr lang="en-US" dirty="0"/>
              <a:t>The occupational categories are broad and can incorporate many different kinds of jobs or roles.</a:t>
            </a:r>
          </a:p>
          <a:p>
            <a:r>
              <a:rPr lang="en-US" dirty="0"/>
              <a:t>Other data (such as median household income or unemployment rates) might also reflect what the group is trying to capture with occupation shares.</a:t>
            </a:r>
          </a:p>
        </p:txBody>
      </p:sp>
      <p:sp>
        <p:nvSpPr>
          <p:cNvPr id="5" name="Text Placeholder 4">
            <a:extLst>
              <a:ext uri="{FF2B5EF4-FFF2-40B4-BE49-F238E27FC236}">
                <a16:creationId xmlns:a16="http://schemas.microsoft.com/office/drawing/2014/main" id="{C35F7FA4-AB2E-9EC3-5F68-83365CE00BE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448730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1DE62-0CD3-A560-9247-11F8BBDFBC37}"/>
              </a:ext>
            </a:extLst>
          </p:cNvPr>
          <p:cNvSpPr>
            <a:spLocks noGrp="1"/>
          </p:cNvSpPr>
          <p:nvPr>
            <p:ph type="sldNum" sz="quarter" idx="4"/>
          </p:nvPr>
        </p:nvSpPr>
        <p:spPr/>
        <p:txBody>
          <a:bodyPr/>
          <a:lstStyle/>
          <a:p>
            <a:fld id="{B68F88C8-0A9A-DA43-95C8-7FE161A05352}" type="slidenum">
              <a:rPr lang="en-US" smtClean="0"/>
              <a:pPr/>
              <a:t>25</a:t>
            </a:fld>
            <a:endParaRPr lang="en-US"/>
          </a:p>
        </p:txBody>
      </p:sp>
      <p:sp>
        <p:nvSpPr>
          <p:cNvPr id="3" name="Title 2">
            <a:extLst>
              <a:ext uri="{FF2B5EF4-FFF2-40B4-BE49-F238E27FC236}">
                <a16:creationId xmlns:a16="http://schemas.microsoft.com/office/drawing/2014/main" id="{899622F0-7BB8-8855-F84C-6830052F59E5}"/>
              </a:ext>
            </a:extLst>
          </p:cNvPr>
          <p:cNvSpPr>
            <a:spLocks noGrp="1"/>
          </p:cNvSpPr>
          <p:nvPr>
            <p:ph type="title"/>
          </p:nvPr>
        </p:nvSpPr>
        <p:spPr/>
        <p:txBody>
          <a:bodyPr/>
          <a:lstStyle/>
          <a:p>
            <a:r>
              <a:rPr lang="en-US" dirty="0"/>
              <a:t>SES Index</a:t>
            </a:r>
          </a:p>
        </p:txBody>
      </p:sp>
      <p:sp>
        <p:nvSpPr>
          <p:cNvPr id="4" name="Text Placeholder 3">
            <a:extLst>
              <a:ext uri="{FF2B5EF4-FFF2-40B4-BE49-F238E27FC236}">
                <a16:creationId xmlns:a16="http://schemas.microsoft.com/office/drawing/2014/main" id="{D1951C33-D13D-76D0-E058-7E972C4C77EA}"/>
              </a:ext>
            </a:extLst>
          </p:cNvPr>
          <p:cNvSpPr>
            <a:spLocks noGrp="1"/>
          </p:cNvSpPr>
          <p:nvPr>
            <p:ph type="body" sz="quarter" idx="10"/>
          </p:nvPr>
        </p:nvSpPr>
        <p:spPr>
          <a:xfrm>
            <a:off x="457200" y="3700696"/>
            <a:ext cx="10214658" cy="2357204"/>
          </a:xfrm>
        </p:spPr>
        <p:txBody>
          <a:bodyPr/>
          <a:lstStyle/>
          <a:p>
            <a:r>
              <a:rPr lang="en-US" dirty="0"/>
              <a:t>Each block group is assigned a percentile on the six factors (0-100), with 100 being higher SES.</a:t>
            </a:r>
          </a:p>
          <a:p>
            <a:r>
              <a:rPr lang="en-US" dirty="0"/>
              <a:t>All six factors are averaged to create a scale score.</a:t>
            </a:r>
          </a:p>
          <a:p>
            <a:r>
              <a:rPr lang="en-US" dirty="0"/>
              <a:t>If a factor is missing (rare), the block group gets the average of all available data.</a:t>
            </a:r>
          </a:p>
        </p:txBody>
      </p:sp>
      <p:sp>
        <p:nvSpPr>
          <p:cNvPr id="5" name="Text Placeholder 4">
            <a:extLst>
              <a:ext uri="{FF2B5EF4-FFF2-40B4-BE49-F238E27FC236}">
                <a16:creationId xmlns:a16="http://schemas.microsoft.com/office/drawing/2014/main" id="{27FEAA85-7887-A0D3-96C6-87E26641AD8F}"/>
              </a:ext>
            </a:extLst>
          </p:cNvPr>
          <p:cNvSpPr>
            <a:spLocks noGrp="1"/>
          </p:cNvSpPr>
          <p:nvPr>
            <p:ph type="body" sz="quarter" idx="11"/>
          </p:nvPr>
        </p:nvSpPr>
        <p:spPr/>
        <p:txBody>
          <a:bodyPr/>
          <a:lstStyle/>
          <a:p>
            <a:endParaRPr lang="en-US"/>
          </a:p>
        </p:txBody>
      </p:sp>
      <p:graphicFrame>
        <p:nvGraphicFramePr>
          <p:cNvPr id="6" name="Table 5">
            <a:extLst>
              <a:ext uri="{FF2B5EF4-FFF2-40B4-BE49-F238E27FC236}">
                <a16:creationId xmlns:a16="http://schemas.microsoft.com/office/drawing/2014/main" id="{5C0E1617-3976-C0A8-CFA0-35FD87A5B318}"/>
              </a:ext>
            </a:extLst>
          </p:cNvPr>
          <p:cNvGraphicFramePr>
            <a:graphicFrameLocks noGrp="1"/>
          </p:cNvGraphicFramePr>
          <p:nvPr>
            <p:extLst>
              <p:ext uri="{D42A27DB-BD31-4B8C-83A1-F6EECF244321}">
                <p14:modId xmlns:p14="http://schemas.microsoft.com/office/powerpoint/2010/main" val="707713429"/>
              </p:ext>
            </p:extLst>
          </p:nvPr>
        </p:nvGraphicFramePr>
        <p:xfrm>
          <a:off x="457200" y="1280880"/>
          <a:ext cx="9502416" cy="2251710"/>
        </p:xfrm>
        <a:graphic>
          <a:graphicData uri="http://schemas.openxmlformats.org/drawingml/2006/table">
            <a:tbl>
              <a:tblPr/>
              <a:tblGrid>
                <a:gridCol w="9502416">
                  <a:extLst>
                    <a:ext uri="{9D8B030D-6E8A-4147-A177-3AD203B41FA5}">
                      <a16:colId xmlns:a16="http://schemas.microsoft.com/office/drawing/2014/main" val="876801830"/>
                    </a:ext>
                  </a:extLst>
                </a:gridCol>
              </a:tblGrid>
              <a:tr h="366553">
                <a:tc>
                  <a:txBody>
                    <a:bodyPr/>
                    <a:lstStyle/>
                    <a:p>
                      <a:pPr algn="l" fontAlgn="b"/>
                      <a:r>
                        <a:rPr lang="en-US" sz="2400" b="1" i="0" u="none" strike="noStrike" dirty="0">
                          <a:solidFill>
                            <a:srgbClr val="000000"/>
                          </a:solidFill>
                          <a:effectLst/>
                          <a:latin typeface="Calibri" panose="020F0502020204030204" pitchFamily="34" charset="0"/>
                        </a:rPr>
                        <a:t>Share with Bachelors +</a:t>
                      </a:r>
                    </a:p>
                  </a:txBody>
                  <a:tcPr marL="9525" marR="9525" marT="9525" marB="0" anchor="b">
                    <a:lnL>
                      <a:noFill/>
                    </a:lnL>
                    <a:lnR>
                      <a:noFill/>
                    </a:lnR>
                    <a:lnT>
                      <a:noFill/>
                    </a:lnT>
                    <a:lnB>
                      <a:noFill/>
                    </a:lnB>
                  </a:tcPr>
                </a:tc>
                <a:extLst>
                  <a:ext uri="{0D108BD9-81ED-4DB2-BD59-A6C34878D82A}">
                    <a16:rowId xmlns:a16="http://schemas.microsoft.com/office/drawing/2014/main" val="2715368033"/>
                  </a:ext>
                </a:extLst>
              </a:tr>
              <a:tr h="366553">
                <a:tc>
                  <a:txBody>
                    <a:bodyPr/>
                    <a:lstStyle/>
                    <a:p>
                      <a:pPr algn="l" fontAlgn="b"/>
                      <a:r>
                        <a:rPr lang="en-US" sz="2400" b="1" i="0" u="none" strike="noStrike" dirty="0">
                          <a:solidFill>
                            <a:srgbClr val="000000"/>
                          </a:solidFill>
                          <a:effectLst/>
                          <a:latin typeface="Calibri" panose="020F0502020204030204" pitchFamily="34" charset="0"/>
                        </a:rPr>
                        <a:t>Unemployment Rate</a:t>
                      </a:r>
                    </a:p>
                  </a:txBody>
                  <a:tcPr marL="9525" marR="9525" marT="9525" marB="0" anchor="b">
                    <a:lnL>
                      <a:noFill/>
                    </a:lnL>
                    <a:lnR>
                      <a:noFill/>
                    </a:lnR>
                    <a:lnT>
                      <a:noFill/>
                    </a:lnT>
                    <a:lnB>
                      <a:noFill/>
                    </a:lnB>
                  </a:tcPr>
                </a:tc>
                <a:extLst>
                  <a:ext uri="{0D108BD9-81ED-4DB2-BD59-A6C34878D82A}">
                    <a16:rowId xmlns:a16="http://schemas.microsoft.com/office/drawing/2014/main" val="4131125999"/>
                  </a:ext>
                </a:extLst>
              </a:tr>
              <a:tr h="366553">
                <a:tc>
                  <a:txBody>
                    <a:bodyPr/>
                    <a:lstStyle/>
                    <a:p>
                      <a:pPr algn="l" fontAlgn="b"/>
                      <a:r>
                        <a:rPr lang="en-US" sz="2400" b="1" i="0" u="none" strike="noStrike" dirty="0">
                          <a:solidFill>
                            <a:srgbClr val="000000"/>
                          </a:solidFill>
                          <a:effectLst/>
                          <a:latin typeface="Calibri" panose="020F0502020204030204" pitchFamily="34" charset="0"/>
                        </a:rPr>
                        <a:t>Share of Households With Occupancy of 0.5+ Per Room</a:t>
                      </a:r>
                    </a:p>
                  </a:txBody>
                  <a:tcPr marL="9525" marR="9525" marT="9525" marB="0" anchor="b">
                    <a:lnL>
                      <a:noFill/>
                    </a:lnL>
                    <a:lnR>
                      <a:noFill/>
                    </a:lnR>
                    <a:lnT>
                      <a:noFill/>
                    </a:lnT>
                    <a:lnB>
                      <a:noFill/>
                    </a:lnB>
                  </a:tcPr>
                </a:tc>
                <a:extLst>
                  <a:ext uri="{0D108BD9-81ED-4DB2-BD59-A6C34878D82A}">
                    <a16:rowId xmlns:a16="http://schemas.microsoft.com/office/drawing/2014/main" val="4070247654"/>
                  </a:ext>
                </a:extLst>
              </a:tr>
              <a:tr h="366553">
                <a:tc>
                  <a:txBody>
                    <a:bodyPr/>
                    <a:lstStyle/>
                    <a:p>
                      <a:pPr algn="l" fontAlgn="b"/>
                      <a:r>
                        <a:rPr lang="en-US" sz="2400" b="1" i="0" u="none" strike="noStrike" dirty="0">
                          <a:solidFill>
                            <a:srgbClr val="000000"/>
                          </a:solidFill>
                          <a:effectLst/>
                          <a:latin typeface="Calibri" panose="020F0502020204030204" pitchFamily="34" charset="0"/>
                        </a:rPr>
                        <a:t>Share Same Residence Last Year</a:t>
                      </a:r>
                    </a:p>
                  </a:txBody>
                  <a:tcPr marL="9525" marR="9525" marT="9525" marB="0" anchor="b">
                    <a:lnL>
                      <a:noFill/>
                    </a:lnL>
                    <a:lnR>
                      <a:noFill/>
                    </a:lnR>
                    <a:lnT>
                      <a:noFill/>
                    </a:lnT>
                    <a:lnB>
                      <a:noFill/>
                    </a:lnB>
                  </a:tcPr>
                </a:tc>
                <a:extLst>
                  <a:ext uri="{0D108BD9-81ED-4DB2-BD59-A6C34878D82A}">
                    <a16:rowId xmlns:a16="http://schemas.microsoft.com/office/drawing/2014/main" val="1071479109"/>
                  </a:ext>
                </a:extLst>
              </a:tr>
              <a:tr h="366553">
                <a:tc>
                  <a:txBody>
                    <a:bodyPr/>
                    <a:lstStyle/>
                    <a:p>
                      <a:pPr algn="l" fontAlgn="b"/>
                      <a:r>
                        <a:rPr lang="en-US" sz="2400" b="1" i="0" u="none" strike="noStrike" dirty="0">
                          <a:solidFill>
                            <a:srgbClr val="000000"/>
                          </a:solidFill>
                          <a:effectLst/>
                          <a:latin typeface="Calibri" panose="020F0502020204030204" pitchFamily="34" charset="0"/>
                        </a:rPr>
                        <a:t>Share Households With Non-Parental Caregivers</a:t>
                      </a:r>
                    </a:p>
                  </a:txBody>
                  <a:tcPr marL="9525" marR="9525" marT="9525" marB="0" anchor="b">
                    <a:lnL>
                      <a:noFill/>
                    </a:lnL>
                    <a:lnR>
                      <a:noFill/>
                    </a:lnR>
                    <a:lnT>
                      <a:noFill/>
                    </a:lnT>
                    <a:lnB>
                      <a:noFill/>
                    </a:lnB>
                  </a:tcPr>
                </a:tc>
                <a:extLst>
                  <a:ext uri="{0D108BD9-81ED-4DB2-BD59-A6C34878D82A}">
                    <a16:rowId xmlns:a16="http://schemas.microsoft.com/office/drawing/2014/main" val="2990498177"/>
                  </a:ext>
                </a:extLst>
              </a:tr>
              <a:tr h="366553">
                <a:tc>
                  <a:txBody>
                    <a:bodyPr/>
                    <a:lstStyle/>
                    <a:p>
                      <a:pPr algn="l" fontAlgn="b"/>
                      <a:r>
                        <a:rPr lang="en-US" sz="2400" b="1" i="0" u="none" strike="noStrike" dirty="0">
                          <a:solidFill>
                            <a:srgbClr val="000000"/>
                          </a:solidFill>
                          <a:effectLst/>
                          <a:latin typeface="Calibri" panose="020F0502020204030204" pitchFamily="34" charset="0"/>
                        </a:rPr>
                        <a:t>Median HH Income</a:t>
                      </a:r>
                    </a:p>
                  </a:txBody>
                  <a:tcPr marL="9525" marR="9525" marT="9525" marB="0" anchor="b">
                    <a:lnL>
                      <a:noFill/>
                    </a:lnL>
                    <a:lnR>
                      <a:noFill/>
                    </a:lnR>
                    <a:lnT>
                      <a:noFill/>
                    </a:lnT>
                    <a:lnB>
                      <a:noFill/>
                    </a:lnB>
                  </a:tcPr>
                </a:tc>
                <a:extLst>
                  <a:ext uri="{0D108BD9-81ED-4DB2-BD59-A6C34878D82A}">
                    <a16:rowId xmlns:a16="http://schemas.microsoft.com/office/drawing/2014/main" val="1628499788"/>
                  </a:ext>
                </a:extLst>
              </a:tr>
            </a:tbl>
          </a:graphicData>
        </a:graphic>
      </p:graphicFrame>
    </p:spTree>
    <p:extLst>
      <p:ext uri="{BB962C8B-B14F-4D97-AF65-F5344CB8AC3E}">
        <p14:creationId xmlns:p14="http://schemas.microsoft.com/office/powerpoint/2010/main" val="366722765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52B93-C64B-45BE-914F-E9B71F9FF789}"/>
              </a:ext>
            </a:extLst>
          </p:cNvPr>
          <p:cNvSpPr>
            <a:spLocks noGrp="1"/>
          </p:cNvSpPr>
          <p:nvPr>
            <p:ph type="sldNum" sz="quarter" idx="4"/>
          </p:nvPr>
        </p:nvSpPr>
        <p:spPr/>
        <p:txBody>
          <a:bodyPr/>
          <a:lstStyle/>
          <a:p>
            <a:fld id="{B68F88C8-0A9A-DA43-95C8-7FE161A05352}" type="slidenum">
              <a:rPr lang="en-US" smtClean="0"/>
              <a:pPr/>
              <a:t>26</a:t>
            </a:fld>
            <a:endParaRPr lang="en-US"/>
          </a:p>
        </p:txBody>
      </p:sp>
      <p:sp>
        <p:nvSpPr>
          <p:cNvPr id="3" name="Title 2">
            <a:extLst>
              <a:ext uri="{FF2B5EF4-FFF2-40B4-BE49-F238E27FC236}">
                <a16:creationId xmlns:a16="http://schemas.microsoft.com/office/drawing/2014/main" id="{CCAA9D43-8CF5-4681-BB65-B46AF9A425E1}"/>
              </a:ext>
            </a:extLst>
          </p:cNvPr>
          <p:cNvSpPr>
            <a:spLocks noGrp="1"/>
          </p:cNvSpPr>
          <p:nvPr>
            <p:ph type="title"/>
          </p:nvPr>
        </p:nvSpPr>
        <p:spPr/>
        <p:txBody>
          <a:bodyPr/>
          <a:lstStyle/>
          <a:p>
            <a:r>
              <a:rPr lang="en-US" dirty="0"/>
              <a:t>Colorado Census Block Results</a:t>
            </a:r>
          </a:p>
        </p:txBody>
      </p:sp>
      <p:sp>
        <p:nvSpPr>
          <p:cNvPr id="5" name="Text Placeholder 4">
            <a:extLst>
              <a:ext uri="{FF2B5EF4-FFF2-40B4-BE49-F238E27FC236}">
                <a16:creationId xmlns:a16="http://schemas.microsoft.com/office/drawing/2014/main" id="{4611B558-8DCB-4453-AF53-CE58D6729BE4}"/>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0D7F4228-5BC9-4BAC-9086-E52EDFE7E044}"/>
              </a:ext>
            </a:extLst>
          </p:cNvPr>
          <p:cNvPicPr>
            <a:picLocks noChangeAspect="1"/>
          </p:cNvPicPr>
          <p:nvPr/>
        </p:nvPicPr>
        <p:blipFill>
          <a:blip r:embed="rId2"/>
          <a:stretch>
            <a:fillRect/>
          </a:stretch>
        </p:blipFill>
        <p:spPr>
          <a:xfrm>
            <a:off x="2008620" y="1147901"/>
            <a:ext cx="8174759" cy="4701263"/>
          </a:xfrm>
          <a:prstGeom prst="rect">
            <a:avLst/>
          </a:prstGeom>
        </p:spPr>
      </p:pic>
      <p:pic>
        <p:nvPicPr>
          <p:cNvPr id="10" name="Picture 9">
            <a:extLst>
              <a:ext uri="{FF2B5EF4-FFF2-40B4-BE49-F238E27FC236}">
                <a16:creationId xmlns:a16="http://schemas.microsoft.com/office/drawing/2014/main" id="{C8DF6AD6-C6E6-45DA-8EEC-85A7E80096BE}"/>
              </a:ext>
            </a:extLst>
          </p:cNvPr>
          <p:cNvPicPr>
            <a:picLocks noChangeAspect="1"/>
          </p:cNvPicPr>
          <p:nvPr/>
        </p:nvPicPr>
        <p:blipFill>
          <a:blip r:embed="rId3"/>
          <a:stretch>
            <a:fillRect/>
          </a:stretch>
        </p:blipFill>
        <p:spPr>
          <a:xfrm>
            <a:off x="3504838" y="5885659"/>
            <a:ext cx="5182323" cy="552527"/>
          </a:xfrm>
          <a:prstGeom prst="rect">
            <a:avLst/>
          </a:prstGeom>
        </p:spPr>
      </p:pic>
    </p:spTree>
    <p:extLst>
      <p:ext uri="{BB962C8B-B14F-4D97-AF65-F5344CB8AC3E}">
        <p14:creationId xmlns:p14="http://schemas.microsoft.com/office/powerpoint/2010/main" val="21528581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597E8-6B82-4D02-9169-4B3AE674F66F}"/>
              </a:ext>
            </a:extLst>
          </p:cNvPr>
          <p:cNvSpPr>
            <a:spLocks noGrp="1"/>
          </p:cNvSpPr>
          <p:nvPr>
            <p:ph type="sldNum" sz="quarter" idx="4"/>
          </p:nvPr>
        </p:nvSpPr>
        <p:spPr/>
        <p:txBody>
          <a:bodyPr/>
          <a:lstStyle/>
          <a:p>
            <a:fld id="{B68F88C8-0A9A-DA43-95C8-7FE161A05352}" type="slidenum">
              <a:rPr lang="en-US" smtClean="0"/>
              <a:pPr/>
              <a:t>27</a:t>
            </a:fld>
            <a:endParaRPr lang="en-US"/>
          </a:p>
        </p:txBody>
      </p:sp>
      <p:sp>
        <p:nvSpPr>
          <p:cNvPr id="3" name="Title 2">
            <a:extLst>
              <a:ext uri="{FF2B5EF4-FFF2-40B4-BE49-F238E27FC236}">
                <a16:creationId xmlns:a16="http://schemas.microsoft.com/office/drawing/2014/main" id="{50F9E211-5A12-4758-A8F9-EBC801B31B74}"/>
              </a:ext>
            </a:extLst>
          </p:cNvPr>
          <p:cNvSpPr>
            <a:spLocks noGrp="1"/>
          </p:cNvSpPr>
          <p:nvPr>
            <p:ph type="title"/>
          </p:nvPr>
        </p:nvSpPr>
        <p:spPr/>
        <p:txBody>
          <a:bodyPr/>
          <a:lstStyle/>
          <a:p>
            <a:r>
              <a:rPr lang="en-US" dirty="0"/>
              <a:t>Denver County</a:t>
            </a:r>
          </a:p>
        </p:txBody>
      </p:sp>
      <p:sp>
        <p:nvSpPr>
          <p:cNvPr id="5" name="Text Placeholder 4">
            <a:extLst>
              <a:ext uri="{FF2B5EF4-FFF2-40B4-BE49-F238E27FC236}">
                <a16:creationId xmlns:a16="http://schemas.microsoft.com/office/drawing/2014/main" id="{3B552511-3461-4D89-94D4-487D729C6F08}"/>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03DD5C84-23F3-4057-B49F-67924042E135}"/>
              </a:ext>
            </a:extLst>
          </p:cNvPr>
          <p:cNvPicPr>
            <a:picLocks noChangeAspect="1"/>
          </p:cNvPicPr>
          <p:nvPr/>
        </p:nvPicPr>
        <p:blipFill>
          <a:blip r:embed="rId2"/>
          <a:stretch>
            <a:fillRect/>
          </a:stretch>
        </p:blipFill>
        <p:spPr>
          <a:xfrm>
            <a:off x="1430275" y="1008709"/>
            <a:ext cx="8546403" cy="4840581"/>
          </a:xfrm>
          <a:prstGeom prst="rect">
            <a:avLst/>
          </a:prstGeom>
        </p:spPr>
      </p:pic>
      <p:pic>
        <p:nvPicPr>
          <p:cNvPr id="8" name="Picture 7">
            <a:extLst>
              <a:ext uri="{FF2B5EF4-FFF2-40B4-BE49-F238E27FC236}">
                <a16:creationId xmlns:a16="http://schemas.microsoft.com/office/drawing/2014/main" id="{E77325E5-F488-49B5-982F-E78F48F445C2}"/>
              </a:ext>
            </a:extLst>
          </p:cNvPr>
          <p:cNvPicPr>
            <a:picLocks noChangeAspect="1"/>
          </p:cNvPicPr>
          <p:nvPr/>
        </p:nvPicPr>
        <p:blipFill>
          <a:blip r:embed="rId3"/>
          <a:stretch>
            <a:fillRect/>
          </a:stretch>
        </p:blipFill>
        <p:spPr>
          <a:xfrm>
            <a:off x="3504837" y="6203202"/>
            <a:ext cx="5182323" cy="552527"/>
          </a:xfrm>
          <a:prstGeom prst="rect">
            <a:avLst/>
          </a:prstGeom>
        </p:spPr>
      </p:pic>
    </p:spTree>
    <p:extLst>
      <p:ext uri="{BB962C8B-B14F-4D97-AF65-F5344CB8AC3E}">
        <p14:creationId xmlns:p14="http://schemas.microsoft.com/office/powerpoint/2010/main" val="35594543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597E8-6B82-4D02-9169-4B3AE674F66F}"/>
              </a:ext>
            </a:extLst>
          </p:cNvPr>
          <p:cNvSpPr>
            <a:spLocks noGrp="1"/>
          </p:cNvSpPr>
          <p:nvPr>
            <p:ph type="sldNum" sz="quarter" idx="4"/>
          </p:nvPr>
        </p:nvSpPr>
        <p:spPr/>
        <p:txBody>
          <a:bodyPr/>
          <a:lstStyle/>
          <a:p>
            <a:fld id="{B68F88C8-0A9A-DA43-95C8-7FE161A05352}" type="slidenum">
              <a:rPr lang="en-US" smtClean="0"/>
              <a:pPr/>
              <a:t>28</a:t>
            </a:fld>
            <a:endParaRPr lang="en-US"/>
          </a:p>
        </p:txBody>
      </p:sp>
      <p:sp>
        <p:nvSpPr>
          <p:cNvPr id="3" name="Title 2">
            <a:extLst>
              <a:ext uri="{FF2B5EF4-FFF2-40B4-BE49-F238E27FC236}">
                <a16:creationId xmlns:a16="http://schemas.microsoft.com/office/drawing/2014/main" id="{50F9E211-5A12-4758-A8F9-EBC801B31B74}"/>
              </a:ext>
            </a:extLst>
          </p:cNvPr>
          <p:cNvSpPr>
            <a:spLocks noGrp="1"/>
          </p:cNvSpPr>
          <p:nvPr>
            <p:ph type="title"/>
          </p:nvPr>
        </p:nvSpPr>
        <p:spPr/>
        <p:txBody>
          <a:bodyPr/>
          <a:lstStyle/>
          <a:p>
            <a:r>
              <a:rPr lang="en-US" dirty="0"/>
              <a:t>El Paso County</a:t>
            </a:r>
          </a:p>
        </p:txBody>
      </p:sp>
      <p:sp>
        <p:nvSpPr>
          <p:cNvPr id="5" name="Text Placeholder 4">
            <a:extLst>
              <a:ext uri="{FF2B5EF4-FFF2-40B4-BE49-F238E27FC236}">
                <a16:creationId xmlns:a16="http://schemas.microsoft.com/office/drawing/2014/main" id="{3B552511-3461-4D89-94D4-487D729C6F08}"/>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E77325E5-F488-49B5-982F-E78F48F445C2}"/>
              </a:ext>
            </a:extLst>
          </p:cNvPr>
          <p:cNvPicPr>
            <a:picLocks noChangeAspect="1"/>
          </p:cNvPicPr>
          <p:nvPr/>
        </p:nvPicPr>
        <p:blipFill>
          <a:blip r:embed="rId2"/>
          <a:stretch>
            <a:fillRect/>
          </a:stretch>
        </p:blipFill>
        <p:spPr>
          <a:xfrm>
            <a:off x="3504837" y="6203202"/>
            <a:ext cx="5182323" cy="552527"/>
          </a:xfrm>
          <a:prstGeom prst="rect">
            <a:avLst/>
          </a:prstGeom>
        </p:spPr>
      </p:pic>
      <p:pic>
        <p:nvPicPr>
          <p:cNvPr id="6" name="Picture 5">
            <a:extLst>
              <a:ext uri="{FF2B5EF4-FFF2-40B4-BE49-F238E27FC236}">
                <a16:creationId xmlns:a16="http://schemas.microsoft.com/office/drawing/2014/main" id="{FDBC2E5B-3F67-4D06-886C-95355CA55777}"/>
              </a:ext>
            </a:extLst>
          </p:cNvPr>
          <p:cNvPicPr>
            <a:picLocks noChangeAspect="1"/>
          </p:cNvPicPr>
          <p:nvPr/>
        </p:nvPicPr>
        <p:blipFill>
          <a:blip r:embed="rId3"/>
          <a:stretch>
            <a:fillRect/>
          </a:stretch>
        </p:blipFill>
        <p:spPr>
          <a:xfrm>
            <a:off x="1515377" y="1112044"/>
            <a:ext cx="7966063" cy="4773408"/>
          </a:xfrm>
          <a:prstGeom prst="rect">
            <a:avLst/>
          </a:prstGeom>
        </p:spPr>
      </p:pic>
    </p:spTree>
    <p:extLst>
      <p:ext uri="{BB962C8B-B14F-4D97-AF65-F5344CB8AC3E}">
        <p14:creationId xmlns:p14="http://schemas.microsoft.com/office/powerpoint/2010/main" val="23338125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597E8-6B82-4D02-9169-4B3AE674F66F}"/>
              </a:ext>
            </a:extLst>
          </p:cNvPr>
          <p:cNvSpPr>
            <a:spLocks noGrp="1"/>
          </p:cNvSpPr>
          <p:nvPr>
            <p:ph type="sldNum" sz="quarter" idx="4"/>
          </p:nvPr>
        </p:nvSpPr>
        <p:spPr/>
        <p:txBody>
          <a:bodyPr/>
          <a:lstStyle/>
          <a:p>
            <a:fld id="{B68F88C8-0A9A-DA43-95C8-7FE161A05352}" type="slidenum">
              <a:rPr lang="en-US" smtClean="0"/>
              <a:pPr/>
              <a:t>29</a:t>
            </a:fld>
            <a:endParaRPr lang="en-US"/>
          </a:p>
        </p:txBody>
      </p:sp>
      <p:sp>
        <p:nvSpPr>
          <p:cNvPr id="3" name="Title 2">
            <a:extLst>
              <a:ext uri="{FF2B5EF4-FFF2-40B4-BE49-F238E27FC236}">
                <a16:creationId xmlns:a16="http://schemas.microsoft.com/office/drawing/2014/main" id="{50F9E211-5A12-4758-A8F9-EBC801B31B74}"/>
              </a:ext>
            </a:extLst>
          </p:cNvPr>
          <p:cNvSpPr>
            <a:spLocks noGrp="1"/>
          </p:cNvSpPr>
          <p:nvPr>
            <p:ph type="title"/>
          </p:nvPr>
        </p:nvSpPr>
        <p:spPr/>
        <p:txBody>
          <a:bodyPr/>
          <a:lstStyle/>
          <a:p>
            <a:r>
              <a:rPr lang="en-US" dirty="0"/>
              <a:t>Arapahoe County</a:t>
            </a:r>
          </a:p>
        </p:txBody>
      </p:sp>
      <p:sp>
        <p:nvSpPr>
          <p:cNvPr id="5" name="Text Placeholder 4">
            <a:extLst>
              <a:ext uri="{FF2B5EF4-FFF2-40B4-BE49-F238E27FC236}">
                <a16:creationId xmlns:a16="http://schemas.microsoft.com/office/drawing/2014/main" id="{3B552511-3461-4D89-94D4-487D729C6F08}"/>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E77325E5-F488-49B5-982F-E78F48F445C2}"/>
              </a:ext>
            </a:extLst>
          </p:cNvPr>
          <p:cNvPicPr>
            <a:picLocks noChangeAspect="1"/>
          </p:cNvPicPr>
          <p:nvPr/>
        </p:nvPicPr>
        <p:blipFill>
          <a:blip r:embed="rId2"/>
          <a:stretch>
            <a:fillRect/>
          </a:stretch>
        </p:blipFill>
        <p:spPr>
          <a:xfrm>
            <a:off x="3504837" y="6203202"/>
            <a:ext cx="5182323" cy="552527"/>
          </a:xfrm>
          <a:prstGeom prst="rect">
            <a:avLst/>
          </a:prstGeom>
        </p:spPr>
      </p:pic>
      <p:pic>
        <p:nvPicPr>
          <p:cNvPr id="6" name="Picture 5">
            <a:extLst>
              <a:ext uri="{FF2B5EF4-FFF2-40B4-BE49-F238E27FC236}">
                <a16:creationId xmlns:a16="http://schemas.microsoft.com/office/drawing/2014/main" id="{54275B48-253B-4B42-BBF4-BED764A7F2DA}"/>
              </a:ext>
            </a:extLst>
          </p:cNvPr>
          <p:cNvPicPr>
            <a:picLocks noChangeAspect="1"/>
          </p:cNvPicPr>
          <p:nvPr/>
        </p:nvPicPr>
        <p:blipFill>
          <a:blip r:embed="rId3"/>
          <a:stretch>
            <a:fillRect/>
          </a:stretch>
        </p:blipFill>
        <p:spPr>
          <a:xfrm>
            <a:off x="457200" y="2364535"/>
            <a:ext cx="11487188" cy="1506219"/>
          </a:xfrm>
          <a:prstGeom prst="rect">
            <a:avLst/>
          </a:prstGeom>
        </p:spPr>
      </p:pic>
    </p:spTree>
    <p:extLst>
      <p:ext uri="{BB962C8B-B14F-4D97-AF65-F5344CB8AC3E}">
        <p14:creationId xmlns:p14="http://schemas.microsoft.com/office/powerpoint/2010/main" val="4116515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6674AE-AEE8-4828-8B18-67DDAA1C3DCB}"/>
              </a:ext>
            </a:extLst>
          </p:cNvPr>
          <p:cNvSpPr>
            <a:spLocks noGrp="1"/>
          </p:cNvSpPr>
          <p:nvPr>
            <p:ph type="sldNum" sz="quarter" idx="4"/>
          </p:nvPr>
        </p:nvSpPr>
        <p:spPr/>
        <p:txBody>
          <a:bodyPr/>
          <a:lstStyle/>
          <a:p>
            <a:fld id="{B68F88C8-0A9A-DA43-95C8-7FE161A05352}" type="slidenum">
              <a:rPr lang="en-US" smtClean="0"/>
              <a:pPr/>
              <a:t>3</a:t>
            </a:fld>
            <a:endParaRPr lang="en-US"/>
          </a:p>
        </p:txBody>
      </p:sp>
      <p:sp>
        <p:nvSpPr>
          <p:cNvPr id="3" name="Title 2">
            <a:extLst>
              <a:ext uri="{FF2B5EF4-FFF2-40B4-BE49-F238E27FC236}">
                <a16:creationId xmlns:a16="http://schemas.microsoft.com/office/drawing/2014/main" id="{13A2B3FC-182C-5038-2246-44FF9831C756}"/>
              </a:ext>
            </a:extLst>
          </p:cNvPr>
          <p:cNvSpPr>
            <a:spLocks noGrp="1"/>
          </p:cNvSpPr>
          <p:nvPr>
            <p:ph type="title"/>
          </p:nvPr>
        </p:nvSpPr>
        <p:spPr/>
        <p:txBody>
          <a:bodyPr/>
          <a:lstStyle/>
          <a:p>
            <a:r>
              <a:rPr lang="en-US" dirty="0"/>
              <a:t>Four Sessions </a:t>
            </a:r>
          </a:p>
        </p:txBody>
      </p:sp>
      <p:graphicFrame>
        <p:nvGraphicFramePr>
          <p:cNvPr id="6" name="Table 6">
            <a:extLst>
              <a:ext uri="{FF2B5EF4-FFF2-40B4-BE49-F238E27FC236}">
                <a16:creationId xmlns:a16="http://schemas.microsoft.com/office/drawing/2014/main" id="{BB220501-5A8C-A79A-8405-AF2E9B49348E}"/>
              </a:ext>
            </a:extLst>
          </p:cNvPr>
          <p:cNvGraphicFramePr>
            <a:graphicFrameLocks noGrp="1"/>
          </p:cNvGraphicFramePr>
          <p:nvPr>
            <p:extLst>
              <p:ext uri="{D42A27DB-BD31-4B8C-83A1-F6EECF244321}">
                <p14:modId xmlns:p14="http://schemas.microsoft.com/office/powerpoint/2010/main" val="1491885232"/>
              </p:ext>
            </p:extLst>
          </p:nvPr>
        </p:nvGraphicFramePr>
        <p:xfrm>
          <a:off x="920335" y="1847932"/>
          <a:ext cx="9933711" cy="3764673"/>
        </p:xfrm>
        <a:graphic>
          <a:graphicData uri="http://schemas.openxmlformats.org/drawingml/2006/table">
            <a:tbl>
              <a:tblPr firstRow="1" bandRow="1">
                <a:tableStyleId>{5C22544A-7EE6-4342-B048-85BDC9FD1C3A}</a:tableStyleId>
              </a:tblPr>
              <a:tblGrid>
                <a:gridCol w="4105788">
                  <a:extLst>
                    <a:ext uri="{9D8B030D-6E8A-4147-A177-3AD203B41FA5}">
                      <a16:colId xmlns:a16="http://schemas.microsoft.com/office/drawing/2014/main" val="600379904"/>
                    </a:ext>
                  </a:extLst>
                </a:gridCol>
                <a:gridCol w="5827923">
                  <a:extLst>
                    <a:ext uri="{9D8B030D-6E8A-4147-A177-3AD203B41FA5}">
                      <a16:colId xmlns:a16="http://schemas.microsoft.com/office/drawing/2014/main" val="3962586528"/>
                    </a:ext>
                  </a:extLst>
                </a:gridCol>
              </a:tblGrid>
              <a:tr h="568933">
                <a:tc>
                  <a:txBody>
                    <a:bodyPr/>
                    <a:lstStyle/>
                    <a:p>
                      <a:r>
                        <a:rPr lang="en-US" dirty="0"/>
                        <a:t>Session Date</a:t>
                      </a:r>
                    </a:p>
                  </a:txBody>
                  <a:tcPr/>
                </a:tc>
                <a:tc>
                  <a:txBody>
                    <a:bodyPr/>
                    <a:lstStyle/>
                    <a:p>
                      <a:r>
                        <a:rPr lang="en-US" dirty="0"/>
                        <a:t>Session Topic</a:t>
                      </a:r>
                    </a:p>
                  </a:txBody>
                  <a:tcPr/>
                </a:tc>
                <a:extLst>
                  <a:ext uri="{0D108BD9-81ED-4DB2-BD59-A6C34878D82A}">
                    <a16:rowId xmlns:a16="http://schemas.microsoft.com/office/drawing/2014/main" val="3955916350"/>
                  </a:ext>
                </a:extLst>
              </a:tr>
              <a:tr h="568933">
                <a:tc>
                  <a:txBody>
                    <a:bodyPr/>
                    <a:lstStyle/>
                    <a:p>
                      <a:r>
                        <a:rPr lang="en-US" dirty="0"/>
                        <a:t>August 15, 2022</a:t>
                      </a:r>
                    </a:p>
                  </a:txBody>
                  <a:tcPr/>
                </a:tc>
                <a:tc>
                  <a:txBody>
                    <a:bodyPr/>
                    <a:lstStyle/>
                    <a:p>
                      <a:r>
                        <a:rPr lang="en-US" dirty="0"/>
                        <a:t>Prioritizing SES variables</a:t>
                      </a:r>
                    </a:p>
                  </a:txBody>
                  <a:tcPr/>
                </a:tc>
                <a:extLst>
                  <a:ext uri="{0D108BD9-81ED-4DB2-BD59-A6C34878D82A}">
                    <a16:rowId xmlns:a16="http://schemas.microsoft.com/office/drawing/2014/main" val="2586464836"/>
                  </a:ext>
                </a:extLst>
              </a:tr>
              <a:tr h="840243">
                <a:tc>
                  <a:txBody>
                    <a:bodyPr/>
                    <a:lstStyle/>
                    <a:p>
                      <a:r>
                        <a:rPr lang="en-US" dirty="0"/>
                        <a:t>September 12, 2022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Understanding estimated values of SES Index by neighborhood, and implementation of the Index</a:t>
                      </a:r>
                    </a:p>
                  </a:txBody>
                  <a:tcPr/>
                </a:tc>
                <a:extLst>
                  <a:ext uri="{0D108BD9-81ED-4DB2-BD59-A6C34878D82A}">
                    <a16:rowId xmlns:a16="http://schemas.microsoft.com/office/drawing/2014/main" val="1458679329"/>
                  </a:ext>
                </a:extLst>
              </a:tr>
              <a:tr h="723522">
                <a:tc>
                  <a:txBody>
                    <a:bodyPr/>
                    <a:lstStyle/>
                    <a:p>
                      <a:r>
                        <a:rPr lang="en-US" dirty="0"/>
                        <a:t>October 17, 2022</a:t>
                      </a:r>
                    </a:p>
                  </a:txBody>
                  <a:tcPr/>
                </a:tc>
                <a:tc>
                  <a:txBody>
                    <a:bodyPr/>
                    <a:lstStyle/>
                    <a:p>
                      <a:r>
                        <a:rPr lang="en-US" dirty="0"/>
                        <a:t>Implementing SES Index with the ISP measure</a:t>
                      </a:r>
                    </a:p>
                  </a:txBody>
                  <a:tcPr/>
                </a:tc>
                <a:extLst>
                  <a:ext uri="{0D108BD9-81ED-4DB2-BD59-A6C34878D82A}">
                    <a16:rowId xmlns:a16="http://schemas.microsoft.com/office/drawing/2014/main" val="2796906207"/>
                  </a:ext>
                </a:extLst>
              </a:tr>
              <a:tr h="1063042">
                <a:tc>
                  <a:txBody>
                    <a:bodyPr/>
                    <a:lstStyle/>
                    <a:p>
                      <a:r>
                        <a:rPr lang="en-US" dirty="0"/>
                        <a:t>November 14, 2022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Finalize the SES index and ISP measure, and any hold harmless recommendations to facilitate transition</a:t>
                      </a:r>
                    </a:p>
                  </a:txBody>
                  <a:tcPr/>
                </a:tc>
                <a:extLst>
                  <a:ext uri="{0D108BD9-81ED-4DB2-BD59-A6C34878D82A}">
                    <a16:rowId xmlns:a16="http://schemas.microsoft.com/office/drawing/2014/main" val="1320449975"/>
                  </a:ext>
                </a:extLst>
              </a:tr>
            </a:tbl>
          </a:graphicData>
        </a:graphic>
      </p:graphicFrame>
      <p:sp>
        <p:nvSpPr>
          <p:cNvPr id="7" name="Text Placeholder 3">
            <a:extLst>
              <a:ext uri="{FF2B5EF4-FFF2-40B4-BE49-F238E27FC236}">
                <a16:creationId xmlns:a16="http://schemas.microsoft.com/office/drawing/2014/main" id="{C6F5BC09-E200-1A4B-D5D9-0E4DA0E952D9}"/>
              </a:ext>
            </a:extLst>
          </p:cNvPr>
          <p:cNvSpPr>
            <a:spLocks noGrp="1"/>
          </p:cNvSpPr>
          <p:nvPr>
            <p:ph type="body" sz="quarter" idx="10"/>
          </p:nvPr>
        </p:nvSpPr>
        <p:spPr>
          <a:xfrm>
            <a:off x="457200" y="1245394"/>
            <a:ext cx="10214658" cy="445294"/>
          </a:xfrm>
        </p:spPr>
        <p:txBody>
          <a:bodyPr/>
          <a:lstStyle/>
          <a:p>
            <a:r>
              <a:rPr lang="en-US" dirty="0"/>
              <a:t>Sessions are held remotely, on the second or third Monday of the month.</a:t>
            </a:r>
          </a:p>
        </p:txBody>
      </p:sp>
    </p:spTree>
    <p:extLst>
      <p:ext uri="{BB962C8B-B14F-4D97-AF65-F5344CB8AC3E}">
        <p14:creationId xmlns:p14="http://schemas.microsoft.com/office/powerpoint/2010/main" val="399927974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BE298A-5E4C-4552-9306-6A21259B968B}"/>
              </a:ext>
            </a:extLst>
          </p:cNvPr>
          <p:cNvSpPr>
            <a:spLocks noGrp="1"/>
          </p:cNvSpPr>
          <p:nvPr>
            <p:ph type="sldNum" sz="quarter" idx="4"/>
          </p:nvPr>
        </p:nvSpPr>
        <p:spPr/>
        <p:txBody>
          <a:bodyPr/>
          <a:lstStyle/>
          <a:p>
            <a:fld id="{B68F88C8-0A9A-DA43-95C8-7FE161A05352}" type="slidenum">
              <a:rPr lang="en-US" smtClean="0"/>
              <a:pPr/>
              <a:t>30</a:t>
            </a:fld>
            <a:endParaRPr lang="en-US"/>
          </a:p>
        </p:txBody>
      </p:sp>
      <p:sp>
        <p:nvSpPr>
          <p:cNvPr id="3" name="Title 2">
            <a:extLst>
              <a:ext uri="{FF2B5EF4-FFF2-40B4-BE49-F238E27FC236}">
                <a16:creationId xmlns:a16="http://schemas.microsoft.com/office/drawing/2014/main" id="{A948E311-58AD-49A8-B23A-16F9AAF4E4D8}"/>
              </a:ext>
            </a:extLst>
          </p:cNvPr>
          <p:cNvSpPr>
            <a:spLocks noGrp="1"/>
          </p:cNvSpPr>
          <p:nvPr>
            <p:ph type="title"/>
          </p:nvPr>
        </p:nvSpPr>
        <p:spPr/>
        <p:txBody>
          <a:bodyPr/>
          <a:lstStyle/>
          <a:p>
            <a:r>
              <a:rPr lang="en-US" dirty="0"/>
              <a:t>Jefferson County</a:t>
            </a:r>
          </a:p>
        </p:txBody>
      </p:sp>
      <p:sp>
        <p:nvSpPr>
          <p:cNvPr id="5" name="Text Placeholder 4">
            <a:extLst>
              <a:ext uri="{FF2B5EF4-FFF2-40B4-BE49-F238E27FC236}">
                <a16:creationId xmlns:a16="http://schemas.microsoft.com/office/drawing/2014/main" id="{8DD6E33C-1121-4CD8-A5C8-48FB4CDB4B9A}"/>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34737D84-0C60-4F75-97D3-4528C360195F}"/>
              </a:ext>
            </a:extLst>
          </p:cNvPr>
          <p:cNvPicPr>
            <a:picLocks noChangeAspect="1"/>
          </p:cNvPicPr>
          <p:nvPr/>
        </p:nvPicPr>
        <p:blipFill>
          <a:blip r:embed="rId2"/>
          <a:stretch>
            <a:fillRect/>
          </a:stretch>
        </p:blipFill>
        <p:spPr>
          <a:xfrm>
            <a:off x="3504837" y="6203202"/>
            <a:ext cx="5182323" cy="552527"/>
          </a:xfrm>
          <a:prstGeom prst="rect">
            <a:avLst/>
          </a:prstGeom>
        </p:spPr>
      </p:pic>
      <p:pic>
        <p:nvPicPr>
          <p:cNvPr id="8" name="Picture 7">
            <a:extLst>
              <a:ext uri="{FF2B5EF4-FFF2-40B4-BE49-F238E27FC236}">
                <a16:creationId xmlns:a16="http://schemas.microsoft.com/office/drawing/2014/main" id="{95F18E64-0F5C-46D4-A37F-CFCAF579B40D}"/>
              </a:ext>
            </a:extLst>
          </p:cNvPr>
          <p:cNvPicPr>
            <a:picLocks noChangeAspect="1"/>
          </p:cNvPicPr>
          <p:nvPr/>
        </p:nvPicPr>
        <p:blipFill>
          <a:blip r:embed="rId3"/>
          <a:stretch>
            <a:fillRect/>
          </a:stretch>
        </p:blipFill>
        <p:spPr>
          <a:xfrm>
            <a:off x="4809946" y="532996"/>
            <a:ext cx="2434536" cy="5482214"/>
          </a:xfrm>
          <a:prstGeom prst="rect">
            <a:avLst/>
          </a:prstGeom>
        </p:spPr>
      </p:pic>
    </p:spTree>
    <p:extLst>
      <p:ext uri="{BB962C8B-B14F-4D97-AF65-F5344CB8AC3E}">
        <p14:creationId xmlns:p14="http://schemas.microsoft.com/office/powerpoint/2010/main" val="194960613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F0058C-A165-1B68-EFF2-97A412C63271}"/>
              </a:ext>
            </a:extLst>
          </p:cNvPr>
          <p:cNvSpPr>
            <a:spLocks noGrp="1"/>
          </p:cNvSpPr>
          <p:nvPr>
            <p:ph type="sldNum" sz="quarter" idx="4"/>
          </p:nvPr>
        </p:nvSpPr>
        <p:spPr/>
        <p:txBody>
          <a:bodyPr/>
          <a:lstStyle/>
          <a:p>
            <a:fld id="{B68F88C8-0A9A-DA43-95C8-7FE161A05352}" type="slidenum">
              <a:rPr lang="en-US" smtClean="0"/>
              <a:pPr/>
              <a:t>31</a:t>
            </a:fld>
            <a:endParaRPr lang="en-US"/>
          </a:p>
        </p:txBody>
      </p:sp>
      <p:sp>
        <p:nvSpPr>
          <p:cNvPr id="3" name="Title 2">
            <a:extLst>
              <a:ext uri="{FF2B5EF4-FFF2-40B4-BE49-F238E27FC236}">
                <a16:creationId xmlns:a16="http://schemas.microsoft.com/office/drawing/2014/main" id="{A90B8457-5065-CF32-962B-E411395E018E}"/>
              </a:ext>
            </a:extLst>
          </p:cNvPr>
          <p:cNvSpPr>
            <a:spLocks noGrp="1"/>
          </p:cNvSpPr>
          <p:nvPr>
            <p:ph type="title"/>
          </p:nvPr>
        </p:nvSpPr>
        <p:spPr/>
        <p:txBody>
          <a:bodyPr/>
          <a:lstStyle/>
          <a:p>
            <a:r>
              <a:rPr lang="en-US" dirty="0"/>
              <a:t>District Data </a:t>
            </a:r>
          </a:p>
        </p:txBody>
      </p:sp>
      <p:sp>
        <p:nvSpPr>
          <p:cNvPr id="5" name="Text Placeholder 4">
            <a:extLst>
              <a:ext uri="{FF2B5EF4-FFF2-40B4-BE49-F238E27FC236}">
                <a16:creationId xmlns:a16="http://schemas.microsoft.com/office/drawing/2014/main" id="{90F9625C-F947-82C5-1629-DA26F1E366A4}"/>
              </a:ext>
            </a:extLst>
          </p:cNvPr>
          <p:cNvSpPr>
            <a:spLocks noGrp="1"/>
          </p:cNvSpPr>
          <p:nvPr>
            <p:ph type="body" sz="quarter" idx="11"/>
          </p:nvPr>
        </p:nvSpPr>
        <p:spPr/>
        <p:txBody>
          <a:bodyPr/>
          <a:lstStyle/>
          <a:p>
            <a:endParaRPr lang="en-US"/>
          </a:p>
        </p:txBody>
      </p:sp>
      <p:sp>
        <p:nvSpPr>
          <p:cNvPr id="7" name="Text Placeholder 3">
            <a:extLst>
              <a:ext uri="{FF2B5EF4-FFF2-40B4-BE49-F238E27FC236}">
                <a16:creationId xmlns:a16="http://schemas.microsoft.com/office/drawing/2014/main" id="{DA40EAD9-73A3-94EE-7563-C5236D75ABFD}"/>
              </a:ext>
            </a:extLst>
          </p:cNvPr>
          <p:cNvSpPr>
            <a:spLocks noGrp="1"/>
          </p:cNvSpPr>
          <p:nvPr>
            <p:ph type="body" sz="quarter" idx="10"/>
          </p:nvPr>
        </p:nvSpPr>
        <p:spPr>
          <a:xfrm>
            <a:off x="457200" y="1245394"/>
            <a:ext cx="10214658" cy="4367212"/>
          </a:xfrm>
        </p:spPr>
        <p:txBody>
          <a:bodyPr/>
          <a:lstStyle/>
          <a:p>
            <a:r>
              <a:rPr lang="en-US" dirty="0"/>
              <a:t>To provide a sense of district-level data, Census block group data have been aggregated up into geographic districts. </a:t>
            </a:r>
          </a:p>
          <a:p>
            <a:r>
              <a:rPr lang="en-US" dirty="0"/>
              <a:t>The actual scores may vary depending on where students that are enrolled in the district live.</a:t>
            </a:r>
          </a:p>
          <a:p>
            <a:r>
              <a:rPr lang="en-US" dirty="0"/>
              <a:t>2019 SES data are from the initial analysis and use 2010 Census blocks and data from 2015-2019. SES scores for districts range from 21 to 66.</a:t>
            </a:r>
          </a:p>
          <a:p>
            <a:r>
              <a:rPr lang="en-US" dirty="0"/>
              <a:t>2020 SES data are from the group’s input and use 2020 Census blocks and data from 2016-2020. SES scores for districts range from 28 to 64.</a:t>
            </a:r>
          </a:p>
          <a:p>
            <a:endParaRPr lang="en-US" dirty="0"/>
          </a:p>
          <a:p>
            <a:endParaRPr lang="en-US" dirty="0"/>
          </a:p>
        </p:txBody>
      </p:sp>
    </p:spTree>
    <p:extLst>
      <p:ext uri="{BB962C8B-B14F-4D97-AF65-F5344CB8AC3E}">
        <p14:creationId xmlns:p14="http://schemas.microsoft.com/office/powerpoint/2010/main" val="125352284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B26B60-E8D2-8243-858D-8689B30498C3}"/>
              </a:ext>
            </a:extLst>
          </p:cNvPr>
          <p:cNvSpPr>
            <a:spLocks noGrp="1"/>
          </p:cNvSpPr>
          <p:nvPr>
            <p:ph type="sldNum" sz="quarter" idx="12"/>
          </p:nvPr>
        </p:nvSpPr>
        <p:spPr/>
        <p:txBody>
          <a:bodyPr/>
          <a:lstStyle/>
          <a:p>
            <a:fld id="{B68F88C8-0A9A-DA43-95C8-7FE161A05352}" type="slidenum">
              <a:rPr lang="en-US" smtClean="0"/>
              <a:pPr/>
              <a:t>32</a:t>
            </a:fld>
            <a:endParaRPr lang="en-US"/>
          </a:p>
        </p:txBody>
      </p:sp>
      <p:sp>
        <p:nvSpPr>
          <p:cNvPr id="3" name="Title 2">
            <a:extLst>
              <a:ext uri="{FF2B5EF4-FFF2-40B4-BE49-F238E27FC236}">
                <a16:creationId xmlns:a16="http://schemas.microsoft.com/office/drawing/2014/main" id="{E416764B-D9B7-8F45-84D4-04685D29A15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2542170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3097E-954B-DD42-A0ED-BA8207BA4010}"/>
              </a:ext>
            </a:extLst>
          </p:cNvPr>
          <p:cNvSpPr>
            <a:spLocks noGrp="1"/>
          </p:cNvSpPr>
          <p:nvPr>
            <p:ph type="sldNum" sz="quarter" idx="12"/>
          </p:nvPr>
        </p:nvSpPr>
        <p:spPr/>
        <p:txBody>
          <a:bodyPr/>
          <a:lstStyle/>
          <a:p>
            <a:fld id="{B68F88C8-0A9A-DA43-95C8-7FE161A05352}" type="slidenum">
              <a:rPr lang="en-US" smtClean="0"/>
              <a:pPr/>
              <a:t>33</a:t>
            </a:fld>
            <a:endParaRPr lang="en-US"/>
          </a:p>
        </p:txBody>
      </p:sp>
      <p:sp>
        <p:nvSpPr>
          <p:cNvPr id="3" name="Title 2">
            <a:extLst>
              <a:ext uri="{FF2B5EF4-FFF2-40B4-BE49-F238E27FC236}">
                <a16:creationId xmlns:a16="http://schemas.microsoft.com/office/drawing/2014/main" id="{1DC66225-AD16-3546-9402-2CFB9CADC128}"/>
              </a:ext>
            </a:extLst>
          </p:cNvPr>
          <p:cNvSpPr>
            <a:spLocks noGrp="1"/>
          </p:cNvSpPr>
          <p:nvPr>
            <p:ph type="title"/>
          </p:nvPr>
        </p:nvSpPr>
        <p:spPr/>
        <p:txBody>
          <a:bodyPr/>
          <a:lstStyle/>
          <a:p>
            <a:r>
              <a:rPr lang="en-US" dirty="0"/>
              <a:t>Implementing SES Index With ISP Data</a:t>
            </a:r>
          </a:p>
        </p:txBody>
      </p:sp>
    </p:spTree>
    <p:extLst>
      <p:ext uri="{BB962C8B-B14F-4D97-AF65-F5344CB8AC3E}">
        <p14:creationId xmlns:p14="http://schemas.microsoft.com/office/powerpoint/2010/main" val="16553777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EF45186-29E6-4D16-9DFC-99BBFB636023}"/>
              </a:ext>
            </a:extLst>
          </p:cNvPr>
          <p:cNvSpPr/>
          <p:nvPr/>
        </p:nvSpPr>
        <p:spPr>
          <a:xfrm>
            <a:off x="6104282" y="1244334"/>
            <a:ext cx="5774635" cy="197788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1F01345-CC40-4579-BB3B-15862FB13E8D}"/>
              </a:ext>
            </a:extLst>
          </p:cNvPr>
          <p:cNvSpPr>
            <a:spLocks noGrp="1"/>
          </p:cNvSpPr>
          <p:nvPr>
            <p:ph type="sldNum" sz="quarter" idx="4"/>
          </p:nvPr>
        </p:nvSpPr>
        <p:spPr/>
        <p:txBody>
          <a:bodyPr/>
          <a:lstStyle/>
          <a:p>
            <a:fld id="{B68F88C8-0A9A-DA43-95C8-7FE161A05352}" type="slidenum">
              <a:rPr lang="en-US" smtClean="0"/>
              <a:pPr/>
              <a:t>34</a:t>
            </a:fld>
            <a:endParaRPr lang="en-US"/>
          </a:p>
        </p:txBody>
      </p:sp>
      <p:sp>
        <p:nvSpPr>
          <p:cNvPr id="3" name="Title 2">
            <a:extLst>
              <a:ext uri="{FF2B5EF4-FFF2-40B4-BE49-F238E27FC236}">
                <a16:creationId xmlns:a16="http://schemas.microsoft.com/office/drawing/2014/main" id="{2EAB8A21-3C4C-4ECF-885B-FA8FE2D182BE}"/>
              </a:ext>
            </a:extLst>
          </p:cNvPr>
          <p:cNvSpPr>
            <a:spLocks noGrp="1"/>
          </p:cNvSpPr>
          <p:nvPr>
            <p:ph type="title"/>
          </p:nvPr>
        </p:nvSpPr>
        <p:spPr/>
        <p:txBody>
          <a:bodyPr/>
          <a:lstStyle/>
          <a:p>
            <a:r>
              <a:rPr lang="en-US" dirty="0"/>
              <a:t>New At-Risk Measure</a:t>
            </a:r>
          </a:p>
        </p:txBody>
      </p:sp>
      <p:sp>
        <p:nvSpPr>
          <p:cNvPr id="4" name="Text Placeholder 3">
            <a:extLst>
              <a:ext uri="{FF2B5EF4-FFF2-40B4-BE49-F238E27FC236}">
                <a16:creationId xmlns:a16="http://schemas.microsoft.com/office/drawing/2014/main" id="{C8A6FCCF-93EC-48E4-A5D0-46BA62123DEC}"/>
              </a:ext>
            </a:extLst>
          </p:cNvPr>
          <p:cNvSpPr>
            <a:spLocks noGrp="1"/>
          </p:cNvSpPr>
          <p:nvPr>
            <p:ph type="body" sz="quarter" idx="10"/>
          </p:nvPr>
        </p:nvSpPr>
        <p:spPr>
          <a:xfrm>
            <a:off x="1136373" y="1618578"/>
            <a:ext cx="4959627" cy="1157288"/>
          </a:xfrm>
        </p:spPr>
        <p:txBody>
          <a:bodyPr/>
          <a:lstStyle/>
          <a:p>
            <a:pPr marL="0" indent="0">
              <a:buNone/>
            </a:pPr>
            <a:r>
              <a:rPr lang="en-US" dirty="0"/>
              <a:t>Identified Student Percentage (ISP)</a:t>
            </a:r>
          </a:p>
        </p:txBody>
      </p:sp>
      <p:sp>
        <p:nvSpPr>
          <p:cNvPr id="7" name="TextBox 6">
            <a:extLst>
              <a:ext uri="{FF2B5EF4-FFF2-40B4-BE49-F238E27FC236}">
                <a16:creationId xmlns:a16="http://schemas.microsoft.com/office/drawing/2014/main" id="{82A391B6-CD50-49C1-94D5-B77E78295FB4}"/>
              </a:ext>
            </a:extLst>
          </p:cNvPr>
          <p:cNvSpPr txBox="1"/>
          <p:nvPr/>
        </p:nvSpPr>
        <p:spPr>
          <a:xfrm>
            <a:off x="6356902" y="1412392"/>
            <a:ext cx="5464865" cy="1569660"/>
          </a:xfrm>
          <a:prstGeom prst="rect">
            <a:avLst/>
          </a:prstGeom>
          <a:noFill/>
        </p:spPr>
        <p:txBody>
          <a:bodyPr wrap="square">
            <a:spAutoFit/>
          </a:bodyPr>
          <a:lstStyle/>
          <a:p>
            <a:r>
              <a:rPr lang="en-US" sz="3200" dirty="0"/>
              <a:t>Neighborhood Socioeconomic Status (SES) Indicator</a:t>
            </a:r>
          </a:p>
        </p:txBody>
      </p:sp>
      <p:sp>
        <p:nvSpPr>
          <p:cNvPr id="8" name="Text Placeholder 3">
            <a:extLst>
              <a:ext uri="{FF2B5EF4-FFF2-40B4-BE49-F238E27FC236}">
                <a16:creationId xmlns:a16="http://schemas.microsoft.com/office/drawing/2014/main" id="{6E1AE51E-0595-4128-8970-398DAB3E6B28}"/>
              </a:ext>
            </a:extLst>
          </p:cNvPr>
          <p:cNvSpPr txBox="1">
            <a:spLocks/>
          </p:cNvSpPr>
          <p:nvPr/>
        </p:nvSpPr>
        <p:spPr>
          <a:xfrm>
            <a:off x="5422211" y="1844330"/>
            <a:ext cx="530087" cy="1157288"/>
          </a:xfrm>
          <a:prstGeom prst="rect">
            <a:avLst/>
          </a:prstGeom>
        </p:spPr>
        <p:txBody>
          <a:bodyPr vert="horz" lIns="0" tIns="0" rIns="0" bIns="91440" rtlCol="0">
            <a:noAutofit/>
          </a:bodyPr>
          <a:lstStyle>
            <a:lvl1pPr marL="457200" indent="-457200" algn="l" defTabSz="914400" rtl="0" eaLnBrk="1" latinLnBrk="0" hangingPunct="1">
              <a:lnSpc>
                <a:spcPct val="108000"/>
              </a:lnSpc>
              <a:spcBef>
                <a:spcPts val="0"/>
              </a:spcBef>
              <a:spcAft>
                <a:spcPts val="1200"/>
              </a:spcAft>
              <a:buClr>
                <a:schemeClr val="accent1"/>
              </a:buClr>
              <a:buFont typeface="Wingdings" charset="2"/>
              <a:buChar char="§"/>
              <a:defRPr sz="3200" kern="1200" baseline="0">
                <a:solidFill>
                  <a:schemeClr val="tx1"/>
                </a:solidFill>
                <a:latin typeface="+mn-lt"/>
                <a:ea typeface="+mn-ea"/>
                <a:cs typeface="+mn-cs"/>
              </a:defRPr>
            </a:lvl1pPr>
            <a:lvl2pPr marL="914400" indent="-457200" algn="l" defTabSz="914400" rtl="0" eaLnBrk="1" latinLnBrk="0" hangingPunct="1">
              <a:lnSpc>
                <a:spcPct val="108000"/>
              </a:lnSpc>
              <a:spcBef>
                <a:spcPts val="0"/>
              </a:spcBef>
              <a:spcAft>
                <a:spcPts val="1200"/>
              </a:spcAft>
              <a:buClr>
                <a:schemeClr val="accent1"/>
              </a:buClr>
              <a:buFont typeface="Wingdings" charset="2"/>
              <a:buChar char="§"/>
              <a:defRPr sz="2800" kern="1200" baseline="0">
                <a:solidFill>
                  <a:schemeClr val="tx1"/>
                </a:solidFill>
                <a:latin typeface="+mn-lt"/>
                <a:ea typeface="+mn-ea"/>
                <a:cs typeface="+mn-cs"/>
              </a:defRPr>
            </a:lvl2pPr>
            <a:lvl3pPr marL="1371600" indent="-457200" algn="l" defTabSz="914400" rtl="0" eaLnBrk="1" latinLnBrk="0" hangingPunct="1">
              <a:lnSpc>
                <a:spcPct val="108000"/>
              </a:lnSpc>
              <a:spcBef>
                <a:spcPts val="0"/>
              </a:spcBef>
              <a:spcAft>
                <a:spcPts val="1200"/>
              </a:spcAft>
              <a:buClr>
                <a:schemeClr val="accent1"/>
              </a:buClr>
              <a:buFont typeface="Wingdings" charset="2"/>
              <a:buChar char="§"/>
              <a:defRPr sz="2800" kern="1200" baseline="0">
                <a:solidFill>
                  <a:schemeClr val="tx1"/>
                </a:solidFill>
                <a:latin typeface="+mn-lt"/>
                <a:ea typeface="+mn-ea"/>
                <a:cs typeface="+mn-cs"/>
              </a:defRPr>
            </a:lvl3pPr>
            <a:lvl4pPr marL="1828800" indent="-457200" algn="l" defTabSz="914400" rtl="0" eaLnBrk="1" latinLnBrk="0" hangingPunct="1">
              <a:lnSpc>
                <a:spcPct val="108000"/>
              </a:lnSpc>
              <a:spcBef>
                <a:spcPts val="0"/>
              </a:spcBef>
              <a:spcAft>
                <a:spcPts val="1200"/>
              </a:spcAft>
              <a:buClr>
                <a:schemeClr val="accent1"/>
              </a:buClr>
              <a:buFont typeface="Wingdings" charset="2"/>
              <a:buChar char="§"/>
              <a:defRPr sz="2800" kern="1200" baseline="0">
                <a:solidFill>
                  <a:schemeClr val="tx1"/>
                </a:solidFill>
                <a:latin typeface="+mn-lt"/>
                <a:ea typeface="+mn-ea"/>
                <a:cs typeface="+mn-cs"/>
              </a:defRPr>
            </a:lvl4pPr>
            <a:lvl5pPr marL="2286000" indent="-457200" algn="l" defTabSz="914400" rtl="0" eaLnBrk="1" latinLnBrk="0" hangingPunct="1">
              <a:lnSpc>
                <a:spcPct val="108000"/>
              </a:lnSpc>
              <a:spcBef>
                <a:spcPts val="0"/>
              </a:spcBef>
              <a:spcAft>
                <a:spcPts val="1200"/>
              </a:spcAft>
              <a:buClr>
                <a:schemeClr val="accent1"/>
              </a:buClr>
              <a:buFont typeface="Wingdings" charset="2"/>
              <a:buChar char="§"/>
              <a:defRPr sz="2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charset="2"/>
              <a:buNone/>
            </a:pPr>
            <a:r>
              <a:rPr lang="en-US" dirty="0">
                <a:solidFill>
                  <a:schemeClr val="accent1"/>
                </a:solidFill>
              </a:rPr>
              <a:t>+</a:t>
            </a:r>
          </a:p>
        </p:txBody>
      </p:sp>
    </p:spTree>
    <p:extLst>
      <p:ext uri="{BB962C8B-B14F-4D97-AF65-F5344CB8AC3E}">
        <p14:creationId xmlns:p14="http://schemas.microsoft.com/office/powerpoint/2010/main" val="142139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35</a:t>
            </a:fld>
            <a:endParaRPr lang="en-US"/>
          </a:p>
        </p:txBody>
      </p:sp>
      <p:sp>
        <p:nvSpPr>
          <p:cNvPr id="3" name="Title 2"/>
          <p:cNvSpPr>
            <a:spLocks noGrp="1"/>
          </p:cNvSpPr>
          <p:nvPr>
            <p:ph type="title"/>
          </p:nvPr>
        </p:nvSpPr>
        <p:spPr/>
        <p:txBody>
          <a:bodyPr/>
          <a:lstStyle/>
          <a:p>
            <a:r>
              <a:rPr lang="en-US" dirty="0"/>
              <a:t>Identified Student Percentage</a:t>
            </a:r>
          </a:p>
        </p:txBody>
      </p:sp>
      <p:sp>
        <p:nvSpPr>
          <p:cNvPr id="4" name="Text Placeholder 3"/>
          <p:cNvSpPr>
            <a:spLocks noGrp="1"/>
          </p:cNvSpPr>
          <p:nvPr>
            <p:ph type="body" sz="quarter" idx="10"/>
          </p:nvPr>
        </p:nvSpPr>
        <p:spPr>
          <a:xfrm>
            <a:off x="552734" y="1213016"/>
            <a:ext cx="10978206" cy="5254691"/>
          </a:xfrm>
        </p:spPr>
        <p:txBody>
          <a:bodyPr/>
          <a:lstStyle/>
          <a:p>
            <a:r>
              <a:rPr lang="en-US" dirty="0">
                <a:ea typeface="+mn-lt"/>
                <a:cs typeface="+mn-lt"/>
              </a:rPr>
              <a:t>ISP = Directly Certified Students + Categorically Eligible Students </a:t>
            </a:r>
          </a:p>
          <a:p>
            <a:pPr lvl="1"/>
            <a:r>
              <a:rPr lang="en-US" b="1" dirty="0">
                <a:ea typeface="+mn-lt"/>
                <a:cs typeface="+mn-lt"/>
              </a:rPr>
              <a:t>Directly Certified Students</a:t>
            </a:r>
            <a:r>
              <a:rPr lang="en-US" dirty="0">
                <a:ea typeface="+mn-lt"/>
                <a:cs typeface="+mn-lt"/>
              </a:rPr>
              <a:t>: Students who are administratively linked to their household’s participation in SNAP or TANF (typically, 130% FPL or less), or Migrant Education Program.</a:t>
            </a:r>
          </a:p>
          <a:p>
            <a:pPr lvl="1"/>
            <a:r>
              <a:rPr lang="en-US" b="1" dirty="0">
                <a:ea typeface="+mn-lt"/>
                <a:cs typeface="+mn-lt"/>
              </a:rPr>
              <a:t>Categorically Eligible Students: </a:t>
            </a:r>
            <a:r>
              <a:rPr lang="en-US" dirty="0"/>
              <a:t>Students who experience homelessness (lack a fixed, regular, or adequate nighttime residence), participate in the Head Start program, or are determined to be a runaway, in foster care, or a migrant student.</a:t>
            </a:r>
            <a:endParaRPr lang="en-US" b="1" dirty="0">
              <a:ea typeface="+mn-lt"/>
              <a:cs typeface="+mn-lt"/>
            </a:endParaRPr>
          </a:p>
          <a:p>
            <a:r>
              <a:rPr lang="en-US" dirty="0"/>
              <a:t>Eligible children may also be certified for free meals through their household’s participation in Medicaid/CHIP+ </a:t>
            </a:r>
          </a:p>
          <a:p>
            <a:r>
              <a:rPr lang="en-US" sz="2000" i="1" dirty="0"/>
              <a:t>This means that submission of a FRPL form will no longer make a student eligible for at-risk </a:t>
            </a:r>
          </a:p>
          <a:p>
            <a:pPr marL="457200" lvl="1" indent="0">
              <a:buNone/>
            </a:pPr>
            <a:endParaRPr lang="en-US" dirty="0"/>
          </a:p>
        </p:txBody>
      </p:sp>
    </p:spTree>
    <p:extLst>
      <p:ext uri="{BB962C8B-B14F-4D97-AF65-F5344CB8AC3E}">
        <p14:creationId xmlns:p14="http://schemas.microsoft.com/office/powerpoint/2010/main" val="333963542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E1EE8D-112B-4540-B682-9C11FA37B243}"/>
              </a:ext>
            </a:extLst>
          </p:cNvPr>
          <p:cNvSpPr>
            <a:spLocks noGrp="1"/>
          </p:cNvSpPr>
          <p:nvPr>
            <p:ph type="sldNum" sz="quarter" idx="4"/>
          </p:nvPr>
        </p:nvSpPr>
        <p:spPr/>
        <p:txBody>
          <a:bodyPr/>
          <a:lstStyle/>
          <a:p>
            <a:fld id="{B68F88C8-0A9A-DA43-95C8-7FE161A05352}" type="slidenum">
              <a:rPr lang="en-US" smtClean="0"/>
              <a:pPr/>
              <a:t>36</a:t>
            </a:fld>
            <a:endParaRPr lang="en-US"/>
          </a:p>
        </p:txBody>
      </p:sp>
      <p:sp>
        <p:nvSpPr>
          <p:cNvPr id="3" name="Title 2">
            <a:extLst>
              <a:ext uri="{FF2B5EF4-FFF2-40B4-BE49-F238E27FC236}">
                <a16:creationId xmlns:a16="http://schemas.microsoft.com/office/drawing/2014/main" id="{B7BD9EDC-509E-425B-AD27-B9DC5955A885}"/>
              </a:ext>
            </a:extLst>
          </p:cNvPr>
          <p:cNvSpPr>
            <a:spLocks noGrp="1"/>
          </p:cNvSpPr>
          <p:nvPr>
            <p:ph type="title"/>
          </p:nvPr>
        </p:nvSpPr>
        <p:spPr/>
        <p:txBody>
          <a:bodyPr/>
          <a:lstStyle/>
          <a:p>
            <a:r>
              <a:rPr lang="en-US" dirty="0"/>
              <a:t>Options For Implementing SES Variables</a:t>
            </a:r>
          </a:p>
        </p:txBody>
      </p:sp>
      <p:sp>
        <p:nvSpPr>
          <p:cNvPr id="4" name="Text Placeholder 3">
            <a:extLst>
              <a:ext uri="{FF2B5EF4-FFF2-40B4-BE49-F238E27FC236}">
                <a16:creationId xmlns:a16="http://schemas.microsoft.com/office/drawing/2014/main" id="{BB3F9E7D-A34D-4B7F-A2FC-5CF3C586548A}"/>
              </a:ext>
            </a:extLst>
          </p:cNvPr>
          <p:cNvSpPr>
            <a:spLocks noGrp="1"/>
          </p:cNvSpPr>
          <p:nvPr>
            <p:ph type="body" sz="quarter" idx="10"/>
          </p:nvPr>
        </p:nvSpPr>
        <p:spPr>
          <a:xfrm>
            <a:off x="457199" y="1333041"/>
            <a:ext cx="11055427" cy="4724859"/>
          </a:xfrm>
        </p:spPr>
        <p:txBody>
          <a:bodyPr/>
          <a:lstStyle/>
          <a:p>
            <a:r>
              <a:rPr lang="en-US" b="1" dirty="0"/>
              <a:t>Use of Values vs. Quintiles</a:t>
            </a:r>
            <a:r>
              <a:rPr lang="en-US" dirty="0"/>
              <a:t>: </a:t>
            </a:r>
          </a:p>
          <a:p>
            <a:pPr lvl="1"/>
            <a:r>
              <a:rPr lang="en-US" dirty="0"/>
              <a:t>Should we categorize Census block groups (e.g., Texas into five categories) or use average scale score?</a:t>
            </a:r>
          </a:p>
          <a:p>
            <a:r>
              <a:rPr lang="en-US" b="1" dirty="0"/>
              <a:t>Weighting of SES relative to ISP: </a:t>
            </a:r>
          </a:p>
          <a:p>
            <a:pPr lvl="1"/>
            <a:r>
              <a:rPr lang="en-US" dirty="0"/>
              <a:t>How much weight should a direct measure of ISP carry vs. indirect neighborhood measure? E.g. 90-10, 75-25?</a:t>
            </a:r>
          </a:p>
          <a:p>
            <a:r>
              <a:rPr lang="en-US" b="1" dirty="0"/>
              <a:t>Weighting of SES</a:t>
            </a:r>
            <a:r>
              <a:rPr lang="en-US" dirty="0"/>
              <a:t>: </a:t>
            </a:r>
          </a:p>
          <a:p>
            <a:pPr lvl="1"/>
            <a:r>
              <a:rPr lang="en-US" dirty="0"/>
              <a:t>Should there be any weighting of very low SES districts?</a:t>
            </a:r>
          </a:p>
          <a:p>
            <a:endParaRPr lang="en-US" dirty="0"/>
          </a:p>
          <a:p>
            <a:endParaRPr lang="en-US" dirty="0"/>
          </a:p>
        </p:txBody>
      </p:sp>
      <p:sp>
        <p:nvSpPr>
          <p:cNvPr id="5" name="Text Placeholder 4">
            <a:extLst>
              <a:ext uri="{FF2B5EF4-FFF2-40B4-BE49-F238E27FC236}">
                <a16:creationId xmlns:a16="http://schemas.microsoft.com/office/drawing/2014/main" id="{87153990-D4EE-4A75-8EB5-EEE2EA115C3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4952158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B26B60-E8D2-8243-858D-8689B30498C3}"/>
              </a:ext>
            </a:extLst>
          </p:cNvPr>
          <p:cNvSpPr>
            <a:spLocks noGrp="1"/>
          </p:cNvSpPr>
          <p:nvPr>
            <p:ph type="sldNum" sz="quarter" idx="12"/>
          </p:nvPr>
        </p:nvSpPr>
        <p:spPr/>
        <p:txBody>
          <a:bodyPr/>
          <a:lstStyle/>
          <a:p>
            <a:fld id="{B68F88C8-0A9A-DA43-95C8-7FE161A05352}" type="slidenum">
              <a:rPr lang="en-US" smtClean="0"/>
              <a:pPr/>
              <a:t>37</a:t>
            </a:fld>
            <a:endParaRPr lang="en-US"/>
          </a:p>
        </p:txBody>
      </p:sp>
      <p:sp>
        <p:nvSpPr>
          <p:cNvPr id="3" name="Title 2">
            <a:extLst>
              <a:ext uri="{FF2B5EF4-FFF2-40B4-BE49-F238E27FC236}">
                <a16:creationId xmlns:a16="http://schemas.microsoft.com/office/drawing/2014/main" id="{E416764B-D9B7-8F45-84D4-04685D29A156}"/>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62404858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A1786-F3AB-ACC6-448D-0B7566D51D3D}"/>
              </a:ext>
            </a:extLst>
          </p:cNvPr>
          <p:cNvSpPr>
            <a:spLocks noGrp="1"/>
          </p:cNvSpPr>
          <p:nvPr>
            <p:ph type="sldNum" sz="quarter" idx="4"/>
          </p:nvPr>
        </p:nvSpPr>
        <p:spPr/>
        <p:txBody>
          <a:bodyPr/>
          <a:lstStyle/>
          <a:p>
            <a:fld id="{B68F88C8-0A9A-DA43-95C8-7FE161A05352}" type="slidenum">
              <a:rPr lang="en-US" smtClean="0"/>
              <a:pPr/>
              <a:t>38</a:t>
            </a:fld>
            <a:endParaRPr lang="en-US"/>
          </a:p>
        </p:txBody>
      </p:sp>
      <p:sp>
        <p:nvSpPr>
          <p:cNvPr id="3" name="Title 2">
            <a:extLst>
              <a:ext uri="{FF2B5EF4-FFF2-40B4-BE49-F238E27FC236}">
                <a16:creationId xmlns:a16="http://schemas.microsoft.com/office/drawing/2014/main" id="{4E9869AE-2230-C98C-3267-0DB991F97701}"/>
              </a:ext>
            </a:extLst>
          </p:cNvPr>
          <p:cNvSpPr>
            <a:spLocks noGrp="1"/>
          </p:cNvSpPr>
          <p:nvPr>
            <p:ph type="title"/>
          </p:nvPr>
        </p:nvSpPr>
        <p:spPr/>
        <p:txBody>
          <a:bodyPr/>
          <a:lstStyle/>
          <a:p>
            <a:r>
              <a:rPr lang="en-US" dirty="0"/>
              <a:t>Breakout Groups</a:t>
            </a:r>
          </a:p>
        </p:txBody>
      </p:sp>
      <p:sp>
        <p:nvSpPr>
          <p:cNvPr id="4" name="Text Placeholder 3">
            <a:extLst>
              <a:ext uri="{FF2B5EF4-FFF2-40B4-BE49-F238E27FC236}">
                <a16:creationId xmlns:a16="http://schemas.microsoft.com/office/drawing/2014/main" id="{CB28F2B2-B082-5F50-90CC-7DB97556FCD8}"/>
              </a:ext>
            </a:extLst>
          </p:cNvPr>
          <p:cNvSpPr>
            <a:spLocks noGrp="1"/>
          </p:cNvSpPr>
          <p:nvPr>
            <p:ph type="body" sz="quarter" idx="10"/>
          </p:nvPr>
        </p:nvSpPr>
        <p:spPr/>
        <p:txBody>
          <a:bodyPr/>
          <a:lstStyle/>
          <a:p>
            <a:r>
              <a:rPr lang="en-US" dirty="0"/>
              <a:t>We’re going to divide into small teams for discussion</a:t>
            </a:r>
          </a:p>
          <a:p>
            <a:r>
              <a:rPr lang="en-US" dirty="0"/>
              <a:t>Reintroduce yourself, and then discuss:</a:t>
            </a:r>
          </a:p>
          <a:p>
            <a:pPr lvl="1"/>
            <a:r>
              <a:rPr lang="en-US" dirty="0"/>
              <a:t>What is your reaction to the SES data? Is it what you would expect? Are there components you would like to remove or include (i.e. </a:t>
            </a:r>
            <a:r>
              <a:rPr lang="en-US"/>
              <a:t>from 2019 run)? </a:t>
            </a:r>
            <a:endParaRPr lang="en-US" dirty="0"/>
          </a:p>
          <a:p>
            <a:pPr lvl="1"/>
            <a:r>
              <a:rPr lang="en-US" dirty="0"/>
              <a:t>What would be your initial preferences for weighting of the SES Index vs. ISP data?</a:t>
            </a:r>
          </a:p>
          <a:p>
            <a:pPr lvl="1"/>
            <a:r>
              <a:rPr lang="en-US" dirty="0"/>
              <a:t>Would you prefer using a raw scale score (0-100) for SES Index or categories?</a:t>
            </a:r>
          </a:p>
          <a:p>
            <a:pPr lvl="1"/>
            <a:r>
              <a:rPr lang="en-US" dirty="0"/>
              <a:t>What additional data or estimates would you like to see?</a:t>
            </a:r>
          </a:p>
          <a:p>
            <a:r>
              <a:rPr lang="en-US" dirty="0"/>
              <a:t>An individual from CDE or the Urban Institute will report out your discussion.</a:t>
            </a:r>
          </a:p>
          <a:p>
            <a:pPr lvl="1"/>
            <a:endParaRPr lang="en-US" dirty="0"/>
          </a:p>
        </p:txBody>
      </p:sp>
    </p:spTree>
    <p:extLst>
      <p:ext uri="{BB962C8B-B14F-4D97-AF65-F5344CB8AC3E}">
        <p14:creationId xmlns:p14="http://schemas.microsoft.com/office/powerpoint/2010/main" val="307559125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B26B60-E8D2-8243-858D-8689B30498C3}"/>
              </a:ext>
            </a:extLst>
          </p:cNvPr>
          <p:cNvSpPr>
            <a:spLocks noGrp="1"/>
          </p:cNvSpPr>
          <p:nvPr>
            <p:ph type="sldNum" sz="quarter" idx="12"/>
          </p:nvPr>
        </p:nvSpPr>
        <p:spPr/>
        <p:txBody>
          <a:bodyPr/>
          <a:lstStyle/>
          <a:p>
            <a:fld id="{B68F88C8-0A9A-DA43-95C8-7FE161A05352}" type="slidenum">
              <a:rPr lang="en-US" smtClean="0"/>
              <a:pPr/>
              <a:t>39</a:t>
            </a:fld>
            <a:endParaRPr lang="en-US"/>
          </a:p>
        </p:txBody>
      </p:sp>
      <p:sp>
        <p:nvSpPr>
          <p:cNvPr id="3" name="Title 2">
            <a:extLst>
              <a:ext uri="{FF2B5EF4-FFF2-40B4-BE49-F238E27FC236}">
                <a16:creationId xmlns:a16="http://schemas.microsoft.com/office/drawing/2014/main" id="{E416764B-D9B7-8F45-84D4-04685D29A156}"/>
              </a:ext>
            </a:extLst>
          </p:cNvPr>
          <p:cNvSpPr>
            <a:spLocks noGrp="1"/>
          </p:cNvSpPr>
          <p:nvPr>
            <p:ph type="title"/>
          </p:nvPr>
        </p:nvSpPr>
        <p:spPr/>
        <p:txBody>
          <a:bodyPr/>
          <a:lstStyle/>
          <a:p>
            <a:r>
              <a:rPr lang="en-US" dirty="0"/>
              <a:t>Return to Full Group</a:t>
            </a:r>
          </a:p>
        </p:txBody>
      </p:sp>
    </p:spTree>
    <p:extLst>
      <p:ext uri="{BB962C8B-B14F-4D97-AF65-F5344CB8AC3E}">
        <p14:creationId xmlns:p14="http://schemas.microsoft.com/office/powerpoint/2010/main" val="34915344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5B1C3-D645-FC48-839F-F2D28955BB3B}"/>
              </a:ext>
            </a:extLst>
          </p:cNvPr>
          <p:cNvSpPr>
            <a:spLocks noGrp="1"/>
          </p:cNvSpPr>
          <p:nvPr>
            <p:ph type="sldNum" sz="quarter" idx="4"/>
          </p:nvPr>
        </p:nvSpPr>
        <p:spPr/>
        <p:txBody>
          <a:bodyPr/>
          <a:lstStyle/>
          <a:p>
            <a:fld id="{B68F88C8-0A9A-DA43-95C8-7FE161A05352}" type="slidenum">
              <a:rPr lang="en-US" smtClean="0"/>
              <a:pPr/>
              <a:t>4</a:t>
            </a:fld>
            <a:endParaRPr lang="en-US"/>
          </a:p>
        </p:txBody>
      </p:sp>
      <p:sp>
        <p:nvSpPr>
          <p:cNvPr id="3" name="Title 2">
            <a:extLst>
              <a:ext uri="{FF2B5EF4-FFF2-40B4-BE49-F238E27FC236}">
                <a16:creationId xmlns:a16="http://schemas.microsoft.com/office/drawing/2014/main" id="{D77EFEE4-4A41-1447-AD8F-498A609EFBC1}"/>
              </a:ext>
            </a:extLst>
          </p:cNvPr>
          <p:cNvSpPr>
            <a:spLocks noGrp="1"/>
          </p:cNvSpPr>
          <p:nvPr>
            <p:ph type="title"/>
          </p:nvPr>
        </p:nvSpPr>
        <p:spPr/>
        <p:txBody>
          <a:bodyPr/>
          <a:lstStyle/>
          <a:p>
            <a:r>
              <a:rPr lang="en-US" dirty="0"/>
              <a:t>Overview </a:t>
            </a:r>
          </a:p>
        </p:txBody>
      </p:sp>
      <p:sp>
        <p:nvSpPr>
          <p:cNvPr id="4" name="Text Placeholder 3">
            <a:extLst>
              <a:ext uri="{FF2B5EF4-FFF2-40B4-BE49-F238E27FC236}">
                <a16:creationId xmlns:a16="http://schemas.microsoft.com/office/drawing/2014/main" id="{4813C3DF-CFF8-2F4A-8523-27F55F01BBC3}"/>
              </a:ext>
            </a:extLst>
          </p:cNvPr>
          <p:cNvSpPr>
            <a:spLocks noGrp="1"/>
          </p:cNvSpPr>
          <p:nvPr>
            <p:ph type="body" sz="quarter" idx="10"/>
          </p:nvPr>
        </p:nvSpPr>
        <p:spPr>
          <a:xfrm>
            <a:off x="457200" y="1245394"/>
            <a:ext cx="7188506" cy="4367212"/>
          </a:xfrm>
        </p:spPr>
        <p:txBody>
          <a:bodyPr/>
          <a:lstStyle/>
          <a:p>
            <a:r>
              <a:rPr lang="en-US" dirty="0"/>
              <a:t>Results from survey</a:t>
            </a:r>
          </a:p>
          <a:p>
            <a:r>
              <a:rPr lang="en-US" dirty="0"/>
              <a:t>Answering additional questions</a:t>
            </a:r>
          </a:p>
          <a:p>
            <a:r>
              <a:rPr lang="en-US" dirty="0"/>
              <a:t>Examination of SES Index Variables</a:t>
            </a:r>
          </a:p>
          <a:p>
            <a:r>
              <a:rPr lang="en-US" dirty="0"/>
              <a:t>Initial SES Census block group results</a:t>
            </a:r>
          </a:p>
          <a:p>
            <a:r>
              <a:rPr lang="en-US" dirty="0"/>
              <a:t>Implementing SES data with direct certification/identified student percentage data</a:t>
            </a:r>
          </a:p>
        </p:txBody>
      </p:sp>
    </p:spTree>
    <p:extLst>
      <p:ext uri="{BB962C8B-B14F-4D97-AF65-F5344CB8AC3E}">
        <p14:creationId xmlns:p14="http://schemas.microsoft.com/office/powerpoint/2010/main" val="403201789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A1786-F3AB-ACC6-448D-0B7566D51D3D}"/>
              </a:ext>
            </a:extLst>
          </p:cNvPr>
          <p:cNvSpPr>
            <a:spLocks noGrp="1"/>
          </p:cNvSpPr>
          <p:nvPr>
            <p:ph type="sldNum" sz="quarter" idx="4"/>
          </p:nvPr>
        </p:nvSpPr>
        <p:spPr/>
        <p:txBody>
          <a:bodyPr/>
          <a:lstStyle/>
          <a:p>
            <a:fld id="{B68F88C8-0A9A-DA43-95C8-7FE161A05352}" type="slidenum">
              <a:rPr lang="en-US" smtClean="0"/>
              <a:pPr/>
              <a:t>40</a:t>
            </a:fld>
            <a:endParaRPr lang="en-US"/>
          </a:p>
        </p:txBody>
      </p:sp>
      <p:sp>
        <p:nvSpPr>
          <p:cNvPr id="3" name="Title 2">
            <a:extLst>
              <a:ext uri="{FF2B5EF4-FFF2-40B4-BE49-F238E27FC236}">
                <a16:creationId xmlns:a16="http://schemas.microsoft.com/office/drawing/2014/main" id="{4E9869AE-2230-C98C-3267-0DB991F97701}"/>
              </a:ext>
            </a:extLst>
          </p:cNvPr>
          <p:cNvSpPr>
            <a:spLocks noGrp="1"/>
          </p:cNvSpPr>
          <p:nvPr>
            <p:ph type="title"/>
          </p:nvPr>
        </p:nvSpPr>
        <p:spPr/>
        <p:txBody>
          <a:bodyPr/>
          <a:lstStyle/>
          <a:p>
            <a:r>
              <a:rPr lang="en-US" dirty="0"/>
              <a:t>Breakout Groups</a:t>
            </a:r>
          </a:p>
        </p:txBody>
      </p:sp>
      <p:sp>
        <p:nvSpPr>
          <p:cNvPr id="4" name="Text Placeholder 3">
            <a:extLst>
              <a:ext uri="{FF2B5EF4-FFF2-40B4-BE49-F238E27FC236}">
                <a16:creationId xmlns:a16="http://schemas.microsoft.com/office/drawing/2014/main" id="{CB28F2B2-B082-5F50-90CC-7DB97556FCD8}"/>
              </a:ext>
            </a:extLst>
          </p:cNvPr>
          <p:cNvSpPr>
            <a:spLocks noGrp="1"/>
          </p:cNvSpPr>
          <p:nvPr>
            <p:ph type="body" sz="quarter" idx="10"/>
          </p:nvPr>
        </p:nvSpPr>
        <p:spPr/>
        <p:txBody>
          <a:bodyPr/>
          <a:lstStyle/>
          <a:p>
            <a:r>
              <a:rPr lang="en-US" dirty="0"/>
              <a:t>Questions:</a:t>
            </a:r>
          </a:p>
          <a:p>
            <a:pPr lvl="1"/>
            <a:r>
              <a:rPr lang="en-US" dirty="0"/>
              <a:t>What is your reaction to the SES data? Is it what you would expect? Are there components you would like to remove or include (i.e. from 2019 run)? </a:t>
            </a:r>
          </a:p>
          <a:p>
            <a:pPr lvl="1"/>
            <a:r>
              <a:rPr lang="en-US" dirty="0"/>
              <a:t>What would be your initial preferences for weighting of the SES Index vs. ISP data?</a:t>
            </a:r>
          </a:p>
          <a:p>
            <a:pPr lvl="1"/>
            <a:r>
              <a:rPr lang="en-US" dirty="0"/>
              <a:t>Would you prefer using a raw scale score (0-100) for SES Index or categories?</a:t>
            </a:r>
          </a:p>
          <a:p>
            <a:pPr lvl="1"/>
            <a:r>
              <a:rPr lang="en-US" dirty="0"/>
              <a:t>What additional data or estimates would you like to see?</a:t>
            </a:r>
          </a:p>
          <a:p>
            <a:pPr marL="457200" lvl="1" indent="0">
              <a:buNone/>
            </a:pPr>
            <a:endParaRPr lang="en-US" dirty="0"/>
          </a:p>
        </p:txBody>
      </p:sp>
    </p:spTree>
    <p:extLst>
      <p:ext uri="{BB962C8B-B14F-4D97-AF65-F5344CB8AC3E}">
        <p14:creationId xmlns:p14="http://schemas.microsoft.com/office/powerpoint/2010/main" val="198389610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05E8EA-C2D5-44FF-92FF-FD40469170B8}"/>
              </a:ext>
            </a:extLst>
          </p:cNvPr>
          <p:cNvSpPr>
            <a:spLocks noGrp="1"/>
          </p:cNvSpPr>
          <p:nvPr>
            <p:ph type="sldNum" sz="quarter" idx="4"/>
          </p:nvPr>
        </p:nvSpPr>
        <p:spPr/>
        <p:txBody>
          <a:bodyPr/>
          <a:lstStyle/>
          <a:p>
            <a:fld id="{B68F88C8-0A9A-DA43-95C8-7FE161A05352}" type="slidenum">
              <a:rPr lang="en-US" smtClean="0"/>
              <a:pPr/>
              <a:t>41</a:t>
            </a:fld>
            <a:endParaRPr lang="en-US"/>
          </a:p>
        </p:txBody>
      </p:sp>
      <p:sp>
        <p:nvSpPr>
          <p:cNvPr id="3" name="Title 2">
            <a:extLst>
              <a:ext uri="{FF2B5EF4-FFF2-40B4-BE49-F238E27FC236}">
                <a16:creationId xmlns:a16="http://schemas.microsoft.com/office/drawing/2014/main" id="{7FE5B65D-CE4D-475D-98A0-BCF2D748EEF9}"/>
              </a:ext>
            </a:extLst>
          </p:cNvPr>
          <p:cNvSpPr>
            <a:spLocks noGrp="1"/>
          </p:cNvSpPr>
          <p:nvPr>
            <p:ph type="title"/>
          </p:nvPr>
        </p:nvSpPr>
        <p:spPr/>
        <p:txBody>
          <a:bodyPr/>
          <a:lstStyle/>
          <a:p>
            <a:r>
              <a:rPr lang="en-US" dirty="0"/>
              <a:t>Next Steps</a:t>
            </a:r>
          </a:p>
        </p:txBody>
      </p:sp>
      <p:sp>
        <p:nvSpPr>
          <p:cNvPr id="4" name="Text Placeholder 3">
            <a:extLst>
              <a:ext uri="{FF2B5EF4-FFF2-40B4-BE49-F238E27FC236}">
                <a16:creationId xmlns:a16="http://schemas.microsoft.com/office/drawing/2014/main" id="{28713C60-C5E1-47A9-A8C1-15FDC5ADC1EF}"/>
              </a:ext>
            </a:extLst>
          </p:cNvPr>
          <p:cNvSpPr>
            <a:spLocks noGrp="1"/>
          </p:cNvSpPr>
          <p:nvPr>
            <p:ph type="body" sz="quarter" idx="10"/>
          </p:nvPr>
        </p:nvSpPr>
        <p:spPr>
          <a:xfrm>
            <a:off x="1167788" y="1690688"/>
            <a:ext cx="9504070" cy="4367212"/>
          </a:xfrm>
        </p:spPr>
        <p:txBody>
          <a:bodyPr/>
          <a:lstStyle/>
          <a:p>
            <a:r>
              <a:rPr lang="en-US" dirty="0"/>
              <a:t>You will receive a survey via email to follow up on your preferences and capture additional questions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243096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3097E-954B-DD42-A0ED-BA8207BA4010}"/>
              </a:ext>
            </a:extLst>
          </p:cNvPr>
          <p:cNvSpPr>
            <a:spLocks noGrp="1"/>
          </p:cNvSpPr>
          <p:nvPr>
            <p:ph type="sldNum" sz="quarter" idx="12"/>
          </p:nvPr>
        </p:nvSpPr>
        <p:spPr/>
        <p:txBody>
          <a:bodyPr/>
          <a:lstStyle/>
          <a:p>
            <a:fld id="{B68F88C8-0A9A-DA43-95C8-7FE161A05352}" type="slidenum">
              <a:rPr lang="en-US" smtClean="0"/>
              <a:pPr/>
              <a:t>5</a:t>
            </a:fld>
            <a:endParaRPr lang="en-US"/>
          </a:p>
        </p:txBody>
      </p:sp>
      <p:sp>
        <p:nvSpPr>
          <p:cNvPr id="3" name="Title 2">
            <a:extLst>
              <a:ext uri="{FF2B5EF4-FFF2-40B4-BE49-F238E27FC236}">
                <a16:creationId xmlns:a16="http://schemas.microsoft.com/office/drawing/2014/main" id="{1DC66225-AD16-3546-9402-2CFB9CADC128}"/>
              </a:ext>
            </a:extLst>
          </p:cNvPr>
          <p:cNvSpPr>
            <a:spLocks noGrp="1"/>
          </p:cNvSpPr>
          <p:nvPr>
            <p:ph type="title"/>
          </p:nvPr>
        </p:nvSpPr>
        <p:spPr/>
        <p:txBody>
          <a:bodyPr/>
          <a:lstStyle/>
          <a:p>
            <a:r>
              <a:rPr lang="en-US" dirty="0"/>
              <a:t>Survey Results</a:t>
            </a:r>
          </a:p>
        </p:txBody>
      </p:sp>
    </p:spTree>
    <p:extLst>
      <p:ext uri="{BB962C8B-B14F-4D97-AF65-F5344CB8AC3E}">
        <p14:creationId xmlns:p14="http://schemas.microsoft.com/office/powerpoint/2010/main" val="3542759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6</a:t>
            </a:fld>
            <a:endParaRPr lang="en-US"/>
          </a:p>
        </p:txBody>
      </p:sp>
      <p:sp>
        <p:nvSpPr>
          <p:cNvPr id="3" name="Title 2"/>
          <p:cNvSpPr>
            <a:spLocks noGrp="1"/>
          </p:cNvSpPr>
          <p:nvPr>
            <p:ph type="title"/>
          </p:nvPr>
        </p:nvSpPr>
        <p:spPr/>
        <p:txBody>
          <a:bodyPr/>
          <a:lstStyle/>
          <a:p>
            <a:r>
              <a:rPr lang="en-US" dirty="0"/>
              <a:t>Rank Variables for Inclusion</a:t>
            </a:r>
          </a:p>
        </p:txBody>
      </p:sp>
      <p:graphicFrame>
        <p:nvGraphicFramePr>
          <p:cNvPr id="8" name="Table 7">
            <a:extLst>
              <a:ext uri="{FF2B5EF4-FFF2-40B4-BE49-F238E27FC236}">
                <a16:creationId xmlns:a16="http://schemas.microsoft.com/office/drawing/2014/main" id="{06D3B614-1E49-4326-BC15-D1D70A50FCED}"/>
              </a:ext>
            </a:extLst>
          </p:cNvPr>
          <p:cNvGraphicFramePr>
            <a:graphicFrameLocks noGrp="1"/>
          </p:cNvGraphicFramePr>
          <p:nvPr>
            <p:extLst>
              <p:ext uri="{D42A27DB-BD31-4B8C-83A1-F6EECF244321}">
                <p14:modId xmlns:p14="http://schemas.microsoft.com/office/powerpoint/2010/main" val="3871106669"/>
              </p:ext>
            </p:extLst>
          </p:nvPr>
        </p:nvGraphicFramePr>
        <p:xfrm>
          <a:off x="457200" y="1210614"/>
          <a:ext cx="11417125" cy="4829573"/>
        </p:xfrm>
        <a:graphic>
          <a:graphicData uri="http://schemas.openxmlformats.org/drawingml/2006/table">
            <a:tbl>
              <a:tblPr/>
              <a:tblGrid>
                <a:gridCol w="3632563">
                  <a:extLst>
                    <a:ext uri="{9D8B030D-6E8A-4147-A177-3AD203B41FA5}">
                      <a16:colId xmlns:a16="http://schemas.microsoft.com/office/drawing/2014/main" val="1945791083"/>
                    </a:ext>
                  </a:extLst>
                </a:gridCol>
                <a:gridCol w="1371045">
                  <a:extLst>
                    <a:ext uri="{9D8B030D-6E8A-4147-A177-3AD203B41FA5}">
                      <a16:colId xmlns:a16="http://schemas.microsoft.com/office/drawing/2014/main" val="3967300257"/>
                    </a:ext>
                  </a:extLst>
                </a:gridCol>
                <a:gridCol w="583047">
                  <a:extLst>
                    <a:ext uri="{9D8B030D-6E8A-4147-A177-3AD203B41FA5}">
                      <a16:colId xmlns:a16="http://schemas.microsoft.com/office/drawing/2014/main" val="209712930"/>
                    </a:ext>
                  </a:extLst>
                </a:gridCol>
                <a:gridCol w="583047">
                  <a:extLst>
                    <a:ext uri="{9D8B030D-6E8A-4147-A177-3AD203B41FA5}">
                      <a16:colId xmlns:a16="http://schemas.microsoft.com/office/drawing/2014/main" val="3958379606"/>
                    </a:ext>
                  </a:extLst>
                </a:gridCol>
                <a:gridCol w="583047">
                  <a:extLst>
                    <a:ext uri="{9D8B030D-6E8A-4147-A177-3AD203B41FA5}">
                      <a16:colId xmlns:a16="http://schemas.microsoft.com/office/drawing/2014/main" val="2701669754"/>
                    </a:ext>
                  </a:extLst>
                </a:gridCol>
                <a:gridCol w="583047">
                  <a:extLst>
                    <a:ext uri="{9D8B030D-6E8A-4147-A177-3AD203B41FA5}">
                      <a16:colId xmlns:a16="http://schemas.microsoft.com/office/drawing/2014/main" val="1627275555"/>
                    </a:ext>
                  </a:extLst>
                </a:gridCol>
                <a:gridCol w="583047">
                  <a:extLst>
                    <a:ext uri="{9D8B030D-6E8A-4147-A177-3AD203B41FA5}">
                      <a16:colId xmlns:a16="http://schemas.microsoft.com/office/drawing/2014/main" val="293571334"/>
                    </a:ext>
                  </a:extLst>
                </a:gridCol>
                <a:gridCol w="583047">
                  <a:extLst>
                    <a:ext uri="{9D8B030D-6E8A-4147-A177-3AD203B41FA5}">
                      <a16:colId xmlns:a16="http://schemas.microsoft.com/office/drawing/2014/main" val="2275405403"/>
                    </a:ext>
                  </a:extLst>
                </a:gridCol>
                <a:gridCol w="583047">
                  <a:extLst>
                    <a:ext uri="{9D8B030D-6E8A-4147-A177-3AD203B41FA5}">
                      <a16:colId xmlns:a16="http://schemas.microsoft.com/office/drawing/2014/main" val="4218635055"/>
                    </a:ext>
                  </a:extLst>
                </a:gridCol>
                <a:gridCol w="583047">
                  <a:extLst>
                    <a:ext uri="{9D8B030D-6E8A-4147-A177-3AD203B41FA5}">
                      <a16:colId xmlns:a16="http://schemas.microsoft.com/office/drawing/2014/main" val="3167894517"/>
                    </a:ext>
                  </a:extLst>
                </a:gridCol>
                <a:gridCol w="583047">
                  <a:extLst>
                    <a:ext uri="{9D8B030D-6E8A-4147-A177-3AD203B41FA5}">
                      <a16:colId xmlns:a16="http://schemas.microsoft.com/office/drawing/2014/main" val="3126205237"/>
                    </a:ext>
                  </a:extLst>
                </a:gridCol>
                <a:gridCol w="583047">
                  <a:extLst>
                    <a:ext uri="{9D8B030D-6E8A-4147-A177-3AD203B41FA5}">
                      <a16:colId xmlns:a16="http://schemas.microsoft.com/office/drawing/2014/main" val="3916576458"/>
                    </a:ext>
                  </a:extLst>
                </a:gridCol>
                <a:gridCol w="583047">
                  <a:extLst>
                    <a:ext uri="{9D8B030D-6E8A-4147-A177-3AD203B41FA5}">
                      <a16:colId xmlns:a16="http://schemas.microsoft.com/office/drawing/2014/main" val="2608627125"/>
                    </a:ext>
                  </a:extLst>
                </a:gridCol>
              </a:tblGrid>
              <a:tr h="360929">
                <a:tc rowSpan="2">
                  <a:txBody>
                    <a:bodyPr/>
                    <a:lstStyle/>
                    <a:p>
                      <a:pPr algn="l" fontAlgn="b"/>
                      <a:r>
                        <a:rPr lang="en-US" sz="1400" b="0" i="0" u="none" strike="noStrike" dirty="0">
                          <a:solidFill>
                            <a:srgbClr val="000000"/>
                          </a:solidFill>
                          <a:effectLst/>
                          <a:latin typeface="Calibri" panose="020F0502020204030204" pitchFamily="34" charset="0"/>
                        </a:rPr>
                        <a:t>Variable</a:t>
                      </a:r>
                    </a:p>
                  </a:txBody>
                  <a:tcPr marL="9525" marR="9525" marT="9525" marB="0" anchor="b">
                    <a:lnL>
                      <a:noFill/>
                    </a:lnL>
                    <a:lnR>
                      <a:noFill/>
                    </a:lnR>
                    <a:lnT>
                      <a:noFill/>
                    </a:lnT>
                    <a:lnB>
                      <a:noFill/>
                    </a:lnB>
                  </a:tcPr>
                </a:tc>
                <a:tc rowSpan="2">
                  <a:txBody>
                    <a:bodyPr/>
                    <a:lstStyle/>
                    <a:p>
                      <a:pPr algn="ctr" fontAlgn="b"/>
                      <a:r>
                        <a:rPr lang="en-US" sz="1400" b="0" i="0" u="none" strike="noStrike" dirty="0">
                          <a:solidFill>
                            <a:srgbClr val="000000"/>
                          </a:solidFill>
                          <a:effectLst/>
                          <a:latin typeface="Calibri" panose="020F0502020204030204" pitchFamily="34" charset="0"/>
                        </a:rPr>
                        <a:t>Weighted* Rank (Lower is Better)</a:t>
                      </a:r>
                    </a:p>
                  </a:txBody>
                  <a:tcPr marL="9525" marR="9525" marT="9525" marB="0" anchor="b">
                    <a:lnL>
                      <a:noFill/>
                    </a:lnL>
                    <a:lnR>
                      <a:noFill/>
                    </a:lnR>
                    <a:lnT>
                      <a:noFill/>
                    </a:lnT>
                    <a:lnB>
                      <a:noFill/>
                    </a:lnB>
                  </a:tcPr>
                </a:tc>
                <a:tc gridSpan="8">
                  <a:txBody>
                    <a:bodyPr/>
                    <a:lstStyle/>
                    <a:p>
                      <a:pPr algn="l" fontAlgn="b"/>
                      <a:r>
                        <a:rPr lang="en-US" sz="1400" b="0" i="0" u="none" strike="noStrike">
                          <a:solidFill>
                            <a:srgbClr val="000000"/>
                          </a:solidFill>
                          <a:effectLst/>
                          <a:latin typeface="Calibri" panose="020F0502020204030204" pitchFamily="34" charset="0"/>
                        </a:rPr>
                        <a:t>Cumulative Ranking (Higher number earlier in ranking is better)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86073699"/>
                  </a:ext>
                </a:extLst>
              </a:tr>
              <a:tr h="360929">
                <a:tc vMerge="1">
                  <a:txBody>
                    <a:bodyPr/>
                    <a:lstStyle/>
                    <a:p>
                      <a:endParaRPr lang="en-US"/>
                    </a:p>
                  </a:txBody>
                  <a:tcPr/>
                </a:tc>
                <a:tc v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1st</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2nd</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3rd</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4th</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5th</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6th</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7th</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8th</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9th</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10th</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11th</a:t>
                      </a:r>
                    </a:p>
                  </a:txBody>
                  <a:tcPr marL="9525" marR="9525" marT="9525" marB="0" anchor="b">
                    <a:lnL>
                      <a:noFill/>
                    </a:lnL>
                    <a:lnR>
                      <a:noFill/>
                    </a:lnR>
                    <a:lnT>
                      <a:noFill/>
                    </a:lnT>
                    <a:lnB>
                      <a:noFill/>
                    </a:lnB>
                  </a:tcPr>
                </a:tc>
                <a:extLst>
                  <a:ext uri="{0D108BD9-81ED-4DB2-BD59-A6C34878D82A}">
                    <a16:rowId xmlns:a16="http://schemas.microsoft.com/office/drawing/2014/main" val="3886493096"/>
                  </a:ext>
                </a:extLst>
              </a:tr>
              <a:tr h="378116">
                <a:tc>
                  <a:txBody>
                    <a:bodyPr/>
                    <a:lstStyle/>
                    <a:p>
                      <a:pPr algn="l" fontAlgn="b"/>
                      <a:r>
                        <a:rPr lang="en-US" sz="1200" b="0" i="0" u="none" strike="noStrike" dirty="0">
                          <a:solidFill>
                            <a:srgbClr val="000000"/>
                          </a:solidFill>
                          <a:effectLst/>
                          <a:latin typeface="Calibri" panose="020F0502020204030204" pitchFamily="34" charset="0"/>
                        </a:rPr>
                        <a:t>Monthly mortgage/rent as share of income</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131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1F7F5"/>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EBF6F1"/>
                    </a:solidFill>
                  </a:tcPr>
                </a:tc>
                <a:tc>
                  <a:txBody>
                    <a:bodyPr/>
                    <a:lstStyle/>
                    <a:p>
                      <a:pPr algn="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AEFE2"/>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74C58A"/>
                    </a:solidFill>
                  </a:tcPr>
                </a:tc>
                <a:tc>
                  <a:txBody>
                    <a:bodyPr/>
                    <a:lstStyle/>
                    <a:p>
                      <a:pPr algn="r"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6CC283"/>
                    </a:solidFill>
                  </a:tcPr>
                </a:tc>
                <a:tc>
                  <a:txBody>
                    <a:bodyPr/>
                    <a:lstStyle/>
                    <a:p>
                      <a:pPr algn="r"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6CC283"/>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505568039"/>
                  </a:ext>
                </a:extLst>
              </a:tr>
              <a:tr h="378116">
                <a:tc>
                  <a:txBody>
                    <a:bodyPr/>
                    <a:lstStyle/>
                    <a:p>
                      <a:pPr algn="l" fontAlgn="b"/>
                      <a:r>
                        <a:rPr lang="en-US" sz="1200" b="1" i="1" u="none" strike="noStrike">
                          <a:solidFill>
                            <a:srgbClr val="000000"/>
                          </a:solidFill>
                          <a:effectLst/>
                          <a:latin typeface="Calibri" panose="020F0502020204030204" pitchFamily="34" charset="0"/>
                        </a:rPr>
                        <a:t>Education level/training</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C284"/>
                    </a:solidFill>
                  </a:tcPr>
                </a:tc>
                <a:tc>
                  <a:txBody>
                    <a:bodyPr/>
                    <a:lstStyle/>
                    <a:p>
                      <a:pPr algn="r" fontAlgn="b"/>
                      <a:r>
                        <a:rPr lang="en-US" sz="18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2EBDB"/>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dirty="0">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E1C5"/>
                    </a:solidFill>
                  </a:tcPr>
                </a:tc>
                <a:tc>
                  <a:txBody>
                    <a:bodyPr/>
                    <a:lstStyle/>
                    <a:p>
                      <a:pPr algn="r" fontAlgn="b"/>
                      <a:r>
                        <a:rPr lang="en-US" sz="18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D3A7"/>
                    </a:solidFill>
                  </a:tcPr>
                </a:tc>
                <a:tc>
                  <a:txBody>
                    <a:bodyPr/>
                    <a:lstStyle/>
                    <a:p>
                      <a:pPr algn="r" fontAlgn="b"/>
                      <a:r>
                        <a:rPr lang="en-US" sz="1800" b="0" i="0" u="none" strike="noStrike">
                          <a:solidFill>
                            <a:srgbClr val="000000"/>
                          </a:solidFill>
                          <a:effectLst/>
                          <a:latin typeface="Calibri" panose="020F0502020204030204" pitchFamily="34" charset="0"/>
                        </a:rPr>
                        <a:t>16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74C58A"/>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3408237568"/>
                  </a:ext>
                </a:extLst>
              </a:tr>
              <a:tr h="378116">
                <a:tc>
                  <a:txBody>
                    <a:bodyPr/>
                    <a:lstStyle/>
                    <a:p>
                      <a:pPr algn="l" fontAlgn="b"/>
                      <a:r>
                        <a:rPr lang="en-US" sz="1200" b="1" i="1" u="none" strike="noStrike">
                          <a:solidFill>
                            <a:srgbClr val="000000"/>
                          </a:solidFill>
                          <a:effectLst/>
                          <a:latin typeface="Calibri" panose="020F0502020204030204" pitchFamily="34" charset="0"/>
                        </a:rPr>
                        <a:t>Occupation type and military employment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EBF6F1"/>
                    </a:solidFill>
                  </a:tcPr>
                </a:tc>
                <a:tc>
                  <a:txBody>
                    <a:bodyPr/>
                    <a:lstStyle/>
                    <a:p>
                      <a:pPr algn="r"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C9E8D3"/>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B0DDBD"/>
                    </a:solidFill>
                  </a:tcPr>
                </a:tc>
                <a:tc>
                  <a:txBody>
                    <a:bodyPr/>
                    <a:lstStyle/>
                    <a:p>
                      <a:pPr algn="r" fontAlgn="b"/>
                      <a:r>
                        <a:rPr lang="en-US" sz="18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D3A7"/>
                    </a:solidFill>
                  </a:tcPr>
                </a:tc>
                <a:tc>
                  <a:txBody>
                    <a:bodyPr/>
                    <a:lstStyle/>
                    <a:p>
                      <a:pPr algn="r" fontAlgn="b"/>
                      <a:r>
                        <a:rPr lang="en-US" sz="1800" b="0" i="0" u="none" strike="noStrike">
                          <a:solidFill>
                            <a:srgbClr val="000000"/>
                          </a:solidFill>
                          <a:effectLst/>
                          <a:latin typeface="Calibri" panose="020F0502020204030204" pitchFamily="34" charset="0"/>
                        </a:rPr>
                        <a:t>15</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DC991"/>
                    </a:solidFill>
                  </a:tcPr>
                </a:tc>
                <a:tc>
                  <a:txBody>
                    <a:bodyPr/>
                    <a:lstStyle/>
                    <a:p>
                      <a:pPr algn="r" fontAlgn="b"/>
                      <a:r>
                        <a:rPr lang="en-US" sz="18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74C58A"/>
                    </a:solidFill>
                  </a:tcPr>
                </a:tc>
                <a:tc>
                  <a:txBody>
                    <a:bodyPr/>
                    <a:lstStyle/>
                    <a:p>
                      <a:pPr algn="r"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6CC283"/>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1792045738"/>
                  </a:ext>
                </a:extLst>
              </a:tr>
              <a:tr h="378116">
                <a:tc>
                  <a:txBody>
                    <a:bodyPr/>
                    <a:lstStyle/>
                    <a:p>
                      <a:pPr algn="l" fontAlgn="b"/>
                      <a:r>
                        <a:rPr lang="en-US" sz="1200" b="1" i="1" u="none" strike="noStrike">
                          <a:solidFill>
                            <a:srgbClr val="000000"/>
                          </a:solidFill>
                          <a:effectLst/>
                          <a:latin typeface="Calibri" panose="020F0502020204030204" pitchFamily="34" charset="0"/>
                        </a:rPr>
                        <a:t>Household mobility</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CC99"/>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D2EBDB"/>
                    </a:solidFill>
                  </a:tcPr>
                </a:tc>
                <a:tc>
                  <a:txBody>
                    <a:bodyPr/>
                    <a:lstStyle/>
                    <a:p>
                      <a:pPr algn="r"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C9E8D3"/>
                    </a:solidFill>
                  </a:tcPr>
                </a:tc>
                <a:tc>
                  <a:txBody>
                    <a:bodyPr/>
                    <a:lstStyle/>
                    <a:p>
                      <a:pPr algn="r"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B0DDBD"/>
                    </a:solidFill>
                  </a:tcPr>
                </a:tc>
                <a:tc>
                  <a:txBody>
                    <a:bodyPr/>
                    <a:lstStyle/>
                    <a:p>
                      <a:pPr algn="r"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0DDBD"/>
                    </a:solidFill>
                  </a:tcPr>
                </a:tc>
                <a:tc>
                  <a:txBody>
                    <a:bodyPr/>
                    <a:lstStyle/>
                    <a:p>
                      <a:pPr algn="r" fontAlgn="b"/>
                      <a:r>
                        <a:rPr lang="en-US" sz="1800" b="0" i="0" u="none" strike="noStrike" dirty="0">
                          <a:solidFill>
                            <a:srgbClr val="000000"/>
                          </a:solidFill>
                          <a:effectLst/>
                          <a:latin typeface="Calibri" panose="020F0502020204030204" pitchFamily="34" charset="0"/>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0A0"/>
                    </a:solidFill>
                  </a:tcPr>
                </a:tc>
                <a:tc>
                  <a:txBody>
                    <a:bodyPr/>
                    <a:lstStyle/>
                    <a:p>
                      <a:pPr algn="r" fontAlgn="b"/>
                      <a:r>
                        <a:rPr lang="en-US" sz="1800" b="0" i="0" u="none" strike="noStrike">
                          <a:solidFill>
                            <a:srgbClr val="000000"/>
                          </a:solidFill>
                          <a:effectLst/>
                          <a:latin typeface="Calibri" panose="020F0502020204030204" pitchFamily="34" charset="0"/>
                        </a:rPr>
                        <a:t>13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8ED0A0"/>
                    </a:solidFill>
                  </a:tcPr>
                </a:tc>
                <a:tc>
                  <a:txBody>
                    <a:bodyPr/>
                    <a:lstStyle/>
                    <a:p>
                      <a:pPr algn="r" fontAlgn="b"/>
                      <a:r>
                        <a:rPr lang="en-US" sz="18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7DC991"/>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830024941"/>
                  </a:ext>
                </a:extLst>
              </a:tr>
              <a:tr h="378116">
                <a:tc>
                  <a:txBody>
                    <a:bodyPr/>
                    <a:lstStyle/>
                    <a:p>
                      <a:pPr algn="l" fontAlgn="b"/>
                      <a:r>
                        <a:rPr lang="en-US" sz="1200" b="1" i="1" u="none" strike="noStrike" dirty="0">
                          <a:solidFill>
                            <a:srgbClr val="000000"/>
                          </a:solidFill>
                          <a:effectLst/>
                          <a:latin typeface="Calibri" panose="020F0502020204030204" pitchFamily="34" charset="0"/>
                        </a:rPr>
                        <a:t>Occupants per room in household</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4CC"/>
                    </a:solidFill>
                  </a:tcPr>
                </a:tc>
                <a:tc>
                  <a:txBody>
                    <a:bodyPr/>
                    <a:lstStyle/>
                    <a:p>
                      <a:pPr algn="r" fontAlgn="b"/>
                      <a:r>
                        <a:rPr lang="en-US" sz="1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EBF6F1"/>
                    </a:solidFill>
                  </a:tcPr>
                </a:tc>
                <a:tc>
                  <a:txBody>
                    <a:bodyPr/>
                    <a:lstStyle/>
                    <a:p>
                      <a:pPr algn="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DAEFE2"/>
                    </a:solidFill>
                  </a:tcPr>
                </a:tc>
                <a:tc>
                  <a:txBody>
                    <a:bodyPr/>
                    <a:lstStyle/>
                    <a:p>
                      <a:pPr algn="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DAEFE2"/>
                    </a:solidFill>
                  </a:tcPr>
                </a:tc>
                <a:tc>
                  <a:txBody>
                    <a:bodyPr/>
                    <a:lstStyle/>
                    <a:p>
                      <a:pPr algn="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D2EBDB"/>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AB6"/>
                    </a:solidFill>
                  </a:tcPr>
                </a:tc>
                <a:tc>
                  <a:txBody>
                    <a:bodyPr/>
                    <a:lstStyle/>
                    <a:p>
                      <a:pPr algn="r" fontAlgn="b"/>
                      <a:r>
                        <a:rPr lang="en-US" sz="18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9FD7AF"/>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9FD7AF"/>
                    </a:solidFill>
                  </a:tcPr>
                </a:tc>
                <a:tc>
                  <a:txBody>
                    <a:bodyPr/>
                    <a:lstStyle/>
                    <a:p>
                      <a:pPr algn="r" fontAlgn="b"/>
                      <a:r>
                        <a:rPr lang="en-US" sz="18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7DC991"/>
                    </a:solidFill>
                  </a:tcPr>
                </a:tc>
                <a:tc>
                  <a:txBody>
                    <a:bodyPr/>
                    <a:lstStyle/>
                    <a:p>
                      <a:pPr algn="r" fontAlgn="b"/>
                      <a:r>
                        <a:rPr lang="en-US" sz="18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74C58A"/>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2377789375"/>
                  </a:ext>
                </a:extLst>
              </a:tr>
              <a:tr h="360929">
                <a:tc>
                  <a:txBody>
                    <a:bodyPr/>
                    <a:lstStyle/>
                    <a:p>
                      <a:pPr algn="l" fontAlgn="b"/>
                      <a:r>
                        <a:rPr lang="en-US" sz="1200" b="0" i="0" u="none" strike="noStrike">
                          <a:solidFill>
                            <a:srgbClr val="000000"/>
                          </a:solidFill>
                          <a:effectLst/>
                          <a:latin typeface="Calibri" panose="020F0502020204030204" pitchFamily="34" charset="0"/>
                        </a:rPr>
                        <a:t>Non-English language spoken at home</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118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EE9D7"/>
                    </a:solidFill>
                  </a:tcPr>
                </a:tc>
                <a:tc>
                  <a:txBody>
                    <a:bodyPr/>
                    <a:lstStyle/>
                    <a:p>
                      <a:pPr algn="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EBF6F1"/>
                    </a:solidFill>
                  </a:tcPr>
                </a:tc>
                <a:tc>
                  <a:txBody>
                    <a:bodyPr/>
                    <a:lstStyle/>
                    <a:p>
                      <a:pPr algn="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E3F2E9"/>
                    </a:solidFill>
                  </a:tcPr>
                </a:tc>
                <a:tc>
                  <a:txBody>
                    <a:bodyPr/>
                    <a:lstStyle/>
                    <a:p>
                      <a:pPr algn="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DAEFE2"/>
                    </a:solidFill>
                  </a:tcPr>
                </a:tc>
                <a:tc>
                  <a:txBody>
                    <a:bodyPr/>
                    <a:lstStyle/>
                    <a:p>
                      <a:pPr algn="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D2EBDB"/>
                    </a:solidFill>
                  </a:tcPr>
                </a:tc>
                <a:tc>
                  <a:txBody>
                    <a:bodyPr/>
                    <a:lstStyle/>
                    <a:p>
                      <a:pPr algn="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B8E1C5"/>
                    </a:solidFill>
                  </a:tcPr>
                </a:tc>
                <a:tc>
                  <a:txBody>
                    <a:bodyPr/>
                    <a:lstStyle/>
                    <a:p>
                      <a:pPr algn="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8E1C5"/>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9FD7AF"/>
                    </a:solidFill>
                  </a:tcPr>
                </a:tc>
                <a:tc>
                  <a:txBody>
                    <a:bodyPr/>
                    <a:lstStyle/>
                    <a:p>
                      <a:pPr algn="r" fontAlgn="b"/>
                      <a:r>
                        <a:rPr lang="en-US" sz="18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9FD7AF"/>
                    </a:solidFill>
                  </a:tcPr>
                </a:tc>
                <a:tc>
                  <a:txBody>
                    <a:bodyPr/>
                    <a:lstStyle/>
                    <a:p>
                      <a:pPr algn="r"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85CC99"/>
                    </a:solidFill>
                  </a:tcPr>
                </a:tc>
                <a:tc>
                  <a:txBody>
                    <a:bodyPr/>
                    <a:lstStyle/>
                    <a:p>
                      <a:pPr algn="r"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85CC99"/>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30056908"/>
                  </a:ext>
                </a:extLst>
              </a:tr>
              <a:tr h="378116">
                <a:tc>
                  <a:txBody>
                    <a:bodyPr/>
                    <a:lstStyle/>
                    <a:p>
                      <a:pPr algn="l" fontAlgn="b"/>
                      <a:r>
                        <a:rPr lang="en-US" sz="1200" b="0" i="0" u="none" strike="noStrike" dirty="0">
                          <a:solidFill>
                            <a:srgbClr val="000000"/>
                          </a:solidFill>
                          <a:effectLst/>
                          <a:latin typeface="Calibri" panose="020F0502020204030204" pitchFamily="34" charset="0"/>
                        </a:rPr>
                        <a:t>Median income per capita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122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EDE0"/>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EBF6F1"/>
                    </a:solidFill>
                  </a:tcPr>
                </a:tc>
                <a:tc>
                  <a:txBody>
                    <a:bodyPr/>
                    <a:lstStyle/>
                    <a:p>
                      <a:pPr algn="r" fontAlgn="b"/>
                      <a:r>
                        <a:rPr lang="en-US" sz="18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E3F2E9"/>
                    </a:solidFill>
                  </a:tcPr>
                </a:tc>
                <a:tc>
                  <a:txBody>
                    <a:bodyPr/>
                    <a:lstStyle/>
                    <a:p>
                      <a:pPr algn="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DAEFE2"/>
                    </a:solidFill>
                  </a:tcPr>
                </a:tc>
                <a:tc>
                  <a:txBody>
                    <a:bodyPr/>
                    <a:lstStyle/>
                    <a:p>
                      <a:pPr algn="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B8E1C5"/>
                    </a:solidFill>
                  </a:tcPr>
                </a:tc>
                <a:tc>
                  <a:txBody>
                    <a:bodyPr/>
                    <a:lstStyle/>
                    <a:p>
                      <a:pPr algn="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B8E1C5"/>
                    </a:solidFill>
                  </a:tcPr>
                </a:tc>
                <a:tc>
                  <a:txBody>
                    <a:bodyPr/>
                    <a:lstStyle/>
                    <a:p>
                      <a:pPr algn="r"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B0DDBD"/>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9FD7AF"/>
                    </a:solidFill>
                  </a:tcPr>
                </a:tc>
                <a:tc>
                  <a:txBody>
                    <a:bodyPr/>
                    <a:lstStyle/>
                    <a:p>
                      <a:pPr algn="r"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8ED0A0"/>
                    </a:solidFill>
                  </a:tcPr>
                </a:tc>
                <a:tc>
                  <a:txBody>
                    <a:bodyPr/>
                    <a:lstStyle/>
                    <a:p>
                      <a:pPr algn="r"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6CC283"/>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680567462"/>
                  </a:ext>
                </a:extLst>
              </a:tr>
              <a:tr h="378116">
                <a:tc>
                  <a:txBody>
                    <a:bodyPr/>
                    <a:lstStyle/>
                    <a:p>
                      <a:pPr algn="l" fontAlgn="b"/>
                      <a:r>
                        <a:rPr lang="en-US" sz="1200" b="1" i="1" u="none" strike="noStrike" dirty="0">
                          <a:solidFill>
                            <a:srgbClr val="000000"/>
                          </a:solidFill>
                          <a:effectLst/>
                          <a:latin typeface="Calibri" panose="020F0502020204030204" pitchFamily="34" charset="0"/>
                        </a:rPr>
                        <a:t>Median household income</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D2A7"/>
                    </a:solidFill>
                  </a:tcPr>
                </a:tc>
                <a:tc>
                  <a:txBody>
                    <a:bodyPr/>
                    <a:lstStyle/>
                    <a:p>
                      <a:pPr algn="r" fontAlgn="b"/>
                      <a:r>
                        <a:rPr lang="en-US" sz="18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EBF6F1"/>
                    </a:solidFill>
                  </a:tcPr>
                </a:tc>
                <a:tc>
                  <a:txBody>
                    <a:bodyPr/>
                    <a:lstStyle/>
                    <a:p>
                      <a:pPr algn="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E3F2E9"/>
                    </a:solidFill>
                  </a:tcPr>
                </a:tc>
                <a:tc>
                  <a:txBody>
                    <a:bodyPr/>
                    <a:lstStyle/>
                    <a:p>
                      <a:pPr algn="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D2EBDB"/>
                    </a:solidFill>
                  </a:tcPr>
                </a:tc>
                <a:tc>
                  <a:txBody>
                    <a:bodyPr/>
                    <a:lstStyle/>
                    <a:p>
                      <a:pPr algn="r"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B8E1C5"/>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AB6"/>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9FD7AF"/>
                    </a:solidFill>
                  </a:tcPr>
                </a:tc>
                <a:tc>
                  <a:txBody>
                    <a:bodyPr/>
                    <a:lstStyle/>
                    <a:p>
                      <a:pPr algn="r"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8ED0A0"/>
                    </a:solidFill>
                  </a:tcPr>
                </a:tc>
                <a:tc>
                  <a:txBody>
                    <a:bodyPr/>
                    <a:lstStyle/>
                    <a:p>
                      <a:pPr algn="r"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85CC99"/>
                    </a:solidFill>
                  </a:tcPr>
                </a:tc>
                <a:tc>
                  <a:txBody>
                    <a:bodyPr/>
                    <a:lstStyle/>
                    <a:p>
                      <a:pPr algn="r" fontAlgn="b"/>
                      <a:r>
                        <a:rPr lang="en-US" sz="1800" b="0" i="0" u="none" strike="noStrike" dirty="0">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6CC283"/>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2824567623"/>
                  </a:ext>
                </a:extLst>
              </a:tr>
              <a:tr h="378116">
                <a:tc>
                  <a:txBody>
                    <a:bodyPr/>
                    <a:lstStyle/>
                    <a:p>
                      <a:pPr algn="l" fontAlgn="b"/>
                      <a:r>
                        <a:rPr lang="en-US" sz="1200" b="1" i="1" u="none" strike="noStrike" dirty="0">
                          <a:solidFill>
                            <a:srgbClr val="000000"/>
                          </a:solidFill>
                          <a:effectLst/>
                          <a:latin typeface="Calibri" panose="020F0502020204030204" pitchFamily="34" charset="0"/>
                        </a:rPr>
                        <a:t>Share foster children/relatives other than parents</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E"/>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DAEFE2"/>
                    </a:solidFill>
                  </a:tcPr>
                </a:tc>
                <a:tc>
                  <a:txBody>
                    <a:bodyPr/>
                    <a:lstStyle/>
                    <a:p>
                      <a:pPr algn="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D2EBDB"/>
                    </a:solidFill>
                  </a:tcPr>
                </a:tc>
                <a:tc>
                  <a:txBody>
                    <a:bodyPr/>
                    <a:lstStyle/>
                    <a:p>
                      <a:pPr algn="r"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B0DDBD"/>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AB6"/>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A7DAB6"/>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9FD7AF"/>
                    </a:solidFill>
                  </a:tcPr>
                </a:tc>
                <a:tc>
                  <a:txBody>
                    <a:bodyPr/>
                    <a:lstStyle/>
                    <a:p>
                      <a:pPr algn="r"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96D3A7"/>
                    </a:solidFill>
                  </a:tcPr>
                </a:tc>
                <a:tc>
                  <a:txBody>
                    <a:bodyPr/>
                    <a:lstStyle/>
                    <a:p>
                      <a:pPr algn="r" fontAlgn="b"/>
                      <a:r>
                        <a:rPr lang="en-US" sz="18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8ED0A0"/>
                    </a:solidFill>
                  </a:tcPr>
                </a:tc>
                <a:tc>
                  <a:txBody>
                    <a:bodyPr/>
                    <a:lstStyle/>
                    <a:p>
                      <a:pPr algn="r" fontAlgn="b"/>
                      <a:r>
                        <a:rPr lang="en-US" sz="18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74C58A"/>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1506233969"/>
                  </a:ext>
                </a:extLst>
              </a:tr>
              <a:tr h="360929">
                <a:tc>
                  <a:txBody>
                    <a:bodyPr/>
                    <a:lstStyle/>
                    <a:p>
                      <a:pPr algn="l" fontAlgn="b"/>
                      <a:r>
                        <a:rPr lang="en-US" sz="1200" b="0" i="0" u="none" strike="noStrike">
                          <a:solidFill>
                            <a:srgbClr val="000000"/>
                          </a:solidFill>
                          <a:effectLst/>
                          <a:latin typeface="Calibri" panose="020F0502020204030204" pitchFamily="34" charset="0"/>
                        </a:rPr>
                        <a:t>Having a computer and/or internet</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114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3E5CE"/>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4F9F8"/>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B8E1C5"/>
                    </a:solidFill>
                  </a:tcPr>
                </a:tc>
                <a:tc>
                  <a:txBody>
                    <a:bodyPr/>
                    <a:lstStyle/>
                    <a:p>
                      <a:pPr algn="r"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B0DDBD"/>
                    </a:solidFill>
                  </a:tcPr>
                </a:tc>
                <a:tc>
                  <a:txBody>
                    <a:bodyPr/>
                    <a:lstStyle/>
                    <a:p>
                      <a:pPr algn="r" fontAlgn="b"/>
                      <a:r>
                        <a:rPr lang="en-US" sz="1800" b="0" i="0" u="none" strike="noStrike" dirty="0">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A7DAB6"/>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9FD7AF"/>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9FD7AF"/>
                    </a:solidFill>
                  </a:tcPr>
                </a:tc>
                <a:tc>
                  <a:txBody>
                    <a:bodyPr/>
                    <a:lstStyle/>
                    <a:p>
                      <a:pPr algn="r" fontAlgn="b"/>
                      <a:r>
                        <a:rPr lang="en-US" sz="18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9FD7AF"/>
                    </a:solidFill>
                  </a:tcPr>
                </a:tc>
                <a:tc>
                  <a:txBody>
                    <a:bodyPr/>
                    <a:lstStyle/>
                    <a:p>
                      <a:pPr algn="r" fontAlgn="b"/>
                      <a:r>
                        <a:rPr lang="en-US" sz="18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7DC991"/>
                    </a:solidFill>
                  </a:tcPr>
                </a:tc>
                <a:tc>
                  <a:txBody>
                    <a:bodyPr/>
                    <a:lstStyle/>
                    <a:p>
                      <a:pPr algn="r" fontAlgn="b"/>
                      <a:r>
                        <a:rPr lang="en-US" sz="18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2707430013"/>
                  </a:ext>
                </a:extLst>
              </a:tr>
              <a:tr h="360929">
                <a:tc>
                  <a:txBody>
                    <a:bodyPr/>
                    <a:lstStyle/>
                    <a:p>
                      <a:pPr algn="l" fontAlgn="b"/>
                      <a:r>
                        <a:rPr lang="en-US" sz="1200" b="0" i="0" u="none" strike="noStrike">
                          <a:solidFill>
                            <a:srgbClr val="000000"/>
                          </a:solidFill>
                          <a:effectLst/>
                          <a:latin typeface="Calibri" panose="020F0502020204030204" pitchFamily="34" charset="0"/>
                        </a:rPr>
                        <a:t>Homeownership share</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135</a:t>
                      </a:r>
                    </a:p>
                  </a:txBody>
                  <a:tcPr marL="9525" marR="9525" marT="9525" marB="0" anchor="b">
                    <a:lnL>
                      <a:noFill/>
                    </a:lnL>
                    <a:lnR>
                      <a:noFill/>
                    </a:lnR>
                    <a:lnT>
                      <a:noFill/>
                    </a:lnT>
                    <a:lnB>
                      <a:noFill/>
                    </a:lnB>
                    <a:solidFill>
                      <a:srgbClr val="FCFCFF"/>
                    </a:solidFill>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CFCFF"/>
                    </a:solidFill>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CFCFF"/>
                    </a:solidFill>
                  </a:tcPr>
                </a:tc>
                <a:tc>
                  <a:txBody>
                    <a:bodyPr/>
                    <a:lstStyle/>
                    <a:p>
                      <a:pPr algn="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D2EBDB"/>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C1E4CC"/>
                    </a:solidFill>
                  </a:tcPr>
                </a:tc>
                <a:tc>
                  <a:txBody>
                    <a:bodyPr/>
                    <a:lstStyle/>
                    <a:p>
                      <a:pPr algn="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B8E1C5"/>
                    </a:solidFill>
                  </a:tcPr>
                </a:tc>
                <a:tc>
                  <a:txBody>
                    <a:bodyPr/>
                    <a:lstStyle/>
                    <a:p>
                      <a:pPr algn="r"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B8E1C5"/>
                    </a:solidFill>
                  </a:tcPr>
                </a:tc>
                <a:tc>
                  <a:txBody>
                    <a:bodyPr/>
                    <a:lstStyle/>
                    <a:p>
                      <a:pPr algn="r"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B8E1C5"/>
                    </a:solidFill>
                  </a:tcPr>
                </a:tc>
                <a:tc>
                  <a:txBody>
                    <a:bodyPr/>
                    <a:lstStyle/>
                    <a:p>
                      <a:pPr algn="r" fontAlgn="b"/>
                      <a:r>
                        <a:rPr lang="en-US" sz="18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8ED0A0"/>
                    </a:solidFill>
                  </a:tcPr>
                </a:tc>
                <a:tc>
                  <a:txBody>
                    <a:bodyPr/>
                    <a:lstStyle/>
                    <a:p>
                      <a:pPr algn="r" fontAlgn="b"/>
                      <a:r>
                        <a:rPr lang="en-US" sz="1800" b="0" i="0" u="none" strike="noStrike" dirty="0">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2293706777"/>
                  </a:ext>
                </a:extLst>
              </a:tr>
            </a:tbl>
          </a:graphicData>
        </a:graphic>
      </p:graphicFrame>
    </p:spTree>
    <p:extLst>
      <p:ext uri="{BB962C8B-B14F-4D97-AF65-F5344CB8AC3E}">
        <p14:creationId xmlns:p14="http://schemas.microsoft.com/office/powerpoint/2010/main" val="2919765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A6340A-E68D-C140-BFE6-880F75CAB01C}"/>
              </a:ext>
            </a:extLst>
          </p:cNvPr>
          <p:cNvSpPr>
            <a:spLocks noGrp="1"/>
          </p:cNvSpPr>
          <p:nvPr>
            <p:ph type="sldNum" sz="quarter" idx="4"/>
          </p:nvPr>
        </p:nvSpPr>
        <p:spPr/>
        <p:txBody>
          <a:bodyPr/>
          <a:lstStyle/>
          <a:p>
            <a:fld id="{B68F88C8-0A9A-DA43-95C8-7FE161A05352}" type="slidenum">
              <a:rPr lang="en-US" smtClean="0"/>
              <a:pPr/>
              <a:t>7</a:t>
            </a:fld>
            <a:endParaRPr lang="en-US"/>
          </a:p>
        </p:txBody>
      </p:sp>
      <p:sp>
        <p:nvSpPr>
          <p:cNvPr id="3" name="Title 2">
            <a:extLst>
              <a:ext uri="{FF2B5EF4-FFF2-40B4-BE49-F238E27FC236}">
                <a16:creationId xmlns:a16="http://schemas.microsoft.com/office/drawing/2014/main" id="{54EEA674-8013-7142-AEAB-B55FB762AC50}"/>
              </a:ext>
            </a:extLst>
          </p:cNvPr>
          <p:cNvSpPr>
            <a:spLocks noGrp="1"/>
          </p:cNvSpPr>
          <p:nvPr>
            <p:ph type="title"/>
          </p:nvPr>
        </p:nvSpPr>
        <p:spPr/>
        <p:txBody>
          <a:bodyPr/>
          <a:lstStyle/>
          <a:p>
            <a:r>
              <a:rPr lang="en-US" dirty="0"/>
              <a:t>Variables Selected By Survey</a:t>
            </a:r>
          </a:p>
        </p:txBody>
      </p:sp>
      <p:sp>
        <p:nvSpPr>
          <p:cNvPr id="6" name="Text Placeholder 5">
            <a:extLst>
              <a:ext uri="{FF2B5EF4-FFF2-40B4-BE49-F238E27FC236}">
                <a16:creationId xmlns:a16="http://schemas.microsoft.com/office/drawing/2014/main" id="{F51B74FC-B9D1-4BBD-A612-BE0C979927B8}"/>
              </a:ext>
            </a:extLst>
          </p:cNvPr>
          <p:cNvSpPr>
            <a:spLocks noGrp="1"/>
          </p:cNvSpPr>
          <p:nvPr>
            <p:ph type="body" sz="quarter" idx="10"/>
          </p:nvPr>
        </p:nvSpPr>
        <p:spPr>
          <a:xfrm>
            <a:off x="457200" y="1543948"/>
            <a:ext cx="10214658" cy="3415702"/>
          </a:xfrm>
        </p:spPr>
        <p:txBody>
          <a:bodyPr/>
          <a:lstStyle/>
          <a:p>
            <a:r>
              <a:rPr lang="en-US" i="1" dirty="0"/>
              <a:t>Occupation type and military employment</a:t>
            </a:r>
          </a:p>
          <a:p>
            <a:r>
              <a:rPr lang="en-US" dirty="0"/>
              <a:t>Education level/training</a:t>
            </a:r>
          </a:p>
          <a:p>
            <a:r>
              <a:rPr lang="en-US" dirty="0"/>
              <a:t>Median household income</a:t>
            </a:r>
          </a:p>
          <a:p>
            <a:r>
              <a:rPr lang="en-US" dirty="0"/>
              <a:t>Household mobility</a:t>
            </a:r>
          </a:p>
          <a:p>
            <a:r>
              <a:rPr lang="en-US" dirty="0"/>
              <a:t>Share foster children/relatives other than parents</a:t>
            </a:r>
          </a:p>
          <a:p>
            <a:r>
              <a:rPr lang="en-US" dirty="0"/>
              <a:t>Occupants per room in household</a:t>
            </a:r>
          </a:p>
          <a:p>
            <a:endParaRPr lang="en-US" dirty="0"/>
          </a:p>
        </p:txBody>
      </p:sp>
    </p:spTree>
    <p:extLst>
      <p:ext uri="{BB962C8B-B14F-4D97-AF65-F5344CB8AC3E}">
        <p14:creationId xmlns:p14="http://schemas.microsoft.com/office/powerpoint/2010/main" val="1763815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3097E-954B-DD42-A0ED-BA8207BA4010}"/>
              </a:ext>
            </a:extLst>
          </p:cNvPr>
          <p:cNvSpPr>
            <a:spLocks noGrp="1"/>
          </p:cNvSpPr>
          <p:nvPr>
            <p:ph type="sldNum" sz="quarter" idx="12"/>
          </p:nvPr>
        </p:nvSpPr>
        <p:spPr/>
        <p:txBody>
          <a:bodyPr/>
          <a:lstStyle/>
          <a:p>
            <a:fld id="{B68F88C8-0A9A-DA43-95C8-7FE161A05352}" type="slidenum">
              <a:rPr lang="en-US" smtClean="0"/>
              <a:pPr/>
              <a:t>8</a:t>
            </a:fld>
            <a:endParaRPr lang="en-US"/>
          </a:p>
        </p:txBody>
      </p:sp>
      <p:sp>
        <p:nvSpPr>
          <p:cNvPr id="3" name="Title 2">
            <a:extLst>
              <a:ext uri="{FF2B5EF4-FFF2-40B4-BE49-F238E27FC236}">
                <a16:creationId xmlns:a16="http://schemas.microsoft.com/office/drawing/2014/main" id="{1DC66225-AD16-3546-9402-2CFB9CADC128}"/>
              </a:ext>
            </a:extLst>
          </p:cNvPr>
          <p:cNvSpPr>
            <a:spLocks noGrp="1"/>
          </p:cNvSpPr>
          <p:nvPr>
            <p:ph type="title"/>
          </p:nvPr>
        </p:nvSpPr>
        <p:spPr/>
        <p:txBody>
          <a:bodyPr/>
          <a:lstStyle/>
          <a:p>
            <a:r>
              <a:rPr lang="en-US" dirty="0"/>
              <a:t>Answering Additional Questions</a:t>
            </a:r>
          </a:p>
        </p:txBody>
      </p:sp>
    </p:spTree>
    <p:extLst>
      <p:ext uri="{BB962C8B-B14F-4D97-AF65-F5344CB8AC3E}">
        <p14:creationId xmlns:p14="http://schemas.microsoft.com/office/powerpoint/2010/main" val="8464439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25820-9601-4E63-AFCA-D16602DE73A6}"/>
              </a:ext>
            </a:extLst>
          </p:cNvPr>
          <p:cNvSpPr>
            <a:spLocks noGrp="1"/>
          </p:cNvSpPr>
          <p:nvPr>
            <p:ph type="sldNum" sz="quarter" idx="4"/>
          </p:nvPr>
        </p:nvSpPr>
        <p:spPr/>
        <p:txBody>
          <a:bodyPr/>
          <a:lstStyle/>
          <a:p>
            <a:fld id="{B68F88C8-0A9A-DA43-95C8-7FE161A05352}" type="slidenum">
              <a:rPr lang="en-US" smtClean="0"/>
              <a:pPr/>
              <a:t>9</a:t>
            </a:fld>
            <a:endParaRPr lang="en-US"/>
          </a:p>
        </p:txBody>
      </p:sp>
      <p:sp>
        <p:nvSpPr>
          <p:cNvPr id="3" name="Title 2">
            <a:extLst>
              <a:ext uri="{FF2B5EF4-FFF2-40B4-BE49-F238E27FC236}">
                <a16:creationId xmlns:a16="http://schemas.microsoft.com/office/drawing/2014/main" id="{36E1135E-ED01-4950-82D5-F566418198E9}"/>
              </a:ext>
            </a:extLst>
          </p:cNvPr>
          <p:cNvSpPr>
            <a:spLocks noGrp="1"/>
          </p:cNvSpPr>
          <p:nvPr>
            <p:ph type="title"/>
          </p:nvPr>
        </p:nvSpPr>
        <p:spPr/>
        <p:txBody>
          <a:bodyPr/>
          <a:lstStyle/>
          <a:p>
            <a:r>
              <a:rPr lang="en-US" dirty="0"/>
              <a:t>Additional Comments: Other Data</a:t>
            </a:r>
          </a:p>
        </p:txBody>
      </p:sp>
      <p:sp>
        <p:nvSpPr>
          <p:cNvPr id="4" name="Text Placeholder 3">
            <a:extLst>
              <a:ext uri="{FF2B5EF4-FFF2-40B4-BE49-F238E27FC236}">
                <a16:creationId xmlns:a16="http://schemas.microsoft.com/office/drawing/2014/main" id="{C58DEE74-EFCA-41BD-85A4-46DDDBD26695}"/>
              </a:ext>
            </a:extLst>
          </p:cNvPr>
          <p:cNvSpPr>
            <a:spLocks noGrp="1"/>
          </p:cNvSpPr>
          <p:nvPr>
            <p:ph type="body" sz="quarter" idx="10"/>
          </p:nvPr>
        </p:nvSpPr>
        <p:spPr>
          <a:xfrm>
            <a:off x="457200" y="1245394"/>
            <a:ext cx="11277600" cy="4367212"/>
          </a:xfrm>
        </p:spPr>
        <p:txBody>
          <a:bodyPr/>
          <a:lstStyle/>
          <a:p>
            <a:r>
              <a:rPr lang="en-US" sz="2000" i="1" dirty="0"/>
              <a:t>Could Special Education share be included?</a:t>
            </a:r>
          </a:p>
          <a:p>
            <a:r>
              <a:rPr lang="en-US" sz="2000" dirty="0"/>
              <a:t>“</a:t>
            </a:r>
            <a:r>
              <a:rPr lang="en-US" sz="2000" i="1" dirty="0"/>
              <a:t>Some of the measures might be more telling, in correlation with others. For instance, if "child raised by relatives other than parents" is indicated, it should be weighted "lower" if they own their home than if they don’t.”</a:t>
            </a:r>
          </a:p>
          <a:p>
            <a:r>
              <a:rPr lang="en-US" sz="2000" i="1" dirty="0"/>
              <a:t>“We believe it is critical that the index includes measures that reflect both the social *and* economic conditions Colorado kids experience in their communities. […]. Income is certainly one important factor that influences academic outcomes, but research shows that other factors like family wealth, housing stability, and parental educational attainment are critical factors, too.”</a:t>
            </a:r>
          </a:p>
          <a:p>
            <a:r>
              <a:rPr lang="en-US" sz="2000" i="1" dirty="0"/>
              <a:t>“I was thinking about the possibility of a menu of measures (7 -10) that could then be calculated for each district/neighborhood to include the top 5 measures for that area to give each district a more fair representation.”</a:t>
            </a:r>
          </a:p>
        </p:txBody>
      </p:sp>
    </p:spTree>
    <p:extLst>
      <p:ext uri="{BB962C8B-B14F-4D97-AF65-F5344CB8AC3E}">
        <p14:creationId xmlns:p14="http://schemas.microsoft.com/office/powerpoint/2010/main" val="170037510"/>
      </p:ext>
    </p:extLst>
  </p:cSld>
  <p:clrMapOvr>
    <a:masterClrMapping/>
  </p:clrMapOvr>
  <p:transition>
    <p:fade/>
  </p:transition>
</p:sld>
</file>

<file path=ppt/theme/theme1.xml><?xml version="1.0" encoding="utf-8"?>
<a:theme xmlns:a="http://schemas.openxmlformats.org/drawingml/2006/main" name="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6163B9-95B4-4A43-8556-1E97DEF8FB86}" vid="{800FCFEA-0A6B-EF47-B500-634D80F964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Urban-Powerpoint-Template</Template>
  <TotalTime>10897</TotalTime>
  <Words>1846</Words>
  <Application>Microsoft Office PowerPoint</Application>
  <PresentationFormat>Widescreen</PresentationFormat>
  <Paragraphs>359</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Lato</vt:lpstr>
      <vt:lpstr>Wingdings</vt:lpstr>
      <vt:lpstr>Office Theme</vt:lpstr>
      <vt:lpstr>PowerPoint Presentation</vt:lpstr>
      <vt:lpstr>Introductions</vt:lpstr>
      <vt:lpstr>Four Sessions </vt:lpstr>
      <vt:lpstr>Overview </vt:lpstr>
      <vt:lpstr>Survey Results</vt:lpstr>
      <vt:lpstr>Rank Variables for Inclusion</vt:lpstr>
      <vt:lpstr>Variables Selected By Survey</vt:lpstr>
      <vt:lpstr>Answering Additional Questions</vt:lpstr>
      <vt:lpstr>Additional Comments: Other Data</vt:lpstr>
      <vt:lpstr>Additional Comments</vt:lpstr>
      <vt:lpstr>About American Community Survey</vt:lpstr>
      <vt:lpstr>Guidance From Texas and Chicago Public Schools</vt:lpstr>
      <vt:lpstr>SES Variable Values for Colorado</vt:lpstr>
      <vt:lpstr>Education level/training: Share With Associate’s Or Higher</vt:lpstr>
      <vt:lpstr>Education level/training: Share With Bachelor’s or Higher</vt:lpstr>
      <vt:lpstr>Unemployment rate</vt:lpstr>
      <vt:lpstr>Number of occupants per room </vt:lpstr>
      <vt:lpstr>Median household income</vt:lpstr>
      <vt:lpstr>Household mobility: Share Move in Last Year</vt:lpstr>
      <vt:lpstr>Share foster children/relatives other than parents</vt:lpstr>
      <vt:lpstr>Occupations</vt:lpstr>
      <vt:lpstr>Creating a Draft Index Using 2016-2020 Data</vt:lpstr>
      <vt:lpstr>SES Index</vt:lpstr>
      <vt:lpstr>Occupations and SES Status </vt:lpstr>
      <vt:lpstr>SES Index</vt:lpstr>
      <vt:lpstr>Colorado Census Block Results</vt:lpstr>
      <vt:lpstr>Denver County</vt:lpstr>
      <vt:lpstr>El Paso County</vt:lpstr>
      <vt:lpstr>Arapahoe County</vt:lpstr>
      <vt:lpstr>Jefferson County</vt:lpstr>
      <vt:lpstr>District Data </vt:lpstr>
      <vt:lpstr>Questions?</vt:lpstr>
      <vt:lpstr>Implementing SES Index With ISP Data</vt:lpstr>
      <vt:lpstr>New At-Risk Measure</vt:lpstr>
      <vt:lpstr>Identified Student Percentage</vt:lpstr>
      <vt:lpstr>Options For Implementing SES Variables</vt:lpstr>
      <vt:lpstr>Discussion</vt:lpstr>
      <vt:lpstr>Breakout Groups</vt:lpstr>
      <vt:lpstr>Return to Full Group</vt:lpstr>
      <vt:lpstr>Breakout Groups</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Blagg, Kristin</dc:creator>
  <cp:keywords/>
  <dc:description>Template version 2.2</dc:description>
  <cp:lastModifiedBy>Terrones, Fanny</cp:lastModifiedBy>
  <cp:revision>246</cp:revision>
  <cp:lastPrinted>2018-02-15T21:27:47Z</cp:lastPrinted>
  <dcterms:created xsi:type="dcterms:W3CDTF">2021-10-27T21:01:41Z</dcterms:created>
  <dcterms:modified xsi:type="dcterms:W3CDTF">2022-09-14T17:22:21Z</dcterms:modified>
  <cp:category/>
</cp:coreProperties>
</file>