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3" r:id="rId2"/>
    <p:sldId id="537" r:id="rId3"/>
    <p:sldId id="464" r:id="rId4"/>
    <p:sldId id="528" r:id="rId5"/>
    <p:sldId id="482" r:id="rId6"/>
    <p:sldId id="480" r:id="rId7"/>
    <p:sldId id="494" r:id="rId8"/>
    <p:sldId id="504" r:id="rId9"/>
    <p:sldId id="538" r:id="rId10"/>
    <p:sldId id="530" r:id="rId11"/>
    <p:sldId id="469" r:id="rId12"/>
    <p:sldId id="516" r:id="rId13"/>
    <p:sldId id="476" r:id="rId14"/>
    <p:sldId id="513" r:id="rId15"/>
    <p:sldId id="514" r:id="rId16"/>
    <p:sldId id="520" r:id="rId17"/>
    <p:sldId id="521" r:id="rId18"/>
    <p:sldId id="539" r:id="rId19"/>
    <p:sldId id="523" r:id="rId20"/>
    <p:sldId id="532" r:id="rId21"/>
    <p:sldId id="536" r:id="rId22"/>
    <p:sldId id="526" r:id="rId23"/>
    <p:sldId id="544" r:id="rId24"/>
    <p:sldId id="535" r:id="rId25"/>
    <p:sldId id="534" r:id="rId26"/>
    <p:sldId id="540" r:id="rId27"/>
    <p:sldId id="541" r:id="rId28"/>
    <p:sldId id="542" r:id="rId29"/>
    <p:sldId id="54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6B8"/>
    <a:srgbClr val="3E393B"/>
    <a:srgbClr val="F9FAF9"/>
    <a:srgbClr val="474345"/>
    <a:srgbClr val="4D494B"/>
    <a:srgbClr val="A64C24"/>
    <a:srgbClr val="534F51"/>
    <a:srgbClr val="F0BA1B"/>
    <a:srgbClr val="F7F6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8"/>
    <p:restoredTop sz="96327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3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30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5E4EA1-A99D-B048-BA0C-79C029FED16D}" type="datetimeFigureOut"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29975D-F705-A745-832F-2C52B79643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341F68-DADF-2547-A6B4-F95624CB91F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10B79-A433-044A-A8FC-6C2E1104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10B79-A433-044A-A8FC-6C2E1104D2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47637"/>
            <a:ext cx="3274828" cy="51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3721608" cy="10079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65815" y="-496181"/>
            <a:ext cx="1584917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Cover A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11277600" cy="2895600"/>
          </a:xfrm>
        </p:spPr>
        <p:txBody>
          <a:bodyPr anchor="ctr">
            <a:noAutofit/>
          </a:bodyPr>
          <a:lstStyle>
            <a:lvl1pPr algn="ctr"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1936955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Divider Light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1157288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768096" y="1889125"/>
            <a:ext cx="10966704" cy="4035425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Quote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65815" y="-496181"/>
            <a:ext cx="1860156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Quote Light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">
    <p:bg>
      <p:bgPr>
        <a:gradFill>
          <a:gsLst>
            <a:gs pos="0">
              <a:srgbClr val="474345"/>
            </a:gs>
            <a:gs pos="100000">
              <a:schemeClr val="tx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1157288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4944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768096" y="1889125"/>
            <a:ext cx="10966704" cy="4035425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Quote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5815" y="-496181"/>
            <a:ext cx="1820939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Quote Dark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550072" y="117081"/>
            <a:ext cx="231648" cy="231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550072" y="452571"/>
            <a:ext cx="231648" cy="231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-550072" y="788061"/>
            <a:ext cx="231648" cy="231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550072" y="1123551"/>
            <a:ext cx="231648" cy="231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-550072" y="1459040"/>
            <a:ext cx="231648" cy="2316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888626" y="31354"/>
            <a:ext cx="338554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URBAN</a:t>
            </a:r>
            <a:r>
              <a:rPr lang="en-US" sz="1000" b="1" spc="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COLOR PALETTE</a:t>
            </a:r>
            <a:endParaRPr lang="en-US" sz="1000" b="1" spc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65815" y="-496181"/>
            <a:ext cx="1415941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Blank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47637"/>
            <a:ext cx="327482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300984"/>
          </a:xfrm>
          <a:solidFill>
            <a:schemeClr val="bg2">
              <a:lumMod val="85000"/>
            </a:schemeClr>
          </a:solidFill>
        </p:spPr>
        <p:txBody>
          <a:bodyPr lIns="182880" rIns="182880" anchor="t"/>
          <a:lstStyle>
            <a:lvl1pPr marL="0" indent="0" algn="ctr">
              <a:spcAft>
                <a:spcPts val="0"/>
              </a:spcAft>
              <a:buNone/>
              <a:defRPr baseline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Drag picture to placeholder or click icon to add from a file.</a:t>
            </a:r>
            <a:br>
              <a:rPr lang="en-US" dirty="0"/>
            </a:br>
            <a:r>
              <a:rPr lang="en-US" dirty="0"/>
              <a:t>Photo will be cropped to 960x260 pixels.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88944"/>
            <a:ext cx="3721608" cy="10079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65815" y="-496181"/>
            <a:ext cx="2432059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Master: Cover B with image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602185-155F-114D-ABC9-23953F6B4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725684"/>
            <a:ext cx="5638800" cy="417677"/>
          </a:xfrm>
        </p:spPr>
        <p:txBody>
          <a:bodyPr anchor="b">
            <a:normAutofit/>
          </a:bodyPr>
          <a:lstStyle>
            <a:lvl1pPr marL="0" indent="0" algn="r">
              <a:buNone/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optional author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088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1690677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Title Only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3CC05F-D06D-3140-B072-F1CAE0BC36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0" rIns="0" anchor="t" anchorCtr="0">
            <a:noAutofit/>
          </a:bodyPr>
          <a:lstStyle>
            <a:lvl1pPr>
              <a:defRPr b="1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10214658" cy="4367212"/>
          </a:xfrm>
        </p:spPr>
        <p:txBody>
          <a:bodyPr tIns="0" bIns="91440">
            <a:noAutofit/>
          </a:bodyPr>
          <a:lstStyle>
            <a:lvl1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 baseline="0">
                <a:latin typeface="+mn-lt"/>
              </a:defRPr>
            </a:lvl1pPr>
            <a:lvl2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2pPr>
            <a:lvl3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3pPr>
            <a:lvl4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4pPr>
            <a:lvl5pPr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1999504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Title + Bullets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265861" y="812181"/>
            <a:ext cx="5908591" cy="498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0" rIns="0" anchor="t" anchorCtr="0">
            <a:noAutofit/>
          </a:bodyPr>
          <a:lstStyle>
            <a:lvl1pPr>
              <a:defRPr sz="34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10214658" cy="4367212"/>
          </a:xfrm>
        </p:spPr>
        <p:txBody>
          <a:bodyPr tIns="0" bIns="91440">
            <a:noAutofit/>
          </a:bodyPr>
          <a:lstStyle>
            <a:lvl1pPr marL="457200" indent="-457200">
              <a:lnSpc>
                <a:spcPct val="108000"/>
              </a:lnSpc>
              <a:spcAft>
                <a:spcPts val="1200"/>
              </a:spcAft>
              <a:defRPr sz="3200" baseline="0">
                <a:latin typeface="+mn-lt"/>
              </a:defRPr>
            </a:lvl1pPr>
            <a:lvl2pPr marL="9144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2pPr>
            <a:lvl3pPr marL="13716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3pPr>
            <a:lvl4pPr marL="18288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4pPr>
            <a:lvl5pPr marL="2286000" indent="-457200">
              <a:lnSpc>
                <a:spcPct val="108000"/>
              </a:lnSpc>
              <a:spcAft>
                <a:spcPts val="1200"/>
              </a:spcAft>
              <a:defRPr sz="2800" baseline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5815" y="-496181"/>
            <a:ext cx="2470098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Title + Large Bullets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344CE9-DF0E-244E-9177-5BB7481879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with 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257800" y="533400"/>
            <a:ext cx="6477000" cy="55245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29050" cy="55245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200" b="1" i="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5815" y="-496181"/>
            <a:ext cx="2638812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Figure with annotation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57800" y="533400"/>
            <a:ext cx="6477000" cy="5524500"/>
          </a:xfrm>
          <a:noFill/>
        </p:spPr>
        <p:txBody>
          <a:bodyPr vert="horz" lIns="0" tIns="45720" rIns="0" bIns="45720" rtlCol="0">
            <a:normAutofit/>
          </a:bodyPr>
          <a:lstStyle>
            <a:lvl1pPr marL="228600" indent="-228600">
              <a:buNone/>
              <a:defRPr lang="en-US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/>
              <a:t>Edit Master text styles</a:t>
            </a:r>
          </a:p>
          <a:p>
            <a:pPr marL="0" lvl="1" indent="0" algn="ctr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C98F9E-B192-D84C-A126-928C54F50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3657600" cy="171103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200" b="1" i="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2481263"/>
            <a:ext cx="3657600" cy="3254375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2200" baseline="0">
                <a:solidFill>
                  <a:schemeClr val="tx1"/>
                </a:solidFill>
              </a:defRPr>
            </a:lvl3pPr>
            <a:lvl4pPr>
              <a:defRPr sz="2200" baseline="0">
                <a:solidFill>
                  <a:schemeClr val="tx1"/>
                </a:solidFill>
              </a:defRPr>
            </a:lvl4pPr>
            <a:lvl5pPr>
              <a:defRPr sz="2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5815" y="-496181"/>
            <a:ext cx="3318584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Figure with annotation + bullets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5257800" y="533400"/>
            <a:ext cx="6477000" cy="5524500"/>
          </a:xfrm>
          <a:noFill/>
        </p:spPr>
        <p:txBody>
          <a:bodyPr vert="horz" lIns="0" tIns="45720" rIns="0" bIns="45720" rtlCol="0">
            <a:normAutofit/>
          </a:bodyPr>
          <a:lstStyle>
            <a:lvl1pPr marL="228600" indent="-228600">
              <a:buNone/>
              <a:defRPr lang="en-US" smtClean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/>
            <a:r>
              <a:rPr lang="en-US"/>
              <a:t>Edit Master text styles</a:t>
            </a:r>
          </a:p>
          <a:p>
            <a:pPr marL="0" lvl="1" indent="0" algn="ctr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D7F6C5-3DA8-6043-843B-8F5B92A06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511"/>
            <a:ext cx="2787943" cy="307777"/>
          </a:xfrm>
          <a:solidFill>
            <a:schemeClr val="accent1">
              <a:alpha val="5000"/>
            </a:schemeClr>
          </a:solidFill>
          <a:ln>
            <a:noFill/>
          </a:ln>
        </p:spPr>
        <p:txBody>
          <a:bodyPr wrap="none" lIns="91440" tIns="91440" rIns="91440" bIns="91440" anchor="ctr">
            <a:spAutoFit/>
          </a:bodyPr>
          <a:lstStyle>
            <a:lvl1pPr marL="0" indent="0" algn="l">
              <a:buFontTx/>
              <a:buNone/>
              <a:defRPr sz="800" b="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optional SECTION HEADER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>
          <a:gsLst>
            <a:gs pos="0">
              <a:schemeClr val="accent1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11277600" cy="2895600"/>
          </a:xfrm>
        </p:spPr>
        <p:txBody>
          <a:bodyPr anchor="ctr">
            <a:noAutofit/>
          </a:bodyPr>
          <a:lstStyle>
            <a:lvl1pPr algn="ctr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a divider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4944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5815" y="-496181"/>
            <a:ext cx="1891202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</a:t>
            </a:r>
            <a:r>
              <a:rPr lang="en-US" sz="1200" b="1">
                <a:solidFill>
                  <a:schemeClr val="accent2"/>
                </a:solidFill>
              </a:rPr>
              <a:t>:</a:t>
            </a:r>
            <a:r>
              <a:rPr lang="en-US" sz="1200" b="1" baseline="0">
                <a:solidFill>
                  <a:schemeClr val="accent2"/>
                </a:solidFill>
              </a:rPr>
              <a:t> Divider Blue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">
    <p:bg>
      <p:bgPr>
        <a:gradFill>
          <a:gsLst>
            <a:gs pos="0">
              <a:srgbClr val="474345"/>
            </a:gs>
            <a:gs pos="100000">
              <a:schemeClr val="tx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11277600" cy="2895600"/>
          </a:xfrm>
        </p:spPr>
        <p:txBody>
          <a:bodyPr anchor="ctr">
            <a:noAutofit/>
          </a:bodyPr>
          <a:lstStyle>
            <a:lvl1pPr algn="ctr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4944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5815" y="-496181"/>
            <a:ext cx="1897738" cy="483989"/>
          </a:xfrm>
          <a:prstGeom prst="round2SameRect">
            <a:avLst/>
          </a:prstGeom>
          <a:solidFill>
            <a:srgbClr val="F9FAF9"/>
          </a:solidFill>
          <a:ln w="6350">
            <a:solidFill>
              <a:schemeClr val="accent2"/>
            </a:solidFill>
          </a:ln>
        </p:spPr>
        <p:txBody>
          <a:bodyPr wrap="none" lIns="182880" tIns="91440" rIns="182880" bIns="18288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Master:</a:t>
            </a:r>
            <a:r>
              <a:rPr lang="en-US" sz="1200" b="1" baseline="0" dirty="0">
                <a:solidFill>
                  <a:schemeClr val="accent2"/>
                </a:solidFill>
              </a:rPr>
              <a:t> Divider Dark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-550072" y="117081"/>
            <a:ext cx="231648" cy="231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550072" y="452571"/>
            <a:ext cx="231648" cy="231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550072" y="788061"/>
            <a:ext cx="231648" cy="231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-550072" y="1123551"/>
            <a:ext cx="231648" cy="231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550072" y="1459040"/>
            <a:ext cx="231648" cy="2316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888626" y="31354"/>
            <a:ext cx="338554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URBAN</a:t>
            </a:r>
            <a:r>
              <a:rPr lang="en-US" sz="1000" b="1" spc="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COLOR PALETTE</a:t>
            </a:r>
            <a:endParaRPr lang="en-US" sz="1000" b="1" spc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115728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2322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67708"/>
            <a:ext cx="2743200" cy="2093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0" t="-24944" r="1"/>
          <a:stretch/>
        </p:blipFill>
        <p:spPr>
          <a:xfrm>
            <a:off x="320675" y="6521450"/>
            <a:ext cx="2391113" cy="102824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-550072" y="117081"/>
            <a:ext cx="231648" cy="231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-550072" y="452571"/>
            <a:ext cx="231648" cy="2316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550072" y="788061"/>
            <a:ext cx="231648" cy="2316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-550072" y="1123551"/>
            <a:ext cx="231648" cy="231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550072" y="1459040"/>
            <a:ext cx="231648" cy="2316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888626" y="31354"/>
            <a:ext cx="338554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URBAN</a:t>
            </a:r>
            <a:r>
              <a:rPr lang="en-US" sz="1000" b="1" spc="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COLOR PALETTE</a:t>
            </a:r>
            <a:endParaRPr lang="en-US" sz="1000" b="1" spc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525186" y="7020156"/>
            <a:ext cx="1697901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sz="1000" b="1" spc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TEMPLATE VERSION 2.2</a:t>
            </a:r>
            <a:endParaRPr lang="en-US" sz="1000" b="1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4" r:id="rId3"/>
    <p:sldLayoutId id="2147483658" r:id="rId4"/>
    <p:sldLayoutId id="2147483675" r:id="rId5"/>
    <p:sldLayoutId id="2147483656" r:id="rId6"/>
    <p:sldLayoutId id="2147483677" r:id="rId7"/>
    <p:sldLayoutId id="2147483657" r:id="rId8"/>
    <p:sldLayoutId id="2147483674" r:id="rId9"/>
    <p:sldLayoutId id="2147483676" r:id="rId10"/>
    <p:sldLayoutId id="2147483682" r:id="rId11"/>
    <p:sldLayoutId id="2147483683" r:id="rId12"/>
    <p:sldLayoutId id="2147483655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pos="2592">
          <p15:clr>
            <a:srgbClr val="F26B43"/>
          </p15:clr>
        </p15:guide>
        <p15:guide id="7" pos="7392">
          <p15:clr>
            <a:srgbClr val="F26B43"/>
          </p15:clr>
        </p15:guide>
        <p15:guide id="8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7304"/>
            <a:ext cx="2849217" cy="43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24862"/>
              </p:ext>
            </p:extLst>
          </p:nvPr>
        </p:nvGraphicFramePr>
        <p:xfrm>
          <a:off x="820717" y="3593372"/>
          <a:ext cx="10523557" cy="1289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139DE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9DE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Urban Institute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94546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</a:rPr>
                        <a:t>Colorado At-Risk Working Group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9DE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144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05503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674AE-AEE8-4828-8B18-67DDAA1C3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A2B3FC-182C-5038-2246-44FF9831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Sessions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220501-5A8C-A79A-8405-AF2E9B493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85232"/>
              </p:ext>
            </p:extLst>
          </p:nvPr>
        </p:nvGraphicFramePr>
        <p:xfrm>
          <a:off x="920335" y="1847932"/>
          <a:ext cx="9933711" cy="3764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788">
                  <a:extLst>
                    <a:ext uri="{9D8B030D-6E8A-4147-A177-3AD203B41FA5}">
                      <a16:colId xmlns:a16="http://schemas.microsoft.com/office/drawing/2014/main" val="600379904"/>
                    </a:ext>
                  </a:extLst>
                </a:gridCol>
                <a:gridCol w="5827923">
                  <a:extLst>
                    <a:ext uri="{9D8B030D-6E8A-4147-A177-3AD203B41FA5}">
                      <a16:colId xmlns:a16="http://schemas.microsoft.com/office/drawing/2014/main" val="3962586528"/>
                    </a:ext>
                  </a:extLst>
                </a:gridCol>
              </a:tblGrid>
              <a:tr h="568933">
                <a:tc>
                  <a:txBody>
                    <a:bodyPr/>
                    <a:lstStyle/>
                    <a:p>
                      <a:r>
                        <a:rPr lang="en-US" dirty="0"/>
                        <a:t>Session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 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16350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r>
                        <a:rPr lang="en-US" dirty="0"/>
                        <a:t>August 15,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Prioritizing SES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64836"/>
                  </a:ext>
                </a:extLst>
              </a:tr>
              <a:tr h="840243">
                <a:tc>
                  <a:txBody>
                    <a:bodyPr/>
                    <a:lstStyle/>
                    <a:p>
                      <a:r>
                        <a:rPr lang="en-US" dirty="0"/>
                        <a:t>September 12,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Understanding estimated values of SES Index by neighborhood, and implementation of the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79329"/>
                  </a:ext>
                </a:extLst>
              </a:tr>
              <a:tr h="723522">
                <a:tc>
                  <a:txBody>
                    <a:bodyPr/>
                    <a:lstStyle/>
                    <a:p>
                      <a:r>
                        <a:rPr lang="en-US" dirty="0"/>
                        <a:t>October 17,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Implementing SES Index with the ISP 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06207"/>
                  </a:ext>
                </a:extLst>
              </a:tr>
              <a:tr h="1063042">
                <a:tc>
                  <a:txBody>
                    <a:bodyPr/>
                    <a:lstStyle/>
                    <a:p>
                      <a:r>
                        <a:rPr lang="en-US" dirty="0"/>
                        <a:t>November 14,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Finalize the SES index and ISP measure, and any hold harmless recommendations to facilitate transition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449975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F5BC09-E200-1A4B-D5D9-0E4DA0E952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45394"/>
            <a:ext cx="10214658" cy="445294"/>
          </a:xfrm>
        </p:spPr>
        <p:txBody>
          <a:bodyPr/>
          <a:lstStyle/>
          <a:p>
            <a:r>
              <a:rPr lang="en-US" dirty="0"/>
              <a:t>Sessions are held remotely, on the second or third Monday of the month.</a:t>
            </a:r>
          </a:p>
        </p:txBody>
      </p:sp>
    </p:spTree>
    <p:extLst>
      <p:ext uri="{BB962C8B-B14F-4D97-AF65-F5344CB8AC3E}">
        <p14:creationId xmlns:p14="http://schemas.microsoft.com/office/powerpoint/2010/main" val="39992797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Student Percentage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2734" y="1213016"/>
            <a:ext cx="10978206" cy="5254691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ISP = Directly Certified Students + Categorically Eligible Students </a:t>
            </a:r>
          </a:p>
          <a:p>
            <a:pPr lvl="1"/>
            <a:r>
              <a:rPr lang="en-US" b="1" dirty="0">
                <a:ea typeface="+mn-lt"/>
                <a:cs typeface="+mn-lt"/>
              </a:rPr>
              <a:t>Directly Certified Students</a:t>
            </a:r>
            <a:r>
              <a:rPr lang="en-US" dirty="0">
                <a:ea typeface="+mn-lt"/>
                <a:cs typeface="+mn-lt"/>
              </a:rPr>
              <a:t>: Students who are administratively linked to their household’s participation in SNAP or TANF (typically, 130% FPL or less), or Migrant Education Program.</a:t>
            </a:r>
          </a:p>
          <a:p>
            <a:pPr lvl="1"/>
            <a:r>
              <a:rPr lang="en-US" b="1" dirty="0">
                <a:ea typeface="+mn-lt"/>
                <a:cs typeface="+mn-lt"/>
              </a:rPr>
              <a:t>Categorically Eligible Students: </a:t>
            </a:r>
            <a:r>
              <a:rPr lang="en-US" dirty="0"/>
              <a:t>Students who experience homelessness (lack a fixed, regular, or adequate nighttime residence), participate in the Head Start program, or are determined to be a runaway, in foster care, or a migrant student.</a:t>
            </a:r>
            <a:endParaRPr lang="en-US" b="1" dirty="0">
              <a:ea typeface="+mn-lt"/>
              <a:cs typeface="+mn-lt"/>
            </a:endParaRPr>
          </a:p>
          <a:p>
            <a:r>
              <a:rPr lang="en-US" dirty="0"/>
              <a:t>Eligible children may also be certified for free meals through their household’s participation in Medicaid/CHIP+ </a:t>
            </a:r>
          </a:p>
          <a:p>
            <a:r>
              <a:rPr lang="en-US" sz="2000" i="1" dirty="0"/>
              <a:t>This means that submission of a FRPL form will no longer make a student eligible for at-risk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354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34C82-E25E-4AE4-BB18-BE8AE0DD5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95111E-E468-488D-956C-84AD3ADC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Identified Student Percentage (ISP)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28F28-8C18-0E43-9F85-5F8970984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051122"/>
            <a:ext cx="6633201" cy="54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003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34C82-E25E-4AE4-BB18-BE8AE0DD5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95111E-E468-488D-956C-84AD3ADC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Census-Based Colorado Neighborhood 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65D9A-62FC-46D0-9A89-0A584D5ACD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993" y="1243998"/>
            <a:ext cx="10214658" cy="4367212"/>
          </a:xfrm>
        </p:spPr>
        <p:txBody>
          <a:bodyPr vert="horz" lIns="0" tIns="0" rIns="0" bIns="9144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Students are linked through their address to a census block group</a:t>
            </a:r>
          </a:p>
          <a:p>
            <a:pPr lvl="1"/>
            <a:r>
              <a:rPr lang="en-US" dirty="0">
                <a:ea typeface="+mn-lt"/>
                <a:cs typeface="+mn-lt"/>
              </a:rPr>
              <a:t>Neighborhood Index using American Community Survey data  </a:t>
            </a:r>
          </a:p>
          <a:p>
            <a:pPr lvl="2"/>
            <a:r>
              <a:rPr lang="en-US" dirty="0">
                <a:ea typeface="+mn-lt"/>
                <a:cs typeface="+mn-lt"/>
              </a:rPr>
              <a:t>Non-English Language spoken at home</a:t>
            </a:r>
          </a:p>
          <a:p>
            <a:pPr lvl="2"/>
            <a:r>
              <a:rPr lang="en-US" dirty="0">
                <a:ea typeface="+mn-lt"/>
                <a:cs typeface="+mn-lt"/>
              </a:rPr>
              <a:t>Foster/raised by relative </a:t>
            </a:r>
          </a:p>
          <a:p>
            <a:pPr lvl="2"/>
            <a:r>
              <a:rPr lang="en-US" dirty="0">
                <a:ea typeface="+mn-lt"/>
                <a:cs typeface="+mn-lt"/>
              </a:rPr>
              <a:t>Median HH income</a:t>
            </a:r>
          </a:p>
          <a:p>
            <a:pPr lvl="2"/>
            <a:r>
              <a:rPr lang="en-US" dirty="0">
                <a:ea typeface="+mn-lt"/>
                <a:cs typeface="+mn-lt"/>
              </a:rPr>
              <a:t>Home ownership </a:t>
            </a:r>
          </a:p>
          <a:p>
            <a:pPr lvl="2"/>
            <a:r>
              <a:rPr lang="en-US" dirty="0">
                <a:ea typeface="+mn-lt"/>
                <a:cs typeface="+mn-lt"/>
              </a:rPr>
              <a:t>Bachelor’s degree attainment</a:t>
            </a:r>
          </a:p>
        </p:txBody>
      </p:sp>
    </p:spTree>
    <p:extLst>
      <p:ext uri="{BB962C8B-B14F-4D97-AF65-F5344CB8AC3E}">
        <p14:creationId xmlns:p14="http://schemas.microsoft.com/office/powerpoint/2010/main" val="25206531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34C82-E25E-4AE4-BB18-BE8AE0DD5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95111E-E468-488D-956C-84AD3ADC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084"/>
            <a:ext cx="11277600" cy="1157288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Census-Based Colorado Neighborhood Data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B1399-EC1A-3D48-BEE9-B8D45C274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"/>
          <a:stretch/>
        </p:blipFill>
        <p:spPr>
          <a:xfrm>
            <a:off x="2565232" y="902728"/>
            <a:ext cx="6426368" cy="54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342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34C82-E25E-4AE4-BB18-BE8AE0DD5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95111E-E468-488D-956C-84AD3ADC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084"/>
            <a:ext cx="11277600" cy="1157288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Census-Based Colorado Neighborhood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93855-00BE-F042-96E3-3C00F5B05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" t="1076" r="1046"/>
          <a:stretch/>
        </p:blipFill>
        <p:spPr>
          <a:xfrm>
            <a:off x="2373728" y="902728"/>
            <a:ext cx="6617872" cy="54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745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9E169-2539-C349-B1B3-1F11BF037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15FE3-A292-3947-A6BC-52154B95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Measures – ISP and Neighborhood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EEB91-4B04-8B45-9DBB-1469D67AF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11099800" cy="4367212"/>
          </a:xfrm>
        </p:spPr>
        <p:txBody>
          <a:bodyPr/>
          <a:lstStyle/>
          <a:p>
            <a:r>
              <a:rPr lang="en-US" dirty="0"/>
              <a:t>To show how a combination of these measures can best capture at-risk students, we built a model based on 2019–20 direct certification data (our best proxy for ISP) and student-centered SES neighborhood quintiles. </a:t>
            </a:r>
          </a:p>
          <a:p>
            <a:r>
              <a:rPr lang="en-US" dirty="0"/>
              <a:t>We weight the model so that 75 percent of the measure is informed by the direct certification share and 25 percent is informed by the SES of the student’s neighborhood. </a:t>
            </a:r>
          </a:p>
        </p:txBody>
      </p:sp>
    </p:spTree>
    <p:extLst>
      <p:ext uri="{BB962C8B-B14F-4D97-AF65-F5344CB8AC3E}">
        <p14:creationId xmlns:p14="http://schemas.microsoft.com/office/powerpoint/2010/main" val="22065020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9E169-2539-C349-B1B3-1F11BF037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15FE3-A292-3947-A6BC-52154B95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Measures – ISP and Neighborhood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7276-C0B7-A749-A0BA-E9A71F5A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37444"/>
            <a:ext cx="6413500" cy="52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244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2A616-95D6-4021-97CF-A38F257BD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9943A-59BF-405C-BAA1-2927BC4E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Equity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CFD0E0-1F85-4B34-A4BE-DEA4E1E4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0479"/>
            <a:ext cx="11121355" cy="400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66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26B60-E8D2-8243-858D-8689B30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6764B-D9B7-8F45-84D4-04685D29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42170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3097E-954B-DD42-A0ED-BA8207BA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C66225-AD16-3546-9402-2CFB9CAD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43002225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Available For SES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ADB8DC-812A-8B91-5FCD-373C5AA57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211283"/>
            <a:ext cx="10396847" cy="4846617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Legislation requires the selection of at least five variables from the American Community Survey for inclusion in the SES Index.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Inclusion of at least five mitigates concern about mis-measurement or error in a single datapoint.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Data also covers five years (2015-2019).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We present data for Census block groups, but could broaden to tract levels for some measures, if needed. We can also scope out availability of other measures.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483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6174510" cy="1157288"/>
          </a:xfrm>
        </p:spPr>
        <p:txBody>
          <a:bodyPr/>
          <a:lstStyle/>
          <a:p>
            <a:r>
              <a:rPr lang="en-US" dirty="0"/>
              <a:t>Recommended variables for SES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ADB8DC-812A-8B91-5FCD-373C5AA57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55280"/>
            <a:ext cx="5473700" cy="4846617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Non-English Language spoken at home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Foster/raised relative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Median HH income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Home ownership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Educational attainment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D1B286-248D-95D3-8A6D-2EBAC8940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6"/>
          <a:stretch/>
        </p:blipFill>
        <p:spPr>
          <a:xfrm>
            <a:off x="6925508" y="0"/>
            <a:ext cx="5803900" cy="28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5469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variables for SES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ADB8DC-812A-8B91-5FCD-373C5AA57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311964"/>
            <a:ext cx="10816390" cy="4860235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English language proficiency is an important economic asset that is associated with increased workforce participation, significantly higher earnings, and economic mobility. (Skinner et. al,  2010)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Foster kids and children living with grandparents have higher odds of living in poverty (Pac et. al, 2017)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Household income is most indicative of a standard of living and of life chances household members experience through sharing goods and services. (Duncan et. al, 2002)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Homeownership offers financial gains and a way to build wealth (Goodman and Mayer, 2018)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Lower levels of education attainment are associated with higher unemployment rates and lower earnings (NCES, 2015)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3698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Available For SES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ADB8DC-812A-8B91-5FCD-373C5AA57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11284"/>
            <a:ext cx="5473700" cy="273455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Median age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Race and ethnicity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Geographic mobility (vs. prior year)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Means of transportation to work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Number of workers in family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Work full-time, year-round</a:t>
            </a:r>
          </a:p>
          <a:p>
            <a:pPr lvl="1">
              <a:lnSpc>
                <a:spcPct val="100000"/>
              </a:lnSpc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591A200-2EE3-430E-16AD-3D836D3410B1}"/>
              </a:ext>
            </a:extLst>
          </p:cNvPr>
          <p:cNvSpPr txBox="1">
            <a:spLocks/>
          </p:cNvSpPr>
          <p:nvPr/>
        </p:nvSpPr>
        <p:spPr>
          <a:xfrm>
            <a:off x="5811631" y="1234292"/>
            <a:ext cx="5473700" cy="4846617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Median HH earnings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Per-capita income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Have computer and/or internet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Number of occupants per room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Value of owner-occupied housing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+mn-lt"/>
                <a:cs typeface="+mn-lt"/>
              </a:rPr>
              <a:t>Mortgage/rent as percent of HH income</a:t>
            </a:r>
          </a:p>
          <a:p>
            <a:pPr marL="457200" lvl="1" indent="0">
              <a:lnSpc>
                <a:spcPct val="100000"/>
              </a:lnSpc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0575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B093A6-0058-3A47-3280-E632063D3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5D3CA-7B9A-902A-D215-43D414A8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Available For SES Index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02A11-2D34-3B36-0B44-C9D9DCD94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211283"/>
            <a:ext cx="10396847" cy="4846617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</a:rPr>
              <a:t>Important not only to pick what variables, but also the cut-offs.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</a:rPr>
              <a:t>For example, an education variable could look at the share of adult residents with: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ea typeface="+mn-lt"/>
                <a:cs typeface="+mn-lt"/>
              </a:rPr>
              <a:t>HS diploma or higher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ea typeface="+mn-lt"/>
                <a:cs typeface="+mn-lt"/>
              </a:rPr>
              <a:t>Some college or higher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ea typeface="+mn-lt"/>
                <a:cs typeface="+mn-lt"/>
              </a:rPr>
              <a:t>Bachelor’s degree or higher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2200" dirty="0">
              <a:ea typeface="+mn-lt"/>
              <a:cs typeface="+mn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3256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26B60-E8D2-8243-858D-8689B30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6764B-D9B7-8F45-84D4-04685D29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2404858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A1786-F3AB-ACC6-448D-0B7566D5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869AE-2230-C98C-3267-0DB991F9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8F2B2-B082-5F50-90CC-7DB97556F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We’re going to divide into small teams for discussion</a:t>
            </a:r>
          </a:p>
          <a:p>
            <a:r>
              <a:rPr lang="en-US" dirty="0"/>
              <a:t>Reintroduce yourself, and then answer the following questions:</a:t>
            </a:r>
          </a:p>
          <a:p>
            <a:pPr lvl="1"/>
            <a:r>
              <a:rPr lang="en-US" dirty="0"/>
              <a:t>What SES data, or factors are most important, from your perspective, for the at-risk measure? </a:t>
            </a:r>
          </a:p>
          <a:p>
            <a:pPr lvl="1"/>
            <a:r>
              <a:rPr lang="en-US" dirty="0"/>
              <a:t>Are there any data or factors you think should not be used, or should be included only with some caution?</a:t>
            </a:r>
          </a:p>
          <a:p>
            <a:r>
              <a:rPr lang="en-US" dirty="0"/>
              <a:t>An individual from CDE or the Urban Institute will report out your discussion.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912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26B60-E8D2-8243-858D-8689B30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6764B-D9B7-8F45-84D4-04685D29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Full Group</a:t>
            </a:r>
          </a:p>
        </p:txBody>
      </p:sp>
    </p:spTree>
    <p:extLst>
      <p:ext uri="{BB962C8B-B14F-4D97-AF65-F5344CB8AC3E}">
        <p14:creationId xmlns:p14="http://schemas.microsoft.com/office/powerpoint/2010/main" val="349153441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A1786-F3AB-ACC6-448D-0B7566D5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869AE-2230-C98C-3267-0DB991F9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8F2B2-B082-5F50-90CC-7DB97556F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What SES data, or factors are most important, from your perspective, for the at-risk measure? </a:t>
            </a:r>
          </a:p>
          <a:p>
            <a:pPr lvl="1"/>
            <a:r>
              <a:rPr lang="en-US" dirty="0"/>
              <a:t>Are there any data or factors you think should not be used, or should be included only with some caution?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9610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5E8EA-C2D5-44FF-92FF-FD4046917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5B65D-CE4D-475D-98A0-BCF2D748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13C60-C5E1-47A9-A8C1-15FDC5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 will receive a survey via email.</a:t>
            </a:r>
          </a:p>
          <a:p>
            <a:r>
              <a:rPr lang="en-US" dirty="0"/>
              <a:t>The survey will ask for you to prioritize SES measures proposed in this session.</a:t>
            </a:r>
          </a:p>
          <a:p>
            <a:r>
              <a:rPr lang="en-US" dirty="0"/>
              <a:t>There will also be space for general feedback, or for ideas that you think haven’t been captured here.</a:t>
            </a:r>
          </a:p>
          <a:p>
            <a:endParaRPr lang="en-US" dirty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96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475A2-70DE-914F-9C06-2493B4CD8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E87A96-41CA-AE4C-B4DF-5A0B57C9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6954A-032A-F941-A530-2A25101B0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950" y="5173752"/>
            <a:ext cx="7135737" cy="1157288"/>
          </a:xfrm>
        </p:spPr>
        <p:txBody>
          <a:bodyPr/>
          <a:lstStyle/>
          <a:p>
            <a:r>
              <a:rPr lang="en-US" dirty="0"/>
              <a:t>The Urban Institute is a non-partisan non-profit research organization based in Washington D.C.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BB63F-FB2E-0D48-820F-BAF438B3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818" y="4406900"/>
            <a:ext cx="2133982" cy="191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FEAE6-4F10-3B4C-A4DF-7E3D7B74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937" y="4424759"/>
            <a:ext cx="1714207" cy="1881981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3B4FA3-D4D0-E71A-5F50-04CC629CAEF2}"/>
              </a:ext>
            </a:extLst>
          </p:cNvPr>
          <p:cNvSpPr txBox="1">
            <a:spLocks/>
          </p:cNvSpPr>
          <p:nvPr/>
        </p:nvSpPr>
        <p:spPr>
          <a:xfrm>
            <a:off x="475951" y="1322945"/>
            <a:ext cx="7135737" cy="2009801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Kate Bartlett, CDE</a:t>
            </a:r>
          </a:p>
          <a:p>
            <a:r>
              <a:rPr lang="en-US" dirty="0"/>
              <a:t>Richard Hull, CDE</a:t>
            </a:r>
          </a:p>
          <a:p>
            <a:r>
              <a:rPr lang="en-US" dirty="0"/>
              <a:t>Jennifer </a:t>
            </a:r>
            <a:r>
              <a:rPr lang="en-US" dirty="0" err="1"/>
              <a:t>Okes</a:t>
            </a:r>
            <a:r>
              <a:rPr lang="en-US" dirty="0"/>
              <a:t>, CDE</a:t>
            </a:r>
          </a:p>
          <a:p>
            <a:r>
              <a:rPr lang="en-US" dirty="0"/>
              <a:t>Tim </a:t>
            </a:r>
            <a:r>
              <a:rPr lang="en-US" dirty="0" err="1"/>
              <a:t>Kahle</a:t>
            </a:r>
            <a:r>
              <a:rPr lang="en-US" dirty="0"/>
              <a:t>, CDE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Kristin </a:t>
            </a:r>
            <a:r>
              <a:rPr lang="en-US" dirty="0" err="1"/>
              <a:t>Blagg</a:t>
            </a:r>
            <a:r>
              <a:rPr lang="en-US" dirty="0"/>
              <a:t> and Fanny Terrones, Urban Institute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776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5B1C3-D645-FC48-839F-F2D28955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7EFEE4-4A41-1447-AD8F-498A609E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3C3DF-CFF8-2F4A-8523-27F55F01B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45394"/>
            <a:ext cx="10214658" cy="4367212"/>
          </a:xfrm>
        </p:spPr>
        <p:txBody>
          <a:bodyPr/>
          <a:lstStyle/>
          <a:p>
            <a:r>
              <a:rPr lang="en-US" dirty="0"/>
              <a:t>Background on at-risk study</a:t>
            </a:r>
          </a:p>
          <a:p>
            <a:r>
              <a:rPr lang="en-US" dirty="0"/>
              <a:t>Overview of four sessions</a:t>
            </a:r>
          </a:p>
          <a:p>
            <a:r>
              <a:rPr lang="en-US" dirty="0"/>
              <a:t>Data available for an SES Index</a:t>
            </a:r>
          </a:p>
          <a:p>
            <a:r>
              <a:rPr lang="en-US" dirty="0"/>
              <a:t>Selecting and prioritizing SES index variables</a:t>
            </a:r>
          </a:p>
        </p:txBody>
      </p:sp>
    </p:spTree>
    <p:extLst>
      <p:ext uri="{BB962C8B-B14F-4D97-AF65-F5344CB8AC3E}">
        <p14:creationId xmlns:p14="http://schemas.microsoft.com/office/powerpoint/2010/main" val="40320178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3097E-954B-DD42-A0ED-BA8207BA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C66225-AD16-3546-9402-2CFB9CAD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542759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At-Risk Measure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65ADA-AB32-DF44-A5A7-5081AD9E6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3606"/>
            <a:ext cx="10605052" cy="4367212"/>
          </a:xfrm>
        </p:spPr>
        <p:txBody>
          <a:bodyPr/>
          <a:lstStyle/>
          <a:p>
            <a:r>
              <a:rPr lang="en-US" dirty="0"/>
              <a:t>Colorado currently defines at-risk students as those who are eligible for free and reduced-price lunch (FRPL) and allocates additional dollars for their education.</a:t>
            </a:r>
          </a:p>
          <a:p>
            <a:r>
              <a:rPr lang="en-US" dirty="0"/>
              <a:t>Adoption of universal free meal programs (like the Community Eligibility Provision, or CEP) weakens this measure as an accurate count of low-income students. </a:t>
            </a:r>
          </a:p>
          <a:p>
            <a:pPr lvl="1"/>
            <a:r>
              <a:rPr lang="en-US" dirty="0"/>
              <a:t>Families are less likely to return income forms when their students already receive free meals.</a:t>
            </a:r>
          </a:p>
          <a:p>
            <a:pPr lvl="1"/>
            <a:r>
              <a:rPr lang="en-US" dirty="0"/>
              <a:t>Districts may have concerns about transitioning to CEP and at-risk status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65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6340A-E68D-C140-BFE6-880F75CAB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EA674-8013-7142-AEAB-B55FB762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57A85-FF23-8846-AECF-DC6425870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00279"/>
            <a:ext cx="11192494" cy="4367212"/>
          </a:xfrm>
        </p:spPr>
        <p:txBody>
          <a:bodyPr/>
          <a:lstStyle/>
          <a:p>
            <a:r>
              <a:rPr lang="en-US" sz="2400" dirty="0"/>
              <a:t>The Urban Institute interviewed more than 30 stakeholders and organizations and received more than 100 survey responses. </a:t>
            </a:r>
          </a:p>
          <a:p>
            <a:r>
              <a:rPr lang="en-US" sz="2400" dirty="0"/>
              <a:t>Participants included several Colorado organizations with interest in the at-risk measure and organizations outside Colorado with key knowledge about potential alternative measures. </a:t>
            </a:r>
          </a:p>
          <a:p>
            <a:r>
              <a:rPr lang="en-US" sz="2400" dirty="0"/>
              <a:t>We used 2019-20 data to assess distributional impact of changes to the at-risk measure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15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9282C-9B10-9144-A1C4-64823221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5A2046-84DC-C642-83EB-131E16D9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At-Risk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6DA7F-A72D-B143-8717-290ECB1E17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76932"/>
            <a:ext cx="10214658" cy="4367212"/>
          </a:xfrm>
        </p:spPr>
        <p:txBody>
          <a:bodyPr/>
          <a:lstStyle/>
          <a:p>
            <a:r>
              <a:rPr lang="en-US" dirty="0"/>
              <a:t>The development of a new at-risk measure yields new opportunities:</a:t>
            </a:r>
          </a:p>
          <a:p>
            <a:pPr lvl="1"/>
            <a:r>
              <a:rPr lang="en-US" dirty="0"/>
              <a:t>Allow more districts to take up universal free meals after the pandemic.</a:t>
            </a:r>
          </a:p>
          <a:p>
            <a:pPr lvl="1"/>
            <a:r>
              <a:rPr lang="en-US" dirty="0"/>
              <a:t>Reduce the paperwork burden on CEP schools.</a:t>
            </a:r>
          </a:p>
          <a:p>
            <a:pPr lvl="1"/>
            <a:r>
              <a:rPr lang="en-US" dirty="0"/>
              <a:t>Render a more accurate and robust count of at-risk students.</a:t>
            </a:r>
          </a:p>
          <a:p>
            <a:pPr lvl="1"/>
            <a:r>
              <a:rPr lang="en-US" dirty="0"/>
              <a:t>Capture aspects of socioeconomic status beyond household income, such as parent/guardian education level and/or broader household resources.</a:t>
            </a:r>
          </a:p>
        </p:txBody>
      </p:sp>
    </p:spTree>
    <p:extLst>
      <p:ext uri="{BB962C8B-B14F-4D97-AF65-F5344CB8AC3E}">
        <p14:creationId xmlns:p14="http://schemas.microsoft.com/office/powerpoint/2010/main" val="34288886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F45186-29E6-4D16-9DFC-99BBFB636023}"/>
              </a:ext>
            </a:extLst>
          </p:cNvPr>
          <p:cNvSpPr/>
          <p:nvPr/>
        </p:nvSpPr>
        <p:spPr>
          <a:xfrm>
            <a:off x="6104282" y="1244334"/>
            <a:ext cx="5774635" cy="197788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01345-CC40-4579-BB3B-15862FB13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B8A21-3C4C-4ECF-885B-FA8FE2D1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At-Risk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6FCCF-93EC-48E4-A5D0-46BA62123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373" y="1618578"/>
            <a:ext cx="4959627" cy="1157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Identified Student Percentage (ISP)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391B6-CD50-49C1-94D5-B77E78295FB4}"/>
              </a:ext>
            </a:extLst>
          </p:cNvPr>
          <p:cNvSpPr txBox="1"/>
          <p:nvPr/>
        </p:nvSpPr>
        <p:spPr>
          <a:xfrm>
            <a:off x="6356902" y="1412392"/>
            <a:ext cx="54648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Neighborhood Socioeconomic Status (SES) Indicator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E1AE51E-0595-4128-8970-398DAB3E6B28}"/>
              </a:ext>
            </a:extLst>
          </p:cNvPr>
          <p:cNvSpPr txBox="1">
            <a:spLocks/>
          </p:cNvSpPr>
          <p:nvPr/>
        </p:nvSpPr>
        <p:spPr>
          <a:xfrm>
            <a:off x="5422211" y="1844330"/>
            <a:ext cx="530087" cy="1157288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4572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accent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21399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494546"/>
      </a:dk1>
      <a:lt1>
        <a:srgbClr val="FFFFFF"/>
      </a:lt1>
      <a:dk2>
        <a:srgbClr val="1A8ECE"/>
      </a:dk2>
      <a:lt2>
        <a:srgbClr val="FFFFFF"/>
      </a:lt2>
      <a:accent1>
        <a:srgbClr val="169CEC"/>
      </a:accent1>
      <a:accent2>
        <a:srgbClr val="C8C8C8"/>
      </a:accent2>
      <a:accent3>
        <a:srgbClr val="FCB300"/>
      </a:accent3>
      <a:accent4>
        <a:srgbClr val="E50178"/>
      </a:accent4>
      <a:accent5>
        <a:srgbClr val="44AD32"/>
      </a:accent5>
      <a:accent6>
        <a:srgbClr val="D31117"/>
      </a:accent6>
      <a:hlink>
        <a:srgbClr val="169CEC"/>
      </a:hlink>
      <a:folHlink>
        <a:srgbClr val="169CEC"/>
      </a:folHlink>
    </a:clrScheme>
    <a:fontScheme name="Urban">
      <a:majorFont>
        <a:latin typeface="La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6163B9-95B4-4A43-8556-1E97DEF8FB86}" vid="{800FCFEA-0A6B-EF47-B500-634D80F964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Urban-Powerpoint-Template</Template>
  <TotalTime>3332</TotalTime>
  <Words>1167</Words>
  <Application>Microsoft Office PowerPoint</Application>
  <PresentationFormat>Widescreen</PresentationFormat>
  <Paragraphs>154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Lato</vt:lpstr>
      <vt:lpstr>Wingdings</vt:lpstr>
      <vt:lpstr>Office Theme</vt:lpstr>
      <vt:lpstr>PowerPoint Presentation</vt:lpstr>
      <vt:lpstr>Introductions</vt:lpstr>
      <vt:lpstr>Introductions</vt:lpstr>
      <vt:lpstr>Overview </vt:lpstr>
      <vt:lpstr>Background</vt:lpstr>
      <vt:lpstr>Current At-Risk Measure</vt:lpstr>
      <vt:lpstr>Research Methods</vt:lpstr>
      <vt:lpstr>New At-Risk Measure</vt:lpstr>
      <vt:lpstr>New At-Risk Measure</vt:lpstr>
      <vt:lpstr>Four Sessions </vt:lpstr>
      <vt:lpstr>Identified Student Percentage</vt:lpstr>
      <vt:lpstr>Identified Student Percentage (ISP)</vt:lpstr>
      <vt:lpstr>Census-Based Colorado Neighborhood Data</vt:lpstr>
      <vt:lpstr>Census-Based Colorado Neighborhood Data</vt:lpstr>
      <vt:lpstr>Census-Based Colorado Neighborhood Data</vt:lpstr>
      <vt:lpstr>Combining Measures – ISP and Neighborhood</vt:lpstr>
      <vt:lpstr>Combining Measures – ISP and Neighborhood</vt:lpstr>
      <vt:lpstr>Understanding Equity</vt:lpstr>
      <vt:lpstr>Questions?</vt:lpstr>
      <vt:lpstr>Data Available For SES Index</vt:lpstr>
      <vt:lpstr>Recommended variables for SES Index</vt:lpstr>
      <vt:lpstr>Recommended variables for SES Index</vt:lpstr>
      <vt:lpstr>Data Available For SES Index</vt:lpstr>
      <vt:lpstr>Data Available For SES Index</vt:lpstr>
      <vt:lpstr>Discussion</vt:lpstr>
      <vt:lpstr>Breakout Groups</vt:lpstr>
      <vt:lpstr>Return to Full Group</vt:lpstr>
      <vt:lpstr>Breakout Groups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Blagg, Kristin</dc:creator>
  <cp:keywords/>
  <dc:description>Template version 2.2</dc:description>
  <cp:lastModifiedBy>Blagg, Kristin</cp:lastModifiedBy>
  <cp:revision>232</cp:revision>
  <cp:lastPrinted>2018-02-15T21:27:47Z</cp:lastPrinted>
  <dcterms:created xsi:type="dcterms:W3CDTF">2021-10-27T21:01:41Z</dcterms:created>
  <dcterms:modified xsi:type="dcterms:W3CDTF">2022-08-10T22:46:06Z</dcterms:modified>
  <cp:category/>
</cp:coreProperties>
</file>