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8.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404" r:id="rId3"/>
    <p:sldId id="340" r:id="rId4"/>
    <p:sldId id="341" r:id="rId5"/>
    <p:sldId id="344" r:id="rId6"/>
    <p:sldId id="396" r:id="rId7"/>
    <p:sldId id="397" r:id="rId8"/>
    <p:sldId id="380" r:id="rId9"/>
    <p:sldId id="400" r:id="rId10"/>
    <p:sldId id="401" r:id="rId11"/>
    <p:sldId id="402" r:id="rId12"/>
    <p:sldId id="403" r:id="rId13"/>
    <p:sldId id="258" r:id="rId14"/>
    <p:sldId id="381" r:id="rId15"/>
    <p:sldId id="382" r:id="rId16"/>
    <p:sldId id="369" r:id="rId17"/>
    <p:sldId id="393" r:id="rId18"/>
    <p:sldId id="389" r:id="rId19"/>
    <p:sldId id="390" r:id="rId20"/>
    <p:sldId id="391" r:id="rId21"/>
    <p:sldId id="394" r:id="rId22"/>
    <p:sldId id="392" r:id="rId23"/>
    <p:sldId id="287" r:id="rId24"/>
    <p:sldId id="374" r:id="rId25"/>
    <p:sldId id="375" r:id="rId26"/>
    <p:sldId id="376" r:id="rId27"/>
    <p:sldId id="377" r:id="rId28"/>
    <p:sldId id="312" r:id="rId29"/>
    <p:sldId id="314" r:id="rId30"/>
    <p:sldId id="361"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470811-03EB-5025-4E1B-D491D3323EF4}" name="Swanton, Lindsay" initials="LS" userId="S::Swanton_L@cde.state.co.us::d6a6887e-8741-4e9c-a51d-f03616a5ff75" providerId="AD"/>
  <p188:author id="{5EBE1098-7FA8-DF82-87A5-149E5E85B57C}" name="Mohajeri-Nelson, Nazanin" initials="NM" userId="S::Mohajeri-Nelson_n@cde.state.co.us::a9da618a-a76d-43dd-a63a-6c6fdf3f5685" providerId="AD"/>
  <p188:author id="{E4CA32F5-CE09-1402-BCDC-741D2B8A4B5E}" name="Negley, Tina" initials="TN" userId="S::Negley_T@cde.state.co.us::4436ae98-303c-45af-8b8b-02ca5312699c" providerId="AD"/>
  <p188:author id="{F44FE5FF-1E79-52B3-A62A-AA8C97CCED6A}" name="Smith, Hunter" initials="SH" userId="S::Smith_h@cde.state.co.us::d7660911-3755-46c9-9ad0-76ccaba411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156082"/>
    <a:srgbClr val="FF66FF"/>
    <a:srgbClr val="FF66CC"/>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9" autoAdjust="0"/>
    <p:restoredTop sz="91036" autoAdjust="0"/>
  </p:normalViewPr>
  <p:slideViewPr>
    <p:cSldViewPr snapToGrid="0">
      <p:cViewPr varScale="1">
        <p:scale>
          <a:sx n="186" d="100"/>
          <a:sy n="186" d="100"/>
        </p:scale>
        <p:origin x="2576"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ysClr val="windowText" lastClr="000000"/>
                </a:solidFill>
              </a:rPr>
              <a:t>K-12 Geographic Distribution by Region </a:t>
            </a:r>
          </a:p>
        </c:rich>
      </c:tx>
      <c:layout>
        <c:manualLayout>
          <c:xMode val="edge"/>
          <c:yMode val="edge"/>
          <c:x val="0.37739883595919749"/>
          <c:y val="1.764486796700255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94856726979923"/>
          <c:y val="5.9878142381223812E-2"/>
          <c:w val="0.83551947599470422"/>
          <c:h val="0.49601606660397507"/>
        </c:manualLayout>
      </c:layout>
      <c:barChart>
        <c:barDir val="col"/>
        <c:grouping val="percentStacked"/>
        <c:varyColors val="0"/>
        <c:ser>
          <c:idx val="0"/>
          <c:order val="0"/>
          <c:tx>
            <c:strRef>
              <c:f>TABLE!$D$5</c:f>
              <c:strCache>
                <c:ptCount val="1"/>
                <c:pt idx="0">
                  <c:v>Metro</c:v>
                </c:pt>
              </c:strCache>
            </c:strRef>
          </c:tx>
          <c:spPr>
            <a:solidFill>
              <a:schemeClr val="accent1"/>
            </a:solidFill>
            <a:ln>
              <a:noFill/>
            </a:ln>
            <a:effectLst/>
          </c:spPr>
          <c:invertIfNegative val="0"/>
          <c:dLbls>
            <c:dLbl>
              <c:idx val="0"/>
              <c:tx>
                <c:rich>
                  <a:bodyPr/>
                  <a:lstStyle/>
                  <a:p>
                    <a:fld id="{EAA461E3-9A47-D34F-88E0-337AFA77F1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FDD-40F4-8C04-2E33635FC625}"/>
                </c:ext>
              </c:extLst>
            </c:dLbl>
            <c:dLbl>
              <c:idx val="1"/>
              <c:tx>
                <c:rich>
                  <a:bodyPr/>
                  <a:lstStyle/>
                  <a:p>
                    <a:fld id="{0D53FB7E-FC0B-AB46-9848-9BB2597978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FDD-40F4-8C04-2E33635FC625}"/>
                </c:ext>
              </c:extLst>
            </c:dLbl>
            <c:dLbl>
              <c:idx val="2"/>
              <c:tx>
                <c:rich>
                  <a:bodyPr/>
                  <a:lstStyle/>
                  <a:p>
                    <a:fld id="{BB37A511-0B84-9D40-B3D7-A13F9F0A54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FDD-40F4-8C04-2E33635FC625}"/>
                </c:ext>
              </c:extLst>
            </c:dLbl>
            <c:dLbl>
              <c:idx val="3"/>
              <c:tx>
                <c:rich>
                  <a:bodyPr/>
                  <a:lstStyle/>
                  <a:p>
                    <a:fld id="{D6C76D05-E79F-C840-B0DD-98EEB67DC6C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DD-40F4-8C04-2E33635FC625}"/>
                </c:ext>
              </c:extLst>
            </c:dLbl>
            <c:dLbl>
              <c:idx val="4"/>
              <c:tx>
                <c:rich>
                  <a:bodyPr/>
                  <a:lstStyle/>
                  <a:p>
                    <a:fld id="{721F8912-C83B-A74F-8442-26E288BD8D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TABLE!$D$6:$D$10</c:f>
              <c:numCache>
                <c:formatCode>#,##0</c:formatCode>
                <c:ptCount val="5"/>
                <c:pt idx="0">
                  <c:v>428550</c:v>
                </c:pt>
                <c:pt idx="1">
                  <c:v>1988</c:v>
                </c:pt>
                <c:pt idx="2">
                  <c:v>1676</c:v>
                </c:pt>
                <c:pt idx="3">
                  <c:v>29515</c:v>
                </c:pt>
                <c:pt idx="4">
                  <c:v>5970</c:v>
                </c:pt>
              </c:numCache>
            </c:numRef>
          </c:val>
          <c:extLst>
            <c:ext xmlns:c15="http://schemas.microsoft.com/office/drawing/2012/chart" uri="{02D57815-91ED-43cb-92C2-25804820EDAC}">
              <c15:datalabelsRange>
                <c15:f>TABLE!$M$6:$M$10</c15:f>
                <c15:dlblRangeCache>
                  <c:ptCount val="5"/>
                  <c:pt idx="0">
                    <c:v>50.5%</c:v>
                  </c:pt>
                  <c:pt idx="1">
                    <c:v>38.4%</c:v>
                  </c:pt>
                  <c:pt idx="2">
                    <c:v>58.8%</c:v>
                  </c:pt>
                  <c:pt idx="3">
                    <c:v>57.5%</c:v>
                  </c:pt>
                  <c:pt idx="4">
                    <c:v>52.4%</c:v>
                  </c:pt>
                </c15:dlblRangeCache>
              </c15:datalabelsRange>
            </c:ext>
            <c:ext xmlns:c16="http://schemas.microsoft.com/office/drawing/2014/chart" uri="{C3380CC4-5D6E-409C-BE32-E72D297353CC}">
              <c16:uniqueId val="{00000005-8FDD-40F4-8C04-2E33635FC625}"/>
            </c:ext>
          </c:extLst>
        </c:ser>
        <c:ser>
          <c:idx val="1"/>
          <c:order val="1"/>
          <c:tx>
            <c:strRef>
              <c:f>TABLE!$E$5</c:f>
              <c:strCache>
                <c:ptCount val="1"/>
                <c:pt idx="0">
                  <c:v>North 
Central</c:v>
                </c:pt>
              </c:strCache>
            </c:strRef>
          </c:tx>
          <c:spPr>
            <a:solidFill>
              <a:schemeClr val="accent2"/>
            </a:solidFill>
            <a:ln>
              <a:noFill/>
            </a:ln>
            <a:effectLst/>
          </c:spPr>
          <c:invertIfNegative val="0"/>
          <c:dLbls>
            <c:dLbl>
              <c:idx val="0"/>
              <c:tx>
                <c:rich>
                  <a:bodyPr/>
                  <a:lstStyle/>
                  <a:p>
                    <a:fld id="{241C61F7-91B4-074A-8D33-3E05BD273E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FDD-40F4-8C04-2E33635FC625}"/>
                </c:ext>
              </c:extLst>
            </c:dLbl>
            <c:dLbl>
              <c:idx val="1"/>
              <c:tx>
                <c:rich>
                  <a:bodyPr/>
                  <a:lstStyle/>
                  <a:p>
                    <a:fld id="{1AA299ED-8A6C-964A-804D-728E60643C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DD-40F4-8C04-2E33635FC625}"/>
                </c:ext>
              </c:extLst>
            </c:dLbl>
            <c:dLbl>
              <c:idx val="2"/>
              <c:tx>
                <c:rich>
                  <a:bodyPr/>
                  <a:lstStyle/>
                  <a:p>
                    <a:fld id="{D1FED91F-92E1-344E-9BF8-EADEA8B51C0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FDD-40F4-8C04-2E33635FC625}"/>
                </c:ext>
              </c:extLst>
            </c:dLbl>
            <c:dLbl>
              <c:idx val="3"/>
              <c:tx>
                <c:rich>
                  <a:bodyPr/>
                  <a:lstStyle/>
                  <a:p>
                    <a:fld id="{6D95BB79-A538-224F-969B-5AEA588C5D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DD-40F4-8C04-2E33635FC625}"/>
                </c:ext>
              </c:extLst>
            </c:dLbl>
            <c:dLbl>
              <c:idx val="4"/>
              <c:tx>
                <c:rich>
                  <a:bodyPr/>
                  <a:lstStyle/>
                  <a:p>
                    <a:fld id="{68A61C9C-00FB-4448-99A4-D7FCB03B144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TABLE!$E$6:$E$10</c:f>
              <c:numCache>
                <c:formatCode>General</c:formatCode>
                <c:ptCount val="5"/>
                <c:pt idx="0" formatCode="#,##0">
                  <c:v>126747</c:v>
                </c:pt>
                <c:pt idx="1">
                  <c:v>445</c:v>
                </c:pt>
                <c:pt idx="2">
                  <c:v>242</c:v>
                </c:pt>
                <c:pt idx="3" formatCode="#,##0">
                  <c:v>4976</c:v>
                </c:pt>
                <c:pt idx="4">
                  <c:v>974</c:v>
                </c:pt>
              </c:numCache>
            </c:numRef>
          </c:val>
          <c:extLst>
            <c:ext xmlns:c15="http://schemas.microsoft.com/office/drawing/2012/chart" uri="{02D57815-91ED-43cb-92C2-25804820EDAC}">
              <c15:datalabelsRange>
                <c15:f>TABLE!$N$6:$N$10</c15:f>
                <c15:dlblRangeCache>
                  <c:ptCount val="5"/>
                  <c:pt idx="0">
                    <c:v>14.9%</c:v>
                  </c:pt>
                  <c:pt idx="1">
                    <c:v>8.6%</c:v>
                  </c:pt>
                  <c:pt idx="2">
                    <c:v>8.5%</c:v>
                  </c:pt>
                  <c:pt idx="3">
                    <c:v>9.7%</c:v>
                  </c:pt>
                  <c:pt idx="4">
                    <c:v>8.5%</c:v>
                  </c:pt>
                </c15:dlblRangeCache>
              </c15:datalabelsRange>
            </c:ext>
            <c:ext xmlns:c16="http://schemas.microsoft.com/office/drawing/2014/chart" uri="{C3380CC4-5D6E-409C-BE32-E72D297353CC}">
              <c16:uniqueId val="{0000000B-8FDD-40F4-8C04-2E33635FC625}"/>
            </c:ext>
          </c:extLst>
        </c:ser>
        <c:ser>
          <c:idx val="2"/>
          <c:order val="2"/>
          <c:tx>
            <c:strRef>
              <c:f>TABLE!$F$5</c:f>
              <c:strCache>
                <c:ptCount val="1"/>
                <c:pt idx="0">
                  <c:v>Northeast</c:v>
                </c:pt>
              </c:strCache>
            </c:strRef>
          </c:tx>
          <c:spPr>
            <a:solidFill>
              <a:schemeClr val="accent6">
                <a:lumMod val="75000"/>
              </a:schemeClr>
            </a:solidFill>
            <a:ln>
              <a:noFill/>
            </a:ln>
            <a:effectLst/>
          </c:spPr>
          <c:invertIfNegative val="0"/>
          <c:dLbls>
            <c:dLbl>
              <c:idx val="0"/>
              <c:layout>
                <c:manualLayout>
                  <c:x val="5.801376597836775E-2"/>
                  <c:y val="0"/>
                </c:manualLayout>
              </c:layout>
              <c:tx>
                <c:rich>
                  <a:bodyPr/>
                  <a:lstStyle/>
                  <a:p>
                    <a:fld id="{B7DE8F42-AFAC-904E-90B1-2BFD1A25FB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FDD-40F4-8C04-2E33635FC625}"/>
                </c:ext>
              </c:extLst>
            </c:dLbl>
            <c:dLbl>
              <c:idx val="1"/>
              <c:layout>
                <c:manualLayout>
                  <c:x val="7.0796460176991149E-2"/>
                  <c:y val="5.2459005559002334E-3"/>
                </c:manualLayout>
              </c:layout>
              <c:tx>
                <c:rich>
                  <a:bodyPr/>
                  <a:lstStyle/>
                  <a:p>
                    <a:fld id="{C6281E88-68BF-BE4F-B03C-736E9A6BB1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FDD-40F4-8C04-2E33635FC625}"/>
                </c:ext>
              </c:extLst>
            </c:dLbl>
            <c:dLbl>
              <c:idx val="2"/>
              <c:layout>
                <c:manualLayout>
                  <c:x val="6.7846607669616449E-2"/>
                  <c:y val="1.2240434630433911E-2"/>
                </c:manualLayout>
              </c:layout>
              <c:tx>
                <c:rich>
                  <a:bodyPr/>
                  <a:lstStyle/>
                  <a:p>
                    <a:fld id="{69801E95-EE50-7E43-A262-E1D4C92889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FDD-40F4-8C04-2E33635FC625}"/>
                </c:ext>
              </c:extLst>
            </c:dLbl>
            <c:dLbl>
              <c:idx val="3"/>
              <c:layout>
                <c:manualLayout>
                  <c:x val="7.0796460176991149E-2"/>
                  <c:y val="-3.2057910839224248E-17"/>
                </c:manualLayout>
              </c:layout>
              <c:tx>
                <c:rich>
                  <a:bodyPr/>
                  <a:lstStyle/>
                  <a:p>
                    <a:fld id="{54CDB75E-0305-5D46-9765-EA85051FA5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FDD-40F4-8C04-2E33635FC625}"/>
                </c:ext>
              </c:extLst>
            </c:dLbl>
            <c:dLbl>
              <c:idx val="4"/>
              <c:layout>
                <c:manualLayout>
                  <c:x val="6.9813176007866268E-2"/>
                  <c:y val="-5.2459005559002654E-3"/>
                </c:manualLayout>
              </c:layout>
              <c:tx>
                <c:rich>
                  <a:bodyPr/>
                  <a:lstStyle/>
                  <a:p>
                    <a:fld id="{C419F212-03DD-9C45-A938-F2D87C5A1C4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TABLE!$F$6:$F$10</c:f>
              <c:numCache>
                <c:formatCode>General</c:formatCode>
                <c:ptCount val="5"/>
                <c:pt idx="0" formatCode="#,##0">
                  <c:v>18443</c:v>
                </c:pt>
                <c:pt idx="1">
                  <c:v>158</c:v>
                </c:pt>
                <c:pt idx="2">
                  <c:v>80</c:v>
                </c:pt>
                <c:pt idx="3">
                  <c:v>601</c:v>
                </c:pt>
                <c:pt idx="4">
                  <c:v>166</c:v>
                </c:pt>
              </c:numCache>
            </c:numRef>
          </c:val>
          <c:extLst>
            <c:ext xmlns:c15="http://schemas.microsoft.com/office/drawing/2012/chart" uri="{02D57815-91ED-43cb-92C2-25804820EDAC}">
              <c15:datalabelsRange>
                <c15:f>TABLE!$O$6:$O$10</c15:f>
                <c15:dlblRangeCache>
                  <c:ptCount val="5"/>
                  <c:pt idx="0">
                    <c:v>2.2%</c:v>
                  </c:pt>
                  <c:pt idx="1">
                    <c:v>3.1%</c:v>
                  </c:pt>
                  <c:pt idx="2">
                    <c:v>2.8%</c:v>
                  </c:pt>
                  <c:pt idx="3">
                    <c:v>1.2%</c:v>
                  </c:pt>
                  <c:pt idx="4">
                    <c:v>1.5%</c:v>
                  </c:pt>
                </c15:dlblRangeCache>
              </c15:datalabelsRange>
            </c:ext>
            <c:ext xmlns:c16="http://schemas.microsoft.com/office/drawing/2014/chart" uri="{C3380CC4-5D6E-409C-BE32-E72D297353CC}">
              <c16:uniqueId val="{00000011-8FDD-40F4-8C04-2E33635FC625}"/>
            </c:ext>
          </c:extLst>
        </c:ser>
        <c:ser>
          <c:idx val="3"/>
          <c:order val="3"/>
          <c:tx>
            <c:strRef>
              <c:f>TABLE!$G$5</c:f>
              <c:strCache>
                <c:ptCount val="1"/>
                <c:pt idx="0">
                  <c:v>Northwest</c:v>
                </c:pt>
              </c:strCache>
            </c:strRef>
          </c:tx>
          <c:spPr>
            <a:solidFill>
              <a:schemeClr val="accent4"/>
            </a:solidFill>
            <a:ln>
              <a:noFill/>
            </a:ln>
            <a:effectLst/>
          </c:spPr>
          <c:invertIfNegative val="0"/>
          <c:dLbls>
            <c:dLbl>
              <c:idx val="0"/>
              <c:tx>
                <c:rich>
                  <a:bodyPr/>
                  <a:lstStyle/>
                  <a:p>
                    <a:fld id="{A7B7AD1F-E4D7-B84D-BFB3-7687803A1B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FDD-40F4-8C04-2E33635FC625}"/>
                </c:ext>
              </c:extLst>
            </c:dLbl>
            <c:dLbl>
              <c:idx val="1"/>
              <c:layout>
                <c:manualLayout>
                  <c:x val="6.7846607669616518E-2"/>
                  <c:y val="-2.2732235742234347E-2"/>
                </c:manualLayout>
              </c:layout>
              <c:tx>
                <c:rich>
                  <a:bodyPr/>
                  <a:lstStyle/>
                  <a:p>
                    <a:fld id="{B5306D4D-6E62-AA4D-A27C-CB8E1D9BAD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FDD-40F4-8C04-2E33635FC625}"/>
                </c:ext>
              </c:extLst>
            </c:dLbl>
            <c:dLbl>
              <c:idx val="2"/>
              <c:layout>
                <c:manualLayout>
                  <c:x val="6.1946902654867186E-2"/>
                  <c:y val="-2.2732235742234316E-2"/>
                </c:manualLayout>
              </c:layout>
              <c:tx>
                <c:rich>
                  <a:bodyPr/>
                  <a:lstStyle/>
                  <a:p>
                    <a:fld id="{1062B936-3162-2E40-9813-E73166D537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FDD-40F4-8C04-2E33635FC625}"/>
                </c:ext>
              </c:extLst>
            </c:dLbl>
            <c:dLbl>
              <c:idx val="3"/>
              <c:tx>
                <c:rich>
                  <a:bodyPr/>
                  <a:lstStyle/>
                  <a:p>
                    <a:fld id="{8E26A44C-FFE6-6E41-AB81-DA0986C1E7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FDD-40F4-8C04-2E33635FC625}"/>
                </c:ext>
              </c:extLst>
            </c:dLbl>
            <c:dLbl>
              <c:idx val="4"/>
              <c:layout>
                <c:manualLayout>
                  <c:x val="5.8997050147492625E-2"/>
                  <c:y val="-1.9234968704967555E-2"/>
                </c:manualLayout>
              </c:layout>
              <c:tx>
                <c:rich>
                  <a:bodyPr/>
                  <a:lstStyle/>
                  <a:p>
                    <a:fld id="{98672FCB-435B-1F4A-B4C3-AC541942B5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TABLE!$G$6:$G$10</c:f>
              <c:numCache>
                <c:formatCode>General</c:formatCode>
                <c:ptCount val="5"/>
                <c:pt idx="0" formatCode="#,##0">
                  <c:v>34088</c:v>
                </c:pt>
                <c:pt idx="1">
                  <c:v>104</c:v>
                </c:pt>
                <c:pt idx="2">
                  <c:v>26</c:v>
                </c:pt>
                <c:pt idx="3" formatCode="#,##0">
                  <c:v>3327</c:v>
                </c:pt>
                <c:pt idx="4">
                  <c:v>302</c:v>
                </c:pt>
              </c:numCache>
            </c:numRef>
          </c:val>
          <c:extLst>
            <c:ext xmlns:c15="http://schemas.microsoft.com/office/drawing/2012/chart" uri="{02D57815-91ED-43cb-92C2-25804820EDAC}">
              <c15:datalabelsRange>
                <c15:f>TABLE!$P$6:$P$10</c15:f>
                <c15:dlblRangeCache>
                  <c:ptCount val="5"/>
                  <c:pt idx="0">
                    <c:v>4.0%</c:v>
                  </c:pt>
                  <c:pt idx="1">
                    <c:v>2.0%</c:v>
                  </c:pt>
                  <c:pt idx="2">
                    <c:v>0.9%</c:v>
                  </c:pt>
                  <c:pt idx="3">
                    <c:v>6.5%</c:v>
                  </c:pt>
                  <c:pt idx="4">
                    <c:v>2.6%</c:v>
                  </c:pt>
                </c15:dlblRangeCache>
              </c15:datalabelsRange>
            </c:ext>
            <c:ext xmlns:c16="http://schemas.microsoft.com/office/drawing/2014/chart" uri="{C3380CC4-5D6E-409C-BE32-E72D297353CC}">
              <c16:uniqueId val="{00000017-8FDD-40F4-8C04-2E33635FC625}"/>
            </c:ext>
          </c:extLst>
        </c:ser>
        <c:ser>
          <c:idx val="4"/>
          <c:order val="4"/>
          <c:tx>
            <c:strRef>
              <c:f>TABLE!$H$5</c:f>
              <c:strCache>
                <c:ptCount val="1"/>
                <c:pt idx="0">
                  <c:v>Pikes Peak</c:v>
                </c:pt>
              </c:strCache>
            </c:strRef>
          </c:tx>
          <c:spPr>
            <a:solidFill>
              <a:srgbClr val="FF66FF"/>
            </a:solidFill>
            <a:ln>
              <a:noFill/>
            </a:ln>
            <a:effectLst/>
          </c:spPr>
          <c:invertIfNegative val="0"/>
          <c:dLbls>
            <c:dLbl>
              <c:idx val="0"/>
              <c:tx>
                <c:rich>
                  <a:bodyPr/>
                  <a:lstStyle/>
                  <a:p>
                    <a:fld id="{D98CDBCE-6FEA-9248-9174-D73A7026F0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FDD-40F4-8C04-2E33635FC625}"/>
                </c:ext>
              </c:extLst>
            </c:dLbl>
            <c:dLbl>
              <c:idx val="1"/>
              <c:tx>
                <c:rich>
                  <a:bodyPr/>
                  <a:lstStyle/>
                  <a:p>
                    <a:fld id="{E7872303-BE9E-FF48-9ECF-CE93E1F120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FDD-40F4-8C04-2E33635FC625}"/>
                </c:ext>
              </c:extLst>
            </c:dLbl>
            <c:dLbl>
              <c:idx val="2"/>
              <c:tx>
                <c:rich>
                  <a:bodyPr/>
                  <a:lstStyle/>
                  <a:p>
                    <a:fld id="{2E68B2B6-F7A7-3047-A2CD-3767951932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8FDD-40F4-8C04-2E33635FC625}"/>
                </c:ext>
              </c:extLst>
            </c:dLbl>
            <c:dLbl>
              <c:idx val="3"/>
              <c:tx>
                <c:rich>
                  <a:bodyPr/>
                  <a:lstStyle/>
                  <a:p>
                    <a:fld id="{4ECE6DCD-5C8E-B64B-A996-1349493C3C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FDD-40F4-8C04-2E33635FC625}"/>
                </c:ext>
              </c:extLst>
            </c:dLbl>
            <c:dLbl>
              <c:idx val="4"/>
              <c:tx>
                <c:rich>
                  <a:bodyPr/>
                  <a:lstStyle/>
                  <a:p>
                    <a:fld id="{69FEDA37-08B1-C441-B96F-0F7C1612EE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TABLE!$H$6:$H$10</c:f>
              <c:numCache>
                <c:formatCode>General</c:formatCode>
                <c:ptCount val="5"/>
                <c:pt idx="0" formatCode="#,##0">
                  <c:v>148149</c:v>
                </c:pt>
                <c:pt idx="1">
                  <c:v>713</c:v>
                </c:pt>
                <c:pt idx="2">
                  <c:v>658</c:v>
                </c:pt>
                <c:pt idx="3" formatCode="#,##0">
                  <c:v>6897</c:v>
                </c:pt>
                <c:pt idx="4" formatCode="#,##0">
                  <c:v>3135</c:v>
                </c:pt>
              </c:numCache>
            </c:numRef>
          </c:val>
          <c:extLst>
            <c:ext xmlns:c15="http://schemas.microsoft.com/office/drawing/2012/chart" uri="{02D57815-91ED-43cb-92C2-25804820EDAC}">
              <c15:datalabelsRange>
                <c15:f>TABLE!$Q$6:$Q$10</c15:f>
                <c15:dlblRangeCache>
                  <c:ptCount val="5"/>
                  <c:pt idx="0">
                    <c:v>17.4%</c:v>
                  </c:pt>
                  <c:pt idx="1">
                    <c:v>13.8%</c:v>
                  </c:pt>
                  <c:pt idx="2">
                    <c:v>23.1%</c:v>
                  </c:pt>
                  <c:pt idx="3">
                    <c:v>13.4%</c:v>
                  </c:pt>
                  <c:pt idx="4">
                    <c:v>27.5%</c:v>
                  </c:pt>
                </c15:dlblRangeCache>
              </c15:datalabelsRange>
            </c:ext>
            <c:ext xmlns:c16="http://schemas.microsoft.com/office/drawing/2014/chart" uri="{C3380CC4-5D6E-409C-BE32-E72D297353CC}">
              <c16:uniqueId val="{0000001D-8FDD-40F4-8C04-2E33635FC625}"/>
            </c:ext>
          </c:extLst>
        </c:ser>
        <c:ser>
          <c:idx val="5"/>
          <c:order val="5"/>
          <c:tx>
            <c:strRef>
              <c:f>TABLE!$I$5</c:f>
              <c:strCache>
                <c:ptCount val="1"/>
                <c:pt idx="0">
                  <c:v>Southeast</c:v>
                </c:pt>
              </c:strCache>
            </c:strRef>
          </c:tx>
          <c:spPr>
            <a:solidFill>
              <a:schemeClr val="accent6">
                <a:lumMod val="40000"/>
                <a:lumOff val="60000"/>
              </a:schemeClr>
            </a:solidFill>
            <a:ln>
              <a:noFill/>
            </a:ln>
            <a:effectLst/>
          </c:spPr>
          <c:invertIfNegative val="0"/>
          <c:dLbls>
            <c:dLbl>
              <c:idx val="0"/>
              <c:layout>
                <c:manualLayout>
                  <c:x val="6.3913470993117005E-2"/>
                  <c:y val="2.7978136298134549E-2"/>
                </c:manualLayout>
              </c:layout>
              <c:tx>
                <c:rich>
                  <a:bodyPr/>
                  <a:lstStyle/>
                  <a:p>
                    <a:fld id="{46A62737-B5C1-C34A-BF8B-E82DCC5D58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FDD-40F4-8C04-2E33635FC625}"/>
                </c:ext>
              </c:extLst>
            </c:dLbl>
            <c:dLbl>
              <c:idx val="1"/>
              <c:layout>
                <c:manualLayout>
                  <c:x val="6.4896755162241887E-2"/>
                  <c:y val="-1.7486335186334113E-3"/>
                </c:manualLayout>
              </c:layout>
              <c:tx>
                <c:rich>
                  <a:bodyPr/>
                  <a:lstStyle/>
                  <a:p>
                    <a:fld id="{FE98AFB2-8EEA-6D4C-AB3C-F7D313EF36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FDD-40F4-8C04-2E33635FC625}"/>
                </c:ext>
              </c:extLst>
            </c:dLbl>
            <c:dLbl>
              <c:idx val="2"/>
              <c:layout>
                <c:manualLayout>
                  <c:x val="6.2930186823992137E-2"/>
                  <c:y val="3.8469937409935061E-2"/>
                </c:manualLayout>
              </c:layout>
              <c:tx>
                <c:rich>
                  <a:bodyPr/>
                  <a:lstStyle/>
                  <a:p>
                    <a:fld id="{A8603668-5AED-1144-ACC9-E41DB644B2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FDD-40F4-8C04-2E33635FC625}"/>
                </c:ext>
              </c:extLst>
            </c:dLbl>
            <c:dLbl>
              <c:idx val="3"/>
              <c:layout>
                <c:manualLayout>
                  <c:x val="6.3913470993116867E-2"/>
                  <c:y val="1.0491801111800467E-2"/>
                </c:manualLayout>
              </c:layout>
              <c:tx>
                <c:rich>
                  <a:bodyPr/>
                  <a:lstStyle/>
                  <a:p>
                    <a:fld id="{333D2443-737C-C544-BD92-80D2EC0655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8FDD-40F4-8C04-2E33635FC625}"/>
                </c:ext>
              </c:extLst>
            </c:dLbl>
            <c:dLbl>
              <c:idx val="4"/>
              <c:layout>
                <c:manualLayout>
                  <c:x val="6.4896755162241887E-2"/>
                  <c:y val="3.4972670372668227E-2"/>
                </c:manualLayout>
              </c:layout>
              <c:tx>
                <c:rich>
                  <a:bodyPr/>
                  <a:lstStyle/>
                  <a:p>
                    <a:fld id="{44A846FC-4A0B-1847-BDC0-BDE3465A53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TABLE!$I$6:$I$10</c:f>
              <c:numCache>
                <c:formatCode>General</c:formatCode>
                <c:ptCount val="5"/>
                <c:pt idx="0" formatCode="#,##0">
                  <c:v>10416</c:v>
                </c:pt>
                <c:pt idx="1">
                  <c:v>58</c:v>
                </c:pt>
                <c:pt idx="2">
                  <c:v>11</c:v>
                </c:pt>
                <c:pt idx="3">
                  <c:v>504</c:v>
                </c:pt>
                <c:pt idx="4">
                  <c:v>55</c:v>
                </c:pt>
              </c:numCache>
            </c:numRef>
          </c:val>
          <c:extLst>
            <c:ext xmlns:c15="http://schemas.microsoft.com/office/drawing/2012/chart" uri="{02D57815-91ED-43cb-92C2-25804820EDAC}">
              <c15:datalabelsRange>
                <c15:f>TABLE!$R$6:$R$10</c15:f>
                <c15:dlblRangeCache>
                  <c:ptCount val="5"/>
                  <c:pt idx="0">
                    <c:v>1.2%</c:v>
                  </c:pt>
                  <c:pt idx="1">
                    <c:v>1.1%</c:v>
                  </c:pt>
                  <c:pt idx="2">
                    <c:v>0.4%</c:v>
                  </c:pt>
                  <c:pt idx="3">
                    <c:v>1.0%</c:v>
                  </c:pt>
                  <c:pt idx="4">
                    <c:v>0.5%</c:v>
                  </c:pt>
                </c15:dlblRangeCache>
              </c15:datalabelsRange>
            </c:ext>
            <c:ext xmlns:c16="http://schemas.microsoft.com/office/drawing/2014/chart" uri="{C3380CC4-5D6E-409C-BE32-E72D297353CC}">
              <c16:uniqueId val="{00000023-8FDD-40F4-8C04-2E33635FC625}"/>
            </c:ext>
          </c:extLst>
        </c:ser>
        <c:ser>
          <c:idx val="6"/>
          <c:order val="6"/>
          <c:tx>
            <c:strRef>
              <c:f>TABLE!$J$5</c:f>
              <c:strCache>
                <c:ptCount val="1"/>
                <c:pt idx="0">
                  <c:v>Southwest</c:v>
                </c:pt>
              </c:strCache>
            </c:strRef>
          </c:tx>
          <c:spPr>
            <a:solidFill>
              <a:srgbClr val="009999"/>
            </a:solidFill>
            <a:ln>
              <a:solidFill>
                <a:srgbClr val="009999"/>
              </a:solidFill>
            </a:ln>
            <a:effectLst/>
          </c:spPr>
          <c:invertIfNegative val="0"/>
          <c:dLbls>
            <c:dLbl>
              <c:idx val="0"/>
              <c:layout>
                <c:manualLayout>
                  <c:x val="6.2930186823992096E-2"/>
                  <c:y val="5.2459005559002334E-3"/>
                </c:manualLayout>
              </c:layout>
              <c:tx>
                <c:rich>
                  <a:bodyPr/>
                  <a:lstStyle/>
                  <a:p>
                    <a:fld id="{A2C0F7D3-CD21-D642-A10E-81F6AEE555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8FDD-40F4-8C04-2E33635FC625}"/>
                </c:ext>
              </c:extLst>
            </c:dLbl>
            <c:dLbl>
              <c:idx val="1"/>
              <c:tx>
                <c:rich>
                  <a:bodyPr/>
                  <a:lstStyle/>
                  <a:p>
                    <a:fld id="{B3B15BA3-8865-A641-8064-C0A2FB5B3D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8FDD-40F4-8C04-2E33635FC625}"/>
                </c:ext>
              </c:extLst>
            </c:dLbl>
            <c:dLbl>
              <c:idx val="2"/>
              <c:layout>
                <c:manualLayout>
                  <c:x val="6.4896755162241818E-2"/>
                  <c:y val="1.2240434630433878E-2"/>
                </c:manualLayout>
              </c:layout>
              <c:tx>
                <c:rich>
                  <a:bodyPr/>
                  <a:lstStyle/>
                  <a:p>
                    <a:fld id="{47079302-13F2-F748-8F88-29EBBF9B841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8FDD-40F4-8C04-2E33635FC625}"/>
                </c:ext>
              </c:extLst>
            </c:dLbl>
            <c:dLbl>
              <c:idx val="3"/>
              <c:tx>
                <c:rich>
                  <a:bodyPr/>
                  <a:lstStyle/>
                  <a:p>
                    <a:fld id="{C225006C-E9AE-C540-AA2A-81E5E15760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8FDD-40F4-8C04-2E33635FC625}"/>
                </c:ext>
              </c:extLst>
            </c:dLbl>
            <c:dLbl>
              <c:idx val="4"/>
              <c:layout>
                <c:manualLayout>
                  <c:x val="6.4896755162241887E-2"/>
                  <c:y val="1.2240434630433894E-2"/>
                </c:manualLayout>
              </c:layout>
              <c:tx>
                <c:rich>
                  <a:bodyPr/>
                  <a:lstStyle/>
                  <a:p>
                    <a:fld id="{2B7743CC-E668-D64C-A405-FCF58B47E4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TABLE!$J$6:$J$10</c:f>
              <c:numCache>
                <c:formatCode>#,##0</c:formatCode>
                <c:ptCount val="5"/>
                <c:pt idx="0">
                  <c:v>19443</c:v>
                </c:pt>
                <c:pt idx="1">
                  <c:v>1312</c:v>
                </c:pt>
                <c:pt idx="2" formatCode="General">
                  <c:v>21</c:v>
                </c:pt>
                <c:pt idx="3">
                  <c:v>2362</c:v>
                </c:pt>
                <c:pt idx="4" formatCode="General">
                  <c:v>134</c:v>
                </c:pt>
              </c:numCache>
            </c:numRef>
          </c:val>
          <c:extLst>
            <c:ext xmlns:c15="http://schemas.microsoft.com/office/drawing/2012/chart" uri="{02D57815-91ED-43cb-92C2-25804820EDAC}">
              <c15:datalabelsRange>
                <c15:f>TABLE!$S$6:$S$10</c15:f>
                <c15:dlblRangeCache>
                  <c:ptCount val="5"/>
                  <c:pt idx="0">
                    <c:v>2.3%</c:v>
                  </c:pt>
                  <c:pt idx="1">
                    <c:v>25.3%</c:v>
                  </c:pt>
                  <c:pt idx="2">
                    <c:v>0.7%</c:v>
                  </c:pt>
                  <c:pt idx="3">
                    <c:v>4.6%</c:v>
                  </c:pt>
                  <c:pt idx="4">
                    <c:v>1.2%</c:v>
                  </c:pt>
                </c15:dlblRangeCache>
              </c15:datalabelsRange>
            </c:ext>
            <c:ext xmlns:c16="http://schemas.microsoft.com/office/drawing/2014/chart" uri="{C3380CC4-5D6E-409C-BE32-E72D297353CC}">
              <c16:uniqueId val="{00000029-8FDD-40F4-8C04-2E33635FC625}"/>
            </c:ext>
          </c:extLst>
        </c:ser>
        <c:ser>
          <c:idx val="7"/>
          <c:order val="7"/>
          <c:tx>
            <c:strRef>
              <c:f>TABLE!$K$5</c:f>
              <c:strCache>
                <c:ptCount val="1"/>
                <c:pt idx="0">
                  <c:v>West
Central</c:v>
                </c:pt>
              </c:strCache>
            </c:strRef>
          </c:tx>
          <c:spPr>
            <a:solidFill>
              <a:srgbClr val="FF9900"/>
            </a:solidFill>
            <a:ln>
              <a:noFill/>
            </a:ln>
            <a:effectLst/>
          </c:spPr>
          <c:invertIfNegative val="0"/>
          <c:dLbls>
            <c:dLbl>
              <c:idx val="0"/>
              <c:tx>
                <c:rich>
                  <a:bodyPr/>
                  <a:lstStyle/>
                  <a:p>
                    <a:fld id="{8E23FD4A-AD1A-A745-A95E-B8DFE84D62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8FDD-40F4-8C04-2E33635FC625}"/>
                </c:ext>
              </c:extLst>
            </c:dLbl>
            <c:dLbl>
              <c:idx val="1"/>
              <c:tx>
                <c:rich>
                  <a:bodyPr/>
                  <a:lstStyle/>
                  <a:p>
                    <a:fld id="{1B2FEB62-5425-124A-BC4C-4E62543291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8FDD-40F4-8C04-2E33635FC625}"/>
                </c:ext>
              </c:extLst>
            </c:dLbl>
            <c:dLbl>
              <c:idx val="2"/>
              <c:layout>
                <c:manualLayout>
                  <c:x val="-6.5880060383525882E-2"/>
                  <c:y val="2.444531746094377E-2"/>
                </c:manualLayout>
              </c:layout>
              <c:tx>
                <c:rich>
                  <a:bodyPr/>
                  <a:lstStyle/>
                  <a:p>
                    <a:fld id="{B8FBC653-0A43-6D42-968A-0F9B4691BD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8FDD-40F4-8C04-2E33635FC625}"/>
                </c:ext>
              </c:extLst>
            </c:dLbl>
            <c:dLbl>
              <c:idx val="3"/>
              <c:tx>
                <c:rich>
                  <a:bodyPr/>
                  <a:lstStyle/>
                  <a:p>
                    <a:fld id="{70BFE5CF-B9A1-9E4F-B67D-E8C22204C8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8FDD-40F4-8C04-2E33635FC625}"/>
                </c:ext>
              </c:extLst>
            </c:dLbl>
            <c:dLbl>
              <c:idx val="4"/>
              <c:layout>
                <c:manualLayout>
                  <c:x val="5.8265910430263489E-2"/>
                  <c:y val="-2.4445317460943792E-3"/>
                </c:manualLayout>
              </c:layout>
              <c:tx>
                <c:rich>
                  <a:bodyPr/>
                  <a:lstStyle/>
                  <a:p>
                    <a:fld id="{AB5DA7A9-1E1C-5A47-89B9-A5B46F2D9D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TABLE!$K$6:$K$10</c:f>
              <c:numCache>
                <c:formatCode>General</c:formatCode>
                <c:ptCount val="5"/>
                <c:pt idx="0" formatCode="#,##0">
                  <c:v>33626</c:v>
                </c:pt>
                <c:pt idx="1">
                  <c:v>191</c:v>
                </c:pt>
                <c:pt idx="2">
                  <c:v>48</c:v>
                </c:pt>
                <c:pt idx="3" formatCode="#,##0">
                  <c:v>1817</c:v>
                </c:pt>
                <c:pt idx="4">
                  <c:v>288</c:v>
                </c:pt>
              </c:numCache>
            </c:numRef>
          </c:val>
          <c:extLst>
            <c:ext xmlns:c15="http://schemas.microsoft.com/office/drawing/2012/chart" uri="{02D57815-91ED-43cb-92C2-25804820EDAC}">
              <c15:datalabelsRange>
                <c15:f>TABLE!$T$6:$T$10</c15:f>
                <c15:dlblRangeCache>
                  <c:ptCount val="5"/>
                  <c:pt idx="0">
                    <c:v>4.0%</c:v>
                  </c:pt>
                  <c:pt idx="1">
                    <c:v>3.7%</c:v>
                  </c:pt>
                  <c:pt idx="2">
                    <c:v>1.7%</c:v>
                  </c:pt>
                  <c:pt idx="3">
                    <c:v>3.5%</c:v>
                  </c:pt>
                  <c:pt idx="4">
                    <c:v>2.5%</c:v>
                  </c:pt>
                </c15:dlblRangeCache>
              </c15:datalabelsRange>
            </c:ext>
            <c:ext xmlns:c16="http://schemas.microsoft.com/office/drawing/2014/chart" uri="{C3380CC4-5D6E-409C-BE32-E72D297353CC}">
              <c16:uniqueId val="{0000002F-8FDD-40F4-8C04-2E33635FC625}"/>
            </c:ext>
          </c:extLst>
        </c:ser>
        <c:ser>
          <c:idx val="8"/>
          <c:order val="8"/>
          <c:tx>
            <c:strRef>
              <c:f>TABLE!$L$5</c:f>
              <c:strCache>
                <c:ptCount val="1"/>
                <c:pt idx="0">
                  <c:v>Other</c:v>
                </c:pt>
              </c:strCache>
            </c:strRef>
          </c:tx>
          <c:spPr>
            <a:solidFill>
              <a:srgbClr val="FFFF00"/>
            </a:solidFill>
            <a:ln>
              <a:noFill/>
            </a:ln>
            <a:effectLst/>
          </c:spPr>
          <c:invertIfNegative val="0"/>
          <c:dLbls>
            <c:dLbl>
              <c:idx val="0"/>
              <c:tx>
                <c:rich>
                  <a:bodyPr/>
                  <a:lstStyle/>
                  <a:p>
                    <a:fld id="{DEDDD651-204D-AB4F-BD71-07EC039F98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8FDD-40F4-8C04-2E33635FC625}"/>
                </c:ext>
              </c:extLst>
            </c:dLbl>
            <c:dLbl>
              <c:idx val="1"/>
              <c:tx>
                <c:rich>
                  <a:bodyPr/>
                  <a:lstStyle/>
                  <a:p>
                    <a:fld id="{17771991-081A-A046-9CC0-CEF237DF87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8FDD-40F4-8C04-2E33635FC625}"/>
                </c:ext>
              </c:extLst>
            </c:dLbl>
            <c:dLbl>
              <c:idx val="2"/>
              <c:layout>
                <c:manualLayout>
                  <c:x val="-6.2835785758127552E-2"/>
                  <c:y val="7.3335952382831606E-3"/>
                </c:manualLayout>
              </c:layout>
              <c:tx>
                <c:rich>
                  <a:bodyPr/>
                  <a:lstStyle/>
                  <a:p>
                    <a:fld id="{C87921DE-1670-B04E-A03B-63119875D7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8FDD-40F4-8C04-2E33635FC625}"/>
                </c:ext>
              </c:extLst>
            </c:dLbl>
            <c:dLbl>
              <c:idx val="3"/>
              <c:layout>
                <c:manualLayout>
                  <c:x val="-6.0550848094195565E-2"/>
                  <c:y val="1.4667190476566276E-2"/>
                </c:manualLayout>
              </c:layout>
              <c:tx>
                <c:rich>
                  <a:bodyPr/>
                  <a:lstStyle/>
                  <a:p>
                    <a:fld id="{7EC8D147-90D3-9B4A-B275-3BDAA42EA2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8FDD-40F4-8C04-2E33635FC625}"/>
                </c:ext>
              </c:extLst>
            </c:dLbl>
            <c:dLbl>
              <c:idx val="4"/>
              <c:layout>
                <c:manualLayout>
                  <c:x val="-5.9408379262229777E-2"/>
                  <c:y val="1.4667190476566276E-2"/>
                </c:manualLayout>
              </c:layout>
              <c:tx>
                <c:rich>
                  <a:bodyPr/>
                  <a:lstStyle/>
                  <a:p>
                    <a:fld id="{D54A8B46-CA14-C54B-BF55-A6FFA95517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8FDD-40F4-8C04-2E33635FC62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TABLE!$C$6:$C$10</c:f>
              <c:strCache>
                <c:ptCount val="5"/>
                <c:pt idx="0">
                  <c:v> 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TABLE!$L$6:$L$10</c:f>
              <c:numCache>
                <c:formatCode>General</c:formatCode>
                <c:ptCount val="5"/>
                <c:pt idx="0" formatCode="#,##0">
                  <c:v>29767</c:v>
                </c:pt>
                <c:pt idx="1">
                  <c:v>208</c:v>
                </c:pt>
                <c:pt idx="2">
                  <c:v>89</c:v>
                </c:pt>
                <c:pt idx="3" formatCode="#,##0">
                  <c:v>1361</c:v>
                </c:pt>
                <c:pt idx="4">
                  <c:v>374</c:v>
                </c:pt>
              </c:numCache>
            </c:numRef>
          </c:val>
          <c:extLst>
            <c:ext xmlns:c15="http://schemas.microsoft.com/office/drawing/2012/chart" uri="{02D57815-91ED-43cb-92C2-25804820EDAC}">
              <c15:datalabelsRange>
                <c15:f>TABLE!$U$6:$U$10</c15:f>
                <c15:dlblRangeCache>
                  <c:ptCount val="5"/>
                  <c:pt idx="0">
                    <c:v>3.5%</c:v>
                  </c:pt>
                  <c:pt idx="1">
                    <c:v>4.0%</c:v>
                  </c:pt>
                  <c:pt idx="2">
                    <c:v>3.1%</c:v>
                  </c:pt>
                  <c:pt idx="3">
                    <c:v>2.6%</c:v>
                  </c:pt>
                  <c:pt idx="4">
                    <c:v>3.3%</c:v>
                  </c:pt>
                </c15:dlblRangeCache>
              </c15:datalabelsRange>
            </c:ext>
            <c:ext xmlns:c16="http://schemas.microsoft.com/office/drawing/2014/chart" uri="{C3380CC4-5D6E-409C-BE32-E72D297353CC}">
              <c16:uniqueId val="{00000035-8FDD-40F4-8C04-2E33635FC625}"/>
            </c:ext>
          </c:extLst>
        </c:ser>
        <c:dLbls>
          <c:showLegendKey val="0"/>
          <c:showVal val="0"/>
          <c:showCatName val="0"/>
          <c:showSerName val="0"/>
          <c:showPercent val="0"/>
          <c:showBubbleSize val="0"/>
        </c:dLbls>
        <c:gapWidth val="150"/>
        <c:overlap val="100"/>
        <c:axId val="1142154095"/>
        <c:axId val="1142159375"/>
      </c:barChart>
      <c:catAx>
        <c:axId val="114215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159375"/>
        <c:crosses val="autoZero"/>
        <c:auto val="1"/>
        <c:lblAlgn val="ctr"/>
        <c:lblOffset val="100"/>
        <c:noMultiLvlLbl val="0"/>
      </c:catAx>
      <c:valAx>
        <c:axId val="11421593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15409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K-12 Students Experiencing Homelessness</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CHART!$E$5</c:f>
              <c:strCache>
                <c:ptCount val="1"/>
                <c:pt idx="0">
                  <c:v>Experiencing Homelessness</c:v>
                </c:pt>
              </c:strCache>
            </c:strRef>
          </c:tx>
          <c:spPr>
            <a:solidFill>
              <a:srgbClr val="FFC000"/>
            </a:solidFill>
            <a:ln>
              <a:noFill/>
            </a:ln>
            <a:effectLst/>
          </c:spPr>
          <c:invertIfNegative val="0"/>
          <c:dLbls>
            <c:dLbl>
              <c:idx val="0"/>
              <c:layout>
                <c:manualLayout>
                  <c:x val="6.2868369351669895E-2"/>
                  <c:y val="-3.5806828909837128E-2"/>
                </c:manualLayout>
              </c:layout>
              <c:tx>
                <c:rich>
                  <a:bodyPr/>
                  <a:lstStyle/>
                  <a:p>
                    <a:fld id="{4DC4AB3B-40EC-EC44-AC07-590E177D681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AF9-4B31-B4B8-184A5694E0E9}"/>
                </c:ext>
              </c:extLst>
            </c:dLbl>
            <c:dLbl>
              <c:idx val="1"/>
              <c:layout>
                <c:manualLayout>
                  <c:x val="7.072691552062868E-2"/>
                  <c:y val="-3.2037689024591115E-2"/>
                </c:manualLayout>
              </c:layout>
              <c:tx>
                <c:rich>
                  <a:bodyPr/>
                  <a:lstStyle/>
                  <a:p>
                    <a:fld id="{C0FC59F4-3764-DC43-9F8C-533DEE94B6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F9-4B31-B4B8-184A5694E0E9}"/>
                </c:ext>
              </c:extLst>
            </c:dLbl>
            <c:dLbl>
              <c:idx val="2"/>
              <c:layout>
                <c:manualLayout>
                  <c:x val="7.072691552062868E-2"/>
                  <c:y val="-2.8268549139345102E-2"/>
                </c:manualLayout>
              </c:layout>
              <c:tx>
                <c:rich>
                  <a:bodyPr/>
                  <a:lstStyle/>
                  <a:p>
                    <a:fld id="{A894BEF7-01E6-424A-8505-9A54FE42142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AF9-4B31-B4B8-184A5694E0E9}"/>
                </c:ext>
              </c:extLst>
            </c:dLbl>
            <c:dLbl>
              <c:idx val="3"/>
              <c:layout>
                <c:manualLayout>
                  <c:x val="6.0248853962016929E-2"/>
                  <c:y val="-2.8268549139345102E-2"/>
                </c:manualLayout>
              </c:layout>
              <c:tx>
                <c:rich>
                  <a:bodyPr/>
                  <a:lstStyle/>
                  <a:p>
                    <a:fld id="{D64E8849-EDF2-E14F-B2C0-CA4EDF31A8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AF9-4B31-B4B8-184A5694E0E9}"/>
                </c:ext>
              </c:extLst>
            </c:dLbl>
            <c:dLbl>
              <c:idx val="4"/>
              <c:layout>
                <c:manualLayout>
                  <c:x val="5.8939096267190572E-2"/>
                  <c:y val="-2.2614839311476082E-2"/>
                </c:manualLayout>
              </c:layout>
              <c:tx>
                <c:rich>
                  <a:bodyPr/>
                  <a:lstStyle/>
                  <a:p>
                    <a:fld id="{A1F13381-5ABC-A54B-A5FC-43380D60C6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AF9-4B31-B4B8-184A5694E0E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CHART!$E$6:$E$10</c:f>
              <c:numCache>
                <c:formatCode>#,##0</c:formatCode>
                <c:ptCount val="5"/>
                <c:pt idx="0">
                  <c:v>13618</c:v>
                </c:pt>
                <c:pt idx="1">
                  <c:v>182</c:v>
                </c:pt>
                <c:pt idx="2">
                  <c:v>110</c:v>
                </c:pt>
                <c:pt idx="3">
                  <c:v>1583</c:v>
                </c:pt>
                <c:pt idx="4">
                  <c:v>322</c:v>
                </c:pt>
              </c:numCache>
            </c:numRef>
          </c:val>
          <c:extLst>
            <c:ext xmlns:c15="http://schemas.microsoft.com/office/drawing/2012/chart" uri="{02D57815-91ED-43cb-92C2-25804820EDAC}">
              <c15:datalabelsRange>
                <c15:f>CHART!$G$6:$G$10</c15:f>
                <c15:dlblRangeCache>
                  <c:ptCount val="5"/>
                  <c:pt idx="0">
                    <c:v>1.6%</c:v>
                  </c:pt>
                  <c:pt idx="1">
                    <c:v>3.5%</c:v>
                  </c:pt>
                  <c:pt idx="2">
                    <c:v>3.9%</c:v>
                  </c:pt>
                  <c:pt idx="3">
                    <c:v>3.1%</c:v>
                  </c:pt>
                  <c:pt idx="4">
                    <c:v>2.8%</c:v>
                  </c:pt>
                </c15:dlblRangeCache>
              </c15:datalabelsRange>
            </c:ext>
            <c:ext xmlns:c16="http://schemas.microsoft.com/office/drawing/2014/chart" uri="{C3380CC4-5D6E-409C-BE32-E72D297353CC}">
              <c16:uniqueId val="{00000005-4AF9-4B31-B4B8-184A5694E0E9}"/>
            </c:ext>
          </c:extLst>
        </c:ser>
        <c:ser>
          <c:idx val="1"/>
          <c:order val="1"/>
          <c:tx>
            <c:strRef>
              <c:f>CHART!$F$5</c:f>
              <c:strCache>
                <c:ptCount val="1"/>
                <c:pt idx="0">
                  <c:v>Not Experiencing Homelessness</c:v>
                </c:pt>
              </c:strCache>
            </c:strRef>
          </c:tx>
          <c:spPr>
            <a:solidFill>
              <a:srgbClr val="009999"/>
            </a:solidFill>
            <a:ln>
              <a:noFill/>
            </a:ln>
            <a:effectLst/>
          </c:spPr>
          <c:invertIfNegative val="0"/>
          <c:dLbls>
            <c:dLbl>
              <c:idx val="0"/>
              <c:tx>
                <c:rich>
                  <a:bodyPr/>
                  <a:lstStyle/>
                  <a:p>
                    <a:fld id="{43A3E4D5-4276-4041-A5E7-71E53EFE12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AF9-4B31-B4B8-184A5694E0E9}"/>
                </c:ext>
              </c:extLst>
            </c:dLbl>
            <c:dLbl>
              <c:idx val="1"/>
              <c:tx>
                <c:rich>
                  <a:bodyPr/>
                  <a:lstStyle/>
                  <a:p>
                    <a:fld id="{11D5EC47-3EE0-684E-B7FE-B7261D5295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AF9-4B31-B4B8-184A5694E0E9}"/>
                </c:ext>
              </c:extLst>
            </c:dLbl>
            <c:dLbl>
              <c:idx val="2"/>
              <c:tx>
                <c:rich>
                  <a:bodyPr/>
                  <a:lstStyle/>
                  <a:p>
                    <a:fld id="{D5DFB7FB-87E8-F24E-98FB-EE21069119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AF9-4B31-B4B8-184A5694E0E9}"/>
                </c:ext>
              </c:extLst>
            </c:dLbl>
            <c:dLbl>
              <c:idx val="3"/>
              <c:tx>
                <c:rich>
                  <a:bodyPr/>
                  <a:lstStyle/>
                  <a:p>
                    <a:fld id="{971B15AD-FBC6-2D4A-8C0D-93DD080C30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AF9-4B31-B4B8-184A5694E0E9}"/>
                </c:ext>
              </c:extLst>
            </c:dLbl>
            <c:dLbl>
              <c:idx val="4"/>
              <c:tx>
                <c:rich>
                  <a:bodyPr/>
                  <a:lstStyle/>
                  <a:p>
                    <a:fld id="{6D91A7B2-D574-E44F-82B7-841A379588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AF9-4B31-B4B8-184A5694E0E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CHART!$F$6:$F$10</c:f>
              <c:numCache>
                <c:formatCode>#,##0</c:formatCode>
                <c:ptCount val="5"/>
                <c:pt idx="0">
                  <c:v>835786</c:v>
                </c:pt>
                <c:pt idx="1">
                  <c:v>4995</c:v>
                </c:pt>
                <c:pt idx="2">
                  <c:v>2741</c:v>
                </c:pt>
                <c:pt idx="3">
                  <c:v>49777</c:v>
                </c:pt>
                <c:pt idx="4">
                  <c:v>11076</c:v>
                </c:pt>
              </c:numCache>
            </c:numRef>
          </c:val>
          <c:extLst>
            <c:ext xmlns:c15="http://schemas.microsoft.com/office/drawing/2012/chart" uri="{02D57815-91ED-43cb-92C2-25804820EDAC}">
              <c15:datalabelsRange>
                <c15:f>CHART!$H$6:$H$10</c15:f>
                <c15:dlblRangeCache>
                  <c:ptCount val="5"/>
                  <c:pt idx="0">
                    <c:v>98.4%</c:v>
                  </c:pt>
                  <c:pt idx="1">
                    <c:v>96.5%</c:v>
                  </c:pt>
                  <c:pt idx="2">
                    <c:v>96.1%</c:v>
                  </c:pt>
                  <c:pt idx="3">
                    <c:v>96.9%</c:v>
                  </c:pt>
                  <c:pt idx="4">
                    <c:v>97.2%</c:v>
                  </c:pt>
                </c15:dlblRangeCache>
              </c15:datalabelsRange>
            </c:ext>
            <c:ext xmlns:c16="http://schemas.microsoft.com/office/drawing/2014/chart" uri="{C3380CC4-5D6E-409C-BE32-E72D297353CC}">
              <c16:uniqueId val="{0000000B-4AF9-4B31-B4B8-184A5694E0E9}"/>
            </c:ext>
          </c:extLst>
        </c:ser>
        <c:dLbls>
          <c:dLblPos val="ctr"/>
          <c:showLegendKey val="0"/>
          <c:showVal val="1"/>
          <c:showCatName val="0"/>
          <c:showSerName val="0"/>
          <c:showPercent val="0"/>
          <c:showBubbleSize val="0"/>
        </c:dLbls>
        <c:gapWidth val="150"/>
        <c:overlap val="100"/>
        <c:axId val="378506000"/>
        <c:axId val="378506480"/>
      </c:barChart>
      <c:catAx>
        <c:axId val="37850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506480"/>
        <c:crosses val="autoZero"/>
        <c:auto val="1"/>
        <c:lblAlgn val="ctr"/>
        <c:lblOffset val="100"/>
        <c:noMultiLvlLbl val="0"/>
      </c:catAx>
      <c:valAx>
        <c:axId val="378506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5060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K-12 Title I Services</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GRAPH!$E$5</c:f>
              <c:strCache>
                <c:ptCount val="1"/>
                <c:pt idx="0">
                  <c:v>Title I Served</c:v>
                </c:pt>
              </c:strCache>
            </c:strRef>
          </c:tx>
          <c:spPr>
            <a:solidFill>
              <a:srgbClr val="FFC000"/>
            </a:solidFill>
            <a:ln>
              <a:noFill/>
            </a:ln>
            <a:effectLst/>
          </c:spPr>
          <c:invertIfNegative val="0"/>
          <c:dLbls>
            <c:dLbl>
              <c:idx val="0"/>
              <c:tx>
                <c:rich>
                  <a:bodyPr/>
                  <a:lstStyle/>
                  <a:p>
                    <a:fld id="{A4885C11-5B1A-5A42-AC29-6BD183F623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6B0-4B80-98BF-9D463BC98883}"/>
                </c:ext>
              </c:extLst>
            </c:dLbl>
            <c:dLbl>
              <c:idx val="1"/>
              <c:tx>
                <c:rich>
                  <a:bodyPr/>
                  <a:lstStyle/>
                  <a:p>
                    <a:fld id="{171725D7-AE60-E644-828D-D22F2454D08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6B0-4B80-98BF-9D463BC98883}"/>
                </c:ext>
              </c:extLst>
            </c:dLbl>
            <c:dLbl>
              <c:idx val="2"/>
              <c:tx>
                <c:rich>
                  <a:bodyPr/>
                  <a:lstStyle/>
                  <a:p>
                    <a:fld id="{86EC6AC1-3283-1942-8E84-BE91D178450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6B0-4B80-98BF-9D463BC98883}"/>
                </c:ext>
              </c:extLst>
            </c:dLbl>
            <c:dLbl>
              <c:idx val="3"/>
              <c:tx>
                <c:rich>
                  <a:bodyPr/>
                  <a:lstStyle/>
                  <a:p>
                    <a:fld id="{593DA221-C034-6440-8F43-E246B54BA4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6B0-4B80-98BF-9D463BC98883}"/>
                </c:ext>
              </c:extLst>
            </c:dLbl>
            <c:dLbl>
              <c:idx val="4"/>
              <c:tx>
                <c:rich>
                  <a:bodyPr/>
                  <a:lstStyle/>
                  <a:p>
                    <a:fld id="{679DB663-A87A-E441-B463-CEA1F78353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6B0-4B80-98BF-9D463BC9888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GRAPH!$D$6:$D$10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GRAPH!$E$6:$E$10</c:f>
              <c:numCache>
                <c:formatCode>#,##0</c:formatCode>
                <c:ptCount val="5"/>
                <c:pt idx="0">
                  <c:v>220313</c:v>
                </c:pt>
                <c:pt idx="1">
                  <c:v>1945</c:v>
                </c:pt>
                <c:pt idx="2">
                  <c:v>1248</c:v>
                </c:pt>
                <c:pt idx="3">
                  <c:v>17538</c:v>
                </c:pt>
                <c:pt idx="4">
                  <c:v>3808</c:v>
                </c:pt>
              </c:numCache>
            </c:numRef>
          </c:val>
          <c:extLst>
            <c:ext xmlns:c15="http://schemas.microsoft.com/office/drawing/2012/chart" uri="{02D57815-91ED-43cb-92C2-25804820EDAC}">
              <c15:datalabelsRange>
                <c15:f>GRAPH!$G$6:$G$10</c15:f>
                <c15:dlblRangeCache>
                  <c:ptCount val="5"/>
                  <c:pt idx="0">
                    <c:v>25.9%</c:v>
                  </c:pt>
                  <c:pt idx="1">
                    <c:v>37.6%</c:v>
                  </c:pt>
                  <c:pt idx="2">
                    <c:v>43.8%</c:v>
                  </c:pt>
                  <c:pt idx="3">
                    <c:v>34.1%</c:v>
                  </c:pt>
                  <c:pt idx="4">
                    <c:v>33.4%</c:v>
                  </c:pt>
                </c15:dlblRangeCache>
              </c15:datalabelsRange>
            </c:ext>
            <c:ext xmlns:c16="http://schemas.microsoft.com/office/drawing/2014/chart" uri="{C3380CC4-5D6E-409C-BE32-E72D297353CC}">
              <c16:uniqueId val="{00000005-66B0-4B80-98BF-9D463BC98883}"/>
            </c:ext>
          </c:extLst>
        </c:ser>
        <c:ser>
          <c:idx val="1"/>
          <c:order val="1"/>
          <c:tx>
            <c:strRef>
              <c:f>GRAPH!$F$5</c:f>
              <c:strCache>
                <c:ptCount val="1"/>
                <c:pt idx="0">
                  <c:v>Title I Not Served</c:v>
                </c:pt>
              </c:strCache>
            </c:strRef>
          </c:tx>
          <c:spPr>
            <a:solidFill>
              <a:srgbClr val="009999"/>
            </a:solidFill>
            <a:ln>
              <a:noFill/>
            </a:ln>
            <a:effectLst/>
          </c:spPr>
          <c:invertIfNegative val="0"/>
          <c:dLbls>
            <c:dLbl>
              <c:idx val="0"/>
              <c:tx>
                <c:rich>
                  <a:bodyPr/>
                  <a:lstStyle/>
                  <a:p>
                    <a:fld id="{DC77F36D-10EA-FB4B-8DD1-26B4839D1CC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6B0-4B80-98BF-9D463BC98883}"/>
                </c:ext>
              </c:extLst>
            </c:dLbl>
            <c:dLbl>
              <c:idx val="1"/>
              <c:tx>
                <c:rich>
                  <a:bodyPr/>
                  <a:lstStyle/>
                  <a:p>
                    <a:fld id="{EBE61F2D-DA4B-E749-BEE6-5D720B5AC0E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6B0-4B80-98BF-9D463BC98883}"/>
                </c:ext>
              </c:extLst>
            </c:dLbl>
            <c:dLbl>
              <c:idx val="2"/>
              <c:tx>
                <c:rich>
                  <a:bodyPr/>
                  <a:lstStyle/>
                  <a:p>
                    <a:fld id="{EA8758B8-DF61-1E4F-A298-7F53FE066A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6B0-4B80-98BF-9D463BC98883}"/>
                </c:ext>
              </c:extLst>
            </c:dLbl>
            <c:dLbl>
              <c:idx val="3"/>
              <c:tx>
                <c:rich>
                  <a:bodyPr/>
                  <a:lstStyle/>
                  <a:p>
                    <a:fld id="{E904E9D2-4E9E-574D-A885-070139F63F5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6B0-4B80-98BF-9D463BC98883}"/>
                </c:ext>
              </c:extLst>
            </c:dLbl>
            <c:dLbl>
              <c:idx val="4"/>
              <c:tx>
                <c:rich>
                  <a:bodyPr/>
                  <a:lstStyle/>
                  <a:p>
                    <a:fld id="{28279763-541B-0D4A-811F-A9A46E9CAE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6B0-4B80-98BF-9D463BC9888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GRAPH!$D$6:$D$10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GRAPH!$F$6:$F$10</c:f>
              <c:numCache>
                <c:formatCode>#,##0</c:formatCode>
                <c:ptCount val="5"/>
                <c:pt idx="0">
                  <c:v>629091</c:v>
                </c:pt>
                <c:pt idx="1">
                  <c:v>3232</c:v>
                </c:pt>
                <c:pt idx="2">
                  <c:v>1603</c:v>
                </c:pt>
                <c:pt idx="3">
                  <c:v>33822</c:v>
                </c:pt>
                <c:pt idx="4">
                  <c:v>7590</c:v>
                </c:pt>
              </c:numCache>
            </c:numRef>
          </c:val>
          <c:extLst>
            <c:ext xmlns:c15="http://schemas.microsoft.com/office/drawing/2012/chart" uri="{02D57815-91ED-43cb-92C2-25804820EDAC}">
              <c15:datalabelsRange>
                <c15:f>GRAPH!$H$6:$H$10</c15:f>
                <c15:dlblRangeCache>
                  <c:ptCount val="5"/>
                  <c:pt idx="0">
                    <c:v>74.1%</c:v>
                  </c:pt>
                  <c:pt idx="1">
                    <c:v>62.4%</c:v>
                  </c:pt>
                  <c:pt idx="2">
                    <c:v>56.2%</c:v>
                  </c:pt>
                  <c:pt idx="3">
                    <c:v>65.9%</c:v>
                  </c:pt>
                  <c:pt idx="4">
                    <c:v>66.6%</c:v>
                  </c:pt>
                </c15:dlblRangeCache>
              </c15:datalabelsRange>
            </c:ext>
            <c:ext xmlns:c16="http://schemas.microsoft.com/office/drawing/2014/chart" uri="{C3380CC4-5D6E-409C-BE32-E72D297353CC}">
              <c16:uniqueId val="{0000000B-66B0-4B80-98BF-9D463BC98883}"/>
            </c:ext>
          </c:extLst>
        </c:ser>
        <c:dLbls>
          <c:dLblPos val="ctr"/>
          <c:showLegendKey val="0"/>
          <c:showVal val="1"/>
          <c:showCatName val="0"/>
          <c:showSerName val="0"/>
          <c:showPercent val="0"/>
          <c:showBubbleSize val="0"/>
        </c:dLbls>
        <c:gapWidth val="150"/>
        <c:overlap val="100"/>
        <c:axId val="327090000"/>
        <c:axId val="327078960"/>
      </c:barChart>
      <c:catAx>
        <c:axId val="32709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078960"/>
        <c:crosses val="autoZero"/>
        <c:auto val="1"/>
        <c:lblAlgn val="ctr"/>
        <c:lblOffset val="100"/>
        <c:noMultiLvlLbl val="0"/>
      </c:catAx>
      <c:valAx>
        <c:axId val="327078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0900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K-12 Migrant Status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CHART!$E$5</c:f>
              <c:strCache>
                <c:ptCount val="1"/>
                <c:pt idx="0">
                  <c:v>Migrant</c:v>
                </c:pt>
              </c:strCache>
            </c:strRef>
          </c:tx>
          <c:spPr>
            <a:solidFill>
              <a:srgbClr val="FFCC00"/>
            </a:solidFill>
            <a:ln>
              <a:noFill/>
            </a:ln>
            <a:effectLst/>
          </c:spPr>
          <c:invertIfNegative val="0"/>
          <c:dLbls>
            <c:dLbl>
              <c:idx val="0"/>
              <c:layout>
                <c:manualLayout>
                  <c:x val="8.3570750237416877E-2"/>
                  <c:y val="-4.7583631979947576E-2"/>
                </c:manualLayout>
              </c:layout>
              <c:tx>
                <c:rich>
                  <a:bodyPr/>
                  <a:lstStyle/>
                  <a:p>
                    <a:fld id="{52353AB4-FB44-3F46-A4D8-90CE1C0E97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181-4DBB-AEAB-FE438C9BA7EE}"/>
                </c:ext>
              </c:extLst>
            </c:dLbl>
            <c:dLbl>
              <c:idx val="1"/>
              <c:layout>
                <c:manualLayout>
                  <c:x val="6.1709661102680759E-2"/>
                  <c:y val="-5.2553496576213783E-2"/>
                </c:manualLayout>
              </c:layout>
              <c:tx>
                <c:rich>
                  <a:bodyPr/>
                  <a:lstStyle/>
                  <a:p>
                    <a:fld id="{CA52FAC3-148D-6741-B165-307DC0BAAA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181-4DBB-AEAB-FE438C9BA7EE}"/>
                </c:ext>
              </c:extLst>
            </c:dLbl>
            <c:dLbl>
              <c:idx val="2"/>
              <c:layout>
                <c:manualLayout>
                  <c:x val="7.0814365199797669E-2"/>
                  <c:y val="-5.0858222493110235E-2"/>
                </c:manualLayout>
              </c:layout>
              <c:tx>
                <c:rich>
                  <a:bodyPr/>
                  <a:lstStyle/>
                  <a:p>
                    <a:fld id="{E230613F-3030-8D4F-A5C1-D2685890AF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181-4DBB-AEAB-FE438C9BA7EE}"/>
                </c:ext>
              </c:extLst>
            </c:dLbl>
            <c:dLbl>
              <c:idx val="3"/>
              <c:layout>
                <c:manualLayout>
                  <c:x val="7.8907435508345974E-2"/>
                  <c:y val="-5.4248770659317457E-2"/>
                </c:manualLayout>
              </c:layout>
              <c:tx>
                <c:rich>
                  <a:bodyPr/>
                  <a:lstStyle/>
                  <a:p>
                    <a:fld id="{1E5202D5-68AD-7241-87CE-B9D9E15A00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181-4DBB-AEAB-FE438C9BA7EE}"/>
                </c:ext>
              </c:extLst>
            </c:dLbl>
            <c:dLbl>
              <c:idx val="4"/>
              <c:layout>
                <c:manualLayout>
                  <c:x val="6.0698027314112293E-2"/>
                  <c:y val="-5.085822249311011E-2"/>
                </c:manualLayout>
              </c:layout>
              <c:tx>
                <c:rich>
                  <a:bodyPr/>
                  <a:lstStyle/>
                  <a:p>
                    <a:fld id="{244DF6D0-669B-1242-BEF9-70A5E342C4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181-4DBB-AEAB-FE438C9BA7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 </c:v>
                </c:pt>
              </c:strCache>
            </c:strRef>
          </c:cat>
          <c:val>
            <c:numRef>
              <c:f>CHART!$E$6:$E$10</c:f>
              <c:numCache>
                <c:formatCode>#,##0</c:formatCode>
                <c:ptCount val="5"/>
                <c:pt idx="0">
                  <c:v>2277</c:v>
                </c:pt>
                <c:pt idx="1">
                  <c:v>15</c:v>
                </c:pt>
                <c:pt idx="2">
                  <c:v>69</c:v>
                </c:pt>
                <c:pt idx="3">
                  <c:v>280</c:v>
                </c:pt>
                <c:pt idx="4">
                  <c:v>94</c:v>
                </c:pt>
              </c:numCache>
            </c:numRef>
          </c:val>
          <c:extLst>
            <c:ext xmlns:c15="http://schemas.microsoft.com/office/drawing/2012/chart" uri="{02D57815-91ED-43cb-92C2-25804820EDAC}">
              <c15:datalabelsRange>
                <c15:f>CHART!$G$6:$G$10</c15:f>
                <c15:dlblRangeCache>
                  <c:ptCount val="5"/>
                  <c:pt idx="0">
                    <c:v>0.3%</c:v>
                  </c:pt>
                  <c:pt idx="1">
                    <c:v>0.3%</c:v>
                  </c:pt>
                  <c:pt idx="2">
                    <c:v>2.4%</c:v>
                  </c:pt>
                  <c:pt idx="3">
                    <c:v>0.5%</c:v>
                  </c:pt>
                  <c:pt idx="4">
                    <c:v>0.8%</c:v>
                  </c:pt>
                </c15:dlblRangeCache>
              </c15:datalabelsRange>
            </c:ext>
            <c:ext xmlns:c16="http://schemas.microsoft.com/office/drawing/2014/chart" uri="{C3380CC4-5D6E-409C-BE32-E72D297353CC}">
              <c16:uniqueId val="{00000005-4181-4DBB-AEAB-FE438C9BA7EE}"/>
            </c:ext>
          </c:extLst>
        </c:ser>
        <c:ser>
          <c:idx val="1"/>
          <c:order val="1"/>
          <c:tx>
            <c:strRef>
              <c:f>CHART!$F$5</c:f>
              <c:strCache>
                <c:ptCount val="1"/>
                <c:pt idx="0">
                  <c:v>Not Migrant</c:v>
                </c:pt>
              </c:strCache>
            </c:strRef>
          </c:tx>
          <c:spPr>
            <a:solidFill>
              <a:srgbClr val="009999"/>
            </a:solidFill>
            <a:ln>
              <a:noFill/>
            </a:ln>
            <a:effectLst/>
          </c:spPr>
          <c:invertIfNegative val="0"/>
          <c:dLbls>
            <c:dLbl>
              <c:idx val="0"/>
              <c:tx>
                <c:rich>
                  <a:bodyPr/>
                  <a:lstStyle/>
                  <a:p>
                    <a:fld id="{F17172E9-B502-CB4D-8476-CA3EC7B008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181-4DBB-AEAB-FE438C9BA7EE}"/>
                </c:ext>
              </c:extLst>
            </c:dLbl>
            <c:dLbl>
              <c:idx val="1"/>
              <c:tx>
                <c:rich>
                  <a:bodyPr/>
                  <a:lstStyle/>
                  <a:p>
                    <a:fld id="{5A754807-BBF2-FD46-9657-96C6CA4BE5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181-4DBB-AEAB-FE438C9BA7EE}"/>
                </c:ext>
              </c:extLst>
            </c:dLbl>
            <c:dLbl>
              <c:idx val="2"/>
              <c:tx>
                <c:rich>
                  <a:bodyPr/>
                  <a:lstStyle/>
                  <a:p>
                    <a:fld id="{48DBCC3B-3689-2847-9408-204DF85C4F6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181-4DBB-AEAB-FE438C9BA7EE}"/>
                </c:ext>
              </c:extLst>
            </c:dLbl>
            <c:dLbl>
              <c:idx val="3"/>
              <c:tx>
                <c:rich>
                  <a:bodyPr/>
                  <a:lstStyle/>
                  <a:p>
                    <a:fld id="{1BA83FE4-8120-374D-8018-BDD587DFA2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181-4DBB-AEAB-FE438C9BA7EE}"/>
                </c:ext>
              </c:extLst>
            </c:dLbl>
            <c:dLbl>
              <c:idx val="4"/>
              <c:tx>
                <c:rich>
                  <a:bodyPr/>
                  <a:lstStyle/>
                  <a:p>
                    <a:fld id="{CC7D1364-7CCA-E044-8577-0FBD843EBD2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181-4DBB-AEAB-FE438C9BA7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 </c:v>
                </c:pt>
              </c:strCache>
            </c:strRef>
          </c:cat>
          <c:val>
            <c:numRef>
              <c:f>CHART!$F$6:$F$10</c:f>
              <c:numCache>
                <c:formatCode>#,##0</c:formatCode>
                <c:ptCount val="5"/>
                <c:pt idx="0">
                  <c:v>847127</c:v>
                </c:pt>
                <c:pt idx="1">
                  <c:v>5162</c:v>
                </c:pt>
                <c:pt idx="2">
                  <c:v>2782</c:v>
                </c:pt>
                <c:pt idx="3">
                  <c:v>51080</c:v>
                </c:pt>
                <c:pt idx="4">
                  <c:v>11304</c:v>
                </c:pt>
              </c:numCache>
            </c:numRef>
          </c:val>
          <c:extLst>
            <c:ext xmlns:c15="http://schemas.microsoft.com/office/drawing/2012/chart" uri="{02D57815-91ED-43cb-92C2-25804820EDAC}">
              <c15:datalabelsRange>
                <c15:f>CHART!$H$6:$H$10</c15:f>
                <c15:dlblRangeCache>
                  <c:ptCount val="5"/>
                  <c:pt idx="0">
                    <c:v>99.7%</c:v>
                  </c:pt>
                  <c:pt idx="1">
                    <c:v>99.7%</c:v>
                  </c:pt>
                  <c:pt idx="2">
                    <c:v>97.6%</c:v>
                  </c:pt>
                  <c:pt idx="3">
                    <c:v>99.5%</c:v>
                  </c:pt>
                  <c:pt idx="4">
                    <c:v>99.2%</c:v>
                  </c:pt>
                </c15:dlblRangeCache>
              </c15:datalabelsRange>
            </c:ext>
            <c:ext xmlns:c16="http://schemas.microsoft.com/office/drawing/2014/chart" uri="{C3380CC4-5D6E-409C-BE32-E72D297353CC}">
              <c16:uniqueId val="{0000000B-4181-4DBB-AEAB-FE438C9BA7EE}"/>
            </c:ext>
          </c:extLst>
        </c:ser>
        <c:dLbls>
          <c:showLegendKey val="0"/>
          <c:showVal val="0"/>
          <c:showCatName val="0"/>
          <c:showSerName val="0"/>
          <c:showPercent val="0"/>
          <c:showBubbleSize val="0"/>
        </c:dLbls>
        <c:gapWidth val="150"/>
        <c:overlap val="100"/>
        <c:axId val="1379087487"/>
        <c:axId val="1304134783"/>
      </c:barChart>
      <c:catAx>
        <c:axId val="137908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4134783"/>
        <c:crosses val="autoZero"/>
        <c:auto val="1"/>
        <c:lblAlgn val="ctr"/>
        <c:lblOffset val="100"/>
        <c:noMultiLvlLbl val="0"/>
      </c:catAx>
      <c:valAx>
        <c:axId val="1304134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90874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K-12 Immigrant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CHART!$E$61</c:f>
              <c:strCache>
                <c:ptCount val="1"/>
                <c:pt idx="0">
                  <c:v>Immigrant</c:v>
                </c:pt>
              </c:strCache>
            </c:strRef>
          </c:tx>
          <c:spPr>
            <a:solidFill>
              <a:srgbClr val="FFCC00"/>
            </a:solidFill>
            <a:ln>
              <a:noFill/>
            </a:ln>
            <a:effectLst/>
          </c:spPr>
          <c:invertIfNegative val="0"/>
          <c:dLbls>
            <c:dLbl>
              <c:idx val="0"/>
              <c:layout>
                <c:manualLayout>
                  <c:x val="6.6398929049531458E-2"/>
                  <c:y val="-5.7208761702766404E-2"/>
                </c:manualLayout>
              </c:layout>
              <c:tx>
                <c:rich>
                  <a:bodyPr/>
                  <a:lstStyle/>
                  <a:p>
                    <a:fld id="{FBA53D4A-7C14-8641-92C9-6177D67B458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630-49C2-89F7-75F737D930F6}"/>
                </c:ext>
              </c:extLst>
            </c:dLbl>
            <c:dLbl>
              <c:idx val="1"/>
              <c:layout>
                <c:manualLayout>
                  <c:x val="6.4257028112449724E-2"/>
                  <c:y val="-5.5363317776870716E-2"/>
                </c:manualLayout>
              </c:layout>
              <c:tx>
                <c:rich>
                  <a:bodyPr/>
                  <a:lstStyle/>
                  <a:p>
                    <a:fld id="{58487C9B-FBF4-D044-8296-71BBFA687C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630-49C2-89F7-75F737D930F6}"/>
                </c:ext>
              </c:extLst>
            </c:dLbl>
            <c:dLbl>
              <c:idx val="2"/>
              <c:tx>
                <c:rich>
                  <a:bodyPr/>
                  <a:lstStyle/>
                  <a:p>
                    <a:fld id="{C9F80992-2469-214C-963D-F727225153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0-49C2-89F7-75F737D930F6}"/>
                </c:ext>
              </c:extLst>
            </c:dLbl>
            <c:dLbl>
              <c:idx val="3"/>
              <c:layout>
                <c:manualLayout>
                  <c:x val="5.7831325301204661E-2"/>
                  <c:y val="-4.0599766369705331E-2"/>
                </c:manualLayout>
              </c:layout>
              <c:tx>
                <c:rich>
                  <a:bodyPr/>
                  <a:lstStyle/>
                  <a:p>
                    <a:fld id="{EFBA2E6A-1A52-824A-B7F0-910120AD09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630-49C2-89F7-75F737D930F6}"/>
                </c:ext>
              </c:extLst>
            </c:dLbl>
            <c:dLbl>
              <c:idx val="4"/>
              <c:tx>
                <c:rich>
                  <a:bodyPr/>
                  <a:lstStyle/>
                  <a:p>
                    <a:fld id="{5ED8A936-708B-B840-87D1-80C25BBEE9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0-49C2-89F7-75F737D930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CHART!$D$62:$D$66</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CHART!$E$62:$E$66</c:f>
              <c:numCache>
                <c:formatCode>#,##0</c:formatCode>
                <c:ptCount val="5"/>
                <c:pt idx="0">
                  <c:v>14443</c:v>
                </c:pt>
                <c:pt idx="1">
                  <c:v>23</c:v>
                </c:pt>
                <c:pt idx="2">
                  <c:v>347</c:v>
                </c:pt>
                <c:pt idx="3">
                  <c:v>1417</c:v>
                </c:pt>
                <c:pt idx="4">
                  <c:v>505</c:v>
                </c:pt>
              </c:numCache>
            </c:numRef>
          </c:val>
          <c:extLst>
            <c:ext xmlns:c15="http://schemas.microsoft.com/office/drawing/2012/chart" uri="{02D57815-91ED-43cb-92C2-25804820EDAC}">
              <c15:datalabelsRange>
                <c15:f>CHART!$G$62:$G$66</c15:f>
                <c15:dlblRangeCache>
                  <c:ptCount val="5"/>
                  <c:pt idx="0">
                    <c:v>1.7%</c:v>
                  </c:pt>
                  <c:pt idx="1">
                    <c:v>0.4%</c:v>
                  </c:pt>
                  <c:pt idx="2">
                    <c:v>12.2%</c:v>
                  </c:pt>
                  <c:pt idx="3">
                    <c:v>2.8%</c:v>
                  </c:pt>
                  <c:pt idx="4">
                    <c:v>4.4%</c:v>
                  </c:pt>
                </c15:dlblRangeCache>
              </c15:datalabelsRange>
            </c:ext>
            <c:ext xmlns:c16="http://schemas.microsoft.com/office/drawing/2014/chart" uri="{C3380CC4-5D6E-409C-BE32-E72D297353CC}">
              <c16:uniqueId val="{00000005-2630-49C2-89F7-75F737D930F6}"/>
            </c:ext>
          </c:extLst>
        </c:ser>
        <c:ser>
          <c:idx val="1"/>
          <c:order val="1"/>
          <c:tx>
            <c:strRef>
              <c:f>CHART!$F$61</c:f>
              <c:strCache>
                <c:ptCount val="1"/>
                <c:pt idx="0">
                  <c:v>Not Immigrant</c:v>
                </c:pt>
              </c:strCache>
            </c:strRef>
          </c:tx>
          <c:spPr>
            <a:solidFill>
              <a:srgbClr val="009999"/>
            </a:solidFill>
            <a:ln>
              <a:noFill/>
            </a:ln>
            <a:effectLst/>
          </c:spPr>
          <c:invertIfNegative val="0"/>
          <c:dLbls>
            <c:dLbl>
              <c:idx val="0"/>
              <c:tx>
                <c:rich>
                  <a:bodyPr/>
                  <a:lstStyle/>
                  <a:p>
                    <a:fld id="{7AC4F2E6-CA96-FD44-BCA7-DC4D371392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0-49C2-89F7-75F737D930F6}"/>
                </c:ext>
              </c:extLst>
            </c:dLbl>
            <c:dLbl>
              <c:idx val="1"/>
              <c:tx>
                <c:rich>
                  <a:bodyPr/>
                  <a:lstStyle/>
                  <a:p>
                    <a:fld id="{C9966E3C-E5E4-1F46-98CD-4F0FB66867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0-49C2-89F7-75F737D930F6}"/>
                </c:ext>
              </c:extLst>
            </c:dLbl>
            <c:dLbl>
              <c:idx val="2"/>
              <c:tx>
                <c:rich>
                  <a:bodyPr/>
                  <a:lstStyle/>
                  <a:p>
                    <a:fld id="{7968FDB9-FD90-CA44-A631-FBBB771960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0-49C2-89F7-75F737D930F6}"/>
                </c:ext>
              </c:extLst>
            </c:dLbl>
            <c:dLbl>
              <c:idx val="3"/>
              <c:tx>
                <c:rich>
                  <a:bodyPr/>
                  <a:lstStyle/>
                  <a:p>
                    <a:fld id="{3004AA71-D175-9146-B1D0-E56302E066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0-49C2-89F7-75F737D930F6}"/>
                </c:ext>
              </c:extLst>
            </c:dLbl>
            <c:dLbl>
              <c:idx val="4"/>
              <c:tx>
                <c:rich>
                  <a:bodyPr/>
                  <a:lstStyle/>
                  <a:p>
                    <a:fld id="{9386CEC6-F1F9-1142-9752-D1211D2607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630-49C2-89F7-75F737D930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CHART!$D$62:$D$66</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CHART!$F$62:$F$66</c:f>
              <c:numCache>
                <c:formatCode>#,##0</c:formatCode>
                <c:ptCount val="5"/>
                <c:pt idx="0">
                  <c:v>834961</c:v>
                </c:pt>
                <c:pt idx="1">
                  <c:v>5154</c:v>
                </c:pt>
                <c:pt idx="2">
                  <c:v>2504</c:v>
                </c:pt>
                <c:pt idx="3">
                  <c:v>49943</c:v>
                </c:pt>
                <c:pt idx="4">
                  <c:v>10893</c:v>
                </c:pt>
              </c:numCache>
            </c:numRef>
          </c:val>
          <c:extLst>
            <c:ext xmlns:c15="http://schemas.microsoft.com/office/drawing/2012/chart" uri="{02D57815-91ED-43cb-92C2-25804820EDAC}">
              <c15:datalabelsRange>
                <c15:f>CHART!$H$62:$H$66</c15:f>
                <c15:dlblRangeCache>
                  <c:ptCount val="5"/>
                  <c:pt idx="0">
                    <c:v>98.3%</c:v>
                  </c:pt>
                  <c:pt idx="1">
                    <c:v>99.6%</c:v>
                  </c:pt>
                  <c:pt idx="2">
                    <c:v>87.8%</c:v>
                  </c:pt>
                  <c:pt idx="3">
                    <c:v>97.2%</c:v>
                  </c:pt>
                  <c:pt idx="4">
                    <c:v>95.6%</c:v>
                  </c:pt>
                </c15:dlblRangeCache>
              </c15:datalabelsRange>
            </c:ext>
            <c:ext xmlns:c16="http://schemas.microsoft.com/office/drawing/2014/chart" uri="{C3380CC4-5D6E-409C-BE32-E72D297353CC}">
              <c16:uniqueId val="{0000000B-2630-49C2-89F7-75F737D930F6}"/>
            </c:ext>
          </c:extLst>
        </c:ser>
        <c:dLbls>
          <c:showLegendKey val="0"/>
          <c:showVal val="0"/>
          <c:showCatName val="0"/>
          <c:showSerName val="0"/>
          <c:showPercent val="0"/>
          <c:showBubbleSize val="0"/>
        </c:dLbls>
        <c:gapWidth val="150"/>
        <c:overlap val="100"/>
        <c:axId val="1402893231"/>
        <c:axId val="1402893711"/>
      </c:barChart>
      <c:catAx>
        <c:axId val="140289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893711"/>
        <c:crosses val="autoZero"/>
        <c:auto val="1"/>
        <c:lblAlgn val="ctr"/>
        <c:lblOffset val="100"/>
        <c:noMultiLvlLbl val="0"/>
      </c:catAx>
      <c:valAx>
        <c:axId val="1402893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8932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K-12 Identified as Gifted and/or Talented</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GRAPH!$E$5</c:f>
              <c:strCache>
                <c:ptCount val="1"/>
                <c:pt idx="0">
                  <c:v>Identified as Gifted and/or Talented</c:v>
                </c:pt>
              </c:strCache>
            </c:strRef>
          </c:tx>
          <c:spPr>
            <a:solidFill>
              <a:srgbClr val="FFC000"/>
            </a:solidFill>
            <a:ln>
              <a:noFill/>
            </a:ln>
            <a:effectLst/>
          </c:spPr>
          <c:invertIfNegative val="0"/>
          <c:dLbls>
            <c:dLbl>
              <c:idx val="0"/>
              <c:tx>
                <c:rich>
                  <a:bodyPr/>
                  <a:lstStyle/>
                  <a:p>
                    <a:fld id="{F2F80F6E-19BC-BA46-89ED-E7492733B3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FD9-4C1E-A9D5-350AF760704D}"/>
                </c:ext>
              </c:extLst>
            </c:dLbl>
            <c:dLbl>
              <c:idx val="1"/>
              <c:tx>
                <c:rich>
                  <a:bodyPr/>
                  <a:lstStyle/>
                  <a:p>
                    <a:fld id="{03978CEA-E820-8649-83F0-2CAB590DF5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9-4C1E-A9D5-350AF760704D}"/>
                </c:ext>
              </c:extLst>
            </c:dLbl>
            <c:dLbl>
              <c:idx val="2"/>
              <c:tx>
                <c:rich>
                  <a:bodyPr/>
                  <a:lstStyle/>
                  <a:p>
                    <a:fld id="{7528D699-0B50-6347-B98F-ED9A73579A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FD9-4C1E-A9D5-350AF760704D}"/>
                </c:ext>
              </c:extLst>
            </c:dLbl>
            <c:dLbl>
              <c:idx val="3"/>
              <c:tx>
                <c:rich>
                  <a:bodyPr/>
                  <a:lstStyle/>
                  <a:p>
                    <a:fld id="{8F5C6B58-9AF7-1D47-859B-DCD613AA8A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9-4C1E-A9D5-350AF760704D}"/>
                </c:ext>
              </c:extLst>
            </c:dLbl>
            <c:dLbl>
              <c:idx val="4"/>
              <c:tx>
                <c:rich>
                  <a:bodyPr/>
                  <a:lstStyle/>
                  <a:p>
                    <a:fld id="{7D185328-9696-C945-B947-8BA209287F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FD9-4C1E-A9D5-350AF76070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GRAPH!$D$6:$D$10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GRAPH!$E$6:$E$10</c:f>
              <c:numCache>
                <c:formatCode>#,##0</c:formatCode>
                <c:ptCount val="5"/>
                <c:pt idx="0">
                  <c:v>67701</c:v>
                </c:pt>
                <c:pt idx="1">
                  <c:v>196</c:v>
                </c:pt>
                <c:pt idx="2">
                  <c:v>92</c:v>
                </c:pt>
                <c:pt idx="3">
                  <c:v>2033</c:v>
                </c:pt>
                <c:pt idx="4">
                  <c:v>495</c:v>
                </c:pt>
              </c:numCache>
            </c:numRef>
          </c:val>
          <c:extLst>
            <c:ext xmlns:c15="http://schemas.microsoft.com/office/drawing/2012/chart" uri="{02D57815-91ED-43cb-92C2-25804820EDAC}">
              <c15:datalabelsRange>
                <c15:f>GRAPH!$G$6:$G$10</c15:f>
                <c15:dlblRangeCache>
                  <c:ptCount val="5"/>
                  <c:pt idx="0">
                    <c:v>8.0%</c:v>
                  </c:pt>
                  <c:pt idx="1">
                    <c:v>3.8%</c:v>
                  </c:pt>
                  <c:pt idx="2">
                    <c:v>3.2%</c:v>
                  </c:pt>
                  <c:pt idx="3">
                    <c:v>4.0%</c:v>
                  </c:pt>
                  <c:pt idx="4">
                    <c:v>4.3%</c:v>
                  </c:pt>
                </c15:dlblRangeCache>
              </c15:datalabelsRange>
            </c:ext>
            <c:ext xmlns:c16="http://schemas.microsoft.com/office/drawing/2014/chart" uri="{C3380CC4-5D6E-409C-BE32-E72D297353CC}">
              <c16:uniqueId val="{00000005-2FD9-4C1E-A9D5-350AF760704D}"/>
            </c:ext>
          </c:extLst>
        </c:ser>
        <c:ser>
          <c:idx val="1"/>
          <c:order val="1"/>
          <c:tx>
            <c:strRef>
              <c:f>GRAPH!$F$5</c:f>
              <c:strCache>
                <c:ptCount val="1"/>
                <c:pt idx="0">
                  <c:v>Not Identified as Gifted and/or Talented</c:v>
                </c:pt>
              </c:strCache>
            </c:strRef>
          </c:tx>
          <c:spPr>
            <a:solidFill>
              <a:srgbClr val="009999"/>
            </a:solidFill>
            <a:ln>
              <a:noFill/>
            </a:ln>
            <a:effectLst/>
          </c:spPr>
          <c:invertIfNegative val="0"/>
          <c:dLbls>
            <c:dLbl>
              <c:idx val="0"/>
              <c:tx>
                <c:rich>
                  <a:bodyPr/>
                  <a:lstStyle/>
                  <a:p>
                    <a:fld id="{9EBBD961-8588-B748-9827-9527EF747D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FD9-4C1E-A9D5-350AF760704D}"/>
                </c:ext>
              </c:extLst>
            </c:dLbl>
            <c:dLbl>
              <c:idx val="1"/>
              <c:tx>
                <c:rich>
                  <a:bodyPr/>
                  <a:lstStyle/>
                  <a:p>
                    <a:fld id="{27820963-0D57-DD40-BC14-75145C231F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9-4C1E-A9D5-350AF760704D}"/>
                </c:ext>
              </c:extLst>
            </c:dLbl>
            <c:dLbl>
              <c:idx val="2"/>
              <c:tx>
                <c:rich>
                  <a:bodyPr/>
                  <a:lstStyle/>
                  <a:p>
                    <a:fld id="{13C62938-2294-0041-BDD1-5097740EA8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FD9-4C1E-A9D5-350AF760704D}"/>
                </c:ext>
              </c:extLst>
            </c:dLbl>
            <c:dLbl>
              <c:idx val="3"/>
              <c:tx>
                <c:rich>
                  <a:bodyPr/>
                  <a:lstStyle/>
                  <a:p>
                    <a:fld id="{076D48BD-050D-724D-AB76-5DB692A9AA5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9-4C1E-A9D5-350AF760704D}"/>
                </c:ext>
              </c:extLst>
            </c:dLbl>
            <c:dLbl>
              <c:idx val="4"/>
              <c:tx>
                <c:rich>
                  <a:bodyPr/>
                  <a:lstStyle/>
                  <a:p>
                    <a:fld id="{5B352E80-F8A4-AD47-8007-687372B620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FD9-4C1E-A9D5-350AF76070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GRAPH!$D$6:$D$10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GRAPH!$F$6:$F$10</c:f>
              <c:numCache>
                <c:formatCode>#,##0</c:formatCode>
                <c:ptCount val="5"/>
                <c:pt idx="0">
                  <c:v>781703</c:v>
                </c:pt>
                <c:pt idx="1">
                  <c:v>4981</c:v>
                </c:pt>
                <c:pt idx="2">
                  <c:v>2759</c:v>
                </c:pt>
                <c:pt idx="3">
                  <c:v>49327</c:v>
                </c:pt>
                <c:pt idx="4">
                  <c:v>10903</c:v>
                </c:pt>
              </c:numCache>
            </c:numRef>
          </c:val>
          <c:extLst>
            <c:ext xmlns:c15="http://schemas.microsoft.com/office/drawing/2012/chart" uri="{02D57815-91ED-43cb-92C2-25804820EDAC}">
              <c15:datalabelsRange>
                <c15:f>GRAPH!$H$6:$H$10</c15:f>
                <c15:dlblRangeCache>
                  <c:ptCount val="5"/>
                  <c:pt idx="0">
                    <c:v>92.0%</c:v>
                  </c:pt>
                  <c:pt idx="1">
                    <c:v>96.2%</c:v>
                  </c:pt>
                  <c:pt idx="2">
                    <c:v>96.8%</c:v>
                  </c:pt>
                  <c:pt idx="3">
                    <c:v>96.0%</c:v>
                  </c:pt>
                  <c:pt idx="4">
                    <c:v>95.7%</c:v>
                  </c:pt>
                </c15:dlblRangeCache>
              </c15:datalabelsRange>
            </c:ext>
            <c:ext xmlns:c16="http://schemas.microsoft.com/office/drawing/2014/chart" uri="{C3380CC4-5D6E-409C-BE32-E72D297353CC}">
              <c16:uniqueId val="{0000000B-2FD9-4C1E-A9D5-350AF760704D}"/>
            </c:ext>
          </c:extLst>
        </c:ser>
        <c:dLbls>
          <c:dLblPos val="ctr"/>
          <c:showLegendKey val="0"/>
          <c:showVal val="1"/>
          <c:showCatName val="0"/>
          <c:showSerName val="0"/>
          <c:showPercent val="0"/>
          <c:showBubbleSize val="0"/>
        </c:dLbls>
        <c:gapWidth val="150"/>
        <c:overlap val="100"/>
        <c:axId val="895373936"/>
        <c:axId val="998583903"/>
      </c:barChart>
      <c:catAx>
        <c:axId val="89537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583903"/>
        <c:crosses val="autoZero"/>
        <c:auto val="1"/>
        <c:lblAlgn val="ctr"/>
        <c:lblOffset val="100"/>
        <c:noMultiLvlLbl val="0"/>
      </c:catAx>
      <c:valAx>
        <c:axId val="9985839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5373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Grades 3-8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'Slide 25'!$B$1</c:f>
              <c:strCache>
                <c:ptCount val="1"/>
                <c:pt idx="0">
                  <c:v>Did Not Yet Meet Expectations </c:v>
                </c:pt>
              </c:strCache>
            </c:strRef>
          </c:tx>
          <c:spPr>
            <a:solidFill>
              <a:schemeClr val="accent1"/>
            </a:solidFill>
            <a:ln>
              <a:noFill/>
            </a:ln>
            <a:effectLst/>
          </c:spPr>
          <c:invertIfNegative val="0"/>
          <c:dLbls>
            <c:dLbl>
              <c:idx val="0"/>
              <c:tx>
                <c:rich>
                  <a:bodyPr/>
                  <a:lstStyle/>
                  <a:p>
                    <a:fld id="{0E38A8A2-7F0E-3849-B9BD-1E736EF1EC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C4A-44E3-B0F7-313DF4FEF776}"/>
                </c:ext>
              </c:extLst>
            </c:dLbl>
            <c:dLbl>
              <c:idx val="1"/>
              <c:tx>
                <c:rich>
                  <a:bodyPr/>
                  <a:lstStyle/>
                  <a:p>
                    <a:fld id="{500D00B8-94C1-6448-9C94-7CA8C27577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C4A-44E3-B0F7-313DF4FEF776}"/>
                </c:ext>
              </c:extLst>
            </c:dLbl>
            <c:dLbl>
              <c:idx val="2"/>
              <c:tx>
                <c:rich>
                  <a:bodyPr/>
                  <a:lstStyle/>
                  <a:p>
                    <a:fld id="{34ECD174-6E8A-6C4C-8187-DC609148EC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C4A-44E3-B0F7-313DF4FEF7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25'!$A$2:$A$4</c:f>
              <c:strCache>
                <c:ptCount val="3"/>
                <c:pt idx="0">
                  <c:v>All Students</c:v>
                </c:pt>
                <c:pt idx="1">
                  <c:v>American Indian or Alaskan Native Students (Federal Reporting)</c:v>
                </c:pt>
                <c:pt idx="2">
                  <c:v>Native Hawaiian or Pacific Islander Students (Federal Reporting)</c:v>
                </c:pt>
              </c:strCache>
            </c:strRef>
          </c:cat>
          <c:val>
            <c:numRef>
              <c:f>'Slide 25'!$B$2:$B$4</c:f>
              <c:numCache>
                <c:formatCode>General</c:formatCode>
                <c:ptCount val="3"/>
                <c:pt idx="0" formatCode="#,##0">
                  <c:v>46348</c:v>
                </c:pt>
                <c:pt idx="1">
                  <c:v>508</c:v>
                </c:pt>
                <c:pt idx="2">
                  <c:v>264</c:v>
                </c:pt>
              </c:numCache>
            </c:numRef>
          </c:val>
          <c:extLst>
            <c:ext xmlns:c15="http://schemas.microsoft.com/office/drawing/2012/chart" uri="{02D57815-91ED-43cb-92C2-25804820EDAC}">
              <c15:datalabelsRange>
                <c15:f>'Slide 25'!$G$2:$G$5</c15:f>
                <c15:dlblRangeCache>
                  <c:ptCount val="4"/>
                  <c:pt idx="0">
                    <c:v>14.1%</c:v>
                  </c:pt>
                  <c:pt idx="1">
                    <c:v>23.9%</c:v>
                  </c:pt>
                  <c:pt idx="2">
                    <c:v>24.4%</c:v>
                  </c:pt>
                </c15:dlblRangeCache>
              </c15:datalabelsRange>
            </c:ext>
            <c:ext xmlns:c16="http://schemas.microsoft.com/office/drawing/2014/chart" uri="{C3380CC4-5D6E-409C-BE32-E72D297353CC}">
              <c16:uniqueId val="{00000003-BC4A-44E3-B0F7-313DF4FEF776}"/>
            </c:ext>
          </c:extLst>
        </c:ser>
        <c:ser>
          <c:idx val="1"/>
          <c:order val="1"/>
          <c:tx>
            <c:strRef>
              <c:f>'Slide 25'!$C$1</c:f>
              <c:strCache>
                <c:ptCount val="1"/>
                <c:pt idx="0">
                  <c:v>Partially Met Expectations</c:v>
                </c:pt>
              </c:strCache>
            </c:strRef>
          </c:tx>
          <c:spPr>
            <a:solidFill>
              <a:schemeClr val="accent2"/>
            </a:solidFill>
            <a:ln>
              <a:noFill/>
            </a:ln>
            <a:effectLst/>
          </c:spPr>
          <c:invertIfNegative val="0"/>
          <c:dLbls>
            <c:dLbl>
              <c:idx val="0"/>
              <c:tx>
                <c:rich>
                  <a:bodyPr/>
                  <a:lstStyle/>
                  <a:p>
                    <a:fld id="{8CED6ECB-C4EE-884A-828C-93287BDE118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C4A-44E3-B0F7-313DF4FEF776}"/>
                </c:ext>
              </c:extLst>
            </c:dLbl>
            <c:dLbl>
              <c:idx val="1"/>
              <c:tx>
                <c:rich>
                  <a:bodyPr/>
                  <a:lstStyle/>
                  <a:p>
                    <a:fld id="{27A2B3CA-3756-5A4A-8E46-54A1BFC873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C4A-44E3-B0F7-313DF4FEF776}"/>
                </c:ext>
              </c:extLst>
            </c:dLbl>
            <c:dLbl>
              <c:idx val="2"/>
              <c:tx>
                <c:rich>
                  <a:bodyPr/>
                  <a:lstStyle/>
                  <a:p>
                    <a:fld id="{3C78E342-3F43-B743-8C4A-A64A5EEB76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C4A-44E3-B0F7-313DF4FEF7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25'!$A$2:$A$4</c:f>
              <c:strCache>
                <c:ptCount val="3"/>
                <c:pt idx="0">
                  <c:v>All Students</c:v>
                </c:pt>
                <c:pt idx="1">
                  <c:v>American Indian or Alaskan Native Students (Federal Reporting)</c:v>
                </c:pt>
                <c:pt idx="2">
                  <c:v>Native Hawaiian or Pacific Islander Students (Federal Reporting)</c:v>
                </c:pt>
              </c:strCache>
            </c:strRef>
          </c:cat>
          <c:val>
            <c:numRef>
              <c:f>'Slide 25'!$C$2:$C$4</c:f>
              <c:numCache>
                <c:formatCode>General</c:formatCode>
                <c:ptCount val="3"/>
                <c:pt idx="0" formatCode="#,##0">
                  <c:v>59061</c:v>
                </c:pt>
                <c:pt idx="1">
                  <c:v>542</c:v>
                </c:pt>
                <c:pt idx="2">
                  <c:v>259</c:v>
                </c:pt>
              </c:numCache>
            </c:numRef>
          </c:val>
          <c:extLst>
            <c:ext xmlns:c15="http://schemas.microsoft.com/office/drawing/2012/chart" uri="{02D57815-91ED-43cb-92C2-25804820EDAC}">
              <c15:datalabelsRange>
                <c15:f>'Slide 25'!$H$2:$H$4</c15:f>
                <c15:dlblRangeCache>
                  <c:ptCount val="3"/>
                  <c:pt idx="0">
                    <c:v>17.9%</c:v>
                  </c:pt>
                  <c:pt idx="1">
                    <c:v>25.5%</c:v>
                  </c:pt>
                  <c:pt idx="2">
                    <c:v>23.9%</c:v>
                  </c:pt>
                </c15:dlblRangeCache>
              </c15:datalabelsRange>
            </c:ext>
            <c:ext xmlns:c16="http://schemas.microsoft.com/office/drawing/2014/chart" uri="{C3380CC4-5D6E-409C-BE32-E72D297353CC}">
              <c16:uniqueId val="{00000007-BC4A-44E3-B0F7-313DF4FEF776}"/>
            </c:ext>
          </c:extLst>
        </c:ser>
        <c:ser>
          <c:idx val="2"/>
          <c:order val="2"/>
          <c:tx>
            <c:strRef>
              <c:f>'Slide 25'!$D$1</c:f>
              <c:strCache>
                <c:ptCount val="1"/>
                <c:pt idx="0">
                  <c:v>Approached Expectations</c:v>
                </c:pt>
              </c:strCache>
            </c:strRef>
          </c:tx>
          <c:spPr>
            <a:solidFill>
              <a:schemeClr val="bg2">
                <a:lumMod val="75000"/>
              </a:schemeClr>
            </a:solidFill>
            <a:ln>
              <a:noFill/>
            </a:ln>
            <a:effectLst/>
          </c:spPr>
          <c:invertIfNegative val="0"/>
          <c:dLbls>
            <c:dLbl>
              <c:idx val="0"/>
              <c:tx>
                <c:rich>
                  <a:bodyPr/>
                  <a:lstStyle/>
                  <a:p>
                    <a:fld id="{267DAFAC-0282-0442-A7A6-38326471B2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C4A-44E3-B0F7-313DF4FEF776}"/>
                </c:ext>
              </c:extLst>
            </c:dLbl>
            <c:dLbl>
              <c:idx val="1"/>
              <c:tx>
                <c:rich>
                  <a:bodyPr/>
                  <a:lstStyle/>
                  <a:p>
                    <a:fld id="{A4ACF5D1-9DBF-244F-93BB-3A056BEE04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C4A-44E3-B0F7-313DF4FEF776}"/>
                </c:ext>
              </c:extLst>
            </c:dLbl>
            <c:dLbl>
              <c:idx val="2"/>
              <c:tx>
                <c:rich>
                  <a:bodyPr/>
                  <a:lstStyle/>
                  <a:p>
                    <a:fld id="{746BDE5F-A6E1-464B-9A05-16A4F845D5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C4A-44E3-B0F7-313DF4FEF7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25'!$A$2:$A$4</c:f>
              <c:strCache>
                <c:ptCount val="3"/>
                <c:pt idx="0">
                  <c:v>All Students</c:v>
                </c:pt>
                <c:pt idx="1">
                  <c:v>American Indian or Alaskan Native Students (Federal Reporting)</c:v>
                </c:pt>
                <c:pt idx="2">
                  <c:v>Native Hawaiian or Pacific Islander Students (Federal Reporting)</c:v>
                </c:pt>
              </c:strCache>
            </c:strRef>
          </c:cat>
          <c:val>
            <c:numRef>
              <c:f>'Slide 25'!$D$2:$D$4</c:f>
              <c:numCache>
                <c:formatCode>General</c:formatCode>
                <c:ptCount val="3"/>
                <c:pt idx="0" formatCode="#,##0">
                  <c:v>79849</c:v>
                </c:pt>
                <c:pt idx="1">
                  <c:v>508</c:v>
                </c:pt>
                <c:pt idx="2">
                  <c:v>282</c:v>
                </c:pt>
              </c:numCache>
            </c:numRef>
          </c:val>
          <c:extLst>
            <c:ext xmlns:c15="http://schemas.microsoft.com/office/drawing/2012/chart" uri="{02D57815-91ED-43cb-92C2-25804820EDAC}">
              <c15:datalabelsRange>
                <c15:f>'Slide 25'!$I$2:$I$4</c15:f>
                <c15:dlblRangeCache>
                  <c:ptCount val="3"/>
                  <c:pt idx="0">
                    <c:v>24.3%</c:v>
                  </c:pt>
                  <c:pt idx="1">
                    <c:v>23.9%</c:v>
                  </c:pt>
                  <c:pt idx="2">
                    <c:v>26.1%</c:v>
                  </c:pt>
                </c15:dlblRangeCache>
              </c15:datalabelsRange>
            </c:ext>
            <c:ext xmlns:c16="http://schemas.microsoft.com/office/drawing/2014/chart" uri="{C3380CC4-5D6E-409C-BE32-E72D297353CC}">
              <c16:uniqueId val="{0000000B-BC4A-44E3-B0F7-313DF4FEF776}"/>
            </c:ext>
          </c:extLst>
        </c:ser>
        <c:ser>
          <c:idx val="3"/>
          <c:order val="3"/>
          <c:tx>
            <c:strRef>
              <c:f>'Slide 25'!$E$1</c:f>
              <c:strCache>
                <c:ptCount val="1"/>
                <c:pt idx="0">
                  <c:v>Met Expectations</c:v>
                </c:pt>
              </c:strCache>
            </c:strRef>
          </c:tx>
          <c:spPr>
            <a:solidFill>
              <a:srgbClr val="FFC000"/>
            </a:solidFill>
            <a:ln>
              <a:noFill/>
            </a:ln>
            <a:effectLst/>
          </c:spPr>
          <c:invertIfNegative val="0"/>
          <c:dLbls>
            <c:dLbl>
              <c:idx val="0"/>
              <c:tx>
                <c:rich>
                  <a:bodyPr/>
                  <a:lstStyle/>
                  <a:p>
                    <a:fld id="{147CBE7C-D845-FD48-AB7A-8C6DF1F796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C4A-44E3-B0F7-313DF4FEF776}"/>
                </c:ext>
              </c:extLst>
            </c:dLbl>
            <c:dLbl>
              <c:idx val="1"/>
              <c:tx>
                <c:rich>
                  <a:bodyPr/>
                  <a:lstStyle/>
                  <a:p>
                    <a:fld id="{898E9A9C-12AE-534B-9A52-DDDA868CC9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C4A-44E3-B0F7-313DF4FEF776}"/>
                </c:ext>
              </c:extLst>
            </c:dLbl>
            <c:dLbl>
              <c:idx val="2"/>
              <c:tx>
                <c:rich>
                  <a:bodyPr/>
                  <a:lstStyle/>
                  <a:p>
                    <a:fld id="{65ACBF76-7000-0B42-BCAE-97D5F943B3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C4A-44E3-B0F7-313DF4FEF7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25'!$A$2:$A$4</c:f>
              <c:strCache>
                <c:ptCount val="3"/>
                <c:pt idx="0">
                  <c:v>All Students</c:v>
                </c:pt>
                <c:pt idx="1">
                  <c:v>American Indian or Alaskan Native Students (Federal Reporting)</c:v>
                </c:pt>
                <c:pt idx="2">
                  <c:v>Native Hawaiian or Pacific Islander Students (Federal Reporting)</c:v>
                </c:pt>
              </c:strCache>
            </c:strRef>
          </c:cat>
          <c:val>
            <c:numRef>
              <c:f>'Slide 25'!$E$2:$E$4</c:f>
              <c:numCache>
                <c:formatCode>General</c:formatCode>
                <c:ptCount val="3"/>
                <c:pt idx="0" formatCode="#,##0">
                  <c:v>115067</c:v>
                </c:pt>
                <c:pt idx="1">
                  <c:v>514</c:v>
                </c:pt>
                <c:pt idx="2">
                  <c:v>249</c:v>
                </c:pt>
              </c:numCache>
            </c:numRef>
          </c:val>
          <c:extLst>
            <c:ext xmlns:c15="http://schemas.microsoft.com/office/drawing/2012/chart" uri="{02D57815-91ED-43cb-92C2-25804820EDAC}">
              <c15:datalabelsRange>
                <c15:f>'Slide 25'!$J$2:$J$4</c15:f>
                <c15:dlblRangeCache>
                  <c:ptCount val="3"/>
                  <c:pt idx="0">
                    <c:v>35.0%</c:v>
                  </c:pt>
                  <c:pt idx="1">
                    <c:v>24.2%</c:v>
                  </c:pt>
                  <c:pt idx="2">
                    <c:v>23.0%</c:v>
                  </c:pt>
                </c15:dlblRangeCache>
              </c15:datalabelsRange>
            </c:ext>
            <c:ext xmlns:c16="http://schemas.microsoft.com/office/drawing/2014/chart" uri="{C3380CC4-5D6E-409C-BE32-E72D297353CC}">
              <c16:uniqueId val="{0000000F-BC4A-44E3-B0F7-313DF4FEF776}"/>
            </c:ext>
          </c:extLst>
        </c:ser>
        <c:ser>
          <c:idx val="4"/>
          <c:order val="4"/>
          <c:tx>
            <c:strRef>
              <c:f>'Slide 25'!$F$1</c:f>
              <c:strCache>
                <c:ptCount val="1"/>
                <c:pt idx="0">
                  <c:v>Exceeded Expectations</c:v>
                </c:pt>
              </c:strCache>
            </c:strRef>
          </c:tx>
          <c:spPr>
            <a:solidFill>
              <a:srgbClr val="0070C0"/>
            </a:solidFill>
            <a:ln>
              <a:noFill/>
            </a:ln>
            <a:effectLst/>
          </c:spPr>
          <c:invertIfNegative val="0"/>
          <c:dLbls>
            <c:dLbl>
              <c:idx val="0"/>
              <c:tx>
                <c:rich>
                  <a:bodyPr/>
                  <a:lstStyle/>
                  <a:p>
                    <a:fld id="{FF232A96-3E83-BB44-AC41-1D4BBA88E33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C4A-44E3-B0F7-313DF4FEF776}"/>
                </c:ext>
              </c:extLst>
            </c:dLbl>
            <c:dLbl>
              <c:idx val="1"/>
              <c:layout>
                <c:manualLayout>
                  <c:x val="9.0225563909774431E-2"/>
                  <c:y val="2.2479795840972261E-2"/>
                </c:manualLayout>
              </c:layout>
              <c:tx>
                <c:rich>
                  <a:bodyPr/>
                  <a:lstStyle/>
                  <a:p>
                    <a:fld id="{C2B1ED4F-90DA-E540-BE06-CEE37FC05E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BC4A-44E3-B0F7-313DF4FEF776}"/>
                </c:ext>
              </c:extLst>
            </c:dLbl>
            <c:dLbl>
              <c:idx val="2"/>
              <c:layout>
                <c:manualLayout>
                  <c:x val="8.5929108485499464E-2"/>
                  <c:y val="2.5289770321093794E-2"/>
                </c:manualLayout>
              </c:layout>
              <c:tx>
                <c:rich>
                  <a:bodyPr/>
                  <a:lstStyle/>
                  <a:p>
                    <a:fld id="{706C18C9-BC04-EA40-BB90-201534DBD8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C4A-44E3-B0F7-313DF4FEF7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25'!$A$2:$A$4</c:f>
              <c:strCache>
                <c:ptCount val="3"/>
                <c:pt idx="0">
                  <c:v>All Students</c:v>
                </c:pt>
                <c:pt idx="1">
                  <c:v>American Indian or Alaskan Native Students (Federal Reporting)</c:v>
                </c:pt>
                <c:pt idx="2">
                  <c:v>Native Hawaiian or Pacific Islander Students (Federal Reporting)</c:v>
                </c:pt>
              </c:strCache>
            </c:strRef>
          </c:cat>
          <c:val>
            <c:numRef>
              <c:f>'Slide 25'!$F$2:$F$4</c:f>
              <c:numCache>
                <c:formatCode>General</c:formatCode>
                <c:ptCount val="3"/>
                <c:pt idx="0" formatCode="#,##0">
                  <c:v>28822</c:v>
                </c:pt>
                <c:pt idx="1">
                  <c:v>55</c:v>
                </c:pt>
                <c:pt idx="2">
                  <c:v>28</c:v>
                </c:pt>
              </c:numCache>
            </c:numRef>
          </c:val>
          <c:extLst>
            <c:ext xmlns:c15="http://schemas.microsoft.com/office/drawing/2012/chart" uri="{02D57815-91ED-43cb-92C2-25804820EDAC}">
              <c15:datalabelsRange>
                <c15:f>'Slide 25'!$K$2:$K$4</c15:f>
                <c15:dlblRangeCache>
                  <c:ptCount val="3"/>
                  <c:pt idx="0">
                    <c:v>8.8%</c:v>
                  </c:pt>
                  <c:pt idx="1">
                    <c:v>2.6%</c:v>
                  </c:pt>
                  <c:pt idx="2">
                    <c:v>2.6%</c:v>
                  </c:pt>
                </c15:dlblRangeCache>
              </c15:datalabelsRange>
            </c:ext>
            <c:ext xmlns:c16="http://schemas.microsoft.com/office/drawing/2014/chart" uri="{C3380CC4-5D6E-409C-BE32-E72D297353CC}">
              <c16:uniqueId val="{00000013-BC4A-44E3-B0F7-313DF4FEF776}"/>
            </c:ext>
          </c:extLst>
        </c:ser>
        <c:dLbls>
          <c:showLegendKey val="0"/>
          <c:showVal val="0"/>
          <c:showCatName val="0"/>
          <c:showSerName val="0"/>
          <c:showPercent val="0"/>
          <c:showBubbleSize val="0"/>
        </c:dLbls>
        <c:gapWidth val="150"/>
        <c:overlap val="100"/>
        <c:axId val="1793412367"/>
        <c:axId val="1714245919"/>
      </c:barChart>
      <c:catAx>
        <c:axId val="1793412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4245919"/>
        <c:crosses val="autoZero"/>
        <c:auto val="1"/>
        <c:lblAlgn val="ctr"/>
        <c:lblOffset val="100"/>
        <c:noMultiLvlLbl val="0"/>
      </c:catAx>
      <c:valAx>
        <c:axId val="17142459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4123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Grades 3-8</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'Slide 25'!$B$36</c:f>
              <c:strCache>
                <c:ptCount val="1"/>
                <c:pt idx="0">
                  <c:v>Did Not Yet Meet Expectations</c:v>
                </c:pt>
              </c:strCache>
            </c:strRef>
          </c:tx>
          <c:spPr>
            <a:solidFill>
              <a:schemeClr val="accent1"/>
            </a:solidFill>
            <a:ln>
              <a:noFill/>
            </a:ln>
            <a:effectLst/>
          </c:spPr>
          <c:invertIfNegative val="0"/>
          <c:dLbls>
            <c:dLbl>
              <c:idx val="0"/>
              <c:tx>
                <c:rich>
                  <a:bodyPr/>
                  <a:lstStyle/>
                  <a:p>
                    <a:fld id="{359990EC-7918-2C42-BB03-2A0E45BCE5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151-4CD0-810C-28750CA2C730}"/>
                </c:ext>
              </c:extLst>
            </c:dLbl>
            <c:dLbl>
              <c:idx val="1"/>
              <c:tx>
                <c:rich>
                  <a:bodyPr/>
                  <a:lstStyle/>
                  <a:p>
                    <a:fld id="{40D3B389-DDC8-C245-B45C-6EC88E47D0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1-4CD0-810C-28750CA2C730}"/>
                </c:ext>
              </c:extLst>
            </c:dLbl>
            <c:dLbl>
              <c:idx val="2"/>
              <c:tx>
                <c:rich>
                  <a:bodyPr/>
                  <a:lstStyle/>
                  <a:p>
                    <a:fld id="{67E7B543-5AD9-994A-8BA8-A3D7539A55C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1-4CD0-810C-28750CA2C7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25'!$A$37:$A$39</c:f>
              <c:strCache>
                <c:ptCount val="3"/>
                <c:pt idx="0">
                  <c:v>All Students</c:v>
                </c:pt>
                <c:pt idx="1">
                  <c:v>American Indian or Alaskan Native Students (Federal Reporting)</c:v>
                </c:pt>
                <c:pt idx="2">
                  <c:v>Native Hawaiian or Pacific Islander Students (Federal Reporting)</c:v>
                </c:pt>
              </c:strCache>
            </c:strRef>
          </c:cat>
          <c:val>
            <c:numRef>
              <c:f>'Slide 25'!$B$37:$B$39</c:f>
              <c:numCache>
                <c:formatCode>General</c:formatCode>
                <c:ptCount val="3"/>
                <c:pt idx="0" formatCode="#,##0">
                  <c:v>58742</c:v>
                </c:pt>
                <c:pt idx="1">
                  <c:v>633</c:v>
                </c:pt>
                <c:pt idx="2">
                  <c:v>353</c:v>
                </c:pt>
              </c:numCache>
            </c:numRef>
          </c:val>
          <c:extLst>
            <c:ext xmlns:c15="http://schemas.microsoft.com/office/drawing/2012/chart" uri="{02D57815-91ED-43cb-92C2-25804820EDAC}">
              <c15:datalabelsRange>
                <c15:f>'Slide 25'!$G$37:$G$39</c15:f>
                <c15:dlblRangeCache>
                  <c:ptCount val="3"/>
                  <c:pt idx="0">
                    <c:v>17.6%</c:v>
                  </c:pt>
                  <c:pt idx="1">
                    <c:v>29.8%</c:v>
                  </c:pt>
                  <c:pt idx="2">
                    <c:v>32.3%</c:v>
                  </c:pt>
                </c15:dlblRangeCache>
              </c15:datalabelsRange>
            </c:ext>
            <c:ext xmlns:c16="http://schemas.microsoft.com/office/drawing/2014/chart" uri="{C3380CC4-5D6E-409C-BE32-E72D297353CC}">
              <c16:uniqueId val="{00000003-1151-4CD0-810C-28750CA2C730}"/>
            </c:ext>
          </c:extLst>
        </c:ser>
        <c:ser>
          <c:idx val="1"/>
          <c:order val="1"/>
          <c:tx>
            <c:strRef>
              <c:f>'Slide 25'!$C$36</c:f>
              <c:strCache>
                <c:ptCount val="1"/>
                <c:pt idx="0">
                  <c:v>Partially Met Expectations</c:v>
                </c:pt>
              </c:strCache>
            </c:strRef>
          </c:tx>
          <c:spPr>
            <a:solidFill>
              <a:schemeClr val="accent2"/>
            </a:solidFill>
            <a:ln>
              <a:noFill/>
            </a:ln>
            <a:effectLst/>
          </c:spPr>
          <c:invertIfNegative val="0"/>
          <c:dLbls>
            <c:dLbl>
              <c:idx val="0"/>
              <c:tx>
                <c:rich>
                  <a:bodyPr/>
                  <a:lstStyle/>
                  <a:p>
                    <a:fld id="{D026170A-E98B-C948-BCA6-76701D95CC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1-4CD0-810C-28750CA2C730}"/>
                </c:ext>
              </c:extLst>
            </c:dLbl>
            <c:dLbl>
              <c:idx val="1"/>
              <c:tx>
                <c:rich>
                  <a:bodyPr/>
                  <a:lstStyle/>
                  <a:p>
                    <a:fld id="{65879D70-CB86-3847-8A0F-4664615CBF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1-4CD0-810C-28750CA2C730}"/>
                </c:ext>
              </c:extLst>
            </c:dLbl>
            <c:dLbl>
              <c:idx val="2"/>
              <c:tx>
                <c:rich>
                  <a:bodyPr/>
                  <a:lstStyle/>
                  <a:p>
                    <a:fld id="{D1CE793D-BB2B-3C4C-B645-F4F0E842ED5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1-4CD0-810C-28750CA2C7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25'!$A$37:$A$39</c:f>
              <c:strCache>
                <c:ptCount val="3"/>
                <c:pt idx="0">
                  <c:v>All Students</c:v>
                </c:pt>
                <c:pt idx="1">
                  <c:v>American Indian or Alaskan Native Students (Federal Reporting)</c:v>
                </c:pt>
                <c:pt idx="2">
                  <c:v>Native Hawaiian or Pacific Islander Students (Federal Reporting)</c:v>
                </c:pt>
              </c:strCache>
            </c:strRef>
          </c:cat>
          <c:val>
            <c:numRef>
              <c:f>'Slide 25'!$C$37:$C$39</c:f>
              <c:numCache>
                <c:formatCode>General</c:formatCode>
                <c:ptCount val="3"/>
                <c:pt idx="0" formatCode="#,##0">
                  <c:v>80686</c:v>
                </c:pt>
                <c:pt idx="1">
                  <c:v>688</c:v>
                </c:pt>
                <c:pt idx="2">
                  <c:v>316</c:v>
                </c:pt>
              </c:numCache>
            </c:numRef>
          </c:val>
          <c:extLst>
            <c:ext xmlns:c15="http://schemas.microsoft.com/office/drawing/2012/chart" uri="{02D57815-91ED-43cb-92C2-25804820EDAC}">
              <c15:datalabelsRange>
                <c15:f>'Slide 25'!$H$37:$H$40</c15:f>
                <c15:dlblRangeCache>
                  <c:ptCount val="4"/>
                  <c:pt idx="0">
                    <c:v>24.2%</c:v>
                  </c:pt>
                  <c:pt idx="1">
                    <c:v>32.4%</c:v>
                  </c:pt>
                  <c:pt idx="2">
                    <c:v>28.9%</c:v>
                  </c:pt>
                </c15:dlblRangeCache>
              </c15:datalabelsRange>
            </c:ext>
            <c:ext xmlns:c16="http://schemas.microsoft.com/office/drawing/2014/chart" uri="{C3380CC4-5D6E-409C-BE32-E72D297353CC}">
              <c16:uniqueId val="{00000007-1151-4CD0-810C-28750CA2C730}"/>
            </c:ext>
          </c:extLst>
        </c:ser>
        <c:ser>
          <c:idx val="2"/>
          <c:order val="2"/>
          <c:tx>
            <c:strRef>
              <c:f>'Slide 25'!$D$36</c:f>
              <c:strCache>
                <c:ptCount val="1"/>
                <c:pt idx="0">
                  <c:v>Approached Expectations</c:v>
                </c:pt>
              </c:strCache>
            </c:strRef>
          </c:tx>
          <c:spPr>
            <a:solidFill>
              <a:schemeClr val="accent3"/>
            </a:solidFill>
            <a:ln>
              <a:noFill/>
            </a:ln>
            <a:effectLst/>
          </c:spPr>
          <c:invertIfNegative val="0"/>
          <c:dLbls>
            <c:dLbl>
              <c:idx val="0"/>
              <c:tx>
                <c:rich>
                  <a:bodyPr/>
                  <a:lstStyle/>
                  <a:p>
                    <a:fld id="{CF785652-C69E-7646-B12E-EFB2082F09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151-4CD0-810C-28750CA2C730}"/>
                </c:ext>
              </c:extLst>
            </c:dLbl>
            <c:dLbl>
              <c:idx val="1"/>
              <c:tx>
                <c:rich>
                  <a:bodyPr/>
                  <a:lstStyle/>
                  <a:p>
                    <a:fld id="{09902DB5-2530-614F-A230-77612A9AC29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151-4CD0-810C-28750CA2C730}"/>
                </c:ext>
              </c:extLst>
            </c:dLbl>
            <c:dLbl>
              <c:idx val="2"/>
              <c:tx>
                <c:rich>
                  <a:bodyPr/>
                  <a:lstStyle/>
                  <a:p>
                    <a:fld id="{B1ABDFB4-3EEF-EF48-B04E-555438EC95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151-4CD0-810C-28750CA2C7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25'!$A$37:$A$39</c:f>
              <c:strCache>
                <c:ptCount val="3"/>
                <c:pt idx="0">
                  <c:v>All Students</c:v>
                </c:pt>
                <c:pt idx="1">
                  <c:v>American Indian or Alaskan Native Students (Federal Reporting)</c:v>
                </c:pt>
                <c:pt idx="2">
                  <c:v>Native Hawaiian or Pacific Islander Students (Federal Reporting)</c:v>
                </c:pt>
              </c:strCache>
            </c:strRef>
          </c:cat>
          <c:val>
            <c:numRef>
              <c:f>'Slide 25'!$D$37:$D$39</c:f>
              <c:numCache>
                <c:formatCode>General</c:formatCode>
                <c:ptCount val="3"/>
                <c:pt idx="0" formatCode="#,##0">
                  <c:v>84231</c:v>
                </c:pt>
                <c:pt idx="1">
                  <c:v>461</c:v>
                </c:pt>
                <c:pt idx="2">
                  <c:v>243</c:v>
                </c:pt>
              </c:numCache>
            </c:numRef>
          </c:val>
          <c:extLst>
            <c:ext xmlns:c15="http://schemas.microsoft.com/office/drawing/2012/chart" uri="{02D57815-91ED-43cb-92C2-25804820EDAC}">
              <c15:datalabelsRange>
                <c15:f>'Slide 25'!$I$37:$I$39</c15:f>
                <c15:dlblRangeCache>
                  <c:ptCount val="3"/>
                  <c:pt idx="0">
                    <c:v>25.3%</c:v>
                  </c:pt>
                  <c:pt idx="1">
                    <c:v>21.7%</c:v>
                  </c:pt>
                  <c:pt idx="2">
                    <c:v>22.3%</c:v>
                  </c:pt>
                </c15:dlblRangeCache>
              </c15:datalabelsRange>
            </c:ext>
            <c:ext xmlns:c16="http://schemas.microsoft.com/office/drawing/2014/chart" uri="{C3380CC4-5D6E-409C-BE32-E72D297353CC}">
              <c16:uniqueId val="{0000000B-1151-4CD0-810C-28750CA2C730}"/>
            </c:ext>
          </c:extLst>
        </c:ser>
        <c:ser>
          <c:idx val="3"/>
          <c:order val="3"/>
          <c:tx>
            <c:strRef>
              <c:f>'Slide 25'!$E$36</c:f>
              <c:strCache>
                <c:ptCount val="1"/>
                <c:pt idx="0">
                  <c:v>Met Expectations</c:v>
                </c:pt>
              </c:strCache>
            </c:strRef>
          </c:tx>
          <c:spPr>
            <a:solidFill>
              <a:schemeClr val="accent4"/>
            </a:solidFill>
            <a:ln>
              <a:noFill/>
            </a:ln>
            <a:effectLst/>
          </c:spPr>
          <c:invertIfNegative val="0"/>
          <c:dLbls>
            <c:dLbl>
              <c:idx val="0"/>
              <c:tx>
                <c:rich>
                  <a:bodyPr/>
                  <a:lstStyle/>
                  <a:p>
                    <a:fld id="{A455AD5F-B844-CF4E-9ACF-7E6DF2ECB3F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151-4CD0-810C-28750CA2C730}"/>
                </c:ext>
              </c:extLst>
            </c:dLbl>
            <c:dLbl>
              <c:idx val="1"/>
              <c:tx>
                <c:rich>
                  <a:bodyPr/>
                  <a:lstStyle/>
                  <a:p>
                    <a:fld id="{0F4622CD-D9EA-D540-89B3-717A42AE43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151-4CD0-810C-28750CA2C730}"/>
                </c:ext>
              </c:extLst>
            </c:dLbl>
            <c:dLbl>
              <c:idx val="2"/>
              <c:tx>
                <c:rich>
                  <a:bodyPr/>
                  <a:lstStyle/>
                  <a:p>
                    <a:fld id="{C85145C4-DB4C-5F43-87F9-CC103E1630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151-4CD0-810C-28750CA2C7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25'!$A$37:$A$39</c:f>
              <c:strCache>
                <c:ptCount val="3"/>
                <c:pt idx="0">
                  <c:v>All Students</c:v>
                </c:pt>
                <c:pt idx="1">
                  <c:v>American Indian or Alaskan Native Students (Federal Reporting)</c:v>
                </c:pt>
                <c:pt idx="2">
                  <c:v>Native Hawaiian or Pacific Islander Students (Federal Reporting)</c:v>
                </c:pt>
              </c:strCache>
            </c:strRef>
          </c:cat>
          <c:val>
            <c:numRef>
              <c:f>'Slide 25'!$E$37:$E$39</c:f>
              <c:numCache>
                <c:formatCode>General</c:formatCode>
                <c:ptCount val="3"/>
                <c:pt idx="0" formatCode="#,##0">
                  <c:v>91472</c:v>
                </c:pt>
                <c:pt idx="1">
                  <c:v>314</c:v>
                </c:pt>
                <c:pt idx="2">
                  <c:v>165</c:v>
                </c:pt>
              </c:numCache>
            </c:numRef>
          </c:val>
          <c:extLst>
            <c:ext xmlns:c15="http://schemas.microsoft.com/office/drawing/2012/chart" uri="{02D57815-91ED-43cb-92C2-25804820EDAC}">
              <c15:datalabelsRange>
                <c15:f>'Slide 25'!$J$37:$J$39</c15:f>
                <c15:dlblRangeCache>
                  <c:ptCount val="3"/>
                  <c:pt idx="0">
                    <c:v>27.5%</c:v>
                  </c:pt>
                  <c:pt idx="1">
                    <c:v>14.8%</c:v>
                  </c:pt>
                  <c:pt idx="2">
                    <c:v>15.1%</c:v>
                  </c:pt>
                </c15:dlblRangeCache>
              </c15:datalabelsRange>
            </c:ext>
            <c:ext xmlns:c16="http://schemas.microsoft.com/office/drawing/2014/chart" uri="{C3380CC4-5D6E-409C-BE32-E72D297353CC}">
              <c16:uniqueId val="{0000000F-1151-4CD0-810C-28750CA2C730}"/>
            </c:ext>
          </c:extLst>
        </c:ser>
        <c:ser>
          <c:idx val="4"/>
          <c:order val="4"/>
          <c:tx>
            <c:strRef>
              <c:f>'Slide 25'!$F$36</c:f>
              <c:strCache>
                <c:ptCount val="1"/>
                <c:pt idx="0">
                  <c:v>Exceeded Expectations</c:v>
                </c:pt>
              </c:strCache>
            </c:strRef>
          </c:tx>
          <c:spPr>
            <a:solidFill>
              <a:schemeClr val="accent5"/>
            </a:solidFill>
            <a:ln>
              <a:noFill/>
            </a:ln>
            <a:effectLst/>
          </c:spPr>
          <c:invertIfNegative val="0"/>
          <c:dLbls>
            <c:dLbl>
              <c:idx val="0"/>
              <c:tx>
                <c:rich>
                  <a:bodyPr/>
                  <a:lstStyle/>
                  <a:p>
                    <a:fld id="{4B8B7256-4118-4A4C-935B-9221F6CC87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151-4CD0-810C-28750CA2C730}"/>
                </c:ext>
              </c:extLst>
            </c:dLbl>
            <c:dLbl>
              <c:idx val="1"/>
              <c:layout>
                <c:manualLayout>
                  <c:x val="8.7193455501815495E-2"/>
                  <c:y val="1.5913610397226281E-2"/>
                </c:manualLayout>
              </c:layout>
              <c:tx>
                <c:rich>
                  <a:bodyPr/>
                  <a:lstStyle/>
                  <a:p>
                    <a:fld id="{6601AC8D-73B1-FE49-88E6-DE4FC4EE80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1151-4CD0-810C-28750CA2C730}"/>
                </c:ext>
              </c:extLst>
            </c:dLbl>
            <c:dLbl>
              <c:idx val="2"/>
              <c:layout>
                <c:manualLayout>
                  <c:x val="9.4459576793633357E-2"/>
                  <c:y val="1.5913610397226271E-2"/>
                </c:manualLayout>
              </c:layout>
              <c:tx>
                <c:rich>
                  <a:bodyPr/>
                  <a:lstStyle/>
                  <a:p>
                    <a:fld id="{6C9999D2-8531-5C4E-99B5-7902DFA9CB1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151-4CD0-810C-28750CA2C7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25'!$A$37:$A$39</c:f>
              <c:strCache>
                <c:ptCount val="3"/>
                <c:pt idx="0">
                  <c:v>All Students</c:v>
                </c:pt>
                <c:pt idx="1">
                  <c:v>American Indian or Alaskan Native Students (Federal Reporting)</c:v>
                </c:pt>
                <c:pt idx="2">
                  <c:v>Native Hawaiian or Pacific Islander Students (Federal Reporting)</c:v>
                </c:pt>
              </c:strCache>
            </c:strRef>
          </c:cat>
          <c:val>
            <c:numRef>
              <c:f>'Slide 25'!$F$37:$F$39</c:f>
              <c:numCache>
                <c:formatCode>General</c:formatCode>
                <c:ptCount val="3"/>
                <c:pt idx="0" formatCode="#,##0">
                  <c:v>18006</c:v>
                </c:pt>
                <c:pt idx="1">
                  <c:v>30</c:v>
                </c:pt>
                <c:pt idx="2">
                  <c:v>15</c:v>
                </c:pt>
              </c:numCache>
            </c:numRef>
          </c:val>
          <c:extLst>
            <c:ext xmlns:c15="http://schemas.microsoft.com/office/drawing/2012/chart" uri="{02D57815-91ED-43cb-92C2-25804820EDAC}">
              <c15:datalabelsRange>
                <c15:f>'Slide 25'!$K$37:$K$39</c15:f>
                <c15:dlblRangeCache>
                  <c:ptCount val="3"/>
                  <c:pt idx="0">
                    <c:v>5.4%</c:v>
                  </c:pt>
                  <c:pt idx="1">
                    <c:v>1.4%</c:v>
                  </c:pt>
                  <c:pt idx="2">
                    <c:v>1.4%</c:v>
                  </c:pt>
                </c15:dlblRangeCache>
              </c15:datalabelsRange>
            </c:ext>
            <c:ext xmlns:c16="http://schemas.microsoft.com/office/drawing/2014/chart" uri="{C3380CC4-5D6E-409C-BE32-E72D297353CC}">
              <c16:uniqueId val="{00000013-1151-4CD0-810C-28750CA2C730}"/>
            </c:ext>
          </c:extLst>
        </c:ser>
        <c:dLbls>
          <c:dLblPos val="ctr"/>
          <c:showLegendKey val="0"/>
          <c:showVal val="1"/>
          <c:showCatName val="0"/>
          <c:showSerName val="0"/>
          <c:showPercent val="0"/>
          <c:showBubbleSize val="0"/>
        </c:dLbls>
        <c:gapWidth val="150"/>
        <c:overlap val="100"/>
        <c:axId val="1887986079"/>
        <c:axId val="1887985599"/>
      </c:barChart>
      <c:catAx>
        <c:axId val="188798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985599"/>
        <c:crosses val="autoZero"/>
        <c:auto val="1"/>
        <c:lblAlgn val="ctr"/>
        <c:lblOffset val="100"/>
        <c:noMultiLvlLbl val="0"/>
      </c:catAx>
      <c:valAx>
        <c:axId val="18879855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9860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Grade 11</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'Slide 27-28'!$B$1</c:f>
              <c:strCache>
                <c:ptCount val="1"/>
                <c:pt idx="0">
                  <c:v>Did Not Yet Meet Expectations</c:v>
                </c:pt>
              </c:strCache>
            </c:strRef>
          </c:tx>
          <c:spPr>
            <a:solidFill>
              <a:schemeClr val="accent1"/>
            </a:solidFill>
            <a:ln>
              <a:noFill/>
            </a:ln>
            <a:effectLst/>
          </c:spPr>
          <c:invertIfNegative val="0"/>
          <c:dLbls>
            <c:dLbl>
              <c:idx val="0"/>
              <c:tx>
                <c:rich>
                  <a:bodyPr/>
                  <a:lstStyle/>
                  <a:p>
                    <a:fld id="{6E69FE72-8A47-4B4E-A272-B668391855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DF9-43B1-868A-1B1FEAE7C764}"/>
                </c:ext>
              </c:extLst>
            </c:dLbl>
            <c:dLbl>
              <c:idx val="1"/>
              <c:tx>
                <c:rich>
                  <a:bodyPr/>
                  <a:lstStyle/>
                  <a:p>
                    <a:fld id="{8AB98719-B2EF-0C47-8F6C-28E7E1B90A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F9-43B1-868A-1B1FEAE7C764}"/>
                </c:ext>
              </c:extLst>
            </c:dLbl>
            <c:dLbl>
              <c:idx val="2"/>
              <c:tx>
                <c:rich>
                  <a:bodyPr/>
                  <a:lstStyle/>
                  <a:p>
                    <a:fld id="{8E1ACF8B-80C2-5448-8DF9-609275EC77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DF9-43B1-868A-1B1FEAE7C7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27-28'!$A$2:$A$4</c:f>
              <c:strCache>
                <c:ptCount val="3"/>
                <c:pt idx="0">
                  <c:v>All Students</c:v>
                </c:pt>
                <c:pt idx="1">
                  <c:v>American Indian or Alaskan Native Students (Federal Reporting)</c:v>
                </c:pt>
                <c:pt idx="2">
                  <c:v>Native Hawaiian or Pacific Islander Students (Federal Reporting)</c:v>
                </c:pt>
              </c:strCache>
            </c:strRef>
          </c:cat>
          <c:val>
            <c:numRef>
              <c:f>'Slide 27-28'!$B$2:$B$4</c:f>
              <c:numCache>
                <c:formatCode>General</c:formatCode>
                <c:ptCount val="3"/>
                <c:pt idx="0" formatCode="#,##0">
                  <c:v>15663</c:v>
                </c:pt>
                <c:pt idx="1">
                  <c:v>140</c:v>
                </c:pt>
                <c:pt idx="2">
                  <c:v>50</c:v>
                </c:pt>
              </c:numCache>
            </c:numRef>
          </c:val>
          <c:extLst>
            <c:ext xmlns:c15="http://schemas.microsoft.com/office/drawing/2012/chart" uri="{02D57815-91ED-43cb-92C2-25804820EDAC}">
              <c15:datalabelsRange>
                <c15:f>'Slide 27-28'!$F$2:$F$4</c15:f>
                <c15:dlblRangeCache>
                  <c:ptCount val="3"/>
                  <c:pt idx="0">
                    <c:v>28.0%</c:v>
                  </c:pt>
                  <c:pt idx="1">
                    <c:v>43.8%</c:v>
                  </c:pt>
                  <c:pt idx="2">
                    <c:v>36.5%</c:v>
                  </c:pt>
                </c15:dlblRangeCache>
              </c15:datalabelsRange>
            </c:ext>
            <c:ext xmlns:c16="http://schemas.microsoft.com/office/drawing/2014/chart" uri="{C3380CC4-5D6E-409C-BE32-E72D297353CC}">
              <c16:uniqueId val="{00000003-5DF9-43B1-868A-1B1FEAE7C764}"/>
            </c:ext>
          </c:extLst>
        </c:ser>
        <c:ser>
          <c:idx val="1"/>
          <c:order val="1"/>
          <c:tx>
            <c:strRef>
              <c:f>'Slide 27-28'!$C$1</c:f>
              <c:strCache>
                <c:ptCount val="1"/>
                <c:pt idx="0">
                  <c:v>Approached Expectations</c:v>
                </c:pt>
              </c:strCache>
            </c:strRef>
          </c:tx>
          <c:spPr>
            <a:solidFill>
              <a:schemeClr val="accent2"/>
            </a:solidFill>
            <a:ln>
              <a:noFill/>
            </a:ln>
            <a:effectLst/>
          </c:spPr>
          <c:invertIfNegative val="0"/>
          <c:dLbls>
            <c:dLbl>
              <c:idx val="0"/>
              <c:tx>
                <c:rich>
                  <a:bodyPr/>
                  <a:lstStyle/>
                  <a:p>
                    <a:fld id="{07085DB3-C720-CB4E-9528-5CAEE7D3DA6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F9-43B1-868A-1B1FEAE7C764}"/>
                </c:ext>
              </c:extLst>
            </c:dLbl>
            <c:dLbl>
              <c:idx val="1"/>
              <c:tx>
                <c:rich>
                  <a:bodyPr/>
                  <a:lstStyle/>
                  <a:p>
                    <a:fld id="{A2A81D0E-D4BF-564E-9154-D872BFE469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F9-43B1-868A-1B1FEAE7C764}"/>
                </c:ext>
              </c:extLst>
            </c:dLbl>
            <c:dLbl>
              <c:idx val="2"/>
              <c:tx>
                <c:rich>
                  <a:bodyPr/>
                  <a:lstStyle/>
                  <a:p>
                    <a:fld id="{706AAF80-0F88-454E-8B5D-E6496A91DD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F9-43B1-868A-1B1FEAE7C7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27-28'!$A$2:$A$4</c:f>
              <c:strCache>
                <c:ptCount val="3"/>
                <c:pt idx="0">
                  <c:v>All Students</c:v>
                </c:pt>
                <c:pt idx="1">
                  <c:v>American Indian or Alaskan Native Students (Federal Reporting)</c:v>
                </c:pt>
                <c:pt idx="2">
                  <c:v>Native Hawaiian or Pacific Islander Students (Federal Reporting)</c:v>
                </c:pt>
              </c:strCache>
            </c:strRef>
          </c:cat>
          <c:val>
            <c:numRef>
              <c:f>'Slide 27-28'!$C$2:$C$4</c:f>
              <c:numCache>
                <c:formatCode>General</c:formatCode>
                <c:ptCount val="3"/>
                <c:pt idx="0" formatCode="#,##0">
                  <c:v>7335</c:v>
                </c:pt>
                <c:pt idx="1">
                  <c:v>40</c:v>
                </c:pt>
                <c:pt idx="2">
                  <c:v>19</c:v>
                </c:pt>
              </c:numCache>
            </c:numRef>
          </c:val>
          <c:extLst>
            <c:ext xmlns:c15="http://schemas.microsoft.com/office/drawing/2012/chart" uri="{02D57815-91ED-43cb-92C2-25804820EDAC}">
              <c15:datalabelsRange>
                <c15:f>'Slide 27-28'!$G$2:$G$4</c15:f>
                <c15:dlblRangeCache>
                  <c:ptCount val="3"/>
                  <c:pt idx="0">
                    <c:v>13.1%</c:v>
                  </c:pt>
                  <c:pt idx="1">
                    <c:v>12.5%</c:v>
                  </c:pt>
                  <c:pt idx="2">
                    <c:v>13.9%</c:v>
                  </c:pt>
                </c15:dlblRangeCache>
              </c15:datalabelsRange>
            </c:ext>
            <c:ext xmlns:c16="http://schemas.microsoft.com/office/drawing/2014/chart" uri="{C3380CC4-5D6E-409C-BE32-E72D297353CC}">
              <c16:uniqueId val="{00000007-5DF9-43B1-868A-1B1FEAE7C764}"/>
            </c:ext>
          </c:extLst>
        </c:ser>
        <c:ser>
          <c:idx val="2"/>
          <c:order val="2"/>
          <c:tx>
            <c:strRef>
              <c:f>'Slide 27-28'!$D$1</c:f>
              <c:strCache>
                <c:ptCount val="1"/>
                <c:pt idx="0">
                  <c:v>Met Expectations</c:v>
                </c:pt>
              </c:strCache>
            </c:strRef>
          </c:tx>
          <c:spPr>
            <a:solidFill>
              <a:schemeClr val="accent3"/>
            </a:solidFill>
            <a:ln>
              <a:noFill/>
            </a:ln>
            <a:effectLst/>
          </c:spPr>
          <c:invertIfNegative val="0"/>
          <c:dLbls>
            <c:dLbl>
              <c:idx val="0"/>
              <c:tx>
                <c:rich>
                  <a:bodyPr/>
                  <a:lstStyle/>
                  <a:p>
                    <a:fld id="{0346CCA1-6071-AB47-ABD0-187BAF81764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F9-43B1-868A-1B1FEAE7C764}"/>
                </c:ext>
              </c:extLst>
            </c:dLbl>
            <c:dLbl>
              <c:idx val="1"/>
              <c:tx>
                <c:rich>
                  <a:bodyPr/>
                  <a:lstStyle/>
                  <a:p>
                    <a:fld id="{C69FEAF6-6A0D-BF4A-9882-0D90665B6DF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F9-43B1-868A-1B1FEAE7C764}"/>
                </c:ext>
              </c:extLst>
            </c:dLbl>
            <c:dLbl>
              <c:idx val="2"/>
              <c:tx>
                <c:rich>
                  <a:bodyPr/>
                  <a:lstStyle/>
                  <a:p>
                    <a:fld id="{1A105FD4-2C77-0B4F-BF09-F4F735D8DB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F9-43B1-868A-1B1FEAE7C7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27-28'!$A$2:$A$4</c:f>
              <c:strCache>
                <c:ptCount val="3"/>
                <c:pt idx="0">
                  <c:v>All Students</c:v>
                </c:pt>
                <c:pt idx="1">
                  <c:v>American Indian or Alaskan Native Students (Federal Reporting)</c:v>
                </c:pt>
                <c:pt idx="2">
                  <c:v>Native Hawaiian or Pacific Islander Students (Federal Reporting)</c:v>
                </c:pt>
              </c:strCache>
            </c:strRef>
          </c:cat>
          <c:val>
            <c:numRef>
              <c:f>'Slide 27-28'!$D$2:$D$4</c:f>
              <c:numCache>
                <c:formatCode>General</c:formatCode>
                <c:ptCount val="3"/>
                <c:pt idx="0" formatCode="#,##0">
                  <c:v>25983</c:v>
                </c:pt>
                <c:pt idx="1">
                  <c:v>124</c:v>
                </c:pt>
                <c:pt idx="2">
                  <c:v>61</c:v>
                </c:pt>
              </c:numCache>
            </c:numRef>
          </c:val>
          <c:extLst>
            <c:ext xmlns:c15="http://schemas.microsoft.com/office/drawing/2012/chart" uri="{02D57815-91ED-43cb-92C2-25804820EDAC}">
              <c15:datalabelsRange>
                <c15:f>'Slide 27-28'!$H$2:$H$4</c15:f>
                <c15:dlblRangeCache>
                  <c:ptCount val="3"/>
                  <c:pt idx="0">
                    <c:v>46.4%</c:v>
                  </c:pt>
                  <c:pt idx="1">
                    <c:v>38.8%</c:v>
                  </c:pt>
                  <c:pt idx="2">
                    <c:v>44.5%</c:v>
                  </c:pt>
                </c15:dlblRangeCache>
              </c15:datalabelsRange>
            </c:ext>
            <c:ext xmlns:c16="http://schemas.microsoft.com/office/drawing/2014/chart" uri="{C3380CC4-5D6E-409C-BE32-E72D297353CC}">
              <c16:uniqueId val="{0000000B-5DF9-43B1-868A-1B1FEAE7C764}"/>
            </c:ext>
          </c:extLst>
        </c:ser>
        <c:ser>
          <c:idx val="3"/>
          <c:order val="3"/>
          <c:tx>
            <c:strRef>
              <c:f>'Slide 27-28'!$E$1</c:f>
              <c:strCache>
                <c:ptCount val="1"/>
                <c:pt idx="0">
                  <c:v>Exceeded Expectations</c:v>
                </c:pt>
              </c:strCache>
            </c:strRef>
          </c:tx>
          <c:spPr>
            <a:solidFill>
              <a:schemeClr val="accent4"/>
            </a:solidFill>
            <a:ln>
              <a:noFill/>
            </a:ln>
            <a:effectLst/>
          </c:spPr>
          <c:invertIfNegative val="0"/>
          <c:dLbls>
            <c:dLbl>
              <c:idx val="0"/>
              <c:tx>
                <c:rich>
                  <a:bodyPr/>
                  <a:lstStyle/>
                  <a:p>
                    <a:fld id="{3C36AF1B-E3EF-834C-805B-57E6A753143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F9-43B1-868A-1B1FEAE7C764}"/>
                </c:ext>
              </c:extLst>
            </c:dLbl>
            <c:dLbl>
              <c:idx val="1"/>
              <c:tx>
                <c:rich>
                  <a:bodyPr/>
                  <a:lstStyle/>
                  <a:p>
                    <a:fld id="{DF5F466C-1943-4048-9AB0-0CF06EF87A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F9-43B1-868A-1B1FEAE7C764}"/>
                </c:ext>
              </c:extLst>
            </c:dLbl>
            <c:dLbl>
              <c:idx val="2"/>
              <c:tx>
                <c:rich>
                  <a:bodyPr/>
                  <a:lstStyle/>
                  <a:p>
                    <a:fld id="{3C9F2733-53F6-1342-865C-2A0D74547C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F9-43B1-868A-1B1FEAE7C7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27-28'!$A$2:$A$4</c:f>
              <c:strCache>
                <c:ptCount val="3"/>
                <c:pt idx="0">
                  <c:v>All Students</c:v>
                </c:pt>
                <c:pt idx="1">
                  <c:v>American Indian or Alaskan Native Students (Federal Reporting)</c:v>
                </c:pt>
                <c:pt idx="2">
                  <c:v>Native Hawaiian or Pacific Islander Students (Federal Reporting)</c:v>
                </c:pt>
              </c:strCache>
            </c:strRef>
          </c:cat>
          <c:val>
            <c:numRef>
              <c:f>'Slide 27-28'!$E$2:$E$4</c:f>
              <c:numCache>
                <c:formatCode>General</c:formatCode>
                <c:ptCount val="3"/>
                <c:pt idx="0" formatCode="#,##0">
                  <c:v>7029</c:v>
                </c:pt>
                <c:pt idx="1">
                  <c:v>16</c:v>
                </c:pt>
                <c:pt idx="2">
                  <c:v>7</c:v>
                </c:pt>
              </c:numCache>
            </c:numRef>
          </c:val>
          <c:extLst>
            <c:ext xmlns:c15="http://schemas.microsoft.com/office/drawing/2012/chart" uri="{02D57815-91ED-43cb-92C2-25804820EDAC}">
              <c15:datalabelsRange>
                <c15:f>'Slide 27-28'!$I$2:$I$4</c15:f>
                <c15:dlblRangeCache>
                  <c:ptCount val="3"/>
                  <c:pt idx="0">
                    <c:v>12.5%</c:v>
                  </c:pt>
                  <c:pt idx="1">
                    <c:v>5.0%</c:v>
                  </c:pt>
                  <c:pt idx="2">
                    <c:v>5.1%</c:v>
                  </c:pt>
                </c15:dlblRangeCache>
              </c15:datalabelsRange>
            </c:ext>
            <c:ext xmlns:c16="http://schemas.microsoft.com/office/drawing/2014/chart" uri="{C3380CC4-5D6E-409C-BE32-E72D297353CC}">
              <c16:uniqueId val="{0000000F-5DF9-43B1-868A-1B1FEAE7C764}"/>
            </c:ext>
          </c:extLst>
        </c:ser>
        <c:dLbls>
          <c:dLblPos val="ctr"/>
          <c:showLegendKey val="0"/>
          <c:showVal val="1"/>
          <c:showCatName val="0"/>
          <c:showSerName val="0"/>
          <c:showPercent val="0"/>
          <c:showBubbleSize val="0"/>
        </c:dLbls>
        <c:gapWidth val="150"/>
        <c:overlap val="100"/>
        <c:axId val="1750032799"/>
        <c:axId val="1713193615"/>
      </c:barChart>
      <c:catAx>
        <c:axId val="175003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193615"/>
        <c:crosses val="autoZero"/>
        <c:auto val="1"/>
        <c:lblAlgn val="ctr"/>
        <c:lblOffset val="100"/>
        <c:noMultiLvlLbl val="0"/>
      </c:catAx>
      <c:valAx>
        <c:axId val="1713193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00327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Grade 11</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646955424651627"/>
          <c:y val="8.9984776816807888E-2"/>
          <c:w val="0.78833101551995655"/>
          <c:h val="0.68923616980991731"/>
        </c:manualLayout>
      </c:layout>
      <c:barChart>
        <c:barDir val="col"/>
        <c:grouping val="percentStacked"/>
        <c:varyColors val="0"/>
        <c:ser>
          <c:idx val="0"/>
          <c:order val="0"/>
          <c:tx>
            <c:strRef>
              <c:f>'Slide 27-28'!$B$53</c:f>
              <c:strCache>
                <c:ptCount val="1"/>
                <c:pt idx="0">
                  <c:v>Did Not Yet Meet Expectations</c:v>
                </c:pt>
              </c:strCache>
            </c:strRef>
          </c:tx>
          <c:spPr>
            <a:solidFill>
              <a:schemeClr val="accent1"/>
            </a:solidFill>
            <a:ln>
              <a:noFill/>
            </a:ln>
            <a:effectLst/>
          </c:spPr>
          <c:invertIfNegative val="0"/>
          <c:dLbls>
            <c:dLbl>
              <c:idx val="0"/>
              <c:tx>
                <c:rich>
                  <a:bodyPr/>
                  <a:lstStyle/>
                  <a:p>
                    <a:fld id="{3AEDB214-A885-FF49-B2AC-872F1638AB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4B1-486C-9E0E-899C3EAE40F4}"/>
                </c:ext>
              </c:extLst>
            </c:dLbl>
            <c:dLbl>
              <c:idx val="1"/>
              <c:tx>
                <c:rich>
                  <a:bodyPr/>
                  <a:lstStyle/>
                  <a:p>
                    <a:fld id="{643084D2-7A2D-F840-AFE2-B60FED02B16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4B1-486C-9E0E-899C3EAE40F4}"/>
                </c:ext>
              </c:extLst>
            </c:dLbl>
            <c:dLbl>
              <c:idx val="2"/>
              <c:tx>
                <c:rich>
                  <a:bodyPr/>
                  <a:lstStyle/>
                  <a:p>
                    <a:fld id="{49A052A2-957A-5443-9933-17605AF798D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4B1-486C-9E0E-899C3EAE40F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27-28'!$A$54:$A$56</c:f>
              <c:strCache>
                <c:ptCount val="3"/>
                <c:pt idx="0">
                  <c:v>All Students</c:v>
                </c:pt>
                <c:pt idx="1">
                  <c:v>American Indian or Alaskan Native Students (Federal Reporting)</c:v>
                </c:pt>
                <c:pt idx="2">
                  <c:v>Native Hawaiian or Pacific Islander Students (Federal Reporting)</c:v>
                </c:pt>
              </c:strCache>
            </c:strRef>
          </c:cat>
          <c:val>
            <c:numRef>
              <c:f>'Slide 27-28'!$B$54:$B$56</c:f>
              <c:numCache>
                <c:formatCode>General</c:formatCode>
                <c:ptCount val="3"/>
                <c:pt idx="0" formatCode="#,##0">
                  <c:v>24193</c:v>
                </c:pt>
                <c:pt idx="1">
                  <c:v>190</c:v>
                </c:pt>
                <c:pt idx="2">
                  <c:v>75</c:v>
                </c:pt>
              </c:numCache>
            </c:numRef>
          </c:val>
          <c:extLst>
            <c:ext xmlns:c15="http://schemas.microsoft.com/office/drawing/2012/chart" uri="{02D57815-91ED-43cb-92C2-25804820EDAC}">
              <c15:datalabelsRange>
                <c15:f>'Slide 27-28'!$F$54:$F$56</c15:f>
                <c15:dlblRangeCache>
                  <c:ptCount val="3"/>
                  <c:pt idx="0">
                    <c:v>43.2%</c:v>
                  </c:pt>
                  <c:pt idx="1">
                    <c:v>59.4%</c:v>
                  </c:pt>
                  <c:pt idx="2">
                    <c:v>54.7%</c:v>
                  </c:pt>
                </c15:dlblRangeCache>
              </c15:datalabelsRange>
            </c:ext>
            <c:ext xmlns:c16="http://schemas.microsoft.com/office/drawing/2014/chart" uri="{C3380CC4-5D6E-409C-BE32-E72D297353CC}">
              <c16:uniqueId val="{00000003-44B1-486C-9E0E-899C3EAE40F4}"/>
            </c:ext>
          </c:extLst>
        </c:ser>
        <c:ser>
          <c:idx val="1"/>
          <c:order val="1"/>
          <c:tx>
            <c:strRef>
              <c:f>'Slide 27-28'!$C$53</c:f>
              <c:strCache>
                <c:ptCount val="1"/>
                <c:pt idx="0">
                  <c:v>Approached Expectations</c:v>
                </c:pt>
              </c:strCache>
            </c:strRef>
          </c:tx>
          <c:spPr>
            <a:solidFill>
              <a:schemeClr val="accent2"/>
            </a:solidFill>
            <a:ln>
              <a:noFill/>
            </a:ln>
            <a:effectLst/>
          </c:spPr>
          <c:invertIfNegative val="0"/>
          <c:dLbls>
            <c:dLbl>
              <c:idx val="0"/>
              <c:tx>
                <c:rich>
                  <a:bodyPr/>
                  <a:lstStyle/>
                  <a:p>
                    <a:fld id="{4498F36B-09D7-4342-BA13-5AD0EAE206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4B1-486C-9E0E-899C3EAE40F4}"/>
                </c:ext>
              </c:extLst>
            </c:dLbl>
            <c:dLbl>
              <c:idx val="1"/>
              <c:tx>
                <c:rich>
                  <a:bodyPr/>
                  <a:lstStyle/>
                  <a:p>
                    <a:fld id="{C4DB4B70-F2BA-A542-B0B7-12345AE8C8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4B1-486C-9E0E-899C3EAE40F4}"/>
                </c:ext>
              </c:extLst>
            </c:dLbl>
            <c:dLbl>
              <c:idx val="2"/>
              <c:tx>
                <c:rich>
                  <a:bodyPr/>
                  <a:lstStyle/>
                  <a:p>
                    <a:fld id="{FDEB6AB7-DE85-8B42-9884-C76299C4B25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4B1-486C-9E0E-899C3EAE40F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27-28'!$A$54:$A$56</c:f>
              <c:strCache>
                <c:ptCount val="3"/>
                <c:pt idx="0">
                  <c:v>All Students</c:v>
                </c:pt>
                <c:pt idx="1">
                  <c:v>American Indian or Alaskan Native Students (Federal Reporting)</c:v>
                </c:pt>
                <c:pt idx="2">
                  <c:v>Native Hawaiian or Pacific Islander Students (Federal Reporting)</c:v>
                </c:pt>
              </c:strCache>
            </c:strRef>
          </c:cat>
          <c:val>
            <c:numRef>
              <c:f>'Slide 27-28'!$C$54:$C$56</c:f>
              <c:numCache>
                <c:formatCode>General</c:formatCode>
                <c:ptCount val="3"/>
                <c:pt idx="0" formatCode="#,##0">
                  <c:v>12114</c:v>
                </c:pt>
                <c:pt idx="1">
                  <c:v>65</c:v>
                </c:pt>
                <c:pt idx="2">
                  <c:v>20</c:v>
                </c:pt>
              </c:numCache>
            </c:numRef>
          </c:val>
          <c:extLst>
            <c:ext xmlns:c15="http://schemas.microsoft.com/office/drawing/2012/chart" uri="{02D57815-91ED-43cb-92C2-25804820EDAC}">
              <c15:datalabelsRange>
                <c15:f>'Slide 27-28'!$G$54:$G$56</c15:f>
                <c15:dlblRangeCache>
                  <c:ptCount val="3"/>
                  <c:pt idx="0">
                    <c:v>21.6%</c:v>
                  </c:pt>
                  <c:pt idx="1">
                    <c:v>20.3%</c:v>
                  </c:pt>
                  <c:pt idx="2">
                    <c:v>14.6%</c:v>
                  </c:pt>
                </c15:dlblRangeCache>
              </c15:datalabelsRange>
            </c:ext>
            <c:ext xmlns:c16="http://schemas.microsoft.com/office/drawing/2014/chart" uri="{C3380CC4-5D6E-409C-BE32-E72D297353CC}">
              <c16:uniqueId val="{00000007-44B1-486C-9E0E-899C3EAE40F4}"/>
            </c:ext>
          </c:extLst>
        </c:ser>
        <c:ser>
          <c:idx val="2"/>
          <c:order val="2"/>
          <c:tx>
            <c:strRef>
              <c:f>'Slide 27-28'!$D$53</c:f>
              <c:strCache>
                <c:ptCount val="1"/>
                <c:pt idx="0">
                  <c:v>Met Expectations</c:v>
                </c:pt>
              </c:strCache>
            </c:strRef>
          </c:tx>
          <c:spPr>
            <a:solidFill>
              <a:schemeClr val="accent3"/>
            </a:solidFill>
            <a:ln>
              <a:noFill/>
            </a:ln>
            <a:effectLst/>
          </c:spPr>
          <c:invertIfNegative val="0"/>
          <c:dLbls>
            <c:dLbl>
              <c:idx val="0"/>
              <c:tx>
                <c:rich>
                  <a:bodyPr/>
                  <a:lstStyle/>
                  <a:p>
                    <a:fld id="{A129FEFC-C64F-FC4E-BFBF-2005C788E59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4B1-486C-9E0E-899C3EAE40F4}"/>
                </c:ext>
              </c:extLst>
            </c:dLbl>
            <c:dLbl>
              <c:idx val="1"/>
              <c:tx>
                <c:rich>
                  <a:bodyPr/>
                  <a:lstStyle/>
                  <a:p>
                    <a:fld id="{8AF9052D-F32A-D841-B057-C9ADFFCED2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4B1-486C-9E0E-899C3EAE40F4}"/>
                </c:ext>
              </c:extLst>
            </c:dLbl>
            <c:dLbl>
              <c:idx val="2"/>
              <c:tx>
                <c:rich>
                  <a:bodyPr/>
                  <a:lstStyle/>
                  <a:p>
                    <a:fld id="{089CAE54-74C0-0A42-B396-5E9406BBE5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4B1-486C-9E0E-899C3EAE40F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27-28'!$A$54:$A$56</c:f>
              <c:strCache>
                <c:ptCount val="3"/>
                <c:pt idx="0">
                  <c:v>All Students</c:v>
                </c:pt>
                <c:pt idx="1">
                  <c:v>American Indian or Alaskan Native Students (Federal Reporting)</c:v>
                </c:pt>
                <c:pt idx="2">
                  <c:v>Native Hawaiian or Pacific Islander Students (Federal Reporting)</c:v>
                </c:pt>
              </c:strCache>
            </c:strRef>
          </c:cat>
          <c:val>
            <c:numRef>
              <c:f>'Slide 27-28'!$D$54:$D$56</c:f>
              <c:numCache>
                <c:formatCode>General</c:formatCode>
                <c:ptCount val="3"/>
                <c:pt idx="0" formatCode="#,##0">
                  <c:v>15667</c:v>
                </c:pt>
                <c:pt idx="1">
                  <c:v>57</c:v>
                </c:pt>
                <c:pt idx="2">
                  <c:v>37</c:v>
                </c:pt>
              </c:numCache>
            </c:numRef>
          </c:val>
          <c:extLst>
            <c:ext xmlns:c15="http://schemas.microsoft.com/office/drawing/2012/chart" uri="{02D57815-91ED-43cb-92C2-25804820EDAC}">
              <c15:datalabelsRange>
                <c15:f>'Slide 27-28'!$H$54:$H$56</c15:f>
                <c15:dlblRangeCache>
                  <c:ptCount val="3"/>
                  <c:pt idx="0">
                    <c:v>28.0%</c:v>
                  </c:pt>
                  <c:pt idx="1">
                    <c:v>17.8%</c:v>
                  </c:pt>
                  <c:pt idx="2">
                    <c:v>27.0%</c:v>
                  </c:pt>
                </c15:dlblRangeCache>
              </c15:datalabelsRange>
            </c:ext>
            <c:ext xmlns:c16="http://schemas.microsoft.com/office/drawing/2014/chart" uri="{C3380CC4-5D6E-409C-BE32-E72D297353CC}">
              <c16:uniqueId val="{0000000B-44B1-486C-9E0E-899C3EAE40F4}"/>
            </c:ext>
          </c:extLst>
        </c:ser>
        <c:ser>
          <c:idx val="3"/>
          <c:order val="3"/>
          <c:tx>
            <c:strRef>
              <c:f>'Slide 27-28'!$E$53</c:f>
              <c:strCache>
                <c:ptCount val="1"/>
                <c:pt idx="0">
                  <c:v>Exceeded Expectations</c:v>
                </c:pt>
              </c:strCache>
            </c:strRef>
          </c:tx>
          <c:spPr>
            <a:solidFill>
              <a:schemeClr val="accent4"/>
            </a:solidFill>
            <a:ln>
              <a:noFill/>
            </a:ln>
            <a:effectLst/>
          </c:spPr>
          <c:invertIfNegative val="0"/>
          <c:dLbls>
            <c:dLbl>
              <c:idx val="0"/>
              <c:tx>
                <c:rich>
                  <a:bodyPr/>
                  <a:lstStyle/>
                  <a:p>
                    <a:fld id="{9FB55C94-B7BA-6B43-BDD8-A97268C963F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4B1-486C-9E0E-899C3EAE40F4}"/>
                </c:ext>
              </c:extLst>
            </c:dLbl>
            <c:dLbl>
              <c:idx val="1"/>
              <c:layout>
                <c:manualLayout>
                  <c:x val="9.1196581401163337E-2"/>
                  <c:y val="2.1469675351460289E-2"/>
                </c:manualLayout>
              </c:layout>
              <c:tx>
                <c:rich>
                  <a:bodyPr/>
                  <a:lstStyle/>
                  <a:p>
                    <a:fld id="{86FFD800-AF4D-964A-BEC6-B39E2D29F47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4B1-486C-9E0E-899C3EAE40F4}"/>
                </c:ext>
              </c:extLst>
            </c:dLbl>
            <c:dLbl>
              <c:idx val="2"/>
              <c:layout>
                <c:manualLayout>
                  <c:x val="8.2905983091966673E-2"/>
                  <c:y val="1.3418547094662661E-2"/>
                </c:manualLayout>
              </c:layout>
              <c:tx>
                <c:rich>
                  <a:bodyPr/>
                  <a:lstStyle/>
                  <a:p>
                    <a:fld id="{A1AF8FF5-3E12-B04D-BF2D-1D9833899D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4B1-486C-9E0E-899C3EAE40F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'Slide 27-28'!$A$54:$A$56</c:f>
              <c:strCache>
                <c:ptCount val="3"/>
                <c:pt idx="0">
                  <c:v>All Students</c:v>
                </c:pt>
                <c:pt idx="1">
                  <c:v>American Indian or Alaskan Native Students (Federal Reporting)</c:v>
                </c:pt>
                <c:pt idx="2">
                  <c:v>Native Hawaiian or Pacific Islander Students (Federal Reporting)</c:v>
                </c:pt>
              </c:strCache>
            </c:strRef>
          </c:cat>
          <c:val>
            <c:numRef>
              <c:f>'Slide 27-28'!$E$54:$E$56</c:f>
              <c:numCache>
                <c:formatCode>General</c:formatCode>
                <c:ptCount val="3"/>
                <c:pt idx="0" formatCode="#,##0">
                  <c:v>4034</c:v>
                </c:pt>
                <c:pt idx="1">
                  <c:v>8</c:v>
                </c:pt>
                <c:pt idx="2">
                  <c:v>5</c:v>
                </c:pt>
              </c:numCache>
            </c:numRef>
          </c:val>
          <c:extLst>
            <c:ext xmlns:c15="http://schemas.microsoft.com/office/drawing/2012/chart" uri="{02D57815-91ED-43cb-92C2-25804820EDAC}">
              <c15:datalabelsRange>
                <c15:f>'Slide 27-28'!$I$54:$I$56</c15:f>
                <c15:dlblRangeCache>
                  <c:ptCount val="3"/>
                  <c:pt idx="0">
                    <c:v>7.2%</c:v>
                  </c:pt>
                  <c:pt idx="1">
                    <c:v>2.5%</c:v>
                  </c:pt>
                  <c:pt idx="2">
                    <c:v>3.6%</c:v>
                  </c:pt>
                </c15:dlblRangeCache>
              </c15:datalabelsRange>
            </c:ext>
            <c:ext xmlns:c16="http://schemas.microsoft.com/office/drawing/2014/chart" uri="{C3380CC4-5D6E-409C-BE32-E72D297353CC}">
              <c16:uniqueId val="{0000000F-44B1-486C-9E0E-899C3EAE40F4}"/>
            </c:ext>
          </c:extLst>
        </c:ser>
        <c:dLbls>
          <c:dLblPos val="ctr"/>
          <c:showLegendKey val="0"/>
          <c:showVal val="1"/>
          <c:showCatName val="0"/>
          <c:showSerName val="0"/>
          <c:showPercent val="0"/>
          <c:showBubbleSize val="0"/>
        </c:dLbls>
        <c:gapWidth val="150"/>
        <c:overlap val="100"/>
        <c:axId val="1895261983"/>
        <c:axId val="1895262463"/>
      </c:barChart>
      <c:catAx>
        <c:axId val="189526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5262463"/>
        <c:crosses val="autoZero"/>
        <c:auto val="1"/>
        <c:lblAlgn val="ctr"/>
        <c:lblOffset val="100"/>
        <c:noMultiLvlLbl val="0"/>
      </c:catAx>
      <c:valAx>
        <c:axId val="189526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526198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ysClr val="windowText" lastClr="000000"/>
                </a:solidFill>
              </a:rPr>
              <a:t>K-12 Geographic Distribution by Setting</a:t>
            </a:r>
          </a:p>
        </c:rich>
      </c:tx>
      <c:layout>
        <c:manualLayout>
          <c:xMode val="edge"/>
          <c:yMode val="edge"/>
          <c:x val="0.35322706719269226"/>
          <c:y val="2.3414619328915971E-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226895017816119E-2"/>
          <c:y val="5.2320232244672499E-2"/>
          <c:w val="0.88814031601324006"/>
          <c:h val="0.62406584443985769"/>
        </c:manualLayout>
      </c:layout>
      <c:barChart>
        <c:barDir val="col"/>
        <c:grouping val="percentStacked"/>
        <c:varyColors val="0"/>
        <c:ser>
          <c:idx val="0"/>
          <c:order val="0"/>
          <c:tx>
            <c:strRef>
              <c:f>TABLE!$D$7</c:f>
              <c:strCache>
                <c:ptCount val="1"/>
                <c:pt idx="0">
                  <c:v>Denver Metro</c:v>
                </c:pt>
              </c:strCache>
            </c:strRef>
          </c:tx>
          <c:spPr>
            <a:solidFill>
              <a:schemeClr val="accent1"/>
            </a:solidFill>
            <a:ln>
              <a:noFill/>
            </a:ln>
            <a:effectLst/>
          </c:spPr>
          <c:invertIfNegative val="0"/>
          <c:dLbls>
            <c:dLbl>
              <c:idx val="0"/>
              <c:tx>
                <c:rich>
                  <a:bodyPr/>
                  <a:lstStyle/>
                  <a:p>
                    <a:fld id="{DBA302C7-1EBF-B44A-8EE5-9A9B003595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3C7-4F80-AF0F-3BE9A37A9429}"/>
                </c:ext>
              </c:extLst>
            </c:dLbl>
            <c:dLbl>
              <c:idx val="1"/>
              <c:tx>
                <c:rich>
                  <a:bodyPr/>
                  <a:lstStyle/>
                  <a:p>
                    <a:fld id="{71C09D51-C25A-0B41-BF62-97991CAB60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3C7-4F80-AF0F-3BE9A37A9429}"/>
                </c:ext>
              </c:extLst>
            </c:dLbl>
            <c:dLbl>
              <c:idx val="2"/>
              <c:tx>
                <c:rich>
                  <a:bodyPr/>
                  <a:lstStyle/>
                  <a:p>
                    <a:fld id="{6AF89265-58C3-2E45-ACE0-328C653F76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3C7-4F80-AF0F-3BE9A37A9429}"/>
                </c:ext>
              </c:extLst>
            </c:dLbl>
            <c:dLbl>
              <c:idx val="3"/>
              <c:tx>
                <c:rich>
                  <a:bodyPr/>
                  <a:lstStyle/>
                  <a:p>
                    <a:fld id="{49EF20C9-CC61-7B42-879B-6EAAC95B27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3C7-4F80-AF0F-3BE9A37A9429}"/>
                </c:ext>
              </c:extLst>
            </c:dLbl>
            <c:dLbl>
              <c:idx val="4"/>
              <c:tx>
                <c:rich>
                  <a:bodyPr/>
                  <a:lstStyle/>
                  <a:p>
                    <a:fld id="{4C864182-B806-2F4F-B2D2-0268241FD3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3C7-4F80-AF0F-3BE9A37A942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TABLE!$C$8:$C$12</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TABLE!$D$8:$D$12</c:f>
              <c:numCache>
                <c:formatCode>#,##0</c:formatCode>
                <c:ptCount val="5"/>
                <c:pt idx="0">
                  <c:v>455284</c:v>
                </c:pt>
                <c:pt idx="1">
                  <c:v>2038</c:v>
                </c:pt>
                <c:pt idx="2">
                  <c:v>1699</c:v>
                </c:pt>
                <c:pt idx="3">
                  <c:v>30097</c:v>
                </c:pt>
                <c:pt idx="4">
                  <c:v>6157</c:v>
                </c:pt>
              </c:numCache>
            </c:numRef>
          </c:val>
          <c:extLst>
            <c:ext xmlns:c15="http://schemas.microsoft.com/office/drawing/2012/chart" uri="{02D57815-91ED-43cb-92C2-25804820EDAC}">
              <c15:datalabelsRange>
                <c15:f>TABLE!$J$8:$J$12</c15:f>
                <c15:dlblRangeCache>
                  <c:ptCount val="5"/>
                  <c:pt idx="0">
                    <c:v>53.7%</c:v>
                  </c:pt>
                  <c:pt idx="1">
                    <c:v>39.4%</c:v>
                  </c:pt>
                  <c:pt idx="2">
                    <c:v>59.6%</c:v>
                  </c:pt>
                  <c:pt idx="3">
                    <c:v>58.6%</c:v>
                  </c:pt>
                  <c:pt idx="4">
                    <c:v>54.0%</c:v>
                  </c:pt>
                </c15:dlblRangeCache>
              </c15:datalabelsRange>
            </c:ext>
            <c:ext xmlns:c16="http://schemas.microsoft.com/office/drawing/2014/chart" uri="{C3380CC4-5D6E-409C-BE32-E72D297353CC}">
              <c16:uniqueId val="{00000005-43C7-4F80-AF0F-3BE9A37A9429}"/>
            </c:ext>
          </c:extLst>
        </c:ser>
        <c:ser>
          <c:idx val="1"/>
          <c:order val="1"/>
          <c:tx>
            <c:strRef>
              <c:f>TABLE!$E$7</c:f>
              <c:strCache>
                <c:ptCount val="1"/>
                <c:pt idx="0">
                  <c:v>Outlying City</c:v>
                </c:pt>
              </c:strCache>
            </c:strRef>
          </c:tx>
          <c:spPr>
            <a:solidFill>
              <a:schemeClr val="accent2"/>
            </a:solidFill>
            <a:ln>
              <a:noFill/>
            </a:ln>
            <a:effectLst/>
          </c:spPr>
          <c:invertIfNegative val="0"/>
          <c:dLbls>
            <c:dLbl>
              <c:idx val="0"/>
              <c:tx>
                <c:rich>
                  <a:bodyPr/>
                  <a:lstStyle/>
                  <a:p>
                    <a:fld id="{79DA66F0-AB39-C74F-8722-407F89054E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3C7-4F80-AF0F-3BE9A37A9429}"/>
                </c:ext>
              </c:extLst>
            </c:dLbl>
            <c:dLbl>
              <c:idx val="1"/>
              <c:tx>
                <c:rich>
                  <a:bodyPr/>
                  <a:lstStyle/>
                  <a:p>
                    <a:fld id="{37E2EB7D-EF8E-BE47-A1E3-E5A9CC3AF9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3C7-4F80-AF0F-3BE9A37A9429}"/>
                </c:ext>
              </c:extLst>
            </c:dLbl>
            <c:dLbl>
              <c:idx val="2"/>
              <c:layout>
                <c:manualLayout>
                  <c:x val="-6.7757686287971242E-2"/>
                  <c:y val="1.2279354344458128E-2"/>
                </c:manualLayout>
              </c:layout>
              <c:tx>
                <c:rich>
                  <a:bodyPr/>
                  <a:lstStyle/>
                  <a:p>
                    <a:fld id="{1D0D834D-1775-0143-B353-B20EA49223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3C7-4F80-AF0F-3BE9A37A9429}"/>
                </c:ext>
              </c:extLst>
            </c:dLbl>
            <c:dLbl>
              <c:idx val="3"/>
              <c:tx>
                <c:rich>
                  <a:bodyPr/>
                  <a:lstStyle/>
                  <a:p>
                    <a:fld id="{C8D4D1BF-B6E2-D544-A4DA-6B90FBA084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3C7-4F80-AF0F-3BE9A37A9429}"/>
                </c:ext>
              </c:extLst>
            </c:dLbl>
            <c:dLbl>
              <c:idx val="4"/>
              <c:layout>
                <c:manualLayout>
                  <c:x val="-5.8570203401466597E-2"/>
                  <c:y val="6.139677172229064E-3"/>
                </c:manualLayout>
              </c:layout>
              <c:tx>
                <c:rich>
                  <a:bodyPr/>
                  <a:lstStyle/>
                  <a:p>
                    <a:fld id="{0BB84998-3F4C-D146-B4DE-85348B4D6C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3C7-4F80-AF0F-3BE9A37A942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TABLE!$C$8:$C$12</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TABLE!$E$8:$E$12</c:f>
              <c:numCache>
                <c:formatCode>#,##0</c:formatCode>
                <c:ptCount val="5"/>
                <c:pt idx="0">
                  <c:v>36721</c:v>
                </c:pt>
                <c:pt idx="1">
                  <c:v>1005</c:v>
                </c:pt>
                <c:pt idx="2" formatCode="General">
                  <c:v>45</c:v>
                </c:pt>
                <c:pt idx="3">
                  <c:v>3073</c:v>
                </c:pt>
                <c:pt idx="4" formatCode="General">
                  <c:v>272</c:v>
                </c:pt>
              </c:numCache>
            </c:numRef>
          </c:val>
          <c:extLst>
            <c:ext xmlns:c15="http://schemas.microsoft.com/office/drawing/2012/chart" uri="{02D57815-91ED-43cb-92C2-25804820EDAC}">
              <c15:datalabelsRange>
                <c15:f>TABLE!$K$8:$K$12</c15:f>
                <c15:dlblRangeCache>
                  <c:ptCount val="5"/>
                  <c:pt idx="0">
                    <c:v>4.3%</c:v>
                  </c:pt>
                  <c:pt idx="1">
                    <c:v>19.4%</c:v>
                  </c:pt>
                  <c:pt idx="2">
                    <c:v>1.6%</c:v>
                  </c:pt>
                  <c:pt idx="3">
                    <c:v>6.0%</c:v>
                  </c:pt>
                  <c:pt idx="4">
                    <c:v>2.4%</c:v>
                  </c:pt>
                </c15:dlblRangeCache>
              </c15:datalabelsRange>
            </c:ext>
            <c:ext xmlns:c16="http://schemas.microsoft.com/office/drawing/2014/chart" uri="{C3380CC4-5D6E-409C-BE32-E72D297353CC}">
              <c16:uniqueId val="{0000000B-43C7-4F80-AF0F-3BE9A37A9429}"/>
            </c:ext>
          </c:extLst>
        </c:ser>
        <c:ser>
          <c:idx val="2"/>
          <c:order val="2"/>
          <c:tx>
            <c:strRef>
              <c:f>TABLE!$F$7</c:f>
              <c:strCache>
                <c:ptCount val="1"/>
                <c:pt idx="0">
                  <c:v>Outlying Town</c:v>
                </c:pt>
              </c:strCache>
            </c:strRef>
          </c:tx>
          <c:spPr>
            <a:solidFill>
              <a:schemeClr val="accent6">
                <a:lumMod val="75000"/>
              </a:schemeClr>
            </a:solidFill>
            <a:ln>
              <a:noFill/>
            </a:ln>
            <a:effectLst/>
          </c:spPr>
          <c:invertIfNegative val="0"/>
          <c:dLbls>
            <c:dLbl>
              <c:idx val="0"/>
              <c:tx>
                <c:rich>
                  <a:bodyPr/>
                  <a:lstStyle/>
                  <a:p>
                    <a:fld id="{47D0EE64-249E-2D49-B966-13306BE141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3C7-4F80-AF0F-3BE9A37A9429}"/>
                </c:ext>
              </c:extLst>
            </c:dLbl>
            <c:dLbl>
              <c:idx val="1"/>
              <c:tx>
                <c:rich>
                  <a:bodyPr/>
                  <a:lstStyle/>
                  <a:p>
                    <a:fld id="{3CD8AE05-E0C5-5D4A-9922-12EE023AC4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3C7-4F80-AF0F-3BE9A37A9429}"/>
                </c:ext>
              </c:extLst>
            </c:dLbl>
            <c:dLbl>
              <c:idx val="2"/>
              <c:layout>
                <c:manualLayout>
                  <c:x val="6.0867074123092571E-2"/>
                  <c:y val="-3.7519815953728693E-17"/>
                </c:manualLayout>
              </c:layout>
              <c:tx>
                <c:rich>
                  <a:bodyPr/>
                  <a:lstStyle/>
                  <a:p>
                    <a:fld id="{E3631135-9033-904C-B70F-946A16164A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3C7-4F80-AF0F-3BE9A37A9429}"/>
                </c:ext>
              </c:extLst>
            </c:dLbl>
            <c:dLbl>
              <c:idx val="3"/>
              <c:tx>
                <c:rich>
                  <a:bodyPr/>
                  <a:lstStyle/>
                  <a:p>
                    <a:fld id="{EB1AD6CD-C258-8941-8F5D-A17C1A6796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3C7-4F80-AF0F-3BE9A37A9429}"/>
                </c:ext>
              </c:extLst>
            </c:dLbl>
            <c:dLbl>
              <c:idx val="4"/>
              <c:tx>
                <c:rich>
                  <a:bodyPr/>
                  <a:lstStyle/>
                  <a:p>
                    <a:fld id="{EB2FAD15-782E-3A48-AD28-9B915A9E1F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3C7-4F80-AF0F-3BE9A37A942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TABLE!$C$8:$C$12</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TABLE!$F$8:$F$12</c:f>
              <c:numCache>
                <c:formatCode>General</c:formatCode>
                <c:ptCount val="5"/>
                <c:pt idx="0" formatCode="#,##0">
                  <c:v>69096</c:v>
                </c:pt>
                <c:pt idx="1">
                  <c:v>398</c:v>
                </c:pt>
                <c:pt idx="2">
                  <c:v>81</c:v>
                </c:pt>
                <c:pt idx="3" formatCode="#,##0">
                  <c:v>4940</c:v>
                </c:pt>
                <c:pt idx="4">
                  <c:v>552</c:v>
                </c:pt>
              </c:numCache>
            </c:numRef>
          </c:val>
          <c:extLst>
            <c:ext xmlns:c15="http://schemas.microsoft.com/office/drawing/2012/chart" uri="{02D57815-91ED-43cb-92C2-25804820EDAC}">
              <c15:datalabelsRange>
                <c15:f>TABLE!$L$8:$L$12</c15:f>
                <c15:dlblRangeCache>
                  <c:ptCount val="5"/>
                  <c:pt idx="0">
                    <c:v>8.1%</c:v>
                  </c:pt>
                  <c:pt idx="1">
                    <c:v>7.7%</c:v>
                  </c:pt>
                  <c:pt idx="2">
                    <c:v>2.8%</c:v>
                  </c:pt>
                  <c:pt idx="3">
                    <c:v>9.6%</c:v>
                  </c:pt>
                  <c:pt idx="4">
                    <c:v>4.8%</c:v>
                  </c:pt>
                </c15:dlblRangeCache>
              </c15:datalabelsRange>
            </c:ext>
            <c:ext xmlns:c16="http://schemas.microsoft.com/office/drawing/2014/chart" uri="{C3380CC4-5D6E-409C-BE32-E72D297353CC}">
              <c16:uniqueId val="{00000011-43C7-4F80-AF0F-3BE9A37A9429}"/>
            </c:ext>
          </c:extLst>
        </c:ser>
        <c:ser>
          <c:idx val="3"/>
          <c:order val="3"/>
          <c:tx>
            <c:strRef>
              <c:f>TABLE!$G$7</c:f>
              <c:strCache>
                <c:ptCount val="1"/>
                <c:pt idx="0">
                  <c:v>Remote</c:v>
                </c:pt>
              </c:strCache>
            </c:strRef>
          </c:tx>
          <c:spPr>
            <a:solidFill>
              <a:srgbClr val="009999"/>
            </a:solidFill>
            <a:ln>
              <a:noFill/>
            </a:ln>
            <a:effectLst/>
          </c:spPr>
          <c:invertIfNegative val="0"/>
          <c:dLbls>
            <c:dLbl>
              <c:idx val="0"/>
              <c:tx>
                <c:rich>
                  <a:bodyPr/>
                  <a:lstStyle/>
                  <a:p>
                    <a:fld id="{4904D1A8-A192-4B48-BA22-B160965E07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3C7-4F80-AF0F-3BE9A37A9429}"/>
                </c:ext>
              </c:extLst>
            </c:dLbl>
            <c:dLbl>
              <c:idx val="1"/>
              <c:tx>
                <c:rich>
                  <a:bodyPr/>
                  <a:lstStyle/>
                  <a:p>
                    <a:fld id="{5FF1AB25-3192-D74E-A0AE-234737F0DA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3C7-4F80-AF0F-3BE9A37A9429}"/>
                </c:ext>
              </c:extLst>
            </c:dLbl>
            <c:dLbl>
              <c:idx val="2"/>
              <c:layout>
                <c:manualLayout>
                  <c:x val="5.8570203401466514E-2"/>
                  <c:y val="-2.1525460212644478E-2"/>
                </c:manualLayout>
              </c:layout>
              <c:tx>
                <c:rich>
                  <a:bodyPr/>
                  <a:lstStyle/>
                  <a:p>
                    <a:fld id="{BED184BE-C5AA-0D49-BDC0-832BB46EFF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3C7-4F80-AF0F-3BE9A37A9429}"/>
                </c:ext>
              </c:extLst>
            </c:dLbl>
            <c:dLbl>
              <c:idx val="3"/>
              <c:layout>
                <c:manualLayout>
                  <c:x val="5.8570203401466597E-2"/>
                  <c:y val="-2.4664304902833483E-17"/>
                </c:manualLayout>
              </c:layout>
              <c:tx>
                <c:rich>
                  <a:bodyPr/>
                  <a:lstStyle/>
                  <a:p>
                    <a:fld id="{30E52D01-AC02-6240-B1A8-DA7D355F77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43C7-4F80-AF0F-3BE9A37A9429}"/>
                </c:ext>
              </c:extLst>
            </c:dLbl>
            <c:dLbl>
              <c:idx val="4"/>
              <c:layout>
                <c:manualLayout>
                  <c:x val="6.2015509483905808E-2"/>
                  <c:y val="0"/>
                </c:manualLayout>
              </c:layout>
              <c:tx>
                <c:rich>
                  <a:bodyPr/>
                  <a:lstStyle/>
                  <a:p>
                    <a:fld id="{BC2565D2-FD48-D543-A8B5-DB8E34B2AE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3C7-4F80-AF0F-3BE9A37A942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TABLE!$C$8:$C$12</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TABLE!$G$8:$G$12</c:f>
              <c:numCache>
                <c:formatCode>General</c:formatCode>
                <c:ptCount val="5"/>
                <c:pt idx="0" formatCode="#,##0">
                  <c:v>34519</c:v>
                </c:pt>
                <c:pt idx="1">
                  <c:v>466</c:v>
                </c:pt>
                <c:pt idx="2">
                  <c:v>80</c:v>
                </c:pt>
                <c:pt idx="3" formatCode="#,##0">
                  <c:v>1576</c:v>
                </c:pt>
                <c:pt idx="4">
                  <c:v>261</c:v>
                </c:pt>
              </c:numCache>
            </c:numRef>
          </c:val>
          <c:extLst>
            <c:ext xmlns:c15="http://schemas.microsoft.com/office/drawing/2012/chart" uri="{02D57815-91ED-43cb-92C2-25804820EDAC}">
              <c15:datalabelsRange>
                <c15:f>TABLE!$M$8:$M$12</c15:f>
                <c15:dlblRangeCache>
                  <c:ptCount val="5"/>
                  <c:pt idx="0">
                    <c:v>4.1%</c:v>
                  </c:pt>
                  <c:pt idx="1">
                    <c:v>9.0%</c:v>
                  </c:pt>
                  <c:pt idx="2">
                    <c:v>2.8%</c:v>
                  </c:pt>
                  <c:pt idx="3">
                    <c:v>3.1%</c:v>
                  </c:pt>
                  <c:pt idx="4">
                    <c:v>2.3%</c:v>
                  </c:pt>
                </c15:dlblRangeCache>
              </c15:datalabelsRange>
            </c:ext>
            <c:ext xmlns:c16="http://schemas.microsoft.com/office/drawing/2014/chart" uri="{C3380CC4-5D6E-409C-BE32-E72D297353CC}">
              <c16:uniqueId val="{00000017-43C7-4F80-AF0F-3BE9A37A9429}"/>
            </c:ext>
          </c:extLst>
        </c:ser>
        <c:ser>
          <c:idx val="4"/>
          <c:order val="4"/>
          <c:tx>
            <c:strRef>
              <c:f>TABLE!$H$7</c:f>
              <c:strCache>
                <c:ptCount val="1"/>
                <c:pt idx="0">
                  <c:v>Urban-Suburban</c:v>
                </c:pt>
              </c:strCache>
            </c:strRef>
          </c:tx>
          <c:spPr>
            <a:solidFill>
              <a:srgbClr val="FF66FF"/>
            </a:solidFill>
            <a:ln>
              <a:noFill/>
            </a:ln>
            <a:effectLst/>
          </c:spPr>
          <c:invertIfNegative val="0"/>
          <c:dLbls>
            <c:dLbl>
              <c:idx val="0"/>
              <c:tx>
                <c:rich>
                  <a:bodyPr/>
                  <a:lstStyle/>
                  <a:p>
                    <a:fld id="{CD113B67-E103-ED40-9FCD-CA5CA45153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3C7-4F80-AF0F-3BE9A37A9429}"/>
                </c:ext>
              </c:extLst>
            </c:dLbl>
            <c:dLbl>
              <c:idx val="1"/>
              <c:tx>
                <c:rich>
                  <a:bodyPr/>
                  <a:lstStyle/>
                  <a:p>
                    <a:fld id="{F6EE3B62-30D5-B74D-96D8-D5FE1CA50D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3C7-4F80-AF0F-3BE9A37A9429}"/>
                </c:ext>
              </c:extLst>
            </c:dLbl>
            <c:dLbl>
              <c:idx val="2"/>
              <c:tx>
                <c:rich>
                  <a:bodyPr/>
                  <a:lstStyle/>
                  <a:p>
                    <a:fld id="{B335D485-7C4F-384A-991D-DFC133313C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43C7-4F80-AF0F-3BE9A37A9429}"/>
                </c:ext>
              </c:extLst>
            </c:dLbl>
            <c:dLbl>
              <c:idx val="3"/>
              <c:tx>
                <c:rich>
                  <a:bodyPr/>
                  <a:lstStyle/>
                  <a:p>
                    <a:fld id="{F4C27F63-A6A2-D446-A851-F7DB871259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3C7-4F80-AF0F-3BE9A37A9429}"/>
                </c:ext>
              </c:extLst>
            </c:dLbl>
            <c:dLbl>
              <c:idx val="4"/>
              <c:tx>
                <c:rich>
                  <a:bodyPr/>
                  <a:lstStyle/>
                  <a:p>
                    <a:fld id="{8D87F8A4-150E-6F40-817D-584DF7106F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43C7-4F80-AF0F-3BE9A37A942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TABLE!$C$8:$C$12</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TABLE!$H$8:$H$12</c:f>
              <c:numCache>
                <c:formatCode>#,##0</c:formatCode>
                <c:ptCount val="5"/>
                <c:pt idx="0">
                  <c:v>245759</c:v>
                </c:pt>
                <c:pt idx="1">
                  <c:v>1213</c:v>
                </c:pt>
                <c:pt idx="2" formatCode="General">
                  <c:v>915</c:v>
                </c:pt>
                <c:pt idx="3">
                  <c:v>11296</c:v>
                </c:pt>
                <c:pt idx="4">
                  <c:v>4054</c:v>
                </c:pt>
              </c:numCache>
            </c:numRef>
          </c:val>
          <c:extLst>
            <c:ext xmlns:c15="http://schemas.microsoft.com/office/drawing/2012/chart" uri="{02D57815-91ED-43cb-92C2-25804820EDAC}">
              <c15:datalabelsRange>
                <c15:f>TABLE!$N$8:$N$12</c15:f>
                <c15:dlblRangeCache>
                  <c:ptCount val="5"/>
                  <c:pt idx="0">
                    <c:v>28.9%</c:v>
                  </c:pt>
                  <c:pt idx="1">
                    <c:v>23.4%</c:v>
                  </c:pt>
                  <c:pt idx="2">
                    <c:v>32.1%</c:v>
                  </c:pt>
                  <c:pt idx="3">
                    <c:v>22.0%</c:v>
                  </c:pt>
                  <c:pt idx="4">
                    <c:v>35.6%</c:v>
                  </c:pt>
                </c15:dlblRangeCache>
              </c15:datalabelsRange>
            </c:ext>
            <c:ext xmlns:c16="http://schemas.microsoft.com/office/drawing/2014/chart" uri="{C3380CC4-5D6E-409C-BE32-E72D297353CC}">
              <c16:uniqueId val="{0000001D-43C7-4F80-AF0F-3BE9A37A9429}"/>
            </c:ext>
          </c:extLst>
        </c:ser>
        <c:ser>
          <c:idx val="5"/>
          <c:order val="5"/>
          <c:tx>
            <c:strRef>
              <c:f>TABLE!$I$7</c:f>
              <c:strCache>
                <c:ptCount val="1"/>
                <c:pt idx="0">
                  <c:v>Other</c:v>
                </c:pt>
              </c:strCache>
            </c:strRef>
          </c:tx>
          <c:spPr>
            <a:solidFill>
              <a:srgbClr val="FFFF00"/>
            </a:solidFill>
            <a:ln>
              <a:noFill/>
            </a:ln>
            <a:effectLst/>
          </c:spPr>
          <c:invertIfNegative val="0"/>
          <c:dLbls>
            <c:dLbl>
              <c:idx val="0"/>
              <c:layout>
                <c:manualLayout>
                  <c:x val="6.4312380205531955E-2"/>
                  <c:y val="1.8419031516687192E-2"/>
                </c:manualLayout>
              </c:layout>
              <c:tx>
                <c:rich>
                  <a:bodyPr/>
                  <a:lstStyle/>
                  <a:p>
                    <a:fld id="{A33827CB-9826-8548-861A-ECA385BB71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43C7-4F80-AF0F-3BE9A37A9429}"/>
                </c:ext>
              </c:extLst>
            </c:dLbl>
            <c:dLbl>
              <c:idx val="1"/>
              <c:layout>
                <c:manualLayout>
                  <c:x val="6.2015509483905808E-2"/>
                  <c:y val="2.6605267746325923E-2"/>
                </c:manualLayout>
              </c:layout>
              <c:tx>
                <c:rich>
                  <a:bodyPr/>
                  <a:lstStyle/>
                  <a:p>
                    <a:fld id="{54FF3AF4-E014-044E-9844-01847D663F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43C7-4F80-AF0F-3BE9A37A9429}"/>
                </c:ext>
              </c:extLst>
            </c:dLbl>
            <c:dLbl>
              <c:idx val="2"/>
              <c:layout>
                <c:manualLayout>
                  <c:x val="6.2015509483905724E-2"/>
                  <c:y val="2.4558708688916256E-2"/>
                </c:manualLayout>
              </c:layout>
              <c:tx>
                <c:rich>
                  <a:bodyPr/>
                  <a:lstStyle/>
                  <a:p>
                    <a:fld id="{93D24ADA-F716-574D-BD98-B93072C4758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43C7-4F80-AF0F-3BE9A37A9429}"/>
                </c:ext>
              </c:extLst>
            </c:dLbl>
            <c:dLbl>
              <c:idx val="3"/>
              <c:layout>
                <c:manualLayout>
                  <c:x val="6.2015509483905641E-2"/>
                  <c:y val="1.8419031516687192E-2"/>
                </c:manualLayout>
              </c:layout>
              <c:tx>
                <c:rich>
                  <a:bodyPr/>
                  <a:lstStyle/>
                  <a:p>
                    <a:fld id="{C9D9292D-5523-A041-A7C4-BD51078E23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43C7-4F80-AF0F-3BE9A37A9429}"/>
                </c:ext>
              </c:extLst>
            </c:dLbl>
            <c:dLbl>
              <c:idx val="4"/>
              <c:layout>
                <c:manualLayout>
                  <c:x val="6.0867074123092738E-2"/>
                  <c:y val="2.4558708688916256E-2"/>
                </c:manualLayout>
              </c:layout>
              <c:tx>
                <c:rich>
                  <a:bodyPr/>
                  <a:lstStyle/>
                  <a:p>
                    <a:fld id="{5D55935D-35A4-8F4C-A5B5-93690A31AC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43C7-4F80-AF0F-3BE9A37A942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TABLE!$C$8:$C$12</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TABLE!$I$8:$I$12</c:f>
              <c:numCache>
                <c:formatCode>General</c:formatCode>
                <c:ptCount val="5"/>
                <c:pt idx="0" formatCode="#,##0">
                  <c:v>7850</c:v>
                </c:pt>
                <c:pt idx="1">
                  <c:v>57</c:v>
                </c:pt>
                <c:pt idx="2">
                  <c:v>31</c:v>
                </c:pt>
                <c:pt idx="3">
                  <c:v>378</c:v>
                </c:pt>
                <c:pt idx="4">
                  <c:v>102</c:v>
                </c:pt>
              </c:numCache>
            </c:numRef>
          </c:val>
          <c:extLst>
            <c:ext xmlns:c15="http://schemas.microsoft.com/office/drawing/2012/chart" uri="{02D57815-91ED-43cb-92C2-25804820EDAC}">
              <c15:datalabelsRange>
                <c15:f>TABLE!$O$8:$O$12</c15:f>
                <c15:dlblRangeCache>
                  <c:ptCount val="5"/>
                  <c:pt idx="0">
                    <c:v>0.9%</c:v>
                  </c:pt>
                  <c:pt idx="1">
                    <c:v>1.1%</c:v>
                  </c:pt>
                  <c:pt idx="2">
                    <c:v>1.1%</c:v>
                  </c:pt>
                  <c:pt idx="3">
                    <c:v>0.7%</c:v>
                  </c:pt>
                  <c:pt idx="4">
                    <c:v>0.9%</c:v>
                  </c:pt>
                </c15:dlblRangeCache>
              </c15:datalabelsRange>
            </c:ext>
            <c:ext xmlns:c16="http://schemas.microsoft.com/office/drawing/2014/chart" uri="{C3380CC4-5D6E-409C-BE32-E72D297353CC}">
              <c16:uniqueId val="{00000023-43C7-4F80-AF0F-3BE9A37A9429}"/>
            </c:ext>
          </c:extLst>
        </c:ser>
        <c:dLbls>
          <c:showLegendKey val="0"/>
          <c:showVal val="0"/>
          <c:showCatName val="0"/>
          <c:showSerName val="0"/>
          <c:showPercent val="0"/>
          <c:showBubbleSize val="0"/>
        </c:dLbls>
        <c:gapWidth val="150"/>
        <c:overlap val="100"/>
        <c:axId val="1431612351"/>
        <c:axId val="1431612831"/>
      </c:barChart>
      <c:catAx>
        <c:axId val="1431612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612831"/>
        <c:crosses val="autoZero"/>
        <c:auto val="1"/>
        <c:lblAlgn val="ctr"/>
        <c:lblOffset val="100"/>
        <c:noMultiLvlLbl val="0"/>
      </c:catAx>
      <c:valAx>
        <c:axId val="1431612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6123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K-12 Enrollment</a:t>
            </a:r>
            <a:r>
              <a:rPr lang="en-US" b="1" baseline="0" dirty="0">
                <a:solidFill>
                  <a:schemeClr val="tx1"/>
                </a:solidFill>
              </a:rPr>
              <a:t> in Rural Districts</a:t>
            </a:r>
            <a:r>
              <a:rPr lang="en-US" b="1" dirty="0">
                <a:solidFill>
                  <a:schemeClr val="tx1"/>
                </a:solidFill>
              </a:rPr>
              <a:t> </a:t>
            </a:r>
          </a:p>
        </c:rich>
      </c:tx>
      <c:layout>
        <c:manualLayout>
          <c:xMode val="edge"/>
          <c:yMode val="edge"/>
          <c:x val="0.38020901932712958"/>
          <c:y val="1.34662683761546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159627773801002"/>
          <c:y val="7.8409876439857626E-2"/>
          <c:w val="0.83507038892865659"/>
          <c:h val="0.60595314526518984"/>
        </c:manualLayout>
      </c:layout>
      <c:barChart>
        <c:barDir val="col"/>
        <c:grouping val="percentStacked"/>
        <c:varyColors val="0"/>
        <c:ser>
          <c:idx val="0"/>
          <c:order val="0"/>
          <c:tx>
            <c:strRef>
              <c:f>TABLE!$E$5</c:f>
              <c:strCache>
                <c:ptCount val="1"/>
                <c:pt idx="0">
                  <c:v>Number (N) in Other</c:v>
                </c:pt>
              </c:strCache>
            </c:strRef>
          </c:tx>
          <c:spPr>
            <a:solidFill>
              <a:schemeClr val="accent1"/>
            </a:solidFill>
            <a:ln>
              <a:noFill/>
            </a:ln>
            <a:effectLst/>
          </c:spPr>
          <c:invertIfNegative val="0"/>
          <c:dLbls>
            <c:dLbl>
              <c:idx val="0"/>
              <c:layout>
                <c:manualLayout>
                  <c:x val="7.4019965911857763E-2"/>
                  <c:y val="-1.1663932262861408E-2"/>
                </c:manualLayout>
              </c:layout>
              <c:tx>
                <c:rich>
                  <a:bodyPr/>
                  <a:lstStyle/>
                  <a:p>
                    <a:fld id="{E8F23A9A-D445-6340-BDFF-D353483D53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E54-49E4-BAAF-E46CF64A3D41}"/>
                </c:ext>
              </c:extLst>
            </c:dLbl>
            <c:dLbl>
              <c:idx val="1"/>
              <c:layout>
                <c:manualLayout>
                  <c:x val="7.1098125152179212E-2"/>
                  <c:y val="-1.7495898394292112E-2"/>
                </c:manualLayout>
              </c:layout>
              <c:tx>
                <c:rich>
                  <a:bodyPr/>
                  <a:lstStyle/>
                  <a:p>
                    <a:fld id="{6C6F8EFC-4235-6A44-87C7-12531895D8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E54-49E4-BAAF-E46CF64A3D41}"/>
                </c:ext>
              </c:extLst>
            </c:dLbl>
            <c:dLbl>
              <c:idx val="2"/>
              <c:layout>
                <c:manualLayout>
                  <c:x val="6.6228390552714803E-2"/>
                  <c:y val="-1.3121923795719191E-2"/>
                </c:manualLayout>
              </c:layout>
              <c:tx>
                <c:rich>
                  <a:bodyPr/>
                  <a:lstStyle/>
                  <a:p>
                    <a:fld id="{B1C2A941-34F0-6844-A517-C8A688C2EB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E54-49E4-BAAF-E46CF64A3D41}"/>
                </c:ext>
              </c:extLst>
            </c:dLbl>
            <c:dLbl>
              <c:idx val="3"/>
              <c:layout>
                <c:manualLayout>
                  <c:x val="7.0124178232286338E-2"/>
                  <c:y val="-1.6037906861434543E-2"/>
                </c:manualLayout>
              </c:layout>
              <c:tx>
                <c:rich>
                  <a:bodyPr/>
                  <a:lstStyle/>
                  <a:p>
                    <a:fld id="{03492D68-0989-234C-AE81-79F9EE217B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E54-49E4-BAAF-E46CF64A3D41}"/>
                </c:ext>
              </c:extLst>
            </c:dLbl>
            <c:dLbl>
              <c:idx val="4"/>
              <c:layout>
                <c:manualLayout>
                  <c:x val="6.8176284392500605E-2"/>
                  <c:y val="-1.7495898394292112E-2"/>
                </c:manualLayout>
              </c:layout>
              <c:tx>
                <c:rich>
                  <a:bodyPr/>
                  <a:lstStyle/>
                  <a:p>
                    <a:fld id="{3B3031EA-3185-3C43-B750-D49CCF3389B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E54-49E4-BAAF-E46CF64A3D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TABLE!$E$6:$E$10</c:f>
              <c:numCache>
                <c:formatCode>#,##0</c:formatCode>
                <c:ptCount val="5"/>
                <c:pt idx="0">
                  <c:v>8177</c:v>
                </c:pt>
                <c:pt idx="1">
                  <c:v>57</c:v>
                </c:pt>
                <c:pt idx="2">
                  <c:v>31</c:v>
                </c:pt>
                <c:pt idx="3">
                  <c:v>399</c:v>
                </c:pt>
                <c:pt idx="4">
                  <c:v>103</c:v>
                </c:pt>
              </c:numCache>
            </c:numRef>
          </c:val>
          <c:extLst>
            <c:ext xmlns:c15="http://schemas.microsoft.com/office/drawing/2012/chart" uri="{02D57815-91ED-43cb-92C2-25804820EDAC}">
              <c15:datalabelsRange>
                <c15:f>TABLE!$I$6:$I$10</c15:f>
                <c15:dlblRangeCache>
                  <c:ptCount val="5"/>
                  <c:pt idx="0">
                    <c:v>1.0%</c:v>
                  </c:pt>
                  <c:pt idx="1">
                    <c:v>1.1%</c:v>
                  </c:pt>
                  <c:pt idx="2">
                    <c:v>1.1%</c:v>
                  </c:pt>
                  <c:pt idx="3">
                    <c:v>0.8%</c:v>
                  </c:pt>
                  <c:pt idx="4">
                    <c:v>0.9%</c:v>
                  </c:pt>
                </c15:dlblRangeCache>
              </c15:datalabelsRange>
            </c:ext>
            <c:ext xmlns:c16="http://schemas.microsoft.com/office/drawing/2014/chart" uri="{C3380CC4-5D6E-409C-BE32-E72D297353CC}">
              <c16:uniqueId val="{00000005-DE54-49E4-BAAF-E46CF64A3D41}"/>
            </c:ext>
          </c:extLst>
        </c:ser>
        <c:ser>
          <c:idx val="1"/>
          <c:order val="1"/>
          <c:tx>
            <c:strRef>
              <c:f>TABLE!$F$5</c:f>
              <c:strCache>
                <c:ptCount val="1"/>
                <c:pt idx="0">
                  <c:v>Number (N) in Small Rural</c:v>
                </c:pt>
              </c:strCache>
            </c:strRef>
          </c:tx>
          <c:spPr>
            <a:solidFill>
              <a:srgbClr val="FF9933"/>
            </a:solidFill>
            <a:ln>
              <a:noFill/>
            </a:ln>
            <a:effectLst/>
          </c:spPr>
          <c:invertIfNegative val="0"/>
          <c:dLbls>
            <c:dLbl>
              <c:idx val="0"/>
              <c:layout>
                <c:manualLayout>
                  <c:x val="7.2727272727272724E-2"/>
                  <c:y val="-4.6905210233214922E-2"/>
                </c:manualLayout>
              </c:layout>
              <c:tx>
                <c:rich>
                  <a:bodyPr/>
                  <a:lstStyle/>
                  <a:p>
                    <a:fld id="{E20C847F-F1E1-B446-B7C4-1C6B6CEFC0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E54-49E4-BAAF-E46CF64A3D41}"/>
                </c:ext>
              </c:extLst>
            </c:dLbl>
            <c:dLbl>
              <c:idx val="1"/>
              <c:layout>
                <c:manualLayout>
                  <c:x val="6.3030303030303034E-2"/>
                  <c:y val="-3.6481830181389382E-2"/>
                </c:manualLayout>
              </c:layout>
              <c:tx>
                <c:rich>
                  <a:bodyPr/>
                  <a:lstStyle/>
                  <a:p>
                    <a:fld id="{336B553F-3D2B-A44D-A944-3C273EAD5E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E54-49E4-BAAF-E46CF64A3D41}"/>
                </c:ext>
              </c:extLst>
            </c:dLbl>
            <c:dLbl>
              <c:idx val="2"/>
              <c:layout>
                <c:manualLayout>
                  <c:x val="6.545454545454546E-2"/>
                  <c:y val="-5.4722745272084074E-2"/>
                </c:manualLayout>
              </c:layout>
              <c:tx>
                <c:rich>
                  <a:bodyPr/>
                  <a:lstStyle/>
                  <a:p>
                    <a:fld id="{FA5F768A-10C8-6A48-BC61-6D4944026B7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E54-49E4-BAAF-E46CF64A3D41}"/>
                </c:ext>
              </c:extLst>
            </c:dLbl>
            <c:dLbl>
              <c:idx val="3"/>
              <c:layout>
                <c:manualLayout>
                  <c:x val="5.6969696969696879E-2"/>
                  <c:y val="-4.6905210233214922E-2"/>
                </c:manualLayout>
              </c:layout>
              <c:tx>
                <c:rich>
                  <a:bodyPr/>
                  <a:lstStyle/>
                  <a:p>
                    <a:fld id="{DF4DBC62-CDE5-FF47-B3A7-19D6813A301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E54-49E4-BAAF-E46CF64A3D41}"/>
                </c:ext>
              </c:extLst>
            </c:dLbl>
            <c:dLbl>
              <c:idx val="4"/>
              <c:layout>
                <c:manualLayout>
                  <c:x val="6.0606060606060608E-2"/>
                  <c:y val="-6.2540280310953225E-2"/>
                </c:manualLayout>
              </c:layout>
              <c:tx>
                <c:rich>
                  <a:bodyPr/>
                  <a:lstStyle/>
                  <a:p>
                    <a:fld id="{6B885733-6E06-3747-9A3B-39794D5052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E54-49E4-BAAF-E46CF64A3D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TABLE!$F$6:$F$10</c:f>
              <c:numCache>
                <c:formatCode>#,##0</c:formatCode>
                <c:ptCount val="5"/>
                <c:pt idx="0">
                  <c:v>37375</c:v>
                </c:pt>
                <c:pt idx="1">
                  <c:v>446</c:v>
                </c:pt>
                <c:pt idx="2">
                  <c:v>50</c:v>
                </c:pt>
                <c:pt idx="3">
                  <c:v>1944</c:v>
                </c:pt>
                <c:pt idx="4">
                  <c:v>260</c:v>
                </c:pt>
              </c:numCache>
            </c:numRef>
          </c:val>
          <c:extLst>
            <c:ext xmlns:c15="http://schemas.microsoft.com/office/drawing/2012/chart" uri="{02D57815-91ED-43cb-92C2-25804820EDAC}">
              <c15:datalabelsRange>
                <c15:f>TABLE!$J$6:$J$10</c15:f>
                <c15:dlblRangeCache>
                  <c:ptCount val="5"/>
                  <c:pt idx="0">
                    <c:v>4.4%</c:v>
                  </c:pt>
                  <c:pt idx="1">
                    <c:v>8.6%</c:v>
                  </c:pt>
                  <c:pt idx="2">
                    <c:v>1.8%</c:v>
                  </c:pt>
                  <c:pt idx="3">
                    <c:v>3.8%</c:v>
                  </c:pt>
                  <c:pt idx="4">
                    <c:v>2.3%</c:v>
                  </c:pt>
                </c15:dlblRangeCache>
              </c15:datalabelsRange>
            </c:ext>
            <c:ext xmlns:c16="http://schemas.microsoft.com/office/drawing/2014/chart" uri="{C3380CC4-5D6E-409C-BE32-E72D297353CC}">
              <c16:uniqueId val="{0000000B-DE54-49E4-BAAF-E46CF64A3D41}"/>
            </c:ext>
          </c:extLst>
        </c:ser>
        <c:ser>
          <c:idx val="2"/>
          <c:order val="2"/>
          <c:tx>
            <c:strRef>
              <c:f>TABLE!$G$5</c:f>
              <c:strCache>
                <c:ptCount val="1"/>
                <c:pt idx="0">
                  <c:v>Number (N) in Rural</c:v>
                </c:pt>
              </c:strCache>
            </c:strRef>
          </c:tx>
          <c:spPr>
            <a:solidFill>
              <a:srgbClr val="CC66FF"/>
            </a:solidFill>
            <a:ln>
              <a:noFill/>
            </a:ln>
            <a:effectLst/>
          </c:spPr>
          <c:invertIfNegative val="0"/>
          <c:dLbls>
            <c:dLbl>
              <c:idx val="0"/>
              <c:tx>
                <c:rich>
                  <a:bodyPr/>
                  <a:lstStyle/>
                  <a:p>
                    <a:fld id="{37F00457-D267-804C-91B3-7A38B2DEF4E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E54-49E4-BAAF-E46CF64A3D41}"/>
                </c:ext>
              </c:extLst>
            </c:dLbl>
            <c:dLbl>
              <c:idx val="1"/>
              <c:tx>
                <c:rich>
                  <a:bodyPr/>
                  <a:lstStyle/>
                  <a:p>
                    <a:fld id="{8594E108-2669-D545-B1A1-F716D0CD83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E54-49E4-BAAF-E46CF64A3D41}"/>
                </c:ext>
              </c:extLst>
            </c:dLbl>
            <c:dLbl>
              <c:idx val="2"/>
              <c:tx>
                <c:rich>
                  <a:bodyPr/>
                  <a:lstStyle/>
                  <a:p>
                    <a:fld id="{4D67614C-A507-534C-BC15-1BFF7D0E561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E54-49E4-BAAF-E46CF64A3D41}"/>
                </c:ext>
              </c:extLst>
            </c:dLbl>
            <c:dLbl>
              <c:idx val="3"/>
              <c:tx>
                <c:rich>
                  <a:bodyPr/>
                  <a:lstStyle/>
                  <a:p>
                    <a:fld id="{2081C665-97CC-4F42-A832-FE8A40B243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E54-49E4-BAAF-E46CF64A3D41}"/>
                </c:ext>
              </c:extLst>
            </c:dLbl>
            <c:dLbl>
              <c:idx val="4"/>
              <c:tx>
                <c:rich>
                  <a:bodyPr/>
                  <a:lstStyle/>
                  <a:p>
                    <a:fld id="{7A515A19-FAA4-A14A-842B-C5A4859E4E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E54-49E4-BAAF-E46CF64A3D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TABLE!$G$6:$G$10</c:f>
              <c:numCache>
                <c:formatCode>#,##0</c:formatCode>
                <c:ptCount val="5"/>
                <c:pt idx="0">
                  <c:v>94747</c:v>
                </c:pt>
                <c:pt idx="1">
                  <c:v>1399</c:v>
                </c:pt>
                <c:pt idx="2">
                  <c:v>143</c:v>
                </c:pt>
                <c:pt idx="3">
                  <c:v>7438</c:v>
                </c:pt>
                <c:pt idx="4">
                  <c:v>746</c:v>
                </c:pt>
              </c:numCache>
            </c:numRef>
          </c:val>
          <c:extLst>
            <c:ext xmlns:c15="http://schemas.microsoft.com/office/drawing/2012/chart" uri="{02D57815-91ED-43cb-92C2-25804820EDAC}">
              <c15:datalabelsRange>
                <c15:f>TABLE!$K$6:$K$10</c15:f>
                <c15:dlblRangeCache>
                  <c:ptCount val="5"/>
                  <c:pt idx="0">
                    <c:v>11.2%</c:v>
                  </c:pt>
                  <c:pt idx="1">
                    <c:v>27.0%</c:v>
                  </c:pt>
                  <c:pt idx="2">
                    <c:v>5.0%</c:v>
                  </c:pt>
                  <c:pt idx="3">
                    <c:v>14.5%</c:v>
                  </c:pt>
                  <c:pt idx="4">
                    <c:v>6.5%</c:v>
                  </c:pt>
                </c15:dlblRangeCache>
              </c15:datalabelsRange>
            </c:ext>
            <c:ext xmlns:c16="http://schemas.microsoft.com/office/drawing/2014/chart" uri="{C3380CC4-5D6E-409C-BE32-E72D297353CC}">
              <c16:uniqueId val="{00000011-DE54-49E4-BAAF-E46CF64A3D41}"/>
            </c:ext>
          </c:extLst>
        </c:ser>
        <c:ser>
          <c:idx val="3"/>
          <c:order val="3"/>
          <c:tx>
            <c:strRef>
              <c:f>TABLE!$H$5</c:f>
              <c:strCache>
                <c:ptCount val="1"/>
                <c:pt idx="0">
                  <c:v>Number (N) in Non-Rural</c:v>
                </c:pt>
              </c:strCache>
            </c:strRef>
          </c:tx>
          <c:spPr>
            <a:solidFill>
              <a:srgbClr val="009999"/>
            </a:solidFill>
            <a:ln>
              <a:noFill/>
            </a:ln>
            <a:effectLst/>
          </c:spPr>
          <c:invertIfNegative val="0"/>
          <c:dLbls>
            <c:dLbl>
              <c:idx val="0"/>
              <c:tx>
                <c:rich>
                  <a:bodyPr/>
                  <a:lstStyle/>
                  <a:p>
                    <a:fld id="{F690522F-7397-BC45-A121-A72ABB2EBF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E54-49E4-BAAF-E46CF64A3D41}"/>
                </c:ext>
              </c:extLst>
            </c:dLbl>
            <c:dLbl>
              <c:idx val="1"/>
              <c:tx>
                <c:rich>
                  <a:bodyPr/>
                  <a:lstStyle/>
                  <a:p>
                    <a:fld id="{04C4DAB5-9044-FA4F-9622-804FCF172B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E54-49E4-BAAF-E46CF64A3D41}"/>
                </c:ext>
              </c:extLst>
            </c:dLbl>
            <c:dLbl>
              <c:idx val="2"/>
              <c:tx>
                <c:rich>
                  <a:bodyPr/>
                  <a:lstStyle/>
                  <a:p>
                    <a:fld id="{A38A66D3-B3D3-3649-B429-AC7ED4D8D3E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E54-49E4-BAAF-E46CF64A3D41}"/>
                </c:ext>
              </c:extLst>
            </c:dLbl>
            <c:dLbl>
              <c:idx val="3"/>
              <c:tx>
                <c:rich>
                  <a:bodyPr/>
                  <a:lstStyle/>
                  <a:p>
                    <a:fld id="{3EF9A3EC-D20A-6545-A406-7237EFE0FC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E54-49E4-BAAF-E46CF64A3D41}"/>
                </c:ext>
              </c:extLst>
            </c:dLbl>
            <c:dLbl>
              <c:idx val="4"/>
              <c:tx>
                <c:rich>
                  <a:bodyPr/>
                  <a:lstStyle/>
                  <a:p>
                    <a:fld id="{A7695C6B-718A-2D4E-810C-26F0584367E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DE54-49E4-BAAF-E46CF64A3D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TABLE!$H$6:$H$10</c:f>
              <c:numCache>
                <c:formatCode>#,##0</c:formatCode>
                <c:ptCount val="5"/>
                <c:pt idx="0">
                  <c:v>709105</c:v>
                </c:pt>
                <c:pt idx="1">
                  <c:v>3275</c:v>
                </c:pt>
                <c:pt idx="2">
                  <c:v>2627</c:v>
                </c:pt>
                <c:pt idx="3">
                  <c:v>41579</c:v>
                </c:pt>
                <c:pt idx="4">
                  <c:v>10289</c:v>
                </c:pt>
              </c:numCache>
            </c:numRef>
          </c:val>
          <c:extLst>
            <c:ext xmlns:c15="http://schemas.microsoft.com/office/drawing/2012/chart" uri="{02D57815-91ED-43cb-92C2-25804820EDAC}">
              <c15:datalabelsRange>
                <c15:f>TABLE!$L$6:$L$10</c15:f>
                <c15:dlblRangeCache>
                  <c:ptCount val="5"/>
                  <c:pt idx="0">
                    <c:v>83.4%</c:v>
                  </c:pt>
                  <c:pt idx="1">
                    <c:v>63.3%</c:v>
                  </c:pt>
                  <c:pt idx="2">
                    <c:v>92.1%</c:v>
                  </c:pt>
                  <c:pt idx="3">
                    <c:v>81.0%</c:v>
                  </c:pt>
                  <c:pt idx="4">
                    <c:v>90.3%</c:v>
                  </c:pt>
                </c15:dlblRangeCache>
              </c15:datalabelsRange>
            </c:ext>
            <c:ext xmlns:c16="http://schemas.microsoft.com/office/drawing/2014/chart" uri="{C3380CC4-5D6E-409C-BE32-E72D297353CC}">
              <c16:uniqueId val="{00000017-DE54-49E4-BAAF-E46CF64A3D41}"/>
            </c:ext>
          </c:extLst>
        </c:ser>
        <c:dLbls>
          <c:showLegendKey val="0"/>
          <c:showVal val="0"/>
          <c:showCatName val="0"/>
          <c:showSerName val="0"/>
          <c:showPercent val="0"/>
          <c:showBubbleSize val="0"/>
        </c:dLbls>
        <c:gapWidth val="150"/>
        <c:overlap val="100"/>
        <c:axId val="1555075184"/>
        <c:axId val="1555082384"/>
      </c:barChart>
      <c:catAx>
        <c:axId val="155507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082384"/>
        <c:crosses val="autoZero"/>
        <c:auto val="1"/>
        <c:lblAlgn val="ctr"/>
        <c:lblOffset val="100"/>
        <c:noMultiLvlLbl val="0"/>
      </c:catAx>
      <c:valAx>
        <c:axId val="155508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075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chemeClr val="tx1"/>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American Indian or Alaska Native Students (Federal Reporting)</c:v>
                </c:pt>
              </c:strCache>
            </c:strRef>
          </c:tx>
          <c:spPr>
            <a:solidFill>
              <a:srgbClr val="1560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Adams-Arapahoe 28J</c:v>
                </c:pt>
                <c:pt idx="1">
                  <c:v>Archuleta County 50 Jt</c:v>
                </c:pt>
                <c:pt idx="2">
                  <c:v>Bayfield 10 Jt-R</c:v>
                </c:pt>
                <c:pt idx="3">
                  <c:v>Charter School Institute</c:v>
                </c:pt>
                <c:pt idx="4">
                  <c:v>Cherry Creek 5</c:v>
                </c:pt>
                <c:pt idx="5">
                  <c:v>Denver County 1</c:v>
                </c:pt>
                <c:pt idx="6">
                  <c:v>District 49</c:v>
                </c:pt>
                <c:pt idx="7">
                  <c:v>Dolores RE-4A</c:v>
                </c:pt>
                <c:pt idx="8">
                  <c:v>Douglas County Re 1</c:v>
                </c:pt>
                <c:pt idx="9">
                  <c:v>Durango 9-R</c:v>
                </c:pt>
                <c:pt idx="10">
                  <c:v>Hinsdale County RE 1</c:v>
                </c:pt>
                <c:pt idx="11">
                  <c:v>Ignacio 11 JT</c:v>
                </c:pt>
                <c:pt idx="12">
                  <c:v>Jefferson County R-1</c:v>
                </c:pt>
                <c:pt idx="13">
                  <c:v>Mancos Re-6</c:v>
                </c:pt>
                <c:pt idx="14">
                  <c:v>Montezuma-Cortez RE-1</c:v>
                </c:pt>
                <c:pt idx="15">
                  <c:v>San Juan BOCES</c:v>
                </c:pt>
                <c:pt idx="16">
                  <c:v>Silverton 1</c:v>
                </c:pt>
              </c:strCache>
            </c:strRef>
          </c:cat>
          <c:val>
            <c:numRef>
              <c:f>Sheet1!$B$2:$B$18</c:f>
              <c:numCache>
                <c:formatCode>General</c:formatCode>
                <c:ptCount val="17"/>
                <c:pt idx="0">
                  <c:v>228</c:v>
                </c:pt>
                <c:pt idx="1">
                  <c:v>96</c:v>
                </c:pt>
                <c:pt idx="2">
                  <c:v>48</c:v>
                </c:pt>
                <c:pt idx="3">
                  <c:v>153</c:v>
                </c:pt>
                <c:pt idx="4">
                  <c:v>236</c:v>
                </c:pt>
                <c:pt idx="5">
                  <c:v>454</c:v>
                </c:pt>
                <c:pt idx="6">
                  <c:v>166</c:v>
                </c:pt>
                <c:pt idx="7">
                  <c:v>31</c:v>
                </c:pt>
                <c:pt idx="8">
                  <c:v>231</c:v>
                </c:pt>
                <c:pt idx="9">
                  <c:v>238</c:v>
                </c:pt>
                <c:pt idx="10">
                  <c:v>3</c:v>
                </c:pt>
                <c:pt idx="11">
                  <c:v>199</c:v>
                </c:pt>
                <c:pt idx="12">
                  <c:v>346</c:v>
                </c:pt>
                <c:pt idx="13">
                  <c:v>30</c:v>
                </c:pt>
                <c:pt idx="14">
                  <c:v>595</c:v>
                </c:pt>
                <c:pt idx="15">
                  <c:v>2</c:v>
                </c:pt>
                <c:pt idx="16">
                  <c:v>3</c:v>
                </c:pt>
              </c:numCache>
            </c:numRef>
          </c:val>
          <c:extLst>
            <c:ext xmlns:c16="http://schemas.microsoft.com/office/drawing/2014/chart" uri="{C3380CC4-5D6E-409C-BE32-E72D297353CC}">
              <c16:uniqueId val="{00000000-626F-4D09-BB4D-0CF291E547E8}"/>
            </c:ext>
          </c:extLst>
        </c:ser>
        <c:dLbls>
          <c:showLegendKey val="0"/>
          <c:showVal val="0"/>
          <c:showCatName val="0"/>
          <c:showSerName val="0"/>
          <c:showPercent val="0"/>
          <c:showBubbleSize val="0"/>
        </c:dLbls>
        <c:gapWidth val="219"/>
        <c:axId val="994401167"/>
        <c:axId val="994401647"/>
      </c:barChart>
      <c:lineChart>
        <c:grouping val="standard"/>
        <c:varyColors val="0"/>
        <c:ser>
          <c:idx val="1"/>
          <c:order val="1"/>
          <c:tx>
            <c:strRef>
              <c:f>Sheet1!$C$1</c:f>
              <c:strCache>
                <c:ptCount val="1"/>
                <c:pt idx="0">
                  <c:v>Percent American Indian or Alaska Native Students (Federal Reporting)</c:v>
                </c:pt>
              </c:strCache>
            </c:strRef>
          </c:tx>
          <c:spPr>
            <a:ln w="28575" cap="rnd">
              <a:solidFill>
                <a:schemeClr val="accent2"/>
              </a:solidFill>
              <a:round/>
            </a:ln>
            <a:effectLst/>
          </c:spPr>
          <c:marker>
            <c:symbol val="none"/>
          </c:marker>
          <c:cat>
            <c:strRef>
              <c:f>Sheet1!$A$2:$A$18</c:f>
              <c:strCache>
                <c:ptCount val="17"/>
                <c:pt idx="0">
                  <c:v>Adams-Arapahoe 28J</c:v>
                </c:pt>
                <c:pt idx="1">
                  <c:v>Archuleta County 50 Jt</c:v>
                </c:pt>
                <c:pt idx="2">
                  <c:v>Bayfield 10 Jt-R</c:v>
                </c:pt>
                <c:pt idx="3">
                  <c:v>Charter School Institute</c:v>
                </c:pt>
                <c:pt idx="4">
                  <c:v>Cherry Creek 5</c:v>
                </c:pt>
                <c:pt idx="5">
                  <c:v>Denver County 1</c:v>
                </c:pt>
                <c:pt idx="6">
                  <c:v>District 49</c:v>
                </c:pt>
                <c:pt idx="7">
                  <c:v>Dolores RE-4A</c:v>
                </c:pt>
                <c:pt idx="8">
                  <c:v>Douglas County Re 1</c:v>
                </c:pt>
                <c:pt idx="9">
                  <c:v>Durango 9-R</c:v>
                </c:pt>
                <c:pt idx="10">
                  <c:v>Hinsdale County RE 1</c:v>
                </c:pt>
                <c:pt idx="11">
                  <c:v>Ignacio 11 JT</c:v>
                </c:pt>
                <c:pt idx="12">
                  <c:v>Jefferson County R-1</c:v>
                </c:pt>
                <c:pt idx="13">
                  <c:v>Mancos Re-6</c:v>
                </c:pt>
                <c:pt idx="14">
                  <c:v>Montezuma-Cortez RE-1</c:v>
                </c:pt>
                <c:pt idx="15">
                  <c:v>San Juan BOCES</c:v>
                </c:pt>
                <c:pt idx="16">
                  <c:v>Silverton 1</c:v>
                </c:pt>
              </c:strCache>
            </c:strRef>
          </c:cat>
          <c:val>
            <c:numRef>
              <c:f>Sheet1!$C$2:$C$18</c:f>
              <c:numCache>
                <c:formatCode>0.0%</c:formatCode>
                <c:ptCount val="17"/>
                <c:pt idx="0">
                  <c:v>6.0000000000000001E-3</c:v>
                </c:pt>
                <c:pt idx="1">
                  <c:v>0.06</c:v>
                </c:pt>
                <c:pt idx="2">
                  <c:v>3.7999999999999999E-2</c:v>
                </c:pt>
                <c:pt idx="3">
                  <c:v>7.0000000000000001E-3</c:v>
                </c:pt>
                <c:pt idx="4">
                  <c:v>5.0000000000000001E-3</c:v>
                </c:pt>
                <c:pt idx="5">
                  <c:v>5.0000000000000001E-3</c:v>
                </c:pt>
                <c:pt idx="6">
                  <c:v>7.0000000000000001E-3</c:v>
                </c:pt>
                <c:pt idx="7">
                  <c:v>0.05</c:v>
                </c:pt>
                <c:pt idx="8">
                  <c:v>4.0000000000000001E-3</c:v>
                </c:pt>
                <c:pt idx="9">
                  <c:v>4.7E-2</c:v>
                </c:pt>
                <c:pt idx="10">
                  <c:v>4.4999999999999998E-2</c:v>
                </c:pt>
                <c:pt idx="11">
                  <c:v>0.307</c:v>
                </c:pt>
                <c:pt idx="12">
                  <c:v>5.0000000000000001E-3</c:v>
                </c:pt>
                <c:pt idx="13">
                  <c:v>6.2E-2</c:v>
                </c:pt>
                <c:pt idx="14">
                  <c:v>0.245</c:v>
                </c:pt>
                <c:pt idx="15">
                  <c:v>3.9E-2</c:v>
                </c:pt>
                <c:pt idx="16">
                  <c:v>4.2000000000000003E-2</c:v>
                </c:pt>
              </c:numCache>
            </c:numRef>
          </c:val>
          <c:smooth val="0"/>
          <c:extLst>
            <c:ext xmlns:c16="http://schemas.microsoft.com/office/drawing/2014/chart" uri="{C3380CC4-5D6E-409C-BE32-E72D297353CC}">
              <c16:uniqueId val="{00000001-626F-4D09-BB4D-0CF291E547E8}"/>
            </c:ext>
          </c:extLst>
        </c:ser>
        <c:dLbls>
          <c:showLegendKey val="0"/>
          <c:showVal val="0"/>
          <c:showCatName val="0"/>
          <c:showSerName val="0"/>
          <c:showPercent val="0"/>
          <c:showBubbleSize val="0"/>
        </c:dLbls>
        <c:marker val="1"/>
        <c:smooth val="0"/>
        <c:axId val="1722518448"/>
        <c:axId val="1722515568"/>
      </c:lineChart>
      <c:catAx>
        <c:axId val="99440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94401647"/>
        <c:crosses val="autoZero"/>
        <c:auto val="1"/>
        <c:lblAlgn val="ctr"/>
        <c:lblOffset val="100"/>
        <c:noMultiLvlLbl val="0"/>
      </c:catAx>
      <c:valAx>
        <c:axId val="994401647"/>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94401167"/>
        <c:crosses val="autoZero"/>
        <c:crossBetween val="between"/>
      </c:valAx>
      <c:valAx>
        <c:axId val="1722515568"/>
        <c:scaling>
          <c:orientation val="minMax"/>
          <c:max val="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22518448"/>
        <c:crosses val="max"/>
        <c:crossBetween val="between"/>
      </c:valAx>
      <c:catAx>
        <c:axId val="1722518448"/>
        <c:scaling>
          <c:orientation val="minMax"/>
        </c:scaling>
        <c:delete val="1"/>
        <c:axPos val="b"/>
        <c:numFmt formatCode="General" sourceLinked="1"/>
        <c:majorTickMark val="out"/>
        <c:minorTickMark val="none"/>
        <c:tickLblPos val="nextTo"/>
        <c:crossAx val="17225155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Native Hawaiian or Other Pacific Islander Students (Federal Reporting)</c:v>
                </c:pt>
              </c:strCache>
            </c:strRef>
          </c:tx>
          <c:spPr>
            <a:solidFill>
              <a:srgbClr val="1560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Adams-Arapahoe 28J</c:v>
                </c:pt>
                <c:pt idx="1">
                  <c:v>Cherry Creek 5</c:v>
                </c:pt>
                <c:pt idx="2">
                  <c:v>Colorado Springs 11</c:v>
                </c:pt>
                <c:pt idx="3">
                  <c:v>Deer Trail 26J</c:v>
                </c:pt>
                <c:pt idx="4">
                  <c:v>Denver County 1</c:v>
                </c:pt>
                <c:pt idx="5">
                  <c:v>District 49</c:v>
                </c:pt>
                <c:pt idx="6">
                  <c:v>Douglas County Re 1</c:v>
                </c:pt>
                <c:pt idx="7">
                  <c:v>Elbert 200</c:v>
                </c:pt>
                <c:pt idx="8">
                  <c:v>Fountain 8</c:v>
                </c:pt>
                <c:pt idx="9">
                  <c:v>Greeley 6</c:v>
                </c:pt>
                <c:pt idx="10">
                  <c:v>Hanover 28</c:v>
                </c:pt>
                <c:pt idx="11">
                  <c:v>Haxtun RE-2J</c:v>
                </c:pt>
                <c:pt idx="12">
                  <c:v>Jefferson County R-1</c:v>
                </c:pt>
                <c:pt idx="13">
                  <c:v>Julesburg Re-1</c:v>
                </c:pt>
                <c:pt idx="14">
                  <c:v>Limon RE-4J</c:v>
                </c:pt>
                <c:pt idx="15">
                  <c:v>Widefield 3</c:v>
                </c:pt>
              </c:strCache>
            </c:strRef>
          </c:cat>
          <c:val>
            <c:numRef>
              <c:f>Sheet1!$B$2:$B$17</c:f>
              <c:numCache>
                <c:formatCode>General</c:formatCode>
                <c:ptCount val="16"/>
                <c:pt idx="0">
                  <c:v>386</c:v>
                </c:pt>
                <c:pt idx="1">
                  <c:v>149</c:v>
                </c:pt>
                <c:pt idx="2">
                  <c:v>83</c:v>
                </c:pt>
                <c:pt idx="3">
                  <c:v>13</c:v>
                </c:pt>
                <c:pt idx="4">
                  <c:v>725</c:v>
                </c:pt>
                <c:pt idx="5">
                  <c:v>89</c:v>
                </c:pt>
                <c:pt idx="6">
                  <c:v>96</c:v>
                </c:pt>
                <c:pt idx="7">
                  <c:v>2</c:v>
                </c:pt>
                <c:pt idx="8">
                  <c:v>151</c:v>
                </c:pt>
                <c:pt idx="9">
                  <c:v>127</c:v>
                </c:pt>
                <c:pt idx="10">
                  <c:v>4</c:v>
                </c:pt>
                <c:pt idx="11">
                  <c:v>2</c:v>
                </c:pt>
                <c:pt idx="12">
                  <c:v>100</c:v>
                </c:pt>
                <c:pt idx="13">
                  <c:v>6</c:v>
                </c:pt>
                <c:pt idx="14">
                  <c:v>5</c:v>
                </c:pt>
                <c:pt idx="15">
                  <c:v>115</c:v>
                </c:pt>
              </c:numCache>
            </c:numRef>
          </c:val>
          <c:extLst>
            <c:ext xmlns:c16="http://schemas.microsoft.com/office/drawing/2014/chart" uri="{C3380CC4-5D6E-409C-BE32-E72D297353CC}">
              <c16:uniqueId val="{00000000-626F-4D09-BB4D-0CF291E547E8}"/>
            </c:ext>
          </c:extLst>
        </c:ser>
        <c:dLbls>
          <c:showLegendKey val="0"/>
          <c:showVal val="0"/>
          <c:showCatName val="0"/>
          <c:showSerName val="0"/>
          <c:showPercent val="0"/>
          <c:showBubbleSize val="0"/>
        </c:dLbls>
        <c:gapWidth val="219"/>
        <c:axId val="994401167"/>
        <c:axId val="994401647"/>
      </c:barChart>
      <c:lineChart>
        <c:grouping val="standard"/>
        <c:varyColors val="0"/>
        <c:ser>
          <c:idx val="1"/>
          <c:order val="1"/>
          <c:tx>
            <c:strRef>
              <c:f>Sheet1!$C$1</c:f>
              <c:strCache>
                <c:ptCount val="1"/>
                <c:pt idx="0">
                  <c:v>Percent Native Hawaiian or Other Pacific Islander Students (Federal Reporting)</c:v>
                </c:pt>
              </c:strCache>
            </c:strRef>
          </c:tx>
          <c:spPr>
            <a:ln w="28575" cap="rnd">
              <a:solidFill>
                <a:schemeClr val="accent2"/>
              </a:solidFill>
              <a:round/>
            </a:ln>
            <a:effectLst/>
          </c:spPr>
          <c:marker>
            <c:symbol val="none"/>
          </c:marker>
          <c:cat>
            <c:strRef>
              <c:f>Sheet1!$A$2:$A$17</c:f>
              <c:strCache>
                <c:ptCount val="16"/>
                <c:pt idx="0">
                  <c:v>Adams-Arapahoe 28J</c:v>
                </c:pt>
                <c:pt idx="1">
                  <c:v>Cherry Creek 5</c:v>
                </c:pt>
                <c:pt idx="2">
                  <c:v>Colorado Springs 11</c:v>
                </c:pt>
                <c:pt idx="3">
                  <c:v>Deer Trail 26J</c:v>
                </c:pt>
                <c:pt idx="4">
                  <c:v>Denver County 1</c:v>
                </c:pt>
                <c:pt idx="5">
                  <c:v>District 49</c:v>
                </c:pt>
                <c:pt idx="6">
                  <c:v>Douglas County Re 1</c:v>
                </c:pt>
                <c:pt idx="7">
                  <c:v>Elbert 200</c:v>
                </c:pt>
                <c:pt idx="8">
                  <c:v>Fountain 8</c:v>
                </c:pt>
                <c:pt idx="9">
                  <c:v>Greeley 6</c:v>
                </c:pt>
                <c:pt idx="10">
                  <c:v>Hanover 28</c:v>
                </c:pt>
                <c:pt idx="11">
                  <c:v>Haxtun RE-2J</c:v>
                </c:pt>
                <c:pt idx="12">
                  <c:v>Jefferson County R-1</c:v>
                </c:pt>
                <c:pt idx="13">
                  <c:v>Julesburg Re-1</c:v>
                </c:pt>
                <c:pt idx="14">
                  <c:v>Limon RE-4J</c:v>
                </c:pt>
                <c:pt idx="15">
                  <c:v>Widefield 3</c:v>
                </c:pt>
              </c:strCache>
            </c:strRef>
          </c:cat>
          <c:val>
            <c:numRef>
              <c:f>Sheet1!$C$2:$C$17</c:f>
              <c:numCache>
                <c:formatCode>0.0%</c:formatCode>
                <c:ptCount val="16"/>
                <c:pt idx="0">
                  <c:v>0.01</c:v>
                </c:pt>
                <c:pt idx="1">
                  <c:v>3.0000000000000001E-3</c:v>
                </c:pt>
                <c:pt idx="2">
                  <c:v>4.0000000000000001E-3</c:v>
                </c:pt>
                <c:pt idx="3">
                  <c:v>3.9E-2</c:v>
                </c:pt>
                <c:pt idx="4">
                  <c:v>8.9999999999999993E-3</c:v>
                </c:pt>
                <c:pt idx="5">
                  <c:v>4.0000000000000001E-3</c:v>
                </c:pt>
                <c:pt idx="6">
                  <c:v>2E-3</c:v>
                </c:pt>
                <c:pt idx="7">
                  <c:v>8.0000000000000002E-3</c:v>
                </c:pt>
                <c:pt idx="8">
                  <c:v>0.02</c:v>
                </c:pt>
                <c:pt idx="9">
                  <c:v>6.0000000000000001E-3</c:v>
                </c:pt>
                <c:pt idx="10">
                  <c:v>1.6E-2</c:v>
                </c:pt>
                <c:pt idx="11">
                  <c:v>7.0000000000000001E-3</c:v>
                </c:pt>
                <c:pt idx="12">
                  <c:v>1E-3</c:v>
                </c:pt>
                <c:pt idx="13">
                  <c:v>8.0000000000000002E-3</c:v>
                </c:pt>
                <c:pt idx="14">
                  <c:v>1.0999999999999999E-2</c:v>
                </c:pt>
                <c:pt idx="15">
                  <c:v>1.2999999999999999E-2</c:v>
                </c:pt>
              </c:numCache>
            </c:numRef>
          </c:val>
          <c:smooth val="0"/>
          <c:extLst>
            <c:ext xmlns:c16="http://schemas.microsoft.com/office/drawing/2014/chart" uri="{C3380CC4-5D6E-409C-BE32-E72D297353CC}">
              <c16:uniqueId val="{00000001-626F-4D09-BB4D-0CF291E547E8}"/>
            </c:ext>
          </c:extLst>
        </c:ser>
        <c:dLbls>
          <c:showLegendKey val="0"/>
          <c:showVal val="0"/>
          <c:showCatName val="0"/>
          <c:showSerName val="0"/>
          <c:showPercent val="0"/>
          <c:showBubbleSize val="0"/>
        </c:dLbls>
        <c:marker val="1"/>
        <c:smooth val="0"/>
        <c:axId val="1722518448"/>
        <c:axId val="1722515568"/>
      </c:lineChart>
      <c:catAx>
        <c:axId val="99440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94401647"/>
        <c:crosses val="autoZero"/>
        <c:auto val="1"/>
        <c:lblAlgn val="ctr"/>
        <c:lblOffset val="100"/>
        <c:noMultiLvlLbl val="0"/>
      </c:catAx>
      <c:valAx>
        <c:axId val="994401647"/>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94401167"/>
        <c:crosses val="autoZero"/>
        <c:crossBetween val="between"/>
      </c:valAx>
      <c:valAx>
        <c:axId val="1722515568"/>
        <c:scaling>
          <c:orientation val="minMax"/>
          <c:max val="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22518448"/>
        <c:crosses val="max"/>
        <c:crossBetween val="between"/>
      </c:valAx>
      <c:catAx>
        <c:axId val="1722518448"/>
        <c:scaling>
          <c:orientation val="minMax"/>
        </c:scaling>
        <c:delete val="1"/>
        <c:axPos val="b"/>
        <c:numFmt formatCode="General" sourceLinked="1"/>
        <c:majorTickMark val="out"/>
        <c:minorTickMark val="none"/>
        <c:tickLblPos val="nextTo"/>
        <c:crossAx val="17225155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K-12 Students by Gender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TABLE!$E$5</c:f>
              <c:strCache>
                <c:ptCount val="1"/>
                <c:pt idx="0">
                  <c:v>Non-Binary</c:v>
                </c:pt>
              </c:strCache>
            </c:strRef>
          </c:tx>
          <c:spPr>
            <a:solidFill>
              <a:schemeClr val="accent1"/>
            </a:solidFill>
            <a:ln>
              <a:noFill/>
            </a:ln>
            <a:effectLst/>
          </c:spPr>
          <c:invertIfNegative val="0"/>
          <c:dLbls>
            <c:dLbl>
              <c:idx val="0"/>
              <c:layout>
                <c:manualLayout>
                  <c:x val="7.4019949564167131E-2"/>
                  <c:y val="-2.9296682918047271E-2"/>
                </c:manualLayout>
              </c:layout>
              <c:tx>
                <c:rich>
                  <a:bodyPr/>
                  <a:lstStyle/>
                  <a:p>
                    <a:fld id="{D78647F5-6A63-CF4E-9FB2-0EE4595B37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98C-4763-A311-A713885271DF}"/>
                </c:ext>
              </c:extLst>
            </c:dLbl>
            <c:dLbl>
              <c:idx val="1"/>
              <c:layout>
                <c:manualLayout>
                  <c:x val="7.1098134553760448E-2"/>
                  <c:y val="-2.631228799214343E-2"/>
                </c:manualLayout>
              </c:layout>
              <c:tx>
                <c:rich>
                  <a:bodyPr/>
                  <a:lstStyle/>
                  <a:p>
                    <a:fld id="{AD00C516-2C69-124B-A65E-3E2BBDB53EF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8C-4763-A311-A713885271DF}"/>
                </c:ext>
              </c:extLst>
            </c:dLbl>
            <c:dLbl>
              <c:idx val="2"/>
              <c:layout>
                <c:manualLayout>
                  <c:x val="6.6228352017292491E-2"/>
                  <c:y val="-2.1938322504864761E-2"/>
                </c:manualLayout>
              </c:layout>
              <c:tx>
                <c:rich>
                  <a:bodyPr/>
                  <a:lstStyle/>
                  <a:p>
                    <a:fld id="{736A38B7-5E2E-764F-B64D-A167810423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98C-4763-A311-A713885271DF}"/>
                </c:ext>
              </c:extLst>
            </c:dLbl>
            <c:dLbl>
              <c:idx val="3"/>
              <c:layout>
                <c:manualLayout>
                  <c:x val="7.0124178232286338E-2"/>
                  <c:y val="-1.6037906861434543E-2"/>
                </c:manualLayout>
              </c:layout>
              <c:tx>
                <c:rich>
                  <a:bodyPr/>
                  <a:lstStyle/>
                  <a:p>
                    <a:fld id="{BAF50912-300C-D846-88DA-F7FC15216C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98C-4763-A311-A713885271DF}"/>
                </c:ext>
              </c:extLst>
            </c:dLbl>
            <c:dLbl>
              <c:idx val="4"/>
              <c:layout>
                <c:manualLayout>
                  <c:x val="6.8176284392500605E-2"/>
                  <c:y val="-1.7495898394292112E-2"/>
                </c:manualLayout>
              </c:layout>
              <c:tx>
                <c:rich>
                  <a:bodyPr/>
                  <a:lstStyle/>
                  <a:p>
                    <a:fld id="{2C9A240A-8E0C-504A-A70C-D6CF78B58FD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98C-4763-A311-A713885271D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TABLE!$E$6:$E$10</c:f>
              <c:numCache>
                <c:formatCode>#,##0</c:formatCode>
                <c:ptCount val="5"/>
                <c:pt idx="0">
                  <c:v>396</c:v>
                </c:pt>
                <c:pt idx="1">
                  <c:v>2</c:v>
                </c:pt>
                <c:pt idx="2">
                  <c:v>0</c:v>
                </c:pt>
                <c:pt idx="3">
                  <c:v>25</c:v>
                </c:pt>
                <c:pt idx="4">
                  <c:v>3</c:v>
                </c:pt>
              </c:numCache>
            </c:numRef>
          </c:val>
          <c:extLst>
            <c:ext xmlns:c15="http://schemas.microsoft.com/office/drawing/2012/chart" uri="{02D57815-91ED-43cb-92C2-25804820EDAC}">
              <c15:datalabelsRange>
                <c15:f>TABLE!$H$6:$H$10</c15:f>
                <c15:dlblRangeCache>
                  <c:ptCount val="5"/>
                  <c:pt idx="0">
                    <c:v>&lt; 0.0%</c:v>
                  </c:pt>
                  <c:pt idx="1">
                    <c:v>&lt; 0.0%</c:v>
                  </c:pt>
                  <c:pt idx="2">
                    <c:v>0.0%</c:v>
                  </c:pt>
                  <c:pt idx="3">
                    <c:v>&lt; 0.0%</c:v>
                  </c:pt>
                  <c:pt idx="4">
                    <c:v>&lt; 0.0%</c:v>
                  </c:pt>
                </c15:dlblRangeCache>
              </c15:datalabelsRange>
            </c:ext>
            <c:ext xmlns:c16="http://schemas.microsoft.com/office/drawing/2014/chart" uri="{C3380CC4-5D6E-409C-BE32-E72D297353CC}">
              <c16:uniqueId val="{00000005-498C-4763-A311-A713885271DF}"/>
            </c:ext>
          </c:extLst>
        </c:ser>
        <c:ser>
          <c:idx val="1"/>
          <c:order val="1"/>
          <c:tx>
            <c:strRef>
              <c:f>TABLE!$F$5</c:f>
              <c:strCache>
                <c:ptCount val="1"/>
                <c:pt idx="0">
                  <c:v>Female</c:v>
                </c:pt>
              </c:strCache>
            </c:strRef>
          </c:tx>
          <c:spPr>
            <a:solidFill>
              <a:schemeClr val="accent4"/>
            </a:solidFill>
            <a:ln>
              <a:noFill/>
            </a:ln>
            <a:effectLst/>
          </c:spPr>
          <c:invertIfNegative val="0"/>
          <c:dLbls>
            <c:dLbl>
              <c:idx val="0"/>
              <c:tx>
                <c:rich>
                  <a:bodyPr/>
                  <a:lstStyle/>
                  <a:p>
                    <a:fld id="{D58F23BA-B4E2-544F-859B-442859C1FF6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8C-4763-A311-A713885271DF}"/>
                </c:ext>
              </c:extLst>
            </c:dLbl>
            <c:dLbl>
              <c:idx val="1"/>
              <c:tx>
                <c:rich>
                  <a:bodyPr/>
                  <a:lstStyle/>
                  <a:p>
                    <a:fld id="{70B21A67-7F6B-884E-B565-F141ECD7D8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8C-4763-A311-A713885271DF}"/>
                </c:ext>
              </c:extLst>
            </c:dLbl>
            <c:dLbl>
              <c:idx val="2"/>
              <c:tx>
                <c:rich>
                  <a:bodyPr/>
                  <a:lstStyle/>
                  <a:p>
                    <a:fld id="{7F811BBD-F2F7-3B4B-AF9B-C64F844917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8C-4763-A311-A713885271DF}"/>
                </c:ext>
              </c:extLst>
            </c:dLbl>
            <c:dLbl>
              <c:idx val="3"/>
              <c:tx>
                <c:rich>
                  <a:bodyPr/>
                  <a:lstStyle/>
                  <a:p>
                    <a:fld id="{A8A50181-11BD-B24A-8776-8FB3AC407EA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8C-4763-A311-A713885271DF}"/>
                </c:ext>
              </c:extLst>
            </c:dLbl>
            <c:dLbl>
              <c:idx val="4"/>
              <c:tx>
                <c:rich>
                  <a:bodyPr/>
                  <a:lstStyle/>
                  <a:p>
                    <a:fld id="{AF5D7AAE-885F-664C-B6D9-2895715E35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8C-4763-A311-A713885271D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TABLE!$F$6:$F$10</c:f>
              <c:numCache>
                <c:formatCode>#,##0</c:formatCode>
                <c:ptCount val="5"/>
                <c:pt idx="0">
                  <c:v>413750</c:v>
                </c:pt>
                <c:pt idx="1">
                  <c:v>2565</c:v>
                </c:pt>
                <c:pt idx="2">
                  <c:v>1372</c:v>
                </c:pt>
                <c:pt idx="3">
                  <c:v>25048</c:v>
                </c:pt>
                <c:pt idx="4">
                  <c:v>5518</c:v>
                </c:pt>
              </c:numCache>
            </c:numRef>
          </c:val>
          <c:extLst>
            <c:ext xmlns:c15="http://schemas.microsoft.com/office/drawing/2012/chart" uri="{02D57815-91ED-43cb-92C2-25804820EDAC}">
              <c15:datalabelsRange>
                <c15:f>TABLE!$I$6:$I$10</c15:f>
                <c15:dlblRangeCache>
                  <c:ptCount val="5"/>
                  <c:pt idx="0">
                    <c:v>48.7%</c:v>
                  </c:pt>
                  <c:pt idx="1">
                    <c:v>49.5%</c:v>
                  </c:pt>
                  <c:pt idx="2">
                    <c:v>48.1%</c:v>
                  </c:pt>
                  <c:pt idx="3">
                    <c:v>48.8%</c:v>
                  </c:pt>
                  <c:pt idx="4">
                    <c:v>48.4%</c:v>
                  </c:pt>
                </c15:dlblRangeCache>
              </c15:datalabelsRange>
            </c:ext>
            <c:ext xmlns:c16="http://schemas.microsoft.com/office/drawing/2014/chart" uri="{C3380CC4-5D6E-409C-BE32-E72D297353CC}">
              <c16:uniqueId val="{0000000B-498C-4763-A311-A713885271DF}"/>
            </c:ext>
          </c:extLst>
        </c:ser>
        <c:ser>
          <c:idx val="2"/>
          <c:order val="2"/>
          <c:tx>
            <c:strRef>
              <c:f>TABLE!$G$5</c:f>
              <c:strCache>
                <c:ptCount val="1"/>
                <c:pt idx="0">
                  <c:v>Male</c:v>
                </c:pt>
              </c:strCache>
            </c:strRef>
          </c:tx>
          <c:spPr>
            <a:solidFill>
              <a:srgbClr val="009999"/>
            </a:solidFill>
            <a:ln>
              <a:noFill/>
            </a:ln>
            <a:effectLst/>
          </c:spPr>
          <c:invertIfNegative val="0"/>
          <c:dLbls>
            <c:dLbl>
              <c:idx val="0"/>
              <c:tx>
                <c:rich>
                  <a:bodyPr/>
                  <a:lstStyle/>
                  <a:p>
                    <a:fld id="{F0FE1B99-E13D-C14B-A744-625D8811106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8C-4763-A311-A713885271DF}"/>
                </c:ext>
              </c:extLst>
            </c:dLbl>
            <c:dLbl>
              <c:idx val="1"/>
              <c:tx>
                <c:rich>
                  <a:bodyPr/>
                  <a:lstStyle/>
                  <a:p>
                    <a:fld id="{77307F69-4EC4-2B4A-9BB4-156EFDEB2BB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8C-4763-A311-A713885271DF}"/>
                </c:ext>
              </c:extLst>
            </c:dLbl>
            <c:dLbl>
              <c:idx val="2"/>
              <c:tx>
                <c:rich>
                  <a:bodyPr/>
                  <a:lstStyle/>
                  <a:p>
                    <a:fld id="{65F47FAD-28CC-E745-80A5-3477C8C7CFB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8C-4763-A311-A713885271DF}"/>
                </c:ext>
              </c:extLst>
            </c:dLbl>
            <c:dLbl>
              <c:idx val="3"/>
              <c:tx>
                <c:rich>
                  <a:bodyPr/>
                  <a:lstStyle/>
                  <a:p>
                    <a:fld id="{2B9CC78C-3CF8-B240-97EA-AFDE063EC4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8C-4763-A311-A713885271DF}"/>
                </c:ext>
              </c:extLst>
            </c:dLbl>
            <c:dLbl>
              <c:idx val="4"/>
              <c:tx>
                <c:rich>
                  <a:bodyPr/>
                  <a:lstStyle/>
                  <a:p>
                    <a:fld id="{C85E6D52-78A1-4249-AB45-7BF2908265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8C-4763-A311-A713885271D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TABLE!$G$6:$G$10</c:f>
              <c:numCache>
                <c:formatCode>#,##0</c:formatCode>
                <c:ptCount val="5"/>
                <c:pt idx="0">
                  <c:v>435258</c:v>
                </c:pt>
                <c:pt idx="1">
                  <c:v>2610</c:v>
                </c:pt>
                <c:pt idx="2">
                  <c:v>1479</c:v>
                </c:pt>
                <c:pt idx="3">
                  <c:v>26287</c:v>
                </c:pt>
                <c:pt idx="4">
                  <c:v>5877</c:v>
                </c:pt>
              </c:numCache>
            </c:numRef>
          </c:val>
          <c:extLst>
            <c:ext xmlns:c15="http://schemas.microsoft.com/office/drawing/2012/chart" uri="{02D57815-91ED-43cb-92C2-25804820EDAC}">
              <c15:datalabelsRange>
                <c15:f>TABLE!$J$6:$J$10</c15:f>
                <c15:dlblRangeCache>
                  <c:ptCount val="5"/>
                  <c:pt idx="0">
                    <c:v>51.2%</c:v>
                  </c:pt>
                  <c:pt idx="1">
                    <c:v>50.4%</c:v>
                  </c:pt>
                  <c:pt idx="2">
                    <c:v>51.9%</c:v>
                  </c:pt>
                  <c:pt idx="3">
                    <c:v>51.2%</c:v>
                  </c:pt>
                  <c:pt idx="4">
                    <c:v>51.6%</c:v>
                  </c:pt>
                </c15:dlblRangeCache>
              </c15:datalabelsRange>
            </c:ext>
            <c:ext xmlns:c16="http://schemas.microsoft.com/office/drawing/2014/chart" uri="{C3380CC4-5D6E-409C-BE32-E72D297353CC}">
              <c16:uniqueId val="{00000011-498C-4763-A311-A713885271DF}"/>
            </c:ext>
          </c:extLst>
        </c:ser>
        <c:dLbls>
          <c:showLegendKey val="0"/>
          <c:showVal val="0"/>
          <c:showCatName val="0"/>
          <c:showSerName val="0"/>
          <c:showPercent val="0"/>
          <c:showBubbleSize val="0"/>
        </c:dLbls>
        <c:gapWidth val="150"/>
        <c:overlap val="100"/>
        <c:axId val="1555075184"/>
        <c:axId val="1555082384"/>
      </c:barChart>
      <c:catAx>
        <c:axId val="155507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082384"/>
        <c:crosses val="autoZero"/>
        <c:auto val="1"/>
        <c:lblAlgn val="ctr"/>
        <c:lblOffset val="100"/>
        <c:noMultiLvlLbl val="0"/>
      </c:catAx>
      <c:valAx>
        <c:axId val="155508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075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rPr>
              <a:t>K-12 Free and Reduced Meal</a:t>
            </a:r>
            <a:r>
              <a:rPr lang="en-US" b="1" baseline="0" dirty="0">
                <a:solidFill>
                  <a:sysClr val="windowText" lastClr="000000"/>
                </a:solidFill>
              </a:rPr>
              <a:t> Eligibility</a:t>
            </a:r>
            <a:endParaRPr lang="en-US"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TABLE!$E$5</c:f>
              <c:strCache>
                <c:ptCount val="1"/>
                <c:pt idx="0">
                  <c:v>Free Meals Eligible</c:v>
                </c:pt>
              </c:strCache>
            </c:strRef>
          </c:tx>
          <c:spPr>
            <a:solidFill>
              <a:srgbClr val="FFC000"/>
            </a:solidFill>
            <a:ln>
              <a:noFill/>
            </a:ln>
            <a:effectLst/>
          </c:spPr>
          <c:invertIfNegative val="0"/>
          <c:dLbls>
            <c:dLbl>
              <c:idx val="0"/>
              <c:tx>
                <c:rich>
                  <a:bodyPr/>
                  <a:lstStyle/>
                  <a:p>
                    <a:fld id="{EA8A06B6-9FD6-2E4D-AD9B-C1D6B22789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3D8-4BC3-94C8-7F8E8286CDB6}"/>
                </c:ext>
              </c:extLst>
            </c:dLbl>
            <c:dLbl>
              <c:idx val="1"/>
              <c:tx>
                <c:rich>
                  <a:bodyPr/>
                  <a:lstStyle/>
                  <a:p>
                    <a:fld id="{932FACD0-D92D-FB42-B9AC-B8CB02BA0B4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D8-4BC3-94C8-7F8E8286CDB6}"/>
                </c:ext>
              </c:extLst>
            </c:dLbl>
            <c:dLbl>
              <c:idx val="2"/>
              <c:tx>
                <c:rich>
                  <a:bodyPr/>
                  <a:lstStyle/>
                  <a:p>
                    <a:fld id="{DAAAD519-2A05-B341-8E5C-ED4D3FBDD2E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D8-4BC3-94C8-7F8E8286CDB6}"/>
                </c:ext>
              </c:extLst>
            </c:dLbl>
            <c:dLbl>
              <c:idx val="3"/>
              <c:tx>
                <c:rich>
                  <a:bodyPr/>
                  <a:lstStyle/>
                  <a:p>
                    <a:fld id="{A6A4955F-EC3A-C841-AE55-653C05DCD2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D8-4BC3-94C8-7F8E8286CDB6}"/>
                </c:ext>
              </c:extLst>
            </c:dLbl>
            <c:dLbl>
              <c:idx val="4"/>
              <c:tx>
                <c:rich>
                  <a:bodyPr/>
                  <a:lstStyle/>
                  <a:p>
                    <a:fld id="{E757A7FB-A367-114B-B624-421D498F87B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D8-4BC3-94C8-7F8E8286CDB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TABLE!$E$6:$E$10</c:f>
              <c:numCache>
                <c:formatCode>#,##0</c:formatCode>
                <c:ptCount val="5"/>
                <c:pt idx="0">
                  <c:v>337209</c:v>
                </c:pt>
                <c:pt idx="1">
                  <c:v>3086</c:v>
                </c:pt>
                <c:pt idx="2">
                  <c:v>1630</c:v>
                </c:pt>
                <c:pt idx="3">
                  <c:v>31728</c:v>
                </c:pt>
                <c:pt idx="4">
                  <c:v>5667</c:v>
                </c:pt>
              </c:numCache>
            </c:numRef>
          </c:val>
          <c:extLst>
            <c:ext xmlns:c15="http://schemas.microsoft.com/office/drawing/2012/chart" uri="{02D57815-91ED-43cb-92C2-25804820EDAC}">
              <c15:datalabelsRange>
                <c15:f>TABLE!$H$6:$H$10</c15:f>
                <c15:dlblRangeCache>
                  <c:ptCount val="5"/>
                  <c:pt idx="0">
                    <c:v>39.7%</c:v>
                  </c:pt>
                  <c:pt idx="1">
                    <c:v>59.6%</c:v>
                  </c:pt>
                  <c:pt idx="2">
                    <c:v>57.2%</c:v>
                  </c:pt>
                  <c:pt idx="3">
                    <c:v>61.8%</c:v>
                  </c:pt>
                  <c:pt idx="4">
                    <c:v>49.7%</c:v>
                  </c:pt>
                </c15:dlblRangeCache>
              </c15:datalabelsRange>
            </c:ext>
            <c:ext xmlns:c16="http://schemas.microsoft.com/office/drawing/2014/chart" uri="{C3380CC4-5D6E-409C-BE32-E72D297353CC}">
              <c16:uniqueId val="{00000005-33D8-4BC3-94C8-7F8E8286CDB6}"/>
            </c:ext>
          </c:extLst>
        </c:ser>
        <c:ser>
          <c:idx val="1"/>
          <c:order val="1"/>
          <c:tx>
            <c:strRef>
              <c:f>TABLE!$F$5</c:f>
              <c:strCache>
                <c:ptCount val="1"/>
                <c:pt idx="0">
                  <c:v>Reduced Meals Eligible</c:v>
                </c:pt>
              </c:strCache>
            </c:strRef>
          </c:tx>
          <c:spPr>
            <a:solidFill>
              <a:schemeClr val="accent5">
                <a:lumMod val="60000"/>
                <a:lumOff val="40000"/>
              </a:schemeClr>
            </a:solidFill>
            <a:ln>
              <a:noFill/>
            </a:ln>
            <a:effectLst/>
          </c:spPr>
          <c:invertIfNegative val="0"/>
          <c:dLbls>
            <c:dLbl>
              <c:idx val="0"/>
              <c:tx>
                <c:rich>
                  <a:bodyPr/>
                  <a:lstStyle/>
                  <a:p>
                    <a:fld id="{FD6CBAF9-4A73-8F43-B749-3E0A004C69B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3D8-4BC3-94C8-7F8E8286CDB6}"/>
                </c:ext>
              </c:extLst>
            </c:dLbl>
            <c:dLbl>
              <c:idx val="1"/>
              <c:tx>
                <c:rich>
                  <a:bodyPr/>
                  <a:lstStyle/>
                  <a:p>
                    <a:fld id="{A39E71C8-E6F6-F24D-A0B9-70F6CB5615E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3D8-4BC3-94C8-7F8E8286CDB6}"/>
                </c:ext>
              </c:extLst>
            </c:dLbl>
            <c:dLbl>
              <c:idx val="2"/>
              <c:tx>
                <c:rich>
                  <a:bodyPr/>
                  <a:lstStyle/>
                  <a:p>
                    <a:fld id="{660DC1CF-8768-A94E-A5D1-52C49296B1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3D8-4BC3-94C8-7F8E8286CDB6}"/>
                </c:ext>
              </c:extLst>
            </c:dLbl>
            <c:dLbl>
              <c:idx val="3"/>
              <c:tx>
                <c:rich>
                  <a:bodyPr/>
                  <a:lstStyle/>
                  <a:p>
                    <a:fld id="{4274F89A-80A6-D240-9DE0-0BAD129072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3D8-4BC3-94C8-7F8E8286CDB6}"/>
                </c:ext>
              </c:extLst>
            </c:dLbl>
            <c:dLbl>
              <c:idx val="4"/>
              <c:tx>
                <c:rich>
                  <a:bodyPr/>
                  <a:lstStyle/>
                  <a:p>
                    <a:fld id="{04A2B3C8-28D1-074C-B1BD-B94A224C3E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3D8-4BC3-94C8-7F8E8286CDB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TABLE!$F$6:$F$10</c:f>
              <c:numCache>
                <c:formatCode>#,##0</c:formatCode>
                <c:ptCount val="5"/>
                <c:pt idx="0">
                  <c:v>51596</c:v>
                </c:pt>
                <c:pt idx="1">
                  <c:v>274</c:v>
                </c:pt>
                <c:pt idx="2">
                  <c:v>212</c:v>
                </c:pt>
                <c:pt idx="3">
                  <c:v>4398</c:v>
                </c:pt>
                <c:pt idx="4">
                  <c:v>845</c:v>
                </c:pt>
              </c:numCache>
            </c:numRef>
          </c:val>
          <c:extLst>
            <c:ext xmlns:c15="http://schemas.microsoft.com/office/drawing/2012/chart" uri="{02D57815-91ED-43cb-92C2-25804820EDAC}">
              <c15:datalabelsRange>
                <c15:f>TABLE!$I$6:$I$10</c15:f>
                <c15:dlblRangeCache>
                  <c:ptCount val="5"/>
                  <c:pt idx="0">
                    <c:v>6.1%</c:v>
                  </c:pt>
                  <c:pt idx="1">
                    <c:v>5.3%</c:v>
                  </c:pt>
                  <c:pt idx="2">
                    <c:v>7.4%</c:v>
                  </c:pt>
                  <c:pt idx="3">
                    <c:v>8.6%</c:v>
                  </c:pt>
                  <c:pt idx="4">
                    <c:v>7.4%</c:v>
                  </c:pt>
                </c15:dlblRangeCache>
              </c15:datalabelsRange>
            </c:ext>
            <c:ext xmlns:c16="http://schemas.microsoft.com/office/drawing/2014/chart" uri="{C3380CC4-5D6E-409C-BE32-E72D297353CC}">
              <c16:uniqueId val="{0000000B-33D8-4BC3-94C8-7F8E8286CDB6}"/>
            </c:ext>
          </c:extLst>
        </c:ser>
        <c:ser>
          <c:idx val="2"/>
          <c:order val="2"/>
          <c:tx>
            <c:strRef>
              <c:f>TABLE!$G$5</c:f>
              <c:strCache>
                <c:ptCount val="1"/>
                <c:pt idx="0">
                  <c:v>Not Free or Reduced Meals Eligible</c:v>
                </c:pt>
              </c:strCache>
            </c:strRef>
          </c:tx>
          <c:spPr>
            <a:solidFill>
              <a:srgbClr val="009999"/>
            </a:solidFill>
            <a:ln>
              <a:noFill/>
            </a:ln>
            <a:effectLst/>
          </c:spPr>
          <c:invertIfNegative val="0"/>
          <c:dLbls>
            <c:dLbl>
              <c:idx val="0"/>
              <c:tx>
                <c:rich>
                  <a:bodyPr/>
                  <a:lstStyle/>
                  <a:p>
                    <a:fld id="{738CB975-7ECF-7E44-8EBD-B0193C79F0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3D8-4BC3-94C8-7F8E8286CDB6}"/>
                </c:ext>
              </c:extLst>
            </c:dLbl>
            <c:dLbl>
              <c:idx val="1"/>
              <c:tx>
                <c:rich>
                  <a:bodyPr/>
                  <a:lstStyle/>
                  <a:p>
                    <a:fld id="{E310A915-EB45-CB48-96E0-60558698D5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3D8-4BC3-94C8-7F8E8286CDB6}"/>
                </c:ext>
              </c:extLst>
            </c:dLbl>
            <c:dLbl>
              <c:idx val="2"/>
              <c:tx>
                <c:rich>
                  <a:bodyPr/>
                  <a:lstStyle/>
                  <a:p>
                    <a:fld id="{90903BD2-4270-6F40-AA6B-0EB8D54EE9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3D8-4BC3-94C8-7F8E8286CDB6}"/>
                </c:ext>
              </c:extLst>
            </c:dLbl>
            <c:dLbl>
              <c:idx val="3"/>
              <c:tx>
                <c:rich>
                  <a:bodyPr/>
                  <a:lstStyle/>
                  <a:p>
                    <a:fld id="{6A4CDE99-A883-8741-92F0-61C8A74091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3D8-4BC3-94C8-7F8E8286CDB6}"/>
                </c:ext>
              </c:extLst>
            </c:dLbl>
            <c:dLbl>
              <c:idx val="4"/>
              <c:tx>
                <c:rich>
                  <a:bodyPr/>
                  <a:lstStyle/>
                  <a:p>
                    <a:fld id="{9808FDCD-6EB1-E448-B366-9677F2357BF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3D8-4BC3-94C8-7F8E8286CDB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TABLE!$D$6:$D$10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TABLE!$G$6:$G$10</c:f>
              <c:numCache>
                <c:formatCode>#,##0</c:formatCode>
                <c:ptCount val="5"/>
                <c:pt idx="0">
                  <c:v>460599</c:v>
                </c:pt>
                <c:pt idx="1">
                  <c:v>1817</c:v>
                </c:pt>
                <c:pt idx="2">
                  <c:v>1009</c:v>
                </c:pt>
                <c:pt idx="3">
                  <c:v>15234</c:v>
                </c:pt>
                <c:pt idx="4">
                  <c:v>4886</c:v>
                </c:pt>
              </c:numCache>
            </c:numRef>
          </c:val>
          <c:extLst>
            <c:ext xmlns:c15="http://schemas.microsoft.com/office/drawing/2012/chart" uri="{02D57815-91ED-43cb-92C2-25804820EDAC}">
              <c15:datalabelsRange>
                <c15:f>TABLE!$J$6:$J$10</c15:f>
                <c15:dlblRangeCache>
                  <c:ptCount val="5"/>
                  <c:pt idx="0">
                    <c:v>54.2%</c:v>
                  </c:pt>
                  <c:pt idx="1">
                    <c:v>35.1%</c:v>
                  </c:pt>
                  <c:pt idx="2">
                    <c:v>35.4%</c:v>
                  </c:pt>
                  <c:pt idx="3">
                    <c:v>29.7%</c:v>
                  </c:pt>
                  <c:pt idx="4">
                    <c:v>42.9%</c:v>
                  </c:pt>
                </c15:dlblRangeCache>
              </c15:datalabelsRange>
            </c:ext>
            <c:ext xmlns:c16="http://schemas.microsoft.com/office/drawing/2014/chart" uri="{C3380CC4-5D6E-409C-BE32-E72D297353CC}">
              <c16:uniqueId val="{00000011-33D8-4BC3-94C8-7F8E8286CDB6}"/>
            </c:ext>
          </c:extLst>
        </c:ser>
        <c:dLbls>
          <c:dLblPos val="ctr"/>
          <c:showLegendKey val="0"/>
          <c:showVal val="1"/>
          <c:showCatName val="0"/>
          <c:showSerName val="0"/>
          <c:showPercent val="0"/>
          <c:showBubbleSize val="0"/>
        </c:dLbls>
        <c:gapWidth val="150"/>
        <c:overlap val="100"/>
        <c:axId val="498511791"/>
        <c:axId val="420695152"/>
      </c:barChart>
      <c:catAx>
        <c:axId val="49851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95152"/>
        <c:crosses val="autoZero"/>
        <c:auto val="1"/>
        <c:lblAlgn val="ctr"/>
        <c:lblOffset val="100"/>
        <c:noMultiLvlLbl val="0"/>
      </c:catAx>
      <c:valAx>
        <c:axId val="420695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5117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ysClr val="windowText" lastClr="00000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US" sz="1600" b="1">
                <a:solidFill>
                  <a:sysClr val="windowText" lastClr="000000"/>
                </a:solidFill>
                <a:latin typeface="Calibri" panose="020F0502020204030204" pitchFamily="34" charset="0"/>
                <a:cs typeface="Calibri" panose="020F0502020204030204" pitchFamily="34" charset="0"/>
              </a:rPr>
              <a:t>K-12</a:t>
            </a:r>
            <a:r>
              <a:rPr lang="en-US" sz="1600" b="1" baseline="0">
                <a:solidFill>
                  <a:sysClr val="windowText" lastClr="000000"/>
                </a:solidFill>
                <a:latin typeface="Calibri" panose="020F0502020204030204" pitchFamily="34" charset="0"/>
                <a:cs typeface="Calibri" panose="020F0502020204030204" pitchFamily="34" charset="0"/>
              </a:rPr>
              <a:t> </a:t>
            </a:r>
            <a:r>
              <a:rPr lang="en-US" sz="1600" b="1">
                <a:solidFill>
                  <a:sysClr val="windowText" lastClr="000000"/>
                </a:solidFill>
                <a:latin typeface="Calibri" panose="020F0502020204030204" pitchFamily="34" charset="0"/>
                <a:cs typeface="Calibri" panose="020F0502020204030204" pitchFamily="34" charset="0"/>
              </a:rPr>
              <a:t>Students with Disabilities </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percentStacked"/>
        <c:varyColors val="0"/>
        <c:ser>
          <c:idx val="0"/>
          <c:order val="0"/>
          <c:tx>
            <c:strRef>
              <c:f>GRAPH!$E$5</c:f>
              <c:strCache>
                <c:ptCount val="1"/>
                <c:pt idx="0">
                  <c:v>Students w/ Disabilities</c:v>
                </c:pt>
              </c:strCache>
            </c:strRef>
          </c:tx>
          <c:spPr>
            <a:solidFill>
              <a:schemeClr val="accent4"/>
            </a:solidFill>
            <a:ln>
              <a:noFill/>
            </a:ln>
            <a:effectLst/>
          </c:spPr>
          <c:invertIfNegative val="0"/>
          <c:dLbls>
            <c:dLbl>
              <c:idx val="0"/>
              <c:tx>
                <c:rich>
                  <a:bodyPr/>
                  <a:lstStyle/>
                  <a:p>
                    <a:fld id="{FBBA190B-0F38-6144-A49B-0DFA86103E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82E-4054-BFE3-272B3591DFE6}"/>
                </c:ext>
              </c:extLst>
            </c:dLbl>
            <c:dLbl>
              <c:idx val="1"/>
              <c:tx>
                <c:rich>
                  <a:bodyPr/>
                  <a:lstStyle/>
                  <a:p>
                    <a:fld id="{EC05FA37-EB6A-F14C-AEFF-9459844907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82E-4054-BFE3-272B3591DFE6}"/>
                </c:ext>
              </c:extLst>
            </c:dLbl>
            <c:dLbl>
              <c:idx val="2"/>
              <c:tx>
                <c:rich>
                  <a:bodyPr/>
                  <a:lstStyle/>
                  <a:p>
                    <a:fld id="{42DF3AC9-8EE1-AC4E-ABE7-5D47F40BBF2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82E-4054-BFE3-272B3591DFE6}"/>
                </c:ext>
              </c:extLst>
            </c:dLbl>
            <c:dLbl>
              <c:idx val="3"/>
              <c:tx>
                <c:rich>
                  <a:bodyPr/>
                  <a:lstStyle/>
                  <a:p>
                    <a:fld id="{7687E451-8BCF-8742-8932-67870D7AB7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82E-4054-BFE3-272B3591DFE6}"/>
                </c:ext>
              </c:extLst>
            </c:dLbl>
            <c:dLbl>
              <c:idx val="4"/>
              <c:tx>
                <c:rich>
                  <a:bodyPr/>
                  <a:lstStyle/>
                  <a:p>
                    <a:fld id="{7D597813-0E44-E24C-818E-3A03A64911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82E-4054-BFE3-272B3591DFE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GRAPH!$D$6:$D$10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GRAPH!$E$6:$E$10</c:f>
              <c:numCache>
                <c:formatCode>#,##0</c:formatCode>
                <c:ptCount val="5"/>
                <c:pt idx="0">
                  <c:v>106386</c:v>
                </c:pt>
                <c:pt idx="1">
                  <c:v>945</c:v>
                </c:pt>
                <c:pt idx="2">
                  <c:v>220</c:v>
                </c:pt>
                <c:pt idx="3">
                  <c:v>8153</c:v>
                </c:pt>
                <c:pt idx="4">
                  <c:v>1348</c:v>
                </c:pt>
              </c:numCache>
            </c:numRef>
          </c:val>
          <c:extLst>
            <c:ext xmlns:c15="http://schemas.microsoft.com/office/drawing/2012/chart" uri="{02D57815-91ED-43cb-92C2-25804820EDAC}">
              <c15:datalabelsRange>
                <c15:f>GRAPH!$G$6:$G$10</c15:f>
                <c15:dlblRangeCache>
                  <c:ptCount val="5"/>
                  <c:pt idx="0">
                    <c:v>12.5%</c:v>
                  </c:pt>
                  <c:pt idx="1">
                    <c:v>18.3%</c:v>
                  </c:pt>
                  <c:pt idx="2">
                    <c:v>7.7%</c:v>
                  </c:pt>
                  <c:pt idx="3">
                    <c:v>15.9%</c:v>
                  </c:pt>
                  <c:pt idx="4">
                    <c:v>11.8%</c:v>
                  </c:pt>
                </c15:dlblRangeCache>
              </c15:datalabelsRange>
            </c:ext>
            <c:ext xmlns:c16="http://schemas.microsoft.com/office/drawing/2014/chart" uri="{C3380CC4-5D6E-409C-BE32-E72D297353CC}">
              <c16:uniqueId val="{00000005-B82E-4054-BFE3-272B3591DFE6}"/>
            </c:ext>
          </c:extLst>
        </c:ser>
        <c:ser>
          <c:idx val="1"/>
          <c:order val="1"/>
          <c:tx>
            <c:strRef>
              <c:f>GRAPH!$F$5</c:f>
              <c:strCache>
                <c:ptCount val="1"/>
                <c:pt idx="0">
                  <c:v>Students w/o Disabilities</c:v>
                </c:pt>
              </c:strCache>
            </c:strRef>
          </c:tx>
          <c:spPr>
            <a:solidFill>
              <a:srgbClr val="009999"/>
            </a:solidFill>
            <a:ln>
              <a:noFill/>
            </a:ln>
            <a:effectLst/>
          </c:spPr>
          <c:invertIfNegative val="0"/>
          <c:dLbls>
            <c:dLbl>
              <c:idx val="0"/>
              <c:tx>
                <c:rich>
                  <a:bodyPr/>
                  <a:lstStyle/>
                  <a:p>
                    <a:fld id="{1491E3EE-15D9-4848-B8F7-34314CDA26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82E-4054-BFE3-272B3591DFE6}"/>
                </c:ext>
              </c:extLst>
            </c:dLbl>
            <c:dLbl>
              <c:idx val="1"/>
              <c:tx>
                <c:rich>
                  <a:bodyPr/>
                  <a:lstStyle/>
                  <a:p>
                    <a:fld id="{022C0CB9-1F0C-9E4C-A9DB-95E33F198C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82E-4054-BFE3-272B3591DFE6}"/>
                </c:ext>
              </c:extLst>
            </c:dLbl>
            <c:dLbl>
              <c:idx val="2"/>
              <c:tx>
                <c:rich>
                  <a:bodyPr/>
                  <a:lstStyle/>
                  <a:p>
                    <a:fld id="{99276628-13DC-514D-B534-1756DD2C61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82E-4054-BFE3-272B3591DFE6}"/>
                </c:ext>
              </c:extLst>
            </c:dLbl>
            <c:dLbl>
              <c:idx val="3"/>
              <c:tx>
                <c:rich>
                  <a:bodyPr/>
                  <a:lstStyle/>
                  <a:p>
                    <a:fld id="{A289FBC3-211A-6E4C-A06E-5766C806DE9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82E-4054-BFE3-272B3591DFE6}"/>
                </c:ext>
              </c:extLst>
            </c:dLbl>
            <c:dLbl>
              <c:idx val="4"/>
              <c:tx>
                <c:rich>
                  <a:bodyPr/>
                  <a:lstStyle/>
                  <a:p>
                    <a:fld id="{E7005346-9F7E-C64C-A621-7A1B6053C1D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82E-4054-BFE3-272B3591DFE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GRAPH!$D$6:$D$10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GRAPH!$F$6:$F$10</c:f>
              <c:numCache>
                <c:formatCode>#,##0</c:formatCode>
                <c:ptCount val="5"/>
                <c:pt idx="0">
                  <c:v>743018</c:v>
                </c:pt>
                <c:pt idx="1">
                  <c:v>4232</c:v>
                </c:pt>
                <c:pt idx="2">
                  <c:v>2631</c:v>
                </c:pt>
                <c:pt idx="3">
                  <c:v>43207</c:v>
                </c:pt>
                <c:pt idx="4">
                  <c:v>10050</c:v>
                </c:pt>
              </c:numCache>
            </c:numRef>
          </c:val>
          <c:extLst>
            <c:ext xmlns:c15="http://schemas.microsoft.com/office/drawing/2012/chart" uri="{02D57815-91ED-43cb-92C2-25804820EDAC}">
              <c15:datalabelsRange>
                <c15:f>GRAPH!$H$6:$H$10</c15:f>
                <c15:dlblRangeCache>
                  <c:ptCount val="5"/>
                  <c:pt idx="0">
                    <c:v>87.5%</c:v>
                  </c:pt>
                  <c:pt idx="1">
                    <c:v>81.7%</c:v>
                  </c:pt>
                  <c:pt idx="2">
                    <c:v>92.3%</c:v>
                  </c:pt>
                  <c:pt idx="3">
                    <c:v>84.1%</c:v>
                  </c:pt>
                  <c:pt idx="4">
                    <c:v>88.2%</c:v>
                  </c:pt>
                </c15:dlblRangeCache>
              </c15:datalabelsRange>
            </c:ext>
            <c:ext xmlns:c16="http://schemas.microsoft.com/office/drawing/2014/chart" uri="{C3380CC4-5D6E-409C-BE32-E72D297353CC}">
              <c16:uniqueId val="{0000000B-B82E-4054-BFE3-272B3591DFE6}"/>
            </c:ext>
          </c:extLst>
        </c:ser>
        <c:dLbls>
          <c:dLblPos val="ctr"/>
          <c:showLegendKey val="0"/>
          <c:showVal val="1"/>
          <c:showCatName val="0"/>
          <c:showSerName val="0"/>
          <c:showPercent val="0"/>
          <c:showBubbleSize val="0"/>
        </c:dLbls>
        <c:gapWidth val="150"/>
        <c:overlap val="100"/>
        <c:axId val="954927679"/>
        <c:axId val="954922399"/>
      </c:barChart>
      <c:catAx>
        <c:axId val="95492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922399"/>
        <c:crosses val="autoZero"/>
        <c:auto val="1"/>
        <c:lblAlgn val="ctr"/>
        <c:lblOffset val="100"/>
        <c:noMultiLvlLbl val="0"/>
      </c:catAx>
      <c:valAx>
        <c:axId val="9549223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9276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dirty="0">
                <a:solidFill>
                  <a:sysClr val="windowText" lastClr="000000"/>
                </a:solidFill>
              </a:rPr>
              <a:t>K-12 Multilingual Learners</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CHART2!$E$5</c:f>
              <c:strCache>
                <c:ptCount val="1"/>
                <c:pt idx="0">
                  <c:v>Multilingual Learners</c:v>
                </c:pt>
              </c:strCache>
            </c:strRef>
          </c:tx>
          <c:spPr>
            <a:solidFill>
              <a:schemeClr val="accent4"/>
            </a:solidFill>
            <a:ln>
              <a:noFill/>
            </a:ln>
            <a:effectLst/>
          </c:spPr>
          <c:invertIfNegative val="0"/>
          <c:dLbls>
            <c:dLbl>
              <c:idx val="0"/>
              <c:tx>
                <c:rich>
                  <a:bodyPr/>
                  <a:lstStyle/>
                  <a:p>
                    <a:fld id="{55949591-E06B-3049-AD03-14DA5F79E8C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248-46C0-A37D-80279DA9E3ED}"/>
                </c:ext>
              </c:extLst>
            </c:dLbl>
            <c:dLbl>
              <c:idx val="1"/>
              <c:tx>
                <c:rich>
                  <a:bodyPr/>
                  <a:lstStyle/>
                  <a:p>
                    <a:fld id="{067F0859-41BF-CC45-8D01-0DA1201397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48-46C0-A37D-80279DA9E3ED}"/>
                </c:ext>
              </c:extLst>
            </c:dLbl>
            <c:dLbl>
              <c:idx val="2"/>
              <c:tx>
                <c:rich>
                  <a:bodyPr/>
                  <a:lstStyle/>
                  <a:p>
                    <a:fld id="{24E2E9ED-3430-974D-B88A-E2491ABA68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248-46C0-A37D-80279DA9E3ED}"/>
                </c:ext>
              </c:extLst>
            </c:dLbl>
            <c:dLbl>
              <c:idx val="3"/>
              <c:tx>
                <c:rich>
                  <a:bodyPr/>
                  <a:lstStyle/>
                  <a:p>
                    <a:fld id="{80DFF5A1-0B76-CD43-AD51-FA3E99CDB16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248-46C0-A37D-80279DA9E3ED}"/>
                </c:ext>
              </c:extLst>
            </c:dLbl>
            <c:dLbl>
              <c:idx val="4"/>
              <c:tx>
                <c:rich>
                  <a:bodyPr/>
                  <a:lstStyle/>
                  <a:p>
                    <a:fld id="{7584B45C-7349-C241-8508-59E31D9E2CD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248-46C0-A37D-80279DA9E3E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CHART2!$D$6:$D$10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CHART2!$E$6:$E$10</c:f>
              <c:numCache>
                <c:formatCode>#,##0</c:formatCode>
                <c:ptCount val="5"/>
                <c:pt idx="0">
                  <c:v>114482</c:v>
                </c:pt>
                <c:pt idx="1">
                  <c:v>362</c:v>
                </c:pt>
                <c:pt idx="2">
                  <c:v>661</c:v>
                </c:pt>
                <c:pt idx="3">
                  <c:v>15097</c:v>
                </c:pt>
                <c:pt idx="4">
                  <c:v>1675</c:v>
                </c:pt>
              </c:numCache>
            </c:numRef>
          </c:val>
          <c:extLst>
            <c:ext xmlns:c15="http://schemas.microsoft.com/office/drawing/2012/chart" uri="{02D57815-91ED-43cb-92C2-25804820EDAC}">
              <c15:datalabelsRange>
                <c15:f>CHART2!$G$6:$G$10</c15:f>
                <c15:dlblRangeCache>
                  <c:ptCount val="5"/>
                  <c:pt idx="0">
                    <c:v>13.5%</c:v>
                  </c:pt>
                  <c:pt idx="1">
                    <c:v>7.0%</c:v>
                  </c:pt>
                  <c:pt idx="2">
                    <c:v>23.2%</c:v>
                  </c:pt>
                  <c:pt idx="3">
                    <c:v>29.4%</c:v>
                  </c:pt>
                  <c:pt idx="4">
                    <c:v>14.7%</c:v>
                  </c:pt>
                </c15:dlblRangeCache>
              </c15:datalabelsRange>
            </c:ext>
            <c:ext xmlns:c16="http://schemas.microsoft.com/office/drawing/2014/chart" uri="{C3380CC4-5D6E-409C-BE32-E72D297353CC}">
              <c16:uniqueId val="{00000005-A248-46C0-A37D-80279DA9E3ED}"/>
            </c:ext>
          </c:extLst>
        </c:ser>
        <c:ser>
          <c:idx val="1"/>
          <c:order val="1"/>
          <c:tx>
            <c:strRef>
              <c:f>CHART2!$F$5</c:f>
              <c:strCache>
                <c:ptCount val="1"/>
                <c:pt idx="0">
                  <c:v>Not Multilingual Learners</c:v>
                </c:pt>
              </c:strCache>
            </c:strRef>
          </c:tx>
          <c:spPr>
            <a:solidFill>
              <a:srgbClr val="009999"/>
            </a:solidFill>
            <a:ln>
              <a:noFill/>
            </a:ln>
            <a:effectLst/>
          </c:spPr>
          <c:invertIfNegative val="0"/>
          <c:dLbls>
            <c:dLbl>
              <c:idx val="0"/>
              <c:tx>
                <c:rich>
                  <a:bodyPr/>
                  <a:lstStyle/>
                  <a:p>
                    <a:fld id="{D6E0E3EE-99B4-1442-9036-E6ED92DEDBF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248-46C0-A37D-80279DA9E3ED}"/>
                </c:ext>
              </c:extLst>
            </c:dLbl>
            <c:dLbl>
              <c:idx val="1"/>
              <c:tx>
                <c:rich>
                  <a:bodyPr/>
                  <a:lstStyle/>
                  <a:p>
                    <a:fld id="{BD5846B0-57E4-0E47-8D8E-7C79CD4DC9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248-46C0-A37D-80279DA9E3ED}"/>
                </c:ext>
              </c:extLst>
            </c:dLbl>
            <c:dLbl>
              <c:idx val="2"/>
              <c:tx>
                <c:rich>
                  <a:bodyPr/>
                  <a:lstStyle/>
                  <a:p>
                    <a:fld id="{8F327D29-CB51-D44C-B51D-60A9B450DF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248-46C0-A37D-80279DA9E3ED}"/>
                </c:ext>
              </c:extLst>
            </c:dLbl>
            <c:dLbl>
              <c:idx val="3"/>
              <c:tx>
                <c:rich>
                  <a:bodyPr/>
                  <a:lstStyle/>
                  <a:p>
                    <a:fld id="{8F72DE71-B690-8649-9F10-0F4CB9D099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248-46C0-A37D-80279DA9E3ED}"/>
                </c:ext>
              </c:extLst>
            </c:dLbl>
            <c:dLbl>
              <c:idx val="4"/>
              <c:tx>
                <c:rich>
                  <a:bodyPr/>
                  <a:lstStyle/>
                  <a:p>
                    <a:fld id="{DE394EF3-5DB7-3249-91E6-34EC4D7075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248-46C0-A37D-80279DA9E3E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CHART2!$D$6:$D$10</c:f>
              <c:strCache>
                <c:ptCount val="5"/>
                <c:pt idx="0">
                  <c:v>All Students</c:v>
                </c:pt>
                <c:pt idx="1">
                  <c:v>American Indian or Alaska Native Students (Federal Reporting)</c:v>
                </c:pt>
                <c:pt idx="2">
                  <c:v>Native Hawaiian or Other Pacific Islander Students (Federal Reporting)</c:v>
                </c:pt>
                <c:pt idx="3">
                  <c:v>All American Indian or Alaska Native Students</c:v>
                </c:pt>
                <c:pt idx="4">
                  <c:v>All Native Hawaiian or Other Pacific Islander Students</c:v>
                </c:pt>
              </c:strCache>
            </c:strRef>
          </c:cat>
          <c:val>
            <c:numRef>
              <c:f>CHART2!$F$6:$F$10</c:f>
              <c:numCache>
                <c:formatCode>#,##0</c:formatCode>
                <c:ptCount val="5"/>
                <c:pt idx="0">
                  <c:v>734922</c:v>
                </c:pt>
                <c:pt idx="1">
                  <c:v>4815</c:v>
                </c:pt>
                <c:pt idx="2">
                  <c:v>2190</c:v>
                </c:pt>
                <c:pt idx="3">
                  <c:v>36263</c:v>
                </c:pt>
                <c:pt idx="4">
                  <c:v>9723</c:v>
                </c:pt>
              </c:numCache>
            </c:numRef>
          </c:val>
          <c:extLst>
            <c:ext xmlns:c15="http://schemas.microsoft.com/office/drawing/2012/chart" uri="{02D57815-91ED-43cb-92C2-25804820EDAC}">
              <c15:datalabelsRange>
                <c15:f>CHART2!$H$6:$H$10</c15:f>
                <c15:dlblRangeCache>
                  <c:ptCount val="5"/>
                  <c:pt idx="0">
                    <c:v>86.5%</c:v>
                  </c:pt>
                  <c:pt idx="1">
                    <c:v>93.0%</c:v>
                  </c:pt>
                  <c:pt idx="2">
                    <c:v>76.8%</c:v>
                  </c:pt>
                  <c:pt idx="3">
                    <c:v>70.6%</c:v>
                  </c:pt>
                  <c:pt idx="4">
                    <c:v>85.3%</c:v>
                  </c:pt>
                </c15:dlblRangeCache>
              </c15:datalabelsRange>
            </c:ext>
            <c:ext xmlns:c16="http://schemas.microsoft.com/office/drawing/2014/chart" uri="{C3380CC4-5D6E-409C-BE32-E72D297353CC}">
              <c16:uniqueId val="{0000000B-A248-46C0-A37D-80279DA9E3ED}"/>
            </c:ext>
          </c:extLst>
        </c:ser>
        <c:dLbls>
          <c:dLblPos val="ctr"/>
          <c:showLegendKey val="0"/>
          <c:showVal val="1"/>
          <c:showCatName val="0"/>
          <c:showSerName val="0"/>
          <c:showPercent val="0"/>
          <c:showBubbleSize val="0"/>
        </c:dLbls>
        <c:gapWidth val="150"/>
        <c:overlap val="100"/>
        <c:axId val="398385328"/>
        <c:axId val="398387248"/>
      </c:barChart>
      <c:catAx>
        <c:axId val="39838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387248"/>
        <c:crosses val="autoZero"/>
        <c:auto val="1"/>
        <c:lblAlgn val="ctr"/>
        <c:lblOffset val="100"/>
        <c:noMultiLvlLbl val="0"/>
      </c:catAx>
      <c:valAx>
        <c:axId val="398387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385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0.65865</cdr:x>
      <cdr:y>0.02266</cdr:y>
    </cdr:from>
    <cdr:to>
      <cdr:x>0.98869</cdr:x>
      <cdr:y>0.97907</cdr:y>
    </cdr:to>
    <cdr:sp macro="" textlink="">
      <cdr:nvSpPr>
        <cdr:cNvPr id="2" name="Rectangle 1">
          <a:extLst xmlns:a="http://schemas.openxmlformats.org/drawingml/2006/main">
            <a:ext uri="{FF2B5EF4-FFF2-40B4-BE49-F238E27FC236}">
              <a16:creationId xmlns:a16="http://schemas.microsoft.com/office/drawing/2014/main" id="{C1CAB86E-46A8-993A-6EBF-53A97E236029}"/>
            </a:ext>
          </a:extLst>
        </cdr:cNvPr>
        <cdr:cNvSpPr/>
      </cdr:nvSpPr>
      <cdr:spPr>
        <a:xfrm xmlns:a="http://schemas.openxmlformats.org/drawingml/2006/main">
          <a:off x="6901010" y="106853"/>
          <a:ext cx="3457989" cy="4509938"/>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0.65571</cdr:x>
      <cdr:y>0.0259</cdr:y>
    </cdr:from>
    <cdr:to>
      <cdr:x>0.98962</cdr:x>
      <cdr:y>1</cdr:y>
    </cdr:to>
    <cdr:sp macro="" textlink="">
      <cdr:nvSpPr>
        <cdr:cNvPr id="2" name="Rectangle 1">
          <a:extLst xmlns:a="http://schemas.openxmlformats.org/drawingml/2006/main">
            <a:ext uri="{FF2B5EF4-FFF2-40B4-BE49-F238E27FC236}">
              <a16:creationId xmlns:a16="http://schemas.microsoft.com/office/drawing/2014/main" id="{4ED428B7-7F97-53DA-EDF5-C5BB921F164A}"/>
            </a:ext>
          </a:extLst>
        </cdr:cNvPr>
        <cdr:cNvSpPr/>
      </cdr:nvSpPr>
      <cdr:spPr>
        <a:xfrm xmlns:a="http://schemas.openxmlformats.org/drawingml/2006/main">
          <a:off x="5957740" y="121118"/>
          <a:ext cx="3033946" cy="4555239"/>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0.66171</cdr:x>
      <cdr:y>0.06108</cdr:y>
    </cdr:from>
    <cdr:to>
      <cdr:x>0.98198</cdr:x>
      <cdr:y>1</cdr:y>
    </cdr:to>
    <cdr:sp macro="" textlink="">
      <cdr:nvSpPr>
        <cdr:cNvPr id="2" name="Rectangle 1">
          <a:extLst xmlns:a="http://schemas.openxmlformats.org/drawingml/2006/main">
            <a:ext uri="{FF2B5EF4-FFF2-40B4-BE49-F238E27FC236}">
              <a16:creationId xmlns:a16="http://schemas.microsoft.com/office/drawing/2014/main" id="{87579E51-92E6-38E1-8A2A-075FFBABF3D3}"/>
            </a:ext>
          </a:extLst>
        </cdr:cNvPr>
        <cdr:cNvSpPr/>
      </cdr:nvSpPr>
      <cdr:spPr>
        <a:xfrm xmlns:a="http://schemas.openxmlformats.org/drawingml/2006/main">
          <a:off x="6287679" y="300359"/>
          <a:ext cx="3043311" cy="4617092"/>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0.67351</cdr:x>
      <cdr:y>0.07362</cdr:y>
    </cdr:from>
    <cdr:to>
      <cdr:x>0.98985</cdr:x>
      <cdr:y>1</cdr:y>
    </cdr:to>
    <cdr:sp macro="" textlink="">
      <cdr:nvSpPr>
        <cdr:cNvPr id="2" name="Rectangle 1">
          <a:extLst xmlns:a="http://schemas.openxmlformats.org/drawingml/2006/main">
            <a:ext uri="{FF2B5EF4-FFF2-40B4-BE49-F238E27FC236}">
              <a16:creationId xmlns:a16="http://schemas.microsoft.com/office/drawing/2014/main" id="{63653CCB-29BF-93EA-236D-8D530C2EA48A}"/>
            </a:ext>
          </a:extLst>
        </cdr:cNvPr>
        <cdr:cNvSpPr/>
      </cdr:nvSpPr>
      <cdr:spPr>
        <a:xfrm xmlns:a="http://schemas.openxmlformats.org/drawingml/2006/main">
          <a:off x="6671821" y="339283"/>
          <a:ext cx="3133633" cy="4269293"/>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0.64147</cdr:x>
      <cdr:y>0.03732</cdr:y>
    </cdr:from>
    <cdr:to>
      <cdr:x>0.98442</cdr:x>
      <cdr:y>1</cdr:y>
    </cdr:to>
    <cdr:sp macro="" textlink="">
      <cdr:nvSpPr>
        <cdr:cNvPr id="2" name="Rectangle 1">
          <a:extLst xmlns:a="http://schemas.openxmlformats.org/drawingml/2006/main">
            <a:ext uri="{FF2B5EF4-FFF2-40B4-BE49-F238E27FC236}">
              <a16:creationId xmlns:a16="http://schemas.microsoft.com/office/drawing/2014/main" id="{63653CCB-29BF-93EA-236D-8D530C2EA48A}"/>
            </a:ext>
          </a:extLst>
        </cdr:cNvPr>
        <cdr:cNvSpPr/>
      </cdr:nvSpPr>
      <cdr:spPr>
        <a:xfrm xmlns:a="http://schemas.openxmlformats.org/drawingml/2006/main">
          <a:off x="6275196" y="176748"/>
          <a:ext cx="3354993" cy="4559520"/>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0.62701</cdr:x>
      <cdr:y>0</cdr:y>
    </cdr:from>
    <cdr:to>
      <cdr:x>0.98423</cdr:x>
      <cdr:y>1</cdr:y>
    </cdr:to>
    <cdr:sp macro="" textlink="">
      <cdr:nvSpPr>
        <cdr:cNvPr id="2" name="Rectangle 1">
          <a:extLst xmlns:a="http://schemas.openxmlformats.org/drawingml/2006/main">
            <a:ext uri="{FF2B5EF4-FFF2-40B4-BE49-F238E27FC236}">
              <a16:creationId xmlns:a16="http://schemas.microsoft.com/office/drawing/2014/main" id="{110DCDFB-CA19-DFC5-3C10-012D43B48A4E}"/>
            </a:ext>
          </a:extLst>
        </cdr:cNvPr>
        <cdr:cNvSpPr/>
      </cdr:nvSpPr>
      <cdr:spPr>
        <a:xfrm xmlns:a="http://schemas.openxmlformats.org/drawingml/2006/main">
          <a:off x="6260591" y="0"/>
          <a:ext cx="3566758" cy="4706754"/>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0.63545</cdr:x>
      <cdr:y>0</cdr:y>
    </cdr:from>
    <cdr:to>
      <cdr:x>0.99007</cdr:x>
      <cdr:y>1</cdr:y>
    </cdr:to>
    <cdr:sp macro="" textlink="">
      <cdr:nvSpPr>
        <cdr:cNvPr id="2" name="Rectangle 1">
          <a:extLst xmlns:a="http://schemas.openxmlformats.org/drawingml/2006/main">
            <a:ext uri="{FF2B5EF4-FFF2-40B4-BE49-F238E27FC236}">
              <a16:creationId xmlns:a16="http://schemas.microsoft.com/office/drawing/2014/main" id="{B3C77515-2F9B-6BBF-AC0F-6C4B95D57C2B}"/>
            </a:ext>
          </a:extLst>
        </cdr:cNvPr>
        <cdr:cNvSpPr/>
      </cdr:nvSpPr>
      <cdr:spPr>
        <a:xfrm xmlns:a="http://schemas.openxmlformats.org/drawingml/2006/main">
          <a:off x="6052007" y="0"/>
          <a:ext cx="3377417" cy="4566894"/>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0.69808</cdr:x>
      <cdr:y>0.08313</cdr:y>
    </cdr:from>
    <cdr:to>
      <cdr:x>1</cdr:x>
      <cdr:y>1</cdr:y>
    </cdr:to>
    <cdr:sp macro="" textlink="">
      <cdr:nvSpPr>
        <cdr:cNvPr id="2" name="Rectangle 1">
          <a:extLst xmlns:a="http://schemas.openxmlformats.org/drawingml/2006/main">
            <a:ext uri="{FF2B5EF4-FFF2-40B4-BE49-F238E27FC236}">
              <a16:creationId xmlns:a16="http://schemas.microsoft.com/office/drawing/2014/main" id="{63653CCB-29BF-93EA-236D-8D530C2EA48A}"/>
            </a:ext>
          </a:extLst>
        </cdr:cNvPr>
        <cdr:cNvSpPr/>
      </cdr:nvSpPr>
      <cdr:spPr>
        <a:xfrm xmlns:a="http://schemas.openxmlformats.org/drawingml/2006/main">
          <a:off x="6017992" y="388365"/>
          <a:ext cx="2602828" cy="4283296"/>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D1532-C651-4C53-98EC-1824E9A3AAEE}" type="datetimeFigureOut">
              <a:rPr lang="en-US" smtClean="0"/>
              <a:t>4/14/25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3A5DC-263E-4126-AA25-96985F36F52F}" type="slidenum">
              <a:rPr lang="en-US" smtClean="0"/>
              <a:t>‹#›</a:t>
            </a:fld>
            <a:endParaRPr lang="en-US"/>
          </a:p>
        </p:txBody>
      </p:sp>
    </p:spTree>
    <p:extLst>
      <p:ext uri="{BB962C8B-B14F-4D97-AF65-F5344CB8AC3E}">
        <p14:creationId xmlns:p14="http://schemas.microsoft.com/office/powerpoint/2010/main" val="323423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4</a:t>
            </a:fld>
            <a:endParaRPr lang="en-US"/>
          </a:p>
        </p:txBody>
      </p:sp>
    </p:spTree>
    <p:extLst>
      <p:ext uri="{BB962C8B-B14F-4D97-AF65-F5344CB8AC3E}">
        <p14:creationId xmlns:p14="http://schemas.microsoft.com/office/powerpoint/2010/main" val="171905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17</a:t>
            </a:fld>
            <a:endParaRPr lang="en-US"/>
          </a:p>
        </p:txBody>
      </p:sp>
    </p:spTree>
    <p:extLst>
      <p:ext uri="{BB962C8B-B14F-4D97-AF65-F5344CB8AC3E}">
        <p14:creationId xmlns:p14="http://schemas.microsoft.com/office/powerpoint/2010/main" val="395869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18</a:t>
            </a:fld>
            <a:endParaRPr lang="en-US"/>
          </a:p>
        </p:txBody>
      </p:sp>
    </p:spTree>
    <p:extLst>
      <p:ext uri="{BB962C8B-B14F-4D97-AF65-F5344CB8AC3E}">
        <p14:creationId xmlns:p14="http://schemas.microsoft.com/office/powerpoint/2010/main" val="337061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19</a:t>
            </a:fld>
            <a:endParaRPr lang="en-US"/>
          </a:p>
        </p:txBody>
      </p:sp>
    </p:spTree>
    <p:extLst>
      <p:ext uri="{BB962C8B-B14F-4D97-AF65-F5344CB8AC3E}">
        <p14:creationId xmlns:p14="http://schemas.microsoft.com/office/powerpoint/2010/main" val="226063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20</a:t>
            </a:fld>
            <a:endParaRPr lang="en-US"/>
          </a:p>
        </p:txBody>
      </p:sp>
    </p:spTree>
    <p:extLst>
      <p:ext uri="{BB962C8B-B14F-4D97-AF65-F5344CB8AC3E}">
        <p14:creationId xmlns:p14="http://schemas.microsoft.com/office/powerpoint/2010/main" val="74936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21</a:t>
            </a:fld>
            <a:endParaRPr lang="en-US"/>
          </a:p>
        </p:txBody>
      </p:sp>
    </p:spTree>
    <p:extLst>
      <p:ext uri="{BB962C8B-B14F-4D97-AF65-F5344CB8AC3E}">
        <p14:creationId xmlns:p14="http://schemas.microsoft.com/office/powerpoint/2010/main" val="208078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22</a:t>
            </a:fld>
            <a:endParaRPr lang="en-US"/>
          </a:p>
        </p:txBody>
      </p:sp>
    </p:spTree>
    <p:extLst>
      <p:ext uri="{BB962C8B-B14F-4D97-AF65-F5344CB8AC3E}">
        <p14:creationId xmlns:p14="http://schemas.microsoft.com/office/powerpoint/2010/main" val="259134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24</a:t>
            </a:fld>
            <a:endParaRPr lang="en-US"/>
          </a:p>
        </p:txBody>
      </p:sp>
    </p:spTree>
    <p:extLst>
      <p:ext uri="{BB962C8B-B14F-4D97-AF65-F5344CB8AC3E}">
        <p14:creationId xmlns:p14="http://schemas.microsoft.com/office/powerpoint/2010/main" val="51126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553A5DC-263E-4126-AA25-96985F36F52F}" type="slidenum">
              <a:rPr lang="en-US" smtClean="0"/>
              <a:t>25</a:t>
            </a:fld>
            <a:endParaRPr lang="en-US"/>
          </a:p>
        </p:txBody>
      </p:sp>
    </p:spTree>
    <p:extLst>
      <p:ext uri="{BB962C8B-B14F-4D97-AF65-F5344CB8AC3E}">
        <p14:creationId xmlns:p14="http://schemas.microsoft.com/office/powerpoint/2010/main" val="44172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26</a:t>
            </a:fld>
            <a:endParaRPr lang="en-US"/>
          </a:p>
        </p:txBody>
      </p:sp>
    </p:spTree>
    <p:extLst>
      <p:ext uri="{BB962C8B-B14F-4D97-AF65-F5344CB8AC3E}">
        <p14:creationId xmlns:p14="http://schemas.microsoft.com/office/powerpoint/2010/main" val="211646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27</a:t>
            </a:fld>
            <a:endParaRPr lang="en-US"/>
          </a:p>
        </p:txBody>
      </p:sp>
    </p:spTree>
    <p:extLst>
      <p:ext uri="{BB962C8B-B14F-4D97-AF65-F5344CB8AC3E}">
        <p14:creationId xmlns:p14="http://schemas.microsoft.com/office/powerpoint/2010/main" val="125581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6</a:t>
            </a:fld>
            <a:endParaRPr lang="en-US"/>
          </a:p>
        </p:txBody>
      </p:sp>
    </p:spTree>
    <p:extLst>
      <p:ext uri="{BB962C8B-B14F-4D97-AF65-F5344CB8AC3E}">
        <p14:creationId xmlns:p14="http://schemas.microsoft.com/office/powerpoint/2010/main" val="578622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29</a:t>
            </a:fld>
            <a:endParaRPr lang="en-US"/>
          </a:p>
        </p:txBody>
      </p:sp>
    </p:spTree>
    <p:extLst>
      <p:ext uri="{BB962C8B-B14F-4D97-AF65-F5344CB8AC3E}">
        <p14:creationId xmlns:p14="http://schemas.microsoft.com/office/powerpoint/2010/main" val="354046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30</a:t>
            </a:fld>
            <a:endParaRPr lang="en-US"/>
          </a:p>
        </p:txBody>
      </p:sp>
    </p:spTree>
    <p:extLst>
      <p:ext uri="{BB962C8B-B14F-4D97-AF65-F5344CB8AC3E}">
        <p14:creationId xmlns:p14="http://schemas.microsoft.com/office/powerpoint/2010/main" val="2333146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31</a:t>
            </a:fld>
            <a:endParaRPr lang="en-US"/>
          </a:p>
        </p:txBody>
      </p:sp>
    </p:spTree>
    <p:extLst>
      <p:ext uri="{BB962C8B-B14F-4D97-AF65-F5344CB8AC3E}">
        <p14:creationId xmlns:p14="http://schemas.microsoft.com/office/powerpoint/2010/main" val="99347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7</a:t>
            </a:fld>
            <a:endParaRPr lang="en-US"/>
          </a:p>
        </p:txBody>
      </p:sp>
    </p:spTree>
    <p:extLst>
      <p:ext uri="{BB962C8B-B14F-4D97-AF65-F5344CB8AC3E}">
        <p14:creationId xmlns:p14="http://schemas.microsoft.com/office/powerpoint/2010/main" val="37828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8</a:t>
            </a:fld>
            <a:endParaRPr lang="en-US"/>
          </a:p>
        </p:txBody>
      </p:sp>
    </p:spTree>
    <p:extLst>
      <p:ext uri="{BB962C8B-B14F-4D97-AF65-F5344CB8AC3E}">
        <p14:creationId xmlns:p14="http://schemas.microsoft.com/office/powerpoint/2010/main" val="110851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lvl="0" indent="-228600">
              <a:buAutoNum type="arabicPeriod"/>
            </a:pPr>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9</a:t>
            </a:fld>
            <a:endParaRPr lang="en-US"/>
          </a:p>
        </p:txBody>
      </p:sp>
    </p:spTree>
    <p:extLst>
      <p:ext uri="{BB962C8B-B14F-4D97-AF65-F5344CB8AC3E}">
        <p14:creationId xmlns:p14="http://schemas.microsoft.com/office/powerpoint/2010/main" val="393517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11</a:t>
            </a:fld>
            <a:endParaRPr lang="en-US"/>
          </a:p>
        </p:txBody>
      </p:sp>
    </p:spTree>
    <p:extLst>
      <p:ext uri="{BB962C8B-B14F-4D97-AF65-F5344CB8AC3E}">
        <p14:creationId xmlns:p14="http://schemas.microsoft.com/office/powerpoint/2010/main" val="230031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14</a:t>
            </a:fld>
            <a:endParaRPr lang="en-US"/>
          </a:p>
        </p:txBody>
      </p:sp>
    </p:spTree>
    <p:extLst>
      <p:ext uri="{BB962C8B-B14F-4D97-AF65-F5344CB8AC3E}">
        <p14:creationId xmlns:p14="http://schemas.microsoft.com/office/powerpoint/2010/main" val="183622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15</a:t>
            </a:fld>
            <a:endParaRPr lang="en-US"/>
          </a:p>
        </p:txBody>
      </p:sp>
    </p:spTree>
    <p:extLst>
      <p:ext uri="{BB962C8B-B14F-4D97-AF65-F5344CB8AC3E}">
        <p14:creationId xmlns:p14="http://schemas.microsoft.com/office/powerpoint/2010/main" val="413963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16</a:t>
            </a:fld>
            <a:endParaRPr lang="en-US"/>
          </a:p>
        </p:txBody>
      </p:sp>
    </p:spTree>
    <p:extLst>
      <p:ext uri="{BB962C8B-B14F-4D97-AF65-F5344CB8AC3E}">
        <p14:creationId xmlns:p14="http://schemas.microsoft.com/office/powerpoint/2010/main" val="309007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4B5EA20C-B3F4-4A44-AE0E-287355AA053C}"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19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262794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284578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389739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62940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2135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88666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68741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15014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7210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380747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49109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DC46-1F0F-4B82-ABD7-03F38513EB7B}" type="datetimeFigureOut">
              <a:rPr lang="en-US" smtClean="0"/>
              <a:t>4/14/25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71743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Negley_t@cde.state.co.u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mailto:Chaffin_m@cde.state.co.us" TargetMode="External"/><Relationship Id="rId4" Type="http://schemas.openxmlformats.org/officeDocument/2006/relationships/hyperlink" Target="mailto:Rowan_a@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cdeedserv/cderuraldesignationli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1958-B875-41F8-B3C2-CCA0637DBE56}"/>
              </a:ext>
            </a:extLst>
          </p:cNvPr>
          <p:cNvSpPr>
            <a:spLocks noGrp="1"/>
          </p:cNvSpPr>
          <p:nvPr>
            <p:ph type="ctrTitle"/>
          </p:nvPr>
        </p:nvSpPr>
        <p:spPr/>
        <p:txBody>
          <a:bodyPr>
            <a:noAutofit/>
          </a:bodyPr>
          <a:lstStyle/>
          <a:p>
            <a:r>
              <a:rPr lang="en-US" sz="4000" dirty="0"/>
              <a:t>American Indian or Alaska Native and Native Hawaiian or Other Pacific Islander Students</a:t>
            </a:r>
            <a:br>
              <a:rPr lang="en-US" sz="4000" dirty="0"/>
            </a:br>
            <a:r>
              <a:rPr lang="en-US" sz="4000" dirty="0"/>
              <a:t>State of the State</a:t>
            </a:r>
          </a:p>
        </p:txBody>
      </p:sp>
      <p:sp>
        <p:nvSpPr>
          <p:cNvPr id="3" name="Subtitle 2">
            <a:extLst>
              <a:ext uri="{FF2B5EF4-FFF2-40B4-BE49-F238E27FC236}">
                <a16:creationId xmlns:a16="http://schemas.microsoft.com/office/drawing/2014/main" id="{63B0C4EA-E29E-4550-AB9D-71D638A76248}"/>
              </a:ext>
            </a:extLst>
          </p:cNvPr>
          <p:cNvSpPr>
            <a:spLocks noGrp="1"/>
          </p:cNvSpPr>
          <p:nvPr>
            <p:ph type="subTitle" idx="1"/>
          </p:nvPr>
        </p:nvSpPr>
        <p:spPr>
          <a:xfrm>
            <a:off x="914401" y="5405814"/>
            <a:ext cx="10402529" cy="582559"/>
          </a:xfrm>
        </p:spPr>
        <p:txBody>
          <a:bodyPr/>
          <a:lstStyle/>
          <a:p>
            <a:r>
              <a:rPr lang="en-US" dirty="0"/>
              <a:t>December 2024</a:t>
            </a:r>
          </a:p>
        </p:txBody>
      </p:sp>
    </p:spTree>
    <p:extLst>
      <p:ext uri="{BB962C8B-B14F-4D97-AF65-F5344CB8AC3E}">
        <p14:creationId xmlns:p14="http://schemas.microsoft.com/office/powerpoint/2010/main" val="289709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CD1-E73A-ACFA-BBCE-C902CBEBC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FDFAC-5C4E-B19C-8444-20197FED8C90}"/>
              </a:ext>
            </a:extLst>
          </p:cNvPr>
          <p:cNvSpPr>
            <a:spLocks noGrp="1"/>
          </p:cNvSpPr>
          <p:nvPr>
            <p:ph type="title"/>
          </p:nvPr>
        </p:nvSpPr>
        <p:spPr>
          <a:xfrm>
            <a:off x="443564" y="205176"/>
            <a:ext cx="9980595" cy="898524"/>
          </a:xfrm>
        </p:spPr>
        <p:txBody>
          <a:bodyPr vert="horz" lIns="0" tIns="0" rIns="0" bIns="0" rtlCol="0" anchor="t" anchorCtr="0">
            <a:normAutofit/>
          </a:bodyPr>
          <a:lstStyle/>
          <a:p>
            <a:r>
              <a:rPr lang="en-US" sz="2600" kern="1200" dirty="0">
                <a:latin typeface="Museo Slab 500" panose="02000000000000000000" pitchFamily="50" charset="0"/>
                <a:ea typeface="+mj-ea"/>
                <a:cs typeface="+mj-cs"/>
              </a:rPr>
              <a:t>Districts with the Largest Number</a:t>
            </a:r>
            <a:r>
              <a:rPr lang="en-US" sz="2600" dirty="0"/>
              <a:t> and/or Percentage </a:t>
            </a:r>
            <a:r>
              <a:rPr lang="en-US" sz="2600" kern="1200" dirty="0">
                <a:latin typeface="Museo Slab 500" panose="02000000000000000000" pitchFamily="50" charset="0"/>
                <a:ea typeface="+mj-ea"/>
                <a:cs typeface="+mj-cs"/>
              </a:rPr>
              <a:t>of K-12 </a:t>
            </a:r>
            <a:br>
              <a:rPr lang="en-US" sz="2600" kern="1200" dirty="0">
                <a:latin typeface="Museo Slab 500" panose="02000000000000000000" pitchFamily="50" charset="0"/>
                <a:ea typeface="+mj-ea"/>
                <a:cs typeface="+mj-cs"/>
              </a:rPr>
            </a:br>
            <a:r>
              <a:rPr lang="en-US" sz="2600" dirty="0"/>
              <a:t>American Indian or Alaska Native Students (Federal Reporting)</a:t>
            </a:r>
            <a:endParaRPr lang="en-US" sz="2600" kern="1200" dirty="0">
              <a:latin typeface="Museo Slab 500" panose="02000000000000000000" pitchFamily="50" charset="0"/>
              <a:ea typeface="+mj-ea"/>
              <a:cs typeface="+mj-cs"/>
            </a:endParaRPr>
          </a:p>
        </p:txBody>
      </p:sp>
      <p:sp>
        <p:nvSpPr>
          <p:cNvPr id="6" name="TextBox 5">
            <a:extLst>
              <a:ext uri="{FF2B5EF4-FFF2-40B4-BE49-F238E27FC236}">
                <a16:creationId xmlns:a16="http://schemas.microsoft.com/office/drawing/2014/main" id="{CAC01534-FCF6-1016-17FE-EE567D267142}"/>
              </a:ext>
            </a:extLst>
          </p:cNvPr>
          <p:cNvSpPr txBox="1"/>
          <p:nvPr/>
        </p:nvSpPr>
        <p:spPr>
          <a:xfrm>
            <a:off x="5594466" y="6252714"/>
            <a:ext cx="4993316"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 Excludes Detention Centers.</a:t>
            </a:r>
          </a:p>
        </p:txBody>
      </p:sp>
      <p:graphicFrame>
        <p:nvGraphicFramePr>
          <p:cNvPr id="8" name="Chart 7">
            <a:extLst>
              <a:ext uri="{FF2B5EF4-FFF2-40B4-BE49-F238E27FC236}">
                <a16:creationId xmlns:a16="http://schemas.microsoft.com/office/drawing/2014/main" id="{DAFB7DDC-8718-8779-BDF6-6A3A7C8D59E4}"/>
              </a:ext>
            </a:extLst>
          </p:cNvPr>
          <p:cNvGraphicFramePr/>
          <p:nvPr>
            <p:extLst>
              <p:ext uri="{D42A27DB-BD31-4B8C-83A1-F6EECF244321}">
                <p14:modId xmlns:p14="http://schemas.microsoft.com/office/powerpoint/2010/main" val="2033033939"/>
              </p:ext>
            </p:extLst>
          </p:nvPr>
        </p:nvGraphicFramePr>
        <p:xfrm>
          <a:off x="2119744" y="1371600"/>
          <a:ext cx="8038409" cy="4881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58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D0143-5776-7A48-44E0-3C661C32C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6754B-1C93-A45F-F819-A3395AA5E863}"/>
              </a:ext>
            </a:extLst>
          </p:cNvPr>
          <p:cNvSpPr>
            <a:spLocks noGrp="1"/>
          </p:cNvSpPr>
          <p:nvPr>
            <p:ph type="title"/>
          </p:nvPr>
        </p:nvSpPr>
        <p:spPr>
          <a:xfrm>
            <a:off x="443564" y="205176"/>
            <a:ext cx="10271451" cy="898524"/>
          </a:xfrm>
        </p:spPr>
        <p:txBody>
          <a:bodyPr vert="horz" lIns="0" tIns="0" rIns="0" bIns="0" rtlCol="0" anchor="t" anchorCtr="0">
            <a:noAutofit/>
          </a:bodyPr>
          <a:lstStyle/>
          <a:p>
            <a:r>
              <a:rPr lang="en-US" sz="2600" kern="1200" dirty="0">
                <a:latin typeface="Museo Slab 500" panose="02000000000000000000" pitchFamily="50" charset="0"/>
                <a:ea typeface="+mj-ea"/>
                <a:cs typeface="+mj-cs"/>
              </a:rPr>
              <a:t>Districts with the Largest Number</a:t>
            </a:r>
            <a:r>
              <a:rPr lang="en-US" sz="2600" dirty="0"/>
              <a:t> and/or Percentage </a:t>
            </a:r>
            <a:r>
              <a:rPr lang="en-US" sz="2600" kern="1200" dirty="0">
                <a:latin typeface="Museo Slab 500" panose="02000000000000000000" pitchFamily="50" charset="0"/>
                <a:ea typeface="+mj-ea"/>
                <a:cs typeface="+mj-cs"/>
              </a:rPr>
              <a:t>of K-12 </a:t>
            </a:r>
            <a:br>
              <a:rPr lang="en-US" sz="2600" kern="1200" dirty="0">
                <a:latin typeface="Museo Slab 500" panose="02000000000000000000" pitchFamily="50" charset="0"/>
                <a:ea typeface="+mj-ea"/>
                <a:cs typeface="+mj-cs"/>
              </a:rPr>
            </a:br>
            <a:r>
              <a:rPr lang="en-US" sz="2600" dirty="0"/>
              <a:t>Native Hawaiian or Other Pacific Islander Students (Federal Reporting)</a:t>
            </a:r>
            <a:endParaRPr lang="en-US" sz="2600" kern="1200" dirty="0">
              <a:latin typeface="Museo Slab 500" panose="02000000000000000000" pitchFamily="50" charset="0"/>
              <a:ea typeface="+mj-ea"/>
              <a:cs typeface="+mj-cs"/>
            </a:endParaRPr>
          </a:p>
        </p:txBody>
      </p:sp>
      <p:graphicFrame>
        <p:nvGraphicFramePr>
          <p:cNvPr id="5" name="Table 4">
            <a:extLst>
              <a:ext uri="{FF2B5EF4-FFF2-40B4-BE49-F238E27FC236}">
                <a16:creationId xmlns:a16="http://schemas.microsoft.com/office/drawing/2014/main" id="{AFDC8639-D12A-99C4-3E08-6D09F3C7C10C}"/>
              </a:ext>
            </a:extLst>
          </p:cNvPr>
          <p:cNvGraphicFramePr>
            <a:graphicFrameLocks noGrp="1"/>
          </p:cNvGraphicFramePr>
          <p:nvPr>
            <p:extLst>
              <p:ext uri="{D42A27DB-BD31-4B8C-83A1-F6EECF244321}">
                <p14:modId xmlns:p14="http://schemas.microsoft.com/office/powerpoint/2010/main" val="81651791"/>
              </p:ext>
            </p:extLst>
          </p:nvPr>
        </p:nvGraphicFramePr>
        <p:xfrm>
          <a:off x="960274" y="1426346"/>
          <a:ext cx="10271452" cy="4646870"/>
        </p:xfrm>
        <a:graphic>
          <a:graphicData uri="http://schemas.openxmlformats.org/drawingml/2006/table">
            <a:tbl>
              <a:tblPr firstRow="1" bandRow="1">
                <a:tableStyleId>{B301B821-A1FF-4177-AEE7-76D212191A09}</a:tableStyleId>
              </a:tblPr>
              <a:tblGrid>
                <a:gridCol w="1568063">
                  <a:extLst>
                    <a:ext uri="{9D8B030D-6E8A-4147-A177-3AD203B41FA5}">
                      <a16:colId xmlns:a16="http://schemas.microsoft.com/office/drawing/2014/main" val="2648731525"/>
                    </a:ext>
                  </a:extLst>
                </a:gridCol>
                <a:gridCol w="3691288">
                  <a:extLst>
                    <a:ext uri="{9D8B030D-6E8A-4147-A177-3AD203B41FA5}">
                      <a16:colId xmlns:a16="http://schemas.microsoft.com/office/drawing/2014/main" val="470742641"/>
                    </a:ext>
                  </a:extLst>
                </a:gridCol>
                <a:gridCol w="1866784">
                  <a:extLst>
                    <a:ext uri="{9D8B030D-6E8A-4147-A177-3AD203B41FA5}">
                      <a16:colId xmlns:a16="http://schemas.microsoft.com/office/drawing/2014/main" val="3870872445"/>
                    </a:ext>
                  </a:extLst>
                </a:gridCol>
                <a:gridCol w="1503723">
                  <a:extLst>
                    <a:ext uri="{9D8B030D-6E8A-4147-A177-3AD203B41FA5}">
                      <a16:colId xmlns:a16="http://schemas.microsoft.com/office/drawing/2014/main" val="561679454"/>
                    </a:ext>
                  </a:extLst>
                </a:gridCol>
                <a:gridCol w="1641594">
                  <a:extLst>
                    <a:ext uri="{9D8B030D-6E8A-4147-A177-3AD203B41FA5}">
                      <a16:colId xmlns:a16="http://schemas.microsoft.com/office/drawing/2014/main" val="3180076822"/>
                    </a:ext>
                  </a:extLst>
                </a:gridCol>
              </a:tblGrid>
              <a:tr h="220387">
                <a:tc>
                  <a:txBody>
                    <a:bodyPr/>
                    <a:lstStyle/>
                    <a:p>
                      <a:pPr algn="ctr" fontAlgn="ctr">
                        <a:spcBef>
                          <a:spcPts val="0"/>
                        </a:spcBef>
                        <a:spcAft>
                          <a:spcPts val="0"/>
                        </a:spcAft>
                      </a:pPr>
                      <a:r>
                        <a:rPr lang="en-US" sz="1400" b="1" u="none" strike="noStrike" dirty="0">
                          <a:solidFill>
                            <a:srgbClr val="FFFFFF"/>
                          </a:solidFill>
                          <a:effectLst/>
                          <a:highlight>
                            <a:srgbClr val="156082"/>
                          </a:highlight>
                        </a:rPr>
                        <a:t>District Code</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tc>
                  <a:txBody>
                    <a:bodyPr/>
                    <a:lstStyle/>
                    <a:p>
                      <a:pPr algn="ctr" fontAlgn="ctr">
                        <a:spcBef>
                          <a:spcPts val="0"/>
                        </a:spcBef>
                        <a:spcAft>
                          <a:spcPts val="0"/>
                        </a:spcAft>
                      </a:pPr>
                      <a:r>
                        <a:rPr lang="en-US" sz="1400" b="1" u="none" strike="noStrike" dirty="0">
                          <a:solidFill>
                            <a:srgbClr val="FFFFFF"/>
                          </a:solidFill>
                          <a:effectLst/>
                          <a:highlight>
                            <a:srgbClr val="156082"/>
                          </a:highlight>
                        </a:rPr>
                        <a:t>District Name</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tc>
                  <a:txBody>
                    <a:bodyPr/>
                    <a:lstStyle/>
                    <a:p>
                      <a:pPr algn="ctr" fontAlgn="ctr">
                        <a:spcBef>
                          <a:spcPts val="0"/>
                        </a:spcBef>
                        <a:spcAft>
                          <a:spcPts val="0"/>
                        </a:spcAft>
                      </a:pPr>
                      <a:r>
                        <a:rPr lang="en-US" sz="1400" b="1" u="none" strike="noStrike" dirty="0">
                          <a:solidFill>
                            <a:srgbClr val="FFFFFF"/>
                          </a:solidFill>
                          <a:effectLst/>
                          <a:highlight>
                            <a:srgbClr val="156082"/>
                          </a:highlight>
                        </a:rPr>
                        <a:t>All Students</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tc>
                  <a:txBody>
                    <a:bodyPr/>
                    <a:lstStyle/>
                    <a:p>
                      <a:pPr algn="ctr" fontAlgn="ctr">
                        <a:spcBef>
                          <a:spcPts val="0"/>
                        </a:spcBef>
                        <a:spcAft>
                          <a:spcPts val="0"/>
                        </a:spcAft>
                      </a:pPr>
                      <a:r>
                        <a:rPr lang="en-US" sz="1400" b="1" i="0" u="none" strike="noStrike" dirty="0">
                          <a:solidFill>
                            <a:srgbClr val="FFFFFF"/>
                          </a:solidFill>
                          <a:effectLst/>
                          <a:highlight>
                            <a:srgbClr val="156082"/>
                          </a:highlight>
                          <a:latin typeface="+mn-lt"/>
                        </a:rPr>
                        <a:t>Native Hawaiian or Other Pacific Islander Students (Federal Reporting)</a:t>
                      </a:r>
                      <a:endParaRPr lang="en-US" sz="1400" b="0" i="0" u="none" strike="noStrike" dirty="0">
                        <a:effectLst/>
                        <a:highlight>
                          <a:srgbClr val="156082"/>
                        </a:highlight>
                        <a:latin typeface="+mn-lt"/>
                      </a:endParaRPr>
                    </a:p>
                  </a:txBody>
                  <a:tcPr marL="13910" marR="13910" marT="13910" marB="0" anchor="ctr">
                    <a:solidFill>
                      <a:srgbClr val="156082"/>
                    </a:solidFill>
                  </a:tcPr>
                </a:tc>
                <a:tc>
                  <a:txBody>
                    <a:bodyPr/>
                    <a:lstStyle/>
                    <a:p>
                      <a:pPr algn="ctr" fontAlgn="ctr">
                        <a:spcBef>
                          <a:spcPts val="0"/>
                        </a:spcBef>
                        <a:spcAft>
                          <a:spcPts val="0"/>
                        </a:spcAft>
                      </a:pPr>
                      <a:r>
                        <a:rPr lang="en-US" sz="1400" b="1" i="0" u="none" strike="noStrike" dirty="0">
                          <a:solidFill>
                            <a:srgbClr val="FFFFFF"/>
                          </a:solidFill>
                          <a:effectLst/>
                          <a:highlight>
                            <a:srgbClr val="156082"/>
                          </a:highlight>
                          <a:latin typeface="+mn-lt"/>
                        </a:rPr>
                        <a:t>Percent Native Hawaiian or Other Pacific Islander Students (Federal Reporting)</a:t>
                      </a:r>
                      <a:endParaRPr lang="en-US" sz="1400" b="0" i="0" u="none" strike="noStrike" dirty="0">
                        <a:effectLst/>
                        <a:highlight>
                          <a:srgbClr val="156082"/>
                        </a:highlight>
                        <a:latin typeface="+mn-lt"/>
                      </a:endParaRPr>
                    </a:p>
                  </a:txBody>
                  <a:tcPr marL="13910" marR="13910" marT="13910" marB="0" anchor="ctr">
                    <a:solidFill>
                      <a:srgbClr val="156082"/>
                    </a:solidFill>
                  </a:tcPr>
                </a:tc>
                <a:extLst>
                  <a:ext uri="{0D108BD9-81ED-4DB2-BD59-A6C34878D82A}">
                    <a16:rowId xmlns:a16="http://schemas.microsoft.com/office/drawing/2014/main" val="80203935"/>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0180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Adams-Arapahoe 28J</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37,522</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386</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3189151285"/>
                  </a:ext>
                </a:extLst>
              </a:tr>
              <a:tr h="170094">
                <a:tc>
                  <a:txBody>
                    <a:bodyPr/>
                    <a:lstStyle/>
                    <a:p>
                      <a:pPr algn="ctr" rtl="0" fontAlgn="b"/>
                      <a:r>
                        <a:rPr lang="en-US" sz="1400" b="0" i="0" u="none" strike="noStrike" dirty="0">
                          <a:solidFill>
                            <a:srgbClr val="000000"/>
                          </a:solidFill>
                          <a:effectLst/>
                          <a:latin typeface="Calibri" panose="020F0502020204030204" pitchFamily="34" charset="0"/>
                        </a:rPr>
                        <a:t>0130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Cherry Creek 5</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50,680</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149</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0.3%</a:t>
                      </a:r>
                    </a:p>
                  </a:txBody>
                  <a:tcPr marL="9525" marR="9525" marT="9525" marB="0" anchor="b"/>
                </a:tc>
                <a:extLst>
                  <a:ext uri="{0D108BD9-81ED-4DB2-BD59-A6C34878D82A}">
                    <a16:rowId xmlns:a16="http://schemas.microsoft.com/office/drawing/2014/main" val="1406918066"/>
                  </a:ext>
                </a:extLst>
              </a:tr>
              <a:tr h="191294">
                <a:tc>
                  <a:txBody>
                    <a:bodyPr/>
                    <a:lstStyle/>
                    <a:p>
                      <a:pPr algn="ctr" rtl="0" fontAlgn="b"/>
                      <a:r>
                        <a:rPr lang="en-US" sz="1400" b="0" i="0" u="none" strike="noStrike">
                          <a:solidFill>
                            <a:srgbClr val="000000"/>
                          </a:solidFill>
                          <a:effectLst/>
                          <a:latin typeface="Calibri" panose="020F0502020204030204" pitchFamily="34" charset="0"/>
                        </a:rPr>
                        <a:t>1010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Colorado Springs 11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21,781</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83</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0.4%</a:t>
                      </a:r>
                    </a:p>
                  </a:txBody>
                  <a:tcPr marL="9525" marR="9525" marT="9525" marB="0" anchor="b"/>
                </a:tc>
                <a:extLst>
                  <a:ext uri="{0D108BD9-81ED-4DB2-BD59-A6C34878D82A}">
                    <a16:rowId xmlns:a16="http://schemas.microsoft.com/office/drawing/2014/main" val="4227982375"/>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0170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Deer Trail 26J</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330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13</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val="1473926451"/>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0880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Denver County 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83,387</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725</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0.9%</a:t>
                      </a:r>
                    </a:p>
                  </a:txBody>
                  <a:tcPr marL="9525" marR="9525" marT="9525" marB="0" anchor="b"/>
                </a:tc>
                <a:extLst>
                  <a:ext uri="{0D108BD9-81ED-4DB2-BD59-A6C34878D82A}">
                    <a16:rowId xmlns:a16="http://schemas.microsoft.com/office/drawing/2014/main" val="1091896238"/>
                  </a:ext>
                </a:extLst>
              </a:tr>
              <a:tr h="191294">
                <a:tc>
                  <a:txBody>
                    <a:bodyPr/>
                    <a:lstStyle/>
                    <a:p>
                      <a:pPr algn="ctr" rtl="0" fontAlgn="b"/>
                      <a:r>
                        <a:rPr lang="en-US" sz="1400" b="0" i="0" u="none" strike="noStrike">
                          <a:solidFill>
                            <a:srgbClr val="000000"/>
                          </a:solidFill>
                          <a:effectLst/>
                          <a:latin typeface="Calibri" panose="020F0502020204030204" pitchFamily="34" charset="0"/>
                        </a:rPr>
                        <a:t>1110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District 49</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25,348</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89</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0.4%</a:t>
                      </a:r>
                    </a:p>
                  </a:txBody>
                  <a:tcPr marL="9525" marR="9525" marT="9525" marB="0" anchor="b"/>
                </a:tc>
                <a:extLst>
                  <a:ext uri="{0D108BD9-81ED-4DB2-BD59-A6C34878D82A}">
                    <a16:rowId xmlns:a16="http://schemas.microsoft.com/office/drawing/2014/main" val="2998804968"/>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0900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Douglas County Re 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60,361</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96</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4157503847"/>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0950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Elbert 200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256</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0.8%</a:t>
                      </a:r>
                    </a:p>
                  </a:txBody>
                  <a:tcPr marL="9525" marR="9525" marT="9525" marB="0" anchor="b"/>
                </a:tc>
                <a:extLst>
                  <a:ext uri="{0D108BD9-81ED-4DB2-BD59-A6C34878D82A}">
                    <a16:rowId xmlns:a16="http://schemas.microsoft.com/office/drawing/2014/main" val="393302882"/>
                  </a:ext>
                </a:extLst>
              </a:tr>
              <a:tr h="191294">
                <a:tc>
                  <a:txBody>
                    <a:bodyPr/>
                    <a:lstStyle/>
                    <a:p>
                      <a:pPr algn="ctr" rtl="0" fontAlgn="b"/>
                      <a:r>
                        <a:rPr lang="en-US" sz="1400" b="0" i="0" u="none" strike="noStrike">
                          <a:solidFill>
                            <a:srgbClr val="000000"/>
                          </a:solidFill>
                          <a:effectLst/>
                          <a:latin typeface="Calibri" panose="020F0502020204030204" pitchFamily="34" charset="0"/>
                        </a:rPr>
                        <a:t>1000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Fountain 8</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7,395</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151</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2362307380"/>
                  </a:ext>
                </a:extLst>
              </a:tr>
              <a:tr h="220387">
                <a:tc>
                  <a:txBody>
                    <a:bodyPr/>
                    <a:lstStyle/>
                    <a:p>
                      <a:pPr algn="ctr" rtl="0" fontAlgn="b"/>
                      <a:r>
                        <a:rPr lang="en-US" sz="1400" b="0" i="0" u="none" strike="noStrike">
                          <a:solidFill>
                            <a:srgbClr val="000000"/>
                          </a:solidFill>
                          <a:effectLst/>
                          <a:latin typeface="Calibri" panose="020F0502020204030204" pitchFamily="34" charset="0"/>
                        </a:rPr>
                        <a:t>3120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Greeley 6</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22,322</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127</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759001736"/>
                  </a:ext>
                </a:extLst>
              </a:tr>
              <a:tr h="220387">
                <a:tc>
                  <a:txBody>
                    <a:bodyPr/>
                    <a:lstStyle/>
                    <a:p>
                      <a:pPr algn="ctr" rtl="0" fontAlgn="b"/>
                      <a:r>
                        <a:rPr lang="en-US" sz="1400" b="0" i="0" u="none" strike="noStrike">
                          <a:solidFill>
                            <a:srgbClr val="000000"/>
                          </a:solidFill>
                          <a:effectLst/>
                          <a:latin typeface="Calibri" panose="020F0502020204030204" pitchFamily="34" charset="0"/>
                        </a:rPr>
                        <a:t>1070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Hanover 28</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254</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4</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3520383718"/>
                  </a:ext>
                </a:extLst>
              </a:tr>
              <a:tr h="220387">
                <a:tc>
                  <a:txBody>
                    <a:bodyPr/>
                    <a:lstStyle/>
                    <a:p>
                      <a:pPr algn="ctr" rtl="0" fontAlgn="b"/>
                      <a:r>
                        <a:rPr lang="en-US" sz="1400" b="0" i="0" u="none" strike="noStrike">
                          <a:solidFill>
                            <a:srgbClr val="000000"/>
                          </a:solidFill>
                          <a:effectLst/>
                          <a:latin typeface="Calibri" panose="020F0502020204030204" pitchFamily="34" charset="0"/>
                        </a:rPr>
                        <a:t>2630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Haxtun RE-2J</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283</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1982134717"/>
                  </a:ext>
                </a:extLst>
              </a:tr>
              <a:tr h="220387">
                <a:tc>
                  <a:txBody>
                    <a:bodyPr/>
                    <a:lstStyle/>
                    <a:p>
                      <a:pPr algn="ctr" rtl="0" fontAlgn="b"/>
                      <a:r>
                        <a:rPr lang="en-US" sz="1400" b="0" i="0" u="none" strike="noStrike">
                          <a:solidFill>
                            <a:srgbClr val="000000"/>
                          </a:solidFill>
                          <a:effectLst/>
                          <a:latin typeface="Calibri" panose="020F0502020204030204" pitchFamily="34" charset="0"/>
                        </a:rPr>
                        <a:t>1420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Jefferson County R-1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73,590</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100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val="3471918065"/>
                  </a:ext>
                </a:extLst>
              </a:tr>
              <a:tr h="220387">
                <a:tc>
                  <a:txBody>
                    <a:bodyPr/>
                    <a:lstStyle/>
                    <a:p>
                      <a:pPr algn="ctr" rtl="0" fontAlgn="b"/>
                      <a:r>
                        <a:rPr lang="en-US" sz="1400" b="0" i="0" u="none" strike="noStrike">
                          <a:solidFill>
                            <a:srgbClr val="000000"/>
                          </a:solidFill>
                          <a:effectLst/>
                          <a:latin typeface="Calibri" panose="020F0502020204030204" pitchFamily="34" charset="0"/>
                        </a:rPr>
                        <a:t>2862</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Julesburg Re-1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781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6</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0.8%</a:t>
                      </a:r>
                    </a:p>
                  </a:txBody>
                  <a:tcPr marL="9525" marR="9525" marT="9525" marB="0" anchor="b"/>
                </a:tc>
                <a:extLst>
                  <a:ext uri="{0D108BD9-81ED-4DB2-BD59-A6C34878D82A}">
                    <a16:rowId xmlns:a16="http://schemas.microsoft.com/office/drawing/2014/main" val="1892848193"/>
                  </a:ext>
                </a:extLst>
              </a:tr>
              <a:tr h="220387">
                <a:tc>
                  <a:txBody>
                    <a:bodyPr/>
                    <a:lstStyle/>
                    <a:p>
                      <a:pPr algn="ctr" rtl="0" fontAlgn="b"/>
                      <a:r>
                        <a:rPr lang="en-US" sz="1400" b="0" i="0" u="none" strike="noStrike">
                          <a:solidFill>
                            <a:srgbClr val="000000"/>
                          </a:solidFill>
                          <a:effectLst/>
                          <a:latin typeface="Calibri" panose="020F0502020204030204" pitchFamily="34" charset="0"/>
                        </a:rPr>
                        <a:t>1790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Limon RE-4J</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469</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5</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3243155211"/>
                  </a:ext>
                </a:extLst>
              </a:tr>
              <a:tr h="220387">
                <a:tc>
                  <a:txBody>
                    <a:bodyPr/>
                    <a:lstStyle/>
                    <a:p>
                      <a:pPr algn="ctr" rtl="0" fontAlgn="b"/>
                      <a:r>
                        <a:rPr lang="en-US" sz="1400" b="0" i="0" u="none" strike="noStrike" dirty="0">
                          <a:solidFill>
                            <a:srgbClr val="000000"/>
                          </a:solidFill>
                          <a:effectLst/>
                          <a:latin typeface="Calibri" panose="020F0502020204030204" pitchFamily="34" charset="0"/>
                        </a:rPr>
                        <a:t>0990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Widefield 3</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8,994</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115</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1579025595"/>
                  </a:ext>
                </a:extLst>
              </a:tr>
            </a:tbl>
          </a:graphicData>
        </a:graphic>
      </p:graphicFrame>
      <p:sp>
        <p:nvSpPr>
          <p:cNvPr id="6" name="TextBox 5">
            <a:extLst>
              <a:ext uri="{FF2B5EF4-FFF2-40B4-BE49-F238E27FC236}">
                <a16:creationId xmlns:a16="http://schemas.microsoft.com/office/drawing/2014/main" id="{6EF4A9AB-A78A-2753-888A-3CF21873B435}"/>
              </a:ext>
            </a:extLst>
          </p:cNvPr>
          <p:cNvSpPr txBox="1"/>
          <p:nvPr/>
        </p:nvSpPr>
        <p:spPr>
          <a:xfrm>
            <a:off x="5594466" y="6252714"/>
            <a:ext cx="4993316"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 Excludes Detention Centers.</a:t>
            </a:r>
          </a:p>
        </p:txBody>
      </p:sp>
    </p:spTree>
    <p:extLst>
      <p:ext uri="{BB962C8B-B14F-4D97-AF65-F5344CB8AC3E}">
        <p14:creationId xmlns:p14="http://schemas.microsoft.com/office/powerpoint/2010/main" val="257537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5E985-B656-AAD9-80EF-5433C1D2A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716D7-8068-D83F-3DAB-015F6E41C5F2}"/>
              </a:ext>
            </a:extLst>
          </p:cNvPr>
          <p:cNvSpPr>
            <a:spLocks noGrp="1"/>
          </p:cNvSpPr>
          <p:nvPr>
            <p:ph type="title"/>
          </p:nvPr>
        </p:nvSpPr>
        <p:spPr>
          <a:xfrm>
            <a:off x="443564" y="205176"/>
            <a:ext cx="9980595" cy="898524"/>
          </a:xfrm>
        </p:spPr>
        <p:txBody>
          <a:bodyPr vert="horz" lIns="0" tIns="0" rIns="0" bIns="0" rtlCol="0" anchor="t" anchorCtr="0">
            <a:normAutofit/>
          </a:bodyPr>
          <a:lstStyle/>
          <a:p>
            <a:r>
              <a:rPr lang="en-US" sz="2600" kern="1200" dirty="0">
                <a:latin typeface="Museo Slab 500" panose="02000000000000000000" pitchFamily="50" charset="0"/>
                <a:ea typeface="+mj-ea"/>
                <a:cs typeface="+mj-cs"/>
              </a:rPr>
              <a:t>Districts with the Largest Number</a:t>
            </a:r>
            <a:r>
              <a:rPr lang="en-US" sz="2600" dirty="0"/>
              <a:t> and/or Percentage </a:t>
            </a:r>
            <a:r>
              <a:rPr lang="en-US" sz="2600" kern="1200" dirty="0">
                <a:latin typeface="Museo Slab 500" panose="02000000000000000000" pitchFamily="50" charset="0"/>
                <a:ea typeface="+mj-ea"/>
                <a:cs typeface="+mj-cs"/>
              </a:rPr>
              <a:t>of K-12 </a:t>
            </a:r>
            <a:br>
              <a:rPr lang="en-US" sz="2600" kern="1200" dirty="0">
                <a:latin typeface="Museo Slab 500" panose="02000000000000000000" pitchFamily="50" charset="0"/>
                <a:ea typeface="+mj-ea"/>
                <a:cs typeface="+mj-cs"/>
              </a:rPr>
            </a:br>
            <a:r>
              <a:rPr lang="en-US" sz="2600" dirty="0"/>
              <a:t>Native Hawaiian or Other Pacific Islander Students (Federal Reporting)</a:t>
            </a:r>
            <a:endParaRPr lang="en-US" sz="2600" kern="1200" dirty="0">
              <a:latin typeface="Museo Slab 500" panose="02000000000000000000" pitchFamily="50" charset="0"/>
              <a:ea typeface="+mj-ea"/>
              <a:cs typeface="+mj-cs"/>
            </a:endParaRPr>
          </a:p>
        </p:txBody>
      </p:sp>
      <p:sp>
        <p:nvSpPr>
          <p:cNvPr id="6" name="TextBox 5">
            <a:extLst>
              <a:ext uri="{FF2B5EF4-FFF2-40B4-BE49-F238E27FC236}">
                <a16:creationId xmlns:a16="http://schemas.microsoft.com/office/drawing/2014/main" id="{8E0C53D8-C4D4-F031-30F4-E2FBAFCD0355}"/>
              </a:ext>
            </a:extLst>
          </p:cNvPr>
          <p:cNvSpPr txBox="1"/>
          <p:nvPr/>
        </p:nvSpPr>
        <p:spPr>
          <a:xfrm>
            <a:off x="5594466" y="6252714"/>
            <a:ext cx="4993316"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 Excludes Detention Centers.</a:t>
            </a:r>
          </a:p>
        </p:txBody>
      </p:sp>
      <p:graphicFrame>
        <p:nvGraphicFramePr>
          <p:cNvPr id="8" name="Chart 7">
            <a:extLst>
              <a:ext uri="{FF2B5EF4-FFF2-40B4-BE49-F238E27FC236}">
                <a16:creationId xmlns:a16="http://schemas.microsoft.com/office/drawing/2014/main" id="{4255DD1B-CB1C-E4A9-1D81-51B303789BB2}"/>
              </a:ext>
            </a:extLst>
          </p:cNvPr>
          <p:cNvGraphicFramePr/>
          <p:nvPr>
            <p:extLst>
              <p:ext uri="{D42A27DB-BD31-4B8C-83A1-F6EECF244321}">
                <p14:modId xmlns:p14="http://schemas.microsoft.com/office/powerpoint/2010/main" val="1074856316"/>
              </p:ext>
            </p:extLst>
          </p:nvPr>
        </p:nvGraphicFramePr>
        <p:xfrm>
          <a:off x="2119744" y="1371600"/>
          <a:ext cx="8038409" cy="4881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28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E8A-5FC4-469E-B054-D7DAFF9BD395}"/>
              </a:ext>
            </a:extLst>
          </p:cNvPr>
          <p:cNvSpPr>
            <a:spLocks noGrp="1"/>
          </p:cNvSpPr>
          <p:nvPr>
            <p:ph type="ctrTitle"/>
          </p:nvPr>
        </p:nvSpPr>
        <p:spPr/>
        <p:txBody>
          <a:bodyPr/>
          <a:lstStyle/>
          <a:p>
            <a:r>
              <a:rPr lang="en-US" dirty="0"/>
              <a:t>Characteristics</a:t>
            </a:r>
          </a:p>
        </p:txBody>
      </p:sp>
    </p:spTree>
    <p:extLst>
      <p:ext uri="{BB962C8B-B14F-4D97-AF65-F5344CB8AC3E}">
        <p14:creationId xmlns:p14="http://schemas.microsoft.com/office/powerpoint/2010/main" val="388839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94F-98E7-DB4F-3E00-0930CA199C4C}"/>
              </a:ext>
            </a:extLst>
          </p:cNvPr>
          <p:cNvSpPr>
            <a:spLocks noGrp="1"/>
          </p:cNvSpPr>
          <p:nvPr>
            <p:ph type="title"/>
          </p:nvPr>
        </p:nvSpPr>
        <p:spPr/>
        <p:txBody>
          <a:bodyPr/>
          <a:lstStyle/>
          <a:p>
            <a:r>
              <a:rPr lang="en-US" dirty="0"/>
              <a:t>K-12 Students by Gender</a:t>
            </a:r>
          </a:p>
        </p:txBody>
      </p:sp>
      <p:sp>
        <p:nvSpPr>
          <p:cNvPr id="4" name="TextBox 3">
            <a:extLst>
              <a:ext uri="{FF2B5EF4-FFF2-40B4-BE49-F238E27FC236}">
                <a16:creationId xmlns:a16="http://schemas.microsoft.com/office/drawing/2014/main" id="{D976C15B-CA23-46D3-E371-B20837D8F281}"/>
              </a:ext>
              <a:ext uri="{C183D7F6-B498-43B3-948B-1728B52AA6E4}">
                <adec:decorative xmlns:adec="http://schemas.microsoft.com/office/drawing/2017/decorative" val="1"/>
              </a:ext>
            </a:extLst>
          </p:cNvPr>
          <p:cNvSpPr txBox="1"/>
          <p:nvPr/>
        </p:nvSpPr>
        <p:spPr>
          <a:xfrm>
            <a:off x="1785691" y="6252714"/>
            <a:ext cx="8619698"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graphicFrame>
        <p:nvGraphicFramePr>
          <p:cNvPr id="3" name="Chart 2">
            <a:extLst>
              <a:ext uri="{FF2B5EF4-FFF2-40B4-BE49-F238E27FC236}">
                <a16:creationId xmlns:a16="http://schemas.microsoft.com/office/drawing/2014/main" id="{935E359E-7992-47D1-9DFD-1158AB233810}"/>
              </a:ext>
            </a:extLst>
          </p:cNvPr>
          <p:cNvGraphicFramePr>
            <a:graphicFrameLocks/>
          </p:cNvGraphicFramePr>
          <p:nvPr>
            <p:extLst>
              <p:ext uri="{D42A27DB-BD31-4B8C-83A1-F6EECF244321}">
                <p14:modId xmlns:p14="http://schemas.microsoft.com/office/powerpoint/2010/main" val="2671570253"/>
              </p:ext>
            </p:extLst>
          </p:nvPr>
        </p:nvGraphicFramePr>
        <p:xfrm>
          <a:off x="1105173" y="1338607"/>
          <a:ext cx="10565211" cy="450034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ED428B7-7F97-53DA-EDF5-C5BB921F164A}"/>
              </a:ext>
            </a:extLst>
          </p:cNvPr>
          <p:cNvSpPr/>
          <p:nvPr/>
        </p:nvSpPr>
        <p:spPr>
          <a:xfrm>
            <a:off x="7748833" y="1338607"/>
            <a:ext cx="3921551" cy="4590853"/>
          </a:xfrm>
          <a:prstGeom prst="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14492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94F-98E7-DB4F-3E00-0930CA199C4C}"/>
              </a:ext>
            </a:extLst>
          </p:cNvPr>
          <p:cNvSpPr>
            <a:spLocks noGrp="1"/>
          </p:cNvSpPr>
          <p:nvPr>
            <p:ph type="title"/>
          </p:nvPr>
        </p:nvSpPr>
        <p:spPr/>
        <p:txBody>
          <a:bodyPr/>
          <a:lstStyle/>
          <a:p>
            <a:r>
              <a:rPr lang="en-US" dirty="0"/>
              <a:t>K-12 Students by Free/Reduced Meal Eligibility</a:t>
            </a:r>
          </a:p>
        </p:txBody>
      </p:sp>
      <p:sp>
        <p:nvSpPr>
          <p:cNvPr id="4" name="TextBox 3">
            <a:extLst>
              <a:ext uri="{FF2B5EF4-FFF2-40B4-BE49-F238E27FC236}">
                <a16:creationId xmlns:a16="http://schemas.microsoft.com/office/drawing/2014/main" id="{D976C15B-CA23-46D3-E371-B20837D8F281}"/>
              </a:ext>
              <a:ext uri="{C183D7F6-B498-43B3-948B-1728B52AA6E4}">
                <adec:decorative xmlns:adec="http://schemas.microsoft.com/office/drawing/2017/decorative" val="1"/>
              </a:ext>
            </a:extLst>
          </p:cNvPr>
          <p:cNvSpPr txBox="1"/>
          <p:nvPr/>
        </p:nvSpPr>
        <p:spPr>
          <a:xfrm>
            <a:off x="1720367" y="6338234"/>
            <a:ext cx="8751266"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graphicFrame>
        <p:nvGraphicFramePr>
          <p:cNvPr id="3" name="Chart 2">
            <a:extLst>
              <a:ext uri="{FF2B5EF4-FFF2-40B4-BE49-F238E27FC236}">
                <a16:creationId xmlns:a16="http://schemas.microsoft.com/office/drawing/2014/main" id="{5DAD1EB7-5532-AD0B-570A-C94DDCD0C8A6}"/>
              </a:ext>
            </a:extLst>
          </p:cNvPr>
          <p:cNvGraphicFramePr>
            <a:graphicFrameLocks/>
          </p:cNvGraphicFramePr>
          <p:nvPr>
            <p:extLst>
              <p:ext uri="{D42A27DB-BD31-4B8C-83A1-F6EECF244321}">
                <p14:modId xmlns:p14="http://schemas.microsoft.com/office/powerpoint/2010/main" val="1915581498"/>
              </p:ext>
            </p:extLst>
          </p:nvPr>
        </p:nvGraphicFramePr>
        <p:xfrm>
          <a:off x="1099657" y="1388046"/>
          <a:ext cx="9813937" cy="462462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ED428B7-7F97-53DA-EDF5-C5BB921F164A}"/>
              </a:ext>
            </a:extLst>
          </p:cNvPr>
          <p:cNvSpPr/>
          <p:nvPr/>
        </p:nvSpPr>
        <p:spPr>
          <a:xfrm>
            <a:off x="7748833" y="1696826"/>
            <a:ext cx="3054286" cy="4315848"/>
          </a:xfrm>
          <a:prstGeom prst="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64326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F9B3-E234-5947-BE51-642D09B592D1}"/>
              </a:ext>
            </a:extLst>
          </p:cNvPr>
          <p:cNvSpPr>
            <a:spLocks noGrp="1"/>
          </p:cNvSpPr>
          <p:nvPr>
            <p:ph type="title"/>
          </p:nvPr>
        </p:nvSpPr>
        <p:spPr>
          <a:xfrm>
            <a:off x="443564" y="205176"/>
            <a:ext cx="10900427" cy="898524"/>
          </a:xfrm>
        </p:spPr>
        <p:txBody>
          <a:bodyPr/>
          <a:lstStyle/>
          <a:p>
            <a:r>
              <a:rPr lang="en-US" dirty="0"/>
              <a:t>K-12 Students with Disabilities </a:t>
            </a:r>
          </a:p>
        </p:txBody>
      </p:sp>
      <p:sp>
        <p:nvSpPr>
          <p:cNvPr id="5" name="TextBox 4">
            <a:extLst>
              <a:ext uri="{FF2B5EF4-FFF2-40B4-BE49-F238E27FC236}">
                <a16:creationId xmlns:a16="http://schemas.microsoft.com/office/drawing/2014/main" id="{F79ED548-A2E1-0001-1C6C-E9C37830D263}"/>
              </a:ext>
            </a:extLst>
          </p:cNvPr>
          <p:cNvSpPr txBox="1"/>
          <p:nvPr/>
        </p:nvSpPr>
        <p:spPr>
          <a:xfrm>
            <a:off x="1308100" y="6252714"/>
            <a:ext cx="9220200" cy="246221"/>
          </a:xfrm>
          <a:prstGeom prst="rect">
            <a:avLst/>
          </a:prstGeom>
          <a:noFill/>
          <a:ln>
            <a:solidFill>
              <a:schemeClr val="bg1">
                <a:lumMod val="50000"/>
              </a:schemeClr>
            </a:solidFill>
          </a:ln>
        </p:spPr>
        <p:txBody>
          <a:bodyPr wrap="square" rtlCol="0">
            <a:spAutoFit/>
          </a:bodyPr>
          <a:lstStyle/>
          <a:p>
            <a:pPr algn="ctr"/>
            <a:r>
              <a:rPr lang="en-US" sz="1000" i="1" dirty="0"/>
              <a:t>Updated by the ESSU’s Office of Special Education. Data Sources: 2023-2024 Student October, pupil attendance codes 01 through 08. </a:t>
            </a:r>
          </a:p>
        </p:txBody>
      </p:sp>
      <p:graphicFrame>
        <p:nvGraphicFramePr>
          <p:cNvPr id="3" name="Chart 2">
            <a:extLst>
              <a:ext uri="{FF2B5EF4-FFF2-40B4-BE49-F238E27FC236}">
                <a16:creationId xmlns:a16="http://schemas.microsoft.com/office/drawing/2014/main" id="{6CFB1D86-BDFA-9988-2DC5-18992B958C99}"/>
              </a:ext>
            </a:extLst>
          </p:cNvPr>
          <p:cNvGraphicFramePr>
            <a:graphicFrameLocks/>
          </p:cNvGraphicFramePr>
          <p:nvPr>
            <p:extLst>
              <p:ext uri="{D42A27DB-BD31-4B8C-83A1-F6EECF244321}">
                <p14:modId xmlns:p14="http://schemas.microsoft.com/office/powerpoint/2010/main" val="90188943"/>
              </p:ext>
            </p:extLst>
          </p:nvPr>
        </p:nvGraphicFramePr>
        <p:xfrm>
          <a:off x="1442302" y="1340028"/>
          <a:ext cx="9085998" cy="4676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77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8261-A548-CB35-6522-416D27447349}"/>
              </a:ext>
            </a:extLst>
          </p:cNvPr>
          <p:cNvSpPr>
            <a:spLocks noGrp="1"/>
          </p:cNvSpPr>
          <p:nvPr>
            <p:ph type="title"/>
          </p:nvPr>
        </p:nvSpPr>
        <p:spPr/>
        <p:txBody>
          <a:bodyPr/>
          <a:lstStyle/>
          <a:p>
            <a:r>
              <a:rPr lang="en-US" dirty="0"/>
              <a:t>K-12 Multilingual Learners</a:t>
            </a:r>
          </a:p>
        </p:txBody>
      </p:sp>
      <p:sp>
        <p:nvSpPr>
          <p:cNvPr id="4" name="TextBox 3">
            <a:extLst>
              <a:ext uri="{FF2B5EF4-FFF2-40B4-BE49-F238E27FC236}">
                <a16:creationId xmlns:a16="http://schemas.microsoft.com/office/drawing/2014/main" id="{157E784D-7260-AB8E-41CE-3A2876CA148C}"/>
              </a:ext>
              <a:ext uri="{C183D7F6-B498-43B3-948B-1728B52AA6E4}">
                <adec:decorative xmlns:adec="http://schemas.microsoft.com/office/drawing/2017/decorative" val="1"/>
              </a:ext>
            </a:extLst>
          </p:cNvPr>
          <p:cNvSpPr txBox="1"/>
          <p:nvPr/>
        </p:nvSpPr>
        <p:spPr>
          <a:xfrm>
            <a:off x="1720367" y="6338234"/>
            <a:ext cx="8751266"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graphicFrame>
        <p:nvGraphicFramePr>
          <p:cNvPr id="3" name="Chart 2">
            <a:extLst>
              <a:ext uri="{FF2B5EF4-FFF2-40B4-BE49-F238E27FC236}">
                <a16:creationId xmlns:a16="http://schemas.microsoft.com/office/drawing/2014/main" id="{70E7C067-0188-9DD4-E202-D9B79E969B21}"/>
              </a:ext>
            </a:extLst>
          </p:cNvPr>
          <p:cNvGraphicFramePr>
            <a:graphicFrameLocks/>
          </p:cNvGraphicFramePr>
          <p:nvPr>
            <p:extLst>
              <p:ext uri="{D42A27DB-BD31-4B8C-83A1-F6EECF244321}">
                <p14:modId xmlns:p14="http://schemas.microsoft.com/office/powerpoint/2010/main" val="1817822195"/>
              </p:ext>
            </p:extLst>
          </p:nvPr>
        </p:nvGraphicFramePr>
        <p:xfrm>
          <a:off x="1140643" y="1262241"/>
          <a:ext cx="9502219" cy="4917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70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9A5F-08D1-2055-D164-5C9EA6E9F137}"/>
              </a:ext>
            </a:extLst>
          </p:cNvPr>
          <p:cNvSpPr>
            <a:spLocks noGrp="1"/>
          </p:cNvSpPr>
          <p:nvPr>
            <p:ph type="title"/>
          </p:nvPr>
        </p:nvSpPr>
        <p:spPr/>
        <p:txBody>
          <a:bodyPr/>
          <a:lstStyle/>
          <a:p>
            <a:r>
              <a:rPr lang="en-US" dirty="0"/>
              <a:t>K-12 Students Experiencing Homelessness</a:t>
            </a:r>
            <a:br>
              <a:rPr lang="en-US" dirty="0"/>
            </a:br>
            <a:endParaRPr lang="en-US" dirty="0"/>
          </a:p>
        </p:txBody>
      </p:sp>
      <p:graphicFrame>
        <p:nvGraphicFramePr>
          <p:cNvPr id="4" name="Chart 3">
            <a:extLst>
              <a:ext uri="{FF2B5EF4-FFF2-40B4-BE49-F238E27FC236}">
                <a16:creationId xmlns:a16="http://schemas.microsoft.com/office/drawing/2014/main" id="{8F25F03A-E042-5016-13F5-5944E1A2D377}"/>
              </a:ext>
            </a:extLst>
          </p:cNvPr>
          <p:cNvGraphicFramePr>
            <a:graphicFrameLocks/>
          </p:cNvGraphicFramePr>
          <p:nvPr>
            <p:extLst>
              <p:ext uri="{D42A27DB-BD31-4B8C-83A1-F6EECF244321}">
                <p14:modId xmlns:p14="http://schemas.microsoft.com/office/powerpoint/2010/main" val="2605328401"/>
              </p:ext>
            </p:extLst>
          </p:nvPr>
        </p:nvGraphicFramePr>
        <p:xfrm>
          <a:off x="1143000" y="1377697"/>
          <a:ext cx="9906000" cy="46085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27C121A-6567-AEBA-5BBB-B600956BBD2B}"/>
              </a:ext>
              <a:ext uri="{C183D7F6-B498-43B3-948B-1728B52AA6E4}">
                <adec:decorative xmlns:adec="http://schemas.microsoft.com/office/drawing/2017/decorative" val="1"/>
              </a:ext>
            </a:extLst>
          </p:cNvPr>
          <p:cNvSpPr txBox="1"/>
          <p:nvPr/>
        </p:nvSpPr>
        <p:spPr>
          <a:xfrm>
            <a:off x="1574063" y="6260267"/>
            <a:ext cx="8751266"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spTree>
    <p:extLst>
      <p:ext uri="{BB962C8B-B14F-4D97-AF65-F5344CB8AC3E}">
        <p14:creationId xmlns:p14="http://schemas.microsoft.com/office/powerpoint/2010/main" val="305059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7A08-3C5E-709D-F212-4459790E2001}"/>
              </a:ext>
            </a:extLst>
          </p:cNvPr>
          <p:cNvSpPr>
            <a:spLocks noGrp="1"/>
          </p:cNvSpPr>
          <p:nvPr>
            <p:ph type="title"/>
          </p:nvPr>
        </p:nvSpPr>
        <p:spPr/>
        <p:txBody>
          <a:bodyPr/>
          <a:lstStyle/>
          <a:p>
            <a:r>
              <a:rPr lang="en-US" dirty="0"/>
              <a:t>K-12 Title I Services</a:t>
            </a:r>
            <a:br>
              <a:rPr lang="en-US" dirty="0"/>
            </a:br>
            <a:endParaRPr lang="en-US" dirty="0"/>
          </a:p>
        </p:txBody>
      </p:sp>
      <p:graphicFrame>
        <p:nvGraphicFramePr>
          <p:cNvPr id="4" name="Chart 3">
            <a:extLst>
              <a:ext uri="{FF2B5EF4-FFF2-40B4-BE49-F238E27FC236}">
                <a16:creationId xmlns:a16="http://schemas.microsoft.com/office/drawing/2014/main" id="{20A97307-134A-7363-9862-190966E53565}"/>
              </a:ext>
            </a:extLst>
          </p:cNvPr>
          <p:cNvGraphicFramePr>
            <a:graphicFrameLocks/>
          </p:cNvGraphicFramePr>
          <p:nvPr>
            <p:extLst>
              <p:ext uri="{D42A27DB-BD31-4B8C-83A1-F6EECF244321}">
                <p14:modId xmlns:p14="http://schemas.microsoft.com/office/powerpoint/2010/main" val="938817112"/>
              </p:ext>
            </p:extLst>
          </p:nvPr>
        </p:nvGraphicFramePr>
        <p:xfrm>
          <a:off x="1072896" y="1371924"/>
          <a:ext cx="9782556" cy="47362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E3DCB23-FDF8-E0FC-4AEC-33B0803CB645}"/>
              </a:ext>
              <a:ext uri="{C183D7F6-B498-43B3-948B-1728B52AA6E4}">
                <adec:decorative xmlns:adec="http://schemas.microsoft.com/office/drawing/2017/decorative" val="1"/>
              </a:ext>
            </a:extLst>
          </p:cNvPr>
          <p:cNvSpPr txBox="1"/>
          <p:nvPr/>
        </p:nvSpPr>
        <p:spPr>
          <a:xfrm>
            <a:off x="1574063" y="6260267"/>
            <a:ext cx="8751266"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spTree>
    <p:extLst>
      <p:ext uri="{BB962C8B-B14F-4D97-AF65-F5344CB8AC3E}">
        <p14:creationId xmlns:p14="http://schemas.microsoft.com/office/powerpoint/2010/main" val="366413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B51F-6279-7D93-F862-FB7D8B88056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B209028-5719-6F78-89B0-91B043D1E952}"/>
              </a:ext>
            </a:extLst>
          </p:cNvPr>
          <p:cNvSpPr>
            <a:spLocks noGrp="1"/>
          </p:cNvSpPr>
          <p:nvPr>
            <p:ph idx="1"/>
          </p:nvPr>
        </p:nvSpPr>
        <p:spPr>
          <a:xfrm>
            <a:off x="838200" y="1554480"/>
            <a:ext cx="10515600" cy="5098344"/>
          </a:xfrm>
        </p:spPr>
        <p:txBody>
          <a:bodyPr>
            <a:normAutofit fontScale="85000" lnSpcReduction="20000"/>
          </a:bodyPr>
          <a:lstStyle/>
          <a:p>
            <a:r>
              <a:rPr lang="en-US" dirty="0"/>
              <a:t>Title VI of the Every Student Succeeds Act (ESSA) is designed to ensure the unique cultural, linguistic, and educational needs of American Indian, Alaska Native, and Native Hawaiian students are met so that they can meet challenging State academic standards and gain an understanding of Native communities, tribal histories, and traditions.</a:t>
            </a:r>
          </a:p>
          <a:p>
            <a:r>
              <a:rPr lang="en-US" dirty="0"/>
              <a:t>Federal reporting requirements substantially impact the final racial/ethnic category assigned to each record.</a:t>
            </a:r>
          </a:p>
          <a:p>
            <a:pPr lvl="1"/>
            <a:r>
              <a:rPr lang="en-US" dirty="0"/>
              <a:t>Racial/ethnic identification is based on responses to a two-part question:</a:t>
            </a:r>
          </a:p>
          <a:p>
            <a:pPr lvl="2"/>
            <a:r>
              <a:rPr lang="en-US" dirty="0"/>
              <a:t>Whether a student is of Hispanic/Latino origin.</a:t>
            </a:r>
          </a:p>
          <a:p>
            <a:pPr lvl="2"/>
            <a:r>
              <a:rPr lang="en-US" dirty="0"/>
              <a:t>Which groups define a student’s race.</a:t>
            </a:r>
          </a:p>
          <a:p>
            <a:pPr lvl="1"/>
            <a:r>
              <a:rPr lang="en-US" dirty="0"/>
              <a:t>Students who identify as Hispanic/Latino are counted in the Hispanic category regardless of the race(s) indicated. The remaining students are categorized based on the race(s) indicated, with students who select more than one race counted in the two or more races category. Therefore, most students who indicate they are American Indian or Alaska Native, or Native Hawaiian or other Pacific Islander are coded as either Hispanic or two or more races.</a:t>
            </a:r>
          </a:p>
          <a:p>
            <a:r>
              <a:rPr lang="en-US" dirty="0"/>
              <a:t>Where possible, this report includes information based on the federal reporting categories, as well as for all students who identify with those racial categories.</a:t>
            </a:r>
          </a:p>
          <a:p>
            <a:pPr lvl="1"/>
            <a:r>
              <a:rPr lang="en-US" dirty="0"/>
              <a:t>Federal reporting categories:</a:t>
            </a:r>
          </a:p>
          <a:p>
            <a:pPr lvl="2"/>
            <a:r>
              <a:rPr lang="en-US" dirty="0"/>
              <a:t>American Indian or Alaska Native Students (Federal Reporting)</a:t>
            </a:r>
          </a:p>
          <a:p>
            <a:pPr lvl="2"/>
            <a:r>
              <a:rPr lang="en-US" dirty="0"/>
              <a:t>Native Hawaiian or Other Pacific Islander Students (Federal Reporting)</a:t>
            </a:r>
          </a:p>
          <a:p>
            <a:pPr lvl="1"/>
            <a:r>
              <a:rPr lang="en-US" dirty="0"/>
              <a:t>All students who identify with those racial categories:</a:t>
            </a:r>
          </a:p>
          <a:p>
            <a:pPr lvl="2"/>
            <a:r>
              <a:rPr lang="en-US" dirty="0"/>
              <a:t>All American Indian or Alaska Native Students</a:t>
            </a:r>
          </a:p>
          <a:p>
            <a:pPr lvl="2"/>
            <a:r>
              <a:rPr lang="en-US" dirty="0"/>
              <a:t>All Native Hawaiian or Other Pacific Islander Students</a:t>
            </a:r>
          </a:p>
        </p:txBody>
      </p:sp>
    </p:spTree>
    <p:extLst>
      <p:ext uri="{BB962C8B-B14F-4D97-AF65-F5344CB8AC3E}">
        <p14:creationId xmlns:p14="http://schemas.microsoft.com/office/powerpoint/2010/main" val="423614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9378-A59C-1F75-225D-E731FAEA5E32}"/>
              </a:ext>
            </a:extLst>
          </p:cNvPr>
          <p:cNvSpPr>
            <a:spLocks noGrp="1"/>
          </p:cNvSpPr>
          <p:nvPr>
            <p:ph type="title"/>
          </p:nvPr>
        </p:nvSpPr>
        <p:spPr/>
        <p:txBody>
          <a:bodyPr/>
          <a:lstStyle/>
          <a:p>
            <a:r>
              <a:rPr lang="en-US" dirty="0"/>
              <a:t>K-12 Migrant Status</a:t>
            </a:r>
          </a:p>
        </p:txBody>
      </p:sp>
      <p:sp>
        <p:nvSpPr>
          <p:cNvPr id="5" name="TextBox 4">
            <a:extLst>
              <a:ext uri="{FF2B5EF4-FFF2-40B4-BE49-F238E27FC236}">
                <a16:creationId xmlns:a16="http://schemas.microsoft.com/office/drawing/2014/main" id="{D19442B3-8F3F-192D-8FFA-B3F0AD4B595A}"/>
              </a:ext>
              <a:ext uri="{C183D7F6-B498-43B3-948B-1728B52AA6E4}">
                <adec:decorative xmlns:adec="http://schemas.microsoft.com/office/drawing/2017/decorative" val="1"/>
              </a:ext>
            </a:extLst>
          </p:cNvPr>
          <p:cNvSpPr txBox="1"/>
          <p:nvPr/>
        </p:nvSpPr>
        <p:spPr>
          <a:xfrm>
            <a:off x="1574063" y="6260267"/>
            <a:ext cx="8751266"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graphicFrame>
        <p:nvGraphicFramePr>
          <p:cNvPr id="6" name="Chart 5">
            <a:extLst>
              <a:ext uri="{FF2B5EF4-FFF2-40B4-BE49-F238E27FC236}">
                <a16:creationId xmlns:a16="http://schemas.microsoft.com/office/drawing/2014/main" id="{4B46FDC0-9DC0-242D-7E45-7511B39F534C}"/>
              </a:ext>
            </a:extLst>
          </p:cNvPr>
          <p:cNvGraphicFramePr>
            <a:graphicFrameLocks/>
          </p:cNvGraphicFramePr>
          <p:nvPr>
            <p:extLst>
              <p:ext uri="{D42A27DB-BD31-4B8C-83A1-F6EECF244321}">
                <p14:modId xmlns:p14="http://schemas.microsoft.com/office/powerpoint/2010/main" val="871345278"/>
              </p:ext>
            </p:extLst>
          </p:nvPr>
        </p:nvGraphicFramePr>
        <p:xfrm>
          <a:off x="856647" y="1386038"/>
          <a:ext cx="9984808" cy="4706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70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2FDE-3207-FA70-D98B-4AD6E1A8D4D5}"/>
              </a:ext>
            </a:extLst>
          </p:cNvPr>
          <p:cNvSpPr>
            <a:spLocks noGrp="1"/>
          </p:cNvSpPr>
          <p:nvPr>
            <p:ph type="title"/>
          </p:nvPr>
        </p:nvSpPr>
        <p:spPr/>
        <p:txBody>
          <a:bodyPr/>
          <a:lstStyle/>
          <a:p>
            <a:r>
              <a:rPr lang="en-US" dirty="0"/>
              <a:t>K-12 Immigrant Status</a:t>
            </a:r>
          </a:p>
        </p:txBody>
      </p:sp>
      <p:graphicFrame>
        <p:nvGraphicFramePr>
          <p:cNvPr id="4" name="Content Placeholder 3">
            <a:extLst>
              <a:ext uri="{FF2B5EF4-FFF2-40B4-BE49-F238E27FC236}">
                <a16:creationId xmlns:a16="http://schemas.microsoft.com/office/drawing/2014/main" id="{9A777BF7-441C-4E57-DB50-D06CD400C1E1}"/>
              </a:ext>
            </a:extLst>
          </p:cNvPr>
          <p:cNvGraphicFramePr>
            <a:graphicFrameLocks noGrp="1"/>
          </p:cNvGraphicFramePr>
          <p:nvPr>
            <p:ph idx="1"/>
            <p:extLst>
              <p:ext uri="{D42A27DB-BD31-4B8C-83A1-F6EECF244321}">
                <p14:modId xmlns:p14="http://schemas.microsoft.com/office/powerpoint/2010/main" val="3984250349"/>
              </p:ext>
            </p:extLst>
          </p:nvPr>
        </p:nvGraphicFramePr>
        <p:xfrm>
          <a:off x="1291472" y="1338607"/>
          <a:ext cx="9524012" cy="45668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33E410F-4257-91B8-3834-180DC068E62A}"/>
              </a:ext>
              <a:ext uri="{C183D7F6-B498-43B3-948B-1728B52AA6E4}">
                <adec:decorative xmlns:adec="http://schemas.microsoft.com/office/drawing/2017/decorative" val="1"/>
              </a:ext>
            </a:extLst>
          </p:cNvPr>
          <p:cNvSpPr txBox="1"/>
          <p:nvPr/>
        </p:nvSpPr>
        <p:spPr>
          <a:xfrm>
            <a:off x="1574063" y="6260267"/>
            <a:ext cx="8751266"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spTree>
    <p:extLst>
      <p:ext uri="{BB962C8B-B14F-4D97-AF65-F5344CB8AC3E}">
        <p14:creationId xmlns:p14="http://schemas.microsoft.com/office/powerpoint/2010/main" val="297082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F217-BE40-99AC-9CC4-402FF6E3AFC0}"/>
              </a:ext>
            </a:extLst>
          </p:cNvPr>
          <p:cNvSpPr>
            <a:spLocks noGrp="1"/>
          </p:cNvSpPr>
          <p:nvPr>
            <p:ph type="title"/>
          </p:nvPr>
        </p:nvSpPr>
        <p:spPr/>
        <p:txBody>
          <a:bodyPr/>
          <a:lstStyle/>
          <a:p>
            <a:r>
              <a:rPr lang="en-US" dirty="0"/>
              <a:t>K-12 Identified as Gifted and/or Talented</a:t>
            </a:r>
          </a:p>
        </p:txBody>
      </p:sp>
      <p:sp>
        <p:nvSpPr>
          <p:cNvPr id="4" name="TextBox 3">
            <a:extLst>
              <a:ext uri="{FF2B5EF4-FFF2-40B4-BE49-F238E27FC236}">
                <a16:creationId xmlns:a16="http://schemas.microsoft.com/office/drawing/2014/main" id="{D1ED96C5-3998-8F3F-4AE5-F52582D2F73A}"/>
              </a:ext>
              <a:ext uri="{C183D7F6-B498-43B3-948B-1728B52AA6E4}">
                <adec:decorative xmlns:adec="http://schemas.microsoft.com/office/drawing/2017/decorative" val="1"/>
              </a:ext>
            </a:extLst>
          </p:cNvPr>
          <p:cNvSpPr txBox="1"/>
          <p:nvPr/>
        </p:nvSpPr>
        <p:spPr>
          <a:xfrm>
            <a:off x="1574063" y="6290387"/>
            <a:ext cx="8751266"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a:t>
            </a:r>
          </a:p>
        </p:txBody>
      </p:sp>
      <p:graphicFrame>
        <p:nvGraphicFramePr>
          <p:cNvPr id="5" name="Chart 4">
            <a:extLst>
              <a:ext uri="{FF2B5EF4-FFF2-40B4-BE49-F238E27FC236}">
                <a16:creationId xmlns:a16="http://schemas.microsoft.com/office/drawing/2014/main" id="{B045160D-3F3E-1C79-D2B5-F8D853B52CD6}"/>
              </a:ext>
            </a:extLst>
          </p:cNvPr>
          <p:cNvGraphicFramePr>
            <a:graphicFrameLocks/>
          </p:cNvGraphicFramePr>
          <p:nvPr>
            <p:extLst>
              <p:ext uri="{D42A27DB-BD31-4B8C-83A1-F6EECF244321}">
                <p14:modId xmlns:p14="http://schemas.microsoft.com/office/powerpoint/2010/main" val="2549692525"/>
              </p:ext>
            </p:extLst>
          </p:nvPr>
        </p:nvGraphicFramePr>
        <p:xfrm>
          <a:off x="1639286" y="1361494"/>
          <a:ext cx="8620820" cy="4671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586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B5DA-F4D8-4E52-A8FF-5E2473B4239E}"/>
              </a:ext>
            </a:extLst>
          </p:cNvPr>
          <p:cNvSpPr>
            <a:spLocks noGrp="1"/>
          </p:cNvSpPr>
          <p:nvPr>
            <p:ph type="ctrTitle"/>
          </p:nvPr>
        </p:nvSpPr>
        <p:spPr/>
        <p:txBody>
          <a:bodyPr/>
          <a:lstStyle/>
          <a:p>
            <a:r>
              <a:rPr lang="en-US" dirty="0"/>
              <a:t>Academic Achievement</a:t>
            </a:r>
          </a:p>
        </p:txBody>
      </p:sp>
    </p:spTree>
    <p:extLst>
      <p:ext uri="{BB962C8B-B14F-4D97-AF65-F5344CB8AC3E}">
        <p14:creationId xmlns:p14="http://schemas.microsoft.com/office/powerpoint/2010/main" val="820906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CMAS English Language Arts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340537" y="2721278"/>
            <a:ext cx="1825147" cy="2308324"/>
          </a:xfrm>
          <a:prstGeom prst="rect">
            <a:avLst/>
          </a:prstGeom>
          <a:noFill/>
          <a:ln>
            <a:solidFill>
              <a:schemeClr val="tx1"/>
            </a:solidFill>
          </a:ln>
        </p:spPr>
        <p:txBody>
          <a:bodyPr wrap="square" rtlCol="0" anchor="ctr">
            <a:spAutoFit/>
          </a:bodyPr>
          <a:lstStyle/>
          <a:p>
            <a:pPr algn="ctr"/>
            <a:r>
              <a:rPr lang="en-US" sz="1200" dirty="0"/>
              <a:t>All Students Participation Rate = 88.8%</a:t>
            </a:r>
          </a:p>
          <a:p>
            <a:pPr algn="ctr"/>
            <a:endParaRPr lang="en-US" sz="1200" dirty="0"/>
          </a:p>
          <a:p>
            <a:pPr algn="ctr"/>
            <a:r>
              <a:rPr lang="en-US" sz="1200" dirty="0"/>
              <a:t>American Indian or Alaska Native Students (Federal Reporting) Participation Rate = 89.2%</a:t>
            </a:r>
          </a:p>
          <a:p>
            <a:pPr algn="ctr"/>
            <a:endParaRPr lang="en-US" sz="1200" dirty="0"/>
          </a:p>
          <a:p>
            <a:pPr algn="ctr"/>
            <a:r>
              <a:rPr lang="en-US" sz="1200" dirty="0"/>
              <a:t>Native Hawaiian or Pacific Islander Students (Federal Reporting) Participation Rate = 89.3%</a:t>
            </a:r>
          </a:p>
        </p:txBody>
      </p:sp>
      <p:sp>
        <p:nvSpPr>
          <p:cNvPr id="4" name="TextBox 3">
            <a:extLst>
              <a:ext uri="{FF2B5EF4-FFF2-40B4-BE49-F238E27FC236}">
                <a16:creationId xmlns:a16="http://schemas.microsoft.com/office/drawing/2014/main" id="{3A2ACA7F-01CB-9D9E-237C-54D891A00B2B}"/>
              </a:ext>
            </a:extLst>
          </p:cNvPr>
          <p:cNvSpPr txBox="1"/>
          <p:nvPr/>
        </p:nvSpPr>
        <p:spPr>
          <a:xfrm>
            <a:off x="7173882" y="6252714"/>
            <a:ext cx="3505339"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2022-2023 CMAS English Language Arts. </a:t>
            </a:r>
          </a:p>
        </p:txBody>
      </p:sp>
      <p:graphicFrame>
        <p:nvGraphicFramePr>
          <p:cNvPr id="3" name="Chart 2">
            <a:extLst>
              <a:ext uri="{FF2B5EF4-FFF2-40B4-BE49-F238E27FC236}">
                <a16:creationId xmlns:a16="http://schemas.microsoft.com/office/drawing/2014/main" id="{6100E311-53BE-AC9C-D191-FB8948A1DC26}"/>
              </a:ext>
            </a:extLst>
          </p:cNvPr>
          <p:cNvGraphicFramePr>
            <a:graphicFrameLocks/>
          </p:cNvGraphicFramePr>
          <p:nvPr>
            <p:extLst>
              <p:ext uri="{D42A27DB-BD31-4B8C-83A1-F6EECF244321}">
                <p14:modId xmlns:p14="http://schemas.microsoft.com/office/powerpoint/2010/main" val="1412797097"/>
              </p:ext>
            </p:extLst>
          </p:nvPr>
        </p:nvGraphicFramePr>
        <p:xfrm>
          <a:off x="2271562" y="1564421"/>
          <a:ext cx="8407659" cy="4519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21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CMAS Math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195942" y="2670066"/>
            <a:ext cx="1911991" cy="2308324"/>
          </a:xfrm>
          <a:prstGeom prst="rect">
            <a:avLst/>
          </a:prstGeom>
          <a:noFill/>
          <a:ln>
            <a:solidFill>
              <a:schemeClr val="tx1"/>
            </a:solidFill>
          </a:ln>
        </p:spPr>
        <p:txBody>
          <a:bodyPr wrap="square" rtlCol="0" anchor="ctr">
            <a:spAutoFit/>
          </a:bodyPr>
          <a:lstStyle/>
          <a:p>
            <a:pPr algn="ctr"/>
            <a:r>
              <a:rPr lang="en-US" sz="1200" dirty="0"/>
              <a:t>All Students Participation Rate = 89.2%</a:t>
            </a:r>
          </a:p>
          <a:p>
            <a:pPr algn="ctr"/>
            <a:endParaRPr lang="en-US" sz="1200" dirty="0"/>
          </a:p>
          <a:p>
            <a:pPr algn="ctr"/>
            <a:r>
              <a:rPr lang="en-US" sz="1200" dirty="0"/>
              <a:t>American Indian or Alaska Native Students (Federal Reporting) Participation Rate = 89.0%</a:t>
            </a:r>
          </a:p>
          <a:p>
            <a:pPr algn="ctr"/>
            <a:endParaRPr lang="en-US" sz="1200" dirty="0"/>
          </a:p>
          <a:p>
            <a:pPr algn="ctr"/>
            <a:r>
              <a:rPr lang="en-US" sz="1200" dirty="0"/>
              <a:t>Native Hawaiian or Pacific Islander Students (Federal Reporting) Participation Rate = 90.0%</a:t>
            </a:r>
          </a:p>
        </p:txBody>
      </p:sp>
      <p:sp>
        <p:nvSpPr>
          <p:cNvPr id="4" name="TextBox 3">
            <a:extLst>
              <a:ext uri="{FF2B5EF4-FFF2-40B4-BE49-F238E27FC236}">
                <a16:creationId xmlns:a16="http://schemas.microsoft.com/office/drawing/2014/main" id="{3A2ACA7F-01CB-9D9E-237C-54D891A00B2B}"/>
              </a:ext>
            </a:extLst>
          </p:cNvPr>
          <p:cNvSpPr txBox="1"/>
          <p:nvPr/>
        </p:nvSpPr>
        <p:spPr>
          <a:xfrm>
            <a:off x="7173882" y="6252714"/>
            <a:ext cx="3505339"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2022-2023 CMAS Math. </a:t>
            </a:r>
          </a:p>
        </p:txBody>
      </p:sp>
      <p:graphicFrame>
        <p:nvGraphicFramePr>
          <p:cNvPr id="3" name="Chart 2">
            <a:extLst>
              <a:ext uri="{FF2B5EF4-FFF2-40B4-BE49-F238E27FC236}">
                <a16:creationId xmlns:a16="http://schemas.microsoft.com/office/drawing/2014/main" id="{ADAEA369-7D26-BC83-9B2C-8ACC5FDAB317}"/>
              </a:ext>
            </a:extLst>
          </p:cNvPr>
          <p:cNvGraphicFramePr>
            <a:graphicFrameLocks/>
          </p:cNvGraphicFramePr>
          <p:nvPr>
            <p:extLst>
              <p:ext uri="{D42A27DB-BD31-4B8C-83A1-F6EECF244321}">
                <p14:modId xmlns:p14="http://schemas.microsoft.com/office/powerpoint/2010/main" val="2412184257"/>
              </p:ext>
            </p:extLst>
          </p:nvPr>
        </p:nvGraphicFramePr>
        <p:xfrm>
          <a:off x="2184934" y="1337912"/>
          <a:ext cx="8280659" cy="4812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719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SAT Evidence-Based Reading and Writing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195942" y="2670065"/>
            <a:ext cx="1836058" cy="2308324"/>
          </a:xfrm>
          <a:prstGeom prst="rect">
            <a:avLst/>
          </a:prstGeom>
          <a:noFill/>
          <a:ln>
            <a:solidFill>
              <a:schemeClr val="tx1"/>
            </a:solidFill>
          </a:ln>
        </p:spPr>
        <p:txBody>
          <a:bodyPr wrap="square" rtlCol="0" anchor="ctr">
            <a:spAutoFit/>
          </a:bodyPr>
          <a:lstStyle/>
          <a:p>
            <a:pPr algn="ctr"/>
            <a:r>
              <a:rPr lang="en-US" sz="1200" dirty="0"/>
              <a:t>All Students Participation Rate = 86.6%</a:t>
            </a:r>
          </a:p>
          <a:p>
            <a:pPr algn="ctr"/>
            <a:endParaRPr lang="en-US" sz="1200" dirty="0"/>
          </a:p>
          <a:p>
            <a:pPr algn="ctr"/>
            <a:r>
              <a:rPr lang="en-US" sz="1200" dirty="0"/>
              <a:t>American Indian or Alaska Native Students (Federal Reporting) Participation Rate = 79.6%</a:t>
            </a:r>
          </a:p>
          <a:p>
            <a:pPr algn="ctr"/>
            <a:endParaRPr lang="en-US" sz="1200" dirty="0"/>
          </a:p>
          <a:p>
            <a:pPr algn="ctr"/>
            <a:r>
              <a:rPr lang="en-US" sz="1200" dirty="0"/>
              <a:t>Native Hawaiian or Pacific Islander Students (Federal Reporting) Participation Rate = 80.6%</a:t>
            </a:r>
          </a:p>
        </p:txBody>
      </p:sp>
      <p:sp>
        <p:nvSpPr>
          <p:cNvPr id="4" name="TextBox 3">
            <a:extLst>
              <a:ext uri="{FF2B5EF4-FFF2-40B4-BE49-F238E27FC236}">
                <a16:creationId xmlns:a16="http://schemas.microsoft.com/office/drawing/2014/main" id="{3A2ACA7F-01CB-9D9E-237C-54D891A00B2B}"/>
              </a:ext>
            </a:extLst>
          </p:cNvPr>
          <p:cNvSpPr txBox="1"/>
          <p:nvPr/>
        </p:nvSpPr>
        <p:spPr>
          <a:xfrm>
            <a:off x="7065818" y="6252714"/>
            <a:ext cx="3613403"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2022-2023 SAT Evidence-Based Reading and Writing. </a:t>
            </a:r>
          </a:p>
        </p:txBody>
      </p:sp>
      <p:graphicFrame>
        <p:nvGraphicFramePr>
          <p:cNvPr id="3" name="Chart 2">
            <a:extLst>
              <a:ext uri="{FF2B5EF4-FFF2-40B4-BE49-F238E27FC236}">
                <a16:creationId xmlns:a16="http://schemas.microsoft.com/office/drawing/2014/main" id="{D3935F15-5268-EEFE-A2D8-CF016D59AB4A}"/>
              </a:ext>
            </a:extLst>
          </p:cNvPr>
          <p:cNvGraphicFramePr>
            <a:graphicFrameLocks/>
          </p:cNvGraphicFramePr>
          <p:nvPr>
            <p:extLst>
              <p:ext uri="{D42A27DB-BD31-4B8C-83A1-F6EECF244321}">
                <p14:modId xmlns:p14="http://schemas.microsoft.com/office/powerpoint/2010/main" val="349019172"/>
              </p:ext>
            </p:extLst>
          </p:nvPr>
        </p:nvGraphicFramePr>
        <p:xfrm>
          <a:off x="2032000" y="1309036"/>
          <a:ext cx="9228932" cy="4764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22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SAT Math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195942" y="2670065"/>
            <a:ext cx="1898890" cy="2308324"/>
          </a:xfrm>
          <a:prstGeom prst="rect">
            <a:avLst/>
          </a:prstGeom>
          <a:noFill/>
          <a:ln>
            <a:solidFill>
              <a:schemeClr val="tx1"/>
            </a:solidFill>
          </a:ln>
        </p:spPr>
        <p:txBody>
          <a:bodyPr wrap="square" rtlCol="0" anchor="ctr">
            <a:spAutoFit/>
          </a:bodyPr>
          <a:lstStyle/>
          <a:p>
            <a:pPr algn="ctr"/>
            <a:r>
              <a:rPr lang="en-US" sz="1200" dirty="0"/>
              <a:t>All Students Participation Rate = 86.6%</a:t>
            </a:r>
          </a:p>
          <a:p>
            <a:pPr algn="ctr"/>
            <a:endParaRPr lang="en-US" sz="1200" dirty="0"/>
          </a:p>
          <a:p>
            <a:pPr algn="ctr"/>
            <a:r>
              <a:rPr lang="en-US" sz="1200" dirty="0"/>
              <a:t>American Indian or Alaska Native Students (Federal Reporting) Participation Rate = 79.6%</a:t>
            </a:r>
          </a:p>
          <a:p>
            <a:pPr algn="ctr"/>
            <a:endParaRPr lang="en-US" sz="1200" dirty="0"/>
          </a:p>
          <a:p>
            <a:pPr algn="ctr"/>
            <a:r>
              <a:rPr lang="en-US" sz="1200" dirty="0"/>
              <a:t>Native Hawaiian or Pacific Islander Students (Federal Reporting) Participation Rate = 80.6%</a:t>
            </a:r>
          </a:p>
        </p:txBody>
      </p:sp>
      <p:sp>
        <p:nvSpPr>
          <p:cNvPr id="4" name="TextBox 3">
            <a:extLst>
              <a:ext uri="{FF2B5EF4-FFF2-40B4-BE49-F238E27FC236}">
                <a16:creationId xmlns:a16="http://schemas.microsoft.com/office/drawing/2014/main" id="{3A2ACA7F-01CB-9D9E-237C-54D891A00B2B}"/>
              </a:ext>
            </a:extLst>
          </p:cNvPr>
          <p:cNvSpPr txBox="1"/>
          <p:nvPr/>
        </p:nvSpPr>
        <p:spPr>
          <a:xfrm>
            <a:off x="7065818" y="6252714"/>
            <a:ext cx="3613403"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2022-2023 SAT Math. </a:t>
            </a:r>
          </a:p>
        </p:txBody>
      </p:sp>
      <p:graphicFrame>
        <p:nvGraphicFramePr>
          <p:cNvPr id="3" name="Chart 2">
            <a:extLst>
              <a:ext uri="{FF2B5EF4-FFF2-40B4-BE49-F238E27FC236}">
                <a16:creationId xmlns:a16="http://schemas.microsoft.com/office/drawing/2014/main" id="{1D4167BB-4CF1-F8C6-C1C2-A23FFC6D2949}"/>
              </a:ext>
            </a:extLst>
          </p:cNvPr>
          <p:cNvGraphicFramePr>
            <a:graphicFrameLocks/>
          </p:cNvGraphicFramePr>
          <p:nvPr>
            <p:extLst>
              <p:ext uri="{D42A27DB-BD31-4B8C-83A1-F6EECF244321}">
                <p14:modId xmlns:p14="http://schemas.microsoft.com/office/powerpoint/2010/main" val="391353488"/>
              </p:ext>
            </p:extLst>
          </p:nvPr>
        </p:nvGraphicFramePr>
        <p:xfrm>
          <a:off x="2234153" y="1338606"/>
          <a:ext cx="9191134" cy="4732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8411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0BF7-D89D-44A1-805F-0EC195EF2BAD}"/>
              </a:ext>
            </a:extLst>
          </p:cNvPr>
          <p:cNvSpPr>
            <a:spLocks noGrp="1"/>
          </p:cNvSpPr>
          <p:nvPr>
            <p:ph type="ctrTitle"/>
          </p:nvPr>
        </p:nvSpPr>
        <p:spPr/>
        <p:txBody>
          <a:bodyPr/>
          <a:lstStyle/>
          <a:p>
            <a:r>
              <a:rPr lang="en-US" dirty="0"/>
              <a:t>Graduation and Dropout Rates</a:t>
            </a:r>
          </a:p>
        </p:txBody>
      </p:sp>
    </p:spTree>
    <p:extLst>
      <p:ext uri="{BB962C8B-B14F-4D97-AF65-F5344CB8AC3E}">
        <p14:creationId xmlns:p14="http://schemas.microsoft.com/office/powerpoint/2010/main" val="783438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DB94-78A4-4B25-89A0-FD2E82BC97E8}"/>
              </a:ext>
            </a:extLst>
          </p:cNvPr>
          <p:cNvSpPr>
            <a:spLocks noGrp="1"/>
          </p:cNvSpPr>
          <p:nvPr>
            <p:ph type="title"/>
          </p:nvPr>
        </p:nvSpPr>
        <p:spPr/>
        <p:txBody>
          <a:bodyPr/>
          <a:lstStyle/>
          <a:p>
            <a:r>
              <a:rPr lang="en-US" dirty="0"/>
              <a:t>Graduation Rates</a:t>
            </a:r>
          </a:p>
        </p:txBody>
      </p:sp>
      <p:sp>
        <p:nvSpPr>
          <p:cNvPr id="10" name="Content Placeholder 9">
            <a:extLst>
              <a:ext uri="{FF2B5EF4-FFF2-40B4-BE49-F238E27FC236}">
                <a16:creationId xmlns:a16="http://schemas.microsoft.com/office/drawing/2014/main" id="{DA077B2B-5CCE-C897-D2C2-A183602C2D61}"/>
              </a:ext>
            </a:extLst>
          </p:cNvPr>
          <p:cNvSpPr>
            <a:spLocks noGrp="1"/>
          </p:cNvSpPr>
          <p:nvPr>
            <p:ph idx="1"/>
          </p:nvPr>
        </p:nvSpPr>
        <p:spPr>
          <a:xfrm>
            <a:off x="838200" y="1426778"/>
            <a:ext cx="10515600" cy="323077"/>
          </a:xfrm>
        </p:spPr>
        <p:txBody>
          <a:bodyPr>
            <a:normAutofit lnSpcReduction="10000"/>
          </a:bodyPr>
          <a:lstStyle/>
          <a:p>
            <a:r>
              <a:rPr lang="en-US" dirty="0"/>
              <a:t>4-Year </a:t>
            </a:r>
            <a:r>
              <a:rPr lang="en-US" sz="2000" dirty="0"/>
              <a:t>(Class of 2021-2022)</a:t>
            </a:r>
            <a:endParaRPr lang="en-US" dirty="0"/>
          </a:p>
        </p:txBody>
      </p:sp>
      <p:graphicFrame>
        <p:nvGraphicFramePr>
          <p:cNvPr id="8" name="Table 7">
            <a:extLst>
              <a:ext uri="{FF2B5EF4-FFF2-40B4-BE49-F238E27FC236}">
                <a16:creationId xmlns:a16="http://schemas.microsoft.com/office/drawing/2014/main" id="{2D5E018B-970B-D8C7-6F05-D1F3C5DA7240}"/>
              </a:ext>
            </a:extLst>
          </p:cNvPr>
          <p:cNvGraphicFramePr>
            <a:graphicFrameLocks noGrp="1"/>
          </p:cNvGraphicFramePr>
          <p:nvPr>
            <p:extLst>
              <p:ext uri="{D42A27DB-BD31-4B8C-83A1-F6EECF244321}">
                <p14:modId xmlns:p14="http://schemas.microsoft.com/office/powerpoint/2010/main" val="3796788678"/>
              </p:ext>
            </p:extLst>
          </p:nvPr>
        </p:nvGraphicFramePr>
        <p:xfrm>
          <a:off x="1287625" y="1747171"/>
          <a:ext cx="9873712" cy="1836420"/>
        </p:xfrm>
        <a:graphic>
          <a:graphicData uri="http://schemas.openxmlformats.org/drawingml/2006/table">
            <a:tbl>
              <a:tblPr firstRow="1"/>
              <a:tblGrid>
                <a:gridCol w="2981167">
                  <a:extLst>
                    <a:ext uri="{9D8B030D-6E8A-4147-A177-3AD203B41FA5}">
                      <a16:colId xmlns:a16="http://schemas.microsoft.com/office/drawing/2014/main" val="4252695128"/>
                    </a:ext>
                  </a:extLst>
                </a:gridCol>
                <a:gridCol w="2297515">
                  <a:extLst>
                    <a:ext uri="{9D8B030D-6E8A-4147-A177-3AD203B41FA5}">
                      <a16:colId xmlns:a16="http://schemas.microsoft.com/office/drawing/2014/main" val="1861465344"/>
                    </a:ext>
                  </a:extLst>
                </a:gridCol>
                <a:gridCol w="2297515">
                  <a:extLst>
                    <a:ext uri="{9D8B030D-6E8A-4147-A177-3AD203B41FA5}">
                      <a16:colId xmlns:a16="http://schemas.microsoft.com/office/drawing/2014/main" val="2012597070"/>
                    </a:ext>
                  </a:extLst>
                </a:gridCol>
                <a:gridCol w="2297515">
                  <a:extLst>
                    <a:ext uri="{9D8B030D-6E8A-4147-A177-3AD203B41FA5}">
                      <a16:colId xmlns:a16="http://schemas.microsoft.com/office/drawing/2014/main" val="3084451572"/>
                    </a:ext>
                  </a:extLst>
                </a:gridCol>
              </a:tblGrid>
              <a:tr h="200025">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Student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Number (N) of Students in Graduation 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Number (N) of Graduates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Graduation Rate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169247379"/>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All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68,356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56,284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4186124387"/>
                  </a:ext>
                </a:extLst>
              </a:tr>
              <a:tr h="200025">
                <a:tc>
                  <a:txBody>
                    <a:bodyPr/>
                    <a:lstStyle/>
                    <a:p>
                      <a:pPr algn="ctr" rtl="0" fontAlgn="ctr"/>
                      <a:r>
                        <a:rPr lang="en-US" sz="1600" b="0" i="0" u="none" strike="noStrike" dirty="0">
                          <a:solidFill>
                            <a:srgbClr val="000000"/>
                          </a:solidFill>
                          <a:effectLst/>
                          <a:latin typeface="Calibri" panose="020F0502020204030204" pitchFamily="34" charset="0"/>
                        </a:rPr>
                        <a:t>American Indian or Alaska Native Students (Federal Reporting)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17952"/>
                  </a:ext>
                </a:extLst>
              </a:tr>
              <a:tr h="200025">
                <a:tc>
                  <a:txBody>
                    <a:bodyPr/>
                    <a:lstStyle/>
                    <a:p>
                      <a:pPr algn="ctr" rtl="0" fontAlgn="ctr"/>
                      <a:r>
                        <a:rPr lang="en-US" sz="1600" b="0" i="0" u="none" strike="noStrike" dirty="0">
                          <a:solidFill>
                            <a:srgbClr val="000000"/>
                          </a:solidFill>
                          <a:effectLst/>
                          <a:latin typeface="Calibri" panose="020F0502020204030204" pitchFamily="34" charset="0"/>
                        </a:rPr>
                        <a:t>Native Hawaiian or Pacific Islander Students (Federal Reporting)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601629"/>
                  </a:ext>
                </a:extLst>
              </a:tr>
            </a:tbl>
          </a:graphicData>
        </a:graphic>
      </p:graphicFrame>
      <p:sp>
        <p:nvSpPr>
          <p:cNvPr id="13" name="Content Placeholder 9">
            <a:extLst>
              <a:ext uri="{FF2B5EF4-FFF2-40B4-BE49-F238E27FC236}">
                <a16:creationId xmlns:a16="http://schemas.microsoft.com/office/drawing/2014/main" id="{2961E1DA-30A8-8E04-061D-A1426CCEA71E}"/>
              </a:ext>
            </a:extLst>
          </p:cNvPr>
          <p:cNvSpPr txBox="1">
            <a:spLocks/>
          </p:cNvSpPr>
          <p:nvPr/>
        </p:nvSpPr>
        <p:spPr>
          <a:xfrm>
            <a:off x="838200" y="3933578"/>
            <a:ext cx="10515600" cy="323077"/>
          </a:xfrm>
          <a:prstGeom prst="rect">
            <a:avLst/>
          </a:prstGeom>
        </p:spPr>
        <p:txBody>
          <a:bodyPr vert="horz" lIns="0" tIns="0" rIns="0" bIns="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7-Year </a:t>
            </a:r>
            <a:r>
              <a:rPr lang="en-US" sz="2000" dirty="0"/>
              <a:t>(Class of 2018-2019)</a:t>
            </a:r>
            <a:endParaRPr lang="en-US" dirty="0"/>
          </a:p>
        </p:txBody>
      </p:sp>
      <p:graphicFrame>
        <p:nvGraphicFramePr>
          <p:cNvPr id="12" name="Table 11">
            <a:extLst>
              <a:ext uri="{FF2B5EF4-FFF2-40B4-BE49-F238E27FC236}">
                <a16:creationId xmlns:a16="http://schemas.microsoft.com/office/drawing/2014/main" id="{50154A49-4116-D6A9-D69A-22A419513986}"/>
              </a:ext>
            </a:extLst>
          </p:cNvPr>
          <p:cNvGraphicFramePr>
            <a:graphicFrameLocks noGrp="1"/>
          </p:cNvGraphicFramePr>
          <p:nvPr>
            <p:extLst>
              <p:ext uri="{D42A27DB-BD31-4B8C-83A1-F6EECF244321}">
                <p14:modId xmlns:p14="http://schemas.microsoft.com/office/powerpoint/2010/main" val="708535511"/>
              </p:ext>
            </p:extLst>
          </p:nvPr>
        </p:nvGraphicFramePr>
        <p:xfrm>
          <a:off x="1287625" y="4256656"/>
          <a:ext cx="9873713" cy="1836420"/>
        </p:xfrm>
        <a:graphic>
          <a:graphicData uri="http://schemas.openxmlformats.org/drawingml/2006/table">
            <a:tbl>
              <a:tblPr firstRow="1"/>
              <a:tblGrid>
                <a:gridCol w="3001571">
                  <a:extLst>
                    <a:ext uri="{9D8B030D-6E8A-4147-A177-3AD203B41FA5}">
                      <a16:colId xmlns:a16="http://schemas.microsoft.com/office/drawing/2014/main" val="4252695128"/>
                    </a:ext>
                  </a:extLst>
                </a:gridCol>
                <a:gridCol w="2290714">
                  <a:extLst>
                    <a:ext uri="{9D8B030D-6E8A-4147-A177-3AD203B41FA5}">
                      <a16:colId xmlns:a16="http://schemas.microsoft.com/office/drawing/2014/main" val="1861465344"/>
                    </a:ext>
                  </a:extLst>
                </a:gridCol>
                <a:gridCol w="2290714">
                  <a:extLst>
                    <a:ext uri="{9D8B030D-6E8A-4147-A177-3AD203B41FA5}">
                      <a16:colId xmlns:a16="http://schemas.microsoft.com/office/drawing/2014/main" val="2012597070"/>
                    </a:ext>
                  </a:extLst>
                </a:gridCol>
                <a:gridCol w="2290714">
                  <a:extLst>
                    <a:ext uri="{9D8B030D-6E8A-4147-A177-3AD203B41FA5}">
                      <a16:colId xmlns:a16="http://schemas.microsoft.com/office/drawing/2014/main" val="3084451572"/>
                    </a:ext>
                  </a:extLst>
                </a:gridCol>
              </a:tblGrid>
              <a:tr h="200025">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Student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Number (N) of Students in Graduation 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Number (N) of Graduates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Graduation Rate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169247379"/>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All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66,676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58,121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4186124387"/>
                  </a:ext>
                </a:extLst>
              </a:tr>
              <a:tr h="200025">
                <a:tc>
                  <a:txBody>
                    <a:bodyPr/>
                    <a:lstStyle/>
                    <a:p>
                      <a:pPr algn="ctr" rtl="0" fontAlgn="ctr"/>
                      <a:r>
                        <a:rPr lang="en-US" sz="1600" b="0" i="0" u="none" strike="noStrike" dirty="0">
                          <a:solidFill>
                            <a:srgbClr val="000000"/>
                          </a:solidFill>
                          <a:effectLst/>
                          <a:latin typeface="Calibri" panose="020F0502020204030204" pitchFamily="34" charset="0"/>
                        </a:rPr>
                        <a:t>American Indian or Alaska Native Students (Federal Reporting)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17952"/>
                  </a:ext>
                </a:extLst>
              </a:tr>
              <a:tr h="2000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Native Hawaiian or Pacific Islander Students (Federal Reporting)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4972670"/>
                  </a:ext>
                </a:extLst>
              </a:tr>
            </a:tbl>
          </a:graphicData>
        </a:graphic>
      </p:graphicFrame>
      <p:sp>
        <p:nvSpPr>
          <p:cNvPr id="11" name="TextBox 10">
            <a:extLst>
              <a:ext uri="{FF2B5EF4-FFF2-40B4-BE49-F238E27FC236}">
                <a16:creationId xmlns:a16="http://schemas.microsoft.com/office/drawing/2014/main" id="{67EB2314-5864-6318-64E9-2DFFC57C297B}"/>
              </a:ext>
            </a:extLst>
          </p:cNvPr>
          <p:cNvSpPr txBox="1"/>
          <p:nvPr/>
        </p:nvSpPr>
        <p:spPr>
          <a:xfrm>
            <a:off x="2634996" y="6416153"/>
            <a:ext cx="6922008"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2021-2022 Graduation Rates. </a:t>
            </a:r>
          </a:p>
        </p:txBody>
      </p:sp>
    </p:spTree>
    <p:extLst>
      <p:ext uri="{BB962C8B-B14F-4D97-AF65-F5344CB8AC3E}">
        <p14:creationId xmlns:p14="http://schemas.microsoft.com/office/powerpoint/2010/main" val="408322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E8A-5FC4-469E-B054-D7DAFF9BD395}"/>
              </a:ext>
            </a:extLst>
          </p:cNvPr>
          <p:cNvSpPr>
            <a:spLocks noGrp="1"/>
          </p:cNvSpPr>
          <p:nvPr>
            <p:ph type="ctrTitle"/>
          </p:nvPr>
        </p:nvSpPr>
        <p:spPr>
          <a:xfrm>
            <a:off x="592058" y="2595716"/>
            <a:ext cx="11133501" cy="2337620"/>
          </a:xfrm>
        </p:spPr>
        <p:txBody>
          <a:bodyPr/>
          <a:lstStyle/>
          <a:p>
            <a:r>
              <a:rPr lang="en-US" sz="4000" dirty="0"/>
              <a:t>American Indian or Alaska Native and Native Hawaiian or Other Pacific Islander Students in Colorado</a:t>
            </a:r>
            <a:endParaRPr lang="en-US" dirty="0"/>
          </a:p>
        </p:txBody>
      </p:sp>
    </p:spTree>
    <p:extLst>
      <p:ext uri="{BB962C8B-B14F-4D97-AF65-F5344CB8AC3E}">
        <p14:creationId xmlns:p14="http://schemas.microsoft.com/office/powerpoint/2010/main" val="329173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DB94-78A4-4B25-89A0-FD2E82BC97E8}"/>
              </a:ext>
            </a:extLst>
          </p:cNvPr>
          <p:cNvSpPr>
            <a:spLocks noGrp="1"/>
          </p:cNvSpPr>
          <p:nvPr>
            <p:ph type="title"/>
          </p:nvPr>
        </p:nvSpPr>
        <p:spPr/>
        <p:txBody>
          <a:bodyPr/>
          <a:lstStyle/>
          <a:p>
            <a:r>
              <a:rPr lang="en-US" dirty="0"/>
              <a:t>Dropout Rates</a:t>
            </a:r>
          </a:p>
        </p:txBody>
      </p:sp>
      <p:graphicFrame>
        <p:nvGraphicFramePr>
          <p:cNvPr id="8" name="Table 7">
            <a:extLst>
              <a:ext uri="{FF2B5EF4-FFF2-40B4-BE49-F238E27FC236}">
                <a16:creationId xmlns:a16="http://schemas.microsoft.com/office/drawing/2014/main" id="{2D5E018B-970B-D8C7-6F05-D1F3C5DA7240}"/>
              </a:ext>
            </a:extLst>
          </p:cNvPr>
          <p:cNvGraphicFramePr>
            <a:graphicFrameLocks noGrp="1"/>
          </p:cNvGraphicFramePr>
          <p:nvPr>
            <p:extLst>
              <p:ext uri="{D42A27DB-BD31-4B8C-83A1-F6EECF244321}">
                <p14:modId xmlns:p14="http://schemas.microsoft.com/office/powerpoint/2010/main" val="4235170473"/>
              </p:ext>
            </p:extLst>
          </p:nvPr>
        </p:nvGraphicFramePr>
        <p:xfrm>
          <a:off x="1287625" y="2004868"/>
          <a:ext cx="9479905" cy="1562100"/>
        </p:xfrm>
        <a:graphic>
          <a:graphicData uri="http://schemas.openxmlformats.org/drawingml/2006/table">
            <a:tbl>
              <a:tblPr firstRow="1"/>
              <a:tblGrid>
                <a:gridCol w="2992144">
                  <a:extLst>
                    <a:ext uri="{9D8B030D-6E8A-4147-A177-3AD203B41FA5}">
                      <a16:colId xmlns:a16="http://schemas.microsoft.com/office/drawing/2014/main" val="4252695128"/>
                    </a:ext>
                  </a:extLst>
                </a:gridCol>
                <a:gridCol w="2162587">
                  <a:extLst>
                    <a:ext uri="{9D8B030D-6E8A-4147-A177-3AD203B41FA5}">
                      <a16:colId xmlns:a16="http://schemas.microsoft.com/office/drawing/2014/main" val="1861465344"/>
                    </a:ext>
                  </a:extLst>
                </a:gridCol>
                <a:gridCol w="2162587">
                  <a:extLst>
                    <a:ext uri="{9D8B030D-6E8A-4147-A177-3AD203B41FA5}">
                      <a16:colId xmlns:a16="http://schemas.microsoft.com/office/drawing/2014/main" val="2012597070"/>
                    </a:ext>
                  </a:extLst>
                </a:gridCol>
                <a:gridCol w="2162587">
                  <a:extLst>
                    <a:ext uri="{9D8B030D-6E8A-4147-A177-3AD203B41FA5}">
                      <a16:colId xmlns:a16="http://schemas.microsoft.com/office/drawing/2014/main" val="3084451572"/>
                    </a:ext>
                  </a:extLst>
                </a:gridCol>
              </a:tblGrid>
              <a:tr h="200025">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Student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Total Pupil 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Total Dropouts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Total Dropout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169247379"/>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All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476,226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a:solidFill>
                            <a:srgbClr val="000000"/>
                          </a:solidFill>
                          <a:effectLst/>
                          <a:latin typeface="Calibri" panose="020F0502020204030204" pitchFamily="34" charset="0"/>
                        </a:rPr>
                        <a:t>10,524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4186124387"/>
                  </a:ext>
                </a:extLst>
              </a:tr>
              <a:tr h="200025">
                <a:tc>
                  <a:txBody>
                    <a:bodyPr/>
                    <a:lstStyle/>
                    <a:p>
                      <a:pPr algn="ctr" rtl="0" fontAlgn="ctr"/>
                      <a:r>
                        <a:rPr lang="en-US" sz="1600" b="0" i="0" u="none" strike="noStrike" dirty="0">
                          <a:solidFill>
                            <a:srgbClr val="000000"/>
                          </a:solidFill>
                          <a:effectLst/>
                          <a:latin typeface="Calibri" panose="020F0502020204030204" pitchFamily="34" charset="0"/>
                        </a:rPr>
                        <a:t>American Indian or Alaska Native Students (Federal Reporting)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3433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17952"/>
                  </a:ext>
                </a:extLst>
              </a:tr>
              <a:tr h="200025">
                <a:tc>
                  <a:txBody>
                    <a:bodyPr/>
                    <a:lstStyle/>
                    <a:p>
                      <a:pPr algn="ctr" rtl="0" fontAlgn="ctr"/>
                      <a:r>
                        <a:rPr lang="en-US" sz="1600" b="0" i="0" u="none" strike="noStrike" dirty="0">
                          <a:solidFill>
                            <a:srgbClr val="000000"/>
                          </a:solidFill>
                          <a:effectLst/>
                          <a:latin typeface="Calibri" panose="020F0502020204030204" pitchFamily="34" charset="0"/>
                        </a:rPr>
                        <a:t>Native Hawaiian or Pacific Islander Students (Federal Reporting)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1518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mn-lt"/>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690859"/>
                  </a:ext>
                </a:extLst>
              </a:tr>
            </a:tbl>
          </a:graphicData>
        </a:graphic>
      </p:graphicFrame>
      <p:sp>
        <p:nvSpPr>
          <p:cNvPr id="11" name="TextBox 10">
            <a:extLst>
              <a:ext uri="{FF2B5EF4-FFF2-40B4-BE49-F238E27FC236}">
                <a16:creationId xmlns:a16="http://schemas.microsoft.com/office/drawing/2014/main" id="{67EB2314-5864-6318-64E9-2DFFC57C297B}"/>
              </a:ext>
            </a:extLst>
          </p:cNvPr>
          <p:cNvSpPr txBox="1"/>
          <p:nvPr/>
        </p:nvSpPr>
        <p:spPr>
          <a:xfrm>
            <a:off x="2634996" y="6416153"/>
            <a:ext cx="6922008" cy="246221"/>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2021-2022 Dropout Rates Grades 7-12. </a:t>
            </a:r>
          </a:p>
        </p:txBody>
      </p:sp>
    </p:spTree>
    <p:extLst>
      <p:ext uri="{BB962C8B-B14F-4D97-AF65-F5344CB8AC3E}">
        <p14:creationId xmlns:p14="http://schemas.microsoft.com/office/powerpoint/2010/main" val="1998198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C483-9907-DC59-0AAE-51EAE2824B9C}"/>
              </a:ext>
            </a:extLst>
          </p:cNvPr>
          <p:cNvSpPr>
            <a:spLocks noGrp="1"/>
          </p:cNvSpPr>
          <p:nvPr>
            <p:ph type="ctrTitle"/>
          </p:nvPr>
        </p:nvSpPr>
        <p:spPr>
          <a:xfrm>
            <a:off x="-3314979" y="1091380"/>
            <a:ext cx="12192000" cy="2337620"/>
          </a:xfrm>
        </p:spPr>
        <p:txBody>
          <a:bodyPr/>
          <a:lstStyle/>
          <a:p>
            <a:r>
              <a:rPr lang="en-US" u="sng" dirty="0"/>
              <a:t>Contact Information</a:t>
            </a:r>
            <a:endParaRPr lang="en-US" dirty="0"/>
          </a:p>
        </p:txBody>
      </p:sp>
      <p:sp>
        <p:nvSpPr>
          <p:cNvPr id="3" name="Content Placeholder 2">
            <a:extLst>
              <a:ext uri="{FF2B5EF4-FFF2-40B4-BE49-F238E27FC236}">
                <a16:creationId xmlns:a16="http://schemas.microsoft.com/office/drawing/2014/main" id="{6E220AED-9604-F546-BEE6-50E77DD6CE61}"/>
              </a:ext>
            </a:extLst>
          </p:cNvPr>
          <p:cNvSpPr>
            <a:spLocks noGrp="1"/>
          </p:cNvSpPr>
          <p:nvPr>
            <p:ph idx="4294967295"/>
          </p:nvPr>
        </p:nvSpPr>
        <p:spPr>
          <a:xfrm>
            <a:off x="4516778" y="2222593"/>
            <a:ext cx="5074410" cy="3683246"/>
          </a:xfrm>
        </p:spPr>
        <p:txBody>
          <a:bodyPr>
            <a:normAutofit lnSpcReduction="10000"/>
          </a:bodyPr>
          <a:lstStyle/>
          <a:p>
            <a:pPr marL="0" indent="0">
              <a:lnSpc>
                <a:spcPct val="100000"/>
              </a:lnSpc>
              <a:spcBef>
                <a:spcPts val="0"/>
              </a:spcBef>
              <a:buNone/>
            </a:pPr>
            <a:r>
              <a:rPr lang="en-US" sz="1600" dirty="0"/>
              <a:t>Tina Negley</a:t>
            </a:r>
          </a:p>
          <a:p>
            <a:pPr marL="0" indent="0">
              <a:lnSpc>
                <a:spcPct val="100000"/>
              </a:lnSpc>
              <a:spcBef>
                <a:spcPts val="0"/>
              </a:spcBef>
              <a:buNone/>
            </a:pPr>
            <a:r>
              <a:rPr lang="en-US" sz="1400" dirty="0"/>
              <a:t>Supervisor of Program Effectiveness</a:t>
            </a:r>
          </a:p>
          <a:p>
            <a:pPr marL="0" indent="0">
              <a:lnSpc>
                <a:spcPct val="100000"/>
              </a:lnSpc>
              <a:spcBef>
                <a:spcPts val="0"/>
              </a:spcBef>
              <a:buNone/>
            </a:pPr>
            <a:r>
              <a:rPr lang="en-US" sz="1400" dirty="0"/>
              <a:t>Federal Programs &amp; Supports Unit</a:t>
            </a:r>
          </a:p>
          <a:p>
            <a:pPr marL="0" indent="0">
              <a:lnSpc>
                <a:spcPct val="100000"/>
              </a:lnSpc>
              <a:spcBef>
                <a:spcPts val="0"/>
              </a:spcBef>
              <a:buNone/>
            </a:pPr>
            <a:r>
              <a:rPr lang="en-US" sz="1400" dirty="0">
                <a:hlinkClick r:id="rId3"/>
              </a:rPr>
              <a:t>Negley_t@cde.state.co.us</a:t>
            </a:r>
            <a:endParaRPr lang="en-US" sz="1400" dirty="0"/>
          </a:p>
          <a:p>
            <a:pPr marL="0" indent="0">
              <a:lnSpc>
                <a:spcPct val="100000"/>
              </a:lnSpc>
              <a:spcBef>
                <a:spcPts val="0"/>
              </a:spcBef>
              <a:buNone/>
            </a:pPr>
            <a:r>
              <a:rPr lang="en-US" sz="1400" dirty="0"/>
              <a:t>720-766-2793</a:t>
            </a:r>
          </a:p>
          <a:p>
            <a:pPr marL="0" indent="0">
              <a:lnSpc>
                <a:spcPct val="100000"/>
              </a:lnSpc>
              <a:spcBef>
                <a:spcPts val="0"/>
              </a:spcBef>
              <a:buNone/>
            </a:pPr>
            <a:endParaRPr lang="en-US" sz="1600" dirty="0"/>
          </a:p>
          <a:p>
            <a:pPr marL="0" indent="0">
              <a:lnSpc>
                <a:spcPct val="100000"/>
              </a:lnSpc>
              <a:spcBef>
                <a:spcPts val="0"/>
              </a:spcBef>
              <a:buNone/>
            </a:pPr>
            <a:r>
              <a:rPr lang="en-US" sz="1600" dirty="0"/>
              <a:t>Anna Rowan</a:t>
            </a:r>
          </a:p>
          <a:p>
            <a:pPr marL="0" indent="0">
              <a:lnSpc>
                <a:spcPct val="100000"/>
              </a:lnSpc>
              <a:spcBef>
                <a:spcPts val="0"/>
              </a:spcBef>
              <a:buNone/>
            </a:pPr>
            <a:r>
              <a:rPr lang="en-US" sz="1400" dirty="0"/>
              <a:t>ESEA Program Evaluator and Research Analyst</a:t>
            </a:r>
          </a:p>
          <a:p>
            <a:pPr marL="0" indent="0">
              <a:lnSpc>
                <a:spcPct val="100000"/>
              </a:lnSpc>
              <a:spcBef>
                <a:spcPts val="0"/>
              </a:spcBef>
              <a:buNone/>
            </a:pPr>
            <a:r>
              <a:rPr lang="en-US" sz="1400" dirty="0"/>
              <a:t>Federal Programs &amp; Supports Unit</a:t>
            </a:r>
          </a:p>
          <a:p>
            <a:pPr marL="0" indent="0">
              <a:lnSpc>
                <a:spcPct val="100000"/>
              </a:lnSpc>
              <a:spcBef>
                <a:spcPts val="0"/>
              </a:spcBef>
              <a:buNone/>
            </a:pPr>
            <a:r>
              <a:rPr lang="en-US" sz="1400" dirty="0">
                <a:hlinkClick r:id="rId4"/>
              </a:rPr>
              <a:t>Rowan_a@cde.state.co.us</a:t>
            </a:r>
            <a:endParaRPr lang="en-US" sz="1400" dirty="0"/>
          </a:p>
          <a:p>
            <a:pPr marL="0" indent="0">
              <a:lnSpc>
                <a:spcPct val="100000"/>
              </a:lnSpc>
              <a:spcBef>
                <a:spcPts val="0"/>
              </a:spcBef>
              <a:buNone/>
            </a:pPr>
            <a:r>
              <a:rPr lang="en-US" sz="1400" dirty="0"/>
              <a:t>720-215-7456</a:t>
            </a:r>
          </a:p>
          <a:p>
            <a:pPr marL="0" indent="0">
              <a:lnSpc>
                <a:spcPct val="100000"/>
              </a:lnSpc>
              <a:spcBef>
                <a:spcPts val="0"/>
              </a:spcBef>
              <a:buNone/>
            </a:pPr>
            <a:endParaRPr lang="en-US" sz="1400" dirty="0"/>
          </a:p>
          <a:p>
            <a:pPr marL="0" indent="0">
              <a:lnSpc>
                <a:spcPct val="100000"/>
              </a:lnSpc>
              <a:spcBef>
                <a:spcPts val="0"/>
              </a:spcBef>
              <a:buNone/>
            </a:pPr>
            <a:r>
              <a:rPr lang="en-US" sz="1600" dirty="0"/>
              <a:t>Melissa Chaffin</a:t>
            </a:r>
          </a:p>
          <a:p>
            <a:pPr marL="0" indent="0">
              <a:lnSpc>
                <a:spcPct val="100000"/>
              </a:lnSpc>
              <a:spcBef>
                <a:spcPts val="0"/>
              </a:spcBef>
              <a:buNone/>
            </a:pPr>
            <a:r>
              <a:rPr lang="en-US" sz="1400" dirty="0"/>
              <a:t>ESEA Reporting Specialist</a:t>
            </a:r>
          </a:p>
          <a:p>
            <a:pPr marL="0" indent="0">
              <a:lnSpc>
                <a:spcPct val="100000"/>
              </a:lnSpc>
              <a:spcBef>
                <a:spcPts val="0"/>
              </a:spcBef>
              <a:buNone/>
            </a:pPr>
            <a:r>
              <a:rPr lang="en-US" sz="1400" dirty="0"/>
              <a:t>Federal Programs &amp; Supports Unit</a:t>
            </a:r>
          </a:p>
          <a:p>
            <a:pPr marL="0" indent="0">
              <a:lnSpc>
                <a:spcPct val="100000"/>
              </a:lnSpc>
              <a:spcBef>
                <a:spcPts val="0"/>
              </a:spcBef>
              <a:buNone/>
            </a:pPr>
            <a:r>
              <a:rPr lang="en-US" sz="1400" dirty="0">
                <a:hlinkClick r:id="rId5"/>
              </a:rPr>
              <a:t>Chaffin_m@cde.state.co.us</a:t>
            </a:r>
            <a:endParaRPr lang="en-US" sz="1400" dirty="0"/>
          </a:p>
          <a:p>
            <a:pPr marL="0" indent="0">
              <a:lnSpc>
                <a:spcPct val="100000"/>
              </a:lnSpc>
              <a:spcBef>
                <a:spcPts val="0"/>
              </a:spcBef>
              <a:buNone/>
            </a:pPr>
            <a:r>
              <a:rPr lang="en-US" sz="1400" dirty="0"/>
              <a:t>720-908-1379</a:t>
            </a:r>
          </a:p>
          <a:p>
            <a:pPr marL="0" indent="0">
              <a:buNone/>
            </a:pPr>
            <a:endParaRPr lang="en-US" dirty="0"/>
          </a:p>
        </p:txBody>
      </p:sp>
    </p:spTree>
    <p:extLst>
      <p:ext uri="{BB962C8B-B14F-4D97-AF65-F5344CB8AC3E}">
        <p14:creationId xmlns:p14="http://schemas.microsoft.com/office/powerpoint/2010/main" val="64150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8D59-2ACE-45EE-A1CE-9DD625C78A03}"/>
              </a:ext>
            </a:extLst>
          </p:cNvPr>
          <p:cNvSpPr>
            <a:spLocks noGrp="1"/>
          </p:cNvSpPr>
          <p:nvPr>
            <p:ph type="title"/>
          </p:nvPr>
        </p:nvSpPr>
        <p:spPr>
          <a:xfrm>
            <a:off x="443565" y="205176"/>
            <a:ext cx="9312228" cy="898524"/>
          </a:xfrm>
        </p:spPr>
        <p:txBody>
          <a:bodyPr>
            <a:normAutofit fontScale="90000"/>
          </a:bodyPr>
          <a:lstStyle/>
          <a:p>
            <a:r>
              <a:rPr lang="en-US" dirty="0"/>
              <a:t>Total Number of American Indian or Alaska Native and Native Hawaiian or Other Pacific Islander Students in Grades K-12 in Colorado</a:t>
            </a:r>
          </a:p>
        </p:txBody>
      </p:sp>
      <p:sp>
        <p:nvSpPr>
          <p:cNvPr id="5" name="TextBox 4">
            <a:extLst>
              <a:ext uri="{FF2B5EF4-FFF2-40B4-BE49-F238E27FC236}">
                <a16:creationId xmlns:a16="http://schemas.microsoft.com/office/drawing/2014/main" id="{09AAB92F-2FEC-864C-E2F1-5F871AD6D652}"/>
              </a:ext>
            </a:extLst>
          </p:cNvPr>
          <p:cNvSpPr txBox="1"/>
          <p:nvPr/>
        </p:nvSpPr>
        <p:spPr>
          <a:xfrm>
            <a:off x="2646805" y="62417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2019-2020 through 2023-2024 Student October, pupil attendance codes 01 through 08.</a:t>
            </a:r>
          </a:p>
        </p:txBody>
      </p:sp>
      <p:graphicFrame>
        <p:nvGraphicFramePr>
          <p:cNvPr id="3" name="Table 2">
            <a:extLst>
              <a:ext uri="{FF2B5EF4-FFF2-40B4-BE49-F238E27FC236}">
                <a16:creationId xmlns:a16="http://schemas.microsoft.com/office/drawing/2014/main" id="{E95EA71D-4639-5EE5-BB1F-4EEC9964AAA3}"/>
              </a:ext>
            </a:extLst>
          </p:cNvPr>
          <p:cNvGraphicFramePr>
            <a:graphicFrameLocks noGrp="1"/>
          </p:cNvGraphicFramePr>
          <p:nvPr>
            <p:extLst>
              <p:ext uri="{D42A27DB-BD31-4B8C-83A1-F6EECF244321}">
                <p14:modId xmlns:p14="http://schemas.microsoft.com/office/powerpoint/2010/main" val="2500871414"/>
              </p:ext>
            </p:extLst>
          </p:nvPr>
        </p:nvGraphicFramePr>
        <p:xfrm>
          <a:off x="1111250" y="1835378"/>
          <a:ext cx="9993120" cy="2887929"/>
        </p:xfrm>
        <a:graphic>
          <a:graphicData uri="http://schemas.openxmlformats.org/drawingml/2006/table">
            <a:tbl>
              <a:tblPr>
                <a:tableStyleId>{5C22544A-7EE6-4342-B048-85BDC9FD1C3A}</a:tableStyleId>
              </a:tblPr>
              <a:tblGrid>
                <a:gridCol w="1665520">
                  <a:extLst>
                    <a:ext uri="{9D8B030D-6E8A-4147-A177-3AD203B41FA5}">
                      <a16:colId xmlns:a16="http://schemas.microsoft.com/office/drawing/2014/main" val="3499355701"/>
                    </a:ext>
                  </a:extLst>
                </a:gridCol>
                <a:gridCol w="1665520">
                  <a:extLst>
                    <a:ext uri="{9D8B030D-6E8A-4147-A177-3AD203B41FA5}">
                      <a16:colId xmlns:a16="http://schemas.microsoft.com/office/drawing/2014/main" val="1473771273"/>
                    </a:ext>
                  </a:extLst>
                </a:gridCol>
                <a:gridCol w="1665520">
                  <a:extLst>
                    <a:ext uri="{9D8B030D-6E8A-4147-A177-3AD203B41FA5}">
                      <a16:colId xmlns:a16="http://schemas.microsoft.com/office/drawing/2014/main" val="2164741411"/>
                    </a:ext>
                  </a:extLst>
                </a:gridCol>
                <a:gridCol w="1665520">
                  <a:extLst>
                    <a:ext uri="{9D8B030D-6E8A-4147-A177-3AD203B41FA5}">
                      <a16:colId xmlns:a16="http://schemas.microsoft.com/office/drawing/2014/main" val="3441042967"/>
                    </a:ext>
                  </a:extLst>
                </a:gridCol>
                <a:gridCol w="1665520">
                  <a:extLst>
                    <a:ext uri="{9D8B030D-6E8A-4147-A177-3AD203B41FA5}">
                      <a16:colId xmlns:a16="http://schemas.microsoft.com/office/drawing/2014/main" val="1260643680"/>
                    </a:ext>
                  </a:extLst>
                </a:gridCol>
                <a:gridCol w="1665520">
                  <a:extLst>
                    <a:ext uri="{9D8B030D-6E8A-4147-A177-3AD203B41FA5}">
                      <a16:colId xmlns:a16="http://schemas.microsoft.com/office/drawing/2014/main" val="3960884578"/>
                    </a:ext>
                  </a:extLst>
                </a:gridCol>
              </a:tblGrid>
              <a:tr h="1034794">
                <a:tc>
                  <a:txBody>
                    <a:bodyPr/>
                    <a:lstStyle/>
                    <a:p>
                      <a:pPr algn="ctr" fontAlgn="b"/>
                      <a:r>
                        <a:rPr lang="en-US" sz="1800" u="none" strike="noStrike" dirty="0">
                          <a:effectLst/>
                        </a:rPr>
                        <a:t>School Year</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ctr" rtl="0" fontAlgn="b"/>
                      <a:r>
                        <a:rPr lang="en-US" sz="1600" u="none" strike="noStrike" dirty="0">
                          <a:effectLst/>
                        </a:rPr>
                        <a:t>American Indian or Alaska Native Students (Federal Reporting)</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ctr" rtl="0" fontAlgn="b"/>
                      <a:r>
                        <a:rPr lang="en-US" sz="1600" u="none" strike="noStrike" dirty="0">
                          <a:effectLst/>
                        </a:rPr>
                        <a:t>Native Hawaiian or Pacific Islander Students (Federal Reporting)</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ctr" rtl="0" fontAlgn="b"/>
                      <a:r>
                        <a:rPr lang="en-US" sz="1600" u="none" strike="noStrike" dirty="0">
                          <a:effectLst/>
                        </a:rPr>
                        <a:t>All American Indian or Alaska Native Students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ctr" rtl="0" fontAlgn="b"/>
                      <a:r>
                        <a:rPr lang="en-US" sz="1600" u="none" strike="noStrike" dirty="0">
                          <a:effectLst/>
                        </a:rPr>
                        <a:t>All Native Hawaiian or Pacific Islander Students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u="none" strike="noStrike" dirty="0">
                          <a:effectLst/>
                        </a:rPr>
                        <a:t>All Students</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1572653752"/>
                  </a:ext>
                </a:extLst>
              </a:tr>
              <a:tr h="370627">
                <a:tc>
                  <a:txBody>
                    <a:bodyPr/>
                    <a:lstStyle/>
                    <a:p>
                      <a:pPr algn="ctr" fontAlgn="b"/>
                      <a:r>
                        <a:rPr lang="en-US" sz="1800" u="none" strike="noStrike" dirty="0">
                          <a:effectLst/>
                        </a:rPr>
                        <a:t>2019-2020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rtl="0" fontAlgn="b"/>
                      <a:r>
                        <a:rPr lang="en-US" sz="1600" u="none" strike="noStrike" dirty="0">
                          <a:effectLst/>
                        </a:rPr>
                        <a:t>6,003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2,366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57,170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9,327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878,798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3278254"/>
                  </a:ext>
                </a:extLst>
              </a:tr>
              <a:tr h="370627">
                <a:tc>
                  <a:txBody>
                    <a:bodyPr/>
                    <a:lstStyle/>
                    <a:p>
                      <a:pPr algn="ctr" fontAlgn="b"/>
                      <a:r>
                        <a:rPr lang="en-US" sz="1800" u="none" strike="noStrike" dirty="0">
                          <a:effectLst/>
                        </a:rPr>
                        <a:t>2020-2021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rtl="0" fontAlgn="b"/>
                      <a:r>
                        <a:rPr lang="en-US" sz="1600" u="none" strike="noStrike">
                          <a:effectLst/>
                        </a:rPr>
                        <a:t>5,706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2,400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54,413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9,461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856,783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9705805"/>
                  </a:ext>
                </a:extLst>
              </a:tr>
              <a:tr h="370627">
                <a:tc>
                  <a:txBody>
                    <a:bodyPr/>
                    <a:lstStyle/>
                    <a:p>
                      <a:pPr algn="ctr" fontAlgn="b"/>
                      <a:r>
                        <a:rPr lang="en-US" sz="1800" u="none" strike="noStrike" dirty="0">
                          <a:effectLst/>
                        </a:rPr>
                        <a:t>2021-2022</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rtl="0" fontAlgn="b"/>
                      <a:r>
                        <a:rPr lang="en-US" sz="1600" u="none" strike="noStrike" dirty="0">
                          <a:effectLst/>
                        </a:rPr>
                        <a:t>5,608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2,529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53,526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10,114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855,623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6715107"/>
                  </a:ext>
                </a:extLst>
              </a:tr>
              <a:tr h="370627">
                <a:tc>
                  <a:txBody>
                    <a:bodyPr/>
                    <a:lstStyle/>
                    <a:p>
                      <a:pPr algn="ctr" fontAlgn="b"/>
                      <a:r>
                        <a:rPr lang="en-US" sz="1800" u="none" strike="noStrike" dirty="0">
                          <a:effectLst/>
                        </a:rPr>
                        <a:t>2022-2023</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rtl="0" fontAlgn="b"/>
                      <a:r>
                        <a:rPr lang="en-US" sz="1600" u="none" strike="noStrike" dirty="0">
                          <a:effectLst/>
                        </a:rPr>
                        <a:t>5,338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2,604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52,292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10,614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851,059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0891741"/>
                  </a:ext>
                </a:extLst>
              </a:tr>
              <a:tr h="370627">
                <a:tc>
                  <a:txBody>
                    <a:bodyPr/>
                    <a:lstStyle/>
                    <a:p>
                      <a:pPr algn="ctr" fontAlgn="b"/>
                      <a:r>
                        <a:rPr lang="en-US" sz="1800" u="none" strike="noStrike" dirty="0">
                          <a:effectLst/>
                        </a:rPr>
                        <a:t>2023-2024</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rtl="0" fontAlgn="b"/>
                      <a:r>
                        <a:rPr lang="en-US" sz="1600" u="none" strike="noStrike">
                          <a:effectLst/>
                        </a:rPr>
                        <a:t>5,177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2,851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51,360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11,398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849,404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4181492"/>
                  </a:ext>
                </a:extLst>
              </a:tr>
            </a:tbl>
          </a:graphicData>
        </a:graphic>
      </p:graphicFrame>
    </p:spTree>
    <p:extLst>
      <p:ext uri="{BB962C8B-B14F-4D97-AF65-F5344CB8AC3E}">
        <p14:creationId xmlns:p14="http://schemas.microsoft.com/office/powerpoint/2010/main" val="186777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E8A-5FC4-469E-B054-D7DAFF9BD395}"/>
              </a:ext>
            </a:extLst>
          </p:cNvPr>
          <p:cNvSpPr>
            <a:spLocks noGrp="1"/>
          </p:cNvSpPr>
          <p:nvPr>
            <p:ph type="ctrTitle"/>
          </p:nvPr>
        </p:nvSpPr>
        <p:spPr/>
        <p:txBody>
          <a:bodyPr/>
          <a:lstStyle/>
          <a:p>
            <a:r>
              <a:rPr lang="en-US" dirty="0"/>
              <a:t>Location and Context</a:t>
            </a:r>
          </a:p>
        </p:txBody>
      </p:sp>
    </p:spTree>
    <p:extLst>
      <p:ext uri="{BB962C8B-B14F-4D97-AF65-F5344CB8AC3E}">
        <p14:creationId xmlns:p14="http://schemas.microsoft.com/office/powerpoint/2010/main" val="126394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13E4-FD69-62AE-F5C1-01EEB32BC86A}"/>
              </a:ext>
            </a:extLst>
          </p:cNvPr>
          <p:cNvSpPr>
            <a:spLocks noGrp="1"/>
          </p:cNvSpPr>
          <p:nvPr>
            <p:ph type="title"/>
          </p:nvPr>
        </p:nvSpPr>
        <p:spPr/>
        <p:txBody>
          <a:bodyPr/>
          <a:lstStyle/>
          <a:p>
            <a:r>
              <a:rPr lang="en-US" dirty="0"/>
              <a:t>K-12 Geographic Distribution by Region</a:t>
            </a:r>
          </a:p>
        </p:txBody>
      </p:sp>
      <p:sp>
        <p:nvSpPr>
          <p:cNvPr id="4" name="TextBox 3">
            <a:extLst>
              <a:ext uri="{FF2B5EF4-FFF2-40B4-BE49-F238E27FC236}">
                <a16:creationId xmlns:a16="http://schemas.microsoft.com/office/drawing/2014/main" id="{92FD2F58-BA73-AE10-1437-0CDBEB78CF26}"/>
              </a:ext>
              <a:ext uri="{C183D7F6-B498-43B3-948B-1728B52AA6E4}">
                <adec:decorative xmlns:adec="http://schemas.microsoft.com/office/drawing/2017/decorative" val="1"/>
              </a:ext>
            </a:extLst>
          </p:cNvPr>
          <p:cNvSpPr txBox="1"/>
          <p:nvPr/>
        </p:nvSpPr>
        <p:spPr>
          <a:xfrm>
            <a:off x="2634996" y="6162085"/>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 “Other” includes Charter School Institute, Detention Centers, and Education </a:t>
            </a:r>
            <a:r>
              <a:rPr lang="en-US" sz="1000" i="1" dirty="0" err="1"/>
              <a:t>reEnvisioned</a:t>
            </a:r>
            <a:r>
              <a:rPr lang="en-US" sz="1000" i="1" dirty="0"/>
              <a:t> BOCES.</a:t>
            </a:r>
          </a:p>
        </p:txBody>
      </p:sp>
      <p:graphicFrame>
        <p:nvGraphicFramePr>
          <p:cNvPr id="10" name="Chart 9">
            <a:extLst>
              <a:ext uri="{FF2B5EF4-FFF2-40B4-BE49-F238E27FC236}">
                <a16:creationId xmlns:a16="http://schemas.microsoft.com/office/drawing/2014/main" id="{6EB68497-0B49-F462-583A-85FBA615308B}"/>
              </a:ext>
            </a:extLst>
          </p:cNvPr>
          <p:cNvGraphicFramePr>
            <a:graphicFrameLocks/>
          </p:cNvGraphicFramePr>
          <p:nvPr>
            <p:extLst>
              <p:ext uri="{D42A27DB-BD31-4B8C-83A1-F6EECF244321}">
                <p14:modId xmlns:p14="http://schemas.microsoft.com/office/powerpoint/2010/main" val="669048160"/>
              </p:ext>
            </p:extLst>
          </p:nvPr>
        </p:nvGraphicFramePr>
        <p:xfrm>
          <a:off x="381548" y="1243321"/>
          <a:ext cx="11116277" cy="485977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A23561F9-5D0A-2539-C1AA-D2D5157D1DC1}"/>
              </a:ext>
            </a:extLst>
          </p:cNvPr>
          <p:cNvSpPr/>
          <p:nvPr/>
        </p:nvSpPr>
        <p:spPr>
          <a:xfrm>
            <a:off x="7537875" y="1423447"/>
            <a:ext cx="3746009" cy="4609313"/>
          </a:xfrm>
          <a:prstGeom prst="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72757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F9E4-9C48-D2E6-555C-660A2C206599}"/>
              </a:ext>
            </a:extLst>
          </p:cNvPr>
          <p:cNvSpPr>
            <a:spLocks noGrp="1"/>
          </p:cNvSpPr>
          <p:nvPr>
            <p:ph type="title"/>
          </p:nvPr>
        </p:nvSpPr>
        <p:spPr/>
        <p:txBody>
          <a:bodyPr/>
          <a:lstStyle/>
          <a:p>
            <a:r>
              <a:rPr lang="en-US" dirty="0"/>
              <a:t>K-12 Geographic Distribution by Setting</a:t>
            </a:r>
          </a:p>
        </p:txBody>
      </p:sp>
      <p:sp>
        <p:nvSpPr>
          <p:cNvPr id="4" name="TextBox 3">
            <a:extLst>
              <a:ext uri="{FF2B5EF4-FFF2-40B4-BE49-F238E27FC236}">
                <a16:creationId xmlns:a16="http://schemas.microsoft.com/office/drawing/2014/main" id="{00035D31-B0F6-8230-82D1-C8600ACEA393}"/>
              </a:ext>
            </a:extLst>
          </p:cNvPr>
          <p:cNvSpPr txBox="1"/>
          <p:nvPr/>
        </p:nvSpPr>
        <p:spPr>
          <a:xfrm>
            <a:off x="848413" y="6098826"/>
            <a:ext cx="9549351" cy="553998"/>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 “Other” includes Detention Centers and BOCES. “Urban-Suburban” reflects population center over 30,000 residents outside of Denver Metro Area. “Outlying City” reflects population center of 7,000 to 30,000 residents. “Outlying Town” reflects population center of 1,000 to 7,000 residents. “Remote” reflects population center of less than 1,000 residents.</a:t>
            </a:r>
          </a:p>
        </p:txBody>
      </p:sp>
      <p:graphicFrame>
        <p:nvGraphicFramePr>
          <p:cNvPr id="5" name="Chart 4">
            <a:extLst>
              <a:ext uri="{FF2B5EF4-FFF2-40B4-BE49-F238E27FC236}">
                <a16:creationId xmlns:a16="http://schemas.microsoft.com/office/drawing/2014/main" id="{DCCC4797-8A76-F8F6-F4CF-49E076301C5A}"/>
              </a:ext>
            </a:extLst>
          </p:cNvPr>
          <p:cNvGraphicFramePr>
            <a:graphicFrameLocks/>
          </p:cNvGraphicFramePr>
          <p:nvPr>
            <p:extLst>
              <p:ext uri="{D42A27DB-BD31-4B8C-83A1-F6EECF244321}">
                <p14:modId xmlns:p14="http://schemas.microsoft.com/office/powerpoint/2010/main" val="2566245692"/>
              </p:ext>
            </p:extLst>
          </p:nvPr>
        </p:nvGraphicFramePr>
        <p:xfrm>
          <a:off x="566738" y="1243321"/>
          <a:ext cx="11058524" cy="478667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79F2B9B-84E9-3C9D-9994-4AAB19B724F3}"/>
              </a:ext>
            </a:extLst>
          </p:cNvPr>
          <p:cNvSpPr/>
          <p:nvPr/>
        </p:nvSpPr>
        <p:spPr>
          <a:xfrm>
            <a:off x="7537875" y="1338607"/>
            <a:ext cx="3915692" cy="4694154"/>
          </a:xfrm>
          <a:prstGeom prst="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51294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94F-98E7-DB4F-3E00-0930CA199C4C}"/>
              </a:ext>
            </a:extLst>
          </p:cNvPr>
          <p:cNvSpPr>
            <a:spLocks noGrp="1"/>
          </p:cNvSpPr>
          <p:nvPr>
            <p:ph type="title"/>
          </p:nvPr>
        </p:nvSpPr>
        <p:spPr/>
        <p:txBody>
          <a:bodyPr/>
          <a:lstStyle/>
          <a:p>
            <a:r>
              <a:rPr lang="en-US" dirty="0"/>
              <a:t>K-12 Geographic Distribution by Rural Status</a:t>
            </a:r>
          </a:p>
        </p:txBody>
      </p:sp>
      <p:sp>
        <p:nvSpPr>
          <p:cNvPr id="4" name="TextBox 3">
            <a:extLst>
              <a:ext uri="{FF2B5EF4-FFF2-40B4-BE49-F238E27FC236}">
                <a16:creationId xmlns:a16="http://schemas.microsoft.com/office/drawing/2014/main" id="{D976C15B-CA23-46D3-E371-B20837D8F281}"/>
              </a:ext>
            </a:extLst>
          </p:cNvPr>
          <p:cNvSpPr txBox="1"/>
          <p:nvPr/>
        </p:nvSpPr>
        <p:spPr>
          <a:xfrm>
            <a:off x="1263535" y="6236561"/>
            <a:ext cx="8936181"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 “Other” includes Colorado School for the Deaf and Blind, Detention Centers, and BOCES. Rural status obtained from the </a:t>
            </a:r>
            <a:r>
              <a:rPr lang="en-US" sz="1000" i="1" dirty="0">
                <a:hlinkClick r:id="rId3"/>
              </a:rPr>
              <a:t>Rural and Small Rural Designation List</a:t>
            </a:r>
            <a:r>
              <a:rPr lang="en-US" sz="1000" i="1" dirty="0"/>
              <a:t>.</a:t>
            </a:r>
          </a:p>
        </p:txBody>
      </p:sp>
      <p:graphicFrame>
        <p:nvGraphicFramePr>
          <p:cNvPr id="7" name="Chart 6" descr="K-12 Geographic Distribution by Rural Status">
            <a:extLst>
              <a:ext uri="{FF2B5EF4-FFF2-40B4-BE49-F238E27FC236}">
                <a16:creationId xmlns:a16="http://schemas.microsoft.com/office/drawing/2014/main" id="{8CF3BC45-C59F-0C34-36A1-113162694E62}"/>
              </a:ext>
            </a:extLst>
          </p:cNvPr>
          <p:cNvGraphicFramePr>
            <a:graphicFrameLocks/>
          </p:cNvGraphicFramePr>
          <p:nvPr>
            <p:extLst>
              <p:ext uri="{D42A27DB-BD31-4B8C-83A1-F6EECF244321}">
                <p14:modId xmlns:p14="http://schemas.microsoft.com/office/powerpoint/2010/main" val="214381670"/>
              </p:ext>
            </p:extLst>
          </p:nvPr>
        </p:nvGraphicFramePr>
        <p:xfrm>
          <a:off x="857250" y="1356393"/>
          <a:ext cx="10477500" cy="4715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093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8958-30D5-2040-8CE3-5DD7B7A7FEC5}"/>
              </a:ext>
            </a:extLst>
          </p:cNvPr>
          <p:cNvSpPr>
            <a:spLocks noGrp="1"/>
          </p:cNvSpPr>
          <p:nvPr>
            <p:ph type="title"/>
          </p:nvPr>
        </p:nvSpPr>
        <p:spPr>
          <a:xfrm>
            <a:off x="443564" y="205176"/>
            <a:ext cx="9980595" cy="898524"/>
          </a:xfrm>
        </p:spPr>
        <p:txBody>
          <a:bodyPr vert="horz" lIns="0" tIns="0" rIns="0" bIns="0" rtlCol="0" anchor="t" anchorCtr="0">
            <a:normAutofit/>
          </a:bodyPr>
          <a:lstStyle/>
          <a:p>
            <a:r>
              <a:rPr lang="en-US" sz="2600" kern="1200" dirty="0">
                <a:latin typeface="Museo Slab 500" panose="02000000000000000000" pitchFamily="50" charset="0"/>
                <a:ea typeface="+mj-ea"/>
                <a:cs typeface="+mj-cs"/>
              </a:rPr>
              <a:t>Districts with the Largest Number</a:t>
            </a:r>
            <a:r>
              <a:rPr lang="en-US" sz="2600" dirty="0"/>
              <a:t> and/or Percentage </a:t>
            </a:r>
            <a:r>
              <a:rPr lang="en-US" sz="2600" kern="1200" dirty="0">
                <a:latin typeface="Museo Slab 500" panose="02000000000000000000" pitchFamily="50" charset="0"/>
                <a:ea typeface="+mj-ea"/>
                <a:cs typeface="+mj-cs"/>
              </a:rPr>
              <a:t>of K-12 </a:t>
            </a:r>
            <a:br>
              <a:rPr lang="en-US" sz="2600" kern="1200" dirty="0">
                <a:latin typeface="Museo Slab 500" panose="02000000000000000000" pitchFamily="50" charset="0"/>
                <a:ea typeface="+mj-ea"/>
                <a:cs typeface="+mj-cs"/>
              </a:rPr>
            </a:br>
            <a:r>
              <a:rPr lang="en-US" sz="2600" dirty="0"/>
              <a:t>American Indian or Alaska Native Students (Federal Reporting)</a:t>
            </a:r>
            <a:endParaRPr lang="en-US" sz="2600" kern="1200" dirty="0">
              <a:latin typeface="Museo Slab 500" panose="02000000000000000000" pitchFamily="50" charset="0"/>
              <a:ea typeface="+mj-ea"/>
              <a:cs typeface="+mj-cs"/>
            </a:endParaRPr>
          </a:p>
        </p:txBody>
      </p:sp>
      <p:graphicFrame>
        <p:nvGraphicFramePr>
          <p:cNvPr id="5" name="Table 4">
            <a:extLst>
              <a:ext uri="{FF2B5EF4-FFF2-40B4-BE49-F238E27FC236}">
                <a16:creationId xmlns:a16="http://schemas.microsoft.com/office/drawing/2014/main" id="{DD8413BA-8801-C45D-3C3B-6D135A6E1DCD}"/>
              </a:ext>
            </a:extLst>
          </p:cNvPr>
          <p:cNvGraphicFramePr>
            <a:graphicFrameLocks noGrp="1"/>
          </p:cNvGraphicFramePr>
          <p:nvPr>
            <p:extLst>
              <p:ext uri="{D42A27DB-BD31-4B8C-83A1-F6EECF244321}">
                <p14:modId xmlns:p14="http://schemas.microsoft.com/office/powerpoint/2010/main" val="2693591061"/>
              </p:ext>
            </p:extLst>
          </p:nvPr>
        </p:nvGraphicFramePr>
        <p:xfrm>
          <a:off x="960274" y="1410088"/>
          <a:ext cx="10271452" cy="4656395"/>
        </p:xfrm>
        <a:graphic>
          <a:graphicData uri="http://schemas.openxmlformats.org/drawingml/2006/table">
            <a:tbl>
              <a:tblPr firstRow="1" bandRow="1">
                <a:tableStyleId>{B301B821-A1FF-4177-AEE7-76D212191A09}</a:tableStyleId>
              </a:tblPr>
              <a:tblGrid>
                <a:gridCol w="1568063">
                  <a:extLst>
                    <a:ext uri="{9D8B030D-6E8A-4147-A177-3AD203B41FA5}">
                      <a16:colId xmlns:a16="http://schemas.microsoft.com/office/drawing/2014/main" val="2648731525"/>
                    </a:ext>
                  </a:extLst>
                </a:gridCol>
                <a:gridCol w="3691288">
                  <a:extLst>
                    <a:ext uri="{9D8B030D-6E8A-4147-A177-3AD203B41FA5}">
                      <a16:colId xmlns:a16="http://schemas.microsoft.com/office/drawing/2014/main" val="470742641"/>
                    </a:ext>
                  </a:extLst>
                </a:gridCol>
                <a:gridCol w="1866784">
                  <a:extLst>
                    <a:ext uri="{9D8B030D-6E8A-4147-A177-3AD203B41FA5}">
                      <a16:colId xmlns:a16="http://schemas.microsoft.com/office/drawing/2014/main" val="3870872445"/>
                    </a:ext>
                  </a:extLst>
                </a:gridCol>
                <a:gridCol w="1503723">
                  <a:extLst>
                    <a:ext uri="{9D8B030D-6E8A-4147-A177-3AD203B41FA5}">
                      <a16:colId xmlns:a16="http://schemas.microsoft.com/office/drawing/2014/main" val="561679454"/>
                    </a:ext>
                  </a:extLst>
                </a:gridCol>
                <a:gridCol w="1641594">
                  <a:extLst>
                    <a:ext uri="{9D8B030D-6E8A-4147-A177-3AD203B41FA5}">
                      <a16:colId xmlns:a16="http://schemas.microsoft.com/office/drawing/2014/main" val="3180076822"/>
                    </a:ext>
                  </a:extLst>
                </a:gridCol>
              </a:tblGrid>
              <a:tr h="147871">
                <a:tc>
                  <a:txBody>
                    <a:bodyPr/>
                    <a:lstStyle/>
                    <a:p>
                      <a:pPr algn="ctr" fontAlgn="ctr">
                        <a:spcBef>
                          <a:spcPts val="0"/>
                        </a:spcBef>
                        <a:spcAft>
                          <a:spcPts val="0"/>
                        </a:spcAft>
                      </a:pPr>
                      <a:r>
                        <a:rPr lang="en-US" sz="1400" b="1" u="none" strike="noStrike" dirty="0">
                          <a:solidFill>
                            <a:srgbClr val="FFFFFF"/>
                          </a:solidFill>
                          <a:effectLst/>
                          <a:highlight>
                            <a:srgbClr val="156082"/>
                          </a:highlight>
                        </a:rPr>
                        <a:t>District Code</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tc>
                  <a:txBody>
                    <a:bodyPr/>
                    <a:lstStyle/>
                    <a:p>
                      <a:pPr algn="ctr" fontAlgn="ctr">
                        <a:spcBef>
                          <a:spcPts val="0"/>
                        </a:spcBef>
                        <a:spcAft>
                          <a:spcPts val="0"/>
                        </a:spcAft>
                      </a:pPr>
                      <a:r>
                        <a:rPr lang="en-US" sz="1400" b="1" u="none" strike="noStrike" dirty="0">
                          <a:solidFill>
                            <a:srgbClr val="FFFFFF"/>
                          </a:solidFill>
                          <a:effectLst/>
                          <a:highlight>
                            <a:srgbClr val="156082"/>
                          </a:highlight>
                        </a:rPr>
                        <a:t>District Name</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tc>
                  <a:txBody>
                    <a:bodyPr/>
                    <a:lstStyle/>
                    <a:p>
                      <a:pPr algn="ctr" fontAlgn="ctr">
                        <a:spcBef>
                          <a:spcPts val="0"/>
                        </a:spcBef>
                        <a:spcAft>
                          <a:spcPts val="0"/>
                        </a:spcAft>
                      </a:pPr>
                      <a:r>
                        <a:rPr lang="en-US" sz="1400" b="1" u="none" strike="noStrike" dirty="0">
                          <a:solidFill>
                            <a:srgbClr val="FFFFFF"/>
                          </a:solidFill>
                          <a:effectLst/>
                          <a:highlight>
                            <a:srgbClr val="156082"/>
                          </a:highlight>
                        </a:rPr>
                        <a:t>All Students</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tc>
                  <a:txBody>
                    <a:bodyPr/>
                    <a:lstStyle/>
                    <a:p>
                      <a:pPr algn="ctr" fontAlgn="ctr">
                        <a:spcBef>
                          <a:spcPts val="0"/>
                        </a:spcBef>
                        <a:spcAft>
                          <a:spcPts val="0"/>
                        </a:spcAft>
                      </a:pPr>
                      <a:r>
                        <a:rPr lang="en-US" sz="1400" b="1" u="none" strike="noStrike" dirty="0">
                          <a:solidFill>
                            <a:srgbClr val="FFFFFF"/>
                          </a:solidFill>
                          <a:effectLst/>
                          <a:highlight>
                            <a:srgbClr val="156082"/>
                          </a:highlight>
                        </a:rPr>
                        <a:t>American Indian or Alaska Native Students (Federal Reporting)</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tc>
                  <a:txBody>
                    <a:bodyPr/>
                    <a:lstStyle/>
                    <a:p>
                      <a:pPr algn="ctr" fontAlgn="ctr">
                        <a:spcBef>
                          <a:spcPts val="0"/>
                        </a:spcBef>
                        <a:spcAft>
                          <a:spcPts val="0"/>
                        </a:spcAft>
                      </a:pPr>
                      <a:r>
                        <a:rPr lang="en-US" sz="1400" b="1" u="none" strike="noStrike" dirty="0">
                          <a:solidFill>
                            <a:srgbClr val="FFFFFF"/>
                          </a:solidFill>
                          <a:effectLst/>
                          <a:highlight>
                            <a:srgbClr val="156082"/>
                          </a:highlight>
                        </a:rPr>
                        <a:t>Percent American Indian or Alaska Native Students (Federal Reporting)</a:t>
                      </a:r>
                      <a:endParaRPr lang="en-US" sz="1400" b="0" i="0" u="none" strike="noStrike" dirty="0">
                        <a:effectLst/>
                        <a:highlight>
                          <a:srgbClr val="156082"/>
                        </a:highlight>
                        <a:latin typeface="Arial" panose="020B0604020202020204" pitchFamily="34" charset="0"/>
                      </a:endParaRPr>
                    </a:p>
                  </a:txBody>
                  <a:tcPr marL="13910" marR="13910" marT="13910" marB="0" anchor="ctr">
                    <a:solidFill>
                      <a:srgbClr val="156082"/>
                    </a:solidFill>
                  </a:tcPr>
                </a:tc>
                <a:extLst>
                  <a:ext uri="{0D108BD9-81ED-4DB2-BD59-A6C34878D82A}">
                    <a16:rowId xmlns:a16="http://schemas.microsoft.com/office/drawing/2014/main" val="80203935"/>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0180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Adams-Arapahoe 28J</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37,522</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228</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3189151285"/>
                  </a:ext>
                </a:extLst>
              </a:tr>
              <a:tr h="170094">
                <a:tc>
                  <a:txBody>
                    <a:bodyPr/>
                    <a:lstStyle/>
                    <a:p>
                      <a:pPr algn="ctr" rtl="0" fontAlgn="b"/>
                      <a:r>
                        <a:rPr lang="en-US" sz="1400" b="0" i="0" u="none" strike="noStrike" dirty="0">
                          <a:solidFill>
                            <a:srgbClr val="000000"/>
                          </a:solidFill>
                          <a:effectLst/>
                          <a:latin typeface="Calibri" panose="020F0502020204030204" pitchFamily="34" charset="0"/>
                        </a:rPr>
                        <a:t>0220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Archuleta County 50 Jt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1,604</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96</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6.0%</a:t>
                      </a:r>
                    </a:p>
                  </a:txBody>
                  <a:tcPr marL="9525" marR="9525" marT="9525" marB="0" anchor="b"/>
                </a:tc>
                <a:extLst>
                  <a:ext uri="{0D108BD9-81ED-4DB2-BD59-A6C34878D82A}">
                    <a16:rowId xmlns:a16="http://schemas.microsoft.com/office/drawing/2014/main" val="1406918066"/>
                  </a:ext>
                </a:extLst>
              </a:tr>
              <a:tr h="191294">
                <a:tc>
                  <a:txBody>
                    <a:bodyPr/>
                    <a:lstStyle/>
                    <a:p>
                      <a:pPr algn="ctr" rtl="0" fontAlgn="b"/>
                      <a:r>
                        <a:rPr lang="en-US" sz="1400" b="0" i="0" u="none" strike="noStrike">
                          <a:solidFill>
                            <a:srgbClr val="000000"/>
                          </a:solidFill>
                          <a:effectLst/>
                          <a:latin typeface="Calibri" panose="020F0502020204030204" pitchFamily="34" charset="0"/>
                        </a:rPr>
                        <a:t>1530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Bayfield 10 Jt-R</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1,254</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48</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4227982375"/>
                  </a:ext>
                </a:extLst>
              </a:tr>
              <a:tr h="191294">
                <a:tc>
                  <a:txBody>
                    <a:bodyPr/>
                    <a:lstStyle/>
                    <a:p>
                      <a:pPr algn="ctr" rtl="0" fontAlgn="b"/>
                      <a:r>
                        <a:rPr lang="en-US" sz="1400" b="0" i="0" u="none" strike="noStrike">
                          <a:solidFill>
                            <a:srgbClr val="000000"/>
                          </a:solidFill>
                          <a:effectLst/>
                          <a:latin typeface="Calibri" panose="020F0502020204030204" pitchFamily="34" charset="0"/>
                        </a:rPr>
                        <a:t>8001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Charter School Institute</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22,653</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153</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1473926451"/>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0130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Cherry Creek 5</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50,680</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236</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1091896238"/>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0880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Denver County 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83,387</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454</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2998804968"/>
                  </a:ext>
                </a:extLst>
              </a:tr>
              <a:tr h="191294">
                <a:tc>
                  <a:txBody>
                    <a:bodyPr/>
                    <a:lstStyle/>
                    <a:p>
                      <a:pPr algn="ctr" rtl="0" fontAlgn="b"/>
                      <a:r>
                        <a:rPr lang="en-US" sz="1400" b="0" i="0" u="none" strike="noStrike">
                          <a:solidFill>
                            <a:srgbClr val="000000"/>
                          </a:solidFill>
                          <a:effectLst/>
                          <a:latin typeface="Calibri" panose="020F0502020204030204" pitchFamily="34" charset="0"/>
                        </a:rPr>
                        <a:t>1110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District 49</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25,348</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166</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4157503847"/>
                  </a:ext>
                </a:extLst>
              </a:tr>
              <a:tr h="191294">
                <a:tc>
                  <a:txBody>
                    <a:bodyPr/>
                    <a:lstStyle/>
                    <a:p>
                      <a:pPr algn="ctr" rtl="0" fontAlgn="b"/>
                      <a:r>
                        <a:rPr lang="en-US" sz="1400" b="0" i="0" u="none" strike="noStrike">
                          <a:solidFill>
                            <a:srgbClr val="000000"/>
                          </a:solidFill>
                          <a:effectLst/>
                          <a:latin typeface="Calibri" panose="020F0502020204030204" pitchFamily="34" charset="0"/>
                        </a:rPr>
                        <a:t>2055</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Dolores RE-4A</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622</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31</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5.0%</a:t>
                      </a:r>
                    </a:p>
                  </a:txBody>
                  <a:tcPr marL="9525" marR="9525" marT="9525" marB="0" anchor="b"/>
                </a:tc>
                <a:extLst>
                  <a:ext uri="{0D108BD9-81ED-4DB2-BD59-A6C34878D82A}">
                    <a16:rowId xmlns:a16="http://schemas.microsoft.com/office/drawing/2014/main" val="393302882"/>
                  </a:ext>
                </a:extLst>
              </a:tr>
              <a:tr h="191294">
                <a:tc>
                  <a:txBody>
                    <a:bodyPr/>
                    <a:lstStyle/>
                    <a:p>
                      <a:pPr algn="ctr" rtl="0" fontAlgn="b"/>
                      <a:r>
                        <a:rPr lang="en-US" sz="1400" b="0" i="0" u="none" strike="noStrike" dirty="0">
                          <a:solidFill>
                            <a:srgbClr val="000000"/>
                          </a:solidFill>
                          <a:effectLst/>
                          <a:latin typeface="Calibri" panose="020F0502020204030204" pitchFamily="34" charset="0"/>
                        </a:rPr>
                        <a:t>0900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Douglas County Re 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60,361</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231</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0.4%</a:t>
                      </a:r>
                    </a:p>
                  </a:txBody>
                  <a:tcPr marL="9525" marR="9525" marT="9525" marB="0" anchor="b"/>
                </a:tc>
                <a:extLst>
                  <a:ext uri="{0D108BD9-81ED-4DB2-BD59-A6C34878D82A}">
                    <a16:rowId xmlns:a16="http://schemas.microsoft.com/office/drawing/2014/main" val="2362307380"/>
                  </a:ext>
                </a:extLst>
              </a:tr>
              <a:tr h="220387">
                <a:tc>
                  <a:txBody>
                    <a:bodyPr/>
                    <a:lstStyle/>
                    <a:p>
                      <a:pPr algn="ctr" rtl="0" fontAlgn="b"/>
                      <a:r>
                        <a:rPr lang="en-US" sz="1400" b="0" i="0" u="none" strike="noStrike">
                          <a:solidFill>
                            <a:srgbClr val="000000"/>
                          </a:solidFill>
                          <a:effectLst/>
                          <a:latin typeface="Calibri" panose="020F0502020204030204" pitchFamily="34" charset="0"/>
                        </a:rPr>
                        <a:t>1520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Durango 9-R</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5,090</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238</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4.7%</a:t>
                      </a:r>
                    </a:p>
                  </a:txBody>
                  <a:tcPr marL="9525" marR="9525" marT="9525" marB="0" anchor="b"/>
                </a:tc>
                <a:extLst>
                  <a:ext uri="{0D108BD9-81ED-4DB2-BD59-A6C34878D82A}">
                    <a16:rowId xmlns:a16="http://schemas.microsoft.com/office/drawing/2014/main" val="759001736"/>
                  </a:ext>
                </a:extLst>
              </a:tr>
              <a:tr h="220387">
                <a:tc>
                  <a:txBody>
                    <a:bodyPr/>
                    <a:lstStyle/>
                    <a:p>
                      <a:pPr algn="ctr" rtl="0" fontAlgn="b"/>
                      <a:r>
                        <a:rPr lang="en-US" sz="1400" b="0" i="0" u="none" strike="noStrike">
                          <a:solidFill>
                            <a:srgbClr val="000000"/>
                          </a:solidFill>
                          <a:effectLst/>
                          <a:latin typeface="Calibri" panose="020F0502020204030204" pitchFamily="34" charset="0"/>
                        </a:rPr>
                        <a:t>1380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Hinsdale County RE 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67</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4.5%</a:t>
                      </a:r>
                    </a:p>
                  </a:txBody>
                  <a:tcPr marL="9525" marR="9525" marT="9525" marB="0" anchor="b"/>
                </a:tc>
                <a:extLst>
                  <a:ext uri="{0D108BD9-81ED-4DB2-BD59-A6C34878D82A}">
                    <a16:rowId xmlns:a16="http://schemas.microsoft.com/office/drawing/2014/main" val="3520383718"/>
                  </a:ext>
                </a:extLst>
              </a:tr>
              <a:tr h="220387">
                <a:tc>
                  <a:txBody>
                    <a:bodyPr/>
                    <a:lstStyle/>
                    <a:p>
                      <a:pPr algn="ctr" rtl="0" fontAlgn="b"/>
                      <a:r>
                        <a:rPr lang="en-US" sz="1400" b="0" i="0" u="none" strike="noStrike">
                          <a:solidFill>
                            <a:srgbClr val="000000"/>
                          </a:solidFill>
                          <a:effectLst/>
                          <a:latin typeface="Calibri" panose="020F0502020204030204" pitchFamily="34" charset="0"/>
                        </a:rPr>
                        <a:t>1540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Ignacio 11 JT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649</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199</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30.7%</a:t>
                      </a:r>
                    </a:p>
                  </a:txBody>
                  <a:tcPr marL="9525" marR="9525" marT="9525" marB="0" anchor="b"/>
                </a:tc>
                <a:extLst>
                  <a:ext uri="{0D108BD9-81ED-4DB2-BD59-A6C34878D82A}">
                    <a16:rowId xmlns:a16="http://schemas.microsoft.com/office/drawing/2014/main" val="3243155211"/>
                  </a:ext>
                </a:extLst>
              </a:tr>
              <a:tr h="220387">
                <a:tc>
                  <a:txBody>
                    <a:bodyPr/>
                    <a:lstStyle/>
                    <a:p>
                      <a:pPr algn="ctr" rtl="0" fontAlgn="b"/>
                      <a:r>
                        <a:rPr lang="en-US" sz="1400" b="0" i="0" u="none" strike="noStrike">
                          <a:solidFill>
                            <a:srgbClr val="000000"/>
                          </a:solidFill>
                          <a:effectLst/>
                          <a:latin typeface="Calibri" panose="020F0502020204030204" pitchFamily="34" charset="0"/>
                        </a:rPr>
                        <a:t>1420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Jefferson County R-1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73,590</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346</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1579025595"/>
                  </a:ext>
                </a:extLst>
              </a:tr>
              <a:tr h="220387">
                <a:tc>
                  <a:txBody>
                    <a:bodyPr/>
                    <a:lstStyle/>
                    <a:p>
                      <a:pPr algn="ctr" rtl="0" fontAlgn="b"/>
                      <a:r>
                        <a:rPr lang="en-US" sz="1400" b="0" i="0" u="none" strike="noStrike">
                          <a:solidFill>
                            <a:srgbClr val="000000"/>
                          </a:solidFill>
                          <a:effectLst/>
                          <a:latin typeface="Calibri" panose="020F0502020204030204" pitchFamily="34" charset="0"/>
                        </a:rPr>
                        <a:t>2070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Mancos Re-6</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486</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30</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6.2%</a:t>
                      </a:r>
                    </a:p>
                  </a:txBody>
                  <a:tcPr marL="9525" marR="9525" marT="9525" marB="0" anchor="b"/>
                </a:tc>
                <a:extLst>
                  <a:ext uri="{0D108BD9-81ED-4DB2-BD59-A6C34878D82A}">
                    <a16:rowId xmlns:a16="http://schemas.microsoft.com/office/drawing/2014/main" val="1911593813"/>
                  </a:ext>
                </a:extLst>
              </a:tr>
              <a:tr h="220387">
                <a:tc>
                  <a:txBody>
                    <a:bodyPr/>
                    <a:lstStyle/>
                    <a:p>
                      <a:pPr algn="ctr" rtl="0" fontAlgn="b"/>
                      <a:r>
                        <a:rPr lang="en-US" sz="1400" b="0" i="0" u="none" strike="noStrike">
                          <a:solidFill>
                            <a:srgbClr val="000000"/>
                          </a:solidFill>
                          <a:effectLst/>
                          <a:latin typeface="Calibri" panose="020F0502020204030204" pitchFamily="34" charset="0"/>
                        </a:rPr>
                        <a:t>2035</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Montezuma-Cortez RE-1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2,430</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595</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24.5%</a:t>
                      </a:r>
                    </a:p>
                  </a:txBody>
                  <a:tcPr marL="9525" marR="9525" marT="9525" marB="0" anchor="b"/>
                </a:tc>
                <a:extLst>
                  <a:ext uri="{0D108BD9-81ED-4DB2-BD59-A6C34878D82A}">
                    <a16:rowId xmlns:a16="http://schemas.microsoft.com/office/drawing/2014/main" val="144497019"/>
                  </a:ext>
                </a:extLst>
              </a:tr>
              <a:tr h="220387">
                <a:tc>
                  <a:txBody>
                    <a:bodyPr/>
                    <a:lstStyle/>
                    <a:p>
                      <a:pPr algn="ctr" rtl="0" fontAlgn="b"/>
                      <a:r>
                        <a:rPr lang="en-US" sz="1400" b="0" i="0" u="none" strike="noStrike">
                          <a:solidFill>
                            <a:srgbClr val="000000"/>
                          </a:solidFill>
                          <a:effectLst/>
                          <a:latin typeface="Calibri" panose="020F0502020204030204" pitchFamily="34" charset="0"/>
                        </a:rPr>
                        <a:t>9050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San Juan BOCES</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51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val="2801437284"/>
                  </a:ext>
                </a:extLst>
              </a:tr>
              <a:tr h="220387">
                <a:tc>
                  <a:txBody>
                    <a:bodyPr/>
                    <a:lstStyle/>
                    <a:p>
                      <a:pPr algn="ctr" rtl="0" fontAlgn="b"/>
                      <a:r>
                        <a:rPr lang="en-US" sz="1400" b="0" i="0" u="none" strike="noStrike" dirty="0">
                          <a:solidFill>
                            <a:srgbClr val="000000"/>
                          </a:solidFill>
                          <a:effectLst/>
                          <a:latin typeface="Calibri" panose="020F0502020204030204" pitchFamily="34" charset="0"/>
                        </a:rPr>
                        <a:t>2820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Silverton 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72</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4.2%</a:t>
                      </a:r>
                    </a:p>
                  </a:txBody>
                  <a:tcPr marL="9525" marR="9525" marT="9525" marB="0" anchor="b"/>
                </a:tc>
                <a:extLst>
                  <a:ext uri="{0D108BD9-81ED-4DB2-BD59-A6C34878D82A}">
                    <a16:rowId xmlns:a16="http://schemas.microsoft.com/office/drawing/2014/main" val="215541804"/>
                  </a:ext>
                </a:extLst>
              </a:tr>
            </a:tbl>
          </a:graphicData>
        </a:graphic>
      </p:graphicFrame>
      <p:sp>
        <p:nvSpPr>
          <p:cNvPr id="6" name="TextBox 5">
            <a:extLst>
              <a:ext uri="{FF2B5EF4-FFF2-40B4-BE49-F238E27FC236}">
                <a16:creationId xmlns:a16="http://schemas.microsoft.com/office/drawing/2014/main" id="{7BC5E19F-4C16-FDFB-FE7A-604DD737E11A}"/>
              </a:ext>
            </a:extLst>
          </p:cNvPr>
          <p:cNvSpPr txBox="1"/>
          <p:nvPr/>
        </p:nvSpPr>
        <p:spPr>
          <a:xfrm>
            <a:off x="5594466" y="6252714"/>
            <a:ext cx="4993316"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(Sept 2024);  Data Source: 2023-2024 Student October, pupil attendance codes 01 through 08. Excludes Detention Centers.</a:t>
            </a:r>
          </a:p>
        </p:txBody>
      </p:sp>
    </p:spTree>
    <p:extLst>
      <p:ext uri="{BB962C8B-B14F-4D97-AF65-F5344CB8AC3E}">
        <p14:creationId xmlns:p14="http://schemas.microsoft.com/office/powerpoint/2010/main" val="935500712"/>
      </p:ext>
    </p:extLst>
  </p:cSld>
  <p:clrMapOvr>
    <a:masterClrMapping/>
  </p:clrMapOvr>
</p:sld>
</file>

<file path=ppt/theme/theme1.xml><?xml version="1.0" encoding="utf-8"?>
<a:theme xmlns:a="http://schemas.openxmlformats.org/drawingml/2006/main" name="CDE-Wide-PowerPoint-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Wide-PowerPoint-Blue.pptx" id="{3F4E87DA-A22F-4AD8-9B7D-8015BFA1CF02}" vid="{CEBE6F3C-2862-4693-A4FE-C1B442F3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CDE-Wide-PowerPoint-Blue</Template>
  <TotalTime>23415</TotalTime>
  <Words>2078</Words>
  <Application>Microsoft Macintosh PowerPoint</Application>
  <PresentationFormat>Widescreen</PresentationFormat>
  <Paragraphs>471</Paragraphs>
  <Slides>31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Museo Slab 500</vt:lpstr>
      <vt:lpstr>CDE-Wide-PowerPoint-Blue</vt:lpstr>
      <vt:lpstr>American Indian or Alaska Native and Native Hawaiian or Other Pacific Islander Students State of the State</vt:lpstr>
      <vt:lpstr>Introduction</vt:lpstr>
      <vt:lpstr>American Indian or Alaska Native and Native Hawaiian or Other Pacific Islander Students in Colorado</vt:lpstr>
      <vt:lpstr>Total Number of American Indian or Alaska Native and Native Hawaiian or Other Pacific Islander Students in Grades K-12 in Colorado</vt:lpstr>
      <vt:lpstr>Location and Context</vt:lpstr>
      <vt:lpstr>K-12 Geographic Distribution by Region</vt:lpstr>
      <vt:lpstr>K-12 Geographic Distribution by Setting</vt:lpstr>
      <vt:lpstr>K-12 Geographic Distribution by Rural Status</vt:lpstr>
      <vt:lpstr>Districts with the Largest Number and/or Percentage of K-12  American Indian or Alaska Native Students (Federal Reporting)</vt:lpstr>
      <vt:lpstr>Districts with the Largest Number and/or Percentage of K-12  American Indian or Alaska Native Students (Federal Reporting)</vt:lpstr>
      <vt:lpstr>Districts with the Largest Number and/or Percentage of K-12  Native Hawaiian or Other Pacific Islander Students (Federal Reporting)</vt:lpstr>
      <vt:lpstr>Districts with the Largest Number and/or Percentage of K-12  Native Hawaiian or Other Pacific Islander Students (Federal Reporting)</vt:lpstr>
      <vt:lpstr>Characteristics</vt:lpstr>
      <vt:lpstr>K-12 Students by Gender</vt:lpstr>
      <vt:lpstr>K-12 Students by Free/Reduced Meal Eligibility</vt:lpstr>
      <vt:lpstr>K-12 Students with Disabilities </vt:lpstr>
      <vt:lpstr>K-12 Multilingual Learners</vt:lpstr>
      <vt:lpstr>K-12 Students Experiencing Homelessness </vt:lpstr>
      <vt:lpstr>K-12 Title I Services </vt:lpstr>
      <vt:lpstr>K-12 Migrant Status</vt:lpstr>
      <vt:lpstr>K-12 Immigrant Status</vt:lpstr>
      <vt:lpstr>K-12 Identified as Gifted and/or Talented</vt:lpstr>
      <vt:lpstr>Academic Achievement</vt:lpstr>
      <vt:lpstr>CMAS English Language Arts Results</vt:lpstr>
      <vt:lpstr>CMAS Math Results</vt:lpstr>
      <vt:lpstr>SAT Evidence-Based Reading and Writing Results</vt:lpstr>
      <vt:lpstr>SAT Math Results</vt:lpstr>
      <vt:lpstr>Graduation and Dropout Rates</vt:lpstr>
      <vt:lpstr>Graduation Rates</vt:lpstr>
      <vt:lpstr>Dropout Rates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English Learners</dc:title>
  <dc:creator>Negley, Tina</dc:creator>
  <cp:lastModifiedBy>Keith Owen</cp:lastModifiedBy>
  <cp:revision>262</cp:revision>
  <dcterms:created xsi:type="dcterms:W3CDTF">2020-10-02T18:33:23Z</dcterms:created>
  <dcterms:modified xsi:type="dcterms:W3CDTF">2025-04-14T15:12:14Z</dcterms:modified>
</cp:coreProperties>
</file>